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2.xml" ContentType="application/vnd.openxmlformats-officedocument.drawingml.chart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  <p:sldMasterId id="2147483669" r:id="rId2"/>
    <p:sldMasterId id="2147483671" r:id="rId3"/>
  </p:sldMasterIdLst>
  <p:notesMasterIdLst>
    <p:notesMasterId r:id="rId35"/>
  </p:notesMasterIdLst>
  <p:handoutMasterIdLst>
    <p:handoutMasterId r:id="rId36"/>
  </p:handoutMasterIdLst>
  <p:sldIdLst>
    <p:sldId id="264" r:id="rId4"/>
    <p:sldId id="371" r:id="rId5"/>
    <p:sldId id="357" r:id="rId6"/>
    <p:sldId id="380" r:id="rId7"/>
    <p:sldId id="321" r:id="rId8"/>
    <p:sldId id="406" r:id="rId9"/>
    <p:sldId id="359" r:id="rId10"/>
    <p:sldId id="350" r:id="rId11"/>
    <p:sldId id="398" r:id="rId12"/>
    <p:sldId id="401" r:id="rId13"/>
    <p:sldId id="405" r:id="rId14"/>
    <p:sldId id="407" r:id="rId15"/>
    <p:sldId id="403" r:id="rId16"/>
    <p:sldId id="383" r:id="rId17"/>
    <p:sldId id="402" r:id="rId18"/>
    <p:sldId id="362" r:id="rId19"/>
    <p:sldId id="385" r:id="rId20"/>
    <p:sldId id="409" r:id="rId21"/>
    <p:sldId id="386" r:id="rId22"/>
    <p:sldId id="360" r:id="rId23"/>
    <p:sldId id="388" r:id="rId24"/>
    <p:sldId id="384" r:id="rId25"/>
    <p:sldId id="363" r:id="rId26"/>
    <p:sldId id="353" r:id="rId27"/>
    <p:sldId id="337" r:id="rId28"/>
    <p:sldId id="408" r:id="rId29"/>
    <p:sldId id="410" r:id="rId30"/>
    <p:sldId id="411" r:id="rId31"/>
    <p:sldId id="328" r:id="rId32"/>
    <p:sldId id="376" r:id="rId33"/>
    <p:sldId id="319" r:id="rId34"/>
  </p:sldIdLst>
  <p:sldSz cx="12192000" cy="6858000"/>
  <p:notesSz cx="7019925" cy="9305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A8818"/>
    <a:srgbClr val="CF971B"/>
    <a:srgbClr val="F0F4FA"/>
    <a:srgbClr val="F1D493"/>
    <a:srgbClr val="D8E9F4"/>
    <a:srgbClr val="FFFFFF"/>
    <a:srgbClr val="D7EDF5"/>
    <a:srgbClr val="CEFCFE"/>
    <a:srgbClr val="CCECFF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68" autoAdjust="0"/>
    <p:restoredTop sz="94444" autoAdjust="0"/>
  </p:normalViewPr>
  <p:slideViewPr>
    <p:cSldViewPr snapToGrid="0">
      <p:cViewPr varScale="1">
        <p:scale>
          <a:sx n="59" d="100"/>
          <a:sy n="59" d="100"/>
        </p:scale>
        <p:origin x="91" y="3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9" d="100"/>
        <a:sy n="8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eduardoortizj:Dropbox:UNDP:RBLAC:George%20Gray%20Molina:Bullets:Simulacion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eduardoortizj:Dropbox:EXTERNOS:Chapter_Inequality_MiddleClass:Graphs_Figur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s-ES"/>
              <a:t>Cambio en el número de personas en pobreza ($4/día)</a:t>
            </a:r>
          </a:p>
          <a:p>
            <a:pPr>
              <a:defRPr/>
            </a:pPr>
            <a:r>
              <a:rPr lang="es-ES" i="1"/>
              <a:t>(Millones)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CFC-465A-BA80-1AE6C93B1118}"/>
              </c:ext>
            </c:extLst>
          </c:dPt>
          <c:dPt>
            <c:idx val="13"/>
            <c:invertIfNegative val="0"/>
            <c:bubble3D val="0"/>
            <c:spPr>
              <a:solidFill>
                <a:srgbClr val="A6A6A6"/>
              </a:solidFill>
              <a:ln>
                <a:solidFill>
                  <a:srgbClr val="A6A6A6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CFC-465A-BA80-1AE6C93B1118}"/>
              </c:ext>
            </c:extLst>
          </c:dPt>
          <c:dPt>
            <c:idx val="14"/>
            <c:invertIfNegative val="0"/>
            <c:bubble3D val="0"/>
            <c:spPr>
              <a:solidFill>
                <a:srgbClr val="A6A6A6"/>
              </a:solidFill>
              <a:ln>
                <a:solidFill>
                  <a:srgbClr val="A6A6A6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CFC-465A-BA80-1AE6C93B1118}"/>
              </c:ext>
            </c:extLst>
          </c:dPt>
          <c:dPt>
            <c:idx val="15"/>
            <c:invertIfNegative val="0"/>
            <c:bubble3D val="0"/>
            <c:spPr>
              <a:solidFill>
                <a:srgbClr val="A6A6A6"/>
              </a:solidFill>
              <a:ln>
                <a:solidFill>
                  <a:srgbClr val="A6A6A6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CFC-465A-BA80-1AE6C93B1118}"/>
              </c:ext>
            </c:extLst>
          </c:dPt>
          <c:dPt>
            <c:idx val="16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7CFC-465A-BA80-1AE6C93B1118}"/>
              </c:ext>
            </c:extLst>
          </c:dPt>
          <c:dPt>
            <c:idx val="17"/>
            <c:invertIfNegative val="0"/>
            <c:bubble3D val="0"/>
            <c:spPr>
              <a:solidFill>
                <a:srgbClr val="FFFFFF"/>
              </a:solidFill>
              <a:ln>
                <a:solidFill>
                  <a:srgbClr val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7CFC-465A-BA80-1AE6C93B1118}"/>
              </c:ext>
            </c:extLst>
          </c:dPt>
          <c:dPt>
            <c:idx val="18"/>
            <c:invertIfNegative val="0"/>
            <c:bubble3D val="0"/>
            <c:spPr>
              <a:solidFill>
                <a:srgbClr val="FFFFFF"/>
              </a:solidFill>
              <a:ln>
                <a:solidFill>
                  <a:srgbClr val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7CFC-465A-BA80-1AE6C93B1118}"/>
              </c:ext>
            </c:extLst>
          </c:dPt>
          <c:dPt>
            <c:idx val="19"/>
            <c:invertIfNegative val="0"/>
            <c:bubble3D val="0"/>
            <c:spPr>
              <a:solidFill>
                <a:srgbClr val="FFFFFF"/>
              </a:solidFill>
              <a:ln>
                <a:solidFill>
                  <a:srgbClr val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7CFC-465A-BA80-1AE6C93B1118}"/>
              </c:ext>
            </c:extLst>
          </c:dPt>
          <c:dLbls>
            <c:numFmt formatCode="#,##0.0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Hoja1!$D$73:$D$92</c:f>
              <c:numCache>
                <c:formatCode>General</c:formatCode>
                <c:ptCount val="20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  <c:pt idx="15">
                  <c:v>2016</c:v>
                </c:pt>
                <c:pt idx="16">
                  <c:v>2017</c:v>
                </c:pt>
                <c:pt idx="17">
                  <c:v>2018</c:v>
                </c:pt>
                <c:pt idx="18">
                  <c:v>2019</c:v>
                </c:pt>
                <c:pt idx="19">
                  <c:v>2020</c:v>
                </c:pt>
              </c:numCache>
            </c:numRef>
          </c:cat>
          <c:val>
            <c:numRef>
              <c:f>Hoja1!$F$73:$F$92</c:f>
              <c:numCache>
                <c:formatCode>General</c:formatCode>
                <c:ptCount val="20"/>
                <c:pt idx="0">
                  <c:v>2.9281633359830721</c:v>
                </c:pt>
                <c:pt idx="1">
                  <c:v>5.7752840404586996</c:v>
                </c:pt>
                <c:pt idx="2">
                  <c:v>-0.63282503785259803</c:v>
                </c:pt>
                <c:pt idx="3">
                  <c:v>-6.4121772957326177</c:v>
                </c:pt>
                <c:pt idx="4">
                  <c:v>-10.78739003235196</c:v>
                </c:pt>
                <c:pt idx="5">
                  <c:v>-17.118267650609649</c:v>
                </c:pt>
                <c:pt idx="6">
                  <c:v>-8.5419640276473388</c:v>
                </c:pt>
                <c:pt idx="7">
                  <c:v>-4.9002009839707403</c:v>
                </c:pt>
                <c:pt idx="8">
                  <c:v>-5.1719956492159707</c:v>
                </c:pt>
                <c:pt idx="9">
                  <c:v>-4.524082073818442</c:v>
                </c:pt>
                <c:pt idx="10">
                  <c:v>-3.1807509711192381</c:v>
                </c:pt>
                <c:pt idx="11">
                  <c:v>-3.6888872425192298</c:v>
                </c:pt>
                <c:pt idx="12">
                  <c:v>-1.3645093039274909</c:v>
                </c:pt>
                <c:pt idx="13">
                  <c:v>1.682330145319241</c:v>
                </c:pt>
                <c:pt idx="14">
                  <c:v>1.507135270563708</c:v>
                </c:pt>
                <c:pt idx="15">
                  <c:v>-0.46766713328284498</c:v>
                </c:pt>
                <c:pt idx="16">
                  <c:v>-2.519956621096155</c:v>
                </c:pt>
                <c:pt idx="17">
                  <c:v>-2.6082917299322048</c:v>
                </c:pt>
                <c:pt idx="18">
                  <c:v>-2.698497678928987</c:v>
                </c:pt>
                <c:pt idx="19">
                  <c:v>-2.790608181297344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7CFC-465A-BA80-1AE6C93B11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202258072"/>
        <c:axId val="154740792"/>
      </c:barChart>
      <c:lineChart>
        <c:grouping val="standard"/>
        <c:varyColors val="0"/>
        <c:ser>
          <c:idx val="1"/>
          <c:order val="1"/>
          <c:spPr>
            <a:ln w="12700" cmpd="sng">
              <a:solidFill>
                <a:srgbClr val="FF0000"/>
              </a:solidFill>
              <a:prstDash val="sysDash"/>
            </a:ln>
          </c:spPr>
          <c:marker>
            <c:symbol val="none"/>
          </c:marker>
          <c:dPt>
            <c:idx val="12"/>
            <c:bubble3D val="0"/>
            <c:spPr>
              <a:ln w="12700" cmpd="sng">
                <a:noFill/>
                <a:prstDash val="sysDash"/>
              </a:ln>
            </c:spPr>
            <c:extLst>
              <c:ext xmlns:c16="http://schemas.microsoft.com/office/drawing/2014/chart" uri="{C3380CC4-5D6E-409C-BE32-E72D297353CC}">
                <c16:uniqueId val="{00000012-7CFC-465A-BA80-1AE6C93B1118}"/>
              </c:ext>
            </c:extLst>
          </c:dPt>
          <c:dLbls>
            <c:dLbl>
              <c:idx val="11"/>
              <c:layout>
                <c:manualLayout>
                  <c:x val="-1.32138351095148E-2"/>
                  <c:y val="1.0686219362840499E-2"/>
                </c:manualLayout>
              </c:layout>
              <c:tx>
                <c:rich>
                  <a:bodyPr/>
                  <a:lstStyle/>
                  <a:p>
                    <a:pPr>
                      <a:defRPr b="1">
                        <a:solidFill>
                          <a:srgbClr val="FF0000"/>
                        </a:solidFill>
                      </a:defRPr>
                    </a:pPr>
                    <a:r>
                      <a:rPr lang="en-US" b="1">
                        <a:solidFill>
                          <a:srgbClr val="FF0000"/>
                        </a:solidFill>
                      </a:rPr>
                      <a:t>Promedio anual 2003-12:</a:t>
                    </a:r>
                  </a:p>
                  <a:p>
                    <a:pPr>
                      <a:defRPr b="1">
                        <a:solidFill>
                          <a:srgbClr val="FF0000"/>
                        </a:solidFill>
                      </a:defRPr>
                    </a:pPr>
                    <a:r>
                      <a:rPr lang="en-US" b="1">
                        <a:solidFill>
                          <a:srgbClr val="FF0000"/>
                        </a:solidFill>
                      </a:rPr>
                      <a:t>-6.5 millones</a:t>
                    </a: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211422662332901"/>
                      <c:h val="0.11741483524921"/>
                    </c:manualLayout>
                  </c15:layout>
                </c:ext>
                <c:ext xmlns:c16="http://schemas.microsoft.com/office/drawing/2014/chart" uri="{C3380CC4-5D6E-409C-BE32-E72D297353CC}">
                  <c16:uniqueId val="{00000013-7CFC-465A-BA80-1AE6C93B1118}"/>
                </c:ext>
              </c:extLst>
            </c:dLbl>
            <c:dLbl>
              <c:idx val="19"/>
              <c:layout>
                <c:manualLayout>
                  <c:x val="-6.2684089072611799E-3"/>
                  <c:y val="-9.3190248782759694E-2"/>
                </c:manualLayout>
              </c:layout>
              <c:tx>
                <c:rich>
                  <a:bodyPr/>
                  <a:lstStyle/>
                  <a:p>
                    <a:pPr>
                      <a:defRPr b="1">
                        <a:solidFill>
                          <a:srgbClr val="FF0000"/>
                        </a:solidFill>
                      </a:defRPr>
                    </a:pPr>
                    <a:r>
                      <a:rPr lang="en-US" b="1">
                        <a:solidFill>
                          <a:srgbClr val="FF0000"/>
                        </a:solidFill>
                      </a:rPr>
                      <a:t>Promedio anual 2013-20:</a:t>
                    </a:r>
                  </a:p>
                  <a:p>
                    <a:pPr>
                      <a:defRPr b="1">
                        <a:solidFill>
                          <a:srgbClr val="FF0000"/>
                        </a:solidFill>
                      </a:defRPr>
                    </a:pPr>
                    <a:r>
                      <a:rPr lang="en-US" b="1">
                        <a:solidFill>
                          <a:srgbClr val="FF0000"/>
                        </a:solidFill>
                      </a:rPr>
                      <a:t>-1.2 millones</a:t>
                    </a: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28700096880258"/>
                      <c:h val="0.1254294997713399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14-7CFC-465A-BA80-1AE6C93B1118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Hoja1!$G$73:$G$92</c:f>
              <c:numCache>
                <c:formatCode>General</c:formatCode>
                <c:ptCount val="20"/>
                <c:pt idx="2" formatCode="0.0">
                  <c:v>-6.495854096483785</c:v>
                </c:pt>
                <c:pt idx="3" formatCode="0.0">
                  <c:v>-6.495854096483785</c:v>
                </c:pt>
                <c:pt idx="4" formatCode="0.0">
                  <c:v>-6.495854096483785</c:v>
                </c:pt>
                <c:pt idx="5" formatCode="0.0">
                  <c:v>-6.495854096483785</c:v>
                </c:pt>
                <c:pt idx="6" formatCode="0.0">
                  <c:v>-6.495854096483785</c:v>
                </c:pt>
                <c:pt idx="7" formatCode="0.0">
                  <c:v>-6.495854096483785</c:v>
                </c:pt>
                <c:pt idx="8" formatCode="0.0">
                  <c:v>-6.495854096483785</c:v>
                </c:pt>
                <c:pt idx="9" formatCode="0.0">
                  <c:v>-6.495854096483785</c:v>
                </c:pt>
                <c:pt idx="10" formatCode="0.0">
                  <c:v>-6.495854096483785</c:v>
                </c:pt>
                <c:pt idx="11" formatCode="0.0">
                  <c:v>-6.495854096483785</c:v>
                </c:pt>
                <c:pt idx="12" formatCode="0.0">
                  <c:v>-1.1575081540727601</c:v>
                </c:pt>
                <c:pt idx="13" formatCode="0.0">
                  <c:v>-1.1575081540727601</c:v>
                </c:pt>
                <c:pt idx="14" formatCode="0.0">
                  <c:v>-1.1575081540727601</c:v>
                </c:pt>
                <c:pt idx="15" formatCode="0.0">
                  <c:v>-1.1575081540727601</c:v>
                </c:pt>
                <c:pt idx="16" formatCode="0.0">
                  <c:v>-1.1575081540727601</c:v>
                </c:pt>
                <c:pt idx="17" formatCode="0.0">
                  <c:v>-1.1575081540727601</c:v>
                </c:pt>
                <c:pt idx="18" formatCode="0.0">
                  <c:v>-1.1575081540727601</c:v>
                </c:pt>
                <c:pt idx="19" formatCode="0.0">
                  <c:v>-1.1575081540727601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5-7CFC-465A-BA80-1AE6C93B11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2258072"/>
        <c:axId val="154740792"/>
      </c:lineChart>
      <c:catAx>
        <c:axId val="2022580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crossAx val="154740792"/>
        <c:crosses val="autoZero"/>
        <c:auto val="1"/>
        <c:lblAlgn val="ctr"/>
        <c:lblOffset val="100"/>
        <c:noMultiLvlLbl val="0"/>
      </c:catAx>
      <c:valAx>
        <c:axId val="15474079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202258072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200"/>
      </a:pPr>
      <a:endParaRPr lang="es-MX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s-ES"/>
              <a:t>Incidencia del ingreso post-fiscal, por decil</a:t>
            </a:r>
          </a:p>
        </c:rich>
      </c:tx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Hoja2!$E$3</c:f>
              <c:strCache>
                <c:ptCount val="1"/>
                <c:pt idx="0">
                  <c:v>Brazil</c:v>
                </c:pt>
              </c:strCache>
            </c:strRef>
          </c:tx>
          <c:spPr>
            <a:ln w="28575" cmpd="sng">
              <a:solidFill>
                <a:schemeClr val="tx1"/>
              </a:solidFill>
            </a:ln>
          </c:spPr>
          <c:marker>
            <c:symbol val="none"/>
          </c:marker>
          <c:cat>
            <c:numRef>
              <c:f>Hoja2!$D$4:$D$13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cat>
          <c:val>
            <c:numRef>
              <c:f>Hoja2!$E$4:$E$13</c:f>
              <c:numCache>
                <c:formatCode>General</c:formatCode>
                <c:ptCount val="10"/>
                <c:pt idx="0">
                  <c:v>0.76445405495793906</c:v>
                </c:pt>
                <c:pt idx="1">
                  <c:v>0.129</c:v>
                </c:pt>
                <c:pt idx="2">
                  <c:v>2.7644772915492301E-3</c:v>
                </c:pt>
                <c:pt idx="3">
                  <c:v>-5.5045469168496598E-2</c:v>
                </c:pt>
                <c:pt idx="4">
                  <c:v>-7.9133075152180404E-2</c:v>
                </c:pt>
                <c:pt idx="5">
                  <c:v>-0.11770446643742</c:v>
                </c:pt>
                <c:pt idx="6">
                  <c:v>-0.133960900598357</c:v>
                </c:pt>
                <c:pt idx="7">
                  <c:v>-0.15245415408121299</c:v>
                </c:pt>
                <c:pt idx="8">
                  <c:v>-0.17440740844070199</c:v>
                </c:pt>
                <c:pt idx="9">
                  <c:v>-0.22178796316062199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943-475D-9940-0F311875E04B}"/>
            </c:ext>
          </c:extLst>
        </c:ser>
        <c:ser>
          <c:idx val="1"/>
          <c:order val="1"/>
          <c:tx>
            <c:strRef>
              <c:f>Hoja2!$F$3</c:f>
              <c:strCache>
                <c:ptCount val="1"/>
                <c:pt idx="0">
                  <c:v>Bolivia</c:v>
                </c:pt>
              </c:strCache>
            </c:strRef>
          </c:tx>
          <c:spPr>
            <a:ln w="28575" cmpd="sng">
              <a:solidFill>
                <a:schemeClr val="tx1"/>
              </a:solidFill>
              <a:prstDash val="sysDot"/>
            </a:ln>
          </c:spPr>
          <c:marker>
            <c:symbol val="none"/>
          </c:marker>
          <c:cat>
            <c:numRef>
              <c:f>Hoja2!$D$4:$D$13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cat>
          <c:val>
            <c:numRef>
              <c:f>Hoja2!$F$4:$F$13</c:f>
              <c:numCache>
                <c:formatCode>General</c:formatCode>
                <c:ptCount val="10"/>
                <c:pt idx="0">
                  <c:v>0.105</c:v>
                </c:pt>
                <c:pt idx="1">
                  <c:v>2.5000000000000001E-2</c:v>
                </c:pt>
                <c:pt idx="2">
                  <c:v>-4.8000000000000001E-2</c:v>
                </c:pt>
                <c:pt idx="3">
                  <c:v>-4.7E-2</c:v>
                </c:pt>
                <c:pt idx="4">
                  <c:v>-5.6000000000000001E-2</c:v>
                </c:pt>
                <c:pt idx="5">
                  <c:v>-5.6000000000000001E-2</c:v>
                </c:pt>
                <c:pt idx="6">
                  <c:v>-6.2E-2</c:v>
                </c:pt>
                <c:pt idx="7">
                  <c:v>-6.0999999999999999E-2</c:v>
                </c:pt>
                <c:pt idx="8">
                  <c:v>-0.06</c:v>
                </c:pt>
                <c:pt idx="9">
                  <c:v>-4.9000000000000002E-2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943-475D-9940-0F311875E04B}"/>
            </c:ext>
          </c:extLst>
        </c:ser>
        <c:ser>
          <c:idx val="2"/>
          <c:order val="2"/>
          <c:tx>
            <c:strRef>
              <c:f>Hoja2!$G$3</c:f>
              <c:strCache>
                <c:ptCount val="1"/>
                <c:pt idx="0">
                  <c:v>Costa Rica</c:v>
                </c:pt>
              </c:strCache>
            </c:strRef>
          </c:tx>
          <c:spPr>
            <a:ln w="28575" cmpd="sng">
              <a:solidFill>
                <a:schemeClr val="tx1"/>
              </a:solidFill>
              <a:prstDash val="sysDash"/>
            </a:ln>
          </c:spPr>
          <c:marker>
            <c:symbol val="none"/>
          </c:marker>
          <c:cat>
            <c:numRef>
              <c:f>Hoja2!$D$4:$D$13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cat>
          <c:val>
            <c:numRef>
              <c:f>Hoja2!$G$4:$G$13</c:f>
              <c:numCache>
                <c:formatCode>General</c:formatCode>
                <c:ptCount val="10"/>
                <c:pt idx="0">
                  <c:v>0.184070954925103</c:v>
                </c:pt>
                <c:pt idx="1">
                  <c:v>-5.2809044033516897E-2</c:v>
                </c:pt>
                <c:pt idx="2">
                  <c:v>-0.119585339557631</c:v>
                </c:pt>
                <c:pt idx="3">
                  <c:v>-0.117268419396951</c:v>
                </c:pt>
                <c:pt idx="4">
                  <c:v>-0.102721104949672</c:v>
                </c:pt>
                <c:pt idx="5">
                  <c:v>-0.12604726225237201</c:v>
                </c:pt>
                <c:pt idx="6">
                  <c:v>-0.15375980178905399</c:v>
                </c:pt>
                <c:pt idx="7">
                  <c:v>-0.151417449369115</c:v>
                </c:pt>
                <c:pt idx="8">
                  <c:v>-0.139962426099737</c:v>
                </c:pt>
                <c:pt idx="9">
                  <c:v>-0.19435978751147701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0943-475D-9940-0F311875E04B}"/>
            </c:ext>
          </c:extLst>
        </c:ser>
        <c:ser>
          <c:idx val="3"/>
          <c:order val="3"/>
          <c:tx>
            <c:strRef>
              <c:f>Hoja2!$H$3</c:f>
              <c:strCache>
                <c:ptCount val="1"/>
                <c:pt idx="0">
                  <c:v>Mexico</c:v>
                </c:pt>
              </c:strCache>
            </c:strRef>
          </c:tx>
          <c:spPr>
            <a:ln w="28575" cmpd="sng">
              <a:solidFill>
                <a:schemeClr val="bg1">
                  <a:lumMod val="50000"/>
                </a:schemeClr>
              </a:solidFill>
            </a:ln>
          </c:spPr>
          <c:marker>
            <c:symbol val="none"/>
          </c:marker>
          <c:cat>
            <c:numRef>
              <c:f>Hoja2!$D$4:$D$13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cat>
          <c:val>
            <c:numRef>
              <c:f>Hoja2!$H$4:$H$13</c:f>
              <c:numCache>
                <c:formatCode>General</c:formatCode>
                <c:ptCount val="10"/>
                <c:pt idx="0">
                  <c:v>0.32101070821531702</c:v>
                </c:pt>
                <c:pt idx="1">
                  <c:v>8.0530417697800505E-2</c:v>
                </c:pt>
                <c:pt idx="2">
                  <c:v>2.5682365381555699E-2</c:v>
                </c:pt>
                <c:pt idx="3">
                  <c:v>3.9208695070281403E-5</c:v>
                </c:pt>
                <c:pt idx="4">
                  <c:v>-2.8137352625908999E-2</c:v>
                </c:pt>
                <c:pt idx="5">
                  <c:v>-4.1913560718672603E-2</c:v>
                </c:pt>
                <c:pt idx="6">
                  <c:v>-5.6524071065979002E-2</c:v>
                </c:pt>
                <c:pt idx="7">
                  <c:v>-7.4640540969981697E-2</c:v>
                </c:pt>
                <c:pt idx="8">
                  <c:v>-9.4281462250696002E-2</c:v>
                </c:pt>
                <c:pt idx="9">
                  <c:v>-0.12744040101753501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0943-475D-9940-0F311875E04B}"/>
            </c:ext>
          </c:extLst>
        </c:ser>
        <c:ser>
          <c:idx val="4"/>
          <c:order val="4"/>
          <c:tx>
            <c:strRef>
              <c:f>Hoja2!$I$3</c:f>
              <c:strCache>
                <c:ptCount val="1"/>
                <c:pt idx="0">
                  <c:v>Peru</c:v>
                </c:pt>
              </c:strCache>
            </c:strRef>
          </c:tx>
          <c:spPr>
            <a:ln w="28575" cmpd="sng"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cat>
            <c:numRef>
              <c:f>Hoja2!$D$4:$D$13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cat>
          <c:val>
            <c:numRef>
              <c:f>Hoja2!$I$4:$I$13</c:f>
              <c:numCache>
                <c:formatCode>General</c:formatCode>
                <c:ptCount val="10"/>
                <c:pt idx="0">
                  <c:v>6.5000000000000002E-2</c:v>
                </c:pt>
                <c:pt idx="1">
                  <c:v>-1.9E-2</c:v>
                </c:pt>
                <c:pt idx="2">
                  <c:v>-0.04</c:v>
                </c:pt>
                <c:pt idx="3">
                  <c:v>-6.2E-2</c:v>
                </c:pt>
                <c:pt idx="4">
                  <c:v>-7.0000000000000007E-2</c:v>
                </c:pt>
                <c:pt idx="5">
                  <c:v>-7.8E-2</c:v>
                </c:pt>
                <c:pt idx="6">
                  <c:v>-0.08</c:v>
                </c:pt>
                <c:pt idx="7">
                  <c:v>-7.8E-2</c:v>
                </c:pt>
                <c:pt idx="8">
                  <c:v>-8.1000000000000003E-2</c:v>
                </c:pt>
                <c:pt idx="9">
                  <c:v>-0.11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0943-475D-9940-0F311875E04B}"/>
            </c:ext>
          </c:extLst>
        </c:ser>
        <c:ser>
          <c:idx val="5"/>
          <c:order val="5"/>
          <c:tx>
            <c:strRef>
              <c:f>Hoja2!$J$3</c:f>
              <c:strCache>
                <c:ptCount val="1"/>
                <c:pt idx="0">
                  <c:v>Uruguay</c:v>
                </c:pt>
              </c:strCache>
            </c:strRef>
          </c:tx>
          <c:spPr>
            <a:ln w="28575" cmpd="sng">
              <a:solidFill>
                <a:schemeClr val="bg1">
                  <a:lumMod val="50000"/>
                </a:schemeClr>
              </a:solidFill>
              <a:prstDash val="sysDash"/>
            </a:ln>
          </c:spPr>
          <c:marker>
            <c:symbol val="none"/>
          </c:marker>
          <c:val>
            <c:numRef>
              <c:f>Hoja2!$J$4:$J$13</c:f>
              <c:numCache>
                <c:formatCode>General</c:formatCode>
                <c:ptCount val="10"/>
                <c:pt idx="0">
                  <c:v>0.44741661220739598</c:v>
                </c:pt>
                <c:pt idx="1">
                  <c:v>7.6765891806659506E-2</c:v>
                </c:pt>
                <c:pt idx="2">
                  <c:v>-3.2300541867004498E-3</c:v>
                </c:pt>
                <c:pt idx="3">
                  <c:v>-5.4454226356204602E-2</c:v>
                </c:pt>
                <c:pt idx="4">
                  <c:v>-7.1938969503623204E-2</c:v>
                </c:pt>
                <c:pt idx="5">
                  <c:v>-8.5879143490652898E-2</c:v>
                </c:pt>
                <c:pt idx="6">
                  <c:v>-9.9726350659609705E-2</c:v>
                </c:pt>
                <c:pt idx="7">
                  <c:v>-0.11275741878996499</c:v>
                </c:pt>
                <c:pt idx="8">
                  <c:v>-0.130135386018085</c:v>
                </c:pt>
                <c:pt idx="9">
                  <c:v>-0.163758804265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0943-475D-9940-0F311875E0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03767016"/>
        <c:axId val="202266744"/>
      </c:lineChart>
      <c:catAx>
        <c:axId val="20376701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s-ES" dirty="0" err="1"/>
                  <a:t>Deciles</a:t>
                </a:r>
                <a:endParaRPr lang="es-ES" dirty="0"/>
              </a:p>
            </c:rich>
          </c:tx>
          <c:overlay val="0"/>
        </c:title>
        <c:numFmt formatCode="General" sourceLinked="1"/>
        <c:majorTickMark val="out"/>
        <c:minorTickMark val="none"/>
        <c:tickLblPos val="low"/>
        <c:crossAx val="202266744"/>
        <c:crosses val="autoZero"/>
        <c:auto val="1"/>
        <c:lblAlgn val="ctr"/>
        <c:lblOffset val="100"/>
        <c:noMultiLvlLbl val="0"/>
      </c:catAx>
      <c:valAx>
        <c:axId val="202266744"/>
        <c:scaling>
          <c:orientation val="minMax"/>
          <c:max val="0.3"/>
          <c:min val="-0.3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s-ES" dirty="0"/>
                  <a:t>Cambio porcentual neto en ingreso</a:t>
                </a:r>
              </a:p>
            </c:rich>
          </c:tx>
          <c:overlay val="0"/>
        </c:title>
        <c:numFmt formatCode="0%" sourceLinked="0"/>
        <c:majorTickMark val="out"/>
        <c:minorTickMark val="none"/>
        <c:tickLblPos val="nextTo"/>
        <c:crossAx val="20376701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400">
          <a:latin typeface="+mn-lt"/>
          <a:cs typeface="Garamond"/>
        </a:defRPr>
      </a:pPr>
      <a:endParaRPr lang="es-MX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650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6688" y="0"/>
            <a:ext cx="3041650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15E4C6-46C9-4046-B611-56352977BFF6}" type="datetimeFigureOut">
              <a:rPr lang="es-AR" smtClean="0"/>
              <a:t>22/11/2016</a:t>
            </a:fld>
            <a:endParaRPr lang="es-A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9200"/>
            <a:ext cx="3041650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6688" y="8839200"/>
            <a:ext cx="3041650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A35383-8509-49A5-847E-A118FEF094CF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23781917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968" cy="466912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6333" y="0"/>
            <a:ext cx="3041968" cy="466912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r">
              <a:defRPr sz="1200"/>
            </a:lvl1pPr>
          </a:lstStyle>
          <a:p>
            <a:fld id="{12F55F07-7056-4C21-9FA6-9D5D636D365A}" type="datetimeFigureOut">
              <a:rPr lang="x-none" smtClean="0"/>
              <a:pPr/>
              <a:t>22/11/2016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1650" cy="3140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287" tIns="46644" rIns="93287" bIns="46644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993" y="4478476"/>
            <a:ext cx="5615940" cy="3664208"/>
          </a:xfrm>
          <a:prstGeom prst="rect">
            <a:avLst/>
          </a:prstGeom>
        </p:spPr>
        <p:txBody>
          <a:bodyPr vert="horz" lIns="93287" tIns="46644" rIns="93287" bIns="4664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9014"/>
            <a:ext cx="3041968" cy="466911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6333" y="8839014"/>
            <a:ext cx="3041968" cy="466911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r">
              <a:defRPr sz="1200"/>
            </a:lvl1pPr>
          </a:lstStyle>
          <a:p>
            <a:fld id="{B79B7AC5-1183-47B9-865F-F2BCA65B68EC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6015454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5945697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Las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intervenciones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política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pública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descritas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 los capítulos 4 y 5 apuntan a reducir el riesgo de recaídas a la pobreza y a erradicar con exclusiones duras más allá del ingreso que persisten en la región. Plantean respuestas a</a:t>
            </a:r>
          </a:p>
          <a:p>
            <a:r>
              <a:rPr lang="es-E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problemas estructurales que no se resuelven con más crecimiento económico. En este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capítulo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aborda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la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arquitectura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necesaria</a:t>
            </a:r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para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implementar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estas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intervenciones</a:t>
            </a:r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construir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coaliciones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favorables a la universalidad en países de renta 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media</a:t>
            </a:r>
          </a:p>
          <a:p>
            <a:r>
              <a:rPr lang="es-E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Generar cambios en los imaginarios sociales: A través de los imaginarios sociales, entendidos</a:t>
            </a:r>
          </a:p>
          <a:p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como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significaciones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compartidas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que </a:t>
            </a:r>
            <a:r>
              <a:rPr lang="es-E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mantienen unida a la sociedad, las personas</a:t>
            </a:r>
          </a:p>
          <a:p>
            <a:r>
              <a:rPr lang="es-E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crean y modifican el entorno para cubrir sus necesidades y dibujar el arco de sus aspiraciones,</a:t>
            </a:r>
          </a:p>
          <a:p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tanto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individuales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como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sociales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4249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/>
              <a:t>Para lograr el cumplimiento de este derecho</a:t>
            </a:r>
          </a:p>
          <a:p>
            <a:r>
              <a:rPr lang="es-ES"/>
              <a:t>se requiere una reorganización de la responsabilidad</a:t>
            </a:r>
          </a:p>
          <a:p>
            <a:r>
              <a:rPr lang="es-ES"/>
              <a:t>y de todas las tareas que conllevan los</a:t>
            </a:r>
          </a:p>
          <a:p>
            <a:r>
              <a:rPr lang="es-ES"/>
              <a:t>cuidados, que deben dejar de ser un asunto</a:t>
            </a:r>
          </a:p>
          <a:p>
            <a:r>
              <a:rPr lang="es-ES"/>
              <a:t>casi exclusivamente privado, familiar y femenino</a:t>
            </a:r>
          </a:p>
          <a:p>
            <a:r>
              <a:rPr lang="es-ES"/>
              <a:t>para convertirse en un asunto también</a:t>
            </a:r>
          </a:p>
          <a:p>
            <a:r>
              <a:rPr lang="es-ES"/>
              <a:t>colectivo, público y universal —es decir, no</a:t>
            </a:r>
          </a:p>
          <a:p>
            <a:r>
              <a:rPr lang="es-ES"/>
              <a:t>solo concerniente a las mujeres, sino también a</a:t>
            </a:r>
          </a:p>
          <a:p>
            <a:r>
              <a:rPr lang="en-US" err="1"/>
              <a:t>los</a:t>
            </a:r>
            <a:r>
              <a:rPr lang="en-US"/>
              <a:t> hombres </a:t>
            </a:r>
          </a:p>
        </p:txBody>
      </p:sp>
    </p:spTree>
    <p:extLst>
      <p:ext uri="{BB962C8B-B14F-4D97-AF65-F5344CB8AC3E}">
        <p14:creationId xmlns:p14="http://schemas.microsoft.com/office/powerpoint/2010/main" val="22749863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Para lograr el cumplimiento de este derecho</a:t>
            </a:r>
          </a:p>
          <a:p>
            <a:r>
              <a:rPr lang="es-E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 requiere una reorganización de la responsabilidad</a:t>
            </a:r>
          </a:p>
          <a:p>
            <a:r>
              <a:rPr lang="es-E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 de todas las tareas que conllevan los</a:t>
            </a:r>
          </a:p>
          <a:p>
            <a:r>
              <a:rPr lang="es-E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cuidados, que deben dejar de ser un asunto</a:t>
            </a:r>
          </a:p>
          <a:p>
            <a:r>
              <a:rPr lang="es-E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casi exclusivamente privado, familiar y femenino</a:t>
            </a:r>
          </a:p>
          <a:p>
            <a:r>
              <a:rPr lang="es-E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para convertirse en un asunto también</a:t>
            </a:r>
          </a:p>
          <a:p>
            <a:r>
              <a:rPr lang="es-E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colectivo, público y universal —es decir, no</a:t>
            </a:r>
          </a:p>
          <a:p>
            <a:r>
              <a:rPr lang="es-E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solo concerniente a las mujeres, sino también a</a:t>
            </a:r>
          </a:p>
          <a:p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los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hombres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4292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1117514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primera agenda global de desarrollo, universal y holística</a:t>
            </a:r>
          </a:p>
          <a:p>
            <a:r>
              <a:rPr lang="es-C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Construyendo un repensar</a:t>
            </a:r>
            <a:r>
              <a:rPr lang="es-CL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las prioridades sociales de la región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0401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L" sz="1600" dirty="0"/>
              <a:t>Desarrollar una Agenda para no perder lo ganado, que rompa con las exclusiones duras y que integre al medioambiente en las agendas locales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81354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280218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El </a:t>
            </a:r>
            <a:r>
              <a:rPr lang="es-ES_tradnl" dirty="0">
                <a:solidFill>
                  <a:srgbClr val="000000"/>
                </a:solidFill>
                <a:latin typeface="Times New Roman" panose="02020603050405020304" pitchFamily="18" charset="0"/>
                <a:ea typeface="MS Mincho" panose="02020609040205080304" pitchFamily="49" charset="-128"/>
              </a:rPr>
              <a:t>círculo vicioso de la </a:t>
            </a:r>
            <a:r>
              <a:rPr lang="es-ES_tradnl" dirty="0" err="1">
                <a:solidFill>
                  <a:srgbClr val="000000"/>
                </a:solidFill>
                <a:latin typeface="Times New Roman" panose="02020603050405020304" pitchFamily="18" charset="0"/>
                <a:ea typeface="MS Mincho" panose="02020609040205080304" pitchFamily="49" charset="-128"/>
              </a:rPr>
              <a:t>recaida</a:t>
            </a:r>
            <a:r>
              <a:rPr lang="es-ES_tradnl" dirty="0">
                <a:solidFill>
                  <a:srgbClr val="000000"/>
                </a:solidFill>
                <a:latin typeface="Times New Roman" panose="02020603050405020304" pitchFamily="18" charset="0"/>
                <a:ea typeface="MS Mincho" panose="02020609040205080304" pitchFamily="49" charset="-128"/>
              </a:rPr>
              <a:t> es percibido como</a:t>
            </a:r>
          </a:p>
          <a:p>
            <a:r>
              <a:rPr lang="es-ES_tradnl" dirty="0">
                <a:solidFill>
                  <a:srgbClr val="000000"/>
                </a:solidFill>
                <a:latin typeface="Times New Roman" panose="02020603050405020304" pitchFamily="18" charset="0"/>
                <a:ea typeface="MS Mincho" panose="02020609040205080304" pitchFamily="49" charset="-128"/>
              </a:rPr>
              <a:t>impedimento a que la gente realice su pleno potencial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36335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369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59239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Primera</a:t>
            </a:r>
            <a:r>
              <a:rPr lang="en-US" baseline="0" dirty="0"/>
              <a:t> parte: </a:t>
            </a:r>
            <a:r>
              <a:rPr lang="en-US" baseline="0" dirty="0" err="1"/>
              <a:t>transformacion</a:t>
            </a:r>
            <a:r>
              <a:rPr lang="en-US" baseline="0" dirty="0"/>
              <a:t> de </a:t>
            </a:r>
            <a:r>
              <a:rPr lang="en-US" baseline="0" dirty="0" err="1"/>
              <a:t>ingreso</a:t>
            </a:r>
            <a:r>
              <a:rPr lang="en-US" baseline="0" dirty="0"/>
              <a:t> y mas </a:t>
            </a:r>
            <a:r>
              <a:rPr lang="en-US" baseline="0" dirty="0" err="1"/>
              <a:t>alla</a:t>
            </a:r>
            <a:r>
              <a:rPr lang="en-US" baseline="0" dirty="0"/>
              <a:t> del </a:t>
            </a:r>
            <a:r>
              <a:rPr lang="en-US" baseline="0" dirty="0" err="1"/>
              <a:t>ingreso</a:t>
            </a:r>
            <a:r>
              <a:rPr lang="en-US" baseline="0" dirty="0"/>
              <a:t> de la region </a:t>
            </a:r>
          </a:p>
          <a:p>
            <a:r>
              <a:rPr lang="en-US" dirty="0"/>
              <a:t>Plan de </a:t>
            </a:r>
            <a:r>
              <a:rPr lang="en-US" dirty="0" err="1"/>
              <a:t>accion</a:t>
            </a:r>
            <a:r>
              <a:rPr lang="en-US" dirty="0"/>
              <a:t>: </a:t>
            </a:r>
            <a:r>
              <a:rPr lang="en-US" dirty="0" err="1"/>
              <a:t>retos</a:t>
            </a:r>
            <a:r>
              <a:rPr lang="en-US" baseline="0" dirty="0"/>
              <a:t> </a:t>
            </a:r>
            <a:r>
              <a:rPr lang="en-US" baseline="0" dirty="0" err="1"/>
              <a:t>futuros</a:t>
            </a:r>
            <a:r>
              <a:rPr lang="en-US" baseline="0" dirty="0"/>
              <a:t> para la region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01874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L" sz="1200" dirty="0"/>
              <a:t>224 millones de latinoamericanos están en situación de vulnerabilidad económica. </a:t>
            </a:r>
            <a:r>
              <a:rPr lang="x-none" sz="2200" dirty="0">
                <a:latin typeface="Myriad Pro Cond" panose="020B0506030403020204" pitchFamily="34" charset="0"/>
              </a:rPr>
              <a:t>Detrás de las transformaciones de ingreso están políticas que moldearon el patrón de crecimiento económico.</a:t>
            </a:r>
            <a:r>
              <a:rPr lang="x-none" sz="2200" baseline="0" dirty="0">
                <a:latin typeface="Myriad Pro Cond" panose="020B0506030403020204" pitchFamily="34" charset="0"/>
              </a:rPr>
              <a:t> </a:t>
            </a:r>
            <a:r>
              <a:rPr lang="x-none" sz="2200" dirty="0">
                <a:latin typeface="Myriad Pro Cond" panose="020B0506030403020204" pitchFamily="34" charset="0"/>
              </a:rPr>
              <a:t>Detrás de las transformaciones “mas allá del ingreso” están políticas especificas, inter-sectoriales y territoriales que incluyeron a millones.</a:t>
            </a:r>
            <a:endParaRPr lang="es-AR" sz="2200" dirty="0">
              <a:latin typeface="Myriad Pro Cond" panose="020B0506030403020204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55555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29623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dirty="0" err="1"/>
              <a:t>Necesaria</a:t>
            </a:r>
            <a:r>
              <a:rPr lang="en-US" dirty="0"/>
              <a:t> la </a:t>
            </a:r>
            <a:r>
              <a:rPr lang="en-US" dirty="0" err="1"/>
              <a:t>captación</a:t>
            </a:r>
            <a:r>
              <a:rPr lang="en-US" dirty="0"/>
              <a:t> </a:t>
            </a:r>
            <a:r>
              <a:rPr lang="en-US" dirty="0" err="1"/>
              <a:t>sistemática</a:t>
            </a:r>
            <a:r>
              <a:rPr lang="en-US" dirty="0"/>
              <a:t> de </a:t>
            </a:r>
            <a:r>
              <a:rPr lang="en-US" dirty="0" err="1"/>
              <a:t>dimensiones</a:t>
            </a:r>
            <a:r>
              <a:rPr lang="en-US" dirty="0"/>
              <a:t> </a:t>
            </a:r>
            <a:r>
              <a:rPr lang="es-ES" dirty="0"/>
              <a:t>ausentes </a:t>
            </a:r>
          </a:p>
          <a:p>
            <a:pPr marL="742950" lvl="1" indent="-285750"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s-ES" dirty="0"/>
              <a:t>Empoderamiento de las personas</a:t>
            </a:r>
          </a:p>
          <a:p>
            <a:pPr marL="742950" lvl="1" indent="-285750"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s-ES" dirty="0"/>
              <a:t>Seguridad física</a:t>
            </a:r>
          </a:p>
          <a:p>
            <a:pPr marL="742950" lvl="1" indent="-285750"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s-ES" dirty="0"/>
              <a:t>Bienestar psicológico</a:t>
            </a:r>
          </a:p>
          <a:p>
            <a:pPr marL="742950" lvl="1" indent="-285750"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s-ES" dirty="0"/>
              <a:t>Capacidad de ir por la vida sin vergüenza y humillación </a:t>
            </a:r>
          </a:p>
          <a:p>
            <a:pPr marL="742950" lvl="1" indent="-285750"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s-ES" dirty="0"/>
              <a:t>Calidad del empleo </a:t>
            </a:r>
          </a:p>
          <a:p>
            <a:pPr marL="742950" lvl="1" indent="-285750"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s-ES" dirty="0"/>
              <a:t>Uso del tiempo entre hombres y mujeres</a:t>
            </a:r>
          </a:p>
          <a:p>
            <a:pPr marL="742950" lvl="1" indent="-285750"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s-ES" dirty="0"/>
              <a:t>….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59945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1200" dirty="0"/>
              <a:t>La población total en situación de pobreza disminuyó entre 1996-2013 de un 34,8% a 30,8%.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01555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000" kern="1200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23640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En</a:t>
            </a:r>
            <a:r>
              <a:rPr lang="en-US" dirty="0"/>
              <a:t> 2014 la </a:t>
            </a:r>
            <a:r>
              <a:rPr lang="en-US" dirty="0" err="1"/>
              <a:t>fuerza</a:t>
            </a:r>
            <a:r>
              <a:rPr lang="en-US" dirty="0"/>
              <a:t> </a:t>
            </a:r>
            <a:r>
              <a:rPr lang="en-US" dirty="0" err="1"/>
              <a:t>laboral</a:t>
            </a:r>
            <a:r>
              <a:rPr lang="en-US" dirty="0"/>
              <a:t> </a:t>
            </a:r>
            <a:r>
              <a:rPr lang="en-US" dirty="0" err="1"/>
              <a:t>eran</a:t>
            </a:r>
            <a:r>
              <a:rPr lang="en-US" dirty="0"/>
              <a:t> 22,7 </a:t>
            </a:r>
            <a:r>
              <a:rPr lang="en-US" dirty="0" err="1"/>
              <a:t>millones</a:t>
            </a:r>
            <a:r>
              <a:rPr lang="en-US" dirty="0"/>
              <a:t> de personas </a:t>
            </a:r>
          </a:p>
        </p:txBody>
      </p:sp>
    </p:spTree>
    <p:extLst>
      <p:ext uri="{BB962C8B-B14F-4D97-AF65-F5344CB8AC3E}">
        <p14:creationId xmlns:p14="http://schemas.microsoft.com/office/powerpoint/2010/main" val="42401367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8"/>
          <p:cNvSpPr>
            <a:spLocks noGrp="1"/>
          </p:cNvSpPr>
          <p:nvPr>
            <p:ph type="title"/>
          </p:nvPr>
        </p:nvSpPr>
        <p:spPr>
          <a:xfrm>
            <a:off x="1647217" y="1713479"/>
            <a:ext cx="8897566" cy="2128947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  <a:latin typeface="Myriad Pro" panose="020B0503030403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s-A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3119021" y="4210323"/>
            <a:ext cx="5953958" cy="120137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00568F"/>
                </a:solidFill>
                <a:latin typeface="Myriad Pro Cond" panose="020B0506030403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14995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UL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15636" y="352904"/>
            <a:ext cx="10245878" cy="57585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600" b="1">
                <a:solidFill>
                  <a:srgbClr val="00568F"/>
                </a:solidFill>
                <a:latin typeface="Myriad Pro" panose="020B0503030403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21"/>
          <p:cNvSpPr>
            <a:spLocks noGrp="1"/>
          </p:cNvSpPr>
          <p:nvPr>
            <p:ph type="body" sz="quarter" idx="11" hasCustomPrompt="1"/>
          </p:nvPr>
        </p:nvSpPr>
        <p:spPr>
          <a:xfrm>
            <a:off x="415636" y="898253"/>
            <a:ext cx="10245877" cy="3680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rgbClr val="00568F"/>
                </a:solidFill>
                <a:latin typeface="Myriad Pro Cond" panose="020B0506030403020204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Second level</a:t>
            </a: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157675" y="1219763"/>
            <a:ext cx="3853543" cy="0"/>
          </a:xfrm>
          <a:prstGeom prst="line">
            <a:avLst/>
          </a:prstGeom>
          <a:ln>
            <a:gradFill flip="none" rotWithShape="1">
              <a:gsLst>
                <a:gs pos="0">
                  <a:srgbClr val="00568F"/>
                </a:gs>
                <a:gs pos="100000">
                  <a:schemeClr val="bg1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4449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EC92A33F-A713-3E44-952C-F0DFE4CB3F29}" type="datetimeFigureOut">
              <a:rPr lang="en-US" smtClean="0"/>
              <a:t>11/22/2016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DC3D3CB-9A18-3B48-9EF6-1F27C2F32A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205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EC92A33F-A713-3E44-952C-F0DFE4CB3F29}" type="datetimeFigureOut">
              <a:rPr lang="en-US" smtClean="0"/>
              <a:t>11/22/2016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DC3D3CB-9A18-3B48-9EF6-1F27C2F32A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508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OS+parrafo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15636" y="352904"/>
            <a:ext cx="10245878" cy="57585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600" b="1">
                <a:solidFill>
                  <a:srgbClr val="00568F"/>
                </a:solidFill>
                <a:latin typeface="Myriad Pro" panose="020B0503030403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21"/>
          <p:cNvSpPr>
            <a:spLocks noGrp="1"/>
          </p:cNvSpPr>
          <p:nvPr>
            <p:ph type="body" sz="quarter" idx="11" hasCustomPrompt="1"/>
          </p:nvPr>
        </p:nvSpPr>
        <p:spPr>
          <a:xfrm>
            <a:off x="415636" y="898253"/>
            <a:ext cx="10245877" cy="3680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rgbClr val="00568F"/>
                </a:solidFill>
                <a:latin typeface="Myriad Pro Cond" panose="020B0506030403020204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Second level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57675" y="1219763"/>
            <a:ext cx="3853543" cy="0"/>
          </a:xfrm>
          <a:prstGeom prst="line">
            <a:avLst/>
          </a:prstGeom>
          <a:ln>
            <a:gradFill flip="none" rotWithShape="1">
              <a:gsLst>
                <a:gs pos="0">
                  <a:srgbClr val="00568F"/>
                </a:gs>
                <a:gs pos="100000">
                  <a:schemeClr val="bg1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972985" y="1968409"/>
            <a:ext cx="10269781" cy="4184198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200" b="0">
                <a:solidFill>
                  <a:schemeClr val="tx1"/>
                </a:solidFill>
                <a:latin typeface="Myriad Pro Cond" panose="020B0506030403020204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647928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UL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15636" y="352904"/>
            <a:ext cx="10245878" cy="57585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600" b="1">
                <a:solidFill>
                  <a:srgbClr val="00568F"/>
                </a:solidFill>
                <a:latin typeface="Myriad Pro" panose="020B0503030403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21"/>
          <p:cNvSpPr>
            <a:spLocks noGrp="1"/>
          </p:cNvSpPr>
          <p:nvPr>
            <p:ph type="body" sz="quarter" idx="11" hasCustomPrompt="1"/>
          </p:nvPr>
        </p:nvSpPr>
        <p:spPr>
          <a:xfrm>
            <a:off x="415636" y="898253"/>
            <a:ext cx="10245877" cy="3680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rgbClr val="00568F"/>
                </a:solidFill>
                <a:latin typeface="Myriad Pro Cond" panose="020B0506030403020204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Second level</a:t>
            </a: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157675" y="1219763"/>
            <a:ext cx="3853543" cy="0"/>
          </a:xfrm>
          <a:prstGeom prst="line">
            <a:avLst/>
          </a:prstGeom>
          <a:ln>
            <a:gradFill flip="none" rotWithShape="1">
              <a:gsLst>
                <a:gs pos="0">
                  <a:srgbClr val="00568F"/>
                </a:gs>
                <a:gs pos="100000">
                  <a:schemeClr val="bg1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399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EC92A33F-A713-3E44-952C-F0DFE4CB3F29}" type="datetimeFigureOut">
              <a:rPr lang="en-US" smtClean="0"/>
              <a:t>11/22/2016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DC3D3CB-9A18-3B48-9EF6-1F27C2F32A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778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EC92A33F-A713-3E44-952C-F0DFE4CB3F29}" type="datetimeFigureOut">
              <a:rPr lang="en-US" smtClean="0"/>
              <a:t>11/22/2016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DC3D3CB-9A18-3B48-9EF6-1F27C2F32A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042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F11F846-5B23-42BA-91B0-626C29365B78}" type="datetimeFigureOut">
              <a:rPr lang="es-MX" smtClean="0"/>
              <a:t>22/11/2016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BFA3B08-B1F6-47A1-8FA1-2D206561554E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19906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OS+parrafo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15636" y="352904"/>
            <a:ext cx="10245878" cy="57585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600" b="1">
                <a:solidFill>
                  <a:srgbClr val="00568F"/>
                </a:solidFill>
                <a:latin typeface="Myriad Pro" panose="020B0503030403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21"/>
          <p:cNvSpPr>
            <a:spLocks noGrp="1"/>
          </p:cNvSpPr>
          <p:nvPr>
            <p:ph type="body" sz="quarter" idx="11" hasCustomPrompt="1"/>
          </p:nvPr>
        </p:nvSpPr>
        <p:spPr>
          <a:xfrm>
            <a:off x="415636" y="898253"/>
            <a:ext cx="10245877" cy="3680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rgbClr val="00568F"/>
                </a:solidFill>
                <a:latin typeface="Myriad Pro Cond" panose="020B0506030403020204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Second level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57675" y="1219763"/>
            <a:ext cx="3853543" cy="0"/>
          </a:xfrm>
          <a:prstGeom prst="line">
            <a:avLst/>
          </a:prstGeom>
          <a:ln>
            <a:gradFill flip="none" rotWithShape="1">
              <a:gsLst>
                <a:gs pos="0">
                  <a:srgbClr val="00568F"/>
                </a:gs>
                <a:gs pos="100000">
                  <a:schemeClr val="bg1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972985" y="1968409"/>
            <a:ext cx="4683231" cy="4184198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200" b="0">
                <a:solidFill>
                  <a:schemeClr val="tx1"/>
                </a:solidFill>
                <a:latin typeface="Myriad Pro Cond" panose="020B0506030403020204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Second level</a:t>
            </a:r>
          </a:p>
        </p:txBody>
      </p:sp>
      <p:sp>
        <p:nvSpPr>
          <p:cNvPr id="1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6559535" y="1968409"/>
            <a:ext cx="4683231" cy="4184198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200" b="0">
                <a:solidFill>
                  <a:schemeClr val="tx1"/>
                </a:solidFill>
                <a:latin typeface="Myriad Pro Cond" panose="020B0506030403020204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Second level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6120416" y="1660127"/>
            <a:ext cx="0" cy="4927104"/>
          </a:xfrm>
          <a:prstGeom prst="line">
            <a:avLst/>
          </a:prstGeom>
          <a:ln>
            <a:gradFill flip="none" rotWithShape="1">
              <a:gsLst>
                <a:gs pos="0">
                  <a:schemeClr val="bg1"/>
                </a:gs>
                <a:gs pos="50000">
                  <a:srgbClr val="00568F"/>
                </a:gs>
                <a:gs pos="100000">
                  <a:schemeClr val="bg1"/>
                </a:gs>
              </a:gsLst>
              <a:lin ang="54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837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-1"/>
            <a:ext cx="12192000" cy="4061638"/>
          </a:xfrm>
          <a:prstGeom prst="rect">
            <a:avLst/>
          </a:prstGeom>
          <a:solidFill>
            <a:srgbClr val="0056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4712" y="5810903"/>
            <a:ext cx="908588" cy="83962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2152" y="225913"/>
            <a:ext cx="911148" cy="222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80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74" r:id="rId2"/>
    <p:sldLayoutId id="2147483676" r:id="rId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5564" y="179663"/>
            <a:ext cx="696139" cy="643297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0" y="-2"/>
            <a:ext cx="167425" cy="6858001"/>
          </a:xfrm>
          <a:prstGeom prst="rect">
            <a:avLst/>
          </a:prstGeom>
          <a:solidFill>
            <a:srgbClr val="0056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960277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7" r:id="rId2"/>
    <p:sldLayoutId id="2147483679" r:id="rId3"/>
    <p:sldLayoutId id="2147483680" r:id="rId4"/>
    <p:sldLayoutId id="2147483681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5564" y="179663"/>
            <a:ext cx="696139" cy="643297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0" y="-2"/>
            <a:ext cx="167425" cy="6858001"/>
          </a:xfrm>
          <a:prstGeom prst="rect">
            <a:avLst/>
          </a:prstGeom>
          <a:solidFill>
            <a:srgbClr val="0056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043198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emf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tif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png"/><Relationship Id="rId4" Type="http://schemas.openxmlformats.org/officeDocument/2006/relationships/hyperlink" Target="http://www.commitmentoequity.org/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png"/><Relationship Id="rId5" Type="http://schemas.openxmlformats.org/officeDocument/2006/relationships/image" Target="../media/image8.jpe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26533" y="552449"/>
            <a:ext cx="5571067" cy="5154084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s-ES" sz="2400" b="0" dirty="0">
                <a:latin typeface="Calibri Light" panose="020F0302020204030204" pitchFamily="34" charset="0"/>
                <a:cs typeface="Arial" panose="020B0604020202020204" pitchFamily="34" charset="0"/>
              </a:rPr>
              <a:t>Informe Regional sobre Desarrollo Humano para América Latina y el Caribe 2016</a:t>
            </a:r>
            <a:br>
              <a:rPr lang="es-ES" sz="2400" b="0" dirty="0">
                <a:latin typeface="Calibri Light" panose="020F0302020204030204" pitchFamily="34" charset="0"/>
                <a:cs typeface="Arial" panose="020B0604020202020204" pitchFamily="34" charset="0"/>
              </a:rPr>
            </a:br>
            <a:br>
              <a:rPr lang="es-ES" sz="2400" b="0" dirty="0">
                <a:latin typeface="Calibri Light" panose="020F0302020204030204" pitchFamily="34" charset="0"/>
                <a:cs typeface="Arial" panose="020B0604020202020204" pitchFamily="34" charset="0"/>
              </a:rPr>
            </a:br>
            <a:br>
              <a:rPr lang="es-ES" sz="2400" b="0" dirty="0">
                <a:latin typeface="Calibri Light" panose="020F0302020204030204" pitchFamily="34" charset="0"/>
                <a:cs typeface="Arial" panose="020B0604020202020204" pitchFamily="34" charset="0"/>
              </a:rPr>
            </a:br>
            <a:br>
              <a:rPr lang="es-ES" sz="2400" b="0" dirty="0">
                <a:latin typeface="Calibri Light" panose="020F0302020204030204" pitchFamily="34" charset="0"/>
                <a:cs typeface="Arial" panose="020B0604020202020204" pitchFamily="34" charset="0"/>
              </a:rPr>
            </a:br>
            <a:r>
              <a:rPr lang="es-ES" sz="5400" b="1" dirty="0">
                <a:solidFill>
                  <a:srgbClr val="00568F"/>
                </a:solidFill>
                <a:latin typeface="+mn-lt"/>
                <a:cs typeface="Arial" panose="020B0604020202020204" pitchFamily="34" charset="0"/>
              </a:rPr>
              <a:t>Progreso</a:t>
            </a:r>
            <a:br>
              <a:rPr lang="en-US" sz="5400" b="1" dirty="0">
                <a:solidFill>
                  <a:srgbClr val="00568F"/>
                </a:solidFill>
                <a:latin typeface="+mn-lt"/>
                <a:cs typeface="Arial" panose="020B0604020202020204" pitchFamily="34" charset="0"/>
              </a:rPr>
            </a:br>
            <a:r>
              <a:rPr lang="en-US" sz="5400" b="1" dirty="0">
                <a:solidFill>
                  <a:srgbClr val="00568F"/>
                </a:solidFill>
                <a:latin typeface="+mn-lt"/>
                <a:cs typeface="Arial" panose="020B0604020202020204" pitchFamily="34" charset="0"/>
              </a:rPr>
              <a:t>multidimensional:</a:t>
            </a:r>
            <a:br>
              <a:rPr lang="en-US" sz="5400" b="1" dirty="0">
                <a:solidFill>
                  <a:srgbClr val="00568F"/>
                </a:solidFill>
                <a:latin typeface="+mn-lt"/>
                <a:cs typeface="Arial" panose="020B0604020202020204" pitchFamily="34" charset="0"/>
              </a:rPr>
            </a:br>
            <a:r>
              <a:rPr lang="es-ES" sz="3200" b="1" dirty="0">
                <a:solidFill>
                  <a:srgbClr val="00568F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bienestar más allá del ingreso</a:t>
            </a:r>
            <a:br>
              <a:rPr lang="es-ES" sz="3200" b="1" dirty="0">
                <a:solidFill>
                  <a:srgbClr val="00568F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</a:br>
            <a:br>
              <a:rPr lang="es-ES" sz="4000" b="1" dirty="0">
                <a:solidFill>
                  <a:srgbClr val="00568F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</a:br>
            <a:br>
              <a:rPr lang="es-ES" sz="4000" dirty="0">
                <a:latin typeface="Calibri Light" panose="020F0302020204030204" pitchFamily="34" charset="0"/>
                <a:cs typeface="Arial" panose="020B0604020202020204" pitchFamily="34" charset="0"/>
              </a:rPr>
            </a:br>
            <a:r>
              <a:rPr lang="es-ES" sz="3200" dirty="0">
                <a:latin typeface="Calibri Light" panose="020F0302020204030204" pitchFamily="34" charset="0"/>
                <a:cs typeface="Arial" panose="020B0604020202020204" pitchFamily="34" charset="0"/>
              </a:rPr>
              <a:t>George Gray Molina</a:t>
            </a:r>
            <a:br>
              <a:rPr lang="es-ES" sz="2800" dirty="0">
                <a:latin typeface="Calibri Light" panose="020F0302020204030204" pitchFamily="34" charset="0"/>
                <a:cs typeface="Arial" panose="020B0604020202020204" pitchFamily="34" charset="0"/>
              </a:rPr>
            </a:br>
            <a:r>
              <a:rPr lang="es-ES" sz="2800" dirty="0">
                <a:latin typeface="Calibri Light" panose="020F0302020204030204" pitchFamily="34" charset="0"/>
                <a:cs typeface="Arial" panose="020B0604020202020204" pitchFamily="34" charset="0"/>
              </a:rPr>
              <a:t>Ciudad de México, </a:t>
            </a:r>
            <a:br>
              <a:rPr lang="es-ES" sz="2800" dirty="0">
                <a:latin typeface="Calibri Light" panose="020F0302020204030204" pitchFamily="34" charset="0"/>
                <a:cs typeface="Arial" panose="020B0604020202020204" pitchFamily="34" charset="0"/>
              </a:rPr>
            </a:br>
            <a:r>
              <a:rPr lang="es-ES" sz="2800" dirty="0">
                <a:latin typeface="Calibri Light" panose="020F0302020204030204" pitchFamily="34" charset="0"/>
                <a:cs typeface="Arial" panose="020B0604020202020204" pitchFamily="34" charset="0"/>
              </a:rPr>
              <a:t>Noviembre 2016  </a:t>
            </a:r>
            <a:br>
              <a:rPr lang="es-ES" sz="2800" dirty="0">
                <a:latin typeface="Calibri Light" panose="020F0302020204030204" pitchFamily="34" charset="0"/>
                <a:cs typeface="Arial" panose="020B0604020202020204" pitchFamily="34" charset="0"/>
              </a:rPr>
            </a:br>
            <a:endParaRPr lang="es-AR" sz="2800" dirty="0"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7600" y="0"/>
            <a:ext cx="5444507" cy="6648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152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3"/>
          <p:cNvPicPr>
            <a:picLocks noChangeAspect="1"/>
          </p:cNvPicPr>
          <p:nvPr/>
        </p:nvPicPr>
        <p:blipFill rotWithShape="1">
          <a:blip r:embed="rId3"/>
          <a:srcRect l="68715" b="3956"/>
          <a:stretch/>
        </p:blipFill>
        <p:spPr>
          <a:xfrm>
            <a:off x="5056724" y="1462250"/>
            <a:ext cx="1769294" cy="509878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41257" y="345459"/>
            <a:ext cx="11080019" cy="535531"/>
          </a:xfrm>
          <a:prstGeom prst="rect">
            <a:avLst/>
          </a:prstGeom>
        </p:spPr>
        <p:txBody>
          <a:bodyPr/>
          <a:lstStyle/>
          <a:p>
            <a:r>
              <a:rPr lang="es-CL" sz="3200" dirty="0">
                <a:solidFill>
                  <a:srgbClr val="00568F"/>
                </a:solidFill>
              </a:rPr>
              <a:t>Características de los vulnerables en México </a:t>
            </a:r>
            <a:endParaRPr lang="en-US" sz="3200" dirty="0">
              <a:solidFill>
                <a:srgbClr val="00568F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4012" y="141026"/>
            <a:ext cx="356522" cy="84054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41257" y="1351447"/>
            <a:ext cx="5089608" cy="475410"/>
          </a:xfrm>
          <a:prstGeom prst="rect">
            <a:avLst/>
          </a:prstGeom>
        </p:spPr>
        <p:txBody>
          <a:bodyPr/>
          <a:lstStyle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b="0">
                <a:solidFill>
                  <a:srgbClr val="00568F"/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/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/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buClr>
                <a:srgbClr val="00568F"/>
              </a:buClr>
            </a:pPr>
            <a:r>
              <a:rPr lang="en-US" sz="2400" b="1" dirty="0">
                <a:solidFill>
                  <a:srgbClr val="C00000"/>
                </a:solidFill>
              </a:rPr>
              <a:t>52,6 </a:t>
            </a:r>
            <a:r>
              <a:rPr lang="es-CL" sz="2400" b="1" dirty="0">
                <a:solidFill>
                  <a:srgbClr val="C00000"/>
                </a:solidFill>
              </a:rPr>
              <a:t>millones de vulnerables</a:t>
            </a:r>
          </a:p>
          <a:p>
            <a:pPr marL="342900" lvl="0" indent="-342900">
              <a:buClr>
                <a:srgbClr val="00568F"/>
              </a:buClr>
              <a:buFont typeface="Courier New" panose="02070309020205020404" pitchFamily="49" charset="0"/>
              <a:buChar char="o"/>
            </a:pPr>
            <a:endParaRPr lang="es-CL" sz="2400" b="1" dirty="0">
              <a:solidFill>
                <a:srgbClr val="C00000"/>
              </a:solidFill>
            </a:endParaRPr>
          </a:p>
          <a:p>
            <a:pPr marL="342900" lvl="0" indent="-342900">
              <a:buClr>
                <a:srgbClr val="00568F"/>
              </a:buClr>
              <a:buFont typeface="Courier New" panose="02070309020205020404" pitchFamily="49" charset="0"/>
              <a:buChar char="o"/>
            </a:pPr>
            <a:endParaRPr lang="en-US" sz="2400" b="1" dirty="0">
              <a:solidFill>
                <a:srgbClr val="C00000"/>
              </a:solidFill>
            </a:endParaRPr>
          </a:p>
          <a:p>
            <a:pPr marL="342900" indent="-342900">
              <a:buClr>
                <a:srgbClr val="00568F"/>
              </a:buClr>
              <a:buFont typeface="Courier New" panose="02070309020205020404" pitchFamily="49" charset="0"/>
              <a:buChar char="o"/>
            </a:pPr>
            <a:endParaRPr lang="en-US" sz="2400" b="1" dirty="0">
              <a:solidFill>
                <a:srgbClr val="C00000"/>
              </a:solidFill>
            </a:endParaRPr>
          </a:p>
          <a:p>
            <a:pPr marL="342900" indent="-342900">
              <a:buClr>
                <a:srgbClr val="00568F"/>
              </a:buClr>
              <a:buFont typeface="Courier New" panose="02070309020205020404" pitchFamily="49" charset="0"/>
              <a:buChar char="o"/>
            </a:pPr>
            <a:endParaRPr lang="en-US" sz="2400" b="1" dirty="0">
              <a:solidFill>
                <a:srgbClr val="C00000"/>
              </a:solidFill>
            </a:endParaRPr>
          </a:p>
          <a:p>
            <a:pPr marL="342900" indent="-342900">
              <a:buClr>
                <a:srgbClr val="00568F"/>
              </a:buClr>
              <a:buFont typeface="Courier New" panose="02070309020205020404" pitchFamily="49" charset="0"/>
              <a:buChar char="o"/>
            </a:pPr>
            <a:endParaRPr lang="en-US" sz="2400" b="1" dirty="0">
              <a:solidFill>
                <a:srgbClr val="C00000"/>
              </a:solidFill>
            </a:endParaRPr>
          </a:p>
          <a:p>
            <a:pPr marL="342900" indent="-342900">
              <a:buClr>
                <a:srgbClr val="00568F"/>
              </a:buClr>
              <a:buFont typeface="Courier New" panose="02070309020205020404" pitchFamily="49" charset="0"/>
              <a:buChar char="o"/>
            </a:pP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996191" y="4011640"/>
            <a:ext cx="1890361" cy="1183832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341257" y="1770788"/>
            <a:ext cx="36406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43,1% </a:t>
            </a:r>
            <a:r>
              <a:rPr lang="en-US" sz="2400" dirty="0">
                <a:solidFill>
                  <a:srgbClr val="C00000"/>
                </a:solidFill>
              </a:rPr>
              <a:t>de la </a:t>
            </a:r>
            <a:r>
              <a:rPr lang="es-ES" sz="2400" dirty="0">
                <a:solidFill>
                  <a:srgbClr val="C00000"/>
                </a:solidFill>
              </a:rPr>
              <a:t>población</a:t>
            </a:r>
            <a:r>
              <a:rPr lang="en-US" sz="2400" dirty="0">
                <a:solidFill>
                  <a:srgbClr val="C00000"/>
                </a:solidFill>
              </a:rPr>
              <a:t> total </a:t>
            </a:r>
          </a:p>
        </p:txBody>
      </p:sp>
      <p:sp>
        <p:nvSpPr>
          <p:cNvPr id="4" name="Rectangle 3"/>
          <p:cNvSpPr/>
          <p:nvPr/>
        </p:nvSpPr>
        <p:spPr>
          <a:xfrm>
            <a:off x="341257" y="2970675"/>
            <a:ext cx="4513672" cy="584775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568F"/>
                </a:solidFill>
              </a:rPr>
              <a:t>24,2% </a:t>
            </a:r>
            <a:r>
              <a:rPr lang="en-US" sz="2000" dirty="0">
                <a:solidFill>
                  <a:srgbClr val="00568F"/>
                </a:solidFill>
              </a:rPr>
              <a:t>son </a:t>
            </a:r>
            <a:r>
              <a:rPr lang="en-US" sz="2000" dirty="0" err="1">
                <a:solidFill>
                  <a:srgbClr val="00568F"/>
                </a:solidFill>
              </a:rPr>
              <a:t>hogares</a:t>
            </a:r>
            <a:r>
              <a:rPr lang="en-US" sz="2000" dirty="0">
                <a:solidFill>
                  <a:srgbClr val="00568F"/>
                </a:solidFill>
              </a:rPr>
              <a:t> con </a:t>
            </a:r>
            <a:r>
              <a:rPr lang="en-US" sz="2000" dirty="0" err="1">
                <a:solidFill>
                  <a:srgbClr val="00568F"/>
                </a:solidFill>
              </a:rPr>
              <a:t>jefas</a:t>
            </a:r>
            <a:r>
              <a:rPr lang="en-US" sz="2000" dirty="0">
                <a:solidFill>
                  <a:srgbClr val="00568F"/>
                </a:solidFill>
              </a:rPr>
              <a:t> de </a:t>
            </a:r>
            <a:r>
              <a:rPr lang="en-US" sz="2000" dirty="0" err="1">
                <a:solidFill>
                  <a:srgbClr val="00568F"/>
                </a:solidFill>
              </a:rPr>
              <a:t>hogar</a:t>
            </a:r>
            <a:endParaRPr lang="en-US" sz="2000" dirty="0">
              <a:solidFill>
                <a:srgbClr val="00568F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06996" y="4942463"/>
            <a:ext cx="5113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00568F"/>
                </a:solidFill>
              </a:rPr>
              <a:t>92,8% </a:t>
            </a:r>
            <a:r>
              <a:rPr lang="en-US" sz="2000" dirty="0">
                <a:solidFill>
                  <a:srgbClr val="00568F"/>
                </a:solidFill>
              </a:rPr>
              <a:t>de </a:t>
            </a:r>
            <a:r>
              <a:rPr lang="en-US" sz="2000" dirty="0" err="1">
                <a:solidFill>
                  <a:srgbClr val="00568F"/>
                </a:solidFill>
              </a:rPr>
              <a:t>los</a:t>
            </a:r>
            <a:r>
              <a:rPr lang="en-US" sz="2000" dirty="0">
                <a:solidFill>
                  <a:srgbClr val="00568F"/>
                </a:solidFill>
              </a:rPr>
              <a:t> hombres </a:t>
            </a:r>
            <a:r>
              <a:rPr lang="en-US" sz="2000" dirty="0" err="1">
                <a:solidFill>
                  <a:srgbClr val="00568F"/>
                </a:solidFill>
              </a:rPr>
              <a:t>adultos</a:t>
            </a:r>
            <a:r>
              <a:rPr lang="en-US" sz="2000" dirty="0">
                <a:solidFill>
                  <a:srgbClr val="00568F"/>
                </a:solidFill>
              </a:rPr>
              <a:t> </a:t>
            </a:r>
            <a:r>
              <a:rPr lang="en-US" sz="2000" dirty="0" err="1">
                <a:solidFill>
                  <a:srgbClr val="00568F"/>
                </a:solidFill>
              </a:rPr>
              <a:t>empleados</a:t>
            </a:r>
            <a:endParaRPr lang="en-US" sz="2000" dirty="0">
              <a:solidFill>
                <a:srgbClr val="00568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995074" y="4245096"/>
            <a:ext cx="519692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00568F"/>
                </a:solidFill>
              </a:rPr>
              <a:t>7,7% </a:t>
            </a:r>
            <a:r>
              <a:rPr lang="en-US" sz="2000" dirty="0">
                <a:solidFill>
                  <a:srgbClr val="00568F"/>
                </a:solidFill>
              </a:rPr>
              <a:t>son hombres con </a:t>
            </a:r>
            <a:r>
              <a:rPr lang="es-CL" sz="2000" dirty="0" err="1">
                <a:solidFill>
                  <a:srgbClr val="00568F"/>
                </a:solidFill>
              </a:rPr>
              <a:t>educació</a:t>
            </a:r>
            <a:r>
              <a:rPr lang="en-US" sz="2000" dirty="0">
                <a:solidFill>
                  <a:srgbClr val="00568F"/>
                </a:solidFill>
              </a:rPr>
              <a:t>n </a:t>
            </a:r>
            <a:r>
              <a:rPr lang="en-US" sz="2000" dirty="0" err="1">
                <a:solidFill>
                  <a:srgbClr val="00568F"/>
                </a:solidFill>
              </a:rPr>
              <a:t>terciaria</a:t>
            </a:r>
            <a:endParaRPr lang="en-US" sz="2000" dirty="0">
              <a:solidFill>
                <a:srgbClr val="00568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289761" y="3463972"/>
            <a:ext cx="48502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568F"/>
                </a:solidFill>
              </a:rPr>
              <a:t>6,7% </a:t>
            </a:r>
            <a:r>
              <a:rPr lang="en-US" sz="2000" dirty="0">
                <a:solidFill>
                  <a:srgbClr val="00568F"/>
                </a:solidFill>
              </a:rPr>
              <a:t>son </a:t>
            </a:r>
            <a:r>
              <a:rPr lang="en-US" sz="2000" dirty="0" err="1">
                <a:solidFill>
                  <a:srgbClr val="00568F"/>
                </a:solidFill>
              </a:rPr>
              <a:t>mujeres</a:t>
            </a:r>
            <a:r>
              <a:rPr lang="en-US" sz="2000" dirty="0">
                <a:solidFill>
                  <a:srgbClr val="00568F"/>
                </a:solidFill>
              </a:rPr>
              <a:t> con </a:t>
            </a:r>
            <a:r>
              <a:rPr lang="es-CL" sz="2000" dirty="0" err="1">
                <a:solidFill>
                  <a:srgbClr val="00568F"/>
                </a:solidFill>
              </a:rPr>
              <a:t>educació</a:t>
            </a:r>
            <a:r>
              <a:rPr lang="en-US" sz="2000" dirty="0">
                <a:solidFill>
                  <a:srgbClr val="00568F"/>
                </a:solidFill>
              </a:rPr>
              <a:t>n </a:t>
            </a:r>
            <a:r>
              <a:rPr lang="en-US" sz="2000" dirty="0" err="1">
                <a:solidFill>
                  <a:srgbClr val="00568F"/>
                </a:solidFill>
              </a:rPr>
              <a:t>terciaria</a:t>
            </a:r>
            <a:endParaRPr lang="en-US" sz="2000" dirty="0">
              <a:solidFill>
                <a:srgbClr val="00568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00660" y="3869960"/>
            <a:ext cx="41115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52,5% </a:t>
            </a:r>
            <a:r>
              <a:rPr lang="en-US" sz="2000" b="1" dirty="0">
                <a:solidFill>
                  <a:srgbClr val="FF0000"/>
                </a:solidFill>
              </a:rPr>
              <a:t>son </a:t>
            </a:r>
            <a:r>
              <a:rPr lang="en-US" sz="2000" b="1" dirty="0" err="1">
                <a:solidFill>
                  <a:srgbClr val="FF0000"/>
                </a:solidFill>
              </a:rPr>
              <a:t>empleados</a:t>
            </a:r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en-US" sz="2000" b="1" dirty="0" err="1">
                <a:solidFill>
                  <a:srgbClr val="FF0000"/>
                </a:solidFill>
              </a:rPr>
              <a:t>informales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995074" y="2699691"/>
            <a:ext cx="48285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568F"/>
                </a:solidFill>
              </a:rPr>
              <a:t>57,4% </a:t>
            </a:r>
            <a:r>
              <a:rPr lang="en-US" sz="2000" dirty="0">
                <a:solidFill>
                  <a:srgbClr val="00568F"/>
                </a:solidFill>
              </a:rPr>
              <a:t>de las </a:t>
            </a:r>
            <a:r>
              <a:rPr lang="en-US" sz="2000" dirty="0" err="1">
                <a:solidFill>
                  <a:srgbClr val="00568F"/>
                </a:solidFill>
              </a:rPr>
              <a:t>mujeres</a:t>
            </a:r>
            <a:r>
              <a:rPr lang="en-US" sz="2000" dirty="0">
                <a:solidFill>
                  <a:srgbClr val="00568F"/>
                </a:solidFill>
              </a:rPr>
              <a:t> </a:t>
            </a:r>
            <a:r>
              <a:rPr lang="en-US" sz="2000" dirty="0" err="1">
                <a:solidFill>
                  <a:srgbClr val="00568F"/>
                </a:solidFill>
              </a:rPr>
              <a:t>adultas</a:t>
            </a:r>
            <a:r>
              <a:rPr lang="en-US" sz="2000" dirty="0">
                <a:solidFill>
                  <a:srgbClr val="00568F"/>
                </a:solidFill>
              </a:rPr>
              <a:t> </a:t>
            </a:r>
            <a:r>
              <a:rPr lang="en-US" sz="2000" dirty="0" err="1">
                <a:solidFill>
                  <a:srgbClr val="00568F"/>
                </a:solidFill>
              </a:rPr>
              <a:t>empleadas</a:t>
            </a:r>
            <a:endParaRPr lang="en-US" sz="2000" dirty="0">
              <a:solidFill>
                <a:srgbClr val="0056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25481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83504" y="395705"/>
            <a:ext cx="10972800" cy="1143000"/>
          </a:xfrm>
        </p:spPr>
        <p:txBody>
          <a:bodyPr>
            <a:normAutofit/>
          </a:bodyPr>
          <a:lstStyle/>
          <a:p>
            <a:r>
              <a:rPr lang="es-CL" sz="3200" dirty="0">
                <a:solidFill>
                  <a:srgbClr val="00568F"/>
                </a:solidFill>
                <a:latin typeface="+mn-lt"/>
              </a:rPr>
              <a:t>Composición del mercado laboral en </a:t>
            </a:r>
            <a:r>
              <a:rPr lang="en-US" sz="3200" dirty="0">
                <a:solidFill>
                  <a:srgbClr val="00568F"/>
                </a:solidFill>
                <a:latin typeface="+mn-lt"/>
              </a:rPr>
              <a:t>México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7611297" y="1607691"/>
            <a:ext cx="4580703" cy="4613285"/>
          </a:xfrm>
        </p:spPr>
        <p:txBody>
          <a:bodyPr/>
          <a:lstStyle/>
          <a:p>
            <a:pPr lvl="1">
              <a:buClr>
                <a:srgbClr val="00568F"/>
              </a:buClr>
              <a:buFont typeface="Courier New" panose="02070309020205020404" pitchFamily="49" charset="0"/>
              <a:buChar char="o"/>
            </a:pPr>
            <a:endParaRPr lang="es-CL" sz="2000" dirty="0"/>
          </a:p>
          <a:p>
            <a:pPr lvl="1">
              <a:buClr>
                <a:srgbClr val="00568F"/>
              </a:buClr>
              <a:buFont typeface="Courier New" panose="02070309020205020404" pitchFamily="49" charset="0"/>
              <a:buChar char="o"/>
            </a:pPr>
            <a:r>
              <a:rPr lang="es-CL" sz="2000" dirty="0"/>
              <a:t>En el 2012, la mayoría de los empleados pobres corresponden a </a:t>
            </a:r>
            <a:r>
              <a:rPr lang="es-CL" sz="2000" dirty="0">
                <a:solidFill>
                  <a:srgbClr val="00568F"/>
                </a:solidFill>
              </a:rPr>
              <a:t> </a:t>
            </a:r>
            <a:r>
              <a:rPr lang="es-CL" sz="2000" b="1" dirty="0">
                <a:solidFill>
                  <a:srgbClr val="FF0000"/>
                </a:solidFill>
              </a:rPr>
              <a:t>trabajadores de pequeñas empresas, autoempleados sin calificación y trabajadores sin ingresos</a:t>
            </a:r>
          </a:p>
          <a:p>
            <a:pPr marL="457200" lvl="1" indent="0">
              <a:buClr>
                <a:srgbClr val="00568F"/>
              </a:buClr>
              <a:buNone/>
            </a:pPr>
            <a:endParaRPr lang="es-CL" sz="2000" dirty="0"/>
          </a:p>
          <a:p>
            <a:pPr lvl="1">
              <a:buClr>
                <a:srgbClr val="00568F"/>
              </a:buClr>
              <a:buFont typeface="Courier New" panose="02070309020205020404" pitchFamily="49" charset="0"/>
              <a:buChar char="o"/>
            </a:pPr>
            <a:r>
              <a:rPr lang="es-CL" sz="2000" dirty="0"/>
              <a:t>Este tipo de empleo se caracteriza por </a:t>
            </a: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</a:rPr>
              <a:t>escasa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</a:rPr>
              <a:t>productividad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</a:rPr>
              <a:t>una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s-ES" sz="2000" dirty="0">
                <a:solidFill>
                  <a:schemeClr val="accent1">
                    <a:lumMod val="50000"/>
                  </a:schemeClr>
                </a:solidFill>
              </a:rPr>
              <a:t>baja calidad y la ausencia de seguridad social</a:t>
            </a:r>
            <a:endParaRPr lang="es-CL" sz="2000" dirty="0">
              <a:solidFill>
                <a:schemeClr val="accent1">
                  <a:lumMod val="50000"/>
                </a:schemeClr>
              </a:solidFill>
            </a:endParaRPr>
          </a:p>
          <a:p>
            <a:pPr lvl="1">
              <a:buClr>
                <a:srgbClr val="00568F"/>
              </a:buClr>
              <a:buFont typeface="Courier New" panose="02070309020205020404" pitchFamily="49" charset="0"/>
              <a:buChar char="o"/>
            </a:pPr>
            <a:endParaRPr lang="es-CL" sz="2000" dirty="0"/>
          </a:p>
        </p:txBody>
      </p:sp>
      <p:pic>
        <p:nvPicPr>
          <p:cNvPr id="7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3037" y="150563"/>
            <a:ext cx="716021" cy="66022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4012" y="141026"/>
            <a:ext cx="356522" cy="84054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160113" y="1358478"/>
            <a:ext cx="75590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600" dirty="0"/>
              <a:t>Población ocupada por tipo de actividad y grupo de ingreso, México 2012</a:t>
            </a:r>
            <a:endParaRPr lang="en-US" sz="1600" dirty="0"/>
          </a:p>
        </p:txBody>
      </p:sp>
      <p:sp>
        <p:nvSpPr>
          <p:cNvPr id="10" name="Rectangle 9"/>
          <p:cNvSpPr/>
          <p:nvPr/>
        </p:nvSpPr>
        <p:spPr>
          <a:xfrm>
            <a:off x="247148" y="6238376"/>
            <a:ext cx="827513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800" dirty="0">
                <a:latin typeface="UniversLTStd-Cn"/>
              </a:rPr>
              <a:t>Fuente: </a:t>
            </a:r>
            <a:r>
              <a:rPr lang="es-ES" sz="800" dirty="0">
                <a:latin typeface="UniversLTStd-LightCn"/>
              </a:rPr>
              <a:t>Elaboración propia sobre la base de datos consultados en </a:t>
            </a:r>
            <a:r>
              <a:rPr lang="es-ES" sz="800" i="1" dirty="0">
                <a:latin typeface="UniversLTStd-LightCnObl"/>
              </a:rPr>
              <a:t>SEDLAC </a:t>
            </a:r>
            <a:r>
              <a:rPr lang="es-ES" sz="800" dirty="0">
                <a:latin typeface="UniversLTStd-LightCn"/>
              </a:rPr>
              <a:t>(CEDLAS y Banco Mundial) (actualización de septiembre de 2015).</a:t>
            </a:r>
            <a:endParaRPr lang="en-US" sz="800" dirty="0"/>
          </a:p>
          <a:p>
            <a:r>
              <a:rPr lang="es-ES" sz="800" dirty="0">
                <a:latin typeface="UniversLTStd-LightCn"/>
              </a:rPr>
              <a:t>.</a:t>
            </a:r>
            <a:endParaRPr lang="en-US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7148" y="2199617"/>
            <a:ext cx="7848600" cy="4038759"/>
          </a:xfrm>
          <a:prstGeom prst="rect">
            <a:avLst/>
          </a:prstGeom>
        </p:spPr>
      </p:pic>
      <p:sp>
        <p:nvSpPr>
          <p:cNvPr id="11" name="Oval 5"/>
          <p:cNvSpPr/>
          <p:nvPr/>
        </p:nvSpPr>
        <p:spPr>
          <a:xfrm rot="5400000">
            <a:off x="719955" y="2494327"/>
            <a:ext cx="1597241" cy="1186504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5"/>
          <p:cNvSpPr/>
          <p:nvPr/>
        </p:nvSpPr>
        <p:spPr>
          <a:xfrm rot="5400000">
            <a:off x="2197993" y="2415165"/>
            <a:ext cx="1438913" cy="1186504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5228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515" y="1134282"/>
            <a:ext cx="8001000" cy="577850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9135384" y="1334303"/>
            <a:ext cx="2765067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000" dirty="0"/>
              <a:t>Los cuatro países que mostraron mayor ritmo de reducción de pobreza son Perú, Bolivia, Ecuador y Paraguay.</a:t>
            </a:r>
          </a:p>
          <a:p>
            <a:endParaRPr lang="es-ES_tradnl" sz="2000" dirty="0"/>
          </a:p>
          <a:p>
            <a:r>
              <a:rPr lang="es-ES_tradnl" sz="2000" dirty="0"/>
              <a:t>Son países con 4  modelos distintos de política social y económica. </a:t>
            </a:r>
          </a:p>
          <a:p>
            <a:endParaRPr lang="es-ES_tradnl" sz="2000" dirty="0"/>
          </a:p>
          <a:p>
            <a:r>
              <a:rPr lang="es-CL" sz="3200" b="1" dirty="0">
                <a:solidFill>
                  <a:schemeClr val="accent1">
                    <a:lumMod val="50000"/>
                  </a:schemeClr>
                </a:solidFill>
              </a:rPr>
              <a:t>¿</a:t>
            </a:r>
            <a:r>
              <a:rPr lang="es-ES_tradnl" sz="3200" b="1" dirty="0">
                <a:solidFill>
                  <a:schemeClr val="accent1">
                    <a:lumMod val="50000"/>
                  </a:schemeClr>
                </a:solidFill>
              </a:rPr>
              <a:t>Como se explica su éxito?</a:t>
            </a:r>
          </a:p>
        </p:txBody>
      </p:sp>
      <p:sp>
        <p:nvSpPr>
          <p:cNvPr id="6" name="Oval 5"/>
          <p:cNvSpPr/>
          <p:nvPr/>
        </p:nvSpPr>
        <p:spPr>
          <a:xfrm rot="5400000">
            <a:off x="4701879" y="3640356"/>
            <a:ext cx="4372386" cy="343096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51792" y="241614"/>
            <a:ext cx="9434078" cy="535531"/>
          </a:xfrm>
          <a:prstGeom prst="rect">
            <a:avLst/>
          </a:prstGeom>
        </p:spPr>
        <p:txBody>
          <a:bodyPr/>
          <a:lstStyle/>
          <a:p>
            <a:r>
              <a:rPr lang="es-CL" sz="3200" dirty="0">
                <a:solidFill>
                  <a:srgbClr val="00568F"/>
                </a:solidFill>
              </a:rPr>
              <a:t>No existe una receta única para la región </a:t>
            </a:r>
            <a:endParaRPr lang="en-US" sz="3200" dirty="0">
              <a:solidFill>
                <a:srgbClr val="0056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04173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720857" y="6481358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sz="800" dirty="0">
                <a:latin typeface="UniversLTStd-Cn"/>
              </a:rPr>
              <a:t>Fuente: </a:t>
            </a:r>
            <a:r>
              <a:rPr lang="es-ES" sz="800" dirty="0">
                <a:latin typeface="UniversLTStd-LightCn"/>
              </a:rPr>
              <a:t>Elaboración propia sobre la base de datos consultados en </a:t>
            </a:r>
            <a:r>
              <a:rPr lang="es-ES" sz="800" i="1" dirty="0">
                <a:latin typeface="UniversLTStd-LightCnObl"/>
              </a:rPr>
              <a:t>SEDLAC </a:t>
            </a:r>
            <a:r>
              <a:rPr lang="es-ES" sz="800" dirty="0">
                <a:latin typeface="UniversLTStd-LightCn"/>
              </a:rPr>
              <a:t>(CEDLAS y Banco Mundial) (actualización de septiembre de 2015).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7664" y="2121609"/>
            <a:ext cx="4357606" cy="4303852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4339158" y="5442905"/>
            <a:ext cx="3672840" cy="274320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7631864" y="3942318"/>
            <a:ext cx="1184993" cy="14462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8917441" y="2202457"/>
            <a:ext cx="287229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000" dirty="0">
                <a:solidFill>
                  <a:srgbClr val="00568F"/>
                </a:solidFill>
              </a:rPr>
              <a:t>México ha disminuido su desigualdad de ingresos entre 2003-2013 anualmente en promedio en un 0,38%</a:t>
            </a:r>
            <a:endParaRPr lang="en-US" sz="2000" dirty="0">
              <a:solidFill>
                <a:srgbClr val="00568F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256532" y="1366633"/>
            <a:ext cx="50246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/>
              <a:t>Cambio anual promedio</a:t>
            </a:r>
            <a:r>
              <a:rPr lang="en-US" dirty="0"/>
              <a:t> </a:t>
            </a:r>
            <a:r>
              <a:rPr lang="es-ES" dirty="0"/>
              <a:t> del coeficiente de </a:t>
            </a:r>
            <a:r>
              <a:rPr lang="es-ES" dirty="0" err="1"/>
              <a:t>Gini</a:t>
            </a:r>
            <a:r>
              <a:rPr lang="es-ES" dirty="0"/>
              <a:t> (en porcentajes) en América Latina, circa 2003-2013</a:t>
            </a:r>
            <a:endParaRPr lang="es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4012" y="141026"/>
            <a:ext cx="356522" cy="840541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51792" y="241614"/>
            <a:ext cx="9434078" cy="535531"/>
          </a:xfrm>
          <a:prstGeom prst="rect">
            <a:avLst/>
          </a:prstGeom>
        </p:spPr>
        <p:txBody>
          <a:bodyPr/>
          <a:lstStyle/>
          <a:p>
            <a:r>
              <a:rPr lang="es-CL" sz="3200" dirty="0">
                <a:solidFill>
                  <a:srgbClr val="00568F"/>
                </a:solidFill>
              </a:rPr>
              <a:t>Pero si es importante la disminución regional de la desigualdad </a:t>
            </a:r>
            <a:endParaRPr lang="en-US" sz="3200" dirty="0">
              <a:solidFill>
                <a:srgbClr val="0056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32774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dirty="0"/>
            </a:br>
            <a:r>
              <a:rPr lang="en-US" dirty="0"/>
              <a:t>II. </a:t>
            </a:r>
            <a:r>
              <a:rPr lang="es-PE" dirty="0"/>
              <a:t>Respuestas</a:t>
            </a:r>
            <a:r>
              <a:rPr lang="en-US" dirty="0"/>
              <a:t> de </a:t>
            </a:r>
            <a:r>
              <a:rPr lang="es-CL" dirty="0"/>
              <a:t>política</a:t>
            </a:r>
            <a:r>
              <a:rPr lang="en-US" dirty="0"/>
              <a:t> </a:t>
            </a:r>
            <a:r>
              <a:rPr lang="es-US" dirty="0"/>
              <a:t>pública</a:t>
            </a:r>
          </a:p>
        </p:txBody>
      </p:sp>
    </p:spTree>
    <p:extLst>
      <p:ext uri="{BB962C8B-B14F-4D97-AF65-F5344CB8AC3E}">
        <p14:creationId xmlns:p14="http://schemas.microsoft.com/office/powerpoint/2010/main" val="10443464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786" y="253306"/>
            <a:ext cx="10972800" cy="1143000"/>
          </a:xfrm>
        </p:spPr>
        <p:txBody>
          <a:bodyPr/>
          <a:lstStyle/>
          <a:p>
            <a:r>
              <a:rPr lang="es-CL" sz="3200" dirty="0">
                <a:solidFill>
                  <a:srgbClr val="00568F"/>
                </a:solidFill>
                <a:latin typeface="+mn-lt"/>
              </a:rPr>
              <a:t>Análisis: Más de lo mismo no rendirá lo mismo </a:t>
            </a:r>
            <a:endParaRPr lang="en-US" sz="3200" dirty="0">
              <a:solidFill>
                <a:srgbClr val="00568F"/>
              </a:solidFill>
              <a:latin typeface="+mn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60786" y="689221"/>
            <a:ext cx="51122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CL" sz="2400" dirty="0">
                <a:solidFill>
                  <a:srgbClr val="00568F"/>
                </a:solidFill>
              </a:rPr>
              <a:t>Logros de México y la región en peligro </a:t>
            </a:r>
            <a:endParaRPr lang="en-US" sz="2400" dirty="0">
              <a:solidFill>
                <a:srgbClr val="00568F"/>
              </a:solidFill>
            </a:endParaRPr>
          </a:p>
        </p:txBody>
      </p:sp>
      <p:graphicFrame>
        <p:nvGraphicFramePr>
          <p:cNvPr id="6" name="Gráfico 3"/>
          <p:cNvGraphicFramePr>
            <a:graphicFrameLocks/>
          </p:cNvGraphicFramePr>
          <p:nvPr>
            <p:extLst/>
          </p:nvPr>
        </p:nvGraphicFramePr>
        <p:xfrm>
          <a:off x="460786" y="1673305"/>
          <a:ext cx="7688873" cy="47537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CuadroTexto 4"/>
          <p:cNvSpPr txBox="1"/>
          <p:nvPr/>
        </p:nvSpPr>
        <p:spPr>
          <a:xfrm>
            <a:off x="346779" y="6426851"/>
            <a:ext cx="108869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300" i="1"/>
              <a:t>Fuente</a:t>
            </a:r>
            <a:r>
              <a:rPr lang="es-ES" sz="1300"/>
              <a:t>: Estimaciones de RBLAC con base en SEDLAC, </a:t>
            </a:r>
            <a:r>
              <a:rPr lang="es-ES" sz="1300" err="1"/>
              <a:t>World</a:t>
            </a:r>
            <a:r>
              <a:rPr lang="es-ES" sz="1300"/>
              <a:t> </a:t>
            </a:r>
            <a:r>
              <a:rPr lang="es-ES" sz="1300" err="1"/>
              <a:t>Development</a:t>
            </a:r>
            <a:r>
              <a:rPr lang="es-ES" sz="1300"/>
              <a:t> </a:t>
            </a:r>
            <a:r>
              <a:rPr lang="es-ES" sz="1300" err="1"/>
              <a:t>Indicators</a:t>
            </a:r>
            <a:r>
              <a:rPr lang="es-ES" sz="1300"/>
              <a:t> y FMI. </a:t>
            </a:r>
            <a:r>
              <a:rPr lang="es-ES" sz="1300" i="1"/>
              <a:t>Nota</a:t>
            </a:r>
            <a:r>
              <a:rPr lang="es-ES" sz="1300"/>
              <a:t>: En las simulaciones 2013-2020, el crecimiento poblacional y la reducción de la desigualdad se mantienen constantes a lo observado entre 2000 y 2012.</a:t>
            </a:r>
          </a:p>
        </p:txBody>
      </p:sp>
      <p:sp>
        <p:nvSpPr>
          <p:cNvPr id="8" name="CuadroTexto 9"/>
          <p:cNvSpPr txBox="1"/>
          <p:nvPr/>
        </p:nvSpPr>
        <p:spPr>
          <a:xfrm>
            <a:off x="8654826" y="1673305"/>
            <a:ext cx="3365041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ES" sz="1600" b="1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s-ES" dirty="0">
                <a:solidFill>
                  <a:srgbClr val="00568F"/>
                </a:solidFill>
              </a:rPr>
              <a:t>Aún si entre 2017 y 2020 se recuperara el crecimiento al nivel observado en la década anterior, la reducción de la pobreza estaría lejos de los logros previos. </a:t>
            </a:r>
          </a:p>
          <a:p>
            <a:endParaRPr lang="es-ES" i="1" dirty="0">
              <a:solidFill>
                <a:srgbClr val="00568F"/>
              </a:solidFill>
            </a:endParaRPr>
          </a:p>
          <a:p>
            <a:endParaRPr lang="es-ES" i="1" dirty="0">
              <a:solidFill>
                <a:srgbClr val="00568F"/>
              </a:solidFill>
            </a:endParaRPr>
          </a:p>
          <a:p>
            <a:endParaRPr lang="es-ES" b="1" i="1" dirty="0">
              <a:solidFill>
                <a:srgbClr val="00568F"/>
              </a:solidFill>
            </a:endParaRPr>
          </a:p>
          <a:p>
            <a:r>
              <a:rPr lang="es-ES" sz="2400" b="1" dirty="0">
                <a:solidFill>
                  <a:srgbClr val="00568F"/>
                </a:solidFill>
              </a:rPr>
              <a:t>Se requieren entonces otras acciones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4012" y="141026"/>
            <a:ext cx="356522" cy="840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97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uwosh.edu/faculty_staff/cortes/classes/Fall2004/334/mapa.gi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43" r="6917"/>
          <a:stretch/>
        </p:blipFill>
        <p:spPr bwMode="auto">
          <a:xfrm>
            <a:off x="8207647" y="928774"/>
            <a:ext cx="4029075" cy="5929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25781" y="402279"/>
            <a:ext cx="8867467" cy="535531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s-CL" sz="3200" dirty="0">
                <a:solidFill>
                  <a:srgbClr val="00568F"/>
                </a:solidFill>
              </a:rPr>
              <a:t>Emerge una nueva arquitectura de política pública </a:t>
            </a:r>
            <a:endParaRPr lang="en-US" sz="3200" dirty="0">
              <a:solidFill>
                <a:srgbClr val="00568F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944547" y="4987097"/>
            <a:ext cx="35699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Con </a:t>
            </a:r>
            <a:r>
              <a:rPr lang="en-US" sz="1600" dirty="0" err="1">
                <a:solidFill>
                  <a:schemeClr val="accent6">
                    <a:lumMod val="50000"/>
                  </a:schemeClr>
                </a:solidFill>
                <a:latin typeface="+mj-lt"/>
              </a:rPr>
              <a:t>estructuras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, </a:t>
            </a:r>
            <a:r>
              <a:rPr lang="en-US" sz="1600" dirty="0" err="1">
                <a:solidFill>
                  <a:schemeClr val="accent6">
                    <a:lumMod val="50000"/>
                  </a:schemeClr>
                </a:solidFill>
                <a:latin typeface="+mj-lt"/>
              </a:rPr>
              <a:t>políticas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 y </a:t>
            </a:r>
            <a:r>
              <a:rPr lang="en-US" sz="1600" dirty="0" err="1">
                <a:solidFill>
                  <a:schemeClr val="accent6">
                    <a:lumMod val="50000"/>
                  </a:schemeClr>
                </a:solidFill>
                <a:latin typeface="+mj-lt"/>
              </a:rPr>
              <a:t>herramientas</a:t>
            </a:r>
            <a:endParaRPr lang="en-US" sz="1600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9262" y="1680964"/>
            <a:ext cx="4981949" cy="2698740"/>
          </a:xfrm>
          <a:prstGeom prst="rect">
            <a:avLst/>
          </a:prstGeom>
        </p:spPr>
        <p:txBody>
          <a:bodyPr/>
          <a:lstStyle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b="0">
                <a:solidFill>
                  <a:srgbClr val="00568F"/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/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/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342900" lvl="1" indent="-342900">
              <a:spcBef>
                <a:spcPts val="1000"/>
              </a:spcBef>
              <a:buClr>
                <a:srgbClr val="00568F"/>
              </a:buClr>
              <a:buFont typeface="Courier New" panose="02070309020205020404" pitchFamily="49" charset="0"/>
              <a:buChar char="o"/>
            </a:pPr>
            <a:r>
              <a:rPr lang="es-ES_tradnl" sz="1800" dirty="0"/>
              <a:t>Los frutos del crecimiento económico latinoamericano ya transcurrieron.</a:t>
            </a:r>
          </a:p>
          <a:p>
            <a:pPr marL="0" lvl="1">
              <a:spcBef>
                <a:spcPts val="1000"/>
              </a:spcBef>
              <a:buClr>
                <a:srgbClr val="00568F"/>
              </a:buClr>
            </a:pPr>
            <a:endParaRPr lang="es-ES_tradnl" sz="1800" dirty="0"/>
          </a:p>
          <a:p>
            <a:pPr marL="342900" lvl="1" indent="-342900">
              <a:spcBef>
                <a:spcPts val="1000"/>
              </a:spcBef>
              <a:buClr>
                <a:srgbClr val="00568F"/>
              </a:buClr>
              <a:buFont typeface="Courier New" panose="02070309020205020404" pitchFamily="49" charset="0"/>
              <a:buChar char="o"/>
            </a:pPr>
            <a:r>
              <a:rPr lang="es-ES_tradnl" sz="1800" dirty="0"/>
              <a:t>Quedan los retos más difíciles: más costosos en lo fiscal, en lo institucional y en la calidad de las políticas públicas, respetando la sostenibilidad del medioambiente. </a:t>
            </a:r>
          </a:p>
          <a:p>
            <a:pPr marL="342900" lvl="1" indent="-342900">
              <a:spcBef>
                <a:spcPts val="1000"/>
              </a:spcBef>
              <a:buClr>
                <a:srgbClr val="00568F"/>
              </a:buClr>
              <a:buFont typeface="Courier New" panose="02070309020205020404" pitchFamily="49" charset="0"/>
              <a:buChar char="o"/>
            </a:pPr>
            <a:endParaRPr lang="es-ES_tradnl" sz="1800" dirty="0">
              <a:solidFill>
                <a:schemeClr val="tx1"/>
              </a:solidFill>
            </a:endParaRPr>
          </a:p>
          <a:p>
            <a:pPr marL="0" lvl="1">
              <a:spcBef>
                <a:spcPts val="1000"/>
              </a:spcBef>
              <a:buClr>
                <a:srgbClr val="00568F"/>
              </a:buClr>
            </a:pPr>
            <a:r>
              <a:rPr lang="es-ES_tradnl" sz="1800" b="1" dirty="0">
                <a:solidFill>
                  <a:schemeClr val="accent6"/>
                </a:solidFill>
              </a:rPr>
              <a:t>Hallazgos: </a:t>
            </a:r>
            <a:endParaRPr lang="es-ES" sz="1800" b="1" dirty="0">
              <a:solidFill>
                <a:schemeClr val="accent6"/>
              </a:solidFill>
            </a:endParaRPr>
          </a:p>
          <a:p>
            <a:pPr marL="342900" indent="-342900"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s-ES" dirty="0">
                <a:solidFill>
                  <a:schemeClr val="tx1"/>
                </a:solidFill>
              </a:rPr>
              <a:t>Cuatro elementos claves para </a:t>
            </a:r>
            <a:r>
              <a:rPr lang="en-US" dirty="0" err="1">
                <a:solidFill>
                  <a:schemeClr val="tx1"/>
                </a:solidFill>
              </a:rPr>
              <a:t>implementar</a:t>
            </a:r>
            <a:r>
              <a:rPr lang="en-US" dirty="0">
                <a:solidFill>
                  <a:schemeClr val="tx1"/>
                </a:solidFill>
              </a:rPr>
              <a:t> las </a:t>
            </a:r>
            <a:r>
              <a:rPr lang="en-US" dirty="0" err="1">
                <a:solidFill>
                  <a:schemeClr val="tx1"/>
                </a:solidFill>
              </a:rPr>
              <a:t>intervenciones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descritas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los</a:t>
            </a:r>
            <a:r>
              <a:rPr lang="en-US" dirty="0">
                <a:solidFill>
                  <a:schemeClr val="tx1"/>
                </a:solidFill>
              </a:rPr>
              <a:t> c</a:t>
            </a:r>
            <a:r>
              <a:rPr lang="es-CL" dirty="0" err="1">
                <a:solidFill>
                  <a:schemeClr val="tx1"/>
                </a:solidFill>
              </a:rPr>
              <a:t>apítulos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anteriores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  <a:p>
            <a:pPr marL="342900" indent="-342900"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dirty="0" err="1">
                <a:solidFill>
                  <a:schemeClr val="tx1"/>
                </a:solidFill>
              </a:rPr>
              <a:t>Necesario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crear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espacios</a:t>
            </a:r>
            <a:endParaRPr lang="en-US" dirty="0">
              <a:solidFill>
                <a:schemeClr val="tx1"/>
              </a:solidFill>
            </a:endParaRPr>
          </a:p>
          <a:p>
            <a:pPr marL="800100" lvl="1" indent="-342900"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800" dirty="0" err="1"/>
              <a:t>Desde</a:t>
            </a:r>
            <a:r>
              <a:rPr lang="en-US" sz="1800" dirty="0"/>
              <a:t> la </a:t>
            </a:r>
            <a:r>
              <a:rPr lang="en-US" sz="1800" dirty="0" err="1"/>
              <a:t>política</a:t>
            </a:r>
            <a:endParaRPr lang="en-US" sz="1800" dirty="0"/>
          </a:p>
          <a:p>
            <a:pPr marL="800100" lvl="1" indent="-342900"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800" dirty="0" err="1"/>
              <a:t>Desde</a:t>
            </a:r>
            <a:r>
              <a:rPr lang="en-US" sz="1800" dirty="0"/>
              <a:t> </a:t>
            </a:r>
            <a:r>
              <a:rPr lang="en-US" sz="1800" dirty="0" err="1"/>
              <a:t>los</a:t>
            </a:r>
            <a:r>
              <a:rPr lang="en-US" sz="1800" dirty="0"/>
              <a:t> </a:t>
            </a:r>
            <a:r>
              <a:rPr lang="en-US" sz="1800" dirty="0" err="1"/>
              <a:t>imaginarios</a:t>
            </a:r>
            <a:r>
              <a:rPr lang="en-US" sz="1800" dirty="0"/>
              <a:t> </a:t>
            </a:r>
            <a:r>
              <a:rPr lang="en-US" sz="1800" dirty="0" err="1"/>
              <a:t>sociales</a:t>
            </a:r>
            <a:r>
              <a:rPr lang="en-US" sz="1800" dirty="0"/>
              <a:t>  </a:t>
            </a:r>
          </a:p>
          <a:p>
            <a:pPr marL="342900" indent="-342900">
              <a:buClr>
                <a:schemeClr val="accent6"/>
              </a:buClr>
              <a:buFont typeface="Wingdings" panose="05000000000000000000" pitchFamily="2" charset="2"/>
              <a:buChar char="ü"/>
            </a:pPr>
            <a:endParaRPr lang="en-US" dirty="0">
              <a:solidFill>
                <a:schemeClr val="tx1"/>
              </a:solidFill>
            </a:endParaRPr>
          </a:p>
          <a:p>
            <a:pPr marL="342900" indent="-342900">
              <a:buClr>
                <a:srgbClr val="00568F"/>
              </a:buClr>
              <a:buFont typeface="Courier New" panose="02070309020205020404" pitchFamily="49" charset="0"/>
              <a:buChar char="o"/>
            </a:pPr>
            <a:endParaRPr lang="es-ES" dirty="0">
              <a:solidFill>
                <a:schemeClr val="tx1"/>
              </a:solidFill>
            </a:endParaRPr>
          </a:p>
          <a:p>
            <a:pPr marL="342900" indent="-342900">
              <a:buClr>
                <a:srgbClr val="00568F"/>
              </a:buClr>
              <a:buFont typeface="Courier New" panose="02070309020205020404" pitchFamily="49" charset="0"/>
              <a:buChar char="o"/>
            </a:pPr>
            <a:endParaRPr lang="es-ES" dirty="0">
              <a:solidFill>
                <a:schemeClr val="tx1"/>
              </a:solidFill>
            </a:endParaRPr>
          </a:p>
          <a:p>
            <a:pPr marL="342900" indent="-342900">
              <a:buClr>
                <a:srgbClr val="00568F"/>
              </a:buClr>
              <a:buFont typeface="Courier New" panose="02070309020205020404" pitchFamily="49" charset="0"/>
              <a:buChar char="o"/>
            </a:pPr>
            <a:endParaRPr lang="es-ES" dirty="0">
              <a:solidFill>
                <a:schemeClr val="tx1"/>
              </a:solidFill>
            </a:endParaRPr>
          </a:p>
          <a:p>
            <a:pPr marL="342900" indent="-342900">
              <a:buClr>
                <a:srgbClr val="00568F"/>
              </a:buClr>
              <a:buFont typeface="Courier New" panose="02070309020205020404" pitchFamily="49" charset="0"/>
              <a:buChar char="o"/>
            </a:pPr>
            <a:endParaRPr lang="es-ES" dirty="0">
              <a:solidFill>
                <a:schemeClr val="tx1"/>
              </a:solidFill>
            </a:endParaRPr>
          </a:p>
          <a:p>
            <a:pPr marL="342900" indent="-342900">
              <a:buClr>
                <a:srgbClr val="00568F"/>
              </a:buClr>
              <a:buFont typeface="Courier New" panose="02070309020205020404" pitchFamily="49" charset="0"/>
              <a:buChar char="o"/>
            </a:pPr>
            <a:endParaRPr lang="es-ES" dirty="0">
              <a:solidFill>
                <a:schemeClr val="tx1"/>
              </a:solidFill>
            </a:endParaRPr>
          </a:p>
          <a:p>
            <a:pPr marL="342900" lvl="0" indent="-342900">
              <a:buClr>
                <a:srgbClr val="00568F"/>
              </a:buClr>
              <a:buFont typeface="Courier New" panose="02070309020205020404" pitchFamily="49" charset="0"/>
              <a:buChar char="o"/>
            </a:pPr>
            <a:endParaRPr lang="es-CL" dirty="0">
              <a:solidFill>
                <a:schemeClr val="tx1"/>
              </a:solidFill>
            </a:endParaRPr>
          </a:p>
          <a:p>
            <a:pPr marL="285750" lvl="0" indent="-285750">
              <a:buClr>
                <a:srgbClr val="00568F"/>
              </a:buClr>
              <a:buFont typeface="Courier New" panose="02070309020205020404" pitchFamily="49" charset="0"/>
              <a:buChar char="o"/>
            </a:pPr>
            <a:endParaRPr lang="es-CL" dirty="0">
              <a:solidFill>
                <a:schemeClr val="tx1"/>
              </a:solidFill>
            </a:endParaRPr>
          </a:p>
          <a:p>
            <a:pPr marL="285750" indent="-285750">
              <a:buClr>
                <a:srgbClr val="00568F"/>
              </a:buClr>
              <a:buFont typeface="Courier New" panose="02070309020205020404" pitchFamily="49" charset="0"/>
              <a:buChar char="o"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486393" y="2976920"/>
            <a:ext cx="15065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UniversLTStd-BoldCn"/>
              </a:rPr>
              <a:t>Articulación</a:t>
            </a:r>
            <a:r>
              <a:rPr lang="en-US" b="1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UniversLTStd-BoldCn"/>
              </a:rPr>
              <a:t> territorial</a:t>
            </a:r>
          </a:p>
        </p:txBody>
      </p:sp>
      <p:sp>
        <p:nvSpPr>
          <p:cNvPr id="6" name="Rectangle 5"/>
          <p:cNvSpPr/>
          <p:nvPr/>
        </p:nvSpPr>
        <p:spPr>
          <a:xfrm>
            <a:off x="6569204" y="6023673"/>
            <a:ext cx="312716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Mediante </a:t>
            </a:r>
            <a:r>
              <a:rPr lang="en-US" sz="1600" dirty="0" err="1">
                <a:solidFill>
                  <a:schemeClr val="accent6">
                    <a:lumMod val="50000"/>
                  </a:schemeClr>
                </a:solidFill>
                <a:latin typeface="+mj-lt"/>
              </a:rPr>
              <a:t>espacios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, </a:t>
            </a:r>
            <a:r>
              <a:rPr lang="en-US" sz="1600" dirty="0" err="1">
                <a:solidFill>
                  <a:schemeClr val="accent6">
                    <a:lumMod val="50000"/>
                  </a:schemeClr>
                </a:solidFill>
                <a:latin typeface="+mj-lt"/>
              </a:rPr>
              <a:t>mecanismos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 e </a:t>
            </a:r>
            <a:r>
              <a:rPr lang="en-US" sz="1600" dirty="0" err="1">
                <a:solidFill>
                  <a:schemeClr val="accent6">
                    <a:lumMod val="50000"/>
                  </a:schemeClr>
                </a:solidFill>
                <a:latin typeface="+mj-lt"/>
              </a:rPr>
              <a:t>instituciones</a:t>
            </a:r>
            <a:endParaRPr lang="en-US" sz="1600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342761" y="1992945"/>
            <a:ext cx="21173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Que </a:t>
            </a:r>
            <a:r>
              <a:rPr lang="en-US" sz="1600" dirty="0" err="1">
                <a:solidFill>
                  <a:schemeClr val="accent6">
                    <a:lumMod val="50000"/>
                  </a:schemeClr>
                </a:solidFill>
                <a:latin typeface="+mj-lt"/>
              </a:rPr>
              <a:t>genere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accent6">
                    <a:lumMod val="50000"/>
                  </a:schemeClr>
                </a:solidFill>
                <a:latin typeface="+mj-lt"/>
              </a:rPr>
              <a:t>sinergias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 y evite </a:t>
            </a:r>
            <a:r>
              <a:rPr lang="en-US" sz="1600" dirty="0" err="1">
                <a:solidFill>
                  <a:schemeClr val="accent6">
                    <a:lumMod val="50000"/>
                  </a:schemeClr>
                </a:solidFill>
                <a:latin typeface="+mj-lt"/>
              </a:rPr>
              <a:t>impactos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 no </a:t>
            </a:r>
            <a:r>
              <a:rPr lang="en-US" sz="1600" dirty="0" err="1">
                <a:solidFill>
                  <a:schemeClr val="accent6">
                    <a:lumMod val="50000"/>
                  </a:schemeClr>
                </a:solidFill>
                <a:latin typeface="+mj-lt"/>
              </a:rPr>
              <a:t>deseados</a:t>
            </a:r>
            <a:endParaRPr lang="en-US" sz="1600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546476" y="3534589"/>
            <a:ext cx="28592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600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Entre los distintos niveles de</a:t>
            </a:r>
          </a:p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la </a:t>
            </a:r>
            <a:r>
              <a:rPr lang="en-US" sz="1600" dirty="0" err="1">
                <a:solidFill>
                  <a:schemeClr val="accent6">
                    <a:lumMod val="50000"/>
                  </a:schemeClr>
                </a:solidFill>
                <a:latin typeface="+mj-lt"/>
              </a:rPr>
              <a:t>administración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accent6">
                    <a:lumMod val="50000"/>
                  </a:schemeClr>
                </a:solidFill>
                <a:latin typeface="+mj-lt"/>
              </a:rPr>
              <a:t>pública</a:t>
            </a:r>
            <a:endParaRPr lang="en-US" sz="1600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78162" y="1441881"/>
            <a:ext cx="29799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UniversLTStd-BoldCn"/>
              </a:rPr>
              <a:t>Articulación</a:t>
            </a:r>
            <a:r>
              <a:rPr lang="en-US" b="1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UniversLTStd-BoldCn"/>
              </a:rPr>
              <a:t> </a:t>
            </a:r>
            <a:r>
              <a:rPr lang="en-US" b="1" dirty="0" err="1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UniversLTStd-BoldCn"/>
              </a:rPr>
              <a:t>intersectorial</a:t>
            </a:r>
            <a:endParaRPr lang="en-US" b="1" dirty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UniversLTStd-BoldCn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658255" y="5427419"/>
            <a:ext cx="35324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UniversLTStd-BoldCn"/>
              </a:rPr>
              <a:t>Mayor </a:t>
            </a:r>
            <a:r>
              <a:rPr lang="en-US" b="1" dirty="0" err="1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UniversLTStd-BoldCn"/>
              </a:rPr>
              <a:t>participación</a:t>
            </a:r>
            <a:r>
              <a:rPr lang="en-US" b="1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UniversLTStd-BoldCn"/>
              </a:rPr>
              <a:t> </a:t>
            </a:r>
            <a:r>
              <a:rPr lang="en-US" b="1" dirty="0" err="1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UniversLTStd-BoldCn"/>
              </a:rPr>
              <a:t>ciudadana</a:t>
            </a:r>
            <a:r>
              <a:rPr lang="en-US" b="1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UniversLTStd-BoldCn"/>
              </a:rPr>
              <a:t>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911469" y="4452143"/>
            <a:ext cx="44426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UniversLTStd-BoldCn"/>
              </a:rPr>
              <a:t>Abordar el ciclo de vida de </a:t>
            </a:r>
            <a:r>
              <a:rPr lang="en-US" b="1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UniversLTStd-BoldCn"/>
              </a:rPr>
              <a:t>las personas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5828975" y="1626547"/>
            <a:ext cx="731520" cy="0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6307925" y="3013444"/>
            <a:ext cx="9136" cy="521145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/>
          <p:cNvSpPr/>
          <p:nvPr/>
        </p:nvSpPr>
        <p:spPr>
          <a:xfrm>
            <a:off x="5451347" y="4469326"/>
            <a:ext cx="479546" cy="457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96416" y="5446062"/>
            <a:ext cx="479546" cy="457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925182" y="5429917"/>
            <a:ext cx="479546" cy="457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4012" y="141026"/>
            <a:ext cx="356522" cy="840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6231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25781" y="402279"/>
            <a:ext cx="8867467" cy="535531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s-CL" sz="3200" dirty="0">
                <a:solidFill>
                  <a:srgbClr val="00568F"/>
                </a:solidFill>
              </a:rPr>
              <a:t>Primero: políticas para no perder lo ganado </a:t>
            </a:r>
            <a:endParaRPr lang="en-US" sz="3200" dirty="0">
              <a:solidFill>
                <a:srgbClr val="00568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68417" b="-24"/>
          <a:stretch/>
        </p:blipFill>
        <p:spPr>
          <a:xfrm>
            <a:off x="1703363" y="1280465"/>
            <a:ext cx="2404315" cy="4894888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1530357" y="3911601"/>
            <a:ext cx="2564438" cy="712260"/>
          </a:xfrm>
          <a:prstGeom prst="ellipse">
            <a:avLst/>
          </a:prstGeom>
          <a:noFill/>
          <a:ln w="28575">
            <a:solidFill>
              <a:srgbClr val="CC38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7" name="Picture 6"/>
          <p:cNvPicPr/>
          <p:nvPr/>
        </p:nvPicPr>
        <p:blipFill rotWithShape="1">
          <a:blip r:embed="rId3"/>
          <a:srcRect l="55809" t="65269" r="36499" b="26260"/>
          <a:stretch/>
        </p:blipFill>
        <p:spPr>
          <a:xfrm>
            <a:off x="4369158" y="3729563"/>
            <a:ext cx="995689" cy="690037"/>
          </a:xfrm>
          <a:prstGeom prst="rect">
            <a:avLst/>
          </a:prstGeom>
        </p:spPr>
      </p:pic>
      <p:sp>
        <p:nvSpPr>
          <p:cNvPr id="8" name="Left Brace 7"/>
          <p:cNvSpPr/>
          <p:nvPr/>
        </p:nvSpPr>
        <p:spPr>
          <a:xfrm>
            <a:off x="5625918" y="2026108"/>
            <a:ext cx="762000" cy="3945467"/>
          </a:xfrm>
          <a:prstGeom prst="leftBrace">
            <a:avLst/>
          </a:prstGeom>
          <a:noFill/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900212" y="1190978"/>
            <a:ext cx="4284133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s-MX" sz="2400" b="1" dirty="0">
                <a:solidFill>
                  <a:srgbClr val="00568F"/>
                </a:solidFill>
              </a:rPr>
              <a:t>Políticas de protección social </a:t>
            </a:r>
            <a:r>
              <a:rPr lang="es-MX" dirty="0"/>
              <a:t>(transferencias sociales, pensiones no contributivas, seguros de desempleo)</a:t>
            </a:r>
          </a:p>
          <a:p>
            <a:pPr marL="342900" indent="-342900">
              <a:buAutoNum type="arabicPeriod"/>
            </a:pPr>
            <a:endParaRPr lang="es-MX" dirty="0"/>
          </a:p>
          <a:p>
            <a:pPr marL="342900" indent="-342900">
              <a:buAutoNum type="arabicPeriod"/>
            </a:pPr>
            <a:r>
              <a:rPr lang="es-MX" sz="2400" b="1" dirty="0">
                <a:solidFill>
                  <a:srgbClr val="00568F"/>
                </a:solidFill>
              </a:rPr>
              <a:t>Políticas de cuidado </a:t>
            </a:r>
            <a:r>
              <a:rPr lang="es-MX" dirty="0"/>
              <a:t>(legislación para la paridad del cuidado, cuidados de niños, personas mayores y personas con discapacidad)</a:t>
            </a:r>
          </a:p>
          <a:p>
            <a:pPr marL="342900" indent="-342900">
              <a:buAutoNum type="arabicPeriod"/>
            </a:pPr>
            <a:endParaRPr lang="es-MX" dirty="0"/>
          </a:p>
          <a:p>
            <a:pPr marL="342900" indent="-342900">
              <a:buAutoNum type="arabicPeriod"/>
            </a:pPr>
            <a:r>
              <a:rPr lang="es-MX" sz="2400" b="1" dirty="0">
                <a:solidFill>
                  <a:srgbClr val="00568F"/>
                </a:solidFill>
              </a:rPr>
              <a:t>Políticas de acceso a activos físicos y financieros </a:t>
            </a:r>
            <a:r>
              <a:rPr lang="es-MX" dirty="0"/>
              <a:t>(políticas de vivienda, políticas de fortalecimiento de inclusión productiva, políticas de acceso financiero)</a:t>
            </a:r>
          </a:p>
          <a:p>
            <a:pPr marL="342900" indent="-342900">
              <a:buAutoNum type="arabicPeriod"/>
            </a:pPr>
            <a:endParaRPr lang="es-MX" dirty="0"/>
          </a:p>
          <a:p>
            <a:pPr marL="342900" indent="-342900">
              <a:buAutoNum type="arabicPeriod"/>
            </a:pPr>
            <a:r>
              <a:rPr lang="es-MX" sz="2400" b="1" dirty="0">
                <a:solidFill>
                  <a:srgbClr val="00568F"/>
                </a:solidFill>
              </a:rPr>
              <a:t>Políticas de calificación laboral </a:t>
            </a:r>
            <a:r>
              <a:rPr lang="es-MX" dirty="0"/>
              <a:t>(especialmente para jóvenes y mujeres) </a:t>
            </a:r>
          </a:p>
          <a:p>
            <a:pPr marL="342900" indent="-342900">
              <a:buAutoNum type="arabicPeriod"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4012" y="141026"/>
            <a:ext cx="356522" cy="840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746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2476" y="430679"/>
            <a:ext cx="7847405" cy="535531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s-CL" sz="3200">
                <a:solidFill>
                  <a:srgbClr val="00568F"/>
                </a:solidFill>
              </a:rPr>
              <a:t>Primero, políticas para no perder lo ganado </a:t>
            </a:r>
            <a:endParaRPr lang="en-US" sz="3200">
              <a:solidFill>
                <a:srgbClr val="00568F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1310" y="1107885"/>
            <a:ext cx="10970963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90000"/>
              </a:lnSpc>
              <a:spcBef>
                <a:spcPts val="1000"/>
              </a:spcBef>
              <a:buClr>
                <a:schemeClr val="accent6"/>
              </a:buClr>
            </a:pPr>
            <a:r>
              <a:rPr lang="en-US" sz="2400" dirty="0" err="1">
                <a:solidFill>
                  <a:srgbClr val="00568F"/>
                </a:solidFill>
              </a:rPr>
              <a:t>Cobertura</a:t>
            </a:r>
            <a:r>
              <a:rPr lang="en-US" sz="2400" dirty="0">
                <a:solidFill>
                  <a:srgbClr val="00568F"/>
                </a:solidFill>
              </a:rPr>
              <a:t> </a:t>
            </a:r>
            <a:r>
              <a:rPr lang="en-US" sz="2400" dirty="0" err="1">
                <a:solidFill>
                  <a:srgbClr val="00568F"/>
                </a:solidFill>
              </a:rPr>
              <a:t>efectiva</a:t>
            </a:r>
            <a:r>
              <a:rPr lang="en-US" sz="2400" dirty="0">
                <a:solidFill>
                  <a:srgbClr val="00568F"/>
                </a:solidFill>
              </a:rPr>
              <a:t> de </a:t>
            </a:r>
            <a:r>
              <a:rPr lang="en-US" sz="2400" dirty="0" err="1">
                <a:solidFill>
                  <a:srgbClr val="00568F"/>
                </a:solidFill>
              </a:rPr>
              <a:t>pensiones</a:t>
            </a:r>
            <a:r>
              <a:rPr lang="en-US" sz="2400" dirty="0">
                <a:solidFill>
                  <a:srgbClr val="00568F"/>
                </a:solidFill>
              </a:rPr>
              <a:t> </a:t>
            </a:r>
          </a:p>
        </p:txBody>
      </p:sp>
      <p:sp>
        <p:nvSpPr>
          <p:cNvPr id="10" name="Rectangle 9"/>
          <p:cNvSpPr/>
          <p:nvPr/>
        </p:nvSpPr>
        <p:spPr>
          <a:xfrm>
            <a:off x="216927" y="2081527"/>
            <a:ext cx="4401050" cy="38702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00568F"/>
              </a:buClr>
              <a:buFont typeface="Courier New" panose="02070309020205020404" pitchFamily="49" charset="0"/>
              <a:buChar char="o"/>
            </a:pPr>
            <a:endParaRPr lang="en-US" dirty="0"/>
          </a:p>
          <a:p>
            <a:pPr marL="342900" indent="-342900">
              <a:lnSpc>
                <a:spcPts val="2100"/>
              </a:lnSpc>
              <a:buClr>
                <a:srgbClr val="00568F"/>
              </a:buClr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srgbClr val="00568F"/>
                </a:solidFill>
              </a:rPr>
              <a:t>La </a:t>
            </a:r>
            <a:r>
              <a:rPr lang="en-US" sz="2400" dirty="0" err="1">
                <a:solidFill>
                  <a:srgbClr val="00568F"/>
                </a:solidFill>
              </a:rPr>
              <a:t>cobertura</a:t>
            </a:r>
            <a:r>
              <a:rPr lang="en-US" sz="2400" dirty="0">
                <a:solidFill>
                  <a:srgbClr val="00568F"/>
                </a:solidFill>
              </a:rPr>
              <a:t> </a:t>
            </a:r>
            <a:r>
              <a:rPr lang="en-US" sz="2400" dirty="0" err="1">
                <a:solidFill>
                  <a:srgbClr val="00568F"/>
                </a:solidFill>
              </a:rPr>
              <a:t>efectiva</a:t>
            </a:r>
            <a:r>
              <a:rPr lang="en-US" sz="2400" dirty="0">
                <a:solidFill>
                  <a:srgbClr val="00568F"/>
                </a:solidFill>
              </a:rPr>
              <a:t> de </a:t>
            </a:r>
            <a:r>
              <a:rPr lang="en-US" sz="2400" dirty="0" err="1">
                <a:solidFill>
                  <a:srgbClr val="00568F"/>
                </a:solidFill>
              </a:rPr>
              <a:t>pensiones</a:t>
            </a:r>
            <a:r>
              <a:rPr lang="en-US" sz="2400" dirty="0">
                <a:solidFill>
                  <a:srgbClr val="00568F"/>
                </a:solidFill>
              </a:rPr>
              <a:t> </a:t>
            </a:r>
            <a:r>
              <a:rPr lang="en-US" sz="2400" dirty="0" err="1">
                <a:solidFill>
                  <a:srgbClr val="00568F"/>
                </a:solidFill>
              </a:rPr>
              <a:t>en</a:t>
            </a:r>
            <a:r>
              <a:rPr lang="en-US" sz="2400" dirty="0">
                <a:solidFill>
                  <a:srgbClr val="00568F"/>
                </a:solidFill>
              </a:rPr>
              <a:t> la region </a:t>
            </a:r>
            <a:r>
              <a:rPr lang="en-US" sz="2400" dirty="0" err="1">
                <a:solidFill>
                  <a:srgbClr val="00568F"/>
                </a:solidFill>
              </a:rPr>
              <a:t>llega</a:t>
            </a:r>
            <a:r>
              <a:rPr lang="en-US" sz="2400" dirty="0">
                <a:solidFill>
                  <a:srgbClr val="00568F"/>
                </a:solidFill>
              </a:rPr>
              <a:t>, </a:t>
            </a:r>
            <a:r>
              <a:rPr lang="en-US" sz="2400" dirty="0" err="1">
                <a:solidFill>
                  <a:srgbClr val="00568F"/>
                </a:solidFill>
              </a:rPr>
              <a:t>en</a:t>
            </a:r>
            <a:r>
              <a:rPr lang="en-US" sz="2400" dirty="0">
                <a:solidFill>
                  <a:srgbClr val="00568F"/>
                </a:solidFill>
              </a:rPr>
              <a:t> </a:t>
            </a:r>
            <a:r>
              <a:rPr lang="en-US" sz="2400" dirty="0" err="1">
                <a:solidFill>
                  <a:srgbClr val="00568F"/>
                </a:solidFill>
              </a:rPr>
              <a:t>promedio</a:t>
            </a:r>
            <a:r>
              <a:rPr lang="en-US" sz="2400" dirty="0">
                <a:solidFill>
                  <a:srgbClr val="00568F"/>
                </a:solidFill>
              </a:rPr>
              <a:t>, a 56%</a:t>
            </a:r>
          </a:p>
          <a:p>
            <a:pPr marL="342900" indent="-342900">
              <a:lnSpc>
                <a:spcPts val="2100"/>
              </a:lnSpc>
              <a:buClr>
                <a:srgbClr val="00568F"/>
              </a:buClr>
              <a:buFont typeface="Courier New" panose="02070309020205020404" pitchFamily="49" charset="0"/>
              <a:buChar char="o"/>
            </a:pPr>
            <a:endParaRPr lang="en-US" sz="2400" dirty="0">
              <a:solidFill>
                <a:srgbClr val="00568F"/>
              </a:solidFill>
            </a:endParaRPr>
          </a:p>
          <a:p>
            <a:pPr marL="342900" indent="-342900">
              <a:lnSpc>
                <a:spcPts val="2100"/>
              </a:lnSpc>
              <a:buClr>
                <a:srgbClr val="00568F"/>
              </a:buClr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rgbClr val="00568F"/>
                </a:solidFill>
              </a:rPr>
              <a:t>Mexico </a:t>
            </a:r>
            <a:r>
              <a:rPr lang="en-US" sz="2400" b="1" dirty="0" err="1">
                <a:solidFill>
                  <a:srgbClr val="00568F"/>
                </a:solidFill>
              </a:rPr>
              <a:t>muestra</a:t>
            </a:r>
            <a:r>
              <a:rPr lang="en-US" sz="2400" b="1" dirty="0">
                <a:solidFill>
                  <a:srgbClr val="00568F"/>
                </a:solidFill>
              </a:rPr>
              <a:t> </a:t>
            </a:r>
            <a:r>
              <a:rPr lang="en-US" sz="2400" b="1" dirty="0" err="1">
                <a:solidFill>
                  <a:srgbClr val="00568F"/>
                </a:solidFill>
              </a:rPr>
              <a:t>una</a:t>
            </a:r>
            <a:r>
              <a:rPr lang="en-US" sz="2400" b="1" dirty="0">
                <a:solidFill>
                  <a:srgbClr val="00568F"/>
                </a:solidFill>
              </a:rPr>
              <a:t> </a:t>
            </a:r>
            <a:r>
              <a:rPr lang="en-US" sz="2400" b="1" dirty="0" err="1">
                <a:solidFill>
                  <a:srgbClr val="00568F"/>
                </a:solidFill>
              </a:rPr>
              <a:t>cobertura</a:t>
            </a:r>
            <a:r>
              <a:rPr lang="en-US" sz="2400" b="1" dirty="0">
                <a:solidFill>
                  <a:srgbClr val="00568F"/>
                </a:solidFill>
              </a:rPr>
              <a:t> del 25%</a:t>
            </a:r>
          </a:p>
          <a:p>
            <a:pPr marL="342900" indent="-342900">
              <a:lnSpc>
                <a:spcPts val="2100"/>
              </a:lnSpc>
              <a:buClr>
                <a:srgbClr val="00568F"/>
              </a:buClr>
              <a:buFont typeface="Courier New" panose="02070309020205020404" pitchFamily="49" charset="0"/>
              <a:buChar char="o"/>
            </a:pPr>
            <a:endParaRPr lang="en-US" sz="2400" dirty="0">
              <a:solidFill>
                <a:srgbClr val="00568F"/>
              </a:solidFill>
            </a:endParaRPr>
          </a:p>
          <a:p>
            <a:pPr marL="342900" indent="-342900">
              <a:lnSpc>
                <a:spcPts val="2100"/>
              </a:lnSpc>
              <a:buClr>
                <a:srgbClr val="00568F"/>
              </a:buClr>
              <a:buFont typeface="Courier New" panose="02070309020205020404" pitchFamily="49" charset="0"/>
              <a:buChar char="o"/>
            </a:pPr>
            <a:r>
              <a:rPr lang="en-US" sz="2400" dirty="0" err="1">
                <a:solidFill>
                  <a:srgbClr val="00568F"/>
                </a:solidFill>
              </a:rPr>
              <a:t>Paises</a:t>
            </a:r>
            <a:r>
              <a:rPr lang="en-US" sz="2400" dirty="0">
                <a:solidFill>
                  <a:srgbClr val="00568F"/>
                </a:solidFill>
              </a:rPr>
              <a:t> </a:t>
            </a:r>
            <a:r>
              <a:rPr lang="en-US" sz="2400" dirty="0" err="1">
                <a:solidFill>
                  <a:srgbClr val="00568F"/>
                </a:solidFill>
              </a:rPr>
              <a:t>combinan</a:t>
            </a:r>
            <a:r>
              <a:rPr lang="en-US" sz="2400" dirty="0">
                <a:solidFill>
                  <a:srgbClr val="00568F"/>
                </a:solidFill>
              </a:rPr>
              <a:t> </a:t>
            </a:r>
            <a:r>
              <a:rPr lang="en-US" sz="2400" dirty="0" err="1">
                <a:solidFill>
                  <a:srgbClr val="00568F"/>
                </a:solidFill>
              </a:rPr>
              <a:t>pensiones</a:t>
            </a:r>
            <a:r>
              <a:rPr lang="en-US" sz="2400" dirty="0">
                <a:solidFill>
                  <a:srgbClr val="00568F"/>
                </a:solidFill>
              </a:rPr>
              <a:t> </a:t>
            </a:r>
            <a:r>
              <a:rPr lang="en-US" sz="2400" dirty="0" err="1">
                <a:solidFill>
                  <a:srgbClr val="00568F"/>
                </a:solidFill>
              </a:rPr>
              <a:t>contributivas</a:t>
            </a:r>
            <a:r>
              <a:rPr lang="en-US" sz="2400" dirty="0">
                <a:solidFill>
                  <a:srgbClr val="00568F"/>
                </a:solidFill>
              </a:rPr>
              <a:t> y no </a:t>
            </a:r>
            <a:r>
              <a:rPr lang="en-US" sz="2400" dirty="0" err="1">
                <a:solidFill>
                  <a:srgbClr val="00568F"/>
                </a:solidFill>
              </a:rPr>
              <a:t>contributivas</a:t>
            </a:r>
            <a:r>
              <a:rPr lang="en-US" sz="2400" dirty="0">
                <a:solidFill>
                  <a:srgbClr val="00568F"/>
                </a:solidFill>
              </a:rPr>
              <a:t> para </a:t>
            </a:r>
            <a:r>
              <a:rPr lang="en-US" sz="2400" dirty="0" err="1">
                <a:solidFill>
                  <a:srgbClr val="00568F"/>
                </a:solidFill>
              </a:rPr>
              <a:t>ampliar</a:t>
            </a:r>
            <a:r>
              <a:rPr lang="en-US" sz="2400" dirty="0">
                <a:solidFill>
                  <a:srgbClr val="00568F"/>
                </a:solidFill>
              </a:rPr>
              <a:t> </a:t>
            </a:r>
            <a:r>
              <a:rPr lang="en-US" sz="2400" dirty="0" err="1">
                <a:solidFill>
                  <a:srgbClr val="00568F"/>
                </a:solidFill>
              </a:rPr>
              <a:t>coberturas</a:t>
            </a:r>
            <a:r>
              <a:rPr lang="en-US" sz="2400" dirty="0">
                <a:solidFill>
                  <a:srgbClr val="00568F"/>
                </a:solidFill>
              </a:rPr>
              <a:t>. </a:t>
            </a:r>
          </a:p>
          <a:p>
            <a:pPr marL="285750" indent="-285750">
              <a:lnSpc>
                <a:spcPts val="2100"/>
              </a:lnSpc>
              <a:buClr>
                <a:srgbClr val="00568F"/>
              </a:buClr>
              <a:buFont typeface="Courier New" panose="02070309020205020404" pitchFamily="49" charset="0"/>
              <a:buChar char="o"/>
            </a:pPr>
            <a:endParaRPr lang="en-US" dirty="0">
              <a:solidFill>
                <a:srgbClr val="00568F"/>
              </a:solidFill>
            </a:endParaRPr>
          </a:p>
          <a:p>
            <a:pPr marL="285750" indent="-285750">
              <a:lnSpc>
                <a:spcPts val="2100"/>
              </a:lnSpc>
              <a:buClr>
                <a:srgbClr val="00568F"/>
              </a:buClr>
              <a:buFont typeface="Courier New" panose="02070309020205020404" pitchFamily="49" charset="0"/>
              <a:buChar char="o"/>
            </a:pPr>
            <a:endParaRPr lang="en-US" dirty="0">
              <a:solidFill>
                <a:srgbClr val="00568F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4012" y="141026"/>
            <a:ext cx="356522" cy="84054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282890" y="2081527"/>
            <a:ext cx="67101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/>
              <a:t>Brecha salarial entre hombres y mujeres, y población con educación terciaria por sexo (en porcentajes) en América Latina, circa 2013</a:t>
            </a:r>
            <a:endParaRPr lang="en-US" sz="1200"/>
          </a:p>
        </p:txBody>
      </p:sp>
      <p:sp>
        <p:nvSpPr>
          <p:cNvPr id="8" name="Oval 7"/>
          <p:cNvSpPr/>
          <p:nvPr/>
        </p:nvSpPr>
        <p:spPr>
          <a:xfrm rot="5400000">
            <a:off x="6864064" y="3682897"/>
            <a:ext cx="3355006" cy="374905"/>
          </a:xfrm>
          <a:prstGeom prst="ellipse">
            <a:avLst/>
          </a:prstGeom>
          <a:noFill/>
          <a:ln w="28575">
            <a:solidFill>
              <a:srgbClr val="CC38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8677" y="1851214"/>
            <a:ext cx="7556500" cy="4470400"/>
          </a:xfrm>
          <a:prstGeom prst="rect">
            <a:avLst/>
          </a:prstGeom>
        </p:spPr>
      </p:pic>
      <p:sp>
        <p:nvSpPr>
          <p:cNvPr id="11" name="Elipse 10"/>
          <p:cNvSpPr/>
          <p:nvPr/>
        </p:nvSpPr>
        <p:spPr>
          <a:xfrm>
            <a:off x="6863704" y="2667275"/>
            <a:ext cx="376880" cy="36957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11701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2476" y="430679"/>
            <a:ext cx="7847405" cy="535531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s-CL" sz="3200" dirty="0">
                <a:solidFill>
                  <a:srgbClr val="00568F"/>
                </a:solidFill>
              </a:rPr>
              <a:t>Segundo, políticas para nivelar el piso </a:t>
            </a:r>
            <a:endParaRPr lang="en-US" sz="3200" dirty="0">
              <a:solidFill>
                <a:srgbClr val="00568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68417" b="-24"/>
          <a:stretch/>
        </p:blipFill>
        <p:spPr>
          <a:xfrm>
            <a:off x="6218742" y="1408682"/>
            <a:ext cx="2404315" cy="4894888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6604287" y="2302935"/>
            <a:ext cx="596044" cy="3776134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Left Brace 6"/>
          <p:cNvSpPr/>
          <p:nvPr/>
        </p:nvSpPr>
        <p:spPr>
          <a:xfrm>
            <a:off x="5490425" y="2032000"/>
            <a:ext cx="694267" cy="3810000"/>
          </a:xfrm>
          <a:prstGeom prst="leftBrac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029863" y="1167011"/>
            <a:ext cx="3945466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s-CO" sz="2400" b="1" dirty="0">
                <a:solidFill>
                  <a:srgbClr val="00568F"/>
                </a:solidFill>
              </a:rPr>
              <a:t>Políticas anti-discriminación: </a:t>
            </a:r>
            <a:r>
              <a:rPr lang="es-CO" sz="2000" dirty="0"/>
              <a:t>Para enfrentar discriminación por raza, color de piel, identidad sexual o condición migrante. </a:t>
            </a:r>
            <a:endParaRPr lang="es-CO" sz="2000" b="1" dirty="0">
              <a:solidFill>
                <a:srgbClr val="00568F"/>
              </a:solidFill>
            </a:endParaRPr>
          </a:p>
          <a:p>
            <a:pPr marL="342900" indent="-342900">
              <a:buAutoNum type="arabicPeriod"/>
            </a:pPr>
            <a:endParaRPr lang="es-CO" dirty="0"/>
          </a:p>
          <a:p>
            <a:pPr marL="342900" indent="-342900">
              <a:buAutoNum type="arabicPeriod"/>
            </a:pPr>
            <a:r>
              <a:rPr lang="es-CO" sz="2400" b="1" dirty="0">
                <a:solidFill>
                  <a:srgbClr val="00568F"/>
                </a:solidFill>
              </a:rPr>
              <a:t>Políticas de reconocimiento de derechos</a:t>
            </a:r>
            <a:r>
              <a:rPr lang="es-CO" dirty="0"/>
              <a:t>: Para reconocer derechos colectivos a tierra y territorio, autogobierno y justicia consuetudinaria.</a:t>
            </a:r>
          </a:p>
          <a:p>
            <a:pPr marL="342900" indent="-342900">
              <a:buAutoNum type="arabicPeriod"/>
            </a:pPr>
            <a:endParaRPr lang="es-CO" dirty="0"/>
          </a:p>
          <a:p>
            <a:pPr marL="342900" indent="-342900">
              <a:buAutoNum type="arabicPeriod"/>
            </a:pPr>
            <a:r>
              <a:rPr lang="es-CO" sz="2400" b="1" dirty="0">
                <a:solidFill>
                  <a:srgbClr val="00568F"/>
                </a:solidFill>
              </a:rPr>
              <a:t>Políticas de discriminación positiva</a:t>
            </a:r>
            <a:r>
              <a:rPr lang="es-CO" dirty="0"/>
              <a:t>: Políticas de cuotas para nivelar la representación política de mujeres.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4317" y="3515392"/>
            <a:ext cx="807092" cy="80709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0964201" y="1754036"/>
            <a:ext cx="618438" cy="369332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r"/>
            <a:r>
              <a:rPr lang="es-ES" b="1" dirty="0">
                <a:ln w="0"/>
                <a:solidFill>
                  <a:schemeClr val="bg1"/>
                </a:solidFill>
                <a:latin typeface="+mj-lt"/>
              </a:rPr>
              <a:t>Raza</a:t>
            </a:r>
            <a:endParaRPr lang="en-US" b="1" dirty="0">
              <a:ln w="0"/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0655723" y="1297892"/>
            <a:ext cx="1050800" cy="369332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r"/>
            <a:r>
              <a:rPr lang="es-ES" b="1" dirty="0">
                <a:ln w="0"/>
                <a:solidFill>
                  <a:schemeClr val="bg1"/>
                </a:solidFill>
                <a:latin typeface="+mj-lt"/>
              </a:rPr>
              <a:t>Etnicidad</a:t>
            </a:r>
            <a:endParaRPr lang="en-US" b="1" dirty="0">
              <a:ln w="0"/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278757" y="4890949"/>
            <a:ext cx="1370888" cy="369332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r"/>
            <a:r>
              <a:rPr lang="es-ES" b="1" dirty="0">
                <a:ln w="0"/>
                <a:solidFill>
                  <a:schemeClr val="bg1"/>
                </a:solidFill>
                <a:latin typeface="+mj-lt"/>
              </a:rPr>
              <a:t>Color de piel</a:t>
            </a:r>
            <a:endParaRPr lang="en-US" b="1" dirty="0">
              <a:ln w="0"/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9892312" y="4405366"/>
            <a:ext cx="1773434" cy="369332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r"/>
            <a:r>
              <a:rPr lang="es-ES" b="1" dirty="0">
                <a:ln w="0"/>
                <a:solidFill>
                  <a:schemeClr val="bg1"/>
                </a:solidFill>
                <a:latin typeface="+mj-lt"/>
              </a:rPr>
              <a:t> Identidad sexual</a:t>
            </a:r>
            <a:endParaRPr lang="en-US" b="1" dirty="0">
              <a:ln w="0"/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0698359" y="2302614"/>
            <a:ext cx="934358" cy="369332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r"/>
            <a:r>
              <a:rPr lang="en-US" b="1" dirty="0">
                <a:ln w="0"/>
                <a:solidFill>
                  <a:schemeClr val="bg1"/>
                </a:solidFill>
                <a:latin typeface="+mj-lt"/>
              </a:rPr>
              <a:t> </a:t>
            </a:r>
            <a:r>
              <a:rPr lang="en-US" b="1" dirty="0" err="1">
                <a:ln w="0"/>
                <a:solidFill>
                  <a:schemeClr val="bg1"/>
                </a:solidFill>
                <a:latin typeface="+mj-lt"/>
              </a:rPr>
              <a:t>Género</a:t>
            </a:r>
            <a:endParaRPr lang="en-US" b="1" dirty="0">
              <a:ln w="0"/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9291214" y="3916607"/>
            <a:ext cx="2381840" cy="372239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/>
            <a:r>
              <a:rPr lang="en-US" b="1" dirty="0" err="1">
                <a:ln w="0"/>
                <a:solidFill>
                  <a:schemeClr val="bg1"/>
                </a:solidFill>
                <a:latin typeface="+mj-lt"/>
              </a:rPr>
              <a:t>Residencia</a:t>
            </a:r>
            <a:r>
              <a:rPr lang="en-US" b="1" dirty="0">
                <a:ln w="0"/>
                <a:solidFill>
                  <a:schemeClr val="bg1"/>
                </a:solidFill>
                <a:latin typeface="+mj-lt"/>
              </a:rPr>
              <a:t> </a:t>
            </a:r>
            <a:r>
              <a:rPr lang="en-US" b="1" dirty="0" err="1">
                <a:ln w="0"/>
                <a:solidFill>
                  <a:schemeClr val="bg1"/>
                </a:solidFill>
                <a:latin typeface="+mj-lt"/>
              </a:rPr>
              <a:t>urbano</a:t>
            </a:r>
            <a:r>
              <a:rPr lang="en-US" b="1" dirty="0">
                <a:ln w="0"/>
                <a:solidFill>
                  <a:schemeClr val="bg1"/>
                </a:solidFill>
                <a:latin typeface="+mj-lt"/>
              </a:rPr>
              <a:t>-rural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276217" y="3392421"/>
            <a:ext cx="1409360" cy="369332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r"/>
            <a:r>
              <a:rPr lang="en-US" b="1" dirty="0" err="1">
                <a:ln w="0"/>
                <a:solidFill>
                  <a:schemeClr val="bg1"/>
                </a:solidFill>
                <a:latin typeface="+mj-lt"/>
              </a:rPr>
              <a:t>Nacionalidad</a:t>
            </a:r>
            <a:endParaRPr lang="en-US" b="1" dirty="0">
              <a:ln w="0"/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429717" y="2890692"/>
            <a:ext cx="2276806" cy="369332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/>
            <a:r>
              <a:rPr lang="en-US" b="1" dirty="0" err="1">
                <a:ln w="0"/>
                <a:solidFill>
                  <a:schemeClr val="bg1"/>
                </a:solidFill>
                <a:latin typeface="+mj-lt"/>
              </a:rPr>
              <a:t>Condición</a:t>
            </a:r>
            <a:r>
              <a:rPr lang="en-US" b="1" dirty="0">
                <a:ln w="0"/>
                <a:solidFill>
                  <a:schemeClr val="bg1"/>
                </a:solidFill>
                <a:latin typeface="+mj-lt"/>
              </a:rPr>
              <a:t> </a:t>
            </a:r>
            <a:r>
              <a:rPr lang="en-US" b="1" dirty="0" err="1">
                <a:ln w="0"/>
                <a:solidFill>
                  <a:schemeClr val="bg1"/>
                </a:solidFill>
                <a:latin typeface="+mj-lt"/>
              </a:rPr>
              <a:t>migrante</a:t>
            </a:r>
            <a:endParaRPr lang="en-US" b="1" dirty="0">
              <a:ln w="0"/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776863" y="5418042"/>
            <a:ext cx="2944229" cy="646331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/>
            <a:r>
              <a:rPr lang="en-US" b="1" dirty="0">
                <a:ln w="0"/>
                <a:solidFill>
                  <a:schemeClr val="bg1"/>
                </a:solidFill>
                <a:latin typeface="+mj-lt"/>
              </a:rPr>
              <a:t>Personas con </a:t>
            </a:r>
            <a:r>
              <a:rPr lang="en-US" b="1" dirty="0" err="1">
                <a:ln w="0"/>
                <a:solidFill>
                  <a:schemeClr val="bg1"/>
                </a:solidFill>
                <a:latin typeface="+mj-lt"/>
              </a:rPr>
              <a:t>discapacidades</a:t>
            </a:r>
            <a:r>
              <a:rPr lang="en-US" b="1" dirty="0">
                <a:ln w="0"/>
                <a:solidFill>
                  <a:schemeClr val="bg1"/>
                </a:solidFill>
                <a:latin typeface="+mj-lt"/>
              </a:rPr>
              <a:t> </a:t>
            </a:r>
            <a:r>
              <a:rPr lang="en-US" b="1" dirty="0" err="1">
                <a:ln w="0"/>
                <a:solidFill>
                  <a:schemeClr val="bg1"/>
                </a:solidFill>
                <a:latin typeface="+mj-lt"/>
              </a:rPr>
              <a:t>físicas</a:t>
            </a:r>
            <a:r>
              <a:rPr lang="en-US" b="1" dirty="0">
                <a:ln w="0"/>
                <a:solidFill>
                  <a:schemeClr val="bg1"/>
                </a:solidFill>
                <a:latin typeface="+mj-lt"/>
              </a:rPr>
              <a:t> o </a:t>
            </a:r>
            <a:r>
              <a:rPr lang="en-US" b="1" dirty="0" err="1">
                <a:ln w="0"/>
                <a:solidFill>
                  <a:schemeClr val="bg1"/>
                </a:solidFill>
                <a:latin typeface="+mj-lt"/>
              </a:rPr>
              <a:t>mentales</a:t>
            </a:r>
            <a:r>
              <a:rPr lang="en-US" b="1" dirty="0">
                <a:ln w="0"/>
                <a:solidFill>
                  <a:schemeClr val="bg1"/>
                </a:solidFill>
                <a:latin typeface="+mj-lt"/>
              </a:rPr>
              <a:t>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1165538" y="6199177"/>
            <a:ext cx="417101" cy="400110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r"/>
            <a:r>
              <a:rPr lang="es-ES" sz="2000" b="1" dirty="0">
                <a:ln w="0"/>
                <a:solidFill>
                  <a:schemeClr val="bg1"/>
                </a:solidFill>
                <a:latin typeface="+mj-lt"/>
              </a:rPr>
              <a:t> …</a:t>
            </a:r>
            <a:endParaRPr lang="en-US" sz="2000" b="1" dirty="0">
              <a:ln w="0"/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4012" y="141026"/>
            <a:ext cx="356522" cy="840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833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395448" y="206475"/>
            <a:ext cx="10245878" cy="575859"/>
          </a:xfrm>
        </p:spPr>
        <p:txBody>
          <a:bodyPr/>
          <a:lstStyle/>
          <a:p>
            <a:pPr algn="ctr"/>
            <a:r>
              <a:rPr lang="en-US" sz="3600" b="0" dirty="0" err="1">
                <a:latin typeface="+mn-lt"/>
              </a:rPr>
              <a:t>Mensajes</a:t>
            </a:r>
            <a:r>
              <a:rPr lang="en-US" sz="3600" b="0" dirty="0">
                <a:latin typeface="+mn-lt"/>
              </a:rPr>
              <a:t> clave 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4400" y="863812"/>
            <a:ext cx="9971186" cy="615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6"/>
              </a:buClr>
            </a:pPr>
            <a:r>
              <a:rPr lang="es-BO" sz="2400" b="1" dirty="0">
                <a:solidFill>
                  <a:srgbClr val="00568F"/>
                </a:solidFill>
              </a:rPr>
              <a:t>Los mayores retos de la </a:t>
            </a:r>
            <a:r>
              <a:rPr lang="es-BO" sz="2400" b="1" dirty="0" err="1">
                <a:solidFill>
                  <a:srgbClr val="00568F"/>
                </a:solidFill>
              </a:rPr>
              <a:t>regi</a:t>
            </a:r>
            <a:r>
              <a:rPr lang="es-ES" sz="2400" b="1" dirty="0" err="1">
                <a:solidFill>
                  <a:srgbClr val="00568F"/>
                </a:solidFill>
              </a:rPr>
              <a:t>ó</a:t>
            </a:r>
            <a:r>
              <a:rPr lang="es-BO" sz="2400" b="1" dirty="0">
                <a:solidFill>
                  <a:srgbClr val="00568F"/>
                </a:solidFill>
              </a:rPr>
              <a:t>n giran en torno a exclusiones, vulnerabilidades y transiciones estructurales que no se resolvieron en la mejor década de crecimiento económico regional.</a:t>
            </a:r>
          </a:p>
          <a:p>
            <a:pPr>
              <a:buClr>
                <a:schemeClr val="accent6"/>
              </a:buClr>
            </a:pPr>
            <a:endParaRPr lang="es-BO" sz="2400" b="1" dirty="0">
              <a:solidFill>
                <a:srgbClr val="00568F"/>
              </a:solidFill>
            </a:endParaRPr>
          </a:p>
          <a:p>
            <a:pPr marL="914400" lvl="1" indent="-457200">
              <a:buClr>
                <a:schemeClr val="accent6"/>
              </a:buClr>
              <a:buFont typeface="Arial" charset="0"/>
              <a:buChar char="•"/>
            </a:pPr>
            <a:r>
              <a:rPr lang="es-BO" sz="2000" b="1" dirty="0">
                <a:solidFill>
                  <a:srgbClr val="002060"/>
                </a:solidFill>
              </a:rPr>
              <a:t>Subsisten múltiples exclusiones duras por ruralidad, género, condición étnica, racial, color de piel, identidad sexual, condición migrante y discapacidad </a:t>
            </a:r>
            <a:r>
              <a:rPr lang="es-BO" dirty="0"/>
              <a:t>que no se resuelven con más ingresos. </a:t>
            </a:r>
          </a:p>
          <a:p>
            <a:pPr marL="914400" lvl="1" indent="-457200">
              <a:buClr>
                <a:schemeClr val="accent6"/>
              </a:buClr>
              <a:buFont typeface="Arial" charset="0"/>
              <a:buChar char="•"/>
            </a:pPr>
            <a:endParaRPr lang="es-BO" dirty="0"/>
          </a:p>
          <a:p>
            <a:pPr marL="914400" lvl="1" indent="-457200">
              <a:buClr>
                <a:schemeClr val="accent6"/>
              </a:buClr>
              <a:buFont typeface="Arial" charset="0"/>
              <a:buChar char="•"/>
            </a:pPr>
            <a:r>
              <a:rPr lang="es-BO" sz="2000" b="1" dirty="0">
                <a:solidFill>
                  <a:srgbClr val="002060"/>
                </a:solidFill>
              </a:rPr>
              <a:t>Quedan enormes vulnerabilidades para millones de personas que salieron de la pobreza</a:t>
            </a:r>
            <a:r>
              <a:rPr lang="es-BO" b="1" dirty="0">
                <a:solidFill>
                  <a:srgbClr val="002060"/>
                </a:solidFill>
              </a:rPr>
              <a:t>: </a:t>
            </a:r>
            <a:r>
              <a:rPr lang="es-BO" dirty="0"/>
              <a:t>giran en torno al mercado laboral, la protección social, los sistemas de cuidados y el acceso a activos físicos y financieros.</a:t>
            </a:r>
          </a:p>
          <a:p>
            <a:pPr>
              <a:buClr>
                <a:schemeClr val="accent6"/>
              </a:buClr>
            </a:pPr>
            <a:endParaRPr lang="es-BO" sz="2400" b="1" dirty="0">
              <a:solidFill>
                <a:srgbClr val="00568F"/>
              </a:solidFill>
            </a:endParaRPr>
          </a:p>
          <a:p>
            <a:pPr>
              <a:buClr>
                <a:schemeClr val="accent6"/>
              </a:buClr>
            </a:pPr>
            <a:r>
              <a:rPr lang="es-BO" sz="2400" b="1" dirty="0">
                <a:solidFill>
                  <a:srgbClr val="00568F"/>
                </a:solidFill>
              </a:rPr>
              <a:t>Más-de-lo-mismo</a:t>
            </a:r>
            <a:r>
              <a:rPr lang="es-BO" sz="2400" b="1" dirty="0"/>
              <a:t> </a:t>
            </a:r>
            <a:r>
              <a:rPr lang="es-BO" sz="2400" b="1" dirty="0">
                <a:solidFill>
                  <a:srgbClr val="00568F"/>
                </a:solidFill>
              </a:rPr>
              <a:t>no rinde lo mismo</a:t>
            </a:r>
            <a:r>
              <a:rPr lang="es-BO" sz="2000" dirty="0">
                <a:solidFill>
                  <a:srgbClr val="00568F"/>
                </a:solidFill>
              </a:rPr>
              <a:t>.</a:t>
            </a:r>
            <a:r>
              <a:rPr lang="es-BO" sz="2000" dirty="0"/>
              <a:t> </a:t>
            </a:r>
            <a:r>
              <a:rPr lang="es-BO" dirty="0"/>
              <a:t>El crecimiento económico tiene rendimientos decrecientes por la presencia de techos laborales y fiscales. Es imperativo adoptar un enfoque multidimensional de acción.    </a:t>
            </a:r>
            <a:endParaRPr lang="es-BO" sz="2400" b="1" dirty="0">
              <a:solidFill>
                <a:srgbClr val="00568F"/>
              </a:solidFill>
            </a:endParaRPr>
          </a:p>
          <a:p>
            <a:pPr>
              <a:buClr>
                <a:schemeClr val="accent6"/>
              </a:buClr>
            </a:pPr>
            <a:r>
              <a:rPr lang="es-BO" sz="2400" b="1" dirty="0">
                <a:solidFill>
                  <a:srgbClr val="00568F"/>
                </a:solidFill>
              </a:rPr>
              <a:t>Enfoque multidimensional para la Agenda 2030</a:t>
            </a:r>
            <a:r>
              <a:rPr lang="es-BO" sz="2000" dirty="0"/>
              <a:t>.  </a:t>
            </a:r>
            <a:r>
              <a:rPr lang="es-BO" dirty="0"/>
              <a:t>La nueva agenda rompe con silos sectoriales, territoriales y a lo largo del ciclo de vida. La agenda 2030 ejemplifica este nuevo reto: 3 herramientas para construir masas críticas,</a:t>
            </a:r>
            <a:r>
              <a:rPr lang="es-BO" dirty="0">
                <a:solidFill>
                  <a:srgbClr val="FF0000"/>
                </a:solidFill>
              </a:rPr>
              <a:t> </a:t>
            </a:r>
            <a:r>
              <a:rPr lang="es-BO" dirty="0"/>
              <a:t>combos y </a:t>
            </a:r>
            <a:r>
              <a:rPr lang="es-BO" i="1" dirty="0" err="1"/>
              <a:t>clusters</a:t>
            </a:r>
            <a:r>
              <a:rPr lang="es-BO" dirty="0"/>
              <a:t>. </a:t>
            </a:r>
          </a:p>
          <a:p>
            <a:pPr marL="342900" indent="-342900">
              <a:buClr>
                <a:schemeClr val="accent6"/>
              </a:buClr>
              <a:buFont typeface="Wingdings" panose="05000000000000000000" pitchFamily="2" charset="2"/>
              <a:buChar char="ü"/>
            </a:pPr>
            <a:endParaRPr lang="en-US" sz="2000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586" y="206475"/>
            <a:ext cx="356522" cy="840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6526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2476" y="430679"/>
            <a:ext cx="7847405" cy="535531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s-CL" sz="3200" dirty="0">
                <a:solidFill>
                  <a:srgbClr val="00568F"/>
                </a:solidFill>
              </a:rPr>
              <a:t>Segundo, políticas para nivelar el piso </a:t>
            </a:r>
            <a:endParaRPr lang="en-US" sz="3200" dirty="0">
              <a:solidFill>
                <a:srgbClr val="00568F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133850" y="1509582"/>
            <a:ext cx="10970963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90000"/>
              </a:lnSpc>
              <a:spcBef>
                <a:spcPts val="1000"/>
              </a:spcBef>
              <a:buClr>
                <a:schemeClr val="accent6"/>
              </a:buClr>
            </a:pPr>
            <a:r>
              <a:rPr lang="en-US" dirty="0" err="1">
                <a:solidFill>
                  <a:srgbClr val="00568F"/>
                </a:solidFill>
              </a:rPr>
              <a:t>Necesidad</a:t>
            </a:r>
            <a:r>
              <a:rPr lang="en-US" dirty="0">
                <a:solidFill>
                  <a:srgbClr val="00568F"/>
                </a:solidFill>
              </a:rPr>
              <a:t> de </a:t>
            </a:r>
            <a:r>
              <a:rPr lang="en-US" dirty="0" err="1">
                <a:solidFill>
                  <a:srgbClr val="00568F"/>
                </a:solidFill>
              </a:rPr>
              <a:t>sistemas</a:t>
            </a:r>
            <a:r>
              <a:rPr lang="en-US" dirty="0">
                <a:solidFill>
                  <a:srgbClr val="00568F"/>
                </a:solidFill>
              </a:rPr>
              <a:t> de </a:t>
            </a:r>
            <a:r>
              <a:rPr lang="en-US" dirty="0" err="1">
                <a:solidFill>
                  <a:srgbClr val="00568F"/>
                </a:solidFill>
              </a:rPr>
              <a:t>cuidado</a:t>
            </a:r>
            <a:r>
              <a:rPr lang="en-US" dirty="0">
                <a:solidFill>
                  <a:srgbClr val="00568F"/>
                </a:solidFill>
              </a:rPr>
              <a:t> para la </a:t>
            </a:r>
            <a:r>
              <a:rPr lang="en-US" dirty="0" err="1">
                <a:solidFill>
                  <a:srgbClr val="00568F"/>
                </a:solidFill>
              </a:rPr>
              <a:t>equidad</a:t>
            </a:r>
            <a:r>
              <a:rPr lang="en-US" dirty="0">
                <a:solidFill>
                  <a:srgbClr val="00568F"/>
                </a:solidFill>
              </a:rPr>
              <a:t> de </a:t>
            </a:r>
            <a:r>
              <a:rPr lang="en-US" dirty="0" err="1">
                <a:solidFill>
                  <a:srgbClr val="00568F"/>
                </a:solidFill>
              </a:rPr>
              <a:t>género</a:t>
            </a:r>
            <a:r>
              <a:rPr lang="en-US" dirty="0">
                <a:solidFill>
                  <a:srgbClr val="00568F"/>
                </a:solidFill>
              </a:rPr>
              <a:t> </a:t>
            </a:r>
          </a:p>
        </p:txBody>
      </p:sp>
      <p:sp>
        <p:nvSpPr>
          <p:cNvPr id="10" name="Rectangle 9"/>
          <p:cNvSpPr/>
          <p:nvPr/>
        </p:nvSpPr>
        <p:spPr>
          <a:xfrm>
            <a:off x="-133850" y="2068310"/>
            <a:ext cx="5047903" cy="4778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00568F"/>
              </a:buClr>
              <a:buFont typeface="Courier New" panose="02070309020205020404" pitchFamily="49" charset="0"/>
              <a:buChar char="o"/>
            </a:pPr>
            <a:endParaRPr lang="en-US" dirty="0"/>
          </a:p>
          <a:p>
            <a:pPr marL="800100" lvl="1" indent="-342900">
              <a:buClr>
                <a:srgbClr val="00568F"/>
              </a:buClr>
              <a:buFont typeface="Courier New" panose="02070309020205020404" pitchFamily="49" charset="0"/>
              <a:buChar char="o"/>
            </a:pPr>
            <a:r>
              <a:rPr lang="en-US" dirty="0" err="1"/>
              <a:t>Actualmente</a:t>
            </a:r>
            <a:r>
              <a:rPr lang="en-US" dirty="0"/>
              <a:t>, el </a:t>
            </a:r>
            <a:r>
              <a:rPr lang="en-US" dirty="0" err="1"/>
              <a:t>cuidado</a:t>
            </a:r>
            <a:r>
              <a:rPr lang="en-US" dirty="0"/>
              <a:t> de </a:t>
            </a:r>
            <a:r>
              <a:rPr lang="es-CL" dirty="0"/>
              <a:t>niños</a:t>
            </a:r>
            <a:r>
              <a:rPr lang="en-US" dirty="0"/>
              <a:t> y </a:t>
            </a:r>
            <a:r>
              <a:rPr lang="en-US" dirty="0" err="1"/>
              <a:t>adultos</a:t>
            </a:r>
            <a:r>
              <a:rPr lang="en-US" dirty="0"/>
              <a:t> </a:t>
            </a:r>
            <a:r>
              <a:rPr lang="en-US" dirty="0" err="1"/>
              <a:t>mayores</a:t>
            </a:r>
            <a:r>
              <a:rPr lang="en-US" dirty="0"/>
              <a:t> </a:t>
            </a:r>
            <a:r>
              <a:rPr lang="en-US" dirty="0" err="1"/>
              <a:t>recae</a:t>
            </a:r>
            <a:r>
              <a:rPr lang="en-US" dirty="0"/>
              <a:t> </a:t>
            </a:r>
            <a:r>
              <a:rPr lang="en-US" dirty="0" err="1"/>
              <a:t>principalmente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las </a:t>
            </a:r>
            <a:r>
              <a:rPr lang="en-US" dirty="0" err="1"/>
              <a:t>mujeres</a:t>
            </a:r>
            <a:r>
              <a:rPr lang="en-US" dirty="0"/>
              <a:t>. </a:t>
            </a:r>
          </a:p>
          <a:p>
            <a:pPr lvl="1">
              <a:buClr>
                <a:srgbClr val="00568F"/>
              </a:buClr>
            </a:pPr>
            <a:endParaRPr lang="en-US" dirty="0"/>
          </a:p>
          <a:p>
            <a:pPr marL="800100" lvl="1" indent="-342900">
              <a:buClr>
                <a:srgbClr val="00568F"/>
              </a:buClr>
              <a:buFont typeface="Courier New" panose="02070309020205020404" pitchFamily="49" charset="0"/>
              <a:buChar char="o"/>
            </a:pPr>
            <a:r>
              <a:rPr lang="en-US" dirty="0" err="1"/>
              <a:t>En</a:t>
            </a:r>
            <a:r>
              <a:rPr lang="en-US" dirty="0"/>
              <a:t> la </a:t>
            </a:r>
            <a:r>
              <a:rPr lang="es-ES" dirty="0"/>
              <a:t>región, las </a:t>
            </a:r>
            <a:r>
              <a:rPr lang="es-ES" dirty="0">
                <a:solidFill>
                  <a:srgbClr val="00568F"/>
                </a:solidFill>
              </a:rPr>
              <a:t>mujeres dedican tres veces más tiempo al trabajo no remunerado </a:t>
            </a:r>
            <a:r>
              <a:rPr lang="es-ES" dirty="0"/>
              <a:t>que los hombres.</a:t>
            </a:r>
          </a:p>
          <a:p>
            <a:pPr marL="800100" lvl="1" indent="-342900">
              <a:buClr>
                <a:srgbClr val="00568F"/>
              </a:buClr>
              <a:buFont typeface="Courier New" panose="02070309020205020404" pitchFamily="49" charset="0"/>
              <a:buChar char="o"/>
            </a:pPr>
            <a:endParaRPr lang="es-ES" dirty="0"/>
          </a:p>
          <a:p>
            <a:pPr marL="800100" lvl="1" indent="-342900">
              <a:buClr>
                <a:srgbClr val="00568F"/>
              </a:buClr>
              <a:buFont typeface="Courier New" panose="02070309020205020404" pitchFamily="49" charset="0"/>
              <a:buChar char="o"/>
            </a:pPr>
            <a:r>
              <a:rPr lang="es-ES" dirty="0"/>
              <a:t>A pesar de que el porcentaje de </a:t>
            </a:r>
            <a:r>
              <a:rPr lang="es-ES" dirty="0">
                <a:solidFill>
                  <a:srgbClr val="00568F"/>
                </a:solidFill>
              </a:rPr>
              <a:t>mujeres con nivel educativo terciario es superior al de los hombres</a:t>
            </a:r>
            <a:r>
              <a:rPr lang="es-ES" dirty="0"/>
              <a:t>, </a:t>
            </a:r>
            <a:r>
              <a:rPr lang="es-ES" dirty="0">
                <a:solidFill>
                  <a:srgbClr val="00568F"/>
                </a:solidFill>
              </a:rPr>
              <a:t>perciben un salario promedio por hora 16,4% menor </a:t>
            </a:r>
            <a:r>
              <a:rPr lang="en-US" dirty="0"/>
              <a:t>que </a:t>
            </a:r>
            <a:r>
              <a:rPr lang="en-US" dirty="0" err="1"/>
              <a:t>los</a:t>
            </a:r>
            <a:r>
              <a:rPr lang="en-US" dirty="0"/>
              <a:t> hombres. </a:t>
            </a:r>
            <a:endParaRPr lang="en-US" dirty="0">
              <a:solidFill>
                <a:srgbClr val="00568F"/>
              </a:solidFill>
            </a:endParaRPr>
          </a:p>
          <a:p>
            <a:pPr marL="342900" indent="-342900">
              <a:lnSpc>
                <a:spcPts val="2100"/>
              </a:lnSpc>
              <a:buClr>
                <a:srgbClr val="00568F"/>
              </a:buClr>
              <a:buFont typeface="Courier New" panose="02070309020205020404" pitchFamily="49" charset="0"/>
              <a:buChar char="o"/>
            </a:pPr>
            <a:endParaRPr lang="en-US" dirty="0">
              <a:solidFill>
                <a:srgbClr val="00568F"/>
              </a:solidFill>
            </a:endParaRPr>
          </a:p>
          <a:p>
            <a:pPr marL="285750" indent="-285750">
              <a:lnSpc>
                <a:spcPts val="2100"/>
              </a:lnSpc>
              <a:buClr>
                <a:srgbClr val="00568F"/>
              </a:buClr>
              <a:buFont typeface="Courier New" panose="02070309020205020404" pitchFamily="49" charset="0"/>
              <a:buChar char="o"/>
            </a:pPr>
            <a:endParaRPr lang="en-US" dirty="0">
              <a:solidFill>
                <a:srgbClr val="00568F"/>
              </a:solidFill>
            </a:endParaRPr>
          </a:p>
          <a:p>
            <a:pPr marL="285750" indent="-285750">
              <a:lnSpc>
                <a:spcPts val="2100"/>
              </a:lnSpc>
              <a:buClr>
                <a:srgbClr val="00568F"/>
              </a:buClr>
              <a:buFont typeface="Courier New" panose="02070309020205020404" pitchFamily="49" charset="0"/>
              <a:buChar char="o"/>
            </a:pPr>
            <a:endParaRPr lang="en-US" dirty="0">
              <a:solidFill>
                <a:srgbClr val="00568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6447" r="3914"/>
          <a:stretch/>
        </p:blipFill>
        <p:spPr>
          <a:xfrm>
            <a:off x="5351631" y="2533135"/>
            <a:ext cx="6572639" cy="369678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4012" y="141026"/>
            <a:ext cx="356522" cy="84054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282890" y="2081527"/>
            <a:ext cx="67101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dirty="0"/>
              <a:t>Brecha salarial entre hombres y mujeres, y población con educación terciaria por sexo (en porcentajes) en América Latina, circa 2013</a:t>
            </a:r>
            <a:endParaRPr lang="en-US" sz="1200" dirty="0"/>
          </a:p>
        </p:txBody>
      </p:sp>
      <p:sp>
        <p:nvSpPr>
          <p:cNvPr id="8" name="Oval 7"/>
          <p:cNvSpPr/>
          <p:nvPr/>
        </p:nvSpPr>
        <p:spPr>
          <a:xfrm rot="5400000">
            <a:off x="6297961" y="4446774"/>
            <a:ext cx="2546371" cy="374905"/>
          </a:xfrm>
          <a:prstGeom prst="ellipse">
            <a:avLst/>
          </a:prstGeom>
          <a:noFill/>
          <a:ln w="28575">
            <a:solidFill>
              <a:srgbClr val="CC38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97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á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68179350"/>
              </p:ext>
            </p:extLst>
          </p:nvPr>
        </p:nvGraphicFramePr>
        <p:xfrm>
          <a:off x="600072" y="1328748"/>
          <a:ext cx="7500445" cy="48889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Rectangle 4"/>
          <p:cNvSpPr/>
          <p:nvPr/>
        </p:nvSpPr>
        <p:spPr>
          <a:xfrm>
            <a:off x="600072" y="352235"/>
            <a:ext cx="9390594" cy="535531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s-CL" sz="3200" dirty="0">
                <a:solidFill>
                  <a:srgbClr val="00568F"/>
                </a:solidFill>
              </a:rPr>
              <a:t>Tercero, mayor y mejor fiscalidad</a:t>
            </a:r>
            <a:endParaRPr lang="en-US" sz="3200" dirty="0">
              <a:solidFill>
                <a:srgbClr val="00568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73532" y="1328748"/>
            <a:ext cx="3234267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BO" sz="2400" dirty="0"/>
              <a:t>El </a:t>
            </a:r>
            <a:r>
              <a:rPr lang="es-BO" sz="2400" b="1" dirty="0">
                <a:solidFill>
                  <a:srgbClr val="00568F"/>
                </a:solidFill>
              </a:rPr>
              <a:t>punto ciego fiscal</a:t>
            </a:r>
            <a:r>
              <a:rPr lang="es-BO" sz="2400" dirty="0"/>
              <a:t>, donde los impuestos son mayores a las transferencias + subsidios </a:t>
            </a:r>
            <a:r>
              <a:rPr lang="es-BO" sz="2400" b="1" dirty="0">
                <a:solidFill>
                  <a:srgbClr val="00568F"/>
                </a:solidFill>
              </a:rPr>
              <a:t>ocurre por debajo de la línea de la pobreza </a:t>
            </a:r>
            <a:r>
              <a:rPr lang="es-BO" sz="2400" dirty="0"/>
              <a:t>en muchos países de la región</a:t>
            </a:r>
          </a:p>
          <a:p>
            <a:endParaRPr lang="es-BO" sz="2400" dirty="0"/>
          </a:p>
          <a:p>
            <a:r>
              <a:rPr lang="es-BO" sz="2000" dirty="0"/>
              <a:t>Importantes avances en impuestos directos y en progresividad del gasto e inversión</a:t>
            </a:r>
            <a:r>
              <a:rPr lang="es-BO" sz="2400" dirty="0"/>
              <a:t>.  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148281" y="6223058"/>
            <a:ext cx="121920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>
                <a:latin typeface="Calibri "/>
                <a:cs typeface="Avenir Book"/>
              </a:rPr>
              <a:t>Fuente</a:t>
            </a:r>
            <a:r>
              <a:rPr lang="en-US" sz="1100" dirty="0">
                <a:latin typeface="Calibri "/>
                <a:cs typeface="Avenir Book"/>
              </a:rPr>
              <a:t>: </a:t>
            </a:r>
            <a:r>
              <a:rPr lang="en-US" sz="1100" dirty="0" err="1">
                <a:latin typeface="Calibri "/>
                <a:cs typeface="Avenir Book"/>
              </a:rPr>
              <a:t>Verónica</a:t>
            </a:r>
            <a:r>
              <a:rPr lang="en-US" sz="1100" dirty="0">
                <a:latin typeface="Calibri "/>
                <a:cs typeface="Avenir Book"/>
              </a:rPr>
              <a:t> Paz </a:t>
            </a:r>
            <a:r>
              <a:rPr lang="en-US" sz="1100" dirty="0" err="1">
                <a:latin typeface="Calibri "/>
                <a:cs typeface="Avenir Book"/>
              </a:rPr>
              <a:t>Arauco</a:t>
            </a:r>
            <a:r>
              <a:rPr lang="en-US" sz="1100" dirty="0">
                <a:latin typeface="Calibri "/>
                <a:cs typeface="Avenir Book"/>
              </a:rPr>
              <a:t>, George Gray Molina, Wilson Jiménez </a:t>
            </a:r>
            <a:r>
              <a:rPr lang="en-US" sz="1100" dirty="0" err="1">
                <a:latin typeface="Calibri "/>
                <a:cs typeface="Avenir Book"/>
              </a:rPr>
              <a:t>Pozo</a:t>
            </a:r>
            <a:r>
              <a:rPr lang="en-US" sz="1100" dirty="0">
                <a:latin typeface="Calibri "/>
                <a:cs typeface="Avenir Book"/>
              </a:rPr>
              <a:t> &amp; Ernesto </a:t>
            </a:r>
            <a:r>
              <a:rPr lang="en-US" sz="1100" dirty="0" err="1">
                <a:latin typeface="Calibri "/>
                <a:cs typeface="Avenir Book"/>
              </a:rPr>
              <a:t>Yáñez</a:t>
            </a:r>
            <a:r>
              <a:rPr lang="en-US" sz="1100" dirty="0">
                <a:latin typeface="Calibri "/>
                <a:cs typeface="Avenir Book"/>
              </a:rPr>
              <a:t> Aguilar (Bolivia); Sean Higgins &amp; </a:t>
            </a:r>
            <a:r>
              <a:rPr lang="en-US" sz="1100" dirty="0" err="1">
                <a:latin typeface="Calibri "/>
                <a:cs typeface="Avenir Book"/>
              </a:rPr>
              <a:t>Claudiney</a:t>
            </a:r>
            <a:r>
              <a:rPr lang="en-US" sz="1100" dirty="0">
                <a:latin typeface="Calibri "/>
                <a:cs typeface="Avenir Book"/>
              </a:rPr>
              <a:t> Pereira (</a:t>
            </a:r>
            <a:r>
              <a:rPr lang="en-US" sz="1100" dirty="0" err="1">
                <a:latin typeface="Calibri "/>
                <a:cs typeface="Avenir Book"/>
              </a:rPr>
              <a:t>Brasil</a:t>
            </a:r>
            <a:r>
              <a:rPr lang="en-US" sz="1100" dirty="0">
                <a:latin typeface="Calibri "/>
                <a:cs typeface="Avenir Book"/>
              </a:rPr>
              <a:t>); Pablo </a:t>
            </a:r>
            <a:r>
              <a:rPr lang="en-US" sz="1100" dirty="0" err="1">
                <a:latin typeface="Calibri "/>
                <a:cs typeface="Avenir Book"/>
              </a:rPr>
              <a:t>Sauma</a:t>
            </a:r>
            <a:r>
              <a:rPr lang="en-US" sz="1100" dirty="0">
                <a:latin typeface="Calibri "/>
                <a:cs typeface="Avenir Book"/>
              </a:rPr>
              <a:t> Fiat &amp; Juan Diego </a:t>
            </a:r>
            <a:r>
              <a:rPr lang="en-US" sz="1100" dirty="0" err="1">
                <a:latin typeface="Calibri "/>
                <a:cs typeface="Avenir Book"/>
              </a:rPr>
              <a:t>Trejos</a:t>
            </a:r>
            <a:r>
              <a:rPr lang="en-US" sz="1100" dirty="0">
                <a:latin typeface="Calibri "/>
                <a:cs typeface="Avenir Book"/>
              </a:rPr>
              <a:t> (Costa Rica); John Scott (México); Miguel Jaramillo </a:t>
            </a:r>
            <a:r>
              <a:rPr lang="en-US" sz="1100" dirty="0" err="1">
                <a:latin typeface="Calibri "/>
                <a:cs typeface="Avenir Book"/>
              </a:rPr>
              <a:t>Baanante</a:t>
            </a:r>
            <a:r>
              <a:rPr lang="en-US" sz="1100" dirty="0">
                <a:latin typeface="Calibri "/>
                <a:cs typeface="Avenir Book"/>
              </a:rPr>
              <a:t> (</a:t>
            </a:r>
            <a:r>
              <a:rPr lang="en-US" sz="1100" dirty="0" err="1">
                <a:latin typeface="Calibri "/>
                <a:cs typeface="Avenir Book"/>
              </a:rPr>
              <a:t>Perú</a:t>
            </a:r>
            <a:r>
              <a:rPr lang="en-US" sz="1100" dirty="0">
                <a:latin typeface="Calibri "/>
                <a:cs typeface="Avenir Book"/>
              </a:rPr>
              <a:t>); and Marisa </a:t>
            </a:r>
            <a:r>
              <a:rPr lang="en-US" sz="1100" dirty="0" err="1">
                <a:latin typeface="Calibri "/>
                <a:cs typeface="Avenir Book"/>
              </a:rPr>
              <a:t>Bucheli</a:t>
            </a:r>
            <a:r>
              <a:rPr lang="en-US" sz="1100" dirty="0">
                <a:latin typeface="Calibri "/>
                <a:cs typeface="Avenir Book"/>
              </a:rPr>
              <a:t>, Nora Lustig, </a:t>
            </a:r>
            <a:r>
              <a:rPr lang="en-US" sz="1100" dirty="0" err="1">
                <a:latin typeface="Calibri "/>
                <a:cs typeface="Avenir Book"/>
              </a:rPr>
              <a:t>Máximo</a:t>
            </a:r>
            <a:r>
              <a:rPr lang="en-US" sz="1100" dirty="0">
                <a:latin typeface="Calibri "/>
                <a:cs typeface="Avenir Book"/>
              </a:rPr>
              <a:t> Rossi &amp; </a:t>
            </a:r>
            <a:r>
              <a:rPr lang="en-US" sz="1100" dirty="0" err="1">
                <a:latin typeface="Calibri "/>
                <a:cs typeface="Avenir Book"/>
              </a:rPr>
              <a:t>Florencia</a:t>
            </a:r>
            <a:r>
              <a:rPr lang="en-US" sz="1100" dirty="0">
                <a:latin typeface="Calibri "/>
                <a:cs typeface="Avenir Book"/>
              </a:rPr>
              <a:t> </a:t>
            </a:r>
            <a:r>
              <a:rPr lang="en-US" sz="1100" dirty="0" err="1">
                <a:latin typeface="Calibri "/>
                <a:cs typeface="Avenir Book"/>
              </a:rPr>
              <a:t>Amábile</a:t>
            </a:r>
            <a:r>
              <a:rPr lang="en-US" sz="1100" dirty="0">
                <a:latin typeface="Calibri "/>
                <a:cs typeface="Avenir Book"/>
              </a:rPr>
              <a:t> (Uruguay). </a:t>
            </a:r>
            <a:r>
              <a:rPr lang="en-US" sz="1100" dirty="0" err="1">
                <a:latin typeface="Calibri "/>
                <a:cs typeface="Avenir Book"/>
              </a:rPr>
              <a:t>Estos</a:t>
            </a:r>
            <a:r>
              <a:rPr lang="en-US" sz="1100" dirty="0">
                <a:latin typeface="Calibri "/>
                <a:cs typeface="Avenir Book"/>
              </a:rPr>
              <a:t> </a:t>
            </a:r>
            <a:r>
              <a:rPr lang="en-US" sz="1100" dirty="0" err="1">
                <a:latin typeface="Calibri "/>
                <a:cs typeface="Avenir Book"/>
              </a:rPr>
              <a:t>trabajos</a:t>
            </a:r>
            <a:r>
              <a:rPr lang="en-US" sz="1100" dirty="0">
                <a:latin typeface="Calibri "/>
                <a:cs typeface="Avenir Book"/>
              </a:rPr>
              <a:t> </a:t>
            </a:r>
            <a:r>
              <a:rPr lang="en-US" sz="1100" dirty="0" err="1">
                <a:latin typeface="Calibri "/>
                <a:cs typeface="Avenir Book"/>
              </a:rPr>
              <a:t>forman</a:t>
            </a:r>
            <a:r>
              <a:rPr lang="en-US" sz="1100" dirty="0">
                <a:latin typeface="Calibri "/>
                <a:cs typeface="Avenir Book"/>
              </a:rPr>
              <a:t> parte del Proyecto “</a:t>
            </a:r>
            <a:r>
              <a:rPr lang="en-US" sz="1100" dirty="0" err="1">
                <a:latin typeface="Calibri "/>
                <a:cs typeface="Avenir Book"/>
              </a:rPr>
              <a:t>Compromiso</a:t>
            </a:r>
            <a:r>
              <a:rPr lang="en-US" sz="1100" dirty="0">
                <a:latin typeface="Calibri "/>
                <a:cs typeface="Avenir Book"/>
              </a:rPr>
              <a:t> </a:t>
            </a:r>
            <a:r>
              <a:rPr lang="en-US" sz="1100" dirty="0" err="1">
                <a:latin typeface="Calibri "/>
                <a:cs typeface="Avenir Book"/>
              </a:rPr>
              <a:t>por</a:t>
            </a:r>
            <a:r>
              <a:rPr lang="en-US" sz="1100" dirty="0">
                <a:latin typeface="Calibri "/>
                <a:cs typeface="Avenir Book"/>
              </a:rPr>
              <a:t> la </a:t>
            </a:r>
            <a:r>
              <a:rPr lang="en-US" sz="1100" dirty="0" err="1">
                <a:latin typeface="Calibri "/>
                <a:cs typeface="Avenir Book"/>
              </a:rPr>
              <a:t>Equidad</a:t>
            </a:r>
            <a:r>
              <a:rPr lang="en-US" sz="1100" dirty="0">
                <a:latin typeface="Calibri "/>
                <a:cs typeface="Avenir Book"/>
              </a:rPr>
              <a:t>”, </a:t>
            </a:r>
            <a:r>
              <a:rPr lang="en-US" sz="1100" dirty="0" err="1">
                <a:latin typeface="Calibri "/>
                <a:cs typeface="Avenir Book"/>
              </a:rPr>
              <a:t>dirigido</a:t>
            </a:r>
            <a:r>
              <a:rPr lang="en-US" sz="1100" dirty="0">
                <a:latin typeface="Calibri "/>
                <a:cs typeface="Avenir Book"/>
              </a:rPr>
              <a:t> </a:t>
            </a:r>
            <a:r>
              <a:rPr lang="en-US" sz="1100" dirty="0" err="1">
                <a:latin typeface="Calibri "/>
                <a:cs typeface="Avenir Book"/>
              </a:rPr>
              <a:t>por</a:t>
            </a:r>
            <a:r>
              <a:rPr lang="en-US" sz="1100" dirty="0">
                <a:latin typeface="Calibri "/>
                <a:cs typeface="Avenir Book"/>
              </a:rPr>
              <a:t> Nora Lustig. </a:t>
            </a:r>
            <a:r>
              <a:rPr lang="en-US" sz="1100" dirty="0">
                <a:latin typeface="Calibri "/>
                <a:cs typeface="Avenir Book"/>
                <a:hlinkClick r:id="rId4"/>
              </a:rPr>
              <a:t>www.commitmentoequity.org</a:t>
            </a:r>
            <a:r>
              <a:rPr lang="en-US" sz="1100" dirty="0">
                <a:latin typeface="Calibri "/>
                <a:cs typeface="Avenir Book"/>
              </a:rPr>
              <a:t>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4012" y="141026"/>
            <a:ext cx="356522" cy="840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111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dirty="0"/>
            </a:br>
            <a:r>
              <a:rPr lang="en-US" dirty="0"/>
              <a:t>III. Agenda </a:t>
            </a:r>
            <a:r>
              <a:rPr lang="en-US" dirty="0" err="1"/>
              <a:t>futura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45126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09649" y="365126"/>
            <a:ext cx="8651343" cy="535531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s-CL" sz="3200" dirty="0">
                <a:solidFill>
                  <a:srgbClr val="00568F"/>
                </a:solidFill>
              </a:rPr>
              <a:t>Un enfoque multidimensional para la Agenda 2030</a:t>
            </a:r>
            <a:endParaRPr lang="en-US" sz="3200" dirty="0">
              <a:solidFill>
                <a:srgbClr val="00568F"/>
              </a:solidFill>
            </a:endParaRPr>
          </a:p>
        </p:txBody>
      </p:sp>
      <p:pic>
        <p:nvPicPr>
          <p:cNvPr id="4" name="Picture 3" descr="http://www.unicef.org/argentina/spanish/ODS2015ES_ch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4162" y="1550032"/>
            <a:ext cx="5197838" cy="333973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215855" y="2347946"/>
            <a:ext cx="6939325" cy="3726729"/>
          </a:xfrm>
          <a:prstGeom prst="rect">
            <a:avLst/>
          </a:prstGeom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ts val="1000"/>
              </a:spcBef>
              <a:buClr>
                <a:srgbClr val="00568F"/>
              </a:buClr>
              <a:buFont typeface="Courier New" panose="02070309020205020404" pitchFamily="49" charset="0"/>
              <a:buChar char="o"/>
            </a:pPr>
            <a:r>
              <a:rPr lang="es-CL" sz="1600" dirty="0"/>
              <a:t>Los ODS dan forma concreta al desafío de transitar desde un enfoque basado en el crecimiento económico y el ingreso hacia </a:t>
            </a:r>
            <a:r>
              <a:rPr lang="es-CL" sz="1600" dirty="0">
                <a:solidFill>
                  <a:schemeClr val="tx2"/>
                </a:solidFill>
              </a:rPr>
              <a:t>un enfoque integral que incluya las múltiples dimensiones </a:t>
            </a:r>
            <a:r>
              <a:rPr lang="es-CL" sz="1600" dirty="0"/>
              <a:t>que son parte del progreso de las personas.</a:t>
            </a:r>
          </a:p>
          <a:p>
            <a:pPr marL="342900" indent="-342900">
              <a:lnSpc>
                <a:spcPct val="90000"/>
              </a:lnSpc>
              <a:spcBef>
                <a:spcPts val="1000"/>
              </a:spcBef>
              <a:buClr>
                <a:srgbClr val="00568F"/>
              </a:buClr>
              <a:buFont typeface="Courier New" panose="02070309020205020404" pitchFamily="49" charset="0"/>
              <a:buChar char="o"/>
            </a:pPr>
            <a:endParaRPr lang="es-CL" sz="1600" dirty="0">
              <a:solidFill>
                <a:schemeClr val="tx2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ts val="1000"/>
              </a:spcBef>
              <a:buClr>
                <a:srgbClr val="00568F"/>
              </a:buClr>
              <a:buFont typeface="Courier New" panose="02070309020205020404" pitchFamily="49" charset="0"/>
              <a:buChar char="o"/>
            </a:pPr>
            <a:r>
              <a:rPr lang="es-CL" sz="1600" dirty="0"/>
              <a:t>17 Objetivos,  169 Metas y 231 indicadores que buscan:</a:t>
            </a:r>
          </a:p>
          <a:p>
            <a:pPr marL="800100" lvl="1" indent="-342900">
              <a:lnSpc>
                <a:spcPct val="90000"/>
              </a:lnSpc>
              <a:spcBef>
                <a:spcPts val="1000"/>
              </a:spcBef>
              <a:buClr>
                <a:srgbClr val="00568F"/>
              </a:buClr>
              <a:buFont typeface="Courier New" panose="02070309020205020404" pitchFamily="49" charset="0"/>
              <a:buChar char="o"/>
            </a:pPr>
            <a:r>
              <a:rPr lang="es-CL" sz="1600" dirty="0">
                <a:solidFill>
                  <a:schemeClr val="tx2"/>
                </a:solidFill>
              </a:rPr>
              <a:t>Erradicar la pobreza en todas sus formas</a:t>
            </a:r>
            <a:endParaRPr lang="es-CL" sz="1600" dirty="0"/>
          </a:p>
          <a:p>
            <a:pPr marL="800100" lvl="1" indent="-342900">
              <a:lnSpc>
                <a:spcPct val="90000"/>
              </a:lnSpc>
              <a:spcBef>
                <a:spcPts val="1000"/>
              </a:spcBef>
              <a:buClr>
                <a:srgbClr val="00568F"/>
              </a:buClr>
              <a:buFont typeface="Courier New" panose="02070309020205020404" pitchFamily="49" charset="0"/>
              <a:buChar char="o"/>
            </a:pPr>
            <a:r>
              <a:rPr lang="es-CL" sz="1600" dirty="0"/>
              <a:t>Reducir desigualdades y discriminaciones</a:t>
            </a:r>
          </a:p>
          <a:p>
            <a:pPr marL="800100" lvl="1" indent="-342900">
              <a:lnSpc>
                <a:spcPct val="90000"/>
              </a:lnSpc>
              <a:spcBef>
                <a:spcPts val="1000"/>
              </a:spcBef>
              <a:buClr>
                <a:srgbClr val="00568F"/>
              </a:buClr>
              <a:buFont typeface="Courier New" panose="02070309020205020404" pitchFamily="49" charset="0"/>
              <a:buChar char="o"/>
            </a:pPr>
            <a:r>
              <a:rPr lang="es-CL" sz="1600" dirty="0"/>
              <a:t>Luchar con un desarrollo que no comprometa al medioambiente</a:t>
            </a:r>
          </a:p>
          <a:p>
            <a:pPr marL="800100" lvl="1" indent="-342900">
              <a:lnSpc>
                <a:spcPct val="90000"/>
              </a:lnSpc>
              <a:spcBef>
                <a:spcPts val="1000"/>
              </a:spcBef>
              <a:buClr>
                <a:srgbClr val="00568F"/>
              </a:buClr>
              <a:buFont typeface="Courier New" panose="02070309020205020404" pitchFamily="49" charset="0"/>
              <a:buChar char="o"/>
            </a:pPr>
            <a:r>
              <a:rPr lang="es-CL" sz="1600" dirty="0"/>
              <a:t>Garantizando al mismo tiempo </a:t>
            </a:r>
            <a:r>
              <a:rPr lang="es-CL" sz="1600" dirty="0">
                <a:solidFill>
                  <a:schemeClr val="tx2"/>
                </a:solidFill>
              </a:rPr>
              <a:t>que nadie quede rezagado en cuanto a su desarrollo. 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15855" y="1668436"/>
            <a:ext cx="6387903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ts val="1000"/>
              </a:spcBef>
              <a:buClr>
                <a:srgbClr val="00568F"/>
              </a:buClr>
              <a:buFont typeface="Courier New" panose="02070309020205020404" pitchFamily="49" charset="0"/>
              <a:buChar char="o"/>
            </a:pPr>
            <a:r>
              <a:rPr lang="es-CL" sz="2400" dirty="0">
                <a:solidFill>
                  <a:srgbClr val="00568F"/>
                </a:solidFill>
              </a:rPr>
              <a:t>Un nuevo imaginario colectivo: la Agenda 2030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4012" y="141026"/>
            <a:ext cx="356522" cy="840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4982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20915" y="2442018"/>
            <a:ext cx="2964410" cy="845915"/>
          </a:xfrm>
        </p:spPr>
        <p:txBody>
          <a:bodyPr/>
          <a:lstStyle/>
          <a:p>
            <a:r>
              <a:rPr lang="es-BO" sz="2400" b="0" dirty="0">
                <a:solidFill>
                  <a:schemeClr val="tx1"/>
                </a:solidFill>
                <a:latin typeface="+mn-lt"/>
              </a:rPr>
              <a:t>Masas críticas, combos y </a:t>
            </a:r>
            <a:r>
              <a:rPr lang="es-BO" sz="2400" b="0" i="1" dirty="0" err="1">
                <a:solidFill>
                  <a:schemeClr val="tx1"/>
                </a:solidFill>
                <a:latin typeface="+mn-lt"/>
              </a:rPr>
              <a:t>clusters</a:t>
            </a:r>
            <a:r>
              <a:rPr lang="es-BO" sz="2400" b="0" dirty="0">
                <a:solidFill>
                  <a:schemeClr val="tx1"/>
                </a:solidFill>
                <a:latin typeface="+mn-lt"/>
              </a:rPr>
              <a:t> de acción multidimensional</a:t>
            </a:r>
          </a:p>
        </p:txBody>
      </p:sp>
      <p:sp>
        <p:nvSpPr>
          <p:cNvPr id="6" name="Rectangle 5"/>
          <p:cNvSpPr/>
          <p:nvPr/>
        </p:nvSpPr>
        <p:spPr>
          <a:xfrm>
            <a:off x="582649" y="373911"/>
            <a:ext cx="8651343" cy="535531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s-CL" sz="3200" dirty="0">
                <a:solidFill>
                  <a:srgbClr val="00568F"/>
                </a:solidFill>
              </a:rPr>
              <a:t>Un enfoque multidimensional para la Agenda 2030</a:t>
            </a:r>
            <a:endParaRPr lang="en-US" sz="3200" dirty="0">
              <a:solidFill>
                <a:srgbClr val="00568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43874" y="1372847"/>
            <a:ext cx="10127099" cy="663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lnSpc>
                <a:spcPct val="90000"/>
              </a:lnSpc>
              <a:spcBef>
                <a:spcPts val="1000"/>
              </a:spcBef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x-none" sz="1600" dirty="0">
                <a:ea typeface="Calibri" panose="020F0502020204030204" pitchFamily="34" charset="0"/>
              </a:rPr>
              <a:t>Construir un conjunto de metas afines en torno a los objetivos estratégicos de cada país</a:t>
            </a:r>
            <a:endParaRPr lang="en-US" sz="1600" dirty="0">
              <a:ea typeface="Calibri" panose="020F0502020204030204" pitchFamily="34" charset="0"/>
            </a:endParaRPr>
          </a:p>
          <a:p>
            <a:pPr marL="742950" lvl="1" indent="-285750">
              <a:lnSpc>
                <a:spcPct val="90000"/>
              </a:lnSpc>
              <a:spcBef>
                <a:spcPts val="1000"/>
              </a:spcBef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600" dirty="0">
                <a:ea typeface="Calibri" panose="020F0502020204030204" pitchFamily="34" charset="0"/>
              </a:rPr>
              <a:t>No </a:t>
            </a:r>
            <a:r>
              <a:rPr lang="es-BO" sz="1600" dirty="0">
                <a:ea typeface="Calibri" panose="020F0502020204030204" pitchFamily="34" charset="0"/>
              </a:rPr>
              <a:t>se podrá avanzar “brecha por brecha”, se requiere de un enfoque multidimensional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1372847"/>
            <a:ext cx="1502463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>
              <a:lnSpc>
                <a:spcPct val="90000"/>
              </a:lnSpc>
              <a:spcBef>
                <a:spcPts val="1000"/>
              </a:spcBef>
              <a:buClr>
                <a:schemeClr val="accent6"/>
              </a:buClr>
            </a:pPr>
            <a:r>
              <a:rPr lang="es-CL" sz="1600" b="1" dirty="0">
                <a:solidFill>
                  <a:schemeClr val="accent6"/>
                </a:solidFill>
              </a:rPr>
              <a:t>Hallazgos: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6136" y="2113853"/>
            <a:ext cx="7227256" cy="447666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4012" y="141026"/>
            <a:ext cx="356522" cy="840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1331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915" y="404001"/>
            <a:ext cx="1645920" cy="60368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132049" y="472151"/>
            <a:ext cx="8651343" cy="535531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s-CL" sz="3200" dirty="0">
                <a:solidFill>
                  <a:srgbClr val="00568F"/>
                </a:solidFill>
              </a:rPr>
              <a:t>Un enfoque multidimensional para la Agenda 2030</a:t>
            </a:r>
            <a:endParaRPr lang="en-US" sz="3200" dirty="0">
              <a:solidFill>
                <a:srgbClr val="00568F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5964" y="1608165"/>
            <a:ext cx="11061461" cy="3139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marL="742950" lvl="1" indent="-285750">
              <a:lnSpc>
                <a:spcPct val="90000"/>
              </a:lnSpc>
              <a:spcBef>
                <a:spcPts val="1000"/>
              </a:spcBef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s-CL" sz="1600" dirty="0"/>
              <a:t>Enfoque que permita reconocer sinergias e interconexiones entre las distintas metas y dimensiones de la Agenda 2030</a:t>
            </a:r>
            <a:endParaRPr lang="en-US" sz="1600" dirty="0"/>
          </a:p>
        </p:txBody>
      </p:sp>
      <p:sp>
        <p:nvSpPr>
          <p:cNvPr id="7" name="Rectangle 6"/>
          <p:cNvSpPr/>
          <p:nvPr/>
        </p:nvSpPr>
        <p:spPr>
          <a:xfrm>
            <a:off x="547701" y="2388444"/>
            <a:ext cx="21555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err="1">
                <a:cs typeface="Trebuchet MS"/>
              </a:rPr>
              <a:t>Ejemplo</a:t>
            </a:r>
            <a:r>
              <a:rPr lang="en-US" sz="1600" b="1" dirty="0">
                <a:cs typeface="Trebuchet MS"/>
              </a:rPr>
              <a:t>: </a:t>
            </a:r>
            <a:r>
              <a:rPr lang="en-US" sz="1600" dirty="0">
                <a:cs typeface="Trebuchet MS"/>
              </a:rPr>
              <a:t>el ODS 1 vincula al </a:t>
            </a:r>
            <a:r>
              <a:rPr lang="en-US" sz="1600" dirty="0" err="1">
                <a:cs typeface="Trebuchet MS"/>
              </a:rPr>
              <a:t>menos</a:t>
            </a:r>
            <a:r>
              <a:rPr lang="en-US" sz="1600" dirty="0">
                <a:cs typeface="Trebuchet MS"/>
              </a:rPr>
              <a:t> 15 </a:t>
            </a:r>
            <a:r>
              <a:rPr lang="en-US" sz="1600" dirty="0" err="1">
                <a:cs typeface="Trebuchet MS"/>
              </a:rPr>
              <a:t>metas</a:t>
            </a:r>
            <a:r>
              <a:rPr lang="en-US" sz="1600" dirty="0">
                <a:cs typeface="Trebuchet MS"/>
              </a:rPr>
              <a:t> y sub-</a:t>
            </a:r>
            <a:r>
              <a:rPr lang="en-US" sz="1600" dirty="0" err="1">
                <a:cs typeface="Trebuchet MS"/>
              </a:rPr>
              <a:t>metas</a:t>
            </a:r>
            <a:endParaRPr lang="en-US" sz="1600" dirty="0">
              <a:cs typeface="Trebuchet MS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4734" y="2002994"/>
            <a:ext cx="8373068" cy="456217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1294233"/>
            <a:ext cx="1502463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>
              <a:lnSpc>
                <a:spcPct val="90000"/>
              </a:lnSpc>
              <a:spcBef>
                <a:spcPts val="1000"/>
              </a:spcBef>
              <a:buClr>
                <a:schemeClr val="accent6"/>
              </a:buClr>
            </a:pPr>
            <a:r>
              <a:rPr lang="es-CL" sz="1600" b="1" dirty="0">
                <a:solidFill>
                  <a:schemeClr val="accent6"/>
                </a:solidFill>
              </a:rPr>
              <a:t>Hallazgos: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4012" y="141026"/>
            <a:ext cx="356522" cy="840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1504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5322" y="1983080"/>
            <a:ext cx="5719759" cy="4289819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V="1">
            <a:off x="6041197" y="1848519"/>
            <a:ext cx="3270969" cy="1252092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9370202" y="1343767"/>
            <a:ext cx="269178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/>
              <a:t>Hh</a:t>
            </a:r>
            <a:r>
              <a:rPr lang="en-US" sz="1600" b="1" dirty="0"/>
              <a:t> 1234</a:t>
            </a:r>
            <a:r>
              <a:rPr lang="en-US" sz="1600" dirty="0"/>
              <a:t>:  </a:t>
            </a:r>
            <a:r>
              <a:rPr lang="es-ES" sz="1600" dirty="0"/>
              <a:t>Familia de 6: padre desempleado, madre trabajadora temporera, 2 niños en la escuela, 1 niño que trabaja, 1 bebé. </a:t>
            </a:r>
            <a:endParaRPr lang="en-US" sz="1600" dirty="0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2417379" y="3295378"/>
            <a:ext cx="4741227" cy="2491173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17205" y="2936570"/>
            <a:ext cx="259637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/>
              <a:t>Hh</a:t>
            </a:r>
            <a:r>
              <a:rPr lang="en-US" sz="1600" b="1" dirty="0"/>
              <a:t> 3455</a:t>
            </a:r>
            <a:r>
              <a:rPr lang="en-US" sz="1600" dirty="0"/>
              <a:t>: </a:t>
            </a:r>
            <a:r>
              <a:rPr lang="en-US" sz="1600" dirty="0" err="1"/>
              <a:t>Familia</a:t>
            </a:r>
            <a:r>
              <a:rPr lang="en-US" sz="1600" dirty="0"/>
              <a:t> de 5 </a:t>
            </a:r>
            <a:r>
              <a:rPr lang="en-US" sz="1600" dirty="0" err="1"/>
              <a:t>miembros</a:t>
            </a:r>
            <a:r>
              <a:rPr lang="en-US" sz="1600" dirty="0"/>
              <a:t>:</a:t>
            </a:r>
          </a:p>
          <a:p>
            <a:r>
              <a:rPr lang="en-US" sz="1600" dirty="0"/>
              <a:t>Madre </a:t>
            </a:r>
            <a:r>
              <a:rPr lang="en-US" sz="1600" dirty="0" err="1"/>
              <a:t>soltera</a:t>
            </a:r>
            <a:r>
              <a:rPr lang="en-US" sz="1600" dirty="0"/>
              <a:t> </a:t>
            </a:r>
            <a:r>
              <a:rPr lang="en-US" sz="1600" dirty="0" err="1"/>
              <a:t>trabajadora</a:t>
            </a:r>
            <a:r>
              <a:rPr lang="en-US" sz="1600" dirty="0"/>
              <a:t> informal, 2 </a:t>
            </a:r>
            <a:r>
              <a:rPr lang="es-CL" sz="1600" dirty="0"/>
              <a:t>hijos trabajadores del sector de servicios, nieto con discapacidad física, adulto mayor sin </a:t>
            </a:r>
            <a:r>
              <a:rPr lang="es-CL" sz="1600" dirty="0" err="1"/>
              <a:t>pension</a:t>
            </a:r>
            <a:endParaRPr lang="en-US" sz="1600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8316937" y="4259625"/>
            <a:ext cx="1313373" cy="461769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9785352" y="4403315"/>
            <a:ext cx="23833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/>
              <a:t>Hh</a:t>
            </a:r>
            <a:r>
              <a:rPr lang="en-US" sz="1600" b="1" dirty="0"/>
              <a:t> 1242</a:t>
            </a:r>
            <a:r>
              <a:rPr lang="en-US" sz="1600" dirty="0"/>
              <a:t>: </a:t>
            </a:r>
            <a:r>
              <a:rPr lang="es-ES" sz="1600" dirty="0"/>
              <a:t>familia de 3 inmigrantes: padre vendedor ambulante , hijo miembro de pandilla, hija en secundaria </a:t>
            </a:r>
            <a:endParaRPr lang="en-US" sz="1600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4012" y="141026"/>
            <a:ext cx="356522" cy="840541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51274" y="254946"/>
            <a:ext cx="9434078" cy="535531"/>
          </a:xfrm>
          <a:prstGeom prst="rect">
            <a:avLst/>
          </a:prstGeom>
        </p:spPr>
        <p:txBody>
          <a:bodyPr/>
          <a:lstStyle/>
          <a:p>
            <a:r>
              <a:rPr lang="es-CL" sz="3200" dirty="0">
                <a:solidFill>
                  <a:srgbClr val="00568F"/>
                </a:solidFill>
              </a:rPr>
              <a:t>Un enfoque multidimensional para la Agenda 2030 </a:t>
            </a:r>
            <a:endParaRPr lang="en-US" sz="3200" dirty="0">
              <a:solidFill>
                <a:srgbClr val="00568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83456" y="1217136"/>
            <a:ext cx="80334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dirty="0"/>
              <a:t>Recomendaciones de política pública en base a la realidad que enfrenta cada hogar </a:t>
            </a:r>
            <a:endParaRPr lang="en-US" dirty="0"/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7259478" y="3390706"/>
            <a:ext cx="1860041" cy="563443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9310051" y="3103801"/>
            <a:ext cx="21096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>
                <a:solidFill>
                  <a:srgbClr val="00568F"/>
                </a:solidFill>
              </a:rPr>
              <a:t>Problemas</a:t>
            </a:r>
            <a:r>
              <a:rPr lang="en-US" sz="1600" b="1" dirty="0">
                <a:solidFill>
                  <a:srgbClr val="00568F"/>
                </a:solidFill>
              </a:rPr>
              <a:t> de </a:t>
            </a:r>
            <a:r>
              <a:rPr lang="en-US" sz="1600" b="1" dirty="0" err="1">
                <a:solidFill>
                  <a:srgbClr val="00568F"/>
                </a:solidFill>
              </a:rPr>
              <a:t>inseguridad</a:t>
            </a:r>
            <a:r>
              <a:rPr lang="en-US" sz="1600" b="1" dirty="0">
                <a:solidFill>
                  <a:srgbClr val="00568F"/>
                </a:solidFill>
              </a:rPr>
              <a:t> </a:t>
            </a:r>
            <a:r>
              <a:rPr lang="en-US" sz="1600" b="1" dirty="0" err="1">
                <a:solidFill>
                  <a:srgbClr val="00568F"/>
                </a:solidFill>
              </a:rPr>
              <a:t>ciudadana</a:t>
            </a:r>
            <a:endParaRPr lang="en-US" sz="1600" b="1" dirty="0">
              <a:solidFill>
                <a:srgbClr val="00568F"/>
              </a:solidFill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flipH="1">
            <a:off x="2813581" y="5941322"/>
            <a:ext cx="1975899" cy="540110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68567" y="5926000"/>
            <a:ext cx="29757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>
                <a:solidFill>
                  <a:srgbClr val="00568F"/>
                </a:solidFill>
              </a:rPr>
              <a:t>Ausencia</a:t>
            </a:r>
            <a:r>
              <a:rPr lang="en-US" sz="1600" b="1" dirty="0">
                <a:solidFill>
                  <a:srgbClr val="00568F"/>
                </a:solidFill>
              </a:rPr>
              <a:t> de </a:t>
            </a:r>
            <a:r>
              <a:rPr lang="en-US" sz="1600" b="1" dirty="0" err="1">
                <a:solidFill>
                  <a:srgbClr val="00568F"/>
                </a:solidFill>
              </a:rPr>
              <a:t>sistemas</a:t>
            </a:r>
            <a:r>
              <a:rPr lang="en-US" sz="1600" b="1" dirty="0">
                <a:solidFill>
                  <a:srgbClr val="00568F"/>
                </a:solidFill>
              </a:rPr>
              <a:t> de </a:t>
            </a:r>
            <a:r>
              <a:rPr lang="en-US" sz="1600" b="1" dirty="0" err="1">
                <a:solidFill>
                  <a:srgbClr val="00568F"/>
                </a:solidFill>
              </a:rPr>
              <a:t>cuidados</a:t>
            </a:r>
            <a:endParaRPr lang="en-US" sz="1600" b="1" dirty="0">
              <a:solidFill>
                <a:srgbClr val="00568F"/>
              </a:solidFill>
            </a:endParaRPr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7699725" y="4920018"/>
            <a:ext cx="1301262" cy="1230257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8849996" y="6095277"/>
            <a:ext cx="29649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>
                <a:solidFill>
                  <a:srgbClr val="00568F"/>
                </a:solidFill>
              </a:defRPr>
            </a:lvl1pPr>
          </a:lstStyle>
          <a:p>
            <a:r>
              <a:rPr lang="en-US" sz="1600" b="1" dirty="0"/>
              <a:t>Deficit </a:t>
            </a:r>
            <a:r>
              <a:rPr lang="es-CL" sz="1600" b="1" dirty="0"/>
              <a:t>energético, sin acceso a agua y sanitario </a:t>
            </a:r>
            <a:endParaRPr lang="en-US" sz="1600" b="1" dirty="0"/>
          </a:p>
        </p:txBody>
      </p:sp>
      <p:cxnSp>
        <p:nvCxnSpPr>
          <p:cNvPr id="18" name="Straight Arrow Connector 37"/>
          <p:cNvCxnSpPr/>
          <p:nvPr/>
        </p:nvCxnSpPr>
        <p:spPr>
          <a:xfrm flipH="1" flipV="1">
            <a:off x="2229630" y="2361415"/>
            <a:ext cx="1404999" cy="88807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32"/>
          <p:cNvSpPr txBox="1"/>
          <p:nvPr/>
        </p:nvSpPr>
        <p:spPr>
          <a:xfrm>
            <a:off x="175429" y="1801770"/>
            <a:ext cx="29757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568F"/>
                </a:solidFill>
              </a:rPr>
              <a:t>Mercado </a:t>
            </a:r>
            <a:r>
              <a:rPr lang="en-US" sz="1600" b="1" dirty="0" err="1">
                <a:solidFill>
                  <a:srgbClr val="00568F"/>
                </a:solidFill>
              </a:rPr>
              <a:t>laboral</a:t>
            </a:r>
            <a:r>
              <a:rPr lang="en-US" sz="1600" b="1" dirty="0">
                <a:solidFill>
                  <a:srgbClr val="00568F"/>
                </a:solidFill>
              </a:rPr>
              <a:t> informal, sin </a:t>
            </a:r>
            <a:r>
              <a:rPr lang="en-US" sz="1600" b="1" dirty="0" err="1">
                <a:solidFill>
                  <a:srgbClr val="00568F"/>
                </a:solidFill>
              </a:rPr>
              <a:t>proteccion</a:t>
            </a:r>
            <a:r>
              <a:rPr lang="en-US" sz="1600" b="1" dirty="0">
                <a:solidFill>
                  <a:srgbClr val="00568F"/>
                </a:solidFill>
              </a:rPr>
              <a:t> social</a:t>
            </a:r>
          </a:p>
        </p:txBody>
      </p:sp>
    </p:spTree>
    <p:extLst>
      <p:ext uri="{BB962C8B-B14F-4D97-AF65-F5344CB8AC3E}">
        <p14:creationId xmlns:p14="http://schemas.microsoft.com/office/powerpoint/2010/main" val="41473735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65273" y="446036"/>
            <a:ext cx="9867260" cy="535531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s-CL" sz="3200" dirty="0">
                <a:solidFill>
                  <a:srgbClr val="00568F"/>
                </a:solidFill>
              </a:rPr>
              <a:t>¿Qué dicen las </a:t>
            </a:r>
            <a:r>
              <a:rPr lang="es-CL" sz="3200">
                <a:solidFill>
                  <a:srgbClr val="00568F"/>
                </a:solidFill>
              </a:rPr>
              <a:t>personas acerca del </a:t>
            </a:r>
            <a:r>
              <a:rPr lang="es-CL" sz="3200" dirty="0">
                <a:solidFill>
                  <a:srgbClr val="00568F"/>
                </a:solidFill>
              </a:rPr>
              <a:t>progreso en la región?</a:t>
            </a:r>
            <a:endParaRPr lang="en-US" sz="3200" dirty="0">
              <a:solidFill>
                <a:srgbClr val="00568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4726" y="1392146"/>
            <a:ext cx="5926360" cy="533962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0845053" y="4926975"/>
            <a:ext cx="745958" cy="30078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0067783" y="5673738"/>
            <a:ext cx="745958" cy="25266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278211" y="4061958"/>
            <a:ext cx="745958" cy="25266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4012" y="141026"/>
            <a:ext cx="356522" cy="84054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0217911" y="1392146"/>
            <a:ext cx="164711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2000" dirty="0"/>
              <a:t>Estudios/</a:t>
            </a:r>
          </a:p>
          <a:p>
            <a:r>
              <a:rPr lang="es-ES_tradnl" sz="2000" dirty="0"/>
              <a:t>       Educación</a:t>
            </a:r>
            <a:endParaRPr lang="en-US" sz="2000" dirty="0"/>
          </a:p>
        </p:txBody>
      </p:sp>
      <p:sp>
        <p:nvSpPr>
          <p:cNvPr id="12" name="Rectangle 11"/>
          <p:cNvSpPr/>
          <p:nvPr/>
        </p:nvSpPr>
        <p:spPr>
          <a:xfrm>
            <a:off x="10675606" y="6106148"/>
            <a:ext cx="11098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2400" dirty="0"/>
              <a:t>Trabajo</a:t>
            </a:r>
            <a:endParaRPr lang="en-US" sz="2400" dirty="0"/>
          </a:p>
        </p:txBody>
      </p:sp>
      <p:sp>
        <p:nvSpPr>
          <p:cNvPr id="13" name="Rectangle 12"/>
          <p:cNvSpPr/>
          <p:nvPr/>
        </p:nvSpPr>
        <p:spPr>
          <a:xfrm>
            <a:off x="5954726" y="1724349"/>
            <a:ext cx="11728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2400" dirty="0"/>
              <a:t>Avanzar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892365" y="3957457"/>
            <a:ext cx="1172822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675605" y="6106148"/>
            <a:ext cx="1109857" cy="595985"/>
          </a:xfrm>
          <a:prstGeom prst="rect">
            <a:avLst/>
          </a:prstGeom>
          <a:solidFill>
            <a:srgbClr val="F0F4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79435" y="1644084"/>
            <a:ext cx="5229473" cy="1349370"/>
          </a:xfrm>
          <a:prstGeom prst="rect">
            <a:avLst/>
          </a:prstGeom>
        </p:spPr>
        <p:txBody>
          <a:bodyPr/>
          <a:lstStyle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b="0">
                <a:solidFill>
                  <a:srgbClr val="00568F"/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/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/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342900" lvl="1" indent="-342900">
              <a:spcBef>
                <a:spcPts val="1000"/>
              </a:spcBef>
              <a:buFont typeface="Courier New" panose="02070309020205020404" pitchFamily="49" charset="0"/>
              <a:buChar char="o"/>
            </a:pPr>
            <a:r>
              <a:rPr lang="es-ES_tradnl" sz="1600" dirty="0"/>
              <a:t>Testimonios de una investigación cualitativa en 22 países de la región. </a:t>
            </a:r>
          </a:p>
          <a:p>
            <a:pPr marL="342900" lvl="1" indent="-342900">
              <a:spcBef>
                <a:spcPts val="1000"/>
              </a:spcBef>
              <a:buFont typeface="Courier New" panose="02070309020205020404" pitchFamily="49" charset="0"/>
              <a:buChar char="o"/>
            </a:pPr>
            <a:r>
              <a:rPr lang="es-ES_tradnl" sz="1600" dirty="0"/>
              <a:t>Objetivo: escuchar las propias voces de las personas sobre el significado y vivencias relacionadas al progreso que las estadísticas no permiten captar </a:t>
            </a:r>
          </a:p>
          <a:p>
            <a:pPr marL="342900" lvl="1" indent="-342900">
              <a:spcBef>
                <a:spcPts val="1000"/>
              </a:spcBef>
              <a:buFont typeface="Courier New" panose="02070309020205020404" pitchFamily="49" charset="0"/>
              <a:buChar char="o"/>
            </a:pPr>
            <a:endParaRPr lang="es-ES_tradnl" sz="1600" dirty="0"/>
          </a:p>
          <a:p>
            <a:pPr marL="342900" lvl="1" indent="-342900">
              <a:spcBef>
                <a:spcPts val="1000"/>
              </a:spcBef>
              <a:buFont typeface="Courier New" panose="02070309020205020404" pitchFamily="49" charset="0"/>
              <a:buChar char="o"/>
            </a:pPr>
            <a:r>
              <a:rPr lang="es-ES_tradnl" sz="1600" dirty="0"/>
              <a:t>¿Quiénes? </a:t>
            </a:r>
          </a:p>
          <a:p>
            <a:endParaRPr lang="es-ES" sz="1600" dirty="0">
              <a:solidFill>
                <a:schemeClr val="tx1"/>
              </a:solidFill>
            </a:endParaRPr>
          </a:p>
          <a:p>
            <a:endParaRPr lang="es-ES" sz="1600" dirty="0">
              <a:solidFill>
                <a:schemeClr val="tx1"/>
              </a:solidFill>
            </a:endParaRPr>
          </a:p>
          <a:p>
            <a:endParaRPr lang="es-ES" sz="160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s-ES" sz="160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s-ES" sz="1600" dirty="0">
              <a:solidFill>
                <a:schemeClr val="tx1"/>
              </a:solidFill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endParaRPr lang="es-CL" sz="1600" dirty="0">
              <a:solidFill>
                <a:schemeClr val="tx1"/>
              </a:solidFill>
            </a:endParaRPr>
          </a:p>
          <a:p>
            <a:pPr lvl="0"/>
            <a:endParaRPr lang="es-CL" sz="1600" dirty="0">
              <a:solidFill>
                <a:schemeClr val="tx1"/>
              </a:solidFill>
            </a:endParaRPr>
          </a:p>
          <a:p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06660" y="3713546"/>
            <a:ext cx="506524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5"/>
              </a:buClr>
              <a:buFont typeface="Wingdings" panose="05000000000000000000" pitchFamily="2" charset="2"/>
              <a:buChar char="Ø"/>
            </a:pPr>
            <a:r>
              <a:rPr lang="es-ES" dirty="0">
                <a:latin typeface="+mj-lt"/>
              </a:rPr>
              <a:t>Mujeres y hombres, de distintas edades y grupos de ingreso </a:t>
            </a:r>
          </a:p>
          <a:p>
            <a:pPr marL="285750" indent="-285750">
              <a:buClr>
                <a:schemeClr val="accent5"/>
              </a:buClr>
              <a:buFont typeface="Wingdings" panose="05000000000000000000" pitchFamily="2" charset="2"/>
              <a:buChar char="Ø"/>
            </a:pPr>
            <a:r>
              <a:rPr lang="en-US" dirty="0" err="1">
                <a:latin typeface="+mj-lt"/>
              </a:rPr>
              <a:t>Residentes</a:t>
            </a:r>
            <a:r>
              <a:rPr lang="en-US" dirty="0">
                <a:latin typeface="+mj-lt"/>
              </a:rPr>
              <a:t> de las </a:t>
            </a:r>
            <a:r>
              <a:rPr lang="en-US" dirty="0" err="1">
                <a:latin typeface="+mj-lt"/>
              </a:rPr>
              <a:t>áreas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rurales</a:t>
            </a:r>
            <a:r>
              <a:rPr lang="en-US" dirty="0">
                <a:latin typeface="+mj-lt"/>
              </a:rPr>
              <a:t> y </a:t>
            </a:r>
            <a:r>
              <a:rPr lang="en-US" dirty="0" err="1">
                <a:latin typeface="+mj-lt"/>
              </a:rPr>
              <a:t>urbanas</a:t>
            </a:r>
            <a:endParaRPr lang="en-US" dirty="0">
              <a:latin typeface="+mj-lt"/>
            </a:endParaRPr>
          </a:p>
          <a:p>
            <a:pPr marL="285750" indent="-285750">
              <a:buClr>
                <a:schemeClr val="accent5"/>
              </a:buClr>
              <a:buFont typeface="Wingdings" panose="05000000000000000000" pitchFamily="2" charset="2"/>
              <a:buChar char="Ø"/>
            </a:pPr>
            <a:r>
              <a:rPr lang="es-ES" dirty="0">
                <a:latin typeface="+mj-lt"/>
              </a:rPr>
              <a:t>Desplazados por conflictos armados o desastres naturales</a:t>
            </a:r>
          </a:p>
          <a:p>
            <a:pPr marL="285750" indent="-285750">
              <a:buClr>
                <a:schemeClr val="accent5"/>
              </a:buClr>
              <a:buFont typeface="Wingdings" panose="05000000000000000000" pitchFamily="2" charset="2"/>
              <a:buChar char="Ø"/>
            </a:pPr>
            <a:r>
              <a:rPr lang="es-ES" dirty="0">
                <a:latin typeface="+mj-lt"/>
              </a:rPr>
              <a:t>Indígenas y afrodescendientes</a:t>
            </a:r>
          </a:p>
          <a:p>
            <a:pPr marL="285750" indent="-285750">
              <a:buClr>
                <a:schemeClr val="accent5"/>
              </a:buClr>
              <a:buFont typeface="Wingdings" panose="05000000000000000000" pitchFamily="2" charset="2"/>
              <a:buChar char="Ø"/>
            </a:pPr>
            <a:r>
              <a:rPr lang="es-ES" dirty="0">
                <a:latin typeface="+mj-lt"/>
              </a:rPr>
              <a:t>Latinoamericanos en el extranjero </a:t>
            </a:r>
          </a:p>
          <a:p>
            <a:pPr marL="285750" indent="-285750">
              <a:buClr>
                <a:schemeClr val="accent5"/>
              </a:buClr>
              <a:buFont typeface="Wingdings" panose="05000000000000000000" pitchFamily="2" charset="2"/>
              <a:buChar char="Ø"/>
            </a:pPr>
            <a:r>
              <a:rPr lang="es-ES" dirty="0">
                <a:latin typeface="+mj-lt"/>
              </a:rPr>
              <a:t>Personas con discapacidad </a:t>
            </a:r>
          </a:p>
          <a:p>
            <a:pPr marL="285750" indent="-285750">
              <a:buClr>
                <a:schemeClr val="accent5"/>
              </a:buClr>
              <a:buFont typeface="Wingdings" panose="05000000000000000000" pitchFamily="2" charset="2"/>
              <a:buChar char="Ø"/>
            </a:pPr>
            <a:r>
              <a:rPr lang="es-ES" dirty="0">
                <a:latin typeface="+mj-lt"/>
              </a:rPr>
              <a:t>Personas que viven con VIH/SIDA </a:t>
            </a:r>
          </a:p>
          <a:p>
            <a:pPr marL="285750" indent="-285750">
              <a:buClr>
                <a:schemeClr val="accent5"/>
              </a:buClr>
              <a:buFont typeface="Wingdings" panose="05000000000000000000" pitchFamily="2" charset="2"/>
              <a:buChar char="Ø"/>
            </a:pPr>
            <a:r>
              <a:rPr lang="es-ES" dirty="0">
                <a:latin typeface="+mj-lt"/>
              </a:rPr>
              <a:t>Personas de diferente orientación sexual (LGBTI)</a:t>
            </a:r>
          </a:p>
        </p:txBody>
      </p:sp>
      <p:sp>
        <p:nvSpPr>
          <p:cNvPr id="4" name="Freeform 3"/>
          <p:cNvSpPr/>
          <p:nvPr/>
        </p:nvSpPr>
        <p:spPr>
          <a:xfrm>
            <a:off x="10099343" y="1378424"/>
            <a:ext cx="1760561" cy="750627"/>
          </a:xfrm>
          <a:custGeom>
            <a:avLst/>
            <a:gdLst>
              <a:gd name="connsiteX0" fmla="*/ 27296 w 1760561"/>
              <a:gd name="connsiteY0" fmla="*/ 136477 h 750627"/>
              <a:gd name="connsiteX1" fmla="*/ 409433 w 1760561"/>
              <a:gd name="connsiteY1" fmla="*/ 491319 h 750627"/>
              <a:gd name="connsiteX2" fmla="*/ 859809 w 1760561"/>
              <a:gd name="connsiteY2" fmla="*/ 750627 h 750627"/>
              <a:gd name="connsiteX3" fmla="*/ 1760561 w 1760561"/>
              <a:gd name="connsiteY3" fmla="*/ 736979 h 750627"/>
              <a:gd name="connsiteX4" fmla="*/ 1760561 w 1760561"/>
              <a:gd name="connsiteY4" fmla="*/ 0 h 750627"/>
              <a:gd name="connsiteX5" fmla="*/ 0 w 1760561"/>
              <a:gd name="connsiteY5" fmla="*/ 13648 h 750627"/>
              <a:gd name="connsiteX6" fmla="*/ 27296 w 1760561"/>
              <a:gd name="connsiteY6" fmla="*/ 136477 h 750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60561" h="750627">
                <a:moveTo>
                  <a:pt x="27296" y="136477"/>
                </a:moveTo>
                <a:lnTo>
                  <a:pt x="409433" y="491319"/>
                </a:lnTo>
                <a:lnTo>
                  <a:pt x="859809" y="750627"/>
                </a:lnTo>
                <a:lnTo>
                  <a:pt x="1760561" y="736979"/>
                </a:lnTo>
                <a:lnTo>
                  <a:pt x="1760561" y="0"/>
                </a:lnTo>
                <a:lnTo>
                  <a:pt x="0" y="13648"/>
                </a:lnTo>
                <a:lnTo>
                  <a:pt x="27296" y="136477"/>
                </a:lnTo>
                <a:close/>
              </a:path>
            </a:pathLst>
          </a:custGeom>
          <a:solidFill>
            <a:srgbClr val="F0F4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986208" y="1660972"/>
            <a:ext cx="1141340" cy="468079"/>
          </a:xfrm>
          <a:prstGeom prst="rect">
            <a:avLst/>
          </a:prstGeom>
          <a:solidFill>
            <a:srgbClr val="F0F4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459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42 0.49167 L 1.04167E-6 3.7037E-7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1" y="-2458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41 -0.07615 L -3.75E-6 -2.59259E-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21" y="379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771 0.30741 L 1.66667E-6 -3.7037E-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85" y="-1537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2" grpId="0"/>
      <p:bldP spid="12" grpId="0"/>
      <p:bldP spid="13" grpId="0"/>
      <p:bldP spid="14" grpId="0" animBg="1"/>
      <p:bldP spid="4" grpId="0" animBg="1"/>
      <p:bldP spid="1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2801" y="376649"/>
            <a:ext cx="9976665" cy="535531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s-CL" sz="3200" dirty="0">
                <a:solidFill>
                  <a:srgbClr val="00568F"/>
                </a:solidFill>
              </a:rPr>
              <a:t>¿Qué dicen </a:t>
            </a:r>
            <a:r>
              <a:rPr lang="es-CL" sz="3200">
                <a:solidFill>
                  <a:srgbClr val="00568F"/>
                </a:solidFill>
              </a:rPr>
              <a:t>las personas acerca </a:t>
            </a:r>
            <a:r>
              <a:rPr lang="es-CL" sz="3200" dirty="0">
                <a:solidFill>
                  <a:srgbClr val="00568F"/>
                </a:solidFill>
              </a:rPr>
              <a:t>del progreso en la región?</a:t>
            </a:r>
            <a:endParaRPr lang="en-US" sz="3200" dirty="0">
              <a:solidFill>
                <a:srgbClr val="00568F"/>
              </a:solidFill>
            </a:endParaRPr>
          </a:p>
        </p:txBody>
      </p:sp>
      <p:sp>
        <p:nvSpPr>
          <p:cNvPr id="10" name="Up Arrow 9"/>
          <p:cNvSpPr/>
          <p:nvPr/>
        </p:nvSpPr>
        <p:spPr>
          <a:xfrm>
            <a:off x="214128" y="3933164"/>
            <a:ext cx="230251" cy="2217229"/>
          </a:xfrm>
          <a:prstGeom prst="upArrow">
            <a:avLst>
              <a:gd name="adj1" fmla="val 50000"/>
              <a:gd name="adj2" fmla="val 180460"/>
            </a:avLst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>
            <a:off x="6657416" y="4117830"/>
            <a:ext cx="248172" cy="2303001"/>
          </a:xfrm>
          <a:prstGeom prst="downArrow">
            <a:avLst>
              <a:gd name="adj1" fmla="val 50000"/>
              <a:gd name="adj2" fmla="val 173077"/>
            </a:avLst>
          </a:prstGeom>
          <a:solidFill>
            <a:srgbClr val="CC380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72802" y="1400786"/>
            <a:ext cx="10434288" cy="210108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90000"/>
              </a:lnSpc>
              <a:spcBef>
                <a:spcPts val="1000"/>
              </a:spcBef>
            </a:lvl1pPr>
            <a:lvl2pPr marL="742950" lvl="1" indent="-28575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ü"/>
              <a:defRPr>
                <a:latin typeface="+mj-lt"/>
                <a:ea typeface="Calibri" panose="020F0502020204030204" pitchFamily="34" charset="0"/>
              </a:defRPr>
            </a:lvl2pPr>
          </a:lstStyle>
          <a:p>
            <a:pPr marL="457200" lvl="1" indent="0">
              <a:buClr>
                <a:schemeClr val="accent6"/>
              </a:buClr>
              <a:buNone/>
            </a:pPr>
            <a:r>
              <a:rPr lang="es-ES_tradnl" b="1" dirty="0">
                <a:solidFill>
                  <a:schemeClr val="accent6"/>
                </a:solidFill>
                <a:latin typeface="+mn-lt"/>
              </a:rPr>
              <a:t>Hallazgos:</a:t>
            </a:r>
          </a:p>
          <a:p>
            <a:pPr marL="285750" indent="-285750"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s-ES_tradnl" dirty="0">
                <a:latin typeface="+mn-lt"/>
              </a:rPr>
              <a:t>Los determinantes de salida de pobreza no son los mismos para las personas</a:t>
            </a:r>
          </a:p>
          <a:p>
            <a:pPr marL="285750" indent="-285750"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s-ES_tradnl" dirty="0">
                <a:latin typeface="+mn-lt"/>
              </a:rPr>
              <a:t>El significado del progreso varía de acuerdo a los distintos grupos y regiones de América Latina y el Caribe: no existe receta única </a:t>
            </a:r>
            <a:endParaRPr lang="es-ES_tradnl" dirty="0"/>
          </a:p>
          <a:p>
            <a:pPr marL="285750" indent="-285750"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s-ES_tradnl" dirty="0"/>
              <a:t>El progreso no es lineal, </a:t>
            </a:r>
            <a:r>
              <a:rPr lang="en-US" dirty="0" err="1"/>
              <a:t>consiste</a:t>
            </a:r>
            <a:r>
              <a:rPr lang="en-US" dirty="0"/>
              <a:t> </a:t>
            </a:r>
            <a:r>
              <a:rPr lang="es-ES" dirty="0"/>
              <a:t>en conquistas graduales con altibajos</a:t>
            </a:r>
            <a:endParaRPr lang="es-ES_tradnl" dirty="0">
              <a:latin typeface="+mn-lt"/>
            </a:endParaRPr>
          </a:p>
          <a:p>
            <a:pPr marL="285750" indent="-285750"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dirty="0">
                <a:latin typeface="+mn-lt"/>
              </a:rPr>
              <a:t>El </a:t>
            </a:r>
            <a:r>
              <a:rPr lang="es-ES" dirty="0">
                <a:latin typeface="+mn-lt"/>
              </a:rPr>
              <a:t>progreso es mucho más que ingreso, pero lo </a:t>
            </a:r>
            <a:r>
              <a:rPr lang="en-US" dirty="0" err="1">
                <a:latin typeface="+mn-lt"/>
              </a:rPr>
              <a:t>incluye</a:t>
            </a:r>
            <a:r>
              <a:rPr lang="en-US" dirty="0">
                <a:latin typeface="+mn-lt"/>
              </a:rPr>
              <a:t>.</a:t>
            </a:r>
            <a:endParaRPr lang="es-ES_tradnl" dirty="0">
              <a:latin typeface="+mn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4379" y="391577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ES_tradnl" dirty="0">
                <a:solidFill>
                  <a:schemeClr val="accent6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Progreso es asociado con: </a:t>
            </a:r>
            <a:endParaRPr lang="en-US" sz="2000" dirty="0">
              <a:solidFill>
                <a:schemeClr val="accent6"/>
              </a:solidFill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23202" y="4479086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ES_tradnl" b="1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Ser libre</a:t>
            </a:r>
          </a:p>
          <a:p>
            <a:pPr algn="just"/>
            <a:r>
              <a:rPr lang="es-ES_tradnl" b="1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Tomar decisiones</a:t>
            </a:r>
          </a:p>
          <a:p>
            <a:pPr algn="just"/>
            <a:r>
              <a:rPr lang="es-ES_tradnl" b="1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Equivocarse y aprender</a:t>
            </a:r>
          </a:p>
          <a:p>
            <a:pPr algn="just"/>
            <a:r>
              <a:rPr lang="es-ES_tradnl" b="1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Levantarse, y volver a intentar</a:t>
            </a:r>
            <a:r>
              <a:rPr lang="es-ES_tradnl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es-ES_tradnl" b="1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Esfuerzo propio: </a:t>
            </a:r>
            <a:r>
              <a:rPr lang="es-ES_tradnl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para educación y acceder al mercado laboral.</a:t>
            </a:r>
            <a:endParaRPr lang="en-US" sz="20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984411" y="4464450"/>
            <a:ext cx="470884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b="1" dirty="0">
                <a:solidFill>
                  <a:srgbClr val="000000"/>
                </a:solidFill>
                <a:latin typeface="Times New Roman" panose="02020603050405020304" pitchFamily="18" charset="0"/>
                <a:ea typeface="MS Mincho" panose="02020609040205080304" pitchFamily="49" charset="-128"/>
              </a:rPr>
              <a:t>Pérdida de trabajo </a:t>
            </a:r>
          </a:p>
          <a:p>
            <a:r>
              <a:rPr lang="es-ES_tradnl" b="1" dirty="0">
                <a:solidFill>
                  <a:srgbClr val="000000"/>
                </a:solidFill>
                <a:latin typeface="Times New Roman" panose="02020603050405020304" pitchFamily="18" charset="0"/>
                <a:ea typeface="MS Mincho" panose="02020609040205080304" pitchFamily="49" charset="-128"/>
              </a:rPr>
              <a:t>Desastres naturales </a:t>
            </a:r>
          </a:p>
          <a:p>
            <a:r>
              <a:rPr lang="es-ES_tradnl" b="1" dirty="0">
                <a:solidFill>
                  <a:srgbClr val="000000"/>
                </a:solidFill>
                <a:latin typeface="Times New Roman" panose="02020603050405020304" pitchFamily="18" charset="0"/>
                <a:ea typeface="MS Mincho" panose="02020609040205080304" pitchFamily="49" charset="-128"/>
              </a:rPr>
              <a:t>Desatención durante las crisis</a:t>
            </a:r>
            <a:r>
              <a:rPr lang="es-ES_tradnl" dirty="0">
                <a:solidFill>
                  <a:srgbClr val="000000"/>
                </a:solidFill>
                <a:latin typeface="Times New Roman" panose="02020603050405020304" pitchFamily="18" charset="0"/>
                <a:ea typeface="MS Mincho" panose="02020609040205080304" pitchFamily="49" charset="-128"/>
              </a:rPr>
              <a:t> </a:t>
            </a:r>
          </a:p>
          <a:p>
            <a:r>
              <a:rPr lang="es-ES_tradnl" dirty="0">
                <a:solidFill>
                  <a:srgbClr val="000000"/>
                </a:solidFill>
                <a:latin typeface="Times New Roman" panose="02020603050405020304" pitchFamily="18" charset="0"/>
                <a:ea typeface="MS Mincho" panose="02020609040205080304" pitchFamily="49" charset="-128"/>
              </a:rPr>
              <a:t>Empeoramiento de las condiciones laborales, Aumento del trabajo infantil </a:t>
            </a:r>
          </a:p>
          <a:p>
            <a:r>
              <a:rPr lang="es-ES_tradnl" dirty="0">
                <a:solidFill>
                  <a:srgbClr val="000000"/>
                </a:solidFill>
                <a:latin typeface="Times New Roman" panose="02020603050405020304" pitchFamily="18" charset="0"/>
                <a:ea typeface="MS Mincho" panose="02020609040205080304" pitchFamily="49" charset="-128"/>
              </a:rPr>
              <a:t>Abandono escolar.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6905588" y="3933164"/>
            <a:ext cx="3880742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ES_tradnl" dirty="0">
                <a:solidFill>
                  <a:srgbClr val="C00000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Recaer en la pobreza se relaciona con:</a:t>
            </a:r>
            <a:endParaRPr lang="en-US" dirty="0">
              <a:solidFill>
                <a:srgbClr val="C00000"/>
              </a:solidFill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4012" y="141026"/>
            <a:ext cx="356522" cy="840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57882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41647" y="293530"/>
            <a:ext cx="7435690" cy="535531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s-CL" sz="3200" dirty="0">
                <a:solidFill>
                  <a:srgbClr val="00568F"/>
                </a:solidFill>
              </a:rPr>
              <a:t>Conclusiones</a:t>
            </a:r>
            <a:endParaRPr lang="en-US" sz="3200" dirty="0">
              <a:solidFill>
                <a:srgbClr val="00568F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86933" y="1225689"/>
            <a:ext cx="9587079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Clr>
                <a:schemeClr val="accent5">
                  <a:lumMod val="50000"/>
                </a:schemeClr>
              </a:buClr>
              <a:buAutoNum type="arabicPeriod"/>
            </a:pPr>
            <a:r>
              <a:rPr lang="es-ES_tradnl" sz="2400" b="1" dirty="0">
                <a:solidFill>
                  <a:srgbClr val="00568F"/>
                </a:solidFill>
                <a:ea typeface="Times" panose="02020603050405020304" pitchFamily="18" charset="0"/>
                <a:cs typeface="Times New Roman" panose="02020603050405020304" pitchFamily="18" charset="0"/>
              </a:rPr>
              <a:t>El crecimiento económico, por más dinámico, no resolverá los problemas estructurales de la región</a:t>
            </a:r>
            <a:r>
              <a:rPr lang="es-ES_tradnl" sz="2400" b="1" dirty="0">
                <a:ea typeface="Times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s-ES_tradnl" sz="2400" dirty="0">
                <a:ea typeface="Times" panose="02020603050405020304" pitchFamily="18" charset="0"/>
                <a:cs typeface="Times New Roman" panose="02020603050405020304" pitchFamily="18" charset="0"/>
              </a:rPr>
              <a:t> Las acciones de política y política pública deben ir orientados a romper obstáculos históricos para el desarrollo sostenible. Un enfoque multidimensional ayuda a identificar y actuar sobre estos problemas estructurales.</a:t>
            </a:r>
          </a:p>
          <a:p>
            <a:pPr marL="457200" indent="-457200" algn="just">
              <a:buClr>
                <a:schemeClr val="accent6"/>
              </a:buClr>
              <a:buAutoNum type="arabicPeriod"/>
            </a:pPr>
            <a:endParaRPr lang="es-CL" sz="2000" dirty="0"/>
          </a:p>
          <a:p>
            <a:pPr marL="800100" lvl="1" indent="-342900"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s-CL" sz="2400" dirty="0"/>
              <a:t>Transiciones </a:t>
            </a:r>
            <a:r>
              <a:rPr lang="es-CL" sz="2400" b="1" dirty="0">
                <a:solidFill>
                  <a:srgbClr val="00568F"/>
                </a:solidFill>
              </a:rPr>
              <a:t>inconclusas de ciudadanía </a:t>
            </a:r>
            <a:r>
              <a:rPr lang="es-CL" sz="2000" dirty="0"/>
              <a:t>–exclusiones duras que no se resuelven con más ingreso. Necesidad de construir nivelación activa de ejercicio de derechos individuales y colectivos.</a:t>
            </a:r>
          </a:p>
          <a:p>
            <a:pPr marL="800100" lvl="1" indent="-342900">
              <a:buClr>
                <a:schemeClr val="accent6"/>
              </a:buClr>
              <a:buFont typeface="Wingdings" panose="05000000000000000000" pitchFamily="2" charset="2"/>
              <a:buChar char="ü"/>
            </a:pPr>
            <a:endParaRPr lang="en-US" sz="2000" dirty="0"/>
          </a:p>
          <a:p>
            <a:pPr marL="800100" lvl="1" indent="-342900"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s-CL" sz="2400" dirty="0"/>
              <a:t>Transición </a:t>
            </a:r>
            <a:r>
              <a:rPr lang="es-CL" sz="2400" b="1" dirty="0">
                <a:solidFill>
                  <a:srgbClr val="00568F"/>
                </a:solidFill>
              </a:rPr>
              <a:t>pendiente de sostenibilidad</a:t>
            </a:r>
            <a:r>
              <a:rPr lang="es-CL" sz="2400" dirty="0">
                <a:solidFill>
                  <a:srgbClr val="00568F"/>
                </a:solidFill>
              </a:rPr>
              <a:t>.</a:t>
            </a:r>
            <a:r>
              <a:rPr lang="es-CL" sz="2400" dirty="0">
                <a:solidFill>
                  <a:schemeClr val="accent6"/>
                </a:solidFill>
              </a:rPr>
              <a:t> </a:t>
            </a:r>
            <a:r>
              <a:rPr lang="es-CL" sz="2000" dirty="0"/>
              <a:t>El desacople entre emisiones de carbono y crecimiento requiere de acciones multidimensionales, la reducción de subisidios de hidrocarburos, promoción de energía alternativa, uso sostenible de tierra y recursos naturales y reducción del extractivismo. </a:t>
            </a:r>
            <a:endParaRPr lang="en-US" sz="2000" dirty="0"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just">
              <a:buClr>
                <a:schemeClr val="accent6"/>
              </a:buClr>
              <a:buFont typeface="Wingdings" panose="05000000000000000000" pitchFamily="2" charset="2"/>
              <a:buChar char="ü"/>
            </a:pPr>
            <a:endParaRPr lang="en-US" sz="2000" dirty="0">
              <a:ea typeface="Times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4012" y="141026"/>
            <a:ext cx="356522" cy="840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2493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139775" y="1796133"/>
            <a:ext cx="7213890" cy="355752"/>
          </a:xfrm>
        </p:spPr>
        <p:txBody>
          <a:bodyPr/>
          <a:lstStyle/>
          <a:p>
            <a:r>
              <a:rPr lang="es-CL" sz="1800" b="0" dirty="0">
                <a:solidFill>
                  <a:schemeClr val="tx1"/>
                </a:solidFill>
                <a:latin typeface="+mn-lt"/>
              </a:rPr>
              <a:t>Capítulo 1: Introducción al Progreso Multidimensional </a:t>
            </a:r>
            <a:endParaRPr lang="en-US" sz="1800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466088" y="364017"/>
            <a:ext cx="10245878" cy="575859"/>
          </a:xfrm>
        </p:spPr>
        <p:txBody>
          <a:bodyPr/>
          <a:lstStyle/>
          <a:p>
            <a:r>
              <a:rPr lang="en-US" sz="3200" b="0" dirty="0" err="1">
                <a:latin typeface="+mn-lt"/>
              </a:rPr>
              <a:t>Contenidos</a:t>
            </a:r>
            <a:r>
              <a:rPr lang="en-US" sz="3200" b="0" dirty="0">
                <a:latin typeface="+mn-lt"/>
              </a:rPr>
              <a:t> 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8102" y="1318062"/>
            <a:ext cx="3793206" cy="4632197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126310" y="5611873"/>
            <a:ext cx="25683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dirty="0"/>
              <a:t>Capítulo 9: Conclusiones 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147808" y="5048481"/>
            <a:ext cx="53100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dirty="0"/>
              <a:t>Capítulo 8: ¿</a:t>
            </a:r>
            <a:r>
              <a:rPr lang="es-CL" dirty="0" err="1"/>
              <a:t>Qu</a:t>
            </a:r>
            <a:r>
              <a:rPr lang="es-ES" dirty="0"/>
              <a:t>é</a:t>
            </a:r>
            <a:r>
              <a:rPr lang="es-CL" dirty="0"/>
              <a:t> dicen las personas del progreso en la </a:t>
            </a:r>
          </a:p>
          <a:p>
            <a:r>
              <a:rPr lang="es-CL" dirty="0"/>
              <a:t>región?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26310" y="4458657"/>
            <a:ext cx="47861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dirty="0"/>
              <a:t>Capítulo 7: Un enfoque multidimensional para la </a:t>
            </a:r>
          </a:p>
          <a:p>
            <a:r>
              <a:rPr lang="es-CL" dirty="0"/>
              <a:t>Agenda 2030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147808" y="3724761"/>
            <a:ext cx="55512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dirty="0"/>
              <a:t>Capítulo 6: Una nueva arquitectura de políticas públicas 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141993" y="3420462"/>
            <a:ext cx="54240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dirty="0"/>
              <a:t>Capítulo 5: Políticas para romper con exclusiones duras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167172" y="3106273"/>
            <a:ext cx="45743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dirty="0"/>
              <a:t>Capítulo 4: Políticas para no perder lo ganado 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151531" y="2436201"/>
            <a:ext cx="5139227" cy="341632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s-CL" dirty="0"/>
              <a:t>Capítulo 3: Las transformaciones más allá del ingreso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151531" y="2111592"/>
            <a:ext cx="4728859" cy="341632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s-CL" dirty="0"/>
              <a:t>Capítulo 2: Las transformaciones de los ingresos </a:t>
            </a:r>
            <a:endParaRPr lang="en-US" dirty="0"/>
          </a:p>
        </p:txBody>
      </p:sp>
      <p:sp>
        <p:nvSpPr>
          <p:cNvPr id="32" name="Right Brace 31"/>
          <p:cNvSpPr/>
          <p:nvPr/>
        </p:nvSpPr>
        <p:spPr>
          <a:xfrm>
            <a:off x="5390714" y="1789022"/>
            <a:ext cx="253977" cy="1032446"/>
          </a:xfrm>
          <a:prstGeom prst="rightBrac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5770602" y="1918011"/>
            <a:ext cx="25097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b="1" dirty="0">
                <a:solidFill>
                  <a:srgbClr val="C00000"/>
                </a:solidFill>
              </a:rPr>
              <a:t>Análisis  de transformaciones </a:t>
            </a:r>
          </a:p>
        </p:txBody>
      </p:sp>
      <p:sp>
        <p:nvSpPr>
          <p:cNvPr id="34" name="Right Brace 33"/>
          <p:cNvSpPr/>
          <p:nvPr/>
        </p:nvSpPr>
        <p:spPr>
          <a:xfrm>
            <a:off x="5409106" y="3052381"/>
            <a:ext cx="217192" cy="1071225"/>
          </a:xfrm>
          <a:prstGeom prst="rightBrac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785258" y="3143784"/>
            <a:ext cx="2667398" cy="83099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CL" sz="2400" b="1" dirty="0">
                <a:solidFill>
                  <a:srgbClr val="00B050"/>
                </a:solidFill>
              </a:rPr>
              <a:t>Respuestas de política </a:t>
            </a:r>
            <a:r>
              <a:rPr lang="x-none" sz="2400" b="1" dirty="0">
                <a:solidFill>
                  <a:srgbClr val="00B050"/>
                </a:solidFill>
              </a:rPr>
              <a:t>pública</a:t>
            </a:r>
            <a:r>
              <a:rPr lang="es-CL" sz="2400" b="1" dirty="0">
                <a:solidFill>
                  <a:srgbClr val="00B050"/>
                </a:solidFill>
              </a:rPr>
              <a:t> 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770602" y="4936403"/>
            <a:ext cx="122033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sz="2400" b="1">
                <a:solidFill>
                  <a:srgbClr val="00568F"/>
                </a:solidFill>
              </a:rPr>
              <a:t>Agenda </a:t>
            </a:r>
          </a:p>
          <a:p>
            <a:r>
              <a:rPr lang="es-CL" sz="2400" b="1" dirty="0">
                <a:solidFill>
                  <a:srgbClr val="00568F"/>
                </a:solidFill>
              </a:rPr>
              <a:t>futura</a:t>
            </a:r>
            <a:endParaRPr lang="en-US" sz="2400" b="1" dirty="0">
              <a:solidFill>
                <a:srgbClr val="00568F"/>
              </a:solidFill>
            </a:endParaRPr>
          </a:p>
        </p:txBody>
      </p:sp>
      <p:sp>
        <p:nvSpPr>
          <p:cNvPr id="37" name="Right Brace 36"/>
          <p:cNvSpPr/>
          <p:nvPr/>
        </p:nvSpPr>
        <p:spPr>
          <a:xfrm>
            <a:off x="5407437" y="4722600"/>
            <a:ext cx="249478" cy="1258605"/>
          </a:xfrm>
          <a:prstGeom prst="rightBrace">
            <a:avLst/>
          </a:prstGeom>
          <a:ln>
            <a:solidFill>
              <a:srgbClr val="00568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325CC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2437" y="173800"/>
            <a:ext cx="356522" cy="840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5630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286167" y="338817"/>
            <a:ext cx="10245878" cy="575859"/>
          </a:xfrm>
        </p:spPr>
        <p:txBody>
          <a:bodyPr/>
          <a:lstStyle/>
          <a:p>
            <a:r>
              <a:rPr lang="en-US" sz="3200" b="0" dirty="0" err="1">
                <a:latin typeface="+mn-lt"/>
              </a:rPr>
              <a:t>Conclusiones</a:t>
            </a:r>
            <a:r>
              <a:rPr lang="en-US" sz="3200" b="0" dirty="0">
                <a:latin typeface="+mn-lt"/>
              </a:rPr>
              <a:t>  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8102" y="1318062"/>
            <a:ext cx="3793206" cy="463219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6135" y="2407534"/>
            <a:ext cx="60072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dirty="0"/>
          </a:p>
          <a:p>
            <a:pPr marL="342900" indent="-342900">
              <a:buClr>
                <a:schemeClr val="accent6"/>
              </a:buClr>
              <a:buFont typeface="Wingdings" panose="05000000000000000000" pitchFamily="2" charset="2"/>
              <a:buChar char="ü"/>
            </a:pPr>
            <a:endParaRPr lang="en-US" sz="2000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586" y="206475"/>
            <a:ext cx="356522" cy="84054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77133" y="1047016"/>
            <a:ext cx="7350766" cy="4394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dirty="0"/>
          </a:p>
          <a:p>
            <a:pPr marL="0" lvl="1">
              <a:lnSpc>
                <a:spcPct val="90000"/>
              </a:lnSpc>
              <a:spcBef>
                <a:spcPts val="1000"/>
              </a:spcBef>
              <a:buClr>
                <a:srgbClr val="00568F"/>
              </a:buClr>
            </a:pPr>
            <a:r>
              <a:rPr lang="en-US" sz="2400" b="1" dirty="0">
                <a:solidFill>
                  <a:srgbClr val="00568F"/>
                </a:solidFill>
              </a:rPr>
              <a:t>2. </a:t>
            </a:r>
            <a:r>
              <a:rPr lang="es-BO" sz="2400" b="1" dirty="0">
                <a:solidFill>
                  <a:srgbClr val="00568F"/>
                </a:solidFill>
              </a:rPr>
              <a:t>Se acabaron los “logros fáciles” en lo social, laboral y género. </a:t>
            </a:r>
            <a:r>
              <a:rPr lang="es-BO" sz="2000" dirty="0"/>
              <a:t>Futuros avances se encuentran ante rendimientos decrecientes de más-de-lo-mismo. Requieren de mejores políticas, mejor fiscalidad, mejores instituciones y mayor impacto.</a:t>
            </a:r>
          </a:p>
          <a:p>
            <a:endParaRPr lang="es-BO" sz="2400" dirty="0"/>
          </a:p>
          <a:p>
            <a:r>
              <a:rPr lang="es-BO" sz="2400" b="1" dirty="0">
                <a:solidFill>
                  <a:srgbClr val="00568F"/>
                </a:solidFill>
              </a:rPr>
              <a:t>3.</a:t>
            </a:r>
            <a:r>
              <a:rPr lang="es-BO" sz="2400" dirty="0"/>
              <a:t> </a:t>
            </a:r>
            <a:r>
              <a:rPr lang="es-BO" sz="2400" b="1" dirty="0">
                <a:solidFill>
                  <a:srgbClr val="00568F"/>
                </a:solidFill>
              </a:rPr>
              <a:t>El puente entre la coyuntura y la Agenda 2030 es </a:t>
            </a:r>
          </a:p>
          <a:p>
            <a:r>
              <a:rPr lang="es-BO" sz="2400" b="1" dirty="0">
                <a:solidFill>
                  <a:srgbClr val="00568F"/>
                </a:solidFill>
              </a:rPr>
              <a:t>específica a cada país</a:t>
            </a:r>
            <a:r>
              <a:rPr lang="es-BO" sz="2400" dirty="0"/>
              <a:t>. Cada país transita por un proceso distinto de transformaciones sociales, económicas y ambientales. La agenda de desarrollo no expira en un umbral de ingreso: importante enfocarse en el </a:t>
            </a:r>
            <a:r>
              <a:rPr lang="es-BO" sz="2400" b="1" dirty="0">
                <a:solidFill>
                  <a:srgbClr val="00568F"/>
                </a:solidFill>
              </a:rPr>
              <a:t>bienestar más allá del ingreso.</a:t>
            </a:r>
          </a:p>
        </p:txBody>
      </p:sp>
    </p:spTree>
    <p:extLst>
      <p:ext uri="{BB962C8B-B14F-4D97-AF65-F5344CB8AC3E}">
        <p14:creationId xmlns:p14="http://schemas.microsoft.com/office/powerpoint/2010/main" val="172099506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Muchas gracias. </a:t>
            </a:r>
          </a:p>
        </p:txBody>
      </p:sp>
    </p:spTree>
    <p:extLst>
      <p:ext uri="{BB962C8B-B14F-4D97-AF65-F5344CB8AC3E}">
        <p14:creationId xmlns:p14="http://schemas.microsoft.com/office/powerpoint/2010/main" val="10757619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dirty="0"/>
            </a:br>
            <a:r>
              <a:rPr lang="es-BO" dirty="0"/>
              <a:t>I. Análisis de transformaciones</a:t>
            </a:r>
          </a:p>
        </p:txBody>
      </p:sp>
    </p:spTree>
    <p:extLst>
      <p:ext uri="{BB962C8B-B14F-4D97-AF65-F5344CB8AC3E}">
        <p14:creationId xmlns:p14="http://schemas.microsoft.com/office/powerpoint/2010/main" val="17704505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397438" y="273366"/>
            <a:ext cx="10245878" cy="575859"/>
          </a:xfrm>
        </p:spPr>
        <p:txBody>
          <a:bodyPr/>
          <a:lstStyle/>
          <a:p>
            <a:r>
              <a:rPr lang="es-CL" sz="3200" b="0" dirty="0">
                <a:latin typeface="+mn-lt"/>
              </a:rPr>
              <a:t>América Latina: Transformaciones de la pirámide de ingreso </a:t>
            </a:r>
            <a:endParaRPr lang="en-US" sz="3200" b="0" dirty="0">
              <a:latin typeface="+mn-lt"/>
            </a:endParaRPr>
          </a:p>
          <a:p>
            <a:endParaRPr lang="es-CL" sz="3200" b="0" dirty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432799" y="1489847"/>
            <a:ext cx="3469149" cy="2100020"/>
          </a:xfrm>
          <a:prstGeom prst="rect">
            <a:avLst/>
          </a:prstGeom>
        </p:spPr>
        <p:txBody>
          <a:bodyPr/>
          <a:lstStyle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b="0">
                <a:solidFill>
                  <a:srgbClr val="00568F"/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/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/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342900" indent="-342900">
              <a:buClr>
                <a:schemeClr val="accent1"/>
              </a:buClr>
              <a:buFont typeface="Courier New" panose="02070309020205020404" pitchFamily="49" charset="0"/>
              <a:buChar char="o"/>
            </a:pPr>
            <a:r>
              <a:rPr lang="es-CL" sz="2400" dirty="0">
                <a:solidFill>
                  <a:schemeClr val="tx1"/>
                </a:solidFill>
              </a:rPr>
              <a:t>Entre 2003 y 2013, </a:t>
            </a:r>
            <a:r>
              <a:rPr lang="es-CL" sz="2400" b="1" dirty="0"/>
              <a:t>72 millones de personas</a:t>
            </a:r>
            <a:r>
              <a:rPr lang="es-CL" sz="2400" dirty="0">
                <a:solidFill>
                  <a:schemeClr val="tx1"/>
                </a:solidFill>
              </a:rPr>
              <a:t> salieron de la pobreza y </a:t>
            </a:r>
            <a:r>
              <a:rPr lang="es-CL" sz="2400" b="1" dirty="0"/>
              <a:t>94 millones </a:t>
            </a:r>
            <a:r>
              <a:rPr lang="es-CL" sz="2400" dirty="0">
                <a:solidFill>
                  <a:schemeClr val="tx1"/>
                </a:solidFill>
              </a:rPr>
              <a:t>ingresaron a la clase media. </a:t>
            </a:r>
          </a:p>
          <a:p>
            <a:pPr marL="342900" indent="-342900">
              <a:buClr>
                <a:schemeClr val="accent1"/>
              </a:buClr>
              <a:buFont typeface="Courier New" panose="02070309020205020404" pitchFamily="49" charset="0"/>
              <a:buChar char="o"/>
            </a:pPr>
            <a:r>
              <a:rPr lang="es-CL" sz="2400" dirty="0">
                <a:solidFill>
                  <a:schemeClr val="tx1"/>
                </a:solidFill>
              </a:rPr>
              <a:t>A pesar del progreso, millones de personas subsisten en condiciones de </a:t>
            </a:r>
            <a:r>
              <a:rPr lang="es-CL" sz="2400" b="1" dirty="0"/>
              <a:t>vulnerabilidad</a:t>
            </a:r>
            <a:r>
              <a:rPr lang="es-CL" sz="2400" dirty="0"/>
              <a:t> </a:t>
            </a:r>
            <a:r>
              <a:rPr lang="es-CL" sz="2400" dirty="0">
                <a:solidFill>
                  <a:schemeClr val="tx1"/>
                </a:solidFill>
              </a:rPr>
              <a:t>y en condiciones de </a:t>
            </a:r>
            <a:r>
              <a:rPr lang="es-CL" sz="2400" b="1" dirty="0"/>
              <a:t>exclusión</a:t>
            </a:r>
            <a:r>
              <a:rPr lang="es-CL" sz="2400" dirty="0">
                <a:solidFill>
                  <a:schemeClr val="tx1"/>
                </a:solidFill>
              </a:rPr>
              <a:t>. </a:t>
            </a:r>
          </a:p>
          <a:p>
            <a:pPr marL="342900" indent="-342900">
              <a:buClr>
                <a:schemeClr val="accent1"/>
              </a:buClr>
              <a:buFont typeface="Courier New" panose="02070309020205020404" pitchFamily="49" charset="0"/>
              <a:buChar char="o"/>
            </a:pPr>
            <a:r>
              <a:rPr lang="es-CL" sz="2400" b="1" dirty="0"/>
              <a:t>Proteger los logros </a:t>
            </a:r>
            <a:r>
              <a:rPr lang="es-CL" sz="2400" dirty="0">
                <a:solidFill>
                  <a:schemeClr val="tx1"/>
                </a:solidFill>
              </a:rPr>
              <a:t>es el mayor reto de la coyuntura.</a:t>
            </a:r>
            <a:endParaRPr lang="en-US" sz="2400" dirty="0"/>
          </a:p>
          <a:p>
            <a:pPr marL="342900" lvl="0" indent="-342900">
              <a:buClr>
                <a:schemeClr val="accent1"/>
              </a:buClr>
              <a:buFont typeface="Courier New" panose="02070309020205020404" pitchFamily="49" charset="0"/>
              <a:buChar char="o"/>
            </a:pPr>
            <a:endParaRPr lang="es-CL" sz="2400" dirty="0">
              <a:solidFill>
                <a:schemeClr val="tx1"/>
              </a:solidFill>
            </a:endParaRPr>
          </a:p>
          <a:p>
            <a:pPr marL="285750" lvl="0" indent="-285750">
              <a:buFont typeface="Courier New" panose="02070309020205020404" pitchFamily="49" charset="0"/>
              <a:buChar char="o"/>
            </a:pPr>
            <a:endParaRPr lang="es-CL" sz="2000" dirty="0">
              <a:solidFill>
                <a:schemeClr val="tx1"/>
              </a:solidFill>
            </a:endParaRPr>
          </a:p>
          <a:p>
            <a:pPr marL="285750" lvl="0" indent="-285750">
              <a:buFont typeface="Courier New" panose="02070309020205020404" pitchFamily="49" charset="0"/>
              <a:buChar char="o"/>
            </a:pPr>
            <a:endParaRPr lang="en-US" sz="2000" dirty="0">
              <a:solidFill>
                <a:schemeClr val="tx1"/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000" dirty="0">
              <a:solidFill>
                <a:schemeClr val="tx1"/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000" dirty="0">
              <a:solidFill>
                <a:schemeClr val="tx1"/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000" dirty="0">
              <a:solidFill>
                <a:schemeClr val="tx1"/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890" y="1686020"/>
            <a:ext cx="7612714" cy="489372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4012" y="141026"/>
            <a:ext cx="356522" cy="840541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5977466" y="2455333"/>
            <a:ext cx="596044" cy="3776134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697267" y="2113220"/>
            <a:ext cx="16462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/>
              <a:t>Exclusiones</a:t>
            </a:r>
            <a:endParaRPr lang="en-US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506078" y="3925224"/>
            <a:ext cx="23272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FF0000"/>
                </a:solidFill>
              </a:rPr>
              <a:t>Vulnerabilidades</a:t>
            </a:r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12" name="Picture 11"/>
          <p:cNvPicPr/>
          <p:nvPr/>
        </p:nvPicPr>
        <p:blipFill rotWithShape="1"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55809" t="65269" r="36499" b="26260"/>
          <a:stretch/>
        </p:blipFill>
        <p:spPr>
          <a:xfrm>
            <a:off x="7390313" y="4834806"/>
            <a:ext cx="819150" cy="57150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219784" y="4378938"/>
            <a:ext cx="645819" cy="439555"/>
          </a:xfrm>
          <a:prstGeom prst="rect">
            <a:avLst/>
          </a:prstGeom>
          <a:solidFill>
            <a:srgbClr val="F0F4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>
                <a:solidFill>
                  <a:srgbClr val="CF971B"/>
                </a:solidFill>
              </a:rPr>
              <a:t>38,4%</a:t>
            </a:r>
          </a:p>
          <a:p>
            <a:pPr algn="ctr"/>
            <a:r>
              <a:rPr lang="es-ES" sz="1400" b="1" dirty="0">
                <a:solidFill>
                  <a:srgbClr val="CF971B"/>
                </a:solidFill>
              </a:rPr>
              <a:t>224M </a:t>
            </a:r>
            <a:endParaRPr lang="en-US" sz="1400" b="1" dirty="0">
              <a:solidFill>
                <a:srgbClr val="CF971B"/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5494351" y="4284133"/>
            <a:ext cx="1789044" cy="712260"/>
          </a:xfrm>
          <a:prstGeom prst="ellipse">
            <a:avLst/>
          </a:prstGeom>
          <a:noFill/>
          <a:ln w="28575">
            <a:solidFill>
              <a:srgbClr val="CC38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838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4216" y="219806"/>
            <a:ext cx="10515600" cy="939526"/>
          </a:xfrm>
        </p:spPr>
        <p:txBody>
          <a:bodyPr>
            <a:normAutofit/>
          </a:bodyPr>
          <a:lstStyle/>
          <a:p>
            <a:r>
              <a:rPr lang="es-CL" sz="2900" dirty="0">
                <a:solidFill>
                  <a:srgbClr val="00568F"/>
                </a:solidFill>
                <a:latin typeface="+mn-lt"/>
                <a:cs typeface="Times New Roman"/>
              </a:rPr>
              <a:t>Análisis: </a:t>
            </a:r>
            <a:r>
              <a:rPr lang="en-US" sz="2900" dirty="0">
                <a:solidFill>
                  <a:srgbClr val="00568F"/>
                </a:solidFill>
                <a:latin typeface="+mn-lt"/>
                <a:cs typeface="Times New Roman"/>
              </a:rPr>
              <a:t>la </a:t>
            </a:r>
            <a:r>
              <a:rPr lang="en-US" sz="2900" dirty="0" err="1">
                <a:solidFill>
                  <a:srgbClr val="00568F"/>
                </a:solidFill>
                <a:latin typeface="+mn-lt"/>
                <a:cs typeface="Times New Roman"/>
              </a:rPr>
              <a:t>matriz</a:t>
            </a:r>
            <a:r>
              <a:rPr lang="en-US" sz="2900" dirty="0">
                <a:solidFill>
                  <a:srgbClr val="00568F"/>
                </a:solidFill>
                <a:latin typeface="+mn-lt"/>
                <a:cs typeface="Times New Roman"/>
              </a:rPr>
              <a:t> de </a:t>
            </a:r>
            <a:r>
              <a:rPr lang="en-US" sz="2900" dirty="0" err="1">
                <a:solidFill>
                  <a:srgbClr val="00568F"/>
                </a:solidFill>
                <a:latin typeface="+mn-lt"/>
                <a:cs typeface="Times New Roman"/>
              </a:rPr>
              <a:t>transici</a:t>
            </a:r>
            <a:r>
              <a:rPr lang="es-CL" sz="2900" dirty="0" err="1">
                <a:solidFill>
                  <a:srgbClr val="00568F"/>
                </a:solidFill>
                <a:latin typeface="+mn-lt"/>
                <a:cs typeface="Times New Roman"/>
              </a:rPr>
              <a:t>ó</a:t>
            </a:r>
            <a:r>
              <a:rPr lang="en-US" sz="2900" dirty="0">
                <a:solidFill>
                  <a:srgbClr val="00568F"/>
                </a:solidFill>
                <a:latin typeface="+mn-lt"/>
                <a:cs typeface="Times New Roman"/>
              </a:rPr>
              <a:t>n </a:t>
            </a:r>
            <a:r>
              <a:rPr lang="en-US" sz="2900" dirty="0" err="1">
                <a:solidFill>
                  <a:srgbClr val="00568F"/>
                </a:solidFill>
                <a:latin typeface="+mn-lt"/>
                <a:cs typeface="Times New Roman"/>
              </a:rPr>
              <a:t>muestra</a:t>
            </a:r>
            <a:r>
              <a:rPr lang="en-US" sz="2900" dirty="0">
                <a:solidFill>
                  <a:srgbClr val="00568F"/>
                </a:solidFill>
                <a:latin typeface="+mn-lt"/>
                <a:cs typeface="Times New Roman"/>
              </a:rPr>
              <a:t> </a:t>
            </a:r>
            <a:r>
              <a:rPr lang="en-US" sz="2900" dirty="0" err="1">
                <a:solidFill>
                  <a:srgbClr val="00568F"/>
                </a:solidFill>
                <a:latin typeface="+mn-lt"/>
                <a:cs typeface="Times New Roman"/>
              </a:rPr>
              <a:t>movilidad</a:t>
            </a:r>
            <a:r>
              <a:rPr lang="en-US" sz="2900" dirty="0">
                <a:solidFill>
                  <a:srgbClr val="00568F"/>
                </a:solidFill>
                <a:latin typeface="+mn-lt"/>
                <a:cs typeface="Times New Roman"/>
              </a:rPr>
              <a:t> </a:t>
            </a:r>
            <a:r>
              <a:rPr lang="en-US" sz="2900" dirty="0" err="1">
                <a:solidFill>
                  <a:srgbClr val="00568F"/>
                </a:solidFill>
                <a:latin typeface="+mn-lt"/>
                <a:cs typeface="Times New Roman"/>
              </a:rPr>
              <a:t>descendente</a:t>
            </a:r>
            <a:r>
              <a:rPr lang="en-US" sz="2900" dirty="0">
                <a:solidFill>
                  <a:srgbClr val="00568F"/>
                </a:solidFill>
                <a:latin typeface="+mn-lt"/>
                <a:cs typeface="Times New Roman"/>
              </a:rPr>
              <a:t> </a:t>
            </a:r>
            <a:r>
              <a:rPr lang="en-US" sz="2900" dirty="0" err="1">
                <a:solidFill>
                  <a:srgbClr val="00568F"/>
                </a:solidFill>
                <a:latin typeface="+mn-lt"/>
                <a:cs typeface="Times New Roman"/>
              </a:rPr>
              <a:t>en</a:t>
            </a:r>
            <a:r>
              <a:rPr lang="en-US" sz="2900" dirty="0">
                <a:solidFill>
                  <a:srgbClr val="00568F"/>
                </a:solidFill>
                <a:latin typeface="+mn-lt"/>
                <a:cs typeface="Times New Roman"/>
              </a:rPr>
              <a:t> el </a:t>
            </a:r>
            <a:r>
              <a:rPr lang="en-US" sz="2900" dirty="0" err="1">
                <a:solidFill>
                  <a:srgbClr val="00568F"/>
                </a:solidFill>
                <a:latin typeface="+mn-lt"/>
                <a:cs typeface="Times New Roman"/>
              </a:rPr>
              <a:t>periodo</a:t>
            </a:r>
            <a:r>
              <a:rPr lang="en-US" sz="2900" dirty="0">
                <a:solidFill>
                  <a:srgbClr val="00568F"/>
                </a:solidFill>
                <a:latin typeface="+mn-lt"/>
                <a:cs typeface="Times New Roman"/>
              </a:rPr>
              <a:t> circa 2003-2013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411" y="1598185"/>
            <a:ext cx="5039789" cy="5259815"/>
          </a:xfrm>
          <a:prstGeom prst="rect">
            <a:avLst/>
          </a:prstGeom>
        </p:spPr>
      </p:pic>
      <p:sp>
        <p:nvSpPr>
          <p:cNvPr id="7" name="Content Placeholder 3"/>
          <p:cNvSpPr txBox="1">
            <a:spLocks/>
          </p:cNvSpPr>
          <p:nvPr/>
        </p:nvSpPr>
        <p:spPr>
          <a:xfrm>
            <a:off x="6466411" y="1698739"/>
            <a:ext cx="53848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00568F"/>
              </a:buClr>
              <a:buNone/>
            </a:pPr>
            <a:r>
              <a:rPr lang="en-US" sz="2200" dirty="0" err="1"/>
              <a:t>En</a:t>
            </a:r>
            <a:r>
              <a:rPr lang="en-US" sz="2200" dirty="0"/>
              <a:t> México, entre 2000 y 2012: </a:t>
            </a:r>
          </a:p>
          <a:p>
            <a:pPr>
              <a:buClr>
                <a:srgbClr val="00568F"/>
              </a:buClr>
              <a:buFont typeface="Courier New" panose="02070309020205020404" pitchFamily="49" charset="0"/>
              <a:buChar char="o"/>
            </a:pPr>
            <a:endParaRPr lang="en-US" sz="2200" dirty="0"/>
          </a:p>
          <a:p>
            <a:pPr lvl="0">
              <a:buClr>
                <a:srgbClr val="00568F"/>
              </a:buClr>
              <a:buFont typeface="Courier New" panose="02070309020205020404" pitchFamily="49" charset="0"/>
              <a:buChar char="o"/>
            </a:pPr>
            <a:r>
              <a:rPr lang="es-CL" sz="2400" dirty="0"/>
              <a:t>Un </a:t>
            </a:r>
            <a:r>
              <a:rPr lang="es-CL" sz="2400" b="1" dirty="0">
                <a:solidFill>
                  <a:schemeClr val="accent1">
                    <a:lumMod val="50000"/>
                  </a:schemeClr>
                </a:solidFill>
              </a:rPr>
              <a:t>46% de la población experimentó movilidad ascendente </a:t>
            </a:r>
          </a:p>
          <a:p>
            <a:pPr lvl="0">
              <a:buClr>
                <a:srgbClr val="00568F"/>
              </a:buClr>
              <a:buFont typeface="Courier New" panose="02070309020205020404" pitchFamily="49" charset="0"/>
              <a:buChar char="o"/>
            </a:pPr>
            <a:endParaRPr lang="en-US" sz="2400" dirty="0"/>
          </a:p>
          <a:p>
            <a:pPr lvl="0">
              <a:buClr>
                <a:srgbClr val="00568F"/>
              </a:buClr>
              <a:buFont typeface="Courier New" panose="02070309020205020404" pitchFamily="49" charset="0"/>
              <a:buChar char="o"/>
            </a:pPr>
            <a:r>
              <a:rPr lang="es-CL" sz="2400" dirty="0"/>
              <a:t>Mientras que un </a:t>
            </a:r>
            <a:r>
              <a:rPr lang="es-CL" sz="2400" b="1" dirty="0">
                <a:solidFill>
                  <a:schemeClr val="accent1">
                    <a:lumMod val="50000"/>
                  </a:schemeClr>
                </a:solidFill>
              </a:rPr>
              <a:t>16% de la población de clase media y un 2% de la población vulnerable experimentó movilidad descendente </a:t>
            </a:r>
            <a:endParaRPr lang="en-US" sz="24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Font typeface="Arial"/>
              <a:buNone/>
            </a:pP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4012" y="141026"/>
            <a:ext cx="356522" cy="84054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533400" y="1181177"/>
            <a:ext cx="64617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dirty="0"/>
              <a:t>Movilidad económica hacia diferentes grupos de ingreso (en porcentajes) y cambio en la incidencia de la pobreza (en puntos porcentuales) en América Latina, </a:t>
            </a:r>
            <a:r>
              <a:rPr lang="en-US" sz="1200" dirty="0"/>
              <a:t>circa 2003-2013</a:t>
            </a:r>
          </a:p>
        </p:txBody>
      </p:sp>
      <p:sp>
        <p:nvSpPr>
          <p:cNvPr id="9" name="Oval 8"/>
          <p:cNvSpPr/>
          <p:nvPr/>
        </p:nvSpPr>
        <p:spPr>
          <a:xfrm rot="5400000">
            <a:off x="1706029" y="4070349"/>
            <a:ext cx="4258742" cy="237745"/>
          </a:xfrm>
          <a:prstGeom prst="ellipse">
            <a:avLst/>
          </a:prstGeom>
          <a:noFill/>
          <a:ln w="28575">
            <a:solidFill>
              <a:srgbClr val="CC38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875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530181" y="382154"/>
            <a:ext cx="10245878" cy="575859"/>
          </a:xfrm>
        </p:spPr>
        <p:txBody>
          <a:bodyPr/>
          <a:lstStyle/>
          <a:p>
            <a:r>
              <a:rPr lang="es-CL" sz="3200" b="0" dirty="0">
                <a:latin typeface="+mn-lt"/>
              </a:rPr>
              <a:t>Análisis: Salida de pobreza distinta a recaída</a:t>
            </a:r>
            <a:endParaRPr lang="en-US" sz="3200" b="0" dirty="0">
              <a:latin typeface="+mn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19988" y="1268551"/>
            <a:ext cx="3315900" cy="5692502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Hallazgos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: </a:t>
            </a:r>
            <a:endParaRPr lang="en-US" sz="1600" dirty="0"/>
          </a:p>
          <a:p>
            <a:pPr marL="285750" lvl="0" indent="-285750"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2000" dirty="0"/>
              <a:t>Entre </a:t>
            </a:r>
            <a:r>
              <a:rPr lang="en-US" sz="2400" b="1" dirty="0">
                <a:solidFill>
                  <a:srgbClr val="00568F"/>
                </a:solidFill>
              </a:rPr>
              <a:t>25 y 30 </a:t>
            </a:r>
            <a:r>
              <a:rPr lang="x-none" sz="2400" b="1" dirty="0">
                <a:solidFill>
                  <a:srgbClr val="00568F"/>
                </a:solidFill>
              </a:rPr>
              <a:t>millones</a:t>
            </a:r>
            <a:r>
              <a:rPr lang="en-US" sz="2400" b="1" dirty="0">
                <a:solidFill>
                  <a:srgbClr val="00568F"/>
                </a:solidFill>
              </a:rPr>
              <a:t> de personas</a:t>
            </a:r>
            <a:r>
              <a:rPr lang="en-US" sz="2000" dirty="0"/>
              <a:t> se </a:t>
            </a:r>
            <a:r>
              <a:rPr lang="en-US" sz="2000" dirty="0" err="1"/>
              <a:t>encuentran</a:t>
            </a:r>
            <a:r>
              <a:rPr lang="en-US" sz="2000" dirty="0"/>
              <a:t> en </a:t>
            </a:r>
            <a:r>
              <a:rPr lang="en-US" sz="2000" dirty="0" err="1"/>
              <a:t>riesgo</a:t>
            </a:r>
            <a:r>
              <a:rPr lang="en-US" sz="2000" dirty="0"/>
              <a:t> de </a:t>
            </a:r>
            <a:r>
              <a:rPr lang="en-US" sz="2000" dirty="0" err="1"/>
              <a:t>recaer</a:t>
            </a:r>
            <a:r>
              <a:rPr lang="en-US" sz="2000" dirty="0"/>
              <a:t> a la </a:t>
            </a:r>
            <a:r>
              <a:rPr lang="en-US" sz="2000" dirty="0" err="1"/>
              <a:t>pobreza</a:t>
            </a:r>
            <a:r>
              <a:rPr lang="en-US" sz="2000" dirty="0"/>
              <a:t>.</a:t>
            </a:r>
          </a:p>
          <a:p>
            <a:pPr marL="285750" lvl="0" indent="-285750">
              <a:buClr>
                <a:schemeClr val="accent6"/>
              </a:buClr>
              <a:buFont typeface="Wingdings" panose="05000000000000000000" pitchFamily="2" charset="2"/>
              <a:buChar char="ü"/>
            </a:pPr>
            <a:endParaRPr lang="en-US" sz="2000" dirty="0"/>
          </a:p>
          <a:p>
            <a:pPr marL="285750" lvl="0" indent="-285750"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2000" dirty="0"/>
              <a:t> L</a:t>
            </a:r>
            <a:r>
              <a:rPr lang="es-CL" sz="2000" dirty="0"/>
              <a:t>os determinantes de salida de la pobreza son distintos que los determinantes de recaída a la pobreza. </a:t>
            </a:r>
          </a:p>
          <a:p>
            <a:pPr marL="285750" lvl="0" indent="-285750">
              <a:buClr>
                <a:schemeClr val="accent6"/>
              </a:buClr>
              <a:buFont typeface="Wingdings" panose="05000000000000000000" pitchFamily="2" charset="2"/>
              <a:buChar char="ü"/>
            </a:pPr>
            <a:endParaRPr lang="es-CL" sz="2000" dirty="0"/>
          </a:p>
          <a:p>
            <a:pPr marL="285750" lvl="0" indent="-285750"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s-CL" sz="2000" dirty="0"/>
              <a:t>Entre 2003 y 2013, entre el </a:t>
            </a:r>
            <a:r>
              <a:rPr lang="es-CL" sz="2000" b="1" dirty="0">
                <a:solidFill>
                  <a:srgbClr val="00568F"/>
                </a:solidFill>
              </a:rPr>
              <a:t>10 y el 13% de la población </a:t>
            </a:r>
            <a:r>
              <a:rPr lang="es-CL" sz="2000" dirty="0"/>
              <a:t>mostró movilidad descendente. </a:t>
            </a:r>
            <a:r>
              <a:rPr lang="es-CL" sz="2000" b="1" dirty="0">
                <a:solidFill>
                  <a:srgbClr val="00568F"/>
                </a:solidFill>
              </a:rPr>
              <a:t>49%</a:t>
            </a:r>
            <a:r>
              <a:rPr lang="es-CL" sz="2000" dirty="0"/>
              <a:t> mostró movilidad ascendente.</a:t>
            </a:r>
          </a:p>
          <a:p>
            <a:pPr marL="285750" indent="-285750">
              <a:buClr>
                <a:schemeClr val="accent6"/>
              </a:buClr>
              <a:buFont typeface="Wingdings" panose="05000000000000000000" pitchFamily="2" charset="2"/>
              <a:buChar char="ü"/>
            </a:pPr>
            <a:endParaRPr lang="en-US" sz="2000" dirty="0"/>
          </a:p>
          <a:p>
            <a:pPr>
              <a:lnSpc>
                <a:spcPct val="90000"/>
              </a:lnSpc>
              <a:spcBef>
                <a:spcPts val="1000"/>
              </a:spcBef>
            </a:pPr>
            <a:endParaRPr lang="en-US" sz="1600" dirty="0"/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9358788" y="3786903"/>
            <a:ext cx="0" cy="1923393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6393041" y="3048239"/>
            <a:ext cx="15266" cy="1765738"/>
          </a:xfrm>
          <a:prstGeom prst="straightConnector1">
            <a:avLst/>
          </a:prstGeom>
          <a:ln w="38100">
            <a:solidFill>
              <a:srgbClr val="CC380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l="68417" b="-24"/>
          <a:stretch/>
        </p:blipFill>
        <p:spPr>
          <a:xfrm>
            <a:off x="3735363" y="1483664"/>
            <a:ext cx="2404315" cy="4894888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 rotWithShape="1">
          <a:blip r:embed="rId4"/>
          <a:srcRect l="55809" t="65269" r="36499" b="26260"/>
          <a:stretch/>
        </p:blipFill>
        <p:spPr>
          <a:xfrm>
            <a:off x="6225112" y="4986396"/>
            <a:ext cx="819150" cy="571501"/>
          </a:xfrm>
          <a:prstGeom prst="rect">
            <a:avLst/>
          </a:prstGeom>
        </p:spPr>
      </p:pic>
      <p:pic>
        <p:nvPicPr>
          <p:cNvPr id="2050" name="Picture 2" descr="http://i.istockimg.com/file_thumbview_approve/6263787/6/stock-illustration-6263787-extreme-sports-icons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7" r="74566" b="77328"/>
          <a:stretch/>
        </p:blipFill>
        <p:spPr bwMode="auto">
          <a:xfrm>
            <a:off x="10776059" y="2973003"/>
            <a:ext cx="474425" cy="804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6564299" y="3048239"/>
            <a:ext cx="2658081" cy="1754326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es-ES_tradnl" b="1" dirty="0">
                <a:ea typeface="Times" panose="02020603050405020304" pitchFamily="18" charset="0"/>
                <a:cs typeface="Times New Roman" panose="02020603050405020304" pitchFamily="18" charset="0"/>
              </a:rPr>
              <a:t>Activos </a:t>
            </a:r>
            <a:r>
              <a:rPr lang="es-ES_tradnl" dirty="0">
                <a:ea typeface="Times" panose="02020603050405020304" pitchFamily="18" charset="0"/>
                <a:cs typeface="Times New Roman" panose="02020603050405020304" pitchFamily="18" charset="0"/>
              </a:rPr>
              <a:t>(bienes, acceso al ahorro y al crédito)</a:t>
            </a:r>
            <a:r>
              <a:rPr lang="es-ES_tradnl" b="1" dirty="0">
                <a:latin typeface="+mj-lt"/>
                <a:ea typeface="Times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s-ES_tradnl" dirty="0">
                <a:latin typeface="+mj-lt"/>
                <a:ea typeface="Times" panose="02020603050405020304" pitchFamily="18" charset="0"/>
                <a:cs typeface="Times New Roman" panose="02020603050405020304" pitchFamily="18" charset="0"/>
              </a:rPr>
              <a:t> ampliación de la </a:t>
            </a:r>
            <a:r>
              <a:rPr lang="es-ES_tradnl" b="1" dirty="0">
                <a:latin typeface="+mj-lt"/>
                <a:ea typeface="Times" panose="02020603050405020304" pitchFamily="18" charset="0"/>
                <a:cs typeface="Times New Roman" panose="02020603050405020304" pitchFamily="18" charset="0"/>
              </a:rPr>
              <a:t>protección social</a:t>
            </a:r>
            <a:r>
              <a:rPr lang="es-ES_tradnl" dirty="0">
                <a:latin typeface="+mj-lt"/>
                <a:ea typeface="Times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ES_tradnl" b="1" dirty="0">
                <a:latin typeface="+mj-lt"/>
                <a:ea typeface="Times" panose="02020603050405020304" pitchFamily="18" charset="0"/>
                <a:cs typeface="Times New Roman" panose="02020603050405020304" pitchFamily="18" charset="0"/>
              </a:rPr>
              <a:t>sistemas de cuidado</a:t>
            </a:r>
            <a:r>
              <a:rPr lang="es-ES_tradnl" dirty="0">
                <a:latin typeface="+mj-lt"/>
                <a:ea typeface="Times" panose="02020603050405020304" pitchFamily="18" charset="0"/>
                <a:cs typeface="Times New Roman" panose="02020603050405020304" pitchFamily="18" charset="0"/>
              </a:rPr>
              <a:t> y </a:t>
            </a:r>
            <a:r>
              <a:rPr lang="es-ES_tradnl" b="1" dirty="0">
                <a:latin typeface="+mj-lt"/>
                <a:ea typeface="Times" panose="02020603050405020304" pitchFamily="18" charset="0"/>
                <a:cs typeface="Times New Roman" panose="02020603050405020304" pitchFamily="18" charset="0"/>
              </a:rPr>
              <a:t>calidad del empleo</a:t>
            </a:r>
            <a:endParaRPr lang="en-US" dirty="0"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527362" y="2512083"/>
            <a:ext cx="24973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dirty="0">
                <a:solidFill>
                  <a:srgbClr val="92D050"/>
                </a:solidFill>
                <a:latin typeface="+mj-lt"/>
                <a:ea typeface="Times" panose="02020603050405020304" pitchFamily="18" charset="0"/>
                <a:cs typeface="Times New Roman" panose="02020603050405020304" pitchFamily="18" charset="0"/>
              </a:rPr>
              <a:t>Canasta para la salida de pobreza</a:t>
            </a:r>
            <a:endParaRPr lang="en-US" dirty="0">
              <a:solidFill>
                <a:srgbClr val="92D050"/>
              </a:solidFill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452382" y="2358248"/>
            <a:ext cx="24973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dirty="0">
                <a:solidFill>
                  <a:srgbClr val="C00000"/>
                </a:solidFill>
                <a:latin typeface="+mj-lt"/>
                <a:ea typeface="Times" panose="02020603050405020304" pitchFamily="18" charset="0"/>
                <a:cs typeface="Times New Roman" panose="02020603050405020304" pitchFamily="18" charset="0"/>
              </a:rPr>
              <a:t>Canasta de resiliencia para evitar la caída</a:t>
            </a:r>
            <a:endParaRPr lang="en-US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686042" y="3833945"/>
            <a:ext cx="2338714" cy="1200329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es-ES_tradnl" b="1" dirty="0">
                <a:latin typeface="+mj-lt"/>
                <a:cs typeface="Times New Roman" panose="02020603050405020304" pitchFamily="18" charset="0"/>
              </a:rPr>
              <a:t>Mercados laborales </a:t>
            </a:r>
            <a:r>
              <a:rPr lang="es-ES_tradnl" dirty="0">
                <a:latin typeface="+mj-lt"/>
                <a:cs typeface="Times New Roman" panose="02020603050405020304" pitchFamily="18" charset="0"/>
              </a:rPr>
              <a:t>dinámicos y </a:t>
            </a:r>
            <a:r>
              <a:rPr lang="es-ES_tradnl" b="1" dirty="0">
                <a:latin typeface="+mj-lt"/>
                <a:cs typeface="Times New Roman" panose="02020603050405020304" pitchFamily="18" charset="0"/>
              </a:rPr>
              <a:t>educación más allá del nivel primario. </a:t>
            </a:r>
            <a:endParaRPr lang="en-US" dirty="0">
              <a:latin typeface="+mj-lt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4012" y="141026"/>
            <a:ext cx="356522" cy="840541"/>
          </a:xfrm>
          <a:prstGeom prst="rect">
            <a:avLst/>
          </a:prstGeom>
        </p:spPr>
      </p:pic>
      <p:sp>
        <p:nvSpPr>
          <p:cNvPr id="19" name="Oval 18"/>
          <p:cNvSpPr/>
          <p:nvPr/>
        </p:nvSpPr>
        <p:spPr>
          <a:xfrm>
            <a:off x="3647024" y="4114802"/>
            <a:ext cx="2564438" cy="712260"/>
          </a:xfrm>
          <a:prstGeom prst="ellipse">
            <a:avLst/>
          </a:prstGeom>
          <a:noFill/>
          <a:ln w="28575">
            <a:solidFill>
              <a:srgbClr val="CC38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175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8" grpId="0"/>
      <p:bldP spid="20" grpId="0"/>
      <p:bldP spid="21" grpId="0" animBg="1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417697" y="293549"/>
            <a:ext cx="10245878" cy="575859"/>
          </a:xfrm>
        </p:spPr>
        <p:txBody>
          <a:bodyPr/>
          <a:lstStyle/>
          <a:p>
            <a:r>
              <a:rPr lang="es-CL" sz="3200" b="0" dirty="0">
                <a:latin typeface="+mn-lt"/>
              </a:rPr>
              <a:t>Análisis: la familia de indicadores multidimensionales</a:t>
            </a:r>
            <a:endParaRPr lang="en-US" sz="3200" b="0" dirty="0">
              <a:latin typeface="+mn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2013" y="1263316"/>
            <a:ext cx="6437264" cy="547436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56922" y="2210675"/>
            <a:ext cx="4367308" cy="4161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chemeClr val="accent6"/>
              </a:buClr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C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 requieren nuevos indicadores multidimensionales más allá del ingreso:</a:t>
            </a:r>
          </a:p>
          <a:p>
            <a:pPr marL="800100" lvl="1" indent="-342900">
              <a:lnSpc>
                <a:spcPct val="107000"/>
              </a:lnSpc>
              <a:spcAft>
                <a:spcPts val="800"/>
              </a:spcAft>
              <a:buClr>
                <a:schemeClr val="accent6"/>
              </a:buClr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C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Algunos indicadores serán de </a:t>
            </a:r>
            <a:r>
              <a:rPr lang="es-CL" b="1" dirty="0">
                <a:solidFill>
                  <a:srgbClr val="00568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pobreza multidimensional</a:t>
            </a:r>
            <a:r>
              <a:rPr lang="es-C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800100" lvl="1" indent="-342900">
              <a:lnSpc>
                <a:spcPct val="107000"/>
              </a:lnSpc>
              <a:spcAft>
                <a:spcPts val="800"/>
              </a:spcAft>
              <a:buClr>
                <a:schemeClr val="accent6"/>
              </a:buClr>
              <a:buFont typeface="Wingdings" panose="05000000000000000000" pitchFamily="2" charset="2"/>
              <a:buChar char=""/>
              <a:tabLst>
                <a:tab pos="457200" algn="l"/>
              </a:tabLst>
            </a:pPr>
            <a:endParaRPr lang="es-C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07000"/>
              </a:lnSpc>
              <a:spcAft>
                <a:spcPts val="800"/>
              </a:spcAft>
              <a:buClr>
                <a:schemeClr val="accent6"/>
              </a:buClr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C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Este informe presenta indicadores de </a:t>
            </a:r>
            <a:r>
              <a:rPr lang="es-CL" b="1" dirty="0">
                <a:solidFill>
                  <a:srgbClr val="00568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vulnerabilidad multidimensional.</a:t>
            </a:r>
          </a:p>
          <a:p>
            <a:pPr marL="800100" lvl="1" indent="-342900">
              <a:lnSpc>
                <a:spcPct val="107000"/>
              </a:lnSpc>
              <a:spcAft>
                <a:spcPts val="800"/>
              </a:spcAft>
              <a:buClr>
                <a:schemeClr val="accent6"/>
              </a:buClr>
              <a:buFont typeface="Wingdings" panose="05000000000000000000" pitchFamily="2" charset="2"/>
              <a:buChar char=""/>
              <a:tabLst>
                <a:tab pos="457200" algn="l"/>
              </a:tabLst>
            </a:pPr>
            <a:endParaRPr lang="es-C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07000"/>
              </a:lnSpc>
              <a:spcAft>
                <a:spcPts val="800"/>
              </a:spcAft>
              <a:buClr>
                <a:schemeClr val="accent6"/>
              </a:buClr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C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Una agenda pendiente es construir métrica de </a:t>
            </a:r>
            <a:r>
              <a:rPr lang="es-CL" b="1" dirty="0">
                <a:solidFill>
                  <a:srgbClr val="00568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sostenibilidad multidimensional. </a:t>
            </a:r>
            <a:endParaRPr lang="en-US" b="1" dirty="0">
              <a:solidFill>
                <a:srgbClr val="00568F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/>
          <p:cNvPicPr/>
          <p:nvPr/>
        </p:nvPicPr>
        <p:blipFill rotWithShape="1">
          <a:blip r:embed="rId4"/>
          <a:srcRect l="55809" t="65269" r="36499" b="26260"/>
          <a:stretch/>
        </p:blipFill>
        <p:spPr>
          <a:xfrm>
            <a:off x="3567297" y="4554669"/>
            <a:ext cx="819150" cy="571501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9038855" y="3532779"/>
            <a:ext cx="1053548" cy="954157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04800" y="1263316"/>
            <a:ext cx="1179810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Hallazgos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: 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4012" y="141026"/>
            <a:ext cx="356522" cy="840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0130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515" y="1423592"/>
            <a:ext cx="5655483" cy="530878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4012" y="141026"/>
            <a:ext cx="356522" cy="84054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569861" y="1423592"/>
            <a:ext cx="5238340" cy="4919067"/>
          </a:xfrm>
          <a:prstGeom prst="rect">
            <a:avLst/>
          </a:prstGeom>
        </p:spPr>
        <p:txBody>
          <a:bodyPr/>
          <a:lstStyle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b="0">
                <a:solidFill>
                  <a:srgbClr val="00568F"/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/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/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>
              <a:buClr>
                <a:srgbClr val="00568F"/>
              </a:buClr>
            </a:pPr>
            <a:r>
              <a:rPr lang="es-ES" sz="2000" dirty="0">
                <a:solidFill>
                  <a:schemeClr val="tx1"/>
                </a:solidFill>
              </a:rPr>
              <a:t> </a:t>
            </a:r>
          </a:p>
          <a:p>
            <a:pPr marL="342900" indent="-342900">
              <a:buClr>
                <a:srgbClr val="00568F"/>
              </a:buClr>
              <a:buFont typeface="Courier New" panose="02070309020205020404" pitchFamily="49" charset="0"/>
              <a:buChar char="o"/>
            </a:pPr>
            <a:r>
              <a:rPr lang="es-ES" sz="2000" dirty="0">
                <a:solidFill>
                  <a:schemeClr val="tx1"/>
                </a:solidFill>
              </a:rPr>
              <a:t>La población pobre </a:t>
            </a:r>
            <a:r>
              <a:rPr lang="es-ES" sz="2000" b="1" dirty="0">
                <a:solidFill>
                  <a:schemeClr val="accent5">
                    <a:lumMod val="75000"/>
                  </a:schemeClr>
                </a:solidFill>
              </a:rPr>
              <a:t>disminuyó de un 35,4% a un 27,6% de la población total. </a:t>
            </a:r>
          </a:p>
          <a:p>
            <a:pPr>
              <a:buClr>
                <a:srgbClr val="00568F"/>
              </a:buClr>
            </a:pPr>
            <a:endParaRPr lang="es-ES" sz="2000" b="1" dirty="0">
              <a:solidFill>
                <a:schemeClr val="accent5">
                  <a:lumMod val="75000"/>
                </a:schemeClr>
              </a:solidFill>
            </a:endParaRPr>
          </a:p>
          <a:p>
            <a:pPr marL="342900" indent="-342900">
              <a:buClr>
                <a:srgbClr val="00568F"/>
              </a:buClr>
              <a:buFont typeface="Courier New" panose="02070309020205020404" pitchFamily="49" charset="0"/>
              <a:buChar char="o"/>
            </a:pPr>
            <a:r>
              <a:rPr lang="es-ES" sz="2000" dirty="0">
                <a:solidFill>
                  <a:schemeClr val="tx1"/>
                </a:solidFill>
              </a:rPr>
              <a:t>El 2012, </a:t>
            </a:r>
            <a:r>
              <a:rPr lang="es-ES" sz="2000" b="1" dirty="0">
                <a:solidFill>
                  <a:schemeClr val="accent5">
                    <a:lumMod val="75000"/>
                  </a:schemeClr>
                </a:solidFill>
              </a:rPr>
              <a:t>33,8 millones de personas se encontraban en pobreza de ingresos y 52,5 millones de personas en situación de vulnerabilidad. </a:t>
            </a:r>
          </a:p>
          <a:p>
            <a:pPr>
              <a:buClr>
                <a:srgbClr val="00568F"/>
              </a:buClr>
            </a:pPr>
            <a:endParaRPr lang="es-ES" sz="2000" dirty="0">
              <a:solidFill>
                <a:schemeClr val="tx1"/>
              </a:solidFill>
            </a:endParaRPr>
          </a:p>
          <a:p>
            <a:pPr marL="342900" indent="-342900">
              <a:buClr>
                <a:srgbClr val="00568F"/>
              </a:buClr>
              <a:buFont typeface="Courier New" panose="02070309020205020404" pitchFamily="49" charset="0"/>
              <a:buChar char="o"/>
            </a:pPr>
            <a:endParaRPr lang="es-CL" dirty="0"/>
          </a:p>
          <a:p>
            <a:pPr marL="342900" lvl="0" indent="-342900">
              <a:buClr>
                <a:srgbClr val="00568F"/>
              </a:buClr>
              <a:buFont typeface="Courier New" panose="02070309020205020404" pitchFamily="49" charset="0"/>
              <a:buChar char="o"/>
            </a:pPr>
            <a:endParaRPr lang="en-US" dirty="0"/>
          </a:p>
          <a:p>
            <a:pPr marL="342900" indent="-342900">
              <a:buClr>
                <a:srgbClr val="00568F"/>
              </a:buClr>
              <a:buFont typeface="Courier New" panose="02070309020205020404" pitchFamily="49" charset="0"/>
              <a:buChar char="o"/>
            </a:pPr>
            <a:endParaRPr lang="en-US" dirty="0"/>
          </a:p>
          <a:p>
            <a:pPr marL="342900" indent="-342900">
              <a:buClr>
                <a:srgbClr val="00568F"/>
              </a:buClr>
              <a:buFont typeface="Courier New" panose="02070309020205020404" pitchFamily="49" charset="0"/>
              <a:buChar char="o"/>
            </a:pPr>
            <a:endParaRPr lang="en-US" dirty="0"/>
          </a:p>
          <a:p>
            <a:pPr marL="342900" indent="-342900">
              <a:buClr>
                <a:srgbClr val="00568F"/>
              </a:buClr>
              <a:buFont typeface="Courier New" panose="02070309020205020404" pitchFamily="49" charset="0"/>
              <a:buChar char="o"/>
            </a:pPr>
            <a:endParaRPr lang="en-US" dirty="0"/>
          </a:p>
          <a:p>
            <a:pPr marL="342900" indent="-342900">
              <a:buClr>
                <a:srgbClr val="00568F"/>
              </a:buClr>
              <a:buFont typeface="Courier New" panose="02070309020205020404" pitchFamily="49" charset="0"/>
              <a:buChar char="o"/>
            </a:pP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281441" y="3973822"/>
            <a:ext cx="1774781" cy="112222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483545" y="1311752"/>
            <a:ext cx="21394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000" dirty="0"/>
              <a:t>Entre 1992 y 2012:</a:t>
            </a:r>
            <a:endParaRPr lang="en-US" sz="2000" dirty="0"/>
          </a:p>
        </p:txBody>
      </p:sp>
      <p:pic>
        <p:nvPicPr>
          <p:cNvPr id="9" name="Picture 11"/>
          <p:cNvPicPr/>
          <p:nvPr/>
        </p:nvPicPr>
        <p:blipFill rotWithShape="1"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55809" t="65269" r="36499" b="26260"/>
          <a:stretch/>
        </p:blipFill>
        <p:spPr>
          <a:xfrm>
            <a:off x="6056223" y="4507506"/>
            <a:ext cx="819150" cy="57150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192216" y="4922308"/>
            <a:ext cx="4156502" cy="1053046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/>
          <a:lstStyle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b="0">
                <a:solidFill>
                  <a:srgbClr val="00568F"/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/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/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buClr>
                <a:srgbClr val="00568F"/>
              </a:buClr>
            </a:pPr>
            <a:r>
              <a:rPr lang="en-US" sz="2000" b="1" dirty="0">
                <a:solidFill>
                  <a:srgbClr val="C00000"/>
                </a:solidFill>
              </a:rPr>
              <a:t>Para el 2012, </a:t>
            </a:r>
            <a:r>
              <a:rPr lang="en-US" sz="2000" b="1" dirty="0" err="1">
                <a:solidFill>
                  <a:srgbClr val="C00000"/>
                </a:solidFill>
              </a:rPr>
              <a:t>alrededor</a:t>
            </a:r>
            <a:r>
              <a:rPr lang="en-US" sz="2000" b="1" dirty="0">
                <a:solidFill>
                  <a:srgbClr val="C00000"/>
                </a:solidFill>
              </a:rPr>
              <a:t> de 6 </a:t>
            </a:r>
            <a:r>
              <a:rPr lang="en-US" sz="2000" b="1" dirty="0" err="1">
                <a:solidFill>
                  <a:srgbClr val="C00000"/>
                </a:solidFill>
              </a:rPr>
              <a:t>millones</a:t>
            </a:r>
            <a:r>
              <a:rPr lang="en-US" sz="2000" b="1" dirty="0">
                <a:solidFill>
                  <a:srgbClr val="C00000"/>
                </a:solidFill>
              </a:rPr>
              <a:t> de personas </a:t>
            </a:r>
            <a:r>
              <a:rPr lang="en-US" sz="2000" b="1" dirty="0" err="1">
                <a:solidFill>
                  <a:srgbClr val="C00000"/>
                </a:solidFill>
              </a:rPr>
              <a:t>vulnerables</a:t>
            </a:r>
            <a:r>
              <a:rPr lang="en-US" sz="2000" b="1" dirty="0">
                <a:solidFill>
                  <a:srgbClr val="C00000"/>
                </a:solidFill>
              </a:rPr>
              <a:t> </a:t>
            </a:r>
            <a:r>
              <a:rPr lang="en-US" sz="2000" b="1" dirty="0" err="1">
                <a:solidFill>
                  <a:srgbClr val="C00000"/>
                </a:solidFill>
              </a:rPr>
              <a:t>estaban</a:t>
            </a:r>
            <a:r>
              <a:rPr lang="en-US" sz="2000" b="1" dirty="0">
                <a:solidFill>
                  <a:srgbClr val="C00000"/>
                </a:solidFill>
              </a:rPr>
              <a:t> en </a:t>
            </a:r>
            <a:r>
              <a:rPr lang="en-US" sz="2000" b="1" dirty="0" err="1">
                <a:solidFill>
                  <a:srgbClr val="C00000"/>
                </a:solidFill>
              </a:rPr>
              <a:t>peligro</a:t>
            </a:r>
            <a:r>
              <a:rPr lang="en-US" sz="2000" b="1" dirty="0">
                <a:solidFill>
                  <a:srgbClr val="C00000"/>
                </a:solidFill>
              </a:rPr>
              <a:t> de </a:t>
            </a:r>
            <a:r>
              <a:rPr lang="en-US" sz="2000" b="1" dirty="0" err="1">
                <a:solidFill>
                  <a:srgbClr val="C00000"/>
                </a:solidFill>
              </a:rPr>
              <a:t>recaer</a:t>
            </a:r>
            <a:r>
              <a:rPr lang="en-US" sz="2000" b="1" dirty="0">
                <a:solidFill>
                  <a:srgbClr val="C00000"/>
                </a:solidFill>
              </a:rPr>
              <a:t> en </a:t>
            </a:r>
            <a:r>
              <a:rPr lang="en-US" sz="2000" b="1" dirty="0" err="1">
                <a:solidFill>
                  <a:srgbClr val="C00000"/>
                </a:solidFill>
              </a:rPr>
              <a:t>pobreza</a:t>
            </a:r>
            <a:r>
              <a:rPr lang="en-US" sz="2000" b="1" dirty="0">
                <a:solidFill>
                  <a:srgbClr val="C00000"/>
                </a:solidFill>
              </a:rPr>
              <a:t> </a:t>
            </a:r>
          </a:p>
          <a:p>
            <a:pPr lvl="0">
              <a:buClr>
                <a:srgbClr val="00568F"/>
              </a:buClr>
            </a:pPr>
            <a:endParaRPr lang="en-US" sz="2000" b="1" dirty="0">
              <a:solidFill>
                <a:srgbClr val="C00000"/>
              </a:solidFill>
            </a:endParaRPr>
          </a:p>
          <a:p>
            <a:pPr marL="342900" indent="-342900">
              <a:buClr>
                <a:srgbClr val="00568F"/>
              </a:buClr>
              <a:buFont typeface="Courier New" panose="02070309020205020404" pitchFamily="49" charset="0"/>
              <a:buChar char="o"/>
            </a:pPr>
            <a:endParaRPr lang="en-US" sz="2000" b="1" dirty="0">
              <a:solidFill>
                <a:srgbClr val="C00000"/>
              </a:solidFill>
            </a:endParaRPr>
          </a:p>
          <a:p>
            <a:pPr marL="342900" indent="-342900">
              <a:buClr>
                <a:srgbClr val="00568F"/>
              </a:buClr>
              <a:buFont typeface="Courier New" panose="02070309020205020404" pitchFamily="49" charset="0"/>
              <a:buChar char="o"/>
            </a:pPr>
            <a:endParaRPr lang="en-US" sz="2000" b="1" dirty="0">
              <a:solidFill>
                <a:srgbClr val="C00000"/>
              </a:solidFill>
            </a:endParaRPr>
          </a:p>
          <a:p>
            <a:pPr marL="342900" indent="-342900">
              <a:buClr>
                <a:srgbClr val="00568F"/>
              </a:buClr>
              <a:buFont typeface="Courier New" panose="02070309020205020404" pitchFamily="49" charset="0"/>
              <a:buChar char="o"/>
            </a:pP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51792" y="241614"/>
            <a:ext cx="9434078" cy="535531"/>
          </a:xfrm>
          <a:prstGeom prst="rect">
            <a:avLst/>
          </a:prstGeom>
        </p:spPr>
        <p:txBody>
          <a:bodyPr/>
          <a:lstStyle/>
          <a:p>
            <a:r>
              <a:rPr lang="es-CL" sz="3200" dirty="0">
                <a:solidFill>
                  <a:srgbClr val="00568F"/>
                </a:solidFill>
              </a:rPr>
              <a:t>México: La piramide de ingresos entre 1992 y 2012  </a:t>
            </a:r>
            <a:endParaRPr lang="en-US" sz="3200" dirty="0">
              <a:solidFill>
                <a:srgbClr val="0056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7830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APA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Myriad Pro"/>
        <a:ea typeface=""/>
        <a:cs typeface=""/>
      </a:majorFont>
      <a:minorFont>
        <a:latin typeface="Myriad Pro C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ITULOS+parrafo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ITULOS+parrafo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16336</TotalTime>
  <Words>2857</Words>
  <Application>Microsoft Office PowerPoint</Application>
  <PresentationFormat>Widescreen</PresentationFormat>
  <Paragraphs>333</Paragraphs>
  <Slides>31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18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31</vt:i4>
      </vt:variant>
    </vt:vector>
  </HeadingPairs>
  <TitlesOfParts>
    <vt:vector size="52" baseType="lpstr">
      <vt:lpstr>MS Mincho</vt:lpstr>
      <vt:lpstr>Arial</vt:lpstr>
      <vt:lpstr>Avenir Book</vt:lpstr>
      <vt:lpstr>Calibri</vt:lpstr>
      <vt:lpstr>Calibri </vt:lpstr>
      <vt:lpstr>Calibri Light</vt:lpstr>
      <vt:lpstr>Cambria</vt:lpstr>
      <vt:lpstr>Courier New</vt:lpstr>
      <vt:lpstr>Myriad Pro</vt:lpstr>
      <vt:lpstr>Myriad Pro Cond</vt:lpstr>
      <vt:lpstr>Times</vt:lpstr>
      <vt:lpstr>Times New Roman</vt:lpstr>
      <vt:lpstr>Trebuchet MS</vt:lpstr>
      <vt:lpstr>UniversLTStd-BoldCn</vt:lpstr>
      <vt:lpstr>UniversLTStd-Cn</vt:lpstr>
      <vt:lpstr>UniversLTStd-LightCn</vt:lpstr>
      <vt:lpstr>UniversLTStd-LightCnObl</vt:lpstr>
      <vt:lpstr>Wingdings</vt:lpstr>
      <vt:lpstr>TAPA</vt:lpstr>
      <vt:lpstr>TITULOS+parrafo1</vt:lpstr>
      <vt:lpstr>TITULOS+parrafo2</vt:lpstr>
      <vt:lpstr>Informe Regional sobre Desarrollo Humano para América Latina y el Caribe 2016    Progreso multidimensional: bienestar más allá del ingreso   George Gray Molina Ciudad de México,  Noviembre 2016   </vt:lpstr>
      <vt:lpstr>PowerPoint Presentation</vt:lpstr>
      <vt:lpstr>PowerPoint Presentation</vt:lpstr>
      <vt:lpstr> I. Análisis de transformaciones</vt:lpstr>
      <vt:lpstr>PowerPoint Presentation</vt:lpstr>
      <vt:lpstr>Análisis: la matriz de transición muestra movilidad descendente en el periodo circa 2003-2013 </vt:lpstr>
      <vt:lpstr>PowerPoint Presentation</vt:lpstr>
      <vt:lpstr>PowerPoint Presentation</vt:lpstr>
      <vt:lpstr>PowerPoint Presentation</vt:lpstr>
      <vt:lpstr>PowerPoint Presentation</vt:lpstr>
      <vt:lpstr>Composición del mercado laboral en México</vt:lpstr>
      <vt:lpstr>PowerPoint Presentation</vt:lpstr>
      <vt:lpstr>PowerPoint Presentation</vt:lpstr>
      <vt:lpstr> II. Respuestas de política pública</vt:lpstr>
      <vt:lpstr>Análisis: Más de lo mismo no rendirá lo mismo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III. Agenda futura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Transformaciones latinoamericanas y retos de progreso multidimensional</dc:title>
  <dc:creator>George Gray Molina</dc:creator>
  <cp:lastModifiedBy>Viridiana Orozco</cp:lastModifiedBy>
  <cp:revision>930</cp:revision>
  <cp:lastPrinted>2016-03-21T19:51:45Z</cp:lastPrinted>
  <dcterms:created xsi:type="dcterms:W3CDTF">2016-03-17T15:52:55Z</dcterms:created>
  <dcterms:modified xsi:type="dcterms:W3CDTF">2016-11-22T13:26:10Z</dcterms:modified>
</cp:coreProperties>
</file>