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280" r:id="rId3"/>
    <p:sldId id="2284" r:id="rId4"/>
    <p:sldId id="2302" r:id="rId5"/>
    <p:sldId id="2303" r:id="rId6"/>
  </p:sldIdLst>
  <p:sldSz cx="9144000" cy="6858000" type="screen4x3"/>
  <p:notesSz cx="7010400" cy="92964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28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9FD"/>
    <a:srgbClr val="333399"/>
    <a:srgbClr val="2B2B81"/>
    <a:srgbClr val="E48E1C"/>
    <a:srgbClr val="990000"/>
    <a:srgbClr val="009900"/>
    <a:srgbClr val="CCFFFF"/>
    <a:srgbClr val="FFFFCC"/>
    <a:srgbClr val="66FF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9" autoAdjust="0"/>
    <p:restoredTop sz="95827" autoAdjust="0"/>
  </p:normalViewPr>
  <p:slideViewPr>
    <p:cSldViewPr snapToGrid="0">
      <p:cViewPr varScale="1">
        <p:scale>
          <a:sx n="71" d="100"/>
          <a:sy n="71" d="100"/>
        </p:scale>
        <p:origin x="322" y="62"/>
      </p:cViewPr>
      <p:guideLst>
        <p:guide orient="horz" pos="2166"/>
        <p:guide pos="28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mgutierrez\Downloads\Datos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4390251924857"/>
          <c:y val="2.0967786187743039E-2"/>
          <c:w val="0.8561457304688187"/>
          <c:h val="0.7607592231711610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Carencia por rezago educativo</c:v>
                </c:pt>
              </c:strCache>
            </c:strRef>
          </c:tx>
          <c:spPr>
            <a:ln w="38100">
              <a:solidFill>
                <a:srgbClr val="00CC66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00CC66"/>
              </a:solidFill>
              <a:ln>
                <a:solidFill>
                  <a:srgbClr val="00CC66"/>
                </a:solidFill>
              </a:ln>
            </c:spPr>
          </c:marker>
          <c:dPt>
            <c:idx val="1"/>
            <c:bubble3D val="0"/>
            <c:spPr>
              <a:ln w="38100">
                <a:solidFill>
                  <a:srgbClr val="00CC66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3D0-4F9B-ADEE-31FE0BF42146}"/>
              </c:ext>
            </c:extLst>
          </c:dPt>
          <c:dPt>
            <c:idx val="2"/>
            <c:bubble3D val="0"/>
            <c:spPr>
              <a:ln w="38100">
                <a:solidFill>
                  <a:srgbClr val="00CC66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3D0-4F9B-ADEE-31FE0BF42146}"/>
              </c:ext>
            </c:extLst>
          </c:dPt>
          <c:dPt>
            <c:idx val="3"/>
            <c:bubble3D val="0"/>
            <c:spPr>
              <a:ln w="38100">
                <a:solidFill>
                  <a:srgbClr val="00CC66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3D0-4F9B-ADEE-31FE0BF42146}"/>
              </c:ext>
            </c:extLst>
          </c:dPt>
          <c:cat>
            <c:numRef>
              <c:f>Hoja1!$A$2:$A$8</c:f>
              <c:numCache>
                <c:formatCode>General</c:formatCode>
                <c:ptCount val="7"/>
                <c:pt idx="0">
                  <c:v>1990</c:v>
                </c:pt>
                <c:pt idx="1">
                  <c:v>2000</c:v>
                </c:pt>
                <c:pt idx="2">
                  <c:v>2005</c:v>
                </c:pt>
                <c:pt idx="3">
                  <c:v>2008</c:v>
                </c:pt>
                <c:pt idx="4">
                  <c:v>2010</c:v>
                </c:pt>
                <c:pt idx="5">
                  <c:v>2012</c:v>
                </c:pt>
                <c:pt idx="6">
                  <c:v>2014</c:v>
                </c:pt>
              </c:numCache>
            </c:numRef>
          </c:cat>
          <c:val>
            <c:numRef>
              <c:f>Hoja1!$B$2:$B$8</c:f>
              <c:numCache>
                <c:formatCode>General</c:formatCode>
                <c:ptCount val="7"/>
                <c:pt idx="0">
                  <c:v>26.6</c:v>
                </c:pt>
                <c:pt idx="1">
                  <c:v>22.5</c:v>
                </c:pt>
                <c:pt idx="2">
                  <c:v>19.8</c:v>
                </c:pt>
                <c:pt idx="3" formatCode="0.0">
                  <c:v>21.948444366455078</c:v>
                </c:pt>
                <c:pt idx="4" formatCode="0.0">
                  <c:v>20.666685104370117</c:v>
                </c:pt>
                <c:pt idx="5" formatCode="0.0">
                  <c:v>19.238168716430664</c:v>
                </c:pt>
                <c:pt idx="6" formatCode="#,##0.0">
                  <c:v>18.659902158000001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3D0-4F9B-ADEE-31FE0BF4214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Carencia por acceso a los servicios de salud</c:v>
                </c:pt>
              </c:strCache>
            </c:strRef>
          </c:tx>
          <c:spPr>
            <a:ln w="38100">
              <a:solidFill>
                <a:srgbClr val="333399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333399"/>
              </a:solidFill>
            </c:spPr>
          </c:marker>
          <c:dPt>
            <c:idx val="2"/>
            <c:marker>
              <c:spPr>
                <a:solidFill>
                  <a:srgbClr val="333399"/>
                </a:solidFill>
                <a:ln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B3D0-4F9B-ADEE-31FE0BF42146}"/>
              </c:ext>
            </c:extLst>
          </c:dPt>
          <c:dPt>
            <c:idx val="3"/>
            <c:marker>
              <c:symbol val="circl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8-B3D0-4F9B-ADEE-31FE0BF42146}"/>
              </c:ext>
            </c:extLst>
          </c:dPt>
          <c:dPt>
            <c:idx val="4"/>
            <c:marker>
              <c:symbol val="circle"/>
              <c:size val="9"/>
            </c:marker>
            <c:bubble3D val="0"/>
            <c:extLst>
              <c:ext xmlns:c16="http://schemas.microsoft.com/office/drawing/2014/chart" uri="{C3380CC4-5D6E-409C-BE32-E72D297353CC}">
                <c16:uniqueId val="{00000009-B3D0-4F9B-ADEE-31FE0BF42146}"/>
              </c:ext>
            </c:extLst>
          </c:dPt>
          <c:cat>
            <c:numRef>
              <c:f>Hoja1!$A$2:$A$8</c:f>
              <c:numCache>
                <c:formatCode>General</c:formatCode>
                <c:ptCount val="7"/>
                <c:pt idx="0">
                  <c:v>1990</c:v>
                </c:pt>
                <c:pt idx="1">
                  <c:v>2000</c:v>
                </c:pt>
                <c:pt idx="2">
                  <c:v>2005</c:v>
                </c:pt>
                <c:pt idx="3">
                  <c:v>2008</c:v>
                </c:pt>
                <c:pt idx="4">
                  <c:v>2010</c:v>
                </c:pt>
                <c:pt idx="5">
                  <c:v>2012</c:v>
                </c:pt>
                <c:pt idx="6">
                  <c:v>2014</c:v>
                </c:pt>
              </c:numCache>
            </c:numRef>
          </c:cat>
          <c:val>
            <c:numRef>
              <c:f>Hoja1!$C$2:$C$8</c:f>
              <c:numCache>
                <c:formatCode>General</c:formatCode>
                <c:ptCount val="7"/>
                <c:pt idx="1">
                  <c:v>58.6</c:v>
                </c:pt>
                <c:pt idx="2">
                  <c:v>51.4</c:v>
                </c:pt>
                <c:pt idx="3" formatCode="0.0">
                  <c:v>38.402393341064453</c:v>
                </c:pt>
                <c:pt idx="4" formatCode="0.0">
                  <c:v>29.228610992431641</c:v>
                </c:pt>
                <c:pt idx="5" formatCode="0.0">
                  <c:v>21.543458938598633</c:v>
                </c:pt>
                <c:pt idx="6" formatCode="#,##0.0">
                  <c:v>18.157083060000001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3D0-4F9B-ADEE-31FE0BF42146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Carencia por acceso a la seguridad social</c:v>
                </c:pt>
              </c:strCache>
            </c:strRef>
          </c:tx>
          <c:spPr>
            <a:ln w="38100">
              <a:solidFill>
                <a:srgbClr val="FF6600"/>
              </a:solidFill>
            </a:ln>
          </c:spPr>
          <c:marker>
            <c:symbol val="circle"/>
            <c:size val="7"/>
            <c:spPr>
              <a:solidFill>
                <a:srgbClr val="FF6600"/>
              </a:solidFill>
              <a:ln>
                <a:solidFill>
                  <a:srgbClr val="FF6600"/>
                </a:solidFill>
              </a:ln>
            </c:spPr>
          </c:marker>
          <c:cat>
            <c:numRef>
              <c:f>Hoja1!$A$2:$A$8</c:f>
              <c:numCache>
                <c:formatCode>General</c:formatCode>
                <c:ptCount val="7"/>
                <c:pt idx="0">
                  <c:v>1990</c:v>
                </c:pt>
                <c:pt idx="1">
                  <c:v>2000</c:v>
                </c:pt>
                <c:pt idx="2">
                  <c:v>2005</c:v>
                </c:pt>
                <c:pt idx="3">
                  <c:v>2008</c:v>
                </c:pt>
                <c:pt idx="4">
                  <c:v>2010</c:v>
                </c:pt>
                <c:pt idx="5">
                  <c:v>2012</c:v>
                </c:pt>
                <c:pt idx="6">
                  <c:v>2014</c:v>
                </c:pt>
              </c:numCache>
            </c:numRef>
          </c:cat>
          <c:val>
            <c:numRef>
              <c:f>Hoja1!$D$2:$D$8</c:f>
              <c:numCache>
                <c:formatCode>General</c:formatCode>
                <c:ptCount val="7"/>
                <c:pt idx="3" formatCode="0.0">
                  <c:v>65.001174926757813</c:v>
                </c:pt>
                <c:pt idx="4" formatCode="0.0">
                  <c:v>60.740192413330078</c:v>
                </c:pt>
                <c:pt idx="5" formatCode="0.0">
                  <c:v>61.236232757568359</c:v>
                </c:pt>
                <c:pt idx="6" formatCode="#,##0.0">
                  <c:v>58.472368115999998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3D0-4F9B-ADEE-31FE0BF42146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Carencia por calidad y espacios en la vivienda</c:v>
                </c:pt>
              </c:strCache>
            </c:strRef>
          </c:tx>
          <c:spPr>
            <a:ln w="38100">
              <a:solidFill>
                <a:srgbClr val="CC0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CC0000"/>
              </a:solidFill>
              <a:ln>
                <a:solidFill>
                  <a:srgbClr val="CC0000"/>
                </a:solidFill>
              </a:ln>
            </c:spPr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C-B3D0-4F9B-ADEE-31FE0BF42146}"/>
              </c:ext>
            </c:extLst>
          </c:dPt>
          <c:cat>
            <c:numRef>
              <c:f>Hoja1!$A$2:$A$8</c:f>
              <c:numCache>
                <c:formatCode>General</c:formatCode>
                <c:ptCount val="7"/>
                <c:pt idx="0">
                  <c:v>1990</c:v>
                </c:pt>
                <c:pt idx="1">
                  <c:v>2000</c:v>
                </c:pt>
                <c:pt idx="2">
                  <c:v>2005</c:v>
                </c:pt>
                <c:pt idx="3">
                  <c:v>2008</c:v>
                </c:pt>
                <c:pt idx="4">
                  <c:v>2010</c:v>
                </c:pt>
                <c:pt idx="5">
                  <c:v>2012</c:v>
                </c:pt>
                <c:pt idx="6">
                  <c:v>2014</c:v>
                </c:pt>
              </c:numCache>
            </c:numRef>
          </c:cat>
          <c:val>
            <c:numRef>
              <c:f>Hoja1!$E$2:$E$8</c:f>
              <c:numCache>
                <c:formatCode>General</c:formatCode>
                <c:ptCount val="7"/>
                <c:pt idx="0">
                  <c:v>41.5</c:v>
                </c:pt>
                <c:pt idx="1">
                  <c:v>29.4</c:v>
                </c:pt>
                <c:pt idx="3" formatCode="0.0">
                  <c:v>17.695507049560547</c:v>
                </c:pt>
                <c:pt idx="4" formatCode="0.0">
                  <c:v>15.17573070526123</c:v>
                </c:pt>
                <c:pt idx="5" formatCode="0.0">
                  <c:v>13.554105758666992</c:v>
                </c:pt>
                <c:pt idx="6" formatCode="#,##0.0">
                  <c:v>12.316463855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B3D0-4F9B-ADEE-31FE0BF42146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Carencia por servicios básicos en la vivienda</c:v>
                </c:pt>
              </c:strCache>
            </c:strRef>
          </c:tx>
          <c:spPr>
            <a:ln w="38100">
              <a:solidFill>
                <a:srgbClr val="9661FF"/>
              </a:solidFill>
            </a:ln>
          </c:spPr>
          <c:marker>
            <c:symbol val="circle"/>
            <c:size val="7"/>
            <c:spPr>
              <a:solidFill>
                <a:srgbClr val="9661FF"/>
              </a:solidFill>
              <a:ln>
                <a:solidFill>
                  <a:srgbClr val="9661FF"/>
                </a:solidFill>
              </a:ln>
            </c:spPr>
          </c:marker>
          <c:cat>
            <c:numRef>
              <c:f>Hoja1!$A$2:$A$8</c:f>
              <c:numCache>
                <c:formatCode>General</c:formatCode>
                <c:ptCount val="7"/>
                <c:pt idx="0">
                  <c:v>1990</c:v>
                </c:pt>
                <c:pt idx="1">
                  <c:v>2000</c:v>
                </c:pt>
                <c:pt idx="2">
                  <c:v>2005</c:v>
                </c:pt>
                <c:pt idx="3">
                  <c:v>2008</c:v>
                </c:pt>
                <c:pt idx="4">
                  <c:v>2010</c:v>
                </c:pt>
                <c:pt idx="5">
                  <c:v>2012</c:v>
                </c:pt>
                <c:pt idx="6">
                  <c:v>2014</c:v>
                </c:pt>
              </c:numCache>
            </c:numRef>
          </c:cat>
          <c:val>
            <c:numRef>
              <c:f>Hoja1!$F$2:$F$8</c:f>
              <c:numCache>
                <c:formatCode>General</c:formatCode>
                <c:ptCount val="7"/>
                <c:pt idx="4" formatCode="0.0">
                  <c:v>22.9</c:v>
                </c:pt>
                <c:pt idx="5" formatCode="0.0">
                  <c:v>21.2</c:v>
                </c:pt>
                <c:pt idx="6" formatCode="#,##0.0">
                  <c:v>21.217252428999998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B3D0-4F9B-ADEE-31FE0BF42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3630464"/>
        <c:axId val="243632768"/>
      </c:lineChart>
      <c:catAx>
        <c:axId val="243630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itchFamily="34" charset="0"/>
                <a:cs typeface="Calibri" pitchFamily="34" charset="0"/>
              </a:defRPr>
            </a:pPr>
            <a:endParaRPr lang="es-MX"/>
          </a:p>
        </c:txPr>
        <c:crossAx val="243632768"/>
        <c:crosses val="autoZero"/>
        <c:auto val="1"/>
        <c:lblAlgn val="ctr"/>
        <c:lblOffset val="100"/>
        <c:noMultiLvlLbl val="0"/>
      </c:catAx>
      <c:valAx>
        <c:axId val="243632768"/>
        <c:scaling>
          <c:orientation val="minMax"/>
          <c:min val="1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MX" sz="1400" dirty="0">
                    <a:latin typeface="Calibri" pitchFamily="34" charset="0"/>
                    <a:cs typeface="Calibri" pitchFamily="34" charset="0"/>
                  </a:rPr>
                  <a:t>Porcentaje</a:t>
                </a:r>
                <a:r>
                  <a:rPr lang="es-MX" sz="1400" baseline="0" dirty="0">
                    <a:latin typeface="Calibri" pitchFamily="34" charset="0"/>
                    <a:cs typeface="Calibri" pitchFamily="34" charset="0"/>
                  </a:rPr>
                  <a:t> de personas con carencia</a:t>
                </a:r>
                <a:endParaRPr lang="es-MX" sz="1400" dirty="0">
                  <a:latin typeface="Calibri" pitchFamily="34" charset="0"/>
                  <a:cs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1.4133630696020104E-2"/>
              <c:y val="0.16747410834595988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Calibri" pitchFamily="34" charset="0"/>
                <a:cs typeface="Calibri" pitchFamily="34" charset="0"/>
              </a:defRPr>
            </a:pPr>
            <a:endParaRPr lang="es-MX"/>
          </a:p>
        </c:txPr>
        <c:crossAx val="2436304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4353078653977909"/>
          <c:w val="1"/>
          <c:h val="0.15646921346022089"/>
        </c:manualLayout>
      </c:layout>
      <c:overlay val="0"/>
      <c:txPr>
        <a:bodyPr/>
        <a:lstStyle/>
        <a:p>
          <a:pPr>
            <a:defRPr sz="1100" b="1">
              <a:latin typeface="Calibri" pitchFamily="34" charset="0"/>
              <a:cs typeface="Calibri" pitchFamily="34" charset="0"/>
            </a:defRPr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[Datos.xlsx]Hoja1!$G$2</c:f>
              <c:strCache>
                <c:ptCount val="1"/>
                <c:pt idx="0">
                  <c:v>Ingreso Corriente Total Per cápita 
deflactado con el INPC</c:v>
                </c:pt>
              </c:strCache>
            </c:strRef>
          </c:tx>
          <c:marker>
            <c:symbol val="none"/>
          </c:marker>
          <c:cat>
            <c:strRef>
              <c:f>[Datos.xlsx]Hoja1!$A$3:$A$15</c:f>
              <c:strCache>
                <c:ptCount val="13"/>
                <c:pt idx="0">
                  <c:v>1992</c:v>
                </c:pt>
                <c:pt idx="1">
                  <c:v>1994</c:v>
                </c:pt>
                <c:pt idx="2">
                  <c:v>1996</c:v>
                </c:pt>
                <c:pt idx="3">
                  <c:v>1998</c:v>
                </c:pt>
                <c:pt idx="4">
                  <c:v>2000</c:v>
                </c:pt>
                <c:pt idx="5">
                  <c:v>2002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  <c:pt idx="11">
                  <c:v>2012</c:v>
                </c:pt>
                <c:pt idx="12">
                  <c:v>2014</c:v>
                </c:pt>
              </c:strCache>
            </c:strRef>
          </c:cat>
          <c:val>
            <c:numRef>
              <c:f>[Datos.xlsx]Hoja1!$G$3:$G$15</c:f>
              <c:numCache>
                <c:formatCode>_("$"* #,##0.00_);_("$"* \(#,##0.00\);_("$"* "-"??_);_(@_)</c:formatCode>
                <c:ptCount val="13"/>
                <c:pt idx="0">
                  <c:v>3508.7019429878774</c:v>
                </c:pt>
                <c:pt idx="1">
                  <c:v>3574.6310980885683</c:v>
                </c:pt>
                <c:pt idx="2">
                  <c:v>2633.012337668772</c:v>
                </c:pt>
                <c:pt idx="3">
                  <c:v>2903.4425749428851</c:v>
                </c:pt>
                <c:pt idx="4">
                  <c:v>3425.0849463845434</c:v>
                </c:pt>
                <c:pt idx="5">
                  <c:v>3382.6441161042794</c:v>
                </c:pt>
                <c:pt idx="6">
                  <c:v>3576.0282739182294</c:v>
                </c:pt>
                <c:pt idx="7">
                  <c:v>3644.338037008351</c:v>
                </c:pt>
                <c:pt idx="8">
                  <c:v>3964.5022232710808</c:v>
                </c:pt>
                <c:pt idx="9">
                  <c:v>3838.5074952988634</c:v>
                </c:pt>
                <c:pt idx="10">
                  <c:v>3479.6461538361486</c:v>
                </c:pt>
                <c:pt idx="11">
                  <c:v>3748.7994717275055</c:v>
                </c:pt>
                <c:pt idx="12">
                  <c:v>3552.0309999999999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F11-42C5-8FEB-0B4730E60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1127680"/>
        <c:axId val="381297792"/>
      </c:lineChart>
      <c:catAx>
        <c:axId val="381127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381297792"/>
        <c:crosses val="autoZero"/>
        <c:auto val="1"/>
        <c:lblAlgn val="ctr"/>
        <c:lblOffset val="100"/>
        <c:noMultiLvlLbl val="0"/>
      </c:catAx>
      <c:valAx>
        <c:axId val="381297792"/>
        <c:scaling>
          <c:orientation val="minMax"/>
          <c:min val="1500"/>
        </c:scaling>
        <c:delete val="0"/>
        <c:axPos val="l"/>
        <c:majorGridlines/>
        <c:numFmt formatCode="_-&quot;$&quot;* #,##0.0_-;\-&quot;$&quot;* #,##0.0_-;_-&quot;$&quot;* &quot;-&quot;?_-;_-@_-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 b="1"/>
            </a:pPr>
            <a:endParaRPr lang="es-MX"/>
          </a:p>
        </c:txPr>
        <c:crossAx val="381127680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149875913670482E-2"/>
          <c:y val="2.1321756586799231E-2"/>
          <c:w val="0.92406973836922168"/>
          <c:h val="0.79424729173378339"/>
        </c:manualLayout>
      </c:layout>
      <c:lineChart>
        <c:grouping val="standard"/>
        <c:varyColors val="0"/>
        <c:ser>
          <c:idx val="1"/>
          <c:order val="0"/>
          <c:tx>
            <c:strRef>
              <c:f>'Ingreso lab'!$D$2</c:f>
              <c:strCache>
                <c:ptCount val="1"/>
                <c:pt idx="0">
                  <c:v>Pesos del 1t  de 2010
(deflactado con el INPC)</c:v>
                </c:pt>
              </c:strCache>
            </c:strRef>
          </c:tx>
          <c:marker>
            <c:symbol val="square"/>
            <c:size val="5"/>
          </c:marker>
          <c:dLbls>
            <c:dLbl>
              <c:idx val="0"/>
              <c:layout>
                <c:manualLayout>
                  <c:x val="-2.1788245089634471E-2"/>
                  <c:y val="2.64538639982499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947-48BE-8989-95CF02DBAE63}"/>
                </c:ext>
              </c:extLst>
            </c:dLbl>
            <c:dLbl>
              <c:idx val="4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947-48BE-8989-95CF02DBAE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'Ingreso lab'!$A$3:$B$50</c:f>
              <c:multiLvlStrCache>
                <c:ptCount val="47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I</c:v>
                  </c:pt>
                  <c:pt idx="5">
                    <c:v>II</c:v>
                  </c:pt>
                  <c:pt idx="6">
                    <c:v>III</c:v>
                  </c:pt>
                  <c:pt idx="7">
                    <c:v>IV</c:v>
                  </c:pt>
                  <c:pt idx="8">
                    <c:v>I</c:v>
                  </c:pt>
                  <c:pt idx="9">
                    <c:v>II</c:v>
                  </c:pt>
                  <c:pt idx="10">
                    <c:v>III</c:v>
                  </c:pt>
                  <c:pt idx="11">
                    <c:v>IV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I</c:v>
                  </c:pt>
                  <c:pt idx="17">
                    <c:v>II</c:v>
                  </c:pt>
                  <c:pt idx="18">
                    <c:v>III</c:v>
                  </c:pt>
                  <c:pt idx="19">
                    <c:v>IV</c:v>
                  </c:pt>
                  <c:pt idx="20">
                    <c:v>I</c:v>
                  </c:pt>
                  <c:pt idx="21">
                    <c:v>II</c:v>
                  </c:pt>
                  <c:pt idx="22">
                    <c:v>III</c:v>
                  </c:pt>
                  <c:pt idx="23">
                    <c:v>IV</c:v>
                  </c:pt>
                  <c:pt idx="24">
                    <c:v>I</c:v>
                  </c:pt>
                  <c:pt idx="25">
                    <c:v>II</c:v>
                  </c:pt>
                  <c:pt idx="26">
                    <c:v>III</c:v>
                  </c:pt>
                  <c:pt idx="27">
                    <c:v>IV</c:v>
                  </c:pt>
                  <c:pt idx="28">
                    <c:v>I</c:v>
                  </c:pt>
                  <c:pt idx="29">
                    <c:v>II</c:v>
                  </c:pt>
                  <c:pt idx="30">
                    <c:v>III</c:v>
                  </c:pt>
                  <c:pt idx="31">
                    <c:v>IV</c:v>
                  </c:pt>
                  <c:pt idx="32">
                    <c:v>I</c:v>
                  </c:pt>
                  <c:pt idx="33">
                    <c:v>II</c:v>
                  </c:pt>
                  <c:pt idx="34">
                    <c:v>III</c:v>
                  </c:pt>
                  <c:pt idx="35">
                    <c:v>IV</c:v>
                  </c:pt>
                  <c:pt idx="36">
                    <c:v>I</c:v>
                  </c:pt>
                  <c:pt idx="37">
                    <c:v>II</c:v>
                  </c:pt>
                  <c:pt idx="38">
                    <c:v>III</c:v>
                  </c:pt>
                  <c:pt idx="39">
                    <c:v>IV</c:v>
                  </c:pt>
                  <c:pt idx="40">
                    <c:v>I</c:v>
                  </c:pt>
                  <c:pt idx="41">
                    <c:v>II</c:v>
                  </c:pt>
                  <c:pt idx="42">
                    <c:v>III</c:v>
                  </c:pt>
                  <c:pt idx="43">
                    <c:v>IV</c:v>
                  </c:pt>
                  <c:pt idx="44">
                    <c:v>I</c:v>
                  </c:pt>
                  <c:pt idx="45">
                    <c:v>II</c:v>
                  </c:pt>
                  <c:pt idx="46">
                    <c:v>III</c:v>
                  </c:pt>
                </c:lvl>
                <c:lvl>
                  <c:pt idx="0">
                    <c:v>2005</c:v>
                  </c:pt>
                  <c:pt idx="4">
                    <c:v>2006</c:v>
                  </c:pt>
                  <c:pt idx="8">
                    <c:v>2007</c:v>
                  </c:pt>
                  <c:pt idx="12">
                    <c:v>2008</c:v>
                  </c:pt>
                  <c:pt idx="16">
                    <c:v>2009</c:v>
                  </c:pt>
                  <c:pt idx="20">
                    <c:v>2010</c:v>
                  </c:pt>
                  <c:pt idx="24">
                    <c:v>2011</c:v>
                  </c:pt>
                  <c:pt idx="28">
                    <c:v>2012</c:v>
                  </c:pt>
                  <c:pt idx="32">
                    <c:v>2013</c:v>
                  </c:pt>
                  <c:pt idx="36">
                    <c:v>2014</c:v>
                  </c:pt>
                  <c:pt idx="40">
                    <c:v>2015</c:v>
                  </c:pt>
                  <c:pt idx="44">
                    <c:v>2016</c:v>
                  </c:pt>
                </c:lvl>
              </c:multiLvlStrCache>
            </c:multiLvlStrRef>
          </c:cat>
          <c:val>
            <c:numRef>
              <c:f>'Ingreso lab'!$D$3:$D$50</c:f>
              <c:numCache>
                <c:formatCode>_("$"* #,##0.00_);_("$"* \(#,##0.00\);_("$"* "-"??_);_(@_)</c:formatCode>
                <c:ptCount val="47"/>
                <c:pt idx="0">
                  <c:v>1782.5637776768026</c:v>
                </c:pt>
                <c:pt idx="1">
                  <c:v>1784.3938756971606</c:v>
                </c:pt>
                <c:pt idx="2">
                  <c:v>1806.6519132510939</c:v>
                </c:pt>
                <c:pt idx="3">
                  <c:v>1866.7695096882496</c:v>
                </c:pt>
                <c:pt idx="4">
                  <c:v>1868.0206025881025</c:v>
                </c:pt>
                <c:pt idx="5">
                  <c:v>1910.1857866445901</c:v>
                </c:pt>
                <c:pt idx="6">
                  <c:v>1940.1377780858554</c:v>
                </c:pt>
                <c:pt idx="7">
                  <c:v>1900.7704596634578</c:v>
                </c:pt>
                <c:pt idx="8">
                  <c:v>1896.775191707844</c:v>
                </c:pt>
                <c:pt idx="9">
                  <c:v>1941.4371224953325</c:v>
                </c:pt>
                <c:pt idx="10">
                  <c:v>1915.5644324545663</c:v>
                </c:pt>
                <c:pt idx="11">
                  <c:v>1911.1688988024978</c:v>
                </c:pt>
                <c:pt idx="12">
                  <c:v>1907.1575591165645</c:v>
                </c:pt>
                <c:pt idx="13">
                  <c:v>1907.0100449123172</c:v>
                </c:pt>
                <c:pt idx="14">
                  <c:v>1863.2709435539718</c:v>
                </c:pt>
                <c:pt idx="15">
                  <c:v>1770.1580455610006</c:v>
                </c:pt>
                <c:pt idx="16">
                  <c:v>1776.8348022191533</c:v>
                </c:pt>
                <c:pt idx="17">
                  <c:v>1773.935947053639</c:v>
                </c:pt>
                <c:pt idx="18">
                  <c:v>1727.8974516841561</c:v>
                </c:pt>
                <c:pt idx="19">
                  <c:v>1692.5633153837045</c:v>
                </c:pt>
                <c:pt idx="20">
                  <c:v>1703.43</c:v>
                </c:pt>
                <c:pt idx="21">
                  <c:v>1726.6433249066624</c:v>
                </c:pt>
                <c:pt idx="22">
                  <c:v>1708.0283700863786</c:v>
                </c:pt>
                <c:pt idx="23">
                  <c:v>1649.3762449118628</c:v>
                </c:pt>
                <c:pt idx="24">
                  <c:v>1686.951670749864</c:v>
                </c:pt>
                <c:pt idx="25">
                  <c:v>1703.4104346541853</c:v>
                </c:pt>
                <c:pt idx="26">
                  <c:v>1696.512749486591</c:v>
                </c:pt>
                <c:pt idx="27">
                  <c:v>1667.3912302331642</c:v>
                </c:pt>
                <c:pt idx="28">
                  <c:v>1688.353480563766</c:v>
                </c:pt>
                <c:pt idx="29">
                  <c:v>1727.0643271850909</c:v>
                </c:pt>
                <c:pt idx="30">
                  <c:v>1710.5654900138516</c:v>
                </c:pt>
                <c:pt idx="31">
                  <c:v>1680.2686561165674</c:v>
                </c:pt>
                <c:pt idx="32">
                  <c:v>1700.4908297068137</c:v>
                </c:pt>
                <c:pt idx="33">
                  <c:v>1681.9596612887583</c:v>
                </c:pt>
                <c:pt idx="34">
                  <c:v>1664.0237750709293</c:v>
                </c:pt>
                <c:pt idx="35">
                  <c:v>1669.0894546938146</c:v>
                </c:pt>
                <c:pt idx="36">
                  <c:v>1633.0428906437535</c:v>
                </c:pt>
                <c:pt idx="37">
                  <c:v>1607.4868274988351</c:v>
                </c:pt>
                <c:pt idx="38">
                  <c:v>1600.5578761962151</c:v>
                </c:pt>
                <c:pt idx="39">
                  <c:v>1575.5767607430923</c:v>
                </c:pt>
                <c:pt idx="40">
                  <c:v>1613.1674981148549</c:v>
                </c:pt>
                <c:pt idx="41">
                  <c:v>1630.960699832111</c:v>
                </c:pt>
                <c:pt idx="42">
                  <c:v>1668.9291409547898</c:v>
                </c:pt>
                <c:pt idx="43">
                  <c:v>1661.7390031056716</c:v>
                </c:pt>
                <c:pt idx="44">
                  <c:v>1665.6981477862573</c:v>
                </c:pt>
                <c:pt idx="45">
                  <c:v>1689.4857508829205</c:v>
                </c:pt>
                <c:pt idx="46">
                  <c:v>1729.3060708966107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947-48BE-8989-95CF02DBAE63}"/>
            </c:ext>
          </c:extLst>
        </c:ser>
        <c:ser>
          <c:idx val="2"/>
          <c:order val="1"/>
          <c:tx>
            <c:strRef>
              <c:f>'Ingreso lab'!$E$2</c:f>
              <c:strCache>
                <c:ptCount val="1"/>
                <c:pt idx="0">
                  <c:v>Pesos del 1t de 2010
(deflactado con la canasta alimentaria)</c:v>
                </c:pt>
              </c:strCache>
            </c:strRef>
          </c:tx>
          <c:marker>
            <c:symbol val="triangle"/>
            <c:size val="5"/>
          </c:marker>
          <c:dPt>
            <c:idx val="20"/>
            <c:marker>
              <c:symbol val="circle"/>
              <c:size val="10"/>
              <c:spPr>
                <a:solidFill>
                  <a:srgbClr val="000000"/>
                </a:solidFill>
                <a:ln>
                  <a:solidFill>
                    <a:schemeClr val="accent3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  <c:spPr>
              <a:ln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947-48BE-8989-95CF02DBAE63}"/>
              </c:ext>
            </c:extLst>
          </c:dPt>
          <c:dLbls>
            <c:dLbl>
              <c:idx val="0"/>
              <c:layout>
                <c:manualLayout>
                  <c:x val="-2.0324477037167492E-2"/>
                  <c:y val="-1.99829196575283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47-48BE-8989-95CF02DBAE63}"/>
                </c:ext>
              </c:extLst>
            </c:dLbl>
            <c:dLbl>
              <c:idx val="4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47-48BE-8989-95CF02DBAE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'Ingreso lab'!$A$3:$B$50</c:f>
              <c:multiLvlStrCache>
                <c:ptCount val="47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I</c:v>
                  </c:pt>
                  <c:pt idx="5">
                    <c:v>II</c:v>
                  </c:pt>
                  <c:pt idx="6">
                    <c:v>III</c:v>
                  </c:pt>
                  <c:pt idx="7">
                    <c:v>IV</c:v>
                  </c:pt>
                  <c:pt idx="8">
                    <c:v>I</c:v>
                  </c:pt>
                  <c:pt idx="9">
                    <c:v>II</c:v>
                  </c:pt>
                  <c:pt idx="10">
                    <c:v>III</c:v>
                  </c:pt>
                  <c:pt idx="11">
                    <c:v>IV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I</c:v>
                  </c:pt>
                  <c:pt idx="17">
                    <c:v>II</c:v>
                  </c:pt>
                  <c:pt idx="18">
                    <c:v>III</c:v>
                  </c:pt>
                  <c:pt idx="19">
                    <c:v>IV</c:v>
                  </c:pt>
                  <c:pt idx="20">
                    <c:v>I</c:v>
                  </c:pt>
                  <c:pt idx="21">
                    <c:v>II</c:v>
                  </c:pt>
                  <c:pt idx="22">
                    <c:v>III</c:v>
                  </c:pt>
                  <c:pt idx="23">
                    <c:v>IV</c:v>
                  </c:pt>
                  <c:pt idx="24">
                    <c:v>I</c:v>
                  </c:pt>
                  <c:pt idx="25">
                    <c:v>II</c:v>
                  </c:pt>
                  <c:pt idx="26">
                    <c:v>III</c:v>
                  </c:pt>
                  <c:pt idx="27">
                    <c:v>IV</c:v>
                  </c:pt>
                  <c:pt idx="28">
                    <c:v>I</c:v>
                  </c:pt>
                  <c:pt idx="29">
                    <c:v>II</c:v>
                  </c:pt>
                  <c:pt idx="30">
                    <c:v>III</c:v>
                  </c:pt>
                  <c:pt idx="31">
                    <c:v>IV</c:v>
                  </c:pt>
                  <c:pt idx="32">
                    <c:v>I</c:v>
                  </c:pt>
                  <c:pt idx="33">
                    <c:v>II</c:v>
                  </c:pt>
                  <c:pt idx="34">
                    <c:v>III</c:v>
                  </c:pt>
                  <c:pt idx="35">
                    <c:v>IV</c:v>
                  </c:pt>
                  <c:pt idx="36">
                    <c:v>I</c:v>
                  </c:pt>
                  <c:pt idx="37">
                    <c:v>II</c:v>
                  </c:pt>
                  <c:pt idx="38">
                    <c:v>III</c:v>
                  </c:pt>
                  <c:pt idx="39">
                    <c:v>IV</c:v>
                  </c:pt>
                  <c:pt idx="40">
                    <c:v>I</c:v>
                  </c:pt>
                  <c:pt idx="41">
                    <c:v>II</c:v>
                  </c:pt>
                  <c:pt idx="42">
                    <c:v>III</c:v>
                  </c:pt>
                  <c:pt idx="43">
                    <c:v>IV</c:v>
                  </c:pt>
                  <c:pt idx="44">
                    <c:v>I</c:v>
                  </c:pt>
                  <c:pt idx="45">
                    <c:v>II</c:v>
                  </c:pt>
                  <c:pt idx="46">
                    <c:v>III</c:v>
                  </c:pt>
                </c:lvl>
                <c:lvl>
                  <c:pt idx="0">
                    <c:v>2005</c:v>
                  </c:pt>
                  <c:pt idx="4">
                    <c:v>2006</c:v>
                  </c:pt>
                  <c:pt idx="8">
                    <c:v>2007</c:v>
                  </c:pt>
                  <c:pt idx="12">
                    <c:v>2008</c:v>
                  </c:pt>
                  <c:pt idx="16">
                    <c:v>2009</c:v>
                  </c:pt>
                  <c:pt idx="20">
                    <c:v>2010</c:v>
                  </c:pt>
                  <c:pt idx="24">
                    <c:v>2011</c:v>
                  </c:pt>
                  <c:pt idx="28">
                    <c:v>2012</c:v>
                  </c:pt>
                  <c:pt idx="32">
                    <c:v>2013</c:v>
                  </c:pt>
                  <c:pt idx="36">
                    <c:v>2014</c:v>
                  </c:pt>
                  <c:pt idx="40">
                    <c:v>2015</c:v>
                  </c:pt>
                  <c:pt idx="44">
                    <c:v>2016</c:v>
                  </c:pt>
                </c:lvl>
              </c:multiLvlStrCache>
            </c:multiLvlStrRef>
          </c:cat>
          <c:val>
            <c:numRef>
              <c:f>'Ingreso lab'!$E$3:$E$50</c:f>
              <c:numCache>
                <c:formatCode>_("$"* #,##0.00_);_("$"* \(#,##0.00\);_("$"* "-"??_);_(@_)</c:formatCode>
                <c:ptCount val="47"/>
                <c:pt idx="0">
                  <c:v>1996.4018493887784</c:v>
                </c:pt>
                <c:pt idx="1">
                  <c:v>1928.5385813544181</c:v>
                </c:pt>
                <c:pt idx="2">
                  <c:v>1965.4503001480684</c:v>
                </c:pt>
                <c:pt idx="3">
                  <c:v>2068.7885812880763</c:v>
                </c:pt>
                <c:pt idx="4">
                  <c:v>2047.5686586369645</c:v>
                </c:pt>
                <c:pt idx="5">
                  <c:v>2111.8809035007753</c:v>
                </c:pt>
                <c:pt idx="6">
                  <c:v>2117.1595666606481</c:v>
                </c:pt>
                <c:pt idx="7">
                  <c:v>2020.1949426787346</c:v>
                </c:pt>
                <c:pt idx="8">
                  <c:v>2000.9305376938353</c:v>
                </c:pt>
                <c:pt idx="9">
                  <c:v>2075.2325418314144</c:v>
                </c:pt>
                <c:pt idx="10">
                  <c:v>2048.1919249059401</c:v>
                </c:pt>
                <c:pt idx="11">
                  <c:v>2027.7386937212086</c:v>
                </c:pt>
                <c:pt idx="12">
                  <c:v>2032.1977311431278</c:v>
                </c:pt>
                <c:pt idx="13">
                  <c:v>2003.5922027103593</c:v>
                </c:pt>
                <c:pt idx="14">
                  <c:v>1945.6718137714684</c:v>
                </c:pt>
                <c:pt idx="15">
                  <c:v>1825.3360669788312</c:v>
                </c:pt>
                <c:pt idx="16">
                  <c:v>1828.2637778037974</c:v>
                </c:pt>
                <c:pt idx="17">
                  <c:v>1782.316595377697</c:v>
                </c:pt>
                <c:pt idx="18">
                  <c:v>1714.563270241953</c:v>
                </c:pt>
                <c:pt idx="19">
                  <c:v>1697.8701609965399</c:v>
                </c:pt>
                <c:pt idx="20">
                  <c:v>1703.4299474950756</c:v>
                </c:pt>
                <c:pt idx="21">
                  <c:v>1735.9890962638681</c:v>
                </c:pt>
                <c:pt idx="22">
                  <c:v>1738.6713480869651</c:v>
                </c:pt>
                <c:pt idx="23">
                  <c:v>1666.6942727100084</c:v>
                </c:pt>
                <c:pt idx="24">
                  <c:v>1698.5828945385053</c:v>
                </c:pt>
                <c:pt idx="25">
                  <c:v>1709.4477749353989</c:v>
                </c:pt>
                <c:pt idx="26">
                  <c:v>1708.6102313787956</c:v>
                </c:pt>
                <c:pt idx="27">
                  <c:v>1667.2572556038031</c:v>
                </c:pt>
                <c:pt idx="28">
                  <c:v>1669.0739552229911</c:v>
                </c:pt>
                <c:pt idx="29">
                  <c:v>1688.1528250769995</c:v>
                </c:pt>
                <c:pt idx="30">
                  <c:v>1627.7857839716694</c:v>
                </c:pt>
                <c:pt idx="31">
                  <c:v>1591.6696697762309</c:v>
                </c:pt>
                <c:pt idx="32">
                  <c:v>1613.0231519450394</c:v>
                </c:pt>
                <c:pt idx="33">
                  <c:v>1587.6430248700126</c:v>
                </c:pt>
                <c:pt idx="34">
                  <c:v>1573.0518441075044</c:v>
                </c:pt>
                <c:pt idx="35">
                  <c:v>1570.7963302257526</c:v>
                </c:pt>
                <c:pt idx="36">
                  <c:v>1525.2132948672947</c:v>
                </c:pt>
                <c:pt idx="37">
                  <c:v>1516.295223945468</c:v>
                </c:pt>
                <c:pt idx="38">
                  <c:v>1494.6538986310611</c:v>
                </c:pt>
                <c:pt idx="39">
                  <c:v>1456.2110749133085</c:v>
                </c:pt>
                <c:pt idx="40">
                  <c:v>1515.4601414936651</c:v>
                </c:pt>
                <c:pt idx="41">
                  <c:v>1523.8292846945801</c:v>
                </c:pt>
                <c:pt idx="42">
                  <c:v>1548.0478523758738</c:v>
                </c:pt>
                <c:pt idx="43">
                  <c:v>1537.4477823007601</c:v>
                </c:pt>
                <c:pt idx="44">
                  <c:v>1515.5918917873012</c:v>
                </c:pt>
                <c:pt idx="45">
                  <c:v>1544.1180890459555</c:v>
                </c:pt>
                <c:pt idx="46">
                  <c:v>1596.3594722983164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5947-48BE-8989-95CF02DBAE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079232"/>
        <c:axId val="306080768"/>
      </c:lineChart>
      <c:catAx>
        <c:axId val="306079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s-MX"/>
          </a:p>
        </c:txPr>
        <c:crossAx val="306080768"/>
        <c:crosses val="autoZero"/>
        <c:auto val="1"/>
        <c:lblAlgn val="ctr"/>
        <c:lblOffset val="100"/>
        <c:noMultiLvlLbl val="0"/>
      </c:catAx>
      <c:valAx>
        <c:axId val="306080768"/>
        <c:scaling>
          <c:orientation val="minMax"/>
          <c:min val="1400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s-MX"/>
          </a:p>
        </c:txPr>
        <c:crossAx val="3060792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2453969219182141"/>
          <c:y val="0.90898545922725127"/>
          <c:w val="0.54896054548597395"/>
          <c:h val="6.3714047902118348E-2"/>
        </c:manualLayout>
      </c:layout>
      <c:overlay val="0"/>
      <c:txPr>
        <a:bodyPr/>
        <a:lstStyle/>
        <a:p>
          <a:pPr>
            <a:defRPr sz="1200" b="1"/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t" anchorCtr="0" compatLnSpc="1">
            <a:prstTxWarp prst="textNoShape">
              <a:avLst/>
            </a:prstTxWarp>
          </a:bodyPr>
          <a:lstStyle>
            <a:lvl1pPr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135" y="1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t" anchorCtr="0" compatLnSpc="1">
            <a:prstTxWarp prst="textNoShape">
              <a:avLst/>
            </a:prstTxWarp>
          </a:bodyPr>
          <a:lstStyle>
            <a:lvl1pPr algn="r"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5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b" anchorCtr="0" compatLnSpc="1">
            <a:prstTxWarp prst="textNoShape">
              <a:avLst/>
            </a:prstTxWarp>
          </a:bodyPr>
          <a:lstStyle>
            <a:lvl1pPr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135" y="8829675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b" anchorCtr="0" compatLnSpc="1">
            <a:prstTxWarp prst="textNoShape">
              <a:avLst/>
            </a:prstTxWarp>
          </a:bodyPr>
          <a:lstStyle>
            <a:lvl1pPr algn="r"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8867FCA0-8B92-4840-A7E0-1DCDA8D5BBD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75189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5" y="1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0077839E-1237-4D75-8B3B-080B98983B5C}" type="datetimeFigureOut">
              <a:rPr lang="es-ES"/>
              <a:pPr>
                <a:defRPr/>
              </a:pPr>
              <a:t>22/11/2016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8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5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280CB3B2-B8AB-4C7C-A9B8-1584D9F5985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300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SIN</a:t>
            </a:r>
            <a:r>
              <a:rPr lang="es-MX" baseline="0" dirty="0"/>
              <a:t> COMBUSTIBLE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0CB3B2-B8AB-4C7C-A9B8-1584D9F59852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1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" y="-8094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86125" y="6021388"/>
            <a:ext cx="2654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000">
                <a:solidFill>
                  <a:schemeClr val="bg1"/>
                </a:solidFill>
                <a:latin typeface="Arial" charset="0"/>
              </a:rPr>
              <a:t>www.</a:t>
            </a:r>
            <a:r>
              <a:rPr lang="es-ES_tradnl" sz="2000" b="1">
                <a:solidFill>
                  <a:schemeClr val="bg1"/>
                </a:solidFill>
                <a:latin typeface="Arial" charset="0"/>
              </a:rPr>
              <a:t>coneval</a:t>
            </a:r>
            <a:r>
              <a:rPr lang="es-ES_tradnl" sz="2000">
                <a:solidFill>
                  <a:schemeClr val="bg1"/>
                </a:solidFill>
                <a:latin typeface="Arial" charset="0"/>
              </a:rPr>
              <a:t>.gob.mx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763713" y="4999038"/>
            <a:ext cx="5713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000" b="1" dirty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Noviembre 2016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-83189" y="2302543"/>
            <a:ext cx="9262753" cy="1874023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s-MX" sz="4000" b="1" dirty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Medición de la Pobreza Multidimensional en México</a:t>
            </a:r>
          </a:p>
          <a:p>
            <a:pPr algn="ctr" eaLnBrk="0" hangingPunct="0">
              <a:defRPr/>
            </a:pPr>
            <a:endParaRPr lang="es-MX" sz="4000" b="1" dirty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  <a:p>
            <a:pPr algn="ctr" eaLnBrk="0" hangingPunct="0">
              <a:defRPr/>
            </a:pPr>
            <a:r>
              <a:rPr lang="es-MX" sz="2800" b="1" dirty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Gonzalo Hernández Licona </a:t>
            </a:r>
            <a:endParaRPr lang="es-ES" sz="2800" b="1" dirty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43 Rectángulo"/>
          <p:cNvSpPr>
            <a:spLocks noChangeArrowheads="1"/>
          </p:cNvSpPr>
          <p:nvPr/>
        </p:nvSpPr>
        <p:spPr bwMode="auto">
          <a:xfrm>
            <a:off x="1246287" y="4303713"/>
            <a:ext cx="2747962" cy="863600"/>
          </a:xfrm>
          <a:prstGeom prst="rect">
            <a:avLst/>
          </a:prstGeom>
          <a:solidFill>
            <a:srgbClr val="8B1F17"/>
          </a:solidFill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grpSp>
        <p:nvGrpSpPr>
          <p:cNvPr id="4" name="32 Grupo"/>
          <p:cNvGrpSpPr>
            <a:grpSpLocks/>
          </p:cNvGrpSpPr>
          <p:nvPr/>
        </p:nvGrpSpPr>
        <p:grpSpPr bwMode="auto">
          <a:xfrm>
            <a:off x="1235174" y="3586163"/>
            <a:ext cx="4589463" cy="1584325"/>
            <a:chOff x="2554288" y="4589463"/>
            <a:chExt cx="4560887" cy="1584325"/>
          </a:xfrm>
        </p:grpSpPr>
        <p:sp>
          <p:nvSpPr>
            <p:cNvPr id="23589" name="15 Rectángulo"/>
            <p:cNvSpPr>
              <a:spLocks noChangeArrowheads="1"/>
            </p:cNvSpPr>
            <p:nvPr/>
          </p:nvSpPr>
          <p:spPr bwMode="auto">
            <a:xfrm>
              <a:off x="5301283" y="4602163"/>
              <a:ext cx="1813196" cy="1571625"/>
            </a:xfrm>
            <a:prstGeom prst="rect">
              <a:avLst/>
            </a:prstGeom>
            <a:solidFill>
              <a:srgbClr val="A86B14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23590" name="15 Rectángulo"/>
            <p:cNvSpPr>
              <a:spLocks noChangeArrowheads="1"/>
            </p:cNvSpPr>
            <p:nvPr/>
          </p:nvSpPr>
          <p:spPr bwMode="auto">
            <a:xfrm>
              <a:off x="2554288" y="4589463"/>
              <a:ext cx="4560887" cy="719137"/>
            </a:xfrm>
            <a:prstGeom prst="rect">
              <a:avLst/>
            </a:prstGeom>
            <a:solidFill>
              <a:srgbClr val="A86B14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</p:grpSp>
      <p:sp>
        <p:nvSpPr>
          <p:cNvPr id="23588" name="36 CuadroTexto"/>
          <p:cNvSpPr txBox="1">
            <a:spLocks noChangeArrowheads="1"/>
          </p:cNvSpPr>
          <p:nvPr/>
        </p:nvSpPr>
        <p:spPr bwMode="auto">
          <a:xfrm>
            <a:off x="3811686" y="4279898"/>
            <a:ext cx="20462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       </a:t>
            </a:r>
            <a:endParaRPr lang="es-ES" sz="1600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927324" y="5973763"/>
            <a:ext cx="4029075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Derechos sociales</a:t>
            </a:r>
            <a:r>
              <a:rPr lang="es-MX" sz="2200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s-ES" sz="2200" b="1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7" name="Rectangle 25"/>
          <p:cNvSpPr>
            <a:spLocks noChangeArrowheads="1"/>
          </p:cNvSpPr>
          <p:nvPr/>
        </p:nvSpPr>
        <p:spPr bwMode="auto">
          <a:xfrm rot="-5400000">
            <a:off x="3648174" y="4911726"/>
            <a:ext cx="369887" cy="1592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wrap="none" lIns="0" rIns="0">
            <a:spAutoFit/>
          </a:bodyPr>
          <a:lstStyle/>
          <a:p>
            <a:pPr algn="ctr"/>
            <a:r>
              <a:rPr lang="es-MX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Carencias</a:t>
            </a:r>
            <a:endParaRPr lang="es-ES" b="1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3558" name="30 Conector recto"/>
          <p:cNvCxnSpPr>
            <a:cxnSpLocks noChangeShapeType="1"/>
          </p:cNvCxnSpPr>
          <p:nvPr/>
        </p:nvCxnSpPr>
        <p:spPr bwMode="auto">
          <a:xfrm rot="5400000">
            <a:off x="4231580" y="3618707"/>
            <a:ext cx="3144837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559" name="9 Rectángulo"/>
          <p:cNvSpPr>
            <a:spLocks noChangeArrowheads="1"/>
          </p:cNvSpPr>
          <p:nvPr/>
        </p:nvSpPr>
        <p:spPr bwMode="auto">
          <a:xfrm>
            <a:off x="1224062" y="2038350"/>
            <a:ext cx="5353050" cy="3155950"/>
          </a:xfrm>
          <a:prstGeom prst="rect">
            <a:avLst/>
          </a:prstGeom>
          <a:noFill/>
          <a:ln w="825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cxnSp>
        <p:nvCxnSpPr>
          <p:cNvPr id="23560" name="122 Conector recto de flecha"/>
          <p:cNvCxnSpPr>
            <a:cxnSpLocks noChangeShapeType="1"/>
          </p:cNvCxnSpPr>
          <p:nvPr/>
        </p:nvCxnSpPr>
        <p:spPr bwMode="auto">
          <a:xfrm rot="10800000">
            <a:off x="420787" y="5205413"/>
            <a:ext cx="6156325" cy="1587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562" name="Rectangle 24"/>
          <p:cNvSpPr>
            <a:spLocks noChangeArrowheads="1"/>
          </p:cNvSpPr>
          <p:nvPr/>
        </p:nvSpPr>
        <p:spPr bwMode="auto">
          <a:xfrm rot="-5400000">
            <a:off x="-839776" y="3462338"/>
            <a:ext cx="2008188" cy="328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32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Ingreso</a:t>
            </a:r>
            <a:endParaRPr lang="es-ES" sz="32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3563" name="122 Conector recto de flecha"/>
          <p:cNvCxnSpPr>
            <a:cxnSpLocks noChangeShapeType="1"/>
          </p:cNvCxnSpPr>
          <p:nvPr/>
        </p:nvCxnSpPr>
        <p:spPr bwMode="auto">
          <a:xfrm rot="16200000" flipV="1">
            <a:off x="-1017488" y="3544887"/>
            <a:ext cx="4471988" cy="11113"/>
          </a:xfrm>
          <a:prstGeom prst="straightConnector1">
            <a:avLst/>
          </a:prstGeom>
          <a:noFill/>
          <a:ln w="6794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64" name="24 Conector recto"/>
          <p:cNvCxnSpPr>
            <a:cxnSpLocks noChangeShapeType="1"/>
          </p:cNvCxnSpPr>
          <p:nvPr/>
        </p:nvCxnSpPr>
        <p:spPr bwMode="auto">
          <a:xfrm>
            <a:off x="1224062" y="3589338"/>
            <a:ext cx="5353050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565" name="26 Conector recto"/>
          <p:cNvCxnSpPr>
            <a:cxnSpLocks noChangeShapeType="1"/>
          </p:cNvCxnSpPr>
          <p:nvPr/>
        </p:nvCxnSpPr>
        <p:spPr bwMode="auto">
          <a:xfrm flipV="1">
            <a:off x="1224062" y="4303713"/>
            <a:ext cx="2816225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3566" name="18 Conector recto"/>
          <p:cNvCxnSpPr>
            <a:cxnSpLocks noChangeShapeType="1"/>
          </p:cNvCxnSpPr>
          <p:nvPr/>
        </p:nvCxnSpPr>
        <p:spPr bwMode="auto">
          <a:xfrm rot="16200000" flipH="1">
            <a:off x="3521967" y="4764882"/>
            <a:ext cx="944563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grpSp>
        <p:nvGrpSpPr>
          <p:cNvPr id="6" name="28 Grupo"/>
          <p:cNvGrpSpPr>
            <a:grpSpLocks/>
          </p:cNvGrpSpPr>
          <p:nvPr/>
        </p:nvGrpSpPr>
        <p:grpSpPr bwMode="auto">
          <a:xfrm>
            <a:off x="5807174" y="2051823"/>
            <a:ext cx="781050" cy="1537513"/>
            <a:chOff x="6590372" y="2044390"/>
            <a:chExt cx="780586" cy="1557454"/>
          </a:xfrm>
          <a:solidFill>
            <a:srgbClr val="00B050"/>
          </a:solidFill>
        </p:grpSpPr>
        <p:sp>
          <p:nvSpPr>
            <p:cNvPr id="23581" name="29 Rectángulo"/>
            <p:cNvSpPr>
              <a:spLocks noChangeArrowheads="1"/>
            </p:cNvSpPr>
            <p:nvPr/>
          </p:nvSpPr>
          <p:spPr bwMode="auto">
            <a:xfrm>
              <a:off x="6590372" y="2044390"/>
              <a:ext cx="780586" cy="1557454"/>
            </a:xfrm>
            <a:prstGeom prst="rect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23582" name="30 CuadroTexto"/>
            <p:cNvSpPr txBox="1">
              <a:spLocks noChangeArrowheads="1"/>
            </p:cNvSpPr>
            <p:nvPr/>
          </p:nvSpPr>
          <p:spPr bwMode="auto">
            <a:xfrm>
              <a:off x="6846849" y="2152265"/>
              <a:ext cx="267629" cy="400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s-ES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3570" name="Text Box 5"/>
          <p:cNvSpPr txBox="1">
            <a:spLocks noChangeArrowheads="1"/>
          </p:cNvSpPr>
          <p:nvPr/>
        </p:nvSpPr>
        <p:spPr bwMode="auto">
          <a:xfrm>
            <a:off x="2108200" y="275922"/>
            <a:ext cx="68040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8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Pobreza y Pobreza extrema. </a:t>
            </a:r>
          </a:p>
          <a:p>
            <a:pPr eaLnBrk="0" hangingPunct="0"/>
            <a:endParaRPr lang="es-ES_tradnl" sz="1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s-ES_tradnl" sz="18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Reducción de pobreza y pobreza extrema requiere aumentos de ingreso y reducción de carencias sociales </a:t>
            </a:r>
          </a:p>
          <a:p>
            <a:pPr eaLnBrk="0" hangingPunct="0"/>
            <a:endParaRPr lang="es-ES_tradnl" sz="1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102 Grupo"/>
          <p:cNvGrpSpPr>
            <a:grpSpLocks/>
          </p:cNvGrpSpPr>
          <p:nvPr/>
        </p:nvGrpSpPr>
        <p:grpSpPr bwMode="auto">
          <a:xfrm>
            <a:off x="1092299" y="5221288"/>
            <a:ext cx="5422900" cy="325437"/>
            <a:chOff x="1825625" y="5032373"/>
            <a:chExt cx="5422900" cy="600121"/>
          </a:xfrm>
        </p:grpSpPr>
        <p:sp>
          <p:nvSpPr>
            <p:cNvPr id="23580" name="22 CuadroTexto"/>
            <p:cNvSpPr txBox="1">
              <a:spLocks noChangeArrowheads="1"/>
            </p:cNvSpPr>
            <p:nvPr/>
          </p:nvSpPr>
          <p:spPr bwMode="auto">
            <a:xfrm>
              <a:off x="6445250" y="5062538"/>
              <a:ext cx="803275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0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" name="23 CuadroTexto"/>
            <p:cNvSpPr txBox="1">
              <a:spLocks noChangeArrowheads="1"/>
            </p:cNvSpPr>
            <p:nvPr/>
          </p:nvSpPr>
          <p:spPr bwMode="auto">
            <a:xfrm>
              <a:off x="4148138" y="5048249"/>
              <a:ext cx="776287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" name="24 CuadroTexto"/>
            <p:cNvSpPr txBox="1">
              <a:spLocks noChangeArrowheads="1"/>
            </p:cNvSpPr>
            <p:nvPr/>
          </p:nvSpPr>
          <p:spPr bwMode="auto">
            <a:xfrm>
              <a:off x="4929188" y="5054599"/>
              <a:ext cx="784225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2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3" name="25 CuadroTexto"/>
            <p:cNvSpPr txBox="1">
              <a:spLocks noChangeArrowheads="1"/>
            </p:cNvSpPr>
            <p:nvPr/>
          </p:nvSpPr>
          <p:spPr bwMode="auto">
            <a:xfrm>
              <a:off x="5686425" y="5062536"/>
              <a:ext cx="758825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1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4" name="26 CuadroTexto"/>
            <p:cNvSpPr txBox="1">
              <a:spLocks noChangeArrowheads="1"/>
            </p:cNvSpPr>
            <p:nvPr/>
          </p:nvSpPr>
          <p:spPr bwMode="auto">
            <a:xfrm>
              <a:off x="3378200" y="5032373"/>
              <a:ext cx="819150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4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5" name="27 CuadroTexto"/>
            <p:cNvSpPr txBox="1">
              <a:spLocks noChangeArrowheads="1"/>
            </p:cNvSpPr>
            <p:nvPr/>
          </p:nvSpPr>
          <p:spPr bwMode="auto">
            <a:xfrm>
              <a:off x="2609850" y="5054601"/>
              <a:ext cx="806450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5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6" name="31 CuadroTexto"/>
            <p:cNvSpPr txBox="1">
              <a:spLocks noChangeArrowheads="1"/>
            </p:cNvSpPr>
            <p:nvPr/>
          </p:nvSpPr>
          <p:spPr bwMode="auto">
            <a:xfrm>
              <a:off x="1825625" y="5051425"/>
              <a:ext cx="806450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6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3575" name="37 CuadroTexto"/>
          <p:cNvSpPr txBox="1">
            <a:spLocks noChangeArrowheads="1"/>
          </p:cNvSpPr>
          <p:nvPr/>
        </p:nvSpPr>
        <p:spPr bwMode="auto">
          <a:xfrm>
            <a:off x="1238349" y="4378325"/>
            <a:ext cx="1806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POBREZA</a:t>
            </a:r>
          </a:p>
          <a:p>
            <a:r>
              <a:rPr lang="es-MX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EXTREMA</a:t>
            </a:r>
            <a:endParaRPr lang="es-ES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2026154" y="6613525"/>
            <a:ext cx="52101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algn="ctr" eaLnBrk="0" hangingPunct="0"/>
            <a:r>
              <a:rPr lang="es-ES" sz="1000" dirty="0">
                <a:solidFill>
                  <a:srgbClr val="FFFFFF"/>
                </a:solidFill>
              </a:rPr>
              <a:t>Fuente: estimaciones del CONEVAL con base en el MCS-ENIGH 2008.</a:t>
            </a:r>
            <a:endParaRPr lang="es-ES" sz="1000" u="sng" dirty="0">
              <a:solidFill>
                <a:srgbClr val="FFFFFF"/>
              </a:solidFill>
            </a:endParaRPr>
          </a:p>
        </p:txBody>
      </p:sp>
      <p:sp>
        <p:nvSpPr>
          <p:cNvPr id="34" name="AutoShape 6"/>
          <p:cNvSpPr>
            <a:spLocks noChangeArrowheads="1"/>
          </p:cNvSpPr>
          <p:nvPr/>
        </p:nvSpPr>
        <p:spPr bwMode="auto">
          <a:xfrm>
            <a:off x="6715554" y="2891438"/>
            <a:ext cx="2447446" cy="2073600"/>
          </a:xfrm>
          <a:prstGeom prst="roundRect">
            <a:avLst>
              <a:gd name="adj" fmla="val 26995"/>
            </a:avLst>
          </a:prstGeom>
          <a:solidFill>
            <a:srgbClr val="00A94F"/>
          </a:solidFill>
          <a:ln w="9525" algn="ctr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0" rIns="0" anchor="ctr"/>
          <a:lstStyle/>
          <a:p>
            <a:pPr marL="180975" indent="-180975">
              <a:buFont typeface="Arial" pitchFamily="34" charset="0"/>
              <a:buChar char="•"/>
              <a:defRPr/>
            </a:pPr>
            <a:r>
              <a:rPr lang="es-MX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Educación</a:t>
            </a:r>
            <a:endParaRPr lang="es-MX" sz="1600" b="1" dirty="0">
              <a:solidFill>
                <a:srgbClr val="FFFFFF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indent="182563">
              <a:buFont typeface="Arial" pitchFamily="34" charset="0"/>
              <a:buChar char="•"/>
              <a:defRPr/>
            </a:pPr>
            <a:r>
              <a:rPr lang="es-ES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Salud</a:t>
            </a:r>
          </a:p>
          <a:p>
            <a:pPr indent="182563">
              <a:buFont typeface="Arial" pitchFamily="34" charset="0"/>
              <a:buChar char="•"/>
              <a:defRPr/>
            </a:pPr>
            <a:r>
              <a:rPr lang="es-ES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Seguridad Social</a:t>
            </a:r>
          </a:p>
          <a:p>
            <a:pPr indent="182563">
              <a:buFont typeface="Arial" pitchFamily="34" charset="0"/>
              <a:buChar char="•"/>
              <a:defRPr/>
            </a:pPr>
            <a:r>
              <a:rPr lang="es-MX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Vivienda</a:t>
            </a:r>
            <a:endParaRPr lang="es-ES" sz="16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s-ES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Servicios básicos</a:t>
            </a:r>
          </a:p>
          <a:p>
            <a:pPr indent="182563">
              <a:buFont typeface="Arial" pitchFamily="34" charset="0"/>
              <a:buChar char="•"/>
              <a:defRPr/>
            </a:pPr>
            <a:r>
              <a:rPr lang="es-ES" sz="16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Alimentación</a:t>
            </a:r>
          </a:p>
          <a:p>
            <a:pPr indent="182563" algn="just">
              <a:buFont typeface="Arial" pitchFamily="34" charset="0"/>
              <a:buChar char="•"/>
              <a:defRPr/>
            </a:pPr>
            <a:endParaRPr lang="es-ES" sz="1800" b="1" u="sng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35" name="34 Conector recto de flecha"/>
          <p:cNvCxnSpPr>
            <a:cxnSpLocks noChangeShapeType="1"/>
          </p:cNvCxnSpPr>
          <p:nvPr/>
        </p:nvCxnSpPr>
        <p:spPr bwMode="auto">
          <a:xfrm flipH="1">
            <a:off x="6411433" y="3803095"/>
            <a:ext cx="436628" cy="157273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6" name="35 CuadroTexto"/>
          <p:cNvSpPr txBox="1">
            <a:spLocks noChangeArrowheads="1"/>
          </p:cNvSpPr>
          <p:nvPr/>
        </p:nvSpPr>
        <p:spPr bwMode="auto">
          <a:xfrm>
            <a:off x="328624" y="3410534"/>
            <a:ext cx="9550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b="1" i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Línea Bienestar</a:t>
            </a:r>
          </a:p>
        </p:txBody>
      </p:sp>
      <p:sp>
        <p:nvSpPr>
          <p:cNvPr id="38" name="37 CuadroTexto"/>
          <p:cNvSpPr txBox="1">
            <a:spLocks noChangeArrowheads="1"/>
          </p:cNvSpPr>
          <p:nvPr/>
        </p:nvSpPr>
        <p:spPr bwMode="auto">
          <a:xfrm>
            <a:off x="271193" y="4108088"/>
            <a:ext cx="11358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200" b="1" i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Línea Bienestar Mínimo</a:t>
            </a:r>
            <a:endParaRPr lang="es-ES" sz="1200" b="1" i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1095986" y="3467949"/>
            <a:ext cx="4860413" cy="190787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 w="28575">
                <a:solidFill>
                  <a:srgbClr val="FF0000"/>
                </a:solidFill>
              </a:ln>
              <a:noFill/>
              <a:effectLst/>
              <a:latin typeface="Times" charset="0"/>
            </a:endParaRPr>
          </a:p>
        </p:txBody>
      </p:sp>
      <p:cxnSp>
        <p:nvCxnSpPr>
          <p:cNvPr id="37" name="36 Conector recto de flecha"/>
          <p:cNvCxnSpPr>
            <a:cxnSpLocks noChangeShapeType="1"/>
            <a:stCxn id="8" idx="1"/>
          </p:cNvCxnSpPr>
          <p:nvPr/>
        </p:nvCxnSpPr>
        <p:spPr bwMode="auto">
          <a:xfrm flipH="1" flipV="1">
            <a:off x="5613991" y="4735513"/>
            <a:ext cx="1101563" cy="1042045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" name="7 CuadroTexto"/>
          <p:cNvSpPr txBox="1"/>
          <p:nvPr/>
        </p:nvSpPr>
        <p:spPr>
          <a:xfrm>
            <a:off x="6715554" y="5546725"/>
            <a:ext cx="1726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latin typeface="Tahoma" pitchFamily="34" charset="0"/>
                <a:ea typeface="Tahoma" pitchFamily="34" charset="0"/>
                <a:cs typeface="Tahoma" pitchFamily="34" charset="0"/>
              </a:rPr>
              <a:t>POBREZA</a:t>
            </a:r>
          </a:p>
        </p:txBody>
      </p:sp>
      <p:grpSp>
        <p:nvGrpSpPr>
          <p:cNvPr id="40" name="38 Grupo"/>
          <p:cNvGrpSpPr>
            <a:grpSpLocks/>
          </p:cNvGrpSpPr>
          <p:nvPr/>
        </p:nvGrpSpPr>
        <p:grpSpPr bwMode="auto">
          <a:xfrm>
            <a:off x="3068251" y="3246917"/>
            <a:ext cx="3533156" cy="803275"/>
            <a:chOff x="3916147" y="3141617"/>
            <a:chExt cx="3269476" cy="802888"/>
          </a:xfrm>
        </p:grpSpPr>
        <p:sp>
          <p:nvSpPr>
            <p:cNvPr id="41" name="64 Flecha derecha"/>
            <p:cNvSpPr/>
            <p:nvPr/>
          </p:nvSpPr>
          <p:spPr bwMode="auto">
            <a:xfrm rot="20297308">
              <a:off x="4008363" y="3141617"/>
              <a:ext cx="2640057" cy="802888"/>
            </a:xfrm>
            <a:prstGeom prst="rightArrow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/>
            <a:lstStyle/>
            <a:p>
              <a:pPr eaLnBrk="0" hangingPunct="0">
                <a:defRPr/>
              </a:pPr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43" name="37 CuadroTexto"/>
            <p:cNvSpPr txBox="1">
              <a:spLocks noChangeArrowheads="1"/>
            </p:cNvSpPr>
            <p:nvPr/>
          </p:nvSpPr>
          <p:spPr bwMode="auto">
            <a:xfrm rot="20297910">
              <a:off x="3916147" y="3189792"/>
              <a:ext cx="3269476" cy="46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MX" b="1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Políticas públicas</a:t>
              </a:r>
              <a:endParaRPr lang="es-ES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4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943999" y="6497608"/>
            <a:ext cx="720837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rIns="0" anchor="ctr">
            <a:spAutoFit/>
          </a:bodyPr>
          <a:lstStyle/>
          <a:p>
            <a:pPr eaLnBrk="0" hangingPunct="0"/>
            <a:r>
              <a:rPr lang="es-ES" sz="1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Fuente: Los datos anteriores a 2008 son de los Censos de Población y Vivienda 1990 y 2000 y del Conteo de Población 2005; los datos de 2008 en adelante son del Módulo de Condiciones Socioeconómicas.</a:t>
            </a:r>
            <a:endParaRPr lang="es-ES" sz="1000" u="sng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 Box 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070264" y="26470"/>
            <a:ext cx="70099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 prstMaterial="matte">
              <a:bevelT w="63500" h="63500"/>
              <a:bevelB w="38100" h="38100"/>
            </a:sp3d>
          </a:bodyPr>
          <a:lstStyle/>
          <a:p>
            <a:pPr eaLnBrk="0" hangingPunct="0">
              <a:defRPr/>
            </a:pPr>
            <a:r>
              <a:rPr lang="es-ES" sz="1800" b="1" dirty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Evolución de la población en pobreza en materia de carencias sociales. México, 1990-2014 </a:t>
            </a:r>
            <a:r>
              <a:rPr lang="es-ES" sz="1800" dirty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(Porcentaje de personas)</a:t>
            </a:r>
          </a:p>
          <a:p>
            <a:pPr eaLnBrk="0" hangingPunct="0">
              <a:defRPr/>
            </a:pPr>
            <a:endParaRPr lang="es-ES" sz="1800" dirty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defRPr/>
            </a:pPr>
            <a:r>
              <a:rPr lang="es-ES" sz="1800" dirty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Las carencias sociales han bajado desde hace un par de décadas, especialmente para la población con menos ingresos.</a:t>
            </a:r>
          </a:p>
        </p:txBody>
      </p:sp>
      <p:graphicFrame>
        <p:nvGraphicFramePr>
          <p:cNvPr id="53" name="52 Gráfico"/>
          <p:cNvGraphicFramePr/>
          <p:nvPr>
            <p:extLst/>
          </p:nvPr>
        </p:nvGraphicFramePr>
        <p:xfrm>
          <a:off x="611519" y="1272694"/>
          <a:ext cx="8087094" cy="52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745808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79512" y="6567155"/>
            <a:ext cx="878497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MX" sz="10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Fuente: estimaciones del CONEVAL con base en las ENIGH de 1992 a 2014.</a:t>
            </a: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/>
          </p:nvPr>
        </p:nvGraphicFramePr>
        <p:xfrm>
          <a:off x="863588" y="1196752"/>
          <a:ext cx="741682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1 Título"/>
          <p:cNvSpPr txBox="1">
            <a:spLocks/>
          </p:cNvSpPr>
          <p:nvPr/>
        </p:nvSpPr>
        <p:spPr>
          <a:xfrm>
            <a:off x="2101210" y="141262"/>
            <a:ext cx="6803896" cy="508756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s-MX" sz="1800" b="1" dirty="0">
                <a:solidFill>
                  <a:srgbClr val="403F8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Evolución del ingreso corriente total per cápita 1992-2014 (a precios de 1992)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s-MX" sz="18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 embargo, el ingreso de las familias está prácticamente igual en 2014 que en 1992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s-MX" sz="2000" b="1" dirty="0">
              <a:solidFill>
                <a:srgbClr val="403F8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1444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214282" y="6453336"/>
            <a:ext cx="7780337" cy="225062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marL="342882" indent="-342882">
              <a:spcBef>
                <a:spcPct val="20000"/>
              </a:spcBef>
            </a:pPr>
            <a:r>
              <a:rPr lang="es-ES" sz="900" b="1" dirty="0">
                <a:solidFill>
                  <a:srgbClr val="FFFFFF"/>
                </a:solidFill>
                <a:latin typeface="Calibri" pitchFamily="34" charset="0"/>
                <a:cs typeface="Tahoma" pitchFamily="34" charset="0"/>
              </a:rPr>
              <a:t>Fuente: </a:t>
            </a:r>
            <a:r>
              <a:rPr lang="es-ES" sz="900" b="1" dirty="0">
                <a:solidFill>
                  <a:srgbClr val="FFFFFF"/>
                </a:solidFill>
                <a:latin typeface="Calibri" pitchFamily="34" charset="0"/>
              </a:rPr>
              <a:t>elaboración del CONEVAL con base en la ENOE y el INPC.</a:t>
            </a:r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687367"/>
              </p:ext>
            </p:extLst>
          </p:nvPr>
        </p:nvGraphicFramePr>
        <p:xfrm>
          <a:off x="32400" y="1555667"/>
          <a:ext cx="9111600" cy="4906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1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8369297" y="6455454"/>
            <a:ext cx="260077" cy="267891"/>
          </a:xfrm>
          <a:prstGeom prst="rect">
            <a:avLst/>
          </a:prstGeom>
        </p:spPr>
        <p:txBody>
          <a:bodyPr lIns="64291" tIns="32146" rIns="64291" bIns="32146"/>
          <a:lstStyle/>
          <a:p>
            <a:pPr>
              <a:defRPr/>
            </a:pPr>
            <a:r>
              <a:rPr lang="es-ES" sz="800" dirty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8" name="1 Título"/>
          <p:cNvSpPr txBox="1">
            <a:spLocks/>
          </p:cNvSpPr>
          <p:nvPr/>
        </p:nvSpPr>
        <p:spPr bwMode="auto">
          <a:xfrm>
            <a:off x="521550" y="834417"/>
            <a:ext cx="6893388" cy="63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 prstMaterial="matte">
              <a:bevelT w="63500" h="63500"/>
              <a:bevelB w="38100" h="38100"/>
            </a:sp3d>
          </a:bodyPr>
          <a:lstStyle>
            <a:lvl1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 kern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Light" charset="0"/>
              </a:defRPr>
            </a:lvl1pPr>
            <a:lvl2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l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ITLP-IS. Ingreso laboral</a:t>
            </a:r>
            <a:b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Primer trimestre de 2005 - tercer trimestre 2016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46052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22987</TotalTime>
  <Words>225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Helvetica Light</vt:lpstr>
      <vt:lpstr>Tahoma</vt:lpstr>
      <vt:lpstr>Times</vt:lpstr>
      <vt:lpstr>Times New Roman</vt:lpstr>
      <vt:lpstr>Presentación en blanco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Sedesol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 González</dc:creator>
  <cp:lastModifiedBy>Viridiana Orozco</cp:lastModifiedBy>
  <cp:revision>1906</cp:revision>
  <cp:lastPrinted>2013-07-22T15:11:30Z</cp:lastPrinted>
  <dcterms:created xsi:type="dcterms:W3CDTF">2007-06-13T22:45:12Z</dcterms:created>
  <dcterms:modified xsi:type="dcterms:W3CDTF">2016-11-22T14:07:29Z</dcterms:modified>
</cp:coreProperties>
</file>