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92" r:id="rId10"/>
    <p:sldMasterId id="2147483804" r:id="rId11"/>
    <p:sldMasterId id="2147483816" r:id="rId12"/>
  </p:sldMasterIdLst>
  <p:notesMasterIdLst>
    <p:notesMasterId r:id="rId31"/>
  </p:notesMasterIdLst>
  <p:sldIdLst>
    <p:sldId id="257" r:id="rId13"/>
    <p:sldId id="273" r:id="rId14"/>
    <p:sldId id="274" r:id="rId15"/>
    <p:sldId id="275" r:id="rId16"/>
    <p:sldId id="277" r:id="rId17"/>
    <p:sldId id="26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70" r:id="rId26"/>
    <p:sldId id="268" r:id="rId27"/>
    <p:sldId id="276" r:id="rId28"/>
    <p:sldId id="271" r:id="rId29"/>
    <p:sldId id="272" r:id="rId3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60724B-9EEE-4CD1-A19F-D8FB9C37DEC2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306ADE6-5669-429A-B400-1D8BA68D288B}">
      <dgm:prSet phldrT="[Texto]" custT="1"/>
      <dgm:spPr>
        <a:solidFill>
          <a:schemeClr val="accent4">
            <a:hueOff val="0"/>
            <a:satOff val="0"/>
            <a:lumOff val="0"/>
          </a:schemeClr>
        </a:solidFill>
      </dgm:spPr>
      <dgm:t>
        <a:bodyPr/>
        <a:lstStyle/>
        <a:p>
          <a:pPr algn="ctr"/>
          <a:r>
            <a:rPr lang="es-MX" sz="1500" b="1" dirty="0"/>
            <a:t>¿Qué significa inclusión?</a:t>
          </a:r>
        </a:p>
      </dgm:t>
    </dgm:pt>
    <dgm:pt modelId="{9A2A9A32-961C-4AA6-9E29-EA7F03A17945}" type="parTrans" cxnId="{D761FFC9-D69F-443F-8006-47F74E89F2F9}">
      <dgm:prSet/>
      <dgm:spPr/>
      <dgm:t>
        <a:bodyPr/>
        <a:lstStyle/>
        <a:p>
          <a:pPr algn="ctr"/>
          <a:endParaRPr lang="es-MX" sz="1500"/>
        </a:p>
      </dgm:t>
    </dgm:pt>
    <dgm:pt modelId="{441429FB-A537-4F23-9457-2F1E9446150E}" type="sibTrans" cxnId="{D761FFC9-D69F-443F-8006-47F74E89F2F9}">
      <dgm:prSet/>
      <dgm:spPr/>
      <dgm:t>
        <a:bodyPr/>
        <a:lstStyle/>
        <a:p>
          <a:pPr algn="ctr"/>
          <a:endParaRPr lang="es-MX" sz="1500"/>
        </a:p>
      </dgm:t>
    </dgm:pt>
    <dgm:pt modelId="{CADE2C54-FACF-4452-A97B-5518372E5ED2}">
      <dgm:prSet phldrT="[Texto]" custT="1"/>
      <dgm:spPr>
        <a:solidFill>
          <a:srgbClr val="1CC63E"/>
        </a:solidFill>
      </dgm:spPr>
      <dgm:t>
        <a:bodyPr/>
        <a:lstStyle/>
        <a:p>
          <a:pPr algn="ctr"/>
          <a:r>
            <a:rPr lang="es-MX" sz="1500" b="1" dirty="0"/>
            <a:t>Valorar el aporte que cada persona realiza a la sociedad.  </a:t>
          </a:r>
          <a:endParaRPr lang="es-MX" sz="1500" dirty="0"/>
        </a:p>
      </dgm:t>
    </dgm:pt>
    <dgm:pt modelId="{C16D92F8-BFA1-4234-A880-C63B14BDBDC0}" type="parTrans" cxnId="{515D5122-6B0B-4178-9416-8962580E05C0}">
      <dgm:prSet/>
      <dgm:spPr/>
      <dgm:t>
        <a:bodyPr/>
        <a:lstStyle/>
        <a:p>
          <a:pPr algn="ctr"/>
          <a:endParaRPr lang="es-MX" sz="1500"/>
        </a:p>
      </dgm:t>
    </dgm:pt>
    <dgm:pt modelId="{CA47E515-EA3C-4CD6-A936-10E2E1E15D7E}" type="sibTrans" cxnId="{515D5122-6B0B-4178-9416-8962580E05C0}">
      <dgm:prSet/>
      <dgm:spPr/>
      <dgm:t>
        <a:bodyPr/>
        <a:lstStyle/>
        <a:p>
          <a:pPr algn="ctr"/>
          <a:endParaRPr lang="es-MX" sz="1500"/>
        </a:p>
      </dgm:t>
    </dgm:pt>
    <dgm:pt modelId="{CEBD80E6-2ECF-4348-8FF2-D79E644EB659}">
      <dgm:prSet phldrT="[Texto]" custT="1"/>
      <dgm:spPr/>
      <dgm:t>
        <a:bodyPr lIns="36000" rIns="36000"/>
        <a:lstStyle/>
        <a:p>
          <a:pPr algn="ctr"/>
          <a:r>
            <a:rPr lang="es-MX" sz="1500" b="1" dirty="0"/>
            <a:t>Permitir la participación de todas y todos en la acción </a:t>
          </a:r>
          <a:r>
            <a:rPr lang="es-MX" sz="1500" b="1" dirty="0" smtClean="0"/>
            <a:t>pública.</a:t>
          </a:r>
          <a:endParaRPr lang="es-MX" sz="1500" dirty="0"/>
        </a:p>
      </dgm:t>
    </dgm:pt>
    <dgm:pt modelId="{9588B02D-3785-4D3B-992C-C96CADDC0067}" type="parTrans" cxnId="{B629370A-7482-4BB6-8947-CE2588C7CAFB}">
      <dgm:prSet/>
      <dgm:spPr/>
      <dgm:t>
        <a:bodyPr/>
        <a:lstStyle/>
        <a:p>
          <a:pPr algn="ctr"/>
          <a:endParaRPr lang="es-MX" sz="1500"/>
        </a:p>
      </dgm:t>
    </dgm:pt>
    <dgm:pt modelId="{8A909724-1118-4C75-955D-8F0B38BAC177}" type="sibTrans" cxnId="{B629370A-7482-4BB6-8947-CE2588C7CAFB}">
      <dgm:prSet/>
      <dgm:spPr/>
      <dgm:t>
        <a:bodyPr/>
        <a:lstStyle/>
        <a:p>
          <a:pPr algn="ctr"/>
          <a:endParaRPr lang="es-MX" sz="1500"/>
        </a:p>
      </dgm:t>
    </dgm:pt>
    <dgm:pt modelId="{19520207-C46E-4976-9537-DA2251248A98}" type="pres">
      <dgm:prSet presAssocID="{CA60724B-9EEE-4CD1-A19F-D8FB9C37DEC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00E14D5-AF56-40BD-8365-B3DC7F4F3BED}" type="pres">
      <dgm:prSet presAssocID="{8306ADE6-5669-429A-B400-1D8BA68D288B}" presName="composite" presStyleCnt="0"/>
      <dgm:spPr/>
      <dgm:t>
        <a:bodyPr/>
        <a:lstStyle/>
        <a:p>
          <a:endParaRPr lang="es-MX"/>
        </a:p>
      </dgm:t>
    </dgm:pt>
    <dgm:pt modelId="{1A6BA453-7F95-41AC-B847-BD3E7D380125}" type="pres">
      <dgm:prSet presAssocID="{8306ADE6-5669-429A-B400-1D8BA68D288B}" presName="bentUpArrow1" presStyleLbl="alignImgPlace1" presStyleIdx="0" presStyleCnt="2" custAng="5400000" custScaleX="42937" custLinFactNeighborX="2203" custLinFactNeighborY="-94280"/>
      <dgm:spPr/>
      <dgm:t>
        <a:bodyPr/>
        <a:lstStyle/>
        <a:p>
          <a:endParaRPr lang="es-MX"/>
        </a:p>
      </dgm:t>
    </dgm:pt>
    <dgm:pt modelId="{DFE03F79-9C8A-49FE-A5D8-3FFAC7AC9629}" type="pres">
      <dgm:prSet presAssocID="{8306ADE6-5669-429A-B400-1D8BA68D288B}" presName="ParentText" presStyleLbl="node1" presStyleIdx="0" presStyleCnt="3" custLinFactNeighborX="-143" custLinFactNeighborY="-5410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050451-816D-41AA-B041-EEC5A842E58C}" type="pres">
      <dgm:prSet presAssocID="{8306ADE6-5669-429A-B400-1D8BA68D288B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B1705A-D878-470B-AA47-3D94AAC8F37D}" type="pres">
      <dgm:prSet presAssocID="{441429FB-A537-4F23-9457-2F1E9446150E}" presName="sibTrans" presStyleCnt="0"/>
      <dgm:spPr/>
      <dgm:t>
        <a:bodyPr/>
        <a:lstStyle/>
        <a:p>
          <a:endParaRPr lang="es-MX"/>
        </a:p>
      </dgm:t>
    </dgm:pt>
    <dgm:pt modelId="{F8C3D814-720C-4B2B-A2F5-E8F18732E758}" type="pres">
      <dgm:prSet presAssocID="{CADE2C54-FACF-4452-A97B-5518372E5ED2}" presName="composite" presStyleCnt="0"/>
      <dgm:spPr/>
      <dgm:t>
        <a:bodyPr/>
        <a:lstStyle/>
        <a:p>
          <a:endParaRPr lang="es-MX"/>
        </a:p>
      </dgm:t>
    </dgm:pt>
    <dgm:pt modelId="{44A4BEB0-4B22-4B05-B7FC-8AE9AB6B27D6}" type="pres">
      <dgm:prSet presAssocID="{CADE2C54-FACF-4452-A97B-5518372E5ED2}" presName="bentUpArrow1" presStyleLbl="alignImgPlace1" presStyleIdx="1" presStyleCnt="2" custAng="5400000" custScaleX="43283" custScaleY="107850" custLinFactX="-21235" custLinFactNeighborX="-100000" custLinFactNeighborY="-43251"/>
      <dgm:spPr/>
      <dgm:t>
        <a:bodyPr/>
        <a:lstStyle/>
        <a:p>
          <a:endParaRPr lang="es-MX"/>
        </a:p>
      </dgm:t>
    </dgm:pt>
    <dgm:pt modelId="{0F3519F2-94A3-4EFF-B555-1D2045180AB4}" type="pres">
      <dgm:prSet presAssocID="{CADE2C54-FACF-4452-A97B-5518372E5ED2}" presName="ParentText" presStyleLbl="node1" presStyleIdx="1" presStyleCnt="3" custScaleY="135197" custLinFactNeighborX="-83054" custLinFactNeighborY="-2861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B0D887-7503-4478-B13F-F877D1845E27}" type="pres">
      <dgm:prSet presAssocID="{CADE2C54-FACF-4452-A97B-5518372E5ED2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734013-DCBE-41D1-A7F5-437F894B9081}" type="pres">
      <dgm:prSet presAssocID="{CA47E515-EA3C-4CD6-A936-10E2E1E15D7E}" presName="sibTrans" presStyleCnt="0"/>
      <dgm:spPr/>
      <dgm:t>
        <a:bodyPr/>
        <a:lstStyle/>
        <a:p>
          <a:endParaRPr lang="es-MX"/>
        </a:p>
      </dgm:t>
    </dgm:pt>
    <dgm:pt modelId="{25A3C07B-9A17-4FD3-A4DA-13931A34BC62}" type="pres">
      <dgm:prSet presAssocID="{CEBD80E6-2ECF-4348-8FF2-D79E644EB659}" presName="composite" presStyleCnt="0"/>
      <dgm:spPr/>
      <dgm:t>
        <a:bodyPr/>
        <a:lstStyle/>
        <a:p>
          <a:endParaRPr lang="es-MX"/>
        </a:p>
      </dgm:t>
    </dgm:pt>
    <dgm:pt modelId="{DD0F131A-2202-47BA-BDA0-E71BFB50755A}" type="pres">
      <dgm:prSet presAssocID="{CEBD80E6-2ECF-4348-8FF2-D79E644EB659}" presName="ParentText" presStyleLbl="node1" presStyleIdx="2" presStyleCnt="3" custScaleY="132074" custLinFactX="-65964" custLinFactNeighborX="-100000" custLinFactNeighborY="1451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941D42-B7C4-4E87-8FB8-FC5D61D264A7}" type="presOf" srcId="{CA60724B-9EEE-4CD1-A19F-D8FB9C37DEC2}" destId="{19520207-C46E-4976-9537-DA2251248A98}" srcOrd="0" destOrd="0" presId="urn:microsoft.com/office/officeart/2005/8/layout/StepDownProcess"/>
    <dgm:cxn modelId="{6D4F9A95-28A4-45DA-8998-684814A4FE12}" type="presOf" srcId="{CEBD80E6-2ECF-4348-8FF2-D79E644EB659}" destId="{DD0F131A-2202-47BA-BDA0-E71BFB50755A}" srcOrd="0" destOrd="0" presId="urn:microsoft.com/office/officeart/2005/8/layout/StepDownProcess"/>
    <dgm:cxn modelId="{515D5122-6B0B-4178-9416-8962580E05C0}" srcId="{CA60724B-9EEE-4CD1-A19F-D8FB9C37DEC2}" destId="{CADE2C54-FACF-4452-A97B-5518372E5ED2}" srcOrd="1" destOrd="0" parTransId="{C16D92F8-BFA1-4234-A880-C63B14BDBDC0}" sibTransId="{CA47E515-EA3C-4CD6-A936-10E2E1E15D7E}"/>
    <dgm:cxn modelId="{B629370A-7482-4BB6-8947-CE2588C7CAFB}" srcId="{CA60724B-9EEE-4CD1-A19F-D8FB9C37DEC2}" destId="{CEBD80E6-2ECF-4348-8FF2-D79E644EB659}" srcOrd="2" destOrd="0" parTransId="{9588B02D-3785-4D3B-992C-C96CADDC0067}" sibTransId="{8A909724-1118-4C75-955D-8F0B38BAC177}"/>
    <dgm:cxn modelId="{D761FFC9-D69F-443F-8006-47F74E89F2F9}" srcId="{CA60724B-9EEE-4CD1-A19F-D8FB9C37DEC2}" destId="{8306ADE6-5669-429A-B400-1D8BA68D288B}" srcOrd="0" destOrd="0" parTransId="{9A2A9A32-961C-4AA6-9E29-EA7F03A17945}" sibTransId="{441429FB-A537-4F23-9457-2F1E9446150E}"/>
    <dgm:cxn modelId="{91EB2EB1-1E94-4B4A-BFAE-3719AFD9DA59}" type="presOf" srcId="{CADE2C54-FACF-4452-A97B-5518372E5ED2}" destId="{0F3519F2-94A3-4EFF-B555-1D2045180AB4}" srcOrd="0" destOrd="0" presId="urn:microsoft.com/office/officeart/2005/8/layout/StepDownProcess"/>
    <dgm:cxn modelId="{90E3BE40-A153-428E-B199-2BF1638C3BE8}" type="presOf" srcId="{8306ADE6-5669-429A-B400-1D8BA68D288B}" destId="{DFE03F79-9C8A-49FE-A5D8-3FFAC7AC9629}" srcOrd="0" destOrd="0" presId="urn:microsoft.com/office/officeart/2005/8/layout/StepDownProcess"/>
    <dgm:cxn modelId="{FD3157DD-96A1-4C33-9E7F-E43466544F47}" type="presParOf" srcId="{19520207-C46E-4976-9537-DA2251248A98}" destId="{D00E14D5-AF56-40BD-8365-B3DC7F4F3BED}" srcOrd="0" destOrd="0" presId="urn:microsoft.com/office/officeart/2005/8/layout/StepDownProcess"/>
    <dgm:cxn modelId="{FC838CD9-3AAF-4679-B85E-478750A4877A}" type="presParOf" srcId="{D00E14D5-AF56-40BD-8365-B3DC7F4F3BED}" destId="{1A6BA453-7F95-41AC-B847-BD3E7D380125}" srcOrd="0" destOrd="0" presId="urn:microsoft.com/office/officeart/2005/8/layout/StepDownProcess"/>
    <dgm:cxn modelId="{6E662D2F-7FE9-468D-B2D7-E0326A48712E}" type="presParOf" srcId="{D00E14D5-AF56-40BD-8365-B3DC7F4F3BED}" destId="{DFE03F79-9C8A-49FE-A5D8-3FFAC7AC9629}" srcOrd="1" destOrd="0" presId="urn:microsoft.com/office/officeart/2005/8/layout/StepDownProcess"/>
    <dgm:cxn modelId="{D6A03058-333A-4834-80FE-08EB7E70C71F}" type="presParOf" srcId="{D00E14D5-AF56-40BD-8365-B3DC7F4F3BED}" destId="{E0050451-816D-41AA-B041-EEC5A842E58C}" srcOrd="2" destOrd="0" presId="urn:microsoft.com/office/officeart/2005/8/layout/StepDownProcess"/>
    <dgm:cxn modelId="{3BB54A50-A7DA-4C07-BB76-B7F0CE1DCF65}" type="presParOf" srcId="{19520207-C46E-4976-9537-DA2251248A98}" destId="{8AB1705A-D878-470B-AA47-3D94AAC8F37D}" srcOrd="1" destOrd="0" presId="urn:microsoft.com/office/officeart/2005/8/layout/StepDownProcess"/>
    <dgm:cxn modelId="{DC4A10AE-C36E-4E43-A0CE-152659E58E3A}" type="presParOf" srcId="{19520207-C46E-4976-9537-DA2251248A98}" destId="{F8C3D814-720C-4B2B-A2F5-E8F18732E758}" srcOrd="2" destOrd="0" presId="urn:microsoft.com/office/officeart/2005/8/layout/StepDownProcess"/>
    <dgm:cxn modelId="{4339434A-6E2F-46DD-8D8A-448CD93AB275}" type="presParOf" srcId="{F8C3D814-720C-4B2B-A2F5-E8F18732E758}" destId="{44A4BEB0-4B22-4B05-B7FC-8AE9AB6B27D6}" srcOrd="0" destOrd="0" presId="urn:microsoft.com/office/officeart/2005/8/layout/StepDownProcess"/>
    <dgm:cxn modelId="{4F6CD25E-E5DC-4010-9E9F-09CE1F20AF7B}" type="presParOf" srcId="{F8C3D814-720C-4B2B-A2F5-E8F18732E758}" destId="{0F3519F2-94A3-4EFF-B555-1D2045180AB4}" srcOrd="1" destOrd="0" presId="urn:microsoft.com/office/officeart/2005/8/layout/StepDownProcess"/>
    <dgm:cxn modelId="{AB5F6338-FC93-447A-8CE4-49F3304B05AE}" type="presParOf" srcId="{F8C3D814-720C-4B2B-A2F5-E8F18732E758}" destId="{26B0D887-7503-4478-B13F-F877D1845E27}" srcOrd="2" destOrd="0" presId="urn:microsoft.com/office/officeart/2005/8/layout/StepDownProcess"/>
    <dgm:cxn modelId="{B88940BA-B185-4D97-9D90-0E279EC5794A}" type="presParOf" srcId="{19520207-C46E-4976-9537-DA2251248A98}" destId="{6F734013-DCBE-41D1-A7F5-437F894B9081}" srcOrd="3" destOrd="0" presId="urn:microsoft.com/office/officeart/2005/8/layout/StepDownProcess"/>
    <dgm:cxn modelId="{53B32A38-E65C-4A36-AAD1-44302FB98515}" type="presParOf" srcId="{19520207-C46E-4976-9537-DA2251248A98}" destId="{25A3C07B-9A17-4FD3-A4DA-13931A34BC62}" srcOrd="4" destOrd="0" presId="urn:microsoft.com/office/officeart/2005/8/layout/StepDownProcess"/>
    <dgm:cxn modelId="{DADDD2E3-E7E8-419D-872C-52D720712CA4}" type="presParOf" srcId="{25A3C07B-9A17-4FD3-A4DA-13931A34BC62}" destId="{DD0F131A-2202-47BA-BDA0-E71BFB50755A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6BA453-7F95-41AC-B847-BD3E7D380125}">
      <dsp:nvSpPr>
        <dsp:cNvPr id="0" name=""/>
        <dsp:cNvSpPr/>
      </dsp:nvSpPr>
      <dsp:spPr>
        <a:xfrm rot="10800000">
          <a:off x="240185" y="1226128"/>
          <a:ext cx="821346" cy="401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E03F79-9C8A-49FE-A5D8-3FFAC7AC9629}">
      <dsp:nvSpPr>
        <dsp:cNvPr id="0" name=""/>
        <dsp:cNvSpPr/>
      </dsp:nvSpPr>
      <dsp:spPr>
        <a:xfrm>
          <a:off x="2" y="299585"/>
          <a:ext cx="1382663" cy="967819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/>
            <a:t>¿Qué significa inclusión?</a:t>
          </a:r>
        </a:p>
      </dsp:txBody>
      <dsp:txXfrm>
        <a:off x="47256" y="346839"/>
        <a:ext cx="1288155" cy="873311"/>
      </dsp:txXfrm>
    </dsp:sp>
    <dsp:sp modelId="{E0050451-816D-41AA-B041-EEC5A842E58C}">
      <dsp:nvSpPr>
        <dsp:cNvPr id="0" name=""/>
        <dsp:cNvSpPr/>
      </dsp:nvSpPr>
      <dsp:spPr>
        <a:xfrm>
          <a:off x="1384643" y="915527"/>
          <a:ext cx="1005617" cy="782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A4BEB0-4B22-4B05-B7FC-8AE9AB6B27D6}">
      <dsp:nvSpPr>
        <dsp:cNvPr id="0" name=""/>
        <dsp:cNvSpPr/>
      </dsp:nvSpPr>
      <dsp:spPr>
        <a:xfrm rot="10800000">
          <a:off x="200086" y="2901138"/>
          <a:ext cx="885822" cy="4047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11499901"/>
            <a:satOff val="-63047"/>
            <a:lumOff val="68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3519F2-94A3-4EFF-B555-1D2045180AB4}">
      <dsp:nvSpPr>
        <dsp:cNvPr id="0" name=""/>
        <dsp:cNvSpPr/>
      </dsp:nvSpPr>
      <dsp:spPr>
        <a:xfrm>
          <a:off x="0" y="1633482"/>
          <a:ext cx="1382663" cy="1308463"/>
        </a:xfrm>
        <a:prstGeom prst="roundRect">
          <a:avLst>
            <a:gd name="adj" fmla="val 16670"/>
          </a:avLst>
        </a:prstGeom>
        <a:solidFill>
          <a:srgbClr val="1CC63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/>
            <a:t>Valorar el aporte que cada persona realiza a la sociedad.  </a:t>
          </a:r>
          <a:endParaRPr lang="es-MX" sz="1500" kern="1200" dirty="0"/>
        </a:p>
      </dsp:txBody>
      <dsp:txXfrm>
        <a:off x="63885" y="1697367"/>
        <a:ext cx="1254893" cy="1180693"/>
      </dsp:txXfrm>
    </dsp:sp>
    <dsp:sp modelId="{26B0D887-7503-4478-B13F-F877D1845E27}">
      <dsp:nvSpPr>
        <dsp:cNvPr id="0" name=""/>
        <dsp:cNvSpPr/>
      </dsp:nvSpPr>
      <dsp:spPr>
        <a:xfrm>
          <a:off x="2531018" y="2173030"/>
          <a:ext cx="1005617" cy="782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F131A-2202-47BA-BDA0-E71BFB50755A}">
      <dsp:nvSpPr>
        <dsp:cNvPr id="0" name=""/>
        <dsp:cNvSpPr/>
      </dsp:nvSpPr>
      <dsp:spPr>
        <a:xfrm>
          <a:off x="5" y="3340585"/>
          <a:ext cx="1382663" cy="1278238"/>
        </a:xfrm>
        <a:prstGeom prst="roundRect">
          <a:avLst>
            <a:gd name="adj" fmla="val 1667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57150" rIns="3600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/>
            <a:t>Permitir la participación de todas y todos en la acción </a:t>
          </a:r>
          <a:r>
            <a:rPr lang="es-MX" sz="1500" b="1" kern="1200" dirty="0" smtClean="0"/>
            <a:t>pública.</a:t>
          </a:r>
          <a:endParaRPr lang="es-MX" sz="1500" kern="1200" dirty="0"/>
        </a:p>
      </dsp:txBody>
      <dsp:txXfrm>
        <a:off x="62415" y="3402995"/>
        <a:ext cx="1257843" cy="11534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13094-EF7A-471C-A77B-427DAB24B448}" type="datetimeFigureOut">
              <a:rPr lang="es-MX" smtClean="0"/>
              <a:t>22/11/2016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6EF11-B948-45BE-A410-EC11A6E8BA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312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3BA5-F688-44C8-A3EA-8DB3BAA2FB9B}" type="slidenum">
              <a:rPr lang="es-MX" smtClean="0">
                <a:solidFill>
                  <a:prstClr val="black"/>
                </a:solidFill>
              </a:rPr>
              <a:pPr/>
              <a:t>3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00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3BA5-F688-44C8-A3EA-8DB3BAA2FB9B}" type="slidenum">
              <a:rPr lang="es-MX" smtClean="0">
                <a:solidFill>
                  <a:prstClr val="black"/>
                </a:solidFill>
              </a:rPr>
              <a:pPr/>
              <a:t>4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00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3BA5-F688-44C8-A3EA-8DB3BAA2FB9B}" type="slidenum">
              <a:rPr lang="es-MX" smtClean="0">
                <a:solidFill>
                  <a:prstClr val="black"/>
                </a:solidFill>
              </a:rPr>
              <a:pPr/>
              <a:t>5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00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3BA5-F688-44C8-A3EA-8DB3BAA2FB9B}" type="slidenum">
              <a:rPr lang="es-MX" smtClean="0">
                <a:solidFill>
                  <a:prstClr val="black"/>
                </a:solidFill>
              </a:rPr>
              <a:pPr/>
              <a:t>6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0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43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46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C6FB-2747-4715-9C2C-9133AA5D50B0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74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E010-0400-4C6B-94CB-595D9400A26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90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56CE-0E2E-43E8-8F5B-AD00C8309F35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82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7EEFF-14FA-44A3-8C45-3D448366A22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1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A7C42-79C3-4E11-9E43-9EBC1F1E2385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4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9193-EC5A-4D3A-905D-98CED70EAD53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30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BD9F-0D3F-4D09-83DB-CCC9C785E5D7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5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1B16-9FC6-4FCA-8807-C96EFCF9BB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30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CD99-BF67-460A-B0AE-6C19A2DF9C0D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21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201B4-248E-496B-98F8-5343676AB02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3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02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9D025-5956-43AF-ABC0-A20B26DDF686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82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9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72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0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6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03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43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2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12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64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3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82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53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1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93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15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17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75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53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14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8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85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40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0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39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7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4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1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29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29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3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22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4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15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8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16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64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48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43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10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43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7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45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1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87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39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4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0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61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26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1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1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93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11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6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0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05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00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5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96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0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30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5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08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42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01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25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12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5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74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6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2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43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1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44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45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75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89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3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4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28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00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74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8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21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8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29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2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51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5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52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3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32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76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93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1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7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74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86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97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ECB4-5B2E-40D3-9640-FDDC4366D5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3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56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B23F-6676-4961-AC20-84BDB35271EA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3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D528-05D6-4993-A50E-3137B0DBB48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7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BAB-93D3-4045-B099-F9083718063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9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43D5-ABB4-476B-897E-337DF8AAD13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95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4BE48-AA83-4A0E-90BC-5566DE68E944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59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91422-C6E3-40F5-8605-BC36BC912DD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5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1AB5F-B804-4D5E-976C-6AE130D76D29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13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4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A035-8671-47F8-A45B-9B0A664654B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4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99A-85CC-49A2-A255-03835C30946B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8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8AEAD-6B78-4779-8790-E41D6CAE554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5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47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7888C-EBD9-4A34-896D-A2EEB035B4C8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2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3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231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85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9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808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60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11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37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7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FBC9-561C-4D71-A583-27FBBA2B8C91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20ECB-369B-344E-9E5B-8F198B0DD968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82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5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8.xml"/><Relationship Id="rId6" Type="http://schemas.microsoft.com/office/2007/relationships/hdphoto" Target="../media/hdphoto7.wdp"/><Relationship Id="rId5" Type="http://schemas.openxmlformats.org/officeDocument/2006/relationships/image" Target="../media/image56.jpeg"/><Relationship Id="rId4" Type="http://schemas.openxmlformats.org/officeDocument/2006/relationships/image" Target="../media/image55.png"/><Relationship Id="rId9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microsoft.com/office/2007/relationships/hdphoto" Target="../media/hdphoto10.wdp"/><Relationship Id="rId18" Type="http://schemas.openxmlformats.org/officeDocument/2006/relationships/image" Target="../media/image7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8.png"/><Relationship Id="rId17" Type="http://schemas.microsoft.com/office/2007/relationships/hdphoto" Target="../media/hdphoto12.wdp"/><Relationship Id="rId2" Type="http://schemas.openxmlformats.org/officeDocument/2006/relationships/image" Target="../media/image2.pn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90.xml"/><Relationship Id="rId6" Type="http://schemas.openxmlformats.org/officeDocument/2006/relationships/diagramColors" Target="../diagrams/colors1.xml"/><Relationship Id="rId11" Type="http://schemas.microsoft.com/office/2007/relationships/hdphoto" Target="../media/hdphoto9.wdp"/><Relationship Id="rId5" Type="http://schemas.openxmlformats.org/officeDocument/2006/relationships/diagramQuickStyle" Target="../diagrams/quickStyle1.xml"/><Relationship Id="rId15" Type="http://schemas.microsoft.com/office/2007/relationships/hdphoto" Target="../media/hdphoto11.wdp"/><Relationship Id="rId10" Type="http://schemas.openxmlformats.org/officeDocument/2006/relationships/image" Target="../media/image67.png"/><Relationship Id="rId19" Type="http://schemas.microsoft.com/office/2007/relationships/hdphoto" Target="../media/hdphoto13.wdp"/><Relationship Id="rId4" Type="http://schemas.openxmlformats.org/officeDocument/2006/relationships/diagramLayout" Target="../diagrams/layout1.xml"/><Relationship Id="rId9" Type="http://schemas.microsoft.com/office/2007/relationships/hdphoto" Target="../media/hdphoto8.wdp"/><Relationship Id="rId14" Type="http://schemas.openxmlformats.org/officeDocument/2006/relationships/image" Target="../media/image6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0.xml"/><Relationship Id="rId4" Type="http://schemas.openxmlformats.org/officeDocument/2006/relationships/image" Target="../media/image7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2.xml"/><Relationship Id="rId4" Type="http://schemas.openxmlformats.org/officeDocument/2006/relationships/image" Target="../media/image7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2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3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emf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slideLayout" Target="../slideLayouts/slideLayout123.xml"/><Relationship Id="rId7" Type="http://schemas.openxmlformats.org/officeDocument/2006/relationships/image" Target="../media/image11.emf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5.wdp"/><Relationship Id="rId3" Type="http://schemas.openxmlformats.org/officeDocument/2006/relationships/slideLayout" Target="../slideLayouts/slideLayout123.xml"/><Relationship Id="rId7" Type="http://schemas.microsoft.com/office/2007/relationships/hdphoto" Target="../media/hdphoto1.wdp"/><Relationship Id="rId12" Type="http://schemas.openxmlformats.org/officeDocument/2006/relationships/image" Target="../media/image7.png"/><Relationship Id="rId2" Type="http://schemas.openxmlformats.org/officeDocument/2006/relationships/video" Target="../media/media2.wmv"/><Relationship Id="rId16" Type="http://schemas.openxmlformats.org/officeDocument/2006/relationships/image" Target="../media/image13.png"/><Relationship Id="rId1" Type="http://schemas.microsoft.com/office/2007/relationships/media" Target="../media/media2.wmv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openxmlformats.org/officeDocument/2006/relationships/image" Target="../media/image2.png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2.xml"/><Relationship Id="rId9" Type="http://schemas.microsoft.com/office/2007/relationships/hdphoto" Target="../media/hdphoto3.wdp"/><Relationship Id="rId1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3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2.png"/><Relationship Id="rId21" Type="http://schemas.openxmlformats.org/officeDocument/2006/relationships/image" Target="../media/image3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Rectángulo"/>
          <p:cNvSpPr/>
          <p:nvPr/>
        </p:nvSpPr>
        <p:spPr>
          <a:xfrm>
            <a:off x="2059776" y="4391386"/>
            <a:ext cx="466314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MX" sz="2800" b="1" dirty="0">
                <a:solidFill>
                  <a:prstClr val="white">
                    <a:lumMod val="50000"/>
                  </a:prstClr>
                </a:solidFill>
                <a:latin typeface="Century Gothic" panose="020B0502020202020204" pitchFamily="34" charset="0"/>
                <a:cs typeface="Arial" pitchFamily="34" charset="0"/>
              </a:rPr>
              <a:t>Eduardo Calderón</a:t>
            </a:r>
          </a:p>
          <a:p>
            <a:pPr algn="ctr">
              <a:lnSpc>
                <a:spcPct val="120000"/>
              </a:lnSpc>
            </a:pPr>
            <a:r>
              <a:rPr lang="es-MX" dirty="0">
                <a:solidFill>
                  <a:prstClr val="white">
                    <a:lumMod val="50000"/>
                  </a:prstClr>
                </a:solidFill>
                <a:latin typeface="Century Gothic" pitchFamily="34" charset="0"/>
                <a:cs typeface="Arial" pitchFamily="34" charset="0"/>
              </a:rPr>
              <a:t>Jefe de la Oficina del C. Secretario de Desarrollo Social</a:t>
            </a:r>
          </a:p>
        </p:txBody>
      </p:sp>
      <p:sp>
        <p:nvSpPr>
          <p:cNvPr id="3" name="4 Rectángulo"/>
          <p:cNvSpPr/>
          <p:nvPr/>
        </p:nvSpPr>
        <p:spPr>
          <a:xfrm>
            <a:off x="1457327" y="2495798"/>
            <a:ext cx="62807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_tradnl" sz="32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La Estrategia Nacional de Inclusión y los Objetivos de Desarrollo Sostenible</a:t>
            </a:r>
            <a:endParaRPr lang="es-ES" altLang="es-ES_tradnl" sz="32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457327" y="5877855"/>
            <a:ext cx="6280785" cy="359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MX" sz="1600" dirty="0" smtClean="0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martes 22 de </a:t>
            </a:r>
            <a:r>
              <a:rPr lang="es-MX" sz="1600" dirty="0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noviembre de 2016</a:t>
            </a:r>
          </a:p>
        </p:txBody>
      </p:sp>
    </p:spTree>
    <p:extLst>
      <p:ext uri="{BB962C8B-B14F-4D97-AF65-F5344CB8AC3E}">
        <p14:creationId xmlns:p14="http://schemas.microsoft.com/office/powerpoint/2010/main" val="2071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022" y="897271"/>
            <a:ext cx="832596" cy="731529"/>
          </a:xfrm>
          <a:prstGeom prst="rect">
            <a:avLst/>
          </a:prstGeom>
        </p:spPr>
      </p:pic>
      <p:sp>
        <p:nvSpPr>
          <p:cNvPr id="6" name="4 Rectángulo"/>
          <p:cNvSpPr/>
          <p:nvPr/>
        </p:nvSpPr>
        <p:spPr>
          <a:xfrm>
            <a:off x="2843808" y="1011670"/>
            <a:ext cx="2719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sz="24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Seguridad social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706" y="1061199"/>
            <a:ext cx="571500" cy="409465"/>
          </a:xfrm>
          <a:prstGeom prst="rect">
            <a:avLst/>
          </a:prstGeom>
        </p:spPr>
      </p:pic>
      <p:sp>
        <p:nvSpPr>
          <p:cNvPr id="12" name="Rectángulo 16"/>
          <p:cNvSpPr/>
          <p:nvPr/>
        </p:nvSpPr>
        <p:spPr>
          <a:xfrm>
            <a:off x="395020" y="2072958"/>
            <a:ext cx="48970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 fontAlgn="base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MX" sz="15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Acceso a seguridad social por medio de un histórico crecimiento en el empleo</a:t>
            </a:r>
            <a:r>
              <a:rPr lang="es-MX" sz="15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: en esta administración se han creado más de 2.5 millones de empleos formales. </a:t>
            </a:r>
          </a:p>
        </p:txBody>
      </p:sp>
      <p:sp>
        <p:nvSpPr>
          <p:cNvPr id="15" name="Rectángulo 18"/>
          <p:cNvSpPr/>
          <p:nvPr/>
        </p:nvSpPr>
        <p:spPr>
          <a:xfrm>
            <a:off x="413989" y="3694673"/>
            <a:ext cx="487809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 fontAlgn="base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MX" sz="15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Ampliación de protección social a adultos mayores: </a:t>
            </a:r>
            <a:r>
              <a:rPr lang="es-MX" sz="15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la pensión para la población de 65 años o más se extendió hasta 5.5 millones de adultos, 2.4 millones de personas más que en 2012.</a:t>
            </a:r>
          </a:p>
        </p:txBody>
      </p:sp>
      <p:sp>
        <p:nvSpPr>
          <p:cNvPr id="1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10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098" name="Picture 2" descr="Resultado de imagen para pensión adultos mayore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46"/>
          <a:stretch/>
        </p:blipFill>
        <p:spPr bwMode="auto">
          <a:xfrm>
            <a:off x="5657687" y="3632455"/>
            <a:ext cx="3129520" cy="22299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empleados méxico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15"/>
          <a:stretch/>
        </p:blipFill>
        <p:spPr bwMode="auto">
          <a:xfrm>
            <a:off x="5784497" y="1822465"/>
            <a:ext cx="2875899" cy="16287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4 Rectángulo"/>
          <p:cNvSpPr/>
          <p:nvPr/>
        </p:nvSpPr>
        <p:spPr>
          <a:xfrm>
            <a:off x="1230156" y="209583"/>
            <a:ext cx="6280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_tradnl" sz="24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Estrategia Nacional de Inclusión</a:t>
            </a:r>
            <a:endParaRPr lang="es-ES" altLang="es-ES_tradnl" sz="24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52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021" y="773045"/>
            <a:ext cx="619457" cy="544263"/>
          </a:xfrm>
          <a:prstGeom prst="rect">
            <a:avLst/>
          </a:prstGeom>
        </p:spPr>
      </p:pic>
      <p:sp>
        <p:nvSpPr>
          <p:cNvPr id="6" name="4 Rectángulo"/>
          <p:cNvSpPr/>
          <p:nvPr/>
        </p:nvSpPr>
        <p:spPr>
          <a:xfrm>
            <a:off x="3059832" y="778874"/>
            <a:ext cx="24574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sz="24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Vivienda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346" y="851951"/>
            <a:ext cx="390236" cy="315510"/>
          </a:xfrm>
          <a:prstGeom prst="rect">
            <a:avLst/>
          </a:prstGeom>
        </p:spPr>
      </p:pic>
      <p:sp>
        <p:nvSpPr>
          <p:cNvPr id="11" name="4 Rectángulo"/>
          <p:cNvSpPr/>
          <p:nvPr/>
        </p:nvSpPr>
        <p:spPr>
          <a:xfrm>
            <a:off x="131713" y="1348900"/>
            <a:ext cx="28561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sz="1400" b="1" dirty="0">
                <a:ln w="3175">
                  <a:noFill/>
                </a:ln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Calidad y Espacios</a:t>
            </a:r>
          </a:p>
        </p:txBody>
      </p:sp>
      <p:sp>
        <p:nvSpPr>
          <p:cNvPr id="12" name="Rectángulo 25"/>
          <p:cNvSpPr/>
          <p:nvPr/>
        </p:nvSpPr>
        <p:spPr>
          <a:xfrm>
            <a:off x="290519" y="1674970"/>
            <a:ext cx="6297705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Más mexicanos habitan hogares sin hacinamiento: 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Entre 2014 y 2016 se construyeron </a:t>
            </a: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208 mil cuartos 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adicionales, beneficiando a </a:t>
            </a: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835 mil personas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pPr marL="285750" indent="-285750" algn="just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Asimismo, se otorgaron</a:t>
            </a: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804 mil subsidios para acciones de vivienda 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a sectores vulnerables y </a:t>
            </a: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1.8 millones de créditos 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INFONAVIT para adquirir vivienda nueva, usada o mejorarla</a:t>
            </a:r>
            <a:r>
              <a:rPr lang="es-MX" sz="1400" dirty="0" smtClean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s-MX" sz="1400" dirty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3" name="4 Rectángulo"/>
          <p:cNvSpPr/>
          <p:nvPr/>
        </p:nvSpPr>
        <p:spPr>
          <a:xfrm>
            <a:off x="107504" y="3409835"/>
            <a:ext cx="38069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sz="1400" b="1" dirty="0">
                <a:ln w="3175">
                  <a:noFill/>
                </a:ln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Servicios </a:t>
            </a:r>
            <a:r>
              <a:rPr lang="es-ES" altLang="es-ES_tradnl" sz="1400" b="1" dirty="0" smtClean="0">
                <a:ln w="3175">
                  <a:noFill/>
                </a:ln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Básicos</a:t>
            </a:r>
            <a:endParaRPr lang="es-ES" altLang="es-ES_tradnl" sz="1400" b="1" dirty="0">
              <a:ln w="3175">
                <a:noFill/>
              </a:ln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4" name="Rectángulo 27"/>
          <p:cNvSpPr/>
          <p:nvPr/>
        </p:nvSpPr>
        <p:spPr>
          <a:xfrm>
            <a:off x="179513" y="3703091"/>
            <a:ext cx="626469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Mayor acceso a servicios: 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Entre 2014 y 2016 se han realizado </a:t>
            </a: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302 mil obras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que permiten dotar </a:t>
            </a:r>
            <a:r>
              <a:rPr lang="es-MX" sz="1400" dirty="0" smtClean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de energía 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eléctrica a la población, de las cuales 50 mil fueron dirigidas a poblaciones mayormente indígenas.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400" dirty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Matriz energética más eficiente y segura: 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instalación de estufas de gas y ecológicas que han beneficiado </a:t>
            </a: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a 1.2 millones de personas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400" dirty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Más y mejores servicios en viviendas: 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instalación de </a:t>
            </a: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34,895 biodigestores 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y </a:t>
            </a:r>
            <a:r>
              <a:rPr lang="es-MX" sz="14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15,363 baños secos</a:t>
            </a:r>
            <a:r>
              <a:rPr lang="es-MX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400" dirty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5" name="14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35" r="7384"/>
          <a:stretch/>
        </p:blipFill>
        <p:spPr>
          <a:xfrm>
            <a:off x="6588224" y="3861628"/>
            <a:ext cx="2376264" cy="1933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Resultado de imagen para piso firm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10799"/>
            <a:ext cx="2232248" cy="16741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520" y="773045"/>
            <a:ext cx="654735" cy="567723"/>
          </a:xfrm>
          <a:prstGeom prst="rect">
            <a:avLst/>
          </a:prstGeom>
        </p:spPr>
      </p:pic>
      <p:pic>
        <p:nvPicPr>
          <p:cNvPr id="32" name="Imagen 4"/>
          <p:cNvPicPr>
            <a:picLocks noChangeAspect="1"/>
          </p:cNvPicPr>
          <p:nvPr/>
        </p:nvPicPr>
        <p:blipFill>
          <a:blip r:embed="rId9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975" y="872246"/>
            <a:ext cx="303824" cy="369319"/>
          </a:xfrm>
          <a:prstGeom prst="rect">
            <a:avLst/>
          </a:prstGeom>
        </p:spPr>
      </p:pic>
      <p:sp>
        <p:nvSpPr>
          <p:cNvPr id="3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7" name="4 Rectángulo"/>
          <p:cNvSpPr/>
          <p:nvPr/>
        </p:nvSpPr>
        <p:spPr>
          <a:xfrm>
            <a:off x="1230156" y="209583"/>
            <a:ext cx="6280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_tradnl" sz="24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Estrategia Nacional de Inclusión</a:t>
            </a:r>
            <a:endParaRPr lang="es-ES" altLang="es-ES_tradnl" sz="24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35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035863"/>
            <a:ext cx="712026" cy="625595"/>
          </a:xfrm>
          <a:prstGeom prst="rect">
            <a:avLst/>
          </a:prstGeom>
        </p:spPr>
      </p:pic>
      <p:sp>
        <p:nvSpPr>
          <p:cNvPr id="6" name="4 Rectángulo"/>
          <p:cNvSpPr/>
          <p:nvPr/>
        </p:nvSpPr>
        <p:spPr>
          <a:xfrm>
            <a:off x="539552" y="1085394"/>
            <a:ext cx="23931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sz="23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Ingreso/Precios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070" y="1115904"/>
            <a:ext cx="314475" cy="44802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7504" y="1835378"/>
            <a:ext cx="477049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1500" dirty="0">
                <a:solidFill>
                  <a:prstClr val="black"/>
                </a:solidFill>
                <a:latin typeface="Century Gothic" panose="020B0502020202020204" pitchFamily="34" charset="0"/>
              </a:rPr>
              <a:t>Después de casi una década de deterioro, estamos recuperando el poder adquisitivo de las familias mexicanas.  </a:t>
            </a:r>
          </a:p>
          <a:p>
            <a:pPr algn="just">
              <a:spcAft>
                <a:spcPts val="600"/>
              </a:spcAft>
            </a:pPr>
            <a:r>
              <a:rPr lang="es-MX" sz="1500" b="1" dirty="0">
                <a:solidFill>
                  <a:prstClr val="black"/>
                </a:solidFill>
                <a:latin typeface="Century Gothic" panose="020B0502020202020204" pitchFamily="34" charset="0"/>
              </a:rPr>
              <a:t>El ingreso crece más que el precio de los alimentos</a:t>
            </a:r>
            <a:r>
              <a:rPr lang="es-MX" sz="1500" dirty="0">
                <a:solidFill>
                  <a:prstClr val="black"/>
                </a:solidFill>
                <a:latin typeface="Century Gothic" panose="020B0502020202020204" pitchFamily="34" charset="0"/>
              </a:rPr>
              <a:t>, por lo que se espera una reducción en los niveles de pobreza extrema en 2016.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247" y="1013386"/>
            <a:ext cx="839233" cy="737361"/>
          </a:xfrm>
          <a:prstGeom prst="rect">
            <a:avLst/>
          </a:prstGeom>
        </p:spPr>
      </p:pic>
      <p:sp>
        <p:nvSpPr>
          <p:cNvPr id="11" name="4 Rectángulo"/>
          <p:cNvSpPr/>
          <p:nvPr/>
        </p:nvSpPr>
        <p:spPr>
          <a:xfrm>
            <a:off x="4894843" y="1084377"/>
            <a:ext cx="3014387" cy="707886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algn="ctr"/>
            <a:r>
              <a:rPr lang="es-ES" altLang="es-ES_tradnl" sz="20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Información y rendición de cuentas</a:t>
            </a:r>
          </a:p>
        </p:txBody>
      </p:sp>
      <p:pic>
        <p:nvPicPr>
          <p:cNvPr id="12" name="Imagen 7"/>
          <p:cNvPicPr>
            <a:picLocks noChangeAspect="1"/>
          </p:cNvPicPr>
          <p:nvPr/>
        </p:nvPicPr>
        <p:blipFill>
          <a:blip r:embed="rId6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156" y="1129271"/>
            <a:ext cx="455625" cy="57134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5043493" y="1805474"/>
            <a:ext cx="37049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1500" dirty="0">
                <a:solidFill>
                  <a:prstClr val="black"/>
                </a:solidFill>
                <a:latin typeface="Century Gothic" panose="020B0502020202020204" pitchFamily="34" charset="0"/>
              </a:rPr>
              <a:t>Ejercicio de transparencia sin precedente a través de la </a:t>
            </a:r>
            <a:r>
              <a:rPr lang="es-MX" sz="1500" b="1" dirty="0">
                <a:solidFill>
                  <a:prstClr val="black"/>
                </a:solidFill>
                <a:latin typeface="Century Gothic" panose="020B0502020202020204" pitchFamily="34" charset="0"/>
              </a:rPr>
              <a:t>entrega de 8.1 millones de cartillas sociales</a:t>
            </a:r>
            <a:r>
              <a:rPr lang="es-MX" sz="1500" dirty="0">
                <a:solidFill>
                  <a:prstClr val="black"/>
                </a:solidFill>
                <a:latin typeface="Century Gothic" panose="020B0502020202020204" pitchFamily="34" charset="0"/>
              </a:rPr>
              <a:t>. </a:t>
            </a:r>
          </a:p>
          <a:p>
            <a:pPr algn="just">
              <a:spcAft>
                <a:spcPts val="600"/>
              </a:spcAft>
            </a:pPr>
            <a:r>
              <a:rPr lang="es-MX" sz="1500" dirty="0">
                <a:solidFill>
                  <a:prstClr val="black"/>
                </a:solidFill>
                <a:latin typeface="Century Gothic" panose="020B0502020202020204" pitchFamily="34" charset="0"/>
              </a:rPr>
              <a:t>Campañas de difusión para el acceso a derechos. </a:t>
            </a:r>
          </a:p>
        </p:txBody>
      </p: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12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1" name="Imagen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7" t="745" r="1" b="10080"/>
          <a:stretch/>
        </p:blipFill>
        <p:spPr>
          <a:xfrm>
            <a:off x="951247" y="3278927"/>
            <a:ext cx="3116697" cy="2958385"/>
          </a:xfrm>
          <a:prstGeom prst="rect">
            <a:avLst/>
          </a:prstGeom>
        </p:spPr>
      </p:pic>
      <p:sp>
        <p:nvSpPr>
          <p:cNvPr id="32" name="CuadroTexto 14"/>
          <p:cNvSpPr txBox="1"/>
          <p:nvPr/>
        </p:nvSpPr>
        <p:spPr>
          <a:xfrm>
            <a:off x="467544" y="3678379"/>
            <a:ext cx="1828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solidFill>
                  <a:prstClr val="black"/>
                </a:solidFill>
                <a:latin typeface="Century Gothic" panose="020B0502020202020204" pitchFamily="34" charset="0"/>
                <a:ea typeface="Soberana Sans" charset="0"/>
                <a:cs typeface="Soberana Sans" charset="0"/>
              </a:rPr>
              <a:t>Tasa de crecimiento entre el 4º trimestre de 2014 y el 2º trimestre de 2016</a:t>
            </a:r>
          </a:p>
        </p:txBody>
      </p:sp>
      <p:sp>
        <p:nvSpPr>
          <p:cNvPr id="33" name="CuadroTexto 1"/>
          <p:cNvSpPr txBox="1"/>
          <p:nvPr/>
        </p:nvSpPr>
        <p:spPr>
          <a:xfrm>
            <a:off x="1562239" y="4911960"/>
            <a:ext cx="814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prstClr val="black"/>
                </a:solidFill>
                <a:latin typeface="Century Gothic" panose="020B0502020202020204" pitchFamily="34" charset="0"/>
              </a:rPr>
              <a:t>2.4%</a:t>
            </a:r>
          </a:p>
        </p:txBody>
      </p:sp>
      <p:sp>
        <p:nvSpPr>
          <p:cNvPr id="34" name="CuadroTexto 2"/>
          <p:cNvSpPr txBox="1"/>
          <p:nvPr/>
        </p:nvSpPr>
        <p:spPr>
          <a:xfrm>
            <a:off x="3386096" y="3601435"/>
            <a:ext cx="68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prstClr val="black"/>
                </a:solidFill>
                <a:latin typeface="Century Gothic" panose="020B0502020202020204" pitchFamily="34" charset="0"/>
              </a:rPr>
              <a:t>10.6%</a:t>
            </a:r>
          </a:p>
        </p:txBody>
      </p:sp>
      <p:sp>
        <p:nvSpPr>
          <p:cNvPr id="35" name="CuadroTexto 9"/>
          <p:cNvSpPr txBox="1"/>
          <p:nvPr/>
        </p:nvSpPr>
        <p:spPr>
          <a:xfrm>
            <a:off x="2847711" y="4348670"/>
            <a:ext cx="1187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prstClr val="white"/>
                </a:solidFill>
                <a:latin typeface="Century Gothic" panose="020B0502020202020204" pitchFamily="34" charset="0"/>
              </a:rPr>
              <a:t>Ingreso laboral</a:t>
            </a:r>
          </a:p>
          <a:p>
            <a:r>
              <a:rPr lang="es-ES" sz="1400" dirty="0">
                <a:solidFill>
                  <a:prstClr val="white"/>
                </a:solidFill>
                <a:latin typeface="Century Gothic" panose="020B0502020202020204" pitchFamily="34" charset="0"/>
              </a:rPr>
              <a:t>per cápita</a:t>
            </a:r>
          </a:p>
        </p:txBody>
      </p:sp>
      <p:sp>
        <p:nvSpPr>
          <p:cNvPr id="36" name="CuadroTexto 42"/>
          <p:cNvSpPr txBox="1"/>
          <p:nvPr/>
        </p:nvSpPr>
        <p:spPr>
          <a:xfrm>
            <a:off x="1653167" y="5316754"/>
            <a:ext cx="11332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00" dirty="0">
                <a:solidFill>
                  <a:srgbClr val="FFFFFF"/>
                </a:solidFill>
                <a:latin typeface="Century Gothic" panose="020B0502020202020204" pitchFamily="34" charset="0"/>
              </a:rPr>
              <a:t>Canasta Alimentaria 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" r="55569" b="37793"/>
          <a:stretch/>
        </p:blipFill>
        <p:spPr bwMode="auto">
          <a:xfrm>
            <a:off x="5628015" y="3212976"/>
            <a:ext cx="2844848" cy="26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4 Rectángulo"/>
          <p:cNvSpPr/>
          <p:nvPr/>
        </p:nvSpPr>
        <p:spPr>
          <a:xfrm>
            <a:off x="1230156" y="209583"/>
            <a:ext cx="6280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_tradnl" sz="24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Estrategia Nacional de Inclusión</a:t>
            </a:r>
            <a:endParaRPr lang="es-ES" altLang="es-ES_tradnl" sz="24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4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0867084"/>
              </p:ext>
            </p:extLst>
          </p:nvPr>
        </p:nvGraphicFramePr>
        <p:xfrm>
          <a:off x="544285" y="1143004"/>
          <a:ext cx="3679373" cy="5301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5531381" y="1530697"/>
            <a:ext cx="3219275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prstClr val="white"/>
                </a:solidFill>
                <a:latin typeface="Century Gothic"/>
                <a:cs typeface="Century Gothic"/>
              </a:rPr>
              <a:t>Reforzar atención a dimensiones transversales de la inclusión.</a:t>
            </a:r>
          </a:p>
        </p:txBody>
      </p:sp>
      <p:sp>
        <p:nvSpPr>
          <p:cNvPr id="10" name="5 Hexágono"/>
          <p:cNvSpPr/>
          <p:nvPr/>
        </p:nvSpPr>
        <p:spPr>
          <a:xfrm>
            <a:off x="5660521" y="2667833"/>
            <a:ext cx="1606354" cy="1335776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s-MX" sz="1600" dirty="0">
                <a:solidFill>
                  <a:prstClr val="black"/>
                </a:solidFill>
                <a:latin typeface="Century Gothic"/>
                <a:cs typeface="Century Gothic"/>
              </a:rPr>
              <a:t>Productiva</a:t>
            </a:r>
          </a:p>
        </p:txBody>
      </p:sp>
      <p:sp>
        <p:nvSpPr>
          <p:cNvPr id="11" name="13 Hexágono"/>
          <p:cNvSpPr/>
          <p:nvPr/>
        </p:nvSpPr>
        <p:spPr>
          <a:xfrm>
            <a:off x="7313911" y="2656947"/>
            <a:ext cx="1566093" cy="1353761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>
                <a:solidFill>
                  <a:prstClr val="black"/>
                </a:solidFill>
                <a:latin typeface="Century Gothic"/>
                <a:cs typeface="Century Gothic"/>
              </a:rPr>
              <a:t>Laboral </a:t>
            </a:r>
          </a:p>
        </p:txBody>
      </p:sp>
      <p:sp>
        <p:nvSpPr>
          <p:cNvPr id="12" name="14 Hexágono"/>
          <p:cNvSpPr/>
          <p:nvPr/>
        </p:nvSpPr>
        <p:spPr>
          <a:xfrm>
            <a:off x="5927386" y="4079813"/>
            <a:ext cx="2647622" cy="1687084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>
                <a:solidFill>
                  <a:prstClr val="black"/>
                </a:solidFill>
                <a:latin typeface="Century Gothic"/>
                <a:cs typeface="Century Gothic"/>
              </a:rPr>
              <a:t>Grupos vulnerables </a:t>
            </a:r>
          </a:p>
          <a:p>
            <a:pPr algn="ctr"/>
            <a:r>
              <a:rPr lang="es-MX" sz="1200" dirty="0">
                <a:solidFill>
                  <a:prstClr val="black"/>
                </a:solidFill>
                <a:latin typeface="Century Gothic"/>
                <a:cs typeface="Century Gothic"/>
              </a:rPr>
              <a:t>(niños, niñas, adolescentes, mujeres, personas con discapacidad, adultos mayores, indígenas, migrantes)</a:t>
            </a:r>
            <a:endParaRPr lang="es-MX" sz="32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graphicFrame>
        <p:nvGraphicFramePr>
          <p:cNvPr id="13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437528"/>
              </p:ext>
            </p:extLst>
          </p:nvPr>
        </p:nvGraphicFramePr>
        <p:xfrm>
          <a:off x="2504572" y="1945974"/>
          <a:ext cx="2205327" cy="4245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5327"/>
              </a:tblGrid>
              <a:tr h="634999">
                <a:tc>
                  <a:txBody>
                    <a:bodyPr/>
                    <a:lstStyle/>
                    <a:p>
                      <a:pPr algn="ctr"/>
                      <a:endParaRPr lang="es-MX" sz="1600" b="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Educación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A43BBC"/>
                    </a:solidFill>
                  </a:tcPr>
                </a:tc>
              </a:tr>
              <a:tr h="634999">
                <a:tc>
                  <a:txBody>
                    <a:bodyPr/>
                    <a:lstStyle/>
                    <a:p>
                      <a:pPr algn="ctr"/>
                      <a:endParaRPr lang="es-MX" sz="1600" b="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Salud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99A40"/>
                    </a:solidFill>
                  </a:tcPr>
                </a:tc>
              </a:tr>
              <a:tr h="634999">
                <a:tc>
                  <a:txBody>
                    <a:bodyPr/>
                    <a:lstStyle/>
                    <a:p>
                      <a:pPr algn="ctr"/>
                      <a:endParaRPr lang="es-MX" sz="1600" b="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Seguridad Social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C5D24E"/>
                    </a:solidFill>
                  </a:tcPr>
                </a:tc>
              </a:tr>
              <a:tr h="845849">
                <a:tc>
                  <a:txBody>
                    <a:bodyPr/>
                    <a:lstStyle/>
                    <a:p>
                      <a:pPr algn="ctr"/>
                      <a:endParaRPr lang="es-MX" sz="1600" b="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Calidad y Espacios</a:t>
                      </a:r>
                      <a:r>
                        <a:rPr lang="es-MX" sz="1600" b="0" baseline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 en la Vivienda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39CABE"/>
                    </a:solidFill>
                  </a:tcPr>
                </a:tc>
              </a:tr>
              <a:tr h="859972">
                <a:tc>
                  <a:txBody>
                    <a:bodyPr/>
                    <a:lstStyle/>
                    <a:p>
                      <a:pPr algn="ctr"/>
                      <a:endParaRPr lang="es-MX" sz="1600" b="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Servicios</a:t>
                      </a:r>
                      <a:r>
                        <a:rPr lang="es-MX" sz="1600" b="0" baseline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 Básicos en la Vivienda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2096D8"/>
                    </a:solidFill>
                  </a:tcPr>
                </a:tc>
              </a:tr>
              <a:tr h="634999">
                <a:tc>
                  <a:txBody>
                    <a:bodyPr/>
                    <a:lstStyle/>
                    <a:p>
                      <a:pPr algn="ctr"/>
                      <a:endParaRPr lang="es-MX" sz="1600" b="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Alimentación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3B53D2"/>
                    </a:solidFill>
                  </a:tcPr>
                </a:tc>
              </a:tr>
            </a:tbl>
          </a:graphicData>
        </a:graphic>
      </p:graphicFrame>
      <p:pic>
        <p:nvPicPr>
          <p:cNvPr id="14" name="19 Imagen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600" y="2039198"/>
            <a:ext cx="269401" cy="269401"/>
          </a:xfrm>
          <a:prstGeom prst="rect">
            <a:avLst/>
          </a:prstGeom>
        </p:spPr>
      </p:pic>
      <p:pic>
        <p:nvPicPr>
          <p:cNvPr id="15" name="20 Imagen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214" y="2642403"/>
            <a:ext cx="269401" cy="269401"/>
          </a:xfrm>
          <a:prstGeom prst="rect">
            <a:avLst/>
          </a:prstGeom>
        </p:spPr>
      </p:pic>
      <p:pic>
        <p:nvPicPr>
          <p:cNvPr id="16" name="21 Imagen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125" y="3285946"/>
            <a:ext cx="269401" cy="269401"/>
          </a:xfrm>
          <a:prstGeom prst="rect">
            <a:avLst/>
          </a:prstGeom>
        </p:spPr>
      </p:pic>
      <p:pic>
        <p:nvPicPr>
          <p:cNvPr id="17" name="22 Imagen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661" y="3907249"/>
            <a:ext cx="269401" cy="269401"/>
          </a:xfrm>
          <a:prstGeom prst="rect">
            <a:avLst/>
          </a:prstGeom>
        </p:spPr>
      </p:pic>
      <p:pic>
        <p:nvPicPr>
          <p:cNvPr id="18" name="23 Imagen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479" y="4768946"/>
            <a:ext cx="269401" cy="269401"/>
          </a:xfrm>
          <a:prstGeom prst="rect">
            <a:avLst/>
          </a:prstGeom>
        </p:spPr>
      </p:pic>
      <p:pic>
        <p:nvPicPr>
          <p:cNvPr id="19" name="24 Imagen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194" y="5610191"/>
            <a:ext cx="269401" cy="269401"/>
          </a:xfrm>
          <a:prstGeom prst="rect">
            <a:avLst/>
          </a:prstGeom>
        </p:spPr>
      </p:pic>
      <p:sp>
        <p:nvSpPr>
          <p:cNvPr id="21" name="CuadroTexto 8"/>
          <p:cNvSpPr txBox="1"/>
          <p:nvPr/>
        </p:nvSpPr>
        <p:spPr>
          <a:xfrm>
            <a:off x="2498703" y="1117673"/>
            <a:ext cx="2211196" cy="70788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prstClr val="white"/>
                </a:solidFill>
                <a:latin typeface="Century Gothic"/>
                <a:cs typeface="Century Gothic"/>
              </a:rPr>
              <a:t>Derechos Sociales </a:t>
            </a:r>
          </a:p>
        </p:txBody>
      </p:sp>
      <p:sp>
        <p:nvSpPr>
          <p:cNvPr id="2" name="1 Cruz"/>
          <p:cNvSpPr/>
          <p:nvPr/>
        </p:nvSpPr>
        <p:spPr>
          <a:xfrm>
            <a:off x="4914058" y="3634294"/>
            <a:ext cx="898913" cy="890704"/>
          </a:xfrm>
          <a:prstGeom prst="plus">
            <a:avLst>
              <a:gd name="adj" fmla="val 3233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4" name="4 Rectángulo"/>
          <p:cNvSpPr/>
          <p:nvPr/>
        </p:nvSpPr>
        <p:spPr>
          <a:xfrm>
            <a:off x="1661705" y="115046"/>
            <a:ext cx="53378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altLang="es-ES_tradnl" sz="2400" b="1" kern="0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Hacia una nueva etapa en la Estrategia Nacional de Inclusión</a:t>
            </a:r>
          </a:p>
        </p:txBody>
      </p:sp>
      <p:sp>
        <p:nvSpPr>
          <p:cNvPr id="20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13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42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4 Rectángulo"/>
          <p:cNvSpPr/>
          <p:nvPr/>
        </p:nvSpPr>
        <p:spPr>
          <a:xfrm>
            <a:off x="1661705" y="115046"/>
            <a:ext cx="5337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altLang="es-ES_tradnl" sz="2400" b="1" kern="0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Política Social para el Desarrollo</a:t>
            </a:r>
            <a:endParaRPr lang="es-ES" altLang="es-ES_tradnl" sz="2400" b="1" kern="0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3" name="2 Rectángulo"/>
          <p:cNvSpPr/>
          <p:nvPr/>
        </p:nvSpPr>
        <p:spPr>
          <a:xfrm>
            <a:off x="395536" y="191683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Por ello, es </a:t>
            </a:r>
            <a:r>
              <a:rPr lang="es-MX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necesario hacer distinción entre las Redes de Protección Social y la Política Social para el </a:t>
            </a:r>
            <a:r>
              <a:rPr lang="es-MX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Desarrollo, </a:t>
            </a:r>
            <a:r>
              <a:rPr lang="es-MX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y tener mecanismos claros de transición entre una y otra. </a:t>
            </a:r>
            <a:endParaRPr lang="es-MX" sz="1600" b="1" i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25" name="2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935921"/>
              </p:ext>
            </p:extLst>
          </p:nvPr>
        </p:nvGraphicFramePr>
        <p:xfrm>
          <a:off x="5114483" y="2833456"/>
          <a:ext cx="3492388" cy="340385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492388"/>
              </a:tblGrid>
              <a:tr h="660656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latin typeface="Century Gothic" panose="020B0502020202020204" pitchFamily="34" charset="0"/>
                        </a:rPr>
                        <a:t>Política Social para el Desarrollo de Siglo XXI</a:t>
                      </a:r>
                      <a:endParaRPr lang="es-MX" sz="18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579704"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600" dirty="0" smtClean="0">
                          <a:latin typeface="Century Gothic" panose="020B0502020202020204" pitchFamily="34" charset="0"/>
                        </a:rPr>
                        <a:t>Habilitadora</a:t>
                      </a:r>
                      <a:r>
                        <a:rPr lang="es-MX" sz="1600" baseline="0" dirty="0" smtClean="0">
                          <a:latin typeface="Century Gothic" panose="020B0502020202020204" pitchFamily="34" charset="0"/>
                        </a:rPr>
                        <a:t> del empleo y el desarrollo individual.</a:t>
                      </a:r>
                      <a:endParaRPr lang="es-MX" sz="1600" dirty="0" smtClean="0">
                        <a:latin typeface="Century Gothic" panose="020B0502020202020204" pitchFamily="34" charset="0"/>
                      </a:endParaRPr>
                    </a:p>
                    <a:p>
                      <a:pPr marL="285750" indent="-285750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dirty="0" smtClean="0">
                          <a:latin typeface="Century Gothic" panose="020B0502020202020204" pitchFamily="34" charset="0"/>
                        </a:rPr>
                        <a:t>Implementa programas que otorgan </a:t>
                      </a:r>
                      <a:r>
                        <a:rPr lang="es-MX" sz="1600" baseline="0" dirty="0" smtClean="0">
                          <a:latin typeface="Century Gothic" panose="020B0502020202020204" pitchFamily="34" charset="0"/>
                        </a:rPr>
                        <a:t>elementos de superación de carencias.</a:t>
                      </a:r>
                    </a:p>
                    <a:p>
                      <a:pPr marL="285750" indent="-285750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aseline="0" dirty="0" smtClean="0">
                          <a:latin typeface="Century Gothic" panose="020B0502020202020204" pitchFamily="34" charset="0"/>
                        </a:rPr>
                        <a:t>Integra enfoques productivos y mecanismos de graduación. </a:t>
                      </a:r>
                    </a:p>
                    <a:p>
                      <a:pPr marL="285750" indent="-285750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aseline="0" dirty="0" smtClean="0">
                          <a:latin typeface="Century Gothic" panose="020B0502020202020204" pitchFamily="34" charset="0"/>
                        </a:rPr>
                        <a:t>Promueve el desarrollo sostenido.</a:t>
                      </a:r>
                      <a:endParaRPr lang="es-MX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2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099169"/>
              </p:ext>
            </p:extLst>
          </p:nvPr>
        </p:nvGraphicFramePr>
        <p:xfrm>
          <a:off x="467544" y="2889136"/>
          <a:ext cx="3456384" cy="3240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456384"/>
              </a:tblGrid>
              <a:tr h="697476">
                <a:tc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Redes de Protección Social</a:t>
                      </a:r>
                      <a:endParaRPr lang="es-MX" sz="18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542884">
                <a:tc>
                  <a:txBody>
                    <a:bodyPr/>
                    <a:lstStyle/>
                    <a:p>
                      <a:pPr marL="0" indent="0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s-MX" sz="1600" dirty="0" smtClean="0">
                          <a:latin typeface="Century Gothic" panose="020B0502020202020204" pitchFamily="34" charset="0"/>
                        </a:rPr>
                        <a:t>Resuelven</a:t>
                      </a:r>
                      <a:r>
                        <a:rPr lang="es-MX" sz="1600" baseline="0" dirty="0" smtClean="0">
                          <a:latin typeface="Century Gothic" panose="020B0502020202020204" pitchFamily="34" charset="0"/>
                        </a:rPr>
                        <a:t> necesidades inmediatas con énfasis en alimentación y salud, derechos sociales que son habilitadores de los demás (educación, seguridad social, calidad y espacios en la vivienda, servicios básicos en la vivienda e ingreso). </a:t>
                      </a:r>
                      <a:endParaRPr lang="es-MX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26 Flecha abajo"/>
          <p:cNvSpPr/>
          <p:nvPr/>
        </p:nvSpPr>
        <p:spPr>
          <a:xfrm rot="16200000">
            <a:off x="4085945" y="3735230"/>
            <a:ext cx="792089" cy="900100"/>
          </a:xfrm>
          <a:prstGeom prst="down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2 Rectángulo"/>
          <p:cNvSpPr/>
          <p:nvPr/>
        </p:nvSpPr>
        <p:spPr>
          <a:xfrm>
            <a:off x="395536" y="836712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De acuerdo con las recomendaciones del Informe Regional sobre Desarrollo Humano para América Latina y el Caribe 2016, ante la </a:t>
            </a:r>
            <a:r>
              <a:rPr lang="es-MX" sz="1600" dirty="0" err="1" smtClean="0">
                <a:solidFill>
                  <a:prstClr val="black"/>
                </a:solidFill>
                <a:latin typeface="Century Gothic" panose="020B0502020202020204" pitchFamily="34" charset="0"/>
              </a:rPr>
              <a:t>conyuntura</a:t>
            </a:r>
            <a:r>
              <a:rPr lang="es-MX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actual, los gobiernos debemos implementar políticas orientadas a no perder los logros alcanzados. </a:t>
            </a:r>
            <a:endParaRPr lang="es-MX" sz="16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algn="just"/>
            <a:endParaRPr lang="es-MX" sz="16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67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Rectángulo"/>
          <p:cNvSpPr/>
          <p:nvPr/>
        </p:nvSpPr>
        <p:spPr>
          <a:xfrm>
            <a:off x="2866223" y="3606558"/>
            <a:ext cx="398253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MX" sz="2800" b="1" dirty="0">
                <a:solidFill>
                  <a:prstClr val="white">
                    <a:lumMod val="50000"/>
                  </a:prstClr>
                </a:solidFill>
                <a:latin typeface="Century Gothic" panose="020B0502020202020204" pitchFamily="34" charset="0"/>
                <a:cs typeface="Arial" pitchFamily="34" charset="0"/>
              </a:rPr>
              <a:t>@</a:t>
            </a:r>
            <a:r>
              <a:rPr lang="es-MX" sz="2800" b="1" dirty="0" err="1">
                <a:solidFill>
                  <a:prstClr val="white">
                    <a:lumMod val="50000"/>
                  </a:prstClr>
                </a:solidFill>
                <a:latin typeface="Century Gothic" panose="020B0502020202020204" pitchFamily="34" charset="0"/>
                <a:cs typeface="Arial" pitchFamily="34" charset="0"/>
              </a:rPr>
              <a:t>ecalderonc</a:t>
            </a:r>
            <a:endParaRPr lang="es-MX" dirty="0">
              <a:solidFill>
                <a:prstClr val="white">
                  <a:lumMod val="50000"/>
                </a:prstClr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3" name="4 Rectángulo"/>
          <p:cNvSpPr/>
          <p:nvPr/>
        </p:nvSpPr>
        <p:spPr>
          <a:xfrm>
            <a:off x="1457327" y="2712770"/>
            <a:ext cx="62807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_tradnl" sz="32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Gracias por su atención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784236" y="5857740"/>
            <a:ext cx="3575529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MX" sz="1600" dirty="0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s-MX" sz="1600" dirty="0" smtClean="0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artes 22 </a:t>
            </a:r>
            <a:r>
              <a:rPr lang="es-MX" sz="1600" dirty="0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noviembre de 2016</a:t>
            </a:r>
          </a:p>
        </p:txBody>
      </p:sp>
      <p:sp>
        <p:nvSpPr>
          <p:cNvPr id="7" name="4 Rectángulo"/>
          <p:cNvSpPr/>
          <p:nvPr/>
        </p:nvSpPr>
        <p:spPr>
          <a:xfrm>
            <a:off x="3423872" y="4459195"/>
            <a:ext cx="398253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MX" sz="2800" b="1" dirty="0">
                <a:solidFill>
                  <a:prstClr val="white">
                    <a:lumMod val="50000"/>
                  </a:prstClr>
                </a:solidFill>
                <a:latin typeface="Century Gothic" panose="020B0502020202020204" pitchFamily="34" charset="0"/>
                <a:cs typeface="Arial" pitchFamily="34" charset="0"/>
              </a:rPr>
              <a:t>@</a:t>
            </a:r>
            <a:r>
              <a:rPr lang="es-MX" sz="2800" b="1" dirty="0" err="1">
                <a:solidFill>
                  <a:prstClr val="white">
                    <a:lumMod val="50000"/>
                  </a:prstClr>
                </a:solidFill>
                <a:latin typeface="Century Gothic" panose="020B0502020202020204" pitchFamily="34" charset="0"/>
                <a:cs typeface="Arial" pitchFamily="34" charset="0"/>
              </a:rPr>
              <a:t>ECalderonCuevas</a:t>
            </a:r>
            <a:endParaRPr lang="es-MX" dirty="0">
              <a:solidFill>
                <a:prstClr val="white">
                  <a:lumMod val="50000"/>
                </a:prstClr>
              </a:solidFill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8" name="Picture 2" descr="Resultado de imagen para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792" y="3533635"/>
            <a:ext cx="736952" cy="73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Resultado de imagen para faceboo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793" y="4386237"/>
            <a:ext cx="736951" cy="73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35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Rectángulo"/>
          <p:cNvSpPr/>
          <p:nvPr/>
        </p:nvSpPr>
        <p:spPr>
          <a:xfrm>
            <a:off x="1331640" y="3645024"/>
            <a:ext cx="62807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_tradnl" sz="48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ANEXOS</a:t>
            </a:r>
            <a:endParaRPr lang="es-ES" altLang="es-ES_tradnl" sz="48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9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/>
          <p:cNvSpPr/>
          <p:nvPr/>
        </p:nvSpPr>
        <p:spPr>
          <a:xfrm>
            <a:off x="1680999" y="200253"/>
            <a:ext cx="531209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ES_tradnl" sz="26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Grupos vulnerables</a:t>
            </a:r>
          </a:p>
        </p:txBody>
      </p:sp>
      <p:sp>
        <p:nvSpPr>
          <p:cNvPr id="30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57157" y="6369859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17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251520" y="953998"/>
            <a:ext cx="8640960" cy="1569660"/>
            <a:chOff x="251520" y="953998"/>
            <a:chExt cx="8640960" cy="1569660"/>
          </a:xfrm>
        </p:grpSpPr>
        <p:sp>
          <p:nvSpPr>
            <p:cNvPr id="3" name="2 CuadroTexto"/>
            <p:cNvSpPr txBox="1"/>
            <p:nvPr/>
          </p:nvSpPr>
          <p:spPr>
            <a:xfrm>
              <a:off x="251520" y="953998"/>
              <a:ext cx="833345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b="1" dirty="0">
                  <a:solidFill>
                    <a:prstClr val="black"/>
                  </a:solidFill>
                  <a:latin typeface="Century Gothic" pitchFamily="34" charset="0"/>
                </a:rPr>
                <a:t>Mujeres</a:t>
              </a:r>
            </a:p>
            <a:p>
              <a:pPr marL="285750" indent="-285750" fontAlgn="b">
                <a:buFont typeface="Arial" pitchFamily="34" charset="0"/>
                <a:buChar char="•"/>
              </a:pPr>
              <a:r>
                <a:rPr lang="es-MX" sz="1600" b="1" dirty="0">
                  <a:solidFill>
                    <a:prstClr val="black"/>
                  </a:solidFill>
                  <a:latin typeface="Century Gothic" pitchFamily="34" charset="0"/>
                </a:rPr>
                <a:t>4</a:t>
              </a:r>
              <a:r>
                <a:rPr lang="es-MX" sz="1600" dirty="0">
                  <a:solidFill>
                    <a:prstClr val="black"/>
                  </a:solidFill>
                  <a:latin typeface="Century Gothic" pitchFamily="34" charset="0"/>
                </a:rPr>
                <a:t> de cada </a:t>
              </a:r>
              <a:r>
                <a:rPr lang="es-MX" sz="1600" b="1" dirty="0">
                  <a:solidFill>
                    <a:prstClr val="black"/>
                  </a:solidFill>
                  <a:latin typeface="Century Gothic" pitchFamily="34" charset="0"/>
                </a:rPr>
                <a:t>10</a:t>
              </a:r>
              <a:r>
                <a:rPr lang="es-MX" sz="1600" dirty="0">
                  <a:solidFill>
                    <a:prstClr val="black"/>
                  </a:solidFill>
                  <a:latin typeface="Century Gothic" pitchFamily="34" charset="0"/>
                </a:rPr>
                <a:t> mujeres en México son apoyadas por la SEDESOL</a:t>
              </a:r>
            </a:p>
            <a:p>
              <a:pPr marL="285750" indent="-285750" fontAlgn="b">
                <a:buFont typeface="Arial" pitchFamily="34" charset="0"/>
                <a:buChar char="•"/>
              </a:pPr>
              <a:r>
                <a:rPr lang="es-MX" sz="1600" b="1" dirty="0">
                  <a:solidFill>
                    <a:prstClr val="black"/>
                  </a:solidFill>
                  <a:latin typeface="Century Gothic" pitchFamily="34" charset="0"/>
                </a:rPr>
                <a:t>6</a:t>
              </a:r>
              <a:r>
                <a:rPr lang="es-MX" sz="1600" dirty="0">
                  <a:solidFill>
                    <a:prstClr val="black"/>
                  </a:solidFill>
                  <a:latin typeface="Century Gothic" pitchFamily="34" charset="0"/>
                </a:rPr>
                <a:t> de cada </a:t>
              </a:r>
              <a:r>
                <a:rPr lang="es-MX" sz="1600" b="1" dirty="0">
                  <a:solidFill>
                    <a:prstClr val="black"/>
                  </a:solidFill>
                  <a:latin typeface="Century Gothic" pitchFamily="34" charset="0"/>
                </a:rPr>
                <a:t>10</a:t>
              </a:r>
              <a:r>
                <a:rPr lang="es-MX" sz="1600" dirty="0">
                  <a:solidFill>
                    <a:prstClr val="black"/>
                  </a:solidFill>
                  <a:latin typeface="Century Gothic" pitchFamily="34" charset="0"/>
                </a:rPr>
                <a:t> beneficiarios de la SEDESOL son mujeres</a:t>
              </a:r>
            </a:p>
            <a:p>
              <a:pPr marL="285750" indent="-285750" fontAlgn="b">
                <a:buFont typeface="Arial" pitchFamily="34" charset="0"/>
                <a:buChar char="•"/>
              </a:pPr>
              <a:r>
                <a:rPr lang="es-MX" sz="1600" b="1" dirty="0">
                  <a:solidFill>
                    <a:prstClr val="black"/>
                  </a:solidFill>
                  <a:latin typeface="Century Gothic" pitchFamily="34" charset="0"/>
                </a:rPr>
                <a:t>96%</a:t>
              </a:r>
              <a:r>
                <a:rPr lang="es-MX" sz="1600" dirty="0">
                  <a:solidFill>
                    <a:prstClr val="black"/>
                  </a:solidFill>
                  <a:latin typeface="Century Gothic" pitchFamily="34" charset="0"/>
                </a:rPr>
                <a:t> de los titulares de PROSPERA son mujeres</a:t>
              </a:r>
            </a:p>
            <a:p>
              <a:endParaRPr lang="es-MX" sz="1600" b="1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s-MX" sz="1600" b="1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pic>
          <p:nvPicPr>
            <p:cNvPr id="1026" name="Picture 2" descr="Mujeres y niñas beneficiadas por Sedesol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58" r="27423" b="40191"/>
            <a:stretch/>
          </p:blipFill>
          <p:spPr bwMode="auto">
            <a:xfrm>
              <a:off x="6993092" y="1058645"/>
              <a:ext cx="1899388" cy="12902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" name="51 CuadroTexto"/>
          <p:cNvSpPr txBox="1"/>
          <p:nvPr/>
        </p:nvSpPr>
        <p:spPr>
          <a:xfrm>
            <a:off x="2699792" y="2348880"/>
            <a:ext cx="60375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Niños y Niñas</a:t>
            </a:r>
          </a:p>
          <a:p>
            <a:pPr marL="285750" indent="-285750" algn="just" fontAlgn="b">
              <a:buFont typeface="Arial" pitchFamily="34" charset="0"/>
              <a:buChar char="•"/>
            </a:pPr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36%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de los niños menores de 12 años en México son acompañados por los programas SEDESOL </a:t>
            </a:r>
          </a:p>
          <a:p>
            <a:pPr marL="285750" indent="-285750" algn="just" fontAlgn="b">
              <a:buFont typeface="Arial" pitchFamily="34" charset="0"/>
              <a:buChar char="•"/>
            </a:pPr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Una cuarta parte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de los beneficiarios de PROSPERA son niños y niñas que mejoran su educación y su salud</a:t>
            </a:r>
          </a:p>
          <a:p>
            <a:pPr marL="285750" indent="-285750" algn="just" fontAlgn="b">
              <a:buFont typeface="Arial" pitchFamily="34" charset="0"/>
              <a:buChar char="•"/>
            </a:pPr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4 de cada 10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personas que consumen leche fortificada </a:t>
            </a:r>
            <a:r>
              <a:rPr lang="es-MX" sz="1600" dirty="0" err="1" smtClean="0">
                <a:solidFill>
                  <a:prstClr val="black"/>
                </a:solidFill>
                <a:latin typeface="Century Gothic" pitchFamily="34" charset="0"/>
              </a:rPr>
              <a:t>Liconsa</a:t>
            </a:r>
            <a:r>
              <a:rPr lang="es-MX" sz="16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son niños y niñas que mejoran su nutrición</a:t>
            </a:r>
          </a:p>
          <a:p>
            <a:endParaRPr lang="es-MX" sz="1600" b="1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s-MX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028" name="Picture 4" descr="Mujeres y niñas beneficiadas por Sedeso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74213"/>
          <a:stretch/>
        </p:blipFill>
        <p:spPr bwMode="auto">
          <a:xfrm>
            <a:off x="755576" y="2564308"/>
            <a:ext cx="1563779" cy="15847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53 CuadroTexto"/>
          <p:cNvSpPr txBox="1"/>
          <p:nvPr/>
        </p:nvSpPr>
        <p:spPr>
          <a:xfrm>
            <a:off x="250911" y="4365104"/>
            <a:ext cx="60375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Jóvenes</a:t>
            </a:r>
          </a:p>
          <a:p>
            <a:pPr marL="285750" indent="-285750" fontAlgn="b">
              <a:buFont typeface="Arial" pitchFamily="34" charset="0"/>
              <a:buChar char="•"/>
            </a:pPr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1 de cada 3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jóvenes de entre 12 y 29 años de edad son beneficiarios de la SEDESOL</a:t>
            </a:r>
          </a:p>
          <a:p>
            <a:pPr marL="285750" indent="-285750" fontAlgn="b">
              <a:buFont typeface="Arial" pitchFamily="34" charset="0"/>
              <a:buChar char="•"/>
            </a:pP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La SEDESOL contribuyó a que </a:t>
            </a:r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6.6 millones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de jóvenes de educación media superior y </a:t>
            </a:r>
            <a:r>
              <a:rPr lang="es-MX" sz="1600" dirty="0" smtClean="0">
                <a:solidFill>
                  <a:prstClr val="black"/>
                </a:solidFill>
                <a:latin typeface="Century Gothic" pitchFamily="34" charset="0"/>
              </a:rPr>
              <a:t>superior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recibieran su número de seguridad social con la  </a:t>
            </a:r>
            <a:r>
              <a:rPr lang="es-MX" sz="1600" dirty="0" smtClean="0">
                <a:solidFill>
                  <a:prstClr val="black"/>
                </a:solidFill>
                <a:latin typeface="Century Gothic" pitchFamily="34" charset="0"/>
              </a:rPr>
              <a:t>Estrategia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Seguro Joven (IMSS)</a:t>
            </a:r>
          </a:p>
          <a:p>
            <a:endParaRPr lang="es-MX" sz="1600" b="1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s-MX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032" name="Picture 8" descr="Resultado de imagen para jovenes sedeso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6" b="3678"/>
          <a:stretch/>
        </p:blipFill>
        <p:spPr bwMode="auto">
          <a:xfrm>
            <a:off x="6388671" y="4725144"/>
            <a:ext cx="2056102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81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/>
          <p:cNvSpPr/>
          <p:nvPr/>
        </p:nvSpPr>
        <p:spPr>
          <a:xfrm>
            <a:off x="1680999" y="200253"/>
            <a:ext cx="531209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ES_tradnl" sz="26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Grupos vulnerables</a:t>
            </a:r>
          </a:p>
        </p:txBody>
      </p:sp>
      <p:sp>
        <p:nvSpPr>
          <p:cNvPr id="30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07088" y="6309320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18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1520" y="953998"/>
            <a:ext cx="6336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Adultos Mayores</a:t>
            </a:r>
          </a:p>
          <a:p>
            <a:pPr marL="285750" indent="-285750" algn="just" fontAlgn="b">
              <a:buFont typeface="Arial" pitchFamily="34" charset="0"/>
              <a:buChar char="•"/>
            </a:pPr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7 de cada 10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adultos de 60 y más reciben acompañamiento de al menos un programa de la SEDESOL</a:t>
            </a:r>
          </a:p>
          <a:p>
            <a:pPr marL="285750" indent="-285750" algn="just" fontAlgn="b">
              <a:buFont typeface="Arial" pitchFamily="34" charset="0"/>
              <a:buChar char="•"/>
            </a:pPr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5.4 millones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de adultos mayores reciben una pensión de la SEDESOL</a:t>
            </a:r>
          </a:p>
          <a:p>
            <a:endParaRPr lang="es-MX" sz="1600" b="1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s-MX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030" name="Picture 6" descr="Resultado de imagen para adultos mayores sedeso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493" y="1124744"/>
            <a:ext cx="2485400" cy="1322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3567071" y="2636912"/>
            <a:ext cx="55769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prstClr val="black"/>
                </a:solidFill>
                <a:latin typeface="Century Gothic" pitchFamily="34" charset="0"/>
              </a:rPr>
              <a:t>Personas indígenas</a:t>
            </a:r>
            <a:endParaRPr lang="es-MX" sz="1600" b="1" dirty="0">
              <a:solidFill>
                <a:prstClr val="black"/>
              </a:solidFill>
              <a:latin typeface="Century Gothic" pitchFamily="34" charset="0"/>
            </a:endParaRPr>
          </a:p>
          <a:p>
            <a:pPr marL="285750" indent="-285750" algn="just" fontAlgn="b">
              <a:buFont typeface="Arial" pitchFamily="34" charset="0"/>
              <a:buChar char="•"/>
            </a:pPr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Casi una cuarta parte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de las personas que hablan una lengua indígena en México, son beneficiados por los programas de la SEDESOL</a:t>
            </a:r>
          </a:p>
          <a:p>
            <a:pPr marL="285750" indent="-285750" algn="just" fontAlgn="b">
              <a:buFont typeface="Arial" pitchFamily="34" charset="0"/>
              <a:buChar char="•"/>
            </a:pPr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1 de cada 3 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indígenas adultos mayores cuenta con una pensión de la </a:t>
            </a:r>
            <a:r>
              <a:rPr lang="es-MX" sz="1600" dirty="0" smtClean="0">
                <a:solidFill>
                  <a:prstClr val="black"/>
                </a:solidFill>
                <a:latin typeface="Century Gothic" pitchFamily="34" charset="0"/>
              </a:rPr>
              <a:t>SEDESOL</a:t>
            </a:r>
            <a:endParaRPr lang="es-MX" sz="16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3074" name="Picture 2" descr="Resultado de imagen para indigenas sede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79" y="2889237"/>
            <a:ext cx="3435092" cy="1187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personas con discapacidad sedeso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37112"/>
            <a:ext cx="2664296" cy="16104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219207" y="4575319"/>
            <a:ext cx="557692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prstClr val="black"/>
                </a:solidFill>
                <a:latin typeface="Century Gothic" pitchFamily="34" charset="0"/>
              </a:rPr>
              <a:t>Personas con discapacidad</a:t>
            </a:r>
          </a:p>
          <a:p>
            <a:pPr marL="285750" indent="-285750" algn="just" fontAlgn="b">
              <a:buFont typeface="Arial" pitchFamily="34" charset="0"/>
              <a:buChar char="•"/>
            </a:pPr>
            <a:r>
              <a:rPr lang="es-MX" sz="1600" dirty="0" err="1">
                <a:solidFill>
                  <a:prstClr val="black"/>
                </a:solidFill>
                <a:latin typeface="Century Gothic" pitchFamily="34" charset="0"/>
              </a:rPr>
              <a:t>Conadis</a:t>
            </a:r>
            <a:r>
              <a:rPr lang="es-MX" sz="1600" dirty="0">
                <a:solidFill>
                  <a:prstClr val="black"/>
                </a:solidFill>
                <a:latin typeface="Century Gothic" pitchFamily="34" charset="0"/>
              </a:rPr>
              <a:t> está firmando convenios con todas las entidades del país para promover la inclusión social de las personas con discapacidad</a:t>
            </a:r>
          </a:p>
          <a:p>
            <a:endParaRPr lang="es-MX" b="1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s-MX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16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/>
          <p:cNvSpPr/>
          <p:nvPr/>
        </p:nvSpPr>
        <p:spPr>
          <a:xfrm>
            <a:off x="1680999" y="64123"/>
            <a:ext cx="531209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ES_tradnl" sz="26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Medición multidimensional </a:t>
            </a:r>
          </a:p>
          <a:p>
            <a:pPr algn="ctr"/>
            <a:r>
              <a:rPr lang="es-MX" altLang="es-ES_tradnl" sz="26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del CONEVAL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58424" y="964399"/>
            <a:ext cx="856204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s-ES_tradnl"/>
            </a:defPPr>
            <a:lvl1pPr algn="r">
              <a:defRPr b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l"/>
            <a:r>
              <a:rPr lang="es-MX" sz="1600" b="0" dirty="0">
                <a:solidFill>
                  <a:prstClr val="black"/>
                </a:solidFill>
              </a:rPr>
              <a:t>En México, la pobreza se mide con un enfoque multidimensional definido por </a:t>
            </a:r>
            <a:r>
              <a:rPr lang="es-MX" sz="1600" b="0" dirty="0" smtClean="0">
                <a:solidFill>
                  <a:prstClr val="black"/>
                </a:solidFill>
              </a:rPr>
              <a:t>ley e instrumentado por el CONEVAL. </a:t>
            </a:r>
            <a:endParaRPr lang="es-ES" sz="1600" b="0" dirty="0">
              <a:solidFill>
                <a:prstClr val="black"/>
              </a:solidFill>
            </a:endParaRPr>
          </a:p>
        </p:txBody>
      </p:sp>
      <p:sp>
        <p:nvSpPr>
          <p:cNvPr id="3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40" name="39 Grupo"/>
          <p:cNvGrpSpPr/>
          <p:nvPr/>
        </p:nvGrpSpPr>
        <p:grpSpPr>
          <a:xfrm>
            <a:off x="1115616" y="5146759"/>
            <a:ext cx="6807860" cy="1194681"/>
            <a:chOff x="373695" y="5711091"/>
            <a:chExt cx="8244637" cy="1118116"/>
          </a:xfrm>
        </p:grpSpPr>
        <p:grpSp>
          <p:nvGrpSpPr>
            <p:cNvPr id="41" name="40 Grupo"/>
            <p:cNvGrpSpPr/>
            <p:nvPr/>
          </p:nvGrpSpPr>
          <p:grpSpPr>
            <a:xfrm>
              <a:off x="3497199" y="5751603"/>
              <a:ext cx="580387" cy="457491"/>
              <a:chOff x="2773744" y="5751603"/>
              <a:chExt cx="580387" cy="457491"/>
            </a:xfrm>
          </p:grpSpPr>
          <p:sp>
            <p:nvSpPr>
              <p:cNvPr id="63" name="62 Rectángulo"/>
              <p:cNvSpPr/>
              <p:nvPr/>
            </p:nvSpPr>
            <p:spPr>
              <a:xfrm>
                <a:off x="2773744" y="5751603"/>
                <a:ext cx="580387" cy="457491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200">
                  <a:solidFill>
                    <a:prstClr val="white"/>
                  </a:solidFill>
                </a:endParaRPr>
              </a:p>
            </p:txBody>
          </p:sp>
          <p:pic>
            <p:nvPicPr>
              <p:cNvPr id="64" name="Picture 5" descr="C:\Users\iamuchastegui\OneDrive\Documentos\Presentaciones\Iconos\Educ.png"/>
              <p:cNvPicPr>
                <a:picLocks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63464" y="5820066"/>
                <a:ext cx="395094" cy="360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xtLst/>
            </p:spPr>
          </p:pic>
        </p:grpSp>
        <p:sp>
          <p:nvSpPr>
            <p:cNvPr id="42" name="41 CuadroTexto"/>
            <p:cNvSpPr txBox="1"/>
            <p:nvPr/>
          </p:nvSpPr>
          <p:spPr>
            <a:xfrm>
              <a:off x="3194716" y="6244198"/>
              <a:ext cx="1190412" cy="259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Educación</a:t>
              </a:r>
            </a:p>
          </p:txBody>
        </p:sp>
        <p:grpSp>
          <p:nvGrpSpPr>
            <p:cNvPr id="43" name="42 Grupo"/>
            <p:cNvGrpSpPr/>
            <p:nvPr/>
          </p:nvGrpSpPr>
          <p:grpSpPr>
            <a:xfrm>
              <a:off x="752564" y="5744801"/>
              <a:ext cx="580387" cy="457491"/>
              <a:chOff x="752564" y="5744801"/>
              <a:chExt cx="580387" cy="457491"/>
            </a:xfrm>
          </p:grpSpPr>
          <p:sp>
            <p:nvSpPr>
              <p:cNvPr id="61" name="60 Rectángulo"/>
              <p:cNvSpPr/>
              <p:nvPr/>
            </p:nvSpPr>
            <p:spPr>
              <a:xfrm>
                <a:off x="752564" y="5744801"/>
                <a:ext cx="580387" cy="457491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200">
                  <a:solidFill>
                    <a:prstClr val="white"/>
                  </a:solidFill>
                </a:endParaRPr>
              </a:p>
            </p:txBody>
          </p:sp>
          <p:pic>
            <p:nvPicPr>
              <p:cNvPr id="62" name="Picture 6" descr="C:\Users\iamuchastegui\OneDrive\Documentos\Presentaciones\Iconos\Alim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0240" y="5788343"/>
                <a:ext cx="395094" cy="360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xtLst/>
            </p:spPr>
          </p:pic>
        </p:grpSp>
        <p:sp>
          <p:nvSpPr>
            <p:cNvPr id="44" name="43 CuadroTexto"/>
            <p:cNvSpPr txBox="1"/>
            <p:nvPr/>
          </p:nvSpPr>
          <p:spPr>
            <a:xfrm>
              <a:off x="373695" y="6222489"/>
              <a:ext cx="1429194" cy="259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Alimentación</a:t>
              </a:r>
            </a:p>
          </p:txBody>
        </p:sp>
        <p:grpSp>
          <p:nvGrpSpPr>
            <p:cNvPr id="45" name="44 Grupo"/>
            <p:cNvGrpSpPr/>
            <p:nvPr/>
          </p:nvGrpSpPr>
          <p:grpSpPr>
            <a:xfrm>
              <a:off x="2063305" y="5737893"/>
              <a:ext cx="580387" cy="457491"/>
              <a:chOff x="1702568" y="5737893"/>
              <a:chExt cx="580387" cy="457491"/>
            </a:xfrm>
          </p:grpSpPr>
          <p:sp>
            <p:nvSpPr>
              <p:cNvPr id="59" name="58 Rectángulo"/>
              <p:cNvSpPr/>
              <p:nvPr/>
            </p:nvSpPr>
            <p:spPr>
              <a:xfrm>
                <a:off x="1702568" y="5737893"/>
                <a:ext cx="580387" cy="457491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200">
                  <a:solidFill>
                    <a:prstClr val="white"/>
                  </a:solidFill>
                </a:endParaRPr>
              </a:p>
            </p:txBody>
          </p:sp>
          <p:pic>
            <p:nvPicPr>
              <p:cNvPr id="60" name="Picture 7" descr="C:\Users\iamuchastegui\OneDrive\Documentos\Presentaciones\Iconos\Salud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86434" y="5764348"/>
                <a:ext cx="439887" cy="40081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xtLst/>
            </p:spPr>
          </p:pic>
        </p:grpSp>
        <p:sp>
          <p:nvSpPr>
            <p:cNvPr id="46" name="45 CuadroTexto"/>
            <p:cNvSpPr txBox="1"/>
            <p:nvPr/>
          </p:nvSpPr>
          <p:spPr>
            <a:xfrm>
              <a:off x="2011346" y="6237563"/>
              <a:ext cx="722557" cy="259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Salud</a:t>
              </a:r>
            </a:p>
          </p:txBody>
        </p:sp>
        <p:grpSp>
          <p:nvGrpSpPr>
            <p:cNvPr id="47" name="46 Grupo"/>
            <p:cNvGrpSpPr/>
            <p:nvPr/>
          </p:nvGrpSpPr>
          <p:grpSpPr>
            <a:xfrm>
              <a:off x="6364987" y="5718352"/>
              <a:ext cx="580387" cy="457491"/>
              <a:chOff x="6662895" y="5718352"/>
              <a:chExt cx="580387" cy="457491"/>
            </a:xfrm>
          </p:grpSpPr>
          <p:sp>
            <p:nvSpPr>
              <p:cNvPr id="57" name="56 Rectángulo"/>
              <p:cNvSpPr/>
              <p:nvPr/>
            </p:nvSpPr>
            <p:spPr>
              <a:xfrm>
                <a:off x="6662895" y="5718352"/>
                <a:ext cx="580387" cy="457491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200">
                  <a:solidFill>
                    <a:prstClr val="white"/>
                  </a:solidFill>
                </a:endParaRPr>
              </a:p>
            </p:txBody>
          </p:sp>
          <p:pic>
            <p:nvPicPr>
              <p:cNvPr id="58" name="Picture 9" descr="C:\Users\iamuchastegui\OneDrive\Documentos\Presentaciones\Iconos\CyEVivienda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4238" y="5737893"/>
                <a:ext cx="447469" cy="40772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xtLst/>
            </p:spPr>
          </p:pic>
        </p:grpSp>
        <p:sp>
          <p:nvSpPr>
            <p:cNvPr id="48" name="47 CuadroTexto"/>
            <p:cNvSpPr txBox="1"/>
            <p:nvPr/>
          </p:nvSpPr>
          <p:spPr>
            <a:xfrm>
              <a:off x="6036398" y="6224299"/>
              <a:ext cx="1314658" cy="604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Calidad y</a:t>
              </a:r>
            </a:p>
            <a:p>
              <a:pPr algn="ctr"/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espacios en</a:t>
              </a:r>
            </a:p>
            <a:p>
              <a:pPr algn="ctr"/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la vivienda</a:t>
              </a:r>
            </a:p>
          </p:txBody>
        </p:sp>
        <p:sp>
          <p:nvSpPr>
            <p:cNvPr id="49" name="48 CuadroTexto"/>
            <p:cNvSpPr txBox="1"/>
            <p:nvPr/>
          </p:nvSpPr>
          <p:spPr>
            <a:xfrm>
              <a:off x="7554104" y="6180171"/>
              <a:ext cx="1064228" cy="432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Servicios </a:t>
              </a:r>
            </a:p>
            <a:p>
              <a:pPr algn="ctr"/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básicos</a:t>
              </a:r>
            </a:p>
          </p:txBody>
        </p:sp>
        <p:grpSp>
          <p:nvGrpSpPr>
            <p:cNvPr id="50" name="49 Grupo"/>
            <p:cNvGrpSpPr/>
            <p:nvPr/>
          </p:nvGrpSpPr>
          <p:grpSpPr>
            <a:xfrm>
              <a:off x="7798880" y="5711091"/>
              <a:ext cx="580387" cy="457491"/>
              <a:chOff x="7798880" y="5711091"/>
              <a:chExt cx="580387" cy="457491"/>
            </a:xfrm>
          </p:grpSpPr>
          <p:sp>
            <p:nvSpPr>
              <p:cNvPr id="55" name="54 Rectángulo"/>
              <p:cNvSpPr/>
              <p:nvPr/>
            </p:nvSpPr>
            <p:spPr>
              <a:xfrm>
                <a:off x="7798880" y="5711091"/>
                <a:ext cx="580387" cy="457491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200">
                  <a:solidFill>
                    <a:prstClr val="white"/>
                  </a:solidFill>
                </a:endParaRPr>
              </a:p>
            </p:txBody>
          </p:sp>
          <p:pic>
            <p:nvPicPr>
              <p:cNvPr id="56" name="Picture 10" descr="C:\Users\iamuchastegui\OneDrive\Documentos\Presentaciones\Iconos\SBVivienda.png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01470" y="5774345"/>
                <a:ext cx="393329" cy="35839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xtLst/>
            </p:spPr>
          </p:pic>
        </p:grpSp>
        <p:sp>
          <p:nvSpPr>
            <p:cNvPr id="51" name="50 CuadroTexto"/>
            <p:cNvSpPr txBox="1"/>
            <p:nvPr/>
          </p:nvSpPr>
          <p:spPr>
            <a:xfrm>
              <a:off x="4625479" y="6229004"/>
              <a:ext cx="1198177" cy="432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Seguridad </a:t>
              </a:r>
            </a:p>
            <a:p>
              <a:pPr algn="ctr"/>
              <a:r>
                <a:rPr lang="es-MX" sz="1200" b="1" dirty="0">
                  <a:solidFill>
                    <a:srgbClr val="E7E6E6">
                      <a:lumMod val="25000"/>
                    </a:srgbClr>
                  </a:solidFill>
                  <a:latin typeface="Century Gothic" panose="020B0502020202020204" pitchFamily="34" charset="0"/>
                </a:rPr>
                <a:t>Social</a:t>
              </a:r>
            </a:p>
          </p:txBody>
        </p:sp>
        <p:grpSp>
          <p:nvGrpSpPr>
            <p:cNvPr id="52" name="51 Grupo"/>
            <p:cNvGrpSpPr/>
            <p:nvPr/>
          </p:nvGrpSpPr>
          <p:grpSpPr>
            <a:xfrm>
              <a:off x="4931093" y="5752552"/>
              <a:ext cx="580387" cy="457491"/>
              <a:chOff x="4963344" y="5752552"/>
              <a:chExt cx="580387" cy="457491"/>
            </a:xfrm>
          </p:grpSpPr>
          <p:sp>
            <p:nvSpPr>
              <p:cNvPr id="53" name="52 Rectángulo"/>
              <p:cNvSpPr/>
              <p:nvPr/>
            </p:nvSpPr>
            <p:spPr>
              <a:xfrm>
                <a:off x="4963344" y="5752552"/>
                <a:ext cx="580387" cy="457491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200">
                  <a:solidFill>
                    <a:prstClr val="white"/>
                  </a:solidFill>
                </a:endParaRPr>
              </a:p>
            </p:txBody>
          </p:sp>
          <p:pic>
            <p:nvPicPr>
              <p:cNvPr id="54" name="Picture 8" descr="C:\Users\iamuchastegui\OneDrive\Documentos\Presentaciones\Iconos\SegSoc.png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24304" y="5774176"/>
                <a:ext cx="461997" cy="42096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xtLst/>
            </p:spPr>
          </p:pic>
        </p:grpSp>
      </p:grpSp>
      <p:pic>
        <p:nvPicPr>
          <p:cNvPr id="65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323" y="1628800"/>
            <a:ext cx="5817240" cy="337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65 Rectángulo"/>
          <p:cNvSpPr/>
          <p:nvPr/>
        </p:nvSpPr>
        <p:spPr>
          <a:xfrm>
            <a:off x="7281621" y="2857806"/>
            <a:ext cx="14668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s-MX" sz="1400" dirty="0">
                <a:solidFill>
                  <a:srgbClr val="70AD47">
                    <a:lumMod val="75000"/>
                  </a:srgbClr>
                </a:solidFill>
              </a:rPr>
              <a:t>$</a:t>
            </a:r>
            <a:r>
              <a:rPr lang="es-MX" sz="1400" dirty="0" smtClean="0">
                <a:solidFill>
                  <a:srgbClr val="70AD47">
                    <a:lumMod val="75000"/>
                  </a:srgbClr>
                </a:solidFill>
              </a:rPr>
              <a:t>1,758 rural</a:t>
            </a:r>
            <a:r>
              <a:rPr lang="es-MX" sz="1400" dirty="0">
                <a:solidFill>
                  <a:srgbClr val="70AD47">
                    <a:lumMod val="75000"/>
                  </a:srgbClr>
                </a:solidFill>
              </a:rPr>
              <a:t>, $2,718 urbana</a:t>
            </a:r>
          </a:p>
        </p:txBody>
      </p:sp>
      <p:sp>
        <p:nvSpPr>
          <p:cNvPr id="67" name="66 Rectángulo"/>
          <p:cNvSpPr/>
          <p:nvPr/>
        </p:nvSpPr>
        <p:spPr>
          <a:xfrm>
            <a:off x="7292862" y="3271037"/>
            <a:ext cx="1391562" cy="409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s-MX" sz="1400" dirty="0">
                <a:solidFill>
                  <a:srgbClr val="4472C4">
                    <a:lumMod val="75000"/>
                  </a:srgbClr>
                </a:solidFill>
              </a:rPr>
              <a:t>$963 rural, $1,346 urbana</a:t>
            </a:r>
          </a:p>
        </p:txBody>
      </p:sp>
      <p:cxnSp>
        <p:nvCxnSpPr>
          <p:cNvPr id="68" name="67 Conector recto"/>
          <p:cNvCxnSpPr>
            <a:endCxn id="67" idx="1"/>
          </p:cNvCxnSpPr>
          <p:nvPr/>
        </p:nvCxnSpPr>
        <p:spPr>
          <a:xfrm>
            <a:off x="2399748" y="3467772"/>
            <a:ext cx="4893116" cy="7777"/>
          </a:xfrm>
          <a:prstGeom prst="line">
            <a:avLst/>
          </a:prstGeom>
          <a:ln>
            <a:prstDash val="dashDot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9" name="68 Conector recto"/>
          <p:cNvCxnSpPr>
            <a:endCxn id="66" idx="1"/>
          </p:cNvCxnSpPr>
          <p:nvPr/>
        </p:nvCxnSpPr>
        <p:spPr>
          <a:xfrm flipV="1">
            <a:off x="2399752" y="3057861"/>
            <a:ext cx="4881869" cy="17991"/>
          </a:xfrm>
          <a:prstGeom prst="line">
            <a:avLst/>
          </a:prstGeom>
          <a:ln>
            <a:prstDash val="dash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 rot="16200000">
            <a:off x="924049" y="2975833"/>
            <a:ext cx="1704466" cy="200055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>
            <a:spAutoFit/>
          </a:bodyPr>
          <a:lstStyle/>
          <a:p>
            <a:r>
              <a:rPr lang="es-MX" sz="1300" b="1" i="1" dirty="0">
                <a:solidFill>
                  <a:srgbClr val="70AD47">
                    <a:lumMod val="75000"/>
                  </a:srgbClr>
                </a:solidFill>
                <a:latin typeface="Century Gothic" panose="020B0502020202020204" pitchFamily="34" charset="0"/>
              </a:rPr>
              <a:t>Ingreso per cápita</a:t>
            </a:r>
          </a:p>
        </p:txBody>
      </p:sp>
      <p:sp>
        <p:nvSpPr>
          <p:cNvPr id="36" name="4 Rectángulo"/>
          <p:cNvSpPr/>
          <p:nvPr/>
        </p:nvSpPr>
        <p:spPr>
          <a:xfrm>
            <a:off x="6578" y="1761962"/>
            <a:ext cx="23931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altLang="es-ES_tradnl" sz="20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Resultado 2014</a:t>
            </a:r>
            <a:endParaRPr lang="es-ES" altLang="es-ES_tradnl" sz="20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67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3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07704" y="116632"/>
            <a:ext cx="48965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entury Gothic" charset="0"/>
                <a:ea typeface="Century Gothic" charset="0"/>
                <a:cs typeface="Century Gothic" charset="0"/>
              </a:rPr>
              <a:t>Objetivo de la </a:t>
            </a:r>
            <a:r>
              <a:rPr lang="es-MX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 charset="0"/>
                <a:ea typeface="Century Gothic" charset="0"/>
                <a:cs typeface="Century Gothic" charset="0"/>
              </a:rPr>
              <a:t>SEDESOL: </a:t>
            </a:r>
            <a:endParaRPr lang="es-MX" sz="2000" b="1" dirty="0" smtClean="0">
              <a:solidFill>
                <a:prstClr val="black">
                  <a:lumMod val="50000"/>
                  <a:lumOff val="50000"/>
                </a:prstClr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s-MX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entury Gothic" charset="0"/>
                <a:ea typeface="Century Gothic" charset="0"/>
                <a:cs typeface="Century Gothic" charset="0"/>
              </a:rPr>
              <a:t>Ampliación </a:t>
            </a:r>
            <a:r>
              <a:rPr lang="es-MX" sz="2000" b="1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 charset="0"/>
                <a:ea typeface="Century Gothic" charset="0"/>
                <a:cs typeface="Century Gothic" charset="0"/>
              </a:rPr>
              <a:t>de los derechos sociales y </a:t>
            </a:r>
            <a:r>
              <a:rPr lang="es-MX" sz="20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entury Gothic" charset="0"/>
                <a:ea typeface="Century Gothic" charset="0"/>
                <a:cs typeface="Century Gothic" charset="0"/>
              </a:rPr>
              <a:t>reducción de brechas</a:t>
            </a:r>
            <a:endParaRPr lang="es-MX" sz="2000" b="1" dirty="0">
              <a:solidFill>
                <a:prstClr val="black">
                  <a:lumMod val="50000"/>
                  <a:lumOff val="50000"/>
                </a:prst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107504" y="6093296"/>
            <a:ext cx="4838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Fuente:  Elaboración propia con datos del CONEVAL.</a:t>
            </a:r>
            <a:endParaRPr lang="es-MX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9" name="Cuadros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t="12582" b="7037"/>
          <a:stretch/>
        </p:blipFill>
        <p:spPr>
          <a:xfrm>
            <a:off x="755576" y="1034585"/>
            <a:ext cx="7316222" cy="4410639"/>
          </a:xfrm>
          <a:prstGeom prst="rect">
            <a:avLst/>
          </a:prstGeom>
        </p:spPr>
      </p:pic>
      <p:grpSp>
        <p:nvGrpSpPr>
          <p:cNvPr id="10" name="9 Grupo"/>
          <p:cNvGrpSpPr/>
          <p:nvPr/>
        </p:nvGrpSpPr>
        <p:grpSpPr>
          <a:xfrm>
            <a:off x="459124" y="5373216"/>
            <a:ext cx="5924530" cy="446548"/>
            <a:chOff x="935233" y="6107879"/>
            <a:chExt cx="5924530" cy="446548"/>
          </a:xfrm>
        </p:grpSpPr>
        <p:pic>
          <p:nvPicPr>
            <p:cNvPr id="11" name="Picture 80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5233" y="6107879"/>
              <a:ext cx="611973" cy="397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11 CuadroTexto"/>
            <p:cNvSpPr txBox="1"/>
            <p:nvPr/>
          </p:nvSpPr>
          <p:spPr>
            <a:xfrm>
              <a:off x="1293816" y="6246650"/>
              <a:ext cx="55659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smtClean="0">
                  <a:solidFill>
                    <a:prstClr val="black"/>
                  </a:solidFill>
                  <a:latin typeface="Century Gothic" pitchFamily="34" charset="0"/>
                </a:rPr>
                <a:t>Cada punto representa 20 mil individuos con movilidad social.</a:t>
              </a:r>
              <a:endParaRPr lang="es-MX" sz="14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395536" y="5682018"/>
            <a:ext cx="7444564" cy="379413"/>
            <a:chOff x="871645" y="6469316"/>
            <a:chExt cx="7444564" cy="379413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645" y="6469316"/>
              <a:ext cx="760413" cy="379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14 CuadroTexto"/>
            <p:cNvSpPr txBox="1"/>
            <p:nvPr/>
          </p:nvSpPr>
          <p:spPr>
            <a:xfrm>
              <a:off x="1286721" y="6494747"/>
              <a:ext cx="70294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>
                  <a:solidFill>
                    <a:prstClr val="black"/>
                  </a:solidFill>
                  <a:latin typeface="Century Gothic" pitchFamily="34" charset="0"/>
                </a:rPr>
                <a:t>C</a:t>
              </a:r>
              <a:r>
                <a:rPr lang="es-MX" sz="1400" dirty="0" smtClean="0">
                  <a:solidFill>
                    <a:prstClr val="black"/>
                  </a:solidFill>
                  <a:latin typeface="Century Gothic" pitchFamily="34" charset="0"/>
                </a:rPr>
                <a:t>ada punto representa 20 mil individuos que se mantuvieron en su cuadrante.</a:t>
              </a:r>
              <a:endParaRPr lang="es-MX" sz="14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555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4 Rectángulo"/>
          <p:cNvSpPr/>
          <p:nvPr/>
        </p:nvSpPr>
        <p:spPr>
          <a:xfrm>
            <a:off x="1680999" y="107667"/>
            <a:ext cx="53120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ES_tradnl" sz="22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En una generación, se han reducido todas las carencias sociales</a:t>
            </a:r>
            <a:endParaRPr lang="es-MX" altLang="es-ES_tradnl" sz="22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5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4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8" name="CuadroTexto 1"/>
          <p:cNvSpPr txBox="1"/>
          <p:nvPr/>
        </p:nvSpPr>
        <p:spPr>
          <a:xfrm>
            <a:off x="186674" y="1268760"/>
            <a:ext cx="87216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Los resultados de la medición permiten acreditar que </a:t>
            </a:r>
            <a:r>
              <a:rPr lang="es-MX" dirty="0" smtClean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todas las </a:t>
            </a:r>
            <a:r>
              <a:rPr lang="es-MX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carencias sociales han disminuido </a:t>
            </a:r>
            <a:r>
              <a:rPr lang="es-MX" dirty="0" smtClean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en los últimos 25 años.</a:t>
            </a:r>
            <a:endParaRPr lang="es-MX" dirty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graphicFrame>
        <p:nvGraphicFramePr>
          <p:cNvPr id="19" name="1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439491"/>
              </p:ext>
            </p:extLst>
          </p:nvPr>
        </p:nvGraphicFramePr>
        <p:xfrm>
          <a:off x="56435" y="1958803"/>
          <a:ext cx="3383665" cy="391846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32207"/>
                <a:gridCol w="1236372"/>
                <a:gridCol w="657543"/>
                <a:gridCol w="657543"/>
              </a:tblGrid>
              <a:tr h="312294">
                <a:tc gridSpan="2"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Carencia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Cambio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509831">
                <a:tc>
                  <a:txBody>
                    <a:bodyPr/>
                    <a:lstStyle/>
                    <a:p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Salud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58.6%</a:t>
                      </a:r>
                      <a:endParaRPr lang="es-MX" sz="12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16.7%</a:t>
                      </a:r>
                      <a:endParaRPr lang="es-MX" sz="12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</a:tr>
              <a:tr h="281065">
                <a:tc rowSpan="3">
                  <a:txBody>
                    <a:bodyPr/>
                    <a:lstStyle/>
                    <a:p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rgbClr val="800000"/>
                          </a:solidFill>
                          <a:latin typeface="Century Gothic" panose="020B0502020202020204" pitchFamily="34" charset="0"/>
                        </a:rPr>
                        <a:t>Drenaje</a:t>
                      </a:r>
                      <a:endParaRPr lang="es-MX" sz="1200" b="1" dirty="0">
                        <a:solidFill>
                          <a:srgbClr val="8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800000"/>
                          </a:solidFill>
                          <a:latin typeface="Century Gothic" panose="020B0502020202020204" pitchFamily="34" charset="0"/>
                        </a:rPr>
                        <a:t>40.3%</a:t>
                      </a:r>
                      <a:endParaRPr lang="es-MX" sz="1200" b="1" dirty="0">
                        <a:solidFill>
                          <a:srgbClr val="8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800000"/>
                          </a:solidFill>
                          <a:latin typeface="Century Gothic" panose="020B0502020202020204" pitchFamily="34" charset="0"/>
                        </a:rPr>
                        <a:t>7.9%</a:t>
                      </a:r>
                      <a:endParaRPr lang="es-MX" sz="1200" b="1" dirty="0">
                        <a:solidFill>
                          <a:srgbClr val="8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81065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Agua</a:t>
                      </a:r>
                      <a:endParaRPr lang="es-MX" sz="12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24.2%</a:t>
                      </a:r>
                      <a:endParaRPr lang="es-MX" sz="12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5.4%</a:t>
                      </a:r>
                      <a:endParaRPr lang="es-MX" sz="12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81065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rgbClr val="7030A0"/>
                          </a:solidFill>
                          <a:latin typeface="Century Gothic" panose="020B0502020202020204" pitchFamily="34" charset="0"/>
                        </a:rPr>
                        <a:t>Electricidad</a:t>
                      </a:r>
                      <a:endParaRPr lang="es-MX" sz="1200" b="1" dirty="0">
                        <a:solidFill>
                          <a:srgbClr val="7030A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7030A0"/>
                          </a:solidFill>
                          <a:latin typeface="Century Gothic" panose="020B0502020202020204" pitchFamily="34" charset="0"/>
                        </a:rPr>
                        <a:t>13.1%</a:t>
                      </a:r>
                      <a:endParaRPr lang="es-MX" sz="1200" b="1" dirty="0">
                        <a:solidFill>
                          <a:srgbClr val="7030A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7030A0"/>
                          </a:solidFill>
                          <a:latin typeface="Century Gothic" panose="020B0502020202020204" pitchFamily="34" charset="0"/>
                        </a:rPr>
                        <a:t>0.9%</a:t>
                      </a:r>
                      <a:endParaRPr lang="es-MX" sz="1200" b="1" dirty="0">
                        <a:solidFill>
                          <a:srgbClr val="7030A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81065">
                <a:tc rowSpan="4">
                  <a:txBody>
                    <a:bodyPr/>
                    <a:lstStyle/>
                    <a:p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rgbClr val="00B0F0"/>
                          </a:solidFill>
                          <a:latin typeface="Century Gothic" panose="020B0502020202020204" pitchFamily="34" charset="0"/>
                        </a:rPr>
                        <a:t>Hacinamiento</a:t>
                      </a:r>
                      <a:endParaRPr lang="es-MX" sz="1200" b="1" dirty="0">
                        <a:solidFill>
                          <a:srgbClr val="00B0F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00B0F0"/>
                          </a:solidFill>
                          <a:latin typeface="Century Gothic" panose="020B0502020202020204" pitchFamily="34" charset="0"/>
                        </a:rPr>
                        <a:t>28.7%</a:t>
                      </a:r>
                      <a:endParaRPr lang="es-MX" sz="1200" b="1" dirty="0">
                        <a:solidFill>
                          <a:srgbClr val="00B0F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00B0F0"/>
                          </a:solidFill>
                          <a:latin typeface="Century Gothic" panose="020B0502020202020204" pitchFamily="34" charset="0"/>
                        </a:rPr>
                        <a:t>9.7%</a:t>
                      </a:r>
                      <a:endParaRPr lang="es-MX" sz="1200" b="1" dirty="0">
                        <a:solidFill>
                          <a:srgbClr val="00B0F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81065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Pisos</a:t>
                      </a:r>
                      <a:endParaRPr lang="es-MX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20.8%</a:t>
                      </a:r>
                      <a:endParaRPr lang="es-MX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3.8%</a:t>
                      </a:r>
                      <a:endParaRPr lang="es-MX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81065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rgbClr val="FF00FF"/>
                          </a:solidFill>
                          <a:latin typeface="Century Gothic" panose="020B0502020202020204" pitchFamily="34" charset="0"/>
                        </a:rPr>
                        <a:t>Techos</a:t>
                      </a:r>
                      <a:endParaRPr lang="es-MX" sz="1200" b="1" dirty="0">
                        <a:solidFill>
                          <a:srgbClr val="FF00FF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FF00FF"/>
                          </a:solidFill>
                          <a:latin typeface="Century Gothic" panose="020B0502020202020204" pitchFamily="34" charset="0"/>
                        </a:rPr>
                        <a:t>12.4%</a:t>
                      </a:r>
                      <a:endParaRPr lang="es-MX" sz="1200" b="1" dirty="0">
                        <a:solidFill>
                          <a:srgbClr val="FF00FF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FF00FF"/>
                          </a:solidFill>
                          <a:latin typeface="Century Gothic" panose="020B0502020202020204" pitchFamily="34" charset="0"/>
                        </a:rPr>
                        <a:t>1.6%</a:t>
                      </a:r>
                      <a:endParaRPr lang="es-MX" sz="1200" b="1" dirty="0">
                        <a:solidFill>
                          <a:srgbClr val="FF00FF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81065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rgbClr val="996633"/>
                          </a:solidFill>
                          <a:latin typeface="Century Gothic" panose="020B0502020202020204" pitchFamily="34" charset="0"/>
                        </a:rPr>
                        <a:t>Muros</a:t>
                      </a:r>
                      <a:endParaRPr lang="es-MX" sz="1200" b="1" dirty="0">
                        <a:solidFill>
                          <a:srgbClr val="996633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996633"/>
                          </a:solidFill>
                          <a:latin typeface="Century Gothic" panose="020B0502020202020204" pitchFamily="34" charset="0"/>
                        </a:rPr>
                        <a:t>7.4%</a:t>
                      </a:r>
                      <a:endParaRPr lang="es-MX" sz="1200" b="1" dirty="0">
                        <a:solidFill>
                          <a:srgbClr val="996633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996633"/>
                          </a:solidFill>
                          <a:latin typeface="Century Gothic" panose="020B0502020202020204" pitchFamily="34" charset="0"/>
                        </a:rPr>
                        <a:t>1.5%</a:t>
                      </a:r>
                      <a:endParaRPr lang="es-MX" sz="1200" b="1" dirty="0">
                        <a:solidFill>
                          <a:srgbClr val="996633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538058">
                <a:tc>
                  <a:txBody>
                    <a:bodyPr/>
                    <a:lstStyle/>
                    <a:p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rgbClr val="FF5050"/>
                          </a:solidFill>
                          <a:latin typeface="Century Gothic" panose="020B0502020202020204" pitchFamily="34" charset="0"/>
                        </a:rPr>
                        <a:t>Educación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FF5050"/>
                          </a:solidFill>
                          <a:latin typeface="Century Gothic" panose="020B0502020202020204" pitchFamily="34" charset="0"/>
                        </a:rPr>
                        <a:t>26.6%</a:t>
                      </a:r>
                      <a:endParaRPr lang="es-MX" sz="1200" b="1" dirty="0">
                        <a:solidFill>
                          <a:srgbClr val="FF505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FF5050"/>
                          </a:solidFill>
                          <a:latin typeface="Century Gothic" panose="020B0502020202020204" pitchFamily="34" charset="0"/>
                        </a:rPr>
                        <a:t>18.6%</a:t>
                      </a:r>
                      <a:endParaRPr lang="es-MX" sz="1200" b="1" dirty="0">
                        <a:solidFill>
                          <a:srgbClr val="FF505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</a:tr>
              <a:tr h="590831">
                <a:tc>
                  <a:txBody>
                    <a:bodyPr/>
                    <a:lstStyle/>
                    <a:p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b="1" dirty="0" smtClean="0">
                          <a:solidFill>
                            <a:srgbClr val="009999"/>
                          </a:solidFill>
                          <a:latin typeface="Century Gothic" panose="020B0502020202020204" pitchFamily="34" charset="0"/>
                        </a:rPr>
                        <a:t>Seguridad </a:t>
                      </a:r>
                    </a:p>
                    <a:p>
                      <a:r>
                        <a:rPr lang="es-MX" sz="1200" b="1" dirty="0" smtClean="0">
                          <a:solidFill>
                            <a:srgbClr val="009999"/>
                          </a:solidFill>
                          <a:latin typeface="Century Gothic" panose="020B0502020202020204" pitchFamily="34" charset="0"/>
                        </a:rPr>
                        <a:t>Social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009999"/>
                          </a:solidFill>
                          <a:latin typeface="Century Gothic" panose="020B0502020202020204" pitchFamily="34" charset="0"/>
                        </a:rPr>
                        <a:t>65%</a:t>
                      </a:r>
                      <a:endParaRPr lang="es-MX" sz="1200" b="1" dirty="0">
                        <a:solidFill>
                          <a:srgbClr val="009999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rgbClr val="009999"/>
                          </a:solidFill>
                          <a:latin typeface="Century Gothic" panose="020B0502020202020204" pitchFamily="34" charset="0"/>
                        </a:rPr>
                        <a:t>58.5%</a:t>
                      </a:r>
                      <a:endParaRPr lang="es-MX" sz="1200" b="1" dirty="0">
                        <a:solidFill>
                          <a:srgbClr val="009999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" name="Picture 5" descr="C:\Users\iamuchastegui\OneDrive\Documentos\Presentaciones\Iconos\Educ.png"/>
          <p:cNvPicPr>
            <a:picLocks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77" y="4829040"/>
            <a:ext cx="385551" cy="4001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xtLst/>
        </p:spPr>
      </p:pic>
      <p:pic>
        <p:nvPicPr>
          <p:cNvPr id="21" name="Picture 7" descr="C:\Users\iamuchastegui\OneDrive\Documentos\Presentaciones\Iconos\Salud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385551" cy="35130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xtLst/>
        </p:spPr>
      </p:pic>
      <p:pic>
        <p:nvPicPr>
          <p:cNvPr id="22" name="Picture 9" descr="C:\Users\iamuchastegui\OneDrive\Documentos\Presentaciones\Iconos\CyEVivienda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502239" cy="4576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xtLst/>
        </p:spPr>
      </p:pic>
      <p:pic>
        <p:nvPicPr>
          <p:cNvPr id="23" name="Picture 10" descr="C:\Users\iamuchastegui\OneDrive\Documentos\Presentaciones\Iconos\SBVivienda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52" y="4027610"/>
            <a:ext cx="493941" cy="45006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xtLst/>
        </p:spPr>
      </p:pic>
      <p:pic>
        <p:nvPicPr>
          <p:cNvPr id="24" name="Picture 8" descr="C:\Users\iamuchastegui\OneDrive\Documentos\Presentaciones\Iconos\SegSoc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52" y="5364779"/>
            <a:ext cx="457716" cy="4404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xtLst/>
        </p:spPr>
      </p:pic>
      <p:pic>
        <p:nvPicPr>
          <p:cNvPr id="25" name="Nacional modif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6"/>
          <a:srcRect l="1570" t="6462" r="161" b="4950"/>
          <a:stretch/>
        </p:blipFill>
        <p:spPr>
          <a:xfrm>
            <a:off x="3518833" y="2083964"/>
            <a:ext cx="5610460" cy="3793308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35496" y="6093296"/>
            <a:ext cx="4838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Fuente:  Elaboración propia con datos del CONEVAL.</a:t>
            </a:r>
            <a:endParaRPr lang="es-MX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02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4 Rectángulo"/>
          <p:cNvSpPr/>
          <p:nvPr/>
        </p:nvSpPr>
        <p:spPr>
          <a:xfrm>
            <a:off x="1680999" y="107667"/>
            <a:ext cx="50512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ES_tradnl" sz="24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Sin embargo, prevalece el reto de construir </a:t>
            </a:r>
            <a:r>
              <a:rPr lang="es-MX" altLang="es-ES_tradnl" sz="2400" b="1" u="sng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un solo México </a:t>
            </a:r>
            <a:r>
              <a:rPr lang="es-MX" altLang="es-ES_tradnl" sz="24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Incluyente</a:t>
            </a:r>
            <a:endParaRPr lang="es-MX" altLang="es-ES_tradnl" sz="24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5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5</a:t>
            </a:fld>
            <a:endParaRPr lang="es-ES_tradnl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CuadroTexto 1"/>
          <p:cNvSpPr txBox="1"/>
          <p:nvPr/>
        </p:nvSpPr>
        <p:spPr>
          <a:xfrm>
            <a:off x="186674" y="1380118"/>
            <a:ext cx="87216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dirty="0" smtClean="0">
                <a:latin typeface="Century Gothic" charset="0"/>
                <a:ea typeface="Century Gothic" charset="0"/>
                <a:cs typeface="Century Gothic" charset="0"/>
              </a:rPr>
              <a:t>Aunque se han reducido las brechas sociales, sigue habiendo retos en materia de desarrollo regional.</a:t>
            </a:r>
            <a:endParaRPr lang="es-MX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9" name="CuadroTexto 1"/>
          <p:cNvSpPr txBox="1"/>
          <p:nvPr/>
        </p:nvSpPr>
        <p:spPr>
          <a:xfrm>
            <a:off x="6300192" y="2298938"/>
            <a:ext cx="244111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s-MX" dirty="0" smtClean="0">
                <a:latin typeface="Century Gothic" charset="0"/>
                <a:ea typeface="Century Gothic" charset="0"/>
                <a:cs typeface="Century Gothic" charset="0"/>
              </a:rPr>
              <a:t>Es por eso que el Presidente Enrique Peña Nieto puso en marcha la </a:t>
            </a:r>
            <a:r>
              <a:rPr lang="es-MX" b="1" dirty="0" smtClean="0">
                <a:latin typeface="Century Gothic" charset="0"/>
                <a:ea typeface="Century Gothic" charset="0"/>
                <a:cs typeface="Century Gothic" charset="0"/>
              </a:rPr>
              <a:t>Estrategia Nacional de Inclusión.</a:t>
            </a:r>
            <a:endParaRPr lang="es-MX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8" name="3OMASCARENCIAS_SEPARADAS_V2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3522" r="2874" b="2612"/>
          <a:stretch/>
        </p:blipFill>
        <p:spPr>
          <a:xfrm>
            <a:off x="395536" y="1971255"/>
            <a:ext cx="5112568" cy="3989498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35496" y="6093296"/>
            <a:ext cx="4838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Fuente:  Elaboración propia con datos del CONEVAL.</a:t>
            </a:r>
            <a:endParaRPr lang="es-MX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98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/>
          <p:cNvSpPr/>
          <p:nvPr/>
        </p:nvSpPr>
        <p:spPr>
          <a:xfrm>
            <a:off x="1680999" y="64123"/>
            <a:ext cx="531209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ES_tradnl" sz="26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Los ODS y la SEDESOL</a:t>
            </a:r>
            <a:endParaRPr lang="es-MX" altLang="es-ES_tradnl" sz="26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7006" y="908720"/>
            <a:ext cx="8825474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MX" sz="1600" dirty="0" smtClean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La </a:t>
            </a:r>
            <a:r>
              <a:rPr lang="es-MX" sz="1600" b="1" dirty="0" smtClean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Estrategia Nacional de Inclusión Social</a:t>
            </a:r>
            <a:r>
              <a:rPr lang="es-MX" sz="1600" dirty="0" smtClean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 se basa en el </a:t>
            </a:r>
            <a:r>
              <a:rPr lang="es-MX" sz="1600" b="1" dirty="0" smtClean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ejercicio efectivo de derechos sociales básicos </a:t>
            </a:r>
            <a:r>
              <a:rPr lang="es-MX" sz="1600" dirty="0" smtClean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establecidos en la Constitución.</a:t>
            </a:r>
          </a:p>
        </p:txBody>
      </p:sp>
      <p:sp>
        <p:nvSpPr>
          <p:cNvPr id="7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47048" y="6309320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6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148" y="4115048"/>
            <a:ext cx="940015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255" y="4139173"/>
            <a:ext cx="939474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388" y="4055806"/>
            <a:ext cx="936000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77" y="5229637"/>
            <a:ext cx="961527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036" y="5195272"/>
            <a:ext cx="936000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43" y="4115048"/>
            <a:ext cx="925840" cy="929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24" y="4062107"/>
            <a:ext cx="925638" cy="929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281" y="5227500"/>
            <a:ext cx="925840" cy="888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156" y="5211346"/>
            <a:ext cx="936104" cy="91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635" y="5239375"/>
            <a:ext cx="925638" cy="88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377" y="5239375"/>
            <a:ext cx="954156" cy="88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475" y="5239375"/>
            <a:ext cx="997174" cy="87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144" y="5239375"/>
            <a:ext cx="992500" cy="87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23 Cerrar llave"/>
          <p:cNvSpPr/>
          <p:nvPr/>
        </p:nvSpPr>
        <p:spPr>
          <a:xfrm rot="5400000">
            <a:off x="4244056" y="-736357"/>
            <a:ext cx="658033" cy="8926291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  <p:grpSp>
        <p:nvGrpSpPr>
          <p:cNvPr id="25" name="24 Grupo"/>
          <p:cNvGrpSpPr/>
          <p:nvPr/>
        </p:nvGrpSpPr>
        <p:grpSpPr>
          <a:xfrm>
            <a:off x="4174132" y="4258900"/>
            <a:ext cx="1735028" cy="648236"/>
            <a:chOff x="323528" y="5350534"/>
            <a:chExt cx="1735028" cy="648236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02" t="11261" r="33693" b="78983"/>
            <a:stretch/>
          </p:blipFill>
          <p:spPr bwMode="auto">
            <a:xfrm>
              <a:off x="323528" y="5350534"/>
              <a:ext cx="1735028" cy="241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96" t="11261" r="12050" b="78983"/>
            <a:stretch/>
          </p:blipFill>
          <p:spPr bwMode="auto">
            <a:xfrm>
              <a:off x="604110" y="5589240"/>
              <a:ext cx="1447610" cy="409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8" name="27 CuadroTexto"/>
          <p:cNvSpPr txBox="1"/>
          <p:nvPr/>
        </p:nvSpPr>
        <p:spPr>
          <a:xfrm>
            <a:off x="291473" y="3038402"/>
            <a:ext cx="866444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1600" b="1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13 de los 17 Objetivos de Desarrollo Sostenible se vinculan </a:t>
            </a:r>
            <a:r>
              <a:rPr lang="es-MX" sz="1600" b="1" u="sng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directamente</a:t>
            </a:r>
            <a:r>
              <a:rPr lang="es-MX" sz="1600" b="1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 con la labor de la SEDESOL.</a:t>
            </a:r>
            <a:endParaRPr lang="es-MX" sz="1600" b="1" dirty="0">
              <a:latin typeface="Century Gothic" panose="020B0502020202020204" pitchFamily="34" charset="0"/>
            </a:endParaRPr>
          </a:p>
        </p:txBody>
      </p:sp>
      <p:grpSp>
        <p:nvGrpSpPr>
          <p:cNvPr id="29" name="28 Grupo"/>
          <p:cNvGrpSpPr/>
          <p:nvPr/>
        </p:nvGrpSpPr>
        <p:grpSpPr>
          <a:xfrm>
            <a:off x="71976" y="1580654"/>
            <a:ext cx="8856984" cy="1416298"/>
            <a:chOff x="35496" y="3524870"/>
            <a:chExt cx="8856984" cy="1416298"/>
          </a:xfrm>
        </p:grpSpPr>
        <p:sp>
          <p:nvSpPr>
            <p:cNvPr id="30" name="29 CuadroTexto"/>
            <p:cNvSpPr txBox="1"/>
            <p:nvPr/>
          </p:nvSpPr>
          <p:spPr>
            <a:xfrm>
              <a:off x="35496" y="4401799"/>
              <a:ext cx="144016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b="1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Alimentación</a:t>
              </a: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1259632" y="4432756"/>
              <a:ext cx="144016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b="1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Salud</a:t>
              </a: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2555776" y="4437112"/>
              <a:ext cx="144016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b="1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Educación</a:t>
              </a: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3851920" y="4448725"/>
              <a:ext cx="144016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b="1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Seguridad Social</a:t>
              </a: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5076056" y="4437112"/>
              <a:ext cx="144016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b="1" dirty="0" err="1">
                  <a:solidFill>
                    <a:prstClr val="black"/>
                  </a:solidFill>
                  <a:latin typeface="Century Gothic" panose="020B0502020202020204" pitchFamily="34" charset="0"/>
                </a:rPr>
                <a:t>CyE</a:t>
              </a:r>
              <a:r>
                <a:rPr lang="es-MX" sz="1300" b="1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 vivienda</a:t>
              </a:r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6283756" y="4437112"/>
              <a:ext cx="145659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b="1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SB vivienda</a:t>
              </a:r>
            </a:p>
          </p:txBody>
        </p:sp>
        <p:pic>
          <p:nvPicPr>
            <p:cNvPr id="36" name="Picture 3"/>
            <p:cNvPicPr>
              <a:picLocks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524871"/>
              <a:ext cx="1080120" cy="826896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36 CuadroTexto"/>
            <p:cNvSpPr txBox="1"/>
            <p:nvPr/>
          </p:nvSpPr>
          <p:spPr>
            <a:xfrm>
              <a:off x="7452320" y="4437112"/>
              <a:ext cx="144016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b="1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Ingreso</a:t>
              </a:r>
            </a:p>
          </p:txBody>
        </p:sp>
        <p:pic>
          <p:nvPicPr>
            <p:cNvPr id="38" name="Picture 6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1" y="3524870"/>
              <a:ext cx="1063685" cy="826897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276" y="3524871"/>
              <a:ext cx="1102124" cy="840233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0820" y="3538208"/>
              <a:ext cx="1012948" cy="826896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3524870"/>
              <a:ext cx="1131353" cy="826897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1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3526893"/>
              <a:ext cx="1008112" cy="838211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11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12" y="3538208"/>
              <a:ext cx="1102528" cy="826896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1143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30" y="924389"/>
            <a:ext cx="801731" cy="704411"/>
          </a:xfrm>
          <a:prstGeom prst="rect">
            <a:avLst/>
          </a:prstGeom>
        </p:spPr>
      </p:pic>
      <p:sp>
        <p:nvSpPr>
          <p:cNvPr id="4" name="4 Rectángulo"/>
          <p:cNvSpPr/>
          <p:nvPr/>
        </p:nvSpPr>
        <p:spPr>
          <a:xfrm>
            <a:off x="1230156" y="209583"/>
            <a:ext cx="6280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_tradnl" sz="24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Estrategia Nacional de Inclusión</a:t>
            </a:r>
            <a:endParaRPr lang="es-ES" altLang="es-ES_tradnl" sz="24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5" name="4 Rectángulo"/>
          <p:cNvSpPr/>
          <p:nvPr/>
        </p:nvSpPr>
        <p:spPr>
          <a:xfrm>
            <a:off x="3131840" y="1052736"/>
            <a:ext cx="21765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sz="24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Alimentación</a:t>
            </a:r>
          </a:p>
        </p:txBody>
      </p:sp>
      <p:sp>
        <p:nvSpPr>
          <p:cNvPr id="23" name="1 Rectángulo"/>
          <p:cNvSpPr/>
          <p:nvPr/>
        </p:nvSpPr>
        <p:spPr>
          <a:xfrm>
            <a:off x="539552" y="1953121"/>
            <a:ext cx="4728461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4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Cruzada Nacional contra el Hambre (CNCH): </a:t>
            </a:r>
            <a:r>
              <a:rPr lang="es-MX" sz="14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atención y seguimiento puntual a </a:t>
            </a:r>
            <a:r>
              <a:rPr lang="es-MX" sz="14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4.5 millones </a:t>
            </a:r>
            <a:r>
              <a:rPr lang="es-MX" sz="14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 mexicanos en pobreza extrema alimentaria.</a:t>
            </a:r>
          </a:p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400" kern="0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Apoyos </a:t>
            </a:r>
            <a:r>
              <a:rPr lang="es-MX" sz="14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alimentarios federales con impacto en </a:t>
            </a:r>
            <a:r>
              <a:rPr lang="es-MX" sz="14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36 millones </a:t>
            </a:r>
            <a:r>
              <a:rPr lang="es-MX" sz="14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 beneficiarios</a:t>
            </a:r>
            <a:r>
              <a:rPr lang="es-MX" sz="1400" kern="0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400" b="1" kern="0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6.3 </a:t>
            </a:r>
            <a:r>
              <a:rPr lang="es-MX" sz="14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millones </a:t>
            </a:r>
            <a:r>
              <a:rPr lang="es-MX" sz="14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 mexicanos adquieren leche Liconsa</a:t>
            </a:r>
          </a:p>
          <a:p>
            <a:pPr marL="742950" lvl="2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4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$1 litro </a:t>
            </a:r>
            <a:r>
              <a:rPr lang="es-MX" sz="14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en 150 municipios más pobres y </a:t>
            </a:r>
            <a:r>
              <a:rPr lang="es-MX" sz="14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$4.50 </a:t>
            </a:r>
            <a:r>
              <a:rPr lang="es-MX" sz="14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en Oaxaca, Guerrero y Chiapas</a:t>
            </a:r>
          </a:p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4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5,149 comedores comunitarios </a:t>
            </a:r>
            <a:r>
              <a:rPr lang="es-MX" sz="14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en donde se sirven más de 1 millón de comidas al día, atendiendo a 545 mil personas.</a:t>
            </a:r>
          </a:p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400" b="1" kern="0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27 </a:t>
            </a:r>
            <a:r>
              <a:rPr lang="es-MX" sz="14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mil tiendas DICONSA </a:t>
            </a:r>
            <a:r>
              <a:rPr lang="es-MX" sz="14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que atienden a 26,961 localidades, proporcionando un ahorro de 21.84% mensual, equivalente a 1,147 millones de </a:t>
            </a:r>
            <a:r>
              <a:rPr lang="es-MX" sz="1400" kern="0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pesos por hogar.</a:t>
            </a:r>
            <a:endParaRPr lang="es-MX" sz="14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4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799" y="1136116"/>
            <a:ext cx="539435" cy="367399"/>
          </a:xfrm>
          <a:prstGeom prst="rect">
            <a:avLst/>
          </a:prstGeom>
        </p:spPr>
      </p:pic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7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1026" name="Picture 2" descr="https://comunicadoscoatzacoalcos.files.wordpress.com/2015/02/comedor-comunitario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99246"/>
            <a:ext cx="2569808" cy="1717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2006-2012.sedesol.gob.mx/work/models/SEDESOL/Resource/2812/1/images/liconsa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" t="4412" r="13046" b="23402"/>
          <a:stretch/>
        </p:blipFill>
        <p:spPr bwMode="auto">
          <a:xfrm>
            <a:off x="6037767" y="4077072"/>
            <a:ext cx="2374577" cy="1588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81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439" y="994684"/>
            <a:ext cx="803681" cy="70612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7" y="1071339"/>
            <a:ext cx="368470" cy="502948"/>
          </a:xfrm>
          <a:prstGeom prst="rect">
            <a:avLst/>
          </a:prstGeom>
        </p:spPr>
      </p:pic>
      <p:sp>
        <p:nvSpPr>
          <p:cNvPr id="13" name="1 Rectángulo"/>
          <p:cNvSpPr/>
          <p:nvPr/>
        </p:nvSpPr>
        <p:spPr>
          <a:xfrm>
            <a:off x="309391" y="1937412"/>
            <a:ext cx="468468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5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Programa más ambicioso de certificación en primaria y secundaria para un mejor empleo</a:t>
            </a:r>
            <a:r>
              <a:rPr lang="es-MX" sz="15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: certificación de 1.5 millones de jóvenes y adultos mayores de 15 años durante este año</a:t>
            </a:r>
            <a:r>
              <a:rPr lang="es-MX" sz="1500" kern="0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500" kern="0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Lo anterior, equivale a 2.8 veces el promedio anual para los últimos 15 años.</a:t>
            </a:r>
            <a:endParaRPr lang="es-MX" sz="15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endParaRPr lang="es-MX" sz="15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lvl="1" algn="just">
              <a:spcAft>
                <a:spcPts val="600"/>
              </a:spcAft>
            </a:pPr>
            <a:endParaRPr lang="es-MX" sz="15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lvl="1" algn="just">
              <a:spcAft>
                <a:spcPts val="600"/>
              </a:spcAft>
            </a:pPr>
            <a:endParaRPr lang="es-MX" sz="15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1 Rectángulo"/>
          <p:cNvSpPr/>
          <p:nvPr/>
        </p:nvSpPr>
        <p:spPr>
          <a:xfrm>
            <a:off x="267155" y="3816910"/>
            <a:ext cx="4880909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5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Mayor acceso en educación pre-escolar: </a:t>
            </a:r>
            <a:r>
              <a:rPr lang="es-MX" sz="15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incorporación de 800 mil niños (sistema escolarizado y en estancias infantiles y guarderías públicas con educación equivalente</a:t>
            </a:r>
            <a:r>
              <a:rPr lang="es-MX" sz="1500" kern="0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).</a:t>
            </a:r>
          </a:p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r>
              <a:rPr lang="es-MX" sz="1500" kern="0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Es decir, 2.6 veces más en el periodo de 2012 a 2016 que en el periodo de 2008 a 2012.</a:t>
            </a:r>
            <a:endParaRPr lang="es-MX" sz="15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285750" lvl="1" indent="-285750" algn="just">
              <a:spcAft>
                <a:spcPts val="600"/>
              </a:spcAft>
              <a:buFont typeface="Arial" charset="0"/>
              <a:buChar char="•"/>
            </a:pPr>
            <a:endParaRPr lang="es-MX" sz="15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lvl="1" algn="just">
              <a:spcAft>
                <a:spcPts val="600"/>
              </a:spcAft>
            </a:pPr>
            <a:endParaRPr lang="es-MX" sz="15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lvl="1" algn="just">
              <a:spcAft>
                <a:spcPts val="600"/>
              </a:spcAft>
            </a:pPr>
            <a:endParaRPr lang="es-MX" sz="15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4 Rectángulo"/>
          <p:cNvSpPr/>
          <p:nvPr/>
        </p:nvSpPr>
        <p:spPr>
          <a:xfrm>
            <a:off x="3123258" y="1098067"/>
            <a:ext cx="1879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sz="24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Educación</a:t>
            </a:r>
          </a:p>
        </p:txBody>
      </p:sp>
      <p:sp>
        <p:nvSpPr>
          <p:cNvPr id="17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8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2050" name="Picture 2" descr="http://www.mexicoenlinea.com.mx/imaginary/slider15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5" t="3518" r="15229"/>
          <a:stretch/>
        </p:blipFill>
        <p:spPr bwMode="auto">
          <a:xfrm>
            <a:off x="6012160" y="1946630"/>
            <a:ext cx="2341388" cy="18167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gob.mx/cms/uploads/action_program/main_image/810/estancias_hom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8" r="13164"/>
          <a:stretch/>
        </p:blipFill>
        <p:spPr bwMode="auto">
          <a:xfrm>
            <a:off x="5624346" y="4077072"/>
            <a:ext cx="2908094" cy="1501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4 Rectángulo"/>
          <p:cNvSpPr/>
          <p:nvPr/>
        </p:nvSpPr>
        <p:spPr>
          <a:xfrm>
            <a:off x="1230156" y="209583"/>
            <a:ext cx="6280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_tradnl" sz="24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Estrategia Nacional de Inclusión</a:t>
            </a:r>
            <a:endParaRPr lang="es-ES" altLang="es-ES_tradnl" sz="24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82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814" y="981177"/>
            <a:ext cx="819054" cy="719631"/>
          </a:xfrm>
          <a:prstGeom prst="rect">
            <a:avLst/>
          </a:prstGeom>
        </p:spPr>
      </p:pic>
      <p:sp>
        <p:nvSpPr>
          <p:cNvPr id="6" name="4 Rectángulo"/>
          <p:cNvSpPr/>
          <p:nvPr/>
        </p:nvSpPr>
        <p:spPr>
          <a:xfrm>
            <a:off x="3419872" y="1098068"/>
            <a:ext cx="1005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_tradnl" sz="2400" b="1" dirty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Salud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833" y="1132032"/>
            <a:ext cx="484857" cy="431615"/>
          </a:xfrm>
          <a:prstGeom prst="rect">
            <a:avLst/>
          </a:prstGeom>
        </p:spPr>
      </p:pic>
      <p:sp>
        <p:nvSpPr>
          <p:cNvPr id="10" name="Rectángulo 19"/>
          <p:cNvSpPr/>
          <p:nvPr/>
        </p:nvSpPr>
        <p:spPr>
          <a:xfrm>
            <a:off x="611560" y="1999000"/>
            <a:ext cx="5062592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MX" sz="15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Cobertura Universal del Seguro Popular en Prospera y Programa de Adultos Mayores</a:t>
            </a:r>
            <a:r>
              <a:rPr lang="es-MX" sz="15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, con </a:t>
            </a:r>
            <a:r>
              <a:rPr lang="es-MX" sz="15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10.2 millones </a:t>
            </a:r>
            <a:r>
              <a:rPr lang="es-MX" sz="15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de afiliaciones y re afiliaciones</a:t>
            </a:r>
            <a:r>
              <a:rPr lang="es-MX" sz="1500" dirty="0" smtClean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pPr marL="285750" indent="-285750" algn="just" fontAlgn="base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MX" sz="1500" dirty="0" smtClean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Mayor </a:t>
            </a:r>
            <a:r>
              <a:rPr lang="es-MX" sz="15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número de afiliaciones y re afiliaciones a salud en un </a:t>
            </a:r>
            <a:r>
              <a:rPr lang="es-MX" sz="1500" dirty="0" smtClean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año, 2.2 veces más que en los últimos 15 años.</a:t>
            </a:r>
          </a:p>
          <a:p>
            <a:pPr marL="285750" indent="-285750" algn="just" fontAlgn="base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s-MX" sz="1500" dirty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1" name="Rectángulo 19"/>
          <p:cNvSpPr/>
          <p:nvPr/>
        </p:nvSpPr>
        <p:spPr>
          <a:xfrm>
            <a:off x="611560" y="4113772"/>
            <a:ext cx="496855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MX" sz="15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Salud para todos los estudiantes de prepa y universidad pública: </a:t>
            </a:r>
            <a:r>
              <a:rPr lang="es-MX" sz="15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6.6 millones de números de seguridad social del IMSS entregados. </a:t>
            </a:r>
            <a:endParaRPr lang="es-MX" sz="1500" dirty="0" smtClean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 algn="just" fontAlgn="base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MX" sz="1500" dirty="0" smtClean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82 veces más que en los últimos 15 años.</a:t>
            </a:r>
            <a:endParaRPr lang="es-MX" sz="1500" dirty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1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457950" y="6322968"/>
            <a:ext cx="2057400" cy="365125"/>
          </a:xfrm>
        </p:spPr>
        <p:txBody>
          <a:bodyPr/>
          <a:lstStyle/>
          <a:p>
            <a:fld id="{C7620ECB-369B-344E-9E5B-8F198B0DD968}" type="slidenum">
              <a:rPr lang="es-ES_tradnl" sz="1400" b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9</a:t>
            </a:fld>
            <a:endParaRPr lang="es-ES_tradnl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074" name="Picture 2" descr="Resultado de imagen para estudiantes afiliados ims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866088"/>
            <a:ext cx="3024336" cy="2011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Cobertura Universal del Seguro Popular en Prospera y Programa de Adultos Mayor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156" y="1843239"/>
            <a:ext cx="2808312" cy="1873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4 Rectángulo"/>
          <p:cNvSpPr/>
          <p:nvPr/>
        </p:nvSpPr>
        <p:spPr>
          <a:xfrm>
            <a:off x="1230156" y="209583"/>
            <a:ext cx="6280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_tradnl" sz="2400" b="1" dirty="0" smtClean="0">
                <a:ln w="3175">
                  <a:noFill/>
                </a:ln>
                <a:solidFill>
                  <a:srgbClr val="E7E6E6">
                    <a:lumMod val="50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Estrategia Nacional de Inclusión</a:t>
            </a:r>
            <a:endParaRPr lang="es-ES" altLang="es-ES_tradnl" sz="2400" b="1" dirty="0">
              <a:ln w="3175">
                <a:noFill/>
              </a:ln>
              <a:solidFill>
                <a:srgbClr val="E7E6E6">
                  <a:lumMod val="50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77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4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9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0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3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4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1453</Words>
  <Application>Microsoft Office PowerPoint</Application>
  <PresentationFormat>Presentación en pantalla (4:3)</PresentationFormat>
  <Paragraphs>202</Paragraphs>
  <Slides>18</Slides>
  <Notes>4</Notes>
  <HiddenSlides>0</HiddenSlides>
  <MMClips>3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de diapositiva</vt:lpstr>
      </vt:variant>
      <vt:variant>
        <vt:i4>18</vt:i4>
      </vt:variant>
    </vt:vector>
  </HeadingPairs>
  <TitlesOfParts>
    <vt:vector size="30" baseType="lpstr">
      <vt:lpstr>1_Tema de Office</vt:lpstr>
      <vt:lpstr>Tema de Office</vt:lpstr>
      <vt:lpstr>6_Tema de Office</vt:lpstr>
      <vt:lpstr>5_Tema de Office</vt:lpstr>
      <vt:lpstr>9_Tema de Office</vt:lpstr>
      <vt:lpstr>10_Tema de Office</vt:lpstr>
      <vt:lpstr>13_Tema de Office</vt:lpstr>
      <vt:lpstr>3_Tema de Office</vt:lpstr>
      <vt:lpstr>14_Tema de Office</vt:lpstr>
      <vt:lpstr>7_Tema de Office</vt:lpstr>
      <vt:lpstr>2_Tema de Office</vt:lpstr>
      <vt:lpstr>4_Tema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Amelia Velez Cuellar</dc:creator>
  <cp:lastModifiedBy>Carlos Eduardo Cardenas Escutia</cp:lastModifiedBy>
  <cp:revision>66</cp:revision>
  <dcterms:created xsi:type="dcterms:W3CDTF">2016-11-17T17:39:52Z</dcterms:created>
  <dcterms:modified xsi:type="dcterms:W3CDTF">2016-11-22T16:59:28Z</dcterms:modified>
</cp:coreProperties>
</file>