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14" r:id="rId4"/>
  </p:sldMasterIdLst>
  <p:sldIdLst>
    <p:sldId id="257" r:id="rId5"/>
    <p:sldId id="262" r:id="rId6"/>
    <p:sldId id="264" r:id="rId7"/>
    <p:sldId id="265" r:id="rId8"/>
    <p:sldId id="266" r:id="rId9"/>
    <p:sldId id="267" r:id="rId10"/>
    <p:sldId id="272" r:id="rId11"/>
    <p:sldId id="271" r:id="rId12"/>
    <p:sldId id="273" r:id="rId13"/>
    <p:sldId id="274" r:id="rId14"/>
    <p:sldId id="275" r:id="rId15"/>
    <p:sldId id="307" r:id="rId16"/>
    <p:sldId id="278" r:id="rId17"/>
    <p:sldId id="306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58" r:id="rId27"/>
    <p:sldId id="259" r:id="rId28"/>
    <p:sldId id="260" r:id="rId29"/>
    <p:sldId id="261" r:id="rId30"/>
    <p:sldId id="287" r:id="rId31"/>
    <p:sldId id="288" r:id="rId32"/>
    <p:sldId id="305" r:id="rId33"/>
    <p:sldId id="289" r:id="rId34"/>
    <p:sldId id="290" r:id="rId35"/>
    <p:sldId id="291" r:id="rId36"/>
    <p:sldId id="292" r:id="rId37"/>
    <p:sldId id="294" r:id="rId38"/>
    <p:sldId id="295" r:id="rId3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3" autoAdjust="0"/>
    <p:restoredTop sz="94660"/>
  </p:normalViewPr>
  <p:slideViewPr>
    <p:cSldViewPr snapToGrid="0">
      <p:cViewPr varScale="1">
        <p:scale>
          <a:sx n="86" d="100"/>
          <a:sy n="86" d="100"/>
        </p:scale>
        <p:origin x="78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ara!\Dropbox\Impuestos%20a%20las%20herencias\Caso%20Baillere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Mara!\Dropbox\Impuestos%20a%20las%20herencias\Caso%20Baille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sz="1200"/>
              <a:t>Recaudación</a:t>
            </a:r>
            <a:r>
              <a:rPr lang="x-none" sz="1200" baseline="0"/>
              <a:t> del impuesto a la herencia en distintos niveles de riqueza para los herederos lineales</a:t>
            </a:r>
            <a:r>
              <a:rPr lang="es-MX" sz="1200" baseline="0"/>
              <a:t> (2016)</a:t>
            </a:r>
            <a:endParaRPr lang="x-none" sz="1200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title>
    <c:autoTitleDeleted val="0"/>
    <c:plotArea>
      <c:layout>
        <c:manualLayout>
          <c:layoutTarget val="inner"/>
          <c:xMode val="edge"/>
          <c:yMode val="edge"/>
          <c:x val="0.14288793546295364"/>
          <c:y val="0.18556190781030962"/>
          <c:w val="0.82558658288740039"/>
          <c:h val="0.70329418250037801"/>
        </c:manualLayout>
      </c:layout>
      <c:lineChart>
        <c:grouping val="standard"/>
        <c:varyColors val="0"/>
        <c:ser>
          <c:idx val="0"/>
          <c:order val="0"/>
          <c:tx>
            <c:strRef>
              <c:f>Concentrado!$B$6</c:f>
              <c:strCache>
                <c:ptCount val="1"/>
                <c:pt idx="0">
                  <c:v>Francia</c:v>
                </c:pt>
              </c:strCache>
            </c:strRef>
          </c:tx>
          <c:spPr>
            <a:ln w="28575" cap="rnd">
              <a:solidFill>
                <a:srgbClr val="B889DB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Concentrado!$C$6:$AC$6</c:f>
              <c:numCache>
                <c:formatCode>#,##0</c:formatCode>
                <c:ptCount val="11"/>
                <c:pt idx="0">
                  <c:v>25970790.950651385</c:v>
                </c:pt>
                <c:pt idx="1">
                  <c:v>29345790.950651385</c:v>
                </c:pt>
                <c:pt idx="2">
                  <c:v>32720790.950651385</c:v>
                </c:pt>
                <c:pt idx="3">
                  <c:v>49595790.950651392</c:v>
                </c:pt>
                <c:pt idx="4">
                  <c:v>66470790.950651392</c:v>
                </c:pt>
                <c:pt idx="5">
                  <c:v>100220790.95065141</c:v>
                </c:pt>
                <c:pt idx="6">
                  <c:v>133970790.95065138</c:v>
                </c:pt>
                <c:pt idx="7">
                  <c:v>167720790.95065138</c:v>
                </c:pt>
                <c:pt idx="8">
                  <c:v>201470790.95065141</c:v>
                </c:pt>
                <c:pt idx="9">
                  <c:v>235220790.95065141</c:v>
                </c:pt>
                <c:pt idx="10">
                  <c:v>268970790.95065141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9C-4B81-9CD3-4CCA1A13D712}"/>
            </c:ext>
          </c:extLst>
        </c:ser>
        <c:ser>
          <c:idx val="1"/>
          <c:order val="1"/>
          <c:tx>
            <c:strRef>
              <c:f>Concentrado!$B$7</c:f>
              <c:strCache>
                <c:ptCount val="1"/>
                <c:pt idx="0">
                  <c:v>Reino Unido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Concentrado!$C$7:$AC$7</c:f>
              <c:numCache>
                <c:formatCode>#,##0</c:formatCode>
                <c:ptCount val="11"/>
                <c:pt idx="0">
                  <c:v>13633856.228571426</c:v>
                </c:pt>
                <c:pt idx="1">
                  <c:v>15348141.942857143</c:v>
                </c:pt>
                <c:pt idx="2">
                  <c:v>17062427.657142859</c:v>
                </c:pt>
                <c:pt idx="3">
                  <c:v>25633856.22857143</c:v>
                </c:pt>
                <c:pt idx="4">
                  <c:v>34205284.800000004</c:v>
                </c:pt>
                <c:pt idx="5">
                  <c:v>51348141.942857146</c:v>
                </c:pt>
                <c:pt idx="6">
                  <c:v>68490999.085714296</c:v>
                </c:pt>
                <c:pt idx="7">
                  <c:v>85633856.22857143</c:v>
                </c:pt>
                <c:pt idx="8">
                  <c:v>102776713.37142858</c:v>
                </c:pt>
                <c:pt idx="9">
                  <c:v>119919570.51428573</c:v>
                </c:pt>
                <c:pt idx="10">
                  <c:v>137062427.65714288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9C-4B81-9CD3-4CCA1A13D712}"/>
            </c:ext>
          </c:extLst>
        </c:ser>
        <c:ser>
          <c:idx val="2"/>
          <c:order val="2"/>
          <c:tx>
            <c:strRef>
              <c:f>Concentrado!$B$8</c:f>
              <c:strCache>
                <c:ptCount val="1"/>
                <c:pt idx="0">
                  <c:v>España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Concentrado!$C$8:$AC$8</c:f>
              <c:numCache>
                <c:formatCode>#,##0</c:formatCode>
                <c:ptCount val="11"/>
                <c:pt idx="0">
                  <c:v>31853779.459777564</c:v>
                </c:pt>
                <c:pt idx="1">
                  <c:v>35933779.459777564</c:v>
                </c:pt>
                <c:pt idx="2">
                  <c:v>40013779.459777564</c:v>
                </c:pt>
                <c:pt idx="3">
                  <c:v>60413779.459777564</c:v>
                </c:pt>
                <c:pt idx="4">
                  <c:v>80813779.459777549</c:v>
                </c:pt>
                <c:pt idx="5">
                  <c:v>121613779.45977756</c:v>
                </c:pt>
                <c:pt idx="6">
                  <c:v>162413779.45977756</c:v>
                </c:pt>
                <c:pt idx="7">
                  <c:v>203213779.45977756</c:v>
                </c:pt>
                <c:pt idx="8">
                  <c:v>244013779.45977756</c:v>
                </c:pt>
                <c:pt idx="9">
                  <c:v>284813779.45977759</c:v>
                </c:pt>
                <c:pt idx="10">
                  <c:v>325613779.45977759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9C-4B81-9CD3-4CCA1A13D712}"/>
            </c:ext>
          </c:extLst>
        </c:ser>
        <c:ser>
          <c:idx val="3"/>
          <c:order val="3"/>
          <c:tx>
            <c:strRef>
              <c:f>Concentrado!$B$9</c:f>
              <c:strCache>
                <c:ptCount val="1"/>
                <c:pt idx="0">
                  <c:v>Bélgica</c:v>
                </c:pt>
              </c:strCache>
            </c:strRef>
          </c:tx>
          <c:spPr>
            <a:ln w="28575" cap="rnd">
              <a:solidFill>
                <a:srgbClr val="FA06C6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Concentrado!$C$9:$AC$9</c:f>
              <c:numCache>
                <c:formatCode>#,##0</c:formatCode>
                <c:ptCount val="11"/>
                <c:pt idx="0">
                  <c:v>23666514.653404851</c:v>
                </c:pt>
                <c:pt idx="1">
                  <c:v>26666514.653404851</c:v>
                </c:pt>
                <c:pt idx="2">
                  <c:v>29666514.653404851</c:v>
                </c:pt>
                <c:pt idx="3">
                  <c:v>44666514.653404862</c:v>
                </c:pt>
                <c:pt idx="4">
                  <c:v>59666514.653404862</c:v>
                </c:pt>
                <c:pt idx="5">
                  <c:v>89666514.653404847</c:v>
                </c:pt>
                <c:pt idx="6">
                  <c:v>119666514.65340485</c:v>
                </c:pt>
                <c:pt idx="7">
                  <c:v>149666514.65340483</c:v>
                </c:pt>
                <c:pt idx="8">
                  <c:v>179666514.6534048</c:v>
                </c:pt>
                <c:pt idx="9">
                  <c:v>209666514.6534048</c:v>
                </c:pt>
                <c:pt idx="10">
                  <c:v>239666514.6534048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9C-4B81-9CD3-4CCA1A13D712}"/>
            </c:ext>
          </c:extLst>
        </c:ser>
        <c:ser>
          <c:idx val="4"/>
          <c:order val="4"/>
          <c:tx>
            <c:strRef>
              <c:f>Concentrado!$B$10</c:f>
              <c:strCache>
                <c:ptCount val="1"/>
                <c:pt idx="0">
                  <c:v>Holanda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Concentrado!$C$10:$AC$10</c:f>
              <c:numCache>
                <c:formatCode>#,##0</c:formatCode>
                <c:ptCount val="11"/>
                <c:pt idx="0">
                  <c:v>15772512.095598063</c:v>
                </c:pt>
                <c:pt idx="1">
                  <c:v>17772512.095598064</c:v>
                </c:pt>
                <c:pt idx="2">
                  <c:v>19772512.095598064</c:v>
                </c:pt>
                <c:pt idx="3">
                  <c:v>29772512.095598064</c:v>
                </c:pt>
                <c:pt idx="4">
                  <c:v>39772512.095598057</c:v>
                </c:pt>
                <c:pt idx="5">
                  <c:v>59772512.095598072</c:v>
                </c:pt>
                <c:pt idx="6">
                  <c:v>79772512.095598072</c:v>
                </c:pt>
                <c:pt idx="7">
                  <c:v>99772512.095598057</c:v>
                </c:pt>
                <c:pt idx="8">
                  <c:v>119772512.09559807</c:v>
                </c:pt>
                <c:pt idx="9">
                  <c:v>139772512.09559807</c:v>
                </c:pt>
                <c:pt idx="10">
                  <c:v>159772512.09559807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39C-4B81-9CD3-4CCA1A13D712}"/>
            </c:ext>
          </c:extLst>
        </c:ser>
        <c:ser>
          <c:idx val="5"/>
          <c:order val="5"/>
          <c:tx>
            <c:strRef>
              <c:f>Concentrado!$B$11</c:f>
              <c:strCache>
                <c:ptCount val="1"/>
                <c:pt idx="0">
                  <c:v>Finlandia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Concentrado!$C$11:$AC$11</c:f>
              <c:numCache>
                <c:formatCode>#,##0</c:formatCode>
                <c:ptCount val="11"/>
                <c:pt idx="0">
                  <c:v>16623406.977131361</c:v>
                </c:pt>
                <c:pt idx="1">
                  <c:v>18623406.977131363</c:v>
                </c:pt>
                <c:pt idx="2">
                  <c:v>20623406.977131363</c:v>
                </c:pt>
                <c:pt idx="3">
                  <c:v>30623406.977131363</c:v>
                </c:pt>
                <c:pt idx="4">
                  <c:v>40623406.977131359</c:v>
                </c:pt>
                <c:pt idx="5">
                  <c:v>60623406.977131367</c:v>
                </c:pt>
                <c:pt idx="6">
                  <c:v>80623406.977131367</c:v>
                </c:pt>
                <c:pt idx="7">
                  <c:v>100623406.97713137</c:v>
                </c:pt>
                <c:pt idx="8">
                  <c:v>120623406.97713135</c:v>
                </c:pt>
                <c:pt idx="9">
                  <c:v>140623406.97713137</c:v>
                </c:pt>
                <c:pt idx="10">
                  <c:v>160623406.97713137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39C-4B81-9CD3-4CCA1A13D712}"/>
            </c:ext>
          </c:extLst>
        </c:ser>
        <c:ser>
          <c:idx val="6"/>
          <c:order val="6"/>
          <c:tx>
            <c:strRef>
              <c:f>Concentrado!$B$12</c:f>
              <c:strCache>
                <c:ptCount val="1"/>
                <c:pt idx="0">
                  <c:v>Japón</c:v>
                </c:pt>
              </c:strCache>
            </c:strRef>
          </c:tx>
          <c:spPr>
            <a:ln w="28575" cap="rnd">
              <a:solidFill>
                <a:srgbClr val="8FFA24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Concentrado!$C$12:$AC$12</c:f>
              <c:numCache>
                <c:formatCode>#,##0</c:formatCode>
                <c:ptCount val="11"/>
                <c:pt idx="0">
                  <c:v>22193824.969189525</c:v>
                </c:pt>
                <c:pt idx="1">
                  <c:v>25336682.112046663</c:v>
                </c:pt>
                <c:pt idx="2">
                  <c:v>28479539.254903808</c:v>
                </c:pt>
                <c:pt idx="3">
                  <c:v>44193824.969189525</c:v>
                </c:pt>
                <c:pt idx="4">
                  <c:v>59908110.683475241</c:v>
                </c:pt>
                <c:pt idx="5">
                  <c:v>91336682.112046674</c:v>
                </c:pt>
                <c:pt idx="6">
                  <c:v>122765253.54061811</c:v>
                </c:pt>
                <c:pt idx="7">
                  <c:v>154193824.96918949</c:v>
                </c:pt>
                <c:pt idx="8">
                  <c:v>185622396.39776096</c:v>
                </c:pt>
                <c:pt idx="9">
                  <c:v>217050967.82633239</c:v>
                </c:pt>
                <c:pt idx="10">
                  <c:v>248479539.25490382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39C-4B81-9CD3-4CCA1A13D712}"/>
            </c:ext>
          </c:extLst>
        </c:ser>
        <c:ser>
          <c:idx val="7"/>
          <c:order val="7"/>
          <c:tx>
            <c:strRef>
              <c:f>Concentrado!$B$13</c:f>
              <c:strCache>
                <c:ptCount val="1"/>
                <c:pt idx="0">
                  <c:v>Suiza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Concentrado!$C$13:$AC$13</c:f>
              <c:numCache>
                <c:formatCode>#,##0</c:formatCode>
                <c:ptCount val="11"/>
                <c:pt idx="0">
                  <c:v>9548715.7369760312</c:v>
                </c:pt>
                <c:pt idx="1">
                  <c:v>10748715.736976031</c:v>
                </c:pt>
                <c:pt idx="2">
                  <c:v>11948715.736976031</c:v>
                </c:pt>
                <c:pt idx="3">
                  <c:v>17948715.736976027</c:v>
                </c:pt>
                <c:pt idx="4">
                  <c:v>23948715.736976027</c:v>
                </c:pt>
                <c:pt idx="5">
                  <c:v>35948715.736976027</c:v>
                </c:pt>
                <c:pt idx="6">
                  <c:v>47948715.736976027</c:v>
                </c:pt>
                <c:pt idx="7">
                  <c:v>59948715.736976027</c:v>
                </c:pt>
                <c:pt idx="8">
                  <c:v>71948715.736976027</c:v>
                </c:pt>
                <c:pt idx="9">
                  <c:v>83948715.736976027</c:v>
                </c:pt>
                <c:pt idx="10">
                  <c:v>95948715.736976042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39C-4B81-9CD3-4CCA1A13D712}"/>
            </c:ext>
          </c:extLst>
        </c:ser>
        <c:ser>
          <c:idx val="8"/>
          <c:order val="8"/>
          <c:tx>
            <c:strRef>
              <c:f>Concentrado!$B$14</c:f>
              <c:strCache>
                <c:ptCount val="1"/>
                <c:pt idx="0">
                  <c:v>Corea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Concentrado!$C$14:$AC$14</c:f>
              <c:numCache>
                <c:formatCode>#,##0</c:formatCode>
                <c:ptCount val="11"/>
                <c:pt idx="0">
                  <c:v>41604495.128106005</c:v>
                </c:pt>
                <c:pt idx="1">
                  <c:v>46604495.128106005</c:v>
                </c:pt>
                <c:pt idx="2">
                  <c:v>51604495.128106005</c:v>
                </c:pt>
                <c:pt idx="3">
                  <c:v>76604495.128106013</c:v>
                </c:pt>
                <c:pt idx="4">
                  <c:v>101604495.12810601</c:v>
                </c:pt>
                <c:pt idx="5">
                  <c:v>151604495.128106</c:v>
                </c:pt>
                <c:pt idx="6">
                  <c:v>201604495.128106</c:v>
                </c:pt>
                <c:pt idx="7">
                  <c:v>251604495.128106</c:v>
                </c:pt>
                <c:pt idx="8">
                  <c:v>301604495.128106</c:v>
                </c:pt>
                <c:pt idx="9">
                  <c:v>351604495.128106</c:v>
                </c:pt>
                <c:pt idx="10">
                  <c:v>401604495.128106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39C-4B81-9CD3-4CCA1A13D712}"/>
            </c:ext>
          </c:extLst>
        </c:ser>
        <c:ser>
          <c:idx val="9"/>
          <c:order val="9"/>
          <c:tx>
            <c:strRef>
              <c:f>Concentrado!$B$15</c:f>
              <c:strCache>
                <c:ptCount val="1"/>
                <c:pt idx="0">
                  <c:v>Alemania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Concentrado!$C$15:$AC$15</c:f>
              <c:numCache>
                <c:formatCode>#,##0</c:formatCode>
                <c:ptCount val="11"/>
                <c:pt idx="0">
                  <c:v>19481140.265298348</c:v>
                </c:pt>
                <c:pt idx="1">
                  <c:v>24481140.265298352</c:v>
                </c:pt>
                <c:pt idx="2">
                  <c:v>29481140.265298352</c:v>
                </c:pt>
                <c:pt idx="3">
                  <c:v>36221173.624561027</c:v>
                </c:pt>
                <c:pt idx="4">
                  <c:v>51221173.624561027</c:v>
                </c:pt>
                <c:pt idx="5">
                  <c:v>81221173.624561027</c:v>
                </c:pt>
                <c:pt idx="6">
                  <c:v>111221173.62456103</c:v>
                </c:pt>
                <c:pt idx="7">
                  <c:v>141221173.62456101</c:v>
                </c:pt>
                <c:pt idx="8">
                  <c:v>171221173.62456101</c:v>
                </c:pt>
                <c:pt idx="9">
                  <c:v>201221173.62456104</c:v>
                </c:pt>
                <c:pt idx="10">
                  <c:v>231221173.62456104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39C-4B81-9CD3-4CCA1A13D712}"/>
            </c:ext>
          </c:extLst>
        </c:ser>
        <c:ser>
          <c:idx val="10"/>
          <c:order val="10"/>
          <c:tx>
            <c:strRef>
              <c:f>Concentrado!$B$16</c:f>
              <c:strCache>
                <c:ptCount val="1"/>
                <c:pt idx="0">
                  <c:v>Luxemburgo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Concentrado!$C$16:$AC$16</c:f>
              <c:numCache>
                <c:formatCode>#,##0</c:formatCode>
                <c:ptCount val="11"/>
                <c:pt idx="0">
                  <c:v>2301432.8744661477</c:v>
                </c:pt>
                <c:pt idx="1">
                  <c:v>2601432.8744661473</c:v>
                </c:pt>
                <c:pt idx="2">
                  <c:v>2901432.8744661473</c:v>
                </c:pt>
                <c:pt idx="3">
                  <c:v>4401432.8744661482</c:v>
                </c:pt>
                <c:pt idx="4">
                  <c:v>5901432.8744661482</c:v>
                </c:pt>
                <c:pt idx="5">
                  <c:v>8901432.8744661491</c:v>
                </c:pt>
                <c:pt idx="6">
                  <c:v>11901432.874466149</c:v>
                </c:pt>
                <c:pt idx="7">
                  <c:v>14901432.874466149</c:v>
                </c:pt>
                <c:pt idx="8">
                  <c:v>17901432.874466151</c:v>
                </c:pt>
                <c:pt idx="9">
                  <c:v>20901432.874466151</c:v>
                </c:pt>
                <c:pt idx="10">
                  <c:v>23901432.874466151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439C-4B81-9CD3-4CCA1A13D712}"/>
            </c:ext>
          </c:extLst>
        </c:ser>
        <c:ser>
          <c:idx val="11"/>
          <c:order val="11"/>
          <c:tx>
            <c:strRef>
              <c:f>Concentrado!$B$17</c:f>
              <c:strCache>
                <c:ptCount val="1"/>
                <c:pt idx="0">
                  <c:v>Estados Unidos</c:v>
                </c:pt>
              </c:strCache>
            </c:strRef>
          </c:tx>
          <c:spPr>
            <a:ln w="28575" cap="rnd">
              <a:solidFill>
                <a:srgbClr val="D55BA1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Concentrado!$C$17:$AC$17</c:f>
              <c:numCache>
                <c:formatCode>#,##0</c:formatCode>
                <c:ptCount val="11"/>
                <c:pt idx="0">
                  <c:v>15401400</c:v>
                </c:pt>
                <c:pt idx="1">
                  <c:v>17115685.714285716</c:v>
                </c:pt>
                <c:pt idx="2">
                  <c:v>18829971.428571429</c:v>
                </c:pt>
                <c:pt idx="3">
                  <c:v>27401400</c:v>
                </c:pt>
                <c:pt idx="4">
                  <c:v>35972828.571428575</c:v>
                </c:pt>
                <c:pt idx="5">
                  <c:v>53115685.714285716</c:v>
                </c:pt>
                <c:pt idx="6">
                  <c:v>70258542.857142866</c:v>
                </c:pt>
                <c:pt idx="7">
                  <c:v>87401400</c:v>
                </c:pt>
                <c:pt idx="8">
                  <c:v>104544257.14285715</c:v>
                </c:pt>
                <c:pt idx="9">
                  <c:v>121687114.28571427</c:v>
                </c:pt>
                <c:pt idx="10">
                  <c:v>138829971.42857143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39C-4B81-9CD3-4CCA1A13D712}"/>
            </c:ext>
          </c:extLst>
        </c:ser>
        <c:ser>
          <c:idx val="12"/>
          <c:order val="12"/>
          <c:tx>
            <c:strRef>
              <c:f>Concentrado!$B$18</c:f>
              <c:strCache>
                <c:ptCount val="1"/>
                <c:pt idx="0">
                  <c:v>Chile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Concentrado!$C$5:$AC$5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Concentrado!$C$18:$AC$18</c:f>
              <c:numCache>
                <c:formatCode>#,##0</c:formatCode>
                <c:ptCount val="11"/>
                <c:pt idx="0">
                  <c:v>19989074.395475131</c:v>
                </c:pt>
                <c:pt idx="1">
                  <c:v>22489074.395475131</c:v>
                </c:pt>
                <c:pt idx="2">
                  <c:v>24989074.395475131</c:v>
                </c:pt>
                <c:pt idx="3">
                  <c:v>37489074.395475134</c:v>
                </c:pt>
                <c:pt idx="4">
                  <c:v>49989074.395475134</c:v>
                </c:pt>
                <c:pt idx="5">
                  <c:v>74989074.395475134</c:v>
                </c:pt>
                <c:pt idx="6">
                  <c:v>99989074.395475134</c:v>
                </c:pt>
                <c:pt idx="7">
                  <c:v>124989074.39547513</c:v>
                </c:pt>
                <c:pt idx="8">
                  <c:v>149989074.39547515</c:v>
                </c:pt>
                <c:pt idx="9">
                  <c:v>174989074.39547515</c:v>
                </c:pt>
                <c:pt idx="10">
                  <c:v>199989074.39547515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39C-4B81-9CD3-4CCA1A13D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3884800"/>
        <c:axId val="93886720"/>
      </c:lineChart>
      <c:catAx>
        <c:axId val="938848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Valor</a:t>
                </a:r>
                <a:r>
                  <a:rPr lang="es-MX" baseline="0"/>
                  <a:t> de la herencia en millones de dólares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419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93886720"/>
        <c:crosses val="autoZero"/>
        <c:auto val="1"/>
        <c:lblAlgn val="ctr"/>
        <c:lblOffset val="100"/>
        <c:noMultiLvlLbl val="0"/>
      </c:catAx>
      <c:valAx>
        <c:axId val="93886720"/>
        <c:scaling>
          <c:orientation val="minMax"/>
          <c:max val="7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Impuesto</a:t>
                </a:r>
                <a:r>
                  <a:rPr lang="es-MX" baseline="0"/>
                  <a:t> en dólares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419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9388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371495117342779"/>
          <c:y val="0.21663006463888468"/>
          <c:w val="0.34708920925238412"/>
          <c:h val="0.267711084042405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419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sz="1200"/>
              <a:t>Recaudación del impuesto a la herencia en distintos niveles de riqueza para los herederos no relacionados</a:t>
            </a:r>
            <a:r>
              <a:rPr lang="es-MX" sz="1200"/>
              <a:t> </a:t>
            </a:r>
            <a:r>
              <a:rPr lang="x-none" sz="1200"/>
              <a:t>(</a:t>
            </a:r>
            <a:r>
              <a:rPr lang="es-MX" sz="1200"/>
              <a:t>2016</a:t>
            </a:r>
            <a:r>
              <a:rPr lang="x-none" sz="1200"/>
              <a:t>)</a:t>
            </a:r>
            <a:endParaRPr lang="x-none" sz="1200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title>
    <c:autoTitleDeleted val="0"/>
    <c:plotArea>
      <c:layout>
        <c:manualLayout>
          <c:layoutTarget val="inner"/>
          <c:xMode val="edge"/>
          <c:yMode val="edge"/>
          <c:x val="0.14288791575774643"/>
          <c:y val="0.19293744963630285"/>
          <c:w val="0.83259226856286572"/>
          <c:h val="0.70715515023211595"/>
        </c:manualLayout>
      </c:layout>
      <c:lineChart>
        <c:grouping val="standard"/>
        <c:varyColors val="0"/>
        <c:ser>
          <c:idx val="0"/>
          <c:order val="0"/>
          <c:tx>
            <c:strRef>
              <c:f>Concentrado!$B$24</c:f>
              <c:strCache>
                <c:ptCount val="1"/>
                <c:pt idx="0">
                  <c:v>Francia</c:v>
                </c:pt>
              </c:strCache>
            </c:strRef>
          </c:tx>
          <c:spPr>
            <a:ln w="28575" cap="rnd">
              <a:solidFill>
                <a:srgbClr val="B889DB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Concentrado!$C$24:$AC$24</c:f>
              <c:numCache>
                <c:formatCode>#,##0</c:formatCode>
                <c:ptCount val="11"/>
                <c:pt idx="0">
                  <c:v>48000000</c:v>
                </c:pt>
                <c:pt idx="1">
                  <c:v>54000000</c:v>
                </c:pt>
                <c:pt idx="2">
                  <c:v>60000000</c:v>
                </c:pt>
                <c:pt idx="3">
                  <c:v>90000000</c:v>
                </c:pt>
                <c:pt idx="4">
                  <c:v>120000000</c:v>
                </c:pt>
                <c:pt idx="5">
                  <c:v>180000000</c:v>
                </c:pt>
                <c:pt idx="6">
                  <c:v>240000000</c:v>
                </c:pt>
                <c:pt idx="7">
                  <c:v>300000000</c:v>
                </c:pt>
                <c:pt idx="8">
                  <c:v>360000000</c:v>
                </c:pt>
                <c:pt idx="9">
                  <c:v>420000000</c:v>
                </c:pt>
                <c:pt idx="10">
                  <c:v>480000000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9C-4B81-9CD3-4CCA1A13D712}"/>
            </c:ext>
          </c:extLst>
        </c:ser>
        <c:ser>
          <c:idx val="1"/>
          <c:order val="1"/>
          <c:tx>
            <c:strRef>
              <c:f>Concentrado!$B$25</c:f>
              <c:strCache>
                <c:ptCount val="1"/>
                <c:pt idx="0">
                  <c:v>Reino Unido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Concentrado!$C$25:$AC$25</c:f>
              <c:numCache>
                <c:formatCode>#,##0</c:formatCode>
                <c:ptCount val="11"/>
                <c:pt idx="0">
                  <c:v>31812331.200000003</c:v>
                </c:pt>
                <c:pt idx="1">
                  <c:v>35812331.200000003</c:v>
                </c:pt>
                <c:pt idx="2">
                  <c:v>39812331.200000003</c:v>
                </c:pt>
                <c:pt idx="3">
                  <c:v>59812331.200000003</c:v>
                </c:pt>
                <c:pt idx="4">
                  <c:v>79812331.200000003</c:v>
                </c:pt>
                <c:pt idx="5">
                  <c:v>119812331.2</c:v>
                </c:pt>
                <c:pt idx="6">
                  <c:v>159812331.20000002</c:v>
                </c:pt>
                <c:pt idx="7">
                  <c:v>199812331.20000002</c:v>
                </c:pt>
                <c:pt idx="8">
                  <c:v>239812331.20000002</c:v>
                </c:pt>
                <c:pt idx="9">
                  <c:v>279812331.19999999</c:v>
                </c:pt>
                <c:pt idx="10">
                  <c:v>319812331.19999999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9C-4B81-9CD3-4CCA1A13D712}"/>
            </c:ext>
          </c:extLst>
        </c:ser>
        <c:ser>
          <c:idx val="2"/>
          <c:order val="2"/>
          <c:tx>
            <c:strRef>
              <c:f>Concentrado!$B$26</c:f>
              <c:strCache>
                <c:ptCount val="1"/>
                <c:pt idx="0">
                  <c:v>España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Concentrado!$C$26:$AC$26</c:f>
              <c:numCache>
                <c:formatCode>#,##0</c:formatCode>
                <c:ptCount val="11"/>
                <c:pt idx="0">
                  <c:v>64610752.375461385</c:v>
                </c:pt>
                <c:pt idx="1">
                  <c:v>72770752.3754614</c:v>
                </c:pt>
                <c:pt idx="2">
                  <c:v>80930752.3754614</c:v>
                </c:pt>
                <c:pt idx="3">
                  <c:v>121730752.3754614</c:v>
                </c:pt>
                <c:pt idx="4">
                  <c:v>162530752.3754614</c:v>
                </c:pt>
                <c:pt idx="5">
                  <c:v>244130752.37546137</c:v>
                </c:pt>
                <c:pt idx="6">
                  <c:v>325730752.37546134</c:v>
                </c:pt>
                <c:pt idx="7">
                  <c:v>407330752.37546134</c:v>
                </c:pt>
                <c:pt idx="8">
                  <c:v>488930752.3754614</c:v>
                </c:pt>
                <c:pt idx="9">
                  <c:v>570530752.37546134</c:v>
                </c:pt>
                <c:pt idx="10">
                  <c:v>652130752.37546134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9C-4B81-9CD3-4CCA1A13D712}"/>
            </c:ext>
          </c:extLst>
        </c:ser>
        <c:ser>
          <c:idx val="3"/>
          <c:order val="3"/>
          <c:tx>
            <c:strRef>
              <c:f>Concentrado!$B$27</c:f>
              <c:strCache>
                <c:ptCount val="1"/>
                <c:pt idx="0">
                  <c:v>Bélgica</c:v>
                </c:pt>
              </c:strCache>
            </c:strRef>
          </c:tx>
          <c:spPr>
            <a:ln w="28575" cap="rnd">
              <a:solidFill>
                <a:srgbClr val="FA06C6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Concentrado!$C$27:$AC$27</c:f>
              <c:numCache>
                <c:formatCode>#,##0</c:formatCode>
                <c:ptCount val="11"/>
                <c:pt idx="0">
                  <c:v>63928149.05917687</c:v>
                </c:pt>
                <c:pt idx="1">
                  <c:v>71928149.059176877</c:v>
                </c:pt>
                <c:pt idx="2">
                  <c:v>79928149.059176877</c:v>
                </c:pt>
                <c:pt idx="3">
                  <c:v>119928149.05917688</c:v>
                </c:pt>
                <c:pt idx="4">
                  <c:v>159928149.05917686</c:v>
                </c:pt>
                <c:pt idx="5">
                  <c:v>239928149.05917686</c:v>
                </c:pt>
                <c:pt idx="6">
                  <c:v>319928149.05917686</c:v>
                </c:pt>
                <c:pt idx="7">
                  <c:v>399928149.05917692</c:v>
                </c:pt>
                <c:pt idx="8">
                  <c:v>479928149.05917692</c:v>
                </c:pt>
                <c:pt idx="9">
                  <c:v>559928149.05917692</c:v>
                </c:pt>
                <c:pt idx="10">
                  <c:v>639928149.05917692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9C-4B81-9CD3-4CCA1A13D712}"/>
            </c:ext>
          </c:extLst>
        </c:ser>
        <c:ser>
          <c:idx val="4"/>
          <c:order val="4"/>
          <c:tx>
            <c:strRef>
              <c:f>Concentrado!$B$28</c:f>
              <c:strCache>
                <c:ptCount val="1"/>
                <c:pt idx="0">
                  <c:v>Holanda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Concentrado!$C$28:$AC$28</c:f>
              <c:numCache>
                <c:formatCode>#,##0</c:formatCode>
                <c:ptCount val="11"/>
                <c:pt idx="0">
                  <c:v>31984229.385180123</c:v>
                </c:pt>
                <c:pt idx="1">
                  <c:v>35984229.385180123</c:v>
                </c:pt>
                <c:pt idx="2">
                  <c:v>39984229.385180123</c:v>
                </c:pt>
                <c:pt idx="3">
                  <c:v>59984229.385180131</c:v>
                </c:pt>
                <c:pt idx="4">
                  <c:v>79984229.385180131</c:v>
                </c:pt>
                <c:pt idx="5">
                  <c:v>119984229.38518012</c:v>
                </c:pt>
                <c:pt idx="6">
                  <c:v>159984229.38518012</c:v>
                </c:pt>
                <c:pt idx="7">
                  <c:v>199984229.38518012</c:v>
                </c:pt>
                <c:pt idx="8">
                  <c:v>239984229.38518015</c:v>
                </c:pt>
                <c:pt idx="9">
                  <c:v>279984229.38518018</c:v>
                </c:pt>
                <c:pt idx="10">
                  <c:v>319984229.38518018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39C-4B81-9CD3-4CCA1A13D712}"/>
            </c:ext>
          </c:extLst>
        </c:ser>
        <c:ser>
          <c:idx val="5"/>
          <c:order val="5"/>
          <c:tx>
            <c:strRef>
              <c:f>Concentrado!$B$29</c:f>
              <c:strCache>
                <c:ptCount val="1"/>
                <c:pt idx="0">
                  <c:v>Finlandia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Concentrado!$C$29:$AC$29</c:f>
              <c:numCache>
                <c:formatCode>#,##0</c:formatCode>
                <c:ptCount val="11"/>
                <c:pt idx="0">
                  <c:v>29115570.24445416</c:v>
                </c:pt>
                <c:pt idx="1">
                  <c:v>32715570.24445416</c:v>
                </c:pt>
                <c:pt idx="2">
                  <c:v>36315570.24445416</c:v>
                </c:pt>
                <c:pt idx="3">
                  <c:v>54315570.244454153</c:v>
                </c:pt>
                <c:pt idx="4">
                  <c:v>72315570.24445416</c:v>
                </c:pt>
                <c:pt idx="5">
                  <c:v>108315570.24445415</c:v>
                </c:pt>
                <c:pt idx="6">
                  <c:v>144315570.24445415</c:v>
                </c:pt>
                <c:pt idx="7">
                  <c:v>180315570.24445415</c:v>
                </c:pt>
                <c:pt idx="8">
                  <c:v>216315570.24445415</c:v>
                </c:pt>
                <c:pt idx="9">
                  <c:v>252315570.24445415</c:v>
                </c:pt>
                <c:pt idx="10">
                  <c:v>288315570.24445421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39C-4B81-9CD3-4CCA1A13D712}"/>
            </c:ext>
          </c:extLst>
        </c:ser>
        <c:ser>
          <c:idx val="6"/>
          <c:order val="6"/>
          <c:tx>
            <c:strRef>
              <c:f>Concentrado!$B$30</c:f>
              <c:strCache>
                <c:ptCount val="1"/>
                <c:pt idx="0">
                  <c:v>Japón</c:v>
                </c:pt>
              </c:strCache>
            </c:strRef>
          </c:tx>
          <c:spPr>
            <a:ln w="28575" cap="rnd">
              <a:solidFill>
                <a:srgbClr val="8FFA24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Concentrado!$C$30:$AC$30</c:f>
              <c:numCache>
                <c:formatCode>#,##0</c:formatCode>
                <c:ptCount val="11"/>
                <c:pt idx="0">
                  <c:v>57963589.050932616</c:v>
                </c:pt>
                <c:pt idx="1">
                  <c:v>65463589.050932616</c:v>
                </c:pt>
                <c:pt idx="2">
                  <c:v>72963589.050932616</c:v>
                </c:pt>
                <c:pt idx="3">
                  <c:v>110463589.0509326</c:v>
                </c:pt>
                <c:pt idx="4">
                  <c:v>147963589.05093262</c:v>
                </c:pt>
                <c:pt idx="5">
                  <c:v>222963589.05093265</c:v>
                </c:pt>
                <c:pt idx="6">
                  <c:v>297963589.05093265</c:v>
                </c:pt>
                <c:pt idx="7">
                  <c:v>372963589.05093265</c:v>
                </c:pt>
                <c:pt idx="8">
                  <c:v>447963589.05093265</c:v>
                </c:pt>
                <c:pt idx="9">
                  <c:v>522963589.05093265</c:v>
                </c:pt>
                <c:pt idx="10">
                  <c:v>597963589.05093265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39C-4B81-9CD3-4CCA1A13D712}"/>
            </c:ext>
          </c:extLst>
        </c:ser>
        <c:ser>
          <c:idx val="7"/>
          <c:order val="7"/>
          <c:tx>
            <c:strRef>
              <c:f>Concentrado!$B$31</c:f>
              <c:strCache>
                <c:ptCount val="1"/>
                <c:pt idx="0">
                  <c:v>Suiza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Concentrado!$C$31:$AC$31</c:f>
              <c:numCache>
                <c:formatCode>#,##0</c:formatCode>
                <c:ptCount val="11"/>
                <c:pt idx="0">
                  <c:v>28800000</c:v>
                </c:pt>
                <c:pt idx="1">
                  <c:v>32400000</c:v>
                </c:pt>
                <c:pt idx="2">
                  <c:v>36000000</c:v>
                </c:pt>
                <c:pt idx="3">
                  <c:v>54000000</c:v>
                </c:pt>
                <c:pt idx="4">
                  <c:v>72000000</c:v>
                </c:pt>
                <c:pt idx="5">
                  <c:v>108000000</c:v>
                </c:pt>
                <c:pt idx="6">
                  <c:v>144000000</c:v>
                </c:pt>
                <c:pt idx="7">
                  <c:v>180000000</c:v>
                </c:pt>
                <c:pt idx="8">
                  <c:v>216000000</c:v>
                </c:pt>
                <c:pt idx="9">
                  <c:v>252000000</c:v>
                </c:pt>
                <c:pt idx="10">
                  <c:v>288000000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39C-4B81-9CD3-4CCA1A13D712}"/>
            </c:ext>
          </c:extLst>
        </c:ser>
        <c:ser>
          <c:idx val="8"/>
          <c:order val="8"/>
          <c:tx>
            <c:strRef>
              <c:f>Concentrado!$B$32</c:f>
              <c:strCache>
                <c:ptCount val="1"/>
                <c:pt idx="0">
                  <c:v>Corea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Concentrado!$C$32:$AC$32</c:f>
              <c:numCache>
                <c:formatCode>#,##0</c:formatCode>
                <c:ptCount val="11"/>
                <c:pt idx="0">
                  <c:v>63842916.944469653</c:v>
                </c:pt>
                <c:pt idx="1">
                  <c:v>71842916.944469661</c:v>
                </c:pt>
                <c:pt idx="2">
                  <c:v>79842916.944469661</c:v>
                </c:pt>
                <c:pt idx="3">
                  <c:v>119842916.94446966</c:v>
                </c:pt>
                <c:pt idx="4">
                  <c:v>159842916.94446963</c:v>
                </c:pt>
                <c:pt idx="5">
                  <c:v>239842916.94446966</c:v>
                </c:pt>
                <c:pt idx="6">
                  <c:v>319842916.94446969</c:v>
                </c:pt>
                <c:pt idx="7">
                  <c:v>399842916.94446969</c:v>
                </c:pt>
                <c:pt idx="8">
                  <c:v>479842916.94446969</c:v>
                </c:pt>
                <c:pt idx="9">
                  <c:v>559842916.94446969</c:v>
                </c:pt>
                <c:pt idx="10">
                  <c:v>639842916.94446969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39C-4B81-9CD3-4CCA1A13D712}"/>
            </c:ext>
          </c:extLst>
        </c:ser>
        <c:ser>
          <c:idx val="9"/>
          <c:order val="9"/>
          <c:tx>
            <c:strRef>
              <c:f>Concentrado!$B$33</c:f>
              <c:strCache>
                <c:ptCount val="1"/>
                <c:pt idx="0">
                  <c:v>Alemania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Concentrado!$C$33:$AC$33</c:f>
              <c:numCache>
                <c:formatCode>#,##0</c:formatCode>
                <c:ptCount val="11"/>
                <c:pt idx="0">
                  <c:v>38461148.874951318</c:v>
                </c:pt>
                <c:pt idx="1">
                  <c:v>43461148.874951318</c:v>
                </c:pt>
                <c:pt idx="2">
                  <c:v>48461148.874951318</c:v>
                </c:pt>
                <c:pt idx="3">
                  <c:v>73461148.874951318</c:v>
                </c:pt>
                <c:pt idx="4">
                  <c:v>98461148.874951333</c:v>
                </c:pt>
                <c:pt idx="5">
                  <c:v>148461148.87495133</c:v>
                </c:pt>
                <c:pt idx="6">
                  <c:v>198461148.87495133</c:v>
                </c:pt>
                <c:pt idx="7">
                  <c:v>248461148.87495133</c:v>
                </c:pt>
                <c:pt idx="8">
                  <c:v>298461148.8749513</c:v>
                </c:pt>
                <c:pt idx="9">
                  <c:v>348461148.8749513</c:v>
                </c:pt>
                <c:pt idx="10">
                  <c:v>398461148.8749513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39C-4B81-9CD3-4CCA1A13D712}"/>
            </c:ext>
          </c:extLst>
        </c:ser>
        <c:ser>
          <c:idx val="10"/>
          <c:order val="10"/>
          <c:tx>
            <c:strRef>
              <c:f>Concentrado!$B$34</c:f>
              <c:strCache>
                <c:ptCount val="1"/>
                <c:pt idx="0">
                  <c:v>Luxemburgo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Concentrado!$C$34:$AC$34</c:f>
              <c:numCache>
                <c:formatCode>#,##0</c:formatCode>
                <c:ptCount val="11"/>
                <c:pt idx="0">
                  <c:v>38202197.214082129</c:v>
                </c:pt>
                <c:pt idx="1">
                  <c:v>43002197.214082129</c:v>
                </c:pt>
                <c:pt idx="2">
                  <c:v>47802197.214082129</c:v>
                </c:pt>
                <c:pt idx="3">
                  <c:v>71802197.214082122</c:v>
                </c:pt>
                <c:pt idx="4">
                  <c:v>95802197.214082107</c:v>
                </c:pt>
                <c:pt idx="5">
                  <c:v>143802197.21408212</c:v>
                </c:pt>
                <c:pt idx="6">
                  <c:v>191802197.21408212</c:v>
                </c:pt>
                <c:pt idx="7">
                  <c:v>239802197.21408212</c:v>
                </c:pt>
                <c:pt idx="8">
                  <c:v>287802197.21408212</c:v>
                </c:pt>
                <c:pt idx="9">
                  <c:v>335802197.21408212</c:v>
                </c:pt>
                <c:pt idx="10">
                  <c:v>383802197.21408212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439C-4B81-9CD3-4CCA1A13D712}"/>
            </c:ext>
          </c:extLst>
        </c:ser>
        <c:ser>
          <c:idx val="11"/>
          <c:order val="11"/>
          <c:tx>
            <c:strRef>
              <c:f>Concentrado!$B$35</c:f>
              <c:strCache>
                <c:ptCount val="1"/>
                <c:pt idx="0">
                  <c:v>Estados Unidos</c:v>
                </c:pt>
              </c:strCache>
            </c:strRef>
          </c:tx>
          <c:spPr>
            <a:ln w="28575" cap="rnd">
              <a:solidFill>
                <a:srgbClr val="D55BA1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Concentrado!$C$35:$AC$35</c:f>
              <c:numCache>
                <c:formatCode>#,##0</c:formatCode>
                <c:ptCount val="11"/>
                <c:pt idx="0">
                  <c:v>30693800</c:v>
                </c:pt>
                <c:pt idx="1">
                  <c:v>34693800</c:v>
                </c:pt>
                <c:pt idx="2">
                  <c:v>38693800</c:v>
                </c:pt>
                <c:pt idx="3">
                  <c:v>58693800</c:v>
                </c:pt>
                <c:pt idx="4">
                  <c:v>78693800</c:v>
                </c:pt>
                <c:pt idx="5">
                  <c:v>118693800</c:v>
                </c:pt>
                <c:pt idx="6">
                  <c:v>158693800</c:v>
                </c:pt>
                <c:pt idx="7">
                  <c:v>198693800</c:v>
                </c:pt>
                <c:pt idx="8">
                  <c:v>238693800</c:v>
                </c:pt>
                <c:pt idx="9">
                  <c:v>278693800</c:v>
                </c:pt>
                <c:pt idx="10">
                  <c:v>318693800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39C-4B81-9CD3-4CCA1A13D712}"/>
            </c:ext>
          </c:extLst>
        </c:ser>
        <c:ser>
          <c:idx val="12"/>
          <c:order val="12"/>
          <c:tx>
            <c:strRef>
              <c:f>Concentrado!$B$36</c:f>
              <c:strCache>
                <c:ptCount val="1"/>
                <c:pt idx="0">
                  <c:v>Chile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Concentrado!$C$23:$AC$23</c:f>
              <c:numCache>
                <c:formatCode>General</c:formatCode>
                <c:ptCount val="11"/>
                <c:pt idx="0">
                  <c:v>80</c:v>
                </c:pt>
                <c:pt idx="1">
                  <c:v>90</c:v>
                </c:pt>
                <c:pt idx="2">
                  <c:v>100</c:v>
                </c:pt>
                <c:pt idx="3">
                  <c:v>150</c:v>
                </c:pt>
                <c:pt idx="4" formatCode="#,##0">
                  <c:v>200</c:v>
                </c:pt>
                <c:pt idx="5" formatCode="#,##0">
                  <c:v>300</c:v>
                </c:pt>
                <c:pt idx="6" formatCode="#,##0">
                  <c:v>400</c:v>
                </c:pt>
                <c:pt idx="7" formatCode="#,##0">
                  <c:v>500</c:v>
                </c:pt>
                <c:pt idx="8" formatCode="#,##0">
                  <c:v>600</c:v>
                </c:pt>
                <c:pt idx="9" formatCode="#,##0">
                  <c:v>700</c:v>
                </c:pt>
                <c:pt idx="10" formatCode="#,##0">
                  <c:v>800</c:v>
                </c:pt>
              </c:numCache>
            </c:numRef>
          </c:cat>
          <c:val>
            <c:numRef>
              <c:f>Concentrado!$C$36:$AC$36</c:f>
              <c:numCache>
                <c:formatCode>#,##0</c:formatCode>
                <c:ptCount val="11"/>
                <c:pt idx="0">
                  <c:v>27996444.561057355</c:v>
                </c:pt>
                <c:pt idx="1">
                  <c:v>31496444.561057355</c:v>
                </c:pt>
                <c:pt idx="2">
                  <c:v>34996444.561057359</c:v>
                </c:pt>
                <c:pt idx="3">
                  <c:v>52496444.561057359</c:v>
                </c:pt>
                <c:pt idx="4">
                  <c:v>69996444.561057359</c:v>
                </c:pt>
                <c:pt idx="5">
                  <c:v>104996444.56105734</c:v>
                </c:pt>
                <c:pt idx="6">
                  <c:v>139996444.56105736</c:v>
                </c:pt>
                <c:pt idx="7">
                  <c:v>174996444.56105733</c:v>
                </c:pt>
                <c:pt idx="8">
                  <c:v>209996444.56105733</c:v>
                </c:pt>
                <c:pt idx="9">
                  <c:v>244996444.56105733</c:v>
                </c:pt>
                <c:pt idx="10">
                  <c:v>279996444.56105739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39C-4B81-9CD3-4CCA1A13D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4034176"/>
        <c:axId val="94052736"/>
      </c:lineChart>
      <c:catAx>
        <c:axId val="94034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Valor</a:t>
                </a:r>
                <a:r>
                  <a:rPr lang="es-MX" baseline="0"/>
                  <a:t> de la herencia en millones de dólares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419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94052736"/>
        <c:crosses val="autoZero"/>
        <c:auto val="1"/>
        <c:lblAlgn val="ctr"/>
        <c:lblOffset val="100"/>
        <c:noMultiLvlLbl val="0"/>
      </c:catAx>
      <c:valAx>
        <c:axId val="9405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Impuesto</a:t>
                </a:r>
                <a:r>
                  <a:rPr lang="es-MX" baseline="0"/>
                  <a:t> en dólares</a:t>
                </a:r>
                <a:endParaRPr lang="es-MX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419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9403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247214077297822"/>
          <c:y val="0.2324558686899969"/>
          <c:w val="0.31731509949004849"/>
          <c:h val="0.297919507448819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419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88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4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686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solidFill>
                  <a:srgbClr val="ACD433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solidFill>
                  <a:srgbClr val="ACD433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7090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66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55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45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588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>
                <a:solidFill>
                  <a:prstClr val="white"/>
                </a:solidFill>
              </a:rPr>
              <a:pPr/>
              <a:t>8/23/2016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91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01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54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96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90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38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2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97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641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447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74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en-US" sz="9600" dirty="0">
                <a:solidFill>
                  <a:srgbClr val="ACD433"/>
                </a:solidFill>
              </a:rPr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en-US" sz="9600" dirty="0">
                <a:solidFill>
                  <a:srgbClr val="ACD433"/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06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61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80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64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345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5667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>
                <a:solidFill>
                  <a:prstClr val="white"/>
                </a:solidFill>
              </a:rPr>
              <a:pPr/>
              <a:t>8/23/2016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795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223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18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426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79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3315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1088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4010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846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648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833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5240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en-US" sz="9600" dirty="0">
                <a:solidFill>
                  <a:srgbClr val="ACD433"/>
                </a:solidFill>
              </a:rPr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en-US" sz="9600" dirty="0">
                <a:solidFill>
                  <a:srgbClr val="ACD433"/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665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2392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947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395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596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>
                <a:solidFill>
                  <a:srgbClr val="ACD433"/>
                </a:solidFill>
              </a:rPr>
              <a:pPr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061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738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490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400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469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7921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074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224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2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055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015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9669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7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18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46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457200"/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 defTabSz="457200"/>
              <a:t>8/23/2016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 defTabSz="457200"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186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/>
            <a:fld id="{7E0D914D-B099-4142-A885-11F276715148}" type="datetimeFigureOut">
              <a:rPr lang="en-US" dirty="0">
                <a:solidFill>
                  <a:srgbClr val="ACD433"/>
                </a:solidFill>
              </a:rPr>
              <a:pPr defTabSz="457200"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pPr defTabSz="457200"/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prstClr val="white"/>
                </a:solidFill>
              </a:rPr>
              <a:pPr defTabSz="457200"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/>
            <a:fld id="{7E0D914D-B099-4142-A885-11F276715148}" type="datetimeFigureOut">
              <a:rPr lang="en-US" dirty="0">
                <a:solidFill>
                  <a:srgbClr val="ACD433"/>
                </a:solidFill>
              </a:rPr>
              <a:pPr defTabSz="457200"/>
              <a:t>8/23/2016</a:t>
            </a:fld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pPr defTabSz="457200"/>
            <a:r>
              <a:rPr lang="en-US" dirty="0">
                <a:solidFill>
                  <a:srgbClr val="ACD433"/>
                </a:solidFill>
              </a:rPr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prstClr val="white"/>
                </a:solidFill>
              </a:rPr>
              <a:pPr defTabSz="457200"/>
              <a:t>‹Nº›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6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2772B-5A4C-47CF-9CF2-A57B2AFBEBB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C0BE-2B37-4144-8CC6-29DD0A74C97C}" type="slidenum">
              <a:rPr lang="es-MX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/>
              <a:t>IMPUESTO A LAS HERENCIAS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Pasado, presente y futuro</a:t>
            </a:r>
          </a:p>
        </p:txBody>
      </p:sp>
    </p:spTree>
    <p:extLst>
      <p:ext uri="{BB962C8B-B14F-4D97-AF65-F5344CB8AC3E}">
        <p14:creationId xmlns:p14="http://schemas.microsoft.com/office/powerpoint/2010/main" val="3934209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6317" t="17741" r="37658" b="15193"/>
          <a:stretch/>
        </p:blipFill>
        <p:spPr>
          <a:xfrm>
            <a:off x="4540860" y="1329505"/>
            <a:ext cx="6930190" cy="530697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34456" y="2503776"/>
            <a:ext cx="3851264" cy="292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2000" dirty="0"/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x-non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Pigou</a:t>
            </a:r>
            <a:r>
              <a:rPr lang="x-none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las personas mayores, quienes no pueden participar físicamente en la guerra, podrían contribuir a ella a través de </a:t>
            </a:r>
            <a:r>
              <a:rPr lang="x-non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impuestos.</a:t>
            </a: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special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levy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discharge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war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debt</a:t>
            </a:r>
            <a:r>
              <a:rPr lang="es-MX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 1918</a:t>
            </a: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655350" y="933279"/>
            <a:ext cx="4701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600" dirty="0"/>
              <a:t>Tasa máxima a descendientes directos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 idx="4294967295"/>
          </p:nvPr>
        </p:nvSpPr>
        <p:spPr>
          <a:xfrm>
            <a:off x="747628" y="840029"/>
            <a:ext cx="4520408" cy="1273175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solidFill>
                  <a:schemeClr val="accent4">
                    <a:lumMod val="50000"/>
                  </a:schemeClr>
                </a:solidFill>
              </a:rPr>
              <a:t>Necesidades presupuestales</a:t>
            </a:r>
            <a:r>
              <a:rPr lang="es-MX" sz="3600" b="1" dirty="0">
                <a:solidFill>
                  <a:schemeClr val="accent4">
                    <a:lumMod val="50000"/>
                  </a:schemeClr>
                </a:solidFill>
              </a:rPr>
              <a:t>  e igualdad de </a:t>
            </a:r>
            <a:br>
              <a:rPr lang="es-MX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3600" b="1" dirty="0">
                <a:solidFill>
                  <a:schemeClr val="accent4">
                    <a:lumMod val="50000"/>
                  </a:schemeClr>
                </a:solidFill>
              </a:rPr>
              <a:t>sacrificio</a:t>
            </a:r>
            <a:endParaRPr lang="x-none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981553" y="4248359"/>
            <a:ext cx="512102" cy="1741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6461001" y="4531694"/>
            <a:ext cx="466164" cy="15600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0293875" y="1568893"/>
            <a:ext cx="538248" cy="18697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6461001" y="1781426"/>
            <a:ext cx="363071" cy="16572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434456" y="5990146"/>
            <a:ext cx="4375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</a:t>
            </a:r>
            <a:r>
              <a:rPr lang="es-MX" sz="1200" dirty="0"/>
              <a:t> </a:t>
            </a:r>
            <a:r>
              <a:rPr lang="es-MX" sz="1200" dirty="0" err="1"/>
              <a:t>Scheve</a:t>
            </a:r>
            <a:r>
              <a:rPr lang="es-MX" sz="1200" dirty="0"/>
              <a:t> y </a:t>
            </a:r>
            <a:r>
              <a:rPr lang="es-MX" sz="1200" dirty="0" err="1"/>
              <a:t>Stasavage</a:t>
            </a:r>
            <a:r>
              <a:rPr lang="es-MX" sz="1200" dirty="0"/>
              <a:t>, </a:t>
            </a:r>
            <a:r>
              <a:rPr lang="es-MX" sz="1200" dirty="0" err="1"/>
              <a:t>Democracy</a:t>
            </a:r>
            <a:r>
              <a:rPr lang="es-MX" sz="1200" dirty="0"/>
              <a:t>, </a:t>
            </a:r>
            <a:r>
              <a:rPr lang="es-MX" sz="1200" dirty="0" err="1"/>
              <a:t>War</a:t>
            </a:r>
            <a:r>
              <a:rPr lang="es-MX" sz="1200" dirty="0"/>
              <a:t> and </a:t>
            </a:r>
            <a:r>
              <a:rPr lang="es-MX" sz="1200" dirty="0" err="1"/>
              <a:t>Wealth</a:t>
            </a:r>
            <a:r>
              <a:rPr lang="es-MX" sz="1200" dirty="0"/>
              <a:t>: </a:t>
            </a:r>
            <a:r>
              <a:rPr lang="es-MX" sz="1200" dirty="0" err="1"/>
              <a:t>Lessons</a:t>
            </a:r>
            <a:r>
              <a:rPr lang="es-MX" sz="1200" dirty="0"/>
              <a:t> </a:t>
            </a:r>
            <a:r>
              <a:rPr lang="es-MX" sz="1200" dirty="0" err="1"/>
              <a:t>from</a:t>
            </a:r>
            <a:r>
              <a:rPr lang="es-MX" sz="1200" dirty="0"/>
              <a:t> </a:t>
            </a:r>
            <a:r>
              <a:rPr lang="es-MX" sz="1200" dirty="0" err="1"/>
              <a:t>Two</a:t>
            </a:r>
            <a:r>
              <a:rPr lang="es-MX" sz="1200" dirty="0"/>
              <a:t> </a:t>
            </a:r>
            <a:r>
              <a:rPr lang="es-MX" sz="1200" dirty="0" err="1"/>
              <a:t>Centuries</a:t>
            </a:r>
            <a:r>
              <a:rPr lang="es-MX" sz="1200" dirty="0"/>
              <a:t> of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Taxation</a:t>
            </a:r>
            <a:r>
              <a:rPr lang="es-MX" sz="1200" dirty="0"/>
              <a:t>.(2012)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2275073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719731" y="2222632"/>
            <a:ext cx="8825659" cy="1246710"/>
          </a:xfrm>
        </p:spPr>
        <p:txBody>
          <a:bodyPr>
            <a:normAutofit/>
          </a:bodyPr>
          <a:lstStyle/>
          <a:p>
            <a:pPr algn="ctr"/>
            <a:r>
              <a:rPr lang="es-MX" sz="6600" dirty="0"/>
              <a:t>La actualidad</a:t>
            </a:r>
          </a:p>
        </p:txBody>
      </p:sp>
    </p:spTree>
    <p:extLst>
      <p:ext uri="{BB962C8B-B14F-4D97-AF65-F5344CB8AC3E}">
        <p14:creationId xmlns:p14="http://schemas.microsoft.com/office/powerpoint/2010/main" val="1929783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Países que cobran el impuesto</a:t>
            </a:r>
            <a:endParaRPr lang="x-none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210618" y="2603499"/>
            <a:ext cx="9130756" cy="3758663"/>
          </a:xfrm>
        </p:spPr>
        <p:txBody>
          <a:bodyPr/>
          <a:lstStyle/>
          <a:p>
            <a:r>
              <a:rPr lang="es-MX" dirty="0"/>
              <a:t>21 de 34 países de la OECD cobran impuesto  a las herencias con una tasa promedio de 15%</a:t>
            </a:r>
          </a:p>
          <a:p>
            <a:pPr marL="0" indent="0">
              <a:buNone/>
            </a:pPr>
            <a:r>
              <a:rPr lang="es-MX" dirty="0"/>
              <a:t>Bélgica, Dinamarca, Chile, Alemania, Finlandia, Francia, Grecia, Irlanda, Islandia, Italia, Japón, Corea, Luxemburgo, Holanda, Polonia, Suiza, España, Turquía,  Reino Unido, Estados Unidos.</a:t>
            </a:r>
          </a:p>
          <a:p>
            <a:r>
              <a:rPr lang="es-MX" dirty="0"/>
              <a:t>Derogaron el impuesto:</a:t>
            </a:r>
          </a:p>
          <a:p>
            <a:pPr marL="0" indent="0">
              <a:buNone/>
            </a:pPr>
            <a:r>
              <a:rPr lang="es-MX" dirty="0"/>
              <a:t>República Checa  y Noruega(2014), Austria  y Singapur(2008), Hong Kong (2006), Suecia (2004), Portugal (2004), Nueva Zelanda (1993).</a:t>
            </a:r>
          </a:p>
          <a:p>
            <a:r>
              <a:rPr lang="es-MX" dirty="0"/>
              <a:t>Otros países que cobran el impuesto son: Brasil, Venezuela, Ecuador,  Sudáfrica, Puerto Rico. </a:t>
            </a:r>
          </a:p>
        </p:txBody>
      </p:sp>
    </p:spTree>
    <p:extLst>
      <p:ext uri="{BB962C8B-B14F-4D97-AF65-F5344CB8AC3E}">
        <p14:creationId xmlns:p14="http://schemas.microsoft.com/office/powerpoint/2010/main" val="3558139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Esquemas actuales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154953" y="2137895"/>
            <a:ext cx="10320337" cy="45059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x-none" dirty="0"/>
              <a:t>	</a:t>
            </a:r>
            <a:r>
              <a:rPr lang="x-none" b="1" dirty="0"/>
              <a:t>GENERALIDADES</a:t>
            </a:r>
            <a:endParaRPr lang="es-MX" b="1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Impuesto a los legados</a:t>
            </a:r>
            <a:r>
              <a:rPr lang="x-none"/>
              <a:t> vs </a:t>
            </a:r>
            <a:r>
              <a:rPr lang="es-MX" dirty="0"/>
              <a:t>Impuesto a las herencias</a:t>
            </a: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Impuesto a las donaciones conjunto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Se grava sobre el valor de mercado de la propiedad mundial de los residentes y los </a:t>
            </a:r>
            <a:r>
              <a:rPr lang="x-none"/>
              <a:t>activos tan</a:t>
            </a:r>
            <a:r>
              <a:rPr lang="es-MX" dirty="0"/>
              <a:t>g</a:t>
            </a:r>
            <a:r>
              <a:rPr lang="x-none"/>
              <a:t>ibles </a:t>
            </a:r>
            <a:r>
              <a:rPr lang="es-MX" dirty="0"/>
              <a:t>e</a:t>
            </a:r>
            <a:r>
              <a:rPr lang="x-none" dirty="0"/>
              <a:t> intangibles en cada país (en poder o no de </a:t>
            </a:r>
            <a:r>
              <a:rPr lang="x-none"/>
              <a:t>residentes)</a:t>
            </a: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Base gravable: efectivo, cuentas bancarias, acciones, bonos, inmuebles, negocios, equipos, maquinaria, joyas, automóviles, pólizas de seguro de vida, obras de arte e inclusive bienes personales</a:t>
            </a: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Trato preferencial al cónyuge y/o hijos; y discapacitados ya sea en </a:t>
            </a:r>
            <a:r>
              <a:rPr lang="x-none"/>
              <a:t>tasas </a:t>
            </a:r>
            <a:r>
              <a:rPr lang="es-MX" dirty="0"/>
              <a:t>y/</a:t>
            </a:r>
            <a:r>
              <a:rPr lang="x-none"/>
              <a:t>o </a:t>
            </a:r>
            <a:r>
              <a:rPr lang="x-none" dirty="0"/>
              <a:t>en exenciones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En la mayoría de los casos es un impuesto federal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Las tasas son progresivas y distinguen por el tipo de parentesco en 3 grupos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Exentan donaciones a fundaciones de beneficencia pública. </a:t>
            </a:r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97175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44" y="638018"/>
            <a:ext cx="11020452" cy="581657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0771096" y="1738647"/>
            <a:ext cx="742617" cy="3992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3299203" y="2665928"/>
            <a:ext cx="886431" cy="525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9029046" y="1607175"/>
            <a:ext cx="1544509" cy="5307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075708" y="2665928"/>
            <a:ext cx="886431" cy="262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2075708" y="3575816"/>
            <a:ext cx="2109926" cy="262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2037070" y="5316829"/>
            <a:ext cx="886431" cy="262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729908" y="3974741"/>
            <a:ext cx="1119507" cy="262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034923" y="4853210"/>
            <a:ext cx="886431" cy="262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191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Esquemas actuales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/>
              <a:t>	</a:t>
            </a:r>
            <a:r>
              <a:rPr lang="x-none" b="1" dirty="0"/>
              <a:t>PARTICULARIDADES</a:t>
            </a:r>
          </a:p>
          <a:p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Distinguen por regiones (Bélgica y Suiza)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Impuesto </a:t>
            </a:r>
            <a:r>
              <a:rPr lang="x-none" dirty="0" err="1"/>
              <a:t>subnacional</a:t>
            </a:r>
            <a:r>
              <a:rPr lang="x-none" dirty="0"/>
              <a:t> (Suiza, Brasil)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Monto de exención muy alto (Estados Unidos: 5.4</a:t>
            </a:r>
            <a:r>
              <a:rPr lang="es-MX" dirty="0"/>
              <a:t>5</a:t>
            </a:r>
            <a:r>
              <a:rPr lang="x-none" dirty="0"/>
              <a:t> </a:t>
            </a:r>
            <a:r>
              <a:rPr lang="es-MX" dirty="0"/>
              <a:t>millones de dólares</a:t>
            </a:r>
            <a:r>
              <a:rPr lang="x-none" dirty="0"/>
              <a:t>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Distingue por el nivel de ingresos del heredero (España)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Cobran impuesto base + tasa marginal (Corea del Sur, Suiza, Finlandia)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Las exenciones a los esposos varían en función del </a:t>
            </a:r>
            <a:r>
              <a:rPr lang="es-MX" dirty="0"/>
              <a:t>tiempo</a:t>
            </a:r>
            <a:r>
              <a:rPr lang="x-none" dirty="0"/>
              <a:t> de casados (Luxemburgo)</a:t>
            </a:r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1932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Exenciones comunes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374710"/>
            <a:ext cx="9012628" cy="36988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Al cónyuge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Hijos menores</a:t>
            </a:r>
            <a:r>
              <a:rPr lang="es-MX" dirty="0"/>
              <a:t> de edad</a:t>
            </a: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Discapacitados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Inmuebles usados</a:t>
            </a:r>
            <a:r>
              <a:rPr lang="es-MX" dirty="0"/>
              <a:t> como</a:t>
            </a:r>
            <a:r>
              <a:rPr lang="x-none" dirty="0"/>
              <a:t> casa-habitación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Colecciones de arte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Fundaciones </a:t>
            </a:r>
            <a:r>
              <a:rPr lang="x-none"/>
              <a:t>de caridad</a:t>
            </a: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Al estado, instituciones de educación o salud</a:t>
            </a: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Negocios familiares</a:t>
            </a: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Propiedades dedicadas a la actividad agrícola y silvicultura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28911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14082" y="0"/>
            <a:ext cx="10058400" cy="1074737"/>
          </a:xfrm>
        </p:spPr>
        <p:txBody>
          <a:bodyPr>
            <a:noAutofit/>
          </a:bodyPr>
          <a:lstStyle/>
          <a:p>
            <a:r>
              <a:rPr lang="x-none" sz="2000" b="1" dirty="0">
                <a:solidFill>
                  <a:schemeClr val="bg1">
                    <a:lumMod val="50000"/>
                  </a:schemeClr>
                </a:solidFill>
              </a:rPr>
              <a:t>En promedio los países de la O</a:t>
            </a:r>
            <a:r>
              <a:rPr lang="es-MX" sz="2000" b="1" dirty="0">
                <a:solidFill>
                  <a:schemeClr val="bg1">
                    <a:lumMod val="50000"/>
                  </a:schemeClr>
                </a:solidFill>
              </a:rPr>
              <a:t>CDE</a:t>
            </a:r>
            <a:r>
              <a:rPr lang="x-none" sz="2000" b="1" dirty="0">
                <a:solidFill>
                  <a:schemeClr val="bg1">
                    <a:lumMod val="50000"/>
                  </a:schemeClr>
                </a:solidFill>
              </a:rPr>
              <a:t> recaudaron 0.2% del PIB y 0.4% de sus ingresos tributarios (2000 – 2013)</a:t>
            </a:r>
            <a:r>
              <a:rPr lang="es-MX" sz="2000" b="1" dirty="0">
                <a:solidFill>
                  <a:schemeClr val="bg1">
                    <a:lumMod val="50000"/>
                  </a:schemeClr>
                </a:solidFill>
              </a:rPr>
              <a:t> por impuestos a las herencias</a:t>
            </a:r>
            <a:endParaRPr lang="x-none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169621" y="6436947"/>
            <a:ext cx="4909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 base en datos de la OECD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89" y="2012803"/>
            <a:ext cx="5405632" cy="33706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90" y="1034775"/>
            <a:ext cx="5623015" cy="28254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60" y="3909170"/>
            <a:ext cx="5614945" cy="280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57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56129" y="341126"/>
            <a:ext cx="10058400" cy="746125"/>
          </a:xfrm>
        </p:spPr>
        <p:txBody>
          <a:bodyPr>
            <a:normAutofit/>
          </a:bodyPr>
          <a:lstStyle/>
          <a:p>
            <a:r>
              <a:rPr lang="x-none" b="1" dirty="0">
                <a:solidFill>
                  <a:schemeClr val="bg1">
                    <a:lumMod val="50000"/>
                  </a:schemeClr>
                </a:solidFill>
              </a:rPr>
              <a:t>Recaudación vs tasas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29" y="1369820"/>
            <a:ext cx="5803895" cy="382252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065" y="2674899"/>
            <a:ext cx="5803895" cy="3901778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76811" y="6115012"/>
            <a:ext cx="490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 base en datos de la OECD</a:t>
            </a:r>
            <a:r>
              <a:rPr lang="es-MX" sz="1200" dirty="0"/>
              <a:t> y del reporte </a:t>
            </a:r>
            <a:r>
              <a:rPr lang="es-MX" sz="1200" dirty="0" err="1"/>
              <a:t>Worldwide</a:t>
            </a:r>
            <a:r>
              <a:rPr lang="es-MX" sz="1200" dirty="0"/>
              <a:t>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</a:t>
            </a:r>
            <a:r>
              <a:rPr lang="es-MX" sz="1200" dirty="0"/>
              <a:t> (2016)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931668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31006" y="327679"/>
            <a:ext cx="8761413" cy="708025"/>
          </a:xfrm>
        </p:spPr>
        <p:txBody>
          <a:bodyPr/>
          <a:lstStyle/>
          <a:p>
            <a:r>
              <a:rPr lang="x-none" b="1" dirty="0">
                <a:solidFill>
                  <a:schemeClr val="bg1">
                    <a:lumMod val="50000"/>
                  </a:schemeClr>
                </a:solidFill>
              </a:rPr>
              <a:t>Recaudación vs exenciones</a:t>
            </a:r>
          </a:p>
        </p:txBody>
      </p:sp>
      <p:pic>
        <p:nvPicPr>
          <p:cNvPr id="4" name="Marcador de contenido 3"/>
          <p:cNvPicPr>
            <a:picLocks noGrp="1"/>
          </p:cNvPicPr>
          <p:nvPr>
            <p:ph idx="4294967295"/>
          </p:nvPr>
        </p:nvPicPr>
        <p:blipFill rotWithShape="1">
          <a:blip r:embed="rId2"/>
          <a:srcRect l="27595" t="22956" r="48005" b="48892"/>
          <a:stretch/>
        </p:blipFill>
        <p:spPr bwMode="auto">
          <a:xfrm>
            <a:off x="465727" y="1315245"/>
            <a:ext cx="5528603" cy="3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6896589" y="5974704"/>
            <a:ext cx="490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x-none" sz="1200" dirty="0"/>
              <a:t>Fuente: Elaboración propia con base en datos</a:t>
            </a:r>
            <a:r>
              <a:rPr lang="es-MX" sz="1200" dirty="0"/>
              <a:t> de Office of Management and Budget, Historial </a:t>
            </a:r>
            <a:r>
              <a:rPr lang="es-MX" sz="1200" dirty="0" err="1"/>
              <a:t>Tables</a:t>
            </a:r>
            <a:r>
              <a:rPr lang="es-MX" sz="1200" dirty="0"/>
              <a:t>.</a:t>
            </a:r>
            <a:endParaRPr lang="x-none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75063" y="4987274"/>
            <a:ext cx="490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</a:t>
            </a:r>
            <a:r>
              <a:rPr lang="es-MX" sz="1200" dirty="0"/>
              <a:t> Alan Cole,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Taxes</a:t>
            </a:r>
            <a:r>
              <a:rPr lang="es-MX" sz="1200" dirty="0"/>
              <a:t> </a:t>
            </a:r>
            <a:r>
              <a:rPr lang="es-MX" sz="1200" dirty="0" err="1"/>
              <a:t>around</a:t>
            </a:r>
            <a:r>
              <a:rPr lang="es-MX" sz="1200" dirty="0"/>
              <a:t> </a:t>
            </a:r>
            <a:r>
              <a:rPr lang="es-MX" sz="1200" dirty="0" err="1"/>
              <a:t>the</a:t>
            </a:r>
            <a:r>
              <a:rPr lang="es-MX" sz="1200" dirty="0"/>
              <a:t> </a:t>
            </a:r>
            <a:r>
              <a:rPr lang="es-MX" sz="1200" dirty="0" err="1"/>
              <a:t>World</a:t>
            </a:r>
            <a:r>
              <a:rPr lang="es-MX" sz="1200" dirty="0"/>
              <a:t>, </a:t>
            </a:r>
            <a:r>
              <a:rPr lang="es-MX" sz="1200" dirty="0" err="1"/>
              <a:t>Tax</a:t>
            </a:r>
            <a:r>
              <a:rPr lang="es-MX" sz="1200" dirty="0"/>
              <a:t> </a:t>
            </a:r>
            <a:r>
              <a:rPr lang="es-MX" sz="1200" dirty="0" err="1"/>
              <a:t>Foundation</a:t>
            </a:r>
            <a:r>
              <a:rPr lang="es-MX" sz="1200" dirty="0"/>
              <a:t> (2015).</a:t>
            </a:r>
            <a:endParaRPr lang="x-none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306" y="2516157"/>
            <a:ext cx="5661213" cy="327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1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719731" y="2222632"/>
            <a:ext cx="8825659" cy="1246710"/>
          </a:xfrm>
        </p:spPr>
        <p:txBody>
          <a:bodyPr>
            <a:normAutofit/>
          </a:bodyPr>
          <a:lstStyle/>
          <a:p>
            <a:pPr algn="ctr"/>
            <a:r>
              <a:rPr lang="es-MX" sz="6600" dirty="0"/>
              <a:t>Historia &amp; debate </a:t>
            </a:r>
          </a:p>
        </p:txBody>
      </p:sp>
    </p:spTree>
    <p:extLst>
      <p:ext uri="{BB962C8B-B14F-4D97-AF65-F5344CB8AC3E}">
        <p14:creationId xmlns:p14="http://schemas.microsoft.com/office/powerpoint/2010/main" val="4850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014" y="1653988"/>
            <a:ext cx="6982198" cy="4397187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632011" y="394915"/>
            <a:ext cx="8761413" cy="708025"/>
          </a:xfrm>
        </p:spPr>
        <p:txBody>
          <a:bodyPr/>
          <a:lstStyle/>
          <a:p>
            <a:r>
              <a:rPr lang="x-none" b="1" dirty="0">
                <a:solidFill>
                  <a:schemeClr val="bg1">
                    <a:lumMod val="50000"/>
                  </a:schemeClr>
                </a:solidFill>
              </a:rPr>
              <a:t>Recaudación vs progresividad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677764" y="6325224"/>
            <a:ext cx="9321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 base en datos de la OECD</a:t>
            </a:r>
            <a:r>
              <a:rPr lang="es-MX" sz="1200" dirty="0"/>
              <a:t> y del reporte </a:t>
            </a:r>
            <a:r>
              <a:rPr lang="es-MX" sz="1200" dirty="0" err="1"/>
              <a:t>Worldwide</a:t>
            </a:r>
            <a:r>
              <a:rPr lang="es-MX" sz="1200" dirty="0"/>
              <a:t>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</a:t>
            </a:r>
            <a:r>
              <a:rPr lang="es-MX" sz="1200" dirty="0"/>
              <a:t> (2016)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2608188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719731" y="2222632"/>
            <a:ext cx="8825659" cy="1246710"/>
          </a:xfrm>
        </p:spPr>
        <p:txBody>
          <a:bodyPr>
            <a:normAutofit/>
          </a:bodyPr>
          <a:lstStyle/>
          <a:p>
            <a:pPr algn="ctr"/>
            <a:r>
              <a:rPr lang="es-MX" sz="6600" dirty="0"/>
              <a:t>Algunos ejercicios</a:t>
            </a:r>
          </a:p>
        </p:txBody>
      </p:sp>
    </p:spTree>
    <p:extLst>
      <p:ext uri="{BB962C8B-B14F-4D97-AF65-F5344CB8AC3E}">
        <p14:creationId xmlns:p14="http://schemas.microsoft.com/office/powerpoint/2010/main" val="3178985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54955" y="867335"/>
            <a:ext cx="2793159" cy="1160929"/>
          </a:xfrm>
        </p:spPr>
        <p:txBody>
          <a:bodyPr/>
          <a:lstStyle/>
          <a:p>
            <a:r>
              <a:rPr lang="es-MX" sz="3200" dirty="0"/>
              <a:t>Cálculo del impuesto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606335" y="1071282"/>
            <a:ext cx="5393359" cy="4966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/>
              <a:t>Supuestos:</a:t>
            </a:r>
          </a:p>
          <a:p>
            <a:r>
              <a:rPr lang="es-MX" dirty="0"/>
              <a:t>El donador y los herederos son ciudadanos y residentes del país para el que se calcula el impuesto.</a:t>
            </a:r>
          </a:p>
          <a:p>
            <a:r>
              <a:rPr lang="es-MX" dirty="0"/>
              <a:t>Todos sus activos se encuentran dentro del país para el que se calcula el impuesto.</a:t>
            </a:r>
          </a:p>
          <a:p>
            <a:r>
              <a:rPr lang="es-MX" dirty="0"/>
              <a:t>No hay algún discapacitado.</a:t>
            </a:r>
          </a:p>
          <a:p>
            <a:r>
              <a:rPr lang="es-MX" dirty="0"/>
              <a:t>La sucesión se hace bajo testamento.</a:t>
            </a:r>
          </a:p>
          <a:p>
            <a:r>
              <a:rPr lang="es-MX" dirty="0"/>
              <a:t>El valor de la herencia es neto.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1400" dirty="0"/>
              <a:t>* Sólo se consideran las exenciones básicas dentro del diseño de cada país.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832227" y="2290483"/>
            <a:ext cx="3685986" cy="4002740"/>
          </a:xfrm>
        </p:spPr>
        <p:txBody>
          <a:bodyPr>
            <a:normAutofit/>
          </a:bodyPr>
          <a:lstStyle/>
          <a:p>
            <a:endParaRPr lang="es-MX" dirty="0"/>
          </a:p>
          <a:p>
            <a:r>
              <a:rPr lang="es-MX" sz="1800" dirty="0"/>
              <a:t>Escenario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/>
              <a:t>Esposa y 3 hijos reciben una herencia que se divide en partes iguales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800" dirty="0"/>
          </a:p>
          <a:p>
            <a:r>
              <a:rPr lang="es-MX" sz="1800" dirty="0"/>
              <a:t>Escenario 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dirty="0"/>
              <a:t>La herencia total se lega a una sola persona sin parentesco con el donador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3594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exto 2"/>
          <p:cNvSpPr txBox="1">
            <a:spLocks/>
          </p:cNvSpPr>
          <p:nvPr/>
        </p:nvSpPr>
        <p:spPr>
          <a:xfrm>
            <a:off x="1147126" y="425161"/>
            <a:ext cx="9187721" cy="860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CD433"/>
              </a:buClr>
            </a:pPr>
            <a:r>
              <a:rPr lang="x-none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Potencial de recaudación en diferentes países a través del Impuesto a la Herencia. 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455" y="1285561"/>
            <a:ext cx="8876545" cy="47551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673" y="1874386"/>
            <a:ext cx="4771175" cy="4774512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873457" y="4667534"/>
            <a:ext cx="4394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Empresario regiomontano (1944 -2014)</a:t>
            </a:r>
          </a:p>
          <a:p>
            <a:endParaRPr lang="es-MX" sz="1600" dirty="0"/>
          </a:p>
          <a:p>
            <a:r>
              <a:rPr lang="es-MX" sz="1600" dirty="0"/>
              <a:t>CEMEX</a:t>
            </a:r>
          </a:p>
          <a:p>
            <a:r>
              <a:rPr lang="es-MX" sz="1600" dirty="0" err="1"/>
              <a:t>Axtel</a:t>
            </a:r>
            <a:endParaRPr lang="es-MX" sz="1600" dirty="0"/>
          </a:p>
        </p:txBody>
      </p:sp>
      <p:pic>
        <p:nvPicPr>
          <p:cNvPr id="1026" name="Picture 2" descr="http://www.unionjalisco.mx/sites/default/files/imagecache/v2_660x370/lorenzo-zambrano-foto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57" y="1951826"/>
            <a:ext cx="4120211" cy="230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271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2"/>
          <p:cNvSpPr txBox="1">
            <a:spLocks/>
          </p:cNvSpPr>
          <p:nvPr/>
        </p:nvSpPr>
        <p:spPr>
          <a:xfrm>
            <a:off x="1147126" y="425161"/>
            <a:ext cx="9187721" cy="860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CD433"/>
              </a:buClr>
            </a:pPr>
            <a:r>
              <a:rPr lang="x-none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Potencial de recaudación en diferentes países a través del Impuesto a la Herencia. </a:t>
            </a:r>
          </a:p>
        </p:txBody>
      </p:sp>
      <p:sp>
        <p:nvSpPr>
          <p:cNvPr id="9" name="Marcador de texto 3"/>
          <p:cNvSpPr txBox="1">
            <a:spLocks/>
          </p:cNvSpPr>
          <p:nvPr/>
        </p:nvSpPr>
        <p:spPr>
          <a:xfrm>
            <a:off x="3888925" y="1299482"/>
            <a:ext cx="3704122" cy="3750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CD433"/>
              </a:buClr>
              <a:buFont typeface="Wingdings 3" charset="2"/>
              <a:buNone/>
            </a:pPr>
            <a:r>
              <a:rPr lang="x-none" b="1" dirty="0">
                <a:solidFill>
                  <a:srgbClr val="5AA0F5">
                    <a:lumMod val="50000"/>
                  </a:srgbClr>
                </a:solidFill>
              </a:rPr>
              <a:t>Riqueza: 10 millones de dólares</a:t>
            </a:r>
          </a:p>
          <a:p>
            <a:pPr>
              <a:buClr>
                <a:srgbClr val="ACD433"/>
              </a:buClr>
            </a:pPr>
            <a:endParaRPr lang="x-none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26" y="1868634"/>
            <a:ext cx="10000486" cy="465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3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/>
          <p:cNvSpPr txBox="1">
            <a:spLocks/>
          </p:cNvSpPr>
          <p:nvPr/>
        </p:nvSpPr>
        <p:spPr>
          <a:xfrm>
            <a:off x="1147126" y="425161"/>
            <a:ext cx="9187721" cy="860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CD433"/>
              </a:buClr>
            </a:pPr>
            <a:r>
              <a:rPr lang="x-none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Potencial de recaudación en diferentes países a través del Impuesto a la Herencia. </a:t>
            </a:r>
          </a:p>
        </p:txBody>
      </p:sp>
      <p:sp>
        <p:nvSpPr>
          <p:cNvPr id="5" name="Marcador de texto 3"/>
          <p:cNvSpPr txBox="1">
            <a:spLocks/>
          </p:cNvSpPr>
          <p:nvPr/>
        </p:nvSpPr>
        <p:spPr>
          <a:xfrm>
            <a:off x="3969369" y="1285561"/>
            <a:ext cx="3543233" cy="3750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CD433"/>
              </a:buClr>
              <a:buFont typeface="Wingdings 3" charset="2"/>
              <a:buNone/>
            </a:pPr>
            <a:r>
              <a:rPr lang="x-none" b="1" dirty="0">
                <a:solidFill>
                  <a:srgbClr val="5AA0F5">
                    <a:lumMod val="50000"/>
                  </a:srgbClr>
                </a:solidFill>
              </a:rPr>
              <a:t>Riqueza: 5 millones de dólares</a:t>
            </a:r>
          </a:p>
          <a:p>
            <a:pPr>
              <a:buClr>
                <a:srgbClr val="ACD433"/>
              </a:buClr>
            </a:pPr>
            <a:endParaRPr lang="x-none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26" y="1892482"/>
            <a:ext cx="9987039" cy="465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61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 txBox="1">
            <a:spLocks/>
          </p:cNvSpPr>
          <p:nvPr/>
        </p:nvSpPr>
        <p:spPr>
          <a:xfrm>
            <a:off x="1147126" y="425161"/>
            <a:ext cx="9187721" cy="860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CD433"/>
              </a:buClr>
            </a:pPr>
            <a:r>
              <a:rPr lang="x-none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Potencial de recaudación en diferentes países a través del Impuesto a la Herencia. </a:t>
            </a:r>
          </a:p>
        </p:txBody>
      </p:sp>
      <p:sp>
        <p:nvSpPr>
          <p:cNvPr id="4" name="Marcador de texto 3"/>
          <p:cNvSpPr txBox="1">
            <a:spLocks/>
          </p:cNvSpPr>
          <p:nvPr/>
        </p:nvSpPr>
        <p:spPr>
          <a:xfrm>
            <a:off x="4073387" y="1285561"/>
            <a:ext cx="3335198" cy="3750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CD433"/>
              </a:buClr>
              <a:buFont typeface="Wingdings 3" charset="2"/>
              <a:buNone/>
            </a:pPr>
            <a:r>
              <a:rPr lang="x-none" b="1" dirty="0">
                <a:solidFill>
                  <a:srgbClr val="5AA0F5">
                    <a:lumMod val="50000"/>
                  </a:srgbClr>
                </a:solidFill>
              </a:rPr>
              <a:t>Riqueza: 1 millón de dólares</a:t>
            </a:r>
          </a:p>
          <a:p>
            <a:pPr>
              <a:buClr>
                <a:srgbClr val="ACD433"/>
              </a:buClr>
            </a:pPr>
            <a:endParaRPr lang="x-none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26" y="1959717"/>
            <a:ext cx="10000486" cy="466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/>
          <p:cNvSpPr txBox="1">
            <a:spLocks/>
          </p:cNvSpPr>
          <p:nvPr/>
        </p:nvSpPr>
        <p:spPr bwMode="gray">
          <a:xfrm>
            <a:off x="873656" y="368021"/>
            <a:ext cx="8761413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b="1" dirty="0">
                <a:solidFill>
                  <a:schemeClr val="bg1">
                    <a:lumMod val="50000"/>
                  </a:schemeClr>
                </a:solidFill>
              </a:rPr>
              <a:t>Progresividad de los distintos esquemas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28" y="1076045"/>
            <a:ext cx="11367064" cy="549118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32942" y="6428732"/>
            <a:ext cx="11041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</a:t>
            </a:r>
            <a:r>
              <a:rPr lang="es-MX" sz="1200" dirty="0"/>
              <a:t> información del reporte </a:t>
            </a:r>
            <a:r>
              <a:rPr lang="es-MX" sz="1200" dirty="0" err="1"/>
              <a:t>Worldwide</a:t>
            </a:r>
            <a:r>
              <a:rPr lang="es-MX" sz="1200" dirty="0"/>
              <a:t>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</a:t>
            </a:r>
            <a:r>
              <a:rPr lang="es-MX" sz="1200" dirty="0"/>
              <a:t> (2016).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3004361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/>
          <p:cNvSpPr txBox="1">
            <a:spLocks/>
          </p:cNvSpPr>
          <p:nvPr/>
        </p:nvSpPr>
        <p:spPr bwMode="gray">
          <a:xfrm>
            <a:off x="860008" y="176952"/>
            <a:ext cx="8761413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b="1" dirty="0">
                <a:solidFill>
                  <a:schemeClr val="bg1">
                    <a:lumMod val="50000"/>
                  </a:schemeClr>
                </a:solidFill>
              </a:rPr>
              <a:t>Progresividad de los distintos esquemas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09" y="993545"/>
            <a:ext cx="11100627" cy="5435187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32942" y="6428732"/>
            <a:ext cx="11041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</a:t>
            </a:r>
            <a:r>
              <a:rPr lang="es-MX" sz="1200" dirty="0"/>
              <a:t> información del reporte </a:t>
            </a:r>
            <a:r>
              <a:rPr lang="es-MX" sz="1200" dirty="0" err="1"/>
              <a:t>Worldwide</a:t>
            </a:r>
            <a:r>
              <a:rPr lang="es-MX" sz="1200" dirty="0"/>
              <a:t>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</a:t>
            </a:r>
            <a:r>
              <a:rPr lang="es-MX" sz="1200" dirty="0"/>
              <a:t> (2016).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4649714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258110"/>
              </p:ext>
            </p:extLst>
          </p:nvPr>
        </p:nvGraphicFramePr>
        <p:xfrm>
          <a:off x="118513" y="232013"/>
          <a:ext cx="7251277" cy="3374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451274"/>
              </p:ext>
            </p:extLst>
          </p:nvPr>
        </p:nvGraphicFramePr>
        <p:xfrm>
          <a:off x="4640471" y="3510608"/>
          <a:ext cx="7251278" cy="3245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ítulo 2"/>
          <p:cNvSpPr txBox="1">
            <a:spLocks/>
          </p:cNvSpPr>
          <p:nvPr/>
        </p:nvSpPr>
        <p:spPr bwMode="gray">
          <a:xfrm>
            <a:off x="7697537" y="1202336"/>
            <a:ext cx="3384446" cy="1993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b="1" dirty="0">
                <a:solidFill>
                  <a:schemeClr val="bg1">
                    <a:lumMod val="50000"/>
                  </a:schemeClr>
                </a:solidFill>
              </a:rPr>
              <a:t>Progresividad de la recaudación entre herederos en línea directa y no relacionados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50776" y="6087538"/>
            <a:ext cx="419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Fuente: Elaboración propia con</a:t>
            </a:r>
            <a:r>
              <a:rPr lang="es-MX" sz="1200" dirty="0"/>
              <a:t> información del reporte </a:t>
            </a:r>
            <a:r>
              <a:rPr lang="es-MX" sz="1200" dirty="0" err="1"/>
              <a:t>Worldwide</a:t>
            </a:r>
            <a:r>
              <a:rPr lang="es-MX" sz="1200" dirty="0"/>
              <a:t> Estate and </a:t>
            </a:r>
            <a:r>
              <a:rPr lang="es-MX" sz="1200" dirty="0" err="1"/>
              <a:t>Inheritance</a:t>
            </a:r>
            <a:r>
              <a:rPr lang="es-MX" sz="1200" dirty="0"/>
              <a:t> </a:t>
            </a:r>
            <a:r>
              <a:rPr lang="es-MX" sz="1200" dirty="0" err="1"/>
              <a:t>Tax</a:t>
            </a:r>
            <a:r>
              <a:rPr lang="es-MX" sz="1200" dirty="0"/>
              <a:t> (2016).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39500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3"/>
          <p:cNvSpPr txBox="1">
            <a:spLocks/>
          </p:cNvSpPr>
          <p:nvPr/>
        </p:nvSpPr>
        <p:spPr bwMode="gray">
          <a:xfrm>
            <a:off x="859117" y="960221"/>
            <a:ext cx="9992659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/>
              <a:t>Los impuestos a las herencias son muy antiguos</a:t>
            </a:r>
            <a:endParaRPr lang="es-MX" sz="3200" dirty="0"/>
          </a:p>
        </p:txBody>
      </p:sp>
      <p:sp>
        <p:nvSpPr>
          <p:cNvPr id="16" name="Marcador de texto 10"/>
          <p:cNvSpPr txBox="1">
            <a:spLocks/>
          </p:cNvSpPr>
          <p:nvPr/>
        </p:nvSpPr>
        <p:spPr>
          <a:xfrm>
            <a:off x="7886700" y="3193562"/>
            <a:ext cx="3164719" cy="189894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400" b="1" dirty="0"/>
              <a:t>* </a:t>
            </a:r>
            <a:r>
              <a:rPr lang="x-none" sz="2400" b="1" dirty="0"/>
              <a:t>É</a:t>
            </a:r>
            <a:r>
              <a:rPr lang="es-MX" sz="2400" b="1" dirty="0"/>
              <a:t>poca feudal</a:t>
            </a:r>
          </a:p>
          <a:p>
            <a:pPr algn="ctr"/>
            <a:endParaRPr lang="es-MX" sz="1200" b="1" dirty="0"/>
          </a:p>
          <a:p>
            <a:pPr marL="0" indent="0" algn="ctr">
              <a:buNone/>
            </a:pPr>
            <a:r>
              <a:rPr lang="es-MX" dirty="0"/>
              <a:t>Impuestos a la transferencia de la tierra </a:t>
            </a:r>
            <a:r>
              <a:rPr lang="x-none" dirty="0"/>
              <a:t>por herencia o donación</a:t>
            </a:r>
            <a:r>
              <a:rPr lang="es-MX" dirty="0"/>
              <a:t> </a:t>
            </a:r>
            <a:endParaRPr lang="x-none" dirty="0"/>
          </a:p>
          <a:p>
            <a:endParaRPr lang="es-MX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542" y="2950515"/>
            <a:ext cx="3723901" cy="3087734"/>
          </a:xfrm>
          <a:prstGeom prst="rect">
            <a:avLst/>
          </a:prstGeom>
        </p:spPr>
      </p:pic>
      <p:sp>
        <p:nvSpPr>
          <p:cNvPr id="15" name="Marcador de texto 8"/>
          <p:cNvSpPr txBox="1">
            <a:spLocks/>
          </p:cNvSpPr>
          <p:nvPr/>
        </p:nvSpPr>
        <p:spPr>
          <a:xfrm>
            <a:off x="859117" y="3193562"/>
            <a:ext cx="3129168" cy="1955215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400" b="1" dirty="0"/>
              <a:t>* 27 a. C. y 14 d. C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x-none" dirty="0"/>
              <a:t>Augusto de Roma </a:t>
            </a:r>
            <a:endParaRPr lang="es-MX" dirty="0"/>
          </a:p>
          <a:p>
            <a:pPr marL="0" indent="0" algn="ctr">
              <a:buNone/>
            </a:pPr>
            <a:r>
              <a:rPr lang="x-none" dirty="0"/>
              <a:t>Impuesto de</a:t>
            </a:r>
            <a:r>
              <a:rPr lang="es-MX" dirty="0"/>
              <a:t>l</a:t>
            </a:r>
            <a:r>
              <a:rPr lang="x-none" dirty="0"/>
              <a:t> 5%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36299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719731" y="2222632"/>
            <a:ext cx="8825659" cy="1246710"/>
          </a:xfrm>
        </p:spPr>
        <p:txBody>
          <a:bodyPr>
            <a:normAutofit/>
          </a:bodyPr>
          <a:lstStyle/>
          <a:p>
            <a:pPr algn="ctr"/>
            <a:r>
              <a:rPr lang="es-MX" sz="6600" dirty="0"/>
              <a:t>El porvenir</a:t>
            </a:r>
          </a:p>
        </p:txBody>
      </p:sp>
    </p:spTree>
    <p:extLst>
      <p:ext uri="{BB962C8B-B14F-4D97-AF65-F5344CB8AC3E}">
        <p14:creationId xmlns:p14="http://schemas.microsoft.com/office/powerpoint/2010/main" val="1967508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3200" dirty="0"/>
              <a:t>La herencia recobrará la importancia que tuvo a principios del siglo XX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0114" y="3367775"/>
            <a:ext cx="4208616" cy="1982147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err="1"/>
              <a:t>Piketty</a:t>
            </a:r>
            <a:r>
              <a:rPr lang="es-MX" dirty="0"/>
              <a:t>: Como resultado de un elevado rendimiento del capital y un bajo crecimiento económico y demográfico, la herencia recobrará la importancia que tuvo en el siglo XIX. (El Capital en el Siglo XXI)</a:t>
            </a:r>
            <a:endParaRPr lang="x-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1666" t="16074" r="40917" b="38741"/>
          <a:stretch/>
        </p:blipFill>
        <p:spPr>
          <a:xfrm>
            <a:off x="5308979" y="2489684"/>
            <a:ext cx="6169548" cy="419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806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4000" dirty="0"/>
              <a:t>Propuestas recientes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3" y="2794569"/>
            <a:ext cx="10131744" cy="34163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x-none" sz="2000" b="1" dirty="0" err="1"/>
              <a:t>Piketty</a:t>
            </a:r>
            <a:r>
              <a:rPr lang="es-MX" sz="2000" dirty="0"/>
              <a:t> </a:t>
            </a:r>
            <a:r>
              <a:rPr lang="es-MX" sz="2000" dirty="0">
                <a:sym typeface="Wingdings" panose="05000000000000000000" pitchFamily="2" charset="2"/>
              </a:rPr>
              <a:t></a:t>
            </a:r>
            <a:r>
              <a:rPr lang="x-none" sz="2000" dirty="0"/>
              <a:t> </a:t>
            </a:r>
            <a:r>
              <a:rPr lang="es-MX" sz="2000" dirty="0"/>
              <a:t>El impuesto óptimo incrementa con la concentración de las herencias recibidas, disminuye con la elasticidad de las herencias al impuesto y con el valor que le de la sociedad al consumo marginal de los herederos</a:t>
            </a:r>
            <a:r>
              <a:rPr lang="x-none" sz="2000" dirty="0"/>
              <a:t>. Para Francia y E.U. el impuesto promedio oscila entre 50 y 60%. (</a:t>
            </a:r>
            <a:r>
              <a:rPr lang="x-none" sz="2000" i="1" dirty="0" err="1"/>
              <a:t>Optimal</a:t>
            </a:r>
            <a:r>
              <a:rPr lang="x-none" sz="2000" i="1" dirty="0"/>
              <a:t> </a:t>
            </a:r>
            <a:r>
              <a:rPr lang="x-none" sz="2000" i="1" dirty="0" err="1"/>
              <a:t>inheritance</a:t>
            </a:r>
            <a:r>
              <a:rPr lang="x-none" sz="2000" i="1" dirty="0"/>
              <a:t> </a:t>
            </a:r>
            <a:r>
              <a:rPr lang="x-none" sz="2000" i="1" dirty="0" err="1"/>
              <a:t>taxation</a:t>
            </a:r>
            <a:r>
              <a:rPr lang="x-none" sz="2000" dirty="0"/>
              <a:t>)</a:t>
            </a:r>
          </a:p>
          <a:p>
            <a:pPr marL="0" indent="0" algn="just">
              <a:buNone/>
            </a:pPr>
            <a:endParaRPr lang="x-none" sz="20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x-none" sz="2000" b="1" dirty="0" err="1"/>
              <a:t>Atkinson</a:t>
            </a:r>
            <a:r>
              <a:rPr lang="es-MX" sz="2000" dirty="0"/>
              <a:t> </a:t>
            </a:r>
            <a:r>
              <a:rPr lang="es-MX" sz="2000" dirty="0">
                <a:sym typeface="Wingdings" panose="05000000000000000000" pitchFamily="2" charset="2"/>
              </a:rPr>
              <a:t> </a:t>
            </a:r>
            <a:r>
              <a:rPr lang="x-none" sz="2000" dirty="0"/>
              <a:t> Impuesto a las herencias sobre la riqueza recibida durante toda la vida, con una tasa progresiva, de forma que se incentive la transferencia de riqueza a quienes posean menos</a:t>
            </a:r>
            <a:r>
              <a:rPr lang="es-MX" sz="2000" dirty="0"/>
              <a:t>.</a:t>
            </a:r>
            <a:r>
              <a:rPr lang="x-none" sz="2000" dirty="0"/>
              <a:t> (</a:t>
            </a:r>
            <a:r>
              <a:rPr lang="x-none" sz="2000" i="1" dirty="0"/>
              <a:t>Desigualdad, que hacer</a:t>
            </a:r>
            <a:r>
              <a:rPr lang="x-none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6415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987188" y="659240"/>
            <a:ext cx="8761413" cy="708025"/>
          </a:xfrm>
        </p:spPr>
        <p:txBody>
          <a:bodyPr/>
          <a:lstStyle/>
          <a:p>
            <a:r>
              <a:rPr lang="x-none" b="1" dirty="0">
                <a:solidFill>
                  <a:schemeClr val="bg1">
                    <a:lumMod val="50000"/>
                  </a:schemeClr>
                </a:solidFill>
              </a:rPr>
              <a:t>Conclusiones</a:t>
            </a:r>
            <a:r>
              <a:rPr lang="es-MX" b="1" dirty="0">
                <a:solidFill>
                  <a:schemeClr val="bg1">
                    <a:lumMod val="50000"/>
                  </a:schemeClr>
                </a:solidFill>
              </a:rPr>
              <a:t> (1/2)</a:t>
            </a:r>
            <a:endParaRPr lang="x-none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987188" y="1493949"/>
            <a:ext cx="10217624" cy="480381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x-none" dirty="0"/>
              <a:t>El debate sobre el impuesto a las herencias ha girado en torno a la desigualdad, la ética del esfuerzo y sus probables efectos negativos sobre el ahorro y el capital. De </a:t>
            </a:r>
            <a:r>
              <a:rPr lang="x-none"/>
              <a:t>ninguno </a:t>
            </a:r>
            <a:r>
              <a:rPr lang="es-MX" dirty="0"/>
              <a:t>de éstos </a:t>
            </a:r>
            <a:r>
              <a:rPr lang="x-none"/>
              <a:t>existe </a:t>
            </a:r>
            <a:r>
              <a:rPr lang="x-none" dirty="0"/>
              <a:t>evidencia empírica. </a:t>
            </a:r>
          </a:p>
          <a:p>
            <a:pPr algn="just"/>
            <a:r>
              <a:rPr lang="x-none" dirty="0"/>
              <a:t>Como otros impuestos</a:t>
            </a:r>
            <a:r>
              <a:rPr lang="x-none"/>
              <a:t>, su</a:t>
            </a:r>
            <a:r>
              <a:rPr lang="es-MX" dirty="0"/>
              <a:t> aplicación</a:t>
            </a:r>
            <a:r>
              <a:rPr lang="x-none"/>
              <a:t> </a:t>
            </a:r>
            <a:r>
              <a:rPr lang="x-none" dirty="0"/>
              <a:t>parece haber obedecido más a necesidades </a:t>
            </a:r>
            <a:r>
              <a:rPr lang="x-none"/>
              <a:t>de financiamiento</a:t>
            </a:r>
            <a:r>
              <a:rPr lang="es-MX" dirty="0"/>
              <a:t> y sacrificio en favor </a:t>
            </a:r>
            <a:r>
              <a:rPr lang="x-none"/>
              <a:t> </a:t>
            </a:r>
            <a:r>
              <a:rPr lang="x-none" dirty="0"/>
              <a:t>de guerras y desde entonces </a:t>
            </a:r>
            <a:r>
              <a:rPr lang="x-none"/>
              <a:t>se ha</a:t>
            </a:r>
            <a:r>
              <a:rPr lang="es-MX" dirty="0"/>
              <a:t>n</a:t>
            </a:r>
            <a:r>
              <a:rPr lang="x-none"/>
              <a:t> </a:t>
            </a:r>
            <a:r>
              <a:rPr lang="x-none" dirty="0"/>
              <a:t>mantenido.</a:t>
            </a:r>
          </a:p>
          <a:p>
            <a:pPr algn="just"/>
            <a:r>
              <a:rPr lang="x-none" dirty="0"/>
              <a:t>No obstante, el debate sí parece haber influenciado la forma como se diseñaron los esquemas: progresividad y preferencia por </a:t>
            </a:r>
            <a:r>
              <a:rPr lang="x-none"/>
              <a:t>familiares cercanos</a:t>
            </a:r>
            <a:r>
              <a:rPr lang="es-MX" dirty="0"/>
              <a:t> o a través de ciertas exenciones.</a:t>
            </a:r>
            <a:endParaRPr lang="x-none" dirty="0"/>
          </a:p>
          <a:p>
            <a:pPr algn="just"/>
            <a:r>
              <a:rPr lang="x-none" dirty="0"/>
              <a:t>Los países que actualmente lo cobran tienen muchos criterios en común: base gravable,  progresividad, preferencia por familiares cercanos, exenciones similares, distinción entre residentes y no </a:t>
            </a:r>
            <a:r>
              <a:rPr lang="x-none"/>
              <a:t>residentes.</a:t>
            </a:r>
            <a:r>
              <a:rPr lang="es-MX" dirty="0"/>
              <a:t> Pero difieren sustancialmente en los niveles de sus tasas y exenciones.</a:t>
            </a:r>
            <a:endParaRPr lang="x-none" dirty="0"/>
          </a:p>
          <a:p>
            <a:pPr algn="just"/>
            <a:r>
              <a:rPr lang="x-none" dirty="0"/>
              <a:t>La recaudación se ubica entre </a:t>
            </a:r>
            <a:r>
              <a:rPr lang="es-MX" dirty="0"/>
              <a:t>0</a:t>
            </a:r>
            <a:r>
              <a:rPr lang="x-none" dirty="0"/>
              <a:t>.1</a:t>
            </a:r>
            <a:r>
              <a:rPr lang="es-MX" dirty="0"/>
              <a:t>%</a:t>
            </a:r>
            <a:r>
              <a:rPr lang="x-none" dirty="0"/>
              <a:t> y </a:t>
            </a:r>
            <a:r>
              <a:rPr lang="es-MX" dirty="0"/>
              <a:t>0</a:t>
            </a:r>
            <a:r>
              <a:rPr lang="x-none" dirty="0"/>
              <a:t>.6 % del PIB</a:t>
            </a:r>
            <a:r>
              <a:rPr lang="es-MX" dirty="0"/>
              <a:t> dependiendo de</a:t>
            </a:r>
            <a:r>
              <a:rPr lang="x-none" dirty="0"/>
              <a:t> los esquemas tributarios de cada </a:t>
            </a:r>
            <a:r>
              <a:rPr lang="x-none"/>
              <a:t>país.</a:t>
            </a:r>
            <a:endParaRPr lang="es-MX" dirty="0"/>
          </a:p>
          <a:p>
            <a:pPr algn="just"/>
            <a:r>
              <a:rPr lang="x-none"/>
              <a:t>Los datos sugieren que existe una relación positiva entre la recaudación de dicho impuesto y la tasa máxima </a:t>
            </a:r>
            <a:r>
              <a:rPr lang="es-MX" dirty="0"/>
              <a:t>aplicada a herederos no relacionados</a:t>
            </a:r>
            <a:r>
              <a:rPr lang="x-none"/>
              <a:t>, no así con la tasa máxima que se cobra a herederos en línea directa.</a:t>
            </a:r>
          </a:p>
          <a:p>
            <a:pPr algn="just"/>
            <a:endParaRPr lang="x-none" dirty="0"/>
          </a:p>
          <a:p>
            <a:pPr marL="0" indent="0">
              <a:buNone/>
            </a:pPr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65708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987188" y="1485685"/>
            <a:ext cx="10372298" cy="4786326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/>
            <a:r>
              <a:rPr lang="x-none"/>
              <a:t>La </a:t>
            </a:r>
            <a:r>
              <a:rPr lang="x-none" dirty="0"/>
              <a:t>experiencia en Estados Unidos también sugiere que a mayor nivel de exención es menor la recaudación.</a:t>
            </a:r>
          </a:p>
          <a:p>
            <a:pPr algn="just"/>
            <a:r>
              <a:rPr lang="x-none" dirty="0"/>
              <a:t>Las tasas máximas cobradas no necesariamente se traducen en mayores tasas efectivas. Las exenciones juegan un papel importante en el impuesto efectivo</a:t>
            </a:r>
            <a:r>
              <a:rPr lang="es-MX" dirty="0"/>
              <a:t>.</a:t>
            </a:r>
            <a:endParaRPr lang="x-none" dirty="0"/>
          </a:p>
          <a:p>
            <a:pPr algn="just"/>
            <a:r>
              <a:rPr lang="x-none" dirty="0"/>
              <a:t>Los esquemas más progresivos son </a:t>
            </a:r>
            <a:r>
              <a:rPr lang="es-MX" dirty="0"/>
              <a:t>los que se ejecutan en </a:t>
            </a:r>
            <a:r>
              <a:rPr lang="x-none" dirty="0"/>
              <a:t>Corea</a:t>
            </a:r>
            <a:r>
              <a:rPr lang="x-none"/>
              <a:t>, España</a:t>
            </a:r>
            <a:r>
              <a:rPr lang="es-MX" dirty="0"/>
              <a:t>,</a:t>
            </a:r>
            <a:r>
              <a:rPr lang="x-none"/>
              <a:t> Francia</a:t>
            </a:r>
            <a:r>
              <a:rPr lang="es-MX" dirty="0"/>
              <a:t> y Bélgica; mientras que</a:t>
            </a:r>
            <a:r>
              <a:rPr lang="x-none" dirty="0"/>
              <a:t> los menos progresivos</a:t>
            </a:r>
            <a:r>
              <a:rPr lang="es-MX" dirty="0"/>
              <a:t> son</a:t>
            </a:r>
            <a:r>
              <a:rPr lang="x-none" dirty="0"/>
              <a:t> los de Luxemburgo, Suiza y Estados </a:t>
            </a:r>
            <a:r>
              <a:rPr lang="x-none"/>
              <a:t>Unidos.</a:t>
            </a:r>
            <a:endParaRPr lang="es-MX" dirty="0"/>
          </a:p>
          <a:p>
            <a:pPr algn="just"/>
            <a:r>
              <a:rPr lang="es-MX" dirty="0"/>
              <a:t>Para individuos </a:t>
            </a:r>
            <a:r>
              <a:rPr lang="es-MX"/>
              <a:t>no relacionados </a:t>
            </a:r>
            <a:r>
              <a:rPr lang="es-MX" dirty="0"/>
              <a:t>la mayor parte de los países cobran tasas muy altas y son menos progresivos.</a:t>
            </a:r>
            <a:endParaRPr lang="x-none" dirty="0"/>
          </a:p>
          <a:p>
            <a:pPr algn="just"/>
            <a:r>
              <a:rPr lang="x-none" dirty="0"/>
              <a:t>La riqueza sucesoria empezará a tomar más importancia en las próximas décadas, por lo que el impuesto a las herencias puede tomar particular </a:t>
            </a:r>
            <a:r>
              <a:rPr lang="es-MX" dirty="0"/>
              <a:t>relevancia</a:t>
            </a:r>
            <a:r>
              <a:rPr lang="x-none" dirty="0"/>
              <a:t> no solo como instrumento para combatir la desigualdad, sino también en términos </a:t>
            </a:r>
            <a:r>
              <a:rPr lang="x-none"/>
              <a:t>recaudatorios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Una propuesta para México podría considerar una exención básica y un impuesto progresivo que se base en la distribución del ingreso de este país; así como las exenciones comunes que se consideran en otros países.</a:t>
            </a:r>
            <a:endParaRPr lang="x-none" dirty="0"/>
          </a:p>
          <a:p>
            <a:pPr algn="just"/>
            <a:endParaRPr lang="x-none" dirty="0"/>
          </a:p>
          <a:p>
            <a:pPr algn="just"/>
            <a:endParaRPr lang="x-none" dirty="0"/>
          </a:p>
          <a:p>
            <a:pPr algn="just"/>
            <a:endParaRPr lang="x-none" dirty="0"/>
          </a:p>
          <a:p>
            <a:pPr algn="just"/>
            <a:endParaRPr lang="x-none" dirty="0"/>
          </a:p>
          <a:p>
            <a:pPr algn="just"/>
            <a:endParaRPr lang="x-none" dirty="0"/>
          </a:p>
        </p:txBody>
      </p:sp>
      <p:sp>
        <p:nvSpPr>
          <p:cNvPr id="4" name="Título 1"/>
          <p:cNvSpPr txBox="1">
            <a:spLocks/>
          </p:cNvSpPr>
          <p:nvPr/>
        </p:nvSpPr>
        <p:spPr bwMode="gray">
          <a:xfrm>
            <a:off x="987188" y="659240"/>
            <a:ext cx="8761413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x-none" b="1" dirty="0">
                <a:solidFill>
                  <a:schemeClr val="bg1">
                    <a:lumMod val="50000"/>
                  </a:schemeClr>
                </a:solidFill>
              </a:rPr>
              <a:t>Conclusiones</a:t>
            </a:r>
            <a:r>
              <a:rPr lang="es-MX" b="1" dirty="0">
                <a:solidFill>
                  <a:schemeClr val="bg1">
                    <a:lumMod val="50000"/>
                  </a:schemeClr>
                </a:solidFill>
              </a:rPr>
              <a:t> (2/2)</a:t>
            </a:r>
            <a:endParaRPr lang="x-none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067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Temas pendientes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Casos de Latinoamérica: Brasil, Venezuela</a:t>
            </a:r>
            <a:r>
              <a:rPr lang="es-MX" dirty="0"/>
              <a:t> y</a:t>
            </a:r>
            <a:r>
              <a:rPr lang="x-none" dirty="0"/>
              <a:t> Ecuador</a:t>
            </a: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Países que han abolido el impuesto</a:t>
            </a: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Esquemas más importantes de evasión: </a:t>
            </a:r>
            <a:r>
              <a:rPr lang="x-none" dirty="0"/>
              <a:t> fideicomisos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x-none" dirty="0"/>
              <a:t>Estudios empíricos</a:t>
            </a:r>
          </a:p>
          <a:p>
            <a:pPr marL="0" indent="0">
              <a:buNone/>
            </a:pPr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27386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460263" y="649581"/>
            <a:ext cx="8761413" cy="708025"/>
          </a:xfrm>
        </p:spPr>
        <p:txBody>
          <a:bodyPr/>
          <a:lstStyle/>
          <a:p>
            <a:r>
              <a:rPr lang="es-MX" sz="4000" dirty="0">
                <a:solidFill>
                  <a:schemeClr val="accent4">
                    <a:lumMod val="50000"/>
                  </a:schemeClr>
                </a:solidFill>
              </a:rPr>
              <a:t>Debate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34" y="2037999"/>
            <a:ext cx="10059272" cy="40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32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4106" y="2405576"/>
            <a:ext cx="2376035" cy="1975338"/>
          </a:xfrm>
        </p:spPr>
        <p:txBody>
          <a:bodyPr/>
          <a:lstStyle/>
          <a:p>
            <a:r>
              <a:rPr lang="x-none" sz="4000" b="1" dirty="0"/>
              <a:t>Debate histórico (S. XVIII)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32502" y="829994"/>
            <a:ext cx="5923174" cy="558370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x-none" b="1" dirty="0"/>
              <a:t>Adam Smith y David Ricardo: </a:t>
            </a:r>
            <a:r>
              <a:rPr lang="x-none" dirty="0"/>
              <a:t>L</a:t>
            </a:r>
            <a:r>
              <a:rPr lang="es-MX" dirty="0"/>
              <a:t>os gravámenes sobre la transferencia de la propiedad </a:t>
            </a:r>
            <a:r>
              <a:rPr lang="x-none" dirty="0"/>
              <a:t>recaen </a:t>
            </a:r>
            <a:r>
              <a:rPr lang="es-MX" dirty="0"/>
              <a:t>sobre el capital.</a:t>
            </a:r>
            <a:r>
              <a:rPr lang="x-none" dirty="0"/>
              <a:t> </a:t>
            </a:r>
          </a:p>
          <a:p>
            <a:pPr marL="0" indent="0" algn="just">
              <a:buNone/>
            </a:pPr>
            <a:endParaRPr lang="x-none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x-none" b="1" dirty="0"/>
              <a:t>Ricardo</a:t>
            </a:r>
            <a:r>
              <a:rPr lang="x-none" dirty="0"/>
              <a:t> </a:t>
            </a:r>
            <a:r>
              <a:rPr lang="es-MX" dirty="0">
                <a:sym typeface="Wingdings" panose="05000000000000000000" pitchFamily="2" charset="2"/>
              </a:rPr>
              <a:t> </a:t>
            </a:r>
            <a:r>
              <a:rPr lang="x-none" dirty="0"/>
              <a:t>D</a:t>
            </a:r>
            <a:r>
              <a:rPr lang="es-MX" dirty="0"/>
              <a:t>ichos fondos</a:t>
            </a:r>
            <a:r>
              <a:rPr lang="x-none" dirty="0"/>
              <a:t> serían utilizados</a:t>
            </a:r>
            <a:r>
              <a:rPr lang="es-MX" dirty="0"/>
              <a:t> para consumo improductivo</a:t>
            </a:r>
            <a:r>
              <a:rPr lang="x-none" dirty="0"/>
              <a:t> (</a:t>
            </a:r>
            <a:r>
              <a:rPr lang="x-none" i="1" dirty="0"/>
              <a:t>Principios de Economía Política </a:t>
            </a:r>
            <a:r>
              <a:rPr lang="x-none" i="1"/>
              <a:t>e Impuestos</a:t>
            </a:r>
            <a:r>
              <a:rPr lang="es-MX" i="1" dirty="0"/>
              <a:t>, 1817</a:t>
            </a:r>
            <a:r>
              <a:rPr lang="x-none"/>
              <a:t>).</a:t>
            </a:r>
            <a:endParaRPr lang="x-none" dirty="0"/>
          </a:p>
          <a:p>
            <a:pPr marL="0" indent="0" algn="just">
              <a:buNone/>
            </a:pPr>
            <a:endParaRPr lang="x-none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x-none" b="1" dirty="0"/>
              <a:t>Smith</a:t>
            </a:r>
            <a:r>
              <a:rPr lang="es-MX" dirty="0"/>
              <a:t> </a:t>
            </a:r>
            <a:r>
              <a:rPr lang="es-MX" dirty="0">
                <a:sym typeface="Wingdings" panose="05000000000000000000" pitchFamily="2" charset="2"/>
              </a:rPr>
              <a:t> </a:t>
            </a:r>
            <a:r>
              <a:rPr lang="x-none" dirty="0"/>
              <a:t>El impuesto es</a:t>
            </a:r>
            <a:r>
              <a:rPr lang="es-MX" dirty="0"/>
              <a:t> cruel y opresivo por poner bajo presión las fuentes de sustento de la familia;</a:t>
            </a:r>
            <a:r>
              <a:rPr lang="x-none" dirty="0"/>
              <a:t> pero si pasa a manos de hijos emancipados, implica un aumento de ingreso de los mismos, por lo que sí podrían ser sujetos de impuesto. (</a:t>
            </a:r>
            <a:r>
              <a:rPr lang="x-none" i="1" dirty="0"/>
              <a:t>La riqueza de </a:t>
            </a:r>
            <a:r>
              <a:rPr lang="x-none" i="1"/>
              <a:t>las naciones</a:t>
            </a:r>
            <a:r>
              <a:rPr lang="es-MX" i="1" dirty="0"/>
              <a:t>, 1776</a:t>
            </a:r>
            <a:r>
              <a:rPr lang="x-none"/>
              <a:t>)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6185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7002" y="2501152"/>
            <a:ext cx="2274046" cy="1846729"/>
          </a:xfrm>
        </p:spPr>
        <p:txBody>
          <a:bodyPr/>
          <a:lstStyle/>
          <a:p>
            <a:r>
              <a:rPr lang="x-none" sz="4000" b="1" dirty="0"/>
              <a:t>Debate histórico (S. XIX)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3330" y="1021976"/>
            <a:ext cx="5997388" cy="5459506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1600" b="1" dirty="0"/>
              <a:t>John</a:t>
            </a:r>
            <a:r>
              <a:rPr lang="x-none" sz="1600"/>
              <a:t> </a:t>
            </a:r>
            <a:r>
              <a:rPr lang="x-none" sz="1600" b="1" dirty="0"/>
              <a:t>Stuart </a:t>
            </a:r>
            <a:r>
              <a:rPr lang="x-none" sz="1600" b="1" dirty="0" err="1"/>
              <a:t>Mill</a:t>
            </a:r>
            <a:r>
              <a:rPr lang="x-none" sz="1600" b="1" dirty="0"/>
              <a:t>: </a:t>
            </a:r>
            <a:r>
              <a:rPr lang="x-none" sz="1600" dirty="0"/>
              <a:t>Las herencias no deberían existir ya que se trata de fortunas obtenidas sin ningún </a:t>
            </a:r>
            <a:r>
              <a:rPr lang="x-none" sz="1600"/>
              <a:t>esfuerzo.</a:t>
            </a:r>
            <a:r>
              <a:rPr lang="es-MX" sz="1600" dirty="0"/>
              <a:t> Limitar el monto de dichas transmisiones y gravar el excedentes a tasas muy altas.</a:t>
            </a:r>
            <a:r>
              <a:rPr lang="x-none" sz="1600"/>
              <a:t> </a:t>
            </a:r>
            <a:r>
              <a:rPr lang="x-none" sz="1600" dirty="0"/>
              <a:t>(</a:t>
            </a:r>
            <a:r>
              <a:rPr lang="x-none" sz="1600" i="1" dirty="0"/>
              <a:t>Principios de </a:t>
            </a:r>
            <a:r>
              <a:rPr lang="x-none" sz="1600" i="1"/>
              <a:t>Economía Política</a:t>
            </a:r>
            <a:r>
              <a:rPr lang="es-MX" sz="1600" i="1" dirty="0"/>
              <a:t>, 1848</a:t>
            </a:r>
            <a:r>
              <a:rPr lang="x-none" sz="1600"/>
              <a:t>)</a:t>
            </a:r>
            <a:endParaRPr lang="x-none" sz="1600" dirty="0"/>
          </a:p>
          <a:p>
            <a:pPr algn="just">
              <a:buFont typeface="Wingdings" panose="05000000000000000000" pitchFamily="2" charset="2"/>
              <a:buChar char="v"/>
            </a:pPr>
            <a:endParaRPr lang="x-none" sz="16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x-none" sz="1600" b="1" dirty="0"/>
              <a:t> Arthur</a:t>
            </a:r>
            <a:r>
              <a:rPr lang="es-MX" sz="1600" b="1" dirty="0"/>
              <a:t> </a:t>
            </a:r>
            <a:r>
              <a:rPr lang="x-none" sz="1600" b="1" dirty="0" err="1"/>
              <a:t>Pigou</a:t>
            </a:r>
            <a:r>
              <a:rPr lang="x-none" sz="1600" b="1"/>
              <a:t>: </a:t>
            </a:r>
            <a:r>
              <a:rPr lang="x-none" sz="1600"/>
              <a:t>Un </a:t>
            </a:r>
            <a:r>
              <a:rPr lang="x-none" sz="1600" dirty="0"/>
              <a:t>mecanismo </a:t>
            </a:r>
            <a:r>
              <a:rPr lang="x-none" sz="1600"/>
              <a:t>para combatir</a:t>
            </a:r>
            <a:r>
              <a:rPr lang="es-MX" sz="1600" dirty="0"/>
              <a:t> la desigualdad</a:t>
            </a:r>
            <a:r>
              <a:rPr lang="x-none" sz="1600"/>
              <a:t> </a:t>
            </a:r>
            <a:r>
              <a:rPr lang="x-none" sz="1600" dirty="0"/>
              <a:t>es a través de </a:t>
            </a:r>
            <a:r>
              <a:rPr lang="x-none" sz="1600"/>
              <a:t>impuestos sobre </a:t>
            </a:r>
            <a:r>
              <a:rPr lang="x-none" sz="1600" dirty="0"/>
              <a:t>las riquezas más elevadas, entre ellos un impuesto sobre las sucesiones. Un impuesto adecuado de este tipo no tiene efecto significativo sobre el ahorro a diferencia de lo que se cree pues se trata de un ahorro ya realizado. El impuesto podría </a:t>
            </a:r>
            <a:r>
              <a:rPr lang="x-none" sz="1600"/>
              <a:t>ser alto </a:t>
            </a:r>
            <a:r>
              <a:rPr lang="x-none" sz="1600" dirty="0"/>
              <a:t>para herederos que no son de línea directa pero sin llegar a influenciar negativamente el ahorro. (</a:t>
            </a:r>
            <a:r>
              <a:rPr lang="x-none" sz="1600" i="1" dirty="0"/>
              <a:t>Economía </a:t>
            </a:r>
            <a:r>
              <a:rPr lang="x-none" sz="1600" i="1"/>
              <a:t>del Bienestar</a:t>
            </a:r>
            <a:r>
              <a:rPr lang="es-MX" sz="1600" i="1" dirty="0"/>
              <a:t>, 1920</a:t>
            </a:r>
            <a:r>
              <a:rPr lang="x-none" sz="1600"/>
              <a:t>)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105490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7021" t="23345" r="11175" b="62868"/>
          <a:stretch/>
        </p:blipFill>
        <p:spPr>
          <a:xfrm>
            <a:off x="450017" y="0"/>
            <a:ext cx="11279938" cy="1414707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772747" y="1653740"/>
            <a:ext cx="10724489" cy="50697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x-none" dirty="0"/>
              <a:t>  Glenn Hoover</a:t>
            </a:r>
            <a:r>
              <a:rPr lang="x-none" baseline="30000" dirty="0"/>
              <a:t>1</a:t>
            </a:r>
            <a:r>
              <a:rPr lang="x-none"/>
              <a:t>: el impuesto</a:t>
            </a:r>
            <a:r>
              <a:rPr lang="es-MX" dirty="0"/>
              <a:t> no</a:t>
            </a:r>
            <a:r>
              <a:rPr lang="x-none"/>
              <a:t> </a:t>
            </a:r>
            <a:r>
              <a:rPr lang="x-none" dirty="0"/>
              <a:t>disminuye los incentivos al </a:t>
            </a:r>
            <a:r>
              <a:rPr lang="x-none"/>
              <a:t>ahorro pues </a:t>
            </a:r>
            <a:r>
              <a:rPr lang="x-none" dirty="0"/>
              <a:t>existen muchas motivaciones que escapan a la visión de la muerte</a:t>
            </a:r>
            <a:r>
              <a:rPr lang="es-MX" dirty="0"/>
              <a:t>.</a:t>
            </a:r>
            <a:r>
              <a:rPr lang="x-none" dirty="0"/>
              <a:t> 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x-none" dirty="0"/>
              <a:t>Gastos de contingencia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x-none" dirty="0"/>
              <a:t>Tiempo de </a:t>
            </a:r>
            <a:r>
              <a:rPr lang="es-MX" dirty="0"/>
              <a:t>“</a:t>
            </a:r>
            <a:r>
              <a:rPr lang="x-none" dirty="0"/>
              <a:t>vacas flacas</a:t>
            </a:r>
            <a:r>
              <a:rPr lang="es-MX" dirty="0"/>
              <a:t>”</a:t>
            </a:r>
            <a:endParaRPr lang="x-none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x-none" dirty="0"/>
              <a:t>Hábitos arraigados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x-none" dirty="0"/>
              <a:t>Incrementar el poder en el ámbito de los negocios</a:t>
            </a:r>
          </a:p>
          <a:p>
            <a:pPr marL="201168" lvl="1" indent="0" algn="just">
              <a:buFont typeface="Wingdings 3" charset="2"/>
              <a:buNone/>
            </a:pPr>
            <a:endParaRPr lang="x-none" dirty="0"/>
          </a:p>
          <a:p>
            <a:pPr marL="447675" lvl="1" algn="just">
              <a:buFont typeface="Wingdings" pitchFamily="2" charset="2"/>
              <a:buChar char="v"/>
            </a:pPr>
            <a:r>
              <a:rPr lang="es-MX" sz="1800" dirty="0"/>
              <a:t>Quienes ambicionan dejar cierta propiedad o cierto monto de dinero a sus descendientes se verían forzados a incrementar el ahorro</a:t>
            </a:r>
            <a:r>
              <a:rPr lang="x-none" sz="1800" dirty="0"/>
              <a:t>.</a:t>
            </a:r>
          </a:p>
          <a:p>
            <a:pPr marL="447675" lvl="1" algn="just">
              <a:buFont typeface="Wingdings" pitchFamily="2" charset="2"/>
              <a:buChar char="v"/>
            </a:pPr>
            <a:r>
              <a:rPr lang="x-none" sz="1800" dirty="0"/>
              <a:t>Un impuesto a las</a:t>
            </a:r>
            <a:r>
              <a:rPr lang="es-MX" sz="1800" dirty="0"/>
              <a:t> </a:t>
            </a:r>
            <a:r>
              <a:rPr lang="x-none" sz="1800" dirty="0"/>
              <a:t>herencias </a:t>
            </a:r>
            <a:r>
              <a:rPr lang="x-none" sz="1800"/>
              <a:t>corrige </a:t>
            </a:r>
            <a:r>
              <a:rPr lang="es-MX" sz="1800" dirty="0"/>
              <a:t>la desigualdad de </a:t>
            </a:r>
            <a:r>
              <a:rPr lang="x-none" sz="1800"/>
              <a:t>condiciones</a:t>
            </a:r>
            <a:r>
              <a:rPr lang="x-none" sz="1800" dirty="0"/>
              <a:t>, ya que</a:t>
            </a:r>
            <a:r>
              <a:rPr lang="es-MX" sz="1800" dirty="0"/>
              <a:t>,</a:t>
            </a:r>
            <a:r>
              <a:rPr lang="x-none" sz="1800" dirty="0"/>
              <a:t> considera </a:t>
            </a:r>
            <a:r>
              <a:rPr lang="x-none" sz="1800"/>
              <a:t>que los </a:t>
            </a:r>
            <a:r>
              <a:rPr lang="x-none" sz="1800" dirty="0"/>
              <a:t>individuos con herencias se encuentran en ventaja respecto de los que no tienen este beneficio</a:t>
            </a:r>
            <a:r>
              <a:rPr lang="es-MX" sz="1800" dirty="0"/>
              <a:t>.</a:t>
            </a:r>
            <a:endParaRPr lang="x-none" sz="900" dirty="0"/>
          </a:p>
          <a:p>
            <a:pPr marL="384048" lvl="2" indent="0" algn="r">
              <a:buFont typeface="Wingdings 3" charset="2"/>
              <a:buNone/>
            </a:pPr>
            <a:r>
              <a:rPr lang="x-none" sz="1200" i="1" dirty="0"/>
              <a:t>American </a:t>
            </a:r>
            <a:r>
              <a:rPr lang="x-none" sz="1200" i="1" dirty="0" err="1"/>
              <a:t>Economic</a:t>
            </a:r>
            <a:r>
              <a:rPr lang="x-none" sz="1200" i="1" dirty="0"/>
              <a:t> </a:t>
            </a:r>
            <a:r>
              <a:rPr lang="x-none" sz="1200" i="1" dirty="0" err="1"/>
              <a:t>Review</a:t>
            </a:r>
            <a:r>
              <a:rPr lang="x-none" sz="1200" i="1" dirty="0"/>
              <a:t> Vol. 17. No. 1. (1927)</a:t>
            </a:r>
            <a:endParaRPr lang="x-none" sz="1000" dirty="0"/>
          </a:p>
          <a:p>
            <a:pPr marL="161925" lvl="1" indent="0">
              <a:buFont typeface="Wingdings 3" charset="2"/>
              <a:buNone/>
            </a:pPr>
            <a:r>
              <a:rPr lang="x-none" sz="1000" dirty="0"/>
              <a:t>1. Economista de la Universidad de California (1887 – 1961)</a:t>
            </a:r>
          </a:p>
        </p:txBody>
      </p:sp>
    </p:spTree>
    <p:extLst>
      <p:ext uri="{BB962C8B-B14F-4D97-AF65-F5344CB8AC3E}">
        <p14:creationId xmlns:p14="http://schemas.microsoft.com/office/powerpoint/2010/main" val="194591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 txBox="1">
            <a:spLocks/>
          </p:cNvSpPr>
          <p:nvPr/>
        </p:nvSpPr>
        <p:spPr>
          <a:xfrm>
            <a:off x="618565" y="1653740"/>
            <a:ext cx="10878671" cy="4962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x-none" sz="2000" dirty="0"/>
              <a:t>En el preámbulo de la crisis del 29 el debate sobre la desigualdad se acentuó, lo que llevó a diversos actores a manifestarse a favor de un impuesto sobre las herencias:</a:t>
            </a:r>
            <a:endParaRPr lang="es-MX" sz="2000" dirty="0"/>
          </a:p>
          <a:p>
            <a:pPr marL="0" indent="0" algn="just">
              <a:buNone/>
            </a:pPr>
            <a:endParaRPr lang="x-none" sz="800" dirty="0"/>
          </a:p>
          <a:p>
            <a:pPr marL="447675" lvl="1" algn="just">
              <a:buFont typeface="Wingdings" panose="05000000000000000000" pitchFamily="2" charset="2"/>
              <a:buChar char="v"/>
            </a:pPr>
            <a:r>
              <a:rPr lang="es-MX" b="1" dirty="0"/>
              <a:t>Theodore Roosevelt</a:t>
            </a:r>
            <a:r>
              <a:rPr lang="x-none" b="1" dirty="0"/>
              <a:t> (1909)</a:t>
            </a:r>
            <a:r>
              <a:rPr lang="es-MX" b="1" dirty="0"/>
              <a:t>:</a:t>
            </a:r>
            <a:r>
              <a:rPr lang="es-MX" dirty="0"/>
              <a:t> </a:t>
            </a:r>
            <a:r>
              <a:rPr lang="x-none" dirty="0"/>
              <a:t>propuso un impuesto federal sobre las herencias de las fortunas “</a:t>
            </a:r>
            <a:r>
              <a:rPr lang="x-none" dirty="0" err="1"/>
              <a:t>swollen</a:t>
            </a:r>
            <a:r>
              <a:rPr lang="x-none" dirty="0"/>
              <a:t> </a:t>
            </a:r>
            <a:r>
              <a:rPr lang="x-none" dirty="0" err="1"/>
              <a:t>beyond</a:t>
            </a:r>
            <a:r>
              <a:rPr lang="x-none" dirty="0"/>
              <a:t> </a:t>
            </a:r>
            <a:r>
              <a:rPr lang="x-none" dirty="0" err="1"/>
              <a:t>all</a:t>
            </a:r>
            <a:r>
              <a:rPr lang="x-none" dirty="0"/>
              <a:t> </a:t>
            </a:r>
            <a:r>
              <a:rPr lang="x-none" dirty="0" err="1"/>
              <a:t>healthy</a:t>
            </a:r>
            <a:r>
              <a:rPr lang="x-none" dirty="0"/>
              <a:t> </a:t>
            </a:r>
            <a:r>
              <a:rPr lang="x-none" dirty="0" err="1"/>
              <a:t>limits</a:t>
            </a:r>
            <a:r>
              <a:rPr lang="x-none" dirty="0"/>
              <a:t>”. (</a:t>
            </a:r>
            <a:r>
              <a:rPr lang="x-none" i="1" dirty="0"/>
              <a:t>Discurso a la Asociación Nacional Editorial</a:t>
            </a:r>
            <a:r>
              <a:rPr lang="x-none" dirty="0"/>
              <a:t>) </a:t>
            </a:r>
            <a:endParaRPr lang="es-MX" dirty="0"/>
          </a:p>
          <a:p>
            <a:pPr marL="447675" lvl="1" algn="just">
              <a:buFont typeface="Wingdings" panose="05000000000000000000" pitchFamily="2" charset="2"/>
              <a:buChar char="v"/>
            </a:pPr>
            <a:endParaRPr lang="x-none" dirty="0"/>
          </a:p>
          <a:p>
            <a:pPr marL="447675" lvl="1" algn="just">
              <a:buFont typeface="Wingdings" panose="05000000000000000000" pitchFamily="2" charset="2"/>
              <a:buChar char="v"/>
            </a:pPr>
            <a:r>
              <a:rPr lang="x-none" b="1" dirty="0"/>
              <a:t>I</a:t>
            </a:r>
            <a:r>
              <a:rPr lang="es-MX" b="1" dirty="0" err="1"/>
              <a:t>rving</a:t>
            </a:r>
            <a:r>
              <a:rPr lang="es-MX" b="1" dirty="0"/>
              <a:t> Fisher</a:t>
            </a:r>
            <a:r>
              <a:rPr lang="x-none" b="1" dirty="0"/>
              <a:t> (1919):</a:t>
            </a:r>
            <a:r>
              <a:rPr lang="es-MX" b="1" dirty="0"/>
              <a:t> </a:t>
            </a:r>
            <a:r>
              <a:rPr lang="es-MX" dirty="0"/>
              <a:t>planteó </a:t>
            </a:r>
            <a:r>
              <a:rPr lang="x-none" dirty="0"/>
              <a:t>gravar </a:t>
            </a:r>
            <a:r>
              <a:rPr lang="es-MX" dirty="0"/>
              <a:t>hasta las dos terceras partes de la masa heredada e incluso la totalidad de la herencia cuando se tratara de la tercera generación. </a:t>
            </a:r>
          </a:p>
          <a:p>
            <a:pPr marL="447675" lvl="1" algn="just">
              <a:buFont typeface="Wingdings" panose="05000000000000000000" pitchFamily="2" charset="2"/>
              <a:buChar char="v"/>
            </a:pPr>
            <a:endParaRPr lang="x-none" dirty="0"/>
          </a:p>
          <a:p>
            <a:pPr marL="447675" lvl="1" algn="just">
              <a:buFont typeface="Wingdings" panose="05000000000000000000" pitchFamily="2" charset="2"/>
              <a:buChar char="v"/>
            </a:pPr>
            <a:r>
              <a:rPr lang="x-none" dirty="0"/>
              <a:t> </a:t>
            </a:r>
            <a:r>
              <a:rPr lang="x-none" b="1" dirty="0"/>
              <a:t>J. M. Keynes (1936)</a:t>
            </a:r>
            <a:r>
              <a:rPr lang="es-MX" b="1" dirty="0"/>
              <a:t>:</a:t>
            </a:r>
            <a:r>
              <a:rPr lang="x-none" dirty="0"/>
              <a:t> </a:t>
            </a:r>
            <a:r>
              <a:rPr lang="es-MX" dirty="0"/>
              <a:t>habla sobre </a:t>
            </a:r>
            <a:r>
              <a:rPr lang="x-none" dirty="0"/>
              <a:t>la incapacidad del sistema para alcanzar el pleno empleo de los recursos y la </a:t>
            </a:r>
            <a:r>
              <a:rPr lang="es-MX" dirty="0"/>
              <a:t>arbitraria y desigual distribución de la renta y la riqueza</a:t>
            </a:r>
            <a:r>
              <a:rPr lang="x-none" dirty="0"/>
              <a:t>. Por tanto se manifiesta a favor de medidas que redistribuyan la renta como medio </a:t>
            </a:r>
            <a:r>
              <a:rPr lang="es-MX" dirty="0"/>
              <a:t>para</a:t>
            </a:r>
            <a:r>
              <a:rPr lang="x-none" dirty="0"/>
              <a:t> aumentar la propensión al consumo, lo que en última instancia favorece el crecimiento del capital</a:t>
            </a:r>
            <a:r>
              <a:rPr lang="x-none"/>
              <a:t>. </a:t>
            </a:r>
            <a:endParaRPr lang="es-MX" dirty="0"/>
          </a:p>
          <a:p>
            <a:pPr marL="447675" lvl="1" algn="just">
              <a:buFont typeface="Wingdings" panose="05000000000000000000" pitchFamily="2" charset="2"/>
              <a:buChar char="v"/>
            </a:pPr>
            <a:r>
              <a:rPr lang="x-none"/>
              <a:t>Existe </a:t>
            </a:r>
            <a:r>
              <a:rPr lang="x-none" dirty="0"/>
              <a:t>cierto nivel de desigualdad aceptable que da origen a la formación de capital, pero entre estos no se encuentra la herencia. Keynes incluso se manifiesta a favor de suprimir la herencia o de su gravamen. (</a:t>
            </a:r>
            <a:r>
              <a:rPr lang="x-none" i="1" dirty="0"/>
              <a:t>Teoría general de la ocupación, interés y el dinero</a:t>
            </a:r>
            <a:r>
              <a:rPr lang="x-none" dirty="0"/>
              <a:t>) 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/>
          <a:srcRect l="27021" t="23345" r="11175" b="62868"/>
          <a:stretch/>
        </p:blipFill>
        <p:spPr>
          <a:xfrm>
            <a:off x="450017" y="0"/>
            <a:ext cx="11279938" cy="141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40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Necesidades presupuestales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5642" y="2737971"/>
            <a:ext cx="9548904" cy="3416300"/>
          </a:xfrm>
        </p:spPr>
        <p:txBody>
          <a:bodyPr/>
          <a:lstStyle/>
          <a:p>
            <a:r>
              <a:rPr lang="x-none" sz="2000" dirty="0"/>
              <a:t>La principal motivación para adoptar o incrementar los impuestos a las herencias ha sido la necesidad de financiar guerras.</a:t>
            </a:r>
          </a:p>
          <a:p>
            <a:endParaRPr lang="x-none" sz="2000" dirty="0"/>
          </a:p>
          <a:p>
            <a:r>
              <a:rPr lang="x-none" sz="2000" dirty="0"/>
              <a:t>Estados Unidos </a:t>
            </a:r>
            <a:endParaRPr lang="es-MX" sz="2000" dirty="0"/>
          </a:p>
          <a:p>
            <a:pPr marL="0" indent="0">
              <a:buNone/>
            </a:pPr>
            <a:r>
              <a:rPr lang="x-none" sz="2000" dirty="0"/>
              <a:t>	1862 (Guerra Civil), se eliminó en 1870. </a:t>
            </a:r>
          </a:p>
          <a:p>
            <a:pPr marL="0" indent="0">
              <a:buNone/>
            </a:pPr>
            <a:r>
              <a:rPr lang="x-none" sz="2000" dirty="0"/>
              <a:t>	1898 (Guerra con España), se eliminó en 1902.</a:t>
            </a:r>
          </a:p>
          <a:p>
            <a:pPr marL="0" indent="0">
              <a:buNone/>
            </a:pPr>
            <a:r>
              <a:rPr lang="x-none" sz="2000" dirty="0"/>
              <a:t>	1916 (Discusión en torno a la desigualdad)</a:t>
            </a:r>
            <a:r>
              <a:rPr lang="es-MX" sz="2000" dirty="0"/>
              <a:t>,</a:t>
            </a:r>
            <a:r>
              <a:rPr lang="x-none" sz="2000" dirty="0"/>
              <a:t> </a:t>
            </a:r>
            <a:r>
              <a:rPr lang="es-MX" sz="2000" dirty="0"/>
              <a:t>permanece</a:t>
            </a:r>
            <a:r>
              <a:rPr lang="x-none" sz="2000" dirty="0"/>
              <a:t>.</a:t>
            </a:r>
          </a:p>
          <a:p>
            <a:pPr marL="0" indent="0">
              <a:buNone/>
            </a:pPr>
            <a:r>
              <a:rPr lang="x-none" sz="2000" dirty="0"/>
              <a:t>	1925 La tasa máxima sube de 2.3</a:t>
            </a:r>
            <a:r>
              <a:rPr lang="es-MX" sz="2000" dirty="0"/>
              <a:t>%</a:t>
            </a:r>
            <a:r>
              <a:rPr lang="x-none" sz="2000" dirty="0"/>
              <a:t> a 30%.	</a:t>
            </a:r>
          </a:p>
          <a:p>
            <a:pPr marL="0" indent="0">
              <a:buNone/>
            </a:pPr>
            <a:endParaRPr lang="x-none" dirty="0"/>
          </a:p>
          <a:p>
            <a:pPr>
              <a:buFont typeface="Wingdings" panose="05000000000000000000" pitchFamily="2" charset="2"/>
              <a:buChar char="v"/>
            </a:pPr>
            <a:endParaRPr lang="x-none" dirty="0"/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63480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3.xml><?xml version="1.0" encoding="utf-8"?>
<a:theme xmlns:a="http://schemas.openxmlformats.org/drawingml/2006/main" name="1_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0E5580"/>
    </a:dk2>
    <a:lt2>
      <a:srgbClr val="EBEBEB"/>
    </a:lt2>
    <a:accent1>
      <a:srgbClr val="ACD433"/>
    </a:accent1>
    <a:accent2>
      <a:srgbClr val="E6C133"/>
    </a:accent2>
    <a:accent3>
      <a:srgbClr val="EF7A24"/>
    </a:accent3>
    <a:accent4>
      <a:srgbClr val="5AA0F5"/>
    </a:accent4>
    <a:accent5>
      <a:srgbClr val="75CEEC"/>
    </a:accent5>
    <a:accent6>
      <a:srgbClr val="65D6A0"/>
    </a:accent6>
    <a:hlink>
      <a:srgbClr val="C4E46E"/>
    </a:hlink>
    <a:folHlink>
      <a:srgbClr val="BDE0FB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1899</Words>
  <Application>Microsoft Office PowerPoint</Application>
  <PresentationFormat>Panorámica</PresentationFormat>
  <Paragraphs>176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Arial</vt:lpstr>
      <vt:lpstr>Calibri</vt:lpstr>
      <vt:lpstr>Calibri Light</vt:lpstr>
      <vt:lpstr>Century Gothic</vt:lpstr>
      <vt:lpstr>Wingdings</vt:lpstr>
      <vt:lpstr>Wingdings 3</vt:lpstr>
      <vt:lpstr>Ion</vt:lpstr>
      <vt:lpstr>Sala de reuniones Ion</vt:lpstr>
      <vt:lpstr>1_Sala de reuniones Ion</vt:lpstr>
      <vt:lpstr>Tema de Office</vt:lpstr>
      <vt:lpstr>IMPUESTO A LAS HERENCIAS</vt:lpstr>
      <vt:lpstr>Presentación de PowerPoint</vt:lpstr>
      <vt:lpstr>Presentación de PowerPoint</vt:lpstr>
      <vt:lpstr>Debate</vt:lpstr>
      <vt:lpstr>Debate histórico (S. XVIII)</vt:lpstr>
      <vt:lpstr>Debate histórico (S. XIX)</vt:lpstr>
      <vt:lpstr>Presentación de PowerPoint</vt:lpstr>
      <vt:lpstr>Presentación de PowerPoint</vt:lpstr>
      <vt:lpstr>Necesidades presupuestales</vt:lpstr>
      <vt:lpstr>Necesidades presupuestales  e igualdad de  sacrificio</vt:lpstr>
      <vt:lpstr>Presentación de PowerPoint</vt:lpstr>
      <vt:lpstr>Países que cobran el impuesto</vt:lpstr>
      <vt:lpstr>Esquemas actuales</vt:lpstr>
      <vt:lpstr>Presentación de PowerPoint</vt:lpstr>
      <vt:lpstr>Esquemas actuales</vt:lpstr>
      <vt:lpstr>Exenciones comunes</vt:lpstr>
      <vt:lpstr>En promedio los países de la OCDE recaudaron 0.2% del PIB y 0.4% de sus ingresos tributarios (2000 – 2013) por impuestos a las herencias</vt:lpstr>
      <vt:lpstr>Recaudación vs tasas</vt:lpstr>
      <vt:lpstr>Recaudación vs exenciones</vt:lpstr>
      <vt:lpstr>Recaudación vs progresividad</vt:lpstr>
      <vt:lpstr>Presentación de PowerPoint</vt:lpstr>
      <vt:lpstr>Cálculo del impuesto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herencia recobrará la importancia que tuvo a principios del siglo XX</vt:lpstr>
      <vt:lpstr>Propuestas recientes</vt:lpstr>
      <vt:lpstr>Conclusiones (1/2)</vt:lpstr>
      <vt:lpstr>Presentación de PowerPoint</vt:lpstr>
      <vt:lpstr>Temas pendientes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IMPUESTO A LAS HERENCIAS</dc:title>
  <dc:creator>Mara!</dc:creator>
  <cp:lastModifiedBy>Sanchez Correa Mara</cp:lastModifiedBy>
  <cp:revision>72</cp:revision>
  <dcterms:created xsi:type="dcterms:W3CDTF">2016-08-13T22:34:03Z</dcterms:created>
  <dcterms:modified xsi:type="dcterms:W3CDTF">2016-08-23T19:52:50Z</dcterms:modified>
</cp:coreProperties>
</file>