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7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75" r:id="rId8"/>
    <p:sldId id="263" r:id="rId9"/>
    <p:sldId id="257" r:id="rId10"/>
    <p:sldId id="266" r:id="rId11"/>
    <p:sldId id="267" r:id="rId12"/>
    <p:sldId id="265" r:id="rId13"/>
    <p:sldId id="276" r:id="rId14"/>
    <p:sldId id="273" r:id="rId15"/>
    <p:sldId id="268" r:id="rId16"/>
    <p:sldId id="269" r:id="rId17"/>
    <p:sldId id="271" r:id="rId18"/>
    <p:sldId id="284" r:id="rId19"/>
    <p:sldId id="272" r:id="rId20"/>
    <p:sldId id="270" r:id="rId21"/>
    <p:sldId id="278" r:id="rId22"/>
    <p:sldId id="279" r:id="rId23"/>
    <p:sldId id="280" r:id="rId24"/>
    <p:sldId id="281" r:id="rId25"/>
    <p:sldId id="282" r:id="rId26"/>
    <p:sldId id="285" r:id="rId27"/>
    <p:sldId id="28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697"/>
  </p:normalViewPr>
  <p:slideViewPr>
    <p:cSldViewPr snapToGrid="0" snapToObjects="1">
      <p:cViewPr varScale="1">
        <p:scale>
          <a:sx n="48" d="100"/>
          <a:sy n="48" d="100"/>
        </p:scale>
        <p:origin x="-76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739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594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11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277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66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87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17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93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15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99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72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689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3.emf"/><Relationship Id="rId5" Type="http://schemas.openxmlformats.org/officeDocument/2006/relationships/package" Target="../embeddings/Microsoft_Word_Document4.docx"/><Relationship Id="rId6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4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4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4341" y="1122363"/>
            <a:ext cx="10177005" cy="2387600"/>
          </a:xfrm>
        </p:spPr>
        <p:txBody>
          <a:bodyPr>
            <a:normAutofit fontScale="90000"/>
          </a:bodyPr>
          <a:lstStyle/>
          <a:p>
            <a:pPr algn="r"/>
            <a:r>
              <a:rPr lang="es-ES_tradnl" dirty="0" smtClean="0"/>
              <a:t>Evolución de los portales de </a:t>
            </a:r>
            <a:r>
              <a:rPr lang="es-ES_tradnl" b="1" dirty="0" smtClean="0">
                <a:solidFill>
                  <a:schemeClr val="accent2"/>
                </a:solidFill>
              </a:rPr>
              <a:t>transparencia fiscal</a:t>
            </a:r>
            <a:r>
              <a:rPr lang="es-ES_tradnl" dirty="0" smtClean="0"/>
              <a:t>: </a:t>
            </a:r>
            <a:br>
              <a:rPr lang="es-ES_tradnl" dirty="0" smtClean="0"/>
            </a:br>
            <a:r>
              <a:rPr lang="es-ES_tradnl" dirty="0" smtClean="0"/>
              <a:t>lecciones y desafíos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4341" y="3602038"/>
            <a:ext cx="10177005" cy="165576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r"/>
            <a:r>
              <a:rPr lang="en-US" dirty="0" smtClean="0"/>
              <a:t>Jorge </a:t>
            </a:r>
            <a:r>
              <a:rPr lang="en-US" dirty="0" smtClean="0"/>
              <a:t>Romero </a:t>
            </a:r>
            <a:r>
              <a:rPr lang="en-US" dirty="0" smtClean="0"/>
              <a:t>Le</a:t>
            </a:r>
            <a:r>
              <a:rPr lang="es-ES" dirty="0" err="1" smtClean="0"/>
              <a:t>ón</a:t>
            </a:r>
            <a:endParaRPr lang="es-ES" dirty="0" smtClean="0"/>
          </a:p>
          <a:p>
            <a:pPr algn="r"/>
            <a:r>
              <a:rPr lang="es-ES" smtClean="0"/>
              <a:t>Marzo de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3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60287"/>
              </p:ext>
            </p:extLst>
          </p:nvPr>
        </p:nvGraphicFramePr>
        <p:xfrm>
          <a:off x="0" y="401053"/>
          <a:ext cx="12168652" cy="6456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Document" r:id="rId3" imgW="5943600" imgH="3467100" progId="Word.Document.12">
                  <p:embed/>
                </p:oleObj>
              </mc:Choice>
              <mc:Fallback>
                <p:oleObj name="Document" r:id="rId3" imgW="5943600" imgH="3467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401053"/>
                        <a:ext cx="12168652" cy="6456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3797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72486"/>
              </p:ext>
            </p:extLst>
          </p:nvPr>
        </p:nvGraphicFramePr>
        <p:xfrm>
          <a:off x="0" y="463541"/>
          <a:ext cx="6565232" cy="6161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Document" r:id="rId3" imgW="5943600" imgH="5435600" progId="Word.Document.12">
                  <p:embed/>
                </p:oleObj>
              </mc:Choice>
              <mc:Fallback>
                <p:oleObj name="Document" r:id="rId3" imgW="5943600" imgH="5435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463541"/>
                        <a:ext cx="6565232" cy="6161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164773"/>
              </p:ext>
            </p:extLst>
          </p:nvPr>
        </p:nvGraphicFramePr>
        <p:xfrm>
          <a:off x="6252409" y="463541"/>
          <a:ext cx="5943600" cy="6161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Document" r:id="rId5" imgW="5943600" imgH="5435600" progId="Word.Document.12">
                  <p:embed/>
                </p:oleObj>
              </mc:Choice>
              <mc:Fallback>
                <p:oleObj name="Document" r:id="rId5" imgW="5943600" imgH="5435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52409" y="463541"/>
                        <a:ext cx="5943600" cy="6161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9281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/>
          </a:bodyPr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Hallazgos</a:t>
            </a:r>
            <a:endParaRPr lang="en-US" b="1" dirty="0">
              <a:solidFill>
                <a:schemeClr val="accent2"/>
              </a:solidFill>
            </a:endParaRPr>
          </a:p>
        </p:txBody>
      </p:sp>
      <p:graphicFrame>
        <p:nvGraphicFramePr>
          <p:cNvPr id="7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332607"/>
              </p:ext>
            </p:extLst>
          </p:nvPr>
        </p:nvGraphicFramePr>
        <p:xfrm>
          <a:off x="1010653" y="2197100"/>
          <a:ext cx="10019297" cy="268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Document" r:id="rId3" imgW="5943600" imgH="1193800" progId="Word.Document.12">
                  <p:embed/>
                </p:oleObj>
              </mc:Choice>
              <mc:Fallback>
                <p:oleObj name="Document" r:id="rId3" imgW="5943600" imgH="1193800" progId="Word.Document.12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0653" y="2197100"/>
                        <a:ext cx="10019297" cy="2684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838200" y="1278855"/>
            <a:ext cx="10343147" cy="78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>
                <a:latin typeface="+mn-lt"/>
              </a:rPr>
              <a:t>Calificación </a:t>
            </a:r>
            <a:r>
              <a:rPr lang="es-ES" sz="2800" b="1" dirty="0" smtClean="0">
                <a:solidFill>
                  <a:schemeClr val="accent2"/>
                </a:solidFill>
                <a:latin typeface="+mn-lt"/>
              </a:rPr>
              <a:t>promedio </a:t>
            </a:r>
            <a:r>
              <a:rPr lang="es-ES" sz="2800" b="1" dirty="0" smtClean="0">
                <a:latin typeface="+mn-lt"/>
              </a:rPr>
              <a:t>por dimensión</a:t>
            </a:r>
            <a:endParaRPr lang="en-US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4121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/>
          </a:bodyPr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Hallazgos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1278855"/>
            <a:ext cx="10343147" cy="78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>
                <a:latin typeface="+mn-lt"/>
              </a:rPr>
              <a:t>Calificación promedio con y sin </a:t>
            </a:r>
            <a:r>
              <a:rPr lang="es-ES" sz="2800" b="1" dirty="0" smtClean="0">
                <a:solidFill>
                  <a:schemeClr val="accent2"/>
                </a:solidFill>
                <a:latin typeface="+mn-lt"/>
              </a:rPr>
              <a:t>portal</a:t>
            </a:r>
            <a:endParaRPr lang="en-US" sz="2800" b="1" dirty="0">
              <a:solidFill>
                <a:schemeClr val="accent2"/>
              </a:solidFill>
              <a:latin typeface="+mn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7992162"/>
              </p:ext>
            </p:extLst>
          </p:nvPr>
        </p:nvGraphicFramePr>
        <p:xfrm>
          <a:off x="432672" y="2144712"/>
          <a:ext cx="11168778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Document" r:id="rId3" imgW="5943600" imgH="1143000" progId="Word.Document.12">
                  <p:embed/>
                </p:oleObj>
              </mc:Choice>
              <mc:Fallback>
                <p:oleObj name="Document" r:id="rId3" imgW="5943600" imgH="1143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672" y="2144712"/>
                        <a:ext cx="11168778" cy="2503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591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dirty="0"/>
              <a:t>Si agregamos accesibilidad y confiabilidad encontramos cuatro grupos distintos: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Un reducido grupo de </a:t>
            </a:r>
            <a:r>
              <a:rPr lang="es-ES" b="1" dirty="0">
                <a:solidFill>
                  <a:schemeClr val="accent2"/>
                </a:solidFill>
              </a:rPr>
              <a:t>países con mejor desempeño </a:t>
            </a:r>
            <a:r>
              <a:rPr lang="es-ES" dirty="0"/>
              <a:t>(</a:t>
            </a:r>
            <a:r>
              <a:rPr lang="es-ES" i="1" dirty="0"/>
              <a:t>top </a:t>
            </a:r>
            <a:r>
              <a:rPr lang="es-ES" i="1" dirty="0" err="1"/>
              <a:t>performers</a:t>
            </a:r>
            <a:r>
              <a:rPr lang="es-ES" dirty="0"/>
              <a:t>) con calificación muy alta en alcance (más de 80), y relativamente alta en accesibilidad y confiablidad (más de 60)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Países con </a:t>
            </a:r>
            <a:r>
              <a:rPr lang="es-ES" b="1" dirty="0">
                <a:solidFill>
                  <a:schemeClr val="accent2"/>
                </a:solidFill>
              </a:rPr>
              <a:t>calificación muy alta en alcance pero menos o mucho menos en accesibilidad y confiabilidad</a:t>
            </a:r>
            <a:endParaRPr lang="en-US" b="1" dirty="0">
              <a:solidFill>
                <a:schemeClr val="accent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El grupo más grande, con </a:t>
            </a:r>
            <a:r>
              <a:rPr lang="es-ES" b="1" dirty="0">
                <a:solidFill>
                  <a:schemeClr val="accent2"/>
                </a:solidFill>
              </a:rPr>
              <a:t>países de calificación intermedia baja (entre 30 y 60) en alcance, accesibilidad y confiabilidad</a:t>
            </a:r>
            <a:endParaRPr lang="en-US" b="1" dirty="0">
              <a:solidFill>
                <a:schemeClr val="accent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El grupo de </a:t>
            </a:r>
            <a:r>
              <a:rPr lang="es-ES" b="1" dirty="0" smtClean="0">
                <a:solidFill>
                  <a:schemeClr val="accent2"/>
                </a:solidFill>
              </a:rPr>
              <a:t>países opacos </a:t>
            </a:r>
            <a:r>
              <a:rPr lang="es-ES" dirty="0" smtClean="0"/>
              <a:t>con calificación menor a 30 en todas las categorías, que no publica ni siquiera información presupuestaria básica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Hallazgos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828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5" y="152399"/>
            <a:ext cx="10804361" cy="6567237"/>
          </a:xfrm>
          <a:prstGeom prst="rect">
            <a:avLst/>
          </a:prstGeom>
        </p:spPr>
      </p:pic>
      <p:sp>
        <p:nvSpPr>
          <p:cNvPr id="6" name="Text Box 3"/>
          <p:cNvSpPr txBox="1"/>
          <p:nvPr/>
        </p:nvSpPr>
        <p:spPr>
          <a:xfrm>
            <a:off x="5924549" y="4522871"/>
            <a:ext cx="5481387" cy="57851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s-ES" sz="2400" b="1" dirty="0">
                <a:solidFill>
                  <a:schemeClr val="tx1"/>
                </a:solidFill>
                <a:effectLst/>
                <a:ea typeface="ＭＳ 明朝" charset="-128"/>
                <a:cs typeface="Times New Roman" charset="0"/>
              </a:rPr>
              <a:t>Cruce entre ‘alcance’ y promedio de  </a:t>
            </a:r>
            <a:r>
              <a:rPr lang="es-ES" sz="2400" b="1" dirty="0" smtClean="0">
                <a:solidFill>
                  <a:schemeClr val="tx1"/>
                </a:solidFill>
                <a:effectLst/>
                <a:ea typeface="ＭＳ 明朝" charset="-128"/>
                <a:cs typeface="Times New Roman" charset="0"/>
              </a:rPr>
              <a:t>accesibilidad/confiabilidad</a:t>
            </a:r>
            <a:endParaRPr lang="en-US" sz="2400" dirty="0">
              <a:solidFill>
                <a:schemeClr val="tx1"/>
              </a:solidFill>
              <a:effectLst/>
              <a:ea typeface="ＭＳ 明朝" charset="-128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653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5" y="165935"/>
            <a:ext cx="10804361" cy="6496551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1540042" y="1445540"/>
            <a:ext cx="9673390" cy="64169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105900" y="165935"/>
            <a:ext cx="19050" cy="5733050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11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5" y="165935"/>
            <a:ext cx="10804361" cy="6496551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1540042" y="1445540"/>
            <a:ext cx="9673390" cy="64169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239000" y="280235"/>
            <a:ext cx="19050" cy="5733050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4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5" y="165935"/>
            <a:ext cx="10804361" cy="649655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7200900" y="165935"/>
            <a:ext cx="0" cy="5758615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540042" y="1436648"/>
            <a:ext cx="5660858" cy="16790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111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5" y="165935"/>
            <a:ext cx="10804361" cy="6496551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V="1">
            <a:off x="1540042" y="2571750"/>
            <a:ext cx="5660858" cy="16790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200900" y="165935"/>
            <a:ext cx="0" cy="5758615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941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Í</a:t>
            </a:r>
            <a:r>
              <a:rPr lang="en-US" b="1" dirty="0" err="1" smtClean="0">
                <a:solidFill>
                  <a:schemeClr val="accent2"/>
                </a:solidFill>
              </a:rPr>
              <a:t>ndice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1 - </a:t>
            </a:r>
            <a:r>
              <a:rPr lang="en-US" sz="3200" dirty="0" err="1" smtClean="0"/>
              <a:t>Metodolog</a:t>
            </a:r>
            <a:r>
              <a:rPr lang="es-ES" sz="3200" dirty="0" err="1" smtClean="0"/>
              <a:t>ía</a:t>
            </a:r>
            <a:endParaRPr lang="es-ES" sz="3200" dirty="0" smtClean="0"/>
          </a:p>
          <a:p>
            <a:pPr marL="0" indent="0">
              <a:buNone/>
            </a:pPr>
            <a:r>
              <a:rPr lang="es-ES" sz="3200" dirty="0" smtClean="0"/>
              <a:t>2 - Hallazgos</a:t>
            </a:r>
          </a:p>
          <a:p>
            <a:pPr marL="0" indent="0">
              <a:buNone/>
            </a:pPr>
            <a:r>
              <a:rPr lang="es-ES" sz="3200" dirty="0" smtClean="0"/>
              <a:t>3 - Áreas de oportunidad</a:t>
            </a:r>
          </a:p>
          <a:p>
            <a:pPr marL="0" indent="0">
              <a:buNone/>
            </a:pPr>
            <a:r>
              <a:rPr lang="es-ES" sz="3200" dirty="0" smtClean="0"/>
              <a:t>4 - Recomendaciones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79063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75" y="165935"/>
            <a:ext cx="10804361" cy="6496551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V="1">
            <a:off x="7219950" y="1509709"/>
            <a:ext cx="3993482" cy="14291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540042" y="2600323"/>
            <a:ext cx="5679908" cy="64169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40042" y="4278229"/>
            <a:ext cx="2849479" cy="0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219950" y="223085"/>
            <a:ext cx="19050" cy="5733050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379996" y="4278229"/>
            <a:ext cx="9525" cy="1677906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275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 smtClean="0"/>
              <a:t>Las principales áreas de oportunidad para países con buen alcance de información son evidentes: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Robustecer las características de la publicación en línea que generan certidumbre y confianza en los usuarios (</a:t>
            </a:r>
            <a:r>
              <a:rPr lang="es-ES" b="1" dirty="0" smtClean="0">
                <a:solidFill>
                  <a:schemeClr val="accent2"/>
                </a:solidFill>
              </a:rPr>
              <a:t>confiabilidad</a:t>
            </a:r>
            <a:r>
              <a:rPr lang="es-ES" dirty="0" smtClean="0"/>
              <a:t>), incluyendo publicación de fuentes y registro de cambios en las bases de datos; ‘</a:t>
            </a:r>
            <a:r>
              <a:rPr lang="es-ES" dirty="0" err="1" smtClean="0"/>
              <a:t>datestamp</a:t>
            </a:r>
            <a:r>
              <a:rPr lang="es-ES" dirty="0" smtClean="0"/>
              <a:t>’ o datos de identificación de la información generada por herramientas de búsqueda y visualización; e información histórica.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Crear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accent2"/>
                </a:solidFill>
              </a:rPr>
              <a:t>mecanismos</a:t>
            </a:r>
            <a:r>
              <a:rPr lang="en-US" b="1" dirty="0" smtClean="0">
                <a:solidFill>
                  <a:schemeClr val="accent2"/>
                </a:solidFill>
              </a:rPr>
              <a:t> de </a:t>
            </a:r>
            <a:r>
              <a:rPr lang="en-US" b="1" dirty="0" err="1" smtClean="0">
                <a:solidFill>
                  <a:schemeClr val="accent2"/>
                </a:solidFill>
              </a:rPr>
              <a:t>retroalimentaci</a:t>
            </a:r>
            <a:r>
              <a:rPr lang="es-ES" b="1" dirty="0" err="1" smtClean="0">
                <a:solidFill>
                  <a:schemeClr val="accent2"/>
                </a:solidFill>
              </a:rPr>
              <a:t>ón</a:t>
            </a:r>
            <a:r>
              <a:rPr lang="es-ES" b="1" dirty="0" smtClean="0">
                <a:solidFill>
                  <a:schemeClr val="accent2"/>
                </a:solidFill>
              </a:rPr>
              <a:t> </a:t>
            </a:r>
            <a:r>
              <a:rPr lang="es-ES" dirty="0" smtClean="0"/>
              <a:t>y hacerlos visibles en la página – idealmente adaptando las mejores prácticas (usar varias formas de contacto, hacer público el registro de la interacción, crear una comunidad de práctica).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Áreas de oportunidad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85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Dos áreas de oportunidad no evidentes son resultado de la existencia de una amplia diversidad de plataformas en casi todos los países: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err="1" smtClean="0"/>
              <a:t>Crear</a:t>
            </a:r>
            <a:r>
              <a:rPr lang="en-US" dirty="0" smtClean="0"/>
              <a:t> y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visibles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/>
                </a:solidFill>
              </a:rPr>
              <a:t>v</a:t>
            </a:r>
            <a:r>
              <a:rPr lang="es-ES" b="1" dirty="0" err="1" smtClean="0">
                <a:solidFill>
                  <a:schemeClr val="accent2"/>
                </a:solidFill>
              </a:rPr>
              <a:t>ínculos</a:t>
            </a:r>
            <a:r>
              <a:rPr lang="es-ES" b="1" dirty="0" smtClean="0">
                <a:solidFill>
                  <a:schemeClr val="accent2"/>
                </a:solidFill>
              </a:rPr>
              <a:t> entre las distintas plataformas </a:t>
            </a:r>
            <a:r>
              <a:rPr lang="es-ES" b="1" dirty="0" smtClean="0"/>
              <a:t>(</a:t>
            </a:r>
            <a:r>
              <a:rPr lang="es-ES" b="1" dirty="0" err="1" smtClean="0"/>
              <a:t>cross</a:t>
            </a:r>
            <a:r>
              <a:rPr lang="es-ES" b="1" dirty="0" err="1"/>
              <a:t>-</a:t>
            </a:r>
            <a:r>
              <a:rPr lang="es-ES" b="1" dirty="0" err="1" smtClean="0"/>
              <a:t>referencing</a:t>
            </a:r>
            <a:r>
              <a:rPr lang="es-ES" b="1" dirty="0" smtClean="0"/>
              <a:t>)</a:t>
            </a:r>
            <a:r>
              <a:rPr lang="es-ES" dirty="0" smtClean="0"/>
              <a:t>, especialmente donde hay plataformas de datos abiertos.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s-ES" dirty="0" smtClean="0"/>
              <a:t>Donde la </a:t>
            </a:r>
            <a:r>
              <a:rPr lang="es-ES" b="1" dirty="0" smtClean="0">
                <a:solidFill>
                  <a:schemeClr val="accent2"/>
                </a:solidFill>
              </a:rPr>
              <a:t>información oficial del ciclo presupuestario </a:t>
            </a:r>
            <a:r>
              <a:rPr lang="es-ES" dirty="0" smtClean="0"/>
              <a:t>no es parte de la información usualmente consultada en el portal (</a:t>
            </a:r>
            <a:r>
              <a:rPr lang="es-ES" dirty="0" err="1" smtClean="0"/>
              <a:t>e.g</a:t>
            </a:r>
            <a:r>
              <a:rPr lang="es-ES" dirty="0" smtClean="0"/>
              <a:t>. la cuenta pública, o los presupuestos modificados), es necesario </a:t>
            </a:r>
            <a:r>
              <a:rPr lang="es-ES" b="1" dirty="0" smtClean="0">
                <a:solidFill>
                  <a:schemeClr val="accent2"/>
                </a:solidFill>
              </a:rPr>
              <a:t>vincularla</a:t>
            </a:r>
            <a:r>
              <a:rPr lang="es-ES" dirty="0" smtClean="0"/>
              <a:t>. </a:t>
            </a:r>
            <a:endParaRPr lang="en-US" dirty="0"/>
          </a:p>
          <a:p>
            <a:pPr marL="514350" indent="-514350">
              <a:buFont typeface="+mj-lt"/>
              <a:buAutoNum type="arabicPeriod" startAt="3"/>
            </a:pPr>
            <a:endParaRPr lang="en-US" dirty="0"/>
          </a:p>
          <a:p>
            <a:pPr marL="514350" indent="-514350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Áreas de oportunidad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03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Construir condiciones de </a:t>
            </a:r>
            <a:r>
              <a:rPr lang="es-ES" b="1" dirty="0" smtClean="0">
                <a:solidFill>
                  <a:schemeClr val="accent2"/>
                </a:solidFill>
              </a:rPr>
              <a:t>accesibilidad primero</a:t>
            </a:r>
            <a:r>
              <a:rPr lang="es-ES" dirty="0" smtClean="0"/>
              <a:t>, y </a:t>
            </a:r>
            <a:r>
              <a:rPr lang="es-ES" b="1" dirty="0" smtClean="0">
                <a:solidFill>
                  <a:schemeClr val="accent2"/>
                </a:solidFill>
              </a:rPr>
              <a:t>confiabilidad </a:t>
            </a:r>
            <a:r>
              <a:rPr lang="es-ES" dirty="0" smtClean="0"/>
              <a:t>inmediatamente </a:t>
            </a:r>
            <a:r>
              <a:rPr lang="es-ES" b="1" dirty="0" smtClean="0">
                <a:solidFill>
                  <a:schemeClr val="accent2"/>
                </a:solidFill>
              </a:rPr>
              <a:t>después</a:t>
            </a:r>
            <a:r>
              <a:rPr lang="es-ES" dirty="0" smtClean="0"/>
              <a:t>. Especialmente donde ya hay bases de datos públicas, crear una lista de fuentes y un registro de cambios no es difícil.</a:t>
            </a:r>
          </a:p>
          <a:p>
            <a:pPr marL="0" indent="0">
              <a:buNone/>
            </a:pPr>
            <a:r>
              <a:rPr lang="es-ES" dirty="0" smtClean="0"/>
              <a:t>Tener en mente que hay </a:t>
            </a:r>
            <a:r>
              <a:rPr lang="es-ES" b="1" dirty="0" smtClean="0">
                <a:solidFill>
                  <a:schemeClr val="accent2"/>
                </a:solidFill>
              </a:rPr>
              <a:t>diversos usuarios, y necesidades</a:t>
            </a:r>
            <a:r>
              <a:rPr lang="es-ES" dirty="0" smtClean="0"/>
              <a:t>. Generar condiciones para atender estas necesidades por distintos medios.</a:t>
            </a:r>
          </a:p>
          <a:p>
            <a:pPr marL="0" indent="0">
              <a:buNone/>
            </a:pPr>
            <a:r>
              <a:rPr lang="es-ES" dirty="0" smtClean="0"/>
              <a:t>Donde haya </a:t>
            </a:r>
            <a:r>
              <a:rPr lang="es-ES" b="1" dirty="0" smtClean="0">
                <a:solidFill>
                  <a:schemeClr val="accent2"/>
                </a:solidFill>
              </a:rPr>
              <a:t>datos abiertos, hacerlos visibles</a:t>
            </a:r>
            <a:r>
              <a:rPr lang="es-ES" dirty="0" smtClean="0"/>
              <a:t>. En todos los lugares de ‘amplia consulta’, vincular los documentos oficiales del ciclo presupuestario. </a:t>
            </a:r>
          </a:p>
          <a:p>
            <a:pPr marL="0" indent="0">
              <a:buNone/>
            </a:pPr>
            <a:r>
              <a:rPr lang="es-ES" dirty="0" smtClean="0"/>
              <a:t>Crear una </a:t>
            </a:r>
            <a:r>
              <a:rPr lang="es-ES" b="1" dirty="0" smtClean="0">
                <a:solidFill>
                  <a:schemeClr val="accent2"/>
                </a:solidFill>
              </a:rPr>
              <a:t>comunidad virtual</a:t>
            </a:r>
            <a:r>
              <a:rPr lang="es-ES" dirty="0" smtClean="0"/>
              <a:t>.</a:t>
            </a:r>
            <a:endParaRPr lang="en-US" dirty="0"/>
          </a:p>
          <a:p>
            <a:pPr marL="514350" indent="-514350">
              <a:buFont typeface="+mj-lt"/>
              <a:buAutoNum type="arabicPeriod" startAt="3"/>
            </a:pPr>
            <a:endParaRPr lang="en-US" dirty="0"/>
          </a:p>
          <a:p>
            <a:pPr marL="514350" indent="-514350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Recomendaciones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733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168" y="692150"/>
            <a:ext cx="9952882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810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652" y="361950"/>
            <a:ext cx="8793798" cy="6210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1670142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Í</a:t>
            </a:r>
            <a:r>
              <a:rPr lang="en-US" b="1" dirty="0" err="1" smtClean="0">
                <a:solidFill>
                  <a:schemeClr val="accent2"/>
                </a:solidFill>
              </a:rPr>
              <a:t>ndice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1 - </a:t>
            </a:r>
            <a:r>
              <a:rPr lang="en-US" sz="3200" dirty="0" err="1" smtClean="0"/>
              <a:t>Metodolog</a:t>
            </a:r>
            <a:r>
              <a:rPr lang="es-ES" sz="3200" dirty="0" err="1" smtClean="0"/>
              <a:t>ía</a:t>
            </a:r>
            <a:endParaRPr lang="es-ES" sz="3200" dirty="0" smtClean="0"/>
          </a:p>
          <a:p>
            <a:pPr marL="0" indent="0">
              <a:buNone/>
            </a:pPr>
            <a:r>
              <a:rPr lang="es-ES" sz="3200" dirty="0" smtClean="0"/>
              <a:t>2 - Hallazgos</a:t>
            </a:r>
          </a:p>
          <a:p>
            <a:pPr marL="0" indent="0">
              <a:buNone/>
            </a:pPr>
            <a:r>
              <a:rPr lang="es-ES" sz="3200" dirty="0" smtClean="0"/>
              <a:t>3 - Áreas de oportunidad</a:t>
            </a:r>
          </a:p>
          <a:p>
            <a:pPr marL="0" indent="0">
              <a:buNone/>
            </a:pPr>
            <a:r>
              <a:rPr lang="es-ES" sz="3200" dirty="0" smtClean="0"/>
              <a:t>4 - Recomendaciones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351523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466850"/>
            <a:ext cx="10515600" cy="17907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accent2"/>
                </a:solidFill>
              </a:rPr>
              <a:t>¡Muchas gracias!</a:t>
            </a:r>
            <a:br>
              <a:rPr lang="es-ES" b="1" dirty="0" smtClean="0">
                <a:solidFill>
                  <a:schemeClr val="accent2"/>
                </a:solidFill>
              </a:rPr>
            </a:br>
            <a:r>
              <a:rPr lang="es-ES" b="1" dirty="0" smtClean="0">
                <a:solidFill>
                  <a:schemeClr val="accent2"/>
                </a:solidFill>
              </a:rPr>
              <a:t/>
            </a:r>
            <a:br>
              <a:rPr lang="es-ES" b="1" dirty="0" smtClean="0">
                <a:solidFill>
                  <a:schemeClr val="accent2"/>
                </a:solidFill>
              </a:rPr>
            </a:br>
            <a:r>
              <a:rPr lang="es-ES" sz="3200" b="1" dirty="0" smtClean="0"/>
              <a:t>http://</a:t>
            </a:r>
            <a:r>
              <a:rPr lang="es-ES" sz="3200" b="1" dirty="0" err="1" smtClean="0"/>
              <a:t>internationalbudget.org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>http://</a:t>
            </a:r>
            <a:r>
              <a:rPr lang="es-ES" sz="3200" b="1" dirty="0" err="1" smtClean="0"/>
              <a:t>fundar.org.mx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err="1" smtClean="0"/>
              <a:t>jorgeromeroleon</a:t>
            </a:r>
            <a:r>
              <a:rPr lang="es-ES" sz="3200" b="1" dirty="0" err="1" smtClean="0"/>
              <a:t>@</a:t>
            </a:r>
            <a:r>
              <a:rPr lang="es-ES" sz="3200" b="1" dirty="0" err="1" smtClean="0"/>
              <a:t>gmail.com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200" b="1" dirty="0" err="1" smtClean="0"/>
              <a:t>jromero@rimisp.org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19813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9303" y="1747604"/>
            <a:ext cx="10018713" cy="39954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b="1" dirty="0">
                <a:solidFill>
                  <a:schemeClr val="accent2"/>
                </a:solidFill>
              </a:rPr>
              <a:t>80 países</a:t>
            </a:r>
            <a:r>
              <a:rPr lang="es-ES" dirty="0"/>
              <a:t>, valoración del equipo de investigación y expertos a cargo del índice de presupuesto abierto (Open Budget </a:t>
            </a:r>
            <a:r>
              <a:rPr lang="es-ES" dirty="0" err="1"/>
              <a:t>Index</a:t>
            </a:r>
            <a:r>
              <a:rPr lang="es-ES" dirty="0"/>
              <a:t>)</a:t>
            </a:r>
            <a:endParaRPr lang="en-US" dirty="0"/>
          </a:p>
          <a:p>
            <a:pPr marL="0" indent="0">
              <a:buNone/>
            </a:pPr>
            <a:endParaRPr lang="es-ES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s-ES" dirty="0" smtClean="0">
                <a:solidFill>
                  <a:schemeClr val="accent2"/>
                </a:solidFill>
              </a:rPr>
              <a:t>17 </a:t>
            </a:r>
            <a:r>
              <a:rPr lang="es-ES" dirty="0">
                <a:solidFill>
                  <a:schemeClr val="accent2"/>
                </a:solidFill>
              </a:rPr>
              <a:t>indicadores</a:t>
            </a:r>
            <a:r>
              <a:rPr lang="es-ES" dirty="0">
                <a:solidFill>
                  <a:schemeClr val="accent1"/>
                </a:solidFill>
              </a:rPr>
              <a:t> </a:t>
            </a:r>
            <a:r>
              <a:rPr lang="es-ES" dirty="0"/>
              <a:t>en un cuestionario con </a:t>
            </a:r>
            <a:r>
              <a:rPr lang="es-ES" dirty="0">
                <a:solidFill>
                  <a:schemeClr val="accent2"/>
                </a:solidFill>
              </a:rPr>
              <a:t>40 preguntas</a:t>
            </a:r>
            <a:r>
              <a:rPr lang="es-ES" dirty="0"/>
              <a:t>, y escala de valor convertida 0 al 100 para cada indicador, con </a:t>
            </a:r>
            <a:r>
              <a:rPr lang="es-ES" dirty="0">
                <a:solidFill>
                  <a:schemeClr val="accent2"/>
                </a:solidFill>
              </a:rPr>
              <a:t>calificación promedio por dimensión </a:t>
            </a:r>
            <a:r>
              <a:rPr lang="es-ES" dirty="0"/>
              <a:t>en</a:t>
            </a:r>
            <a:r>
              <a:rPr lang="es-ES" b="1" dirty="0"/>
              <a:t> </a:t>
            </a:r>
            <a:r>
              <a:rPr lang="es-ES" dirty="0"/>
              <a:t>cada país (un-</a:t>
            </a:r>
            <a:r>
              <a:rPr lang="es-ES" dirty="0" err="1"/>
              <a:t>weighted</a:t>
            </a:r>
            <a:r>
              <a:rPr lang="es-ES" dirty="0"/>
              <a:t>, sin </a:t>
            </a:r>
            <a:r>
              <a:rPr lang="es-ES" i="1" dirty="0"/>
              <a:t>proporcionar</a:t>
            </a:r>
            <a:r>
              <a:rPr lang="es-ES" dirty="0"/>
              <a:t>; todos los indicadores tienen el mismo valor</a:t>
            </a:r>
            <a:r>
              <a:rPr lang="es-ES" dirty="0" smtClean="0"/>
              <a:t>).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n-US" dirty="0" err="1" smtClean="0"/>
              <a:t>Detalles</a:t>
            </a:r>
            <a:r>
              <a:rPr lang="en-US" dirty="0" smtClean="0"/>
              <a:t> (con downloads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ingl</a:t>
            </a:r>
            <a:r>
              <a:rPr lang="es-ES" dirty="0" err="1" smtClean="0"/>
              <a:t>és</a:t>
            </a:r>
            <a:r>
              <a:rPr lang="es-ES" dirty="0" smtClean="0"/>
              <a:t>)</a:t>
            </a:r>
            <a:endParaRPr lang="en-US" dirty="0" smtClean="0"/>
          </a:p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</a:rPr>
              <a:t>http://</a:t>
            </a:r>
            <a:r>
              <a:rPr lang="en-US" b="1" dirty="0" err="1">
                <a:solidFill>
                  <a:schemeClr val="accent2"/>
                </a:solidFill>
              </a:rPr>
              <a:t>www.internationalbudget.org</a:t>
            </a:r>
            <a:r>
              <a:rPr lang="en-US" b="1" dirty="0">
                <a:solidFill>
                  <a:schemeClr val="accent2"/>
                </a:solidFill>
              </a:rPr>
              <a:t>/publications/digital-budgets-how-are-governments-disclosing-fiscal-information-online/</a:t>
            </a:r>
          </a:p>
          <a:p>
            <a:pPr marL="0" indent="0">
              <a:buNone/>
            </a:pPr>
            <a:r>
              <a:rPr lang="es-ES" dirty="0"/>
              <a:t> 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Metodología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367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dirty="0" smtClean="0"/>
              <a:t>Cuatro dimensiones:</a:t>
            </a:r>
          </a:p>
          <a:p>
            <a:pPr lvl="1">
              <a:buFont typeface="Wingdings" charset="2"/>
              <a:buChar char="ü"/>
            </a:pPr>
            <a:r>
              <a:rPr lang="es-ES" sz="3200" b="1" dirty="0" smtClean="0">
                <a:solidFill>
                  <a:schemeClr val="accent2"/>
                </a:solidFill>
              </a:rPr>
              <a:t>Alcance </a:t>
            </a:r>
          </a:p>
          <a:p>
            <a:pPr lvl="1">
              <a:buFont typeface="Wingdings" charset="2"/>
              <a:buChar char="ü"/>
            </a:pPr>
            <a:r>
              <a:rPr lang="es-ES" sz="3200" b="1" dirty="0" smtClean="0">
                <a:solidFill>
                  <a:schemeClr val="accent2"/>
                </a:solidFill>
              </a:rPr>
              <a:t>Accesibilidad </a:t>
            </a:r>
          </a:p>
          <a:p>
            <a:pPr lvl="1">
              <a:buFont typeface="Wingdings" charset="2"/>
              <a:buChar char="ü"/>
            </a:pPr>
            <a:r>
              <a:rPr lang="es-ES" sz="3200" b="1" dirty="0" smtClean="0">
                <a:solidFill>
                  <a:srgbClr val="FFC000"/>
                </a:solidFill>
              </a:rPr>
              <a:t>Confiabilidad </a:t>
            </a:r>
          </a:p>
          <a:p>
            <a:pPr lvl="1">
              <a:buFont typeface="Wingdings" charset="2"/>
              <a:buChar char="ü"/>
            </a:pPr>
            <a:r>
              <a:rPr lang="es-ES" sz="3200" b="1" dirty="0" smtClean="0">
                <a:solidFill>
                  <a:srgbClr val="C00000"/>
                </a:solidFill>
              </a:rPr>
              <a:t>Retroalimentación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Metodología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708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>
                <a:solidFill>
                  <a:schemeClr val="accent2"/>
                </a:solidFill>
              </a:rPr>
              <a:t>Alcance </a:t>
            </a:r>
            <a:r>
              <a:rPr lang="es-ES" b="1" dirty="0"/>
              <a:t>– </a:t>
            </a:r>
            <a:r>
              <a:rPr lang="es-ES" dirty="0"/>
              <a:t>amplitud de la información publicada en línea: cuán completa y comprehensiva es la información presupuestaria y fiscal (incluyendo ingresos)</a:t>
            </a:r>
            <a:endParaRPr lang="en-US" dirty="0"/>
          </a:p>
          <a:p>
            <a:pPr marL="0" indent="0">
              <a:buNone/>
            </a:pPr>
            <a:r>
              <a:rPr lang="es-ES" b="1" dirty="0">
                <a:solidFill>
                  <a:schemeClr val="accent2"/>
                </a:solidFill>
              </a:rPr>
              <a:t>Accesibilidad</a:t>
            </a:r>
            <a:r>
              <a:rPr lang="es-ES" b="1" dirty="0"/>
              <a:t> – </a:t>
            </a:r>
            <a:r>
              <a:rPr lang="es-ES" dirty="0"/>
              <a:t>en qué medida se facilita el acceso público a la información, cuán fácil es acceder a ella y cuán fácil de comprender (incluye diagnóstico de las herramientas para interactuar con los datos, si los datos pueden ser leídos por herramientas tecnológicas y si se publica información para orientar a los usuarios a fin de interactuar con los datos</a:t>
            </a:r>
            <a:r>
              <a:rPr lang="es-ES" dirty="0" smtClean="0"/>
              <a:t>)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Metodología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69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>
                <a:solidFill>
                  <a:schemeClr val="accent2"/>
                </a:solidFill>
              </a:rPr>
              <a:t>Confiabilidad</a:t>
            </a:r>
            <a:r>
              <a:rPr lang="es-ES" b="1" dirty="0"/>
              <a:t> – </a:t>
            </a:r>
            <a:r>
              <a:rPr lang="es-ES" dirty="0"/>
              <a:t>en qué medida</a:t>
            </a:r>
            <a:r>
              <a:rPr lang="es-ES" b="1" dirty="0"/>
              <a:t> </a:t>
            </a:r>
            <a:r>
              <a:rPr lang="es-ES" dirty="0"/>
              <a:t>se incorporan prácticas y herramientas que den certeza a los usuarios sobre la información y los datos publicados por gobiernos (incluye fecha de publicación, si se identifican las fuentes y un registro de los cambios realizados en el tiempo)</a:t>
            </a:r>
            <a:endParaRPr lang="en-US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ES" b="1" dirty="0" smtClean="0">
                <a:solidFill>
                  <a:schemeClr val="accent2"/>
                </a:solidFill>
              </a:rPr>
              <a:t>Retroalimentación</a:t>
            </a:r>
            <a:r>
              <a:rPr lang="es-ES" b="1" dirty="0" smtClean="0">
                <a:solidFill>
                  <a:schemeClr val="accent1"/>
                </a:solidFill>
              </a:rPr>
              <a:t> </a:t>
            </a:r>
            <a:r>
              <a:rPr lang="es-ES" b="1" dirty="0"/>
              <a:t>– </a:t>
            </a:r>
            <a:r>
              <a:rPr lang="es-ES" dirty="0"/>
              <a:t>en qué medida</a:t>
            </a:r>
            <a:r>
              <a:rPr lang="es-ES" b="1" dirty="0"/>
              <a:t> </a:t>
            </a:r>
            <a:r>
              <a:rPr lang="es-ES" dirty="0"/>
              <a:t>se utilizan mecanismos para permitir a los usuarios responder a o preguntar sobre la información presentada (incluye una valoración de las formas de solicitar asistencia y guía por parte de los usuarios, y registro de estadísticas de uso</a:t>
            </a:r>
            <a:r>
              <a:rPr lang="es-ES" dirty="0" smtClean="0"/>
              <a:t>)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Metodología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943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504950"/>
            <a:ext cx="10170694" cy="4362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dirty="0" smtClean="0"/>
              <a:t>Distinguimos </a:t>
            </a:r>
            <a:r>
              <a:rPr lang="es-ES" sz="3200" b="1" dirty="0" smtClean="0">
                <a:solidFill>
                  <a:schemeClr val="accent2"/>
                </a:solidFill>
              </a:rPr>
              <a:t>datos </a:t>
            </a:r>
            <a:r>
              <a:rPr lang="es-ES" sz="3200" dirty="0" smtClean="0"/>
              <a:t>de </a:t>
            </a:r>
            <a:r>
              <a:rPr lang="es-ES" sz="3200" b="1" dirty="0" smtClean="0">
                <a:solidFill>
                  <a:schemeClr val="accent2"/>
                </a:solidFill>
              </a:rPr>
              <a:t>información</a:t>
            </a:r>
            <a:r>
              <a:rPr lang="es-ES" sz="3200" dirty="0" smtClean="0"/>
              <a:t>, y valoramos si la plataforma estaba diseñada con diversos usuarios en mente (en cuyo caso se trata de un </a:t>
            </a:r>
            <a:r>
              <a:rPr lang="es-ES" sz="3200" b="1" dirty="0" smtClean="0">
                <a:solidFill>
                  <a:schemeClr val="accent2"/>
                </a:solidFill>
              </a:rPr>
              <a:t>portal</a:t>
            </a:r>
            <a:r>
              <a:rPr lang="es-ES" sz="3200" dirty="0" smtClean="0"/>
              <a:t>) o como página de ministerio o secretaría sin mayor consideración por los tipos de usuarios, no estatales, de la plataforma (en cuyo caso se trata de un </a:t>
            </a:r>
            <a:r>
              <a:rPr lang="es-ES" sz="3200" b="1" dirty="0" smtClean="0">
                <a:solidFill>
                  <a:schemeClr val="accent2"/>
                </a:solidFill>
              </a:rPr>
              <a:t>sitio web</a:t>
            </a:r>
            <a:r>
              <a:rPr lang="es-ES" sz="3200" dirty="0" smtClean="0"/>
              <a:t>).</a:t>
            </a:r>
          </a:p>
          <a:p>
            <a:pPr marL="0" indent="0">
              <a:buNone/>
            </a:pPr>
            <a:endParaRPr lang="es-ES" sz="3200" dirty="0"/>
          </a:p>
          <a:p>
            <a:pPr marL="0" indent="0">
              <a:buNone/>
            </a:pP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casi</a:t>
            </a:r>
            <a:r>
              <a:rPr lang="en-US" sz="3200" dirty="0" smtClean="0"/>
              <a:t> </a:t>
            </a:r>
            <a:r>
              <a:rPr lang="en-US" sz="3200" dirty="0" err="1" smtClean="0"/>
              <a:t>todos</a:t>
            </a:r>
            <a:r>
              <a:rPr lang="en-US" sz="3200" dirty="0" smtClean="0"/>
              <a:t> </a:t>
            </a:r>
            <a:r>
              <a:rPr lang="en-US" sz="3200" dirty="0" err="1" smtClean="0"/>
              <a:t>los</a:t>
            </a:r>
            <a:r>
              <a:rPr lang="en-US" sz="3200" dirty="0" smtClean="0"/>
              <a:t> </a:t>
            </a:r>
            <a:r>
              <a:rPr lang="en-US" sz="3200" dirty="0" err="1" smtClean="0"/>
              <a:t>casos</a:t>
            </a:r>
            <a:r>
              <a:rPr lang="en-US" sz="3200" dirty="0" smtClean="0"/>
              <a:t> </a:t>
            </a:r>
            <a:r>
              <a:rPr lang="en-US" sz="3200" dirty="0" err="1" smtClean="0"/>
              <a:t>consideramos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2"/>
                </a:solidFill>
              </a:rPr>
              <a:t>dos o m</a:t>
            </a:r>
            <a:r>
              <a:rPr lang="es-ES" sz="3200" dirty="0" err="1" smtClean="0">
                <a:solidFill>
                  <a:schemeClr val="accent2"/>
                </a:solidFill>
              </a:rPr>
              <a:t>ás</a:t>
            </a:r>
            <a:r>
              <a:rPr lang="es-ES" sz="3200" dirty="0" smtClean="0">
                <a:solidFill>
                  <a:schemeClr val="accent2"/>
                </a:solidFill>
              </a:rPr>
              <a:t> </a:t>
            </a:r>
            <a:r>
              <a:rPr lang="es-ES" sz="3200" dirty="0" smtClean="0"/>
              <a:t>sitios web y/o portales.</a:t>
            </a:r>
            <a:endParaRPr lang="en-US" sz="3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Metodología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44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653" y="1283371"/>
            <a:ext cx="10170694" cy="44597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dirty="0" smtClean="0"/>
              <a:t>Muy </a:t>
            </a:r>
            <a:r>
              <a:rPr lang="es-ES" dirty="0"/>
              <a:t>pocos </a:t>
            </a:r>
            <a:r>
              <a:rPr lang="es-ES" dirty="0" smtClean="0"/>
              <a:t>países</a:t>
            </a:r>
            <a:r>
              <a:rPr lang="es-ES" b="1" dirty="0" smtClean="0"/>
              <a:t>—</a:t>
            </a:r>
            <a:r>
              <a:rPr lang="es-ES" b="1" dirty="0" smtClean="0">
                <a:solidFill>
                  <a:schemeClr val="accent2"/>
                </a:solidFill>
              </a:rPr>
              <a:t>sólo 3</a:t>
            </a:r>
            <a:r>
              <a:rPr lang="es-ES" b="1" dirty="0" smtClean="0"/>
              <a:t>—</a:t>
            </a:r>
            <a:r>
              <a:rPr lang="es-ES" b="1" dirty="0" smtClean="0">
                <a:solidFill>
                  <a:schemeClr val="accent2"/>
                </a:solidFill>
              </a:rPr>
              <a:t>se desempeñan </a:t>
            </a:r>
            <a:r>
              <a:rPr lang="es-ES" b="1" dirty="0">
                <a:solidFill>
                  <a:schemeClr val="accent2"/>
                </a:solidFill>
              </a:rPr>
              <a:t>bien o muy bien en las cuatro dimensiones </a:t>
            </a:r>
            <a:r>
              <a:rPr lang="es-ES" dirty="0"/>
              <a:t>(con calificaciones arriba de 60) – Francia, República de Kirguistán y Perú </a:t>
            </a:r>
            <a:endParaRPr lang="en-US" dirty="0"/>
          </a:p>
          <a:p>
            <a:pPr lvl="1">
              <a:buFont typeface="Wingdings" charset="2"/>
              <a:buChar char="ü"/>
            </a:pPr>
            <a:r>
              <a:rPr lang="es-ES" sz="2800" dirty="0"/>
              <a:t>los tres publican información por medio de páginas ministeriales y </a:t>
            </a:r>
            <a:r>
              <a:rPr lang="es-ES" sz="2800" i="1" dirty="0"/>
              <a:t>portales</a:t>
            </a:r>
            <a:r>
              <a:rPr lang="es-ES" sz="2800" dirty="0"/>
              <a:t>, y la información fiscal está vinculada a las bases de datos de sus sistemas de información fiscal (sistemas de información de gestión financiera o Fiscal Management </a:t>
            </a:r>
            <a:r>
              <a:rPr lang="es-ES" sz="2800" dirty="0" err="1"/>
              <a:t>Information</a:t>
            </a:r>
            <a:r>
              <a:rPr lang="es-ES" sz="2800" dirty="0"/>
              <a:t> </a:t>
            </a:r>
            <a:r>
              <a:rPr lang="es-ES" sz="2800" dirty="0" err="1"/>
              <a:t>Systems</a:t>
            </a:r>
            <a:r>
              <a:rPr lang="es-ES" sz="2800" dirty="0"/>
              <a:t>)</a:t>
            </a:r>
            <a:endParaRPr lang="en-US" sz="2800" dirty="0"/>
          </a:p>
          <a:p>
            <a:pPr marL="0" indent="0">
              <a:buNone/>
            </a:pPr>
            <a:r>
              <a:rPr lang="es-ES" dirty="0"/>
              <a:t> </a:t>
            </a:r>
            <a:endParaRPr lang="en-US" dirty="0"/>
          </a:p>
          <a:p>
            <a:pPr marL="0" indent="0">
              <a:buNone/>
            </a:pPr>
            <a:r>
              <a:rPr lang="es-ES" dirty="0"/>
              <a:t>En general, los países tienen </a:t>
            </a:r>
            <a:r>
              <a:rPr lang="es-ES" b="1" dirty="0">
                <a:solidFill>
                  <a:schemeClr val="accent2"/>
                </a:solidFill>
              </a:rPr>
              <a:t>mejor desempeño en la dimensión de alcance</a:t>
            </a:r>
            <a:r>
              <a:rPr lang="es-ES" dirty="0"/>
              <a:t>, que en las de accesibilidad y confiabilidad, y </a:t>
            </a:r>
            <a:r>
              <a:rPr lang="es-ES" b="1" dirty="0">
                <a:solidFill>
                  <a:schemeClr val="accent2"/>
                </a:solidFill>
              </a:rPr>
              <a:t>mejor en accesibilidad </a:t>
            </a:r>
            <a:r>
              <a:rPr lang="es-ES" dirty="0"/>
              <a:t>que en </a:t>
            </a:r>
            <a:r>
              <a:rPr lang="es-ES" b="1" dirty="0">
                <a:solidFill>
                  <a:schemeClr val="accent2"/>
                </a:solidFill>
              </a:rPr>
              <a:t>confiabilidad</a:t>
            </a:r>
            <a:r>
              <a:rPr lang="es-ES" dirty="0"/>
              <a:t>. </a:t>
            </a:r>
            <a:endParaRPr lang="en-US" dirty="0"/>
          </a:p>
          <a:p>
            <a:pPr marL="0" indent="0">
              <a:buNone/>
            </a:pPr>
            <a:r>
              <a:rPr lang="es-ES" dirty="0"/>
              <a:t> </a:t>
            </a:r>
            <a:endParaRPr lang="en-US" dirty="0"/>
          </a:p>
          <a:p>
            <a:pPr marL="0" indent="0">
              <a:buNone/>
            </a:pPr>
            <a:r>
              <a:rPr lang="es-ES" dirty="0"/>
              <a:t>Casi todos los países tienen un </a:t>
            </a:r>
            <a:r>
              <a:rPr lang="es-ES" b="1" dirty="0">
                <a:solidFill>
                  <a:schemeClr val="accent2"/>
                </a:solidFill>
              </a:rPr>
              <a:t>mal o muy mal desempeño en retroalimentación</a:t>
            </a:r>
            <a:r>
              <a:rPr lang="es-ES" dirty="0"/>
              <a:t>, a pesar de </a:t>
            </a:r>
            <a:r>
              <a:rPr lang="es-ES" dirty="0" smtClean="0"/>
              <a:t>lo </a:t>
            </a:r>
            <a:r>
              <a:rPr lang="es-ES" dirty="0"/>
              <a:t>básico de nuestros indicadores en la materia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906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chemeClr val="accent2"/>
                </a:solidFill>
              </a:rPr>
              <a:t>Hallazgos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02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568225"/>
              </p:ext>
            </p:extLst>
          </p:nvPr>
        </p:nvGraphicFramePr>
        <p:xfrm>
          <a:off x="93529" y="352927"/>
          <a:ext cx="12018259" cy="6505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3" imgW="5943600" imgH="3467100" progId="Word.Document.12">
                  <p:embed/>
                </p:oleObj>
              </mc:Choice>
              <mc:Fallback>
                <p:oleObj name="Document" r:id="rId3" imgW="5943600" imgH="3467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529" y="352927"/>
                        <a:ext cx="12018259" cy="65050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6169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909</Words>
  <Application>Microsoft Macintosh PowerPoint</Application>
  <PresentationFormat>Custom</PresentationFormat>
  <Paragraphs>70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Document</vt:lpstr>
      <vt:lpstr>Evolución de los portales de transparencia fiscal:  lecciones y desafíos</vt:lpstr>
      <vt:lpstr>Índice</vt:lpstr>
      <vt:lpstr>Metodología</vt:lpstr>
      <vt:lpstr>Metodología</vt:lpstr>
      <vt:lpstr>Metodología</vt:lpstr>
      <vt:lpstr>Metodología</vt:lpstr>
      <vt:lpstr>Metodología</vt:lpstr>
      <vt:lpstr>Hallazgos</vt:lpstr>
      <vt:lpstr>PowerPoint Presentation</vt:lpstr>
      <vt:lpstr>PowerPoint Presentation</vt:lpstr>
      <vt:lpstr>PowerPoint Presentation</vt:lpstr>
      <vt:lpstr>Hallazgos</vt:lpstr>
      <vt:lpstr>Hallazgos</vt:lpstr>
      <vt:lpstr>Hallazgos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Áreas de oportunidad</vt:lpstr>
      <vt:lpstr>Áreas de oportunidad</vt:lpstr>
      <vt:lpstr>Recomendaciones</vt:lpstr>
      <vt:lpstr>PowerPoint Presentation</vt:lpstr>
      <vt:lpstr>PowerPoint Presentation</vt:lpstr>
      <vt:lpstr>Índice</vt:lpstr>
      <vt:lpstr>¡Muchas gracias!  http://internationalbudget.org http://fundar.org.mx  jorgeromeroleon@gmail.com jromero@rimisp.org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Evolución de los portales de transparencia fiscal:  lecciones y desafíos</dc:title>
  <dc:creator>Jorge Romero León</dc:creator>
  <cp:lastModifiedBy>Jorge Romero Leon</cp:lastModifiedBy>
  <cp:revision>25</cp:revision>
  <dcterms:created xsi:type="dcterms:W3CDTF">2016-04-13T12:52:23Z</dcterms:created>
  <dcterms:modified xsi:type="dcterms:W3CDTF">2017-04-18T18:13:46Z</dcterms:modified>
</cp:coreProperties>
</file>