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103"/>
  </p:notesMasterIdLst>
  <p:handoutMasterIdLst>
    <p:handoutMasterId r:id="rId104"/>
  </p:handoutMasterIdLst>
  <p:sldIdLst>
    <p:sldId id="256" r:id="rId2"/>
    <p:sldId id="443" r:id="rId3"/>
    <p:sldId id="446" r:id="rId4"/>
    <p:sldId id="447" r:id="rId5"/>
    <p:sldId id="444" r:id="rId6"/>
    <p:sldId id="448" r:id="rId7"/>
    <p:sldId id="263" r:id="rId8"/>
    <p:sldId id="265" r:id="rId9"/>
    <p:sldId id="363" r:id="rId10"/>
    <p:sldId id="453" r:id="rId11"/>
    <p:sldId id="386" r:id="rId12"/>
    <p:sldId id="364" r:id="rId13"/>
    <p:sldId id="396" r:id="rId14"/>
    <p:sldId id="397" r:id="rId15"/>
    <p:sldId id="398" r:id="rId16"/>
    <p:sldId id="399" r:id="rId17"/>
    <p:sldId id="387" r:id="rId18"/>
    <p:sldId id="369" r:id="rId19"/>
    <p:sldId id="400" r:id="rId20"/>
    <p:sldId id="401" r:id="rId21"/>
    <p:sldId id="402" r:id="rId22"/>
    <p:sldId id="388" r:id="rId23"/>
    <p:sldId id="373" r:id="rId24"/>
    <p:sldId id="403" r:id="rId25"/>
    <p:sldId id="404" r:id="rId26"/>
    <p:sldId id="389" r:id="rId27"/>
    <p:sldId id="376" r:id="rId28"/>
    <p:sldId id="405" r:id="rId29"/>
    <p:sldId id="406" r:id="rId30"/>
    <p:sldId id="407" r:id="rId31"/>
    <p:sldId id="379" r:id="rId32"/>
    <p:sldId id="408" r:id="rId33"/>
    <p:sldId id="391" r:id="rId34"/>
    <p:sldId id="381" r:id="rId35"/>
    <p:sldId id="409" r:id="rId36"/>
    <p:sldId id="392" r:id="rId37"/>
    <p:sldId id="383" r:id="rId38"/>
    <p:sldId id="410" r:id="rId39"/>
    <p:sldId id="266" r:id="rId40"/>
    <p:sldId id="267" r:id="rId41"/>
    <p:sldId id="268" r:id="rId42"/>
    <p:sldId id="318" r:id="rId43"/>
    <p:sldId id="411" r:id="rId44"/>
    <p:sldId id="412" r:id="rId45"/>
    <p:sldId id="354" r:id="rId46"/>
    <p:sldId id="275" r:id="rId47"/>
    <p:sldId id="321" r:id="rId48"/>
    <p:sldId id="413" r:id="rId49"/>
    <p:sldId id="414" r:id="rId50"/>
    <p:sldId id="355" r:id="rId51"/>
    <p:sldId id="280" r:id="rId52"/>
    <p:sldId id="324" r:id="rId53"/>
    <p:sldId id="415" r:id="rId54"/>
    <p:sldId id="416" r:id="rId55"/>
    <p:sldId id="417" r:id="rId56"/>
    <p:sldId id="356" r:id="rId57"/>
    <p:sldId id="288" r:id="rId58"/>
    <p:sldId id="328" r:id="rId59"/>
    <p:sldId id="418" r:id="rId60"/>
    <p:sldId id="419" r:id="rId61"/>
    <p:sldId id="420" r:id="rId62"/>
    <p:sldId id="421" r:id="rId63"/>
    <p:sldId id="357" r:id="rId64"/>
    <p:sldId id="297" r:id="rId65"/>
    <p:sldId id="333" r:id="rId66"/>
    <p:sldId id="422" r:id="rId67"/>
    <p:sldId id="423" r:id="rId68"/>
    <p:sldId id="358" r:id="rId69"/>
    <p:sldId id="302" r:id="rId70"/>
    <p:sldId id="336" r:id="rId71"/>
    <p:sldId id="424" r:id="rId72"/>
    <p:sldId id="359" r:id="rId73"/>
    <p:sldId id="306" r:id="rId74"/>
    <p:sldId id="338" r:id="rId75"/>
    <p:sldId id="425" r:id="rId76"/>
    <p:sldId id="426" r:id="rId77"/>
    <p:sldId id="427" r:id="rId78"/>
    <p:sldId id="428" r:id="rId79"/>
    <p:sldId id="361" r:id="rId80"/>
    <p:sldId id="312" r:id="rId81"/>
    <p:sldId id="343" r:id="rId82"/>
    <p:sldId id="429" r:id="rId83"/>
    <p:sldId id="362" r:id="rId84"/>
    <p:sldId id="345" r:id="rId85"/>
    <p:sldId id="346" r:id="rId86"/>
    <p:sldId id="347" r:id="rId87"/>
    <p:sldId id="348" r:id="rId88"/>
    <p:sldId id="349" r:id="rId89"/>
    <p:sldId id="350" r:id="rId90"/>
    <p:sldId id="351" r:id="rId91"/>
    <p:sldId id="352" r:id="rId92"/>
    <p:sldId id="353" r:id="rId93"/>
    <p:sldId id="435" r:id="rId94"/>
    <p:sldId id="431" r:id="rId95"/>
    <p:sldId id="432" r:id="rId96"/>
    <p:sldId id="433" r:id="rId97"/>
    <p:sldId id="454" r:id="rId98"/>
    <p:sldId id="449" r:id="rId99"/>
    <p:sldId id="450" r:id="rId100"/>
    <p:sldId id="451" r:id="rId101"/>
    <p:sldId id="452" r:id="rId102"/>
  </p:sldIdLst>
  <p:sldSz cx="13004800" cy="9753600"/>
  <p:notesSz cx="7010400" cy="92964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441" autoAdjust="0"/>
    <p:restoredTop sz="96433" autoAdjust="0"/>
  </p:normalViewPr>
  <p:slideViewPr>
    <p:cSldViewPr>
      <p:cViewPr varScale="1">
        <p:scale>
          <a:sx n="79" d="100"/>
          <a:sy n="79" d="100"/>
        </p:scale>
        <p:origin x="2220" y="54"/>
      </p:cViewPr>
      <p:guideLst>
        <p:guide orient="horz" pos="3072"/>
        <p:guide pos="4096"/>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vela\Documents\ITLP\ITLP%20Nacional-%20Rururb.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pvela\Documents\ITLP\ITLP%20Nacional-%20Rururb.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rgbClr val="002060"/>
                </a:solidFill>
                <a:latin typeface="+mn-lt"/>
                <a:ea typeface="+mn-ea"/>
                <a:cs typeface="+mn-cs"/>
              </a:defRPr>
            </a:pPr>
            <a:r>
              <a:rPr lang="es-MX" sz="2000" b="0" i="0" u="none" strike="noStrike" baseline="0" dirty="0" smtClean="0">
                <a:solidFill>
                  <a:srgbClr val="002060"/>
                </a:solidFill>
                <a:effectLst/>
              </a:rPr>
              <a:t>De enero de 2007 a diciembre de 2016, se han identificado </a:t>
            </a:r>
            <a:r>
              <a:rPr lang="es-MX" sz="2000" b="1" i="0" u="none" strike="noStrike" baseline="0" dirty="0" smtClean="0">
                <a:solidFill>
                  <a:srgbClr val="002060"/>
                </a:solidFill>
                <a:effectLst/>
              </a:rPr>
              <a:t>4,214 usos</a:t>
            </a:r>
            <a:endParaRPr lang="en-US" sz="2000" b="1" dirty="0">
              <a:solidFill>
                <a:srgbClr val="002060"/>
              </a:solidFill>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rgbClr val="002060"/>
              </a:solidFill>
              <a:latin typeface="+mn-lt"/>
              <a:ea typeface="+mn-ea"/>
              <a:cs typeface="+mn-cs"/>
            </a:defRPr>
          </a:pPr>
          <a:endParaRPr lang="es-MX"/>
        </a:p>
      </c:txPr>
    </c:title>
    <c:autoTitleDeleted val="0"/>
    <c:plotArea>
      <c:layout/>
      <c:lineChart>
        <c:grouping val="standard"/>
        <c:varyColors val="0"/>
        <c:ser>
          <c:idx val="0"/>
          <c:order val="0"/>
          <c:tx>
            <c:strRef>
              <c:f>Hoja1!$B$1</c:f>
              <c:strCache>
                <c:ptCount val="1"/>
                <c:pt idx="0">
                  <c:v>Total</c:v>
                </c:pt>
              </c:strCache>
            </c:strRef>
          </c:tx>
          <c:spPr>
            <a:ln w="28575" cap="rnd">
              <a:solidFill>
                <a:srgbClr val="00B050"/>
              </a:solidFill>
              <a:round/>
            </a:ln>
            <a:effectLst/>
          </c:spPr>
          <c:marker>
            <c:symbol val="none"/>
          </c:marker>
          <c:cat>
            <c:numRef>
              <c:f>Hoja1!$A$2:$A$11</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Hoja1!$B$2:$B$11</c:f>
              <c:numCache>
                <c:formatCode>General</c:formatCode>
                <c:ptCount val="10"/>
                <c:pt idx="0">
                  <c:v>17</c:v>
                </c:pt>
                <c:pt idx="1">
                  <c:v>106</c:v>
                </c:pt>
                <c:pt idx="2">
                  <c:v>181</c:v>
                </c:pt>
                <c:pt idx="3">
                  <c:v>426</c:v>
                </c:pt>
                <c:pt idx="4">
                  <c:v>924</c:v>
                </c:pt>
                <c:pt idx="5">
                  <c:v>1792</c:v>
                </c:pt>
                <c:pt idx="6">
                  <c:v>2583</c:v>
                </c:pt>
                <c:pt idx="7">
                  <c:v>3270</c:v>
                </c:pt>
                <c:pt idx="8">
                  <c:v>3758</c:v>
                </c:pt>
                <c:pt idx="9">
                  <c:v>4214</c:v>
                </c:pt>
              </c:numCache>
            </c:numRef>
          </c:val>
          <c:smooth val="0"/>
        </c:ser>
        <c:dLbls>
          <c:showLegendKey val="0"/>
          <c:showVal val="0"/>
          <c:showCatName val="0"/>
          <c:showSerName val="0"/>
          <c:showPercent val="0"/>
          <c:showBubbleSize val="0"/>
        </c:dLbls>
        <c:smooth val="0"/>
        <c:axId val="429543384"/>
        <c:axId val="429544952"/>
      </c:lineChart>
      <c:catAx>
        <c:axId val="429543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429544952"/>
        <c:crosses val="autoZero"/>
        <c:auto val="1"/>
        <c:lblAlgn val="ctr"/>
        <c:lblOffset val="100"/>
        <c:noMultiLvlLbl val="0"/>
      </c:catAx>
      <c:valAx>
        <c:axId val="429544952"/>
        <c:scaling>
          <c:orientation val="minMax"/>
          <c:max val="43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4295433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'Ing Laboral'!$D$2</c:f>
              <c:strCache>
                <c:ptCount val="1"/>
                <c:pt idx="0">
                  <c:v>Pesos del 1t de 2010 
(deflactado con el INPC)</c:v>
                </c:pt>
              </c:strCache>
            </c:strRef>
          </c:tx>
          <c:spPr>
            <a:ln w="38100" cap="rnd">
              <a:solidFill>
                <a:srgbClr val="0054A6"/>
              </a:solidFill>
              <a:round/>
            </a:ln>
            <a:effectLst/>
          </c:spPr>
          <c:marker>
            <c:symbol val="circle"/>
            <c:size val="5"/>
            <c:spPr>
              <a:solidFill>
                <a:srgbClr val="0054A6"/>
              </a:solidFill>
              <a:ln w="25400">
                <a:solidFill>
                  <a:srgbClr val="0054A6"/>
                </a:solidFill>
              </a:ln>
              <a:effectLst/>
            </c:spPr>
          </c:marker>
          <c:cat>
            <c:multiLvlStrRef>
              <c:f>'Ing Laboral'!$A$3:$B$50</c:f>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f>'Ing Laboral'!$D$3:$D$50</c:f>
              <c:numCache>
                <c:formatCode>_("$"* #,##0.00_);_("$"* \(#,##0.00\);_("$"* "-"??_);_(@_)</c:formatCode>
                <c:ptCount val="48"/>
                <c:pt idx="0">
                  <c:v>1782.5637776768026</c:v>
                </c:pt>
                <c:pt idx="1">
                  <c:v>1784.3938756971606</c:v>
                </c:pt>
                <c:pt idx="2">
                  <c:v>1806.6519132510939</c:v>
                </c:pt>
                <c:pt idx="3">
                  <c:v>1866.7695096882496</c:v>
                </c:pt>
                <c:pt idx="4">
                  <c:v>1868.0206025881025</c:v>
                </c:pt>
                <c:pt idx="5">
                  <c:v>1910.1857866445901</c:v>
                </c:pt>
                <c:pt idx="6">
                  <c:v>1940.1377780858554</c:v>
                </c:pt>
                <c:pt idx="7">
                  <c:v>1900.7704596634578</c:v>
                </c:pt>
                <c:pt idx="8">
                  <c:v>1896.775191707844</c:v>
                </c:pt>
                <c:pt idx="9">
                  <c:v>1941.4371224953325</c:v>
                </c:pt>
                <c:pt idx="10">
                  <c:v>1915.5644324545663</c:v>
                </c:pt>
                <c:pt idx="11">
                  <c:v>1911.1688988024978</c:v>
                </c:pt>
                <c:pt idx="12">
                  <c:v>1907.1575591165645</c:v>
                </c:pt>
                <c:pt idx="13">
                  <c:v>1907.0100449123172</c:v>
                </c:pt>
                <c:pt idx="14">
                  <c:v>1863.2709435539718</c:v>
                </c:pt>
                <c:pt idx="15">
                  <c:v>1770.1580455610006</c:v>
                </c:pt>
                <c:pt idx="16">
                  <c:v>1776.8348022191533</c:v>
                </c:pt>
                <c:pt idx="17">
                  <c:v>1773.935947053639</c:v>
                </c:pt>
                <c:pt idx="18">
                  <c:v>1727.8974516841561</c:v>
                </c:pt>
                <c:pt idx="19">
                  <c:v>1692.5633153837045</c:v>
                </c:pt>
                <c:pt idx="20">
                  <c:v>1703.43</c:v>
                </c:pt>
                <c:pt idx="21">
                  <c:v>1726.6433249066624</c:v>
                </c:pt>
                <c:pt idx="22">
                  <c:v>1708.0283700863786</c:v>
                </c:pt>
                <c:pt idx="23">
                  <c:v>1649.3762449118628</c:v>
                </c:pt>
                <c:pt idx="24">
                  <c:v>1686.951670749864</c:v>
                </c:pt>
                <c:pt idx="25">
                  <c:v>1703.4104346541853</c:v>
                </c:pt>
                <c:pt idx="26">
                  <c:v>1696.512749486591</c:v>
                </c:pt>
                <c:pt idx="27">
                  <c:v>1667.3912302331642</c:v>
                </c:pt>
                <c:pt idx="28">
                  <c:v>1688.353480563766</c:v>
                </c:pt>
                <c:pt idx="29">
                  <c:v>1727.0643271850909</c:v>
                </c:pt>
                <c:pt idx="30">
                  <c:v>1710.5654900138516</c:v>
                </c:pt>
                <c:pt idx="31">
                  <c:v>1680.2686561165674</c:v>
                </c:pt>
                <c:pt idx="32">
                  <c:v>1700.4908297068137</c:v>
                </c:pt>
                <c:pt idx="33">
                  <c:v>1681.9596612887583</c:v>
                </c:pt>
                <c:pt idx="34">
                  <c:v>1664.0237750709293</c:v>
                </c:pt>
                <c:pt idx="35">
                  <c:v>1669.0894546938146</c:v>
                </c:pt>
                <c:pt idx="36">
                  <c:v>1633.0428906437535</c:v>
                </c:pt>
                <c:pt idx="37">
                  <c:v>1607.4868274988351</c:v>
                </c:pt>
                <c:pt idx="38">
                  <c:v>1600.5578761962151</c:v>
                </c:pt>
                <c:pt idx="39">
                  <c:v>1575.5767607430923</c:v>
                </c:pt>
                <c:pt idx="40">
                  <c:v>1613.1674981148549</c:v>
                </c:pt>
                <c:pt idx="41">
                  <c:v>1630.960699832111</c:v>
                </c:pt>
                <c:pt idx="42">
                  <c:v>1668.9291409547898</c:v>
                </c:pt>
                <c:pt idx="43">
                  <c:v>1661.7390031056716</c:v>
                </c:pt>
                <c:pt idx="44">
                  <c:v>1665.6981477862573</c:v>
                </c:pt>
                <c:pt idx="45">
                  <c:v>1689.4857508829205</c:v>
                </c:pt>
                <c:pt idx="46">
                  <c:v>1729.3060708966107</c:v>
                </c:pt>
                <c:pt idx="47">
                  <c:v>1711.6233049373004</c:v>
                </c:pt>
              </c:numCache>
            </c:numRef>
          </c:val>
          <c:smooth val="0"/>
        </c:ser>
        <c:ser>
          <c:idx val="2"/>
          <c:order val="2"/>
          <c:tx>
            <c:strRef>
              <c:f>'Ing Laboral'!$E$2</c:f>
              <c:strCache>
                <c:ptCount val="1"/>
                <c:pt idx="0">
                  <c:v>Pesos del 1t de 2010 
(deflactado con la canasta alimentaria)</c:v>
                </c:pt>
              </c:strCache>
            </c:strRef>
          </c:tx>
          <c:spPr>
            <a:ln w="38100" cap="rnd">
              <a:solidFill>
                <a:srgbClr val="00984A"/>
              </a:solidFill>
              <a:round/>
            </a:ln>
            <a:effectLst/>
          </c:spPr>
          <c:marker>
            <c:symbol val="circle"/>
            <c:size val="5"/>
            <c:spPr>
              <a:solidFill>
                <a:srgbClr val="00984A"/>
              </a:solidFill>
              <a:ln w="25400">
                <a:solidFill>
                  <a:srgbClr val="00984A"/>
                </a:solidFill>
              </a:ln>
              <a:effectLst/>
            </c:spPr>
          </c:marker>
          <c:cat>
            <c:multiLvlStrRef>
              <c:f>'Ing Laboral'!$A$3:$B$50</c:f>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f>'Ing Laboral'!$E$3:$E$50</c:f>
              <c:numCache>
                <c:formatCode>_("$"* #,##0.00_);_("$"* \(#,##0.00\);_("$"* "-"??_);_(@_)</c:formatCode>
                <c:ptCount val="48"/>
                <c:pt idx="0">
                  <c:v>1996.4018493887784</c:v>
                </c:pt>
                <c:pt idx="1">
                  <c:v>1928.5385813544181</c:v>
                </c:pt>
                <c:pt idx="2">
                  <c:v>1965.4503001480684</c:v>
                </c:pt>
                <c:pt idx="3">
                  <c:v>2068.7885812880763</c:v>
                </c:pt>
                <c:pt idx="4">
                  <c:v>2047.5686586369645</c:v>
                </c:pt>
                <c:pt idx="5">
                  <c:v>2111.8809035007753</c:v>
                </c:pt>
                <c:pt idx="6">
                  <c:v>2117.1595666606481</c:v>
                </c:pt>
                <c:pt idx="7">
                  <c:v>2020.1949426787346</c:v>
                </c:pt>
                <c:pt idx="8">
                  <c:v>2000.9305376938353</c:v>
                </c:pt>
                <c:pt idx="9">
                  <c:v>2075.2325418314144</c:v>
                </c:pt>
                <c:pt idx="10">
                  <c:v>2048.1919249059401</c:v>
                </c:pt>
                <c:pt idx="11">
                  <c:v>2027.7386937212086</c:v>
                </c:pt>
                <c:pt idx="12">
                  <c:v>2032.1977311431278</c:v>
                </c:pt>
                <c:pt idx="13">
                  <c:v>2003.5922027103593</c:v>
                </c:pt>
                <c:pt idx="14">
                  <c:v>1945.6718137714684</c:v>
                </c:pt>
                <c:pt idx="15">
                  <c:v>1825.3360669788312</c:v>
                </c:pt>
                <c:pt idx="16">
                  <c:v>1828.2637778037974</c:v>
                </c:pt>
                <c:pt idx="17">
                  <c:v>1782.316595377697</c:v>
                </c:pt>
                <c:pt idx="18">
                  <c:v>1714.563270241953</c:v>
                </c:pt>
                <c:pt idx="19">
                  <c:v>1697.8701609965399</c:v>
                </c:pt>
                <c:pt idx="20">
                  <c:v>1703.4299474950756</c:v>
                </c:pt>
                <c:pt idx="21">
                  <c:v>1735.9890962638681</c:v>
                </c:pt>
                <c:pt idx="22">
                  <c:v>1738.6713480869651</c:v>
                </c:pt>
                <c:pt idx="23">
                  <c:v>1666.6942727100084</c:v>
                </c:pt>
                <c:pt idx="24">
                  <c:v>1698.5828945385053</c:v>
                </c:pt>
                <c:pt idx="25">
                  <c:v>1709.4477749353989</c:v>
                </c:pt>
                <c:pt idx="26">
                  <c:v>1708.6102313787956</c:v>
                </c:pt>
                <c:pt idx="27">
                  <c:v>1667.2572556038031</c:v>
                </c:pt>
                <c:pt idx="28">
                  <c:v>1669.0739552229911</c:v>
                </c:pt>
                <c:pt idx="29">
                  <c:v>1688.1528250769995</c:v>
                </c:pt>
                <c:pt idx="30">
                  <c:v>1627.7857839716694</c:v>
                </c:pt>
                <c:pt idx="31">
                  <c:v>1591.6696697762309</c:v>
                </c:pt>
                <c:pt idx="32">
                  <c:v>1613.0231519450394</c:v>
                </c:pt>
                <c:pt idx="33">
                  <c:v>1587.6430248700126</c:v>
                </c:pt>
                <c:pt idx="34">
                  <c:v>1573.0518441075044</c:v>
                </c:pt>
                <c:pt idx="35">
                  <c:v>1570.7963302257526</c:v>
                </c:pt>
                <c:pt idx="36">
                  <c:v>1525.2132948672947</c:v>
                </c:pt>
                <c:pt idx="37">
                  <c:v>1516.295223945468</c:v>
                </c:pt>
                <c:pt idx="38">
                  <c:v>1494.6538986310611</c:v>
                </c:pt>
                <c:pt idx="39">
                  <c:v>1456.2110749133085</c:v>
                </c:pt>
                <c:pt idx="40">
                  <c:v>1515.4601414936651</c:v>
                </c:pt>
                <c:pt idx="41">
                  <c:v>1523.8292846945801</c:v>
                </c:pt>
                <c:pt idx="42">
                  <c:v>1548.0478523758738</c:v>
                </c:pt>
                <c:pt idx="43">
                  <c:v>1537.4477823007601</c:v>
                </c:pt>
                <c:pt idx="44">
                  <c:v>1515.5918917873012</c:v>
                </c:pt>
                <c:pt idx="45">
                  <c:v>1544.1180890459555</c:v>
                </c:pt>
                <c:pt idx="46">
                  <c:v>1596.3594722983164</c:v>
                </c:pt>
                <c:pt idx="47">
                  <c:v>1567.8516701753233</c:v>
                </c:pt>
              </c:numCache>
            </c:numRef>
          </c:val>
          <c:smooth val="0"/>
        </c:ser>
        <c:dLbls>
          <c:showLegendKey val="0"/>
          <c:showVal val="0"/>
          <c:showCatName val="0"/>
          <c:showSerName val="0"/>
          <c:showPercent val="0"/>
          <c:showBubbleSize val="0"/>
        </c:dLbls>
        <c:marker val="1"/>
        <c:smooth val="0"/>
        <c:axId val="360575376"/>
        <c:axId val="360575768"/>
        <c:extLst>
          <c:ext xmlns:c15="http://schemas.microsoft.com/office/drawing/2012/chart" uri="{02D57815-91ED-43cb-92C2-25804820EDAC}">
            <c15:filteredLineSeries>
              <c15:ser>
                <c:idx val="0"/>
                <c:order val="0"/>
                <c:tx>
                  <c:strRef>
                    <c:extLst>
                      <c:ext uri="{02D57815-91ED-43cb-92C2-25804820EDAC}">
                        <c15:formulaRef>
                          <c15:sqref>'Ing Laboral'!$C$2</c15:sqref>
                        </c15:formulaRef>
                      </c:ext>
                    </c:extLst>
                    <c:strCache>
                      <c:ptCount val="1"/>
                      <c:pt idx="0">
                        <c:v>Pesos corrientes</c:v>
                      </c:pt>
                    </c:strCache>
                  </c:strRef>
                </c:tx>
                <c:spPr>
                  <a:ln w="28575" cap="rnd">
                    <a:solidFill>
                      <a:srgbClr val="0054A6"/>
                    </a:solidFill>
                    <a:round/>
                  </a:ln>
                  <a:effectLst/>
                </c:spPr>
                <c:marker>
                  <c:symbol val="circle"/>
                  <c:size val="5"/>
                  <c:spPr>
                    <a:solidFill>
                      <a:srgbClr val="0054A6"/>
                    </a:solidFill>
                    <a:ln w="9525">
                      <a:solidFill>
                        <a:srgbClr val="0054A6"/>
                      </a:solidFill>
                    </a:ln>
                    <a:effectLst/>
                  </c:spPr>
                </c:marker>
                <c:cat>
                  <c:multiLvlStrRef>
                    <c:extLst>
                      <c:ext uri="{02D57815-91ED-43cb-92C2-25804820EDAC}">
                        <c15:formulaRef>
                          <c15:sqref>'Ing Laboral'!$A$3:$B$50</c15:sqref>
                        </c15:formulaRef>
                      </c:ext>
                    </c:extLst>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extLst>
                      <c:ext uri="{02D57815-91ED-43cb-92C2-25804820EDAC}">
                        <c15:formulaRef>
                          <c15:sqref>'Ing Laboral'!$C$3:$C$50</c15:sqref>
                        </c15:formulaRef>
                      </c:ext>
                    </c:extLst>
                    <c:numCache>
                      <c:formatCode>_("$"* #,##0.00_);_("$"* \(#,##0.00\);_("$"* "-"??_);_(@_)</c:formatCode>
                      <c:ptCount val="48"/>
                      <c:pt idx="0">
                        <c:v>1429.0540000000001</c:v>
                      </c:pt>
                      <c:pt idx="1">
                        <c:v>1438.6420000000001</c:v>
                      </c:pt>
                      <c:pt idx="2">
                        <c:v>1463.241</c:v>
                      </c:pt>
                      <c:pt idx="3">
                        <c:v>1530.72</c:v>
                      </c:pt>
                      <c:pt idx="4">
                        <c:v>1552.942</c:v>
                      </c:pt>
                      <c:pt idx="5">
                        <c:v>1588.194</c:v>
                      </c:pt>
                      <c:pt idx="6">
                        <c:v>1627.0070000000001</c:v>
                      </c:pt>
                      <c:pt idx="7">
                        <c:v>1623.2</c:v>
                      </c:pt>
                      <c:pt idx="8">
                        <c:v>1641.499</c:v>
                      </c:pt>
                      <c:pt idx="9">
                        <c:v>1678.327</c:v>
                      </c:pt>
                      <c:pt idx="10">
                        <c:v>1670.442</c:v>
                      </c:pt>
                      <c:pt idx="11">
                        <c:v>1694.271</c:v>
                      </c:pt>
                      <c:pt idx="12">
                        <c:v>1714.7280000000001</c:v>
                      </c:pt>
                      <c:pt idx="13">
                        <c:v>1729.6210000000001</c:v>
                      </c:pt>
                      <c:pt idx="14">
                        <c:v>1713.8869999999999</c:v>
                      </c:pt>
                      <c:pt idx="15">
                        <c:v>1666.271</c:v>
                      </c:pt>
                      <c:pt idx="16">
                        <c:v>1696.21</c:v>
                      </c:pt>
                      <c:pt idx="17">
                        <c:v>1704.856</c:v>
                      </c:pt>
                      <c:pt idx="18">
                        <c:v>1671.0039999999999</c:v>
                      </c:pt>
                      <c:pt idx="19">
                        <c:v>1656.5630000000001</c:v>
                      </c:pt>
                      <c:pt idx="20">
                        <c:v>1703.43</c:v>
                      </c:pt>
                      <c:pt idx="21">
                        <c:v>1725.124</c:v>
                      </c:pt>
                      <c:pt idx="22">
                        <c:v>1712.4159999999999</c:v>
                      </c:pt>
                      <c:pt idx="23">
                        <c:v>1682.874</c:v>
                      </c:pt>
                      <c:pt idx="24">
                        <c:v>1745.3710000000001</c:v>
                      </c:pt>
                      <c:pt idx="25">
                        <c:v>1758</c:v>
                      </c:pt>
                      <c:pt idx="26">
                        <c:v>1758.1669999999999</c:v>
                      </c:pt>
                      <c:pt idx="27">
                        <c:v>1760.8050000000001</c:v>
                      </c:pt>
                      <c:pt idx="28">
                        <c:v>1814.62</c:v>
                      </c:pt>
                      <c:pt idx="29">
                        <c:v>1851.3030000000001</c:v>
                      </c:pt>
                      <c:pt idx="30">
                        <c:v>1854.0419999999999</c:v>
                      </c:pt>
                      <c:pt idx="31">
                        <c:v>1847.3589999999999</c:v>
                      </c:pt>
                      <c:pt idx="32">
                        <c:v>1895.047</c:v>
                      </c:pt>
                      <c:pt idx="33">
                        <c:v>1883.2919999999999</c:v>
                      </c:pt>
                      <c:pt idx="34">
                        <c:v>1865.635</c:v>
                      </c:pt>
                      <c:pt idx="35">
                        <c:v>1902.076</c:v>
                      </c:pt>
                      <c:pt idx="36">
                        <c:v>1895.537</c:v>
                      </c:pt>
                      <c:pt idx="37">
                        <c:v>1864.4559999999999</c:v>
                      </c:pt>
                      <c:pt idx="38">
                        <c:v>1868.893</c:v>
                      </c:pt>
                      <c:pt idx="39">
                        <c:v>1870.5940000000001</c:v>
                      </c:pt>
                      <c:pt idx="40">
                        <c:v>1929.9090000000001</c:v>
                      </c:pt>
                      <c:pt idx="41">
                        <c:v>1947.2349999999999</c:v>
                      </c:pt>
                      <c:pt idx="42">
                        <c:v>1999.682</c:v>
                      </c:pt>
                      <c:pt idx="43">
                        <c:v>2017.76</c:v>
                      </c:pt>
                      <c:pt idx="44">
                        <c:v>2046.433</c:v>
                      </c:pt>
                      <c:pt idx="45">
                        <c:v>2068.721</c:v>
                      </c:pt>
                      <c:pt idx="46">
                        <c:v>2129.7109999999998</c:v>
                      </c:pt>
                      <c:pt idx="47">
                        <c:v>2145.7438999999999</c:v>
                      </c:pt>
                    </c:numCache>
                  </c:numRef>
                </c:val>
                <c:smooth val="0"/>
              </c15:ser>
            </c15:filteredLineSeries>
          </c:ext>
        </c:extLst>
      </c:lineChart>
      <c:catAx>
        <c:axId val="360575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360575768"/>
        <c:crosses val="autoZero"/>
        <c:auto val="1"/>
        <c:lblAlgn val="ctr"/>
        <c:lblOffset val="100"/>
        <c:noMultiLvlLbl val="0"/>
      </c:catAx>
      <c:valAx>
        <c:axId val="360575768"/>
        <c:scaling>
          <c:orientation val="minMax"/>
          <c:min val="1200"/>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3605753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sz="1400" b="1">
          <a:latin typeface="Arial" panose="020B0604020202020204" pitchFamily="34" charset="0"/>
          <a:cs typeface="Arial" panose="020B0604020202020204" pitchFamily="34" charset="0"/>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'Ing Nac e ITLP'!$C$1</c:f>
              <c:strCache>
                <c:ptCount val="1"/>
                <c:pt idx="0">
                  <c:v>Nacional</c:v>
                </c:pt>
              </c:strCache>
            </c:strRef>
          </c:tx>
          <c:spPr>
            <a:ln w="38100" cap="rnd">
              <a:solidFill>
                <a:srgbClr val="00984A"/>
              </a:solidFill>
              <a:round/>
            </a:ln>
            <a:effectLst/>
          </c:spPr>
          <c:marker>
            <c:symbol val="circle"/>
            <c:size val="5"/>
            <c:spPr>
              <a:solidFill>
                <a:srgbClr val="00984A"/>
              </a:solidFill>
              <a:ln w="25400">
                <a:solidFill>
                  <a:srgbClr val="00984A"/>
                </a:solidFill>
              </a:ln>
              <a:effectLst/>
            </c:spPr>
          </c:marker>
          <c:cat>
            <c:multiLvlStrRef>
              <c:f>'Ing Nac e ITLP'!$A$2:$B$49</c:f>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f>'Ing Nac e ITLP'!$C$2:$C$49</c:f>
              <c:numCache>
                <c:formatCode>0.00</c:formatCode>
                <c:ptCount val="48"/>
                <c:pt idx="0">
                  <c:v>0.89590000000000003</c:v>
                </c:pt>
                <c:pt idx="1">
                  <c:v>0.93799999999999994</c:v>
                </c:pt>
                <c:pt idx="2">
                  <c:v>0.92200000000000004</c:v>
                </c:pt>
                <c:pt idx="3">
                  <c:v>0.86719999999999997</c:v>
                </c:pt>
                <c:pt idx="4">
                  <c:v>0.88419999999999999</c:v>
                </c:pt>
                <c:pt idx="5">
                  <c:v>0.83909999999999996</c:v>
                </c:pt>
                <c:pt idx="6">
                  <c:v>0.86709999999999998</c:v>
                </c:pt>
                <c:pt idx="7">
                  <c:v>0.88449999999999995</c:v>
                </c:pt>
                <c:pt idx="8">
                  <c:v>0.90539999999999998</c:v>
                </c:pt>
                <c:pt idx="9">
                  <c:v>0.8528</c:v>
                </c:pt>
                <c:pt idx="10">
                  <c:v>0.87429999999999997</c:v>
                </c:pt>
                <c:pt idx="11">
                  <c:v>0.85340000000000005</c:v>
                </c:pt>
                <c:pt idx="12">
                  <c:v>0.85440000000000005</c:v>
                </c:pt>
                <c:pt idx="13">
                  <c:v>0.84660000000000002</c:v>
                </c:pt>
                <c:pt idx="14">
                  <c:v>0.92090000000000005</c:v>
                </c:pt>
                <c:pt idx="15">
                  <c:v>0.96230000000000004</c:v>
                </c:pt>
                <c:pt idx="16">
                  <c:v>0.95979999999999999</c:v>
                </c:pt>
                <c:pt idx="17">
                  <c:v>0.99760000000000004</c:v>
                </c:pt>
                <c:pt idx="18">
                  <c:v>1.0178</c:v>
                </c:pt>
                <c:pt idx="19">
                  <c:v>1.0024</c:v>
                </c:pt>
                <c:pt idx="20">
                  <c:v>1</c:v>
                </c:pt>
                <c:pt idx="21">
                  <c:v>0.98560000000000003</c:v>
                </c:pt>
                <c:pt idx="22">
                  <c:v>0.97889999999999999</c:v>
                </c:pt>
                <c:pt idx="23">
                  <c:v>1.0310999999999999</c:v>
                </c:pt>
                <c:pt idx="24">
                  <c:v>0.98829999999999996</c:v>
                </c:pt>
                <c:pt idx="25">
                  <c:v>0.98429999999999995</c:v>
                </c:pt>
                <c:pt idx="26">
                  <c:v>1.0023</c:v>
                </c:pt>
                <c:pt idx="27">
                  <c:v>1.0121</c:v>
                </c:pt>
                <c:pt idx="28">
                  <c:v>1.0246</c:v>
                </c:pt>
                <c:pt idx="29">
                  <c:v>1.0021</c:v>
                </c:pt>
                <c:pt idx="30">
                  <c:v>1.0419</c:v>
                </c:pt>
                <c:pt idx="31">
                  <c:v>1.0575000000000001</c:v>
                </c:pt>
                <c:pt idx="32">
                  <c:v>1.0405</c:v>
                </c:pt>
                <c:pt idx="33">
                  <c:v>1.0553999999999999</c:v>
                </c:pt>
                <c:pt idx="34">
                  <c:v>1.071</c:v>
                </c:pt>
                <c:pt idx="35">
                  <c:v>1.0597000000000001</c:v>
                </c:pt>
                <c:pt idx="36">
                  <c:v>1.0825</c:v>
                </c:pt>
                <c:pt idx="37">
                  <c:v>1.0726</c:v>
                </c:pt>
                <c:pt idx="38">
                  <c:v>1.101</c:v>
                </c:pt>
                <c:pt idx="39">
                  <c:v>1.1043000000000001</c:v>
                </c:pt>
                <c:pt idx="40">
                  <c:v>1.0628</c:v>
                </c:pt>
                <c:pt idx="41">
                  <c:v>1.0658000000000001</c:v>
                </c:pt>
                <c:pt idx="42">
                  <c:v>1.0578000000000001</c:v>
                </c:pt>
                <c:pt idx="43">
                  <c:v>1.0817000000000001</c:v>
                </c:pt>
                <c:pt idx="44">
                  <c:v>1.0742</c:v>
                </c:pt>
                <c:pt idx="45">
                  <c:v>1.0551999999999999</c:v>
                </c:pt>
                <c:pt idx="46">
                  <c:v>1.0297000000000001</c:v>
                </c:pt>
                <c:pt idx="47">
                  <c:v>1.0294000000000001</c:v>
                </c:pt>
              </c:numCache>
            </c:numRef>
          </c:val>
          <c:smooth val="0"/>
        </c:ser>
        <c:ser>
          <c:idx val="1"/>
          <c:order val="1"/>
          <c:tx>
            <c:strRef>
              <c:f>'Ing Nac e ITLP'!$D$1</c:f>
              <c:strCache>
                <c:ptCount val="1"/>
                <c:pt idx="0">
                  <c:v>Urbano</c:v>
                </c:pt>
              </c:strCache>
            </c:strRef>
          </c:tx>
          <c:spPr>
            <a:ln w="38100" cap="rnd">
              <a:solidFill>
                <a:srgbClr val="0054A6"/>
              </a:solidFill>
              <a:round/>
            </a:ln>
            <a:effectLst/>
          </c:spPr>
          <c:marker>
            <c:symbol val="circle"/>
            <c:size val="5"/>
            <c:spPr>
              <a:solidFill>
                <a:srgbClr val="0054A6"/>
              </a:solidFill>
              <a:ln w="25400">
                <a:solidFill>
                  <a:srgbClr val="0054A6"/>
                </a:solidFill>
              </a:ln>
              <a:effectLst/>
            </c:spPr>
          </c:marker>
          <c:cat>
            <c:multiLvlStrRef>
              <c:f>'Ing Nac e ITLP'!$A$2:$B$49</c:f>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f>'Ing Nac e ITLP'!$D$2:$D$49</c:f>
              <c:numCache>
                <c:formatCode>0.00</c:formatCode>
                <c:ptCount val="48"/>
                <c:pt idx="0">
                  <c:v>0.84640000000000004</c:v>
                </c:pt>
                <c:pt idx="1">
                  <c:v>0.89129999999999998</c:v>
                </c:pt>
                <c:pt idx="2">
                  <c:v>0.873</c:v>
                </c:pt>
                <c:pt idx="3">
                  <c:v>0.82089999999999996</c:v>
                </c:pt>
                <c:pt idx="4">
                  <c:v>0.83069999999999999</c:v>
                </c:pt>
                <c:pt idx="5">
                  <c:v>0.77959999999999996</c:v>
                </c:pt>
                <c:pt idx="6">
                  <c:v>0.82230000000000003</c:v>
                </c:pt>
                <c:pt idx="7">
                  <c:v>0.83699999999999997</c:v>
                </c:pt>
                <c:pt idx="8">
                  <c:v>0.85899999999999999</c:v>
                </c:pt>
                <c:pt idx="9">
                  <c:v>0.8034</c:v>
                </c:pt>
                <c:pt idx="10">
                  <c:v>0.82909999999999995</c:v>
                </c:pt>
                <c:pt idx="11">
                  <c:v>0.80589999999999995</c:v>
                </c:pt>
                <c:pt idx="12">
                  <c:v>0.81259999999999999</c:v>
                </c:pt>
                <c:pt idx="13">
                  <c:v>0.80589999999999995</c:v>
                </c:pt>
                <c:pt idx="14">
                  <c:v>0.89490000000000003</c:v>
                </c:pt>
                <c:pt idx="15">
                  <c:v>0.95199999999999996</c:v>
                </c:pt>
                <c:pt idx="16">
                  <c:v>0.95099999999999996</c:v>
                </c:pt>
                <c:pt idx="17">
                  <c:v>0.9919</c:v>
                </c:pt>
                <c:pt idx="18">
                  <c:v>1.0154000000000001</c:v>
                </c:pt>
                <c:pt idx="19">
                  <c:v>1.0062</c:v>
                </c:pt>
                <c:pt idx="20">
                  <c:v>1</c:v>
                </c:pt>
                <c:pt idx="21">
                  <c:v>0.9829</c:v>
                </c:pt>
                <c:pt idx="22">
                  <c:v>0.97770000000000001</c:v>
                </c:pt>
                <c:pt idx="23">
                  <c:v>1.0421</c:v>
                </c:pt>
                <c:pt idx="24">
                  <c:v>0.99109999999999998</c:v>
                </c:pt>
                <c:pt idx="25">
                  <c:v>0.98570000000000002</c:v>
                </c:pt>
                <c:pt idx="26">
                  <c:v>0.99970000000000003</c:v>
                </c:pt>
                <c:pt idx="27">
                  <c:v>1.0182</c:v>
                </c:pt>
                <c:pt idx="28">
                  <c:v>1.0463</c:v>
                </c:pt>
                <c:pt idx="29">
                  <c:v>1.0201</c:v>
                </c:pt>
                <c:pt idx="30">
                  <c:v>1.0536000000000001</c:v>
                </c:pt>
                <c:pt idx="31">
                  <c:v>1.0814999999999999</c:v>
                </c:pt>
                <c:pt idx="32">
                  <c:v>1.0572999999999999</c:v>
                </c:pt>
                <c:pt idx="33">
                  <c:v>1.0682</c:v>
                </c:pt>
                <c:pt idx="34">
                  <c:v>1.0942000000000001</c:v>
                </c:pt>
                <c:pt idx="35">
                  <c:v>1.0892999999999999</c:v>
                </c:pt>
                <c:pt idx="36">
                  <c:v>1.1117999999999999</c:v>
                </c:pt>
                <c:pt idx="37">
                  <c:v>1.1257999999999999</c:v>
                </c:pt>
                <c:pt idx="38">
                  <c:v>1.1356999999999999</c:v>
                </c:pt>
                <c:pt idx="39">
                  <c:v>1.1434</c:v>
                </c:pt>
                <c:pt idx="40">
                  <c:v>1.095</c:v>
                </c:pt>
                <c:pt idx="41">
                  <c:v>1.1060000000000001</c:v>
                </c:pt>
                <c:pt idx="42">
                  <c:v>1.0926</c:v>
                </c:pt>
                <c:pt idx="43">
                  <c:v>1.1404000000000001</c:v>
                </c:pt>
                <c:pt idx="44">
                  <c:v>1.1376999999999999</c:v>
                </c:pt>
                <c:pt idx="45">
                  <c:v>1.1063000000000001</c:v>
                </c:pt>
                <c:pt idx="46">
                  <c:v>1.0716000000000001</c:v>
                </c:pt>
                <c:pt idx="47">
                  <c:v>1.0673999999999999</c:v>
                </c:pt>
              </c:numCache>
            </c:numRef>
          </c:val>
          <c:smooth val="0"/>
        </c:ser>
        <c:ser>
          <c:idx val="2"/>
          <c:order val="2"/>
          <c:tx>
            <c:strRef>
              <c:f>'Ing Nac e ITLP'!$E$1</c:f>
              <c:strCache>
                <c:ptCount val="1"/>
                <c:pt idx="0">
                  <c:v>Rural</c:v>
                </c:pt>
              </c:strCache>
            </c:strRef>
          </c:tx>
          <c:spPr>
            <a:ln w="38100" cap="rnd">
              <a:solidFill>
                <a:srgbClr val="FDB913"/>
              </a:solidFill>
              <a:round/>
            </a:ln>
            <a:effectLst/>
          </c:spPr>
          <c:marker>
            <c:symbol val="circle"/>
            <c:size val="5"/>
            <c:spPr>
              <a:solidFill>
                <a:srgbClr val="FDB913"/>
              </a:solidFill>
              <a:ln w="25400">
                <a:solidFill>
                  <a:srgbClr val="FDB913"/>
                </a:solidFill>
              </a:ln>
              <a:effectLst/>
            </c:spPr>
          </c:marker>
          <c:cat>
            <c:multiLvlStrRef>
              <c:f>'Ing Nac e ITLP'!$A$2:$B$49</c:f>
              <c:multiLvlStrCache>
                <c:ptCount val="48"/>
                <c:lvl>
                  <c:pt idx="0">
                    <c:v>I</c:v>
                  </c:pt>
                  <c:pt idx="1">
                    <c:v>II</c:v>
                  </c:pt>
                  <c:pt idx="2">
                    <c:v>III</c:v>
                  </c:pt>
                  <c:pt idx="3">
                    <c:v>IV</c:v>
                  </c:pt>
                  <c:pt idx="4">
                    <c:v>I</c:v>
                  </c:pt>
                  <c:pt idx="5">
                    <c:v>II</c:v>
                  </c:pt>
                  <c:pt idx="6">
                    <c:v>III</c:v>
                  </c:pt>
                  <c:pt idx="7">
                    <c:v>IV</c:v>
                  </c:pt>
                  <c:pt idx="8">
                    <c:v>I</c:v>
                  </c:pt>
                  <c:pt idx="9">
                    <c:v>II</c:v>
                  </c:pt>
                  <c:pt idx="10">
                    <c:v>III</c:v>
                  </c:pt>
                  <c:pt idx="11">
                    <c:v>IV</c:v>
                  </c:pt>
                  <c:pt idx="12">
                    <c:v>I</c:v>
                  </c:pt>
                  <c:pt idx="13">
                    <c:v>II</c:v>
                  </c:pt>
                  <c:pt idx="14">
                    <c:v>III</c:v>
                  </c:pt>
                  <c:pt idx="15">
                    <c:v>IV</c:v>
                  </c:pt>
                  <c:pt idx="16">
                    <c:v>I</c:v>
                  </c:pt>
                  <c:pt idx="17">
                    <c:v>II</c:v>
                  </c:pt>
                  <c:pt idx="18">
                    <c:v>III</c:v>
                  </c:pt>
                  <c:pt idx="19">
                    <c:v>IV</c:v>
                  </c:pt>
                  <c:pt idx="20">
                    <c:v>I</c:v>
                  </c:pt>
                  <c:pt idx="21">
                    <c:v>II</c:v>
                  </c:pt>
                  <c:pt idx="22">
                    <c:v>III</c:v>
                  </c:pt>
                  <c:pt idx="23">
                    <c:v>IV</c:v>
                  </c:pt>
                  <c:pt idx="24">
                    <c:v>I</c:v>
                  </c:pt>
                  <c:pt idx="25">
                    <c:v>II</c:v>
                  </c:pt>
                  <c:pt idx="26">
                    <c:v>III</c:v>
                  </c:pt>
                  <c:pt idx="27">
                    <c:v>IV</c:v>
                  </c:pt>
                  <c:pt idx="28">
                    <c:v>I</c:v>
                  </c:pt>
                  <c:pt idx="29">
                    <c:v>II</c:v>
                  </c:pt>
                  <c:pt idx="30">
                    <c:v>III</c:v>
                  </c:pt>
                  <c:pt idx="31">
                    <c:v>IV</c:v>
                  </c:pt>
                  <c:pt idx="32">
                    <c:v>I</c:v>
                  </c:pt>
                  <c:pt idx="33">
                    <c:v>II</c:v>
                  </c:pt>
                  <c:pt idx="34">
                    <c:v>III</c:v>
                  </c:pt>
                  <c:pt idx="35">
                    <c:v>IV</c:v>
                  </c:pt>
                  <c:pt idx="36">
                    <c:v>I</c:v>
                  </c:pt>
                  <c:pt idx="37">
                    <c:v>II</c:v>
                  </c:pt>
                  <c:pt idx="38">
                    <c:v>III</c:v>
                  </c:pt>
                  <c:pt idx="39">
                    <c:v>IV</c:v>
                  </c:pt>
                  <c:pt idx="40">
                    <c:v>I</c:v>
                  </c:pt>
                  <c:pt idx="41">
                    <c:v>II</c:v>
                  </c:pt>
                  <c:pt idx="42">
                    <c:v>III</c:v>
                  </c:pt>
                  <c:pt idx="43">
                    <c:v>IV</c:v>
                  </c:pt>
                  <c:pt idx="44">
                    <c:v>I</c:v>
                  </c:pt>
                  <c:pt idx="45">
                    <c:v>II</c:v>
                  </c:pt>
                  <c:pt idx="46">
                    <c:v>III</c:v>
                  </c:pt>
                  <c:pt idx="47">
                    <c:v>IV</c:v>
                  </c:pt>
                </c:lvl>
                <c:lvl>
                  <c:pt idx="0">
                    <c:v>2005</c:v>
                  </c:pt>
                  <c:pt idx="4">
                    <c:v>2006</c:v>
                  </c:pt>
                  <c:pt idx="8">
                    <c:v>2007</c:v>
                  </c:pt>
                  <c:pt idx="12">
                    <c:v>2008</c:v>
                  </c:pt>
                  <c:pt idx="16">
                    <c:v>2009</c:v>
                  </c:pt>
                  <c:pt idx="20">
                    <c:v>2010</c:v>
                  </c:pt>
                  <c:pt idx="24">
                    <c:v>2011</c:v>
                  </c:pt>
                  <c:pt idx="28">
                    <c:v>2012</c:v>
                  </c:pt>
                  <c:pt idx="32">
                    <c:v>2013</c:v>
                  </c:pt>
                  <c:pt idx="36">
                    <c:v>2014</c:v>
                  </c:pt>
                  <c:pt idx="40">
                    <c:v>2015</c:v>
                  </c:pt>
                  <c:pt idx="44">
                    <c:v>2016</c:v>
                  </c:pt>
                </c:lvl>
              </c:multiLvlStrCache>
            </c:multiLvlStrRef>
          </c:cat>
          <c:val>
            <c:numRef>
              <c:f>'Ing Nac e ITLP'!$E$2:$E$49</c:f>
              <c:numCache>
                <c:formatCode>0.00</c:formatCode>
                <c:ptCount val="48"/>
                <c:pt idx="0">
                  <c:v>0.99419999999999997</c:v>
                </c:pt>
                <c:pt idx="1">
                  <c:v>1.0348999999999999</c:v>
                </c:pt>
                <c:pt idx="2">
                  <c:v>1.0218</c:v>
                </c:pt>
                <c:pt idx="3">
                  <c:v>0.9597</c:v>
                </c:pt>
                <c:pt idx="4">
                  <c:v>0.99139999999999995</c:v>
                </c:pt>
                <c:pt idx="5">
                  <c:v>0.95589999999999997</c:v>
                </c:pt>
                <c:pt idx="6">
                  <c:v>0.95799999999999996</c:v>
                </c:pt>
                <c:pt idx="7">
                  <c:v>0.97929999999999995</c:v>
                </c:pt>
                <c:pt idx="8">
                  <c:v>0.99750000000000005</c:v>
                </c:pt>
                <c:pt idx="9">
                  <c:v>0.95030000000000003</c:v>
                </c:pt>
                <c:pt idx="10">
                  <c:v>0.96099999999999997</c:v>
                </c:pt>
                <c:pt idx="11">
                  <c:v>0.94450000000000001</c:v>
                </c:pt>
                <c:pt idx="12">
                  <c:v>0.93610000000000004</c:v>
                </c:pt>
                <c:pt idx="13">
                  <c:v>0.92430000000000001</c:v>
                </c:pt>
                <c:pt idx="14">
                  <c:v>0.97489999999999999</c:v>
                </c:pt>
                <c:pt idx="15">
                  <c:v>0.98370000000000002</c:v>
                </c:pt>
                <c:pt idx="16">
                  <c:v>0.97660000000000002</c:v>
                </c:pt>
                <c:pt idx="17">
                  <c:v>1.0102</c:v>
                </c:pt>
                <c:pt idx="18">
                  <c:v>1.0202</c:v>
                </c:pt>
                <c:pt idx="19">
                  <c:v>0.99409999999999998</c:v>
                </c:pt>
                <c:pt idx="20">
                  <c:v>1</c:v>
                </c:pt>
                <c:pt idx="21">
                  <c:v>0.98880000000000001</c:v>
                </c:pt>
                <c:pt idx="22">
                  <c:v>0.98060000000000003</c:v>
                </c:pt>
                <c:pt idx="23">
                  <c:v>1.0074000000000001</c:v>
                </c:pt>
                <c:pt idx="24">
                  <c:v>0.98080000000000001</c:v>
                </c:pt>
                <c:pt idx="25">
                  <c:v>0.97899999999999998</c:v>
                </c:pt>
                <c:pt idx="26">
                  <c:v>1</c:v>
                </c:pt>
                <c:pt idx="27">
                  <c:v>0.99150000000000005</c:v>
                </c:pt>
                <c:pt idx="28">
                  <c:v>0.98070000000000002</c:v>
                </c:pt>
                <c:pt idx="29">
                  <c:v>0.96599999999999997</c:v>
                </c:pt>
                <c:pt idx="30">
                  <c:v>1.0162</c:v>
                </c:pt>
                <c:pt idx="31">
                  <c:v>1.0072000000000001</c:v>
                </c:pt>
                <c:pt idx="32">
                  <c:v>1.0029999999999999</c:v>
                </c:pt>
                <c:pt idx="33">
                  <c:v>1.0258</c:v>
                </c:pt>
                <c:pt idx="34">
                  <c:v>1.0238</c:v>
                </c:pt>
                <c:pt idx="35">
                  <c:v>0.99760000000000004</c:v>
                </c:pt>
                <c:pt idx="36">
                  <c:v>1.0242</c:v>
                </c:pt>
                <c:pt idx="37">
                  <c:v>0.96989999999999998</c:v>
                </c:pt>
                <c:pt idx="38">
                  <c:v>1.0283</c:v>
                </c:pt>
                <c:pt idx="39">
                  <c:v>1.0249999999999999</c:v>
                </c:pt>
                <c:pt idx="40">
                  <c:v>0.996</c:v>
                </c:pt>
                <c:pt idx="41">
                  <c:v>0.98670000000000002</c:v>
                </c:pt>
                <c:pt idx="42">
                  <c:v>0.98870000000000002</c:v>
                </c:pt>
                <c:pt idx="43">
                  <c:v>0.96870000000000001</c:v>
                </c:pt>
                <c:pt idx="44">
                  <c:v>0.95289999999999997</c:v>
                </c:pt>
                <c:pt idx="45">
                  <c:v>0.95750000000000002</c:v>
                </c:pt>
                <c:pt idx="46">
                  <c:v>0.94820000000000004</c:v>
                </c:pt>
                <c:pt idx="47">
                  <c:v>0.95299999999999996</c:v>
                </c:pt>
              </c:numCache>
            </c:numRef>
          </c:val>
          <c:smooth val="0"/>
        </c:ser>
        <c:dLbls>
          <c:showLegendKey val="0"/>
          <c:showVal val="0"/>
          <c:showCatName val="0"/>
          <c:showSerName val="0"/>
          <c:showPercent val="0"/>
          <c:showBubbleSize val="0"/>
        </c:dLbls>
        <c:marker val="1"/>
        <c:smooth val="0"/>
        <c:axId val="360576160"/>
        <c:axId val="360576552"/>
      </c:lineChart>
      <c:catAx>
        <c:axId val="360576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360576552"/>
        <c:crosses val="autoZero"/>
        <c:auto val="1"/>
        <c:lblAlgn val="ctr"/>
        <c:lblOffset val="100"/>
        <c:noMultiLvlLbl val="0"/>
      </c:catAx>
      <c:valAx>
        <c:axId val="360576552"/>
        <c:scaling>
          <c:orientation val="minMax"/>
          <c:min val="0.70000000000000007"/>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360576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sz="1400" b="1">
          <a:latin typeface="Arial" panose="020B0604020202020204" pitchFamily="34" charset="0"/>
          <a:cs typeface="Arial" panose="020B0604020202020204" pitchFamily="34" charset="0"/>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62A9AC0-922F-485B-9EEC-3094E6390F8C}" type="datetimeFigureOut">
              <a:rPr lang="es-MX" smtClean="0"/>
              <a:t>03/04/2017</a:t>
            </a:fld>
            <a:endParaRPr lang="es-MX"/>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7C7A79FF-FFC6-4081-BA25-D5F77ECE2F61}" type="slidenum">
              <a:rPr lang="es-MX" smtClean="0"/>
              <a:t>‹Nº›</a:t>
            </a:fld>
            <a:endParaRPr lang="es-MX"/>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181100" y="696913"/>
            <a:ext cx="4648200" cy="348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34720" y="4415790"/>
            <a:ext cx="5140960" cy="418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3177" tIns="46589" rIns="93177" bIns="46589" numCol="1" anchor="t" anchorCtr="0" compatLnSpc="1">
            <a:prstTxWarp prst="textNoShape">
              <a:avLst/>
            </a:prstTxWarp>
          </a:bodyPr>
          <a:lstStyle/>
          <a:p>
            <a:pPr lvl="0"/>
            <a:r>
              <a:rPr lang="es-MX" altLang="es-MX" noProof="0" smtClean="0">
                <a:sym typeface="Helvetica Neue" charset="0"/>
              </a:rPr>
              <a:t>Click to edit Master text styles</a:t>
            </a:r>
          </a:p>
          <a:p>
            <a:pPr lvl="1"/>
            <a:r>
              <a:rPr lang="es-MX" altLang="es-MX" noProof="0" smtClean="0">
                <a:sym typeface="Helvetica Neue" charset="0"/>
              </a:rPr>
              <a:t>Second level</a:t>
            </a:r>
          </a:p>
          <a:p>
            <a:pPr lvl="2"/>
            <a:r>
              <a:rPr lang="es-MX" altLang="es-MX" noProof="0" smtClean="0">
                <a:sym typeface="Helvetica Neue" charset="0"/>
              </a:rPr>
              <a:t>Third level</a:t>
            </a:r>
          </a:p>
          <a:p>
            <a:pPr lvl="3"/>
            <a:r>
              <a:rPr lang="es-MX" altLang="es-MX" noProof="0" smtClean="0">
                <a:sym typeface="Helvetica Neue" charset="0"/>
              </a:rPr>
              <a:t>Fourth level</a:t>
            </a:r>
          </a:p>
          <a:p>
            <a:pPr lvl="4"/>
            <a:r>
              <a:rPr lang="es-MX" altLang="es-MX" noProof="0" smtClean="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3884613" y="8685213"/>
            <a:ext cx="2971800" cy="457200"/>
          </a:xfrm>
          <a:prstGeom prst="rect">
            <a:avLst/>
          </a:prstGeom>
        </p:spPr>
        <p:txBody>
          <a:bodyPr/>
          <a:lstStyle/>
          <a:p>
            <a:pPr>
              <a:defRPr/>
            </a:pPr>
            <a:fld id="{7959C2FF-4CC7-4FD0-A4B6-EEC9AB0CD5C6}" type="slidenum">
              <a:rPr lang="es-MX" smtClean="0">
                <a:solidFill>
                  <a:prstClr val="black"/>
                </a:solidFill>
              </a:rPr>
              <a:pPr>
                <a:defRPr/>
              </a:pPr>
              <a:t>2</a:t>
            </a:fld>
            <a:endParaRPr lang="es-MX">
              <a:solidFill>
                <a:prstClr val="black"/>
              </a:solidFill>
            </a:endParaRPr>
          </a:p>
        </p:txBody>
      </p:sp>
    </p:spTree>
    <p:extLst>
      <p:ext uri="{BB962C8B-B14F-4D97-AF65-F5344CB8AC3E}">
        <p14:creationId xmlns:p14="http://schemas.microsoft.com/office/powerpoint/2010/main" val="1262215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3406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377900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490175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34494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752342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087357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714592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8975017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687167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81994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488937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041932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253530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5546171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92458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76982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5794296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Pobreza va muy poco.</a:t>
            </a:r>
            <a:r>
              <a:rPr lang="es-MX" baseline="0" dirty="0" smtClean="0"/>
              <a:t> Esperar a tener la información aprobada. </a:t>
            </a:r>
            <a:r>
              <a:rPr lang="es-MX" baseline="0" smtClean="0"/>
              <a:t>POR DERECHOS</a:t>
            </a:r>
            <a:endParaRPr lang="es-MX" dirty="0"/>
          </a:p>
        </p:txBody>
      </p:sp>
    </p:spTree>
    <p:extLst>
      <p:ext uri="{BB962C8B-B14F-4D97-AF65-F5344CB8AC3E}">
        <p14:creationId xmlns:p14="http://schemas.microsoft.com/office/powerpoint/2010/main" val="19628225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456394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46864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962016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Pobreza va muy poco.</a:t>
            </a:r>
            <a:r>
              <a:rPr lang="es-MX" baseline="0" dirty="0" smtClean="0"/>
              <a:t> Esperar a tener la información aprobada. POR DERECHOS</a:t>
            </a:r>
            <a:endParaRPr lang="es-MX" dirty="0"/>
          </a:p>
        </p:txBody>
      </p:sp>
    </p:spTree>
    <p:extLst>
      <p:ext uri="{BB962C8B-B14F-4D97-AF65-F5344CB8AC3E}">
        <p14:creationId xmlns:p14="http://schemas.microsoft.com/office/powerpoint/2010/main" val="26784373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1831999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316523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8363194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20142875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1047528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078138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3713766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24860796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661718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194091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4598011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107984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898007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36453394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3277061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9559801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6547352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4738208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18033428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331175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207002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380152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0399747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4602841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10883623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2399535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Pobreza va muy poco.</a:t>
            </a:r>
            <a:r>
              <a:rPr lang="es-MX" baseline="0" dirty="0" smtClean="0"/>
              <a:t> Esperar a tener la información aprobada. </a:t>
            </a:r>
            <a:r>
              <a:rPr lang="es-MX" baseline="0" smtClean="0"/>
              <a:t>POR DERECHOS</a:t>
            </a:r>
            <a:endParaRPr lang="es-MX" dirty="0"/>
          </a:p>
        </p:txBody>
      </p:sp>
    </p:spTree>
    <p:extLst>
      <p:ext uri="{BB962C8B-B14F-4D97-AF65-F5344CB8AC3E}">
        <p14:creationId xmlns:p14="http://schemas.microsoft.com/office/powerpoint/2010/main" val="42893067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0962539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5098914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4094375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12952473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482421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02103554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21674341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Pobreza va muy poco.</a:t>
            </a:r>
            <a:r>
              <a:rPr lang="es-MX" baseline="0" dirty="0" smtClean="0"/>
              <a:t> Esperar a tener la información aprobada. </a:t>
            </a:r>
            <a:r>
              <a:rPr lang="es-MX" baseline="0" smtClean="0"/>
              <a:t>POR DERECHOS</a:t>
            </a:r>
            <a:endParaRPr lang="es-MX" dirty="0"/>
          </a:p>
        </p:txBody>
      </p:sp>
    </p:spTree>
    <p:extLst>
      <p:ext uri="{BB962C8B-B14F-4D97-AF65-F5344CB8AC3E}">
        <p14:creationId xmlns:p14="http://schemas.microsoft.com/office/powerpoint/2010/main" val="4456546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080211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562591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61054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686788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2361452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6DE5931F-B4D3-4644-8D24-284EB8B8E5CA}" type="datetime1">
              <a:rPr lang="es-MX" smtClean="0"/>
              <a:t>03/04/2017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DCBAD83-2884-44C2-A764-BB3D204AE680}" type="datetime1">
              <a:rPr lang="es-MX" smtClean="0"/>
              <a:t>03/04/2017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C56FBA6-4159-4ACB-A59B-22E820A690CF}" type="datetime1">
              <a:rPr lang="es-MX" smtClean="0"/>
              <a:t>03/04/2017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9BD03FA-6604-48BF-B5C9-A25836C8F77B}" type="datetime1">
              <a:rPr lang="es-MX" smtClean="0"/>
              <a:t>03/04/2017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1F9276F-07E1-471D-BB74-687D752F6C34}" type="datetime1">
              <a:rPr lang="es-MX" smtClean="0"/>
              <a:t>03/04/2017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0E905BC1-AF2C-4A23-B6CD-6C36CD2F0E29}" type="datetime1">
              <a:rPr lang="es-MX" smtClean="0"/>
              <a:t>03/04/2017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DBA5805-81CD-435F-A66A-4BD5C97F5F10}" type="datetime1">
              <a:rPr lang="es-MX" smtClean="0"/>
              <a:t>03/04/2017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9BE0309-296F-426E-A368-E1FCA668DED4}" type="datetime1">
              <a:rPr lang="es-MX" smtClean="0"/>
              <a:t>03/04/2017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11C01188-D671-43CF-8171-BA83E1FEF23B}" type="datetime1">
              <a:rPr lang="es-MX" smtClean="0"/>
              <a:t>03/04/2017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3680F81-7BE9-4028-BD7F-5A6E18885F0C}" type="datetime1">
              <a:rPr lang="es-MX" smtClean="0"/>
              <a:t>03/04/2017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449282F-C026-4CEE-8EB3-51D0A64AD60B}" type="datetime1">
              <a:rPr lang="es-MX" smtClean="0"/>
              <a:t>03/04/2017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33AF33-0B41-4B30-8DE6-A76015B582BB}" type="datetime1">
              <a:rPr lang="es-MX" smtClean="0"/>
              <a:t>03/04/2017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1580A5C-EDE0-4854-AB1E-45A95990BB55}" type="datetime1">
              <a:rPr lang="es-MX" smtClean="0"/>
              <a:t>03/04/2017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8C234073-2664-48D6-B5CF-F13486FA71DF}" type="datetime1">
              <a:rPr lang="es-MX" smtClean="0"/>
              <a:t>03/04/2017</a:t>
            </a:fld>
            <a:endParaRPr lang="es-MX"/>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10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hyperlink" Target="ppt_cide_than_2011.ppt" TargetMode="Externa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5.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7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Hoja_de_c_lculo_de_Microsoft_Excel1.xlsx"/><Relationship Id="rId4" Type="http://schemas.openxmlformats.org/officeDocument/2006/relationships/hyperlink" Target="http://www.coneval.org.mx/Evaluacion/Documents/Informes/Consideraciones%20Presupuestales/Similitudes%202016/Similitudes%202016.zip" TargetMode="Externa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www.coneval.org.mx/quienessomos/Paginas/Uso-de-la-informaci%C3%B3n-del-CONEVAL-.aspx" TargetMode="Externa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
        <p:nvSpPr>
          <p:cNvPr id="6" name="Rectangle 2"/>
          <p:cNvSpPr txBox="1">
            <a:spLocks noChangeArrowheads="1"/>
          </p:cNvSpPr>
          <p:nvPr/>
        </p:nvSpPr>
        <p:spPr bwMode="auto">
          <a:xfrm>
            <a:off x="1447800" y="2247900"/>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5000" dirty="0" smtClean="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Título de la presentación</a:t>
            </a:r>
          </a:p>
        </p:txBody>
      </p:sp>
      <p:sp>
        <p:nvSpPr>
          <p:cNvPr id="7" name="Rectangle 3"/>
          <p:cNvSpPr>
            <a:spLocks noGrp="1" noChangeArrowheads="1"/>
          </p:cNvSpPr>
          <p:nvPr>
            <p:ph type="ctrTitle"/>
          </p:nvPr>
        </p:nvSpPr>
        <p:spPr>
          <a:xfrm>
            <a:off x="1446213" y="3797300"/>
            <a:ext cx="10464800" cy="1252538"/>
          </a:xfrm>
        </p:spPr>
        <p:txBody>
          <a:bodyPr anchor="t"/>
          <a:lstStyle/>
          <a:p>
            <a:pPr eaLnBrk="1">
              <a:spcBef>
                <a:spcPct val="0"/>
              </a:spcBef>
              <a:buSzTx/>
            </a:pPr>
            <a:r>
              <a:rPr lang="es-MX" altLang="es-MX" sz="3000" dirty="0" smtClean="0">
                <a:solidFill>
                  <a:srgbClr val="53585F"/>
                </a:solidFill>
                <a:latin typeface="Arial" panose="020B0604020202020204" pitchFamily="34" charset="0"/>
                <a:cs typeface="Arial" panose="020B0604020202020204" pitchFamily="34" charset="0"/>
                <a:sym typeface="Arial" panose="020B0604020202020204" pitchFamily="34" charset="0"/>
              </a:rPr>
              <a:t>Fecha 00/00/2016</a:t>
            </a:r>
          </a:p>
        </p:txBody>
      </p:sp>
      <p:sp>
        <p:nvSpPr>
          <p:cNvPr id="8" name="Rectangle 4"/>
          <p:cNvSpPr>
            <a:spLocks/>
          </p:cNvSpPr>
          <p:nvPr/>
        </p:nvSpPr>
        <p:spPr bwMode="auto">
          <a:xfrm>
            <a:off x="2366963" y="7993063"/>
            <a:ext cx="8624887"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Sede donde se realizará la presentación</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
        <p:nvSpPr>
          <p:cNvPr id="9" name="Rectangle 2"/>
          <p:cNvSpPr txBox="1">
            <a:spLocks noChangeArrowheads="1"/>
          </p:cNvSpPr>
          <p:nvPr/>
        </p:nvSpPr>
        <p:spPr bwMode="auto">
          <a:xfrm>
            <a:off x="1677864" y="3807056"/>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5000" dirty="0" smtClean="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Generando Evidencia para el Desarrollo Social: </a:t>
            </a:r>
          </a:p>
          <a:p>
            <a:pPr eaLnBrk="1"/>
            <a:r>
              <a:rPr lang="es-MX" altLang="es-MX" sz="5000" dirty="0" smtClean="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¿Cómo y para qué? </a:t>
            </a:r>
          </a:p>
        </p:txBody>
      </p:sp>
      <p:sp>
        <p:nvSpPr>
          <p:cNvPr id="10" name="Rectangle 3"/>
          <p:cNvSpPr txBox="1">
            <a:spLocks noChangeArrowheads="1"/>
          </p:cNvSpPr>
          <p:nvPr/>
        </p:nvSpPr>
        <p:spPr bwMode="auto">
          <a:xfrm>
            <a:off x="1605856" y="6045200"/>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4000" dirty="0" smtClean="0">
                <a:solidFill>
                  <a:srgbClr val="53585F"/>
                </a:solidFill>
                <a:latin typeface="Arial" panose="020B0604020202020204" pitchFamily="34" charset="0"/>
                <a:cs typeface="Arial" panose="020B0604020202020204" pitchFamily="34" charset="0"/>
                <a:sym typeface="Arial" panose="020B0604020202020204" pitchFamily="34" charset="0"/>
              </a:rPr>
              <a:t>Gonzalo Hernández Licona</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08720" y="5596880"/>
            <a:ext cx="11754320" cy="1072205"/>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25736" y="3035942"/>
            <a:ext cx="11737304" cy="126479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741760" y="3309462"/>
            <a:ext cx="720080" cy="74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741760" y="4702776"/>
            <a:ext cx="688722" cy="57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13768" y="5740896"/>
            <a:ext cx="588395" cy="806419"/>
          </a:xfrm>
          <a:prstGeom prst="rect">
            <a:avLst/>
          </a:prstGeom>
          <a:noFill/>
          <a:ln>
            <a:noFill/>
          </a:ln>
          <a:effectLst/>
          <a:extLst/>
        </p:spPr>
      </p:pic>
      <p:sp>
        <p:nvSpPr>
          <p:cNvPr id="8" name="2 Rectángulo"/>
          <p:cNvSpPr/>
          <p:nvPr/>
        </p:nvSpPr>
        <p:spPr>
          <a:xfrm>
            <a:off x="1743553" y="3372759"/>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4679076"/>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5859562"/>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386237" y="3035942"/>
            <a:ext cx="8732787" cy="1264793"/>
          </a:xfrm>
          <a:prstGeom prst="rect">
            <a:avLst/>
          </a:prstGeom>
          <a:noFill/>
        </p:spPr>
        <p:txBody>
          <a:bodyPr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La contribución del programa se puede medir de manera directa por medio de la Encuesta </a:t>
            </a:r>
            <a:r>
              <a:rPr lang="es-MX" sz="1500" dirty="0">
                <a:solidFill>
                  <a:prstClr val="black">
                    <a:lumMod val="65000"/>
                    <a:lumOff val="35000"/>
                  </a:prstClr>
                </a:solidFill>
                <a:latin typeface="Arial" pitchFamily="34" charset="0"/>
                <a:cs typeface="Arial" pitchFamily="34" charset="0"/>
              </a:rPr>
              <a:t>Nacional de Ingreso Gasto de los Hogares (</a:t>
            </a:r>
            <a:r>
              <a:rPr lang="es-MX" sz="1500" b="1" dirty="0">
                <a:solidFill>
                  <a:prstClr val="black">
                    <a:lumMod val="65000"/>
                    <a:lumOff val="35000"/>
                  </a:prstClr>
                </a:solidFill>
                <a:latin typeface="Arial" pitchFamily="34" charset="0"/>
                <a:cs typeface="Arial" pitchFamily="34" charset="0"/>
              </a:rPr>
              <a:t>ENIGH</a:t>
            </a:r>
            <a:r>
              <a:rPr lang="es-MX" sz="1500" dirty="0">
                <a:solidFill>
                  <a:prstClr val="black">
                    <a:lumMod val="65000"/>
                    <a:lumOff val="35000"/>
                  </a:prstClr>
                </a:solidFill>
                <a:latin typeface="Arial" pitchFamily="34" charset="0"/>
                <a:cs typeface="Arial" pitchFamily="34" charset="0"/>
              </a:rPr>
              <a:t>) </a:t>
            </a:r>
            <a:r>
              <a:rPr lang="es-MX" sz="1500" dirty="0" smtClean="0">
                <a:solidFill>
                  <a:prstClr val="black">
                    <a:lumMod val="65000"/>
                    <a:lumOff val="35000"/>
                  </a:prstClr>
                </a:solidFill>
                <a:latin typeface="Arial" pitchFamily="34" charset="0"/>
                <a:cs typeface="Arial" pitchFamily="34" charset="0"/>
              </a:rPr>
              <a:t>o </a:t>
            </a:r>
            <a:r>
              <a:rPr lang="es-MX" sz="1500" dirty="0">
                <a:solidFill>
                  <a:prstClr val="black">
                    <a:lumMod val="65000"/>
                    <a:lumOff val="35000"/>
                  </a:prstClr>
                </a:solidFill>
                <a:latin typeface="Arial" pitchFamily="34" charset="0"/>
                <a:cs typeface="Arial" pitchFamily="34" charset="0"/>
              </a:rPr>
              <a:t>se ha recabado </a:t>
            </a:r>
            <a:r>
              <a:rPr lang="es-MX" sz="1500" b="1" dirty="0">
                <a:solidFill>
                  <a:prstClr val="black">
                    <a:lumMod val="65000"/>
                    <a:lumOff val="35000"/>
                  </a:prstClr>
                </a:solidFill>
                <a:latin typeface="Arial" pitchFamily="34" charset="0"/>
                <a:cs typeface="Arial" pitchFamily="34" charset="0"/>
              </a:rPr>
              <a:t>evidencia en las evaluaciones </a:t>
            </a:r>
            <a:r>
              <a:rPr lang="es-MX" sz="1500" dirty="0">
                <a:solidFill>
                  <a:prstClr val="black">
                    <a:lumMod val="65000"/>
                    <a:lumOff val="35000"/>
                  </a:prstClr>
                </a:solidFill>
                <a:latin typeface="Arial" pitchFamily="34" charset="0"/>
                <a:cs typeface="Arial" pitchFamily="34" charset="0"/>
              </a:rPr>
              <a:t>al programa. </a:t>
            </a:r>
          </a:p>
        </p:txBody>
      </p:sp>
      <p:sp>
        <p:nvSpPr>
          <p:cNvPr id="12" name="2 Marcador de contenido"/>
          <p:cNvSpPr txBox="1">
            <a:spLocks/>
          </p:cNvSpPr>
          <p:nvPr/>
        </p:nvSpPr>
        <p:spPr>
          <a:xfrm>
            <a:off x="3380168" y="4449257"/>
            <a:ext cx="8738856" cy="859591"/>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bienes o servicios que entrega el programa pueden abatir los indicadores de la Carencia. No obstante, </a:t>
            </a:r>
            <a:r>
              <a:rPr lang="es-MX" sz="1500" b="1" dirty="0" smtClean="0">
                <a:solidFill>
                  <a:prstClr val="black">
                    <a:lumMod val="65000"/>
                    <a:lumOff val="35000"/>
                  </a:prstClr>
                </a:solidFill>
                <a:latin typeface="Arial" pitchFamily="34" charset="0"/>
                <a:cs typeface="Arial" pitchFamily="34" charset="0"/>
              </a:rPr>
              <a:t>no se cuentan con mediciones de esta relación </a:t>
            </a:r>
            <a:r>
              <a:rPr lang="es-MX" sz="1500" dirty="0" smtClean="0">
                <a:solidFill>
                  <a:prstClr val="black">
                    <a:lumMod val="65000"/>
                    <a:lumOff val="35000"/>
                  </a:prstClr>
                </a:solidFill>
                <a:latin typeface="Arial" pitchFamily="34" charset="0"/>
                <a:cs typeface="Arial" pitchFamily="34" charset="0"/>
              </a:rPr>
              <a:t>y no existen evaluaciones al programa que generen evidencia al respecto. </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393617" y="5452864"/>
            <a:ext cx="8725407"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bienes o servicios que entrega el programa tienen </a:t>
            </a:r>
            <a:r>
              <a:rPr lang="es-MX" sz="1500" b="1" dirty="0" smtClean="0">
                <a:solidFill>
                  <a:prstClr val="black">
                    <a:lumMod val="65000"/>
                    <a:lumOff val="35000"/>
                  </a:prstClr>
                </a:solidFill>
                <a:latin typeface="Arial" pitchFamily="34" charset="0"/>
                <a:cs typeface="Arial" pitchFamily="34" charset="0"/>
              </a:rPr>
              <a:t>posibles o potenciales </a:t>
            </a:r>
            <a:r>
              <a:rPr lang="es-MX" sz="1500" dirty="0" smtClean="0">
                <a:solidFill>
                  <a:prstClr val="black">
                    <a:lumMod val="65000"/>
                    <a:lumOff val="35000"/>
                  </a:prstClr>
                </a:solidFill>
                <a:latin typeface="Arial" pitchFamily="34" charset="0"/>
                <a:cs typeface="Arial" pitchFamily="34" charset="0"/>
              </a:rPr>
              <a:t>efectos en los indicadores de la Carencia. </a:t>
            </a:r>
            <a:r>
              <a:rPr lang="es-MX" sz="1500" dirty="0">
                <a:solidFill>
                  <a:prstClr val="black">
                    <a:lumMod val="65000"/>
                    <a:lumOff val="35000"/>
                  </a:prstClr>
                </a:solidFill>
                <a:latin typeface="Arial" pitchFamily="34" charset="0"/>
                <a:cs typeface="Arial" pitchFamily="34" charset="0"/>
              </a:rPr>
              <a:t>No obstante, no se cuentan con mediciones de esta relación y no existen evaluaciones al programa que generen evidencia al respecto. </a:t>
            </a:r>
            <a:endParaRPr lang="es-MX" sz="1500" dirty="0" smtClean="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04392"/>
            <a:ext cx="12385376" cy="431800"/>
          </a:xfrm>
          <a:prstGeom prst="rect">
            <a:avLst/>
          </a:prstGeom>
          <a:noFill/>
          <a:ln w="9525">
            <a:noFill/>
            <a:miter lim="800000"/>
            <a:headEnd/>
            <a:tailEnd/>
          </a:ln>
        </p:spPr>
        <p:txBody>
          <a:bodyPr/>
          <a:lstStyle/>
          <a:p>
            <a:pPr>
              <a:defRPr/>
            </a:pPr>
            <a:r>
              <a:rPr lang="es-ES" sz="4000" b="1" dirty="0">
                <a:solidFill>
                  <a:schemeClr val="bg1">
                    <a:lumMod val="50000"/>
                  </a:schemeClr>
                </a:solidFill>
              </a:rPr>
              <a:t>Metodología</a:t>
            </a:r>
          </a:p>
          <a:p>
            <a:pPr>
              <a:defRPr/>
            </a:pPr>
            <a:r>
              <a:rPr lang="es-ES" sz="2800" b="1" dirty="0" smtClean="0">
                <a:solidFill>
                  <a:schemeClr val="tx2"/>
                </a:solidFill>
              </a:rPr>
              <a:t>Programas que contribuyen al acceso a los derechos sociales y la disminución de </a:t>
            </a:r>
            <a:r>
              <a:rPr lang="es-ES" sz="2800" b="1" dirty="0">
                <a:solidFill>
                  <a:schemeClr val="tx2"/>
                </a:solidFill>
              </a:rPr>
              <a:t>la </a:t>
            </a:r>
            <a:r>
              <a:rPr lang="es-ES" sz="2800" b="1" dirty="0" smtClean="0">
                <a:solidFill>
                  <a:schemeClr val="tx2"/>
                </a:solidFill>
              </a:rPr>
              <a:t>carencias</a:t>
            </a:r>
          </a:p>
        </p:txBody>
      </p:sp>
      <p:sp>
        <p:nvSpPr>
          <p:cNvPr id="4" name="Rectángulo 3"/>
          <p:cNvSpPr/>
          <p:nvPr/>
        </p:nvSpPr>
        <p:spPr>
          <a:xfrm>
            <a:off x="973462" y="7253064"/>
            <a:ext cx="11218859" cy="1477328"/>
          </a:xfrm>
          <a:prstGeom prst="rect">
            <a:avLst/>
          </a:prstGeom>
        </p:spPr>
        <p:txBody>
          <a:bodyPr wrap="square">
            <a:spAutoFit/>
          </a:bodyPr>
          <a:lstStyle/>
          <a:p>
            <a:pPr marL="0" lvl="0" indent="0" algn="just">
              <a:buNone/>
            </a:pPr>
            <a:r>
              <a:rPr lang="es-MX" sz="1800" dirty="0" smtClean="0">
                <a:solidFill>
                  <a:prstClr val="black">
                    <a:lumMod val="65000"/>
                    <a:lumOff val="35000"/>
                  </a:prstClr>
                </a:solidFill>
                <a:latin typeface="Arial" pitchFamily="34" charset="0"/>
                <a:cs typeface="Arial" pitchFamily="34" charset="0"/>
              </a:rPr>
              <a:t>Para el caso de la carencia por acceso a la </a:t>
            </a:r>
            <a:r>
              <a:rPr lang="es-MX" sz="1800" b="1" dirty="0" smtClean="0">
                <a:solidFill>
                  <a:prstClr val="black">
                    <a:lumMod val="65000"/>
                    <a:lumOff val="35000"/>
                  </a:prstClr>
                </a:solidFill>
                <a:latin typeface="Arial" pitchFamily="34" charset="0"/>
                <a:cs typeface="Arial" pitchFamily="34" charset="0"/>
              </a:rPr>
              <a:t>Alimentación</a:t>
            </a:r>
            <a:r>
              <a:rPr lang="es-MX" sz="1800" dirty="0" smtClean="0">
                <a:solidFill>
                  <a:prstClr val="black">
                    <a:lumMod val="65000"/>
                    <a:lumOff val="35000"/>
                  </a:prstClr>
                </a:solidFill>
                <a:latin typeface="Arial" pitchFamily="34" charset="0"/>
                <a:cs typeface="Arial" pitchFamily="34" charset="0"/>
              </a:rPr>
              <a:t> se consideró una contribución indirecta para aquellos que contribuyen a mejorar el </a:t>
            </a:r>
            <a:r>
              <a:rPr lang="es-MX" sz="1800" b="1" dirty="0" smtClean="0">
                <a:solidFill>
                  <a:prstClr val="black">
                    <a:lumMod val="65000"/>
                    <a:lumOff val="35000"/>
                  </a:prstClr>
                </a:solidFill>
                <a:latin typeface="Arial" pitchFamily="34" charset="0"/>
                <a:cs typeface="Arial" pitchFamily="34" charset="0"/>
              </a:rPr>
              <a:t>Ingreso.</a:t>
            </a:r>
            <a:r>
              <a:rPr lang="es-MX" sz="1800" dirty="0" smtClean="0">
                <a:solidFill>
                  <a:prstClr val="black">
                    <a:lumMod val="65000"/>
                    <a:lumOff val="35000"/>
                  </a:prstClr>
                </a:solidFill>
                <a:latin typeface="Arial" pitchFamily="34" charset="0"/>
                <a:cs typeface="Arial" pitchFamily="34" charset="0"/>
              </a:rPr>
              <a:t> </a:t>
            </a:r>
          </a:p>
          <a:p>
            <a:pPr marL="0" lvl="0" indent="0" algn="just">
              <a:buNone/>
            </a:pPr>
            <a:endParaRPr lang="es-MX" sz="1800" dirty="0">
              <a:solidFill>
                <a:prstClr val="black">
                  <a:lumMod val="65000"/>
                  <a:lumOff val="35000"/>
                </a:prstClr>
              </a:solidFill>
              <a:latin typeface="Arial" pitchFamily="34" charset="0"/>
              <a:cs typeface="Arial" pitchFamily="34" charset="0"/>
            </a:endParaRPr>
          </a:p>
          <a:p>
            <a:pPr marL="0" lvl="0" indent="0" algn="just">
              <a:buNone/>
            </a:pPr>
            <a:r>
              <a:rPr lang="es-MX" sz="1800" dirty="0" smtClean="0">
                <a:solidFill>
                  <a:prstClr val="black">
                    <a:lumMod val="65000"/>
                    <a:lumOff val="35000"/>
                  </a:prstClr>
                </a:solidFill>
                <a:latin typeface="Arial" pitchFamily="34" charset="0"/>
                <a:cs typeface="Arial" pitchFamily="34" charset="0"/>
              </a:rPr>
              <a:t>En los casos en los que existe contribución en las Carencias también se contribuye al derecho.</a:t>
            </a:r>
          </a:p>
          <a:p>
            <a:pPr marL="0" lvl="0" indent="0" algn="just">
              <a:buNone/>
            </a:pPr>
            <a:endParaRPr lang="es-MX" sz="1800" dirty="0" smtClean="0">
              <a:solidFill>
                <a:prstClr val="black">
                  <a:lumMod val="65000"/>
                  <a:lumOff val="35000"/>
                </a:prstClr>
              </a:solidFill>
              <a:latin typeface="Arial" pitchFamily="34" charset="0"/>
              <a:cs typeface="Arial" pitchFamily="34" charset="0"/>
            </a:endParaRPr>
          </a:p>
        </p:txBody>
      </p:sp>
      <p:sp>
        <p:nvSpPr>
          <p:cNvPr id="15" name="Marcador de número de diapositiva 14"/>
          <p:cNvSpPr>
            <a:spLocks noGrp="1"/>
          </p:cNvSpPr>
          <p:nvPr>
            <p:ph type="sldNum" sz="quarter" idx="12"/>
          </p:nvPr>
        </p:nvSpPr>
        <p:spPr/>
        <p:txBody>
          <a:bodyPr/>
          <a:lstStyle/>
          <a:p>
            <a:fld id="{EF433643-E7B1-4CCD-92C3-70939184505B}" type="slidenum">
              <a:rPr lang="es-MX" smtClean="0"/>
              <a:t>10</a:t>
            </a:fld>
            <a:endParaRPr lang="es-MX"/>
          </a:p>
        </p:txBody>
      </p:sp>
    </p:spTree>
    <p:extLst>
      <p:ext uri="{BB962C8B-B14F-4D97-AF65-F5344CB8AC3E}">
        <p14:creationId xmlns:p14="http://schemas.microsoft.com/office/powerpoint/2010/main" val="101789145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 Título"/>
          <p:cNvSpPr txBox="1">
            <a:spLocks/>
          </p:cNvSpPr>
          <p:nvPr/>
        </p:nvSpPr>
        <p:spPr>
          <a:xfrm>
            <a:off x="453728" y="1132384"/>
            <a:ext cx="12097344" cy="1625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MX" sz="2800" b="1" dirty="0" smtClean="0">
                <a:solidFill>
                  <a:srgbClr val="005F20"/>
                </a:solidFill>
                <a:latin typeface="Tahoma" pitchFamily="34" charset="0"/>
                <a:cs typeface="Tahoma" pitchFamily="34" charset="0"/>
              </a:rPr>
              <a:t>Evolución del Índice de la Tendencia Laboral de la Pobreza</a:t>
            </a:r>
            <a:r>
              <a:rPr lang="es-MX" sz="2800" b="1" baseline="30000" dirty="0" smtClean="0">
                <a:solidFill>
                  <a:srgbClr val="005F20"/>
                </a:solidFill>
                <a:latin typeface="Tahoma" pitchFamily="34" charset="0"/>
                <a:cs typeface="Tahoma" pitchFamily="34" charset="0"/>
              </a:rPr>
              <a:t>1</a:t>
            </a:r>
            <a:r>
              <a:rPr lang="es-MX" sz="2800" b="1" dirty="0" smtClean="0">
                <a:solidFill>
                  <a:srgbClr val="005F20"/>
                </a:solidFill>
                <a:latin typeface="Tahoma" pitchFamily="34" charset="0"/>
                <a:cs typeface="Tahoma" pitchFamily="34" charset="0"/>
              </a:rPr>
              <a:t> </a:t>
            </a:r>
          </a:p>
          <a:p>
            <a:pPr fontAlgn="auto">
              <a:spcAft>
                <a:spcPts val="0"/>
              </a:spcAft>
            </a:pPr>
            <a:r>
              <a:rPr lang="es-MX" sz="2400" b="1" dirty="0" smtClean="0">
                <a:solidFill>
                  <a:srgbClr val="005F20"/>
                </a:solidFill>
                <a:latin typeface="Tahoma" pitchFamily="34" charset="0"/>
                <a:cs typeface="Tahoma" pitchFamily="34" charset="0"/>
              </a:rPr>
              <a:t>Nacional</a:t>
            </a:r>
            <a:r>
              <a:rPr lang="es-MX" sz="2400" b="1" dirty="0" smtClean="0">
                <a:solidFill>
                  <a:schemeClr val="accent2"/>
                </a:solidFill>
                <a:latin typeface="Tahoma" pitchFamily="34" charset="0"/>
                <a:cs typeface="Tahoma" pitchFamily="34" charset="0"/>
              </a:rPr>
              <a:t/>
            </a:r>
            <a:br>
              <a:rPr lang="es-MX" sz="2400" b="1" dirty="0" smtClean="0">
                <a:solidFill>
                  <a:schemeClr val="accent2"/>
                </a:solidFill>
                <a:latin typeface="Tahoma" pitchFamily="34" charset="0"/>
                <a:cs typeface="Tahoma" pitchFamily="34" charset="0"/>
              </a:rPr>
            </a:br>
            <a:r>
              <a:rPr lang="es-MX" sz="2400" dirty="0" smtClean="0">
                <a:solidFill>
                  <a:schemeClr val="tx1">
                    <a:lumMod val="65000"/>
                    <a:lumOff val="35000"/>
                  </a:schemeClr>
                </a:solidFill>
                <a:latin typeface="Tahoma" pitchFamily="34" charset="0"/>
                <a:cs typeface="Tahoma" pitchFamily="34" charset="0"/>
              </a:rPr>
              <a:t>Primer trimestre 2005 – cuarto trimestre 2016</a:t>
            </a:r>
            <a:r>
              <a:rPr lang="es-MX" sz="2400" dirty="0" smtClean="0">
                <a:solidFill>
                  <a:schemeClr val="accent2"/>
                </a:solidFill>
                <a:latin typeface="Tahoma" pitchFamily="34" charset="0"/>
                <a:cs typeface="Tahoma" pitchFamily="34" charset="0"/>
              </a:rPr>
              <a:t/>
            </a:r>
            <a:br>
              <a:rPr lang="es-MX" sz="2400" dirty="0" smtClean="0">
                <a:solidFill>
                  <a:schemeClr val="accent2"/>
                </a:solidFill>
                <a:latin typeface="Tahoma" pitchFamily="34" charset="0"/>
                <a:cs typeface="Tahoma" pitchFamily="34" charset="0"/>
              </a:rPr>
            </a:br>
            <a:endParaRPr lang="en-US" sz="2400" u="sng" dirty="0">
              <a:solidFill>
                <a:schemeClr val="accent2"/>
              </a:solidFill>
              <a:latin typeface="Tahoma" pitchFamily="34" charset="0"/>
              <a:cs typeface="Tahoma" pitchFamily="34" charset="0"/>
            </a:endParaRPr>
          </a:p>
        </p:txBody>
      </p:sp>
      <p:sp>
        <p:nvSpPr>
          <p:cNvPr id="10" name="AutoShape 9"/>
          <p:cNvSpPr>
            <a:spLocks noChangeArrowheads="1"/>
          </p:cNvSpPr>
          <p:nvPr/>
        </p:nvSpPr>
        <p:spPr bwMode="auto">
          <a:xfrm>
            <a:off x="304757" y="9045842"/>
            <a:ext cx="11065368" cy="1278932"/>
          </a:xfrm>
          <a:prstGeom prst="roundRect">
            <a:avLst>
              <a:gd name="adj" fmla="val 16667"/>
            </a:avLst>
          </a:prstGeom>
          <a:noFill/>
          <a:ln w="9525" algn="ctr">
            <a:noFill/>
            <a:round/>
            <a:headEnd/>
            <a:tailEnd/>
          </a:ln>
        </p:spPr>
        <p:txBody>
          <a:bodyPr>
            <a:spAutoFit/>
          </a:bodyPr>
          <a:lstStyle/>
          <a:p>
            <a:pPr marL="487672" indent="-487672"/>
            <a:r>
              <a:rPr lang="es-ES" sz="1280" b="1" dirty="0">
                <a:solidFill>
                  <a:schemeClr val="bg1"/>
                </a:solidFill>
                <a:latin typeface="Calibri" pitchFamily="34" charset="0"/>
                <a:cs typeface="Tahoma" pitchFamily="34" charset="0"/>
              </a:rPr>
              <a:t>Fuente: </a:t>
            </a:r>
            <a:r>
              <a:rPr lang="es-ES" sz="1280" b="1" dirty="0">
                <a:solidFill>
                  <a:schemeClr val="bg1"/>
                </a:solidFill>
                <a:latin typeface="Calibri" pitchFamily="34" charset="0"/>
              </a:rPr>
              <a:t>elaboración del CONEVAL </a:t>
            </a:r>
            <a:r>
              <a:rPr lang="es-ES" sz="1280" b="1" dirty="0" smtClean="0">
                <a:solidFill>
                  <a:schemeClr val="bg1"/>
                </a:solidFill>
                <a:latin typeface="Calibri" pitchFamily="34" charset="0"/>
              </a:rPr>
              <a:t>con base en la ENOE. Recuperación de ingresos con intervalos de salarios.</a:t>
            </a:r>
          </a:p>
          <a:p>
            <a:pPr marL="487672" indent="-487672"/>
            <a:r>
              <a:rPr lang="es-ES" sz="1280" b="1" baseline="30000" dirty="0" smtClean="0">
                <a:solidFill>
                  <a:schemeClr val="bg1"/>
                </a:solidFill>
                <a:latin typeface="Calibri" pitchFamily="34" charset="0"/>
              </a:rPr>
              <a:t>1</a:t>
            </a:r>
            <a:r>
              <a:rPr lang="es-ES" sz="1280" b="1" dirty="0" smtClean="0">
                <a:solidFill>
                  <a:schemeClr val="bg1"/>
                </a:solidFill>
                <a:latin typeface="Calibri" pitchFamily="34" charset="0"/>
              </a:rPr>
              <a:t>Base primer trimestre 2010. </a:t>
            </a:r>
            <a:r>
              <a:rPr lang="es-ES" sz="1280" b="1" dirty="0">
                <a:solidFill>
                  <a:srgbClr val="FFFFFF"/>
                </a:solidFill>
                <a:latin typeface="Calibri" pitchFamily="34" charset="0"/>
              </a:rPr>
              <a:t>Para mayor detalle: http://www.coneval.org.mx/Medicion/Paginas/ITLP-IS_resultados_a_nivel_nacional.aspx</a:t>
            </a:r>
            <a:endParaRPr lang="es-ES" sz="1280" b="1" dirty="0">
              <a:solidFill>
                <a:schemeClr val="bg1"/>
              </a:solidFill>
              <a:latin typeface="Calibri" pitchFamily="34" charset="0"/>
            </a:endParaRPr>
          </a:p>
          <a:p>
            <a:pPr marL="487672" indent="-487672">
              <a:spcBef>
                <a:spcPct val="20000"/>
              </a:spcBef>
            </a:pPr>
            <a:r>
              <a:rPr lang="es-ES" sz="1280" b="1" dirty="0">
                <a:solidFill>
                  <a:srgbClr val="FFFFFF"/>
                </a:solidFill>
                <a:latin typeface="Calibri" pitchFamily="34" charset="0"/>
              </a:rPr>
              <a:t> </a:t>
            </a:r>
          </a:p>
          <a:p>
            <a:pPr marL="487672" indent="-487672"/>
            <a:endParaRPr lang="es-ES" sz="1280" b="1" dirty="0">
              <a:solidFill>
                <a:schemeClr val="bg1"/>
              </a:solidFill>
              <a:latin typeface="Calibri" pitchFamily="34" charset="0"/>
            </a:endParaRPr>
          </a:p>
          <a:p>
            <a:pPr marL="487672" indent="-487672">
              <a:spcBef>
                <a:spcPct val="20000"/>
              </a:spcBef>
            </a:pPr>
            <a:r>
              <a:rPr lang="es-ES" sz="1280" b="1" dirty="0" smtClean="0">
                <a:solidFill>
                  <a:srgbClr val="FFFFFF"/>
                </a:solidFill>
                <a:latin typeface="Calibri" pitchFamily="34" charset="0"/>
              </a:rPr>
              <a:t> </a:t>
            </a:r>
            <a:endParaRPr lang="es-ES" sz="1280" b="1" dirty="0">
              <a:solidFill>
                <a:srgbClr val="FFFFFF"/>
              </a:solidFill>
              <a:latin typeface="Calibri" pitchFamily="34" charset="0"/>
            </a:endParaRPr>
          </a:p>
        </p:txBody>
      </p:sp>
      <p:graphicFrame>
        <p:nvGraphicFramePr>
          <p:cNvPr id="5" name="Gráfico 4"/>
          <p:cNvGraphicFramePr>
            <a:graphicFrameLocks/>
          </p:cNvGraphicFramePr>
          <p:nvPr>
            <p:extLst/>
          </p:nvPr>
        </p:nvGraphicFramePr>
        <p:xfrm>
          <a:off x="326735" y="2356520"/>
          <a:ext cx="12290178" cy="65527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1039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
        <p:nvSpPr>
          <p:cNvPr id="6" name="Rectangle 2"/>
          <p:cNvSpPr txBox="1">
            <a:spLocks noChangeArrowheads="1"/>
          </p:cNvSpPr>
          <p:nvPr/>
        </p:nvSpPr>
        <p:spPr bwMode="auto">
          <a:xfrm>
            <a:off x="1447800" y="2247900"/>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5000" dirty="0" smtClean="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Título de la presentación</a:t>
            </a:r>
          </a:p>
        </p:txBody>
      </p:sp>
      <p:sp>
        <p:nvSpPr>
          <p:cNvPr id="7" name="Rectangle 3"/>
          <p:cNvSpPr>
            <a:spLocks noGrp="1" noChangeArrowheads="1"/>
          </p:cNvSpPr>
          <p:nvPr>
            <p:ph type="ctrTitle"/>
          </p:nvPr>
        </p:nvSpPr>
        <p:spPr>
          <a:xfrm>
            <a:off x="1446213" y="3797300"/>
            <a:ext cx="10464800" cy="1252538"/>
          </a:xfrm>
        </p:spPr>
        <p:txBody>
          <a:bodyPr anchor="t"/>
          <a:lstStyle/>
          <a:p>
            <a:pPr eaLnBrk="1">
              <a:spcBef>
                <a:spcPct val="0"/>
              </a:spcBef>
              <a:buSzTx/>
            </a:pPr>
            <a:r>
              <a:rPr lang="es-MX" altLang="es-MX" sz="3000" dirty="0" smtClean="0">
                <a:solidFill>
                  <a:srgbClr val="53585F"/>
                </a:solidFill>
                <a:latin typeface="Arial" panose="020B0604020202020204" pitchFamily="34" charset="0"/>
                <a:cs typeface="Arial" panose="020B0604020202020204" pitchFamily="34" charset="0"/>
                <a:sym typeface="Arial" panose="020B0604020202020204" pitchFamily="34" charset="0"/>
              </a:rPr>
              <a:t>Fecha 00/00/2016</a:t>
            </a:r>
          </a:p>
        </p:txBody>
      </p:sp>
      <p:sp>
        <p:nvSpPr>
          <p:cNvPr id="8" name="Rectangle 4"/>
          <p:cNvSpPr>
            <a:spLocks/>
          </p:cNvSpPr>
          <p:nvPr/>
        </p:nvSpPr>
        <p:spPr bwMode="auto">
          <a:xfrm>
            <a:off x="2366963" y="7993063"/>
            <a:ext cx="8624887"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Sede donde se realizará la presentación</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
        <p:nvSpPr>
          <p:cNvPr id="9" name="Rectangle 2"/>
          <p:cNvSpPr txBox="1">
            <a:spLocks noChangeArrowheads="1"/>
          </p:cNvSpPr>
          <p:nvPr/>
        </p:nvSpPr>
        <p:spPr bwMode="auto">
          <a:xfrm>
            <a:off x="1600200" y="4128318"/>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5000" dirty="0" smtClean="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Informe de Evaluación de la Política de Desarrollo Social 2016 </a:t>
            </a:r>
          </a:p>
        </p:txBody>
      </p:sp>
      <p:sp>
        <p:nvSpPr>
          <p:cNvPr id="10" name="Rectangle 3"/>
          <p:cNvSpPr txBox="1">
            <a:spLocks noChangeArrowheads="1"/>
          </p:cNvSpPr>
          <p:nvPr/>
        </p:nvSpPr>
        <p:spPr bwMode="auto">
          <a:xfrm>
            <a:off x="1766019" y="5712494"/>
            <a:ext cx="10464800" cy="125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lvl1pPr algn="ctr" defTabSz="584200" rtl="0" eaLnBrk="0" fontAlgn="base" hangingPunct="0">
              <a:spcBef>
                <a:spcPct val="0"/>
              </a:spcBef>
              <a:spcAft>
                <a:spcPct val="0"/>
              </a:spcAft>
              <a:defRPr sz="6000" kern="12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Helvetica Light" charset="0"/>
                <a:cs typeface="Helvetica Light" charset="0"/>
                <a:sym typeface="Helvetica Light" charset="0"/>
              </a:defRPr>
            </a:lvl9pPr>
          </a:lstStyle>
          <a:p>
            <a:pPr eaLnBrk="1"/>
            <a:r>
              <a:rPr lang="es-MX" altLang="es-MX" sz="4000" dirty="0" smtClean="0">
                <a:solidFill>
                  <a:srgbClr val="53585F"/>
                </a:solidFill>
                <a:latin typeface="Arial" panose="020B0604020202020204" pitchFamily="34" charset="0"/>
                <a:cs typeface="Arial" panose="020B0604020202020204" pitchFamily="34" charset="0"/>
                <a:sym typeface="Arial" panose="020B0604020202020204" pitchFamily="34" charset="0"/>
              </a:rPr>
              <a:t>Gonzalo Hernández Licona</a:t>
            </a:r>
          </a:p>
        </p:txBody>
      </p:sp>
    </p:spTree>
    <p:extLst>
      <p:ext uri="{BB962C8B-B14F-4D97-AF65-F5344CB8AC3E}">
        <p14:creationId xmlns:p14="http://schemas.microsoft.com/office/powerpoint/2010/main" val="299214609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453728" y="3940696"/>
            <a:ext cx="12291342" cy="614116"/>
          </a:xfrm>
          <a:prstGeom prst="rect">
            <a:avLst/>
          </a:prstGeom>
          <a:noFill/>
          <a:ln w="9525">
            <a:noFill/>
            <a:miter lim="800000"/>
            <a:headEnd/>
            <a:tailEnd/>
          </a:ln>
        </p:spPr>
        <p:txBody>
          <a:bodyPr/>
          <a:lstStyle/>
          <a:p>
            <a:pPr algn="ctr" eaLnBrk="0" hangingPunct="0">
              <a:defRPr/>
            </a:pPr>
            <a:r>
              <a:rPr lang="es-MX" sz="3982" b="1" cap="small" dirty="0" smtClean="0">
                <a:solidFill>
                  <a:schemeClr val="bg1">
                    <a:lumMod val="50000"/>
                  </a:schemeClr>
                </a:solidFill>
                <a:latin typeface="Futura Lt" pitchFamily="34" charset="0"/>
                <a:cs typeface="Tahoma" pitchFamily="34" charset="0"/>
              </a:rPr>
              <a:t>Ingreso</a:t>
            </a:r>
            <a:endParaRPr lang="es-ES" sz="3982" b="1" cap="small" dirty="0">
              <a:solidFill>
                <a:schemeClr val="bg1">
                  <a:lumMod val="50000"/>
                </a:schemeClr>
              </a:solidFill>
              <a:latin typeface="Futura Lt" pitchFamily="34" charset="0"/>
              <a:cs typeface="Tahoma" pitchFamily="34" charset="0"/>
            </a:endParaRP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11</a:t>
            </a:fld>
            <a:endParaRPr lang="es-MX"/>
          </a:p>
        </p:txBody>
      </p:sp>
    </p:spTree>
    <p:extLst>
      <p:ext uri="{BB962C8B-B14F-4D97-AF65-F5344CB8AC3E}">
        <p14:creationId xmlns:p14="http://schemas.microsoft.com/office/powerpoint/2010/main" val="533286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97744" y="6172944"/>
            <a:ext cx="11665296" cy="197095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97744" y="2932584"/>
            <a:ext cx="11665296" cy="15383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894740" y="3358831"/>
            <a:ext cx="687297"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919298" y="5030124"/>
            <a:ext cx="687297" cy="638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957784" y="6760068"/>
            <a:ext cx="648811" cy="767676"/>
          </a:xfrm>
          <a:prstGeom prst="rect">
            <a:avLst/>
          </a:prstGeom>
          <a:noFill/>
          <a:ln>
            <a:noFill/>
          </a:ln>
          <a:effectLst/>
          <a:extLst/>
        </p:spPr>
      </p:pic>
      <p:sp>
        <p:nvSpPr>
          <p:cNvPr id="8" name="2 Rectángulo"/>
          <p:cNvSpPr/>
          <p:nvPr/>
        </p:nvSpPr>
        <p:spPr>
          <a:xfrm>
            <a:off x="1743553" y="349413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074805"/>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688028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313069" y="3062088"/>
            <a:ext cx="8805955"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se consideran entre los flujos monetarios y no monetarios que recibe el hogar para estimar el ingreso. Esto se puede medir a través de i) el Módulo de Condiciones Socioeconómicas de la Encuesta Nacional de Ingreso Gasto de los Hogares (ENIGH) y se considera en la medición del indicador de pobreza o ii) se ha recabado evidencia en las evaluaciones al programa. </a:t>
            </a:r>
          </a:p>
        </p:txBody>
      </p:sp>
      <p:sp>
        <p:nvSpPr>
          <p:cNvPr id="12" name="2 Marcador de contenido"/>
          <p:cNvSpPr txBox="1">
            <a:spLocks/>
          </p:cNvSpPr>
          <p:nvPr/>
        </p:nvSpPr>
        <p:spPr>
          <a:xfrm>
            <a:off x="3306949" y="4588768"/>
            <a:ext cx="8812075"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se consideran entre los flujos monetarios y no monetarios que recibe el hogar para estimar el ingreso.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Los programas en esta categoría benefician a población en situación de pobreza </a:t>
            </a:r>
            <a:r>
              <a:rPr lang="es-MX" sz="1500" dirty="0" smtClean="0">
                <a:solidFill>
                  <a:prstClr val="black">
                    <a:lumMod val="65000"/>
                    <a:lumOff val="35000"/>
                  </a:prstClr>
                </a:solidFill>
                <a:latin typeface="Arial" pitchFamily="34" charset="0"/>
                <a:cs typeface="Arial" pitchFamily="34" charset="0"/>
              </a:rPr>
              <a:t>o a grupos prioritarios (adultos mayores, indígenas, personas con discapacidad, mujeres o niños) aunque </a:t>
            </a:r>
            <a:r>
              <a:rPr lang="es-MX" sz="1500" dirty="0">
                <a:solidFill>
                  <a:prstClr val="black">
                    <a:lumMod val="65000"/>
                    <a:lumOff val="35000"/>
                  </a:prstClr>
                </a:solidFill>
                <a:latin typeface="Arial" pitchFamily="34" charset="0"/>
                <a:cs typeface="Arial" pitchFamily="34" charset="0"/>
              </a:rPr>
              <a:t>podrían beneficiar a población no pobre.</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320511" y="6460976"/>
            <a:ext cx="8798513"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tienen posibles o potenciales efectos en los flujos monetarios y no monetarios que recibe el hogar para estimar el ingreso.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i) entregan apoyos monetarios directos a beneficiarios (no se consideran apoyos entregados a grupos de beneficiarios, ni la entrega de servicios), ii) aquellos que incentivan la inserción al mercado laboral o iii) que brindan apoyos monetarios a personas pero son </a:t>
            </a:r>
            <a:r>
              <a:rPr lang="es-MX" sz="1500" dirty="0" smtClean="0">
                <a:solidFill>
                  <a:prstClr val="black">
                    <a:lumMod val="65000"/>
                    <a:lumOff val="35000"/>
                  </a:prstClr>
                </a:solidFill>
                <a:latin typeface="Arial" pitchFamily="34" charset="0"/>
                <a:cs typeface="Arial" pitchFamily="34" charset="0"/>
              </a:rPr>
              <a:t>regresivos.</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a:solidFill>
                  <a:schemeClr val="tx2"/>
                </a:solidFill>
              </a:rPr>
              <a:t>Programas que contribuyen a incrementar la dimensión de </a:t>
            </a:r>
            <a:r>
              <a:rPr lang="es-ES" b="1" dirty="0" smtClean="0">
                <a:solidFill>
                  <a:srgbClr val="00A44A"/>
                </a:solidFill>
              </a:rPr>
              <a:t>Ingreso</a:t>
            </a:r>
            <a:endParaRPr lang="es-ES" b="1" dirty="0">
              <a:solidFill>
                <a:srgbClr val="00A44A"/>
              </a:solidFill>
            </a:endParaRP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4" name="Rectángulo 3"/>
          <p:cNvSpPr/>
          <p:nvPr/>
        </p:nvSpPr>
        <p:spPr>
          <a:xfrm>
            <a:off x="3414298" y="8329707"/>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5"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16" name="Marcador de número de diapositiva 15"/>
          <p:cNvSpPr>
            <a:spLocks noGrp="1"/>
          </p:cNvSpPr>
          <p:nvPr>
            <p:ph type="sldNum" sz="quarter" idx="12"/>
          </p:nvPr>
        </p:nvSpPr>
        <p:spPr/>
        <p:txBody>
          <a:bodyPr/>
          <a:lstStyle/>
          <a:p>
            <a:fld id="{EF433643-E7B1-4CCD-92C3-70939184505B}" type="slidenum">
              <a:rPr lang="es-MX" smtClean="0"/>
              <a:t>12</a:t>
            </a:fld>
            <a:endParaRPr lang="es-MX"/>
          </a:p>
        </p:txBody>
      </p:sp>
    </p:spTree>
    <p:extLst>
      <p:ext uri="{BB962C8B-B14F-4D97-AF65-F5344CB8AC3E}">
        <p14:creationId xmlns:p14="http://schemas.microsoft.com/office/powerpoint/2010/main" val="3156436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incrementar la dimensión de </a:t>
            </a:r>
            <a:r>
              <a:rPr lang="es-ES" b="1" dirty="0" smtClean="0">
                <a:solidFill>
                  <a:srgbClr val="00A44A"/>
                </a:solidFill>
              </a:rPr>
              <a:t>Ingreso</a:t>
            </a: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811828117"/>
              </p:ext>
            </p:extLst>
          </p:nvPr>
        </p:nvGraphicFramePr>
        <p:xfrm>
          <a:off x="309712" y="2860576"/>
          <a:ext cx="12313368" cy="5759643"/>
        </p:xfrm>
        <a:graphic>
          <a:graphicData uri="http://schemas.openxmlformats.org/drawingml/2006/table">
            <a:tbl>
              <a:tblPr/>
              <a:tblGrid>
                <a:gridCol w="1440160"/>
                <a:gridCol w="1152128"/>
                <a:gridCol w="3024336"/>
                <a:gridCol w="6696744"/>
              </a:tblGrid>
              <a:tr h="504056">
                <a:tc>
                  <a:txBody>
                    <a:bodyPr/>
                    <a:lstStyle/>
                    <a:p>
                      <a:pPr algn="ctr" fontAlgn="ctr"/>
                      <a:r>
                        <a:rPr lang="es-MX" sz="1200" b="1" i="0" u="none" strike="noStrike" dirty="0">
                          <a:solidFill>
                            <a:srgbClr val="FFFFFF"/>
                          </a:solidFill>
                          <a:effectLst/>
                          <a:latin typeface="+mn-lt"/>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mn-lt"/>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mn-lt"/>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mn-lt"/>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3204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becas escolares para estudiantes indígenas de nivel </a:t>
                      </a:r>
                      <a:r>
                        <a:rPr lang="es-MX" sz="1200" b="0" i="0" u="none" strike="noStrike" dirty="0" smtClean="0">
                          <a:solidFill>
                            <a:schemeClr val="tx1"/>
                          </a:solidFill>
                          <a:effectLst/>
                          <a:latin typeface="Arial" panose="020B0604020202020204" pitchFamily="34" charset="0"/>
                          <a:cs typeface="Arial" panose="020B0604020202020204" pitchFamily="34" charset="0"/>
                        </a:rPr>
                        <a:t>superior.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realiza transferencias monetarias condicionadas.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Empleo Temporal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a:t>
                      </a:r>
                      <a:r>
                        <a:rPr lang="es-MX" sz="1200" b="0" i="0" u="none" strike="noStrike" dirty="0" smtClean="0">
                          <a:solidFill>
                            <a:schemeClr val="tx1"/>
                          </a:solidFill>
                          <a:effectLst/>
                          <a:latin typeface="Arial" panose="020B0604020202020204" pitchFamily="34" charset="0"/>
                          <a:cs typeface="Arial" panose="020B0604020202020204" pitchFamily="34" charset="0"/>
                        </a:rPr>
                        <a:t>jornales por cada día de trabajo, </a:t>
                      </a:r>
                      <a:r>
                        <a:rPr lang="es-MX" sz="1200" b="0" i="0" u="none" strike="noStrike" dirty="0">
                          <a:solidFill>
                            <a:schemeClr val="tx1"/>
                          </a:solidFill>
                          <a:effectLst/>
                          <a:latin typeface="Arial" panose="020B0604020202020204" pitchFamily="34" charset="0"/>
                          <a:cs typeface="Arial" panose="020B0604020202020204" pitchFamily="34" charset="0"/>
                        </a:rPr>
                        <a:t>por lo que garantiza un ingreso que proteja el bienestar socioeconómico de la población en situación de carencia o pobreza</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Se entregan apoyos monetarios a los beneficiarios que no reciben ingresos mayores a $1,092 por jubilaciones o pensiones de tipo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contributivo.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Esto </a:t>
                      </a:r>
                      <a:r>
                        <a:rPr lang="es-MX" sz="1200" b="0" i="0" u="none" strike="noStrike" dirty="0" smtClean="0">
                          <a:solidFill>
                            <a:schemeClr val="tx1"/>
                          </a:solidFill>
                          <a:effectLst/>
                          <a:latin typeface="Arial" panose="020B0604020202020204" pitchFamily="34" charset="0"/>
                          <a:cs typeface="Arial" panose="020B0604020202020204" pitchFamily="34" charset="0"/>
                        </a:rPr>
                        <a:t>se </a:t>
                      </a:r>
                      <a:r>
                        <a:rPr lang="es-MX" sz="1200" b="0" i="0" u="none" strike="noStrike" dirty="0">
                          <a:solidFill>
                            <a:schemeClr val="tx1"/>
                          </a:solidFill>
                          <a:effectLst/>
                          <a:latin typeface="Arial" panose="020B0604020202020204" pitchFamily="34" charset="0"/>
                          <a:cs typeface="Arial" panose="020B0604020202020204" pitchFamily="34" charset="0"/>
                        </a:rPr>
                        <a:t>puede medir a través de la </a:t>
                      </a:r>
                      <a:r>
                        <a:rPr lang="es-MX" sz="1200" b="0" i="0" u="none" strike="noStrike" dirty="0" smtClean="0">
                          <a:solidFill>
                            <a:schemeClr val="tx1"/>
                          </a:solidFill>
                          <a:effectLst/>
                          <a:latin typeface="Arial" panose="020B0604020202020204" pitchFamily="34" charset="0"/>
                          <a:cs typeface="Arial" panose="020B0604020202020204" pitchFamily="34" charset="0"/>
                        </a:rPr>
                        <a:t>Encuesta Nacional de Ingreso y Gasto de los Hogares (ENIGH).</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U009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Comedores comunitarios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Los beneficiarios </a:t>
                      </a:r>
                      <a:r>
                        <a:rPr lang="es-MX" sz="1200" b="0" i="0" u="none" strike="noStrike" dirty="0" smtClean="0">
                          <a:solidFill>
                            <a:schemeClr val="tx1"/>
                          </a:solidFill>
                          <a:effectLst/>
                          <a:latin typeface="Arial" panose="020B0604020202020204" pitchFamily="34" charset="0"/>
                          <a:cs typeface="Arial" panose="020B0604020202020204" pitchFamily="34" charset="0"/>
                        </a:rPr>
                        <a:t>tienen </a:t>
                      </a:r>
                      <a:r>
                        <a:rPr lang="es-MX" sz="1200" b="0" i="0" u="none" strike="noStrike" dirty="0">
                          <a:solidFill>
                            <a:schemeClr val="tx1"/>
                          </a:solidFill>
                          <a:effectLst/>
                          <a:latin typeface="Arial" panose="020B0604020202020204" pitchFamily="34" charset="0"/>
                          <a:cs typeface="Arial" panose="020B0604020202020204" pitchFamily="34" charset="0"/>
                        </a:rPr>
                        <a:t>un ahorro en el ingreso y un subsidio alimentario y las integrantes de la Comisión de Alimentación (COMAL) que trabajan en la administración de los comedores y sus familiares cuentan con este ahorro.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pt-BR" sz="1200" b="1" i="0" u="none" strike="noStrike" dirty="0">
                          <a:solidFill>
                            <a:schemeClr val="tx1"/>
                          </a:solidFill>
                          <a:effectLst/>
                          <a:latin typeface="Arial" panose="020B0604020202020204" pitchFamily="34" charset="0"/>
                          <a:cs typeface="Arial" panose="020B0604020202020204" pitchFamily="34" charset="0"/>
                        </a:rPr>
                        <a:t>Programa de Abasto Rural a cargo de Diconsa, S.A. de C.V. (DICONSA)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beneficiario tiene un ahorro en el ingreso y un subsidio alimentario como resultado de los diferenciales en los precios de los </a:t>
                      </a:r>
                      <a:r>
                        <a:rPr lang="es-MX" sz="1200" b="0" i="0" u="none" strike="noStrike" dirty="0" smtClean="0">
                          <a:solidFill>
                            <a:schemeClr val="tx1"/>
                          </a:solidFill>
                          <a:effectLst/>
                          <a:latin typeface="Arial" panose="020B0604020202020204" pitchFamily="34" charset="0"/>
                          <a:cs typeface="Arial" panose="020B0604020202020204" pitchFamily="34" charset="0"/>
                        </a:rPr>
                        <a:t>alimentos.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575">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Abasto Social de Leche a cargo de Liconsa, S.A. de C.V.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beneficiario tiene un ahorro en el ingreso y un subsidio alimentario como resultado de los diferenciales en los precios de los </a:t>
                      </a:r>
                      <a:r>
                        <a:rPr lang="es-MX" sz="1200" b="0" i="0" u="none" strike="noStrike" dirty="0" smtClean="0">
                          <a:solidFill>
                            <a:schemeClr val="tx1"/>
                          </a:solidFill>
                          <a:effectLst/>
                          <a:latin typeface="Arial" panose="020B0604020202020204" pitchFamily="34" charset="0"/>
                          <a:cs typeface="Arial" panose="020B0604020202020204" pitchFamily="34" charset="0"/>
                        </a:rPr>
                        <a:t>alimentos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6193">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Entrega apoyos monetarios lo que aumenta el ingreso a través de los componentes de “Estímulos para la Asistencia y Permanencia Escolar” y el “Apoyo Económico al Arribo”.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515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estancias infantiles para apoyar a madres trabajadoras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subsidia el servicio de estancias infantiles por lo que tiene efectos en el ingreso, a través de aumentar la probabilidad de conseguir empleo de los beneficiarios y aumentar el número de horas que trabajan y su permanencia en el trabajo.  En el caso del componente Impulso a los Servicios de Cuidado y Atención Infantil el apoyo para la instalación de la estancia y el subsidio por niño aumenta el ingreso de las personas encargadas de la estancia infantil.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515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y otros estímulos para que el beneficiario continúe sus </a:t>
                      </a:r>
                      <a:r>
                        <a:rPr lang="es-MX" sz="1200" b="0" i="0" u="none" strike="noStrike" dirty="0" smtClean="0">
                          <a:solidFill>
                            <a:schemeClr val="tx1"/>
                          </a:solidFill>
                          <a:effectLst/>
                          <a:latin typeface="Arial" panose="020B0604020202020204" pitchFamily="34" charset="0"/>
                          <a:cs typeface="Arial" panose="020B0604020202020204" pitchFamily="34" charset="0"/>
                        </a:rPr>
                        <a:t>estudios.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13</a:t>
            </a:fld>
            <a:endParaRPr lang="es-MX"/>
          </a:p>
        </p:txBody>
      </p:sp>
    </p:spTree>
    <p:extLst>
      <p:ext uri="{BB962C8B-B14F-4D97-AF65-F5344CB8AC3E}">
        <p14:creationId xmlns:p14="http://schemas.microsoft.com/office/powerpoint/2010/main" val="1106393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incrementar la dimensión de </a:t>
            </a:r>
            <a:r>
              <a:rPr lang="es-ES" b="1" dirty="0" smtClean="0">
                <a:solidFill>
                  <a:srgbClr val="00A44A"/>
                </a:solidFill>
              </a:rPr>
              <a:t>Ingreso</a:t>
            </a:r>
          </a:p>
          <a:p>
            <a:pPr eaLnBrk="0" hangingPunct="0">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217219824"/>
              </p:ext>
            </p:extLst>
          </p:nvPr>
        </p:nvGraphicFramePr>
        <p:xfrm>
          <a:off x="381720" y="3220616"/>
          <a:ext cx="11953328" cy="2890744"/>
        </p:xfrm>
        <a:graphic>
          <a:graphicData uri="http://schemas.openxmlformats.org/drawingml/2006/table">
            <a:tbl>
              <a:tblPr/>
              <a:tblGrid>
                <a:gridCol w="1368152"/>
                <a:gridCol w="1224136"/>
                <a:gridCol w="2808312"/>
                <a:gridCol w="6552728"/>
              </a:tblGrid>
              <a:tr h="769466">
                <a:tc>
                  <a:txBody>
                    <a:bodyPr/>
                    <a:lstStyle/>
                    <a:p>
                      <a:pPr algn="ctr" fontAlgn="ctr"/>
                      <a:r>
                        <a:rPr lang="es-MX" sz="14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4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4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4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10274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smtClean="0">
                          <a:solidFill>
                            <a:schemeClr val="tx1"/>
                          </a:solidFill>
                          <a:effectLst/>
                          <a:latin typeface="Arial" panose="020B0604020202020204" pitchFamily="34" charset="0"/>
                          <a:cs typeface="Arial" panose="020B0604020202020204" pitchFamily="34" charset="0"/>
                        </a:rPr>
                        <a:t>El beneficiario tiene un ahorro en el ingreso y un subsidio para diversos rubros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libertad </a:t>
                      </a:r>
                      <a:r>
                        <a:rPr lang="es-MX" sz="1200" b="0" i="0" u="none" strike="noStrike" dirty="0">
                          <a:solidFill>
                            <a:schemeClr val="tx1"/>
                          </a:solidFill>
                          <a:effectLst/>
                          <a:latin typeface="Arial" panose="020B0604020202020204" pitchFamily="34" charset="0"/>
                          <a:cs typeface="Arial" panose="020B0604020202020204" pitchFamily="34" charset="0"/>
                        </a:rPr>
                        <a:t>provisional o definitiva de </a:t>
                      </a:r>
                      <a:r>
                        <a:rPr lang="es-MX" sz="1200" b="0" i="0" u="none" strike="noStrike" dirty="0" smtClean="0">
                          <a:solidFill>
                            <a:schemeClr val="tx1"/>
                          </a:solidFill>
                          <a:effectLst/>
                          <a:latin typeface="Arial" panose="020B0604020202020204" pitchFamily="34" charset="0"/>
                          <a:cs typeface="Arial" panose="020B0604020202020204" pitchFamily="34" charset="0"/>
                        </a:rPr>
                        <a:t>indígenas </a:t>
                      </a:r>
                      <a:r>
                        <a:rPr lang="es-MX" sz="1200" b="0" i="0" u="none" strike="noStrike" dirty="0">
                          <a:solidFill>
                            <a:schemeClr val="tx1"/>
                          </a:solidFill>
                          <a:effectLst/>
                          <a:latin typeface="Arial" panose="020B0604020202020204" pitchFamily="34" charset="0"/>
                          <a:cs typeface="Arial" panose="020B0604020202020204" pitchFamily="34" charset="0"/>
                        </a:rPr>
                        <a:t>presos, </a:t>
                      </a:r>
                      <a:r>
                        <a:rPr lang="es-MX" sz="1200" b="0" i="0" u="none" strike="noStrike" dirty="0" smtClean="0">
                          <a:solidFill>
                            <a:schemeClr val="tx1"/>
                          </a:solidFill>
                          <a:effectLst/>
                          <a:latin typeface="Arial" panose="020B0604020202020204" pitchFamily="34" charset="0"/>
                          <a:cs typeface="Arial" panose="020B0604020202020204" pitchFamily="34" charset="0"/>
                        </a:rPr>
                        <a:t>para </a:t>
                      </a:r>
                      <a:r>
                        <a:rPr lang="es-MX" sz="1200" b="0" i="0" u="none" strike="noStrike" dirty="0">
                          <a:solidFill>
                            <a:schemeClr val="tx1"/>
                          </a:solidFill>
                          <a:effectLst/>
                          <a:latin typeface="Arial" panose="020B0604020202020204" pitchFamily="34" charset="0"/>
                          <a:cs typeface="Arial" panose="020B0604020202020204" pitchFamily="34" charset="0"/>
                        </a:rPr>
                        <a:t>la adquisición de </a:t>
                      </a:r>
                      <a:r>
                        <a:rPr lang="es-MX" sz="1200" b="0" i="0" u="none" strike="noStrike" dirty="0" smtClean="0">
                          <a:solidFill>
                            <a:schemeClr val="tx1"/>
                          </a:solidFill>
                          <a:effectLst/>
                          <a:latin typeface="Arial" panose="020B0604020202020204" pitchFamily="34" charset="0"/>
                          <a:cs typeface="Arial" panose="020B0604020202020204" pitchFamily="34" charset="0"/>
                        </a:rPr>
                        <a:t>tierras </a:t>
                      </a:r>
                      <a:r>
                        <a:rPr lang="es-MX" sz="1200" b="0" i="0" u="none" strike="noStrike" dirty="0">
                          <a:solidFill>
                            <a:schemeClr val="tx1"/>
                          </a:solidFill>
                          <a:effectLst/>
                          <a:latin typeface="Arial" panose="020B0604020202020204" pitchFamily="34" charset="0"/>
                          <a:cs typeface="Arial" panose="020B0604020202020204" pitchFamily="34" charset="0"/>
                        </a:rPr>
                        <a:t>para cultivo, solares urbanos y materiales para la construcción de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 para pasajes destinados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 la </a:t>
                      </a:r>
                      <a:r>
                        <a:rPr lang="es-MX" sz="1200" b="0" i="0" u="none" strike="noStrike" dirty="0" smtClean="0">
                          <a:solidFill>
                            <a:schemeClr val="tx1"/>
                          </a:solidFill>
                          <a:effectLst/>
                          <a:latin typeface="Arial" panose="020B0604020202020204" pitchFamily="34" charset="0"/>
                          <a:cs typeface="Arial" panose="020B0604020202020204" pitchFamily="34" charset="0"/>
                        </a:rPr>
                        <a:t>atención médica de tercer nivel, </a:t>
                      </a:r>
                      <a:r>
                        <a:rPr lang="es-MX" sz="1200" b="0" i="0" u="none" strike="noStrike" dirty="0">
                          <a:solidFill>
                            <a:schemeClr val="tx1"/>
                          </a:solidFill>
                          <a:effectLst/>
                          <a:latin typeface="Arial" panose="020B0604020202020204" pitchFamily="34" charset="0"/>
                          <a:cs typeface="Arial" panose="020B0604020202020204" pitchFamily="34" charset="0"/>
                        </a:rPr>
                        <a:t>alimentación y hospedaje, medicamentos y servicios médicos </a:t>
                      </a:r>
                      <a:r>
                        <a:rPr lang="es-MX" sz="1200" b="0" i="0" u="none" strike="noStrike" dirty="0" smtClean="0">
                          <a:solidFill>
                            <a:schemeClr val="tx1"/>
                          </a:solidFill>
                          <a:effectLst/>
                          <a:latin typeface="Arial" panose="020B0604020202020204" pitchFamily="34" charset="0"/>
                          <a:cs typeface="Arial" panose="020B0604020202020204" pitchFamily="34" charset="0"/>
                        </a:rPr>
                        <a:t>especializados </a:t>
                      </a:r>
                      <a:r>
                        <a:rPr lang="es-MX" sz="1200" b="0" i="0" u="none" strike="noStrike" dirty="0">
                          <a:solidFill>
                            <a:schemeClr val="tx1"/>
                          </a:solidFill>
                          <a:effectLst/>
                          <a:latin typeface="Arial" panose="020B0604020202020204" pitchFamily="34" charset="0"/>
                          <a:cs typeface="Arial" panose="020B0604020202020204" pitchFamily="34" charset="0"/>
                        </a:rPr>
                        <a:t>que no sean cubiertos por el Seguro </a:t>
                      </a:r>
                      <a:r>
                        <a:rPr lang="es-MX" sz="1200" b="0" i="0" u="none" strike="noStrike" dirty="0" smtClean="0">
                          <a:solidFill>
                            <a:schemeClr val="tx1"/>
                          </a:solidFill>
                          <a:effectLst/>
                          <a:latin typeface="Arial" panose="020B0604020202020204" pitchFamily="34" charset="0"/>
                          <a:cs typeface="Arial" panose="020B0604020202020204" pitchFamily="34" charset="0"/>
                        </a:rPr>
                        <a:t>Popular).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926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Ante la muerte de la madre, los beneficiarios tienen una pensión condicionada a la asistencia escolar que oscila entre </a:t>
                      </a:r>
                      <a:r>
                        <a:rPr lang="es-MX" sz="1200" b="0" i="0" u="none" strike="noStrike" dirty="0" smtClean="0">
                          <a:solidFill>
                            <a:schemeClr val="tx1"/>
                          </a:solidFill>
                          <a:effectLst/>
                          <a:latin typeface="Arial" panose="020B0604020202020204" pitchFamily="34" charset="0"/>
                          <a:cs typeface="Arial" panose="020B0604020202020204" pitchFamily="34" charset="0"/>
                        </a:rPr>
                        <a:t>$315 </a:t>
                      </a:r>
                      <a:r>
                        <a:rPr lang="es-MX" sz="1200" b="0" i="0" u="none" strike="noStrike" dirty="0">
                          <a:solidFill>
                            <a:schemeClr val="tx1"/>
                          </a:solidFill>
                          <a:effectLst/>
                          <a:latin typeface="Arial" panose="020B0604020202020204" pitchFamily="34" charset="0"/>
                          <a:cs typeface="Arial" panose="020B0604020202020204" pitchFamily="34" charset="0"/>
                        </a:rPr>
                        <a:t>a </a:t>
                      </a:r>
                      <a:r>
                        <a:rPr lang="es-MX" sz="1200" b="0" i="0" u="none" strike="noStrike" dirty="0" smtClean="0">
                          <a:solidFill>
                            <a:schemeClr val="tx1"/>
                          </a:solidFill>
                          <a:effectLst/>
                          <a:latin typeface="Arial" panose="020B0604020202020204" pitchFamily="34" charset="0"/>
                          <a:cs typeface="Arial" panose="020B0604020202020204" pitchFamily="34" charset="0"/>
                        </a:rPr>
                        <a:t>$1,942 </a:t>
                      </a:r>
                      <a:r>
                        <a:rPr lang="es-MX" sz="1200" b="0" i="0" u="none" strike="noStrike" dirty="0">
                          <a:solidFill>
                            <a:schemeClr val="tx1"/>
                          </a:solidFill>
                          <a:effectLst/>
                          <a:latin typeface="Arial" panose="020B0604020202020204" pitchFamily="34" charset="0"/>
                          <a:cs typeface="Arial" panose="020B0604020202020204" pitchFamily="34" charset="0"/>
                        </a:rPr>
                        <a:t>pesos dependiendo del grado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926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a grupos con necesidades especiales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a través del componente de entrega de credenciales, otorga subsidios al transporte, medicamentos, entre otros conceptos.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686976" y="1931208"/>
            <a:ext cx="792088" cy="717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14</a:t>
            </a:fld>
            <a:endParaRPr lang="es-MX"/>
          </a:p>
        </p:txBody>
      </p:sp>
    </p:spTree>
    <p:extLst>
      <p:ext uri="{BB962C8B-B14F-4D97-AF65-F5344CB8AC3E}">
        <p14:creationId xmlns:p14="http://schemas.microsoft.com/office/powerpoint/2010/main" val="741644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incrementar la dimensión de </a:t>
            </a:r>
            <a:r>
              <a:rPr lang="es-ES" b="1" dirty="0" smtClean="0">
                <a:solidFill>
                  <a:srgbClr val="00A44A"/>
                </a:solidFill>
              </a:rPr>
              <a:t>Ingreso</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2877857844"/>
              </p:ext>
            </p:extLst>
          </p:nvPr>
        </p:nvGraphicFramePr>
        <p:xfrm>
          <a:off x="453728" y="2860826"/>
          <a:ext cx="12097344" cy="5864014"/>
        </p:xfrm>
        <a:graphic>
          <a:graphicData uri="http://schemas.openxmlformats.org/drawingml/2006/table">
            <a:tbl>
              <a:tblPr/>
              <a:tblGrid>
                <a:gridCol w="1440160"/>
                <a:gridCol w="1152128"/>
                <a:gridCol w="3672408"/>
                <a:gridCol w="5832648"/>
              </a:tblGrid>
              <a:tr h="57581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Agroasemex, 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aseguramiento agropecuario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Otorga subsidios para los Productores Agropecuarios que contraten seguro agrícola, ganadero </a:t>
                      </a:r>
                      <a:r>
                        <a:rPr lang="es-MX" sz="1200" b="0" i="0" u="none" strike="noStrike" dirty="0" smtClean="0">
                          <a:solidFill>
                            <a:schemeClr val="tx1"/>
                          </a:solidFill>
                          <a:effectLst/>
                          <a:latin typeface="Arial" panose="020B0604020202020204" pitchFamily="34" charset="0"/>
                          <a:cs typeface="Arial" panose="020B0604020202020204" pitchFamily="34" charset="0"/>
                        </a:rPr>
                        <a:t>y animales, algunos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apoyos se dirigen </a:t>
                      </a:r>
                      <a:r>
                        <a:rPr lang="es-MX" sz="1200" b="0" i="0" u="none" strike="noStrike" dirty="0" smtClean="0">
                          <a:solidFill>
                            <a:schemeClr val="tx1"/>
                          </a:solidFill>
                          <a:effectLst/>
                          <a:latin typeface="Arial" panose="020B0604020202020204" pitchFamily="34" charset="0"/>
                          <a:cs typeface="Arial" panose="020B0604020202020204" pitchFamily="34" charset="0"/>
                        </a:rPr>
                        <a:t>personas físicas.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CONACYT</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s-MX" sz="1200" b="1" i="0" u="none" strike="noStrike" kern="1200" dirty="0">
                          <a:solidFill>
                            <a:schemeClr val="tx1"/>
                          </a:solidFill>
                          <a:effectLst/>
                          <a:latin typeface="Arial" panose="020B0604020202020204" pitchFamily="34" charset="0"/>
                          <a:ea typeface="+mn-ea"/>
                          <a:cs typeface="Arial" panose="020B0604020202020204" pitchFamily="34" charset="0"/>
                        </a:rPr>
                        <a:t>S190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Becas de posgrado y apoyos a la calidad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y apoyos económicos a estudiantes de </a:t>
                      </a:r>
                      <a:r>
                        <a:rPr lang="es-MX" sz="1200" b="0" i="0" u="none" strike="noStrike" dirty="0" smtClean="0">
                          <a:solidFill>
                            <a:schemeClr val="tx1"/>
                          </a:solidFill>
                          <a:effectLst/>
                          <a:latin typeface="Arial" panose="020B0604020202020204" pitchFamily="34" charset="0"/>
                          <a:cs typeface="Arial" panose="020B0604020202020204" pitchFamily="34" charset="0"/>
                        </a:rPr>
                        <a:t>posgrado.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SAGARPA</a:t>
                      </a:r>
                      <a:endParaRPr lang="es-MX" sz="1200" b="1"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s-MX" sz="1200" b="1" i="0" u="none" strike="noStrike" kern="1200" dirty="0">
                          <a:solidFill>
                            <a:schemeClr val="tx1"/>
                          </a:solidFill>
                          <a:effectLst/>
                          <a:latin typeface="Arial" panose="020B0604020202020204" pitchFamily="34" charset="0"/>
                          <a:ea typeface="+mn-ea"/>
                          <a:cs typeface="Arial" panose="020B0604020202020204" pitchFamily="34" charset="0"/>
                        </a:rPr>
                        <a:t>E001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Desarrollo y aplicación de programas educativos en materia agropecuaria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monetarias a los </a:t>
                      </a:r>
                      <a:r>
                        <a:rPr lang="es-MX" sz="1200" b="0" i="0" u="none" strike="noStrike" dirty="0" smtClean="0">
                          <a:solidFill>
                            <a:schemeClr val="tx1"/>
                          </a:solidFill>
                          <a:effectLst/>
                          <a:latin typeface="Arial" panose="020B0604020202020204" pitchFamily="34" charset="0"/>
                          <a:cs typeface="Arial" panose="020B0604020202020204" pitchFamily="34" charset="0"/>
                        </a:rPr>
                        <a:t>estudiantes de</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educación superior</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Comercialización y Desarrollo de Mercados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contribución </a:t>
                      </a:r>
                      <a:r>
                        <a:rPr lang="es-MX" sz="1200" b="0" i="0" u="none" strike="noStrike" dirty="0">
                          <a:solidFill>
                            <a:schemeClr val="tx1"/>
                          </a:solidFill>
                          <a:effectLst/>
                          <a:latin typeface="Arial" panose="020B0604020202020204" pitchFamily="34" charset="0"/>
                          <a:cs typeface="Arial" panose="020B0604020202020204" pitchFamily="34" charset="0"/>
                        </a:rPr>
                        <a:t>al ingreso a través de los incentivos económicos para </a:t>
                      </a:r>
                      <a:r>
                        <a:rPr lang="es-MX" sz="1200" b="0" i="0" u="none" strike="noStrike" dirty="0" smtClean="0">
                          <a:solidFill>
                            <a:schemeClr val="tx1"/>
                          </a:solidFill>
                          <a:effectLst/>
                          <a:latin typeface="Arial" panose="020B0604020202020204" pitchFamily="34" charset="0"/>
                          <a:cs typeface="Arial" panose="020B0604020202020204" pitchFamily="34" charset="0"/>
                        </a:rPr>
                        <a:t>proyectos,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algunos apoyos se dirigen a personas físicas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Productividad y Competitividad Agroalimentaria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contribución </a:t>
                      </a:r>
                      <a:r>
                        <a:rPr lang="es-MX" sz="1200" b="0" i="0" u="none" strike="noStrike" dirty="0">
                          <a:solidFill>
                            <a:schemeClr val="tx1"/>
                          </a:solidFill>
                          <a:effectLst/>
                          <a:latin typeface="Arial" panose="020B0604020202020204" pitchFamily="34" charset="0"/>
                          <a:cs typeface="Arial" panose="020B0604020202020204" pitchFamily="34" charset="0"/>
                        </a:rPr>
                        <a:t>al ingreso a través de los incentivos económicos para </a:t>
                      </a:r>
                      <a:r>
                        <a:rPr lang="es-MX" sz="1200" b="0" i="0" u="none" strike="noStrike" dirty="0" smtClean="0">
                          <a:solidFill>
                            <a:schemeClr val="tx1"/>
                          </a:solidFill>
                          <a:effectLst/>
                          <a:latin typeface="Arial" panose="020B0604020202020204" pitchFamily="34" charset="0"/>
                          <a:cs typeface="Arial" panose="020B0604020202020204" pitchFamily="34" charset="0"/>
                        </a:rPr>
                        <a:t>proyectos, </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algunos apoyos se dirigen a personas físicas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Concurrencia con las Entidades Federativas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contribución </a:t>
                      </a:r>
                      <a:r>
                        <a:rPr lang="es-MX" sz="1200" b="0" i="0" u="none" strike="noStrike" dirty="0">
                          <a:solidFill>
                            <a:schemeClr val="tx1"/>
                          </a:solidFill>
                          <a:effectLst/>
                          <a:latin typeface="Arial" panose="020B0604020202020204" pitchFamily="34" charset="0"/>
                          <a:cs typeface="Arial" panose="020B0604020202020204" pitchFamily="34" charset="0"/>
                        </a:rPr>
                        <a:t>al </a:t>
                      </a:r>
                      <a:r>
                        <a:rPr lang="es-MX" sz="1200" b="0" i="0" u="none" strike="noStrike" dirty="0" smtClean="0">
                          <a:solidFill>
                            <a:schemeClr val="tx1"/>
                          </a:solidFill>
                          <a:effectLst/>
                          <a:latin typeface="Arial" panose="020B0604020202020204" pitchFamily="34" charset="0"/>
                          <a:cs typeface="Arial" panose="020B0604020202020204" pitchFamily="34" charset="0"/>
                        </a:rPr>
                        <a:t>ingreso a través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de acciones concurrentes con las entidades federativas</a:t>
                      </a:r>
                      <a:r>
                        <a:rPr lang="es-MX" sz="1200" b="0" i="0" u="none" strike="noStrike" dirty="0" smtClean="0">
                          <a:solidFill>
                            <a:schemeClr val="tx1"/>
                          </a:solidFill>
                          <a:effectLst/>
                          <a:latin typeface="Arial" panose="020B0604020202020204" pitchFamily="34" charset="0"/>
                          <a:cs typeface="Arial" panose="020B0604020202020204" pitchFamily="34" charset="0"/>
                        </a:rPr>
                        <a:t>, </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algunos apoyos se dirigen a personas físicas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Apoyos a Pequeños Productores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contribución </a:t>
                      </a:r>
                      <a:r>
                        <a:rPr lang="es-MX" sz="1200" b="0" i="0" u="none" strike="noStrike" dirty="0">
                          <a:solidFill>
                            <a:schemeClr val="tx1"/>
                          </a:solidFill>
                          <a:effectLst/>
                          <a:latin typeface="Arial" panose="020B0604020202020204" pitchFamily="34" charset="0"/>
                          <a:cs typeface="Arial" panose="020B0604020202020204" pitchFamily="34" charset="0"/>
                        </a:rPr>
                        <a:t>al ingreso a través de los incentivos económicos para proyectos, algunos apoyos se entregan a personas </a:t>
                      </a:r>
                      <a:r>
                        <a:rPr lang="es-MX" sz="1200" b="0" i="0" u="none" strike="noStrike" dirty="0" smtClean="0">
                          <a:solidFill>
                            <a:schemeClr val="tx1"/>
                          </a:solidFill>
                          <a:effectLst/>
                          <a:latin typeface="Arial" panose="020B0604020202020204" pitchFamily="34" charset="0"/>
                          <a:cs typeface="Arial" panose="020B0604020202020204" pitchFamily="34" charset="0"/>
                        </a:rPr>
                        <a:t>físicas.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Productividad Pesquera y Acuícola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ingreso a través de los incentivos económicos para proyectos, algunos apoyos se entregan a personas físicas.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Ganadero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ingreso a través de los incentivos económicos para proyectos, algunos apoyos se entregan a personas físicas.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457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Agricultura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ingreso a través de los incentivos económicos para proyectos, algunos apoyos se entregan a personas físicas.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Productividad Rural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a:t>
                      </a:r>
                      <a:r>
                        <a:rPr lang="es-MX" sz="1200" b="0" i="0" u="none" strike="noStrike" dirty="0" smtClean="0">
                          <a:solidFill>
                            <a:schemeClr val="tx1"/>
                          </a:solidFill>
                          <a:effectLst/>
                          <a:latin typeface="Arial" panose="020B0604020202020204" pitchFamily="34" charset="0"/>
                          <a:cs typeface="Arial" panose="020B0604020202020204" pitchFamily="34" charset="0"/>
                        </a:rPr>
                        <a:t>contribución </a:t>
                      </a:r>
                      <a:r>
                        <a:rPr lang="es-MX" sz="1200" b="0" i="0" u="none" strike="noStrike" dirty="0">
                          <a:solidFill>
                            <a:schemeClr val="tx1"/>
                          </a:solidFill>
                          <a:effectLst/>
                          <a:latin typeface="Arial" panose="020B0604020202020204" pitchFamily="34" charset="0"/>
                          <a:cs typeface="Arial" panose="020B0604020202020204" pitchFamily="34" charset="0"/>
                        </a:rPr>
                        <a:t>al ingreso a través de los incentivos económicos para </a:t>
                      </a:r>
                      <a:r>
                        <a:rPr lang="es-MX" sz="1200" b="0" i="0" u="none" strike="noStrike" dirty="0" smtClean="0">
                          <a:solidFill>
                            <a:schemeClr val="tx1"/>
                          </a:solidFill>
                          <a:effectLst/>
                          <a:latin typeface="Arial" panose="020B0604020202020204" pitchFamily="34" charset="0"/>
                          <a:cs typeface="Arial" panose="020B0604020202020204" pitchFamily="34" charset="0"/>
                        </a:rPr>
                        <a:t>proyectos, algunos apoyos se entregan a personas físicas.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460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la protección de las personas en estado de necesidad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programas otorga apoyos económicos directos temporales para un plan social (enfermedades, capacitación, rehabilitación) determinado por un trabajador </a:t>
                      </a:r>
                      <a:r>
                        <a:rPr lang="es-MX" sz="1200" b="0" i="0" u="none" strike="noStrike" dirty="0" smtClean="0">
                          <a:solidFill>
                            <a:schemeClr val="tx1"/>
                          </a:solidFill>
                          <a:effectLst/>
                          <a:latin typeface="Arial" panose="020B0604020202020204" pitchFamily="34" charset="0"/>
                          <a:cs typeface="Arial" panose="020B0604020202020204" pitchFamily="34" charset="0"/>
                        </a:rPr>
                        <a:t>social.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686976" y="1897180"/>
            <a:ext cx="720080" cy="794402"/>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15</a:t>
            </a:fld>
            <a:endParaRPr lang="es-MX"/>
          </a:p>
        </p:txBody>
      </p:sp>
    </p:spTree>
    <p:extLst>
      <p:ext uri="{BB962C8B-B14F-4D97-AF65-F5344CB8AC3E}">
        <p14:creationId xmlns:p14="http://schemas.microsoft.com/office/powerpoint/2010/main" val="3146527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incrementar la dimensión de </a:t>
            </a:r>
            <a:r>
              <a:rPr lang="es-ES" b="1" dirty="0" smtClean="0">
                <a:solidFill>
                  <a:srgbClr val="00A44A"/>
                </a:solidFill>
              </a:rPr>
              <a:t>Ingreso</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2588074162"/>
              </p:ext>
            </p:extLst>
          </p:nvPr>
        </p:nvGraphicFramePr>
        <p:xfrm>
          <a:off x="453728" y="3004592"/>
          <a:ext cx="12025336" cy="5365024"/>
        </p:xfrm>
        <a:graphic>
          <a:graphicData uri="http://schemas.openxmlformats.org/drawingml/2006/table">
            <a:tbl>
              <a:tblPr/>
              <a:tblGrid>
                <a:gridCol w="1512168"/>
                <a:gridCol w="1224136"/>
                <a:gridCol w="2736304"/>
                <a:gridCol w="6552728"/>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828520">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SEDESOL</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Generación y articulación de políticas públicas integrales de juventud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Entre las modalidades del programa se identifica que entrega estímulos económicos directamente a la población. </a:t>
                      </a:r>
                      <a:r>
                        <a:rPr lang="es-MX" sz="1200" b="0" i="0" u="none" strike="noStrike" dirty="0" smtClean="0">
                          <a:solidFill>
                            <a:schemeClr val="tx1"/>
                          </a:solidFill>
                          <a:effectLst/>
                          <a:latin typeface="Arial" panose="020B0604020202020204" pitchFamily="34" charset="0"/>
                          <a:cs typeface="Arial" panose="020B0604020202020204" pitchFamily="34" charset="0"/>
                        </a:rPr>
                        <a:t>Los </a:t>
                      </a:r>
                      <a:r>
                        <a:rPr lang="es-MX" sz="1200" b="0" i="0" u="none" strike="noStrike" dirty="0">
                          <a:solidFill>
                            <a:schemeClr val="tx1"/>
                          </a:solidFill>
                          <a:effectLst/>
                          <a:latin typeface="Arial" panose="020B0604020202020204" pitchFamily="34" charset="0"/>
                          <a:cs typeface="Arial" panose="020B0604020202020204" pitchFamily="34" charset="0"/>
                        </a:rPr>
                        <a:t>estímulos van para la población que estudia en educación media, media superior y superior. Ya que los beneficiarios reciben un apoyo económico directo del programa este puede incidir en el ingreso de la </a:t>
                      </a:r>
                      <a:r>
                        <a:rPr lang="es-MX" sz="1200" b="0" i="0" u="none" strike="noStrike" dirty="0" smtClean="0">
                          <a:solidFill>
                            <a:schemeClr val="tx1"/>
                          </a:solidFill>
                          <a:effectLst/>
                          <a:latin typeface="Arial" panose="020B0604020202020204" pitchFamily="34" charset="0"/>
                          <a:cs typeface="Arial" panose="020B0604020202020204" pitchFamily="34" charset="0"/>
                        </a:rPr>
                        <a:t>población.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30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U008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chemeClr val="tx1"/>
                          </a:solidFill>
                          <a:effectLst/>
                          <a:latin typeface="Arial" panose="020B0604020202020204" pitchFamily="34" charset="0"/>
                          <a:cs typeface="Arial" panose="020B0604020202020204" pitchFamily="34" charset="0"/>
                        </a:rPr>
                        <a:t>Subsidios a programas para jóvenes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Subsidio al ingreso del beneficiario para la construcción de la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852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Fondo Nacional de fomento a las Artesanías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apoyos económicos a artesanos y organizaciones. Cuenta con un componente para personas físicas que se definen como los y las artesanas cuyo ingreso es inferior a la línea de bienestar.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no es posible asegurar que tenga un efecto en su ingreso de mediano y largo plazo.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Economía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Algunos de los apoyos económicos entregados por el programa se dirigen a personas </a:t>
                      </a:r>
                      <a:r>
                        <a:rPr lang="es-MX" sz="1200" b="0" i="0" u="none" strike="noStrike" dirty="0" smtClean="0">
                          <a:solidFill>
                            <a:schemeClr val="tx1"/>
                          </a:solidFill>
                          <a:effectLst/>
                          <a:latin typeface="Arial" panose="020B0604020202020204" pitchFamily="34" charset="0"/>
                          <a:cs typeface="Arial" panose="020B0604020202020204" pitchFamily="34" charset="0"/>
                        </a:rPr>
                        <a:t>físicas.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80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monetarias y apoyos para todos los niveles </a:t>
                      </a:r>
                      <a:r>
                        <a:rPr lang="es-MX" sz="1200" b="0" i="0" u="none" strike="noStrike" dirty="0" smtClean="0">
                          <a:solidFill>
                            <a:schemeClr val="tx1"/>
                          </a:solidFill>
                          <a:effectLst/>
                          <a:latin typeface="Arial" panose="020B0604020202020204" pitchFamily="34" charset="0"/>
                          <a:cs typeface="Arial" panose="020B0604020202020204" pitchFamily="34" charset="0"/>
                        </a:rPr>
                        <a:t>educativos.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80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Recuperación y Repoblación de Especies en Riesgo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Apoyos a pescadores (personas físicas) para realizar actividades de reconversión tecnológica para pesca responsable del camarón y acciones de conservación de la </a:t>
                      </a:r>
                      <a:r>
                        <a:rPr lang="es-MX" sz="1200" b="0" i="0" u="none" strike="noStrike" dirty="0" smtClean="0">
                          <a:solidFill>
                            <a:schemeClr val="tx1"/>
                          </a:solidFill>
                          <a:effectLst/>
                          <a:latin typeface="Arial" panose="020B0604020202020204" pitchFamily="34" charset="0"/>
                          <a:cs typeface="Arial" panose="020B0604020202020204" pitchFamily="34" charset="0"/>
                        </a:rPr>
                        <a:t>biodiversidad.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el Desarrollo Forestal Sustentable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Subsidios para la realización de proyectos integrales de restauración forestal, de reconversión productiva en terrenos forestales, proyectos para la silvicultura, directos a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STPS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al </a:t>
                      </a:r>
                      <a:r>
                        <a:rPr lang="es-MX" sz="1200" b="1" i="0" u="none" strike="noStrike" dirty="0" smtClean="0">
                          <a:solidFill>
                            <a:schemeClr val="tx1"/>
                          </a:solidFill>
                          <a:effectLst/>
                          <a:latin typeface="Arial" panose="020B0604020202020204" pitchFamily="34" charset="0"/>
                          <a:cs typeface="Arial" panose="020B0604020202020204" pitchFamily="34" charset="0"/>
                        </a:rPr>
                        <a:t>Empleo</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brinda apoyo para la inserción laboral.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903000" y="1969188"/>
            <a:ext cx="576064" cy="794402"/>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16</a:t>
            </a:fld>
            <a:endParaRPr lang="es-MX"/>
          </a:p>
        </p:txBody>
      </p:sp>
    </p:spTree>
    <p:extLst>
      <p:ext uri="{BB962C8B-B14F-4D97-AF65-F5344CB8AC3E}">
        <p14:creationId xmlns:p14="http://schemas.microsoft.com/office/powerpoint/2010/main" val="1336716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4057861"/>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Carencia por Acceso a la Alimentación</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17</a:t>
            </a:fld>
            <a:endParaRPr lang="es-MX"/>
          </a:p>
        </p:txBody>
      </p:sp>
    </p:spTree>
    <p:extLst>
      <p:ext uri="{BB962C8B-B14F-4D97-AF65-F5344CB8AC3E}">
        <p14:creationId xmlns:p14="http://schemas.microsoft.com/office/powerpoint/2010/main" val="2755435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08720" y="6460976"/>
            <a:ext cx="11754320" cy="172819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25736" y="3019104"/>
            <a:ext cx="11737304" cy="126479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741760" y="3292624"/>
            <a:ext cx="720080" cy="74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741760" y="5116524"/>
            <a:ext cx="688722" cy="57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13768" y="6942786"/>
            <a:ext cx="588395" cy="806419"/>
          </a:xfrm>
          <a:prstGeom prst="rect">
            <a:avLst/>
          </a:prstGeom>
          <a:noFill/>
          <a:ln>
            <a:noFill/>
          </a:ln>
          <a:effectLst/>
          <a:extLst/>
        </p:spPr>
      </p:pic>
      <p:sp>
        <p:nvSpPr>
          <p:cNvPr id="8" name="2 Rectángulo"/>
          <p:cNvSpPr/>
          <p:nvPr/>
        </p:nvSpPr>
        <p:spPr>
          <a:xfrm>
            <a:off x="1743553" y="3355921"/>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092824"/>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061452"/>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386237" y="3019104"/>
            <a:ext cx="8732787" cy="1264793"/>
          </a:xfrm>
          <a:prstGeom prst="rect">
            <a:avLst/>
          </a:prstGeom>
          <a:noFill/>
        </p:spPr>
        <p:txBody>
          <a:bodyPr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bienes o servicios que entrega el programa abaten los indicadores de la Carencia de Acceso a la Alimentación. Esto se puede medir a través de i) el Módulo de Condiciones Socioeconómicas de la Encuesta Nacional de Ingreso Gasto de los Hogares (ENIGH) y se considera en la medición del indicador de pobreza o ii) se ha recabado evidencia en las evaluaciones al programa.</a:t>
            </a:r>
            <a:endParaRPr lang="es-MX" sz="15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380169" y="4607559"/>
            <a:ext cx="8738856" cy="1781409"/>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bienes o servicios que entrega el programa pueden abatir los indicadores de la Carencia de Acceso a la Alimentación. No obstante, no se cuentan con mediciones de esta relación y no existen evaluaciones al programa que generen evidencia al respecto. </a:t>
            </a:r>
          </a:p>
          <a:p>
            <a:pPr marL="0" lvl="0" indent="0" algn="just">
              <a:buNone/>
            </a:pPr>
            <a:r>
              <a:rPr lang="es-MX" sz="1500" dirty="0" smtClean="0">
                <a:solidFill>
                  <a:prstClr val="black">
                    <a:lumMod val="65000"/>
                    <a:lumOff val="35000"/>
                  </a:prstClr>
                </a:solidFill>
                <a:latin typeface="Arial" pitchFamily="34" charset="0"/>
                <a:cs typeface="Arial" pitchFamily="34" charset="0"/>
              </a:rPr>
              <a:t>Se consideran los programas que afectan al ingreso de manera directa (flujos monetarios o no monetarios) y que son fuertemente prioritarios, ya que cuando los beneficiarios reciben incrementos en su ingreso corriente (ya sea por transferencias monetarias o por transferencias en especie), en general elevan su consumo de productos alimentarios, y la inseguridad alimentaria podría reducirse.</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393617" y="6677000"/>
            <a:ext cx="8725407"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de Acceso a la Alimentación. </a:t>
            </a:r>
            <a:r>
              <a:rPr lang="es-MX" sz="1500" dirty="0">
                <a:solidFill>
                  <a:prstClr val="black">
                    <a:lumMod val="65000"/>
                    <a:lumOff val="35000"/>
                  </a:prstClr>
                </a:solidFill>
                <a:latin typeface="Arial" pitchFamily="34" charset="0"/>
                <a:cs typeface="Arial" pitchFamily="34" charset="0"/>
              </a:rPr>
              <a:t>No obstante, no se cuentan con mediciones de esta relación y no existen evaluaciones al programa que generen evidencia al respecto. </a:t>
            </a:r>
            <a:endParaRPr lang="es-MX" sz="1500" dirty="0" smtClean="0">
              <a:solidFill>
                <a:prstClr val="black">
                  <a:lumMod val="65000"/>
                  <a:lumOff val="35000"/>
                </a:prstClr>
              </a:solidFill>
              <a:latin typeface="Arial" pitchFamily="34" charset="0"/>
              <a:cs typeface="Arial" pitchFamily="34" charset="0"/>
            </a:endParaRPr>
          </a:p>
          <a:p>
            <a:pPr marL="0" lvl="0" indent="0" algn="just">
              <a:buNone/>
            </a:pPr>
            <a:r>
              <a:rPr lang="es-MX" sz="1500" dirty="0" smtClean="0">
                <a:solidFill>
                  <a:prstClr val="black">
                    <a:lumMod val="65000"/>
                    <a:lumOff val="35000"/>
                  </a:prstClr>
                </a:solidFill>
                <a:latin typeface="Arial" pitchFamily="34" charset="0"/>
                <a:cs typeface="Arial" pitchFamily="34" charset="0"/>
              </a:rPr>
              <a:t>Se consideran todos los programas que afectan de manera indirecta el ingreso y que son medianamente prioritarios, ya que podrían beneficiar a población que no está en situación de pobreza.</a:t>
            </a:r>
            <a:endParaRPr lang="es-MX" sz="1500" dirty="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Acceso a la </a:t>
            </a:r>
            <a:r>
              <a:rPr lang="es-ES" b="1" dirty="0" smtClean="0">
                <a:solidFill>
                  <a:srgbClr val="00A44A"/>
                </a:solidFill>
              </a:rPr>
              <a:t>Alimentación</a:t>
            </a:r>
            <a:endParaRPr lang="es-ES" b="1" dirty="0" smtClean="0">
              <a:solidFill>
                <a:schemeClr val="tx2"/>
              </a:solidFill>
            </a:endParaRPr>
          </a:p>
          <a:p>
            <a:pPr>
              <a:defRPr/>
            </a:pPr>
            <a:r>
              <a:rPr lang="es-ES" sz="2400" b="1" dirty="0">
                <a:solidFill>
                  <a:schemeClr val="bg1">
                    <a:lumMod val="50000"/>
                  </a:schemeClr>
                </a:solidFill>
              </a:rPr>
              <a:t>Metodología</a:t>
            </a:r>
          </a:p>
        </p:txBody>
      </p:sp>
      <p:sp>
        <p:nvSpPr>
          <p:cNvPr id="15" name="Rectángulo 14"/>
          <p:cNvSpPr/>
          <p:nvPr/>
        </p:nvSpPr>
        <p:spPr>
          <a:xfrm>
            <a:off x="3414298" y="8329707"/>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18</a:t>
            </a:fld>
            <a:endParaRPr lang="es-MX"/>
          </a:p>
        </p:txBody>
      </p:sp>
    </p:spTree>
    <p:extLst>
      <p:ext uri="{BB962C8B-B14F-4D97-AF65-F5344CB8AC3E}">
        <p14:creationId xmlns:p14="http://schemas.microsoft.com/office/powerpoint/2010/main" val="1928798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Acceso a la </a:t>
            </a:r>
            <a:r>
              <a:rPr lang="es-ES" b="1" dirty="0">
                <a:solidFill>
                  <a:srgbClr val="00A44A"/>
                </a:solidFill>
              </a:rPr>
              <a:t>Alimentación</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388443654"/>
              </p:ext>
            </p:extLst>
          </p:nvPr>
        </p:nvGraphicFramePr>
        <p:xfrm>
          <a:off x="453728" y="2860826"/>
          <a:ext cx="12097344" cy="5570724"/>
        </p:xfrm>
        <a:graphic>
          <a:graphicData uri="http://schemas.openxmlformats.org/drawingml/2006/table">
            <a:tbl>
              <a:tblPr/>
              <a:tblGrid>
                <a:gridCol w="1327757"/>
                <a:gridCol w="1120515"/>
                <a:gridCol w="2592288"/>
                <a:gridCol w="7056784"/>
              </a:tblGrid>
              <a:tr h="57581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Se </a:t>
                      </a:r>
                      <a:r>
                        <a:rPr lang="es-MX" sz="1200" b="0" i="0" u="none" strike="noStrike" dirty="0" smtClean="0">
                          <a:solidFill>
                            <a:schemeClr val="tx1"/>
                          </a:solidFill>
                          <a:effectLst/>
                          <a:latin typeface="Arial" panose="020B0604020202020204" pitchFamily="34" charset="0"/>
                          <a:cs typeface="Arial" panose="020B0604020202020204" pitchFamily="34" charset="0"/>
                        </a:rPr>
                        <a:t>proporcionan </a:t>
                      </a:r>
                      <a:r>
                        <a:rPr lang="es-MX" sz="1200" b="0" i="0" u="none" strike="noStrike" dirty="0">
                          <a:solidFill>
                            <a:schemeClr val="tx1"/>
                          </a:solidFill>
                          <a:effectLst/>
                          <a:latin typeface="Arial" panose="020B0604020202020204" pitchFamily="34" charset="0"/>
                          <a:cs typeface="Arial" panose="020B0604020202020204" pitchFamily="34" charset="0"/>
                        </a:rPr>
                        <a:t>tres comidas </a:t>
                      </a:r>
                      <a:r>
                        <a:rPr lang="es-MX" sz="1200" b="0" i="0" u="none" strike="noStrike" dirty="0" smtClean="0">
                          <a:solidFill>
                            <a:schemeClr val="tx1"/>
                          </a:solidFill>
                          <a:effectLst/>
                          <a:latin typeface="Arial" panose="020B0604020202020204" pitchFamily="34" charset="0"/>
                          <a:cs typeface="Arial" panose="020B0604020202020204" pitchFamily="34" charset="0"/>
                        </a:rPr>
                        <a:t>y </a:t>
                      </a:r>
                      <a:r>
                        <a:rPr lang="es-MX" sz="1200" b="0" i="0" u="none" strike="noStrike" dirty="0">
                          <a:solidFill>
                            <a:schemeClr val="tx1"/>
                          </a:solidFill>
                          <a:effectLst/>
                          <a:latin typeface="Arial" panose="020B0604020202020204" pitchFamily="34" charset="0"/>
                          <a:cs typeface="Arial" panose="020B0604020202020204" pitchFamily="34" charset="0"/>
                        </a:rPr>
                        <a:t>una colación al día a los beneficiarios inscritos en las Casas del </a:t>
                      </a:r>
                      <a:r>
                        <a:rPr lang="es-MX" sz="1200" b="0" i="0" u="none" strike="noStrike" dirty="0" smtClean="0">
                          <a:solidFill>
                            <a:schemeClr val="tx1"/>
                          </a:solidFill>
                          <a:effectLst/>
                          <a:latin typeface="Arial" panose="020B0604020202020204" pitchFamily="34" charset="0"/>
                          <a:cs typeface="Arial" panose="020B0604020202020204" pitchFamily="34" charset="0"/>
                        </a:rPr>
                        <a:t>Niño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y </a:t>
                      </a:r>
                      <a:r>
                        <a:rPr lang="es-MX" sz="1200" b="0" i="0" u="none" strike="noStrike" dirty="0">
                          <a:solidFill>
                            <a:schemeClr val="tx1"/>
                          </a:solidFill>
                          <a:effectLst/>
                          <a:latin typeface="Arial" panose="020B0604020202020204" pitchFamily="34" charset="0"/>
                          <a:cs typeface="Arial" panose="020B0604020202020204" pitchFamily="34" charset="0"/>
                        </a:rPr>
                        <a:t>dos comidas </a:t>
                      </a:r>
                      <a:r>
                        <a:rPr lang="es-MX" sz="1200" b="0" i="0" u="none" strike="noStrike" dirty="0" smtClean="0">
                          <a:solidFill>
                            <a:schemeClr val="tx1"/>
                          </a:solidFill>
                          <a:effectLst/>
                          <a:latin typeface="Arial" panose="020B0604020202020204" pitchFamily="34" charset="0"/>
                          <a:cs typeface="Arial" panose="020B0604020202020204" pitchFamily="34" charset="0"/>
                        </a:rPr>
                        <a:t>y </a:t>
                      </a:r>
                      <a:r>
                        <a:rPr lang="es-MX" sz="1200" b="0" i="0" u="none" strike="noStrike" dirty="0">
                          <a:solidFill>
                            <a:schemeClr val="tx1"/>
                          </a:solidFill>
                          <a:effectLst/>
                          <a:latin typeface="Arial" panose="020B0604020202020204" pitchFamily="34" charset="0"/>
                          <a:cs typeface="Arial" panose="020B0604020202020204" pitchFamily="34" charset="0"/>
                        </a:rPr>
                        <a:t>una colación al día a los beneficiarios inscritos en los Comedores del Niño Indígena. 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esta </a:t>
                      </a:r>
                      <a:r>
                        <a:rPr lang="es-MX" sz="1200" b="0" i="0" u="none" strike="noStrike" dirty="0">
                          <a:solidFill>
                            <a:schemeClr val="tx1"/>
                          </a:solidFill>
                          <a:effectLst/>
                          <a:latin typeface="Arial" panose="020B0604020202020204" pitchFamily="34" charset="0"/>
                          <a:cs typeface="Arial" panose="020B0604020202020204" pitchFamily="34" charset="0"/>
                        </a:rPr>
                        <a:t>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CONACYT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Becas de posgrado y apoyos a la calidad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Desarrollo y aplicación de programas educativos en materia agropecuaria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U009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Comedores comunitarios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alimentos al beneficiario y a las integrantes de la Comisión de Alimentación (COMAL) a través de un subsidio alimentario. Cuando los beneficiarios reciben incrementos en su ingreso corriente (ya sea por transferencias monetarias o por transferencias en especie), bajo ciertas circunstancias </a:t>
                      </a:r>
                      <a:r>
                        <a:rPr lang="es-MX" sz="1200" b="0" i="0" u="none" strike="noStrike" dirty="0" smtClean="0">
                          <a:solidFill>
                            <a:schemeClr val="tx1"/>
                          </a:solidFill>
                          <a:effectLst/>
                          <a:latin typeface="Arial" panose="020B0604020202020204" pitchFamily="34" charset="0"/>
                          <a:cs typeface="Arial" panose="020B0604020202020204" pitchFamily="34" charset="0"/>
                        </a:rPr>
                        <a:t>podrían </a:t>
                      </a:r>
                      <a:r>
                        <a:rPr lang="es-MX" sz="1200" b="0" i="0" u="none" strike="noStrike" dirty="0">
                          <a:solidFill>
                            <a:schemeClr val="tx1"/>
                          </a:solidFill>
                          <a:effectLst/>
                          <a:latin typeface="Arial" panose="020B0604020202020204" pitchFamily="34" charset="0"/>
                          <a:cs typeface="Arial" panose="020B0604020202020204" pitchFamily="34" charset="0"/>
                        </a:rPr>
                        <a:t>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Generación y articulación de políticas públicas integrales de juventud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575528" y="1599279"/>
            <a:ext cx="792088" cy="1092303"/>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19</a:t>
            </a:fld>
            <a:endParaRPr lang="es-MX"/>
          </a:p>
        </p:txBody>
      </p:sp>
    </p:spTree>
    <p:extLst>
      <p:ext uri="{BB962C8B-B14F-4D97-AF65-F5344CB8AC3E}">
        <p14:creationId xmlns:p14="http://schemas.microsoft.com/office/powerpoint/2010/main" val="2687270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7823209" y="1788987"/>
            <a:ext cx="4368831" cy="629941"/>
          </a:xfrm>
        </p:spPr>
        <p:txBody>
          <a:bodyPr/>
          <a:lstStyle/>
          <a:p>
            <a:r>
              <a:rPr lang="es-MX" sz="3129" dirty="0">
                <a:latin typeface="Arial" pitchFamily="34" charset="0"/>
                <a:cs typeface="Arial" pitchFamily="34" charset="0"/>
              </a:rPr>
              <a:t>¿Para qué Evaluar?</a:t>
            </a:r>
            <a:endParaRPr lang="es-ES" sz="3129" dirty="0">
              <a:latin typeface="Arial" pitchFamily="34" charset="0"/>
              <a:cs typeface="Arial" pitchFamily="34" charset="0"/>
            </a:endParaRPr>
          </a:p>
        </p:txBody>
      </p:sp>
      <p:sp>
        <p:nvSpPr>
          <p:cNvPr id="4" name="3 Marcador de contenido"/>
          <p:cNvSpPr>
            <a:spLocks noGrp="1"/>
          </p:cNvSpPr>
          <p:nvPr>
            <p:ph sz="half" idx="2"/>
          </p:nvPr>
        </p:nvSpPr>
        <p:spPr>
          <a:xfrm>
            <a:off x="1101722" y="1761024"/>
            <a:ext cx="5746045" cy="7112050"/>
          </a:xfrm>
        </p:spPr>
        <p:txBody>
          <a:bodyPr/>
          <a:lstStyle/>
          <a:p>
            <a:pPr eaLnBrk="1" hangingPunct="1">
              <a:buClr>
                <a:srgbClr val="37A737"/>
              </a:buClr>
              <a:buFont typeface="Wingdings" pitchFamily="2" charset="2"/>
              <a:buChar char="§"/>
            </a:pPr>
            <a:r>
              <a:rPr lang="es-MX" sz="3129" dirty="0">
                <a:latin typeface="Arial" pitchFamily="34" charset="0"/>
                <a:cs typeface="Arial" pitchFamily="34" charset="0"/>
              </a:rPr>
              <a:t>Identificar y cuantificar el </a:t>
            </a:r>
            <a:r>
              <a:rPr lang="es-MX" sz="3129" dirty="0" smtClean="0">
                <a:latin typeface="Arial" pitchFamily="34" charset="0"/>
                <a:cs typeface="Arial" pitchFamily="34" charset="0"/>
              </a:rPr>
              <a:t>problema (LGDS)</a:t>
            </a:r>
            <a:endParaRPr lang="es-MX" sz="3129" dirty="0">
              <a:latin typeface="Arial" pitchFamily="34" charset="0"/>
              <a:cs typeface="Arial" pitchFamily="34" charset="0"/>
            </a:endParaRPr>
          </a:p>
          <a:p>
            <a:pPr eaLnBrk="1" hangingPunct="1">
              <a:buClr>
                <a:srgbClr val="37A737"/>
              </a:buClr>
              <a:buFont typeface="Wingdings" pitchFamily="2" charset="2"/>
              <a:buChar char="§"/>
            </a:pPr>
            <a:endParaRPr lang="es-MX" sz="3129" dirty="0">
              <a:latin typeface="Arial" pitchFamily="34" charset="0"/>
              <a:cs typeface="Arial" pitchFamily="34" charset="0"/>
            </a:endParaRPr>
          </a:p>
          <a:p>
            <a:pPr eaLnBrk="1" hangingPunct="1">
              <a:buClr>
                <a:srgbClr val="37A737"/>
              </a:buClr>
              <a:buFont typeface="Wingdings" pitchFamily="2" charset="2"/>
              <a:buChar char="§"/>
            </a:pPr>
            <a:r>
              <a:rPr lang="es-MX" sz="3129" dirty="0">
                <a:latin typeface="Arial" pitchFamily="34" charset="0"/>
                <a:cs typeface="Arial" pitchFamily="34" charset="0"/>
              </a:rPr>
              <a:t>Análisis</a:t>
            </a:r>
          </a:p>
          <a:p>
            <a:pPr eaLnBrk="1" hangingPunct="1">
              <a:buClr>
                <a:srgbClr val="37A737"/>
              </a:buClr>
              <a:buFont typeface="Wingdings" pitchFamily="2" charset="2"/>
              <a:buChar char="§"/>
            </a:pPr>
            <a:endParaRPr lang="es-MX" sz="3129" dirty="0">
              <a:latin typeface="Arial" pitchFamily="34" charset="0"/>
              <a:cs typeface="Arial" pitchFamily="34" charset="0"/>
            </a:endParaRPr>
          </a:p>
          <a:p>
            <a:pPr eaLnBrk="1" hangingPunct="1">
              <a:buClr>
                <a:srgbClr val="37A737"/>
              </a:buClr>
              <a:buFont typeface="Wingdings" pitchFamily="2" charset="2"/>
              <a:buChar char="§"/>
            </a:pPr>
            <a:r>
              <a:rPr lang="es-MX" sz="3129" dirty="0">
                <a:latin typeface="Arial" pitchFamily="34" charset="0"/>
                <a:cs typeface="Arial" pitchFamily="34" charset="0"/>
              </a:rPr>
              <a:t>Diseño de programas</a:t>
            </a:r>
          </a:p>
          <a:p>
            <a:pPr eaLnBrk="1" hangingPunct="1">
              <a:buClr>
                <a:srgbClr val="37A737"/>
              </a:buClr>
              <a:buFont typeface="Wingdings" pitchFamily="2" charset="2"/>
              <a:buChar char="§"/>
            </a:pPr>
            <a:r>
              <a:rPr lang="es-MX" sz="3129" dirty="0">
                <a:latin typeface="Arial" pitchFamily="34" charset="0"/>
                <a:cs typeface="Arial" pitchFamily="34" charset="0"/>
              </a:rPr>
              <a:t>Presupuesto</a:t>
            </a:r>
          </a:p>
          <a:p>
            <a:pPr eaLnBrk="1" hangingPunct="1">
              <a:buClr>
                <a:srgbClr val="37A737"/>
              </a:buClr>
              <a:buFont typeface="Wingdings" pitchFamily="2" charset="2"/>
              <a:buChar char="§"/>
            </a:pPr>
            <a:r>
              <a:rPr lang="es-MX" sz="3129" dirty="0">
                <a:latin typeface="Arial" pitchFamily="34" charset="0"/>
                <a:cs typeface="Arial" pitchFamily="34" charset="0"/>
              </a:rPr>
              <a:t>Operación</a:t>
            </a:r>
          </a:p>
          <a:p>
            <a:pPr eaLnBrk="1" hangingPunct="1">
              <a:buClr>
                <a:srgbClr val="37A737"/>
              </a:buClr>
              <a:buFont typeface="Wingdings" pitchFamily="2" charset="2"/>
              <a:buChar char="§"/>
            </a:pPr>
            <a:endParaRPr lang="es-MX" sz="3129" dirty="0">
              <a:latin typeface="Arial" pitchFamily="34" charset="0"/>
              <a:cs typeface="Arial" pitchFamily="34" charset="0"/>
            </a:endParaRPr>
          </a:p>
          <a:p>
            <a:pPr eaLnBrk="1" hangingPunct="1">
              <a:buClr>
                <a:srgbClr val="37A737"/>
              </a:buClr>
              <a:buFont typeface="Wingdings" pitchFamily="2" charset="2"/>
              <a:buChar char="§"/>
            </a:pPr>
            <a:r>
              <a:rPr lang="es-MX" sz="3129" b="1" dirty="0">
                <a:latin typeface="Arial" pitchFamily="34" charset="0"/>
                <a:cs typeface="Arial" pitchFamily="34" charset="0"/>
              </a:rPr>
              <a:t>Evaluación y </a:t>
            </a:r>
            <a:r>
              <a:rPr lang="es-MX" sz="3129" b="1" dirty="0" smtClean="0">
                <a:latin typeface="Arial" pitchFamily="34" charset="0"/>
                <a:cs typeface="Arial" pitchFamily="34" charset="0"/>
              </a:rPr>
              <a:t>Monitoreo (LGDS)</a:t>
            </a:r>
            <a:endParaRPr lang="es-MX" sz="3129" b="1" dirty="0">
              <a:latin typeface="Arial" pitchFamily="34" charset="0"/>
              <a:cs typeface="Arial" pitchFamily="34" charset="0"/>
            </a:endParaRPr>
          </a:p>
          <a:p>
            <a:endParaRPr lang="es-ES" sz="3129" dirty="0">
              <a:latin typeface="Arial" pitchFamily="34" charset="0"/>
              <a:cs typeface="Arial" pitchFamily="34" charset="0"/>
            </a:endParaRPr>
          </a:p>
        </p:txBody>
      </p:sp>
      <p:sp>
        <p:nvSpPr>
          <p:cNvPr id="6" name="5 Marcador de contenido"/>
          <p:cNvSpPr>
            <a:spLocks noGrp="1"/>
          </p:cNvSpPr>
          <p:nvPr>
            <p:ph sz="quarter" idx="4"/>
          </p:nvPr>
        </p:nvSpPr>
        <p:spPr>
          <a:xfrm>
            <a:off x="7924810" y="2739177"/>
            <a:ext cx="4429750" cy="5619610"/>
          </a:xfrm>
        </p:spPr>
        <p:txBody>
          <a:bodyPr/>
          <a:lstStyle/>
          <a:p>
            <a:pPr>
              <a:buClr>
                <a:srgbClr val="37A737"/>
              </a:buClr>
              <a:buFont typeface="Wingdings" pitchFamily="2" charset="2"/>
              <a:buChar char="§"/>
            </a:pPr>
            <a:r>
              <a:rPr lang="es-MX" sz="3129" b="1" dirty="0">
                <a:latin typeface="Arial" pitchFamily="34" charset="0"/>
                <a:cs typeface="Arial" pitchFamily="34" charset="0"/>
              </a:rPr>
              <a:t>Mejorar</a:t>
            </a:r>
            <a:r>
              <a:rPr lang="es-MX" sz="3129" dirty="0">
                <a:latin typeface="Arial" pitchFamily="34" charset="0"/>
                <a:cs typeface="Arial" pitchFamily="34" charset="0"/>
              </a:rPr>
              <a:t> políticas y programas públicos</a:t>
            </a:r>
          </a:p>
          <a:p>
            <a:pPr>
              <a:buClr>
                <a:srgbClr val="37A737"/>
              </a:buClr>
              <a:buFont typeface="Wingdings" pitchFamily="2" charset="2"/>
              <a:buChar char="§"/>
            </a:pPr>
            <a:endParaRPr lang="es-MX" sz="3129" dirty="0">
              <a:latin typeface="Arial" pitchFamily="34" charset="0"/>
              <a:cs typeface="Arial" pitchFamily="34" charset="0"/>
            </a:endParaRPr>
          </a:p>
          <a:p>
            <a:pPr>
              <a:buClr>
                <a:srgbClr val="37A737"/>
              </a:buClr>
              <a:buFont typeface="Wingdings" pitchFamily="2" charset="2"/>
              <a:buChar char="§"/>
            </a:pPr>
            <a:r>
              <a:rPr lang="es-MX" sz="3129" dirty="0">
                <a:latin typeface="Arial" pitchFamily="34" charset="0"/>
                <a:cs typeface="Arial" pitchFamily="34" charset="0"/>
              </a:rPr>
              <a:t>Tomar mejores </a:t>
            </a:r>
            <a:r>
              <a:rPr lang="es-MX" sz="3129" b="1" dirty="0">
                <a:latin typeface="Arial" pitchFamily="34" charset="0"/>
                <a:cs typeface="Arial" pitchFamily="34" charset="0"/>
              </a:rPr>
              <a:t>decisiones</a:t>
            </a:r>
            <a:r>
              <a:rPr lang="es-MX" sz="3129" dirty="0">
                <a:latin typeface="Arial" pitchFamily="34" charset="0"/>
                <a:cs typeface="Arial" pitchFamily="34" charset="0"/>
              </a:rPr>
              <a:t> (de operación, diseño, presupuestales..)</a:t>
            </a:r>
          </a:p>
          <a:p>
            <a:pPr>
              <a:buClr>
                <a:srgbClr val="37A737"/>
              </a:buClr>
              <a:buFont typeface="Wingdings" pitchFamily="2" charset="2"/>
              <a:buChar char="§"/>
            </a:pPr>
            <a:endParaRPr lang="es-MX" sz="3129" dirty="0">
              <a:latin typeface="Arial" pitchFamily="34" charset="0"/>
              <a:cs typeface="Arial" pitchFamily="34" charset="0"/>
            </a:endParaRPr>
          </a:p>
          <a:p>
            <a:pPr>
              <a:buClr>
                <a:srgbClr val="37A737"/>
              </a:buClr>
              <a:buFont typeface="Wingdings" pitchFamily="2" charset="2"/>
              <a:buChar char="§"/>
            </a:pPr>
            <a:r>
              <a:rPr lang="es-MX" sz="3129" b="1" dirty="0">
                <a:latin typeface="Arial" pitchFamily="34" charset="0"/>
                <a:cs typeface="Arial" pitchFamily="34" charset="0"/>
              </a:rPr>
              <a:t>Rendición de </a:t>
            </a:r>
            <a:r>
              <a:rPr lang="es-MX" sz="3129" b="1" dirty="0" smtClean="0">
                <a:latin typeface="Arial" pitchFamily="34" charset="0"/>
                <a:cs typeface="Arial" pitchFamily="34" charset="0"/>
              </a:rPr>
              <a:t>Cuentas (</a:t>
            </a:r>
            <a:r>
              <a:rPr lang="es-MX" sz="2000" b="1" dirty="0" smtClean="0">
                <a:latin typeface="Arial" pitchFamily="34" charset="0"/>
                <a:cs typeface="Arial" pitchFamily="34" charset="0"/>
              </a:rPr>
              <a:t>objetivo original</a:t>
            </a:r>
            <a:r>
              <a:rPr lang="es-MX" sz="3129" b="1" dirty="0" smtClean="0">
                <a:latin typeface="Arial" pitchFamily="34" charset="0"/>
                <a:cs typeface="Arial" pitchFamily="34" charset="0"/>
              </a:rPr>
              <a:t>)</a:t>
            </a:r>
            <a:endParaRPr lang="es-ES" sz="3129" b="1" dirty="0">
              <a:latin typeface="Arial" pitchFamily="34" charset="0"/>
              <a:cs typeface="Arial" pitchFamily="34" charset="0"/>
            </a:endParaRPr>
          </a:p>
        </p:txBody>
      </p:sp>
      <p:grpSp>
        <p:nvGrpSpPr>
          <p:cNvPr id="2" name="Group 4"/>
          <p:cNvGrpSpPr>
            <a:grpSpLocks/>
          </p:cNvGrpSpPr>
          <p:nvPr/>
        </p:nvGrpSpPr>
        <p:grpSpPr bwMode="auto">
          <a:xfrm>
            <a:off x="6604002" y="1930379"/>
            <a:ext cx="618628" cy="6705647"/>
            <a:chOff x="4830" y="663"/>
            <a:chExt cx="499" cy="2676"/>
          </a:xfrm>
        </p:grpSpPr>
        <p:sp>
          <p:nvSpPr>
            <p:cNvPr id="8" name="Line 5"/>
            <p:cNvSpPr>
              <a:spLocks noChangeShapeType="1"/>
            </p:cNvSpPr>
            <p:nvPr/>
          </p:nvSpPr>
          <p:spPr bwMode="auto">
            <a:xfrm>
              <a:off x="5012" y="3339"/>
              <a:ext cx="317" cy="0"/>
            </a:xfrm>
            <a:prstGeom prst="line">
              <a:avLst/>
            </a:prstGeom>
            <a:noFill/>
            <a:ln w="19050">
              <a:solidFill>
                <a:srgbClr val="FF0000"/>
              </a:solidFill>
              <a:round/>
              <a:headEnd/>
              <a:tailEnd/>
            </a:ln>
          </p:spPr>
          <p:txBody>
            <a:bodyPr/>
            <a:lstStyle/>
            <a:p>
              <a:pPr fontAlgn="base">
                <a:spcBef>
                  <a:spcPct val="0"/>
                </a:spcBef>
                <a:spcAft>
                  <a:spcPct val="0"/>
                </a:spcAft>
              </a:pPr>
              <a:endParaRPr lang="es-ES" sz="3413"/>
            </a:p>
          </p:txBody>
        </p:sp>
        <p:sp>
          <p:nvSpPr>
            <p:cNvPr id="9" name="Line 6"/>
            <p:cNvSpPr>
              <a:spLocks noChangeShapeType="1"/>
            </p:cNvSpPr>
            <p:nvPr/>
          </p:nvSpPr>
          <p:spPr bwMode="auto">
            <a:xfrm flipV="1">
              <a:off x="5329" y="663"/>
              <a:ext cx="0" cy="2676"/>
            </a:xfrm>
            <a:prstGeom prst="line">
              <a:avLst/>
            </a:prstGeom>
            <a:noFill/>
            <a:ln w="19050">
              <a:solidFill>
                <a:srgbClr val="FF0000"/>
              </a:solidFill>
              <a:round/>
              <a:headEnd/>
              <a:tailEnd/>
            </a:ln>
          </p:spPr>
          <p:txBody>
            <a:bodyPr/>
            <a:lstStyle/>
            <a:p>
              <a:pPr fontAlgn="base">
                <a:spcBef>
                  <a:spcPct val="0"/>
                </a:spcBef>
                <a:spcAft>
                  <a:spcPct val="0"/>
                </a:spcAft>
              </a:pPr>
              <a:endParaRPr lang="es-ES" sz="3413"/>
            </a:p>
          </p:txBody>
        </p:sp>
        <p:sp>
          <p:nvSpPr>
            <p:cNvPr id="10" name="Line 7"/>
            <p:cNvSpPr>
              <a:spLocks noChangeShapeType="1"/>
            </p:cNvSpPr>
            <p:nvPr/>
          </p:nvSpPr>
          <p:spPr bwMode="auto">
            <a:xfrm flipH="1">
              <a:off x="4830" y="663"/>
              <a:ext cx="499" cy="0"/>
            </a:xfrm>
            <a:prstGeom prst="line">
              <a:avLst/>
            </a:prstGeom>
            <a:noFill/>
            <a:ln w="19050">
              <a:solidFill>
                <a:srgbClr val="FF0000"/>
              </a:solidFill>
              <a:round/>
              <a:headEnd/>
              <a:tailEnd type="triangle" w="med" len="med"/>
            </a:ln>
          </p:spPr>
          <p:txBody>
            <a:bodyPr/>
            <a:lstStyle/>
            <a:p>
              <a:pPr fontAlgn="base">
                <a:spcBef>
                  <a:spcPct val="0"/>
                </a:spcBef>
                <a:spcAft>
                  <a:spcPct val="0"/>
                </a:spcAft>
              </a:pPr>
              <a:endParaRPr lang="es-ES" sz="3413"/>
            </a:p>
          </p:txBody>
        </p:sp>
      </p:grpSp>
      <p:grpSp>
        <p:nvGrpSpPr>
          <p:cNvPr id="3" name="Group 16"/>
          <p:cNvGrpSpPr>
            <a:grpSpLocks/>
          </p:cNvGrpSpPr>
          <p:nvPr/>
        </p:nvGrpSpPr>
        <p:grpSpPr bwMode="auto">
          <a:xfrm>
            <a:off x="6400800" y="5588005"/>
            <a:ext cx="618628" cy="2844820"/>
            <a:chOff x="4830" y="663"/>
            <a:chExt cx="499" cy="2676"/>
          </a:xfrm>
        </p:grpSpPr>
        <p:sp>
          <p:nvSpPr>
            <p:cNvPr id="12" name="Line 17"/>
            <p:cNvSpPr>
              <a:spLocks noChangeShapeType="1"/>
            </p:cNvSpPr>
            <p:nvPr/>
          </p:nvSpPr>
          <p:spPr bwMode="auto">
            <a:xfrm>
              <a:off x="5012" y="3339"/>
              <a:ext cx="317" cy="0"/>
            </a:xfrm>
            <a:prstGeom prst="line">
              <a:avLst/>
            </a:prstGeom>
            <a:noFill/>
            <a:ln w="19050">
              <a:solidFill>
                <a:srgbClr val="FF0000"/>
              </a:solidFill>
              <a:round/>
              <a:headEnd/>
              <a:tailEnd/>
            </a:ln>
          </p:spPr>
          <p:txBody>
            <a:bodyPr/>
            <a:lstStyle/>
            <a:p>
              <a:pPr fontAlgn="base">
                <a:spcBef>
                  <a:spcPct val="0"/>
                </a:spcBef>
                <a:spcAft>
                  <a:spcPct val="0"/>
                </a:spcAft>
              </a:pPr>
              <a:endParaRPr lang="es-ES" sz="3413"/>
            </a:p>
          </p:txBody>
        </p:sp>
        <p:sp>
          <p:nvSpPr>
            <p:cNvPr id="13" name="Line 18"/>
            <p:cNvSpPr>
              <a:spLocks noChangeShapeType="1"/>
            </p:cNvSpPr>
            <p:nvPr/>
          </p:nvSpPr>
          <p:spPr bwMode="auto">
            <a:xfrm flipV="1">
              <a:off x="5329" y="663"/>
              <a:ext cx="0" cy="2676"/>
            </a:xfrm>
            <a:prstGeom prst="line">
              <a:avLst/>
            </a:prstGeom>
            <a:noFill/>
            <a:ln w="19050">
              <a:solidFill>
                <a:srgbClr val="FF0000"/>
              </a:solidFill>
              <a:round/>
              <a:headEnd/>
              <a:tailEnd/>
            </a:ln>
          </p:spPr>
          <p:txBody>
            <a:bodyPr/>
            <a:lstStyle/>
            <a:p>
              <a:pPr fontAlgn="base">
                <a:spcBef>
                  <a:spcPct val="0"/>
                </a:spcBef>
                <a:spcAft>
                  <a:spcPct val="0"/>
                </a:spcAft>
              </a:pPr>
              <a:endParaRPr lang="es-ES" sz="3413"/>
            </a:p>
          </p:txBody>
        </p:sp>
        <p:sp>
          <p:nvSpPr>
            <p:cNvPr id="14" name="Line 19"/>
            <p:cNvSpPr>
              <a:spLocks noChangeShapeType="1"/>
            </p:cNvSpPr>
            <p:nvPr/>
          </p:nvSpPr>
          <p:spPr bwMode="auto">
            <a:xfrm flipH="1">
              <a:off x="4830" y="663"/>
              <a:ext cx="499" cy="0"/>
            </a:xfrm>
            <a:prstGeom prst="line">
              <a:avLst/>
            </a:prstGeom>
            <a:noFill/>
            <a:ln w="19050">
              <a:solidFill>
                <a:srgbClr val="FF0000"/>
              </a:solidFill>
              <a:round/>
              <a:headEnd/>
              <a:tailEnd type="triangle" w="med" len="med"/>
            </a:ln>
          </p:spPr>
          <p:txBody>
            <a:bodyPr/>
            <a:lstStyle/>
            <a:p>
              <a:pPr fontAlgn="base">
                <a:spcBef>
                  <a:spcPct val="0"/>
                </a:spcBef>
                <a:spcAft>
                  <a:spcPct val="0"/>
                </a:spcAft>
              </a:pPr>
              <a:endParaRPr lang="es-ES" sz="3413"/>
            </a:p>
          </p:txBody>
        </p:sp>
      </p:grpSp>
      <p:grpSp>
        <p:nvGrpSpPr>
          <p:cNvPr id="7" name="Group 8"/>
          <p:cNvGrpSpPr>
            <a:grpSpLocks/>
          </p:cNvGrpSpPr>
          <p:nvPr/>
        </p:nvGrpSpPr>
        <p:grpSpPr bwMode="auto">
          <a:xfrm>
            <a:off x="562187" y="2009422"/>
            <a:ext cx="512515" cy="3379894"/>
            <a:chOff x="2381" y="1071"/>
            <a:chExt cx="181" cy="1225"/>
          </a:xfrm>
        </p:grpSpPr>
        <p:sp>
          <p:nvSpPr>
            <p:cNvPr id="16" name="Line 9"/>
            <p:cNvSpPr>
              <a:spLocks noChangeShapeType="1"/>
            </p:cNvSpPr>
            <p:nvPr/>
          </p:nvSpPr>
          <p:spPr bwMode="auto">
            <a:xfrm flipH="1">
              <a:off x="2381" y="1071"/>
              <a:ext cx="181" cy="0"/>
            </a:xfrm>
            <a:prstGeom prst="line">
              <a:avLst/>
            </a:prstGeom>
            <a:noFill/>
            <a:ln w="28575">
              <a:solidFill>
                <a:srgbClr val="009900"/>
              </a:solidFill>
              <a:round/>
              <a:headEnd/>
              <a:tailEnd/>
            </a:ln>
          </p:spPr>
          <p:txBody>
            <a:bodyPr/>
            <a:lstStyle/>
            <a:p>
              <a:pPr fontAlgn="base">
                <a:spcBef>
                  <a:spcPct val="0"/>
                </a:spcBef>
                <a:spcAft>
                  <a:spcPct val="0"/>
                </a:spcAft>
              </a:pPr>
              <a:endParaRPr lang="es-ES" sz="3413"/>
            </a:p>
          </p:txBody>
        </p:sp>
        <p:sp>
          <p:nvSpPr>
            <p:cNvPr id="17" name="Line 10"/>
            <p:cNvSpPr>
              <a:spLocks noChangeShapeType="1"/>
            </p:cNvSpPr>
            <p:nvPr/>
          </p:nvSpPr>
          <p:spPr bwMode="auto">
            <a:xfrm>
              <a:off x="2381" y="1071"/>
              <a:ext cx="0" cy="1225"/>
            </a:xfrm>
            <a:prstGeom prst="line">
              <a:avLst/>
            </a:prstGeom>
            <a:noFill/>
            <a:ln w="28575">
              <a:solidFill>
                <a:srgbClr val="009900"/>
              </a:solidFill>
              <a:round/>
              <a:headEnd/>
              <a:tailEnd/>
            </a:ln>
          </p:spPr>
          <p:txBody>
            <a:bodyPr/>
            <a:lstStyle/>
            <a:p>
              <a:pPr fontAlgn="base">
                <a:spcBef>
                  <a:spcPct val="0"/>
                </a:spcBef>
                <a:spcAft>
                  <a:spcPct val="0"/>
                </a:spcAft>
              </a:pPr>
              <a:endParaRPr lang="es-ES" sz="3413"/>
            </a:p>
          </p:txBody>
        </p:sp>
        <p:sp>
          <p:nvSpPr>
            <p:cNvPr id="18" name="Line 11"/>
            <p:cNvSpPr>
              <a:spLocks noChangeShapeType="1"/>
            </p:cNvSpPr>
            <p:nvPr/>
          </p:nvSpPr>
          <p:spPr bwMode="auto">
            <a:xfrm>
              <a:off x="2381" y="2296"/>
              <a:ext cx="181" cy="0"/>
            </a:xfrm>
            <a:prstGeom prst="line">
              <a:avLst/>
            </a:prstGeom>
            <a:noFill/>
            <a:ln w="28575">
              <a:solidFill>
                <a:srgbClr val="009900"/>
              </a:solidFill>
              <a:round/>
              <a:headEnd/>
              <a:tailEnd type="triangle" w="med" len="med"/>
            </a:ln>
          </p:spPr>
          <p:txBody>
            <a:bodyPr/>
            <a:lstStyle/>
            <a:p>
              <a:pPr fontAlgn="base">
                <a:spcBef>
                  <a:spcPct val="0"/>
                </a:spcBef>
                <a:spcAft>
                  <a:spcPct val="0"/>
                </a:spcAft>
              </a:pPr>
              <a:endParaRPr lang="es-ES" sz="3413"/>
            </a:p>
          </p:txBody>
        </p:sp>
      </p:grpSp>
      <p:grpSp>
        <p:nvGrpSpPr>
          <p:cNvPr id="11" name="Group 8"/>
          <p:cNvGrpSpPr>
            <a:grpSpLocks/>
          </p:cNvGrpSpPr>
          <p:nvPr/>
        </p:nvGrpSpPr>
        <p:grpSpPr bwMode="auto">
          <a:xfrm>
            <a:off x="605047" y="5588005"/>
            <a:ext cx="512515" cy="2540018"/>
            <a:chOff x="2381" y="1071"/>
            <a:chExt cx="181" cy="1225"/>
          </a:xfrm>
        </p:grpSpPr>
        <p:sp>
          <p:nvSpPr>
            <p:cNvPr id="20" name="Line 9"/>
            <p:cNvSpPr>
              <a:spLocks noChangeShapeType="1"/>
            </p:cNvSpPr>
            <p:nvPr/>
          </p:nvSpPr>
          <p:spPr bwMode="auto">
            <a:xfrm flipH="1">
              <a:off x="2381" y="1071"/>
              <a:ext cx="181" cy="0"/>
            </a:xfrm>
            <a:prstGeom prst="line">
              <a:avLst/>
            </a:prstGeom>
            <a:noFill/>
            <a:ln w="28575">
              <a:solidFill>
                <a:srgbClr val="009900"/>
              </a:solidFill>
              <a:round/>
              <a:headEnd/>
              <a:tailEnd/>
            </a:ln>
          </p:spPr>
          <p:txBody>
            <a:bodyPr/>
            <a:lstStyle/>
            <a:p>
              <a:pPr fontAlgn="base">
                <a:spcBef>
                  <a:spcPct val="0"/>
                </a:spcBef>
                <a:spcAft>
                  <a:spcPct val="0"/>
                </a:spcAft>
              </a:pPr>
              <a:endParaRPr lang="es-ES" sz="3413"/>
            </a:p>
          </p:txBody>
        </p:sp>
        <p:sp>
          <p:nvSpPr>
            <p:cNvPr id="21" name="Line 10"/>
            <p:cNvSpPr>
              <a:spLocks noChangeShapeType="1"/>
            </p:cNvSpPr>
            <p:nvPr/>
          </p:nvSpPr>
          <p:spPr bwMode="auto">
            <a:xfrm>
              <a:off x="2381" y="1071"/>
              <a:ext cx="0" cy="1225"/>
            </a:xfrm>
            <a:prstGeom prst="line">
              <a:avLst/>
            </a:prstGeom>
            <a:noFill/>
            <a:ln w="28575">
              <a:solidFill>
                <a:srgbClr val="009900"/>
              </a:solidFill>
              <a:round/>
              <a:headEnd/>
              <a:tailEnd/>
            </a:ln>
          </p:spPr>
          <p:txBody>
            <a:bodyPr/>
            <a:lstStyle/>
            <a:p>
              <a:pPr fontAlgn="base">
                <a:spcBef>
                  <a:spcPct val="0"/>
                </a:spcBef>
                <a:spcAft>
                  <a:spcPct val="0"/>
                </a:spcAft>
              </a:pPr>
              <a:endParaRPr lang="es-ES" sz="3413"/>
            </a:p>
          </p:txBody>
        </p:sp>
        <p:sp>
          <p:nvSpPr>
            <p:cNvPr id="22" name="Line 11"/>
            <p:cNvSpPr>
              <a:spLocks noChangeShapeType="1"/>
            </p:cNvSpPr>
            <p:nvPr/>
          </p:nvSpPr>
          <p:spPr bwMode="auto">
            <a:xfrm>
              <a:off x="2381" y="2296"/>
              <a:ext cx="181" cy="0"/>
            </a:xfrm>
            <a:prstGeom prst="line">
              <a:avLst/>
            </a:prstGeom>
            <a:noFill/>
            <a:ln w="28575">
              <a:solidFill>
                <a:srgbClr val="009900"/>
              </a:solidFill>
              <a:round/>
              <a:headEnd/>
              <a:tailEnd type="triangle" w="med" len="med"/>
            </a:ln>
          </p:spPr>
          <p:txBody>
            <a:bodyPr/>
            <a:lstStyle/>
            <a:p>
              <a:pPr fontAlgn="base">
                <a:spcBef>
                  <a:spcPct val="0"/>
                </a:spcBef>
                <a:spcAft>
                  <a:spcPct val="0"/>
                </a:spcAft>
              </a:pPr>
              <a:endParaRPr lang="es-ES" sz="3413"/>
            </a:p>
          </p:txBody>
        </p:sp>
      </p:grpSp>
      <p:pic>
        <p:nvPicPr>
          <p:cNvPr id="27" name="Picture 2" descr="G:\DOCUMENTOS G IMP\CONEVAL\2006\logo.gif"/>
          <p:cNvPicPr>
            <a:picLocks noChangeAspect="1" noChangeArrowheads="1"/>
          </p:cNvPicPr>
          <p:nvPr/>
        </p:nvPicPr>
        <p:blipFill>
          <a:blip r:embed="rId3" cstate="print"/>
          <a:srcRect/>
          <a:stretch>
            <a:fillRect/>
          </a:stretch>
        </p:blipFill>
        <p:spPr bwMode="auto">
          <a:xfrm>
            <a:off x="4581005" y="7992577"/>
            <a:ext cx="2160560" cy="784203"/>
          </a:xfrm>
          <a:prstGeom prst="rect">
            <a:avLst/>
          </a:prstGeom>
          <a:noFill/>
          <a:ln w="9525">
            <a:noFill/>
            <a:miter lim="800000"/>
            <a:headEnd/>
            <a:tailEnd/>
          </a:ln>
        </p:spPr>
      </p:pic>
      <p:pic>
        <p:nvPicPr>
          <p:cNvPr id="28" name="Picture 2" descr="G:\DOCUMENTOS G IMP\CONEVAL\2006\logo.gif"/>
          <p:cNvPicPr>
            <a:picLocks noChangeAspect="1" noChangeArrowheads="1"/>
          </p:cNvPicPr>
          <p:nvPr/>
        </p:nvPicPr>
        <p:blipFill>
          <a:blip r:embed="rId3" cstate="print"/>
          <a:srcRect/>
          <a:stretch>
            <a:fillRect/>
          </a:stretch>
        </p:blipFill>
        <p:spPr bwMode="auto">
          <a:xfrm>
            <a:off x="4581006" y="2488039"/>
            <a:ext cx="2092979" cy="759674"/>
          </a:xfrm>
          <a:prstGeom prst="rect">
            <a:avLst/>
          </a:prstGeom>
          <a:noFill/>
          <a:ln w="9525">
            <a:noFill/>
            <a:miter lim="800000"/>
            <a:headEnd/>
            <a:tailEnd/>
          </a:ln>
        </p:spPr>
      </p:pic>
      <p:sp>
        <p:nvSpPr>
          <p:cNvPr id="24" name="Rectangle 2"/>
          <p:cNvSpPr>
            <a:spLocks noGrp="1" noChangeArrowheads="1"/>
          </p:cNvSpPr>
          <p:nvPr>
            <p:ph type="title"/>
          </p:nvPr>
        </p:nvSpPr>
        <p:spPr>
          <a:xfrm>
            <a:off x="330933" y="873402"/>
            <a:ext cx="8500144" cy="819291"/>
          </a:xfrm>
        </p:spPr>
        <p:txBody>
          <a:bodyPr>
            <a:normAutofit/>
          </a:bodyPr>
          <a:lstStyle/>
          <a:p>
            <a:pPr algn="l" eaLnBrk="1" hangingPunct="1"/>
            <a:r>
              <a:rPr lang="es-ES" sz="4000" b="1" dirty="0">
                <a:solidFill>
                  <a:srgbClr val="1F497D"/>
                </a:solidFill>
                <a:latin typeface="Arial" charset="0"/>
                <a:ea typeface="Helvetica Light" charset="0"/>
                <a:cs typeface="Arial" charset="0"/>
                <a:sym typeface="Helvetica Light" charset="0"/>
              </a:rPr>
              <a:t>Planeación de la Política Social</a:t>
            </a:r>
          </a:p>
        </p:txBody>
      </p:sp>
    </p:spTree>
    <p:extLst>
      <p:ext uri="{BB962C8B-B14F-4D97-AF65-F5344CB8AC3E}">
        <p14:creationId xmlns:p14="http://schemas.microsoft.com/office/powerpoint/2010/main" val="4022874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par>
                                <p:cTn id="11" presetID="4" presetClass="entr" presetSubtype="16"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500"/>
                                        <p:tgtEl>
                                          <p:spTgt spid="7"/>
                                        </p:tgtEl>
                                      </p:cBhvr>
                                    </p:animEffect>
                                  </p:childTnLst>
                                </p:cTn>
                              </p:par>
                              <p:par>
                                <p:cTn id="14" presetID="4"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ox(in)">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box(in)">
                                      <p:cBhvr>
                                        <p:cTn id="21" dur="500"/>
                                        <p:tgtEl>
                                          <p:spTgt spid="5">
                                            <p:txEl>
                                              <p:pRg st="0" end="0"/>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box(in)">
                                      <p:cBhvr>
                                        <p:cTn id="24" dur="500"/>
                                        <p:tgtEl>
                                          <p:spTgt spid="6">
                                            <p:txEl>
                                              <p:pRg st="0" end="0"/>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box(in)">
                                      <p:cBhvr>
                                        <p:cTn id="27" dur="500"/>
                                        <p:tgtEl>
                                          <p:spTgt spid="6">
                                            <p:txEl>
                                              <p:pRg st="2" end="2"/>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box(in)">
                                      <p:cBhvr>
                                        <p:cTn id="30" dur="500"/>
                                        <p:tgtEl>
                                          <p:spTgt spid="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Acceso a la </a:t>
            </a:r>
            <a:r>
              <a:rPr lang="es-ES" b="1" dirty="0">
                <a:solidFill>
                  <a:srgbClr val="00A44A"/>
                </a:solidFill>
              </a:rPr>
              <a:t>Alimentación</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4031997"/>
              </p:ext>
            </p:extLst>
          </p:nvPr>
        </p:nvGraphicFramePr>
        <p:xfrm>
          <a:off x="453728" y="2860576"/>
          <a:ext cx="12097344" cy="5499927"/>
        </p:xfrm>
        <a:graphic>
          <a:graphicData uri="http://schemas.openxmlformats.org/drawingml/2006/table">
            <a:tbl>
              <a:tblPr/>
              <a:tblGrid>
                <a:gridCol w="1327757"/>
                <a:gridCol w="1120515"/>
                <a:gridCol w="2520280"/>
                <a:gridCol w="7128792"/>
              </a:tblGrid>
              <a:tr h="57606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82852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409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pt-BR" sz="1200" b="1" i="0" u="none" strike="noStrike" dirty="0">
                          <a:solidFill>
                            <a:schemeClr val="tx1"/>
                          </a:solidFill>
                          <a:effectLst/>
                          <a:latin typeface="Arial" panose="020B0604020202020204" pitchFamily="34" charset="0"/>
                          <a:cs typeface="Arial" panose="020B0604020202020204" pitchFamily="34" charset="0"/>
                        </a:rPr>
                        <a:t>Programa de Abasto Rural a cargo de Diconsa, S.A. de C.V. (DICONSA)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8112">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Abasto Social de Leche a cargo de Liconsa, S.A. de C.V.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beneficiario tiene un ahorro en el ingreso y un potencial subsidio alimentario. </a:t>
                      </a:r>
                      <a:r>
                        <a:rPr lang="es-MX" sz="1200" b="0" i="0" u="none" strike="noStrike" dirty="0" smtClean="0">
                          <a:solidFill>
                            <a:schemeClr val="tx1"/>
                          </a:solidFill>
                          <a:effectLst/>
                          <a:latin typeface="Arial" panose="020B0604020202020204" pitchFamily="34" charset="0"/>
                          <a:cs typeface="Arial" panose="020B0604020202020204" pitchFamily="34" charset="0"/>
                        </a:rPr>
                        <a:t>Además, </a:t>
                      </a:r>
                      <a:r>
                        <a:rPr lang="es-MX" sz="1200" b="0" i="0" u="none" strike="noStrike" dirty="0">
                          <a:solidFill>
                            <a:schemeClr val="tx1"/>
                          </a:solidFill>
                          <a:effectLst/>
                          <a:latin typeface="Arial" panose="020B0604020202020204" pitchFamily="34" charset="0"/>
                          <a:cs typeface="Arial" panose="020B0604020202020204" pitchFamily="34" charset="0"/>
                        </a:rPr>
                        <a:t>puede ayudar a la accesibilidad de obtener leche fortificada en zonas marginadas. 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esta </a:t>
                      </a:r>
                      <a:r>
                        <a:rPr lang="es-MX" sz="1200" b="0" i="0" u="none" strike="noStrike" dirty="0">
                          <a:solidFill>
                            <a:schemeClr val="tx1"/>
                          </a:solidFill>
                          <a:effectLst/>
                          <a:latin typeface="Arial" panose="020B0604020202020204" pitchFamily="34" charset="0"/>
                          <a:cs typeface="Arial" panose="020B0604020202020204" pitchFamily="34" charset="0"/>
                        </a:rPr>
                        <a:t>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Entrega apoyos alimenticios a los niñas y niños menores de 14 años, se les podrá otorgar hasta dos alimentos diarios, preparados con base en una dieta validada por una autoridad competente en contenidos nutricionales y costo de la dieta, por un monto máximo de $480.00 mensuales por niña o niño.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Empleo Temporal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estancias infantiles para apoyar a madres trabajadoras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470952" y="1696265"/>
            <a:ext cx="792088" cy="1092303"/>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20</a:t>
            </a:fld>
            <a:endParaRPr lang="es-MX"/>
          </a:p>
        </p:txBody>
      </p:sp>
    </p:spTree>
    <p:extLst>
      <p:ext uri="{BB962C8B-B14F-4D97-AF65-F5344CB8AC3E}">
        <p14:creationId xmlns:p14="http://schemas.microsoft.com/office/powerpoint/2010/main" val="2048388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Acceso a la </a:t>
            </a:r>
            <a:r>
              <a:rPr lang="es-ES" b="1" dirty="0" smtClean="0">
                <a:solidFill>
                  <a:srgbClr val="00A44A"/>
                </a:solidFill>
              </a:rPr>
              <a:t>Alimentación</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470952" y="1708200"/>
            <a:ext cx="792088" cy="1080368"/>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21</a:t>
            </a:fld>
            <a:endParaRPr lang="es-MX"/>
          </a:p>
        </p:txBody>
      </p:sp>
      <p:graphicFrame>
        <p:nvGraphicFramePr>
          <p:cNvPr id="7" name="5 Tabla"/>
          <p:cNvGraphicFramePr>
            <a:graphicFrameLocks noGrp="1"/>
          </p:cNvGraphicFramePr>
          <p:nvPr>
            <p:extLst>
              <p:ext uri="{D42A27DB-BD31-4B8C-83A1-F6EECF244321}">
                <p14:modId xmlns:p14="http://schemas.microsoft.com/office/powerpoint/2010/main" val="3317925360"/>
              </p:ext>
            </p:extLst>
          </p:nvPr>
        </p:nvGraphicFramePr>
        <p:xfrm>
          <a:off x="453728" y="2860826"/>
          <a:ext cx="12097344" cy="5972851"/>
        </p:xfrm>
        <a:graphic>
          <a:graphicData uri="http://schemas.openxmlformats.org/drawingml/2006/table">
            <a:tbl>
              <a:tblPr/>
              <a:tblGrid>
                <a:gridCol w="1327757"/>
                <a:gridCol w="1253993"/>
                <a:gridCol w="2581750"/>
                <a:gridCol w="6933844"/>
              </a:tblGrid>
              <a:tr h="503806">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0445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smtClean="0">
                          <a:solidFill>
                            <a:schemeClr val="tx1"/>
                          </a:solidFill>
                          <a:effectLst/>
                          <a:latin typeface="Arial" panose="020B0604020202020204" pitchFamily="34" charset="0"/>
                          <a:cs typeface="Arial" panose="020B0604020202020204" pitchFamily="34" charset="0"/>
                        </a:rPr>
                        <a:t>El </a:t>
                      </a:r>
                      <a:r>
                        <a:rPr lang="es-MX" sz="1200" b="0" i="0" u="none" strike="noStrike" dirty="0">
                          <a:solidFill>
                            <a:schemeClr val="tx1"/>
                          </a:solidFill>
                          <a:effectLst/>
                          <a:latin typeface="Arial" panose="020B0604020202020204" pitchFamily="34" charset="0"/>
                          <a:cs typeface="Arial" panose="020B0604020202020204" pitchFamily="34" charset="0"/>
                        </a:rPr>
                        <a:t>Programa otorga un apoyo monetario mensual, denominado Apoyo Alimentario, a las familias beneficiarias del Programa, para contribuir a que mejoren la cantidad, calidad y diversidad de su alimentación. Adicionalmente, el Programa otorga un apoyo monetario mensual llamado Apoyo Alimentario Complementario, que tiene como propósito compensar a las familias beneficiarias por el efecto del alza internacional de los precios de los alimentos.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409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 </a:t>
                      </a:r>
                      <a:r>
                        <a:rPr lang="es-MX" sz="1200" b="0" i="0" u="none" strike="noStrike" dirty="0">
                          <a:solidFill>
                            <a:schemeClr val="tx1"/>
                          </a:solidFill>
                          <a:effectLst/>
                          <a:latin typeface="Arial" panose="020B0604020202020204" pitchFamily="34" charset="0"/>
                          <a:cs typeface="Arial" panose="020B0604020202020204" pitchFamily="34" charset="0"/>
                        </a:rPr>
                        <a:t>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604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a grupos con necesidades especiales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embargo esta 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8667">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SEDESOL</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S057</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Fondo Nacional de Fomento a las Artesanías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smtClean="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embargo esta relación no se ha demostrado.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monetarias y apoyos, lo que tiene una potencial contribución al acceso a la alimentación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55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Escuelas de Tiempo Completo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alimentos en las escuelas  que atienden población escolar con elevados índices de pobreza y marginación ubicadas en los municipios comprendidos en la Cruzada Nacional contra el Hambre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670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Cuando los beneficiarios reciben incrementos en su ingreso corriente (ya sea por transferencias monetarias o por transferencias en especie), bajo ciertas circunstancias podrían elevar su consumo de productos alimentarios y, por tanto, la inseguridad alimentaria podría reducirse. Sin </a:t>
                      </a:r>
                      <a:r>
                        <a:rPr lang="es-MX" sz="1200" b="0" i="0" u="none" strike="noStrike" dirty="0" smtClean="0">
                          <a:solidFill>
                            <a:schemeClr val="tx1"/>
                          </a:solidFill>
                          <a:effectLst/>
                          <a:latin typeface="Arial" panose="020B0604020202020204" pitchFamily="34" charset="0"/>
                          <a:cs typeface="Arial" panose="020B0604020202020204" pitchFamily="34" charset="0"/>
                        </a:rPr>
                        <a:t>embargo,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esta </a:t>
                      </a:r>
                      <a:r>
                        <a:rPr lang="es-MX" sz="1200" b="0" i="0" u="none" strike="noStrike" dirty="0">
                          <a:solidFill>
                            <a:schemeClr val="tx1"/>
                          </a:solidFill>
                          <a:effectLst/>
                          <a:latin typeface="Arial" panose="020B0604020202020204" pitchFamily="34" charset="0"/>
                          <a:cs typeface="Arial" panose="020B0604020202020204" pitchFamily="34" charset="0"/>
                        </a:rPr>
                        <a:t>relación no se ha demostrado.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21111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4160273"/>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Rezago Educativo</a:t>
            </a:r>
            <a:endParaRPr lang="es-ES" sz="3982" b="1" cap="small" dirty="0">
              <a:solidFill>
                <a:schemeClr val="bg1">
                  <a:lumMod val="50000"/>
                </a:schemeClr>
              </a:solidFill>
              <a:latin typeface="Futura Lt" pitchFamily="34" charset="0"/>
              <a:cs typeface="Tahoma" pitchFamily="34" charset="0"/>
            </a:endParaRP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22</a:t>
            </a:fld>
            <a:endParaRPr lang="es-MX"/>
          </a:p>
        </p:txBody>
      </p:sp>
    </p:spTree>
    <p:extLst>
      <p:ext uri="{BB962C8B-B14F-4D97-AF65-F5344CB8AC3E}">
        <p14:creationId xmlns:p14="http://schemas.microsoft.com/office/powerpoint/2010/main" val="2759128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453728" y="6460977"/>
            <a:ext cx="11809312" cy="17281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470824" y="3019103"/>
            <a:ext cx="11792216" cy="174616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885776" y="3387312"/>
            <a:ext cx="701814" cy="88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901792" y="5369152"/>
            <a:ext cx="645660" cy="68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916255" y="6945257"/>
            <a:ext cx="594950" cy="955878"/>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205467"/>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92624"/>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abaten los indicadores de la Carencia por Rezago Educativo. Esto se puede medir a través de i) el Módulo de Condiciones Socioeconómicas de la Encuesta Nacional de Ingreso Gasto de los Hogares (ENIGH) y se considera en la medición del indicador de pobreza o ii) se ha recabado evidencia en las evaluaciones al programa.</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condicionan sus apoyos a la asistencia escolar.</a:t>
            </a:r>
            <a:endParaRPr lang="es-MX" sz="15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5020817"/>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pueden abatir los indicadores de la Carencia por Rezago Educativo.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pueden prevenir el rezago educativo.</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550840" y="6749007"/>
            <a:ext cx="8568184"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Rezago Educativo.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pueden beneficiar a población que no se encuentra en situación de pobreza y que no son progresivos</a:t>
            </a:r>
            <a:r>
              <a:rPr lang="es-MX" sz="1500" dirty="0" smtClean="0">
                <a:solidFill>
                  <a:prstClr val="black">
                    <a:lumMod val="65000"/>
                    <a:lumOff val="35000"/>
                  </a:prstClr>
                </a:solidFill>
                <a:latin typeface="Arial" pitchFamily="34" charset="0"/>
                <a:cs typeface="Arial" pitchFamily="34" charset="0"/>
              </a:rPr>
              <a:t>.</a:t>
            </a:r>
            <a:endParaRPr lang="es-MX" sz="1500" dirty="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t>
            </a:r>
            <a:r>
              <a:rPr lang="es-ES" b="1" dirty="0">
                <a:solidFill>
                  <a:srgbClr val="00A44A"/>
                </a:solidFill>
              </a:rPr>
              <a:t>Rezago Educativo </a:t>
            </a:r>
            <a:endParaRPr lang="es-ES" b="1" dirty="0" smtClean="0">
              <a:solidFill>
                <a:srgbClr val="00A44A"/>
              </a:solidFill>
            </a:endParaRPr>
          </a:p>
          <a:p>
            <a:pPr>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575913" y="8311354"/>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23</a:t>
            </a:fld>
            <a:endParaRPr lang="es-MX"/>
          </a:p>
        </p:txBody>
      </p:sp>
    </p:spTree>
    <p:extLst>
      <p:ext uri="{BB962C8B-B14F-4D97-AF65-F5344CB8AC3E}">
        <p14:creationId xmlns:p14="http://schemas.microsoft.com/office/powerpoint/2010/main" val="1364480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t>
            </a:r>
            <a:r>
              <a:rPr lang="es-ES" b="1" dirty="0">
                <a:solidFill>
                  <a:srgbClr val="00A44A"/>
                </a:solidFill>
              </a:rPr>
              <a:t>Rezago Educativo </a:t>
            </a:r>
            <a:endParaRPr lang="es-ES" b="1" dirty="0" smtClean="0">
              <a:solidFill>
                <a:srgbClr val="00A44A"/>
              </a:solidFill>
            </a:endParaRPr>
          </a:p>
          <a:p>
            <a:pPr>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1219361172"/>
              </p:ext>
            </p:extLst>
          </p:nvPr>
        </p:nvGraphicFramePr>
        <p:xfrm>
          <a:off x="309712" y="3029086"/>
          <a:ext cx="12313368" cy="5370580"/>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116802">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albergues, alimentos y útiles escolares a los niños condicionados a la asistencia escolar, por lo que previene el rezago educativo. Otorga becas mensuales a estudiantes indígenas de educación superior y brinda apoyo económico para los trámites de titulación, el pago de derechos de examen de titulación, entre otros.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2763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previene el rezago educativo de los hijos de los jornaleros al insertar a los niños en programas especiales, a través de asignar Estímulos para la Asistencia y Permanencia </a:t>
                      </a:r>
                      <a:r>
                        <a:rPr lang="es-MX" sz="1200" b="0" i="0" u="none" strike="noStrike" dirty="0" smtClean="0">
                          <a:solidFill>
                            <a:schemeClr val="tx1"/>
                          </a:solidFill>
                          <a:effectLst/>
                          <a:latin typeface="Arial" panose="020B0604020202020204" pitchFamily="34" charset="0"/>
                          <a:cs typeface="Arial" panose="020B0604020202020204" pitchFamily="34" charset="0"/>
                        </a:rPr>
                        <a:t>Escolar, </a:t>
                      </a:r>
                      <a:r>
                        <a:rPr lang="es-MX" sz="1200" b="0" i="0" u="none" strike="noStrike" dirty="0">
                          <a:solidFill>
                            <a:schemeClr val="tx1"/>
                          </a:solidFill>
                          <a:effectLst/>
                          <a:latin typeface="Arial" panose="020B0604020202020204" pitchFamily="34" charset="0"/>
                          <a:cs typeface="Arial" panose="020B0604020202020204" pitchFamily="34" charset="0"/>
                        </a:rPr>
                        <a:t>que son apoyos económicos mensuales a los hogares dependiendo el grado escolar. Se debe considerar la asistencia escolar para asegurar la permanencia y conclusión de los estudios.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apoyo está condicionado a la asistencia escolar, por lo que previene el rezago educativo.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becas monetarias y apoyos, </a:t>
                      </a:r>
                      <a:r>
                        <a:rPr lang="es-MX" sz="1200" b="0" i="0" u="none" strike="noStrike" dirty="0" smtClean="0">
                          <a:solidFill>
                            <a:schemeClr val="tx1"/>
                          </a:solidFill>
                          <a:effectLst/>
                          <a:latin typeface="Arial" panose="020B0604020202020204" pitchFamily="34" charset="0"/>
                          <a:cs typeface="Arial" panose="020B0604020202020204" pitchFamily="34" charset="0"/>
                        </a:rPr>
                        <a:t>condicionados </a:t>
                      </a:r>
                      <a:r>
                        <a:rPr lang="es-MX" sz="1200" b="0" i="0" u="none" strike="noStrike" dirty="0">
                          <a:solidFill>
                            <a:schemeClr val="tx1"/>
                          </a:solidFill>
                          <a:effectLst/>
                          <a:latin typeface="Arial" panose="020B0604020202020204" pitchFamily="34" charset="0"/>
                          <a:cs typeface="Arial" panose="020B0604020202020204" pitchFamily="34" charset="0"/>
                        </a:rPr>
                        <a:t>a la asistencia escolar, por lo que </a:t>
                      </a:r>
                      <a:r>
                        <a:rPr lang="es-MX" sz="1200" b="0" i="0" u="none" strike="noStrike" dirty="0" smtClean="0">
                          <a:solidFill>
                            <a:schemeClr val="tx1"/>
                          </a:solidFill>
                          <a:effectLst/>
                          <a:latin typeface="Arial" panose="020B0604020202020204" pitchFamily="34" charset="0"/>
                          <a:cs typeface="Arial" panose="020B0604020202020204" pitchFamily="34" charset="0"/>
                        </a:rPr>
                        <a:t>previene el </a:t>
                      </a:r>
                      <a:r>
                        <a:rPr lang="es-MX" sz="1200" b="0" i="0" u="none" strike="noStrike" dirty="0">
                          <a:solidFill>
                            <a:schemeClr val="tx1"/>
                          </a:solidFill>
                          <a:effectLst/>
                          <a:latin typeface="Arial" panose="020B0604020202020204" pitchFamily="34" charset="0"/>
                          <a:cs typeface="Arial" panose="020B0604020202020204" pitchFamily="34" charset="0"/>
                        </a:rPr>
                        <a:t>rezago </a:t>
                      </a:r>
                      <a:r>
                        <a:rPr lang="es-MX" sz="1200" b="0" i="0" u="none" strike="noStrike" dirty="0" smtClean="0">
                          <a:solidFill>
                            <a:schemeClr val="tx1"/>
                          </a:solidFill>
                          <a:effectLst/>
                          <a:latin typeface="Arial" panose="020B0604020202020204" pitchFamily="34" charset="0"/>
                          <a:cs typeface="Arial" panose="020B0604020202020204" pitchFamily="34" charset="0"/>
                        </a:rPr>
                        <a:t>educativo.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008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inicial y básica comunitaria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permite el acceso a servicios educativos a niños y jóvenes que viven en localidades de alta y muy alta marginación y/o rezago social, acordes a sus necesidades y </a:t>
                      </a:r>
                      <a:r>
                        <a:rPr lang="es-MX" sz="1200" b="0" i="0" u="none" strike="noStrike" dirty="0" smtClean="0">
                          <a:solidFill>
                            <a:schemeClr val="tx1"/>
                          </a:solidFill>
                          <a:effectLst/>
                          <a:latin typeface="Arial" panose="020B0604020202020204" pitchFamily="34" charset="0"/>
                          <a:cs typeface="Arial" panose="020B0604020202020204" pitchFamily="34" charset="0"/>
                        </a:rPr>
                        <a:t>características.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atiende a adultos que presentan rezago educativo.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24</a:t>
            </a:fld>
            <a:endParaRPr lang="es-MX"/>
          </a:p>
        </p:txBody>
      </p:sp>
    </p:spTree>
    <p:extLst>
      <p:ext uri="{BB962C8B-B14F-4D97-AF65-F5344CB8AC3E}">
        <p14:creationId xmlns:p14="http://schemas.microsoft.com/office/powerpoint/2010/main" val="1421181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sz="4000" b="1" dirty="0" smtClean="0">
                <a:solidFill>
                  <a:schemeClr val="tx2"/>
                </a:solidFill>
              </a:rPr>
              <a:t>Programas que contribuyen a la disminución de la Carencia por </a:t>
            </a:r>
            <a:r>
              <a:rPr lang="es-ES" sz="4000" b="1" dirty="0" smtClean="0">
                <a:solidFill>
                  <a:srgbClr val="00A44A"/>
                </a:solidFill>
              </a:rPr>
              <a:t>Rezago </a:t>
            </a:r>
            <a:r>
              <a:rPr lang="es-ES" sz="4000" b="1" dirty="0">
                <a:solidFill>
                  <a:srgbClr val="00A44A"/>
                </a:solidFill>
              </a:rPr>
              <a:t>E</a:t>
            </a:r>
            <a:r>
              <a:rPr lang="es-ES" sz="4000" b="1" dirty="0" smtClean="0">
                <a:solidFill>
                  <a:srgbClr val="00A44A"/>
                </a:solidFill>
              </a:rPr>
              <a:t>ducativo</a:t>
            </a:r>
          </a:p>
          <a:p>
            <a:pPr eaLnBrk="0" hangingPunct="0">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4229242408"/>
              </p:ext>
            </p:extLst>
          </p:nvPr>
        </p:nvGraphicFramePr>
        <p:xfrm>
          <a:off x="309712" y="3088210"/>
          <a:ext cx="12313368" cy="3228750"/>
        </p:xfrm>
        <a:graphic>
          <a:graphicData uri="http://schemas.openxmlformats.org/drawingml/2006/table">
            <a:tbl>
              <a:tblPr/>
              <a:tblGrid>
                <a:gridCol w="1440160"/>
                <a:gridCol w="1152128"/>
                <a:gridCol w="3024336"/>
                <a:gridCol w="6696744"/>
              </a:tblGrid>
              <a:tr h="56445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9361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Ante la muerte de la </a:t>
                      </a:r>
                      <a:r>
                        <a:rPr lang="es-MX" sz="1200" b="0" i="0" u="none" strike="noStrike" dirty="0" smtClean="0">
                          <a:solidFill>
                            <a:schemeClr val="tx1"/>
                          </a:solidFill>
                          <a:effectLst/>
                          <a:latin typeface="Arial" panose="020B0604020202020204" pitchFamily="34" charset="0"/>
                          <a:cs typeface="Arial" panose="020B0604020202020204" pitchFamily="34" charset="0"/>
                        </a:rPr>
                        <a:t>madre, </a:t>
                      </a:r>
                      <a:r>
                        <a:rPr lang="es-MX" sz="1200" b="0" i="0" u="none" strike="noStrike" dirty="0">
                          <a:solidFill>
                            <a:schemeClr val="tx1"/>
                          </a:solidFill>
                          <a:effectLst/>
                          <a:latin typeface="Arial" panose="020B0604020202020204" pitchFamily="34" charset="0"/>
                          <a:cs typeface="Arial" panose="020B0604020202020204" pitchFamily="34" charset="0"/>
                        </a:rPr>
                        <a:t>los beneficiarios tienen una pensión condicionada a la asistencia escolar. Si los beneficiarios tienen entre 3 y 15 años deberían contar con educación básica obligatoria o asistir a un centro de educación formal, si nacieron a partir de 1982 deberían contar con secundaria completa.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SEDESOL</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S174</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Programa de Estancias Infantiles para Apoyar a Madres</a:t>
                      </a:r>
                      <a:r>
                        <a:rPr lang="es-MX" sz="1200" b="1" i="0" u="none" strike="noStrike" baseline="0" dirty="0" smtClean="0">
                          <a:solidFill>
                            <a:schemeClr val="tx1"/>
                          </a:solidFill>
                          <a:effectLst/>
                          <a:latin typeface="Arial" panose="020B0604020202020204" pitchFamily="34" charset="0"/>
                          <a:cs typeface="Arial" panose="020B0604020202020204" pitchFamily="34" charset="0"/>
                        </a:rPr>
                        <a:t> Trabajadoras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baseline="0" dirty="0" smtClean="0">
                          <a:solidFill>
                            <a:schemeClr val="tx1"/>
                          </a:solidFill>
                          <a:effectLst/>
                          <a:latin typeface="Arial" panose="020B0604020202020204" pitchFamily="34" charset="0"/>
                          <a:cs typeface="Arial" panose="020B0604020202020204" pitchFamily="34" charset="0"/>
                        </a:rPr>
                        <a:t>La SEP busca certificar con educación preescolar a los niños que asistan a guarderías.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IMSS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E007</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Servicio de Guardería</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baseline="0" dirty="0" smtClean="0">
                          <a:solidFill>
                            <a:schemeClr val="tx1"/>
                          </a:solidFill>
                          <a:effectLst/>
                          <a:latin typeface="Arial" panose="020B0604020202020204" pitchFamily="34" charset="0"/>
                          <a:cs typeface="Arial" panose="020B0604020202020204" pitchFamily="34" charset="0"/>
                        </a:rPr>
                        <a:t>La SEP busca certificar con educación preescolar a los niños que asistan a guarderías.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ISSSTE</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E045</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Prestaciones</a:t>
                      </a:r>
                      <a:r>
                        <a:rPr lang="es-MX" sz="1200" b="1" i="0" u="none" strike="noStrike" baseline="0" dirty="0" smtClean="0">
                          <a:solidFill>
                            <a:schemeClr val="tx1"/>
                          </a:solidFill>
                          <a:effectLst/>
                          <a:latin typeface="Arial" panose="020B0604020202020204" pitchFamily="34" charset="0"/>
                          <a:cs typeface="Arial" panose="020B0604020202020204" pitchFamily="34" charset="0"/>
                        </a:rPr>
                        <a:t> Sociales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smtClean="0">
                          <a:solidFill>
                            <a:schemeClr val="tx1"/>
                          </a:solidFill>
                          <a:effectLst/>
                          <a:latin typeface="Arial" panose="020B0604020202020204" pitchFamily="34" charset="0"/>
                          <a:cs typeface="Arial" panose="020B0604020202020204" pitchFamily="34" charset="0"/>
                        </a:rPr>
                        <a:t>El apoyo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que se refiere al servicio de Estancias de Bienestar y Desarrollo Infantil brinda servicios de guardería. La SEP busca certificar con educación preescolar a los niños que asistan a guarderías.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391044" y="2271747"/>
            <a:ext cx="740654" cy="67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Tabla"/>
          <p:cNvGraphicFramePr>
            <a:graphicFrameLocks noGrp="1"/>
          </p:cNvGraphicFramePr>
          <p:nvPr>
            <p:extLst>
              <p:ext uri="{D42A27DB-BD31-4B8C-83A1-F6EECF244321}">
                <p14:modId xmlns:p14="http://schemas.microsoft.com/office/powerpoint/2010/main" val="2844341691"/>
              </p:ext>
            </p:extLst>
          </p:nvPr>
        </p:nvGraphicFramePr>
        <p:xfrm>
          <a:off x="381720" y="7204414"/>
          <a:ext cx="12313368" cy="1416802"/>
        </p:xfrm>
        <a:graphic>
          <a:graphicData uri="http://schemas.openxmlformats.org/drawingml/2006/table">
            <a:tbl>
              <a:tblPr/>
              <a:tblGrid>
                <a:gridCol w="1440160"/>
                <a:gridCol w="1152128"/>
                <a:gridCol w="3024336"/>
                <a:gridCol w="6696744"/>
              </a:tblGrid>
              <a:tr h="63646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80340">
                <a:tc>
                  <a:txBody>
                    <a:bodyPr/>
                    <a:lstStyle/>
                    <a:p>
                      <a:pPr marL="0" algn="ctr" defTabSz="914400" rtl="0" eaLnBrk="1" fontAlgn="ctr" latinLnBrk="0" hangingPunct="1"/>
                      <a:r>
                        <a:rPr lang="es-MX" sz="1200" b="1" i="0" u="none" strike="noStrike" kern="1200" dirty="0">
                          <a:solidFill>
                            <a:schemeClr val="tx1"/>
                          </a:solidFill>
                          <a:effectLst/>
                          <a:latin typeface="Arial" panose="020B0604020202020204" pitchFamily="34" charset="0"/>
                          <a:ea typeface="+mn-ea"/>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s-MX" sz="1200" b="1" i="0" u="none" strike="noStrike" kern="1200" dirty="0">
                          <a:solidFill>
                            <a:schemeClr val="tx1"/>
                          </a:solidFill>
                          <a:effectLst/>
                          <a:latin typeface="Arial" panose="020B0604020202020204" pitchFamily="34" charset="0"/>
                          <a:ea typeface="+mn-ea"/>
                          <a:cs typeface="Arial" panose="020B0604020202020204" pitchFamily="34" charset="0"/>
                        </a:rPr>
                        <a:t>E016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s-MX" sz="1200" b="1" i="0" u="none" strike="noStrike" kern="1200" dirty="0">
                          <a:solidFill>
                            <a:schemeClr val="tx1"/>
                          </a:solidFill>
                          <a:effectLst/>
                          <a:latin typeface="Arial" panose="020B0604020202020204" pitchFamily="34" charset="0"/>
                          <a:ea typeface="+mn-ea"/>
                          <a:cs typeface="Arial" panose="020B0604020202020204" pitchFamily="34" charset="0"/>
                        </a:rPr>
                        <a:t>Generación y articulación de políticas públicas integrales de juventud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914400" rtl="0" eaLnBrk="1" fontAlgn="ctr" latinLnBrk="0" hangingPunct="1"/>
                      <a:r>
                        <a:rPr lang="es-MX" sz="1200" b="0" i="0" u="none" strike="noStrike" kern="1200" dirty="0">
                          <a:solidFill>
                            <a:schemeClr val="tx1"/>
                          </a:solidFill>
                          <a:effectLst/>
                          <a:latin typeface="Arial" panose="020B0604020202020204" pitchFamily="34" charset="0"/>
                          <a:ea typeface="+mn-ea"/>
                          <a:cs typeface="Arial" panose="020B0604020202020204" pitchFamily="34" charset="0"/>
                        </a:rPr>
                        <a:t>El programa contribuye potencialmente a prevenir el rezago educativo de los estudiantes a través de estímulos económicos </a:t>
                      </a:r>
                      <a:r>
                        <a:rPr lang="es-MX" sz="1200" b="0" i="0" u="none" strike="noStrike" kern="1200" dirty="0" smtClean="0">
                          <a:solidFill>
                            <a:schemeClr val="tx1"/>
                          </a:solidFill>
                          <a:effectLst/>
                          <a:latin typeface="Arial" panose="020B0604020202020204" pitchFamily="34" charset="0"/>
                          <a:ea typeface="+mn-ea"/>
                          <a:cs typeface="Arial" panose="020B0604020202020204" pitchFamily="34" charset="0"/>
                        </a:rPr>
                        <a:t>mensuales. </a:t>
                      </a:r>
                      <a:endParaRPr lang="es-MX" sz="1200" b="0" i="0" u="none" strike="noStrike" kern="1200" dirty="0">
                        <a:solidFill>
                          <a:schemeClr val="tx1"/>
                        </a:solidFill>
                        <a:effectLst/>
                        <a:latin typeface="Arial" panose="020B0604020202020204" pitchFamily="34" charset="0"/>
                        <a:ea typeface="+mn-ea"/>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73" t="12584" r="25696" b="9322"/>
          <a:stretch/>
        </p:blipFill>
        <p:spPr bwMode="auto">
          <a:xfrm>
            <a:off x="11470952" y="6460976"/>
            <a:ext cx="740654" cy="720080"/>
          </a:xfrm>
          <a:prstGeom prst="rect">
            <a:avLst/>
          </a:prstGeom>
          <a:noFill/>
          <a:ln>
            <a:noFill/>
          </a:ln>
          <a:effectLst/>
          <a:extLst/>
        </p:spPr>
      </p:pic>
      <p:sp>
        <p:nvSpPr>
          <p:cNvPr id="2" name="Rectángulo 1"/>
          <p:cNvSpPr/>
          <p:nvPr/>
        </p:nvSpPr>
        <p:spPr>
          <a:xfrm>
            <a:off x="381720" y="6503134"/>
            <a:ext cx="3724096" cy="461665"/>
          </a:xfrm>
          <a:prstGeom prst="rect">
            <a:avLst/>
          </a:prstGeom>
        </p:spPr>
        <p:txBody>
          <a:bodyPr wrap="none">
            <a:spAutoFit/>
          </a:bodyPr>
          <a:lstStyle/>
          <a:p>
            <a:pPr>
              <a:defRPr/>
            </a:pPr>
            <a:r>
              <a:rPr lang="es-ES" sz="2400" b="1" dirty="0" smtClean="0">
                <a:solidFill>
                  <a:schemeClr val="bg1">
                    <a:lumMod val="50000"/>
                  </a:schemeClr>
                </a:solidFill>
              </a:rPr>
              <a:t>Ligeramente </a:t>
            </a:r>
            <a:r>
              <a:rPr lang="es-ES" sz="2400" b="1" dirty="0">
                <a:solidFill>
                  <a:schemeClr val="bg1">
                    <a:lumMod val="50000"/>
                  </a:schemeClr>
                </a:solidFill>
              </a:rPr>
              <a:t>prioritarios</a:t>
            </a: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25</a:t>
            </a:fld>
            <a:endParaRPr lang="es-MX"/>
          </a:p>
        </p:txBody>
      </p:sp>
    </p:spTree>
    <p:extLst>
      <p:ext uri="{BB962C8B-B14F-4D97-AF65-F5344CB8AC3E}">
        <p14:creationId xmlns:p14="http://schemas.microsoft.com/office/powerpoint/2010/main" val="2809588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3955450"/>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Carencia por Acceso a los Servicios de Salud</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26</a:t>
            </a:fld>
            <a:endParaRPr lang="es-MX"/>
          </a:p>
        </p:txBody>
      </p:sp>
    </p:spTree>
    <p:extLst>
      <p:ext uri="{BB962C8B-B14F-4D97-AF65-F5344CB8AC3E}">
        <p14:creationId xmlns:p14="http://schemas.microsoft.com/office/powerpoint/2010/main" val="310986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429197" y="6532985"/>
            <a:ext cx="11826433" cy="165618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453728" y="2932584"/>
            <a:ext cx="11809312" cy="18978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692872" y="3373018"/>
            <a:ext cx="776804" cy="824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718562" y="5341746"/>
            <a:ext cx="714648" cy="637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741760" y="6791759"/>
            <a:ext cx="658521" cy="893353"/>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061452"/>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179959"/>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Salud. Esto se puede medir a través de i) el Módulo de Condiciones Socioeconómicas de la Encuesta Nacional de Ingreso Gasto de los Hogares (ENIGH) y se considera en la medición del indicador de pobreza o ii) se ha recabado evidencia en las evaluaciones al programa. </a:t>
            </a:r>
          </a:p>
          <a:p>
            <a:pPr marL="0" lvl="0" indent="0" algn="just">
              <a:buNone/>
            </a:pPr>
            <a:r>
              <a:rPr lang="es-MX" sz="1500" dirty="0">
                <a:solidFill>
                  <a:prstClr val="black">
                    <a:lumMod val="65000"/>
                    <a:lumOff val="35000"/>
                  </a:prstClr>
                </a:solidFill>
                <a:latin typeface="Arial" pitchFamily="34" charset="0"/>
                <a:cs typeface="Arial" pitchFamily="34" charset="0"/>
              </a:rPr>
              <a:t>El programa está dirigido a la población en situación de </a:t>
            </a:r>
            <a:r>
              <a:rPr lang="es-MX" sz="1500" dirty="0" smtClean="0">
                <a:solidFill>
                  <a:prstClr val="black">
                    <a:lumMod val="65000"/>
                    <a:lumOff val="35000"/>
                  </a:prstClr>
                </a:solidFill>
                <a:latin typeface="Arial" pitchFamily="34" charset="0"/>
                <a:cs typeface="Arial" pitchFamily="34" charset="0"/>
              </a:rPr>
              <a:t>pobreza y cuenta con mecanismos que aseguran que el beneficiario tiene acceso al Seguro Popular.</a:t>
            </a:r>
            <a:endParaRPr lang="es-MX" sz="1500" dirty="0">
              <a:solidFill>
                <a:prstClr val="black">
                  <a:lumMod val="65000"/>
                  <a:lumOff val="35000"/>
                </a:prst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Salud.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El programa beneficia a población en situación de </a:t>
            </a:r>
            <a:r>
              <a:rPr lang="es-MX" sz="1500" dirty="0" smtClean="0">
                <a:solidFill>
                  <a:prstClr val="black">
                    <a:lumMod val="65000"/>
                    <a:lumOff val="35000"/>
                  </a:prstClr>
                </a:solidFill>
                <a:latin typeface="Arial" pitchFamily="34" charset="0"/>
                <a:cs typeface="Arial" pitchFamily="34" charset="0"/>
              </a:rPr>
              <a:t>pobreza y cuenta con mecanismos que aseguren que el beneficiario tiene acceso al Seguro Popular.  </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550840" y="6677000"/>
            <a:ext cx="8568184"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Acceso a la Salud. No obstante, no se cuentan con mediciones de esta relación y no existen evaluaciones al programa que generen evidencia al respecto. </a:t>
            </a:r>
          </a:p>
          <a:p>
            <a:pPr marL="0" indent="0" algn="just">
              <a:buNone/>
            </a:pPr>
            <a:r>
              <a:rPr lang="es-MX" sz="1500" dirty="0" smtClean="0">
                <a:solidFill>
                  <a:prstClr val="black">
                    <a:lumMod val="65000"/>
                    <a:lumOff val="35000"/>
                  </a:prstClr>
                </a:solidFill>
                <a:latin typeface="Arial" pitchFamily="34" charset="0"/>
                <a:cs typeface="Arial" pitchFamily="34" charset="0"/>
              </a:rPr>
              <a:t>Se </a:t>
            </a:r>
            <a:r>
              <a:rPr lang="es-MX" sz="1500" dirty="0">
                <a:solidFill>
                  <a:prstClr val="black">
                    <a:lumMod val="65000"/>
                    <a:lumOff val="35000"/>
                  </a:prstClr>
                </a:solidFill>
                <a:latin typeface="Arial" pitchFamily="34" charset="0"/>
                <a:cs typeface="Arial" pitchFamily="34" charset="0"/>
              </a:rPr>
              <a:t>consideran programas que  i) benefician a población en situación de pobreza, pero no afilia al Seguro Popular y ii) pueden expandir la oferta de los servicios de salud y que están dirigidos a la población sin acceso</a:t>
            </a:r>
            <a:r>
              <a:rPr lang="es-MX" sz="1500" dirty="0" smtClean="0">
                <a:solidFill>
                  <a:prstClr val="black">
                    <a:lumMod val="65000"/>
                    <a:lumOff val="35000"/>
                  </a:prstClr>
                </a:solidFill>
                <a:latin typeface="Arial" pitchFamily="34" charset="0"/>
                <a:cs typeface="Arial" pitchFamily="34" charset="0"/>
              </a:rPr>
              <a:t>.</a:t>
            </a:r>
            <a:endParaRPr lang="es-MX" sz="1500" dirty="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t>
            </a:r>
            <a:r>
              <a:rPr lang="es-ES" b="1" dirty="0">
                <a:solidFill>
                  <a:srgbClr val="00A44A"/>
                </a:solidFill>
              </a:rPr>
              <a:t>Acceso a Servicios de Salud</a:t>
            </a:r>
            <a:endParaRPr lang="es-ES" b="1" dirty="0" smtClean="0">
              <a:solidFill>
                <a:srgbClr val="00A44A"/>
              </a:solidFill>
            </a:endParaRP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558314" y="8317693"/>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27</a:t>
            </a:fld>
            <a:endParaRPr lang="es-MX"/>
          </a:p>
        </p:txBody>
      </p:sp>
    </p:spTree>
    <p:extLst>
      <p:ext uri="{BB962C8B-B14F-4D97-AF65-F5344CB8AC3E}">
        <p14:creationId xmlns:p14="http://schemas.microsoft.com/office/powerpoint/2010/main" val="27699572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t>
            </a:r>
            <a:r>
              <a:rPr lang="es-ES" b="1" dirty="0">
                <a:solidFill>
                  <a:srgbClr val="00A44A"/>
                </a:solidFill>
              </a:rPr>
              <a:t>Acceso a Servicios de Salud </a:t>
            </a:r>
            <a:endParaRPr lang="es-ES" b="1" dirty="0" smtClean="0">
              <a:solidFill>
                <a:srgbClr val="00A44A"/>
              </a:solidFill>
            </a:endParaRPr>
          </a:p>
          <a:p>
            <a:pPr>
              <a:defRPr/>
            </a:pPr>
            <a:endParaRPr lang="es-ES" sz="2400" b="1" dirty="0" smtClean="0">
              <a:solidFill>
                <a:schemeClr val="bg1">
                  <a:lumMod val="50000"/>
                </a:schemeClr>
              </a:solidFill>
            </a:endParaRPr>
          </a:p>
          <a:p>
            <a:pPr>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1928669015"/>
              </p:ext>
            </p:extLst>
          </p:nvPr>
        </p:nvGraphicFramePr>
        <p:xfrm>
          <a:off x="345716" y="3292624"/>
          <a:ext cx="12313368" cy="2713454"/>
        </p:xfrm>
        <a:graphic>
          <a:graphicData uri="http://schemas.openxmlformats.org/drawingml/2006/table">
            <a:tbl>
              <a:tblPr/>
              <a:tblGrid>
                <a:gridCol w="1440160"/>
                <a:gridCol w="1152128"/>
                <a:gridCol w="2592288"/>
                <a:gridCol w="7128792"/>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Médico Siglo XXI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s-MX" sz="1200" b="0" i="0" u="none" strike="noStrike" dirty="0">
                          <a:solidFill>
                            <a:schemeClr val="tx1"/>
                          </a:solidFill>
                          <a:effectLst/>
                          <a:latin typeface="Arial" panose="020B0604020202020204" pitchFamily="34" charset="0"/>
                          <a:cs typeface="Arial" panose="020B0604020202020204" pitchFamily="34" charset="0"/>
                        </a:rPr>
                        <a:t>Contar con seguro médico permite tener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E</a:t>
                      </a:r>
                      <a:r>
                        <a:rPr lang="es-MX" sz="1200" b="0" i="0" u="none" strike="noStrike" dirty="0" smtClean="0">
                          <a:solidFill>
                            <a:schemeClr val="tx1"/>
                          </a:solidFill>
                          <a:effectLst/>
                          <a:latin typeface="Arial" panose="020B0604020202020204" pitchFamily="34" charset="0"/>
                          <a:cs typeface="Arial" panose="020B0604020202020204" pitchFamily="34" charset="0"/>
                        </a:rPr>
                        <a:t>l </a:t>
                      </a:r>
                      <a:r>
                        <a:rPr lang="es-MX" sz="1200" b="0" i="0" u="none" strike="noStrike" dirty="0">
                          <a:solidFill>
                            <a:schemeClr val="tx1"/>
                          </a:solidFill>
                          <a:effectLst/>
                          <a:latin typeface="Arial" panose="020B0604020202020204" pitchFamily="34" charset="0"/>
                          <a:cs typeface="Arial" panose="020B0604020202020204" pitchFamily="34" charset="0"/>
                        </a:rPr>
                        <a:t>programa afilia al seguro </a:t>
                      </a:r>
                      <a:r>
                        <a:rPr lang="es-MX" sz="1200" b="0" i="0" u="none" strike="noStrike" dirty="0" smtClean="0">
                          <a:solidFill>
                            <a:schemeClr val="tx1"/>
                          </a:solidFill>
                          <a:effectLst/>
                          <a:latin typeface="Arial" panose="020B0604020202020204" pitchFamily="34" charset="0"/>
                          <a:cs typeface="Arial" panose="020B0604020202020204" pitchFamily="34" charset="0"/>
                        </a:rPr>
                        <a:t>popular.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Popular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s-MX" sz="1200" b="0" i="0" u="none" strike="noStrike" dirty="0">
                          <a:solidFill>
                            <a:schemeClr val="tx1"/>
                          </a:solidFill>
                          <a:effectLst/>
                          <a:latin typeface="Arial" panose="020B0604020202020204" pitchFamily="34" charset="0"/>
                          <a:cs typeface="Arial" panose="020B0604020202020204" pitchFamily="34" charset="0"/>
                        </a:rPr>
                        <a:t>Contar con seguro médico permite tener acceso a los servicios de salud otorgados por el Sistema de Protección Social en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Fortalecimiento a la atención médica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s-MX" sz="1200" b="0" i="0" u="none" strike="noStrike" dirty="0">
                          <a:solidFill>
                            <a:schemeClr val="tx1"/>
                          </a:solidFill>
                          <a:effectLst/>
                          <a:latin typeface="Arial" panose="020B0604020202020204" pitchFamily="34" charset="0"/>
                          <a:cs typeface="Arial" panose="020B0604020202020204" pitchFamily="34" charset="0"/>
                        </a:rPr>
                        <a:t>El programa brinda atención de primer nivel vía las Unidades Médicas Móviles y promueve la afiliación al Seguro Popular.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IMSS-PROSPERA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s-MX" sz="1200" b="0" i="0" u="none" strike="noStrike" dirty="0" smtClean="0">
                          <a:solidFill>
                            <a:schemeClr val="tx1"/>
                          </a:solidFill>
                          <a:effectLst/>
                          <a:latin typeface="Arial" panose="020B0604020202020204" pitchFamily="34" charset="0"/>
                          <a:cs typeface="Arial" panose="020B0604020202020204" pitchFamily="34" charset="0"/>
                        </a:rPr>
                        <a:t>Brinda atención médica de las personas sin seguridad social y sin acceso a los servicios de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28</a:t>
            </a:fld>
            <a:endParaRPr lang="es-MX"/>
          </a:p>
        </p:txBody>
      </p:sp>
    </p:spTree>
    <p:extLst>
      <p:ext uri="{BB962C8B-B14F-4D97-AF65-F5344CB8AC3E}">
        <p14:creationId xmlns:p14="http://schemas.microsoft.com/office/powerpoint/2010/main" val="2262222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la Carencia </a:t>
            </a:r>
            <a:r>
              <a:rPr lang="es-ES" b="1" dirty="0">
                <a:solidFill>
                  <a:schemeClr val="tx2"/>
                </a:solidFill>
              </a:rPr>
              <a:t>por </a:t>
            </a:r>
            <a:r>
              <a:rPr lang="es-ES" b="1" dirty="0" smtClean="0">
                <a:solidFill>
                  <a:srgbClr val="00A44A"/>
                </a:solidFill>
              </a:rPr>
              <a:t>Acceso </a:t>
            </a:r>
            <a:r>
              <a:rPr lang="es-ES" b="1" dirty="0">
                <a:solidFill>
                  <a:srgbClr val="00A44A"/>
                </a:solidFill>
              </a:rPr>
              <a:t>a </a:t>
            </a:r>
            <a:r>
              <a:rPr lang="es-ES" b="1" dirty="0" smtClean="0">
                <a:solidFill>
                  <a:srgbClr val="00A44A"/>
                </a:solidFill>
              </a:rPr>
              <a:t>Servicios </a:t>
            </a:r>
            <a:r>
              <a:rPr lang="es-ES" b="1" dirty="0">
                <a:solidFill>
                  <a:srgbClr val="00A44A"/>
                </a:solidFill>
              </a:rPr>
              <a:t>de </a:t>
            </a:r>
            <a:r>
              <a:rPr lang="es-ES" b="1" dirty="0" smtClean="0">
                <a:solidFill>
                  <a:srgbClr val="00A44A"/>
                </a:solidFill>
              </a:rPr>
              <a:t>Salud</a:t>
            </a: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3986389185"/>
              </p:ext>
            </p:extLst>
          </p:nvPr>
        </p:nvGraphicFramePr>
        <p:xfrm>
          <a:off x="274812" y="3292624"/>
          <a:ext cx="12313368" cy="3108872"/>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97278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Cubre los gastos de servicios médicos especializados (consulta, análisis de laboratorio, radiografías, hospitalización y cirugías entre otros) e insumos complementarios tales como prótesis diversas (muletas, sillas de ruedas y válvulas cardiacas) que en su </a:t>
                      </a:r>
                      <a:r>
                        <a:rPr lang="es-MX" sz="1200" b="0" i="0" u="none" strike="noStrike" dirty="0" smtClean="0">
                          <a:solidFill>
                            <a:schemeClr val="tx1"/>
                          </a:solidFill>
                          <a:effectLst/>
                          <a:latin typeface="Arial" panose="020B0604020202020204" pitchFamily="34" charset="0"/>
                          <a:cs typeface="Arial" panose="020B0604020202020204" pitchFamily="34" charset="0"/>
                        </a:rPr>
                        <a:t>caso </a:t>
                      </a:r>
                      <a:r>
                        <a:rPr lang="es-MX" sz="1200" b="0" i="0" u="none" strike="noStrike" dirty="0">
                          <a:solidFill>
                            <a:schemeClr val="tx1"/>
                          </a:solidFill>
                          <a:effectLst/>
                          <a:latin typeface="Arial" panose="020B0604020202020204" pitchFamily="34" charset="0"/>
                          <a:cs typeface="Arial" panose="020B0604020202020204" pitchFamily="34" charset="0"/>
                        </a:rPr>
                        <a:t>no sean cubiertos por el </a:t>
                      </a:r>
                      <a:r>
                        <a:rPr lang="es-MX" sz="1200" b="0" i="0" u="none" strike="noStrike" dirty="0" smtClean="0">
                          <a:solidFill>
                            <a:schemeClr val="tx1"/>
                          </a:solidFill>
                          <a:effectLst/>
                          <a:latin typeface="Arial" panose="020B0604020202020204" pitchFamily="34" charset="0"/>
                          <a:cs typeface="Arial" panose="020B0604020202020204" pitchFamily="34" charset="0"/>
                        </a:rPr>
                        <a:t>Seguro Popular</a:t>
                      </a:r>
                      <a:r>
                        <a:rPr lang="es-MX" sz="1200" b="0" i="0" u="none" strike="noStrike" dirty="0">
                          <a:solidFill>
                            <a:schemeClr val="tx1"/>
                          </a:solidFill>
                          <a:effectLst/>
                          <a:latin typeface="Arial" panose="020B0604020202020204" pitchFamily="34" charset="0"/>
                          <a:cs typeface="Arial" panose="020B06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de asistencia social integral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entrega servicios de terapia física, terapia ocupacional y terapia de lenguaje, </a:t>
                      </a:r>
                      <a:r>
                        <a:rPr lang="es-MX" sz="1200" b="0" i="0" u="none" strike="noStrike" dirty="0" smtClean="0">
                          <a:solidFill>
                            <a:schemeClr val="tx1"/>
                          </a:solidFill>
                          <a:effectLst/>
                          <a:latin typeface="Arial" panose="020B0604020202020204" pitchFamily="34" charset="0"/>
                          <a:cs typeface="Arial" panose="020B0604020202020204" pitchFamily="34" charset="0"/>
                        </a:rPr>
                        <a:t>consultas </a:t>
                      </a:r>
                      <a:r>
                        <a:rPr lang="es-MX" sz="1200" b="0" i="0" u="none" strike="noStrike" dirty="0">
                          <a:solidFill>
                            <a:schemeClr val="tx1"/>
                          </a:solidFill>
                          <a:effectLst/>
                          <a:latin typeface="Arial" panose="020B0604020202020204" pitchFamily="34" charset="0"/>
                          <a:cs typeface="Arial" panose="020B0604020202020204" pitchFamily="34" charset="0"/>
                        </a:rPr>
                        <a:t>médicas y </a:t>
                      </a:r>
                      <a:r>
                        <a:rPr lang="es-MX" sz="1200" b="0" i="0" u="none" strike="noStrike" dirty="0" smtClean="0">
                          <a:solidFill>
                            <a:schemeClr val="tx1"/>
                          </a:solidFill>
                          <a:effectLst/>
                          <a:latin typeface="Arial" panose="020B0604020202020204" pitchFamily="34" charset="0"/>
                          <a:cs typeface="Arial" panose="020B0604020202020204" pitchFamily="34" charset="0"/>
                        </a:rPr>
                        <a:t>paramédicas.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80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Atención a la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Los apoyos del programa mejoran los servicios de hospitalización, por lo que tienen una 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a:solidFill>
                            <a:schemeClr val="tx1"/>
                          </a:solidFill>
                          <a:effectLst/>
                          <a:latin typeface="Arial" panose="020B0604020202020204" pitchFamily="34" charset="0"/>
                          <a:cs typeface="Arial" panose="020B0604020202020204" pitchFamily="34" charset="0"/>
                        </a:rPr>
                        <a:t>La asistencia a las citas de todos los integrantes y a los Talleres Comunitarios para el Autocuidado de la </a:t>
                      </a:r>
                      <a:r>
                        <a:rPr lang="es-MX" sz="1200" b="0" i="0" u="none" strike="noStrike" dirty="0" smtClean="0">
                          <a:solidFill>
                            <a:schemeClr val="tx1"/>
                          </a:solidFill>
                          <a:effectLst/>
                          <a:latin typeface="Arial" panose="020B0604020202020204" pitchFamily="34" charset="0"/>
                          <a:cs typeface="Arial" panose="020B0604020202020204" pitchFamily="34" charset="0"/>
                        </a:rPr>
                        <a:t>Salud </a:t>
                      </a:r>
                      <a:r>
                        <a:rPr lang="es-MX" sz="1200" b="0" i="0" u="none" strike="noStrike" dirty="0">
                          <a:solidFill>
                            <a:schemeClr val="tx1"/>
                          </a:solidFill>
                          <a:effectLst/>
                          <a:latin typeface="Arial" panose="020B0604020202020204" pitchFamily="34" charset="0"/>
                          <a:cs typeface="Arial" panose="020B0604020202020204" pitchFamily="34" charset="0"/>
                        </a:rPr>
                        <a:t>es requisito para que las familias reciban los apoyos económicos </a:t>
                      </a:r>
                      <a:r>
                        <a:rPr lang="es-MX" sz="1200" b="0" i="0" u="none" strike="noStrike" dirty="0" smtClean="0">
                          <a:solidFill>
                            <a:schemeClr val="tx1"/>
                          </a:solidFill>
                          <a:effectLst/>
                          <a:latin typeface="Arial" panose="020B0604020202020204" pitchFamily="34" charset="0"/>
                          <a:cs typeface="Arial" panose="020B0604020202020204" pitchFamily="34" charset="0"/>
                        </a:rPr>
                        <a:t>del</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Programa. </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686976" y="2284512"/>
            <a:ext cx="720080" cy="993003"/>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29</a:t>
            </a:fld>
            <a:endParaRPr lang="es-MX"/>
          </a:p>
        </p:txBody>
      </p:sp>
    </p:spTree>
    <p:extLst>
      <p:ext uri="{BB962C8B-B14F-4D97-AF65-F5344CB8AC3E}">
        <p14:creationId xmlns:p14="http://schemas.microsoft.com/office/powerpoint/2010/main" val="3444897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3" name="Group 333"/>
          <p:cNvGrpSpPr/>
          <p:nvPr/>
        </p:nvGrpSpPr>
        <p:grpSpPr>
          <a:xfrm>
            <a:off x="165696" y="3229191"/>
            <a:ext cx="12497179" cy="870401"/>
            <a:chOff x="0" y="0"/>
            <a:chExt cx="12497178" cy="870399"/>
          </a:xfrm>
        </p:grpSpPr>
        <p:sp>
          <p:nvSpPr>
            <p:cNvPr id="331" name="Shape 331"/>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a:solidFill>
                    <a:srgbClr val="FFFFFF"/>
                  </a:solidFill>
                </a:defRPr>
              </a:pPr>
              <a:endParaRPr/>
            </a:p>
          </p:txBody>
        </p:sp>
        <p:sp>
          <p:nvSpPr>
            <p:cNvPr id="332" name="Shape 332"/>
            <p:cNvSpPr/>
            <p:nvPr/>
          </p:nvSpPr>
          <p:spPr>
            <a:xfrm>
              <a:off x="42488" y="224380"/>
              <a:ext cx="12412202" cy="421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900"/>
                </a:spcBef>
                <a:defRPr sz="2200" b="1"/>
              </a:lvl1pPr>
            </a:lstStyle>
            <a:p>
              <a:r>
                <a:t>Diseño</a:t>
              </a:r>
            </a:p>
          </p:txBody>
        </p:sp>
      </p:grpSp>
      <p:grpSp>
        <p:nvGrpSpPr>
          <p:cNvPr id="336" name="Group 336"/>
          <p:cNvGrpSpPr/>
          <p:nvPr/>
        </p:nvGrpSpPr>
        <p:grpSpPr>
          <a:xfrm>
            <a:off x="165696" y="4191122"/>
            <a:ext cx="12497179" cy="870401"/>
            <a:chOff x="0" y="0"/>
            <a:chExt cx="12497178" cy="870399"/>
          </a:xfrm>
        </p:grpSpPr>
        <p:sp>
          <p:nvSpPr>
            <p:cNvPr id="334" name="Shape 334"/>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2200" b="1"/>
              </a:pPr>
              <a:endParaRPr/>
            </a:p>
          </p:txBody>
        </p:sp>
        <p:sp>
          <p:nvSpPr>
            <p:cNvPr id="335" name="Shape 335"/>
            <p:cNvSpPr/>
            <p:nvPr/>
          </p:nvSpPr>
          <p:spPr>
            <a:xfrm>
              <a:off x="42488" y="224380"/>
              <a:ext cx="12412202" cy="421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900"/>
                </a:spcBef>
                <a:defRPr sz="2200" b="1"/>
              </a:lvl1pPr>
            </a:lstStyle>
            <a:p>
              <a:r>
                <a:t>Consistencia y Resultados</a:t>
              </a:r>
            </a:p>
          </p:txBody>
        </p:sp>
      </p:grpSp>
      <p:grpSp>
        <p:nvGrpSpPr>
          <p:cNvPr id="339" name="Group 339"/>
          <p:cNvGrpSpPr/>
          <p:nvPr/>
        </p:nvGrpSpPr>
        <p:grpSpPr>
          <a:xfrm>
            <a:off x="165696" y="5153054"/>
            <a:ext cx="12497179" cy="870401"/>
            <a:chOff x="0" y="0"/>
            <a:chExt cx="12497178" cy="870399"/>
          </a:xfrm>
        </p:grpSpPr>
        <p:sp>
          <p:nvSpPr>
            <p:cNvPr id="337" name="Shape 337"/>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2200" b="1"/>
              </a:pPr>
              <a:endParaRPr/>
            </a:p>
          </p:txBody>
        </p:sp>
        <p:sp>
          <p:nvSpPr>
            <p:cNvPr id="338" name="Shape 338"/>
            <p:cNvSpPr/>
            <p:nvPr/>
          </p:nvSpPr>
          <p:spPr>
            <a:xfrm>
              <a:off x="42488" y="224380"/>
              <a:ext cx="12412202" cy="421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900"/>
                </a:spcBef>
                <a:defRPr sz="2200" b="1"/>
              </a:lvl1pPr>
            </a:lstStyle>
            <a:p>
              <a:r>
                <a:t>Procesos</a:t>
              </a:r>
            </a:p>
          </p:txBody>
        </p:sp>
      </p:grpSp>
      <p:grpSp>
        <p:nvGrpSpPr>
          <p:cNvPr id="342" name="Group 342"/>
          <p:cNvGrpSpPr/>
          <p:nvPr/>
        </p:nvGrpSpPr>
        <p:grpSpPr>
          <a:xfrm>
            <a:off x="165696" y="6114984"/>
            <a:ext cx="12497179" cy="870401"/>
            <a:chOff x="0" y="0"/>
            <a:chExt cx="12497178" cy="870399"/>
          </a:xfrm>
        </p:grpSpPr>
        <p:sp>
          <p:nvSpPr>
            <p:cNvPr id="340" name="Shape 340"/>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2200" b="1"/>
              </a:pPr>
              <a:endParaRPr/>
            </a:p>
          </p:txBody>
        </p:sp>
        <p:sp>
          <p:nvSpPr>
            <p:cNvPr id="341" name="Shape 341"/>
            <p:cNvSpPr/>
            <p:nvPr/>
          </p:nvSpPr>
          <p:spPr>
            <a:xfrm>
              <a:off x="42488" y="224380"/>
              <a:ext cx="12412202" cy="421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900"/>
                </a:spcBef>
                <a:defRPr sz="2200" b="1"/>
              </a:lvl1pPr>
            </a:lstStyle>
            <a:p>
              <a:r>
                <a:t>Impacto</a:t>
              </a:r>
            </a:p>
          </p:txBody>
        </p:sp>
      </p:grpSp>
      <p:grpSp>
        <p:nvGrpSpPr>
          <p:cNvPr id="345" name="Group 345"/>
          <p:cNvGrpSpPr/>
          <p:nvPr/>
        </p:nvGrpSpPr>
        <p:grpSpPr>
          <a:xfrm>
            <a:off x="165696" y="2267259"/>
            <a:ext cx="12497179" cy="870401"/>
            <a:chOff x="0" y="0"/>
            <a:chExt cx="12497178" cy="870399"/>
          </a:xfrm>
        </p:grpSpPr>
        <p:sp>
          <p:nvSpPr>
            <p:cNvPr id="343" name="Shape 343"/>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1900" b="1"/>
              </a:pPr>
              <a:endParaRPr/>
            </a:p>
          </p:txBody>
        </p:sp>
        <p:sp>
          <p:nvSpPr>
            <p:cNvPr id="344" name="Shape 344"/>
            <p:cNvSpPr/>
            <p:nvPr/>
          </p:nvSpPr>
          <p:spPr>
            <a:xfrm>
              <a:off x="42488" y="73376"/>
              <a:ext cx="12412202" cy="72364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defTabSz="695384">
                <a:lnSpc>
                  <a:spcPct val="90000"/>
                </a:lnSpc>
                <a:spcBef>
                  <a:spcPts val="700"/>
                </a:spcBef>
                <a:defRPr sz="1900" b="1"/>
              </a:pPr>
              <a:r>
                <a:t>Diagnóstico de </a:t>
              </a:r>
            </a:p>
            <a:p>
              <a:pPr defTabSz="695384">
                <a:lnSpc>
                  <a:spcPct val="90000"/>
                </a:lnSpc>
                <a:spcBef>
                  <a:spcPts val="700"/>
                </a:spcBef>
                <a:defRPr sz="1900" b="1"/>
              </a:pPr>
              <a:r>
                <a:t>Programas Nuevos</a:t>
              </a:r>
            </a:p>
          </p:txBody>
        </p:sp>
      </p:grpSp>
      <p:grpSp>
        <p:nvGrpSpPr>
          <p:cNvPr id="348" name="Group 348"/>
          <p:cNvGrpSpPr/>
          <p:nvPr/>
        </p:nvGrpSpPr>
        <p:grpSpPr>
          <a:xfrm>
            <a:off x="205104" y="1319717"/>
            <a:ext cx="3915693" cy="819292"/>
            <a:chOff x="0" y="0"/>
            <a:chExt cx="3915691" cy="819290"/>
          </a:xfrm>
        </p:grpSpPr>
        <p:sp>
          <p:nvSpPr>
            <p:cNvPr id="346" name="Shape 346"/>
            <p:cNvSpPr/>
            <p:nvPr/>
          </p:nvSpPr>
          <p:spPr>
            <a:xfrm>
              <a:off x="0" y="0"/>
              <a:ext cx="3915692" cy="819291"/>
            </a:xfrm>
            <a:prstGeom prst="roundRect">
              <a:avLst>
                <a:gd name="adj" fmla="val 16667"/>
              </a:avLst>
            </a:prstGeom>
            <a:noFill/>
            <a:ln w="38100" cap="flat">
              <a:solidFill>
                <a:srgbClr val="808080"/>
              </a:solidFill>
              <a:prstDash val="solid"/>
              <a:miter lim="800000"/>
            </a:ln>
            <a:effectLst/>
          </p:spPr>
          <p:txBody>
            <a:bodyPr wrap="square" lIns="45719" tIns="45719" rIns="45719" bIns="45719" numCol="1" anchor="ctr">
              <a:noAutofit/>
            </a:bodyPr>
            <a:lstStyle/>
            <a:p>
              <a:pPr algn="ctr">
                <a:defRPr sz="1900">
                  <a:latin typeface="Antique Olive"/>
                  <a:ea typeface="Antique Olive"/>
                  <a:cs typeface="Antique Olive"/>
                  <a:sym typeface="Antique Olive"/>
                </a:defRPr>
              </a:pPr>
              <a:endParaRPr/>
            </a:p>
          </p:txBody>
        </p:sp>
        <p:sp>
          <p:nvSpPr>
            <p:cNvPr id="347" name="Shape 347"/>
            <p:cNvSpPr/>
            <p:nvPr/>
          </p:nvSpPr>
          <p:spPr>
            <a:xfrm>
              <a:off x="39993" y="217875"/>
              <a:ext cx="3835706" cy="383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900">
                  <a:latin typeface="Antique Olive"/>
                  <a:ea typeface="Antique Olive"/>
                  <a:cs typeface="Antique Olive"/>
                  <a:sym typeface="Antique Olive"/>
                </a:defRPr>
              </a:lvl1pPr>
            </a:lstStyle>
            <a:p>
              <a:r>
                <a:t>Tipo de Evaluación</a:t>
              </a:r>
            </a:p>
          </p:txBody>
        </p:sp>
      </p:grpSp>
      <p:grpSp>
        <p:nvGrpSpPr>
          <p:cNvPr id="351" name="Group 351"/>
          <p:cNvGrpSpPr/>
          <p:nvPr/>
        </p:nvGrpSpPr>
        <p:grpSpPr>
          <a:xfrm>
            <a:off x="4405098" y="1319717"/>
            <a:ext cx="4960600" cy="819292"/>
            <a:chOff x="0" y="0"/>
            <a:chExt cx="4960599" cy="819290"/>
          </a:xfrm>
        </p:grpSpPr>
        <p:sp>
          <p:nvSpPr>
            <p:cNvPr id="349" name="Shape 349"/>
            <p:cNvSpPr/>
            <p:nvPr/>
          </p:nvSpPr>
          <p:spPr>
            <a:xfrm>
              <a:off x="0" y="0"/>
              <a:ext cx="4960600" cy="819291"/>
            </a:xfrm>
            <a:prstGeom prst="roundRect">
              <a:avLst>
                <a:gd name="adj" fmla="val 16667"/>
              </a:avLst>
            </a:prstGeom>
            <a:noFill/>
            <a:ln w="38100" cap="flat">
              <a:solidFill>
                <a:srgbClr val="376092"/>
              </a:solidFill>
              <a:prstDash val="solid"/>
              <a:miter lim="800000"/>
            </a:ln>
            <a:effectLst/>
          </p:spPr>
          <p:txBody>
            <a:bodyPr wrap="square" lIns="45719" tIns="45719" rIns="45719" bIns="45719" numCol="1" anchor="ctr">
              <a:noAutofit/>
            </a:bodyPr>
            <a:lstStyle/>
            <a:p>
              <a:pPr algn="ctr">
                <a:defRPr sz="1900">
                  <a:latin typeface="Antique Olive"/>
                  <a:ea typeface="Antique Olive"/>
                  <a:cs typeface="Antique Olive"/>
                  <a:sym typeface="Antique Olive"/>
                </a:defRPr>
              </a:pPr>
              <a:endParaRPr/>
            </a:p>
          </p:txBody>
        </p:sp>
        <p:sp>
          <p:nvSpPr>
            <p:cNvPr id="350" name="Shape 350"/>
            <p:cNvSpPr/>
            <p:nvPr/>
          </p:nvSpPr>
          <p:spPr>
            <a:xfrm>
              <a:off x="39993" y="217875"/>
              <a:ext cx="4880613" cy="383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900">
                  <a:latin typeface="Antique Olive"/>
                  <a:ea typeface="Antique Olive"/>
                  <a:cs typeface="Antique Olive"/>
                  <a:sym typeface="Antique Olive"/>
                </a:defRPr>
              </a:lvl1pPr>
            </a:lstStyle>
            <a:p>
              <a:r>
                <a:t>¿A quién está dirigida?</a:t>
              </a:r>
            </a:p>
          </p:txBody>
        </p:sp>
      </p:grpSp>
      <p:grpSp>
        <p:nvGrpSpPr>
          <p:cNvPr id="354" name="Group 354"/>
          <p:cNvGrpSpPr/>
          <p:nvPr/>
        </p:nvGrpSpPr>
        <p:grpSpPr>
          <a:xfrm>
            <a:off x="9581313" y="1319717"/>
            <a:ext cx="2976469" cy="819292"/>
            <a:chOff x="0" y="0"/>
            <a:chExt cx="2976467" cy="819290"/>
          </a:xfrm>
        </p:grpSpPr>
        <p:sp>
          <p:nvSpPr>
            <p:cNvPr id="352" name="Shape 352"/>
            <p:cNvSpPr/>
            <p:nvPr/>
          </p:nvSpPr>
          <p:spPr>
            <a:xfrm>
              <a:off x="0" y="0"/>
              <a:ext cx="2976468" cy="819291"/>
            </a:xfrm>
            <a:prstGeom prst="roundRect">
              <a:avLst>
                <a:gd name="adj" fmla="val 16667"/>
              </a:avLst>
            </a:prstGeom>
            <a:noFill/>
            <a:ln w="38100" cap="flat">
              <a:solidFill>
                <a:schemeClr val="accent4"/>
              </a:solidFill>
              <a:prstDash val="solid"/>
              <a:miter lim="800000"/>
            </a:ln>
            <a:effectLst/>
          </p:spPr>
          <p:txBody>
            <a:bodyPr wrap="square" lIns="45719" tIns="45719" rIns="45719" bIns="45719" numCol="1" anchor="ctr">
              <a:noAutofit/>
            </a:bodyPr>
            <a:lstStyle/>
            <a:p>
              <a:pPr algn="ctr">
                <a:defRPr sz="1900">
                  <a:latin typeface="Antique Olive"/>
                  <a:ea typeface="Antique Olive"/>
                  <a:cs typeface="Antique Olive"/>
                  <a:sym typeface="Antique Olive"/>
                </a:defRPr>
              </a:pPr>
              <a:endParaRPr/>
            </a:p>
          </p:txBody>
        </p:sp>
        <p:sp>
          <p:nvSpPr>
            <p:cNvPr id="353" name="Shape 353"/>
            <p:cNvSpPr/>
            <p:nvPr/>
          </p:nvSpPr>
          <p:spPr>
            <a:xfrm>
              <a:off x="39994" y="217875"/>
              <a:ext cx="2896480" cy="383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900">
                  <a:latin typeface="Antique Olive"/>
                  <a:ea typeface="Antique Olive"/>
                  <a:cs typeface="Antique Olive"/>
                  <a:sym typeface="Antique Olive"/>
                </a:defRPr>
              </a:lvl1pPr>
            </a:lstStyle>
            <a:p>
              <a:r>
                <a:t>¿Para qué evaluar?</a:t>
              </a:r>
            </a:p>
          </p:txBody>
        </p:sp>
      </p:grpSp>
      <p:grpSp>
        <p:nvGrpSpPr>
          <p:cNvPr id="357" name="Group 357"/>
          <p:cNvGrpSpPr/>
          <p:nvPr/>
        </p:nvGrpSpPr>
        <p:grpSpPr>
          <a:xfrm>
            <a:off x="5030177" y="2293264"/>
            <a:ext cx="4335520" cy="815341"/>
            <a:chOff x="0" y="0"/>
            <a:chExt cx="4335519" cy="815339"/>
          </a:xfrm>
        </p:grpSpPr>
        <p:sp>
          <p:nvSpPr>
            <p:cNvPr id="355" name="Shape 355"/>
            <p:cNvSpPr/>
            <p:nvPr/>
          </p:nvSpPr>
          <p:spPr>
            <a:xfrm>
              <a:off x="0" y="23669"/>
              <a:ext cx="4335520" cy="768002"/>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356" name="Shape 356"/>
            <p:cNvSpPr/>
            <p:nvPr/>
          </p:nvSpPr>
          <p:spPr>
            <a:xfrm>
              <a:off x="37490" y="0"/>
              <a:ext cx="4260539" cy="8153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ctr">
              <a:spAutoFit/>
            </a:bodyPr>
            <a:lstStyle/>
            <a:p>
              <a:pPr marL="243835" indent="-243835">
                <a:buSzPct val="100000"/>
                <a:buFont typeface="Arial"/>
                <a:buChar char="•"/>
                <a:defRPr sz="1700">
                  <a:solidFill>
                    <a:srgbClr val="FFFFFF"/>
                  </a:solidFill>
                  <a:latin typeface="Antique Olive"/>
                  <a:ea typeface="Antique Olive"/>
                  <a:cs typeface="Antique Olive"/>
                  <a:sym typeface="Antique Olive"/>
                </a:defRPr>
              </a:pPr>
              <a:r>
                <a:t>Unidades  responsables</a:t>
              </a:r>
            </a:p>
            <a:p>
              <a:pPr marL="243835" indent="-243835">
                <a:buSzPct val="100000"/>
                <a:buFont typeface="Arial"/>
                <a:buChar char="•"/>
                <a:defRPr sz="1400">
                  <a:solidFill>
                    <a:srgbClr val="FFFFFF"/>
                  </a:solidFill>
                  <a:latin typeface="Antique Olive"/>
                  <a:ea typeface="Antique Olive"/>
                  <a:cs typeface="Antique Olive"/>
                  <a:sym typeface="Antique Olive"/>
                </a:defRPr>
              </a:pPr>
              <a:r>
                <a:t>SHCP</a:t>
              </a:r>
            </a:p>
          </p:txBody>
        </p:sp>
      </p:grpSp>
      <p:grpSp>
        <p:nvGrpSpPr>
          <p:cNvPr id="360" name="Group 360"/>
          <p:cNvGrpSpPr/>
          <p:nvPr/>
        </p:nvGrpSpPr>
        <p:grpSpPr>
          <a:xfrm>
            <a:off x="5030177" y="3279820"/>
            <a:ext cx="4335521" cy="768003"/>
            <a:chOff x="0" y="296719"/>
            <a:chExt cx="4335520" cy="768002"/>
          </a:xfrm>
        </p:grpSpPr>
        <p:sp>
          <p:nvSpPr>
            <p:cNvPr id="358" name="Shape 358"/>
            <p:cNvSpPr/>
            <p:nvPr/>
          </p:nvSpPr>
          <p:spPr>
            <a:xfrm>
              <a:off x="0" y="296719"/>
              <a:ext cx="4335520" cy="768002"/>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359" name="Shape 359"/>
            <p:cNvSpPr/>
            <p:nvPr/>
          </p:nvSpPr>
          <p:spPr>
            <a:xfrm>
              <a:off x="37490" y="419111"/>
              <a:ext cx="4260539" cy="5232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ctr">
              <a:spAutoFit/>
            </a:bodyPr>
            <a:lstStyle/>
            <a:p>
              <a:pPr marL="243835" indent="-243835">
                <a:buSzPct val="100000"/>
                <a:buFont typeface="Arial"/>
                <a:buChar char="•"/>
                <a:defRPr sz="1700">
                  <a:solidFill>
                    <a:srgbClr val="FFFFFF"/>
                  </a:solidFill>
                  <a:latin typeface="Antique Olive"/>
                  <a:ea typeface="Antique Olive"/>
                  <a:cs typeface="Antique Olive"/>
                  <a:sym typeface="Antique Olive"/>
                </a:defRPr>
              </a:pPr>
              <a:r>
                <a:rPr sz="1400" dirty="0" err="1"/>
                <a:t>Unidades</a:t>
              </a:r>
              <a:r>
                <a:rPr sz="1400" dirty="0"/>
                <a:t>  </a:t>
              </a:r>
              <a:r>
                <a:rPr sz="1400" dirty="0" err="1"/>
                <a:t>responsables</a:t>
              </a:r>
              <a:endParaRPr sz="14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400" dirty="0" err="1"/>
                <a:t>Subsecretarios</a:t>
              </a:r>
              <a:endParaRPr sz="14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400" dirty="0" err="1"/>
                <a:t>Directores</a:t>
              </a:r>
              <a:r>
                <a:rPr sz="1400" dirty="0"/>
                <a:t> </a:t>
              </a:r>
              <a:r>
                <a:rPr sz="1400" dirty="0" err="1"/>
                <a:t>Generales</a:t>
              </a:r>
              <a:endParaRPr sz="1400" dirty="0"/>
            </a:p>
          </p:txBody>
        </p:sp>
      </p:grpSp>
      <p:grpSp>
        <p:nvGrpSpPr>
          <p:cNvPr id="363" name="Group 363"/>
          <p:cNvGrpSpPr/>
          <p:nvPr/>
        </p:nvGrpSpPr>
        <p:grpSpPr>
          <a:xfrm>
            <a:off x="5030177" y="4242708"/>
            <a:ext cx="4588628" cy="768003"/>
            <a:chOff x="0" y="366570"/>
            <a:chExt cx="4588627" cy="768001"/>
          </a:xfrm>
        </p:grpSpPr>
        <p:sp>
          <p:nvSpPr>
            <p:cNvPr id="361" name="Shape 361"/>
            <p:cNvSpPr/>
            <p:nvPr/>
          </p:nvSpPr>
          <p:spPr>
            <a:xfrm>
              <a:off x="0" y="366570"/>
              <a:ext cx="4335520" cy="768001"/>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362" name="Shape 362"/>
            <p:cNvSpPr/>
            <p:nvPr/>
          </p:nvSpPr>
          <p:spPr>
            <a:xfrm>
              <a:off x="37489" y="458183"/>
              <a:ext cx="4551138" cy="5847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ctr">
              <a:spAutoFit/>
            </a:bodyPr>
            <a:lstStyle/>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smtClean="0"/>
                <a:t>Diputados</a:t>
              </a:r>
              <a:endParaRPr sz="16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a:t>Senadores</a:t>
              </a:r>
              <a:endParaRPr sz="16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800" dirty="0" err="1"/>
                <a:t>Secretarios</a:t>
              </a:r>
              <a:endParaRPr sz="18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200" dirty="0" err="1"/>
                <a:t>Unidades</a:t>
              </a:r>
              <a:r>
                <a:rPr sz="1200" dirty="0"/>
                <a:t>  </a:t>
              </a:r>
              <a:r>
                <a:rPr sz="1200" dirty="0" err="1"/>
                <a:t>responsables</a:t>
              </a:r>
              <a:endParaRPr sz="1200" dirty="0"/>
            </a:p>
          </p:txBody>
        </p:sp>
      </p:grpSp>
      <p:grpSp>
        <p:nvGrpSpPr>
          <p:cNvPr id="366" name="Group 366"/>
          <p:cNvGrpSpPr/>
          <p:nvPr/>
        </p:nvGrpSpPr>
        <p:grpSpPr>
          <a:xfrm>
            <a:off x="5030177" y="5205598"/>
            <a:ext cx="4335520" cy="768001"/>
            <a:chOff x="0" y="0"/>
            <a:chExt cx="4335519" cy="768000"/>
          </a:xfrm>
        </p:grpSpPr>
        <p:sp>
          <p:nvSpPr>
            <p:cNvPr id="364" name="Shape 364"/>
            <p:cNvSpPr/>
            <p:nvPr/>
          </p:nvSpPr>
          <p:spPr>
            <a:xfrm>
              <a:off x="0" y="0"/>
              <a:ext cx="4335520" cy="768001"/>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sz="1400">
                  <a:solidFill>
                    <a:srgbClr val="FFFFFF"/>
                  </a:solidFill>
                  <a:latin typeface="Antique Olive"/>
                  <a:ea typeface="Antique Olive"/>
                  <a:cs typeface="Antique Olive"/>
                  <a:sym typeface="Antique Olive"/>
                </a:defRPr>
              </a:pPr>
              <a:endParaRPr/>
            </a:p>
          </p:txBody>
        </p:sp>
        <p:sp>
          <p:nvSpPr>
            <p:cNvPr id="365" name="Shape 365"/>
            <p:cNvSpPr/>
            <p:nvPr/>
          </p:nvSpPr>
          <p:spPr>
            <a:xfrm>
              <a:off x="37490" y="103329"/>
              <a:ext cx="4260539" cy="561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marL="243835" indent="-243835">
                <a:buSzPct val="100000"/>
                <a:buFont typeface="Arial"/>
                <a:buChar char="•"/>
                <a:defRPr sz="1700">
                  <a:solidFill>
                    <a:srgbClr val="FFFFFF"/>
                  </a:solidFill>
                  <a:latin typeface="Antique Olive"/>
                  <a:ea typeface="Antique Olive"/>
                  <a:cs typeface="Antique Olive"/>
                  <a:sym typeface="Antique Olive"/>
                </a:defRPr>
              </a:lvl1pPr>
            </a:lstStyle>
            <a:p>
              <a:r>
                <a:t>Unidades  responsables</a:t>
              </a:r>
            </a:p>
          </p:txBody>
        </p:sp>
      </p:grpSp>
      <p:grpSp>
        <p:nvGrpSpPr>
          <p:cNvPr id="369" name="Group 369"/>
          <p:cNvGrpSpPr/>
          <p:nvPr/>
        </p:nvGrpSpPr>
        <p:grpSpPr>
          <a:xfrm>
            <a:off x="165696" y="7076916"/>
            <a:ext cx="12497179" cy="870401"/>
            <a:chOff x="0" y="0"/>
            <a:chExt cx="12497178" cy="870399"/>
          </a:xfrm>
        </p:grpSpPr>
        <p:sp>
          <p:nvSpPr>
            <p:cNvPr id="367" name="Shape 367"/>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2200" b="1"/>
              </a:pPr>
              <a:endParaRPr/>
            </a:p>
          </p:txBody>
        </p:sp>
        <p:sp>
          <p:nvSpPr>
            <p:cNvPr id="368" name="Shape 368"/>
            <p:cNvSpPr/>
            <p:nvPr/>
          </p:nvSpPr>
          <p:spPr>
            <a:xfrm>
              <a:off x="42488" y="224380"/>
              <a:ext cx="12412202" cy="421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900"/>
                </a:spcBef>
                <a:defRPr sz="2200" b="1"/>
              </a:lvl1pPr>
            </a:lstStyle>
            <a:p>
              <a:r>
                <a:t>Estratégicas</a:t>
              </a:r>
            </a:p>
          </p:txBody>
        </p:sp>
      </p:grpSp>
      <p:grpSp>
        <p:nvGrpSpPr>
          <p:cNvPr id="372" name="Group 372"/>
          <p:cNvGrpSpPr/>
          <p:nvPr/>
        </p:nvGrpSpPr>
        <p:grpSpPr>
          <a:xfrm>
            <a:off x="165696" y="8038848"/>
            <a:ext cx="12497179" cy="870401"/>
            <a:chOff x="0" y="0"/>
            <a:chExt cx="12497178" cy="870399"/>
          </a:xfrm>
        </p:grpSpPr>
        <p:sp>
          <p:nvSpPr>
            <p:cNvPr id="370" name="Shape 370"/>
            <p:cNvSpPr/>
            <p:nvPr/>
          </p:nvSpPr>
          <p:spPr>
            <a:xfrm>
              <a:off x="0" y="0"/>
              <a:ext cx="12497179" cy="870400"/>
            </a:xfrm>
            <a:prstGeom prst="roundRect">
              <a:avLst>
                <a:gd name="adj" fmla="val 16667"/>
              </a:avLst>
            </a:prstGeom>
            <a:solidFill>
              <a:srgbClr val="A6A6A6"/>
            </a:solidFill>
            <a:ln w="19050" cap="flat">
              <a:solidFill>
                <a:srgbClr val="FFFFFF"/>
              </a:solidFill>
              <a:prstDash val="solid"/>
              <a:miter lim="800000"/>
            </a:ln>
            <a:effectLst/>
          </p:spPr>
          <p:txBody>
            <a:bodyPr wrap="square" lIns="45719" tIns="45719" rIns="45719" bIns="45719" numCol="1" anchor="ctr">
              <a:noAutofit/>
            </a:bodyPr>
            <a:lstStyle/>
            <a:p>
              <a:pPr defTabSz="695384">
                <a:lnSpc>
                  <a:spcPct val="90000"/>
                </a:lnSpc>
                <a:spcBef>
                  <a:spcPts val="1500"/>
                </a:spcBef>
                <a:defRPr sz="1900" b="1"/>
              </a:pPr>
              <a:endParaRPr/>
            </a:p>
          </p:txBody>
        </p:sp>
        <p:sp>
          <p:nvSpPr>
            <p:cNvPr id="371" name="Shape 371"/>
            <p:cNvSpPr/>
            <p:nvPr/>
          </p:nvSpPr>
          <p:spPr>
            <a:xfrm>
              <a:off x="42488" y="249779"/>
              <a:ext cx="12412202" cy="370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defTabSz="695384">
                <a:lnSpc>
                  <a:spcPct val="90000"/>
                </a:lnSpc>
                <a:spcBef>
                  <a:spcPts val="700"/>
                </a:spcBef>
                <a:defRPr sz="1900" b="1"/>
              </a:lvl1pPr>
            </a:lstStyle>
            <a:p>
              <a:r>
                <a:t>Evaluación Específica de Desempeño</a:t>
              </a:r>
            </a:p>
          </p:txBody>
        </p:sp>
      </p:grpSp>
      <p:grpSp>
        <p:nvGrpSpPr>
          <p:cNvPr id="375" name="Group 375"/>
          <p:cNvGrpSpPr/>
          <p:nvPr/>
        </p:nvGrpSpPr>
        <p:grpSpPr>
          <a:xfrm>
            <a:off x="4405097" y="2332939"/>
            <a:ext cx="521680" cy="6539588"/>
            <a:chOff x="0" y="0"/>
            <a:chExt cx="521679" cy="6539586"/>
          </a:xfrm>
        </p:grpSpPr>
        <p:sp>
          <p:nvSpPr>
            <p:cNvPr id="373" name="Shape 373"/>
            <p:cNvSpPr/>
            <p:nvPr/>
          </p:nvSpPr>
          <p:spPr>
            <a:xfrm>
              <a:off x="0" y="0"/>
              <a:ext cx="521680" cy="6539587"/>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374" name="Shape 374"/>
            <p:cNvSpPr/>
            <p:nvPr/>
          </p:nvSpPr>
          <p:spPr>
            <a:xfrm rot="5400000">
              <a:off x="-2983489" y="3033573"/>
              <a:ext cx="6488657" cy="472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500">
                  <a:solidFill>
                    <a:srgbClr val="FFFFFF"/>
                  </a:solidFill>
                  <a:latin typeface="Antique Olive"/>
                  <a:ea typeface="Antique Olive"/>
                  <a:cs typeface="Antique Olive"/>
                  <a:sym typeface="Antique Olive"/>
                </a:defRPr>
              </a:lvl1pPr>
            </a:lstStyle>
            <a:p>
              <a:r>
                <a:t>Ciudadanía </a:t>
              </a:r>
            </a:p>
          </p:txBody>
        </p:sp>
      </p:grpSp>
      <p:grpSp>
        <p:nvGrpSpPr>
          <p:cNvPr id="378" name="Group 378"/>
          <p:cNvGrpSpPr/>
          <p:nvPr/>
        </p:nvGrpSpPr>
        <p:grpSpPr>
          <a:xfrm>
            <a:off x="9581315" y="2332939"/>
            <a:ext cx="521681" cy="6539588"/>
            <a:chOff x="0" y="0"/>
            <a:chExt cx="521679" cy="6539586"/>
          </a:xfrm>
          <a:solidFill>
            <a:srgbClr val="C00000"/>
          </a:solidFill>
        </p:grpSpPr>
        <p:sp>
          <p:nvSpPr>
            <p:cNvPr id="376" name="Shape 376"/>
            <p:cNvSpPr/>
            <p:nvPr/>
          </p:nvSpPr>
          <p:spPr>
            <a:xfrm>
              <a:off x="0" y="0"/>
              <a:ext cx="521680" cy="6539587"/>
            </a:xfrm>
            <a:prstGeom prst="roundRect">
              <a:avLst>
                <a:gd name="adj" fmla="val 16667"/>
              </a:avLst>
            </a:prstGeom>
            <a:grpFill/>
            <a:ln w="19050" cap="flat">
              <a:solidFill>
                <a:srgbClr val="FFFFFF"/>
              </a:solidFill>
              <a:prstDash val="solid"/>
              <a:miter lim="800000"/>
            </a:ln>
            <a:effectLst/>
          </p:spPr>
          <p:txBody>
            <a:bodyPr wrap="square" lIns="45719" tIns="45719" rIns="45719" bIns="45719" numCol="1" anchor="ctr">
              <a:noAutofit/>
            </a:bodyPr>
            <a:lstStyle/>
            <a:p>
              <a:pPr algn="ctr">
                <a:defRPr sz="2500">
                  <a:solidFill>
                    <a:srgbClr val="FFFFFF"/>
                  </a:solidFill>
                  <a:latin typeface="Antique Olive"/>
                  <a:ea typeface="Antique Olive"/>
                  <a:cs typeface="Antique Olive"/>
                  <a:sym typeface="Antique Olive"/>
                </a:defRPr>
              </a:pPr>
              <a:endParaRPr/>
            </a:p>
          </p:txBody>
        </p:sp>
        <p:sp>
          <p:nvSpPr>
            <p:cNvPr id="377" name="Shape 377"/>
            <p:cNvSpPr/>
            <p:nvPr/>
          </p:nvSpPr>
          <p:spPr>
            <a:xfrm rot="5400000">
              <a:off x="-2983489" y="3033573"/>
              <a:ext cx="6488657" cy="472441"/>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500">
                  <a:solidFill>
                    <a:srgbClr val="FFFFFF"/>
                  </a:solidFill>
                  <a:latin typeface="Antique Olive"/>
                  <a:ea typeface="Antique Olive"/>
                  <a:cs typeface="Antique Olive"/>
                  <a:sym typeface="Antique Olive"/>
                </a:defRPr>
              </a:lvl1pPr>
            </a:lstStyle>
            <a:p>
              <a:r>
                <a:t>Rendición de Cuentas</a:t>
              </a:r>
            </a:p>
          </p:txBody>
        </p:sp>
      </p:grpSp>
      <p:grpSp>
        <p:nvGrpSpPr>
          <p:cNvPr id="381" name="Group 381"/>
          <p:cNvGrpSpPr/>
          <p:nvPr/>
        </p:nvGrpSpPr>
        <p:grpSpPr>
          <a:xfrm>
            <a:off x="5030178" y="6184243"/>
            <a:ext cx="4551136" cy="768003"/>
            <a:chOff x="0" y="0"/>
            <a:chExt cx="4335520" cy="768001"/>
          </a:xfrm>
        </p:grpSpPr>
        <p:sp>
          <p:nvSpPr>
            <p:cNvPr id="379" name="Shape 379"/>
            <p:cNvSpPr/>
            <p:nvPr/>
          </p:nvSpPr>
          <p:spPr>
            <a:xfrm>
              <a:off x="0" y="0"/>
              <a:ext cx="4335520" cy="768001"/>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t">
              <a:noAutofit/>
            </a:bodyPr>
            <a:lstStyle/>
            <a:p>
              <a:pPr>
                <a:defRPr sz="1400">
                  <a:solidFill>
                    <a:srgbClr val="FFFFFF"/>
                  </a:solidFill>
                  <a:latin typeface="Antique Olive"/>
                  <a:ea typeface="Antique Olive"/>
                  <a:cs typeface="Antique Olive"/>
                  <a:sym typeface="Antique Olive"/>
                </a:defRPr>
              </a:pPr>
              <a:endParaRPr/>
            </a:p>
          </p:txBody>
        </p:sp>
        <p:sp>
          <p:nvSpPr>
            <p:cNvPr id="380" name="Shape 380"/>
            <p:cNvSpPr/>
            <p:nvPr/>
          </p:nvSpPr>
          <p:spPr>
            <a:xfrm>
              <a:off x="37490" y="37490"/>
              <a:ext cx="4260539" cy="646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t">
              <a:spAutoFit/>
            </a:bodyPr>
            <a:lstStyle/>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smtClean="0"/>
                <a:t>Diputados</a:t>
              </a:r>
              <a:endParaRPr sz="16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a:t>Senadores</a:t>
              </a:r>
              <a:endParaRPr sz="16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800" dirty="0" err="1"/>
                <a:t>Secretarios</a:t>
              </a:r>
              <a:endParaRPr sz="18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800" dirty="0" err="1"/>
                <a:t>investigadores</a:t>
              </a:r>
              <a:endParaRPr sz="1800" dirty="0"/>
            </a:p>
          </p:txBody>
        </p:sp>
      </p:grpSp>
      <p:grpSp>
        <p:nvGrpSpPr>
          <p:cNvPr id="384" name="Group 384"/>
          <p:cNvGrpSpPr/>
          <p:nvPr/>
        </p:nvGrpSpPr>
        <p:grpSpPr>
          <a:xfrm>
            <a:off x="5030177" y="7169453"/>
            <a:ext cx="4335521" cy="768002"/>
            <a:chOff x="0" y="0"/>
            <a:chExt cx="4335520" cy="768001"/>
          </a:xfrm>
        </p:grpSpPr>
        <p:sp>
          <p:nvSpPr>
            <p:cNvPr id="382" name="Shape 382"/>
            <p:cNvSpPr/>
            <p:nvPr/>
          </p:nvSpPr>
          <p:spPr>
            <a:xfrm>
              <a:off x="0" y="0"/>
              <a:ext cx="4335520" cy="768001"/>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383" name="Shape 383"/>
            <p:cNvSpPr/>
            <p:nvPr/>
          </p:nvSpPr>
          <p:spPr>
            <a:xfrm>
              <a:off x="37490" y="91613"/>
              <a:ext cx="4260539"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ctr">
              <a:spAutoFit/>
            </a:bodyPr>
            <a:lstStyle/>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a:t>Diputados</a:t>
              </a:r>
              <a:endParaRPr sz="16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err="1"/>
                <a:t>Senadores</a:t>
              </a:r>
              <a:endParaRPr sz="16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600" dirty="0"/>
                <a:t>SHCP</a:t>
              </a:r>
            </a:p>
          </p:txBody>
        </p:sp>
      </p:grpSp>
      <p:grpSp>
        <p:nvGrpSpPr>
          <p:cNvPr id="387" name="Group 387"/>
          <p:cNvGrpSpPr/>
          <p:nvPr/>
        </p:nvGrpSpPr>
        <p:grpSpPr>
          <a:xfrm>
            <a:off x="5030177" y="8115258"/>
            <a:ext cx="4335521" cy="768003"/>
            <a:chOff x="0" y="328470"/>
            <a:chExt cx="4335520" cy="768001"/>
          </a:xfrm>
        </p:grpSpPr>
        <p:sp>
          <p:nvSpPr>
            <p:cNvPr id="385" name="Shape 385"/>
            <p:cNvSpPr/>
            <p:nvPr/>
          </p:nvSpPr>
          <p:spPr>
            <a:xfrm>
              <a:off x="0" y="328470"/>
              <a:ext cx="4335520" cy="768001"/>
            </a:xfrm>
            <a:prstGeom prst="roundRect">
              <a:avLst>
                <a:gd name="adj" fmla="val 16667"/>
              </a:avLst>
            </a:prstGeom>
            <a:solidFill>
              <a:srgbClr val="376092"/>
            </a:solidFill>
            <a:ln w="12700" cap="flat">
              <a:solidFill>
                <a:srgbClr val="FFFFFF"/>
              </a:solidFill>
              <a:prstDash val="solid"/>
              <a:miter lim="800000"/>
            </a:ln>
            <a:effectLst/>
          </p:spPr>
          <p:txBody>
            <a:bodyPr wrap="square" lIns="45719" tIns="45719" rIns="45719" bIns="45719" numCol="1" anchor="ctr">
              <a:noAutofit/>
            </a:bodyPr>
            <a:lstStyle/>
            <a:p>
              <a:pPr>
                <a:defRPr sz="1400">
                  <a:solidFill>
                    <a:srgbClr val="FFFFFF"/>
                  </a:solidFill>
                  <a:latin typeface="Antique Olive"/>
                  <a:ea typeface="Antique Olive"/>
                  <a:cs typeface="Antique Olive"/>
                  <a:sym typeface="Antique Olive"/>
                </a:defRPr>
              </a:pPr>
              <a:endParaRPr/>
            </a:p>
          </p:txBody>
        </p:sp>
        <p:sp>
          <p:nvSpPr>
            <p:cNvPr id="386" name="Shape 386"/>
            <p:cNvSpPr/>
            <p:nvPr/>
          </p:nvSpPr>
          <p:spPr>
            <a:xfrm>
              <a:off x="37490" y="343140"/>
              <a:ext cx="4260539" cy="7386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2" spcCol="38100" anchor="ctr">
              <a:spAutoFit/>
            </a:bodyPr>
            <a:lstStyle/>
            <a:p>
              <a:pPr marL="243835" indent="-243835">
                <a:buSzPct val="100000"/>
                <a:buFont typeface="Arial"/>
                <a:buChar char="•"/>
                <a:defRPr sz="1400">
                  <a:solidFill>
                    <a:srgbClr val="FFFFFF"/>
                  </a:solidFill>
                  <a:latin typeface="Antique Olive"/>
                  <a:ea typeface="Antique Olive"/>
                  <a:cs typeface="Antique Olive"/>
                  <a:sym typeface="Antique Olive"/>
                </a:defRPr>
              </a:pPr>
              <a:r>
                <a:rPr sz="1400" dirty="0" err="1"/>
                <a:t>Diputados</a:t>
              </a:r>
              <a:endParaRPr sz="1400" dirty="0"/>
            </a:p>
            <a:p>
              <a:pPr marL="243835" indent="-243835">
                <a:buSzPct val="100000"/>
                <a:buFont typeface="Arial"/>
                <a:buChar char="•"/>
                <a:defRPr sz="1400">
                  <a:solidFill>
                    <a:srgbClr val="FFFFFF"/>
                  </a:solidFill>
                  <a:latin typeface="Antique Olive"/>
                  <a:ea typeface="Antique Olive"/>
                  <a:cs typeface="Antique Olive"/>
                  <a:sym typeface="Antique Olive"/>
                </a:defRPr>
              </a:pPr>
              <a:endParaRPr sz="14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400" dirty="0" err="1"/>
                <a:t>Senadores</a:t>
              </a:r>
              <a:endParaRPr sz="1400" dirty="0"/>
            </a:p>
            <a:p>
              <a:pPr marL="243835" indent="-243835">
                <a:buSzPct val="100000"/>
                <a:buFont typeface="Arial"/>
                <a:buChar char="•"/>
                <a:defRPr sz="1700">
                  <a:solidFill>
                    <a:srgbClr val="FFFFFF"/>
                  </a:solidFill>
                  <a:latin typeface="Antique Olive"/>
                  <a:ea typeface="Antique Olive"/>
                  <a:cs typeface="Antique Olive"/>
                  <a:sym typeface="Antique Olive"/>
                </a:defRPr>
              </a:pPr>
              <a:r>
                <a:rPr sz="1800" dirty="0" err="1"/>
                <a:t>Secretarios</a:t>
              </a:r>
              <a:r>
                <a:rPr sz="1800" dirty="0"/>
                <a:t> </a:t>
              </a:r>
              <a:endParaRPr sz="2000" dirty="0"/>
            </a:p>
            <a:p>
              <a:pPr marL="243835" indent="-243835">
                <a:buSzPct val="100000"/>
                <a:buFont typeface="Arial"/>
                <a:buChar char="•"/>
                <a:defRPr sz="1400">
                  <a:solidFill>
                    <a:srgbClr val="FFFFFF"/>
                  </a:solidFill>
                  <a:latin typeface="Antique Olive"/>
                  <a:ea typeface="Antique Olive"/>
                  <a:cs typeface="Antique Olive"/>
                  <a:sym typeface="Antique Olive"/>
                </a:defRPr>
              </a:pPr>
              <a:r>
                <a:rPr sz="1400" dirty="0"/>
                <a:t>.</a:t>
              </a:r>
            </a:p>
          </p:txBody>
        </p:sp>
      </p:grpSp>
      <p:sp>
        <p:nvSpPr>
          <p:cNvPr id="388" name="Shape 388"/>
          <p:cNvSpPr/>
          <p:nvPr/>
        </p:nvSpPr>
        <p:spPr>
          <a:xfrm>
            <a:off x="10309189" y="5314174"/>
            <a:ext cx="2226304" cy="339091"/>
          </a:xfrm>
          <a:prstGeom prst="rect">
            <a:avLst/>
          </a:prstGeom>
          <a:solidFill>
            <a:srgbClr val="C00000"/>
          </a:solidFill>
          <a:ln w="19050">
            <a:solidFill>
              <a:srgbClr val="FFFFFF"/>
            </a:solidFill>
            <a:miter/>
          </a:ln>
          <a:extLst>
            <a:ext uri="{C572A759-6A51-4108-AA02-DFA0A04FC94B}">
              <ma14:wrappingTextBoxFlag xmlns="" xmlns:ma14="http://schemas.microsoft.com/office/mac/drawingml/2011/main" val="1"/>
            </a:ext>
          </a:extLst>
        </p:spPr>
        <p:txBody>
          <a:bodyPr lIns="45719" rIns="45719">
            <a:spAutoFit/>
          </a:bodyPr>
          <a:lstStyle>
            <a:lvl1pPr algn="ctr">
              <a:defRPr sz="1500">
                <a:solidFill>
                  <a:srgbClr val="FFFFFF"/>
                </a:solidFill>
                <a:latin typeface="Antique Olive"/>
                <a:ea typeface="Antique Olive"/>
                <a:cs typeface="Antique Olive"/>
                <a:sym typeface="Antique Olive"/>
              </a:defRPr>
            </a:lvl1pPr>
          </a:lstStyle>
          <a:p>
            <a:r>
              <a:t>Mejora de la política</a:t>
            </a:r>
          </a:p>
        </p:txBody>
      </p:sp>
      <p:sp>
        <p:nvSpPr>
          <p:cNvPr id="389" name="Shape 389"/>
          <p:cNvSpPr/>
          <p:nvPr/>
        </p:nvSpPr>
        <p:spPr>
          <a:xfrm>
            <a:off x="10309189" y="2412941"/>
            <a:ext cx="2226304" cy="339091"/>
          </a:xfrm>
          <a:prstGeom prst="rect">
            <a:avLst/>
          </a:prstGeom>
          <a:solidFill>
            <a:srgbClr val="C00000"/>
          </a:solidFill>
          <a:ln w="19050">
            <a:solidFill>
              <a:srgbClr val="FFFFFF"/>
            </a:solidFill>
            <a:miter/>
          </a:ln>
          <a:extLst>
            <a:ext uri="{C572A759-6A51-4108-AA02-DFA0A04FC94B}">
              <ma14:wrappingTextBoxFlag xmlns="" xmlns:ma14="http://schemas.microsoft.com/office/mac/drawingml/2011/main" val="1"/>
            </a:ext>
          </a:extLst>
        </p:spPr>
        <p:txBody>
          <a:bodyPr lIns="45719" rIns="45719">
            <a:spAutoFit/>
          </a:bodyPr>
          <a:lstStyle>
            <a:lvl1pPr algn="ctr">
              <a:defRPr sz="1500">
                <a:solidFill>
                  <a:srgbClr val="FFFFFF"/>
                </a:solidFill>
                <a:latin typeface="Antique Olive"/>
                <a:ea typeface="Antique Olive"/>
                <a:cs typeface="Antique Olive"/>
                <a:sym typeface="Antique Olive"/>
              </a:defRPr>
            </a:lvl1pPr>
          </a:lstStyle>
          <a:p>
            <a:r>
              <a:rPr dirty="0" err="1"/>
              <a:t>Mejora</a:t>
            </a:r>
            <a:r>
              <a:rPr dirty="0"/>
              <a:t> de la </a:t>
            </a:r>
            <a:r>
              <a:rPr dirty="0" err="1"/>
              <a:t>política</a:t>
            </a:r>
            <a:endParaRPr dirty="0"/>
          </a:p>
        </p:txBody>
      </p:sp>
      <p:sp>
        <p:nvSpPr>
          <p:cNvPr id="390" name="Shape 390"/>
          <p:cNvSpPr/>
          <p:nvPr/>
        </p:nvSpPr>
        <p:spPr>
          <a:xfrm>
            <a:off x="10335189" y="3681867"/>
            <a:ext cx="2165605" cy="567691"/>
          </a:xfrm>
          <a:prstGeom prst="rect">
            <a:avLst/>
          </a:prstGeom>
          <a:solidFill>
            <a:srgbClr val="C00000"/>
          </a:solidFill>
          <a:ln w="19050">
            <a:solidFill>
              <a:srgbClr val="FFFFFF"/>
            </a:solidFill>
            <a:miter/>
          </a:ln>
          <a:extLst>
            <a:ext uri="{C572A759-6A51-4108-AA02-DFA0A04FC94B}">
              <ma14:wrappingTextBoxFlag xmlns="" xmlns:ma14="http://schemas.microsoft.com/office/mac/drawingml/2011/main" val="1"/>
            </a:ext>
          </a:extLst>
        </p:spPr>
        <p:txBody>
          <a:bodyPr lIns="45719" rIns="45719">
            <a:spAutoFit/>
          </a:bodyPr>
          <a:lstStyle/>
          <a:p>
            <a:pPr marL="243835" indent="-243835">
              <a:buSzPct val="100000"/>
              <a:buFont typeface="Arial"/>
              <a:buChar char="•"/>
              <a:defRPr sz="1500">
                <a:solidFill>
                  <a:srgbClr val="FFFFFF"/>
                </a:solidFill>
                <a:latin typeface="Antique Olive"/>
                <a:ea typeface="Antique Olive"/>
                <a:cs typeface="Antique Olive"/>
                <a:sym typeface="Antique Olive"/>
              </a:defRPr>
            </a:pPr>
            <a:r>
              <a:t>Toma de decisiones </a:t>
            </a:r>
          </a:p>
          <a:p>
            <a:pPr marL="243835" indent="-243835">
              <a:buSzPct val="100000"/>
              <a:buFont typeface="Arial"/>
              <a:buChar char="•"/>
              <a:defRPr sz="1500">
                <a:solidFill>
                  <a:srgbClr val="FFFFFF"/>
                </a:solidFill>
                <a:latin typeface="Antique Olive"/>
                <a:ea typeface="Antique Olive"/>
                <a:cs typeface="Antique Olive"/>
                <a:sym typeface="Antique Olive"/>
              </a:defRPr>
            </a:pPr>
            <a:r>
              <a:t>Mejora de la política</a:t>
            </a:r>
          </a:p>
        </p:txBody>
      </p:sp>
      <p:sp>
        <p:nvSpPr>
          <p:cNvPr id="391" name="Shape 391"/>
          <p:cNvSpPr/>
          <p:nvPr/>
        </p:nvSpPr>
        <p:spPr>
          <a:xfrm>
            <a:off x="10361190" y="6874114"/>
            <a:ext cx="2122302" cy="1253491"/>
          </a:xfrm>
          <a:prstGeom prst="rect">
            <a:avLst/>
          </a:prstGeom>
          <a:solidFill>
            <a:srgbClr val="C00000"/>
          </a:solidFill>
          <a:ln w="19050">
            <a:solidFill>
              <a:srgbClr val="FFFFFF"/>
            </a:solidFill>
            <a:miter/>
          </a:ln>
          <a:extLst>
            <a:ext uri="{C572A759-6A51-4108-AA02-DFA0A04FC94B}">
              <ma14:wrappingTextBoxFlag xmlns="" xmlns:ma14="http://schemas.microsoft.com/office/mac/drawingml/2011/main" val="1"/>
            </a:ext>
          </a:extLst>
        </p:spPr>
        <p:txBody>
          <a:bodyPr lIns="45719" rIns="45719" anchor="ctr">
            <a:spAutoFit/>
          </a:bodyPr>
          <a:lstStyle/>
          <a:p>
            <a:pPr marL="243835" indent="-243835">
              <a:buSzPct val="100000"/>
              <a:buFont typeface="Arial"/>
              <a:buChar char="•"/>
              <a:defRPr sz="1500">
                <a:solidFill>
                  <a:srgbClr val="FFFFFF"/>
                </a:solidFill>
                <a:latin typeface="Antique Olive"/>
                <a:ea typeface="Antique Olive"/>
                <a:cs typeface="Antique Olive"/>
                <a:sym typeface="Antique Olive"/>
              </a:defRPr>
            </a:pPr>
            <a:endParaRPr/>
          </a:p>
          <a:p>
            <a:pPr marL="243835" indent="-243835">
              <a:buSzPct val="100000"/>
              <a:buFont typeface="Arial"/>
              <a:buChar char="•"/>
              <a:defRPr sz="1500">
                <a:solidFill>
                  <a:srgbClr val="FFFFFF"/>
                </a:solidFill>
                <a:latin typeface="Antique Olive"/>
                <a:ea typeface="Antique Olive"/>
                <a:cs typeface="Antique Olive"/>
                <a:sym typeface="Antique Olive"/>
              </a:defRPr>
            </a:pPr>
            <a:endParaRPr/>
          </a:p>
          <a:p>
            <a:pPr marL="243835" indent="-243835">
              <a:buSzPct val="100000"/>
              <a:buFont typeface="Arial"/>
              <a:buChar char="•"/>
              <a:defRPr sz="1500">
                <a:solidFill>
                  <a:srgbClr val="FFFFFF"/>
                </a:solidFill>
                <a:latin typeface="Antique Olive"/>
                <a:ea typeface="Antique Olive"/>
                <a:cs typeface="Antique Olive"/>
                <a:sym typeface="Antique Olive"/>
              </a:defRPr>
            </a:pPr>
            <a:r>
              <a:t>Toma de decisiones </a:t>
            </a:r>
          </a:p>
          <a:p>
            <a:pPr marL="243835" indent="-243835">
              <a:buSzPct val="100000"/>
              <a:buFont typeface="Arial"/>
              <a:buChar char="•"/>
              <a:defRPr sz="1500">
                <a:solidFill>
                  <a:srgbClr val="FFFFFF"/>
                </a:solidFill>
                <a:latin typeface="Antique Olive"/>
                <a:ea typeface="Antique Olive"/>
                <a:cs typeface="Antique Olive"/>
                <a:sym typeface="Antique Olive"/>
              </a:defRPr>
            </a:pPr>
            <a:endParaRPr/>
          </a:p>
        </p:txBody>
      </p:sp>
      <p:pic>
        <p:nvPicPr>
          <p:cNvPr id="392" name="image8.jpg"/>
          <p:cNvPicPr>
            <a:picLocks noChangeAspect="1"/>
          </p:cNvPicPr>
          <p:nvPr/>
        </p:nvPicPr>
        <p:blipFill>
          <a:blip r:embed="rId2">
            <a:extLst/>
          </a:blip>
          <a:stretch>
            <a:fillRect/>
          </a:stretch>
        </p:blipFill>
        <p:spPr>
          <a:xfrm>
            <a:off x="7384357" y="2460219"/>
            <a:ext cx="1353025" cy="461579"/>
          </a:xfrm>
          <a:prstGeom prst="rect">
            <a:avLst/>
          </a:prstGeom>
          <a:ln w="12700">
            <a:miter lim="400000"/>
          </a:ln>
        </p:spPr>
      </p:pic>
      <p:pic>
        <p:nvPicPr>
          <p:cNvPr id="393" name="image8.jpg"/>
          <p:cNvPicPr>
            <a:picLocks noChangeAspect="1"/>
          </p:cNvPicPr>
          <p:nvPr/>
        </p:nvPicPr>
        <p:blipFill>
          <a:blip r:embed="rId2">
            <a:extLst/>
          </a:blip>
          <a:stretch>
            <a:fillRect/>
          </a:stretch>
        </p:blipFill>
        <p:spPr>
          <a:xfrm>
            <a:off x="8106408" y="7267481"/>
            <a:ext cx="1353025" cy="461579"/>
          </a:xfrm>
          <a:prstGeom prst="rect">
            <a:avLst/>
          </a:prstGeom>
          <a:ln w="12700">
            <a:miter lim="400000"/>
          </a:ln>
        </p:spPr>
      </p:pic>
      <p:pic>
        <p:nvPicPr>
          <p:cNvPr id="394" name="image8.jpg"/>
          <p:cNvPicPr>
            <a:picLocks noChangeAspect="1"/>
          </p:cNvPicPr>
          <p:nvPr/>
        </p:nvPicPr>
        <p:blipFill>
          <a:blip r:embed="rId2">
            <a:extLst/>
          </a:blip>
          <a:stretch>
            <a:fillRect/>
          </a:stretch>
        </p:blipFill>
        <p:spPr>
          <a:xfrm>
            <a:off x="7423763" y="8498092"/>
            <a:ext cx="1353025" cy="461579"/>
          </a:xfrm>
          <a:prstGeom prst="rect">
            <a:avLst/>
          </a:prstGeom>
          <a:ln w="12700">
            <a:miter lim="400000"/>
          </a:ln>
        </p:spPr>
      </p:pic>
      <p:pic>
        <p:nvPicPr>
          <p:cNvPr id="395" name="image8.jpg"/>
          <p:cNvPicPr>
            <a:picLocks noChangeAspect="1"/>
          </p:cNvPicPr>
          <p:nvPr/>
        </p:nvPicPr>
        <p:blipFill>
          <a:blip r:embed="rId2">
            <a:extLst/>
          </a:blip>
          <a:stretch>
            <a:fillRect/>
          </a:stretch>
        </p:blipFill>
        <p:spPr>
          <a:xfrm>
            <a:off x="7423763" y="2460219"/>
            <a:ext cx="1353026" cy="461579"/>
          </a:xfrm>
          <a:prstGeom prst="rect">
            <a:avLst/>
          </a:prstGeom>
          <a:ln w="12700">
            <a:miter lim="400000"/>
          </a:ln>
        </p:spPr>
      </p:pic>
      <p:grpSp>
        <p:nvGrpSpPr>
          <p:cNvPr id="398" name="Group 398"/>
          <p:cNvGrpSpPr/>
          <p:nvPr/>
        </p:nvGrpSpPr>
        <p:grpSpPr>
          <a:xfrm>
            <a:off x="6445727" y="4373361"/>
            <a:ext cx="1060683" cy="539249"/>
            <a:chOff x="0" y="0"/>
            <a:chExt cx="1669209" cy="797805"/>
          </a:xfrm>
        </p:grpSpPr>
        <p:pic>
          <p:nvPicPr>
            <p:cNvPr id="396" name="image9.jpg"/>
            <p:cNvPicPr>
              <a:picLocks noChangeAspect="1"/>
            </p:cNvPicPr>
            <p:nvPr/>
          </p:nvPicPr>
          <p:blipFill>
            <a:blip r:embed="rId3">
              <a:extLst/>
            </a:blip>
            <a:stretch>
              <a:fillRect/>
            </a:stretch>
          </p:blipFill>
          <p:spPr>
            <a:xfrm>
              <a:off x="0" y="-1"/>
              <a:ext cx="825154" cy="792001"/>
            </a:xfrm>
            <a:prstGeom prst="rect">
              <a:avLst/>
            </a:prstGeom>
            <a:ln w="12700" cap="flat">
              <a:noFill/>
              <a:miter lim="400000"/>
            </a:ln>
            <a:effectLst/>
          </p:spPr>
        </p:pic>
        <p:pic>
          <p:nvPicPr>
            <p:cNvPr id="397" name="image10.jpg"/>
            <p:cNvPicPr>
              <a:picLocks noChangeAspect="1"/>
            </p:cNvPicPr>
            <p:nvPr/>
          </p:nvPicPr>
          <p:blipFill>
            <a:blip r:embed="rId4">
              <a:extLst/>
            </a:blip>
            <a:srcRect b="17516"/>
            <a:stretch>
              <a:fillRect/>
            </a:stretch>
          </p:blipFill>
          <p:spPr>
            <a:xfrm>
              <a:off x="844809" y="-1"/>
              <a:ext cx="824401" cy="797807"/>
            </a:xfrm>
            <a:prstGeom prst="rect">
              <a:avLst/>
            </a:prstGeom>
            <a:ln w="12700" cap="flat">
              <a:noFill/>
              <a:miter lim="400000"/>
            </a:ln>
            <a:effectLst/>
          </p:spPr>
        </p:pic>
      </p:grpSp>
      <p:grpSp>
        <p:nvGrpSpPr>
          <p:cNvPr id="401" name="Group 401"/>
          <p:cNvGrpSpPr/>
          <p:nvPr/>
        </p:nvGrpSpPr>
        <p:grpSpPr>
          <a:xfrm>
            <a:off x="6399431" y="6327621"/>
            <a:ext cx="971933" cy="455582"/>
            <a:chOff x="0" y="0"/>
            <a:chExt cx="1669209" cy="797805"/>
          </a:xfrm>
        </p:grpSpPr>
        <p:pic>
          <p:nvPicPr>
            <p:cNvPr id="399" name="image9.jpg"/>
            <p:cNvPicPr>
              <a:picLocks noChangeAspect="1"/>
            </p:cNvPicPr>
            <p:nvPr/>
          </p:nvPicPr>
          <p:blipFill>
            <a:blip r:embed="rId3">
              <a:extLst/>
            </a:blip>
            <a:stretch>
              <a:fillRect/>
            </a:stretch>
          </p:blipFill>
          <p:spPr>
            <a:xfrm>
              <a:off x="0" y="-1"/>
              <a:ext cx="825154" cy="792001"/>
            </a:xfrm>
            <a:prstGeom prst="rect">
              <a:avLst/>
            </a:prstGeom>
            <a:ln w="12700" cap="flat">
              <a:noFill/>
              <a:miter lim="400000"/>
            </a:ln>
            <a:effectLst/>
          </p:spPr>
        </p:pic>
        <p:pic>
          <p:nvPicPr>
            <p:cNvPr id="400" name="image10.jpg"/>
            <p:cNvPicPr>
              <a:picLocks noChangeAspect="1"/>
            </p:cNvPicPr>
            <p:nvPr/>
          </p:nvPicPr>
          <p:blipFill>
            <a:blip r:embed="rId4">
              <a:extLst/>
            </a:blip>
            <a:srcRect b="17516"/>
            <a:stretch>
              <a:fillRect/>
            </a:stretch>
          </p:blipFill>
          <p:spPr>
            <a:xfrm>
              <a:off x="844809" y="-1"/>
              <a:ext cx="824401" cy="797807"/>
            </a:xfrm>
            <a:prstGeom prst="rect">
              <a:avLst/>
            </a:prstGeom>
            <a:ln w="12700" cap="flat">
              <a:noFill/>
              <a:miter lim="400000"/>
            </a:ln>
            <a:effectLst/>
          </p:spPr>
        </p:pic>
      </p:grpSp>
      <p:grpSp>
        <p:nvGrpSpPr>
          <p:cNvPr id="404" name="Group 404"/>
          <p:cNvGrpSpPr/>
          <p:nvPr/>
        </p:nvGrpSpPr>
        <p:grpSpPr>
          <a:xfrm>
            <a:off x="2527441" y="7047682"/>
            <a:ext cx="1669210" cy="797806"/>
            <a:chOff x="0" y="0"/>
            <a:chExt cx="1669209" cy="797805"/>
          </a:xfrm>
        </p:grpSpPr>
        <p:pic>
          <p:nvPicPr>
            <p:cNvPr id="402" name="image9.jpg"/>
            <p:cNvPicPr>
              <a:picLocks noChangeAspect="1"/>
            </p:cNvPicPr>
            <p:nvPr/>
          </p:nvPicPr>
          <p:blipFill>
            <a:blip r:embed="rId3">
              <a:extLst/>
            </a:blip>
            <a:stretch>
              <a:fillRect/>
            </a:stretch>
          </p:blipFill>
          <p:spPr>
            <a:xfrm>
              <a:off x="0" y="-1"/>
              <a:ext cx="825154" cy="792001"/>
            </a:xfrm>
            <a:prstGeom prst="rect">
              <a:avLst/>
            </a:prstGeom>
            <a:ln w="12700" cap="flat">
              <a:noFill/>
              <a:miter lim="400000"/>
            </a:ln>
            <a:effectLst/>
          </p:spPr>
        </p:pic>
        <p:pic>
          <p:nvPicPr>
            <p:cNvPr id="403" name="image10.jpg"/>
            <p:cNvPicPr>
              <a:picLocks noChangeAspect="1"/>
            </p:cNvPicPr>
            <p:nvPr/>
          </p:nvPicPr>
          <p:blipFill>
            <a:blip r:embed="rId4">
              <a:extLst/>
            </a:blip>
            <a:srcRect b="17516"/>
            <a:stretch>
              <a:fillRect/>
            </a:stretch>
          </p:blipFill>
          <p:spPr>
            <a:xfrm>
              <a:off x="844809" y="-1"/>
              <a:ext cx="824401" cy="797807"/>
            </a:xfrm>
            <a:prstGeom prst="rect">
              <a:avLst/>
            </a:prstGeom>
            <a:ln w="12700" cap="flat">
              <a:noFill/>
              <a:miter lim="400000"/>
            </a:ln>
            <a:effectLst/>
          </p:spPr>
        </p:pic>
      </p:grpSp>
      <p:grpSp>
        <p:nvGrpSpPr>
          <p:cNvPr id="407" name="Group 407"/>
          <p:cNvGrpSpPr/>
          <p:nvPr/>
        </p:nvGrpSpPr>
        <p:grpSpPr>
          <a:xfrm>
            <a:off x="6239031" y="8329760"/>
            <a:ext cx="958906" cy="451050"/>
            <a:chOff x="0" y="0"/>
            <a:chExt cx="1669209" cy="797805"/>
          </a:xfrm>
        </p:grpSpPr>
        <p:pic>
          <p:nvPicPr>
            <p:cNvPr id="405" name="image9.jpg"/>
            <p:cNvPicPr>
              <a:picLocks noChangeAspect="1"/>
            </p:cNvPicPr>
            <p:nvPr/>
          </p:nvPicPr>
          <p:blipFill>
            <a:blip r:embed="rId3">
              <a:extLst/>
            </a:blip>
            <a:stretch>
              <a:fillRect/>
            </a:stretch>
          </p:blipFill>
          <p:spPr>
            <a:xfrm>
              <a:off x="0" y="-1"/>
              <a:ext cx="825154" cy="792001"/>
            </a:xfrm>
            <a:prstGeom prst="rect">
              <a:avLst/>
            </a:prstGeom>
            <a:ln w="12700" cap="flat">
              <a:noFill/>
              <a:miter lim="400000"/>
            </a:ln>
            <a:effectLst/>
          </p:spPr>
        </p:pic>
        <p:pic>
          <p:nvPicPr>
            <p:cNvPr id="406" name="image10.jpg"/>
            <p:cNvPicPr>
              <a:picLocks noChangeAspect="1"/>
            </p:cNvPicPr>
            <p:nvPr/>
          </p:nvPicPr>
          <p:blipFill>
            <a:blip r:embed="rId4">
              <a:extLst/>
            </a:blip>
            <a:srcRect b="17516"/>
            <a:stretch>
              <a:fillRect/>
            </a:stretch>
          </p:blipFill>
          <p:spPr>
            <a:xfrm>
              <a:off x="844809" y="-1"/>
              <a:ext cx="824401" cy="797807"/>
            </a:xfrm>
            <a:prstGeom prst="rect">
              <a:avLst/>
            </a:prstGeom>
            <a:ln w="12700" cap="flat">
              <a:noFill/>
              <a:miter lim="400000"/>
            </a:ln>
            <a:effectLst/>
          </p:spPr>
        </p:pic>
      </p:grpSp>
      <p:sp>
        <p:nvSpPr>
          <p:cNvPr id="408" name="Shape 408"/>
          <p:cNvSpPr/>
          <p:nvPr/>
        </p:nvSpPr>
        <p:spPr>
          <a:xfrm>
            <a:off x="519519" y="843591"/>
            <a:ext cx="8814518" cy="52322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2800" b="1">
                <a:solidFill>
                  <a:srgbClr val="1C3F94"/>
                </a:solidFill>
                <a:latin typeface="Arial"/>
                <a:ea typeface="Arial"/>
                <a:cs typeface="Arial"/>
                <a:sym typeface="Arial"/>
              </a:defRPr>
            </a:lvl1pPr>
          </a:lstStyle>
          <a:p>
            <a:pPr algn="l"/>
            <a:r>
              <a:rPr dirty="0" smtClean="0"/>
              <a:t>¿</a:t>
            </a:r>
            <a:r>
              <a:rPr lang="es-MX" dirty="0" err="1" smtClean="0"/>
              <a:t>Quiéne</a:t>
            </a:r>
            <a:r>
              <a:rPr dirty="0" smtClean="0"/>
              <a:t>s </a:t>
            </a:r>
            <a:r>
              <a:rPr dirty="0"/>
              <a:t>son los </a:t>
            </a:r>
            <a:r>
              <a:rPr dirty="0" err="1"/>
              <a:t>usuarios</a:t>
            </a:r>
            <a:r>
              <a:rPr dirty="0"/>
              <a:t> de </a:t>
            </a:r>
            <a:r>
              <a:rPr dirty="0" err="1"/>
              <a:t>las</a:t>
            </a:r>
            <a:r>
              <a:rPr dirty="0"/>
              <a:t> </a:t>
            </a:r>
            <a:r>
              <a:rPr dirty="0" err="1"/>
              <a:t>evaluaciones</a:t>
            </a:r>
            <a:r>
              <a:rPr dirty="0"/>
              <a:t>?</a:t>
            </a:r>
          </a:p>
        </p:txBody>
      </p:sp>
    </p:spTree>
    <p:extLst>
      <p:ext uri="{BB962C8B-B14F-4D97-AF65-F5344CB8AC3E}">
        <p14:creationId xmlns:p14="http://schemas.microsoft.com/office/powerpoint/2010/main" val="2315299170"/>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3853039"/>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Carencia por Acceso a la Seguridad Social</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30</a:t>
            </a:fld>
            <a:endParaRPr lang="es-MX"/>
          </a:p>
        </p:txBody>
      </p:sp>
    </p:spTree>
    <p:extLst>
      <p:ext uri="{BB962C8B-B14F-4D97-AF65-F5344CB8AC3E}">
        <p14:creationId xmlns:p14="http://schemas.microsoft.com/office/powerpoint/2010/main" val="57861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74385" y="6388968"/>
            <a:ext cx="11537983" cy="176702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97744" y="3052282"/>
            <a:ext cx="11521280"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842670" y="3504938"/>
            <a:ext cx="691178" cy="76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865321" y="5460054"/>
            <a:ext cx="635874" cy="59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85776" y="6784656"/>
            <a:ext cx="585933" cy="828448"/>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691743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340008" y="3251967"/>
            <a:ext cx="8700458"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Seguridad Social. Esto se puede medir a través de i) el Módulo de Condiciones Socioeconómicas de la Encuesta Nacional de Ingreso Gasto de los Hogares (ENIGH) y se considera en la medición del indicador de pobreza o ii) se ha recabado evidencia en las evaluaciones al programa. </a:t>
            </a:r>
          </a:p>
        </p:txBody>
      </p:sp>
      <p:sp>
        <p:nvSpPr>
          <p:cNvPr id="12" name="2 Marcador de contenido"/>
          <p:cNvSpPr txBox="1">
            <a:spLocks/>
          </p:cNvSpPr>
          <p:nvPr/>
        </p:nvSpPr>
        <p:spPr>
          <a:xfrm>
            <a:off x="3334048" y="4948808"/>
            <a:ext cx="8706505"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Seguridad Social. No obstante, no se cuentan con mediciones de esta relación y no existen evaluaciones al programa que generen evidencia al respecto. </a:t>
            </a:r>
          </a:p>
        </p:txBody>
      </p:sp>
      <p:sp>
        <p:nvSpPr>
          <p:cNvPr id="13" name="2 Marcador de contenido"/>
          <p:cNvSpPr txBox="1">
            <a:spLocks/>
          </p:cNvSpPr>
          <p:nvPr/>
        </p:nvSpPr>
        <p:spPr>
          <a:xfrm>
            <a:off x="3347254" y="6677000"/>
            <a:ext cx="8693105"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Acceso a la Seguridad Social. No obstante, no se cuentan con mediciones de esta relación y no existen evaluaciones al programa que generen evidencia al respecto. </a:t>
            </a:r>
          </a:p>
          <a:p>
            <a:pPr marL="0" lvl="0" indent="0" algn="just">
              <a:buNone/>
            </a:pPr>
            <a:r>
              <a:rPr lang="es-MX" sz="1600" dirty="0">
                <a:solidFill>
                  <a:prstClr val="black">
                    <a:lumMod val="65000"/>
                    <a:lumOff val="35000"/>
                  </a:prstClr>
                </a:solidFill>
                <a:latin typeface="Arial" pitchFamily="34" charset="0"/>
                <a:cs typeface="Arial" pitchFamily="34" charset="0"/>
              </a:rPr>
              <a:t>Se consideran programas que brindan alguna o algunas de las prestaciones de la seguridad social</a:t>
            </a:r>
            <a:r>
              <a:rPr lang="es-MX" sz="1600" dirty="0" smtClean="0">
                <a:solidFill>
                  <a:prstClr val="black">
                    <a:lumMod val="65000"/>
                    <a:lumOff val="35000"/>
                  </a:prstClr>
                </a:solidFill>
                <a:latin typeface="Arial" pitchFamily="34" charset="0"/>
                <a:cs typeface="Arial" pitchFamily="34" charset="0"/>
              </a:rPr>
              <a:t>.</a:t>
            </a:r>
            <a:endParaRPr lang="es-MX" sz="1600" dirty="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 la disminución de </a:t>
            </a:r>
            <a:r>
              <a:rPr lang="es-ES" b="1" dirty="0">
                <a:solidFill>
                  <a:schemeClr val="tx2"/>
                </a:solidFill>
              </a:rPr>
              <a:t>la Carencia por </a:t>
            </a:r>
            <a:r>
              <a:rPr lang="es-ES" b="1" dirty="0">
                <a:solidFill>
                  <a:srgbClr val="00A44A"/>
                </a:solidFill>
              </a:rPr>
              <a:t>Acceso a </a:t>
            </a:r>
            <a:r>
              <a:rPr lang="es-ES" b="1" dirty="0" smtClean="0">
                <a:solidFill>
                  <a:srgbClr val="00A44A"/>
                </a:solidFill>
              </a:rPr>
              <a:t>la Seguridad </a:t>
            </a:r>
            <a:r>
              <a:rPr lang="es-ES" b="1" dirty="0">
                <a:solidFill>
                  <a:srgbClr val="00A44A"/>
                </a:solidFill>
              </a:rPr>
              <a:t>Social</a:t>
            </a:r>
            <a:endParaRPr lang="es-ES" b="1" dirty="0" smtClean="0">
              <a:solidFill>
                <a:srgbClr val="00A44A"/>
              </a:solidFill>
            </a:endParaRP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414298" y="8329707"/>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31</a:t>
            </a:fld>
            <a:endParaRPr lang="es-MX"/>
          </a:p>
        </p:txBody>
      </p:sp>
    </p:spTree>
    <p:extLst>
      <p:ext uri="{BB962C8B-B14F-4D97-AF65-F5344CB8AC3E}">
        <p14:creationId xmlns:p14="http://schemas.microsoft.com/office/powerpoint/2010/main" val="24355729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t>
            </a:r>
            <a:r>
              <a:rPr lang="es-ES" b="1" dirty="0" smtClean="0">
                <a:solidFill>
                  <a:srgbClr val="00A44A"/>
                </a:solidFill>
              </a:rPr>
              <a:t>Acceso a la Seguridad </a:t>
            </a:r>
            <a:r>
              <a:rPr lang="es-ES" b="1" dirty="0">
                <a:solidFill>
                  <a:srgbClr val="00A44A"/>
                </a:solidFill>
              </a:rPr>
              <a:t>S</a:t>
            </a:r>
            <a:r>
              <a:rPr lang="es-ES" b="1" dirty="0" smtClean="0">
                <a:solidFill>
                  <a:srgbClr val="00A44A"/>
                </a:solidFill>
              </a:rPr>
              <a:t>ocial</a:t>
            </a:r>
          </a:p>
          <a:p>
            <a:pPr eaLnBrk="0" hangingPunct="0">
              <a:defRPr/>
            </a:pPr>
            <a:endParaRPr lang="es-ES" sz="2000" b="1" dirty="0" smtClean="0">
              <a:solidFill>
                <a:schemeClr val="bg1">
                  <a:lumMod val="50000"/>
                </a:schemeClr>
              </a:solidFill>
            </a:endParaRPr>
          </a:p>
          <a:p>
            <a:pPr eaLnBrk="0" hangingPunct="0">
              <a:defRPr/>
            </a:pPr>
            <a:r>
              <a:rPr lang="es-ES" sz="2000" b="1" dirty="0" smtClean="0">
                <a:solidFill>
                  <a:schemeClr val="bg1">
                    <a:lumMod val="50000"/>
                  </a:schemeClr>
                </a:solidFill>
              </a:rPr>
              <a:t>Fuertemente prioritarios</a:t>
            </a:r>
            <a:endParaRPr lang="es-ES" sz="20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322280759"/>
              </p:ext>
            </p:extLst>
          </p:nvPr>
        </p:nvGraphicFramePr>
        <p:xfrm>
          <a:off x="309712" y="3148608"/>
          <a:ext cx="12313368" cy="1356542"/>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MX" sz="1200" b="0" i="0" u="none" strike="noStrike" dirty="0">
                          <a:solidFill>
                            <a:schemeClr val="tx1"/>
                          </a:solidFill>
                          <a:effectLst/>
                          <a:latin typeface="Arial" panose="020B0604020202020204" pitchFamily="34" charset="0"/>
                          <a:cs typeface="Arial" panose="020B0604020202020204" pitchFamily="34" charset="0"/>
                        </a:rPr>
                        <a:t>Se entregan apoyos monetarios a los adultos mayores que no tienen una pensión. Para la medición de este indicador se considera que los beneficiarios de este tipo de programas no presentan la carencia de acceso a la seguridad social.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5" name="5 Tabla"/>
          <p:cNvGraphicFramePr>
            <a:graphicFrameLocks noGrp="1"/>
          </p:cNvGraphicFramePr>
          <p:nvPr>
            <p:extLst>
              <p:ext uri="{D42A27DB-BD31-4B8C-83A1-F6EECF244321}">
                <p14:modId xmlns:p14="http://schemas.microsoft.com/office/powerpoint/2010/main" val="1366654126"/>
              </p:ext>
            </p:extLst>
          </p:nvPr>
        </p:nvGraphicFramePr>
        <p:xfrm>
          <a:off x="381720" y="6052286"/>
          <a:ext cx="12313368" cy="1416802"/>
        </p:xfrm>
        <a:graphic>
          <a:graphicData uri="http://schemas.openxmlformats.org/drawingml/2006/table">
            <a:tbl>
              <a:tblPr/>
              <a:tblGrid>
                <a:gridCol w="1440160"/>
                <a:gridCol w="1152128"/>
                <a:gridCol w="3024336"/>
                <a:gridCol w="6696744"/>
              </a:tblGrid>
              <a:tr h="63646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9017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Personas con Discapacidad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smtClean="0">
                          <a:solidFill>
                            <a:schemeClr val="tx1"/>
                          </a:solidFill>
                          <a:effectLst/>
                          <a:latin typeface="Arial" panose="020B0604020202020204" pitchFamily="34" charset="0"/>
                          <a:cs typeface="Arial" panose="020B0604020202020204" pitchFamily="34" charset="0"/>
                        </a:rPr>
                        <a:t>Una </a:t>
                      </a:r>
                      <a:r>
                        <a:rPr lang="es-MX" sz="1200" b="0" i="0" u="none" strike="noStrike" dirty="0">
                          <a:solidFill>
                            <a:schemeClr val="tx1"/>
                          </a:solidFill>
                          <a:effectLst/>
                          <a:latin typeface="Arial" panose="020B0604020202020204" pitchFamily="34" charset="0"/>
                          <a:cs typeface="Arial" panose="020B0604020202020204" pitchFamily="34" charset="0"/>
                        </a:rPr>
                        <a:t>parte del apoyo del programa sirve para financiar prótesis aunque no para la asistencia </a:t>
                      </a:r>
                      <a:r>
                        <a:rPr lang="es-MX" sz="1200" b="0" i="0" u="none" strike="noStrike" dirty="0" smtClean="0">
                          <a:solidFill>
                            <a:schemeClr val="tx1"/>
                          </a:solidFill>
                          <a:effectLst/>
                          <a:latin typeface="Arial" panose="020B0604020202020204" pitchFamily="34" charset="0"/>
                          <a:cs typeface="Arial" panose="020B0604020202020204" pitchFamily="34" charset="0"/>
                        </a:rPr>
                        <a:t>médica.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017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de manera bimestral un apoyo monetario mensual a las personas mayores, integrantes de las familias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73" r="25696"/>
          <a:stretch/>
        </p:blipFill>
        <p:spPr bwMode="auto">
          <a:xfrm>
            <a:off x="11830992" y="4878215"/>
            <a:ext cx="720080" cy="993003"/>
          </a:xfrm>
          <a:prstGeom prst="rect">
            <a:avLst/>
          </a:prstGeom>
          <a:noFill/>
          <a:ln>
            <a:noFill/>
          </a:ln>
          <a:effectLst/>
          <a:extLst/>
        </p:spPr>
      </p:pic>
      <p:sp>
        <p:nvSpPr>
          <p:cNvPr id="7" name="Rectángulo 6"/>
          <p:cNvSpPr/>
          <p:nvPr/>
        </p:nvSpPr>
        <p:spPr>
          <a:xfrm>
            <a:off x="381720" y="5180060"/>
            <a:ext cx="3130985" cy="400110"/>
          </a:xfrm>
          <a:prstGeom prst="rect">
            <a:avLst/>
          </a:prstGeom>
        </p:spPr>
        <p:txBody>
          <a:bodyPr wrap="none">
            <a:spAutoFit/>
          </a:bodyPr>
          <a:lstStyle/>
          <a:p>
            <a:pPr>
              <a:defRPr/>
            </a:pPr>
            <a:r>
              <a:rPr lang="es-ES" sz="2000" b="1" dirty="0" smtClean="0">
                <a:solidFill>
                  <a:schemeClr val="bg1">
                    <a:lumMod val="50000"/>
                  </a:schemeClr>
                </a:solidFill>
              </a:rPr>
              <a:t>Ligeramente </a:t>
            </a:r>
            <a:r>
              <a:rPr lang="es-ES" sz="2000" b="1" dirty="0">
                <a:solidFill>
                  <a:schemeClr val="bg1">
                    <a:lumMod val="50000"/>
                  </a:schemeClr>
                </a:solidFill>
              </a:rPr>
              <a:t>prioritarios</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32</a:t>
            </a:fld>
            <a:endParaRPr lang="es-MX"/>
          </a:p>
        </p:txBody>
      </p:sp>
    </p:spTree>
    <p:extLst>
      <p:ext uri="{BB962C8B-B14F-4D97-AF65-F5344CB8AC3E}">
        <p14:creationId xmlns:p14="http://schemas.microsoft.com/office/powerpoint/2010/main" val="3578159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3853039"/>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Carencia por Calidad y Espacios de la Vivienda</a:t>
            </a:r>
            <a:endParaRPr lang="es-ES" sz="3982" b="1" cap="small" dirty="0">
              <a:solidFill>
                <a:schemeClr val="bg1">
                  <a:lumMod val="50000"/>
                </a:schemeClr>
              </a:solidFill>
              <a:latin typeface="Futura Lt" pitchFamily="34" charset="0"/>
              <a:cs typeface="Tahoma" pitchFamily="34" charset="0"/>
            </a:endParaRP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33</a:t>
            </a:fld>
            <a:endParaRPr lang="es-MX"/>
          </a:p>
        </p:txBody>
      </p:sp>
    </p:spTree>
    <p:extLst>
      <p:ext uri="{BB962C8B-B14F-4D97-AF65-F5344CB8AC3E}">
        <p14:creationId xmlns:p14="http://schemas.microsoft.com/office/powerpoint/2010/main" val="1251956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25736" y="6532985"/>
            <a:ext cx="11729894" cy="144015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50127" y="3019104"/>
            <a:ext cx="11712913"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742930" y="3437883"/>
            <a:ext cx="787585" cy="810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780154" y="5368513"/>
            <a:ext cx="724567" cy="62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13769" y="6798590"/>
            <a:ext cx="667660" cy="878141"/>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6989444"/>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Calidad y Espacios de la Vivienda. Esto se puede medir a través de i) el Módulo de Condiciones Socioeconómicas de la Encuesta Nacional de Ingreso Gasto de los Hogares (ENIGH) y se considera en la medición del indicador de pobreza o ii) se ha recabado evidencia en las evaluaciones al </a:t>
            </a:r>
            <a:r>
              <a:rPr lang="es-MX" sz="1600" dirty="0" smtClean="0">
                <a:solidFill>
                  <a:prstClr val="black">
                    <a:lumMod val="65000"/>
                    <a:lumOff val="35000"/>
                  </a:prstClr>
                </a:solidFill>
                <a:latin typeface="Arial" pitchFamily="34" charset="0"/>
                <a:cs typeface="Arial" pitchFamily="34" charset="0"/>
              </a:rPr>
              <a:t>programa.</a:t>
            </a:r>
            <a:endParaRPr lang="es-MX" sz="1600" dirty="0">
              <a:solidFill>
                <a:prstClr val="black">
                  <a:lumMod val="65000"/>
                  <a:lumOff val="35000"/>
                </a:prst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Calidad y Espacios de la Vivienda. No obstante, no se cuentan con mediciones de esta relación y no existen evaluaciones al programa que generen evidencia al respecto. </a:t>
            </a:r>
          </a:p>
        </p:txBody>
      </p:sp>
      <p:sp>
        <p:nvSpPr>
          <p:cNvPr id="13" name="2 Marcador de contenido"/>
          <p:cNvSpPr txBox="1">
            <a:spLocks/>
          </p:cNvSpPr>
          <p:nvPr/>
        </p:nvSpPr>
        <p:spPr>
          <a:xfrm>
            <a:off x="3550840" y="6677000"/>
            <a:ext cx="8568184"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Calidad y Espacios de la Vivienda. No obstante, no se cuentan con mediciones de esta relación y no existen evaluaciones al programa que generen evidencia al </a:t>
            </a:r>
            <a:r>
              <a:rPr lang="es-MX" sz="1600" dirty="0" smtClean="0">
                <a:solidFill>
                  <a:prstClr val="black">
                    <a:lumMod val="65000"/>
                    <a:lumOff val="35000"/>
                  </a:prstClr>
                </a:solidFill>
                <a:latin typeface="Arial" pitchFamily="34" charset="0"/>
                <a:cs typeface="Arial" pitchFamily="34" charset="0"/>
              </a:rPr>
              <a:t>respecto.</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t>
            </a:r>
            <a:r>
              <a:rPr lang="es-ES" b="1" dirty="0" smtClean="0">
                <a:solidFill>
                  <a:srgbClr val="00A44A"/>
                </a:solidFill>
              </a:rPr>
              <a:t>Calidad y Espacios de la Vivienda</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22080" y="8261176"/>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27666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34</a:t>
            </a:fld>
            <a:endParaRPr lang="es-MX"/>
          </a:p>
        </p:txBody>
      </p:sp>
    </p:spTree>
    <p:extLst>
      <p:ext uri="{BB962C8B-B14F-4D97-AF65-F5344CB8AC3E}">
        <p14:creationId xmlns:p14="http://schemas.microsoft.com/office/powerpoint/2010/main" val="17001886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t>
            </a:r>
            <a:r>
              <a:rPr lang="es-ES" b="1" dirty="0" smtClean="0">
                <a:solidFill>
                  <a:srgbClr val="00A44A"/>
                </a:solidFill>
              </a:rPr>
              <a:t>Calidad y Espacios de la Vivienda</a:t>
            </a:r>
          </a:p>
          <a:p>
            <a:pPr eaLnBrk="0" hangingPunct="0">
              <a:defRPr/>
            </a:pPr>
            <a:r>
              <a:rPr lang="es-ES" sz="2400" b="1" dirty="0" smtClean="0">
                <a:solidFill>
                  <a:schemeClr val="bg1">
                    <a:lumMod val="50000"/>
                  </a:schemeClr>
                </a:solidFill>
              </a:rPr>
              <a:t>Medianamente prioritarios</a:t>
            </a:r>
            <a:endParaRPr lang="es-ES" sz="20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3682693834"/>
              </p:ext>
            </p:extLst>
          </p:nvPr>
        </p:nvGraphicFramePr>
        <p:xfrm>
          <a:off x="345716" y="3076600"/>
          <a:ext cx="12313368" cy="2175485"/>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407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Vivienda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destina apoyos para construcción de un cuarto adicional en aquellas viviendas cuyos habitantes presenten </a:t>
                      </a:r>
                      <a:r>
                        <a:rPr lang="es-MX" sz="1200" b="0" i="0" u="none" strike="noStrike" dirty="0" smtClean="0">
                          <a:solidFill>
                            <a:schemeClr val="tx1"/>
                          </a:solidFill>
                          <a:effectLst/>
                          <a:latin typeface="Arial" panose="020B0604020202020204" pitchFamily="34" charset="0"/>
                          <a:cs typeface="Arial" panose="020B0604020202020204" pitchFamily="34" charset="0"/>
                        </a:rPr>
                        <a:t>hacinamiento.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subsidios a los hogares para la construcción y ampliación de la vivienda, así como para pisos, techos, muros y la construcción de cuartos adicionales.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28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acceso al financiamiento para soluciones habitacionales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Subsidios a los hogares para adquirir una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686976" y="2063841"/>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Tabla"/>
          <p:cNvGraphicFramePr>
            <a:graphicFrameLocks noGrp="1"/>
          </p:cNvGraphicFramePr>
          <p:nvPr>
            <p:extLst>
              <p:ext uri="{D42A27DB-BD31-4B8C-83A1-F6EECF244321}">
                <p14:modId xmlns:p14="http://schemas.microsoft.com/office/powerpoint/2010/main" val="1927000146"/>
              </p:ext>
            </p:extLst>
          </p:nvPr>
        </p:nvGraphicFramePr>
        <p:xfrm>
          <a:off x="381720" y="6460976"/>
          <a:ext cx="12313368" cy="1163738"/>
        </p:xfrm>
        <a:graphic>
          <a:graphicData uri="http://schemas.openxmlformats.org/drawingml/2006/table">
            <a:tbl>
              <a:tblPr/>
              <a:tblGrid>
                <a:gridCol w="1440160"/>
                <a:gridCol w="1152128"/>
                <a:gridCol w="3024336"/>
                <a:gridCol w="6696744"/>
              </a:tblGrid>
              <a:tr h="57606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8767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Subsidios a programas para jóvenes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Potenciales efectos </a:t>
                      </a:r>
                      <a:r>
                        <a:rPr lang="es-MX" sz="1200" b="0" i="0" u="none" strike="noStrike" dirty="0" smtClean="0">
                          <a:solidFill>
                            <a:schemeClr val="tx1"/>
                          </a:solidFill>
                          <a:effectLst/>
                          <a:latin typeface="Arial" panose="020B0604020202020204" pitchFamily="34" charset="0"/>
                          <a:cs typeface="Arial" panose="020B0604020202020204" pitchFamily="34" charset="0"/>
                        </a:rPr>
                        <a:t>derivados </a:t>
                      </a:r>
                      <a:r>
                        <a:rPr lang="es-MX" sz="1200" b="0" i="0" u="none" strike="noStrike" dirty="0">
                          <a:solidFill>
                            <a:schemeClr val="tx1"/>
                          </a:solidFill>
                          <a:effectLst/>
                          <a:latin typeface="Arial" panose="020B0604020202020204" pitchFamily="34" charset="0"/>
                          <a:cs typeface="Arial" panose="020B0604020202020204" pitchFamily="34" charset="0"/>
                        </a:rPr>
                        <a:t>de los subsidios federales y estatales para que adquirir y ampliar una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73" r="25696"/>
          <a:stretch/>
        </p:blipFill>
        <p:spPr bwMode="auto">
          <a:xfrm>
            <a:off x="11758984" y="5567274"/>
            <a:ext cx="648072" cy="893702"/>
          </a:xfrm>
          <a:prstGeom prst="rect">
            <a:avLst/>
          </a:prstGeom>
          <a:noFill/>
          <a:ln>
            <a:noFill/>
          </a:ln>
          <a:effectLst/>
          <a:extLst/>
        </p:spPr>
      </p:pic>
      <p:sp>
        <p:nvSpPr>
          <p:cNvPr id="8" name="Rectángulo 7"/>
          <p:cNvSpPr/>
          <p:nvPr/>
        </p:nvSpPr>
        <p:spPr>
          <a:xfrm>
            <a:off x="381720" y="5816384"/>
            <a:ext cx="3724096" cy="461665"/>
          </a:xfrm>
          <a:prstGeom prst="rect">
            <a:avLst/>
          </a:prstGeom>
        </p:spPr>
        <p:txBody>
          <a:bodyPr wrap="none">
            <a:spAutoFit/>
          </a:bodyPr>
          <a:lstStyle/>
          <a:p>
            <a:pPr>
              <a:defRPr/>
            </a:pPr>
            <a:r>
              <a:rPr lang="es-ES" sz="2400" b="1" dirty="0" smtClean="0">
                <a:solidFill>
                  <a:schemeClr val="bg1">
                    <a:lumMod val="50000"/>
                  </a:schemeClr>
                </a:solidFill>
              </a:rPr>
              <a:t>Ligeramente </a:t>
            </a:r>
            <a:r>
              <a:rPr lang="es-ES" sz="2400" b="1" dirty="0">
                <a:solidFill>
                  <a:schemeClr val="bg1">
                    <a:lumMod val="50000"/>
                  </a:schemeClr>
                </a:solidFill>
              </a:rPr>
              <a:t>prioritarios</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35</a:t>
            </a:fld>
            <a:endParaRPr lang="es-MX"/>
          </a:p>
        </p:txBody>
      </p:sp>
    </p:spTree>
    <p:extLst>
      <p:ext uri="{BB962C8B-B14F-4D97-AF65-F5344CB8AC3E}">
        <p14:creationId xmlns:p14="http://schemas.microsoft.com/office/powerpoint/2010/main" val="2737862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bwMode="auto">
          <a:xfrm>
            <a:off x="356729" y="3853039"/>
            <a:ext cx="12291342" cy="614116"/>
          </a:xfrm>
          <a:prstGeom prst="rect">
            <a:avLst/>
          </a:prstGeom>
          <a:noFill/>
          <a:ln w="9525">
            <a:noFill/>
            <a:miter lim="800000"/>
            <a:headEnd/>
            <a:tailEnd/>
          </a:ln>
        </p:spPr>
        <p:txBody>
          <a:bodyPr/>
          <a:lstStyle/>
          <a:p>
            <a:pPr algn="ctr" eaLnBrk="0" hangingPunct="0">
              <a:defRPr/>
            </a:pPr>
            <a:r>
              <a:rPr lang="es-MX" sz="3982" b="1" cap="small" dirty="0">
                <a:solidFill>
                  <a:schemeClr val="bg1">
                    <a:lumMod val="50000"/>
                  </a:schemeClr>
                </a:solidFill>
                <a:latin typeface="Futura Lt" pitchFamily="34" charset="0"/>
                <a:cs typeface="Tahoma" pitchFamily="34" charset="0"/>
              </a:rPr>
              <a:t>Carencia por Acceso a los </a:t>
            </a:r>
          </a:p>
          <a:p>
            <a:pPr algn="ctr" eaLnBrk="0" hangingPunct="0">
              <a:defRPr/>
            </a:pPr>
            <a:r>
              <a:rPr lang="es-MX" sz="3982" b="1" cap="small" dirty="0">
                <a:solidFill>
                  <a:schemeClr val="bg1">
                    <a:lumMod val="50000"/>
                  </a:schemeClr>
                </a:solidFill>
                <a:latin typeface="Futura Lt" pitchFamily="34" charset="0"/>
                <a:cs typeface="Tahoma" pitchFamily="34" charset="0"/>
              </a:rPr>
              <a:t>Servicios Básicos en la Vivienda</a:t>
            </a:r>
            <a:endParaRPr lang="es-ES" sz="3982" b="1" cap="small" dirty="0">
              <a:solidFill>
                <a:schemeClr val="bg1">
                  <a:lumMod val="50000"/>
                </a:schemeClr>
              </a:solidFill>
              <a:latin typeface="Futura Lt" pitchFamily="34" charset="0"/>
              <a:cs typeface="Tahoma" pitchFamily="34" charset="0"/>
            </a:endParaRP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36</a:t>
            </a:fld>
            <a:endParaRPr lang="es-MX"/>
          </a:p>
        </p:txBody>
      </p:sp>
    </p:spTree>
    <p:extLst>
      <p:ext uri="{BB962C8B-B14F-4D97-AF65-F5344CB8AC3E}">
        <p14:creationId xmlns:p14="http://schemas.microsoft.com/office/powerpoint/2010/main" val="1060613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669752" y="6532985"/>
            <a:ext cx="11585878" cy="151216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693934" y="3019104"/>
            <a:ext cx="11569106"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977151" y="3523025"/>
            <a:ext cx="638767" cy="7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1004812" y="5445283"/>
            <a:ext cx="587657" cy="56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t="9799" r="25696" b="9020"/>
          <a:stretch/>
        </p:blipFill>
        <p:spPr bwMode="auto">
          <a:xfrm>
            <a:off x="977151" y="7109048"/>
            <a:ext cx="594144" cy="648072"/>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133460"/>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latin typeface="Arial" pitchFamily="34" charset="0"/>
                <a:cs typeface="Arial" pitchFamily="34" charset="0"/>
              </a:rPr>
              <a:t>Los bienes o servicios que entrega el programa abaten los indicadores de la Carencia por Acceso a los Servicios Básicos en la Vivienda. Esto se puede medir a través de i) el Módulo de Condiciones Socioeconómicas de la Encuesta Nacional de Ingreso Gasto de los Hogares (ENIGH) y se considera en la medición del indicador de pobreza o ii) se ha recabado evidencia en las evaluaciones al programa. </a:t>
            </a: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sz="1500" dirty="0">
                <a:latin typeface="Arial" panose="020B0604020202020204" pitchFamily="34" charset="0"/>
                <a:cs typeface="Arial" panose="020B0604020202020204" pitchFamily="34" charset="0"/>
              </a:rPr>
              <a:t>Los bienes o servicios que entrega el programa abaten los indicadores de la Carencia por Acceso a los Servicios Básicos en la Vivienda. No obstante, no se cuentan con mediciones de esta relación y no existen evaluaciones al programa que generen evidencia al respecto.</a:t>
            </a:r>
          </a:p>
          <a:p>
            <a:pPr marL="0" indent="0">
              <a:buNone/>
            </a:pPr>
            <a:r>
              <a:rPr lang="es-MX" sz="1500" dirty="0">
                <a:latin typeface="Arial" panose="020B0604020202020204" pitchFamily="34" charset="0"/>
                <a:cs typeface="Arial" panose="020B0604020202020204" pitchFamily="34" charset="0"/>
              </a:rPr>
              <a:t>Cuando no hay certeza de que el programa conecte el servicio al hogar, se considera en esta categoría.</a:t>
            </a:r>
          </a:p>
        </p:txBody>
      </p:sp>
      <p:sp>
        <p:nvSpPr>
          <p:cNvPr id="13" name="2 Marcador de contenido"/>
          <p:cNvSpPr txBox="1">
            <a:spLocks/>
          </p:cNvSpPr>
          <p:nvPr/>
        </p:nvSpPr>
        <p:spPr>
          <a:xfrm>
            <a:off x="3550072" y="6677000"/>
            <a:ext cx="8568184" cy="1296144"/>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latin typeface="Arial" pitchFamily="34" charset="0"/>
                <a:cs typeface="Arial" pitchFamily="34" charset="0"/>
              </a:rPr>
              <a:t>Los bienes o servicios que entrega el programa tienen posibles o potenciales efectos en los indicadores de la Carencia por Acceso a los Servicios Básicos en la Vivienda. No obstante, no se cuentan con mediciones de esta relación y no existen evaluaciones al programa que generen evidencia al respecto. </a:t>
            </a:r>
            <a:endParaRPr lang="es-MX" sz="1500" dirty="0" smtClean="0">
              <a:latin typeface="Arial" pitchFamily="34" charset="0"/>
              <a:cs typeface="Arial" pitchFamily="34" charset="0"/>
            </a:endParaRPr>
          </a:p>
          <a:p>
            <a:pPr marL="0" lvl="0" indent="0" algn="just">
              <a:buNone/>
            </a:pPr>
            <a:r>
              <a:rPr lang="es-MX" sz="1500" dirty="0" smtClean="0">
                <a:latin typeface="Arial" pitchFamily="34" charset="0"/>
                <a:cs typeface="Arial" pitchFamily="34" charset="0"/>
              </a:rPr>
              <a:t>Se consideran los programas que construyen infraestructura básica, pero que no es claro si está relacionado a los servicios de los hogares.</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t>
            </a:r>
            <a:r>
              <a:rPr lang="es-ES" b="1" dirty="0" smtClean="0">
                <a:solidFill>
                  <a:srgbClr val="00A44A"/>
                </a:solidFill>
              </a:rPr>
              <a:t>Servicios Básicos en la Vivienda</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588439" y="8314318"/>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37</a:t>
            </a:fld>
            <a:endParaRPr lang="es-MX"/>
          </a:p>
        </p:txBody>
      </p:sp>
    </p:spTree>
    <p:extLst>
      <p:ext uri="{BB962C8B-B14F-4D97-AF65-F5344CB8AC3E}">
        <p14:creationId xmlns:p14="http://schemas.microsoft.com/office/powerpoint/2010/main" val="31959508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 la disminución de la Carencia por </a:t>
            </a:r>
            <a:r>
              <a:rPr lang="es-ES" b="1" dirty="0" smtClean="0">
                <a:solidFill>
                  <a:srgbClr val="00A44A"/>
                </a:solidFill>
              </a:rPr>
              <a:t>Servicios </a:t>
            </a:r>
            <a:r>
              <a:rPr lang="es-ES" b="1" dirty="0">
                <a:solidFill>
                  <a:srgbClr val="00A44A"/>
                </a:solidFill>
              </a:rPr>
              <a:t>B</a:t>
            </a:r>
            <a:r>
              <a:rPr lang="es-ES" b="1" dirty="0" smtClean="0">
                <a:solidFill>
                  <a:srgbClr val="00A44A"/>
                </a:solidFill>
              </a:rPr>
              <a:t>ásicos en la Vivienda</a:t>
            </a: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4191265063"/>
              </p:ext>
            </p:extLst>
          </p:nvPr>
        </p:nvGraphicFramePr>
        <p:xfrm>
          <a:off x="309712" y="3148608"/>
          <a:ext cx="12313368" cy="2165488"/>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infraestructura básica para la vivienda como redes de conducción y distribución de agua potable, electricidad y drenaje, además de un apoyos para estufas </a:t>
                      </a:r>
                      <a:r>
                        <a:rPr lang="es-MX" sz="1200" b="0" i="0" u="none" strike="noStrike" dirty="0" smtClean="0">
                          <a:solidFill>
                            <a:schemeClr val="tx1"/>
                          </a:solidFill>
                          <a:effectLst/>
                          <a:latin typeface="Arial" panose="020B0604020202020204" pitchFamily="34" charset="0"/>
                          <a:cs typeface="Arial" panose="020B0604020202020204" pitchFamily="34" charset="0"/>
                        </a:rPr>
                        <a:t>ecológicas. El componente de Unidades Habitacionales,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también incorpora rehabilitación, habilitación o equipamiento de cisternas y tinacos.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31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Vivienda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Uno de los apoyos del programa </a:t>
                      </a:r>
                      <a:r>
                        <a:rPr lang="es-MX" sz="1200" b="0" i="0" u="none" strike="noStrike" dirty="0" smtClean="0">
                          <a:solidFill>
                            <a:schemeClr val="tx1"/>
                          </a:solidFill>
                          <a:effectLst/>
                          <a:latin typeface="Arial" panose="020B0604020202020204" pitchFamily="34" charset="0"/>
                          <a:cs typeface="Arial" panose="020B0604020202020204" pitchFamily="34" charset="0"/>
                        </a:rPr>
                        <a:t>instala </a:t>
                      </a:r>
                      <a:r>
                        <a:rPr lang="es-MX" sz="1200" b="0" i="0" u="none" strike="noStrike" dirty="0">
                          <a:solidFill>
                            <a:schemeClr val="tx1"/>
                          </a:solidFill>
                          <a:effectLst/>
                          <a:latin typeface="Arial" panose="020B0604020202020204" pitchFamily="34" charset="0"/>
                          <a:cs typeface="Arial" panose="020B0604020202020204" pitchFamily="34" charset="0"/>
                        </a:rPr>
                        <a:t>estufas ahorradoras de leña con chimenea y baños ecológicos</a:t>
                      </a:r>
                      <a:r>
                        <a:rPr lang="es-MX" sz="1200" b="0" i="0" u="none" strike="noStrike" dirty="0" smtClean="0">
                          <a:solidFill>
                            <a:schemeClr val="tx1"/>
                          </a:solidFill>
                          <a:effectLst/>
                          <a:latin typeface="Arial" panose="020B0604020202020204" pitchFamily="34" charset="0"/>
                          <a:cs typeface="Arial" panose="020B0604020202020204" pitchFamily="34" charset="0"/>
                        </a:rPr>
                        <a:t>. El programa considera la instalación</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de contenedores de agua </a:t>
                      </a:r>
                      <a:r>
                        <a:rPr lang="es-MX" sz="1200" b="0" i="0" u="none" strike="noStrike" dirty="0" smtClean="0">
                          <a:solidFill>
                            <a:schemeClr val="tx1"/>
                          </a:solidFill>
                          <a:effectLst/>
                          <a:latin typeface="Arial" panose="020B0604020202020204" pitchFamily="34" charset="0"/>
                          <a:cs typeface="Arial" panose="020B0604020202020204" pitchFamily="34" charset="0"/>
                        </a:rPr>
                        <a:t>en la vivienda. Además aumentan los montos del subsidio para las Unidad Básica de Vivienda que contemplan </a:t>
                      </a:r>
                      <a:r>
                        <a:rPr lang="es-MX" sz="1200" b="0" i="0" u="none" strike="noStrike" dirty="0" err="1" smtClean="0">
                          <a:solidFill>
                            <a:schemeClr val="tx1"/>
                          </a:solidFill>
                          <a:effectLst/>
                          <a:latin typeface="Arial" panose="020B0604020202020204" pitchFamily="34" charset="0"/>
                          <a:cs typeface="Arial" panose="020B0604020202020204" pitchFamily="34" charset="0"/>
                        </a:rPr>
                        <a:t>ecotécnias</a:t>
                      </a:r>
                      <a:r>
                        <a:rPr lang="es-MX" sz="1200" b="0" i="0" u="none" strike="noStrike"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err="1" smtClean="0">
                          <a:solidFill>
                            <a:schemeClr val="tx1"/>
                          </a:solidFill>
                          <a:effectLst/>
                          <a:latin typeface="Arial" panose="020B0604020202020204" pitchFamily="34" charset="0"/>
                          <a:cs typeface="Arial" panose="020B0604020202020204" pitchFamily="34" charset="0"/>
                        </a:rPr>
                        <a:t>biodigestores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1915016790"/>
              </p:ext>
            </p:extLst>
          </p:nvPr>
        </p:nvGraphicFramePr>
        <p:xfrm>
          <a:off x="381720" y="6172944"/>
          <a:ext cx="12313368" cy="2592288"/>
        </p:xfrm>
        <a:graphic>
          <a:graphicData uri="http://schemas.openxmlformats.org/drawingml/2006/table">
            <a:tbl>
              <a:tblPr/>
              <a:tblGrid>
                <a:gridCol w="1440160"/>
                <a:gridCol w="1152128"/>
                <a:gridCol w="2736304"/>
                <a:gridCol w="6984776"/>
              </a:tblGrid>
              <a:tr h="63646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523778">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CDI</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MX" sz="1200" b="0" i="0" u="none" strike="noStrike" dirty="0" smtClean="0">
                          <a:solidFill>
                            <a:schemeClr val="tx1"/>
                          </a:solidFill>
                          <a:effectLst/>
                          <a:latin typeface="Arial" panose="020B0604020202020204" pitchFamily="34" charset="0"/>
                          <a:cs typeface="Arial" panose="020B0604020202020204" pitchFamily="34" charset="0"/>
                        </a:rPr>
                        <a:t>El</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programa brinda apoyos para </a:t>
                      </a:r>
                      <a:r>
                        <a:rPr lang="es-MX" sz="1200" b="0" i="0" u="none" strike="noStrike" dirty="0" smtClean="0">
                          <a:solidFill>
                            <a:schemeClr val="tx1"/>
                          </a:solidFill>
                          <a:effectLst/>
                          <a:latin typeface="Arial" panose="020B0604020202020204" pitchFamily="34" charset="0"/>
                          <a:cs typeface="Arial" panose="020B0604020202020204" pitchFamily="34" charset="0"/>
                        </a:rPr>
                        <a:t>la </a:t>
                      </a:r>
                      <a:r>
                        <a:rPr lang="es-MX" sz="1200" b="0" i="0" u="none" strike="noStrike" dirty="0">
                          <a:solidFill>
                            <a:schemeClr val="tx1"/>
                          </a:solidFill>
                          <a:effectLst/>
                          <a:latin typeface="Arial" panose="020B0604020202020204" pitchFamily="34" charset="0"/>
                          <a:cs typeface="Arial" panose="020B0604020202020204" pitchFamily="34" charset="0"/>
                        </a:rPr>
                        <a:t>construcción de obras de infraestructura básica y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 tales como electrificación</a:t>
                      </a:r>
                      <a:r>
                        <a:rPr lang="es-MX" sz="1200" b="0" i="0" u="none" strike="noStrike" dirty="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a </a:t>
                      </a:r>
                      <a:r>
                        <a:rPr lang="es-MX" sz="1200" b="0" i="0" u="none" strike="noStrike" dirty="0">
                          <a:solidFill>
                            <a:schemeClr val="tx1"/>
                          </a:solidFill>
                          <a:effectLst/>
                          <a:latin typeface="Arial" panose="020B0604020202020204" pitchFamily="34" charset="0"/>
                          <a:cs typeface="Arial" panose="020B0604020202020204" pitchFamily="34" charset="0"/>
                        </a:rPr>
                        <a:t>través de la construcción de líneas y redes de distribución en las </a:t>
                      </a:r>
                      <a:r>
                        <a:rPr lang="es-MX" sz="1200" b="0" i="0" u="none" strike="noStrike" dirty="0" smtClean="0">
                          <a:solidFill>
                            <a:schemeClr val="tx1"/>
                          </a:solidFill>
                          <a:effectLst/>
                          <a:latin typeface="Arial" panose="020B0604020202020204" pitchFamily="34" charset="0"/>
                          <a:cs typeface="Arial" panose="020B0604020202020204" pitchFamily="34" charset="0"/>
                        </a:rPr>
                        <a:t>localidades; agua </a:t>
                      </a:r>
                      <a:r>
                        <a:rPr lang="es-MX" sz="1200" b="0" i="0" u="none" strike="noStrike" dirty="0">
                          <a:solidFill>
                            <a:schemeClr val="tx1"/>
                          </a:solidFill>
                          <a:effectLst/>
                          <a:latin typeface="Arial" panose="020B0604020202020204" pitchFamily="34" charset="0"/>
                          <a:cs typeface="Arial" panose="020B0604020202020204" pitchFamily="34" charset="0"/>
                        </a:rPr>
                        <a:t>potable, a través de la construcción y ampliación de sistemas de agua potable, </a:t>
                      </a:r>
                      <a:r>
                        <a:rPr lang="es-MX" sz="1200" b="0" i="0" u="none" strike="noStrike" dirty="0" smtClean="0">
                          <a:solidFill>
                            <a:schemeClr val="tx1"/>
                          </a:solidFill>
                          <a:effectLst/>
                          <a:latin typeface="Arial" panose="020B0604020202020204" pitchFamily="34" charset="0"/>
                          <a:cs typeface="Arial" panose="020B0604020202020204" pitchFamily="34" charset="0"/>
                        </a:rPr>
                        <a:t>como obras </a:t>
                      </a:r>
                      <a:r>
                        <a:rPr lang="es-MX" sz="1200" b="0" i="0" u="none" strike="noStrike" dirty="0">
                          <a:solidFill>
                            <a:schemeClr val="tx1"/>
                          </a:solidFill>
                          <a:effectLst/>
                          <a:latin typeface="Arial" panose="020B0604020202020204" pitchFamily="34" charset="0"/>
                          <a:cs typeface="Arial" panose="020B0604020202020204" pitchFamily="34" charset="0"/>
                        </a:rPr>
                        <a:t>de captación, conducción, almacenamiento, potabilización, redes de distribución y tomas domiciliarias en las </a:t>
                      </a:r>
                      <a:r>
                        <a:rPr lang="es-MX" sz="1200" b="0" i="0" u="none" strike="noStrike" dirty="0" smtClean="0">
                          <a:solidFill>
                            <a:schemeClr val="tx1"/>
                          </a:solidFill>
                          <a:effectLst/>
                          <a:latin typeface="Arial" panose="020B0604020202020204" pitchFamily="34" charset="0"/>
                          <a:cs typeface="Arial" panose="020B0604020202020204" pitchFamily="34" charset="0"/>
                        </a:rPr>
                        <a:t>localidades y drenaje </a:t>
                      </a:r>
                      <a:r>
                        <a:rPr lang="es-MX" sz="1200" b="0" i="0" u="none" strike="noStrike" dirty="0">
                          <a:solidFill>
                            <a:schemeClr val="tx1"/>
                          </a:solidFill>
                          <a:effectLst/>
                          <a:latin typeface="Arial" panose="020B0604020202020204" pitchFamily="34" charset="0"/>
                          <a:cs typeface="Arial" panose="020B0604020202020204" pitchFamily="34" charset="0"/>
                        </a:rPr>
                        <a:t>y </a:t>
                      </a:r>
                      <a:r>
                        <a:rPr lang="es-MX" sz="1200" b="0" i="0" u="none" strike="noStrike" dirty="0" smtClean="0">
                          <a:solidFill>
                            <a:schemeClr val="tx1"/>
                          </a:solidFill>
                          <a:effectLst/>
                          <a:latin typeface="Arial" panose="020B0604020202020204" pitchFamily="34" charset="0"/>
                          <a:cs typeface="Arial" panose="020B0604020202020204" pitchFamily="34" charset="0"/>
                        </a:rPr>
                        <a:t>saneamiento que comprende </a:t>
                      </a:r>
                      <a:r>
                        <a:rPr lang="es-MX" sz="1200" b="0" i="0" u="none" strike="noStrike" dirty="0">
                          <a:solidFill>
                            <a:schemeClr val="tx1"/>
                          </a:solidFill>
                          <a:effectLst/>
                          <a:latin typeface="Arial" panose="020B0604020202020204" pitchFamily="34" charset="0"/>
                          <a:cs typeface="Arial" panose="020B0604020202020204" pitchFamily="34" charset="0"/>
                        </a:rPr>
                        <a:t>la construcción y ampliación de sistemas de drenaje y </a:t>
                      </a:r>
                      <a:r>
                        <a:rPr lang="es-MX" sz="1200" b="0" i="0" u="none" strike="noStrike" dirty="0" smtClean="0">
                          <a:solidFill>
                            <a:schemeClr val="tx1"/>
                          </a:solidFill>
                          <a:effectLst/>
                          <a:latin typeface="Arial" panose="020B0604020202020204" pitchFamily="34" charset="0"/>
                          <a:cs typeface="Arial" panose="020B0604020202020204" pitchFamily="34" charset="0"/>
                        </a:rPr>
                        <a:t>alcantarillado,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de </a:t>
                      </a:r>
                      <a:r>
                        <a:rPr lang="es-MX" sz="1200" b="0" i="0" u="none" strike="noStrike" dirty="0" smtClean="0">
                          <a:solidFill>
                            <a:schemeClr val="tx1"/>
                          </a:solidFill>
                          <a:effectLst/>
                          <a:latin typeface="Arial" panose="020B0604020202020204" pitchFamily="34" charset="0"/>
                          <a:cs typeface="Arial" panose="020B0604020202020204" pitchFamily="34" charset="0"/>
                        </a:rPr>
                        <a:t>descargas </a:t>
                      </a:r>
                      <a:r>
                        <a:rPr lang="es-MX" sz="1200" b="0" i="0" u="none" strike="noStrike" dirty="0">
                          <a:solidFill>
                            <a:schemeClr val="tx1"/>
                          </a:solidFill>
                          <a:effectLst/>
                          <a:latin typeface="Arial" panose="020B0604020202020204" pitchFamily="34" charset="0"/>
                          <a:cs typeface="Arial" panose="020B0604020202020204" pitchFamily="34" charset="0"/>
                        </a:rPr>
                        <a:t>domiciliarias y de sistemas de saneamiento de aguas residuales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Agua potable, Alcantarillado y Saneamiento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instala servicios básicos de alcantarillado y agua potable en la localidad, pero no se puede asegurar que la vivienda tenga acceso a los servicios.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t="15566" r="25696" b="14385"/>
          <a:stretch/>
        </p:blipFill>
        <p:spPr bwMode="auto">
          <a:xfrm>
            <a:off x="11793609" y="5452864"/>
            <a:ext cx="670899" cy="648072"/>
          </a:xfrm>
          <a:prstGeom prst="rect">
            <a:avLst/>
          </a:prstGeom>
          <a:noFill/>
          <a:ln>
            <a:noFill/>
          </a:ln>
          <a:effectLst/>
          <a:extLst/>
        </p:spPr>
      </p:pic>
      <p:sp>
        <p:nvSpPr>
          <p:cNvPr id="8" name="Rectángulo 7"/>
          <p:cNvSpPr/>
          <p:nvPr/>
        </p:nvSpPr>
        <p:spPr>
          <a:xfrm>
            <a:off x="381720" y="5639271"/>
            <a:ext cx="3724096" cy="461665"/>
          </a:xfrm>
          <a:prstGeom prst="rect">
            <a:avLst/>
          </a:prstGeom>
        </p:spPr>
        <p:txBody>
          <a:bodyPr wrap="none">
            <a:spAutoFit/>
          </a:bodyPr>
          <a:lstStyle/>
          <a:p>
            <a:pPr>
              <a:defRPr/>
            </a:pPr>
            <a:r>
              <a:rPr lang="es-ES" sz="2400" b="1" dirty="0" smtClean="0">
                <a:solidFill>
                  <a:schemeClr val="bg1">
                    <a:lumMod val="50000"/>
                  </a:schemeClr>
                </a:solidFill>
              </a:rPr>
              <a:t>Ligeramente </a:t>
            </a:r>
            <a:r>
              <a:rPr lang="es-ES" sz="2400" b="1" dirty="0">
                <a:solidFill>
                  <a:schemeClr val="bg1">
                    <a:lumMod val="50000"/>
                  </a:schemeClr>
                </a:solidFill>
              </a:rPr>
              <a:t>prioritarios</a:t>
            </a:r>
          </a:p>
        </p:txBody>
      </p:sp>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1895"/>
          <a:stretch/>
        </p:blipFill>
        <p:spPr bwMode="auto">
          <a:xfrm>
            <a:off x="11708424" y="2212504"/>
            <a:ext cx="770640"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38</a:t>
            </a:fld>
            <a:endParaRPr lang="es-MX"/>
          </a:p>
        </p:txBody>
      </p:sp>
    </p:spTree>
    <p:extLst>
      <p:ext uri="{BB962C8B-B14F-4D97-AF65-F5344CB8AC3E}">
        <p14:creationId xmlns:p14="http://schemas.microsoft.com/office/powerpoint/2010/main" val="1555523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85776" y="5020816"/>
            <a:ext cx="11881320" cy="1512168"/>
          </a:xfrm>
        </p:spPr>
        <p:txBody>
          <a:bodyPr>
            <a:normAutofit fontScale="90000"/>
          </a:bodyPr>
          <a:lstStyle/>
          <a:p>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sz="3600" b="1" cap="small" dirty="0">
                <a:solidFill>
                  <a:schemeClr val="bg1">
                    <a:lumMod val="50000"/>
                  </a:schemeClr>
                </a:solidFill>
                <a:latin typeface="Futura Lt" pitchFamily="34" charset="0"/>
                <a:ea typeface="+mn-ea"/>
                <a:cs typeface="Tahoma" pitchFamily="34" charset="0"/>
              </a:rPr>
              <a:t>Segundo</a:t>
            </a:r>
            <a:r>
              <a:rPr lang="es-MX" sz="4400" b="1" cap="small" dirty="0" smtClean="0">
                <a:solidFill>
                  <a:schemeClr val="bg1">
                    <a:lumMod val="65000"/>
                  </a:schemeClr>
                </a:solidFill>
                <a:latin typeface="Futura Lt" pitchFamily="34" charset="0"/>
                <a:cs typeface="Tahoma" pitchFamily="34" charset="0"/>
              </a:rPr>
              <a:t> </a:t>
            </a:r>
            <a:r>
              <a:rPr lang="es-MX" sz="3600" b="1" cap="small" dirty="0">
                <a:solidFill>
                  <a:schemeClr val="bg1">
                    <a:lumMod val="50000"/>
                  </a:schemeClr>
                </a:solidFill>
                <a:latin typeface="Futura Lt" pitchFamily="34" charset="0"/>
                <a:ea typeface="+mn-ea"/>
                <a:cs typeface="Tahoma" pitchFamily="34" charset="0"/>
              </a:rPr>
              <a:t>Objetivo</a:t>
            </a: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sz="4900" b="1" cap="small" dirty="0">
                <a:solidFill>
                  <a:srgbClr val="4F81BD">
                    <a:lumMod val="75000"/>
                  </a:srgbClr>
                </a:solidFill>
                <a:latin typeface="Futura Lt" pitchFamily="34" charset="0"/>
                <a:cs typeface="Tahoma" pitchFamily="34" charset="0"/>
              </a:rPr>
              <a:t>Acceso</a:t>
            </a:r>
            <a:r>
              <a:rPr lang="es-MX" b="1" cap="small" dirty="0" smtClean="0">
                <a:solidFill>
                  <a:srgbClr val="4F81BD">
                    <a:lumMod val="75000"/>
                  </a:srgbClr>
                </a:solidFill>
                <a:latin typeface="Futura Lt" pitchFamily="34" charset="0"/>
                <a:cs typeface="Tahoma" pitchFamily="34" charset="0"/>
              </a:rPr>
              <a:t> </a:t>
            </a:r>
            <a:r>
              <a:rPr lang="es-MX" sz="4900" b="1" cap="small" dirty="0">
                <a:solidFill>
                  <a:srgbClr val="4F81BD">
                    <a:lumMod val="75000"/>
                  </a:srgbClr>
                </a:solidFill>
                <a:latin typeface="Futura Lt" pitchFamily="34" charset="0"/>
                <a:cs typeface="Tahoma" pitchFamily="34" charset="0"/>
              </a:rPr>
              <a:t>Efectivo</a:t>
            </a:r>
            <a:r>
              <a:rPr lang="es-MX" b="1" cap="small" dirty="0" smtClean="0">
                <a:solidFill>
                  <a:srgbClr val="4F81BD">
                    <a:lumMod val="75000"/>
                  </a:srgbClr>
                </a:solidFill>
                <a:latin typeface="Futura Lt" pitchFamily="34" charset="0"/>
                <a:cs typeface="Tahoma" pitchFamily="34" charset="0"/>
              </a:rPr>
              <a:t> </a:t>
            </a:r>
            <a:r>
              <a:rPr lang="es-MX" sz="4900" b="1" cap="small" dirty="0">
                <a:solidFill>
                  <a:srgbClr val="4F81BD">
                    <a:lumMod val="75000"/>
                  </a:srgbClr>
                </a:solidFill>
                <a:latin typeface="Futura Lt" pitchFamily="34" charset="0"/>
                <a:cs typeface="Tahoma" pitchFamily="34" charset="0"/>
              </a:rPr>
              <a:t>a los Derechos Sociales</a:t>
            </a:r>
            <a:br>
              <a:rPr lang="es-MX" sz="4900" b="1" cap="small" dirty="0">
                <a:solidFill>
                  <a:srgbClr val="4F81BD">
                    <a:lumMod val="75000"/>
                  </a:srgbClr>
                </a:solidFill>
                <a:latin typeface="Futura Lt" pitchFamily="34" charset="0"/>
                <a:cs typeface="Tahoma" pitchFamily="34" charset="0"/>
              </a:rPr>
            </a:br>
            <a:endParaRPr lang="es-MX" sz="4900" b="1" cap="small" dirty="0">
              <a:solidFill>
                <a:srgbClr val="4F81BD">
                  <a:lumMod val="75000"/>
                </a:srgbClr>
              </a:solidFill>
              <a:latin typeface="Futura Lt" pitchFamily="34" charset="0"/>
              <a:cs typeface="Tahoma"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39</a:t>
            </a:fld>
            <a:endParaRPr lang="es-MX"/>
          </a:p>
        </p:txBody>
      </p:sp>
    </p:spTree>
    <p:extLst>
      <p:ext uri="{BB962C8B-B14F-4D97-AF65-F5344CB8AC3E}">
        <p14:creationId xmlns:p14="http://schemas.microsoft.com/office/powerpoint/2010/main" val="184785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9"/>
          <p:cNvSpPr>
            <a:spLocks noChangeArrowheads="1"/>
          </p:cNvSpPr>
          <p:nvPr/>
        </p:nvSpPr>
        <p:spPr bwMode="auto">
          <a:xfrm>
            <a:off x="304757" y="9045842"/>
            <a:ext cx="11065368" cy="306467"/>
          </a:xfrm>
          <a:prstGeom prst="roundRect">
            <a:avLst>
              <a:gd name="adj" fmla="val 16667"/>
            </a:avLst>
          </a:prstGeom>
          <a:noFill/>
          <a:ln w="9525" algn="ctr">
            <a:noFill/>
            <a:round/>
            <a:headEnd/>
            <a:tailEnd/>
          </a:ln>
        </p:spPr>
        <p:txBody>
          <a:bodyPr>
            <a:spAutoFit/>
          </a:bodyPr>
          <a:lstStyle/>
          <a:p>
            <a:pPr marL="487672" indent="-487672"/>
            <a:r>
              <a:rPr lang="es-ES" sz="1200" dirty="0">
                <a:solidFill>
                  <a:schemeClr val="bg1"/>
                </a:solidFill>
                <a:latin typeface="Arial" panose="020B0604020202020204" pitchFamily="34" charset="0"/>
                <a:cs typeface="Arial" panose="020B0604020202020204" pitchFamily="34" charset="0"/>
              </a:rPr>
              <a:t>Fuente</a:t>
            </a:r>
            <a:r>
              <a:rPr lang="es-ES" sz="1200" dirty="0" smtClean="0">
                <a:solidFill>
                  <a:schemeClr val="bg1"/>
                </a:solidFill>
                <a:latin typeface="Arial" panose="020B0604020202020204" pitchFamily="34" charset="0"/>
                <a:cs typeface="Arial" panose="020B0604020202020204" pitchFamily="34" charset="0"/>
              </a:rPr>
              <a:t>: estimaciones del CONEVAL con base en el MCS- ENIGH 2010, 2012 y 2014</a:t>
            </a:r>
          </a:p>
        </p:txBody>
      </p:sp>
      <p:sp>
        <p:nvSpPr>
          <p:cNvPr id="7" name="1 Título"/>
          <p:cNvSpPr txBox="1">
            <a:spLocks/>
          </p:cNvSpPr>
          <p:nvPr/>
        </p:nvSpPr>
        <p:spPr>
          <a:xfrm>
            <a:off x="304756" y="700336"/>
            <a:ext cx="12390331" cy="1625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MX" sz="3200" b="1" dirty="0" smtClean="0">
                <a:solidFill>
                  <a:srgbClr val="005F20"/>
                </a:solidFill>
                <a:latin typeface="Tahoma" pitchFamily="34" charset="0"/>
                <a:cs typeface="Tahoma" pitchFamily="34" charset="0"/>
              </a:rPr>
              <a:t>Indicadores de pobreza</a:t>
            </a:r>
            <a:r>
              <a:rPr lang="es-MX" sz="2800" b="1" dirty="0" smtClean="0">
                <a:solidFill>
                  <a:srgbClr val="005F20"/>
                </a:solidFill>
                <a:latin typeface="Tahoma" pitchFamily="34" charset="0"/>
                <a:cs typeface="Tahoma" pitchFamily="34" charset="0"/>
              </a:rPr>
              <a:t> </a:t>
            </a:r>
          </a:p>
          <a:p>
            <a:pPr fontAlgn="auto">
              <a:spcAft>
                <a:spcPts val="0"/>
              </a:spcAft>
            </a:pPr>
            <a:r>
              <a:rPr lang="es-MX" sz="2400" b="1" dirty="0">
                <a:solidFill>
                  <a:srgbClr val="005F20"/>
                </a:solidFill>
                <a:latin typeface="Tahoma" pitchFamily="34" charset="0"/>
                <a:cs typeface="Tahoma" pitchFamily="34" charset="0"/>
              </a:rPr>
              <a:t>E</a:t>
            </a:r>
            <a:r>
              <a:rPr lang="es-MX" sz="2400" b="1" dirty="0" smtClean="0">
                <a:solidFill>
                  <a:srgbClr val="005F20"/>
                </a:solidFill>
                <a:latin typeface="Tahoma" pitchFamily="34" charset="0"/>
                <a:cs typeface="Tahoma" pitchFamily="34" charset="0"/>
              </a:rPr>
              <a:t>volución de la pobreza en México </a:t>
            </a:r>
            <a:r>
              <a:rPr lang="es-MX" sz="2400" b="1" dirty="0" smtClean="0">
                <a:solidFill>
                  <a:srgbClr val="FFFF00"/>
                </a:solidFill>
                <a:latin typeface="Tahoma" pitchFamily="34" charset="0"/>
                <a:cs typeface="Tahoma" pitchFamily="34" charset="0"/>
              </a:rPr>
              <a:t> </a:t>
            </a:r>
          </a:p>
          <a:p>
            <a:pPr fontAlgn="auto">
              <a:spcAft>
                <a:spcPts val="0"/>
              </a:spcAft>
            </a:pPr>
            <a:r>
              <a:rPr lang="es-MX" sz="2400" dirty="0" smtClean="0">
                <a:solidFill>
                  <a:schemeClr val="tx1">
                    <a:lumMod val="65000"/>
                    <a:lumOff val="35000"/>
                  </a:schemeClr>
                </a:solidFill>
                <a:latin typeface="Tahoma" pitchFamily="34" charset="0"/>
                <a:cs typeface="Tahoma" pitchFamily="34" charset="0"/>
              </a:rPr>
              <a:t>2010-2015</a:t>
            </a:r>
            <a:endParaRPr lang="en-US" sz="2400" dirty="0">
              <a:solidFill>
                <a:schemeClr val="tx1">
                  <a:lumMod val="65000"/>
                  <a:lumOff val="35000"/>
                </a:schemeClr>
              </a:solidFill>
              <a:latin typeface="Tahoma" pitchFamily="34" charset="0"/>
              <a:cs typeface="Tahoma" pitchFamily="34" charset="0"/>
            </a:endParaRPr>
          </a:p>
        </p:txBody>
      </p:sp>
      <p:graphicFrame>
        <p:nvGraphicFramePr>
          <p:cNvPr id="5" name="Tabla 4"/>
          <p:cNvGraphicFramePr>
            <a:graphicFrameLocks noGrp="1"/>
          </p:cNvGraphicFramePr>
          <p:nvPr>
            <p:extLst/>
          </p:nvPr>
        </p:nvGraphicFramePr>
        <p:xfrm>
          <a:off x="304757" y="2140496"/>
          <a:ext cx="12335047" cy="6658108"/>
        </p:xfrm>
        <a:graphic>
          <a:graphicData uri="http://schemas.openxmlformats.org/drawingml/2006/table">
            <a:tbl>
              <a:tblPr>
                <a:tableStyleId>{5C22544A-7EE6-4342-B048-85BDC9FD1C3A}</a:tableStyleId>
              </a:tblPr>
              <a:tblGrid>
                <a:gridCol w="4767864"/>
                <a:gridCol w="882212"/>
                <a:gridCol w="969471"/>
                <a:gridCol w="1093326"/>
                <a:gridCol w="1093326"/>
                <a:gridCol w="882212"/>
                <a:gridCol w="882212"/>
                <a:gridCol w="882212"/>
                <a:gridCol w="882212"/>
              </a:tblGrid>
              <a:tr h="304252">
                <a:tc rowSpan="3">
                  <a:txBody>
                    <a:bodyPr/>
                    <a:lstStyle/>
                    <a:p>
                      <a:pPr marL="0" algn="ctr" defTabSz="914400" rtl="0" eaLnBrk="1" fontAlgn="ctr" latinLnBrk="0" hangingPunct="1"/>
                      <a:r>
                        <a:rPr lang="es-MX" sz="2400" b="1" i="0" u="none" strike="noStrike" kern="1200" dirty="0">
                          <a:solidFill>
                            <a:schemeClr val="bg1"/>
                          </a:solidFill>
                          <a:effectLst/>
                          <a:latin typeface="Arial" panose="020B0604020202020204" pitchFamily="34" charset="0"/>
                          <a:ea typeface="+mn-ea"/>
                          <a:cs typeface="Arial" panose="020B0604020202020204" pitchFamily="34" charset="0"/>
                        </a:rPr>
                        <a:t>Indicadores </a:t>
                      </a:r>
                    </a:p>
                  </a:txBody>
                  <a:tcPr marL="9525" marR="9525" marT="9525" marB="0" anchor="ctr">
                    <a:solidFill>
                      <a:srgbClr val="39508A"/>
                    </a:solidFill>
                  </a:tcPr>
                </a:tc>
                <a:tc gridSpan="8">
                  <a:txBody>
                    <a:bodyPr/>
                    <a:lstStyle/>
                    <a:p>
                      <a:pPr algn="ctr"/>
                      <a:r>
                        <a:rPr lang="es-MX" sz="2000" b="1" i="0" u="none" strike="noStrike" kern="1200" dirty="0" smtClean="0">
                          <a:solidFill>
                            <a:schemeClr val="bg1"/>
                          </a:solidFill>
                          <a:effectLst/>
                          <a:latin typeface="Arial" panose="020B0604020202020204" pitchFamily="34" charset="0"/>
                          <a:ea typeface="+mn-ea"/>
                          <a:cs typeface="Arial" panose="020B0604020202020204" pitchFamily="34" charset="0"/>
                        </a:rPr>
                        <a:t>Nacional</a:t>
                      </a:r>
                      <a:endParaRPr lang="en-US" sz="240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solidFill>
                      <a:srgbClr val="39508A"/>
                    </a:solidFill>
                  </a:tcPr>
                </a:tc>
                <a:tc hMerge="1">
                  <a:txBody>
                    <a:bodyPr/>
                    <a:lstStyle/>
                    <a:p>
                      <a:endParaRPr lang="en-US"/>
                    </a:p>
                  </a:txBody>
                  <a:tcPr/>
                </a:tc>
                <a:tc hMerge="1">
                  <a:txBody>
                    <a:bodyPr/>
                    <a:lstStyle/>
                    <a:p>
                      <a:endParaRPr lang="en-US"/>
                    </a:p>
                  </a:txBody>
                  <a:tcPr/>
                </a:tc>
                <a:tc hMerge="1">
                  <a:txBody>
                    <a:bodyPr/>
                    <a:lstStyle/>
                    <a:p>
                      <a:endParaRPr lang="es-MX"/>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sz="200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solidFill>
                      <a:srgbClr val="39508A"/>
                    </a:solidFill>
                  </a:tcPr>
                </a:tc>
              </a:tr>
              <a:tr h="244206">
                <a:tc vMerge="1">
                  <a:txBody>
                    <a:bodyPr/>
                    <a:lstStyle/>
                    <a:p>
                      <a:pPr marL="0" algn="ctr" defTabSz="914400" rtl="0" eaLnBrk="1" fontAlgn="ctr" latinLnBrk="0" hangingPunct="1"/>
                      <a:endParaRPr lang="es-MX" sz="2400" b="1" i="0" u="none" strike="noStrike" kern="1200" dirty="0">
                        <a:solidFill>
                          <a:schemeClr val="bg1"/>
                        </a:solidFill>
                        <a:effectLst/>
                        <a:latin typeface="Arial" panose="020B0604020202020204" pitchFamily="34" charset="0"/>
                        <a:ea typeface="+mn-ea"/>
                        <a:cs typeface="+mn-cs"/>
                      </a:endParaRPr>
                    </a:p>
                  </a:txBody>
                  <a:tcPr marL="9525" marR="9525" marT="9525" marB="0" anchor="ctr">
                    <a:solidFill>
                      <a:srgbClr val="39508A"/>
                    </a:solidFill>
                  </a:tcPr>
                </a:tc>
                <a:tc gridSpan="4">
                  <a:txBody>
                    <a:bodyPr/>
                    <a:lstStyle/>
                    <a:p>
                      <a:pPr algn="ctr" fontAlgn="ctr"/>
                      <a:r>
                        <a:rPr lang="es-MX" sz="1600" b="1" u="none" strike="noStrike" dirty="0">
                          <a:effectLst/>
                          <a:latin typeface="Arial" panose="020B0604020202020204" pitchFamily="34" charset="0"/>
                          <a:cs typeface="Arial" panose="020B0604020202020204" pitchFamily="34" charset="0"/>
                        </a:rPr>
                        <a:t>Porcentaje</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pPr algn="ctr" fontAlgn="ct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gridSpan="4">
                  <a:txBody>
                    <a:bodyPr/>
                    <a:lstStyle/>
                    <a:p>
                      <a:pPr algn="ctr" fontAlgn="ctr"/>
                      <a:r>
                        <a:rPr lang="es-MX" sz="1600" b="1" u="none" strike="noStrike" dirty="0" smtClean="0">
                          <a:effectLst/>
                          <a:latin typeface="Arial" panose="020B0604020202020204" pitchFamily="34" charset="0"/>
                          <a:cs typeface="Arial" panose="020B0604020202020204" pitchFamily="34" charset="0"/>
                        </a:rPr>
                        <a:t>Millones </a:t>
                      </a:r>
                      <a:r>
                        <a:rPr lang="es-MX" sz="1600" b="1" u="none" strike="noStrike" dirty="0">
                          <a:effectLst/>
                          <a:latin typeface="Arial" panose="020B0604020202020204" pitchFamily="34" charset="0"/>
                          <a:cs typeface="Arial" panose="020B0604020202020204" pitchFamily="34" charset="0"/>
                        </a:rPr>
                        <a:t>de personas</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pPr algn="ctr" fontAlgn="ct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r>
              <a:tr h="244206">
                <a:tc vMerge="1">
                  <a:txBody>
                    <a:bodyPr/>
                    <a:lstStyle/>
                    <a:p>
                      <a:endParaRPr lang="en-US"/>
                    </a:p>
                  </a:txBody>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2010</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2012</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2014</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i="0" u="none" strike="noStrike" dirty="0" smtClean="0">
                          <a:solidFill>
                            <a:srgbClr val="000000"/>
                          </a:solidFill>
                          <a:effectLst/>
                          <a:latin typeface="Arial" panose="020B0604020202020204" pitchFamily="34" charset="0"/>
                          <a:cs typeface="Arial" panose="020B0604020202020204" pitchFamily="34" charset="0"/>
                        </a:rPr>
                        <a:t>2015</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2010</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2012</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2014</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i="0" u="none" strike="noStrike" dirty="0" smtClean="0">
                          <a:solidFill>
                            <a:srgbClr val="000000"/>
                          </a:solidFill>
                          <a:effectLst/>
                          <a:latin typeface="Arial" panose="020B0604020202020204" pitchFamily="34" charset="0"/>
                          <a:cs typeface="Arial" panose="020B0604020202020204" pitchFamily="34" charset="0"/>
                        </a:rPr>
                        <a:t>2015</a:t>
                      </a:r>
                    </a:p>
                  </a:txBody>
                  <a:tcPr marL="9525" marR="9525" marT="9525" marB="0" anchor="ctr">
                    <a:solidFill>
                      <a:schemeClr val="accent5">
                        <a:lumMod val="40000"/>
                        <a:lumOff val="60000"/>
                      </a:schemeClr>
                    </a:solidFill>
                  </a:tcPr>
                </a:tc>
              </a:tr>
              <a:tr h="273584">
                <a:tc gridSpan="8">
                  <a:txBody>
                    <a:bodyPr/>
                    <a:lstStyle/>
                    <a:p>
                      <a:pPr algn="l" fontAlgn="b"/>
                      <a:r>
                        <a:rPr lang="es-MX" sz="1800" b="1" i="1" u="none" strike="noStrike" dirty="0" smtClean="0">
                          <a:effectLst/>
                          <a:latin typeface="Arial" panose="020B0604020202020204" pitchFamily="34" charset="0"/>
                          <a:cs typeface="Arial" panose="020B0604020202020204" pitchFamily="34" charset="0"/>
                        </a:rPr>
                        <a:t>Pobreza</a:t>
                      </a:r>
                      <a:endParaRPr lang="es-MX" sz="1800" b="1" i="1" u="none" strike="noStrike" dirty="0">
                        <a:solidFill>
                          <a:srgbClr val="FFCC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ctr" fontAlgn="b"/>
                      <a:endParaRPr lang="es-MX" sz="1400" b="0" i="0" u="none" strike="noStrike" dirty="0">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dirty="0">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endParaRPr lang="es-MX"/>
                    </a:p>
                  </a:txBody>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a:txBody>
                    <a:bodyPr/>
                    <a:lstStyle/>
                    <a:p>
                      <a:pPr algn="l" fontAlgn="b"/>
                      <a:endParaRPr lang="es-MX" sz="1800" b="1" i="1" u="none" strike="noStrike" dirty="0">
                        <a:solidFill>
                          <a:srgbClr val="FFCC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406596">
                <a:tc>
                  <a:txBody>
                    <a:bodyPr/>
                    <a:lstStyle/>
                    <a:p>
                      <a:pPr lvl="0" algn="l" fontAlgn="auto"/>
                      <a:r>
                        <a:rPr lang="es-MX" sz="1600" b="1" u="none" strike="noStrike" dirty="0" smtClean="0">
                          <a:effectLst/>
                          <a:latin typeface="Arial" panose="020B0604020202020204" pitchFamily="34" charset="0"/>
                          <a:cs typeface="Arial" panose="020B0604020202020204" pitchFamily="34" charset="0"/>
                        </a:rPr>
                        <a:t>Población </a:t>
                      </a:r>
                      <a:r>
                        <a:rPr lang="es-MX" sz="1600" b="1" u="none" strike="noStrike" dirty="0">
                          <a:effectLst/>
                          <a:latin typeface="Arial" panose="020B0604020202020204" pitchFamily="34" charset="0"/>
                          <a:cs typeface="Arial" panose="020B0604020202020204" pitchFamily="34" charset="0"/>
                        </a:rPr>
                        <a:t>en situación de pobreza</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46.1</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45.5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46.2</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52.8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53.3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55.3</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410221">
                <a:tc>
                  <a:txBody>
                    <a:bodyPr/>
                    <a:lstStyle/>
                    <a:p>
                      <a:pPr marL="0" lvl="0" algn="l" defTabSz="914400" rtl="0" eaLnBrk="1" fontAlgn="auto" latinLnBrk="0" hangingPunct="1"/>
                      <a:r>
                        <a:rPr lang="es-MX" sz="1600" b="1" u="none" strike="noStrike" kern="1200" dirty="0" smtClean="0">
                          <a:solidFill>
                            <a:schemeClr val="dk1"/>
                          </a:solidFill>
                          <a:effectLst/>
                          <a:latin typeface="Arial" panose="020B0604020202020204" pitchFamily="34" charset="0"/>
                          <a:ea typeface="+mn-ea"/>
                          <a:cs typeface="Arial" panose="020B0604020202020204" pitchFamily="34" charset="0"/>
                        </a:rPr>
                        <a:t>Población </a:t>
                      </a:r>
                      <a:r>
                        <a:rPr lang="es-MX" sz="1600" b="1" u="none" strike="noStrike" kern="1200" dirty="0">
                          <a:solidFill>
                            <a:schemeClr val="dk1"/>
                          </a:solidFill>
                          <a:effectLst/>
                          <a:latin typeface="Arial" panose="020B0604020202020204" pitchFamily="34" charset="0"/>
                          <a:ea typeface="+mn-ea"/>
                          <a:cs typeface="Arial" panose="020B0604020202020204" pitchFamily="34" charset="0"/>
                        </a:rPr>
                        <a:t>en situación de pobreza extrema</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11.3</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9.8</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9.5</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13.0</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11.4</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r h="273584">
                <a:tc gridSpan="8">
                  <a:txBody>
                    <a:bodyPr/>
                    <a:lstStyle/>
                    <a:p>
                      <a:pPr algn="l" fontAlgn="b"/>
                      <a:r>
                        <a:rPr lang="es-MX" sz="1800" b="1" i="1" u="none" strike="noStrike" dirty="0">
                          <a:effectLst/>
                          <a:latin typeface="Arial" panose="020B0604020202020204" pitchFamily="34" charset="0"/>
                          <a:cs typeface="Arial" panose="020B0604020202020204" pitchFamily="34" charset="0"/>
                        </a:rPr>
                        <a:t>Privación </a:t>
                      </a:r>
                      <a:r>
                        <a:rPr lang="es-MX" sz="1800" b="1" i="1" u="none" strike="noStrike" dirty="0" smtClean="0">
                          <a:effectLst/>
                          <a:latin typeface="Arial" panose="020B0604020202020204" pitchFamily="34" charset="0"/>
                          <a:cs typeface="Arial" panose="020B0604020202020204" pitchFamily="34" charset="0"/>
                        </a:rPr>
                        <a:t>social</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371758">
                <a:tc>
                  <a:txBody>
                    <a:bodyPr/>
                    <a:lstStyle/>
                    <a:p>
                      <a:pPr algn="l" fontAlgn="b"/>
                      <a:r>
                        <a:rPr lang="es-MX" sz="1600" b="0" u="none" strike="noStrike" dirty="0">
                          <a:effectLst/>
                          <a:latin typeface="Arial" panose="020B0604020202020204" pitchFamily="34" charset="0"/>
                          <a:cs typeface="Arial" panose="020B0604020202020204" pitchFamily="34" charset="0"/>
                        </a:rPr>
                        <a:t>Población con al menos una carencia social</a:t>
                      </a:r>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74.2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74.1</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72.4</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85.0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86.9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86.8</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302962">
                <a:tc>
                  <a:txBody>
                    <a:bodyPr/>
                    <a:lstStyle/>
                    <a:p>
                      <a:pPr algn="l" fontAlgn="b"/>
                      <a:r>
                        <a:rPr lang="es-MX" sz="1600" b="0" u="none" strike="noStrike" dirty="0">
                          <a:effectLst/>
                          <a:latin typeface="Arial" panose="020B0604020202020204" pitchFamily="34" charset="0"/>
                          <a:cs typeface="Arial" panose="020B0604020202020204" pitchFamily="34" charset="0"/>
                        </a:rPr>
                        <a:t>Población con al menos tres carencias sociales</a:t>
                      </a:r>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28.2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22.1</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32.4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28.1</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26.5</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r h="273584">
                <a:tc gridSpan="8">
                  <a:txBody>
                    <a:bodyPr/>
                    <a:lstStyle/>
                    <a:p>
                      <a:pPr algn="l" fontAlgn="b"/>
                      <a:r>
                        <a:rPr lang="es-MX" sz="1800" b="1" i="1" u="none" strike="noStrike" dirty="0">
                          <a:effectLst/>
                          <a:latin typeface="Arial" panose="020B0604020202020204" pitchFamily="34" charset="0"/>
                          <a:cs typeface="Arial" panose="020B0604020202020204" pitchFamily="34" charset="0"/>
                        </a:rPr>
                        <a:t>Indicadores de carencia </a:t>
                      </a:r>
                      <a:r>
                        <a:rPr lang="es-MX" sz="1800" b="1" i="1" u="none" strike="noStrike" dirty="0" smtClean="0">
                          <a:effectLst/>
                          <a:latin typeface="Arial" panose="020B0604020202020204" pitchFamily="34" charset="0"/>
                          <a:cs typeface="Arial" panose="020B0604020202020204" pitchFamily="34" charset="0"/>
                        </a:rPr>
                        <a:t>social</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Rezago educativo</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19.2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18.7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17.9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23.7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22.4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21.8</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los servicios de salud</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29.2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18.2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16.9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33.5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25.3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20.5</a:t>
                      </a:r>
                    </a:p>
                  </a:txBody>
                  <a:tcPr marL="9525" marR="114300" marT="9525" marB="0" anchor="ctr">
                    <a:solidFill>
                      <a:srgbClr val="C6E0B4"/>
                    </a:solidFill>
                  </a:tcPr>
                </a:tc>
              </a:tr>
              <a:tr h="501939">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la seguridad social</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60.7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58.5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56.6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69.6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71.8</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70.1</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68.7</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calidad y espacios en la vivienda</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15.2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13.6</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12.3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12.0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17.4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15.9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14.8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14.6</a:t>
                      </a:r>
                    </a:p>
                  </a:txBody>
                  <a:tcPr marL="9525" marR="114300" marT="9525" marB="0" anchor="ctr">
                    <a:solidFill>
                      <a:srgbClr val="C6E0B4"/>
                    </a:solidFill>
                  </a:tcPr>
                </a:tc>
              </a:tr>
              <a:tr h="479231">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los servicios básicos en la vivienda</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22.9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26.3</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24.9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25.4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24.9</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la alimentación</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24.8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21.7</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27.4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26.4</a:t>
                      </a:r>
                    </a:p>
                  </a:txBody>
                  <a:tcPr marL="9525" marR="114300" marT="9525" marB="0" anchor="ctr">
                    <a:solidFill>
                      <a:srgbClr val="C6E0B4"/>
                    </a:solidFill>
                  </a:tcPr>
                </a:tc>
              </a:tr>
              <a:tr h="273584">
                <a:tc gridSpan="8">
                  <a:txBody>
                    <a:bodyPr/>
                    <a:lstStyle/>
                    <a:p>
                      <a:pPr algn="l" fontAlgn="b"/>
                      <a:r>
                        <a:rPr lang="es-MX" sz="1800" b="1" i="1" u="none" strike="noStrike" dirty="0" smtClean="0">
                          <a:effectLst/>
                          <a:latin typeface="Arial" panose="020B0604020202020204" pitchFamily="34" charset="0"/>
                          <a:cs typeface="Arial" panose="020B0604020202020204" pitchFamily="34" charset="0"/>
                        </a:rPr>
                        <a:t>Bienestar</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479231">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Población con ingreso inferior a la línea de bienestar mínimo</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19.4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20.6</a:t>
                      </a:r>
                    </a:p>
                  </a:txBody>
                  <a:tcPr marL="9525" marR="114300" marT="9525" marB="0" anchor="ctr">
                    <a:solidFill>
                      <a:srgbClr val="C6E0B4"/>
                    </a:solidFill>
                  </a:tcPr>
                </a:tc>
                <a:tc>
                  <a:txBody>
                    <a:bodyPr/>
                    <a:lstStyle/>
                    <a:p>
                      <a:pPr marL="0" algn="ctr" defTabSz="914400" rtl="0" eaLnBrk="1" fontAlgn="b" latinLnBrk="0" hangingPunct="1"/>
                      <a:endParaRPr lang="en-US"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24.6</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501939">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Población con ingreso inferior a la línea de bienestar</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52.0</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51.6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53.2</a:t>
                      </a:r>
                    </a:p>
                  </a:txBody>
                  <a:tcPr marL="9525" marR="114300" marT="9525" marB="0" anchor="ctr">
                    <a:solidFill>
                      <a:srgbClr val="E2EFDA"/>
                    </a:solidFill>
                  </a:tcPr>
                </a:tc>
                <a:tc>
                  <a:txBody>
                    <a:bodyPr/>
                    <a:lstStyle/>
                    <a:p>
                      <a:pPr marL="0" algn="ctr" defTabSz="914400" rtl="0" eaLnBrk="1" fontAlgn="b" latinLnBrk="0" hangingPunct="1"/>
                      <a:endParaRPr lang="en-US" sz="1800" u="none" strike="noStrike" kern="120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59.6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60.6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63.8</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bl>
          </a:graphicData>
        </a:graphic>
      </p:graphicFrame>
    </p:spTree>
    <p:extLst>
      <p:ext uri="{BB962C8B-B14F-4D97-AF65-F5344CB8AC3E}">
        <p14:creationId xmlns:p14="http://schemas.microsoft.com/office/powerpoint/2010/main" val="31041242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rmAutofit/>
          </a:bodyPr>
          <a:lstStyle/>
          <a:p>
            <a:r>
              <a:rPr lang="es-MX" sz="3600" dirty="0" smtClean="0">
                <a:latin typeface="Helvetica" panose="020B0504020202030204" pitchFamily="34" charset="0"/>
              </a:rPr>
              <a:t>Acceso Efectivo a los Derechos Sociales</a:t>
            </a:r>
            <a:endParaRPr lang="es-MX" sz="3600" dirty="0">
              <a:latin typeface="Helvetica" panose="020B0504020202030204" pitchFamily="34" charset="0"/>
            </a:endParaRPr>
          </a:p>
        </p:txBody>
      </p:sp>
      <p:sp>
        <p:nvSpPr>
          <p:cNvPr id="4" name="2 Marcador de contenido"/>
          <p:cNvSpPr txBox="1">
            <a:spLocks/>
          </p:cNvSpPr>
          <p:nvPr/>
        </p:nvSpPr>
        <p:spPr>
          <a:xfrm>
            <a:off x="741760" y="3159422"/>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spcBef>
                <a:spcPts val="1200"/>
              </a:spcBef>
              <a:buNone/>
            </a:pPr>
            <a:r>
              <a:rPr lang="es-MX" sz="1600" dirty="0">
                <a:solidFill>
                  <a:schemeClr val="tx1">
                    <a:lumMod val="65000"/>
                    <a:lumOff val="35000"/>
                  </a:schemeClr>
                </a:solidFill>
                <a:latin typeface="Arial" pitchFamily="34" charset="0"/>
                <a:cs typeface="Arial" pitchFamily="34" charset="0"/>
              </a:rPr>
              <a:t>La Ley General de Desarrollo Social, en su artículo </a:t>
            </a:r>
            <a:r>
              <a:rPr lang="es-MX" sz="1600" dirty="0" smtClean="0">
                <a:solidFill>
                  <a:schemeClr val="tx1">
                    <a:lumMod val="65000"/>
                    <a:lumOff val="35000"/>
                  </a:schemeClr>
                </a:solidFill>
                <a:latin typeface="Arial" pitchFamily="34" charset="0"/>
                <a:cs typeface="Arial" pitchFamily="34" charset="0"/>
              </a:rPr>
              <a:t>6°, </a:t>
            </a:r>
            <a:r>
              <a:rPr lang="es-MX" sz="1600" dirty="0">
                <a:solidFill>
                  <a:schemeClr val="tx1">
                    <a:lumMod val="65000"/>
                    <a:lumOff val="35000"/>
                  </a:schemeClr>
                </a:solidFill>
                <a:latin typeface="Arial" pitchFamily="34" charset="0"/>
                <a:cs typeface="Arial" pitchFamily="34" charset="0"/>
              </a:rPr>
              <a:t>señala que </a:t>
            </a:r>
            <a:r>
              <a:rPr lang="es-MX" sz="1600" dirty="0" smtClean="0">
                <a:solidFill>
                  <a:schemeClr val="tx1">
                    <a:lumMod val="65000"/>
                    <a:lumOff val="35000"/>
                  </a:schemeClr>
                </a:solidFill>
                <a:latin typeface="Arial" pitchFamily="34" charset="0"/>
                <a:cs typeface="Arial" pitchFamily="34" charset="0"/>
              </a:rPr>
              <a:t>“</a:t>
            </a:r>
            <a:r>
              <a:rPr lang="es-ES" sz="1600" dirty="0">
                <a:solidFill>
                  <a:schemeClr val="tx1">
                    <a:lumMod val="65000"/>
                    <a:lumOff val="35000"/>
                  </a:schemeClr>
                </a:solidFill>
                <a:latin typeface="Arial" pitchFamily="34" charset="0"/>
                <a:cs typeface="Arial" pitchFamily="34" charset="0"/>
              </a:rPr>
              <a:t>s</a:t>
            </a:r>
            <a:r>
              <a:rPr lang="es-ES" sz="1600" dirty="0" smtClean="0">
                <a:solidFill>
                  <a:schemeClr val="tx1">
                    <a:lumMod val="65000"/>
                    <a:lumOff val="35000"/>
                  </a:schemeClr>
                </a:solidFill>
                <a:latin typeface="Arial" pitchFamily="34" charset="0"/>
                <a:cs typeface="Arial" pitchFamily="34" charset="0"/>
              </a:rPr>
              <a:t>on </a:t>
            </a:r>
            <a:r>
              <a:rPr lang="es-ES" sz="1600" dirty="0">
                <a:solidFill>
                  <a:schemeClr val="tx1">
                    <a:lumMod val="65000"/>
                    <a:lumOff val="35000"/>
                  </a:schemeClr>
                </a:solidFill>
                <a:latin typeface="Arial" pitchFamily="34" charset="0"/>
                <a:cs typeface="Arial" pitchFamily="34" charset="0"/>
              </a:rPr>
              <a:t>derechos para el desarrollo social la educación, la salud, la alimentación, la vivienda, el disfrute de un medio ambiente sano, el trabajo y la seguridad social y los relativos a la no discriminación en los términos de la Constitución Política de los Estados Unidos Mexicanos”.</a:t>
            </a:r>
            <a:endParaRPr lang="es-MX" sz="1600" dirty="0">
              <a:solidFill>
                <a:schemeClr val="tx1">
                  <a:lumMod val="65000"/>
                  <a:lumOff val="35000"/>
                </a:schemeClr>
              </a:solidFill>
              <a:latin typeface="Arial" pitchFamily="34" charset="0"/>
              <a:cs typeface="Arial" pitchFamily="34" charset="0"/>
            </a:endParaRPr>
          </a:p>
          <a:p>
            <a:pPr marL="0" indent="0" algn="just">
              <a:lnSpc>
                <a:spcPct val="150000"/>
              </a:lnSpc>
              <a:spcBef>
                <a:spcPts val="1200"/>
              </a:spcBef>
              <a:buNone/>
            </a:pPr>
            <a:r>
              <a:rPr lang="es-MX" sz="1600" dirty="0">
                <a:solidFill>
                  <a:schemeClr val="tx1">
                    <a:lumMod val="65000"/>
                    <a:lumOff val="35000"/>
                  </a:schemeClr>
                </a:solidFill>
                <a:latin typeface="Arial" pitchFamily="34" charset="0"/>
                <a:cs typeface="Arial" pitchFamily="34" charset="0"/>
              </a:rPr>
              <a:t>La Constitución en su artículo </a:t>
            </a:r>
            <a:r>
              <a:rPr lang="es-MX" sz="1600" dirty="0" smtClean="0">
                <a:solidFill>
                  <a:schemeClr val="tx1">
                    <a:lumMod val="65000"/>
                    <a:lumOff val="35000"/>
                  </a:schemeClr>
                </a:solidFill>
                <a:latin typeface="Arial" pitchFamily="34" charset="0"/>
                <a:cs typeface="Arial" pitchFamily="34" charset="0"/>
              </a:rPr>
              <a:t>4° señala </a:t>
            </a:r>
            <a:r>
              <a:rPr lang="es-MX" sz="1600" dirty="0">
                <a:solidFill>
                  <a:schemeClr val="tx1">
                    <a:lumMod val="65000"/>
                    <a:lumOff val="35000"/>
                  </a:schemeClr>
                </a:solidFill>
                <a:latin typeface="Arial" pitchFamily="34" charset="0"/>
                <a:cs typeface="Arial" pitchFamily="34" charset="0"/>
              </a:rPr>
              <a:t>la importancia del acceso efectivo a los </a:t>
            </a:r>
            <a:r>
              <a:rPr lang="es-MX" sz="1600" dirty="0" smtClean="0">
                <a:solidFill>
                  <a:schemeClr val="tx1">
                    <a:lumMod val="65000"/>
                    <a:lumOff val="35000"/>
                  </a:schemeClr>
                </a:solidFill>
                <a:latin typeface="Arial" pitchFamily="34" charset="0"/>
                <a:cs typeface="Arial" pitchFamily="34" charset="0"/>
              </a:rPr>
              <a:t>derechos como </a:t>
            </a:r>
            <a:r>
              <a:rPr lang="es-MX" sz="1600" dirty="0">
                <a:solidFill>
                  <a:schemeClr val="tx1">
                    <a:lumMod val="65000"/>
                    <a:lumOff val="35000"/>
                  </a:schemeClr>
                </a:solidFill>
                <a:latin typeface="Arial" pitchFamily="34" charset="0"/>
                <a:cs typeface="Arial" pitchFamily="34" charset="0"/>
              </a:rPr>
              <a:t>objetivo del país. </a:t>
            </a:r>
          </a:p>
          <a:p>
            <a:pPr marL="0" indent="0" algn="just">
              <a:lnSpc>
                <a:spcPct val="150000"/>
              </a:lnSpc>
              <a:spcBef>
                <a:spcPts val="1200"/>
              </a:spcBef>
              <a:buNone/>
            </a:pPr>
            <a:r>
              <a:rPr lang="es-MX" sz="1600" dirty="0">
                <a:solidFill>
                  <a:schemeClr val="tx1">
                    <a:lumMod val="65000"/>
                    <a:lumOff val="35000"/>
                  </a:schemeClr>
                </a:solidFill>
                <a:latin typeface="Arial" pitchFamily="34" charset="0"/>
                <a:cs typeface="Arial" pitchFamily="34" charset="0"/>
              </a:rPr>
              <a:t>Por lo anterior,  sería muy importante que en la determinación de un presupuesto de egresos de la </a:t>
            </a:r>
            <a:r>
              <a:rPr lang="es-MX" sz="1600" dirty="0" smtClean="0">
                <a:solidFill>
                  <a:schemeClr val="tx1">
                    <a:lumMod val="65000"/>
                    <a:lumOff val="35000"/>
                  </a:schemeClr>
                </a:solidFill>
                <a:latin typeface="Arial" pitchFamily="34" charset="0"/>
                <a:cs typeface="Arial" pitchFamily="34" charset="0"/>
              </a:rPr>
              <a:t>federación </a:t>
            </a:r>
            <a:r>
              <a:rPr lang="es-MX" sz="1600" dirty="0">
                <a:solidFill>
                  <a:schemeClr val="tx1">
                    <a:lumMod val="65000"/>
                    <a:lumOff val="35000"/>
                  </a:schemeClr>
                </a:solidFill>
                <a:latin typeface="Arial" pitchFamily="34" charset="0"/>
                <a:cs typeface="Arial" pitchFamily="34" charset="0"/>
              </a:rPr>
              <a:t>se tuviera este objetivo </a:t>
            </a:r>
            <a:r>
              <a:rPr lang="es-MX" sz="1600" dirty="0" smtClean="0">
                <a:solidFill>
                  <a:schemeClr val="tx1">
                    <a:lumMod val="65000"/>
                    <a:lumOff val="35000"/>
                  </a:schemeClr>
                </a:solidFill>
                <a:latin typeface="Arial" pitchFamily="34" charset="0"/>
                <a:cs typeface="Arial" pitchFamily="34" charset="0"/>
              </a:rPr>
              <a:t>como </a:t>
            </a:r>
            <a:r>
              <a:rPr lang="es-MX" sz="1600" dirty="0">
                <a:solidFill>
                  <a:schemeClr val="tx1">
                    <a:lumMod val="65000"/>
                    <a:lumOff val="35000"/>
                  </a:schemeClr>
                </a:solidFill>
                <a:latin typeface="Arial" pitchFamily="34" charset="0"/>
                <a:cs typeface="Arial" pitchFamily="34" charset="0"/>
              </a:rPr>
              <a:t>elemento central del Estado Mexicano. </a:t>
            </a:r>
          </a:p>
          <a:p>
            <a:pPr marL="0" indent="0" algn="just">
              <a:lnSpc>
                <a:spcPct val="150000"/>
              </a:lnSpc>
              <a:spcBef>
                <a:spcPts val="1200"/>
              </a:spcBef>
              <a:buNone/>
            </a:pPr>
            <a:r>
              <a:rPr lang="es-MX" sz="1600" dirty="0">
                <a:solidFill>
                  <a:schemeClr val="tx1">
                    <a:lumMod val="65000"/>
                    <a:lumOff val="35000"/>
                  </a:schemeClr>
                </a:solidFill>
                <a:latin typeface="Arial" pitchFamily="34" charset="0"/>
                <a:cs typeface="Arial" pitchFamily="34" charset="0"/>
              </a:rPr>
              <a:t>En este apartado se presentan </a:t>
            </a:r>
            <a:r>
              <a:rPr lang="es-MX" sz="1600" dirty="0" smtClean="0">
                <a:solidFill>
                  <a:schemeClr val="tx1">
                    <a:lumMod val="65000"/>
                    <a:lumOff val="35000"/>
                  </a:schemeClr>
                </a:solidFill>
                <a:latin typeface="Arial" pitchFamily="34" charset="0"/>
                <a:cs typeface="Arial" pitchFamily="34" charset="0"/>
              </a:rPr>
              <a:t>consideraciones a los programas </a:t>
            </a:r>
            <a:r>
              <a:rPr lang="es-MX" sz="1600" dirty="0">
                <a:solidFill>
                  <a:schemeClr val="tx1">
                    <a:lumMod val="65000"/>
                    <a:lumOff val="35000"/>
                  </a:schemeClr>
                </a:solidFill>
                <a:latin typeface="Arial" pitchFamily="34" charset="0"/>
                <a:cs typeface="Arial" pitchFamily="34" charset="0"/>
              </a:rPr>
              <a:t>presupuestarios para cumplir con este objetivo.  </a:t>
            </a:r>
          </a:p>
          <a:p>
            <a:pPr marL="0" indent="0" algn="just">
              <a:spcBef>
                <a:spcPts val="1200"/>
              </a:spcBef>
              <a:buNone/>
            </a:pPr>
            <a:endParaRPr lang="es-ES_tradnl" sz="1400" dirty="0" smtClean="0">
              <a:solidFill>
                <a:prstClr val="black">
                  <a:lumMod val="65000"/>
                  <a:lumOff val="35000"/>
                </a:prstClr>
              </a:solidFill>
              <a:latin typeface="Arial" pitchFamily="34" charset="0"/>
              <a:cs typeface="Arial" pitchFamily="34" charset="0"/>
            </a:endParaRPr>
          </a:p>
          <a:p>
            <a:pPr marL="0" indent="0" algn="just">
              <a:spcBef>
                <a:spcPts val="1200"/>
              </a:spcBef>
              <a:buFont typeface="Arial" pitchFamily="34" charset="0"/>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40</a:t>
            </a:fld>
            <a:endParaRPr lang="es-MX"/>
          </a:p>
        </p:txBody>
      </p:sp>
    </p:spTree>
    <p:extLst>
      <p:ext uri="{BB962C8B-B14F-4D97-AF65-F5344CB8AC3E}">
        <p14:creationId xmlns:p14="http://schemas.microsoft.com/office/powerpoint/2010/main" val="30858167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ALIMENTACIÓN</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41</a:t>
            </a:fld>
            <a:endParaRPr lang="es-MX"/>
          </a:p>
        </p:txBody>
      </p:sp>
    </p:spTree>
    <p:extLst>
      <p:ext uri="{BB962C8B-B14F-4D97-AF65-F5344CB8AC3E}">
        <p14:creationId xmlns:p14="http://schemas.microsoft.com/office/powerpoint/2010/main" val="272805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741760" y="6643876"/>
            <a:ext cx="11730928" cy="167044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765118" y="3019104"/>
            <a:ext cx="11713946"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1035545" y="3508224"/>
            <a:ext cx="532842" cy="66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1056863" y="5422871"/>
            <a:ext cx="490207" cy="51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1076113" y="6944356"/>
            <a:ext cx="451706" cy="761256"/>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079660"/>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450" dirty="0">
                <a:solidFill>
                  <a:prstClr val="black">
                    <a:lumMod val="65000"/>
                    <a:lumOff val="35000"/>
                  </a:prstClr>
                </a:solidFill>
                <a:latin typeface="Arial" pitchFamily="34" charset="0"/>
                <a:cs typeface="Arial" pitchFamily="34" charset="0"/>
              </a:rPr>
              <a:t>Los bienes o servicios que entrega el programa abaten los indicadores de la Carencia de Acceso a la Alimentación o atienden la desnutrición. Esto se puede medir a través de i) el Módulo de Condiciones Socioeconómicas de la Encuesta Nacional de Ingreso Gasto de los Hogares (ENIGH) y se considera en la medición del indicador de pobreza, ii) la Encuesta Nacional de Salud y Nutrición o ii) se ha recabado evidencia en las evaluaciones al programa.</a:t>
            </a: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450" dirty="0">
                <a:solidFill>
                  <a:prstClr val="black">
                    <a:lumMod val="65000"/>
                    <a:lumOff val="35000"/>
                  </a:prstClr>
                </a:solidFill>
                <a:latin typeface="Arial" pitchFamily="34" charset="0"/>
                <a:cs typeface="Arial" pitchFamily="34" charset="0"/>
              </a:rPr>
              <a:t>Los bienes o servicios que entrega el programa pueden abatir los indicadores de la Carencia de Acceso a la Alimentación o atienden la desnutrición. No obstante, no se cuentan con mediciones de esta relación y no existen evaluaciones al programa que generen evidencia al respecto. </a:t>
            </a:r>
          </a:p>
          <a:p>
            <a:pPr marL="0" lvl="0" indent="0" algn="just">
              <a:buNone/>
            </a:pPr>
            <a:r>
              <a:rPr lang="es-MX" sz="1450" dirty="0">
                <a:solidFill>
                  <a:prstClr val="black">
                    <a:lumMod val="65000"/>
                    <a:lumOff val="35000"/>
                  </a:prstClr>
                </a:solidFill>
                <a:latin typeface="Arial" pitchFamily="34" charset="0"/>
                <a:cs typeface="Arial" pitchFamily="34" charset="0"/>
              </a:rPr>
              <a:t>Se consideran los programas que afectan al ingreso de manera directa (flujos monetarios o no monetarios) y que son fuertemente prioritarios, ya que cuando los beneficiarios reciben incrementos en su ingreso corriente (ya sea por transferencias monetarias o por transferencias en especie), elevan su consumo de productos alimentarios.</a:t>
            </a:r>
            <a:endParaRPr lang="es-MX" sz="145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567493" y="6677000"/>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45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de Acceso a la Alimentación o atienden la desnutrición. No obstante, no se cuentan con mediciones de esta relación y no existen evaluaciones al programa que generen evidencia al respecto. </a:t>
            </a:r>
          </a:p>
          <a:p>
            <a:pPr marL="0" lvl="0" indent="0" algn="just">
              <a:buNone/>
            </a:pPr>
            <a:r>
              <a:rPr lang="es-MX" sz="1450" dirty="0">
                <a:solidFill>
                  <a:prstClr val="black">
                    <a:lumMod val="65000"/>
                    <a:lumOff val="35000"/>
                  </a:prstClr>
                </a:solidFill>
                <a:latin typeface="Arial" pitchFamily="34" charset="0"/>
                <a:cs typeface="Arial" pitchFamily="34" charset="0"/>
              </a:rPr>
              <a:t>Se consideran todos los programas que afectan de manera indirecta el ingreso y que son medianamente prioritarios, ya que podrían beneficiar a población que no está en situación de pobreza</a:t>
            </a:r>
            <a:r>
              <a:rPr lang="es-MX" sz="1450" dirty="0" smtClean="0">
                <a:solidFill>
                  <a:prstClr val="black">
                    <a:lumMod val="65000"/>
                    <a:lumOff val="35000"/>
                  </a:prstClr>
                </a:solidFill>
                <a:latin typeface="Arial" pitchFamily="34" charset="0"/>
                <a:cs typeface="Arial" pitchFamily="34" charset="0"/>
              </a:rPr>
              <a:t>.</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Alimentación</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550072" y="8411870"/>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96481"/>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42</a:t>
            </a:fld>
            <a:endParaRPr lang="es-MX"/>
          </a:p>
        </p:txBody>
      </p:sp>
    </p:spTree>
    <p:extLst>
      <p:ext uri="{BB962C8B-B14F-4D97-AF65-F5344CB8AC3E}">
        <p14:creationId xmlns:p14="http://schemas.microsoft.com/office/powerpoint/2010/main" val="14016676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Alimentación</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664177657"/>
              </p:ext>
            </p:extLst>
          </p:nvPr>
        </p:nvGraphicFramePr>
        <p:xfrm>
          <a:off x="309712" y="2860826"/>
          <a:ext cx="12313368" cy="5790880"/>
        </p:xfrm>
        <a:graphic>
          <a:graphicData uri="http://schemas.openxmlformats.org/drawingml/2006/table">
            <a:tbl>
              <a:tblPr/>
              <a:tblGrid>
                <a:gridCol w="1440160"/>
                <a:gridCol w="1224136"/>
                <a:gridCol w="3384376"/>
                <a:gridCol w="6264696"/>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 la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desnutrición de los niños en los albergues escolares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indígenas.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 la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t>
                      </a:r>
                      <a:r>
                        <a:rPr lang="es-MX" sz="1200" b="0" i="0" u="none" strike="noStrike" dirty="0" smtClean="0">
                          <a:solidFill>
                            <a:schemeClr val="tx1"/>
                          </a:solidFill>
                          <a:effectLst/>
                          <a:latin typeface="Arial" panose="020B0604020202020204" pitchFamily="34" charset="0"/>
                          <a:cs typeface="Arial" panose="020B0604020202020204" pitchFamily="34" charset="0"/>
                        </a:rPr>
                        <a:t>desnutrición.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U009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Comedores comunitarios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 la desnutrición de las personas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que asisten a los comedores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Fondo Nacional de fomento a las Artesanías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la</a:t>
                      </a:r>
                      <a:r>
                        <a:rPr lang="es-MX" sz="1200" b="0" i="0" u="none" strike="noStrike" dirty="0" smtClean="0">
                          <a:solidFill>
                            <a:schemeClr val="tx1"/>
                          </a:solidFill>
                          <a:effectLst/>
                          <a:latin typeface="Arial" panose="020B0604020202020204" pitchFamily="34" charset="0"/>
                          <a:cs typeface="Arial" panose="020B0604020202020204" pitchFamily="34" charset="0"/>
                        </a:rPr>
                        <a:t> desnutrición por la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transferencia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Generación y articulación de políticas públicas integrales de juventud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alimentación por la transferencia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a:t>
                      </a:r>
                      <a:r>
                        <a:rPr lang="es-MX" sz="1200" b="0" i="0" u="none" strike="noStrike" dirty="0" smtClean="0">
                          <a:solidFill>
                            <a:schemeClr val="tx1"/>
                          </a:solidFill>
                          <a:effectLst/>
                          <a:latin typeface="Arial" panose="020B0604020202020204" pitchFamily="34" charset="0"/>
                          <a:cs typeface="Arial" panose="020B0604020202020204" pitchFamily="34" charset="0"/>
                        </a:rPr>
                        <a:t>y</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a</a:t>
                      </a:r>
                      <a:r>
                        <a:rPr lang="es-MX" sz="1200" b="0" i="0" u="none" strike="noStrike" dirty="0" smtClean="0">
                          <a:solidFill>
                            <a:schemeClr val="tx1"/>
                          </a:solidFill>
                          <a:effectLst/>
                          <a:latin typeface="Arial" panose="020B0604020202020204" pitchFamily="34" charset="0"/>
                          <a:cs typeface="Arial" panose="020B0604020202020204" pitchFamily="34" charset="0"/>
                        </a:rPr>
                        <a:t> abatir desnutrición por la transferencia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pt-BR" sz="1200" b="1" i="0" u="none" strike="noStrike" dirty="0">
                          <a:solidFill>
                            <a:schemeClr val="tx1"/>
                          </a:solidFill>
                          <a:effectLst/>
                          <a:latin typeface="Arial" panose="020B0604020202020204" pitchFamily="34" charset="0"/>
                          <a:cs typeface="Arial" panose="020B0604020202020204" pitchFamily="34" charset="0"/>
                        </a:rPr>
                        <a:t>Programa de Abasto Rural a cargo de Diconsa, S.A. de C.V. (DICONSA)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la</a:t>
                      </a:r>
                      <a:r>
                        <a:rPr lang="es-MX" sz="1200" b="0" i="0" u="none" strike="noStrike" dirty="0" smtClean="0">
                          <a:solidFill>
                            <a:schemeClr val="tx1"/>
                          </a:solidFill>
                          <a:effectLst/>
                          <a:latin typeface="Arial" panose="020B0604020202020204" pitchFamily="34" charset="0"/>
                          <a:cs typeface="Arial" panose="020B0604020202020204" pitchFamily="34" charset="0"/>
                        </a:rPr>
                        <a:t> desnutrición por el subsidio</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en el precio de productos.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739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Abasto Social de Leche a cargo de Liconsa, S.A. de C.V.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la</a:t>
                      </a:r>
                      <a:r>
                        <a:rPr lang="es-MX" sz="1200" b="0" i="0" u="none" strike="noStrike" dirty="0" smtClean="0">
                          <a:solidFill>
                            <a:schemeClr val="tx1"/>
                          </a:solidFill>
                          <a:effectLst/>
                          <a:latin typeface="Arial" panose="020B0604020202020204" pitchFamily="34" charset="0"/>
                          <a:cs typeface="Arial" panose="020B0604020202020204" pitchFamily="34" charset="0"/>
                        </a:rPr>
                        <a:t> desnutrición por el subsidio a la leche fortificada.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004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la</a:t>
                      </a:r>
                      <a:r>
                        <a:rPr lang="es-MX" sz="1200" b="0" i="0" u="none" strike="noStrike" dirty="0" smtClean="0">
                          <a:solidFill>
                            <a:schemeClr val="tx1"/>
                          </a:solidFill>
                          <a:effectLst/>
                          <a:latin typeface="Arial" panose="020B0604020202020204" pitchFamily="34" charset="0"/>
                          <a:cs typeface="Arial" panose="020B0604020202020204" pitchFamily="34" charset="0"/>
                        </a:rPr>
                        <a:t> desnutrición por las transferencias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Empleo Temporal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 la desnutrición por el ingreso laboral recibido.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28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estancias infantiles para apoyar a madres trabajadoras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 la desnutrición por el aumento en el ingreso derivado de más horas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trabajadas o la inserción 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786034" y="1708448"/>
            <a:ext cx="737989" cy="1017698"/>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43</a:t>
            </a:fld>
            <a:endParaRPr lang="es-MX"/>
          </a:p>
        </p:txBody>
      </p:sp>
    </p:spTree>
    <p:extLst>
      <p:ext uri="{BB962C8B-B14F-4D97-AF65-F5344CB8AC3E}">
        <p14:creationId xmlns:p14="http://schemas.microsoft.com/office/powerpoint/2010/main" val="3760987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Alimentación</a:t>
            </a: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819579" y="1852464"/>
            <a:ext cx="670899" cy="925180"/>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44</a:t>
            </a:fld>
            <a:endParaRPr lang="es-MX"/>
          </a:p>
        </p:txBody>
      </p:sp>
      <p:graphicFrame>
        <p:nvGraphicFramePr>
          <p:cNvPr id="6" name="5 Tabla"/>
          <p:cNvGraphicFramePr>
            <a:graphicFrameLocks noGrp="1"/>
          </p:cNvGraphicFramePr>
          <p:nvPr>
            <p:extLst>
              <p:ext uri="{D42A27DB-BD31-4B8C-83A1-F6EECF244321}">
                <p14:modId xmlns:p14="http://schemas.microsoft.com/office/powerpoint/2010/main" val="3882421762"/>
              </p:ext>
            </p:extLst>
          </p:nvPr>
        </p:nvGraphicFramePr>
        <p:xfrm>
          <a:off x="345716" y="3177585"/>
          <a:ext cx="12313368" cy="4723551"/>
        </p:xfrm>
        <a:graphic>
          <a:graphicData uri="http://schemas.openxmlformats.org/drawingml/2006/table">
            <a:tbl>
              <a:tblPr/>
              <a:tblGrid>
                <a:gridCol w="1440160"/>
                <a:gridCol w="1224136"/>
                <a:gridCol w="3384376"/>
                <a:gridCol w="6264696"/>
              </a:tblGrid>
              <a:tr h="693155">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8275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y </a:t>
                      </a:r>
                      <a:r>
                        <a:rPr lang="es-MX" sz="1200" b="0" i="0" u="none" strike="noStrike" dirty="0" smtClean="0">
                          <a:solidFill>
                            <a:schemeClr val="tx1"/>
                          </a:solidFill>
                          <a:effectLst/>
                          <a:latin typeface="Arial" panose="020B0604020202020204" pitchFamily="34" charset="0"/>
                          <a:cs typeface="Arial" panose="020B0604020202020204" pitchFamily="34" charset="0"/>
                        </a:rPr>
                        <a:t>a abatir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la</a:t>
                      </a:r>
                      <a:r>
                        <a:rPr lang="es-MX" sz="1200" b="0" i="0" u="none" strike="noStrike" dirty="0" smtClean="0">
                          <a:solidFill>
                            <a:schemeClr val="tx1"/>
                          </a:solidFill>
                          <a:effectLst/>
                          <a:latin typeface="Arial" panose="020B0604020202020204" pitchFamily="34" charset="0"/>
                          <a:cs typeface="Arial" panose="020B0604020202020204" pitchFamily="34" charset="0"/>
                        </a:rPr>
                        <a:t> desnutrición por la transferencia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762">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t>
                      </a:r>
                      <a:r>
                        <a:rPr lang="es-MX" sz="1200" b="0" i="0" u="none" strike="noStrike" dirty="0">
                          <a:solidFill>
                            <a:schemeClr val="tx1"/>
                          </a:solidFill>
                          <a:effectLst/>
                          <a:latin typeface="Arial" panose="020B0604020202020204" pitchFamily="34" charset="0"/>
                          <a:cs typeface="Arial" panose="020B0604020202020204" pitchFamily="34" charset="0"/>
                        </a:rPr>
                        <a:t>a la alimentación </a:t>
                      </a:r>
                      <a:r>
                        <a:rPr lang="es-MX" sz="1200" b="0" i="0" u="none" strike="noStrike" dirty="0" smtClean="0">
                          <a:solidFill>
                            <a:schemeClr val="tx1"/>
                          </a:solidFill>
                          <a:effectLst/>
                          <a:latin typeface="Arial" panose="020B0604020202020204" pitchFamily="34" charset="0"/>
                          <a:cs typeface="Arial" panose="020B0604020202020204" pitchFamily="34" charset="0"/>
                        </a:rPr>
                        <a:t>y a abatir la desnutrición por la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transferencia de recursos ante la muerte de la madre o jefa de familia.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762">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a grupos con necesidades especiales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alimentación ante los subsidios</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recibidos.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923">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alimentación ante la transferencia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76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Escuelas de Tiempo Completo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alimentación por</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los alimentos recibidos ante los alimentos otorgados.</a:t>
                      </a:r>
                      <a:endParaRPr lang="es-MX" sz="1200" b="0" i="0" u="none" strike="noStrike" dirty="0" smtClean="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868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alimentación ante la transferencia de recursos.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7690">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CONACYT</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S190</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Becas de posgrado y apoyos a la calidad</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 la alimentación ante la transferencia de recursos.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SAGARPA</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E001</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Desarrollo y aplicación de programas educativos en materia agropecuaria</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200" b="0" i="0" u="none" strike="noStrike" dirty="0" smtClean="0">
                          <a:solidFill>
                            <a:schemeClr val="tx1"/>
                          </a:solidFill>
                          <a:effectLst/>
                          <a:latin typeface="Arial" panose="020B0604020202020204" pitchFamily="34" charset="0"/>
                          <a:cs typeface="Arial" panose="020B0604020202020204" pitchFamily="34" charset="0"/>
                        </a:rPr>
                        <a:t>Potencial contribución al acceso a la alimentación ante la transferencia de recursos.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72695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a la Alimentación</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spcBef>
                <a:spcPts val="1200"/>
              </a:spcBef>
            </a:pPr>
            <a:r>
              <a:rPr lang="es-ES_tradnl" sz="1600" dirty="0" smtClean="0">
                <a:latin typeface="Arial" pitchFamily="34" charset="0"/>
                <a:cs typeface="Arial" pitchFamily="34" charset="0"/>
              </a:rPr>
              <a:t>No se detectó un programa prioritario para garantizar el acceso efectivo al derecho a la alimentación. Lo anterior destaca la importancia de crear programas que se enfoquen en asegurar que los mexicanos tengan acceso a este derecho.</a:t>
            </a:r>
            <a:endParaRPr lang="es-ES_tradnl" sz="1600" dirty="0">
              <a:latin typeface="Arial" pitchFamily="34" charset="0"/>
              <a:cs typeface="Arial" pitchFamily="34" charset="0"/>
            </a:endParaRPr>
          </a:p>
          <a:p>
            <a:pPr algn="just">
              <a:spcBef>
                <a:spcPts val="1200"/>
              </a:spcBef>
            </a:pPr>
            <a:r>
              <a:rPr lang="es-MX" sz="1600" dirty="0" smtClean="0">
                <a:latin typeface="Arial" pitchFamily="34" charset="0"/>
                <a:cs typeface="Arial" pitchFamily="34" charset="0"/>
              </a:rPr>
              <a:t>Es necesario fortalecer </a:t>
            </a:r>
            <a:r>
              <a:rPr lang="es-MX" sz="1600" dirty="0">
                <a:latin typeface="Arial" pitchFamily="34" charset="0"/>
                <a:cs typeface="Arial" pitchFamily="34" charset="0"/>
              </a:rPr>
              <a:t>las acciones de la Secretaría de Salud, IMSS, ISSSTE, </a:t>
            </a:r>
            <a:r>
              <a:rPr lang="es-MX" sz="1600" dirty="0" smtClean="0">
                <a:latin typeface="Arial" pitchFamily="34" charset="0"/>
                <a:cs typeface="Arial" pitchFamily="34" charset="0"/>
              </a:rPr>
              <a:t>SEDESOL y SEP </a:t>
            </a:r>
            <a:r>
              <a:rPr lang="es-MX" sz="1600" dirty="0">
                <a:latin typeface="Arial" pitchFamily="34" charset="0"/>
                <a:cs typeface="Arial" pitchFamily="34" charset="0"/>
              </a:rPr>
              <a:t>respecto a la identificación de problemas de malnutrición (desnutrición, anemia, sobrepeso y </a:t>
            </a:r>
            <a:r>
              <a:rPr lang="es-MX" sz="1600" dirty="0" smtClean="0">
                <a:latin typeface="Arial" pitchFamily="34" charset="0"/>
                <a:cs typeface="Arial" pitchFamily="34" charset="0"/>
              </a:rPr>
              <a:t>obesidad).</a:t>
            </a:r>
          </a:p>
          <a:p>
            <a:pPr algn="just">
              <a:spcBef>
                <a:spcPts val="1200"/>
              </a:spcBef>
            </a:pPr>
            <a:r>
              <a:rPr lang="es-MX" sz="1600" dirty="0" smtClean="0">
                <a:latin typeface="Arial" pitchFamily="34" charset="0"/>
                <a:cs typeface="Arial" pitchFamily="34" charset="0"/>
              </a:rPr>
              <a:t>Se necesitan fortalecer </a:t>
            </a:r>
            <a:r>
              <a:rPr lang="es-MX" sz="1600" dirty="0">
                <a:latin typeface="Arial" pitchFamily="34" charset="0"/>
                <a:cs typeface="Arial" pitchFamily="34" charset="0"/>
              </a:rPr>
              <a:t>las acciones de los proveedores de salud </a:t>
            </a:r>
            <a:r>
              <a:rPr lang="es-MX" sz="1600" dirty="0" smtClean="0">
                <a:latin typeface="Arial" pitchFamily="34" charset="0"/>
                <a:cs typeface="Arial" pitchFamily="34" charset="0"/>
              </a:rPr>
              <a:t>preventivas.</a:t>
            </a:r>
            <a:endParaRPr lang="es-MX" sz="1600" dirty="0">
              <a:latin typeface="Arial" pitchFamily="34" charset="0"/>
              <a:cs typeface="Arial" pitchFamily="34" charset="0"/>
            </a:endParaRPr>
          </a:p>
          <a:p>
            <a:pPr algn="just">
              <a:spcBef>
                <a:spcPts val="1200"/>
              </a:spcBef>
            </a:pPr>
            <a:r>
              <a:rPr lang="es-MX" sz="1600" dirty="0" smtClean="0">
                <a:latin typeface="Arial" pitchFamily="34" charset="0"/>
                <a:cs typeface="Arial" pitchFamily="34" charset="0"/>
              </a:rPr>
              <a:t>Se recomienda reforzar </a:t>
            </a:r>
            <a:r>
              <a:rPr lang="es-MX" sz="1600" dirty="0">
                <a:latin typeface="Arial" pitchFamily="34" charset="0"/>
                <a:cs typeface="Arial" pitchFamily="34" charset="0"/>
              </a:rPr>
              <a:t>las acciones de regulación, información y capacitación de la SEP, SALUD, SEDESOL y SNDIF sobre contenidos calóricos de los productos</a:t>
            </a:r>
            <a:r>
              <a:rPr lang="es-MX" sz="1600" dirty="0" smtClean="0">
                <a:latin typeface="Arial" pitchFamily="34" charset="0"/>
                <a:cs typeface="Arial" pitchFamily="34" charset="0"/>
              </a:rPr>
              <a:t>.</a:t>
            </a:r>
          </a:p>
          <a:p>
            <a:pPr marL="285750" indent="-285750" algn="just"/>
            <a:endParaRPr lang="es-ES_tradnl" sz="1600" dirty="0" smtClean="0">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45</a:t>
            </a:fld>
            <a:endParaRPr lang="es-MX"/>
          </a:p>
        </p:txBody>
      </p:sp>
    </p:spTree>
    <p:extLst>
      <p:ext uri="{BB962C8B-B14F-4D97-AF65-F5344CB8AC3E}">
        <p14:creationId xmlns:p14="http://schemas.microsoft.com/office/powerpoint/2010/main" val="9751520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EDUCACIÓN</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46</a:t>
            </a:fld>
            <a:endParaRPr lang="es-MX"/>
          </a:p>
        </p:txBody>
      </p:sp>
    </p:spTree>
    <p:extLst>
      <p:ext uri="{BB962C8B-B14F-4D97-AF65-F5344CB8AC3E}">
        <p14:creationId xmlns:p14="http://schemas.microsoft.com/office/powerpoint/2010/main" val="9480290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357085" y="6532984"/>
            <a:ext cx="11898545" cy="1584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381720" y="3019104"/>
            <a:ext cx="11881320"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763573" y="3437883"/>
            <a:ext cx="644739" cy="810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789367" y="5368513"/>
            <a:ext cx="593151" cy="62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12660" y="6965031"/>
            <a:ext cx="546565" cy="850013"/>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10033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abaten los indicadores de la Carencia por Rezago Educativo, contribuyen a la alfabetización o al aprovechamiento escolar. Esto se puede medir a través de i) el Módulo de Condiciones Socioeconómicas de la Encuesta Nacional de Ingreso Gasto de los Hogares (ENIGH) y se considera en la medición del indicador de pobreza o ii) se ha recabado evidencia en las evaluaciones al programa.</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condicionan sus apoyos a la asistencia escolar.</a:t>
            </a:r>
            <a:endParaRPr lang="es-MX" sz="15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pueden abatir los indicadores de la Carencia por Rezago Educativo, contribuyen a la alfabetización o al aprovechamiento escolar.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pueden prevenir el rezago educativo.</a:t>
            </a:r>
            <a:endParaRPr lang="es-MX" sz="1500" dirty="0">
              <a:solidFill>
                <a:schemeClr val="tx1">
                  <a:lumMod val="65000"/>
                  <a:lumOff val="35000"/>
                </a:schemeClr>
              </a:solidFill>
              <a:latin typeface="Arial" pitchFamily="34" charset="0"/>
              <a:cs typeface="Arial" pitchFamily="34" charset="0"/>
            </a:endParaRPr>
          </a:p>
        </p:txBody>
      </p:sp>
      <p:sp>
        <p:nvSpPr>
          <p:cNvPr id="13" name="2 Marcador de contenido"/>
          <p:cNvSpPr txBox="1">
            <a:spLocks/>
          </p:cNvSpPr>
          <p:nvPr/>
        </p:nvSpPr>
        <p:spPr>
          <a:xfrm>
            <a:off x="3567493" y="6532984"/>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Rezago Educativo, contribuyen a la alfabetización o al aprovechamiento escolar. No obstante, no se cuentan con mediciones de esta relación y no existen evaluaciones al programa que generen evidencia al respecto. </a:t>
            </a:r>
          </a:p>
          <a:p>
            <a:pPr marL="0" lvl="0" indent="0" algn="just">
              <a:buNone/>
            </a:pPr>
            <a:r>
              <a:rPr lang="es-MX" sz="1500" dirty="0">
                <a:solidFill>
                  <a:prstClr val="black">
                    <a:lumMod val="65000"/>
                    <a:lumOff val="35000"/>
                  </a:prstClr>
                </a:solidFill>
                <a:latin typeface="Arial" pitchFamily="34" charset="0"/>
                <a:cs typeface="Arial" pitchFamily="34" charset="0"/>
              </a:rPr>
              <a:t>Se consideran los programas que pueden beneficiar a población que no se encuentra en situación de pobreza y que no son progresivos</a:t>
            </a:r>
            <a:r>
              <a:rPr lang="es-MX" sz="1500" dirty="0" smtClean="0">
                <a:solidFill>
                  <a:prstClr val="black">
                    <a:lumMod val="65000"/>
                    <a:lumOff val="35000"/>
                  </a:prstClr>
                </a:solidFill>
                <a:latin typeface="Arial" pitchFamily="34" charset="0"/>
                <a:cs typeface="Arial" pitchFamily="34" charset="0"/>
              </a:rPr>
              <a:t>.</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Educación</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597618" y="8311354"/>
            <a:ext cx="8704726" cy="553998"/>
          </a:xfrm>
          <a:prstGeom prst="rect">
            <a:avLst/>
          </a:prstGeom>
        </p:spPr>
        <p:txBody>
          <a:bodyPr wrap="square">
            <a:spAutoFit/>
          </a:bodyPr>
          <a:lstStyle/>
          <a:p>
            <a:pPr marL="0" lvl="0" indent="0" algn="just">
              <a:buNone/>
            </a:pPr>
            <a:r>
              <a:rPr lang="es-MX" sz="15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749092" y="831431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47</a:t>
            </a:fld>
            <a:endParaRPr lang="es-MX"/>
          </a:p>
        </p:txBody>
      </p:sp>
    </p:spTree>
    <p:extLst>
      <p:ext uri="{BB962C8B-B14F-4D97-AF65-F5344CB8AC3E}">
        <p14:creationId xmlns:p14="http://schemas.microsoft.com/office/powerpoint/2010/main" val="41850276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Educación</a:t>
            </a:r>
            <a:endParaRPr lang="es-ES" b="1" dirty="0" smtClean="0">
              <a:solidFill>
                <a:schemeClr val="tx2"/>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1458414473"/>
              </p:ext>
            </p:extLst>
          </p:nvPr>
        </p:nvGraphicFramePr>
        <p:xfrm>
          <a:off x="309712" y="2902969"/>
          <a:ext cx="12313368" cy="4062063"/>
        </p:xfrm>
        <a:graphic>
          <a:graphicData uri="http://schemas.openxmlformats.org/drawingml/2006/table">
            <a:tbl>
              <a:tblPr/>
              <a:tblGrid>
                <a:gridCol w="1440160"/>
                <a:gridCol w="1152128"/>
                <a:gridCol w="3024336"/>
                <a:gridCol w="6696744"/>
              </a:tblGrid>
              <a:tr h="64807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9361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albergues, alimentos y útiles escolares a los niños condicionados a la asistencia escolar, por lo que previene el rezago educativo. Otorga becas mensuales a estudiantes indígenas de educación superior y brinda apoyo económico para los trámites de titulación, el pago de derechos de examen de titulación, entre otros.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el rezago educativo y promueve la alfabetización.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s-MX" sz="1200" b="0" i="0" u="none" strike="noStrike" dirty="0" smtClean="0">
                        <a:solidFill>
                          <a:schemeClr val="tx1"/>
                        </a:solidFill>
                        <a:effectLst/>
                        <a:latin typeface="Arial" panose="020B0604020202020204" pitchFamily="34" charset="0"/>
                        <a:cs typeface="Arial" panose="020B0604020202020204" pitchFamily="34" charset="0"/>
                      </a:endParaRPr>
                    </a:p>
                    <a:p>
                      <a:pPr marL="0" marR="0" indent="0" algn="l" defTabSz="914400" rtl="0" eaLnBrk="1" fontAlgn="ctr" latinLnBrk="0" hangingPunct="1">
                        <a:lnSpc>
                          <a:spcPct val="100000"/>
                        </a:lnSpc>
                        <a:spcBef>
                          <a:spcPts val="0"/>
                        </a:spcBef>
                        <a:spcAft>
                          <a:spcPts val="0"/>
                        </a:spcAft>
                        <a:buClrTx/>
                        <a:buSzTx/>
                        <a:buFontTx/>
                        <a:buNone/>
                        <a:tabLst/>
                        <a:defRPr/>
                      </a:pPr>
                      <a:r>
                        <a:rPr lang="es-MX" sz="1200" b="0" i="0" u="none" strike="noStrike" dirty="0" smtClean="0">
                          <a:solidFill>
                            <a:schemeClr val="tx1"/>
                          </a:solidFill>
                          <a:effectLst/>
                          <a:latin typeface="Arial" panose="020B0604020202020204" pitchFamily="34" charset="0"/>
                          <a:cs typeface="Arial" panose="020B0604020202020204" pitchFamily="34" charset="0"/>
                        </a:rPr>
                        <a:t>Previene el rezago educativo y promueve la alfabetización.</a:t>
                      </a:r>
                    </a:p>
                    <a:p>
                      <a:pPr algn="l" fontAlgn="ct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a:t>
                      </a:r>
                      <a:r>
                        <a:rPr lang="es-MX" sz="1200" b="0" i="0" u="none" strike="noStrike" dirty="0">
                          <a:solidFill>
                            <a:schemeClr val="tx1"/>
                          </a:solidFill>
                          <a:effectLst/>
                          <a:latin typeface="Arial" panose="020B0604020202020204" pitchFamily="34" charset="0"/>
                          <a:cs typeface="Arial" panose="020B0604020202020204" pitchFamily="34" charset="0"/>
                        </a:rPr>
                        <a:t>el rezago educativo y </a:t>
                      </a:r>
                      <a:r>
                        <a:rPr lang="es-MX" sz="1200" b="0" i="0" u="none" strike="noStrike" dirty="0" smtClean="0">
                          <a:solidFill>
                            <a:schemeClr val="tx1"/>
                          </a:solidFill>
                          <a:effectLst/>
                          <a:latin typeface="Arial" panose="020B0604020202020204" pitchFamily="34" charset="0"/>
                          <a:cs typeface="Arial" panose="020B0604020202020204" pitchFamily="34" charset="0"/>
                        </a:rPr>
                        <a:t>promueve </a:t>
                      </a:r>
                      <a:r>
                        <a:rPr lang="es-MX" sz="1200" b="0" i="0" u="none" strike="noStrike" dirty="0">
                          <a:solidFill>
                            <a:schemeClr val="tx1"/>
                          </a:solidFill>
                          <a:effectLst/>
                          <a:latin typeface="Arial" panose="020B0604020202020204" pitchFamily="34" charset="0"/>
                          <a:cs typeface="Arial" panose="020B0604020202020204" pitchFamily="34" charset="0"/>
                        </a:rPr>
                        <a:t>el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inicial y básica comunitaria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a:t>
                      </a:r>
                      <a:r>
                        <a:rPr lang="es-MX" sz="1200" b="0" i="0" u="none" strike="noStrike" dirty="0">
                          <a:solidFill>
                            <a:schemeClr val="tx1"/>
                          </a:solidFill>
                          <a:effectLst/>
                          <a:latin typeface="Arial" panose="020B0604020202020204" pitchFamily="34" charset="0"/>
                          <a:cs typeface="Arial" panose="020B0604020202020204" pitchFamily="34" charset="0"/>
                        </a:rPr>
                        <a:t>el rezago educativo y </a:t>
                      </a:r>
                      <a:r>
                        <a:rPr lang="es-MX" sz="1200" b="0" i="0" u="none" strike="noStrike" dirty="0" smtClean="0">
                          <a:solidFill>
                            <a:schemeClr val="tx1"/>
                          </a:solidFill>
                          <a:effectLst/>
                          <a:latin typeface="Arial" panose="020B0604020202020204" pitchFamily="34" charset="0"/>
                          <a:cs typeface="Arial" panose="020B0604020202020204" pitchFamily="34" charset="0"/>
                        </a:rPr>
                        <a:t>promueve </a:t>
                      </a:r>
                      <a:r>
                        <a:rPr lang="es-MX" sz="1200" b="0" i="0" u="none" strike="noStrike" dirty="0">
                          <a:solidFill>
                            <a:schemeClr val="tx1"/>
                          </a:solidFill>
                          <a:effectLst/>
                          <a:latin typeface="Arial" panose="020B0604020202020204" pitchFamily="34" charset="0"/>
                          <a:cs typeface="Arial" panose="020B0604020202020204" pitchFamily="34" charset="0"/>
                        </a:rPr>
                        <a:t>la </a:t>
                      </a:r>
                      <a:r>
                        <a:rPr lang="es-MX" sz="1200" b="0" i="0" u="none" strike="noStrike" dirty="0" smtClean="0">
                          <a:solidFill>
                            <a:schemeClr val="tx1"/>
                          </a:solidFill>
                          <a:effectLst/>
                          <a:latin typeface="Arial" panose="020B0604020202020204" pitchFamily="34" charset="0"/>
                          <a:cs typeface="Arial" panose="020B0604020202020204" pitchFamily="34" charset="0"/>
                        </a:rPr>
                        <a:t>alfabetización.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a:t>
                      </a:r>
                      <a:r>
                        <a:rPr lang="es-MX" sz="1200" b="0" i="0" u="none" strike="noStrike" dirty="0">
                          <a:solidFill>
                            <a:schemeClr val="tx1"/>
                          </a:solidFill>
                          <a:effectLst/>
                          <a:latin typeface="Arial" panose="020B0604020202020204" pitchFamily="34" charset="0"/>
                          <a:cs typeface="Arial" panose="020B0604020202020204" pitchFamily="34" charset="0"/>
                        </a:rPr>
                        <a:t>el rezago educativo y </a:t>
                      </a:r>
                      <a:r>
                        <a:rPr lang="es-MX" sz="1200" b="0" i="0" u="none" strike="noStrike" dirty="0" smtClean="0">
                          <a:solidFill>
                            <a:schemeClr val="tx1"/>
                          </a:solidFill>
                          <a:effectLst/>
                          <a:latin typeface="Arial" panose="020B0604020202020204" pitchFamily="34" charset="0"/>
                          <a:cs typeface="Arial" panose="020B0604020202020204" pitchFamily="34" charset="0"/>
                        </a:rPr>
                        <a:t>promueve </a:t>
                      </a:r>
                      <a:r>
                        <a:rPr lang="es-MX" sz="1200" b="0" i="0" u="none" strike="noStrike" dirty="0">
                          <a:solidFill>
                            <a:schemeClr val="tx1"/>
                          </a:solidFill>
                          <a:effectLst/>
                          <a:latin typeface="Arial" panose="020B0604020202020204" pitchFamily="34" charset="0"/>
                          <a:cs typeface="Arial" panose="020B0604020202020204" pitchFamily="34" charset="0"/>
                        </a:rPr>
                        <a:t>la </a:t>
                      </a:r>
                      <a:r>
                        <a:rPr lang="es-MX" sz="1200" b="0" i="0" u="none" strike="noStrike" dirty="0" smtClean="0">
                          <a:solidFill>
                            <a:schemeClr val="tx1"/>
                          </a:solidFill>
                          <a:effectLst/>
                          <a:latin typeface="Arial" panose="020B0604020202020204" pitchFamily="34" charset="0"/>
                          <a:cs typeface="Arial" panose="020B0604020202020204" pitchFamily="34" charset="0"/>
                        </a:rPr>
                        <a:t>alfabetización.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48</a:t>
            </a:fld>
            <a:endParaRPr lang="es-MX"/>
          </a:p>
        </p:txBody>
      </p:sp>
    </p:spTree>
    <p:extLst>
      <p:ext uri="{BB962C8B-B14F-4D97-AF65-F5344CB8AC3E}">
        <p14:creationId xmlns:p14="http://schemas.microsoft.com/office/powerpoint/2010/main" val="4058668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Educación </a:t>
            </a:r>
            <a:endParaRPr lang="es-ES" b="1" dirty="0" smtClean="0">
              <a:solidFill>
                <a:srgbClr val="00A44A"/>
              </a:solidFill>
            </a:endParaRPr>
          </a:p>
          <a:p>
            <a:pPr>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62668628"/>
              </p:ext>
            </p:extLst>
          </p:nvPr>
        </p:nvGraphicFramePr>
        <p:xfrm>
          <a:off x="279748" y="5612728"/>
          <a:ext cx="12313368" cy="3224512"/>
        </p:xfrm>
        <a:graphic>
          <a:graphicData uri="http://schemas.openxmlformats.org/drawingml/2006/table">
            <a:tbl>
              <a:tblPr/>
              <a:tblGrid>
                <a:gridCol w="1440160"/>
                <a:gridCol w="1152128"/>
                <a:gridCol w="3528392"/>
                <a:gridCol w="6192688"/>
              </a:tblGrid>
              <a:tr h="48820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Desarrollo y aplicación de programas educativos en materia agropecuaria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Generación y articulación de políticas públicas integrales de juventud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Inclusión Digital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para la Inclusión y la Equidad Educativa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Escuelas de Tiempo Completo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076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Inglés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Contribuye a mejorar el aprovechamiento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t="13089" r="25696" b="15802"/>
          <a:stretch/>
        </p:blipFill>
        <p:spPr bwMode="auto">
          <a:xfrm>
            <a:off x="11758984" y="4948808"/>
            <a:ext cx="660886" cy="648072"/>
          </a:xfrm>
          <a:prstGeom prst="rect">
            <a:avLst/>
          </a:prstGeom>
          <a:noFill/>
          <a:ln>
            <a:noFill/>
          </a:ln>
          <a:effectLst/>
          <a:extLst/>
        </p:spPr>
      </p:pic>
      <p:sp>
        <p:nvSpPr>
          <p:cNvPr id="6" name="Rectángulo 5"/>
          <p:cNvSpPr/>
          <p:nvPr/>
        </p:nvSpPr>
        <p:spPr>
          <a:xfrm>
            <a:off x="309712" y="5092824"/>
            <a:ext cx="3724096" cy="461665"/>
          </a:xfrm>
          <a:prstGeom prst="rect">
            <a:avLst/>
          </a:prstGeom>
        </p:spPr>
        <p:txBody>
          <a:bodyPr wrap="none">
            <a:spAutoFit/>
          </a:bodyPr>
          <a:lstStyle/>
          <a:p>
            <a:pPr>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7" name="5 Tabla"/>
          <p:cNvGraphicFramePr>
            <a:graphicFrameLocks noGrp="1"/>
          </p:cNvGraphicFramePr>
          <p:nvPr>
            <p:extLst>
              <p:ext uri="{D42A27DB-BD31-4B8C-83A1-F6EECF244321}">
                <p14:modId xmlns:p14="http://schemas.microsoft.com/office/powerpoint/2010/main" val="3688383284"/>
              </p:ext>
            </p:extLst>
          </p:nvPr>
        </p:nvGraphicFramePr>
        <p:xfrm>
          <a:off x="309712" y="2800178"/>
          <a:ext cx="12313368" cy="2048342"/>
        </p:xfrm>
        <a:graphic>
          <a:graphicData uri="http://schemas.openxmlformats.org/drawingml/2006/table">
            <a:tbl>
              <a:tblPr/>
              <a:tblGrid>
                <a:gridCol w="1440160"/>
                <a:gridCol w="1152128"/>
                <a:gridCol w="3024336"/>
                <a:gridCol w="6696744"/>
              </a:tblGrid>
              <a:tr h="492446">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60040">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a:t>
                      </a:r>
                      <a:r>
                        <a:rPr lang="es-MX" sz="1200" b="0" i="0" u="none" strike="noStrike" dirty="0">
                          <a:solidFill>
                            <a:schemeClr val="tx1"/>
                          </a:solidFill>
                          <a:effectLst/>
                          <a:latin typeface="Arial" panose="020B0604020202020204" pitchFamily="34" charset="0"/>
                          <a:cs typeface="Arial" panose="020B0604020202020204" pitchFamily="34" charset="0"/>
                        </a:rPr>
                        <a:t>el rezago </a:t>
                      </a:r>
                      <a:r>
                        <a:rPr lang="es-MX" sz="1200" b="0" i="0" u="none" strike="noStrike" dirty="0" smtClean="0">
                          <a:solidFill>
                            <a:schemeClr val="tx1"/>
                          </a:solidFill>
                          <a:effectLst/>
                          <a:latin typeface="Arial" panose="020B0604020202020204" pitchFamily="34" charset="0"/>
                          <a:cs typeface="Arial" panose="020B0604020202020204" pitchFamily="34" charset="0"/>
                        </a:rPr>
                        <a:t>educativo ante la muerte de la madre o jefa de familia.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7120">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SEDESOL</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S174</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Programa de Estancias Infantiles para Apoyar a Madres</a:t>
                      </a:r>
                      <a:r>
                        <a:rPr lang="es-MX" sz="1200" b="1" i="0" u="none" strike="noStrike" baseline="0" dirty="0" smtClean="0">
                          <a:solidFill>
                            <a:schemeClr val="tx1"/>
                          </a:solidFill>
                          <a:effectLst/>
                          <a:latin typeface="Arial" panose="020B0604020202020204" pitchFamily="34" charset="0"/>
                          <a:cs typeface="Arial" panose="020B0604020202020204" pitchFamily="34" charset="0"/>
                        </a:rPr>
                        <a:t> Trabajadoras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el rezago educativo en educación preescolar.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904">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IMSS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E007</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Servicio de Guardería</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el rezago educativo en educación preescolar.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6832">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ISSSTE</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E045</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Prestaciones</a:t>
                      </a:r>
                      <a:r>
                        <a:rPr lang="es-MX" sz="1200" b="1" i="0" u="none" strike="noStrike" baseline="0" dirty="0" smtClean="0">
                          <a:solidFill>
                            <a:schemeClr val="tx1"/>
                          </a:solidFill>
                          <a:effectLst/>
                          <a:latin typeface="Arial" panose="020B0604020202020204" pitchFamily="34" charset="0"/>
                          <a:cs typeface="Arial" panose="020B0604020202020204" pitchFamily="34" charset="0"/>
                        </a:rPr>
                        <a:t> Sociales</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Previene el rezago educativo en educación preescolar.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11708424" y="2086199"/>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49</a:t>
            </a:fld>
            <a:endParaRPr lang="es-MX"/>
          </a:p>
        </p:txBody>
      </p:sp>
    </p:spTree>
    <p:extLst>
      <p:ext uri="{BB962C8B-B14F-4D97-AF65-F5344CB8AC3E}">
        <p14:creationId xmlns:p14="http://schemas.microsoft.com/office/powerpoint/2010/main" val="3967613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53 Rectángulo redondeado"/>
          <p:cNvSpPr/>
          <p:nvPr/>
        </p:nvSpPr>
        <p:spPr bwMode="auto">
          <a:xfrm>
            <a:off x="2912426" y="7129851"/>
            <a:ext cx="7379196" cy="921702"/>
          </a:xfrm>
          <a:prstGeom prst="roundRect">
            <a:avLst>
              <a:gd name="adj" fmla="val 5961"/>
            </a:avLst>
          </a:prstGeom>
          <a:ln>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130048" tIns="65024" rIns="130048" bIns="65024" numCol="1" rtlCol="0" anchor="t" anchorCtr="0" compatLnSpc="1">
            <a:prstTxWarp prst="textNoShape">
              <a:avLst/>
            </a:prstTxWarp>
          </a:bodyPr>
          <a:lstStyle/>
          <a:p>
            <a:pPr fontAlgn="base">
              <a:spcBef>
                <a:spcPct val="0"/>
              </a:spcBef>
              <a:spcAft>
                <a:spcPct val="0"/>
              </a:spcAft>
            </a:pPr>
            <a:endParaRPr lang="es-MX" sz="3413" b="1" u="sng">
              <a:solidFill>
                <a:srgbClr val="000000"/>
              </a:solidFill>
              <a:latin typeface="Calibri" panose="020F0502020204030204" pitchFamily="34" charset="0"/>
            </a:endParaRPr>
          </a:p>
        </p:txBody>
      </p:sp>
      <p:sp>
        <p:nvSpPr>
          <p:cNvPr id="22" name="Oval 7"/>
          <p:cNvSpPr>
            <a:spLocks noChangeArrowheads="1"/>
          </p:cNvSpPr>
          <p:nvPr/>
        </p:nvSpPr>
        <p:spPr bwMode="auto">
          <a:xfrm>
            <a:off x="4863818" y="3578071"/>
            <a:ext cx="3336983" cy="3142134"/>
          </a:xfrm>
          <a:prstGeom prst="ellipse">
            <a:avLst/>
          </a:prstGeom>
          <a:solidFill>
            <a:srgbClr val="FF0000">
              <a:alpha val="85000"/>
            </a:srgbClr>
          </a:solidFill>
          <a:ln>
            <a:noFill/>
            <a:headEnd/>
            <a:tailEnd/>
          </a:ln>
        </p:spPr>
        <p:style>
          <a:lnRef idx="3">
            <a:schemeClr val="lt1"/>
          </a:lnRef>
          <a:fillRef idx="1">
            <a:schemeClr val="accent2"/>
          </a:fillRef>
          <a:effectRef idx="1">
            <a:schemeClr val="accent2"/>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defRPr/>
            </a:pPr>
            <a:r>
              <a:rPr lang="es-MX" sz="2844" b="1" dirty="0">
                <a:solidFill>
                  <a:srgbClr val="FFFFFF"/>
                </a:solidFill>
                <a:latin typeface="Calibri" panose="020F0502020204030204" pitchFamily="34" charset="0"/>
                <a:cs typeface="Arial" pitchFamily="34" charset="0"/>
              </a:rPr>
              <a:t>Resultados</a:t>
            </a:r>
          </a:p>
          <a:p>
            <a:pPr algn="ctr" fontAlgn="base">
              <a:spcBef>
                <a:spcPct val="0"/>
              </a:spcBef>
              <a:spcAft>
                <a:spcPct val="0"/>
              </a:spcAft>
              <a:defRPr/>
            </a:pPr>
            <a:r>
              <a:rPr lang="es-MX" sz="1991" dirty="0">
                <a:solidFill>
                  <a:srgbClr val="FFFFFF"/>
                </a:solidFill>
                <a:latin typeface="Calibri" panose="020F0502020204030204" pitchFamily="34" charset="0"/>
                <a:cs typeface="Arial" pitchFamily="34" charset="0"/>
              </a:rPr>
              <a:t>Medir si un programa  o estrategia</a:t>
            </a:r>
          </a:p>
          <a:p>
            <a:pPr algn="ctr" fontAlgn="base">
              <a:spcBef>
                <a:spcPct val="0"/>
              </a:spcBef>
              <a:spcAft>
                <a:spcPct val="0"/>
              </a:spcAft>
              <a:defRPr/>
            </a:pPr>
            <a:r>
              <a:rPr lang="es-MX" sz="1991" b="1" dirty="0">
                <a:solidFill>
                  <a:srgbClr val="FFFFFF"/>
                </a:solidFill>
                <a:latin typeface="Calibri" panose="020F0502020204030204" pitchFamily="34" charset="0"/>
                <a:cs typeface="Arial" pitchFamily="34" charset="0"/>
              </a:rPr>
              <a:t>resuelve </a:t>
            </a:r>
          </a:p>
          <a:p>
            <a:pPr algn="ctr" fontAlgn="base">
              <a:spcBef>
                <a:spcPct val="0"/>
              </a:spcBef>
              <a:spcAft>
                <a:spcPct val="0"/>
              </a:spcAft>
              <a:defRPr/>
            </a:pPr>
            <a:r>
              <a:rPr lang="es-MX" sz="1991" dirty="0">
                <a:solidFill>
                  <a:srgbClr val="FFFFFF"/>
                </a:solidFill>
                <a:latin typeface="Calibri" panose="020F0502020204030204" pitchFamily="34" charset="0"/>
                <a:cs typeface="Arial" pitchFamily="34" charset="0"/>
              </a:rPr>
              <a:t>el problema </a:t>
            </a:r>
          </a:p>
          <a:p>
            <a:pPr algn="ctr" fontAlgn="base">
              <a:spcBef>
                <a:spcPct val="0"/>
              </a:spcBef>
              <a:spcAft>
                <a:spcPct val="0"/>
              </a:spcAft>
              <a:defRPr/>
            </a:pPr>
            <a:r>
              <a:rPr lang="es-MX" sz="1991" dirty="0">
                <a:solidFill>
                  <a:srgbClr val="FFFFFF"/>
                </a:solidFill>
                <a:latin typeface="Calibri" panose="020F0502020204030204" pitchFamily="34" charset="0"/>
                <a:cs typeface="Arial" pitchFamily="34" charset="0"/>
              </a:rPr>
              <a:t>por </a:t>
            </a:r>
          </a:p>
          <a:p>
            <a:pPr algn="ctr" fontAlgn="base">
              <a:spcBef>
                <a:spcPct val="0"/>
              </a:spcBef>
              <a:spcAft>
                <a:spcPct val="0"/>
              </a:spcAft>
              <a:defRPr/>
            </a:pPr>
            <a:r>
              <a:rPr lang="es-MX" sz="1991" dirty="0">
                <a:solidFill>
                  <a:srgbClr val="FFFFFF"/>
                </a:solidFill>
                <a:latin typeface="Calibri" panose="020F0502020204030204" pitchFamily="34" charset="0"/>
                <a:cs typeface="Arial" pitchFamily="34" charset="0"/>
              </a:rPr>
              <a:t>el que se creó </a:t>
            </a:r>
          </a:p>
        </p:txBody>
      </p:sp>
      <p:sp>
        <p:nvSpPr>
          <p:cNvPr id="23" name="Rectangle 8"/>
          <p:cNvSpPr>
            <a:spLocks noChangeArrowheads="1"/>
          </p:cNvSpPr>
          <p:nvPr/>
        </p:nvSpPr>
        <p:spPr bwMode="auto">
          <a:xfrm>
            <a:off x="3526894" y="7259448"/>
            <a:ext cx="6305364" cy="543427"/>
          </a:xfrm>
          <a:prstGeom prst="rect">
            <a:avLst/>
          </a:prstGeom>
          <a:solidFill>
            <a:srgbClr val="00B050"/>
          </a:solidFill>
          <a:ln>
            <a:solidFill>
              <a:srgbClr val="00B050"/>
            </a:solidFill>
            <a:headEnd/>
            <a:tailEnd/>
          </a:ln>
          <a:scene3d>
            <a:camera prst="orthographicFront">
              <a:rot lat="0" lon="0" rev="0"/>
            </a:camera>
            <a:lightRig rig="balanced" dir="t">
              <a:rot lat="0" lon="0" rev="8700000"/>
            </a:lightRig>
          </a:scene3d>
        </p:spPr>
        <p:style>
          <a:lnRef idx="3">
            <a:schemeClr val="lt1"/>
          </a:lnRef>
          <a:fillRef idx="1">
            <a:schemeClr val="accent6"/>
          </a:fillRef>
          <a:effectRef idx="1">
            <a:schemeClr val="accent6"/>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pPr>
            <a:r>
              <a:rPr lang="en-US" sz="2276" b="1" dirty="0" err="1">
                <a:solidFill>
                  <a:srgbClr val="FFFFFF"/>
                </a:solidFill>
                <a:latin typeface="Calibri" panose="020F0502020204030204" pitchFamily="34" charset="0"/>
                <a:cs typeface="Arial" pitchFamily="34" charset="0"/>
              </a:rPr>
              <a:t>Seguimiento</a:t>
            </a:r>
            <a:r>
              <a:rPr lang="en-US" sz="2276" b="1" dirty="0">
                <a:solidFill>
                  <a:srgbClr val="FFFFFF"/>
                </a:solidFill>
                <a:latin typeface="Calibri" panose="020F0502020204030204" pitchFamily="34" charset="0"/>
                <a:cs typeface="Arial" pitchFamily="34" charset="0"/>
              </a:rPr>
              <a:t> de </a:t>
            </a:r>
            <a:r>
              <a:rPr lang="en-US" sz="2276" b="1" dirty="0" err="1">
                <a:solidFill>
                  <a:srgbClr val="FFFFFF"/>
                </a:solidFill>
                <a:latin typeface="Calibri" panose="020F0502020204030204" pitchFamily="34" charset="0"/>
                <a:cs typeface="Arial" pitchFamily="34" charset="0"/>
              </a:rPr>
              <a:t>Recomendaciones</a:t>
            </a:r>
            <a:endParaRPr lang="en-US" sz="2276" b="1" dirty="0">
              <a:solidFill>
                <a:srgbClr val="FFFFFF"/>
              </a:solidFill>
              <a:latin typeface="Calibri" panose="020F0502020204030204" pitchFamily="34" charset="0"/>
              <a:cs typeface="Arial" pitchFamily="34" charset="0"/>
            </a:endParaRPr>
          </a:p>
        </p:txBody>
      </p:sp>
      <p:sp>
        <p:nvSpPr>
          <p:cNvPr id="24" name="4 Flecha doblada"/>
          <p:cNvSpPr/>
          <p:nvPr/>
        </p:nvSpPr>
        <p:spPr bwMode="auto">
          <a:xfrm rot="10800000">
            <a:off x="10803678" y="7019514"/>
            <a:ext cx="1192960" cy="1566720"/>
          </a:xfrm>
          <a:prstGeom prst="bentArrow">
            <a:avLst>
              <a:gd name="adj1" fmla="val 17264"/>
              <a:gd name="adj2" fmla="val 17264"/>
              <a:gd name="adj3" fmla="val 40158"/>
              <a:gd name="adj4" fmla="val 10226"/>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wrap="square"/>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0" fontAlgn="base" hangingPunct="0">
              <a:spcBef>
                <a:spcPct val="0"/>
              </a:spcBef>
              <a:spcAft>
                <a:spcPct val="0"/>
              </a:spcAft>
            </a:pPr>
            <a:endParaRPr lang="es-ES" sz="1707" dirty="0">
              <a:solidFill>
                <a:srgbClr val="FFFFFF"/>
              </a:solidFill>
              <a:latin typeface="Calibri" panose="020F0502020204030204" pitchFamily="34" charset="0"/>
              <a:cs typeface="Arial" pitchFamily="34" charset="0"/>
            </a:endParaRPr>
          </a:p>
        </p:txBody>
      </p:sp>
      <p:sp>
        <p:nvSpPr>
          <p:cNvPr id="25" name="5 Flecha doblada"/>
          <p:cNvSpPr/>
          <p:nvPr/>
        </p:nvSpPr>
        <p:spPr bwMode="auto">
          <a:xfrm rot="10800000" flipH="1">
            <a:off x="1427373" y="7129850"/>
            <a:ext cx="1190325" cy="1568512"/>
          </a:xfrm>
          <a:prstGeom prst="bentArrow">
            <a:avLst>
              <a:gd name="adj1" fmla="val 15786"/>
              <a:gd name="adj2" fmla="val 17295"/>
              <a:gd name="adj3" fmla="val 33352"/>
              <a:gd name="adj4" fmla="val 22689"/>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wrap="square"/>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0" fontAlgn="base" hangingPunct="0">
              <a:spcBef>
                <a:spcPct val="0"/>
              </a:spcBef>
              <a:spcAft>
                <a:spcPct val="0"/>
              </a:spcAft>
              <a:defRPr/>
            </a:pPr>
            <a:endParaRPr lang="es-ES" sz="1707">
              <a:solidFill>
                <a:srgbClr val="FFFFFF"/>
              </a:solidFill>
              <a:latin typeface="Calibri" panose="020F0502020204030204" pitchFamily="34" charset="0"/>
              <a:cs typeface="Arial" pitchFamily="34" charset="0"/>
            </a:endParaRPr>
          </a:p>
        </p:txBody>
      </p:sp>
      <p:sp>
        <p:nvSpPr>
          <p:cNvPr id="26" name="6 Flecha abajo"/>
          <p:cNvSpPr/>
          <p:nvPr/>
        </p:nvSpPr>
        <p:spPr bwMode="auto">
          <a:xfrm>
            <a:off x="6127842" y="8051553"/>
            <a:ext cx="665600" cy="307200"/>
          </a:xfrm>
          <a:prstGeom prst="downArrow">
            <a:avLst>
              <a:gd name="adj1" fmla="val 36526"/>
              <a:gd name="adj2" fmla="val 56737"/>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wrap="square"/>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0" fontAlgn="base" hangingPunct="0">
              <a:spcBef>
                <a:spcPct val="0"/>
              </a:spcBef>
              <a:spcAft>
                <a:spcPct val="0"/>
              </a:spcAft>
            </a:pPr>
            <a:endParaRPr lang="es-ES" sz="1707">
              <a:solidFill>
                <a:srgbClr val="FFFFFF"/>
              </a:solidFill>
              <a:latin typeface="Calibri" panose="020F0502020204030204" pitchFamily="34" charset="0"/>
              <a:cs typeface="Arial" pitchFamily="34" charset="0"/>
            </a:endParaRPr>
          </a:p>
        </p:txBody>
      </p:sp>
      <p:sp>
        <p:nvSpPr>
          <p:cNvPr id="27" name="7 Rectángulo redondeado"/>
          <p:cNvSpPr>
            <a:spLocks noChangeArrowheads="1"/>
          </p:cNvSpPr>
          <p:nvPr/>
        </p:nvSpPr>
        <p:spPr bwMode="auto">
          <a:xfrm>
            <a:off x="3327450" y="8461198"/>
            <a:ext cx="6092800" cy="358400"/>
          </a:xfrm>
          <a:prstGeom prst="roundRect">
            <a:avLst>
              <a:gd name="adj" fmla="val 16667"/>
            </a:avLst>
          </a:prstGeom>
          <a:solidFill>
            <a:srgbClr val="00B050"/>
          </a:solidFill>
        </p:spPr>
        <p:style>
          <a:lnRef idx="0">
            <a:schemeClr val="lt1">
              <a:hueOff val="0"/>
              <a:satOff val="0"/>
              <a:lumOff val="0"/>
              <a:alphaOff val="0"/>
            </a:schemeClr>
          </a:lnRef>
          <a:fillRef idx="3">
            <a:schemeClr val="accent3">
              <a:hueOff val="11250264"/>
              <a:satOff val="-16880"/>
              <a:lumOff val="-2745"/>
              <a:alphaOff val="0"/>
            </a:schemeClr>
          </a:fillRef>
          <a:effectRef idx="2">
            <a:schemeClr val="accent3">
              <a:hueOff val="11250264"/>
              <a:satOff val="-16880"/>
              <a:lumOff val="-2745"/>
              <a:alphaOff val="0"/>
            </a:schemeClr>
          </a:effectRef>
          <a:fontRef idx="minor">
            <a:schemeClr val="lt1"/>
          </a:fontRef>
        </p:style>
        <p:txBody>
          <a:bodyPr spcFirstLastPara="0" vert="horz" wrap="square" lIns="192933" tIns="192933" rIns="192933" bIns="192933" numCol="1" spcCol="1270" anchor="ctr" anchorCtr="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1074685">
              <a:lnSpc>
                <a:spcPct val="90000"/>
              </a:lnSpc>
              <a:spcAft>
                <a:spcPct val="35000"/>
              </a:spcAft>
            </a:pPr>
            <a:r>
              <a:rPr lang="es-MX" sz="2276" b="1" dirty="0">
                <a:solidFill>
                  <a:prstClr val="white"/>
                </a:solidFill>
                <a:latin typeface="Calibri" panose="020F0502020204030204" pitchFamily="34" charset="0"/>
                <a:cs typeface="Arial" pitchFamily="34" charset="0"/>
              </a:rPr>
              <a:t>Resumen del Desempeño de los Programas</a:t>
            </a:r>
          </a:p>
        </p:txBody>
      </p:sp>
      <p:sp>
        <p:nvSpPr>
          <p:cNvPr id="28" name="Rectangle 18"/>
          <p:cNvSpPr>
            <a:spLocks noChangeArrowheads="1"/>
          </p:cNvSpPr>
          <p:nvPr/>
        </p:nvSpPr>
        <p:spPr bwMode="auto">
          <a:xfrm>
            <a:off x="1535772" y="3135875"/>
            <a:ext cx="2918400" cy="614400"/>
          </a:xfrm>
          <a:prstGeom prst="rect">
            <a:avLst/>
          </a:prstGeom>
          <a:solidFill>
            <a:srgbClr val="00B050"/>
          </a:solidFill>
          <a:ln>
            <a:noFill/>
            <a:headEnd/>
            <a:tailEnd/>
          </a:ln>
          <a:scene3d>
            <a:camera prst="orthographicFront">
              <a:rot lat="0" lon="0" rev="0"/>
            </a:camera>
            <a:lightRig rig="balanced" dir="t">
              <a:rot lat="0" lon="0" rev="8700000"/>
            </a:lightRig>
          </a:scene3d>
        </p:spPr>
        <p:style>
          <a:lnRef idx="3">
            <a:schemeClr val="lt1"/>
          </a:lnRef>
          <a:fillRef idx="1">
            <a:schemeClr val="accent6"/>
          </a:fillRef>
          <a:effectRef idx="1">
            <a:schemeClr val="accent6"/>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defRPr/>
            </a:pPr>
            <a:r>
              <a:rPr lang="en-US" sz="2276" b="1" dirty="0" err="1">
                <a:solidFill>
                  <a:srgbClr val="FFFFFF"/>
                </a:solidFill>
                <a:latin typeface="Calibri" panose="020F0502020204030204" pitchFamily="34" charset="0"/>
                <a:cs typeface="Arial" pitchFamily="34" charset="0"/>
              </a:rPr>
              <a:t>Planeación</a:t>
            </a:r>
            <a:endParaRPr lang="en-US" sz="2276" b="1" dirty="0">
              <a:solidFill>
                <a:srgbClr val="FFFFFF"/>
              </a:solidFill>
              <a:latin typeface="Calibri" panose="020F0502020204030204" pitchFamily="34" charset="0"/>
              <a:cs typeface="Arial" pitchFamily="34" charset="0"/>
            </a:endParaRPr>
          </a:p>
        </p:txBody>
      </p:sp>
      <p:sp>
        <p:nvSpPr>
          <p:cNvPr id="32" name="Rectangle 19"/>
          <p:cNvSpPr>
            <a:spLocks noChangeArrowheads="1"/>
          </p:cNvSpPr>
          <p:nvPr/>
        </p:nvSpPr>
        <p:spPr bwMode="auto">
          <a:xfrm>
            <a:off x="8610446" y="3135875"/>
            <a:ext cx="2918400" cy="614400"/>
          </a:xfrm>
          <a:prstGeom prst="rect">
            <a:avLst/>
          </a:prstGeom>
          <a:solidFill>
            <a:srgbClr val="00B050"/>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eaLnBrk="0" fontAlgn="base" hangingPunct="0">
              <a:spcBef>
                <a:spcPct val="0"/>
              </a:spcBef>
              <a:spcAft>
                <a:spcPct val="0"/>
              </a:spcAft>
            </a:pPr>
            <a:r>
              <a:rPr lang="en-US" sz="2276" b="1" dirty="0" err="1">
                <a:solidFill>
                  <a:srgbClr val="FFFFFF"/>
                </a:solidFill>
                <a:latin typeface="Calibri" panose="020F0502020204030204" pitchFamily="34" charset="0"/>
                <a:cs typeface="Arial" pitchFamily="34" charset="0"/>
              </a:rPr>
              <a:t>Evaluación</a:t>
            </a:r>
            <a:endParaRPr lang="en-US" sz="2276" b="1" dirty="0">
              <a:solidFill>
                <a:srgbClr val="FFFFFF"/>
              </a:solidFill>
              <a:latin typeface="Calibri" panose="020F0502020204030204" pitchFamily="34" charset="0"/>
              <a:cs typeface="Arial" pitchFamily="34" charset="0"/>
            </a:endParaRPr>
          </a:p>
        </p:txBody>
      </p:sp>
      <p:grpSp>
        <p:nvGrpSpPr>
          <p:cNvPr id="4" name="3 Grupo"/>
          <p:cNvGrpSpPr/>
          <p:nvPr/>
        </p:nvGrpSpPr>
        <p:grpSpPr>
          <a:xfrm>
            <a:off x="2790861" y="1612100"/>
            <a:ext cx="7482897" cy="1126525"/>
            <a:chOff x="1587695" y="1196752"/>
            <a:chExt cx="5261412" cy="792088"/>
          </a:xfrm>
        </p:grpSpPr>
        <p:sp>
          <p:nvSpPr>
            <p:cNvPr id="52" name="51 Rectángulo redondeado"/>
            <p:cNvSpPr/>
            <p:nvPr/>
          </p:nvSpPr>
          <p:spPr bwMode="auto">
            <a:xfrm>
              <a:off x="1660610" y="1196752"/>
              <a:ext cx="5188497" cy="792088"/>
            </a:xfrm>
            <a:prstGeom prst="roundRect">
              <a:avLst>
                <a:gd name="adj" fmla="val 5961"/>
              </a:avLst>
            </a:prstGeom>
            <a:ln>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130048" tIns="65024" rIns="130048" bIns="65024" numCol="1" rtlCol="0" anchor="t" anchorCtr="0" compatLnSpc="1">
              <a:prstTxWarp prst="textNoShape">
                <a:avLst/>
              </a:prstTxWarp>
            </a:bodyPr>
            <a:lstStyle/>
            <a:p>
              <a:pPr fontAlgn="base">
                <a:spcBef>
                  <a:spcPct val="0"/>
                </a:spcBef>
                <a:spcAft>
                  <a:spcPct val="0"/>
                </a:spcAft>
              </a:pPr>
              <a:endParaRPr lang="es-MX" sz="3413" b="1" u="sng">
                <a:solidFill>
                  <a:srgbClr val="000000"/>
                </a:solidFill>
                <a:latin typeface="Calibri" panose="020F0502020204030204" pitchFamily="34" charset="0"/>
              </a:endParaRPr>
            </a:p>
          </p:txBody>
        </p:sp>
        <p:sp>
          <p:nvSpPr>
            <p:cNvPr id="41" name="40 Rectángulo"/>
            <p:cNvSpPr/>
            <p:nvPr/>
          </p:nvSpPr>
          <p:spPr>
            <a:xfrm>
              <a:off x="1587695" y="1681063"/>
              <a:ext cx="5261411" cy="280335"/>
            </a:xfrm>
            <a:prstGeom prst="rect">
              <a:avLst/>
            </a:prstGeom>
            <a:noFill/>
            <a:ln w="6350">
              <a:noFill/>
              <a:prstDash val="dash"/>
            </a:ln>
          </p:spPr>
          <p:txBody>
            <a:bodyPr wrap="square">
              <a:spAutoFit/>
            </a:bodyPr>
            <a:lstStyle/>
            <a:p>
              <a:pPr algn="ctr" fontAlgn="base">
                <a:spcBef>
                  <a:spcPct val="0"/>
                </a:spcBef>
                <a:spcAft>
                  <a:spcPct val="0"/>
                </a:spcAft>
              </a:pPr>
              <a:r>
                <a:rPr lang="es-MX" sz="1991" dirty="0">
                  <a:latin typeface="Calibri" panose="020F0502020204030204" pitchFamily="34" charset="0"/>
                  <a:cs typeface="Arial" charset="0"/>
                </a:rPr>
                <a:t>Diagnóstico de problemas sociales y meta-evaluación de avances</a:t>
              </a:r>
            </a:p>
          </p:txBody>
        </p:sp>
        <p:sp>
          <p:nvSpPr>
            <p:cNvPr id="39" name="Rectangle 18"/>
            <p:cNvSpPr>
              <a:spLocks noChangeArrowheads="1"/>
            </p:cNvSpPr>
            <p:nvPr/>
          </p:nvSpPr>
          <p:spPr bwMode="auto">
            <a:xfrm>
              <a:off x="2383458" y="1268179"/>
              <a:ext cx="3893559" cy="433490"/>
            </a:xfrm>
            <a:prstGeom prst="rect">
              <a:avLst/>
            </a:prstGeom>
            <a:solidFill>
              <a:srgbClr val="00B050"/>
            </a:solidFill>
            <a:ln>
              <a:noFill/>
              <a:headEnd/>
              <a:tailEnd/>
            </a:ln>
            <a:scene3d>
              <a:camera prst="orthographicFront">
                <a:rot lat="0" lon="0" rev="0"/>
              </a:camera>
              <a:lightRig rig="balanced" dir="t">
                <a:rot lat="0" lon="0" rev="8700000"/>
              </a:lightRig>
            </a:scene3d>
          </p:spPr>
          <p:style>
            <a:lnRef idx="3">
              <a:schemeClr val="lt1"/>
            </a:lnRef>
            <a:fillRef idx="1">
              <a:schemeClr val="accent6"/>
            </a:fillRef>
            <a:effectRef idx="1">
              <a:schemeClr val="accent6"/>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defRPr/>
              </a:pPr>
              <a:r>
                <a:rPr lang="es-MX" sz="2276" b="1" dirty="0">
                  <a:solidFill>
                    <a:srgbClr val="FFFFFF"/>
                  </a:solidFill>
                  <a:latin typeface="Calibri" panose="020F0502020204030204" pitchFamily="34" charset="0"/>
                  <a:cs typeface="Arial" pitchFamily="34" charset="0"/>
                </a:rPr>
                <a:t>Medición de Pobreza Multidimensional</a:t>
              </a:r>
            </a:p>
          </p:txBody>
        </p:sp>
      </p:grpSp>
      <p:sp>
        <p:nvSpPr>
          <p:cNvPr id="40" name="39 Rectángulo"/>
          <p:cNvSpPr/>
          <p:nvPr/>
        </p:nvSpPr>
        <p:spPr>
          <a:xfrm>
            <a:off x="140311" y="890399"/>
            <a:ext cx="12698793" cy="530017"/>
          </a:xfrm>
          <a:prstGeom prst="rect">
            <a:avLst/>
          </a:prstGeom>
        </p:spPr>
        <p:txBody>
          <a:bodyPr wrap="square">
            <a:spAutoFit/>
          </a:bodyPr>
          <a:lstStyle/>
          <a:p>
            <a:pPr eaLnBrk="0" fontAlgn="base" hangingPunct="0">
              <a:spcBef>
                <a:spcPct val="0"/>
              </a:spcBef>
              <a:spcAft>
                <a:spcPct val="0"/>
              </a:spcAft>
            </a:pPr>
            <a:r>
              <a:rPr lang="en-US" sz="2844" b="1" dirty="0" err="1">
                <a:solidFill>
                  <a:srgbClr val="1F497D"/>
                </a:solidFill>
                <a:latin typeface="Arial" charset="0"/>
                <a:cs typeface="Arial" charset="0"/>
              </a:rPr>
              <a:t>Sistema</a:t>
            </a:r>
            <a:r>
              <a:rPr lang="en-US" sz="2844" b="1" dirty="0">
                <a:solidFill>
                  <a:srgbClr val="1F497D"/>
                </a:solidFill>
                <a:latin typeface="Arial" charset="0"/>
                <a:cs typeface="Arial" charset="0"/>
              </a:rPr>
              <a:t> de </a:t>
            </a:r>
            <a:r>
              <a:rPr lang="en-US" sz="2844" b="1" dirty="0" err="1">
                <a:solidFill>
                  <a:srgbClr val="1F497D"/>
                </a:solidFill>
                <a:latin typeface="Arial" charset="0"/>
                <a:cs typeface="Arial" charset="0"/>
              </a:rPr>
              <a:t>Monitoreo</a:t>
            </a:r>
            <a:r>
              <a:rPr lang="en-US" sz="2844" b="1" dirty="0">
                <a:solidFill>
                  <a:srgbClr val="1F497D"/>
                </a:solidFill>
                <a:latin typeface="Arial" charset="0"/>
                <a:cs typeface="Arial" charset="0"/>
              </a:rPr>
              <a:t> y </a:t>
            </a:r>
            <a:r>
              <a:rPr lang="en-US" sz="2844" b="1" dirty="0" err="1">
                <a:solidFill>
                  <a:srgbClr val="1F497D"/>
                </a:solidFill>
                <a:latin typeface="Arial" charset="0"/>
                <a:cs typeface="Arial" charset="0"/>
              </a:rPr>
              <a:t>Evaluación</a:t>
            </a:r>
            <a:r>
              <a:rPr lang="en-US" sz="2844" b="1" dirty="0">
                <a:solidFill>
                  <a:srgbClr val="1F497D"/>
                </a:solidFill>
                <a:latin typeface="Arial" charset="0"/>
                <a:cs typeface="Arial" charset="0"/>
              </a:rPr>
              <a:t> </a:t>
            </a:r>
            <a:r>
              <a:rPr lang="en-US" sz="2844" b="1" dirty="0" err="1">
                <a:solidFill>
                  <a:srgbClr val="1F497D"/>
                </a:solidFill>
                <a:latin typeface="Arial" charset="0"/>
                <a:cs typeface="Arial" charset="0"/>
              </a:rPr>
              <a:t>para</a:t>
            </a:r>
            <a:r>
              <a:rPr lang="en-US" sz="2844" b="1" dirty="0">
                <a:solidFill>
                  <a:srgbClr val="1F497D"/>
                </a:solidFill>
                <a:latin typeface="Arial" charset="0"/>
                <a:cs typeface="Arial" charset="0"/>
              </a:rPr>
              <a:t> el </a:t>
            </a:r>
            <a:r>
              <a:rPr lang="en-US" sz="2844" b="1" dirty="0" err="1">
                <a:solidFill>
                  <a:srgbClr val="1F497D"/>
                </a:solidFill>
                <a:latin typeface="Arial" charset="0"/>
                <a:cs typeface="Arial" charset="0"/>
              </a:rPr>
              <a:t>desarrollo</a:t>
            </a:r>
            <a:r>
              <a:rPr lang="en-US" sz="2844" b="1" dirty="0">
                <a:solidFill>
                  <a:srgbClr val="1F497D"/>
                </a:solidFill>
                <a:latin typeface="Arial" charset="0"/>
                <a:cs typeface="Arial" charset="0"/>
              </a:rPr>
              <a:t> social en México </a:t>
            </a:r>
          </a:p>
        </p:txBody>
      </p:sp>
      <p:sp>
        <p:nvSpPr>
          <p:cNvPr id="51" name="50 Rectángulo"/>
          <p:cNvSpPr/>
          <p:nvPr/>
        </p:nvSpPr>
        <p:spPr>
          <a:xfrm>
            <a:off x="1062327" y="3321629"/>
            <a:ext cx="2098185" cy="398699"/>
          </a:xfrm>
          <a:prstGeom prst="rect">
            <a:avLst/>
          </a:prstGeom>
        </p:spPr>
        <p:txBody>
          <a:bodyPr wrap="square">
            <a:spAutoFit/>
          </a:bodyPr>
          <a:lstStyle/>
          <a:p>
            <a:pPr fontAlgn="base">
              <a:spcBef>
                <a:spcPct val="0"/>
              </a:spcBef>
              <a:spcAft>
                <a:spcPct val="0"/>
              </a:spcAft>
            </a:pPr>
            <a:endParaRPr lang="es-MX" sz="1991" dirty="0">
              <a:latin typeface="Calibri" panose="020F0502020204030204" pitchFamily="34" charset="0"/>
              <a:cs typeface="Arial" charset="0"/>
            </a:endParaRPr>
          </a:p>
        </p:txBody>
      </p:sp>
      <p:sp>
        <p:nvSpPr>
          <p:cNvPr id="21" name="15 Rectángulo redondeado">
            <a:hlinkClick r:id="rId2" action="ppaction://hlinkpres?slideindex=1&amp;slidetitle="/>
          </p:cNvPr>
          <p:cNvSpPr>
            <a:spLocks noChangeArrowheads="1"/>
          </p:cNvSpPr>
          <p:nvPr/>
        </p:nvSpPr>
        <p:spPr bwMode="auto">
          <a:xfrm>
            <a:off x="1535772" y="3852686"/>
            <a:ext cx="2918400" cy="3840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pPr>
            <a:r>
              <a:rPr lang="es-MX" sz="1991" dirty="0">
                <a:solidFill>
                  <a:srgbClr val="000000"/>
                </a:solidFill>
                <a:latin typeface="Calibri" panose="020F0502020204030204" pitchFamily="34" charset="0"/>
              </a:rPr>
              <a:t>Planeación Nacional</a:t>
            </a:r>
          </a:p>
        </p:txBody>
      </p:sp>
      <p:sp>
        <p:nvSpPr>
          <p:cNvPr id="30" name="16 Rectángulo redondeado"/>
          <p:cNvSpPr>
            <a:spLocks noChangeArrowheads="1"/>
          </p:cNvSpPr>
          <p:nvPr/>
        </p:nvSpPr>
        <p:spPr bwMode="auto">
          <a:xfrm>
            <a:off x="1535772" y="4364743"/>
            <a:ext cx="2918400" cy="7680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pPr>
            <a:r>
              <a:rPr lang="es-MX" sz="1707" dirty="0">
                <a:solidFill>
                  <a:srgbClr val="000000"/>
                </a:solidFill>
                <a:latin typeface="Calibri" panose="020F0502020204030204" pitchFamily="34" charset="0"/>
              </a:rPr>
              <a:t>Vinculación de programas con prioridades nacionales</a:t>
            </a:r>
          </a:p>
        </p:txBody>
      </p:sp>
      <p:sp>
        <p:nvSpPr>
          <p:cNvPr id="31" name="19 Rectángulo redondeado"/>
          <p:cNvSpPr>
            <a:spLocks noChangeArrowheads="1"/>
          </p:cNvSpPr>
          <p:nvPr/>
        </p:nvSpPr>
        <p:spPr bwMode="auto">
          <a:xfrm>
            <a:off x="1535772" y="5262409"/>
            <a:ext cx="2918400" cy="1252938"/>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pPr>
            <a:r>
              <a:rPr lang="es-MX" sz="1707" dirty="0">
                <a:solidFill>
                  <a:srgbClr val="000000"/>
                </a:solidFill>
                <a:latin typeface="Calibri" panose="020F0502020204030204" pitchFamily="34" charset="0"/>
              </a:rPr>
              <a:t>Indicadores suficientes y necesarios para dar seguimiento a los objetivos de los programas de la política social</a:t>
            </a:r>
          </a:p>
        </p:txBody>
      </p:sp>
      <p:sp>
        <p:nvSpPr>
          <p:cNvPr id="36" name="15 Rectángulo redondeado">
            <a:hlinkClick r:id="rId2" action="ppaction://hlinkpres?slideindex=1&amp;slidetitle="/>
          </p:cNvPr>
          <p:cNvSpPr>
            <a:spLocks noChangeArrowheads="1"/>
          </p:cNvSpPr>
          <p:nvPr/>
        </p:nvSpPr>
        <p:spPr bwMode="auto">
          <a:xfrm>
            <a:off x="8602158" y="3829096"/>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eaLnBrk="0" fontAlgn="base" hangingPunct="0">
              <a:spcBef>
                <a:spcPct val="0"/>
              </a:spcBef>
              <a:spcAft>
                <a:spcPct val="0"/>
              </a:spcAft>
            </a:pPr>
            <a:r>
              <a:rPr lang="es-MX" sz="1707" dirty="0">
                <a:solidFill>
                  <a:srgbClr val="000000"/>
                </a:solidFill>
                <a:latin typeface="Calibri" panose="020F0502020204030204" pitchFamily="34" charset="0"/>
                <a:cs typeface="Arial" pitchFamily="34" charset="0"/>
              </a:rPr>
              <a:t>Programa Anual de Evaluación</a:t>
            </a:r>
            <a:endParaRPr lang="es-ES" sz="1707" dirty="0">
              <a:solidFill>
                <a:srgbClr val="000000"/>
              </a:solidFill>
              <a:latin typeface="Calibri" panose="020F0502020204030204" pitchFamily="34" charset="0"/>
              <a:cs typeface="Arial" pitchFamily="34" charset="0"/>
            </a:endParaRPr>
          </a:p>
        </p:txBody>
      </p:sp>
      <p:sp>
        <p:nvSpPr>
          <p:cNvPr id="38" name="16 Rectángulo redondeado"/>
          <p:cNvSpPr>
            <a:spLocks noChangeArrowheads="1"/>
          </p:cNvSpPr>
          <p:nvPr/>
        </p:nvSpPr>
        <p:spPr bwMode="auto">
          <a:xfrm>
            <a:off x="8602158" y="4345870"/>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eaLnBrk="0" fontAlgn="base" hangingPunct="0">
              <a:spcBef>
                <a:spcPct val="0"/>
              </a:spcBef>
              <a:spcAft>
                <a:spcPct val="0"/>
              </a:spcAft>
            </a:pPr>
            <a:r>
              <a:rPr lang="es-MX" sz="1707" dirty="0">
                <a:solidFill>
                  <a:srgbClr val="000000"/>
                </a:solidFill>
                <a:latin typeface="Calibri" panose="020F0502020204030204" pitchFamily="34" charset="0"/>
                <a:cs typeface="Arial" pitchFamily="34" charset="0"/>
              </a:rPr>
              <a:t>Evaluación de Impacto</a:t>
            </a:r>
            <a:endParaRPr lang="es-ES" sz="1707" dirty="0">
              <a:solidFill>
                <a:srgbClr val="000000"/>
              </a:solidFill>
              <a:latin typeface="Calibri" panose="020F0502020204030204" pitchFamily="34" charset="0"/>
              <a:cs typeface="Arial" pitchFamily="34" charset="0"/>
            </a:endParaRPr>
          </a:p>
        </p:txBody>
      </p:sp>
      <p:sp>
        <p:nvSpPr>
          <p:cNvPr id="42" name="17 Rectángulo redondeado"/>
          <p:cNvSpPr>
            <a:spLocks noChangeArrowheads="1"/>
          </p:cNvSpPr>
          <p:nvPr/>
        </p:nvSpPr>
        <p:spPr bwMode="auto">
          <a:xfrm>
            <a:off x="8602158" y="5896193"/>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p>
            <a:pPr algn="ctr" fontAlgn="base">
              <a:spcBef>
                <a:spcPct val="0"/>
              </a:spcBef>
              <a:spcAft>
                <a:spcPct val="0"/>
              </a:spcAft>
            </a:pPr>
            <a:r>
              <a:rPr lang="es-MX" sz="1707" dirty="0">
                <a:solidFill>
                  <a:srgbClr val="000000"/>
                </a:solidFill>
                <a:latin typeface="Calibri" panose="020F0502020204030204" pitchFamily="34" charset="0"/>
              </a:rPr>
              <a:t>Evaluación de Diseño</a:t>
            </a:r>
            <a:endParaRPr lang="es-ES" sz="1707" dirty="0">
              <a:solidFill>
                <a:srgbClr val="000000"/>
              </a:solidFill>
              <a:latin typeface="Calibri" panose="020F0502020204030204" pitchFamily="34" charset="0"/>
            </a:endParaRPr>
          </a:p>
        </p:txBody>
      </p:sp>
      <p:sp>
        <p:nvSpPr>
          <p:cNvPr id="43" name="18 Rectángulo redondeado"/>
          <p:cNvSpPr>
            <a:spLocks noChangeArrowheads="1"/>
          </p:cNvSpPr>
          <p:nvPr/>
        </p:nvSpPr>
        <p:spPr bwMode="auto">
          <a:xfrm>
            <a:off x="8602158" y="5379419"/>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eaLnBrk="0" fontAlgn="base" hangingPunct="0">
              <a:spcBef>
                <a:spcPct val="0"/>
              </a:spcBef>
              <a:spcAft>
                <a:spcPct val="0"/>
              </a:spcAft>
            </a:pPr>
            <a:r>
              <a:rPr lang="es-MX" sz="1707" dirty="0">
                <a:solidFill>
                  <a:srgbClr val="000000"/>
                </a:solidFill>
                <a:latin typeface="Calibri" panose="020F0502020204030204" pitchFamily="34" charset="0"/>
                <a:cs typeface="Arial" pitchFamily="34" charset="0"/>
              </a:rPr>
              <a:t>Evaluación Específica de Desempeño</a:t>
            </a:r>
            <a:endParaRPr lang="es-ES" sz="1707" dirty="0">
              <a:solidFill>
                <a:srgbClr val="000000"/>
              </a:solidFill>
              <a:latin typeface="Calibri" panose="020F0502020204030204" pitchFamily="34" charset="0"/>
            </a:endParaRPr>
          </a:p>
        </p:txBody>
      </p:sp>
      <p:sp>
        <p:nvSpPr>
          <p:cNvPr id="44" name="19 Rectángulo redondeado"/>
          <p:cNvSpPr>
            <a:spLocks noChangeArrowheads="1"/>
          </p:cNvSpPr>
          <p:nvPr/>
        </p:nvSpPr>
        <p:spPr bwMode="auto">
          <a:xfrm>
            <a:off x="8602158" y="4862645"/>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eaLnBrk="0" fontAlgn="base" hangingPunct="0">
              <a:spcBef>
                <a:spcPct val="0"/>
              </a:spcBef>
              <a:spcAft>
                <a:spcPct val="0"/>
              </a:spcAft>
            </a:pPr>
            <a:r>
              <a:rPr lang="es-MX" sz="1707" dirty="0">
                <a:solidFill>
                  <a:srgbClr val="000000"/>
                </a:solidFill>
                <a:latin typeface="Calibri" panose="020F0502020204030204" pitchFamily="34" charset="0"/>
                <a:cs typeface="Arial" pitchFamily="34" charset="0"/>
              </a:rPr>
              <a:t>Evaluación de procesos</a:t>
            </a:r>
            <a:endParaRPr lang="es-ES" sz="1707" dirty="0">
              <a:solidFill>
                <a:srgbClr val="000000"/>
              </a:solidFill>
              <a:latin typeface="Calibri" panose="020F0502020204030204" pitchFamily="34" charset="0"/>
              <a:cs typeface="Arial" pitchFamily="34" charset="0"/>
            </a:endParaRPr>
          </a:p>
        </p:txBody>
      </p:sp>
      <p:sp>
        <p:nvSpPr>
          <p:cNvPr id="46" name="20 Rectángulo redondeado"/>
          <p:cNvSpPr>
            <a:spLocks noChangeArrowheads="1"/>
          </p:cNvSpPr>
          <p:nvPr/>
        </p:nvSpPr>
        <p:spPr bwMode="auto">
          <a:xfrm>
            <a:off x="8602158" y="6412971"/>
            <a:ext cx="2918400" cy="409600"/>
          </a:xfrm>
          <a:prstGeom prst="roundRect">
            <a:avLst>
              <a:gd name="adj" fmla="val 16667"/>
            </a:avLst>
          </a:prstGeom>
          <a:solidFill>
            <a:schemeClr val="bg1">
              <a:lumMod val="75000"/>
            </a:schemeClr>
          </a:solidFill>
          <a:ln w="31750">
            <a:noFill/>
            <a:headEnd/>
            <a:tailEnd/>
          </a:ln>
          <a:scene3d>
            <a:camera prst="orthographicFront">
              <a:rot lat="0" lon="0" rev="0"/>
            </a:camera>
            <a:lightRig rig="balanced" dir="t">
              <a:rot lat="0" lon="0" rev="8700000"/>
            </a:lightRig>
          </a:scene3d>
        </p:spPr>
        <p:style>
          <a:lnRef idx="3">
            <a:schemeClr val="lt1"/>
          </a:lnRef>
          <a:fillRef idx="1">
            <a:schemeClr val="dk1"/>
          </a:fillRef>
          <a:effectRef idx="1">
            <a:schemeClr val="dk1"/>
          </a:effectRef>
          <a:fontRef idx="minor">
            <a:schemeClr val="lt1"/>
          </a:fontRef>
        </p:style>
        <p:txBody>
          <a:bodyPr wrap="square" anchor="ctr"/>
          <a:lstStyle/>
          <a:p>
            <a:pPr algn="ctr" fontAlgn="base">
              <a:spcBef>
                <a:spcPct val="0"/>
              </a:spcBef>
              <a:spcAft>
                <a:spcPct val="0"/>
              </a:spcAft>
            </a:pPr>
            <a:r>
              <a:rPr lang="es-MX" sz="1707" dirty="0">
                <a:solidFill>
                  <a:srgbClr val="000000"/>
                </a:solidFill>
                <a:latin typeface="Calibri" panose="020F0502020204030204" pitchFamily="34" charset="0"/>
              </a:rPr>
              <a:t>Evaluación estratégica</a:t>
            </a:r>
            <a:endParaRPr lang="es-ES" sz="1707"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071829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a la Educación</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4" indent="-285750" algn="just">
              <a:buFont typeface="Arial" pitchFamily="34" charset="0"/>
              <a:buChar char="•"/>
            </a:pPr>
            <a:r>
              <a:rPr lang="es-MX" sz="1600" dirty="0">
                <a:latin typeface="Arial" pitchFamily="34" charset="0"/>
                <a:cs typeface="Arial" pitchFamily="34" charset="0"/>
              </a:rPr>
              <a:t>Si se hiciera la Encuesta Nacional de Jornaleros Agrícolas, el Programa de Atención a Jornaleros Agrícolas tendría información complementaria para caracterizar exitosamente a su población y </a:t>
            </a:r>
            <a:r>
              <a:rPr lang="es-MX" sz="1600" dirty="0" smtClean="0">
                <a:latin typeface="Arial" pitchFamily="34" charset="0"/>
                <a:cs typeface="Arial" pitchFamily="34" charset="0"/>
              </a:rPr>
              <a:t>medir </a:t>
            </a:r>
            <a:r>
              <a:rPr lang="es-MX" sz="1600" dirty="0">
                <a:latin typeface="Arial" pitchFamily="34" charset="0"/>
                <a:cs typeface="Arial" pitchFamily="34" charset="0"/>
              </a:rPr>
              <a:t>la calidad de los servicios productivos. </a:t>
            </a:r>
            <a:endParaRPr lang="es-MX" sz="1600" dirty="0" smtClean="0">
              <a:latin typeface="Arial" pitchFamily="34" charset="0"/>
              <a:cs typeface="Arial" pitchFamily="34" charset="0"/>
            </a:endParaRPr>
          </a:p>
          <a:p>
            <a:pPr marL="285750" lvl="4" indent="-285750" algn="just">
              <a:buFont typeface="Arial" pitchFamily="34" charset="0"/>
              <a:buChar char="•"/>
            </a:pPr>
            <a:endParaRPr lang="es-MX" sz="1600" dirty="0">
              <a:latin typeface="Arial" pitchFamily="34" charset="0"/>
              <a:cs typeface="Arial" pitchFamily="34" charset="0"/>
            </a:endParaRPr>
          </a:p>
          <a:p>
            <a:pPr marL="285750" lvl="4" indent="-285750" algn="just">
              <a:buFont typeface="Arial" pitchFamily="34" charset="0"/>
              <a:buChar char="•"/>
            </a:pPr>
            <a:r>
              <a:rPr lang="es-MX" sz="1600" dirty="0">
                <a:latin typeface="Arial" pitchFamily="34" charset="0"/>
                <a:cs typeface="Arial" pitchFamily="34" charset="0"/>
              </a:rPr>
              <a:t>Es muy importante financiar la creación de padrones electrónicos para el Programa Nacional de Becas,  Apoyo a la Educación Indígena, Programa de Educación Inicial y Básica Comunitaria. Dichos padrones ayudarían a recolectar información socioeconómica de los </a:t>
            </a:r>
            <a:r>
              <a:rPr lang="es-MX" sz="1600" dirty="0" smtClean="0">
                <a:latin typeface="Arial" pitchFamily="34" charset="0"/>
                <a:cs typeface="Arial" pitchFamily="34" charset="0"/>
              </a:rPr>
              <a:t>beneficiarios</a:t>
            </a:r>
            <a:r>
              <a:rPr lang="es-MX" sz="1600" dirty="0">
                <a:latin typeface="Arial" pitchFamily="34" charset="0"/>
                <a:cs typeface="Arial" pitchFamily="34" charset="0"/>
              </a:rPr>
              <a:t> </a:t>
            </a:r>
            <a:r>
              <a:rPr lang="es-MX" sz="1600" dirty="0" smtClean="0">
                <a:latin typeface="Arial" pitchFamily="34" charset="0"/>
                <a:cs typeface="Arial" pitchFamily="34" charset="0"/>
              </a:rPr>
              <a:t>y facilitaría la operación de dichos programas. </a:t>
            </a:r>
          </a:p>
          <a:p>
            <a:pPr marL="285750" lvl="4" indent="-285750" algn="just">
              <a:buFont typeface="Arial" pitchFamily="34" charset="0"/>
              <a:buChar char="•"/>
            </a:pPr>
            <a:endParaRPr lang="es-MX" sz="1600" dirty="0">
              <a:latin typeface="Arial" pitchFamily="34" charset="0"/>
              <a:cs typeface="Arial" pitchFamily="34" charset="0"/>
            </a:endParaRPr>
          </a:p>
          <a:p>
            <a:pPr marL="285750" indent="-285750" algn="just"/>
            <a:r>
              <a:rPr lang="es-MX" sz="1600" dirty="0" smtClean="0">
                <a:latin typeface="Arial" pitchFamily="34" charset="0"/>
                <a:cs typeface="Arial" pitchFamily="34" charset="0"/>
              </a:rPr>
              <a:t>Fortalecer </a:t>
            </a:r>
            <a:r>
              <a:rPr lang="es-MX" sz="1600" dirty="0">
                <a:latin typeface="Arial" pitchFamily="34" charset="0"/>
                <a:cs typeface="Arial" pitchFamily="34" charset="0"/>
              </a:rPr>
              <a:t>las acciones del Consejo Nacional de Fomento Educativo (CONAFE) respecto a mejorar las condiciones de los Líderes de Educación Comunitaria (quienes son los profesores) para mantenerlos en las comunidades durante el ciclo escolar, lo que previene el rezago educativo en la </a:t>
            </a:r>
            <a:r>
              <a:rPr lang="es-MX" sz="1600" dirty="0" smtClean="0">
                <a:latin typeface="Arial" pitchFamily="34" charset="0"/>
                <a:cs typeface="Arial" pitchFamily="34" charset="0"/>
              </a:rPr>
              <a:t>población en pobreza </a:t>
            </a:r>
            <a:r>
              <a:rPr lang="es-MX" sz="1600" dirty="0">
                <a:latin typeface="Arial" pitchFamily="34" charset="0"/>
                <a:cs typeface="Arial" pitchFamily="34" charset="0"/>
              </a:rPr>
              <a:t>extrema. Las acciones sugeridas son incremento a sus estímulos económicos y acompañamiento psicológico telefónico.</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Fortalecer el presupuesto del programa de Atención de la Demanda de Educación para Adultos del Instituto Nacional de Educación para Adultos (INEA</a:t>
            </a:r>
            <a:r>
              <a:rPr lang="es-MX" sz="1600" dirty="0" smtClean="0">
                <a:latin typeface="Arial" pitchFamily="34" charset="0"/>
                <a:cs typeface="Arial" pitchFamily="34" charset="0"/>
              </a:rPr>
              <a:t>), dado </a:t>
            </a:r>
            <a:r>
              <a:rPr lang="es-MX" sz="1600" dirty="0">
                <a:latin typeface="Arial" pitchFamily="34" charset="0"/>
                <a:cs typeface="Arial" pitchFamily="34" charset="0"/>
              </a:rPr>
              <a:t>que es la única intervención que atiende el rezago educativo de </a:t>
            </a:r>
            <a:r>
              <a:rPr lang="es-MX" sz="1600" dirty="0" smtClean="0">
                <a:latin typeface="Arial" pitchFamily="34" charset="0"/>
                <a:cs typeface="Arial" pitchFamily="34" charset="0"/>
              </a:rPr>
              <a:t>adultos, </a:t>
            </a:r>
            <a:r>
              <a:rPr lang="es-MX" sz="1600" dirty="0">
                <a:latin typeface="Arial" pitchFamily="34" charset="0"/>
                <a:cs typeface="Arial" pitchFamily="34" charset="0"/>
              </a:rPr>
              <a:t>y cuyo presupuesto representa menos </a:t>
            </a:r>
            <a:r>
              <a:rPr lang="es-MX" sz="1600" dirty="0" smtClean="0">
                <a:latin typeface="Arial" pitchFamily="34" charset="0"/>
                <a:cs typeface="Arial" pitchFamily="34" charset="0"/>
              </a:rPr>
              <a:t>de 1% del </a:t>
            </a:r>
            <a:r>
              <a:rPr lang="es-MX" sz="1600" dirty="0">
                <a:latin typeface="Arial" pitchFamily="34" charset="0"/>
                <a:cs typeface="Arial" pitchFamily="34" charset="0"/>
              </a:rPr>
              <a:t>sector educativo.</a:t>
            </a: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50</a:t>
            </a:fld>
            <a:endParaRPr lang="es-MX"/>
          </a:p>
        </p:txBody>
      </p:sp>
    </p:spTree>
    <p:extLst>
      <p:ext uri="{BB962C8B-B14F-4D97-AF65-F5344CB8AC3E}">
        <p14:creationId xmlns:p14="http://schemas.microsoft.com/office/powerpoint/2010/main" val="36876631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MEDIO AMBIENTE SANO</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51</a:t>
            </a:fld>
            <a:endParaRPr lang="es-MX"/>
          </a:p>
        </p:txBody>
      </p:sp>
    </p:spTree>
    <p:extLst>
      <p:ext uri="{BB962C8B-B14F-4D97-AF65-F5344CB8AC3E}">
        <p14:creationId xmlns:p14="http://schemas.microsoft.com/office/powerpoint/2010/main" val="14000522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01310" y="6604993"/>
            <a:ext cx="11754320" cy="129614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25736" y="3019104"/>
            <a:ext cx="11737304"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864887" y="3474728"/>
            <a:ext cx="586126" cy="7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888336" y="5396986"/>
            <a:ext cx="539228" cy="56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909512" y="6766706"/>
            <a:ext cx="496877" cy="929840"/>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028329"/>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latin typeface="Arial" panose="020B0604020202020204" pitchFamily="34" charset="0"/>
                <a:cs typeface="Arial" panose="020B0604020202020204" pitchFamily="34" charset="0"/>
              </a:rPr>
              <a:t>Los bienes o servicios que entrega el programa reducen los riesgos en la salud de la población por factores ambientales como la calidad del aire y del agua y/o el manejo de residuos contaminantes</a:t>
            </a:r>
            <a:endParaRPr lang="es-MX" sz="20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600" dirty="0">
                <a:latin typeface="Arial" panose="020B0604020202020204" pitchFamily="34" charset="0"/>
                <a:cs typeface="Arial" panose="020B0604020202020204" pitchFamily="34" charset="0"/>
              </a:rPr>
              <a:t>Los bienes o servicios que entrega el programa pueden contribuir a reducir el agotamiento de los recursos naturales y la degradación del medio ambiente con especial énfasis en restauración y preservación de la biodiversidad, recursos forestales, mantos acuíferos, calidad del suelo y capa de ozono.</a:t>
            </a:r>
          </a:p>
          <a:p>
            <a:pPr marL="0" indent="0" algn="just">
              <a:buNone/>
            </a:pPr>
            <a:r>
              <a:rPr lang="es-MX" sz="1600" dirty="0">
                <a:latin typeface="Arial" panose="020B0604020202020204" pitchFamily="34" charset="0"/>
                <a:cs typeface="Arial" panose="020B0604020202020204" pitchFamily="34" charset="0"/>
              </a:rPr>
              <a:t>Se consideran los programas cuyas acciones que propicien la evolución y continuidad de los ecosistemas y hábitat naturales.</a:t>
            </a:r>
          </a:p>
        </p:txBody>
      </p:sp>
      <p:sp>
        <p:nvSpPr>
          <p:cNvPr id="13" name="2 Marcador de contenido"/>
          <p:cNvSpPr txBox="1">
            <a:spLocks/>
          </p:cNvSpPr>
          <p:nvPr/>
        </p:nvSpPr>
        <p:spPr>
          <a:xfrm>
            <a:off x="3567493" y="6460976"/>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600" dirty="0">
                <a:latin typeface="Arial" panose="020B0604020202020204" pitchFamily="34" charset="0"/>
                <a:cs typeface="Arial" panose="020B0604020202020204" pitchFamily="34" charset="0"/>
              </a:rPr>
              <a:t>Los bienes o servicios que entrega el programa propician la prevención y protección los recursos naturales a través de regulación, educación ambiental e investigación medioambiental</a:t>
            </a:r>
            <a:r>
              <a:rPr lang="es-MX" sz="1600" dirty="0" smtClean="0">
                <a:latin typeface="Arial" panose="020B0604020202020204" pitchFamily="34" charset="0"/>
                <a:cs typeface="Arial" panose="020B0604020202020204" pitchFamily="34" charset="0"/>
              </a:rPr>
              <a:t>.</a:t>
            </a: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un </a:t>
            </a:r>
            <a:r>
              <a:rPr lang="es-ES" b="1" dirty="0" smtClean="0">
                <a:solidFill>
                  <a:srgbClr val="00A44A"/>
                </a:solidFill>
              </a:rPr>
              <a:t>Medio Ambiente Sano</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132549"/>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117160"/>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52</a:t>
            </a:fld>
            <a:endParaRPr lang="es-MX"/>
          </a:p>
        </p:txBody>
      </p:sp>
    </p:spTree>
    <p:extLst>
      <p:ext uri="{BB962C8B-B14F-4D97-AF65-F5344CB8AC3E}">
        <p14:creationId xmlns:p14="http://schemas.microsoft.com/office/powerpoint/2010/main" val="8402594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un </a:t>
            </a:r>
            <a:r>
              <a:rPr lang="es-ES" b="1" dirty="0">
                <a:solidFill>
                  <a:srgbClr val="00A44A"/>
                </a:solidFill>
              </a:rPr>
              <a:t>Medio Ambiente Sano </a:t>
            </a:r>
            <a:endParaRPr lang="es-ES" b="1" dirty="0" smtClean="0">
              <a:solidFill>
                <a:srgbClr val="00A44A"/>
              </a:solidFill>
            </a:endParaRPr>
          </a:p>
          <a:p>
            <a:pPr>
              <a:defRPr/>
            </a:pPr>
            <a:endParaRPr lang="es-ES" sz="2400" b="1" dirty="0" smtClean="0">
              <a:solidFill>
                <a:schemeClr val="bg1">
                  <a:lumMod val="50000"/>
                </a:schemeClr>
              </a:solidFill>
            </a:endParaRPr>
          </a:p>
          <a:p>
            <a:pPr>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39894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3176464976"/>
              </p:ext>
            </p:extLst>
          </p:nvPr>
        </p:nvGraphicFramePr>
        <p:xfrm>
          <a:off x="309712" y="3292624"/>
          <a:ext cx="12313368" cy="3067419"/>
        </p:xfrm>
        <a:graphic>
          <a:graphicData uri="http://schemas.openxmlformats.org/drawingml/2006/table">
            <a:tbl>
              <a:tblPr/>
              <a:tblGrid>
                <a:gridCol w="1440160"/>
                <a:gridCol w="1152128"/>
                <a:gridCol w="3024336"/>
                <a:gridCol w="6696744"/>
              </a:tblGrid>
              <a:tr h="64807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9096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Sanidad e Inocuidad Agroalimentaria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Apoyos enfocados a la reducción de problemas sanitarios mediante las inspecciones fitozoosanitarias en la producción agroalimentaria, así como para el fomento de la conservación del medio </a:t>
                      </a:r>
                      <a:r>
                        <a:rPr lang="es-MX" sz="1200" b="0" i="0" u="none" strike="noStrike" dirty="0" smtClean="0">
                          <a:solidFill>
                            <a:schemeClr val="tx1"/>
                          </a:solidFill>
                          <a:effectLst/>
                          <a:latin typeface="Arial" panose="020B0604020202020204" pitchFamily="34" charset="0"/>
                          <a:cs typeface="Arial" panose="020B0604020202020204" pitchFamily="34" charset="0"/>
                        </a:rPr>
                        <a:t>ambiente.</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718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Acciones Complementarias para Mejorar las Sanidades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Inspección de posibles riesgos de sanidad animal, vegetal, así como la vigilancia y control de plagas y enfermedades en el sector </a:t>
                      </a:r>
                      <a:r>
                        <a:rPr lang="es-MX" sz="1200" b="0" i="0" u="none" strike="noStrike" dirty="0" smtClean="0">
                          <a:solidFill>
                            <a:schemeClr val="tx1"/>
                          </a:solidFill>
                          <a:effectLst/>
                          <a:latin typeface="Arial" panose="020B0604020202020204" pitchFamily="34" charset="0"/>
                          <a:cs typeface="Arial" panose="020B0604020202020204" pitchFamily="34" charset="0"/>
                        </a:rPr>
                        <a:t>agropecuaria.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Tratamiento de Aguas Residuales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busca ampliar la cobertura de agua de calidad para el uso y consumo humano, </a:t>
                      </a:r>
                      <a:r>
                        <a:rPr lang="es-MX" sz="1200" b="0" i="0" u="none" strike="noStrike" dirty="0" smtClean="0">
                          <a:solidFill>
                            <a:schemeClr val="tx1"/>
                          </a:solidFill>
                          <a:effectLst/>
                          <a:latin typeface="Arial" panose="020B0604020202020204" pitchFamily="34" charset="0"/>
                          <a:cs typeface="Arial" panose="020B0604020202020204" pitchFamily="34" charset="0"/>
                        </a:rPr>
                        <a:t>para la desinfección y tratamiento de contaminantes específicos.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5131">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Agua potable, Alcantarillado y Saneamiento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Realiza obras en alcantarillado y agua potable en zonas urbanas y </a:t>
                      </a:r>
                      <a:r>
                        <a:rPr lang="es-MX" sz="1200" b="0" i="0" u="none" strike="noStrike" dirty="0" smtClean="0">
                          <a:solidFill>
                            <a:schemeClr val="tx1"/>
                          </a:solidFill>
                          <a:effectLst/>
                          <a:latin typeface="Arial" panose="020B0604020202020204" pitchFamily="34" charset="0"/>
                          <a:cs typeface="Arial" panose="020B0604020202020204" pitchFamily="34" charset="0"/>
                        </a:rPr>
                        <a:t>rurales.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53</a:t>
            </a:fld>
            <a:endParaRPr lang="es-MX"/>
          </a:p>
        </p:txBody>
      </p:sp>
    </p:spTree>
    <p:extLst>
      <p:ext uri="{BB962C8B-B14F-4D97-AF65-F5344CB8AC3E}">
        <p14:creationId xmlns:p14="http://schemas.microsoft.com/office/powerpoint/2010/main" val="2384664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un </a:t>
            </a:r>
            <a:r>
              <a:rPr lang="es-ES" b="1" dirty="0">
                <a:solidFill>
                  <a:srgbClr val="00A44A"/>
                </a:solidFill>
              </a:rPr>
              <a:t>Medio Ambiente Sano </a:t>
            </a:r>
            <a:endParaRPr lang="es-ES" b="1" dirty="0" smtClean="0">
              <a:solidFill>
                <a:srgbClr val="00A44A"/>
              </a:solidFill>
            </a:endParaRPr>
          </a:p>
          <a:p>
            <a:pPr>
              <a:defRPr/>
            </a:pPr>
            <a:r>
              <a:rPr lang="es-ES" sz="2400" b="1" dirty="0" smtClean="0">
                <a:solidFill>
                  <a:schemeClr val="bg1">
                    <a:lumMod val="50000"/>
                  </a:schemeClr>
                </a:solidFill>
              </a:rPr>
              <a:t>Medianamente prioritarios</a:t>
            </a:r>
            <a:endParaRPr lang="es-ES" sz="20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525420499"/>
              </p:ext>
            </p:extLst>
          </p:nvPr>
        </p:nvGraphicFramePr>
        <p:xfrm>
          <a:off x="309712" y="3004592"/>
          <a:ext cx="12313368" cy="4582231"/>
        </p:xfrm>
        <a:graphic>
          <a:graphicData uri="http://schemas.openxmlformats.org/drawingml/2006/table">
            <a:tbl>
              <a:tblPr/>
              <a:tblGrid>
                <a:gridCol w="1440160"/>
                <a:gridCol w="1152128"/>
                <a:gridCol w="3024336"/>
                <a:gridCol w="6696744"/>
              </a:tblGrid>
              <a:tr h="666011">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5601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Agricultura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Apoyo de para el uso de prácticas y tecnología agropecuaria sustentable, por lo que contribuye a la protección y conservación de los recursos </a:t>
                      </a:r>
                      <a:r>
                        <a:rPr lang="es-MX" sz="1200" b="0" i="0" u="none" strike="noStrike" dirty="0" smtClean="0">
                          <a:solidFill>
                            <a:schemeClr val="tx1"/>
                          </a:solidFill>
                          <a:effectLst/>
                          <a:latin typeface="Arial" panose="020B0604020202020204" pitchFamily="34" charset="0"/>
                          <a:cs typeface="Arial" panose="020B0604020202020204" pitchFamily="34" charset="0"/>
                        </a:rPr>
                        <a:t>naturales.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999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hacia la igualdad y la sustentabilidad ambiental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promueve proyectos productivos sustentables para la conservación y aprovechamiento de los recursos </a:t>
                      </a:r>
                      <a:r>
                        <a:rPr lang="es-MX" sz="1200" b="0" i="0" u="none" strike="noStrike" dirty="0" smtClean="0">
                          <a:solidFill>
                            <a:schemeClr val="tx1"/>
                          </a:solidFill>
                          <a:effectLst/>
                          <a:latin typeface="Arial" panose="020B0604020202020204" pitchFamily="34" charset="0"/>
                          <a:cs typeface="Arial" panose="020B0604020202020204" pitchFamily="34" charset="0"/>
                        </a:rPr>
                        <a:t>naturales.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237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Conservación y Aprovechamiento Sustentable de la Vida Silvestre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A partir del fortalecimiento o establecimiento de las UMAs se contribuye a la conservación y el aprovechamiento sustentable de la vida silvestre nativa y sus </a:t>
                      </a:r>
                      <a:r>
                        <a:rPr lang="es-MX" sz="1200" b="0" i="0" u="none" strike="noStrike" dirty="0" smtClean="0">
                          <a:solidFill>
                            <a:schemeClr val="tx1"/>
                          </a:solidFill>
                          <a:effectLst/>
                          <a:latin typeface="Arial" panose="020B0604020202020204" pitchFamily="34" charset="0"/>
                          <a:cs typeface="Arial" panose="020B0604020202020204" pitchFamily="34" charset="0"/>
                        </a:rPr>
                        <a:t>hábitat.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237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Conservación para el Desarrollo Sostenible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Promueve la conservación de los ecosistemas y su biodiversidad en las regiones </a:t>
                      </a:r>
                      <a:r>
                        <a:rPr lang="es-MX" sz="1200" b="0" i="0" u="none" strike="noStrike" dirty="0" smtClean="0">
                          <a:solidFill>
                            <a:schemeClr val="tx1"/>
                          </a:solidFill>
                          <a:effectLst/>
                          <a:latin typeface="Arial" panose="020B0604020202020204" pitchFamily="34" charset="0"/>
                          <a:cs typeface="Arial" panose="020B0604020202020204" pitchFamily="34" charset="0"/>
                        </a:rPr>
                        <a:t>prioritarias.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89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Protección Forestal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Acciones estratégicas para la protección de recursos </a:t>
                      </a:r>
                      <a:r>
                        <a:rPr lang="es-MX" sz="1200" b="0" i="0" u="none" strike="noStrike" dirty="0" smtClean="0">
                          <a:solidFill>
                            <a:schemeClr val="tx1"/>
                          </a:solidFill>
                          <a:effectLst/>
                          <a:latin typeface="Arial" panose="020B0604020202020204" pitchFamily="34" charset="0"/>
                          <a:cs typeface="Arial" panose="020B0604020202020204" pitchFamily="34" charset="0"/>
                        </a:rPr>
                        <a:t>forestales.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9861">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pt-BR" sz="1200" b="1" i="0" u="none" strike="noStrike" dirty="0">
                          <a:solidFill>
                            <a:schemeClr val="tx1"/>
                          </a:solidFill>
                          <a:effectLst/>
                          <a:latin typeface="Arial" panose="020B0604020202020204" pitchFamily="34" charset="0"/>
                          <a:cs typeface="Arial" panose="020B0604020202020204" pitchFamily="34" charset="0"/>
                        </a:rPr>
                        <a:t>Programa de Manejo de </a:t>
                      </a:r>
                      <a:r>
                        <a:rPr lang="es-MX" sz="1200" b="1" i="0" u="none" strike="noStrike" noProof="0" dirty="0" smtClean="0">
                          <a:solidFill>
                            <a:schemeClr val="tx1"/>
                          </a:solidFill>
                          <a:effectLst/>
                          <a:latin typeface="Arial" panose="020B0604020202020204" pitchFamily="34" charset="0"/>
                          <a:cs typeface="Arial" panose="020B0604020202020204" pitchFamily="34" charset="0"/>
                        </a:rPr>
                        <a:t>Áreas Naturales </a:t>
                      </a:r>
                      <a:r>
                        <a:rPr lang="pt-BR" sz="1200" b="1" i="0" u="none" strike="noStrike" dirty="0" smtClean="0">
                          <a:solidFill>
                            <a:schemeClr val="tx1"/>
                          </a:solidFill>
                          <a:effectLst/>
                          <a:latin typeface="Arial" panose="020B0604020202020204" pitchFamily="34" charset="0"/>
                          <a:cs typeface="Arial" panose="020B0604020202020204" pitchFamily="34" charset="0"/>
                        </a:rPr>
                        <a:t>Protegidas</a:t>
                      </a:r>
                      <a:endParaRPr lang="pt-BR"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Estudio para la realización de declaratorias de áreas naturales </a:t>
                      </a:r>
                      <a:r>
                        <a:rPr lang="es-MX" sz="1200" b="0" i="0" u="none" strike="noStrike" dirty="0" smtClean="0">
                          <a:solidFill>
                            <a:schemeClr val="tx1"/>
                          </a:solidFill>
                          <a:effectLst/>
                          <a:latin typeface="Arial" panose="020B0604020202020204" pitchFamily="34" charset="0"/>
                          <a:cs typeface="Arial" panose="020B0604020202020204" pitchFamily="34" charset="0"/>
                        </a:rPr>
                        <a:t>protegidas.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237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Recuperación y Repoblación de Especies en Riesgo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Promueve la conservación y restauración de poblaciones de especies en peligro de </a:t>
                      </a:r>
                      <a:r>
                        <a:rPr lang="es-MX" sz="1200" b="0" i="0" u="none" strike="noStrike" dirty="0" smtClean="0">
                          <a:solidFill>
                            <a:schemeClr val="tx1"/>
                          </a:solidFill>
                          <a:effectLst/>
                          <a:latin typeface="Arial" panose="020B0604020202020204" pitchFamily="34" charset="0"/>
                          <a:cs typeface="Arial" panose="020B0604020202020204" pitchFamily="34" charset="0"/>
                        </a:rPr>
                        <a:t>extinción.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31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el Desarrollo Forestal Sustentable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Superficie forestal apoyada para su incorporación a esquemas de manejo forestal </a:t>
                      </a:r>
                      <a:r>
                        <a:rPr lang="es-MX" sz="1200" b="0" i="0" u="none" strike="noStrike" dirty="0" smtClean="0">
                          <a:solidFill>
                            <a:schemeClr val="tx1"/>
                          </a:solidFill>
                          <a:effectLst/>
                          <a:latin typeface="Arial" panose="020B0604020202020204" pitchFamily="34" charset="0"/>
                          <a:cs typeface="Arial" panose="020B0604020202020204" pitchFamily="34" charset="0"/>
                        </a:rPr>
                        <a:t>sustentable.</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398944" y="2068488"/>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54</a:t>
            </a:fld>
            <a:endParaRPr lang="es-MX"/>
          </a:p>
        </p:txBody>
      </p:sp>
    </p:spTree>
    <p:extLst>
      <p:ext uri="{BB962C8B-B14F-4D97-AF65-F5344CB8AC3E}">
        <p14:creationId xmlns:p14="http://schemas.microsoft.com/office/powerpoint/2010/main" val="416299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un </a:t>
            </a:r>
            <a:r>
              <a:rPr lang="es-ES" b="1" dirty="0">
                <a:solidFill>
                  <a:srgbClr val="00A44A"/>
                </a:solidFill>
              </a:rPr>
              <a:t>Medio Ambiente Sano</a:t>
            </a:r>
            <a:endParaRPr lang="es-ES" b="1" dirty="0" smtClean="0">
              <a:solidFill>
                <a:schemeClr val="tx2"/>
              </a:solidFill>
            </a:endParaRP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3842050525"/>
              </p:ext>
            </p:extLst>
          </p:nvPr>
        </p:nvGraphicFramePr>
        <p:xfrm>
          <a:off x="309712" y="3220616"/>
          <a:ext cx="12313368" cy="3960440"/>
        </p:xfrm>
        <a:graphic>
          <a:graphicData uri="http://schemas.openxmlformats.org/drawingml/2006/table">
            <a:tbl>
              <a:tblPr/>
              <a:tblGrid>
                <a:gridCol w="1440160"/>
                <a:gridCol w="1152128"/>
                <a:gridCol w="3024336"/>
                <a:gridCol w="6696744"/>
              </a:tblGrid>
              <a:tr h="710675">
                <a:tc>
                  <a:txBody>
                    <a:bodyPr/>
                    <a:lstStyle/>
                    <a:p>
                      <a:pPr algn="ctr" fontAlgn="ctr"/>
                      <a:r>
                        <a:rPr lang="es-MX" sz="1200" b="1" i="0" u="none" strike="noStrike" dirty="0" smtClean="0">
                          <a:solidFill>
                            <a:srgbClr val="FFFFFF"/>
                          </a:solidFill>
                          <a:effectLst/>
                          <a:latin typeface="Arial" panose="020B0604020202020204" pitchFamily="34" charset="0"/>
                          <a:cs typeface="Arial" panose="020B0604020202020204" pitchFamily="34" charset="0"/>
                        </a:rPr>
                        <a:t>Dependencia</a:t>
                      </a:r>
                      <a:endParaRPr lang="es-MX" sz="1200" b="1" i="0" u="none" strike="noStrike" dirty="0">
                        <a:solidFill>
                          <a:srgbClr val="FFFFFF"/>
                        </a:solidFill>
                        <a:effectLst/>
                        <a:latin typeface="Arial" panose="020B0604020202020204" pitchFamily="34" charset="0"/>
                        <a:cs typeface="Arial" panose="020B0604020202020204" pitchFamily="34" charset="0"/>
                      </a:endParaRP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0001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Sistema Nacional de Información para el Desarrollo Rural Sustentable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Prevención y protección del medio ambiente y los recursos naturales mediante la publicación de información geográfica y estadística sobre el sector </a:t>
                      </a:r>
                      <a:r>
                        <a:rPr lang="es-MX" sz="1200" b="0" i="0" u="none" strike="noStrike" dirty="0" smtClean="0">
                          <a:solidFill>
                            <a:schemeClr val="tx1"/>
                          </a:solidFill>
                          <a:effectLst/>
                          <a:latin typeface="Arial" panose="020B0604020202020204" pitchFamily="34" charset="0"/>
                          <a:cs typeface="Arial" panose="020B0604020202020204" pitchFamily="34" charset="0"/>
                        </a:rPr>
                        <a:t>agroalimentario.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52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desarrollo organizacional de los Consejos de Cuenca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Apoyos operativos a las Entidades </a:t>
                      </a:r>
                      <a:r>
                        <a:rPr lang="es-MX" sz="1200" b="0" i="0" u="none" strike="noStrike" dirty="0" smtClean="0">
                          <a:solidFill>
                            <a:schemeClr val="tx1"/>
                          </a:solidFill>
                          <a:effectLst/>
                          <a:latin typeface="Arial" panose="020B0604020202020204" pitchFamily="34" charset="0"/>
                          <a:cs typeface="Arial" panose="020B0604020202020204" pitchFamily="34" charset="0"/>
                        </a:rPr>
                        <a:t>y </a:t>
                      </a:r>
                      <a:r>
                        <a:rPr lang="es-MX" sz="1200" b="0" i="0" u="none" strike="noStrike" dirty="0">
                          <a:solidFill>
                            <a:schemeClr val="tx1"/>
                          </a:solidFill>
                          <a:effectLst/>
                          <a:latin typeface="Arial" panose="020B0604020202020204" pitchFamily="34" charset="0"/>
                          <a:cs typeface="Arial" panose="020B0604020202020204" pitchFamily="34" charset="0"/>
                        </a:rPr>
                        <a:t>capacitación para el manejo de cuenca.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Prevención y gestión integral de residuos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Apoyos para la disposición y manejo de </a:t>
                      </a:r>
                      <a:r>
                        <a:rPr lang="es-MX" sz="1200" b="0" i="0" u="none" strike="noStrike" dirty="0" smtClean="0">
                          <a:solidFill>
                            <a:schemeClr val="tx1"/>
                          </a:solidFill>
                          <a:effectLst/>
                          <a:latin typeface="Arial" panose="020B0604020202020204" pitchFamily="34" charset="0"/>
                          <a:cs typeface="Arial" panose="020B0604020202020204" pitchFamily="34" charset="0"/>
                        </a:rPr>
                        <a:t>residuos.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Investigación Científica y Tecnológica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Provee información, conocimiento, recomendaciones y tecnologías para la sustentabilidad </a:t>
                      </a:r>
                      <a:r>
                        <a:rPr lang="es-MX" sz="1200" b="0" i="0" u="none" strike="noStrike" dirty="0" smtClean="0">
                          <a:solidFill>
                            <a:schemeClr val="tx1"/>
                          </a:solidFill>
                          <a:effectLst/>
                          <a:latin typeface="Arial" panose="020B0604020202020204" pitchFamily="34" charset="0"/>
                          <a:cs typeface="Arial" panose="020B0604020202020204" pitchFamily="34" charset="0"/>
                        </a:rPr>
                        <a:t>ambiental.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Investigación en Cambio Climático, Sustentabilidad y Crecimiento Verde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Provee información, conocimiento y recomendaciones en materia de cambio </a:t>
                      </a:r>
                      <a:r>
                        <a:rPr lang="es-MX" sz="1200" b="0" i="0" u="none" strike="noStrike" dirty="0" smtClean="0">
                          <a:solidFill>
                            <a:schemeClr val="tx1"/>
                          </a:solidFill>
                          <a:effectLst/>
                          <a:latin typeface="Arial" panose="020B0604020202020204" pitchFamily="34" charset="0"/>
                          <a:cs typeface="Arial" panose="020B0604020202020204" pitchFamily="34" charset="0"/>
                        </a:rPr>
                        <a:t>climático.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Capacitación Ambiental y Desarrollo Sustentable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Campañas y materiales didácticos para promover una cultura </a:t>
                      </a:r>
                      <a:r>
                        <a:rPr lang="es-MX" sz="1200" b="0" i="0" u="none" strike="noStrike" dirty="0" smtClean="0">
                          <a:solidFill>
                            <a:schemeClr val="tx1"/>
                          </a:solidFill>
                          <a:effectLst/>
                          <a:latin typeface="Arial" panose="020B0604020202020204" pitchFamily="34" charset="0"/>
                          <a:cs typeface="Arial" panose="020B0604020202020204" pitchFamily="34" charset="0"/>
                        </a:rPr>
                        <a:t>ambiental.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t="-1" r="25696" b="8057"/>
          <a:stretch/>
        </p:blipFill>
        <p:spPr bwMode="auto">
          <a:xfrm>
            <a:off x="11470952" y="1894866"/>
            <a:ext cx="648072" cy="821694"/>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55</a:t>
            </a:fld>
            <a:endParaRPr lang="es-MX"/>
          </a:p>
        </p:txBody>
      </p:sp>
    </p:spTree>
    <p:extLst>
      <p:ext uri="{BB962C8B-B14F-4D97-AF65-F5344CB8AC3E}">
        <p14:creationId xmlns:p14="http://schemas.microsoft.com/office/powerpoint/2010/main" val="20591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76400"/>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al Medio Ambiente Sano</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lnSpc>
                <a:spcPct val="150000"/>
              </a:lnSpc>
            </a:pPr>
            <a:r>
              <a:rPr lang="es-MX" sz="1600" dirty="0">
                <a:latin typeface="Arial" panose="020B0604020202020204" pitchFamily="34" charset="0"/>
                <a:cs typeface="Arial" pitchFamily="34" charset="0"/>
              </a:rPr>
              <a:t>Fortalecer las acciones </a:t>
            </a:r>
            <a:r>
              <a:rPr lang="es-MX" sz="1600" dirty="0" smtClean="0">
                <a:latin typeface="Arial" pitchFamily="34" charset="0"/>
                <a:cs typeface="Arial" pitchFamily="34" charset="0"/>
              </a:rPr>
              <a:t>del </a:t>
            </a:r>
            <a:r>
              <a:rPr lang="es-MX" sz="1600" dirty="0">
                <a:latin typeface="Arial" pitchFamily="34" charset="0"/>
                <a:cs typeface="Arial" pitchFamily="34" charset="0"/>
              </a:rPr>
              <a:t>Instituto Nacional de Evaluación del Cambio Climático que </a:t>
            </a:r>
            <a:r>
              <a:rPr lang="es-MX" sz="1600" dirty="0" smtClean="0">
                <a:latin typeface="Arial" pitchFamily="34" charset="0"/>
                <a:cs typeface="Arial" pitchFamily="34" charset="0"/>
              </a:rPr>
              <a:t>permitan </a:t>
            </a:r>
            <a:r>
              <a:rPr lang="es-MX" sz="1600" dirty="0">
                <a:latin typeface="Arial" pitchFamily="34" charset="0"/>
                <a:cs typeface="Arial" pitchFamily="34" charset="0"/>
              </a:rPr>
              <a:t>medir los avances de  los compromisos del Estado Mexicano en materia de cambio climático</a:t>
            </a:r>
            <a:r>
              <a:rPr lang="es-MX" sz="1600" dirty="0" smtClean="0">
                <a:latin typeface="Arial" pitchFamily="34" charset="0"/>
                <a:cs typeface="Arial" pitchFamily="34" charset="0"/>
              </a:rPr>
              <a:t>.</a:t>
            </a:r>
          </a:p>
          <a:p>
            <a:pPr marL="285750" lvl="4" indent="-285750" algn="just">
              <a:lnSpc>
                <a:spcPct val="150000"/>
              </a:lnSpc>
              <a:buFont typeface="Arial" pitchFamily="34" charset="0"/>
              <a:buChar char="•"/>
            </a:pPr>
            <a:r>
              <a:rPr lang="es-MX" sz="1600" dirty="0">
                <a:latin typeface="Arial" panose="020B0604020202020204" pitchFamily="34" charset="0"/>
                <a:cs typeface="Arial" panose="020B0604020202020204" pitchFamily="34" charset="0"/>
              </a:rPr>
              <a:t>Se sugiere </a:t>
            </a:r>
            <a:r>
              <a:rPr lang="es-MX" sz="1600" dirty="0" smtClean="0">
                <a:latin typeface="Arial" panose="020B0604020202020204" pitchFamily="34" charset="0"/>
                <a:cs typeface="Arial" panose="020B0604020202020204" pitchFamily="34" charset="0"/>
              </a:rPr>
              <a:t>financiar un </a:t>
            </a:r>
            <a:r>
              <a:rPr lang="es-MX" sz="1600" dirty="0">
                <a:latin typeface="Arial" panose="020B0604020202020204" pitchFamily="34" charset="0"/>
                <a:cs typeface="Arial" panose="020B0604020202020204" pitchFamily="34" charset="0"/>
              </a:rPr>
              <a:t>sistema de monitoreo interinstitucional contra plagas y enfermedades forestales (CONAFOR, SEMARNAT, Gobierno estatal y municipal, Instituciones de enseñanza e investigación, entre otros), impulsando la participación de las comunidades afectadas. </a:t>
            </a:r>
            <a:r>
              <a:rPr lang="es-MX" sz="1600" dirty="0" smtClean="0">
                <a:latin typeface="Arial" pitchFamily="34" charset="0"/>
                <a:cs typeface="Arial" pitchFamily="34" charset="0"/>
              </a:rPr>
              <a:t> Este sistema puede ser operado por el Programa de Apoyo al Desarrollo Forestal y permitiría el involucramiento proactivo de diferentes niveles de gobierno al tiempo que reuniría información relevante</a:t>
            </a:r>
            <a:r>
              <a:rPr lang="es-MX" sz="1600" dirty="0">
                <a:latin typeface="Arial" pitchFamily="34" charset="0"/>
                <a:cs typeface="Arial" pitchFamily="34" charset="0"/>
              </a:rPr>
              <a:t> </a:t>
            </a:r>
            <a:r>
              <a:rPr lang="es-MX" sz="1600" dirty="0" smtClean="0">
                <a:latin typeface="Arial" pitchFamily="34" charset="0"/>
                <a:cs typeface="Arial" pitchFamily="34" charset="0"/>
              </a:rPr>
              <a:t>sobre el medio ambiente. </a:t>
            </a:r>
          </a:p>
          <a:p>
            <a:pPr marL="314760" lvl="4" indent="-188633" algn="just">
              <a:lnSpc>
                <a:spcPct val="150000"/>
              </a:lnSpc>
              <a:buFont typeface="Arial" pitchFamily="34" charset="0"/>
              <a:buChar char="•"/>
            </a:pPr>
            <a:r>
              <a:rPr lang="es-MX" sz="1600" dirty="0" smtClean="0">
                <a:latin typeface="Arial" pitchFamily="34" charset="0"/>
                <a:cs typeface="Arial" pitchFamily="34" charset="0"/>
              </a:rPr>
              <a:t>La Estrategia de Servicios Ambientales del Programa de Servicios Ambientales ha demostrado ser un instrumento de política pública efectivo si se concatena con acciones y presupuesto de otras instancias con las que ya hay colaboración. Sería importante que esta coordinación presupuestal estuviera a cargo de una unidad de SEMARNAT.</a:t>
            </a:r>
            <a:endParaRPr lang="es-MX" sz="1600" dirty="0">
              <a:latin typeface="Arial" pitchFamily="34" charset="0"/>
              <a:cs typeface="Arial" pitchFamily="34" charset="0"/>
            </a:endParaRPr>
          </a:p>
          <a:p>
            <a:pPr marL="285750" indent="-285750" algn="just"/>
            <a:endParaRPr lang="es-MX" sz="1600" dirty="0">
              <a:solidFill>
                <a:schemeClr val="tx1">
                  <a:lumMod val="65000"/>
                  <a:lumOff val="35000"/>
                </a:schemeClr>
              </a:solidFill>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56</a:t>
            </a:fld>
            <a:endParaRPr lang="es-MX"/>
          </a:p>
        </p:txBody>
      </p:sp>
    </p:spTree>
    <p:extLst>
      <p:ext uri="{BB962C8B-B14F-4D97-AF65-F5344CB8AC3E}">
        <p14:creationId xmlns:p14="http://schemas.microsoft.com/office/powerpoint/2010/main" val="2812868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NO DISCRIMINACIÓN</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57</a:t>
            </a:fld>
            <a:endParaRPr lang="es-MX"/>
          </a:p>
        </p:txBody>
      </p:sp>
    </p:spTree>
    <p:extLst>
      <p:ext uri="{BB962C8B-B14F-4D97-AF65-F5344CB8AC3E}">
        <p14:creationId xmlns:p14="http://schemas.microsoft.com/office/powerpoint/2010/main" val="13083000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360962" y="6472212"/>
            <a:ext cx="12118102" cy="127874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352968" y="3029775"/>
            <a:ext cx="12100559"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801324" y="3508224"/>
            <a:ext cx="532842" cy="66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822642" y="5422871"/>
            <a:ext cx="490207" cy="51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874042" y="6821016"/>
            <a:ext cx="451706" cy="761257"/>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75703" y="6893024"/>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51967"/>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Se consideran los programas fuertemente prioritarios cuyos bienes o servicios contribuyen a abatir los indicadores de pobreza y que tienen especial énfasis en la atención de grupos vulnerables como indígenas, personas con discapacidad, mujeres, adultos mayores y </a:t>
            </a:r>
            <a:r>
              <a:rPr lang="es-MX" sz="1600" dirty="0" smtClean="0">
                <a:solidFill>
                  <a:prstClr val="black">
                    <a:lumMod val="65000"/>
                    <a:lumOff val="35000"/>
                  </a:prstClr>
                </a:solidFill>
                <a:latin typeface="Arial" pitchFamily="34" charset="0"/>
                <a:cs typeface="Arial" pitchFamily="34" charset="0"/>
              </a:rPr>
              <a:t>niños.</a:t>
            </a:r>
            <a:endParaRPr lang="es-MX" sz="16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600" dirty="0">
                <a:solidFill>
                  <a:prstClr val="black">
                    <a:lumMod val="65000"/>
                    <a:lumOff val="35000"/>
                  </a:prstClr>
                </a:solidFill>
                <a:latin typeface="Arial" pitchFamily="34" charset="0"/>
                <a:cs typeface="Arial" pitchFamily="34" charset="0"/>
              </a:rPr>
              <a:t>Se consideran los </a:t>
            </a:r>
            <a:r>
              <a:rPr lang="es-MX" sz="1600" dirty="0" smtClean="0">
                <a:solidFill>
                  <a:prstClr val="black">
                    <a:lumMod val="65000"/>
                    <a:lumOff val="35000"/>
                  </a:prstClr>
                </a:solidFill>
                <a:latin typeface="Arial" pitchFamily="34" charset="0"/>
                <a:cs typeface="Arial" pitchFamily="34" charset="0"/>
              </a:rPr>
              <a:t>programas medianamente </a:t>
            </a:r>
            <a:r>
              <a:rPr lang="es-MX" sz="1600" dirty="0">
                <a:solidFill>
                  <a:prstClr val="black">
                    <a:lumMod val="65000"/>
                    <a:lumOff val="35000"/>
                  </a:prstClr>
                </a:solidFill>
                <a:latin typeface="Arial" pitchFamily="34" charset="0"/>
                <a:cs typeface="Arial" pitchFamily="34" charset="0"/>
              </a:rPr>
              <a:t>prioritarios cuyos bienes o servicios contribuyen a abatir los indicadores de pobreza, pero que no necesariamente focalizan sus acciones a la atención de grupos vulnerables</a:t>
            </a:r>
            <a:r>
              <a:rPr lang="es-MX" sz="1600" dirty="0" smtClean="0">
                <a:solidFill>
                  <a:prstClr val="black">
                    <a:lumMod val="65000"/>
                    <a:lumOff val="35000"/>
                  </a:prstClr>
                </a:solidFill>
                <a:latin typeface="Arial" pitchFamily="34" charset="0"/>
                <a:cs typeface="Arial" pitchFamily="34" charset="0"/>
              </a:rPr>
              <a:t>.</a:t>
            </a:r>
            <a:endParaRPr lang="es-MX" sz="1600" dirty="0">
              <a:solidFill>
                <a:prstClr val="black">
                  <a:lumMod val="65000"/>
                  <a:lumOff val="35000"/>
                </a:prstClr>
              </a:solidFill>
              <a:latin typeface="Arial" pitchFamily="34" charset="0"/>
              <a:cs typeface="Arial" pitchFamily="34" charset="0"/>
            </a:endParaRPr>
          </a:p>
        </p:txBody>
      </p:sp>
      <p:sp>
        <p:nvSpPr>
          <p:cNvPr id="13" name="2 Marcador de contenido"/>
          <p:cNvSpPr txBox="1">
            <a:spLocks/>
          </p:cNvSpPr>
          <p:nvPr/>
        </p:nvSpPr>
        <p:spPr>
          <a:xfrm>
            <a:off x="3599643" y="6563815"/>
            <a:ext cx="8568184" cy="1121297"/>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tienen posibles o potenciales efectos en grupos vulnerables como indígenas, personas con discapacidad, mujeres, adultos mayores y niños</a:t>
            </a:r>
            <a:r>
              <a:rPr lang="es-MX" sz="1600" dirty="0" smtClean="0">
                <a:solidFill>
                  <a:prstClr val="black">
                    <a:lumMod val="65000"/>
                    <a:lumOff val="35000"/>
                  </a:prstClr>
                </a:solidFill>
                <a:latin typeface="Arial" pitchFamily="34" charset="0"/>
                <a:cs typeface="Arial" pitchFamily="34" charset="0"/>
              </a:rPr>
              <a:t>.</a:t>
            </a:r>
            <a:endParaRPr lang="es-MX" sz="1600" dirty="0">
              <a:latin typeface="Arial" panose="020B0604020202020204" pitchFamily="34" charset="0"/>
              <a:cs typeface="Arial" panose="020B0604020202020204"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No Discriminación</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060541"/>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045152"/>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58</a:t>
            </a:fld>
            <a:endParaRPr lang="es-MX"/>
          </a:p>
        </p:txBody>
      </p:sp>
    </p:spTree>
    <p:extLst>
      <p:ext uri="{BB962C8B-B14F-4D97-AF65-F5344CB8AC3E}">
        <p14:creationId xmlns:p14="http://schemas.microsoft.com/office/powerpoint/2010/main" val="1124581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060376"/>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No Discriminación</a:t>
            </a: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398944" y="1708448"/>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598662247"/>
              </p:ext>
            </p:extLst>
          </p:nvPr>
        </p:nvGraphicFramePr>
        <p:xfrm>
          <a:off x="237704" y="2572545"/>
          <a:ext cx="12529393" cy="6411333"/>
        </p:xfrm>
        <a:graphic>
          <a:graphicData uri="http://schemas.openxmlformats.org/drawingml/2006/table">
            <a:tbl>
              <a:tblPr/>
              <a:tblGrid>
                <a:gridCol w="1465426"/>
                <a:gridCol w="1172341"/>
                <a:gridCol w="3077395"/>
                <a:gridCol w="6814231"/>
              </a:tblGrid>
              <a:tr h="495767">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7335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Educación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otorga becas, comida y albergues a estudiantes </a:t>
                      </a:r>
                      <a:r>
                        <a:rPr lang="es-MX" sz="1200" b="0" i="0" u="none" strike="noStrike" dirty="0" smtClean="0">
                          <a:solidFill>
                            <a:schemeClr val="tx1"/>
                          </a:solidFill>
                          <a:effectLst/>
                          <a:latin typeface="Arial" panose="020B0604020202020204" pitchFamily="34" charset="0"/>
                          <a:cs typeface="Arial" panose="020B0604020202020204" pitchFamily="34" charset="0"/>
                        </a:rPr>
                        <a:t>indígenas.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68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U009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Comedores comunitarios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a niños, discapacitados y mujeres en lactancia para su </a:t>
                      </a:r>
                      <a:r>
                        <a:rPr lang="es-MX" sz="1200" b="0" i="0" u="none" strike="noStrike" dirty="0" smtClean="0">
                          <a:solidFill>
                            <a:schemeClr val="tx1"/>
                          </a:solidFill>
                          <a:effectLst/>
                          <a:latin typeface="Arial" panose="020B0604020202020204" pitchFamily="34" charset="0"/>
                          <a:cs typeface="Arial" panose="020B0604020202020204" pitchFamily="34" charset="0"/>
                        </a:rPr>
                        <a:t>atención.</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001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ofrece apoyo monetario adultos </a:t>
                      </a:r>
                      <a:r>
                        <a:rPr lang="es-MX" sz="1200" b="0" i="0" u="none" strike="noStrike" dirty="0" smtClean="0">
                          <a:solidFill>
                            <a:schemeClr val="tx1"/>
                          </a:solidFill>
                          <a:effectLst/>
                          <a:latin typeface="Arial" panose="020B0604020202020204" pitchFamily="34" charset="0"/>
                          <a:cs typeface="Arial" panose="020B0604020202020204" pitchFamily="34" charset="0"/>
                        </a:rPr>
                        <a:t>mayores.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001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pt-BR" sz="1200" b="1" i="0" u="none" strike="noStrike" dirty="0">
                          <a:solidFill>
                            <a:schemeClr val="tx1"/>
                          </a:solidFill>
                          <a:effectLst/>
                          <a:latin typeface="Arial" panose="020B0604020202020204" pitchFamily="34" charset="0"/>
                          <a:cs typeface="Arial" panose="020B0604020202020204" pitchFamily="34" charset="0"/>
                        </a:rPr>
                        <a:t>Programa de Abasto Rural a cargo de Diconsa, S.A. de C.V. (DICONSA)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beneficiario tiene un ahorro en el ingreso y un subsidio alimentario, atiende a niños y población </a:t>
                      </a:r>
                      <a:r>
                        <a:rPr lang="es-MX" sz="1200" b="0" i="0" u="none" strike="noStrike" dirty="0" smtClean="0">
                          <a:solidFill>
                            <a:schemeClr val="tx1"/>
                          </a:solidFill>
                          <a:effectLst/>
                          <a:latin typeface="Arial" panose="020B0604020202020204" pitchFamily="34" charset="0"/>
                          <a:cs typeface="Arial" panose="020B0604020202020204" pitchFamily="34" charset="0"/>
                        </a:rPr>
                        <a:t>indígena.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4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Abasto Social de Leche a cargo de Liconsa, S.A. de C.V.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Los criterios de selección priorizan a madres, niños, adultos mayores y personas con </a:t>
                      </a:r>
                      <a:r>
                        <a:rPr lang="es-MX" sz="1200" b="0" i="0" u="none" strike="noStrike" dirty="0" smtClean="0">
                          <a:solidFill>
                            <a:schemeClr val="tx1"/>
                          </a:solidFill>
                          <a:effectLst/>
                          <a:latin typeface="Arial" panose="020B0604020202020204" pitchFamily="34" charset="0"/>
                          <a:cs typeface="Arial" panose="020B0604020202020204" pitchFamily="34" charset="0"/>
                        </a:rPr>
                        <a:t>discapacidad.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6861">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atiende a niños de familias jornaleras agrícolas en sus componentes de Apoyos Alimenticios y Estímulos para la Asistencia y Permanencia </a:t>
                      </a:r>
                      <a:r>
                        <a:rPr lang="es-MX" sz="1200" b="0" i="0" u="none" strike="noStrike" dirty="0" smtClean="0">
                          <a:solidFill>
                            <a:schemeClr val="tx1"/>
                          </a:solidFill>
                          <a:effectLst/>
                          <a:latin typeface="Arial" panose="020B0604020202020204" pitchFamily="34" charset="0"/>
                          <a:cs typeface="Arial" panose="020B0604020202020204" pitchFamily="34" charset="0"/>
                        </a:rPr>
                        <a:t>Escolar.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68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Empleo Temporal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a personas que se encuentran en pobreza extrema o presentan carencia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alimentaria.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001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estancias infantiles para apoyar a madres trabajadoras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apoya a mujeres </a:t>
                      </a:r>
                      <a:r>
                        <a:rPr lang="es-MX" sz="1200" b="0" i="0" u="none" strike="noStrike" dirty="0" smtClean="0">
                          <a:solidFill>
                            <a:schemeClr val="tx1"/>
                          </a:solidFill>
                          <a:effectLst/>
                          <a:latin typeface="Arial" panose="020B0604020202020204" pitchFamily="34" charset="0"/>
                          <a:cs typeface="Arial" panose="020B0604020202020204" pitchFamily="34" charset="0"/>
                        </a:rPr>
                        <a:t>trabajadoras.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68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realiza transferencias monetarias condicionadas, atiende a mujeres, niños y grupos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68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inicial y básica comunitaria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permite el acceso a servicios educativos a niños y jóvenes que viven en localidades de alta y muy alta marginación y/o rezago </a:t>
                      </a:r>
                      <a:r>
                        <a:rPr lang="es-MX" sz="1200" b="0" i="0" u="none" strike="noStrike" dirty="0" smtClean="0">
                          <a:solidFill>
                            <a:schemeClr val="tx1"/>
                          </a:solidFill>
                          <a:effectLst/>
                          <a:latin typeface="Arial" panose="020B0604020202020204" pitchFamily="34" charset="0"/>
                          <a:cs typeface="Arial" panose="020B0604020202020204" pitchFamily="34" charset="0"/>
                        </a:rPr>
                        <a:t>social.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54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la atención a las personas que viven en condición de pobreza multidimensional extrema y que presentan carencia de acceso a la alimentación; así como la atención a la población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54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IMSS-PROSPERA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ofrece servicios de salud a indígenas y grupos </a:t>
                      </a:r>
                      <a:r>
                        <a:rPr lang="es-MX" sz="1200" b="0" i="0" u="none" strike="noStrike" dirty="0" smtClean="0">
                          <a:solidFill>
                            <a:schemeClr val="tx1"/>
                          </a:solidFill>
                          <a:effectLst/>
                          <a:latin typeface="Arial" panose="020B0604020202020204" pitchFamily="34" charset="0"/>
                          <a:cs typeface="Arial" panose="020B0604020202020204" pitchFamily="34" charset="0"/>
                        </a:rPr>
                        <a:t>vulnerables.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59</a:t>
            </a:fld>
            <a:endParaRPr lang="es-MX"/>
          </a:p>
        </p:txBody>
      </p:sp>
    </p:spTree>
    <p:extLst>
      <p:ext uri="{BB962C8B-B14F-4D97-AF65-F5344CB8AC3E}">
        <p14:creationId xmlns:p14="http://schemas.microsoft.com/office/powerpoint/2010/main" val="2583384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 name="Shape 501"/>
          <p:cNvSpPr/>
          <p:nvPr/>
        </p:nvSpPr>
        <p:spPr>
          <a:xfrm>
            <a:off x="309712" y="810609"/>
            <a:ext cx="11953328" cy="58477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gn="r">
              <a:defRPr sz="3200" b="1">
                <a:solidFill>
                  <a:srgbClr val="1C3F94"/>
                </a:solidFill>
                <a:latin typeface="Arial"/>
                <a:ea typeface="Arial"/>
                <a:cs typeface="Arial"/>
                <a:sym typeface="Arial"/>
              </a:defRPr>
            </a:lvl1pPr>
          </a:lstStyle>
          <a:p>
            <a:pPr algn="l"/>
            <a:r>
              <a:rPr dirty="0"/>
              <a:t>Y SHCP y el </a:t>
            </a:r>
            <a:r>
              <a:rPr dirty="0" err="1"/>
              <a:t>Congreso</a:t>
            </a:r>
            <a:r>
              <a:rPr dirty="0"/>
              <a:t> ¿</a:t>
            </a:r>
            <a:r>
              <a:rPr dirty="0" err="1" smtClean="0"/>
              <a:t>usan</a:t>
            </a:r>
            <a:r>
              <a:rPr dirty="0" smtClean="0"/>
              <a:t> </a:t>
            </a:r>
            <a:r>
              <a:rPr dirty="0"/>
              <a:t>las </a:t>
            </a:r>
            <a:r>
              <a:rPr dirty="0" err="1"/>
              <a:t>evaluaciones</a:t>
            </a:r>
            <a:r>
              <a:rPr dirty="0"/>
              <a:t>?</a:t>
            </a:r>
          </a:p>
        </p:txBody>
      </p:sp>
      <p:grpSp>
        <p:nvGrpSpPr>
          <p:cNvPr id="505" name="Group 505"/>
          <p:cNvGrpSpPr/>
          <p:nvPr/>
        </p:nvGrpSpPr>
        <p:grpSpPr>
          <a:xfrm>
            <a:off x="526969" y="2929168"/>
            <a:ext cx="11990151" cy="4862868"/>
            <a:chOff x="323029" y="-406400"/>
            <a:chExt cx="11990150" cy="4862867"/>
          </a:xfrm>
        </p:grpSpPr>
        <p:sp>
          <p:nvSpPr>
            <p:cNvPr id="502" name="Shape 502"/>
            <p:cNvSpPr/>
            <p:nvPr/>
          </p:nvSpPr>
          <p:spPr>
            <a:xfrm>
              <a:off x="323029" y="-334922"/>
              <a:ext cx="4715591" cy="4647423"/>
            </a:xfrm>
            <a:prstGeom prst="rect">
              <a:avLst/>
            </a:prstGeom>
            <a:solidFill>
              <a:schemeClr val="accent4">
                <a:lumMod val="40000"/>
                <a:lumOff val="60000"/>
              </a:schemeClr>
            </a:solidFill>
            <a:ln/>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square" lIns="45719" tIns="45719" rIns="45719" bIns="45719" numCol="1" anchor="t">
              <a:spAutoFit/>
            </a:bodyPr>
            <a:lstStyle/>
            <a:p>
              <a:pPr algn="ctr" defTabSz="914400">
                <a:defRPr sz="3200"/>
              </a:pPr>
              <a:r>
                <a:rPr sz="2800" dirty="0" err="1">
                  <a:solidFill>
                    <a:schemeClr val="tx1"/>
                  </a:solidFill>
                </a:rPr>
                <a:t>Secretaría</a:t>
              </a:r>
              <a:r>
                <a:rPr sz="2800" dirty="0">
                  <a:solidFill>
                    <a:schemeClr val="tx1"/>
                  </a:solidFill>
                </a:rPr>
                <a:t> de Hacienda y </a:t>
              </a:r>
              <a:r>
                <a:rPr sz="2800" dirty="0" err="1">
                  <a:solidFill>
                    <a:schemeClr val="tx1"/>
                  </a:solidFill>
                </a:rPr>
                <a:t>Crédito</a:t>
              </a:r>
              <a:r>
                <a:rPr sz="2800" dirty="0">
                  <a:solidFill>
                    <a:schemeClr val="tx1"/>
                  </a:solidFill>
                </a:rPr>
                <a:t> </a:t>
              </a:r>
              <a:r>
                <a:rPr sz="2800" dirty="0" err="1">
                  <a:solidFill>
                    <a:schemeClr val="tx1"/>
                  </a:solidFill>
                </a:rPr>
                <a:t>Público</a:t>
              </a:r>
              <a:endParaRPr sz="2800" dirty="0">
                <a:solidFill>
                  <a:schemeClr val="tx1"/>
                </a:solidFill>
              </a:endParaRPr>
            </a:p>
            <a:p>
              <a:pPr marL="752542" indent="-752542" defTabSz="914400">
                <a:buSzPct val="100000"/>
                <a:buChar char="•"/>
                <a:defRPr sz="1800"/>
              </a:pPr>
              <a:r>
                <a:rPr sz="2000" dirty="0" err="1">
                  <a:solidFill>
                    <a:schemeClr val="tx1"/>
                  </a:solidFill>
                </a:rPr>
                <a:t>Inició</a:t>
              </a:r>
              <a:r>
                <a:rPr sz="2000" dirty="0">
                  <a:solidFill>
                    <a:schemeClr val="tx1"/>
                  </a:solidFill>
                </a:rPr>
                <a:t> el </a:t>
              </a:r>
              <a:r>
                <a:rPr sz="2000" dirty="0" err="1">
                  <a:solidFill>
                    <a:schemeClr val="tx1"/>
                  </a:solidFill>
                </a:rPr>
                <a:t>proceso</a:t>
              </a:r>
              <a:r>
                <a:rPr sz="2000" dirty="0">
                  <a:solidFill>
                    <a:schemeClr val="tx1"/>
                  </a:solidFill>
                </a:rPr>
                <a:t> del </a:t>
              </a:r>
              <a:r>
                <a:rPr sz="2000" dirty="0" err="1">
                  <a:solidFill>
                    <a:schemeClr val="tx1"/>
                  </a:solidFill>
                </a:rPr>
                <a:t>Proceso</a:t>
              </a:r>
              <a:r>
                <a:rPr sz="2000" dirty="0">
                  <a:solidFill>
                    <a:schemeClr val="tx1"/>
                  </a:solidFill>
                </a:rPr>
                <a:t> </a:t>
              </a:r>
              <a:r>
                <a:rPr sz="2000" dirty="0" err="1">
                  <a:solidFill>
                    <a:schemeClr val="tx1"/>
                  </a:solidFill>
                </a:rPr>
                <a:t>Basado</a:t>
              </a:r>
              <a:r>
                <a:rPr sz="2000" dirty="0">
                  <a:solidFill>
                    <a:schemeClr val="tx1"/>
                  </a:solidFill>
                </a:rPr>
                <a:t> </a:t>
              </a:r>
              <a:r>
                <a:rPr sz="2000" dirty="0" err="1">
                  <a:solidFill>
                    <a:schemeClr val="tx1"/>
                  </a:solidFill>
                </a:rPr>
                <a:t>en</a:t>
              </a:r>
              <a:r>
                <a:rPr sz="2000" dirty="0">
                  <a:solidFill>
                    <a:schemeClr val="tx1"/>
                  </a:solidFill>
                </a:rPr>
                <a:t> </a:t>
              </a:r>
              <a:r>
                <a:rPr sz="2000" dirty="0" err="1">
                  <a:solidFill>
                    <a:schemeClr val="tx1"/>
                  </a:solidFill>
                </a:rPr>
                <a:t>Resultados</a:t>
              </a:r>
              <a:r>
                <a:rPr sz="2000" dirty="0">
                  <a:solidFill>
                    <a:schemeClr val="tx1"/>
                  </a:solidFill>
                </a:rPr>
                <a:t> para la </a:t>
              </a:r>
              <a:r>
                <a:rPr sz="2000" dirty="0" err="1">
                  <a:solidFill>
                    <a:schemeClr val="tx1"/>
                  </a:solidFill>
                </a:rPr>
                <a:t>integración</a:t>
              </a:r>
              <a:r>
                <a:rPr sz="2000" dirty="0">
                  <a:solidFill>
                    <a:schemeClr val="tx1"/>
                  </a:solidFill>
                </a:rPr>
                <a:t> del </a:t>
              </a:r>
              <a:r>
                <a:rPr sz="2000" dirty="0" err="1">
                  <a:solidFill>
                    <a:schemeClr val="tx1"/>
                  </a:solidFill>
                </a:rPr>
                <a:t>Modelo</a:t>
              </a:r>
              <a:r>
                <a:rPr sz="2000" dirty="0">
                  <a:solidFill>
                    <a:schemeClr val="tx1"/>
                  </a:solidFill>
                </a:rPr>
                <a:t> </a:t>
              </a:r>
              <a:r>
                <a:rPr sz="2000" dirty="0" err="1">
                  <a:solidFill>
                    <a:schemeClr val="tx1"/>
                  </a:solidFill>
                </a:rPr>
                <a:t>Sintético</a:t>
              </a:r>
              <a:r>
                <a:rPr sz="2000" dirty="0">
                  <a:solidFill>
                    <a:schemeClr val="tx1"/>
                  </a:solidFill>
                </a:rPr>
                <a:t> de </a:t>
              </a:r>
              <a:r>
                <a:rPr sz="2000" dirty="0" err="1">
                  <a:solidFill>
                    <a:schemeClr val="tx1"/>
                  </a:solidFill>
                </a:rPr>
                <a:t>Información</a:t>
              </a:r>
              <a:r>
                <a:rPr sz="2000" dirty="0">
                  <a:solidFill>
                    <a:schemeClr val="tx1"/>
                  </a:solidFill>
                </a:rPr>
                <a:t> de </a:t>
              </a:r>
              <a:r>
                <a:rPr sz="2000" dirty="0" err="1">
                  <a:solidFill>
                    <a:schemeClr val="tx1"/>
                  </a:solidFill>
                </a:rPr>
                <a:t>Desempeño</a:t>
              </a:r>
              <a:r>
                <a:rPr sz="2000" dirty="0">
                  <a:solidFill>
                    <a:schemeClr val="tx1"/>
                  </a:solidFill>
                </a:rPr>
                <a:t> (MSD)</a:t>
              </a:r>
            </a:p>
            <a:p>
              <a:pPr marL="752542" indent="-752542" defTabSz="914400">
                <a:buSzPct val="100000"/>
                <a:buChar char="•"/>
                <a:defRPr sz="1800"/>
              </a:pPr>
              <a:r>
                <a:rPr sz="2000" dirty="0">
                  <a:solidFill>
                    <a:schemeClr val="tx1"/>
                  </a:solidFill>
                </a:rPr>
                <a:t>Mesas de </a:t>
              </a:r>
              <a:r>
                <a:rPr sz="2000" dirty="0" err="1">
                  <a:solidFill>
                    <a:schemeClr val="tx1"/>
                  </a:solidFill>
                </a:rPr>
                <a:t>discusión</a:t>
              </a:r>
              <a:r>
                <a:rPr sz="2000" dirty="0">
                  <a:solidFill>
                    <a:schemeClr val="tx1"/>
                  </a:solidFill>
                </a:rPr>
                <a:t> para el </a:t>
              </a:r>
              <a:r>
                <a:rPr sz="2000" dirty="0" err="1">
                  <a:solidFill>
                    <a:schemeClr val="tx1"/>
                  </a:solidFill>
                </a:rPr>
                <a:t>análisis</a:t>
              </a:r>
              <a:r>
                <a:rPr sz="2000" dirty="0">
                  <a:solidFill>
                    <a:schemeClr val="tx1"/>
                  </a:solidFill>
                </a:rPr>
                <a:t> de </a:t>
              </a:r>
              <a:r>
                <a:rPr sz="2000" dirty="0" err="1">
                  <a:solidFill>
                    <a:schemeClr val="tx1"/>
                  </a:solidFill>
                </a:rPr>
                <a:t>techos</a:t>
              </a:r>
              <a:r>
                <a:rPr sz="2000" dirty="0">
                  <a:solidFill>
                    <a:schemeClr val="tx1"/>
                  </a:solidFill>
                </a:rPr>
                <a:t> </a:t>
              </a:r>
              <a:r>
                <a:rPr sz="2000" dirty="0" err="1">
                  <a:solidFill>
                    <a:schemeClr val="tx1"/>
                  </a:solidFill>
                </a:rPr>
                <a:t>presupuestales</a:t>
              </a:r>
              <a:endParaRPr sz="2000" dirty="0">
                <a:solidFill>
                  <a:schemeClr val="tx1"/>
                </a:solidFill>
              </a:endParaRPr>
            </a:p>
            <a:p>
              <a:pPr marL="752542" indent="-752542" defTabSz="914400">
                <a:buSzPct val="100000"/>
                <a:buChar char="•"/>
                <a:defRPr sz="1800"/>
              </a:pPr>
              <a:r>
                <a:rPr sz="2000" dirty="0">
                  <a:solidFill>
                    <a:schemeClr val="tx1"/>
                  </a:solidFill>
                </a:rPr>
                <a:t>Se </a:t>
              </a:r>
              <a:r>
                <a:rPr sz="2000" dirty="0" err="1">
                  <a:solidFill>
                    <a:schemeClr val="tx1"/>
                  </a:solidFill>
                </a:rPr>
                <a:t>negoció</a:t>
              </a:r>
              <a:r>
                <a:rPr sz="2000" dirty="0">
                  <a:solidFill>
                    <a:schemeClr val="tx1"/>
                  </a:solidFill>
                </a:rPr>
                <a:t> con </a:t>
              </a:r>
              <a:r>
                <a:rPr sz="2000" dirty="0" err="1">
                  <a:solidFill>
                    <a:schemeClr val="tx1"/>
                  </a:solidFill>
                </a:rPr>
                <a:t>los</a:t>
              </a:r>
              <a:r>
                <a:rPr sz="2000" dirty="0">
                  <a:solidFill>
                    <a:schemeClr val="tx1"/>
                  </a:solidFill>
                </a:rPr>
                <a:t> </a:t>
              </a:r>
              <a:r>
                <a:rPr sz="2000" dirty="0" err="1">
                  <a:solidFill>
                    <a:schemeClr val="tx1"/>
                  </a:solidFill>
                </a:rPr>
                <a:t>programas</a:t>
              </a:r>
              <a:r>
                <a:rPr sz="2000" dirty="0">
                  <a:solidFill>
                    <a:schemeClr val="tx1"/>
                  </a:solidFill>
                </a:rPr>
                <a:t> </a:t>
              </a:r>
              <a:r>
                <a:rPr sz="2000" dirty="0" err="1">
                  <a:solidFill>
                    <a:schemeClr val="tx1"/>
                  </a:solidFill>
                </a:rPr>
                <a:t>compromisos</a:t>
              </a:r>
              <a:r>
                <a:rPr sz="2000" dirty="0">
                  <a:solidFill>
                    <a:schemeClr val="tx1"/>
                  </a:solidFill>
                </a:rPr>
                <a:t> a </a:t>
              </a:r>
              <a:r>
                <a:rPr sz="2000" dirty="0" err="1">
                  <a:solidFill>
                    <a:schemeClr val="tx1"/>
                  </a:solidFill>
                </a:rPr>
                <a:t>partir</a:t>
              </a:r>
              <a:r>
                <a:rPr sz="2000" dirty="0">
                  <a:solidFill>
                    <a:schemeClr val="tx1"/>
                  </a:solidFill>
                </a:rPr>
                <a:t> de </a:t>
              </a:r>
              <a:r>
                <a:rPr sz="2000" dirty="0" err="1">
                  <a:solidFill>
                    <a:schemeClr val="tx1"/>
                  </a:solidFill>
                </a:rPr>
                <a:t>los</a:t>
              </a:r>
              <a:r>
                <a:rPr sz="2000" dirty="0">
                  <a:solidFill>
                    <a:schemeClr val="tx1"/>
                  </a:solidFill>
                </a:rPr>
                <a:t> </a:t>
              </a:r>
              <a:r>
                <a:rPr sz="2000" dirty="0" err="1">
                  <a:solidFill>
                    <a:schemeClr val="tx1"/>
                  </a:solidFill>
                </a:rPr>
                <a:t>resultados</a:t>
              </a:r>
              <a:r>
                <a:rPr sz="2000" dirty="0">
                  <a:solidFill>
                    <a:schemeClr val="tx1"/>
                  </a:solidFill>
                </a:rPr>
                <a:t> de las </a:t>
              </a:r>
              <a:r>
                <a:rPr sz="2000" dirty="0" err="1" smtClean="0">
                  <a:solidFill>
                    <a:schemeClr val="tx1"/>
                  </a:solidFill>
                </a:rPr>
                <a:t>evaluaciones</a:t>
              </a:r>
              <a:endParaRPr lang="es-MX" sz="2000" dirty="0" smtClean="0">
                <a:solidFill>
                  <a:schemeClr val="tx1"/>
                </a:solidFill>
              </a:endParaRPr>
            </a:p>
            <a:p>
              <a:pPr marL="752542" indent="-752542" defTabSz="914400">
                <a:buSzPct val="100000"/>
                <a:buChar char="•"/>
                <a:defRPr sz="1800"/>
              </a:pPr>
              <a:endParaRPr lang="es-MX" sz="2000" dirty="0">
                <a:solidFill>
                  <a:schemeClr val="tx1"/>
                </a:solidFill>
              </a:endParaRPr>
            </a:p>
            <a:p>
              <a:pPr marL="752542" indent="-752542" defTabSz="914400">
                <a:buSzPct val="100000"/>
                <a:buChar char="•"/>
                <a:defRPr sz="1800"/>
              </a:pPr>
              <a:endParaRPr lang="es-MX" sz="2000" dirty="0" smtClean="0">
                <a:solidFill>
                  <a:schemeClr val="tx1"/>
                </a:solidFill>
              </a:endParaRPr>
            </a:p>
          </p:txBody>
        </p:sp>
        <p:sp>
          <p:nvSpPr>
            <p:cNvPr id="504" name="Shape 504"/>
            <p:cNvSpPr/>
            <p:nvPr/>
          </p:nvSpPr>
          <p:spPr>
            <a:xfrm>
              <a:off x="6899290" y="-406400"/>
              <a:ext cx="5413889" cy="4862867"/>
            </a:xfrm>
            <a:prstGeom prst="rect">
              <a:avLst/>
            </a:prstGeom>
            <a:solidFill>
              <a:schemeClr val="accent1">
                <a:lumMod val="40000"/>
                <a:lumOff val="60000"/>
              </a:schemeClr>
            </a:solidFill>
            <a:ln/>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square" lIns="45719" tIns="45719" rIns="45719" bIns="45719" numCol="1" anchor="t">
              <a:spAutoFit/>
            </a:bodyPr>
            <a:lstStyle/>
            <a:p>
              <a:pPr algn="ctr" defTabSz="914400">
                <a:defRPr sz="1200"/>
              </a:pPr>
              <a:endParaRPr sz="1400" dirty="0">
                <a:solidFill>
                  <a:schemeClr val="tx1"/>
                </a:solidFill>
              </a:endParaRPr>
            </a:p>
            <a:p>
              <a:pPr algn="ctr" defTabSz="914400">
                <a:defRPr sz="3200"/>
              </a:pPr>
              <a:r>
                <a:rPr sz="2800" dirty="0" err="1">
                  <a:solidFill>
                    <a:schemeClr val="tx1"/>
                  </a:solidFill>
                </a:rPr>
                <a:t>Congreso</a:t>
              </a:r>
              <a:r>
                <a:rPr sz="2800" dirty="0">
                  <a:solidFill>
                    <a:schemeClr val="tx1"/>
                  </a:solidFill>
                </a:rPr>
                <a:t> de la Unión</a:t>
              </a:r>
              <a:endParaRPr sz="6000" dirty="0">
                <a:solidFill>
                  <a:schemeClr val="tx1"/>
                </a:solidFill>
              </a:endParaRPr>
            </a:p>
            <a:p>
              <a:pPr marL="752542" indent="-752542" defTabSz="914400">
                <a:buSzPct val="100000"/>
                <a:buChar char="•"/>
                <a:defRPr sz="1800"/>
              </a:pPr>
              <a:r>
                <a:rPr sz="2000" dirty="0">
                  <a:solidFill>
                    <a:schemeClr val="tx1"/>
                  </a:solidFill>
                </a:rPr>
                <a:t>Se </a:t>
              </a:r>
              <a:r>
                <a:rPr lang="es-MX" sz="2000" dirty="0" smtClean="0">
                  <a:solidFill>
                    <a:schemeClr val="tx1"/>
                  </a:solidFill>
                </a:rPr>
                <a:t>ha </a:t>
              </a:r>
              <a:r>
                <a:rPr lang="es-MX" sz="2000" dirty="0" err="1" smtClean="0">
                  <a:solidFill>
                    <a:schemeClr val="tx1"/>
                  </a:solidFill>
                </a:rPr>
                <a:t>incluído</a:t>
              </a:r>
              <a:r>
                <a:rPr lang="es-MX" sz="2000" dirty="0" smtClean="0">
                  <a:solidFill>
                    <a:schemeClr val="tx1"/>
                  </a:solidFill>
                </a:rPr>
                <a:t> </a:t>
              </a:r>
              <a:r>
                <a:rPr sz="2000" dirty="0" smtClean="0">
                  <a:solidFill>
                    <a:schemeClr val="tx1"/>
                  </a:solidFill>
                </a:rPr>
                <a:t>en </a:t>
              </a:r>
              <a:r>
                <a:rPr sz="2000" dirty="0">
                  <a:solidFill>
                    <a:schemeClr val="tx1"/>
                  </a:solidFill>
                </a:rPr>
                <a:t>la </a:t>
              </a:r>
              <a:r>
                <a:rPr sz="2000" dirty="0" err="1">
                  <a:solidFill>
                    <a:schemeClr val="tx1"/>
                  </a:solidFill>
                </a:rPr>
                <a:t>exposición</a:t>
              </a:r>
              <a:r>
                <a:rPr sz="2000" dirty="0">
                  <a:solidFill>
                    <a:schemeClr val="tx1"/>
                  </a:solidFill>
                </a:rPr>
                <a:t> de </a:t>
              </a:r>
              <a:r>
                <a:rPr sz="2000" dirty="0" err="1">
                  <a:solidFill>
                    <a:schemeClr val="tx1"/>
                  </a:solidFill>
                </a:rPr>
                <a:t>motivos</a:t>
              </a:r>
              <a:r>
                <a:rPr sz="2000" dirty="0">
                  <a:solidFill>
                    <a:schemeClr val="tx1"/>
                  </a:solidFill>
                </a:rPr>
                <a:t> del </a:t>
              </a:r>
              <a:r>
                <a:rPr sz="2000" dirty="0" err="1">
                  <a:solidFill>
                    <a:schemeClr val="tx1"/>
                  </a:solidFill>
                </a:rPr>
                <a:t>Presupuesto</a:t>
              </a:r>
              <a:r>
                <a:rPr sz="2000" dirty="0">
                  <a:solidFill>
                    <a:schemeClr val="tx1"/>
                  </a:solidFill>
                </a:rPr>
                <a:t> de </a:t>
              </a:r>
              <a:r>
                <a:rPr sz="2000" dirty="0" err="1">
                  <a:solidFill>
                    <a:schemeClr val="tx1"/>
                  </a:solidFill>
                </a:rPr>
                <a:t>Egresos</a:t>
              </a:r>
              <a:r>
                <a:rPr sz="2000" dirty="0">
                  <a:solidFill>
                    <a:schemeClr val="tx1"/>
                  </a:solidFill>
                </a:rPr>
                <a:t> de la </a:t>
              </a:r>
              <a:r>
                <a:rPr sz="2000" dirty="0" err="1">
                  <a:solidFill>
                    <a:schemeClr val="tx1"/>
                  </a:solidFill>
                </a:rPr>
                <a:t>Federación</a:t>
              </a:r>
              <a:r>
                <a:rPr sz="2000" dirty="0">
                  <a:solidFill>
                    <a:schemeClr val="tx1"/>
                  </a:solidFill>
                </a:rPr>
                <a:t> (PEF) </a:t>
              </a:r>
              <a:r>
                <a:rPr sz="2000" dirty="0" err="1">
                  <a:solidFill>
                    <a:schemeClr val="tx1"/>
                  </a:solidFill>
                </a:rPr>
                <a:t>modificaciones</a:t>
              </a:r>
              <a:r>
                <a:rPr sz="2000" dirty="0">
                  <a:solidFill>
                    <a:schemeClr val="tx1"/>
                  </a:solidFill>
                </a:rPr>
                <a:t> a las </a:t>
              </a:r>
              <a:r>
                <a:rPr sz="2000" dirty="0" err="1">
                  <a:solidFill>
                    <a:schemeClr val="tx1"/>
                  </a:solidFill>
                </a:rPr>
                <a:t>asignaciones</a:t>
              </a:r>
              <a:r>
                <a:rPr sz="2000" dirty="0">
                  <a:solidFill>
                    <a:schemeClr val="tx1"/>
                  </a:solidFill>
                </a:rPr>
                <a:t> </a:t>
              </a:r>
              <a:r>
                <a:rPr sz="2000" dirty="0" err="1">
                  <a:solidFill>
                    <a:schemeClr val="tx1"/>
                  </a:solidFill>
                </a:rPr>
                <a:t>presupuestales</a:t>
              </a:r>
              <a:r>
                <a:rPr sz="2000" dirty="0">
                  <a:solidFill>
                    <a:schemeClr val="tx1"/>
                  </a:solidFill>
                </a:rPr>
                <a:t> a </a:t>
              </a:r>
              <a:r>
                <a:rPr sz="2000" dirty="0" err="1">
                  <a:solidFill>
                    <a:schemeClr val="tx1"/>
                  </a:solidFill>
                </a:rPr>
                <a:t>partir</a:t>
              </a:r>
              <a:r>
                <a:rPr sz="2000" dirty="0">
                  <a:solidFill>
                    <a:schemeClr val="tx1"/>
                  </a:solidFill>
                </a:rPr>
                <a:t> de las </a:t>
              </a:r>
              <a:r>
                <a:rPr sz="2000" dirty="0" err="1">
                  <a:solidFill>
                    <a:schemeClr val="tx1"/>
                  </a:solidFill>
                </a:rPr>
                <a:t>evaluaciones</a:t>
              </a:r>
              <a:endParaRPr sz="6000" dirty="0">
                <a:solidFill>
                  <a:schemeClr val="tx1"/>
                </a:solidFill>
              </a:endParaRPr>
            </a:p>
            <a:p>
              <a:pPr marL="752542" indent="-752542" defTabSz="914400">
                <a:buSzPct val="100000"/>
                <a:buChar char="•"/>
                <a:defRPr sz="1800"/>
              </a:pPr>
              <a:r>
                <a:rPr sz="2000" dirty="0" err="1">
                  <a:solidFill>
                    <a:schemeClr val="tx1"/>
                  </a:solidFill>
                </a:rPr>
                <a:t>Solicitaron</a:t>
              </a:r>
              <a:r>
                <a:rPr sz="2000" dirty="0">
                  <a:solidFill>
                    <a:schemeClr val="tx1"/>
                  </a:solidFill>
                </a:rPr>
                <a:t> </a:t>
              </a:r>
              <a:r>
                <a:rPr sz="2000" dirty="0" err="1">
                  <a:solidFill>
                    <a:schemeClr val="tx1"/>
                  </a:solidFill>
                </a:rPr>
                <a:t>reuniones</a:t>
              </a:r>
              <a:r>
                <a:rPr sz="2000" dirty="0">
                  <a:solidFill>
                    <a:schemeClr val="tx1"/>
                  </a:solidFill>
                </a:rPr>
                <a:t> con el CONEVAL para </a:t>
              </a:r>
              <a:r>
                <a:rPr sz="2000" dirty="0" err="1">
                  <a:solidFill>
                    <a:schemeClr val="tx1"/>
                  </a:solidFill>
                </a:rPr>
                <a:t>conocer</a:t>
              </a:r>
              <a:r>
                <a:rPr sz="2000" dirty="0">
                  <a:solidFill>
                    <a:schemeClr val="tx1"/>
                  </a:solidFill>
                </a:rPr>
                <a:t> a </a:t>
              </a:r>
              <a:r>
                <a:rPr sz="2000" dirty="0" err="1">
                  <a:solidFill>
                    <a:schemeClr val="tx1"/>
                  </a:solidFill>
                </a:rPr>
                <a:t>fondo</a:t>
              </a:r>
              <a:r>
                <a:rPr sz="2000" dirty="0">
                  <a:solidFill>
                    <a:schemeClr val="tx1"/>
                  </a:solidFill>
                </a:rPr>
                <a:t> </a:t>
              </a:r>
              <a:r>
                <a:rPr sz="2000" dirty="0" err="1">
                  <a:solidFill>
                    <a:schemeClr val="tx1"/>
                  </a:solidFill>
                </a:rPr>
                <a:t>los</a:t>
              </a:r>
              <a:r>
                <a:rPr sz="2000" dirty="0">
                  <a:solidFill>
                    <a:schemeClr val="tx1"/>
                  </a:solidFill>
                </a:rPr>
                <a:t> </a:t>
              </a:r>
              <a:r>
                <a:rPr sz="2000" dirty="0" err="1">
                  <a:solidFill>
                    <a:schemeClr val="tx1"/>
                  </a:solidFill>
                </a:rPr>
                <a:t>resultados</a:t>
              </a:r>
              <a:r>
                <a:rPr sz="2000" dirty="0">
                  <a:solidFill>
                    <a:schemeClr val="tx1"/>
                  </a:solidFill>
                </a:rPr>
                <a:t> </a:t>
              </a:r>
              <a:endParaRPr sz="6000" dirty="0">
                <a:solidFill>
                  <a:schemeClr val="tx1"/>
                </a:solidFill>
              </a:endParaRPr>
            </a:p>
            <a:p>
              <a:pPr marL="1354576" indent="-752542" defTabSz="914400">
                <a:buSzPct val="100000"/>
                <a:buChar char="•"/>
                <a:defRPr sz="1400"/>
              </a:pPr>
              <a:r>
                <a:rPr sz="1600" dirty="0" err="1">
                  <a:solidFill>
                    <a:schemeClr val="tx1"/>
                  </a:solidFill>
                </a:rPr>
                <a:t>Comisión</a:t>
              </a:r>
              <a:r>
                <a:rPr sz="1600" dirty="0">
                  <a:solidFill>
                    <a:schemeClr val="tx1"/>
                  </a:solidFill>
                </a:rPr>
                <a:t> de </a:t>
              </a:r>
              <a:r>
                <a:rPr sz="1600" dirty="0" err="1">
                  <a:solidFill>
                    <a:schemeClr val="tx1"/>
                  </a:solidFill>
                </a:rPr>
                <a:t>Desarrollo</a:t>
              </a:r>
              <a:r>
                <a:rPr sz="1600" dirty="0">
                  <a:solidFill>
                    <a:schemeClr val="tx1"/>
                  </a:solidFill>
                </a:rPr>
                <a:t> Social</a:t>
              </a:r>
              <a:endParaRPr sz="6000" dirty="0">
                <a:solidFill>
                  <a:schemeClr val="tx1"/>
                </a:solidFill>
              </a:endParaRPr>
            </a:p>
            <a:p>
              <a:pPr marL="1354576" indent="-752542" defTabSz="914400">
                <a:buSzPct val="100000"/>
                <a:buChar char="•"/>
                <a:defRPr sz="1400"/>
              </a:pPr>
              <a:r>
                <a:rPr sz="1600" dirty="0" err="1">
                  <a:solidFill>
                    <a:schemeClr val="tx1"/>
                  </a:solidFill>
                </a:rPr>
                <a:t>Comisión</a:t>
              </a:r>
              <a:r>
                <a:rPr sz="1600" dirty="0">
                  <a:solidFill>
                    <a:schemeClr val="tx1"/>
                  </a:solidFill>
                </a:rPr>
                <a:t> de </a:t>
              </a:r>
              <a:r>
                <a:rPr sz="1600" dirty="0" err="1">
                  <a:solidFill>
                    <a:schemeClr val="tx1"/>
                  </a:solidFill>
                </a:rPr>
                <a:t>Educación</a:t>
              </a:r>
              <a:r>
                <a:rPr sz="1600" dirty="0">
                  <a:solidFill>
                    <a:schemeClr val="tx1"/>
                  </a:solidFill>
                </a:rPr>
                <a:t> </a:t>
              </a:r>
              <a:r>
                <a:rPr sz="1600" dirty="0" err="1">
                  <a:solidFill>
                    <a:schemeClr val="tx1"/>
                  </a:solidFill>
                </a:rPr>
                <a:t>Pública</a:t>
              </a:r>
              <a:r>
                <a:rPr sz="1600" dirty="0">
                  <a:solidFill>
                    <a:schemeClr val="tx1"/>
                  </a:solidFill>
                </a:rPr>
                <a:t> y </a:t>
              </a:r>
              <a:r>
                <a:rPr sz="1600" dirty="0" err="1">
                  <a:solidFill>
                    <a:schemeClr val="tx1"/>
                  </a:solidFill>
                </a:rPr>
                <a:t>Servicios</a:t>
              </a:r>
              <a:r>
                <a:rPr sz="1600" dirty="0">
                  <a:solidFill>
                    <a:schemeClr val="tx1"/>
                  </a:solidFill>
                </a:rPr>
                <a:t> </a:t>
              </a:r>
              <a:r>
                <a:rPr sz="1600" dirty="0" err="1">
                  <a:solidFill>
                    <a:schemeClr val="tx1"/>
                  </a:solidFill>
                </a:rPr>
                <a:t>Educativos</a:t>
              </a:r>
              <a:endParaRPr sz="6000" dirty="0">
                <a:solidFill>
                  <a:schemeClr val="tx1"/>
                </a:solidFill>
              </a:endParaRPr>
            </a:p>
            <a:p>
              <a:pPr marL="1354576" indent="-752542" defTabSz="914400">
                <a:buSzPct val="100000"/>
                <a:buChar char="•"/>
                <a:defRPr sz="1400"/>
              </a:pPr>
              <a:r>
                <a:rPr sz="1600" dirty="0" err="1">
                  <a:solidFill>
                    <a:schemeClr val="tx1"/>
                  </a:solidFill>
                </a:rPr>
                <a:t>Comisión</a:t>
              </a:r>
              <a:r>
                <a:rPr sz="1600" dirty="0">
                  <a:solidFill>
                    <a:schemeClr val="tx1"/>
                  </a:solidFill>
                </a:rPr>
                <a:t> de Hacienda y </a:t>
              </a:r>
              <a:r>
                <a:rPr sz="1600" dirty="0" err="1">
                  <a:solidFill>
                    <a:schemeClr val="tx1"/>
                  </a:solidFill>
                </a:rPr>
                <a:t>Crédito</a:t>
              </a:r>
              <a:r>
                <a:rPr sz="1600" dirty="0">
                  <a:solidFill>
                    <a:schemeClr val="tx1"/>
                  </a:solidFill>
                </a:rPr>
                <a:t> </a:t>
              </a:r>
              <a:r>
                <a:rPr sz="1600" dirty="0" err="1">
                  <a:solidFill>
                    <a:schemeClr val="tx1"/>
                  </a:solidFill>
                </a:rPr>
                <a:t>Público</a:t>
              </a:r>
              <a:endParaRPr sz="6000" dirty="0">
                <a:solidFill>
                  <a:schemeClr val="tx1"/>
                </a:solidFill>
              </a:endParaRPr>
            </a:p>
            <a:p>
              <a:pPr marL="1354576" indent="-752542" defTabSz="914400">
                <a:buSzPct val="100000"/>
                <a:buChar char="•"/>
                <a:defRPr sz="1400"/>
              </a:pPr>
              <a:r>
                <a:rPr sz="1600" dirty="0" err="1">
                  <a:solidFill>
                    <a:schemeClr val="tx1"/>
                  </a:solidFill>
                </a:rPr>
                <a:t>Comisión</a:t>
              </a:r>
              <a:r>
                <a:rPr sz="1600" dirty="0">
                  <a:solidFill>
                    <a:schemeClr val="tx1"/>
                  </a:solidFill>
                </a:rPr>
                <a:t> de </a:t>
              </a:r>
              <a:r>
                <a:rPr sz="1600" dirty="0" err="1">
                  <a:solidFill>
                    <a:schemeClr val="tx1"/>
                  </a:solidFill>
                </a:rPr>
                <a:t>Igualdad</a:t>
              </a:r>
              <a:r>
                <a:rPr sz="1600" dirty="0">
                  <a:solidFill>
                    <a:schemeClr val="tx1"/>
                  </a:solidFill>
                </a:rPr>
                <a:t> de </a:t>
              </a:r>
              <a:r>
                <a:rPr sz="1600" dirty="0" err="1">
                  <a:solidFill>
                    <a:schemeClr val="tx1"/>
                  </a:solidFill>
                </a:rPr>
                <a:t>Género</a:t>
              </a:r>
              <a:endParaRPr sz="6000" dirty="0">
                <a:solidFill>
                  <a:schemeClr val="tx1"/>
                </a:solidFill>
              </a:endParaRPr>
            </a:p>
            <a:p>
              <a:pPr marL="1354576" indent="-752542" defTabSz="914400">
                <a:buSzPct val="100000"/>
                <a:buChar char="•"/>
                <a:defRPr sz="1400"/>
              </a:pPr>
              <a:r>
                <a:rPr sz="1600" dirty="0" err="1">
                  <a:solidFill>
                    <a:schemeClr val="tx1"/>
                  </a:solidFill>
                </a:rPr>
                <a:t>Comisión</a:t>
              </a:r>
              <a:r>
                <a:rPr sz="1600" dirty="0">
                  <a:solidFill>
                    <a:schemeClr val="tx1"/>
                  </a:solidFill>
                </a:rPr>
                <a:t> Especial de </a:t>
              </a:r>
              <a:r>
                <a:rPr sz="1600" dirty="0" err="1">
                  <a:solidFill>
                    <a:schemeClr val="tx1"/>
                  </a:solidFill>
                </a:rPr>
                <a:t>Programas</a:t>
              </a:r>
              <a:r>
                <a:rPr sz="1600" dirty="0">
                  <a:solidFill>
                    <a:schemeClr val="tx1"/>
                  </a:solidFill>
                </a:rPr>
                <a:t> </a:t>
              </a:r>
              <a:r>
                <a:rPr sz="1600" dirty="0" err="1">
                  <a:solidFill>
                    <a:schemeClr val="tx1"/>
                  </a:solidFill>
                </a:rPr>
                <a:t>Sociales</a:t>
              </a:r>
              <a:r>
                <a:rPr sz="1600" dirty="0">
                  <a:solidFill>
                    <a:schemeClr val="tx1"/>
                  </a:solidFill>
                </a:rPr>
                <a:t> </a:t>
              </a:r>
              <a:endParaRPr sz="6000" dirty="0">
                <a:solidFill>
                  <a:schemeClr val="tx1"/>
                </a:solidFill>
              </a:endParaRPr>
            </a:p>
            <a:p>
              <a:pPr marL="1354576" indent="-752542" defTabSz="914400">
                <a:buSzPct val="100000"/>
                <a:buChar char="•"/>
                <a:defRPr sz="1400"/>
              </a:pPr>
              <a:r>
                <a:rPr sz="1600" dirty="0" err="1">
                  <a:solidFill>
                    <a:schemeClr val="tx1"/>
                  </a:solidFill>
                </a:rPr>
                <a:t>Programa</a:t>
              </a:r>
              <a:r>
                <a:rPr sz="1600" dirty="0">
                  <a:solidFill>
                    <a:schemeClr val="tx1"/>
                  </a:solidFill>
                </a:rPr>
                <a:t> Especial </a:t>
              </a:r>
              <a:r>
                <a:rPr sz="1600" dirty="0" err="1">
                  <a:solidFill>
                    <a:schemeClr val="tx1"/>
                  </a:solidFill>
                </a:rPr>
                <a:t>Concurrente</a:t>
              </a:r>
              <a:r>
                <a:rPr sz="1600" dirty="0">
                  <a:solidFill>
                    <a:schemeClr val="tx1"/>
                  </a:solidFill>
                </a:rPr>
                <a:t> para el </a:t>
              </a:r>
              <a:r>
                <a:rPr sz="1600" dirty="0" err="1">
                  <a:solidFill>
                    <a:schemeClr val="tx1"/>
                  </a:solidFill>
                </a:rPr>
                <a:t>Desarrollo</a:t>
              </a:r>
              <a:r>
                <a:rPr sz="1600" dirty="0">
                  <a:solidFill>
                    <a:schemeClr val="tx1"/>
                  </a:solidFill>
                </a:rPr>
                <a:t> Rural </a:t>
              </a:r>
              <a:r>
                <a:rPr sz="1600" dirty="0" err="1">
                  <a:solidFill>
                    <a:schemeClr val="tx1"/>
                  </a:solidFill>
                </a:rPr>
                <a:t>Sustentable</a:t>
              </a:r>
              <a:r>
                <a:rPr sz="1600" dirty="0">
                  <a:solidFill>
                    <a:schemeClr val="tx1"/>
                  </a:solidFill>
                </a:rPr>
                <a:t> (PEC</a:t>
              </a:r>
              <a:r>
                <a:rPr sz="1600" dirty="0" smtClean="0">
                  <a:solidFill>
                    <a:schemeClr val="tx1"/>
                  </a:solidFill>
                </a:rPr>
                <a:t>)</a:t>
              </a:r>
              <a:endParaRPr sz="6000" dirty="0">
                <a:solidFill>
                  <a:schemeClr val="tx1"/>
                </a:solidFill>
              </a:endParaRPr>
            </a:p>
          </p:txBody>
        </p:sp>
      </p:grpSp>
      <p:pic>
        <p:nvPicPr>
          <p:cNvPr id="506" name="image8.jpg"/>
          <p:cNvPicPr>
            <a:picLocks noChangeAspect="1"/>
          </p:cNvPicPr>
          <p:nvPr/>
        </p:nvPicPr>
        <p:blipFill>
          <a:blip r:embed="rId2">
            <a:extLst/>
          </a:blip>
          <a:stretch>
            <a:fillRect/>
          </a:stretch>
        </p:blipFill>
        <p:spPr>
          <a:xfrm>
            <a:off x="1240516" y="1599379"/>
            <a:ext cx="3024336" cy="1401267"/>
          </a:xfrm>
          <a:prstGeom prst="rect">
            <a:avLst/>
          </a:prstGeom>
          <a:ln w="12700">
            <a:miter lim="400000"/>
          </a:ln>
        </p:spPr>
      </p:pic>
      <p:pic>
        <p:nvPicPr>
          <p:cNvPr id="507" name="image9.jpg"/>
          <p:cNvPicPr>
            <a:picLocks noChangeAspect="1"/>
          </p:cNvPicPr>
          <p:nvPr/>
        </p:nvPicPr>
        <p:blipFill>
          <a:blip r:embed="rId3">
            <a:extLst/>
          </a:blip>
          <a:stretch>
            <a:fillRect/>
          </a:stretch>
        </p:blipFill>
        <p:spPr>
          <a:xfrm>
            <a:off x="8036780" y="1893105"/>
            <a:ext cx="1157494" cy="1110988"/>
          </a:xfrm>
          <a:prstGeom prst="rect">
            <a:avLst/>
          </a:prstGeom>
          <a:ln w="12700">
            <a:miter lim="400000"/>
          </a:ln>
        </p:spPr>
      </p:pic>
      <p:pic>
        <p:nvPicPr>
          <p:cNvPr id="508" name="image21.jpg"/>
          <p:cNvPicPr>
            <a:picLocks noChangeAspect="1"/>
          </p:cNvPicPr>
          <p:nvPr/>
        </p:nvPicPr>
        <p:blipFill>
          <a:blip r:embed="rId4">
            <a:extLst/>
          </a:blip>
          <a:srcRect b="20469"/>
          <a:stretch>
            <a:fillRect/>
          </a:stretch>
        </p:blipFill>
        <p:spPr>
          <a:xfrm>
            <a:off x="9529136" y="1926375"/>
            <a:ext cx="1473726" cy="1172067"/>
          </a:xfrm>
          <a:prstGeom prst="rect">
            <a:avLst/>
          </a:prstGeom>
          <a:ln w="12700">
            <a:miter lim="400000"/>
          </a:ln>
        </p:spPr>
      </p:pic>
      <p:sp>
        <p:nvSpPr>
          <p:cNvPr id="2" name="Abrir llave 1"/>
          <p:cNvSpPr/>
          <p:nvPr/>
        </p:nvSpPr>
        <p:spPr>
          <a:xfrm rot="16200000">
            <a:off x="6585546" y="3432214"/>
            <a:ext cx="321389" cy="9387840"/>
          </a:xfrm>
          <a:prstGeom prst="leftBrace">
            <a:avLst/>
          </a:prstGeom>
          <a:no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sp>
        <p:nvSpPr>
          <p:cNvPr id="3" name="CuadroTexto 2"/>
          <p:cNvSpPr txBox="1"/>
          <p:nvPr/>
        </p:nvSpPr>
        <p:spPr>
          <a:xfrm>
            <a:off x="2357119" y="8290560"/>
            <a:ext cx="9001761"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MX" sz="3600" b="0" i="0" u="none" strike="noStrike" cap="none" spc="0" normalizeH="0" baseline="0" dirty="0" smtClean="0">
                <a:ln>
                  <a:noFill/>
                </a:ln>
                <a:solidFill>
                  <a:srgbClr val="000000"/>
                </a:solidFill>
                <a:effectLst/>
                <a:uFillTx/>
                <a:latin typeface="Calibri"/>
                <a:ea typeface="Calibri"/>
                <a:cs typeface="Calibri"/>
                <a:sym typeface="Calibri"/>
              </a:rPr>
              <a:t>Lenguaje común de orientación a resultados</a:t>
            </a:r>
            <a:endParaRPr kumimoji="0" lang="es-ES" sz="3600" b="0" i="0" u="none" strike="noStrike" cap="none" spc="0" normalizeH="0" baseline="0" dirty="0">
              <a:ln>
                <a:noFill/>
              </a:ln>
              <a:solidFill>
                <a:srgbClr val="000000"/>
              </a:solidFill>
              <a:effectLst/>
              <a:uFillTx/>
              <a:latin typeface="Calibri"/>
              <a:ea typeface="Calibri"/>
              <a:cs typeface="Calibri"/>
              <a:sym typeface="Calibri"/>
            </a:endParaRPr>
          </a:p>
        </p:txBody>
      </p:sp>
    </p:spTree>
    <p:extLst>
      <p:ext uri="{BB962C8B-B14F-4D97-AF65-F5344CB8AC3E}">
        <p14:creationId xmlns:p14="http://schemas.microsoft.com/office/powerpoint/2010/main" val="367845808"/>
      </p:ext>
    </p:extLst>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No Discriminación</a:t>
            </a:r>
          </a:p>
          <a:p>
            <a:pPr eaLnBrk="0" hangingPunct="0">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343090374"/>
              </p:ext>
            </p:extLst>
          </p:nvPr>
        </p:nvGraphicFramePr>
        <p:xfrm>
          <a:off x="309712" y="3004592"/>
          <a:ext cx="12313368" cy="5832648"/>
        </p:xfrm>
        <a:graphic>
          <a:graphicData uri="http://schemas.openxmlformats.org/drawingml/2006/table">
            <a:tbl>
              <a:tblPr/>
              <a:tblGrid>
                <a:gridCol w="1440160"/>
                <a:gridCol w="1152128"/>
                <a:gridCol w="3024336"/>
                <a:gridCol w="6696744"/>
              </a:tblGrid>
              <a:tr h="710675">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0001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ofrece recursos económicos y gastos de servicios médicos especializados a </a:t>
                      </a:r>
                      <a:r>
                        <a:rPr lang="es-MX" sz="1200" b="0" i="0" u="none" strike="noStrike" dirty="0" smtClean="0">
                          <a:solidFill>
                            <a:schemeClr val="tx1"/>
                          </a:solidFill>
                          <a:effectLst/>
                          <a:latin typeface="Arial" panose="020B0604020202020204" pitchFamily="34" charset="0"/>
                          <a:cs typeface="Arial" panose="020B0604020202020204" pitchFamily="34" charset="0"/>
                        </a:rPr>
                        <a:t>indígenas.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52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Médico Siglo XXI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Contar con seguro médico permite tener acceso a los servicios de salud, el programa afilia al seguro </a:t>
                      </a:r>
                      <a:r>
                        <a:rPr lang="es-MX" sz="1200" b="0" i="0" u="none" strike="noStrike" dirty="0" smtClean="0">
                          <a:solidFill>
                            <a:schemeClr val="tx1"/>
                          </a:solidFill>
                          <a:effectLst/>
                          <a:latin typeface="Arial" panose="020B0604020202020204" pitchFamily="34" charset="0"/>
                          <a:cs typeface="Arial" panose="020B0604020202020204" pitchFamily="34" charset="0"/>
                        </a:rPr>
                        <a:t>popular.</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Popular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Contar con seguro médico permite tener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Fortalecimiento a la atención médica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Las unidades médicas afilian al seguro popular y brindan atención de primer nivel en localidades donde no hay centros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Vivienda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a hogares en situación de pobreza extrema y con carencia </a:t>
                      </a:r>
                      <a:r>
                        <a:rPr lang="es-MX" sz="1200" b="0" i="0" u="none" strike="noStrike" dirty="0" smtClean="0">
                          <a:solidFill>
                            <a:schemeClr val="tx1"/>
                          </a:solidFill>
                          <a:effectLst/>
                          <a:latin typeface="Arial" panose="020B0604020202020204" pitchFamily="34" charset="0"/>
                          <a:cs typeface="Arial" panose="020B0604020202020204" pitchFamily="34" charset="0"/>
                        </a:rPr>
                        <a:t>alimentaria.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a hogares vulnerables por carencia de calidad y espacios de la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acceso al financiamiento para soluciones habitacionales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prioriza la asignación a las Necesidades de Vivienda de la población en </a:t>
                      </a:r>
                      <a:r>
                        <a:rPr lang="es-MX" sz="1200" b="0" i="0" u="none" strike="noStrike" dirty="0" smtClean="0">
                          <a:solidFill>
                            <a:schemeClr val="tx1"/>
                          </a:solidFill>
                          <a:effectLst/>
                          <a:latin typeface="Arial" panose="020B0604020202020204" pitchFamily="34" charset="0"/>
                          <a:cs typeface="Arial" panose="020B0604020202020204" pitchFamily="34" charset="0"/>
                        </a:rPr>
                        <a:t>pobreza.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S241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Vida para Jefas de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apoyos a madres y a niños en condición de </a:t>
                      </a:r>
                      <a:r>
                        <a:rPr lang="es-MX" sz="1200" b="0" i="0" u="none" strike="noStrike" dirty="0" smtClean="0">
                          <a:solidFill>
                            <a:schemeClr val="tx1"/>
                          </a:solidFill>
                          <a:effectLst/>
                          <a:latin typeface="Arial" panose="020B0604020202020204" pitchFamily="34" charset="0"/>
                          <a:cs typeface="Arial" panose="020B0604020202020204" pitchFamily="34" charset="0"/>
                        </a:rPr>
                        <a:t>orfandad.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a grupos con necesidades especiales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subsidios al transporte, medicamentos, entre otros conceptos a adultos </a:t>
                      </a:r>
                      <a:r>
                        <a:rPr lang="es-MX" sz="1200" b="0" i="0" u="none" strike="noStrike" dirty="0" smtClean="0">
                          <a:solidFill>
                            <a:schemeClr val="tx1"/>
                          </a:solidFill>
                          <a:effectLst/>
                          <a:latin typeface="Arial" panose="020B0604020202020204" pitchFamily="34" charset="0"/>
                          <a:cs typeface="Arial" panose="020B0604020202020204" pitchFamily="34" charset="0"/>
                        </a:rPr>
                        <a:t>mayores.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Becas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Tiene un componente dirigido a estudiantes en situación de pobreza y vulnerabilidad (discapacidad, madres jóvenes, y jóvenes embarazadas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398944" y="1996480"/>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60</a:t>
            </a:fld>
            <a:endParaRPr lang="es-MX"/>
          </a:p>
        </p:txBody>
      </p:sp>
    </p:spTree>
    <p:extLst>
      <p:ext uri="{BB962C8B-B14F-4D97-AF65-F5344CB8AC3E}">
        <p14:creationId xmlns:p14="http://schemas.microsoft.com/office/powerpoint/2010/main" val="2246228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No Discriminación</a:t>
            </a: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990858621"/>
              </p:ext>
            </p:extLst>
          </p:nvPr>
        </p:nvGraphicFramePr>
        <p:xfrm>
          <a:off x="309712" y="3076850"/>
          <a:ext cx="12313368" cy="5236078"/>
        </p:xfrm>
        <a:graphic>
          <a:graphicData uri="http://schemas.openxmlformats.org/drawingml/2006/table">
            <a:tbl>
              <a:tblPr/>
              <a:tblGrid>
                <a:gridCol w="1440160"/>
                <a:gridCol w="1224136"/>
                <a:gridCol w="3384376"/>
                <a:gridCol w="6264696"/>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4048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instala infraestructura básica para la población </a:t>
                      </a:r>
                      <a:r>
                        <a:rPr lang="es-MX" sz="1200" b="0" i="0" u="none" strike="noStrike" dirty="0" smtClean="0">
                          <a:solidFill>
                            <a:schemeClr val="tx1"/>
                          </a:solidFill>
                          <a:effectLst/>
                          <a:latin typeface="Arial" panose="020B0604020202020204" pitchFamily="34" charset="0"/>
                          <a:cs typeface="Arial" panose="020B0604020202020204" pitchFamily="34" charset="0"/>
                        </a:rPr>
                        <a:t>indígena.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179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de guardería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apoya a mujeres </a:t>
                      </a:r>
                      <a:r>
                        <a:rPr lang="es-MX" sz="1200" b="0" i="0" u="none" strike="noStrike" dirty="0" smtClean="0">
                          <a:solidFill>
                            <a:schemeClr val="tx1"/>
                          </a:solidFill>
                          <a:effectLst/>
                          <a:latin typeface="Arial" panose="020B0604020202020204" pitchFamily="34" charset="0"/>
                          <a:cs typeface="Arial" panose="020B0604020202020204" pitchFamily="34" charset="0"/>
                        </a:rPr>
                        <a:t>trabajadoras.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INMUJERES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Fortalecimiento a la Transversalidad de la Perspectiva de Género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otorga capacitación para la equidad de </a:t>
                      </a:r>
                      <a:r>
                        <a:rPr lang="es-MX" sz="1200" b="0" i="0" u="none" strike="noStrike" dirty="0" smtClean="0">
                          <a:solidFill>
                            <a:schemeClr val="tx1"/>
                          </a:solidFill>
                          <a:effectLst/>
                          <a:latin typeface="Arial" panose="020B0604020202020204" pitchFamily="34" charset="0"/>
                          <a:cs typeface="Arial" panose="020B0604020202020204" pitchFamily="34" charset="0"/>
                        </a:rPr>
                        <a:t>género.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ISSSTE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Equidad de Género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capacitación para la equidad de </a:t>
                      </a:r>
                      <a:r>
                        <a:rPr lang="es-MX" sz="1200" b="0" i="0" u="none" strike="noStrike" dirty="0" smtClean="0">
                          <a:solidFill>
                            <a:schemeClr val="tx1"/>
                          </a:solidFill>
                          <a:effectLst/>
                          <a:latin typeface="Arial" panose="020B0604020202020204" pitchFamily="34" charset="0"/>
                          <a:cs typeface="Arial" panose="020B0604020202020204" pitchFamily="34" charset="0"/>
                        </a:rPr>
                        <a:t>género.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92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ISSSTE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Prestaciones Sociales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apoya a mujeres </a:t>
                      </a:r>
                      <a:r>
                        <a:rPr lang="es-MX" sz="1200" b="0" i="0" u="none" strike="noStrike" dirty="0" smtClean="0">
                          <a:solidFill>
                            <a:schemeClr val="tx1"/>
                          </a:solidFill>
                          <a:effectLst/>
                          <a:latin typeface="Arial" panose="020B0604020202020204" pitchFamily="34" charset="0"/>
                          <a:cs typeface="Arial" panose="020B0604020202020204" pitchFamily="34" charset="0"/>
                        </a:rPr>
                        <a:t>trabajadoras.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Personas con Discapacidad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realiza acciones a favor de las personas con </a:t>
                      </a:r>
                      <a:r>
                        <a:rPr lang="es-MX" sz="1200" b="0" i="0" u="none" strike="noStrike" dirty="0" smtClean="0">
                          <a:solidFill>
                            <a:schemeClr val="tx1"/>
                          </a:solidFill>
                          <a:effectLst/>
                          <a:latin typeface="Arial" panose="020B0604020202020204" pitchFamily="34" charset="0"/>
                          <a:cs typeface="Arial" panose="020B0604020202020204" pitchFamily="34" charset="0"/>
                        </a:rPr>
                        <a:t>discapacidad.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739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la protección de las personas en estado de necesidad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ofrece apoyos económicos y en especie a grupos </a:t>
                      </a:r>
                      <a:r>
                        <a:rPr lang="es-MX" sz="1200" b="0" i="0" u="none" strike="noStrike" dirty="0" smtClean="0">
                          <a:solidFill>
                            <a:schemeClr val="tx1"/>
                          </a:solidFill>
                          <a:effectLst/>
                          <a:latin typeface="Arial" panose="020B0604020202020204" pitchFamily="34" charset="0"/>
                          <a:cs typeface="Arial" panose="020B0604020202020204" pitchFamily="34" charset="0"/>
                        </a:rPr>
                        <a:t>vulnerables.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las Instancias de Mujeres en las Entidades Federativas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apoyos para implementar acciones de prevención y atención de la violencia contra las </a:t>
                      </a:r>
                      <a:r>
                        <a:rPr lang="es-MX" sz="1200" b="0" i="0" u="none" strike="noStrike" dirty="0" smtClean="0">
                          <a:solidFill>
                            <a:schemeClr val="tx1"/>
                          </a:solidFill>
                          <a:effectLst/>
                          <a:latin typeface="Arial" panose="020B0604020202020204" pitchFamily="34" charset="0"/>
                          <a:cs typeface="Arial" panose="020B0604020202020204" pitchFamily="34" charset="0"/>
                        </a:rPr>
                        <a:t>mujeres.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hacia la igualdad y la sustentabilidad ambiental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está dirigido a grupos de mujeres, pueblos indígenas y jóvenes, además de Organizaciones de la Sociedad </a:t>
                      </a:r>
                      <a:r>
                        <a:rPr lang="es-MX" sz="1200" b="0" i="0" u="none" strike="noStrike" dirty="0" smtClean="0">
                          <a:solidFill>
                            <a:schemeClr val="tx1"/>
                          </a:solidFill>
                          <a:effectLst/>
                          <a:latin typeface="Arial" panose="020B0604020202020204" pitchFamily="34" charset="0"/>
                          <a:cs typeface="Arial" panose="020B0604020202020204" pitchFamily="34" charset="0"/>
                        </a:rPr>
                        <a:t>Civil.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645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para la Inclusión y la Equidad Educativa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procura inclusión a personas de grupos </a:t>
                      </a:r>
                      <a:r>
                        <a:rPr lang="es-MX" sz="1200" b="0" i="0" u="none" strike="noStrike" dirty="0" smtClean="0">
                          <a:solidFill>
                            <a:schemeClr val="tx1"/>
                          </a:solidFill>
                          <a:effectLst/>
                          <a:latin typeface="Arial" panose="020B0604020202020204" pitchFamily="34" charset="0"/>
                          <a:cs typeface="Arial" panose="020B0604020202020204" pitchFamily="34" charset="0"/>
                        </a:rPr>
                        <a:t>vulnerables.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398944" y="1899350"/>
            <a:ext cx="697037" cy="961226"/>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61</a:t>
            </a:fld>
            <a:endParaRPr lang="es-MX"/>
          </a:p>
        </p:txBody>
      </p:sp>
    </p:spTree>
    <p:extLst>
      <p:ext uri="{BB962C8B-B14F-4D97-AF65-F5344CB8AC3E}">
        <p14:creationId xmlns:p14="http://schemas.microsoft.com/office/powerpoint/2010/main" val="3066357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No Discriminación</a:t>
            </a: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019597870"/>
              </p:ext>
            </p:extLst>
          </p:nvPr>
        </p:nvGraphicFramePr>
        <p:xfrm>
          <a:off x="309712" y="3148858"/>
          <a:ext cx="12313368" cy="2592038"/>
        </p:xfrm>
        <a:graphic>
          <a:graphicData uri="http://schemas.openxmlformats.org/drawingml/2006/table">
            <a:tbl>
              <a:tblPr/>
              <a:tblGrid>
                <a:gridCol w="1440160"/>
                <a:gridCol w="1224136"/>
                <a:gridCol w="3384376"/>
                <a:gridCol w="6264696"/>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82852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Escuelas de Tiempo Completo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apoya a las escuelas que dan alimentos en  población escolar con elevados índices de pobreza y marginación ubicadas en los municipios comprendidos en la Cruzada Nacional contra el </a:t>
                      </a:r>
                      <a:r>
                        <a:rPr lang="es-MX" sz="1200" b="0" i="0" u="none" strike="noStrike" dirty="0" smtClean="0">
                          <a:solidFill>
                            <a:schemeClr val="tx1"/>
                          </a:solidFill>
                          <a:effectLst/>
                          <a:latin typeface="Arial" panose="020B0604020202020204" pitchFamily="34" charset="0"/>
                          <a:cs typeface="Arial" panose="020B0604020202020204" pitchFamily="34" charset="0"/>
                        </a:rPr>
                        <a:t>Hambre.</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Políticas de igualdad de género en el sector educativo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capacitación para la equidad de </a:t>
                      </a:r>
                      <a:r>
                        <a:rPr lang="es-MX" sz="1200" b="0" i="0" u="none" strike="noStrike" dirty="0" smtClean="0">
                          <a:solidFill>
                            <a:schemeClr val="tx1"/>
                          </a:solidFill>
                          <a:effectLst/>
                          <a:latin typeface="Arial" panose="020B0604020202020204" pitchFamily="34" charset="0"/>
                          <a:cs typeface="Arial" panose="020B0604020202020204" pitchFamily="34" charset="0"/>
                        </a:rPr>
                        <a:t>género.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781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STPS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Capacitación para Incrementar la Productividad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contempla acciones que promueven estrategias de inclusión laboral, no discriminación y respeto a los derechos humanos y </a:t>
                      </a:r>
                      <a:r>
                        <a:rPr lang="es-MX" sz="1200" b="0" i="0" u="none" strike="noStrike" dirty="0" smtClean="0">
                          <a:solidFill>
                            <a:schemeClr val="tx1"/>
                          </a:solidFill>
                          <a:effectLst/>
                          <a:latin typeface="Arial" panose="020B0604020202020204" pitchFamily="34" charset="0"/>
                          <a:cs typeface="Arial" panose="020B0604020202020204" pitchFamily="34" charset="0"/>
                        </a:rPr>
                        <a:t>laborales.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482474" y="1766738"/>
            <a:ext cx="697037" cy="961226"/>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62</a:t>
            </a:fld>
            <a:endParaRPr lang="es-MX"/>
          </a:p>
        </p:txBody>
      </p:sp>
    </p:spTree>
    <p:extLst>
      <p:ext uri="{BB962C8B-B14F-4D97-AF65-F5344CB8AC3E}">
        <p14:creationId xmlns:p14="http://schemas.microsoft.com/office/powerpoint/2010/main" val="2655589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76400"/>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a la No Discriminación</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r>
              <a:rPr lang="es-MX" sz="1600" dirty="0">
                <a:latin typeface="Arial" panose="020B0604020202020204" pitchFamily="34" charset="0"/>
                <a:cs typeface="Arial" pitchFamily="34" charset="0"/>
              </a:rPr>
              <a:t>Fortalecer las acciones de sensibilización ciudadana que realiza el CONAPRED, </a:t>
            </a:r>
            <a:r>
              <a:rPr lang="es-MX" sz="1600" dirty="0" err="1">
                <a:latin typeface="Arial" pitchFamily="34" charset="0"/>
                <a:cs typeface="Arial" pitchFamily="34" charset="0"/>
              </a:rPr>
              <a:t>Inmujeres</a:t>
            </a:r>
            <a:r>
              <a:rPr lang="es-MX" sz="1600" dirty="0">
                <a:latin typeface="Arial" pitchFamily="34" charset="0"/>
                <a:cs typeface="Arial" pitchFamily="34" charset="0"/>
              </a:rPr>
              <a:t>, </a:t>
            </a:r>
            <a:r>
              <a:rPr lang="es-MX" sz="1600" dirty="0" err="1">
                <a:latin typeface="Arial" pitchFamily="34" charset="0"/>
                <a:cs typeface="Arial" pitchFamily="34" charset="0"/>
              </a:rPr>
              <a:t>Injuve</a:t>
            </a:r>
            <a:r>
              <a:rPr lang="es-MX" sz="1600" dirty="0">
                <a:latin typeface="Arial" pitchFamily="34" charset="0"/>
                <a:cs typeface="Arial" pitchFamily="34" charset="0"/>
              </a:rPr>
              <a:t>, </a:t>
            </a:r>
            <a:r>
              <a:rPr lang="es-MX" sz="1600" dirty="0" err="1">
                <a:latin typeface="Arial" pitchFamily="34" charset="0"/>
                <a:cs typeface="Arial" pitchFamily="34" charset="0"/>
              </a:rPr>
              <a:t>Inapam</a:t>
            </a:r>
            <a:r>
              <a:rPr lang="es-MX" sz="1600" dirty="0">
                <a:latin typeface="Arial" pitchFamily="34" charset="0"/>
                <a:cs typeface="Arial" pitchFamily="34" charset="0"/>
              </a:rPr>
              <a:t>, CDI y SNDIF respecto a las brechas existentes entre grupos vulnerables y no vulnerables</a:t>
            </a:r>
            <a:r>
              <a:rPr lang="es-MX" sz="1600" dirty="0" smtClean="0">
                <a:latin typeface="Arial" pitchFamily="34" charset="0"/>
                <a:cs typeface="Arial" pitchFamily="34" charset="0"/>
              </a:rPr>
              <a:t>.</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Fortalecer acciones </a:t>
            </a:r>
            <a:r>
              <a:rPr lang="es-MX" sz="1600" dirty="0" smtClean="0">
                <a:latin typeface="Arial" pitchFamily="34" charset="0"/>
                <a:cs typeface="Arial" pitchFamily="34" charset="0"/>
              </a:rPr>
              <a:t>del </a:t>
            </a:r>
            <a:r>
              <a:rPr lang="es-MX" sz="1600" dirty="0">
                <a:latin typeface="Arial" pitchFamily="34" charset="0"/>
                <a:cs typeface="Arial" pitchFamily="34" charset="0"/>
              </a:rPr>
              <a:t>IMSS, ISSSTE, SEDESOL, SEP que permitan horarios diferenciados para los servicios de guarderías y ampliación de horarios acordes a jornadas laborales</a:t>
            </a:r>
            <a:r>
              <a:rPr lang="es-MX" sz="1600" dirty="0" smtClean="0">
                <a:latin typeface="Arial" pitchFamily="34" charset="0"/>
                <a:cs typeface="Arial" pitchFamily="34" charset="0"/>
              </a:rPr>
              <a:t>.</a:t>
            </a:r>
          </a:p>
          <a:p>
            <a:pPr marL="285750" indent="-285750" algn="just"/>
            <a:endParaRPr lang="es-MX" sz="1600" dirty="0">
              <a:latin typeface="Arial" pitchFamily="34" charset="0"/>
              <a:cs typeface="Arial" pitchFamily="34" charset="0"/>
            </a:endParaRPr>
          </a:p>
          <a:p>
            <a:pPr marL="285750" lvl="4" indent="-285750" algn="just">
              <a:buFont typeface="Arial" pitchFamily="34" charset="0"/>
              <a:buChar char="•"/>
            </a:pPr>
            <a:r>
              <a:rPr lang="es-MX" sz="1600" dirty="0">
                <a:latin typeface="Arial" pitchFamily="34" charset="0"/>
                <a:cs typeface="Arial" pitchFamily="34" charset="0"/>
              </a:rPr>
              <a:t> Es necesario considerar variaciones en la canasta básica que reflejen </a:t>
            </a:r>
            <a:r>
              <a:rPr lang="es-MX" sz="1600" dirty="0" smtClean="0">
                <a:latin typeface="Arial" pitchFamily="34" charset="0"/>
                <a:cs typeface="Arial" pitchFamily="34" charset="0"/>
              </a:rPr>
              <a:t>las preferencias alimentaciones </a:t>
            </a:r>
            <a:r>
              <a:rPr lang="es-MX" sz="1600" dirty="0">
                <a:latin typeface="Arial" pitchFamily="34" charset="0"/>
                <a:cs typeface="Arial" pitchFamily="34" charset="0"/>
              </a:rPr>
              <a:t>locales en las diferentes </a:t>
            </a:r>
            <a:r>
              <a:rPr lang="es-MX" sz="1600" dirty="0" smtClean="0">
                <a:latin typeface="Arial" panose="020B0604020202020204" pitchFamily="34" charset="0"/>
                <a:cs typeface="Arial" panose="020B0604020202020204" pitchFamily="34" charset="0"/>
              </a:rPr>
              <a:t>zonas que </a:t>
            </a:r>
            <a:r>
              <a:rPr lang="es-MX" sz="1600" dirty="0" err="1" smtClean="0">
                <a:latin typeface="Arial" panose="020B0604020202020204" pitchFamily="34" charset="0"/>
                <a:cs typeface="Arial" panose="020B0604020202020204" pitchFamily="34" charset="0"/>
              </a:rPr>
              <a:t>Diconsa</a:t>
            </a:r>
            <a:r>
              <a:rPr lang="es-MX" sz="1600" dirty="0" smtClean="0">
                <a:latin typeface="Arial" panose="020B0604020202020204" pitchFamily="34" charset="0"/>
                <a:cs typeface="Arial" panose="020B0604020202020204" pitchFamily="34" charset="0"/>
              </a:rPr>
              <a:t> atiende. Además, es necesario buscar </a:t>
            </a:r>
            <a:r>
              <a:rPr lang="es-MX" sz="1600" dirty="0">
                <a:latin typeface="Arial" panose="020B0604020202020204" pitchFamily="34" charset="0"/>
                <a:cs typeface="Arial" panose="020B0604020202020204" pitchFamily="34" charset="0"/>
              </a:rPr>
              <a:t>mecanismos que permitan la oferta de productos con una orientación a una dieta </a:t>
            </a:r>
            <a:r>
              <a:rPr lang="es-MX" sz="1600" dirty="0" smtClean="0">
                <a:latin typeface="Arial" panose="020B0604020202020204" pitchFamily="34" charset="0"/>
                <a:cs typeface="Arial" panose="020B0604020202020204" pitchFamily="34" charset="0"/>
              </a:rPr>
              <a:t>saludable</a:t>
            </a:r>
          </a:p>
          <a:p>
            <a:pPr marL="285750" lvl="4" indent="-285750" algn="just">
              <a:buFont typeface="Arial" pitchFamily="34" charset="0"/>
              <a:buChar char="•"/>
            </a:pPr>
            <a:endParaRPr lang="es-MX" sz="1600" dirty="0" smtClean="0">
              <a:latin typeface="Arial" panose="020B0604020202020204" pitchFamily="34" charset="0"/>
              <a:cs typeface="Arial" panose="020B0604020202020204" pitchFamily="34" charset="0"/>
            </a:endParaRPr>
          </a:p>
          <a:p>
            <a:pPr marL="285750" lvl="4" indent="-285750" algn="just">
              <a:buFont typeface="Arial" pitchFamily="34" charset="0"/>
              <a:buChar char="•"/>
            </a:pPr>
            <a:r>
              <a:rPr lang="es-MX" sz="1600" dirty="0" smtClean="0">
                <a:latin typeface="Arial" panose="020B0604020202020204" pitchFamily="34" charset="0"/>
                <a:cs typeface="Arial" panose="020B0604020202020204" pitchFamily="34" charset="0"/>
              </a:rPr>
              <a:t>Promover </a:t>
            </a:r>
            <a:r>
              <a:rPr lang="es-MX" sz="1600" dirty="0">
                <a:latin typeface="Arial" panose="020B0604020202020204" pitchFamily="34" charset="0"/>
                <a:cs typeface="Arial" panose="020B0604020202020204" pitchFamily="34" charset="0"/>
              </a:rPr>
              <a:t>Contralorías Sociales que aseguren disponibilidad de recursos en </a:t>
            </a:r>
            <a:r>
              <a:rPr lang="es-MX" sz="1600" dirty="0" smtClean="0">
                <a:latin typeface="Arial" panose="020B0604020202020204" pitchFamily="34" charset="0"/>
                <a:cs typeface="Arial" panose="020B0604020202020204" pitchFamily="34" charset="0"/>
              </a:rPr>
              <a:t>PET. Dichas contralorías se encargarían de vigilar la inclusión de todas las minorías y grupos vulnerables en el programa. </a:t>
            </a:r>
          </a:p>
          <a:p>
            <a:pPr marL="285750" lvl="4" indent="-285750" algn="just">
              <a:buFont typeface="Arial" pitchFamily="34" charset="0"/>
              <a:buChar char="•"/>
            </a:pPr>
            <a:endParaRPr lang="es-MX" sz="1600" dirty="0" smtClean="0">
              <a:latin typeface="Arial" panose="020B0604020202020204" pitchFamily="34" charset="0"/>
              <a:cs typeface="Arial" panose="020B0604020202020204" pitchFamily="34" charset="0"/>
            </a:endParaRPr>
          </a:p>
          <a:p>
            <a:pPr marL="285750" lvl="4" indent="-285750" algn="just">
              <a:buFont typeface="Arial" pitchFamily="34" charset="0"/>
              <a:buChar char="•"/>
            </a:pPr>
            <a:r>
              <a:rPr lang="es-MX" sz="1600" dirty="0" smtClean="0">
                <a:latin typeface="Arial" panose="020B0604020202020204" pitchFamily="34" charset="0"/>
                <a:cs typeface="Arial" panose="020B0604020202020204" pitchFamily="34" charset="0"/>
              </a:rPr>
              <a:t>Se </a:t>
            </a:r>
            <a:r>
              <a:rPr lang="es-MX" sz="1600" dirty="0">
                <a:latin typeface="Arial" panose="020B0604020202020204" pitchFamily="34" charset="0"/>
                <a:cs typeface="Arial" panose="020B0604020202020204" pitchFamily="34" charset="0"/>
              </a:rPr>
              <a:t>recomienda que los </a:t>
            </a:r>
            <a:r>
              <a:rPr lang="es-MX" sz="1600" dirty="0" smtClean="0">
                <a:latin typeface="Arial" panose="020B0604020202020204" pitchFamily="34" charset="0"/>
                <a:cs typeface="Arial" panose="020B0604020202020204" pitchFamily="34" charset="0"/>
              </a:rPr>
              <a:t>promotores, </a:t>
            </a:r>
            <a:r>
              <a:rPr lang="es-MX" sz="1600" dirty="0">
                <a:latin typeface="Arial" panose="020B0604020202020204" pitchFamily="34" charset="0"/>
                <a:cs typeface="Arial" panose="020B0604020202020204" pitchFamily="34" charset="0"/>
              </a:rPr>
              <a:t>jefes de zona, responsables de atención en mesas y responsables de atención en ventanilla, así como el coordinador del </a:t>
            </a:r>
            <a:r>
              <a:rPr lang="es-MX" sz="1600" dirty="0" smtClean="0">
                <a:latin typeface="Arial" panose="020B0604020202020204" pitchFamily="34" charset="0"/>
                <a:cs typeface="Arial" panose="020B0604020202020204" pitchFamily="34" charset="0"/>
              </a:rPr>
              <a:t>Programa de Pensión de Adultos Mayores, sean </a:t>
            </a:r>
            <a:r>
              <a:rPr lang="es-MX" sz="1600" dirty="0">
                <a:latin typeface="Arial" panose="020B0604020202020204" pitchFamily="34" charset="0"/>
                <a:cs typeface="Arial" panose="020B0604020202020204" pitchFamily="34" charset="0"/>
              </a:rPr>
              <a:t>contratados como personal de estructura en las Delegaciones, sujeto a la disponibilidad </a:t>
            </a:r>
            <a:r>
              <a:rPr lang="es-MX" sz="1600" dirty="0" smtClean="0">
                <a:latin typeface="Arial" panose="020B0604020202020204" pitchFamily="34" charset="0"/>
                <a:cs typeface="Arial" panose="020B0604020202020204" pitchFamily="34" charset="0"/>
              </a:rPr>
              <a:t>presupuestal. Lo anterior disminuiría la rotación del personal del programa y aseguraría que aumentara su calidad.</a:t>
            </a:r>
            <a:endParaRPr lang="es-MX" sz="1600" dirty="0">
              <a:latin typeface="Arial" panose="020B0604020202020204" pitchFamily="34" charset="0"/>
              <a:cs typeface="Arial" panose="020B0604020202020204"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63</a:t>
            </a:fld>
            <a:endParaRPr lang="es-MX"/>
          </a:p>
        </p:txBody>
      </p:sp>
    </p:spTree>
    <p:extLst>
      <p:ext uri="{BB962C8B-B14F-4D97-AF65-F5344CB8AC3E}">
        <p14:creationId xmlns:p14="http://schemas.microsoft.com/office/powerpoint/2010/main" val="7074661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SALUD</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64</a:t>
            </a:fld>
            <a:endParaRPr lang="es-MX"/>
          </a:p>
        </p:txBody>
      </p:sp>
    </p:spTree>
    <p:extLst>
      <p:ext uri="{BB962C8B-B14F-4D97-AF65-F5344CB8AC3E}">
        <p14:creationId xmlns:p14="http://schemas.microsoft.com/office/powerpoint/2010/main" val="25876874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97744" y="6181655"/>
            <a:ext cx="11657886" cy="183332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622031" y="3019104"/>
            <a:ext cx="11641009"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1029792" y="3539055"/>
            <a:ext cx="532842" cy="66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1051110" y="5246389"/>
            <a:ext cx="490207" cy="51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1070360" y="6718834"/>
            <a:ext cx="451706" cy="720080"/>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236840"/>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6782131"/>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323975"/>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Salud o contribuyen a reducir la mortalidad materna. Esto se puede medir a través de i) el Módulo de Condiciones Socioeconómicas de la Encuesta Nacional de Ingreso Gasto de los Hogares (ENIGH) y se considera en la medición del indicador de pobreza o ii) se ha recabado evidencia en las evaluaciones al programa. </a:t>
            </a:r>
          </a:p>
          <a:p>
            <a:pPr marL="0" lvl="0" indent="0" algn="just">
              <a:buNone/>
            </a:pPr>
            <a:r>
              <a:rPr lang="es-MX" sz="1500" dirty="0">
                <a:solidFill>
                  <a:prstClr val="black">
                    <a:lumMod val="65000"/>
                    <a:lumOff val="35000"/>
                  </a:prstClr>
                </a:solidFill>
                <a:latin typeface="Arial" pitchFamily="34" charset="0"/>
                <a:cs typeface="Arial" pitchFamily="34" charset="0"/>
              </a:rPr>
              <a:t>El programa está dirigido a la población en situación de pobreza.</a:t>
            </a:r>
          </a:p>
          <a:p>
            <a:pPr marL="0" lvl="0" indent="0" algn="just">
              <a:buNone/>
            </a:pPr>
            <a:endParaRPr lang="es-MX" sz="15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4804792"/>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a:t>
            </a:r>
            <a:r>
              <a:rPr lang="es-MX" sz="1500" dirty="0">
                <a:solidFill>
                  <a:prstClr val="black">
                    <a:lumMod val="65000"/>
                    <a:lumOff val="35000"/>
                  </a:prstClr>
                </a:solidFill>
                <a:latin typeface="Arial" pitchFamily="34" charset="0"/>
                <a:cs typeface="Arial" pitchFamily="34" charset="0"/>
              </a:rPr>
              <a:t>bienes o servicios que entrega el programa abaten los indicadores de la Carencia por Acceso a la Salud o contribuyen a reducir la mortalidad materna. No obstante, no se cuentan con mediciones de esta relación y no existen evaluaciones al programa que generen evidencia al respecto. </a:t>
            </a:r>
          </a:p>
        </p:txBody>
      </p:sp>
      <p:sp>
        <p:nvSpPr>
          <p:cNvPr id="13" name="2 Marcador de contenido"/>
          <p:cNvSpPr txBox="1">
            <a:spLocks/>
          </p:cNvSpPr>
          <p:nvPr/>
        </p:nvSpPr>
        <p:spPr>
          <a:xfrm>
            <a:off x="3567493" y="6286786"/>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500" dirty="0" smtClean="0">
                <a:solidFill>
                  <a:prstClr val="black">
                    <a:lumMod val="65000"/>
                    <a:lumOff val="35000"/>
                  </a:prstClr>
                </a:solidFill>
                <a:latin typeface="Arial" pitchFamily="34" charset="0"/>
                <a:cs typeface="Arial" pitchFamily="34" charset="0"/>
              </a:rPr>
              <a:t>Los </a:t>
            </a:r>
            <a:r>
              <a:rPr lang="es-MX" sz="1500" dirty="0">
                <a:solidFill>
                  <a:prstClr val="black">
                    <a:lumMod val="65000"/>
                    <a:lumOff val="35000"/>
                  </a:prstClr>
                </a:solidFill>
                <a:latin typeface="Arial" pitchFamily="34" charset="0"/>
                <a:cs typeface="Arial" pitchFamily="34" charset="0"/>
              </a:rPr>
              <a:t>bienes o servicios que entrega el programa tienen posibles o potenciales efectos en los indicadores de la Carencia por Acceso a la Salud o contribuyen a reducir la mortalidad materna. No obstante, no se cuentan con mediciones de esta relación y no existen evaluaciones al programa que generen evidencia al respecto. </a:t>
            </a:r>
          </a:p>
          <a:p>
            <a:pPr marL="0" indent="0" algn="just">
              <a:buNone/>
            </a:pPr>
            <a:r>
              <a:rPr lang="es-MX" sz="1500" dirty="0">
                <a:solidFill>
                  <a:prstClr val="black">
                    <a:lumMod val="65000"/>
                    <a:lumOff val="35000"/>
                  </a:prstClr>
                </a:solidFill>
                <a:latin typeface="Arial" pitchFamily="34" charset="0"/>
                <a:cs typeface="Arial" pitchFamily="34" charset="0"/>
              </a:rPr>
              <a:t>Se consideran programas que  i) benefician a población en situación de pobreza, pero no afilia al seguro popular o alguna institución de seguridad social y ii) pueden expandir la oferta de los servicios de salud y que están dirigidos a la población sin acceso</a:t>
            </a:r>
            <a:r>
              <a:rPr lang="es-MX" sz="1500" dirty="0" smtClean="0">
                <a:solidFill>
                  <a:prstClr val="black">
                    <a:lumMod val="65000"/>
                    <a:lumOff val="35000"/>
                  </a:prstClr>
                </a:solidFill>
                <a:latin typeface="Arial" pitchFamily="34" charset="0"/>
                <a:cs typeface="Arial" pitchFamily="34" charset="0"/>
              </a:rPr>
              <a:t>.</a:t>
            </a:r>
            <a:endParaRPr lang="es-MX" sz="1400" dirty="0">
              <a:latin typeface="Arial" panose="020B0604020202020204" pitchFamily="34" charset="0"/>
              <a:cs typeface="Arial" panose="020B0604020202020204"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Salud</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178715"/>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101771"/>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65</a:t>
            </a:fld>
            <a:endParaRPr lang="es-MX"/>
          </a:p>
        </p:txBody>
      </p:sp>
    </p:spTree>
    <p:extLst>
      <p:ext uri="{BB962C8B-B14F-4D97-AF65-F5344CB8AC3E}">
        <p14:creationId xmlns:p14="http://schemas.microsoft.com/office/powerpoint/2010/main" val="8856366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a:t>
            </a:r>
            <a:r>
              <a:rPr lang="es-ES" b="1" dirty="0">
                <a:solidFill>
                  <a:schemeClr val="tx2"/>
                </a:solidFill>
              </a:rPr>
              <a:t>contribuyen al acceso efectivo al derecho a la </a:t>
            </a:r>
            <a:r>
              <a:rPr lang="es-ES" b="1" dirty="0">
                <a:solidFill>
                  <a:srgbClr val="00A44A"/>
                </a:solidFill>
              </a:rPr>
              <a:t>Salud</a:t>
            </a:r>
          </a:p>
          <a:p>
            <a:pPr eaLnBrk="0" hangingPunct="0">
              <a:defRPr/>
            </a:pPr>
            <a:endParaRPr lang="es-ES" sz="2000" b="1" dirty="0" smtClean="0">
              <a:solidFill>
                <a:schemeClr val="bg1">
                  <a:lumMod val="50000"/>
                </a:schemeClr>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470952" y="1809259"/>
            <a:ext cx="1085330" cy="950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47317943"/>
              </p:ext>
            </p:extLst>
          </p:nvPr>
        </p:nvGraphicFramePr>
        <p:xfrm>
          <a:off x="309712" y="3220616"/>
          <a:ext cx="12313368" cy="4180872"/>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IMSS-PROSPERA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Atención a la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Prevención y control de enfermedades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ISSSTE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Atención a la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Médico Siglo XXI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Popular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Fortalecimiento a la atención médica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Acceso a los servicios de salud y reducir la mortalidad </a:t>
                      </a:r>
                      <a:r>
                        <a:rPr lang="es-MX" sz="1200" b="0" i="0" u="none" strike="noStrike" dirty="0" smtClean="0">
                          <a:solidFill>
                            <a:schemeClr val="tx1"/>
                          </a:solidFill>
                          <a:effectLst/>
                          <a:latin typeface="Arial" panose="020B0604020202020204" pitchFamily="34" charset="0"/>
                          <a:cs typeface="Arial" panose="020B0604020202020204" pitchFamily="34" charset="0"/>
                        </a:rPr>
                        <a:t>materna.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66</a:t>
            </a:fld>
            <a:endParaRPr lang="es-MX"/>
          </a:p>
        </p:txBody>
      </p:sp>
    </p:spTree>
    <p:extLst>
      <p:ext uri="{BB962C8B-B14F-4D97-AF65-F5344CB8AC3E}">
        <p14:creationId xmlns:p14="http://schemas.microsoft.com/office/powerpoint/2010/main" val="459714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a:t>
            </a:r>
            <a:r>
              <a:rPr lang="es-ES" b="1" dirty="0">
                <a:solidFill>
                  <a:schemeClr val="tx2"/>
                </a:solidFill>
              </a:rPr>
              <a:t>contribuyen al acceso efectivo al derecho a la </a:t>
            </a:r>
            <a:r>
              <a:rPr lang="es-ES" b="1" dirty="0">
                <a:solidFill>
                  <a:srgbClr val="00A44A"/>
                </a:solidFill>
              </a:rPr>
              <a:t>Salud</a:t>
            </a:r>
          </a:p>
          <a:p>
            <a:pPr eaLnBrk="0" hangingPunct="0">
              <a:defRPr/>
            </a:pPr>
            <a:endParaRPr lang="es-ES" sz="20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4205590109"/>
              </p:ext>
            </p:extLst>
          </p:nvPr>
        </p:nvGraphicFramePr>
        <p:xfrm>
          <a:off x="329432" y="3292624"/>
          <a:ext cx="12313368" cy="3728568"/>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Derechos Indígenas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de asistencia social integral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Atención a la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7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Prevención y Control de Sobrepeso, Obesidad y Diabetes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30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la protección de las personas en estado de necesidad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Potencial contribución al acceso a los servicios de </a:t>
                      </a:r>
                      <a:r>
                        <a:rPr lang="es-MX" sz="1200" b="0" i="0" u="none" strike="noStrike" dirty="0" smtClean="0">
                          <a:solidFill>
                            <a:schemeClr val="tx1"/>
                          </a:solidFill>
                          <a:effectLst/>
                          <a:latin typeface="Arial" panose="020B0604020202020204" pitchFamily="34" charset="0"/>
                          <a:cs typeface="Arial" panose="020B0604020202020204" pitchFamily="34" charset="0"/>
                        </a:rPr>
                        <a:t>salud.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053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La asistencia a las citas de todos los integrantes y a los Talleres Comunitarios para el Autocuidado de la </a:t>
                      </a:r>
                      <a:r>
                        <a:rPr lang="es-MX" sz="1200" b="0" i="0" u="none" strike="noStrike" dirty="0" smtClean="0">
                          <a:solidFill>
                            <a:schemeClr val="tx1"/>
                          </a:solidFill>
                          <a:effectLst/>
                          <a:latin typeface="Arial" panose="020B0604020202020204" pitchFamily="34" charset="0"/>
                          <a:cs typeface="Arial" panose="020B0604020202020204" pitchFamily="34" charset="0"/>
                        </a:rPr>
                        <a:t>Salud </a:t>
                      </a:r>
                      <a:r>
                        <a:rPr lang="es-MX" sz="1200" b="0" i="0" u="none" strike="noStrike" dirty="0">
                          <a:solidFill>
                            <a:schemeClr val="tx1"/>
                          </a:solidFill>
                          <a:effectLst/>
                          <a:latin typeface="Arial" panose="020B0604020202020204" pitchFamily="34" charset="0"/>
                          <a:cs typeface="Arial" panose="020B0604020202020204" pitchFamily="34" charset="0"/>
                        </a:rPr>
                        <a:t>es requisito para que las familias reciban los apoyos económicos del Programa</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614968" y="1624257"/>
            <a:ext cx="792088" cy="1092304"/>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67</a:t>
            </a:fld>
            <a:endParaRPr lang="es-MX"/>
          </a:p>
        </p:txBody>
      </p:sp>
    </p:spTree>
    <p:extLst>
      <p:ext uri="{BB962C8B-B14F-4D97-AF65-F5344CB8AC3E}">
        <p14:creationId xmlns:p14="http://schemas.microsoft.com/office/powerpoint/2010/main" val="3809857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a la Salud</a:t>
            </a:r>
            <a:endParaRPr lang="es-MX" sz="3600" dirty="0">
              <a:latin typeface="Helvetica" panose="020B0504020202030204" pitchFamily="34" charset="0"/>
            </a:endParaRPr>
          </a:p>
        </p:txBody>
      </p:sp>
      <p:sp>
        <p:nvSpPr>
          <p:cNvPr id="4" name="2 Marcador de contenido"/>
          <p:cNvSpPr txBox="1">
            <a:spLocks/>
          </p:cNvSpPr>
          <p:nvPr/>
        </p:nvSpPr>
        <p:spPr>
          <a:xfrm>
            <a:off x="741760" y="308741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r>
              <a:rPr lang="es-MX" sz="1600" dirty="0">
                <a:latin typeface="Arial" pitchFamily="34" charset="0"/>
                <a:cs typeface="Arial" pitchFamily="34" charset="0"/>
              </a:rPr>
              <a:t>La disminución de la carencia en esta dimensión es a partir de la afiliación al Seguro Popular, a alguna institución pública de seguridad social (IMSS, ISSSTE, ISSSTE estatal, PEMEX, Marina, SEDENA) o seguro privado. Por ello, resulta importante seguir fortaleciendo las instituciones públicas de seguridad social para que el empleo formal sea el mecanismo de cobertura universal</a:t>
            </a:r>
            <a:r>
              <a:rPr lang="es-MX" sz="1600" dirty="0" smtClean="0">
                <a:latin typeface="Arial" pitchFamily="34" charset="0"/>
                <a:cs typeface="Arial" pitchFamily="34" charset="0"/>
              </a:rPr>
              <a:t>.</a:t>
            </a:r>
          </a:p>
          <a:p>
            <a:pPr marL="285750" indent="-285750" algn="just"/>
            <a:endParaRPr lang="es-MX" sz="1600" dirty="0">
              <a:latin typeface="Arial" pitchFamily="34" charset="0"/>
              <a:cs typeface="Arial" pitchFamily="34" charset="0"/>
            </a:endParaRPr>
          </a:p>
          <a:p>
            <a:pPr marL="285750" indent="-285750" algn="just"/>
            <a:r>
              <a:rPr lang="es-MX" sz="1600" dirty="0" smtClean="0">
                <a:latin typeface="Arial" pitchFamily="34" charset="0"/>
                <a:cs typeface="Arial" pitchFamily="34" charset="0"/>
              </a:rPr>
              <a:t>Redoblar esfuerzos en las dependencias para implementar el expediente clínico. </a:t>
            </a:r>
            <a:endParaRPr lang="es-MX" sz="1400" dirty="0" smtClean="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68</a:t>
            </a:fld>
            <a:endParaRPr lang="es-MX"/>
          </a:p>
        </p:txBody>
      </p:sp>
    </p:spTree>
    <p:extLst>
      <p:ext uri="{BB962C8B-B14F-4D97-AF65-F5344CB8AC3E}">
        <p14:creationId xmlns:p14="http://schemas.microsoft.com/office/powerpoint/2010/main" val="373860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SEGURIDAD SOCIAL</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69</a:t>
            </a:fld>
            <a:endParaRPr lang="es-MX"/>
          </a:p>
        </p:txBody>
      </p:sp>
    </p:spTree>
    <p:extLst>
      <p:ext uri="{BB962C8B-B14F-4D97-AF65-F5344CB8AC3E}">
        <p14:creationId xmlns:p14="http://schemas.microsoft.com/office/powerpoint/2010/main" val="2466986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rmAutofit/>
          </a:bodyPr>
          <a:lstStyle/>
          <a:p>
            <a:r>
              <a:rPr lang="es-MX" sz="3600" dirty="0">
                <a:latin typeface="Helvetica" panose="020B0504020202030204" pitchFamily="34" charset="0"/>
              </a:rPr>
              <a:t>Presupuesto que se basa en Resultados (</a:t>
            </a:r>
            <a:r>
              <a:rPr lang="es-MX" sz="3600" dirty="0" err="1">
                <a:latin typeface="Helvetica" panose="020B0504020202030204" pitchFamily="34" charset="0"/>
              </a:rPr>
              <a:t>PbR</a:t>
            </a:r>
            <a:r>
              <a:rPr lang="es-MX" sz="3600" dirty="0">
                <a:latin typeface="Helvetica" panose="020B0504020202030204" pitchFamily="34" charset="0"/>
              </a:rPr>
              <a:t>)</a:t>
            </a:r>
          </a:p>
        </p:txBody>
      </p:sp>
      <p:sp>
        <p:nvSpPr>
          <p:cNvPr id="4" name="2 Marcador de contenido"/>
          <p:cNvSpPr txBox="1">
            <a:spLocks/>
          </p:cNvSpPr>
          <p:nvPr/>
        </p:nvSpPr>
        <p:spPr>
          <a:xfrm>
            <a:off x="741760" y="308741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1200"/>
              </a:spcBef>
              <a:buNone/>
            </a:pPr>
            <a:r>
              <a:rPr lang="es-ES_tradnl" sz="1600" dirty="0">
                <a:solidFill>
                  <a:prstClr val="black">
                    <a:lumMod val="65000"/>
                    <a:lumOff val="35000"/>
                  </a:prstClr>
                </a:solidFill>
                <a:latin typeface="Arial" pitchFamily="34" charset="0"/>
                <a:cs typeface="Arial" pitchFamily="34" charset="0"/>
              </a:rPr>
              <a:t>Ante </a:t>
            </a:r>
            <a:r>
              <a:rPr lang="es-ES_tradnl" sz="1600" dirty="0" smtClean="0">
                <a:solidFill>
                  <a:prstClr val="black">
                    <a:lumMod val="65000"/>
                    <a:lumOff val="35000"/>
                  </a:prstClr>
                </a:solidFill>
                <a:latin typeface="Arial" pitchFamily="34" charset="0"/>
                <a:cs typeface="Arial" pitchFamily="34" charset="0"/>
              </a:rPr>
              <a:t>el panorama de recorte presupuestal de 2016 y 2017, el </a:t>
            </a:r>
            <a:r>
              <a:rPr lang="es-ES_tradnl" sz="1600" dirty="0">
                <a:solidFill>
                  <a:prstClr val="black">
                    <a:lumMod val="65000"/>
                    <a:lumOff val="35000"/>
                  </a:prstClr>
                </a:solidFill>
                <a:latin typeface="Arial" pitchFamily="34" charset="0"/>
                <a:cs typeface="Arial" pitchFamily="34" charset="0"/>
              </a:rPr>
              <a:t>CONEVAL preparó este documento para apoyar las decisiones presupuestales del Ejecutivo y </a:t>
            </a:r>
            <a:r>
              <a:rPr lang="es-ES_tradnl" sz="1600" dirty="0" smtClean="0">
                <a:solidFill>
                  <a:prstClr val="black">
                    <a:lumMod val="65000"/>
                    <a:lumOff val="35000"/>
                  </a:prstClr>
                </a:solidFill>
                <a:latin typeface="Arial" pitchFamily="34" charset="0"/>
                <a:cs typeface="Arial" pitchFamily="34" charset="0"/>
              </a:rPr>
              <a:t>el </a:t>
            </a:r>
            <a:r>
              <a:rPr lang="es-ES_tradnl" sz="1600" dirty="0">
                <a:solidFill>
                  <a:prstClr val="black">
                    <a:lumMod val="65000"/>
                    <a:lumOff val="35000"/>
                  </a:prstClr>
                </a:solidFill>
                <a:latin typeface="Arial" pitchFamily="34" charset="0"/>
                <a:cs typeface="Arial" pitchFamily="34" charset="0"/>
              </a:rPr>
              <a:t>Congreso.</a:t>
            </a:r>
          </a:p>
          <a:p>
            <a:pPr marL="0" indent="0" algn="just">
              <a:spcBef>
                <a:spcPts val="1200"/>
              </a:spcBef>
              <a:buNone/>
            </a:pPr>
            <a:r>
              <a:rPr lang="es-ES_tradnl" sz="1600" dirty="0" smtClean="0">
                <a:solidFill>
                  <a:prstClr val="black">
                    <a:lumMod val="65000"/>
                    <a:lumOff val="35000"/>
                  </a:prstClr>
                </a:solidFill>
                <a:latin typeface="Arial" pitchFamily="34" charset="0"/>
                <a:cs typeface="Arial" pitchFamily="34" charset="0"/>
              </a:rPr>
              <a:t>Para 2017 se plantean dos objetivos primordiales para </a:t>
            </a:r>
            <a:r>
              <a:rPr lang="es-ES_tradnl" sz="1600" dirty="0">
                <a:solidFill>
                  <a:prstClr val="black">
                    <a:lumMod val="65000"/>
                    <a:lumOff val="35000"/>
                  </a:prstClr>
                </a:solidFill>
                <a:latin typeface="Arial" pitchFamily="34" charset="0"/>
                <a:cs typeface="Arial" pitchFamily="34" charset="0"/>
              </a:rPr>
              <a:t>el presupuesto social: </a:t>
            </a:r>
            <a:endParaRPr lang="es-ES_tradnl" sz="1600" dirty="0" smtClean="0">
              <a:solidFill>
                <a:prstClr val="black">
                  <a:lumMod val="65000"/>
                  <a:lumOff val="35000"/>
                </a:prstClr>
              </a:solidFill>
              <a:latin typeface="Arial" pitchFamily="34" charset="0"/>
              <a:cs typeface="Arial" pitchFamily="34" charset="0"/>
            </a:endParaRPr>
          </a:p>
          <a:p>
            <a:pPr algn="just">
              <a:spcBef>
                <a:spcPts val="1200"/>
              </a:spcBef>
              <a:buFont typeface="+mj-lt"/>
              <a:buAutoNum type="arabicPeriod"/>
            </a:pPr>
            <a:r>
              <a:rPr lang="es-ES_tradnl" sz="1600" b="1" dirty="0" smtClean="0">
                <a:solidFill>
                  <a:prstClr val="black">
                    <a:lumMod val="65000"/>
                    <a:lumOff val="35000"/>
                  </a:prstClr>
                </a:solidFill>
                <a:latin typeface="Arial" pitchFamily="34" charset="0"/>
                <a:cs typeface="Arial" pitchFamily="34" charset="0"/>
              </a:rPr>
              <a:t>Reducir la pobreza, especialmente la extrema. </a:t>
            </a:r>
          </a:p>
          <a:p>
            <a:pPr marL="0" indent="0" algn="just">
              <a:spcBef>
                <a:spcPts val="1200"/>
              </a:spcBef>
              <a:buNone/>
            </a:pPr>
            <a:r>
              <a:rPr lang="es-ES_tradnl" sz="1600" dirty="0" smtClean="0">
                <a:solidFill>
                  <a:prstClr val="black">
                    <a:lumMod val="65000"/>
                    <a:lumOff val="35000"/>
                  </a:prstClr>
                </a:solidFill>
                <a:latin typeface="Arial" pitchFamily="34" charset="0"/>
                <a:cs typeface="Arial" pitchFamily="34" charset="0"/>
              </a:rPr>
              <a:t>Dado </a:t>
            </a:r>
            <a:r>
              <a:rPr lang="es-ES_tradnl" sz="1600" dirty="0">
                <a:solidFill>
                  <a:prstClr val="black">
                    <a:lumMod val="65000"/>
                    <a:lumOff val="35000"/>
                  </a:prstClr>
                </a:solidFill>
                <a:latin typeface="Arial" pitchFamily="34" charset="0"/>
                <a:cs typeface="Arial" pitchFamily="34" charset="0"/>
              </a:rPr>
              <a:t>el nivel de desigualdad histórico del país, mejorar la situación de quienes están en peor situación es una </a:t>
            </a:r>
            <a:r>
              <a:rPr lang="es-ES_tradnl" sz="1600" dirty="0" smtClean="0">
                <a:solidFill>
                  <a:prstClr val="black">
                    <a:lumMod val="65000"/>
                    <a:lumOff val="35000"/>
                  </a:prstClr>
                </a:solidFill>
                <a:latin typeface="Arial" pitchFamily="34" charset="0"/>
                <a:cs typeface="Arial" pitchFamily="34" charset="0"/>
              </a:rPr>
              <a:t>decisión acertada desde una perspectiva </a:t>
            </a:r>
            <a:r>
              <a:rPr lang="es-ES_tradnl" sz="1600" dirty="0">
                <a:solidFill>
                  <a:prstClr val="black">
                    <a:lumMod val="65000"/>
                    <a:lumOff val="35000"/>
                  </a:prstClr>
                </a:solidFill>
                <a:latin typeface="Arial" pitchFamily="34" charset="0"/>
                <a:cs typeface="Arial" pitchFamily="34" charset="0"/>
              </a:rPr>
              <a:t>de justicia distributiva</a:t>
            </a:r>
            <a:r>
              <a:rPr lang="es-ES_tradnl" sz="1600" dirty="0" smtClean="0">
                <a:solidFill>
                  <a:prstClr val="black">
                    <a:lumMod val="65000"/>
                    <a:lumOff val="35000"/>
                  </a:prstClr>
                </a:solidFill>
                <a:latin typeface="Arial" pitchFamily="34" charset="0"/>
                <a:cs typeface="Arial" pitchFamily="34" charset="0"/>
              </a:rPr>
              <a:t>. Dado que ya existe una medición concreta de la pobreza extrema, que deriva de la Ley General de Desarrollo Social (LGDS), este objetivo puede ser seguido de forma relativamente sencilla.</a:t>
            </a: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r>
              <a:rPr lang="es-ES_tradnl" sz="1600" b="1" dirty="0" smtClean="0">
                <a:solidFill>
                  <a:prstClr val="black">
                    <a:lumMod val="65000"/>
                    <a:lumOff val="35000"/>
                  </a:prstClr>
                </a:solidFill>
                <a:latin typeface="Arial" pitchFamily="34" charset="0"/>
                <a:cs typeface="Arial" pitchFamily="34" charset="0"/>
              </a:rPr>
              <a:t>2.    Aumentar el acceso efectivo de los derechos sociales.</a:t>
            </a:r>
            <a:r>
              <a:rPr lang="es-ES_tradnl" sz="1600" dirty="0" smtClean="0">
                <a:solidFill>
                  <a:prstClr val="black">
                    <a:lumMod val="65000"/>
                    <a:lumOff val="35000"/>
                  </a:prstClr>
                </a:solidFill>
                <a:latin typeface="Arial" pitchFamily="34" charset="0"/>
                <a:cs typeface="Arial" pitchFamily="34" charset="0"/>
              </a:rPr>
              <a:t> </a:t>
            </a:r>
          </a:p>
          <a:p>
            <a:pPr marL="0" indent="0" algn="just">
              <a:spcBef>
                <a:spcPts val="1200"/>
              </a:spcBef>
              <a:buNone/>
            </a:pPr>
            <a:r>
              <a:rPr lang="es-ES_tradnl" sz="1600" dirty="0" smtClean="0">
                <a:solidFill>
                  <a:prstClr val="black">
                    <a:lumMod val="65000"/>
                    <a:lumOff val="35000"/>
                  </a:prstClr>
                </a:solidFill>
                <a:latin typeface="Arial" pitchFamily="34" charset="0"/>
                <a:cs typeface="Arial" pitchFamily="34" charset="0"/>
              </a:rPr>
              <a:t>El desarrollo social no se limita a reducir la pobreza o pobreza extrema. La Constitución Mexicana, así como la propia LGDS y el Plan Nacional de Desarrollo 2013-2018, señalan que el hilo conductor del quehacer gubernamental debe ser el acceso efectivo a los derechos, especialmente los sociales. Por lo anterior, se debe prestar atención a los programas que se avocan a garantizar derechos que mejoran el bienestar social de los mexicanos.</a:t>
            </a:r>
          </a:p>
          <a:p>
            <a:pPr marL="0" indent="0" algn="just">
              <a:spcBef>
                <a:spcPts val="1200"/>
              </a:spcBef>
              <a:buNone/>
            </a:pPr>
            <a:endParaRPr lang="es-ES_tradnl" sz="1600" dirty="0" smtClean="0">
              <a:solidFill>
                <a:prstClr val="black">
                  <a:lumMod val="65000"/>
                  <a:lumOff val="35000"/>
                </a:prstClr>
              </a:solidFill>
              <a:latin typeface="Arial" pitchFamily="34" charset="0"/>
              <a:cs typeface="Arial" pitchFamily="34" charset="0"/>
            </a:endParaRPr>
          </a:p>
          <a:p>
            <a:pPr marL="0" indent="0" algn="just">
              <a:spcBef>
                <a:spcPts val="1200"/>
              </a:spcBef>
              <a:buFont typeface="Arial" pitchFamily="34" charset="0"/>
              <a:buNone/>
            </a:pPr>
            <a:endParaRPr lang="es-ES_tradnl" sz="1400" dirty="0" smtClean="0">
              <a:solidFill>
                <a:prstClr val="black">
                  <a:lumMod val="65000"/>
                  <a:lumOff val="35000"/>
                </a:prstClr>
              </a:solidFill>
              <a:latin typeface="Arial" pitchFamily="34" charset="0"/>
              <a:cs typeface="Arial" pitchFamily="34" charset="0"/>
            </a:endParaRPr>
          </a:p>
          <a:p>
            <a:pPr marL="0" indent="0" algn="just">
              <a:spcBef>
                <a:spcPts val="1200"/>
              </a:spcBef>
              <a:buFont typeface="Arial" pitchFamily="34" charset="0"/>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7</a:t>
            </a:fld>
            <a:endParaRPr lang="es-MX"/>
          </a:p>
        </p:txBody>
      </p:sp>
    </p:spTree>
    <p:extLst>
      <p:ext uri="{BB962C8B-B14F-4D97-AF65-F5344CB8AC3E}">
        <p14:creationId xmlns:p14="http://schemas.microsoft.com/office/powerpoint/2010/main" val="2685520473"/>
      </p:ext>
    </p:extLst>
  </p:cSld>
  <p:clrMapOvr>
    <a:overrideClrMapping bg1="lt1" tx1="dk1" bg2="lt2" tx2="dk2" accent1="accent1" accent2="accent2" accent3="accent3" accent4="accent4" accent5="accent5" accent6="accent6" hlink="hlink" folHlink="folHlink"/>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73422" y="6388969"/>
            <a:ext cx="11682208" cy="165618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97744" y="3019104"/>
            <a:ext cx="11665296"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957784" y="3508224"/>
            <a:ext cx="532842" cy="66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979102" y="5422871"/>
            <a:ext cx="490207" cy="51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998351" y="6893024"/>
            <a:ext cx="451708" cy="722372"/>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6989444"/>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323975"/>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Seguridad Social. Esto se puede medir a través de i) el Módulo de Condiciones Socioeconómicas de la Encuesta Nacional de Ingreso Gasto de los Hogares (ENIGH) y se considera en la medición del indicador de pobreza o ii) se ha recabado evidencia en las evaluaciones al programa. </a:t>
            </a:r>
            <a:endParaRPr lang="es-MX" sz="1500" dirty="0">
              <a:solidFill>
                <a:schemeClr val="tx1">
                  <a:lumMod val="65000"/>
                  <a:lumOff val="35000"/>
                </a:schemeClr>
              </a:solidFill>
              <a:latin typeface="Arial" pitchFamily="34" charset="0"/>
              <a:cs typeface="Arial"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Acceso a la Seguridad Social. No obstante, no se cuentan con mediciones de esta relación y no existen evaluaciones al programa que generen evidencia al respecto.</a:t>
            </a:r>
            <a:endParaRPr lang="es-MX" sz="1500" dirty="0">
              <a:solidFill>
                <a:prstClr val="black">
                  <a:lumMod val="65000"/>
                  <a:lumOff val="35000"/>
                </a:prstClr>
              </a:solidFill>
              <a:latin typeface="Arial" pitchFamily="34" charset="0"/>
              <a:cs typeface="Arial" pitchFamily="34" charset="0"/>
            </a:endParaRPr>
          </a:p>
        </p:txBody>
      </p:sp>
      <p:sp>
        <p:nvSpPr>
          <p:cNvPr id="13" name="2 Marcador de contenido"/>
          <p:cNvSpPr txBox="1">
            <a:spLocks/>
          </p:cNvSpPr>
          <p:nvPr/>
        </p:nvSpPr>
        <p:spPr>
          <a:xfrm>
            <a:off x="3567493" y="6460976"/>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Acceso a la Seguridad Social. No obstante, no se cuentan con mediciones de esta relación y no existen evaluaciones al programa que generen evidencia al respecto. </a:t>
            </a:r>
          </a:p>
          <a:p>
            <a:pPr marL="0" lvl="0" indent="0" algn="just">
              <a:buNone/>
            </a:pPr>
            <a:r>
              <a:rPr lang="es-MX" sz="1600" dirty="0">
                <a:solidFill>
                  <a:prstClr val="black">
                    <a:lumMod val="65000"/>
                    <a:lumOff val="35000"/>
                  </a:prstClr>
                </a:solidFill>
                <a:latin typeface="Arial" pitchFamily="34" charset="0"/>
                <a:cs typeface="Arial" pitchFamily="34" charset="0"/>
              </a:rPr>
              <a:t>Se consideran programas que brindan alguna o algunas de las prestaciones de la seguridad social</a:t>
            </a:r>
            <a:r>
              <a:rPr lang="es-MX" sz="1600" dirty="0" smtClean="0">
                <a:solidFill>
                  <a:prstClr val="black">
                    <a:lumMod val="65000"/>
                    <a:lumOff val="35000"/>
                  </a:prstClr>
                </a:solidFill>
                <a:latin typeface="Arial" pitchFamily="34" charset="0"/>
                <a:cs typeface="Arial" pitchFamily="34" charset="0"/>
              </a:rPr>
              <a:t>.</a:t>
            </a:r>
            <a:endParaRPr lang="es-MX" sz="1600" dirty="0">
              <a:latin typeface="Arial" panose="020B0604020202020204" pitchFamily="34" charset="0"/>
              <a:cs typeface="Arial" panose="020B0604020202020204"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Seguridad Social</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180457"/>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165068"/>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70</a:t>
            </a:fld>
            <a:endParaRPr lang="es-MX"/>
          </a:p>
        </p:txBody>
      </p:sp>
    </p:spTree>
    <p:extLst>
      <p:ext uri="{BB962C8B-B14F-4D97-AF65-F5344CB8AC3E}">
        <p14:creationId xmlns:p14="http://schemas.microsoft.com/office/powerpoint/2010/main" val="41530359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Seguridad Social</a:t>
            </a:r>
          </a:p>
          <a:p>
            <a:pPr eaLnBrk="0" hangingPunct="0">
              <a:defRPr/>
            </a:pPr>
            <a:endParaRPr lang="es-ES" sz="2000" b="1" dirty="0" smtClean="0">
              <a:solidFill>
                <a:schemeClr val="bg1">
                  <a:lumMod val="50000"/>
                </a:schemeClr>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182920" y="1996480"/>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1536589736"/>
              </p:ext>
            </p:extLst>
          </p:nvPr>
        </p:nvGraphicFramePr>
        <p:xfrm>
          <a:off x="309712" y="3232226"/>
          <a:ext cx="12313368" cy="1356542"/>
        </p:xfrm>
        <a:graphic>
          <a:graphicData uri="http://schemas.openxmlformats.org/drawingml/2006/table">
            <a:tbl>
              <a:tblPr/>
              <a:tblGrid>
                <a:gridCol w="1440160"/>
                <a:gridCol w="1152128"/>
                <a:gridCol w="3024336"/>
                <a:gridCol w="6696744"/>
              </a:tblGrid>
              <a:tr h="683398">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673144">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SEDESOL</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Pensión para Adultos Mayores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rgbClr val="000000"/>
                          </a:solidFill>
                          <a:effectLst/>
                          <a:latin typeface="Arial" panose="020B0604020202020204" pitchFamily="34" charset="0"/>
                          <a:cs typeface="Arial" panose="020B0604020202020204" pitchFamily="34" charset="0"/>
                        </a:rPr>
                        <a:t>Se entregan apoyos monetarios a los adultos mayores que no tienen una </a:t>
                      </a:r>
                      <a:r>
                        <a:rPr lang="es-MX" sz="1200" b="0" i="0" u="none" strike="noStrike" dirty="0" smtClean="0">
                          <a:solidFill>
                            <a:srgbClr val="000000"/>
                          </a:solidFill>
                          <a:effectLst/>
                          <a:latin typeface="Arial" panose="020B0604020202020204" pitchFamily="34" charset="0"/>
                          <a:cs typeface="Arial" panose="020B0604020202020204" pitchFamily="34" charset="0"/>
                        </a:rPr>
                        <a:t>pensión.</a:t>
                      </a:r>
                      <a:endParaRPr lang="es-MX"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73" r="25696"/>
          <a:stretch/>
        </p:blipFill>
        <p:spPr bwMode="auto">
          <a:xfrm>
            <a:off x="11387531" y="4917525"/>
            <a:ext cx="670899" cy="925180"/>
          </a:xfrm>
          <a:prstGeom prst="rect">
            <a:avLst/>
          </a:prstGeom>
          <a:noFill/>
          <a:ln>
            <a:noFill/>
          </a:ln>
          <a:effectLst/>
          <a:extLst/>
        </p:spPr>
      </p:pic>
      <p:sp>
        <p:nvSpPr>
          <p:cNvPr id="7" name="Rectángulo 6"/>
          <p:cNvSpPr/>
          <p:nvPr/>
        </p:nvSpPr>
        <p:spPr>
          <a:xfrm>
            <a:off x="258023" y="5180060"/>
            <a:ext cx="3724097" cy="461665"/>
          </a:xfrm>
          <a:prstGeom prst="rect">
            <a:avLst/>
          </a:prstGeom>
        </p:spPr>
        <p:txBody>
          <a:bodyPr wrap="none">
            <a:spAutoFit/>
          </a:bodyPr>
          <a:lstStyle/>
          <a:p>
            <a:pPr algn="ctr">
              <a:defRPr/>
            </a:pPr>
            <a:r>
              <a:rPr lang="es-ES" sz="2400" b="1" dirty="0" smtClean="0">
                <a:solidFill>
                  <a:schemeClr val="bg1">
                    <a:lumMod val="50000"/>
                  </a:schemeClr>
                </a:solidFill>
              </a:rPr>
              <a:t>Ligeramente </a:t>
            </a:r>
            <a:r>
              <a:rPr lang="es-ES" sz="2400" b="1" dirty="0">
                <a:solidFill>
                  <a:schemeClr val="bg1">
                    <a:lumMod val="50000"/>
                  </a:schemeClr>
                </a:solidFill>
              </a:rPr>
              <a:t>prioritarios</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71</a:t>
            </a:fld>
            <a:endParaRPr lang="es-MX"/>
          </a:p>
        </p:txBody>
      </p:sp>
      <p:graphicFrame>
        <p:nvGraphicFramePr>
          <p:cNvPr id="12" name="5 Tabla"/>
          <p:cNvGraphicFramePr>
            <a:graphicFrameLocks noGrp="1"/>
          </p:cNvGraphicFramePr>
          <p:nvPr>
            <p:extLst>
              <p:ext uri="{D42A27DB-BD31-4B8C-83A1-F6EECF244321}">
                <p14:modId xmlns:p14="http://schemas.microsoft.com/office/powerpoint/2010/main" val="2845986984"/>
              </p:ext>
            </p:extLst>
          </p:nvPr>
        </p:nvGraphicFramePr>
        <p:xfrm>
          <a:off x="381720" y="6052286"/>
          <a:ext cx="12313368" cy="1488810"/>
        </p:xfrm>
        <a:graphic>
          <a:graphicData uri="http://schemas.openxmlformats.org/drawingml/2006/table">
            <a:tbl>
              <a:tblPr/>
              <a:tblGrid>
                <a:gridCol w="1440160"/>
                <a:gridCol w="1152128"/>
                <a:gridCol w="3024336"/>
                <a:gridCol w="6696744"/>
              </a:tblGrid>
              <a:tr h="63646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2030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PROSPERA Programa de Inclusión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otorga de manera bimestral un apoyo monetario mensual a las personas mayores, integrantes de las familias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beneficiarias.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SALUD</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smtClean="0">
                          <a:solidFill>
                            <a:schemeClr val="tx1"/>
                          </a:solidFill>
                          <a:effectLst/>
                          <a:latin typeface="Arial" panose="020B0604020202020204" pitchFamily="34" charset="0"/>
                          <a:cs typeface="Arial" panose="020B0604020202020204" pitchFamily="34" charset="0"/>
                        </a:rPr>
                        <a:t>S039</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smtClean="0">
                          <a:solidFill>
                            <a:schemeClr val="tx1"/>
                          </a:solidFill>
                          <a:effectLst/>
                          <a:latin typeface="Arial" panose="020B0604020202020204" pitchFamily="34" charset="0"/>
                          <a:cs typeface="Arial" panose="020B0604020202020204" pitchFamily="34" charset="0"/>
                        </a:rPr>
                        <a:t>Programa de Atención a Personas con Discapacidad</a:t>
                      </a:r>
                      <a:endParaRPr lang="es-MX"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200" b="0" i="0" u="none" strike="noStrike" dirty="0" smtClean="0">
                          <a:solidFill>
                            <a:schemeClr val="tx1"/>
                          </a:solidFill>
                          <a:effectLst/>
                          <a:latin typeface="Arial" panose="020B0604020202020204" pitchFamily="34" charset="0"/>
                          <a:cs typeface="Arial" panose="020B0604020202020204" pitchFamily="34" charset="0"/>
                        </a:rPr>
                        <a:t>Una parte del apoyo del programa sirve para financiar prótesis aunque no para la asistencia médica.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9984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76400"/>
            <a:ext cx="11881320" cy="1512168"/>
          </a:xfrm>
        </p:spPr>
        <p:txBody>
          <a:bodyPr>
            <a:noAutofit/>
          </a:bodyPr>
          <a:lstStyle/>
          <a:p>
            <a:r>
              <a:rPr lang="es-MX" sz="3600" dirty="0" smtClean="0">
                <a:latin typeface="Helvetica" panose="020B0504020202030204" pitchFamily="34" charset="0"/>
              </a:rPr>
              <a:t>Consideraciones que podrían contribuir a elementos para mejorar el Acceso Efectivo al Derecho la Seguridad Social</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r>
              <a:rPr lang="es-MX" sz="1600" dirty="0">
                <a:latin typeface="Arial" pitchFamily="34" charset="0"/>
                <a:cs typeface="Arial" pitchFamily="34" charset="0"/>
              </a:rPr>
              <a:t>Resulta importante seguir fortaleciendo las instituciones públicas de seguridad social (IMSS, ISSSTE, ISSSTE estatales, PEMEX; Marina y SEDENA) para que el empleo formal sea el </a:t>
            </a:r>
            <a:r>
              <a:rPr lang="es-MX" sz="1600" dirty="0" smtClean="0">
                <a:latin typeface="Arial" pitchFamily="34" charset="0"/>
                <a:cs typeface="Arial" pitchFamily="34" charset="0"/>
              </a:rPr>
              <a:t>mecanismo para garantizar este derecho, que es uno de los más representativos para combatir la pobreza. </a:t>
            </a:r>
          </a:p>
          <a:p>
            <a:pPr marL="285750" indent="-285750" algn="just"/>
            <a:endParaRPr lang="es-MX" sz="1600" dirty="0">
              <a:latin typeface="Arial" pitchFamily="34" charset="0"/>
              <a:cs typeface="Arial" pitchFamily="34" charset="0"/>
            </a:endParaRPr>
          </a:p>
          <a:p>
            <a:pPr marL="285750" lvl="0" indent="-285750" algn="just"/>
            <a:r>
              <a:rPr lang="es-MX" sz="1600" dirty="0">
                <a:latin typeface="Arial" pitchFamily="34" charset="0"/>
                <a:cs typeface="Arial" pitchFamily="34" charset="0"/>
              </a:rPr>
              <a:t>Analizar los mecanismos de </a:t>
            </a:r>
            <a:r>
              <a:rPr lang="es-MX" sz="1600" dirty="0" smtClean="0">
                <a:latin typeface="Arial" pitchFamily="34" charset="0"/>
                <a:cs typeface="Arial" pitchFamily="34" charset="0"/>
              </a:rPr>
              <a:t>transición de régimen </a:t>
            </a:r>
            <a:r>
              <a:rPr lang="es-MX" sz="1600" dirty="0">
                <a:latin typeface="Arial" pitchFamily="34" charset="0"/>
                <a:cs typeface="Arial" pitchFamily="34" charset="0"/>
              </a:rPr>
              <a:t>entre pensiones de los titulares y sus </a:t>
            </a:r>
            <a:r>
              <a:rPr lang="es-MX" sz="1600" dirty="0" smtClean="0">
                <a:latin typeface="Arial" pitchFamily="34" charset="0"/>
                <a:cs typeface="Arial" pitchFamily="34" charset="0"/>
              </a:rPr>
              <a:t>beneficiarios. Además, es necesario continuar con la campaña de concientización y difusión de los esquemas de pensiones para que los beneficiarios conozcan el proceso de transición. </a:t>
            </a:r>
            <a:endParaRPr lang="es-MX" sz="1600" dirty="0">
              <a:latin typeface="Arial" pitchFamily="34" charset="0"/>
              <a:cs typeface="Arial" pitchFamily="34" charset="0"/>
            </a:endParaRPr>
          </a:p>
          <a:p>
            <a:pPr marL="285750" lvl="0" indent="-285750" algn="just"/>
            <a:endParaRPr lang="es-MX" sz="1600" dirty="0">
              <a:latin typeface="Arial" pitchFamily="34" charset="0"/>
              <a:cs typeface="Arial" pitchFamily="34" charset="0"/>
            </a:endParaRPr>
          </a:p>
          <a:p>
            <a:pPr marL="285750" lvl="0" indent="-285750" algn="just"/>
            <a:r>
              <a:rPr lang="es-MX" sz="1600" dirty="0">
                <a:latin typeface="Arial" pitchFamily="34" charset="0"/>
                <a:cs typeface="Arial" pitchFamily="34" charset="0"/>
              </a:rPr>
              <a:t>Fomentar el crecimiento del ahorro voluntario, con regulaciones claras y de largo </a:t>
            </a:r>
            <a:r>
              <a:rPr lang="es-MX" sz="1600" dirty="0" smtClean="0">
                <a:latin typeface="Arial" pitchFamily="34" charset="0"/>
                <a:cs typeface="Arial" pitchFamily="34" charset="0"/>
              </a:rPr>
              <a:t>plazo, y </a:t>
            </a:r>
            <a:r>
              <a:rPr lang="es-MX" sz="1600" dirty="0">
                <a:latin typeface="Arial" pitchFamily="34" charset="0"/>
                <a:cs typeface="Arial" pitchFamily="34" charset="0"/>
              </a:rPr>
              <a:t>adecuación de las reglas de CONSAR sobre registro de planes.</a:t>
            </a:r>
          </a:p>
          <a:p>
            <a:pPr marL="0" indent="0" algn="just">
              <a:buNone/>
            </a:pPr>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Para mejorar la eficiencia del gasto público en torno a incapacidades por embarazo, se sugiere eliminar las consultas médicas obligatorias para las afiliadas a las instituciones de seguridad social pública, en el caso que ellas decidan acudir a servicio médicos privados.</a:t>
            </a:r>
          </a:p>
          <a:p>
            <a:pPr marL="285750" indent="-285750" algn="just"/>
            <a:endParaRPr lang="es-MX" sz="1600" dirty="0">
              <a:latin typeface="Arial" pitchFamily="34" charset="0"/>
              <a:cs typeface="Arial" pitchFamily="34" charset="0"/>
            </a:endParaRPr>
          </a:p>
          <a:p>
            <a:pPr marL="0" indent="0" algn="just">
              <a:buNone/>
            </a:pPr>
            <a:endParaRPr lang="es-MX" sz="1600" dirty="0" smtClean="0">
              <a:solidFill>
                <a:schemeClr val="tx1">
                  <a:lumMod val="65000"/>
                  <a:lumOff val="35000"/>
                </a:schemeClr>
              </a:solidFill>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72</a:t>
            </a:fld>
            <a:endParaRPr lang="es-MX"/>
          </a:p>
        </p:txBody>
      </p:sp>
    </p:spTree>
    <p:extLst>
      <p:ext uri="{BB962C8B-B14F-4D97-AF65-F5344CB8AC3E}">
        <p14:creationId xmlns:p14="http://schemas.microsoft.com/office/powerpoint/2010/main" val="11436937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TRABAJO</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73</a:t>
            </a:fld>
            <a:endParaRPr lang="es-MX"/>
          </a:p>
        </p:txBody>
      </p:sp>
    </p:spTree>
    <p:extLst>
      <p:ext uri="{BB962C8B-B14F-4D97-AF65-F5344CB8AC3E}">
        <p14:creationId xmlns:p14="http://schemas.microsoft.com/office/powerpoint/2010/main" val="419908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01310" y="6643878"/>
            <a:ext cx="11754320" cy="14708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25736" y="3019104"/>
            <a:ext cx="11737304"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957784" y="3474728"/>
            <a:ext cx="586126" cy="7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981233" y="5396986"/>
            <a:ext cx="539228" cy="56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1002409" y="7025606"/>
            <a:ext cx="496877" cy="803522"/>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160911"/>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43593" y="3242458"/>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600" dirty="0" smtClean="0">
                <a:latin typeface="Arial" panose="020B0604020202020204" pitchFamily="34" charset="0"/>
                <a:cs typeface="Arial" panose="020B0604020202020204" pitchFamily="34" charset="0"/>
              </a:rPr>
              <a:t>Los bienes o servicios que entrega el programa afectan el ingreso laboral, favorece el acceso al mercado laboral, previenen riesgos en el trabajo, brindan capacitación para el trabajo o capacitación para acceder a uno. Esto se puede medir a través de la evidencia recabada en las evaluaciones al programa.</a:t>
            </a:r>
            <a:endParaRPr lang="es-MX" sz="1600" dirty="0">
              <a:latin typeface="Arial" panose="020B0604020202020204" pitchFamily="34" charset="0"/>
              <a:cs typeface="Arial" panose="020B0604020202020204" pitchFamily="34" charset="0"/>
            </a:endParaRPr>
          </a:p>
        </p:txBody>
      </p:sp>
      <p:sp>
        <p:nvSpPr>
          <p:cNvPr id="12" name="2 Marcador de contenido"/>
          <p:cNvSpPr txBox="1">
            <a:spLocks/>
          </p:cNvSpPr>
          <p:nvPr/>
        </p:nvSpPr>
        <p:spPr>
          <a:xfrm>
            <a:off x="353763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pueden afectar el ingreso </a:t>
            </a:r>
            <a:r>
              <a:rPr lang="es-MX" sz="1600" dirty="0" smtClean="0">
                <a:solidFill>
                  <a:prstClr val="black">
                    <a:lumMod val="65000"/>
                    <a:lumOff val="35000"/>
                  </a:prstClr>
                </a:solidFill>
                <a:latin typeface="Arial" pitchFamily="34" charset="0"/>
                <a:cs typeface="Arial" pitchFamily="34" charset="0"/>
              </a:rPr>
              <a:t>laboral, favorece </a:t>
            </a:r>
            <a:r>
              <a:rPr lang="es-MX" sz="1600" dirty="0">
                <a:solidFill>
                  <a:prstClr val="black">
                    <a:lumMod val="65000"/>
                    <a:lumOff val="35000"/>
                  </a:prstClr>
                </a:solidFill>
                <a:latin typeface="Arial" pitchFamily="34" charset="0"/>
                <a:cs typeface="Arial" pitchFamily="34" charset="0"/>
              </a:rPr>
              <a:t>el acceso al mercado laboral, previenen riesgos en el trabajo, brindan capacitación para el trabajo o capacitación para acceder a uno. No obstante, no se cuentan con mediciones de esta relación y no existen evaluaciones al programa que generen evidencia al respecto. </a:t>
            </a:r>
            <a:endParaRPr lang="es-MX" sz="1600" dirty="0" smtClean="0">
              <a:solidFill>
                <a:prstClr val="black">
                  <a:lumMod val="65000"/>
                  <a:lumOff val="35000"/>
                </a:prstClr>
              </a:solidFill>
              <a:latin typeface="Arial" pitchFamily="34" charset="0"/>
              <a:cs typeface="Arial" pitchFamily="34" charset="0"/>
            </a:endParaRPr>
          </a:p>
          <a:p>
            <a:pPr marL="0" indent="0" algn="just">
              <a:buNone/>
            </a:pPr>
            <a:r>
              <a:rPr lang="es-MX" sz="1600" dirty="0" smtClean="0">
                <a:solidFill>
                  <a:prstClr val="black">
                    <a:lumMod val="65000"/>
                    <a:lumOff val="35000"/>
                  </a:prstClr>
                </a:solidFill>
                <a:latin typeface="Arial" pitchFamily="34" charset="0"/>
                <a:cs typeface="Arial" pitchFamily="34" charset="0"/>
              </a:rPr>
              <a:t>En </a:t>
            </a:r>
            <a:r>
              <a:rPr lang="es-MX" sz="1600" dirty="0">
                <a:solidFill>
                  <a:prstClr val="black">
                    <a:lumMod val="65000"/>
                    <a:lumOff val="35000"/>
                  </a:prstClr>
                </a:solidFill>
                <a:latin typeface="Arial" pitchFamily="34" charset="0"/>
                <a:cs typeface="Arial" pitchFamily="34" charset="0"/>
              </a:rPr>
              <a:t>el caso de capacitación sólo se consideran los programas que dirigen sus apoyos </a:t>
            </a:r>
            <a:r>
              <a:rPr lang="es-MX" sz="1600" dirty="0" smtClean="0">
                <a:solidFill>
                  <a:prstClr val="black">
                    <a:lumMod val="65000"/>
                    <a:lumOff val="35000"/>
                  </a:prstClr>
                </a:solidFill>
                <a:latin typeface="Arial" pitchFamily="34" charset="0"/>
                <a:cs typeface="Arial" pitchFamily="34" charset="0"/>
              </a:rPr>
              <a:t>a personas</a:t>
            </a:r>
            <a:r>
              <a:rPr lang="es-MX" sz="1600" dirty="0">
                <a:solidFill>
                  <a:prstClr val="black">
                    <a:lumMod val="65000"/>
                    <a:lumOff val="35000"/>
                  </a:prstClr>
                </a:solidFill>
                <a:latin typeface="Arial" pitchFamily="34" charset="0"/>
                <a:cs typeface="Arial" pitchFamily="34" charset="0"/>
              </a:rPr>
              <a:t>.</a:t>
            </a:r>
          </a:p>
        </p:txBody>
      </p:sp>
      <p:sp>
        <p:nvSpPr>
          <p:cNvPr id="13" name="2 Marcador de contenido"/>
          <p:cNvSpPr txBox="1">
            <a:spLocks/>
          </p:cNvSpPr>
          <p:nvPr/>
        </p:nvSpPr>
        <p:spPr>
          <a:xfrm>
            <a:off x="3567493" y="6604992"/>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latin typeface="Arial" panose="020B0604020202020204" pitchFamily="34" charset="0"/>
                <a:cs typeface="Arial" panose="020B0604020202020204" pitchFamily="34" charset="0"/>
              </a:rPr>
              <a:t>Los bienes o servicios que entrega el programa tienen posibles o potenciales efectos en el ingreso laboral de los beneficiarios. No obstante, no se cuentan con mediciones de esta relación y no existen evaluaciones al programa que generen evidencia al respecto. </a:t>
            </a:r>
          </a:p>
          <a:p>
            <a:pPr marL="0" indent="0" algn="just">
              <a:buNone/>
            </a:pPr>
            <a:r>
              <a:rPr lang="es-MX" sz="1600" dirty="0">
                <a:latin typeface="Arial" panose="020B0604020202020204" pitchFamily="34" charset="0"/>
                <a:cs typeface="Arial" panose="020B0604020202020204" pitchFamily="34" charset="0"/>
              </a:rPr>
              <a:t>Se consideran solamente aquellos programas que mediante sus apoyos pueden generar ocupación laboral</a:t>
            </a:r>
            <a:r>
              <a:rPr lang="es-MX" sz="1600" dirty="0" smtClean="0">
                <a:latin typeface="Arial" panose="020B0604020202020204" pitchFamily="34" charset="0"/>
                <a:cs typeface="Arial" panose="020B0604020202020204" pitchFamily="34" charset="0"/>
              </a:rPr>
              <a:t>.</a:t>
            </a:r>
            <a:endParaRPr lang="es-MX" sz="1600" dirty="0">
              <a:latin typeface="Arial" panose="020B0604020202020204" pitchFamily="34" charset="0"/>
              <a:cs typeface="Arial" panose="020B0604020202020204"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al </a:t>
            </a:r>
            <a:r>
              <a:rPr lang="es-ES" b="1" dirty="0" smtClean="0">
                <a:solidFill>
                  <a:srgbClr val="00A44A"/>
                </a:solidFill>
              </a:rPr>
              <a:t>Trabajo</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252465"/>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23707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74</a:t>
            </a:fld>
            <a:endParaRPr lang="es-MX"/>
          </a:p>
        </p:txBody>
      </p:sp>
    </p:spTree>
    <p:extLst>
      <p:ext uri="{BB962C8B-B14F-4D97-AF65-F5344CB8AC3E}">
        <p14:creationId xmlns:p14="http://schemas.microsoft.com/office/powerpoint/2010/main" val="12902877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al </a:t>
            </a:r>
            <a:r>
              <a:rPr lang="es-ES" b="1" dirty="0">
                <a:solidFill>
                  <a:srgbClr val="00A44A"/>
                </a:solidFill>
              </a:rPr>
              <a:t>Trabajo</a:t>
            </a:r>
          </a:p>
          <a:p>
            <a:pPr eaLnBrk="0" hangingPunct="0">
              <a:defRPr/>
            </a:pPr>
            <a:endParaRPr lang="es-ES" sz="2000" b="1" dirty="0" smtClean="0">
              <a:solidFill>
                <a:schemeClr val="bg1">
                  <a:lumMod val="50000"/>
                </a:schemeClr>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5 Tabla"/>
          <p:cNvGraphicFramePr>
            <a:graphicFrameLocks noGrp="1"/>
          </p:cNvGraphicFramePr>
          <p:nvPr>
            <p:extLst>
              <p:ext uri="{D42A27DB-BD31-4B8C-83A1-F6EECF244321}">
                <p14:modId xmlns:p14="http://schemas.microsoft.com/office/powerpoint/2010/main" val="1434345285"/>
              </p:ext>
            </p:extLst>
          </p:nvPr>
        </p:nvGraphicFramePr>
        <p:xfrm>
          <a:off x="309712" y="3177533"/>
          <a:ext cx="12313368" cy="3067419"/>
        </p:xfrm>
        <a:graphic>
          <a:graphicData uri="http://schemas.openxmlformats.org/drawingml/2006/table">
            <a:tbl>
              <a:tblPr/>
              <a:tblGrid>
                <a:gridCol w="1440160"/>
                <a:gridCol w="1152128"/>
                <a:gridCol w="3024336"/>
                <a:gridCol w="6696744"/>
              </a:tblGrid>
              <a:tr h="648072">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90965">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Jornaleros Agrícolas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apoyo económico para el traslado, alimentación y apoyos especiales para contingencias, lo que favorece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7187">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Empleo Temporal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entrega jornales por jornada de </a:t>
                      </a:r>
                      <a:r>
                        <a:rPr lang="es-MX" sz="1200" b="0" i="0" u="none" strike="noStrike" dirty="0" smtClean="0">
                          <a:solidFill>
                            <a:schemeClr val="tx1"/>
                          </a:solidFill>
                          <a:effectLst/>
                          <a:latin typeface="Arial" panose="020B0604020202020204" pitchFamily="34" charset="0"/>
                          <a:cs typeface="Arial" panose="020B0604020202020204" pitchFamily="34" charset="0"/>
                        </a:rPr>
                        <a:t>trabajo.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estancias infantiles para apoyar a madres trabajadoras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subsidia el servicio de estancias infantiles por lo </a:t>
                      </a:r>
                      <a:r>
                        <a:rPr lang="es-MX" sz="1200" b="0" i="0" u="none" strike="noStrike" dirty="0" smtClean="0">
                          <a:solidFill>
                            <a:schemeClr val="tx1"/>
                          </a:solidFill>
                          <a:effectLst/>
                          <a:latin typeface="Arial" panose="020B0604020202020204" pitchFamily="34" charset="0"/>
                          <a:cs typeface="Arial" panose="020B0604020202020204" pitchFamily="34" charset="0"/>
                        </a:rPr>
                        <a:t>que </a:t>
                      </a:r>
                      <a:r>
                        <a:rPr lang="es-MX" sz="1200" b="0" i="0" u="none" strike="noStrike" dirty="0">
                          <a:solidFill>
                            <a:schemeClr val="tx1"/>
                          </a:solidFill>
                          <a:effectLst/>
                          <a:latin typeface="Arial" panose="020B0604020202020204" pitchFamily="34" charset="0"/>
                          <a:cs typeface="Arial" panose="020B0604020202020204" pitchFamily="34" charset="0"/>
                        </a:rPr>
                        <a:t>favorece el acceso al mercado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5131">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STPS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al Empleo (PAE)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Brinda apoyos económicos y en especie que permiten la inserción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EF433643-E7B1-4CCD-92C3-70939184505B}" type="slidenum">
              <a:rPr lang="es-MX" smtClean="0"/>
              <a:t>75</a:t>
            </a:fld>
            <a:endParaRPr lang="es-MX"/>
          </a:p>
        </p:txBody>
      </p:sp>
    </p:spTree>
    <p:extLst>
      <p:ext uri="{BB962C8B-B14F-4D97-AF65-F5344CB8AC3E}">
        <p14:creationId xmlns:p14="http://schemas.microsoft.com/office/powerpoint/2010/main" val="374867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al </a:t>
            </a:r>
            <a:r>
              <a:rPr lang="es-ES" b="1" dirty="0" smtClean="0">
                <a:solidFill>
                  <a:srgbClr val="00A44A"/>
                </a:solidFill>
              </a:rPr>
              <a:t>Trabajo</a:t>
            </a:r>
            <a:endParaRPr lang="es-ES" b="1" dirty="0" smtClean="0">
              <a:solidFill>
                <a:schemeClr val="tx2"/>
              </a:solidFill>
            </a:endParaRPr>
          </a:p>
          <a:p>
            <a:pPr eaLnBrk="0" hangingPunct="0">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787057626"/>
              </p:ext>
            </p:extLst>
          </p:nvPr>
        </p:nvGraphicFramePr>
        <p:xfrm>
          <a:off x="309712" y="2932584"/>
          <a:ext cx="12313368" cy="5976664"/>
        </p:xfrm>
        <a:graphic>
          <a:graphicData uri="http://schemas.openxmlformats.org/drawingml/2006/table">
            <a:tbl>
              <a:tblPr/>
              <a:tblGrid>
                <a:gridCol w="1440160"/>
                <a:gridCol w="1152128"/>
                <a:gridCol w="3024336"/>
                <a:gridCol w="6696744"/>
              </a:tblGrid>
              <a:tr h="57606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8321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Agroasemex, 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aseguramiento agropecuario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291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Investigación y desarrollo tecnológico en 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Capacitación para el </a:t>
                      </a:r>
                      <a:r>
                        <a:rPr lang="es-MX" sz="1200" b="0" i="0" u="none" strike="noStrike" dirty="0" smtClean="0">
                          <a:solidFill>
                            <a:schemeClr val="tx1"/>
                          </a:solidFill>
                          <a:effectLst/>
                          <a:latin typeface="Arial" panose="020B0604020202020204" pitchFamily="34" charset="0"/>
                          <a:cs typeface="Arial" panose="020B0604020202020204" pitchFamily="34" charset="0"/>
                        </a:rPr>
                        <a:t>trabajo.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409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IMSS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Seguro de riesgos de trabajo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Uno de sus componentes lleva a cabo acciones para la prevención de accidente de </a:t>
                      </a:r>
                      <a:r>
                        <a:rPr lang="es-MX" sz="1200" b="0" i="0" u="none" strike="noStrike" dirty="0" smtClean="0">
                          <a:solidFill>
                            <a:schemeClr val="tx1"/>
                          </a:solidFill>
                          <a:effectLst/>
                          <a:latin typeface="Arial" panose="020B0604020202020204" pitchFamily="34" charset="0"/>
                          <a:cs typeface="Arial" panose="020B0604020202020204" pitchFamily="34" charset="0"/>
                        </a:rPr>
                        <a:t>trabajo.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173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Vinculación Productiva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brinda capacitación para mejorar los ingresos de los productores acuícolas y pesqueros (sólo el componente que está dirigido a personas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291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Comercialización y Desarrollo de Mercados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173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Productividad y Competitividad Agroalimentaria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1737">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Concurrencia con las Entidades Federativas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078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Apoyos a Pequeños Productores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brinda capacitación (sólo el que reciben las personas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078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Productividad Pesquera y Acuícola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brinda capacitación (sólo el que reciben las personas</a:t>
                      </a:r>
                      <a:r>
                        <a:rPr lang="es-MX" sz="1200" b="0" i="0" u="none" strike="noStrike" dirty="0" smtClean="0">
                          <a:solidFill>
                            <a:schemeClr val="tx1"/>
                          </a:solidFill>
                          <a:effectLst/>
                          <a:latin typeface="Arial" panose="020B0604020202020204" pitchFamily="34" charset="0"/>
                          <a:cs typeface="Arial" panose="020B0604020202020204" pitchFamily="34" charset="0"/>
                        </a:rPr>
                        <a:t>).</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0595">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Ganadero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004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Agricultura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004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Productividad Rural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758984" y="1991833"/>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76</a:t>
            </a:fld>
            <a:endParaRPr lang="es-MX"/>
          </a:p>
        </p:txBody>
      </p:sp>
    </p:spTree>
    <p:extLst>
      <p:ext uri="{BB962C8B-B14F-4D97-AF65-F5344CB8AC3E}">
        <p14:creationId xmlns:p14="http://schemas.microsoft.com/office/powerpoint/2010/main" val="427097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al </a:t>
            </a:r>
            <a:r>
              <a:rPr lang="es-ES" b="1" dirty="0" smtClean="0">
                <a:solidFill>
                  <a:srgbClr val="00A44A"/>
                </a:solidFill>
              </a:rPr>
              <a:t>Trabajo</a:t>
            </a:r>
            <a:endParaRPr lang="es-ES" b="1" dirty="0" smtClean="0">
              <a:solidFill>
                <a:schemeClr val="tx2"/>
              </a:solidFill>
            </a:endParaRPr>
          </a:p>
          <a:p>
            <a:pPr eaLnBrk="0" hangingPunct="0">
              <a:defRPr/>
            </a:pPr>
            <a:r>
              <a:rPr lang="es-ES" sz="2400" b="1" dirty="0" smtClean="0">
                <a:solidFill>
                  <a:schemeClr val="bg1">
                    <a:lumMod val="50000"/>
                  </a:schemeClr>
                </a:solidFill>
              </a:rPr>
              <a:t>Medianamente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1260979349"/>
              </p:ext>
            </p:extLst>
          </p:nvPr>
        </p:nvGraphicFramePr>
        <p:xfrm>
          <a:off x="309712" y="3133363"/>
          <a:ext cx="12313368" cy="5775885"/>
        </p:xfrm>
        <a:graphic>
          <a:graphicData uri="http://schemas.openxmlformats.org/drawingml/2006/table">
            <a:tbl>
              <a:tblPr/>
              <a:tblGrid>
                <a:gridCol w="1440160"/>
                <a:gridCol w="1152128"/>
                <a:gridCol w="3240360"/>
                <a:gridCol w="6480720"/>
              </a:tblGrid>
              <a:tr h="710675">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13461">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SAGARPA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Desarrollo y aplicación de programas educativos en materia agropecuaria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brinda capacitación para el trabajo a grupos de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00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Servicios de asistencia social integral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apoya talleres de capacitación para el apoyo de empleo y </a:t>
                      </a:r>
                      <a:r>
                        <a:rPr lang="es-MX" sz="1200" b="0" i="0" u="none" strike="noStrike" dirty="0" smtClean="0">
                          <a:solidFill>
                            <a:schemeClr val="tx1"/>
                          </a:solidFill>
                          <a:effectLst/>
                          <a:latin typeface="Arial" panose="020B0604020202020204" pitchFamily="34" charset="0"/>
                          <a:cs typeface="Arial" panose="020B0604020202020204" pitchFamily="34" charset="0"/>
                        </a:rPr>
                        <a:t>autoempleo.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52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para la productividad y competitividad industrial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Brinda capacitación a capital humano para los proyectos apoyados por el </a:t>
                      </a:r>
                      <a:r>
                        <a:rPr lang="es-MX" sz="1200" b="0" i="0" u="none" strike="noStrike" dirty="0" smtClean="0">
                          <a:solidFill>
                            <a:schemeClr val="tx1"/>
                          </a:solidFill>
                          <a:effectLst/>
                          <a:latin typeface="Arial" panose="020B0604020202020204" pitchFamily="34" charset="0"/>
                          <a:cs typeface="Arial" panose="020B0604020202020204" pitchFamily="34" charset="0"/>
                        </a:rPr>
                        <a:t>programa.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nacional de financiamiento al microempresario y a la mujer rural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brinda asistencia técnica y capacitación para el trabajo a grupos de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S057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Fondo Nacional de fomento a las Artesanías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brinda capacitación para el trabajo a grupos de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Fomento a la Economía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brinda asistencia técnica y capacitación para el trabajo a </a:t>
                      </a:r>
                      <a:r>
                        <a:rPr lang="es-MX" sz="1200" b="0" i="0" u="none" strike="noStrike" dirty="0" smtClean="0">
                          <a:solidFill>
                            <a:schemeClr val="tx1"/>
                          </a:solidFill>
                          <a:effectLst/>
                          <a:latin typeface="Arial" panose="020B0604020202020204" pitchFamily="34" charset="0"/>
                          <a:cs typeface="Arial" panose="020B0604020202020204" pitchFamily="34" charset="0"/>
                        </a:rPr>
                        <a:t>beneficiarios.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Recuperación y Repoblación de Especies en Riesgo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Apoyos para el Desarrollo Forestal Sustentable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Los bienes y servicios que entrega el programa afectan el ingreso </a:t>
                      </a:r>
                      <a:r>
                        <a:rPr lang="es-MX" sz="1200" b="0" i="0" u="none" strike="noStrike" dirty="0" smtClean="0">
                          <a:solidFill>
                            <a:schemeClr val="tx1"/>
                          </a:solidFill>
                          <a:effectLst/>
                          <a:latin typeface="Arial" panose="020B0604020202020204" pitchFamily="34" charset="0"/>
                          <a:cs typeface="Arial" panose="020B0604020202020204" pitchFamily="34" charset="0"/>
                        </a:rPr>
                        <a:t>laboral.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56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Formación de Recursos Humanos basada en Competencias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Capacitación y formación con enfoque de competencias </a:t>
                      </a:r>
                      <a:r>
                        <a:rPr lang="es-MX" sz="1200" b="0" i="0" u="none" strike="noStrike" dirty="0" smtClean="0">
                          <a:solidFill>
                            <a:schemeClr val="tx1"/>
                          </a:solidFill>
                          <a:effectLst/>
                          <a:latin typeface="Arial" panose="020B0604020202020204" pitchFamily="34" charset="0"/>
                          <a:cs typeface="Arial" panose="020B0604020202020204" pitchFamily="34" charset="0"/>
                        </a:rPr>
                        <a:t>laborales.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Formación y certificación para el trabajo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Formación para el trabajo para población de 15 años o </a:t>
                      </a:r>
                      <a:r>
                        <a:rPr lang="es-MX" sz="1200" b="0" i="0" u="none" strike="noStrike" dirty="0" smtClean="0">
                          <a:solidFill>
                            <a:schemeClr val="tx1"/>
                          </a:solidFill>
                          <a:effectLst/>
                          <a:latin typeface="Arial" panose="020B0604020202020204" pitchFamily="34" charset="0"/>
                          <a:cs typeface="Arial" panose="020B0604020202020204" pitchFamily="34" charset="0"/>
                        </a:rPr>
                        <a:t>más.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153">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STPS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E004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Capacitación para Incrementar la Productividad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Brinda capacitación, certificaciones y constancias laborales a </a:t>
                      </a:r>
                      <a:r>
                        <a:rPr lang="es-MX" sz="1200" b="0" i="0" u="none" strike="noStrike" dirty="0" smtClean="0">
                          <a:solidFill>
                            <a:schemeClr val="tx1"/>
                          </a:solidFill>
                          <a:effectLst/>
                          <a:latin typeface="Arial" panose="020B0604020202020204" pitchFamily="34" charset="0"/>
                          <a:cs typeface="Arial" panose="020B0604020202020204" pitchFamily="34" charset="0"/>
                        </a:rPr>
                        <a:t>trabajadores.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686976" y="1996480"/>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77</a:t>
            </a:fld>
            <a:endParaRPr lang="es-MX"/>
          </a:p>
        </p:txBody>
      </p:sp>
    </p:spTree>
    <p:extLst>
      <p:ext uri="{BB962C8B-B14F-4D97-AF65-F5344CB8AC3E}">
        <p14:creationId xmlns:p14="http://schemas.microsoft.com/office/powerpoint/2010/main" val="3252895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al </a:t>
            </a:r>
            <a:r>
              <a:rPr lang="es-ES" b="1" dirty="0" smtClean="0">
                <a:solidFill>
                  <a:srgbClr val="00A44A"/>
                </a:solidFill>
              </a:rPr>
              <a:t>Trabajo</a:t>
            </a:r>
            <a:endParaRPr lang="es-ES" b="1" dirty="0" smtClean="0">
              <a:solidFill>
                <a:schemeClr val="tx2"/>
              </a:solidFill>
            </a:endParaRPr>
          </a:p>
          <a:p>
            <a:pPr eaLnBrk="0" hangingPunct="0">
              <a:defRPr/>
            </a:pPr>
            <a:endParaRPr lang="es-ES" sz="2400" b="1" dirty="0" smtClean="0">
              <a:solidFill>
                <a:schemeClr val="bg1">
                  <a:lumMod val="50000"/>
                </a:schemeClr>
              </a:solidFill>
            </a:endParaRPr>
          </a:p>
          <a:p>
            <a:pPr eaLnBrk="0" hangingPunct="0">
              <a:defRPr/>
            </a:pPr>
            <a:r>
              <a:rPr lang="es-ES" sz="2400" b="1" dirty="0" smtClean="0">
                <a:solidFill>
                  <a:schemeClr val="bg1">
                    <a:lumMod val="50000"/>
                  </a:schemeClr>
                </a:solidFill>
              </a:rPr>
              <a:t>Ligeramente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2586306398"/>
              </p:ext>
            </p:extLst>
          </p:nvPr>
        </p:nvGraphicFramePr>
        <p:xfrm>
          <a:off x="309712" y="3292624"/>
          <a:ext cx="12313368" cy="2472908"/>
        </p:xfrm>
        <a:graphic>
          <a:graphicData uri="http://schemas.openxmlformats.org/drawingml/2006/table">
            <a:tbl>
              <a:tblPr/>
              <a:tblGrid>
                <a:gridCol w="1440160"/>
                <a:gridCol w="1152128"/>
                <a:gridCol w="3024336"/>
                <a:gridCol w="6696744"/>
              </a:tblGrid>
              <a:tr h="710675">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700012">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SALUD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Atención a Personas con Discapacidad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Un componente que apoya acciones encaminadas para la inclusión laboral de las personas con </a:t>
                      </a:r>
                      <a:r>
                        <a:rPr lang="es-MX" sz="1200" b="0" i="0" u="none" strike="noStrike" dirty="0" smtClean="0">
                          <a:solidFill>
                            <a:schemeClr val="tx1"/>
                          </a:solidFill>
                          <a:effectLst/>
                          <a:latin typeface="Arial" panose="020B0604020202020204" pitchFamily="34" charset="0"/>
                          <a:cs typeface="Arial" panose="020B0604020202020204" pitchFamily="34" charset="0"/>
                        </a:rPr>
                        <a:t>discapacidad.</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529">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para el desarrollo de la industria de software (PROSOFT) y la innovación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Apoyo a las empresas del sector de TI y servicios relacionados para incrementar su capital humano.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E064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Educación para adultos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brinda educación orientada a promover la formación para el </a:t>
                      </a:r>
                      <a:r>
                        <a:rPr lang="es-MX" sz="1200" b="0" i="0" u="none" strike="noStrike" dirty="0" smtClean="0">
                          <a:solidFill>
                            <a:schemeClr val="tx1"/>
                          </a:solidFill>
                          <a:effectLst/>
                          <a:latin typeface="Arial" panose="020B0604020202020204" pitchFamily="34" charset="0"/>
                          <a:cs typeface="Arial" panose="020B0604020202020204" pitchFamily="34" charset="0"/>
                        </a:rPr>
                        <a:t>trabajo.</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73" r="25696"/>
          <a:stretch/>
        </p:blipFill>
        <p:spPr bwMode="auto">
          <a:xfrm>
            <a:off x="11758984" y="1869887"/>
            <a:ext cx="648072" cy="893703"/>
          </a:xfrm>
          <a:prstGeom prst="rect">
            <a:avLst/>
          </a:prstGeom>
          <a:noFill/>
          <a:ln>
            <a:noFill/>
          </a:ln>
          <a:effectLst/>
          <a:extLst/>
        </p:spPr>
      </p:pic>
      <p:sp>
        <p:nvSpPr>
          <p:cNvPr id="2" name="Marcador de número de diapositiva 1"/>
          <p:cNvSpPr>
            <a:spLocks noGrp="1"/>
          </p:cNvSpPr>
          <p:nvPr>
            <p:ph type="sldNum" sz="quarter" idx="12"/>
          </p:nvPr>
        </p:nvSpPr>
        <p:spPr/>
        <p:txBody>
          <a:bodyPr/>
          <a:lstStyle/>
          <a:p>
            <a:fld id="{EF433643-E7B1-4CCD-92C3-70939184505B}" type="slidenum">
              <a:rPr lang="es-MX" smtClean="0"/>
              <a:t>78</a:t>
            </a:fld>
            <a:endParaRPr lang="es-MX"/>
          </a:p>
        </p:txBody>
      </p:sp>
    </p:spTree>
    <p:extLst>
      <p:ext uri="{BB962C8B-B14F-4D97-AF65-F5344CB8AC3E}">
        <p14:creationId xmlns:p14="http://schemas.microsoft.com/office/powerpoint/2010/main" val="496865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Autofit/>
          </a:bodyPr>
          <a:lstStyle/>
          <a:p>
            <a:r>
              <a:rPr lang="es-MX" sz="3600" dirty="0" smtClean="0">
                <a:latin typeface="Helvetica" panose="020B0504020202030204" pitchFamily="34" charset="0"/>
              </a:rPr>
              <a:t>Consideraciones que podrían contribuir a elementos para el Acceso Efectivo al Derecho al Trabajo</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endParaRPr lang="es-MX" sz="1600" dirty="0">
              <a:solidFill>
                <a:schemeClr val="tx1">
                  <a:lumMod val="65000"/>
                  <a:lumOff val="35000"/>
                </a:schemeClr>
              </a:solidFill>
              <a:latin typeface="Arial" pitchFamily="34" charset="0"/>
              <a:cs typeface="Arial" pitchFamily="34" charset="0"/>
            </a:endParaRPr>
          </a:p>
          <a:p>
            <a:pPr marL="285750" indent="-285750" algn="just"/>
            <a:endParaRPr lang="es-MX" sz="1600" dirty="0">
              <a:solidFill>
                <a:schemeClr val="tx1">
                  <a:lumMod val="65000"/>
                  <a:lumOff val="35000"/>
                </a:schemeClr>
              </a:solidFill>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5" name="2 Marcador de contenido"/>
          <p:cNvSpPr txBox="1">
            <a:spLocks/>
          </p:cNvSpPr>
          <p:nvPr/>
        </p:nvSpPr>
        <p:spPr>
          <a:xfrm>
            <a:off x="894160" y="30849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r>
              <a:rPr lang="es-MX" sz="1600" dirty="0">
                <a:latin typeface="Arial" pitchFamily="34" charset="0"/>
                <a:cs typeface="Arial" pitchFamily="34" charset="0"/>
              </a:rPr>
              <a:t>Mejorar las políticas activas de empleo se traducirá en aumento en los ingresos laborales. Por ello, se sugiere fortalecer el Servicio Nacional de Empleo para i) fortalecer el Programa de Apoyo al </a:t>
            </a:r>
            <a:r>
              <a:rPr lang="es-MX" sz="1600" dirty="0" smtClean="0">
                <a:latin typeface="Arial" pitchFamily="34" charset="0"/>
                <a:cs typeface="Arial" pitchFamily="34" charset="0"/>
              </a:rPr>
              <a:t>Empleo, </a:t>
            </a:r>
            <a:r>
              <a:rPr lang="es-MX" sz="1600" dirty="0">
                <a:latin typeface="Arial" pitchFamily="34" charset="0"/>
                <a:cs typeface="Arial" pitchFamily="34" charset="0"/>
              </a:rPr>
              <a:t>pues es el único que realiza políticas activas de empelo y ii) probar diferentes esquemas de atención que permitan atender población en localidades rurales.</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Se sugiere ampliar el Programa de Empleo Temporal. </a:t>
            </a:r>
            <a:r>
              <a:rPr lang="es-MX" sz="1600" dirty="0" smtClean="0">
                <a:latin typeface="Arial" pitchFamily="34" charset="0"/>
                <a:cs typeface="Arial" pitchFamily="34" charset="0"/>
              </a:rPr>
              <a:t>Pagar </a:t>
            </a:r>
            <a:r>
              <a:rPr lang="es-MX" sz="1600" dirty="0">
                <a:latin typeface="Arial" pitchFamily="34" charset="0"/>
                <a:cs typeface="Arial" pitchFamily="34" charset="0"/>
              </a:rPr>
              <a:t>un porcentaje del salario mínimo a cambio de actividades comunitarias o de infraestructura.</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Fortalecer las acciones de la STPS, IMSS e ISSSTE que </a:t>
            </a:r>
            <a:r>
              <a:rPr lang="es-MX" sz="1600" dirty="0" smtClean="0">
                <a:latin typeface="Arial" pitchFamily="34" charset="0"/>
                <a:cs typeface="Arial" pitchFamily="34" charset="0"/>
              </a:rPr>
              <a:t>permitan la </a:t>
            </a:r>
            <a:r>
              <a:rPr lang="es-MX" sz="1600" dirty="0">
                <a:latin typeface="Arial" pitchFamily="34" charset="0"/>
                <a:cs typeface="Arial" pitchFamily="34" charset="0"/>
              </a:rPr>
              <a:t>lactancia compatible </a:t>
            </a:r>
            <a:r>
              <a:rPr lang="es-MX" sz="1600" dirty="0" smtClean="0">
                <a:latin typeface="Arial" pitchFamily="34" charset="0"/>
                <a:cs typeface="Arial" pitchFamily="34" charset="0"/>
              </a:rPr>
              <a:t>con jornadas </a:t>
            </a:r>
            <a:r>
              <a:rPr lang="es-MX" sz="1600" dirty="0">
                <a:latin typeface="Arial" pitchFamily="34" charset="0"/>
                <a:cs typeface="Arial" pitchFamily="34" charset="0"/>
              </a:rPr>
              <a:t>laborales.</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Fortalecer acciones de IMSS, ISSSTE, SEDESOL, SEP que permitan horarios diferenciados para los servicios de guarderías y ampliación de horarios acordes a jornadas laborales.</a:t>
            </a:r>
          </a:p>
          <a:p>
            <a:pPr marL="285750" indent="-285750" algn="just"/>
            <a:endParaRPr lang="es-MX" sz="1600" dirty="0">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79</a:t>
            </a:fld>
            <a:endParaRPr lang="es-MX"/>
          </a:p>
        </p:txBody>
      </p:sp>
    </p:spTree>
    <p:extLst>
      <p:ext uri="{BB962C8B-B14F-4D97-AF65-F5344CB8AC3E}">
        <p14:creationId xmlns:p14="http://schemas.microsoft.com/office/powerpoint/2010/main" val="4078426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4272"/>
            <a:ext cx="11881320" cy="1512168"/>
          </a:xfrm>
        </p:spPr>
        <p:txBody>
          <a:bodyPr>
            <a:normAutofit/>
          </a:bodyPr>
          <a:lstStyle/>
          <a:p>
            <a:r>
              <a:rPr lang="es-MX" sz="4800" dirty="0" smtClean="0">
                <a:latin typeface="Helvetica" panose="020B0504020202030204" pitchFamily="34" charset="0"/>
              </a:rPr>
              <a:t>Índice</a:t>
            </a:r>
            <a:r>
              <a:rPr lang="es-MX" dirty="0" smtClean="0"/>
              <a:t> </a:t>
            </a:r>
            <a:endParaRPr lang="es-MX" dirty="0"/>
          </a:p>
        </p:txBody>
      </p:sp>
      <p:sp>
        <p:nvSpPr>
          <p:cNvPr id="4" name="2 Marcador de contenido"/>
          <p:cNvSpPr txBox="1">
            <a:spLocks/>
          </p:cNvSpPr>
          <p:nvPr/>
        </p:nvSpPr>
        <p:spPr>
          <a:xfrm>
            <a:off x="741760" y="149242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1200"/>
              </a:spcBef>
              <a:buNone/>
            </a:pPr>
            <a:r>
              <a:rPr lang="es-ES_tradnl" sz="2000" b="1" dirty="0" smtClean="0">
                <a:solidFill>
                  <a:prstClr val="black">
                    <a:lumMod val="65000"/>
                    <a:lumOff val="35000"/>
                  </a:prstClr>
                </a:solidFill>
                <a:latin typeface="Arial" pitchFamily="34" charset="0"/>
                <a:cs typeface="Arial" pitchFamily="34" charset="0"/>
              </a:rPr>
              <a:t>1. Identificar la contribución de programas y acciones federales para disminuir la pobreza</a:t>
            </a:r>
          </a:p>
          <a:p>
            <a:pPr marL="400050" lvl="1" indent="0" algn="just">
              <a:spcBef>
                <a:spcPts val="1200"/>
              </a:spcBef>
              <a:buNone/>
            </a:pPr>
            <a:r>
              <a:rPr lang="es-ES_tradnl" sz="1400" b="1" dirty="0" smtClean="0">
                <a:solidFill>
                  <a:prstClr val="black">
                    <a:lumMod val="65000"/>
                    <a:lumOff val="35000"/>
                  </a:prstClr>
                </a:solidFill>
                <a:latin typeface="Arial" pitchFamily="34" charset="0"/>
                <a:cs typeface="Arial" pitchFamily="34" charset="0"/>
              </a:rPr>
              <a:t>Programas y acciones que inciden en la disminución de la pobreza en México. Se separa en las siguientes siete dimensiones:</a:t>
            </a:r>
          </a:p>
          <a:p>
            <a:pPr marL="642938" lvl="1" algn="just">
              <a:spcBef>
                <a:spcPts val="600"/>
              </a:spcBef>
              <a:buFont typeface="Arial" pitchFamily="34" charset="0"/>
              <a:buChar char="•"/>
            </a:pPr>
            <a:r>
              <a:rPr lang="es-ES_tradnl" sz="1400" dirty="0" smtClean="0">
                <a:solidFill>
                  <a:prstClr val="black">
                    <a:lumMod val="65000"/>
                    <a:lumOff val="35000"/>
                  </a:prstClr>
                </a:solidFill>
                <a:latin typeface="Arial" pitchFamily="34" charset="0"/>
                <a:cs typeface="Arial" pitchFamily="34" charset="0"/>
              </a:rPr>
              <a:t>Bienestar económico</a:t>
            </a:r>
            <a:endParaRPr lang="es-ES_tradnl" sz="1400" dirty="0">
              <a:solidFill>
                <a:prstClr val="black">
                  <a:lumMod val="65000"/>
                  <a:lumOff val="35000"/>
                </a:prstClr>
              </a:solidFill>
              <a:latin typeface="Arial" pitchFamily="34" charset="0"/>
              <a:cs typeface="Arial" pitchFamily="34" charset="0"/>
            </a:endParaRPr>
          </a:p>
          <a:p>
            <a:pPr marL="642938" lvl="1" algn="just">
              <a:spcBef>
                <a:spcPts val="600"/>
              </a:spcBef>
              <a:buFont typeface="Arial" pitchFamily="34" charset="0"/>
              <a:buChar char="•"/>
            </a:pPr>
            <a:r>
              <a:rPr lang="es-ES_tradnl" sz="1400" dirty="0" smtClean="0">
                <a:solidFill>
                  <a:prstClr val="black">
                    <a:lumMod val="65000"/>
                    <a:lumOff val="35000"/>
                  </a:prstClr>
                </a:solidFill>
                <a:latin typeface="Arial" pitchFamily="34" charset="0"/>
                <a:cs typeface="Arial" pitchFamily="34" charset="0"/>
              </a:rPr>
              <a:t>Acceso </a:t>
            </a:r>
            <a:r>
              <a:rPr lang="es-ES_tradnl" sz="1400" dirty="0">
                <a:solidFill>
                  <a:prstClr val="black">
                    <a:lumMod val="65000"/>
                    <a:lumOff val="35000"/>
                  </a:prstClr>
                </a:solidFill>
                <a:latin typeface="Arial" pitchFamily="34" charset="0"/>
                <a:cs typeface="Arial" pitchFamily="34" charset="0"/>
              </a:rPr>
              <a:t>a la A</a:t>
            </a:r>
            <a:r>
              <a:rPr lang="es-ES_tradnl" sz="1400" dirty="0" smtClean="0">
                <a:solidFill>
                  <a:prstClr val="black">
                    <a:lumMod val="65000"/>
                    <a:lumOff val="35000"/>
                  </a:prstClr>
                </a:solidFill>
                <a:latin typeface="Arial" pitchFamily="34" charset="0"/>
                <a:cs typeface="Arial" pitchFamily="34" charset="0"/>
              </a:rPr>
              <a:t>limentación</a:t>
            </a:r>
            <a:endParaRPr lang="es-ES_tradnl" sz="1400" dirty="0">
              <a:solidFill>
                <a:prstClr val="black">
                  <a:lumMod val="65000"/>
                  <a:lumOff val="35000"/>
                </a:prstClr>
              </a:solidFill>
              <a:latin typeface="Arial" pitchFamily="34" charset="0"/>
              <a:cs typeface="Arial" pitchFamily="34" charset="0"/>
            </a:endParaRPr>
          </a:p>
          <a:p>
            <a:pPr marL="642938" lvl="1" algn="just">
              <a:spcBef>
                <a:spcPts val="600"/>
              </a:spcBef>
              <a:buFont typeface="Arial" pitchFamily="34" charset="0"/>
              <a:buChar char="•"/>
            </a:pPr>
            <a:r>
              <a:rPr lang="es-ES_tradnl" sz="1400" dirty="0">
                <a:solidFill>
                  <a:prstClr val="black">
                    <a:lumMod val="65000"/>
                    <a:lumOff val="35000"/>
                  </a:prstClr>
                </a:solidFill>
                <a:latin typeface="Arial" pitchFamily="34" charset="0"/>
                <a:cs typeface="Arial" pitchFamily="34" charset="0"/>
              </a:rPr>
              <a:t>Rezago Educativo</a:t>
            </a:r>
          </a:p>
          <a:p>
            <a:pPr marL="642938" lvl="1" algn="just">
              <a:spcBef>
                <a:spcPts val="600"/>
              </a:spcBef>
              <a:buFont typeface="Arial" pitchFamily="34" charset="0"/>
              <a:buChar char="•"/>
            </a:pPr>
            <a:r>
              <a:rPr lang="es-ES_tradnl" sz="1400" dirty="0" smtClean="0">
                <a:solidFill>
                  <a:prstClr val="black">
                    <a:lumMod val="65000"/>
                    <a:lumOff val="35000"/>
                  </a:prstClr>
                </a:solidFill>
                <a:latin typeface="Arial" pitchFamily="34" charset="0"/>
                <a:cs typeface="Arial" pitchFamily="34" charset="0"/>
              </a:rPr>
              <a:t>Acceso </a:t>
            </a:r>
            <a:r>
              <a:rPr lang="es-ES_tradnl" sz="1400" dirty="0">
                <a:solidFill>
                  <a:prstClr val="black">
                    <a:lumMod val="65000"/>
                    <a:lumOff val="35000"/>
                  </a:prstClr>
                </a:solidFill>
                <a:latin typeface="Arial" pitchFamily="34" charset="0"/>
                <a:cs typeface="Arial" pitchFamily="34" charset="0"/>
              </a:rPr>
              <a:t>a </a:t>
            </a:r>
            <a:r>
              <a:rPr lang="es-ES_tradnl" sz="1400" dirty="0" smtClean="0">
                <a:solidFill>
                  <a:prstClr val="black">
                    <a:lumMod val="65000"/>
                    <a:lumOff val="35000"/>
                  </a:prstClr>
                </a:solidFill>
                <a:latin typeface="Arial" pitchFamily="34" charset="0"/>
                <a:cs typeface="Arial" pitchFamily="34" charset="0"/>
              </a:rPr>
              <a:t>Servicios </a:t>
            </a:r>
            <a:r>
              <a:rPr lang="es-ES_tradnl" sz="1400" dirty="0">
                <a:solidFill>
                  <a:prstClr val="black">
                    <a:lumMod val="65000"/>
                    <a:lumOff val="35000"/>
                  </a:prstClr>
                </a:solidFill>
                <a:latin typeface="Arial" pitchFamily="34" charset="0"/>
                <a:cs typeface="Arial" pitchFamily="34" charset="0"/>
              </a:rPr>
              <a:t>de </a:t>
            </a:r>
            <a:r>
              <a:rPr lang="es-ES_tradnl" sz="1400" dirty="0" smtClean="0">
                <a:solidFill>
                  <a:prstClr val="black">
                    <a:lumMod val="65000"/>
                    <a:lumOff val="35000"/>
                  </a:prstClr>
                </a:solidFill>
                <a:latin typeface="Arial" pitchFamily="34" charset="0"/>
                <a:cs typeface="Arial" pitchFamily="34" charset="0"/>
              </a:rPr>
              <a:t>Salud</a:t>
            </a:r>
            <a:endParaRPr lang="es-ES_tradnl" sz="1400" dirty="0">
              <a:solidFill>
                <a:prstClr val="black">
                  <a:lumMod val="65000"/>
                  <a:lumOff val="35000"/>
                </a:prstClr>
              </a:solidFill>
              <a:latin typeface="Arial" pitchFamily="34" charset="0"/>
              <a:cs typeface="Arial" pitchFamily="34" charset="0"/>
            </a:endParaRPr>
          </a:p>
          <a:p>
            <a:pPr marL="642938" lvl="1" algn="just">
              <a:spcBef>
                <a:spcPts val="600"/>
              </a:spcBef>
              <a:buFont typeface="Arial" pitchFamily="34" charset="0"/>
              <a:buChar char="•"/>
            </a:pPr>
            <a:r>
              <a:rPr lang="es-ES_tradnl" sz="1400" dirty="0">
                <a:solidFill>
                  <a:prstClr val="black">
                    <a:lumMod val="65000"/>
                    <a:lumOff val="35000"/>
                  </a:prstClr>
                </a:solidFill>
                <a:latin typeface="Arial" pitchFamily="34" charset="0"/>
                <a:cs typeface="Arial" pitchFamily="34" charset="0"/>
              </a:rPr>
              <a:t>Acceso a </a:t>
            </a:r>
            <a:r>
              <a:rPr lang="es-ES_tradnl" sz="1400" dirty="0" smtClean="0">
                <a:solidFill>
                  <a:prstClr val="black">
                    <a:lumMod val="65000"/>
                    <a:lumOff val="35000"/>
                  </a:prstClr>
                </a:solidFill>
                <a:latin typeface="Arial" pitchFamily="34" charset="0"/>
                <a:cs typeface="Arial" pitchFamily="34" charset="0"/>
              </a:rPr>
              <a:t>Seguridad Social</a:t>
            </a:r>
            <a:endParaRPr lang="es-ES_tradnl" sz="1400" dirty="0">
              <a:solidFill>
                <a:prstClr val="black">
                  <a:lumMod val="65000"/>
                  <a:lumOff val="35000"/>
                </a:prstClr>
              </a:solidFill>
              <a:latin typeface="Arial" pitchFamily="34" charset="0"/>
              <a:cs typeface="Arial" pitchFamily="34" charset="0"/>
            </a:endParaRPr>
          </a:p>
          <a:p>
            <a:pPr marL="642938" lvl="1" algn="just">
              <a:spcBef>
                <a:spcPts val="600"/>
              </a:spcBef>
              <a:buFont typeface="Arial" pitchFamily="34" charset="0"/>
              <a:buChar char="•"/>
            </a:pPr>
            <a:r>
              <a:rPr lang="es-ES_tradnl" sz="1400" dirty="0">
                <a:solidFill>
                  <a:prstClr val="black">
                    <a:lumMod val="65000"/>
                    <a:lumOff val="35000"/>
                  </a:prstClr>
                </a:solidFill>
                <a:latin typeface="Arial" pitchFamily="34" charset="0"/>
                <a:cs typeface="Arial" pitchFamily="34" charset="0"/>
              </a:rPr>
              <a:t>Calidad y </a:t>
            </a:r>
            <a:r>
              <a:rPr lang="es-ES_tradnl" sz="1400" dirty="0" smtClean="0">
                <a:solidFill>
                  <a:prstClr val="black">
                    <a:lumMod val="65000"/>
                    <a:lumOff val="35000"/>
                  </a:prstClr>
                </a:solidFill>
                <a:latin typeface="Arial" pitchFamily="34" charset="0"/>
                <a:cs typeface="Arial" pitchFamily="34" charset="0"/>
              </a:rPr>
              <a:t>Espacios </a:t>
            </a:r>
            <a:r>
              <a:rPr lang="es-ES_tradnl" sz="1400" dirty="0">
                <a:solidFill>
                  <a:prstClr val="black">
                    <a:lumMod val="65000"/>
                    <a:lumOff val="35000"/>
                  </a:prstClr>
                </a:solidFill>
                <a:latin typeface="Arial" pitchFamily="34" charset="0"/>
                <a:cs typeface="Arial" pitchFamily="34" charset="0"/>
              </a:rPr>
              <a:t>de la </a:t>
            </a:r>
            <a:r>
              <a:rPr lang="es-ES_tradnl" sz="1400" dirty="0" smtClean="0">
                <a:solidFill>
                  <a:prstClr val="black">
                    <a:lumMod val="65000"/>
                    <a:lumOff val="35000"/>
                  </a:prstClr>
                </a:solidFill>
                <a:latin typeface="Arial" pitchFamily="34" charset="0"/>
                <a:cs typeface="Arial" pitchFamily="34" charset="0"/>
              </a:rPr>
              <a:t>Vivienda</a:t>
            </a:r>
            <a:endParaRPr lang="es-ES_tradnl" sz="1400" dirty="0">
              <a:solidFill>
                <a:prstClr val="black">
                  <a:lumMod val="65000"/>
                  <a:lumOff val="35000"/>
                </a:prstClr>
              </a:solidFill>
              <a:latin typeface="Arial" pitchFamily="34" charset="0"/>
              <a:cs typeface="Arial" pitchFamily="34" charset="0"/>
            </a:endParaRPr>
          </a:p>
          <a:p>
            <a:pPr marL="642938" lvl="1" algn="just">
              <a:spcBef>
                <a:spcPts val="600"/>
              </a:spcBef>
              <a:buFont typeface="Arial" pitchFamily="34" charset="0"/>
              <a:buChar char="•"/>
            </a:pPr>
            <a:r>
              <a:rPr lang="es-ES_tradnl" sz="1400" dirty="0">
                <a:solidFill>
                  <a:prstClr val="black">
                    <a:lumMod val="65000"/>
                    <a:lumOff val="35000"/>
                  </a:prstClr>
                </a:solidFill>
                <a:latin typeface="Arial" pitchFamily="34" charset="0"/>
                <a:cs typeface="Arial" pitchFamily="34" charset="0"/>
              </a:rPr>
              <a:t>Servicios </a:t>
            </a:r>
            <a:r>
              <a:rPr lang="es-ES_tradnl" sz="1400" dirty="0" smtClean="0">
                <a:solidFill>
                  <a:prstClr val="black">
                    <a:lumMod val="65000"/>
                    <a:lumOff val="35000"/>
                  </a:prstClr>
                </a:solidFill>
                <a:latin typeface="Arial" pitchFamily="34" charset="0"/>
                <a:cs typeface="Arial" pitchFamily="34" charset="0"/>
              </a:rPr>
              <a:t>Básicos </a:t>
            </a:r>
            <a:r>
              <a:rPr lang="es-ES_tradnl" sz="1400" dirty="0">
                <a:solidFill>
                  <a:prstClr val="black">
                    <a:lumMod val="65000"/>
                    <a:lumOff val="35000"/>
                  </a:prstClr>
                </a:solidFill>
                <a:latin typeface="Arial" pitchFamily="34" charset="0"/>
                <a:cs typeface="Arial" pitchFamily="34" charset="0"/>
              </a:rPr>
              <a:t>de la </a:t>
            </a:r>
            <a:r>
              <a:rPr lang="es-ES_tradnl" sz="1400" dirty="0" smtClean="0">
                <a:solidFill>
                  <a:prstClr val="black">
                    <a:lumMod val="65000"/>
                    <a:lumOff val="35000"/>
                  </a:prstClr>
                </a:solidFill>
                <a:latin typeface="Arial" pitchFamily="34" charset="0"/>
                <a:cs typeface="Arial" pitchFamily="34" charset="0"/>
              </a:rPr>
              <a:t>Vivienda     </a:t>
            </a:r>
            <a:endParaRPr lang="es-ES_tradnl" sz="1400" dirty="0">
              <a:solidFill>
                <a:prstClr val="black">
                  <a:lumMod val="65000"/>
                  <a:lumOff val="35000"/>
                </a:prstClr>
              </a:solidFill>
              <a:latin typeface="Arial" pitchFamily="34" charset="0"/>
              <a:cs typeface="Arial" pitchFamily="34" charset="0"/>
            </a:endParaRPr>
          </a:p>
          <a:p>
            <a:pPr marL="0" indent="0" algn="just">
              <a:spcBef>
                <a:spcPts val="1200"/>
              </a:spcBef>
              <a:buNone/>
            </a:pPr>
            <a:r>
              <a:rPr lang="es-ES_tradnl" sz="2000" b="1" dirty="0" smtClean="0">
                <a:solidFill>
                  <a:prstClr val="black">
                    <a:lumMod val="65000"/>
                    <a:lumOff val="35000"/>
                  </a:prstClr>
                </a:solidFill>
                <a:latin typeface="Arial" pitchFamily="34" charset="0"/>
                <a:cs typeface="Arial" pitchFamily="34" charset="0"/>
              </a:rPr>
              <a:t>2. Acceso </a:t>
            </a:r>
            <a:r>
              <a:rPr lang="es-ES_tradnl" sz="2000" b="1" dirty="0">
                <a:solidFill>
                  <a:prstClr val="black">
                    <a:lumMod val="65000"/>
                    <a:lumOff val="35000"/>
                  </a:prstClr>
                </a:solidFill>
                <a:latin typeface="Arial" pitchFamily="34" charset="0"/>
                <a:cs typeface="Arial" pitchFamily="34" charset="0"/>
              </a:rPr>
              <a:t>efectivo a los derechos sociales</a:t>
            </a:r>
          </a:p>
          <a:p>
            <a:pPr marL="357188" indent="0" algn="just">
              <a:spcBef>
                <a:spcPts val="600"/>
              </a:spcBef>
              <a:buNone/>
            </a:pPr>
            <a:r>
              <a:rPr lang="es-ES_tradnl" sz="1400" b="1" dirty="0" smtClean="0">
                <a:solidFill>
                  <a:prstClr val="black">
                    <a:lumMod val="65000"/>
                    <a:lumOff val="35000"/>
                  </a:prstClr>
                </a:solidFill>
                <a:latin typeface="Arial" pitchFamily="34" charset="0"/>
                <a:cs typeface="Arial" pitchFamily="34" charset="0"/>
              </a:rPr>
              <a:t>Programas </a:t>
            </a:r>
            <a:r>
              <a:rPr lang="es-ES_tradnl" sz="1400" b="1" dirty="0">
                <a:solidFill>
                  <a:prstClr val="black">
                    <a:lumMod val="65000"/>
                    <a:lumOff val="35000"/>
                  </a:prstClr>
                </a:solidFill>
                <a:latin typeface="Arial" pitchFamily="34" charset="0"/>
                <a:cs typeface="Arial" pitchFamily="34" charset="0"/>
              </a:rPr>
              <a:t>con </a:t>
            </a:r>
            <a:r>
              <a:rPr lang="es-ES_tradnl" sz="1400" b="1" dirty="0" smtClean="0">
                <a:solidFill>
                  <a:prstClr val="black">
                    <a:lumMod val="65000"/>
                    <a:lumOff val="35000"/>
                  </a:prstClr>
                </a:solidFill>
                <a:latin typeface="Arial" pitchFamily="34" charset="0"/>
                <a:cs typeface="Arial" pitchFamily="34" charset="0"/>
              </a:rPr>
              <a:t>incidencia en acceso efectivo </a:t>
            </a:r>
            <a:r>
              <a:rPr lang="es-ES_tradnl" sz="1400" b="1" dirty="0">
                <a:solidFill>
                  <a:prstClr val="black">
                    <a:lumMod val="65000"/>
                    <a:lumOff val="35000"/>
                  </a:prstClr>
                </a:solidFill>
                <a:latin typeface="Arial" pitchFamily="34" charset="0"/>
                <a:cs typeface="Arial" pitchFamily="34" charset="0"/>
              </a:rPr>
              <a:t>y consideraciones </a:t>
            </a:r>
            <a:r>
              <a:rPr lang="es-ES_tradnl" sz="1400" b="1" dirty="0" smtClean="0">
                <a:solidFill>
                  <a:prstClr val="black">
                    <a:lumMod val="65000"/>
                    <a:lumOff val="35000"/>
                  </a:prstClr>
                </a:solidFill>
                <a:latin typeface="Arial" pitchFamily="34" charset="0"/>
                <a:cs typeface="Arial" pitchFamily="34" charset="0"/>
              </a:rPr>
              <a:t>presupuestales para los siguientes derechos:</a:t>
            </a:r>
            <a:endParaRPr lang="es-ES_tradnl" sz="1400" b="1" dirty="0">
              <a:solidFill>
                <a:prstClr val="black">
                  <a:lumMod val="65000"/>
                  <a:lumOff val="35000"/>
                </a:prstClr>
              </a:solidFill>
              <a:latin typeface="Arial" pitchFamily="34" charset="0"/>
              <a:cs typeface="Arial" pitchFamily="34" charset="0"/>
            </a:endParaRP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Alimentación</a:t>
            </a:r>
            <a:endParaRPr lang="es-ES_tradnl" sz="1400" dirty="0">
              <a:solidFill>
                <a:prstClr val="black">
                  <a:lumMod val="65000"/>
                  <a:lumOff val="35000"/>
                </a:prstClr>
              </a:solidFill>
              <a:latin typeface="Arial" pitchFamily="34" charset="0"/>
              <a:cs typeface="Arial" pitchFamily="34" charset="0"/>
            </a:endParaRP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Educación</a:t>
            </a:r>
            <a:endParaRPr lang="es-ES_tradnl" sz="1400" dirty="0">
              <a:solidFill>
                <a:prstClr val="black">
                  <a:lumMod val="65000"/>
                  <a:lumOff val="35000"/>
                </a:prstClr>
              </a:solidFill>
              <a:latin typeface="Arial" pitchFamily="34" charset="0"/>
              <a:cs typeface="Arial" pitchFamily="34" charset="0"/>
            </a:endParaRP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Medio </a:t>
            </a:r>
            <a:r>
              <a:rPr lang="es-ES_tradnl" sz="1400" dirty="0">
                <a:solidFill>
                  <a:prstClr val="black">
                    <a:lumMod val="65000"/>
                    <a:lumOff val="35000"/>
                  </a:prstClr>
                </a:solidFill>
                <a:latin typeface="Arial" pitchFamily="34" charset="0"/>
                <a:cs typeface="Arial" pitchFamily="34" charset="0"/>
              </a:rPr>
              <a:t>ambiente </a:t>
            </a:r>
            <a:r>
              <a:rPr lang="es-ES_tradnl" sz="1400" dirty="0" smtClean="0">
                <a:solidFill>
                  <a:prstClr val="black">
                    <a:lumMod val="65000"/>
                    <a:lumOff val="35000"/>
                  </a:prstClr>
                </a:solidFill>
                <a:latin typeface="Arial" pitchFamily="34" charset="0"/>
                <a:cs typeface="Arial" pitchFamily="34" charset="0"/>
              </a:rPr>
              <a:t>sano</a:t>
            </a: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No discriminación</a:t>
            </a: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Salud</a:t>
            </a:r>
            <a:endParaRPr lang="es-ES_tradnl" sz="1400" dirty="0">
              <a:solidFill>
                <a:prstClr val="black">
                  <a:lumMod val="65000"/>
                  <a:lumOff val="35000"/>
                </a:prstClr>
              </a:solidFill>
              <a:latin typeface="Arial" pitchFamily="34" charset="0"/>
              <a:cs typeface="Arial" pitchFamily="34" charset="0"/>
            </a:endParaRP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Seguridad Social</a:t>
            </a: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Trabajo</a:t>
            </a:r>
            <a:endParaRPr lang="es-ES_tradnl" sz="1400" dirty="0">
              <a:solidFill>
                <a:prstClr val="black">
                  <a:lumMod val="65000"/>
                  <a:lumOff val="35000"/>
                </a:prstClr>
              </a:solidFill>
              <a:latin typeface="Arial" pitchFamily="34" charset="0"/>
              <a:cs typeface="Arial" pitchFamily="34" charset="0"/>
            </a:endParaRPr>
          </a:p>
          <a:p>
            <a:pPr marL="642938" indent="-285750" algn="just">
              <a:spcBef>
                <a:spcPts val="600"/>
              </a:spcBef>
            </a:pPr>
            <a:r>
              <a:rPr lang="es-ES_tradnl" sz="1400" dirty="0" smtClean="0">
                <a:solidFill>
                  <a:prstClr val="black">
                    <a:lumMod val="65000"/>
                    <a:lumOff val="35000"/>
                  </a:prstClr>
                </a:solidFill>
                <a:latin typeface="Arial" pitchFamily="34" charset="0"/>
                <a:cs typeface="Arial" pitchFamily="34" charset="0"/>
              </a:rPr>
              <a:t>Vivienda</a:t>
            </a:r>
            <a:endParaRPr lang="es-ES_tradnl" sz="1400" b="1" dirty="0">
              <a:solidFill>
                <a:prstClr val="black">
                  <a:lumMod val="65000"/>
                  <a:lumOff val="35000"/>
                </a:prstClr>
              </a:solidFill>
              <a:latin typeface="Arial" pitchFamily="34" charset="0"/>
              <a:cs typeface="Arial" pitchFamily="34" charset="0"/>
            </a:endParaRPr>
          </a:p>
          <a:p>
            <a:pPr marL="0" indent="0" algn="just">
              <a:spcBef>
                <a:spcPts val="1200"/>
              </a:spcBef>
              <a:buNone/>
            </a:pPr>
            <a:r>
              <a:rPr lang="es-ES_tradnl" sz="2000" b="1" dirty="0">
                <a:solidFill>
                  <a:prstClr val="black">
                    <a:lumMod val="65000"/>
                    <a:lumOff val="35000"/>
                  </a:prstClr>
                </a:solidFill>
                <a:latin typeface="Arial" pitchFamily="34" charset="0"/>
                <a:cs typeface="Arial" pitchFamily="34" charset="0"/>
              </a:rPr>
              <a:t>3</a:t>
            </a:r>
            <a:r>
              <a:rPr lang="es-ES_tradnl" sz="2000" b="1" dirty="0" smtClean="0">
                <a:solidFill>
                  <a:prstClr val="black">
                    <a:lumMod val="65000"/>
                    <a:lumOff val="35000"/>
                  </a:prstClr>
                </a:solidFill>
                <a:latin typeface="Arial" pitchFamily="34" charset="0"/>
                <a:cs typeface="Arial" pitchFamily="34" charset="0"/>
              </a:rPr>
              <a:t>. Análisis de similitudes de programas presupuestarios sociales</a:t>
            </a:r>
          </a:p>
          <a:p>
            <a:pPr marL="0" indent="0">
              <a:spcBef>
                <a:spcPts val="1200"/>
              </a:spcBef>
              <a:buNone/>
            </a:pPr>
            <a:r>
              <a:rPr lang="es-ES_tradnl" sz="2000" b="1" dirty="0" smtClean="0">
                <a:solidFill>
                  <a:prstClr val="black">
                    <a:lumMod val="65000"/>
                    <a:lumOff val="35000"/>
                  </a:prstClr>
                </a:solidFill>
                <a:latin typeface="Arial" pitchFamily="34" charset="0"/>
                <a:cs typeface="Arial" pitchFamily="34" charset="0"/>
              </a:rPr>
              <a:t>4. </a:t>
            </a:r>
            <a:r>
              <a:rPr lang="es-MX" altLang="es-MX" sz="2000" b="1" dirty="0" smtClean="0">
                <a:solidFill>
                  <a:prstClr val="black">
                    <a:lumMod val="65000"/>
                    <a:lumOff val="35000"/>
                  </a:prstClr>
                </a:solidFill>
                <a:latin typeface="Arial" pitchFamily="34" charset="0"/>
                <a:cs typeface="Arial" pitchFamily="34" charset="0"/>
                <a:sym typeface="Arial Black" panose="020B0A04020102020204" pitchFamily="34" charset="0"/>
              </a:rPr>
              <a:t>Resumen </a:t>
            </a:r>
            <a:r>
              <a:rPr lang="es-MX" altLang="es-MX" sz="2000" b="1" dirty="0">
                <a:solidFill>
                  <a:prstClr val="black">
                    <a:lumMod val="65000"/>
                    <a:lumOff val="35000"/>
                  </a:prstClr>
                </a:solidFill>
                <a:latin typeface="Arial" pitchFamily="34" charset="0"/>
                <a:cs typeface="Arial" pitchFamily="34" charset="0"/>
                <a:sym typeface="Arial Black" panose="020B0A04020102020204" pitchFamily="34" charset="0"/>
              </a:rPr>
              <a:t>del Desempeño de los </a:t>
            </a:r>
            <a:r>
              <a:rPr lang="es-MX" altLang="es-MX" sz="2000" b="1" dirty="0" smtClean="0">
                <a:solidFill>
                  <a:prstClr val="black">
                    <a:lumMod val="65000"/>
                    <a:lumOff val="35000"/>
                  </a:prstClr>
                </a:solidFill>
                <a:latin typeface="Arial" pitchFamily="34" charset="0"/>
                <a:cs typeface="Arial" pitchFamily="34" charset="0"/>
                <a:sym typeface="Arial Black" panose="020B0A04020102020204" pitchFamily="34" charset="0"/>
              </a:rPr>
              <a:t>Programas </a:t>
            </a:r>
            <a:r>
              <a:rPr lang="es-MX" altLang="es-MX" sz="2000" b="1" dirty="0">
                <a:solidFill>
                  <a:prstClr val="black">
                    <a:lumMod val="65000"/>
                    <a:lumOff val="35000"/>
                  </a:prstClr>
                </a:solidFill>
                <a:latin typeface="Arial" pitchFamily="34" charset="0"/>
                <a:cs typeface="Arial" pitchFamily="34" charset="0"/>
                <a:sym typeface="Arial Black" panose="020B0A04020102020204" pitchFamily="34" charset="0"/>
              </a:rPr>
              <a:t>Sociales </a:t>
            </a:r>
            <a:r>
              <a:rPr lang="es-MX" altLang="es-MX" sz="2000" b="1" dirty="0" smtClean="0">
                <a:solidFill>
                  <a:prstClr val="black">
                    <a:lumMod val="65000"/>
                    <a:lumOff val="35000"/>
                  </a:prstClr>
                </a:solidFill>
                <a:latin typeface="Arial" pitchFamily="34" charset="0"/>
                <a:cs typeface="Arial" pitchFamily="34" charset="0"/>
                <a:sym typeface="Arial Black" panose="020B0A04020102020204" pitchFamily="34" charset="0"/>
              </a:rPr>
              <a:t>2014-2015</a:t>
            </a:r>
          </a:p>
          <a:p>
            <a:pPr marL="0" indent="0">
              <a:spcBef>
                <a:spcPts val="1200"/>
              </a:spcBef>
              <a:buNone/>
            </a:pPr>
            <a:r>
              <a:rPr lang="es-MX" sz="2000" b="1" dirty="0" smtClean="0">
                <a:solidFill>
                  <a:prstClr val="black">
                    <a:lumMod val="65000"/>
                    <a:lumOff val="35000"/>
                  </a:prstClr>
                </a:solidFill>
                <a:latin typeface="Arial" pitchFamily="34" charset="0"/>
                <a:cs typeface="Arial" pitchFamily="34" charset="0"/>
                <a:sym typeface="Arial Black" panose="020B0A04020102020204" pitchFamily="34" charset="0"/>
              </a:rPr>
              <a:t>5. Sistema de Seguimiento de Indicadores de Programas</a:t>
            </a:r>
            <a:endParaRPr lang="es-ES_tradnl" sz="2000" b="1" dirty="0">
              <a:solidFill>
                <a:prstClr val="black">
                  <a:lumMod val="65000"/>
                  <a:lumOff val="35000"/>
                </a:prstClr>
              </a:solidFill>
              <a:latin typeface="Arial" pitchFamily="34" charset="0"/>
              <a:cs typeface="Arial" pitchFamily="34" charset="0"/>
            </a:endParaRPr>
          </a:p>
          <a:p>
            <a:pPr marL="0" indent="0" algn="just">
              <a:spcBef>
                <a:spcPts val="1200"/>
              </a:spcBef>
              <a:buFont typeface="Arial" pitchFamily="34" charset="0"/>
              <a:buNone/>
            </a:pPr>
            <a:endParaRPr lang="es-ES_tradnl" sz="1400" dirty="0" smtClean="0">
              <a:solidFill>
                <a:prstClr val="black">
                  <a:lumMod val="65000"/>
                  <a:lumOff val="35000"/>
                </a:prstClr>
              </a:solidFill>
              <a:latin typeface="Arial" pitchFamily="34" charset="0"/>
              <a:cs typeface="Arial" pitchFamily="34" charset="0"/>
            </a:endParaRPr>
          </a:p>
          <a:p>
            <a:pPr marL="0" indent="0" algn="just">
              <a:spcBef>
                <a:spcPts val="1200"/>
              </a:spcBef>
              <a:buFont typeface="Arial" pitchFamily="34" charset="0"/>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a:t>
            </a:fld>
            <a:endParaRPr lang="es-MX"/>
          </a:p>
        </p:txBody>
      </p:sp>
    </p:spTree>
    <p:extLst>
      <p:ext uri="{BB962C8B-B14F-4D97-AF65-F5344CB8AC3E}">
        <p14:creationId xmlns:p14="http://schemas.microsoft.com/office/powerpoint/2010/main" val="17201490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chemeClr val="bg2">
                    <a:lumMod val="75000"/>
                  </a:schemeClr>
                </a:solidFill>
              </a:rPr>
              <a:t>VIVIENDA</a:t>
            </a:r>
            <a:endParaRPr lang="es-MX" dirty="0">
              <a:solidFill>
                <a:schemeClr val="bg2">
                  <a:lumMod val="75000"/>
                </a:schemeClr>
              </a:solidFill>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80</a:t>
            </a:fld>
            <a:endParaRPr lang="es-MX"/>
          </a:p>
        </p:txBody>
      </p:sp>
    </p:spTree>
    <p:extLst>
      <p:ext uri="{BB962C8B-B14F-4D97-AF65-F5344CB8AC3E}">
        <p14:creationId xmlns:p14="http://schemas.microsoft.com/office/powerpoint/2010/main" val="54600070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8 Rectángulo redondeado"/>
          <p:cNvSpPr/>
          <p:nvPr/>
        </p:nvSpPr>
        <p:spPr>
          <a:xfrm>
            <a:off x="501310" y="6715885"/>
            <a:ext cx="11754320" cy="132679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3" name="5 Rectángulo redondeado"/>
          <p:cNvSpPr/>
          <p:nvPr/>
        </p:nvSpPr>
        <p:spPr>
          <a:xfrm>
            <a:off x="525736" y="3019104"/>
            <a:ext cx="11737304" cy="170917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842"/>
          <a:stretch/>
        </p:blipFill>
        <p:spPr bwMode="auto">
          <a:xfrm>
            <a:off x="936895" y="3474728"/>
            <a:ext cx="586126" cy="7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87" t="16433" r="24650" b="14390"/>
          <a:stretch/>
        </p:blipFill>
        <p:spPr bwMode="auto">
          <a:xfrm>
            <a:off x="933383" y="5368513"/>
            <a:ext cx="593151" cy="62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273" r="25696"/>
          <a:stretch/>
        </p:blipFill>
        <p:spPr bwMode="auto">
          <a:xfrm>
            <a:off x="981520" y="6893024"/>
            <a:ext cx="496877" cy="803522"/>
          </a:xfrm>
          <a:prstGeom prst="rect">
            <a:avLst/>
          </a:prstGeom>
          <a:noFill/>
          <a:ln>
            <a:noFill/>
          </a:ln>
          <a:effectLst/>
          <a:extLst/>
        </p:spPr>
      </p:pic>
      <p:sp>
        <p:nvSpPr>
          <p:cNvPr id="8" name="2 Rectángulo"/>
          <p:cNvSpPr/>
          <p:nvPr/>
        </p:nvSpPr>
        <p:spPr>
          <a:xfrm>
            <a:off x="1743553" y="3580656"/>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Fuertemente prioritario</a:t>
            </a:r>
            <a:endParaRPr lang="es-MX" sz="1600" b="1" dirty="0">
              <a:solidFill>
                <a:schemeClr val="tx1">
                  <a:lumMod val="65000"/>
                  <a:lumOff val="35000"/>
                </a:schemeClr>
              </a:solidFill>
              <a:latin typeface="Arial"/>
            </a:endParaRPr>
          </a:p>
        </p:txBody>
      </p:sp>
      <p:sp>
        <p:nvSpPr>
          <p:cNvPr id="9" name="25 Rectángulo"/>
          <p:cNvSpPr/>
          <p:nvPr/>
        </p:nvSpPr>
        <p:spPr>
          <a:xfrm>
            <a:off x="1743552" y="5444153"/>
            <a:ext cx="1650065"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Medianamente prioritario</a:t>
            </a:r>
            <a:endParaRPr lang="es-MX" sz="1600" b="1" dirty="0">
              <a:solidFill>
                <a:schemeClr val="tx1">
                  <a:lumMod val="65000"/>
                  <a:lumOff val="35000"/>
                </a:schemeClr>
              </a:solidFill>
              <a:latin typeface="Arial"/>
            </a:endParaRPr>
          </a:p>
        </p:txBody>
      </p:sp>
      <p:sp>
        <p:nvSpPr>
          <p:cNvPr id="10" name="26 Rectángulo"/>
          <p:cNvSpPr/>
          <p:nvPr/>
        </p:nvSpPr>
        <p:spPr>
          <a:xfrm>
            <a:off x="1743553" y="7028329"/>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Ligeramente prioritario</a:t>
            </a:r>
            <a:endParaRPr lang="es-MX" sz="1600" b="1" dirty="0">
              <a:solidFill>
                <a:schemeClr val="tx1">
                  <a:lumMod val="65000"/>
                  <a:lumOff val="35000"/>
                </a:schemeClr>
              </a:solidFill>
              <a:latin typeface="Arial"/>
            </a:endParaRPr>
          </a:p>
        </p:txBody>
      </p:sp>
      <p:sp>
        <p:nvSpPr>
          <p:cNvPr id="11" name="2 Marcador de contenido"/>
          <p:cNvSpPr txBox="1">
            <a:spLocks/>
          </p:cNvSpPr>
          <p:nvPr/>
        </p:nvSpPr>
        <p:spPr>
          <a:xfrm>
            <a:off x="3537633" y="3210781"/>
            <a:ext cx="8575431" cy="1264793"/>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Calidad y Espacios de </a:t>
            </a:r>
            <a:r>
              <a:rPr lang="es-MX" sz="1600" dirty="0" smtClean="0">
                <a:solidFill>
                  <a:prstClr val="black">
                    <a:lumMod val="65000"/>
                    <a:lumOff val="35000"/>
                  </a:prstClr>
                </a:solidFill>
                <a:latin typeface="Arial" pitchFamily="34" charset="0"/>
                <a:cs typeface="Arial" pitchFamily="34" charset="0"/>
              </a:rPr>
              <a:t>la Vivienda y/o Servicios Básicos en la Vivienda. </a:t>
            </a:r>
            <a:r>
              <a:rPr lang="es-MX" sz="1600" dirty="0">
                <a:solidFill>
                  <a:prstClr val="black">
                    <a:lumMod val="65000"/>
                    <a:lumOff val="35000"/>
                  </a:prstClr>
                </a:solidFill>
                <a:latin typeface="Arial" pitchFamily="34" charset="0"/>
                <a:cs typeface="Arial" pitchFamily="34" charset="0"/>
              </a:rPr>
              <a:t>Esto se puede medir a través de i) el Módulo de Condiciones </a:t>
            </a:r>
            <a:r>
              <a:rPr lang="es-MX" sz="1600" dirty="0" smtClean="0">
                <a:solidFill>
                  <a:prstClr val="black">
                    <a:lumMod val="65000"/>
                    <a:lumOff val="35000"/>
                  </a:prstClr>
                </a:solidFill>
                <a:latin typeface="Arial" pitchFamily="34" charset="0"/>
                <a:cs typeface="Arial" pitchFamily="34" charset="0"/>
              </a:rPr>
              <a:t>Socioeconómicas </a:t>
            </a:r>
            <a:r>
              <a:rPr lang="es-MX" sz="1600" dirty="0">
                <a:solidFill>
                  <a:prstClr val="black">
                    <a:lumMod val="65000"/>
                    <a:lumOff val="35000"/>
                  </a:prstClr>
                </a:solidFill>
                <a:latin typeface="Arial" pitchFamily="34" charset="0"/>
                <a:cs typeface="Arial" pitchFamily="34" charset="0"/>
              </a:rPr>
              <a:t>de la Encuesta Nacional de </a:t>
            </a:r>
            <a:r>
              <a:rPr lang="es-MX" sz="1600" dirty="0" smtClean="0">
                <a:solidFill>
                  <a:prstClr val="black">
                    <a:lumMod val="65000"/>
                    <a:lumOff val="35000"/>
                  </a:prstClr>
                </a:solidFill>
                <a:latin typeface="Arial" pitchFamily="34" charset="0"/>
                <a:cs typeface="Arial" pitchFamily="34" charset="0"/>
              </a:rPr>
              <a:t>Ingreso y Gasto </a:t>
            </a:r>
            <a:r>
              <a:rPr lang="es-MX" sz="1600" dirty="0">
                <a:solidFill>
                  <a:prstClr val="black">
                    <a:lumMod val="65000"/>
                    <a:lumOff val="35000"/>
                  </a:prstClr>
                </a:solidFill>
                <a:latin typeface="Arial" pitchFamily="34" charset="0"/>
                <a:cs typeface="Arial" pitchFamily="34" charset="0"/>
              </a:rPr>
              <a:t>de los Hogares (ENIGH) y se considera en la medición del indicador de pobreza o ii) se ha recabado evidencia en las evaluaciones al programa. </a:t>
            </a:r>
          </a:p>
        </p:txBody>
      </p:sp>
      <p:sp>
        <p:nvSpPr>
          <p:cNvPr id="12" name="2 Marcador de contenido"/>
          <p:cNvSpPr txBox="1">
            <a:spLocks/>
          </p:cNvSpPr>
          <p:nvPr/>
        </p:nvSpPr>
        <p:spPr>
          <a:xfrm>
            <a:off x="3531673" y="4948808"/>
            <a:ext cx="8581391" cy="144016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abaten los indicadores de la Carencia por Calidad y Espacios de la </a:t>
            </a:r>
            <a:r>
              <a:rPr lang="es-MX" sz="1600" dirty="0" smtClean="0">
                <a:solidFill>
                  <a:prstClr val="black">
                    <a:lumMod val="65000"/>
                    <a:lumOff val="35000"/>
                  </a:prstClr>
                </a:solidFill>
                <a:latin typeface="Arial" pitchFamily="34" charset="0"/>
                <a:cs typeface="Arial" pitchFamily="34" charset="0"/>
              </a:rPr>
              <a:t>Vivienda</a:t>
            </a:r>
            <a:r>
              <a:rPr lang="es-MX" sz="1600" dirty="0">
                <a:solidFill>
                  <a:prstClr val="black">
                    <a:lumMod val="65000"/>
                    <a:lumOff val="35000"/>
                  </a:prstClr>
                </a:solidFill>
                <a:latin typeface="Arial" pitchFamily="34" charset="0"/>
                <a:cs typeface="Arial" pitchFamily="34" charset="0"/>
              </a:rPr>
              <a:t> y/o Servicios Básicos en la Vivienda</a:t>
            </a:r>
            <a:r>
              <a:rPr lang="es-MX" sz="1600" dirty="0" smtClean="0">
                <a:solidFill>
                  <a:prstClr val="black">
                    <a:lumMod val="65000"/>
                    <a:lumOff val="35000"/>
                  </a:prstClr>
                </a:solidFill>
                <a:latin typeface="Arial" pitchFamily="34" charset="0"/>
                <a:cs typeface="Arial" pitchFamily="34" charset="0"/>
              </a:rPr>
              <a:t>. </a:t>
            </a:r>
            <a:r>
              <a:rPr lang="es-MX" sz="1600" dirty="0">
                <a:solidFill>
                  <a:prstClr val="black">
                    <a:lumMod val="65000"/>
                    <a:lumOff val="35000"/>
                  </a:prstClr>
                </a:solidFill>
                <a:latin typeface="Arial" pitchFamily="34" charset="0"/>
                <a:cs typeface="Arial" pitchFamily="34" charset="0"/>
              </a:rPr>
              <a:t>No obstante, no se cuentan con mediciones de esta relación y no existen evaluaciones al programa que generen evidencia al respecto. </a:t>
            </a:r>
            <a:endParaRPr lang="es-MX" sz="1600" dirty="0" smtClean="0">
              <a:solidFill>
                <a:prstClr val="black">
                  <a:lumMod val="65000"/>
                  <a:lumOff val="35000"/>
                </a:prstClr>
              </a:solidFill>
              <a:latin typeface="Arial" pitchFamily="34" charset="0"/>
              <a:cs typeface="Arial" pitchFamily="34" charset="0"/>
            </a:endParaRPr>
          </a:p>
          <a:p>
            <a:pPr marL="0" lvl="0" indent="0" algn="just">
              <a:buNone/>
            </a:pPr>
            <a:r>
              <a:rPr lang="es-MX" sz="1600" dirty="0" smtClean="0">
                <a:solidFill>
                  <a:prstClr val="black">
                    <a:lumMod val="65000"/>
                    <a:lumOff val="35000"/>
                  </a:prstClr>
                </a:solidFill>
                <a:latin typeface="Arial" pitchFamily="34" charset="0"/>
                <a:cs typeface="Arial" pitchFamily="34" charset="0"/>
              </a:rPr>
              <a:t>En el caso de la Carencia por Servicios Básicos de la Vivienda, los programas se consideran en esta categoría cuando el </a:t>
            </a:r>
            <a:r>
              <a:rPr lang="es-MX" sz="1600" dirty="0">
                <a:solidFill>
                  <a:prstClr val="black">
                    <a:lumMod val="65000"/>
                    <a:lumOff val="35000"/>
                  </a:prstClr>
                </a:solidFill>
                <a:latin typeface="Arial" pitchFamily="34" charset="0"/>
                <a:cs typeface="Arial" pitchFamily="34" charset="0"/>
              </a:rPr>
              <a:t>programa conecte el servicio al </a:t>
            </a:r>
            <a:r>
              <a:rPr lang="es-MX" sz="1600" dirty="0" smtClean="0">
                <a:solidFill>
                  <a:prstClr val="black">
                    <a:lumMod val="65000"/>
                    <a:lumOff val="35000"/>
                  </a:prstClr>
                </a:solidFill>
                <a:latin typeface="Arial" pitchFamily="34" charset="0"/>
                <a:cs typeface="Arial" pitchFamily="34" charset="0"/>
              </a:rPr>
              <a:t>hogar.</a:t>
            </a:r>
            <a:endParaRPr lang="es-MX" sz="1600" dirty="0">
              <a:solidFill>
                <a:prstClr val="black">
                  <a:lumMod val="65000"/>
                  <a:lumOff val="35000"/>
                </a:prstClr>
              </a:solidFill>
              <a:latin typeface="Arial" pitchFamily="34" charset="0"/>
              <a:cs typeface="Arial" pitchFamily="34" charset="0"/>
            </a:endParaRPr>
          </a:p>
        </p:txBody>
      </p:sp>
      <p:sp>
        <p:nvSpPr>
          <p:cNvPr id="13" name="2 Marcador de contenido"/>
          <p:cNvSpPr txBox="1">
            <a:spLocks/>
          </p:cNvSpPr>
          <p:nvPr/>
        </p:nvSpPr>
        <p:spPr>
          <a:xfrm>
            <a:off x="3567493" y="6607460"/>
            <a:ext cx="8568184" cy="1509700"/>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s-MX" sz="1600" dirty="0">
                <a:solidFill>
                  <a:prstClr val="black">
                    <a:lumMod val="65000"/>
                    <a:lumOff val="35000"/>
                  </a:prstClr>
                </a:solidFill>
                <a:latin typeface="Arial" pitchFamily="34" charset="0"/>
                <a:cs typeface="Arial" pitchFamily="34" charset="0"/>
              </a:rPr>
              <a:t>Los bienes o servicios que entrega el programa tienen posibles o potenciales efectos en los indicadores de la Carencia por Calidad y Espacios de la </a:t>
            </a:r>
            <a:r>
              <a:rPr lang="es-MX" sz="1600" dirty="0" smtClean="0">
                <a:solidFill>
                  <a:prstClr val="black">
                    <a:lumMod val="65000"/>
                    <a:lumOff val="35000"/>
                  </a:prstClr>
                </a:solidFill>
                <a:latin typeface="Arial" pitchFamily="34" charset="0"/>
                <a:cs typeface="Arial" pitchFamily="34" charset="0"/>
              </a:rPr>
              <a:t>Vivienda </a:t>
            </a:r>
            <a:r>
              <a:rPr lang="es-MX" sz="1600" dirty="0">
                <a:solidFill>
                  <a:prstClr val="black">
                    <a:lumMod val="65000"/>
                    <a:lumOff val="35000"/>
                  </a:prstClr>
                </a:solidFill>
                <a:latin typeface="Arial" pitchFamily="34" charset="0"/>
                <a:cs typeface="Arial" pitchFamily="34" charset="0"/>
              </a:rPr>
              <a:t>y/o Servicios Básicos en la Vivienda</a:t>
            </a:r>
            <a:r>
              <a:rPr lang="es-MX" sz="1600" dirty="0" smtClean="0">
                <a:solidFill>
                  <a:prstClr val="black">
                    <a:lumMod val="65000"/>
                    <a:lumOff val="35000"/>
                  </a:prstClr>
                </a:solidFill>
                <a:latin typeface="Arial" pitchFamily="34" charset="0"/>
                <a:cs typeface="Arial" pitchFamily="34" charset="0"/>
              </a:rPr>
              <a:t>. </a:t>
            </a:r>
            <a:r>
              <a:rPr lang="es-MX" sz="1600" dirty="0">
                <a:solidFill>
                  <a:prstClr val="black">
                    <a:lumMod val="65000"/>
                    <a:lumOff val="35000"/>
                  </a:prstClr>
                </a:solidFill>
                <a:latin typeface="Arial" pitchFamily="34" charset="0"/>
                <a:cs typeface="Arial" pitchFamily="34" charset="0"/>
              </a:rPr>
              <a:t>No obstante, no se cuentan con mediciones de esta relación y no existen evaluaciones al programa que generen evidencia al respecto. </a:t>
            </a:r>
            <a:endParaRPr lang="es-MX" sz="1600" dirty="0" smtClean="0">
              <a:solidFill>
                <a:prstClr val="black">
                  <a:lumMod val="65000"/>
                  <a:lumOff val="35000"/>
                </a:prstClr>
              </a:solidFill>
              <a:latin typeface="Arial" pitchFamily="34" charset="0"/>
              <a:cs typeface="Arial" pitchFamily="34" charset="0"/>
            </a:endParaRPr>
          </a:p>
        </p:txBody>
      </p:sp>
      <p:sp>
        <p:nvSpPr>
          <p:cNvPr id="14"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eaLnBrk="0" hangingPunct="0">
              <a:defRPr/>
            </a:pPr>
            <a:r>
              <a:rPr lang="es-ES" b="1" dirty="0" smtClean="0">
                <a:solidFill>
                  <a:schemeClr val="tx2"/>
                </a:solidFill>
              </a:rPr>
              <a:t>Programas que contribuyen al acceso efectivo al derecho a la </a:t>
            </a:r>
            <a:r>
              <a:rPr lang="es-ES" b="1" dirty="0" smtClean="0">
                <a:solidFill>
                  <a:srgbClr val="00A44A"/>
                </a:solidFill>
              </a:rPr>
              <a:t>Vivienda</a:t>
            </a:r>
          </a:p>
          <a:p>
            <a:pPr eaLnBrk="0" hangingPunct="0">
              <a:defRPr/>
            </a:pPr>
            <a:r>
              <a:rPr lang="es-ES" sz="2400" b="1" dirty="0" smtClean="0">
                <a:solidFill>
                  <a:schemeClr val="bg1">
                    <a:lumMod val="50000"/>
                  </a:schemeClr>
                </a:solidFill>
              </a:rPr>
              <a:t>Metodología</a:t>
            </a:r>
            <a:endParaRPr lang="es-ES" sz="2400" b="1" dirty="0">
              <a:solidFill>
                <a:schemeClr val="bg1">
                  <a:lumMod val="50000"/>
                </a:schemeClr>
              </a:solidFill>
            </a:endParaRPr>
          </a:p>
        </p:txBody>
      </p:sp>
      <p:sp>
        <p:nvSpPr>
          <p:cNvPr id="15" name="Rectángulo 14"/>
          <p:cNvSpPr/>
          <p:nvPr/>
        </p:nvSpPr>
        <p:spPr>
          <a:xfrm>
            <a:off x="3630322" y="8132549"/>
            <a:ext cx="8704726" cy="584775"/>
          </a:xfrm>
          <a:prstGeom prst="rect">
            <a:avLst/>
          </a:prstGeom>
        </p:spPr>
        <p:txBody>
          <a:bodyPr wrap="square">
            <a:spAutoFit/>
          </a:bodyPr>
          <a:lstStyle/>
          <a:p>
            <a:pPr marL="0" lvl="0" indent="0" algn="just">
              <a:buNone/>
            </a:pPr>
            <a:r>
              <a:rPr lang="es-MX" sz="1600" dirty="0">
                <a:solidFill>
                  <a:prstClr val="black">
                    <a:lumMod val="65000"/>
                    <a:lumOff val="35000"/>
                  </a:prstClr>
                </a:solidFill>
                <a:latin typeface="Arial" pitchFamily="34" charset="0"/>
                <a:cs typeface="Arial" pitchFamily="34" charset="0"/>
              </a:rPr>
              <a:t>Los programas que no se encuentran en la lista no se consideran prioritarios para atender esta problemática.</a:t>
            </a:r>
          </a:p>
        </p:txBody>
      </p:sp>
      <p:sp>
        <p:nvSpPr>
          <p:cNvPr id="16" name="26 Rectángulo"/>
          <p:cNvSpPr/>
          <p:nvPr/>
        </p:nvSpPr>
        <p:spPr>
          <a:xfrm>
            <a:off x="1821100" y="8117160"/>
            <a:ext cx="1440000" cy="584775"/>
          </a:xfrm>
          <a:prstGeom prst="rect">
            <a:avLst/>
          </a:prstGeom>
        </p:spPr>
        <p:txBody>
          <a:bodyPr wrap="square">
            <a:spAutoFit/>
          </a:bodyPr>
          <a:lstStyle/>
          <a:p>
            <a:pPr fontAlgn="ctr"/>
            <a:r>
              <a:rPr lang="es-MX" sz="1600" b="1" dirty="0" smtClean="0">
                <a:solidFill>
                  <a:schemeClr val="tx1">
                    <a:lumMod val="65000"/>
                    <a:lumOff val="35000"/>
                  </a:schemeClr>
                </a:solidFill>
                <a:latin typeface="Arial"/>
              </a:rPr>
              <a:t>No prioritario</a:t>
            </a:r>
            <a:endParaRPr lang="es-MX" sz="1600" b="1" dirty="0">
              <a:solidFill>
                <a:schemeClr val="tx1">
                  <a:lumMod val="65000"/>
                  <a:lumOff val="35000"/>
                </a:schemeClr>
              </a:solidFill>
              <a:latin typeface="Arial"/>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81</a:t>
            </a:fld>
            <a:endParaRPr lang="es-MX"/>
          </a:p>
        </p:txBody>
      </p:sp>
    </p:spTree>
    <p:extLst>
      <p:ext uri="{BB962C8B-B14F-4D97-AF65-F5344CB8AC3E}">
        <p14:creationId xmlns:p14="http://schemas.microsoft.com/office/powerpoint/2010/main" val="42067825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Título"/>
          <p:cNvSpPr txBox="1">
            <a:spLocks/>
          </p:cNvSpPr>
          <p:nvPr/>
        </p:nvSpPr>
        <p:spPr bwMode="auto">
          <a:xfrm>
            <a:off x="309712" y="1276400"/>
            <a:ext cx="12385376" cy="431800"/>
          </a:xfrm>
          <a:prstGeom prst="rect">
            <a:avLst/>
          </a:prstGeom>
          <a:noFill/>
          <a:ln w="9525">
            <a:noFill/>
            <a:miter lim="800000"/>
            <a:headEnd/>
            <a:tailEnd/>
          </a:ln>
        </p:spPr>
        <p:txBody>
          <a:bodyPr/>
          <a:lstStyle/>
          <a:p>
            <a:pPr>
              <a:defRPr/>
            </a:pPr>
            <a:r>
              <a:rPr lang="es-ES" b="1" dirty="0" smtClean="0">
                <a:solidFill>
                  <a:schemeClr val="tx2"/>
                </a:solidFill>
              </a:rPr>
              <a:t>Programas que contribuyen al acceso efectivo al derecho a la </a:t>
            </a:r>
            <a:r>
              <a:rPr lang="es-ES" b="1" dirty="0">
                <a:solidFill>
                  <a:srgbClr val="00A44A"/>
                </a:solidFill>
              </a:rPr>
              <a:t>Vivienda</a:t>
            </a:r>
            <a:endParaRPr lang="es-ES" b="1" dirty="0" smtClean="0">
              <a:solidFill>
                <a:schemeClr val="tx2"/>
              </a:solidFill>
            </a:endParaRPr>
          </a:p>
          <a:p>
            <a:pPr eaLnBrk="0" hangingPunct="0">
              <a:defRPr/>
            </a:pPr>
            <a:r>
              <a:rPr lang="es-ES" sz="2400" b="1" dirty="0" smtClean="0">
                <a:solidFill>
                  <a:schemeClr val="bg1">
                    <a:lumMod val="50000"/>
                  </a:schemeClr>
                </a:solidFill>
              </a:rPr>
              <a:t>Fuertemente prioritarios</a:t>
            </a:r>
            <a:endParaRPr lang="es-ES" sz="2400" b="1" dirty="0">
              <a:solidFill>
                <a:schemeClr val="bg1">
                  <a:lumMod val="50000"/>
                </a:schemeClr>
              </a:solidFill>
            </a:endParaRPr>
          </a:p>
        </p:txBody>
      </p:sp>
      <p:graphicFrame>
        <p:nvGraphicFramePr>
          <p:cNvPr id="11" name="5 Tabla"/>
          <p:cNvGraphicFramePr>
            <a:graphicFrameLocks noGrp="1"/>
          </p:cNvGraphicFramePr>
          <p:nvPr>
            <p:extLst>
              <p:ext uri="{D42A27DB-BD31-4B8C-83A1-F6EECF244321}">
                <p14:modId xmlns:p14="http://schemas.microsoft.com/office/powerpoint/2010/main" val="3816702870"/>
              </p:ext>
            </p:extLst>
          </p:nvPr>
        </p:nvGraphicFramePr>
        <p:xfrm>
          <a:off x="309712" y="5025463"/>
          <a:ext cx="12313368" cy="1268323"/>
        </p:xfrm>
        <a:graphic>
          <a:graphicData uri="http://schemas.openxmlformats.org/drawingml/2006/table">
            <a:tbl>
              <a:tblPr/>
              <a:tblGrid>
                <a:gridCol w="1440160"/>
                <a:gridCol w="1152128"/>
                <a:gridCol w="3024336"/>
                <a:gridCol w="6696744"/>
              </a:tblGrid>
              <a:tr h="504056">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32048">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acceso al financiamiento para soluciones habitacionales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Subsidios a los hogares para adquirir una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219">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SEDESOL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U008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Subsidios a programas para jóvenes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Subsidios a los hogares para adquirir y ampliar una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87" t="16433" r="24650" b="14390"/>
          <a:stretch/>
        </p:blipFill>
        <p:spPr bwMode="auto">
          <a:xfrm>
            <a:off x="11708424" y="4300736"/>
            <a:ext cx="720080" cy="65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Tabla"/>
          <p:cNvGraphicFramePr>
            <a:graphicFrameLocks noGrp="1"/>
          </p:cNvGraphicFramePr>
          <p:nvPr>
            <p:extLst>
              <p:ext uri="{D42A27DB-BD31-4B8C-83A1-F6EECF244321}">
                <p14:modId xmlns:p14="http://schemas.microsoft.com/office/powerpoint/2010/main" val="4238055969"/>
              </p:ext>
            </p:extLst>
          </p:nvPr>
        </p:nvGraphicFramePr>
        <p:xfrm>
          <a:off x="381720" y="7322386"/>
          <a:ext cx="12313368" cy="1378896"/>
        </p:xfrm>
        <a:graphic>
          <a:graphicData uri="http://schemas.openxmlformats.org/drawingml/2006/table">
            <a:tbl>
              <a:tblPr/>
              <a:tblGrid>
                <a:gridCol w="1440160"/>
                <a:gridCol w="1152128"/>
                <a:gridCol w="3024336"/>
                <a:gridCol w="6696744"/>
              </a:tblGrid>
              <a:tr h="434734">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09428">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CDI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S179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 Indígena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s-MX" sz="1200" b="0" i="0" u="none" strike="noStrike" dirty="0">
                          <a:solidFill>
                            <a:schemeClr val="tx1"/>
                          </a:solidFill>
                          <a:effectLst/>
                          <a:latin typeface="Arial" panose="020B0604020202020204" pitchFamily="34" charset="0"/>
                          <a:cs typeface="Arial" panose="020B0604020202020204" pitchFamily="34" charset="0"/>
                        </a:rPr>
                        <a:t>El programa busca que los beneficiarios superen el aislamiento y dispongan de bienes y servicios básicos, mediante la construcción de obras de infraestructura básica y vivienda.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734">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SEMARNAT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S074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Agua potable, Alcantarillado y Saneamiento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instala servicios de alcantarillado y agua potable en </a:t>
                      </a:r>
                      <a:r>
                        <a:rPr lang="es-MX" sz="1200" b="0" i="0" u="none" strike="noStrike" dirty="0" smtClean="0">
                          <a:solidFill>
                            <a:schemeClr val="tx1"/>
                          </a:solidFill>
                          <a:effectLst/>
                          <a:latin typeface="Arial" panose="020B0604020202020204" pitchFamily="34" charset="0"/>
                          <a:cs typeface="Arial" panose="020B0604020202020204" pitchFamily="34" charset="0"/>
                        </a:rPr>
                        <a:t>localidades.</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74" t="12609" r="27635" b="17478"/>
          <a:stretch/>
        </p:blipFill>
        <p:spPr bwMode="auto">
          <a:xfrm>
            <a:off x="11830992" y="6677000"/>
            <a:ext cx="576064" cy="576064"/>
          </a:xfrm>
          <a:prstGeom prst="rect">
            <a:avLst/>
          </a:prstGeom>
          <a:noFill/>
          <a:ln>
            <a:noFill/>
          </a:ln>
          <a:effectLst/>
          <a:extLst/>
        </p:spPr>
      </p:pic>
      <p:sp>
        <p:nvSpPr>
          <p:cNvPr id="8" name="Rectángulo 7"/>
          <p:cNvSpPr/>
          <p:nvPr/>
        </p:nvSpPr>
        <p:spPr>
          <a:xfrm>
            <a:off x="381720" y="6791399"/>
            <a:ext cx="3724096" cy="461665"/>
          </a:xfrm>
          <a:prstGeom prst="rect">
            <a:avLst/>
          </a:prstGeom>
        </p:spPr>
        <p:txBody>
          <a:bodyPr wrap="none">
            <a:spAutoFit/>
          </a:bodyPr>
          <a:lstStyle/>
          <a:p>
            <a:pPr>
              <a:defRPr/>
            </a:pPr>
            <a:r>
              <a:rPr lang="es-ES" sz="2400" b="1" dirty="0" smtClean="0">
                <a:solidFill>
                  <a:schemeClr val="bg1">
                    <a:lumMod val="50000"/>
                  </a:schemeClr>
                </a:solidFill>
              </a:rPr>
              <a:t>Ligeramente </a:t>
            </a:r>
            <a:r>
              <a:rPr lang="es-ES" sz="2400" b="1" dirty="0">
                <a:solidFill>
                  <a:schemeClr val="bg1">
                    <a:lumMod val="50000"/>
                  </a:schemeClr>
                </a:solidFill>
              </a:rPr>
              <a:t>prioritarios</a:t>
            </a:r>
          </a:p>
        </p:txBody>
      </p:sp>
      <p:pic>
        <p:nvPicPr>
          <p:cNvPr id="1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1708424" y="1852464"/>
            <a:ext cx="986664"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3" name="5 Tabla"/>
          <p:cNvGraphicFramePr>
            <a:graphicFrameLocks noGrp="1"/>
          </p:cNvGraphicFramePr>
          <p:nvPr>
            <p:extLst>
              <p:ext uri="{D42A27DB-BD31-4B8C-83A1-F6EECF244321}">
                <p14:modId xmlns:p14="http://schemas.microsoft.com/office/powerpoint/2010/main" val="2330647185"/>
              </p:ext>
            </p:extLst>
          </p:nvPr>
        </p:nvGraphicFramePr>
        <p:xfrm>
          <a:off x="309712" y="2823894"/>
          <a:ext cx="12313368" cy="1332826"/>
        </p:xfrm>
        <a:graphic>
          <a:graphicData uri="http://schemas.openxmlformats.org/drawingml/2006/table">
            <a:tbl>
              <a:tblPr/>
              <a:tblGrid>
                <a:gridCol w="1440160"/>
                <a:gridCol w="1152128"/>
                <a:gridCol w="3024336"/>
                <a:gridCol w="6696744"/>
              </a:tblGrid>
              <a:tr h="504056">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Dependencia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Modalidad</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Programa</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smtClean="0">
                          <a:solidFill>
                            <a:srgbClr val="FFFFFF"/>
                          </a:solidFill>
                          <a:effectLst/>
                          <a:latin typeface="Arial" panose="020B0604020202020204" pitchFamily="34" charset="0"/>
                          <a:cs typeface="Arial" panose="020B0604020202020204" pitchFamily="34" charset="0"/>
                        </a:rPr>
                        <a:t>Mecanismo</a:t>
                      </a:r>
                    </a:p>
                  </a:txBody>
                  <a:tcPr marL="8068" marR="8068" marT="80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46873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Apoyo a la Vivienda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a:solidFill>
                            <a:schemeClr val="tx1"/>
                          </a:solidFill>
                          <a:effectLst/>
                          <a:latin typeface="Arial" panose="020B0604020202020204" pitchFamily="34" charset="0"/>
                          <a:cs typeface="Arial" panose="020B0604020202020204" pitchFamily="34" charset="0"/>
                        </a:rPr>
                        <a:t>El programa destina apoyos para la construcción de un cuarto </a:t>
                      </a:r>
                      <a:r>
                        <a:rPr lang="es-MX" sz="1200" b="0" i="0" u="none" strike="noStrike" dirty="0" smtClean="0">
                          <a:solidFill>
                            <a:schemeClr val="tx1"/>
                          </a:solidFill>
                          <a:effectLst/>
                          <a:latin typeface="Arial" panose="020B0604020202020204" pitchFamily="34" charset="0"/>
                          <a:cs typeface="Arial" panose="020B0604020202020204" pitchFamily="34" charset="0"/>
                        </a:rPr>
                        <a:t>adicional.</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0040">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SEDATU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chemeClr val="tx1"/>
                          </a:solidFill>
                          <a:effectLst/>
                          <a:latin typeface="Arial" panose="020B0604020202020204" pitchFamily="34" charset="0"/>
                          <a:cs typeface="Arial" panose="020B0604020202020204" pitchFamily="34" charset="0"/>
                        </a:rPr>
                        <a:t>S273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MX" sz="1200" b="1" i="0" u="none" strike="noStrike" dirty="0">
                          <a:solidFill>
                            <a:schemeClr val="tx1"/>
                          </a:solidFill>
                          <a:effectLst/>
                          <a:latin typeface="Arial" panose="020B0604020202020204" pitchFamily="34" charset="0"/>
                          <a:cs typeface="Arial" panose="020B0604020202020204" pitchFamily="34" charset="0"/>
                        </a:rPr>
                        <a:t>Programa de Infraestructura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200" b="0" i="0" u="none" strike="noStrike" dirty="0" smtClean="0">
                          <a:solidFill>
                            <a:schemeClr val="tx1"/>
                          </a:solidFill>
                          <a:effectLst/>
                          <a:latin typeface="Arial" panose="020B0604020202020204" pitchFamily="34" charset="0"/>
                          <a:cs typeface="Arial" panose="020B0604020202020204" pitchFamily="34" charset="0"/>
                        </a:rPr>
                        <a:t>El programa</a:t>
                      </a:r>
                      <a:r>
                        <a:rPr lang="es-MX" sz="1200" b="0" i="0" u="none" strike="noStrike" baseline="0" dirty="0" smtClean="0">
                          <a:solidFill>
                            <a:schemeClr val="tx1"/>
                          </a:solidFill>
                          <a:effectLst/>
                          <a:latin typeface="Arial" panose="020B0604020202020204" pitchFamily="34" charset="0"/>
                          <a:cs typeface="Arial" panose="020B0604020202020204" pitchFamily="34" charset="0"/>
                        </a:rPr>
                        <a:t> otorga s</a:t>
                      </a:r>
                      <a:r>
                        <a:rPr lang="es-MX" sz="1200" b="0" i="0" u="none" strike="noStrike" dirty="0" smtClean="0">
                          <a:solidFill>
                            <a:schemeClr val="tx1"/>
                          </a:solidFill>
                          <a:effectLst/>
                          <a:latin typeface="Arial" panose="020B0604020202020204" pitchFamily="34" charset="0"/>
                          <a:cs typeface="Arial" panose="020B0604020202020204" pitchFamily="34" charset="0"/>
                        </a:rPr>
                        <a:t>ubsidios </a:t>
                      </a:r>
                      <a:r>
                        <a:rPr lang="es-MX" sz="1200" b="0" i="0" u="none" strike="noStrike" dirty="0">
                          <a:solidFill>
                            <a:schemeClr val="tx1"/>
                          </a:solidFill>
                          <a:effectLst/>
                          <a:latin typeface="Arial" panose="020B0604020202020204" pitchFamily="34" charset="0"/>
                          <a:cs typeface="Arial" panose="020B0604020202020204" pitchFamily="34" charset="0"/>
                        </a:rPr>
                        <a:t>a los hogares para adquirir una </a:t>
                      </a:r>
                      <a:r>
                        <a:rPr lang="es-MX" sz="1200" b="0" i="0" u="none" strike="noStrike" dirty="0" smtClean="0">
                          <a:solidFill>
                            <a:schemeClr val="tx1"/>
                          </a:solidFill>
                          <a:effectLst/>
                          <a:latin typeface="Arial" panose="020B0604020202020204" pitchFamily="34" charset="0"/>
                          <a:cs typeface="Arial" panose="020B0604020202020204" pitchFamily="34" charset="0"/>
                        </a:rPr>
                        <a:t>vivienda.</a:t>
                      </a:r>
                      <a:endParaRPr lang="es-MX"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Rectángulo 13"/>
          <p:cNvSpPr/>
          <p:nvPr/>
        </p:nvSpPr>
        <p:spPr>
          <a:xfrm>
            <a:off x="309712" y="4490538"/>
            <a:ext cx="4031873" cy="461665"/>
          </a:xfrm>
          <a:prstGeom prst="rect">
            <a:avLst/>
          </a:prstGeom>
        </p:spPr>
        <p:txBody>
          <a:bodyPr wrap="none">
            <a:spAutoFit/>
          </a:bodyPr>
          <a:lstStyle/>
          <a:p>
            <a:pPr>
              <a:defRPr/>
            </a:pPr>
            <a:r>
              <a:rPr lang="es-ES" sz="2400" b="1" dirty="0" smtClean="0">
                <a:solidFill>
                  <a:schemeClr val="bg1">
                    <a:lumMod val="50000"/>
                  </a:schemeClr>
                </a:solidFill>
              </a:rPr>
              <a:t>Medianamente </a:t>
            </a:r>
            <a:r>
              <a:rPr lang="es-ES" sz="2400" b="1" dirty="0">
                <a:solidFill>
                  <a:schemeClr val="bg1">
                    <a:lumMod val="50000"/>
                  </a:schemeClr>
                </a:solidFill>
              </a:rPr>
              <a:t>prioritarios</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82</a:t>
            </a:fld>
            <a:endParaRPr lang="es-MX"/>
          </a:p>
        </p:txBody>
      </p:sp>
    </p:spTree>
    <p:extLst>
      <p:ext uri="{BB962C8B-B14F-4D97-AF65-F5344CB8AC3E}">
        <p14:creationId xmlns:p14="http://schemas.microsoft.com/office/powerpoint/2010/main" val="3564335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1204393"/>
            <a:ext cx="11881320" cy="1512168"/>
          </a:xfrm>
        </p:spPr>
        <p:txBody>
          <a:bodyPr>
            <a:noAutofit/>
          </a:bodyPr>
          <a:lstStyle/>
          <a:p>
            <a:r>
              <a:rPr lang="es-MX" sz="3600" dirty="0" smtClean="0">
                <a:latin typeface="Helvetica" panose="020B0504020202030204" pitchFamily="34" charset="0"/>
              </a:rPr>
              <a:t>Consideraciones que podrían contribuir a elementos para mejorar el </a:t>
            </a:r>
            <a:r>
              <a:rPr lang="es-MX" sz="3600" dirty="0">
                <a:latin typeface="Helvetica" panose="020B0504020202030204" pitchFamily="34" charset="0"/>
              </a:rPr>
              <a:t>A</a:t>
            </a:r>
            <a:r>
              <a:rPr lang="es-MX" sz="3600" dirty="0" smtClean="0">
                <a:latin typeface="Helvetica" panose="020B0504020202030204" pitchFamily="34" charset="0"/>
              </a:rPr>
              <a:t>cceso Efectivo al Derecho a la Vivienda </a:t>
            </a:r>
            <a:endParaRPr lang="es-MX" sz="3600" dirty="0">
              <a:latin typeface="Helvetica" panose="020B0504020202030204" pitchFamily="34" charset="0"/>
            </a:endParaRPr>
          </a:p>
        </p:txBody>
      </p:sp>
      <p:sp>
        <p:nvSpPr>
          <p:cNvPr id="4" name="2 Marcador de contenido"/>
          <p:cNvSpPr txBox="1">
            <a:spLocks/>
          </p:cNvSpPr>
          <p:nvPr/>
        </p:nvSpPr>
        <p:spPr>
          <a:xfrm>
            <a:off x="741760" y="29325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endParaRPr lang="es-MX" sz="1600" dirty="0">
              <a:solidFill>
                <a:schemeClr val="tx1">
                  <a:lumMod val="65000"/>
                  <a:lumOff val="35000"/>
                </a:schemeClr>
              </a:solidFill>
              <a:latin typeface="Arial" pitchFamily="34" charset="0"/>
              <a:cs typeface="Arial" pitchFamily="34" charset="0"/>
            </a:endParaRPr>
          </a:p>
          <a:p>
            <a:pPr marL="285750" indent="-285750" algn="just"/>
            <a:endParaRPr lang="es-MX" sz="1600" dirty="0">
              <a:solidFill>
                <a:schemeClr val="tx1">
                  <a:lumMod val="65000"/>
                  <a:lumOff val="35000"/>
                </a:schemeClr>
              </a:solidFill>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5" name="2 Marcador de contenido"/>
          <p:cNvSpPr txBox="1">
            <a:spLocks/>
          </p:cNvSpPr>
          <p:nvPr/>
        </p:nvSpPr>
        <p:spPr>
          <a:xfrm>
            <a:off x="894160" y="3084984"/>
            <a:ext cx="11881320" cy="55338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endParaRPr lang="es-MX" sz="1600" dirty="0" smtClean="0">
              <a:latin typeface="Arial" pitchFamily="34" charset="0"/>
              <a:cs typeface="Arial" pitchFamily="34" charset="0"/>
            </a:endParaRPr>
          </a:p>
          <a:p>
            <a:pPr marL="285750" indent="-285750" algn="just"/>
            <a:r>
              <a:rPr lang="es-MX" sz="1600" dirty="0">
                <a:latin typeface="Arial" pitchFamily="34" charset="0"/>
                <a:cs typeface="Arial" pitchFamily="34" charset="0"/>
              </a:rPr>
              <a:t>Privilegiar acciones que atiendan de manera integral la calidad y espacios de la </a:t>
            </a:r>
            <a:r>
              <a:rPr lang="es-MX" sz="1600" dirty="0" smtClean="0">
                <a:latin typeface="Arial" pitchFamily="34" charset="0"/>
                <a:cs typeface="Arial" pitchFamily="34" charset="0"/>
              </a:rPr>
              <a:t>vivienda, dado que </a:t>
            </a:r>
            <a:r>
              <a:rPr lang="es-MX" sz="1600" dirty="0">
                <a:latin typeface="Arial" pitchFamily="34" charset="0"/>
                <a:cs typeface="Arial" pitchFamily="34" charset="0"/>
              </a:rPr>
              <a:t>es la única manera de disminuir este indicador.</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Priorizar acciones que </a:t>
            </a:r>
            <a:r>
              <a:rPr lang="es-MX" sz="1600" dirty="0" smtClean="0">
                <a:latin typeface="Arial" pitchFamily="34" charset="0"/>
                <a:cs typeface="Arial" pitchFamily="34" charset="0"/>
              </a:rPr>
              <a:t>se dirijan a </a:t>
            </a:r>
            <a:r>
              <a:rPr lang="es-MX" sz="1600" dirty="0">
                <a:latin typeface="Arial" pitchFamily="34" charset="0"/>
                <a:cs typeface="Arial" pitchFamily="34" charset="0"/>
              </a:rPr>
              <a:t>la atención de las viviendas y no </a:t>
            </a:r>
            <a:r>
              <a:rPr lang="es-MX" sz="1600" dirty="0" smtClean="0">
                <a:latin typeface="Arial" pitchFamily="34" charset="0"/>
                <a:cs typeface="Arial" pitchFamily="34" charset="0"/>
              </a:rPr>
              <a:t>solo a </a:t>
            </a:r>
            <a:r>
              <a:rPr lang="es-MX" sz="1600" dirty="0">
                <a:latin typeface="Arial" pitchFamily="34" charset="0"/>
                <a:cs typeface="Arial" pitchFamily="34" charset="0"/>
              </a:rPr>
              <a:t>la localidad.</a:t>
            </a:r>
          </a:p>
          <a:p>
            <a:pPr marL="285750" indent="-285750" algn="just"/>
            <a:endParaRPr lang="es-MX" sz="1600" dirty="0">
              <a:latin typeface="Arial" pitchFamily="34" charset="0"/>
              <a:cs typeface="Arial" pitchFamily="34" charset="0"/>
            </a:endParaRPr>
          </a:p>
          <a:p>
            <a:pPr marL="285750" indent="-285750" algn="just"/>
            <a:r>
              <a:rPr lang="es-MX" sz="1600" dirty="0">
                <a:latin typeface="Arial" pitchFamily="34" charset="0"/>
                <a:cs typeface="Arial" pitchFamily="34" charset="0"/>
              </a:rPr>
              <a:t>Fortalecer acciones de adquisición de vivienda para personas con ingresos inferiores a cuatro salarios mínimos.</a:t>
            </a:r>
          </a:p>
          <a:p>
            <a:pPr marL="285750" indent="-285750" algn="just"/>
            <a:endParaRPr lang="es-MX" sz="1600" dirty="0">
              <a:latin typeface="Arial" pitchFamily="34" charset="0"/>
              <a:cs typeface="Arial" pitchFamily="34" charset="0"/>
            </a:endParaRPr>
          </a:p>
          <a:p>
            <a:pPr marL="285750" indent="-285750" algn="just"/>
            <a:endParaRPr lang="es-MX" sz="1600" dirty="0" smtClean="0">
              <a:latin typeface="Arial" pitchFamily="34" charset="0"/>
              <a:cs typeface="Arial" pitchFamily="34" charset="0"/>
            </a:endParaRPr>
          </a:p>
          <a:p>
            <a:pPr marL="285750" indent="-285750" algn="just"/>
            <a:endParaRPr lang="es-MX" sz="1600" dirty="0">
              <a:solidFill>
                <a:srgbClr val="FF0000"/>
              </a:solidFill>
              <a:latin typeface="Arial" pitchFamily="34" charset="0"/>
              <a:cs typeface="Arial" pitchFamily="34" charset="0"/>
            </a:endParaRPr>
          </a:p>
          <a:p>
            <a:pPr marL="0" indent="0" algn="just">
              <a:buNone/>
            </a:pPr>
            <a:endParaRPr lang="es-MX" sz="1600" dirty="0">
              <a:solidFill>
                <a:srgbClr val="FF0000"/>
              </a:solidFill>
              <a:latin typeface="Arial" pitchFamily="34" charset="0"/>
              <a:cs typeface="Arial" pitchFamily="34" charset="0"/>
            </a:endParaRPr>
          </a:p>
          <a:p>
            <a:pPr marL="285750" indent="-285750" algn="just"/>
            <a:endParaRPr lang="es-MX" sz="1600" dirty="0">
              <a:solidFill>
                <a:schemeClr val="tx1">
                  <a:lumMod val="65000"/>
                  <a:lumOff val="35000"/>
                </a:schemeClr>
              </a:solidFill>
              <a:latin typeface="Arial" pitchFamily="34" charset="0"/>
              <a:cs typeface="Arial" pitchFamily="34" charset="0"/>
            </a:endParaRPr>
          </a:p>
          <a:p>
            <a:pPr marL="0" indent="0" algn="just">
              <a:spcBef>
                <a:spcPts val="1200"/>
              </a:spcBef>
              <a:buNone/>
            </a:pPr>
            <a:endParaRPr lang="es-ES_tradnl" sz="1600" dirty="0">
              <a:solidFill>
                <a:prstClr val="black">
                  <a:lumMod val="65000"/>
                  <a:lumOff val="35000"/>
                </a:prstClr>
              </a:solidFill>
              <a:latin typeface="Arial" pitchFamily="34" charset="0"/>
              <a:cs typeface="Arial" pitchFamily="34" charset="0"/>
            </a:endParaRPr>
          </a:p>
          <a:p>
            <a:pPr marL="0" indent="0" algn="just">
              <a:spcBef>
                <a:spcPts val="1200"/>
              </a:spcBef>
              <a:buNone/>
            </a:pPr>
            <a:endParaRPr lang="es-MX" sz="1400" dirty="0" smtClean="0">
              <a:solidFill>
                <a:srgbClr val="FF0000"/>
              </a:solidFill>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83</a:t>
            </a:fld>
            <a:endParaRPr lang="es-MX"/>
          </a:p>
        </p:txBody>
      </p:sp>
    </p:spTree>
    <p:extLst>
      <p:ext uri="{BB962C8B-B14F-4D97-AF65-F5344CB8AC3E}">
        <p14:creationId xmlns:p14="http://schemas.microsoft.com/office/powerpoint/2010/main" val="353499706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41760" y="4660776"/>
            <a:ext cx="11881320" cy="1512168"/>
          </a:xfrm>
        </p:spPr>
        <p:txBody>
          <a:bodyPr>
            <a:normAutofit fontScale="90000"/>
          </a:bodyPr>
          <a:lstStyle/>
          <a:p>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sz="4900" b="1" cap="small" dirty="0">
                <a:solidFill>
                  <a:srgbClr val="4F81BD">
                    <a:lumMod val="75000"/>
                  </a:srgbClr>
                </a:solidFill>
                <a:latin typeface="Futura Lt" pitchFamily="34" charset="0"/>
                <a:cs typeface="Tahoma" pitchFamily="34" charset="0"/>
              </a:rPr>
              <a:t>Análisis de Similitudes de los Programas y Acciones Federales de Desarrollo Social</a:t>
            </a: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endParaRPr lang="es-MX" dirty="0"/>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84</a:t>
            </a:fld>
            <a:endParaRPr lang="es-MX"/>
          </a:p>
        </p:txBody>
      </p:sp>
    </p:spTree>
    <p:extLst>
      <p:ext uri="{BB962C8B-B14F-4D97-AF65-F5344CB8AC3E}">
        <p14:creationId xmlns:p14="http://schemas.microsoft.com/office/powerpoint/2010/main" val="1803639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p:cNvSpPr>
          <p:nvPr/>
        </p:nvSpPr>
        <p:spPr bwMode="auto">
          <a:xfrm>
            <a:off x="3406056" y="1496985"/>
            <a:ext cx="5429371" cy="595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3200" b="1" dirty="0" smtClean="0">
                <a:latin typeface="Helvetica" panose="020B0504020202030204" pitchFamily="34" charset="0"/>
                <a:cs typeface="Arial" panose="020B0604020202020204" pitchFamily="34" charset="0"/>
                <a:sym typeface="Arial" panose="020B0604020202020204" pitchFamily="34" charset="0"/>
              </a:rPr>
              <a:t>Consideraciones generales</a:t>
            </a:r>
            <a:endParaRPr lang="es-MX" altLang="es-MX" sz="3200" b="1" dirty="0">
              <a:latin typeface="Helvetica" panose="020B0504020202030204" pitchFamily="34" charset="0"/>
              <a:cs typeface="Arial" panose="020B0604020202020204" pitchFamily="34" charset="0"/>
              <a:sym typeface="Arial" panose="020B0604020202020204" pitchFamily="34" charset="0"/>
            </a:endParaRPr>
          </a:p>
        </p:txBody>
      </p:sp>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9" name="5 CuadroTexto"/>
          <p:cNvSpPr txBox="1"/>
          <p:nvPr/>
        </p:nvSpPr>
        <p:spPr>
          <a:xfrm>
            <a:off x="93688" y="2305439"/>
            <a:ext cx="12745416" cy="6232475"/>
          </a:xfrm>
          <a:prstGeom prst="rect">
            <a:avLst/>
          </a:prstGeom>
          <a:noFill/>
        </p:spPr>
        <p:txBody>
          <a:bodyPr wrap="square" rtlCol="0">
            <a:spAutoFit/>
          </a:bodyPr>
          <a:lstStyle/>
          <a:p>
            <a:pPr marL="447675" lvl="4" indent="-268288" algn="just">
              <a:lnSpc>
                <a:spcPct val="150000"/>
              </a:lnSpc>
              <a:buFont typeface="Arial" pitchFamily="34" charset="0"/>
              <a:buChar char="•"/>
            </a:pPr>
            <a:r>
              <a:rPr lang="es-MX" sz="1900" dirty="0">
                <a:latin typeface="Arial" panose="020B0604020202020204" pitchFamily="34" charset="0"/>
                <a:cs typeface="Arial" panose="020B0604020202020204" pitchFamily="34" charset="0"/>
              </a:rPr>
              <a:t>Con el fin de identificar similitudes entre </a:t>
            </a:r>
            <a:r>
              <a:rPr lang="es-MX" sz="1900" dirty="0" smtClean="0">
                <a:latin typeface="Arial" panose="020B0604020202020204" pitchFamily="34" charset="0"/>
                <a:cs typeface="Arial" panose="020B0604020202020204" pitchFamily="34" charset="0"/>
              </a:rPr>
              <a:t>programas, </a:t>
            </a:r>
            <a:r>
              <a:rPr lang="es-MX" sz="1900" dirty="0">
                <a:latin typeface="Arial" panose="020B0604020202020204" pitchFamily="34" charset="0"/>
                <a:cs typeface="Arial" panose="020B0604020202020204" pitchFamily="34" charset="0"/>
              </a:rPr>
              <a:t>se </a:t>
            </a:r>
            <a:r>
              <a:rPr lang="es-MX" sz="1900" dirty="0" smtClean="0">
                <a:latin typeface="Arial" panose="020B0604020202020204" pitchFamily="34" charset="0"/>
                <a:cs typeface="Arial" panose="020B0604020202020204" pitchFamily="34" charset="0"/>
              </a:rPr>
              <a:t>hizo </a:t>
            </a:r>
            <a:r>
              <a:rPr lang="es-MX" sz="1900" dirty="0">
                <a:latin typeface="Arial" panose="020B0604020202020204" pitchFamily="34" charset="0"/>
                <a:cs typeface="Arial" panose="020B0604020202020204" pitchFamily="34" charset="0"/>
              </a:rPr>
              <a:t>un análisis de características relevantes de los programas que integran el Listado CONEVAL de Programas y Acciones de Desarrollo Social </a:t>
            </a:r>
            <a:r>
              <a:rPr lang="es-MX" sz="1900" dirty="0" smtClean="0">
                <a:latin typeface="Arial" panose="020B0604020202020204" pitchFamily="34" charset="0"/>
                <a:cs typeface="Arial" panose="020B0604020202020204" pitchFamily="34" charset="0"/>
              </a:rPr>
              <a:t>2016. Las características analizadas fueron: </a:t>
            </a:r>
            <a:r>
              <a:rPr lang="es-MX" sz="1900" dirty="0" smtClean="0">
                <a:solidFill>
                  <a:srgbClr val="00B050"/>
                </a:solidFill>
                <a:latin typeface="Arial" panose="020B0604020202020204" pitchFamily="34" charset="0"/>
                <a:cs typeface="Arial" panose="020B0604020202020204" pitchFamily="34" charset="0"/>
              </a:rPr>
              <a:t>Derecho </a:t>
            </a:r>
            <a:r>
              <a:rPr lang="es-MX" sz="1900" dirty="0">
                <a:solidFill>
                  <a:srgbClr val="00B050"/>
                </a:solidFill>
                <a:latin typeface="Arial" panose="020B0604020202020204" pitchFamily="34" charset="0"/>
                <a:cs typeface="Arial" panose="020B0604020202020204" pitchFamily="34" charset="0"/>
              </a:rPr>
              <a:t>Básico Asociado</a:t>
            </a:r>
            <a:r>
              <a:rPr lang="es-MX" sz="1900" dirty="0">
                <a:latin typeface="Arial" panose="020B0604020202020204" pitchFamily="34" charset="0"/>
                <a:cs typeface="Arial" panose="020B0604020202020204" pitchFamily="34" charset="0"/>
              </a:rPr>
              <a:t>, </a:t>
            </a:r>
            <a:r>
              <a:rPr lang="es-MX" sz="1900" dirty="0">
                <a:solidFill>
                  <a:srgbClr val="00B050"/>
                </a:solidFill>
                <a:latin typeface="Arial" panose="020B0604020202020204" pitchFamily="34" charset="0"/>
                <a:cs typeface="Arial" panose="020B0604020202020204" pitchFamily="34" charset="0"/>
              </a:rPr>
              <a:t>Etapa de Vida</a:t>
            </a:r>
            <a:r>
              <a:rPr lang="es-MX" sz="1900" dirty="0">
                <a:latin typeface="Arial" panose="020B0604020202020204" pitchFamily="34" charset="0"/>
                <a:cs typeface="Arial" panose="020B0604020202020204" pitchFamily="34" charset="0"/>
              </a:rPr>
              <a:t>, </a:t>
            </a:r>
            <a:r>
              <a:rPr lang="es-MX" sz="1900" dirty="0">
                <a:solidFill>
                  <a:srgbClr val="00B050"/>
                </a:solidFill>
                <a:latin typeface="Arial" panose="020B0604020202020204" pitchFamily="34" charset="0"/>
                <a:cs typeface="Arial" panose="020B0604020202020204" pitchFamily="34" charset="0"/>
              </a:rPr>
              <a:t>Grupo de Atención </a:t>
            </a:r>
            <a:r>
              <a:rPr lang="es-MX" sz="1900" dirty="0">
                <a:latin typeface="Arial" panose="020B0604020202020204" pitchFamily="34" charset="0"/>
                <a:cs typeface="Arial" panose="020B0604020202020204" pitchFamily="34" charset="0"/>
              </a:rPr>
              <a:t>y </a:t>
            </a:r>
            <a:r>
              <a:rPr lang="es-MX" sz="1900" dirty="0" smtClean="0">
                <a:solidFill>
                  <a:srgbClr val="00B050"/>
                </a:solidFill>
                <a:latin typeface="Arial" panose="020B0604020202020204" pitchFamily="34" charset="0"/>
                <a:cs typeface="Arial" panose="020B0604020202020204" pitchFamily="34" charset="0"/>
              </a:rPr>
              <a:t>Tipo </a:t>
            </a:r>
            <a:r>
              <a:rPr lang="es-MX" sz="1900" dirty="0">
                <a:solidFill>
                  <a:srgbClr val="00B050"/>
                </a:solidFill>
                <a:latin typeface="Arial" panose="020B0604020202020204" pitchFamily="34" charset="0"/>
                <a:cs typeface="Arial" panose="020B0604020202020204" pitchFamily="34" charset="0"/>
              </a:rPr>
              <a:t>de Apoyo</a:t>
            </a:r>
            <a:r>
              <a:rPr lang="es-MX" sz="1900" dirty="0">
                <a:latin typeface="Arial" panose="020B0604020202020204" pitchFamily="34" charset="0"/>
                <a:cs typeface="Arial" panose="020B0604020202020204" pitchFamily="34" charset="0"/>
              </a:rPr>
              <a:t> </a:t>
            </a:r>
            <a:r>
              <a:rPr lang="es-MX" sz="1900" dirty="0">
                <a:solidFill>
                  <a:srgbClr val="00B050"/>
                </a:solidFill>
                <a:latin typeface="Arial" panose="020B0604020202020204" pitchFamily="34" charset="0"/>
                <a:cs typeface="Arial" panose="020B0604020202020204" pitchFamily="34" charset="0"/>
              </a:rPr>
              <a:t>otorgado</a:t>
            </a:r>
            <a:r>
              <a:rPr lang="es-MX" sz="1900" dirty="0" smtClean="0">
                <a:latin typeface="Arial" panose="020B0604020202020204" pitchFamily="34" charset="0"/>
                <a:cs typeface="Arial" panose="020B0604020202020204" pitchFamily="34" charset="0"/>
              </a:rPr>
              <a:t>.</a:t>
            </a:r>
            <a:endParaRPr lang="es-MX" sz="1900" dirty="0">
              <a:latin typeface="Arial" panose="020B0604020202020204" pitchFamily="34" charset="0"/>
              <a:cs typeface="Arial" panose="020B0604020202020204" pitchFamily="34" charset="0"/>
            </a:endParaRPr>
          </a:p>
          <a:p>
            <a:pPr marL="447675" lvl="4" indent="-268288" algn="just">
              <a:lnSpc>
                <a:spcPct val="150000"/>
              </a:lnSpc>
              <a:buFont typeface="Arial" pitchFamily="34" charset="0"/>
              <a:buChar char="•"/>
            </a:pPr>
            <a:r>
              <a:rPr lang="es-MX" sz="1900" dirty="0" smtClean="0">
                <a:latin typeface="Arial" panose="020B0604020202020204" pitchFamily="34" charset="0"/>
                <a:cs typeface="Arial" panose="020B0604020202020204" pitchFamily="34" charset="0"/>
              </a:rPr>
              <a:t>Además, se llevó a cabo </a:t>
            </a:r>
            <a:r>
              <a:rPr lang="es-MX" sz="1900" dirty="0">
                <a:latin typeface="Arial" panose="020B0604020202020204" pitchFamily="34" charset="0"/>
                <a:cs typeface="Arial" panose="020B0604020202020204" pitchFamily="34" charset="0"/>
              </a:rPr>
              <a:t>un </a:t>
            </a:r>
            <a:r>
              <a:rPr lang="es-MX" sz="1900" dirty="0">
                <a:solidFill>
                  <a:srgbClr val="00B050"/>
                </a:solidFill>
                <a:latin typeface="Arial" panose="020B0604020202020204" pitchFamily="34" charset="0"/>
                <a:cs typeface="Arial" panose="020B0604020202020204" pitchFamily="34" charset="0"/>
              </a:rPr>
              <a:t>Análisis de Clases </a:t>
            </a:r>
            <a:r>
              <a:rPr lang="es-MX" sz="1900" dirty="0" smtClean="0">
                <a:solidFill>
                  <a:srgbClr val="00B050"/>
                </a:solidFill>
                <a:latin typeface="Arial" panose="020B0604020202020204" pitchFamily="34" charset="0"/>
                <a:cs typeface="Arial" panose="020B0604020202020204" pitchFamily="34" charset="0"/>
              </a:rPr>
              <a:t>Latentes</a:t>
            </a:r>
            <a:r>
              <a:rPr lang="es-MX" sz="1900" dirty="0" smtClean="0">
                <a:solidFill>
                  <a:schemeClr val="tx1"/>
                </a:solidFill>
                <a:latin typeface="Arial" panose="020B0604020202020204" pitchFamily="34" charset="0"/>
                <a:cs typeface="Arial" panose="020B0604020202020204" pitchFamily="34" charset="0"/>
              </a:rPr>
              <a:t>,</a:t>
            </a:r>
            <a:r>
              <a:rPr lang="es-MX" sz="1900" dirty="0" smtClean="0">
                <a:solidFill>
                  <a:srgbClr val="00B050"/>
                </a:solidFill>
                <a:latin typeface="Arial" panose="020B0604020202020204" pitchFamily="34" charset="0"/>
                <a:cs typeface="Arial" panose="020B0604020202020204" pitchFamily="34" charset="0"/>
              </a:rPr>
              <a:t> </a:t>
            </a:r>
            <a:r>
              <a:rPr lang="es-MX" sz="1900" dirty="0">
                <a:latin typeface="Arial" panose="020B0604020202020204" pitchFamily="34" charset="0"/>
                <a:cs typeface="Arial" panose="020B0604020202020204" pitchFamily="34" charset="0"/>
              </a:rPr>
              <a:t>cuyo objetivo </a:t>
            </a:r>
            <a:r>
              <a:rPr lang="es-MX" sz="1900" dirty="0" smtClean="0">
                <a:latin typeface="Arial" panose="020B0604020202020204" pitchFamily="34" charset="0"/>
                <a:cs typeface="Arial" panose="020B0604020202020204" pitchFamily="34" charset="0"/>
              </a:rPr>
              <a:t>fue </a:t>
            </a:r>
            <a:r>
              <a:rPr lang="es-MX" sz="1900" dirty="0">
                <a:latin typeface="Arial" panose="020B0604020202020204" pitchFamily="34" charset="0"/>
                <a:cs typeface="Arial" panose="020B0604020202020204" pitchFamily="34" charset="0"/>
              </a:rPr>
              <a:t>buscar una tipificación de individuos u objetos similares en grupos, modelando las relaciones entre las variables observadas, de manera que las relaciones </a:t>
            </a:r>
            <a:r>
              <a:rPr lang="es-MX" sz="1900" dirty="0" smtClean="0">
                <a:latin typeface="Arial" panose="020B0604020202020204" pitchFamily="34" charset="0"/>
                <a:cs typeface="Arial" panose="020B0604020202020204" pitchFamily="34" charset="0"/>
              </a:rPr>
              <a:t>se explicaran por </a:t>
            </a:r>
            <a:r>
              <a:rPr lang="es-MX" sz="1900" dirty="0">
                <a:latin typeface="Arial" panose="020B0604020202020204" pitchFamily="34" charset="0"/>
                <a:cs typeface="Arial" panose="020B0604020202020204" pitchFamily="34" charset="0"/>
              </a:rPr>
              <a:t>una variable </a:t>
            </a:r>
            <a:r>
              <a:rPr lang="es-MX" sz="1900" dirty="0" smtClean="0">
                <a:latin typeface="Arial" panose="020B0604020202020204" pitchFamily="34" charset="0"/>
                <a:cs typeface="Arial" panose="020B0604020202020204" pitchFamily="34" charset="0"/>
              </a:rPr>
              <a:t>latente, es </a:t>
            </a:r>
            <a:r>
              <a:rPr lang="es-MX" sz="1900" dirty="0">
                <a:latin typeface="Arial" panose="020B0604020202020204" pitchFamily="34" charset="0"/>
                <a:cs typeface="Arial" panose="020B0604020202020204" pitchFamily="34" charset="0"/>
              </a:rPr>
              <a:t>decir, no </a:t>
            </a:r>
            <a:r>
              <a:rPr lang="es-MX" sz="1900" dirty="0" smtClean="0">
                <a:latin typeface="Arial" panose="020B0604020202020204" pitchFamily="34" charset="0"/>
                <a:cs typeface="Arial" panose="020B0604020202020204" pitchFamily="34" charset="0"/>
              </a:rPr>
              <a:t>observable. </a:t>
            </a:r>
            <a:endParaRPr lang="es-MX" sz="1900" dirty="0">
              <a:latin typeface="Arial" panose="020B0604020202020204" pitchFamily="34" charset="0"/>
              <a:cs typeface="Arial" panose="020B0604020202020204" pitchFamily="34" charset="0"/>
            </a:endParaRPr>
          </a:p>
          <a:p>
            <a:pPr marL="447675" lvl="4" indent="-268288" algn="just">
              <a:lnSpc>
                <a:spcPct val="150000"/>
              </a:lnSpc>
              <a:buFont typeface="Arial" pitchFamily="34" charset="0"/>
              <a:buChar char="•"/>
            </a:pPr>
            <a:r>
              <a:rPr lang="es-MX" sz="1900" dirty="0" smtClean="0">
                <a:latin typeface="Arial" panose="020B0604020202020204" pitchFamily="34" charset="0"/>
                <a:cs typeface="Arial" panose="020B0604020202020204" pitchFamily="34" charset="0"/>
              </a:rPr>
              <a:t>El análisis de similitudes sirve como un </a:t>
            </a:r>
            <a:r>
              <a:rPr lang="es-MX" sz="1900" dirty="0" smtClean="0">
                <a:solidFill>
                  <a:srgbClr val="00B050"/>
                </a:solidFill>
                <a:latin typeface="Arial" panose="020B0604020202020204" pitchFamily="34" charset="0"/>
                <a:cs typeface="Arial" panose="020B0604020202020204" pitchFamily="34" charset="0"/>
              </a:rPr>
              <a:t>primer filtro </a:t>
            </a:r>
            <a:r>
              <a:rPr lang="es-MX" sz="1900" dirty="0" smtClean="0">
                <a:latin typeface="Arial" panose="020B0604020202020204" pitchFamily="34" charset="0"/>
                <a:cs typeface="Arial" panose="020B0604020202020204" pitchFamily="34" charset="0"/>
              </a:rPr>
              <a:t>para identificar características iguales relevantes entre programas. Sin embargo, el análisis no incluye variables de </a:t>
            </a:r>
            <a:r>
              <a:rPr lang="es-MX" sz="1900" dirty="0" smtClean="0">
                <a:solidFill>
                  <a:srgbClr val="00B050"/>
                </a:solidFill>
                <a:latin typeface="Arial" panose="020B0604020202020204" pitchFamily="34" charset="0"/>
                <a:cs typeface="Arial" panose="020B0604020202020204" pitchFamily="34" charset="0"/>
              </a:rPr>
              <a:t>cobertura geográfica</a:t>
            </a:r>
            <a:r>
              <a:rPr lang="es-MX" sz="1900" dirty="0" smtClean="0">
                <a:latin typeface="Arial" panose="020B0604020202020204" pitchFamily="34" charset="0"/>
                <a:cs typeface="Arial" panose="020B0604020202020204" pitchFamily="34" charset="0"/>
              </a:rPr>
              <a:t>, por lo que no es posible determinar complementariedades o coincidencias territoriales en la operación de los Programas. </a:t>
            </a:r>
          </a:p>
          <a:p>
            <a:pPr marL="447675" lvl="4" indent="-268288" algn="just">
              <a:lnSpc>
                <a:spcPct val="150000"/>
              </a:lnSpc>
              <a:buFont typeface="Arial" pitchFamily="34" charset="0"/>
              <a:buChar char="•"/>
            </a:pPr>
            <a:r>
              <a:rPr lang="es-MX" sz="1900" dirty="0" smtClean="0">
                <a:latin typeface="Arial" panose="020B0604020202020204" pitchFamily="34" charset="0"/>
                <a:cs typeface="Arial" panose="020B0604020202020204" pitchFamily="34" charset="0"/>
              </a:rPr>
              <a:t>Para determinar el uso que debe darse a esta información en la toma de decisiones estratégicas en términos de la elaboración del presupuesto y administración de los programas sociales, se requiere un </a:t>
            </a:r>
            <a:r>
              <a:rPr lang="es-MX" sz="1900" dirty="0" smtClean="0">
                <a:solidFill>
                  <a:srgbClr val="00B050"/>
                </a:solidFill>
                <a:latin typeface="Arial" panose="020B0604020202020204" pitchFamily="34" charset="0"/>
                <a:cs typeface="Arial" panose="020B0604020202020204" pitchFamily="34" charset="0"/>
              </a:rPr>
              <a:t>análisis posterior </a:t>
            </a:r>
            <a:r>
              <a:rPr lang="es-MX" sz="1900" dirty="0" smtClean="0">
                <a:latin typeface="Arial" panose="020B0604020202020204" pitchFamily="34" charset="0"/>
                <a:cs typeface="Arial" panose="020B0604020202020204" pitchFamily="34" charset="0"/>
              </a:rPr>
              <a:t>de los resultados de los programas por grupo. Se sugiere considerar un </a:t>
            </a:r>
            <a:r>
              <a:rPr lang="es-MX" sz="1900" dirty="0" smtClean="0">
                <a:solidFill>
                  <a:srgbClr val="00B050"/>
                </a:solidFill>
                <a:latin typeface="Arial" panose="020B0604020202020204" pitchFamily="34" charset="0"/>
                <a:cs typeface="Arial" panose="020B0604020202020204" pitchFamily="34" charset="0"/>
              </a:rPr>
              <a:t>análisis cualitativo</a:t>
            </a:r>
            <a:r>
              <a:rPr lang="es-MX" sz="1900" dirty="0" smtClean="0">
                <a:latin typeface="Arial" panose="020B0604020202020204" pitchFamily="34" charset="0"/>
                <a:cs typeface="Arial" panose="020B0604020202020204" pitchFamily="34" charset="0"/>
              </a:rPr>
              <a:t> que aporte elementos más precisos. </a:t>
            </a:r>
            <a:endParaRPr lang="es-MX" sz="1900" dirty="0" smtClean="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85</a:t>
            </a:fld>
            <a:endParaRPr lang="es-MX"/>
          </a:p>
        </p:txBody>
      </p:sp>
    </p:spTree>
    <p:extLst>
      <p:ext uri="{BB962C8B-B14F-4D97-AF65-F5344CB8AC3E}">
        <p14:creationId xmlns:p14="http://schemas.microsoft.com/office/powerpoint/2010/main" val="391103333"/>
      </p:ext>
    </p:extLst>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graphicFrame>
        <p:nvGraphicFramePr>
          <p:cNvPr id="50" name="35 Tabla"/>
          <p:cNvGraphicFramePr>
            <a:graphicFrameLocks noGrp="1"/>
          </p:cNvGraphicFramePr>
          <p:nvPr>
            <p:extLst>
              <p:ext uri="{D42A27DB-BD31-4B8C-83A1-F6EECF244321}">
                <p14:modId xmlns:p14="http://schemas.microsoft.com/office/powerpoint/2010/main" val="2131091368"/>
              </p:ext>
            </p:extLst>
          </p:nvPr>
        </p:nvGraphicFramePr>
        <p:xfrm>
          <a:off x="3550072" y="6316960"/>
          <a:ext cx="7344816" cy="2195334"/>
        </p:xfrm>
        <a:graphic>
          <a:graphicData uri="http://schemas.openxmlformats.org/drawingml/2006/table">
            <a:tbl>
              <a:tblPr>
                <a:tableStyleId>{125E5076-3810-47DD-B79F-674D7AD40C01}</a:tableStyleId>
              </a:tblPr>
              <a:tblGrid>
                <a:gridCol w="4063090"/>
                <a:gridCol w="3281726"/>
              </a:tblGrid>
              <a:tr h="333441">
                <a:tc>
                  <a:txBody>
                    <a:bodyPr/>
                    <a:lstStyle/>
                    <a:p>
                      <a:pPr algn="ctr" fontAlgn="b"/>
                      <a:r>
                        <a:rPr lang="es-MX" sz="1800" u="none" strike="noStrike" dirty="0">
                          <a:latin typeface="Arial" panose="020B0604020202020204" pitchFamily="34" charset="0"/>
                          <a:cs typeface="Arial" panose="020B0604020202020204" pitchFamily="34" charset="0"/>
                        </a:rPr>
                        <a:t>Clases</a:t>
                      </a:r>
                      <a:endParaRPr lang="es-MX" sz="1800" b="1" i="0" u="none" strike="noStrike" dirty="0">
                        <a:solidFill>
                          <a:schemeClr val="bg1"/>
                        </a:solidFill>
                        <a:latin typeface="Arial" pitchFamily="34" charset="0"/>
                        <a:cs typeface="Arial" pitchFamily="34" charset="0"/>
                      </a:endParaRPr>
                    </a:p>
                  </a:txBody>
                  <a:tcPr marL="13547" marR="13547" marT="135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s-MX" sz="1800" u="none" strike="noStrike" dirty="0">
                          <a:latin typeface="Arial" panose="020B0604020202020204" pitchFamily="34" charset="0"/>
                          <a:cs typeface="Arial" panose="020B0604020202020204" pitchFamily="34" charset="0"/>
                        </a:rPr>
                        <a:t>Número de Programas</a:t>
                      </a:r>
                      <a:endParaRPr lang="es-MX" sz="1800" b="1" i="0" u="none" strike="noStrike" dirty="0">
                        <a:solidFill>
                          <a:schemeClr val="bg1"/>
                        </a:solidFill>
                        <a:latin typeface="Arial" pitchFamily="34" charset="0"/>
                        <a:cs typeface="Arial" pitchFamily="34" charset="0"/>
                      </a:endParaRPr>
                    </a:p>
                  </a:txBody>
                  <a:tcPr marL="13547" marR="13547" marT="135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2724">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Atención a población en pobreza y grupos prioritarios</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31</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94">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Educación</a:t>
                      </a:r>
                      <a:r>
                        <a:rPr lang="es-MX" sz="1600" baseline="0" dirty="0" smtClean="0">
                          <a:latin typeface="Arial" panose="020B0604020202020204" pitchFamily="34" charset="0"/>
                          <a:cs typeface="Arial" panose="020B0604020202020204" pitchFamily="34" charset="0"/>
                        </a:rPr>
                        <a:t> e investigación</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28</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62">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Empleo y desarrollo</a:t>
                      </a:r>
                      <a:r>
                        <a:rPr lang="es-MX" sz="1600" baseline="0" dirty="0" smtClean="0">
                          <a:latin typeface="Arial" panose="020B0604020202020204" pitchFamily="34" charset="0"/>
                          <a:cs typeface="Arial" panose="020B0604020202020204" pitchFamily="34" charset="0"/>
                        </a:rPr>
                        <a:t> económico</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33</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9787">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Medio</a:t>
                      </a:r>
                      <a:r>
                        <a:rPr lang="es-MX" sz="1600" baseline="0" dirty="0" smtClean="0">
                          <a:latin typeface="Arial" panose="020B0604020202020204" pitchFamily="34" charset="0"/>
                          <a:cs typeface="Arial" panose="020B0604020202020204" pitchFamily="34" charset="0"/>
                        </a:rPr>
                        <a:t> ambiente y desarrollo comunitario</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600" dirty="0" smtClean="0">
                          <a:latin typeface="Arial" panose="020B0604020202020204" pitchFamily="34" charset="0"/>
                          <a:cs typeface="Arial" panose="020B0604020202020204" pitchFamily="34" charset="0"/>
                        </a:rPr>
                        <a:t>60</a:t>
                      </a:r>
                      <a:endParaRPr lang="es-MX" sz="1600" dirty="0">
                        <a:solidFill>
                          <a:schemeClr val="bg1"/>
                        </a:solidFill>
                        <a:latin typeface="Arial" pitchFamily="34" charset="0"/>
                        <a:ea typeface="Calibri"/>
                        <a:cs typeface="Arial" pitchFamily="34" charset="0"/>
                      </a:endParaRPr>
                    </a:p>
                  </a:txBody>
                  <a:tcPr marL="63218" marR="63218"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126">
                <a:tc>
                  <a:txBody>
                    <a:bodyPr/>
                    <a:lstStyle/>
                    <a:p>
                      <a:pPr algn="ctr" fontAlgn="b"/>
                      <a:r>
                        <a:rPr lang="es-MX" sz="1800" u="none" strike="noStrike" dirty="0">
                          <a:latin typeface="Arial" panose="020B0604020202020204" pitchFamily="34" charset="0"/>
                          <a:cs typeface="Arial" panose="020B0604020202020204" pitchFamily="34" charset="0"/>
                        </a:rPr>
                        <a:t>Total</a:t>
                      </a:r>
                      <a:endParaRPr lang="es-MX" sz="1800" b="1" i="0" u="none" strike="noStrike" dirty="0">
                        <a:solidFill>
                          <a:schemeClr val="bg1"/>
                        </a:solidFill>
                        <a:latin typeface="Arial" pitchFamily="34" charset="0"/>
                        <a:cs typeface="Arial" pitchFamily="34" charset="0"/>
                      </a:endParaRPr>
                    </a:p>
                  </a:txBody>
                  <a:tcPr marL="13547" marR="13547" marT="135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s-MX" sz="1800" u="none" strike="noStrike" dirty="0" smtClean="0">
                          <a:latin typeface="Arial" panose="020B0604020202020204" pitchFamily="34" charset="0"/>
                          <a:cs typeface="Arial" panose="020B0604020202020204" pitchFamily="34" charset="0"/>
                        </a:rPr>
                        <a:t>152</a:t>
                      </a:r>
                      <a:endParaRPr lang="es-MX" sz="1800" b="1" i="0" u="none" strike="noStrike" dirty="0">
                        <a:solidFill>
                          <a:schemeClr val="bg1"/>
                        </a:solidFill>
                        <a:latin typeface="Arial" pitchFamily="34" charset="0"/>
                        <a:cs typeface="Arial" pitchFamily="34" charset="0"/>
                      </a:endParaRPr>
                    </a:p>
                  </a:txBody>
                  <a:tcPr marL="13547" marR="13547" marT="135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5" name="12 Rectángulo redondeado"/>
          <p:cNvSpPr/>
          <p:nvPr/>
        </p:nvSpPr>
        <p:spPr bwMode="auto">
          <a:xfrm>
            <a:off x="285723" y="2341059"/>
            <a:ext cx="5112423" cy="3327829"/>
          </a:xfrm>
          <a:prstGeom prst="roundRect">
            <a:avLst/>
          </a:prstGeom>
          <a:solidFill>
            <a:schemeClr val="accent5">
              <a:lumMod val="60000"/>
              <a:lumOff val="40000"/>
            </a:schemeClr>
          </a:solidFill>
          <a:ln w="28575"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Listado CONEVAL de Programas  y Acciones Federales de Desarrollo Social 2016</a:t>
            </a:r>
          </a:p>
          <a:p>
            <a:pPr marL="0" marR="0" lvl="0" indent="0" algn="ctr" defTabSz="914400" eaLnBrk="1" fontAlgn="auto" latinLnBrk="0" hangingPunct="1">
              <a:lnSpc>
                <a:spcPct val="100000"/>
              </a:lnSpc>
              <a:spcBef>
                <a:spcPts val="0"/>
              </a:spcBef>
              <a:spcAft>
                <a:spcPts val="0"/>
              </a:spcAft>
              <a:buClrTx/>
              <a:buSzTx/>
              <a:buFontTx/>
              <a:buNone/>
              <a:tabLst/>
              <a:defRPr/>
            </a:pPr>
            <a:endParaRPr lang="es-MX" sz="1800" kern="0" dirty="0">
              <a:solidFill>
                <a:schemeClr val="tx1"/>
              </a:solidFill>
              <a:latin typeface="Arial" pitchFamily="34" charset="0"/>
              <a:ea typeface="+mn-ea"/>
              <a:cs typeface="Arial"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43 variables dicotómicas:</a:t>
            </a:r>
          </a:p>
          <a:p>
            <a:pPr marL="0" marR="0" lvl="0" indent="0" defTabSz="914400" eaLnBrk="1" fontAlgn="auto" latinLnBrk="0" hangingPunct="1">
              <a:lnSpc>
                <a:spcPct val="100000"/>
              </a:lnSpc>
              <a:spcBef>
                <a:spcPts val="0"/>
              </a:spcBef>
              <a:spcAft>
                <a:spcPts val="0"/>
              </a:spcAft>
              <a:buClrTx/>
              <a:buSzTx/>
              <a:buFontTx/>
              <a:buNone/>
              <a:tabLst/>
              <a:defRPr/>
            </a:pPr>
            <a:endPar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9 correspondientes a </a:t>
            </a:r>
            <a:r>
              <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derechos básicos</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16 correspondientes a </a:t>
            </a:r>
            <a:r>
              <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tipos de apoyo</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7 correspondientes a </a:t>
            </a:r>
            <a:r>
              <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etapa de vida</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11 correspondientes a </a:t>
            </a:r>
            <a:r>
              <a:rPr kumimoji="0" lang="es-MX" sz="18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grupos de atención</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p:txBody>
      </p:sp>
      <p:sp>
        <p:nvSpPr>
          <p:cNvPr id="26" name="32 Rectángulo redondeado"/>
          <p:cNvSpPr/>
          <p:nvPr/>
        </p:nvSpPr>
        <p:spPr bwMode="auto">
          <a:xfrm>
            <a:off x="7222480" y="2341059"/>
            <a:ext cx="4896544" cy="3327829"/>
          </a:xfrm>
          <a:prstGeom prst="roundRect">
            <a:avLst/>
          </a:prstGeom>
          <a:solidFill>
            <a:srgbClr val="C0504D">
              <a:lumMod val="20000"/>
              <a:lumOff val="80000"/>
            </a:srgbClr>
          </a:solid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800" b="1" i="0" u="none" strike="noStrike" kern="0" cap="none" spc="0" normalizeH="0" baseline="0" noProof="0" dirty="0" smtClean="0">
                <a:ln>
                  <a:noFill/>
                </a:ln>
                <a:solidFill>
                  <a:prstClr val="black">
                    <a:lumMod val="65000"/>
                    <a:lumOff val="35000"/>
                  </a:prstClr>
                </a:solidFill>
                <a:effectLst/>
                <a:uLnTx/>
                <a:uFillTx/>
                <a:latin typeface="Arial" pitchFamily="34" charset="0"/>
                <a:ea typeface="+mn-ea"/>
                <a:cs typeface="Arial" pitchFamily="34" charset="0"/>
              </a:rPr>
              <a:t>A partir de las 43 variables se estima un modelo de máxima verosimilitud para calcular el número de clases a partir del cálculo de las probabilidades de cada programa de pertenecer a los grupos formados. A partir de los resultados de la estimación se decidió la utilización de cuatro clases.</a:t>
            </a:r>
          </a:p>
        </p:txBody>
      </p:sp>
      <p:sp>
        <p:nvSpPr>
          <p:cNvPr id="4" name="Flecha derecha 3"/>
          <p:cNvSpPr/>
          <p:nvPr/>
        </p:nvSpPr>
        <p:spPr bwMode="auto">
          <a:xfrm>
            <a:off x="5588646" y="3680937"/>
            <a:ext cx="1440160" cy="648072"/>
          </a:xfrm>
          <a:prstGeom prst="rightArrow">
            <a:avLst/>
          </a:prstGeom>
          <a:blipFill dpi="0" rotWithShape="0">
            <a:blip r:embed="rId2"/>
            <a:srcRect/>
            <a:tile tx="0" ty="0" sx="100000" sy="100000" flip="none" algn="tl"/>
          </a:blipFill>
          <a:ln w="25400" cap="flat" cmpd="sng" algn="ctr">
            <a:solidFill>
              <a:srgbClr val="000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vert="horz" wrap="square" lIns="50800" tIns="50800" rIns="50800" bIns="50800" numCol="1" rtlCol="0" anchor="ctr" anchorCtr="0" compatLnSpc="1">
            <a:prstTxWarp prst="textNoShape">
              <a:avLst/>
            </a:prstTxWarp>
            <a:spAutoFit/>
          </a:bodyPr>
          <a:lstStyle/>
          <a:p>
            <a:pPr marL="0" marR="0" indent="0" algn="ctr" defTabSz="584200" rtl="0" eaLnBrk="1" fontAlgn="base" latinLnBrk="0" hangingPunct="0">
              <a:lnSpc>
                <a:spcPct val="100000"/>
              </a:lnSpc>
              <a:spcBef>
                <a:spcPct val="0"/>
              </a:spcBef>
              <a:spcAft>
                <a:spcPct val="0"/>
              </a:spcAft>
              <a:buClrTx/>
              <a:buSzTx/>
              <a:buFontTx/>
              <a:buNone/>
              <a:tabLst/>
            </a:pPr>
            <a:endParaRPr kumimoji="0" lang="es-MX" sz="3600" b="0" i="0" u="none" strike="noStrike" cap="none" normalizeH="0" baseline="0" smtClean="0">
              <a:ln>
                <a:noFill/>
              </a:ln>
              <a:solidFill>
                <a:srgbClr val="000000"/>
              </a:solidFill>
              <a:effectLst/>
              <a:latin typeface="Helvetica Light" charset="0"/>
              <a:ea typeface="Helvetica Light" charset="0"/>
              <a:cs typeface="Helvetica Light" charset="0"/>
              <a:sym typeface="Helvetica Light" charset="0"/>
            </a:endParaRPr>
          </a:p>
        </p:txBody>
      </p:sp>
      <p:sp>
        <p:nvSpPr>
          <p:cNvPr id="28" name="Rectangle 2"/>
          <p:cNvSpPr>
            <a:spLocks/>
          </p:cNvSpPr>
          <p:nvPr/>
        </p:nvSpPr>
        <p:spPr bwMode="auto">
          <a:xfrm>
            <a:off x="406400" y="1380540"/>
            <a:ext cx="1912383"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Metodología</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86</a:t>
            </a:fld>
            <a:endParaRPr lang="es-MX"/>
          </a:p>
        </p:txBody>
      </p:sp>
    </p:spTree>
    <p:extLst>
      <p:ext uri="{BB962C8B-B14F-4D97-AF65-F5344CB8AC3E}">
        <p14:creationId xmlns:p14="http://schemas.microsoft.com/office/powerpoint/2010/main" val="2878188744"/>
      </p:ext>
    </p:extLst>
  </p:cSld>
  <p:clrMapOvr>
    <a:masterClrMapping/>
  </p:clrMapOvr>
  <p:transition spd="med"/>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p:cNvSpPr>
          <p:nvPr/>
        </p:nvSpPr>
        <p:spPr bwMode="auto">
          <a:xfrm>
            <a:off x="237704" y="804476"/>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1" name="8 CuadroTexto"/>
          <p:cNvSpPr txBox="1"/>
          <p:nvPr/>
        </p:nvSpPr>
        <p:spPr>
          <a:xfrm>
            <a:off x="309712" y="1060376"/>
            <a:ext cx="12169351" cy="4614029"/>
          </a:xfrm>
          <a:prstGeom prst="roundRect">
            <a:avLst/>
          </a:prstGeom>
          <a:noFill/>
        </p:spPr>
        <p:txBody>
          <a:bodyPr wrap="square" rtlCol="0">
            <a:spAutoFit/>
          </a:bodyPr>
          <a:lstStyle/>
          <a:p>
            <a:pPr marL="180000" lvl="4" indent="-180975" algn="just" fontAlgn="base">
              <a:spcBef>
                <a:spcPts val="600"/>
              </a:spcBef>
              <a:spcAft>
                <a:spcPct val="0"/>
              </a:spcAft>
              <a:buFont typeface="Arial" pitchFamily="34" charset="0"/>
              <a:buChar char="•"/>
            </a:pPr>
            <a:r>
              <a:rPr lang="es-MX" sz="2000" dirty="0">
                <a:latin typeface="Arial" panose="020B0604020202020204" pitchFamily="34" charset="0"/>
                <a:cs typeface="Arial" panose="020B0604020202020204" pitchFamily="34" charset="0"/>
              </a:rPr>
              <a:t>Una vez </a:t>
            </a:r>
            <a:r>
              <a:rPr lang="es-MX" sz="2000" dirty="0" smtClean="0">
                <a:latin typeface="Arial" panose="020B0604020202020204" pitchFamily="34" charset="0"/>
                <a:cs typeface="Arial" panose="020B0604020202020204" pitchFamily="34" charset="0"/>
              </a:rPr>
              <a:t>formadas las clases de programas, </a:t>
            </a:r>
            <a:r>
              <a:rPr lang="es-MX" sz="2000" dirty="0">
                <a:latin typeface="Arial" panose="020B0604020202020204" pitchFamily="34" charset="0"/>
                <a:cs typeface="Arial" panose="020B0604020202020204" pitchFamily="34" charset="0"/>
              </a:rPr>
              <a:t>se determinó el grado de similitud de cada programa comparándolo con </a:t>
            </a:r>
            <a:r>
              <a:rPr lang="es-MX" sz="2000" dirty="0" smtClean="0">
                <a:latin typeface="Arial" panose="020B0604020202020204" pitchFamily="34" charset="0"/>
                <a:cs typeface="Arial" panose="020B0604020202020204" pitchFamily="34" charset="0"/>
              </a:rPr>
              <a:t>los otros dentro de cada clase</a:t>
            </a:r>
            <a:r>
              <a:rPr lang="es-MX" sz="2000" dirty="0">
                <a:latin typeface="Arial" panose="020B0604020202020204" pitchFamily="34" charset="0"/>
                <a:cs typeface="Arial" panose="020B0604020202020204" pitchFamily="34" charset="0"/>
              </a:rPr>
              <a:t>. </a:t>
            </a:r>
          </a:p>
          <a:p>
            <a:pPr marL="180000" indent="-180975" algn="just" fontAlgn="base">
              <a:spcBef>
                <a:spcPts val="600"/>
              </a:spcBef>
              <a:spcAft>
                <a:spcPct val="0"/>
              </a:spcAft>
              <a:buFont typeface="Arial" pitchFamily="34" charset="0"/>
              <a:buChar char="•"/>
            </a:pPr>
            <a:r>
              <a:rPr lang="es-MX" sz="2000" dirty="0">
                <a:latin typeface="Arial" panose="020B0604020202020204" pitchFamily="34" charset="0"/>
                <a:cs typeface="Arial" panose="020B0604020202020204" pitchFamily="34" charset="0"/>
              </a:rPr>
              <a:t>El grado de similitud se determinó mediante la comparación de coincidencias de sus valores en cada una de las </a:t>
            </a:r>
            <a:r>
              <a:rPr lang="es-MX" sz="2000" dirty="0" smtClean="0">
                <a:latin typeface="Arial" panose="020B0604020202020204" pitchFamily="34" charset="0"/>
                <a:cs typeface="Arial" panose="020B0604020202020204" pitchFamily="34" charset="0"/>
              </a:rPr>
              <a:t>43 variables. Dos </a:t>
            </a:r>
            <a:r>
              <a:rPr lang="es-MX" sz="2000" dirty="0">
                <a:latin typeface="Arial" panose="020B0604020202020204" pitchFamily="34" charset="0"/>
                <a:cs typeface="Arial" panose="020B0604020202020204" pitchFamily="34" charset="0"/>
              </a:rPr>
              <a:t>programas son </a:t>
            </a:r>
            <a:r>
              <a:rPr lang="es-MX" sz="2000" dirty="0" smtClean="0">
                <a:latin typeface="Arial" panose="020B0604020202020204" pitchFamily="34" charset="0"/>
                <a:cs typeface="Arial" panose="020B0604020202020204" pitchFamily="34" charset="0"/>
              </a:rPr>
              <a:t>similares </a:t>
            </a:r>
            <a:r>
              <a:rPr lang="es-MX" sz="2000" dirty="0">
                <a:latin typeface="Arial" panose="020B0604020202020204" pitchFamily="34" charset="0"/>
                <a:cs typeface="Arial" panose="020B0604020202020204" pitchFamily="34" charset="0"/>
              </a:rPr>
              <a:t>en una variable si ambos tienen el mismo valor para dicha variable (cero o uno). </a:t>
            </a:r>
          </a:p>
          <a:p>
            <a:pPr marL="180000" indent="-180975" algn="just" fontAlgn="base">
              <a:spcBef>
                <a:spcPts val="600"/>
              </a:spcBef>
              <a:spcAft>
                <a:spcPct val="0"/>
              </a:spcAft>
              <a:buFont typeface="Arial" pitchFamily="34" charset="0"/>
              <a:buChar char="•"/>
            </a:pPr>
            <a:r>
              <a:rPr lang="es-MX" sz="2000" dirty="0">
                <a:latin typeface="Arial" panose="020B0604020202020204" pitchFamily="34" charset="0"/>
                <a:cs typeface="Arial" panose="020B0604020202020204" pitchFamily="34" charset="0"/>
              </a:rPr>
              <a:t>Por tanto, dos programas son similares al 100% si presentan coincidencias </a:t>
            </a:r>
            <a:r>
              <a:rPr lang="es-MX" sz="2000" dirty="0" smtClean="0">
                <a:latin typeface="Arial" panose="020B0604020202020204" pitchFamily="34" charset="0"/>
                <a:cs typeface="Arial" panose="020B0604020202020204" pitchFamily="34" charset="0"/>
              </a:rPr>
              <a:t>en los valores de </a:t>
            </a:r>
            <a:r>
              <a:rPr lang="es-MX" sz="2000" dirty="0">
                <a:latin typeface="Arial" panose="020B0604020202020204" pitchFamily="34" charset="0"/>
                <a:cs typeface="Arial" panose="020B0604020202020204" pitchFamily="34" charset="0"/>
              </a:rPr>
              <a:t>sus </a:t>
            </a:r>
            <a:r>
              <a:rPr lang="es-MX" sz="2000" dirty="0" smtClean="0">
                <a:latin typeface="Arial" panose="020B0604020202020204" pitchFamily="34" charset="0"/>
                <a:cs typeface="Arial" panose="020B0604020202020204" pitchFamily="34" charset="0"/>
              </a:rPr>
              <a:t>43 </a:t>
            </a:r>
            <a:r>
              <a:rPr lang="es-MX" sz="2000" dirty="0">
                <a:latin typeface="Arial" panose="020B0604020202020204" pitchFamily="34" charset="0"/>
                <a:cs typeface="Arial" panose="020B0604020202020204" pitchFamily="34" charset="0"/>
              </a:rPr>
              <a:t>variables. </a:t>
            </a:r>
            <a:endParaRPr lang="es-MX" sz="2000" dirty="0" smtClean="0">
              <a:latin typeface="Arial" panose="020B0604020202020204" pitchFamily="34" charset="0"/>
              <a:cs typeface="Arial" panose="020B0604020202020204" pitchFamily="34" charset="0"/>
            </a:endParaRPr>
          </a:p>
          <a:p>
            <a:pPr marL="180000" indent="-180975" algn="just">
              <a:spcBef>
                <a:spcPts val="600"/>
              </a:spcBef>
              <a:buFont typeface="Arial" pitchFamily="34" charset="0"/>
              <a:buChar char="•"/>
            </a:pPr>
            <a:r>
              <a:rPr lang="es-MX" sz="2000" dirty="0"/>
              <a:t>Las similitudes identificadas entre programas </a:t>
            </a:r>
            <a:r>
              <a:rPr lang="es-MX" sz="2000" dirty="0" smtClean="0"/>
              <a:t>presupuestarios, así como la nota metodológica del ejercicio </a:t>
            </a:r>
            <a:r>
              <a:rPr lang="es-MX" sz="2000" dirty="0"/>
              <a:t>se pueden consultar en</a:t>
            </a:r>
            <a:r>
              <a:rPr lang="es-MX" sz="2000" dirty="0" smtClean="0"/>
              <a:t>: </a:t>
            </a:r>
          </a:p>
          <a:p>
            <a:pPr algn="just">
              <a:spcBef>
                <a:spcPts val="600"/>
              </a:spcBef>
            </a:pPr>
            <a:r>
              <a:rPr lang="es-MX" sz="2000" dirty="0">
                <a:hlinkClick r:id="rId4"/>
              </a:rPr>
              <a:t>http://www.coneval.org.mx/Evaluacion/Documents/Informes/Consideraciones%20Presupuestales/Similitudes%202016/Similitudes%202016.zip</a:t>
            </a:r>
            <a:r>
              <a:rPr lang="es-MX" sz="2000" dirty="0" smtClean="0"/>
              <a:t>.</a:t>
            </a:r>
            <a:endParaRPr lang="es-MX" sz="2000" dirty="0">
              <a:latin typeface="Arial" panose="020B0604020202020204" pitchFamily="34" charset="0"/>
              <a:cs typeface="Arial" panose="020B0604020202020204" pitchFamily="34" charset="0"/>
            </a:endParaRPr>
          </a:p>
          <a:p>
            <a:pPr algn="just" fontAlgn="base">
              <a:spcBef>
                <a:spcPts val="600"/>
              </a:spcBef>
              <a:spcAft>
                <a:spcPct val="0"/>
              </a:spcAft>
            </a:pPr>
            <a:endParaRPr lang="es-MX" sz="2000" dirty="0">
              <a:latin typeface="Arial" panose="020B0604020202020204" pitchFamily="34" charset="0"/>
              <a:cs typeface="Arial" panose="020B0604020202020204" pitchFamily="34" charset="0"/>
            </a:endParaRPr>
          </a:p>
        </p:txBody>
      </p:sp>
      <p:graphicFrame>
        <p:nvGraphicFramePr>
          <p:cNvPr id="13" name="10 Objeto"/>
          <p:cNvGraphicFramePr>
            <a:graphicFrameLocks noChangeAspect="1"/>
          </p:cNvGraphicFramePr>
          <p:nvPr>
            <p:extLst>
              <p:ext uri="{D42A27DB-BD31-4B8C-83A1-F6EECF244321}">
                <p14:modId xmlns:p14="http://schemas.microsoft.com/office/powerpoint/2010/main" val="3657414123"/>
              </p:ext>
            </p:extLst>
          </p:nvPr>
        </p:nvGraphicFramePr>
        <p:xfrm>
          <a:off x="3321082" y="5380856"/>
          <a:ext cx="6313301" cy="3578943"/>
        </p:xfrm>
        <a:graphic>
          <a:graphicData uri="http://schemas.openxmlformats.org/presentationml/2006/ole">
            <mc:AlternateContent xmlns:mc="http://schemas.openxmlformats.org/markup-compatibility/2006">
              <mc:Choice xmlns:v="urn:schemas-microsoft-com:vml" Requires="v">
                <p:oleObj spid="_x0000_s1243" name="Hoja de cálculo" r:id="rId5" imgW="9153540" imgH="3819615" progId="Excel.Sheet.12">
                  <p:embed/>
                </p:oleObj>
              </mc:Choice>
              <mc:Fallback>
                <p:oleObj name="Hoja de cálculo" r:id="rId5" imgW="9153540" imgH="3819615"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1082" y="5380856"/>
                        <a:ext cx="6313301" cy="3578943"/>
                      </a:xfrm>
                      <a:prstGeom prst="rect">
                        <a:avLst/>
                      </a:prstGeom>
                      <a:noFill/>
                    </p:spPr>
                  </p:pic>
                </p:oleObj>
              </mc:Fallback>
            </mc:AlternateContent>
          </a:graphicData>
        </a:graphic>
      </p:graphicFrame>
      <p:sp>
        <p:nvSpPr>
          <p:cNvPr id="3" name="CuadroTexto 2"/>
          <p:cNvSpPr txBox="1"/>
          <p:nvPr/>
        </p:nvSpPr>
        <p:spPr>
          <a:xfrm>
            <a:off x="3321082" y="4948808"/>
            <a:ext cx="6386040" cy="461665"/>
          </a:xfrm>
          <a:prstGeom prst="rect">
            <a:avLst/>
          </a:prstGeom>
          <a:noFill/>
        </p:spPr>
        <p:txBody>
          <a:bodyPr wrap="square" rtlCol="0">
            <a:spAutoFit/>
          </a:bodyPr>
          <a:lstStyle/>
          <a:p>
            <a:pPr algn="ctr"/>
            <a:r>
              <a:rPr lang="es-MX" sz="2400" dirty="0" smtClean="0">
                <a:latin typeface="Arial" panose="020B0604020202020204" pitchFamily="34" charset="0"/>
                <a:cs typeface="Arial" panose="020B0604020202020204" pitchFamily="34" charset="0"/>
              </a:rPr>
              <a:t>Matriz de comparación entre programas</a:t>
            </a:r>
            <a:endParaRPr lang="es-MX" sz="24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EF433643-E7B1-4CCD-92C3-70939184505B}" type="slidenum">
              <a:rPr lang="es-MX" smtClean="0"/>
              <a:t>87</a:t>
            </a:fld>
            <a:endParaRPr lang="es-MX"/>
          </a:p>
        </p:txBody>
      </p:sp>
    </p:spTree>
    <p:extLst>
      <p:ext uri="{BB962C8B-B14F-4D97-AF65-F5344CB8AC3E}">
        <p14:creationId xmlns:p14="http://schemas.microsoft.com/office/powerpoint/2010/main" val="2907687654"/>
      </p:ext>
    </p:extLst>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p:cNvSpPr>
          <p:nvPr/>
        </p:nvSpPr>
        <p:spPr bwMode="auto">
          <a:xfrm>
            <a:off x="406400" y="1420416"/>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9" name="5 CuadroTexto"/>
          <p:cNvSpPr txBox="1"/>
          <p:nvPr/>
        </p:nvSpPr>
        <p:spPr>
          <a:xfrm>
            <a:off x="539552" y="1996480"/>
            <a:ext cx="11723488" cy="7017306"/>
          </a:xfrm>
          <a:prstGeom prst="rect">
            <a:avLst/>
          </a:prstGeom>
          <a:noFill/>
        </p:spPr>
        <p:txBody>
          <a:bodyPr wrap="square" rtlCol="0">
            <a:spAutoFit/>
          </a:bodyPr>
          <a:lstStyle/>
          <a:p>
            <a:pPr marL="447675" lvl="4" indent="-268288" algn="just">
              <a:lnSpc>
                <a:spcPct val="150000"/>
              </a:lnSpc>
              <a:buFont typeface="Arial" pitchFamily="34" charset="0"/>
              <a:buChar char="•"/>
            </a:pPr>
            <a:r>
              <a:rPr lang="es-MX" sz="2000" dirty="0" smtClean="0">
                <a:latin typeface="Arial" panose="020B0604020202020204" pitchFamily="34" charset="0"/>
                <a:cs typeface="Arial" panose="020B0604020202020204" pitchFamily="34" charset="0"/>
              </a:rPr>
              <a:t>Del Listado CONEVAL de Programas y Acciones de Desarrollo Social 2016, se identificaron 37 programas que tienen similitud del 100% con uno o más programas. A partir de la identificación de estos casos, se realizó una revisión de las características particulares de los programas y su operación, entre las que se encuentran: </a:t>
            </a:r>
          </a:p>
          <a:p>
            <a:pPr marL="447675" lvl="4" indent="-268288" algn="just">
              <a:lnSpc>
                <a:spcPct val="150000"/>
              </a:lnSpc>
              <a:buFont typeface="Arial" pitchFamily="34" charset="0"/>
              <a:buChar char="•"/>
            </a:pPr>
            <a:endParaRPr lang="es-MX" sz="2000" dirty="0" smtClean="0">
              <a:latin typeface="Arial" panose="020B0604020202020204" pitchFamily="34" charset="0"/>
              <a:cs typeface="Arial" panose="020B0604020202020204" pitchFamily="34" charset="0"/>
            </a:endParaRPr>
          </a:p>
          <a:p>
            <a:pPr marL="979487" lvl="5"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El diseño general del programa y sus objetivos. </a:t>
            </a:r>
          </a:p>
          <a:p>
            <a:pPr marL="979487" lvl="5"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La identificación de las poblaciones objetivo y atendida. </a:t>
            </a:r>
          </a:p>
          <a:p>
            <a:pPr marL="979487" lvl="5"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El tipo de intervención que realizan. </a:t>
            </a:r>
          </a:p>
          <a:p>
            <a:pPr marL="979487" lvl="5" indent="-342900" algn="just">
              <a:lnSpc>
                <a:spcPct val="150000"/>
              </a:lnSpc>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447675" lvl="4" indent="-268288" algn="just">
              <a:lnSpc>
                <a:spcPct val="150000"/>
              </a:lnSpc>
              <a:buFont typeface="Arial" pitchFamily="34" charset="0"/>
              <a:buChar char="•"/>
            </a:pPr>
            <a:r>
              <a:rPr lang="es-MX" sz="2000" dirty="0" smtClean="0">
                <a:latin typeface="Arial" panose="020B0604020202020204" pitchFamily="34" charset="0"/>
                <a:cs typeface="Arial" panose="020B0604020202020204" pitchFamily="34" charset="0"/>
              </a:rPr>
              <a:t>Con base en el análisis anterior, se identificaron casos que podrían ser objeto de una revisión detallada para determinar posibles mejoras en su diseño y operación derivado de las similitudes existentes entre programas. De esta manera, se presentan consideraciones sobre la posible complementariedad de los programas al otorgar la atención o el apoyo por el que operan y la existencia de áreas de oportunidad en cuanto a la integración de esfuerzos y eficiencia en la operación de los mismos. </a:t>
            </a:r>
            <a:endParaRPr lang="es-MX" sz="2000" dirty="0" smtClean="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88</a:t>
            </a:fld>
            <a:endParaRPr lang="es-MX"/>
          </a:p>
        </p:txBody>
      </p:sp>
    </p:spTree>
    <p:extLst>
      <p:ext uri="{BB962C8B-B14F-4D97-AF65-F5344CB8AC3E}">
        <p14:creationId xmlns:p14="http://schemas.microsoft.com/office/powerpoint/2010/main" val="1608999004"/>
      </p:ext>
    </p:extLst>
  </p:cSld>
  <p:clrMapOvr>
    <a:masterClrMapping/>
  </p:clrMapOvr>
  <p:transition spd="med"/>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1" name="15 Rectángulo redondeado"/>
          <p:cNvSpPr/>
          <p:nvPr/>
        </p:nvSpPr>
        <p:spPr bwMode="auto">
          <a:xfrm>
            <a:off x="7136656" y="1852464"/>
            <a:ext cx="5400600" cy="1368152"/>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smtClean="0">
                <a:solidFill>
                  <a:schemeClr val="bg1"/>
                </a:solidFill>
                <a:latin typeface="Arial" pitchFamily="34" charset="0"/>
                <a:cs typeface="Arial" pitchFamily="34" charset="0"/>
              </a:rPr>
              <a:t>Conservación y Aprovechamiento Sustentable de la Vida Silvestre </a:t>
            </a:r>
            <a:r>
              <a:rPr lang="es-MX" sz="1600" b="1" kern="0" dirty="0">
                <a:solidFill>
                  <a:schemeClr val="bg1"/>
                </a:solidFill>
                <a:latin typeface="Arial" pitchFamily="34" charset="0"/>
                <a:cs typeface="Arial" pitchFamily="34" charset="0"/>
              </a:rPr>
              <a:t>(SEMARNAT </a:t>
            </a:r>
            <a:r>
              <a:rPr lang="es-MX" sz="1600" b="1" kern="0" dirty="0" smtClean="0">
                <a:solidFill>
                  <a:schemeClr val="bg1"/>
                </a:solidFill>
                <a:latin typeface="Arial" pitchFamily="34" charset="0"/>
                <a:cs typeface="Arial" pitchFamily="34" charset="0"/>
              </a:rPr>
              <a:t>U020</a:t>
            </a:r>
            <a:r>
              <a:rPr lang="es-MX" sz="1600" b="1" kern="0" dirty="0">
                <a:solidFill>
                  <a:schemeClr val="bg1"/>
                </a:solidFill>
                <a:latin typeface="Arial" pitchFamily="34" charset="0"/>
                <a:cs typeface="Arial" pitchFamily="34" charset="0"/>
              </a:rPr>
              <a:t>)</a:t>
            </a:r>
          </a:p>
        </p:txBody>
      </p:sp>
      <p:sp>
        <p:nvSpPr>
          <p:cNvPr id="12" name="16 Igual que"/>
          <p:cNvSpPr/>
          <p:nvPr/>
        </p:nvSpPr>
        <p:spPr bwMode="auto">
          <a:xfrm>
            <a:off x="6198022" y="2359784"/>
            <a:ext cx="576064" cy="360040"/>
          </a:xfrm>
          <a:prstGeom prst="mathEqual">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smtClean="0">
              <a:ln>
                <a:noFill/>
              </a:ln>
              <a:solidFill>
                <a:prstClr val="black"/>
              </a:solidFill>
              <a:effectLst/>
              <a:uLnTx/>
              <a:uFillTx/>
            </a:endParaRPr>
          </a:p>
        </p:txBody>
      </p:sp>
      <p:sp>
        <p:nvSpPr>
          <p:cNvPr id="13" name="17 Rectángulo redondeado"/>
          <p:cNvSpPr/>
          <p:nvPr/>
        </p:nvSpPr>
        <p:spPr bwMode="auto">
          <a:xfrm>
            <a:off x="669752" y="1858992"/>
            <a:ext cx="5242768" cy="1361624"/>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smtClean="0">
                <a:solidFill>
                  <a:schemeClr val="bg1"/>
                </a:solidFill>
                <a:latin typeface="Arial" pitchFamily="34" charset="0"/>
                <a:cs typeface="Arial" pitchFamily="34" charset="0"/>
              </a:rPr>
              <a:t>Programa de Recuperación y Repoblación de Especies en Riesgo </a:t>
            </a:r>
            <a:r>
              <a:rPr lang="es-MX" sz="1600" b="1" kern="0" dirty="0">
                <a:solidFill>
                  <a:schemeClr val="bg1"/>
                </a:solidFill>
                <a:latin typeface="Arial" pitchFamily="34" charset="0"/>
                <a:cs typeface="Arial" pitchFamily="34" charset="0"/>
              </a:rPr>
              <a:t>(SEMARNAT </a:t>
            </a:r>
            <a:r>
              <a:rPr lang="es-MX" sz="1600" b="1" kern="0" dirty="0" smtClean="0">
                <a:solidFill>
                  <a:schemeClr val="bg1"/>
                </a:solidFill>
                <a:latin typeface="Arial" pitchFamily="34" charset="0"/>
                <a:cs typeface="Arial" pitchFamily="34" charset="0"/>
              </a:rPr>
              <a:t>U025).</a:t>
            </a:r>
            <a:endParaRPr lang="es-MX" sz="1600" b="1" kern="0" dirty="0">
              <a:solidFill>
                <a:schemeClr val="bg1"/>
              </a:solidFill>
              <a:latin typeface="Arial" pitchFamily="34" charset="0"/>
              <a:cs typeface="Arial" pitchFamily="34" charset="0"/>
            </a:endParaRPr>
          </a:p>
        </p:txBody>
      </p:sp>
      <p:sp>
        <p:nvSpPr>
          <p:cNvPr id="15" name="10 Rectángulo redondeado"/>
          <p:cNvSpPr/>
          <p:nvPr/>
        </p:nvSpPr>
        <p:spPr bwMode="auto">
          <a:xfrm>
            <a:off x="370906" y="3515564"/>
            <a:ext cx="12252174" cy="5451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smtClean="0">
                <a:solidFill>
                  <a:schemeClr val="bg1"/>
                </a:solidFill>
                <a:latin typeface="Arial" pitchFamily="34" charset="0"/>
                <a:cs typeface="Arial" pitchFamily="34" charset="0"/>
              </a:rPr>
              <a:t>Los programas comparten características relacionadas con su diseño y objetivos.</a:t>
            </a:r>
          </a:p>
          <a:p>
            <a:pPr algn="just"/>
            <a:endParaRPr lang="es-MX" sz="1800" dirty="0" smtClean="0">
              <a:solidFill>
                <a:schemeClr val="bg1"/>
              </a:solidFill>
              <a:latin typeface="Arial" pitchFamily="34" charset="0"/>
              <a:cs typeface="Arial" pitchFamily="34" charset="0"/>
            </a:endParaRPr>
          </a:p>
          <a:p>
            <a:pPr algn="just"/>
            <a:r>
              <a:rPr lang="es-MX" sz="1800" dirty="0" smtClean="0">
                <a:solidFill>
                  <a:schemeClr val="bg1"/>
                </a:solidFill>
                <a:latin typeface="Arial" pitchFamily="34" charset="0"/>
                <a:cs typeface="Arial" pitchFamily="34" charset="0"/>
              </a:rPr>
              <a:t>El </a:t>
            </a:r>
            <a:r>
              <a:rPr lang="es-MX" sz="1800" dirty="0">
                <a:solidFill>
                  <a:schemeClr val="bg1"/>
                </a:solidFill>
                <a:latin typeface="Arial" pitchFamily="34" charset="0"/>
                <a:cs typeface="Arial" pitchFamily="34" charset="0"/>
              </a:rPr>
              <a:t>Programa </a:t>
            </a:r>
            <a:r>
              <a:rPr lang="es-MX" sz="1800" dirty="0" smtClean="0">
                <a:solidFill>
                  <a:schemeClr val="bg1"/>
                </a:solidFill>
                <a:latin typeface="Arial" pitchFamily="34" charset="0"/>
                <a:cs typeface="Arial" pitchFamily="34" charset="0"/>
              </a:rPr>
              <a:t>U025 busca c</a:t>
            </a:r>
            <a:r>
              <a:rPr lang="es-MX" sz="1800" dirty="0" smtClean="0">
                <a:latin typeface="Arial" panose="020B0604020202020204" pitchFamily="34" charset="0"/>
                <a:cs typeface="Arial" panose="020B0604020202020204" pitchFamily="34" charset="0"/>
              </a:rPr>
              <a:t>ontribuir </a:t>
            </a:r>
            <a:r>
              <a:rPr lang="es-MX" sz="1800" dirty="0">
                <a:latin typeface="Arial" panose="020B0604020202020204" pitchFamily="34" charset="0"/>
                <a:cs typeface="Arial" panose="020B0604020202020204" pitchFamily="34" charset="0"/>
              </a:rPr>
              <a:t>a recuperar la funcionalidad de cuencas y paisajes a través de la conservación, restauración y aprovechamiento sustentablemente del patrimonio natural mediante la conservación y recuperación de las especies en riesgo y su hábitat</a:t>
            </a:r>
            <a:r>
              <a:rPr lang="es-MX" sz="1800" dirty="0" smtClean="0">
                <a:latin typeface="Arial" panose="020B0604020202020204" pitchFamily="34" charset="0"/>
                <a:cs typeface="Arial" panose="020B0604020202020204" pitchFamily="34" charset="0"/>
              </a:rPr>
              <a:t>.</a:t>
            </a:r>
            <a:r>
              <a:rPr lang="es-MX" sz="1800" dirty="0" smtClean="0">
                <a:solidFill>
                  <a:schemeClr val="bg1"/>
                </a:solidFill>
                <a:latin typeface="Arial" pitchFamily="34" charset="0"/>
                <a:cs typeface="Arial" pitchFamily="34" charset="0"/>
              </a:rPr>
              <a:t> </a:t>
            </a:r>
            <a:r>
              <a:rPr lang="es-MX" sz="1800" dirty="0">
                <a:solidFill>
                  <a:schemeClr val="bg1"/>
                </a:solidFill>
                <a:latin typeface="Arial" pitchFamily="34" charset="0"/>
                <a:cs typeface="Arial" pitchFamily="34" charset="0"/>
              </a:rPr>
              <a:t>El programa g</a:t>
            </a:r>
            <a:r>
              <a:rPr lang="es-MX" sz="1800" dirty="0" smtClean="0">
                <a:solidFill>
                  <a:schemeClr val="bg1"/>
                </a:solidFill>
                <a:latin typeface="Arial" pitchFamily="34" charset="0"/>
                <a:cs typeface="Arial" pitchFamily="34" charset="0"/>
              </a:rPr>
              <a:t>estiona subsidios para promover actividades dirigidas a </a:t>
            </a:r>
            <a:r>
              <a:rPr lang="es-MX" sz="1800" dirty="0">
                <a:solidFill>
                  <a:schemeClr val="bg1"/>
                </a:solidFill>
                <a:latin typeface="Arial" pitchFamily="34" charset="0"/>
                <a:cs typeface="Arial" pitchFamily="34" charset="0"/>
              </a:rPr>
              <a:t>la recuperación de especies en </a:t>
            </a:r>
            <a:r>
              <a:rPr lang="es-MX" sz="1800" dirty="0" smtClean="0">
                <a:solidFill>
                  <a:schemeClr val="bg1"/>
                </a:solidFill>
                <a:latin typeface="Arial" pitchFamily="34" charset="0"/>
                <a:cs typeface="Arial" pitchFamily="34" charset="0"/>
              </a:rPr>
              <a:t>riesgo.</a:t>
            </a:r>
          </a:p>
          <a:p>
            <a:pPr algn="just"/>
            <a:endParaRPr lang="es-MX" sz="1800" dirty="0" smtClean="0">
              <a:solidFill>
                <a:schemeClr val="bg1"/>
              </a:solidFill>
              <a:latin typeface="Arial" pitchFamily="34" charset="0"/>
              <a:cs typeface="Arial" pitchFamily="34" charset="0"/>
            </a:endParaRPr>
          </a:p>
          <a:p>
            <a:pPr algn="just"/>
            <a:r>
              <a:rPr lang="es-MX" sz="1800" dirty="0" smtClean="0">
                <a:solidFill>
                  <a:schemeClr val="bg1"/>
                </a:solidFill>
                <a:latin typeface="Arial" pitchFamily="34" charset="0"/>
                <a:cs typeface="Arial" pitchFamily="34" charset="0"/>
              </a:rPr>
              <a:t>El </a:t>
            </a:r>
            <a:r>
              <a:rPr lang="es-MX" sz="1800" dirty="0">
                <a:solidFill>
                  <a:schemeClr val="bg1"/>
                </a:solidFill>
                <a:latin typeface="Arial" pitchFamily="34" charset="0"/>
                <a:cs typeface="Arial" pitchFamily="34" charset="0"/>
              </a:rPr>
              <a:t>Programa </a:t>
            </a:r>
            <a:r>
              <a:rPr lang="es-MX" sz="1800" dirty="0" smtClean="0">
                <a:solidFill>
                  <a:schemeClr val="bg1"/>
                </a:solidFill>
                <a:latin typeface="Arial" pitchFamily="34" charset="0"/>
                <a:cs typeface="Arial" pitchFamily="34" charset="0"/>
              </a:rPr>
              <a:t>U020 </a:t>
            </a:r>
            <a:r>
              <a:rPr lang="es-MX" sz="1800" dirty="0">
                <a:solidFill>
                  <a:schemeClr val="bg1"/>
                </a:solidFill>
                <a:latin typeface="Arial" pitchFamily="34" charset="0"/>
                <a:cs typeface="Arial" pitchFamily="34" charset="0"/>
              </a:rPr>
              <a:t>tiene como objetivo conservar y aprovechar sustentablemente la vida </a:t>
            </a:r>
            <a:r>
              <a:rPr lang="es-MX" sz="1800" dirty="0" smtClean="0">
                <a:solidFill>
                  <a:schemeClr val="bg1"/>
                </a:solidFill>
                <a:latin typeface="Arial" pitchFamily="34" charset="0"/>
                <a:cs typeface="Arial" pitchFamily="34" charset="0"/>
              </a:rPr>
              <a:t>silvestre </a:t>
            </a:r>
            <a:r>
              <a:rPr lang="es-MX" sz="1800" dirty="0">
                <a:solidFill>
                  <a:schemeClr val="bg1"/>
                </a:solidFill>
                <a:latin typeface="Arial" pitchFamily="34" charset="0"/>
                <a:cs typeface="Arial" pitchFamily="34" charset="0"/>
              </a:rPr>
              <a:t>y su hábitat para coadyuvar </a:t>
            </a:r>
            <a:r>
              <a:rPr lang="es-MX" sz="1800" dirty="0" smtClean="0">
                <a:solidFill>
                  <a:schemeClr val="bg1"/>
                </a:solidFill>
                <a:latin typeface="Arial" pitchFamily="34" charset="0"/>
                <a:cs typeface="Arial" pitchFamily="34" charset="0"/>
              </a:rPr>
              <a:t>al </a:t>
            </a:r>
            <a:r>
              <a:rPr lang="es-MX" sz="1800" dirty="0">
                <a:solidFill>
                  <a:schemeClr val="bg1"/>
                </a:solidFill>
                <a:latin typeface="Arial" pitchFamily="34" charset="0"/>
                <a:cs typeface="Arial" pitchFamily="34" charset="0"/>
              </a:rPr>
              <a:t>desarrollo social y económico en las zonas y comunidades </a:t>
            </a:r>
            <a:r>
              <a:rPr lang="es-MX" sz="1800" dirty="0" smtClean="0">
                <a:solidFill>
                  <a:schemeClr val="bg1"/>
                </a:solidFill>
                <a:latin typeface="Arial" pitchFamily="34" charset="0"/>
                <a:cs typeface="Arial" pitchFamily="34" charset="0"/>
              </a:rPr>
              <a:t>rurales. Sus </a:t>
            </a:r>
            <a:r>
              <a:rPr lang="es-MX" sz="1800" dirty="0">
                <a:solidFill>
                  <a:schemeClr val="bg1"/>
                </a:solidFill>
                <a:latin typeface="Arial" pitchFamily="34" charset="0"/>
                <a:cs typeface="Arial" pitchFamily="34" charset="0"/>
              </a:rPr>
              <a:t>rubros de apoyo son: establecimiento y fortalecimiento de </a:t>
            </a:r>
            <a:r>
              <a:rPr lang="es-MX" sz="1800" dirty="0" smtClean="0">
                <a:solidFill>
                  <a:schemeClr val="bg1"/>
                </a:solidFill>
                <a:latin typeface="Arial" pitchFamily="34" charset="0"/>
                <a:cs typeface="Arial" pitchFamily="34" charset="0"/>
              </a:rPr>
              <a:t>proyectos </a:t>
            </a:r>
            <a:r>
              <a:rPr lang="es-MX" sz="1800" dirty="0">
                <a:solidFill>
                  <a:schemeClr val="bg1"/>
                </a:solidFill>
                <a:latin typeface="Arial" pitchFamily="34" charset="0"/>
                <a:cs typeface="Arial" pitchFamily="34" charset="0"/>
              </a:rPr>
              <a:t>de conservación (manejo de hábitat, manejo de poblaciones y manejo de especies</a:t>
            </a:r>
            <a:r>
              <a:rPr lang="es-MX" sz="1800" dirty="0" smtClean="0">
                <a:solidFill>
                  <a:schemeClr val="bg1"/>
                </a:solidFill>
                <a:latin typeface="Arial" pitchFamily="34" charset="0"/>
                <a:cs typeface="Arial" pitchFamily="34" charset="0"/>
              </a:rPr>
              <a:t>),  </a:t>
            </a:r>
            <a:r>
              <a:rPr lang="es-MX" sz="1800" dirty="0">
                <a:solidFill>
                  <a:schemeClr val="bg1"/>
                </a:solidFill>
                <a:latin typeface="Arial" pitchFamily="34" charset="0"/>
                <a:cs typeface="Arial" pitchFamily="34" charset="0"/>
              </a:rPr>
              <a:t>proyectos de aprovechamiento sustentable (no extractivo, extractivo y mixto) y  establecer o fortalecer el mercado legal de bienes y servicios provenientes de la vida </a:t>
            </a:r>
            <a:r>
              <a:rPr lang="es-MX" sz="1800" dirty="0" smtClean="0">
                <a:solidFill>
                  <a:schemeClr val="bg1"/>
                </a:solidFill>
                <a:latin typeface="Arial" pitchFamily="34" charset="0"/>
                <a:cs typeface="Arial" pitchFamily="34" charset="0"/>
              </a:rPr>
              <a:t>silvestre.</a:t>
            </a:r>
          </a:p>
          <a:p>
            <a:pPr algn="just"/>
            <a:endParaRPr lang="es-MX" sz="1800" dirty="0">
              <a:solidFill>
                <a:schemeClr val="bg1"/>
              </a:solidFill>
              <a:latin typeface="Arial" pitchFamily="34" charset="0"/>
              <a:cs typeface="Arial" pitchFamily="34" charset="0"/>
            </a:endParaRPr>
          </a:p>
          <a:p>
            <a:pPr algn="just"/>
            <a:r>
              <a:rPr lang="es-MX" sz="1800" dirty="0" smtClean="0">
                <a:solidFill>
                  <a:schemeClr val="bg1"/>
                </a:solidFill>
                <a:latin typeface="Arial" pitchFamily="34" charset="0"/>
                <a:cs typeface="Arial" pitchFamily="34" charset="0"/>
              </a:rPr>
              <a:t>Dado que ambos programas contribuyen a la conservación y recuperación de especies en riesgo de extinción mediante el otorgamiento de subsidios para diversas actividades orientadas a la conservación, se </a:t>
            </a:r>
            <a:r>
              <a:rPr lang="es-MX" sz="1800" dirty="0">
                <a:solidFill>
                  <a:schemeClr val="bg1"/>
                </a:solidFill>
                <a:latin typeface="Arial" pitchFamily="34" charset="0"/>
                <a:cs typeface="Arial" pitchFamily="34" charset="0"/>
              </a:rPr>
              <a:t>recomienda analizar </a:t>
            </a:r>
            <a:r>
              <a:rPr lang="es-MX" sz="1800" dirty="0" smtClean="0">
                <a:solidFill>
                  <a:schemeClr val="bg1"/>
                </a:solidFill>
                <a:latin typeface="Arial" pitchFamily="34" charset="0"/>
                <a:cs typeface="Arial" pitchFamily="34" charset="0"/>
              </a:rPr>
              <a:t>los mecanismos de focalización para la atención, el tipo de actividades específicas que realizan y los proyectos que financian con </a:t>
            </a:r>
            <a:r>
              <a:rPr lang="es-MX" sz="1800" dirty="0">
                <a:solidFill>
                  <a:schemeClr val="bg1"/>
                </a:solidFill>
                <a:latin typeface="Arial" pitchFamily="34" charset="0"/>
                <a:cs typeface="Arial" pitchFamily="34" charset="0"/>
              </a:rPr>
              <a:t>el fin de </a:t>
            </a:r>
            <a:r>
              <a:rPr lang="es-MX" sz="1800" dirty="0" smtClean="0">
                <a:solidFill>
                  <a:schemeClr val="bg1"/>
                </a:solidFill>
                <a:latin typeface="Arial" pitchFamily="34" charset="0"/>
                <a:cs typeface="Arial" pitchFamily="34" charset="0"/>
              </a:rPr>
              <a:t>identificar posibles mecanismos de coordinación que permitan generar sinergias en su operación. </a:t>
            </a:r>
            <a:endParaRPr lang="es-MX" sz="1800" dirty="0">
              <a:solidFill>
                <a:schemeClr val="bg1"/>
              </a:solidFill>
              <a:latin typeface="Arial" pitchFamily="34" charset="0"/>
              <a:cs typeface="Arial" pitchFamily="34" charset="0"/>
            </a:endParaRPr>
          </a:p>
        </p:txBody>
      </p:sp>
      <p:sp>
        <p:nvSpPr>
          <p:cNvPr id="10" name="Rectangle 2"/>
          <p:cNvSpPr>
            <a:spLocks/>
          </p:cNvSpPr>
          <p:nvPr/>
        </p:nvSpPr>
        <p:spPr bwMode="auto">
          <a:xfrm>
            <a:off x="406400" y="1204392"/>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89</a:t>
            </a:fld>
            <a:endParaRPr lang="es-MX"/>
          </a:p>
        </p:txBody>
      </p:sp>
    </p:spTree>
    <p:extLst>
      <p:ext uri="{BB962C8B-B14F-4D97-AF65-F5344CB8AC3E}">
        <p14:creationId xmlns:p14="http://schemas.microsoft.com/office/powerpoint/2010/main" val="105028977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49872" y="3076600"/>
            <a:ext cx="9753600" cy="3395663"/>
          </a:xfrm>
        </p:spPr>
        <p:txBody>
          <a:bodyPr>
            <a:normAutofit fontScale="90000"/>
          </a:bodyPr>
          <a:lstStyle/>
          <a:p>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a:solidFill>
                  <a:srgbClr val="4F81BD">
                    <a:lumMod val="75000"/>
                  </a:srgbClr>
                </a:solidFill>
                <a:latin typeface="Futura Lt" pitchFamily="34" charset="0"/>
                <a:cs typeface="Tahoma" pitchFamily="34" charset="0"/>
              </a:rPr>
              <a:t/>
            </a:r>
            <a:br>
              <a:rPr lang="es-MX" b="1" cap="small" dirty="0">
                <a:solidFill>
                  <a:srgbClr val="4F81BD">
                    <a:lumMod val="75000"/>
                  </a:srgbClr>
                </a:solidFill>
                <a:latin typeface="Futura Lt" pitchFamily="34" charset="0"/>
                <a:cs typeface="Tahoma" pitchFamily="34" charset="0"/>
              </a:rPr>
            </a:br>
            <a:r>
              <a:rPr lang="es-MX" sz="3600" b="1" cap="small" dirty="0" smtClean="0">
                <a:solidFill>
                  <a:schemeClr val="bg1">
                    <a:lumMod val="50000"/>
                  </a:schemeClr>
                </a:solidFill>
                <a:latin typeface="Futura Lt" pitchFamily="34" charset="0"/>
                <a:ea typeface="+mn-ea"/>
                <a:cs typeface="Tahoma" pitchFamily="34" charset="0"/>
              </a:rPr>
              <a:t>primer </a:t>
            </a:r>
            <a:r>
              <a:rPr lang="es-MX" sz="3600" b="1" cap="small" dirty="0">
                <a:solidFill>
                  <a:schemeClr val="bg1">
                    <a:lumMod val="50000"/>
                  </a:schemeClr>
                </a:solidFill>
                <a:latin typeface="Futura Lt" pitchFamily="34" charset="0"/>
                <a:ea typeface="+mn-ea"/>
                <a:cs typeface="Tahoma" pitchFamily="34" charset="0"/>
              </a:rPr>
              <a:t>objetivo</a:t>
            </a: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b="1" cap="small" dirty="0" smtClean="0">
                <a:solidFill>
                  <a:srgbClr val="4F81BD">
                    <a:lumMod val="75000"/>
                  </a:srgbClr>
                </a:solidFill>
                <a:latin typeface="Futura Lt" pitchFamily="34" charset="0"/>
                <a:cs typeface="Tahoma" pitchFamily="34" charset="0"/>
              </a:rPr>
              <a:t/>
            </a:r>
            <a:br>
              <a:rPr lang="es-MX" b="1" cap="small" dirty="0" smtClean="0">
                <a:solidFill>
                  <a:srgbClr val="4F81BD">
                    <a:lumMod val="75000"/>
                  </a:srgbClr>
                </a:solidFill>
                <a:latin typeface="Futura Lt" pitchFamily="34" charset="0"/>
                <a:cs typeface="Tahoma" pitchFamily="34" charset="0"/>
              </a:rPr>
            </a:br>
            <a:r>
              <a:rPr lang="es-MX" sz="4900" b="1" cap="small" dirty="0" smtClean="0">
                <a:solidFill>
                  <a:srgbClr val="4F81BD">
                    <a:lumMod val="75000"/>
                  </a:srgbClr>
                </a:solidFill>
                <a:latin typeface="Futura Lt" pitchFamily="34" charset="0"/>
                <a:cs typeface="Tahoma" pitchFamily="34" charset="0"/>
              </a:rPr>
              <a:t>contribución de programas y </a:t>
            </a:r>
            <a:r>
              <a:rPr lang="es-MX" sz="4900" b="1" cap="small" dirty="0">
                <a:solidFill>
                  <a:srgbClr val="4F81BD">
                    <a:lumMod val="75000"/>
                  </a:srgbClr>
                </a:solidFill>
                <a:latin typeface="Futura Lt" pitchFamily="34" charset="0"/>
                <a:cs typeface="Tahoma" pitchFamily="34" charset="0"/>
              </a:rPr>
              <a:t>a</a:t>
            </a:r>
            <a:r>
              <a:rPr lang="es-MX" sz="4900" b="1" cap="small" dirty="0" smtClean="0">
                <a:solidFill>
                  <a:srgbClr val="4F81BD">
                    <a:lumMod val="75000"/>
                  </a:srgbClr>
                </a:solidFill>
                <a:latin typeface="Futura Lt" pitchFamily="34" charset="0"/>
                <a:cs typeface="Tahoma" pitchFamily="34" charset="0"/>
              </a:rPr>
              <a:t>cciones federales en la disminución de la pobreza</a:t>
            </a:r>
            <a:endParaRPr lang="es-MX" sz="4900" dirty="0"/>
          </a:p>
        </p:txBody>
      </p:sp>
      <p:sp>
        <p:nvSpPr>
          <p:cNvPr id="3" name="Marcador de número de diapositiva 2"/>
          <p:cNvSpPr>
            <a:spLocks noGrp="1"/>
          </p:cNvSpPr>
          <p:nvPr>
            <p:ph type="sldNum" sz="quarter" idx="12"/>
          </p:nvPr>
        </p:nvSpPr>
        <p:spPr/>
        <p:txBody>
          <a:bodyPr/>
          <a:lstStyle/>
          <a:p>
            <a:fld id="{EF433643-E7B1-4CCD-92C3-70939184505B}" type="slidenum">
              <a:rPr lang="es-MX" smtClean="0"/>
              <a:t>9</a:t>
            </a:fld>
            <a:endParaRPr lang="es-MX"/>
          </a:p>
        </p:txBody>
      </p:sp>
    </p:spTree>
    <p:extLst>
      <p:ext uri="{BB962C8B-B14F-4D97-AF65-F5344CB8AC3E}">
        <p14:creationId xmlns:p14="http://schemas.microsoft.com/office/powerpoint/2010/main" val="32795265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1" name="15 Rectángulo redondeado"/>
          <p:cNvSpPr/>
          <p:nvPr/>
        </p:nvSpPr>
        <p:spPr bwMode="auto">
          <a:xfrm>
            <a:off x="7006456" y="2212504"/>
            <a:ext cx="5400600" cy="1368152"/>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Producción y distribución de libros y materiales educativos (SEP B003)</a:t>
            </a:r>
          </a:p>
        </p:txBody>
      </p:sp>
      <p:sp>
        <p:nvSpPr>
          <p:cNvPr id="12" name="16 Igual que"/>
          <p:cNvSpPr/>
          <p:nvPr/>
        </p:nvSpPr>
        <p:spPr bwMode="auto">
          <a:xfrm>
            <a:off x="6142360" y="2716560"/>
            <a:ext cx="576064" cy="360040"/>
          </a:xfrm>
          <a:prstGeom prst="mathEqual">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smtClean="0">
              <a:ln>
                <a:noFill/>
              </a:ln>
              <a:solidFill>
                <a:prstClr val="black"/>
              </a:solidFill>
              <a:effectLst/>
              <a:uLnTx/>
              <a:uFillTx/>
            </a:endParaRPr>
          </a:p>
        </p:txBody>
      </p:sp>
      <p:sp>
        <p:nvSpPr>
          <p:cNvPr id="13" name="17 Rectángulo redondeado"/>
          <p:cNvSpPr/>
          <p:nvPr/>
        </p:nvSpPr>
        <p:spPr bwMode="auto">
          <a:xfrm>
            <a:off x="539552" y="2219032"/>
            <a:ext cx="5242768" cy="1361624"/>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Producción y distribución de libros y materiales culturales  (SEP E016)</a:t>
            </a:r>
          </a:p>
        </p:txBody>
      </p:sp>
      <p:sp>
        <p:nvSpPr>
          <p:cNvPr id="15" name="10 Rectángulo redondeado"/>
          <p:cNvSpPr/>
          <p:nvPr/>
        </p:nvSpPr>
        <p:spPr bwMode="auto">
          <a:xfrm>
            <a:off x="237704" y="3979744"/>
            <a:ext cx="12457384" cy="4929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smtClean="0">
                <a:solidFill>
                  <a:schemeClr val="bg1"/>
                </a:solidFill>
                <a:latin typeface="Arial" panose="020B0604020202020204" pitchFamily="34" charset="0"/>
                <a:cs typeface="Arial" pitchFamily="34" charset="0"/>
              </a:rPr>
              <a:t>El programa E016 tiene por objetivo promover </a:t>
            </a:r>
            <a:r>
              <a:rPr lang="es-MX" sz="1800" dirty="0">
                <a:solidFill>
                  <a:schemeClr val="bg1"/>
                </a:solidFill>
                <a:latin typeface="Arial" pitchFamily="34" charset="0"/>
                <a:cs typeface="Arial" pitchFamily="34" charset="0"/>
              </a:rPr>
              <a:t>y difundir el arte y la cultura como recursos formativos privilegiados para impulsar la educación integral mediante una mayor distribución y diversidad de libros, materiales educativos y culturales puestos al alcance de la </a:t>
            </a:r>
            <a:r>
              <a:rPr lang="es-MX" sz="1800" dirty="0" smtClean="0">
                <a:solidFill>
                  <a:schemeClr val="bg1"/>
                </a:solidFill>
                <a:latin typeface="Arial" pitchFamily="34" charset="0"/>
                <a:cs typeface="Arial" pitchFamily="34" charset="0"/>
              </a:rPr>
              <a:t>población mayor a 2 años de edad. </a:t>
            </a:r>
          </a:p>
          <a:p>
            <a:pPr algn="just"/>
            <a:endParaRPr lang="es-MX" sz="1800" dirty="0">
              <a:solidFill>
                <a:schemeClr val="bg1"/>
              </a:solidFill>
              <a:latin typeface="Arial" pitchFamily="34" charset="0"/>
              <a:cs typeface="Arial" pitchFamily="34" charset="0"/>
            </a:endParaRPr>
          </a:p>
          <a:p>
            <a:pPr algn="just"/>
            <a:r>
              <a:rPr lang="es-MX" sz="1800" dirty="0" smtClean="0">
                <a:latin typeface="Arial" panose="020B0604020202020204" pitchFamily="34" charset="0"/>
                <a:cs typeface="Arial" panose="020B0604020202020204" pitchFamily="34" charset="0"/>
              </a:rPr>
              <a:t>El programa</a:t>
            </a:r>
            <a:r>
              <a:rPr lang="es-MX" sz="1800" dirty="0">
                <a:latin typeface="Arial" panose="020B0604020202020204" pitchFamily="34" charset="0"/>
                <a:cs typeface="Arial" panose="020B0604020202020204" pitchFamily="34" charset="0"/>
              </a:rPr>
              <a:t> B003 es el encargado de editar, producir y distribuir Libros de Texto Gratuitos a nivel inicial y básico de educación en el </a:t>
            </a:r>
            <a:r>
              <a:rPr lang="es-MX" sz="1800" dirty="0" smtClean="0">
                <a:latin typeface="Arial" panose="020B0604020202020204" pitchFamily="34" charset="0"/>
                <a:cs typeface="Arial" panose="020B0604020202020204" pitchFamily="34" charset="0"/>
              </a:rPr>
              <a:t>país. </a:t>
            </a:r>
          </a:p>
          <a:p>
            <a:pPr algn="just"/>
            <a:endParaRPr lang="es-MX" sz="1800" dirty="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Ambos programas buscan promover la producción y distribución de libros y otros materiales educativos, si bien el programa E016 está enfocado a la población en general mediante la distribución de libros en las librerías EDUCAL y del Fondo de Cultura Económica (FCE), y el programa B003 se encarga de la distribución de Libros de texto Gratuitos en el nivel de educación básico.</a:t>
            </a:r>
          </a:p>
          <a:p>
            <a:pPr algn="just"/>
            <a:endParaRPr lang="es-MX" sz="1800" dirty="0">
              <a:latin typeface="Arial" panose="020B0604020202020204" pitchFamily="34" charset="0"/>
              <a:cs typeface="Arial" panose="020B0604020202020204" pitchFamily="34" charset="0"/>
            </a:endParaRPr>
          </a:p>
          <a:p>
            <a:pPr algn="just"/>
            <a:r>
              <a:rPr lang="es-MX" sz="1800" dirty="0" smtClean="0">
                <a:solidFill>
                  <a:schemeClr val="bg1"/>
                </a:solidFill>
                <a:latin typeface="Arial" pitchFamily="34" charset="0"/>
                <a:cs typeface="Arial" pitchFamily="34" charset="0"/>
              </a:rPr>
              <a:t>Dado que ambos programas buscan promover la producción y distribución de libros con el fin de fomentar la educación integral se recomienda analizar posibles mecanismos de coordinación entre programas que permitan mejorar la cobertura y potenciar los beneficios que generan.</a:t>
            </a:r>
            <a:endParaRPr lang="es-MX" sz="1800" dirty="0">
              <a:solidFill>
                <a:schemeClr val="bg1"/>
              </a:solidFill>
              <a:latin typeface="Arial" pitchFamily="34" charset="0"/>
              <a:cs typeface="Arial" pitchFamily="34" charset="0"/>
            </a:endParaRPr>
          </a:p>
        </p:txBody>
      </p:sp>
      <p:sp>
        <p:nvSpPr>
          <p:cNvPr id="16" name="Rectangle 2"/>
          <p:cNvSpPr>
            <a:spLocks/>
          </p:cNvSpPr>
          <p:nvPr/>
        </p:nvSpPr>
        <p:spPr bwMode="auto">
          <a:xfrm>
            <a:off x="406400" y="1380540"/>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90</a:t>
            </a:fld>
            <a:endParaRPr lang="es-MX"/>
          </a:p>
        </p:txBody>
      </p:sp>
    </p:spTree>
    <p:extLst>
      <p:ext uri="{BB962C8B-B14F-4D97-AF65-F5344CB8AC3E}">
        <p14:creationId xmlns:p14="http://schemas.microsoft.com/office/powerpoint/2010/main" val="3168559488"/>
      </p:ext>
    </p:extLst>
  </p:cSld>
  <p:clrMapOvr>
    <a:masterClrMapping/>
  </p:clrMapOvr>
  <p:transition spd="med"/>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1" name="15 Rectángulo redondeado"/>
          <p:cNvSpPr/>
          <p:nvPr/>
        </p:nvSpPr>
        <p:spPr bwMode="auto">
          <a:xfrm>
            <a:off x="7006456" y="1852464"/>
            <a:ext cx="5400600" cy="1368152"/>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Apoyos a centros y organizaciones de educación (U080)</a:t>
            </a:r>
          </a:p>
          <a:p>
            <a:pPr algn="ctr" fontAlgn="b"/>
            <a:r>
              <a:rPr lang="es-MX" sz="1600" b="1" kern="0" dirty="0">
                <a:solidFill>
                  <a:schemeClr val="bg1"/>
                </a:solidFill>
                <a:latin typeface="Arial" pitchFamily="34" charset="0"/>
                <a:cs typeface="Arial" pitchFamily="34" charset="0"/>
              </a:rPr>
              <a:t>Subsidios para organismos descentralizados estatales(U006)</a:t>
            </a:r>
          </a:p>
        </p:txBody>
      </p:sp>
      <p:sp>
        <p:nvSpPr>
          <p:cNvPr id="12" name="16 Igual que"/>
          <p:cNvSpPr/>
          <p:nvPr/>
        </p:nvSpPr>
        <p:spPr bwMode="auto">
          <a:xfrm>
            <a:off x="6105848" y="2364027"/>
            <a:ext cx="576064" cy="360040"/>
          </a:xfrm>
          <a:prstGeom prst="mathEqual">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smtClean="0">
              <a:ln>
                <a:noFill/>
              </a:ln>
              <a:solidFill>
                <a:prstClr val="black"/>
              </a:solidFill>
              <a:effectLst/>
              <a:uLnTx/>
              <a:uFillTx/>
            </a:endParaRPr>
          </a:p>
        </p:txBody>
      </p:sp>
      <p:sp>
        <p:nvSpPr>
          <p:cNvPr id="13" name="17 Rectángulo redondeado"/>
          <p:cNvSpPr/>
          <p:nvPr/>
        </p:nvSpPr>
        <p:spPr bwMode="auto">
          <a:xfrm>
            <a:off x="539552" y="1858992"/>
            <a:ext cx="5242768" cy="1361624"/>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Apoyos para la atención a problemas estructurales de las UPES (SEP, U081)</a:t>
            </a:r>
          </a:p>
        </p:txBody>
      </p:sp>
      <p:sp>
        <p:nvSpPr>
          <p:cNvPr id="14" name="1 Rectángulo"/>
          <p:cNvSpPr/>
          <p:nvPr/>
        </p:nvSpPr>
        <p:spPr>
          <a:xfrm>
            <a:off x="5422280" y="1522211"/>
            <a:ext cx="6984776" cy="400110"/>
          </a:xfrm>
          <a:prstGeom prst="rect">
            <a:avLst/>
          </a:prstGeom>
        </p:spPr>
        <p:txBody>
          <a:bodyPr wrap="square">
            <a:spAutoFit/>
          </a:bodyPr>
          <a:lstStyle/>
          <a:p>
            <a:pPr algn="just"/>
            <a:endParaRPr lang="es-MX" sz="2000" dirty="0"/>
          </a:p>
        </p:txBody>
      </p:sp>
      <p:sp>
        <p:nvSpPr>
          <p:cNvPr id="15" name="10 Rectángulo redondeado"/>
          <p:cNvSpPr/>
          <p:nvPr/>
        </p:nvSpPr>
        <p:spPr bwMode="auto">
          <a:xfrm>
            <a:off x="237704" y="3473421"/>
            <a:ext cx="12313368" cy="54358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smtClean="0">
                <a:latin typeface="Arial" panose="020B0604020202020204" pitchFamily="34" charset="0"/>
                <a:cs typeface="Arial" panose="020B0604020202020204" pitchFamily="34" charset="0"/>
              </a:rPr>
              <a:t>El Programa U081 busca contribuir </a:t>
            </a:r>
            <a:r>
              <a:rPr lang="es-MX" sz="1800" dirty="0">
                <a:latin typeface="Arial" panose="020B0604020202020204" pitchFamily="34" charset="0"/>
                <a:cs typeface="Arial" panose="020B0604020202020204" pitchFamily="34" charset="0"/>
              </a:rPr>
              <a:t>a asegurar mayor cobertura, inclusión y equidad educativa entre todos los grupos de la población para la construcción de una sociedad más justa mediante la disminución de los pasivos contingentes y el ahorro de las instituciones para pensiones y </a:t>
            </a:r>
            <a:r>
              <a:rPr lang="es-MX" sz="1800" dirty="0" smtClean="0">
                <a:latin typeface="Arial" panose="020B0604020202020204" pitchFamily="34" charset="0"/>
                <a:cs typeface="Arial" panose="020B0604020202020204" pitchFamily="34" charset="0"/>
              </a:rPr>
              <a:t>jubilaciones. </a:t>
            </a:r>
          </a:p>
          <a:p>
            <a:pPr algn="just"/>
            <a:endParaRPr lang="es-MX" sz="1800" dirty="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El Programa U080 busca contribuir </a:t>
            </a:r>
            <a:r>
              <a:rPr lang="es-MX" sz="1800" dirty="0">
                <a:latin typeface="Arial" panose="020B0604020202020204" pitchFamily="34" charset="0"/>
                <a:cs typeface="Arial" panose="020B0604020202020204" pitchFamily="34" charset="0"/>
              </a:rPr>
              <a:t>a asegurar mayor cobertura, inclusión y equidad educativa entre todos los grupos de la población para la construcción de una sociedad más justa mediante la transferencia de recursos a las Entidades Federativas, así como a Organizaciones y/o Centros de educación</a:t>
            </a:r>
            <a:r>
              <a:rPr lang="es-MX" sz="1800" dirty="0" smtClean="0">
                <a:latin typeface="Arial" panose="020B0604020202020204" pitchFamily="34" charset="0"/>
                <a:cs typeface="Arial" panose="020B0604020202020204" pitchFamily="34" charset="0"/>
              </a:rPr>
              <a:t>. </a:t>
            </a:r>
          </a:p>
          <a:p>
            <a:pPr algn="just"/>
            <a:endParaRPr lang="es-MX" sz="1800" dirty="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El Programa U006 busca </a:t>
            </a:r>
            <a:r>
              <a:rPr lang="es-MX" sz="1800" dirty="0">
                <a:latin typeface="Arial" panose="020B0604020202020204" pitchFamily="34" charset="0"/>
                <a:cs typeface="Arial" panose="020B0604020202020204" pitchFamily="34" charset="0"/>
              </a:rPr>
              <a:t>contribuir al mantenimiento y ampliación de la cobertura de los servicios proporcionados por los </a:t>
            </a:r>
            <a:r>
              <a:rPr lang="es-MX" sz="1800" dirty="0" smtClean="0">
                <a:latin typeface="Arial" panose="020B0604020202020204" pitchFamily="34" charset="0"/>
                <a:cs typeface="Arial" panose="020B0604020202020204" pitchFamily="34" charset="0"/>
              </a:rPr>
              <a:t>Organismo Descentralizados Estatales </a:t>
            </a:r>
            <a:r>
              <a:rPr lang="es-MX" sz="1800" dirty="0">
                <a:latin typeface="Arial" panose="020B0604020202020204" pitchFamily="34" charset="0"/>
                <a:cs typeface="Arial" panose="020B0604020202020204" pitchFamily="34" charset="0"/>
              </a:rPr>
              <a:t>de Educación Media Superior (EMS), Superior (ES) y Formación para el Trabajo (FT), mediante la asignación de subsidios federales para cubrir sus necesidades de gasto corriente (pago de nóminas del personal docente y administrativo) y, en menor proporción, de gasto de operación</a:t>
            </a:r>
            <a:r>
              <a:rPr lang="es-MX" sz="1800" dirty="0" smtClean="0">
                <a:latin typeface="Arial" panose="020B0604020202020204" pitchFamily="34" charset="0"/>
                <a:cs typeface="Arial" panose="020B0604020202020204" pitchFamily="34" charset="0"/>
              </a:rPr>
              <a:t>.</a:t>
            </a:r>
          </a:p>
          <a:p>
            <a:pPr algn="just"/>
            <a:endParaRPr lang="es-MX" sz="1800" dirty="0" smtClean="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Dado que los tres programas transfieren recursos a instituciones de educación mediante diferentes canales para mejorar la cobertura de educación, se sugiere analizar los mecanismos de focalización de recursos con el fin de identificar posibles sinergias en su operación.</a:t>
            </a:r>
            <a:endParaRPr lang="es-MX" sz="1800" dirty="0">
              <a:solidFill>
                <a:schemeClr val="bg1"/>
              </a:solidFill>
              <a:latin typeface="Arial" pitchFamily="34" charset="0"/>
              <a:cs typeface="Arial" pitchFamily="34" charset="0"/>
            </a:endParaRPr>
          </a:p>
        </p:txBody>
      </p:sp>
      <p:sp>
        <p:nvSpPr>
          <p:cNvPr id="16" name="Rectangle 2"/>
          <p:cNvSpPr>
            <a:spLocks/>
          </p:cNvSpPr>
          <p:nvPr/>
        </p:nvSpPr>
        <p:spPr bwMode="auto">
          <a:xfrm>
            <a:off x="406400" y="1380540"/>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91</a:t>
            </a:fld>
            <a:endParaRPr lang="es-MX"/>
          </a:p>
        </p:txBody>
      </p:sp>
    </p:spTree>
    <p:extLst>
      <p:ext uri="{BB962C8B-B14F-4D97-AF65-F5344CB8AC3E}">
        <p14:creationId xmlns:p14="http://schemas.microsoft.com/office/powerpoint/2010/main" val="3227675545"/>
      </p:ext>
    </p:extLst>
  </p:cSld>
  <p:clrMapOvr>
    <a:masterClrMapping/>
  </p:clrMapOvr>
  <p:transition spd="med"/>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dirty="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1" name="15 Rectángulo redondeado"/>
          <p:cNvSpPr/>
          <p:nvPr/>
        </p:nvSpPr>
        <p:spPr bwMode="auto">
          <a:xfrm>
            <a:off x="7078464" y="2276872"/>
            <a:ext cx="5400600" cy="1368152"/>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Programa para el desarrollo de la Industria de Industria del Software (PROSOFT) y la Innovación </a:t>
            </a:r>
            <a:r>
              <a:rPr lang="es-MX" sz="1600" b="1" kern="0" dirty="0" smtClean="0">
                <a:solidFill>
                  <a:schemeClr val="bg1"/>
                </a:solidFill>
                <a:latin typeface="Arial" pitchFamily="34" charset="0"/>
                <a:cs typeface="Arial" pitchFamily="34" charset="0"/>
              </a:rPr>
              <a:t>(SE, </a:t>
            </a:r>
            <a:r>
              <a:rPr lang="es-MX" sz="1600" b="1" kern="0" dirty="0">
                <a:solidFill>
                  <a:schemeClr val="bg1"/>
                </a:solidFill>
                <a:latin typeface="Arial" pitchFamily="34" charset="0"/>
                <a:cs typeface="Arial" pitchFamily="34" charset="0"/>
              </a:rPr>
              <a:t>S151)</a:t>
            </a:r>
          </a:p>
        </p:txBody>
      </p:sp>
      <p:sp>
        <p:nvSpPr>
          <p:cNvPr id="12" name="16 Igual que"/>
          <p:cNvSpPr/>
          <p:nvPr/>
        </p:nvSpPr>
        <p:spPr bwMode="auto">
          <a:xfrm>
            <a:off x="6161038" y="2778280"/>
            <a:ext cx="576064" cy="360040"/>
          </a:xfrm>
          <a:prstGeom prst="mathEqual">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smtClean="0">
              <a:ln>
                <a:noFill/>
              </a:ln>
              <a:solidFill>
                <a:prstClr val="black"/>
              </a:solidFill>
              <a:effectLst/>
              <a:uLnTx/>
              <a:uFillTx/>
            </a:endParaRPr>
          </a:p>
        </p:txBody>
      </p:sp>
      <p:sp>
        <p:nvSpPr>
          <p:cNvPr id="13" name="17 Rectángulo redondeado"/>
          <p:cNvSpPr/>
          <p:nvPr/>
        </p:nvSpPr>
        <p:spPr bwMode="auto">
          <a:xfrm>
            <a:off x="611560" y="2283400"/>
            <a:ext cx="5242768" cy="1361624"/>
          </a:xfrm>
          <a:prstGeom prst="round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
            <a:r>
              <a:rPr lang="es-MX" sz="1600" b="1" kern="0" dirty="0">
                <a:solidFill>
                  <a:schemeClr val="bg1"/>
                </a:solidFill>
                <a:latin typeface="Arial" pitchFamily="34" charset="0"/>
                <a:cs typeface="Arial" pitchFamily="34" charset="0"/>
              </a:rPr>
              <a:t>Programa para la Productividad y Competitividad Industrial </a:t>
            </a:r>
            <a:r>
              <a:rPr lang="es-MX" sz="1600" b="1" kern="0" dirty="0" smtClean="0">
                <a:solidFill>
                  <a:schemeClr val="bg1"/>
                </a:solidFill>
                <a:latin typeface="Arial" pitchFamily="34" charset="0"/>
                <a:cs typeface="Arial" pitchFamily="34" charset="0"/>
              </a:rPr>
              <a:t>(SE, S220)  </a:t>
            </a:r>
            <a:endParaRPr lang="es-MX" sz="1600" b="1" kern="0" dirty="0">
              <a:solidFill>
                <a:schemeClr val="bg1"/>
              </a:solidFill>
              <a:latin typeface="Arial" pitchFamily="34" charset="0"/>
              <a:cs typeface="Arial" pitchFamily="34" charset="0"/>
            </a:endParaRPr>
          </a:p>
        </p:txBody>
      </p:sp>
      <p:sp>
        <p:nvSpPr>
          <p:cNvPr id="15" name="10 Rectángulo redondeado"/>
          <p:cNvSpPr/>
          <p:nvPr/>
        </p:nvSpPr>
        <p:spPr bwMode="auto">
          <a:xfrm>
            <a:off x="376313" y="4307920"/>
            <a:ext cx="12252174" cy="4320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smtClean="0">
                <a:solidFill>
                  <a:schemeClr val="bg1"/>
                </a:solidFill>
                <a:latin typeface="Arial" pitchFamily="34" charset="0"/>
                <a:cs typeface="Arial" pitchFamily="34" charset="0"/>
              </a:rPr>
              <a:t>El programa S220</a:t>
            </a:r>
            <a:r>
              <a:rPr lang="es-MX" sz="1800" dirty="0" smtClean="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tiene como </a:t>
            </a:r>
            <a:r>
              <a:rPr lang="es-MX" sz="1800" dirty="0" smtClean="0">
                <a:latin typeface="Arial" panose="020B0604020202020204" pitchFamily="34" charset="0"/>
                <a:cs typeface="Arial" panose="020B0604020202020204" pitchFamily="34" charset="0"/>
              </a:rPr>
              <a:t>objetivo</a:t>
            </a:r>
            <a:r>
              <a:rPr lang="es-MX" sz="1800" dirty="0">
                <a:latin typeface="Arial" panose="020B0604020202020204" pitchFamily="34" charset="0"/>
                <a:cs typeface="Arial" panose="020B0604020202020204" pitchFamily="34" charset="0"/>
              </a:rPr>
              <a:t> contribuir a la integración de un mayor número de empresas en las cadenas de valor y mejorar su productividad, lo cual fomentará un crecimiento económico equilibrado por sectores, regiones y empresas</a:t>
            </a:r>
            <a:r>
              <a:rPr lang="es-MX" sz="1800" dirty="0" smtClean="0">
                <a:latin typeface="Arial" panose="020B0604020202020204" pitchFamily="34" charset="0"/>
                <a:cs typeface="Arial" panose="020B0604020202020204" pitchFamily="34" charset="0"/>
              </a:rPr>
              <a:t>. </a:t>
            </a:r>
          </a:p>
          <a:p>
            <a:pPr algn="just"/>
            <a:endParaRPr lang="es-MX" sz="1800" dirty="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El </a:t>
            </a:r>
            <a:r>
              <a:rPr lang="es-MX" sz="1800" dirty="0">
                <a:latin typeface="Arial" panose="020B0604020202020204" pitchFamily="34" charset="0"/>
                <a:cs typeface="Arial" panose="020B0604020202020204" pitchFamily="34" charset="0"/>
              </a:rPr>
              <a:t>Programa S151 </a:t>
            </a:r>
            <a:r>
              <a:rPr lang="es-MX" sz="1800" dirty="0" smtClean="0">
                <a:latin typeface="Arial" panose="020B0604020202020204" pitchFamily="34" charset="0"/>
                <a:cs typeface="Arial" panose="020B0604020202020204" pitchFamily="34" charset="0"/>
              </a:rPr>
              <a:t>busca promover el desarrollo y la adopción de las tecnologías de la información y la innovación en los sectores estratégicos del país que contribuya a incrementar su productividad. </a:t>
            </a:r>
          </a:p>
          <a:p>
            <a:pPr algn="just"/>
            <a:endParaRPr lang="es-MX" sz="1800" dirty="0" smtClean="0">
              <a:latin typeface="Arial" panose="020B0604020202020204" pitchFamily="34" charset="0"/>
              <a:cs typeface="Arial" panose="020B0604020202020204" pitchFamily="34" charset="0"/>
            </a:endParaRPr>
          </a:p>
          <a:p>
            <a:pPr algn="just"/>
            <a:r>
              <a:rPr lang="es-MX" sz="1800" dirty="0" smtClean="0">
                <a:latin typeface="Arial" panose="020B0604020202020204" pitchFamily="34" charset="0"/>
                <a:cs typeface="Arial" panose="020B0604020202020204" pitchFamily="34" charset="0"/>
              </a:rPr>
              <a:t>En tanto ambos programas enfocan su atención en empresas y en la generación de condiciones que permitan mejorar la productividad de sectores estratégicos de la economía, se considera relevante revisar los mecanismos a través de los cuales operan, las características de los beneficiarios que atienden, así como el tipo de proyectos que financian, con el fin de identificar posibles sinergias entre programas.</a:t>
            </a:r>
            <a:endParaRPr lang="es-MX" sz="1800" dirty="0">
              <a:solidFill>
                <a:schemeClr val="bg1"/>
              </a:solidFill>
              <a:latin typeface="Arial" pitchFamily="34" charset="0"/>
              <a:cs typeface="Arial" pitchFamily="34" charset="0"/>
            </a:endParaRPr>
          </a:p>
        </p:txBody>
      </p:sp>
      <p:sp>
        <p:nvSpPr>
          <p:cNvPr id="16" name="Rectangle 2"/>
          <p:cNvSpPr>
            <a:spLocks/>
          </p:cNvSpPr>
          <p:nvPr/>
        </p:nvSpPr>
        <p:spPr bwMode="auto">
          <a:xfrm>
            <a:off x="406400" y="1380540"/>
            <a:ext cx="176170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smtClean="0">
                <a:latin typeface="Arial" panose="020B0604020202020204" pitchFamily="34" charset="0"/>
                <a:cs typeface="Arial" panose="020B0604020202020204" pitchFamily="34" charset="0"/>
                <a:sym typeface="Arial" panose="020B0604020202020204" pitchFamily="34" charset="0"/>
              </a:rPr>
              <a:t>Resultados</a:t>
            </a:r>
            <a:endParaRPr lang="es-MX" altLang="es-MX" sz="2400" b="1" dirty="0">
              <a:latin typeface="Arial" panose="020B0604020202020204" pitchFamily="34" charset="0"/>
              <a:cs typeface="Arial" panose="020B0604020202020204" pitchFamily="34" charset="0"/>
              <a:sym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EF433643-E7B1-4CCD-92C3-70939184505B}" type="slidenum">
              <a:rPr lang="es-MX" smtClean="0"/>
              <a:t>92</a:t>
            </a:fld>
            <a:endParaRPr lang="es-MX"/>
          </a:p>
        </p:txBody>
      </p:sp>
    </p:spTree>
    <p:extLst>
      <p:ext uri="{BB962C8B-B14F-4D97-AF65-F5344CB8AC3E}">
        <p14:creationId xmlns:p14="http://schemas.microsoft.com/office/powerpoint/2010/main" val="556480552"/>
      </p:ext>
    </p:extLst>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65896" y="3796680"/>
            <a:ext cx="9649072" cy="1446550"/>
          </a:xfrm>
          <a:prstGeom prst="rect">
            <a:avLst/>
          </a:prstGeom>
        </p:spPr>
        <p:txBody>
          <a:bodyPr wrap="square">
            <a:spAutoFit/>
          </a:bodyPr>
          <a:lstStyle/>
          <a:p>
            <a:pPr algn="ctr"/>
            <a:r>
              <a:rPr lang="es-MX" altLang="es-MX" sz="4400" b="1" cap="small" dirty="0">
                <a:solidFill>
                  <a:srgbClr val="4F81BD">
                    <a:lumMod val="75000"/>
                  </a:srgbClr>
                </a:solidFill>
                <a:latin typeface="Futura Lt" pitchFamily="34" charset="0"/>
                <a:ea typeface="+mj-ea"/>
                <a:cs typeface="Tahoma" pitchFamily="34" charset="0"/>
                <a:sym typeface="Arial Black" panose="020B0A04020102020204" pitchFamily="34" charset="0"/>
              </a:rPr>
              <a:t>Resumen del Desempeño de los </a:t>
            </a:r>
            <a:br>
              <a:rPr lang="es-MX" altLang="es-MX" sz="4400" b="1" cap="small" dirty="0">
                <a:solidFill>
                  <a:srgbClr val="4F81BD">
                    <a:lumMod val="75000"/>
                  </a:srgbClr>
                </a:solidFill>
                <a:latin typeface="Futura Lt" pitchFamily="34" charset="0"/>
                <a:ea typeface="+mj-ea"/>
                <a:cs typeface="Tahoma" pitchFamily="34" charset="0"/>
                <a:sym typeface="Arial Black" panose="020B0A04020102020204" pitchFamily="34" charset="0"/>
              </a:rPr>
            </a:br>
            <a:r>
              <a:rPr lang="es-MX" altLang="es-MX" sz="4400" b="1" cap="small" dirty="0">
                <a:solidFill>
                  <a:srgbClr val="4F81BD">
                    <a:lumMod val="75000"/>
                  </a:srgbClr>
                </a:solidFill>
                <a:latin typeface="Futura Lt" pitchFamily="34" charset="0"/>
                <a:ea typeface="+mj-ea"/>
                <a:cs typeface="Tahoma" pitchFamily="34" charset="0"/>
                <a:sym typeface="Arial Black" panose="020B0A04020102020204" pitchFamily="34" charset="0"/>
              </a:rPr>
              <a:t>Programas Sociales 2014-2015</a:t>
            </a:r>
            <a:endParaRPr lang="es-MX" sz="4400" b="1" cap="small" dirty="0">
              <a:solidFill>
                <a:srgbClr val="4F81BD">
                  <a:lumMod val="75000"/>
                </a:srgbClr>
              </a:solidFill>
              <a:latin typeface="Futura Lt" pitchFamily="34" charset="0"/>
              <a:ea typeface="+mj-ea"/>
              <a:cs typeface="Tahoma" pitchFamily="34" charset="0"/>
            </a:endParaRP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93</a:t>
            </a:fld>
            <a:endParaRPr lang="es-MX"/>
          </a:p>
        </p:txBody>
      </p:sp>
    </p:spTree>
    <p:extLst>
      <p:ext uri="{BB962C8B-B14F-4D97-AF65-F5344CB8AC3E}">
        <p14:creationId xmlns:p14="http://schemas.microsoft.com/office/powerpoint/2010/main" val="349029012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descr="pasted-imag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763"/>
            <a:ext cx="13004800" cy="975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8" name="2 Rectángulo redondeado"/>
          <p:cNvSpPr/>
          <p:nvPr/>
        </p:nvSpPr>
        <p:spPr bwMode="auto">
          <a:xfrm>
            <a:off x="603250" y="1492250"/>
            <a:ext cx="11947525" cy="2808288"/>
          </a:xfrm>
          <a:prstGeom prst="roundRect">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0" rIns="72000" bIns="36000"/>
          <a:lstStyle/>
          <a:p>
            <a:pPr marL="342900" indent="-342900">
              <a:buFont typeface="Century Gothic" panose="020B0502020202020204" pitchFamily="34" charset="0"/>
              <a:buChar char="►"/>
              <a:defRPr/>
            </a:pPr>
            <a:r>
              <a:rPr lang="es-MX" sz="1900" dirty="0">
                <a:solidFill>
                  <a:schemeClr val="accent1">
                    <a:lumMod val="50000"/>
                  </a:schemeClr>
                </a:solidFill>
                <a:latin typeface="Arial" panose="020B0604020202020204" pitchFamily="34" charset="0"/>
                <a:cs typeface="Arial" panose="020B0604020202020204" pitchFamily="34" charset="0"/>
              </a:rPr>
              <a:t>El </a:t>
            </a:r>
            <a:r>
              <a:rPr lang="es-MX" sz="1900" b="1" dirty="0">
                <a:solidFill>
                  <a:schemeClr val="accent1">
                    <a:lumMod val="50000"/>
                  </a:schemeClr>
                </a:solidFill>
                <a:latin typeface="Arial" panose="020B0604020202020204" pitchFamily="34" charset="0"/>
                <a:cs typeface="Arial" panose="020B0604020202020204" pitchFamily="34" charset="0"/>
              </a:rPr>
              <a:t>Resumen del Desempeño </a:t>
            </a:r>
            <a:r>
              <a:rPr lang="es-MX" sz="1900" dirty="0">
                <a:solidFill>
                  <a:schemeClr val="accent1">
                    <a:lumMod val="50000"/>
                  </a:schemeClr>
                </a:solidFill>
                <a:latin typeface="Arial" panose="020B0604020202020204" pitchFamily="34" charset="0"/>
                <a:cs typeface="Arial" panose="020B0604020202020204" pitchFamily="34" charset="0"/>
              </a:rPr>
              <a:t>es un </a:t>
            </a:r>
            <a:r>
              <a:rPr lang="es-MX" sz="1900" b="1" dirty="0">
                <a:solidFill>
                  <a:schemeClr val="accent1">
                    <a:lumMod val="50000"/>
                  </a:schemeClr>
                </a:solidFill>
                <a:latin typeface="Arial" panose="020B0604020202020204" pitchFamily="34" charset="0"/>
                <a:cs typeface="Arial" panose="020B0604020202020204" pitchFamily="34" charset="0"/>
              </a:rPr>
              <a:t>instrumento</a:t>
            </a:r>
            <a:r>
              <a:rPr lang="es-MX" sz="1900" dirty="0">
                <a:solidFill>
                  <a:schemeClr val="accent1">
                    <a:lumMod val="50000"/>
                  </a:schemeClr>
                </a:solidFill>
                <a:latin typeface="Arial" panose="020B0604020202020204" pitchFamily="34" charset="0"/>
                <a:cs typeface="Arial" panose="020B0604020202020204" pitchFamily="34" charset="0"/>
              </a:rPr>
              <a:t> que </a:t>
            </a:r>
            <a:r>
              <a:rPr lang="es-MX" sz="1900" b="1" dirty="0">
                <a:solidFill>
                  <a:schemeClr val="accent1">
                    <a:lumMod val="50000"/>
                  </a:schemeClr>
                </a:solidFill>
                <a:latin typeface="Arial" panose="020B0604020202020204" pitchFamily="34" charset="0"/>
                <a:cs typeface="Arial" panose="020B0604020202020204" pitchFamily="34" charset="0"/>
              </a:rPr>
              <a:t>categoriza el desempeño </a:t>
            </a:r>
            <a:r>
              <a:rPr lang="es-MX" sz="1900" dirty="0">
                <a:solidFill>
                  <a:schemeClr val="accent1">
                    <a:lumMod val="50000"/>
                  </a:schemeClr>
                </a:solidFill>
                <a:latin typeface="Arial" panose="020B0604020202020204" pitchFamily="34" charset="0"/>
                <a:cs typeface="Arial" panose="020B0604020202020204" pitchFamily="34" charset="0"/>
              </a:rPr>
              <a:t>de los programas de desarrollo social sujetos a un proceso de evaluación homogéneo.</a:t>
            </a:r>
          </a:p>
          <a:p>
            <a:pPr>
              <a:defRPr/>
            </a:pPr>
            <a:endParaRPr lang="es-MX" sz="1900" dirty="0">
              <a:solidFill>
                <a:schemeClr val="accent1">
                  <a:lumMod val="50000"/>
                </a:schemeClr>
              </a:solidFill>
              <a:latin typeface="Arial" panose="020B0604020202020204" pitchFamily="34" charset="0"/>
              <a:cs typeface="Arial" panose="020B0604020202020204" pitchFamily="34" charset="0"/>
            </a:endParaRPr>
          </a:p>
          <a:p>
            <a:pPr marL="800100" lvl="1" indent="-342900">
              <a:buFont typeface="Century Gothic" panose="020B0502020202020204" pitchFamily="34" charset="0"/>
              <a:buChar char="►"/>
              <a:defRPr/>
            </a:pPr>
            <a:r>
              <a:rPr lang="es-MX" sz="1900" dirty="0">
                <a:solidFill>
                  <a:schemeClr val="accent1">
                    <a:lumMod val="50000"/>
                  </a:schemeClr>
                </a:solidFill>
                <a:latin typeface="Arial" panose="020B0604020202020204" pitchFamily="34" charset="0"/>
                <a:cs typeface="Arial" panose="020B0604020202020204" pitchFamily="34" charset="0"/>
              </a:rPr>
              <a:t>Integra los </a:t>
            </a:r>
            <a:r>
              <a:rPr lang="es-MX" sz="1900" b="1" dirty="0">
                <a:solidFill>
                  <a:schemeClr val="accent1">
                    <a:lumMod val="50000"/>
                  </a:schemeClr>
                </a:solidFill>
                <a:latin typeface="Arial" panose="020B0604020202020204" pitchFamily="34" charset="0"/>
                <a:cs typeface="Arial" panose="020B0604020202020204" pitchFamily="34" charset="0"/>
              </a:rPr>
              <a:t>hallazgos derivados</a:t>
            </a:r>
            <a:r>
              <a:rPr lang="es-MX" sz="1900" dirty="0">
                <a:solidFill>
                  <a:schemeClr val="accent1">
                    <a:lumMod val="50000"/>
                  </a:schemeClr>
                </a:solidFill>
                <a:latin typeface="Arial" panose="020B0604020202020204" pitchFamily="34" charset="0"/>
                <a:cs typeface="Arial" panose="020B0604020202020204" pitchFamily="34" charset="0"/>
              </a:rPr>
              <a:t> de la </a:t>
            </a:r>
            <a:r>
              <a:rPr lang="es-MX" sz="1900" b="1" dirty="0">
                <a:solidFill>
                  <a:schemeClr val="accent1">
                    <a:lumMod val="50000"/>
                  </a:schemeClr>
                </a:solidFill>
                <a:latin typeface="Arial" panose="020B0604020202020204" pitchFamily="34" charset="0"/>
                <a:cs typeface="Arial" panose="020B0604020202020204" pitchFamily="34" charset="0"/>
              </a:rPr>
              <a:t>Ficha de Monitoreo y Evaluación 2014-2015</a:t>
            </a:r>
            <a:r>
              <a:rPr lang="es-MX" sz="1900" dirty="0">
                <a:solidFill>
                  <a:schemeClr val="accent1">
                    <a:lumMod val="50000"/>
                  </a:schemeClr>
                </a:solidFill>
                <a:latin typeface="Arial" panose="020B0604020202020204" pitchFamily="34" charset="0"/>
                <a:cs typeface="Arial" panose="020B0604020202020204" pitchFamily="34" charset="0"/>
              </a:rPr>
              <a:t>.</a:t>
            </a:r>
          </a:p>
          <a:p>
            <a:pPr marL="342900" indent="-342900">
              <a:buFont typeface="Century Gothic" panose="020B0502020202020204" pitchFamily="34" charset="0"/>
              <a:buChar char="►"/>
              <a:defRPr/>
            </a:pPr>
            <a:endParaRPr lang="es-MX" sz="1900" dirty="0">
              <a:solidFill>
                <a:schemeClr val="accent1">
                  <a:lumMod val="50000"/>
                </a:schemeClr>
              </a:solidFill>
              <a:latin typeface="Arial" panose="020B0604020202020204" pitchFamily="34" charset="0"/>
              <a:cs typeface="Arial" panose="020B0604020202020204" pitchFamily="34" charset="0"/>
            </a:endParaRPr>
          </a:p>
          <a:p>
            <a:pPr marL="1257300" lvl="2" indent="-342900">
              <a:buFont typeface="Century Gothic" panose="020B0502020202020204" pitchFamily="34" charset="0"/>
              <a:buChar char="►"/>
              <a:defRPr/>
            </a:pPr>
            <a:r>
              <a:rPr lang="es-MX" sz="1900" dirty="0">
                <a:solidFill>
                  <a:schemeClr val="accent1">
                    <a:lumMod val="50000"/>
                  </a:schemeClr>
                </a:solidFill>
                <a:latin typeface="Arial" panose="020B0604020202020204" pitchFamily="34" charset="0"/>
                <a:cs typeface="Arial" panose="020B0604020202020204" pitchFamily="34" charset="0"/>
              </a:rPr>
              <a:t>Valora </a:t>
            </a:r>
            <a:r>
              <a:rPr lang="es-MX" sz="1900" b="1" dirty="0">
                <a:solidFill>
                  <a:schemeClr val="accent1">
                    <a:lumMod val="50000"/>
                  </a:schemeClr>
                </a:solidFill>
                <a:latin typeface="Arial" panose="020B0604020202020204" pitchFamily="34" charset="0"/>
                <a:cs typeface="Arial" panose="020B0604020202020204" pitchFamily="34" charset="0"/>
              </a:rPr>
              <a:t>191 programas* </a:t>
            </a:r>
            <a:r>
              <a:rPr lang="es-MX" sz="1900" dirty="0">
                <a:solidFill>
                  <a:schemeClr val="accent1">
                    <a:lumMod val="50000"/>
                  </a:schemeClr>
                </a:solidFill>
                <a:latin typeface="Arial" panose="020B0604020202020204" pitchFamily="34" charset="0"/>
                <a:cs typeface="Arial" panose="020B0604020202020204" pitchFamily="34" charset="0"/>
              </a:rPr>
              <a:t>de desarrollo social  para el </a:t>
            </a:r>
            <a:r>
              <a:rPr lang="es-MX" sz="1900" b="1" dirty="0">
                <a:solidFill>
                  <a:schemeClr val="accent1">
                    <a:lumMod val="50000"/>
                  </a:schemeClr>
                </a:solidFill>
                <a:latin typeface="Arial" panose="020B0604020202020204" pitchFamily="34" charset="0"/>
                <a:cs typeface="Arial" panose="020B0604020202020204" pitchFamily="34" charset="0"/>
              </a:rPr>
              <a:t>ejercicio fiscal 2014.</a:t>
            </a:r>
          </a:p>
          <a:p>
            <a:pPr lvl="1" indent="0">
              <a:defRPr/>
            </a:pPr>
            <a:endParaRPr lang="es-MX" sz="1900" dirty="0">
              <a:solidFill>
                <a:schemeClr val="accent1">
                  <a:lumMod val="50000"/>
                </a:schemeClr>
              </a:solidFill>
              <a:latin typeface="Arial" panose="020B0604020202020204" pitchFamily="34" charset="0"/>
              <a:cs typeface="Arial" panose="020B0604020202020204" pitchFamily="34" charset="0"/>
            </a:endParaRPr>
          </a:p>
          <a:p>
            <a:pPr marL="1714500" lvl="3" indent="-342900">
              <a:buFont typeface="Century Gothic" panose="020B0502020202020204" pitchFamily="34" charset="0"/>
              <a:buChar char="►"/>
              <a:defRPr/>
            </a:pPr>
            <a:r>
              <a:rPr lang="es-MX" sz="1900" dirty="0">
                <a:solidFill>
                  <a:schemeClr val="accent1">
                    <a:lumMod val="50000"/>
                  </a:schemeClr>
                </a:solidFill>
                <a:latin typeface="Arial" panose="020B0604020202020204" pitchFamily="34" charset="0"/>
                <a:cs typeface="Arial" panose="020B0604020202020204" pitchFamily="34" charset="0"/>
              </a:rPr>
              <a:t>  Analiza </a:t>
            </a:r>
            <a:r>
              <a:rPr lang="es-MX" sz="1900" b="1" dirty="0">
                <a:solidFill>
                  <a:schemeClr val="accent1">
                    <a:lumMod val="50000"/>
                  </a:schemeClr>
                </a:solidFill>
                <a:latin typeface="Arial" panose="020B0604020202020204" pitchFamily="34" charset="0"/>
                <a:cs typeface="Arial" panose="020B0604020202020204" pitchFamily="34" charset="0"/>
              </a:rPr>
              <a:t>22 variables </a:t>
            </a:r>
            <a:r>
              <a:rPr lang="es-MX" sz="1900" dirty="0">
                <a:solidFill>
                  <a:schemeClr val="accent1">
                    <a:lumMod val="50000"/>
                  </a:schemeClr>
                </a:solidFill>
                <a:latin typeface="Arial" panose="020B0604020202020204" pitchFamily="34" charset="0"/>
                <a:cs typeface="Arial" panose="020B0604020202020204" pitchFamily="34" charset="0"/>
              </a:rPr>
              <a:t>en torno a temas como: </a:t>
            </a:r>
          </a:p>
          <a:p>
            <a:pPr marL="1257300" lvl="2" indent="-342900">
              <a:buFont typeface="Century Gothic" panose="020B0502020202020204" pitchFamily="34" charset="0"/>
              <a:buChar char="►"/>
              <a:defRPr/>
            </a:pPr>
            <a:endParaRPr lang="es-MX" sz="2000" dirty="0">
              <a:solidFill>
                <a:schemeClr val="tx2"/>
              </a:solidFill>
            </a:endParaRPr>
          </a:p>
          <a:p>
            <a:pPr marL="342900" indent="-342900">
              <a:buFont typeface="Century Gothic" panose="020B0502020202020204" pitchFamily="34" charset="0"/>
              <a:buChar char="►"/>
              <a:defRPr/>
            </a:pPr>
            <a:endParaRPr lang="es-MX" sz="2000" b="1" dirty="0">
              <a:solidFill>
                <a:srgbClr val="1F497D"/>
              </a:solidFill>
              <a:latin typeface="Century Gothic" pitchFamily="34" charset="0"/>
            </a:endParaRPr>
          </a:p>
        </p:txBody>
      </p:sp>
      <p:sp>
        <p:nvSpPr>
          <p:cNvPr id="4101" name="8 Rectángulo"/>
          <p:cNvSpPr>
            <a:spLocks noChangeArrowheads="1"/>
          </p:cNvSpPr>
          <p:nvPr/>
        </p:nvSpPr>
        <p:spPr bwMode="auto">
          <a:xfrm>
            <a:off x="165101" y="9124950"/>
            <a:ext cx="1108982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r>
              <a:rPr lang="es-MX" altLang="es-MX" sz="1000" dirty="0">
                <a:solidFill>
                  <a:schemeClr val="bg1"/>
                </a:solidFill>
                <a:cs typeface="Arial" panose="020B0604020202020204" pitchFamily="34" charset="0"/>
              </a:rPr>
              <a:t>* </a:t>
            </a:r>
            <a:r>
              <a:rPr lang="es-MX" altLang="es-MX" sz="1000" dirty="0">
                <a:solidFill>
                  <a:schemeClr val="bg1"/>
                </a:solidFill>
              </a:rPr>
              <a:t>El Programa de Empleo Temporal (PET) tuvo tres Fichas de Monitoreo y Evaluación 2014-2015 una por cada dependencia que lo opera: Secretaría de Desarrollo Social, Secretaría de Medio Ambiente y Recursos Naturales, y Secretaría de Comunicaciones y Transportes.</a:t>
            </a:r>
          </a:p>
        </p:txBody>
      </p:sp>
      <p:graphicFrame>
        <p:nvGraphicFramePr>
          <p:cNvPr id="3" name="Tabla 2"/>
          <p:cNvGraphicFramePr>
            <a:graphicFrameLocks noGrp="1"/>
          </p:cNvGraphicFramePr>
          <p:nvPr>
            <p:extLst>
              <p:ext uri="{D42A27DB-BD31-4B8C-83A1-F6EECF244321}">
                <p14:modId xmlns:p14="http://schemas.microsoft.com/office/powerpoint/2010/main" val="3598034796"/>
              </p:ext>
            </p:extLst>
          </p:nvPr>
        </p:nvGraphicFramePr>
        <p:xfrm>
          <a:off x="1173163" y="4156075"/>
          <a:ext cx="11161712" cy="4105274"/>
        </p:xfrm>
        <a:graphic>
          <a:graphicData uri="http://schemas.openxmlformats.org/drawingml/2006/table">
            <a:tbl>
              <a:tblPr/>
              <a:tblGrid>
                <a:gridCol w="1107263"/>
                <a:gridCol w="2788101"/>
                <a:gridCol w="7266348"/>
              </a:tblGrid>
              <a:tr h="234973">
                <a:tc gridSpan="2">
                  <a:txBody>
                    <a:bodyPr/>
                    <a:lstStyle/>
                    <a:p>
                      <a:pPr algn="ctr" rtl="0" fontAlgn="b"/>
                      <a:r>
                        <a:rPr lang="es-MX" sz="1200" b="1" i="0" u="none" strike="noStrike" dirty="0">
                          <a:solidFill>
                            <a:srgbClr val="FFFFFF"/>
                          </a:solidFill>
                          <a:effectLst/>
                          <a:latin typeface="Arial" panose="020B0604020202020204" pitchFamily="34" charset="0"/>
                          <a:cs typeface="Arial" panose="020B0604020202020204" pitchFamily="34" charset="0"/>
                        </a:rPr>
                        <a:t>Sección</a:t>
                      </a:r>
                    </a:p>
                  </a:txBody>
                  <a:tcPr marL="9525" marR="9525" marT="9527" marB="0" anchor="b">
                    <a:lnL>
                      <a:noFill/>
                    </a:lnL>
                    <a:lnR>
                      <a:noFill/>
                    </a:lnR>
                    <a:lnT>
                      <a:noFill/>
                    </a:lnT>
                    <a:lnB>
                      <a:noFill/>
                    </a:lnB>
                    <a:solidFill>
                      <a:srgbClr val="44546A"/>
                    </a:solidFill>
                  </a:tcPr>
                </a:tc>
                <a:tc hMerge="1">
                  <a:txBody>
                    <a:bodyPr/>
                    <a:lstStyle/>
                    <a:p>
                      <a:endParaRPr lang="es-MX"/>
                    </a:p>
                  </a:txBody>
                  <a:tcPr/>
                </a:tc>
                <a:tc>
                  <a:txBody>
                    <a:bodyPr/>
                    <a:lstStyle/>
                    <a:p>
                      <a:pPr algn="ctr" rtl="0" fontAlgn="b"/>
                      <a:r>
                        <a:rPr lang="es-MX" sz="1200" b="1" i="0" u="none" strike="noStrike" dirty="0">
                          <a:solidFill>
                            <a:srgbClr val="FFFFFF"/>
                          </a:solidFill>
                          <a:effectLst/>
                          <a:latin typeface="Arial" panose="020B0604020202020204" pitchFamily="34" charset="0"/>
                          <a:cs typeface="Arial" panose="020B0604020202020204" pitchFamily="34" charset="0"/>
                        </a:rPr>
                        <a:t>Objetivo</a:t>
                      </a:r>
                    </a:p>
                  </a:txBody>
                  <a:tcPr marL="9525" marR="9525" marT="952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r>
              <a:tr h="407307">
                <a:tc rowSpan="6">
                  <a:txBody>
                    <a:bodyPr/>
                    <a:lstStyle/>
                    <a:p>
                      <a:pPr algn="ctr" fontAlgn="ctr"/>
                      <a:r>
                        <a:rPr lang="es-MX" sz="1200" b="1" i="0" u="none" strike="noStrike" dirty="0">
                          <a:solidFill>
                            <a:srgbClr val="FFFFFF"/>
                          </a:solidFill>
                          <a:effectLst/>
                          <a:latin typeface="Arial" panose="020B0604020202020204" pitchFamily="34" charset="0"/>
                          <a:cs typeface="Arial" panose="020B0604020202020204" pitchFamily="34" charset="0"/>
                        </a:rPr>
                        <a:t>Ficha de Monitoreo y Evaluación</a:t>
                      </a:r>
                    </a:p>
                  </a:txBody>
                  <a:tcPr marL="9525" marR="9525" marT="9527" marB="0" anchor="ctr">
                    <a:lnL>
                      <a:noFill/>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Medición de Resultados</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Presenta y valora </a:t>
                      </a:r>
                      <a:r>
                        <a:rPr lang="es-MX" sz="1200" b="0" i="0" u="none" strike="noStrike" dirty="0">
                          <a:solidFill>
                            <a:srgbClr val="000000"/>
                          </a:solidFill>
                          <a:effectLst/>
                          <a:latin typeface="Arial" panose="020B0604020202020204" pitchFamily="34" charset="0"/>
                          <a:cs typeface="Arial" panose="020B0604020202020204" pitchFamily="34" charset="0"/>
                        </a:rPr>
                        <a:t>cómo el programa mide sus resultados</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546388">
                <a:tc vMerge="1">
                  <a:txBody>
                    <a:bodyPr/>
                    <a:lstStyle/>
                    <a:p>
                      <a:endParaRPr lang="es-MX"/>
                    </a:p>
                  </a:txBody>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Resultados</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Presenta y valora </a:t>
                      </a:r>
                      <a:r>
                        <a:rPr lang="es-MX" sz="1200" b="0" i="0" u="none" strike="noStrike" dirty="0">
                          <a:solidFill>
                            <a:srgbClr val="000000"/>
                          </a:solidFill>
                          <a:effectLst/>
                          <a:latin typeface="Arial" panose="020B0604020202020204" pitchFamily="34" charset="0"/>
                          <a:cs typeface="Arial" panose="020B0604020202020204" pitchFamily="34" charset="0"/>
                        </a:rPr>
                        <a:t>los resultados y hallazgos del programa derivados de evaluaciones externas, así como el avance de los </a:t>
                      </a:r>
                      <a:r>
                        <a:rPr lang="es-MX" sz="1200" b="0" i="0" u="none" strike="noStrike" dirty="0" smtClean="0">
                          <a:solidFill>
                            <a:srgbClr val="000000"/>
                          </a:solidFill>
                          <a:effectLst/>
                          <a:latin typeface="Arial" panose="020B0604020202020204" pitchFamily="34" charset="0"/>
                          <a:cs typeface="Arial" panose="020B0604020202020204" pitchFamily="34" charset="0"/>
                        </a:rPr>
                        <a:t>indicadores.</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278160">
                <a:tc vMerge="1">
                  <a:txBody>
                    <a:bodyPr/>
                    <a:lstStyle/>
                    <a:p>
                      <a:endParaRPr lang="es-MX"/>
                    </a:p>
                  </a:txBody>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Cobertura </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Analiza</a:t>
                      </a:r>
                      <a:r>
                        <a:rPr lang="es-MX" sz="1200" b="0" i="0" u="none" strike="noStrike" dirty="0">
                          <a:solidFill>
                            <a:srgbClr val="000000"/>
                          </a:solidFill>
                          <a:effectLst/>
                          <a:latin typeface="Arial" panose="020B0604020202020204" pitchFamily="34" charset="0"/>
                          <a:cs typeface="Arial" panose="020B0604020202020204" pitchFamily="34" charset="0"/>
                        </a:rPr>
                        <a:t>  la cobertura del programa y su evolución  (2008-2014</a:t>
                      </a:r>
                      <a:r>
                        <a:rPr lang="es-MX" sz="1200" b="0" i="0" u="none" strike="noStrike" dirty="0" smtClean="0">
                          <a:solidFill>
                            <a:srgbClr val="000000"/>
                          </a:solidFill>
                          <a:effectLst/>
                          <a:latin typeface="Arial" panose="020B0604020202020204" pitchFamily="34" charset="0"/>
                          <a:cs typeface="Arial" panose="020B0604020202020204" pitchFamily="34" charset="0"/>
                        </a:rPr>
                        <a:t>).</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459904">
                <a:tc vMerge="1">
                  <a:txBody>
                    <a:bodyPr/>
                    <a:lstStyle/>
                    <a:p>
                      <a:endParaRPr lang="es-MX"/>
                    </a:p>
                  </a:txBody>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Análisis del sector</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Describe</a:t>
                      </a:r>
                      <a:r>
                        <a:rPr lang="es-MX" sz="1200" b="0" i="0" u="none" strike="noStrike" dirty="0">
                          <a:solidFill>
                            <a:srgbClr val="000000"/>
                          </a:solidFill>
                          <a:effectLst/>
                          <a:latin typeface="Arial" panose="020B0604020202020204" pitchFamily="34" charset="0"/>
                          <a:cs typeface="Arial" panose="020B0604020202020204" pitchFamily="34" charset="0"/>
                        </a:rPr>
                        <a:t> la  contribución del programa al logro de los objetivos sectoriales o a la mejora del sector en </a:t>
                      </a:r>
                      <a:r>
                        <a:rPr lang="es-MX" sz="1200" b="0" i="0" u="none" strike="noStrike" dirty="0" smtClean="0">
                          <a:solidFill>
                            <a:srgbClr val="000000"/>
                          </a:solidFill>
                          <a:effectLst/>
                          <a:latin typeface="Arial" panose="020B0604020202020204" pitchFamily="34" charset="0"/>
                          <a:cs typeface="Arial" panose="020B0604020202020204" pitchFamily="34" charset="0"/>
                        </a:rPr>
                        <a:t>general.</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357636">
                <a:tc vMerge="1">
                  <a:txBody>
                    <a:bodyPr/>
                    <a:lstStyle/>
                    <a:p>
                      <a:endParaRPr lang="es-MX"/>
                    </a:p>
                  </a:txBody>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Análisis FODA</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Analiza</a:t>
                      </a:r>
                      <a:r>
                        <a:rPr lang="es-MX" sz="1200" b="0" i="0" u="none" strike="noStrike" dirty="0">
                          <a:solidFill>
                            <a:srgbClr val="000000"/>
                          </a:solidFill>
                          <a:effectLst/>
                          <a:latin typeface="Arial" panose="020B0604020202020204" pitchFamily="34" charset="0"/>
                          <a:cs typeface="Arial" panose="020B0604020202020204" pitchFamily="34" charset="0"/>
                        </a:rPr>
                        <a:t> las fortalezas, oportunidades, retos y recomendaciones del </a:t>
                      </a:r>
                      <a:r>
                        <a:rPr lang="es-MX" sz="1200" b="0" i="0" u="none" strike="noStrike" dirty="0" smtClean="0">
                          <a:solidFill>
                            <a:srgbClr val="000000"/>
                          </a:solidFill>
                          <a:effectLst/>
                          <a:latin typeface="Arial" panose="020B0604020202020204" pitchFamily="34" charset="0"/>
                          <a:cs typeface="Arial" panose="020B0604020202020204" pitchFamily="34" charset="0"/>
                        </a:rPr>
                        <a:t>programa.</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459904">
                <a:tc vMerge="1">
                  <a:txBody>
                    <a:bodyPr/>
                    <a:lstStyle/>
                    <a:p>
                      <a:endParaRPr lang="es-MX"/>
                    </a:p>
                  </a:txBody>
                  <a:tcPr/>
                </a:tc>
                <a:tc>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Seguimiento a ASM y avances</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Describe</a:t>
                      </a:r>
                      <a:r>
                        <a:rPr lang="es-MX" sz="1200" b="0" i="0" u="none" strike="noStrike" dirty="0">
                          <a:solidFill>
                            <a:srgbClr val="000000"/>
                          </a:solidFill>
                          <a:effectLst/>
                          <a:latin typeface="Arial" panose="020B0604020202020204" pitchFamily="34" charset="0"/>
                          <a:cs typeface="Arial" panose="020B0604020202020204" pitchFamily="34" charset="0"/>
                        </a:rPr>
                        <a:t> los compromisos de mejora derivados de evaluaciones externas y los avances de cada </a:t>
                      </a:r>
                      <a:r>
                        <a:rPr lang="es-MX" sz="1200" b="0" i="0" u="none" strike="noStrike" dirty="0" smtClean="0">
                          <a:solidFill>
                            <a:srgbClr val="000000"/>
                          </a:solidFill>
                          <a:effectLst/>
                          <a:latin typeface="Arial" panose="020B0604020202020204" pitchFamily="34" charset="0"/>
                          <a:cs typeface="Arial" panose="020B0604020202020204" pitchFamily="34" charset="0"/>
                        </a:rPr>
                        <a:t>programa.</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278160">
                <a:tc gridSpan="2">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Incidencia distributiva</a:t>
                      </a:r>
                    </a:p>
                  </a:txBody>
                  <a:tcPr marL="9525" marR="9525" marT="9527" marB="0" anchor="ctr">
                    <a:lnL>
                      <a:noFill/>
                    </a:lnL>
                    <a:lnR w="6350" cap="flat" cmpd="sng" algn="ctr">
                      <a:solidFill>
                        <a:srgbClr val="000000"/>
                      </a:solidFill>
                      <a:prstDash val="solid"/>
                      <a:round/>
                      <a:headEnd type="none" w="med" len="med"/>
                      <a:tailEnd type="none" w="med" len="med"/>
                    </a:lnR>
                    <a:lnT>
                      <a:noFill/>
                    </a:lnT>
                    <a:lnB>
                      <a:noFill/>
                    </a:lnB>
                    <a:solidFill>
                      <a:srgbClr val="4BACC6"/>
                    </a:solidFill>
                  </a:tcPr>
                </a:tc>
                <a:tc hMerge="1">
                  <a:txBody>
                    <a:bodyPr/>
                    <a:lstStyle/>
                    <a:p>
                      <a:endParaRPr lang="es-MX"/>
                    </a:p>
                  </a:txBody>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Analiza </a:t>
                      </a:r>
                      <a:r>
                        <a:rPr lang="es-MX" sz="1200" b="0" i="0" u="none" strike="noStrike" dirty="0">
                          <a:solidFill>
                            <a:srgbClr val="000000"/>
                          </a:solidFill>
                          <a:effectLst/>
                          <a:latin typeface="Arial" panose="020B0604020202020204" pitchFamily="34" charset="0"/>
                          <a:cs typeface="Arial" panose="020B0604020202020204" pitchFamily="34" charset="0"/>
                        </a:rPr>
                        <a:t>la incidencia de los beneficios.</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r>
              <a:tr h="526520">
                <a:tc gridSpan="2">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Derecho Social o Bienestar Económico</a:t>
                      </a:r>
                    </a:p>
                  </a:txBody>
                  <a:tcPr marL="9525" marR="9525" marT="9527" marB="0" anchor="ctr">
                    <a:lnL>
                      <a:noFill/>
                    </a:lnL>
                    <a:lnR w="6350" cap="flat" cmpd="sng" algn="ctr">
                      <a:solidFill>
                        <a:srgbClr val="000000"/>
                      </a:solidFill>
                      <a:prstDash val="solid"/>
                      <a:round/>
                      <a:headEnd type="none" w="med" len="med"/>
                      <a:tailEnd type="none" w="med" len="med"/>
                    </a:lnR>
                    <a:lnT>
                      <a:noFill/>
                    </a:lnT>
                    <a:lnB>
                      <a:noFill/>
                    </a:lnB>
                    <a:solidFill>
                      <a:srgbClr val="604A7B"/>
                    </a:solidFill>
                  </a:tcPr>
                </a:tc>
                <a:tc hMerge="1">
                  <a:txBody>
                    <a:bodyPr/>
                    <a:lstStyle/>
                    <a:p>
                      <a:endParaRPr lang="es-MX"/>
                    </a:p>
                  </a:txBody>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Vinculación</a:t>
                      </a:r>
                      <a:r>
                        <a:rPr lang="es-MX" sz="1200" b="0" i="0" u="none" strike="noStrike" dirty="0">
                          <a:solidFill>
                            <a:srgbClr val="000000"/>
                          </a:solidFill>
                          <a:effectLst/>
                          <a:latin typeface="Arial" panose="020B0604020202020204" pitchFamily="34" charset="0"/>
                          <a:cs typeface="Arial" panose="020B0604020202020204" pitchFamily="34" charset="0"/>
                        </a:rPr>
                        <a:t> entre los programas y las acciones federales con los derechos sociales y la dimensión de bienestar económico.</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r>
              <a:tr h="556322">
                <a:tc gridSpan="2">
                  <a:txBody>
                    <a:bodyPr/>
                    <a:lstStyle/>
                    <a:p>
                      <a:pPr algn="ctr" rtl="0" fontAlgn="ctr"/>
                      <a:r>
                        <a:rPr lang="es-MX" sz="1200" b="1" i="0" u="none" strike="noStrike" dirty="0">
                          <a:solidFill>
                            <a:srgbClr val="FFFFFF"/>
                          </a:solidFill>
                          <a:effectLst/>
                          <a:latin typeface="Arial" panose="020B0604020202020204" pitchFamily="34" charset="0"/>
                          <a:cs typeface="Arial" panose="020B0604020202020204" pitchFamily="34" charset="0"/>
                        </a:rPr>
                        <a:t>Contribución a derechos sociales e Indicadores de pobreza</a:t>
                      </a:r>
                    </a:p>
                  </a:txBody>
                  <a:tcPr marL="9525" marR="9525" marT="9527" marB="0" anchor="ctr">
                    <a:lnL>
                      <a:noFill/>
                    </a:lnL>
                    <a:lnR w="6350" cap="flat" cmpd="sng" algn="ctr">
                      <a:solidFill>
                        <a:srgbClr val="000000"/>
                      </a:solidFill>
                      <a:prstDash val="solid"/>
                      <a:round/>
                      <a:headEnd type="none" w="med" len="med"/>
                      <a:tailEnd type="none" w="med" len="med"/>
                    </a:lnR>
                    <a:lnT>
                      <a:noFill/>
                    </a:lnT>
                    <a:lnB>
                      <a:noFill/>
                    </a:lnB>
                    <a:solidFill>
                      <a:srgbClr val="17375E"/>
                    </a:solidFill>
                  </a:tcPr>
                </a:tc>
                <a:tc hMerge="1">
                  <a:txBody>
                    <a:bodyPr/>
                    <a:lstStyle/>
                    <a:p>
                      <a:endParaRPr lang="es-MX"/>
                    </a:p>
                  </a:txBody>
                  <a:tcPr/>
                </a:tc>
                <a:tc>
                  <a:txBody>
                    <a:bodyPr/>
                    <a:lstStyle/>
                    <a:p>
                      <a:pPr algn="l" rtl="0" fontAlgn="ctr"/>
                      <a:r>
                        <a:rPr lang="es-MX" sz="1200" b="1" i="0" u="none" strike="noStrike" dirty="0">
                          <a:solidFill>
                            <a:srgbClr val="000000"/>
                          </a:solidFill>
                          <a:effectLst/>
                          <a:latin typeface="Arial" panose="020B0604020202020204" pitchFamily="34" charset="0"/>
                          <a:cs typeface="Arial" panose="020B0604020202020204" pitchFamily="34" charset="0"/>
                        </a:rPr>
                        <a:t>Analiza</a:t>
                      </a:r>
                      <a:r>
                        <a:rPr lang="es-MX" sz="1200" b="0" i="0" u="none" strike="noStrike" dirty="0">
                          <a:solidFill>
                            <a:srgbClr val="000000"/>
                          </a:solidFill>
                          <a:effectLst/>
                          <a:latin typeface="Arial" panose="020B0604020202020204" pitchFamily="34" charset="0"/>
                          <a:cs typeface="Arial" panose="020B0604020202020204" pitchFamily="34" charset="0"/>
                        </a:rPr>
                        <a:t> la contribución del programa a la disminución de los indicadores de la pobreza.</a:t>
                      </a:r>
                      <a:endParaRPr lang="es-MX"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D9F1"/>
                    </a:solidFill>
                  </a:tcPr>
                </a:tc>
              </a:tr>
            </a:tbl>
          </a:graphicData>
        </a:graphic>
      </p:graphicFrame>
      <p:sp>
        <p:nvSpPr>
          <p:cNvPr id="12" name="1 Rectángulo"/>
          <p:cNvSpPr/>
          <p:nvPr/>
        </p:nvSpPr>
        <p:spPr>
          <a:xfrm>
            <a:off x="528638" y="8405813"/>
            <a:ext cx="11947525" cy="584200"/>
          </a:xfrm>
          <a:prstGeom prst="rect">
            <a:avLst/>
          </a:prstGeom>
        </p:spPr>
        <p:txBody>
          <a:bodyPr>
            <a:spAutoFit/>
          </a:bodyPr>
          <a:lstStyle/>
          <a:p>
            <a:pPr algn="ctr">
              <a:defRPr/>
            </a:pPr>
            <a:r>
              <a:rPr lang="es-MX" sz="1600" b="1" dirty="0">
                <a:solidFill>
                  <a:schemeClr val="accent1">
                    <a:lumMod val="50000"/>
                  </a:schemeClr>
                </a:solidFill>
                <a:latin typeface="Helvetica Light"/>
                <a:cs typeface="Arial" pitchFamily="34" charset="0"/>
              </a:rPr>
              <a:t>El Resumen del Desempeño de los programas federales 2014-2015 se puede descargar en el siguiente hipervínculo: </a:t>
            </a:r>
            <a:r>
              <a:rPr lang="es-MX" sz="1600" dirty="0">
                <a:latin typeface="Helvetica Light"/>
                <a:cs typeface="Arial" pitchFamily="34" charset="0"/>
              </a:rPr>
              <a:t> http://www.coneval.org.mx/Evaluacion/RDPS/Documents/Resumen_Desempeno_Ficha_Monitoreo_Evaluacion_2014_2015.zip</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94</a:t>
            </a:fld>
            <a:endParaRPr lang="es-MX"/>
          </a:p>
        </p:txBody>
      </p:sp>
    </p:spTree>
    <p:extLst>
      <p:ext uri="{BB962C8B-B14F-4D97-AF65-F5344CB8AC3E}">
        <p14:creationId xmlns:p14="http://schemas.microsoft.com/office/powerpoint/2010/main" val="1167670368"/>
      </p:ext>
    </p:extLst>
  </p:cSld>
  <p:clrMapOvr>
    <a:masterClrMapping/>
  </p:clrMapOvr>
  <p:transition spd="med"/>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descr="pasted-ima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13004800" cy="975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3" name="Rectangle 4"/>
          <p:cNvSpPr>
            <a:spLocks/>
          </p:cNvSpPr>
          <p:nvPr/>
        </p:nvSpPr>
        <p:spPr bwMode="auto">
          <a:xfrm>
            <a:off x="630238" y="2505075"/>
            <a:ext cx="3009900" cy="40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8" name="2 Rectángulo redondeado"/>
          <p:cNvSpPr/>
          <p:nvPr/>
        </p:nvSpPr>
        <p:spPr bwMode="auto">
          <a:xfrm>
            <a:off x="-193675" y="1498600"/>
            <a:ext cx="12050713" cy="757238"/>
          </a:xfrm>
          <a:prstGeom prst="roundRect">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36000" tIns="0" rIns="72000" bIns="36000"/>
          <a:lstStyle/>
          <a:p>
            <a:pPr marL="1257300" lvl="2" indent="-342900" algn="just">
              <a:buFont typeface="Century Gothic" panose="020B0502020202020204" pitchFamily="34" charset="0"/>
              <a:buChar char="►"/>
              <a:defRPr/>
            </a:pPr>
            <a:r>
              <a:rPr lang="es-MX" sz="2000" dirty="0">
                <a:solidFill>
                  <a:schemeClr val="accent5">
                    <a:lumMod val="50000"/>
                  </a:schemeClr>
                </a:solidFill>
                <a:latin typeface="Arial" panose="020B0604020202020204" pitchFamily="34" charset="0"/>
                <a:cs typeface="Arial" panose="020B0604020202020204" pitchFamily="34" charset="0"/>
              </a:rPr>
              <a:t>En el Resumen se </a:t>
            </a:r>
            <a:r>
              <a:rPr lang="es-MX" sz="2000" b="1" dirty="0">
                <a:solidFill>
                  <a:schemeClr val="accent5">
                    <a:lumMod val="50000"/>
                  </a:schemeClr>
                </a:solidFill>
                <a:latin typeface="Arial" panose="020B0604020202020204" pitchFamily="34" charset="0"/>
                <a:cs typeface="Arial" panose="020B0604020202020204" pitchFamily="34" charset="0"/>
              </a:rPr>
              <a:t>valora la sección de resultados</a:t>
            </a:r>
            <a:r>
              <a:rPr lang="es-MX" sz="2000" dirty="0">
                <a:solidFill>
                  <a:schemeClr val="accent5">
                    <a:lumMod val="50000"/>
                  </a:schemeClr>
                </a:solidFill>
                <a:latin typeface="Arial" panose="020B0604020202020204" pitchFamily="34" charset="0"/>
                <a:cs typeface="Arial" panose="020B0604020202020204" pitchFamily="34" charset="0"/>
              </a:rPr>
              <a:t>, sobre cómo el programa mide sus resultados, los resultado y/o hallazgos identificados, y el avance de sus indicadores. </a:t>
            </a:r>
          </a:p>
          <a:p>
            <a:pPr marL="342900" indent="-342900">
              <a:buFont typeface="Century Gothic" panose="020B0502020202020204" pitchFamily="34" charset="0"/>
              <a:buChar char="►"/>
              <a:defRPr/>
            </a:pPr>
            <a:endParaRPr lang="es-MX" sz="2000" b="1" dirty="0">
              <a:solidFill>
                <a:schemeClr val="accent5">
                  <a:lumMod val="50000"/>
                </a:schemeClr>
              </a:solidFill>
              <a:latin typeface="Century Gothic" pitchFamily="34" charset="0"/>
            </a:endParaRPr>
          </a:p>
        </p:txBody>
      </p:sp>
      <p:sp>
        <p:nvSpPr>
          <p:cNvPr id="13" name="6 Elipse"/>
          <p:cNvSpPr/>
          <p:nvPr/>
        </p:nvSpPr>
        <p:spPr bwMode="auto">
          <a:xfrm>
            <a:off x="2536825" y="3382963"/>
            <a:ext cx="481013" cy="461962"/>
          </a:xfrm>
          <a:prstGeom prst="ellipse">
            <a:avLst/>
          </a:prstGeom>
          <a:solidFill>
            <a:srgbClr val="00B050"/>
          </a:solidFill>
          <a:ln w="9525" cap="flat" cmpd="sng" algn="ctr">
            <a:solidFill>
              <a:srgbClr val="009900"/>
            </a:solidFill>
            <a:prstDash val="solid"/>
            <a:round/>
            <a:headEnd type="none" w="med" len="med"/>
            <a:tailEnd type="none" w="med" len="med"/>
          </a:ln>
          <a:effectLst/>
        </p:spPr>
        <p:txBody>
          <a:bodyPr/>
          <a:lstStyle/>
          <a:p>
            <a:pPr defTabSz="914400" eaLnBrk="1" hangingPunct="1">
              <a:defRPr/>
            </a:pPr>
            <a:endParaRPr lang="es-MX" sz="2000" b="1" u="sng" dirty="0">
              <a:solidFill>
                <a:prstClr val="black"/>
              </a:solidFill>
              <a:latin typeface="Century Gothic" pitchFamily="34" charset="0"/>
              <a:ea typeface="+mn-ea"/>
              <a:cs typeface="Arial" charset="0"/>
            </a:endParaRPr>
          </a:p>
        </p:txBody>
      </p:sp>
      <p:sp>
        <p:nvSpPr>
          <p:cNvPr id="14" name="5 Elipse"/>
          <p:cNvSpPr/>
          <p:nvPr/>
        </p:nvSpPr>
        <p:spPr bwMode="auto">
          <a:xfrm>
            <a:off x="2532063" y="4676775"/>
            <a:ext cx="488950" cy="449263"/>
          </a:xfrm>
          <a:prstGeom prst="ellipse">
            <a:avLst/>
          </a:prstGeom>
          <a:solidFill>
            <a:srgbClr val="EDED11"/>
          </a:solidFill>
          <a:ln w="9525" cap="flat" cmpd="sng" algn="ctr">
            <a:solidFill>
              <a:srgbClr val="FFFF00"/>
            </a:solidFill>
            <a:prstDash val="solid"/>
            <a:round/>
            <a:headEnd type="none" w="med" len="med"/>
            <a:tailEnd type="none" w="med" len="med"/>
          </a:ln>
          <a:effectLst/>
        </p:spPr>
        <p:txBody>
          <a:bodyPr/>
          <a:lstStyle/>
          <a:p>
            <a:pPr defTabSz="914400" eaLnBrk="1" hangingPunct="1">
              <a:defRPr/>
            </a:pPr>
            <a:endParaRPr lang="es-MX" sz="2000" b="1" u="sng" dirty="0">
              <a:solidFill>
                <a:prstClr val="black"/>
              </a:solidFill>
              <a:latin typeface="Century Gothic" pitchFamily="34" charset="0"/>
              <a:ea typeface="+mn-ea"/>
              <a:cs typeface="Arial" charset="0"/>
            </a:endParaRPr>
          </a:p>
        </p:txBody>
      </p:sp>
      <p:sp>
        <p:nvSpPr>
          <p:cNvPr id="15" name="4 Elipse"/>
          <p:cNvSpPr/>
          <p:nvPr/>
        </p:nvSpPr>
        <p:spPr bwMode="auto">
          <a:xfrm>
            <a:off x="2541588" y="5975350"/>
            <a:ext cx="471487" cy="414338"/>
          </a:xfrm>
          <a:prstGeom prst="ellipse">
            <a:avLst/>
          </a:prstGeom>
          <a:solidFill>
            <a:srgbClr val="FF9966"/>
          </a:solidFill>
          <a:ln w="9525" cap="flat" cmpd="sng" algn="ctr">
            <a:solidFill>
              <a:srgbClr val="FF9966"/>
            </a:solidFill>
            <a:prstDash val="solid"/>
            <a:round/>
            <a:headEnd type="none" w="med" len="med"/>
            <a:tailEnd type="none" w="med" len="med"/>
          </a:ln>
          <a:effectLst/>
        </p:spPr>
        <p:txBody>
          <a:bodyPr/>
          <a:lstStyle/>
          <a:p>
            <a:pPr defTabSz="914400" eaLnBrk="1" hangingPunct="1">
              <a:defRPr/>
            </a:pPr>
            <a:endParaRPr lang="es-MX" sz="2000" b="1" u="sng" dirty="0">
              <a:solidFill>
                <a:prstClr val="black"/>
              </a:solidFill>
              <a:latin typeface="Century Gothic" pitchFamily="34" charset="0"/>
              <a:ea typeface="+mn-ea"/>
              <a:cs typeface="Arial" charset="0"/>
            </a:endParaRPr>
          </a:p>
        </p:txBody>
      </p:sp>
      <p:sp>
        <p:nvSpPr>
          <p:cNvPr id="16" name="4 Elipse"/>
          <p:cNvSpPr/>
          <p:nvPr/>
        </p:nvSpPr>
        <p:spPr bwMode="auto">
          <a:xfrm>
            <a:off x="2541588" y="7146925"/>
            <a:ext cx="471487" cy="414338"/>
          </a:xfrm>
          <a:prstGeom prst="ellipse">
            <a:avLst/>
          </a:prstGeom>
          <a:solidFill>
            <a:srgbClr val="FF0000"/>
          </a:solidFill>
          <a:ln w="9525" cap="flat" cmpd="sng" algn="ctr">
            <a:solidFill>
              <a:srgbClr val="FF0000"/>
            </a:solidFill>
            <a:prstDash val="solid"/>
            <a:round/>
            <a:headEnd type="none" w="med" len="med"/>
            <a:tailEnd type="none" w="med" len="med"/>
          </a:ln>
          <a:effectLst/>
        </p:spPr>
        <p:txBody>
          <a:bodyPr/>
          <a:lstStyle/>
          <a:p>
            <a:pPr defTabSz="914400" eaLnBrk="1" hangingPunct="1">
              <a:defRPr/>
            </a:pPr>
            <a:endParaRPr lang="es-MX" sz="2000" b="1" u="sng" dirty="0">
              <a:solidFill>
                <a:prstClr val="black"/>
              </a:solidFill>
              <a:latin typeface="Century Gothic" pitchFamily="34" charset="0"/>
              <a:ea typeface="+mn-ea"/>
              <a:cs typeface="Arial" charset="0"/>
            </a:endParaRPr>
          </a:p>
        </p:txBody>
      </p:sp>
      <p:sp>
        <p:nvSpPr>
          <p:cNvPr id="17" name="4 Elipse"/>
          <p:cNvSpPr/>
          <p:nvPr/>
        </p:nvSpPr>
        <p:spPr bwMode="auto">
          <a:xfrm>
            <a:off x="2541588" y="8278813"/>
            <a:ext cx="471487" cy="414337"/>
          </a:xfrm>
          <a:prstGeom prst="ellipse">
            <a:avLst/>
          </a:prstGeom>
          <a:solidFill>
            <a:sysClr val="windowText" lastClr="000000"/>
          </a:solidFill>
          <a:ln w="9525" cap="flat" cmpd="sng" algn="ctr">
            <a:solidFill>
              <a:sysClr val="windowText" lastClr="000000"/>
            </a:solidFill>
            <a:prstDash val="solid"/>
            <a:round/>
            <a:headEnd type="none" w="med" len="med"/>
            <a:tailEnd type="none" w="med" len="med"/>
          </a:ln>
          <a:effectLst/>
        </p:spPr>
        <p:txBody>
          <a:bodyPr/>
          <a:lstStyle/>
          <a:p>
            <a:pPr defTabSz="914400" eaLnBrk="1" fontAlgn="auto" hangingPunct="1">
              <a:spcBef>
                <a:spcPts val="0"/>
              </a:spcBef>
              <a:spcAft>
                <a:spcPts val="0"/>
              </a:spcAft>
              <a:defRPr/>
            </a:pPr>
            <a:endParaRPr lang="es-MX" sz="2000" b="1" u="sng" kern="0" dirty="0">
              <a:solidFill>
                <a:prstClr val="black"/>
              </a:solidFill>
              <a:latin typeface="Century Gothic" pitchFamily="34" charset="0"/>
              <a:ea typeface="+mn-ea"/>
              <a:cs typeface="Arial" charset="0"/>
            </a:endParaRPr>
          </a:p>
        </p:txBody>
      </p:sp>
      <p:sp>
        <p:nvSpPr>
          <p:cNvPr id="18" name="8 Rectángulo"/>
          <p:cNvSpPr/>
          <p:nvPr/>
        </p:nvSpPr>
        <p:spPr bwMode="auto">
          <a:xfrm>
            <a:off x="241300" y="9132888"/>
            <a:ext cx="9117013" cy="409575"/>
          </a:xfrm>
          <a:prstGeom prst="rect">
            <a:avLst/>
          </a:prstGeom>
          <a:noFill/>
          <a:ln w="9525" cap="flat" cmpd="sng" algn="ctr">
            <a:noFill/>
            <a:prstDash val="solid"/>
            <a:round/>
            <a:headEnd type="none" w="med" len="med"/>
            <a:tailEnd type="none" w="med" len="med"/>
          </a:ln>
          <a:effectLst/>
        </p:spPr>
        <p:txBody>
          <a:bodyPr/>
          <a:lstStyle/>
          <a:p>
            <a:pPr defTabSz="914400" eaLnBrk="1" hangingPunct="1">
              <a:defRPr/>
            </a:pPr>
            <a:r>
              <a:rPr lang="es-MX" sz="1100" dirty="0">
                <a:solidFill>
                  <a:schemeClr val="bg1"/>
                </a:solidFill>
                <a:latin typeface="+mn-lt"/>
                <a:ea typeface="+mn-ea"/>
                <a:cs typeface="Arial" charset="0"/>
              </a:rPr>
              <a:t>* Para conocer la características consultar el Anexo Técnico del  Resumen del Desempeño</a:t>
            </a:r>
          </a:p>
        </p:txBody>
      </p:sp>
      <p:graphicFrame>
        <p:nvGraphicFramePr>
          <p:cNvPr id="19" name="2 Tabla"/>
          <p:cNvGraphicFramePr>
            <a:graphicFrameLocks noGrp="1"/>
          </p:cNvGraphicFramePr>
          <p:nvPr>
            <p:extLst>
              <p:ext uri="{D42A27DB-BD31-4B8C-83A1-F6EECF244321}">
                <p14:modId xmlns:p14="http://schemas.microsoft.com/office/powerpoint/2010/main" val="779206275"/>
              </p:ext>
            </p:extLst>
          </p:nvPr>
        </p:nvGraphicFramePr>
        <p:xfrm>
          <a:off x="2398713" y="2262188"/>
          <a:ext cx="10250487" cy="6469063"/>
        </p:xfrm>
        <a:graphic>
          <a:graphicData uri="http://schemas.openxmlformats.org/drawingml/2006/table">
            <a:tbl>
              <a:tblPr firstRow="1" bandRow="1"/>
              <a:tblGrid>
                <a:gridCol w="2447840"/>
                <a:gridCol w="7802647"/>
              </a:tblGrid>
              <a:tr h="630170">
                <a:tc>
                  <a:txBody>
                    <a:bodyPr/>
                    <a:lstStyle>
                      <a:lvl1pPr marL="0" algn="l" defTabSz="914400" rtl="0" eaLnBrk="1" latinLnBrk="0" hangingPunct="1">
                        <a:defRPr sz="1800" b="1" kern="1200">
                          <a:solidFill>
                            <a:schemeClr val="tx1"/>
                          </a:solidFill>
                          <a:latin typeface="Century Gothic"/>
                        </a:defRPr>
                      </a:lvl1pPr>
                      <a:lvl2pPr marL="457200" algn="l" defTabSz="914400" rtl="0" eaLnBrk="1" latinLnBrk="0" hangingPunct="1">
                        <a:defRPr sz="1800" b="1" kern="1200">
                          <a:solidFill>
                            <a:schemeClr val="tx1"/>
                          </a:solidFill>
                          <a:latin typeface="Century Gothic"/>
                        </a:defRPr>
                      </a:lvl2pPr>
                      <a:lvl3pPr marL="914400" algn="l" defTabSz="914400" rtl="0" eaLnBrk="1" latinLnBrk="0" hangingPunct="1">
                        <a:defRPr sz="1800" b="1" kern="1200">
                          <a:solidFill>
                            <a:schemeClr val="tx1"/>
                          </a:solidFill>
                          <a:latin typeface="Century Gothic"/>
                        </a:defRPr>
                      </a:lvl3pPr>
                      <a:lvl4pPr marL="1371600" algn="l" defTabSz="914400" rtl="0" eaLnBrk="1" latinLnBrk="0" hangingPunct="1">
                        <a:defRPr sz="1800" b="1" kern="1200">
                          <a:solidFill>
                            <a:schemeClr val="tx1"/>
                          </a:solidFill>
                          <a:latin typeface="Century Gothic"/>
                        </a:defRPr>
                      </a:lvl4pPr>
                      <a:lvl5pPr marL="1828800" algn="l" defTabSz="914400" rtl="0" eaLnBrk="1" latinLnBrk="0" hangingPunct="1">
                        <a:defRPr sz="1800" b="1" kern="1200">
                          <a:solidFill>
                            <a:schemeClr val="tx1"/>
                          </a:solidFill>
                          <a:latin typeface="Century Gothic"/>
                        </a:defRPr>
                      </a:lvl5pPr>
                      <a:lvl6pPr marL="2286000" algn="l" defTabSz="914400" rtl="0" eaLnBrk="1" latinLnBrk="0" hangingPunct="1">
                        <a:defRPr sz="1800" b="1" kern="1200">
                          <a:solidFill>
                            <a:schemeClr val="tx1"/>
                          </a:solidFill>
                          <a:latin typeface="Century Gothic"/>
                        </a:defRPr>
                      </a:lvl6pPr>
                      <a:lvl7pPr marL="2743200" algn="l" defTabSz="914400" rtl="0" eaLnBrk="1" latinLnBrk="0" hangingPunct="1">
                        <a:defRPr sz="1800" b="1" kern="1200">
                          <a:solidFill>
                            <a:schemeClr val="tx1"/>
                          </a:solidFill>
                          <a:latin typeface="Century Gothic"/>
                        </a:defRPr>
                      </a:lvl7pPr>
                      <a:lvl8pPr marL="3200400" algn="l" defTabSz="914400" rtl="0" eaLnBrk="1" latinLnBrk="0" hangingPunct="1">
                        <a:defRPr sz="1800" b="1" kern="1200">
                          <a:solidFill>
                            <a:schemeClr val="tx1"/>
                          </a:solidFill>
                          <a:latin typeface="Century Gothic"/>
                        </a:defRPr>
                      </a:lvl8pPr>
                      <a:lvl9pPr marL="3657600" algn="l" defTabSz="914400" rtl="0" eaLnBrk="1" latinLnBrk="0" hangingPunct="1">
                        <a:defRPr sz="1800" b="1" kern="1200">
                          <a:solidFill>
                            <a:schemeClr val="tx1"/>
                          </a:solidFill>
                          <a:latin typeface="Century Gothic"/>
                        </a:defRPr>
                      </a:lvl9pPr>
                    </a:lstStyle>
                    <a:p>
                      <a:pPr algn="ctr"/>
                      <a:r>
                        <a:rPr lang="es-MX" sz="1400" dirty="0" smtClean="0">
                          <a:latin typeface="Arial" panose="020B0604020202020204" pitchFamily="34" charset="0"/>
                          <a:cs typeface="Arial" panose="020B0604020202020204" pitchFamily="34" charset="0"/>
                        </a:rPr>
                        <a:t>Categorías</a:t>
                      </a:r>
                      <a:r>
                        <a:rPr lang="es-MX" sz="1400" baseline="0" dirty="0" smtClean="0">
                          <a:latin typeface="Arial" panose="020B0604020202020204" pitchFamily="34" charset="0"/>
                          <a:cs typeface="Arial" panose="020B0604020202020204" pitchFamily="34" charset="0"/>
                        </a:rPr>
                        <a:t> de Valoración</a:t>
                      </a:r>
                      <a:endParaRPr lang="es-MX" sz="1400" dirty="0">
                        <a:latin typeface="Arial" panose="020B0604020202020204" pitchFamily="34" charset="0"/>
                        <a:cs typeface="Arial" panose="020B0604020202020204" pitchFamily="34" charset="0"/>
                      </a:endParaRPr>
                    </a:p>
                  </a:txBody>
                  <a:tcPr marL="91428" marR="91428" marT="45719" marB="45719">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entury Gothic"/>
                        </a:defRPr>
                      </a:lvl1pPr>
                      <a:lvl2pPr marL="457200" algn="l" defTabSz="914400" rtl="0" eaLnBrk="1" latinLnBrk="0" hangingPunct="1">
                        <a:defRPr sz="1800" b="1" kern="1200">
                          <a:solidFill>
                            <a:schemeClr val="tx1"/>
                          </a:solidFill>
                          <a:latin typeface="Century Gothic"/>
                        </a:defRPr>
                      </a:lvl2pPr>
                      <a:lvl3pPr marL="914400" algn="l" defTabSz="914400" rtl="0" eaLnBrk="1" latinLnBrk="0" hangingPunct="1">
                        <a:defRPr sz="1800" b="1" kern="1200">
                          <a:solidFill>
                            <a:schemeClr val="tx1"/>
                          </a:solidFill>
                          <a:latin typeface="Century Gothic"/>
                        </a:defRPr>
                      </a:lvl3pPr>
                      <a:lvl4pPr marL="1371600" algn="l" defTabSz="914400" rtl="0" eaLnBrk="1" latinLnBrk="0" hangingPunct="1">
                        <a:defRPr sz="1800" b="1" kern="1200">
                          <a:solidFill>
                            <a:schemeClr val="tx1"/>
                          </a:solidFill>
                          <a:latin typeface="Century Gothic"/>
                        </a:defRPr>
                      </a:lvl4pPr>
                      <a:lvl5pPr marL="1828800" algn="l" defTabSz="914400" rtl="0" eaLnBrk="1" latinLnBrk="0" hangingPunct="1">
                        <a:defRPr sz="1800" b="1" kern="1200">
                          <a:solidFill>
                            <a:schemeClr val="tx1"/>
                          </a:solidFill>
                          <a:latin typeface="Century Gothic"/>
                        </a:defRPr>
                      </a:lvl5pPr>
                      <a:lvl6pPr marL="2286000" algn="l" defTabSz="914400" rtl="0" eaLnBrk="1" latinLnBrk="0" hangingPunct="1">
                        <a:defRPr sz="1800" b="1" kern="1200">
                          <a:solidFill>
                            <a:schemeClr val="tx1"/>
                          </a:solidFill>
                          <a:latin typeface="Century Gothic"/>
                        </a:defRPr>
                      </a:lvl6pPr>
                      <a:lvl7pPr marL="2743200" algn="l" defTabSz="914400" rtl="0" eaLnBrk="1" latinLnBrk="0" hangingPunct="1">
                        <a:defRPr sz="1800" b="1" kern="1200">
                          <a:solidFill>
                            <a:schemeClr val="tx1"/>
                          </a:solidFill>
                          <a:latin typeface="Century Gothic"/>
                        </a:defRPr>
                      </a:lvl7pPr>
                      <a:lvl8pPr marL="3200400" algn="l" defTabSz="914400" rtl="0" eaLnBrk="1" latinLnBrk="0" hangingPunct="1">
                        <a:defRPr sz="1800" b="1" kern="1200">
                          <a:solidFill>
                            <a:schemeClr val="tx1"/>
                          </a:solidFill>
                          <a:latin typeface="Century Gothic"/>
                        </a:defRPr>
                      </a:lvl8pPr>
                      <a:lvl9pPr marL="3657600" algn="l" defTabSz="914400" rtl="0" eaLnBrk="1" latinLnBrk="0" hangingPunct="1">
                        <a:defRPr sz="1800" b="1" kern="1200">
                          <a:solidFill>
                            <a:schemeClr val="tx1"/>
                          </a:solidFill>
                          <a:latin typeface="Century Gothic"/>
                        </a:defRPr>
                      </a:lvl9pPr>
                    </a:lstStyle>
                    <a:p>
                      <a:pPr algn="ctr"/>
                      <a:r>
                        <a:rPr lang="es-MX" sz="1400" dirty="0" smtClean="0">
                          <a:latin typeface="Arial" panose="020B0604020202020204" pitchFamily="34" charset="0"/>
                          <a:cs typeface="Arial" panose="020B0604020202020204" pitchFamily="34" charset="0"/>
                        </a:rPr>
                        <a:t>Definición*</a:t>
                      </a:r>
                      <a:endParaRPr lang="es-MX" sz="1400" dirty="0">
                        <a:latin typeface="Arial" panose="020B0604020202020204" pitchFamily="34" charset="0"/>
                        <a:cs typeface="Arial" panose="020B0604020202020204" pitchFamily="34" charset="0"/>
                      </a:endParaRPr>
                    </a:p>
                  </a:txBody>
                  <a:tcPr marL="91428" marR="91428" marT="45719" marB="45719">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r>
              <a:tr h="1297724">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MX" sz="1400" b="0" dirty="0" smtClean="0">
                          <a:latin typeface="Arial" panose="020B0604020202020204" pitchFamily="34" charset="0"/>
                          <a:cs typeface="Arial" panose="020B0604020202020204" pitchFamily="34" charset="0"/>
                        </a:rPr>
                        <a:t>          Destacada</a:t>
                      </a:r>
                      <a:endParaRPr lang="es-MX" sz="1400" b="0" dirty="0">
                        <a:latin typeface="Arial" panose="020B0604020202020204" pitchFamily="34" charset="0"/>
                        <a:cs typeface="Arial" panose="020B0604020202020204" pitchFamily="34" charset="0"/>
                      </a:endParaRPr>
                    </a:p>
                  </a:txBody>
                  <a:tcPr marL="91428" marR="91428" marT="45719" marB="45719" anchor="ct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171450" indent="-171450" algn="just">
                        <a:buFontTx/>
                        <a:buChar char="-"/>
                      </a:pPr>
                      <a:r>
                        <a:rPr lang="es-MX" sz="1400" b="1" dirty="0" smtClean="0">
                          <a:latin typeface="Arial" panose="020B0604020202020204" pitchFamily="34" charset="0"/>
                          <a:cs typeface="Arial" panose="020B0604020202020204" pitchFamily="34" charset="0"/>
                        </a:rPr>
                        <a:t>¿Cómo</a:t>
                      </a:r>
                      <a:r>
                        <a:rPr lang="es-MX" sz="1400" b="1" baseline="0" dirty="0" smtClean="0">
                          <a:latin typeface="Arial" panose="020B0604020202020204" pitchFamily="34" charset="0"/>
                          <a:cs typeface="Arial" panose="020B0604020202020204" pitchFamily="34" charset="0"/>
                        </a:rPr>
                        <a:t> mide sus resultados?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Mide sus resultados con los mecanismos anteriores y con evaluaciones de impacto.</a:t>
                      </a:r>
                      <a:endParaRPr lang="es-MX" sz="1400" dirty="0" smtClean="0">
                        <a:latin typeface="Arial" panose="020B0604020202020204" pitchFamily="34" charset="0"/>
                        <a:cs typeface="Arial" panose="020B0604020202020204" pitchFamily="34" charset="0"/>
                      </a:endParaRPr>
                    </a:p>
                    <a:p>
                      <a:pPr marL="171450" indent="-171450" algn="just">
                        <a:buFontTx/>
                        <a:buChar char="-"/>
                      </a:pPr>
                      <a:r>
                        <a:rPr lang="es-MX" sz="1400" b="1" baseline="0" dirty="0" smtClean="0">
                          <a:latin typeface="Arial" panose="020B0604020202020204" pitchFamily="34" charset="0"/>
                          <a:cs typeface="Arial" panose="020B0604020202020204" pitchFamily="34" charset="0"/>
                        </a:rPr>
                        <a:t>Resultados y/o hallazgos. </a:t>
                      </a:r>
                      <a:r>
                        <a:rPr lang="es-MX" sz="1400" b="0" baseline="0" dirty="0" smtClean="0">
                          <a:latin typeface="Arial" panose="020B0604020202020204" pitchFamily="34" charset="0"/>
                          <a:cs typeface="Arial" panose="020B0604020202020204" pitchFamily="34" charset="0"/>
                        </a:rPr>
                        <a:t>El resultado c</a:t>
                      </a:r>
                      <a:r>
                        <a:rPr lang="es-MX" sz="1400" baseline="0" dirty="0" smtClean="0">
                          <a:latin typeface="Arial" panose="020B0604020202020204" pitchFamily="34" charset="0"/>
                          <a:cs typeface="Arial" panose="020B0604020202020204" pitchFamily="34" charset="0"/>
                        </a:rPr>
                        <a:t>uenta con </a:t>
                      </a:r>
                      <a:r>
                        <a:rPr lang="es-MX" sz="1400" dirty="0" smtClean="0">
                          <a:latin typeface="Arial" panose="020B0604020202020204" pitchFamily="34" charset="0"/>
                          <a:cs typeface="Arial" panose="020B0604020202020204" pitchFamily="34" charset="0"/>
                        </a:rPr>
                        <a:t>todas las características establecidas. </a:t>
                      </a:r>
                    </a:p>
                    <a:p>
                      <a:pPr marL="171450" indent="-171450" algn="just">
                        <a:buFontTx/>
                        <a:buChar char="-"/>
                      </a:pPr>
                      <a:r>
                        <a:rPr lang="es-MX" sz="1400" b="1" dirty="0" smtClean="0">
                          <a:latin typeface="Arial" panose="020B0604020202020204" pitchFamily="34" charset="0"/>
                          <a:cs typeface="Arial" panose="020B0604020202020204" pitchFamily="34" charset="0"/>
                        </a:rPr>
                        <a:t>Avance de los indicadores.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El avance de los indicadores se encuentra entre 90 y 110%.</a:t>
                      </a:r>
                      <a:endParaRPr lang="es-MX" sz="1400" dirty="0" smtClean="0">
                        <a:latin typeface="Arial" panose="020B0604020202020204" pitchFamily="34" charset="0"/>
                        <a:cs typeface="Arial" panose="020B0604020202020204" pitchFamily="34" charset="0"/>
                      </a:endParaRPr>
                    </a:p>
                  </a:txBody>
                  <a:tcPr marL="91428" marR="91428" marT="45719" marB="45719" anchor="ct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r>
              <a:tr h="1297724">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MX" sz="1400" b="0" dirty="0" smtClean="0">
                          <a:latin typeface="Arial" panose="020B0604020202020204" pitchFamily="34" charset="0"/>
                          <a:cs typeface="Arial" panose="020B0604020202020204" pitchFamily="34" charset="0"/>
                        </a:rPr>
                        <a:t>          Adecuada</a:t>
                      </a:r>
                      <a:endParaRPr lang="es-MX" sz="1400" b="0" dirty="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171450" indent="-171450" algn="just">
                        <a:buFontTx/>
                        <a:buChar char="-"/>
                      </a:pPr>
                      <a:r>
                        <a:rPr lang="es-MX" sz="1400" b="1" dirty="0" smtClean="0">
                          <a:latin typeface="Arial" panose="020B0604020202020204" pitchFamily="34" charset="0"/>
                          <a:cs typeface="Arial" panose="020B0604020202020204" pitchFamily="34" charset="0"/>
                        </a:rPr>
                        <a:t>¿Cómo</a:t>
                      </a:r>
                      <a:r>
                        <a:rPr lang="es-MX" sz="1400" b="1" baseline="0" dirty="0" smtClean="0">
                          <a:latin typeface="Arial" panose="020B0604020202020204" pitchFamily="34" charset="0"/>
                          <a:cs typeface="Arial" panose="020B0604020202020204" pitchFamily="34" charset="0"/>
                        </a:rPr>
                        <a:t> mide sus resultados?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Mide sus resultados con los mecanismos anteriores y con fichas de monitoreo y evaluación anteriores a 2014.</a:t>
                      </a:r>
                    </a:p>
                    <a:p>
                      <a:pPr marL="171450" indent="-171450" algn="just">
                        <a:buFontTx/>
                        <a:buChar char="-"/>
                      </a:pPr>
                      <a:r>
                        <a:rPr lang="es-MX" sz="1400" b="1" baseline="0" dirty="0" smtClean="0">
                          <a:latin typeface="Arial" panose="020B0604020202020204" pitchFamily="34" charset="0"/>
                          <a:cs typeface="Arial" panose="020B0604020202020204" pitchFamily="34" charset="0"/>
                        </a:rPr>
                        <a:t>Resultados y/o hallazgos. </a:t>
                      </a:r>
                      <a:r>
                        <a:rPr lang="es-MX" sz="1400" b="0" baseline="0" dirty="0" smtClean="0">
                          <a:latin typeface="Arial" panose="020B0604020202020204" pitchFamily="34" charset="0"/>
                          <a:cs typeface="Arial" panose="020B0604020202020204" pitchFamily="34" charset="0"/>
                        </a:rPr>
                        <a:t>El resultado c</a:t>
                      </a:r>
                      <a:r>
                        <a:rPr lang="es-MX" sz="1400" baseline="0" dirty="0" smtClean="0">
                          <a:latin typeface="Arial" panose="020B0604020202020204" pitchFamily="34" charset="0"/>
                          <a:cs typeface="Arial" panose="020B0604020202020204" pitchFamily="34" charset="0"/>
                        </a:rPr>
                        <a:t>uenta con </a:t>
                      </a:r>
                      <a:r>
                        <a:rPr lang="es-MX" sz="1400" dirty="0" smtClean="0">
                          <a:latin typeface="Arial" panose="020B0604020202020204" pitchFamily="34" charset="0"/>
                          <a:cs typeface="Arial" panose="020B0604020202020204" pitchFamily="34" charset="0"/>
                        </a:rPr>
                        <a:t>tres de las características establecidas. </a:t>
                      </a:r>
                    </a:p>
                    <a:p>
                      <a:pPr marL="171450" indent="-171450" algn="just">
                        <a:buFontTx/>
                        <a:buChar char="-"/>
                      </a:pPr>
                      <a:r>
                        <a:rPr lang="es-MX" sz="1400" b="1" dirty="0" smtClean="0">
                          <a:latin typeface="Arial" panose="020B0604020202020204" pitchFamily="34" charset="0"/>
                          <a:cs typeface="Arial" panose="020B0604020202020204" pitchFamily="34" charset="0"/>
                        </a:rPr>
                        <a:t>Avance de los indicadores.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El avance de los indicadores se encuentra entre 80 y 90%.</a:t>
                      </a:r>
                      <a:endParaRPr lang="es-MX" sz="1400" dirty="0" smtClean="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noFill/>
                  </a:tcPr>
                </a:tc>
              </a:tr>
              <a:tr h="1297724">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MX" sz="1400" b="0" dirty="0" smtClean="0">
                          <a:latin typeface="Arial" panose="020B0604020202020204" pitchFamily="34" charset="0"/>
                          <a:cs typeface="Arial" panose="020B0604020202020204" pitchFamily="34" charset="0"/>
                        </a:rPr>
                        <a:t>          Moderada</a:t>
                      </a:r>
                      <a:endParaRPr lang="es-MX" sz="1400" b="0" dirty="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171450" indent="-171450" algn="just">
                        <a:buFontTx/>
                        <a:buChar char="-"/>
                      </a:pPr>
                      <a:r>
                        <a:rPr lang="es-MX" sz="1400" b="1" dirty="0" smtClean="0">
                          <a:latin typeface="Arial" panose="020B0604020202020204" pitchFamily="34" charset="0"/>
                          <a:cs typeface="Arial" panose="020B0604020202020204" pitchFamily="34" charset="0"/>
                        </a:rPr>
                        <a:t>¿Cómo</a:t>
                      </a:r>
                      <a:r>
                        <a:rPr lang="es-MX" sz="1400" b="1" baseline="0" dirty="0" smtClean="0">
                          <a:latin typeface="Arial" panose="020B0604020202020204" pitchFamily="34" charset="0"/>
                          <a:cs typeface="Arial" panose="020B0604020202020204" pitchFamily="34" charset="0"/>
                        </a:rPr>
                        <a:t> mide sus resultados?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Mide sus resultados con los mecanismos anteriores y con evaluaciones externas.</a:t>
                      </a:r>
                    </a:p>
                    <a:p>
                      <a:pPr marL="171450" indent="-171450" algn="just">
                        <a:buFontTx/>
                        <a:buChar char="-"/>
                      </a:pPr>
                      <a:r>
                        <a:rPr lang="es-MX" sz="1400" b="1" baseline="0" dirty="0" smtClean="0">
                          <a:latin typeface="Arial" panose="020B0604020202020204" pitchFamily="34" charset="0"/>
                          <a:cs typeface="Arial" panose="020B0604020202020204" pitchFamily="34" charset="0"/>
                        </a:rPr>
                        <a:t>Resultados y/o hallazgos. </a:t>
                      </a:r>
                      <a:r>
                        <a:rPr lang="es-MX" sz="1400" b="0" baseline="0" dirty="0" smtClean="0">
                          <a:latin typeface="Arial" panose="020B0604020202020204" pitchFamily="34" charset="0"/>
                          <a:cs typeface="Arial" panose="020B0604020202020204" pitchFamily="34" charset="0"/>
                        </a:rPr>
                        <a:t>El resultado c</a:t>
                      </a:r>
                      <a:r>
                        <a:rPr lang="es-MX" sz="1400" baseline="0" dirty="0" smtClean="0">
                          <a:latin typeface="Arial" panose="020B0604020202020204" pitchFamily="34" charset="0"/>
                          <a:cs typeface="Arial" panose="020B0604020202020204" pitchFamily="34" charset="0"/>
                        </a:rPr>
                        <a:t>uenta con </a:t>
                      </a:r>
                      <a:r>
                        <a:rPr lang="es-MX" sz="1400" dirty="0" smtClean="0">
                          <a:latin typeface="Arial" panose="020B0604020202020204" pitchFamily="34" charset="0"/>
                          <a:cs typeface="Arial" panose="020B0604020202020204" pitchFamily="34" charset="0"/>
                        </a:rPr>
                        <a:t>dos de las características establecidas. </a:t>
                      </a:r>
                    </a:p>
                    <a:p>
                      <a:pPr marL="171450" indent="-171450" algn="just">
                        <a:buFontTx/>
                        <a:buChar char="-"/>
                      </a:pPr>
                      <a:r>
                        <a:rPr lang="es-MX" sz="1400" b="1" dirty="0" smtClean="0">
                          <a:latin typeface="Arial" panose="020B0604020202020204" pitchFamily="34" charset="0"/>
                          <a:cs typeface="Arial" panose="020B0604020202020204" pitchFamily="34" charset="0"/>
                        </a:rPr>
                        <a:t>Avance de los indicadores.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El avance de los indicadores se encuentra entre 70 y 80%.</a:t>
                      </a:r>
                      <a:endParaRPr lang="es-MX" sz="1400" dirty="0" smtClean="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r>
              <a:tr h="139986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MX" sz="1400" b="0" dirty="0" smtClean="0">
                          <a:latin typeface="Arial" panose="020B0604020202020204" pitchFamily="34" charset="0"/>
                          <a:cs typeface="Arial" panose="020B0604020202020204" pitchFamily="34" charset="0"/>
                        </a:rPr>
                        <a:t>          Oportunidad de           </a:t>
                      </a:r>
                    </a:p>
                    <a:p>
                      <a:pPr algn="ctr"/>
                      <a:r>
                        <a:rPr lang="es-MX" sz="1400" b="0" baseline="0" dirty="0" smtClean="0">
                          <a:latin typeface="Arial" panose="020B0604020202020204" pitchFamily="34" charset="0"/>
                          <a:cs typeface="Arial" panose="020B0604020202020204" pitchFamily="34" charset="0"/>
                        </a:rPr>
                        <a:t>          </a:t>
                      </a:r>
                      <a:r>
                        <a:rPr lang="es-MX" sz="1400" b="0" dirty="0" smtClean="0">
                          <a:latin typeface="Arial" panose="020B0604020202020204" pitchFamily="34" charset="0"/>
                          <a:cs typeface="Arial" panose="020B0604020202020204" pitchFamily="34" charset="0"/>
                        </a:rPr>
                        <a:t>Mejora</a:t>
                      </a:r>
                      <a:endParaRPr lang="es-MX" sz="1400" b="0" dirty="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171450" indent="-171450" algn="just">
                        <a:buFontTx/>
                        <a:buChar char="-"/>
                      </a:pPr>
                      <a:r>
                        <a:rPr lang="es-MX" sz="1400" b="1" dirty="0" smtClean="0">
                          <a:latin typeface="Arial" panose="020B0604020202020204" pitchFamily="34" charset="0"/>
                          <a:cs typeface="Arial" panose="020B0604020202020204" pitchFamily="34" charset="0"/>
                        </a:rPr>
                        <a:t>¿Cómo</a:t>
                      </a:r>
                      <a:r>
                        <a:rPr lang="es-MX" sz="1400" b="1" baseline="0" dirty="0" smtClean="0">
                          <a:latin typeface="Arial" panose="020B0604020202020204" pitchFamily="34" charset="0"/>
                          <a:cs typeface="Arial" panose="020B0604020202020204" pitchFamily="34" charset="0"/>
                        </a:rPr>
                        <a:t> mide sus resultados?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Mide sus resultados con indicadores y solo con Ficha de Monitoreo y Evaluación 2014-2015.</a:t>
                      </a:r>
                    </a:p>
                    <a:p>
                      <a:pPr marL="171450" indent="-171450" algn="just">
                        <a:buFontTx/>
                        <a:buChar char="-"/>
                      </a:pPr>
                      <a:r>
                        <a:rPr lang="es-MX" sz="1400" b="1" baseline="0" dirty="0" smtClean="0">
                          <a:latin typeface="Arial" panose="020B0604020202020204" pitchFamily="34" charset="0"/>
                          <a:cs typeface="Arial" panose="020B0604020202020204" pitchFamily="34" charset="0"/>
                        </a:rPr>
                        <a:t>Resultados y/o hallazgos. </a:t>
                      </a:r>
                      <a:r>
                        <a:rPr lang="es-MX" sz="1400" b="0" baseline="0" dirty="0" smtClean="0">
                          <a:latin typeface="Arial" panose="020B0604020202020204" pitchFamily="34" charset="0"/>
                          <a:cs typeface="Arial" panose="020B0604020202020204" pitchFamily="34" charset="0"/>
                        </a:rPr>
                        <a:t>El resultado c</a:t>
                      </a:r>
                      <a:r>
                        <a:rPr lang="es-MX" sz="1400" baseline="0" dirty="0" smtClean="0">
                          <a:latin typeface="Arial" panose="020B0604020202020204" pitchFamily="34" charset="0"/>
                          <a:cs typeface="Arial" panose="020B0604020202020204" pitchFamily="34" charset="0"/>
                        </a:rPr>
                        <a:t>uenta con </a:t>
                      </a:r>
                      <a:r>
                        <a:rPr lang="es-MX" sz="1400" dirty="0" smtClean="0">
                          <a:latin typeface="Arial" panose="020B0604020202020204" pitchFamily="34" charset="0"/>
                          <a:cs typeface="Arial" panose="020B0604020202020204" pitchFamily="34" charset="0"/>
                        </a:rPr>
                        <a:t>una de las características establecidas. </a:t>
                      </a:r>
                    </a:p>
                    <a:p>
                      <a:pPr marL="171450" indent="-171450" algn="just">
                        <a:buFontTx/>
                        <a:buChar char="-"/>
                      </a:pPr>
                      <a:r>
                        <a:rPr lang="es-MX" sz="1400" b="1" dirty="0" smtClean="0">
                          <a:latin typeface="Arial" panose="020B0604020202020204" pitchFamily="34" charset="0"/>
                          <a:cs typeface="Arial" panose="020B0604020202020204" pitchFamily="34" charset="0"/>
                        </a:rPr>
                        <a:t>Avance de los indicadores. </a:t>
                      </a:r>
                      <a:r>
                        <a:rPr lang="es-ES_tradnl" sz="1400" dirty="0" smtClean="0">
                          <a:effectLst/>
                          <a:latin typeface="Arial" panose="020B0604020202020204" pitchFamily="34" charset="0"/>
                          <a:ea typeface="Times" panose="02020603060405020304" pitchFamily="18" charset="0"/>
                          <a:cs typeface="Arial" panose="020B0604020202020204" pitchFamily="34" charset="0"/>
                        </a:rPr>
                        <a:t>El avance de los indicadores es menor a 70% o mayor a 110%.</a:t>
                      </a:r>
                      <a:endParaRPr lang="es-MX" sz="1400" dirty="0" smtClean="0">
                        <a:latin typeface="Arial" panose="020B0604020202020204" pitchFamily="34" charset="0"/>
                        <a:cs typeface="Arial" panose="020B0604020202020204" pitchFamily="34" charset="0"/>
                      </a:endParaRPr>
                    </a:p>
                  </a:txBody>
                  <a:tcPr marL="91428" marR="91428" marT="45719" marB="45719" anchor="ctr">
                    <a:lnL>
                      <a:noFill/>
                    </a:lnL>
                    <a:lnR>
                      <a:noFill/>
                    </a:lnR>
                    <a:lnT>
                      <a:noFill/>
                    </a:lnT>
                    <a:lnB>
                      <a:noFill/>
                    </a:lnB>
                    <a:lnTlToBr w="12700" cmpd="sng">
                      <a:noFill/>
                      <a:prstDash val="solid"/>
                    </a:lnTlToBr>
                    <a:lnBlToTr w="12700" cmpd="sng">
                      <a:noFill/>
                      <a:prstDash val="solid"/>
                    </a:lnBlToTr>
                    <a:noFill/>
                  </a:tcPr>
                </a:tc>
              </a:tr>
              <a:tr h="545861">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MX" sz="1400" dirty="0" smtClean="0">
                          <a:latin typeface="Arial" panose="020B0604020202020204" pitchFamily="34" charset="0"/>
                          <a:cs typeface="Arial" panose="020B0604020202020204" pitchFamily="34" charset="0"/>
                        </a:rPr>
                        <a:t>   SD</a:t>
                      </a:r>
                      <a:endParaRPr lang="es-MX" sz="1400" dirty="0">
                        <a:latin typeface="Arial" panose="020B0604020202020204" pitchFamily="34" charset="0"/>
                        <a:cs typeface="Arial" panose="020B0604020202020204" pitchFamily="34" charset="0"/>
                      </a:endParaRPr>
                    </a:p>
                  </a:txBody>
                  <a:tcPr marL="91428" marR="91428" marT="45719" marB="45719"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171450" indent="-171450" algn="just">
                        <a:buFontTx/>
                        <a:buChar char="-"/>
                      </a:pPr>
                      <a:r>
                        <a:rPr lang="es-ES_tradnl" sz="1400" dirty="0" smtClean="0">
                          <a:effectLst/>
                          <a:latin typeface="Arial" panose="020B0604020202020204" pitchFamily="34" charset="0"/>
                          <a:ea typeface="Times" panose="02020603060405020304" pitchFamily="18" charset="0"/>
                          <a:cs typeface="Arial" panose="020B0604020202020204" pitchFamily="34" charset="0"/>
                        </a:rPr>
                        <a:t>No se cuenta con información para valorar este rubro.</a:t>
                      </a:r>
                    </a:p>
                    <a:p>
                      <a:pPr marL="171450" indent="-171450" algn="just">
                        <a:buFontTx/>
                        <a:buChar char="-"/>
                      </a:pPr>
                      <a:endParaRPr lang="es-ES_tradnl" sz="1400" dirty="0" smtClean="0">
                        <a:effectLst/>
                        <a:latin typeface="Arial" panose="020B0604020202020204" pitchFamily="34" charset="0"/>
                        <a:ea typeface="Times" panose="02020603060405020304" pitchFamily="18" charset="0"/>
                        <a:cs typeface="Arial" panose="020B0604020202020204" pitchFamily="34" charset="0"/>
                      </a:endParaRPr>
                    </a:p>
                  </a:txBody>
                  <a:tcPr marL="91428" marR="91428" marT="45719" marB="45719"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r>
            </a:tbl>
          </a:graphicData>
        </a:graphic>
      </p:graphicFrame>
      <p:sp>
        <p:nvSpPr>
          <p:cNvPr id="20" name="10 Flecha a la derecha con muesca"/>
          <p:cNvSpPr/>
          <p:nvPr/>
        </p:nvSpPr>
        <p:spPr bwMode="auto">
          <a:xfrm rot="16200000">
            <a:off x="-1349374" y="5840412"/>
            <a:ext cx="5124450" cy="581025"/>
          </a:xfrm>
          <a:prstGeom prst="notchedRightArrow">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0" scaled="1"/>
            <a:tileRect/>
          </a:gradFill>
          <a:ln w="9525" cap="flat" cmpd="sng" algn="ctr">
            <a:noFill/>
            <a:prstDash val="solid"/>
            <a:round/>
            <a:headEnd type="none" w="med" len="med"/>
            <a:tailEnd type="none" w="med" len="med"/>
          </a:ln>
          <a:effectLst/>
        </p:spPr>
        <p:txBody>
          <a:bodyPr/>
          <a:lstStyle/>
          <a:p>
            <a:pPr defTabSz="914400" eaLnBrk="1" fontAlgn="auto" hangingPunct="1">
              <a:spcBef>
                <a:spcPts val="0"/>
              </a:spcBef>
              <a:spcAft>
                <a:spcPts val="0"/>
              </a:spcAft>
              <a:defRPr/>
            </a:pPr>
            <a:endParaRPr lang="es-MX" sz="2000" b="1" u="sng" kern="0" dirty="0">
              <a:solidFill>
                <a:prstClr val="black"/>
              </a:solidFill>
              <a:latin typeface="Century Gothic" pitchFamily="34" charset="0"/>
              <a:ea typeface="+mn-ea"/>
              <a:cs typeface="Arial" charset="0"/>
            </a:endParaRPr>
          </a:p>
        </p:txBody>
      </p:sp>
      <p:sp>
        <p:nvSpPr>
          <p:cNvPr id="21" name="12 Elipse"/>
          <p:cNvSpPr/>
          <p:nvPr/>
        </p:nvSpPr>
        <p:spPr bwMode="auto">
          <a:xfrm>
            <a:off x="254000" y="2319338"/>
            <a:ext cx="1881188" cy="1244600"/>
          </a:xfrm>
          <a:prstGeom prst="ellipse">
            <a:avLst/>
          </a:prstGeom>
          <a:solidFill>
            <a:sysClr val="window" lastClr="FFFFFF"/>
          </a:solidFill>
          <a:ln w="19050" cap="flat" cmpd="sng" algn="ctr">
            <a:solidFill>
              <a:srgbClr val="9BBB59">
                <a:lumMod val="75000"/>
              </a:srgbClr>
            </a:solidFill>
            <a:prstDash val="solid"/>
            <a:round/>
            <a:headEnd type="none" w="med" len="med"/>
            <a:tailEnd type="none" w="med" len="med"/>
          </a:ln>
          <a:effectLst/>
        </p:spPr>
        <p:txBody>
          <a:bodyPr lIns="0" tIns="0" rIns="36000" bIns="0"/>
          <a:lstStyle/>
          <a:p>
            <a:pPr algn="ctr" defTabSz="914400" eaLnBrk="1" fontAlgn="auto" hangingPunct="1">
              <a:spcBef>
                <a:spcPts val="0"/>
              </a:spcBef>
              <a:spcAft>
                <a:spcPts val="0"/>
              </a:spcAft>
              <a:defRPr/>
            </a:pPr>
            <a:endParaRPr lang="es-MX" sz="1200" b="1" kern="0" dirty="0" smtClean="0">
              <a:solidFill>
                <a:srgbClr val="9BBB59">
                  <a:lumMod val="50000"/>
                </a:srgbClr>
              </a:solidFill>
              <a:latin typeface="Arial" panose="020B0604020202020204" pitchFamily="34" charset="0"/>
              <a:ea typeface="+mn-ea"/>
              <a:cs typeface="Arial" panose="020B0604020202020204" pitchFamily="34" charset="0"/>
            </a:endParaRPr>
          </a:p>
          <a:p>
            <a:pPr algn="ctr" defTabSz="914400" eaLnBrk="1" fontAlgn="auto" hangingPunct="1">
              <a:spcBef>
                <a:spcPts val="0"/>
              </a:spcBef>
              <a:spcAft>
                <a:spcPts val="0"/>
              </a:spcAft>
              <a:defRPr/>
            </a:pPr>
            <a:r>
              <a:rPr lang="es-MX" sz="1200" b="1" kern="0" dirty="0" smtClean="0">
                <a:solidFill>
                  <a:srgbClr val="9BBB59">
                    <a:lumMod val="50000"/>
                  </a:srgbClr>
                </a:solidFill>
                <a:latin typeface="Arial" panose="020B0604020202020204" pitchFamily="34" charset="0"/>
                <a:ea typeface="+mn-ea"/>
                <a:cs typeface="Arial" panose="020B0604020202020204" pitchFamily="34" charset="0"/>
              </a:rPr>
              <a:t>Mayor  </a:t>
            </a:r>
            <a:r>
              <a:rPr lang="es-MX" sz="1200" b="1" kern="0" dirty="0">
                <a:solidFill>
                  <a:srgbClr val="9BBB59">
                    <a:lumMod val="50000"/>
                  </a:srgbClr>
                </a:solidFill>
                <a:latin typeface="Arial" panose="020B0604020202020204" pitchFamily="34" charset="0"/>
                <a:ea typeface="+mn-ea"/>
                <a:cs typeface="Arial" panose="020B0604020202020204" pitchFamily="34" charset="0"/>
              </a:rPr>
              <a:t>número de criterios mejor valoración</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95</a:t>
            </a:fld>
            <a:endParaRPr lang="es-MX"/>
          </a:p>
        </p:txBody>
      </p:sp>
    </p:spTree>
    <p:extLst>
      <p:ext uri="{BB962C8B-B14F-4D97-AF65-F5344CB8AC3E}">
        <p14:creationId xmlns:p14="http://schemas.microsoft.com/office/powerpoint/2010/main" val="854361874"/>
      </p:ext>
    </p:extLst>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17 Rectángulo redondeado"/>
          <p:cNvSpPr/>
          <p:nvPr/>
        </p:nvSpPr>
        <p:spPr bwMode="auto">
          <a:xfrm>
            <a:off x="814388" y="2017713"/>
            <a:ext cx="5111750" cy="6534150"/>
          </a:xfrm>
          <a:prstGeom prst="roundRect">
            <a:avLst/>
          </a:prstGeom>
          <a:noFill/>
          <a:ln w="28575" cap="flat" cmpd="sng" algn="ctr">
            <a:solidFill>
              <a:srgbClr val="8064A2"/>
            </a:solidFill>
            <a:prstDash val="solid"/>
            <a:round/>
            <a:headEnd type="none" w="med" len="med"/>
            <a:tailEnd type="none" w="med" len="med"/>
          </a:ln>
          <a:effectLst/>
        </p:spPr>
        <p:txBody>
          <a:bodyPr/>
          <a:lstStyle/>
          <a:p>
            <a:pPr algn="just" defTabSz="914400" eaLnBrk="1" fontAlgn="auto" hangingPunct="1">
              <a:spcBef>
                <a:spcPts val="1200"/>
              </a:spcBef>
              <a:spcAft>
                <a:spcPts val="0"/>
              </a:spcAft>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La vinculación entre los programas y las acciones federales con los derechos sociales y la dimensión de bienestar económico se realiza considerando la Matriz de Indicadores para Resultados (MIR) o la principal normatividad de los programas o las acciones. La vinculación se define mediante el análisis del aporte del objetivo principal (propósito) a uno de los derechos sociales o a la dimensión de bienestar económico:</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Alimentación</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Educación </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Medio Ambiente Sano</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No discriminación</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Salud</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Seguridad Social</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Trabajo</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Vivienda</a:t>
            </a:r>
          </a:p>
          <a:p>
            <a:pPr marL="628650" lvl="1" indent="-171450" algn="just" defTabSz="914400" eaLnBrk="1" fontAlgn="auto" hangingPunct="1">
              <a:spcBef>
                <a:spcPts val="1200"/>
              </a:spcBef>
              <a:spcAft>
                <a:spcPts val="0"/>
              </a:spcAft>
              <a:buFont typeface="Wingdings" panose="05000000000000000000" pitchFamily="2" charset="2"/>
              <a:buChar char="q"/>
              <a:defRPr/>
            </a:pPr>
            <a:r>
              <a:rPr lang="es-MX" sz="1600" kern="0" dirty="0">
                <a:solidFill>
                  <a:schemeClr val="accent1">
                    <a:lumMod val="50000"/>
                  </a:schemeClr>
                </a:solidFill>
                <a:latin typeface="Arial" panose="020B0604020202020204" pitchFamily="34" charset="0"/>
                <a:ea typeface="+mn-ea"/>
                <a:cs typeface="Arial" panose="020B0604020202020204" pitchFamily="34" charset="0"/>
              </a:rPr>
              <a:t>Bienestar Económico</a:t>
            </a:r>
          </a:p>
        </p:txBody>
      </p:sp>
      <p:sp>
        <p:nvSpPr>
          <p:cNvPr id="28" name="21 Rectángulo redondeado"/>
          <p:cNvSpPr/>
          <p:nvPr/>
        </p:nvSpPr>
        <p:spPr bwMode="auto">
          <a:xfrm>
            <a:off x="7150100" y="2017713"/>
            <a:ext cx="5113338" cy="6534150"/>
          </a:xfrm>
          <a:prstGeom prst="roundRect">
            <a:avLst/>
          </a:prstGeom>
          <a:noFill/>
          <a:ln w="28575" cap="flat" cmpd="sng" algn="ctr">
            <a:solidFill>
              <a:srgbClr val="4F81BD">
                <a:lumMod val="75000"/>
              </a:srgbClr>
            </a:solidFill>
            <a:prstDash val="solid"/>
            <a:round/>
            <a:headEnd type="none" w="med" len="med"/>
            <a:tailEnd type="none" w="med" len="med"/>
          </a:ln>
          <a:effectLst/>
        </p:spPr>
        <p:txBody>
          <a:bodyPr/>
          <a:lstStyle/>
          <a:p>
            <a:pPr algn="just" defTabSz="914400" eaLnBrk="1" fontAlgn="auto" hangingPunct="1">
              <a:spcBef>
                <a:spcPts val="1200"/>
              </a:spcBef>
              <a:spcAft>
                <a:spcPts val="0"/>
              </a:spcAft>
              <a:defRPr/>
            </a:pPr>
            <a:endParaRPr lang="es-MX" sz="1400" kern="0" dirty="0">
              <a:solidFill>
                <a:schemeClr val="accent1">
                  <a:lumMod val="50000"/>
                </a:schemeClr>
              </a:solidFill>
              <a:latin typeface="Arial" panose="020B0604020202020204" pitchFamily="34" charset="0"/>
              <a:ea typeface="Times" panose="02020603060405020304" pitchFamily="18" charset="0"/>
              <a:cs typeface="Arial" panose="020B0604020202020204" pitchFamily="34" charset="0"/>
            </a:endParaRPr>
          </a:p>
          <a:p>
            <a:pPr algn="just" defTabSz="914400" eaLnBrk="1" fontAlgn="auto" hangingPunct="1">
              <a:spcBef>
                <a:spcPts val="1200"/>
              </a:spcBef>
              <a:spcAft>
                <a:spcPts val="0"/>
              </a:spcAft>
              <a:defRPr/>
            </a:pPr>
            <a:r>
              <a:rPr lang="es-MX" sz="1600" kern="0" dirty="0">
                <a:solidFill>
                  <a:schemeClr val="accent1">
                    <a:lumMod val="50000"/>
                  </a:schemeClr>
                </a:solidFill>
                <a:latin typeface="Arial" panose="020B0604020202020204" pitchFamily="34" charset="0"/>
                <a:ea typeface="Times" panose="02020603060405020304" pitchFamily="18" charset="0"/>
                <a:cs typeface="Arial" panose="020B0604020202020204" pitchFamily="34" charset="0"/>
              </a:rPr>
              <a:t>Analiza la distribución del gasto público entre los hogares ordenados por su ingreso corriente per cápita neto de las transferencias públicas monetarias.*</a:t>
            </a:r>
          </a:p>
          <a:p>
            <a:pPr algn="just" defTabSz="914400" eaLnBrk="1" fontAlgn="auto" hangingPunct="1">
              <a:spcBef>
                <a:spcPts val="1200"/>
              </a:spcBef>
              <a:spcAft>
                <a:spcPts val="0"/>
              </a:spcAft>
              <a:defRPr/>
            </a:pPr>
            <a:r>
              <a:rPr lang="es-MX" sz="1600" kern="0" dirty="0">
                <a:solidFill>
                  <a:schemeClr val="accent1">
                    <a:lumMod val="50000"/>
                  </a:schemeClr>
                </a:solidFill>
                <a:latin typeface="Arial" panose="020B0604020202020204" pitchFamily="34" charset="0"/>
                <a:ea typeface="Times" panose="02020603060405020304" pitchFamily="18" charset="0"/>
                <a:cs typeface="Arial" panose="020B0604020202020204" pitchFamily="34" charset="0"/>
              </a:rPr>
              <a:t>Los resultados se presentan por medio del coeficiente de concentración.</a:t>
            </a:r>
          </a:p>
          <a:p>
            <a:pPr algn="just" defTabSz="914400" eaLnBrk="1" fontAlgn="auto" hangingPunct="1">
              <a:spcBef>
                <a:spcPts val="1200"/>
              </a:spcBef>
              <a:spcAft>
                <a:spcPts val="0"/>
              </a:spcAft>
              <a:defRPr/>
            </a:pPr>
            <a:r>
              <a:rPr lang="es-MX" sz="1600" kern="0" dirty="0">
                <a:solidFill>
                  <a:schemeClr val="accent1">
                    <a:lumMod val="50000"/>
                  </a:schemeClr>
                </a:solidFill>
                <a:latin typeface="Arial" panose="020B0604020202020204" pitchFamily="34" charset="0"/>
                <a:ea typeface="Times" panose="02020603060405020304" pitchFamily="18" charset="0"/>
                <a:cs typeface="Arial" panose="020B0604020202020204" pitchFamily="34" charset="0"/>
              </a:rPr>
              <a:t>Para la valoración se consideran cuatro categorías de acuerdo al valor del coeficiente: muy progresivo, progresivo, regresivo y muy regresivo</a:t>
            </a:r>
            <a:r>
              <a:rPr lang="es-MX" sz="1400" kern="0" dirty="0">
                <a:solidFill>
                  <a:schemeClr val="accent1">
                    <a:lumMod val="50000"/>
                  </a:schemeClr>
                </a:solidFill>
                <a:latin typeface="Arial" panose="020B0604020202020204" pitchFamily="34" charset="0"/>
                <a:ea typeface="Times" panose="02020603060405020304" pitchFamily="18" charset="0"/>
                <a:cs typeface="Arial" panose="020B0604020202020204" pitchFamily="34" charset="0"/>
              </a:rPr>
              <a:t>. </a:t>
            </a:r>
          </a:p>
        </p:txBody>
      </p:sp>
      <p:sp>
        <p:nvSpPr>
          <p:cNvPr id="30" name="8 Rectángulo"/>
          <p:cNvSpPr/>
          <p:nvPr/>
        </p:nvSpPr>
        <p:spPr bwMode="auto">
          <a:xfrm>
            <a:off x="19050" y="8977313"/>
            <a:ext cx="10155238" cy="409575"/>
          </a:xfrm>
          <a:prstGeom prst="rect">
            <a:avLst/>
          </a:prstGeom>
          <a:noFill/>
          <a:ln w="9525" cap="flat" cmpd="sng" algn="ctr">
            <a:noFill/>
            <a:prstDash val="solid"/>
            <a:round/>
            <a:headEnd type="none" w="med" len="med"/>
            <a:tailEnd type="none" w="med" len="med"/>
          </a:ln>
          <a:effectLst/>
        </p:spPr>
        <p:txBody>
          <a:bodyPr/>
          <a:lstStyle/>
          <a:p>
            <a:pPr defTabSz="914400" eaLnBrk="1" hangingPunct="1">
              <a:defRPr/>
            </a:pPr>
            <a:r>
              <a:rPr lang="es-MX" sz="1100" dirty="0">
                <a:solidFill>
                  <a:schemeClr val="bg1"/>
                </a:solidFill>
                <a:latin typeface="+mn-lt"/>
                <a:ea typeface="+mn-ea"/>
                <a:cs typeface="Arial" charset="0"/>
              </a:rPr>
              <a:t>* Para mayor información sobre la metodología se sugiere consultar el Informe de Evaluación de la Política de Desarrollo Social en México 2012.</a:t>
            </a:r>
          </a:p>
        </p:txBody>
      </p:sp>
      <p:sp>
        <p:nvSpPr>
          <p:cNvPr id="31" name="19 Rectángulo redondeado"/>
          <p:cNvSpPr/>
          <p:nvPr/>
        </p:nvSpPr>
        <p:spPr bwMode="auto">
          <a:xfrm>
            <a:off x="1652588" y="1163638"/>
            <a:ext cx="3289300" cy="968375"/>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lgn="ctr" fontAlgn="ctr">
              <a:defRPr/>
            </a:pPr>
            <a:r>
              <a:rPr lang="es-MX" sz="1600" b="1" dirty="0">
                <a:solidFill>
                  <a:srgbClr val="FFFFFF"/>
                </a:solidFill>
                <a:latin typeface="Arial" panose="020B0604020202020204" pitchFamily="34" charset="0"/>
                <a:cs typeface="Arial" panose="020B0604020202020204" pitchFamily="34" charset="0"/>
              </a:rPr>
              <a:t> Derecho social asociado a la medición de la pobreza</a:t>
            </a:r>
          </a:p>
        </p:txBody>
      </p:sp>
      <p:sp>
        <p:nvSpPr>
          <p:cNvPr id="32" name="22 Rectángulo redondeado"/>
          <p:cNvSpPr/>
          <p:nvPr/>
        </p:nvSpPr>
        <p:spPr bwMode="auto">
          <a:xfrm>
            <a:off x="8061325" y="1163638"/>
            <a:ext cx="3290888" cy="968375"/>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lgn="ctr" fontAlgn="ctr">
              <a:defRPr/>
            </a:pPr>
            <a:r>
              <a:rPr lang="es-MX" sz="1600" b="1" dirty="0">
                <a:solidFill>
                  <a:srgbClr val="FFFFFF"/>
                </a:solidFill>
                <a:latin typeface="Arial" panose="020B0604020202020204" pitchFamily="34" charset="0"/>
                <a:cs typeface="Arial" panose="020B0604020202020204" pitchFamily="34" charset="0"/>
              </a:rPr>
              <a:t>Contribución a derechos sociales e Indicadores de pobreza</a:t>
            </a:r>
          </a:p>
        </p:txBody>
      </p:sp>
      <p:sp>
        <p:nvSpPr>
          <p:cNvPr id="2" name="Marcador de número de diapositiva 1"/>
          <p:cNvSpPr>
            <a:spLocks noGrp="1"/>
          </p:cNvSpPr>
          <p:nvPr>
            <p:ph type="sldNum" sz="quarter" idx="12"/>
          </p:nvPr>
        </p:nvSpPr>
        <p:spPr/>
        <p:txBody>
          <a:bodyPr/>
          <a:lstStyle/>
          <a:p>
            <a:fld id="{EF433643-E7B1-4CCD-92C3-70939184505B}" type="slidenum">
              <a:rPr lang="es-MX" smtClean="0"/>
              <a:t>96</a:t>
            </a:fld>
            <a:endParaRPr lang="es-MX"/>
          </a:p>
        </p:txBody>
      </p:sp>
    </p:spTree>
    <p:extLst>
      <p:ext uri="{BB962C8B-B14F-4D97-AF65-F5344CB8AC3E}">
        <p14:creationId xmlns:p14="http://schemas.microsoft.com/office/powerpoint/2010/main" val="3930423888"/>
      </p:ext>
    </p:extLst>
  </p:cSld>
  <p:clrMapOvr>
    <a:masterClrMapping/>
  </p:clrMapOvr>
  <p:transition spd="med"/>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9712" y="1112333"/>
            <a:ext cx="9141971" cy="656590"/>
          </a:xfrm>
          <a:prstGeom prst="rect">
            <a:avLst/>
          </a:prstGeom>
        </p:spPr>
        <p:txBody>
          <a:bodyPr/>
          <a:lstStyle>
            <a:defPPr>
              <a:defRPr lang="es-ES_tradnl"/>
            </a:defPPr>
            <a:lvl1pPr eaLnBrk="0" hangingPunct="0">
              <a:defRPr b="1">
                <a:solidFill>
                  <a:srgbClr val="002060"/>
                </a:solidFill>
                <a:latin typeface="Arial" pitchFamily="34" charset="0"/>
                <a:cs typeface="Arial" pitchFamily="34" charset="0"/>
              </a:defRPr>
            </a:lvl1pPr>
          </a:lstStyle>
          <a:p>
            <a:r>
              <a:rPr lang="es-MX" sz="2800" dirty="0" smtClean="0">
                <a:solidFill>
                  <a:schemeClr val="accent1">
                    <a:lumMod val="75000"/>
                  </a:schemeClr>
                </a:solidFill>
              </a:rPr>
              <a:t>¡Lo que genera el CONEVAL sí se usa!</a:t>
            </a:r>
            <a:endParaRPr lang="es-MX" sz="2800" dirty="0">
              <a:solidFill>
                <a:schemeClr val="accent1">
                  <a:lumMod val="75000"/>
                </a:schemeClr>
              </a:solidFill>
            </a:endParaRPr>
          </a:p>
        </p:txBody>
      </p:sp>
      <p:sp>
        <p:nvSpPr>
          <p:cNvPr id="3" name="Rectángulo 2"/>
          <p:cNvSpPr/>
          <p:nvPr/>
        </p:nvSpPr>
        <p:spPr>
          <a:xfrm>
            <a:off x="381720" y="1900855"/>
            <a:ext cx="12241360" cy="1107996"/>
          </a:xfrm>
          <a:prstGeom prst="rect">
            <a:avLst/>
          </a:prstGeom>
        </p:spPr>
        <p:txBody>
          <a:bodyPr wrap="square">
            <a:spAutoFit/>
          </a:bodyPr>
          <a:lstStyle/>
          <a:p>
            <a:pPr algn="just"/>
            <a:r>
              <a:rPr lang="es-MX" sz="2200" dirty="0">
                <a:solidFill>
                  <a:prstClr val="black"/>
                </a:solidFill>
                <a:latin typeface="Arial" panose="020B0604020202020204" pitchFamily="34" charset="0"/>
                <a:cs typeface="Arial" panose="020B0604020202020204" pitchFamily="34" charset="0"/>
              </a:rPr>
              <a:t>La mejora de la política social requiere que la información precisa, clara y objetiva llegue a los actores responsables de tomar </a:t>
            </a:r>
            <a:r>
              <a:rPr lang="es-MX" sz="2200" dirty="0" smtClean="0">
                <a:solidFill>
                  <a:prstClr val="black"/>
                </a:solidFill>
                <a:latin typeface="Arial" panose="020B0604020202020204" pitchFamily="34" charset="0"/>
                <a:cs typeface="Arial" panose="020B0604020202020204" pitchFamily="34" charset="0"/>
              </a:rPr>
              <a:t>decisiones, por lo que el </a:t>
            </a:r>
            <a:r>
              <a:rPr lang="es-MX" sz="2200" dirty="0">
                <a:solidFill>
                  <a:prstClr val="black"/>
                </a:solidFill>
                <a:latin typeface="Arial" panose="020B0604020202020204" pitchFamily="34" charset="0"/>
                <a:cs typeface="Arial" panose="020B0604020202020204" pitchFamily="34" charset="0"/>
              </a:rPr>
              <a:t>CONEVAL </a:t>
            </a:r>
            <a:r>
              <a:rPr lang="es-MX" sz="2200" dirty="0" smtClean="0">
                <a:solidFill>
                  <a:prstClr val="black"/>
                </a:solidFill>
                <a:latin typeface="Arial" panose="020B0604020202020204" pitchFamily="34" charset="0"/>
                <a:cs typeface="Arial" panose="020B0604020202020204" pitchFamily="34" charset="0"/>
              </a:rPr>
              <a:t>da seguimiento al uso </a:t>
            </a:r>
            <a:r>
              <a:rPr lang="es-MX" sz="2200" dirty="0">
                <a:solidFill>
                  <a:prstClr val="black"/>
                </a:solidFill>
                <a:latin typeface="Arial" panose="020B0604020202020204" pitchFamily="34" charset="0"/>
                <a:cs typeface="Arial" panose="020B0604020202020204" pitchFamily="34" charset="0"/>
              </a:rPr>
              <a:t>que se ha hecho de la </a:t>
            </a:r>
            <a:r>
              <a:rPr lang="es-MX" sz="2200" dirty="0" smtClean="0">
                <a:solidFill>
                  <a:prstClr val="black"/>
                </a:solidFill>
                <a:latin typeface="Arial" panose="020B0604020202020204" pitchFamily="34" charset="0"/>
                <a:cs typeface="Arial" panose="020B0604020202020204" pitchFamily="34" charset="0"/>
              </a:rPr>
              <a:t>información que genera. </a:t>
            </a:r>
            <a:endParaRPr lang="es-MX" sz="2200" dirty="0">
              <a:solidFill>
                <a:prstClr val="black"/>
              </a:solidFill>
              <a:latin typeface="Arial" panose="020B0604020202020204" pitchFamily="34" charset="0"/>
              <a:cs typeface="Arial" panose="020B0604020202020204" pitchFamily="34" charset="0"/>
            </a:endParaRPr>
          </a:p>
        </p:txBody>
      </p:sp>
      <p:sp>
        <p:nvSpPr>
          <p:cNvPr id="4" name="Rectángulo 3"/>
          <p:cNvSpPr/>
          <p:nvPr/>
        </p:nvSpPr>
        <p:spPr>
          <a:xfrm>
            <a:off x="8950672" y="4372744"/>
            <a:ext cx="3888432" cy="3139321"/>
          </a:xfrm>
          <a:prstGeom prst="rect">
            <a:avLst/>
          </a:prstGeom>
        </p:spPr>
        <p:txBody>
          <a:bodyPr wrap="square">
            <a:spAutoFit/>
          </a:bodyPr>
          <a:lstStyle/>
          <a:p>
            <a:pPr algn="just"/>
            <a:r>
              <a:rPr lang="es-MX" sz="2200" dirty="0" smtClean="0">
                <a:solidFill>
                  <a:prstClr val="black"/>
                </a:solidFill>
                <a:latin typeface="Arial" panose="020B0604020202020204" pitchFamily="34" charset="0"/>
                <a:cs typeface="Arial" panose="020B0604020202020204" pitchFamily="34" charset="0"/>
              </a:rPr>
              <a:t>Los actores que hacen uso de la información son:</a:t>
            </a:r>
          </a:p>
          <a:p>
            <a:pPr algn="just"/>
            <a:endParaRPr lang="es-MX" sz="2200" dirty="0">
              <a:solidFill>
                <a:prstClr val="black"/>
              </a:solidFill>
              <a:latin typeface="Arial" panose="020B0604020202020204" pitchFamily="34" charset="0"/>
              <a:cs typeface="Arial" panose="020B0604020202020204" pitchFamily="34" charset="0"/>
            </a:endParaRPr>
          </a:p>
          <a:p>
            <a:pPr marL="342900" indent="-342900" algn="just">
              <a:buClr>
                <a:srgbClr val="0070C0"/>
              </a:buClr>
              <a:buFont typeface="Courier New" panose="02070309020205020404" pitchFamily="49" charset="0"/>
              <a:buChar char="o"/>
            </a:pPr>
            <a:r>
              <a:rPr lang="es-MX" sz="2200" dirty="0" smtClean="0">
                <a:solidFill>
                  <a:prstClr val="black"/>
                </a:solidFill>
                <a:latin typeface="Arial" panose="020B0604020202020204" pitchFamily="34" charset="0"/>
                <a:cs typeface="Arial" panose="020B0604020202020204" pitchFamily="34" charset="0"/>
              </a:rPr>
              <a:t>tomadores de decisión </a:t>
            </a:r>
          </a:p>
          <a:p>
            <a:pPr marL="342900" indent="-342900" algn="just">
              <a:buClr>
                <a:srgbClr val="0070C0"/>
              </a:buClr>
              <a:buFont typeface="Courier New" panose="02070309020205020404" pitchFamily="49" charset="0"/>
              <a:buChar char="o"/>
            </a:pPr>
            <a:r>
              <a:rPr lang="es-MX" sz="2200" dirty="0" smtClean="0">
                <a:solidFill>
                  <a:prstClr val="black"/>
                </a:solidFill>
                <a:latin typeface="Arial" panose="020B0604020202020204" pitchFamily="34" charset="0"/>
                <a:cs typeface="Arial" panose="020B0604020202020204" pitchFamily="34" charset="0"/>
              </a:rPr>
              <a:t>la </a:t>
            </a:r>
            <a:r>
              <a:rPr lang="es-MX" sz="2200" dirty="0">
                <a:solidFill>
                  <a:prstClr val="black"/>
                </a:solidFill>
                <a:latin typeface="Arial" panose="020B0604020202020204" pitchFamily="34" charset="0"/>
                <a:cs typeface="Arial" panose="020B0604020202020204" pitchFamily="34" charset="0"/>
              </a:rPr>
              <a:t>sociedad civil, </a:t>
            </a:r>
            <a:endParaRPr lang="es-MX" sz="2200" dirty="0" smtClean="0">
              <a:solidFill>
                <a:prstClr val="black"/>
              </a:solidFill>
              <a:latin typeface="Arial" panose="020B0604020202020204" pitchFamily="34" charset="0"/>
              <a:cs typeface="Arial" panose="020B0604020202020204" pitchFamily="34" charset="0"/>
            </a:endParaRPr>
          </a:p>
          <a:p>
            <a:pPr marL="342900" indent="-342900" algn="just">
              <a:buClr>
                <a:srgbClr val="0070C0"/>
              </a:buClr>
              <a:buFont typeface="Courier New" panose="02070309020205020404" pitchFamily="49" charset="0"/>
              <a:buChar char="o"/>
            </a:pPr>
            <a:r>
              <a:rPr lang="es-MX" sz="2200" dirty="0" smtClean="0">
                <a:solidFill>
                  <a:prstClr val="black"/>
                </a:solidFill>
                <a:latin typeface="Arial" panose="020B0604020202020204" pitchFamily="34" charset="0"/>
                <a:cs typeface="Arial" panose="020B0604020202020204" pitchFamily="34" charset="0"/>
              </a:rPr>
              <a:t>la academia</a:t>
            </a:r>
            <a:r>
              <a:rPr lang="es-MX" sz="2200" dirty="0">
                <a:solidFill>
                  <a:prstClr val="black"/>
                </a:solidFill>
                <a:latin typeface="Arial" panose="020B0604020202020204" pitchFamily="34" charset="0"/>
                <a:cs typeface="Arial" panose="020B0604020202020204" pitchFamily="34" charset="0"/>
              </a:rPr>
              <a:t>, </a:t>
            </a:r>
            <a:endParaRPr lang="es-MX" sz="2200" dirty="0" smtClean="0">
              <a:solidFill>
                <a:prstClr val="black"/>
              </a:solidFill>
              <a:latin typeface="Arial" panose="020B0604020202020204" pitchFamily="34" charset="0"/>
              <a:cs typeface="Arial" panose="020B0604020202020204" pitchFamily="34" charset="0"/>
            </a:endParaRPr>
          </a:p>
          <a:p>
            <a:pPr marL="342900" indent="-342900" algn="just">
              <a:buClr>
                <a:srgbClr val="0070C0"/>
              </a:buClr>
              <a:buFont typeface="Courier New" panose="02070309020205020404" pitchFamily="49" charset="0"/>
              <a:buChar char="o"/>
            </a:pPr>
            <a:r>
              <a:rPr lang="es-MX" sz="2200" dirty="0" smtClean="0">
                <a:solidFill>
                  <a:prstClr val="black"/>
                </a:solidFill>
                <a:latin typeface="Arial" panose="020B0604020202020204" pitchFamily="34" charset="0"/>
                <a:cs typeface="Arial" panose="020B0604020202020204" pitchFamily="34" charset="0"/>
              </a:rPr>
              <a:t>organismos internacionales,</a:t>
            </a:r>
          </a:p>
          <a:p>
            <a:pPr marL="342900" indent="-342900" algn="just">
              <a:buClr>
                <a:srgbClr val="0070C0"/>
              </a:buClr>
              <a:buFont typeface="Courier New" panose="02070309020205020404" pitchFamily="49" charset="0"/>
              <a:buChar char="o"/>
            </a:pPr>
            <a:r>
              <a:rPr lang="es-MX" sz="2200" dirty="0" smtClean="0">
                <a:solidFill>
                  <a:prstClr val="black"/>
                </a:solidFill>
                <a:latin typeface="Arial" panose="020B0604020202020204" pitchFamily="34" charset="0"/>
                <a:cs typeface="Arial" panose="020B0604020202020204" pitchFamily="34" charset="0"/>
              </a:rPr>
              <a:t>medios </a:t>
            </a:r>
            <a:r>
              <a:rPr lang="es-MX" sz="2200" dirty="0">
                <a:solidFill>
                  <a:prstClr val="black"/>
                </a:solidFill>
                <a:latin typeface="Arial" panose="020B0604020202020204" pitchFamily="34" charset="0"/>
                <a:cs typeface="Arial" panose="020B0604020202020204" pitchFamily="34" charset="0"/>
              </a:rPr>
              <a:t>de comunicación.</a:t>
            </a:r>
          </a:p>
        </p:txBody>
      </p:sp>
      <p:graphicFrame>
        <p:nvGraphicFramePr>
          <p:cNvPr id="20" name="Gráfico 19"/>
          <p:cNvGraphicFramePr/>
          <p:nvPr>
            <p:extLst/>
          </p:nvPr>
        </p:nvGraphicFramePr>
        <p:xfrm>
          <a:off x="813768" y="3125437"/>
          <a:ext cx="8004167"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p:cNvSpPr/>
          <p:nvPr/>
        </p:nvSpPr>
        <p:spPr>
          <a:xfrm>
            <a:off x="1101800" y="8405192"/>
            <a:ext cx="10379992" cy="584775"/>
          </a:xfrm>
          <a:prstGeom prst="rect">
            <a:avLst/>
          </a:prstGeom>
        </p:spPr>
        <p:txBody>
          <a:bodyPr wrap="square">
            <a:spAutoFit/>
          </a:bodyPr>
          <a:lstStyle/>
          <a:p>
            <a:r>
              <a:rPr lang="es-MX" sz="1600" dirty="0" smtClean="0"/>
              <a:t>Fuente: </a:t>
            </a:r>
            <a:r>
              <a:rPr lang="es-MX" sz="1600" dirty="0" smtClean="0">
                <a:hlinkClick r:id="rId3"/>
              </a:rPr>
              <a:t>http</a:t>
            </a:r>
            <a:r>
              <a:rPr lang="es-MX" sz="1600" dirty="0">
                <a:hlinkClick r:id="rId3"/>
              </a:rPr>
              <a:t>://www.coneval.org.mx/quienessomos/Paginas/Uso-de-la-informaci%C3%B3n-del-CONEVAL-.</a:t>
            </a:r>
            <a:r>
              <a:rPr lang="es-MX" sz="1600" dirty="0" smtClean="0">
                <a:hlinkClick r:id="rId3"/>
              </a:rPr>
              <a:t>aspx</a:t>
            </a:r>
            <a:endParaRPr lang="es-MX" sz="1600" dirty="0" smtClean="0"/>
          </a:p>
          <a:p>
            <a:endParaRPr lang="es-MX" sz="1600" dirty="0"/>
          </a:p>
        </p:txBody>
      </p:sp>
    </p:spTree>
    <p:extLst>
      <p:ext uri="{BB962C8B-B14F-4D97-AF65-F5344CB8AC3E}">
        <p14:creationId xmlns:p14="http://schemas.microsoft.com/office/powerpoint/2010/main" val="206890473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9"/>
          <p:cNvSpPr>
            <a:spLocks noChangeArrowheads="1"/>
          </p:cNvSpPr>
          <p:nvPr/>
        </p:nvSpPr>
        <p:spPr bwMode="auto">
          <a:xfrm>
            <a:off x="304757" y="9045842"/>
            <a:ext cx="11065368" cy="306467"/>
          </a:xfrm>
          <a:prstGeom prst="roundRect">
            <a:avLst>
              <a:gd name="adj" fmla="val 16667"/>
            </a:avLst>
          </a:prstGeom>
          <a:noFill/>
          <a:ln w="9525" algn="ctr">
            <a:noFill/>
            <a:round/>
            <a:headEnd/>
            <a:tailEnd/>
          </a:ln>
        </p:spPr>
        <p:txBody>
          <a:bodyPr>
            <a:spAutoFit/>
          </a:bodyPr>
          <a:lstStyle/>
          <a:p>
            <a:pPr marL="487672" indent="-487672"/>
            <a:r>
              <a:rPr lang="es-ES" sz="1200" dirty="0">
                <a:solidFill>
                  <a:schemeClr val="bg1"/>
                </a:solidFill>
                <a:latin typeface="Arial" panose="020B0604020202020204" pitchFamily="34" charset="0"/>
                <a:cs typeface="Arial" panose="020B0604020202020204" pitchFamily="34" charset="0"/>
              </a:rPr>
              <a:t>Fuente</a:t>
            </a:r>
            <a:r>
              <a:rPr lang="es-ES" sz="1200" dirty="0" smtClean="0">
                <a:solidFill>
                  <a:schemeClr val="bg1"/>
                </a:solidFill>
                <a:latin typeface="Arial" panose="020B0604020202020204" pitchFamily="34" charset="0"/>
                <a:cs typeface="Arial" panose="020B0604020202020204" pitchFamily="34" charset="0"/>
              </a:rPr>
              <a:t>: estimaciones del CONEVAL con base en el MCS- ENIGH 2010, 2012 y 2014</a:t>
            </a:r>
          </a:p>
        </p:txBody>
      </p:sp>
      <p:sp>
        <p:nvSpPr>
          <p:cNvPr id="7" name="1 Título"/>
          <p:cNvSpPr txBox="1">
            <a:spLocks/>
          </p:cNvSpPr>
          <p:nvPr/>
        </p:nvSpPr>
        <p:spPr>
          <a:xfrm>
            <a:off x="304756" y="700336"/>
            <a:ext cx="12390331" cy="1625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MX" sz="3200" b="1" dirty="0" smtClean="0">
                <a:solidFill>
                  <a:srgbClr val="005F20"/>
                </a:solidFill>
                <a:latin typeface="Tahoma" pitchFamily="34" charset="0"/>
                <a:cs typeface="Tahoma" pitchFamily="34" charset="0"/>
              </a:rPr>
              <a:t>Indicadores de pobreza</a:t>
            </a:r>
            <a:r>
              <a:rPr lang="es-MX" sz="2800" b="1" dirty="0" smtClean="0">
                <a:solidFill>
                  <a:srgbClr val="005F20"/>
                </a:solidFill>
                <a:latin typeface="Tahoma" pitchFamily="34" charset="0"/>
                <a:cs typeface="Tahoma" pitchFamily="34" charset="0"/>
              </a:rPr>
              <a:t> </a:t>
            </a:r>
          </a:p>
          <a:p>
            <a:pPr fontAlgn="auto">
              <a:spcAft>
                <a:spcPts val="0"/>
              </a:spcAft>
            </a:pPr>
            <a:r>
              <a:rPr lang="es-MX" sz="2400" b="1" dirty="0">
                <a:solidFill>
                  <a:srgbClr val="005F20"/>
                </a:solidFill>
                <a:latin typeface="Tahoma" pitchFamily="34" charset="0"/>
                <a:cs typeface="Tahoma" pitchFamily="34" charset="0"/>
              </a:rPr>
              <a:t>E</a:t>
            </a:r>
            <a:r>
              <a:rPr lang="es-MX" sz="2400" b="1" dirty="0" smtClean="0">
                <a:solidFill>
                  <a:srgbClr val="005F20"/>
                </a:solidFill>
                <a:latin typeface="Tahoma" pitchFamily="34" charset="0"/>
                <a:cs typeface="Tahoma" pitchFamily="34" charset="0"/>
              </a:rPr>
              <a:t>volución de la pobreza en México </a:t>
            </a:r>
            <a:r>
              <a:rPr lang="es-MX" sz="2400" b="1" dirty="0" smtClean="0">
                <a:solidFill>
                  <a:srgbClr val="FFFF00"/>
                </a:solidFill>
                <a:latin typeface="Tahoma" pitchFamily="34" charset="0"/>
                <a:cs typeface="Tahoma" pitchFamily="34" charset="0"/>
              </a:rPr>
              <a:t> </a:t>
            </a:r>
          </a:p>
          <a:p>
            <a:pPr fontAlgn="auto">
              <a:spcAft>
                <a:spcPts val="0"/>
              </a:spcAft>
            </a:pPr>
            <a:r>
              <a:rPr lang="es-MX" sz="2400" dirty="0" smtClean="0">
                <a:solidFill>
                  <a:schemeClr val="tx1">
                    <a:lumMod val="65000"/>
                    <a:lumOff val="35000"/>
                  </a:schemeClr>
                </a:solidFill>
                <a:latin typeface="Tahoma" pitchFamily="34" charset="0"/>
                <a:cs typeface="Tahoma" pitchFamily="34" charset="0"/>
              </a:rPr>
              <a:t>2010-2015</a:t>
            </a:r>
            <a:endParaRPr lang="en-US" sz="2400" dirty="0">
              <a:solidFill>
                <a:schemeClr val="tx1">
                  <a:lumMod val="65000"/>
                  <a:lumOff val="35000"/>
                </a:schemeClr>
              </a:solidFill>
              <a:latin typeface="Tahoma" pitchFamily="34" charset="0"/>
              <a:cs typeface="Tahoma" pitchFamily="34" charset="0"/>
            </a:endParaRPr>
          </a:p>
        </p:txBody>
      </p:sp>
      <p:graphicFrame>
        <p:nvGraphicFramePr>
          <p:cNvPr id="5" name="Tabla 4"/>
          <p:cNvGraphicFramePr>
            <a:graphicFrameLocks noGrp="1"/>
          </p:cNvGraphicFramePr>
          <p:nvPr>
            <p:extLst/>
          </p:nvPr>
        </p:nvGraphicFramePr>
        <p:xfrm>
          <a:off x="304757" y="2140496"/>
          <a:ext cx="12335047" cy="6658108"/>
        </p:xfrm>
        <a:graphic>
          <a:graphicData uri="http://schemas.openxmlformats.org/drawingml/2006/table">
            <a:tbl>
              <a:tblPr>
                <a:tableStyleId>{5C22544A-7EE6-4342-B048-85BDC9FD1C3A}</a:tableStyleId>
              </a:tblPr>
              <a:tblGrid>
                <a:gridCol w="4767864"/>
                <a:gridCol w="882212"/>
                <a:gridCol w="969471"/>
                <a:gridCol w="1093326"/>
                <a:gridCol w="1093326"/>
                <a:gridCol w="882212"/>
                <a:gridCol w="882212"/>
                <a:gridCol w="882212"/>
                <a:gridCol w="882212"/>
              </a:tblGrid>
              <a:tr h="304252">
                <a:tc rowSpan="3">
                  <a:txBody>
                    <a:bodyPr/>
                    <a:lstStyle/>
                    <a:p>
                      <a:pPr marL="0" algn="ctr" defTabSz="914400" rtl="0" eaLnBrk="1" fontAlgn="ctr" latinLnBrk="0" hangingPunct="1"/>
                      <a:r>
                        <a:rPr lang="es-MX" sz="2400" b="1" i="0" u="none" strike="noStrike" kern="1200" dirty="0">
                          <a:solidFill>
                            <a:schemeClr val="bg1"/>
                          </a:solidFill>
                          <a:effectLst/>
                          <a:latin typeface="Arial" panose="020B0604020202020204" pitchFamily="34" charset="0"/>
                          <a:ea typeface="+mn-ea"/>
                          <a:cs typeface="Arial" panose="020B0604020202020204" pitchFamily="34" charset="0"/>
                        </a:rPr>
                        <a:t>Indicadores </a:t>
                      </a:r>
                    </a:p>
                  </a:txBody>
                  <a:tcPr marL="9525" marR="9525" marT="9525" marB="0" anchor="ctr">
                    <a:solidFill>
                      <a:srgbClr val="39508A"/>
                    </a:solidFill>
                  </a:tcPr>
                </a:tc>
                <a:tc gridSpan="8">
                  <a:txBody>
                    <a:bodyPr/>
                    <a:lstStyle/>
                    <a:p>
                      <a:pPr algn="ctr"/>
                      <a:r>
                        <a:rPr lang="es-MX" sz="2000" b="1" i="0" u="none" strike="noStrike" kern="1200" dirty="0" smtClean="0">
                          <a:solidFill>
                            <a:schemeClr val="bg1"/>
                          </a:solidFill>
                          <a:effectLst/>
                          <a:latin typeface="Arial" panose="020B0604020202020204" pitchFamily="34" charset="0"/>
                          <a:ea typeface="+mn-ea"/>
                          <a:cs typeface="Arial" panose="020B0604020202020204" pitchFamily="34" charset="0"/>
                        </a:rPr>
                        <a:t>Nacional</a:t>
                      </a:r>
                      <a:endParaRPr lang="en-US" sz="240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solidFill>
                      <a:srgbClr val="39508A"/>
                    </a:solidFill>
                  </a:tcPr>
                </a:tc>
                <a:tc hMerge="1">
                  <a:txBody>
                    <a:bodyPr/>
                    <a:lstStyle/>
                    <a:p>
                      <a:endParaRPr lang="en-US"/>
                    </a:p>
                  </a:txBody>
                  <a:tcPr/>
                </a:tc>
                <a:tc hMerge="1">
                  <a:txBody>
                    <a:bodyPr/>
                    <a:lstStyle/>
                    <a:p>
                      <a:endParaRPr lang="en-US"/>
                    </a:p>
                  </a:txBody>
                  <a:tcPr/>
                </a:tc>
                <a:tc hMerge="1">
                  <a:txBody>
                    <a:bodyPr/>
                    <a:lstStyle/>
                    <a:p>
                      <a:endParaRPr lang="es-MX"/>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sz="200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solidFill>
                      <a:srgbClr val="39508A"/>
                    </a:solidFill>
                  </a:tcPr>
                </a:tc>
              </a:tr>
              <a:tr h="244206">
                <a:tc vMerge="1">
                  <a:txBody>
                    <a:bodyPr/>
                    <a:lstStyle/>
                    <a:p>
                      <a:pPr marL="0" algn="ctr" defTabSz="914400" rtl="0" eaLnBrk="1" fontAlgn="ctr" latinLnBrk="0" hangingPunct="1"/>
                      <a:endParaRPr lang="es-MX" sz="2400" b="1" i="0" u="none" strike="noStrike" kern="1200" dirty="0">
                        <a:solidFill>
                          <a:schemeClr val="bg1"/>
                        </a:solidFill>
                        <a:effectLst/>
                        <a:latin typeface="Arial" panose="020B0604020202020204" pitchFamily="34" charset="0"/>
                        <a:ea typeface="+mn-ea"/>
                        <a:cs typeface="+mn-cs"/>
                      </a:endParaRPr>
                    </a:p>
                  </a:txBody>
                  <a:tcPr marL="9525" marR="9525" marT="9525" marB="0" anchor="ctr">
                    <a:solidFill>
                      <a:srgbClr val="39508A"/>
                    </a:solidFill>
                  </a:tcPr>
                </a:tc>
                <a:tc gridSpan="4">
                  <a:txBody>
                    <a:bodyPr/>
                    <a:lstStyle/>
                    <a:p>
                      <a:pPr algn="ctr" fontAlgn="ctr"/>
                      <a:r>
                        <a:rPr lang="es-MX" sz="1600" b="1" u="none" strike="noStrike" dirty="0">
                          <a:effectLst/>
                          <a:latin typeface="Arial" panose="020B0604020202020204" pitchFamily="34" charset="0"/>
                          <a:cs typeface="Arial" panose="020B0604020202020204" pitchFamily="34" charset="0"/>
                        </a:rPr>
                        <a:t>Porcentaje</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pPr algn="ctr" fontAlgn="ct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gridSpan="4">
                  <a:txBody>
                    <a:bodyPr/>
                    <a:lstStyle/>
                    <a:p>
                      <a:pPr algn="ctr" fontAlgn="ctr"/>
                      <a:r>
                        <a:rPr lang="es-MX" sz="1600" b="1" u="none" strike="noStrike" dirty="0" smtClean="0">
                          <a:effectLst/>
                          <a:latin typeface="Arial" panose="020B0604020202020204" pitchFamily="34" charset="0"/>
                          <a:cs typeface="Arial" panose="020B0604020202020204" pitchFamily="34" charset="0"/>
                        </a:rPr>
                        <a:t>Millones </a:t>
                      </a:r>
                      <a:r>
                        <a:rPr lang="es-MX" sz="1600" b="1" u="none" strike="noStrike" dirty="0">
                          <a:effectLst/>
                          <a:latin typeface="Arial" panose="020B0604020202020204" pitchFamily="34" charset="0"/>
                          <a:cs typeface="Arial" panose="020B0604020202020204" pitchFamily="34" charset="0"/>
                        </a:rPr>
                        <a:t>de personas</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pPr algn="ctr" fontAlgn="ct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r>
              <a:tr h="244206">
                <a:tc vMerge="1">
                  <a:txBody>
                    <a:bodyPr/>
                    <a:lstStyle/>
                    <a:p>
                      <a:endParaRPr lang="en-US"/>
                    </a:p>
                  </a:txBody>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2010</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2012</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2014</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i="0" u="none" strike="noStrike" dirty="0" smtClean="0">
                          <a:solidFill>
                            <a:srgbClr val="000000"/>
                          </a:solidFill>
                          <a:effectLst/>
                          <a:latin typeface="Arial" panose="020B0604020202020204" pitchFamily="34" charset="0"/>
                          <a:cs typeface="Arial" panose="020B0604020202020204" pitchFamily="34" charset="0"/>
                        </a:rPr>
                        <a:t>2015</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2010</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2012</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u="none" strike="noStrike" dirty="0">
                          <a:effectLst/>
                          <a:latin typeface="Arial" panose="020B0604020202020204" pitchFamily="34" charset="0"/>
                          <a:cs typeface="Arial" panose="020B0604020202020204" pitchFamily="34" charset="0"/>
                        </a:rPr>
                        <a:t>2014</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accent5">
                        <a:lumMod val="40000"/>
                        <a:lumOff val="60000"/>
                      </a:schemeClr>
                    </a:solidFill>
                  </a:tcPr>
                </a:tc>
                <a:tc>
                  <a:txBody>
                    <a:bodyPr/>
                    <a:lstStyle/>
                    <a:p>
                      <a:pPr algn="ctr" fontAlgn="ctr"/>
                      <a:r>
                        <a:rPr lang="es-MX" sz="1600" b="1" i="0" u="none" strike="noStrike" dirty="0" smtClean="0">
                          <a:solidFill>
                            <a:srgbClr val="000000"/>
                          </a:solidFill>
                          <a:effectLst/>
                          <a:latin typeface="Arial" panose="020B0604020202020204" pitchFamily="34" charset="0"/>
                          <a:cs typeface="Arial" panose="020B0604020202020204" pitchFamily="34" charset="0"/>
                        </a:rPr>
                        <a:t>2015</a:t>
                      </a:r>
                    </a:p>
                  </a:txBody>
                  <a:tcPr marL="9525" marR="9525" marT="9525" marB="0" anchor="ctr">
                    <a:solidFill>
                      <a:schemeClr val="accent5">
                        <a:lumMod val="40000"/>
                        <a:lumOff val="60000"/>
                      </a:schemeClr>
                    </a:solidFill>
                  </a:tcPr>
                </a:tc>
              </a:tr>
              <a:tr h="273584">
                <a:tc gridSpan="8">
                  <a:txBody>
                    <a:bodyPr/>
                    <a:lstStyle/>
                    <a:p>
                      <a:pPr algn="l" fontAlgn="b"/>
                      <a:r>
                        <a:rPr lang="es-MX" sz="1800" b="1" i="1" u="none" strike="noStrike" dirty="0" smtClean="0">
                          <a:effectLst/>
                          <a:latin typeface="Arial" panose="020B0604020202020204" pitchFamily="34" charset="0"/>
                          <a:cs typeface="Arial" panose="020B0604020202020204" pitchFamily="34" charset="0"/>
                        </a:rPr>
                        <a:t>Pobreza</a:t>
                      </a:r>
                      <a:endParaRPr lang="es-MX" sz="1800" b="1" i="1" u="none" strike="noStrike" dirty="0">
                        <a:solidFill>
                          <a:srgbClr val="FFCC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ctr" fontAlgn="b"/>
                      <a:endParaRPr lang="es-MX" sz="1400" b="0" i="0" u="none" strike="noStrike" dirty="0">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dirty="0">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endParaRPr lang="es-MX"/>
                    </a:p>
                  </a:txBody>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hMerge="1">
                  <a:txBody>
                    <a:bodyPr/>
                    <a:lstStyle/>
                    <a:p>
                      <a:pPr algn="ctr" fontAlgn="b"/>
                      <a:endParaRPr lang="es-MX" sz="1400" b="0" i="0" u="none" strike="noStrike">
                        <a:solidFill>
                          <a:srgbClr val="FFCC00"/>
                        </a:solidFill>
                        <a:effectLst/>
                        <a:latin typeface="Arial" panose="020B0604020202020204" pitchFamily="34" charset="0"/>
                        <a:cs typeface="Arial" panose="020B0604020202020204" pitchFamily="34" charset="0"/>
                      </a:endParaRPr>
                    </a:p>
                  </a:txBody>
                  <a:tcPr marL="9525" marR="257175" marT="9525" marB="0" anchor="b">
                    <a:solidFill>
                      <a:srgbClr val="C6E0B4"/>
                    </a:solidFill>
                  </a:tcPr>
                </a:tc>
                <a:tc>
                  <a:txBody>
                    <a:bodyPr/>
                    <a:lstStyle/>
                    <a:p>
                      <a:pPr algn="l" fontAlgn="b"/>
                      <a:endParaRPr lang="es-MX" sz="1800" b="1" i="1" u="none" strike="noStrike" dirty="0">
                        <a:solidFill>
                          <a:srgbClr val="FFCC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406596">
                <a:tc>
                  <a:txBody>
                    <a:bodyPr/>
                    <a:lstStyle/>
                    <a:p>
                      <a:pPr lvl="0" algn="l" fontAlgn="auto"/>
                      <a:r>
                        <a:rPr lang="es-MX" sz="1600" b="1" u="none" strike="noStrike" dirty="0" smtClean="0">
                          <a:effectLst/>
                          <a:latin typeface="Arial" panose="020B0604020202020204" pitchFamily="34" charset="0"/>
                          <a:cs typeface="Arial" panose="020B0604020202020204" pitchFamily="34" charset="0"/>
                        </a:rPr>
                        <a:t>Población </a:t>
                      </a:r>
                      <a:r>
                        <a:rPr lang="es-MX" sz="1600" b="1" u="none" strike="noStrike" dirty="0">
                          <a:effectLst/>
                          <a:latin typeface="Arial" panose="020B0604020202020204" pitchFamily="34" charset="0"/>
                          <a:cs typeface="Arial" panose="020B0604020202020204" pitchFamily="34" charset="0"/>
                        </a:rPr>
                        <a:t>en situación de pobreza</a:t>
                      </a:r>
                      <a:endParaRPr lang="es-MX" sz="1600" b="1"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46.1</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45.5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46.2</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52.8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53.3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55.3</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410221">
                <a:tc>
                  <a:txBody>
                    <a:bodyPr/>
                    <a:lstStyle/>
                    <a:p>
                      <a:pPr marL="0" lvl="0" algn="l" defTabSz="914400" rtl="0" eaLnBrk="1" fontAlgn="auto" latinLnBrk="0" hangingPunct="1"/>
                      <a:r>
                        <a:rPr lang="es-MX" sz="1600" b="1" u="none" strike="noStrike" kern="1200" dirty="0" smtClean="0">
                          <a:solidFill>
                            <a:schemeClr val="dk1"/>
                          </a:solidFill>
                          <a:effectLst/>
                          <a:latin typeface="Arial" panose="020B0604020202020204" pitchFamily="34" charset="0"/>
                          <a:ea typeface="+mn-ea"/>
                          <a:cs typeface="Arial" panose="020B0604020202020204" pitchFamily="34" charset="0"/>
                        </a:rPr>
                        <a:t>Población </a:t>
                      </a:r>
                      <a:r>
                        <a:rPr lang="es-MX" sz="1600" b="1" u="none" strike="noStrike" kern="1200" dirty="0">
                          <a:solidFill>
                            <a:schemeClr val="dk1"/>
                          </a:solidFill>
                          <a:effectLst/>
                          <a:latin typeface="Arial" panose="020B0604020202020204" pitchFamily="34" charset="0"/>
                          <a:ea typeface="+mn-ea"/>
                          <a:cs typeface="Arial" panose="020B0604020202020204" pitchFamily="34" charset="0"/>
                        </a:rPr>
                        <a:t>en situación de pobreza extrema</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11.3</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9.8</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9.5</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13.0</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11.4</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r h="273584">
                <a:tc gridSpan="8">
                  <a:txBody>
                    <a:bodyPr/>
                    <a:lstStyle/>
                    <a:p>
                      <a:pPr algn="l" fontAlgn="b"/>
                      <a:r>
                        <a:rPr lang="es-MX" sz="1800" b="1" i="1" u="none" strike="noStrike" dirty="0">
                          <a:effectLst/>
                          <a:latin typeface="Arial" panose="020B0604020202020204" pitchFamily="34" charset="0"/>
                          <a:cs typeface="Arial" panose="020B0604020202020204" pitchFamily="34" charset="0"/>
                        </a:rPr>
                        <a:t>Privación </a:t>
                      </a:r>
                      <a:r>
                        <a:rPr lang="es-MX" sz="1800" b="1" i="1" u="none" strike="noStrike" dirty="0" smtClean="0">
                          <a:effectLst/>
                          <a:latin typeface="Arial" panose="020B0604020202020204" pitchFamily="34" charset="0"/>
                          <a:cs typeface="Arial" panose="020B0604020202020204" pitchFamily="34" charset="0"/>
                        </a:rPr>
                        <a:t>social</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371758">
                <a:tc>
                  <a:txBody>
                    <a:bodyPr/>
                    <a:lstStyle/>
                    <a:p>
                      <a:pPr algn="l" fontAlgn="b"/>
                      <a:r>
                        <a:rPr lang="es-MX" sz="1600" b="0" u="none" strike="noStrike" dirty="0">
                          <a:effectLst/>
                          <a:latin typeface="Arial" panose="020B0604020202020204" pitchFamily="34" charset="0"/>
                          <a:cs typeface="Arial" panose="020B0604020202020204" pitchFamily="34" charset="0"/>
                        </a:rPr>
                        <a:t>Población con al menos una carencia social</a:t>
                      </a:r>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74.2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74.1</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72.4</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85.0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86.9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86.8</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302962">
                <a:tc>
                  <a:txBody>
                    <a:bodyPr/>
                    <a:lstStyle/>
                    <a:p>
                      <a:pPr algn="l" fontAlgn="b"/>
                      <a:r>
                        <a:rPr lang="es-MX" sz="1600" b="0" u="none" strike="noStrike" dirty="0">
                          <a:effectLst/>
                          <a:latin typeface="Arial" panose="020B0604020202020204" pitchFamily="34" charset="0"/>
                          <a:cs typeface="Arial" panose="020B0604020202020204" pitchFamily="34" charset="0"/>
                        </a:rPr>
                        <a:t>Población con al menos tres carencias sociales</a:t>
                      </a:r>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28.2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22.1</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32.4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28.1</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26.5</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r h="273584">
                <a:tc gridSpan="8">
                  <a:txBody>
                    <a:bodyPr/>
                    <a:lstStyle/>
                    <a:p>
                      <a:pPr algn="l" fontAlgn="b"/>
                      <a:r>
                        <a:rPr lang="es-MX" sz="1800" b="1" i="1" u="none" strike="noStrike" dirty="0">
                          <a:effectLst/>
                          <a:latin typeface="Arial" panose="020B0604020202020204" pitchFamily="34" charset="0"/>
                          <a:cs typeface="Arial" panose="020B0604020202020204" pitchFamily="34" charset="0"/>
                        </a:rPr>
                        <a:t>Indicadores de carencia </a:t>
                      </a:r>
                      <a:r>
                        <a:rPr lang="es-MX" sz="1800" b="1" i="1" u="none" strike="noStrike" dirty="0" smtClean="0">
                          <a:effectLst/>
                          <a:latin typeface="Arial" panose="020B0604020202020204" pitchFamily="34" charset="0"/>
                          <a:cs typeface="Arial" panose="020B0604020202020204" pitchFamily="34" charset="0"/>
                        </a:rPr>
                        <a:t>social</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C6E0B4"/>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Rezago educativo</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19.2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18.7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17.9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23.7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22.4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21.8</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los servicios de salud</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29.2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18.2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16.9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33.5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25.3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20.5</a:t>
                      </a:r>
                    </a:p>
                  </a:txBody>
                  <a:tcPr marL="9525" marR="114300" marT="9525" marB="0" anchor="ctr">
                    <a:solidFill>
                      <a:srgbClr val="C6E0B4"/>
                    </a:solidFill>
                  </a:tcPr>
                </a:tc>
              </a:tr>
              <a:tr h="501939">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la seguridad social</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60.7</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58.5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56.6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69.6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71.8</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70.1</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68.7</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calidad y espacios en la vivienda</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15.2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13.6</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12.3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12.0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17.4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15.9</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14.8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14.6</a:t>
                      </a:r>
                    </a:p>
                  </a:txBody>
                  <a:tcPr marL="9525" marR="114300" marT="9525" marB="0" anchor="ctr">
                    <a:solidFill>
                      <a:srgbClr val="C6E0B4"/>
                    </a:solidFill>
                  </a:tcPr>
                </a:tc>
              </a:tr>
              <a:tr h="479231">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los servicios básicos en la vivienda</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22.9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21.2</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20.5</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26.3</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24.9</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25.4</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24.9</a:t>
                      </a:r>
                    </a:p>
                  </a:txBody>
                  <a:tcPr marL="9525" marR="114300" marT="9525" marB="0" anchor="ctr">
                    <a:solidFill>
                      <a:srgbClr val="E2EFDA"/>
                    </a:solidFill>
                  </a:tcPr>
                </a:tc>
              </a:tr>
              <a:tr h="302962">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Carencia por acceso a la alimentación</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24.8</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23.3</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21.7</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27.4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28.0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26.4</a:t>
                      </a:r>
                    </a:p>
                  </a:txBody>
                  <a:tcPr marL="9525" marR="114300" marT="9525" marB="0" anchor="ctr">
                    <a:solidFill>
                      <a:srgbClr val="C6E0B4"/>
                    </a:solidFill>
                  </a:tcPr>
                </a:tc>
              </a:tr>
              <a:tr h="273584">
                <a:tc gridSpan="8">
                  <a:txBody>
                    <a:bodyPr/>
                    <a:lstStyle/>
                    <a:p>
                      <a:pPr algn="l" fontAlgn="b"/>
                      <a:r>
                        <a:rPr lang="es-MX" sz="1800" b="1" i="1" u="none" strike="noStrike" dirty="0" smtClean="0">
                          <a:effectLst/>
                          <a:latin typeface="Arial" panose="020B0604020202020204" pitchFamily="34" charset="0"/>
                          <a:cs typeface="Arial" panose="020B0604020202020204" pitchFamily="34" charset="0"/>
                        </a:rPr>
                        <a:t>Bienestar</a:t>
                      </a:r>
                      <a:r>
                        <a:rPr lang="es-MX" sz="1800" b="1" i="1" u="none" strike="noStrike" dirty="0">
                          <a:effectLst/>
                          <a:latin typeface="Arial" panose="020B0604020202020204" pitchFamily="34" charset="0"/>
                          <a:cs typeface="Arial" panose="020B0604020202020204" pitchFamily="34" charset="0"/>
                        </a:rPr>
                        <a:t> </a:t>
                      </a:r>
                      <a:r>
                        <a:rPr lang="es-MX" sz="1800" b="1" u="none" strike="noStrike" dirty="0">
                          <a:effectLst/>
                          <a:latin typeface="Arial" panose="020B0604020202020204" pitchFamily="34" charset="0"/>
                          <a:cs typeface="Arial" panose="020B0604020202020204" pitchFamily="34" charset="0"/>
                        </a:rPr>
                        <a:t> </a:t>
                      </a:r>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endParaRPr lang="es-MX"/>
                    </a:p>
                  </a:txBody>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hMerge="1">
                  <a:txBody>
                    <a:bodyPr/>
                    <a:lstStyle/>
                    <a:p>
                      <a:pPr algn="r" fontAlgn="b"/>
                      <a:endParaRPr lang="es-MX" sz="1600" b="0" i="0" u="none" strike="noStrike" dirty="0">
                        <a:solidFill>
                          <a:srgbClr val="000000"/>
                        </a:solidFill>
                        <a:effectLst/>
                        <a:latin typeface="Arial" panose="020B0604020202020204" pitchFamily="34" charset="0"/>
                        <a:cs typeface="Arial" panose="020B0604020202020204" pitchFamily="34" charset="0"/>
                      </a:endParaRPr>
                    </a:p>
                  </a:txBody>
                  <a:tcPr marL="9525" marR="85725" marT="9525" marB="0" anchor="b">
                    <a:solidFill>
                      <a:srgbClr val="E2EFDA"/>
                    </a:solidFill>
                  </a:tcPr>
                </a:tc>
                <a:tc>
                  <a:txBody>
                    <a:bodyPr/>
                    <a:lstStyle/>
                    <a:p>
                      <a:pPr algn="ctr" fontAlgn="b"/>
                      <a:endParaRPr lang="es-MX"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2">
                        <a:lumMod val="20000"/>
                        <a:lumOff val="80000"/>
                      </a:schemeClr>
                    </a:solidFill>
                  </a:tcPr>
                </a:tc>
              </a:tr>
              <a:tr h="479231">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Población con ingreso inferior a la línea de bienestar mínimo</a:t>
                      </a:r>
                    </a:p>
                  </a:txBody>
                  <a:tcPr marL="171450" marR="95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19.4</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20.0</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20.6</a:t>
                      </a:r>
                    </a:p>
                  </a:txBody>
                  <a:tcPr marL="9525" marR="114300" marT="9525" marB="0" anchor="ctr">
                    <a:solidFill>
                      <a:srgbClr val="C6E0B4"/>
                    </a:solidFill>
                  </a:tcPr>
                </a:tc>
                <a:tc>
                  <a:txBody>
                    <a:bodyPr/>
                    <a:lstStyle/>
                    <a:p>
                      <a:pPr marL="0" algn="ctr" defTabSz="914400" rtl="0" eaLnBrk="1" fontAlgn="b" latinLnBrk="0" hangingPunct="1"/>
                      <a:endParaRPr lang="en-US"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22.2</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23.5</a:t>
                      </a:r>
                    </a:p>
                  </a:txBody>
                  <a:tcPr marL="9525" marR="114300" marT="9525" marB="0" anchor="ctr">
                    <a:solidFill>
                      <a:srgbClr val="C6E0B4"/>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24.6</a:t>
                      </a:r>
                    </a:p>
                  </a:txBody>
                  <a:tcPr marL="9525" marR="114300" marT="9525" marB="0" anchor="ctr">
                    <a:solidFill>
                      <a:srgbClr val="C6E0B4"/>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C6E0B4"/>
                    </a:solidFill>
                  </a:tcPr>
                </a:tc>
              </a:tr>
              <a:tr h="501939">
                <a:tc>
                  <a:txBody>
                    <a:bodyPr/>
                    <a:lstStyle/>
                    <a:p>
                      <a:pPr marL="0" algn="l" defTabSz="914400" rtl="0" eaLnBrk="1" fontAlgn="b" latinLnBrk="0" hangingPunct="1"/>
                      <a:r>
                        <a:rPr lang="es-MX" sz="1600" b="0" u="none" strike="noStrike" kern="1200" dirty="0">
                          <a:solidFill>
                            <a:schemeClr val="dk1"/>
                          </a:solidFill>
                          <a:effectLst/>
                          <a:latin typeface="Arial" panose="020B0604020202020204" pitchFamily="34" charset="0"/>
                          <a:ea typeface="+mn-ea"/>
                          <a:cs typeface="Arial" panose="020B0604020202020204" pitchFamily="34" charset="0"/>
                        </a:rPr>
                        <a:t>Población con ingreso inferior a la línea de bienestar</a:t>
                      </a:r>
                    </a:p>
                  </a:txBody>
                  <a:tcPr marL="171450" marR="95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52.0</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51.6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53.2</a:t>
                      </a:r>
                    </a:p>
                  </a:txBody>
                  <a:tcPr marL="9525" marR="114300" marT="9525" marB="0" anchor="ctr">
                    <a:solidFill>
                      <a:srgbClr val="E2EFDA"/>
                    </a:solidFill>
                  </a:tcPr>
                </a:tc>
                <a:tc>
                  <a:txBody>
                    <a:bodyPr/>
                    <a:lstStyle/>
                    <a:p>
                      <a:pPr marL="0" algn="ctr" defTabSz="914400" rtl="0" eaLnBrk="1" fontAlgn="b" latinLnBrk="0" hangingPunct="1"/>
                      <a:endParaRPr lang="en-US" sz="1800" u="none" strike="noStrike" kern="120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c>
                  <a:txBody>
                    <a:bodyPr/>
                    <a:lstStyle/>
                    <a:p>
                      <a:pPr marL="0" algn="ctr" defTabSz="914400" rtl="0" eaLnBrk="1" fontAlgn="b" latinLnBrk="0" hangingPunct="1"/>
                      <a:r>
                        <a:rPr lang="es-MX" sz="1800" u="none" strike="noStrike" kern="1200">
                          <a:solidFill>
                            <a:schemeClr val="dk1"/>
                          </a:solidFill>
                          <a:effectLst/>
                          <a:latin typeface="Arial" panose="020B0604020202020204" pitchFamily="34" charset="0"/>
                          <a:ea typeface="+mn-ea"/>
                          <a:cs typeface="Arial" panose="020B0604020202020204" pitchFamily="34" charset="0"/>
                        </a:rPr>
                        <a:t>59.6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60.6</a:t>
                      </a:r>
                    </a:p>
                  </a:txBody>
                  <a:tcPr marL="9525" marR="114300" marT="9525" marB="0" anchor="ctr">
                    <a:solidFill>
                      <a:srgbClr val="E2EFDA"/>
                    </a:solidFill>
                  </a:tcPr>
                </a:tc>
                <a:tc>
                  <a:txBody>
                    <a:bodyPr/>
                    <a:lstStyle/>
                    <a:p>
                      <a:pPr marL="0" algn="ctr" defTabSz="914400" rtl="0" eaLnBrk="1" fontAlgn="b" latinLnBrk="0" hangingPunct="1"/>
                      <a:r>
                        <a:rPr lang="es-MX" sz="1800" u="none" strike="noStrike" kern="1200" dirty="0">
                          <a:solidFill>
                            <a:schemeClr val="dk1"/>
                          </a:solidFill>
                          <a:effectLst/>
                          <a:latin typeface="Arial" panose="020B0604020202020204" pitchFamily="34" charset="0"/>
                          <a:ea typeface="+mn-ea"/>
                          <a:cs typeface="Arial" panose="020B0604020202020204" pitchFamily="34" charset="0"/>
                        </a:rPr>
                        <a:t>63.8</a:t>
                      </a:r>
                    </a:p>
                  </a:txBody>
                  <a:tcPr marL="9525" marR="114300" marT="9525" marB="0" anchor="ctr">
                    <a:solidFill>
                      <a:srgbClr val="E2EFDA"/>
                    </a:solidFill>
                  </a:tcPr>
                </a:tc>
                <a:tc>
                  <a:txBody>
                    <a:bodyPr/>
                    <a:lstStyle/>
                    <a:p>
                      <a:pPr marL="0" algn="ctr" defTabSz="914400" rtl="0" eaLnBrk="1" fontAlgn="b" latinLnBrk="0" hangingPunct="1"/>
                      <a:endParaRPr lang="es-MX" sz="1800" u="none" strike="noStrike" kern="1200" dirty="0">
                        <a:solidFill>
                          <a:schemeClr val="dk1"/>
                        </a:solidFill>
                        <a:effectLst/>
                        <a:latin typeface="Arial" panose="020B0604020202020204" pitchFamily="34" charset="0"/>
                        <a:ea typeface="+mn-ea"/>
                        <a:cs typeface="Arial" panose="020B0604020202020204" pitchFamily="34" charset="0"/>
                      </a:endParaRPr>
                    </a:p>
                  </a:txBody>
                  <a:tcPr marL="9525" marR="85725" marT="9525" marB="0" anchor="ctr">
                    <a:solidFill>
                      <a:srgbClr val="E2EFDA"/>
                    </a:solidFill>
                  </a:tcPr>
                </a:tc>
              </a:tr>
            </a:tbl>
          </a:graphicData>
        </a:graphic>
      </p:graphicFrame>
    </p:spTree>
    <p:extLst>
      <p:ext uri="{BB962C8B-B14F-4D97-AF65-F5344CB8AC3E}">
        <p14:creationId xmlns:p14="http://schemas.microsoft.com/office/powerpoint/2010/main" val="240810251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341419" y="916360"/>
            <a:ext cx="12385376" cy="1625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MX" sz="3200" b="1" dirty="0" smtClean="0">
                <a:solidFill>
                  <a:srgbClr val="005F20"/>
                </a:solidFill>
                <a:latin typeface="Tahoma" pitchFamily="34" charset="0"/>
                <a:ea typeface="Arial"/>
                <a:cs typeface="Tahoma" pitchFamily="34" charset="0"/>
              </a:rPr>
              <a:t>Poder adquisitivo del ingreso laboral</a:t>
            </a:r>
            <a:endParaRPr lang="es-MX" sz="3200" b="1" dirty="0" smtClean="0">
              <a:solidFill>
                <a:srgbClr val="005F20"/>
              </a:solidFill>
              <a:latin typeface="Tahoma" pitchFamily="34" charset="0"/>
              <a:cs typeface="Tahoma" pitchFamily="34" charset="0"/>
            </a:endParaRPr>
          </a:p>
          <a:p>
            <a:pPr fontAlgn="auto">
              <a:spcAft>
                <a:spcPts val="0"/>
              </a:spcAft>
            </a:pPr>
            <a:r>
              <a:rPr lang="es-MX" sz="2400" b="1" dirty="0" smtClean="0">
                <a:solidFill>
                  <a:srgbClr val="005F20"/>
                </a:solidFill>
                <a:latin typeface="Tahoma" pitchFamily="34" charset="0"/>
                <a:cs typeface="Tahoma" pitchFamily="34" charset="0"/>
              </a:rPr>
              <a:t>Ingreso laboral real per cápita - Nacional</a:t>
            </a:r>
          </a:p>
          <a:p>
            <a:pPr fontAlgn="auto">
              <a:spcAft>
                <a:spcPts val="0"/>
              </a:spcAft>
            </a:pPr>
            <a:r>
              <a:rPr lang="es-MX" sz="2400" dirty="0" smtClean="0">
                <a:solidFill>
                  <a:schemeClr val="tx1">
                    <a:lumMod val="65000"/>
                    <a:lumOff val="35000"/>
                  </a:schemeClr>
                </a:solidFill>
                <a:latin typeface="Tahoma" pitchFamily="34" charset="0"/>
                <a:cs typeface="Tahoma" pitchFamily="34" charset="0"/>
              </a:rPr>
              <a:t>Primer trimestre 2005 –cuarto trimestre 2016</a:t>
            </a:r>
            <a:r>
              <a:rPr lang="es-MX" sz="2400" dirty="0" smtClean="0">
                <a:solidFill>
                  <a:schemeClr val="accent2"/>
                </a:solidFill>
                <a:latin typeface="Tahoma" pitchFamily="34" charset="0"/>
                <a:cs typeface="Tahoma" pitchFamily="34" charset="0"/>
              </a:rPr>
              <a:t/>
            </a:r>
            <a:br>
              <a:rPr lang="es-MX" sz="2400" dirty="0" smtClean="0">
                <a:solidFill>
                  <a:schemeClr val="accent2"/>
                </a:solidFill>
                <a:latin typeface="Tahoma" pitchFamily="34" charset="0"/>
                <a:cs typeface="Tahoma" pitchFamily="34" charset="0"/>
              </a:rPr>
            </a:br>
            <a:endParaRPr lang="en-US" sz="2400" u="sng" dirty="0">
              <a:solidFill>
                <a:schemeClr val="accent2"/>
              </a:solidFill>
              <a:latin typeface="Tahoma" pitchFamily="34" charset="0"/>
              <a:cs typeface="Tahoma" pitchFamily="34" charset="0"/>
            </a:endParaRPr>
          </a:p>
        </p:txBody>
      </p:sp>
      <p:sp>
        <p:nvSpPr>
          <p:cNvPr id="10" name="AutoShape 9"/>
          <p:cNvSpPr>
            <a:spLocks noChangeArrowheads="1"/>
          </p:cNvSpPr>
          <p:nvPr/>
        </p:nvSpPr>
        <p:spPr bwMode="auto">
          <a:xfrm>
            <a:off x="309712" y="8917854"/>
            <a:ext cx="11065368" cy="1278932"/>
          </a:xfrm>
          <a:prstGeom prst="roundRect">
            <a:avLst>
              <a:gd name="adj" fmla="val 16667"/>
            </a:avLst>
          </a:prstGeom>
          <a:noFill/>
          <a:ln w="9525" algn="ctr">
            <a:noFill/>
            <a:round/>
            <a:headEnd/>
            <a:tailEnd/>
          </a:ln>
        </p:spPr>
        <p:txBody>
          <a:bodyPr>
            <a:spAutoFit/>
          </a:bodyPr>
          <a:lstStyle/>
          <a:p>
            <a:pPr marL="487672" indent="-487672"/>
            <a:r>
              <a:rPr lang="es-ES" sz="1280" b="1" dirty="0">
                <a:solidFill>
                  <a:schemeClr val="bg1"/>
                </a:solidFill>
                <a:latin typeface="Calibri" pitchFamily="34" charset="0"/>
                <a:cs typeface="Tahoma" pitchFamily="34" charset="0"/>
              </a:rPr>
              <a:t>Fuente: </a:t>
            </a:r>
            <a:r>
              <a:rPr lang="es-ES" sz="1280" b="1" dirty="0">
                <a:solidFill>
                  <a:schemeClr val="bg1"/>
                </a:solidFill>
                <a:latin typeface="Calibri" pitchFamily="34" charset="0"/>
              </a:rPr>
              <a:t>elaboración del CONEVAL con base en la ENOE. </a:t>
            </a:r>
            <a:r>
              <a:rPr lang="es-MX" sz="1280" b="1" dirty="0">
                <a:solidFill>
                  <a:schemeClr val="bg1"/>
                </a:solidFill>
                <a:latin typeface="Calibri" pitchFamily="34" charset="0"/>
              </a:rPr>
              <a:t>Recuperación de ingresos con intervalos de salarios. </a:t>
            </a:r>
            <a:endParaRPr lang="es-ES" sz="1280" b="1" dirty="0">
              <a:solidFill>
                <a:schemeClr val="bg1"/>
              </a:solidFill>
              <a:latin typeface="Calibri" pitchFamily="34" charset="0"/>
            </a:endParaRPr>
          </a:p>
          <a:p>
            <a:pPr marL="487672" indent="-487672"/>
            <a:r>
              <a:rPr lang="es-ES" sz="1564" b="1" baseline="30000" dirty="0">
                <a:solidFill>
                  <a:schemeClr val="bg1"/>
                </a:solidFill>
                <a:latin typeface="Calibri" pitchFamily="34" charset="0"/>
                <a:cs typeface="Calibri" pitchFamily="34" charset="0"/>
              </a:rPr>
              <a:t>1 </a:t>
            </a:r>
            <a:r>
              <a:rPr lang="es-ES" sz="1280" b="1" dirty="0">
                <a:solidFill>
                  <a:schemeClr val="bg1"/>
                </a:solidFill>
                <a:latin typeface="Calibri" pitchFamily="34" charset="0"/>
              </a:rPr>
              <a:t>Base primer trimestre 2010</a:t>
            </a:r>
            <a:r>
              <a:rPr lang="es-ES" sz="1280" b="1" dirty="0" smtClean="0">
                <a:solidFill>
                  <a:schemeClr val="bg1"/>
                </a:solidFill>
                <a:latin typeface="Calibri" pitchFamily="34" charset="0"/>
              </a:rPr>
              <a:t>.</a:t>
            </a:r>
          </a:p>
          <a:p>
            <a:pPr marL="487672" indent="-487672"/>
            <a:r>
              <a:rPr lang="es-ES" sz="1280" b="1" dirty="0">
                <a:solidFill>
                  <a:srgbClr val="FFFFFF"/>
                </a:solidFill>
                <a:latin typeface="Calibri" pitchFamily="34" charset="0"/>
              </a:rPr>
              <a:t> Para mayor detalle: http://www.coneval.org.mx/Medicion/Paginas/ITLP-IS_resultados_a_nivel_nacional.aspx</a:t>
            </a:r>
          </a:p>
          <a:p>
            <a:pPr marL="487672" indent="-487672"/>
            <a:endParaRPr lang="es-ES" sz="1280" b="1" dirty="0">
              <a:solidFill>
                <a:schemeClr val="bg1"/>
              </a:solidFill>
              <a:latin typeface="Calibri" pitchFamily="34" charset="0"/>
            </a:endParaRPr>
          </a:p>
          <a:p>
            <a:pPr marL="487672" indent="-487672">
              <a:spcBef>
                <a:spcPct val="20000"/>
              </a:spcBef>
            </a:pPr>
            <a:r>
              <a:rPr lang="es-ES" sz="1280" b="1" dirty="0" smtClean="0">
                <a:solidFill>
                  <a:srgbClr val="FFFFFF"/>
                </a:solidFill>
                <a:latin typeface="Calibri" pitchFamily="34" charset="0"/>
              </a:rPr>
              <a:t> </a:t>
            </a:r>
            <a:endParaRPr lang="es-ES" sz="1280" b="1" dirty="0">
              <a:solidFill>
                <a:srgbClr val="FFFFFF"/>
              </a:solidFill>
              <a:latin typeface="Calibri" pitchFamily="34" charset="0"/>
            </a:endParaRPr>
          </a:p>
        </p:txBody>
      </p:sp>
      <p:sp>
        <p:nvSpPr>
          <p:cNvPr id="11" name="3 Marcador de número de diapositiva"/>
          <p:cNvSpPr>
            <a:spLocks noGrp="1"/>
          </p:cNvSpPr>
          <p:nvPr>
            <p:ph type="sldNum" sz="quarter" idx="10"/>
          </p:nvPr>
        </p:nvSpPr>
        <p:spPr>
          <a:xfrm>
            <a:off x="12479064" y="9083187"/>
            <a:ext cx="1600764" cy="474133"/>
          </a:xfrm>
        </p:spPr>
        <p:txBody>
          <a:bodyPr/>
          <a:lstStyle/>
          <a:p>
            <a:pPr>
              <a:defRPr/>
            </a:pPr>
            <a:r>
              <a:rPr lang="es-ES" dirty="0" smtClean="0">
                <a:solidFill>
                  <a:schemeClr val="bg1"/>
                </a:solidFill>
              </a:rPr>
              <a:t>22</a:t>
            </a:r>
            <a:endParaRPr lang="es-ES" dirty="0">
              <a:solidFill>
                <a:schemeClr val="bg1"/>
              </a:solidFill>
            </a:endParaRPr>
          </a:p>
        </p:txBody>
      </p:sp>
      <p:graphicFrame>
        <p:nvGraphicFramePr>
          <p:cNvPr id="6" name="Gráfico 5"/>
          <p:cNvGraphicFramePr>
            <a:graphicFrameLocks/>
          </p:cNvGraphicFramePr>
          <p:nvPr>
            <p:extLst/>
          </p:nvPr>
        </p:nvGraphicFramePr>
        <p:xfrm>
          <a:off x="307256" y="2140496"/>
          <a:ext cx="12419539" cy="67773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1970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3156</TotalTime>
  <Words>16254</Words>
  <Application>Microsoft Office PowerPoint</Application>
  <PresentationFormat>Personalizado</PresentationFormat>
  <Paragraphs>2078</Paragraphs>
  <Slides>101</Slides>
  <Notes>63</Notes>
  <HiddenSlides>0</HiddenSlides>
  <MMClips>0</MMClips>
  <ScaleCrop>false</ScaleCrop>
  <HeadingPairs>
    <vt:vector size="8" baseType="variant">
      <vt:variant>
        <vt:lpstr>Fuentes usadas</vt:lpstr>
      </vt:variant>
      <vt:variant>
        <vt:i4>14</vt:i4>
      </vt:variant>
      <vt:variant>
        <vt:lpstr>Tema</vt:lpstr>
      </vt:variant>
      <vt:variant>
        <vt:i4>1</vt:i4>
      </vt:variant>
      <vt:variant>
        <vt:lpstr>Servidores OLE incrustados</vt:lpstr>
      </vt:variant>
      <vt:variant>
        <vt:i4>1</vt:i4>
      </vt:variant>
      <vt:variant>
        <vt:lpstr>Títulos de diapositiva</vt:lpstr>
      </vt:variant>
      <vt:variant>
        <vt:i4>101</vt:i4>
      </vt:variant>
    </vt:vector>
  </HeadingPairs>
  <TitlesOfParts>
    <vt:vector size="117" baseType="lpstr">
      <vt:lpstr>Antique Olive</vt:lpstr>
      <vt:lpstr>Arial</vt:lpstr>
      <vt:lpstr>Arial Black</vt:lpstr>
      <vt:lpstr>Calibri</vt:lpstr>
      <vt:lpstr>Calibri Light</vt:lpstr>
      <vt:lpstr>Century Gothic</vt:lpstr>
      <vt:lpstr>Courier New</vt:lpstr>
      <vt:lpstr>Futura Lt</vt:lpstr>
      <vt:lpstr>Helvetica</vt:lpstr>
      <vt:lpstr>Helvetica Light</vt:lpstr>
      <vt:lpstr>Helvetica Neue</vt:lpstr>
      <vt:lpstr>Tahoma</vt:lpstr>
      <vt:lpstr>Times</vt:lpstr>
      <vt:lpstr>Wingdings</vt:lpstr>
      <vt:lpstr>Diseño personalizado</vt:lpstr>
      <vt:lpstr>Hoja de cálculo</vt:lpstr>
      <vt:lpstr>Fecha 00/00/2016</vt:lpstr>
      <vt:lpstr>Planeación de la Política Social</vt:lpstr>
      <vt:lpstr>Presentación de PowerPoint</vt:lpstr>
      <vt:lpstr>Presentación de PowerPoint</vt:lpstr>
      <vt:lpstr>Presentación de PowerPoint</vt:lpstr>
      <vt:lpstr>Presentación de PowerPoint</vt:lpstr>
      <vt:lpstr>Presupuesto que se basa en Resultados (PbR)</vt:lpstr>
      <vt:lpstr>Índice </vt:lpstr>
      <vt:lpstr>  primer objetivo  contribución de programas y acciones federales en la disminución de la pobreza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Segundo Objetivo  Acceso Efectivo a los Derechos Sociales </vt:lpstr>
      <vt:lpstr>Acceso Efectivo a los Derechos Sociales</vt:lpstr>
      <vt:lpstr>ALIMENTACIÓN</vt:lpstr>
      <vt:lpstr>Presentación de PowerPoint</vt:lpstr>
      <vt:lpstr>Presentación de PowerPoint</vt:lpstr>
      <vt:lpstr>Presentación de PowerPoint</vt:lpstr>
      <vt:lpstr>Consideraciones que podrían contribuir a elementos para mejorar el Acceso Efectivo al Derecho a la Alimentación</vt:lpstr>
      <vt:lpstr>EDUCACIÓN</vt:lpstr>
      <vt:lpstr>Presentación de PowerPoint</vt:lpstr>
      <vt:lpstr>Presentación de PowerPoint</vt:lpstr>
      <vt:lpstr>Presentación de PowerPoint</vt:lpstr>
      <vt:lpstr>Consideraciones que podrían contribuir a elementos para mejorar el Acceso Efectivo al Derecho a la Educación</vt:lpstr>
      <vt:lpstr>MEDIO AMBIENTE SANO</vt:lpstr>
      <vt:lpstr>Presentación de PowerPoint</vt:lpstr>
      <vt:lpstr>Presentación de PowerPoint</vt:lpstr>
      <vt:lpstr>Presentación de PowerPoint</vt:lpstr>
      <vt:lpstr>Presentación de PowerPoint</vt:lpstr>
      <vt:lpstr>Consideraciones que podrían contribuir a elementos para mejorar el Acceso Efectivo al Derecho al Medio Ambiente Sano</vt:lpstr>
      <vt:lpstr>NO DISCRIMINACIÓN</vt:lpstr>
      <vt:lpstr>Presentación de PowerPoint</vt:lpstr>
      <vt:lpstr>Presentación de PowerPoint</vt:lpstr>
      <vt:lpstr>Presentación de PowerPoint</vt:lpstr>
      <vt:lpstr>Presentación de PowerPoint</vt:lpstr>
      <vt:lpstr>Presentación de PowerPoint</vt:lpstr>
      <vt:lpstr>Consideraciones que podrían contribuir a elementos para mejorar el Acceso Efectivo al Derecho a la No Discriminación</vt:lpstr>
      <vt:lpstr>SALUD</vt:lpstr>
      <vt:lpstr>Presentación de PowerPoint</vt:lpstr>
      <vt:lpstr>Presentación de PowerPoint</vt:lpstr>
      <vt:lpstr>Presentación de PowerPoint</vt:lpstr>
      <vt:lpstr>Consideraciones que podrían contribuir a elementos para mejorar el Acceso Efectivo al Derecho a la Salud</vt:lpstr>
      <vt:lpstr>SEGURIDAD SOCIAL</vt:lpstr>
      <vt:lpstr>Presentación de PowerPoint</vt:lpstr>
      <vt:lpstr>Presentación de PowerPoint</vt:lpstr>
      <vt:lpstr>Consideraciones que podrían contribuir a elementos para mejorar el Acceso Efectivo al Derecho la Seguridad Social</vt:lpstr>
      <vt:lpstr>TRABAJO</vt:lpstr>
      <vt:lpstr>Presentación de PowerPoint</vt:lpstr>
      <vt:lpstr>Presentación de PowerPoint</vt:lpstr>
      <vt:lpstr>Presentación de PowerPoint</vt:lpstr>
      <vt:lpstr>Presentación de PowerPoint</vt:lpstr>
      <vt:lpstr>Presentación de PowerPoint</vt:lpstr>
      <vt:lpstr>Consideraciones que podrían contribuir a elementos para el Acceso Efectivo al Derecho al Trabajo</vt:lpstr>
      <vt:lpstr>VIVIENDA</vt:lpstr>
      <vt:lpstr>Presentación de PowerPoint</vt:lpstr>
      <vt:lpstr>Presentación de PowerPoint</vt:lpstr>
      <vt:lpstr>Consideraciones que podrían contribuir a elementos para mejorar el Acceso Efectivo al Derecho a la Vivienda </vt:lpstr>
      <vt:lpstr>         Análisis de Similitudes de los Programas y Acciones Federales de Desarrollo Social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Fecha 00/00/2016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Gonzalo  Hernández Licona</cp:lastModifiedBy>
  <cp:revision>305</cp:revision>
  <cp:lastPrinted>2016-07-01T16:54:17Z</cp:lastPrinted>
  <dcterms:modified xsi:type="dcterms:W3CDTF">2017-04-03T23:54:01Z</dcterms:modified>
</cp:coreProperties>
</file>