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4" r:id="rId2"/>
    <p:sldId id="297" r:id="rId3"/>
    <p:sldId id="288" r:id="rId4"/>
    <p:sldId id="270" r:id="rId5"/>
    <p:sldId id="256" r:id="rId6"/>
    <p:sldId id="267" r:id="rId7"/>
    <p:sldId id="269" r:id="rId8"/>
    <p:sldId id="268" r:id="rId9"/>
    <p:sldId id="276" r:id="rId10"/>
    <p:sldId id="291" r:id="rId11"/>
    <p:sldId id="275" r:id="rId12"/>
    <p:sldId id="271" r:id="rId13"/>
    <p:sldId id="277" r:id="rId14"/>
    <p:sldId id="281" r:id="rId15"/>
    <p:sldId id="282" r:id="rId16"/>
    <p:sldId id="265" r:id="rId17"/>
    <p:sldId id="283" r:id="rId18"/>
    <p:sldId id="293" r:id="rId19"/>
    <p:sldId id="289" r:id="rId20"/>
    <p:sldId id="290" r:id="rId21"/>
    <p:sldId id="292" r:id="rId22"/>
    <p:sldId id="294" r:id="rId23"/>
    <p:sldId id="295" r:id="rId24"/>
    <p:sldId id="296" r:id="rId25"/>
    <p:sldId id="286" r:id="rId26"/>
    <p:sldId id="285" r:id="rId27"/>
    <p:sldId id="279" r:id="rId28"/>
    <p:sldId id="266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832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022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921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728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187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583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032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626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50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850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80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A43EF4-FA12-4B37-A8D1-05EF9F19A640}" type="datetimeFigureOut">
              <a:rPr lang="es-MX" smtClean="0"/>
              <a:t>16/10/2017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24004B33-3624-44F5-8BE7-86D2A79E1B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31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344960" y="1540884"/>
            <a:ext cx="8502826" cy="2252060"/>
          </a:xfrm>
        </p:spPr>
        <p:txBody>
          <a:bodyPr>
            <a:noAutofit/>
          </a:bodyPr>
          <a:lstStyle/>
          <a:p>
            <a:r>
              <a:rPr lang="es-MX" sz="4800" dirty="0" smtClean="0"/>
              <a:t>CIUDADES SOSTENIBLES Y RESILIENTES: EL DESARROLLO URBANO A DISCUSIÓN</a:t>
            </a:r>
            <a:endParaRPr lang="es-MX" sz="4800" dirty="0"/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344960" y="5233325"/>
            <a:ext cx="7315200" cy="42640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s-MX" b="1" i="1" dirty="0" smtClean="0">
                <a:solidFill>
                  <a:schemeClr val="bg1"/>
                </a:solidFill>
              </a:rPr>
              <a:t>POR MANUEL PERLÓ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44960" y="5571828"/>
            <a:ext cx="5315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s-MX" b="1" i="1" dirty="0" smtClean="0">
                <a:solidFill>
                  <a:schemeClr val="bg1"/>
                </a:solidFill>
              </a:rPr>
              <a:t>INSTITUTO DE INVESTIGACIONES SOCIALES UNAM</a:t>
            </a:r>
            <a:endParaRPr lang="es-MX" b="1" i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66885" t="15502" r="21926" b="72908"/>
          <a:stretch/>
        </p:blipFill>
        <p:spPr>
          <a:xfrm>
            <a:off x="9263921" y="4380644"/>
            <a:ext cx="2928079" cy="1705362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44960" y="3682945"/>
            <a:ext cx="8502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SEMINARIO “TRAS LOS SISMOS DE SEPTIEMBRE: LA RECONSTRUCCIÓN A DEBATE”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992956" y="5795766"/>
            <a:ext cx="3199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16 de octubre de 2017, Ciudad de México 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0702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272416" y="2125472"/>
            <a:ext cx="4790040" cy="3970318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s-MX" sz="3600" dirty="0" smtClean="0"/>
              <a:t>715 fugas reportadas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s-MX" sz="3600" dirty="0" smtClean="0"/>
              <a:t>Daños en ductos Chalco - Xochimilco,  </a:t>
            </a:r>
            <a:r>
              <a:rPr lang="es-MX" sz="3600" dirty="0" err="1" smtClean="0"/>
              <a:t>Tulyehualco</a:t>
            </a:r>
            <a:r>
              <a:rPr lang="es-MX" sz="3600" dirty="0" smtClean="0"/>
              <a:t> Xochimilco, Tláhuac – </a:t>
            </a:r>
            <a:r>
              <a:rPr lang="es-MX" sz="3600" dirty="0" err="1" smtClean="0"/>
              <a:t>Neza</a:t>
            </a:r>
            <a:r>
              <a:rPr lang="es-MX" sz="3600" dirty="0" smtClean="0"/>
              <a:t>: 700 mil personas afectadas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462916" y="804527"/>
            <a:ext cx="4267200" cy="1015663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/>
              <a:t>AGUA</a:t>
            </a: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val="303908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media.licdn.com/mpr/mpr/AAIA_wDGAAAAAQAAAAAAAAscAAAAJGIwZmU0YjRkLTllYjItNDg4ZC05YThjLWEyMTJhZTFiZGY3N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82"/>
          <a:stretch/>
        </p:blipFill>
        <p:spPr bwMode="auto">
          <a:xfrm>
            <a:off x="403170" y="279871"/>
            <a:ext cx="5582654" cy="637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44016" t="17908" r="25738" b="15174"/>
          <a:stretch/>
        </p:blipFill>
        <p:spPr>
          <a:xfrm>
            <a:off x="6445765" y="279871"/>
            <a:ext cx="5124823" cy="637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8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media.licdn.com/mpr/mpr/AAIA_wDGAAAAAQAAAAAAAAoPAAAAJDhiM2NiNWJjLTlhZWMtNGVmOS04OGIxLTYxZTBhOGNmZDY5M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596" y="-94855"/>
            <a:ext cx="9487963" cy="695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72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64694" y="637674"/>
            <a:ext cx="579922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2800" dirty="0" smtClean="0"/>
              <a:t>Rupturas en </a:t>
            </a:r>
            <a:r>
              <a:rPr lang="es-MX" sz="2800" dirty="0"/>
              <a:t>tuberías y </a:t>
            </a:r>
            <a:r>
              <a:rPr lang="es-MX" sz="2800" dirty="0" smtClean="0"/>
              <a:t>red </a:t>
            </a:r>
            <a:r>
              <a:rPr lang="es-MX" sz="2800" dirty="0"/>
              <a:t>de agua de la CDMX, </a:t>
            </a:r>
            <a:r>
              <a:rPr lang="es-MX" sz="2800" dirty="0" smtClean="0"/>
              <a:t>pudieron </a:t>
            </a:r>
            <a:r>
              <a:rPr lang="es-MX" sz="2800" dirty="0"/>
              <a:t>haber influido o </a:t>
            </a:r>
            <a:r>
              <a:rPr lang="es-MX" sz="2800" dirty="0" smtClean="0"/>
              <a:t>influenciado </a:t>
            </a:r>
            <a:r>
              <a:rPr lang="es-MX" sz="2800" dirty="0"/>
              <a:t>en los daños que se focalizaron en la ciudad por el </a:t>
            </a:r>
            <a:r>
              <a:rPr lang="es-MX" sz="2800" dirty="0" smtClean="0"/>
              <a:t>19S</a:t>
            </a:r>
            <a:r>
              <a:rPr lang="es-MX" sz="2800" dirty="0"/>
              <a:t> </a:t>
            </a:r>
            <a:r>
              <a:rPr lang="es-MX" sz="2800" dirty="0" smtClean="0"/>
              <a:t>(Mitre, 2017); fugas ocasionadas por: </a:t>
            </a:r>
          </a:p>
          <a:p>
            <a:pPr fontAlgn="base"/>
            <a:endParaRPr lang="es-MX" dirty="0" smtClean="0"/>
          </a:p>
          <a:p>
            <a:pPr marL="514350" indent="-514350" fontAlgn="base">
              <a:buAutoNum type="arabicPeriod"/>
            </a:pPr>
            <a:r>
              <a:rPr lang="es-MX" sz="2800" dirty="0" smtClean="0"/>
              <a:t>Hundimientos a consecuencia de la sobreexplotación del acuífero</a:t>
            </a:r>
          </a:p>
          <a:p>
            <a:pPr marL="514350" indent="-514350" fontAlgn="base">
              <a:buAutoNum type="arabicPeriod"/>
            </a:pPr>
            <a:r>
              <a:rPr lang="es-MX" sz="2800" dirty="0" smtClean="0"/>
              <a:t>Fallas o fracturas previamente marcadas o estudiadas; 40% del agua suministrada a la CDMX se pierde en fugas. </a:t>
            </a:r>
          </a:p>
          <a:p>
            <a:pPr marL="514350" indent="-514350" fontAlgn="base">
              <a:buAutoNum type="arabicPeriod"/>
            </a:pPr>
            <a:r>
              <a:rPr lang="es-MX" sz="2800" dirty="0" smtClean="0"/>
              <a:t>Sismo del 8 de septiembre de 2017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4737" t="23497" r="33289" b="17176"/>
          <a:stretch/>
        </p:blipFill>
        <p:spPr>
          <a:xfrm>
            <a:off x="6304874" y="433137"/>
            <a:ext cx="5702642" cy="5949052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7308076" y="6382189"/>
            <a:ext cx="369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Fuga en Delegación Benito Juárez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439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l costo para reparar los daños será de 300 millones de pesos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6" t="9579" r="17073" b="538"/>
          <a:stretch/>
        </p:blipFill>
        <p:spPr bwMode="auto">
          <a:xfrm>
            <a:off x="2652693" y="574253"/>
            <a:ext cx="6278010" cy="587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652693" y="204921"/>
            <a:ext cx="217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Franklin Gothic Demi Cond" panose="020B0706030402020204" pitchFamily="34" charset="0"/>
              </a:rPr>
              <a:t>PIPAS DISTRIBUÍDAS</a:t>
            </a:r>
            <a:endParaRPr lang="es-MX" b="1" dirty="0">
              <a:latin typeface="Franklin Gothic Demi Cond" panose="020B07060304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330503" y="6116300"/>
            <a:ext cx="1428750" cy="3314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138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59669" y="864108"/>
            <a:ext cx="7315200" cy="5120640"/>
          </a:xfrm>
        </p:spPr>
        <p:txBody>
          <a:bodyPr/>
          <a:lstStyle/>
          <a:p>
            <a:endParaRPr lang="es-MX"/>
          </a:p>
        </p:txBody>
      </p:sp>
      <p:pic>
        <p:nvPicPr>
          <p:cNvPr id="14338" name="Picture 2" descr="Resultado de imagen para edificio del servicio nacional de empleo antes y despué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" t="11111" r="2083" b="555"/>
          <a:stretch/>
        </p:blipFill>
        <p:spPr bwMode="auto">
          <a:xfrm>
            <a:off x="0" y="0"/>
            <a:ext cx="12192000" cy="714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14350" y="1815707"/>
            <a:ext cx="2745319" cy="2862322"/>
          </a:xfrm>
          <a:prstGeom prst="rect">
            <a:avLst/>
          </a:prstGeom>
          <a:solidFill>
            <a:schemeClr val="bg2">
              <a:alpha val="76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20 Edificios públicos y 14 mercados con daños graves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74680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3466" y="465931"/>
            <a:ext cx="3395583" cy="2239169"/>
          </a:xfrm>
          <a:solidFill>
            <a:schemeClr val="bg2">
              <a:alpha val="76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4800" dirty="0" smtClean="0">
                <a:solidFill>
                  <a:schemeClr val="tx1"/>
                </a:solidFill>
              </a:rPr>
              <a:t>978 escuelas y 100 centros deportivos afectados  </a:t>
            </a:r>
            <a:endParaRPr lang="es-MX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063" t="16902" r="23992" b="18724"/>
          <a:stretch/>
        </p:blipFill>
        <p:spPr>
          <a:xfrm>
            <a:off x="0" y="0"/>
            <a:ext cx="12192000" cy="7123416"/>
          </a:xfrm>
          <a:prstGeom prst="rect">
            <a:avLst/>
          </a:prstGeom>
        </p:spPr>
      </p:pic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8796417" y="2023023"/>
            <a:ext cx="3395583" cy="2663277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es-MX" sz="4800" dirty="0" smtClean="0">
                <a:solidFill>
                  <a:schemeClr val="tx1"/>
                </a:solidFill>
              </a:rPr>
              <a:t>43 vialidades afectadas: 11 en Benito Juárez; 9 en Coyoacán y 12 en Cuauhtémoc  </a:t>
            </a:r>
            <a:endParaRPr lang="es-MX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7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60957" y="5711252"/>
            <a:ext cx="5876145" cy="913177"/>
          </a:xfrm>
        </p:spPr>
        <p:txBody>
          <a:bodyPr>
            <a:normAutofit fontScale="90000"/>
          </a:bodyPr>
          <a:lstStyle/>
          <a:p>
            <a:pPr algn="r"/>
            <a:r>
              <a:rPr lang="es-MX" dirty="0" smtClean="0"/>
              <a:t>Colapso de puente peatonal en Periférico a la altura de </a:t>
            </a:r>
            <a:r>
              <a:rPr lang="es-MX" dirty="0" err="1" smtClean="0"/>
              <a:t>Cuemanco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9591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04931" y="5771212"/>
            <a:ext cx="4557010" cy="913177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tx1"/>
                </a:solidFill>
              </a:rPr>
              <a:t>Agrietamiento en calle de Delegación Tláhuac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94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4397" y="1123837"/>
            <a:ext cx="2947482" cy="460118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LOS SISMOS DE SEPTIEMBRE DE 2017  Y  SU  </a:t>
            </a:r>
          </a:p>
          <a:p>
            <a:pPr marL="0" indent="0">
              <a:buNone/>
            </a:pPr>
            <a:r>
              <a:rPr lang="es-ES" sz="2800" dirty="0" smtClean="0"/>
              <a:t>    IMPACTO SOBRE LA  INFRAESTRUCTURA     </a:t>
            </a:r>
          </a:p>
          <a:p>
            <a:pPr marL="0" indent="0">
              <a:buNone/>
            </a:pPr>
            <a:r>
              <a:rPr lang="es-ES" sz="2400" dirty="0" smtClean="0"/>
              <a:t>         </a:t>
            </a:r>
            <a:r>
              <a:rPr lang="es-ES" sz="2800" dirty="0" smtClean="0"/>
              <a:t>URBANA DE LA CIUDAD DE MÉXICO</a:t>
            </a:r>
          </a:p>
          <a:p>
            <a:pPr marL="0" indent="0">
              <a:buNone/>
            </a:pPr>
            <a:endParaRPr lang="es-ES" sz="2800" dirty="0"/>
          </a:p>
          <a:p>
            <a:pPr marL="0" indent="0">
              <a:buNone/>
            </a:pPr>
            <a:r>
              <a:rPr lang="es-ES" sz="2800" dirty="0" smtClean="0"/>
              <a:t>             </a:t>
            </a:r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276461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160957" y="5711252"/>
            <a:ext cx="5876145" cy="913177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Delegación Iztapalapa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5692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9" y="1265844"/>
            <a:ext cx="5774181" cy="391388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960" y="1250854"/>
            <a:ext cx="5774181" cy="3913880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481059" y="5336498"/>
            <a:ext cx="9443802" cy="52343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Colonia Santa Martha Acatitla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1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996" y="3462727"/>
            <a:ext cx="3659514" cy="3252867"/>
          </a:xfrm>
          <a:solidFill>
            <a:schemeClr val="bg1">
              <a:alpha val="42000"/>
            </a:schemeClr>
          </a:solidFill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La línea 12 del metro resultó afectada; las reparaciones se estiman en 17 millones de pesos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89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49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7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RESUMEN DE DAÑOS VISIBLES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908" t="18464" r="43036" b="20587"/>
          <a:stretch/>
        </p:blipFill>
        <p:spPr>
          <a:xfrm>
            <a:off x="3552668" y="869430"/>
            <a:ext cx="8169639" cy="527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2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102916"/>
              </p:ext>
            </p:extLst>
          </p:nvPr>
        </p:nvGraphicFramePr>
        <p:xfrm>
          <a:off x="1035050" y="2038664"/>
          <a:ext cx="10071100" cy="3352799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3381900"/>
                <a:gridCol w="2849748"/>
                <a:gridCol w="3839452"/>
              </a:tblGrid>
              <a:tr h="3785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FUENTE</a:t>
                      </a:r>
                      <a:endParaRPr lang="es-MX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MONTO ESTIMADO</a:t>
                      </a:r>
                      <a:endParaRPr lang="es-MX" sz="2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>
                          <a:effectLst/>
                        </a:rPr>
                        <a:t>ENTIDAD(ES) AFECTADA(S)</a:t>
                      </a:r>
                      <a:endParaRPr lang="es-MX" sz="2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40774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Gobierno Federal (aproximado TOTAL)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38 mil millones de pesos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Morelos, Estado de México, Puebla y Ciudad de México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81548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Gobierno Federal (aproximado)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10 mil millones de pesos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Reconstrucción de viviendas en la Ciudad de México: bonos a 20 años para que damnificados sólo paguen los intereses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40774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Gobierno Federal (aproximado)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13 mil 650 millones de pesos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Reconstrucción de 577 </a:t>
                      </a:r>
                      <a:r>
                        <a:rPr lang="es-MX" sz="1600" u="none" strike="noStrike" dirty="0" smtClean="0">
                          <a:effectLst/>
                        </a:rPr>
                        <a:t>planteles educativos </a:t>
                      </a:r>
                      <a:r>
                        <a:rPr lang="es-MX" sz="1600" u="none" strike="noStrike" dirty="0">
                          <a:effectLst/>
                        </a:rPr>
                        <a:t>calificados como pérdida total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11161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Secretaría de Cultura (aproximado)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8 mil millones de pesos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 dirty="0">
                          <a:effectLst/>
                        </a:rPr>
                        <a:t>Restauración de patrimonio cultural en </a:t>
                      </a:r>
                      <a:r>
                        <a:rPr lang="es-MX" sz="1600" u="none" strike="noStrike" dirty="0" smtClean="0">
                          <a:effectLst/>
                        </a:rPr>
                        <a:t>ocho </a:t>
                      </a:r>
                      <a:r>
                        <a:rPr lang="es-MX" sz="1600" u="none" strike="noStrike" dirty="0">
                          <a:effectLst/>
                        </a:rPr>
                        <a:t>estados: iglesias, conventos, ruinas arqueológicas e inmuebles históricos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602150" y="1352864"/>
            <a:ext cx="6936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COSTOS APROXIMADOS DE LA RECONSTRUCCIÓN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9736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72374"/>
              </p:ext>
            </p:extLst>
          </p:nvPr>
        </p:nvGraphicFramePr>
        <p:xfrm>
          <a:off x="533400" y="1428750"/>
          <a:ext cx="11144249" cy="4904106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4114800"/>
                <a:gridCol w="3505200"/>
                <a:gridCol w="3524249"/>
              </a:tblGrid>
              <a:tr h="283083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 smtClean="0">
                          <a:effectLst/>
                        </a:rPr>
                        <a:t>INSTITUCIÓN</a:t>
                      </a:r>
                      <a:endParaRPr lang="es-MX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MONTO</a:t>
                      </a:r>
                      <a:endParaRPr lang="es-MX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DESCRIPCIÓN</a:t>
                      </a:r>
                      <a:endParaRPr lang="es-MX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b"/>
                </a:tc>
              </a:tr>
              <a:tr h="6291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Gobierno Federal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6 mil 500 millones de pesos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Reconstrucción de viviendas, edificios públicos y viviendas con daños parciales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</a:tr>
              <a:tr h="8368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INFONAVIT (aprobado)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2 mil millones de pesos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Apoyo económico y crédito de forma preferencial para derechohabientes que hayan sufrido daños en su vivienda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</a:tr>
              <a:tr h="21386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Fondo de Desastres Naturales (FONDEN)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6 mil millones de pesos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</a:tr>
              <a:tr h="21386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 smtClean="0">
                          <a:effectLst/>
                        </a:rPr>
                        <a:t>Banco</a:t>
                      </a:r>
                      <a:r>
                        <a:rPr lang="es-MX" sz="1600" u="none" strike="noStrike" baseline="0" dirty="0" smtClean="0">
                          <a:effectLst/>
                        </a:rPr>
                        <a:t> Mundial 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 smtClean="0">
                          <a:effectLst/>
                        </a:rPr>
                        <a:t>360</a:t>
                      </a:r>
                      <a:r>
                        <a:rPr lang="es-MX" sz="1600" u="none" strike="noStrike" baseline="0" dirty="0" smtClean="0">
                          <a:effectLst/>
                        </a:rPr>
                        <a:t> millones de dólares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 smtClean="0">
                          <a:effectLst/>
                        </a:rPr>
                        <a:t>Bono</a:t>
                      </a:r>
                      <a:r>
                        <a:rPr lang="es-MX" sz="1600" u="none" strike="noStrike" baseline="0" dirty="0" smtClean="0">
                          <a:effectLst/>
                        </a:rPr>
                        <a:t> Catastrófico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</a:tr>
              <a:tr h="6291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Gobierno de la Ciudad de México - Fondo de Contingencias de la Ciudad de México 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3 mil millones de pesos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Reconstrucción de viviendas, edificios públicos y viviendas con daños parciales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</a:tr>
              <a:tr h="6291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Gobierno de la Ciudad de México 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18.5 millones de pesos (al 29 de septiembre)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Apoyo a quienes perdieron su casa - departamento, de 3 mil pesos por tres meses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</a:tr>
              <a:tr h="125211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Regla SHCP - SAT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No definido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Posibilidad de que donatarias puedan </a:t>
                      </a:r>
                      <a:r>
                        <a:rPr lang="es-MX" sz="1600" u="none" strike="noStrike" dirty="0" smtClean="0">
                          <a:effectLst/>
                        </a:rPr>
                        <a:t>realizar </a:t>
                      </a:r>
                      <a:r>
                        <a:rPr lang="es-MX" sz="1600" u="none" strike="noStrike" dirty="0">
                          <a:effectLst/>
                        </a:rPr>
                        <a:t>donativos a </a:t>
                      </a:r>
                      <a:r>
                        <a:rPr lang="es-MX" sz="1600" u="none" strike="noStrike" dirty="0" smtClean="0">
                          <a:effectLst/>
                        </a:rPr>
                        <a:t>otras </a:t>
                      </a:r>
                      <a:r>
                        <a:rPr lang="es-MX" sz="1600" u="none" strike="noStrike" dirty="0">
                          <a:effectLst/>
                        </a:rPr>
                        <a:t>organizaciones para apoyar las acciones de reconstrucción, aún cuando no esté contemplado dentro de su objeto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13" marR="8213" marT="8213" marB="0" anchor="ctr"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322612" y="762000"/>
            <a:ext cx="9565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FONDOS PÚBLICOS E INTERNACIONALES PARA LA RECONSTRUCCIÓN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0405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RESILIENCIA URBANA </a:t>
            </a:r>
            <a:r>
              <a:rPr lang="es-MX" sz="2400" dirty="0" smtClean="0"/>
              <a:t>¿AUSENTE EN LA RECONSTRUCCIÓN?</a:t>
            </a:r>
            <a:endParaRPr lang="es-MX" sz="2400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 Cual es el daño sobre la Infraestructura de la Ciudad de México ?</a:t>
            </a:r>
          </a:p>
          <a:p>
            <a:r>
              <a:rPr lang="es-MX" dirty="0" smtClean="0"/>
              <a:t>¿ Como se va a financiar la reconstrucción  de la Infraestructura ?</a:t>
            </a:r>
          </a:p>
          <a:p>
            <a:r>
              <a:rPr lang="es-MX" dirty="0" smtClean="0"/>
              <a:t>Sin restar importancia a los daños en viviendas por el 19/S, es </a:t>
            </a:r>
            <a:r>
              <a:rPr lang="es-MX" dirty="0"/>
              <a:t>preciso hacer una revisión integral de los diversos sistemas de la Ciudad </a:t>
            </a:r>
            <a:r>
              <a:rPr lang="es-MX" dirty="0" smtClean="0"/>
              <a:t>como</a:t>
            </a:r>
            <a:r>
              <a:rPr lang="es-MX" dirty="0"/>
              <a:t>: </a:t>
            </a:r>
            <a:r>
              <a:rPr lang="es-MX" dirty="0" smtClean="0"/>
              <a:t>suministro </a:t>
            </a:r>
            <a:r>
              <a:rPr lang="es-MX" dirty="0"/>
              <a:t>de energía eléctrica, agua, drenaje y vialidades a partir del 19/S. </a:t>
            </a:r>
            <a:endParaRPr lang="es-MX" dirty="0" smtClean="0"/>
          </a:p>
          <a:p>
            <a:r>
              <a:rPr lang="es-MX" dirty="0" smtClean="0"/>
              <a:t>Mientras </a:t>
            </a:r>
            <a:r>
              <a:rPr lang="es-MX" dirty="0"/>
              <a:t>pase el tiempo, la omisión </a:t>
            </a:r>
            <a:r>
              <a:rPr lang="es-MX" dirty="0" smtClean="0"/>
              <a:t>de acciones sobre los daños a la infraestructura urbana ocasionados por el 19/S puede implicar mayores costos sociales y financieros.</a:t>
            </a:r>
          </a:p>
          <a:p>
            <a:r>
              <a:rPr lang="es-MX" dirty="0"/>
              <a:t>La reconstrucción debe de ser integral y se debe de incluir un planteamiento más fuerte en términos de </a:t>
            </a:r>
            <a:r>
              <a:rPr lang="es-MX" dirty="0" smtClean="0"/>
              <a:t>resiliencia. Es muy importante insistir en los problemas estructurales de la Ciudad que condujeron a que los daños por el 19/S fueran más severos: sobre-explotación del acuífero, hundimientos, bajo mantenimiento de tuberías, fugas de agua, etc.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59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"/>
          <p:cNvSpPr txBox="1">
            <a:spLocks/>
          </p:cNvSpPr>
          <p:nvPr/>
        </p:nvSpPr>
        <p:spPr>
          <a:xfrm>
            <a:off x="0" y="2027420"/>
            <a:ext cx="5735499" cy="1505712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1500" dirty="0" smtClean="0">
                <a:solidFill>
                  <a:schemeClr val="tx1"/>
                </a:solidFill>
              </a:rPr>
              <a:t>GRACIAS</a:t>
            </a:r>
            <a:endParaRPr lang="es-MX" sz="9600" dirty="0">
              <a:solidFill>
                <a:schemeClr val="tx1"/>
              </a:solidFill>
            </a:endParaRPr>
          </a:p>
        </p:txBody>
      </p:sp>
      <p:sp>
        <p:nvSpPr>
          <p:cNvPr id="3" name="Subtítulo 4"/>
          <p:cNvSpPr txBox="1">
            <a:spLocks/>
          </p:cNvSpPr>
          <p:nvPr/>
        </p:nvSpPr>
        <p:spPr>
          <a:xfrm>
            <a:off x="0" y="3533132"/>
            <a:ext cx="5735499" cy="914400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400" dirty="0" smtClean="0">
                <a:solidFill>
                  <a:schemeClr val="tx1"/>
                </a:solidFill>
              </a:rPr>
              <a:t>perlo@unam.mx</a:t>
            </a:r>
            <a:endParaRPr lang="es-MX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02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terdependent net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004" y="141569"/>
            <a:ext cx="6595604" cy="609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202698" y="110435"/>
            <a:ext cx="4511378" cy="1898248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INTERDEPENDENCIA DE LOS SISTEMAS DE INFRAESTRUCTURA URBANA</a:t>
            </a: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79881" y="1844262"/>
            <a:ext cx="4160206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El impacto económico de un sismo proviene de daños  a infraestructura urbana decisiva como transporte, energía , agua, entre otros, especialmente de los efectos  secundarios sobre su funcionalidad.</a:t>
            </a:r>
          </a:p>
          <a:p>
            <a:r>
              <a:rPr lang="es-MX" sz="2800" dirty="0" smtClean="0"/>
              <a:t>Terremotos de México 1985, Kobe( 1995),</a:t>
            </a:r>
          </a:p>
          <a:p>
            <a:r>
              <a:rPr lang="es-MX" sz="2800" dirty="0" smtClean="0"/>
              <a:t>Northridge( 1994).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081004" y="6280878"/>
            <a:ext cx="7195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Fuente: </a:t>
            </a:r>
            <a:r>
              <a:rPr lang="es-MX" sz="1400" dirty="0" err="1"/>
              <a:t>Rinaldi</a:t>
            </a:r>
            <a:r>
              <a:rPr lang="es-MX" sz="1400" dirty="0"/>
              <a:t>, </a:t>
            </a:r>
            <a:r>
              <a:rPr lang="es-MX" sz="1400" i="1" dirty="0"/>
              <a:t>et al, </a:t>
            </a:r>
            <a:r>
              <a:rPr lang="es-MX" sz="1400" dirty="0"/>
              <a:t>2001 citado en </a:t>
            </a:r>
            <a:r>
              <a:rPr lang="es-MX" sz="1400" b="1" cap="all" dirty="0" smtClean="0"/>
              <a:t>EPICENTRE </a:t>
            </a:r>
            <a:r>
              <a:rPr lang="es-MX" sz="1400" dirty="0" err="1" smtClean="0"/>
              <a:t>An</a:t>
            </a:r>
            <a:r>
              <a:rPr lang="es-MX" sz="1400" dirty="0" smtClean="0"/>
              <a:t> </a:t>
            </a:r>
            <a:r>
              <a:rPr lang="es-MX" sz="1400" dirty="0" err="1"/>
              <a:t>Interdisciplinary</a:t>
            </a:r>
            <a:r>
              <a:rPr lang="es-MX" sz="1400" dirty="0"/>
              <a:t> Centre </a:t>
            </a:r>
            <a:r>
              <a:rPr lang="es-MX" sz="1400" dirty="0" err="1"/>
              <a:t>for</a:t>
            </a:r>
            <a:r>
              <a:rPr lang="es-MX" sz="1400" dirty="0"/>
              <a:t> Natural </a:t>
            </a:r>
            <a:r>
              <a:rPr lang="es-MX" sz="1400" dirty="0" err="1"/>
              <a:t>Hazards</a:t>
            </a:r>
            <a:r>
              <a:rPr lang="es-MX" sz="1400" dirty="0"/>
              <a:t> </a:t>
            </a:r>
            <a:r>
              <a:rPr lang="es-MX" sz="1400" dirty="0" err="1"/>
              <a:t>Resilience</a:t>
            </a:r>
            <a:r>
              <a:rPr lang="es-MX" sz="1400" dirty="0"/>
              <a:t> (https://www.ucl.ac.uk/epicentro)</a:t>
            </a:r>
          </a:p>
        </p:txBody>
      </p:sp>
    </p:spTree>
    <p:extLst>
      <p:ext uri="{BB962C8B-B14F-4D97-AF65-F5344CB8AC3E}">
        <p14:creationId xmlns:p14="http://schemas.microsoft.com/office/powerpoint/2010/main" val="346162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704" y="291882"/>
            <a:ext cx="10794834" cy="764924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LÍNEA DEL TIEMPO DE RECUPERACIÓN ANTE UN DESASTRE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2918" y="6153463"/>
            <a:ext cx="11679252" cy="6745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600" dirty="0" smtClean="0"/>
              <a:t>Serie lineal propuesta por </a:t>
            </a:r>
            <a:r>
              <a:rPr lang="es-MX" sz="1600" dirty="0" err="1" smtClean="0"/>
              <a:t>Haas</a:t>
            </a:r>
            <a:r>
              <a:rPr lang="es-MX" sz="1600" dirty="0" smtClean="0"/>
              <a:t>, </a:t>
            </a:r>
            <a:r>
              <a:rPr lang="es-MX" sz="1600" dirty="0" err="1" smtClean="0"/>
              <a:t>Kates</a:t>
            </a:r>
            <a:r>
              <a:rPr lang="es-MX" sz="1600" dirty="0" smtClean="0"/>
              <a:t> y </a:t>
            </a:r>
            <a:r>
              <a:rPr lang="es-MX" sz="1600" dirty="0" err="1" smtClean="0"/>
              <a:t>Bowden</a:t>
            </a:r>
            <a:r>
              <a:rPr lang="es-MX" sz="1600" dirty="0" smtClean="0"/>
              <a:t> (1977). 4 periodos de actividades relacionada con la recuperación, cada una significativamente más larga en términos de duración que la previa </a:t>
            </a:r>
            <a:endParaRPr lang="es-MX" sz="1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4296" t="27371" r="28152" b="28562"/>
          <a:stretch/>
        </p:blipFill>
        <p:spPr>
          <a:xfrm>
            <a:off x="1018082" y="1056806"/>
            <a:ext cx="9782078" cy="509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97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(EFE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739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374756" y="359764"/>
            <a:ext cx="5381468" cy="923330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5400" b="1" dirty="0" smtClean="0"/>
              <a:t>LA EMERGENCIA</a:t>
            </a:r>
          </a:p>
        </p:txBody>
      </p:sp>
    </p:spTree>
    <p:extLst>
      <p:ext uri="{BB962C8B-B14F-4D97-AF65-F5344CB8AC3E}">
        <p14:creationId xmlns:p14="http://schemas.microsoft.com/office/powerpoint/2010/main" val="384799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https://www.infobae.com/new-resizer/ZtIuQKA5KNG6UNwZnvCO4kJY9TE=/600x0/filters:quality(100)/s3.amazonaws.com/arc-wordpress-client-uploads/infobae-wp/wp-content/uploads/2017/09/19165429/Explosion-despues-del-Terrem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67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https://www.infobae.com/new-resizer/P4o2Va_k9KpYdrJodJtuRvt5w5A=/600x0/filters:quality(100)/s3.amazonaws.com/arc-wordpress-client-uploads/infobae-wp/wp-content/uploads/2017/09/19182930/Nenes-atrapados-en-colegio-tras-terremoto-en-Mexico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739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89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(AFP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05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275764" y="2381250"/>
            <a:ext cx="7315200" cy="218549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DAÑOS A LA INFRAESTRUC TURA URBANA DE LA CDMX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186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co">
  <a:themeElements>
    <a:clrScheme name="Personalizado 2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B22600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Marco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a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Marco</Template>
  <TotalTime>326</TotalTime>
  <Words>814</Words>
  <Application>Microsoft Office PowerPoint</Application>
  <PresentationFormat>Panorámica</PresentationFormat>
  <Paragraphs>87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Calibri</vt:lpstr>
      <vt:lpstr>Corbel</vt:lpstr>
      <vt:lpstr>Franklin Gothic Demi Cond</vt:lpstr>
      <vt:lpstr>Wingdings</vt:lpstr>
      <vt:lpstr>Wingdings 2</vt:lpstr>
      <vt:lpstr>Marco</vt:lpstr>
      <vt:lpstr>CIUDADES SOSTENIBLES Y RESILIENTES: EL DESARROLLO URBANO A DISCUSIÓN</vt:lpstr>
      <vt:lpstr>Presentación de PowerPoint</vt:lpstr>
      <vt:lpstr>INTERDEPENDENCIA DE LOS SISTEMAS DE INFRAESTRUCTURA URBANA</vt:lpstr>
      <vt:lpstr>LÍNEA DEL TIEMPO DE RECUPERACIÓN ANTE UN DESASTRE</vt:lpstr>
      <vt:lpstr>Presentación de PowerPoint</vt:lpstr>
      <vt:lpstr>Presentación de PowerPoint</vt:lpstr>
      <vt:lpstr>Presentación de PowerPoint</vt:lpstr>
      <vt:lpstr>Presentación de PowerPoint</vt:lpstr>
      <vt:lpstr>DAÑOS A LA INFRAESTRUC TURA URBANA DE LA CDMX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Colapso de puente peatonal en Periférico a la altura de Cuemanco</vt:lpstr>
      <vt:lpstr>Presentación de PowerPoint</vt:lpstr>
      <vt:lpstr>Delegación Iztapalapa</vt:lpstr>
      <vt:lpstr>Colonia Santa Martha Acatitla</vt:lpstr>
      <vt:lpstr>La línea 12 del metro resultó afectada; las reparaciones se estiman en 17 millones de pesos</vt:lpstr>
      <vt:lpstr>Presentación de PowerPoint</vt:lpstr>
      <vt:lpstr>RESUMEN DE DAÑOS VISIBLES</vt:lpstr>
      <vt:lpstr>Presentación de PowerPoint</vt:lpstr>
      <vt:lpstr>Presentación de PowerPoint</vt:lpstr>
      <vt:lpstr>RESILIENCIA URBANA ¿AUSENTE EN LA RECONSTRUCCIÓN?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Alberto Nochebuena Miranda</dc:creator>
  <cp:lastModifiedBy>Curso</cp:lastModifiedBy>
  <cp:revision>36</cp:revision>
  <dcterms:created xsi:type="dcterms:W3CDTF">2017-10-13T17:27:56Z</dcterms:created>
  <dcterms:modified xsi:type="dcterms:W3CDTF">2017-10-16T18:07:04Z</dcterms:modified>
</cp:coreProperties>
</file>