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5"/>
  </p:notesMasterIdLst>
  <p:handoutMasterIdLst>
    <p:handoutMasterId r:id="rId46"/>
  </p:handoutMasterIdLst>
  <p:sldIdLst>
    <p:sldId id="328" r:id="rId2"/>
    <p:sldId id="370" r:id="rId3"/>
    <p:sldId id="489" r:id="rId4"/>
    <p:sldId id="490" r:id="rId5"/>
    <p:sldId id="491" r:id="rId6"/>
    <p:sldId id="483" r:id="rId7"/>
    <p:sldId id="484" r:id="rId8"/>
    <p:sldId id="482" r:id="rId9"/>
    <p:sldId id="377" r:id="rId10"/>
    <p:sldId id="371" r:id="rId11"/>
    <p:sldId id="372" r:id="rId12"/>
    <p:sldId id="373" r:id="rId13"/>
    <p:sldId id="374" r:id="rId14"/>
    <p:sldId id="425" r:id="rId15"/>
    <p:sldId id="401" r:id="rId16"/>
    <p:sldId id="402" r:id="rId17"/>
    <p:sldId id="405" r:id="rId18"/>
    <p:sldId id="406" r:id="rId19"/>
    <p:sldId id="407" r:id="rId20"/>
    <p:sldId id="495" r:id="rId21"/>
    <p:sldId id="496" r:id="rId22"/>
    <p:sldId id="497" r:id="rId23"/>
    <p:sldId id="499" r:id="rId24"/>
    <p:sldId id="421" r:id="rId25"/>
    <p:sldId id="493" r:id="rId26"/>
    <p:sldId id="494" r:id="rId27"/>
    <p:sldId id="397" r:id="rId28"/>
    <p:sldId id="398" r:id="rId29"/>
    <p:sldId id="399" r:id="rId30"/>
    <p:sldId id="400" r:id="rId31"/>
    <p:sldId id="501" r:id="rId32"/>
    <p:sldId id="500" r:id="rId33"/>
    <p:sldId id="409" r:id="rId34"/>
    <p:sldId id="411" r:id="rId35"/>
    <p:sldId id="459" r:id="rId36"/>
    <p:sldId id="347" r:id="rId37"/>
    <p:sldId id="348" r:id="rId38"/>
    <p:sldId id="349" r:id="rId39"/>
    <p:sldId id="350" r:id="rId40"/>
    <p:sldId id="351" r:id="rId41"/>
    <p:sldId id="352" r:id="rId42"/>
    <p:sldId id="353" r:id="rId43"/>
    <p:sldId id="355" r:id="rId4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o" initials="M" lastIdx="3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00"/>
    <a:srgbClr val="0099CC"/>
    <a:srgbClr val="993300"/>
    <a:srgbClr val="FFFFFF"/>
    <a:srgbClr val="000000"/>
    <a:srgbClr val="66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94660"/>
  </p:normalViewPr>
  <p:slideViewPr>
    <p:cSldViewPr>
      <p:cViewPr varScale="1">
        <p:scale>
          <a:sx n="70" d="100"/>
          <a:sy n="70" d="100"/>
        </p:scale>
        <p:origin x="14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40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themeOverride" Target="../theme/themeOverride1.xml"/><Relationship Id="rId4" Type="http://schemas.openxmlformats.org/officeDocument/2006/relationships/oleObject" Target="file:///C:\Users\jguadalajara\Dropbox\Nuevas%20PC%20-%20Mayo%202013\NUEVAS%20PC%20FONDEN%20FOPREDE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gradFill>
              <a:gsLst>
                <a:gs pos="25000">
                  <a:srgbClr val="C00000"/>
                </a:gs>
                <a:gs pos="8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cat>
            <c:strRef>
              <c:f>Hoja1!$B$24:$B$29</c:f>
              <c:strCache>
                <c:ptCount val="6"/>
                <c:pt idx="0">
                  <c:v>Emergencia</c:v>
                </c:pt>
                <c:pt idx="1">
                  <c:v>Recuperación</c:v>
                </c:pt>
                <c:pt idx="2">
                  <c:v>Mitigación</c:v>
                </c:pt>
                <c:pt idx="3">
                  <c:v>Resiliencia</c:v>
                </c:pt>
                <c:pt idx="4">
                  <c:v>Adaptación</c:v>
                </c:pt>
                <c:pt idx="5">
                  <c:v>Prevención</c:v>
                </c:pt>
              </c:strCache>
            </c:strRef>
          </c:cat>
          <c:val>
            <c:numRef>
              <c:f>Hoja1!$C$24:$C$29</c:f>
              <c:numCache>
                <c:formatCode>General</c:formatCode>
                <c:ptCount val="6"/>
                <c:pt idx="0">
                  <c:v>11</c:v>
                </c:pt>
                <c:pt idx="1">
                  <c:v>9</c:v>
                </c:pt>
                <c:pt idx="2">
                  <c:v>7</c:v>
                </c:pt>
                <c:pt idx="3">
                  <c:v>5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748305424"/>
        <c:axId val="-748304336"/>
      </c:areaChart>
      <c:catAx>
        <c:axId val="-748305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accent4">
                <a:lumMod val="10000"/>
              </a:schemeClr>
            </a:solidFill>
          </a:ln>
        </c:spPr>
        <c:txPr>
          <a:bodyPr/>
          <a:lstStyle/>
          <a:p>
            <a:pPr>
              <a:defRPr sz="17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s-MX"/>
          </a:p>
        </c:txPr>
        <c:crossAx val="-748304336"/>
        <c:crosses val="autoZero"/>
        <c:auto val="1"/>
        <c:lblAlgn val="ctr"/>
        <c:lblOffset val="100"/>
        <c:noMultiLvlLbl val="0"/>
      </c:catAx>
      <c:valAx>
        <c:axId val="-74830433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-74830542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gradFill>
              <a:gsLst>
                <a:gs pos="36000">
                  <a:srgbClr val="00B050"/>
                </a:gs>
                <a:gs pos="74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cat>
            <c:strRef>
              <c:f>Hoja1!$B$42:$B$47</c:f>
              <c:strCache>
                <c:ptCount val="6"/>
                <c:pt idx="0">
                  <c:v>Emergencia</c:v>
                </c:pt>
                <c:pt idx="1">
                  <c:v>Recuperación</c:v>
                </c:pt>
                <c:pt idx="2">
                  <c:v>Mitigación</c:v>
                </c:pt>
                <c:pt idx="3">
                  <c:v>Resiliencia</c:v>
                </c:pt>
                <c:pt idx="4">
                  <c:v>Adaptación</c:v>
                </c:pt>
                <c:pt idx="5">
                  <c:v>Prevención</c:v>
                </c:pt>
              </c:strCache>
            </c:strRef>
          </c:cat>
          <c:val>
            <c:numRef>
              <c:f>Hoja1!$C$42:$C$47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18337296"/>
        <c:axId val="-818340016"/>
      </c:areaChart>
      <c:catAx>
        <c:axId val="-81833729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818340016"/>
        <c:crosses val="autoZero"/>
        <c:auto val="1"/>
        <c:lblAlgn val="ctr"/>
        <c:lblOffset val="100"/>
        <c:noMultiLvlLbl val="0"/>
      </c:catAx>
      <c:valAx>
        <c:axId val="-81834001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-818337296"/>
        <c:crosses val="autoZero"/>
        <c:crossBetween val="midCat"/>
      </c:valAx>
    </c:plotArea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597090608390183E-2"/>
          <c:y val="3.6907982114802611E-2"/>
          <c:w val="0.87089532533794445"/>
          <c:h val="0.77505767771988421"/>
        </c:manualLayout>
      </c:layout>
      <c:areaChart>
        <c:grouping val="standard"/>
        <c:varyColors val="0"/>
        <c:ser>
          <c:idx val="0"/>
          <c:order val="0"/>
          <c:tx>
            <c:strRef>
              <c:f>FONDEN!$A$370</c:f>
              <c:strCache>
                <c:ptCount val="1"/>
                <c:pt idx="0">
                  <c:v>Gasto Real FONDEN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 w="38100" cap="flat">
              <a:solidFill>
                <a:srgbClr val="C00000"/>
              </a:solidFill>
            </a:ln>
            <a:effectLst>
              <a:outerShdw blurRad="50800" dist="50800" dir="7200000" sx="103000" sy="103000" algn="tr" rotWithShape="0">
                <a:schemeClr val="tx1">
                  <a:alpha val="41000"/>
                </a:schemeClr>
              </a:outerShdw>
            </a:effectLst>
            <a:scene3d>
              <a:camera prst="orthographicFront"/>
              <a:lightRig rig="threePt" dir="t"/>
            </a:scene3d>
            <a:sp3d/>
          </c:spPr>
          <c:cat>
            <c:numRef>
              <c:f>FONDEN!$B$369:$J$369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FONDEN!$B$370:$J$370</c:f>
              <c:numCache>
                <c:formatCode>#,##0</c:formatCode>
                <c:ptCount val="9"/>
                <c:pt idx="0">
                  <c:v>186.2567136153846</c:v>
                </c:pt>
                <c:pt idx="1">
                  <c:v>875.65510192307681</c:v>
                </c:pt>
                <c:pt idx="2">
                  <c:v>322.53966146153846</c:v>
                </c:pt>
                <c:pt idx="3">
                  <c:v>1109.5652796923077</c:v>
                </c:pt>
                <c:pt idx="4">
                  <c:v>854.17272638461543</c:v>
                </c:pt>
                <c:pt idx="5">
                  <c:v>760.7328352307693</c:v>
                </c:pt>
                <c:pt idx="6">
                  <c:v>2698.413224769231</c:v>
                </c:pt>
                <c:pt idx="7">
                  <c:v>2683.6315139230769</c:v>
                </c:pt>
                <c:pt idx="8">
                  <c:v>1004.3178346153845</c:v>
                </c:pt>
              </c:numCache>
            </c:numRef>
          </c:val>
        </c:ser>
        <c:ser>
          <c:idx val="2"/>
          <c:order val="2"/>
          <c:tx>
            <c:strRef>
              <c:f>FONDEN!$A$372</c:f>
              <c:strCache>
                <c:ptCount val="1"/>
                <c:pt idx="0">
                  <c:v>Gasto Potencial Normativo (1/5)</c:v>
                </c:pt>
              </c:strCache>
            </c:strRef>
          </c:tx>
          <c:spPr>
            <a:blipFill>
              <a:blip xmlns:r="http://schemas.openxmlformats.org/officeDocument/2006/relationships" r:embed="rId3"/>
              <a:tile tx="0" ty="0" sx="100000" sy="100000" flip="none" algn="tl"/>
            </a:blipFill>
            <a:ln w="31750">
              <a:solidFill>
                <a:srgbClr val="002060"/>
              </a:solidFill>
            </a:ln>
            <a:effectLst>
              <a:outerShdw blurRad="50800" dist="50800" dir="8100000" sx="103000" sy="103000" algn="tr" rotWithShape="0">
                <a:prstClr val="black">
                  <a:alpha val="40000"/>
                </a:prstClr>
              </a:outerShdw>
            </a:effectLst>
          </c:spPr>
          <c:cat>
            <c:numRef>
              <c:f>FONDEN!$B$369:$J$369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FONDEN!$B$372:$J$372</c:f>
              <c:numCache>
                <c:formatCode>#,##0</c:formatCode>
                <c:ptCount val="9"/>
                <c:pt idx="0">
                  <c:v>37.251342723076924</c:v>
                </c:pt>
                <c:pt idx="1">
                  <c:v>175.1310203846154</c:v>
                </c:pt>
                <c:pt idx="2">
                  <c:v>64.507932292307686</c:v>
                </c:pt>
                <c:pt idx="3">
                  <c:v>221.91305593846153</c:v>
                </c:pt>
                <c:pt idx="4">
                  <c:v>170.83454527692305</c:v>
                </c:pt>
                <c:pt idx="5">
                  <c:v>152.14656704615385</c:v>
                </c:pt>
                <c:pt idx="6">
                  <c:v>539.68264495384608</c:v>
                </c:pt>
                <c:pt idx="7">
                  <c:v>536.72630278461543</c:v>
                </c:pt>
                <c:pt idx="8">
                  <c:v>200.86356692307692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18337840"/>
        <c:axId val="-818338928"/>
      </c:areaChart>
      <c:lineChart>
        <c:grouping val="standard"/>
        <c:varyColors val="0"/>
        <c:ser>
          <c:idx val="1"/>
          <c:order val="1"/>
          <c:tx>
            <c:strRef>
              <c:f>FONDEN!$A$371</c:f>
              <c:strCache>
                <c:ptCount val="1"/>
                <c:pt idx="0">
                  <c:v>Gasto Real FOPREDEN</c:v>
                </c:pt>
              </c:strCache>
            </c:strRef>
          </c:tx>
          <c:spPr>
            <a:ln w="31750">
              <a:solidFill>
                <a:srgbClr val="002060"/>
              </a:solidFill>
            </a:ln>
            <a:effectLst>
              <a:outerShdw blurRad="50800" dist="50800" dir="8100000" sx="103000" sy="103000" algn="tr" rotWithShape="0">
                <a:prstClr val="black">
                  <a:alpha val="40000"/>
                </a:prstClr>
              </a:outerShdw>
            </a:effectLst>
          </c:spPr>
          <c:marker>
            <c:symbol val="triangle"/>
            <c:size val="8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cat>
            <c:numRef>
              <c:f>FONDEN!$B$369:$J$369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FONDEN!$B$371:$J$371</c:f>
              <c:numCache>
                <c:formatCode>#,##0</c:formatCode>
                <c:ptCount val="9"/>
                <c:pt idx="0">
                  <c:v>3.2922296230769232</c:v>
                </c:pt>
                <c:pt idx="1">
                  <c:v>5.4647025861538463</c:v>
                </c:pt>
                <c:pt idx="2">
                  <c:v>11.751592064615386</c:v>
                </c:pt>
                <c:pt idx="3">
                  <c:v>4.9811843469230768</c:v>
                </c:pt>
                <c:pt idx="4">
                  <c:v>21.630376258461538</c:v>
                </c:pt>
                <c:pt idx="5">
                  <c:v>18.225235794615383</c:v>
                </c:pt>
                <c:pt idx="6">
                  <c:v>21.96353310923077</c:v>
                </c:pt>
                <c:pt idx="7">
                  <c:v>8.380099696153847</c:v>
                </c:pt>
                <c:pt idx="8">
                  <c:v>7.1973256399999999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18337840"/>
        <c:axId val="-818338928"/>
      </c:lineChart>
      <c:catAx>
        <c:axId val="-818337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818338928"/>
        <c:crosses val="autoZero"/>
        <c:auto val="1"/>
        <c:lblAlgn val="ctr"/>
        <c:lblOffset val="100"/>
        <c:noMultiLvlLbl val="0"/>
      </c:catAx>
      <c:valAx>
        <c:axId val="-818338928"/>
        <c:scaling>
          <c:orientation val="minMax"/>
        </c:scaling>
        <c:delete val="0"/>
        <c:axPos val="l"/>
        <c:majorGridlines>
          <c:spPr>
            <a:ln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crossAx val="-818337840"/>
        <c:crosses val="autoZero"/>
        <c:crossBetween val="between"/>
      </c:valAx>
      <c:spPr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s-MX"/>
    </a:p>
  </c:txPr>
  <c:externalData r:id="rId4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E6C3D0-D5CB-40D0-9829-1047A4FE0B5A}" type="doc">
      <dgm:prSet loTypeId="urn:microsoft.com/office/officeart/2005/8/layout/hList3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6998A11-CE4D-46FD-AC29-077BB291DF8C}">
      <dgm:prSet phldrT="[Texto]"/>
      <dgm:spPr>
        <a:solidFill>
          <a:srgbClr val="FFC000"/>
        </a:solidFill>
      </dgm:spPr>
      <dgm:t>
        <a:bodyPr/>
        <a:lstStyle/>
        <a:p>
          <a:r>
            <a:rPr lang="es-MX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Ejes axiológicos normativos</a:t>
          </a:r>
          <a:endParaRPr lang="es-MX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0C55C2-A445-4973-A90C-6C8950E649BB}" type="parTrans" cxnId="{7F895B43-C20F-4ED6-9F4F-2F7995076C13}">
      <dgm:prSet/>
      <dgm:spPr/>
      <dgm:t>
        <a:bodyPr/>
        <a:lstStyle/>
        <a:p>
          <a:endParaRPr lang="es-MX"/>
        </a:p>
      </dgm:t>
    </dgm:pt>
    <dgm:pt modelId="{9BCC4C36-8481-41BB-B14D-0BEA3C58079C}" type="sibTrans" cxnId="{7F895B43-C20F-4ED6-9F4F-2F7995076C13}">
      <dgm:prSet/>
      <dgm:spPr/>
      <dgm:t>
        <a:bodyPr/>
        <a:lstStyle/>
        <a:p>
          <a:endParaRPr lang="es-MX"/>
        </a:p>
      </dgm:t>
    </dgm:pt>
    <dgm:pt modelId="{F4D7F0D3-0FDC-4ECC-AB39-2009FA1005E0}">
      <dgm:prSet phldrT="[Texto]" custT="1"/>
      <dgm:spPr>
        <a:solidFill>
          <a:srgbClr val="FFCC99"/>
        </a:solidFill>
      </dgm:spPr>
      <dgm:t>
        <a:bodyPr/>
        <a:lstStyle/>
        <a:p>
          <a:r>
            <a:rPr lang="es-MX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Integralidad</a:t>
          </a:r>
          <a:endParaRPr lang="es-MX" sz="1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CDD437-B98B-439C-8CBA-8A67D678B151}" type="parTrans" cxnId="{B4E79D80-7A80-4BBD-8A31-86257742C697}">
      <dgm:prSet/>
      <dgm:spPr/>
      <dgm:t>
        <a:bodyPr/>
        <a:lstStyle/>
        <a:p>
          <a:endParaRPr lang="es-MX"/>
        </a:p>
      </dgm:t>
    </dgm:pt>
    <dgm:pt modelId="{44936D88-F09A-4FA7-A699-35174085ABAE}" type="sibTrans" cxnId="{B4E79D80-7A80-4BBD-8A31-86257742C697}">
      <dgm:prSet/>
      <dgm:spPr/>
      <dgm:t>
        <a:bodyPr/>
        <a:lstStyle/>
        <a:p>
          <a:endParaRPr lang="es-MX"/>
        </a:p>
      </dgm:t>
    </dgm:pt>
    <dgm:pt modelId="{BFD33CE1-0A4D-46DC-9230-003D6D3C6102}">
      <dgm:prSet phldrT="[Texto]" custT="1"/>
      <dgm:spPr>
        <a:solidFill>
          <a:srgbClr val="FFCC00"/>
        </a:solidFill>
      </dgm:spPr>
      <dgm:t>
        <a:bodyPr/>
        <a:lstStyle/>
        <a:p>
          <a:r>
            <a:rPr lang="es-MX" sz="18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Transversalidad</a:t>
          </a:r>
          <a:endParaRPr lang="es-MX" sz="1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315BC1-68B5-4969-BC6E-826FE5D642A6}" type="parTrans" cxnId="{5B0A1E93-CB2A-4E93-984E-D4E9A890CC43}">
      <dgm:prSet/>
      <dgm:spPr/>
      <dgm:t>
        <a:bodyPr/>
        <a:lstStyle/>
        <a:p>
          <a:endParaRPr lang="es-MX"/>
        </a:p>
      </dgm:t>
    </dgm:pt>
    <dgm:pt modelId="{5F5669AF-99C7-42B9-B9FE-D04C4E8A89AE}" type="sibTrans" cxnId="{5B0A1E93-CB2A-4E93-984E-D4E9A890CC43}">
      <dgm:prSet/>
      <dgm:spPr/>
      <dgm:t>
        <a:bodyPr/>
        <a:lstStyle/>
        <a:p>
          <a:endParaRPr lang="es-MX"/>
        </a:p>
      </dgm:t>
    </dgm:pt>
    <dgm:pt modelId="{28423E9E-C46C-425E-9947-F7F2F924319F}">
      <dgm:prSet phldrT="[Texto]" custT="1"/>
      <dgm:spPr/>
      <dgm:t>
        <a:bodyPr/>
        <a:lstStyle/>
        <a:p>
          <a:r>
            <a:rPr lang="es-MX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Rendición de Cuentas</a:t>
          </a:r>
          <a:endParaRPr lang="es-MX" sz="1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38FC8C-F273-4F86-AAB6-091924A7A810}" type="parTrans" cxnId="{577F5CE5-7F39-4815-9A16-59E21CA36084}">
      <dgm:prSet/>
      <dgm:spPr/>
      <dgm:t>
        <a:bodyPr/>
        <a:lstStyle/>
        <a:p>
          <a:endParaRPr lang="es-MX"/>
        </a:p>
      </dgm:t>
    </dgm:pt>
    <dgm:pt modelId="{CC042828-1806-4532-A3D2-9E2B1D547B7A}" type="sibTrans" cxnId="{577F5CE5-7F39-4815-9A16-59E21CA36084}">
      <dgm:prSet/>
      <dgm:spPr/>
      <dgm:t>
        <a:bodyPr/>
        <a:lstStyle/>
        <a:p>
          <a:endParaRPr lang="es-MX"/>
        </a:p>
      </dgm:t>
    </dgm:pt>
    <dgm:pt modelId="{A9E6458D-FB9B-4F87-941C-A93692FA8FF8}">
      <dgm:prSet custT="1"/>
      <dgm:spPr>
        <a:solidFill>
          <a:srgbClr val="996600"/>
        </a:solidFill>
        <a:ln>
          <a:solidFill>
            <a:srgbClr val="FF9900"/>
          </a:solidFill>
        </a:ln>
      </dgm:spPr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Corresponsabilidad</a:t>
          </a:r>
          <a:endParaRPr lang="es-MX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953FEF9-2D7B-4F71-B938-9B3CAABCF73C}" type="parTrans" cxnId="{684CD272-721E-4EA7-B670-0D8B041226D6}">
      <dgm:prSet/>
      <dgm:spPr/>
      <dgm:t>
        <a:bodyPr/>
        <a:lstStyle/>
        <a:p>
          <a:endParaRPr lang="es-MX"/>
        </a:p>
      </dgm:t>
    </dgm:pt>
    <dgm:pt modelId="{F3194FA5-945D-41EB-98B3-A7EDB4946096}" type="sibTrans" cxnId="{684CD272-721E-4EA7-B670-0D8B041226D6}">
      <dgm:prSet/>
      <dgm:spPr/>
      <dgm:t>
        <a:bodyPr/>
        <a:lstStyle/>
        <a:p>
          <a:endParaRPr lang="es-MX"/>
        </a:p>
      </dgm:t>
    </dgm:pt>
    <dgm:pt modelId="{087B1C97-559A-4C0D-B1C9-FEE3A7828FE2}">
      <dgm:prSet custT="1"/>
      <dgm:spPr>
        <a:solidFill>
          <a:srgbClr val="FFCCFF"/>
        </a:solidFill>
      </dgm:spPr>
      <dgm:t>
        <a:bodyPr/>
        <a:lstStyle/>
        <a:p>
          <a:r>
            <a:rPr lang="es-ES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Eficiencia</a:t>
          </a:r>
        </a:p>
        <a:p>
          <a:r>
            <a:rPr lang="es-ES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y</a:t>
          </a:r>
        </a:p>
        <a:p>
          <a:r>
            <a:rPr lang="es-ES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Equidad</a:t>
          </a:r>
          <a:endParaRPr lang="es-ES" sz="1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6E50DD-A81E-4186-9095-8C182A13233B}" type="parTrans" cxnId="{56DCCC43-9F77-44CC-A338-4DE93DCA5BD9}">
      <dgm:prSet/>
      <dgm:spPr/>
      <dgm:t>
        <a:bodyPr/>
        <a:lstStyle/>
        <a:p>
          <a:endParaRPr lang="es-ES"/>
        </a:p>
      </dgm:t>
    </dgm:pt>
    <dgm:pt modelId="{2D0C1A21-1E5F-440B-847D-501C83983BB9}" type="sibTrans" cxnId="{56DCCC43-9F77-44CC-A338-4DE93DCA5BD9}">
      <dgm:prSet/>
      <dgm:spPr/>
      <dgm:t>
        <a:bodyPr/>
        <a:lstStyle/>
        <a:p>
          <a:endParaRPr lang="es-ES"/>
        </a:p>
      </dgm:t>
    </dgm:pt>
    <dgm:pt modelId="{FA2995C7-8CDC-4DDF-9671-083B8B513984}" type="pres">
      <dgm:prSet presAssocID="{5EE6C3D0-D5CB-40D0-9829-1047A4FE0B5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B7F5A8B-ED32-44E5-9675-D6781D42350F}" type="pres">
      <dgm:prSet presAssocID="{76998A11-CE4D-46FD-AC29-077BB291DF8C}" presName="roof" presStyleLbl="dkBgShp" presStyleIdx="0" presStyleCnt="2" custScaleY="41891"/>
      <dgm:spPr/>
      <dgm:t>
        <a:bodyPr/>
        <a:lstStyle/>
        <a:p>
          <a:endParaRPr lang="es-MX"/>
        </a:p>
      </dgm:t>
    </dgm:pt>
    <dgm:pt modelId="{8D58C2CB-3B78-4979-894E-EF9B0B0F7EE1}" type="pres">
      <dgm:prSet presAssocID="{76998A11-CE4D-46FD-AC29-077BB291DF8C}" presName="pillars" presStyleCnt="0"/>
      <dgm:spPr/>
      <dgm:t>
        <a:bodyPr/>
        <a:lstStyle/>
        <a:p>
          <a:endParaRPr lang="es-MX"/>
        </a:p>
      </dgm:t>
    </dgm:pt>
    <dgm:pt modelId="{33E4E5DB-B2C0-48FF-B33C-89C78AA9BDA3}" type="pres">
      <dgm:prSet presAssocID="{76998A11-CE4D-46FD-AC29-077BB291DF8C}" presName="pillar1" presStyleLbl="node1" presStyleIdx="0" presStyleCnt="5" custScaleY="1138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BB266A-2CA2-4181-9D6F-267A2DCD04B0}" type="pres">
      <dgm:prSet presAssocID="{F4D7F0D3-0FDC-4ECC-AB39-2009FA1005E0}" presName="pillarX" presStyleLbl="node1" presStyleIdx="1" presStyleCnt="5" custScaleY="11383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91A093-3B0E-4C2E-84AA-1C55D8921E97}" type="pres">
      <dgm:prSet presAssocID="{BFD33CE1-0A4D-46DC-9230-003D6D3C6102}" presName="pillarX" presStyleLbl="node1" presStyleIdx="2" presStyleCnt="5" custScaleY="11383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F518AE-6F03-4EA5-829F-55E9F63102CE}" type="pres">
      <dgm:prSet presAssocID="{A9E6458D-FB9B-4F87-941C-A93692FA8FF8}" presName="pillarX" presStyleLbl="node1" presStyleIdx="3" presStyleCnt="5" custScaleY="1138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034F68-9C14-40DF-995F-0DDD6E788143}" type="pres">
      <dgm:prSet presAssocID="{28423E9E-C46C-425E-9947-F7F2F924319F}" presName="pillarX" presStyleLbl="node1" presStyleIdx="4" presStyleCnt="5" custScaleY="11383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9D5400-EF8D-41E6-8D2E-03271903E290}" type="pres">
      <dgm:prSet presAssocID="{76998A11-CE4D-46FD-AC29-077BB291DF8C}" presName="base" presStyleLbl="dkBgShp" presStyleIdx="1" presStyleCnt="2"/>
      <dgm:spPr/>
      <dgm:t>
        <a:bodyPr/>
        <a:lstStyle/>
        <a:p>
          <a:endParaRPr lang="es-MX"/>
        </a:p>
      </dgm:t>
    </dgm:pt>
  </dgm:ptLst>
  <dgm:cxnLst>
    <dgm:cxn modelId="{5B0A1E93-CB2A-4E93-984E-D4E9A890CC43}" srcId="{76998A11-CE4D-46FD-AC29-077BB291DF8C}" destId="{BFD33CE1-0A4D-46DC-9230-003D6D3C6102}" srcOrd="2" destOrd="0" parTransId="{F8315BC1-68B5-4969-BC6E-826FE5D642A6}" sibTransId="{5F5669AF-99C7-42B9-B9FE-D04C4E8A89AE}"/>
    <dgm:cxn modelId="{1CAF1024-E92E-4D95-95CA-D4D5EC202927}" type="presOf" srcId="{5EE6C3D0-D5CB-40D0-9829-1047A4FE0B5A}" destId="{FA2995C7-8CDC-4DDF-9671-083B8B513984}" srcOrd="0" destOrd="0" presId="urn:microsoft.com/office/officeart/2005/8/layout/hList3"/>
    <dgm:cxn modelId="{1A7F7BFF-83B0-4892-A1F6-8D0EA536CB69}" type="presOf" srcId="{087B1C97-559A-4C0D-B1C9-FEE3A7828FE2}" destId="{33E4E5DB-B2C0-48FF-B33C-89C78AA9BDA3}" srcOrd="0" destOrd="0" presId="urn:microsoft.com/office/officeart/2005/8/layout/hList3"/>
    <dgm:cxn modelId="{A548D9E3-09C5-4FCB-94AE-3D76188782FB}" type="presOf" srcId="{28423E9E-C46C-425E-9947-F7F2F924319F}" destId="{E2034F68-9C14-40DF-995F-0DDD6E788143}" srcOrd="0" destOrd="0" presId="urn:microsoft.com/office/officeart/2005/8/layout/hList3"/>
    <dgm:cxn modelId="{330132D5-CC6F-413F-AD39-8A9F9CEE89EC}" type="presOf" srcId="{BFD33CE1-0A4D-46DC-9230-003D6D3C6102}" destId="{BE91A093-3B0E-4C2E-84AA-1C55D8921E97}" srcOrd="0" destOrd="0" presId="urn:microsoft.com/office/officeart/2005/8/layout/hList3"/>
    <dgm:cxn modelId="{7F895B43-C20F-4ED6-9F4F-2F7995076C13}" srcId="{5EE6C3D0-D5CB-40D0-9829-1047A4FE0B5A}" destId="{76998A11-CE4D-46FD-AC29-077BB291DF8C}" srcOrd="0" destOrd="0" parTransId="{A40C55C2-A445-4973-A90C-6C8950E649BB}" sibTransId="{9BCC4C36-8481-41BB-B14D-0BEA3C58079C}"/>
    <dgm:cxn modelId="{77FE24F3-2B72-40B9-9706-0B48C1F6E37E}" type="presOf" srcId="{F4D7F0D3-0FDC-4ECC-AB39-2009FA1005E0}" destId="{A7BB266A-2CA2-4181-9D6F-267A2DCD04B0}" srcOrd="0" destOrd="0" presId="urn:microsoft.com/office/officeart/2005/8/layout/hList3"/>
    <dgm:cxn modelId="{56DCCC43-9F77-44CC-A338-4DE93DCA5BD9}" srcId="{76998A11-CE4D-46FD-AC29-077BB291DF8C}" destId="{087B1C97-559A-4C0D-B1C9-FEE3A7828FE2}" srcOrd="0" destOrd="0" parTransId="{DE6E50DD-A81E-4186-9095-8C182A13233B}" sibTransId="{2D0C1A21-1E5F-440B-847D-501C83983BB9}"/>
    <dgm:cxn modelId="{684CD272-721E-4EA7-B670-0D8B041226D6}" srcId="{76998A11-CE4D-46FD-AC29-077BB291DF8C}" destId="{A9E6458D-FB9B-4F87-941C-A93692FA8FF8}" srcOrd="3" destOrd="0" parTransId="{1953FEF9-2D7B-4F71-B938-9B3CAABCF73C}" sibTransId="{F3194FA5-945D-41EB-98B3-A7EDB4946096}"/>
    <dgm:cxn modelId="{577F5CE5-7F39-4815-9A16-59E21CA36084}" srcId="{76998A11-CE4D-46FD-AC29-077BB291DF8C}" destId="{28423E9E-C46C-425E-9947-F7F2F924319F}" srcOrd="4" destOrd="0" parTransId="{6038FC8C-F273-4F86-AAB6-091924A7A810}" sibTransId="{CC042828-1806-4532-A3D2-9E2B1D547B7A}"/>
    <dgm:cxn modelId="{B4E79D80-7A80-4BBD-8A31-86257742C697}" srcId="{76998A11-CE4D-46FD-AC29-077BB291DF8C}" destId="{F4D7F0D3-0FDC-4ECC-AB39-2009FA1005E0}" srcOrd="1" destOrd="0" parTransId="{5BCDD437-B98B-439C-8CBA-8A67D678B151}" sibTransId="{44936D88-F09A-4FA7-A699-35174085ABAE}"/>
    <dgm:cxn modelId="{6D1832B5-F9AA-4552-89B7-A8FFFDE5CA8F}" type="presOf" srcId="{76998A11-CE4D-46FD-AC29-077BB291DF8C}" destId="{AB7F5A8B-ED32-44E5-9675-D6781D42350F}" srcOrd="0" destOrd="0" presId="urn:microsoft.com/office/officeart/2005/8/layout/hList3"/>
    <dgm:cxn modelId="{324BBB2B-3999-49C7-A790-B440296C1575}" type="presOf" srcId="{A9E6458D-FB9B-4F87-941C-A93692FA8FF8}" destId="{D9F518AE-6F03-4EA5-829F-55E9F63102CE}" srcOrd="0" destOrd="0" presId="urn:microsoft.com/office/officeart/2005/8/layout/hList3"/>
    <dgm:cxn modelId="{8C0EAE5C-0BF8-43E7-878B-D767E3A17D36}" type="presParOf" srcId="{FA2995C7-8CDC-4DDF-9671-083B8B513984}" destId="{AB7F5A8B-ED32-44E5-9675-D6781D42350F}" srcOrd="0" destOrd="0" presId="urn:microsoft.com/office/officeart/2005/8/layout/hList3"/>
    <dgm:cxn modelId="{FA615620-891C-4596-98CE-24B15F81A4D3}" type="presParOf" srcId="{FA2995C7-8CDC-4DDF-9671-083B8B513984}" destId="{8D58C2CB-3B78-4979-894E-EF9B0B0F7EE1}" srcOrd="1" destOrd="0" presId="urn:microsoft.com/office/officeart/2005/8/layout/hList3"/>
    <dgm:cxn modelId="{A1DE55C1-7B1C-4F15-886F-F66FD6E1D186}" type="presParOf" srcId="{8D58C2CB-3B78-4979-894E-EF9B0B0F7EE1}" destId="{33E4E5DB-B2C0-48FF-B33C-89C78AA9BDA3}" srcOrd="0" destOrd="0" presId="urn:microsoft.com/office/officeart/2005/8/layout/hList3"/>
    <dgm:cxn modelId="{B556D582-C02B-410C-9E5A-91968D93A631}" type="presParOf" srcId="{8D58C2CB-3B78-4979-894E-EF9B0B0F7EE1}" destId="{A7BB266A-2CA2-4181-9D6F-267A2DCD04B0}" srcOrd="1" destOrd="0" presId="urn:microsoft.com/office/officeart/2005/8/layout/hList3"/>
    <dgm:cxn modelId="{B7D880F5-A6C7-4A48-9BAC-9BEFDDEAF1C1}" type="presParOf" srcId="{8D58C2CB-3B78-4979-894E-EF9B0B0F7EE1}" destId="{BE91A093-3B0E-4C2E-84AA-1C55D8921E97}" srcOrd="2" destOrd="0" presId="urn:microsoft.com/office/officeart/2005/8/layout/hList3"/>
    <dgm:cxn modelId="{EC2E45F7-2741-4747-8F6A-59573663B75D}" type="presParOf" srcId="{8D58C2CB-3B78-4979-894E-EF9B0B0F7EE1}" destId="{D9F518AE-6F03-4EA5-829F-55E9F63102CE}" srcOrd="3" destOrd="0" presId="urn:microsoft.com/office/officeart/2005/8/layout/hList3"/>
    <dgm:cxn modelId="{D5C7E673-3371-4404-8123-E9362D22270F}" type="presParOf" srcId="{8D58C2CB-3B78-4979-894E-EF9B0B0F7EE1}" destId="{E2034F68-9C14-40DF-995F-0DDD6E788143}" srcOrd="4" destOrd="0" presId="urn:microsoft.com/office/officeart/2005/8/layout/hList3"/>
    <dgm:cxn modelId="{BA64F8FD-9F1B-4F30-BC9E-B6F1BC55D894}" type="presParOf" srcId="{FA2995C7-8CDC-4DDF-9671-083B8B513984}" destId="{3E9D5400-EF8D-41E6-8D2E-03271903E29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F5A8B-ED32-44E5-9675-D6781D42350F}">
      <dsp:nvSpPr>
        <dsp:cNvPr id="0" name=""/>
        <dsp:cNvSpPr/>
      </dsp:nvSpPr>
      <dsp:spPr>
        <a:xfrm>
          <a:off x="0" y="199255"/>
          <a:ext cx="8362950" cy="574576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Ejes axiológicos normativos</a:t>
          </a:r>
          <a:endParaRPr lang="es-MX" sz="27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99255"/>
        <a:ext cx="8362950" cy="574576"/>
      </dsp:txXfrm>
    </dsp:sp>
    <dsp:sp modelId="{33E4E5DB-B2C0-48FF-B33C-89C78AA9BDA3}">
      <dsp:nvSpPr>
        <dsp:cNvPr id="0" name=""/>
        <dsp:cNvSpPr/>
      </dsp:nvSpPr>
      <dsp:spPr>
        <a:xfrm>
          <a:off x="1020" y="973095"/>
          <a:ext cx="1672181" cy="3278857"/>
        </a:xfrm>
        <a:prstGeom prst="rect">
          <a:avLst/>
        </a:prstGeom>
        <a:solidFill>
          <a:srgbClr val="FFCC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Eficiencia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Equidad</a:t>
          </a:r>
          <a:endParaRPr lang="es-ES" sz="18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20" y="973095"/>
        <a:ext cx="1672181" cy="3278857"/>
      </dsp:txXfrm>
    </dsp:sp>
    <dsp:sp modelId="{A7BB266A-2CA2-4181-9D6F-267A2DCD04B0}">
      <dsp:nvSpPr>
        <dsp:cNvPr id="0" name=""/>
        <dsp:cNvSpPr/>
      </dsp:nvSpPr>
      <dsp:spPr>
        <a:xfrm>
          <a:off x="1673202" y="973095"/>
          <a:ext cx="1672181" cy="3278857"/>
        </a:xfrm>
        <a:prstGeom prst="rect">
          <a:avLst/>
        </a:prstGeom>
        <a:solidFill>
          <a:srgbClr val="FFCC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Integralidad</a:t>
          </a:r>
          <a:endParaRPr lang="es-MX" sz="18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73202" y="973095"/>
        <a:ext cx="1672181" cy="3278857"/>
      </dsp:txXfrm>
    </dsp:sp>
    <dsp:sp modelId="{BE91A093-3B0E-4C2E-84AA-1C55D8921E97}">
      <dsp:nvSpPr>
        <dsp:cNvPr id="0" name=""/>
        <dsp:cNvSpPr/>
      </dsp:nvSpPr>
      <dsp:spPr>
        <a:xfrm>
          <a:off x="3345384" y="973095"/>
          <a:ext cx="1672181" cy="3278857"/>
        </a:xfrm>
        <a:prstGeom prst="rect">
          <a:avLst/>
        </a:prstGeom>
        <a:solidFill>
          <a:srgbClr val="FFCC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Transversalidad</a:t>
          </a:r>
          <a:endParaRPr lang="es-MX" sz="18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45384" y="973095"/>
        <a:ext cx="1672181" cy="3278857"/>
      </dsp:txXfrm>
    </dsp:sp>
    <dsp:sp modelId="{D9F518AE-6F03-4EA5-829F-55E9F63102CE}">
      <dsp:nvSpPr>
        <dsp:cNvPr id="0" name=""/>
        <dsp:cNvSpPr/>
      </dsp:nvSpPr>
      <dsp:spPr>
        <a:xfrm>
          <a:off x="5017565" y="973095"/>
          <a:ext cx="1672181" cy="3278857"/>
        </a:xfrm>
        <a:prstGeom prst="rect">
          <a:avLst/>
        </a:prstGeom>
        <a:solidFill>
          <a:srgbClr val="996600"/>
        </a:solidFill>
        <a:ln>
          <a:solidFill>
            <a:srgbClr val="FF990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Corresponsabilidad</a:t>
          </a:r>
          <a:endParaRPr lang="es-MX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017565" y="973095"/>
        <a:ext cx="1672181" cy="3278857"/>
      </dsp:txXfrm>
    </dsp:sp>
    <dsp:sp modelId="{E2034F68-9C14-40DF-995F-0DDD6E788143}">
      <dsp:nvSpPr>
        <dsp:cNvPr id="0" name=""/>
        <dsp:cNvSpPr/>
      </dsp:nvSpPr>
      <dsp:spPr>
        <a:xfrm>
          <a:off x="6689747" y="973095"/>
          <a:ext cx="1672181" cy="3278857"/>
        </a:xfrm>
        <a:prstGeom prst="rect">
          <a:avLst/>
        </a:prstGeom>
        <a:gradFill rotWithShape="0">
          <a:gsLst>
            <a:gs pos="0">
              <a:schemeClr val="accent4">
                <a:hueOff val="10199988"/>
                <a:satOff val="15000"/>
                <a:lumOff val="-9019"/>
                <a:alphaOff val="0"/>
                <a:tint val="50000"/>
                <a:satMod val="300000"/>
              </a:schemeClr>
            </a:gs>
            <a:gs pos="35000">
              <a:schemeClr val="accent4">
                <a:hueOff val="10199988"/>
                <a:satOff val="15000"/>
                <a:lumOff val="-9019"/>
                <a:alphaOff val="0"/>
                <a:tint val="37000"/>
                <a:satMod val="300000"/>
              </a:schemeClr>
            </a:gs>
            <a:gs pos="100000">
              <a:schemeClr val="accent4">
                <a:hueOff val="10199988"/>
                <a:satOff val="15000"/>
                <a:lumOff val="-90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Rendición de Cuentas</a:t>
          </a:r>
          <a:endParaRPr lang="es-MX" sz="18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89747" y="973095"/>
        <a:ext cx="1672181" cy="3278857"/>
      </dsp:txXfrm>
    </dsp:sp>
    <dsp:sp modelId="{3E9D5400-EF8D-41E6-8D2E-03271903E290}">
      <dsp:nvSpPr>
        <dsp:cNvPr id="0" name=""/>
        <dsp:cNvSpPr/>
      </dsp:nvSpPr>
      <dsp:spPr>
        <a:xfrm>
          <a:off x="0" y="4052704"/>
          <a:ext cx="8362950" cy="320040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7168E-CD44-47F0-9E30-BB1DF26AEF7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5433D-FC09-4688-B1B4-00098B5C53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7932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MX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MX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MX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3846A3-A09B-4D40-B331-06A17E1BC0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05088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07F28-6055-4C7A-804C-78BBE97C7552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3182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</p:grpSp>
      <p:sp>
        <p:nvSpPr>
          <p:cNvPr id="5126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es-ES" noProof="0" smtClean="0"/>
              <a:t>Haga clic para cambiar el estilo de título	</a:t>
            </a:r>
          </a:p>
        </p:txBody>
      </p:sp>
      <p:sp>
        <p:nvSpPr>
          <p:cNvPr id="5126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1994CCA-37D2-4E08-9A32-F226455355F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B170AA-639D-45B5-8976-05B4F22532F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306DF7-4BEE-41EC-A48A-88C5A9BE24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A8910-F961-40F5-A0EE-C2F1C678071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6565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04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4A03B5-D83D-4A0A-963D-72273070524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E4D106-2674-4628-8FDA-4A2B5F1C7EF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03A3E2-598D-4B26-86AB-B5C0D603876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9C242F-22A6-474C-9368-EE469F59AD6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B8AB1-06E7-482E-993F-248CA138638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81F050-EC66-4E4B-81A4-CC4705387F4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F3399D-02BB-4B2F-BF16-E8E14056ED3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C7547C-DE37-4027-B092-D6A8A1F1490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018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8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8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8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8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19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019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9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9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9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9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9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0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0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0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0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0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0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0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0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1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021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1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1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1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1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1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1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2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2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2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22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2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2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2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2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2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</p:grpSp>
      <p:sp>
        <p:nvSpPr>
          <p:cNvPr id="5024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5024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024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MX"/>
          </a:p>
        </p:txBody>
      </p:sp>
      <p:sp>
        <p:nvSpPr>
          <p:cNvPr id="5024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MX"/>
          </a:p>
        </p:txBody>
      </p:sp>
      <p:sp>
        <p:nvSpPr>
          <p:cNvPr id="5024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D240F63-CB77-4EA4-BD08-7263473A701F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7" r:id="rId12"/>
    <p:sldLayoutId id="2147483678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germed.org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osvenor.com/" TargetMode="External"/><Relationship Id="rId2" Type="http://schemas.openxmlformats.org/officeDocument/2006/relationships/hyperlink" Target="http://labplc.mx/ciudades-resiliente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sedema.df.gob.mx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710140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/>
            </a:r>
            <a:b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/>
              <a:t> </a:t>
            </a:r>
            <a:r>
              <a:rPr lang="es-MX" sz="2800" b="1" dirty="0" smtClean="0">
                <a:solidFill>
                  <a:srgbClr val="FF9900"/>
                </a:solidFill>
              </a:rPr>
              <a:t>IX Congreso Internacional sobre Desastres</a:t>
            </a:r>
            <a:br>
              <a:rPr lang="es-MX" sz="2800" b="1" dirty="0" smtClean="0">
                <a:solidFill>
                  <a:srgbClr val="FF9900"/>
                </a:solidFill>
              </a:rPr>
            </a:br>
            <a:r>
              <a:rPr lang="es-MX" sz="2800" b="1" dirty="0" smtClean="0">
                <a:solidFill>
                  <a:srgbClr val="FF9900"/>
                </a:solidFill>
              </a:rPr>
              <a:t>“POR UN MUNDO MÁS SEGURO”</a:t>
            </a:r>
            <a:br>
              <a:rPr lang="es-MX" sz="2800" b="1" dirty="0" smtClean="0">
                <a:solidFill>
                  <a:srgbClr val="FF9900"/>
                </a:solidFill>
              </a:rPr>
            </a:br>
            <a:r>
              <a:rPr lang="es-MX" sz="2400" b="1" dirty="0" smtClean="0"/>
              <a:t> 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ES" sz="2200" b="1" dirty="0" smtClean="0"/>
              <a:t>Palacio </a:t>
            </a:r>
            <a:r>
              <a:rPr lang="es-ES" sz="2200" b="1" dirty="0"/>
              <a:t>de Convenciones de La Habana, CUBA </a:t>
            </a:r>
            <a:r>
              <a:rPr lang="es-ES" sz="2200" b="1" dirty="0" smtClean="0"/>
              <a:t/>
            </a:r>
            <a:br>
              <a:rPr lang="es-ES" sz="2200" b="1" dirty="0" smtClean="0"/>
            </a:br>
            <a:r>
              <a:rPr lang="es-ES" sz="1800" b="1" dirty="0" smtClean="0"/>
              <a:t>16 </a:t>
            </a:r>
            <a:r>
              <a:rPr lang="es-ES" sz="1800" b="1" dirty="0"/>
              <a:t>al 20 de Junio del 2014 </a:t>
            </a:r>
            <a:r>
              <a:rPr lang="es-ES" sz="1800" dirty="0"/>
              <a:t/>
            </a:r>
            <a:br>
              <a:rPr lang="es-ES" sz="1800" dirty="0"/>
            </a:br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/>
            </a:r>
            <a:br>
              <a:rPr lang="es-MX" sz="1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es-P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“Ciudades </a:t>
            </a:r>
            <a:r>
              <a:rPr lang="es-PA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Resilientes</a:t>
            </a:r>
            <a:r>
              <a:rPr lang="es-P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P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P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la </a:t>
            </a:r>
            <a:br>
              <a:rPr lang="es-P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P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Construcción de una Política Pública"</a:t>
            </a: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800" dirty="0" smtClean="0">
                <a:latin typeface="Times New Roman" pitchFamily="18" charset="0"/>
              </a:rPr>
              <a:t/>
            </a:r>
            <a:br>
              <a:rPr lang="es-MX" sz="2800" dirty="0" smtClean="0">
                <a:latin typeface="Times New Roman" pitchFamily="18" charset="0"/>
              </a:rPr>
            </a:br>
            <a:r>
              <a:rPr lang="es-MX" sz="2000" dirty="0" smtClean="0">
                <a:latin typeface="Times New Roman" pitchFamily="18" charset="0"/>
              </a:rPr>
              <a:t/>
            </a:r>
            <a:br>
              <a:rPr lang="es-MX" sz="2000" dirty="0" smtClean="0">
                <a:latin typeface="Times New Roman" pitchFamily="18" charset="0"/>
              </a:rPr>
            </a:br>
            <a:r>
              <a:rPr lang="es-MX" sz="2400" b="1" dirty="0" smtClean="0">
                <a:solidFill>
                  <a:srgbClr val="FF9900"/>
                </a:solidFill>
                <a:latin typeface="Times New Roman" pitchFamily="18" charset="0"/>
              </a:rPr>
              <a:t>Dr. Sergio Puente</a:t>
            </a:r>
            <a:br>
              <a:rPr lang="es-MX" sz="24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000" b="1" dirty="0" smtClean="0">
                <a:solidFill>
                  <a:srgbClr val="FF9900"/>
                </a:solidFill>
                <a:latin typeface="Times New Roman" pitchFamily="18" charset="0"/>
              </a:rPr>
              <a:t>El Colegio de México A. C. </a:t>
            </a:r>
            <a:br>
              <a:rPr lang="es-MX" sz="20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0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0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000" dirty="0" smtClean="0">
                <a:solidFill>
                  <a:srgbClr val="FF9900"/>
                </a:solidFill>
                <a:effectLst/>
                <a:latin typeface="Times New Roman" pitchFamily="18" charset="0"/>
              </a:rPr>
              <a:t> </a:t>
            </a:r>
            <a:endParaRPr lang="es-MX" sz="2000" b="1" dirty="0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765175"/>
            <a:ext cx="8229600" cy="5389563"/>
          </a:xfrm>
        </p:spPr>
        <p:txBody>
          <a:bodyPr/>
          <a:lstStyle/>
          <a:p>
            <a:pPr lvl="1" algn="ctr" eaLnBrk="1" hangingPunct="1">
              <a:buFont typeface="Wingdings" pitchFamily="2" charset="2"/>
              <a:buNone/>
              <a:defRPr/>
            </a:pPr>
            <a:r>
              <a:rPr lang="es-ES_tradnl" sz="3200" dirty="0" smtClean="0">
                <a:latin typeface="Times New Roman" pitchFamily="18" charset="0"/>
              </a:rPr>
              <a:t>	</a:t>
            </a:r>
            <a:r>
              <a:rPr lang="es-ES_tradnl" sz="3200" dirty="0" smtClean="0">
                <a:solidFill>
                  <a:srgbClr val="FF9900"/>
                </a:solidFill>
                <a:latin typeface="Times New Roman" pitchFamily="18" charset="0"/>
              </a:rPr>
              <a:t>La Construcción Social del Riesgo</a:t>
            </a:r>
          </a:p>
          <a:p>
            <a:pPr lvl="1" algn="ctr" eaLnBrk="1" hangingPunct="1">
              <a:buFont typeface="Wingdings" pitchFamily="2" charset="2"/>
              <a:buNone/>
              <a:defRPr/>
            </a:pPr>
            <a:r>
              <a:rPr lang="es-ES_tradnl" dirty="0" smtClean="0">
                <a:solidFill>
                  <a:srgbClr val="FF9900"/>
                </a:solidFill>
                <a:latin typeface="Times New Roman" pitchFamily="18" charset="0"/>
              </a:rPr>
              <a:t> </a:t>
            </a:r>
            <a:r>
              <a:rPr lang="es-ES_tradnl" dirty="0" smtClean="0">
                <a:latin typeface="Times New Roman" pitchFamily="18" charset="0"/>
              </a:rPr>
              <a:t>implica reconocer y asumir que: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s-ES_tradnl" sz="3200" dirty="0" smtClean="0">
              <a:latin typeface="Times New Roman" pitchFamily="18" charset="0"/>
            </a:endParaRP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r>
              <a:rPr lang="es-ES_tradnl" sz="3200" dirty="0" smtClean="0">
                <a:solidFill>
                  <a:srgbClr val="FFFF00"/>
                </a:solidFill>
                <a:latin typeface="Times New Roman" pitchFamily="18" charset="0"/>
              </a:rPr>
              <a:t>Un fenómeno natural no es sinónimo de desastre.</a:t>
            </a: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endParaRPr lang="es-ES_tradnl" sz="3200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r>
              <a:rPr lang="es-ES_tradnl" sz="3200" dirty="0" smtClean="0">
                <a:solidFill>
                  <a:srgbClr val="FFFF00"/>
                </a:solidFill>
                <a:latin typeface="Times New Roman" pitchFamily="18" charset="0"/>
              </a:rPr>
              <a:t>Los desastres naturales son socialmente construidos.</a:t>
            </a:r>
            <a:endParaRPr lang="es-ES" sz="3200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buClr>
                <a:srgbClr val="FF9900"/>
              </a:buClr>
              <a:buSzTx/>
              <a:buFont typeface="Wingdings" pitchFamily="2" charset="2"/>
              <a:buNone/>
              <a:defRPr/>
            </a:pPr>
            <a:endParaRPr lang="es-ES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es-E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33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/>
          </p:nvPr>
        </p:nvSpPr>
        <p:spPr>
          <a:xfrm>
            <a:off x="457200" y="277813"/>
            <a:ext cx="8229600" cy="62944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MX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La Construcción Social del Riesgo</a:t>
            </a:r>
            <a:r>
              <a:rPr lang="es-MX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se fundamenta en 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s-MX" sz="24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La ineluctable relación </a:t>
            </a: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Sociedad – Naturaleza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MX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Los procesos de apropiación históricamente cambiantes de dicha relación: del </a:t>
            </a: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Modelo de Desarrollo </a:t>
            </a: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y del inherente </a:t>
            </a: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Sistema de Valores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MX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</a:rPr>
              <a:t>Hombre es ante todo una </a:t>
            </a: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</a:rPr>
              <a:t>Especie más de la Naturaleza</a:t>
            </a: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endParaRPr lang="es-MX" sz="28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Tiene su expresión </a:t>
            </a: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Espacio – Temporal 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endParaRPr lang="es-MX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Courier New" pitchFamily="49" charset="0"/>
              <a:buChar char="o"/>
              <a:defRPr/>
            </a:pPr>
            <a:endParaRPr lang="es-MX" sz="24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Courier New" pitchFamily="49" charset="0"/>
              <a:buChar char="o"/>
              <a:defRPr/>
            </a:pPr>
            <a:endParaRPr lang="es-MX" sz="24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Courier New" pitchFamily="49" charset="0"/>
              <a:buChar char="o"/>
              <a:defRPr/>
            </a:pPr>
            <a:endParaRPr lang="es-MX" sz="24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Courier New" pitchFamily="49" charset="0"/>
              <a:buChar char="o"/>
              <a:defRPr/>
            </a:pPr>
            <a:endParaRPr lang="es-MX" sz="24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24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MX" sz="24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33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Culmina en la </a:t>
            </a: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máxima artificialidad </a:t>
            </a: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lograda por el Hombre sobre la Naturaleza que es </a:t>
            </a: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 Ciudad.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MX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 Ciudad </a:t>
            </a: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es la cosificación socio-espacialmente diferenciada de la </a:t>
            </a: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Construcción Social del Riesgo</a:t>
            </a: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MX" sz="28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 Construcción Social del Riesgo </a:t>
            </a: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es un proceso dinámico, heterogéneo, acumulativo y reversible</a:t>
            </a:r>
            <a:r>
              <a:rPr lang="es-MX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endParaRPr lang="es-MX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De ahí que el cambio de paradigma de Gestión tenga como principal objetivo la </a:t>
            </a: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Deconstrucción del Riesgo.</a:t>
            </a:r>
          </a:p>
          <a:p>
            <a:pPr>
              <a:buFont typeface="Wingdings" pitchFamily="2" charset="2"/>
              <a:buNone/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836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58229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3600" smtClean="0">
                <a:solidFill>
                  <a:srgbClr val="FF9900"/>
                </a:solidFill>
                <a:latin typeface="Times New Roman" pitchFamily="18" charset="0"/>
              </a:rPr>
              <a:t>Riesgo de Desastres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mtClean="0">
                <a:solidFill>
                  <a:srgbClr val="FF9900"/>
                </a:solidFill>
                <a:latin typeface="Times New Roman" pitchFamily="18" charset="0"/>
              </a:rPr>
              <a:t> =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FF9900"/>
                </a:solidFill>
                <a:latin typeface="Times New Roman" pitchFamily="18" charset="0"/>
              </a:rPr>
              <a:t>		</a:t>
            </a:r>
            <a:r>
              <a:rPr lang="es-MX" smtClean="0">
                <a:solidFill>
                  <a:srgbClr val="FFFF00"/>
                </a:solidFill>
                <a:latin typeface="Times New Roman" pitchFamily="18" charset="0"/>
              </a:rPr>
              <a:t>Fenómeno Natural / Exposición Social</a:t>
            </a:r>
            <a:endParaRPr lang="es-ES" smtClean="0">
              <a:solidFill>
                <a:srgbClr val="FFFF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mtClean="0">
                <a:solidFill>
                  <a:srgbClr val="FF9900"/>
                </a:solidFill>
                <a:latin typeface="Times New Roman" pitchFamily="18" charset="0"/>
              </a:rPr>
              <a:t> </a:t>
            </a:r>
            <a:r>
              <a:rPr lang="es-ES" sz="3600" smtClean="0">
                <a:solidFill>
                  <a:srgbClr val="FF9900"/>
                </a:solidFill>
                <a:latin typeface="Times New Roman" pitchFamily="18" charset="0"/>
              </a:rPr>
              <a:t>Amenaza    /   Vulnerabilidad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FF9900"/>
                </a:solidFill>
                <a:latin typeface="Times New Roman" pitchFamily="18" charset="0"/>
              </a:rPr>
              <a:t>		      </a:t>
            </a:r>
            <a:r>
              <a:rPr lang="es-MX" smtClean="0">
                <a:solidFill>
                  <a:srgbClr val="FFFF00"/>
                </a:solidFill>
                <a:latin typeface="Times New Roman" pitchFamily="18" charset="0"/>
              </a:rPr>
              <a:t>(Naturaleza)	  -   (Sociedad)</a:t>
            </a:r>
            <a:endParaRPr lang="es-ES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smtClean="0">
                <a:solidFill>
                  <a:srgbClr val="FFFF00"/>
                </a:solidFill>
                <a:latin typeface="Times New Roman" pitchFamily="18" charset="0"/>
              </a:rPr>
              <a:t>		(Medio Ambiente)  -   (Ciudad)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mtClean="0">
                <a:latin typeface="Times New Roman" pitchFamily="18" charset="0"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000" smtClean="0">
                <a:latin typeface="Times New Roman" pitchFamily="18" charset="0"/>
              </a:rPr>
              <a:t>	En donde existe conocimiento de una amenaza particular, natural o antrópica, y la población expuesta es vulnerable, existe una alta probabilidad de riesgo de un desastre.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" sz="2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000" smtClean="0">
                <a:latin typeface="Times New Roman" pitchFamily="18" charset="0"/>
              </a:rPr>
              <a:t>	</a:t>
            </a:r>
            <a:r>
              <a:rPr lang="es-MX" sz="2000" smtClean="0">
                <a:latin typeface="Times New Roman" pitchFamily="18" charset="0"/>
              </a:rPr>
              <a:t>La Exposición Social a la Amenaza de un Fenómeno Natural está Espacial y Temporalmente Diferenciada.</a:t>
            </a:r>
            <a:endParaRPr lang="es-ES" sz="2000" smtClean="0"/>
          </a:p>
        </p:txBody>
      </p:sp>
    </p:spTree>
    <p:extLst>
      <p:ext uri="{BB962C8B-B14F-4D97-AF65-F5344CB8AC3E}">
        <p14:creationId xmlns:p14="http://schemas.microsoft.com/office/powerpoint/2010/main" val="97141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MX" sz="2400" dirty="0" smtClean="0">
                <a:latin typeface="Times New Roman" pitchFamily="18" charset="0"/>
              </a:rPr>
              <a:t>	</a:t>
            </a:r>
            <a:endParaRPr lang="es-MX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MX" sz="2400" dirty="0" smtClean="0">
                <a:latin typeface="Times New Roman" pitchFamily="18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MX" sz="2400" dirty="0" smtClean="0">
                <a:latin typeface="Times New Roman" pitchFamily="18" charset="0"/>
              </a:rPr>
              <a:t>	Históricamente se evidencia una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correlación entre Desarrollo Económico – Desarrollo Urbano e Incremento de la Vulnerabilidad y Riesgo de Desastres.</a:t>
            </a:r>
            <a:endParaRPr lang="es-ES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MX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MX" sz="2400" dirty="0" smtClean="0">
                <a:latin typeface="Times New Roman" pitchFamily="18" charset="0"/>
              </a:rPr>
              <a:t>	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La sobre explotación de la naturaleza</a:t>
            </a:r>
            <a:r>
              <a:rPr lang="es-MX" sz="2400" dirty="0" smtClean="0">
                <a:latin typeface="Times New Roman" pitchFamily="18" charset="0"/>
              </a:rPr>
              <a:t> contradice el concepto de mismo de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Desarrollo Económico,</a:t>
            </a:r>
            <a:r>
              <a:rPr lang="es-MX" sz="2400" dirty="0" smtClean="0">
                <a:latin typeface="Times New Roman" pitchFamily="18" charset="0"/>
              </a:rPr>
              <a:t> al generar efectos negativos en términos de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Cambio Climático,</a:t>
            </a:r>
            <a:r>
              <a:rPr lang="es-MX" sz="2400" dirty="0" smtClean="0">
                <a:latin typeface="Times New Roman" pitchFamily="18" charset="0"/>
              </a:rPr>
              <a:t>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Deterioro Ambiental e Incremento de los Desastres Naturales.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MX" sz="2400" dirty="0" smtClean="0">
                <a:latin typeface="Times New Roman" pitchFamily="18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MX" sz="2400" dirty="0" smtClean="0">
                <a:latin typeface="Times New Roman" pitchFamily="18" charset="0"/>
              </a:rPr>
              <a:t>	Paradójicamente, la incertidumbre del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Desarrollo Tecnológico</a:t>
            </a:r>
            <a:r>
              <a:rPr lang="es-MX" sz="2400" dirty="0" smtClean="0">
                <a:latin typeface="Times New Roman" pitchFamily="18" charset="0"/>
              </a:rPr>
              <a:t> en lugar de construir una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Sociedad de Bienestar</a:t>
            </a:r>
            <a:r>
              <a:rPr lang="es-MX" sz="2400" dirty="0" smtClean="0">
                <a:latin typeface="Times New Roman" pitchFamily="18" charset="0"/>
              </a:rPr>
              <a:t> está produciendo una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Sociedad de Riesgo (</a:t>
            </a:r>
            <a:r>
              <a:rPr lang="es-MX" sz="2400" dirty="0" err="1" smtClean="0">
                <a:solidFill>
                  <a:srgbClr val="FF9900"/>
                </a:solidFill>
                <a:latin typeface="Times New Roman" pitchFamily="18" charset="0"/>
              </a:rPr>
              <a:t>Ulrich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 Beck)</a:t>
            </a:r>
            <a:r>
              <a:rPr lang="es-MX" sz="2400" dirty="0" smtClean="0">
                <a:latin typeface="Times New Roman" pitchFamily="18" charset="0"/>
              </a:rPr>
              <a:t>, altamente vulnerable.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MX" sz="2400" dirty="0" smtClean="0">
                <a:latin typeface="Times New Roman" pitchFamily="18" charset="0"/>
              </a:rPr>
              <a:t>	</a:t>
            </a:r>
            <a:endParaRPr lang="es-ES" sz="24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53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es-MX" dirty="0" smtClean="0"/>
          </a:p>
          <a:p>
            <a:pPr algn="ctr">
              <a:buFont typeface="Wingdings" pitchFamily="2" charset="2"/>
              <a:buNone/>
              <a:defRPr/>
            </a:pPr>
            <a:endParaRPr lang="es-MX" dirty="0" smtClean="0"/>
          </a:p>
          <a:p>
            <a:pPr algn="ctr">
              <a:buFont typeface="Wingdings" pitchFamily="2" charset="2"/>
              <a:buNone/>
              <a:defRPr/>
            </a:pPr>
            <a:endParaRPr lang="es-MX" dirty="0" smtClean="0"/>
          </a:p>
          <a:p>
            <a:pPr algn="ctr">
              <a:buFont typeface="Wingdings" pitchFamily="2" charset="2"/>
              <a:buNone/>
              <a:defRPr/>
            </a:pPr>
            <a:endParaRPr lang="es-MX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es-MX" sz="3600" dirty="0" smtClean="0">
                <a:latin typeface="Times New Roman" pitchFamily="18" charset="0"/>
                <a:cs typeface="Times New Roman" pitchFamily="18" charset="0"/>
              </a:rPr>
              <a:t>El Desafío de Mitigar la Vulnerabilidad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MX" sz="3600" dirty="0" smtClean="0"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MX" sz="3600" dirty="0" smtClean="0">
                <a:latin typeface="Times New Roman" pitchFamily="18" charset="0"/>
                <a:cs typeface="Times New Roman" pitchFamily="18" charset="0"/>
              </a:rPr>
              <a:t>De-construir el Riesgo</a:t>
            </a:r>
            <a:endParaRPr lang="es-E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43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5831929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dirty="0" smtClean="0">
                <a:latin typeface="Times New Roman" pitchFamily="18" charset="0"/>
              </a:rPr>
              <a:t>	</a:t>
            </a:r>
            <a:r>
              <a:rPr lang="es-ES" dirty="0" smtClean="0">
                <a:solidFill>
                  <a:srgbClr val="FF9900"/>
                </a:solidFill>
                <a:latin typeface="Times New Roman" pitchFamily="18" charset="0"/>
              </a:rPr>
              <a:t>La </a:t>
            </a:r>
            <a:r>
              <a:rPr lang="es-ES" dirty="0" err="1" smtClean="0">
                <a:solidFill>
                  <a:srgbClr val="FF9900"/>
                </a:solidFill>
                <a:latin typeface="Times New Roman" pitchFamily="18" charset="0"/>
              </a:rPr>
              <a:t>Multidimensionalidad</a:t>
            </a:r>
            <a:r>
              <a:rPr lang="es-ES" dirty="0" smtClean="0">
                <a:latin typeface="Times New Roman" pitchFamily="18" charset="0"/>
              </a:rPr>
              <a:t> </a:t>
            </a:r>
            <a:r>
              <a:rPr lang="es-ES" dirty="0" smtClean="0">
                <a:solidFill>
                  <a:srgbClr val="FF9900"/>
                </a:solidFill>
                <a:latin typeface="Times New Roman" pitchFamily="18" charset="0"/>
              </a:rPr>
              <a:t>del concepto de Vulnerabilidad: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" sz="1400" dirty="0" smtClean="0"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endParaRPr lang="es-ES" dirty="0" smtClean="0"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ES" sz="2400" dirty="0" smtClean="0">
                <a:latin typeface="Times New Roman" pitchFamily="18" charset="0"/>
              </a:rPr>
              <a:t>Vulnerabilidad Estructural (de Ingeniería).</a:t>
            </a:r>
            <a:endParaRPr lang="es-MX" sz="2400" dirty="0" smtClean="0"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ES" sz="2400" dirty="0" smtClean="0">
                <a:latin typeface="Times New Roman" pitchFamily="18" charset="0"/>
              </a:rPr>
              <a:t>Vulnerabilidad de la Infraestructura de las Líneas Vitales.</a:t>
            </a:r>
            <a:endParaRPr lang="es-MX" sz="2400" dirty="0" smtClean="0"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ES" sz="2400" dirty="0" smtClean="0">
                <a:latin typeface="Times New Roman" pitchFamily="18" charset="0"/>
              </a:rPr>
              <a:t>Vulnerabilidad de los Sistemas de Comunicación.</a:t>
            </a:r>
            <a:endParaRPr lang="es-MX" sz="2400" dirty="0" smtClean="0"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ES" sz="2400" dirty="0" smtClean="0">
                <a:latin typeface="Times New Roman" pitchFamily="18" charset="0"/>
              </a:rPr>
              <a:t>Vulnerabilidad Macro Económica.</a:t>
            </a:r>
            <a:endParaRPr lang="es-MX" sz="2400" dirty="0" smtClean="0"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ES" sz="2400" dirty="0" smtClean="0">
                <a:latin typeface="Times New Roman" pitchFamily="18" charset="0"/>
              </a:rPr>
              <a:t>Vulnerabilidad Regional.</a:t>
            </a:r>
            <a:endParaRPr lang="es-MX" sz="2400" dirty="0" smtClean="0"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ES" sz="2400" dirty="0" smtClean="0">
                <a:latin typeface="Times New Roman" pitchFamily="18" charset="0"/>
              </a:rPr>
              <a:t>Vulnerabilidad Comercial.</a:t>
            </a: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ES" sz="2400" b="1" dirty="0" smtClean="0">
                <a:solidFill>
                  <a:srgbClr val="FF9900"/>
                </a:solidFill>
                <a:latin typeface="Times New Roman" pitchFamily="18" charset="0"/>
              </a:rPr>
              <a:t>Vulnerabilidad Institucional.</a:t>
            </a: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ES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Vulnerabilidad  Social.</a:t>
            </a:r>
          </a:p>
          <a:p>
            <a:pPr lvl="1"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Vulnerabilidad Urbana.</a:t>
            </a:r>
            <a:endParaRPr lang="es-ES" sz="24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" sz="3200" b="1" dirty="0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07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549275"/>
            <a:ext cx="8229600" cy="5546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" sz="2800" b="1" dirty="0" smtClean="0">
                <a:solidFill>
                  <a:srgbClr val="FF9900"/>
                </a:solidFill>
                <a:latin typeface="Times New Roman" pitchFamily="18" charset="0"/>
              </a:rPr>
              <a:t>	El enfoque de  la Participación Social como: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800" b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b="1" dirty="0" smtClean="0">
                <a:solidFill>
                  <a:srgbClr val="FF9900"/>
                </a:solidFill>
                <a:latin typeface="Times New Roman" pitchFamily="18" charset="0"/>
              </a:rPr>
              <a:t>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b="1" dirty="0" smtClean="0">
                <a:solidFill>
                  <a:srgbClr val="FF9900"/>
                </a:solidFill>
                <a:latin typeface="Times New Roman" pitchFamily="18" charset="0"/>
              </a:rPr>
              <a:t> Principio Ético de Corresponsabilidad Social,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b="1" dirty="0" smtClean="0">
                <a:latin typeface="Times New Roman" pitchFamily="18" charset="0"/>
              </a:rPr>
              <a:t>    tendiente  a la construcción de  una: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MX" sz="2800" b="1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>	Cultura de la Prevención: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>		</a:t>
            </a:r>
            <a:r>
              <a:rPr lang="es-MX" sz="2800" b="1" dirty="0" smtClean="0">
                <a:latin typeface="Times New Roman" pitchFamily="18" charset="0"/>
              </a:rPr>
              <a:t>- </a:t>
            </a:r>
            <a:r>
              <a:rPr lang="es-MX" sz="2400" b="1" dirty="0" smtClean="0">
                <a:latin typeface="Times New Roman" pitchFamily="18" charset="0"/>
              </a:rPr>
              <a:t>Apropiación del Conocimiento.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400" b="1" dirty="0" smtClean="0">
                <a:latin typeface="Times New Roman" pitchFamily="18" charset="0"/>
              </a:rPr>
              <a:t>		- Praxis Social Coherente con el Conocimiento.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400" b="1" dirty="0" smtClean="0">
                <a:latin typeface="Times New Roman" pitchFamily="18" charset="0"/>
              </a:rPr>
              <a:t>		- Prioridad a la Prevención.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400" b="1" dirty="0" smtClean="0">
                <a:latin typeface="Times New Roman" pitchFamily="18" charset="0"/>
              </a:rPr>
              <a:t>		- Cohesión y Solidaridad Social.</a:t>
            </a:r>
            <a:endParaRPr lang="es-MX" sz="2800" b="1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es-MX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32213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285750"/>
            <a:ext cx="8229600" cy="6239594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dirty="0" smtClean="0"/>
              <a:t>	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3500" b="1" dirty="0" smtClean="0">
                <a:solidFill>
                  <a:srgbClr val="FF9900"/>
                </a:solidFill>
                <a:latin typeface="Times New Roman" pitchFamily="18" charset="0"/>
              </a:rPr>
              <a:t>Vulnerabilidad Urbana como Factor Social</a:t>
            </a:r>
            <a:r>
              <a:rPr lang="es-ES_tradnl" sz="3500" dirty="0" smtClean="0">
                <a:solidFill>
                  <a:srgbClr val="FF9900"/>
                </a:solidFill>
                <a:latin typeface="Times New Roman" pitchFamily="18" charset="0"/>
              </a:rPr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s-ES_tradnl" sz="2800" dirty="0" smtClean="0"/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endParaRPr lang="es-ES_tradnl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r>
              <a:rPr lang="es-ES_tradnl" sz="2400" dirty="0" smtClean="0">
                <a:solidFill>
                  <a:srgbClr val="FF9900"/>
                </a:solidFill>
                <a:latin typeface="Times New Roman" pitchFamily="18" charset="0"/>
              </a:rPr>
              <a:t>La ciudad es la máxima artificialidad </a:t>
            </a:r>
            <a:r>
              <a:rPr lang="es-ES_tradnl" sz="2400" dirty="0" smtClean="0">
                <a:latin typeface="Times New Roman" pitchFamily="18" charset="0"/>
              </a:rPr>
              <a:t>lograda por el hombre en su apropiación de la naturaleza.</a:t>
            </a: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endParaRPr lang="es-ES_tradnl" sz="2400" dirty="0" smtClean="0">
              <a:latin typeface="Times New Roman" pitchFamily="18" charset="0"/>
            </a:endParaRP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r>
              <a:rPr lang="es-ES_tradnl" sz="2400" dirty="0" smtClean="0">
                <a:solidFill>
                  <a:srgbClr val="FF9900"/>
                </a:solidFill>
                <a:latin typeface="Times New Roman" pitchFamily="18" charset="0"/>
              </a:rPr>
              <a:t>La ciudad es altamente dependiente </a:t>
            </a:r>
            <a:r>
              <a:rPr lang="es-ES_tradnl" sz="2400" dirty="0" smtClean="0">
                <a:latin typeface="Times New Roman" pitchFamily="18" charset="0"/>
              </a:rPr>
              <a:t>de insumos externos (energía, materias primas, alimentos, etc.), por lo tanto altamente vulnerable.</a:t>
            </a: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endParaRPr lang="es-ES_tradnl" sz="2400" dirty="0" smtClean="0">
              <a:latin typeface="Times New Roman" pitchFamily="18" charset="0"/>
            </a:endParaRP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r>
              <a:rPr lang="es-ES_tradnl" sz="2400" dirty="0" smtClean="0">
                <a:solidFill>
                  <a:srgbClr val="FF9900"/>
                </a:solidFill>
                <a:latin typeface="Times New Roman" pitchFamily="18" charset="0"/>
              </a:rPr>
              <a:t>La ciudad no es autosuficiente </a:t>
            </a:r>
            <a:r>
              <a:rPr lang="es-ES_tradnl" sz="2400" dirty="0" smtClean="0">
                <a:latin typeface="Times New Roman" pitchFamily="18" charset="0"/>
              </a:rPr>
              <a:t>para garantizar sus ciclos reproductivos, por lo tanto </a:t>
            </a:r>
            <a:r>
              <a:rPr lang="es-ES_tradnl" sz="2400" dirty="0" smtClean="0">
                <a:solidFill>
                  <a:srgbClr val="FF9900"/>
                </a:solidFill>
                <a:latin typeface="Times New Roman" pitchFamily="18" charset="0"/>
              </a:rPr>
              <a:t>difícilmente sustentable. </a:t>
            </a: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None/>
              <a:defRPr/>
            </a:pPr>
            <a:endParaRPr lang="es-ES_tradnl" sz="2400" dirty="0" smtClean="0">
              <a:latin typeface="Times New Roman" pitchFamily="18" charset="0"/>
            </a:endParaRP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r>
              <a:rPr lang="es-ES_tradnl" sz="2400" dirty="0" smtClean="0">
                <a:latin typeface="Times New Roman" pitchFamily="18" charset="0"/>
              </a:rPr>
              <a:t>En el análisis </a:t>
            </a:r>
            <a:r>
              <a:rPr lang="es-ES_tradnl" sz="2400" dirty="0" smtClean="0">
                <a:solidFill>
                  <a:srgbClr val="FF9900"/>
                </a:solidFill>
                <a:latin typeface="Times New Roman" pitchFamily="18" charset="0"/>
              </a:rPr>
              <a:t>Gestión de Riesgo</a:t>
            </a:r>
            <a:r>
              <a:rPr lang="es-ES_tradnl" sz="2400" dirty="0" smtClean="0">
                <a:latin typeface="Times New Roman" pitchFamily="18" charset="0"/>
              </a:rPr>
              <a:t>, la ciudad podría considerarse como un </a:t>
            </a:r>
            <a:r>
              <a:rPr lang="es-ES_tradnl" sz="2400" dirty="0" smtClean="0">
                <a:solidFill>
                  <a:srgbClr val="FF9900"/>
                </a:solidFill>
                <a:latin typeface="Times New Roman" pitchFamily="18" charset="0"/>
              </a:rPr>
              <a:t>Ecosistema Socio – Artificial</a:t>
            </a:r>
            <a:r>
              <a:rPr lang="es-ES_tradnl" sz="2400" dirty="0" smtClean="0">
                <a:latin typeface="Times New Roman" pitchFamily="18" charset="0"/>
              </a:rPr>
              <a:t>, con funciones que rebasan su demarcación espacial,  pero en la cual se cristalizan los </a:t>
            </a:r>
            <a:r>
              <a:rPr lang="es-ES_tradnl" sz="2400" dirty="0" smtClean="0">
                <a:solidFill>
                  <a:srgbClr val="FF9900"/>
                </a:solidFill>
                <a:latin typeface="Times New Roman" pitchFamily="18" charset="0"/>
              </a:rPr>
              <a:t>Desastres. </a:t>
            </a: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None/>
              <a:defRPr/>
            </a:pPr>
            <a:endParaRPr lang="es-ES_tradnl" sz="2000" dirty="0" smtClean="0">
              <a:latin typeface="Times New Roman" pitchFamily="18" charset="0"/>
            </a:endParaRPr>
          </a:p>
          <a:p>
            <a:pPr lvl="1" eaLnBrk="1" hangingPunct="1">
              <a:buClr>
                <a:srgbClr val="FF9900"/>
              </a:buClr>
              <a:buSzTx/>
              <a:buFont typeface="Wingdings" pitchFamily="2" charset="2"/>
              <a:buChar char="§"/>
              <a:defRPr/>
            </a:pPr>
            <a:endParaRPr lang="es-E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09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idx="1"/>
          </p:nvPr>
        </p:nvSpPr>
        <p:spPr>
          <a:xfrm>
            <a:off x="611188" y="-99392"/>
            <a:ext cx="8229600" cy="676875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s-ES" sz="22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ES" dirty="0" smtClean="0">
                <a:latin typeface="Times New Roman" pitchFamily="18" charset="0"/>
              </a:rPr>
              <a:t>  </a:t>
            </a:r>
            <a:r>
              <a:rPr lang="es-ES" dirty="0" smtClean="0">
                <a:solidFill>
                  <a:srgbClr val="FF9900"/>
                </a:solidFill>
                <a:latin typeface="Times New Roman" pitchFamily="18" charset="0"/>
              </a:rPr>
              <a:t>La Vulnerabilidad Urbana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s-ES" sz="36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dirty="0" smtClean="0">
                <a:solidFill>
                  <a:srgbClr val="FF9900"/>
                </a:solidFill>
                <a:latin typeface="Times New Roman" pitchFamily="18" charset="0"/>
              </a:rPr>
              <a:t>	</a:t>
            </a:r>
            <a:r>
              <a:rPr lang="es-ES" sz="2400" dirty="0" smtClean="0">
                <a:latin typeface="Times New Roman" pitchFamily="18" charset="0"/>
              </a:rPr>
              <a:t>Es resultante del 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grado socio-espacialmente diferenciado de exposición</a:t>
            </a:r>
            <a:r>
              <a:rPr lang="es-ES" sz="2400" dirty="0" smtClean="0">
                <a:latin typeface="Times New Roman" pitchFamily="18" charset="0"/>
              </a:rPr>
              <a:t> y capacidad reactiva y preventiva ante fenómenos naturales y riesgos socialmente inducidos, propios a las 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diferentes funciones urbanas (producción, comercio, gestión, cultura, residencia, etc.).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800" dirty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dirty="0" smtClean="0">
                <a:solidFill>
                  <a:srgbClr val="FF9900"/>
                </a:solidFill>
                <a:latin typeface="Times New Roman" pitchFamily="18" charset="0"/>
              </a:rPr>
              <a:t>	La vulnerabilidad urbana debe ser principio  rector del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ES" sz="2800" dirty="0" smtClean="0">
                <a:solidFill>
                  <a:srgbClr val="FF9900"/>
                </a:solidFill>
                <a:latin typeface="Times New Roman" pitchFamily="18" charset="0"/>
              </a:rPr>
              <a:t> </a:t>
            </a:r>
            <a:r>
              <a:rPr lang="es-ES" b="1" dirty="0" smtClean="0">
                <a:latin typeface="Times New Roman" pitchFamily="18" charset="0"/>
              </a:rPr>
              <a:t>Atlas de Riesgos </a:t>
            </a:r>
            <a:r>
              <a:rPr lang="es-ES" sz="2400" b="1" dirty="0" smtClean="0">
                <a:latin typeface="Times New Roman" pitchFamily="18" charset="0"/>
              </a:rPr>
              <a:t>(Sistema de Información Geográfica)</a:t>
            </a:r>
            <a:endParaRPr lang="es-ES" b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y éste referente normativo de los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ES" b="1" dirty="0" smtClean="0">
                <a:latin typeface="Times New Roman" pitchFamily="18" charset="0"/>
              </a:rPr>
              <a:t>Planes y Programas de Desarrollo Urbano</a:t>
            </a:r>
          </a:p>
        </p:txBody>
      </p:sp>
    </p:spTree>
    <p:extLst>
      <p:ext uri="{BB962C8B-B14F-4D97-AF65-F5344CB8AC3E}">
        <p14:creationId xmlns:p14="http://schemas.microsoft.com/office/powerpoint/2010/main" val="324856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904656"/>
          </a:xfrm>
        </p:spPr>
        <p:txBody>
          <a:bodyPr/>
          <a:lstStyle/>
          <a:p>
            <a:pPr marL="0" indent="0" algn="ctr">
              <a:buNone/>
            </a:pPr>
            <a:r>
              <a:rPr lang="es-ES" dirty="0" smtClean="0">
                <a:solidFill>
                  <a:srgbClr val="FFC000"/>
                </a:solidFill>
              </a:rPr>
              <a:t>Objetivos de la presentación:</a:t>
            </a:r>
          </a:p>
          <a:p>
            <a:pPr marL="0" indent="0" algn="ctr">
              <a:buNone/>
            </a:pPr>
            <a:endParaRPr lang="es-ES" dirty="0" smtClean="0">
              <a:solidFill>
                <a:srgbClr val="FFC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Sobre los conceptos de Resiliencia y Sustentabilidad  y la pertinencia de su aplicación a la ciudad.</a:t>
            </a:r>
            <a:endParaRPr lang="es-ES" sz="2000" dirty="0"/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Premisas conceptuales de la Gestión Integral de Riesgo de Desastres.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La Gestión Integral de Riesgo como Política Pública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Diagnóstico de los Instrumentos Financieros del Sistemas Nacional de Protección Civil, SINAPROC:</a:t>
            </a:r>
          </a:p>
          <a:p>
            <a:pPr marL="714375">
              <a:buFont typeface="Arial" pitchFamily="34" charset="0"/>
              <a:buChar char="•"/>
            </a:pPr>
            <a:r>
              <a:rPr lang="es-ES" sz="2000" dirty="0" smtClean="0"/>
              <a:t>FONDEN (Fondo Nacional de Desastres Naturales)</a:t>
            </a:r>
          </a:p>
          <a:p>
            <a:pPr marL="714375">
              <a:buFont typeface="Arial" pitchFamily="34" charset="0"/>
              <a:buChar char="•"/>
            </a:pPr>
            <a:r>
              <a:rPr lang="es-ES" sz="2000" dirty="0" smtClean="0"/>
              <a:t>FOPREDEN (Fondo para la Prevención de Desastres Naturales).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Conclusiones.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94655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32856"/>
            <a:ext cx="8229600" cy="2591544"/>
          </a:xfrm>
        </p:spPr>
        <p:txBody>
          <a:bodyPr/>
          <a:lstStyle/>
          <a:p>
            <a:pPr eaLnBrk="1" hangingPunct="1">
              <a:defRPr/>
            </a:pPr>
            <a:r>
              <a:rPr lang="es-MX" sz="3600" b="1" dirty="0" smtClean="0">
                <a:solidFill>
                  <a:srgbClr val="FF9900"/>
                </a:solidFill>
                <a:latin typeface="Times New Roman" pitchFamily="18" charset="0"/>
              </a:rPr>
              <a:t>La Construcción Socio-Espacial del Riesgo </a:t>
            </a:r>
            <a:br>
              <a:rPr lang="es-MX" sz="36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3600" b="1" dirty="0" smtClean="0">
                <a:solidFill>
                  <a:srgbClr val="FF9900"/>
                </a:solidFill>
                <a:latin typeface="Times New Roman" pitchFamily="18" charset="0"/>
              </a:rPr>
              <a:t>y </a:t>
            </a:r>
            <a:br>
              <a:rPr lang="es-MX" sz="36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3600" b="1" dirty="0" smtClean="0">
                <a:solidFill>
                  <a:srgbClr val="FF9900"/>
                </a:solidFill>
                <a:latin typeface="Times New Roman" pitchFamily="18" charset="0"/>
              </a:rPr>
              <a:t>La Planificación Urbana</a:t>
            </a:r>
            <a:br>
              <a:rPr lang="es-MX" sz="36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3200" b="1" dirty="0" smtClean="0">
                <a:solidFill>
                  <a:srgbClr val="FF9900"/>
                </a:solidFill>
              </a:rPr>
              <a:t/>
            </a:r>
            <a:br>
              <a:rPr lang="es-MX" sz="3200" b="1" dirty="0" smtClean="0">
                <a:solidFill>
                  <a:srgbClr val="FF9900"/>
                </a:solidFill>
              </a:rPr>
            </a:br>
            <a:endParaRPr lang="es-ES" sz="3200" b="1" dirty="0" smtClean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92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sz="3600" b="1" smtClean="0">
                <a:solidFill>
                  <a:srgbClr val="FF9900"/>
                </a:solidFill>
                <a:latin typeface="Times New Roman" pitchFamily="18" charset="0"/>
              </a:rPr>
              <a:t>Determinantes del Riesgo Urbano</a:t>
            </a:r>
            <a:br>
              <a:rPr lang="es-MX" sz="3600" b="1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  <a:t>Lógicas Normativas de la Producción de la Ciudad:</a:t>
            </a:r>
            <a:r>
              <a:rPr lang="es-MX" smtClean="0">
                <a:latin typeface="Times New Roman" pitchFamily="18" charset="0"/>
              </a:rPr>
              <a:t> </a:t>
            </a:r>
            <a:endParaRPr lang="es-ES" smtClean="0">
              <a:latin typeface="Times New Roman" pitchFamily="18" charset="0"/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</a:rPr>
              <a:t>La lógica de los procesos de producción social del espacio urbano, del medio ambiente artificial</a:t>
            </a:r>
            <a:r>
              <a:rPr lang="es-MX" sz="2800" dirty="0" smtClean="0">
                <a:latin typeface="Times New Roman" pitchFamily="18" charset="0"/>
              </a:rPr>
              <a:t> (apropiación y transformación de la naturaleza que sirve de soporte).</a:t>
            </a:r>
          </a:p>
          <a:p>
            <a:pPr eaLnBrk="1" hangingPunct="1">
              <a:defRPr/>
            </a:pPr>
            <a:endParaRPr lang="es-MX" sz="2800" dirty="0" smtClean="0">
              <a:latin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s-MX" sz="2800" dirty="0" smtClean="0">
                <a:solidFill>
                  <a:srgbClr val="FFFF00"/>
                </a:solidFill>
                <a:latin typeface="Times New Roman" pitchFamily="18" charset="0"/>
              </a:rPr>
              <a:t>La lógica de la reproducción social urbana</a:t>
            </a:r>
            <a:r>
              <a:rPr lang="es-MX" sz="2800" dirty="0" smtClean="0">
                <a:latin typeface="Times New Roman" pitchFamily="18" charset="0"/>
              </a:rPr>
              <a:t>: funciones residenciales, industriales, comerciales, culturales, de intercambio, etc.</a:t>
            </a:r>
          </a:p>
          <a:p>
            <a:pPr eaLnBrk="1" hangingPunct="1">
              <a:defRPr/>
            </a:pPr>
            <a:endParaRPr lang="es-ES" sz="28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5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>
                <a:solidFill>
                  <a:srgbClr val="FF9900"/>
                </a:solidFill>
              </a:rPr>
              <a:t>Las determinantes del proceso producción social del espacio urbano.</a:t>
            </a:r>
            <a:endParaRPr lang="es-MX" sz="3200" dirty="0">
              <a:solidFill>
                <a:srgbClr val="FF99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La Renta del suelo urbano</a:t>
            </a:r>
            <a:r>
              <a:rPr lang="es-ES" sz="2400" dirty="0" smtClean="0"/>
              <a:t>:</a:t>
            </a:r>
          </a:p>
          <a:p>
            <a:pPr marL="0" indent="0">
              <a:buNone/>
            </a:pPr>
            <a:r>
              <a:rPr lang="es-ES" sz="2400" dirty="0" smtClean="0"/>
              <a:t> 	- Absoluta</a:t>
            </a:r>
          </a:p>
          <a:p>
            <a:pPr marL="0" indent="0">
              <a:buNone/>
            </a:pPr>
            <a:r>
              <a:rPr lang="es-ES" sz="2400" dirty="0"/>
              <a:t>	-</a:t>
            </a:r>
            <a:r>
              <a:rPr lang="es-ES" sz="2400" dirty="0" smtClean="0"/>
              <a:t> Monopólica</a:t>
            </a:r>
          </a:p>
          <a:p>
            <a:pPr marL="0" indent="0">
              <a:buNone/>
            </a:pPr>
            <a:r>
              <a:rPr lang="es-ES" sz="2400" dirty="0"/>
              <a:t>	</a:t>
            </a:r>
            <a:r>
              <a:rPr lang="es-ES" sz="2400" dirty="0" smtClean="0"/>
              <a:t>- Diferencial I y II.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La Planificación</a:t>
            </a:r>
            <a:r>
              <a:rPr lang="es-ES" sz="2400" dirty="0" smtClean="0"/>
              <a:t> y la formación del</a:t>
            </a:r>
            <a:r>
              <a:rPr lang="es-ES" sz="2400" dirty="0" smtClean="0">
                <a:solidFill>
                  <a:srgbClr val="FF9900"/>
                </a:solidFill>
              </a:rPr>
              <a:t> </a:t>
            </a:r>
            <a:r>
              <a:rPr lang="es-ES" sz="2400" dirty="0" smtClean="0">
                <a:solidFill>
                  <a:srgbClr val="FFFF00"/>
                </a:solidFill>
              </a:rPr>
              <a:t>“valor de uso complejo urbano”.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La </a:t>
            </a:r>
            <a:r>
              <a:rPr lang="es-ES" sz="2400" dirty="0">
                <a:solidFill>
                  <a:srgbClr val="FFFF00"/>
                </a:solidFill>
              </a:rPr>
              <a:t>Planificación como </a:t>
            </a:r>
            <a:r>
              <a:rPr lang="es-ES" sz="2400" dirty="0" smtClean="0">
                <a:solidFill>
                  <a:srgbClr val="FFFF00"/>
                </a:solidFill>
              </a:rPr>
              <a:t>instrumento de formación de renta.</a:t>
            </a:r>
            <a:endParaRPr lang="es-ES" sz="2400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La Gestión de Riesgo como factor de desvalorización</a:t>
            </a:r>
            <a:r>
              <a:rPr lang="es-ES" sz="2400" dirty="0" smtClean="0">
                <a:solidFill>
                  <a:srgbClr val="FF9900"/>
                </a:solidFill>
              </a:rPr>
              <a:t> </a:t>
            </a:r>
            <a:r>
              <a:rPr lang="es-ES" sz="2400" dirty="0" smtClean="0"/>
              <a:t>temporal de rentas con posibilidad de revertirlas o compensarlas.</a:t>
            </a:r>
          </a:p>
          <a:p>
            <a:pPr>
              <a:buFont typeface="Wingdings" panose="05000000000000000000" pitchFamily="2" charset="2"/>
              <a:buChar char="§"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523871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29600" cy="4953000"/>
          </a:xfrm>
        </p:spPr>
        <p:txBody>
          <a:bodyPr/>
          <a:lstStyle/>
          <a:p>
            <a:pPr eaLnBrk="1" hangingPunct="1">
              <a:defRPr/>
            </a:pPr>
            <a:r>
              <a:rPr lang="es-MX" sz="2800" b="1" smtClean="0">
                <a:solidFill>
                  <a:srgbClr val="FF9900"/>
                </a:solidFill>
                <a:latin typeface="Times New Roman" pitchFamily="18" charset="0"/>
              </a:rPr>
              <a:t>El Problema Endémico de la Planificación como Gestión de Riesgo en la Ciudad de México:</a:t>
            </a:r>
            <a:br>
              <a:rPr lang="es-MX" sz="2800" b="1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es-MX" sz="28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s-MX" sz="2800" b="1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es-MX" sz="28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chemeClr val="tx1"/>
                </a:solidFill>
                <a:latin typeface="Times New Roman" pitchFamily="18" charset="0"/>
              </a:rPr>
              <a:t>La Divergencia entre la Racionalidad Normativa de la Planificación</a:t>
            </a:r>
            <a:br>
              <a:rPr lang="es-MX" sz="280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chemeClr val="tx1"/>
                </a:solidFill>
                <a:latin typeface="Times New Roman" pitchFamily="18" charset="0"/>
              </a:rPr>
              <a:t> y  </a:t>
            </a:r>
            <a:br>
              <a:rPr lang="es-MX" sz="280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chemeClr val="tx1"/>
                </a:solidFill>
                <a:latin typeface="Times New Roman" pitchFamily="18" charset="0"/>
              </a:rPr>
              <a:t>Los Procesos Sociales de Producción y Reproducción de la Ciudad.</a:t>
            </a:r>
            <a:endParaRPr lang="es-ES" sz="28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47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44656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MX" dirty="0" smtClean="0">
                <a:latin typeface="Times New Roman" pitchFamily="18" charset="0"/>
              </a:rPr>
              <a:t>	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s-MX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s-MX" dirty="0" smtClean="0">
              <a:latin typeface="Times New Roman" pitchFamily="18" charset="0"/>
            </a:endParaRPr>
          </a:p>
          <a:p>
            <a:pPr algn="ctr" eaLnBrk="1" hangingPunct="1">
              <a:buNone/>
              <a:defRPr/>
            </a:pPr>
            <a:r>
              <a:rPr lang="es-MX" b="1" dirty="0" smtClean="0">
                <a:solidFill>
                  <a:srgbClr val="FF9900"/>
                </a:solidFill>
                <a:latin typeface="Times New Roman" pitchFamily="18" charset="0"/>
              </a:rPr>
              <a:t>La Gestión Integral de Riesgos de Desastres  como</a:t>
            </a:r>
          </a:p>
          <a:p>
            <a:pPr algn="ctr" eaLnBrk="1" hangingPunct="1">
              <a:buNone/>
              <a:defRPr/>
            </a:pPr>
            <a:r>
              <a:rPr lang="es-MX" b="1" dirty="0" smtClean="0">
                <a:solidFill>
                  <a:srgbClr val="FF9900"/>
                </a:solidFill>
                <a:latin typeface="Times New Roman" pitchFamily="18" charset="0"/>
              </a:rPr>
              <a:t> Política Pública </a:t>
            </a:r>
            <a:endParaRPr lang="es-ES" b="1" dirty="0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7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311427"/>
          </a:xfrm>
        </p:spPr>
        <p:txBody>
          <a:bodyPr/>
          <a:lstStyle/>
          <a:p>
            <a:r>
              <a:rPr lang="es-ES" sz="3200" dirty="0"/>
              <a:t>El Sistema Nacional de Protección Civil (</a:t>
            </a:r>
            <a:r>
              <a:rPr lang="es-ES" sz="3200" dirty="0" smtClean="0"/>
              <a:t>SINAPROC</a:t>
            </a:r>
            <a:r>
              <a:rPr lang="es-ES" sz="3200" dirty="0"/>
              <a:t>) de México.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91733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1124744"/>
            <a:ext cx="7225469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solidFill>
                  <a:prstClr val="white"/>
                </a:solidFill>
                <a:latin typeface="Trajan Pro" pitchFamily="18" charset="0"/>
              </a:rPr>
              <a:t>Ley General de Protección Civil 2012 </a:t>
            </a:r>
          </a:p>
        </p:txBody>
      </p:sp>
      <p:sp>
        <p:nvSpPr>
          <p:cNvPr id="4" name="3 Llamada de flecha hacia abajo"/>
          <p:cNvSpPr/>
          <p:nvPr/>
        </p:nvSpPr>
        <p:spPr>
          <a:xfrm>
            <a:off x="1504950" y="1807671"/>
            <a:ext cx="6115050" cy="4038600"/>
          </a:xfrm>
          <a:prstGeom prst="downArrowCallout">
            <a:avLst>
              <a:gd name="adj1" fmla="val 13672"/>
              <a:gd name="adj2" fmla="val 13477"/>
              <a:gd name="adj3" fmla="val 25000"/>
              <a:gd name="adj4" fmla="val 69930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s-MX" sz="1200" dirty="0">
              <a:solidFill>
                <a:prstClr val="white"/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524000" y="1807671"/>
            <a:ext cx="6134100" cy="3200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Actualización de términos y definiciones.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Prioridad a </a:t>
            </a:r>
            <a:r>
              <a:rPr lang="es-MX" sz="1500" b="1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valores sustantivos </a:t>
            </a: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(vida, salud, etc.).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s-MX" sz="1500" dirty="0" smtClean="0">
                <a:solidFill>
                  <a:srgbClr val="FFFF00"/>
                </a:solidFill>
                <a:latin typeface="Adobe Caslon Pro" pitchFamily="18" charset="0"/>
                <a:cs typeface="Arial" pitchFamily="34" charset="0"/>
              </a:rPr>
              <a:t>Incorporación de la visión: </a:t>
            </a:r>
            <a:r>
              <a:rPr lang="es-MX" sz="1500" i="1" dirty="0" smtClean="0">
                <a:solidFill>
                  <a:srgbClr val="FFFF00"/>
                </a:solidFill>
                <a:latin typeface="Adobe Caslon Pro" pitchFamily="18" charset="0"/>
                <a:cs typeface="Arial" pitchFamily="34" charset="0"/>
              </a:rPr>
              <a:t>“Gestión Integral de Riesgos: </a:t>
            </a:r>
            <a:r>
              <a:rPr lang="es-MX" sz="1500" b="1" i="1" dirty="0" err="1" smtClean="0">
                <a:solidFill>
                  <a:srgbClr val="FFFF00"/>
                </a:solidFill>
                <a:latin typeface="Adobe Caslon Pro" pitchFamily="18" charset="0"/>
                <a:cs typeface="Arial" pitchFamily="34" charset="0"/>
              </a:rPr>
              <a:t>GIR</a:t>
            </a:r>
            <a:r>
              <a:rPr lang="es-MX" sz="1500" i="1" dirty="0" smtClean="0">
                <a:solidFill>
                  <a:srgbClr val="FFFF00"/>
                </a:solidFill>
                <a:latin typeface="Adobe Caslon Pro" pitchFamily="18" charset="0"/>
                <a:cs typeface="Arial" pitchFamily="34" charset="0"/>
              </a:rPr>
              <a:t>”</a:t>
            </a:r>
            <a:r>
              <a:rPr lang="es-MX" sz="1500" dirty="0" smtClean="0">
                <a:solidFill>
                  <a:srgbClr val="FFFF00"/>
                </a:solidFill>
                <a:latin typeface="Adobe Caslon Pro" pitchFamily="18" charset="0"/>
                <a:cs typeface="Arial" pitchFamily="34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Fomento de la Cultura de Protección Civil.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Profesionalización de la Protección Civil.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Escuela Nacional de Protección Civil: </a:t>
            </a:r>
            <a:r>
              <a:rPr lang="es-MX" sz="1500" b="1" dirty="0" err="1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ENAPROC</a:t>
            </a: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Fondo de Protección Civil: </a:t>
            </a:r>
            <a:r>
              <a:rPr lang="es-MX" sz="1500" b="1" dirty="0" err="1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FOPROCI</a:t>
            </a: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s-MX" sz="1500" b="1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Delito grave </a:t>
            </a:r>
            <a:r>
              <a:rPr lang="es-MX" sz="1500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la construcción, edificación, realización de obras de infraestructura y los asentamientos humanos, sin elaborar un </a:t>
            </a:r>
            <a:r>
              <a:rPr lang="es-MX" sz="1500" b="1" dirty="0" smtClean="0">
                <a:solidFill>
                  <a:prstClr val="white"/>
                </a:solidFill>
                <a:latin typeface="Adobe Caslon Pro" pitchFamily="18" charset="0"/>
                <a:cs typeface="Arial" pitchFamily="34" charset="0"/>
              </a:rPr>
              <a:t>análisis de riesgos.</a:t>
            </a:r>
            <a:endParaRPr lang="es-MX" sz="1500" b="1" dirty="0">
              <a:solidFill>
                <a:prstClr val="black"/>
              </a:solidFill>
              <a:latin typeface="Adobe Caslon Pro" pitchFamily="18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00400" y="6002124"/>
            <a:ext cx="2819400" cy="52322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MX" sz="1400" b="1" dirty="0" smtClean="0">
                <a:solidFill>
                  <a:prstClr val="black"/>
                </a:solidFill>
                <a:latin typeface="Adobe Caslon Pro" pitchFamily="18" charset="0"/>
                <a:cs typeface="Arial" pitchFamily="34" charset="0"/>
              </a:rPr>
              <a:t>Fortalecimiento de </a:t>
            </a:r>
            <a:r>
              <a:rPr lang="es-MX" sz="1400" b="1" dirty="0">
                <a:solidFill>
                  <a:prstClr val="black"/>
                </a:solidFill>
                <a:latin typeface="Adobe Caslon Pro" pitchFamily="18" charset="0"/>
                <a:cs typeface="Arial" pitchFamily="34" charset="0"/>
              </a:rPr>
              <a:t>la </a:t>
            </a:r>
            <a:endParaRPr lang="es-MX" sz="1400" b="1" dirty="0" smtClean="0">
              <a:solidFill>
                <a:prstClr val="black"/>
              </a:solidFill>
              <a:latin typeface="Adobe Caslon Pro" pitchFamily="18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MX" sz="1400" b="1" dirty="0" smtClean="0">
                <a:solidFill>
                  <a:prstClr val="black"/>
                </a:solidFill>
                <a:latin typeface="Adobe Caslon Pro" pitchFamily="18" charset="0"/>
                <a:cs typeface="Arial" pitchFamily="34" charset="0"/>
              </a:rPr>
              <a:t>RESILIENCIA en la sociedad</a:t>
            </a:r>
            <a:endParaRPr lang="es-MX" sz="1400" b="1" dirty="0">
              <a:solidFill>
                <a:prstClr val="black"/>
              </a:solidFill>
              <a:latin typeface="Adobe Caslon Pro" pitchFamily="18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020272" y="5868561"/>
            <a:ext cx="1942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" sz="800" dirty="0" smtClean="0">
                <a:latin typeface="Calibri"/>
              </a:rPr>
              <a:t>Fuente: CENAPRED 2013, Ponencia  presentada en el Primer Encuentro de Investigación Urbana y Ambiental, El Colegio de México, Mayo de 2013</a:t>
            </a:r>
            <a:endParaRPr lang="es-MX" sz="800" dirty="0" smtClean="0">
              <a:latin typeface="Calibri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-4397" b="89733"/>
          <a:stretch/>
        </p:blipFill>
        <p:spPr bwMode="auto">
          <a:xfrm>
            <a:off x="-361950" y="28575"/>
            <a:ext cx="9441655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-4397" t="95330" b="-839"/>
          <a:stretch/>
        </p:blipFill>
        <p:spPr bwMode="auto">
          <a:xfrm>
            <a:off x="-324544" y="6584275"/>
            <a:ext cx="9441655" cy="373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582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E4921-5489-4070-87B0-F4B726A97141}" type="slidenum">
              <a:rPr lang="es-MX" smtClean="0"/>
              <a:pPr>
                <a:defRPr/>
              </a:pPr>
              <a:t>27</a:t>
            </a:fld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83568" y="620688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sz="32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s-ES" sz="3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s-ES" sz="32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E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Ejes Normativos de una Política Pública en Gestión Integral del Riesgos de Desastres</a:t>
            </a:r>
            <a:br>
              <a:rPr lang="es-E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E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76079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es-MX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Ejes Normativos de un Sistema de Gestión Integral del Riesgo de Desastres</a:t>
            </a:r>
            <a:endParaRPr lang="es-MX" sz="3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27507409"/>
              </p:ext>
            </p:extLst>
          </p:nvPr>
        </p:nvGraphicFramePr>
        <p:xfrm>
          <a:off x="323850" y="1447800"/>
          <a:ext cx="836295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23528" y="5949280"/>
            <a:ext cx="8424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Fuente: Elaborado con base en Puente (s/f), Fundamentos para un Sistema de Gestión Integral del Riesgo (SGIR), documento borrador. 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400342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Sistema de Gestión Integral del Riesgo </a:t>
            </a:r>
            <a:br>
              <a:rPr lang="es-MX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MX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Ejes Axiológicos Normativos</a:t>
            </a:r>
            <a:endParaRPr lang="es-E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8352928" cy="4896544"/>
          </a:xfrm>
        </p:spPr>
        <p:txBody>
          <a:bodyPr>
            <a:noAutofit/>
          </a:bodyPr>
          <a:lstStyle/>
          <a:p>
            <a:pPr algn="just"/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Eficiencia y Equidad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Asignación de recursos a aquellas entidades con mayor exposición al riesgo, en base en un riguroso conocimiento del mismo, fundamentado en la elaboración y permanente reactualización de los Atlas de Riesgos, integrados en un Sistema de Información </a:t>
            </a:r>
            <a:r>
              <a:rPr lang="es-ES" sz="1600" dirty="0" err="1" smtClean="0">
                <a:latin typeface="Times New Roman" pitchFamily="18" charset="0"/>
                <a:cs typeface="Times New Roman" pitchFamily="18" charset="0"/>
              </a:rPr>
              <a:t>Geogràfica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, diseñado en base a la conceptualización de </a:t>
            </a:r>
            <a:r>
              <a:rPr lang="es-ES" sz="1600" b="1" i="1" u="sng" dirty="0" smtClean="0">
                <a:latin typeface="Times New Roman" pitchFamily="18" charset="0"/>
                <a:cs typeface="Times New Roman" pitchFamily="18" charset="0"/>
              </a:rPr>
              <a:t>una Matriz de Escenarios Probabilísticas de Riesgos (MEPRI). Evaluación del logro de objetivos y metas de los recursos asignados, en base a prioridades establecidas . </a:t>
            </a:r>
          </a:p>
          <a:p>
            <a:pPr marL="0" indent="0" algn="just">
              <a:buNone/>
            </a:pPr>
            <a:endParaRPr lang="es-ES" sz="16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Integralidad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 Permanente </a:t>
            </a:r>
            <a:r>
              <a:rPr lang="es-ES" sz="1600" b="1" i="1" dirty="0">
                <a:latin typeface="Times New Roman" pitchFamily="18" charset="0"/>
                <a:cs typeface="Times New Roman" pitchFamily="18" charset="0"/>
              </a:rPr>
              <a:t>retroalimentación del conocimiento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sobre las amenazas naturales y las acciones más pertinentes para mitigar la vulnerabilidad de las personas y bienes expuestos a un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desastre, en el marco de un </a:t>
            </a:r>
            <a:r>
              <a:rPr lang="es-ES" sz="1600" b="1" i="1" u="sng" dirty="0" smtClean="0">
                <a:latin typeface="Times New Roman" pitchFamily="18" charset="0"/>
                <a:cs typeface="Times New Roman" pitchFamily="18" charset="0"/>
              </a:rPr>
              <a:t>proceso intrigado </a:t>
            </a:r>
            <a:r>
              <a:rPr lang="es-ES" sz="1600" i="1" u="sng" dirty="0" smtClean="0">
                <a:latin typeface="Times New Roman" pitchFamily="18" charset="0"/>
                <a:cs typeface="Times New Roman" pitchFamily="18" charset="0"/>
              </a:rPr>
              <a:t>de las </a:t>
            </a:r>
            <a:r>
              <a:rPr lang="es-ES" sz="1600" b="1" i="1" u="sng" dirty="0" smtClean="0">
                <a:latin typeface="Times New Roman" pitchFamily="18" charset="0"/>
                <a:cs typeface="Times New Roman" pitchFamily="18" charset="0"/>
              </a:rPr>
              <a:t>distintas fase de la construcción social de riesgo de desastres: emergencia, recuperación, reconstrucción) (</a:t>
            </a:r>
            <a:r>
              <a:rPr lang="es-ES" sz="1600" b="1" i="1" u="sng" dirty="0" err="1" smtClean="0">
                <a:latin typeface="Times New Roman" pitchFamily="18" charset="0"/>
                <a:cs typeface="Times New Roman" pitchFamily="18" charset="0"/>
              </a:rPr>
              <a:t>resiliencia</a:t>
            </a:r>
            <a:r>
              <a:rPr lang="es-ES" sz="1600" b="1" i="1" u="sng" dirty="0" smtClean="0">
                <a:latin typeface="Times New Roman" pitchFamily="18" charset="0"/>
                <a:cs typeface="Times New Roman" pitchFamily="18" charset="0"/>
              </a:rPr>
              <a:t>, adaptación,, mitigación y prevención.</a:t>
            </a:r>
            <a:endParaRPr lang="es-ES" sz="1600" b="1" i="1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sz="16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Transversalidad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 No se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limita a </a:t>
            </a:r>
            <a:r>
              <a:rPr lang="es-ES" sz="1600" b="1" i="1" u="sng" dirty="0">
                <a:latin typeface="Times New Roman" pitchFamily="18" charset="0"/>
                <a:cs typeface="Times New Roman" pitchFamily="18" charset="0"/>
              </a:rPr>
              <a:t>la interdependencia </a:t>
            </a:r>
            <a:r>
              <a:rPr lang="es-ES" sz="1600" b="1" i="1" u="sng" dirty="0" err="1" smtClean="0">
                <a:latin typeface="Times New Roman" pitchFamily="18" charset="0"/>
                <a:cs typeface="Times New Roman" pitchFamily="18" charset="0"/>
              </a:rPr>
              <a:t>intra</a:t>
            </a:r>
            <a:r>
              <a:rPr lang="es-ES" sz="1600" b="1" i="1" u="sng" dirty="0" smtClean="0">
                <a:latin typeface="Times New Roman" pitchFamily="18" charset="0"/>
                <a:cs typeface="Times New Roman" pitchFamily="18" charset="0"/>
              </a:rPr>
              <a:t> e intersectorial, horizontal y vertical, en los diferentes niveles de gobierno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, sino que también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debe considerar las implicaciones que tiene la toma de decisiones en la </a:t>
            </a:r>
            <a:r>
              <a:rPr lang="es-ES" sz="1600" b="1" i="1" u="sng" dirty="0">
                <a:latin typeface="Times New Roman" pitchFamily="18" charset="0"/>
                <a:cs typeface="Times New Roman" pitchFamily="18" charset="0"/>
              </a:rPr>
              <a:t>Transferencia Intergeneracional del Riesgo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s-ES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4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922114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Sobre el concepto de </a:t>
            </a:r>
            <a:r>
              <a:rPr lang="es-MX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Resiliencia</a:t>
            </a:r>
            <a:r>
              <a:rPr lang="es-MX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las Comunidades ante los Desastres</a:t>
            </a:r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9208" y="1358916"/>
            <a:ext cx="4114800" cy="4734380"/>
          </a:xfrm>
        </p:spPr>
        <p:txBody>
          <a:bodyPr>
            <a:noAutofit/>
          </a:bodyPr>
          <a:lstStyle/>
          <a:p>
            <a:r>
              <a:rPr lang="es-MX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raíz de la </a:t>
            </a:r>
            <a:r>
              <a:rPr lang="es-MX" sz="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Conferencia Mundial sobre la Reducción de los Desastres, </a:t>
            </a:r>
            <a:r>
              <a:rPr lang="es-MX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2005</a:t>
            </a:r>
            <a:r>
              <a:rPr lang="es-MX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la ciudad de </a:t>
            </a:r>
            <a:r>
              <a:rPr lang="es-MX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Kobe</a:t>
            </a:r>
            <a:r>
              <a:rPr lang="es-MX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se adoptaron los lineamientos del </a:t>
            </a:r>
            <a:r>
              <a:rPr lang="es-MX" sz="15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“Marco de Acción de </a:t>
            </a:r>
            <a:r>
              <a:rPr lang="es-MX" sz="15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Hyogo</a:t>
            </a:r>
            <a:r>
              <a:rPr lang="es-MX" sz="1500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s-MX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orientados al </a:t>
            </a:r>
            <a:r>
              <a:rPr lang="es-MX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“Aumento de la </a:t>
            </a:r>
            <a:r>
              <a:rPr lang="es-MX" sz="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resiliencia</a:t>
            </a:r>
            <a:r>
              <a:rPr lang="es-MX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las naciones y las comunidades ante los desastres”</a:t>
            </a:r>
            <a:r>
              <a:rPr lang="es-MX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El concepto describe la:</a:t>
            </a:r>
          </a:p>
          <a:p>
            <a:endParaRPr lang="es-MX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“Capacidad </a:t>
            </a:r>
            <a:r>
              <a:rPr lang="es-MX" sz="1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un sistema, </a:t>
            </a:r>
            <a:r>
              <a:rPr lang="es-MX" sz="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comunidad o </a:t>
            </a:r>
            <a:r>
              <a:rPr lang="es-MX" sz="1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sociedad </a:t>
            </a:r>
            <a:r>
              <a:rPr lang="es-MX" sz="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potencialmente expuesto </a:t>
            </a:r>
            <a:r>
              <a:rPr lang="es-MX" sz="1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amenazas para </a:t>
            </a:r>
            <a:r>
              <a:rPr lang="es-MX" sz="1500" b="1" i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adaptarse</a:t>
            </a:r>
            <a:r>
              <a:rPr lang="es-MX" sz="1500" i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resistiendo o cambiando</a:t>
            </a:r>
            <a:r>
              <a:rPr lang="es-MX" sz="15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MX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 el fin de alcanzar o mantener </a:t>
            </a:r>
            <a:r>
              <a:rPr lang="es-MX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 nivel </a:t>
            </a:r>
            <a:r>
              <a:rPr lang="es-MX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aceptable en su funcionamiento y estructura. Viene determinada por el </a:t>
            </a:r>
            <a:r>
              <a:rPr lang="es-MX" sz="1500" b="1" i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grado en que el </a:t>
            </a:r>
            <a:r>
              <a:rPr lang="es-MX" sz="1500" b="1" i="1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sistema social </a:t>
            </a:r>
            <a:r>
              <a:rPr lang="es-MX" sz="1500" b="1" i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capaz de organizarse para incrementar su capacidad de aprender de desastres pasados </a:t>
            </a:r>
            <a:r>
              <a:rPr lang="es-MX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s-MX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 de </a:t>
            </a:r>
            <a:r>
              <a:rPr lang="es-MX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protegerse mejor en el futuro y mejorar las medidas de reducción de los </a:t>
            </a:r>
            <a:r>
              <a:rPr lang="es-MX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riesgos“ (EIRD </a:t>
            </a:r>
            <a:r>
              <a:rPr lang="es-MX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MX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 Naciones </a:t>
            </a:r>
            <a:r>
              <a:rPr lang="es-MX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Unidas, Ginebra, </a:t>
            </a:r>
            <a:r>
              <a:rPr lang="es-MX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2004.)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148064" y="2034421"/>
            <a:ext cx="3579625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Principales Dimensiones </a:t>
            </a:r>
            <a:r>
              <a:rPr lang="es-MX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 </a:t>
            </a:r>
            <a:r>
              <a:rPr lang="es-MX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resiliencia</a:t>
            </a:r>
            <a:r>
              <a:rPr lang="es-MX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endParaRPr lang="es-MX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s-MX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Bienestar </a:t>
            </a:r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socio-psicológico personal y familiar; </a:t>
            </a:r>
          </a:p>
          <a:p>
            <a:pPr marL="342900" indent="-342900">
              <a:buFont typeface="+mj-lt"/>
              <a:buAutoNum type="arabicParenR"/>
            </a:pPr>
            <a:r>
              <a:rPr lang="es-MX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Restauración </a:t>
            </a:r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organizacional e institucional; </a:t>
            </a:r>
          </a:p>
          <a:p>
            <a:pPr marL="342900" indent="-342900">
              <a:buFont typeface="+mj-lt"/>
              <a:buAutoNum type="arabicParenR"/>
            </a:pPr>
            <a:r>
              <a:rPr lang="es-MX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Reanudación </a:t>
            </a:r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económica y comercial de los servicios y de la productividad;</a:t>
            </a:r>
          </a:p>
          <a:p>
            <a:pPr marL="342900" indent="-342900">
              <a:buFont typeface="+mj-lt"/>
              <a:buAutoNum type="arabicParenR"/>
            </a:pPr>
            <a:r>
              <a:rPr lang="es-MX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Restauración </a:t>
            </a:r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 integridad de los sistemas infraestructurales; </a:t>
            </a:r>
          </a:p>
          <a:p>
            <a:pPr marL="342900" indent="-342900">
              <a:buFont typeface="+mj-lt"/>
              <a:buAutoNum type="arabicParenR"/>
            </a:pPr>
            <a:r>
              <a:rPr lang="es-MX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Regularidad </a:t>
            </a:r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operacional de la seguridad pública y la gobernabilidad</a:t>
            </a:r>
            <a:r>
              <a:rPr lang="es-MX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MX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lang="es-MX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McCreight</a:t>
            </a:r>
            <a:r>
              <a:rPr lang="es-MX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2010, citado por </a:t>
            </a:r>
            <a:r>
              <a:rPr lang="es-MX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Aldrich</a:t>
            </a:r>
            <a:r>
              <a:rPr lang="es-MX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2012.</a:t>
            </a:r>
            <a:endParaRPr lang="es-MX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64096" y="6237312"/>
            <a:ext cx="3347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Informe de la Conferencia Mundial sobre la Reducción de </a:t>
            </a:r>
            <a:r>
              <a:rPr lang="es-MX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Desastres </a:t>
            </a:r>
            <a:r>
              <a:rPr lang="es-MX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Kobe</a:t>
            </a:r>
            <a:r>
              <a:rPr lang="es-MX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Hyogo</a:t>
            </a:r>
            <a:r>
              <a:rPr lang="es-MX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(Japón), 18 a 22 de enero de </a:t>
            </a:r>
            <a:r>
              <a:rPr lang="es-MX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2005.</a:t>
            </a:r>
            <a:endParaRPr lang="es-MX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3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Sistema de Gestión Integral del Riesgo </a:t>
            </a:r>
            <a:br>
              <a:rPr lang="es-MX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MX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Ejes Axiológicos Normativos</a:t>
            </a:r>
            <a:endParaRPr lang="es-ES" sz="2800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37320"/>
            <a:ext cx="7772400" cy="4572000"/>
          </a:xfrm>
        </p:spPr>
        <p:txBody>
          <a:bodyPr>
            <a:normAutofit/>
          </a:bodyPr>
          <a:lstStyle/>
          <a:p>
            <a:pPr algn="just"/>
            <a:r>
              <a:rPr lang="es-ES" sz="2000" b="1" dirty="0">
                <a:latin typeface="Times New Roman" pitchFamily="18" charset="0"/>
                <a:cs typeface="Times New Roman" pitchFamily="18" charset="0"/>
              </a:rPr>
              <a:t>Corresponsabilidad</a:t>
            </a:r>
            <a:r>
              <a:rPr lang="es-ES" sz="16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 En tanto construcción social del riesgo</a:t>
            </a:r>
            <a:r>
              <a:rPr lang="es-ES" sz="1600" b="1" i="1" u="sng" dirty="0">
                <a:latin typeface="Times New Roman" pitchFamily="18" charset="0"/>
                <a:cs typeface="Times New Roman" pitchFamily="18" charset="0"/>
              </a:rPr>
              <a:t>, todos los actores sociales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, en mayor o menor medida inciden en este proceso. De ahí el </a:t>
            </a:r>
            <a:r>
              <a:rPr lang="es-ES" sz="1600" b="1" i="1" dirty="0">
                <a:latin typeface="Times New Roman" pitchFamily="18" charset="0"/>
                <a:cs typeface="Times New Roman" pitchFamily="18" charset="0"/>
              </a:rPr>
              <a:t>imperativo de hacer transparente y asumir la responsabilidad que les compete, en los programas y planes de mitigación y prevención del riesgo. </a:t>
            </a:r>
            <a:endParaRPr lang="es-ES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000" b="1" dirty="0">
                <a:latin typeface="Times New Roman" pitchFamily="18" charset="0"/>
                <a:cs typeface="Times New Roman" pitchFamily="18" charset="0"/>
              </a:rPr>
              <a:t>Rendición de Cuentas</a:t>
            </a:r>
            <a:r>
              <a:rPr lang="es-ES" sz="1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 se erige en un referente </a:t>
            </a:r>
            <a:r>
              <a:rPr lang="es-ES" sz="1600" b="1" i="1" dirty="0">
                <a:latin typeface="Times New Roman" pitchFamily="18" charset="0"/>
                <a:cs typeface="Times New Roman" pitchFamily="18" charset="0"/>
              </a:rPr>
              <a:t>para limitar la discrecionalidad en la toma de decisiones y hacer más transparente y eficiente la gestión pública,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y la asignación de recursos en prevención y mitigación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s-E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600" b="1" i="1" dirty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s-ES" sz="1600" b="1" i="1" dirty="0" smtClean="0">
                <a:latin typeface="Times New Roman" pitchFamily="18" charset="0"/>
                <a:cs typeface="Times New Roman" pitchFamily="18" charset="0"/>
              </a:rPr>
              <a:t>coherente observancia integrada de </a:t>
            </a:r>
            <a:r>
              <a:rPr lang="es-ES" sz="1600" b="1" i="1" dirty="0">
                <a:latin typeface="Times New Roman" pitchFamily="18" charset="0"/>
                <a:cs typeface="Times New Roman" pitchFamily="18" charset="0"/>
              </a:rPr>
              <a:t>los principios</a:t>
            </a:r>
            <a:r>
              <a:rPr lang="es-ES" sz="1600" i="1" dirty="0">
                <a:latin typeface="Times New Roman" pitchFamily="18" charset="0"/>
                <a:cs typeface="Times New Roman" pitchFamily="18" charset="0"/>
              </a:rPr>
              <a:t> de Eficiencia y Equidad, Integralidad, Transversalidad, Corresponsabilidad y Rendición de Cuentas son indispensables para el logro de una asignación eficiente y equitativa de recursos, es decir, </a:t>
            </a:r>
            <a:r>
              <a:rPr lang="es-ES" sz="1600" b="1" i="1" dirty="0">
                <a:latin typeface="Times New Roman" pitchFamily="18" charset="0"/>
                <a:cs typeface="Times New Roman" pitchFamily="18" charset="0"/>
              </a:rPr>
              <a:t>una Gestión </a:t>
            </a:r>
            <a:r>
              <a:rPr lang="es-ES" sz="1600" b="1" i="1" dirty="0" smtClean="0">
                <a:latin typeface="Times New Roman" pitchFamily="18" charset="0"/>
                <a:cs typeface="Times New Roman" pitchFamily="18" charset="0"/>
              </a:rPr>
              <a:t>Transparente</a:t>
            </a:r>
            <a:endParaRPr lang="es-ES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6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600" b="1" dirty="0" smtClean="0">
                <a:solidFill>
                  <a:srgbClr val="FFC000"/>
                </a:solidFill>
              </a:rPr>
              <a:t>Jerarquía Vigente y Normativa de la Prioridad </a:t>
            </a:r>
            <a:r>
              <a:rPr lang="es-MX" sz="2600" b="1" dirty="0">
                <a:solidFill>
                  <a:srgbClr val="FFC000"/>
                </a:solidFill>
              </a:rPr>
              <a:t>A</a:t>
            </a:r>
            <a:r>
              <a:rPr lang="es-MX" sz="2600" b="1" dirty="0" smtClean="0">
                <a:solidFill>
                  <a:srgbClr val="FFC000"/>
                </a:solidFill>
              </a:rPr>
              <a:t>signada a los distintos Momentos de la Gestión Integral de Riesgos de Desastres (GIRD)</a:t>
            </a:r>
            <a:endParaRPr lang="es-MX" sz="26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6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8708962"/>
              </p:ext>
            </p:extLst>
          </p:nvPr>
        </p:nvGraphicFramePr>
        <p:xfrm>
          <a:off x="395536" y="1736812"/>
          <a:ext cx="806489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4 Conector recto de flecha"/>
          <p:cNvCxnSpPr/>
          <p:nvPr/>
        </p:nvCxnSpPr>
        <p:spPr>
          <a:xfrm>
            <a:off x="755576" y="2276872"/>
            <a:ext cx="0" cy="31683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 flipH="1">
            <a:off x="35496" y="1556792"/>
            <a:ext cx="151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Jerarquía Vigente</a:t>
            </a:r>
          </a:p>
        </p:txBody>
      </p:sp>
      <p:sp>
        <p:nvSpPr>
          <p:cNvPr id="8" name="7 CuadroTexto"/>
          <p:cNvSpPr txBox="1"/>
          <p:nvPr/>
        </p:nvSpPr>
        <p:spPr>
          <a:xfrm flipH="1">
            <a:off x="2627784" y="630932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Momentos de la </a:t>
            </a:r>
            <a:r>
              <a:rPr lang="es-MX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GIRD</a:t>
            </a:r>
            <a:endParaRPr lang="es-MX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9" name="10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8701184"/>
              </p:ext>
            </p:extLst>
          </p:nvPr>
        </p:nvGraphicFramePr>
        <p:xfrm>
          <a:off x="1094214" y="1556792"/>
          <a:ext cx="6876000" cy="4327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0" name="9 Conector recto de flecha"/>
          <p:cNvCxnSpPr/>
          <p:nvPr/>
        </p:nvCxnSpPr>
        <p:spPr>
          <a:xfrm>
            <a:off x="8460432" y="2348880"/>
            <a:ext cx="0" cy="3168352"/>
          </a:xfrm>
          <a:prstGeom prst="straightConnector1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 flipH="1">
            <a:off x="7668512" y="1484784"/>
            <a:ext cx="151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Jerarquía</a:t>
            </a:r>
          </a:p>
          <a:p>
            <a:pPr algn="ctr"/>
            <a:r>
              <a:rPr lang="es-MX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Normativa</a:t>
            </a:r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1160060" y="2210937"/>
            <a:ext cx="6580292" cy="3276000"/>
          </a:xfrm>
          <a:prstGeom prst="straightConnector1">
            <a:avLst/>
          </a:prstGeom>
          <a:ln w="5715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V="1">
            <a:off x="1160060" y="2129051"/>
            <a:ext cx="6455391" cy="3388183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467544" y="6392361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rgbClr val="FFFFFF"/>
                </a:solidFill>
              </a:rPr>
              <a:t>Fuente: Elaboración propia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327228" y="5466710"/>
            <a:ext cx="436460" cy="33855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</a:t>
            </a:r>
            <a:endParaRPr lang="es-MX" sz="1600" b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267744" y="5466710"/>
            <a:ext cx="504056" cy="33855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T2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3491880" y="5466710"/>
            <a:ext cx="504056" cy="33855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T3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860032" y="5466710"/>
            <a:ext cx="504056" cy="33855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T4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6084168" y="5466710"/>
            <a:ext cx="504056" cy="33855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T5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7164288" y="5466710"/>
            <a:ext cx="504056" cy="33855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T6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7740352" y="5569495"/>
            <a:ext cx="12906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Temporalidad</a:t>
            </a:r>
          </a:p>
        </p:txBody>
      </p:sp>
    </p:spTree>
    <p:extLst>
      <p:ext uri="{BB962C8B-B14F-4D97-AF65-F5344CB8AC3E}">
        <p14:creationId xmlns:p14="http://schemas.microsoft.com/office/powerpoint/2010/main" val="426695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8" grpId="0"/>
      <p:bldGraphic spid="9" grpId="0">
        <p:bldAsOne/>
      </p:bldGraphic>
      <p:bldP spid="11" grpId="0"/>
      <p:bldP spid="26" grpId="0"/>
      <p:bldP spid="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462998"/>
              </p:ext>
            </p:extLst>
          </p:nvPr>
        </p:nvGraphicFramePr>
        <p:xfrm>
          <a:off x="683568" y="1910348"/>
          <a:ext cx="6984776" cy="3393942"/>
        </p:xfrm>
        <a:graphic>
          <a:graphicData uri="http://schemas.openxmlformats.org/drawingml/2006/table">
            <a:tbl>
              <a:tblPr firstRow="1" firstCol="1" bandRow="1"/>
              <a:tblGrid>
                <a:gridCol w="1480842"/>
                <a:gridCol w="927091"/>
                <a:gridCol w="927091"/>
                <a:gridCol w="909221"/>
                <a:gridCol w="914225"/>
                <a:gridCol w="914225"/>
                <a:gridCol w="912081"/>
              </a:tblGrid>
              <a:tr h="43204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cap="small" dirty="0">
                          <a:effectLst/>
                        </a:rPr>
                        <a:t>Ejes </a:t>
                      </a:r>
                      <a:endParaRPr lang="es-MX" sz="1600" cap="small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N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cap="small" dirty="0">
                          <a:effectLst/>
                        </a:rPr>
                        <a:t>Proceso de Gestión Integral del </a:t>
                      </a:r>
                      <a:r>
                        <a:rPr lang="es-MX" sz="1600" cap="small" dirty="0" smtClean="0">
                          <a:effectLst/>
                        </a:rPr>
                        <a:t>Riesgo (Nivel Federal)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629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>
                          <a:effectLst/>
                        </a:rPr>
                        <a:t>Emergencia (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r>
                        <a:rPr lang="es-MX" sz="1300" dirty="0">
                          <a:effectLst/>
                        </a:rPr>
                        <a:t>)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Recuperación 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Mitigación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Resiliencia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Adaptación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Prevención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549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3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3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6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833238"/>
              </p:ext>
            </p:extLst>
          </p:nvPr>
        </p:nvGraphicFramePr>
        <p:xfrm>
          <a:off x="971600" y="2270389"/>
          <a:ext cx="6984776" cy="3347466"/>
        </p:xfrm>
        <a:graphic>
          <a:graphicData uri="http://schemas.openxmlformats.org/drawingml/2006/table">
            <a:tbl>
              <a:tblPr firstRow="1" firstCol="1" bandRow="1"/>
              <a:tblGrid>
                <a:gridCol w="1480842"/>
                <a:gridCol w="927091"/>
                <a:gridCol w="927091"/>
                <a:gridCol w="909221"/>
                <a:gridCol w="914225"/>
                <a:gridCol w="914225"/>
                <a:gridCol w="912081"/>
              </a:tblGrid>
              <a:tr h="36004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cap="small" dirty="0" smtClean="0">
                          <a:effectLst/>
                        </a:rPr>
                        <a:t>Ejes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cap="small" dirty="0" smtClean="0">
                          <a:effectLst/>
                        </a:rPr>
                        <a:t> </a:t>
                      </a:r>
                      <a:endParaRPr lang="es-MX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N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cap="small" dirty="0">
                          <a:effectLst/>
                        </a:rPr>
                        <a:t>Proceso de Gestión Integral del </a:t>
                      </a:r>
                      <a:r>
                        <a:rPr lang="es-MX" sz="1600" cap="small" dirty="0" smtClean="0">
                          <a:effectLst/>
                        </a:rPr>
                        <a:t>Riesgo (Nivel estatal)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629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>
                          <a:effectLst/>
                        </a:rPr>
                        <a:t>Emergencia (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r>
                        <a:rPr lang="es-MX" sz="1300" dirty="0">
                          <a:effectLst/>
                        </a:rPr>
                        <a:t>)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Recuperación 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Mitigación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Resiliencia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Adaptación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Prevención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549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3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3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 smtClean="0">
                          <a:effectLst/>
                        </a:rPr>
                        <a:t>2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6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37789"/>
              </p:ext>
            </p:extLst>
          </p:nvPr>
        </p:nvGraphicFramePr>
        <p:xfrm>
          <a:off x="1331640" y="2630429"/>
          <a:ext cx="6984776" cy="3327231"/>
        </p:xfrm>
        <a:graphic>
          <a:graphicData uri="http://schemas.openxmlformats.org/drawingml/2006/table">
            <a:tbl>
              <a:tblPr firstRow="1" firstCol="1" bandRow="1"/>
              <a:tblGrid>
                <a:gridCol w="1480842"/>
                <a:gridCol w="927091"/>
                <a:gridCol w="927091"/>
                <a:gridCol w="909221"/>
                <a:gridCol w="914225"/>
                <a:gridCol w="914225"/>
                <a:gridCol w="912081"/>
              </a:tblGrid>
              <a:tr h="365337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cap="small" dirty="0">
                          <a:effectLst/>
                        </a:rPr>
                        <a:t>Ejes </a:t>
                      </a:r>
                      <a:endParaRPr lang="es-MX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cap="small" dirty="0">
                          <a:effectLst/>
                        </a:rPr>
                        <a:t>Normativos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cap="small" dirty="0">
                          <a:effectLst/>
                        </a:rPr>
                        <a:t>Proceso de Gestión Integral del </a:t>
                      </a:r>
                      <a:r>
                        <a:rPr lang="es-MX" sz="1600" cap="small" dirty="0" smtClean="0">
                          <a:effectLst/>
                        </a:rPr>
                        <a:t>Riesgo (Nivel Municipal y local)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629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>
                          <a:effectLst/>
                        </a:rPr>
                        <a:t>Emergencia (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r>
                        <a:rPr lang="es-MX" sz="1300" dirty="0">
                          <a:effectLst/>
                        </a:rPr>
                        <a:t>)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>
                          <a:effectLst/>
                        </a:rPr>
                        <a:t>Recuperación (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2</a:t>
                      </a:r>
                      <a:r>
                        <a:rPr lang="es-MX" sz="1300" dirty="0">
                          <a:effectLst/>
                        </a:rPr>
                        <a:t>)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Mitigación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Resiliencia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Adaptación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Prevención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(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>
                          <a:effectLst/>
                        </a:rPr>
                        <a:t>Eficiencia y Equidad (</a:t>
                      </a: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r>
                        <a:rPr lang="es-MX" sz="1300" dirty="0">
                          <a:effectLst/>
                        </a:rPr>
                        <a:t>)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6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>
                          <a:effectLst/>
                        </a:rPr>
                        <a:t>Integralidad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>
                          <a:effectLst/>
                        </a:rPr>
                        <a:t>(</a:t>
                      </a: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2</a:t>
                      </a:r>
                      <a:r>
                        <a:rPr lang="es-MX" sz="1300" dirty="0">
                          <a:effectLst/>
                        </a:rPr>
                        <a:t>)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2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6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549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>
                          <a:effectLst/>
                        </a:rPr>
                        <a:t>Transversalidad (Sectorial y Político Administrativa) (</a:t>
                      </a: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3</a:t>
                      </a:r>
                      <a:r>
                        <a:rPr lang="es-MX" sz="1300" dirty="0">
                          <a:effectLst/>
                        </a:rPr>
                        <a:t>)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3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>
                          <a:effectLst/>
                        </a:rPr>
                        <a:t>Corresponsabilidad (</a:t>
                      </a: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>
                          <a:effectLst/>
                        </a:rPr>
                        <a:t>)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1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2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4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4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6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3629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dirty="0">
                          <a:effectLst/>
                        </a:rPr>
                        <a:t>Rendición de Cuentas (</a:t>
                      </a: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dirty="0">
                          <a:effectLst/>
                        </a:rPr>
                        <a:t>)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1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2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3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>
                          <a:effectLst/>
                        </a:rPr>
                        <a:t>e</a:t>
                      </a:r>
                      <a:r>
                        <a:rPr lang="es-MX" sz="1300" baseline="-25000">
                          <a:effectLst/>
                        </a:rPr>
                        <a:t>5</a:t>
                      </a:r>
                      <a:r>
                        <a:rPr lang="es-MX" sz="1300" cap="small">
                          <a:effectLst/>
                        </a:rPr>
                        <a:t>m</a:t>
                      </a:r>
                      <a:r>
                        <a:rPr lang="es-MX" sz="1300" baseline="-25000">
                          <a:effectLst/>
                        </a:rPr>
                        <a:t>4</a:t>
                      </a:r>
                      <a:endParaRPr lang="es-MX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300" cap="small" dirty="0">
                          <a:effectLst/>
                        </a:rPr>
                        <a:t>e</a:t>
                      </a:r>
                      <a:r>
                        <a:rPr lang="es-MX" sz="1300" baseline="-25000" dirty="0">
                          <a:effectLst/>
                        </a:rPr>
                        <a:t>5</a:t>
                      </a:r>
                      <a:r>
                        <a:rPr lang="es-MX" sz="1300" cap="small" dirty="0">
                          <a:effectLst/>
                        </a:rPr>
                        <a:t>m</a:t>
                      </a:r>
                      <a:r>
                        <a:rPr lang="es-MX" sz="1300" baseline="-25000" dirty="0">
                          <a:effectLst/>
                        </a:rPr>
                        <a:t>6</a:t>
                      </a:r>
                      <a:endParaRPr lang="es-MX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>
            <a:normAutofit/>
          </a:bodyPr>
          <a:lstStyle/>
          <a:p>
            <a:r>
              <a:rPr lang="es-MX" sz="2600" b="1" cap="small" dirty="0" smtClean="0">
                <a:solidFill>
                  <a:srgbClr val="FFC000"/>
                </a:solidFill>
              </a:rPr>
              <a:t>Matriz de política de gestión integral de riesgos de desastres: Fundamentos Conceptuales</a:t>
            </a:r>
            <a:endParaRPr lang="es-MX" sz="2600" dirty="0">
              <a:solidFill>
                <a:srgbClr val="FFC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6104329"/>
            <a:ext cx="720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Fuente: Elaboración propia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411412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 smtClean="0"/>
              <a:t>FONDEN-FOPREDEN 2004-2012</a:t>
            </a:r>
            <a:endParaRPr lang="es-MX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1800" b="1" dirty="0" smtClean="0">
                <a:solidFill>
                  <a:schemeClr val="tx1"/>
                </a:solidFill>
              </a:rPr>
              <a:t>Análisis comparativo</a:t>
            </a:r>
            <a:endParaRPr lang="es-MX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0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000" b="1" dirty="0" smtClean="0">
                <a:cs typeface="Times New Roman" pitchFamily="18" charset="0"/>
              </a:rPr>
              <a:t>Escenarios Normativos de la Relación FONDEN-FOPREDEN en la Asignación de Recursos para transitar de una Política Pública enfocada </a:t>
            </a:r>
            <a:r>
              <a:rPr lang="es-ES" sz="2000" b="1" i="1" dirty="0" smtClean="0">
                <a:cs typeface="Times New Roman" pitchFamily="18" charset="0"/>
              </a:rPr>
              <a:t>del manejo de la emergencia a la prevención del desastre</a:t>
            </a:r>
            <a:endParaRPr lang="es-ES" sz="2000" b="1" i="1" dirty="0">
              <a:cs typeface="Times New Roman" pitchFamily="18" charset="0"/>
            </a:endParaRPr>
          </a:p>
        </p:txBody>
      </p:sp>
      <p:cxnSp>
        <p:nvCxnSpPr>
          <p:cNvPr id="5" name="1 Conector recto"/>
          <p:cNvCxnSpPr/>
          <p:nvPr/>
        </p:nvCxnSpPr>
        <p:spPr>
          <a:xfrm>
            <a:off x="2209165" y="1562417"/>
            <a:ext cx="25400" cy="3180715"/>
          </a:xfrm>
          <a:prstGeom prst="line">
            <a:avLst/>
          </a:prstGeom>
          <a:ln w="12700">
            <a:solidFill>
              <a:schemeClr val="accent4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3 Conector recto"/>
          <p:cNvCxnSpPr/>
          <p:nvPr/>
        </p:nvCxnSpPr>
        <p:spPr>
          <a:xfrm>
            <a:off x="2235200" y="2025967"/>
            <a:ext cx="3103245" cy="261429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4 Conector recto"/>
          <p:cNvCxnSpPr/>
          <p:nvPr/>
        </p:nvCxnSpPr>
        <p:spPr>
          <a:xfrm flipV="1">
            <a:off x="3277870" y="3584257"/>
            <a:ext cx="2188845" cy="11588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5 Conector recto"/>
          <p:cNvCxnSpPr/>
          <p:nvPr/>
        </p:nvCxnSpPr>
        <p:spPr>
          <a:xfrm>
            <a:off x="5467350" y="3584257"/>
            <a:ext cx="811530" cy="96583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6 Conector recto"/>
          <p:cNvCxnSpPr/>
          <p:nvPr/>
        </p:nvCxnSpPr>
        <p:spPr>
          <a:xfrm>
            <a:off x="5338445" y="4640262"/>
            <a:ext cx="1195705" cy="72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7 Conector recto"/>
          <p:cNvCxnSpPr/>
          <p:nvPr/>
        </p:nvCxnSpPr>
        <p:spPr>
          <a:xfrm>
            <a:off x="6269356" y="4545330"/>
            <a:ext cx="255270" cy="9017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8 Conector recto"/>
          <p:cNvCxnSpPr/>
          <p:nvPr/>
        </p:nvCxnSpPr>
        <p:spPr>
          <a:xfrm>
            <a:off x="5467350" y="3584257"/>
            <a:ext cx="0" cy="115824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9 Conector recto"/>
          <p:cNvCxnSpPr/>
          <p:nvPr/>
        </p:nvCxnSpPr>
        <p:spPr>
          <a:xfrm>
            <a:off x="4617720" y="4048442"/>
            <a:ext cx="0" cy="69405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 de texto 2"/>
          <p:cNvSpPr txBox="1">
            <a:spLocks noChangeArrowheads="1"/>
          </p:cNvSpPr>
          <p:nvPr/>
        </p:nvSpPr>
        <p:spPr bwMode="auto">
          <a:xfrm>
            <a:off x="5061585" y="4805362"/>
            <a:ext cx="86233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b="1" dirty="0">
                <a:effectLst/>
                <a:latin typeface="Calibri"/>
                <a:ea typeface="Calibri"/>
                <a:cs typeface="Times New Roman"/>
              </a:rPr>
              <a:t>T1</a:t>
            </a:r>
          </a:p>
        </p:txBody>
      </p:sp>
      <p:sp>
        <p:nvSpPr>
          <p:cNvPr id="14" name="Cuadro de texto 2"/>
          <p:cNvSpPr txBox="1">
            <a:spLocks noChangeArrowheads="1"/>
          </p:cNvSpPr>
          <p:nvPr/>
        </p:nvSpPr>
        <p:spPr bwMode="auto">
          <a:xfrm>
            <a:off x="6102985" y="4819332"/>
            <a:ext cx="86233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b="1" dirty="0">
                <a:effectLst/>
                <a:latin typeface="Calibri"/>
                <a:ea typeface="Calibri"/>
                <a:cs typeface="Times New Roman"/>
              </a:rPr>
              <a:t>T2</a:t>
            </a:r>
          </a:p>
        </p:txBody>
      </p:sp>
      <p:sp>
        <p:nvSpPr>
          <p:cNvPr id="15" name="Cuadro de texto 2"/>
          <p:cNvSpPr txBox="1">
            <a:spLocks noChangeArrowheads="1"/>
          </p:cNvSpPr>
          <p:nvPr/>
        </p:nvSpPr>
        <p:spPr bwMode="auto">
          <a:xfrm>
            <a:off x="4194175" y="4815522"/>
            <a:ext cx="86233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b="1" dirty="0">
                <a:effectLst/>
                <a:latin typeface="Calibri"/>
                <a:ea typeface="Calibri"/>
                <a:cs typeface="Times New Roman"/>
              </a:rPr>
              <a:t>T0</a:t>
            </a:r>
          </a:p>
        </p:txBody>
      </p:sp>
      <p:sp>
        <p:nvSpPr>
          <p:cNvPr id="16" name="Cuadro de texto 2"/>
          <p:cNvSpPr txBox="1">
            <a:spLocks noChangeArrowheads="1"/>
          </p:cNvSpPr>
          <p:nvPr/>
        </p:nvSpPr>
        <p:spPr bwMode="auto">
          <a:xfrm>
            <a:off x="1294765" y="1845627"/>
            <a:ext cx="91376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b="1" dirty="0">
                <a:effectLst/>
                <a:latin typeface="Calibri"/>
                <a:ea typeface="Calibri"/>
                <a:cs typeface="Times New Roman"/>
              </a:rPr>
              <a:t>RECURSOS ASIGNADOS</a:t>
            </a:r>
          </a:p>
        </p:txBody>
      </p:sp>
      <p:sp>
        <p:nvSpPr>
          <p:cNvPr id="17" name="Cuadro de texto 2"/>
          <p:cNvSpPr txBox="1">
            <a:spLocks noChangeArrowheads="1"/>
          </p:cNvSpPr>
          <p:nvPr/>
        </p:nvSpPr>
        <p:spPr bwMode="auto">
          <a:xfrm>
            <a:off x="7112857" y="4640262"/>
            <a:ext cx="113284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b="1" dirty="0">
                <a:effectLst/>
                <a:latin typeface="Calibri"/>
                <a:ea typeface="Calibri"/>
                <a:cs typeface="Times New Roman"/>
              </a:rPr>
              <a:t>TEMPORALIDAD</a:t>
            </a:r>
          </a:p>
        </p:txBody>
      </p:sp>
      <p:sp>
        <p:nvSpPr>
          <p:cNvPr id="18" name="Cuadro de texto 2"/>
          <p:cNvSpPr txBox="1">
            <a:spLocks noChangeArrowheads="1"/>
          </p:cNvSpPr>
          <p:nvPr/>
        </p:nvSpPr>
        <p:spPr bwMode="auto">
          <a:xfrm>
            <a:off x="3662045" y="2667317"/>
            <a:ext cx="91376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b="1" dirty="0">
                <a:effectLst/>
                <a:latin typeface="Calibri"/>
                <a:ea typeface="Calibri"/>
                <a:cs typeface="Times New Roman"/>
              </a:rPr>
              <a:t>FONDEN</a:t>
            </a:r>
          </a:p>
        </p:txBody>
      </p:sp>
      <p:sp>
        <p:nvSpPr>
          <p:cNvPr id="19" name="Cuadro de texto 2"/>
          <p:cNvSpPr txBox="1">
            <a:spLocks noChangeArrowheads="1"/>
          </p:cNvSpPr>
          <p:nvPr/>
        </p:nvSpPr>
        <p:spPr bwMode="auto">
          <a:xfrm>
            <a:off x="5925185" y="3643947"/>
            <a:ext cx="91376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b="1" dirty="0">
                <a:effectLst/>
                <a:latin typeface="Calibri"/>
                <a:ea typeface="Calibri"/>
                <a:cs typeface="Times New Roman"/>
              </a:rPr>
              <a:t>FOPREDEN</a:t>
            </a:r>
          </a:p>
        </p:txBody>
      </p:sp>
      <p:cxnSp>
        <p:nvCxnSpPr>
          <p:cNvPr id="21" name="20 Conector recto"/>
          <p:cNvCxnSpPr/>
          <p:nvPr/>
        </p:nvCxnSpPr>
        <p:spPr>
          <a:xfrm flipV="1">
            <a:off x="2235200" y="4743132"/>
            <a:ext cx="4730115" cy="1"/>
          </a:xfrm>
          <a:prstGeom prst="line">
            <a:avLst/>
          </a:prstGeom>
          <a:ln w="12700">
            <a:solidFill>
              <a:schemeClr val="accent4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1403648" y="5295582"/>
            <a:ext cx="5561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Relación Normativa de Eficiencia y Equidad FOPREDEN-FONDEN 1/5 -  1/7</a:t>
            </a:r>
            <a:endParaRPr lang="es-ES" dirty="0"/>
          </a:p>
        </p:txBody>
      </p:sp>
      <p:cxnSp>
        <p:nvCxnSpPr>
          <p:cNvPr id="23" name="7 Conector recto"/>
          <p:cNvCxnSpPr/>
          <p:nvPr/>
        </p:nvCxnSpPr>
        <p:spPr>
          <a:xfrm>
            <a:off x="6535264" y="4639737"/>
            <a:ext cx="4320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6 Conector recto"/>
          <p:cNvCxnSpPr/>
          <p:nvPr/>
        </p:nvCxnSpPr>
        <p:spPr>
          <a:xfrm>
            <a:off x="6544646" y="4710966"/>
            <a:ext cx="396000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97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Impacto potencial de la relación normativa (1/5) FONDEN-FOPREDEN en la asignación de recursos 2004-2012 en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México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Millones de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dólares)</a:t>
            </a:r>
            <a:endParaRPr lang="es-MX" sz="2000" dirty="0"/>
          </a:p>
        </p:txBody>
      </p:sp>
      <p:graphicFrame>
        <p:nvGraphicFramePr>
          <p:cNvPr id="5" name="7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831981"/>
              </p:ext>
            </p:extLst>
          </p:nvPr>
        </p:nvGraphicFramePr>
        <p:xfrm>
          <a:off x="86442" y="1252497"/>
          <a:ext cx="676875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876256" y="4922004"/>
            <a:ext cx="2123728" cy="52322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400" dirty="0" smtClean="0">
                <a:latin typeface="Calibri" pitchFamily="34" charset="0"/>
                <a:cs typeface="Calibri" pitchFamily="34" charset="0"/>
              </a:rPr>
              <a:t>Erogación Total FOPREDEN</a:t>
            </a:r>
          </a:p>
          <a:p>
            <a:r>
              <a:rPr lang="es-MX" sz="1400" dirty="0" smtClean="0">
                <a:latin typeface="Calibri" pitchFamily="34" charset="0"/>
                <a:cs typeface="Calibri" pitchFamily="34" charset="0"/>
              </a:rPr>
              <a:t>$ 102.89 </a:t>
            </a:r>
            <a:r>
              <a:rPr lang="es-MX" sz="1400" dirty="0" err="1" smtClean="0">
                <a:latin typeface="Calibri" pitchFamily="34" charset="0"/>
                <a:cs typeface="Calibri" pitchFamily="34" charset="0"/>
              </a:rPr>
              <a:t>mdd</a:t>
            </a:r>
            <a:endParaRPr lang="es-MX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99572" y="2780928"/>
            <a:ext cx="2100412" cy="52322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15875">
            <a:solidFill>
              <a:srgbClr val="9A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Ahorro potencial</a:t>
            </a:r>
          </a:p>
          <a:p>
            <a:r>
              <a:rPr lang="es-MX" sz="1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$ 8,396.23 </a:t>
            </a:r>
            <a:r>
              <a:rPr lang="es-MX" sz="1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mdd</a:t>
            </a:r>
            <a:endParaRPr lang="es-MX" sz="1400" dirty="0">
              <a:solidFill>
                <a:schemeClr val="accent4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76256" y="4077072"/>
            <a:ext cx="2123728" cy="738664"/>
          </a:xfrm>
          <a:prstGeom prst="rect">
            <a:avLst/>
          </a:prstGeom>
          <a:blipFill dpi="0" rotWithShape="1">
            <a:blip r:embed="rId4" cstate="print">
              <a:alphaModFix amt="63000"/>
            </a:blip>
            <a:srcRect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Calibri" pitchFamily="34" charset="0"/>
                <a:cs typeface="Calibri" pitchFamily="34" charset="0"/>
              </a:rPr>
              <a:t>Déficit en Inversión Normativa en Prevención</a:t>
            </a:r>
          </a:p>
          <a:p>
            <a:r>
              <a:rPr lang="es-MX" sz="1400" b="1" dirty="0" smtClean="0">
                <a:latin typeface="Calibri" pitchFamily="34" charset="0"/>
                <a:cs typeface="Calibri" pitchFamily="34" charset="0"/>
              </a:rPr>
              <a:t>$ 1,996.17 </a:t>
            </a:r>
            <a:r>
              <a:rPr lang="es-MX" sz="1400" b="1" dirty="0" err="1" smtClean="0">
                <a:latin typeface="Calibri" pitchFamily="34" charset="0"/>
                <a:cs typeface="Calibri" pitchFamily="34" charset="0"/>
              </a:rPr>
              <a:t>mdd</a:t>
            </a:r>
            <a:endParaRPr lang="es-MX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899572" y="2041684"/>
            <a:ext cx="2100412" cy="523220"/>
          </a:xfrm>
          <a:prstGeom prst="rect">
            <a:avLst/>
          </a:prstGeom>
          <a:solidFill>
            <a:srgbClr val="C00000">
              <a:alpha val="60000"/>
            </a:srgbClr>
          </a:solidFill>
          <a:ln>
            <a:solidFill>
              <a:srgbClr val="C0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Calibri" pitchFamily="34" charset="0"/>
                <a:cs typeface="Calibri" pitchFamily="34" charset="0"/>
              </a:rPr>
              <a:t>Erogación Total FONDEN </a:t>
            </a:r>
          </a:p>
          <a:p>
            <a:r>
              <a:rPr lang="es-MX" sz="1400" b="1" dirty="0" smtClean="0">
                <a:latin typeface="Calibri" pitchFamily="34" charset="0"/>
                <a:cs typeface="Calibri" pitchFamily="34" charset="0"/>
              </a:rPr>
              <a:t>$ 10,495.28 </a:t>
            </a:r>
            <a:r>
              <a:rPr lang="es-MX" sz="1400" b="1" dirty="0" err="1" smtClean="0">
                <a:latin typeface="Calibri" pitchFamily="34" charset="0"/>
                <a:cs typeface="Calibri" pitchFamily="34" charset="0"/>
              </a:rPr>
              <a:t>mdd</a:t>
            </a:r>
            <a:endParaRPr lang="es-MX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986901" y="3628761"/>
            <a:ext cx="1920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latin typeface="Calibri" pitchFamily="34" charset="0"/>
                <a:cs typeface="Calibri" pitchFamily="34" charset="0"/>
              </a:rPr>
              <a:t>Totales 2004-2012</a:t>
            </a:r>
            <a:endParaRPr lang="es-MX" sz="1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95536" y="612523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Fuente: Elaborado con datos de </a:t>
            </a:r>
            <a:r>
              <a:rPr lang="es-MX" sz="1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www.proteccioncivil.gob.mx</a:t>
            </a:r>
            <a:r>
              <a:rPr lang="es-MX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Los datos de FONDEN se </a:t>
            </a:r>
            <a:r>
              <a:rPr lang="es-MX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refieren a recursos autorizados por declaratoria de desastre, y se presentan según el año  de autorización de los mismos</a:t>
            </a:r>
            <a:r>
              <a:rPr lang="es-MX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</p:txBody>
      </p:sp>
    </p:spTree>
    <p:extLst>
      <p:ext uri="{BB962C8B-B14F-4D97-AF65-F5344CB8AC3E}">
        <p14:creationId xmlns:p14="http://schemas.microsoft.com/office/powerpoint/2010/main" val="122477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147050" cy="5241925"/>
          </a:xfrm>
        </p:spPr>
        <p:txBody>
          <a:bodyPr/>
          <a:lstStyle/>
          <a:p>
            <a:pPr eaLnBrk="1" hangingPunct="1"/>
            <a:r>
              <a:rPr lang="es-MX" b="1" dirty="0" smtClean="0">
                <a:solidFill>
                  <a:srgbClr val="FF9900"/>
                </a:solidFill>
                <a:latin typeface="Times New Roman" pitchFamily="18" charset="0"/>
              </a:rPr>
              <a:t>Conclusiones</a:t>
            </a:r>
            <a:r>
              <a:rPr lang="es-MX" sz="32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32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32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32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3200" b="1" dirty="0" smtClean="0">
                <a:solidFill>
                  <a:srgbClr val="FF9900"/>
                </a:solidFill>
                <a:latin typeface="Times New Roman" pitchFamily="18" charset="0"/>
              </a:rPr>
              <a:t>El Desafío de pasar de la Emergencia a la Prevención y a una Política de </a:t>
            </a:r>
            <a:r>
              <a:rPr lang="es-MX" sz="3200" b="1" dirty="0" err="1" smtClean="0">
                <a:solidFill>
                  <a:srgbClr val="FF9900"/>
                </a:solidFill>
                <a:latin typeface="Times New Roman" pitchFamily="18" charset="0"/>
              </a:rPr>
              <a:t>Resiliencia</a:t>
            </a:r>
            <a:r>
              <a:rPr lang="es-MX" sz="3200" b="1" dirty="0" smtClean="0">
                <a:solidFill>
                  <a:srgbClr val="FF9900"/>
                </a:solidFill>
                <a:latin typeface="Times New Roman" pitchFamily="18" charset="0"/>
              </a:rPr>
              <a:t>,</a:t>
            </a:r>
            <a:br>
              <a:rPr lang="es-MX" sz="32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> </a:t>
            </a:r>
            <a:r>
              <a:rPr lang="es-MX" sz="3200" b="1" dirty="0" smtClean="0">
                <a:solidFill>
                  <a:srgbClr val="FF9900"/>
                </a:solidFill>
                <a:latin typeface="Times New Roman" pitchFamily="18" charset="0"/>
              </a:rPr>
              <a:t>requiere tomar conciencia de los siguientes aspectos:</a:t>
            </a:r>
            <a:endParaRPr lang="es-ES" sz="3200" b="1" dirty="0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476250"/>
            <a:ext cx="8435975" cy="60483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>
                <a:latin typeface="Times New Roman" pitchFamily="18" charset="0"/>
              </a:rPr>
              <a:t>Los conceptos de </a:t>
            </a:r>
            <a:r>
              <a:rPr lang="es-ES" sz="2400" u="sng" dirty="0">
                <a:solidFill>
                  <a:srgbClr val="FF9900"/>
                </a:solidFill>
                <a:latin typeface="Times New Roman" pitchFamily="18" charset="0"/>
              </a:rPr>
              <a:t>Resiliencia y Sustentabilidad,</a:t>
            </a:r>
            <a:r>
              <a:rPr lang="es-ES" sz="2400" dirty="0">
                <a:latin typeface="Times New Roman" pitchFamily="18" charset="0"/>
              </a:rPr>
              <a:t> </a:t>
            </a:r>
            <a:r>
              <a:rPr lang="es-ES" sz="2400" dirty="0">
                <a:solidFill>
                  <a:srgbClr val="FF9900"/>
                </a:solidFill>
                <a:latin typeface="Times New Roman" pitchFamily="18" charset="0"/>
              </a:rPr>
              <a:t>de no </a:t>
            </a:r>
            <a:r>
              <a:rPr lang="es-ES" sz="2400" dirty="0" err="1">
                <a:solidFill>
                  <a:srgbClr val="FF9900"/>
                </a:solidFill>
                <a:latin typeface="Times New Roman" pitchFamily="18" charset="0"/>
              </a:rPr>
              <a:t>operacionalizarse</a:t>
            </a:r>
            <a:r>
              <a:rPr lang="es-ES" sz="2400" dirty="0">
                <a:solidFill>
                  <a:srgbClr val="FF9900"/>
                </a:solidFill>
                <a:latin typeface="Times New Roman" pitchFamily="18" charset="0"/>
              </a:rPr>
              <a:t> como </a:t>
            </a:r>
            <a:r>
              <a:rPr lang="es-ES" sz="2400" u="sng" dirty="0">
                <a:solidFill>
                  <a:srgbClr val="FF9900"/>
                </a:solidFill>
                <a:latin typeface="Times New Roman" pitchFamily="18" charset="0"/>
              </a:rPr>
              <a:t>Política Pública</a:t>
            </a:r>
            <a:r>
              <a:rPr lang="es-ES" sz="2400" dirty="0">
                <a:latin typeface="Times New Roman" pitchFamily="18" charset="0"/>
              </a:rPr>
              <a:t>, fungirán como simples </a:t>
            </a:r>
            <a:r>
              <a:rPr lang="es-ES" sz="2400" dirty="0">
                <a:solidFill>
                  <a:srgbClr val="FF9900"/>
                </a:solidFill>
                <a:latin typeface="Times New Roman" pitchFamily="18" charset="0"/>
              </a:rPr>
              <a:t>enunciados normativos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“No existen desastres naturales</a:t>
            </a:r>
            <a:r>
              <a:rPr lang="es-ES" sz="2400" dirty="0" smtClean="0">
                <a:latin typeface="Times New Roman" pitchFamily="18" charset="0"/>
              </a:rPr>
              <a:t> como tal, si no fenómenos naturales que socialmente se transforman en desastre, es decir, </a:t>
            </a: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los desastres son socialmente construidos”.</a:t>
            </a:r>
          </a:p>
          <a:p>
            <a:pPr eaLnBrk="1" hangingPunct="1">
              <a:lnSpc>
                <a:spcPct val="80000"/>
              </a:lnSpc>
            </a:pPr>
            <a:endParaRPr lang="es-ES" sz="2400" u="sng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Las ciudades son altamente dependientes y vulnerables</a:t>
            </a:r>
            <a:r>
              <a:rPr lang="es-ES" sz="2400" dirty="0" smtClean="0">
                <a:latin typeface="Times New Roman" pitchFamily="18" charset="0"/>
              </a:rPr>
              <a:t>, por lo tanto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 </a:t>
            </a: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no son sustentables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None/>
            </a:pPr>
            <a:endParaRPr lang="es-ES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La vulnerabilidad de la ciudad no es homogénea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,</a:t>
            </a:r>
            <a:r>
              <a:rPr lang="es-ES" sz="2400" dirty="0" smtClean="0">
                <a:latin typeface="Times New Roman" pitchFamily="18" charset="0"/>
              </a:rPr>
              <a:t> si no altamente diferencial en sus características naturales y sociales.</a:t>
            </a:r>
            <a:endParaRPr lang="es-ES" sz="2400" dirty="0">
              <a:latin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</a:pPr>
            <a:endParaRPr lang="es-ES" sz="2400" dirty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None/>
            </a:pPr>
            <a:endParaRPr lang="es-ES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620713"/>
            <a:ext cx="8435975" cy="5505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Times New Roman" pitchFamily="18" charset="0"/>
              </a:rPr>
              <a:t>La dimensión de 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riesgo y vulnerabilidad</a:t>
            </a:r>
            <a:r>
              <a:rPr lang="es-ES" sz="2400" dirty="0" smtClean="0">
                <a:latin typeface="Times New Roman" pitchFamily="18" charset="0"/>
              </a:rPr>
              <a:t> debe ser eje rector de los </a:t>
            </a:r>
            <a:r>
              <a:rPr lang="es-ES" sz="2400" b="1" dirty="0" smtClean="0">
                <a:solidFill>
                  <a:srgbClr val="FF9900"/>
                </a:solidFill>
                <a:latin typeface="Times New Roman" pitchFamily="18" charset="0"/>
              </a:rPr>
              <a:t>Planes y Programas de Desarrollo Urbano</a:t>
            </a: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b="1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MX" sz="2400" b="1" dirty="0" smtClean="0">
                <a:solidFill>
                  <a:srgbClr val="FF9900"/>
                </a:solidFill>
                <a:latin typeface="Times New Roman" pitchFamily="18" charset="0"/>
              </a:rPr>
              <a:t>Resolver El Problema Endémico de la Planificación como Gestión de Riesgo :</a:t>
            </a:r>
            <a:r>
              <a:rPr lang="es-MX" sz="2400" b="1" dirty="0" smtClean="0">
                <a:latin typeface="Times New Roman" pitchFamily="18" charset="0"/>
              </a:rPr>
              <a:t/>
            </a:r>
            <a:br>
              <a:rPr lang="es-MX" sz="2400" b="1" dirty="0" smtClean="0">
                <a:latin typeface="Times New Roman" pitchFamily="18" charset="0"/>
              </a:rPr>
            </a:br>
            <a:r>
              <a:rPr lang="es-MX" sz="2400" b="1" dirty="0" smtClean="0">
                <a:latin typeface="Times New Roman" pitchFamily="18" charset="0"/>
              </a:rPr>
              <a:t/>
            </a:r>
            <a:br>
              <a:rPr lang="es-MX" sz="2400" b="1" dirty="0" smtClean="0">
                <a:latin typeface="Times New Roman" pitchFamily="18" charset="0"/>
              </a:rPr>
            </a:br>
            <a:r>
              <a:rPr lang="es-MX" sz="2400" b="1" dirty="0" smtClean="0">
                <a:latin typeface="Times New Roman" pitchFamily="18" charset="0"/>
              </a:rPr>
              <a:t>	- </a:t>
            </a:r>
            <a:r>
              <a:rPr lang="es-MX" sz="2400" dirty="0" smtClean="0">
                <a:latin typeface="Times New Roman" pitchFamily="18" charset="0"/>
              </a:rPr>
              <a:t>La Divergencia entre la Racionalidad Normativa de la 		  Planificación.</a:t>
            </a:r>
            <a:br>
              <a:rPr lang="es-MX" sz="2400" dirty="0" smtClean="0">
                <a:latin typeface="Times New Roman" pitchFamily="18" charset="0"/>
              </a:rPr>
            </a:br>
            <a:r>
              <a:rPr lang="es-MX" sz="2400" dirty="0" smtClean="0">
                <a:latin typeface="Times New Roman" pitchFamily="18" charset="0"/>
              </a:rPr>
              <a:t> 				y</a:t>
            </a: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None/>
            </a:pPr>
            <a:r>
              <a:rPr lang="es-MX" sz="2400" dirty="0" smtClean="0">
                <a:latin typeface="Times New Roman" pitchFamily="18" charset="0"/>
              </a:rPr>
              <a:t>		- Los Procesos Sociales de Producción y Reproducción de 	  	  la Ciudad.</a:t>
            </a:r>
            <a:endParaRPr lang="es-ES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None/>
            </a:pPr>
            <a:endParaRPr lang="es-ES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u="sng" dirty="0" smtClean="0">
                <a:latin typeface="Times New Roman" pitchFamily="18" charset="0"/>
              </a:rPr>
              <a:t>Obligar la </a:t>
            </a: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rigurosa observancia e implementación</a:t>
            </a:r>
            <a:r>
              <a:rPr lang="es-ES" sz="2400" u="sng" dirty="0" smtClean="0">
                <a:latin typeface="Times New Roman" pitchFamily="18" charset="0"/>
              </a:rPr>
              <a:t> </a:t>
            </a:r>
            <a:r>
              <a:rPr lang="es-ES" sz="2400" dirty="0" smtClean="0">
                <a:latin typeface="Times New Roman" pitchFamily="18" charset="0"/>
              </a:rPr>
              <a:t>de los </a:t>
            </a:r>
            <a:r>
              <a:rPr lang="es-ES" sz="2400" b="1" dirty="0" smtClean="0">
                <a:latin typeface="Times New Roman" pitchFamily="18" charset="0"/>
              </a:rPr>
              <a:t>Planes y Programas de Desarrollo Urbano</a:t>
            </a:r>
            <a:r>
              <a:rPr lang="es-ES" sz="2400" dirty="0" smtClean="0">
                <a:latin typeface="Times New Roman" pitchFamily="18" charset="0"/>
              </a:rPr>
              <a:t>, </a:t>
            </a:r>
            <a:r>
              <a:rPr lang="es-ES" sz="2400" u="sng" dirty="0" smtClean="0">
                <a:latin typeface="Times New Roman" pitchFamily="18" charset="0"/>
              </a:rPr>
              <a:t>para no perder su utilidad de instrumento normativo de mitigación y prevención del riesgo.</a:t>
            </a: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None/>
            </a:pPr>
            <a:endParaRPr lang="es-ES" sz="2400" u="sng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dirty="0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Times New Roman" pitchFamily="18" charset="0"/>
              </a:rPr>
              <a:t>Para ser eficiente, la 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Prevención del Riesgo</a:t>
            </a:r>
            <a:r>
              <a:rPr lang="es-ES" sz="2400" dirty="0" smtClean="0">
                <a:latin typeface="Times New Roman" pitchFamily="18" charset="0"/>
              </a:rPr>
              <a:t> debe estar apoyada y promovida por consistentes 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P</a:t>
            </a: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rogramas de Educación</a:t>
            </a:r>
            <a:r>
              <a:rPr lang="es-ES" sz="2400" dirty="0" smtClean="0">
                <a:latin typeface="Times New Roman" pitchFamily="18" charset="0"/>
              </a:rPr>
              <a:t>.</a:t>
            </a:r>
          </a:p>
          <a:p>
            <a:pPr marL="0" indent="0" eaLnBrk="1" hangingPunct="1">
              <a:buClr>
                <a:srgbClr val="FF9900"/>
              </a:buClr>
              <a:buNone/>
            </a:pPr>
            <a:endParaRPr lang="es-ES" sz="2400" dirty="0" smtClean="0">
              <a:latin typeface="Times New Roman" pitchFamily="18" charset="0"/>
            </a:endParaRP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Times New Roman" pitchFamily="18" charset="0"/>
              </a:rPr>
              <a:t>Estimular los </a:t>
            </a: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Programas de Participación Ciudadana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,</a:t>
            </a:r>
            <a:r>
              <a:rPr lang="es-ES" sz="2400" dirty="0" smtClean="0">
                <a:latin typeface="Times New Roman" pitchFamily="18" charset="0"/>
              </a:rPr>
              <a:t> que permita a la población tener conciencia de su vulnerabilidad y riesgo al que está expuesta y fomenten una </a:t>
            </a: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Cultura de la Prevención y de la Corresponsabilidad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s-ES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1"/>
            <a:ext cx="8229600" cy="936103"/>
          </a:xfrm>
        </p:spPr>
        <p:txBody>
          <a:bodyPr/>
          <a:lstStyle/>
          <a:p>
            <a:r>
              <a:rPr lang="es-MX" sz="2600" b="1" dirty="0" smtClean="0">
                <a:solidFill>
                  <a:srgbClr val="FFC000"/>
                </a:solidFill>
              </a:rPr>
              <a:t>Criterios de Resiliencia vs. Criterios de Sustentabilidad. </a:t>
            </a:r>
            <a:endParaRPr lang="es-MX" sz="26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8442720"/>
              </p:ext>
            </p:extLst>
          </p:nvPr>
        </p:nvGraphicFramePr>
        <p:xfrm>
          <a:off x="251520" y="1268760"/>
          <a:ext cx="8697535" cy="473964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4377055"/>
                <a:gridCol w="43204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7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Criterios Básicos de la Resiliencia </a:t>
                      </a:r>
                    </a:p>
                    <a:p>
                      <a:pPr algn="ctr"/>
                      <a:r>
                        <a:rPr lang="es-ES" sz="12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(Estrategia</a:t>
                      </a:r>
                      <a:r>
                        <a:rPr lang="es-ES" sz="1200" b="1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Internacional para la Reducción de Desastres</a:t>
                      </a:r>
                      <a:r>
                        <a:rPr lang="es-ES" sz="12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es-MX" sz="12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7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Indicadores de Desempeño</a:t>
                      </a:r>
                      <a:r>
                        <a:rPr lang="es-MX" sz="1700" b="1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y Sustentabilidad Ambiental </a:t>
                      </a:r>
                      <a:r>
                        <a:rPr lang="es-MX" sz="1200" b="1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(Secretaría del Medio Ambiente y Recursos Naturales – Instituto Nacional de Ecología)</a:t>
                      </a:r>
                      <a:endParaRPr lang="es-MX" sz="12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Organización y coordinación</a:t>
                      </a:r>
                      <a:r>
                        <a:rPr lang="es-MX" sz="1700" b="1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MX" sz="1700" b="0" i="0" dirty="0" smtClean="0"/>
                        <a:t>adecuados</a:t>
                      </a:r>
                      <a:endParaRPr lang="es-MX" sz="1700" b="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lang="es-MX" sz="1700" b="0" i="0" dirty="0" smtClean="0"/>
                        <a:t>.</a:t>
                      </a:r>
                      <a:r>
                        <a:rPr lang="es-MX" sz="1700" b="0" i="0" baseline="0" dirty="0" smtClean="0"/>
                        <a:t> </a:t>
                      </a:r>
                      <a:r>
                        <a:rPr lang="es-MX" sz="1700" b="1" i="1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Gobernanza ambiental</a:t>
                      </a:r>
                      <a:r>
                        <a:rPr lang="es-MX" sz="1700" b="1" i="1" baseline="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s-MX" sz="1700" b="0" i="0" baseline="0" dirty="0" smtClean="0"/>
                        <a:t>(cumplimiento de la normatividad y participación social)</a:t>
                      </a:r>
                      <a:endParaRPr lang="es-MX" sz="1700" b="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u="none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Presupuesto</a:t>
                      </a:r>
                      <a:endParaRPr lang="es-MX" sz="1700" b="1" i="1" u="none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Residuos sólidos urbanos</a:t>
                      </a:r>
                      <a:endParaRPr lang="es-MX" sz="1700" b="1" i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r>
                        <a:rPr lang="es-MX" sz="1700" b="0" i="0" dirty="0" smtClean="0"/>
                        <a:t>. Datos sobre </a:t>
                      </a:r>
                      <a:r>
                        <a:rPr lang="es-MX" sz="1700" b="1" i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amenazas y riesgos</a:t>
                      </a:r>
                      <a:endParaRPr lang="es-MX" sz="1700" b="1" i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Residuos de manejo</a:t>
                      </a:r>
                      <a:r>
                        <a:rPr lang="es-MX" sz="1700" b="1" i="1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especial</a:t>
                      </a:r>
                      <a:endParaRPr lang="es-MX" sz="1700" b="1" i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Infraestructuras</a:t>
                      </a:r>
                      <a:r>
                        <a:rPr lang="es-MX" sz="1700" b="1" i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críticas</a:t>
                      </a:r>
                      <a:endParaRPr lang="es-MX" sz="1700" b="1" i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r>
                        <a:rPr lang="es-MX" sz="1700" b="0" i="0" dirty="0" smtClean="0"/>
                        <a:t>.</a:t>
                      </a:r>
                      <a:r>
                        <a:rPr lang="es-MX" sz="1700" b="0" i="0" baseline="0" dirty="0" smtClean="0"/>
                        <a:t> Recurso </a:t>
                      </a:r>
                      <a:r>
                        <a:rPr lang="es-MX" sz="1700" b="1" i="1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Hídrico</a:t>
                      </a:r>
                      <a:endParaRPr lang="es-MX" sz="1700" b="1" i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Escuelas </a:t>
                      </a:r>
                      <a:r>
                        <a:rPr lang="es-MX" sz="1700" b="0" i="0" dirty="0" smtClean="0"/>
                        <a:t>e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instalaciones</a:t>
                      </a:r>
                      <a:r>
                        <a:rPr lang="es-MX" sz="1700" b="0" i="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de</a:t>
                      </a:r>
                      <a:r>
                        <a:rPr lang="es-MX" sz="1700" b="0" i="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salud</a:t>
                      </a:r>
                      <a:endParaRPr lang="es-MX" sz="1700" b="1" i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Uso de Suelo</a:t>
                      </a:r>
                      <a:endParaRPr lang="es-MX" sz="1700" b="1" i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Reglamento</a:t>
                      </a:r>
                      <a:r>
                        <a:rPr lang="es-MX" sz="1700" b="0" i="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s-MX" sz="1700" b="0" i="0" dirty="0" smtClean="0"/>
                        <a:t>de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construcción</a:t>
                      </a:r>
                      <a:r>
                        <a:rPr lang="es-MX" sz="1700" b="0" i="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s-MX" sz="1700" b="0" i="0" dirty="0" smtClean="0"/>
                        <a:t>y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planificación</a:t>
                      </a:r>
                      <a:endParaRPr lang="es-MX" sz="1700" b="1" i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r>
                        <a:rPr lang="es-MX" sz="1700" b="0" i="0" dirty="0" smtClean="0"/>
                        <a:t>.</a:t>
                      </a:r>
                      <a:r>
                        <a:rPr lang="es-MX" sz="1700" b="0" i="0" baseline="0" dirty="0" smtClean="0"/>
                        <a:t>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Cambio Climático </a:t>
                      </a:r>
                      <a:endParaRPr lang="es-MX" sz="1700" b="1" i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r>
                        <a:rPr lang="es-MX" sz="1700" b="0" i="0" dirty="0" smtClean="0"/>
                        <a:t>. Programas </a:t>
                      </a:r>
                      <a:r>
                        <a:rPr lang="es-MX" sz="1700" b="1" i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educativos</a:t>
                      </a:r>
                      <a:r>
                        <a:rPr lang="es-MX" sz="1700" b="0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MX" sz="1700" b="0" i="0" dirty="0" smtClean="0"/>
                        <a:t>y de</a:t>
                      </a:r>
                      <a:r>
                        <a:rPr lang="es-MX" sz="1700" b="0" i="0" baseline="0" dirty="0" smtClean="0"/>
                        <a:t> aprendizaje</a:t>
                      </a:r>
                      <a:endParaRPr lang="es-MX" sz="1700" b="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r>
                        <a:rPr lang="es-MX" sz="1700" b="0" i="0" dirty="0" smtClean="0"/>
                        <a:t>. Calidad del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aire</a:t>
                      </a:r>
                      <a:endParaRPr lang="es-MX" sz="1700" b="1" i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Ecosistemas</a:t>
                      </a:r>
                      <a:endParaRPr lang="es-MX" sz="1700" b="1" i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r>
                        <a:rPr lang="es-MX" sz="1700" b="0" i="0" dirty="0" smtClean="0"/>
                        <a:t>. Sustancias</a:t>
                      </a:r>
                      <a:r>
                        <a:rPr lang="es-MX" sz="1700" b="0" i="0" baseline="0" dirty="0" smtClean="0"/>
                        <a:t>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químicas</a:t>
                      </a:r>
                      <a:endParaRPr lang="es-MX" sz="1700" b="1" i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Alerta</a:t>
                      </a:r>
                      <a:r>
                        <a:rPr lang="es-MX" sz="1700" b="0" i="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temprana</a:t>
                      </a:r>
                      <a:r>
                        <a:rPr lang="es-MX" sz="1700" b="0" i="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s-MX" sz="1700" b="0" i="0" dirty="0" smtClean="0"/>
                        <a:t>y gestión</a:t>
                      </a:r>
                      <a:r>
                        <a:rPr lang="es-MX" sz="1700" b="0" i="0" baseline="0" dirty="0" smtClean="0"/>
                        <a:t> de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emergencias</a:t>
                      </a:r>
                      <a:endParaRPr lang="es-MX" sz="1700" b="1" i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r>
                        <a:rPr lang="es-MX" sz="1700" b="0" i="0" dirty="0" smtClean="0"/>
                        <a:t>.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Movilidad Urbana</a:t>
                      </a:r>
                      <a:endParaRPr lang="es-MX" sz="1700" b="1" i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7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r>
                        <a:rPr lang="es-MX" sz="1700" b="0" i="0" dirty="0" smtClean="0"/>
                        <a:t>. Tras</a:t>
                      </a:r>
                      <a:r>
                        <a:rPr lang="es-MX" sz="1700" b="0" i="0" baseline="0" dirty="0" smtClean="0"/>
                        <a:t> un desastre, </a:t>
                      </a:r>
                      <a:r>
                        <a:rPr lang="es-MX" sz="1700" b="1" i="1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diseño y la aplicación</a:t>
                      </a:r>
                      <a:endParaRPr lang="es-MX" sz="1700" b="1" i="1" kern="12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700" b="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395537" y="623731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i="1" dirty="0" smtClean="0"/>
              <a:t>Fuente: </a:t>
            </a:r>
            <a:r>
              <a:rPr lang="es-MX" sz="1000" i="1" dirty="0" smtClean="0">
                <a:hlinkClick r:id="rId2"/>
              </a:rPr>
              <a:t>www.sigermed.org/</a:t>
            </a:r>
            <a:r>
              <a:rPr lang="es-MX" sz="1000" i="1" dirty="0" smtClean="0"/>
              <a:t> (Sistema de Información para la Gestión del Riesgo y el Manejo de Emergencias y Desastres, SIGERMED, Cruz Roja Colombiana, Dirección General del Socorro Nacional).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59344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404813"/>
            <a:ext cx="8362950" cy="5721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u="sng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u="sng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u="sng" dirty="0" smtClean="0">
                <a:latin typeface="Times New Roman" pitchFamily="18" charset="0"/>
              </a:rPr>
              <a:t>El papel de los </a:t>
            </a: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medios de comunicación</a:t>
            </a:r>
            <a:r>
              <a:rPr lang="es-ES" sz="2400" u="sng" dirty="0" smtClean="0">
                <a:latin typeface="Times New Roman" pitchFamily="18" charset="0"/>
              </a:rPr>
              <a:t> es fundamental</a:t>
            </a:r>
            <a:r>
              <a:rPr lang="es-ES" sz="2400" dirty="0" smtClean="0">
                <a:latin typeface="Times New Roman" pitchFamily="18" charset="0"/>
              </a:rPr>
              <a:t> para la difusión y desarrollo de una Cultura de la Prevención.</a:t>
            </a: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El Estado</a:t>
            </a:r>
            <a:r>
              <a:rPr lang="es-ES" sz="2400" dirty="0" smtClean="0">
                <a:latin typeface="Times New Roman" pitchFamily="18" charset="0"/>
              </a:rPr>
              <a:t> debería exigir una mayor colaboración de los </a:t>
            </a:r>
            <a:r>
              <a:rPr lang="es-ES" sz="2400" dirty="0" smtClean="0">
                <a:solidFill>
                  <a:srgbClr val="FF9900"/>
                </a:solidFill>
                <a:latin typeface="Times New Roman" pitchFamily="18" charset="0"/>
              </a:rPr>
              <a:t>medios de comunicación</a:t>
            </a:r>
            <a:r>
              <a:rPr lang="es-ES" sz="2400" dirty="0" smtClean="0">
                <a:latin typeface="Times New Roman" pitchFamily="18" charset="0"/>
              </a:rPr>
              <a:t> en esta empresa,  a través de condicionar las concesiones que otorga.</a:t>
            </a: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None/>
            </a:pPr>
            <a:r>
              <a:rPr lang="es-ES" sz="2400" dirty="0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u="sng" dirty="0" smtClean="0">
                <a:latin typeface="Times New Roman" pitchFamily="18" charset="0"/>
              </a:rPr>
              <a:t>La </a:t>
            </a: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Gestión del Riesgo</a:t>
            </a:r>
            <a:r>
              <a:rPr lang="es-ES" sz="2400" dirty="0" smtClean="0">
                <a:latin typeface="Times New Roman" pitchFamily="18" charset="0"/>
              </a:rPr>
              <a:t> debe de tener como referente e influir en </a:t>
            </a:r>
            <a:r>
              <a:rPr lang="es-ES" sz="2400" u="sng" dirty="0" smtClean="0">
                <a:latin typeface="Times New Roman" pitchFamily="18" charset="0"/>
              </a:rPr>
              <a:t>las características de </a:t>
            </a:r>
            <a:r>
              <a:rPr lang="es-ES" sz="2400" u="sng" dirty="0" smtClean="0">
                <a:solidFill>
                  <a:srgbClr val="FF9900"/>
                </a:solidFill>
                <a:latin typeface="Times New Roman" pitchFamily="18" charset="0"/>
              </a:rPr>
              <a:t>modelo de desarrollo económico.</a:t>
            </a: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400" dirty="0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z="2800" dirty="0" smtClean="0">
                <a:latin typeface="Times New Roman" pitchFamily="18" charset="0"/>
              </a:rPr>
              <a:t>Construir una </a:t>
            </a: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>Cultura de la Prevención</a:t>
            </a:r>
            <a:r>
              <a:rPr lang="es-MX" sz="2800" dirty="0" smtClean="0">
                <a:latin typeface="Times New Roman" pitchFamily="18" charset="0"/>
              </a:rPr>
              <a:t> requiere:</a:t>
            </a:r>
            <a:br>
              <a:rPr lang="es-MX" sz="2800" dirty="0" smtClean="0">
                <a:latin typeface="Times New Roman" pitchFamily="18" charset="0"/>
              </a:rPr>
            </a:br>
            <a:endParaRPr lang="es-ES" sz="2800" dirty="0" smtClean="0">
              <a:latin typeface="Times New Roman" pitchFamily="18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MX" sz="2400" dirty="0" smtClean="0">
                <a:latin typeface="Times New Roman" pitchFamily="18" charset="0"/>
              </a:rPr>
              <a:t>Resolver el binomio: 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Ignorancia – Irresponsabilidad</a:t>
            </a:r>
            <a:r>
              <a:rPr lang="es-MX" sz="2400" dirty="0" smtClean="0">
                <a:solidFill>
                  <a:srgbClr val="FFFF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None/>
            </a:pPr>
            <a:endParaRPr lang="es-MX" sz="2400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MX" sz="2400" dirty="0" smtClean="0">
                <a:latin typeface="Times New Roman" pitchFamily="18" charset="0"/>
              </a:rPr>
              <a:t>De aplicar el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Principio de Responsabilidad</a:t>
            </a:r>
            <a:r>
              <a:rPr lang="es-MX" sz="2400" dirty="0" smtClean="0">
                <a:latin typeface="Times New Roman" pitchFamily="18" charset="0"/>
              </a:rPr>
              <a:t> (J. </a:t>
            </a:r>
            <a:r>
              <a:rPr lang="es-MX" sz="2400" dirty="0" err="1" smtClean="0">
                <a:latin typeface="Times New Roman" pitchFamily="18" charset="0"/>
              </a:rPr>
              <a:t>Jonas</a:t>
            </a:r>
            <a:r>
              <a:rPr lang="es-MX" sz="2400" dirty="0" smtClean="0">
                <a:latin typeface="Times New Roman" pitchFamily="18" charset="0"/>
              </a:rPr>
              <a:t>).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MX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MX" sz="2400" dirty="0" smtClean="0">
                <a:latin typeface="Times New Roman" pitchFamily="18" charset="0"/>
              </a:rPr>
              <a:t>En la Sociedad Civil anteponer el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principio de autoprotección y corresponsabilidad.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None/>
            </a:pPr>
            <a:endParaRPr lang="es-MX" sz="2400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</a:pPr>
            <a:r>
              <a:rPr lang="es-MX" sz="2400" dirty="0" smtClean="0">
                <a:latin typeface="Times New Roman" pitchFamily="18" charset="0"/>
              </a:rPr>
              <a:t>En el Estado pasar de la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voluntad política a la viabilidad política</a:t>
            </a:r>
            <a:r>
              <a:rPr lang="es-MX" sz="2400" dirty="0" smtClean="0">
                <a:latin typeface="Times New Roman" pitchFamily="18" charset="0"/>
              </a:rPr>
              <a:t>, resolver la contradicción entre </a:t>
            </a:r>
            <a:r>
              <a:rPr lang="es-MX" sz="2400" dirty="0" smtClean="0">
                <a:solidFill>
                  <a:srgbClr val="FF9900"/>
                </a:solidFill>
                <a:latin typeface="Times New Roman" pitchFamily="18" charset="0"/>
              </a:rPr>
              <a:t>normatividad y acción.</a:t>
            </a:r>
            <a:r>
              <a:rPr lang="es-MX" sz="2400" dirty="0" smtClean="0">
                <a:latin typeface="Times New Roman" pitchFamily="18" charset="0"/>
              </a:rPr>
              <a:t> 	</a:t>
            </a:r>
            <a:br>
              <a:rPr lang="es-MX" sz="2400" dirty="0" smtClean="0">
                <a:latin typeface="Times New Roman" pitchFamily="18" charset="0"/>
              </a:rPr>
            </a:br>
            <a:r>
              <a:rPr lang="es-MX" sz="2400" dirty="0" smtClean="0">
                <a:latin typeface="Times New Roman" pitchFamily="18" charset="0"/>
              </a:rPr>
              <a:t/>
            </a:r>
            <a:br>
              <a:rPr lang="es-MX" sz="2400" dirty="0" smtClean="0">
                <a:latin typeface="Times New Roman" pitchFamily="18" charset="0"/>
              </a:rPr>
            </a:br>
            <a:endParaRPr lang="es-ES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5543550"/>
          </a:xfrm>
        </p:spPr>
        <p:txBody>
          <a:bodyPr/>
          <a:lstStyle/>
          <a:p>
            <a:pPr eaLnBrk="1" hangingPunct="1"/>
            <a:r>
              <a:rPr lang="es-MX" sz="2800" smtClean="0">
                <a:solidFill>
                  <a:schemeClr val="folHlink"/>
                </a:solidFill>
                <a:latin typeface="Times New Roman" pitchFamily="18" charset="0"/>
              </a:rPr>
              <a:t>Una</a:t>
            </a:r>
            <a:br>
              <a:rPr lang="es-MX" sz="2800" smtClean="0">
                <a:solidFill>
                  <a:schemeClr val="folHlink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smtClean="0">
                <a:solidFill>
                  <a:srgbClr val="FF9900"/>
                </a:solidFill>
                <a:latin typeface="Times New Roman" pitchFamily="18" charset="0"/>
              </a:rPr>
              <a:t>Cultura de la Prevención</a:t>
            </a:r>
            <a: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smtClean="0">
                <a:latin typeface="Times New Roman" pitchFamily="18" charset="0"/>
              </a:rPr>
              <a:t> no es factible sin una</a:t>
            </a:r>
            <a:br>
              <a:rPr lang="es-MX" sz="2800" smtClean="0">
                <a:latin typeface="Times New Roman" pitchFamily="18" charset="0"/>
              </a:rPr>
            </a:br>
            <a:r>
              <a:rPr lang="es-MX" sz="2800" smtClean="0">
                <a:latin typeface="Times New Roman" pitchFamily="18" charset="0"/>
              </a:rPr>
              <a:t/>
            </a:r>
            <a:br>
              <a:rPr lang="es-MX" sz="2800" smtClean="0">
                <a:latin typeface="Times New Roman" pitchFamily="18" charset="0"/>
              </a:rPr>
            </a:br>
            <a:r>
              <a:rPr lang="es-MX" sz="2800" b="1" smtClean="0">
                <a:solidFill>
                  <a:srgbClr val="FF9900"/>
                </a:solidFill>
                <a:latin typeface="Times New Roman" pitchFamily="18" charset="0"/>
              </a:rPr>
              <a:t>Cultura Ciudadana</a:t>
            </a:r>
            <a: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chemeClr val="folHlink"/>
                </a:solidFill>
                <a:latin typeface="Times New Roman" pitchFamily="18" charset="0"/>
              </a:rPr>
              <a:t/>
            </a:r>
            <a:br>
              <a:rPr lang="es-MX" sz="2800" smtClean="0">
                <a:solidFill>
                  <a:schemeClr val="folHlink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chemeClr val="folHlink"/>
                </a:solidFill>
                <a:latin typeface="Times New Roman" pitchFamily="18" charset="0"/>
              </a:rPr>
              <a:t> y una</a:t>
            </a:r>
            <a:br>
              <a:rPr lang="es-MX" sz="2800" smtClean="0">
                <a:solidFill>
                  <a:schemeClr val="folHlink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smtClean="0">
                <a:solidFill>
                  <a:srgbClr val="FF9900"/>
                </a:solidFill>
                <a:latin typeface="Times New Roman" pitchFamily="18" charset="0"/>
              </a:rPr>
              <a:t> </a:t>
            </a:r>
            <a:r>
              <a:rPr lang="es-MX" sz="2800" b="1" smtClean="0">
                <a:solidFill>
                  <a:srgbClr val="FF9900"/>
                </a:solidFill>
                <a:latin typeface="Times New Roman" pitchFamily="18" charset="0"/>
              </a:rPr>
              <a:t>Cultura de la Corresponsabilidad</a:t>
            </a:r>
            <a:endParaRPr lang="es-ES" sz="2800" b="1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5256212"/>
          </a:xfrm>
        </p:spPr>
        <p:txBody>
          <a:bodyPr/>
          <a:lstStyle/>
          <a:p>
            <a:pPr eaLnBrk="1" hangingPunct="1"/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>Muchas Gracias</a:t>
            </a:r>
            <a:b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s-MX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 Sergio Puente</a:t>
            </a:r>
            <a:br>
              <a:rPr lang="es-MX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Centro de Estudios Demográficos, Urbanos y Ambientales</a:t>
            </a:r>
            <a:b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CEDUA</a:t>
            </a:r>
            <a:b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Colegio de México A. C.</a:t>
            </a:r>
            <a:b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Tel. 54493000 Ext. 4082</a:t>
            </a:r>
            <a:b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Cel.: 04455-13679759</a:t>
            </a:r>
            <a:b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MX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Mail: spuente@colmex.mx</a:t>
            </a: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 smtClean="0">
                <a:solidFill>
                  <a:srgbClr val="FF9900"/>
                </a:solidFill>
                <a:latin typeface="Times New Roman" pitchFamily="18" charset="0"/>
              </a:rPr>
            </a:br>
            <a: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  <a:t/>
            </a:r>
            <a:br>
              <a:rPr lang="es-MX" sz="2800" b="1" dirty="0">
                <a:solidFill>
                  <a:srgbClr val="FF9900"/>
                </a:solidFill>
                <a:latin typeface="Times New Roman" pitchFamily="18" charset="0"/>
              </a:rPr>
            </a:br>
            <a:endParaRPr lang="es-ES" sz="2800" b="1" dirty="0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39825"/>
          </a:xfrm>
        </p:spPr>
        <p:txBody>
          <a:bodyPr/>
          <a:lstStyle/>
          <a:p>
            <a:r>
              <a:rPr lang="es-MX" sz="2800" b="1" dirty="0" smtClean="0">
                <a:solidFill>
                  <a:srgbClr val="FFC000"/>
                </a:solidFill>
              </a:rPr>
              <a:t>Componentes e Indicadores Alternativos de Resiliencia en las Ciudades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721003"/>
              </p:ext>
            </p:extLst>
          </p:nvPr>
        </p:nvGraphicFramePr>
        <p:xfrm>
          <a:off x="395536" y="1299552"/>
          <a:ext cx="8229600" cy="493776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Indicadores de Vulnerabilidad</a:t>
                      </a:r>
                      <a:endParaRPr lang="es-MX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Fortalezas</a:t>
                      </a:r>
                      <a:r>
                        <a:rPr lang="es-MX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 Adaptabilidad</a:t>
                      </a:r>
                      <a:endParaRPr lang="es-MX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Clima. </a:t>
                      </a:r>
                      <a:r>
                        <a:rPr lang="es-MX" dirty="0" smtClean="0"/>
                        <a:t>La capacidad de respuesta de una ciudad ante eventos climáticos, como huracanes e inundaciones.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Gobernanza.</a:t>
                      </a:r>
                      <a:r>
                        <a:rPr lang="es-MX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MX" dirty="0" smtClean="0"/>
                        <a:t>Democracia, libertad de expresión y participación ciudadana.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Ambiente. </a:t>
                      </a:r>
                      <a:r>
                        <a:rPr lang="es-MX" dirty="0" smtClean="0"/>
                        <a:t>El grado de contaminación.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Instituciones.</a:t>
                      </a:r>
                      <a:r>
                        <a:rPr lang="es-MX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MX" dirty="0" smtClean="0"/>
                        <a:t>Estructuras gubernamentales, asociaciones civiles y comunidad.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Recursos. </a:t>
                      </a:r>
                      <a:r>
                        <a:rPr lang="es-MX" dirty="0" smtClean="0"/>
                        <a:t>El acceso de la población a la energía, el agua y los alimentos.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Capacidad Técnica. </a:t>
                      </a:r>
                      <a:r>
                        <a:rPr lang="es-MX" dirty="0" smtClean="0"/>
                        <a:t>Uso de la tecnología.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Infraestructura. </a:t>
                      </a:r>
                      <a:r>
                        <a:rPr lang="es-MX" dirty="0" smtClean="0"/>
                        <a:t>Disponibilidad de los servicios de vivienda, transporte y movilidad.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Sistemas de Previsión.</a:t>
                      </a:r>
                      <a:r>
                        <a:rPr lang="es-MX" b="1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s-MX" dirty="0" smtClean="0"/>
                        <a:t>Procedimientos de emergencia y respuesta ante las catástrofes.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Comunidad. </a:t>
                      </a:r>
                      <a:r>
                        <a:rPr lang="es-MX" dirty="0" smtClean="0"/>
                        <a:t>El acceso a la educación, la salud y a una relación positiva de los habitantes con el sector privado y el gobierno.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Estructuras de Financiación. </a:t>
                      </a:r>
                      <a:r>
                        <a:rPr lang="es-MX" dirty="0" smtClean="0"/>
                        <a:t>Acceso al crédito.</a:t>
                      </a:r>
                    </a:p>
                    <a:p>
                      <a:pPr rtl="0"/>
                      <a:endParaRPr lang="es-MX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465676" y="6444044"/>
            <a:ext cx="77364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smtClean="0">
                <a:hlinkClick r:id="rId2"/>
              </a:rPr>
              <a:t>http://labplc.mx/ciudades-resilientes/</a:t>
            </a:r>
            <a:r>
              <a:rPr lang="es-MX" sz="1100" dirty="0" smtClean="0"/>
              <a:t> (Laboratorio para la Ciudad, GDF), con base en </a:t>
            </a:r>
            <a:r>
              <a:rPr lang="es-MX" sz="1100" dirty="0" smtClean="0">
                <a:hlinkClick r:id="rId3"/>
              </a:rPr>
              <a:t>http://www.grosvenor.com/</a:t>
            </a:r>
            <a:r>
              <a:rPr lang="es-MX" sz="1100" dirty="0" smtClean="0"/>
              <a:t> 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419439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600" b="1" dirty="0">
                <a:solidFill>
                  <a:srgbClr val="FFC000"/>
                </a:solidFill>
              </a:rPr>
              <a:t>Caso: la Red de “100 Ciudades Resilientes”, de la Fundación Rockefeller </a:t>
            </a:r>
            <a:endParaRPr lang="es-MX" sz="2600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251520" y="1268761"/>
            <a:ext cx="871296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s-MX" sz="1800" kern="0" dirty="0" smtClean="0"/>
              <a:t>En dicha iniciativa, se define a la Resiliencia como </a:t>
            </a:r>
            <a:r>
              <a:rPr lang="es-MX" sz="1800" i="1" kern="0" dirty="0" smtClean="0">
                <a:solidFill>
                  <a:srgbClr val="FFFF00"/>
                </a:solidFill>
              </a:rPr>
              <a:t>“la capacidad de los individuos, comunidades, instituciones, negocios y sistemas de una ciudad para sobrevivir, adaptarse y crecer sin importar el tipo estrés crónico y las situaciones críticas que experimente”</a:t>
            </a:r>
            <a:r>
              <a:rPr lang="es-MX" sz="1800" kern="0" dirty="0" smtClean="0"/>
              <a:t>.</a:t>
            </a:r>
            <a:endParaRPr lang="es-MX" sz="1800" kern="0" dirty="0"/>
          </a:p>
        </p:txBody>
      </p:sp>
      <p:grpSp>
        <p:nvGrpSpPr>
          <p:cNvPr id="13" name="12 Grupo"/>
          <p:cNvGrpSpPr/>
          <p:nvPr/>
        </p:nvGrpSpPr>
        <p:grpSpPr>
          <a:xfrm>
            <a:off x="1043608" y="2495743"/>
            <a:ext cx="7344816" cy="3957593"/>
            <a:chOff x="1043608" y="2783775"/>
            <a:chExt cx="7344816" cy="395759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39" r="1495"/>
            <a:stretch/>
          </p:blipFill>
          <p:spPr bwMode="auto">
            <a:xfrm>
              <a:off x="1043608" y="2783775"/>
              <a:ext cx="7344816" cy="3957593"/>
            </a:xfrm>
            <a:prstGeom prst="rect">
              <a:avLst/>
            </a:prstGeom>
            <a:noFill/>
            <a:ln>
              <a:noFill/>
            </a:ln>
            <a:effectLst>
              <a:glow rad="127000">
                <a:schemeClr val="accent1">
                  <a:alpha val="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5 Grupo"/>
            <p:cNvGrpSpPr/>
            <p:nvPr/>
          </p:nvGrpSpPr>
          <p:grpSpPr>
            <a:xfrm>
              <a:off x="1043608" y="3212975"/>
              <a:ext cx="7344816" cy="1985469"/>
              <a:chOff x="1043608" y="3284983"/>
              <a:chExt cx="7344816" cy="1985469"/>
            </a:xfrm>
          </p:grpSpPr>
          <p:sp>
            <p:nvSpPr>
              <p:cNvPr id="7" name="6 CuadroTexto"/>
              <p:cNvSpPr txBox="1"/>
              <p:nvPr/>
            </p:nvSpPr>
            <p:spPr>
              <a:xfrm>
                <a:off x="1044008" y="3284984"/>
                <a:ext cx="3600000" cy="8316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effectLst>
                <a:softEdge rad="190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b="1" i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Pilar 1</a:t>
                </a:r>
                <a:r>
                  <a:rPr lang="es-MX" b="1" i="1" dirty="0" smtClean="0"/>
                  <a:t>. </a:t>
                </a:r>
              </a:p>
              <a:p>
                <a:pPr algn="ctr"/>
                <a:r>
                  <a:rPr lang="es-MX" b="1" i="1" dirty="0" smtClean="0">
                    <a:solidFill>
                      <a:srgbClr val="FFFF00"/>
                    </a:solidFill>
                  </a:rPr>
                  <a:t>Aprendizaje Constante</a:t>
                </a:r>
                <a:endParaRPr lang="es-MX" b="1" i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8" name="7 CuadroTexto"/>
              <p:cNvSpPr txBox="1"/>
              <p:nvPr/>
            </p:nvSpPr>
            <p:spPr>
              <a:xfrm>
                <a:off x="4716016" y="3284983"/>
                <a:ext cx="3636000" cy="8316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effectLst>
                <a:softEdge rad="190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b="1" i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Pilar 2.</a:t>
                </a:r>
                <a:r>
                  <a:rPr lang="es-MX" b="1" i="1" dirty="0" smtClean="0"/>
                  <a:t> </a:t>
                </a:r>
              </a:p>
              <a:p>
                <a:pPr algn="ctr"/>
                <a:r>
                  <a:rPr lang="es-MX" b="1" i="1" dirty="0" smtClean="0">
                    <a:solidFill>
                      <a:srgbClr val="FFFF00"/>
                    </a:solidFill>
                  </a:rPr>
                  <a:t>Rápida recuperación</a:t>
                </a:r>
                <a:endParaRPr lang="es-MX" b="1" i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9" name="8 CuadroTexto"/>
              <p:cNvSpPr txBox="1"/>
              <p:nvPr/>
            </p:nvSpPr>
            <p:spPr>
              <a:xfrm>
                <a:off x="1043608" y="4438853"/>
                <a:ext cx="3672408" cy="83099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effectLst>
                <a:softEdge rad="190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b="1" i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Pilar 3</a:t>
                </a:r>
                <a:r>
                  <a:rPr lang="es-MX" b="1" i="1" dirty="0" smtClean="0">
                    <a:solidFill>
                      <a:srgbClr val="FFC000"/>
                    </a:solidFill>
                  </a:rPr>
                  <a:t>. </a:t>
                </a:r>
              </a:p>
              <a:p>
                <a:pPr algn="ctr"/>
                <a:r>
                  <a:rPr lang="es-MX" b="1" i="1" dirty="0" smtClean="0">
                    <a:solidFill>
                      <a:srgbClr val="FFFF00"/>
                    </a:solidFill>
                  </a:rPr>
                  <a:t>Capacidad de contención de daños </a:t>
                </a:r>
              </a:p>
              <a:p>
                <a:pPr algn="ctr"/>
                <a:r>
                  <a:rPr lang="en-US" sz="1200" b="1" i="1" dirty="0" smtClean="0">
                    <a:solidFill>
                      <a:srgbClr val="FFFF00"/>
                    </a:solidFill>
                  </a:rPr>
                  <a:t>(Limited or “safe” failure)</a:t>
                </a:r>
                <a:endParaRPr lang="en-US" sz="1200" b="1" i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0" name="9 CuadroTexto"/>
              <p:cNvSpPr txBox="1"/>
              <p:nvPr/>
            </p:nvSpPr>
            <p:spPr>
              <a:xfrm>
                <a:off x="4788424" y="4438852"/>
                <a:ext cx="3600000" cy="8316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effectLst>
                <a:softEdge rad="190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b="1" i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Pilar4.</a:t>
                </a:r>
              </a:p>
              <a:p>
                <a:pPr algn="ctr"/>
                <a:r>
                  <a:rPr lang="es-MX" b="1" i="1" dirty="0" smtClean="0">
                    <a:solidFill>
                      <a:srgbClr val="FFFF00"/>
                    </a:solidFill>
                  </a:rPr>
                  <a:t>Flexibilidad</a:t>
                </a:r>
                <a:endParaRPr lang="es-MX" b="1" i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1" name="10 CuadroTexto"/>
            <p:cNvSpPr txBox="1"/>
            <p:nvPr/>
          </p:nvSpPr>
          <p:spPr>
            <a:xfrm>
              <a:off x="3419872" y="5373216"/>
              <a:ext cx="2448272" cy="92333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effectLst>
              <a:softEdge rad="190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i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Pilar 5.</a:t>
              </a:r>
            </a:p>
            <a:p>
              <a:pPr algn="ctr"/>
              <a:r>
                <a:rPr lang="es-MX" b="1" i="1" dirty="0" smtClean="0">
                  <a:solidFill>
                    <a:srgbClr val="FFFF00"/>
                  </a:solidFill>
                </a:rPr>
                <a:t>Capacidad de reposición </a:t>
              </a:r>
              <a:r>
                <a:rPr lang="es-MX" sz="1200" b="1" i="1" dirty="0" smtClean="0">
                  <a:solidFill>
                    <a:srgbClr val="FFFF00"/>
                  </a:solidFill>
                </a:rPr>
                <a:t>(</a:t>
              </a:r>
              <a:r>
                <a:rPr lang="en-US" sz="1200" b="1" i="1" dirty="0" smtClean="0">
                  <a:solidFill>
                    <a:srgbClr val="FFFF00"/>
                  </a:solidFill>
                </a:rPr>
                <a:t>Spare Capacity)</a:t>
              </a:r>
              <a:endParaRPr lang="en-US" sz="1200" b="1" i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13 Rectángulo"/>
          <p:cNvSpPr/>
          <p:nvPr/>
        </p:nvSpPr>
        <p:spPr>
          <a:xfrm>
            <a:off x="1043608" y="652534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 smtClean="0"/>
              <a:t>Fuente: http://100resilientcities.rockefellerfoundation.org/resilience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76959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>
                <a:solidFill>
                  <a:srgbClr val="FFC000"/>
                </a:solidFill>
              </a:rPr>
              <a:t>Ciudades </a:t>
            </a:r>
            <a:r>
              <a:rPr lang="es-MX" sz="2800" b="1" dirty="0" err="1" smtClean="0">
                <a:solidFill>
                  <a:srgbClr val="FFC000"/>
                </a:solidFill>
              </a:rPr>
              <a:t>Resilientes</a:t>
            </a:r>
            <a:r>
              <a:rPr lang="es-MX" sz="2800" b="1" dirty="0" smtClean="0">
                <a:solidFill>
                  <a:srgbClr val="FFC000"/>
                </a:solidFill>
              </a:rPr>
              <a:t> y Ciudades Sustentables</a:t>
            </a:r>
            <a:endParaRPr lang="es-MX" sz="2800" b="1" dirty="0">
              <a:solidFill>
                <a:srgbClr val="FFC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2" y="4324161"/>
            <a:ext cx="3718762" cy="217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51520" y="1547788"/>
            <a:ext cx="4170355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Resiliente </a:t>
            </a:r>
          </a:p>
          <a:p>
            <a:r>
              <a:rPr lang="es-MX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“La</a:t>
            </a:r>
            <a:r>
              <a:rPr lang="es-MX" b="1" i="1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capacidad de un sistema , comunidad o sociedad expuestos a riesgos </a:t>
            </a:r>
            <a:r>
              <a:rPr lang="es-MX" b="1" i="1" baseline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resistir, absorber, adaptarse y recuperarse de los efectos de un peligro </a:t>
            </a:r>
            <a:r>
              <a:rPr lang="es-MX" b="1" i="1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una manera oportuna y eficiente, que </a:t>
            </a:r>
            <a:r>
              <a:rPr lang="es-MX" b="1" i="1" baseline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incluye la preservación y restauración de sus estructuras y funciones básicas.”</a:t>
            </a:r>
          </a:p>
          <a:p>
            <a:r>
              <a:rPr lang="es-MX" sz="1100" baseline="0" dirty="0" smtClean="0">
                <a:solidFill>
                  <a:schemeClr val="tx1"/>
                </a:solidFill>
                <a:effectLst/>
              </a:rPr>
              <a:t>(Fuente: www.unisdr.org/we/inform/terminology)</a:t>
            </a:r>
            <a:endParaRPr lang="es-MX" sz="110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283968" y="4365104"/>
            <a:ext cx="4491542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Sustentable</a:t>
            </a:r>
          </a:p>
          <a:p>
            <a:r>
              <a:rPr lang="es-MX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“Una ciudad sustentable</a:t>
            </a:r>
            <a:r>
              <a:rPr lang="es-MX" b="1" i="1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será aquella que logre </a:t>
            </a:r>
            <a:r>
              <a:rPr lang="es-MX" b="1" i="1" baseline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satisfacer de manera equitativa las necesidades </a:t>
            </a:r>
            <a:r>
              <a:rPr lang="es-MX" b="1" i="1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todos sus habitantes, sin poner en peligro la satisfacción de las necesidades de las </a:t>
            </a:r>
            <a:r>
              <a:rPr lang="es-MX" b="1" i="1" baseline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generaciones futuras. </a:t>
            </a:r>
          </a:p>
          <a:p>
            <a:endParaRPr lang="es-MX" sz="1200" i="1" dirty="0" smtClean="0"/>
          </a:p>
          <a:p>
            <a:r>
              <a:rPr lang="es-MX" sz="1100" dirty="0" smtClean="0"/>
              <a:t>(Fuente: www.sigermed.org)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60104" y="6495147"/>
            <a:ext cx="18501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(</a:t>
            </a:r>
            <a:r>
              <a:rPr lang="es-MX" sz="1000" baseline="0" dirty="0" smtClean="0">
                <a:solidFill>
                  <a:schemeClr val="tx1"/>
                </a:solidFill>
                <a:effectLst/>
              </a:rPr>
              <a:t>Fuente: www.visitmexico.com)</a:t>
            </a:r>
            <a:endParaRPr lang="es-MX" sz="1000" dirty="0"/>
          </a:p>
        </p:txBody>
      </p:sp>
      <p:grpSp>
        <p:nvGrpSpPr>
          <p:cNvPr id="10" name="9 Grupo"/>
          <p:cNvGrpSpPr/>
          <p:nvPr/>
        </p:nvGrpSpPr>
        <p:grpSpPr>
          <a:xfrm>
            <a:off x="4860032" y="1628800"/>
            <a:ext cx="3456384" cy="2736304"/>
            <a:chOff x="5004048" y="1628800"/>
            <a:chExt cx="3456384" cy="2736304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1628800"/>
              <a:ext cx="3456384" cy="245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11 Rectángulo"/>
            <p:cNvSpPr/>
            <p:nvPr/>
          </p:nvSpPr>
          <p:spPr>
            <a:xfrm>
              <a:off x="5076056" y="4118883"/>
              <a:ext cx="143661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1000" baseline="0" dirty="0" smtClean="0">
                  <a:solidFill>
                    <a:schemeClr val="tx1"/>
                  </a:solidFill>
                  <a:effectLst/>
                </a:rPr>
                <a:t>(Fuente: dgcs.unam.mx)</a:t>
              </a:r>
              <a:endParaRPr lang="es-MX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0050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600" b="1" dirty="0" smtClean="0">
                <a:solidFill>
                  <a:srgbClr val="FFC000"/>
                </a:solidFill>
              </a:rPr>
              <a:t>El caso de la Dirección de Resiliencia en el Gobierno del Distrito Federal, México</a:t>
            </a:r>
            <a:endParaRPr lang="es-MX" sz="2600" b="1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algn="just"/>
            <a:r>
              <a:rPr lang="es-MX" sz="1900" dirty="0" smtClean="0"/>
              <a:t>En el marco de la Red de </a:t>
            </a:r>
            <a:r>
              <a:rPr lang="es-MX" sz="1900" b="1" i="1" dirty="0" smtClean="0">
                <a:solidFill>
                  <a:srgbClr val="FFFF00"/>
                </a:solidFill>
              </a:rPr>
              <a:t>“100 Ciudades Resilientes”</a:t>
            </a:r>
            <a:r>
              <a:rPr lang="es-MX" sz="1900" dirty="0" smtClean="0"/>
              <a:t>, de la Fundación Rockefeller, la Ciudad de México (el Distrito Federal) creó en 2014 una </a:t>
            </a:r>
            <a:r>
              <a:rPr lang="es-MX" sz="1900" b="1" i="1" dirty="0" smtClean="0">
                <a:solidFill>
                  <a:srgbClr val="FFFF00"/>
                </a:solidFill>
              </a:rPr>
              <a:t>Dirección de Resiliencia</a:t>
            </a:r>
            <a:r>
              <a:rPr lang="es-MX" sz="1900" dirty="0" smtClean="0"/>
              <a:t>, dentro de la </a:t>
            </a:r>
            <a:r>
              <a:rPr lang="es-MX" sz="1900" b="1" i="1" dirty="0" smtClean="0">
                <a:solidFill>
                  <a:srgbClr val="FFFF00"/>
                </a:solidFill>
              </a:rPr>
              <a:t>Secretaría del Medio Ambiente</a:t>
            </a:r>
            <a:r>
              <a:rPr lang="es-MX" sz="1900" dirty="0" smtClean="0"/>
              <a:t>, con un nivel equivalente a Subsecretaría. </a:t>
            </a:r>
            <a:endParaRPr lang="es-MX" sz="1900" dirty="0"/>
          </a:p>
        </p:txBody>
      </p:sp>
      <p:sp>
        <p:nvSpPr>
          <p:cNvPr id="18" name="2 Marcador de contenido"/>
          <p:cNvSpPr txBox="1">
            <a:spLocks/>
          </p:cNvSpPr>
          <p:nvPr/>
        </p:nvSpPr>
        <p:spPr bwMode="auto">
          <a:xfrm>
            <a:off x="467544" y="5159962"/>
            <a:ext cx="8229600" cy="114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algn="just"/>
            <a:r>
              <a:rPr lang="es-MX" sz="2000" kern="0" dirty="0" smtClean="0"/>
              <a:t>Esta área será responsable de </a:t>
            </a:r>
            <a:r>
              <a:rPr lang="es-MX" sz="2000" b="1" i="1" kern="0" dirty="0" smtClean="0">
                <a:solidFill>
                  <a:srgbClr val="FFFF00"/>
                </a:solidFill>
              </a:rPr>
              <a:t>elaborar una agenda </a:t>
            </a:r>
            <a:r>
              <a:rPr lang="es-MX" sz="2000" kern="0" dirty="0" smtClean="0"/>
              <a:t>para preparar a la Ciudad ante “situaciones catastróficas”. </a:t>
            </a:r>
          </a:p>
          <a:p>
            <a:pPr algn="just"/>
            <a:r>
              <a:rPr lang="es-MX" sz="2000" kern="0" dirty="0" smtClean="0"/>
              <a:t>Otras de las primeras 33 ciudades elegidas en dicha iniciativa, son </a:t>
            </a:r>
            <a:r>
              <a:rPr lang="es-MX" sz="2000" b="1" i="1" kern="0" dirty="0" smtClean="0">
                <a:solidFill>
                  <a:srgbClr val="FFFF00"/>
                </a:solidFill>
              </a:rPr>
              <a:t>Río de Janeiro, Porto Alegre, Medellín y Quito</a:t>
            </a:r>
            <a:r>
              <a:rPr lang="es-MX" sz="2000" kern="0" dirty="0" smtClean="0"/>
              <a:t>.</a:t>
            </a:r>
            <a:endParaRPr lang="es-MX" sz="2000" kern="0" dirty="0"/>
          </a:p>
        </p:txBody>
      </p:sp>
      <p:sp>
        <p:nvSpPr>
          <p:cNvPr id="15" name="14 Rectángulo"/>
          <p:cNvSpPr/>
          <p:nvPr/>
        </p:nvSpPr>
        <p:spPr>
          <a:xfrm>
            <a:off x="5695797" y="6330806"/>
            <a:ext cx="29806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 smtClean="0"/>
              <a:t>Fuente: http://www.agu.df.gob.mx/sintesis/index.php/capacitaran-a-funcionarios-del-gdf-para-enfrentar-emergencias/</a:t>
            </a:r>
            <a:endParaRPr lang="es-MX" sz="800" dirty="0"/>
          </a:p>
        </p:txBody>
      </p:sp>
      <p:grpSp>
        <p:nvGrpSpPr>
          <p:cNvPr id="17" name="16 Grupo"/>
          <p:cNvGrpSpPr/>
          <p:nvPr/>
        </p:nvGrpSpPr>
        <p:grpSpPr>
          <a:xfrm>
            <a:off x="899592" y="2636912"/>
            <a:ext cx="7554749" cy="2448272"/>
            <a:chOff x="899592" y="2852936"/>
            <a:chExt cx="7554749" cy="2448272"/>
          </a:xfrm>
        </p:grpSpPr>
        <p:pic>
          <p:nvPicPr>
            <p:cNvPr id="1026" name="Picture 2" descr="http://www.sedema.df.gob.mx/sedema/templates/beez5/images/logo-sedema.gif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3284984"/>
              <a:ext cx="762000" cy="76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3 Rectángulo"/>
            <p:cNvSpPr/>
            <p:nvPr/>
          </p:nvSpPr>
          <p:spPr>
            <a:xfrm>
              <a:off x="1763688" y="3409836"/>
              <a:ext cx="186291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1400" dirty="0" smtClean="0">
                  <a:effectLst/>
                </a:rPr>
                <a:t>SECRETARÍA DEL</a:t>
              </a:r>
              <a:br>
                <a:rPr lang="es-MX" sz="1400" dirty="0" smtClean="0">
                  <a:effectLst/>
                </a:rPr>
              </a:br>
              <a:r>
                <a:rPr lang="es-MX" sz="1400" b="1" dirty="0" smtClean="0">
                  <a:effectLst/>
                </a:rPr>
                <a:t>MEDIO AMBIENTE</a:t>
              </a:r>
              <a:endParaRPr lang="es-MX" sz="1400" dirty="0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2637073" y="4417948"/>
              <a:ext cx="164689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1400" dirty="0" smtClean="0">
                  <a:effectLst/>
                </a:rPr>
                <a:t>DIRECCIÓN DE</a:t>
              </a:r>
            </a:p>
            <a:p>
              <a:r>
                <a:rPr lang="es-MX" sz="1400" b="1" dirty="0" smtClean="0"/>
                <a:t>RESILIENCIA</a:t>
              </a:r>
              <a:endParaRPr lang="es-MX" sz="1400" b="1" dirty="0"/>
            </a:p>
          </p:txBody>
        </p:sp>
        <p:cxnSp>
          <p:nvCxnSpPr>
            <p:cNvPr id="11" name="10 Conector angular"/>
            <p:cNvCxnSpPr>
              <a:stCxn id="4" idx="2"/>
              <a:endCxn id="10" idx="1"/>
            </p:cNvCxnSpPr>
            <p:nvPr/>
          </p:nvCxnSpPr>
          <p:spPr>
            <a:xfrm rot="5400000">
              <a:off x="2292860" y="4277270"/>
              <a:ext cx="746502" cy="58075"/>
            </a:xfrm>
            <a:prstGeom prst="bentConnector4">
              <a:avLst>
                <a:gd name="adj1" fmla="val 32478"/>
                <a:gd name="adj2" fmla="val 493629"/>
              </a:avLst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852936"/>
              <a:ext cx="3378285" cy="2195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15 Rectángulo"/>
            <p:cNvSpPr/>
            <p:nvPr/>
          </p:nvSpPr>
          <p:spPr>
            <a:xfrm>
              <a:off x="5076056" y="5116542"/>
              <a:ext cx="324036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600" dirty="0" smtClean="0"/>
                <a:t>Fuente: http://www.paginasprodigy.com.mx/chicolimon/Laciudad/Imagenes/Mexico.jpg</a:t>
              </a:r>
              <a:endParaRPr lang="es-MX" sz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7856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49215"/>
            <a:ext cx="8229600" cy="1139825"/>
          </a:xfrm>
        </p:spPr>
        <p:txBody>
          <a:bodyPr/>
          <a:lstStyle/>
          <a:p>
            <a:r>
              <a:rPr lang="es-ES" sz="3800" b="1" dirty="0"/>
              <a:t>Premisas </a:t>
            </a:r>
            <a:r>
              <a:rPr lang="es-ES" sz="3800" b="1" dirty="0" smtClean="0"/>
              <a:t>conceptuales</a:t>
            </a:r>
            <a:br>
              <a:rPr lang="es-ES" sz="3800" b="1" dirty="0" smtClean="0"/>
            </a:br>
            <a:r>
              <a:rPr lang="es-ES" sz="3800" b="1" dirty="0" smtClean="0"/>
              <a:t> </a:t>
            </a:r>
            <a:r>
              <a:rPr lang="es-ES" sz="3800" b="1" dirty="0"/>
              <a:t>de </a:t>
            </a:r>
            <a:r>
              <a:rPr lang="es-ES" sz="3800" b="1" dirty="0" smtClean="0"/>
              <a:t>la</a:t>
            </a:r>
            <a:br>
              <a:rPr lang="es-ES" sz="3800" b="1" dirty="0" smtClean="0"/>
            </a:br>
            <a:r>
              <a:rPr lang="es-ES" sz="3800" b="1" dirty="0" smtClean="0"/>
              <a:t> </a:t>
            </a:r>
            <a:r>
              <a:rPr lang="es-ES" sz="3800" b="1" dirty="0"/>
              <a:t>Gestión Integral de Riesgo de </a:t>
            </a:r>
            <a:r>
              <a:rPr lang="es-ES" sz="3800" b="1" dirty="0" smtClean="0"/>
              <a:t>Desastres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596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da">
  <a:themeElements>
    <a:clrScheme name="Onda 2">
      <a:dk1>
        <a:srgbClr val="3B4B5D"/>
      </a:dk1>
      <a:lt1>
        <a:srgbClr val="FFFFFF"/>
      </a:lt1>
      <a:dk2>
        <a:srgbClr val="466886"/>
      </a:dk2>
      <a:lt2>
        <a:srgbClr val="CCECFF"/>
      </a:lt2>
      <a:accent1>
        <a:srgbClr val="6D9D97"/>
      </a:accent1>
      <a:accent2>
        <a:srgbClr val="53718C"/>
      </a:accent2>
      <a:accent3>
        <a:srgbClr val="B0B9C3"/>
      </a:accent3>
      <a:accent4>
        <a:srgbClr val="DADADA"/>
      </a:accent4>
      <a:accent5>
        <a:srgbClr val="BACCC9"/>
      </a:accent5>
      <a:accent6>
        <a:srgbClr val="4A667E"/>
      </a:accent6>
      <a:hlink>
        <a:srgbClr val="99CCFF"/>
      </a:hlink>
      <a:folHlink>
        <a:srgbClr val="A97CF2"/>
      </a:folHlink>
    </a:clrScheme>
    <a:fontScheme name="Personalizado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12832</TotalTime>
  <Words>2511</Words>
  <Application>Microsoft Office PowerPoint</Application>
  <PresentationFormat>Presentación en pantalla (4:3)</PresentationFormat>
  <Paragraphs>486</Paragraphs>
  <Slides>43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2" baseType="lpstr">
      <vt:lpstr>Adobe Caslon Pro</vt:lpstr>
      <vt:lpstr>Arial</vt:lpstr>
      <vt:lpstr>Calibri</vt:lpstr>
      <vt:lpstr>Cambria</vt:lpstr>
      <vt:lpstr>Courier New</vt:lpstr>
      <vt:lpstr>Times New Roman</vt:lpstr>
      <vt:lpstr>Trajan Pro</vt:lpstr>
      <vt:lpstr>Wingdings</vt:lpstr>
      <vt:lpstr>Onda</vt:lpstr>
      <vt:lpstr>   IX Congreso Internacional sobre Desastres “POR UN MUNDO MÁS SEGURO”   Palacio de Convenciones de La Habana, CUBA  16 al 20 de Junio del 2014    “Ciudades Resilientes  y la  Construcción de una Política Pública"   Dr. Sergio Puente El Colegio de México A. C.    </vt:lpstr>
      <vt:lpstr>Presentación de PowerPoint</vt:lpstr>
      <vt:lpstr>Sobre el concepto de Resiliencia de las Comunidades ante los Desastres</vt:lpstr>
      <vt:lpstr>Criterios de Resiliencia vs. Criterios de Sustentabilidad. </vt:lpstr>
      <vt:lpstr>Componentes e Indicadores Alternativos de Resiliencia en las Ciudades</vt:lpstr>
      <vt:lpstr>Caso: la Red de “100 Ciudades Resilientes”, de la Fundación Rockefeller </vt:lpstr>
      <vt:lpstr>Ciudades Resilientes y Ciudades Sustentables</vt:lpstr>
      <vt:lpstr>El caso de la Dirección de Resiliencia en el Gobierno del Distrito Federal, México</vt:lpstr>
      <vt:lpstr>Premisas conceptuales  de la  Gestión Integral de Riesgo de Desastres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 Construcción Socio-Espacial del Riesgo  y  La Planificación Urbana  </vt:lpstr>
      <vt:lpstr>Determinantes del Riesgo Urbano Lógicas Normativas de la Producción de la Ciudad: </vt:lpstr>
      <vt:lpstr>Las determinantes del proceso producción social del espacio urbano.</vt:lpstr>
      <vt:lpstr>El Problema Endémico de la Planificación como Gestión de Riesgo en la Ciudad de México:   La Divergencia entre la Racionalidad Normativa de la Planificación  y   Los Procesos Sociales de Producción y Reproducción de la Ciudad.</vt:lpstr>
      <vt:lpstr>Presentación de PowerPoint</vt:lpstr>
      <vt:lpstr>El Sistema Nacional de Protección Civil (SINAPROC) de México.</vt:lpstr>
      <vt:lpstr>Presentación de PowerPoint</vt:lpstr>
      <vt:lpstr>Presentación de PowerPoint</vt:lpstr>
      <vt:lpstr>Ejes Normativos de un Sistema de Gestión Integral del Riesgo de Desastres</vt:lpstr>
      <vt:lpstr>Sistema de Gestión Integral del Riesgo  Ejes Axiológicos Normativos</vt:lpstr>
      <vt:lpstr>Sistema de Gestión Integral del Riesgo  Ejes Axiológicos Normativos</vt:lpstr>
      <vt:lpstr>Jerarquía Vigente y Normativa de la Prioridad Asignada a los distintos Momentos de la Gestión Integral de Riesgos de Desastres (GIRD)</vt:lpstr>
      <vt:lpstr>Matriz de política de gestión integral de riesgos de desastres: Fundamentos Conceptuales</vt:lpstr>
      <vt:lpstr>FONDEN-FOPREDEN 2004-2012</vt:lpstr>
      <vt:lpstr>Escenarios Normativos de la Relación FONDEN-FOPREDEN en la Asignación de Recursos para transitar de una Política Pública enfocada del manejo de la emergencia a la prevención del desastre</vt:lpstr>
      <vt:lpstr>Impacto potencial de la relación normativa (1/5) FONDEN-FOPREDEN en la asignación de recursos 2004-2012 en México (Millones de dólares)</vt:lpstr>
      <vt:lpstr>Conclusiones  El Desafío de pasar de la Emergencia a la Prevención y a una Política de Resiliencia,  requiere tomar conciencia de los siguientes aspectos:</vt:lpstr>
      <vt:lpstr>Presentación de PowerPoint</vt:lpstr>
      <vt:lpstr>Presentación de PowerPoint</vt:lpstr>
      <vt:lpstr>Presentación de PowerPoint</vt:lpstr>
      <vt:lpstr>Presentación de PowerPoint</vt:lpstr>
      <vt:lpstr>Construir una Cultura de la Prevención requiere: </vt:lpstr>
      <vt:lpstr>Una   Cultura de la Prevención   no es factible sin una  Cultura Ciudadana   y una   Cultura de la Corresponsabilidad</vt:lpstr>
      <vt:lpstr>      Muchas Gracias      Dr. Sergio Puente Centro de Estudios Demográficos, Urbanos y Ambientales CEDUA El Colegio de México A. C. Tel. 54493000 Ext. 4082 Cel.: 04455-13679759 Mail: spuente@colmex.mx    </vt:lpstr>
    </vt:vector>
  </TitlesOfParts>
  <Company>El Colegio  de México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ceddubec</dc:creator>
  <cp:lastModifiedBy>Curso</cp:lastModifiedBy>
  <cp:revision>344</cp:revision>
  <cp:lastPrinted>2014-06-16T19:19:09Z</cp:lastPrinted>
  <dcterms:created xsi:type="dcterms:W3CDTF">2007-09-10T21:04:11Z</dcterms:created>
  <dcterms:modified xsi:type="dcterms:W3CDTF">2017-10-16T18:05:37Z</dcterms:modified>
</cp:coreProperties>
</file>