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ags/tag1.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1" r:id="rId1"/>
  </p:sldMasterIdLst>
  <p:notesMasterIdLst>
    <p:notesMasterId r:id="rId16"/>
  </p:notesMasterIdLst>
  <p:handoutMasterIdLst>
    <p:handoutMasterId r:id="rId17"/>
  </p:handoutMasterIdLst>
  <p:sldIdLst>
    <p:sldId id="294" r:id="rId2"/>
    <p:sldId id="308" r:id="rId3"/>
    <p:sldId id="318" r:id="rId4"/>
    <p:sldId id="320" r:id="rId5"/>
    <p:sldId id="344" r:id="rId6"/>
    <p:sldId id="310" r:id="rId7"/>
    <p:sldId id="327" r:id="rId8"/>
    <p:sldId id="331" r:id="rId9"/>
    <p:sldId id="311" r:id="rId10"/>
    <p:sldId id="332" r:id="rId11"/>
    <p:sldId id="334" r:id="rId12"/>
    <p:sldId id="346" r:id="rId13"/>
    <p:sldId id="312" r:id="rId14"/>
    <p:sldId id="306" r:id="rId15"/>
  </p:sldIdLst>
  <p:sldSz cx="9144000" cy="6858000" type="screen4x3"/>
  <p:notesSz cx="6881813" cy="9296400"/>
  <p:defaultTextStyle>
    <a:defPPr>
      <a:defRPr lang="x-non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83"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Usuario de Microsoft Office" initials="Office" lastIdx="1" clrIdx="0">
    <p:extLst/>
  </p:cmAuthor>
  <p:cmAuthor id="2" name="Usuario de Microsoft Office" initials="Office [2]" lastIdx="1" clrIdx="1">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D6228"/>
    <a:srgbClr val="C0504D"/>
    <a:srgbClr val="B94441"/>
    <a:srgbClr val="9FC064"/>
    <a:srgbClr val="83A644"/>
    <a:srgbClr val="DDA09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EB9631B5-78F2-41C9-869B-9F39066F8104}" styleName="Estilo medio 3 - Énfasis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795" autoAdjust="0"/>
    <p:restoredTop sz="86176" autoAdjust="0"/>
  </p:normalViewPr>
  <p:slideViewPr>
    <p:cSldViewPr snapToGrid="0" showGuides="1">
      <p:cViewPr varScale="1">
        <p:scale>
          <a:sx n="78" d="100"/>
          <a:sy n="78" d="100"/>
        </p:scale>
        <p:origin x="1902" y="78"/>
      </p:cViewPr>
      <p:guideLst>
        <p:guide orient="horz" pos="2183"/>
        <p:guide pos="2880"/>
      </p:guideLst>
    </p:cSldViewPr>
  </p:slideViewPr>
  <p:notesTextViewPr>
    <p:cViewPr>
      <p:scale>
        <a:sx n="1" d="1"/>
        <a:sy n="1" d="1"/>
      </p:scale>
      <p:origin x="0" y="0"/>
    </p:cViewPr>
  </p:notesTextViewPr>
  <p:notesViewPr>
    <p:cSldViewPr snapToGrid="0">
      <p:cViewPr>
        <p:scale>
          <a:sx n="100" d="100"/>
          <a:sy n="100" d="100"/>
        </p:scale>
        <p:origin x="2580" y="-187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3944375-A436-418E-B890-927D9429F719}"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s-ES"/>
        </a:p>
      </dgm:t>
    </dgm:pt>
    <dgm:pt modelId="{B3CABF35-25C1-45E4-B5DA-E1CB5DCEE5BB}">
      <dgm:prSet phldrT="[Texto]" custT="1"/>
      <dgm:spPr/>
      <dgm:t>
        <a:bodyPr/>
        <a:lstStyle/>
        <a:p>
          <a:r>
            <a:rPr lang="es-ES" sz="1800" dirty="0"/>
            <a:t>Fondo Revolvente FONDEN</a:t>
          </a:r>
        </a:p>
      </dgm:t>
    </dgm:pt>
    <dgm:pt modelId="{90C5225A-BF92-4F1D-9CBE-6D1F5EB04878}" type="parTrans" cxnId="{E006F0BC-B401-4951-98AB-9837255AA1F3}">
      <dgm:prSet/>
      <dgm:spPr/>
      <dgm:t>
        <a:bodyPr/>
        <a:lstStyle/>
        <a:p>
          <a:endParaRPr lang="es-ES"/>
        </a:p>
      </dgm:t>
    </dgm:pt>
    <dgm:pt modelId="{0C6BD8E0-9CE1-4029-8305-49BB25937FA5}" type="sibTrans" cxnId="{E006F0BC-B401-4951-98AB-9837255AA1F3}">
      <dgm:prSet/>
      <dgm:spPr/>
      <dgm:t>
        <a:bodyPr/>
        <a:lstStyle/>
        <a:p>
          <a:endParaRPr lang="es-ES"/>
        </a:p>
      </dgm:t>
    </dgm:pt>
    <dgm:pt modelId="{BFD68FEA-A517-4F2D-A2A7-FD932B8B8CC6}">
      <dgm:prSet phldrT="[Texto]" custT="1"/>
      <dgm:spPr/>
      <dgm:t>
        <a:bodyPr/>
        <a:lstStyle/>
        <a:p>
          <a:r>
            <a:rPr lang="es-ES" sz="1400" dirty="0"/>
            <a:t>A  cargo de SEGOB</a:t>
          </a:r>
        </a:p>
      </dgm:t>
    </dgm:pt>
    <dgm:pt modelId="{868AA3D2-997B-431F-8B89-69BD3269E07C}" type="parTrans" cxnId="{E9237F13-AFDD-4538-9ACF-ED010429C23A}">
      <dgm:prSet/>
      <dgm:spPr/>
      <dgm:t>
        <a:bodyPr/>
        <a:lstStyle/>
        <a:p>
          <a:endParaRPr lang="es-ES"/>
        </a:p>
      </dgm:t>
    </dgm:pt>
    <dgm:pt modelId="{899272C5-357D-45EC-9DBD-C20E9CB0FB6E}" type="sibTrans" cxnId="{E9237F13-AFDD-4538-9ACF-ED010429C23A}">
      <dgm:prSet/>
      <dgm:spPr/>
      <dgm:t>
        <a:bodyPr/>
        <a:lstStyle/>
        <a:p>
          <a:endParaRPr lang="es-ES"/>
        </a:p>
      </dgm:t>
    </dgm:pt>
    <dgm:pt modelId="{04C08EE5-29DA-48ED-9BE2-3A66FB9EDE1D}">
      <dgm:prSet phldrT="[Texto]" custT="1"/>
      <dgm:spPr/>
      <dgm:t>
        <a:bodyPr/>
        <a:lstStyle/>
        <a:p>
          <a:r>
            <a:rPr lang="es-ES" sz="1400" dirty="0"/>
            <a:t>Respuesta inmediata y oportuna a las necesidades urgentes para la protección de la vida y la salud de la población</a:t>
          </a:r>
        </a:p>
      </dgm:t>
    </dgm:pt>
    <dgm:pt modelId="{51BFEB04-3BB5-4587-8B12-55868106762D}" type="parTrans" cxnId="{6E5069B1-35DE-4599-A31E-13714DAA78BD}">
      <dgm:prSet/>
      <dgm:spPr/>
      <dgm:t>
        <a:bodyPr/>
        <a:lstStyle/>
        <a:p>
          <a:endParaRPr lang="es-ES"/>
        </a:p>
      </dgm:t>
    </dgm:pt>
    <dgm:pt modelId="{3FE0B995-8EC2-48A9-9B60-656D83BA955C}" type="sibTrans" cxnId="{6E5069B1-35DE-4599-A31E-13714DAA78BD}">
      <dgm:prSet/>
      <dgm:spPr/>
      <dgm:t>
        <a:bodyPr/>
        <a:lstStyle/>
        <a:p>
          <a:endParaRPr lang="es-ES"/>
        </a:p>
      </dgm:t>
    </dgm:pt>
    <dgm:pt modelId="{45867788-817F-4635-BAA1-CC5C1E9A6A8A}">
      <dgm:prSet phldrT="[Texto]" custT="1"/>
      <dgm:spPr/>
      <dgm:t>
        <a:bodyPr/>
        <a:lstStyle/>
        <a:p>
          <a:r>
            <a:rPr lang="es-ES" sz="1800" dirty="0"/>
            <a:t>Programa Fondo de Desastres Naturales</a:t>
          </a:r>
        </a:p>
      </dgm:t>
    </dgm:pt>
    <dgm:pt modelId="{E20AA49E-89D6-441D-8C08-DDD53287A041}" type="parTrans" cxnId="{6E13C89B-478D-4CF3-B966-869C8AA06DF3}">
      <dgm:prSet/>
      <dgm:spPr/>
      <dgm:t>
        <a:bodyPr/>
        <a:lstStyle/>
        <a:p>
          <a:endParaRPr lang="es-ES"/>
        </a:p>
      </dgm:t>
    </dgm:pt>
    <dgm:pt modelId="{D6FA7535-AA0E-46DF-9F44-61229F943508}" type="sibTrans" cxnId="{6E13C89B-478D-4CF3-B966-869C8AA06DF3}">
      <dgm:prSet/>
      <dgm:spPr/>
      <dgm:t>
        <a:bodyPr/>
        <a:lstStyle/>
        <a:p>
          <a:endParaRPr lang="es-ES"/>
        </a:p>
      </dgm:t>
    </dgm:pt>
    <dgm:pt modelId="{313B9969-5243-4647-BAB4-35139CAF561B}">
      <dgm:prSet phldrT="[Texto]" custT="1"/>
      <dgm:spPr/>
      <dgm:t>
        <a:bodyPr/>
        <a:lstStyle/>
        <a:p>
          <a:r>
            <a:rPr lang="es-ES" sz="1400" dirty="0"/>
            <a:t>Ramo General 23 Provisiones Salariales y Económicas</a:t>
          </a:r>
        </a:p>
      </dgm:t>
    </dgm:pt>
    <dgm:pt modelId="{F3F75F60-F96D-47AB-97B0-6F4CAD49354B}" type="parTrans" cxnId="{1D6BB738-BBF7-4229-83CF-F9BF8E859583}">
      <dgm:prSet/>
      <dgm:spPr/>
      <dgm:t>
        <a:bodyPr/>
        <a:lstStyle/>
        <a:p>
          <a:endParaRPr lang="es-ES"/>
        </a:p>
      </dgm:t>
    </dgm:pt>
    <dgm:pt modelId="{10738755-C92D-4977-BAC6-49EF03901739}" type="sibTrans" cxnId="{1D6BB738-BBF7-4229-83CF-F9BF8E859583}">
      <dgm:prSet/>
      <dgm:spPr/>
      <dgm:t>
        <a:bodyPr/>
        <a:lstStyle/>
        <a:p>
          <a:endParaRPr lang="es-ES"/>
        </a:p>
      </dgm:t>
    </dgm:pt>
    <dgm:pt modelId="{351A05FE-BABE-46D1-AEEC-62893301DAD4}">
      <dgm:prSet phldrT="[Texto]" custT="1"/>
      <dgm:spPr/>
      <dgm:t>
        <a:bodyPr/>
        <a:lstStyle/>
        <a:p>
          <a:r>
            <a:rPr lang="es-ES" sz="1400" dirty="0"/>
            <a:t>Recursos asignados en el PEF</a:t>
          </a:r>
        </a:p>
      </dgm:t>
    </dgm:pt>
    <dgm:pt modelId="{E7E36A02-3F6E-4A3F-A611-2AB32C053E6B}" type="parTrans" cxnId="{AAE1144C-4B1E-47DC-917E-C2E659BAC159}">
      <dgm:prSet/>
      <dgm:spPr/>
      <dgm:t>
        <a:bodyPr/>
        <a:lstStyle/>
        <a:p>
          <a:endParaRPr lang="es-ES"/>
        </a:p>
      </dgm:t>
    </dgm:pt>
    <dgm:pt modelId="{50B647E9-71C6-4595-A33B-8D3A43514930}" type="sibTrans" cxnId="{AAE1144C-4B1E-47DC-917E-C2E659BAC159}">
      <dgm:prSet/>
      <dgm:spPr/>
      <dgm:t>
        <a:bodyPr/>
        <a:lstStyle/>
        <a:p>
          <a:endParaRPr lang="es-ES"/>
        </a:p>
      </dgm:t>
    </dgm:pt>
    <dgm:pt modelId="{9B386C18-75B5-4823-A117-07E92BA84110}">
      <dgm:prSet phldrT="[Texto]"/>
      <dgm:spPr/>
      <dgm:t>
        <a:bodyPr/>
        <a:lstStyle/>
        <a:p>
          <a:r>
            <a:rPr lang="es-ES" dirty="0"/>
            <a:t>Fideicomiso Fondo de Desastres Naturales</a:t>
          </a:r>
        </a:p>
      </dgm:t>
    </dgm:pt>
    <dgm:pt modelId="{CAE29FD9-25E7-491D-92DA-66493B4DFA81}" type="parTrans" cxnId="{4D718D60-7825-40A5-B62E-103A6CAB9B74}">
      <dgm:prSet/>
      <dgm:spPr/>
      <dgm:t>
        <a:bodyPr/>
        <a:lstStyle/>
        <a:p>
          <a:endParaRPr lang="es-ES"/>
        </a:p>
      </dgm:t>
    </dgm:pt>
    <dgm:pt modelId="{F2AA30A6-A50A-42A5-9D24-007BA994A66C}" type="sibTrans" cxnId="{4D718D60-7825-40A5-B62E-103A6CAB9B74}">
      <dgm:prSet/>
      <dgm:spPr/>
      <dgm:t>
        <a:bodyPr/>
        <a:lstStyle/>
        <a:p>
          <a:endParaRPr lang="es-ES"/>
        </a:p>
      </dgm:t>
    </dgm:pt>
    <dgm:pt modelId="{DECA4F89-C597-4FF5-AC4C-C228F7FE95F2}">
      <dgm:prSet phldrT="[Texto]" custT="1"/>
      <dgm:spPr/>
      <dgm:t>
        <a:bodyPr/>
        <a:lstStyle/>
        <a:p>
          <a:r>
            <a:rPr lang="es-ES" sz="1400" dirty="0"/>
            <a:t>UR: Unidad de Política y Control Presupuestario</a:t>
          </a:r>
        </a:p>
      </dgm:t>
    </dgm:pt>
    <dgm:pt modelId="{8A0C3CD9-B9A3-4D21-97DE-F25A440A69AC}" type="parTrans" cxnId="{3B00CE78-7F47-43CB-9769-642CBA7330AC}">
      <dgm:prSet/>
      <dgm:spPr/>
      <dgm:t>
        <a:bodyPr/>
        <a:lstStyle/>
        <a:p>
          <a:endParaRPr lang="es-ES"/>
        </a:p>
      </dgm:t>
    </dgm:pt>
    <dgm:pt modelId="{137A102A-BF6E-4458-99A6-7F21E542165B}" type="sibTrans" cxnId="{3B00CE78-7F47-43CB-9769-642CBA7330AC}">
      <dgm:prSet/>
      <dgm:spPr/>
      <dgm:t>
        <a:bodyPr/>
        <a:lstStyle/>
        <a:p>
          <a:endParaRPr lang="es-ES"/>
        </a:p>
      </dgm:t>
    </dgm:pt>
    <dgm:pt modelId="{91E02E0F-465B-4CD5-8D6C-37ED3FAE3EB7}">
      <dgm:prSet phldrT="[Texto]" custT="1"/>
      <dgm:spPr/>
      <dgm:t>
        <a:bodyPr/>
        <a:lstStyle/>
        <a:p>
          <a:r>
            <a:rPr lang="es-ES" sz="1400" dirty="0"/>
            <a:t>Fideicomitente: SHCP</a:t>
          </a:r>
        </a:p>
      </dgm:t>
    </dgm:pt>
    <dgm:pt modelId="{55738C9E-4D40-4B41-A0B2-23422F69366B}" type="parTrans" cxnId="{8B97C407-C387-4466-933F-EA83C1C63863}">
      <dgm:prSet/>
      <dgm:spPr/>
      <dgm:t>
        <a:bodyPr/>
        <a:lstStyle/>
        <a:p>
          <a:endParaRPr lang="es-ES"/>
        </a:p>
      </dgm:t>
    </dgm:pt>
    <dgm:pt modelId="{AEA778A1-E08E-4D07-B296-FBD95ECC3947}" type="sibTrans" cxnId="{8B97C407-C387-4466-933F-EA83C1C63863}">
      <dgm:prSet/>
      <dgm:spPr/>
      <dgm:t>
        <a:bodyPr/>
        <a:lstStyle/>
        <a:p>
          <a:endParaRPr lang="es-ES"/>
        </a:p>
      </dgm:t>
    </dgm:pt>
    <dgm:pt modelId="{438B8050-1AD8-4F95-ABE3-611ADCCC7872}">
      <dgm:prSet phldrT="[Texto]" custT="1"/>
      <dgm:spPr/>
      <dgm:t>
        <a:bodyPr/>
        <a:lstStyle/>
        <a:p>
          <a:r>
            <a:rPr lang="es-ES" sz="1400" dirty="0"/>
            <a:t>Fiduciario: BANOBRAS</a:t>
          </a:r>
        </a:p>
      </dgm:t>
    </dgm:pt>
    <dgm:pt modelId="{7765BC8C-81F5-4EA6-A33F-75531377973D}" type="parTrans" cxnId="{8038E535-CE00-427B-9571-524A1FCDDA42}">
      <dgm:prSet/>
      <dgm:spPr/>
      <dgm:t>
        <a:bodyPr/>
        <a:lstStyle/>
        <a:p>
          <a:endParaRPr lang="es-ES"/>
        </a:p>
      </dgm:t>
    </dgm:pt>
    <dgm:pt modelId="{CC68E917-0F8B-41B3-9DBD-FA42DAF71CB3}" type="sibTrans" cxnId="{8038E535-CE00-427B-9571-524A1FCDDA42}">
      <dgm:prSet/>
      <dgm:spPr/>
      <dgm:t>
        <a:bodyPr/>
        <a:lstStyle/>
        <a:p>
          <a:endParaRPr lang="es-ES"/>
        </a:p>
      </dgm:t>
    </dgm:pt>
    <dgm:pt modelId="{1EA116FF-EB33-4D2D-B593-E2FED8EB713B}" type="pres">
      <dgm:prSet presAssocID="{33944375-A436-418E-B890-927D9429F719}" presName="Name0" presStyleCnt="0">
        <dgm:presLayoutVars>
          <dgm:dir/>
          <dgm:animLvl val="lvl"/>
          <dgm:resizeHandles val="exact"/>
        </dgm:presLayoutVars>
      </dgm:prSet>
      <dgm:spPr/>
    </dgm:pt>
    <dgm:pt modelId="{6557648B-8292-44E6-B3AE-37060D4E222C}" type="pres">
      <dgm:prSet presAssocID="{B3CABF35-25C1-45E4-B5DA-E1CB5DCEE5BB}" presName="composite" presStyleCnt="0"/>
      <dgm:spPr/>
    </dgm:pt>
    <dgm:pt modelId="{63C50F93-4A24-4653-BE0C-002FDB708BEA}" type="pres">
      <dgm:prSet presAssocID="{B3CABF35-25C1-45E4-B5DA-E1CB5DCEE5BB}" presName="parTx" presStyleLbl="alignNode1" presStyleIdx="0" presStyleCnt="3">
        <dgm:presLayoutVars>
          <dgm:chMax val="0"/>
          <dgm:chPref val="0"/>
          <dgm:bulletEnabled val="1"/>
        </dgm:presLayoutVars>
      </dgm:prSet>
      <dgm:spPr/>
    </dgm:pt>
    <dgm:pt modelId="{F61B1B4A-52C5-432D-8A58-3C7CEC431A63}" type="pres">
      <dgm:prSet presAssocID="{B3CABF35-25C1-45E4-B5DA-E1CB5DCEE5BB}" presName="desTx" presStyleLbl="alignAccFollowNode1" presStyleIdx="0" presStyleCnt="3">
        <dgm:presLayoutVars>
          <dgm:bulletEnabled val="1"/>
        </dgm:presLayoutVars>
      </dgm:prSet>
      <dgm:spPr/>
    </dgm:pt>
    <dgm:pt modelId="{15738726-9788-4CBE-8661-E33F83FE4CBB}" type="pres">
      <dgm:prSet presAssocID="{0C6BD8E0-9CE1-4029-8305-49BB25937FA5}" presName="space" presStyleCnt="0"/>
      <dgm:spPr/>
    </dgm:pt>
    <dgm:pt modelId="{1852FF34-9EE3-4764-A1EE-F1816ED28C17}" type="pres">
      <dgm:prSet presAssocID="{45867788-817F-4635-BAA1-CC5C1E9A6A8A}" presName="composite" presStyleCnt="0"/>
      <dgm:spPr/>
    </dgm:pt>
    <dgm:pt modelId="{314C2F27-86D0-4D8D-8F73-BD13331CB530}" type="pres">
      <dgm:prSet presAssocID="{45867788-817F-4635-BAA1-CC5C1E9A6A8A}" presName="parTx" presStyleLbl="alignNode1" presStyleIdx="1" presStyleCnt="3">
        <dgm:presLayoutVars>
          <dgm:chMax val="0"/>
          <dgm:chPref val="0"/>
          <dgm:bulletEnabled val="1"/>
        </dgm:presLayoutVars>
      </dgm:prSet>
      <dgm:spPr/>
    </dgm:pt>
    <dgm:pt modelId="{49225C9A-059E-499A-9116-E9ADA625BEB8}" type="pres">
      <dgm:prSet presAssocID="{45867788-817F-4635-BAA1-CC5C1E9A6A8A}" presName="desTx" presStyleLbl="alignAccFollowNode1" presStyleIdx="1" presStyleCnt="3">
        <dgm:presLayoutVars>
          <dgm:bulletEnabled val="1"/>
        </dgm:presLayoutVars>
      </dgm:prSet>
      <dgm:spPr/>
    </dgm:pt>
    <dgm:pt modelId="{247909CF-B1B0-4603-AECB-6C4B18FD9863}" type="pres">
      <dgm:prSet presAssocID="{D6FA7535-AA0E-46DF-9F44-61229F943508}" presName="space" presStyleCnt="0"/>
      <dgm:spPr/>
    </dgm:pt>
    <dgm:pt modelId="{38AEABFF-F2F7-4E40-822D-38BAF0D4230C}" type="pres">
      <dgm:prSet presAssocID="{9B386C18-75B5-4823-A117-07E92BA84110}" presName="composite" presStyleCnt="0"/>
      <dgm:spPr/>
    </dgm:pt>
    <dgm:pt modelId="{527CB303-A2C1-44EB-B04C-8A97A2882F14}" type="pres">
      <dgm:prSet presAssocID="{9B386C18-75B5-4823-A117-07E92BA84110}" presName="parTx" presStyleLbl="alignNode1" presStyleIdx="2" presStyleCnt="3">
        <dgm:presLayoutVars>
          <dgm:chMax val="0"/>
          <dgm:chPref val="0"/>
          <dgm:bulletEnabled val="1"/>
        </dgm:presLayoutVars>
      </dgm:prSet>
      <dgm:spPr/>
    </dgm:pt>
    <dgm:pt modelId="{B7FA6B1F-0742-4A05-B781-BA5B31CFCFC5}" type="pres">
      <dgm:prSet presAssocID="{9B386C18-75B5-4823-A117-07E92BA84110}" presName="desTx" presStyleLbl="alignAccFollowNode1" presStyleIdx="2" presStyleCnt="3" custLinFactNeighborX="1357">
        <dgm:presLayoutVars>
          <dgm:bulletEnabled val="1"/>
        </dgm:presLayoutVars>
      </dgm:prSet>
      <dgm:spPr/>
    </dgm:pt>
  </dgm:ptLst>
  <dgm:cxnLst>
    <dgm:cxn modelId="{39E80106-D696-4F76-9221-4E53FED6E1DB}" type="presOf" srcId="{351A05FE-BABE-46D1-AEEC-62893301DAD4}" destId="{49225C9A-059E-499A-9116-E9ADA625BEB8}" srcOrd="0" destOrd="1" presId="urn:microsoft.com/office/officeart/2005/8/layout/hList1"/>
    <dgm:cxn modelId="{8B97C407-C387-4466-933F-EA83C1C63863}" srcId="{9B386C18-75B5-4823-A117-07E92BA84110}" destId="{91E02E0F-465B-4CD5-8D6C-37ED3FAE3EB7}" srcOrd="1" destOrd="0" parTransId="{55738C9E-4D40-4B41-A0B2-23422F69366B}" sibTransId="{AEA778A1-E08E-4D07-B296-FBD95ECC3947}"/>
    <dgm:cxn modelId="{E9237F13-AFDD-4538-9ACF-ED010429C23A}" srcId="{B3CABF35-25C1-45E4-B5DA-E1CB5DCEE5BB}" destId="{BFD68FEA-A517-4F2D-A2A7-FD932B8B8CC6}" srcOrd="0" destOrd="0" parTransId="{868AA3D2-997B-431F-8B89-69BD3269E07C}" sibTransId="{899272C5-357D-45EC-9DBD-C20E9CB0FB6E}"/>
    <dgm:cxn modelId="{8038E535-CE00-427B-9571-524A1FCDDA42}" srcId="{9B386C18-75B5-4823-A117-07E92BA84110}" destId="{438B8050-1AD8-4F95-ABE3-611ADCCC7872}" srcOrd="2" destOrd="0" parTransId="{7765BC8C-81F5-4EA6-A33F-75531377973D}" sibTransId="{CC68E917-0F8B-41B3-9DBD-FA42DAF71CB3}"/>
    <dgm:cxn modelId="{1D6BB738-BBF7-4229-83CF-F9BF8E859583}" srcId="{45867788-817F-4635-BAA1-CC5C1E9A6A8A}" destId="{313B9969-5243-4647-BAB4-35139CAF561B}" srcOrd="0" destOrd="0" parTransId="{F3F75F60-F96D-47AB-97B0-6F4CAD49354B}" sibTransId="{10738755-C92D-4977-BAC6-49EF03901739}"/>
    <dgm:cxn modelId="{4D718D60-7825-40A5-B62E-103A6CAB9B74}" srcId="{33944375-A436-418E-B890-927D9429F719}" destId="{9B386C18-75B5-4823-A117-07E92BA84110}" srcOrd="2" destOrd="0" parTransId="{CAE29FD9-25E7-491D-92DA-66493B4DFA81}" sibTransId="{F2AA30A6-A50A-42A5-9D24-007BA994A66C}"/>
    <dgm:cxn modelId="{AF8DEC42-5175-4D61-BC4B-5DF4D0E83069}" type="presOf" srcId="{9B386C18-75B5-4823-A117-07E92BA84110}" destId="{527CB303-A2C1-44EB-B04C-8A97A2882F14}" srcOrd="0" destOrd="0" presId="urn:microsoft.com/office/officeart/2005/8/layout/hList1"/>
    <dgm:cxn modelId="{AAE1144C-4B1E-47DC-917E-C2E659BAC159}" srcId="{45867788-817F-4635-BAA1-CC5C1E9A6A8A}" destId="{351A05FE-BABE-46D1-AEEC-62893301DAD4}" srcOrd="1" destOrd="0" parTransId="{E7E36A02-3F6E-4A3F-A611-2AB32C053E6B}" sibTransId="{50B647E9-71C6-4595-A33B-8D3A43514930}"/>
    <dgm:cxn modelId="{8DEEB44C-CB96-4DEC-8BA2-AD3989546FD9}" type="presOf" srcId="{04C08EE5-29DA-48ED-9BE2-3A66FB9EDE1D}" destId="{F61B1B4A-52C5-432D-8A58-3C7CEC431A63}" srcOrd="0" destOrd="1" presId="urn:microsoft.com/office/officeart/2005/8/layout/hList1"/>
    <dgm:cxn modelId="{1096E14D-DE04-42D3-9A4D-93C5C21F9488}" type="presOf" srcId="{45867788-817F-4635-BAA1-CC5C1E9A6A8A}" destId="{314C2F27-86D0-4D8D-8F73-BD13331CB530}" srcOrd="0" destOrd="0" presId="urn:microsoft.com/office/officeart/2005/8/layout/hList1"/>
    <dgm:cxn modelId="{3B00CE78-7F47-43CB-9769-642CBA7330AC}" srcId="{9B386C18-75B5-4823-A117-07E92BA84110}" destId="{DECA4F89-C597-4FF5-AC4C-C228F7FE95F2}" srcOrd="0" destOrd="0" parTransId="{8A0C3CD9-B9A3-4D21-97DE-F25A440A69AC}" sibTransId="{137A102A-BF6E-4458-99A6-7F21E542165B}"/>
    <dgm:cxn modelId="{67485E82-751B-4CCF-835A-CA9096DFDCAF}" type="presOf" srcId="{BFD68FEA-A517-4F2D-A2A7-FD932B8B8CC6}" destId="{F61B1B4A-52C5-432D-8A58-3C7CEC431A63}" srcOrd="0" destOrd="0" presId="urn:microsoft.com/office/officeart/2005/8/layout/hList1"/>
    <dgm:cxn modelId="{7930C484-D8A1-43C4-9FCB-F11485663270}" type="presOf" srcId="{DECA4F89-C597-4FF5-AC4C-C228F7FE95F2}" destId="{B7FA6B1F-0742-4A05-B781-BA5B31CFCFC5}" srcOrd="0" destOrd="0" presId="urn:microsoft.com/office/officeart/2005/8/layout/hList1"/>
    <dgm:cxn modelId="{6E13C89B-478D-4CF3-B966-869C8AA06DF3}" srcId="{33944375-A436-418E-B890-927D9429F719}" destId="{45867788-817F-4635-BAA1-CC5C1E9A6A8A}" srcOrd="1" destOrd="0" parTransId="{E20AA49E-89D6-441D-8C08-DDD53287A041}" sibTransId="{D6FA7535-AA0E-46DF-9F44-61229F943508}"/>
    <dgm:cxn modelId="{568BBFAE-6885-4568-8C3C-55C0134C596C}" type="presOf" srcId="{313B9969-5243-4647-BAB4-35139CAF561B}" destId="{49225C9A-059E-499A-9116-E9ADA625BEB8}" srcOrd="0" destOrd="0" presId="urn:microsoft.com/office/officeart/2005/8/layout/hList1"/>
    <dgm:cxn modelId="{8020F5B0-F848-4501-96D0-7DE84E01F7AF}" type="presOf" srcId="{91E02E0F-465B-4CD5-8D6C-37ED3FAE3EB7}" destId="{B7FA6B1F-0742-4A05-B781-BA5B31CFCFC5}" srcOrd="0" destOrd="1" presId="urn:microsoft.com/office/officeart/2005/8/layout/hList1"/>
    <dgm:cxn modelId="{6E5069B1-35DE-4599-A31E-13714DAA78BD}" srcId="{B3CABF35-25C1-45E4-B5DA-E1CB5DCEE5BB}" destId="{04C08EE5-29DA-48ED-9BE2-3A66FB9EDE1D}" srcOrd="1" destOrd="0" parTransId="{51BFEB04-3BB5-4587-8B12-55868106762D}" sibTransId="{3FE0B995-8EC2-48A9-9B60-656D83BA955C}"/>
    <dgm:cxn modelId="{E006F0BC-B401-4951-98AB-9837255AA1F3}" srcId="{33944375-A436-418E-B890-927D9429F719}" destId="{B3CABF35-25C1-45E4-B5DA-E1CB5DCEE5BB}" srcOrd="0" destOrd="0" parTransId="{90C5225A-BF92-4F1D-9CBE-6D1F5EB04878}" sibTransId="{0C6BD8E0-9CE1-4029-8305-49BB25937FA5}"/>
    <dgm:cxn modelId="{7FBC23DD-E803-497D-BD7E-E52A439B00D5}" type="presOf" srcId="{B3CABF35-25C1-45E4-B5DA-E1CB5DCEE5BB}" destId="{63C50F93-4A24-4653-BE0C-002FDB708BEA}" srcOrd="0" destOrd="0" presId="urn:microsoft.com/office/officeart/2005/8/layout/hList1"/>
    <dgm:cxn modelId="{9AEEBBF6-6F00-4137-8B60-EBE2507A28ED}" type="presOf" srcId="{438B8050-1AD8-4F95-ABE3-611ADCCC7872}" destId="{B7FA6B1F-0742-4A05-B781-BA5B31CFCFC5}" srcOrd="0" destOrd="2" presId="urn:microsoft.com/office/officeart/2005/8/layout/hList1"/>
    <dgm:cxn modelId="{8D062AFF-F05D-427B-8BF9-41BACB1A037E}" type="presOf" srcId="{33944375-A436-418E-B890-927D9429F719}" destId="{1EA116FF-EB33-4D2D-B593-E2FED8EB713B}" srcOrd="0" destOrd="0" presId="urn:microsoft.com/office/officeart/2005/8/layout/hList1"/>
    <dgm:cxn modelId="{55E9DADA-08E2-44E6-810D-44A2D844B665}" type="presParOf" srcId="{1EA116FF-EB33-4D2D-B593-E2FED8EB713B}" destId="{6557648B-8292-44E6-B3AE-37060D4E222C}" srcOrd="0" destOrd="0" presId="urn:microsoft.com/office/officeart/2005/8/layout/hList1"/>
    <dgm:cxn modelId="{79693C5F-09FC-4B74-BAC4-0EAA7B7CD943}" type="presParOf" srcId="{6557648B-8292-44E6-B3AE-37060D4E222C}" destId="{63C50F93-4A24-4653-BE0C-002FDB708BEA}" srcOrd="0" destOrd="0" presId="urn:microsoft.com/office/officeart/2005/8/layout/hList1"/>
    <dgm:cxn modelId="{6E1984A3-D180-4F94-B526-D42D4B7EE74F}" type="presParOf" srcId="{6557648B-8292-44E6-B3AE-37060D4E222C}" destId="{F61B1B4A-52C5-432D-8A58-3C7CEC431A63}" srcOrd="1" destOrd="0" presId="urn:microsoft.com/office/officeart/2005/8/layout/hList1"/>
    <dgm:cxn modelId="{CEB566EF-730C-4555-A05B-40892ECDE689}" type="presParOf" srcId="{1EA116FF-EB33-4D2D-B593-E2FED8EB713B}" destId="{15738726-9788-4CBE-8661-E33F83FE4CBB}" srcOrd="1" destOrd="0" presId="urn:microsoft.com/office/officeart/2005/8/layout/hList1"/>
    <dgm:cxn modelId="{D0D12140-4A9C-4F57-8CF2-60E61B5F017B}" type="presParOf" srcId="{1EA116FF-EB33-4D2D-B593-E2FED8EB713B}" destId="{1852FF34-9EE3-4764-A1EE-F1816ED28C17}" srcOrd="2" destOrd="0" presId="urn:microsoft.com/office/officeart/2005/8/layout/hList1"/>
    <dgm:cxn modelId="{DCFC2BCD-D17A-484E-A4AB-AE68969463A6}" type="presParOf" srcId="{1852FF34-9EE3-4764-A1EE-F1816ED28C17}" destId="{314C2F27-86D0-4D8D-8F73-BD13331CB530}" srcOrd="0" destOrd="0" presId="urn:microsoft.com/office/officeart/2005/8/layout/hList1"/>
    <dgm:cxn modelId="{5DDDC5A3-C12E-403B-B314-BAF4573828ED}" type="presParOf" srcId="{1852FF34-9EE3-4764-A1EE-F1816ED28C17}" destId="{49225C9A-059E-499A-9116-E9ADA625BEB8}" srcOrd="1" destOrd="0" presId="urn:microsoft.com/office/officeart/2005/8/layout/hList1"/>
    <dgm:cxn modelId="{14050A16-6F04-4AEB-91BD-5DBDBFDB3406}" type="presParOf" srcId="{1EA116FF-EB33-4D2D-B593-E2FED8EB713B}" destId="{247909CF-B1B0-4603-AECB-6C4B18FD9863}" srcOrd="3" destOrd="0" presId="urn:microsoft.com/office/officeart/2005/8/layout/hList1"/>
    <dgm:cxn modelId="{D02373AD-DB31-4839-8078-818AB23AAD7D}" type="presParOf" srcId="{1EA116FF-EB33-4D2D-B593-E2FED8EB713B}" destId="{38AEABFF-F2F7-4E40-822D-38BAF0D4230C}" srcOrd="4" destOrd="0" presId="urn:microsoft.com/office/officeart/2005/8/layout/hList1"/>
    <dgm:cxn modelId="{29ED1C33-8402-4BB1-83D8-645420270997}" type="presParOf" srcId="{38AEABFF-F2F7-4E40-822D-38BAF0D4230C}" destId="{527CB303-A2C1-44EB-B04C-8A97A2882F14}" srcOrd="0" destOrd="0" presId="urn:microsoft.com/office/officeart/2005/8/layout/hList1"/>
    <dgm:cxn modelId="{348C320D-FEE5-4031-AE4D-7B4A5900C8CB}" type="presParOf" srcId="{38AEABFF-F2F7-4E40-822D-38BAF0D4230C}" destId="{B7FA6B1F-0742-4A05-B781-BA5B31CFCFC5}"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C50F93-4A24-4653-BE0C-002FDB708BEA}">
      <dsp:nvSpPr>
        <dsp:cNvPr id="0" name=""/>
        <dsp:cNvSpPr/>
      </dsp:nvSpPr>
      <dsp:spPr>
        <a:xfrm>
          <a:off x="2510" y="422470"/>
          <a:ext cx="2448063" cy="685583"/>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73152" rIns="128016" bIns="73152" numCol="1" spcCol="1270" anchor="ctr" anchorCtr="0">
          <a:noAutofit/>
        </a:bodyPr>
        <a:lstStyle/>
        <a:p>
          <a:pPr marL="0" lvl="0" indent="0" algn="ctr" defTabSz="800100">
            <a:lnSpc>
              <a:spcPct val="90000"/>
            </a:lnSpc>
            <a:spcBef>
              <a:spcPct val="0"/>
            </a:spcBef>
            <a:spcAft>
              <a:spcPct val="35000"/>
            </a:spcAft>
            <a:buNone/>
          </a:pPr>
          <a:r>
            <a:rPr lang="es-ES" sz="1800" kern="1200" dirty="0"/>
            <a:t>Fondo Revolvente FONDEN</a:t>
          </a:r>
        </a:p>
      </dsp:txBody>
      <dsp:txXfrm>
        <a:off x="2510" y="422470"/>
        <a:ext cx="2448063" cy="685583"/>
      </dsp:txXfrm>
    </dsp:sp>
    <dsp:sp modelId="{F61B1B4A-52C5-432D-8A58-3C7CEC431A63}">
      <dsp:nvSpPr>
        <dsp:cNvPr id="0" name=""/>
        <dsp:cNvSpPr/>
      </dsp:nvSpPr>
      <dsp:spPr>
        <a:xfrm>
          <a:off x="2510" y="1108054"/>
          <a:ext cx="2448063" cy="1408184"/>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4676" tIns="74676" rIns="99568" bIns="112014" numCol="1" spcCol="1270" anchor="t" anchorCtr="0">
          <a:noAutofit/>
        </a:bodyPr>
        <a:lstStyle/>
        <a:p>
          <a:pPr marL="114300" lvl="1" indent="-114300" algn="l" defTabSz="622300">
            <a:lnSpc>
              <a:spcPct val="90000"/>
            </a:lnSpc>
            <a:spcBef>
              <a:spcPct val="0"/>
            </a:spcBef>
            <a:spcAft>
              <a:spcPct val="15000"/>
            </a:spcAft>
            <a:buChar char="•"/>
          </a:pPr>
          <a:r>
            <a:rPr lang="es-ES" sz="1400" kern="1200" dirty="0"/>
            <a:t>A  cargo de SEGOB</a:t>
          </a:r>
        </a:p>
        <a:p>
          <a:pPr marL="114300" lvl="1" indent="-114300" algn="l" defTabSz="622300">
            <a:lnSpc>
              <a:spcPct val="90000"/>
            </a:lnSpc>
            <a:spcBef>
              <a:spcPct val="0"/>
            </a:spcBef>
            <a:spcAft>
              <a:spcPct val="15000"/>
            </a:spcAft>
            <a:buChar char="•"/>
          </a:pPr>
          <a:r>
            <a:rPr lang="es-ES" sz="1400" kern="1200" dirty="0"/>
            <a:t>Respuesta inmediata y oportuna a las necesidades urgentes para la protección de la vida y la salud de la población</a:t>
          </a:r>
        </a:p>
      </dsp:txBody>
      <dsp:txXfrm>
        <a:off x="2510" y="1108054"/>
        <a:ext cx="2448063" cy="1408184"/>
      </dsp:txXfrm>
    </dsp:sp>
    <dsp:sp modelId="{314C2F27-86D0-4D8D-8F73-BD13331CB530}">
      <dsp:nvSpPr>
        <dsp:cNvPr id="0" name=""/>
        <dsp:cNvSpPr/>
      </dsp:nvSpPr>
      <dsp:spPr>
        <a:xfrm>
          <a:off x="2793303" y="422470"/>
          <a:ext cx="2448063" cy="685583"/>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73152" rIns="128016" bIns="73152" numCol="1" spcCol="1270" anchor="ctr" anchorCtr="0">
          <a:noAutofit/>
        </a:bodyPr>
        <a:lstStyle/>
        <a:p>
          <a:pPr marL="0" lvl="0" indent="0" algn="ctr" defTabSz="800100">
            <a:lnSpc>
              <a:spcPct val="90000"/>
            </a:lnSpc>
            <a:spcBef>
              <a:spcPct val="0"/>
            </a:spcBef>
            <a:spcAft>
              <a:spcPct val="35000"/>
            </a:spcAft>
            <a:buNone/>
          </a:pPr>
          <a:r>
            <a:rPr lang="es-ES" sz="1800" kern="1200" dirty="0"/>
            <a:t>Programa Fondo de Desastres Naturales</a:t>
          </a:r>
        </a:p>
      </dsp:txBody>
      <dsp:txXfrm>
        <a:off x="2793303" y="422470"/>
        <a:ext cx="2448063" cy="685583"/>
      </dsp:txXfrm>
    </dsp:sp>
    <dsp:sp modelId="{49225C9A-059E-499A-9116-E9ADA625BEB8}">
      <dsp:nvSpPr>
        <dsp:cNvPr id="0" name=""/>
        <dsp:cNvSpPr/>
      </dsp:nvSpPr>
      <dsp:spPr>
        <a:xfrm>
          <a:off x="2793303" y="1108054"/>
          <a:ext cx="2448063" cy="1408184"/>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4676" tIns="74676" rIns="99568" bIns="112014" numCol="1" spcCol="1270" anchor="t" anchorCtr="0">
          <a:noAutofit/>
        </a:bodyPr>
        <a:lstStyle/>
        <a:p>
          <a:pPr marL="114300" lvl="1" indent="-114300" algn="l" defTabSz="622300">
            <a:lnSpc>
              <a:spcPct val="90000"/>
            </a:lnSpc>
            <a:spcBef>
              <a:spcPct val="0"/>
            </a:spcBef>
            <a:spcAft>
              <a:spcPct val="15000"/>
            </a:spcAft>
            <a:buChar char="•"/>
          </a:pPr>
          <a:r>
            <a:rPr lang="es-ES" sz="1400" kern="1200" dirty="0"/>
            <a:t>Ramo General 23 Provisiones Salariales y Económicas</a:t>
          </a:r>
        </a:p>
        <a:p>
          <a:pPr marL="114300" lvl="1" indent="-114300" algn="l" defTabSz="622300">
            <a:lnSpc>
              <a:spcPct val="90000"/>
            </a:lnSpc>
            <a:spcBef>
              <a:spcPct val="0"/>
            </a:spcBef>
            <a:spcAft>
              <a:spcPct val="15000"/>
            </a:spcAft>
            <a:buChar char="•"/>
          </a:pPr>
          <a:r>
            <a:rPr lang="es-ES" sz="1400" kern="1200" dirty="0"/>
            <a:t>Recursos asignados en el PEF</a:t>
          </a:r>
        </a:p>
      </dsp:txBody>
      <dsp:txXfrm>
        <a:off x="2793303" y="1108054"/>
        <a:ext cx="2448063" cy="1408184"/>
      </dsp:txXfrm>
    </dsp:sp>
    <dsp:sp modelId="{527CB303-A2C1-44EB-B04C-8A97A2882F14}">
      <dsp:nvSpPr>
        <dsp:cNvPr id="0" name=""/>
        <dsp:cNvSpPr/>
      </dsp:nvSpPr>
      <dsp:spPr>
        <a:xfrm>
          <a:off x="5584096" y="422470"/>
          <a:ext cx="2448063" cy="685583"/>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77216" rIns="135128" bIns="77216" numCol="1" spcCol="1270" anchor="ctr" anchorCtr="0">
          <a:noAutofit/>
        </a:bodyPr>
        <a:lstStyle/>
        <a:p>
          <a:pPr marL="0" lvl="0" indent="0" algn="ctr" defTabSz="844550">
            <a:lnSpc>
              <a:spcPct val="90000"/>
            </a:lnSpc>
            <a:spcBef>
              <a:spcPct val="0"/>
            </a:spcBef>
            <a:spcAft>
              <a:spcPct val="35000"/>
            </a:spcAft>
            <a:buNone/>
          </a:pPr>
          <a:r>
            <a:rPr lang="es-ES" sz="1900" kern="1200" dirty="0"/>
            <a:t>Fideicomiso Fondo de Desastres Naturales</a:t>
          </a:r>
        </a:p>
      </dsp:txBody>
      <dsp:txXfrm>
        <a:off x="5584096" y="422470"/>
        <a:ext cx="2448063" cy="685583"/>
      </dsp:txXfrm>
    </dsp:sp>
    <dsp:sp modelId="{B7FA6B1F-0742-4A05-B781-BA5B31CFCFC5}">
      <dsp:nvSpPr>
        <dsp:cNvPr id="0" name=""/>
        <dsp:cNvSpPr/>
      </dsp:nvSpPr>
      <dsp:spPr>
        <a:xfrm>
          <a:off x="5586607" y="1108054"/>
          <a:ext cx="2448063" cy="1408184"/>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4676" tIns="74676" rIns="99568" bIns="112014" numCol="1" spcCol="1270" anchor="t" anchorCtr="0">
          <a:noAutofit/>
        </a:bodyPr>
        <a:lstStyle/>
        <a:p>
          <a:pPr marL="114300" lvl="1" indent="-114300" algn="l" defTabSz="622300">
            <a:lnSpc>
              <a:spcPct val="90000"/>
            </a:lnSpc>
            <a:spcBef>
              <a:spcPct val="0"/>
            </a:spcBef>
            <a:spcAft>
              <a:spcPct val="15000"/>
            </a:spcAft>
            <a:buChar char="•"/>
          </a:pPr>
          <a:r>
            <a:rPr lang="es-ES" sz="1400" kern="1200" dirty="0"/>
            <a:t>UR: Unidad de Política y Control Presupuestario</a:t>
          </a:r>
        </a:p>
        <a:p>
          <a:pPr marL="114300" lvl="1" indent="-114300" algn="l" defTabSz="622300">
            <a:lnSpc>
              <a:spcPct val="90000"/>
            </a:lnSpc>
            <a:spcBef>
              <a:spcPct val="0"/>
            </a:spcBef>
            <a:spcAft>
              <a:spcPct val="15000"/>
            </a:spcAft>
            <a:buChar char="•"/>
          </a:pPr>
          <a:r>
            <a:rPr lang="es-ES" sz="1400" kern="1200" dirty="0"/>
            <a:t>Fideicomitente: SHCP</a:t>
          </a:r>
        </a:p>
        <a:p>
          <a:pPr marL="114300" lvl="1" indent="-114300" algn="l" defTabSz="622300">
            <a:lnSpc>
              <a:spcPct val="90000"/>
            </a:lnSpc>
            <a:spcBef>
              <a:spcPct val="0"/>
            </a:spcBef>
            <a:spcAft>
              <a:spcPct val="15000"/>
            </a:spcAft>
            <a:buChar char="•"/>
          </a:pPr>
          <a:r>
            <a:rPr lang="es-ES" sz="1400" kern="1200" dirty="0"/>
            <a:t>Fiduciario: BANOBRAS</a:t>
          </a:r>
        </a:p>
      </dsp:txBody>
      <dsp:txXfrm>
        <a:off x="5586607" y="1108054"/>
        <a:ext cx="2448063" cy="1408184"/>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1" y="1"/>
            <a:ext cx="2982742" cy="466725"/>
          </a:xfrm>
          <a:prstGeom prst="rect">
            <a:avLst/>
          </a:prstGeom>
        </p:spPr>
        <p:txBody>
          <a:bodyPr vert="horz" lIns="91440" tIns="45720" rIns="91440" bIns="45720" rtlCol="0"/>
          <a:lstStyle>
            <a:lvl1pPr algn="l">
              <a:defRPr sz="1200"/>
            </a:lvl1pPr>
          </a:lstStyle>
          <a:p>
            <a:endParaRPr lang="x-none"/>
          </a:p>
        </p:txBody>
      </p:sp>
      <p:sp>
        <p:nvSpPr>
          <p:cNvPr id="3" name="Marcador de fecha 2"/>
          <p:cNvSpPr>
            <a:spLocks noGrp="1"/>
          </p:cNvSpPr>
          <p:nvPr>
            <p:ph type="dt" sz="quarter" idx="1"/>
          </p:nvPr>
        </p:nvSpPr>
        <p:spPr>
          <a:xfrm>
            <a:off x="3897513" y="1"/>
            <a:ext cx="2982742" cy="466725"/>
          </a:xfrm>
          <a:prstGeom prst="rect">
            <a:avLst/>
          </a:prstGeom>
        </p:spPr>
        <p:txBody>
          <a:bodyPr vert="horz" lIns="91440" tIns="45720" rIns="91440" bIns="45720" rtlCol="0"/>
          <a:lstStyle>
            <a:lvl1pPr algn="r">
              <a:defRPr sz="1200"/>
            </a:lvl1pPr>
          </a:lstStyle>
          <a:p>
            <a:fld id="{689A01FA-935B-4464-871D-A05B5DBE5C39}" type="datetimeFigureOut">
              <a:rPr lang="x-none" smtClean="0"/>
              <a:t>16/10/17</a:t>
            </a:fld>
            <a:endParaRPr lang="x-none"/>
          </a:p>
        </p:txBody>
      </p:sp>
      <p:sp>
        <p:nvSpPr>
          <p:cNvPr id="4" name="Marcador de pie de página 3"/>
          <p:cNvSpPr>
            <a:spLocks noGrp="1"/>
          </p:cNvSpPr>
          <p:nvPr>
            <p:ph type="ftr" sz="quarter" idx="2"/>
          </p:nvPr>
        </p:nvSpPr>
        <p:spPr>
          <a:xfrm>
            <a:off x="1" y="8829676"/>
            <a:ext cx="2982742" cy="466725"/>
          </a:xfrm>
          <a:prstGeom prst="rect">
            <a:avLst/>
          </a:prstGeom>
        </p:spPr>
        <p:txBody>
          <a:bodyPr vert="horz" lIns="91440" tIns="45720" rIns="91440" bIns="45720" rtlCol="0" anchor="b"/>
          <a:lstStyle>
            <a:lvl1pPr algn="l">
              <a:defRPr sz="1200"/>
            </a:lvl1pPr>
          </a:lstStyle>
          <a:p>
            <a:endParaRPr lang="x-none"/>
          </a:p>
        </p:txBody>
      </p:sp>
      <p:sp>
        <p:nvSpPr>
          <p:cNvPr id="5" name="Marcador de número de diapositiva 4"/>
          <p:cNvSpPr>
            <a:spLocks noGrp="1"/>
          </p:cNvSpPr>
          <p:nvPr>
            <p:ph type="sldNum" sz="quarter" idx="3"/>
          </p:nvPr>
        </p:nvSpPr>
        <p:spPr>
          <a:xfrm>
            <a:off x="3897513" y="8829676"/>
            <a:ext cx="2982742" cy="466725"/>
          </a:xfrm>
          <a:prstGeom prst="rect">
            <a:avLst/>
          </a:prstGeom>
        </p:spPr>
        <p:txBody>
          <a:bodyPr vert="horz" lIns="91440" tIns="45720" rIns="91440" bIns="45720" rtlCol="0" anchor="b"/>
          <a:lstStyle>
            <a:lvl1pPr algn="r">
              <a:defRPr sz="1200"/>
            </a:lvl1pPr>
          </a:lstStyle>
          <a:p>
            <a:fld id="{C17CE5A3-A065-41EA-AFE8-CEDD5D831655}" type="slidenum">
              <a:rPr lang="x-none" smtClean="0"/>
              <a:t>‹Nº›</a:t>
            </a:fld>
            <a:endParaRPr lang="x-none"/>
          </a:p>
        </p:txBody>
      </p:sp>
    </p:spTree>
    <p:extLst>
      <p:ext uri="{BB962C8B-B14F-4D97-AF65-F5344CB8AC3E}">
        <p14:creationId xmlns:p14="http://schemas.microsoft.com/office/powerpoint/2010/main" val="17082341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82119" cy="466434"/>
          </a:xfrm>
          <a:prstGeom prst="rect">
            <a:avLst/>
          </a:prstGeom>
        </p:spPr>
        <p:txBody>
          <a:bodyPr vert="horz" lIns="93177" tIns="46589" rIns="93177" bIns="46589" rtlCol="0"/>
          <a:lstStyle>
            <a:lvl1pPr algn="l">
              <a:defRPr sz="1200"/>
            </a:lvl1pPr>
          </a:lstStyle>
          <a:p>
            <a:endParaRPr lang="es-ES_tradnl"/>
          </a:p>
        </p:txBody>
      </p:sp>
      <p:sp>
        <p:nvSpPr>
          <p:cNvPr id="3" name="Marcador de fecha 2"/>
          <p:cNvSpPr>
            <a:spLocks noGrp="1"/>
          </p:cNvSpPr>
          <p:nvPr>
            <p:ph type="dt" idx="1"/>
          </p:nvPr>
        </p:nvSpPr>
        <p:spPr>
          <a:xfrm>
            <a:off x="3898102" y="0"/>
            <a:ext cx="2982119" cy="466434"/>
          </a:xfrm>
          <a:prstGeom prst="rect">
            <a:avLst/>
          </a:prstGeom>
        </p:spPr>
        <p:txBody>
          <a:bodyPr vert="horz" lIns="93177" tIns="46589" rIns="93177" bIns="46589" rtlCol="0"/>
          <a:lstStyle>
            <a:lvl1pPr algn="r">
              <a:defRPr sz="1200"/>
            </a:lvl1pPr>
          </a:lstStyle>
          <a:p>
            <a:fld id="{347DDA8D-31AD-2148-8D98-4A36ABE05E47}" type="datetimeFigureOut">
              <a:rPr lang="es-ES_tradnl" smtClean="0"/>
              <a:t>16/10/2017</a:t>
            </a:fld>
            <a:endParaRPr lang="es-ES_tradnl"/>
          </a:p>
        </p:txBody>
      </p:sp>
      <p:sp>
        <p:nvSpPr>
          <p:cNvPr id="4" name="Marcador de imagen de diapositiva 3"/>
          <p:cNvSpPr>
            <a:spLocks noGrp="1" noRot="1" noChangeAspect="1"/>
          </p:cNvSpPr>
          <p:nvPr>
            <p:ph type="sldImg" idx="2"/>
          </p:nvPr>
        </p:nvSpPr>
        <p:spPr>
          <a:xfrm>
            <a:off x="1350963" y="1162050"/>
            <a:ext cx="4179887" cy="3136900"/>
          </a:xfrm>
          <a:prstGeom prst="rect">
            <a:avLst/>
          </a:prstGeom>
          <a:noFill/>
          <a:ln w="12700">
            <a:solidFill>
              <a:prstClr val="black"/>
            </a:solidFill>
          </a:ln>
        </p:spPr>
        <p:txBody>
          <a:bodyPr vert="horz" lIns="93177" tIns="46589" rIns="93177" bIns="46589" rtlCol="0" anchor="ctr"/>
          <a:lstStyle/>
          <a:p>
            <a:endParaRPr lang="es-ES_tradnl"/>
          </a:p>
        </p:txBody>
      </p:sp>
      <p:sp>
        <p:nvSpPr>
          <p:cNvPr id="5" name="Marcador de notas 4"/>
          <p:cNvSpPr>
            <a:spLocks noGrp="1"/>
          </p:cNvSpPr>
          <p:nvPr>
            <p:ph type="body" sz="quarter" idx="3"/>
          </p:nvPr>
        </p:nvSpPr>
        <p:spPr>
          <a:xfrm>
            <a:off x="688182" y="4473892"/>
            <a:ext cx="5505450" cy="3660458"/>
          </a:xfrm>
          <a:prstGeom prst="rect">
            <a:avLst/>
          </a:prstGeom>
        </p:spPr>
        <p:txBody>
          <a:bodyPr vert="horz" lIns="93177" tIns="46589" rIns="93177" bIns="46589" rtlCol="0"/>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p>
        </p:txBody>
      </p:sp>
      <p:sp>
        <p:nvSpPr>
          <p:cNvPr id="6" name="Marcador de pie de página 5"/>
          <p:cNvSpPr>
            <a:spLocks noGrp="1"/>
          </p:cNvSpPr>
          <p:nvPr>
            <p:ph type="ftr" sz="quarter" idx="4"/>
          </p:nvPr>
        </p:nvSpPr>
        <p:spPr>
          <a:xfrm>
            <a:off x="0" y="8829968"/>
            <a:ext cx="2982119" cy="466433"/>
          </a:xfrm>
          <a:prstGeom prst="rect">
            <a:avLst/>
          </a:prstGeom>
        </p:spPr>
        <p:txBody>
          <a:bodyPr vert="horz" lIns="93177" tIns="46589" rIns="93177" bIns="46589" rtlCol="0" anchor="b"/>
          <a:lstStyle>
            <a:lvl1pPr algn="l">
              <a:defRPr sz="1200"/>
            </a:lvl1pPr>
          </a:lstStyle>
          <a:p>
            <a:endParaRPr lang="es-ES_tradnl"/>
          </a:p>
        </p:txBody>
      </p:sp>
      <p:sp>
        <p:nvSpPr>
          <p:cNvPr id="7" name="Marcador de número de diapositiva 6"/>
          <p:cNvSpPr>
            <a:spLocks noGrp="1"/>
          </p:cNvSpPr>
          <p:nvPr>
            <p:ph type="sldNum" sz="quarter" idx="5"/>
          </p:nvPr>
        </p:nvSpPr>
        <p:spPr>
          <a:xfrm>
            <a:off x="3898102" y="8829968"/>
            <a:ext cx="2982119" cy="466433"/>
          </a:xfrm>
          <a:prstGeom prst="rect">
            <a:avLst/>
          </a:prstGeom>
        </p:spPr>
        <p:txBody>
          <a:bodyPr vert="horz" lIns="93177" tIns="46589" rIns="93177" bIns="46589" rtlCol="0" anchor="b"/>
          <a:lstStyle>
            <a:lvl1pPr algn="r">
              <a:defRPr sz="1200"/>
            </a:lvl1pPr>
          </a:lstStyle>
          <a:p>
            <a:fld id="{1F495FA6-FEE8-624E-ADDD-FA24AA94D0F5}" type="slidenum">
              <a:rPr lang="es-ES_tradnl" smtClean="0"/>
              <a:t>‹Nº›</a:t>
            </a:fld>
            <a:endParaRPr lang="es-ES_tradnl"/>
          </a:p>
        </p:txBody>
      </p:sp>
    </p:spTree>
    <p:extLst>
      <p:ext uri="{BB962C8B-B14F-4D97-AF65-F5344CB8AC3E}">
        <p14:creationId xmlns:p14="http://schemas.microsoft.com/office/powerpoint/2010/main" val="8658529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1F495FA6-FEE8-624E-ADDD-FA24AA94D0F5}" type="slidenum">
              <a:rPr lang="es-ES_tradnl" smtClean="0"/>
              <a:t>1</a:t>
            </a:fld>
            <a:endParaRPr lang="es-ES_tradnl"/>
          </a:p>
        </p:txBody>
      </p:sp>
    </p:spTree>
    <p:extLst>
      <p:ext uri="{BB962C8B-B14F-4D97-AF65-F5344CB8AC3E}">
        <p14:creationId xmlns:p14="http://schemas.microsoft.com/office/powerpoint/2010/main" val="29848669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a:xfrm>
            <a:off x="688182" y="4473892"/>
            <a:ext cx="5505450" cy="4138480"/>
          </a:xfrm>
        </p:spPr>
        <p:txBody>
          <a:bodyPr/>
          <a:lstStyle/>
          <a:p>
            <a:r>
              <a:rPr lang="es-ES" sz="1200" kern="1200" dirty="0">
                <a:solidFill>
                  <a:schemeClr val="tx1"/>
                </a:solidFill>
                <a:effectLst/>
                <a:latin typeface="+mn-lt"/>
                <a:ea typeface="+mn-ea"/>
                <a:cs typeface="+mn-cs"/>
              </a:rPr>
              <a:t>Puebla</a:t>
            </a:r>
            <a:endParaRPr lang="es-MX" sz="1200" kern="1200" dirty="0">
              <a:solidFill>
                <a:schemeClr val="tx1"/>
              </a:solidFill>
              <a:effectLst/>
              <a:latin typeface="+mn-lt"/>
              <a:ea typeface="+mn-ea"/>
              <a:cs typeface="+mn-cs"/>
            </a:endParaRPr>
          </a:p>
          <a:p>
            <a:r>
              <a:rPr lang="es-ES" sz="1200" kern="1200" dirty="0">
                <a:solidFill>
                  <a:schemeClr val="tx1"/>
                </a:solidFill>
                <a:effectLst/>
                <a:latin typeface="+mn-lt"/>
                <a:ea typeface="+mn-ea"/>
                <a:cs typeface="+mn-cs"/>
              </a:rPr>
              <a:t>El Estado de Puebla dispone del </a:t>
            </a:r>
            <a:r>
              <a:rPr lang="es-ES" sz="1200" b="1" kern="1200" dirty="0">
                <a:solidFill>
                  <a:schemeClr val="tx1"/>
                </a:solidFill>
                <a:effectLst/>
                <a:latin typeface="+mn-lt"/>
                <a:ea typeface="+mn-ea"/>
                <a:cs typeface="+mn-cs"/>
              </a:rPr>
              <a:t>presupuesto participativo</a:t>
            </a:r>
            <a:r>
              <a:rPr lang="es-ES" sz="1200" kern="1200" dirty="0">
                <a:solidFill>
                  <a:schemeClr val="tx1"/>
                </a:solidFill>
                <a:effectLst/>
                <a:latin typeface="+mn-lt"/>
                <a:ea typeface="+mn-ea"/>
                <a:cs typeface="+mn-cs"/>
              </a:rPr>
              <a:t> que cuenta con una bolsa de 1,000 </a:t>
            </a:r>
            <a:r>
              <a:rPr lang="es-ES" sz="1200" kern="1200" dirty="0" err="1">
                <a:solidFill>
                  <a:schemeClr val="tx1"/>
                </a:solidFill>
                <a:effectLst/>
                <a:latin typeface="+mn-lt"/>
                <a:ea typeface="+mn-ea"/>
                <a:cs typeface="+mn-cs"/>
              </a:rPr>
              <a:t>mdp</a:t>
            </a:r>
            <a:r>
              <a:rPr lang="es-ES" sz="1200" kern="1200" dirty="0">
                <a:solidFill>
                  <a:schemeClr val="tx1"/>
                </a:solidFill>
                <a:effectLst/>
                <a:latin typeface="+mn-lt"/>
                <a:ea typeface="+mn-ea"/>
                <a:cs typeface="+mn-cs"/>
              </a:rPr>
              <a:t>, en cuyo ejercicio se involucra a la ciudadanía para decidir las obras y proyectos prioritarios. El gobierno del estado anunció que haría uso de 300 </a:t>
            </a:r>
            <a:r>
              <a:rPr lang="es-ES" sz="1200" kern="1200" dirty="0" err="1">
                <a:solidFill>
                  <a:schemeClr val="tx1"/>
                </a:solidFill>
                <a:effectLst/>
                <a:latin typeface="+mn-lt"/>
                <a:ea typeface="+mn-ea"/>
                <a:cs typeface="+mn-cs"/>
              </a:rPr>
              <a:t>mdp</a:t>
            </a:r>
            <a:r>
              <a:rPr lang="es-ES" sz="1200" kern="1200" dirty="0">
                <a:solidFill>
                  <a:schemeClr val="tx1"/>
                </a:solidFill>
                <a:effectLst/>
                <a:latin typeface="+mn-lt"/>
                <a:ea typeface="+mn-ea"/>
                <a:cs typeface="+mn-cs"/>
              </a:rPr>
              <a:t> del mismo para la reconstrucción de inmuebles públicos que resultaron afectados por el sismo del pasado 19 de septiembre, dentro de los cuales los hospitales, centros de salud y las escuelas tendrían prioridad. </a:t>
            </a:r>
            <a:endParaRPr lang="es-MX" sz="1200" kern="1200" dirty="0">
              <a:solidFill>
                <a:schemeClr val="tx1"/>
              </a:solidFill>
              <a:effectLst/>
              <a:latin typeface="+mn-lt"/>
              <a:ea typeface="+mn-ea"/>
              <a:cs typeface="+mn-cs"/>
            </a:endParaRPr>
          </a:p>
          <a:p>
            <a:r>
              <a:rPr lang="es-ES" sz="1200" kern="1200" dirty="0">
                <a:solidFill>
                  <a:schemeClr val="tx1"/>
                </a:solidFill>
                <a:effectLst/>
                <a:latin typeface="+mn-lt"/>
                <a:ea typeface="+mn-ea"/>
                <a:cs typeface="+mn-cs"/>
              </a:rPr>
              <a:t>Por otra parte, la información del portal del gobierno del estado muestra que entre los seguros que contrató el Gobierno del Estado de Puebla en 2017, se encuentra una </a:t>
            </a:r>
            <a:r>
              <a:rPr lang="es-ES" sz="1200" b="1" kern="1200" dirty="0">
                <a:solidFill>
                  <a:schemeClr val="tx1"/>
                </a:solidFill>
                <a:effectLst/>
                <a:latin typeface="+mn-lt"/>
                <a:ea typeface="+mn-ea"/>
                <a:cs typeface="+mn-cs"/>
              </a:rPr>
              <a:t>póliza de seguro de bienes patrimoniales</a:t>
            </a:r>
            <a:r>
              <a:rPr lang="es-ES" sz="1200" kern="1200" dirty="0">
                <a:solidFill>
                  <a:schemeClr val="tx1"/>
                </a:solidFill>
                <a:effectLst/>
                <a:latin typeface="+mn-lt"/>
                <a:ea typeface="+mn-ea"/>
                <a:cs typeface="+mn-cs"/>
              </a:rPr>
              <a:t> con vigencia al 30 de junio de 2018, que cubre, entre otros bienes, escuelas y hospitales. </a:t>
            </a:r>
            <a:endParaRPr lang="es-MX" sz="1200" kern="1200" dirty="0">
              <a:solidFill>
                <a:schemeClr val="tx1"/>
              </a:solidFill>
              <a:effectLst/>
              <a:latin typeface="+mn-lt"/>
              <a:ea typeface="+mn-ea"/>
              <a:cs typeface="+mn-cs"/>
            </a:endParaRPr>
          </a:p>
          <a:p>
            <a:r>
              <a:rPr lang="es-ES" sz="1200" kern="1200" dirty="0">
                <a:solidFill>
                  <a:schemeClr val="tx1"/>
                </a:solidFill>
                <a:effectLst/>
                <a:latin typeface="+mn-lt"/>
                <a:ea typeface="+mn-ea"/>
                <a:cs typeface="+mn-cs"/>
              </a:rPr>
              <a:t>El gobierno estatal declaró que también se contrató un </a:t>
            </a:r>
            <a:r>
              <a:rPr lang="es-ES" sz="1200" b="1" kern="1200" dirty="0">
                <a:solidFill>
                  <a:schemeClr val="tx1"/>
                </a:solidFill>
                <a:effectLst/>
                <a:latin typeface="+mn-lt"/>
                <a:ea typeface="+mn-ea"/>
                <a:cs typeface="+mn-cs"/>
              </a:rPr>
              <a:t>seguro contra desastres naturales</a:t>
            </a:r>
            <a:r>
              <a:rPr lang="es-ES" sz="1200" kern="1200" dirty="0">
                <a:solidFill>
                  <a:schemeClr val="tx1"/>
                </a:solidFill>
                <a:effectLst/>
                <a:latin typeface="+mn-lt"/>
                <a:ea typeface="+mn-ea"/>
                <a:cs typeface="+mn-cs"/>
              </a:rPr>
              <a:t> para este año; de acuerdo a </a:t>
            </a:r>
            <a:r>
              <a:rPr lang="es-ES" sz="1200" kern="1200" dirty="0" err="1">
                <a:solidFill>
                  <a:schemeClr val="tx1"/>
                </a:solidFill>
                <a:effectLst/>
                <a:latin typeface="+mn-lt"/>
                <a:ea typeface="+mn-ea"/>
                <a:cs typeface="+mn-cs"/>
              </a:rPr>
              <a:t>Fitch</a:t>
            </a:r>
            <a:r>
              <a:rPr lang="es-ES" sz="1200" kern="1200" dirty="0">
                <a:solidFill>
                  <a:schemeClr val="tx1"/>
                </a:solidFill>
                <a:effectLst/>
                <a:latin typeface="+mn-lt"/>
                <a:ea typeface="+mn-ea"/>
                <a:cs typeface="+mn-cs"/>
              </a:rPr>
              <a:t> Ratings (2017b) este seguro cubre el apoyo económico a la población, la reparación de carreteras y puentes tanto estatales como municipales, y obras de infraestructura hidráulica y urbana. Presumiblemente, los recursos obtenidos de la póliza de desastres naturales contratada este año permitirán otorgar cheques por 5 mil dólares a cada familia con deudos fallecidos por el sismo, además de entregar paquetes de materiales de construcción. El gobierno estatal también tiene contratado un </a:t>
            </a:r>
            <a:r>
              <a:rPr lang="es-ES" sz="1200" b="1" kern="1200" dirty="0">
                <a:solidFill>
                  <a:schemeClr val="tx1"/>
                </a:solidFill>
                <a:effectLst/>
                <a:latin typeface="+mn-lt"/>
                <a:ea typeface="+mn-ea"/>
                <a:cs typeface="+mn-cs"/>
              </a:rPr>
              <a:t>seguro agropecuario catastrófico</a:t>
            </a:r>
            <a:r>
              <a:rPr lang="es-ES" sz="1200" kern="1200" dirty="0">
                <a:solidFill>
                  <a:schemeClr val="tx1"/>
                </a:solidFill>
                <a:effectLst/>
                <a:latin typeface="+mn-lt"/>
                <a:ea typeface="+mn-ea"/>
                <a:cs typeface="+mn-cs"/>
              </a:rPr>
              <a:t> por 288 </a:t>
            </a:r>
            <a:r>
              <a:rPr lang="es-ES" sz="1200" kern="1200" dirty="0" err="1">
                <a:solidFill>
                  <a:schemeClr val="tx1"/>
                </a:solidFill>
                <a:effectLst/>
                <a:latin typeface="+mn-lt"/>
                <a:ea typeface="+mn-ea"/>
                <a:cs typeface="+mn-cs"/>
              </a:rPr>
              <a:t>mdp</a:t>
            </a:r>
            <a:r>
              <a:rPr lang="es-ES" sz="1200" kern="1200" dirty="0">
                <a:solidFill>
                  <a:schemeClr val="tx1"/>
                </a:solidFill>
                <a:effectLst/>
                <a:latin typeface="+mn-lt"/>
                <a:ea typeface="+mn-ea"/>
                <a:cs typeface="+mn-cs"/>
              </a:rPr>
              <a:t> que cubre la atención a siniestros en este sector derivado de diversas contingencias naturales, entre ellas, los sismos (</a:t>
            </a:r>
            <a:r>
              <a:rPr lang="es-ES" sz="1200" kern="1200" dirty="0" err="1">
                <a:solidFill>
                  <a:schemeClr val="tx1"/>
                </a:solidFill>
                <a:effectLst/>
                <a:latin typeface="+mn-lt"/>
                <a:ea typeface="+mn-ea"/>
                <a:cs typeface="+mn-cs"/>
              </a:rPr>
              <a:t>Fitch</a:t>
            </a:r>
            <a:r>
              <a:rPr lang="es-ES" sz="1200" kern="1200" dirty="0">
                <a:solidFill>
                  <a:schemeClr val="tx1"/>
                </a:solidFill>
                <a:effectLst/>
                <a:latin typeface="+mn-lt"/>
                <a:ea typeface="+mn-ea"/>
                <a:cs typeface="+mn-cs"/>
              </a:rPr>
              <a:t> Ratings, 2017b).</a:t>
            </a:r>
            <a:endParaRPr lang="es-ES_tradnl" dirty="0"/>
          </a:p>
        </p:txBody>
      </p:sp>
      <p:sp>
        <p:nvSpPr>
          <p:cNvPr id="4" name="Marcador de número de diapositiva 3"/>
          <p:cNvSpPr>
            <a:spLocks noGrp="1"/>
          </p:cNvSpPr>
          <p:nvPr>
            <p:ph type="sldNum" sz="quarter" idx="10"/>
          </p:nvPr>
        </p:nvSpPr>
        <p:spPr/>
        <p:txBody>
          <a:bodyPr/>
          <a:lstStyle/>
          <a:p>
            <a:fld id="{1F495FA6-FEE8-624E-ADDD-FA24AA94D0F5}" type="slidenum">
              <a:rPr lang="es-ES_tradnl" smtClean="0"/>
              <a:t>10</a:t>
            </a:fld>
            <a:endParaRPr lang="es-ES_tradnl"/>
          </a:p>
        </p:txBody>
      </p:sp>
    </p:spTree>
    <p:extLst>
      <p:ext uri="{BB962C8B-B14F-4D97-AF65-F5344CB8AC3E}">
        <p14:creationId xmlns:p14="http://schemas.microsoft.com/office/powerpoint/2010/main" val="36104826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2262188" y="195263"/>
            <a:ext cx="2611437" cy="1958975"/>
          </a:xfrm>
        </p:spPr>
      </p:sp>
      <p:sp>
        <p:nvSpPr>
          <p:cNvPr id="3" name="Marcador de notas 2"/>
          <p:cNvSpPr>
            <a:spLocks noGrp="1"/>
          </p:cNvSpPr>
          <p:nvPr>
            <p:ph type="body" idx="1"/>
          </p:nvPr>
        </p:nvSpPr>
        <p:spPr>
          <a:xfrm>
            <a:off x="270982" y="2154785"/>
            <a:ext cx="6283393" cy="7063643"/>
          </a:xfrm>
        </p:spPr>
        <p:txBody>
          <a:bodyPr/>
          <a:lstStyle/>
          <a:p>
            <a:r>
              <a:rPr lang="es-ES" sz="1000" kern="1200" dirty="0">
                <a:solidFill>
                  <a:schemeClr val="tx1"/>
                </a:solidFill>
                <a:effectLst/>
              </a:rPr>
              <a:t>Chiapas</a:t>
            </a:r>
            <a:endParaRPr lang="es-MX" sz="1000" kern="1200" dirty="0">
              <a:solidFill>
                <a:schemeClr val="tx1"/>
              </a:solidFill>
              <a:effectLst/>
            </a:endParaRPr>
          </a:p>
          <a:p>
            <a:r>
              <a:rPr lang="es-ES" sz="1000" kern="1200" dirty="0">
                <a:solidFill>
                  <a:schemeClr val="tx1"/>
                </a:solidFill>
                <a:effectLst/>
              </a:rPr>
              <a:t>Chiapas es el único que cuenta con el </a:t>
            </a:r>
            <a:r>
              <a:rPr lang="es-ES" sz="1000" b="1" kern="1200" dirty="0">
                <a:solidFill>
                  <a:schemeClr val="tx1"/>
                </a:solidFill>
                <a:effectLst/>
              </a:rPr>
              <a:t>Fondo Municipal de Protección Civil (FMPC)</a:t>
            </a:r>
            <a:r>
              <a:rPr lang="es-ES" sz="1000" kern="1200" dirty="0">
                <a:solidFill>
                  <a:schemeClr val="tx1"/>
                </a:solidFill>
                <a:effectLst/>
              </a:rPr>
              <a:t>, el cual tiene entre sus objetivos: atender oportunamente las emergencias a través de la ayuda humanitaria y acciones emergentes, dirigidas a la población vulnerable de los municipios; y coordinar los procesos de recuperación de la población y localidades afectadas integrando aspectos económicos, sociales y ambientales para que los habitantes se reintegren a sus actividades normales (IGIRD, 2016). El fondo representa recursos de inversión por más de 125 </a:t>
            </a:r>
            <a:r>
              <a:rPr lang="es-ES" sz="1000" kern="1200" dirty="0" err="1">
                <a:solidFill>
                  <a:schemeClr val="tx1"/>
                </a:solidFill>
                <a:effectLst/>
              </a:rPr>
              <a:t>mdp</a:t>
            </a:r>
            <a:r>
              <a:rPr lang="es-ES" sz="1000" kern="1200" dirty="0">
                <a:solidFill>
                  <a:schemeClr val="tx1"/>
                </a:solidFill>
                <a:effectLst/>
              </a:rPr>
              <a:t> (Velasco, 2017).</a:t>
            </a:r>
            <a:endParaRPr lang="es-MX" sz="1000" kern="1200" dirty="0">
              <a:solidFill>
                <a:schemeClr val="tx1"/>
              </a:solidFill>
              <a:effectLst/>
            </a:endParaRPr>
          </a:p>
          <a:p>
            <a:r>
              <a:rPr lang="es-ES" sz="1000" kern="1200" dirty="0">
                <a:solidFill>
                  <a:schemeClr val="tx1"/>
                </a:solidFill>
                <a:effectLst/>
              </a:rPr>
              <a:t>Sin embargo, de acuerdo con </a:t>
            </a:r>
            <a:r>
              <a:rPr lang="es-ES" sz="1000" kern="1200" dirty="0" err="1">
                <a:solidFill>
                  <a:schemeClr val="tx1"/>
                </a:solidFill>
                <a:effectLst/>
              </a:rPr>
              <a:t>Moody’s</a:t>
            </a:r>
            <a:r>
              <a:rPr lang="es-ES" sz="1000" kern="1200" dirty="0">
                <a:solidFill>
                  <a:schemeClr val="tx1"/>
                </a:solidFill>
                <a:effectLst/>
              </a:rPr>
              <a:t>, Chiapas es vulnerable a problemas de liquidez debido a que </a:t>
            </a:r>
            <a:r>
              <a:rPr lang="es-ES" sz="1000" b="1" kern="1200" dirty="0">
                <a:solidFill>
                  <a:schemeClr val="tx1"/>
                </a:solidFill>
                <a:effectLst/>
              </a:rPr>
              <a:t>no cuenta con un seguro de desastres naturales</a:t>
            </a:r>
            <a:r>
              <a:rPr lang="es-ES" sz="1000" kern="1200" dirty="0">
                <a:solidFill>
                  <a:schemeClr val="tx1"/>
                </a:solidFill>
                <a:effectLst/>
              </a:rPr>
              <a:t> que le garantice acceso inmediato a los recursos del FONDEN, por al menos 50.0% de las obras y las labores de reconstrucción que el Estado debe aportar.</a:t>
            </a:r>
            <a:endParaRPr lang="es-MX" sz="1000" kern="1200" dirty="0">
              <a:solidFill>
                <a:schemeClr val="tx1"/>
              </a:solidFill>
              <a:effectLst/>
            </a:endParaRPr>
          </a:p>
          <a:p>
            <a:r>
              <a:rPr lang="es-ES" sz="1000" kern="1200" dirty="0">
                <a:solidFill>
                  <a:schemeClr val="tx1"/>
                </a:solidFill>
                <a:effectLst/>
              </a:rPr>
              <a:t>El Estado de Oaxaca cuenta con el </a:t>
            </a:r>
            <a:r>
              <a:rPr lang="es-ES" sz="1000" b="1" kern="1200" dirty="0">
                <a:solidFill>
                  <a:schemeClr val="tx1"/>
                </a:solidFill>
                <a:effectLst/>
              </a:rPr>
              <a:t>fideicomiso 2247</a:t>
            </a:r>
            <a:r>
              <a:rPr lang="es-ES" sz="1000" kern="1200" dirty="0">
                <a:solidFill>
                  <a:schemeClr val="tx1"/>
                </a:solidFill>
                <a:effectLst/>
              </a:rPr>
              <a:t> que se denomina </a:t>
            </a:r>
            <a:r>
              <a:rPr lang="es-ES" sz="1000" b="1" kern="1200" dirty="0">
                <a:solidFill>
                  <a:schemeClr val="tx1"/>
                </a:solidFill>
                <a:effectLst/>
              </a:rPr>
              <a:t>Seguros catastróficos u otros instrumentos de transferencia de riesgos</a:t>
            </a:r>
            <a:r>
              <a:rPr lang="es-ES" sz="1000" kern="1200" dirty="0">
                <a:solidFill>
                  <a:schemeClr val="tx1"/>
                </a:solidFill>
                <a:effectLst/>
              </a:rPr>
              <a:t>, creado en junio de 2016 para cubrir las pérdidas que se deriven de un desastre natural declarado así por el gobierno federal, conforme a las reglas generales y lineamientos de operación específicos del FONDEN, a través de la contratación de seguros u otros instrumentos de administración y transferencia de riesgos catastróficos. Los estados de Colima e Hidalgo se sumaron a Oaxaca para que, a través de la integración de un Comité Técnico, adquirieran de manera conjunta un </a:t>
            </a:r>
            <a:r>
              <a:rPr lang="es-ES" sz="1000" b="1" kern="1200" dirty="0">
                <a:solidFill>
                  <a:schemeClr val="tx1"/>
                </a:solidFill>
                <a:effectLst/>
              </a:rPr>
              <a:t>seguro de daños contra desastres naturales</a:t>
            </a:r>
            <a:r>
              <a:rPr lang="es-ES" sz="1000" kern="1200" dirty="0">
                <a:solidFill>
                  <a:schemeClr val="tx1"/>
                </a:solidFill>
                <a:effectLst/>
              </a:rPr>
              <a:t>, para lo cual contaron con asistencia técnica de la Secretaría de Hacienda y Crédito Público (SHCP).</a:t>
            </a:r>
            <a:r>
              <a:rPr lang="es-ES" sz="1000" kern="1200" baseline="30000" dirty="0">
                <a:solidFill>
                  <a:schemeClr val="tx1"/>
                </a:solidFill>
                <a:effectLst/>
              </a:rPr>
              <a:t>15</a:t>
            </a:r>
            <a:r>
              <a:rPr lang="es-ES" sz="1000" kern="1200" dirty="0">
                <a:solidFill>
                  <a:schemeClr val="tx1"/>
                </a:solidFill>
                <a:effectLst/>
              </a:rPr>
              <a:t> En principio la póliza tendría una vigencia hasta julio de 2017, pero se renovó. </a:t>
            </a:r>
            <a:endParaRPr lang="es-MX" sz="1000" kern="1200" dirty="0">
              <a:solidFill>
                <a:schemeClr val="tx1"/>
              </a:solidFill>
              <a:effectLst/>
            </a:endParaRPr>
          </a:p>
          <a:p>
            <a:r>
              <a:rPr lang="es-ES" sz="1000" kern="1200" dirty="0" err="1">
                <a:solidFill>
                  <a:schemeClr val="tx1"/>
                </a:solidFill>
                <a:effectLst/>
              </a:rPr>
              <a:t>Fitch</a:t>
            </a:r>
            <a:r>
              <a:rPr lang="es-ES" sz="1000" kern="1200" dirty="0">
                <a:solidFill>
                  <a:schemeClr val="tx1"/>
                </a:solidFill>
                <a:effectLst/>
              </a:rPr>
              <a:t> Ratings señaló que Oaxaca cuenta con el seguro contra catástrofes por 786 </a:t>
            </a:r>
            <a:r>
              <a:rPr lang="es-ES" sz="1000" kern="1200" dirty="0" err="1">
                <a:solidFill>
                  <a:schemeClr val="tx1"/>
                </a:solidFill>
                <a:effectLst/>
              </a:rPr>
              <a:t>mdp</a:t>
            </a:r>
            <a:r>
              <a:rPr lang="es-ES" sz="1000" kern="1200" dirty="0">
                <a:solidFill>
                  <a:schemeClr val="tx1"/>
                </a:solidFill>
                <a:effectLst/>
              </a:rPr>
              <a:t> (sic), el cual fue renovado en junio de 2017 y está vigente hasta julio de 2018 con </a:t>
            </a:r>
            <a:r>
              <a:rPr lang="es-ES" sz="1000" kern="1200" dirty="0" err="1">
                <a:solidFill>
                  <a:schemeClr val="tx1"/>
                </a:solidFill>
                <a:effectLst/>
              </a:rPr>
              <a:t>Agroasemex</a:t>
            </a:r>
            <a:r>
              <a:rPr lang="es-ES" sz="1000" kern="1200" dirty="0">
                <a:solidFill>
                  <a:schemeClr val="tx1"/>
                </a:solidFill>
                <a:effectLst/>
              </a:rPr>
              <a:t>, institución de seguros federal (</a:t>
            </a:r>
            <a:r>
              <a:rPr lang="es-ES" sz="1000" kern="1200" dirty="0" err="1">
                <a:solidFill>
                  <a:schemeClr val="tx1"/>
                </a:solidFill>
                <a:effectLst/>
              </a:rPr>
              <a:t>Fitch</a:t>
            </a:r>
            <a:r>
              <a:rPr lang="es-ES" sz="1000" kern="1200" dirty="0">
                <a:solidFill>
                  <a:schemeClr val="tx1"/>
                </a:solidFill>
                <a:effectLst/>
              </a:rPr>
              <a:t> Ratings, 2017a).</a:t>
            </a:r>
            <a:endParaRPr lang="es-MX" sz="1000" kern="1200" dirty="0">
              <a:solidFill>
                <a:schemeClr val="tx1"/>
              </a:solidFill>
              <a:effectLst/>
            </a:endParaRPr>
          </a:p>
          <a:p>
            <a:r>
              <a:rPr lang="es-ES" sz="1000" kern="1200" dirty="0">
                <a:solidFill>
                  <a:schemeClr val="tx1"/>
                </a:solidFill>
                <a:effectLst/>
              </a:rPr>
              <a:t>A finales de septiembre de 2017, la Secretaría de Finanzas del Gobierno de Oaxaca presentó una iniciativa al Congreso local para gestionar recursos del Fondo de Reconstrucción de las Entidades Federativas (FONREC), argumentando que el estado no dispone de recursos suficientes para hacer frente a los daños del terremoto del 7 de septiembre; también se solicitó realizar una reestructuración al endeudamiento de largo plazo. El Congreso estatal autorizó la obtención de financiamiento por </a:t>
            </a:r>
            <a:r>
              <a:rPr lang="es-ES" sz="1000" b="1" kern="1200" dirty="0">
                <a:solidFill>
                  <a:schemeClr val="tx1"/>
                </a:solidFill>
                <a:effectLst/>
              </a:rPr>
              <a:t>1,200 </a:t>
            </a:r>
            <a:r>
              <a:rPr lang="es-ES" sz="1000" b="1" kern="1200" dirty="0" err="1">
                <a:solidFill>
                  <a:schemeClr val="tx1"/>
                </a:solidFill>
                <a:effectLst/>
              </a:rPr>
              <a:t>mdp</a:t>
            </a:r>
            <a:r>
              <a:rPr lang="es-ES" sz="1000" b="1" kern="1200" dirty="0">
                <a:solidFill>
                  <a:schemeClr val="tx1"/>
                </a:solidFill>
                <a:effectLst/>
              </a:rPr>
              <a:t> del FONREC</a:t>
            </a:r>
            <a:r>
              <a:rPr lang="es-ES" sz="1000" kern="1200" dirty="0">
                <a:solidFill>
                  <a:schemeClr val="tx1"/>
                </a:solidFill>
                <a:effectLst/>
              </a:rPr>
              <a:t> -mediante el cual el estado deberá pagar los intereses, pero no el capital al vencimiento-, lo que facilitará las obras de reconstrucción en el estado (Pérez, 2017).</a:t>
            </a:r>
            <a:endParaRPr lang="es-MX" sz="1000" kern="1200" dirty="0">
              <a:solidFill>
                <a:schemeClr val="tx1"/>
              </a:solidFill>
              <a:effectLst/>
            </a:endParaRPr>
          </a:p>
          <a:p>
            <a:r>
              <a:rPr lang="es-ES" sz="1000" kern="1200" dirty="0">
                <a:solidFill>
                  <a:schemeClr val="tx1"/>
                </a:solidFill>
                <a:effectLst/>
              </a:rPr>
              <a:t>El Gobierno de Oaxaca también puso a disposición del público tres cuentas bancarias a nombre de la Secretaría de Finanzas del Estado para que cualquier persona pueda hacer </a:t>
            </a:r>
            <a:r>
              <a:rPr lang="es-ES" sz="1000" b="1" kern="1200" dirty="0">
                <a:solidFill>
                  <a:schemeClr val="tx1"/>
                </a:solidFill>
                <a:effectLst/>
              </a:rPr>
              <a:t>donativos</a:t>
            </a:r>
            <a:r>
              <a:rPr lang="es-ES" sz="1000" kern="1200" dirty="0">
                <a:solidFill>
                  <a:schemeClr val="tx1"/>
                </a:solidFill>
                <a:effectLst/>
              </a:rPr>
              <a:t>. El gobierno publica diariamente el monto que se ha recolectado, y al 13 de octubre el saldo de la misma ascendió a 9.4 </a:t>
            </a:r>
            <a:r>
              <a:rPr lang="es-ES" sz="1000" kern="1200" dirty="0" err="1">
                <a:solidFill>
                  <a:schemeClr val="tx1"/>
                </a:solidFill>
                <a:effectLst/>
              </a:rPr>
              <a:t>mdp</a:t>
            </a:r>
            <a:r>
              <a:rPr lang="es-ES" sz="1000" kern="1200" dirty="0">
                <a:solidFill>
                  <a:schemeClr val="tx1"/>
                </a:solidFill>
                <a:effectLst/>
              </a:rPr>
              <a:t>.</a:t>
            </a:r>
            <a:endParaRPr lang="es-MX" sz="1000" kern="1200" dirty="0">
              <a:solidFill>
                <a:schemeClr val="tx1"/>
              </a:solidFill>
              <a:effectLst/>
            </a:endParaRPr>
          </a:p>
          <a:p>
            <a:r>
              <a:rPr lang="es-ES" sz="1000" b="1" kern="1200" dirty="0">
                <a:solidFill>
                  <a:schemeClr val="tx1"/>
                </a:solidFill>
                <a:effectLst/>
              </a:rPr>
              <a:t>Guerrero</a:t>
            </a:r>
            <a:r>
              <a:rPr lang="es-ES" sz="1000" kern="1200" dirty="0">
                <a:solidFill>
                  <a:schemeClr val="tx1"/>
                </a:solidFill>
                <a:effectLst/>
              </a:rPr>
              <a:t> ha contratado en los últimos años una </a:t>
            </a:r>
            <a:r>
              <a:rPr lang="es-ES" sz="1000" b="1" kern="1200" dirty="0">
                <a:solidFill>
                  <a:schemeClr val="tx1"/>
                </a:solidFill>
                <a:effectLst/>
              </a:rPr>
              <a:t>Póliza de Seguro para la Atención a Contingencias Naturales</a:t>
            </a:r>
            <a:r>
              <a:rPr lang="es-ES" sz="1000" kern="1200" dirty="0">
                <a:solidFill>
                  <a:schemeClr val="tx1"/>
                </a:solidFill>
                <a:effectLst/>
              </a:rPr>
              <a:t> con el objetivo de </a:t>
            </a:r>
            <a:r>
              <a:rPr lang="es-ES" sz="1000" i="1" kern="1200" dirty="0">
                <a:solidFill>
                  <a:schemeClr val="tx1"/>
                </a:solidFill>
                <a:effectLst/>
              </a:rPr>
              <a:t>salvaguardar los bienes y el entorno de los guerrerenses ante desastres naturales y otros fenómenos perturbadores</a:t>
            </a:r>
            <a:r>
              <a:rPr lang="es-ES" sz="1000" kern="1200" dirty="0">
                <a:solidFill>
                  <a:schemeClr val="tx1"/>
                </a:solidFill>
                <a:effectLst/>
              </a:rPr>
              <a:t>. La adquisición del seguro supuso una inversión de 90 mdp.</a:t>
            </a:r>
            <a:r>
              <a:rPr lang="es-ES" sz="1000" kern="1200" baseline="30000" dirty="0">
                <a:solidFill>
                  <a:schemeClr val="tx1"/>
                </a:solidFill>
                <a:effectLst/>
              </a:rPr>
              <a:t>17</a:t>
            </a:r>
            <a:r>
              <a:rPr lang="es-ES" sz="1000" kern="1200" dirty="0">
                <a:solidFill>
                  <a:schemeClr val="tx1"/>
                </a:solidFill>
                <a:effectLst/>
              </a:rPr>
              <a:t> Sin embargo, no se encontraron más detalles sobre los bienes o inmuebles que cubre dicho seguro. Tampoco se tiene información sobre algún fondo o fideicomiso que se pueda utilizar para enfrentar los costos de los sismos de septiembre.</a:t>
            </a:r>
            <a:endParaRPr lang="es-MX" sz="1000" kern="1200" dirty="0">
              <a:solidFill>
                <a:schemeClr val="tx1"/>
              </a:solidFill>
              <a:effectLst/>
            </a:endParaRPr>
          </a:p>
          <a:p>
            <a:r>
              <a:rPr lang="es-ES" sz="1000" b="1" kern="1200" dirty="0">
                <a:solidFill>
                  <a:schemeClr val="tx1"/>
                </a:solidFill>
                <a:effectLst/>
              </a:rPr>
              <a:t>Morelos </a:t>
            </a:r>
            <a:r>
              <a:rPr lang="es-ES" sz="1000" kern="1200" dirty="0">
                <a:solidFill>
                  <a:schemeClr val="tx1"/>
                </a:solidFill>
                <a:effectLst/>
              </a:rPr>
              <a:t>anunció la creación del </a:t>
            </a:r>
            <a:r>
              <a:rPr lang="es-ES" sz="1000" b="1" kern="1200" dirty="0">
                <a:solidFill>
                  <a:schemeClr val="tx1"/>
                </a:solidFill>
                <a:effectLst/>
              </a:rPr>
              <a:t>Fideicomiso para la Reconstrucción de Morelos (Unidos por Morelos)</a:t>
            </a:r>
            <a:r>
              <a:rPr lang="es-ES" sz="1000" kern="1200" dirty="0">
                <a:solidFill>
                  <a:schemeClr val="tx1"/>
                </a:solidFill>
                <a:effectLst/>
              </a:rPr>
              <a:t>, se señaló que el fondo iniciaría operaciones con 300 </a:t>
            </a:r>
            <a:r>
              <a:rPr lang="es-ES" sz="1000" kern="1200" dirty="0" err="1">
                <a:solidFill>
                  <a:schemeClr val="tx1"/>
                </a:solidFill>
                <a:effectLst/>
              </a:rPr>
              <a:t>mdp</a:t>
            </a:r>
            <a:r>
              <a:rPr lang="es-ES" sz="1000" kern="1200" dirty="0">
                <a:solidFill>
                  <a:schemeClr val="tx1"/>
                </a:solidFill>
                <a:effectLst/>
              </a:rPr>
              <a:t> y que se incrementará con los recursos del Fondo de Aportaciones para la Infraestructura Social Municipal (FAISM) (Castillo, 2017). Los detalles de su manejo y operación aún no se han hecho públicos. Es importante mencionar que no se encontró en la información pública disponible gastos erogados o licitaciones relacionadas con la contratación de seguros de bienes patrimoniales o de desastres naturales. En este contexto, </a:t>
            </a:r>
            <a:r>
              <a:rPr lang="es-ES" sz="1000" kern="1200" dirty="0" err="1">
                <a:solidFill>
                  <a:schemeClr val="tx1"/>
                </a:solidFill>
                <a:effectLst/>
              </a:rPr>
              <a:t>Fitch</a:t>
            </a:r>
            <a:r>
              <a:rPr lang="es-ES" sz="1000" kern="1200" dirty="0">
                <a:solidFill>
                  <a:schemeClr val="tx1"/>
                </a:solidFill>
                <a:effectLst/>
              </a:rPr>
              <a:t> Ratings (2017b) estima que Morelos enfrentaría un alto impacto en las finanzas públicas por su limitada liquidez.</a:t>
            </a:r>
            <a:endParaRPr lang="es-MX" sz="1000" dirty="0"/>
          </a:p>
        </p:txBody>
      </p:sp>
      <p:sp>
        <p:nvSpPr>
          <p:cNvPr id="4" name="Marcador de número de diapositiva 3"/>
          <p:cNvSpPr>
            <a:spLocks noGrp="1"/>
          </p:cNvSpPr>
          <p:nvPr>
            <p:ph type="sldNum" sz="quarter" idx="10"/>
          </p:nvPr>
        </p:nvSpPr>
        <p:spPr/>
        <p:txBody>
          <a:bodyPr/>
          <a:lstStyle/>
          <a:p>
            <a:fld id="{1F495FA6-FEE8-624E-ADDD-FA24AA94D0F5}" type="slidenum">
              <a:rPr lang="es-ES_tradnl" smtClean="0"/>
              <a:t>11</a:t>
            </a:fld>
            <a:endParaRPr lang="es-ES_tradnl"/>
          </a:p>
        </p:txBody>
      </p:sp>
    </p:spTree>
    <p:extLst>
      <p:ext uri="{BB962C8B-B14F-4D97-AF65-F5344CB8AC3E}">
        <p14:creationId xmlns:p14="http://schemas.microsoft.com/office/powerpoint/2010/main" val="7620642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a:xfrm>
            <a:off x="688182" y="4473892"/>
            <a:ext cx="5505450" cy="4053420"/>
          </a:xfrm>
        </p:spPr>
        <p:txBody>
          <a:bodyPr/>
          <a:lstStyle/>
          <a:p>
            <a:pPr marL="285750" indent="-285750">
              <a:buFont typeface="Wingdings" panose="05000000000000000000" pitchFamily="2" charset="2"/>
              <a:buChar char="§"/>
            </a:pPr>
            <a:r>
              <a:rPr lang="es-419" sz="1200" dirty="0"/>
              <a:t>En general, las entidades federativas afectadas por los sismos de septiembre </a:t>
            </a:r>
            <a:r>
              <a:rPr lang="es-419" sz="1200" b="1" dirty="0"/>
              <a:t>cuentan con algunos fondos o instrumentos para </a:t>
            </a:r>
            <a:r>
              <a:rPr lang="es-419" sz="1200" dirty="0"/>
              <a:t>cubrir una parte de los costos.</a:t>
            </a:r>
          </a:p>
          <a:p>
            <a:pPr marL="285750" indent="-285750">
              <a:buFont typeface="Wingdings" panose="05000000000000000000" pitchFamily="2" charset="2"/>
              <a:buChar char="§"/>
            </a:pPr>
            <a:r>
              <a:rPr lang="es-419" sz="1200" dirty="0"/>
              <a:t>Ley de Disciplina Financiera de las Entidades Federativas y Municipios establece:</a:t>
            </a:r>
          </a:p>
          <a:p>
            <a:pPr marL="534988" indent="-285750">
              <a:buFont typeface="Wingdings" panose="05000000000000000000" pitchFamily="2" charset="2"/>
              <a:buChar char="ü"/>
            </a:pPr>
            <a:r>
              <a:rPr lang="es-419" sz="1200" dirty="0"/>
              <a:t>Entidades federativas podrán incurrir en </a:t>
            </a:r>
            <a:r>
              <a:rPr lang="es-419" sz="1200" b="1" dirty="0"/>
              <a:t>déficit presupuestario </a:t>
            </a:r>
            <a:r>
              <a:rPr lang="es-419" sz="1200" dirty="0"/>
              <a:t>cuando sea necesario cubrir el costo de reconstrucción provocado por desastres naturales (art. 7).</a:t>
            </a:r>
          </a:p>
          <a:p>
            <a:pPr marL="534988" indent="-285750">
              <a:buFont typeface="Wingdings" panose="05000000000000000000" pitchFamily="2" charset="2"/>
              <a:buChar char="ü"/>
            </a:pPr>
            <a:r>
              <a:rPr lang="es-419" sz="1200" b="1" dirty="0"/>
              <a:t>Los Presupuestos</a:t>
            </a:r>
            <a:r>
              <a:rPr lang="es-419" sz="1200" dirty="0"/>
              <a:t> deberán </a:t>
            </a:r>
            <a:r>
              <a:rPr lang="es-419" sz="1200" b="1" dirty="0"/>
              <a:t>prever recursos </a:t>
            </a:r>
            <a:r>
              <a:rPr lang="es-419" sz="1200" dirty="0"/>
              <a:t>para atender a la población afectada y los  daños a la infraestructura pública estatal … así como para realizar acciones para prevenir y mitigar su impacto en las finanzas estatales (art. 9).</a:t>
            </a:r>
          </a:p>
          <a:p>
            <a:pPr marL="534988" indent="-285750">
              <a:buFont typeface="Wingdings" panose="05000000000000000000" pitchFamily="2" charset="2"/>
              <a:buChar char="ü"/>
            </a:pPr>
            <a:r>
              <a:rPr lang="es-419" sz="1200" dirty="0"/>
              <a:t>Para esto último: deben alcanzar </a:t>
            </a:r>
            <a:r>
              <a:rPr lang="es-419" sz="1200" b="1" dirty="0"/>
              <a:t>mínimo 10% de la aportación promedio </a:t>
            </a:r>
            <a:r>
              <a:rPr lang="es-419" sz="1200" dirty="0"/>
              <a:t>realizada por la entidad </a:t>
            </a:r>
            <a:r>
              <a:rPr lang="es-419" sz="1200" b="1" dirty="0"/>
              <a:t>para la reconstrucción de la infraestructura </a:t>
            </a:r>
            <a:r>
              <a:rPr lang="es-419" sz="1200" dirty="0"/>
              <a:t>dañada en los últimos 5 ejercicios, actualizada por inflación. Los recursos deben de aportarse a </a:t>
            </a:r>
            <a:r>
              <a:rPr lang="es-419" sz="1200" b="1" dirty="0"/>
              <a:t>fideicomiso</a:t>
            </a:r>
            <a:r>
              <a:rPr lang="es-419" sz="1200" dirty="0"/>
              <a:t>.</a:t>
            </a:r>
          </a:p>
          <a:p>
            <a:pPr marL="534988" indent="-285750">
              <a:buFont typeface="Wingdings" panose="05000000000000000000" pitchFamily="2" charset="2"/>
              <a:buChar char="ü"/>
            </a:pPr>
            <a:r>
              <a:rPr lang="es-419" sz="1200" b="1" dirty="0"/>
              <a:t>Al menos 50% de los excedentes de libre disposición </a:t>
            </a:r>
            <a:r>
              <a:rPr lang="es-419" sz="1200" dirty="0"/>
              <a:t>de las entidades debe de destinarse a diversos conceptos, entre ellos, </a:t>
            </a:r>
            <a:r>
              <a:rPr lang="es-419" sz="1200" b="1" dirty="0"/>
              <a:t>a fondos para la atención a desastres naturales</a:t>
            </a:r>
            <a:r>
              <a:rPr lang="es-419" sz="1200" dirty="0"/>
              <a:t> (art. 14) (entidades con endeudamiento sostenible).</a:t>
            </a:r>
          </a:p>
          <a:p>
            <a:pPr marL="285750" indent="-285750">
              <a:buFont typeface="Wingdings" panose="05000000000000000000" pitchFamily="2" charset="2"/>
              <a:buChar char="§"/>
            </a:pPr>
            <a:r>
              <a:rPr lang="es-419" sz="1200" b="1" dirty="0"/>
              <a:t>Únicamente CDMX cuenta con fondo con monto importante para enfrentar daños; el resto de los estados dependerá mayormente de recursos que obtengan del FONDEN, así como de los seguros que hayan contratado.</a:t>
            </a:r>
          </a:p>
          <a:p>
            <a:pPr marL="534988" indent="-285750">
              <a:lnSpc>
                <a:spcPts val="2500"/>
              </a:lnSpc>
              <a:buFont typeface="Wingdings" panose="05000000000000000000" pitchFamily="2" charset="2"/>
              <a:buChar char="ü"/>
            </a:pPr>
            <a:endParaRPr lang="es-419" sz="1200" dirty="0"/>
          </a:p>
          <a:p>
            <a:endParaRPr lang="es-MX" dirty="0"/>
          </a:p>
        </p:txBody>
      </p:sp>
      <p:sp>
        <p:nvSpPr>
          <p:cNvPr id="4" name="Marcador de número de diapositiva 3"/>
          <p:cNvSpPr>
            <a:spLocks noGrp="1"/>
          </p:cNvSpPr>
          <p:nvPr>
            <p:ph type="sldNum" sz="quarter" idx="10"/>
          </p:nvPr>
        </p:nvSpPr>
        <p:spPr/>
        <p:txBody>
          <a:bodyPr/>
          <a:lstStyle/>
          <a:p>
            <a:fld id="{1F495FA6-FEE8-624E-ADDD-FA24AA94D0F5}" type="slidenum">
              <a:rPr lang="es-ES_tradnl" smtClean="0"/>
              <a:t>12</a:t>
            </a:fld>
            <a:endParaRPr lang="es-ES_tradnl"/>
          </a:p>
        </p:txBody>
      </p:sp>
    </p:spTree>
    <p:extLst>
      <p:ext uri="{BB962C8B-B14F-4D97-AF65-F5344CB8AC3E}">
        <p14:creationId xmlns:p14="http://schemas.microsoft.com/office/powerpoint/2010/main" val="96015771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Los</a:t>
            </a:r>
            <a:r>
              <a:rPr lang="es-MX" baseline="0" dirty="0"/>
              <a:t> tres temas de lo que acabo de presentar se refieren a tres notas estratégicas que la DGFI del IBD está por publicar, además de un servidor, Gabriela Morales y Maritza Rosales, investigadoras de</a:t>
            </a:r>
            <a:r>
              <a:rPr lang="es-MX" dirty="0"/>
              <a:t> la Dirección son las autoras de dos de las notas, </a:t>
            </a:r>
            <a:r>
              <a:rPr lang="es-MX" baseline="0" dirty="0"/>
              <a:t>posiblemente hoy por la tarde ya podrán encontrarlas en la página de internet, otros</a:t>
            </a:r>
            <a:r>
              <a:rPr lang="es-MX" dirty="0"/>
              <a:t> investigadores están elaborando los temas de si los recursos excedentes y las reasignaciones presupuestarias son fuentes complementarias para la reconstrucción. </a:t>
            </a:r>
          </a:p>
          <a:p>
            <a:r>
              <a:rPr lang="es-MX" baseline="0" dirty="0"/>
              <a:t>Todos</a:t>
            </a:r>
            <a:r>
              <a:rPr lang="es-MX" dirty="0"/>
              <a:t> estos documentos se suman a </a:t>
            </a:r>
            <a:r>
              <a:rPr lang="es-MX" baseline="0" dirty="0"/>
              <a:t>otros trabajos que las distintas direcciones del Instituto han elaborado sobre este importante episodio que nos ha tocado vivir y que es el de la reconstrucción. </a:t>
            </a:r>
          </a:p>
          <a:p>
            <a:r>
              <a:rPr lang="es-MX" baseline="0" dirty="0"/>
              <a:t>Muchas gracias.</a:t>
            </a:r>
            <a:endParaRPr lang="es-MX" dirty="0"/>
          </a:p>
        </p:txBody>
      </p:sp>
      <p:sp>
        <p:nvSpPr>
          <p:cNvPr id="4" name="Marcador de número de diapositiva 3"/>
          <p:cNvSpPr>
            <a:spLocks noGrp="1"/>
          </p:cNvSpPr>
          <p:nvPr>
            <p:ph type="sldNum" sz="quarter" idx="10"/>
          </p:nvPr>
        </p:nvSpPr>
        <p:spPr/>
        <p:txBody>
          <a:bodyPr/>
          <a:lstStyle/>
          <a:p>
            <a:fld id="{1F495FA6-FEE8-624E-ADDD-FA24AA94D0F5}" type="slidenum">
              <a:rPr lang="es-ES_tradnl" smtClean="0"/>
              <a:t>13</a:t>
            </a:fld>
            <a:endParaRPr lang="es-ES_tradnl"/>
          </a:p>
        </p:txBody>
      </p:sp>
    </p:spTree>
    <p:extLst>
      <p:ext uri="{BB962C8B-B14F-4D97-AF65-F5344CB8AC3E}">
        <p14:creationId xmlns:p14="http://schemas.microsoft.com/office/powerpoint/2010/main" val="401874614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1F495FA6-FEE8-624E-ADDD-FA24AA94D0F5}" type="slidenum">
              <a:rPr lang="es-ES_tradnl" smtClean="0"/>
              <a:t>14</a:t>
            </a:fld>
            <a:endParaRPr lang="es-ES_tradnl"/>
          </a:p>
        </p:txBody>
      </p:sp>
    </p:spTree>
    <p:extLst>
      <p:ext uri="{BB962C8B-B14F-4D97-AF65-F5344CB8AC3E}">
        <p14:creationId xmlns:p14="http://schemas.microsoft.com/office/powerpoint/2010/main" val="35621302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Agradezco al Instituto por el espacio y la oportunidad de participar en esta segunda mensa “El fondo para la reconstrucción:</a:t>
            </a:r>
            <a:r>
              <a:rPr lang="es-MX" baseline="0" dirty="0"/>
              <a:t> ¿cuánto?, ¿cómo y de dónde?”</a:t>
            </a:r>
          </a:p>
          <a:p>
            <a:r>
              <a:rPr lang="es-MX" baseline="0" dirty="0"/>
              <a:t>Presentaré un panorama general y algunas estimaciones preliminares que algunas instituciones han hecho para determinar el costo económico de los sismos del mes pasado en las entidades afectadas. </a:t>
            </a:r>
          </a:p>
          <a:p>
            <a:endParaRPr lang="es-MX" dirty="0"/>
          </a:p>
        </p:txBody>
      </p:sp>
      <p:sp>
        <p:nvSpPr>
          <p:cNvPr id="4" name="Marcador de número de diapositiva 3"/>
          <p:cNvSpPr>
            <a:spLocks noGrp="1"/>
          </p:cNvSpPr>
          <p:nvPr>
            <p:ph type="sldNum" sz="quarter" idx="10"/>
          </p:nvPr>
        </p:nvSpPr>
        <p:spPr/>
        <p:txBody>
          <a:bodyPr/>
          <a:lstStyle/>
          <a:p>
            <a:fld id="{1F495FA6-FEE8-624E-ADDD-FA24AA94D0F5}" type="slidenum">
              <a:rPr lang="es-ES_tradnl" smtClean="0"/>
              <a:t>2</a:t>
            </a:fld>
            <a:endParaRPr lang="es-ES_tradnl"/>
          </a:p>
        </p:txBody>
      </p:sp>
    </p:spTree>
    <p:extLst>
      <p:ext uri="{BB962C8B-B14F-4D97-AF65-F5344CB8AC3E}">
        <p14:creationId xmlns:p14="http://schemas.microsoft.com/office/powerpoint/2010/main" val="40989957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Diversas</a:t>
            </a:r>
            <a:r>
              <a:rPr lang="es-MX" baseline="0" dirty="0"/>
              <a:t> instituciones y analistas calcularon el impacto en la actividad económica, las finanzas públicas y los precios. </a:t>
            </a:r>
          </a:p>
          <a:p>
            <a:r>
              <a:rPr lang="es-MX" baseline="0" dirty="0"/>
              <a:t>Prácticamente todas coinciden en que los costos en términos de crecimiento económico serán moderados y se presentarán sólo en el tercer trimestre de 2017.</a:t>
            </a:r>
          </a:p>
          <a:p>
            <a:r>
              <a:rPr lang="es-MX" baseline="0" dirty="0"/>
              <a:t>Para el cuarto trimestre anticipan una recuperación y aceleración económica principalmente en el sector de la construcción. No obstante, la recuperación dependerá de la eficiencia con que se canalicen los recursos para la inversión y la reconstrucción. </a:t>
            </a:r>
          </a:p>
          <a:p>
            <a:r>
              <a:rPr lang="es-MX" baseline="0" dirty="0"/>
              <a:t>También se coincide en el grueso de los daños se concentró en vivienda con impacto local y que la infraestructura productiva no tuvo daños de consideración. </a:t>
            </a:r>
          </a:p>
          <a:p>
            <a:r>
              <a:rPr lang="es-MX" baseline="0" dirty="0"/>
              <a:t>En cuanto a los precios no anticiparon variaciones significativas duraderas aunque en el corto plazo el Banco de México aceptó que podría haber desabasto de algunos productos en las regiones afectadas. </a:t>
            </a:r>
            <a:endParaRPr lang="es-MX" dirty="0"/>
          </a:p>
        </p:txBody>
      </p:sp>
      <p:sp>
        <p:nvSpPr>
          <p:cNvPr id="4" name="Marcador de número de diapositiva 3"/>
          <p:cNvSpPr>
            <a:spLocks noGrp="1"/>
          </p:cNvSpPr>
          <p:nvPr>
            <p:ph type="sldNum" sz="quarter" idx="10"/>
          </p:nvPr>
        </p:nvSpPr>
        <p:spPr/>
        <p:txBody>
          <a:bodyPr/>
          <a:lstStyle/>
          <a:p>
            <a:fld id="{1F495FA6-FEE8-624E-ADDD-FA24AA94D0F5}" type="slidenum">
              <a:rPr lang="es-ES_tradnl" smtClean="0"/>
              <a:t>3</a:t>
            </a:fld>
            <a:endParaRPr lang="es-ES_tradnl"/>
          </a:p>
        </p:txBody>
      </p:sp>
    </p:spTree>
    <p:extLst>
      <p:ext uri="{BB962C8B-B14F-4D97-AF65-F5344CB8AC3E}">
        <p14:creationId xmlns:p14="http://schemas.microsoft.com/office/powerpoint/2010/main" val="17529845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sz="1200" kern="1200" dirty="0">
                <a:solidFill>
                  <a:schemeClr val="tx1"/>
                </a:solidFill>
                <a:effectLst/>
                <a:latin typeface="+mn-lt"/>
                <a:ea typeface="+mn-ea"/>
                <a:cs typeface="+mn-cs"/>
              </a:rPr>
              <a:t>Cabe enfatizar que esta cifra es un piso dado que se trata de datos preliminares, pues hacen falta los datos finales de los censos y de otro tipo de afectaciones en infraestructura de comunicaciones, telecomunicaciones, electricidad, agua, drenaje y el daño a hospitales. </a:t>
            </a:r>
            <a:endParaRPr lang="es-MX" sz="1200" kern="1200" dirty="0">
              <a:solidFill>
                <a:schemeClr val="tx1"/>
              </a:solidFill>
              <a:effectLst/>
              <a:latin typeface="+mn-lt"/>
              <a:ea typeface="+mn-ea"/>
              <a:cs typeface="+mn-cs"/>
            </a:endParaRPr>
          </a:p>
        </p:txBody>
      </p:sp>
      <p:sp>
        <p:nvSpPr>
          <p:cNvPr id="4" name="Marcador de número de diapositiva 3"/>
          <p:cNvSpPr>
            <a:spLocks noGrp="1"/>
          </p:cNvSpPr>
          <p:nvPr>
            <p:ph type="sldNum" sz="quarter" idx="10"/>
          </p:nvPr>
        </p:nvSpPr>
        <p:spPr/>
        <p:txBody>
          <a:bodyPr/>
          <a:lstStyle/>
          <a:p>
            <a:fld id="{1F495FA6-FEE8-624E-ADDD-FA24AA94D0F5}" type="slidenum">
              <a:rPr lang="es-ES_tradnl" smtClean="0"/>
              <a:t>4</a:t>
            </a:fld>
            <a:endParaRPr lang="es-ES_tradnl"/>
          </a:p>
        </p:txBody>
      </p:sp>
    </p:spTree>
    <p:extLst>
      <p:ext uri="{BB962C8B-B14F-4D97-AF65-F5344CB8AC3E}">
        <p14:creationId xmlns:p14="http://schemas.microsoft.com/office/powerpoint/2010/main" val="25153838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744663" y="315913"/>
            <a:ext cx="3373437" cy="2530475"/>
          </a:xfrm>
        </p:spPr>
      </p:sp>
      <p:sp>
        <p:nvSpPr>
          <p:cNvPr id="3" name="Marcador de notas 2"/>
          <p:cNvSpPr>
            <a:spLocks noGrp="1"/>
          </p:cNvSpPr>
          <p:nvPr>
            <p:ph type="body" idx="1"/>
          </p:nvPr>
        </p:nvSpPr>
        <p:spPr>
          <a:xfrm>
            <a:off x="179691" y="3110917"/>
            <a:ext cx="6503568" cy="5719050"/>
          </a:xfrm>
        </p:spPr>
        <p:txBody>
          <a:bodyPr/>
          <a:lstStyle/>
          <a:p>
            <a:r>
              <a:rPr lang="es-ES" sz="1200" b="1" kern="1200" dirty="0">
                <a:solidFill>
                  <a:schemeClr val="tx1"/>
                </a:solidFill>
                <a:effectLst/>
                <a:latin typeface="+mn-lt"/>
                <a:ea typeface="+mn-ea"/>
                <a:cs typeface="+mn-cs"/>
              </a:rPr>
              <a:t>Fideicomiso Fuerza México</a:t>
            </a:r>
            <a:r>
              <a:rPr lang="es-ES" sz="1200" kern="1200" dirty="0">
                <a:solidFill>
                  <a:schemeClr val="tx1"/>
                </a:solidFill>
                <a:effectLst/>
                <a:latin typeface="+mn-lt"/>
                <a:ea typeface="+mn-ea"/>
                <a:cs typeface="+mn-cs"/>
              </a:rPr>
              <a:t>. Se trata de un fideicomiso sin fines de lucro constituido por el Consejo Coordinador Empresarial con Nacional Financiera como fiduciario, que intenta complementar las acciones de reconstrucción del Gobierno Federal.  </a:t>
            </a:r>
            <a:endParaRPr lang="es-MX" sz="1200" kern="1200" dirty="0">
              <a:solidFill>
                <a:schemeClr val="tx1"/>
              </a:solidFill>
              <a:effectLst/>
              <a:latin typeface="+mn-lt"/>
              <a:ea typeface="+mn-ea"/>
              <a:cs typeface="+mn-cs"/>
            </a:endParaRPr>
          </a:p>
          <a:p>
            <a:r>
              <a:rPr lang="es-ES" sz="1200" kern="1200" dirty="0">
                <a:solidFill>
                  <a:schemeClr val="tx1"/>
                </a:solidFill>
                <a:effectLst/>
                <a:latin typeface="+mn-lt"/>
                <a:ea typeface="+mn-ea"/>
                <a:cs typeface="+mn-cs"/>
              </a:rPr>
              <a:t>• </a:t>
            </a:r>
            <a:r>
              <a:rPr lang="es-ES" sz="1200" b="1" kern="1200" dirty="0">
                <a:solidFill>
                  <a:schemeClr val="tx1"/>
                </a:solidFill>
                <a:effectLst/>
                <a:latin typeface="+mn-lt"/>
                <a:ea typeface="+mn-ea"/>
                <a:cs typeface="+mn-cs"/>
              </a:rPr>
              <a:t>FONREC</a:t>
            </a:r>
            <a:r>
              <a:rPr lang="es-ES" sz="1200" kern="1200" dirty="0">
                <a:solidFill>
                  <a:schemeClr val="tx1"/>
                </a:solidFill>
                <a:effectLst/>
                <a:latin typeface="+mn-lt"/>
                <a:ea typeface="+mn-ea"/>
                <a:cs typeface="+mn-cs"/>
              </a:rPr>
              <a:t>. Mediante el cual las entidades pueden acceder a estos recursos mediante la adquisición de un Bonos Cupón Cero emitido por BANOBRAS, con autorización del Congreso Local. </a:t>
            </a:r>
            <a:endParaRPr lang="es-MX" sz="1200" kern="1200" dirty="0">
              <a:solidFill>
                <a:schemeClr val="tx1"/>
              </a:solidFill>
              <a:effectLst/>
              <a:latin typeface="+mn-lt"/>
              <a:ea typeface="+mn-ea"/>
              <a:cs typeface="+mn-cs"/>
            </a:endParaRPr>
          </a:p>
          <a:p>
            <a:r>
              <a:rPr lang="es-ES" sz="1200" kern="1200" dirty="0">
                <a:solidFill>
                  <a:schemeClr val="tx1"/>
                </a:solidFill>
                <a:effectLst/>
                <a:latin typeface="+mn-lt"/>
                <a:ea typeface="+mn-ea"/>
                <a:cs typeface="+mn-cs"/>
              </a:rPr>
              <a:t>• </a:t>
            </a:r>
            <a:r>
              <a:rPr lang="es-ES" sz="1200" b="1" kern="1200" dirty="0">
                <a:solidFill>
                  <a:schemeClr val="tx1"/>
                </a:solidFill>
                <a:effectLst/>
                <a:latin typeface="+mn-lt"/>
                <a:ea typeface="+mn-ea"/>
                <a:cs typeface="+mn-cs"/>
              </a:rPr>
              <a:t>FOVISSSTE</a:t>
            </a:r>
            <a:r>
              <a:rPr lang="es-ES" sz="1200" kern="1200" dirty="0">
                <a:solidFill>
                  <a:schemeClr val="tx1"/>
                </a:solidFill>
                <a:effectLst/>
                <a:latin typeface="+mn-lt"/>
                <a:ea typeface="+mn-ea"/>
                <a:cs typeface="+mn-cs"/>
              </a:rPr>
              <a:t>. Crearía un programa de Créditos para mejora o reconstrucción de vivienda para derechohabientes o sus familiares, financiados por la Banca de Desarrollo. </a:t>
            </a:r>
            <a:endParaRPr lang="es-MX" sz="1200" kern="1200" dirty="0">
              <a:solidFill>
                <a:schemeClr val="tx1"/>
              </a:solidFill>
              <a:effectLst/>
              <a:latin typeface="+mn-lt"/>
              <a:ea typeface="+mn-ea"/>
              <a:cs typeface="+mn-cs"/>
            </a:endParaRPr>
          </a:p>
          <a:p>
            <a:r>
              <a:rPr lang="es-ES" sz="1200" kern="1200" dirty="0">
                <a:solidFill>
                  <a:schemeClr val="tx1"/>
                </a:solidFill>
                <a:effectLst/>
                <a:latin typeface="+mn-lt"/>
                <a:ea typeface="+mn-ea"/>
                <a:cs typeface="+mn-cs"/>
              </a:rPr>
              <a:t>• </a:t>
            </a:r>
            <a:r>
              <a:rPr lang="es-ES" sz="1200" b="1" kern="1200" dirty="0">
                <a:solidFill>
                  <a:schemeClr val="tx1"/>
                </a:solidFill>
                <a:effectLst/>
                <a:latin typeface="+mn-lt"/>
                <a:ea typeface="+mn-ea"/>
                <a:cs typeface="+mn-cs"/>
              </a:rPr>
              <a:t>FAIS Municipal</a:t>
            </a:r>
            <a:r>
              <a:rPr lang="es-ES" sz="1200" kern="1200" dirty="0">
                <a:solidFill>
                  <a:schemeClr val="tx1"/>
                </a:solidFill>
                <a:effectLst/>
                <a:latin typeface="+mn-lt"/>
                <a:ea typeface="+mn-ea"/>
                <a:cs typeface="+mn-cs"/>
              </a:rPr>
              <a:t>. Los municipios del país pueden orientar recursos al Fondo de Aportaciones para la Infraestructura Social (FAIS) para la reconstrucción y rehabilitación de viviendas, caminos rurales, pavimentación, revestimiento, calles, guarniciones, banquetas y carreteras.</a:t>
            </a:r>
            <a:r>
              <a:rPr lang="es-ES" sz="1200" b="1" kern="1200" dirty="0">
                <a:solidFill>
                  <a:schemeClr val="tx1"/>
                </a:solidFill>
                <a:effectLst/>
                <a:latin typeface="+mn-lt"/>
                <a:ea typeface="+mn-ea"/>
                <a:cs typeface="+mn-cs"/>
              </a:rPr>
              <a:t> Créditos hipotecarios del Fondo de Operación y Financiamiento Bancario a la Vivienda, FOVI-SHF</a:t>
            </a:r>
            <a:r>
              <a:rPr lang="es-ES" sz="1200" kern="1200" dirty="0">
                <a:solidFill>
                  <a:schemeClr val="tx1"/>
                </a:solidFill>
                <a:effectLst/>
                <a:latin typeface="+mn-lt"/>
                <a:ea typeface="+mn-ea"/>
                <a:cs typeface="+mn-cs"/>
              </a:rPr>
              <a:t>. Con este tipo de créditos el acreditado sólo paga intereses, el capital es con cargo a un fondo semilla que aportan los estados, potenciado por el Bono Cupón Cero a cargo de BANOBRAS. </a:t>
            </a:r>
            <a:endParaRPr lang="es-MX" sz="1200" kern="1200" dirty="0">
              <a:solidFill>
                <a:schemeClr val="tx1"/>
              </a:solidFill>
              <a:effectLst/>
              <a:latin typeface="+mn-lt"/>
              <a:ea typeface="+mn-ea"/>
              <a:cs typeface="+mn-cs"/>
            </a:endParaRPr>
          </a:p>
          <a:p>
            <a:r>
              <a:rPr lang="es-ES" sz="1200" kern="1200" dirty="0">
                <a:solidFill>
                  <a:schemeClr val="tx1"/>
                </a:solidFill>
                <a:effectLst/>
                <a:latin typeface="+mn-lt"/>
                <a:ea typeface="+mn-ea"/>
                <a:cs typeface="+mn-cs"/>
              </a:rPr>
              <a:t>• Los </a:t>
            </a:r>
            <a:r>
              <a:rPr lang="es-ES" sz="1200" b="1" kern="1200" dirty="0">
                <a:solidFill>
                  <a:schemeClr val="tx1"/>
                </a:solidFill>
                <a:effectLst/>
                <a:latin typeface="+mn-lt"/>
                <a:ea typeface="+mn-ea"/>
                <a:cs typeface="+mn-cs"/>
              </a:rPr>
              <a:t>partidos políticos</a:t>
            </a:r>
            <a:r>
              <a:rPr lang="es-ES" sz="1200" kern="1200" dirty="0">
                <a:solidFill>
                  <a:schemeClr val="tx1"/>
                </a:solidFill>
                <a:effectLst/>
                <a:latin typeface="+mn-lt"/>
                <a:ea typeface="+mn-ea"/>
                <a:cs typeface="+mn-cs"/>
              </a:rPr>
              <a:t> manifestaron su disposición de reintegrar de los recursos correspondientes a gastos en actividades ordinarias o de campaña para los años 2017 o 2018 (IBD, 2017). </a:t>
            </a:r>
            <a:endParaRPr lang="es-MX" sz="1200" kern="1200" dirty="0">
              <a:solidFill>
                <a:schemeClr val="tx1"/>
              </a:solidFill>
              <a:effectLst/>
              <a:latin typeface="+mn-lt"/>
              <a:ea typeface="+mn-ea"/>
              <a:cs typeface="+mn-cs"/>
            </a:endParaRPr>
          </a:p>
          <a:p>
            <a:r>
              <a:rPr lang="es-ES" sz="1200" kern="1200" dirty="0">
                <a:solidFill>
                  <a:schemeClr val="tx1"/>
                </a:solidFill>
                <a:effectLst/>
                <a:latin typeface="+mn-lt"/>
                <a:ea typeface="+mn-ea"/>
                <a:cs typeface="+mn-cs"/>
              </a:rPr>
              <a:t>En lo que se refiere al ingreso de </a:t>
            </a:r>
            <a:r>
              <a:rPr lang="es-ES" sz="1200" b="1" kern="1200" dirty="0">
                <a:solidFill>
                  <a:schemeClr val="tx1"/>
                </a:solidFill>
                <a:effectLst/>
                <a:latin typeface="+mn-lt"/>
                <a:ea typeface="+mn-ea"/>
                <a:cs typeface="+mn-cs"/>
              </a:rPr>
              <a:t>donaciones</a:t>
            </a:r>
            <a:r>
              <a:rPr lang="es-ES" sz="1200" kern="1200" dirty="0">
                <a:solidFill>
                  <a:schemeClr val="tx1"/>
                </a:solidFill>
                <a:effectLst/>
                <a:latin typeface="+mn-lt"/>
                <a:ea typeface="+mn-ea"/>
                <a:cs typeface="+mn-cs"/>
              </a:rPr>
              <a:t> del extranjero por el sismo la SHCP autorizó, a través de las Aduanas, “la introducción de mercancías para ser donadas sin el pago de impuestos al comercio exterior, sin la utilización de pedimento y sin agente aduanal, resolviéndose el trámite en un día”. </a:t>
            </a:r>
            <a:endParaRPr lang="es-MX" sz="1200" kern="1200" dirty="0">
              <a:solidFill>
                <a:schemeClr val="tx1"/>
              </a:solidFill>
              <a:effectLst/>
              <a:latin typeface="+mn-lt"/>
              <a:ea typeface="+mn-ea"/>
              <a:cs typeface="+mn-cs"/>
            </a:endParaRPr>
          </a:p>
          <a:p>
            <a:r>
              <a:rPr lang="es-ES" sz="1200" kern="1200" dirty="0">
                <a:solidFill>
                  <a:schemeClr val="tx1"/>
                </a:solidFill>
                <a:effectLst/>
                <a:latin typeface="+mn-lt"/>
                <a:ea typeface="+mn-ea"/>
                <a:cs typeface="+mn-cs"/>
              </a:rPr>
              <a:t>• </a:t>
            </a:r>
            <a:r>
              <a:rPr lang="es-ES" sz="1200" b="1" kern="1200" dirty="0">
                <a:solidFill>
                  <a:schemeClr val="tx1"/>
                </a:solidFill>
                <a:effectLst/>
                <a:latin typeface="+mn-lt"/>
                <a:ea typeface="+mn-ea"/>
                <a:cs typeface="+mn-cs"/>
              </a:rPr>
              <a:t>Bono Catastrófico</a:t>
            </a:r>
            <a:r>
              <a:rPr lang="es-ES" sz="1200" kern="1200" dirty="0">
                <a:solidFill>
                  <a:schemeClr val="tx1"/>
                </a:solidFill>
                <a:effectLst/>
                <a:latin typeface="+mn-lt"/>
                <a:ea typeface="+mn-ea"/>
                <a:cs typeface="+mn-cs"/>
              </a:rPr>
              <a:t>. El 4 de agosto pasado, el Gobierno Federal junto con el Banco Mundial, renovaron el mecanismo de cobertura financiera que potencia los recursos del FONDEN. El Bono Catastrófico podría inyectar hasta 360 </a:t>
            </a:r>
            <a:r>
              <a:rPr lang="es-ES" sz="1200" kern="1200" dirty="0" err="1">
                <a:solidFill>
                  <a:schemeClr val="tx1"/>
                </a:solidFill>
                <a:effectLst/>
                <a:latin typeface="+mn-lt"/>
                <a:ea typeface="+mn-ea"/>
                <a:cs typeface="+mn-cs"/>
              </a:rPr>
              <a:t>mdd</a:t>
            </a:r>
            <a:r>
              <a:rPr lang="es-ES" sz="1200" kern="1200" dirty="0">
                <a:solidFill>
                  <a:schemeClr val="tx1"/>
                </a:solidFill>
                <a:effectLst/>
                <a:latin typeface="+mn-lt"/>
                <a:ea typeface="+mn-ea"/>
                <a:cs typeface="+mn-cs"/>
              </a:rPr>
              <a:t> al Fondo. La cobertura del Bono tiene una vigencia de tres años y permitiría brindar apoyo a la población afectada al asegurar recursos para atender emergencias por sismos y huracanes intensos.</a:t>
            </a:r>
            <a:endParaRPr lang="es-MX"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s-ES" sz="1200" b="1" kern="1200" dirty="0">
                <a:solidFill>
                  <a:schemeClr val="tx1"/>
                </a:solidFill>
                <a:effectLst/>
                <a:latin typeface="+mn-lt"/>
                <a:ea typeface="+mn-ea"/>
                <a:cs typeface="+mn-cs"/>
              </a:rPr>
              <a:t>Sector Asegurador</a:t>
            </a:r>
            <a:r>
              <a:rPr lang="es-ES" sz="1200" kern="1200" dirty="0">
                <a:solidFill>
                  <a:schemeClr val="tx1"/>
                </a:solidFill>
                <a:effectLst/>
                <a:latin typeface="+mn-lt"/>
                <a:ea typeface="+mn-ea"/>
                <a:cs typeface="+mn-cs"/>
              </a:rPr>
              <a:t>. La SHCP (2017b) indicó que la Comisión Nacional de Seguros y Fianzas (CNSF), la Secretaría de Gobernación, la Asociación de Bancos de México y la Comisión Nacional para la Protección y Defensa de los Usuarios de Servicios Financieros (CONDUSEF), promoverían facilidades regulatorias para que las aseguradoras realizaran pagos expeditos ante los siniestros que se presentaron, y que establecerían requisitos simplificados. Además, las aseguradoras deberían reportar continuamente ante las autoridades información sobre siniestros, ajustes, valuaciones y pagos realizados.</a:t>
            </a:r>
            <a:endParaRPr lang="es-MX" sz="1200" kern="1200" dirty="0">
              <a:solidFill>
                <a:schemeClr val="tx1"/>
              </a:solidFill>
              <a:effectLst/>
              <a:latin typeface="+mn-lt"/>
              <a:ea typeface="+mn-ea"/>
              <a:cs typeface="+mn-cs"/>
            </a:endParaRPr>
          </a:p>
          <a:p>
            <a:endParaRPr lang="es-MX" sz="1200" kern="1200" dirty="0">
              <a:solidFill>
                <a:schemeClr val="tx1"/>
              </a:solidFill>
              <a:effectLst/>
              <a:latin typeface="+mn-lt"/>
              <a:ea typeface="+mn-ea"/>
              <a:cs typeface="+mn-cs"/>
            </a:endParaRPr>
          </a:p>
          <a:p>
            <a:endParaRPr lang="es-MX" dirty="0"/>
          </a:p>
        </p:txBody>
      </p:sp>
      <p:sp>
        <p:nvSpPr>
          <p:cNvPr id="4" name="Marcador de número de diapositiva 3"/>
          <p:cNvSpPr>
            <a:spLocks noGrp="1"/>
          </p:cNvSpPr>
          <p:nvPr>
            <p:ph type="sldNum" sz="quarter" idx="10"/>
          </p:nvPr>
        </p:nvSpPr>
        <p:spPr/>
        <p:txBody>
          <a:bodyPr/>
          <a:lstStyle/>
          <a:p>
            <a:fld id="{1F495FA6-FEE8-624E-ADDD-FA24AA94D0F5}" type="slidenum">
              <a:rPr lang="es-ES_tradnl" smtClean="0"/>
              <a:t>5</a:t>
            </a:fld>
            <a:endParaRPr lang="es-ES_tradnl"/>
          </a:p>
        </p:txBody>
      </p:sp>
    </p:spTree>
    <p:extLst>
      <p:ext uri="{BB962C8B-B14F-4D97-AF65-F5344CB8AC3E}">
        <p14:creationId xmlns:p14="http://schemas.microsoft.com/office/powerpoint/2010/main" val="33308065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1F495FA6-FEE8-624E-ADDD-FA24AA94D0F5}" type="slidenum">
              <a:rPr lang="es-ES_tradnl" smtClean="0"/>
              <a:t>6</a:t>
            </a:fld>
            <a:endParaRPr lang="es-ES_tradnl"/>
          </a:p>
        </p:txBody>
      </p:sp>
    </p:spTree>
    <p:extLst>
      <p:ext uri="{BB962C8B-B14F-4D97-AF65-F5344CB8AC3E}">
        <p14:creationId xmlns:p14="http://schemas.microsoft.com/office/powerpoint/2010/main" val="30113564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El FONDEN es el principal instrumento financiero del Gobierno Federal para atender las situaciones de emergencia provocadas por fenómenos naturales</a:t>
            </a:r>
            <a:endParaRPr lang="es-ES_tradnl" dirty="0"/>
          </a:p>
          <a:p>
            <a:r>
              <a:rPr lang="es-ES_tradnl" dirty="0"/>
              <a:t>Los instrumentos complementarios se refieren al FONREC</a:t>
            </a:r>
            <a:r>
              <a:rPr lang="es-ES_tradnl" baseline="0" dirty="0"/>
              <a:t> y al Bono Catastrófico</a:t>
            </a:r>
          </a:p>
          <a:p>
            <a:r>
              <a:rPr lang="es-ES_tradnl" dirty="0"/>
              <a:t>Para 2017 se aprobaron </a:t>
            </a:r>
            <a:r>
              <a:rPr lang="es-MX" dirty="0"/>
              <a:t>6,036 </a:t>
            </a:r>
            <a:r>
              <a:rPr lang="es-MX" dirty="0" err="1"/>
              <a:t>mdp</a:t>
            </a:r>
            <a:r>
              <a:rPr lang="es-MX" dirty="0"/>
              <a:t> para el </a:t>
            </a:r>
            <a:r>
              <a:rPr lang="es-MX" dirty="0" err="1"/>
              <a:t>Fonden</a:t>
            </a:r>
            <a:r>
              <a:rPr lang="es-MX" dirty="0"/>
              <a:t>. </a:t>
            </a:r>
          </a:p>
          <a:p>
            <a:r>
              <a:rPr lang="es-MX" dirty="0"/>
              <a:t> No obstante, según datos de la SHCP al mes de agosto, el saldo en el Fideicomiso del Fondo de Desastres naturales ascendía a 8,443.1 </a:t>
            </a:r>
            <a:r>
              <a:rPr lang="es-MX" dirty="0" err="1"/>
              <a:t>mdp</a:t>
            </a:r>
            <a:r>
              <a:rPr lang="es-MX" dirty="0"/>
              <a:t>. </a:t>
            </a:r>
          </a:p>
          <a:p>
            <a:pPr lvl="0"/>
            <a:r>
              <a:rPr lang="es-ES" dirty="0"/>
              <a:t>Programa </a:t>
            </a:r>
            <a:r>
              <a:rPr lang="es-ES" cap="small" dirty="0" err="1"/>
              <a:t>fonden</a:t>
            </a:r>
            <a:r>
              <a:rPr lang="es-ES" dirty="0"/>
              <a:t>, cuenta con una asignación presupuestaria en el PEF-2017 de 6,036.0 </a:t>
            </a:r>
            <a:r>
              <a:rPr lang="es-ES" dirty="0" err="1"/>
              <a:t>mdp</a:t>
            </a:r>
            <a:r>
              <a:rPr lang="es-ES" dirty="0"/>
              <a:t>.</a:t>
            </a:r>
            <a:endParaRPr lang="es-MX" dirty="0"/>
          </a:p>
          <a:p>
            <a:pPr lvl="0"/>
            <a:r>
              <a:rPr lang="es-ES" dirty="0"/>
              <a:t>Fideicomiso </a:t>
            </a:r>
            <a:r>
              <a:rPr lang="es-ES" cap="small" dirty="0" err="1"/>
              <a:t>fonden</a:t>
            </a:r>
            <a:r>
              <a:rPr lang="es-ES" cap="small" dirty="0"/>
              <a:t>, </a:t>
            </a:r>
            <a:r>
              <a:rPr lang="es-ES" dirty="0"/>
              <a:t>al segundo semestre del año reporta una disponibilidad de 5,629.7 </a:t>
            </a:r>
            <a:r>
              <a:rPr lang="es-ES" dirty="0" err="1"/>
              <a:t>mdp</a:t>
            </a:r>
            <a:r>
              <a:rPr lang="es-ES" dirty="0"/>
              <a:t>.</a:t>
            </a:r>
            <a:endParaRPr lang="es-MX" dirty="0"/>
          </a:p>
          <a:p>
            <a:r>
              <a:rPr lang="es-ES_tradnl" dirty="0"/>
              <a:t>Bono catastrófico. </a:t>
            </a:r>
            <a:r>
              <a:rPr lang="es-ES" dirty="0"/>
              <a:t>Este Bono otorga una cobertura de hasta 150 millones de dólares (</a:t>
            </a:r>
            <a:r>
              <a:rPr lang="es-ES" dirty="0" err="1"/>
              <a:t>mdd</a:t>
            </a:r>
            <a:r>
              <a:rPr lang="es-ES" dirty="0"/>
              <a:t>) para sismos, 100 y 110 </a:t>
            </a:r>
            <a:r>
              <a:rPr lang="es-ES" dirty="0" err="1"/>
              <a:t>mdd</a:t>
            </a:r>
            <a:r>
              <a:rPr lang="es-ES" dirty="0"/>
              <a:t> para huracanes que impacten las costas del Océano Atlántico y Pacífico, respectivamente.</a:t>
            </a:r>
            <a:r>
              <a:rPr lang="es-MX" dirty="0"/>
              <a:t> </a:t>
            </a:r>
            <a:r>
              <a:rPr lang="es-419" dirty="0"/>
              <a:t>La SHCP señala que al 10 de octubre este monto equivale a aproximadamente 2,700.0 </a:t>
            </a:r>
            <a:r>
              <a:rPr lang="es-419" dirty="0" err="1"/>
              <a:t>mdp</a:t>
            </a:r>
            <a:r>
              <a:rPr lang="es-419" dirty="0"/>
              <a:t>.</a:t>
            </a:r>
            <a:endParaRPr lang="es-MX" dirty="0"/>
          </a:p>
          <a:p>
            <a:r>
              <a:rPr lang="es-ES" dirty="0"/>
              <a:t>El 10 de octubre se confirman los parámetros (latitud, longitud, magnitud, profundidad) para detonar la activación al cien por ciento de la cobertura por sismo </a:t>
            </a:r>
            <a:endParaRPr lang="es-ES_tradnl" dirty="0"/>
          </a:p>
        </p:txBody>
      </p:sp>
      <p:sp>
        <p:nvSpPr>
          <p:cNvPr id="4" name="Marcador de número de diapositiva 3"/>
          <p:cNvSpPr>
            <a:spLocks noGrp="1"/>
          </p:cNvSpPr>
          <p:nvPr>
            <p:ph type="sldNum" sz="quarter" idx="10"/>
          </p:nvPr>
        </p:nvSpPr>
        <p:spPr/>
        <p:txBody>
          <a:bodyPr/>
          <a:lstStyle/>
          <a:p>
            <a:fld id="{1F495FA6-FEE8-624E-ADDD-FA24AA94D0F5}" type="slidenum">
              <a:rPr lang="es-ES_tradnl" smtClean="0"/>
              <a:t>7</a:t>
            </a:fld>
            <a:endParaRPr lang="es-ES_tradnl"/>
          </a:p>
        </p:txBody>
      </p:sp>
    </p:spTree>
    <p:extLst>
      <p:ext uri="{BB962C8B-B14F-4D97-AF65-F5344CB8AC3E}">
        <p14:creationId xmlns:p14="http://schemas.microsoft.com/office/powerpoint/2010/main" val="25922423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_tradnl" dirty="0"/>
              <a:t>En esta gráfica puede apreciarse como existen años en los que el monto ejercido por el </a:t>
            </a:r>
            <a:r>
              <a:rPr lang="es-ES_tradnl" dirty="0" err="1"/>
              <a:t>Fonden</a:t>
            </a:r>
            <a:r>
              <a:rPr lang="es-ES_tradnl" dirty="0"/>
              <a:t> es mucho mayor al que se aprueba por el congreso de la unión, principalmente en años en los que han ocurrido precisamente desastres naturales más grandes. Estos ocurren todos los años por lo que es necesario fortalecer los mecanismos del Fondo.  </a:t>
            </a:r>
          </a:p>
        </p:txBody>
      </p:sp>
      <p:sp>
        <p:nvSpPr>
          <p:cNvPr id="4" name="Marcador de número de diapositiva 3"/>
          <p:cNvSpPr>
            <a:spLocks noGrp="1"/>
          </p:cNvSpPr>
          <p:nvPr>
            <p:ph type="sldNum" sz="quarter" idx="10"/>
          </p:nvPr>
        </p:nvSpPr>
        <p:spPr/>
        <p:txBody>
          <a:bodyPr/>
          <a:lstStyle/>
          <a:p>
            <a:fld id="{1F495FA6-FEE8-624E-ADDD-FA24AA94D0F5}" type="slidenum">
              <a:rPr lang="es-ES_tradnl" smtClean="0"/>
              <a:t>8</a:t>
            </a:fld>
            <a:endParaRPr lang="es-ES_tradnl"/>
          </a:p>
        </p:txBody>
      </p:sp>
    </p:spTree>
    <p:extLst>
      <p:ext uri="{BB962C8B-B14F-4D97-AF65-F5344CB8AC3E}">
        <p14:creationId xmlns:p14="http://schemas.microsoft.com/office/powerpoint/2010/main" val="33273701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1F495FA6-FEE8-624E-ADDD-FA24AA94D0F5}" type="slidenum">
              <a:rPr lang="es-ES_tradnl" smtClean="0"/>
              <a:t>9</a:t>
            </a:fld>
            <a:endParaRPr lang="es-ES_tradnl"/>
          </a:p>
        </p:txBody>
      </p:sp>
    </p:spTree>
    <p:extLst>
      <p:ext uri="{BB962C8B-B14F-4D97-AF65-F5344CB8AC3E}">
        <p14:creationId xmlns:p14="http://schemas.microsoft.com/office/powerpoint/2010/main" val="23923953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oleObject1.bin"/></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4B531423-D6BC-40DC-B2ED-B6CCB385F6CE}" type="slidenum">
              <a:rPr lang="x-none" smtClean="0"/>
              <a:t>‹Nº›</a:t>
            </a:fld>
            <a:endParaRPr lang="x-none"/>
          </a:p>
        </p:txBody>
      </p:sp>
    </p:spTree>
    <p:extLst>
      <p:ext uri="{BB962C8B-B14F-4D97-AF65-F5344CB8AC3E}">
        <p14:creationId xmlns:p14="http://schemas.microsoft.com/office/powerpoint/2010/main" val="25397754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4B531423-D6BC-40DC-B2ED-B6CCB385F6CE}" type="slidenum">
              <a:rPr lang="x-none" smtClean="0"/>
              <a:t>‹Nº›</a:t>
            </a:fld>
            <a:endParaRPr lang="x-none"/>
          </a:p>
        </p:txBody>
      </p:sp>
    </p:spTree>
    <p:extLst>
      <p:ext uri="{BB962C8B-B14F-4D97-AF65-F5344CB8AC3E}">
        <p14:creationId xmlns:p14="http://schemas.microsoft.com/office/powerpoint/2010/main" val="31367079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4B531423-D6BC-40DC-B2ED-B6CCB385F6CE}" type="slidenum">
              <a:rPr lang="x-none" smtClean="0"/>
              <a:t>‹Nº›</a:t>
            </a:fld>
            <a:endParaRPr lang="x-none"/>
          </a:p>
        </p:txBody>
      </p:sp>
    </p:spTree>
    <p:extLst>
      <p:ext uri="{BB962C8B-B14F-4D97-AF65-F5344CB8AC3E}">
        <p14:creationId xmlns:p14="http://schemas.microsoft.com/office/powerpoint/2010/main" val="33914211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on logo">
    <p:spTree>
      <p:nvGrpSpPr>
        <p:cNvPr id="1" name=""/>
        <p:cNvGrpSpPr/>
        <p:nvPr/>
      </p:nvGrpSpPr>
      <p:grpSpPr>
        <a:xfrm>
          <a:off x="0" y="0"/>
          <a:ext cx="0" cy="0"/>
          <a:chOff x="0" y="0"/>
          <a:chExt cx="0" cy="0"/>
        </a:xfrm>
      </p:grpSpPr>
      <p:graphicFrame>
        <p:nvGraphicFramePr>
          <p:cNvPr id="2" name="1 Objeto" hidden="1"/>
          <p:cNvGraphicFramePr>
            <a:graphicFrameLocks noChangeAspect="1"/>
          </p:cNvGraphicFramePr>
          <p:nvPr userDrawn="1">
            <p:custDataLst>
              <p:tags r:id="rId2"/>
            </p:custDataLst>
            <p:extLst/>
          </p:nvPr>
        </p:nvGraphicFramePr>
        <p:xfrm>
          <a:off x="1589" y="1590"/>
          <a:ext cx="1587" cy="1587"/>
        </p:xfrm>
        <a:graphic>
          <a:graphicData uri="http://schemas.openxmlformats.org/presentationml/2006/ole">
            <mc:AlternateContent xmlns:mc="http://schemas.openxmlformats.org/markup-compatibility/2006">
              <mc:Choice xmlns:v="urn:schemas-microsoft-com:vml" Requires="v">
                <p:oleObj spid="_x0000_s1547" name="Diapositiva de think-cell" r:id="rId4" imgW="270" imgH="270" progId="TCLayout.ActiveDocument.1">
                  <p:embed/>
                </p:oleObj>
              </mc:Choice>
              <mc:Fallback>
                <p:oleObj name="Diapositiva de think-cell" r:id="rId4" imgW="270" imgH="270" progId="TCLayout.ActiveDocument.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9" y="1590"/>
                        <a:ext cx="1587" cy="1587"/>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sp>
        <p:nvSpPr>
          <p:cNvPr id="5" name="Slide Number Placeholder 5"/>
          <p:cNvSpPr>
            <a:spLocks noGrp="1"/>
          </p:cNvSpPr>
          <p:nvPr>
            <p:ph type="sldNum" sz="quarter" idx="12"/>
          </p:nvPr>
        </p:nvSpPr>
        <p:spPr>
          <a:xfrm>
            <a:off x="7016325" y="6510727"/>
            <a:ext cx="2133600" cy="365125"/>
          </a:xfrm>
        </p:spPr>
        <p:txBody>
          <a:bodyPr/>
          <a:lstStyle>
            <a:lvl1pPr algn="r">
              <a:defRPr>
                <a:solidFill>
                  <a:schemeClr val="bg1">
                    <a:lumMod val="50000"/>
                  </a:schemeClr>
                </a:solidFill>
              </a:defRPr>
            </a:lvl1pPr>
          </a:lstStyle>
          <a:p>
            <a:fld id="{78E2B403-E05A-47A0-BF73-2E1B9470ACAF}" type="slidenum">
              <a:rPr lang="en-US" smtClean="0">
                <a:solidFill>
                  <a:prstClr val="white">
                    <a:lumMod val="50000"/>
                  </a:prstClr>
                </a:solidFill>
              </a:rPr>
              <a:pPr/>
              <a:t>‹Nº›</a:t>
            </a:fld>
            <a:endParaRPr lang="en-US" dirty="0">
              <a:solidFill>
                <a:prstClr val="white">
                  <a:lumMod val="50000"/>
                </a:prstClr>
              </a:solidFill>
            </a:endParaRPr>
          </a:p>
        </p:txBody>
      </p:sp>
      <p:sp>
        <p:nvSpPr>
          <p:cNvPr id="9" name="Title 1"/>
          <p:cNvSpPr>
            <a:spLocks noGrp="1"/>
          </p:cNvSpPr>
          <p:nvPr>
            <p:ph type="title"/>
          </p:nvPr>
        </p:nvSpPr>
        <p:spPr>
          <a:xfrm>
            <a:off x="10074" y="47362"/>
            <a:ext cx="8229600" cy="609600"/>
          </a:xfrm>
        </p:spPr>
        <p:txBody>
          <a:bodyPr>
            <a:normAutofit/>
          </a:bodyPr>
          <a:lstStyle>
            <a:lvl1pPr algn="l">
              <a:defRPr sz="1350" b="1">
                <a:latin typeface="Arial" pitchFamily="34" charset="0"/>
                <a:cs typeface="Arial" pitchFamily="34" charset="0"/>
              </a:defRPr>
            </a:lvl1pPr>
          </a:lstStyle>
          <a:p>
            <a:endParaRPr lang="x-none" sz="1275" dirty="0">
              <a:latin typeface="Calibri"/>
              <a:cs typeface="Calibri"/>
            </a:endParaRPr>
          </a:p>
        </p:txBody>
      </p:sp>
      <p:cxnSp>
        <p:nvCxnSpPr>
          <p:cNvPr id="10" name="Straight Connector 7"/>
          <p:cNvCxnSpPr/>
          <p:nvPr userDrawn="1"/>
        </p:nvCxnSpPr>
        <p:spPr>
          <a:xfrm>
            <a:off x="0" y="764704"/>
            <a:ext cx="9144000" cy="1588"/>
          </a:xfrm>
          <a:prstGeom prst="line">
            <a:avLst/>
          </a:prstGeom>
          <a:ln w="25400">
            <a:solidFill>
              <a:srgbClr val="4F6228"/>
            </a:solidFill>
          </a:ln>
        </p:spPr>
        <p:style>
          <a:lnRef idx="1">
            <a:schemeClr val="accent1"/>
          </a:lnRef>
          <a:fillRef idx="0">
            <a:schemeClr val="accent1"/>
          </a:fillRef>
          <a:effectRef idx="0">
            <a:schemeClr val="accent1"/>
          </a:effectRef>
          <a:fontRef idx="minor">
            <a:schemeClr val="tx1"/>
          </a:fontRef>
        </p:style>
      </p:cxnSp>
      <p:sp>
        <p:nvSpPr>
          <p:cNvPr id="7" name="Título 1"/>
          <p:cNvSpPr txBox="1">
            <a:spLocks/>
          </p:cNvSpPr>
          <p:nvPr userDrawn="1"/>
        </p:nvSpPr>
        <p:spPr>
          <a:xfrm>
            <a:off x="10075" y="0"/>
            <a:ext cx="8828305" cy="405204"/>
          </a:xfrm>
          <a:prstGeom prst="rect">
            <a:avLst/>
          </a:prstGeom>
        </p:spPr>
        <p:txBody>
          <a:bodyPr vert="horz" lIns="68580" tIns="34290" rIns="68580" bIns="34290" rtlCol="0" anchor="ctr">
            <a:noAutofit/>
          </a:bodyPr>
          <a:lstStyle>
            <a:lvl1pPr algn="l" defTabSz="914400" rtl="0" eaLnBrk="1" latinLnBrk="0" hangingPunct="1">
              <a:spcBef>
                <a:spcPct val="0"/>
              </a:spcBef>
              <a:buNone/>
              <a:defRPr sz="1800" b="1" kern="1200">
                <a:solidFill>
                  <a:schemeClr val="tx1"/>
                </a:solidFill>
                <a:latin typeface="Arial" pitchFamily="34" charset="0"/>
                <a:ea typeface="+mj-ea"/>
                <a:cs typeface="Arial" pitchFamily="34" charset="0"/>
              </a:defRPr>
            </a:lvl1pPr>
          </a:lstStyle>
          <a:p>
            <a:endParaRPr lang="x-none" sz="1275" dirty="0">
              <a:latin typeface="Calibri"/>
              <a:cs typeface="Calibri"/>
            </a:endParaRPr>
          </a:p>
        </p:txBody>
      </p:sp>
    </p:spTree>
    <p:extLst>
      <p:ext uri="{BB962C8B-B14F-4D97-AF65-F5344CB8AC3E}">
        <p14:creationId xmlns:p14="http://schemas.microsoft.com/office/powerpoint/2010/main" val="18047805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4B531423-D6BC-40DC-B2ED-B6CCB385F6CE}" type="slidenum">
              <a:rPr lang="x-none" smtClean="0"/>
              <a:t>‹Nº›</a:t>
            </a:fld>
            <a:endParaRPr lang="x-none"/>
          </a:p>
        </p:txBody>
      </p:sp>
    </p:spTree>
    <p:extLst>
      <p:ext uri="{BB962C8B-B14F-4D97-AF65-F5344CB8AC3E}">
        <p14:creationId xmlns:p14="http://schemas.microsoft.com/office/powerpoint/2010/main" val="20875733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4B531423-D6BC-40DC-B2ED-B6CCB385F6CE}" type="slidenum">
              <a:rPr lang="x-none" smtClean="0"/>
              <a:t>‹Nº›</a:t>
            </a:fld>
            <a:endParaRPr lang="x-none"/>
          </a:p>
        </p:txBody>
      </p:sp>
    </p:spTree>
    <p:extLst>
      <p:ext uri="{BB962C8B-B14F-4D97-AF65-F5344CB8AC3E}">
        <p14:creationId xmlns:p14="http://schemas.microsoft.com/office/powerpoint/2010/main" val="3468677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endParaRPr lang="x-none"/>
          </a:p>
        </p:txBody>
      </p:sp>
      <p:sp>
        <p:nvSpPr>
          <p:cNvPr id="6" name="Footer Placeholder 5"/>
          <p:cNvSpPr>
            <a:spLocks noGrp="1"/>
          </p:cNvSpPr>
          <p:nvPr>
            <p:ph type="ftr" sz="quarter" idx="11"/>
          </p:nvPr>
        </p:nvSpPr>
        <p:spPr/>
        <p:txBody>
          <a:bodyPr/>
          <a:lstStyle/>
          <a:p>
            <a:endParaRPr lang="x-none"/>
          </a:p>
        </p:txBody>
      </p:sp>
      <p:sp>
        <p:nvSpPr>
          <p:cNvPr id="7" name="Slide Number Placeholder 6"/>
          <p:cNvSpPr>
            <a:spLocks noGrp="1"/>
          </p:cNvSpPr>
          <p:nvPr>
            <p:ph type="sldNum" sz="quarter" idx="12"/>
          </p:nvPr>
        </p:nvSpPr>
        <p:spPr/>
        <p:txBody>
          <a:bodyPr/>
          <a:lstStyle/>
          <a:p>
            <a:fld id="{4B531423-D6BC-40DC-B2ED-B6CCB385F6CE}" type="slidenum">
              <a:rPr lang="x-none" smtClean="0"/>
              <a:t>‹Nº›</a:t>
            </a:fld>
            <a:endParaRPr lang="x-none"/>
          </a:p>
        </p:txBody>
      </p:sp>
    </p:spTree>
    <p:extLst>
      <p:ext uri="{BB962C8B-B14F-4D97-AF65-F5344CB8AC3E}">
        <p14:creationId xmlns:p14="http://schemas.microsoft.com/office/powerpoint/2010/main" val="22818891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a:off x="629842" y="2505075"/>
            <a:ext cx="3868340"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Content Placeholder 5"/>
          <p:cNvSpPr>
            <a:spLocks noGrp="1"/>
          </p:cNvSpPr>
          <p:nvPr>
            <p:ph sz="quarter" idx="4"/>
          </p:nvPr>
        </p:nvSpPr>
        <p:spPr>
          <a:xfrm>
            <a:off x="4629150" y="2505075"/>
            <a:ext cx="3887391"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endParaRPr lang="x-none"/>
          </a:p>
        </p:txBody>
      </p:sp>
      <p:sp>
        <p:nvSpPr>
          <p:cNvPr id="8" name="Footer Placeholder 7"/>
          <p:cNvSpPr>
            <a:spLocks noGrp="1"/>
          </p:cNvSpPr>
          <p:nvPr>
            <p:ph type="ftr" sz="quarter" idx="11"/>
          </p:nvPr>
        </p:nvSpPr>
        <p:spPr/>
        <p:txBody>
          <a:bodyPr/>
          <a:lstStyle/>
          <a:p>
            <a:endParaRPr lang="x-none"/>
          </a:p>
        </p:txBody>
      </p:sp>
      <p:sp>
        <p:nvSpPr>
          <p:cNvPr id="9" name="Slide Number Placeholder 8"/>
          <p:cNvSpPr>
            <a:spLocks noGrp="1"/>
          </p:cNvSpPr>
          <p:nvPr>
            <p:ph type="sldNum" sz="quarter" idx="12"/>
          </p:nvPr>
        </p:nvSpPr>
        <p:spPr/>
        <p:txBody>
          <a:bodyPr/>
          <a:lstStyle/>
          <a:p>
            <a:fld id="{4B531423-D6BC-40DC-B2ED-B6CCB385F6CE}" type="slidenum">
              <a:rPr lang="x-none" smtClean="0"/>
              <a:t>‹Nº›</a:t>
            </a:fld>
            <a:endParaRPr lang="x-none"/>
          </a:p>
        </p:txBody>
      </p:sp>
    </p:spTree>
    <p:extLst>
      <p:ext uri="{BB962C8B-B14F-4D97-AF65-F5344CB8AC3E}">
        <p14:creationId xmlns:p14="http://schemas.microsoft.com/office/powerpoint/2010/main" val="1341385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endParaRPr lang="x-none"/>
          </a:p>
        </p:txBody>
      </p:sp>
      <p:sp>
        <p:nvSpPr>
          <p:cNvPr id="4" name="Footer Placeholder 3"/>
          <p:cNvSpPr>
            <a:spLocks noGrp="1"/>
          </p:cNvSpPr>
          <p:nvPr>
            <p:ph type="ftr" sz="quarter" idx="11"/>
          </p:nvPr>
        </p:nvSpPr>
        <p:spPr/>
        <p:txBody>
          <a:bodyPr/>
          <a:lstStyle/>
          <a:p>
            <a:endParaRPr lang="x-none"/>
          </a:p>
        </p:txBody>
      </p:sp>
      <p:sp>
        <p:nvSpPr>
          <p:cNvPr id="5" name="Slide Number Placeholder 4"/>
          <p:cNvSpPr>
            <a:spLocks noGrp="1"/>
          </p:cNvSpPr>
          <p:nvPr>
            <p:ph type="sldNum" sz="quarter" idx="12"/>
          </p:nvPr>
        </p:nvSpPr>
        <p:spPr/>
        <p:txBody>
          <a:bodyPr/>
          <a:lstStyle/>
          <a:p>
            <a:fld id="{4B531423-D6BC-40DC-B2ED-B6CCB385F6CE}" type="slidenum">
              <a:rPr lang="x-none" smtClean="0"/>
              <a:t>‹Nº›</a:t>
            </a:fld>
            <a:endParaRPr lang="x-none"/>
          </a:p>
        </p:txBody>
      </p:sp>
    </p:spTree>
    <p:extLst>
      <p:ext uri="{BB962C8B-B14F-4D97-AF65-F5344CB8AC3E}">
        <p14:creationId xmlns:p14="http://schemas.microsoft.com/office/powerpoint/2010/main" val="15340044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x-none"/>
          </a:p>
        </p:txBody>
      </p:sp>
      <p:sp>
        <p:nvSpPr>
          <p:cNvPr id="3" name="Footer Placeholder 2"/>
          <p:cNvSpPr>
            <a:spLocks noGrp="1"/>
          </p:cNvSpPr>
          <p:nvPr>
            <p:ph type="ftr" sz="quarter" idx="11"/>
          </p:nvPr>
        </p:nvSpPr>
        <p:spPr/>
        <p:txBody>
          <a:bodyPr/>
          <a:lstStyle/>
          <a:p>
            <a:endParaRPr lang="x-none"/>
          </a:p>
        </p:txBody>
      </p:sp>
      <p:sp>
        <p:nvSpPr>
          <p:cNvPr id="4" name="Slide Number Placeholder 3"/>
          <p:cNvSpPr>
            <a:spLocks noGrp="1"/>
          </p:cNvSpPr>
          <p:nvPr>
            <p:ph type="sldNum" sz="quarter" idx="12"/>
          </p:nvPr>
        </p:nvSpPr>
        <p:spPr/>
        <p:txBody>
          <a:bodyPr/>
          <a:lstStyle/>
          <a:p>
            <a:fld id="{4B531423-D6BC-40DC-B2ED-B6CCB385F6CE}" type="slidenum">
              <a:rPr lang="x-none" smtClean="0"/>
              <a:t>‹Nº›</a:t>
            </a:fld>
            <a:endParaRPr lang="x-none"/>
          </a:p>
        </p:txBody>
      </p:sp>
    </p:spTree>
    <p:extLst>
      <p:ext uri="{BB962C8B-B14F-4D97-AF65-F5344CB8AC3E}">
        <p14:creationId xmlns:p14="http://schemas.microsoft.com/office/powerpoint/2010/main" val="24421360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endParaRPr lang="x-none"/>
          </a:p>
        </p:txBody>
      </p:sp>
      <p:sp>
        <p:nvSpPr>
          <p:cNvPr id="6" name="Footer Placeholder 5"/>
          <p:cNvSpPr>
            <a:spLocks noGrp="1"/>
          </p:cNvSpPr>
          <p:nvPr>
            <p:ph type="ftr" sz="quarter" idx="11"/>
          </p:nvPr>
        </p:nvSpPr>
        <p:spPr/>
        <p:txBody>
          <a:bodyPr/>
          <a:lstStyle/>
          <a:p>
            <a:endParaRPr lang="x-none"/>
          </a:p>
        </p:txBody>
      </p:sp>
      <p:sp>
        <p:nvSpPr>
          <p:cNvPr id="7" name="Slide Number Placeholder 6"/>
          <p:cNvSpPr>
            <a:spLocks noGrp="1"/>
          </p:cNvSpPr>
          <p:nvPr>
            <p:ph type="sldNum" sz="quarter" idx="12"/>
          </p:nvPr>
        </p:nvSpPr>
        <p:spPr/>
        <p:txBody>
          <a:bodyPr/>
          <a:lstStyle/>
          <a:p>
            <a:fld id="{4B531423-D6BC-40DC-B2ED-B6CCB385F6CE}" type="slidenum">
              <a:rPr lang="x-none" smtClean="0"/>
              <a:t>‹Nº›</a:t>
            </a:fld>
            <a:endParaRPr lang="x-none"/>
          </a:p>
        </p:txBody>
      </p:sp>
    </p:spTree>
    <p:extLst>
      <p:ext uri="{BB962C8B-B14F-4D97-AF65-F5344CB8AC3E}">
        <p14:creationId xmlns:p14="http://schemas.microsoft.com/office/powerpoint/2010/main" val="37335971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endParaRPr lang="x-none"/>
          </a:p>
        </p:txBody>
      </p:sp>
      <p:sp>
        <p:nvSpPr>
          <p:cNvPr id="6" name="Footer Placeholder 5"/>
          <p:cNvSpPr>
            <a:spLocks noGrp="1"/>
          </p:cNvSpPr>
          <p:nvPr>
            <p:ph type="ftr" sz="quarter" idx="11"/>
          </p:nvPr>
        </p:nvSpPr>
        <p:spPr/>
        <p:txBody>
          <a:bodyPr/>
          <a:lstStyle/>
          <a:p>
            <a:endParaRPr lang="x-none"/>
          </a:p>
        </p:txBody>
      </p:sp>
      <p:sp>
        <p:nvSpPr>
          <p:cNvPr id="7" name="Slide Number Placeholder 6"/>
          <p:cNvSpPr>
            <a:spLocks noGrp="1"/>
          </p:cNvSpPr>
          <p:nvPr>
            <p:ph type="sldNum" sz="quarter" idx="12"/>
          </p:nvPr>
        </p:nvSpPr>
        <p:spPr/>
        <p:txBody>
          <a:bodyPr/>
          <a:lstStyle/>
          <a:p>
            <a:fld id="{4B531423-D6BC-40DC-B2ED-B6CCB385F6CE}" type="slidenum">
              <a:rPr lang="x-none" smtClean="0"/>
              <a:t>‹Nº›</a:t>
            </a:fld>
            <a:endParaRPr lang="x-none"/>
          </a:p>
        </p:txBody>
      </p:sp>
    </p:spTree>
    <p:extLst>
      <p:ext uri="{BB962C8B-B14F-4D97-AF65-F5344CB8AC3E}">
        <p14:creationId xmlns:p14="http://schemas.microsoft.com/office/powerpoint/2010/main" val="15563199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x-none"/>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x-none"/>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531423-D6BC-40DC-B2ED-B6CCB385F6CE}" type="slidenum">
              <a:rPr lang="x-none" smtClean="0"/>
              <a:t>‹Nº›</a:t>
            </a:fld>
            <a:endParaRPr lang="x-none"/>
          </a:p>
        </p:txBody>
      </p:sp>
    </p:spTree>
    <p:extLst>
      <p:ext uri="{BB962C8B-B14F-4D97-AF65-F5344CB8AC3E}">
        <p14:creationId xmlns:p14="http://schemas.microsoft.com/office/powerpoint/2010/main" val="1818190382"/>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hyperlink" Target="http://bibliodigitalibd.senado.gob.mx/handle/123456789/2" TargetMode="External"/><Relationship Id="rId2" Type="http://schemas.openxmlformats.org/officeDocument/2006/relationships/notesSlide" Target="../notesSlides/notesSlide13.xml"/><Relationship Id="rId1" Type="http://schemas.openxmlformats.org/officeDocument/2006/relationships/slideLayout" Target="../slideLayouts/slideLayout12.xml"/><Relationship Id="rId5" Type="http://schemas.openxmlformats.org/officeDocument/2006/relationships/hyperlink" Target="http://bibliodigitalibd.senado.gob.mx/handle/123456789/3709" TargetMode="External"/><Relationship Id="rId4" Type="http://schemas.openxmlformats.org/officeDocument/2006/relationships/hyperlink" Target="http://bibliodigitalibd.senado.gob.mx/handle/123456789/3710" TargetMode="Externa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7.xml"/><Relationship Id="rId1" Type="http://schemas.openxmlformats.org/officeDocument/2006/relationships/slideLayout" Target="../slideLayouts/slideLayout1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CuadroTexto"/>
          <p:cNvSpPr txBox="1"/>
          <p:nvPr/>
        </p:nvSpPr>
        <p:spPr>
          <a:xfrm>
            <a:off x="89209" y="730274"/>
            <a:ext cx="8909825" cy="2585323"/>
          </a:xfrm>
          <a:prstGeom prst="rect">
            <a:avLst/>
          </a:prstGeom>
          <a:noFill/>
        </p:spPr>
        <p:txBody>
          <a:bodyPr wrap="square" rtlCol="0">
            <a:spAutoFit/>
          </a:bodyPr>
          <a:lstStyle/>
          <a:p>
            <a:pPr algn="ctr"/>
            <a:r>
              <a:rPr lang="es-ES_tradnl" sz="5400" b="1" cap="small" dirty="0">
                <a:solidFill>
                  <a:schemeClr val="bg1">
                    <a:lumMod val="50000"/>
                  </a:schemeClr>
                </a:solidFill>
                <a:latin typeface="Calibri" charset="0"/>
                <a:ea typeface="Calibri" charset="0"/>
                <a:cs typeface="Calibri" charset="0"/>
              </a:rPr>
              <a:t>Implicaciones presupuestarias de la reconstrucción de los sismos de septiembre</a:t>
            </a:r>
            <a:endParaRPr lang="es-ES_tradnl" sz="4400" b="1" cap="small" dirty="0">
              <a:solidFill>
                <a:schemeClr val="bg1">
                  <a:lumMod val="50000"/>
                </a:schemeClr>
              </a:solidFill>
              <a:latin typeface="Calibri" charset="0"/>
              <a:ea typeface="Calibri" charset="0"/>
              <a:cs typeface="Calibri" charset="0"/>
            </a:endParaRPr>
          </a:p>
        </p:txBody>
      </p:sp>
      <p:cxnSp>
        <p:nvCxnSpPr>
          <p:cNvPr id="5" name="6 Conector recto"/>
          <p:cNvCxnSpPr/>
          <p:nvPr/>
        </p:nvCxnSpPr>
        <p:spPr>
          <a:xfrm>
            <a:off x="709413" y="3315597"/>
            <a:ext cx="7586684" cy="0"/>
          </a:xfrm>
          <a:prstGeom prst="line">
            <a:avLst/>
          </a:prstGeom>
          <a:ln w="31750">
            <a:solidFill>
              <a:srgbClr val="4F6228"/>
            </a:solidFill>
          </a:ln>
        </p:spPr>
        <p:style>
          <a:lnRef idx="1">
            <a:schemeClr val="accent1"/>
          </a:lnRef>
          <a:fillRef idx="0">
            <a:schemeClr val="accent1"/>
          </a:fillRef>
          <a:effectRef idx="0">
            <a:schemeClr val="accent1"/>
          </a:effectRef>
          <a:fontRef idx="minor">
            <a:schemeClr val="tx1"/>
          </a:fontRef>
        </p:style>
      </p:cxnSp>
      <p:sp>
        <p:nvSpPr>
          <p:cNvPr id="6" name="7 CuadroTexto"/>
          <p:cNvSpPr txBox="1"/>
          <p:nvPr/>
        </p:nvSpPr>
        <p:spPr>
          <a:xfrm>
            <a:off x="526418" y="3504317"/>
            <a:ext cx="7952673" cy="2962349"/>
          </a:xfrm>
          <a:prstGeom prst="rect">
            <a:avLst/>
          </a:prstGeom>
          <a:noFill/>
        </p:spPr>
        <p:txBody>
          <a:bodyPr wrap="square" rtlCol="0">
            <a:spAutoFit/>
          </a:bodyPr>
          <a:lstStyle/>
          <a:p>
            <a:pPr>
              <a:spcAft>
                <a:spcPts val="600"/>
              </a:spcAft>
            </a:pPr>
            <a:endParaRPr lang="es-MX" sz="2800" cap="small" dirty="0">
              <a:solidFill>
                <a:schemeClr val="bg1">
                  <a:lumMod val="50000"/>
                </a:schemeClr>
              </a:solidFill>
              <a:latin typeface="Calibri" charset="0"/>
              <a:ea typeface="Calibri" charset="0"/>
              <a:cs typeface="Calibri" charset="0"/>
            </a:endParaRPr>
          </a:p>
          <a:p>
            <a:pPr>
              <a:spcAft>
                <a:spcPts val="600"/>
              </a:spcAft>
            </a:pPr>
            <a:r>
              <a:rPr lang="es-ES_tradnl" sz="2200" cap="small" dirty="0">
                <a:solidFill>
                  <a:schemeClr val="bg1">
                    <a:lumMod val="50000"/>
                  </a:schemeClr>
                </a:solidFill>
                <a:latin typeface="Calibri" charset="0"/>
                <a:ea typeface="Calibri" charset="0"/>
                <a:cs typeface="Calibri" charset="0"/>
              </a:rPr>
              <a:t>Octubre de 2017</a:t>
            </a:r>
          </a:p>
          <a:p>
            <a:pPr algn="r">
              <a:spcAft>
                <a:spcPts val="600"/>
              </a:spcAft>
            </a:pPr>
            <a:endParaRPr lang="es-ES_tradnl" sz="1050" b="1" cap="small" dirty="0">
              <a:solidFill>
                <a:schemeClr val="bg1">
                  <a:lumMod val="50000"/>
                </a:schemeClr>
              </a:solidFill>
              <a:latin typeface="Calibri" charset="0"/>
              <a:ea typeface="Calibri" charset="0"/>
              <a:cs typeface="Calibri" charset="0"/>
            </a:endParaRPr>
          </a:p>
          <a:p>
            <a:pPr algn="r">
              <a:spcAft>
                <a:spcPts val="600"/>
              </a:spcAft>
            </a:pPr>
            <a:r>
              <a:rPr lang="es-ES_tradnl" sz="2800" b="1" cap="small" dirty="0">
                <a:solidFill>
                  <a:schemeClr val="bg1">
                    <a:lumMod val="50000"/>
                  </a:schemeClr>
                </a:solidFill>
                <a:latin typeface="Calibri" charset="0"/>
                <a:ea typeface="Calibri" charset="0"/>
                <a:cs typeface="Calibri" charset="0"/>
              </a:rPr>
              <a:t>Dirección General de Finanzas</a:t>
            </a:r>
          </a:p>
          <a:p>
            <a:pPr algn="r">
              <a:spcAft>
                <a:spcPts val="600"/>
              </a:spcAft>
            </a:pPr>
            <a:r>
              <a:rPr lang="es-ES_tradnl" sz="2400" b="1" cap="small" dirty="0">
                <a:solidFill>
                  <a:schemeClr val="bg1">
                    <a:lumMod val="50000"/>
                  </a:schemeClr>
                </a:solidFill>
                <a:latin typeface="Calibri" charset="0"/>
                <a:ea typeface="Calibri" charset="0"/>
                <a:cs typeface="Calibri" charset="0"/>
              </a:rPr>
              <a:t>José Luis Clavellina Miller</a:t>
            </a:r>
          </a:p>
          <a:p>
            <a:pPr algn="r">
              <a:spcAft>
                <a:spcPts val="600"/>
              </a:spcAft>
            </a:pPr>
            <a:r>
              <a:rPr lang="es-ES_tradnl" sz="2000" cap="small" dirty="0">
                <a:solidFill>
                  <a:schemeClr val="bg1">
                    <a:lumMod val="50000"/>
                  </a:schemeClr>
                </a:solidFill>
                <a:latin typeface="Calibri" charset="0"/>
                <a:ea typeface="Calibri" charset="0"/>
                <a:cs typeface="Calibri" charset="0"/>
              </a:rPr>
              <a:t>Instituto Belisario Domínguez</a:t>
            </a:r>
          </a:p>
          <a:p>
            <a:pPr algn="r">
              <a:spcAft>
                <a:spcPts val="600"/>
              </a:spcAft>
            </a:pPr>
            <a:r>
              <a:rPr lang="es-ES_tradnl" sz="2000" cap="small" dirty="0">
                <a:solidFill>
                  <a:schemeClr val="bg1">
                    <a:lumMod val="50000"/>
                  </a:schemeClr>
                </a:solidFill>
                <a:latin typeface="Calibri" charset="0"/>
                <a:ea typeface="Calibri" charset="0"/>
                <a:cs typeface="Calibri" charset="0"/>
              </a:rPr>
              <a:t>Senado de la República</a:t>
            </a:r>
          </a:p>
        </p:txBody>
      </p:sp>
    </p:spTree>
    <p:extLst>
      <p:ext uri="{BB962C8B-B14F-4D97-AF65-F5344CB8AC3E}">
        <p14:creationId xmlns:p14="http://schemas.microsoft.com/office/powerpoint/2010/main" val="37684802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074" y="11575"/>
            <a:ext cx="8309467" cy="747132"/>
          </a:xfrm>
        </p:spPr>
        <p:txBody>
          <a:bodyPr>
            <a:noAutofit/>
          </a:bodyPr>
          <a:lstStyle/>
          <a:p>
            <a:r>
              <a:rPr lang="es-ES_tradnl" sz="2000" dirty="0">
                <a:latin typeface="Calibri" charset="0"/>
                <a:ea typeface="Calibri" charset="0"/>
                <a:cs typeface="Calibri" charset="0"/>
              </a:rPr>
              <a:t>El efecto de los sismos en la actividad económica y las finanzas públicas será distinto en cada entidad…</a:t>
            </a:r>
          </a:p>
        </p:txBody>
      </p:sp>
      <p:sp>
        <p:nvSpPr>
          <p:cNvPr id="15" name="CuadroTexto 14">
            <a:extLst>
              <a:ext uri="{FF2B5EF4-FFF2-40B4-BE49-F238E27FC236}">
                <a16:creationId xmlns:a16="http://schemas.microsoft.com/office/drawing/2014/main" id="{06F9E89A-77E6-4116-9C0F-DE6BA5091672}"/>
              </a:ext>
            </a:extLst>
          </p:cNvPr>
          <p:cNvSpPr txBox="1"/>
          <p:nvPr/>
        </p:nvSpPr>
        <p:spPr>
          <a:xfrm>
            <a:off x="225762" y="1819728"/>
            <a:ext cx="2442488" cy="1631216"/>
          </a:xfrm>
          <a:prstGeom prst="rect">
            <a:avLst/>
          </a:prstGeom>
          <a:solidFill>
            <a:schemeClr val="accent6">
              <a:lumMod val="20000"/>
              <a:lumOff val="80000"/>
            </a:schemeClr>
          </a:solidFill>
          <a:ln w="19050">
            <a:noFill/>
          </a:ln>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s-419" sz="2000" b="1" dirty="0"/>
              <a:t>Fondo de Atención a los Desastres Naturales en la CDMX (FONADEN CDMX)</a:t>
            </a:r>
          </a:p>
        </p:txBody>
      </p:sp>
      <p:sp>
        <p:nvSpPr>
          <p:cNvPr id="36" name="CuadroTexto 35">
            <a:extLst>
              <a:ext uri="{FF2B5EF4-FFF2-40B4-BE49-F238E27FC236}">
                <a16:creationId xmlns:a16="http://schemas.microsoft.com/office/drawing/2014/main" id="{C89EBE70-1F26-4938-8D66-C18D3C9776D4}"/>
              </a:ext>
            </a:extLst>
          </p:cNvPr>
          <p:cNvSpPr txBox="1"/>
          <p:nvPr/>
        </p:nvSpPr>
        <p:spPr>
          <a:xfrm>
            <a:off x="2927639" y="1805075"/>
            <a:ext cx="1809253" cy="1015663"/>
          </a:xfrm>
          <a:prstGeom prst="rect">
            <a:avLst/>
          </a:prstGeom>
          <a:solidFill>
            <a:schemeClr val="accent6">
              <a:lumMod val="20000"/>
              <a:lumOff val="80000"/>
            </a:schemeClr>
          </a:solidFill>
          <a:ln w="19050">
            <a:noFill/>
          </a:ln>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s-419" sz="2000" b="1" dirty="0"/>
              <a:t>Programa de Reconstrucción de la CDMX</a:t>
            </a:r>
          </a:p>
        </p:txBody>
      </p:sp>
      <p:sp>
        <p:nvSpPr>
          <p:cNvPr id="38" name="CuadroTexto 37">
            <a:extLst>
              <a:ext uri="{FF2B5EF4-FFF2-40B4-BE49-F238E27FC236}">
                <a16:creationId xmlns:a16="http://schemas.microsoft.com/office/drawing/2014/main" id="{727AD91E-4C1F-496F-8D9E-841A6AE7F35A}"/>
              </a:ext>
            </a:extLst>
          </p:cNvPr>
          <p:cNvSpPr txBox="1"/>
          <p:nvPr/>
        </p:nvSpPr>
        <p:spPr>
          <a:xfrm>
            <a:off x="4996281" y="1805075"/>
            <a:ext cx="2057008" cy="1261884"/>
          </a:xfrm>
          <a:prstGeom prst="rect">
            <a:avLst/>
          </a:prstGeom>
          <a:solidFill>
            <a:schemeClr val="accent6">
              <a:lumMod val="20000"/>
              <a:lumOff val="80000"/>
            </a:schemeClr>
          </a:solidFill>
          <a:ln w="19050">
            <a:noFill/>
          </a:ln>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s-419" sz="2000" b="1" dirty="0"/>
              <a:t>Cuenta de </a:t>
            </a:r>
          </a:p>
          <a:p>
            <a:pPr algn="ctr"/>
            <a:r>
              <a:rPr lang="es-419" sz="2000" b="1" dirty="0"/>
              <a:t>Reconstrucción CDMX </a:t>
            </a:r>
            <a:r>
              <a:rPr lang="es-419" sz="1600" dirty="0"/>
              <a:t>(aportaciones voluntarias)</a:t>
            </a:r>
            <a:endParaRPr lang="es-419" sz="2000" b="1" dirty="0"/>
          </a:p>
        </p:txBody>
      </p:sp>
      <p:sp>
        <p:nvSpPr>
          <p:cNvPr id="39" name="CuadroTexto 38">
            <a:extLst>
              <a:ext uri="{FF2B5EF4-FFF2-40B4-BE49-F238E27FC236}">
                <a16:creationId xmlns:a16="http://schemas.microsoft.com/office/drawing/2014/main" id="{68D0EB24-E788-4960-BCE6-B83329EF02EF}"/>
              </a:ext>
            </a:extLst>
          </p:cNvPr>
          <p:cNvSpPr txBox="1"/>
          <p:nvPr/>
        </p:nvSpPr>
        <p:spPr>
          <a:xfrm>
            <a:off x="7312678" y="1805075"/>
            <a:ext cx="1675163" cy="1323439"/>
          </a:xfrm>
          <a:prstGeom prst="rect">
            <a:avLst/>
          </a:prstGeom>
          <a:solidFill>
            <a:schemeClr val="accent6">
              <a:lumMod val="20000"/>
              <a:lumOff val="80000"/>
            </a:schemeClr>
          </a:solidFill>
          <a:ln w="19050">
            <a:noFill/>
          </a:ln>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s-419" sz="2000" b="1" dirty="0"/>
              <a:t>Seguro de bienes patrimoniales</a:t>
            </a:r>
          </a:p>
          <a:p>
            <a:pPr algn="ctr"/>
            <a:endParaRPr lang="es-419" sz="2000" b="1" dirty="0"/>
          </a:p>
        </p:txBody>
      </p:sp>
      <p:sp>
        <p:nvSpPr>
          <p:cNvPr id="22" name="Forma libre: forma 17">
            <a:extLst>
              <a:ext uri="{FF2B5EF4-FFF2-40B4-BE49-F238E27FC236}">
                <a16:creationId xmlns:a16="http://schemas.microsoft.com/office/drawing/2014/main" id="{1462B61A-8ACD-4F7A-8BBB-5F55070F7208}"/>
              </a:ext>
            </a:extLst>
          </p:cNvPr>
          <p:cNvSpPr/>
          <p:nvPr/>
        </p:nvSpPr>
        <p:spPr>
          <a:xfrm>
            <a:off x="185570" y="860050"/>
            <a:ext cx="3535574" cy="804018"/>
          </a:xfrm>
          <a:custGeom>
            <a:avLst/>
            <a:gdLst>
              <a:gd name="connsiteX0" fmla="*/ 0 w 2665240"/>
              <a:gd name="connsiteY0" fmla="*/ 110320 h 661905"/>
              <a:gd name="connsiteX1" fmla="*/ 110320 w 2665240"/>
              <a:gd name="connsiteY1" fmla="*/ 0 h 661905"/>
              <a:gd name="connsiteX2" fmla="*/ 2554920 w 2665240"/>
              <a:gd name="connsiteY2" fmla="*/ 0 h 661905"/>
              <a:gd name="connsiteX3" fmla="*/ 2665240 w 2665240"/>
              <a:gd name="connsiteY3" fmla="*/ 110320 h 661905"/>
              <a:gd name="connsiteX4" fmla="*/ 2665240 w 2665240"/>
              <a:gd name="connsiteY4" fmla="*/ 551585 h 661905"/>
              <a:gd name="connsiteX5" fmla="*/ 2554920 w 2665240"/>
              <a:gd name="connsiteY5" fmla="*/ 661905 h 661905"/>
              <a:gd name="connsiteX6" fmla="*/ 110320 w 2665240"/>
              <a:gd name="connsiteY6" fmla="*/ 661905 h 661905"/>
              <a:gd name="connsiteX7" fmla="*/ 0 w 2665240"/>
              <a:gd name="connsiteY7" fmla="*/ 551585 h 661905"/>
              <a:gd name="connsiteX8" fmla="*/ 0 w 2665240"/>
              <a:gd name="connsiteY8" fmla="*/ 110320 h 661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65240" h="661905">
                <a:moveTo>
                  <a:pt x="0" y="110320"/>
                </a:moveTo>
                <a:cubicBezTo>
                  <a:pt x="0" y="49392"/>
                  <a:pt x="49392" y="0"/>
                  <a:pt x="110320" y="0"/>
                </a:cubicBezTo>
                <a:lnTo>
                  <a:pt x="2554920" y="0"/>
                </a:lnTo>
                <a:cubicBezTo>
                  <a:pt x="2615848" y="0"/>
                  <a:pt x="2665240" y="49392"/>
                  <a:pt x="2665240" y="110320"/>
                </a:cubicBezTo>
                <a:lnTo>
                  <a:pt x="2665240" y="551585"/>
                </a:lnTo>
                <a:cubicBezTo>
                  <a:pt x="2665240" y="612513"/>
                  <a:pt x="2615848" y="661905"/>
                  <a:pt x="2554920" y="661905"/>
                </a:cubicBezTo>
                <a:lnTo>
                  <a:pt x="110320" y="661905"/>
                </a:lnTo>
                <a:cubicBezTo>
                  <a:pt x="49392" y="661905"/>
                  <a:pt x="0" y="612513"/>
                  <a:pt x="0" y="551585"/>
                </a:cubicBezTo>
                <a:lnTo>
                  <a:pt x="0" y="110320"/>
                </a:lnTo>
                <a:close/>
              </a:path>
            </a:pathLst>
          </a:custGeom>
          <a:solidFill>
            <a:schemeClr val="accent6">
              <a:lumMod val="50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35182" tIns="135182" rIns="135182" bIns="135182" numCol="1" spcCol="1270" anchor="ctr" anchorCtr="0">
            <a:noAutofit/>
          </a:bodyPr>
          <a:lstStyle/>
          <a:p>
            <a:pPr marL="0" lvl="0" indent="0" algn="ctr" defTabSz="1200150">
              <a:lnSpc>
                <a:spcPct val="90000"/>
              </a:lnSpc>
              <a:spcBef>
                <a:spcPct val="0"/>
              </a:spcBef>
              <a:spcAft>
                <a:spcPct val="35000"/>
              </a:spcAft>
              <a:buNone/>
            </a:pPr>
            <a:r>
              <a:rPr lang="es-ES" sz="2700" dirty="0"/>
              <a:t>Ciudad de México</a:t>
            </a:r>
            <a:endParaRPr lang="es-ES" sz="2700" kern="1200" dirty="0"/>
          </a:p>
        </p:txBody>
      </p:sp>
      <p:sp>
        <p:nvSpPr>
          <p:cNvPr id="23" name="Forma libre: forma 17">
            <a:extLst>
              <a:ext uri="{FF2B5EF4-FFF2-40B4-BE49-F238E27FC236}">
                <a16:creationId xmlns:a16="http://schemas.microsoft.com/office/drawing/2014/main" id="{1462B61A-8ACD-4F7A-8BBB-5F55070F7208}"/>
              </a:ext>
            </a:extLst>
          </p:cNvPr>
          <p:cNvSpPr/>
          <p:nvPr/>
        </p:nvSpPr>
        <p:spPr>
          <a:xfrm>
            <a:off x="185570" y="3867106"/>
            <a:ext cx="3535574" cy="804018"/>
          </a:xfrm>
          <a:custGeom>
            <a:avLst/>
            <a:gdLst>
              <a:gd name="connsiteX0" fmla="*/ 0 w 2665240"/>
              <a:gd name="connsiteY0" fmla="*/ 110320 h 661905"/>
              <a:gd name="connsiteX1" fmla="*/ 110320 w 2665240"/>
              <a:gd name="connsiteY1" fmla="*/ 0 h 661905"/>
              <a:gd name="connsiteX2" fmla="*/ 2554920 w 2665240"/>
              <a:gd name="connsiteY2" fmla="*/ 0 h 661905"/>
              <a:gd name="connsiteX3" fmla="*/ 2665240 w 2665240"/>
              <a:gd name="connsiteY3" fmla="*/ 110320 h 661905"/>
              <a:gd name="connsiteX4" fmla="*/ 2665240 w 2665240"/>
              <a:gd name="connsiteY4" fmla="*/ 551585 h 661905"/>
              <a:gd name="connsiteX5" fmla="*/ 2554920 w 2665240"/>
              <a:gd name="connsiteY5" fmla="*/ 661905 h 661905"/>
              <a:gd name="connsiteX6" fmla="*/ 110320 w 2665240"/>
              <a:gd name="connsiteY6" fmla="*/ 661905 h 661905"/>
              <a:gd name="connsiteX7" fmla="*/ 0 w 2665240"/>
              <a:gd name="connsiteY7" fmla="*/ 551585 h 661905"/>
              <a:gd name="connsiteX8" fmla="*/ 0 w 2665240"/>
              <a:gd name="connsiteY8" fmla="*/ 110320 h 661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65240" h="661905">
                <a:moveTo>
                  <a:pt x="0" y="110320"/>
                </a:moveTo>
                <a:cubicBezTo>
                  <a:pt x="0" y="49392"/>
                  <a:pt x="49392" y="0"/>
                  <a:pt x="110320" y="0"/>
                </a:cubicBezTo>
                <a:lnTo>
                  <a:pt x="2554920" y="0"/>
                </a:lnTo>
                <a:cubicBezTo>
                  <a:pt x="2615848" y="0"/>
                  <a:pt x="2665240" y="49392"/>
                  <a:pt x="2665240" y="110320"/>
                </a:cubicBezTo>
                <a:lnTo>
                  <a:pt x="2665240" y="551585"/>
                </a:lnTo>
                <a:cubicBezTo>
                  <a:pt x="2665240" y="612513"/>
                  <a:pt x="2615848" y="661905"/>
                  <a:pt x="2554920" y="661905"/>
                </a:cubicBezTo>
                <a:lnTo>
                  <a:pt x="110320" y="661905"/>
                </a:lnTo>
                <a:cubicBezTo>
                  <a:pt x="49392" y="661905"/>
                  <a:pt x="0" y="612513"/>
                  <a:pt x="0" y="551585"/>
                </a:cubicBezTo>
                <a:lnTo>
                  <a:pt x="0" y="110320"/>
                </a:lnTo>
                <a:close/>
              </a:path>
            </a:pathLst>
          </a:custGeom>
          <a:solidFill>
            <a:schemeClr val="accent6">
              <a:lumMod val="50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35182" tIns="135182" rIns="135182" bIns="135182" numCol="1" spcCol="1270" anchor="ctr" anchorCtr="0">
            <a:noAutofit/>
          </a:bodyPr>
          <a:lstStyle/>
          <a:p>
            <a:pPr marL="0" lvl="0" indent="0" algn="ctr" defTabSz="1200150">
              <a:lnSpc>
                <a:spcPct val="90000"/>
              </a:lnSpc>
              <a:spcBef>
                <a:spcPct val="0"/>
              </a:spcBef>
              <a:spcAft>
                <a:spcPct val="35000"/>
              </a:spcAft>
              <a:buNone/>
            </a:pPr>
            <a:r>
              <a:rPr lang="es-ES" sz="2700" dirty="0"/>
              <a:t>Puebla</a:t>
            </a:r>
            <a:endParaRPr lang="es-ES" sz="2700" kern="1200" dirty="0"/>
          </a:p>
        </p:txBody>
      </p:sp>
      <p:sp>
        <p:nvSpPr>
          <p:cNvPr id="24" name="CuadroTexto 23">
            <a:extLst>
              <a:ext uri="{FF2B5EF4-FFF2-40B4-BE49-F238E27FC236}">
                <a16:creationId xmlns:a16="http://schemas.microsoft.com/office/drawing/2014/main" id="{4CB3AAB8-6E50-491E-942C-8E879DC4AB59}"/>
              </a:ext>
            </a:extLst>
          </p:cNvPr>
          <p:cNvSpPr txBox="1"/>
          <p:nvPr/>
        </p:nvSpPr>
        <p:spPr>
          <a:xfrm>
            <a:off x="5347870" y="4671124"/>
            <a:ext cx="1703412" cy="1877437"/>
          </a:xfrm>
          <a:prstGeom prst="rect">
            <a:avLst/>
          </a:prstGeom>
          <a:solidFill>
            <a:schemeClr val="accent6">
              <a:lumMod val="20000"/>
              <a:lumOff val="80000"/>
            </a:schemeClr>
          </a:solidFill>
          <a:ln w="19050">
            <a:noFill/>
          </a:ln>
        </p:spPr>
        <p:style>
          <a:lnRef idx="2">
            <a:schemeClr val="accent2"/>
          </a:lnRef>
          <a:fillRef idx="1">
            <a:schemeClr val="lt1"/>
          </a:fillRef>
          <a:effectRef idx="0">
            <a:schemeClr val="accent2"/>
          </a:effectRef>
          <a:fontRef idx="minor">
            <a:schemeClr val="dk1"/>
          </a:fontRef>
        </p:style>
        <p:txBody>
          <a:bodyPr wrap="square" rtlCol="0">
            <a:spAutoFit/>
          </a:bodyPr>
          <a:lstStyle/>
          <a:p>
            <a:pPr algn="ctr"/>
            <a:endParaRPr lang="es-419" sz="2000" b="1" dirty="0"/>
          </a:p>
          <a:p>
            <a:pPr algn="ctr"/>
            <a:endParaRPr lang="es-419" sz="2000" b="1" dirty="0"/>
          </a:p>
          <a:p>
            <a:pPr algn="ctr"/>
            <a:r>
              <a:rPr lang="es-419" sz="2000" b="1" dirty="0"/>
              <a:t>Presupuesto Participativo</a:t>
            </a:r>
            <a:endParaRPr lang="es-419" b="1" dirty="0"/>
          </a:p>
          <a:p>
            <a:pPr algn="ctr"/>
            <a:endParaRPr lang="es-419" b="1" dirty="0"/>
          </a:p>
          <a:p>
            <a:pPr algn="ctr"/>
            <a:endParaRPr lang="es-419" b="1" dirty="0"/>
          </a:p>
        </p:txBody>
      </p:sp>
      <p:sp>
        <p:nvSpPr>
          <p:cNvPr id="25" name="CuadroTexto 24">
            <a:extLst>
              <a:ext uri="{FF2B5EF4-FFF2-40B4-BE49-F238E27FC236}">
                <a16:creationId xmlns:a16="http://schemas.microsoft.com/office/drawing/2014/main" id="{7A89FA05-E05A-4B36-BB63-E145209DD49F}"/>
              </a:ext>
            </a:extLst>
          </p:cNvPr>
          <p:cNvSpPr txBox="1"/>
          <p:nvPr/>
        </p:nvSpPr>
        <p:spPr>
          <a:xfrm>
            <a:off x="577352" y="4913387"/>
            <a:ext cx="1739308" cy="1323439"/>
          </a:xfrm>
          <a:prstGeom prst="rect">
            <a:avLst/>
          </a:prstGeom>
          <a:solidFill>
            <a:schemeClr val="accent6">
              <a:lumMod val="20000"/>
              <a:lumOff val="80000"/>
            </a:schemeClr>
          </a:solidFill>
          <a:ln w="19050">
            <a:noFill/>
          </a:ln>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s-419" sz="2000" b="1" dirty="0"/>
              <a:t>Póliza de seguro de bienes patrimoniales</a:t>
            </a:r>
            <a:endParaRPr lang="es-419" b="1" dirty="0"/>
          </a:p>
        </p:txBody>
      </p:sp>
      <p:sp>
        <p:nvSpPr>
          <p:cNvPr id="3" name="CuadroTexto 2"/>
          <p:cNvSpPr txBox="1"/>
          <p:nvPr/>
        </p:nvSpPr>
        <p:spPr>
          <a:xfrm>
            <a:off x="2797944" y="4919627"/>
            <a:ext cx="2068642" cy="1015663"/>
          </a:xfrm>
          <a:prstGeom prst="rect">
            <a:avLst/>
          </a:prstGeom>
          <a:solidFill>
            <a:schemeClr val="accent6">
              <a:lumMod val="20000"/>
              <a:lumOff val="80000"/>
            </a:schemeClr>
          </a:solidFill>
        </p:spPr>
        <p:txBody>
          <a:bodyPr wrap="square" rtlCol="0">
            <a:spAutoFit/>
          </a:bodyPr>
          <a:lstStyle/>
          <a:p>
            <a:pPr algn="ctr"/>
            <a:r>
              <a:rPr lang="es-MX" sz="2000" b="1" dirty="0"/>
              <a:t>Seguro contra desastres naturales</a:t>
            </a:r>
          </a:p>
        </p:txBody>
      </p:sp>
    </p:spTree>
    <p:extLst>
      <p:ext uri="{BB962C8B-B14F-4D97-AF65-F5344CB8AC3E}">
        <p14:creationId xmlns:p14="http://schemas.microsoft.com/office/powerpoint/2010/main" val="36520085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orma libre: forma 17">
            <a:extLst>
              <a:ext uri="{FF2B5EF4-FFF2-40B4-BE49-F238E27FC236}">
                <a16:creationId xmlns:a16="http://schemas.microsoft.com/office/drawing/2014/main" id="{1462B61A-8ACD-4F7A-8BBB-5F55070F7208}"/>
              </a:ext>
            </a:extLst>
          </p:cNvPr>
          <p:cNvSpPr/>
          <p:nvPr/>
        </p:nvSpPr>
        <p:spPr>
          <a:xfrm>
            <a:off x="185570" y="860050"/>
            <a:ext cx="3535574" cy="804018"/>
          </a:xfrm>
          <a:custGeom>
            <a:avLst/>
            <a:gdLst>
              <a:gd name="connsiteX0" fmla="*/ 0 w 2665240"/>
              <a:gd name="connsiteY0" fmla="*/ 110320 h 661905"/>
              <a:gd name="connsiteX1" fmla="*/ 110320 w 2665240"/>
              <a:gd name="connsiteY1" fmla="*/ 0 h 661905"/>
              <a:gd name="connsiteX2" fmla="*/ 2554920 w 2665240"/>
              <a:gd name="connsiteY2" fmla="*/ 0 h 661905"/>
              <a:gd name="connsiteX3" fmla="*/ 2665240 w 2665240"/>
              <a:gd name="connsiteY3" fmla="*/ 110320 h 661905"/>
              <a:gd name="connsiteX4" fmla="*/ 2665240 w 2665240"/>
              <a:gd name="connsiteY4" fmla="*/ 551585 h 661905"/>
              <a:gd name="connsiteX5" fmla="*/ 2554920 w 2665240"/>
              <a:gd name="connsiteY5" fmla="*/ 661905 h 661905"/>
              <a:gd name="connsiteX6" fmla="*/ 110320 w 2665240"/>
              <a:gd name="connsiteY6" fmla="*/ 661905 h 661905"/>
              <a:gd name="connsiteX7" fmla="*/ 0 w 2665240"/>
              <a:gd name="connsiteY7" fmla="*/ 551585 h 661905"/>
              <a:gd name="connsiteX8" fmla="*/ 0 w 2665240"/>
              <a:gd name="connsiteY8" fmla="*/ 110320 h 661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65240" h="661905">
                <a:moveTo>
                  <a:pt x="0" y="110320"/>
                </a:moveTo>
                <a:cubicBezTo>
                  <a:pt x="0" y="49392"/>
                  <a:pt x="49392" y="0"/>
                  <a:pt x="110320" y="0"/>
                </a:cubicBezTo>
                <a:lnTo>
                  <a:pt x="2554920" y="0"/>
                </a:lnTo>
                <a:cubicBezTo>
                  <a:pt x="2615848" y="0"/>
                  <a:pt x="2665240" y="49392"/>
                  <a:pt x="2665240" y="110320"/>
                </a:cubicBezTo>
                <a:lnTo>
                  <a:pt x="2665240" y="551585"/>
                </a:lnTo>
                <a:cubicBezTo>
                  <a:pt x="2665240" y="612513"/>
                  <a:pt x="2615848" y="661905"/>
                  <a:pt x="2554920" y="661905"/>
                </a:cubicBezTo>
                <a:lnTo>
                  <a:pt x="110320" y="661905"/>
                </a:lnTo>
                <a:cubicBezTo>
                  <a:pt x="49392" y="661905"/>
                  <a:pt x="0" y="612513"/>
                  <a:pt x="0" y="551585"/>
                </a:cubicBezTo>
                <a:lnTo>
                  <a:pt x="0" y="110320"/>
                </a:lnTo>
                <a:close/>
              </a:path>
            </a:pathLst>
          </a:custGeom>
          <a:solidFill>
            <a:schemeClr val="accent6">
              <a:lumMod val="50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35182" tIns="135182" rIns="135182" bIns="135182" numCol="1" spcCol="1270" anchor="ctr" anchorCtr="0">
            <a:noAutofit/>
          </a:bodyPr>
          <a:lstStyle/>
          <a:p>
            <a:pPr marL="0" lvl="0" indent="0" algn="ctr" defTabSz="1200150">
              <a:lnSpc>
                <a:spcPct val="90000"/>
              </a:lnSpc>
              <a:spcBef>
                <a:spcPct val="0"/>
              </a:spcBef>
              <a:spcAft>
                <a:spcPct val="35000"/>
              </a:spcAft>
              <a:buNone/>
            </a:pPr>
            <a:r>
              <a:rPr lang="es-ES" sz="2700" dirty="0"/>
              <a:t>Chiapas</a:t>
            </a:r>
            <a:endParaRPr lang="es-ES" sz="2700" kern="1200" dirty="0"/>
          </a:p>
        </p:txBody>
      </p:sp>
      <p:sp>
        <p:nvSpPr>
          <p:cNvPr id="15" name="Forma libre: forma 17">
            <a:extLst>
              <a:ext uri="{FF2B5EF4-FFF2-40B4-BE49-F238E27FC236}">
                <a16:creationId xmlns:a16="http://schemas.microsoft.com/office/drawing/2014/main" id="{1462B61A-8ACD-4F7A-8BBB-5F55070F7208}"/>
              </a:ext>
            </a:extLst>
          </p:cNvPr>
          <p:cNvSpPr/>
          <p:nvPr/>
        </p:nvSpPr>
        <p:spPr>
          <a:xfrm>
            <a:off x="186626" y="1975915"/>
            <a:ext cx="3535574" cy="804018"/>
          </a:xfrm>
          <a:custGeom>
            <a:avLst/>
            <a:gdLst>
              <a:gd name="connsiteX0" fmla="*/ 0 w 2665240"/>
              <a:gd name="connsiteY0" fmla="*/ 110320 h 661905"/>
              <a:gd name="connsiteX1" fmla="*/ 110320 w 2665240"/>
              <a:gd name="connsiteY1" fmla="*/ 0 h 661905"/>
              <a:gd name="connsiteX2" fmla="*/ 2554920 w 2665240"/>
              <a:gd name="connsiteY2" fmla="*/ 0 h 661905"/>
              <a:gd name="connsiteX3" fmla="*/ 2665240 w 2665240"/>
              <a:gd name="connsiteY3" fmla="*/ 110320 h 661905"/>
              <a:gd name="connsiteX4" fmla="*/ 2665240 w 2665240"/>
              <a:gd name="connsiteY4" fmla="*/ 551585 h 661905"/>
              <a:gd name="connsiteX5" fmla="*/ 2554920 w 2665240"/>
              <a:gd name="connsiteY5" fmla="*/ 661905 h 661905"/>
              <a:gd name="connsiteX6" fmla="*/ 110320 w 2665240"/>
              <a:gd name="connsiteY6" fmla="*/ 661905 h 661905"/>
              <a:gd name="connsiteX7" fmla="*/ 0 w 2665240"/>
              <a:gd name="connsiteY7" fmla="*/ 551585 h 661905"/>
              <a:gd name="connsiteX8" fmla="*/ 0 w 2665240"/>
              <a:gd name="connsiteY8" fmla="*/ 110320 h 661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65240" h="661905">
                <a:moveTo>
                  <a:pt x="0" y="110320"/>
                </a:moveTo>
                <a:cubicBezTo>
                  <a:pt x="0" y="49392"/>
                  <a:pt x="49392" y="0"/>
                  <a:pt x="110320" y="0"/>
                </a:cubicBezTo>
                <a:lnTo>
                  <a:pt x="2554920" y="0"/>
                </a:lnTo>
                <a:cubicBezTo>
                  <a:pt x="2615848" y="0"/>
                  <a:pt x="2665240" y="49392"/>
                  <a:pt x="2665240" y="110320"/>
                </a:cubicBezTo>
                <a:lnTo>
                  <a:pt x="2665240" y="551585"/>
                </a:lnTo>
                <a:cubicBezTo>
                  <a:pt x="2665240" y="612513"/>
                  <a:pt x="2615848" y="661905"/>
                  <a:pt x="2554920" y="661905"/>
                </a:cubicBezTo>
                <a:lnTo>
                  <a:pt x="110320" y="661905"/>
                </a:lnTo>
                <a:cubicBezTo>
                  <a:pt x="49392" y="661905"/>
                  <a:pt x="0" y="612513"/>
                  <a:pt x="0" y="551585"/>
                </a:cubicBezTo>
                <a:lnTo>
                  <a:pt x="0" y="110320"/>
                </a:lnTo>
                <a:close/>
              </a:path>
            </a:pathLst>
          </a:custGeom>
          <a:solidFill>
            <a:schemeClr val="accent6">
              <a:lumMod val="50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35182" tIns="135182" rIns="135182" bIns="135182" numCol="1" spcCol="1270" anchor="ctr" anchorCtr="0">
            <a:noAutofit/>
          </a:bodyPr>
          <a:lstStyle/>
          <a:p>
            <a:pPr marL="0" lvl="0" indent="0" algn="ctr" defTabSz="1200150">
              <a:lnSpc>
                <a:spcPct val="90000"/>
              </a:lnSpc>
              <a:spcBef>
                <a:spcPct val="0"/>
              </a:spcBef>
              <a:spcAft>
                <a:spcPct val="35000"/>
              </a:spcAft>
              <a:buNone/>
            </a:pPr>
            <a:r>
              <a:rPr lang="es-ES" sz="2700" dirty="0"/>
              <a:t>Oaxaca</a:t>
            </a:r>
            <a:endParaRPr lang="es-ES" sz="2700" kern="1200" dirty="0"/>
          </a:p>
        </p:txBody>
      </p:sp>
      <p:sp>
        <p:nvSpPr>
          <p:cNvPr id="16" name="Forma libre: forma 17">
            <a:extLst>
              <a:ext uri="{FF2B5EF4-FFF2-40B4-BE49-F238E27FC236}">
                <a16:creationId xmlns:a16="http://schemas.microsoft.com/office/drawing/2014/main" id="{1462B61A-8ACD-4F7A-8BBB-5F55070F7208}"/>
              </a:ext>
            </a:extLst>
          </p:cNvPr>
          <p:cNvSpPr/>
          <p:nvPr/>
        </p:nvSpPr>
        <p:spPr>
          <a:xfrm>
            <a:off x="185570" y="5151832"/>
            <a:ext cx="3535574" cy="804018"/>
          </a:xfrm>
          <a:custGeom>
            <a:avLst/>
            <a:gdLst>
              <a:gd name="connsiteX0" fmla="*/ 0 w 2665240"/>
              <a:gd name="connsiteY0" fmla="*/ 110320 h 661905"/>
              <a:gd name="connsiteX1" fmla="*/ 110320 w 2665240"/>
              <a:gd name="connsiteY1" fmla="*/ 0 h 661905"/>
              <a:gd name="connsiteX2" fmla="*/ 2554920 w 2665240"/>
              <a:gd name="connsiteY2" fmla="*/ 0 h 661905"/>
              <a:gd name="connsiteX3" fmla="*/ 2665240 w 2665240"/>
              <a:gd name="connsiteY3" fmla="*/ 110320 h 661905"/>
              <a:gd name="connsiteX4" fmla="*/ 2665240 w 2665240"/>
              <a:gd name="connsiteY4" fmla="*/ 551585 h 661905"/>
              <a:gd name="connsiteX5" fmla="*/ 2554920 w 2665240"/>
              <a:gd name="connsiteY5" fmla="*/ 661905 h 661905"/>
              <a:gd name="connsiteX6" fmla="*/ 110320 w 2665240"/>
              <a:gd name="connsiteY6" fmla="*/ 661905 h 661905"/>
              <a:gd name="connsiteX7" fmla="*/ 0 w 2665240"/>
              <a:gd name="connsiteY7" fmla="*/ 551585 h 661905"/>
              <a:gd name="connsiteX8" fmla="*/ 0 w 2665240"/>
              <a:gd name="connsiteY8" fmla="*/ 110320 h 661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65240" h="661905">
                <a:moveTo>
                  <a:pt x="0" y="110320"/>
                </a:moveTo>
                <a:cubicBezTo>
                  <a:pt x="0" y="49392"/>
                  <a:pt x="49392" y="0"/>
                  <a:pt x="110320" y="0"/>
                </a:cubicBezTo>
                <a:lnTo>
                  <a:pt x="2554920" y="0"/>
                </a:lnTo>
                <a:cubicBezTo>
                  <a:pt x="2615848" y="0"/>
                  <a:pt x="2665240" y="49392"/>
                  <a:pt x="2665240" y="110320"/>
                </a:cubicBezTo>
                <a:lnTo>
                  <a:pt x="2665240" y="551585"/>
                </a:lnTo>
                <a:cubicBezTo>
                  <a:pt x="2665240" y="612513"/>
                  <a:pt x="2615848" y="661905"/>
                  <a:pt x="2554920" y="661905"/>
                </a:cubicBezTo>
                <a:lnTo>
                  <a:pt x="110320" y="661905"/>
                </a:lnTo>
                <a:cubicBezTo>
                  <a:pt x="49392" y="661905"/>
                  <a:pt x="0" y="612513"/>
                  <a:pt x="0" y="551585"/>
                </a:cubicBezTo>
                <a:lnTo>
                  <a:pt x="0" y="110320"/>
                </a:lnTo>
                <a:close/>
              </a:path>
            </a:pathLst>
          </a:custGeom>
          <a:solidFill>
            <a:schemeClr val="accent6">
              <a:lumMod val="50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35182" tIns="135182" rIns="135182" bIns="135182" numCol="1" spcCol="1270" anchor="ctr" anchorCtr="0">
            <a:noAutofit/>
          </a:bodyPr>
          <a:lstStyle/>
          <a:p>
            <a:pPr marL="0" lvl="0" indent="0" algn="ctr" defTabSz="1200150">
              <a:lnSpc>
                <a:spcPct val="90000"/>
              </a:lnSpc>
              <a:spcBef>
                <a:spcPct val="0"/>
              </a:spcBef>
              <a:spcAft>
                <a:spcPct val="35000"/>
              </a:spcAft>
              <a:buNone/>
            </a:pPr>
            <a:r>
              <a:rPr lang="es-ES" sz="2700" dirty="0"/>
              <a:t>Guerrero</a:t>
            </a:r>
            <a:endParaRPr lang="es-ES" sz="2700" kern="1200" dirty="0"/>
          </a:p>
        </p:txBody>
      </p:sp>
      <p:sp>
        <p:nvSpPr>
          <p:cNvPr id="20" name="Forma libre: forma 17">
            <a:extLst>
              <a:ext uri="{FF2B5EF4-FFF2-40B4-BE49-F238E27FC236}">
                <a16:creationId xmlns:a16="http://schemas.microsoft.com/office/drawing/2014/main" id="{1462B61A-8ACD-4F7A-8BBB-5F55070F7208}"/>
              </a:ext>
            </a:extLst>
          </p:cNvPr>
          <p:cNvSpPr/>
          <p:nvPr/>
        </p:nvSpPr>
        <p:spPr>
          <a:xfrm>
            <a:off x="185570" y="3704917"/>
            <a:ext cx="3535574" cy="804018"/>
          </a:xfrm>
          <a:custGeom>
            <a:avLst/>
            <a:gdLst>
              <a:gd name="connsiteX0" fmla="*/ 0 w 2665240"/>
              <a:gd name="connsiteY0" fmla="*/ 110320 h 661905"/>
              <a:gd name="connsiteX1" fmla="*/ 110320 w 2665240"/>
              <a:gd name="connsiteY1" fmla="*/ 0 h 661905"/>
              <a:gd name="connsiteX2" fmla="*/ 2554920 w 2665240"/>
              <a:gd name="connsiteY2" fmla="*/ 0 h 661905"/>
              <a:gd name="connsiteX3" fmla="*/ 2665240 w 2665240"/>
              <a:gd name="connsiteY3" fmla="*/ 110320 h 661905"/>
              <a:gd name="connsiteX4" fmla="*/ 2665240 w 2665240"/>
              <a:gd name="connsiteY4" fmla="*/ 551585 h 661905"/>
              <a:gd name="connsiteX5" fmla="*/ 2554920 w 2665240"/>
              <a:gd name="connsiteY5" fmla="*/ 661905 h 661905"/>
              <a:gd name="connsiteX6" fmla="*/ 110320 w 2665240"/>
              <a:gd name="connsiteY6" fmla="*/ 661905 h 661905"/>
              <a:gd name="connsiteX7" fmla="*/ 0 w 2665240"/>
              <a:gd name="connsiteY7" fmla="*/ 551585 h 661905"/>
              <a:gd name="connsiteX8" fmla="*/ 0 w 2665240"/>
              <a:gd name="connsiteY8" fmla="*/ 110320 h 661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65240" h="661905">
                <a:moveTo>
                  <a:pt x="0" y="110320"/>
                </a:moveTo>
                <a:cubicBezTo>
                  <a:pt x="0" y="49392"/>
                  <a:pt x="49392" y="0"/>
                  <a:pt x="110320" y="0"/>
                </a:cubicBezTo>
                <a:lnTo>
                  <a:pt x="2554920" y="0"/>
                </a:lnTo>
                <a:cubicBezTo>
                  <a:pt x="2615848" y="0"/>
                  <a:pt x="2665240" y="49392"/>
                  <a:pt x="2665240" y="110320"/>
                </a:cubicBezTo>
                <a:lnTo>
                  <a:pt x="2665240" y="551585"/>
                </a:lnTo>
                <a:cubicBezTo>
                  <a:pt x="2665240" y="612513"/>
                  <a:pt x="2615848" y="661905"/>
                  <a:pt x="2554920" y="661905"/>
                </a:cubicBezTo>
                <a:lnTo>
                  <a:pt x="110320" y="661905"/>
                </a:lnTo>
                <a:cubicBezTo>
                  <a:pt x="49392" y="661905"/>
                  <a:pt x="0" y="612513"/>
                  <a:pt x="0" y="551585"/>
                </a:cubicBezTo>
                <a:lnTo>
                  <a:pt x="0" y="110320"/>
                </a:lnTo>
                <a:close/>
              </a:path>
            </a:pathLst>
          </a:custGeom>
          <a:solidFill>
            <a:schemeClr val="accent6">
              <a:lumMod val="50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35182" tIns="135182" rIns="135182" bIns="135182" numCol="1" spcCol="1270" anchor="ctr" anchorCtr="0">
            <a:noAutofit/>
          </a:bodyPr>
          <a:lstStyle/>
          <a:p>
            <a:pPr marL="0" lvl="0" indent="0" algn="ctr" defTabSz="1200150">
              <a:lnSpc>
                <a:spcPct val="90000"/>
              </a:lnSpc>
              <a:spcBef>
                <a:spcPct val="0"/>
              </a:spcBef>
              <a:spcAft>
                <a:spcPct val="35000"/>
              </a:spcAft>
              <a:buNone/>
            </a:pPr>
            <a:r>
              <a:rPr lang="es-ES" sz="2700" kern="1200" dirty="0"/>
              <a:t>Morelos</a:t>
            </a:r>
          </a:p>
        </p:txBody>
      </p:sp>
      <p:sp>
        <p:nvSpPr>
          <p:cNvPr id="3" name="Título 2"/>
          <p:cNvSpPr>
            <a:spLocks noGrp="1"/>
          </p:cNvSpPr>
          <p:nvPr>
            <p:ph type="title"/>
          </p:nvPr>
        </p:nvSpPr>
        <p:spPr/>
        <p:txBody>
          <a:bodyPr>
            <a:noAutofit/>
          </a:bodyPr>
          <a:lstStyle/>
          <a:p>
            <a:r>
              <a:rPr lang="es-ES_tradnl" sz="2000" dirty="0">
                <a:latin typeface="Calibri" charset="0"/>
                <a:ea typeface="Calibri" charset="0"/>
                <a:cs typeface="Calibri" charset="0"/>
              </a:rPr>
              <a:t>El efecto de los sismos en la actividad económica y las finanzas públicas será distinto en cada entidad…</a:t>
            </a:r>
            <a:endParaRPr lang="es-MX" sz="1800" dirty="0"/>
          </a:p>
        </p:txBody>
      </p:sp>
      <p:sp>
        <p:nvSpPr>
          <p:cNvPr id="4" name="CuadroTexto 3"/>
          <p:cNvSpPr txBox="1"/>
          <p:nvPr/>
        </p:nvSpPr>
        <p:spPr>
          <a:xfrm>
            <a:off x="3901882" y="1015363"/>
            <a:ext cx="5032256" cy="400110"/>
          </a:xfrm>
          <a:prstGeom prst="rect">
            <a:avLst/>
          </a:prstGeom>
          <a:solidFill>
            <a:schemeClr val="accent6">
              <a:lumMod val="20000"/>
              <a:lumOff val="80000"/>
            </a:schemeClr>
          </a:solidFill>
        </p:spPr>
        <p:txBody>
          <a:bodyPr wrap="square" rtlCol="0">
            <a:spAutoFit/>
          </a:bodyPr>
          <a:lstStyle/>
          <a:p>
            <a:pPr marL="285750" indent="-285750">
              <a:buFont typeface="Arial" panose="020B0604020202020204" pitchFamily="34" charset="0"/>
              <a:buChar char="•"/>
            </a:pPr>
            <a:r>
              <a:rPr lang="es-MX" sz="2000" b="1" dirty="0"/>
              <a:t>Fondo Municipal de Protección Civil</a:t>
            </a:r>
          </a:p>
        </p:txBody>
      </p:sp>
      <p:sp>
        <p:nvSpPr>
          <p:cNvPr id="5" name="CuadroTexto 4"/>
          <p:cNvSpPr txBox="1"/>
          <p:nvPr/>
        </p:nvSpPr>
        <p:spPr>
          <a:xfrm>
            <a:off x="3897445" y="1973128"/>
            <a:ext cx="5036693" cy="1323439"/>
          </a:xfrm>
          <a:prstGeom prst="rect">
            <a:avLst/>
          </a:prstGeom>
          <a:solidFill>
            <a:schemeClr val="accent6">
              <a:lumMod val="20000"/>
              <a:lumOff val="80000"/>
            </a:schemeClr>
          </a:solidFill>
        </p:spPr>
        <p:txBody>
          <a:bodyPr wrap="square" rtlCol="0">
            <a:spAutoFit/>
          </a:bodyPr>
          <a:lstStyle/>
          <a:p>
            <a:pPr marL="342900" indent="-342900">
              <a:buFont typeface="Arial" panose="020B0604020202020204" pitchFamily="34" charset="0"/>
              <a:buChar char="•"/>
            </a:pPr>
            <a:r>
              <a:rPr lang="es-MX" sz="2000" b="1" dirty="0"/>
              <a:t>Fideicomiso 2247: Seguros catastróficos u otros instrumentos de transferencia de riesgos. </a:t>
            </a:r>
          </a:p>
          <a:p>
            <a:pPr marL="342900" indent="-342900">
              <a:buFont typeface="Arial" panose="020B0604020202020204" pitchFamily="34" charset="0"/>
              <a:buChar char="•"/>
            </a:pPr>
            <a:r>
              <a:rPr lang="es-MX" sz="2000" b="1" dirty="0"/>
              <a:t>3 cuentas para donativos. </a:t>
            </a:r>
          </a:p>
        </p:txBody>
      </p:sp>
      <p:sp>
        <p:nvSpPr>
          <p:cNvPr id="6" name="CuadroTexto 5"/>
          <p:cNvSpPr txBox="1"/>
          <p:nvPr/>
        </p:nvSpPr>
        <p:spPr>
          <a:xfrm>
            <a:off x="3897445" y="3779272"/>
            <a:ext cx="5036693" cy="707886"/>
          </a:xfrm>
          <a:prstGeom prst="rect">
            <a:avLst/>
          </a:prstGeom>
          <a:solidFill>
            <a:schemeClr val="accent6">
              <a:lumMod val="20000"/>
              <a:lumOff val="80000"/>
            </a:schemeClr>
          </a:solidFill>
        </p:spPr>
        <p:txBody>
          <a:bodyPr wrap="square" rtlCol="0">
            <a:spAutoFit/>
          </a:bodyPr>
          <a:lstStyle/>
          <a:p>
            <a:pPr marL="285750" indent="-285750">
              <a:buFont typeface="Arial" panose="020B0604020202020204" pitchFamily="34" charset="0"/>
              <a:buChar char="•"/>
            </a:pPr>
            <a:r>
              <a:rPr lang="es-MX" sz="2000" b="1" dirty="0"/>
              <a:t>Fideicomiso para la reconstrucción de Morelos</a:t>
            </a:r>
          </a:p>
        </p:txBody>
      </p:sp>
      <p:sp>
        <p:nvSpPr>
          <p:cNvPr id="7" name="CuadroTexto 6"/>
          <p:cNvSpPr txBox="1"/>
          <p:nvPr/>
        </p:nvSpPr>
        <p:spPr>
          <a:xfrm>
            <a:off x="3897445" y="5234265"/>
            <a:ext cx="5036693" cy="707886"/>
          </a:xfrm>
          <a:prstGeom prst="rect">
            <a:avLst/>
          </a:prstGeom>
          <a:solidFill>
            <a:schemeClr val="accent6">
              <a:lumMod val="20000"/>
              <a:lumOff val="80000"/>
            </a:schemeClr>
          </a:solidFill>
        </p:spPr>
        <p:txBody>
          <a:bodyPr wrap="square" rtlCol="0">
            <a:spAutoFit/>
          </a:bodyPr>
          <a:lstStyle/>
          <a:p>
            <a:pPr marL="285750" indent="-285750">
              <a:buFont typeface="Arial" panose="020B0604020202020204" pitchFamily="34" charset="0"/>
              <a:buChar char="•"/>
            </a:pPr>
            <a:r>
              <a:rPr lang="es-MX" sz="2000" b="1" dirty="0"/>
              <a:t>Seguro para la atención de contingencias naturales</a:t>
            </a:r>
          </a:p>
        </p:txBody>
      </p:sp>
    </p:spTree>
    <p:extLst>
      <p:ext uri="{BB962C8B-B14F-4D97-AF65-F5344CB8AC3E}">
        <p14:creationId xmlns:p14="http://schemas.microsoft.com/office/powerpoint/2010/main" val="1486432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610B87B3-FF0D-4CFE-928C-656D50EBF0E4}"/>
              </a:ext>
            </a:extLst>
          </p:cNvPr>
          <p:cNvSpPr>
            <a:spLocks noGrp="1"/>
          </p:cNvSpPr>
          <p:nvPr>
            <p:ph type="sldNum" sz="quarter" idx="12"/>
          </p:nvPr>
        </p:nvSpPr>
        <p:spPr>
          <a:xfrm>
            <a:off x="6944515" y="6412849"/>
            <a:ext cx="2133600" cy="365125"/>
          </a:xfrm>
        </p:spPr>
        <p:txBody>
          <a:bodyPr/>
          <a:lstStyle/>
          <a:p>
            <a:fld id="{78E2B403-E05A-47A0-BF73-2E1B9470ACAF}" type="slidenum">
              <a:rPr lang="en-US" smtClean="0">
                <a:solidFill>
                  <a:prstClr val="white">
                    <a:lumMod val="50000"/>
                  </a:prstClr>
                </a:solidFill>
              </a:rPr>
              <a:pPr/>
              <a:t>12</a:t>
            </a:fld>
            <a:endParaRPr lang="en-US" dirty="0">
              <a:solidFill>
                <a:prstClr val="white">
                  <a:lumMod val="50000"/>
                </a:prstClr>
              </a:solidFill>
            </a:endParaRPr>
          </a:p>
        </p:txBody>
      </p:sp>
      <p:sp>
        <p:nvSpPr>
          <p:cNvPr id="7" name="CuadroTexto 6">
            <a:extLst>
              <a:ext uri="{FF2B5EF4-FFF2-40B4-BE49-F238E27FC236}">
                <a16:creationId xmlns:a16="http://schemas.microsoft.com/office/drawing/2014/main" id="{21CE0018-10BB-4A82-8737-BA730E92C6BF}"/>
              </a:ext>
            </a:extLst>
          </p:cNvPr>
          <p:cNvSpPr txBox="1"/>
          <p:nvPr/>
        </p:nvSpPr>
        <p:spPr>
          <a:xfrm>
            <a:off x="10074" y="6538437"/>
            <a:ext cx="9133926" cy="307777"/>
          </a:xfrm>
          <a:prstGeom prst="rect">
            <a:avLst/>
          </a:prstGeom>
          <a:noFill/>
        </p:spPr>
        <p:txBody>
          <a:bodyPr wrap="square" rtlCol="0">
            <a:spAutoFit/>
          </a:bodyPr>
          <a:lstStyle/>
          <a:p>
            <a:pPr algn="ctr"/>
            <a:r>
              <a:rPr lang="es-ES_tradnl" sz="1400" b="1"/>
              <a:t>Fuente</a:t>
            </a:r>
            <a:r>
              <a:rPr lang="es-ES_tradnl" sz="1400"/>
              <a:t>: Ley de Disciplina Financiera de las Entidades Federativas y los Municipios.</a:t>
            </a:r>
            <a:endParaRPr lang="es-ES_tradnl" sz="1400" dirty="0"/>
          </a:p>
        </p:txBody>
      </p:sp>
      <p:sp>
        <p:nvSpPr>
          <p:cNvPr id="8" name="Título 1">
            <a:extLst>
              <a:ext uri="{FF2B5EF4-FFF2-40B4-BE49-F238E27FC236}">
                <a16:creationId xmlns:a16="http://schemas.microsoft.com/office/drawing/2014/main" id="{6BB8DBC8-36D5-4458-82D7-4BE4C620F73F}"/>
              </a:ext>
            </a:extLst>
          </p:cNvPr>
          <p:cNvSpPr txBox="1">
            <a:spLocks/>
          </p:cNvSpPr>
          <p:nvPr/>
        </p:nvSpPr>
        <p:spPr>
          <a:xfrm>
            <a:off x="10074" y="11575"/>
            <a:ext cx="9133926" cy="747132"/>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1350" b="1" kern="1200">
                <a:solidFill>
                  <a:schemeClr val="tx1"/>
                </a:solidFill>
                <a:latin typeface="Arial" pitchFamily="34" charset="0"/>
                <a:ea typeface="+mj-ea"/>
                <a:cs typeface="Arial" pitchFamily="34" charset="0"/>
              </a:defRPr>
            </a:lvl1pPr>
          </a:lstStyle>
          <a:p>
            <a:pPr>
              <a:spcBef>
                <a:spcPts val="200"/>
              </a:spcBef>
              <a:spcAft>
                <a:spcPts val="200"/>
              </a:spcAft>
            </a:pPr>
            <a:r>
              <a:rPr lang="es-ES_tradnl" sz="2400" dirty="0">
                <a:latin typeface="+mn-lt"/>
              </a:rPr>
              <a:t>Consideraciones adicionales de la LDFEFM sobre la atención y prevención de desastres naturales</a:t>
            </a:r>
          </a:p>
        </p:txBody>
      </p:sp>
      <p:sp>
        <p:nvSpPr>
          <p:cNvPr id="4" name="Rectángulo: esquinas redondeadas 3">
            <a:extLst>
              <a:ext uri="{FF2B5EF4-FFF2-40B4-BE49-F238E27FC236}">
                <a16:creationId xmlns:a16="http://schemas.microsoft.com/office/drawing/2014/main" id="{985E7ADD-BFC9-4D20-B98B-F7F241CD3DAE}"/>
              </a:ext>
            </a:extLst>
          </p:cNvPr>
          <p:cNvSpPr/>
          <p:nvPr/>
        </p:nvSpPr>
        <p:spPr>
          <a:xfrm>
            <a:off x="91963" y="846607"/>
            <a:ext cx="2091680" cy="586854"/>
          </a:xfrm>
          <a:prstGeom prst="roundRect">
            <a:avLst/>
          </a:prstGeom>
          <a:solidFill>
            <a:schemeClr val="accent6">
              <a:lumMod val="7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x-none" sz="2000" dirty="0"/>
              <a:t>Artículo 7</a:t>
            </a:r>
            <a:endParaRPr lang="es-MX" sz="2000" dirty="0"/>
          </a:p>
        </p:txBody>
      </p:sp>
      <p:sp>
        <p:nvSpPr>
          <p:cNvPr id="9" name="Rectángulo: esquinas redondeadas 8">
            <a:extLst>
              <a:ext uri="{FF2B5EF4-FFF2-40B4-BE49-F238E27FC236}">
                <a16:creationId xmlns:a16="http://schemas.microsoft.com/office/drawing/2014/main" id="{B4C0923C-9C8C-4F20-BE1A-382B979F63AD}"/>
              </a:ext>
            </a:extLst>
          </p:cNvPr>
          <p:cNvSpPr/>
          <p:nvPr/>
        </p:nvSpPr>
        <p:spPr>
          <a:xfrm>
            <a:off x="91963" y="1619239"/>
            <a:ext cx="2091680" cy="2324964"/>
          </a:xfrm>
          <a:prstGeom prst="roundRect">
            <a:avLst/>
          </a:prstGeom>
          <a:solidFill>
            <a:schemeClr val="accent6">
              <a:lumMod val="7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x-none" sz="2000" dirty="0"/>
              <a:t>Podrán incurrir en </a:t>
            </a:r>
            <a:r>
              <a:rPr lang="x-none" sz="2000" b="1" dirty="0"/>
              <a:t>déficit presupuestario </a:t>
            </a:r>
            <a:r>
              <a:rPr lang="x-none" sz="2000" dirty="0"/>
              <a:t>cuando sea necesario cubrir el costo de la reconstrucción</a:t>
            </a:r>
            <a:endParaRPr lang="es-MX" sz="2000" dirty="0"/>
          </a:p>
        </p:txBody>
      </p:sp>
      <p:sp>
        <p:nvSpPr>
          <p:cNvPr id="10" name="Rectángulo: esquinas redondeadas 9">
            <a:extLst>
              <a:ext uri="{FF2B5EF4-FFF2-40B4-BE49-F238E27FC236}">
                <a16:creationId xmlns:a16="http://schemas.microsoft.com/office/drawing/2014/main" id="{D63964ED-BE4B-4FD0-9FEE-24BB0076666E}"/>
              </a:ext>
            </a:extLst>
          </p:cNvPr>
          <p:cNvSpPr/>
          <p:nvPr/>
        </p:nvSpPr>
        <p:spPr>
          <a:xfrm>
            <a:off x="2277877" y="862597"/>
            <a:ext cx="4313992" cy="570864"/>
          </a:xfrm>
          <a:prstGeom prst="roundRect">
            <a:avLst/>
          </a:prstGeom>
          <a:solidFill>
            <a:schemeClr val="bg1">
              <a:lumMod val="5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x-none" sz="2000" dirty="0"/>
              <a:t>Artículo 9</a:t>
            </a:r>
            <a:endParaRPr lang="es-MX" sz="2000" dirty="0"/>
          </a:p>
        </p:txBody>
      </p:sp>
      <p:sp>
        <p:nvSpPr>
          <p:cNvPr id="11" name="Rectángulo: esquinas redondeadas 10">
            <a:extLst>
              <a:ext uri="{FF2B5EF4-FFF2-40B4-BE49-F238E27FC236}">
                <a16:creationId xmlns:a16="http://schemas.microsoft.com/office/drawing/2014/main" id="{8AFC379E-19D1-44A4-996A-5246CB36C860}"/>
              </a:ext>
            </a:extLst>
          </p:cNvPr>
          <p:cNvSpPr/>
          <p:nvPr/>
        </p:nvSpPr>
        <p:spPr>
          <a:xfrm>
            <a:off x="2277877" y="1635230"/>
            <a:ext cx="4313992" cy="805376"/>
          </a:xfrm>
          <a:prstGeom prst="roundRect">
            <a:avLst/>
          </a:prstGeom>
          <a:solidFill>
            <a:schemeClr val="bg1">
              <a:lumMod val="5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x-none" sz="2000" dirty="0"/>
              <a:t>Los </a:t>
            </a:r>
            <a:r>
              <a:rPr lang="x-none" sz="2000" b="1" dirty="0"/>
              <a:t>presupuestos deberán prever recursos </a:t>
            </a:r>
            <a:r>
              <a:rPr lang="x-none" sz="2000" dirty="0"/>
              <a:t>para:</a:t>
            </a:r>
            <a:endParaRPr lang="es-MX" sz="2000" dirty="0"/>
          </a:p>
        </p:txBody>
      </p:sp>
      <p:sp>
        <p:nvSpPr>
          <p:cNvPr id="12" name="Rectángulo: esquinas redondeadas 11">
            <a:extLst>
              <a:ext uri="{FF2B5EF4-FFF2-40B4-BE49-F238E27FC236}">
                <a16:creationId xmlns:a16="http://schemas.microsoft.com/office/drawing/2014/main" id="{485507FE-A97D-438F-80AC-0AA5EB95CE1D}"/>
              </a:ext>
            </a:extLst>
          </p:cNvPr>
          <p:cNvSpPr/>
          <p:nvPr/>
        </p:nvSpPr>
        <p:spPr>
          <a:xfrm>
            <a:off x="2277877" y="2596304"/>
            <a:ext cx="2162653" cy="1703619"/>
          </a:xfrm>
          <a:prstGeom prst="roundRect">
            <a:avLst/>
          </a:prstGeom>
          <a:solidFill>
            <a:schemeClr val="bg1">
              <a:lumMod val="5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x-none" sz="2000" dirty="0"/>
              <a:t>Atender a población afectada y daños </a:t>
            </a:r>
            <a:r>
              <a:rPr lang="es-ES" sz="2000" dirty="0"/>
              <a:t>a </a:t>
            </a:r>
            <a:r>
              <a:rPr lang="x-none" sz="2000" dirty="0"/>
              <a:t>infraestructura estatal</a:t>
            </a:r>
            <a:endParaRPr lang="es-MX" sz="2000" dirty="0"/>
          </a:p>
        </p:txBody>
      </p:sp>
      <p:sp>
        <p:nvSpPr>
          <p:cNvPr id="13" name="Rectángulo: esquinas redondeadas 12">
            <a:extLst>
              <a:ext uri="{FF2B5EF4-FFF2-40B4-BE49-F238E27FC236}">
                <a16:creationId xmlns:a16="http://schemas.microsoft.com/office/drawing/2014/main" id="{FDE86C87-41A6-4A62-AB13-AC502A590F96}"/>
              </a:ext>
            </a:extLst>
          </p:cNvPr>
          <p:cNvSpPr/>
          <p:nvPr/>
        </p:nvSpPr>
        <p:spPr>
          <a:xfrm>
            <a:off x="4518845" y="2584408"/>
            <a:ext cx="2073024" cy="1703619"/>
          </a:xfrm>
          <a:prstGeom prst="roundRect">
            <a:avLst/>
          </a:prstGeom>
          <a:solidFill>
            <a:schemeClr val="bg1">
              <a:lumMod val="5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000" dirty="0">
                <a:solidFill>
                  <a:schemeClr val="bg1"/>
                </a:solidFill>
              </a:rPr>
              <a:t>A</a:t>
            </a:r>
            <a:r>
              <a:rPr lang="x-none" sz="2000" dirty="0">
                <a:solidFill>
                  <a:schemeClr val="bg1"/>
                </a:solidFill>
              </a:rPr>
              <a:t>cciones para prevenir</a:t>
            </a:r>
            <a:r>
              <a:rPr lang="es-ES" sz="2000" dirty="0">
                <a:solidFill>
                  <a:schemeClr val="bg1"/>
                </a:solidFill>
              </a:rPr>
              <a:t>/</a:t>
            </a:r>
            <a:r>
              <a:rPr lang="x-none" sz="2000" dirty="0">
                <a:solidFill>
                  <a:schemeClr val="bg1"/>
                </a:solidFill>
              </a:rPr>
              <a:t>mitigar  su impacto en finanzas estatales</a:t>
            </a:r>
            <a:endParaRPr lang="es-MX" sz="2000" dirty="0">
              <a:solidFill>
                <a:schemeClr val="bg1"/>
              </a:solidFill>
            </a:endParaRPr>
          </a:p>
        </p:txBody>
      </p:sp>
      <p:sp>
        <p:nvSpPr>
          <p:cNvPr id="14" name="Rectángulo: esquinas redondeadas 13">
            <a:extLst>
              <a:ext uri="{FF2B5EF4-FFF2-40B4-BE49-F238E27FC236}">
                <a16:creationId xmlns:a16="http://schemas.microsoft.com/office/drawing/2014/main" id="{080EB330-CDE7-4927-826E-090C7D7F37C7}"/>
              </a:ext>
            </a:extLst>
          </p:cNvPr>
          <p:cNvSpPr/>
          <p:nvPr/>
        </p:nvSpPr>
        <p:spPr>
          <a:xfrm>
            <a:off x="6670182" y="890112"/>
            <a:ext cx="2374711" cy="543349"/>
          </a:xfrm>
          <a:prstGeom prst="roundRect">
            <a:avLst/>
          </a:prstGeom>
          <a:solidFill>
            <a:schemeClr val="accent6">
              <a:lumMod val="7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x-none" sz="2000" dirty="0"/>
              <a:t>Artículo 14</a:t>
            </a:r>
            <a:endParaRPr lang="es-MX" sz="2000" dirty="0"/>
          </a:p>
        </p:txBody>
      </p:sp>
      <p:sp>
        <p:nvSpPr>
          <p:cNvPr id="15" name="Rectángulo: esquinas redondeadas 14">
            <a:extLst>
              <a:ext uri="{FF2B5EF4-FFF2-40B4-BE49-F238E27FC236}">
                <a16:creationId xmlns:a16="http://schemas.microsoft.com/office/drawing/2014/main" id="{F05F4DE0-1619-4FEF-9214-3A7C8EA8F216}"/>
              </a:ext>
            </a:extLst>
          </p:cNvPr>
          <p:cNvSpPr/>
          <p:nvPr/>
        </p:nvSpPr>
        <p:spPr>
          <a:xfrm>
            <a:off x="6670183" y="1648877"/>
            <a:ext cx="2374711" cy="3868767"/>
          </a:xfrm>
          <a:prstGeom prst="roundRect">
            <a:avLst/>
          </a:prstGeom>
          <a:solidFill>
            <a:schemeClr val="accent6">
              <a:lumMod val="7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x-none" sz="2000" dirty="0"/>
              <a:t>Al menos el </a:t>
            </a:r>
            <a:r>
              <a:rPr lang="x-none" sz="2000" b="1" dirty="0"/>
              <a:t>5</a:t>
            </a:r>
            <a:r>
              <a:rPr lang="es-MX" sz="2000" b="1" dirty="0"/>
              <a:t>0% de los excedentes de libre disposición </a:t>
            </a:r>
            <a:r>
              <a:rPr lang="es-MX" sz="2000" dirty="0"/>
              <a:t>de las entidades debe de destinarse a diversos conceptos, entre ellos, a </a:t>
            </a:r>
            <a:r>
              <a:rPr lang="es-MX" sz="2000" b="1" dirty="0"/>
              <a:t>fondos para la atención a desastres naturales </a:t>
            </a:r>
            <a:r>
              <a:rPr lang="x-none" sz="2000" b="1" dirty="0"/>
              <a:t> </a:t>
            </a:r>
            <a:endParaRPr lang="es-MX" sz="2000" b="1" dirty="0"/>
          </a:p>
        </p:txBody>
      </p:sp>
      <p:sp>
        <p:nvSpPr>
          <p:cNvPr id="16" name="Rectángulo: esquinas redondeadas 15">
            <a:extLst>
              <a:ext uri="{FF2B5EF4-FFF2-40B4-BE49-F238E27FC236}">
                <a16:creationId xmlns:a16="http://schemas.microsoft.com/office/drawing/2014/main" id="{C1179F74-BA4B-4232-9537-92C7C345A6A2}"/>
              </a:ext>
            </a:extLst>
          </p:cNvPr>
          <p:cNvSpPr/>
          <p:nvPr/>
        </p:nvSpPr>
        <p:spPr>
          <a:xfrm>
            <a:off x="2277877" y="4420182"/>
            <a:ext cx="4313992" cy="1981426"/>
          </a:xfrm>
          <a:prstGeom prst="roundRect">
            <a:avLst/>
          </a:prstGeom>
          <a:solidFill>
            <a:schemeClr val="bg1">
              <a:lumMod val="5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x-none" sz="2000" dirty="0"/>
              <a:t>Alcanzar </a:t>
            </a:r>
            <a:r>
              <a:rPr lang="x-none" sz="2000" b="1" dirty="0"/>
              <a:t>mínimo 10% de la aportación promedio</a:t>
            </a:r>
            <a:r>
              <a:rPr lang="x-none" sz="2000" dirty="0"/>
              <a:t> realizada por la entidad </a:t>
            </a:r>
            <a:r>
              <a:rPr lang="x-none" sz="2000" b="1" dirty="0"/>
              <a:t>para la reconstrucción de la infraestructura </a:t>
            </a:r>
            <a:r>
              <a:rPr lang="x-none" sz="2000" dirty="0"/>
              <a:t>dañada en los últimos 5 ejercicios.</a:t>
            </a:r>
            <a:r>
              <a:rPr lang="es-ES" sz="2000" dirty="0"/>
              <a:t> </a:t>
            </a:r>
            <a:r>
              <a:rPr lang="x-none" sz="2000" dirty="0"/>
              <a:t>Los recursos deben aportarse a un </a:t>
            </a:r>
            <a:r>
              <a:rPr lang="x-none" sz="2000" b="1" dirty="0"/>
              <a:t>fideicomiso.</a:t>
            </a:r>
            <a:endParaRPr lang="es-MX" sz="2000" b="1" dirty="0"/>
          </a:p>
        </p:txBody>
      </p:sp>
    </p:spTree>
    <p:extLst>
      <p:ext uri="{BB962C8B-B14F-4D97-AF65-F5344CB8AC3E}">
        <p14:creationId xmlns:p14="http://schemas.microsoft.com/office/powerpoint/2010/main" val="27363289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fld id="{78E2B403-E05A-47A0-BF73-2E1B9470ACAF}" type="slidenum">
              <a:rPr lang="es-ES_tradnl" smtClean="0">
                <a:solidFill>
                  <a:prstClr val="white">
                    <a:lumMod val="50000"/>
                  </a:prstClr>
                </a:solidFill>
              </a:rPr>
              <a:pPr/>
              <a:t>13</a:t>
            </a:fld>
            <a:endParaRPr lang="es-ES_tradnl" dirty="0">
              <a:solidFill>
                <a:prstClr val="white">
                  <a:lumMod val="50000"/>
                </a:prstClr>
              </a:solidFill>
            </a:endParaRPr>
          </a:p>
        </p:txBody>
      </p:sp>
      <p:sp>
        <p:nvSpPr>
          <p:cNvPr id="3" name="Título 2"/>
          <p:cNvSpPr>
            <a:spLocks noGrp="1"/>
          </p:cNvSpPr>
          <p:nvPr>
            <p:ph type="title"/>
          </p:nvPr>
        </p:nvSpPr>
        <p:spPr>
          <a:xfrm>
            <a:off x="93201" y="75071"/>
            <a:ext cx="8229600" cy="609600"/>
          </a:xfrm>
        </p:spPr>
        <p:txBody>
          <a:bodyPr>
            <a:normAutofit/>
          </a:bodyPr>
          <a:lstStyle/>
          <a:p>
            <a:r>
              <a:rPr lang="es-ES_tradnl" sz="2800" dirty="0"/>
              <a:t>Biblioteca Digital, IBD</a:t>
            </a:r>
          </a:p>
        </p:txBody>
      </p:sp>
      <p:sp>
        <p:nvSpPr>
          <p:cNvPr id="4" name="Marcador de contenido 2"/>
          <p:cNvSpPr txBox="1">
            <a:spLocks/>
          </p:cNvSpPr>
          <p:nvPr/>
        </p:nvSpPr>
        <p:spPr>
          <a:xfrm>
            <a:off x="264650" y="1123660"/>
            <a:ext cx="8669487" cy="573433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MX" dirty="0"/>
              <a:t>Implicaciones presupuestarias de la reconstrucción de los sismos de septiembre:</a:t>
            </a:r>
            <a:endParaRPr lang="es-ES_tradnl" dirty="0"/>
          </a:p>
          <a:p>
            <a:pPr marL="914400" lvl="1" indent="-457200">
              <a:buFont typeface="+mj-lt"/>
              <a:buAutoNum type="arabicPeriod"/>
            </a:pPr>
            <a:r>
              <a:rPr lang="es-ES_tradnl" b="1" dirty="0"/>
              <a:t>Estimaciones iniciales del costo de la reconstrucción</a:t>
            </a:r>
          </a:p>
          <a:p>
            <a:pPr marL="914400" lvl="1" indent="-457200">
              <a:buFont typeface="+mj-lt"/>
              <a:buAutoNum type="arabicPeriod"/>
            </a:pPr>
            <a:r>
              <a:rPr lang="es-ES_tradnl" b="1" dirty="0"/>
              <a:t>Recursos para la atención de desastres naturales en México </a:t>
            </a:r>
            <a:r>
              <a:rPr lang="es-ES_tradnl" dirty="0"/>
              <a:t>(Gabriela Morales Cisneros)</a:t>
            </a:r>
          </a:p>
          <a:p>
            <a:pPr marL="914400" lvl="1" indent="-457200">
              <a:buFont typeface="+mj-lt"/>
              <a:buAutoNum type="arabicPeriod"/>
            </a:pPr>
            <a:r>
              <a:rPr lang="es-ES_tradnl" b="1" dirty="0"/>
              <a:t>Recursos propios de la entidades federativas </a:t>
            </a:r>
            <a:r>
              <a:rPr lang="es-ES_tradnl" dirty="0"/>
              <a:t>(Maritza Rosales)</a:t>
            </a:r>
          </a:p>
          <a:p>
            <a:pPr marL="457200" lvl="1" indent="0" algn="ctr">
              <a:buNone/>
            </a:pPr>
            <a:r>
              <a:rPr lang="es-ES_tradnl" dirty="0">
                <a:hlinkClick r:id="rId3"/>
              </a:rPr>
              <a:t>http://bibliodigitalibd.senado.gob.mx/handle/123456789/2</a:t>
            </a:r>
            <a:r>
              <a:rPr lang="es-ES_tradnl" dirty="0"/>
              <a:t> </a:t>
            </a:r>
            <a:endParaRPr lang="es-MX" b="1" dirty="0"/>
          </a:p>
          <a:p>
            <a:pPr lvl="1"/>
            <a:r>
              <a:rPr lang="es-MX" b="1" dirty="0"/>
              <a:t>Identificación de recursos susceptibles de reasignación en el PEF-2018 </a:t>
            </a:r>
            <a:r>
              <a:rPr lang="es-MX" dirty="0"/>
              <a:t>(Vladimir Herrera, Juan Andrade)</a:t>
            </a:r>
          </a:p>
          <a:p>
            <a:pPr lvl="1"/>
            <a:r>
              <a:rPr lang="es-MX" b="1" dirty="0">
                <a:solidFill>
                  <a:schemeClr val="accent6">
                    <a:lumMod val="50000"/>
                  </a:schemeClr>
                </a:solidFill>
              </a:rPr>
              <a:t>Estándares mínimos de respuesta humanitaria en casos de desastres </a:t>
            </a:r>
            <a:r>
              <a:rPr lang="es-MX" sz="1800" dirty="0"/>
              <a:t>(</a:t>
            </a:r>
            <a:r>
              <a:rPr lang="es-MX" sz="1800" dirty="0">
                <a:hlinkClick r:id="rId4"/>
              </a:rPr>
              <a:t>http://bibliodigitalibd.senado.gob.mx/handle/123456789/3710</a:t>
            </a:r>
            <a:r>
              <a:rPr lang="es-MX" sz="1800" dirty="0"/>
              <a:t>) </a:t>
            </a:r>
          </a:p>
          <a:p>
            <a:pPr lvl="1"/>
            <a:r>
              <a:rPr lang="es-MX" b="1" dirty="0">
                <a:solidFill>
                  <a:schemeClr val="accent6">
                    <a:lumMod val="50000"/>
                  </a:schemeClr>
                </a:solidFill>
              </a:rPr>
              <a:t>Propuestas de reasignación presupuestal de los partidos políticos para la atención de desastres naturales </a:t>
            </a:r>
            <a:r>
              <a:rPr lang="es-MX" sz="1800" dirty="0"/>
              <a:t>(</a:t>
            </a:r>
            <a:r>
              <a:rPr lang="es-MX" sz="1800" dirty="0">
                <a:hlinkClick r:id="rId5"/>
              </a:rPr>
              <a:t>http://bibliodigitalibd.senado.gob.mx/handle/123456789/3709</a:t>
            </a:r>
            <a:r>
              <a:rPr lang="es-MX" sz="1800" dirty="0"/>
              <a:t>) </a:t>
            </a:r>
          </a:p>
          <a:p>
            <a:pPr lvl="1"/>
            <a:endParaRPr lang="es-ES_tradnl" dirty="0"/>
          </a:p>
        </p:txBody>
      </p:sp>
      <p:sp>
        <p:nvSpPr>
          <p:cNvPr id="5" name="Rectángulo 4"/>
          <p:cNvSpPr/>
          <p:nvPr/>
        </p:nvSpPr>
        <p:spPr>
          <a:xfrm>
            <a:off x="612053" y="1888761"/>
            <a:ext cx="8322084" cy="2293495"/>
          </a:xfrm>
          <a:prstGeom prst="rect">
            <a:avLst/>
          </a:prstGeom>
          <a:noFill/>
          <a:ln w="38100">
            <a:solidFill>
              <a:srgbClr val="4D622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Tree>
    <p:extLst>
      <p:ext uri="{BB962C8B-B14F-4D97-AF65-F5344CB8AC3E}">
        <p14:creationId xmlns:p14="http://schemas.microsoft.com/office/powerpoint/2010/main" val="25782353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CuadroTexto"/>
          <p:cNvSpPr txBox="1"/>
          <p:nvPr/>
        </p:nvSpPr>
        <p:spPr>
          <a:xfrm>
            <a:off x="89209" y="730274"/>
            <a:ext cx="8909825" cy="2585323"/>
          </a:xfrm>
          <a:prstGeom prst="rect">
            <a:avLst/>
          </a:prstGeom>
          <a:noFill/>
        </p:spPr>
        <p:txBody>
          <a:bodyPr wrap="square" rtlCol="0">
            <a:spAutoFit/>
          </a:bodyPr>
          <a:lstStyle/>
          <a:p>
            <a:pPr algn="ctr"/>
            <a:r>
              <a:rPr lang="es-ES_tradnl" sz="5400" b="1" cap="small" dirty="0">
                <a:solidFill>
                  <a:schemeClr val="bg1">
                    <a:lumMod val="50000"/>
                  </a:schemeClr>
                </a:solidFill>
                <a:latin typeface="Calibri" charset="0"/>
                <a:ea typeface="Calibri" charset="0"/>
                <a:cs typeface="Calibri" charset="0"/>
              </a:rPr>
              <a:t>Implicaciones presupuestarias de la reconstrucción de los sismos de septiembre</a:t>
            </a:r>
            <a:endParaRPr lang="es-ES_tradnl" sz="4400" b="1" cap="small" dirty="0">
              <a:solidFill>
                <a:schemeClr val="bg1">
                  <a:lumMod val="50000"/>
                </a:schemeClr>
              </a:solidFill>
              <a:latin typeface="Calibri" charset="0"/>
              <a:ea typeface="Calibri" charset="0"/>
              <a:cs typeface="Calibri" charset="0"/>
            </a:endParaRPr>
          </a:p>
        </p:txBody>
      </p:sp>
      <p:cxnSp>
        <p:nvCxnSpPr>
          <p:cNvPr id="5" name="6 Conector recto"/>
          <p:cNvCxnSpPr/>
          <p:nvPr/>
        </p:nvCxnSpPr>
        <p:spPr>
          <a:xfrm>
            <a:off x="709413" y="3315597"/>
            <a:ext cx="7586684" cy="0"/>
          </a:xfrm>
          <a:prstGeom prst="line">
            <a:avLst/>
          </a:prstGeom>
          <a:ln w="31750">
            <a:solidFill>
              <a:srgbClr val="4F6228"/>
            </a:solidFill>
          </a:ln>
        </p:spPr>
        <p:style>
          <a:lnRef idx="1">
            <a:schemeClr val="accent1"/>
          </a:lnRef>
          <a:fillRef idx="0">
            <a:schemeClr val="accent1"/>
          </a:fillRef>
          <a:effectRef idx="0">
            <a:schemeClr val="accent1"/>
          </a:effectRef>
          <a:fontRef idx="minor">
            <a:schemeClr val="tx1"/>
          </a:fontRef>
        </p:style>
      </p:cxnSp>
      <p:sp>
        <p:nvSpPr>
          <p:cNvPr id="6" name="7 CuadroTexto"/>
          <p:cNvSpPr txBox="1"/>
          <p:nvPr/>
        </p:nvSpPr>
        <p:spPr>
          <a:xfrm>
            <a:off x="526418" y="3504317"/>
            <a:ext cx="7952673" cy="2454518"/>
          </a:xfrm>
          <a:prstGeom prst="rect">
            <a:avLst/>
          </a:prstGeom>
          <a:noFill/>
        </p:spPr>
        <p:txBody>
          <a:bodyPr wrap="square" rtlCol="0">
            <a:spAutoFit/>
          </a:bodyPr>
          <a:lstStyle/>
          <a:p>
            <a:pPr>
              <a:spcAft>
                <a:spcPts val="600"/>
              </a:spcAft>
            </a:pPr>
            <a:endParaRPr lang="es-MX" sz="2800" cap="small" dirty="0">
              <a:solidFill>
                <a:schemeClr val="bg1">
                  <a:lumMod val="50000"/>
                </a:schemeClr>
              </a:solidFill>
              <a:latin typeface="Calibri" charset="0"/>
              <a:ea typeface="Calibri" charset="0"/>
              <a:cs typeface="Calibri" charset="0"/>
            </a:endParaRPr>
          </a:p>
          <a:p>
            <a:pPr>
              <a:spcAft>
                <a:spcPts val="600"/>
              </a:spcAft>
            </a:pPr>
            <a:r>
              <a:rPr lang="es-ES_tradnl" sz="2200" cap="small" dirty="0">
                <a:solidFill>
                  <a:schemeClr val="bg1">
                    <a:lumMod val="50000"/>
                  </a:schemeClr>
                </a:solidFill>
                <a:latin typeface="Calibri" charset="0"/>
                <a:ea typeface="Calibri" charset="0"/>
                <a:cs typeface="Calibri" charset="0"/>
              </a:rPr>
              <a:t>Octubre de 2017</a:t>
            </a:r>
          </a:p>
          <a:p>
            <a:pPr algn="r">
              <a:spcAft>
                <a:spcPts val="600"/>
              </a:spcAft>
            </a:pPr>
            <a:endParaRPr lang="es-ES_tradnl" sz="1050" b="1" cap="small" dirty="0">
              <a:solidFill>
                <a:schemeClr val="bg1">
                  <a:lumMod val="50000"/>
                </a:schemeClr>
              </a:solidFill>
              <a:latin typeface="Calibri" charset="0"/>
              <a:ea typeface="Calibri" charset="0"/>
              <a:cs typeface="Calibri" charset="0"/>
            </a:endParaRPr>
          </a:p>
          <a:p>
            <a:pPr algn="r">
              <a:spcAft>
                <a:spcPts val="600"/>
              </a:spcAft>
            </a:pPr>
            <a:r>
              <a:rPr lang="es-ES_tradnl" sz="2800" b="1" cap="small" dirty="0">
                <a:solidFill>
                  <a:schemeClr val="bg1">
                    <a:lumMod val="50000"/>
                  </a:schemeClr>
                </a:solidFill>
                <a:latin typeface="Calibri" charset="0"/>
                <a:ea typeface="Calibri" charset="0"/>
                <a:cs typeface="Calibri" charset="0"/>
              </a:rPr>
              <a:t>Dirección General de Finanzas</a:t>
            </a:r>
          </a:p>
          <a:p>
            <a:pPr algn="r">
              <a:spcAft>
                <a:spcPts val="600"/>
              </a:spcAft>
            </a:pPr>
            <a:r>
              <a:rPr lang="es-ES_tradnl" sz="2000" cap="small" dirty="0">
                <a:solidFill>
                  <a:schemeClr val="bg1">
                    <a:lumMod val="50000"/>
                  </a:schemeClr>
                </a:solidFill>
                <a:latin typeface="Calibri" charset="0"/>
                <a:ea typeface="Calibri" charset="0"/>
                <a:cs typeface="Calibri" charset="0"/>
              </a:rPr>
              <a:t>Instituto Belisario Domínguez</a:t>
            </a:r>
          </a:p>
          <a:p>
            <a:pPr algn="r">
              <a:spcAft>
                <a:spcPts val="600"/>
              </a:spcAft>
            </a:pPr>
            <a:r>
              <a:rPr lang="es-ES_tradnl" sz="2000" cap="small" dirty="0">
                <a:solidFill>
                  <a:schemeClr val="bg1">
                    <a:lumMod val="50000"/>
                  </a:schemeClr>
                </a:solidFill>
                <a:latin typeface="Calibri" charset="0"/>
                <a:ea typeface="Calibri" charset="0"/>
                <a:cs typeface="Calibri" charset="0"/>
              </a:rPr>
              <a:t>Senado de la República</a:t>
            </a:r>
          </a:p>
        </p:txBody>
      </p:sp>
    </p:spTree>
    <p:extLst>
      <p:ext uri="{BB962C8B-B14F-4D97-AF65-F5344CB8AC3E}">
        <p14:creationId xmlns:p14="http://schemas.microsoft.com/office/powerpoint/2010/main" val="14794449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fld id="{78E2B403-E05A-47A0-BF73-2E1B9470ACAF}" type="slidenum">
              <a:rPr lang="es-ES_tradnl" smtClean="0">
                <a:solidFill>
                  <a:prstClr val="white">
                    <a:lumMod val="50000"/>
                  </a:prstClr>
                </a:solidFill>
              </a:rPr>
              <a:pPr/>
              <a:t>2</a:t>
            </a:fld>
            <a:endParaRPr lang="es-ES_tradnl" dirty="0">
              <a:solidFill>
                <a:prstClr val="white">
                  <a:lumMod val="50000"/>
                </a:prstClr>
              </a:solidFill>
            </a:endParaRPr>
          </a:p>
        </p:txBody>
      </p:sp>
      <p:sp>
        <p:nvSpPr>
          <p:cNvPr id="3" name="Título 2"/>
          <p:cNvSpPr>
            <a:spLocks noGrp="1"/>
          </p:cNvSpPr>
          <p:nvPr>
            <p:ph type="title"/>
          </p:nvPr>
        </p:nvSpPr>
        <p:spPr>
          <a:xfrm>
            <a:off x="93201" y="75071"/>
            <a:ext cx="8229600" cy="609600"/>
          </a:xfrm>
        </p:spPr>
        <p:txBody>
          <a:bodyPr>
            <a:normAutofit fontScale="90000"/>
          </a:bodyPr>
          <a:lstStyle/>
          <a:p>
            <a:r>
              <a:rPr lang="es-ES_tradnl" sz="4000" dirty="0"/>
              <a:t>Índice</a:t>
            </a:r>
          </a:p>
        </p:txBody>
      </p:sp>
      <p:sp>
        <p:nvSpPr>
          <p:cNvPr id="4" name="Marcador de contenido 2"/>
          <p:cNvSpPr txBox="1">
            <a:spLocks/>
          </p:cNvSpPr>
          <p:nvPr/>
        </p:nvSpPr>
        <p:spPr>
          <a:xfrm>
            <a:off x="264651" y="1123661"/>
            <a:ext cx="8556076" cy="435133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MX" dirty="0"/>
              <a:t>Implicaciones presupuestarias de la reconstrucción de los sismos de septiembre:</a:t>
            </a:r>
            <a:endParaRPr lang="es-ES_tradnl" dirty="0"/>
          </a:p>
          <a:p>
            <a:pPr marL="0" indent="0">
              <a:buNone/>
            </a:pPr>
            <a:endParaRPr lang="es-ES_tradnl" sz="700" dirty="0"/>
          </a:p>
          <a:p>
            <a:pPr lvl="1"/>
            <a:r>
              <a:rPr lang="es-ES_tradnl" dirty="0"/>
              <a:t>Estimaciones iniciales del costo de la reconstrucción</a:t>
            </a:r>
          </a:p>
          <a:p>
            <a:pPr lvl="1"/>
            <a:endParaRPr lang="es-ES_tradnl" dirty="0"/>
          </a:p>
          <a:p>
            <a:pPr lvl="1"/>
            <a:r>
              <a:rPr lang="es-ES_tradnl" dirty="0"/>
              <a:t>Recursos para la atención de desastres naturales en México</a:t>
            </a:r>
          </a:p>
          <a:p>
            <a:pPr lvl="1"/>
            <a:endParaRPr lang="es-ES_tradnl" dirty="0"/>
          </a:p>
          <a:p>
            <a:pPr lvl="1"/>
            <a:r>
              <a:rPr lang="es-ES_tradnl" dirty="0"/>
              <a:t>Recursos propios de la entidades federativas</a:t>
            </a:r>
          </a:p>
          <a:p>
            <a:pPr marL="457200" lvl="1" indent="0">
              <a:buNone/>
            </a:pPr>
            <a:endParaRPr lang="es-ES_tradnl" dirty="0"/>
          </a:p>
        </p:txBody>
      </p:sp>
      <p:sp>
        <p:nvSpPr>
          <p:cNvPr id="5" name="Rectángulo 4"/>
          <p:cNvSpPr/>
          <p:nvPr/>
        </p:nvSpPr>
        <p:spPr>
          <a:xfrm>
            <a:off x="571052" y="2043263"/>
            <a:ext cx="7943273" cy="600364"/>
          </a:xfrm>
          <a:prstGeom prst="rect">
            <a:avLst/>
          </a:prstGeom>
          <a:noFill/>
          <a:ln w="38100">
            <a:solidFill>
              <a:srgbClr val="4D622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Tree>
    <p:extLst>
      <p:ext uri="{BB962C8B-B14F-4D97-AF65-F5344CB8AC3E}">
        <p14:creationId xmlns:p14="http://schemas.microsoft.com/office/powerpoint/2010/main" val="26127074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074" y="11575"/>
            <a:ext cx="9133926" cy="747132"/>
          </a:xfrm>
        </p:spPr>
        <p:txBody>
          <a:bodyPr>
            <a:noAutofit/>
          </a:bodyPr>
          <a:lstStyle/>
          <a:p>
            <a:r>
              <a:rPr lang="es-ES_tradnl" sz="2000" dirty="0">
                <a:latin typeface="Calibri" charset="0"/>
                <a:ea typeface="Calibri" charset="0"/>
                <a:cs typeface="Calibri" charset="0"/>
              </a:rPr>
              <a:t>Algunas instituciones financieras y analistas han calculado el impacto económico de las afectaciones y la reconstrucción…</a:t>
            </a:r>
          </a:p>
        </p:txBody>
      </p:sp>
      <p:sp>
        <p:nvSpPr>
          <p:cNvPr id="3" name="Marcador de número de diapositiva 2"/>
          <p:cNvSpPr>
            <a:spLocks noGrp="1"/>
          </p:cNvSpPr>
          <p:nvPr>
            <p:ph type="sldNum" sz="quarter" idx="12"/>
          </p:nvPr>
        </p:nvSpPr>
        <p:spPr/>
        <p:txBody>
          <a:bodyPr/>
          <a:lstStyle/>
          <a:p>
            <a:fld id="{78E2B403-E05A-47A0-BF73-2E1B9470ACAF}" type="slidenum">
              <a:rPr lang="es-ES_tradnl" smtClean="0">
                <a:solidFill>
                  <a:prstClr val="white">
                    <a:lumMod val="50000"/>
                  </a:prstClr>
                </a:solidFill>
                <a:latin typeface="Calibri" charset="0"/>
                <a:ea typeface="Calibri" charset="0"/>
                <a:cs typeface="Calibri" charset="0"/>
              </a:rPr>
              <a:pPr/>
              <a:t>3</a:t>
            </a:fld>
            <a:endParaRPr lang="es-ES_tradnl" dirty="0">
              <a:solidFill>
                <a:prstClr val="white">
                  <a:lumMod val="50000"/>
                </a:prstClr>
              </a:solidFill>
              <a:latin typeface="Calibri" charset="0"/>
              <a:ea typeface="Calibri" charset="0"/>
              <a:cs typeface="Calibri" charset="0"/>
            </a:endParaRPr>
          </a:p>
        </p:txBody>
      </p:sp>
      <p:grpSp>
        <p:nvGrpSpPr>
          <p:cNvPr id="5" name="Grupo 4">
            <a:extLst>
              <a:ext uri="{FF2B5EF4-FFF2-40B4-BE49-F238E27FC236}">
                <a16:creationId xmlns:a16="http://schemas.microsoft.com/office/drawing/2014/main" id="{C5865ED0-8360-4993-9045-403CFC44876E}"/>
              </a:ext>
            </a:extLst>
          </p:cNvPr>
          <p:cNvGrpSpPr/>
          <p:nvPr/>
        </p:nvGrpSpPr>
        <p:grpSpPr>
          <a:xfrm>
            <a:off x="331888" y="1982209"/>
            <a:ext cx="6910389" cy="1507141"/>
            <a:chOff x="-1084632" y="1181372"/>
            <a:chExt cx="6910389" cy="1507141"/>
          </a:xfrm>
        </p:grpSpPr>
        <p:sp>
          <p:nvSpPr>
            <p:cNvPr id="7" name="Forma libre: forma 6">
              <a:extLst>
                <a:ext uri="{FF2B5EF4-FFF2-40B4-BE49-F238E27FC236}">
                  <a16:creationId xmlns:a16="http://schemas.microsoft.com/office/drawing/2014/main" id="{A43DE056-ABDE-45C8-8331-6BF744C4C2CD}"/>
                </a:ext>
              </a:extLst>
            </p:cNvPr>
            <p:cNvSpPr/>
            <p:nvPr/>
          </p:nvSpPr>
          <p:spPr>
            <a:xfrm>
              <a:off x="350175" y="1181372"/>
              <a:ext cx="2665240" cy="661905"/>
            </a:xfrm>
            <a:custGeom>
              <a:avLst/>
              <a:gdLst>
                <a:gd name="connsiteX0" fmla="*/ 0 w 2665240"/>
                <a:gd name="connsiteY0" fmla="*/ 110320 h 661905"/>
                <a:gd name="connsiteX1" fmla="*/ 110320 w 2665240"/>
                <a:gd name="connsiteY1" fmla="*/ 0 h 661905"/>
                <a:gd name="connsiteX2" fmla="*/ 2554920 w 2665240"/>
                <a:gd name="connsiteY2" fmla="*/ 0 h 661905"/>
                <a:gd name="connsiteX3" fmla="*/ 2665240 w 2665240"/>
                <a:gd name="connsiteY3" fmla="*/ 110320 h 661905"/>
                <a:gd name="connsiteX4" fmla="*/ 2665240 w 2665240"/>
                <a:gd name="connsiteY4" fmla="*/ 551585 h 661905"/>
                <a:gd name="connsiteX5" fmla="*/ 2554920 w 2665240"/>
                <a:gd name="connsiteY5" fmla="*/ 661905 h 661905"/>
                <a:gd name="connsiteX6" fmla="*/ 110320 w 2665240"/>
                <a:gd name="connsiteY6" fmla="*/ 661905 h 661905"/>
                <a:gd name="connsiteX7" fmla="*/ 0 w 2665240"/>
                <a:gd name="connsiteY7" fmla="*/ 551585 h 661905"/>
                <a:gd name="connsiteX8" fmla="*/ 0 w 2665240"/>
                <a:gd name="connsiteY8" fmla="*/ 110320 h 661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65240" h="661905">
                  <a:moveTo>
                    <a:pt x="0" y="110320"/>
                  </a:moveTo>
                  <a:cubicBezTo>
                    <a:pt x="0" y="49392"/>
                    <a:pt x="49392" y="0"/>
                    <a:pt x="110320" y="0"/>
                  </a:cubicBezTo>
                  <a:lnTo>
                    <a:pt x="2554920" y="0"/>
                  </a:lnTo>
                  <a:cubicBezTo>
                    <a:pt x="2615848" y="0"/>
                    <a:pt x="2665240" y="49392"/>
                    <a:pt x="2665240" y="110320"/>
                  </a:cubicBezTo>
                  <a:lnTo>
                    <a:pt x="2665240" y="551585"/>
                  </a:lnTo>
                  <a:cubicBezTo>
                    <a:pt x="2665240" y="612513"/>
                    <a:pt x="2615848" y="661905"/>
                    <a:pt x="2554920" y="661905"/>
                  </a:cubicBezTo>
                  <a:lnTo>
                    <a:pt x="110320" y="661905"/>
                  </a:lnTo>
                  <a:cubicBezTo>
                    <a:pt x="49392" y="661905"/>
                    <a:pt x="0" y="612513"/>
                    <a:pt x="0" y="551585"/>
                  </a:cubicBezTo>
                  <a:lnTo>
                    <a:pt x="0" y="110320"/>
                  </a:lnTo>
                  <a:close/>
                </a:path>
              </a:pathLst>
            </a:custGeom>
            <a:solidFill>
              <a:schemeClr val="accent6">
                <a:lumMod val="50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35182" tIns="135182" rIns="135182" bIns="135182" numCol="1" spcCol="1270" anchor="ctr" anchorCtr="0">
              <a:noAutofit/>
            </a:bodyPr>
            <a:lstStyle/>
            <a:p>
              <a:pPr marL="0" lvl="0" indent="0" algn="ctr" defTabSz="1200150">
                <a:lnSpc>
                  <a:spcPct val="90000"/>
                </a:lnSpc>
                <a:spcBef>
                  <a:spcPct val="0"/>
                </a:spcBef>
                <a:spcAft>
                  <a:spcPct val="35000"/>
                </a:spcAft>
                <a:buNone/>
              </a:pPr>
              <a:r>
                <a:rPr lang="es-ES" sz="2700" dirty="0" err="1"/>
                <a:t>CitiBanamex</a:t>
              </a:r>
              <a:endParaRPr lang="es-ES" sz="2700" kern="1200" dirty="0"/>
            </a:p>
          </p:txBody>
        </p:sp>
        <p:sp>
          <p:nvSpPr>
            <p:cNvPr id="8" name="Forma libre: forma 7">
              <a:extLst>
                <a:ext uri="{FF2B5EF4-FFF2-40B4-BE49-F238E27FC236}">
                  <a16:creationId xmlns:a16="http://schemas.microsoft.com/office/drawing/2014/main" id="{283013B7-43DB-4F9B-943E-8C4089B61217}"/>
                </a:ext>
              </a:extLst>
            </p:cNvPr>
            <p:cNvSpPr/>
            <p:nvPr/>
          </p:nvSpPr>
          <p:spPr>
            <a:xfrm>
              <a:off x="3160517" y="1181372"/>
              <a:ext cx="2665240" cy="661905"/>
            </a:xfrm>
            <a:custGeom>
              <a:avLst/>
              <a:gdLst>
                <a:gd name="connsiteX0" fmla="*/ 0 w 2665240"/>
                <a:gd name="connsiteY0" fmla="*/ 110320 h 661905"/>
                <a:gd name="connsiteX1" fmla="*/ 110320 w 2665240"/>
                <a:gd name="connsiteY1" fmla="*/ 0 h 661905"/>
                <a:gd name="connsiteX2" fmla="*/ 2554920 w 2665240"/>
                <a:gd name="connsiteY2" fmla="*/ 0 h 661905"/>
                <a:gd name="connsiteX3" fmla="*/ 2665240 w 2665240"/>
                <a:gd name="connsiteY3" fmla="*/ 110320 h 661905"/>
                <a:gd name="connsiteX4" fmla="*/ 2665240 w 2665240"/>
                <a:gd name="connsiteY4" fmla="*/ 551585 h 661905"/>
                <a:gd name="connsiteX5" fmla="*/ 2554920 w 2665240"/>
                <a:gd name="connsiteY5" fmla="*/ 661905 h 661905"/>
                <a:gd name="connsiteX6" fmla="*/ 110320 w 2665240"/>
                <a:gd name="connsiteY6" fmla="*/ 661905 h 661905"/>
                <a:gd name="connsiteX7" fmla="*/ 0 w 2665240"/>
                <a:gd name="connsiteY7" fmla="*/ 551585 h 661905"/>
                <a:gd name="connsiteX8" fmla="*/ 0 w 2665240"/>
                <a:gd name="connsiteY8" fmla="*/ 110320 h 661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65240" h="661905">
                  <a:moveTo>
                    <a:pt x="0" y="110320"/>
                  </a:moveTo>
                  <a:cubicBezTo>
                    <a:pt x="0" y="49392"/>
                    <a:pt x="49392" y="0"/>
                    <a:pt x="110320" y="0"/>
                  </a:cubicBezTo>
                  <a:lnTo>
                    <a:pt x="2554920" y="0"/>
                  </a:lnTo>
                  <a:cubicBezTo>
                    <a:pt x="2615848" y="0"/>
                    <a:pt x="2665240" y="49392"/>
                    <a:pt x="2665240" y="110320"/>
                  </a:cubicBezTo>
                  <a:lnTo>
                    <a:pt x="2665240" y="551585"/>
                  </a:lnTo>
                  <a:cubicBezTo>
                    <a:pt x="2665240" y="612513"/>
                    <a:pt x="2615848" y="661905"/>
                    <a:pt x="2554920" y="661905"/>
                  </a:cubicBezTo>
                  <a:lnTo>
                    <a:pt x="110320" y="661905"/>
                  </a:lnTo>
                  <a:cubicBezTo>
                    <a:pt x="49392" y="661905"/>
                    <a:pt x="0" y="612513"/>
                    <a:pt x="0" y="551585"/>
                  </a:cubicBezTo>
                  <a:lnTo>
                    <a:pt x="0" y="110320"/>
                  </a:lnTo>
                  <a:close/>
                </a:path>
              </a:pathLst>
            </a:custGeom>
            <a:solidFill>
              <a:schemeClr val="accent6">
                <a:lumMod val="50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35182" tIns="135182" rIns="135182" bIns="135182" numCol="1" spcCol="1270" anchor="ctr" anchorCtr="0">
              <a:noAutofit/>
            </a:bodyPr>
            <a:lstStyle/>
            <a:p>
              <a:pPr marL="0" lvl="0" indent="0" algn="ctr" defTabSz="1200150">
                <a:lnSpc>
                  <a:spcPct val="90000"/>
                </a:lnSpc>
                <a:spcBef>
                  <a:spcPct val="0"/>
                </a:spcBef>
                <a:spcAft>
                  <a:spcPct val="35000"/>
                </a:spcAft>
                <a:buNone/>
              </a:pPr>
              <a:r>
                <a:rPr lang="es-ES" sz="2700" dirty="0"/>
                <a:t>Banco BX+</a:t>
              </a:r>
              <a:endParaRPr lang="es-ES" sz="2700" kern="1200" dirty="0"/>
            </a:p>
          </p:txBody>
        </p:sp>
        <p:sp>
          <p:nvSpPr>
            <p:cNvPr id="9" name="Forma libre: forma 8">
              <a:extLst>
                <a:ext uri="{FF2B5EF4-FFF2-40B4-BE49-F238E27FC236}">
                  <a16:creationId xmlns:a16="http://schemas.microsoft.com/office/drawing/2014/main" id="{A8CB97FB-0040-40BB-9D85-8A069FD76EFF}"/>
                </a:ext>
              </a:extLst>
            </p:cNvPr>
            <p:cNvSpPr/>
            <p:nvPr/>
          </p:nvSpPr>
          <p:spPr>
            <a:xfrm>
              <a:off x="-1084632" y="2026608"/>
              <a:ext cx="2665240" cy="661905"/>
            </a:xfrm>
            <a:custGeom>
              <a:avLst/>
              <a:gdLst>
                <a:gd name="connsiteX0" fmla="*/ 0 w 2665240"/>
                <a:gd name="connsiteY0" fmla="*/ 110320 h 661905"/>
                <a:gd name="connsiteX1" fmla="*/ 110320 w 2665240"/>
                <a:gd name="connsiteY1" fmla="*/ 0 h 661905"/>
                <a:gd name="connsiteX2" fmla="*/ 2554920 w 2665240"/>
                <a:gd name="connsiteY2" fmla="*/ 0 h 661905"/>
                <a:gd name="connsiteX3" fmla="*/ 2665240 w 2665240"/>
                <a:gd name="connsiteY3" fmla="*/ 110320 h 661905"/>
                <a:gd name="connsiteX4" fmla="*/ 2665240 w 2665240"/>
                <a:gd name="connsiteY4" fmla="*/ 551585 h 661905"/>
                <a:gd name="connsiteX5" fmla="*/ 2554920 w 2665240"/>
                <a:gd name="connsiteY5" fmla="*/ 661905 h 661905"/>
                <a:gd name="connsiteX6" fmla="*/ 110320 w 2665240"/>
                <a:gd name="connsiteY6" fmla="*/ 661905 h 661905"/>
                <a:gd name="connsiteX7" fmla="*/ 0 w 2665240"/>
                <a:gd name="connsiteY7" fmla="*/ 551585 h 661905"/>
                <a:gd name="connsiteX8" fmla="*/ 0 w 2665240"/>
                <a:gd name="connsiteY8" fmla="*/ 110320 h 661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65240" h="661905">
                  <a:moveTo>
                    <a:pt x="0" y="110320"/>
                  </a:moveTo>
                  <a:cubicBezTo>
                    <a:pt x="0" y="49392"/>
                    <a:pt x="49392" y="0"/>
                    <a:pt x="110320" y="0"/>
                  </a:cubicBezTo>
                  <a:lnTo>
                    <a:pt x="2554920" y="0"/>
                  </a:lnTo>
                  <a:cubicBezTo>
                    <a:pt x="2615848" y="0"/>
                    <a:pt x="2665240" y="49392"/>
                    <a:pt x="2665240" y="110320"/>
                  </a:cubicBezTo>
                  <a:lnTo>
                    <a:pt x="2665240" y="551585"/>
                  </a:lnTo>
                  <a:cubicBezTo>
                    <a:pt x="2665240" y="612513"/>
                    <a:pt x="2615848" y="661905"/>
                    <a:pt x="2554920" y="661905"/>
                  </a:cubicBezTo>
                  <a:lnTo>
                    <a:pt x="110320" y="661905"/>
                  </a:lnTo>
                  <a:cubicBezTo>
                    <a:pt x="49392" y="661905"/>
                    <a:pt x="0" y="612513"/>
                    <a:pt x="0" y="551585"/>
                  </a:cubicBezTo>
                  <a:lnTo>
                    <a:pt x="0" y="110320"/>
                  </a:lnTo>
                  <a:close/>
                </a:path>
              </a:pathLst>
            </a:custGeom>
            <a:solidFill>
              <a:schemeClr val="accent6">
                <a:lumMod val="50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35182" tIns="135182" rIns="135182" bIns="135182" numCol="1" spcCol="1270" anchor="ctr" anchorCtr="0">
              <a:noAutofit/>
            </a:bodyPr>
            <a:lstStyle/>
            <a:p>
              <a:pPr marL="0" lvl="0" indent="0" algn="ctr" defTabSz="1200150">
                <a:lnSpc>
                  <a:spcPct val="90000"/>
                </a:lnSpc>
                <a:spcBef>
                  <a:spcPct val="0"/>
                </a:spcBef>
                <a:spcAft>
                  <a:spcPct val="35000"/>
                </a:spcAft>
                <a:buNone/>
              </a:pPr>
              <a:r>
                <a:rPr lang="es-ES" sz="2700" kern="1200" dirty="0"/>
                <a:t>Banorte-IXE</a:t>
              </a:r>
            </a:p>
          </p:txBody>
        </p:sp>
      </p:grpSp>
      <p:sp>
        <p:nvSpPr>
          <p:cNvPr id="18" name="Forma libre: forma 17">
            <a:extLst>
              <a:ext uri="{FF2B5EF4-FFF2-40B4-BE49-F238E27FC236}">
                <a16:creationId xmlns:a16="http://schemas.microsoft.com/office/drawing/2014/main" id="{1462B61A-8ACD-4F7A-8BBB-5F55070F7208}"/>
              </a:ext>
            </a:extLst>
          </p:cNvPr>
          <p:cNvSpPr/>
          <p:nvPr/>
        </p:nvSpPr>
        <p:spPr>
          <a:xfrm>
            <a:off x="6033480" y="1124314"/>
            <a:ext cx="2665240" cy="661905"/>
          </a:xfrm>
          <a:custGeom>
            <a:avLst/>
            <a:gdLst>
              <a:gd name="connsiteX0" fmla="*/ 0 w 2665240"/>
              <a:gd name="connsiteY0" fmla="*/ 110320 h 661905"/>
              <a:gd name="connsiteX1" fmla="*/ 110320 w 2665240"/>
              <a:gd name="connsiteY1" fmla="*/ 0 h 661905"/>
              <a:gd name="connsiteX2" fmla="*/ 2554920 w 2665240"/>
              <a:gd name="connsiteY2" fmla="*/ 0 h 661905"/>
              <a:gd name="connsiteX3" fmla="*/ 2665240 w 2665240"/>
              <a:gd name="connsiteY3" fmla="*/ 110320 h 661905"/>
              <a:gd name="connsiteX4" fmla="*/ 2665240 w 2665240"/>
              <a:gd name="connsiteY4" fmla="*/ 551585 h 661905"/>
              <a:gd name="connsiteX5" fmla="*/ 2554920 w 2665240"/>
              <a:gd name="connsiteY5" fmla="*/ 661905 h 661905"/>
              <a:gd name="connsiteX6" fmla="*/ 110320 w 2665240"/>
              <a:gd name="connsiteY6" fmla="*/ 661905 h 661905"/>
              <a:gd name="connsiteX7" fmla="*/ 0 w 2665240"/>
              <a:gd name="connsiteY7" fmla="*/ 551585 h 661905"/>
              <a:gd name="connsiteX8" fmla="*/ 0 w 2665240"/>
              <a:gd name="connsiteY8" fmla="*/ 110320 h 661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65240" h="661905">
                <a:moveTo>
                  <a:pt x="0" y="110320"/>
                </a:moveTo>
                <a:cubicBezTo>
                  <a:pt x="0" y="49392"/>
                  <a:pt x="49392" y="0"/>
                  <a:pt x="110320" y="0"/>
                </a:cubicBezTo>
                <a:lnTo>
                  <a:pt x="2554920" y="0"/>
                </a:lnTo>
                <a:cubicBezTo>
                  <a:pt x="2615848" y="0"/>
                  <a:pt x="2665240" y="49392"/>
                  <a:pt x="2665240" y="110320"/>
                </a:cubicBezTo>
                <a:lnTo>
                  <a:pt x="2665240" y="551585"/>
                </a:lnTo>
                <a:cubicBezTo>
                  <a:pt x="2665240" y="612513"/>
                  <a:pt x="2615848" y="661905"/>
                  <a:pt x="2554920" y="661905"/>
                </a:cubicBezTo>
                <a:lnTo>
                  <a:pt x="110320" y="661905"/>
                </a:lnTo>
                <a:cubicBezTo>
                  <a:pt x="49392" y="661905"/>
                  <a:pt x="0" y="612513"/>
                  <a:pt x="0" y="551585"/>
                </a:cubicBezTo>
                <a:lnTo>
                  <a:pt x="0" y="110320"/>
                </a:lnTo>
                <a:close/>
              </a:path>
            </a:pathLst>
          </a:custGeom>
          <a:solidFill>
            <a:schemeClr val="accent6">
              <a:lumMod val="50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35182" tIns="135182" rIns="135182" bIns="135182" numCol="1" spcCol="1270" anchor="ctr" anchorCtr="0">
            <a:noAutofit/>
          </a:bodyPr>
          <a:lstStyle/>
          <a:p>
            <a:pPr marL="0" lvl="0" indent="0" algn="ctr" defTabSz="1200150">
              <a:lnSpc>
                <a:spcPct val="90000"/>
              </a:lnSpc>
              <a:spcBef>
                <a:spcPct val="0"/>
              </a:spcBef>
              <a:spcAft>
                <a:spcPct val="35000"/>
              </a:spcAft>
              <a:buNone/>
            </a:pPr>
            <a:r>
              <a:rPr lang="es-ES" sz="2700" kern="1200" dirty="0"/>
              <a:t>USGG</a:t>
            </a:r>
          </a:p>
        </p:txBody>
      </p:sp>
      <p:sp>
        <p:nvSpPr>
          <p:cNvPr id="15" name="Forma libre: forma 17">
            <a:extLst>
              <a:ext uri="{FF2B5EF4-FFF2-40B4-BE49-F238E27FC236}">
                <a16:creationId xmlns:a16="http://schemas.microsoft.com/office/drawing/2014/main" id="{1462B61A-8ACD-4F7A-8BBB-5F55070F7208}"/>
              </a:ext>
            </a:extLst>
          </p:cNvPr>
          <p:cNvSpPr/>
          <p:nvPr/>
        </p:nvSpPr>
        <p:spPr>
          <a:xfrm>
            <a:off x="3182684" y="2827444"/>
            <a:ext cx="2665240" cy="661905"/>
          </a:xfrm>
          <a:custGeom>
            <a:avLst/>
            <a:gdLst>
              <a:gd name="connsiteX0" fmla="*/ 0 w 2665240"/>
              <a:gd name="connsiteY0" fmla="*/ 110320 h 661905"/>
              <a:gd name="connsiteX1" fmla="*/ 110320 w 2665240"/>
              <a:gd name="connsiteY1" fmla="*/ 0 h 661905"/>
              <a:gd name="connsiteX2" fmla="*/ 2554920 w 2665240"/>
              <a:gd name="connsiteY2" fmla="*/ 0 h 661905"/>
              <a:gd name="connsiteX3" fmla="*/ 2665240 w 2665240"/>
              <a:gd name="connsiteY3" fmla="*/ 110320 h 661905"/>
              <a:gd name="connsiteX4" fmla="*/ 2665240 w 2665240"/>
              <a:gd name="connsiteY4" fmla="*/ 551585 h 661905"/>
              <a:gd name="connsiteX5" fmla="*/ 2554920 w 2665240"/>
              <a:gd name="connsiteY5" fmla="*/ 661905 h 661905"/>
              <a:gd name="connsiteX6" fmla="*/ 110320 w 2665240"/>
              <a:gd name="connsiteY6" fmla="*/ 661905 h 661905"/>
              <a:gd name="connsiteX7" fmla="*/ 0 w 2665240"/>
              <a:gd name="connsiteY7" fmla="*/ 551585 h 661905"/>
              <a:gd name="connsiteX8" fmla="*/ 0 w 2665240"/>
              <a:gd name="connsiteY8" fmla="*/ 110320 h 661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65240" h="661905">
                <a:moveTo>
                  <a:pt x="0" y="110320"/>
                </a:moveTo>
                <a:cubicBezTo>
                  <a:pt x="0" y="49392"/>
                  <a:pt x="49392" y="0"/>
                  <a:pt x="110320" y="0"/>
                </a:cubicBezTo>
                <a:lnTo>
                  <a:pt x="2554920" y="0"/>
                </a:lnTo>
                <a:cubicBezTo>
                  <a:pt x="2615848" y="0"/>
                  <a:pt x="2665240" y="49392"/>
                  <a:pt x="2665240" y="110320"/>
                </a:cubicBezTo>
                <a:lnTo>
                  <a:pt x="2665240" y="551585"/>
                </a:lnTo>
                <a:cubicBezTo>
                  <a:pt x="2665240" y="612513"/>
                  <a:pt x="2615848" y="661905"/>
                  <a:pt x="2554920" y="661905"/>
                </a:cubicBezTo>
                <a:lnTo>
                  <a:pt x="110320" y="661905"/>
                </a:lnTo>
                <a:cubicBezTo>
                  <a:pt x="49392" y="661905"/>
                  <a:pt x="0" y="612513"/>
                  <a:pt x="0" y="551585"/>
                </a:cubicBezTo>
                <a:lnTo>
                  <a:pt x="0" y="110320"/>
                </a:lnTo>
                <a:close/>
              </a:path>
            </a:pathLst>
          </a:custGeom>
          <a:solidFill>
            <a:schemeClr val="accent6">
              <a:lumMod val="50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35182" tIns="135182" rIns="135182" bIns="135182" numCol="1" spcCol="1270" anchor="ctr" anchorCtr="0">
            <a:noAutofit/>
          </a:bodyPr>
          <a:lstStyle/>
          <a:p>
            <a:pPr marL="0" lvl="0" indent="0" algn="ctr" defTabSz="1200150">
              <a:lnSpc>
                <a:spcPct val="90000"/>
              </a:lnSpc>
              <a:spcBef>
                <a:spcPct val="0"/>
              </a:spcBef>
              <a:spcAft>
                <a:spcPct val="35000"/>
              </a:spcAft>
              <a:buNone/>
            </a:pPr>
            <a:r>
              <a:rPr lang="es-ES" sz="2700" dirty="0"/>
              <a:t>BBVA </a:t>
            </a:r>
            <a:r>
              <a:rPr lang="es-ES" sz="2700" dirty="0" err="1"/>
              <a:t>Research</a:t>
            </a:r>
            <a:endParaRPr lang="es-ES" sz="2700" kern="1200" dirty="0"/>
          </a:p>
        </p:txBody>
      </p:sp>
      <p:sp>
        <p:nvSpPr>
          <p:cNvPr id="16" name="Forma libre: forma 17">
            <a:extLst>
              <a:ext uri="{FF2B5EF4-FFF2-40B4-BE49-F238E27FC236}">
                <a16:creationId xmlns:a16="http://schemas.microsoft.com/office/drawing/2014/main" id="{1462B61A-8ACD-4F7A-8BBB-5F55070F7208}"/>
              </a:ext>
            </a:extLst>
          </p:cNvPr>
          <p:cNvSpPr/>
          <p:nvPr/>
        </p:nvSpPr>
        <p:spPr>
          <a:xfrm>
            <a:off x="6028299" y="2827443"/>
            <a:ext cx="2665240" cy="661905"/>
          </a:xfrm>
          <a:custGeom>
            <a:avLst/>
            <a:gdLst>
              <a:gd name="connsiteX0" fmla="*/ 0 w 2665240"/>
              <a:gd name="connsiteY0" fmla="*/ 110320 h 661905"/>
              <a:gd name="connsiteX1" fmla="*/ 110320 w 2665240"/>
              <a:gd name="connsiteY1" fmla="*/ 0 h 661905"/>
              <a:gd name="connsiteX2" fmla="*/ 2554920 w 2665240"/>
              <a:gd name="connsiteY2" fmla="*/ 0 h 661905"/>
              <a:gd name="connsiteX3" fmla="*/ 2665240 w 2665240"/>
              <a:gd name="connsiteY3" fmla="*/ 110320 h 661905"/>
              <a:gd name="connsiteX4" fmla="*/ 2665240 w 2665240"/>
              <a:gd name="connsiteY4" fmla="*/ 551585 h 661905"/>
              <a:gd name="connsiteX5" fmla="*/ 2554920 w 2665240"/>
              <a:gd name="connsiteY5" fmla="*/ 661905 h 661905"/>
              <a:gd name="connsiteX6" fmla="*/ 110320 w 2665240"/>
              <a:gd name="connsiteY6" fmla="*/ 661905 h 661905"/>
              <a:gd name="connsiteX7" fmla="*/ 0 w 2665240"/>
              <a:gd name="connsiteY7" fmla="*/ 551585 h 661905"/>
              <a:gd name="connsiteX8" fmla="*/ 0 w 2665240"/>
              <a:gd name="connsiteY8" fmla="*/ 110320 h 661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65240" h="661905">
                <a:moveTo>
                  <a:pt x="0" y="110320"/>
                </a:moveTo>
                <a:cubicBezTo>
                  <a:pt x="0" y="49392"/>
                  <a:pt x="49392" y="0"/>
                  <a:pt x="110320" y="0"/>
                </a:cubicBezTo>
                <a:lnTo>
                  <a:pt x="2554920" y="0"/>
                </a:lnTo>
                <a:cubicBezTo>
                  <a:pt x="2615848" y="0"/>
                  <a:pt x="2665240" y="49392"/>
                  <a:pt x="2665240" y="110320"/>
                </a:cubicBezTo>
                <a:lnTo>
                  <a:pt x="2665240" y="551585"/>
                </a:lnTo>
                <a:cubicBezTo>
                  <a:pt x="2665240" y="612513"/>
                  <a:pt x="2615848" y="661905"/>
                  <a:pt x="2554920" y="661905"/>
                </a:cubicBezTo>
                <a:lnTo>
                  <a:pt x="110320" y="661905"/>
                </a:lnTo>
                <a:cubicBezTo>
                  <a:pt x="49392" y="661905"/>
                  <a:pt x="0" y="612513"/>
                  <a:pt x="0" y="551585"/>
                </a:cubicBezTo>
                <a:lnTo>
                  <a:pt x="0" y="110320"/>
                </a:lnTo>
                <a:close/>
              </a:path>
            </a:pathLst>
          </a:custGeom>
          <a:solidFill>
            <a:schemeClr val="accent6">
              <a:lumMod val="50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35182" tIns="135182" rIns="135182" bIns="135182" numCol="1" spcCol="1270" anchor="ctr" anchorCtr="0">
            <a:noAutofit/>
          </a:bodyPr>
          <a:lstStyle/>
          <a:p>
            <a:pPr marL="0" lvl="0" indent="0" algn="ctr" defTabSz="1200150">
              <a:lnSpc>
                <a:spcPct val="90000"/>
              </a:lnSpc>
              <a:spcBef>
                <a:spcPct val="0"/>
              </a:spcBef>
              <a:spcAft>
                <a:spcPct val="35000"/>
              </a:spcAft>
              <a:buNone/>
            </a:pPr>
            <a:r>
              <a:rPr lang="es-ES" sz="2700" dirty="0"/>
              <a:t>FITCH </a:t>
            </a:r>
            <a:endParaRPr lang="es-ES" sz="2700" kern="1200" dirty="0"/>
          </a:p>
        </p:txBody>
      </p:sp>
      <p:sp>
        <p:nvSpPr>
          <p:cNvPr id="20" name="Forma libre: forma 17">
            <a:extLst>
              <a:ext uri="{FF2B5EF4-FFF2-40B4-BE49-F238E27FC236}">
                <a16:creationId xmlns:a16="http://schemas.microsoft.com/office/drawing/2014/main" id="{1462B61A-8ACD-4F7A-8BBB-5F55070F7208}"/>
              </a:ext>
            </a:extLst>
          </p:cNvPr>
          <p:cNvSpPr/>
          <p:nvPr/>
        </p:nvSpPr>
        <p:spPr>
          <a:xfrm>
            <a:off x="3182684" y="1124315"/>
            <a:ext cx="2665240" cy="661905"/>
          </a:xfrm>
          <a:custGeom>
            <a:avLst/>
            <a:gdLst>
              <a:gd name="connsiteX0" fmla="*/ 0 w 2665240"/>
              <a:gd name="connsiteY0" fmla="*/ 110320 h 661905"/>
              <a:gd name="connsiteX1" fmla="*/ 110320 w 2665240"/>
              <a:gd name="connsiteY1" fmla="*/ 0 h 661905"/>
              <a:gd name="connsiteX2" fmla="*/ 2554920 w 2665240"/>
              <a:gd name="connsiteY2" fmla="*/ 0 h 661905"/>
              <a:gd name="connsiteX3" fmla="*/ 2665240 w 2665240"/>
              <a:gd name="connsiteY3" fmla="*/ 110320 h 661905"/>
              <a:gd name="connsiteX4" fmla="*/ 2665240 w 2665240"/>
              <a:gd name="connsiteY4" fmla="*/ 551585 h 661905"/>
              <a:gd name="connsiteX5" fmla="*/ 2554920 w 2665240"/>
              <a:gd name="connsiteY5" fmla="*/ 661905 h 661905"/>
              <a:gd name="connsiteX6" fmla="*/ 110320 w 2665240"/>
              <a:gd name="connsiteY6" fmla="*/ 661905 h 661905"/>
              <a:gd name="connsiteX7" fmla="*/ 0 w 2665240"/>
              <a:gd name="connsiteY7" fmla="*/ 551585 h 661905"/>
              <a:gd name="connsiteX8" fmla="*/ 0 w 2665240"/>
              <a:gd name="connsiteY8" fmla="*/ 110320 h 661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65240" h="661905">
                <a:moveTo>
                  <a:pt x="0" y="110320"/>
                </a:moveTo>
                <a:cubicBezTo>
                  <a:pt x="0" y="49392"/>
                  <a:pt x="49392" y="0"/>
                  <a:pt x="110320" y="0"/>
                </a:cubicBezTo>
                <a:lnTo>
                  <a:pt x="2554920" y="0"/>
                </a:lnTo>
                <a:cubicBezTo>
                  <a:pt x="2615848" y="0"/>
                  <a:pt x="2665240" y="49392"/>
                  <a:pt x="2665240" y="110320"/>
                </a:cubicBezTo>
                <a:lnTo>
                  <a:pt x="2665240" y="551585"/>
                </a:lnTo>
                <a:cubicBezTo>
                  <a:pt x="2665240" y="612513"/>
                  <a:pt x="2615848" y="661905"/>
                  <a:pt x="2554920" y="661905"/>
                </a:cubicBezTo>
                <a:lnTo>
                  <a:pt x="110320" y="661905"/>
                </a:lnTo>
                <a:cubicBezTo>
                  <a:pt x="49392" y="661905"/>
                  <a:pt x="0" y="612513"/>
                  <a:pt x="0" y="551585"/>
                </a:cubicBezTo>
                <a:lnTo>
                  <a:pt x="0" y="110320"/>
                </a:lnTo>
                <a:close/>
              </a:path>
            </a:pathLst>
          </a:custGeom>
          <a:solidFill>
            <a:schemeClr val="accent6">
              <a:lumMod val="50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35182" tIns="135182" rIns="135182" bIns="135182" numCol="1" spcCol="1270" anchor="ctr" anchorCtr="0">
            <a:noAutofit/>
          </a:bodyPr>
          <a:lstStyle/>
          <a:p>
            <a:pPr marL="0" lvl="0" indent="0" algn="ctr" defTabSz="1200150">
              <a:lnSpc>
                <a:spcPct val="90000"/>
              </a:lnSpc>
              <a:spcBef>
                <a:spcPct val="0"/>
              </a:spcBef>
              <a:spcAft>
                <a:spcPct val="35000"/>
              </a:spcAft>
              <a:buNone/>
            </a:pPr>
            <a:r>
              <a:rPr lang="es-ES" sz="2700" dirty="0"/>
              <a:t>IMEF </a:t>
            </a:r>
            <a:endParaRPr lang="es-ES" sz="2700" kern="1200" dirty="0"/>
          </a:p>
        </p:txBody>
      </p:sp>
      <p:sp>
        <p:nvSpPr>
          <p:cNvPr id="23" name="Forma libre: forma 17">
            <a:extLst>
              <a:ext uri="{FF2B5EF4-FFF2-40B4-BE49-F238E27FC236}">
                <a16:creationId xmlns:a16="http://schemas.microsoft.com/office/drawing/2014/main" id="{1462B61A-8ACD-4F7A-8BBB-5F55070F7208}"/>
              </a:ext>
            </a:extLst>
          </p:cNvPr>
          <p:cNvSpPr/>
          <p:nvPr/>
        </p:nvSpPr>
        <p:spPr>
          <a:xfrm>
            <a:off x="331888" y="1129047"/>
            <a:ext cx="2665240" cy="661905"/>
          </a:xfrm>
          <a:custGeom>
            <a:avLst/>
            <a:gdLst>
              <a:gd name="connsiteX0" fmla="*/ 0 w 2665240"/>
              <a:gd name="connsiteY0" fmla="*/ 110320 h 661905"/>
              <a:gd name="connsiteX1" fmla="*/ 110320 w 2665240"/>
              <a:gd name="connsiteY1" fmla="*/ 0 h 661905"/>
              <a:gd name="connsiteX2" fmla="*/ 2554920 w 2665240"/>
              <a:gd name="connsiteY2" fmla="*/ 0 h 661905"/>
              <a:gd name="connsiteX3" fmla="*/ 2665240 w 2665240"/>
              <a:gd name="connsiteY3" fmla="*/ 110320 h 661905"/>
              <a:gd name="connsiteX4" fmla="*/ 2665240 w 2665240"/>
              <a:gd name="connsiteY4" fmla="*/ 551585 h 661905"/>
              <a:gd name="connsiteX5" fmla="*/ 2554920 w 2665240"/>
              <a:gd name="connsiteY5" fmla="*/ 661905 h 661905"/>
              <a:gd name="connsiteX6" fmla="*/ 110320 w 2665240"/>
              <a:gd name="connsiteY6" fmla="*/ 661905 h 661905"/>
              <a:gd name="connsiteX7" fmla="*/ 0 w 2665240"/>
              <a:gd name="connsiteY7" fmla="*/ 551585 h 661905"/>
              <a:gd name="connsiteX8" fmla="*/ 0 w 2665240"/>
              <a:gd name="connsiteY8" fmla="*/ 110320 h 661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65240" h="661905">
                <a:moveTo>
                  <a:pt x="0" y="110320"/>
                </a:moveTo>
                <a:cubicBezTo>
                  <a:pt x="0" y="49392"/>
                  <a:pt x="49392" y="0"/>
                  <a:pt x="110320" y="0"/>
                </a:cubicBezTo>
                <a:lnTo>
                  <a:pt x="2554920" y="0"/>
                </a:lnTo>
                <a:cubicBezTo>
                  <a:pt x="2615848" y="0"/>
                  <a:pt x="2665240" y="49392"/>
                  <a:pt x="2665240" y="110320"/>
                </a:cubicBezTo>
                <a:lnTo>
                  <a:pt x="2665240" y="551585"/>
                </a:lnTo>
                <a:cubicBezTo>
                  <a:pt x="2665240" y="612513"/>
                  <a:pt x="2615848" y="661905"/>
                  <a:pt x="2554920" y="661905"/>
                </a:cubicBezTo>
                <a:lnTo>
                  <a:pt x="110320" y="661905"/>
                </a:lnTo>
                <a:cubicBezTo>
                  <a:pt x="49392" y="661905"/>
                  <a:pt x="0" y="612513"/>
                  <a:pt x="0" y="551585"/>
                </a:cubicBezTo>
                <a:lnTo>
                  <a:pt x="0" y="110320"/>
                </a:lnTo>
                <a:close/>
              </a:path>
            </a:pathLst>
          </a:custGeom>
          <a:solidFill>
            <a:schemeClr val="accent6">
              <a:lumMod val="50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35182" tIns="135182" rIns="135182" bIns="135182" numCol="1" spcCol="1270" anchor="ctr" anchorCtr="0">
            <a:noAutofit/>
          </a:bodyPr>
          <a:lstStyle/>
          <a:p>
            <a:pPr marL="0" lvl="0" indent="0" algn="ctr" defTabSz="1200150">
              <a:lnSpc>
                <a:spcPct val="90000"/>
              </a:lnSpc>
              <a:spcBef>
                <a:spcPct val="0"/>
              </a:spcBef>
              <a:spcAft>
                <a:spcPct val="35000"/>
              </a:spcAft>
              <a:buNone/>
            </a:pPr>
            <a:r>
              <a:rPr lang="es-ES" sz="2700" kern="1200" dirty="0"/>
              <a:t>Banxico</a:t>
            </a:r>
          </a:p>
        </p:txBody>
      </p:sp>
      <p:sp>
        <p:nvSpPr>
          <p:cNvPr id="6" name="CuadroTexto 5"/>
          <p:cNvSpPr txBox="1"/>
          <p:nvPr/>
        </p:nvSpPr>
        <p:spPr>
          <a:xfrm>
            <a:off x="476518" y="3867616"/>
            <a:ext cx="8217021" cy="2923877"/>
          </a:xfrm>
          <a:prstGeom prst="rect">
            <a:avLst/>
          </a:prstGeom>
          <a:noFill/>
        </p:spPr>
        <p:txBody>
          <a:bodyPr wrap="square" rtlCol="0">
            <a:spAutoFit/>
          </a:bodyPr>
          <a:lstStyle/>
          <a:p>
            <a:r>
              <a:rPr lang="es-MX" sz="2400" dirty="0"/>
              <a:t>En general, coinciden en lo siguiente: </a:t>
            </a:r>
          </a:p>
          <a:p>
            <a:endParaRPr lang="es-MX" sz="1600" dirty="0"/>
          </a:p>
          <a:p>
            <a:pPr marL="285750" indent="-285750">
              <a:buFont typeface="Arial" panose="020B0604020202020204" pitchFamily="34" charset="0"/>
              <a:buChar char="•"/>
            </a:pPr>
            <a:r>
              <a:rPr lang="es-MX" sz="2400" dirty="0"/>
              <a:t>Menor crecimiento del PIB en el tercer trimestre de 2017.</a:t>
            </a:r>
          </a:p>
          <a:p>
            <a:pPr marL="285750" indent="-285750">
              <a:buFont typeface="Arial" panose="020B0604020202020204" pitchFamily="34" charset="0"/>
              <a:buChar char="•"/>
            </a:pPr>
            <a:r>
              <a:rPr lang="es-MX" sz="2400" dirty="0"/>
              <a:t>Recuperación en el cuarto trimestre del año.</a:t>
            </a:r>
          </a:p>
          <a:p>
            <a:pPr marL="285750" indent="-285750">
              <a:buFont typeface="Arial" panose="020B0604020202020204" pitchFamily="34" charset="0"/>
              <a:buChar char="•"/>
            </a:pPr>
            <a:r>
              <a:rPr lang="es-MX" sz="2400" dirty="0"/>
              <a:t>Impacto moderado en la actividad económica, finanzas públicas y precios.</a:t>
            </a:r>
          </a:p>
          <a:p>
            <a:endParaRPr lang="es-MX" sz="2400" dirty="0"/>
          </a:p>
          <a:p>
            <a:r>
              <a:rPr lang="es-MX" sz="2400" dirty="0"/>
              <a:t> </a:t>
            </a:r>
          </a:p>
        </p:txBody>
      </p:sp>
    </p:spTree>
    <p:extLst>
      <p:ext uri="{BB962C8B-B14F-4D97-AF65-F5344CB8AC3E}">
        <p14:creationId xmlns:p14="http://schemas.microsoft.com/office/powerpoint/2010/main" val="15041065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Imagen 21">
            <a:extLst>
              <a:ext uri="{FF2B5EF4-FFF2-40B4-BE49-F238E27FC236}">
                <a16:creationId xmlns:a16="http://schemas.microsoft.com/office/drawing/2014/main" id="{1038FAEE-001A-4121-8DAA-223B22C3E722}"/>
              </a:ext>
            </a:extLst>
          </p:cNvPr>
          <p:cNvPicPr>
            <a:picLocks noChangeAspect="1"/>
          </p:cNvPicPr>
          <p:nvPr/>
        </p:nvPicPr>
        <p:blipFill rotWithShape="1">
          <a:blip r:embed="rId3"/>
          <a:srcRect l="12090" t="276" r="556" b="-276"/>
          <a:stretch/>
        </p:blipFill>
        <p:spPr>
          <a:xfrm>
            <a:off x="1318872" y="790937"/>
            <a:ext cx="7120590" cy="6067063"/>
          </a:xfrm>
          <a:prstGeom prst="rect">
            <a:avLst/>
          </a:prstGeom>
        </p:spPr>
      </p:pic>
      <p:sp>
        <p:nvSpPr>
          <p:cNvPr id="2" name="Marcador de número de diapositiva 1">
            <a:extLst>
              <a:ext uri="{FF2B5EF4-FFF2-40B4-BE49-F238E27FC236}">
                <a16:creationId xmlns:a16="http://schemas.microsoft.com/office/drawing/2014/main" id="{910B488C-0169-498E-8FC5-E523A5EFF1A1}"/>
              </a:ext>
            </a:extLst>
          </p:cNvPr>
          <p:cNvSpPr>
            <a:spLocks noGrp="1"/>
          </p:cNvSpPr>
          <p:nvPr>
            <p:ph type="sldNum" sz="quarter" idx="12"/>
          </p:nvPr>
        </p:nvSpPr>
        <p:spPr/>
        <p:txBody>
          <a:bodyPr/>
          <a:lstStyle/>
          <a:p>
            <a:fld id="{78E2B403-E05A-47A0-BF73-2E1B9470ACAF}" type="slidenum">
              <a:rPr lang="en-US" smtClean="0">
                <a:solidFill>
                  <a:prstClr val="white">
                    <a:lumMod val="50000"/>
                  </a:prstClr>
                </a:solidFill>
              </a:rPr>
              <a:pPr/>
              <a:t>4</a:t>
            </a:fld>
            <a:endParaRPr lang="en-US" dirty="0">
              <a:solidFill>
                <a:prstClr val="white">
                  <a:lumMod val="50000"/>
                </a:prstClr>
              </a:solidFill>
            </a:endParaRPr>
          </a:p>
        </p:txBody>
      </p:sp>
      <p:sp>
        <p:nvSpPr>
          <p:cNvPr id="3" name="Título 2">
            <a:extLst>
              <a:ext uri="{FF2B5EF4-FFF2-40B4-BE49-F238E27FC236}">
                <a16:creationId xmlns:a16="http://schemas.microsoft.com/office/drawing/2014/main" id="{597580B1-F501-440F-90E7-6466B7566CC5}"/>
              </a:ext>
            </a:extLst>
          </p:cNvPr>
          <p:cNvSpPr>
            <a:spLocks noGrp="1"/>
          </p:cNvSpPr>
          <p:nvPr>
            <p:ph type="title"/>
          </p:nvPr>
        </p:nvSpPr>
        <p:spPr/>
        <p:txBody>
          <a:bodyPr>
            <a:normAutofit fontScale="90000"/>
          </a:bodyPr>
          <a:lstStyle/>
          <a:p>
            <a:pPr algn="just"/>
            <a:r>
              <a:rPr lang="es-419" sz="2000" dirty="0"/>
              <a:t>El 27 de septiembre, se dieron a conocer cifras oficiales preliminares sobre el costo de la reconstrucción ubicándolas en 38,150 </a:t>
            </a:r>
            <a:r>
              <a:rPr lang="es-419" sz="2000" dirty="0" err="1"/>
              <a:t>mdp</a:t>
            </a:r>
            <a:r>
              <a:rPr lang="es-419" sz="2000" dirty="0"/>
              <a:t>…</a:t>
            </a:r>
          </a:p>
        </p:txBody>
      </p:sp>
      <p:sp>
        <p:nvSpPr>
          <p:cNvPr id="24" name="Rectángulo 23">
            <a:extLst>
              <a:ext uri="{FF2B5EF4-FFF2-40B4-BE49-F238E27FC236}">
                <a16:creationId xmlns:a16="http://schemas.microsoft.com/office/drawing/2014/main" id="{D8FF010D-89FD-45D9-AD52-0EA19ACFBED3}"/>
              </a:ext>
            </a:extLst>
          </p:cNvPr>
          <p:cNvSpPr/>
          <p:nvPr/>
        </p:nvSpPr>
        <p:spPr>
          <a:xfrm>
            <a:off x="3959450" y="3462958"/>
            <a:ext cx="1839433" cy="7230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419" sz="2400" b="1" dirty="0">
                <a:solidFill>
                  <a:schemeClr val="tx1"/>
                </a:solidFill>
              </a:rPr>
              <a:t>38,150 </a:t>
            </a:r>
            <a:r>
              <a:rPr lang="es-419" sz="2400" b="1" dirty="0" err="1">
                <a:solidFill>
                  <a:schemeClr val="tx1"/>
                </a:solidFill>
              </a:rPr>
              <a:t>mdp</a:t>
            </a:r>
            <a:endParaRPr lang="es-419" sz="2400" b="1" dirty="0">
              <a:solidFill>
                <a:schemeClr val="tx1"/>
              </a:solidFill>
            </a:endParaRPr>
          </a:p>
        </p:txBody>
      </p:sp>
    </p:spTree>
    <p:extLst>
      <p:ext uri="{BB962C8B-B14F-4D97-AF65-F5344CB8AC3E}">
        <p14:creationId xmlns:p14="http://schemas.microsoft.com/office/powerpoint/2010/main" val="28638636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fld id="{78E2B403-E05A-47A0-BF73-2E1B9470ACAF}" type="slidenum">
              <a:rPr lang="en-US" smtClean="0">
                <a:solidFill>
                  <a:prstClr val="white">
                    <a:lumMod val="50000"/>
                  </a:prstClr>
                </a:solidFill>
              </a:rPr>
              <a:pPr/>
              <a:t>5</a:t>
            </a:fld>
            <a:endParaRPr lang="en-US" dirty="0">
              <a:solidFill>
                <a:prstClr val="white">
                  <a:lumMod val="50000"/>
                </a:prstClr>
              </a:solidFill>
            </a:endParaRPr>
          </a:p>
        </p:txBody>
      </p:sp>
      <p:sp>
        <p:nvSpPr>
          <p:cNvPr id="3" name="Título 2"/>
          <p:cNvSpPr>
            <a:spLocks noGrp="1"/>
          </p:cNvSpPr>
          <p:nvPr>
            <p:ph type="title"/>
          </p:nvPr>
        </p:nvSpPr>
        <p:spPr>
          <a:xfrm>
            <a:off x="10074" y="47362"/>
            <a:ext cx="9133926" cy="609600"/>
          </a:xfrm>
        </p:spPr>
        <p:txBody>
          <a:bodyPr>
            <a:normAutofit/>
          </a:bodyPr>
          <a:lstStyle/>
          <a:p>
            <a:r>
              <a:rPr lang="es-419" sz="1800" dirty="0"/>
              <a:t>La SHCP mencionó algunas de las fuentes de financiamiento para la reconstrucción…</a:t>
            </a:r>
            <a:endParaRPr lang="es-MX" sz="1600" dirty="0"/>
          </a:p>
        </p:txBody>
      </p:sp>
      <p:grpSp>
        <p:nvGrpSpPr>
          <p:cNvPr id="17" name="Grupo 16"/>
          <p:cNvGrpSpPr/>
          <p:nvPr/>
        </p:nvGrpSpPr>
        <p:grpSpPr>
          <a:xfrm>
            <a:off x="676662" y="1109181"/>
            <a:ext cx="7841178" cy="5584108"/>
            <a:chOff x="676662" y="1109181"/>
            <a:chExt cx="7841178" cy="5584108"/>
          </a:xfrm>
        </p:grpSpPr>
        <p:sp>
          <p:nvSpPr>
            <p:cNvPr id="4" name="Forma libre: forma 17">
              <a:extLst>
                <a:ext uri="{FF2B5EF4-FFF2-40B4-BE49-F238E27FC236}">
                  <a16:creationId xmlns:a16="http://schemas.microsoft.com/office/drawing/2014/main" id="{1462B61A-8ACD-4F7A-8BBB-5F55070F7208}"/>
                </a:ext>
              </a:extLst>
            </p:cNvPr>
            <p:cNvSpPr/>
            <p:nvPr/>
          </p:nvSpPr>
          <p:spPr>
            <a:xfrm>
              <a:off x="676662" y="1109181"/>
              <a:ext cx="3535574" cy="833016"/>
            </a:xfrm>
            <a:custGeom>
              <a:avLst/>
              <a:gdLst>
                <a:gd name="connsiteX0" fmla="*/ 0 w 2665240"/>
                <a:gd name="connsiteY0" fmla="*/ 110320 h 661905"/>
                <a:gd name="connsiteX1" fmla="*/ 110320 w 2665240"/>
                <a:gd name="connsiteY1" fmla="*/ 0 h 661905"/>
                <a:gd name="connsiteX2" fmla="*/ 2554920 w 2665240"/>
                <a:gd name="connsiteY2" fmla="*/ 0 h 661905"/>
                <a:gd name="connsiteX3" fmla="*/ 2665240 w 2665240"/>
                <a:gd name="connsiteY3" fmla="*/ 110320 h 661905"/>
                <a:gd name="connsiteX4" fmla="*/ 2665240 w 2665240"/>
                <a:gd name="connsiteY4" fmla="*/ 551585 h 661905"/>
                <a:gd name="connsiteX5" fmla="*/ 2554920 w 2665240"/>
                <a:gd name="connsiteY5" fmla="*/ 661905 h 661905"/>
                <a:gd name="connsiteX6" fmla="*/ 110320 w 2665240"/>
                <a:gd name="connsiteY6" fmla="*/ 661905 h 661905"/>
                <a:gd name="connsiteX7" fmla="*/ 0 w 2665240"/>
                <a:gd name="connsiteY7" fmla="*/ 551585 h 661905"/>
                <a:gd name="connsiteX8" fmla="*/ 0 w 2665240"/>
                <a:gd name="connsiteY8" fmla="*/ 110320 h 661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65240" h="661905">
                  <a:moveTo>
                    <a:pt x="0" y="110320"/>
                  </a:moveTo>
                  <a:cubicBezTo>
                    <a:pt x="0" y="49392"/>
                    <a:pt x="49392" y="0"/>
                    <a:pt x="110320" y="0"/>
                  </a:cubicBezTo>
                  <a:lnTo>
                    <a:pt x="2554920" y="0"/>
                  </a:lnTo>
                  <a:cubicBezTo>
                    <a:pt x="2615848" y="0"/>
                    <a:pt x="2665240" y="49392"/>
                    <a:pt x="2665240" y="110320"/>
                  </a:cubicBezTo>
                  <a:lnTo>
                    <a:pt x="2665240" y="551585"/>
                  </a:lnTo>
                  <a:cubicBezTo>
                    <a:pt x="2665240" y="612513"/>
                    <a:pt x="2615848" y="661905"/>
                    <a:pt x="2554920" y="661905"/>
                  </a:cubicBezTo>
                  <a:lnTo>
                    <a:pt x="110320" y="661905"/>
                  </a:lnTo>
                  <a:cubicBezTo>
                    <a:pt x="49392" y="661905"/>
                    <a:pt x="0" y="612513"/>
                    <a:pt x="0" y="551585"/>
                  </a:cubicBezTo>
                  <a:lnTo>
                    <a:pt x="0" y="110320"/>
                  </a:lnTo>
                  <a:close/>
                </a:path>
              </a:pathLst>
            </a:custGeom>
            <a:solidFill>
              <a:schemeClr val="accent6">
                <a:lumMod val="50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35182" tIns="135182" rIns="135182" bIns="135182" numCol="1" spcCol="1270" anchor="ctr" anchorCtr="0">
              <a:noAutofit/>
            </a:bodyPr>
            <a:lstStyle/>
            <a:p>
              <a:pPr marL="0" lvl="0" indent="0" algn="ctr" defTabSz="1200150">
                <a:lnSpc>
                  <a:spcPct val="90000"/>
                </a:lnSpc>
                <a:spcBef>
                  <a:spcPct val="0"/>
                </a:spcBef>
                <a:spcAft>
                  <a:spcPct val="35000"/>
                </a:spcAft>
                <a:buNone/>
              </a:pPr>
              <a:r>
                <a:rPr lang="es-ES" sz="2700" dirty="0" err="1"/>
                <a:t>Fonden</a:t>
              </a:r>
              <a:endParaRPr lang="es-ES" sz="2700" kern="1200" dirty="0"/>
            </a:p>
          </p:txBody>
        </p:sp>
        <p:grpSp>
          <p:nvGrpSpPr>
            <p:cNvPr id="16" name="Grupo 15"/>
            <p:cNvGrpSpPr/>
            <p:nvPr/>
          </p:nvGrpSpPr>
          <p:grpSpPr>
            <a:xfrm>
              <a:off x="676662" y="1122615"/>
              <a:ext cx="7841178" cy="5570674"/>
              <a:chOff x="241947" y="940053"/>
              <a:chExt cx="7841178" cy="5570674"/>
            </a:xfrm>
          </p:grpSpPr>
          <p:sp>
            <p:nvSpPr>
              <p:cNvPr id="5" name="Forma libre: forma 17">
                <a:extLst>
                  <a:ext uri="{FF2B5EF4-FFF2-40B4-BE49-F238E27FC236}">
                    <a16:creationId xmlns:a16="http://schemas.microsoft.com/office/drawing/2014/main" id="{1462B61A-8ACD-4F7A-8BBB-5F55070F7208}"/>
                  </a:ext>
                </a:extLst>
              </p:cNvPr>
              <p:cNvSpPr/>
              <p:nvPr/>
            </p:nvSpPr>
            <p:spPr>
              <a:xfrm>
                <a:off x="4547551" y="1877253"/>
                <a:ext cx="3535574" cy="833015"/>
              </a:xfrm>
              <a:custGeom>
                <a:avLst/>
                <a:gdLst>
                  <a:gd name="connsiteX0" fmla="*/ 0 w 2665240"/>
                  <a:gd name="connsiteY0" fmla="*/ 110320 h 661905"/>
                  <a:gd name="connsiteX1" fmla="*/ 110320 w 2665240"/>
                  <a:gd name="connsiteY1" fmla="*/ 0 h 661905"/>
                  <a:gd name="connsiteX2" fmla="*/ 2554920 w 2665240"/>
                  <a:gd name="connsiteY2" fmla="*/ 0 h 661905"/>
                  <a:gd name="connsiteX3" fmla="*/ 2665240 w 2665240"/>
                  <a:gd name="connsiteY3" fmla="*/ 110320 h 661905"/>
                  <a:gd name="connsiteX4" fmla="*/ 2665240 w 2665240"/>
                  <a:gd name="connsiteY4" fmla="*/ 551585 h 661905"/>
                  <a:gd name="connsiteX5" fmla="*/ 2554920 w 2665240"/>
                  <a:gd name="connsiteY5" fmla="*/ 661905 h 661905"/>
                  <a:gd name="connsiteX6" fmla="*/ 110320 w 2665240"/>
                  <a:gd name="connsiteY6" fmla="*/ 661905 h 661905"/>
                  <a:gd name="connsiteX7" fmla="*/ 0 w 2665240"/>
                  <a:gd name="connsiteY7" fmla="*/ 551585 h 661905"/>
                  <a:gd name="connsiteX8" fmla="*/ 0 w 2665240"/>
                  <a:gd name="connsiteY8" fmla="*/ 110320 h 661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65240" h="661905">
                    <a:moveTo>
                      <a:pt x="0" y="110320"/>
                    </a:moveTo>
                    <a:cubicBezTo>
                      <a:pt x="0" y="49392"/>
                      <a:pt x="49392" y="0"/>
                      <a:pt x="110320" y="0"/>
                    </a:cubicBezTo>
                    <a:lnTo>
                      <a:pt x="2554920" y="0"/>
                    </a:lnTo>
                    <a:cubicBezTo>
                      <a:pt x="2615848" y="0"/>
                      <a:pt x="2665240" y="49392"/>
                      <a:pt x="2665240" y="110320"/>
                    </a:cubicBezTo>
                    <a:lnTo>
                      <a:pt x="2665240" y="551585"/>
                    </a:lnTo>
                    <a:cubicBezTo>
                      <a:pt x="2665240" y="612513"/>
                      <a:pt x="2615848" y="661905"/>
                      <a:pt x="2554920" y="661905"/>
                    </a:cubicBezTo>
                    <a:lnTo>
                      <a:pt x="110320" y="661905"/>
                    </a:lnTo>
                    <a:cubicBezTo>
                      <a:pt x="49392" y="661905"/>
                      <a:pt x="0" y="612513"/>
                      <a:pt x="0" y="551585"/>
                    </a:cubicBezTo>
                    <a:lnTo>
                      <a:pt x="0" y="110320"/>
                    </a:lnTo>
                    <a:close/>
                  </a:path>
                </a:pathLst>
              </a:custGeom>
              <a:solidFill>
                <a:schemeClr val="accent6">
                  <a:lumMod val="50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35182" tIns="135182" rIns="135182" bIns="135182" numCol="1" spcCol="1270" anchor="ctr" anchorCtr="0">
                <a:noAutofit/>
              </a:bodyPr>
              <a:lstStyle/>
              <a:p>
                <a:pPr marL="0" lvl="0" indent="0" algn="ctr" defTabSz="1200150">
                  <a:lnSpc>
                    <a:spcPct val="90000"/>
                  </a:lnSpc>
                  <a:spcBef>
                    <a:spcPct val="0"/>
                  </a:spcBef>
                  <a:spcAft>
                    <a:spcPct val="35000"/>
                  </a:spcAft>
                  <a:buNone/>
                </a:pPr>
                <a:r>
                  <a:rPr lang="es-ES" sz="2700" dirty="0"/>
                  <a:t>FONREC</a:t>
                </a:r>
                <a:endParaRPr lang="es-ES" sz="2700" kern="1200" dirty="0"/>
              </a:p>
            </p:txBody>
          </p:sp>
          <p:sp>
            <p:nvSpPr>
              <p:cNvPr id="6" name="Forma libre: forma 17">
                <a:extLst>
                  <a:ext uri="{FF2B5EF4-FFF2-40B4-BE49-F238E27FC236}">
                    <a16:creationId xmlns:a16="http://schemas.microsoft.com/office/drawing/2014/main" id="{1462B61A-8ACD-4F7A-8BBB-5F55070F7208}"/>
                  </a:ext>
                </a:extLst>
              </p:cNvPr>
              <p:cNvSpPr/>
              <p:nvPr/>
            </p:nvSpPr>
            <p:spPr>
              <a:xfrm>
                <a:off x="241947" y="1929713"/>
                <a:ext cx="3535574" cy="840140"/>
              </a:xfrm>
              <a:custGeom>
                <a:avLst/>
                <a:gdLst>
                  <a:gd name="connsiteX0" fmla="*/ 0 w 2665240"/>
                  <a:gd name="connsiteY0" fmla="*/ 110320 h 661905"/>
                  <a:gd name="connsiteX1" fmla="*/ 110320 w 2665240"/>
                  <a:gd name="connsiteY1" fmla="*/ 0 h 661905"/>
                  <a:gd name="connsiteX2" fmla="*/ 2554920 w 2665240"/>
                  <a:gd name="connsiteY2" fmla="*/ 0 h 661905"/>
                  <a:gd name="connsiteX3" fmla="*/ 2665240 w 2665240"/>
                  <a:gd name="connsiteY3" fmla="*/ 110320 h 661905"/>
                  <a:gd name="connsiteX4" fmla="*/ 2665240 w 2665240"/>
                  <a:gd name="connsiteY4" fmla="*/ 551585 h 661905"/>
                  <a:gd name="connsiteX5" fmla="*/ 2554920 w 2665240"/>
                  <a:gd name="connsiteY5" fmla="*/ 661905 h 661905"/>
                  <a:gd name="connsiteX6" fmla="*/ 110320 w 2665240"/>
                  <a:gd name="connsiteY6" fmla="*/ 661905 h 661905"/>
                  <a:gd name="connsiteX7" fmla="*/ 0 w 2665240"/>
                  <a:gd name="connsiteY7" fmla="*/ 551585 h 661905"/>
                  <a:gd name="connsiteX8" fmla="*/ 0 w 2665240"/>
                  <a:gd name="connsiteY8" fmla="*/ 110320 h 661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65240" h="661905">
                    <a:moveTo>
                      <a:pt x="0" y="110320"/>
                    </a:moveTo>
                    <a:cubicBezTo>
                      <a:pt x="0" y="49392"/>
                      <a:pt x="49392" y="0"/>
                      <a:pt x="110320" y="0"/>
                    </a:cubicBezTo>
                    <a:lnTo>
                      <a:pt x="2554920" y="0"/>
                    </a:lnTo>
                    <a:cubicBezTo>
                      <a:pt x="2615848" y="0"/>
                      <a:pt x="2665240" y="49392"/>
                      <a:pt x="2665240" y="110320"/>
                    </a:cubicBezTo>
                    <a:lnTo>
                      <a:pt x="2665240" y="551585"/>
                    </a:lnTo>
                    <a:cubicBezTo>
                      <a:pt x="2665240" y="612513"/>
                      <a:pt x="2615848" y="661905"/>
                      <a:pt x="2554920" y="661905"/>
                    </a:cubicBezTo>
                    <a:lnTo>
                      <a:pt x="110320" y="661905"/>
                    </a:lnTo>
                    <a:cubicBezTo>
                      <a:pt x="49392" y="661905"/>
                      <a:pt x="0" y="612513"/>
                      <a:pt x="0" y="551585"/>
                    </a:cubicBezTo>
                    <a:lnTo>
                      <a:pt x="0" y="110320"/>
                    </a:lnTo>
                    <a:close/>
                  </a:path>
                </a:pathLst>
              </a:custGeom>
              <a:solidFill>
                <a:schemeClr val="accent6">
                  <a:lumMod val="50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35182" tIns="135182" rIns="135182" bIns="135182" numCol="1" spcCol="1270" anchor="ctr" anchorCtr="0">
                <a:noAutofit/>
              </a:bodyPr>
              <a:lstStyle/>
              <a:p>
                <a:pPr marL="0" lvl="0" indent="0" algn="ctr" defTabSz="1200150">
                  <a:lnSpc>
                    <a:spcPct val="90000"/>
                  </a:lnSpc>
                  <a:spcBef>
                    <a:spcPct val="0"/>
                  </a:spcBef>
                  <a:spcAft>
                    <a:spcPct val="35000"/>
                  </a:spcAft>
                  <a:buNone/>
                </a:pPr>
                <a:r>
                  <a:rPr lang="es-ES" sz="2700" dirty="0"/>
                  <a:t>Bono Catastrófico</a:t>
                </a:r>
                <a:endParaRPr lang="es-ES" sz="2700" kern="1200" dirty="0"/>
              </a:p>
            </p:txBody>
          </p:sp>
          <p:sp>
            <p:nvSpPr>
              <p:cNvPr id="7" name="Forma libre: forma 17">
                <a:extLst>
                  <a:ext uri="{FF2B5EF4-FFF2-40B4-BE49-F238E27FC236}">
                    <a16:creationId xmlns:a16="http://schemas.microsoft.com/office/drawing/2014/main" id="{1462B61A-8ACD-4F7A-8BBB-5F55070F7208}"/>
                  </a:ext>
                </a:extLst>
              </p:cNvPr>
              <p:cNvSpPr/>
              <p:nvPr/>
            </p:nvSpPr>
            <p:spPr>
              <a:xfrm>
                <a:off x="4547551" y="4860555"/>
                <a:ext cx="3535574" cy="796893"/>
              </a:xfrm>
              <a:custGeom>
                <a:avLst/>
                <a:gdLst>
                  <a:gd name="connsiteX0" fmla="*/ 0 w 2665240"/>
                  <a:gd name="connsiteY0" fmla="*/ 110320 h 661905"/>
                  <a:gd name="connsiteX1" fmla="*/ 110320 w 2665240"/>
                  <a:gd name="connsiteY1" fmla="*/ 0 h 661905"/>
                  <a:gd name="connsiteX2" fmla="*/ 2554920 w 2665240"/>
                  <a:gd name="connsiteY2" fmla="*/ 0 h 661905"/>
                  <a:gd name="connsiteX3" fmla="*/ 2665240 w 2665240"/>
                  <a:gd name="connsiteY3" fmla="*/ 110320 h 661905"/>
                  <a:gd name="connsiteX4" fmla="*/ 2665240 w 2665240"/>
                  <a:gd name="connsiteY4" fmla="*/ 551585 h 661905"/>
                  <a:gd name="connsiteX5" fmla="*/ 2554920 w 2665240"/>
                  <a:gd name="connsiteY5" fmla="*/ 661905 h 661905"/>
                  <a:gd name="connsiteX6" fmla="*/ 110320 w 2665240"/>
                  <a:gd name="connsiteY6" fmla="*/ 661905 h 661905"/>
                  <a:gd name="connsiteX7" fmla="*/ 0 w 2665240"/>
                  <a:gd name="connsiteY7" fmla="*/ 551585 h 661905"/>
                  <a:gd name="connsiteX8" fmla="*/ 0 w 2665240"/>
                  <a:gd name="connsiteY8" fmla="*/ 110320 h 661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65240" h="661905">
                    <a:moveTo>
                      <a:pt x="0" y="110320"/>
                    </a:moveTo>
                    <a:cubicBezTo>
                      <a:pt x="0" y="49392"/>
                      <a:pt x="49392" y="0"/>
                      <a:pt x="110320" y="0"/>
                    </a:cubicBezTo>
                    <a:lnTo>
                      <a:pt x="2554920" y="0"/>
                    </a:lnTo>
                    <a:cubicBezTo>
                      <a:pt x="2615848" y="0"/>
                      <a:pt x="2665240" y="49392"/>
                      <a:pt x="2665240" y="110320"/>
                    </a:cubicBezTo>
                    <a:lnTo>
                      <a:pt x="2665240" y="551585"/>
                    </a:lnTo>
                    <a:cubicBezTo>
                      <a:pt x="2665240" y="612513"/>
                      <a:pt x="2615848" y="661905"/>
                      <a:pt x="2554920" y="661905"/>
                    </a:cubicBezTo>
                    <a:lnTo>
                      <a:pt x="110320" y="661905"/>
                    </a:lnTo>
                    <a:cubicBezTo>
                      <a:pt x="49392" y="661905"/>
                      <a:pt x="0" y="612513"/>
                      <a:pt x="0" y="551585"/>
                    </a:cubicBezTo>
                    <a:lnTo>
                      <a:pt x="0" y="110320"/>
                    </a:lnTo>
                    <a:close/>
                  </a:path>
                </a:pathLst>
              </a:custGeom>
              <a:solidFill>
                <a:schemeClr val="accent6">
                  <a:lumMod val="50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35182" tIns="135182" rIns="135182" bIns="135182" numCol="1" spcCol="1270" anchor="ctr" anchorCtr="0">
                <a:noAutofit/>
              </a:bodyPr>
              <a:lstStyle/>
              <a:p>
                <a:pPr marL="0" lvl="0" indent="0" algn="ctr" defTabSz="1200150">
                  <a:lnSpc>
                    <a:spcPct val="90000"/>
                  </a:lnSpc>
                  <a:spcBef>
                    <a:spcPct val="0"/>
                  </a:spcBef>
                  <a:spcAft>
                    <a:spcPct val="35000"/>
                  </a:spcAft>
                  <a:buNone/>
                </a:pPr>
                <a:r>
                  <a:rPr lang="es-ES" sz="2700" dirty="0"/>
                  <a:t>Fideicomiso Fuerza México</a:t>
                </a:r>
                <a:endParaRPr lang="es-ES" sz="2700" kern="1200" dirty="0"/>
              </a:p>
            </p:txBody>
          </p:sp>
          <p:sp>
            <p:nvSpPr>
              <p:cNvPr id="8" name="Forma libre: forma 17">
                <a:extLst>
                  <a:ext uri="{FF2B5EF4-FFF2-40B4-BE49-F238E27FC236}">
                    <a16:creationId xmlns:a16="http://schemas.microsoft.com/office/drawing/2014/main" id="{1462B61A-8ACD-4F7A-8BBB-5F55070F7208}"/>
                  </a:ext>
                </a:extLst>
              </p:cNvPr>
              <p:cNvSpPr/>
              <p:nvPr/>
            </p:nvSpPr>
            <p:spPr>
              <a:xfrm>
                <a:off x="4547551" y="940053"/>
                <a:ext cx="3535574" cy="824246"/>
              </a:xfrm>
              <a:custGeom>
                <a:avLst/>
                <a:gdLst>
                  <a:gd name="connsiteX0" fmla="*/ 0 w 2665240"/>
                  <a:gd name="connsiteY0" fmla="*/ 110320 h 661905"/>
                  <a:gd name="connsiteX1" fmla="*/ 110320 w 2665240"/>
                  <a:gd name="connsiteY1" fmla="*/ 0 h 661905"/>
                  <a:gd name="connsiteX2" fmla="*/ 2554920 w 2665240"/>
                  <a:gd name="connsiteY2" fmla="*/ 0 h 661905"/>
                  <a:gd name="connsiteX3" fmla="*/ 2665240 w 2665240"/>
                  <a:gd name="connsiteY3" fmla="*/ 110320 h 661905"/>
                  <a:gd name="connsiteX4" fmla="*/ 2665240 w 2665240"/>
                  <a:gd name="connsiteY4" fmla="*/ 551585 h 661905"/>
                  <a:gd name="connsiteX5" fmla="*/ 2554920 w 2665240"/>
                  <a:gd name="connsiteY5" fmla="*/ 661905 h 661905"/>
                  <a:gd name="connsiteX6" fmla="*/ 110320 w 2665240"/>
                  <a:gd name="connsiteY6" fmla="*/ 661905 h 661905"/>
                  <a:gd name="connsiteX7" fmla="*/ 0 w 2665240"/>
                  <a:gd name="connsiteY7" fmla="*/ 551585 h 661905"/>
                  <a:gd name="connsiteX8" fmla="*/ 0 w 2665240"/>
                  <a:gd name="connsiteY8" fmla="*/ 110320 h 661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65240" h="661905">
                    <a:moveTo>
                      <a:pt x="0" y="110320"/>
                    </a:moveTo>
                    <a:cubicBezTo>
                      <a:pt x="0" y="49392"/>
                      <a:pt x="49392" y="0"/>
                      <a:pt x="110320" y="0"/>
                    </a:cubicBezTo>
                    <a:lnTo>
                      <a:pt x="2554920" y="0"/>
                    </a:lnTo>
                    <a:cubicBezTo>
                      <a:pt x="2615848" y="0"/>
                      <a:pt x="2665240" y="49392"/>
                      <a:pt x="2665240" y="110320"/>
                    </a:cubicBezTo>
                    <a:lnTo>
                      <a:pt x="2665240" y="551585"/>
                    </a:lnTo>
                    <a:cubicBezTo>
                      <a:pt x="2665240" y="612513"/>
                      <a:pt x="2615848" y="661905"/>
                      <a:pt x="2554920" y="661905"/>
                    </a:cubicBezTo>
                    <a:lnTo>
                      <a:pt x="110320" y="661905"/>
                    </a:lnTo>
                    <a:cubicBezTo>
                      <a:pt x="49392" y="661905"/>
                      <a:pt x="0" y="612513"/>
                      <a:pt x="0" y="551585"/>
                    </a:cubicBezTo>
                    <a:lnTo>
                      <a:pt x="0" y="110320"/>
                    </a:lnTo>
                    <a:close/>
                  </a:path>
                </a:pathLst>
              </a:custGeom>
              <a:solidFill>
                <a:schemeClr val="accent6">
                  <a:lumMod val="50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35182" tIns="135182" rIns="135182" bIns="135182" numCol="1" spcCol="1270" anchor="ctr" anchorCtr="0">
                <a:noAutofit/>
              </a:bodyPr>
              <a:lstStyle/>
              <a:p>
                <a:pPr marL="0" lvl="0" indent="0" algn="ctr" defTabSz="1200150">
                  <a:lnSpc>
                    <a:spcPct val="90000"/>
                  </a:lnSpc>
                  <a:spcBef>
                    <a:spcPct val="0"/>
                  </a:spcBef>
                  <a:spcAft>
                    <a:spcPct val="35000"/>
                  </a:spcAft>
                  <a:buNone/>
                </a:pPr>
                <a:r>
                  <a:rPr lang="es-ES" sz="2700" dirty="0" err="1"/>
                  <a:t>Infonavit</a:t>
                </a:r>
                <a:r>
                  <a:rPr lang="es-ES" sz="2700" dirty="0"/>
                  <a:t> / </a:t>
                </a:r>
                <a:r>
                  <a:rPr lang="es-ES" sz="2700" dirty="0" err="1"/>
                  <a:t>Fovissste</a:t>
                </a:r>
                <a:endParaRPr lang="es-ES" sz="2700" kern="1200" dirty="0"/>
              </a:p>
            </p:txBody>
          </p:sp>
          <p:sp>
            <p:nvSpPr>
              <p:cNvPr id="9" name="Forma libre: forma 17">
                <a:extLst>
                  <a:ext uri="{FF2B5EF4-FFF2-40B4-BE49-F238E27FC236}">
                    <a16:creationId xmlns:a16="http://schemas.microsoft.com/office/drawing/2014/main" id="{1462B61A-8ACD-4F7A-8BBB-5F55070F7208}"/>
                  </a:ext>
                </a:extLst>
              </p:cNvPr>
              <p:cNvSpPr/>
              <p:nvPr/>
            </p:nvSpPr>
            <p:spPr>
              <a:xfrm>
                <a:off x="241947" y="4894575"/>
                <a:ext cx="3535574" cy="762873"/>
              </a:xfrm>
              <a:custGeom>
                <a:avLst/>
                <a:gdLst>
                  <a:gd name="connsiteX0" fmla="*/ 0 w 2665240"/>
                  <a:gd name="connsiteY0" fmla="*/ 110320 h 661905"/>
                  <a:gd name="connsiteX1" fmla="*/ 110320 w 2665240"/>
                  <a:gd name="connsiteY1" fmla="*/ 0 h 661905"/>
                  <a:gd name="connsiteX2" fmla="*/ 2554920 w 2665240"/>
                  <a:gd name="connsiteY2" fmla="*/ 0 h 661905"/>
                  <a:gd name="connsiteX3" fmla="*/ 2665240 w 2665240"/>
                  <a:gd name="connsiteY3" fmla="*/ 110320 h 661905"/>
                  <a:gd name="connsiteX4" fmla="*/ 2665240 w 2665240"/>
                  <a:gd name="connsiteY4" fmla="*/ 551585 h 661905"/>
                  <a:gd name="connsiteX5" fmla="*/ 2554920 w 2665240"/>
                  <a:gd name="connsiteY5" fmla="*/ 661905 h 661905"/>
                  <a:gd name="connsiteX6" fmla="*/ 110320 w 2665240"/>
                  <a:gd name="connsiteY6" fmla="*/ 661905 h 661905"/>
                  <a:gd name="connsiteX7" fmla="*/ 0 w 2665240"/>
                  <a:gd name="connsiteY7" fmla="*/ 551585 h 661905"/>
                  <a:gd name="connsiteX8" fmla="*/ 0 w 2665240"/>
                  <a:gd name="connsiteY8" fmla="*/ 110320 h 661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65240" h="661905">
                    <a:moveTo>
                      <a:pt x="0" y="110320"/>
                    </a:moveTo>
                    <a:cubicBezTo>
                      <a:pt x="0" y="49392"/>
                      <a:pt x="49392" y="0"/>
                      <a:pt x="110320" y="0"/>
                    </a:cubicBezTo>
                    <a:lnTo>
                      <a:pt x="2554920" y="0"/>
                    </a:lnTo>
                    <a:cubicBezTo>
                      <a:pt x="2615848" y="0"/>
                      <a:pt x="2665240" y="49392"/>
                      <a:pt x="2665240" y="110320"/>
                    </a:cubicBezTo>
                    <a:lnTo>
                      <a:pt x="2665240" y="551585"/>
                    </a:lnTo>
                    <a:cubicBezTo>
                      <a:pt x="2665240" y="612513"/>
                      <a:pt x="2615848" y="661905"/>
                      <a:pt x="2554920" y="661905"/>
                    </a:cubicBezTo>
                    <a:lnTo>
                      <a:pt x="110320" y="661905"/>
                    </a:lnTo>
                    <a:cubicBezTo>
                      <a:pt x="49392" y="661905"/>
                      <a:pt x="0" y="612513"/>
                      <a:pt x="0" y="551585"/>
                    </a:cubicBezTo>
                    <a:lnTo>
                      <a:pt x="0" y="110320"/>
                    </a:lnTo>
                    <a:close/>
                  </a:path>
                </a:pathLst>
              </a:custGeom>
              <a:solidFill>
                <a:schemeClr val="accent6">
                  <a:lumMod val="50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35182" tIns="135182" rIns="135182" bIns="135182" numCol="1" spcCol="1270" anchor="ctr" anchorCtr="0">
                <a:noAutofit/>
              </a:bodyPr>
              <a:lstStyle/>
              <a:p>
                <a:pPr marL="0" lvl="0" indent="0" algn="ctr" defTabSz="1200150">
                  <a:lnSpc>
                    <a:spcPct val="90000"/>
                  </a:lnSpc>
                  <a:spcBef>
                    <a:spcPct val="0"/>
                  </a:spcBef>
                  <a:spcAft>
                    <a:spcPct val="35000"/>
                  </a:spcAft>
                  <a:buNone/>
                </a:pPr>
                <a:r>
                  <a:rPr lang="es-ES" sz="2700" dirty="0"/>
                  <a:t>FAIS Municipal</a:t>
                </a:r>
                <a:endParaRPr lang="es-ES" sz="2700" kern="1200" dirty="0"/>
              </a:p>
            </p:txBody>
          </p:sp>
          <p:sp>
            <p:nvSpPr>
              <p:cNvPr id="10" name="Forma libre: forma 17">
                <a:extLst>
                  <a:ext uri="{FF2B5EF4-FFF2-40B4-BE49-F238E27FC236}">
                    <a16:creationId xmlns:a16="http://schemas.microsoft.com/office/drawing/2014/main" id="{1462B61A-8ACD-4F7A-8BBB-5F55070F7208}"/>
                  </a:ext>
                </a:extLst>
              </p:cNvPr>
              <p:cNvSpPr/>
              <p:nvPr/>
            </p:nvSpPr>
            <p:spPr>
              <a:xfrm>
                <a:off x="4547551" y="2910533"/>
                <a:ext cx="3535574" cy="840140"/>
              </a:xfrm>
              <a:custGeom>
                <a:avLst/>
                <a:gdLst>
                  <a:gd name="connsiteX0" fmla="*/ 0 w 2665240"/>
                  <a:gd name="connsiteY0" fmla="*/ 110320 h 661905"/>
                  <a:gd name="connsiteX1" fmla="*/ 110320 w 2665240"/>
                  <a:gd name="connsiteY1" fmla="*/ 0 h 661905"/>
                  <a:gd name="connsiteX2" fmla="*/ 2554920 w 2665240"/>
                  <a:gd name="connsiteY2" fmla="*/ 0 h 661905"/>
                  <a:gd name="connsiteX3" fmla="*/ 2665240 w 2665240"/>
                  <a:gd name="connsiteY3" fmla="*/ 110320 h 661905"/>
                  <a:gd name="connsiteX4" fmla="*/ 2665240 w 2665240"/>
                  <a:gd name="connsiteY4" fmla="*/ 551585 h 661905"/>
                  <a:gd name="connsiteX5" fmla="*/ 2554920 w 2665240"/>
                  <a:gd name="connsiteY5" fmla="*/ 661905 h 661905"/>
                  <a:gd name="connsiteX6" fmla="*/ 110320 w 2665240"/>
                  <a:gd name="connsiteY6" fmla="*/ 661905 h 661905"/>
                  <a:gd name="connsiteX7" fmla="*/ 0 w 2665240"/>
                  <a:gd name="connsiteY7" fmla="*/ 551585 h 661905"/>
                  <a:gd name="connsiteX8" fmla="*/ 0 w 2665240"/>
                  <a:gd name="connsiteY8" fmla="*/ 110320 h 661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65240" h="661905">
                    <a:moveTo>
                      <a:pt x="0" y="110320"/>
                    </a:moveTo>
                    <a:cubicBezTo>
                      <a:pt x="0" y="49392"/>
                      <a:pt x="49392" y="0"/>
                      <a:pt x="110320" y="0"/>
                    </a:cubicBezTo>
                    <a:lnTo>
                      <a:pt x="2554920" y="0"/>
                    </a:lnTo>
                    <a:cubicBezTo>
                      <a:pt x="2615848" y="0"/>
                      <a:pt x="2665240" y="49392"/>
                      <a:pt x="2665240" y="110320"/>
                    </a:cubicBezTo>
                    <a:lnTo>
                      <a:pt x="2665240" y="551585"/>
                    </a:lnTo>
                    <a:cubicBezTo>
                      <a:pt x="2665240" y="612513"/>
                      <a:pt x="2615848" y="661905"/>
                      <a:pt x="2554920" y="661905"/>
                    </a:cubicBezTo>
                    <a:lnTo>
                      <a:pt x="110320" y="661905"/>
                    </a:lnTo>
                    <a:cubicBezTo>
                      <a:pt x="49392" y="661905"/>
                      <a:pt x="0" y="612513"/>
                      <a:pt x="0" y="551585"/>
                    </a:cubicBezTo>
                    <a:lnTo>
                      <a:pt x="0" y="110320"/>
                    </a:lnTo>
                    <a:close/>
                  </a:path>
                </a:pathLst>
              </a:custGeom>
              <a:solidFill>
                <a:schemeClr val="accent6">
                  <a:lumMod val="50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35182" tIns="135182" rIns="135182" bIns="135182" numCol="1" spcCol="1270" anchor="ctr" anchorCtr="0">
                <a:noAutofit/>
              </a:bodyPr>
              <a:lstStyle/>
              <a:p>
                <a:pPr marL="0" lvl="0" indent="0" algn="ctr" defTabSz="1200150">
                  <a:lnSpc>
                    <a:spcPct val="90000"/>
                  </a:lnSpc>
                  <a:spcBef>
                    <a:spcPct val="0"/>
                  </a:spcBef>
                  <a:spcAft>
                    <a:spcPct val="35000"/>
                  </a:spcAft>
                  <a:buNone/>
                </a:pPr>
                <a:r>
                  <a:rPr lang="es-ES" sz="2400" dirty="0"/>
                  <a:t>Créditos Hipotecarios FOVI- SHF</a:t>
                </a:r>
                <a:endParaRPr lang="es-ES" sz="2400" kern="1200" dirty="0"/>
              </a:p>
            </p:txBody>
          </p:sp>
          <p:sp>
            <p:nvSpPr>
              <p:cNvPr id="11" name="Forma libre: forma 17">
                <a:extLst>
                  <a:ext uri="{FF2B5EF4-FFF2-40B4-BE49-F238E27FC236}">
                    <a16:creationId xmlns:a16="http://schemas.microsoft.com/office/drawing/2014/main" id="{1462B61A-8ACD-4F7A-8BBB-5F55070F7208}"/>
                  </a:ext>
                </a:extLst>
              </p:cNvPr>
              <p:cNvSpPr/>
              <p:nvPr/>
            </p:nvSpPr>
            <p:spPr>
              <a:xfrm>
                <a:off x="4547551" y="3856502"/>
                <a:ext cx="3535574" cy="804018"/>
              </a:xfrm>
              <a:custGeom>
                <a:avLst/>
                <a:gdLst>
                  <a:gd name="connsiteX0" fmla="*/ 0 w 2665240"/>
                  <a:gd name="connsiteY0" fmla="*/ 110320 h 661905"/>
                  <a:gd name="connsiteX1" fmla="*/ 110320 w 2665240"/>
                  <a:gd name="connsiteY1" fmla="*/ 0 h 661905"/>
                  <a:gd name="connsiteX2" fmla="*/ 2554920 w 2665240"/>
                  <a:gd name="connsiteY2" fmla="*/ 0 h 661905"/>
                  <a:gd name="connsiteX3" fmla="*/ 2665240 w 2665240"/>
                  <a:gd name="connsiteY3" fmla="*/ 110320 h 661905"/>
                  <a:gd name="connsiteX4" fmla="*/ 2665240 w 2665240"/>
                  <a:gd name="connsiteY4" fmla="*/ 551585 h 661905"/>
                  <a:gd name="connsiteX5" fmla="*/ 2554920 w 2665240"/>
                  <a:gd name="connsiteY5" fmla="*/ 661905 h 661905"/>
                  <a:gd name="connsiteX6" fmla="*/ 110320 w 2665240"/>
                  <a:gd name="connsiteY6" fmla="*/ 661905 h 661905"/>
                  <a:gd name="connsiteX7" fmla="*/ 0 w 2665240"/>
                  <a:gd name="connsiteY7" fmla="*/ 551585 h 661905"/>
                  <a:gd name="connsiteX8" fmla="*/ 0 w 2665240"/>
                  <a:gd name="connsiteY8" fmla="*/ 110320 h 661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65240" h="661905">
                    <a:moveTo>
                      <a:pt x="0" y="110320"/>
                    </a:moveTo>
                    <a:cubicBezTo>
                      <a:pt x="0" y="49392"/>
                      <a:pt x="49392" y="0"/>
                      <a:pt x="110320" y="0"/>
                    </a:cubicBezTo>
                    <a:lnTo>
                      <a:pt x="2554920" y="0"/>
                    </a:lnTo>
                    <a:cubicBezTo>
                      <a:pt x="2615848" y="0"/>
                      <a:pt x="2665240" y="49392"/>
                      <a:pt x="2665240" y="110320"/>
                    </a:cubicBezTo>
                    <a:lnTo>
                      <a:pt x="2665240" y="551585"/>
                    </a:lnTo>
                    <a:cubicBezTo>
                      <a:pt x="2665240" y="612513"/>
                      <a:pt x="2615848" y="661905"/>
                      <a:pt x="2554920" y="661905"/>
                    </a:cubicBezTo>
                    <a:lnTo>
                      <a:pt x="110320" y="661905"/>
                    </a:lnTo>
                    <a:cubicBezTo>
                      <a:pt x="49392" y="661905"/>
                      <a:pt x="0" y="612513"/>
                      <a:pt x="0" y="551585"/>
                    </a:cubicBezTo>
                    <a:lnTo>
                      <a:pt x="0" y="110320"/>
                    </a:lnTo>
                    <a:close/>
                  </a:path>
                </a:pathLst>
              </a:custGeom>
              <a:solidFill>
                <a:schemeClr val="accent6">
                  <a:lumMod val="50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35182" tIns="135182" rIns="135182" bIns="135182" numCol="1" spcCol="1270" anchor="ctr" anchorCtr="0">
                <a:noAutofit/>
              </a:bodyPr>
              <a:lstStyle/>
              <a:p>
                <a:pPr marL="0" lvl="0" indent="0" algn="ctr" defTabSz="1200150">
                  <a:lnSpc>
                    <a:spcPct val="90000"/>
                  </a:lnSpc>
                  <a:spcBef>
                    <a:spcPct val="0"/>
                  </a:spcBef>
                  <a:spcAft>
                    <a:spcPct val="35000"/>
                  </a:spcAft>
                  <a:buNone/>
                </a:pPr>
                <a:r>
                  <a:rPr lang="es-ES" sz="2700" dirty="0"/>
                  <a:t>Partidos políticos</a:t>
                </a:r>
                <a:endParaRPr lang="es-ES" sz="2700" kern="1200" dirty="0"/>
              </a:p>
            </p:txBody>
          </p:sp>
          <p:sp>
            <p:nvSpPr>
              <p:cNvPr id="12" name="Forma libre: forma 17">
                <a:extLst>
                  <a:ext uri="{FF2B5EF4-FFF2-40B4-BE49-F238E27FC236}">
                    <a16:creationId xmlns:a16="http://schemas.microsoft.com/office/drawing/2014/main" id="{1462B61A-8ACD-4F7A-8BBB-5F55070F7208}"/>
                  </a:ext>
                </a:extLst>
              </p:cNvPr>
              <p:cNvSpPr/>
              <p:nvPr/>
            </p:nvSpPr>
            <p:spPr>
              <a:xfrm>
                <a:off x="241947" y="2939931"/>
                <a:ext cx="3535574" cy="804018"/>
              </a:xfrm>
              <a:custGeom>
                <a:avLst/>
                <a:gdLst>
                  <a:gd name="connsiteX0" fmla="*/ 0 w 2665240"/>
                  <a:gd name="connsiteY0" fmla="*/ 110320 h 661905"/>
                  <a:gd name="connsiteX1" fmla="*/ 110320 w 2665240"/>
                  <a:gd name="connsiteY1" fmla="*/ 0 h 661905"/>
                  <a:gd name="connsiteX2" fmla="*/ 2554920 w 2665240"/>
                  <a:gd name="connsiteY2" fmla="*/ 0 h 661905"/>
                  <a:gd name="connsiteX3" fmla="*/ 2665240 w 2665240"/>
                  <a:gd name="connsiteY3" fmla="*/ 110320 h 661905"/>
                  <a:gd name="connsiteX4" fmla="*/ 2665240 w 2665240"/>
                  <a:gd name="connsiteY4" fmla="*/ 551585 h 661905"/>
                  <a:gd name="connsiteX5" fmla="*/ 2554920 w 2665240"/>
                  <a:gd name="connsiteY5" fmla="*/ 661905 h 661905"/>
                  <a:gd name="connsiteX6" fmla="*/ 110320 w 2665240"/>
                  <a:gd name="connsiteY6" fmla="*/ 661905 h 661905"/>
                  <a:gd name="connsiteX7" fmla="*/ 0 w 2665240"/>
                  <a:gd name="connsiteY7" fmla="*/ 551585 h 661905"/>
                  <a:gd name="connsiteX8" fmla="*/ 0 w 2665240"/>
                  <a:gd name="connsiteY8" fmla="*/ 110320 h 661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65240" h="661905">
                    <a:moveTo>
                      <a:pt x="0" y="110320"/>
                    </a:moveTo>
                    <a:cubicBezTo>
                      <a:pt x="0" y="49392"/>
                      <a:pt x="49392" y="0"/>
                      <a:pt x="110320" y="0"/>
                    </a:cubicBezTo>
                    <a:lnTo>
                      <a:pt x="2554920" y="0"/>
                    </a:lnTo>
                    <a:cubicBezTo>
                      <a:pt x="2615848" y="0"/>
                      <a:pt x="2665240" y="49392"/>
                      <a:pt x="2665240" y="110320"/>
                    </a:cubicBezTo>
                    <a:lnTo>
                      <a:pt x="2665240" y="551585"/>
                    </a:lnTo>
                    <a:cubicBezTo>
                      <a:pt x="2665240" y="612513"/>
                      <a:pt x="2615848" y="661905"/>
                      <a:pt x="2554920" y="661905"/>
                    </a:cubicBezTo>
                    <a:lnTo>
                      <a:pt x="110320" y="661905"/>
                    </a:lnTo>
                    <a:cubicBezTo>
                      <a:pt x="49392" y="661905"/>
                      <a:pt x="0" y="612513"/>
                      <a:pt x="0" y="551585"/>
                    </a:cubicBezTo>
                    <a:lnTo>
                      <a:pt x="0" y="110320"/>
                    </a:lnTo>
                    <a:close/>
                  </a:path>
                </a:pathLst>
              </a:custGeom>
              <a:solidFill>
                <a:schemeClr val="accent6">
                  <a:lumMod val="50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35182" tIns="135182" rIns="135182" bIns="135182" numCol="1" spcCol="1270" anchor="ctr" anchorCtr="0">
                <a:noAutofit/>
              </a:bodyPr>
              <a:lstStyle/>
              <a:p>
                <a:pPr marL="0" lvl="0" indent="0" algn="ctr" defTabSz="1200150">
                  <a:lnSpc>
                    <a:spcPct val="90000"/>
                  </a:lnSpc>
                  <a:spcBef>
                    <a:spcPct val="0"/>
                  </a:spcBef>
                  <a:spcAft>
                    <a:spcPct val="35000"/>
                  </a:spcAft>
                  <a:buNone/>
                </a:pPr>
                <a:r>
                  <a:rPr lang="es-ES" sz="2700" dirty="0"/>
                  <a:t>Sector Asegurador</a:t>
                </a:r>
                <a:endParaRPr lang="es-ES" sz="2700" kern="1200" dirty="0"/>
              </a:p>
            </p:txBody>
          </p:sp>
          <p:sp>
            <p:nvSpPr>
              <p:cNvPr id="13" name="Forma libre: forma 17">
                <a:extLst>
                  <a:ext uri="{FF2B5EF4-FFF2-40B4-BE49-F238E27FC236}">
                    <a16:creationId xmlns:a16="http://schemas.microsoft.com/office/drawing/2014/main" id="{1462B61A-8ACD-4F7A-8BBB-5F55070F7208}"/>
                  </a:ext>
                </a:extLst>
              </p:cNvPr>
              <p:cNvSpPr/>
              <p:nvPr/>
            </p:nvSpPr>
            <p:spPr>
              <a:xfrm>
                <a:off x="241947" y="3920816"/>
                <a:ext cx="3535574" cy="796892"/>
              </a:xfrm>
              <a:custGeom>
                <a:avLst/>
                <a:gdLst>
                  <a:gd name="connsiteX0" fmla="*/ 0 w 2665240"/>
                  <a:gd name="connsiteY0" fmla="*/ 110320 h 661905"/>
                  <a:gd name="connsiteX1" fmla="*/ 110320 w 2665240"/>
                  <a:gd name="connsiteY1" fmla="*/ 0 h 661905"/>
                  <a:gd name="connsiteX2" fmla="*/ 2554920 w 2665240"/>
                  <a:gd name="connsiteY2" fmla="*/ 0 h 661905"/>
                  <a:gd name="connsiteX3" fmla="*/ 2665240 w 2665240"/>
                  <a:gd name="connsiteY3" fmla="*/ 110320 h 661905"/>
                  <a:gd name="connsiteX4" fmla="*/ 2665240 w 2665240"/>
                  <a:gd name="connsiteY4" fmla="*/ 551585 h 661905"/>
                  <a:gd name="connsiteX5" fmla="*/ 2554920 w 2665240"/>
                  <a:gd name="connsiteY5" fmla="*/ 661905 h 661905"/>
                  <a:gd name="connsiteX6" fmla="*/ 110320 w 2665240"/>
                  <a:gd name="connsiteY6" fmla="*/ 661905 h 661905"/>
                  <a:gd name="connsiteX7" fmla="*/ 0 w 2665240"/>
                  <a:gd name="connsiteY7" fmla="*/ 551585 h 661905"/>
                  <a:gd name="connsiteX8" fmla="*/ 0 w 2665240"/>
                  <a:gd name="connsiteY8" fmla="*/ 110320 h 661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65240" h="661905">
                    <a:moveTo>
                      <a:pt x="0" y="110320"/>
                    </a:moveTo>
                    <a:cubicBezTo>
                      <a:pt x="0" y="49392"/>
                      <a:pt x="49392" y="0"/>
                      <a:pt x="110320" y="0"/>
                    </a:cubicBezTo>
                    <a:lnTo>
                      <a:pt x="2554920" y="0"/>
                    </a:lnTo>
                    <a:cubicBezTo>
                      <a:pt x="2615848" y="0"/>
                      <a:pt x="2665240" y="49392"/>
                      <a:pt x="2665240" y="110320"/>
                    </a:cubicBezTo>
                    <a:lnTo>
                      <a:pt x="2665240" y="551585"/>
                    </a:lnTo>
                    <a:cubicBezTo>
                      <a:pt x="2665240" y="612513"/>
                      <a:pt x="2615848" y="661905"/>
                      <a:pt x="2554920" y="661905"/>
                    </a:cubicBezTo>
                    <a:lnTo>
                      <a:pt x="110320" y="661905"/>
                    </a:lnTo>
                    <a:cubicBezTo>
                      <a:pt x="49392" y="661905"/>
                      <a:pt x="0" y="612513"/>
                      <a:pt x="0" y="551585"/>
                    </a:cubicBezTo>
                    <a:lnTo>
                      <a:pt x="0" y="110320"/>
                    </a:lnTo>
                    <a:close/>
                  </a:path>
                </a:pathLst>
              </a:custGeom>
              <a:solidFill>
                <a:schemeClr val="accent6">
                  <a:lumMod val="50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35182" tIns="135182" rIns="135182" bIns="135182" numCol="1" spcCol="1270" anchor="ctr" anchorCtr="0">
                <a:noAutofit/>
              </a:bodyPr>
              <a:lstStyle/>
              <a:p>
                <a:pPr marL="0" lvl="0" indent="0" algn="ctr" defTabSz="1200150">
                  <a:lnSpc>
                    <a:spcPct val="90000"/>
                  </a:lnSpc>
                  <a:spcBef>
                    <a:spcPct val="0"/>
                  </a:spcBef>
                  <a:spcAft>
                    <a:spcPct val="35000"/>
                  </a:spcAft>
                  <a:buNone/>
                </a:pPr>
                <a:r>
                  <a:rPr lang="es-ES" sz="2700" dirty="0"/>
                  <a:t>Donativos y recursos de las entidades</a:t>
                </a:r>
                <a:endParaRPr lang="es-ES" sz="2700" kern="1200" dirty="0"/>
              </a:p>
            </p:txBody>
          </p:sp>
          <p:sp>
            <p:nvSpPr>
              <p:cNvPr id="15" name="Forma libre: forma 17">
                <a:extLst>
                  <a:ext uri="{FF2B5EF4-FFF2-40B4-BE49-F238E27FC236}">
                    <a16:creationId xmlns:a16="http://schemas.microsoft.com/office/drawing/2014/main" id="{1462B61A-8ACD-4F7A-8BBB-5F55070F7208}"/>
                  </a:ext>
                </a:extLst>
              </p:cNvPr>
              <p:cNvSpPr/>
              <p:nvPr/>
            </p:nvSpPr>
            <p:spPr>
              <a:xfrm>
                <a:off x="241947" y="5848822"/>
                <a:ext cx="7841178" cy="661905"/>
              </a:xfrm>
              <a:custGeom>
                <a:avLst/>
                <a:gdLst>
                  <a:gd name="connsiteX0" fmla="*/ 0 w 2665240"/>
                  <a:gd name="connsiteY0" fmla="*/ 110320 h 661905"/>
                  <a:gd name="connsiteX1" fmla="*/ 110320 w 2665240"/>
                  <a:gd name="connsiteY1" fmla="*/ 0 h 661905"/>
                  <a:gd name="connsiteX2" fmla="*/ 2554920 w 2665240"/>
                  <a:gd name="connsiteY2" fmla="*/ 0 h 661905"/>
                  <a:gd name="connsiteX3" fmla="*/ 2665240 w 2665240"/>
                  <a:gd name="connsiteY3" fmla="*/ 110320 h 661905"/>
                  <a:gd name="connsiteX4" fmla="*/ 2665240 w 2665240"/>
                  <a:gd name="connsiteY4" fmla="*/ 551585 h 661905"/>
                  <a:gd name="connsiteX5" fmla="*/ 2554920 w 2665240"/>
                  <a:gd name="connsiteY5" fmla="*/ 661905 h 661905"/>
                  <a:gd name="connsiteX6" fmla="*/ 110320 w 2665240"/>
                  <a:gd name="connsiteY6" fmla="*/ 661905 h 661905"/>
                  <a:gd name="connsiteX7" fmla="*/ 0 w 2665240"/>
                  <a:gd name="connsiteY7" fmla="*/ 551585 h 661905"/>
                  <a:gd name="connsiteX8" fmla="*/ 0 w 2665240"/>
                  <a:gd name="connsiteY8" fmla="*/ 110320 h 661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65240" h="661905">
                    <a:moveTo>
                      <a:pt x="0" y="110320"/>
                    </a:moveTo>
                    <a:cubicBezTo>
                      <a:pt x="0" y="49392"/>
                      <a:pt x="49392" y="0"/>
                      <a:pt x="110320" y="0"/>
                    </a:cubicBezTo>
                    <a:lnTo>
                      <a:pt x="2554920" y="0"/>
                    </a:lnTo>
                    <a:cubicBezTo>
                      <a:pt x="2615848" y="0"/>
                      <a:pt x="2665240" y="49392"/>
                      <a:pt x="2665240" y="110320"/>
                    </a:cubicBezTo>
                    <a:lnTo>
                      <a:pt x="2665240" y="551585"/>
                    </a:lnTo>
                    <a:cubicBezTo>
                      <a:pt x="2665240" y="612513"/>
                      <a:pt x="2615848" y="661905"/>
                      <a:pt x="2554920" y="661905"/>
                    </a:cubicBezTo>
                    <a:lnTo>
                      <a:pt x="110320" y="661905"/>
                    </a:lnTo>
                    <a:cubicBezTo>
                      <a:pt x="49392" y="661905"/>
                      <a:pt x="0" y="612513"/>
                      <a:pt x="0" y="551585"/>
                    </a:cubicBezTo>
                    <a:lnTo>
                      <a:pt x="0" y="110320"/>
                    </a:lnTo>
                    <a:close/>
                  </a:path>
                </a:pathLst>
              </a:custGeom>
              <a:solidFill>
                <a:schemeClr val="accent5">
                  <a:lumMod val="75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35182" tIns="135182" rIns="135182" bIns="135182" numCol="1" spcCol="1270" anchor="ctr" anchorCtr="0">
                <a:noAutofit/>
              </a:bodyPr>
              <a:lstStyle/>
              <a:p>
                <a:pPr marL="0" lvl="0" indent="0" algn="ctr" defTabSz="1200150">
                  <a:lnSpc>
                    <a:spcPct val="90000"/>
                  </a:lnSpc>
                  <a:spcBef>
                    <a:spcPct val="0"/>
                  </a:spcBef>
                  <a:spcAft>
                    <a:spcPct val="35000"/>
                  </a:spcAft>
                  <a:buNone/>
                </a:pPr>
                <a:r>
                  <a:rPr lang="es-ES" sz="2700" dirty="0"/>
                  <a:t>Fuentes de recursos para la reconstrucción</a:t>
                </a:r>
                <a:endParaRPr lang="es-ES" sz="2700" kern="1200" dirty="0"/>
              </a:p>
            </p:txBody>
          </p:sp>
        </p:grpSp>
      </p:grpSp>
    </p:spTree>
    <p:extLst>
      <p:ext uri="{BB962C8B-B14F-4D97-AF65-F5344CB8AC3E}">
        <p14:creationId xmlns:p14="http://schemas.microsoft.com/office/powerpoint/2010/main" val="29784814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fld id="{78E2B403-E05A-47A0-BF73-2E1B9470ACAF}" type="slidenum">
              <a:rPr lang="es-ES_tradnl" smtClean="0">
                <a:solidFill>
                  <a:prstClr val="white">
                    <a:lumMod val="50000"/>
                  </a:prstClr>
                </a:solidFill>
              </a:rPr>
              <a:pPr/>
              <a:t>6</a:t>
            </a:fld>
            <a:endParaRPr lang="es-ES_tradnl" dirty="0">
              <a:solidFill>
                <a:prstClr val="white">
                  <a:lumMod val="50000"/>
                </a:prstClr>
              </a:solidFill>
            </a:endParaRPr>
          </a:p>
        </p:txBody>
      </p:sp>
      <p:sp>
        <p:nvSpPr>
          <p:cNvPr id="3" name="Título 2"/>
          <p:cNvSpPr>
            <a:spLocks noGrp="1"/>
          </p:cNvSpPr>
          <p:nvPr>
            <p:ph type="title"/>
          </p:nvPr>
        </p:nvSpPr>
        <p:spPr>
          <a:xfrm>
            <a:off x="93201" y="75071"/>
            <a:ext cx="8229600" cy="609600"/>
          </a:xfrm>
        </p:spPr>
        <p:txBody>
          <a:bodyPr>
            <a:normAutofit fontScale="90000"/>
          </a:bodyPr>
          <a:lstStyle/>
          <a:p>
            <a:r>
              <a:rPr lang="es-ES_tradnl" sz="4000" dirty="0"/>
              <a:t>Índice</a:t>
            </a:r>
          </a:p>
        </p:txBody>
      </p:sp>
      <p:sp>
        <p:nvSpPr>
          <p:cNvPr id="4" name="Marcador de contenido 2"/>
          <p:cNvSpPr txBox="1">
            <a:spLocks/>
          </p:cNvSpPr>
          <p:nvPr/>
        </p:nvSpPr>
        <p:spPr>
          <a:xfrm>
            <a:off x="264651" y="1123661"/>
            <a:ext cx="8556076" cy="435133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MX" dirty="0"/>
              <a:t>Implicaciones presupuestarias de la reconstrucción de los sismos de septiembre:</a:t>
            </a:r>
            <a:endParaRPr lang="es-ES_tradnl" dirty="0"/>
          </a:p>
          <a:p>
            <a:pPr marL="0" indent="0">
              <a:buNone/>
            </a:pPr>
            <a:endParaRPr lang="es-ES_tradnl" sz="700" dirty="0"/>
          </a:p>
          <a:p>
            <a:pPr lvl="1"/>
            <a:r>
              <a:rPr lang="es-ES_tradnl" dirty="0"/>
              <a:t>Estimaciones iniciales del costo de la reconstrucción</a:t>
            </a:r>
          </a:p>
          <a:p>
            <a:pPr lvl="1"/>
            <a:endParaRPr lang="es-ES_tradnl" dirty="0"/>
          </a:p>
          <a:p>
            <a:pPr lvl="1"/>
            <a:r>
              <a:rPr lang="es-ES_tradnl" dirty="0"/>
              <a:t>Recursos para la atención de desastres naturales en México</a:t>
            </a:r>
          </a:p>
          <a:p>
            <a:pPr lvl="1"/>
            <a:endParaRPr lang="es-ES_tradnl" dirty="0"/>
          </a:p>
          <a:p>
            <a:pPr lvl="1"/>
            <a:r>
              <a:rPr lang="es-ES_tradnl" dirty="0"/>
              <a:t>Recursos propios de la entidades federativas</a:t>
            </a:r>
          </a:p>
          <a:p>
            <a:pPr lvl="1"/>
            <a:endParaRPr lang="es-ES_tradnl" dirty="0"/>
          </a:p>
        </p:txBody>
      </p:sp>
      <p:sp>
        <p:nvSpPr>
          <p:cNvPr id="5" name="Rectángulo 4"/>
          <p:cNvSpPr/>
          <p:nvPr/>
        </p:nvSpPr>
        <p:spPr>
          <a:xfrm>
            <a:off x="571052" y="2843409"/>
            <a:ext cx="7943273" cy="600364"/>
          </a:xfrm>
          <a:prstGeom prst="rect">
            <a:avLst/>
          </a:prstGeom>
          <a:noFill/>
          <a:ln w="38100">
            <a:solidFill>
              <a:srgbClr val="4D622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Tree>
    <p:extLst>
      <p:ext uri="{BB962C8B-B14F-4D97-AF65-F5344CB8AC3E}">
        <p14:creationId xmlns:p14="http://schemas.microsoft.com/office/powerpoint/2010/main" val="16529480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074" y="11575"/>
            <a:ext cx="9133926" cy="747132"/>
          </a:xfrm>
        </p:spPr>
        <p:txBody>
          <a:bodyPr>
            <a:noAutofit/>
          </a:bodyPr>
          <a:lstStyle/>
          <a:p>
            <a:r>
              <a:rPr lang="es-ES_tradnl" sz="2000" dirty="0">
                <a:latin typeface="Calibri" charset="0"/>
                <a:ea typeface="Calibri" charset="0"/>
                <a:cs typeface="Calibri" charset="0"/>
              </a:rPr>
              <a:t>Fondo de Desastres Naturales - FONDEN</a:t>
            </a:r>
          </a:p>
        </p:txBody>
      </p:sp>
      <p:sp>
        <p:nvSpPr>
          <p:cNvPr id="12" name="30 CuadroTexto"/>
          <p:cNvSpPr txBox="1"/>
          <p:nvPr/>
        </p:nvSpPr>
        <p:spPr>
          <a:xfrm>
            <a:off x="138223" y="846482"/>
            <a:ext cx="8856922" cy="969496"/>
          </a:xfrm>
          <a:prstGeom prst="rect">
            <a:avLst/>
          </a:prstGeom>
          <a:noFill/>
        </p:spPr>
        <p:txBody>
          <a:bodyPr wrap="square" rtlCol="0">
            <a:spAutoFit/>
          </a:bodyPr>
          <a:lstStyle/>
          <a:p>
            <a:pPr marL="11112" lvl="0" algn="just">
              <a:buSzPct val="110000"/>
            </a:pPr>
            <a:r>
              <a:rPr lang="es-ES_tradnl" sz="1900" dirty="0">
                <a:latin typeface="Calibri" charset="0"/>
                <a:ea typeface="Calibri" charset="0"/>
                <a:cs typeface="Calibri" charset="0"/>
              </a:rPr>
              <a:t>El FONDEN es un instrumento interinstitucional que tiene por objeto ejecutar acciones, autorizar y aplicar recursos para mitigar los efectos que produzca un fenómeno natural perturbador*, en el marco del Sistema Nacional de Protección Civil.</a:t>
            </a:r>
          </a:p>
        </p:txBody>
      </p:sp>
      <p:sp>
        <p:nvSpPr>
          <p:cNvPr id="5" name="Marcador de número de diapositiva 4"/>
          <p:cNvSpPr>
            <a:spLocks noGrp="1"/>
          </p:cNvSpPr>
          <p:nvPr>
            <p:ph type="sldNum" sz="quarter" idx="12"/>
          </p:nvPr>
        </p:nvSpPr>
        <p:spPr/>
        <p:txBody>
          <a:bodyPr/>
          <a:lstStyle/>
          <a:p>
            <a:fld id="{78E2B403-E05A-47A0-BF73-2E1B9470ACAF}" type="slidenum">
              <a:rPr lang="es-ES_tradnl" smtClean="0">
                <a:solidFill>
                  <a:prstClr val="white">
                    <a:lumMod val="50000"/>
                  </a:prstClr>
                </a:solidFill>
                <a:latin typeface="Calibri" charset="0"/>
                <a:ea typeface="Calibri" charset="0"/>
                <a:cs typeface="Calibri" charset="0"/>
              </a:rPr>
              <a:pPr/>
              <a:t>7</a:t>
            </a:fld>
            <a:endParaRPr lang="es-ES_tradnl" dirty="0">
              <a:solidFill>
                <a:prstClr val="white">
                  <a:lumMod val="50000"/>
                </a:prstClr>
              </a:solidFill>
              <a:latin typeface="Calibri" charset="0"/>
              <a:ea typeface="Calibri" charset="0"/>
              <a:cs typeface="Calibri" charset="0"/>
            </a:endParaRPr>
          </a:p>
        </p:txBody>
      </p:sp>
      <p:sp>
        <p:nvSpPr>
          <p:cNvPr id="18" name="30 CuadroTexto">
            <a:extLst>
              <a:ext uri="{FF2B5EF4-FFF2-40B4-BE49-F238E27FC236}">
                <a16:creationId xmlns:a16="http://schemas.microsoft.com/office/drawing/2014/main" id="{DCB9BF61-B6AF-4EA3-834C-AEB6F366136D}"/>
              </a:ext>
            </a:extLst>
          </p:cNvPr>
          <p:cNvSpPr txBox="1"/>
          <p:nvPr/>
        </p:nvSpPr>
        <p:spPr>
          <a:xfrm>
            <a:off x="10074" y="6444145"/>
            <a:ext cx="9133926" cy="430887"/>
          </a:xfrm>
          <a:prstGeom prst="rect">
            <a:avLst/>
          </a:prstGeom>
          <a:noFill/>
        </p:spPr>
        <p:txBody>
          <a:bodyPr wrap="square" rtlCol="0">
            <a:spAutoFit/>
          </a:bodyPr>
          <a:lstStyle/>
          <a:p>
            <a:pPr marL="11112" lvl="0" algn="just">
              <a:buSzPct val="110000"/>
            </a:pPr>
            <a:r>
              <a:rPr lang="es-ES_tradnl" sz="1100" dirty="0">
                <a:latin typeface="Calibri" charset="0"/>
                <a:ea typeface="Calibri" charset="0"/>
                <a:cs typeface="Calibri" charset="0"/>
              </a:rPr>
              <a:t>* Fenómeno natural perturbador: evento generado por la naturaleza, que por sus características extremas, atípicas o severas, condiciona o genera una situación de Desastre Natural, caracterizado por la ausencia relativa de la participación directa o indirecta del ser humano.</a:t>
            </a:r>
          </a:p>
        </p:txBody>
      </p:sp>
      <p:sp>
        <p:nvSpPr>
          <p:cNvPr id="7" name="30 CuadroTexto"/>
          <p:cNvSpPr txBox="1"/>
          <p:nvPr/>
        </p:nvSpPr>
        <p:spPr>
          <a:xfrm>
            <a:off x="138223" y="1882560"/>
            <a:ext cx="9133926" cy="384721"/>
          </a:xfrm>
          <a:prstGeom prst="rect">
            <a:avLst/>
          </a:prstGeom>
          <a:noFill/>
        </p:spPr>
        <p:txBody>
          <a:bodyPr wrap="square" rtlCol="0">
            <a:spAutoFit/>
          </a:bodyPr>
          <a:lstStyle/>
          <a:p>
            <a:pPr marL="184150" lvl="0" indent="-173038" algn="just">
              <a:buSzPct val="110000"/>
              <a:buFont typeface="Arial" panose="020B0604020202020204" pitchFamily="34" charset="0"/>
              <a:buChar char="•"/>
            </a:pPr>
            <a:r>
              <a:rPr lang="es-ES_tradnl" sz="1900" dirty="0">
                <a:latin typeface="Calibri" charset="0"/>
                <a:ea typeface="Calibri" charset="0"/>
                <a:cs typeface="Calibri" charset="0"/>
              </a:rPr>
              <a:t>El FONDEN financia los recursos necesarios para la reconstrucción de hasta:</a:t>
            </a:r>
          </a:p>
        </p:txBody>
      </p:sp>
      <p:sp>
        <p:nvSpPr>
          <p:cNvPr id="8" name="CuadroTexto 7">
            <a:extLst>
              <a:ext uri="{FF2B5EF4-FFF2-40B4-BE49-F238E27FC236}">
                <a16:creationId xmlns:a16="http://schemas.microsoft.com/office/drawing/2014/main" id="{3AFD670A-0CBF-485C-91D8-25940ED94EF3}"/>
              </a:ext>
            </a:extLst>
          </p:cNvPr>
          <p:cNvSpPr txBox="1"/>
          <p:nvPr/>
        </p:nvSpPr>
        <p:spPr>
          <a:xfrm>
            <a:off x="5158704" y="2490358"/>
            <a:ext cx="2091822" cy="1049106"/>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dk1"/>
          </a:lnRef>
          <a:fillRef idx="1">
            <a:schemeClr val="lt1"/>
          </a:fillRef>
          <a:effectRef idx="0">
            <a:schemeClr val="dk1"/>
          </a:effectRef>
          <a:fontRef idx="minor">
            <a:schemeClr val="dk1"/>
          </a:fontRef>
        </p:style>
        <p:txBody>
          <a:bodyPr wrap="square" lIns="108000" tIns="108000" rIns="108000" bIns="108000" rtlCol="0">
            <a:spAutoFit/>
          </a:bodyPr>
          <a:lstStyle/>
          <a:p>
            <a:pPr algn="ctr"/>
            <a:r>
              <a:rPr lang="es-ES_tradnl" b="1" dirty="0"/>
              <a:t>50%</a:t>
            </a:r>
          </a:p>
          <a:p>
            <a:pPr algn="ctr"/>
            <a:r>
              <a:rPr lang="es-ES_tradnl" b="1" dirty="0"/>
              <a:t>Infraestructura estatal</a:t>
            </a:r>
          </a:p>
        </p:txBody>
      </p:sp>
      <p:sp>
        <p:nvSpPr>
          <p:cNvPr id="9" name="CuadroTexto 8">
            <a:extLst>
              <a:ext uri="{FF2B5EF4-FFF2-40B4-BE49-F238E27FC236}">
                <a16:creationId xmlns:a16="http://schemas.microsoft.com/office/drawing/2014/main" id="{8A1E3460-DE0A-42F3-AC84-B8D40A2A7FCE}"/>
              </a:ext>
            </a:extLst>
          </p:cNvPr>
          <p:cNvSpPr txBox="1"/>
          <p:nvPr/>
        </p:nvSpPr>
        <p:spPr>
          <a:xfrm>
            <a:off x="2262760" y="2488639"/>
            <a:ext cx="2249279" cy="1049106"/>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dk1"/>
          </a:lnRef>
          <a:fillRef idx="1">
            <a:schemeClr val="lt1"/>
          </a:fillRef>
          <a:effectRef idx="0">
            <a:schemeClr val="dk1"/>
          </a:effectRef>
          <a:fontRef idx="minor">
            <a:schemeClr val="dk1"/>
          </a:fontRef>
        </p:style>
        <p:txBody>
          <a:bodyPr wrap="square" lIns="108000" tIns="108000" rIns="108000" bIns="108000" rtlCol="0">
            <a:spAutoFit/>
          </a:bodyPr>
          <a:lstStyle/>
          <a:p>
            <a:pPr algn="ctr"/>
            <a:r>
              <a:rPr lang="es-ES_tradnl" b="1" dirty="0"/>
              <a:t>100%</a:t>
            </a:r>
          </a:p>
          <a:p>
            <a:pPr algn="ctr"/>
            <a:r>
              <a:rPr lang="es-ES_tradnl" b="1" dirty="0"/>
              <a:t>Infraestructura Pública Federal</a:t>
            </a:r>
          </a:p>
        </p:txBody>
      </p:sp>
      <p:graphicFrame>
        <p:nvGraphicFramePr>
          <p:cNvPr id="10" name="Diagrama 9">
            <a:extLst>
              <a:ext uri="{FF2B5EF4-FFF2-40B4-BE49-F238E27FC236}">
                <a16:creationId xmlns:a16="http://schemas.microsoft.com/office/drawing/2014/main" id="{D913D4F8-A3A7-4005-9C8E-02729C319321}"/>
              </a:ext>
            </a:extLst>
          </p:cNvPr>
          <p:cNvGraphicFramePr>
            <a:graphicFrameLocks noChangeAspect="1"/>
          </p:cNvGraphicFramePr>
          <p:nvPr>
            <p:extLst>
              <p:ext uri="{D42A27DB-BD31-4B8C-83A1-F6EECF244321}">
                <p14:modId xmlns:p14="http://schemas.microsoft.com/office/powerpoint/2010/main" val="299793884"/>
              </p:ext>
            </p:extLst>
          </p:nvPr>
        </p:nvGraphicFramePr>
        <p:xfrm>
          <a:off x="687850" y="3720878"/>
          <a:ext cx="8034671" cy="293871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CuadroTexto 2"/>
          <p:cNvSpPr txBox="1"/>
          <p:nvPr/>
        </p:nvSpPr>
        <p:spPr>
          <a:xfrm>
            <a:off x="419725" y="3720878"/>
            <a:ext cx="8184629" cy="369332"/>
          </a:xfrm>
          <a:prstGeom prst="rect">
            <a:avLst/>
          </a:prstGeom>
          <a:noFill/>
        </p:spPr>
        <p:txBody>
          <a:bodyPr wrap="square" rtlCol="0">
            <a:spAutoFit/>
          </a:bodyPr>
          <a:lstStyle/>
          <a:p>
            <a:r>
              <a:rPr lang="es-MX" dirty="0"/>
              <a:t>Instrumentos:</a:t>
            </a:r>
          </a:p>
        </p:txBody>
      </p:sp>
    </p:spTree>
    <p:extLst>
      <p:ext uri="{BB962C8B-B14F-4D97-AF65-F5344CB8AC3E}">
        <p14:creationId xmlns:p14="http://schemas.microsoft.com/office/powerpoint/2010/main" val="15601394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074" y="11575"/>
            <a:ext cx="9133926" cy="747132"/>
          </a:xfrm>
        </p:spPr>
        <p:txBody>
          <a:bodyPr>
            <a:noAutofit/>
          </a:bodyPr>
          <a:lstStyle/>
          <a:p>
            <a:r>
              <a:rPr lang="es-ES_tradnl" sz="2000" dirty="0">
                <a:latin typeface="Calibri" charset="0"/>
                <a:ea typeface="Calibri" charset="0"/>
                <a:cs typeface="Calibri" charset="0"/>
              </a:rPr>
              <a:t>Los recursos ejercidos por el FONDEN han sido mayores a los aprobados; particularmente en 2010 y 2011, por los huracanes Alex, Karl y otros fenómenos naturales</a:t>
            </a:r>
          </a:p>
        </p:txBody>
      </p:sp>
      <p:sp>
        <p:nvSpPr>
          <p:cNvPr id="5" name="Marcador de número de diapositiva 4"/>
          <p:cNvSpPr>
            <a:spLocks noGrp="1"/>
          </p:cNvSpPr>
          <p:nvPr>
            <p:ph type="sldNum" sz="quarter" idx="12"/>
          </p:nvPr>
        </p:nvSpPr>
        <p:spPr/>
        <p:txBody>
          <a:bodyPr/>
          <a:lstStyle/>
          <a:p>
            <a:fld id="{78E2B403-E05A-47A0-BF73-2E1B9470ACAF}" type="slidenum">
              <a:rPr lang="es-ES_tradnl" smtClean="0">
                <a:solidFill>
                  <a:prstClr val="white">
                    <a:lumMod val="50000"/>
                  </a:prstClr>
                </a:solidFill>
                <a:latin typeface="Calibri" charset="0"/>
                <a:ea typeface="Calibri" charset="0"/>
                <a:cs typeface="Calibri" charset="0"/>
              </a:rPr>
              <a:pPr/>
              <a:t>8</a:t>
            </a:fld>
            <a:endParaRPr lang="es-ES_tradnl" dirty="0">
              <a:solidFill>
                <a:prstClr val="white">
                  <a:lumMod val="50000"/>
                </a:prstClr>
              </a:solidFill>
              <a:latin typeface="Calibri" charset="0"/>
              <a:ea typeface="Calibri" charset="0"/>
              <a:cs typeface="Calibri" charset="0"/>
            </a:endParaRPr>
          </a:p>
        </p:txBody>
      </p:sp>
      <p:pic>
        <p:nvPicPr>
          <p:cNvPr id="4" name="Imagen 3">
            <a:extLst>
              <a:ext uri="{FF2B5EF4-FFF2-40B4-BE49-F238E27FC236}">
                <a16:creationId xmlns:a16="http://schemas.microsoft.com/office/drawing/2014/main" id="{3D116D80-8159-4D58-8DDB-63E689387149}"/>
              </a:ext>
            </a:extLst>
          </p:cNvPr>
          <p:cNvPicPr>
            <a:picLocks noChangeAspect="1"/>
          </p:cNvPicPr>
          <p:nvPr/>
        </p:nvPicPr>
        <p:blipFill rotWithShape="1">
          <a:blip r:embed="rId3"/>
          <a:srcRect t="12058"/>
          <a:stretch/>
        </p:blipFill>
        <p:spPr>
          <a:xfrm>
            <a:off x="156786" y="1663910"/>
            <a:ext cx="8889469" cy="4691539"/>
          </a:xfrm>
          <a:prstGeom prst="rect">
            <a:avLst/>
          </a:prstGeom>
        </p:spPr>
      </p:pic>
      <p:sp>
        <p:nvSpPr>
          <p:cNvPr id="10" name="CuadroTexto 9">
            <a:extLst>
              <a:ext uri="{FF2B5EF4-FFF2-40B4-BE49-F238E27FC236}">
                <a16:creationId xmlns:a16="http://schemas.microsoft.com/office/drawing/2014/main" id="{7C9B4D20-04EB-405C-BDF4-5F8A323747CB}"/>
              </a:ext>
            </a:extLst>
          </p:cNvPr>
          <p:cNvSpPr txBox="1"/>
          <p:nvPr/>
        </p:nvSpPr>
        <p:spPr>
          <a:xfrm>
            <a:off x="156786" y="6494324"/>
            <a:ext cx="6275912" cy="276999"/>
          </a:xfrm>
          <a:prstGeom prst="rect">
            <a:avLst/>
          </a:prstGeom>
          <a:noFill/>
        </p:spPr>
        <p:txBody>
          <a:bodyPr wrap="square" rtlCol="0">
            <a:spAutoFit/>
          </a:bodyPr>
          <a:lstStyle/>
          <a:p>
            <a:r>
              <a:rPr lang="es-ES_tradnl" sz="1200" b="1" dirty="0"/>
              <a:t>Fuente</a:t>
            </a:r>
            <a:r>
              <a:rPr lang="es-ES_tradnl" sz="1200" dirty="0"/>
              <a:t>: Elaboración propia con información del PEF 2003-2017 y la CHPF 2003-2016, SHCP.</a:t>
            </a:r>
          </a:p>
        </p:txBody>
      </p:sp>
      <p:sp>
        <p:nvSpPr>
          <p:cNvPr id="12" name="30 CuadroTexto">
            <a:extLst>
              <a:ext uri="{FF2B5EF4-FFF2-40B4-BE49-F238E27FC236}">
                <a16:creationId xmlns:a16="http://schemas.microsoft.com/office/drawing/2014/main" id="{BEE61DC2-AA1C-49AC-A2EF-2FF7F7CD7FDB}"/>
              </a:ext>
            </a:extLst>
          </p:cNvPr>
          <p:cNvSpPr txBox="1"/>
          <p:nvPr/>
        </p:nvSpPr>
        <p:spPr>
          <a:xfrm>
            <a:off x="1445748" y="854026"/>
            <a:ext cx="6262578" cy="584775"/>
          </a:xfrm>
          <a:prstGeom prst="rect">
            <a:avLst/>
          </a:prstGeom>
          <a:noFill/>
        </p:spPr>
        <p:txBody>
          <a:bodyPr wrap="square" rtlCol="0">
            <a:spAutoFit/>
          </a:bodyPr>
          <a:lstStyle/>
          <a:p>
            <a:pPr marL="11112" lvl="0" algn="ctr">
              <a:buSzPct val="110000"/>
            </a:pPr>
            <a:r>
              <a:rPr lang="es-ES_tradnl" b="1" dirty="0">
                <a:latin typeface="Calibri" charset="0"/>
                <a:ea typeface="Calibri" charset="0"/>
                <a:cs typeface="Calibri" charset="0"/>
              </a:rPr>
              <a:t>Presupuesto aprobado y ejercido por el FONDEN, 2003-2007</a:t>
            </a:r>
          </a:p>
          <a:p>
            <a:pPr marL="11112" lvl="0" algn="ctr">
              <a:buSzPct val="110000"/>
            </a:pPr>
            <a:r>
              <a:rPr lang="es-ES_tradnl" sz="1400" dirty="0">
                <a:latin typeface="Calibri" charset="0"/>
                <a:ea typeface="Calibri" charset="0"/>
                <a:cs typeface="Calibri" charset="0"/>
              </a:rPr>
              <a:t>(millones de pesos corrientes)</a:t>
            </a:r>
          </a:p>
        </p:txBody>
      </p:sp>
    </p:spTree>
    <p:extLst>
      <p:ext uri="{BB962C8B-B14F-4D97-AF65-F5344CB8AC3E}">
        <p14:creationId xmlns:p14="http://schemas.microsoft.com/office/powerpoint/2010/main" val="6212784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fld id="{78E2B403-E05A-47A0-BF73-2E1B9470ACAF}" type="slidenum">
              <a:rPr lang="es-ES_tradnl" smtClean="0">
                <a:solidFill>
                  <a:prstClr val="white">
                    <a:lumMod val="50000"/>
                  </a:prstClr>
                </a:solidFill>
              </a:rPr>
              <a:pPr/>
              <a:t>9</a:t>
            </a:fld>
            <a:endParaRPr lang="es-ES_tradnl" dirty="0">
              <a:solidFill>
                <a:prstClr val="white">
                  <a:lumMod val="50000"/>
                </a:prstClr>
              </a:solidFill>
            </a:endParaRPr>
          </a:p>
        </p:txBody>
      </p:sp>
      <p:sp>
        <p:nvSpPr>
          <p:cNvPr id="3" name="Título 2"/>
          <p:cNvSpPr>
            <a:spLocks noGrp="1"/>
          </p:cNvSpPr>
          <p:nvPr>
            <p:ph type="title"/>
          </p:nvPr>
        </p:nvSpPr>
        <p:spPr>
          <a:xfrm>
            <a:off x="93201" y="75071"/>
            <a:ext cx="8229600" cy="609600"/>
          </a:xfrm>
        </p:spPr>
        <p:txBody>
          <a:bodyPr>
            <a:normAutofit fontScale="90000"/>
          </a:bodyPr>
          <a:lstStyle/>
          <a:p>
            <a:r>
              <a:rPr lang="es-ES_tradnl" sz="4000" dirty="0"/>
              <a:t>Índice</a:t>
            </a:r>
          </a:p>
        </p:txBody>
      </p:sp>
      <p:sp>
        <p:nvSpPr>
          <p:cNvPr id="4" name="Marcador de contenido 2"/>
          <p:cNvSpPr txBox="1">
            <a:spLocks/>
          </p:cNvSpPr>
          <p:nvPr/>
        </p:nvSpPr>
        <p:spPr>
          <a:xfrm>
            <a:off x="264651" y="1123661"/>
            <a:ext cx="8556076" cy="435133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MX" dirty="0"/>
              <a:t>Implicaciones presupuestarias de la reconstrucción de los sismos de septiembre:</a:t>
            </a:r>
            <a:endParaRPr lang="es-ES_tradnl" dirty="0"/>
          </a:p>
          <a:p>
            <a:pPr marL="0" indent="0">
              <a:buNone/>
            </a:pPr>
            <a:endParaRPr lang="es-ES_tradnl" sz="700" dirty="0"/>
          </a:p>
          <a:p>
            <a:pPr lvl="1"/>
            <a:r>
              <a:rPr lang="es-ES_tradnl" dirty="0"/>
              <a:t>Estimaciones iniciales del costo de la reconstrucción</a:t>
            </a:r>
          </a:p>
          <a:p>
            <a:pPr marL="457200" lvl="1" indent="0">
              <a:buNone/>
            </a:pPr>
            <a:endParaRPr lang="es-ES_tradnl" dirty="0"/>
          </a:p>
          <a:p>
            <a:pPr lvl="1"/>
            <a:r>
              <a:rPr lang="es-ES_tradnl" dirty="0"/>
              <a:t>Recursos para la atención de desastres naturales en México</a:t>
            </a:r>
          </a:p>
          <a:p>
            <a:pPr lvl="1"/>
            <a:endParaRPr lang="es-ES_tradnl" dirty="0"/>
          </a:p>
          <a:p>
            <a:pPr lvl="1"/>
            <a:r>
              <a:rPr lang="es-ES_tradnl" dirty="0"/>
              <a:t>Recursos propios de la entidades federativas</a:t>
            </a:r>
          </a:p>
          <a:p>
            <a:pPr marL="457200" lvl="1" indent="0">
              <a:buNone/>
            </a:pPr>
            <a:endParaRPr lang="es-ES_tradnl" dirty="0"/>
          </a:p>
        </p:txBody>
      </p:sp>
      <p:sp>
        <p:nvSpPr>
          <p:cNvPr id="5" name="Rectángulo 4"/>
          <p:cNvSpPr/>
          <p:nvPr/>
        </p:nvSpPr>
        <p:spPr>
          <a:xfrm>
            <a:off x="571052" y="3657814"/>
            <a:ext cx="7943273" cy="600364"/>
          </a:xfrm>
          <a:prstGeom prst="rect">
            <a:avLst/>
          </a:prstGeom>
          <a:noFill/>
          <a:ln w="38100">
            <a:solidFill>
              <a:srgbClr val="4D622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Tree>
    <p:extLst>
      <p:ext uri="{BB962C8B-B14F-4D97-AF65-F5344CB8AC3E}">
        <p14:creationId xmlns:p14="http://schemas.microsoft.com/office/powerpoint/2010/main" val="120511643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e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3657</TotalTime>
  <Words>3225</Words>
  <Application>Microsoft Office PowerPoint</Application>
  <PresentationFormat>Presentación en pantalla (4:3)</PresentationFormat>
  <Paragraphs>207</Paragraphs>
  <Slides>14</Slides>
  <Notes>14</Notes>
  <HiddenSlides>0</HiddenSlides>
  <MMClips>0</MMClips>
  <ScaleCrop>false</ScaleCrop>
  <HeadingPairs>
    <vt:vector size="8" baseType="variant">
      <vt:variant>
        <vt:lpstr>Fuentes usadas</vt:lpstr>
      </vt:variant>
      <vt:variant>
        <vt:i4>4</vt:i4>
      </vt:variant>
      <vt:variant>
        <vt:lpstr>Tema</vt:lpstr>
      </vt:variant>
      <vt:variant>
        <vt:i4>1</vt:i4>
      </vt:variant>
      <vt:variant>
        <vt:lpstr>Servidores OLE incrustados</vt:lpstr>
      </vt:variant>
      <vt:variant>
        <vt:i4>1</vt:i4>
      </vt:variant>
      <vt:variant>
        <vt:lpstr>Títulos de diapositiva</vt:lpstr>
      </vt:variant>
      <vt:variant>
        <vt:i4>14</vt:i4>
      </vt:variant>
    </vt:vector>
  </HeadingPairs>
  <TitlesOfParts>
    <vt:vector size="20" baseType="lpstr">
      <vt:lpstr>Arial</vt:lpstr>
      <vt:lpstr>Calibri</vt:lpstr>
      <vt:lpstr>Calibri Light</vt:lpstr>
      <vt:lpstr>Wingdings</vt:lpstr>
      <vt:lpstr>Tema de Office</vt:lpstr>
      <vt:lpstr>Diapositiva de think-cell</vt:lpstr>
      <vt:lpstr>Presentación de PowerPoint</vt:lpstr>
      <vt:lpstr>Índice</vt:lpstr>
      <vt:lpstr>Algunas instituciones financieras y analistas han calculado el impacto económico de las afectaciones y la reconstrucción…</vt:lpstr>
      <vt:lpstr>El 27 de septiembre, se dieron a conocer cifras oficiales preliminares sobre el costo de la reconstrucción ubicándolas en 38,150 mdp…</vt:lpstr>
      <vt:lpstr>La SHCP mencionó algunas de las fuentes de financiamiento para la reconstrucción…</vt:lpstr>
      <vt:lpstr>Índice</vt:lpstr>
      <vt:lpstr>Fondo de Desastres Naturales - FONDEN</vt:lpstr>
      <vt:lpstr>Los recursos ejercidos por el FONDEN han sido mayores a los aprobados; particularmente en 2010 y 2011, por los huracanes Alex, Karl y otros fenómenos naturales</vt:lpstr>
      <vt:lpstr>Índice</vt:lpstr>
      <vt:lpstr>El efecto de los sismos en la actividad económica y las finanzas públicas será distinto en cada entidad…</vt:lpstr>
      <vt:lpstr>El efecto de los sismos en la actividad económica y las finanzas públicas será distinto en cada entidad…</vt:lpstr>
      <vt:lpstr>Presentación de PowerPoint</vt:lpstr>
      <vt:lpstr>Biblioteca Digital, IBD</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Ortega Olvera Victor Alejandro</dc:creator>
  <cp:lastModifiedBy>JOSE LUIS CLAVELLINA MILLER</cp:lastModifiedBy>
  <cp:revision>517</cp:revision>
  <cp:lastPrinted>2017-10-16T15:33:54Z</cp:lastPrinted>
  <dcterms:created xsi:type="dcterms:W3CDTF">2016-07-07T16:08:42Z</dcterms:created>
  <dcterms:modified xsi:type="dcterms:W3CDTF">2017-10-16T15:38:12Z</dcterms:modified>
</cp:coreProperties>
</file>