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4" ContentType="video/unknown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3" r:id="rId3"/>
    <p:sldId id="264" r:id="rId4"/>
    <p:sldId id="261" r:id="rId5"/>
    <p:sldId id="256" r:id="rId6"/>
    <p:sldId id="257" r:id="rId7"/>
    <p:sldId id="259" r:id="rId8"/>
    <p:sldId id="268" r:id="rId9"/>
    <p:sldId id="258" r:id="rId10"/>
    <p:sldId id="260" r:id="rId11"/>
    <p:sldId id="266" r:id="rId12"/>
    <p:sldId id="267" r:id="rId13"/>
    <p:sldId id="265" r:id="rId14"/>
    <p:sldId id="270" r:id="rId15"/>
    <p:sldId id="271" r:id="rId16"/>
    <p:sldId id="269" r:id="rId17"/>
    <p:sldId id="272" r:id="rId18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Victor:Documents:SCIENCE:UNAM:Jefatura_Departamento_Sismologia:SATREPS_Project:Presentations:Kickoff:Budget_SATREPS_UNAM_CONACy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pieChart>
        <c:varyColors val="1"/>
        <c:ser>
          <c:idx val="0"/>
          <c:order val="0"/>
          <c:cat>
            <c:strRef>
              <c:f>Hoja1!$A$12:$A$14</c:f>
              <c:strCache>
                <c:ptCount val="3"/>
                <c:pt idx="0">
                  <c:v>SATREPS</c:v>
                </c:pt>
                <c:pt idx="1">
                  <c:v>UNAM</c:v>
                </c:pt>
                <c:pt idx="2">
                  <c:v>CONACyT</c:v>
                </c:pt>
              </c:strCache>
            </c:strRef>
          </c:cat>
          <c:val>
            <c:numRef>
              <c:f>Hoja1!$B$12:$B$14</c:f>
              <c:numCache>
                <c:formatCode>0.00</c:formatCode>
                <c:ptCount val="3"/>
                <c:pt idx="0">
                  <c:v>4.646E6</c:v>
                </c:pt>
                <c:pt idx="1">
                  <c:v>1.837E6</c:v>
                </c:pt>
                <c:pt idx="2">
                  <c:v>287111.0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09088335099086"/>
          <c:y val="0.30558020127074"/>
          <c:w val="0.244038057742782"/>
          <c:h val="0.379580052493438"/>
        </c:manualLayout>
      </c:layout>
      <c:overlay val="0"/>
      <c:txPr>
        <a:bodyPr/>
        <a:lstStyle/>
        <a:p>
          <a:pPr>
            <a:defRPr sz="1600"/>
          </a:pPr>
          <a:endParaRPr lang="es-E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CB12-FDEC-B240-A146-61C2261ACF38}" type="datetimeFigureOut">
              <a:rPr lang="es-ES" smtClean="0"/>
              <a:t>15/10/17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8486-8355-4646-9BBC-424DBC628D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323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CB12-FDEC-B240-A146-61C2261ACF38}" type="datetimeFigureOut">
              <a:rPr lang="es-ES" smtClean="0"/>
              <a:t>15/10/17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8486-8355-4646-9BBC-424DBC628D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3758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CB12-FDEC-B240-A146-61C2261ACF38}" type="datetimeFigureOut">
              <a:rPr lang="es-ES" smtClean="0"/>
              <a:t>15/10/17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8486-8355-4646-9BBC-424DBC628D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748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CB12-FDEC-B240-A146-61C2261ACF38}" type="datetimeFigureOut">
              <a:rPr lang="es-ES" smtClean="0"/>
              <a:t>15/10/17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8486-8355-4646-9BBC-424DBC628D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8725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CB12-FDEC-B240-A146-61C2261ACF38}" type="datetimeFigureOut">
              <a:rPr lang="es-ES" smtClean="0"/>
              <a:t>15/10/17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8486-8355-4646-9BBC-424DBC628D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3022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CB12-FDEC-B240-A146-61C2261ACF38}" type="datetimeFigureOut">
              <a:rPr lang="es-ES" smtClean="0"/>
              <a:t>15/10/17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8486-8355-4646-9BBC-424DBC628D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4779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CB12-FDEC-B240-A146-61C2261ACF38}" type="datetimeFigureOut">
              <a:rPr lang="es-ES" smtClean="0"/>
              <a:t>15/10/17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8486-8355-4646-9BBC-424DBC628D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9636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CB12-FDEC-B240-A146-61C2261ACF38}" type="datetimeFigureOut">
              <a:rPr lang="es-ES" smtClean="0"/>
              <a:t>15/10/17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8486-8355-4646-9BBC-424DBC628D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8797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CB12-FDEC-B240-A146-61C2261ACF38}" type="datetimeFigureOut">
              <a:rPr lang="es-ES" smtClean="0"/>
              <a:t>15/10/17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8486-8355-4646-9BBC-424DBC628D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1427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CB12-FDEC-B240-A146-61C2261ACF38}" type="datetimeFigureOut">
              <a:rPr lang="es-ES" smtClean="0"/>
              <a:t>15/10/17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8486-8355-4646-9BBC-424DBC628D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583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DCB12-FDEC-B240-A146-61C2261ACF38}" type="datetimeFigureOut">
              <a:rPr lang="es-ES" smtClean="0"/>
              <a:t>15/10/17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8486-8355-4646-9BBC-424DBC628D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4941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DCB12-FDEC-B240-A146-61C2261ACF38}" type="datetimeFigureOut">
              <a:rPr lang="es-ES" smtClean="0"/>
              <a:t>15/10/17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98486-8355-4646-9BBC-424DBC628D0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583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230299"/>
            <a:ext cx="8229600" cy="280027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ES" sz="2800" dirty="0" smtClean="0"/>
              <a:t>Dr. Víctor </a:t>
            </a:r>
            <a:r>
              <a:rPr lang="es-ES" sz="2800" dirty="0" smtClean="0"/>
              <a:t>Manuel Cruz Atienza</a:t>
            </a:r>
          </a:p>
          <a:p>
            <a:pPr marL="0" indent="0" algn="ctr">
              <a:buNone/>
            </a:pPr>
            <a:endParaRPr lang="es-ES" sz="2400" dirty="0" smtClean="0"/>
          </a:p>
          <a:p>
            <a:pPr marL="0" indent="0" algn="ctr">
              <a:buNone/>
            </a:pPr>
            <a:r>
              <a:rPr lang="es-ES" sz="2400" dirty="0" smtClean="0"/>
              <a:t>Investigador - Sismólogo</a:t>
            </a:r>
            <a:endParaRPr lang="es-ES" sz="2400" dirty="0" smtClean="0"/>
          </a:p>
          <a:p>
            <a:pPr marL="0" indent="0" algn="ctr">
              <a:buNone/>
            </a:pPr>
            <a:r>
              <a:rPr lang="es-ES" sz="2400" dirty="0" smtClean="0"/>
              <a:t>Instituto de Geofísica, </a:t>
            </a:r>
            <a:r>
              <a:rPr lang="es-ES" sz="2400" dirty="0" smtClean="0"/>
              <a:t>UNAM</a:t>
            </a:r>
          </a:p>
          <a:p>
            <a:pPr marL="0" indent="0" algn="ctr">
              <a:buNone/>
            </a:pPr>
            <a:endParaRPr lang="es-ES" sz="2400" dirty="0" smtClean="0"/>
          </a:p>
          <a:p>
            <a:pPr marL="0" indent="0" algn="ctr">
              <a:buNone/>
            </a:pPr>
            <a:endParaRPr lang="es-ES" sz="2400" dirty="0"/>
          </a:p>
          <a:p>
            <a:pPr marL="0" indent="0" algn="ctr">
              <a:buNone/>
            </a:pPr>
            <a:r>
              <a:rPr lang="es-ES" sz="2400" dirty="0" smtClean="0"/>
              <a:t>Senado de la Rep</a:t>
            </a:r>
            <a:r>
              <a:rPr lang="es-ES" sz="2400" dirty="0" smtClean="0"/>
              <a:t>ública, 16 de octubre de 2017</a:t>
            </a:r>
            <a:endParaRPr lang="es-ES" sz="2400" dirty="0"/>
          </a:p>
        </p:txBody>
      </p:sp>
      <p:sp>
        <p:nvSpPr>
          <p:cNvPr id="4" name="Título 1"/>
          <p:cNvSpPr txBox="1">
            <a:spLocks noGrp="1"/>
          </p:cNvSpPr>
          <p:nvPr>
            <p:ph type="title"/>
          </p:nvPr>
        </p:nvSpPr>
        <p:spPr>
          <a:xfrm>
            <a:off x="177512" y="1171586"/>
            <a:ext cx="8782388" cy="1518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800" dirty="0" smtClean="0"/>
              <a:t>¿Qué ocurrió el 19 de septiembre de 2017 </a:t>
            </a:r>
            <a:r>
              <a:rPr lang="es-ES_tradnl" sz="2800" dirty="0" smtClean="0"/>
              <a:t>y hacia d</a:t>
            </a:r>
            <a:r>
              <a:rPr lang="es-ES_tradnl" sz="2800" dirty="0" smtClean="0"/>
              <a:t>ónde debemos transitar para evitar nuevos desastres</a:t>
            </a:r>
            <a:r>
              <a:rPr lang="es-ES_tradnl" sz="2800" dirty="0" smtClean="0"/>
              <a:t>?</a:t>
            </a:r>
            <a:r>
              <a:rPr lang="fr-FR" sz="2800" dirty="0" smtClean="0"/>
              <a:t> </a:t>
            </a:r>
            <a:endParaRPr lang="es-ES" sz="2800" dirty="0"/>
          </a:p>
        </p:txBody>
      </p:sp>
      <p:cxnSp>
        <p:nvCxnSpPr>
          <p:cNvPr id="5" name="Conector recto 4"/>
          <p:cNvCxnSpPr/>
          <p:nvPr/>
        </p:nvCxnSpPr>
        <p:spPr>
          <a:xfrm>
            <a:off x="457200" y="2799184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/>
          <p:cNvCxnSpPr/>
          <p:nvPr/>
        </p:nvCxnSpPr>
        <p:spPr>
          <a:xfrm>
            <a:off x="457200" y="1067256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1493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2581" y="-118182"/>
            <a:ext cx="8686800" cy="1143000"/>
          </a:xfrm>
        </p:spPr>
        <p:txBody>
          <a:bodyPr>
            <a:noAutofit/>
          </a:bodyPr>
          <a:lstStyle/>
          <a:p>
            <a:r>
              <a:rPr lang="es-ES_tradnl" sz="2400" dirty="0"/>
              <a:t>¿Por qué los daños se concentraron en ciertas zonas de la ciudad?</a:t>
            </a:r>
            <a:r>
              <a:rPr lang="fr-FR" sz="2400" dirty="0" smtClean="0">
                <a:effectLst/>
              </a:rPr>
              <a:t> </a:t>
            </a:r>
            <a:endParaRPr lang="es-ES" sz="2400" dirty="0"/>
          </a:p>
        </p:txBody>
      </p:sp>
      <p:pic>
        <p:nvPicPr>
          <p:cNvPr id="4" name="Imagen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675" y="914518"/>
            <a:ext cx="5325349" cy="5770563"/>
          </a:xfrm>
          <a:prstGeom prst="rect">
            <a:avLst/>
          </a:prstGeom>
        </p:spPr>
      </p:pic>
      <p:cxnSp>
        <p:nvCxnSpPr>
          <p:cNvPr id="5" name="Conector recto 4"/>
          <p:cNvCxnSpPr/>
          <p:nvPr/>
        </p:nvCxnSpPr>
        <p:spPr>
          <a:xfrm>
            <a:off x="457200" y="816819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236536" y="1478214"/>
            <a:ext cx="283355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/>
              <a:t>Sistema autom</a:t>
            </a:r>
            <a:r>
              <a:rPr lang="es-ES" sz="2000" dirty="0" smtClean="0"/>
              <a:t>ático SAPS-II-UNAM para la identificación temprana de zonas potencialmente afectadas por un sismo.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234964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92708"/>
            <a:ext cx="8229600" cy="804072"/>
          </a:xfrm>
        </p:spPr>
        <p:txBody>
          <a:bodyPr>
            <a:normAutofit/>
          </a:bodyPr>
          <a:lstStyle/>
          <a:p>
            <a:r>
              <a:rPr lang="es-ES_tradnl" sz="3200" dirty="0" smtClean="0"/>
              <a:t>Caracter</a:t>
            </a:r>
            <a:r>
              <a:rPr lang="es-ES_tradnl" sz="3200" dirty="0" smtClean="0"/>
              <a:t>ísticas del Movimiento del Suelo</a:t>
            </a:r>
            <a:endParaRPr lang="es-ES" sz="3200" dirty="0"/>
          </a:p>
        </p:txBody>
      </p:sp>
      <p:cxnSp>
        <p:nvCxnSpPr>
          <p:cNvPr id="5" name="Conector recto 4"/>
          <p:cNvCxnSpPr/>
          <p:nvPr/>
        </p:nvCxnSpPr>
        <p:spPr>
          <a:xfrm>
            <a:off x="457200" y="1021644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agen 2" descr="arias_19091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4" r="11654"/>
          <a:stretch/>
        </p:blipFill>
        <p:spPr>
          <a:xfrm>
            <a:off x="120617" y="1870674"/>
            <a:ext cx="4320000" cy="4225325"/>
          </a:xfrm>
          <a:prstGeom prst="rect">
            <a:avLst/>
          </a:prstGeom>
        </p:spPr>
      </p:pic>
      <p:pic>
        <p:nvPicPr>
          <p:cNvPr id="9" name="Imagen 8" descr="sa0_T1.3s_190917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9" r="12739"/>
          <a:stretch/>
        </p:blipFill>
        <p:spPr>
          <a:xfrm>
            <a:off x="4560716" y="1870674"/>
            <a:ext cx="4320000" cy="4348420"/>
          </a:xfrm>
          <a:prstGeom prst="rect">
            <a:avLst/>
          </a:prstGeom>
        </p:spPr>
      </p:pic>
      <p:sp>
        <p:nvSpPr>
          <p:cNvPr id="12" name="Elipse 11"/>
          <p:cNvSpPr/>
          <p:nvPr/>
        </p:nvSpPr>
        <p:spPr>
          <a:xfrm rot="19984021">
            <a:off x="5686413" y="4225948"/>
            <a:ext cx="696425" cy="1092795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>
            <a:off x="797048" y="1470564"/>
            <a:ext cx="28261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/>
              <a:t>Duraci</a:t>
            </a:r>
            <a:r>
              <a:rPr lang="es-ES" sz="2000" dirty="0" smtClean="0"/>
              <a:t>ón del movimiento</a:t>
            </a:r>
            <a:endParaRPr lang="es-ES" sz="200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5164352" y="1235923"/>
            <a:ext cx="28713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dirty="0" smtClean="0"/>
              <a:t>Aceleraciones en </a:t>
            </a:r>
            <a:r>
              <a:rPr lang="es-ES" sz="2000" dirty="0"/>
              <a:t>e</a:t>
            </a:r>
            <a:r>
              <a:rPr lang="es-ES" sz="2000" dirty="0" smtClean="0"/>
              <a:t>dificios </a:t>
            </a:r>
          </a:p>
          <a:p>
            <a:pPr algn="ctr"/>
            <a:r>
              <a:rPr lang="es-ES" sz="2000" dirty="0" smtClean="0"/>
              <a:t>de 10 a 12 plantas</a:t>
            </a:r>
            <a:endParaRPr lang="es-ES" sz="20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3716984" y="1824094"/>
            <a:ext cx="290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S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8070403" y="1824094"/>
            <a:ext cx="493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Gal</a:t>
            </a:r>
            <a:endParaRPr lang="es-ES" dirty="0"/>
          </a:p>
        </p:txBody>
      </p:sp>
      <p:sp>
        <p:nvSpPr>
          <p:cNvPr id="19" name="CuadroTexto 18"/>
          <p:cNvSpPr txBox="1"/>
          <p:nvPr/>
        </p:nvSpPr>
        <p:spPr>
          <a:xfrm>
            <a:off x="2398134" y="6088820"/>
            <a:ext cx="4352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/>
              <a:t>Registros s</a:t>
            </a:r>
            <a:r>
              <a:rPr lang="es-ES" sz="2000" dirty="0" smtClean="0"/>
              <a:t>ísmicos de la RACM del CIRES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943382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4072"/>
          </a:xfrm>
        </p:spPr>
        <p:txBody>
          <a:bodyPr>
            <a:normAutofit/>
          </a:bodyPr>
          <a:lstStyle/>
          <a:p>
            <a:r>
              <a:rPr lang="es-ES_tradnl" sz="3200" dirty="0" smtClean="0"/>
              <a:t>Aceleraciones Experimentadas por los Edificios</a:t>
            </a:r>
            <a:endParaRPr lang="es-ES" sz="3200" dirty="0"/>
          </a:p>
        </p:txBody>
      </p:sp>
      <p:cxnSp>
        <p:nvCxnSpPr>
          <p:cNvPr id="5" name="Conector recto 4"/>
          <p:cNvCxnSpPr/>
          <p:nvPr/>
        </p:nvCxnSpPr>
        <p:spPr>
          <a:xfrm>
            <a:off x="457200" y="1103574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1029190" y="1482750"/>
            <a:ext cx="2737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/>
              <a:t>Edificios de 5 a 7 plantas</a:t>
            </a:r>
            <a:endParaRPr lang="es-ES" sz="2000" dirty="0"/>
          </a:p>
        </p:txBody>
      </p:sp>
      <p:pic>
        <p:nvPicPr>
          <p:cNvPr id="10" name="Imagen 9" descr="sa0_T0.8s_19091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1" r="11801"/>
          <a:stretch/>
        </p:blipFill>
        <p:spPr>
          <a:xfrm>
            <a:off x="288053" y="1930815"/>
            <a:ext cx="4346228" cy="4267279"/>
          </a:xfrm>
          <a:prstGeom prst="rect">
            <a:avLst/>
          </a:prstGeom>
        </p:spPr>
      </p:pic>
      <p:pic>
        <p:nvPicPr>
          <p:cNvPr id="4" name="Imagen 3" descr="sa0_T2.0s_190917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1" r="11781"/>
          <a:stretch/>
        </p:blipFill>
        <p:spPr>
          <a:xfrm>
            <a:off x="4586183" y="1930815"/>
            <a:ext cx="4348491" cy="4267280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4930222" y="1302044"/>
            <a:ext cx="345340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dirty="0" smtClean="0"/>
              <a:t>Edificios de 15 a 17 plantas</a:t>
            </a:r>
          </a:p>
          <a:p>
            <a:pPr algn="ctr"/>
            <a:r>
              <a:rPr lang="es-ES" dirty="0" smtClean="0"/>
              <a:t>(en 1985 se alcanzaron los 750 gal)</a:t>
            </a:r>
            <a:endParaRPr lang="es-ES" dirty="0"/>
          </a:p>
        </p:txBody>
      </p:sp>
      <p:sp>
        <p:nvSpPr>
          <p:cNvPr id="13" name="Elipse 12"/>
          <p:cNvSpPr/>
          <p:nvPr/>
        </p:nvSpPr>
        <p:spPr>
          <a:xfrm rot="20468987">
            <a:off x="1443165" y="3503148"/>
            <a:ext cx="449183" cy="185349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Elipse 13"/>
          <p:cNvSpPr/>
          <p:nvPr/>
        </p:nvSpPr>
        <p:spPr>
          <a:xfrm rot="19984021">
            <a:off x="5749490" y="3649935"/>
            <a:ext cx="630029" cy="812752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3807728" y="1856360"/>
            <a:ext cx="493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Gal</a:t>
            </a:r>
            <a:endParaRPr lang="es-ES" dirty="0"/>
          </a:p>
        </p:txBody>
      </p:sp>
      <p:sp>
        <p:nvSpPr>
          <p:cNvPr id="15" name="CuadroTexto 14"/>
          <p:cNvSpPr txBox="1"/>
          <p:nvPr/>
        </p:nvSpPr>
        <p:spPr>
          <a:xfrm>
            <a:off x="8095742" y="1882860"/>
            <a:ext cx="493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Gal</a:t>
            </a:r>
            <a:endParaRPr lang="es-ES" dirty="0"/>
          </a:p>
        </p:txBody>
      </p:sp>
      <p:sp>
        <p:nvSpPr>
          <p:cNvPr id="16" name="CuadroTexto 15"/>
          <p:cNvSpPr txBox="1"/>
          <p:nvPr/>
        </p:nvSpPr>
        <p:spPr>
          <a:xfrm>
            <a:off x="2398134" y="6088820"/>
            <a:ext cx="4352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/>
              <a:t>Registros s</a:t>
            </a:r>
            <a:r>
              <a:rPr lang="es-ES" sz="2000" dirty="0" smtClean="0"/>
              <a:t>ísmicos de la RACM del CIRES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4030758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1656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sz="3600" dirty="0" smtClean="0"/>
              <a:t>Investigaciones </a:t>
            </a:r>
            <a:r>
              <a:rPr lang="es-ES" sz="3600" dirty="0"/>
              <a:t>Actuales </a:t>
            </a:r>
            <a:r>
              <a:rPr lang="es-ES" sz="3600" dirty="0" smtClean="0"/>
              <a:t>para la Prevenci</a:t>
            </a:r>
            <a:r>
              <a:rPr lang="es-ES" sz="3600" dirty="0" smtClean="0"/>
              <a:t>ón</a:t>
            </a:r>
            <a:endParaRPr lang="es-ES" sz="3600" dirty="0"/>
          </a:p>
        </p:txBody>
      </p:sp>
      <p:pic>
        <p:nvPicPr>
          <p:cNvPr id="6" name="Imagen 5" descr="Figure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18" y="977356"/>
            <a:ext cx="3776156" cy="2972279"/>
          </a:xfrm>
          <a:prstGeom prst="rect">
            <a:avLst/>
          </a:prstGeom>
        </p:spPr>
      </p:pic>
      <p:pic>
        <p:nvPicPr>
          <p:cNvPr id="8" name="Imagen 7" descr="Figure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60" y="3885721"/>
            <a:ext cx="3776156" cy="2972279"/>
          </a:xfrm>
          <a:prstGeom prst="rect">
            <a:avLst/>
          </a:prstGeom>
        </p:spPr>
      </p:pic>
      <p:pic>
        <p:nvPicPr>
          <p:cNvPr id="9" name="Imagen 6" descr="pgv-map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537" y="3969463"/>
            <a:ext cx="4818053" cy="2715822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onector recto 3"/>
          <p:cNvCxnSpPr/>
          <p:nvPr/>
        </p:nvCxnSpPr>
        <p:spPr>
          <a:xfrm>
            <a:off x="457200" y="866003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4242313" y="1581433"/>
            <a:ext cx="44935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s-ES" b="1" dirty="0" smtClean="0"/>
              <a:t>Proyecto SATREPS </a:t>
            </a:r>
            <a:r>
              <a:rPr lang="es-ES" dirty="0" smtClean="0"/>
              <a:t>de colaboraci</a:t>
            </a:r>
            <a:r>
              <a:rPr lang="es-ES" dirty="0" smtClean="0"/>
              <a:t>ón con Japón (UNAM, SRE, CENAPRED).</a:t>
            </a:r>
          </a:p>
          <a:p>
            <a:pPr marL="342900" indent="-342900">
              <a:buFont typeface="Arial"/>
              <a:buChar char="•"/>
            </a:pPr>
            <a:endParaRPr lang="es-ES" dirty="0" smtClean="0"/>
          </a:p>
          <a:p>
            <a:pPr marL="342900" indent="-342900">
              <a:buFont typeface="Arial"/>
              <a:buChar char="•"/>
            </a:pPr>
            <a:r>
              <a:rPr lang="es-ES" dirty="0" smtClean="0"/>
              <a:t>Red </a:t>
            </a:r>
            <a:r>
              <a:rPr lang="es-ES" dirty="0" err="1" smtClean="0"/>
              <a:t>sismogeodésica</a:t>
            </a:r>
            <a:r>
              <a:rPr lang="es-ES" dirty="0" smtClean="0"/>
              <a:t> anfibia en la brecha sísmica de Guerrero.</a:t>
            </a:r>
          </a:p>
          <a:p>
            <a:pPr marL="342900" indent="-342900">
              <a:buFont typeface="Arial"/>
              <a:buChar char="•"/>
            </a:pPr>
            <a:endParaRPr lang="es-ES" dirty="0" smtClean="0"/>
          </a:p>
          <a:p>
            <a:pPr marL="342900" indent="-342900">
              <a:buFont typeface="Arial"/>
              <a:buChar char="•"/>
            </a:pPr>
            <a:r>
              <a:rPr lang="es-ES" dirty="0" smtClean="0"/>
              <a:t>Reducción del riesgo por terremoto y tsunami a través de escenarios plausibles.</a:t>
            </a:r>
          </a:p>
          <a:p>
            <a:pPr marL="342900" indent="-342900">
              <a:buFont typeface="Arial"/>
              <a:buChar char="•"/>
            </a:pPr>
            <a:endParaRPr lang="es-ES" dirty="0"/>
          </a:p>
        </p:txBody>
      </p:sp>
      <p:sp>
        <p:nvSpPr>
          <p:cNvPr id="12" name="Rectángulo 11"/>
          <p:cNvSpPr/>
          <p:nvPr/>
        </p:nvSpPr>
        <p:spPr>
          <a:xfrm>
            <a:off x="4312088" y="1049233"/>
            <a:ext cx="43260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dirty="0" smtClean="0"/>
              <a:t>El gobierno </a:t>
            </a:r>
            <a:r>
              <a:rPr lang="es-ES" sz="2000" dirty="0" smtClean="0"/>
              <a:t>debe apoyar esta iniciativa</a:t>
            </a:r>
            <a:endParaRPr lang="es-ES" sz="2000" dirty="0"/>
          </a:p>
        </p:txBody>
      </p:sp>
      <p:sp>
        <p:nvSpPr>
          <p:cNvPr id="13" name="Rectángulo 12"/>
          <p:cNvSpPr/>
          <p:nvPr/>
        </p:nvSpPr>
        <p:spPr>
          <a:xfrm>
            <a:off x="1344218" y="886327"/>
            <a:ext cx="1968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Red s</a:t>
            </a:r>
            <a:r>
              <a:rPr lang="es-ES" dirty="0" smtClean="0"/>
              <a:t>ísmica anfibia</a:t>
            </a:r>
            <a:endParaRPr lang="es-ES" dirty="0"/>
          </a:p>
        </p:txBody>
      </p:sp>
      <p:sp>
        <p:nvSpPr>
          <p:cNvPr id="14" name="Rectángulo 13"/>
          <p:cNvSpPr/>
          <p:nvPr/>
        </p:nvSpPr>
        <p:spPr>
          <a:xfrm>
            <a:off x="1190713" y="3764969"/>
            <a:ext cx="2222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Red geod</a:t>
            </a:r>
            <a:r>
              <a:rPr lang="es-ES" dirty="0" smtClean="0"/>
              <a:t>ésica anfibia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73800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/>
        </p:nvCxnSpPr>
        <p:spPr>
          <a:xfrm>
            <a:off x="457200" y="852046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n 6" descr="Figure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550" y="2911701"/>
            <a:ext cx="5949887" cy="3946299"/>
          </a:xfrm>
          <a:prstGeom prst="rect">
            <a:avLst/>
          </a:prstGeom>
        </p:spPr>
      </p:pic>
      <p:pic>
        <p:nvPicPr>
          <p:cNvPr id="3" name="Imagen 2" descr="lr-img-SV3-Subsea4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558" y="1101692"/>
            <a:ext cx="4357442" cy="2904961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57200" y="1101692"/>
            <a:ext cx="41758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s-ES" b="1" dirty="0" smtClean="0"/>
              <a:t>Proyecto SATREPS </a:t>
            </a:r>
            <a:r>
              <a:rPr lang="es-ES" dirty="0" smtClean="0"/>
              <a:t>de colaboraci</a:t>
            </a:r>
            <a:r>
              <a:rPr lang="es-ES" dirty="0" smtClean="0"/>
              <a:t>ón con Japón (UNAM, SRE, CENAPRED).</a:t>
            </a:r>
          </a:p>
          <a:p>
            <a:endParaRPr lang="es-ES" dirty="0" smtClean="0"/>
          </a:p>
          <a:p>
            <a:pPr marL="342900" indent="-342900">
              <a:buFont typeface="Arial"/>
              <a:buChar char="•"/>
            </a:pPr>
            <a:r>
              <a:rPr lang="es-ES" dirty="0" smtClean="0"/>
              <a:t>Instrumentación marina para cuantificar el potencial sísmico y </a:t>
            </a:r>
            <a:r>
              <a:rPr lang="es-ES" dirty="0" err="1" smtClean="0"/>
              <a:t>tsunamigénico</a:t>
            </a:r>
            <a:r>
              <a:rPr lang="es-ES" dirty="0" smtClean="0"/>
              <a:t> de la brecha sísmica de Guerrero para la reducción del riesgo.</a:t>
            </a:r>
          </a:p>
          <a:p>
            <a:pPr marL="342900" indent="-342900">
              <a:buFont typeface="Arial"/>
              <a:buChar char="•"/>
            </a:pPr>
            <a:endParaRPr lang="es-ES" dirty="0"/>
          </a:p>
        </p:txBody>
      </p:sp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457200" y="-1656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sz="3600" dirty="0" smtClean="0"/>
              <a:t>Investigaciones Actuales para la Prevenci</a:t>
            </a:r>
            <a:r>
              <a:rPr lang="es-ES" sz="3600" dirty="0" smtClean="0"/>
              <a:t>ón</a:t>
            </a:r>
            <a:endParaRPr lang="es-ES" sz="3600" dirty="0"/>
          </a:p>
        </p:txBody>
      </p:sp>
      <p:sp>
        <p:nvSpPr>
          <p:cNvPr id="12" name="CuadroTexto 11"/>
          <p:cNvSpPr txBox="1"/>
          <p:nvPr/>
        </p:nvSpPr>
        <p:spPr>
          <a:xfrm>
            <a:off x="7130994" y="3451886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Planeador de Olas</a:t>
            </a:r>
            <a:endParaRPr lang="es-ES" dirty="0">
              <a:solidFill>
                <a:schemeClr val="bg1"/>
              </a:solidFill>
            </a:endParaRPr>
          </a:p>
        </p:txBody>
      </p:sp>
      <p:graphicFrame>
        <p:nvGraphicFramePr>
          <p:cNvPr id="14" name="Grá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7679997"/>
              </p:ext>
            </p:extLst>
          </p:nvPr>
        </p:nvGraphicFramePr>
        <p:xfrm>
          <a:off x="5182701" y="4508030"/>
          <a:ext cx="4418323" cy="23499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Rectángulo 14"/>
          <p:cNvSpPr/>
          <p:nvPr/>
        </p:nvSpPr>
        <p:spPr>
          <a:xfrm>
            <a:off x="6121103" y="4166612"/>
            <a:ext cx="2390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6.7 Millones de D</a:t>
            </a:r>
            <a:r>
              <a:rPr lang="es-ES" dirty="0" smtClean="0"/>
              <a:t>ólares</a:t>
            </a:r>
            <a:endParaRPr lang="es-ES" dirty="0"/>
          </a:p>
        </p:txBody>
      </p:sp>
      <p:sp>
        <p:nvSpPr>
          <p:cNvPr id="16" name="Rectángulo 15"/>
          <p:cNvSpPr/>
          <p:nvPr/>
        </p:nvSpPr>
        <p:spPr>
          <a:xfrm>
            <a:off x="6804897" y="5700721"/>
            <a:ext cx="733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Jap</a:t>
            </a:r>
            <a:r>
              <a:rPr lang="es-ES" dirty="0" smtClean="0"/>
              <a:t>ón</a:t>
            </a:r>
            <a:endParaRPr lang="es-ES" dirty="0"/>
          </a:p>
        </p:txBody>
      </p:sp>
      <p:sp>
        <p:nvSpPr>
          <p:cNvPr id="17" name="Rectángulo 16"/>
          <p:cNvSpPr/>
          <p:nvPr/>
        </p:nvSpPr>
        <p:spPr>
          <a:xfrm>
            <a:off x="5878735" y="5155285"/>
            <a:ext cx="869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M</a:t>
            </a:r>
            <a:r>
              <a:rPr lang="es-ES" dirty="0" smtClean="0"/>
              <a:t>éxico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43766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/>
        </p:nvCxnSpPr>
        <p:spPr>
          <a:xfrm>
            <a:off x="457200" y="852046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uadroTexto 8"/>
          <p:cNvSpPr txBox="1"/>
          <p:nvPr/>
        </p:nvSpPr>
        <p:spPr>
          <a:xfrm>
            <a:off x="4865859" y="2595067"/>
            <a:ext cx="417585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s-ES" dirty="0" smtClean="0"/>
              <a:t>La instalaci</a:t>
            </a:r>
            <a:r>
              <a:rPr lang="es-ES" dirty="0" smtClean="0"/>
              <a:t>ón de una red submarina cableada frente a las costas del Pacífico mexicano.</a:t>
            </a:r>
          </a:p>
          <a:p>
            <a:pPr marL="342900" indent="-342900">
              <a:buFont typeface="Arial"/>
              <a:buChar char="•"/>
            </a:pPr>
            <a:endParaRPr lang="es-ES" dirty="0"/>
          </a:p>
          <a:p>
            <a:pPr marL="342900" indent="-342900">
              <a:buFont typeface="Arial"/>
              <a:buChar char="•"/>
            </a:pPr>
            <a:r>
              <a:rPr lang="es-ES" dirty="0" smtClean="0"/>
              <a:t>El alertamiento temprano de terremotos y tsunamis.</a:t>
            </a:r>
          </a:p>
          <a:p>
            <a:pPr marL="342900" indent="-342900">
              <a:buFont typeface="Arial"/>
              <a:buChar char="•"/>
            </a:pPr>
            <a:endParaRPr lang="es-ES" dirty="0"/>
          </a:p>
          <a:p>
            <a:pPr marL="342900" indent="-342900">
              <a:buFont typeface="Arial"/>
              <a:buChar char="•"/>
            </a:pPr>
            <a:r>
              <a:rPr lang="es-ES" dirty="0" smtClean="0"/>
              <a:t>La instalación de una red densa de GPS en la costa para el alertamiento de tsunamis.</a:t>
            </a:r>
          </a:p>
          <a:p>
            <a:endParaRPr lang="es-ES" dirty="0" smtClean="0"/>
          </a:p>
        </p:txBody>
      </p:sp>
      <p:sp>
        <p:nvSpPr>
          <p:cNvPr id="11" name="Título 1"/>
          <p:cNvSpPr>
            <a:spLocks noGrp="1"/>
          </p:cNvSpPr>
          <p:nvPr>
            <p:ph type="title"/>
          </p:nvPr>
        </p:nvSpPr>
        <p:spPr>
          <a:xfrm>
            <a:off x="457200" y="-165644"/>
            <a:ext cx="8229600" cy="1143000"/>
          </a:xfrm>
        </p:spPr>
        <p:txBody>
          <a:bodyPr>
            <a:normAutofit/>
          </a:bodyPr>
          <a:lstStyle/>
          <a:p>
            <a:r>
              <a:rPr lang="es-ES" sz="3600" dirty="0" smtClean="0"/>
              <a:t>Investigaciones Futuras para la Prevenci</a:t>
            </a:r>
            <a:r>
              <a:rPr lang="es-ES" sz="3600" dirty="0" smtClean="0"/>
              <a:t>ón</a:t>
            </a:r>
            <a:endParaRPr lang="es-ES" sz="3600" dirty="0"/>
          </a:p>
        </p:txBody>
      </p:sp>
      <p:pic>
        <p:nvPicPr>
          <p:cNvPr id="2" name="Imagen 1" descr="DKqmfkkUIAAOfY_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96" y="1939988"/>
            <a:ext cx="4412123" cy="399686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11641" y="1128314"/>
            <a:ext cx="47542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Red cableada de instrumentos de fondo marino en Jap</a:t>
            </a:r>
            <a:r>
              <a:rPr lang="es-ES" dirty="0" smtClean="0"/>
              <a:t>ón </a:t>
            </a:r>
            <a:r>
              <a:rPr lang="es-ES" dirty="0" smtClean="0"/>
              <a:t>para el alertamiento temprano.</a:t>
            </a:r>
            <a:endParaRPr lang="es-ES" dirty="0"/>
          </a:p>
        </p:txBody>
      </p:sp>
      <p:sp>
        <p:nvSpPr>
          <p:cNvPr id="18" name="Rectángulo 17"/>
          <p:cNvSpPr/>
          <p:nvPr/>
        </p:nvSpPr>
        <p:spPr>
          <a:xfrm>
            <a:off x="4754219" y="2019073"/>
            <a:ext cx="43260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 smtClean="0"/>
              <a:t>Se requiere apoyo financiero para:</a:t>
            </a:r>
            <a:endParaRPr lang="es-ES" sz="2000" b="1" dirty="0"/>
          </a:p>
        </p:txBody>
      </p:sp>
    </p:spTree>
    <p:extLst>
      <p:ext uri="{BB962C8B-B14F-4D97-AF65-F5344CB8AC3E}">
        <p14:creationId xmlns:p14="http://schemas.microsoft.com/office/powerpoint/2010/main" val="566178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35068"/>
            <a:ext cx="8229600" cy="1143000"/>
          </a:xfrm>
        </p:spPr>
        <p:txBody>
          <a:bodyPr>
            <a:normAutofit/>
          </a:bodyPr>
          <a:lstStyle/>
          <a:p>
            <a:r>
              <a:rPr lang="es-ES" sz="3600" dirty="0" smtClean="0"/>
              <a:t>Reflexiones Finales</a:t>
            </a: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582678" cy="4525963"/>
          </a:xfrm>
        </p:spPr>
        <p:txBody>
          <a:bodyPr>
            <a:normAutofit/>
          </a:bodyPr>
          <a:lstStyle/>
          <a:p>
            <a:r>
              <a:rPr lang="es-ES" sz="2400" b="1" dirty="0" smtClean="0"/>
              <a:t>Los desastres NO son una fatalidad</a:t>
            </a:r>
            <a:r>
              <a:rPr lang="es-ES" sz="2400" dirty="0" smtClean="0"/>
              <a:t>. Si el gobierno de la Rep</a:t>
            </a:r>
            <a:r>
              <a:rPr lang="es-ES" sz="2400" dirty="0" smtClean="0"/>
              <a:t>ública toma las decisiones correctas, éstos no ocurrirían nuevamente.</a:t>
            </a:r>
          </a:p>
          <a:p>
            <a:endParaRPr lang="es-ES" sz="2400" dirty="0" smtClean="0"/>
          </a:p>
          <a:p>
            <a:r>
              <a:rPr lang="es-ES" sz="2400" dirty="0" smtClean="0"/>
              <a:t>Se deben destinar todos los fondos necesarios a los </a:t>
            </a:r>
            <a:r>
              <a:rPr lang="es-ES" sz="2400" b="1" dirty="0" smtClean="0"/>
              <a:t>sismólogos mexicanos</a:t>
            </a:r>
            <a:r>
              <a:rPr lang="es-ES" sz="2400" dirty="0" smtClean="0"/>
              <a:t> para estimar el peligro sísmico y diseñar métodos para el alertamiento temprano.</a:t>
            </a:r>
          </a:p>
          <a:p>
            <a:endParaRPr lang="es-ES" sz="2400" dirty="0" smtClean="0"/>
          </a:p>
          <a:p>
            <a:r>
              <a:rPr lang="es-ES" sz="2400" dirty="0"/>
              <a:t>Se deben destinar todos los fondos necesarios </a:t>
            </a:r>
            <a:r>
              <a:rPr lang="es-ES" sz="2400" dirty="0" smtClean="0"/>
              <a:t>para construir una </a:t>
            </a:r>
            <a:r>
              <a:rPr lang="es-ES" sz="2400" b="1" dirty="0" smtClean="0"/>
              <a:t>cultura de prevenci</a:t>
            </a:r>
            <a:r>
              <a:rPr lang="es-ES" sz="2400" b="1" dirty="0" smtClean="0"/>
              <a:t>ón </a:t>
            </a:r>
            <a:r>
              <a:rPr lang="es-ES" sz="2400" dirty="0" smtClean="0"/>
              <a:t>(</a:t>
            </a:r>
            <a:r>
              <a:rPr lang="es-ES" sz="2400" dirty="0" err="1" smtClean="0"/>
              <a:t>e.g</a:t>
            </a:r>
            <a:r>
              <a:rPr lang="es-ES" sz="2400" dirty="0" smtClean="0"/>
              <a:t>. </a:t>
            </a:r>
            <a:r>
              <a:rPr lang="es-ES" sz="2400" dirty="0"/>
              <a:t>a</a:t>
            </a:r>
            <a:r>
              <a:rPr lang="es-ES" sz="2400" dirty="0" smtClean="0"/>
              <a:t>lertamiento temprano, códigos de construcción, protocolos de protección civil, educación, etc.</a:t>
            </a:r>
            <a:r>
              <a:rPr lang="es-ES" sz="2400" dirty="0"/>
              <a:t>)</a:t>
            </a:r>
            <a:endParaRPr lang="es-ES" sz="2400" dirty="0" smtClean="0"/>
          </a:p>
          <a:p>
            <a:endParaRPr lang="es-ES" sz="2400" dirty="0" smtClean="0"/>
          </a:p>
          <a:p>
            <a:endParaRPr lang="es-ES" sz="2400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457200" y="1264414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5002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326"/>
            <a:ext cx="8229600" cy="1143000"/>
          </a:xfrm>
        </p:spPr>
        <p:txBody>
          <a:bodyPr>
            <a:normAutofit/>
          </a:bodyPr>
          <a:lstStyle/>
          <a:p>
            <a:r>
              <a:rPr lang="es-ES" sz="3600" dirty="0" smtClean="0"/>
              <a:t>Reflexiones Finales</a:t>
            </a: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474587"/>
            <a:ext cx="8582678" cy="4903647"/>
          </a:xfrm>
        </p:spPr>
        <p:txBody>
          <a:bodyPr>
            <a:normAutofit lnSpcReduction="10000"/>
          </a:bodyPr>
          <a:lstStyle/>
          <a:p>
            <a:r>
              <a:rPr lang="es-ES_tradnl" sz="2400" b="1" dirty="0" smtClean="0"/>
              <a:t>Alerta s</a:t>
            </a:r>
            <a:r>
              <a:rPr lang="es-ES_tradnl" sz="2400" b="1" dirty="0" smtClean="0"/>
              <a:t>ísmica temprana</a:t>
            </a:r>
            <a:r>
              <a:rPr lang="es-ES_tradnl" sz="2400" dirty="0" smtClean="0"/>
              <a:t>: e</a:t>
            </a:r>
            <a:r>
              <a:rPr lang="es-ES_tradnl" sz="2400" dirty="0" smtClean="0"/>
              <a:t>xiste un vacío legal muy preocupante que es necesario atender con celeridad.</a:t>
            </a:r>
          </a:p>
          <a:p>
            <a:endParaRPr lang="es-ES_tradnl" sz="2400" dirty="0" smtClean="0"/>
          </a:p>
          <a:p>
            <a:r>
              <a:rPr lang="es-ES_tradnl" sz="2400" dirty="0" smtClean="0"/>
              <a:t>El gobierno federal debe asumir a la brevedad posible la rectoría y la responsabilidad de dicho alertamiento a nivel nacional (i.e. a trav</a:t>
            </a:r>
            <a:r>
              <a:rPr lang="es-ES_tradnl" sz="2400" dirty="0" smtClean="0"/>
              <a:t>és de un </a:t>
            </a:r>
            <a:r>
              <a:rPr lang="es-ES_tradnl" sz="2400" b="1" dirty="0" smtClean="0"/>
              <a:t>Centro Nacional de Alertamiento</a:t>
            </a:r>
            <a:r>
              <a:rPr lang="es-ES_tradnl" sz="2400" dirty="0" smtClean="0"/>
              <a:t>).</a:t>
            </a:r>
          </a:p>
          <a:p>
            <a:endParaRPr lang="es-ES_tradnl" sz="2400" dirty="0" smtClean="0"/>
          </a:p>
          <a:p>
            <a:r>
              <a:rPr lang="es-ES_tradnl" sz="2400" dirty="0" smtClean="0"/>
              <a:t>Al ser un </a:t>
            </a:r>
            <a:r>
              <a:rPr lang="es-ES_tradnl" sz="2400" b="1" dirty="0" smtClean="0"/>
              <a:t>problema de seguridad nacional</a:t>
            </a:r>
            <a:r>
              <a:rPr lang="es-ES_tradnl" sz="2400" dirty="0" smtClean="0"/>
              <a:t>, </a:t>
            </a:r>
            <a:r>
              <a:rPr lang="es-ES_tradnl" sz="2400" dirty="0" smtClean="0"/>
              <a:t>éste debe ser u</a:t>
            </a:r>
            <a:r>
              <a:rPr lang="es-ES_tradnl" sz="2400" dirty="0" smtClean="0"/>
              <a:t>n sistema único a nivel nacional en el que todas las decisiones las tome un comité interdisciplinario de expertos.</a:t>
            </a:r>
          </a:p>
          <a:p>
            <a:endParaRPr lang="es-ES_tradnl" sz="2400" dirty="0" smtClean="0"/>
          </a:p>
          <a:p>
            <a:r>
              <a:rPr lang="es-ES_tradnl" sz="2400" b="1" dirty="0" smtClean="0"/>
              <a:t>Falta de observancia </a:t>
            </a:r>
            <a:r>
              <a:rPr lang="es-ES_tradnl" sz="2400" dirty="0" smtClean="0"/>
              <a:t>para el cumplimiento del reglamento de construcción en la Ciudad de México.</a:t>
            </a:r>
          </a:p>
          <a:p>
            <a:endParaRPr lang="es-ES_tradnl" sz="2400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457200" y="1180672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0087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Los desastres son una construcci</a:t>
            </a:r>
            <a:r>
              <a:rPr lang="es-ES" sz="3200" dirty="0" smtClean="0"/>
              <a:t>ón social</a:t>
            </a:r>
            <a:endParaRPr lang="es-ES" sz="32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600200"/>
            <a:ext cx="8582678" cy="4525963"/>
          </a:xfrm>
        </p:spPr>
        <p:txBody>
          <a:bodyPr>
            <a:normAutofit fontScale="85000" lnSpcReduction="20000"/>
          </a:bodyPr>
          <a:lstStyle/>
          <a:p>
            <a:r>
              <a:rPr lang="es-ES" sz="2800" dirty="0"/>
              <a:t>Los desastres por causas naturales </a:t>
            </a:r>
            <a:r>
              <a:rPr lang="es-ES" sz="2800" dirty="0" smtClean="0"/>
              <a:t>son </a:t>
            </a:r>
            <a:r>
              <a:rPr lang="es-ES" sz="2800" dirty="0"/>
              <a:t>una construcción </a:t>
            </a:r>
            <a:r>
              <a:rPr lang="es-ES" sz="2800" dirty="0" smtClean="0"/>
              <a:t>social.</a:t>
            </a:r>
          </a:p>
          <a:p>
            <a:endParaRPr lang="es-ES" sz="2800" dirty="0" smtClean="0"/>
          </a:p>
          <a:p>
            <a:r>
              <a:rPr lang="es-ES" sz="2800" dirty="0" smtClean="0"/>
              <a:t>Son el resultado de las decisiones que toma una sociedad y, notablemente, su gobierno.</a:t>
            </a:r>
          </a:p>
          <a:p>
            <a:endParaRPr lang="es-ES" sz="2800" dirty="0" smtClean="0"/>
          </a:p>
          <a:p>
            <a:r>
              <a:rPr lang="es-ES" sz="2800" dirty="0" smtClean="0"/>
              <a:t>El peligro s</a:t>
            </a:r>
            <a:r>
              <a:rPr lang="es-ES" sz="2800" dirty="0" smtClean="0"/>
              <a:t>ísmico en México será siempre grande.</a:t>
            </a:r>
          </a:p>
          <a:p>
            <a:endParaRPr lang="es-ES" sz="2800" dirty="0" smtClean="0"/>
          </a:p>
          <a:p>
            <a:r>
              <a:rPr lang="es-ES" sz="2800" dirty="0" smtClean="0"/>
              <a:t>El riesgo, y por lo tanto sus consecuencias, tendrán el tamaño que el gobierno disponga.</a:t>
            </a:r>
          </a:p>
          <a:p>
            <a:pPr marL="0" indent="0">
              <a:buNone/>
            </a:pPr>
            <a:endParaRPr lang="es-ES" sz="2800" dirty="0" smtClean="0"/>
          </a:p>
          <a:p>
            <a:r>
              <a:rPr lang="es-ES" sz="2800" dirty="0" smtClean="0"/>
              <a:t>La prevención es la única estrategia para reducir nuestra vulnerabilidad ante la amenaza sísmica y, por ende, los desastres.</a:t>
            </a:r>
          </a:p>
          <a:p>
            <a:endParaRPr lang="es-ES" sz="2800" dirty="0" smtClean="0"/>
          </a:p>
          <a:p>
            <a:endParaRPr lang="es-ES" sz="2800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457200" y="1334199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9027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193"/>
            <a:ext cx="8229600" cy="1143000"/>
          </a:xfrm>
        </p:spPr>
        <p:txBody>
          <a:bodyPr>
            <a:normAutofit/>
          </a:bodyPr>
          <a:lstStyle/>
          <a:p>
            <a:r>
              <a:rPr lang="es-ES" sz="3600" dirty="0" smtClean="0"/>
              <a:t>Una Pol</a:t>
            </a:r>
            <a:r>
              <a:rPr lang="es-ES" sz="3600" dirty="0" smtClean="0"/>
              <a:t>ítica de Prevención</a:t>
            </a:r>
            <a:endParaRPr lang="es-ES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17079" y="1993952"/>
            <a:ext cx="7217137" cy="1117056"/>
          </a:xfrm>
          <a:ln w="63500"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2800" dirty="0" smtClean="0"/>
              <a:t>Conocimiento de la amenaza natural</a:t>
            </a:r>
          </a:p>
          <a:p>
            <a:pPr marL="0" indent="0" algn="ctr">
              <a:buNone/>
            </a:pPr>
            <a:r>
              <a:rPr lang="es-ES" sz="2800" dirty="0" smtClean="0"/>
              <a:t>(Cuantificación del peligro sísmico)</a:t>
            </a:r>
          </a:p>
          <a:p>
            <a:endParaRPr lang="es-ES" sz="2800" dirty="0"/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225066" y="4139917"/>
            <a:ext cx="2533333" cy="1248795"/>
          </a:xfrm>
          <a:prstGeom prst="rect">
            <a:avLst/>
          </a:prstGeom>
          <a:ln w="63500">
            <a:solidFill>
              <a:schemeClr val="accent3">
                <a:lumMod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2400" dirty="0" smtClean="0"/>
              <a:t>Reglamentos de construcción </a:t>
            </a:r>
            <a:r>
              <a:rPr lang="es-ES" sz="2400" dirty="0" err="1" smtClean="0"/>
              <a:t>sismoresistente</a:t>
            </a:r>
            <a:endParaRPr lang="es-ES" sz="2400" dirty="0" smtClean="0"/>
          </a:p>
          <a:p>
            <a:endParaRPr lang="es-ES" sz="24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2013930" y="3165628"/>
            <a:ext cx="4977650" cy="7347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dirty="0" smtClean="0"/>
              <a:t>Medidas preventivas derivadas:</a:t>
            </a:r>
            <a:endParaRPr lang="es-ES" sz="2800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2938110" y="4139917"/>
            <a:ext cx="1895910" cy="1248795"/>
          </a:xfrm>
          <a:prstGeom prst="rect">
            <a:avLst/>
          </a:prstGeom>
          <a:ln w="63500">
            <a:solidFill>
              <a:schemeClr val="accent3">
                <a:lumMod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2400" dirty="0" smtClean="0"/>
              <a:t>Sistema de alertamiento temprano</a:t>
            </a:r>
          </a:p>
          <a:p>
            <a:endParaRPr lang="es-ES" sz="2400" dirty="0"/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7102773" y="4128792"/>
            <a:ext cx="1895910" cy="1248795"/>
          </a:xfrm>
          <a:prstGeom prst="rect">
            <a:avLst/>
          </a:prstGeom>
          <a:ln w="63500">
            <a:solidFill>
              <a:schemeClr val="accent3">
                <a:lumMod val="50000"/>
              </a:schemeClr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2400" dirty="0" smtClean="0"/>
              <a:t>Protocolos oficiales de protección civil</a:t>
            </a:r>
          </a:p>
          <a:p>
            <a:endParaRPr lang="es-ES" sz="2400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2464545" y="1201882"/>
            <a:ext cx="4240259" cy="7347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dirty="0" smtClean="0"/>
              <a:t>Punto de partida:</a:t>
            </a:r>
            <a:endParaRPr lang="es-ES" sz="2800" dirty="0"/>
          </a:p>
        </p:txBody>
      </p:sp>
      <p:sp>
        <p:nvSpPr>
          <p:cNvPr id="10" name="Marcador de contenido 2"/>
          <p:cNvSpPr txBox="1">
            <a:spLocks/>
          </p:cNvSpPr>
          <p:nvPr/>
        </p:nvSpPr>
        <p:spPr>
          <a:xfrm>
            <a:off x="5022265" y="4130649"/>
            <a:ext cx="1895910" cy="1248795"/>
          </a:xfrm>
          <a:prstGeom prst="rect">
            <a:avLst/>
          </a:prstGeom>
          <a:ln w="63500">
            <a:solidFill>
              <a:schemeClr val="accent3">
                <a:lumMod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2400" dirty="0" smtClean="0"/>
              <a:t>Educación de la sociedad civil</a:t>
            </a:r>
          </a:p>
          <a:p>
            <a:endParaRPr lang="es-ES" sz="2400" dirty="0"/>
          </a:p>
        </p:txBody>
      </p:sp>
      <p:cxnSp>
        <p:nvCxnSpPr>
          <p:cNvPr id="11" name="Conector recto 10"/>
          <p:cNvCxnSpPr/>
          <p:nvPr/>
        </p:nvCxnSpPr>
        <p:spPr>
          <a:xfrm>
            <a:off x="457200" y="1076264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Marcador de contenido 2"/>
          <p:cNvSpPr txBox="1">
            <a:spLocks/>
          </p:cNvSpPr>
          <p:nvPr/>
        </p:nvSpPr>
        <p:spPr>
          <a:xfrm>
            <a:off x="2911904" y="5666438"/>
            <a:ext cx="4037678" cy="784695"/>
          </a:xfrm>
          <a:prstGeom prst="rect">
            <a:avLst/>
          </a:prstGeom>
          <a:ln w="63500">
            <a:solidFill>
              <a:schemeClr val="accent3">
                <a:lumMod val="50000"/>
              </a:schemeClr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2400" dirty="0" smtClean="0"/>
              <a:t>Planeación urbana integral para la gestión del riesgo</a:t>
            </a:r>
          </a:p>
          <a:p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272462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Sismicidad en México</a:t>
            </a:r>
            <a:endParaRPr lang="es-ES" sz="3600" dirty="0"/>
          </a:p>
        </p:txBody>
      </p:sp>
      <p:pic>
        <p:nvPicPr>
          <p:cNvPr id="4" name="Marcador de contenido 3" descr="Figure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1" b="3681"/>
          <a:stretch>
            <a:fillRect/>
          </a:stretch>
        </p:blipFill>
        <p:spPr/>
      </p:pic>
      <p:cxnSp>
        <p:nvCxnSpPr>
          <p:cNvPr id="5" name="Conector recto 4"/>
          <p:cNvCxnSpPr/>
          <p:nvPr/>
        </p:nvCxnSpPr>
        <p:spPr>
          <a:xfrm>
            <a:off x="457200" y="1349364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143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00"/>
          <a:stretch/>
        </p:blipFill>
        <p:spPr bwMode="auto">
          <a:xfrm>
            <a:off x="2159321" y="1181064"/>
            <a:ext cx="4540539" cy="54364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04828" y="113022"/>
            <a:ext cx="8229600" cy="8540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dirty="0"/>
              <a:t>¿Dónde y por qué ocurrió el sismo?</a:t>
            </a:r>
            <a:endParaRPr lang="fr-FR" sz="3200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457200" y="967024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307009" y="3084491"/>
            <a:ext cx="19639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Sismo </a:t>
            </a:r>
            <a:r>
              <a:rPr lang="es-ES" sz="2000" dirty="0" err="1" smtClean="0"/>
              <a:t>intraplaca</a:t>
            </a:r>
            <a:r>
              <a:rPr lang="es-ES" sz="2000" dirty="0" smtClean="0"/>
              <a:t> de profundidad intermedia.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518790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-63571"/>
            <a:ext cx="7772400" cy="1169271"/>
          </a:xfrm>
        </p:spPr>
        <p:txBody>
          <a:bodyPr>
            <a:normAutofit/>
          </a:bodyPr>
          <a:lstStyle/>
          <a:p>
            <a:r>
              <a:rPr lang="es-ES" sz="3200" dirty="0" smtClean="0"/>
              <a:t>El Suelo de la Ciudad de México</a:t>
            </a:r>
            <a:endParaRPr lang="es-ES" sz="3200" dirty="0"/>
          </a:p>
        </p:txBody>
      </p:sp>
      <p:pic>
        <p:nvPicPr>
          <p:cNvPr id="4" name="Imagen 3" descr="Figure_divulgac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424" y="939714"/>
            <a:ext cx="6298674" cy="5901403"/>
          </a:xfrm>
          <a:prstGeom prst="rect">
            <a:avLst/>
          </a:prstGeom>
        </p:spPr>
      </p:pic>
      <p:cxnSp>
        <p:nvCxnSpPr>
          <p:cNvPr id="5" name="Conector recto 4"/>
          <p:cNvCxnSpPr/>
          <p:nvPr/>
        </p:nvCxnSpPr>
        <p:spPr>
          <a:xfrm>
            <a:off x="457200" y="898749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1232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6158"/>
            <a:ext cx="8229600" cy="888364"/>
          </a:xfrm>
        </p:spPr>
        <p:txBody>
          <a:bodyPr>
            <a:normAutofit/>
          </a:bodyPr>
          <a:lstStyle/>
          <a:p>
            <a:r>
              <a:rPr lang="es-ES_tradnl" sz="3200" dirty="0" smtClean="0"/>
              <a:t>Sismo de 1985 vs. Sismo de 2017</a:t>
            </a:r>
            <a:endParaRPr lang="es-ES" sz="3200" dirty="0"/>
          </a:p>
        </p:txBody>
      </p:sp>
      <p:pic>
        <p:nvPicPr>
          <p:cNvPr id="4" name="Imagen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25"/>
          <a:stretch/>
        </p:blipFill>
        <p:spPr bwMode="auto">
          <a:xfrm>
            <a:off x="1911754" y="944522"/>
            <a:ext cx="5210780" cy="59134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5" name="Conector recto 4"/>
          <p:cNvCxnSpPr/>
          <p:nvPr/>
        </p:nvCxnSpPr>
        <p:spPr>
          <a:xfrm>
            <a:off x="457200" y="898749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uadroTexto 2"/>
          <p:cNvSpPr txBox="1"/>
          <p:nvPr/>
        </p:nvSpPr>
        <p:spPr>
          <a:xfrm rot="16200000">
            <a:off x="1044957" y="2225693"/>
            <a:ext cx="1292504" cy="369332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dirty="0" smtClean="0"/>
              <a:t>Suelo Firme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 rot="16200000">
            <a:off x="1044455" y="5054386"/>
            <a:ext cx="1407131" cy="369332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ES" dirty="0" smtClean="0"/>
              <a:t>Suelo Blando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92812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2581" y="-118182"/>
            <a:ext cx="8686800" cy="1143000"/>
          </a:xfrm>
        </p:spPr>
        <p:txBody>
          <a:bodyPr>
            <a:noAutofit/>
          </a:bodyPr>
          <a:lstStyle/>
          <a:p>
            <a:r>
              <a:rPr lang="es-ES_tradnl" sz="2800" dirty="0" smtClean="0"/>
              <a:t>Propagaci</a:t>
            </a:r>
            <a:r>
              <a:rPr lang="es-ES_tradnl" sz="2800" dirty="0" smtClean="0"/>
              <a:t>ón de Ondas Sísmicas en el Valle de México</a:t>
            </a:r>
            <a:endParaRPr lang="es-ES" sz="2800" dirty="0"/>
          </a:p>
        </p:txBody>
      </p:sp>
      <p:cxnSp>
        <p:nvCxnSpPr>
          <p:cNvPr id="5" name="Conector recto 4"/>
          <p:cNvCxnSpPr/>
          <p:nvPr/>
        </p:nvCxnSpPr>
        <p:spPr>
          <a:xfrm>
            <a:off x="457200" y="816819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Movie_New_York_Times_Valley_Earthquake_mx-quake-02-1606w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236663"/>
            <a:ext cx="9144000" cy="438467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146118" y="5765723"/>
            <a:ext cx="5157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/>
              <a:t>Simulaci</a:t>
            </a:r>
            <a:r>
              <a:rPr lang="es-ES" dirty="0" smtClean="0"/>
              <a:t>ón computacional realizada en la UNAM </a:t>
            </a:r>
          </a:p>
          <a:p>
            <a:pPr algn="ctr"/>
            <a:r>
              <a:rPr lang="es-ES" dirty="0" smtClean="0"/>
              <a:t>(Cruz-Atienza et al., </a:t>
            </a:r>
            <a:r>
              <a:rPr lang="es-ES" dirty="0" err="1" smtClean="0"/>
              <a:t>Nature</a:t>
            </a:r>
            <a:r>
              <a:rPr lang="es-ES" dirty="0" smtClean="0"/>
              <a:t> </a:t>
            </a:r>
            <a:r>
              <a:rPr lang="mr-IN" dirty="0" smtClean="0"/>
              <a:t>–</a:t>
            </a:r>
            <a:r>
              <a:rPr lang="es-ES" dirty="0" smtClean="0"/>
              <a:t> </a:t>
            </a:r>
            <a:r>
              <a:rPr lang="es-ES" dirty="0" err="1" smtClean="0"/>
              <a:t>Scientifc</a:t>
            </a:r>
            <a:r>
              <a:rPr lang="es-ES" dirty="0" smtClean="0"/>
              <a:t> </a:t>
            </a:r>
            <a:r>
              <a:rPr lang="es-ES" dirty="0" err="1" smtClean="0"/>
              <a:t>Reports</a:t>
            </a:r>
            <a:r>
              <a:rPr lang="es-ES" dirty="0" smtClean="0"/>
              <a:t>, 2016)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64630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6158"/>
            <a:ext cx="8229600" cy="804072"/>
          </a:xfrm>
        </p:spPr>
        <p:txBody>
          <a:bodyPr>
            <a:normAutofit/>
          </a:bodyPr>
          <a:lstStyle/>
          <a:p>
            <a:r>
              <a:rPr lang="es-ES_tradnl" sz="3200" dirty="0" smtClean="0"/>
              <a:t>¿D</a:t>
            </a:r>
            <a:r>
              <a:rPr lang="es-ES_tradnl" sz="3200" dirty="0" smtClean="0"/>
              <a:t>ónde ocurrieron los </a:t>
            </a:r>
            <a:r>
              <a:rPr lang="es-ES_tradnl" sz="3200" dirty="0" smtClean="0"/>
              <a:t>daños</a:t>
            </a:r>
            <a:r>
              <a:rPr lang="es-ES_tradnl" sz="3200" dirty="0"/>
              <a:t>?</a:t>
            </a:r>
            <a:r>
              <a:rPr lang="fr-FR" sz="3200" dirty="0" smtClean="0">
                <a:effectLst/>
              </a:rPr>
              <a:t> </a:t>
            </a:r>
            <a:endParaRPr lang="es-ES" sz="3200" dirty="0"/>
          </a:p>
        </p:txBody>
      </p:sp>
      <p:pic>
        <p:nvPicPr>
          <p:cNvPr id="4" name="Imagen 3" descr="C:\Users\Usuario\AppData\Local\Microsoft\Windows\INetCache\Content.Word\Estimaciones de Pérdida - Daños Severos Sistema R-Plus.bm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72" y="1556623"/>
            <a:ext cx="3980084" cy="464596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Conector recto 4"/>
          <p:cNvCxnSpPr/>
          <p:nvPr/>
        </p:nvCxnSpPr>
        <p:spPr>
          <a:xfrm>
            <a:off x="457200" y="885094"/>
            <a:ext cx="8229600" cy="0"/>
          </a:xfrm>
          <a:prstGeom prst="line">
            <a:avLst/>
          </a:prstGeom>
          <a:ln w="508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Imagen 5" descr="valle_zonas_geotecnicas copi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540" y="1556623"/>
            <a:ext cx="4078190" cy="4645962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4943264" y="1089921"/>
            <a:ext cx="3609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Zonificaci</a:t>
            </a:r>
            <a:r>
              <a:rPr lang="es-ES" dirty="0" smtClean="0"/>
              <a:t>ón geotécnica del subsuelo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411871" y="1091711"/>
            <a:ext cx="4431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Edificios colapsados y propiedades del suelo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67330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1381</TotalTime>
  <Words>699</Words>
  <Application>Microsoft Macintosh PowerPoint</Application>
  <PresentationFormat>Presentación en pantalla (4:3)</PresentationFormat>
  <Paragraphs>96</Paragraphs>
  <Slides>17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¿Qué ocurrió el 19 de septiembre de 2017 y hacia dónde debemos transitar para evitar nuevos desastres? </vt:lpstr>
      <vt:lpstr>Los desastres son una construcción social</vt:lpstr>
      <vt:lpstr>Una Política de Prevención</vt:lpstr>
      <vt:lpstr>Sismicidad en México</vt:lpstr>
      <vt:lpstr>Presentación de PowerPoint</vt:lpstr>
      <vt:lpstr>El Suelo de la Ciudad de México</vt:lpstr>
      <vt:lpstr>Sismo de 1985 vs. Sismo de 2017</vt:lpstr>
      <vt:lpstr>Propagación de Ondas Sísmicas en el Valle de México</vt:lpstr>
      <vt:lpstr>¿Dónde ocurrieron los daños? </vt:lpstr>
      <vt:lpstr>¿Por qué los daños se concentraron en ciertas zonas de la ciudad? </vt:lpstr>
      <vt:lpstr>Características del Movimiento del Suelo</vt:lpstr>
      <vt:lpstr>Aceleraciones Experimentadas por los Edificios</vt:lpstr>
      <vt:lpstr>Investigaciones Actuales para la Prevención</vt:lpstr>
      <vt:lpstr>Investigaciones Actuales para la Prevención</vt:lpstr>
      <vt:lpstr>Investigaciones Futuras para la Prevención</vt:lpstr>
      <vt:lpstr>Reflexiones Finales</vt:lpstr>
      <vt:lpstr>Reflexiones Finales</vt:lpstr>
    </vt:vector>
  </TitlesOfParts>
  <Company>Instituto de Geofísica, UNAM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Víctor Manuel Cruz Atienza</dc:creator>
  <cp:lastModifiedBy>Víctor Manuel Cruz Atienza</cp:lastModifiedBy>
  <cp:revision>71</cp:revision>
  <dcterms:created xsi:type="dcterms:W3CDTF">2017-10-09T15:58:25Z</dcterms:created>
  <dcterms:modified xsi:type="dcterms:W3CDTF">2017-10-16T16:13:01Z</dcterms:modified>
</cp:coreProperties>
</file>