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1" r:id="rId2"/>
    <p:sldId id="262" r:id="rId3"/>
    <p:sldId id="263" r:id="rId4"/>
    <p:sldId id="277" r:id="rId5"/>
    <p:sldId id="310" r:id="rId6"/>
    <p:sldId id="307" r:id="rId7"/>
    <p:sldId id="313" r:id="rId8"/>
    <p:sldId id="311" r:id="rId9"/>
    <p:sldId id="321" r:id="rId10"/>
    <p:sldId id="308" r:id="rId11"/>
    <p:sldId id="315" r:id="rId12"/>
    <p:sldId id="278" r:id="rId13"/>
    <p:sldId id="314" r:id="rId14"/>
    <p:sldId id="279" r:id="rId15"/>
    <p:sldId id="309" r:id="rId16"/>
    <p:sldId id="320" r:id="rId17"/>
    <p:sldId id="318" r:id="rId18"/>
    <p:sldId id="319" r:id="rId19"/>
    <p:sldId id="303" r:id="rId2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C0026"/>
    <a:srgbClr val="91405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147" autoAdjust="0"/>
    <p:restoredTop sz="78413" autoAdjust="0"/>
  </p:normalViewPr>
  <p:slideViewPr>
    <p:cSldViewPr snapToGrid="0">
      <p:cViewPr varScale="1">
        <p:scale>
          <a:sx n="57" d="100"/>
          <a:sy n="57" d="100"/>
        </p:scale>
        <p:origin x="105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3" d="100"/>
          <a:sy n="53" d="100"/>
        </p:scale>
        <p:origin x="286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Relationship Id="rId27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B9498-FFBA-4A26-BCDA-A44143CC3AD8}" type="datetimeFigureOut">
              <a:rPr lang="es-ES_tradnl" smtClean="0"/>
              <a:t>16/10/2017</a:t>
            </a:fld>
            <a:endParaRPr lang="es-ES_tradnl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2494E76-850E-4B78-868E-C8D1A5590259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0909531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9494E4-F34F-4CD6-A7F5-3172E2C21954}" type="datetimeFigureOut">
              <a:rPr lang="es-ES_tradnl" smtClean="0"/>
              <a:t>16/10/2017</a:t>
            </a:fld>
            <a:endParaRPr lang="es-ES_tradnl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_tradnl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ES_tradnl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_tradnl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E57FCC-8755-4029-9584-C0A12759405B}" type="slidenum">
              <a:rPr lang="es-ES_tradnl" smtClean="0"/>
              <a:t>‹Nº›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754991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</a:p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57FCC-8755-4029-9584-C0A12759405B}" type="slidenum">
              <a:rPr lang="es-ES_tradnl" smtClean="0"/>
              <a:t>1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488536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57FCC-8755-4029-9584-C0A12759405B}" type="slidenum">
              <a:rPr lang="es-ES_tradnl" smtClean="0"/>
              <a:t>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183607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57FCC-8755-4029-9584-C0A12759405B}" type="slidenum">
              <a:rPr lang="es-ES_tradnl" smtClean="0"/>
              <a:t>3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55468718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57FCC-8755-4029-9584-C0A12759405B}" type="slidenum">
              <a:rPr lang="es-ES_tradnl" smtClean="0"/>
              <a:t>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34408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 eaLnBrk="1" fontAlgn="ctr" latinLnBrk="0" hangingPunct="1"/>
            <a:r>
              <a:rPr lang="es-MX" sz="1200" b="1" i="0" u="none" strike="noStrike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2015</a:t>
            </a:r>
            <a:endParaRPr lang="es-MX" sz="1200" b="0" i="0" u="none" strike="noStrike" kern="120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es-MX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6,008.5</a:t>
            </a:r>
            <a:endParaRPr lang="es-MX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es-MX" sz="1200" b="1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2016</a:t>
            </a:r>
            <a:endParaRPr lang="es-MX" sz="1200" b="0" i="0" u="none" strike="noStrike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rtl="0" eaLnBrk="1" fontAlgn="ctr" latinLnBrk="0" hangingPunct="1"/>
            <a:r>
              <a:rPr lang="es-MX" sz="12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8,036.0</a:t>
            </a:r>
          </a:p>
          <a:p>
            <a:endParaRPr lang="es-ES_tradnl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57FCC-8755-4029-9584-C0A12759405B}" type="slidenum">
              <a:rPr lang="es-ES_tradnl" smtClean="0"/>
              <a:t>10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1081724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57FCC-8755-4029-9584-C0A12759405B}" type="slidenum">
              <a:rPr lang="es-ES_tradnl" smtClean="0"/>
              <a:t>12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4347999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57FCC-8755-4029-9584-C0A12759405B}" type="slidenum">
              <a:rPr lang="es-ES_tradnl" smtClean="0"/>
              <a:t>14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902165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E57FCC-8755-4029-9584-C0A12759405B}" type="slidenum">
              <a:rPr lang="es-ES_tradnl" smtClean="0"/>
              <a:t>18</a:t>
            </a:fld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68692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C002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rgbClr val="6C0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s-ES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DF68E2-58F2-4D09-BE8B-E3BD06533059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rgbClr val="6C002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rgbClr val="6C0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dirty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CAD897-D46E-4AD2-BD9B-49DD3E640873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2D6473-DF6D-4702-B328-E0DD40540A4E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C002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rgbClr val="6C0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6F7E3A-B166-407D-9866-32884E7D5B37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20000" indent="-182880">
              <a:buClr>
                <a:srgbClr val="91405C"/>
              </a:buClr>
              <a:buFont typeface="Arial" panose="020B0604020202020204" pitchFamily="34" charset="0"/>
              <a:buChar char="•"/>
              <a:defRPr/>
            </a:lvl2pPr>
            <a:lvl3pPr marL="1080000">
              <a:buClr>
                <a:srgbClr val="91405C"/>
              </a:buClr>
              <a:defRPr/>
            </a:lvl3pPr>
            <a:lvl4pPr marL="1440000" indent="-182880">
              <a:buClr>
                <a:srgbClr val="91405C"/>
              </a:buClr>
              <a:buFont typeface="Calibri" panose="020F0502020204030204" pitchFamily="34" charset="0"/>
              <a:buChar char="◦"/>
              <a:defRPr/>
            </a:lvl4pPr>
            <a:lvl5pPr marL="1440000" indent="-182880">
              <a:buClr>
                <a:srgbClr val="91405C"/>
              </a:buClr>
              <a:buFont typeface="Calibri" panose="020F0502020204030204" pitchFamily="34" charset="0"/>
              <a:buChar char="◦"/>
              <a:defRPr/>
            </a:lvl5pPr>
          </a:lstStyle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 marL="0" marR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pPr marL="0" marR="0" lvl="0" indent="0" algn="l" defTabSz="914400" rtl="0" eaLnBrk="1" fontAlgn="auto" latinLnBrk="0" hangingPunct="1">
              <a:lnSpc>
                <a:spcPct val="8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/>
              <a:t>Titulo 1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FC5F6-F338-4AE4-BB23-26385BCFC423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13E31D-E2AB-40D1-8B51-AFA5AFEF393A}" type="slidenum">
              <a:rPr lang="en-US" dirty="0"/>
              <a:t>‹Nº›</a:t>
            </a:fld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3"/>
          </p:nvPr>
        </p:nvSpPr>
        <p:spPr>
          <a:xfrm>
            <a:off x="1115210" y="1097185"/>
            <a:ext cx="10058400" cy="2160000"/>
          </a:xfrm>
        </p:spPr>
        <p:txBody>
          <a:bodyPr/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4"/>
          </p:nvPr>
        </p:nvSpPr>
        <p:spPr>
          <a:xfrm>
            <a:off x="1119693" y="3965882"/>
            <a:ext cx="10058400" cy="216000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11" name="Title 1"/>
          <p:cNvSpPr txBox="1">
            <a:spLocks/>
          </p:cNvSpPr>
          <p:nvPr userDrawn="1"/>
        </p:nvSpPr>
        <p:spPr>
          <a:xfrm>
            <a:off x="1101763" y="3316670"/>
            <a:ext cx="10058400" cy="504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marL="0"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3600" kern="1200" cap="small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/>
              <a:t> </a:t>
            </a:r>
          </a:p>
        </p:txBody>
      </p:sp>
      <p:cxnSp>
        <p:nvCxnSpPr>
          <p:cNvPr id="12" name="Straight Connector 9"/>
          <p:cNvCxnSpPr/>
          <p:nvPr userDrawn="1"/>
        </p:nvCxnSpPr>
        <p:spPr>
          <a:xfrm>
            <a:off x="1180085" y="3902824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Marcador de texto 16"/>
          <p:cNvSpPr>
            <a:spLocks noGrp="1"/>
          </p:cNvSpPr>
          <p:nvPr>
            <p:ph type="body" sz="quarter" idx="15" hasCustomPrompt="1"/>
          </p:nvPr>
        </p:nvSpPr>
        <p:spPr>
          <a:xfrm>
            <a:off x="1096963" y="3359160"/>
            <a:ext cx="10115550" cy="503238"/>
          </a:xfrm>
        </p:spPr>
        <p:txBody>
          <a:bodyPr>
            <a:noAutofit/>
          </a:bodyPr>
          <a:lstStyle>
            <a:lvl1pPr>
              <a:defRPr sz="3600" cap="small" baseline="0">
                <a:latin typeface="+mj-lt"/>
              </a:defRPr>
            </a:lvl1pPr>
          </a:lstStyle>
          <a:p>
            <a:pPr lvl="0"/>
            <a:r>
              <a:rPr lang="es-ES" dirty="0"/>
              <a:t>Titulo 2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919712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C002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rgbClr val="6C0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EBB0C4-6273-4C6E-B9BD-2EDC30F1CD52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B4D41-86C1-4908-B66A-0B50CEB3BF29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426E2C-56C1-4E0D-A793-0088A7FDD37E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C39B41-D8B5-4052-B551-9B5525EAA8B6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rgbClr val="6C002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rgbClr val="6C0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94136C-8742-45B2-AF27-D93DF72833A9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rgbClr val="6C002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rgbClr val="6C0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s-ES"/>
              <a:t>Editar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2ABBEA6-7C60-4B02-AE87-00D78D8422AF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14247"/>
            <a:ext cx="12192000" cy="457200"/>
          </a:xfrm>
          <a:prstGeom prst="rect">
            <a:avLst/>
          </a:prstGeom>
          <a:solidFill>
            <a:srgbClr val="6C0026">
              <a:alpha val="74902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6C00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5040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es-ES" dirty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079255"/>
            <a:ext cx="10058400" cy="5040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s-ES" dirty="0"/>
              <a:t>Editar el estilo de texto del patrón</a:t>
            </a:r>
          </a:p>
          <a:p>
            <a:pPr lvl="1"/>
            <a:r>
              <a:rPr lang="es-ES" dirty="0"/>
              <a:t>Segundo nivel</a:t>
            </a:r>
          </a:p>
          <a:p>
            <a:pPr lvl="2"/>
            <a:r>
              <a:rPr lang="es-ES" dirty="0"/>
              <a:t>Tercer nivel</a:t>
            </a:r>
          </a:p>
          <a:p>
            <a:pPr lvl="3"/>
            <a:r>
              <a:rPr lang="es-ES" dirty="0"/>
              <a:t>Cuarto nivel</a:t>
            </a:r>
          </a:p>
          <a:p>
            <a:pPr lvl="4"/>
            <a:r>
              <a:rPr lang="es-ES" dirty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8624D31-43A5-475A-80CF-332C9F6DCF35}" type="datetimeFigureOut">
              <a:rPr lang="en-US" dirty="0"/>
              <a:t>10/16/2017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 dirty="0"/>
              <a:pPr/>
              <a:t>‹Nº›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877237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sldNum="0" hdr="0" ft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 cap="small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8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5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 txBox="1">
            <a:spLocks/>
          </p:cNvSpPr>
          <p:nvPr/>
        </p:nvSpPr>
        <p:spPr>
          <a:xfrm>
            <a:off x="1097280" y="286604"/>
            <a:ext cx="10058400" cy="103861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8000" kern="12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ctr" eaLnBrk="0" fontAlgn="base" hangingPunct="0">
              <a:lnSpc>
                <a:spcPct val="100000"/>
              </a:lnSpc>
              <a:spcAft>
                <a:spcPct val="0"/>
              </a:spcAft>
            </a:pPr>
            <a:endParaRPr lang="es-ES" sz="3200" dirty="0"/>
          </a:p>
        </p:txBody>
      </p:sp>
      <p:sp>
        <p:nvSpPr>
          <p:cNvPr id="4" name="Marcador de contenido 2"/>
          <p:cNvSpPr txBox="1">
            <a:spLocks/>
          </p:cNvSpPr>
          <p:nvPr/>
        </p:nvSpPr>
        <p:spPr>
          <a:xfrm>
            <a:off x="1097280" y="5761015"/>
            <a:ext cx="10058400" cy="32295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None/>
              <a:defRPr sz="2400" kern="1200" cap="all" spc="200" baseline="0">
                <a:solidFill>
                  <a:schemeClr val="tx2"/>
                </a:solidFill>
                <a:latin typeface="+mj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2500" cap="small" dirty="0"/>
              <a:t>Ciudad de México	</a:t>
            </a:r>
            <a:r>
              <a:rPr lang="en-US" sz="2500" dirty="0"/>
              <a:t>				</a:t>
            </a:r>
            <a:r>
              <a:rPr lang="en-US" sz="2500" cap="small" dirty="0"/>
              <a:t> </a:t>
            </a:r>
            <a:r>
              <a:rPr lang="es-ES_tradnl" sz="2500" cap="small" dirty="0"/>
              <a:t>Octubre</a:t>
            </a:r>
            <a:r>
              <a:rPr lang="en-US" sz="2500" cap="small" dirty="0"/>
              <a:t> del 2017</a:t>
            </a:r>
            <a:endParaRPr lang="es-ES" sz="2500" dirty="0"/>
          </a:p>
        </p:txBody>
      </p:sp>
      <p:sp>
        <p:nvSpPr>
          <p:cNvPr id="5" name="Título 1"/>
          <p:cNvSpPr txBox="1">
            <a:spLocks/>
          </p:cNvSpPr>
          <p:nvPr/>
        </p:nvSpPr>
        <p:spPr>
          <a:xfrm>
            <a:off x="1097280" y="1497498"/>
            <a:ext cx="10058400" cy="1277112"/>
          </a:xfrm>
          <a:prstGeom prst="rect">
            <a:avLst/>
          </a:prstGeom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MX" sz="4400" b="1" dirty="0"/>
              <a:t>Fondo de Desastres Naturales </a:t>
            </a:r>
          </a:p>
          <a:p>
            <a:pPr algn="ctr"/>
            <a:r>
              <a:rPr lang="es-MX" sz="4400" b="1" dirty="0"/>
              <a:t>(</a:t>
            </a:r>
            <a:r>
              <a:rPr lang="es-ES_tradnl" sz="4400" b="1" dirty="0" err="1"/>
              <a:t>FONDEN</a:t>
            </a:r>
            <a:r>
              <a:rPr lang="es-ES_tradnl" sz="4400" b="1" dirty="0"/>
              <a:t>)</a:t>
            </a:r>
            <a:endParaRPr lang="es-ES" sz="4400" b="1" dirty="0"/>
          </a:p>
        </p:txBody>
      </p:sp>
      <p:sp>
        <p:nvSpPr>
          <p:cNvPr id="8" name="Subtítulo 2"/>
          <p:cNvSpPr txBox="1">
            <a:spLocks/>
          </p:cNvSpPr>
          <p:nvPr/>
        </p:nvSpPr>
        <p:spPr>
          <a:xfrm>
            <a:off x="967410" y="3268256"/>
            <a:ext cx="10191042" cy="1523877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s-ES" sz="2400" dirty="0"/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400" dirty="0"/>
              <a:t> DRA. BRISNA </a:t>
            </a:r>
            <a:r>
              <a:rPr lang="es-ES" sz="2400" dirty="0"/>
              <a:t>BELTRÁN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s-ES" sz="2400" dirty="0"/>
              <a:t>brisna.beltran@gmail.com</a:t>
            </a:r>
          </a:p>
        </p:txBody>
      </p:sp>
      <p:cxnSp>
        <p:nvCxnSpPr>
          <p:cNvPr id="10" name="Conector recto 9"/>
          <p:cNvCxnSpPr/>
          <p:nvPr/>
        </p:nvCxnSpPr>
        <p:spPr>
          <a:xfrm flipH="1">
            <a:off x="1097280" y="2814365"/>
            <a:ext cx="10058400" cy="0"/>
          </a:xfrm>
          <a:prstGeom prst="line">
            <a:avLst/>
          </a:prstGeom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23440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Marcador de contenido 3">
            <a:extLst>
              <a:ext uri="{FF2B5EF4-FFF2-40B4-BE49-F238E27FC236}">
                <a16:creationId xmlns:a16="http://schemas.microsoft.com/office/drawing/2014/main" id="{128B1ED7-140E-4125-A54C-00936D10F8B2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861240155"/>
              </p:ext>
            </p:extLst>
          </p:nvPr>
        </p:nvGraphicFramePr>
        <p:xfrm>
          <a:off x="491066" y="550863"/>
          <a:ext cx="11192934" cy="5805234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1800550">
                  <a:extLst>
                    <a:ext uri="{9D8B030D-6E8A-4147-A177-3AD203B41FA5}">
                      <a16:colId xmlns:a16="http://schemas.microsoft.com/office/drawing/2014/main" val="387462648"/>
                    </a:ext>
                  </a:extLst>
                </a:gridCol>
                <a:gridCol w="4694982">
                  <a:extLst>
                    <a:ext uri="{9D8B030D-6E8A-4147-A177-3AD203B41FA5}">
                      <a16:colId xmlns:a16="http://schemas.microsoft.com/office/drawing/2014/main" val="2453360104"/>
                    </a:ext>
                  </a:extLst>
                </a:gridCol>
                <a:gridCol w="4697402">
                  <a:extLst>
                    <a:ext uri="{9D8B030D-6E8A-4147-A177-3AD203B41FA5}">
                      <a16:colId xmlns:a16="http://schemas.microsoft.com/office/drawing/2014/main" val="552340812"/>
                    </a:ext>
                  </a:extLst>
                </a:gridCol>
              </a:tblGrid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Año</a:t>
                      </a:r>
                      <a:endParaRPr lang="es-MX" sz="20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 dirty="0" err="1">
                          <a:effectLst/>
                        </a:rPr>
                        <a:t>FONDEN</a:t>
                      </a:r>
                      <a:r>
                        <a:rPr lang="es-ES_tradnl" sz="2000" dirty="0">
                          <a:effectLst/>
                        </a:rPr>
                        <a:t> - Ramo 23</a:t>
                      </a:r>
                      <a:endParaRPr lang="es-MX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</a:rPr>
                        <a:t>Recursos Totales Ejecutados por el </a:t>
                      </a:r>
                      <a:r>
                        <a:rPr lang="es-ES_tradnl" sz="2000" dirty="0" err="1">
                          <a:effectLst/>
                        </a:rPr>
                        <a:t>FONDEN</a:t>
                      </a:r>
                      <a:r>
                        <a:rPr lang="es-ES_tradnl" sz="2000" dirty="0">
                          <a:effectLst/>
                        </a:rPr>
                        <a:t> </a:t>
                      </a:r>
                      <a:endParaRPr lang="es-MX" sz="20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88056461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2000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4,838.9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4,840.6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150125534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2001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4,870.2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825.3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780353131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2002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578.3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4,044.5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68384157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2003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350.0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1,764.8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606184831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2004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435.6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1,863.3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156913297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2005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1,145.6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8,529.6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742490482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2006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1,014.8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19,766.3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62348865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2007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138.5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29,096.0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842463719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2008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206.5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17,495.1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68853895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2009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150.0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5,531.6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992699262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2010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150.0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24,137.4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053468116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2011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10,000.0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41,816.2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842279223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2012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5,296.1</a:t>
                      </a:r>
                      <a:endParaRPr lang="es-MX" sz="200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16,563.9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4057594889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2013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 dirty="0"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5,507.9</a:t>
                      </a:r>
                      <a:endParaRPr lang="es-MX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000">
                          <a:effectLst/>
                        </a:rPr>
                        <a:t>21,733.5</a:t>
                      </a:r>
                      <a:endParaRPr lang="es-MX" sz="2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732929819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2014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14,217.2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  <a:latin typeface="+mn-lt"/>
                        </a:rPr>
                        <a:t>21,434.4</a:t>
                      </a:r>
                      <a:endParaRPr lang="es-MX" sz="2000" dirty="0">
                        <a:effectLst/>
                        <a:latin typeface="+mn-lt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019370010"/>
                  </a:ext>
                </a:extLst>
              </a:tr>
              <a:tr h="311691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effectLst/>
                        </a:rPr>
                        <a:t>2017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>
                          <a:effectLst/>
                        </a:rPr>
                        <a:t>6,036.0</a:t>
                      </a:r>
                      <a:endParaRPr lang="es-MX" sz="2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MX" sz="2000" dirty="0">
                          <a:solidFill>
                            <a:srgbClr val="FF0000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&gt; 38,000.0</a:t>
                      </a: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731040674"/>
                  </a:ext>
                </a:extLst>
              </a:tr>
              <a:tr h="216000"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</a:rPr>
                        <a:t>Fuente: Autora con información de los Presupuestos Federales del 2000 al 2017; Información en millones de pesos corrientes.</a:t>
                      </a:r>
                      <a:endParaRPr lang="es-MX" sz="1600" b="0" dirty="0">
                        <a:effectLst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508191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0418005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793FE294-8300-4F6A-A2F7-3D9A1DB808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MX" sz="5400"/>
              <a:t>Acceso a los Recursos del </a:t>
            </a:r>
            <a:r>
              <a:rPr lang="es-MX" sz="5400" dirty="0" err="1"/>
              <a:t>FONDEN</a:t>
            </a:r>
            <a:endParaRPr lang="es-ES_tradnl" sz="540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C2FE83A9-4647-43D5-A14C-EF479040D8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0910428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Acceso a Recursos: Declaración de </a:t>
            </a:r>
            <a:r>
              <a:rPr lang="es-MX" b="1" dirty="0"/>
              <a:t>Desastre</a:t>
            </a:r>
            <a:r>
              <a:rPr lang="es-MX" dirty="0"/>
              <a:t> (1)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Se solicita Declaración.</a:t>
            </a:r>
          </a:p>
          <a:p>
            <a:pPr lvl="1"/>
            <a:r>
              <a:rPr lang="es-MX" sz="2800" dirty="0"/>
              <a:t>Solicita: Entidad Federativa, Secretaría Federal (3 días)</a:t>
            </a:r>
          </a:p>
          <a:p>
            <a:pPr lvl="1"/>
            <a:r>
              <a:rPr lang="es-MX" sz="2800" dirty="0"/>
              <a:t>Corrobora: CONAFOR, CNA, CENAPRED, u otro, utilizando criterios técnicos.</a:t>
            </a:r>
          </a:p>
          <a:p>
            <a:pPr>
              <a:spcBef>
                <a:spcPts val="1200"/>
              </a:spcBef>
            </a:pPr>
            <a:r>
              <a:rPr lang="es-MX" sz="2800" dirty="0"/>
              <a:t>Comité de Evaluación de Daños cuantifica costos de la rehabilitación (10 días).</a:t>
            </a:r>
          </a:p>
          <a:p>
            <a:pPr lvl="1"/>
            <a:r>
              <a:rPr lang="es-ES_tradnl" sz="2800" dirty="0"/>
              <a:t>Apoyos Parciales Inmediatos (</a:t>
            </a:r>
            <a:r>
              <a:rPr lang="es-ES_tradnl" sz="2800" dirty="0" err="1"/>
              <a:t>APIN</a:t>
            </a:r>
            <a:r>
              <a:rPr lang="es-ES_tradnl" sz="2800" dirty="0"/>
              <a:t>) para trabajos realizables en 30 días.</a:t>
            </a:r>
          </a:p>
          <a:p>
            <a:pPr lvl="1"/>
            <a:r>
              <a:rPr lang="es-ES_tradnl" sz="2800" dirty="0"/>
              <a:t>Anticipos. </a:t>
            </a:r>
          </a:p>
          <a:p>
            <a:pPr>
              <a:spcBef>
                <a:spcPts val="1200"/>
              </a:spcBef>
            </a:pPr>
            <a:r>
              <a:rPr lang="es-MX" sz="2800" dirty="0" err="1"/>
              <a:t>SEGOB</a:t>
            </a:r>
            <a:r>
              <a:rPr lang="es-MX" sz="2800" dirty="0"/>
              <a:t> publica Declaración en </a:t>
            </a:r>
            <a:r>
              <a:rPr lang="es-MX" sz="2800" dirty="0" err="1"/>
              <a:t>DOF</a:t>
            </a:r>
            <a:r>
              <a:rPr lang="es-MX" sz="2800" dirty="0"/>
              <a:t> (4 días).</a:t>
            </a:r>
          </a:p>
        </p:txBody>
      </p:sp>
    </p:spTree>
    <p:extLst>
      <p:ext uri="{BB962C8B-B14F-4D97-AF65-F5344CB8AC3E}">
        <p14:creationId xmlns:p14="http://schemas.microsoft.com/office/powerpoint/2010/main" val="4238345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8766E9D-1B6E-4A50-B478-09D78A795D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/>
              <a:t>Acceso a Recursos: Declaración de </a:t>
            </a:r>
            <a:r>
              <a:rPr lang="es-MX" b="1"/>
              <a:t>Desastre</a:t>
            </a:r>
            <a:r>
              <a:rPr lang="es-MX"/>
              <a:t> (2)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87F0F52C-0CC3-4701-94D5-99A74F038A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spcBef>
                <a:spcPts val="1200"/>
              </a:spcBef>
            </a:pPr>
            <a:r>
              <a:rPr lang="es-MX" dirty="0"/>
              <a:t>Infraestructura federal es financiada al 100% por </a:t>
            </a:r>
            <a:r>
              <a:rPr lang="es-MX" dirty="0" err="1"/>
              <a:t>FONDEN</a:t>
            </a:r>
            <a:r>
              <a:rPr lang="es-MX" dirty="0"/>
              <a:t>.</a:t>
            </a:r>
          </a:p>
          <a:p>
            <a:r>
              <a:rPr lang="es-MX" dirty="0"/>
              <a:t>Infraestructura local es cofinanciada por gobiernos locales y </a:t>
            </a:r>
            <a:r>
              <a:rPr lang="es-MX" dirty="0" err="1"/>
              <a:t>FONDEN</a:t>
            </a:r>
            <a:r>
              <a:rPr lang="es-MX" dirty="0"/>
              <a:t> </a:t>
            </a:r>
          </a:p>
          <a:p>
            <a:pPr lvl="1"/>
            <a:r>
              <a:rPr lang="es-MX" dirty="0"/>
              <a:t>1º vez hasta 50%; 2º vez hasta 25%; 3º vez 0% (Art. 25).</a:t>
            </a:r>
          </a:p>
          <a:p>
            <a:pPr>
              <a:spcBef>
                <a:spcPts val="1200"/>
              </a:spcBef>
            </a:pPr>
            <a:r>
              <a:rPr lang="es-MX" dirty="0"/>
              <a:t>Los recursos no son entregados a los gobiernos locales, sino a los proveedores.</a:t>
            </a:r>
          </a:p>
          <a:p>
            <a:pPr lvl="1">
              <a:spcBef>
                <a:spcPts val="600"/>
              </a:spcBef>
              <a:spcAft>
                <a:spcPts val="200"/>
              </a:spcAft>
            </a:pPr>
            <a:r>
              <a:rPr lang="es-ES_tradnl" dirty="0"/>
              <a:t>Depositados en un Fideicomiso Estatal después de acreditada la coparticipación.</a:t>
            </a:r>
          </a:p>
          <a:p>
            <a:pPr lvl="1"/>
            <a:r>
              <a:rPr lang="es-ES_tradnl" dirty="0"/>
              <a:t>Si los gobiernos locales no cuentan con la contrapartida presupuestaria, los recursos del </a:t>
            </a:r>
            <a:r>
              <a:rPr lang="es-ES_tradnl" dirty="0" err="1"/>
              <a:t>FONDEN</a:t>
            </a:r>
            <a:r>
              <a:rPr lang="es-ES_tradnl" dirty="0"/>
              <a:t> no son entregados. </a:t>
            </a:r>
          </a:p>
          <a:p>
            <a:r>
              <a:rPr lang="es-MX"/>
              <a:t>Gobierno local se compromete a asegurar infraestructura pública restaurada. </a:t>
            </a:r>
            <a:endParaRPr lang="es-MX" dirty="0"/>
          </a:p>
          <a:p>
            <a:pPr lvl="1"/>
            <a:r>
              <a:rPr lang="es-ES"/>
              <a:t>S</a:t>
            </a:r>
            <a:r>
              <a:rPr lang="es-ES_tradnl"/>
              <a:t>ustitución </a:t>
            </a:r>
            <a:r>
              <a:rPr lang="es-ES_tradnl" dirty="0"/>
              <a:t>del financiamiento del </a:t>
            </a:r>
            <a:r>
              <a:rPr lang="es-ES_tradnl" dirty="0" err="1"/>
              <a:t>FONDEN</a:t>
            </a:r>
            <a:r>
              <a:rPr lang="es-ES_tradnl" dirty="0"/>
              <a:t> por instrumentos de transferencia de riesgos y seguros.</a:t>
            </a:r>
            <a:endParaRPr lang="es-MX" dirty="0"/>
          </a:p>
          <a:p>
            <a:endParaRPr lang="es-MX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36083212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MX" dirty="0"/>
              <a:t>Acceso a Recursos: Declaración de </a:t>
            </a:r>
            <a:r>
              <a:rPr lang="es-MX" b="1" dirty="0"/>
              <a:t>Emergencia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Se solicita a SEGOB pronuncie una Declaración de Emergencia.</a:t>
            </a:r>
          </a:p>
          <a:p>
            <a:pPr lvl="1"/>
            <a:r>
              <a:rPr lang="es-MX" sz="2800" dirty="0"/>
              <a:t>No se requiere confirmación del fenómeno natural, basta la inminencia, o alta probabilidad de su ocurrencia.</a:t>
            </a:r>
          </a:p>
          <a:p>
            <a:pPr lvl="1"/>
            <a:r>
              <a:rPr lang="es-MX" sz="2800" dirty="0"/>
              <a:t>Estado debe reportar el fenómeno perturbador por el cual se solicita la Declaración; la población estimada que fue o puede ser afectada. </a:t>
            </a:r>
          </a:p>
          <a:p>
            <a:pPr lvl="1"/>
            <a:r>
              <a:rPr lang="es-MX" sz="2800" dirty="0"/>
              <a:t>No hay fecha límite</a:t>
            </a:r>
          </a:p>
          <a:p>
            <a:r>
              <a:rPr lang="es-MX" sz="2800" dirty="0"/>
              <a:t>Todos los productos son comprados, de manera centralizada, por la </a:t>
            </a:r>
            <a:r>
              <a:rPr lang="es-MX" sz="2800" dirty="0" err="1"/>
              <a:t>SEGOB</a:t>
            </a:r>
            <a:r>
              <a:rPr lang="es-MX" sz="28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22283245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1E0C9B1C-70FE-4B61-8A61-C504BCE1D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 dirty="0"/>
              <a:t>¿Se pueden emplear los recursos del </a:t>
            </a:r>
            <a:r>
              <a:rPr lang="es-ES" sz="5400" dirty="0" err="1"/>
              <a:t>FONDEN</a:t>
            </a:r>
            <a:r>
              <a:rPr lang="es-ES" sz="5400" dirty="0"/>
              <a:t> para fines electorales?</a:t>
            </a:r>
            <a:endParaRPr lang="es-ES_tradnl" sz="5400" dirty="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41171CF-B97F-4DE8-8A48-6D8DA9A3161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26244226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30D590E-888D-4AAC-AEF6-63620F219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 Transferencias per cápita por tipo de Declaración</a:t>
            </a:r>
          </a:p>
        </p:txBody>
      </p:sp>
      <p:graphicFrame>
        <p:nvGraphicFramePr>
          <p:cNvPr id="5" name="Marcador de contenido 4">
            <a:extLst>
              <a:ext uri="{FF2B5EF4-FFF2-40B4-BE49-F238E27FC236}">
                <a16:creationId xmlns:a16="http://schemas.microsoft.com/office/drawing/2014/main" id="{557B9007-5048-4118-BF79-B65D7D22155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0585456"/>
              </p:ext>
            </p:extLst>
          </p:nvPr>
        </p:nvGraphicFramePr>
        <p:xfrm>
          <a:off x="1097280" y="976870"/>
          <a:ext cx="10058400" cy="5173022"/>
        </p:xfrm>
        <a:graphic>
          <a:graphicData uri="http://schemas.openxmlformats.org/drawingml/2006/table">
            <a:tbl>
              <a:tblPr firstRow="1" firstCol="1" bandRow="1">
                <a:tableStyleId>{5FD0F851-EC5A-4D38-B0AD-8093EC10F338}</a:tableStyleId>
              </a:tblPr>
              <a:tblGrid>
                <a:gridCol w="3352800">
                  <a:extLst>
                    <a:ext uri="{9D8B030D-6E8A-4147-A177-3AD203B41FA5}">
                      <a16:colId xmlns:a16="http://schemas.microsoft.com/office/drawing/2014/main" val="3569507821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4065815642"/>
                    </a:ext>
                  </a:extLst>
                </a:gridCol>
                <a:gridCol w="3352800">
                  <a:extLst>
                    <a:ext uri="{9D8B030D-6E8A-4147-A177-3AD203B41FA5}">
                      <a16:colId xmlns:a16="http://schemas.microsoft.com/office/drawing/2014/main" val="2052726136"/>
                    </a:ext>
                  </a:extLst>
                </a:gridCol>
              </a:tblGrid>
              <a:tr h="43739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1800" dirty="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>
                          <a:effectLst/>
                        </a:rPr>
                        <a:t>Emergencia</a:t>
                      </a:r>
                      <a:endParaRPr lang="es-MX" sz="1800" b="1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800" dirty="0">
                          <a:effectLst/>
                        </a:rPr>
                        <a:t>Desastre</a:t>
                      </a:r>
                      <a:endParaRPr lang="es-MX" sz="18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675436998"/>
                  </a:ext>
                </a:extLst>
              </a:tr>
              <a:tr h="468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Promedio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100.1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1,192.5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554061894"/>
                  </a:ext>
                </a:extLst>
              </a:tr>
              <a:tr h="468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Máximo</a:t>
                      </a:r>
                      <a:endParaRPr lang="es-MX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6,469.8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55,303.8</a:t>
                      </a:r>
                      <a:endParaRPr lang="es-MX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027836521"/>
                  </a:ext>
                </a:extLst>
              </a:tr>
              <a:tr h="468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Percentiles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s-MX" sz="2400">
                        <a:effectLst/>
                        <a:latin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11306542"/>
                  </a:ext>
                </a:extLst>
              </a:tr>
              <a:tr h="468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1%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0.0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3.8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706787330"/>
                  </a:ext>
                </a:extLst>
              </a:tr>
              <a:tr h="468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50%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5.6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526.6</a:t>
                      </a:r>
                      <a:endParaRPr lang="es-MX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952646449"/>
                  </a:ext>
                </a:extLst>
              </a:tr>
              <a:tr h="468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75%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57.5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1,522.6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335089567"/>
                  </a:ext>
                </a:extLst>
              </a:tr>
              <a:tr h="468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90%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331.1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2,630.0</a:t>
                      </a:r>
                      <a:endParaRPr lang="es-MX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601990577"/>
                  </a:ext>
                </a:extLst>
              </a:tr>
              <a:tr h="468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95%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591.0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4,374.6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1679819171"/>
                  </a:ext>
                </a:extLst>
              </a:tr>
              <a:tr h="468198"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99%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>
                          <a:effectLst/>
                        </a:rPr>
                        <a:t>1,187.4</a:t>
                      </a:r>
                      <a:endParaRPr lang="es-MX" sz="2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2400" dirty="0">
                          <a:effectLst/>
                        </a:rPr>
                        <a:t>6,318.8</a:t>
                      </a:r>
                      <a:endParaRPr lang="es-MX" sz="2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extLst>
                  <a:ext uri="{0D108BD9-81ED-4DB2-BD59-A6C34878D82A}">
                    <a16:rowId xmlns:a16="http://schemas.microsoft.com/office/drawing/2014/main" val="2358631967"/>
                  </a:ext>
                </a:extLst>
              </a:tr>
              <a:tr h="432000">
                <a:tc gridSpan="3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s-ES_tradnl" sz="1600" dirty="0">
                          <a:effectLst/>
                        </a:rPr>
                        <a:t>Fuente: La autora con información de </a:t>
                      </a:r>
                      <a:r>
                        <a:rPr lang="es-ES_tradnl" sz="1600" dirty="0" err="1">
                          <a:effectLst/>
                        </a:rPr>
                        <a:t>CENAPRED</a:t>
                      </a:r>
                      <a:r>
                        <a:rPr lang="es-ES_tradnl" sz="1600" dirty="0">
                          <a:effectLst/>
                        </a:rPr>
                        <a:t>, </a:t>
                      </a:r>
                      <a:r>
                        <a:rPr lang="es-ES_tradnl" sz="1600" dirty="0" err="1">
                          <a:effectLst/>
                        </a:rPr>
                        <a:t>SINAPROC</a:t>
                      </a:r>
                      <a:r>
                        <a:rPr lang="es-ES" sz="1600" dirty="0">
                          <a:effectLst/>
                        </a:rPr>
                        <a:t>,</a:t>
                      </a:r>
                      <a:r>
                        <a:rPr lang="es-ES_tradnl" sz="1600" dirty="0">
                          <a:effectLst/>
                        </a:rPr>
                        <a:t> INEGI y  SEDESOL. La información se encuentra en precios constantes de la segunda quincena de diciembre del 2010. Las transferencias se encuentran en pesos.</a:t>
                      </a:r>
                      <a:endParaRPr lang="es-MX" sz="1600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ctr"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ES_tradnl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46224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79734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4">
            <a:extLst>
              <a:ext uri="{FF2B5EF4-FFF2-40B4-BE49-F238E27FC236}">
                <a16:creationId xmlns:a16="http://schemas.microsoft.com/office/drawing/2014/main" id="{918C9550-4DDF-4202-A312-FEDDDE71A2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Bienes Públicos</a:t>
            </a:r>
            <a:endParaRPr lang="es-ES_tradnl"/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5A9EAE7E-F604-4C80-96A6-EE080057EA0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" sz="2800" dirty="0">
                <a:solidFill>
                  <a:schemeClr val="tx1"/>
                </a:solidFill>
              </a:rPr>
              <a:t>El apoyo electoral al partido presidente municipal disminuye 1.6 puntos porcentuales.</a:t>
            </a:r>
          </a:p>
          <a:p>
            <a:r>
              <a:rPr lang="es-ES" sz="2800" dirty="0">
                <a:solidFill>
                  <a:schemeClr val="tx1"/>
                </a:solidFill>
              </a:rPr>
              <a:t>El apoyo electoral al partido del Gobernados disminuye entre 2.5 y 2.8 </a:t>
            </a:r>
            <a:r>
              <a:rPr lang="es-ES" sz="2800">
                <a:solidFill>
                  <a:schemeClr val="tx1"/>
                </a:solidFill>
              </a:rPr>
              <a:t>puntos porcentuales.</a:t>
            </a:r>
            <a:endParaRPr lang="es-ES" sz="2800" dirty="0">
              <a:solidFill>
                <a:schemeClr val="tx1"/>
              </a:solidFill>
            </a:endParaRPr>
          </a:p>
          <a:p>
            <a:r>
              <a:rPr lang="es-ES" sz="2800" dirty="0">
                <a:solidFill>
                  <a:schemeClr val="tx1"/>
                </a:solidFill>
              </a:rPr>
              <a:t>La competencia electoral aumenta hasta 2.7 puntos porcentuales.</a:t>
            </a:r>
          </a:p>
          <a:p>
            <a:r>
              <a:rPr lang="es-ES_tradnl" sz="2800" dirty="0"/>
              <a:t>En el contexto de una Declaración de Desastre, la provisión de bienes púbicos locales no es suficiente para compensar la pérdida de utilidad ocasionada por experimentar un Desastre.</a:t>
            </a:r>
          </a:p>
          <a:p>
            <a:endParaRPr lang="es-ES" sz="2800" dirty="0">
              <a:solidFill>
                <a:schemeClr val="tx1"/>
              </a:solidFill>
            </a:endParaRP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58347389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1D2E4A1-3E8A-46DA-B329-2139B70ED4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Bienes Privados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23C2C108-C240-4558-80E1-212360AE2B4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/>
              <a:t>Las transferencias son recompensadas, pero no contraresta la pérdida de apoyo por tener la Emergencia. </a:t>
            </a:r>
          </a:p>
          <a:p>
            <a:pPr lvl="1"/>
            <a:r>
              <a:rPr lang="es-MX" sz="2700" dirty="0"/>
              <a:t>El tener Emergencia ocasiona penalización de </a:t>
            </a:r>
            <a:r>
              <a:rPr lang="es-ES" sz="2700">
                <a:solidFill>
                  <a:schemeClr val="tx1"/>
                </a:solidFill>
              </a:rPr>
              <a:t>13.1 puntos porcentuales</a:t>
            </a:r>
            <a:r>
              <a:rPr lang="es-MX" sz="2700"/>
              <a:t>. </a:t>
            </a:r>
          </a:p>
          <a:p>
            <a:pPr lvl="1"/>
            <a:r>
              <a:rPr lang="es-ES" sz="2700">
                <a:solidFill>
                  <a:schemeClr val="tx1"/>
                </a:solidFill>
              </a:rPr>
              <a:t>Por cada $100 pesos, aumenta votación 4.7 puntos porcentuales. </a:t>
            </a:r>
          </a:p>
          <a:p>
            <a:r>
              <a:rPr lang="es-ES" sz="2800" dirty="0">
                <a:solidFill>
                  <a:schemeClr val="tx1"/>
                </a:solidFill>
              </a:rPr>
              <a:t>Partido del Gobernador obtiene entre 2.0 y 3.1 puntos porcentuales más votos por cada $100 pesos.</a:t>
            </a:r>
          </a:p>
          <a:p>
            <a:pPr lvl="1"/>
            <a:r>
              <a:rPr lang="es-ES" sz="2700" dirty="0">
                <a:solidFill>
                  <a:schemeClr val="tx1"/>
                </a:solidFill>
              </a:rPr>
              <a:t>Sin embargo, por cada 10 autorizaciones, su votación disminuye entre </a:t>
            </a:r>
            <a:r>
              <a:rPr lang="es-ES" sz="2600" dirty="0">
                <a:solidFill>
                  <a:schemeClr val="tx1"/>
                </a:solidFill>
              </a:rPr>
              <a:t>1.9 y 2.4 puntos porcentuales</a:t>
            </a: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81441993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Gracias por su atención.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40800707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495275"/>
          </a:xfrm>
        </p:spPr>
        <p:txBody>
          <a:bodyPr>
            <a:normAutofit fontScale="90000"/>
          </a:bodyPr>
          <a:lstStyle/>
          <a:p>
            <a:r>
              <a:rPr lang="es-ES" sz="3200" dirty="0"/>
              <a:t>Contenido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097280" y="967409"/>
            <a:ext cx="10058400" cy="4901685"/>
          </a:xfrm>
        </p:spPr>
        <p:txBody>
          <a:bodyPr/>
          <a:lstStyle/>
          <a:p>
            <a:endParaRPr lang="es-ES" dirty="0"/>
          </a:p>
          <a:p>
            <a:r>
              <a:rPr lang="es-ES" sz="2800" dirty="0"/>
              <a:t>¿Qué es el Fondo de Desastres Naturales (FONDEN)?</a:t>
            </a:r>
          </a:p>
          <a:p>
            <a:r>
              <a:rPr lang="es-ES" sz="2800" dirty="0"/>
              <a:t>Presupuesto del </a:t>
            </a:r>
            <a:r>
              <a:rPr lang="es-ES" sz="2800" dirty="0" err="1"/>
              <a:t>FONDEN</a:t>
            </a:r>
            <a:endParaRPr lang="es-ES" sz="2800" dirty="0"/>
          </a:p>
          <a:p>
            <a:r>
              <a:rPr lang="es-ES" sz="2800" dirty="0"/>
              <a:t>El proceso de acceso a recursos del </a:t>
            </a:r>
            <a:r>
              <a:rPr lang="es-ES" sz="2800" dirty="0" err="1"/>
              <a:t>FONDEN</a:t>
            </a:r>
            <a:endParaRPr lang="es-ES" sz="2800" dirty="0"/>
          </a:p>
          <a:p>
            <a:r>
              <a:rPr lang="es-ES" sz="2800" dirty="0"/>
              <a:t>¿Se pueden emplear los recursos del </a:t>
            </a:r>
            <a:r>
              <a:rPr lang="es-ES" sz="2800" dirty="0" err="1"/>
              <a:t>FONDEN</a:t>
            </a:r>
            <a:r>
              <a:rPr lang="es-ES" sz="2800" dirty="0"/>
              <a:t> para fines electorales?</a:t>
            </a:r>
          </a:p>
        </p:txBody>
      </p:sp>
    </p:spTree>
    <p:extLst>
      <p:ext uri="{BB962C8B-B14F-4D97-AF65-F5344CB8AC3E}">
        <p14:creationId xmlns:p14="http://schemas.microsoft.com/office/powerpoint/2010/main" val="1977132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br>
              <a:rPr lang="es-ES" sz="4800" dirty="0"/>
            </a:br>
            <a:r>
              <a:rPr lang="es-ES" sz="4800" dirty="0"/>
              <a:t>¿Qué es El Fondo de Desastres Naturales?</a:t>
            </a:r>
            <a:endParaRPr lang="es-ES_tradnl" sz="4800" dirty="0"/>
          </a:p>
        </p:txBody>
      </p:sp>
      <p:sp>
        <p:nvSpPr>
          <p:cNvPr id="5" name="Marcador de texto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412387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Fondo de Desastres Naturales (1)</a:t>
            </a:r>
            <a:endParaRPr lang="es-ES_tradnl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sz="2800" dirty="0"/>
              <a:t>Instrumento que proporciona asistencia financiera a municipios y Estados para hacer frente a los daños causados por fenómenos naturales.</a:t>
            </a:r>
          </a:p>
          <a:p>
            <a:r>
              <a:rPr lang="en-US" sz="2800" dirty="0"/>
              <a:t>Tres </a:t>
            </a:r>
            <a:r>
              <a:rPr lang="es-ES" sz="2800" dirty="0"/>
              <a:t>tipos de eventos naturales: </a:t>
            </a:r>
          </a:p>
          <a:p>
            <a:pPr lvl="1"/>
            <a:r>
              <a:rPr lang="es-ES" sz="2800" dirty="0"/>
              <a:t>Geológicos (3.2%).</a:t>
            </a:r>
          </a:p>
          <a:p>
            <a:pPr lvl="1"/>
            <a:r>
              <a:rPr lang="es-ES" sz="2800" dirty="0"/>
              <a:t>Hidrometeorológicos (95.5%).</a:t>
            </a:r>
          </a:p>
          <a:p>
            <a:pPr lvl="1"/>
            <a:r>
              <a:rPr lang="es-ES" sz="2800" dirty="0"/>
              <a:t>Incendios forestales (1.1%).</a:t>
            </a:r>
          </a:p>
          <a:p>
            <a:pPr marL="0" indent="0">
              <a:buNone/>
            </a:pPr>
            <a:r>
              <a:rPr lang="es-MX" sz="2800" dirty="0"/>
              <a:t>Más de 21,014 Declaratorias por estos eventos.</a:t>
            </a:r>
          </a:p>
          <a:p>
            <a:pPr marL="0" indent="0">
              <a:buNone/>
            </a:pPr>
            <a:r>
              <a:rPr lang="es-ES" sz="2800" dirty="0"/>
              <a:t>458 por Sismos (2.0%)</a:t>
            </a:r>
          </a:p>
          <a:p>
            <a:pPr marL="628560" lvl="1" indent="0">
              <a:buNone/>
            </a:pPr>
            <a:r>
              <a:rPr lang="es-ES" sz="2600" dirty="0"/>
              <a:t>Guerrero (38.7%), Oaxaca (31.7%), Chiapas (16.6%) y Jalisco (6.4%)</a:t>
            </a:r>
          </a:p>
          <a:p>
            <a:pPr marL="0" indent="0">
              <a:buNone/>
            </a:pPr>
            <a:endParaRPr lang="es-MX" sz="2800" dirty="0"/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4667303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77FFE7C-C9B2-4C62-8C84-A8A2226724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Fondo de Desastres Naturales (2)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34B7055-F5D8-479D-B247-D1844A1AA9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/>
              <a:t>Dos vertientes:</a:t>
            </a:r>
          </a:p>
          <a:p>
            <a:pPr lvl="1"/>
            <a:r>
              <a:rPr lang="es-MX" dirty="0"/>
              <a:t>Desastres Naturales: 7,697 eventos.</a:t>
            </a:r>
          </a:p>
          <a:p>
            <a:pPr lvl="2"/>
            <a:r>
              <a:rPr lang="es-MX" dirty="0"/>
              <a:t>Fenómeno natural daña la infraestructura pública.</a:t>
            </a:r>
          </a:p>
          <a:p>
            <a:pPr lvl="2"/>
            <a:r>
              <a:rPr lang="es-MX" dirty="0"/>
              <a:t>Recursos para restaurar, rehabilitar o reconstruir bienes públicos.  </a:t>
            </a:r>
          </a:p>
          <a:p>
            <a:pPr lvl="1"/>
            <a:r>
              <a:rPr lang="es-MX" dirty="0"/>
              <a:t>Emergencias: 10,195 eventos</a:t>
            </a:r>
          </a:p>
          <a:p>
            <a:pPr lvl="2"/>
            <a:r>
              <a:rPr lang="es-MX" dirty="0"/>
              <a:t>Inminencia, alta probabilidad o presencia de fenómeno natural perturbador que afecte el bienestar de una población</a:t>
            </a:r>
          </a:p>
          <a:p>
            <a:pPr lvl="2"/>
            <a:r>
              <a:rPr lang="es-MX" dirty="0"/>
              <a:t>Recursos para proteger la vida y preservar la salud de la población</a:t>
            </a:r>
          </a:p>
          <a:p>
            <a:r>
              <a:rPr lang="es-MX" dirty="0"/>
              <a:t>No son mutuamente excluyentes.</a:t>
            </a:r>
          </a:p>
          <a:p>
            <a:r>
              <a:rPr lang="es-ES_tradnl" dirty="0"/>
              <a:t>Flujo de recursos permanente hasta que se declare terminado. </a:t>
            </a:r>
            <a:endParaRPr lang="es-MX" dirty="0"/>
          </a:p>
          <a:p>
            <a:pPr marL="0" indent="0">
              <a:buNone/>
            </a:pPr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12434730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2407274-76C8-4768-9D0D-AEA8154A5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/>
              <a:t>Desastre: Sectores en los que se puede utilizar </a:t>
            </a:r>
            <a:r>
              <a:rPr lang="es-ES_tradnl" dirty="0" err="1"/>
              <a:t>FONDEN</a:t>
            </a:r>
            <a:endParaRPr lang="es-ES_tradnl" dirty="0"/>
          </a:p>
        </p:txBody>
      </p:sp>
      <p:sp>
        <p:nvSpPr>
          <p:cNvPr id="4" name="Marcador de contenido 2">
            <a:extLst>
              <a:ext uri="{FF2B5EF4-FFF2-40B4-BE49-F238E27FC236}">
                <a16:creationId xmlns:a16="http://schemas.microsoft.com/office/drawing/2014/main" id="{032BDA19-8FE2-4E9D-AF92-16E3F2988CE5}"/>
              </a:ext>
            </a:extLst>
          </p:cNvPr>
          <p:cNvSpPr txBox="1">
            <a:spLocks/>
          </p:cNvSpPr>
          <p:nvPr/>
        </p:nvSpPr>
        <p:spPr>
          <a:xfrm>
            <a:off x="1249680" y="1231655"/>
            <a:ext cx="10058400" cy="5040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5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200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91405C"/>
              </a:buClr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0800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91405C"/>
              </a:buClr>
              <a:buFont typeface="Calibri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4400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91405C"/>
              </a:buClr>
              <a:buFont typeface="Calibri" panose="020F0502020204030204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400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rgbClr val="91405C"/>
              </a:buClr>
              <a:buFont typeface="Calibri" panose="020F0502020204030204" pitchFamily="34" charset="0"/>
              <a:buChar char="◦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s-ES_tradnl"/>
          </a:p>
        </p:txBody>
      </p:sp>
      <p:graphicFrame>
        <p:nvGraphicFramePr>
          <p:cNvPr id="5" name="4 Tabla">
            <a:extLst>
              <a:ext uri="{FF2B5EF4-FFF2-40B4-BE49-F238E27FC236}">
                <a16:creationId xmlns:a16="http://schemas.microsoft.com/office/drawing/2014/main" id="{7CE6E639-8E0A-4DAF-B4A6-5FE3CEC912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34851708"/>
              </p:ext>
            </p:extLst>
          </p:nvPr>
        </p:nvGraphicFramePr>
        <p:xfrm>
          <a:off x="1096963" y="1079500"/>
          <a:ext cx="10058400" cy="5040000"/>
        </p:xfrm>
        <a:graphic>
          <a:graphicData uri="http://schemas.openxmlformats.org/drawingml/2006/table">
            <a:tbl>
              <a:tblPr firstRow="1" bandCol="1">
                <a:tableStyleId>{5FD0F851-EC5A-4D38-B0AD-8093EC10F338}</a:tableStyleId>
              </a:tblPr>
              <a:tblGrid>
                <a:gridCol w="2514600">
                  <a:extLst>
                    <a:ext uri="{9D8B030D-6E8A-4147-A177-3AD203B41FA5}">
                      <a16:colId xmlns:a16="http://schemas.microsoft.com/office/drawing/2014/main" val="1958457763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85765"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Municipio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Estado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Federación</a:t>
                      </a: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endParaRPr lang="es-MX" sz="1800" b="1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417861445"/>
                  </a:ext>
                </a:extLst>
              </a:tr>
              <a:tr h="47542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Antropología e Historia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Cauces Ríos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Carretero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Educativo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Hidráulico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Residuos Sólidos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Salud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800" u="none" strike="noStrike" dirty="0">
                          <a:latin typeface="+mn-lt"/>
                        </a:rPr>
                        <a:t>Áreas Naturales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s-MX" sz="1800" u="none" strike="noStrike" dirty="0">
                          <a:latin typeface="+mn-lt"/>
                        </a:rPr>
                        <a:t>Acuícola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Cauces Ríos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s-MX" sz="1800" u="none" strike="noStrike" dirty="0">
                          <a:latin typeface="+mn-lt"/>
                        </a:rPr>
                        <a:t>Carretero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Cultura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Deportivo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Educativo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Forestal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Hidráulico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Hidroagrícola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s-MX" sz="1800" u="none" strike="noStrike" dirty="0">
                          <a:latin typeface="+mn-lt"/>
                        </a:rPr>
                        <a:t>Medio Ambiente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Monumentos Históricos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Pesca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Portuario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Residuos Sólidos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Salud  </a:t>
                      </a:r>
                      <a:endParaRPr lang="es-MX" sz="18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1800" u="none" strike="noStrike" dirty="0">
                          <a:latin typeface="+mn-lt"/>
                        </a:rPr>
                        <a:t>Zonas Costeras  </a:t>
                      </a:r>
                      <a:endParaRPr lang="es-ES_tradnl" dirty="0"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Acuícola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Antropología e Historia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Carretero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Educativo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Forestal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Hidráulico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Hidroagrícola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Medio Ambiente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Monumentos Históricos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Naval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Pesquera y Acuícola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Salud 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 dirty="0">
                          <a:latin typeface="+mn-lt"/>
                        </a:rPr>
                        <a:t>Turismo  </a:t>
                      </a:r>
                      <a:endParaRPr lang="es-ES_tradnl" sz="2000">
                        <a:latin typeface="+mn-lt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MX" sz="2000" u="none" strike="noStrike">
                          <a:latin typeface="+mn-lt"/>
                        </a:rPr>
                        <a:t>Zonas Costera 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2000" u="none" strike="noStrike" dirty="0">
                          <a:latin typeface="+mn-lt"/>
                        </a:rPr>
                        <a:t>Urbano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s-MX" sz="2000" u="none" strike="noStrike" dirty="0">
                          <a:latin typeface="+mn-lt"/>
                        </a:rPr>
                        <a:t>Vivienda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  <a:p>
                      <a:pPr algn="ctr" fontAlgn="b"/>
                      <a:r>
                        <a:rPr lang="es-MX" sz="2000" u="none" strike="noStrike" dirty="0">
                          <a:latin typeface="+mn-lt"/>
                        </a:rPr>
                        <a:t>Vivienda - PET</a:t>
                      </a:r>
                      <a:endParaRPr lang="es-MX" sz="2000" b="0" i="0" u="none" strike="noStrike" dirty="0">
                        <a:solidFill>
                          <a:srgbClr val="000000"/>
                        </a:solidFill>
                        <a:latin typeface="+mn-lt"/>
                      </a:endParaRPr>
                    </a:p>
                  </a:txBody>
                  <a:tcPr marL="9525" marR="9525" marT="9525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945651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449DBA-28C3-4366-9C1A-77B6190F75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Emergencia</a:t>
            </a:r>
            <a:r>
              <a:rPr lang="es-ES"/>
              <a:t>: Bienes </a:t>
            </a:r>
            <a:r>
              <a:rPr lang="es-ES_tradnl"/>
              <a:t>en los que se puede utilizar FONDEN</a:t>
            </a:r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5887B44F-17B0-4987-903A-F61FF61FD1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ES_tradnl" sz="2800" dirty="0"/>
              <a:t>Insumos básicos para proteger la vida y preservar la salud de la población</a:t>
            </a:r>
            <a:r>
              <a:rPr lang="es-ES_tradnl" sz="2800"/>
              <a:t>: </a:t>
            </a:r>
            <a:r>
              <a:rPr lang="es-ES" sz="2800"/>
              <a:t>despensas, mantas, colchones, pañales, toallas sanitarias femeninas, papel higiénico</a:t>
            </a:r>
            <a:r>
              <a:rPr lang="en-US" sz="2800"/>
              <a:t>, </a:t>
            </a:r>
            <a:r>
              <a:rPr lang="es-ES_tradnl" sz="2800"/>
              <a:t>herramientas, agua, </a:t>
            </a:r>
            <a:r>
              <a:rPr lang="en-US" sz="2800"/>
              <a:t>kits de</a:t>
            </a:r>
            <a:r>
              <a:rPr lang="es-ES" sz="2800"/>
              <a:t> limpieza y kits de higiene </a:t>
            </a:r>
            <a:r>
              <a:rPr lang="en-US" sz="2800"/>
              <a:t>personal</a:t>
            </a:r>
            <a:endParaRPr lang="en-US" sz="2800" dirty="0"/>
          </a:p>
          <a:p>
            <a:pPr lvl="1"/>
            <a:r>
              <a:rPr lang="en-US" sz="2700" dirty="0"/>
              <a:t>42 </a:t>
            </a:r>
            <a:r>
              <a:rPr lang="es-MX" sz="2700" dirty="0"/>
              <a:t>fichas</a:t>
            </a:r>
            <a:r>
              <a:rPr lang="en-US" sz="2700" dirty="0"/>
              <a:t> </a:t>
            </a:r>
            <a:r>
              <a:rPr lang="es-MX" sz="2700" dirty="0"/>
              <a:t>técnicas</a:t>
            </a:r>
          </a:p>
          <a:p>
            <a:r>
              <a:rPr lang="es-MX" sz="2800" dirty="0"/>
              <a:t>Otros</a:t>
            </a:r>
            <a:r>
              <a:rPr lang="en-US" sz="2800" dirty="0"/>
              <a:t> </a:t>
            </a:r>
            <a:r>
              <a:rPr lang="es-MX" sz="2800" dirty="0"/>
              <a:t>artículos no especificados: como equipo especializado, medicinas, combustible, o bolsas para cadáver</a:t>
            </a:r>
            <a:r>
              <a:rPr lang="en-US" sz="2800" dirty="0"/>
              <a:t>.</a:t>
            </a:r>
            <a:endParaRPr lang="es-ES_tradnl" sz="2800" dirty="0"/>
          </a:p>
          <a:p>
            <a:endParaRPr lang="es-ES_tradnl" sz="2800" dirty="0"/>
          </a:p>
        </p:txBody>
      </p:sp>
    </p:spTree>
    <p:extLst>
      <p:ext uri="{BB962C8B-B14F-4D97-AF65-F5344CB8AC3E}">
        <p14:creationId xmlns:p14="http://schemas.microsoft.com/office/powerpoint/2010/main" val="38511390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3">
            <a:extLst>
              <a:ext uri="{FF2B5EF4-FFF2-40B4-BE49-F238E27FC236}">
                <a16:creationId xmlns:a16="http://schemas.microsoft.com/office/drawing/2014/main" id="{061814E9-FA1B-4C0B-9015-F1E236209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5400"/>
              <a:t>Presupuesto del FONDEN</a:t>
            </a:r>
            <a:endParaRPr lang="es-ES_tradnl" sz="5400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ECEA8A32-1ACB-4CC1-A743-9711E504D7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/>
          </a:p>
        </p:txBody>
      </p:sp>
    </p:spTree>
    <p:extLst>
      <p:ext uri="{BB962C8B-B14F-4D97-AF65-F5344CB8AC3E}">
        <p14:creationId xmlns:p14="http://schemas.microsoft.com/office/powerpoint/2010/main" val="8159816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0AE7A30-907D-4540-91F3-94B01FBCB7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/>
              <a:t>¿Cuáles son los recursos del </a:t>
            </a:r>
            <a:r>
              <a:rPr lang="es-ES" dirty="0" err="1"/>
              <a:t>FONDEN</a:t>
            </a:r>
            <a:r>
              <a:rPr lang="es-ES"/>
              <a:t>?</a:t>
            </a:r>
            <a:endParaRPr lang="es-ES_tradnl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B2CF99B8-2D13-4EC7-9AA9-DB83757993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MX" dirty="0"/>
              <a:t>Tres instrumentos:</a:t>
            </a:r>
          </a:p>
          <a:p>
            <a:pPr lvl="1"/>
            <a:r>
              <a:rPr lang="es-ES_tradnl" dirty="0"/>
              <a:t>Programa Fondo de Desastres Naturales del Ramo General 23 (o Programa </a:t>
            </a:r>
            <a:r>
              <a:rPr lang="es-ES_tradnl" dirty="0" err="1"/>
              <a:t>FONDEN</a:t>
            </a:r>
            <a:r>
              <a:rPr lang="es-ES_tradnl" dirty="0"/>
              <a:t>)</a:t>
            </a:r>
          </a:p>
          <a:p>
            <a:pPr lvl="1"/>
            <a:r>
              <a:rPr lang="es-ES_tradnl" dirty="0"/>
              <a:t>Fondo Revolvente </a:t>
            </a:r>
            <a:r>
              <a:rPr lang="es-ES_tradnl" dirty="0" err="1"/>
              <a:t>FONDEN</a:t>
            </a:r>
            <a:endParaRPr lang="es-ES_tradnl" dirty="0"/>
          </a:p>
          <a:p>
            <a:pPr lvl="1"/>
            <a:r>
              <a:rPr lang="es-ES_tradnl" dirty="0"/>
              <a:t>Fideicomiso Fondo de Desastres Naturales</a:t>
            </a:r>
            <a:r>
              <a:rPr lang="es-ES_tradnl" i="1" dirty="0"/>
              <a:t> </a:t>
            </a:r>
            <a:r>
              <a:rPr lang="es-ES_tradnl" dirty="0"/>
              <a:t>(o Fideicomiso </a:t>
            </a:r>
            <a:r>
              <a:rPr lang="es-ES_tradnl" dirty="0" err="1"/>
              <a:t>FONDEN</a:t>
            </a:r>
            <a:r>
              <a:rPr lang="es-ES_tradnl" dirty="0"/>
              <a:t>) </a:t>
            </a:r>
            <a:endParaRPr lang="es-MX" dirty="0"/>
          </a:p>
          <a:p>
            <a:r>
              <a:rPr lang="es-ES_tradnl" dirty="0"/>
              <a:t>El presupuesto del </a:t>
            </a:r>
            <a:r>
              <a:rPr lang="es-ES_tradnl" dirty="0" err="1"/>
              <a:t>FONDEN</a:t>
            </a:r>
            <a:r>
              <a:rPr lang="es-ES_tradnl" dirty="0"/>
              <a:t> no debe ser menor del 0.4% del presupuesto federal anual  (Art. 37 </a:t>
            </a:r>
            <a:r>
              <a:rPr lang="es-ES_tradnl" dirty="0" err="1"/>
              <a:t>LFPRH</a:t>
            </a:r>
            <a:r>
              <a:rPr lang="es-ES_tradnl" dirty="0"/>
              <a:t>). </a:t>
            </a:r>
          </a:p>
          <a:p>
            <a:r>
              <a:rPr lang="es-ES_tradnl" dirty="0"/>
              <a:t>El Ejecutivo Federal tiene la facultad de aprobar recursos adicionales para el </a:t>
            </a:r>
            <a:r>
              <a:rPr lang="es-ES_tradnl" dirty="0" err="1"/>
              <a:t>FONDEN</a:t>
            </a:r>
            <a:r>
              <a:rPr lang="es-ES_tradnl" dirty="0"/>
              <a:t>.</a:t>
            </a:r>
          </a:p>
          <a:p>
            <a:r>
              <a:rPr lang="es-ES" dirty="0"/>
              <a:t>S</a:t>
            </a:r>
            <a:r>
              <a:rPr lang="es-ES_tradnl" dirty="0"/>
              <a:t>e pueden crear fondos especiales dentro del Fideicomiso </a:t>
            </a:r>
            <a:r>
              <a:rPr lang="es-ES_tradnl" dirty="0" err="1"/>
              <a:t>FONDEN</a:t>
            </a:r>
            <a:r>
              <a:rPr lang="es-ES_tradnl" dirty="0"/>
              <a:t> para hacer frente a los daños en casos específicos.</a:t>
            </a:r>
          </a:p>
          <a:p>
            <a:endParaRPr lang="es-ES_tradnl" dirty="0"/>
          </a:p>
        </p:txBody>
      </p:sp>
    </p:spTree>
    <p:extLst>
      <p:ext uri="{BB962C8B-B14F-4D97-AF65-F5344CB8AC3E}">
        <p14:creationId xmlns:p14="http://schemas.microsoft.com/office/powerpoint/2010/main" val="2198019433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ción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lantilla" id="{614472DF-DB5C-437D-862B-98D3769F5960}" vid="{DAD5D280-3F47-49B3-BC62-A0713D7FBF57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3845</TotalTime>
  <Words>1058</Words>
  <Application>Microsoft Office PowerPoint</Application>
  <PresentationFormat>Panorámica</PresentationFormat>
  <Paragraphs>221</Paragraphs>
  <Slides>19</Slides>
  <Notes>8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19</vt:i4>
      </vt:variant>
    </vt:vector>
  </HeadingPairs>
  <TitlesOfParts>
    <vt:vector size="24" baseType="lpstr">
      <vt:lpstr>Arial</vt:lpstr>
      <vt:lpstr>Calibri</vt:lpstr>
      <vt:lpstr>Calibri Light</vt:lpstr>
      <vt:lpstr>Times New Roman</vt:lpstr>
      <vt:lpstr>Retrospección</vt:lpstr>
      <vt:lpstr>Presentación de PowerPoint</vt:lpstr>
      <vt:lpstr>Contenido</vt:lpstr>
      <vt:lpstr> ¿Qué es El Fondo de Desastres Naturales?</vt:lpstr>
      <vt:lpstr>Fondo de Desastres Naturales (1)</vt:lpstr>
      <vt:lpstr>Fondo de Desastres Naturales (2)</vt:lpstr>
      <vt:lpstr>Desastre: Sectores en los que se puede utilizar FONDEN</vt:lpstr>
      <vt:lpstr>Emergencia: Bienes en los que se puede utilizar FONDEN</vt:lpstr>
      <vt:lpstr>Presupuesto del FONDEN</vt:lpstr>
      <vt:lpstr>¿Cuáles son los recursos del FONDEN?</vt:lpstr>
      <vt:lpstr>Presentación de PowerPoint</vt:lpstr>
      <vt:lpstr>Acceso a los Recursos del FONDEN</vt:lpstr>
      <vt:lpstr>Acceso a Recursos: Declaración de Desastre (1)</vt:lpstr>
      <vt:lpstr>Acceso a Recursos: Declaración de Desastre (2)</vt:lpstr>
      <vt:lpstr>Acceso a Recursos: Declaración de Emergencia</vt:lpstr>
      <vt:lpstr>¿Se pueden emplear los recursos del FONDEN para fines electorales?</vt:lpstr>
      <vt:lpstr> Transferencias per cápita por tipo de Declaración</vt:lpstr>
      <vt:lpstr>Bienes Públicos</vt:lpstr>
      <vt:lpstr>Bienes Privados</vt:lpstr>
      <vt:lpstr>Gracias por su atención.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“TRANSFERENCIAS GUBERNAMENTALES Y COMPORTAMIENTO ELECTORAL: EL EFECTO POLÍTICO-ELECTORAL DEL FONDEN”</dc:title>
  <dc:creator>Brisna Beltran</dc:creator>
  <cp:lastModifiedBy>Brisna Beltran</cp:lastModifiedBy>
  <cp:revision>242</cp:revision>
  <dcterms:created xsi:type="dcterms:W3CDTF">2016-10-02T18:42:31Z</dcterms:created>
  <dcterms:modified xsi:type="dcterms:W3CDTF">2017-10-16T12:56:14Z</dcterms:modified>
</cp:coreProperties>
</file>