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60" r:id="rId4"/>
    <p:sldId id="262" r:id="rId5"/>
    <p:sldId id="265" r:id="rId6"/>
    <p:sldId id="268" r:id="rId7"/>
    <p:sldId id="283" r:id="rId8"/>
    <p:sldId id="345" r:id="rId9"/>
    <p:sldId id="263" r:id="rId10"/>
    <p:sldId id="270" r:id="rId11"/>
    <p:sldId id="264" r:id="rId12"/>
    <p:sldId id="269" r:id="rId13"/>
    <p:sldId id="273" r:id="rId14"/>
    <p:sldId id="274" r:id="rId15"/>
    <p:sldId id="325" r:id="rId16"/>
    <p:sldId id="322" r:id="rId17"/>
    <p:sldId id="321" r:id="rId18"/>
    <p:sldId id="320" r:id="rId19"/>
    <p:sldId id="267" r:id="rId20"/>
    <p:sldId id="289" r:id="rId21"/>
    <p:sldId id="344" r:id="rId22"/>
    <p:sldId id="290" r:id="rId23"/>
  </p:sldIdLst>
  <p:sldSz cx="12192000" cy="6858000"/>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79028" autoAdjust="0"/>
  </p:normalViewPr>
  <p:slideViewPr>
    <p:cSldViewPr snapToGrid="0" snapToObjects="1">
      <p:cViewPr varScale="1">
        <p:scale>
          <a:sx n="102" d="100"/>
          <a:sy n="102" d="100"/>
        </p:scale>
        <p:origin x="288" y="17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molv\Dropbox\Cejudo\CONEVAL\Inventario_2016_(10.11.1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molv\Dropbox\Cejudo\CONEVAL\Inventario_2016_(10.11.1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rzedilloo\Documents\CIDE\Base%20de%20datos%20LASA%2022%20feb.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C:\Users\rzedilloo\Documents\CIDE\Base%20de%20datos%20LASA%2022%20feb.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s-MX" sz="1600"/>
              <a:t>Número de programas por nivel de atención de población potencial</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5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Hoja1!$I$2:$I$7</c:f>
              <c:strCache>
                <c:ptCount val="6"/>
                <c:pt idx="0">
                  <c:v>De 0% a 20%</c:v>
                </c:pt>
                <c:pt idx="1">
                  <c:v>De 20% a 40%</c:v>
                </c:pt>
                <c:pt idx="2">
                  <c:v>De 40% a 60%</c:v>
                </c:pt>
                <c:pt idx="3">
                  <c:v>De 60% a 80%</c:v>
                </c:pt>
                <c:pt idx="4">
                  <c:v>De 80% a 100%</c:v>
                </c:pt>
                <c:pt idx="5">
                  <c:v>Más de 100%</c:v>
                </c:pt>
              </c:strCache>
            </c:strRef>
          </c:cat>
          <c:val>
            <c:numRef>
              <c:f>Hoja1!$J$2:$J$7</c:f>
              <c:numCache>
                <c:formatCode>General</c:formatCode>
                <c:ptCount val="6"/>
                <c:pt idx="0">
                  <c:v>77</c:v>
                </c:pt>
                <c:pt idx="1">
                  <c:v>16</c:v>
                </c:pt>
                <c:pt idx="2">
                  <c:v>10</c:v>
                </c:pt>
                <c:pt idx="3">
                  <c:v>14</c:v>
                </c:pt>
                <c:pt idx="4">
                  <c:v>16</c:v>
                </c:pt>
                <c:pt idx="5">
                  <c:v>2</c:v>
                </c:pt>
              </c:numCache>
            </c:numRef>
          </c:val>
          <c:extLst>
            <c:ext xmlns:c16="http://schemas.microsoft.com/office/drawing/2014/chart" uri="{C3380CC4-5D6E-409C-BE32-E72D297353CC}">
              <c16:uniqueId val="{00000000-3D95-4CD3-8740-1AEBC8008C2A}"/>
            </c:ext>
          </c:extLst>
        </c:ser>
        <c:dLbls>
          <c:showLegendKey val="0"/>
          <c:showVal val="0"/>
          <c:showCatName val="0"/>
          <c:showSerName val="0"/>
          <c:showPercent val="0"/>
          <c:showBubbleSize val="0"/>
        </c:dLbls>
        <c:gapWidth val="219"/>
        <c:overlap val="-27"/>
        <c:axId val="342778024"/>
        <c:axId val="342777040"/>
      </c:barChart>
      <c:catAx>
        <c:axId val="342778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ES"/>
          </a:p>
        </c:txPr>
        <c:crossAx val="342777040"/>
        <c:crosses val="autoZero"/>
        <c:auto val="1"/>
        <c:lblAlgn val="ctr"/>
        <c:lblOffset val="100"/>
        <c:noMultiLvlLbl val="0"/>
      </c:catAx>
      <c:valAx>
        <c:axId val="342777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ES"/>
          </a:p>
        </c:txPr>
        <c:crossAx val="342778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s-MX" sz="1600"/>
              <a:t>Número de programas por</a:t>
            </a:r>
            <a:r>
              <a:rPr lang="es-MX" sz="1600" baseline="0"/>
              <a:t> tipo de apoyo (no excluyentes)</a:t>
            </a:r>
            <a:endParaRPr lang="es-MX" sz="160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spPr>
            <a:solidFill>
              <a:schemeClr val="accent1"/>
            </a:solidFill>
            <a:ln>
              <a:noFill/>
            </a:ln>
            <a:effectLst/>
          </c:spPr>
          <c:invertIfNegative val="0"/>
          <c:cat>
            <c:strRef>
              <c:f>Apoyos!$M$2:$U$2</c:f>
              <c:strCache>
                <c:ptCount val="9"/>
                <c:pt idx="0">
                  <c:v>Formación</c:v>
                </c:pt>
                <c:pt idx="1">
                  <c:v>Dinero</c:v>
                </c:pt>
                <c:pt idx="2">
                  <c:v>Financiamiento</c:v>
                </c:pt>
                <c:pt idx="3">
                  <c:v>Información</c:v>
                </c:pt>
                <c:pt idx="4">
                  <c:v>Servicios</c:v>
                </c:pt>
                <c:pt idx="5">
                  <c:v>bien</c:v>
                </c:pt>
                <c:pt idx="6">
                  <c:v>Infraestructura</c:v>
                </c:pt>
                <c:pt idx="7">
                  <c:v>Trámite</c:v>
                </c:pt>
                <c:pt idx="8">
                  <c:v>Otros</c:v>
                </c:pt>
              </c:strCache>
            </c:strRef>
          </c:cat>
          <c:val>
            <c:numRef>
              <c:f>Apoyos!$M$3:$U$3</c:f>
              <c:numCache>
                <c:formatCode>General</c:formatCode>
                <c:ptCount val="9"/>
                <c:pt idx="0">
                  <c:v>30</c:v>
                </c:pt>
                <c:pt idx="1">
                  <c:v>57</c:v>
                </c:pt>
                <c:pt idx="2">
                  <c:v>21</c:v>
                </c:pt>
                <c:pt idx="3">
                  <c:v>19</c:v>
                </c:pt>
                <c:pt idx="4">
                  <c:v>37</c:v>
                </c:pt>
                <c:pt idx="5">
                  <c:v>15</c:v>
                </c:pt>
                <c:pt idx="6">
                  <c:v>13</c:v>
                </c:pt>
                <c:pt idx="7">
                  <c:v>5</c:v>
                </c:pt>
                <c:pt idx="8">
                  <c:v>16</c:v>
                </c:pt>
              </c:numCache>
            </c:numRef>
          </c:val>
          <c:extLst>
            <c:ext xmlns:c16="http://schemas.microsoft.com/office/drawing/2014/chart" uri="{C3380CC4-5D6E-409C-BE32-E72D297353CC}">
              <c16:uniqueId val="{00000000-659A-4486-8C8E-38AD5D509271}"/>
            </c:ext>
          </c:extLst>
        </c:ser>
        <c:dLbls>
          <c:showLegendKey val="0"/>
          <c:showVal val="0"/>
          <c:showCatName val="0"/>
          <c:showSerName val="0"/>
          <c:showPercent val="0"/>
          <c:showBubbleSize val="0"/>
        </c:dLbls>
        <c:gapWidth val="219"/>
        <c:overlap val="-27"/>
        <c:axId val="438623520"/>
        <c:axId val="438631064"/>
      </c:barChart>
      <c:catAx>
        <c:axId val="438623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438631064"/>
        <c:crosses val="autoZero"/>
        <c:auto val="1"/>
        <c:lblAlgn val="ctr"/>
        <c:lblOffset val="100"/>
        <c:noMultiLvlLbl val="0"/>
      </c:catAx>
      <c:valAx>
        <c:axId val="438631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38623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 presupuesto'!$B$1</c:f>
              <c:strCache>
                <c:ptCount val="1"/>
                <c:pt idx="0">
                  <c:v>Con presupuesto</c:v>
                </c:pt>
              </c:strCache>
            </c:strRef>
          </c:tx>
          <c:spPr>
            <a:solidFill>
              <a:schemeClr val="accent1"/>
            </a:solidFill>
            <a:ln>
              <a:noFill/>
            </a:ln>
            <a:effectLst/>
          </c:spPr>
          <c:invertIfNegative val="0"/>
          <c:dPt>
            <c:idx val="14"/>
            <c:invertIfNegative val="0"/>
            <c:bubble3D val="0"/>
            <c:spPr>
              <a:solidFill>
                <a:srgbClr val="C00000"/>
              </a:solidFill>
              <a:ln>
                <a:noFill/>
              </a:ln>
              <a:effectLst/>
            </c:spPr>
            <c:extLst>
              <c:ext xmlns:c16="http://schemas.microsoft.com/office/drawing/2014/chart" uri="{C3380CC4-5D6E-409C-BE32-E72D297353CC}">
                <c16:uniqueId val="{00000001-3D39-4578-8EC2-1C0DA42297D7}"/>
              </c:ext>
            </c:extLst>
          </c:dPt>
          <c:cat>
            <c:strRef>
              <c:f>'Graph presupuesto'!$A$2:$A$34</c:f>
              <c:strCache>
                <c:ptCount val="33"/>
                <c:pt idx="0">
                  <c:v>CDMX</c:v>
                </c:pt>
                <c:pt idx="1">
                  <c:v>Chis</c:v>
                </c:pt>
                <c:pt idx="2">
                  <c:v>Oax</c:v>
                </c:pt>
                <c:pt idx="3">
                  <c:v>Ags</c:v>
                </c:pt>
                <c:pt idx="4">
                  <c:v>Col</c:v>
                </c:pt>
                <c:pt idx="5">
                  <c:v>Hgo</c:v>
                </c:pt>
                <c:pt idx="6">
                  <c:v>Jal</c:v>
                </c:pt>
                <c:pt idx="7">
                  <c:v>Chih</c:v>
                </c:pt>
                <c:pt idx="8">
                  <c:v>Cam</c:v>
                </c:pt>
                <c:pt idx="9">
                  <c:v>Bc</c:v>
                </c:pt>
                <c:pt idx="10">
                  <c:v>Nay</c:v>
                </c:pt>
                <c:pt idx="11">
                  <c:v>Dgo</c:v>
                </c:pt>
                <c:pt idx="12">
                  <c:v>Q ROO</c:v>
                </c:pt>
                <c:pt idx="13">
                  <c:v>Gto</c:v>
                </c:pt>
                <c:pt idx="14">
                  <c:v>NAL</c:v>
                </c:pt>
                <c:pt idx="15">
                  <c:v>SLP</c:v>
                </c:pt>
                <c:pt idx="16">
                  <c:v>Yuc</c:v>
                </c:pt>
                <c:pt idx="17">
                  <c:v>BCS</c:v>
                </c:pt>
                <c:pt idx="18">
                  <c:v>Coah</c:v>
                </c:pt>
                <c:pt idx="19">
                  <c:v>Tab</c:v>
                </c:pt>
                <c:pt idx="20">
                  <c:v>Tlax</c:v>
                </c:pt>
                <c:pt idx="21">
                  <c:v>Ver</c:v>
                </c:pt>
                <c:pt idx="22">
                  <c:v>Gro</c:v>
                </c:pt>
                <c:pt idx="23">
                  <c:v>Pue</c:v>
                </c:pt>
                <c:pt idx="24">
                  <c:v>Sin</c:v>
                </c:pt>
                <c:pt idx="25">
                  <c:v>Mex</c:v>
                </c:pt>
                <c:pt idx="26">
                  <c:v>Son</c:v>
                </c:pt>
                <c:pt idx="27">
                  <c:v>Zac</c:v>
                </c:pt>
                <c:pt idx="28">
                  <c:v>Qro</c:v>
                </c:pt>
                <c:pt idx="29">
                  <c:v>NL</c:v>
                </c:pt>
                <c:pt idx="30">
                  <c:v>Tamps</c:v>
                </c:pt>
                <c:pt idx="31">
                  <c:v>Mor</c:v>
                </c:pt>
                <c:pt idx="32">
                  <c:v>Mich</c:v>
                </c:pt>
              </c:strCache>
            </c:strRef>
          </c:cat>
          <c:val>
            <c:numRef>
              <c:f>'Graph presupuesto'!$B$2:$B$34</c:f>
              <c:numCache>
                <c:formatCode>0%</c:formatCode>
                <c:ptCount val="33"/>
                <c:pt idx="0">
                  <c:v>0.75641025641025639</c:v>
                </c:pt>
                <c:pt idx="1">
                  <c:v>0.7142857142857143</c:v>
                </c:pt>
                <c:pt idx="2">
                  <c:v>0.61904761904761907</c:v>
                </c:pt>
                <c:pt idx="3">
                  <c:v>0.59090909090909094</c:v>
                </c:pt>
                <c:pt idx="4">
                  <c:v>0.5</c:v>
                </c:pt>
                <c:pt idx="5">
                  <c:v>0.5</c:v>
                </c:pt>
                <c:pt idx="6">
                  <c:v>0.45238095238095238</c:v>
                </c:pt>
                <c:pt idx="7">
                  <c:v>0.41379310344827586</c:v>
                </c:pt>
                <c:pt idx="8">
                  <c:v>0.39130434782608697</c:v>
                </c:pt>
                <c:pt idx="9">
                  <c:v>0.375</c:v>
                </c:pt>
                <c:pt idx="10">
                  <c:v>0.36363636363636365</c:v>
                </c:pt>
                <c:pt idx="11">
                  <c:v>0.35135135135135137</c:v>
                </c:pt>
                <c:pt idx="12">
                  <c:v>0.35</c:v>
                </c:pt>
                <c:pt idx="13">
                  <c:v>0.29411764705882354</c:v>
                </c:pt>
                <c:pt idx="14">
                  <c:v>0.28327031975147376</c:v>
                </c:pt>
                <c:pt idx="15">
                  <c:v>0.24</c:v>
                </c:pt>
                <c:pt idx="16">
                  <c:v>0.2318840579710145</c:v>
                </c:pt>
                <c:pt idx="17">
                  <c:v>0.23076923076923078</c:v>
                </c:pt>
                <c:pt idx="18">
                  <c:v>0.22222222222222221</c:v>
                </c:pt>
                <c:pt idx="19">
                  <c:v>0.2</c:v>
                </c:pt>
                <c:pt idx="20">
                  <c:v>0.17391304347826086</c:v>
                </c:pt>
                <c:pt idx="21">
                  <c:v>0.16901408450704225</c:v>
                </c:pt>
                <c:pt idx="22">
                  <c:v>0.15</c:v>
                </c:pt>
                <c:pt idx="23">
                  <c:v>0.13043478260869565</c:v>
                </c:pt>
                <c:pt idx="24">
                  <c:v>0.11538461538461539</c:v>
                </c:pt>
                <c:pt idx="25">
                  <c:v>0.1125</c:v>
                </c:pt>
                <c:pt idx="26">
                  <c:v>0.1</c:v>
                </c:pt>
                <c:pt idx="27">
                  <c:v>9.5890410958904104E-2</c:v>
                </c:pt>
                <c:pt idx="28">
                  <c:v>7.6923076923076927E-2</c:v>
                </c:pt>
                <c:pt idx="29">
                  <c:v>6.6666666666666666E-2</c:v>
                </c:pt>
                <c:pt idx="30">
                  <c:v>4.3478260869565216E-2</c:v>
                </c:pt>
                <c:pt idx="31">
                  <c:v>3.3333333333333333E-2</c:v>
                </c:pt>
                <c:pt idx="32">
                  <c:v>0</c:v>
                </c:pt>
              </c:numCache>
            </c:numRef>
          </c:val>
          <c:extLst>
            <c:ext xmlns:c16="http://schemas.microsoft.com/office/drawing/2014/chart" uri="{C3380CC4-5D6E-409C-BE32-E72D297353CC}">
              <c16:uniqueId val="{00000002-3D39-4578-8EC2-1C0DA42297D7}"/>
            </c:ext>
          </c:extLst>
        </c:ser>
        <c:dLbls>
          <c:showLegendKey val="0"/>
          <c:showVal val="0"/>
          <c:showCatName val="0"/>
          <c:showSerName val="0"/>
          <c:showPercent val="0"/>
          <c:showBubbleSize val="0"/>
        </c:dLbls>
        <c:gapWidth val="219"/>
        <c:overlap val="-27"/>
        <c:axId val="417450512"/>
        <c:axId val="417450928"/>
      </c:barChart>
      <c:catAx>
        <c:axId val="417450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417450928"/>
        <c:crosses val="autoZero"/>
        <c:auto val="1"/>
        <c:lblAlgn val="ctr"/>
        <c:lblOffset val="100"/>
        <c:noMultiLvlLbl val="0"/>
      </c:catAx>
      <c:valAx>
        <c:axId val="4174509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417450512"/>
        <c:crosses val="autoZero"/>
        <c:crossBetween val="between"/>
      </c:valAx>
    </c:plotArea>
    <c:plotVisOnly val="1"/>
    <c:dispBlanksAs val="gap"/>
    <c:showDLblsOverMax val="0"/>
  </c:chart>
  <c:txPr>
    <a:bodyPr/>
    <a:lstStyle/>
    <a:p>
      <a:pPr>
        <a:defRPr/>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'Graph ROP'!$B$1</c:f>
              <c:strCache>
                <c:ptCount val="1"/>
                <c:pt idx="0">
                  <c:v>Con ROP</c:v>
                </c:pt>
              </c:strCache>
            </c:strRef>
          </c:tx>
          <c:spPr>
            <a:solidFill>
              <a:schemeClr val="accent1"/>
            </a:solidFill>
            <a:ln>
              <a:noFill/>
            </a:ln>
            <a:effectLst/>
          </c:spPr>
          <c:invertIfNegative val="0"/>
          <c:dPt>
            <c:idx val="13"/>
            <c:invertIfNegative val="0"/>
            <c:bubble3D val="0"/>
            <c:spPr>
              <a:solidFill>
                <a:srgbClr val="C00000"/>
              </a:solidFill>
              <a:ln>
                <a:noFill/>
              </a:ln>
              <a:effectLst/>
            </c:spPr>
            <c:extLst>
              <c:ext xmlns:c16="http://schemas.microsoft.com/office/drawing/2014/chart" uri="{C3380CC4-5D6E-409C-BE32-E72D297353CC}">
                <c16:uniqueId val="{00000001-3A6D-4388-A871-9D262B984FE2}"/>
              </c:ext>
            </c:extLst>
          </c:dPt>
          <c:cat>
            <c:strRef>
              <c:f>'Graph ROP'!$A$2:$A$34</c:f>
              <c:strCache>
                <c:ptCount val="33"/>
                <c:pt idx="0">
                  <c:v>Gto</c:v>
                </c:pt>
                <c:pt idx="1">
                  <c:v>Tlax</c:v>
                </c:pt>
                <c:pt idx="2">
                  <c:v>CDMX</c:v>
                </c:pt>
                <c:pt idx="3">
                  <c:v>Zac</c:v>
                </c:pt>
                <c:pt idx="4">
                  <c:v>Hgo</c:v>
                </c:pt>
                <c:pt idx="5">
                  <c:v>Mich</c:v>
                </c:pt>
                <c:pt idx="6">
                  <c:v>Jal</c:v>
                </c:pt>
                <c:pt idx="7">
                  <c:v>Mex</c:v>
                </c:pt>
                <c:pt idx="8">
                  <c:v>Oax</c:v>
                </c:pt>
                <c:pt idx="9">
                  <c:v>Gro</c:v>
                </c:pt>
                <c:pt idx="10">
                  <c:v>Pue</c:v>
                </c:pt>
                <c:pt idx="11">
                  <c:v>NL</c:v>
                </c:pt>
                <c:pt idx="12">
                  <c:v>Col</c:v>
                </c:pt>
                <c:pt idx="13">
                  <c:v>NAL</c:v>
                </c:pt>
                <c:pt idx="14">
                  <c:v>Yuc</c:v>
                </c:pt>
                <c:pt idx="15">
                  <c:v>Coah</c:v>
                </c:pt>
                <c:pt idx="16">
                  <c:v>Chih</c:v>
                </c:pt>
                <c:pt idx="17">
                  <c:v>Ags</c:v>
                </c:pt>
                <c:pt idx="18">
                  <c:v>Son</c:v>
                </c:pt>
                <c:pt idx="19">
                  <c:v>Ver</c:v>
                </c:pt>
                <c:pt idx="20">
                  <c:v>Tamps</c:v>
                </c:pt>
                <c:pt idx="21">
                  <c:v>Chis</c:v>
                </c:pt>
                <c:pt idx="22">
                  <c:v>Nay</c:v>
                </c:pt>
                <c:pt idx="23">
                  <c:v>Camp</c:v>
                </c:pt>
                <c:pt idx="24">
                  <c:v>Mor</c:v>
                </c:pt>
                <c:pt idx="25">
                  <c:v>BC</c:v>
                </c:pt>
                <c:pt idx="26">
                  <c:v>SLP</c:v>
                </c:pt>
                <c:pt idx="27">
                  <c:v>Qro</c:v>
                </c:pt>
                <c:pt idx="28">
                  <c:v>Tab</c:v>
                </c:pt>
                <c:pt idx="29">
                  <c:v>Sin</c:v>
                </c:pt>
                <c:pt idx="30">
                  <c:v>BCS</c:v>
                </c:pt>
                <c:pt idx="31">
                  <c:v>Q ROO</c:v>
                </c:pt>
                <c:pt idx="32">
                  <c:v>Dgo</c:v>
                </c:pt>
              </c:strCache>
            </c:strRef>
          </c:cat>
          <c:val>
            <c:numRef>
              <c:f>'Graph ROP'!$B$2:$B$34</c:f>
              <c:numCache>
                <c:formatCode>0%</c:formatCode>
                <c:ptCount val="33"/>
                <c:pt idx="0">
                  <c:v>0.86764705882352944</c:v>
                </c:pt>
                <c:pt idx="1">
                  <c:v>0.78260869565217395</c:v>
                </c:pt>
                <c:pt idx="2">
                  <c:v>0.76923076923076927</c:v>
                </c:pt>
                <c:pt idx="3">
                  <c:v>0.76712328767123283</c:v>
                </c:pt>
                <c:pt idx="4">
                  <c:v>0.73529411764705888</c:v>
                </c:pt>
                <c:pt idx="5">
                  <c:v>0.7</c:v>
                </c:pt>
                <c:pt idx="6">
                  <c:v>0.69047619047619047</c:v>
                </c:pt>
                <c:pt idx="7">
                  <c:v>0.67500000000000004</c:v>
                </c:pt>
                <c:pt idx="8">
                  <c:v>0.61904761904761907</c:v>
                </c:pt>
                <c:pt idx="9">
                  <c:v>0.57499999999999996</c:v>
                </c:pt>
                <c:pt idx="10">
                  <c:v>0.47826086956521741</c:v>
                </c:pt>
                <c:pt idx="11">
                  <c:v>0.4</c:v>
                </c:pt>
                <c:pt idx="12">
                  <c:v>0.375</c:v>
                </c:pt>
                <c:pt idx="13">
                  <c:v>0.36378651984441279</c:v>
                </c:pt>
                <c:pt idx="14">
                  <c:v>0.28985507246376813</c:v>
                </c:pt>
                <c:pt idx="15">
                  <c:v>0.28888888888888886</c:v>
                </c:pt>
                <c:pt idx="16">
                  <c:v>0.27586206896551724</c:v>
                </c:pt>
                <c:pt idx="17">
                  <c:v>0.27272727272727271</c:v>
                </c:pt>
                <c:pt idx="18">
                  <c:v>0.24</c:v>
                </c:pt>
                <c:pt idx="19">
                  <c:v>0.22535211267605634</c:v>
                </c:pt>
                <c:pt idx="20">
                  <c:v>0.20289855072463769</c:v>
                </c:pt>
                <c:pt idx="21">
                  <c:v>0.2</c:v>
                </c:pt>
                <c:pt idx="22">
                  <c:v>0.18181818181818182</c:v>
                </c:pt>
                <c:pt idx="23">
                  <c:v>0.17391304347826086</c:v>
                </c:pt>
                <c:pt idx="24">
                  <c:v>0.16666666666666666</c:v>
                </c:pt>
                <c:pt idx="25">
                  <c:v>0.14285714285714285</c:v>
                </c:pt>
                <c:pt idx="26">
                  <c:v>0.12</c:v>
                </c:pt>
                <c:pt idx="27">
                  <c:v>0.10256410256410256</c:v>
                </c:pt>
                <c:pt idx="28">
                  <c:v>0.1</c:v>
                </c:pt>
                <c:pt idx="29">
                  <c:v>9.6153846153846159E-2</c:v>
                </c:pt>
                <c:pt idx="30">
                  <c:v>7.6923076923076927E-2</c:v>
                </c:pt>
                <c:pt idx="31">
                  <c:v>0.05</c:v>
                </c:pt>
                <c:pt idx="32">
                  <c:v>0</c:v>
                </c:pt>
              </c:numCache>
            </c:numRef>
          </c:val>
          <c:extLst>
            <c:ext xmlns:c16="http://schemas.microsoft.com/office/drawing/2014/chart" uri="{C3380CC4-5D6E-409C-BE32-E72D297353CC}">
              <c16:uniqueId val="{00000000-3A6D-4388-A871-9D262B984FE2}"/>
            </c:ext>
          </c:extLst>
        </c:ser>
        <c:dLbls>
          <c:showLegendKey val="0"/>
          <c:showVal val="0"/>
          <c:showCatName val="0"/>
          <c:showSerName val="0"/>
          <c:showPercent val="0"/>
          <c:showBubbleSize val="0"/>
        </c:dLbls>
        <c:gapWidth val="219"/>
        <c:overlap val="-27"/>
        <c:axId val="400362064"/>
        <c:axId val="386496112"/>
      </c:barChart>
      <c:catAx>
        <c:axId val="400362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386496112"/>
        <c:crosses val="autoZero"/>
        <c:auto val="1"/>
        <c:lblAlgn val="ctr"/>
        <c:lblOffset val="100"/>
        <c:noMultiLvlLbl val="0"/>
      </c:catAx>
      <c:valAx>
        <c:axId val="3864961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400362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89C4A1-B079-A843-960B-C8DBF06DAE44}" type="doc">
      <dgm:prSet loTypeId="urn:microsoft.com/office/officeart/2016/7/layout/LinearBlockProcessNumbered" loCatId="process" qsTypeId="urn:microsoft.com/office/officeart/2005/8/quickstyle/simple1" qsCatId="simple" csTypeId="urn:microsoft.com/office/officeart/2005/8/colors/colorful1" csCatId="colorful" phldr="1"/>
      <dgm:spPr/>
      <dgm:t>
        <a:bodyPr/>
        <a:lstStyle/>
        <a:p>
          <a:endParaRPr lang="es-ES_tradnl"/>
        </a:p>
      </dgm:t>
    </dgm:pt>
    <dgm:pt modelId="{AF945F7F-8A47-9542-BE05-9EF90EB72926}">
      <dgm:prSet/>
      <dgm:spPr/>
      <dgm:t>
        <a:bodyPr/>
        <a:lstStyle/>
        <a:p>
          <a:pPr rtl="0"/>
          <a:r>
            <a:rPr lang="es-ES_tradnl" dirty="0"/>
            <a:t>Política social desarticulada</a:t>
          </a:r>
        </a:p>
      </dgm:t>
    </dgm:pt>
    <dgm:pt modelId="{3F29BCA4-5BE2-F945-A88E-AB5C5B68C3BA}" type="parTrans" cxnId="{3593A72B-B24C-CE43-BE62-59E56760D8AB}">
      <dgm:prSet/>
      <dgm:spPr/>
      <dgm:t>
        <a:bodyPr/>
        <a:lstStyle/>
        <a:p>
          <a:endParaRPr lang="es-ES_tradnl"/>
        </a:p>
      </dgm:t>
    </dgm:pt>
    <dgm:pt modelId="{A9A01428-890E-DC4A-BB51-C97BC992B936}" type="sibTrans" cxnId="{3593A72B-B24C-CE43-BE62-59E56760D8AB}">
      <dgm:prSet phldrT="01"/>
      <dgm:spPr/>
      <dgm:t>
        <a:bodyPr/>
        <a:lstStyle/>
        <a:p>
          <a:r>
            <a:rPr lang="es-ES_tradnl"/>
            <a:t>01</a:t>
          </a:r>
        </a:p>
      </dgm:t>
    </dgm:pt>
    <dgm:pt modelId="{47209B59-A1DA-EE44-809C-1574974C1BC4}">
      <dgm:prSet/>
      <dgm:spPr/>
      <dgm:t>
        <a:bodyPr/>
        <a:lstStyle/>
        <a:p>
          <a:pPr rtl="0"/>
          <a:r>
            <a:rPr lang="es-ES" dirty="0"/>
            <a:t>Ineficiencia</a:t>
          </a:r>
        </a:p>
      </dgm:t>
    </dgm:pt>
    <dgm:pt modelId="{4E8AF65D-C6C7-B44E-AB6E-CFB59CB9BB8C}" type="parTrans" cxnId="{03394AB0-1BAD-794A-8A50-3997D8C3B5AD}">
      <dgm:prSet/>
      <dgm:spPr/>
      <dgm:t>
        <a:bodyPr/>
        <a:lstStyle/>
        <a:p>
          <a:endParaRPr lang="es-ES_tradnl"/>
        </a:p>
      </dgm:t>
    </dgm:pt>
    <dgm:pt modelId="{3E593375-35C5-664D-A9DF-BEFA514FB1B0}" type="sibTrans" cxnId="{03394AB0-1BAD-794A-8A50-3997D8C3B5AD}">
      <dgm:prSet/>
      <dgm:spPr/>
      <dgm:t>
        <a:bodyPr/>
        <a:lstStyle/>
        <a:p>
          <a:endParaRPr lang="es-ES_tradnl"/>
        </a:p>
      </dgm:t>
    </dgm:pt>
    <dgm:pt modelId="{B43DFB9C-7ACF-9948-9ABF-9CB3C2452D11}">
      <dgm:prSet/>
      <dgm:spPr/>
      <dgm:t>
        <a:bodyPr/>
        <a:lstStyle/>
        <a:p>
          <a:pPr rtl="0"/>
          <a:r>
            <a:rPr lang="es-ES"/>
            <a:t>Dificultad para dar seguimiento, evaluar</a:t>
          </a:r>
        </a:p>
      </dgm:t>
    </dgm:pt>
    <dgm:pt modelId="{E45BC45E-2050-224C-A29F-4E608B889D53}" type="parTrans" cxnId="{05AC0937-B25A-BC4C-8BA7-8DA4FCD8553E}">
      <dgm:prSet/>
      <dgm:spPr/>
      <dgm:t>
        <a:bodyPr/>
        <a:lstStyle/>
        <a:p>
          <a:endParaRPr lang="es-ES_tradnl"/>
        </a:p>
      </dgm:t>
    </dgm:pt>
    <dgm:pt modelId="{FFD19BBE-F8E2-724D-A48C-7BF3B0168DEF}" type="sibTrans" cxnId="{05AC0937-B25A-BC4C-8BA7-8DA4FCD8553E}">
      <dgm:prSet/>
      <dgm:spPr/>
      <dgm:t>
        <a:bodyPr/>
        <a:lstStyle/>
        <a:p>
          <a:endParaRPr lang="es-ES_tradnl"/>
        </a:p>
      </dgm:t>
    </dgm:pt>
    <dgm:pt modelId="{67E8C61A-BD3E-164E-9995-4C29C0036B76}">
      <dgm:prSet/>
      <dgm:spPr/>
      <dgm:t>
        <a:bodyPr/>
        <a:lstStyle/>
        <a:p>
          <a:pPr rtl="0"/>
          <a:r>
            <a:rPr lang="es-ES" dirty="0"/>
            <a:t>Eficacia reducida</a:t>
          </a:r>
        </a:p>
        <a:p>
          <a:pPr rtl="0"/>
          <a:endParaRPr lang="es-ES" dirty="0"/>
        </a:p>
      </dgm:t>
    </dgm:pt>
    <dgm:pt modelId="{664DA0CC-F374-194F-AA82-A4E44894FF9C}" type="parTrans" cxnId="{8D7D2B4D-688A-B343-854E-5C904FA4914B}">
      <dgm:prSet/>
      <dgm:spPr/>
      <dgm:t>
        <a:bodyPr/>
        <a:lstStyle/>
        <a:p>
          <a:endParaRPr lang="es-ES_tradnl"/>
        </a:p>
      </dgm:t>
    </dgm:pt>
    <dgm:pt modelId="{7E1D5EEA-7B7F-BD48-8FE0-7AFBCF21BC1D}" type="sibTrans" cxnId="{8D7D2B4D-688A-B343-854E-5C904FA4914B}">
      <dgm:prSet/>
      <dgm:spPr/>
      <dgm:t>
        <a:bodyPr/>
        <a:lstStyle/>
        <a:p>
          <a:endParaRPr lang="es-ES_tradnl"/>
        </a:p>
      </dgm:t>
    </dgm:pt>
    <dgm:pt modelId="{A66460D6-1D7B-1A44-B5A9-6D2323933EA4}">
      <dgm:prSet/>
      <dgm:spPr/>
      <dgm:t>
        <a:bodyPr/>
        <a:lstStyle/>
        <a:p>
          <a:pPr rtl="0"/>
          <a:r>
            <a:rPr lang="es-ES"/>
            <a:t>Oportunidades para clientelismo</a:t>
          </a:r>
        </a:p>
      </dgm:t>
    </dgm:pt>
    <dgm:pt modelId="{03DDA567-8AB0-9449-BFE8-0FCE49A1BF2E}" type="parTrans" cxnId="{E8C44C3E-668C-6C47-968A-617EF0FE24E4}">
      <dgm:prSet/>
      <dgm:spPr/>
      <dgm:t>
        <a:bodyPr/>
        <a:lstStyle/>
        <a:p>
          <a:endParaRPr lang="es-ES_tradnl"/>
        </a:p>
      </dgm:t>
    </dgm:pt>
    <dgm:pt modelId="{8D3B9995-A3F8-D747-BFAD-F384EEBCBA07}" type="sibTrans" cxnId="{E8C44C3E-668C-6C47-968A-617EF0FE24E4}">
      <dgm:prSet phldrT="02"/>
      <dgm:spPr/>
      <dgm:t>
        <a:bodyPr/>
        <a:lstStyle/>
        <a:p>
          <a:r>
            <a:rPr lang="es-ES_tradnl"/>
            <a:t>02</a:t>
          </a:r>
        </a:p>
      </dgm:t>
    </dgm:pt>
    <dgm:pt modelId="{A555A76F-E1B2-5248-8520-334C2A7DEB0D}">
      <dgm:prSet/>
      <dgm:spPr/>
      <dgm:t>
        <a:bodyPr/>
        <a:lstStyle/>
        <a:p>
          <a:pPr rtl="0"/>
          <a:r>
            <a:rPr lang="es-ES"/>
            <a:t>Competencia por clientelas </a:t>
          </a:r>
        </a:p>
      </dgm:t>
    </dgm:pt>
    <dgm:pt modelId="{4BB88A13-EE35-944E-B91D-752BC737F7A0}" type="parTrans" cxnId="{178E3119-791D-6B41-885A-43B442AFE969}">
      <dgm:prSet/>
      <dgm:spPr/>
      <dgm:t>
        <a:bodyPr/>
        <a:lstStyle/>
        <a:p>
          <a:endParaRPr lang="es-ES_tradnl"/>
        </a:p>
      </dgm:t>
    </dgm:pt>
    <dgm:pt modelId="{59B412D6-3EF9-0B44-9D4D-A3B709BFA32E}" type="sibTrans" cxnId="{178E3119-791D-6B41-885A-43B442AFE969}">
      <dgm:prSet/>
      <dgm:spPr/>
      <dgm:t>
        <a:bodyPr/>
        <a:lstStyle/>
        <a:p>
          <a:endParaRPr lang="es-ES_tradnl"/>
        </a:p>
      </dgm:t>
    </dgm:pt>
    <dgm:pt modelId="{CE5F60D3-9247-B741-95CF-D27CA8361ACF}">
      <dgm:prSet/>
      <dgm:spPr/>
      <dgm:t>
        <a:bodyPr/>
        <a:lstStyle/>
        <a:p>
          <a:pPr rtl="0"/>
          <a:r>
            <a:rPr lang="es-ES" dirty="0"/>
            <a:t>Discrecionalidad en la asignación de beneficios</a:t>
          </a:r>
        </a:p>
      </dgm:t>
    </dgm:pt>
    <dgm:pt modelId="{49017AED-685F-9F45-B172-0EE66E6EF23C}" type="parTrans" cxnId="{DBF04369-690A-BB44-8DA4-A78D17CCA1AF}">
      <dgm:prSet/>
      <dgm:spPr/>
      <dgm:t>
        <a:bodyPr/>
        <a:lstStyle/>
        <a:p>
          <a:endParaRPr lang="es-ES_tradnl"/>
        </a:p>
      </dgm:t>
    </dgm:pt>
    <dgm:pt modelId="{0024DF3B-2E6E-534F-8476-13E23E8DE8DB}" type="sibTrans" cxnId="{DBF04369-690A-BB44-8DA4-A78D17CCA1AF}">
      <dgm:prSet/>
      <dgm:spPr/>
      <dgm:t>
        <a:bodyPr/>
        <a:lstStyle/>
        <a:p>
          <a:endParaRPr lang="es-ES_tradnl"/>
        </a:p>
      </dgm:t>
    </dgm:pt>
    <dgm:pt modelId="{4462B7C1-7685-1D40-91ED-B4F2BB05AB67}">
      <dgm:prSet/>
      <dgm:spPr/>
      <dgm:t>
        <a:bodyPr/>
        <a:lstStyle/>
        <a:p>
          <a:pPr rtl="0"/>
          <a:r>
            <a:rPr lang="es-ES"/>
            <a:t>Incentivos a mayor fragmentación, intervenciones con efectos de corto plazo</a:t>
          </a:r>
        </a:p>
      </dgm:t>
    </dgm:pt>
    <dgm:pt modelId="{4485D926-3659-EC4E-8A65-96B54FDF7562}" type="parTrans" cxnId="{EA9419A0-5720-5F45-9EB5-7D672143A83A}">
      <dgm:prSet/>
      <dgm:spPr/>
      <dgm:t>
        <a:bodyPr/>
        <a:lstStyle/>
        <a:p>
          <a:endParaRPr lang="es-ES_tradnl"/>
        </a:p>
      </dgm:t>
    </dgm:pt>
    <dgm:pt modelId="{902DDFD1-FCF5-9B4C-9376-959AE55A98EE}" type="sibTrans" cxnId="{EA9419A0-5720-5F45-9EB5-7D672143A83A}">
      <dgm:prSet/>
      <dgm:spPr/>
      <dgm:t>
        <a:bodyPr/>
        <a:lstStyle/>
        <a:p>
          <a:endParaRPr lang="es-ES_tradnl"/>
        </a:p>
      </dgm:t>
    </dgm:pt>
    <dgm:pt modelId="{407482DE-F821-0D48-B555-73A6A9164E0D}">
      <dgm:prSet/>
      <dgm:spPr/>
      <dgm:t>
        <a:bodyPr/>
        <a:lstStyle/>
        <a:p>
          <a:pPr rtl="0"/>
          <a:r>
            <a:rPr lang="es-ES" dirty="0"/>
            <a:t>Ausencia de una lógica de derechos sociales</a:t>
          </a:r>
        </a:p>
      </dgm:t>
    </dgm:pt>
    <dgm:pt modelId="{369365D9-6AF6-214B-AE77-81ADE1EE6C05}" type="parTrans" cxnId="{9CD7FB31-8D91-EE40-84C9-C3EAEBEAF406}">
      <dgm:prSet/>
      <dgm:spPr/>
      <dgm:t>
        <a:bodyPr/>
        <a:lstStyle/>
        <a:p>
          <a:endParaRPr lang="es-ES_tradnl"/>
        </a:p>
      </dgm:t>
    </dgm:pt>
    <dgm:pt modelId="{3BA32148-96A2-514A-9508-3EC5D4CCEB9B}" type="sibTrans" cxnId="{9CD7FB31-8D91-EE40-84C9-C3EAEBEAF406}">
      <dgm:prSet phldrT="03"/>
      <dgm:spPr/>
      <dgm:t>
        <a:bodyPr/>
        <a:lstStyle/>
        <a:p>
          <a:r>
            <a:rPr lang="es-ES_tradnl"/>
            <a:t>03</a:t>
          </a:r>
        </a:p>
      </dgm:t>
    </dgm:pt>
    <dgm:pt modelId="{1E95F9B1-488C-024B-AEA8-4FF3C5F00117}">
      <dgm:prSet/>
      <dgm:spPr/>
      <dgm:t>
        <a:bodyPr/>
        <a:lstStyle/>
        <a:p>
          <a:pPr rtl="0"/>
          <a:r>
            <a:rPr lang="es-ES"/>
            <a:t>Acceso a programas dependen de lugar donde se encuentra una persona</a:t>
          </a:r>
        </a:p>
      </dgm:t>
    </dgm:pt>
    <dgm:pt modelId="{256D60A3-D3B5-3A49-8FBE-67BFE30F4F54}" type="parTrans" cxnId="{C246B51A-CAD2-444B-A597-B6848230A6C3}">
      <dgm:prSet/>
      <dgm:spPr/>
      <dgm:t>
        <a:bodyPr/>
        <a:lstStyle/>
        <a:p>
          <a:endParaRPr lang="es-ES_tradnl"/>
        </a:p>
      </dgm:t>
    </dgm:pt>
    <dgm:pt modelId="{DD37DD18-14AD-F04F-BEF1-D985FD939114}" type="sibTrans" cxnId="{C246B51A-CAD2-444B-A597-B6848230A6C3}">
      <dgm:prSet/>
      <dgm:spPr/>
      <dgm:t>
        <a:bodyPr/>
        <a:lstStyle/>
        <a:p>
          <a:endParaRPr lang="es-ES_tradnl"/>
        </a:p>
      </dgm:t>
    </dgm:pt>
    <dgm:pt modelId="{02CD7382-18D8-B041-9839-6B40E4C22056}">
      <dgm:prSet/>
      <dgm:spPr/>
      <dgm:t>
        <a:bodyPr/>
        <a:lstStyle/>
        <a:p>
          <a:pPr rtl="0"/>
          <a:r>
            <a:rPr lang="es-ES" dirty="0"/>
            <a:t>Baja institucionalización</a:t>
          </a:r>
        </a:p>
      </dgm:t>
    </dgm:pt>
    <dgm:pt modelId="{C2F3000B-649E-114A-AE6A-C888FAFA4E53}" type="parTrans" cxnId="{B61D9CF7-DE35-C344-8CD9-E0F8B653D7A7}">
      <dgm:prSet/>
      <dgm:spPr/>
      <dgm:t>
        <a:bodyPr/>
        <a:lstStyle/>
        <a:p>
          <a:endParaRPr lang="es-ES_tradnl"/>
        </a:p>
      </dgm:t>
    </dgm:pt>
    <dgm:pt modelId="{FC0677CB-7421-184A-9AE6-9506E2147675}" type="sibTrans" cxnId="{B61D9CF7-DE35-C344-8CD9-E0F8B653D7A7}">
      <dgm:prSet/>
      <dgm:spPr/>
      <dgm:t>
        <a:bodyPr/>
        <a:lstStyle/>
        <a:p>
          <a:endParaRPr lang="es-ES_tradnl"/>
        </a:p>
      </dgm:t>
    </dgm:pt>
    <dgm:pt modelId="{F7C11A94-B0CC-7F49-855B-5F18130FADD3}">
      <dgm:prSet/>
      <dgm:spPr/>
      <dgm:t>
        <a:bodyPr/>
        <a:lstStyle/>
        <a:p>
          <a:pPr rtl="0"/>
          <a:r>
            <a:rPr lang="es-ES" dirty="0"/>
            <a:t>Lógica de dádivas, no derechos</a:t>
          </a:r>
        </a:p>
      </dgm:t>
    </dgm:pt>
    <dgm:pt modelId="{23D3D3C8-6079-2346-862A-2B3CA3114BAB}" type="parTrans" cxnId="{885ABE56-23DA-2746-8D16-EAA0F1ABF16D}">
      <dgm:prSet/>
      <dgm:spPr/>
      <dgm:t>
        <a:bodyPr/>
        <a:lstStyle/>
        <a:p>
          <a:endParaRPr lang="es-ES_tradnl"/>
        </a:p>
      </dgm:t>
    </dgm:pt>
    <dgm:pt modelId="{659989C2-E046-FB47-8737-30104831F84E}" type="sibTrans" cxnId="{885ABE56-23DA-2746-8D16-EAA0F1ABF16D}">
      <dgm:prSet/>
      <dgm:spPr/>
      <dgm:t>
        <a:bodyPr/>
        <a:lstStyle/>
        <a:p>
          <a:endParaRPr lang="es-ES_tradnl"/>
        </a:p>
      </dgm:t>
    </dgm:pt>
    <dgm:pt modelId="{72CA56F6-EAE9-4546-B1AC-9792D6499F4A}" type="pres">
      <dgm:prSet presAssocID="{6E89C4A1-B079-A843-960B-C8DBF06DAE44}" presName="Name0" presStyleCnt="0">
        <dgm:presLayoutVars>
          <dgm:animLvl val="lvl"/>
          <dgm:resizeHandles val="exact"/>
        </dgm:presLayoutVars>
      </dgm:prSet>
      <dgm:spPr/>
    </dgm:pt>
    <dgm:pt modelId="{4F1AC5BF-9B1B-AD40-808E-7D58D72E3965}" type="pres">
      <dgm:prSet presAssocID="{AF945F7F-8A47-9542-BE05-9EF90EB72926}" presName="compositeNode" presStyleCnt="0">
        <dgm:presLayoutVars>
          <dgm:bulletEnabled val="1"/>
        </dgm:presLayoutVars>
      </dgm:prSet>
      <dgm:spPr/>
    </dgm:pt>
    <dgm:pt modelId="{DDB01DB5-5C75-B94C-8393-FDF7805E66C8}" type="pres">
      <dgm:prSet presAssocID="{AF945F7F-8A47-9542-BE05-9EF90EB72926}" presName="bgRect" presStyleLbl="alignNode1" presStyleIdx="0" presStyleCnt="3"/>
      <dgm:spPr/>
    </dgm:pt>
    <dgm:pt modelId="{D20234F4-21E3-0C4B-A6A1-4B07CCBC799D}" type="pres">
      <dgm:prSet presAssocID="{A9A01428-890E-DC4A-BB51-C97BC992B936}" presName="sibTransNodeRect" presStyleLbl="alignNode1" presStyleIdx="0" presStyleCnt="3">
        <dgm:presLayoutVars>
          <dgm:chMax val="0"/>
          <dgm:bulletEnabled val="1"/>
        </dgm:presLayoutVars>
      </dgm:prSet>
      <dgm:spPr/>
    </dgm:pt>
    <dgm:pt modelId="{9D4352E1-C48D-294A-B09E-6A61292040A5}" type="pres">
      <dgm:prSet presAssocID="{AF945F7F-8A47-9542-BE05-9EF90EB72926}" presName="nodeRect" presStyleLbl="alignNode1" presStyleIdx="0" presStyleCnt="3">
        <dgm:presLayoutVars>
          <dgm:bulletEnabled val="1"/>
        </dgm:presLayoutVars>
      </dgm:prSet>
      <dgm:spPr/>
    </dgm:pt>
    <dgm:pt modelId="{2DAE5007-F220-2A44-A295-5C31326BCA43}" type="pres">
      <dgm:prSet presAssocID="{A9A01428-890E-DC4A-BB51-C97BC992B936}" presName="sibTrans" presStyleCnt="0"/>
      <dgm:spPr/>
    </dgm:pt>
    <dgm:pt modelId="{F6EA4835-FD4D-914C-A988-EB82DA08AB03}" type="pres">
      <dgm:prSet presAssocID="{A66460D6-1D7B-1A44-B5A9-6D2323933EA4}" presName="compositeNode" presStyleCnt="0">
        <dgm:presLayoutVars>
          <dgm:bulletEnabled val="1"/>
        </dgm:presLayoutVars>
      </dgm:prSet>
      <dgm:spPr/>
    </dgm:pt>
    <dgm:pt modelId="{FE0AE753-4109-0C40-B5F5-A968609B8D9F}" type="pres">
      <dgm:prSet presAssocID="{A66460D6-1D7B-1A44-B5A9-6D2323933EA4}" presName="bgRect" presStyleLbl="alignNode1" presStyleIdx="1" presStyleCnt="3"/>
      <dgm:spPr/>
    </dgm:pt>
    <dgm:pt modelId="{2389BD4B-8FAC-B649-A3A0-926A7C5CDE86}" type="pres">
      <dgm:prSet presAssocID="{8D3B9995-A3F8-D747-BFAD-F384EEBCBA07}" presName="sibTransNodeRect" presStyleLbl="alignNode1" presStyleIdx="1" presStyleCnt="3">
        <dgm:presLayoutVars>
          <dgm:chMax val="0"/>
          <dgm:bulletEnabled val="1"/>
        </dgm:presLayoutVars>
      </dgm:prSet>
      <dgm:spPr/>
    </dgm:pt>
    <dgm:pt modelId="{A6505C2D-07F0-D944-BB09-A98A7345A602}" type="pres">
      <dgm:prSet presAssocID="{A66460D6-1D7B-1A44-B5A9-6D2323933EA4}" presName="nodeRect" presStyleLbl="alignNode1" presStyleIdx="1" presStyleCnt="3">
        <dgm:presLayoutVars>
          <dgm:bulletEnabled val="1"/>
        </dgm:presLayoutVars>
      </dgm:prSet>
      <dgm:spPr/>
    </dgm:pt>
    <dgm:pt modelId="{23ED22FD-BD04-2F40-9815-980D62AA86BC}" type="pres">
      <dgm:prSet presAssocID="{8D3B9995-A3F8-D747-BFAD-F384EEBCBA07}" presName="sibTrans" presStyleCnt="0"/>
      <dgm:spPr/>
    </dgm:pt>
    <dgm:pt modelId="{37CA6D20-1854-0A4B-B8F1-C33B03DC75CF}" type="pres">
      <dgm:prSet presAssocID="{407482DE-F821-0D48-B555-73A6A9164E0D}" presName="compositeNode" presStyleCnt="0">
        <dgm:presLayoutVars>
          <dgm:bulletEnabled val="1"/>
        </dgm:presLayoutVars>
      </dgm:prSet>
      <dgm:spPr/>
    </dgm:pt>
    <dgm:pt modelId="{33470676-6C97-A84F-829E-57F195ADFA06}" type="pres">
      <dgm:prSet presAssocID="{407482DE-F821-0D48-B555-73A6A9164E0D}" presName="bgRect" presStyleLbl="alignNode1" presStyleIdx="2" presStyleCnt="3"/>
      <dgm:spPr/>
    </dgm:pt>
    <dgm:pt modelId="{D6539BDF-6854-2747-B69E-94F4468F98AB}" type="pres">
      <dgm:prSet presAssocID="{3BA32148-96A2-514A-9508-3EC5D4CCEB9B}" presName="sibTransNodeRect" presStyleLbl="alignNode1" presStyleIdx="2" presStyleCnt="3">
        <dgm:presLayoutVars>
          <dgm:chMax val="0"/>
          <dgm:bulletEnabled val="1"/>
        </dgm:presLayoutVars>
      </dgm:prSet>
      <dgm:spPr/>
    </dgm:pt>
    <dgm:pt modelId="{E3DC1D6A-71B4-BE42-8BF7-AE9BFA80AF67}" type="pres">
      <dgm:prSet presAssocID="{407482DE-F821-0D48-B555-73A6A9164E0D}" presName="nodeRect" presStyleLbl="alignNode1" presStyleIdx="2" presStyleCnt="3">
        <dgm:presLayoutVars>
          <dgm:bulletEnabled val="1"/>
        </dgm:presLayoutVars>
      </dgm:prSet>
      <dgm:spPr/>
    </dgm:pt>
  </dgm:ptLst>
  <dgm:cxnLst>
    <dgm:cxn modelId="{B04A2906-7D3A-2841-A867-4CDFFEDAEB6D}" type="presOf" srcId="{407482DE-F821-0D48-B555-73A6A9164E0D}" destId="{E3DC1D6A-71B4-BE42-8BF7-AE9BFA80AF67}" srcOrd="1" destOrd="0" presId="urn:microsoft.com/office/officeart/2016/7/layout/LinearBlockProcessNumbered"/>
    <dgm:cxn modelId="{FAA6400F-7F75-D343-B226-573677B23F67}" type="presOf" srcId="{B43DFB9C-7ACF-9948-9ABF-9CB3C2452D11}" destId="{9D4352E1-C48D-294A-B09E-6A61292040A5}" srcOrd="0" destOrd="2" presId="urn:microsoft.com/office/officeart/2016/7/layout/LinearBlockProcessNumbered"/>
    <dgm:cxn modelId="{13E3EB14-B43E-214D-B1D2-CBDBC8D6D292}" type="presOf" srcId="{A66460D6-1D7B-1A44-B5A9-6D2323933EA4}" destId="{A6505C2D-07F0-D944-BB09-A98A7345A602}" srcOrd="1" destOrd="0" presId="urn:microsoft.com/office/officeart/2016/7/layout/LinearBlockProcessNumbered"/>
    <dgm:cxn modelId="{178E3119-791D-6B41-885A-43B442AFE969}" srcId="{A66460D6-1D7B-1A44-B5A9-6D2323933EA4}" destId="{A555A76F-E1B2-5248-8520-334C2A7DEB0D}" srcOrd="0" destOrd="0" parTransId="{4BB88A13-EE35-944E-B91D-752BC737F7A0}" sibTransId="{59B412D6-3EF9-0B44-9D4D-A3B709BFA32E}"/>
    <dgm:cxn modelId="{C246B51A-CAD2-444B-A597-B6848230A6C3}" srcId="{407482DE-F821-0D48-B555-73A6A9164E0D}" destId="{1E95F9B1-488C-024B-AEA8-4FF3C5F00117}" srcOrd="0" destOrd="0" parTransId="{256D60A3-D3B5-3A49-8FBE-67BFE30F4F54}" sibTransId="{DD37DD18-14AD-F04F-BEF1-D985FD939114}"/>
    <dgm:cxn modelId="{D663671C-0D87-AB45-B3A8-9FFF61C835EF}" type="presOf" srcId="{4462B7C1-7685-1D40-91ED-B4F2BB05AB67}" destId="{A6505C2D-07F0-D944-BB09-A98A7345A602}" srcOrd="0" destOrd="3" presId="urn:microsoft.com/office/officeart/2016/7/layout/LinearBlockProcessNumbered"/>
    <dgm:cxn modelId="{B6A6F21E-20AB-0146-ABD1-19E6338FDA76}" type="presOf" srcId="{CE5F60D3-9247-B741-95CF-D27CA8361ACF}" destId="{A6505C2D-07F0-D944-BB09-A98A7345A602}" srcOrd="0" destOrd="2" presId="urn:microsoft.com/office/officeart/2016/7/layout/LinearBlockProcessNumbered"/>
    <dgm:cxn modelId="{3593A72B-B24C-CE43-BE62-59E56760D8AB}" srcId="{6E89C4A1-B079-A843-960B-C8DBF06DAE44}" destId="{AF945F7F-8A47-9542-BE05-9EF90EB72926}" srcOrd="0" destOrd="0" parTransId="{3F29BCA4-5BE2-F945-A88E-AB5C5B68C3BA}" sibTransId="{A9A01428-890E-DC4A-BB51-C97BC992B936}"/>
    <dgm:cxn modelId="{9CD7FB31-8D91-EE40-84C9-C3EAEBEAF406}" srcId="{6E89C4A1-B079-A843-960B-C8DBF06DAE44}" destId="{407482DE-F821-0D48-B555-73A6A9164E0D}" srcOrd="2" destOrd="0" parTransId="{369365D9-6AF6-214B-AE77-81ADE1EE6C05}" sibTransId="{3BA32148-96A2-514A-9508-3EC5D4CCEB9B}"/>
    <dgm:cxn modelId="{05AC0937-B25A-BC4C-8BA7-8DA4FCD8553E}" srcId="{AF945F7F-8A47-9542-BE05-9EF90EB72926}" destId="{B43DFB9C-7ACF-9948-9ABF-9CB3C2452D11}" srcOrd="1" destOrd="0" parTransId="{E45BC45E-2050-224C-A29F-4E608B889D53}" sibTransId="{FFD19BBE-F8E2-724D-A48C-7BF3B0168DEF}"/>
    <dgm:cxn modelId="{E8C44C3E-668C-6C47-968A-617EF0FE24E4}" srcId="{6E89C4A1-B079-A843-960B-C8DBF06DAE44}" destId="{A66460D6-1D7B-1A44-B5A9-6D2323933EA4}" srcOrd="1" destOrd="0" parTransId="{03DDA567-8AB0-9449-BFE8-0FCE49A1BF2E}" sibTransId="{8D3B9995-A3F8-D747-BFAD-F384EEBCBA07}"/>
    <dgm:cxn modelId="{861D0140-094C-E148-9337-5699F85ABE7F}" type="presOf" srcId="{A555A76F-E1B2-5248-8520-334C2A7DEB0D}" destId="{A6505C2D-07F0-D944-BB09-A98A7345A602}" srcOrd="0" destOrd="1" presId="urn:microsoft.com/office/officeart/2016/7/layout/LinearBlockProcessNumbered"/>
    <dgm:cxn modelId="{52096F5B-4936-F14D-AA69-F3383AA41A45}" type="presOf" srcId="{8D3B9995-A3F8-D747-BFAD-F384EEBCBA07}" destId="{2389BD4B-8FAC-B649-A3A0-926A7C5CDE86}" srcOrd="0" destOrd="0" presId="urn:microsoft.com/office/officeart/2016/7/layout/LinearBlockProcessNumbered"/>
    <dgm:cxn modelId="{F70CAB63-3D58-9640-8C86-F26E411E2A99}" type="presOf" srcId="{407482DE-F821-0D48-B555-73A6A9164E0D}" destId="{33470676-6C97-A84F-829E-57F195ADFA06}" srcOrd="0" destOrd="0" presId="urn:microsoft.com/office/officeart/2016/7/layout/LinearBlockProcessNumbered"/>
    <dgm:cxn modelId="{DBF04369-690A-BB44-8DA4-A78D17CCA1AF}" srcId="{A66460D6-1D7B-1A44-B5A9-6D2323933EA4}" destId="{CE5F60D3-9247-B741-95CF-D27CA8361ACF}" srcOrd="1" destOrd="0" parTransId="{49017AED-685F-9F45-B172-0EE66E6EF23C}" sibTransId="{0024DF3B-2E6E-534F-8476-13E23E8DE8DB}"/>
    <dgm:cxn modelId="{8D7D2B4D-688A-B343-854E-5C904FA4914B}" srcId="{AF945F7F-8A47-9542-BE05-9EF90EB72926}" destId="{67E8C61A-BD3E-164E-9995-4C29C0036B76}" srcOrd="2" destOrd="0" parTransId="{664DA0CC-F374-194F-AA82-A4E44894FF9C}" sibTransId="{7E1D5EEA-7B7F-BD48-8FE0-7AFBCF21BC1D}"/>
    <dgm:cxn modelId="{885ABE56-23DA-2746-8D16-EAA0F1ABF16D}" srcId="{407482DE-F821-0D48-B555-73A6A9164E0D}" destId="{F7C11A94-B0CC-7F49-855B-5F18130FADD3}" srcOrd="2" destOrd="0" parTransId="{23D3D3C8-6079-2346-862A-2B3CA3114BAB}" sibTransId="{659989C2-E046-FB47-8737-30104831F84E}"/>
    <dgm:cxn modelId="{9D312977-A41D-5F43-808F-1FDDDA9AD63B}" type="presOf" srcId="{1E95F9B1-488C-024B-AEA8-4FF3C5F00117}" destId="{E3DC1D6A-71B4-BE42-8BF7-AE9BFA80AF67}" srcOrd="0" destOrd="1" presId="urn:microsoft.com/office/officeart/2016/7/layout/LinearBlockProcessNumbered"/>
    <dgm:cxn modelId="{85BB5579-CF53-FD4E-96A5-46B426E7995F}" type="presOf" srcId="{AF945F7F-8A47-9542-BE05-9EF90EB72926}" destId="{9D4352E1-C48D-294A-B09E-6A61292040A5}" srcOrd="1" destOrd="0" presId="urn:microsoft.com/office/officeart/2016/7/layout/LinearBlockProcessNumbered"/>
    <dgm:cxn modelId="{1FE39C8C-8E97-8448-9E7A-292261ADD132}" type="presOf" srcId="{F7C11A94-B0CC-7F49-855B-5F18130FADD3}" destId="{E3DC1D6A-71B4-BE42-8BF7-AE9BFA80AF67}" srcOrd="0" destOrd="3" presId="urn:microsoft.com/office/officeart/2016/7/layout/LinearBlockProcessNumbered"/>
    <dgm:cxn modelId="{0909FF9F-5747-3149-A70A-E59B5E85D2D1}" type="presOf" srcId="{A9A01428-890E-DC4A-BB51-C97BC992B936}" destId="{D20234F4-21E3-0C4B-A6A1-4B07CCBC799D}" srcOrd="0" destOrd="0" presId="urn:microsoft.com/office/officeart/2016/7/layout/LinearBlockProcessNumbered"/>
    <dgm:cxn modelId="{EA9419A0-5720-5F45-9EB5-7D672143A83A}" srcId="{A66460D6-1D7B-1A44-B5A9-6D2323933EA4}" destId="{4462B7C1-7685-1D40-91ED-B4F2BB05AB67}" srcOrd="2" destOrd="0" parTransId="{4485D926-3659-EC4E-8A65-96B54FDF7562}" sibTransId="{902DDFD1-FCF5-9B4C-9376-959AE55A98EE}"/>
    <dgm:cxn modelId="{E78561A9-AEDC-D34E-964E-275306BDDADF}" type="presOf" srcId="{67E8C61A-BD3E-164E-9995-4C29C0036B76}" destId="{9D4352E1-C48D-294A-B09E-6A61292040A5}" srcOrd="0" destOrd="3" presId="urn:microsoft.com/office/officeart/2016/7/layout/LinearBlockProcessNumbered"/>
    <dgm:cxn modelId="{03394AB0-1BAD-794A-8A50-3997D8C3B5AD}" srcId="{AF945F7F-8A47-9542-BE05-9EF90EB72926}" destId="{47209B59-A1DA-EE44-809C-1574974C1BC4}" srcOrd="0" destOrd="0" parTransId="{4E8AF65D-C6C7-B44E-AB6E-CFB59CB9BB8C}" sibTransId="{3E593375-35C5-664D-A9DF-BEFA514FB1B0}"/>
    <dgm:cxn modelId="{F66C50CF-FF0C-4B43-A603-E440652FE785}" type="presOf" srcId="{3BA32148-96A2-514A-9508-3EC5D4CCEB9B}" destId="{D6539BDF-6854-2747-B69E-94F4468F98AB}" srcOrd="0" destOrd="0" presId="urn:microsoft.com/office/officeart/2016/7/layout/LinearBlockProcessNumbered"/>
    <dgm:cxn modelId="{B024B7CF-2547-074C-B147-0CC68D26F591}" type="presOf" srcId="{47209B59-A1DA-EE44-809C-1574974C1BC4}" destId="{9D4352E1-C48D-294A-B09E-6A61292040A5}" srcOrd="0" destOrd="1" presId="urn:microsoft.com/office/officeart/2016/7/layout/LinearBlockProcessNumbered"/>
    <dgm:cxn modelId="{EE16B6DC-6851-6A4E-8C93-C1E924858AB3}" type="presOf" srcId="{6E89C4A1-B079-A843-960B-C8DBF06DAE44}" destId="{72CA56F6-EAE9-4546-B1AC-9792D6499F4A}" srcOrd="0" destOrd="0" presId="urn:microsoft.com/office/officeart/2016/7/layout/LinearBlockProcessNumbered"/>
    <dgm:cxn modelId="{A4CC70E5-8D59-C945-90DA-8FAD24E41B5B}" type="presOf" srcId="{AF945F7F-8A47-9542-BE05-9EF90EB72926}" destId="{DDB01DB5-5C75-B94C-8393-FDF7805E66C8}" srcOrd="0" destOrd="0" presId="urn:microsoft.com/office/officeart/2016/7/layout/LinearBlockProcessNumbered"/>
    <dgm:cxn modelId="{2F6BA8ED-845D-4845-8C8C-452E1BB074F1}" type="presOf" srcId="{A66460D6-1D7B-1A44-B5A9-6D2323933EA4}" destId="{FE0AE753-4109-0C40-B5F5-A968609B8D9F}" srcOrd="0" destOrd="0" presId="urn:microsoft.com/office/officeart/2016/7/layout/LinearBlockProcessNumbered"/>
    <dgm:cxn modelId="{B5A6CFF1-6B40-DA49-B473-12359FBFEB0E}" type="presOf" srcId="{02CD7382-18D8-B041-9839-6B40E4C22056}" destId="{E3DC1D6A-71B4-BE42-8BF7-AE9BFA80AF67}" srcOrd="0" destOrd="2" presId="urn:microsoft.com/office/officeart/2016/7/layout/LinearBlockProcessNumbered"/>
    <dgm:cxn modelId="{B61D9CF7-DE35-C344-8CD9-E0F8B653D7A7}" srcId="{407482DE-F821-0D48-B555-73A6A9164E0D}" destId="{02CD7382-18D8-B041-9839-6B40E4C22056}" srcOrd="1" destOrd="0" parTransId="{C2F3000B-649E-114A-AE6A-C888FAFA4E53}" sibTransId="{FC0677CB-7421-184A-9AE6-9506E2147675}"/>
    <dgm:cxn modelId="{FF61BBAB-136E-6846-B65D-6D427093A23A}" type="presParOf" srcId="{72CA56F6-EAE9-4546-B1AC-9792D6499F4A}" destId="{4F1AC5BF-9B1B-AD40-808E-7D58D72E3965}" srcOrd="0" destOrd="0" presId="urn:microsoft.com/office/officeart/2016/7/layout/LinearBlockProcessNumbered"/>
    <dgm:cxn modelId="{AEB99065-23FB-BB45-8C2F-9FA68553F769}" type="presParOf" srcId="{4F1AC5BF-9B1B-AD40-808E-7D58D72E3965}" destId="{DDB01DB5-5C75-B94C-8393-FDF7805E66C8}" srcOrd="0" destOrd="0" presId="urn:microsoft.com/office/officeart/2016/7/layout/LinearBlockProcessNumbered"/>
    <dgm:cxn modelId="{C41116AE-3D74-704A-9C37-A3802007CB09}" type="presParOf" srcId="{4F1AC5BF-9B1B-AD40-808E-7D58D72E3965}" destId="{D20234F4-21E3-0C4B-A6A1-4B07CCBC799D}" srcOrd="1" destOrd="0" presId="urn:microsoft.com/office/officeart/2016/7/layout/LinearBlockProcessNumbered"/>
    <dgm:cxn modelId="{C8599EA5-44B6-FA4D-B24D-50CFCB273806}" type="presParOf" srcId="{4F1AC5BF-9B1B-AD40-808E-7D58D72E3965}" destId="{9D4352E1-C48D-294A-B09E-6A61292040A5}" srcOrd="2" destOrd="0" presId="urn:microsoft.com/office/officeart/2016/7/layout/LinearBlockProcessNumbered"/>
    <dgm:cxn modelId="{96CC0774-7B3E-8647-AA4D-AE1568141339}" type="presParOf" srcId="{72CA56F6-EAE9-4546-B1AC-9792D6499F4A}" destId="{2DAE5007-F220-2A44-A295-5C31326BCA43}" srcOrd="1" destOrd="0" presId="urn:microsoft.com/office/officeart/2016/7/layout/LinearBlockProcessNumbered"/>
    <dgm:cxn modelId="{671B03F2-96B8-FE4F-BCDC-EEF1FB121936}" type="presParOf" srcId="{72CA56F6-EAE9-4546-B1AC-9792D6499F4A}" destId="{F6EA4835-FD4D-914C-A988-EB82DA08AB03}" srcOrd="2" destOrd="0" presId="urn:microsoft.com/office/officeart/2016/7/layout/LinearBlockProcessNumbered"/>
    <dgm:cxn modelId="{BB590CC6-5DE9-2E4B-AC97-9B99EE8790EA}" type="presParOf" srcId="{F6EA4835-FD4D-914C-A988-EB82DA08AB03}" destId="{FE0AE753-4109-0C40-B5F5-A968609B8D9F}" srcOrd="0" destOrd="0" presId="urn:microsoft.com/office/officeart/2016/7/layout/LinearBlockProcessNumbered"/>
    <dgm:cxn modelId="{9311C4F4-759E-CA41-86F2-0266F4C9BA83}" type="presParOf" srcId="{F6EA4835-FD4D-914C-A988-EB82DA08AB03}" destId="{2389BD4B-8FAC-B649-A3A0-926A7C5CDE86}" srcOrd="1" destOrd="0" presId="urn:microsoft.com/office/officeart/2016/7/layout/LinearBlockProcessNumbered"/>
    <dgm:cxn modelId="{FF5A67C0-3E77-ED48-98F4-3F51EE693218}" type="presParOf" srcId="{F6EA4835-FD4D-914C-A988-EB82DA08AB03}" destId="{A6505C2D-07F0-D944-BB09-A98A7345A602}" srcOrd="2" destOrd="0" presId="urn:microsoft.com/office/officeart/2016/7/layout/LinearBlockProcessNumbered"/>
    <dgm:cxn modelId="{F44D641D-D5B2-8743-A2E1-4A2B5E4429E2}" type="presParOf" srcId="{72CA56F6-EAE9-4546-B1AC-9792D6499F4A}" destId="{23ED22FD-BD04-2F40-9815-980D62AA86BC}" srcOrd="3" destOrd="0" presId="urn:microsoft.com/office/officeart/2016/7/layout/LinearBlockProcessNumbered"/>
    <dgm:cxn modelId="{D2C6C600-2215-F547-8AFA-CCED80C16B76}" type="presParOf" srcId="{72CA56F6-EAE9-4546-B1AC-9792D6499F4A}" destId="{37CA6D20-1854-0A4B-B8F1-C33B03DC75CF}" srcOrd="4" destOrd="0" presId="urn:microsoft.com/office/officeart/2016/7/layout/LinearBlockProcessNumbered"/>
    <dgm:cxn modelId="{08A2099C-E322-C546-A4BE-044FE9B7646C}" type="presParOf" srcId="{37CA6D20-1854-0A4B-B8F1-C33B03DC75CF}" destId="{33470676-6C97-A84F-829E-57F195ADFA06}" srcOrd="0" destOrd="0" presId="urn:microsoft.com/office/officeart/2016/7/layout/LinearBlockProcessNumbered"/>
    <dgm:cxn modelId="{8D6B23C9-FB96-C647-BB1B-73E204C512C8}" type="presParOf" srcId="{37CA6D20-1854-0A4B-B8F1-C33B03DC75CF}" destId="{D6539BDF-6854-2747-B69E-94F4468F98AB}" srcOrd="1" destOrd="0" presId="urn:microsoft.com/office/officeart/2016/7/layout/LinearBlockProcessNumbered"/>
    <dgm:cxn modelId="{2785CF6A-88A6-B94C-AAD1-7A585B04B658}" type="presParOf" srcId="{37CA6D20-1854-0A4B-B8F1-C33B03DC75CF}" destId="{E3DC1D6A-71B4-BE42-8BF7-AE9BFA80AF67}"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530339-A978-5941-8718-B818B36C4EFE}" type="doc">
      <dgm:prSet loTypeId="urn:microsoft.com/office/officeart/2009/3/layout/StepUpProcess" loCatId="" qsTypeId="urn:microsoft.com/office/officeart/2005/8/quickstyle/simple1" qsCatId="simple" csTypeId="urn:microsoft.com/office/officeart/2005/8/colors/colorful1" csCatId="colorful" phldr="1"/>
      <dgm:spPr/>
      <dgm:t>
        <a:bodyPr/>
        <a:lstStyle/>
        <a:p>
          <a:endParaRPr lang="es-ES_tradnl"/>
        </a:p>
      </dgm:t>
    </dgm:pt>
    <dgm:pt modelId="{3BCF3907-C1D1-654D-A3F8-4EE945192B95}">
      <dgm:prSet phldrT="[Texto]"/>
      <dgm:spPr/>
      <dgm:t>
        <a:bodyPr/>
        <a:lstStyle/>
        <a:p>
          <a:r>
            <a:rPr lang="es-ES_tradnl" dirty="0"/>
            <a:t>Programas bien diseñados</a:t>
          </a:r>
        </a:p>
      </dgm:t>
    </dgm:pt>
    <dgm:pt modelId="{694D3897-32A6-154B-B116-F48569CFFACC}" type="parTrans" cxnId="{B7AADD2E-5469-3149-98B8-C52F937152AA}">
      <dgm:prSet/>
      <dgm:spPr/>
      <dgm:t>
        <a:bodyPr/>
        <a:lstStyle/>
        <a:p>
          <a:endParaRPr lang="es-ES_tradnl"/>
        </a:p>
      </dgm:t>
    </dgm:pt>
    <dgm:pt modelId="{3218EB8E-18ED-8D41-8C5A-2EBA19A9BFDA}" type="sibTrans" cxnId="{B7AADD2E-5469-3149-98B8-C52F937152AA}">
      <dgm:prSet/>
      <dgm:spPr/>
      <dgm:t>
        <a:bodyPr/>
        <a:lstStyle/>
        <a:p>
          <a:endParaRPr lang="es-ES_tradnl"/>
        </a:p>
      </dgm:t>
    </dgm:pt>
    <dgm:pt modelId="{19B48C5D-044C-FB48-8578-BBA873850150}">
      <dgm:prSet phldrT="[Texto]"/>
      <dgm:spPr/>
      <dgm:t>
        <a:bodyPr/>
        <a:lstStyle/>
        <a:p>
          <a:r>
            <a:rPr lang="es-ES_tradnl" dirty="0"/>
            <a:t>Programas alineados al plan sectorial</a:t>
          </a:r>
        </a:p>
      </dgm:t>
    </dgm:pt>
    <dgm:pt modelId="{C179DFEC-2842-B540-BA70-44B11D373D5B}" type="parTrans" cxnId="{FB17CF25-1F77-AE40-A7A7-954E43F88FB0}">
      <dgm:prSet/>
      <dgm:spPr/>
      <dgm:t>
        <a:bodyPr/>
        <a:lstStyle/>
        <a:p>
          <a:endParaRPr lang="es-ES_tradnl"/>
        </a:p>
      </dgm:t>
    </dgm:pt>
    <dgm:pt modelId="{7593B182-C08E-C14B-8AA4-387024C713D6}" type="sibTrans" cxnId="{FB17CF25-1F77-AE40-A7A7-954E43F88FB0}">
      <dgm:prSet/>
      <dgm:spPr/>
      <dgm:t>
        <a:bodyPr/>
        <a:lstStyle/>
        <a:p>
          <a:endParaRPr lang="es-ES_tradnl"/>
        </a:p>
      </dgm:t>
    </dgm:pt>
    <dgm:pt modelId="{189D421E-7B6F-394A-BD0F-F853C05E44BE}">
      <dgm:prSet phldrT="[Texto]"/>
      <dgm:spPr/>
      <dgm:t>
        <a:bodyPr/>
        <a:lstStyle/>
        <a:p>
          <a:r>
            <a:rPr lang="es-ES_tradnl" dirty="0"/>
            <a:t>Política social con programas coherentes</a:t>
          </a:r>
        </a:p>
      </dgm:t>
    </dgm:pt>
    <dgm:pt modelId="{25F5A259-45F8-6749-B439-35038C5E9FC9}" type="parTrans" cxnId="{F7635F58-6DEE-6443-837E-9EF51BCC821D}">
      <dgm:prSet/>
      <dgm:spPr/>
      <dgm:t>
        <a:bodyPr/>
        <a:lstStyle/>
        <a:p>
          <a:endParaRPr lang="es-ES_tradnl"/>
        </a:p>
      </dgm:t>
    </dgm:pt>
    <dgm:pt modelId="{5A4E79F1-9D22-5C4D-88D6-AB150038ED79}" type="sibTrans" cxnId="{F7635F58-6DEE-6443-837E-9EF51BCC821D}">
      <dgm:prSet/>
      <dgm:spPr/>
      <dgm:t>
        <a:bodyPr/>
        <a:lstStyle/>
        <a:p>
          <a:endParaRPr lang="es-ES_tradnl"/>
        </a:p>
      </dgm:t>
    </dgm:pt>
    <dgm:pt modelId="{C4E4AA76-A47E-3341-8773-AD559785C8F3}">
      <dgm:prSet phldrT="[Texto]"/>
      <dgm:spPr/>
      <dgm:t>
        <a:bodyPr/>
        <a:lstStyle/>
        <a:p>
          <a:r>
            <a:rPr lang="es-ES_tradnl" dirty="0"/>
            <a:t>Política social con alcance suficiente</a:t>
          </a:r>
        </a:p>
      </dgm:t>
    </dgm:pt>
    <dgm:pt modelId="{0747AACA-4D14-E346-B0B8-829200BFA1F8}" type="parTrans" cxnId="{9DC44E98-8F9A-D841-81A8-CD41AD3E5B24}">
      <dgm:prSet/>
      <dgm:spPr/>
      <dgm:t>
        <a:bodyPr/>
        <a:lstStyle/>
        <a:p>
          <a:endParaRPr lang="es-ES_tradnl"/>
        </a:p>
      </dgm:t>
    </dgm:pt>
    <dgm:pt modelId="{DC40EC70-F399-4447-9CAA-21FFFE4AAAAC}" type="sibTrans" cxnId="{9DC44E98-8F9A-D841-81A8-CD41AD3E5B24}">
      <dgm:prSet/>
      <dgm:spPr/>
      <dgm:t>
        <a:bodyPr/>
        <a:lstStyle/>
        <a:p>
          <a:endParaRPr lang="es-ES_tradnl"/>
        </a:p>
      </dgm:t>
    </dgm:pt>
    <dgm:pt modelId="{04FB59AD-1EEF-0540-AC90-257C5E6B17BF}" type="pres">
      <dgm:prSet presAssocID="{99530339-A978-5941-8718-B818B36C4EFE}" presName="rootnode" presStyleCnt="0">
        <dgm:presLayoutVars>
          <dgm:chMax/>
          <dgm:chPref/>
          <dgm:dir/>
          <dgm:animLvl val="lvl"/>
        </dgm:presLayoutVars>
      </dgm:prSet>
      <dgm:spPr/>
    </dgm:pt>
    <dgm:pt modelId="{86D14EAF-7DF6-874C-942C-C781471FD826}" type="pres">
      <dgm:prSet presAssocID="{3BCF3907-C1D1-654D-A3F8-4EE945192B95}" presName="composite" presStyleCnt="0"/>
      <dgm:spPr/>
    </dgm:pt>
    <dgm:pt modelId="{028C2CE4-F45E-D64E-BB9C-CF4EB60903F7}" type="pres">
      <dgm:prSet presAssocID="{3BCF3907-C1D1-654D-A3F8-4EE945192B95}" presName="LShape" presStyleLbl="alignNode1" presStyleIdx="0" presStyleCnt="7"/>
      <dgm:spPr/>
    </dgm:pt>
    <dgm:pt modelId="{539C2B08-2903-134B-8A3C-6B8E5873131C}" type="pres">
      <dgm:prSet presAssocID="{3BCF3907-C1D1-654D-A3F8-4EE945192B95}" presName="ParentText" presStyleLbl="revTx" presStyleIdx="0" presStyleCnt="4">
        <dgm:presLayoutVars>
          <dgm:chMax val="0"/>
          <dgm:chPref val="0"/>
          <dgm:bulletEnabled val="1"/>
        </dgm:presLayoutVars>
      </dgm:prSet>
      <dgm:spPr/>
    </dgm:pt>
    <dgm:pt modelId="{D9F384F6-374E-C54E-A35B-9EB656346898}" type="pres">
      <dgm:prSet presAssocID="{3BCF3907-C1D1-654D-A3F8-4EE945192B95}" presName="Triangle" presStyleLbl="alignNode1" presStyleIdx="1" presStyleCnt="7"/>
      <dgm:spPr/>
    </dgm:pt>
    <dgm:pt modelId="{28C0482B-883D-744D-9B57-AB0DA6808EF6}" type="pres">
      <dgm:prSet presAssocID="{3218EB8E-18ED-8D41-8C5A-2EBA19A9BFDA}" presName="sibTrans" presStyleCnt="0"/>
      <dgm:spPr/>
    </dgm:pt>
    <dgm:pt modelId="{D6DA2759-5D74-1A43-A7AE-24A9C3EDCB79}" type="pres">
      <dgm:prSet presAssocID="{3218EB8E-18ED-8D41-8C5A-2EBA19A9BFDA}" presName="space" presStyleCnt="0"/>
      <dgm:spPr/>
    </dgm:pt>
    <dgm:pt modelId="{557E0806-8B5E-9B4B-9695-B1E1DA0084FA}" type="pres">
      <dgm:prSet presAssocID="{19B48C5D-044C-FB48-8578-BBA873850150}" presName="composite" presStyleCnt="0"/>
      <dgm:spPr/>
    </dgm:pt>
    <dgm:pt modelId="{D26B1D0B-0048-164D-9D17-2023E20953BC}" type="pres">
      <dgm:prSet presAssocID="{19B48C5D-044C-FB48-8578-BBA873850150}" presName="LShape" presStyleLbl="alignNode1" presStyleIdx="2" presStyleCnt="7"/>
      <dgm:spPr/>
    </dgm:pt>
    <dgm:pt modelId="{2F073A69-38A6-F74D-8A4C-A6E4467891BC}" type="pres">
      <dgm:prSet presAssocID="{19B48C5D-044C-FB48-8578-BBA873850150}" presName="ParentText" presStyleLbl="revTx" presStyleIdx="1" presStyleCnt="4">
        <dgm:presLayoutVars>
          <dgm:chMax val="0"/>
          <dgm:chPref val="0"/>
          <dgm:bulletEnabled val="1"/>
        </dgm:presLayoutVars>
      </dgm:prSet>
      <dgm:spPr/>
    </dgm:pt>
    <dgm:pt modelId="{7AB8779D-A97F-6E43-8351-2933345E23DD}" type="pres">
      <dgm:prSet presAssocID="{19B48C5D-044C-FB48-8578-BBA873850150}" presName="Triangle" presStyleLbl="alignNode1" presStyleIdx="3" presStyleCnt="7"/>
      <dgm:spPr/>
    </dgm:pt>
    <dgm:pt modelId="{D9364366-2408-254B-B82B-5F7B628EE7D2}" type="pres">
      <dgm:prSet presAssocID="{7593B182-C08E-C14B-8AA4-387024C713D6}" presName="sibTrans" presStyleCnt="0"/>
      <dgm:spPr/>
    </dgm:pt>
    <dgm:pt modelId="{131B5069-8523-6649-B4CE-56BBD3423288}" type="pres">
      <dgm:prSet presAssocID="{7593B182-C08E-C14B-8AA4-387024C713D6}" presName="space" presStyleCnt="0"/>
      <dgm:spPr/>
    </dgm:pt>
    <dgm:pt modelId="{745C10AC-34B9-8F4D-97D1-6CCEA7AD631C}" type="pres">
      <dgm:prSet presAssocID="{189D421E-7B6F-394A-BD0F-F853C05E44BE}" presName="composite" presStyleCnt="0"/>
      <dgm:spPr/>
    </dgm:pt>
    <dgm:pt modelId="{1705C7C1-E4C5-1447-A1AA-42816A8F8D7E}" type="pres">
      <dgm:prSet presAssocID="{189D421E-7B6F-394A-BD0F-F853C05E44BE}" presName="LShape" presStyleLbl="alignNode1" presStyleIdx="4" presStyleCnt="7"/>
      <dgm:spPr/>
    </dgm:pt>
    <dgm:pt modelId="{1BAD2C09-8F3C-9C44-AC0C-2107809AAC42}" type="pres">
      <dgm:prSet presAssocID="{189D421E-7B6F-394A-BD0F-F853C05E44BE}" presName="ParentText" presStyleLbl="revTx" presStyleIdx="2" presStyleCnt="4">
        <dgm:presLayoutVars>
          <dgm:chMax val="0"/>
          <dgm:chPref val="0"/>
          <dgm:bulletEnabled val="1"/>
        </dgm:presLayoutVars>
      </dgm:prSet>
      <dgm:spPr/>
    </dgm:pt>
    <dgm:pt modelId="{851140CB-419F-5742-A1B5-956E4849FBC1}" type="pres">
      <dgm:prSet presAssocID="{189D421E-7B6F-394A-BD0F-F853C05E44BE}" presName="Triangle" presStyleLbl="alignNode1" presStyleIdx="5" presStyleCnt="7"/>
      <dgm:spPr/>
    </dgm:pt>
    <dgm:pt modelId="{3DF28912-96FC-B544-A82E-164585A6D949}" type="pres">
      <dgm:prSet presAssocID="{5A4E79F1-9D22-5C4D-88D6-AB150038ED79}" presName="sibTrans" presStyleCnt="0"/>
      <dgm:spPr/>
    </dgm:pt>
    <dgm:pt modelId="{B47CAC40-8210-1240-B11F-EA651EA5F7C2}" type="pres">
      <dgm:prSet presAssocID="{5A4E79F1-9D22-5C4D-88D6-AB150038ED79}" presName="space" presStyleCnt="0"/>
      <dgm:spPr/>
    </dgm:pt>
    <dgm:pt modelId="{7003EEF5-17FE-7440-A983-4E490C5C7B25}" type="pres">
      <dgm:prSet presAssocID="{C4E4AA76-A47E-3341-8773-AD559785C8F3}" presName="composite" presStyleCnt="0"/>
      <dgm:spPr/>
    </dgm:pt>
    <dgm:pt modelId="{FE242EA9-0D3F-6444-AF9C-DAC16DFCDAC8}" type="pres">
      <dgm:prSet presAssocID="{C4E4AA76-A47E-3341-8773-AD559785C8F3}" presName="LShape" presStyleLbl="alignNode1" presStyleIdx="6" presStyleCnt="7"/>
      <dgm:spPr/>
    </dgm:pt>
    <dgm:pt modelId="{52B336C4-7EAE-8543-991E-6D51B0A757CF}" type="pres">
      <dgm:prSet presAssocID="{C4E4AA76-A47E-3341-8773-AD559785C8F3}" presName="ParentText" presStyleLbl="revTx" presStyleIdx="3" presStyleCnt="4">
        <dgm:presLayoutVars>
          <dgm:chMax val="0"/>
          <dgm:chPref val="0"/>
          <dgm:bulletEnabled val="1"/>
        </dgm:presLayoutVars>
      </dgm:prSet>
      <dgm:spPr/>
    </dgm:pt>
  </dgm:ptLst>
  <dgm:cxnLst>
    <dgm:cxn modelId="{06C9EB08-E143-1643-9CB6-14C5135F507B}" type="presOf" srcId="{19B48C5D-044C-FB48-8578-BBA873850150}" destId="{2F073A69-38A6-F74D-8A4C-A6E4467891BC}" srcOrd="0" destOrd="0" presId="urn:microsoft.com/office/officeart/2009/3/layout/StepUpProcess"/>
    <dgm:cxn modelId="{FB17CF25-1F77-AE40-A7A7-954E43F88FB0}" srcId="{99530339-A978-5941-8718-B818B36C4EFE}" destId="{19B48C5D-044C-FB48-8578-BBA873850150}" srcOrd="1" destOrd="0" parTransId="{C179DFEC-2842-B540-BA70-44B11D373D5B}" sibTransId="{7593B182-C08E-C14B-8AA4-387024C713D6}"/>
    <dgm:cxn modelId="{B7AADD2E-5469-3149-98B8-C52F937152AA}" srcId="{99530339-A978-5941-8718-B818B36C4EFE}" destId="{3BCF3907-C1D1-654D-A3F8-4EE945192B95}" srcOrd="0" destOrd="0" parTransId="{694D3897-32A6-154B-B116-F48569CFFACC}" sibTransId="{3218EB8E-18ED-8D41-8C5A-2EBA19A9BFDA}"/>
    <dgm:cxn modelId="{BFBD9546-C28D-6C4C-BE82-B4BFE3D4D1CD}" type="presOf" srcId="{3BCF3907-C1D1-654D-A3F8-4EE945192B95}" destId="{539C2B08-2903-134B-8A3C-6B8E5873131C}" srcOrd="0" destOrd="0" presId="urn:microsoft.com/office/officeart/2009/3/layout/StepUpProcess"/>
    <dgm:cxn modelId="{3F02926C-20D2-1A48-8FF0-B312D987C1FD}" type="presOf" srcId="{C4E4AA76-A47E-3341-8773-AD559785C8F3}" destId="{52B336C4-7EAE-8543-991E-6D51B0A757CF}" srcOrd="0" destOrd="0" presId="urn:microsoft.com/office/officeart/2009/3/layout/StepUpProcess"/>
    <dgm:cxn modelId="{F7635F58-6DEE-6443-837E-9EF51BCC821D}" srcId="{99530339-A978-5941-8718-B818B36C4EFE}" destId="{189D421E-7B6F-394A-BD0F-F853C05E44BE}" srcOrd="2" destOrd="0" parTransId="{25F5A259-45F8-6749-B439-35038C5E9FC9}" sibTransId="{5A4E79F1-9D22-5C4D-88D6-AB150038ED79}"/>
    <dgm:cxn modelId="{9DC44E98-8F9A-D841-81A8-CD41AD3E5B24}" srcId="{99530339-A978-5941-8718-B818B36C4EFE}" destId="{C4E4AA76-A47E-3341-8773-AD559785C8F3}" srcOrd="3" destOrd="0" parTransId="{0747AACA-4D14-E346-B0B8-829200BFA1F8}" sibTransId="{DC40EC70-F399-4447-9CAA-21FFFE4AAAAC}"/>
    <dgm:cxn modelId="{810B1CA7-181E-8144-A1F4-C526CBE53468}" type="presOf" srcId="{99530339-A978-5941-8718-B818B36C4EFE}" destId="{04FB59AD-1EEF-0540-AC90-257C5E6B17BF}" srcOrd="0" destOrd="0" presId="urn:microsoft.com/office/officeart/2009/3/layout/StepUpProcess"/>
    <dgm:cxn modelId="{D1E10AFE-1060-AC47-B87D-C1C92AE33AE0}" type="presOf" srcId="{189D421E-7B6F-394A-BD0F-F853C05E44BE}" destId="{1BAD2C09-8F3C-9C44-AC0C-2107809AAC42}" srcOrd="0" destOrd="0" presId="urn:microsoft.com/office/officeart/2009/3/layout/StepUpProcess"/>
    <dgm:cxn modelId="{38DCA06B-21A7-EC4A-B98E-EDE30F01B3AC}" type="presParOf" srcId="{04FB59AD-1EEF-0540-AC90-257C5E6B17BF}" destId="{86D14EAF-7DF6-874C-942C-C781471FD826}" srcOrd="0" destOrd="0" presId="urn:microsoft.com/office/officeart/2009/3/layout/StepUpProcess"/>
    <dgm:cxn modelId="{E1F35BD1-17EB-2142-9445-8E6EBCB78647}" type="presParOf" srcId="{86D14EAF-7DF6-874C-942C-C781471FD826}" destId="{028C2CE4-F45E-D64E-BB9C-CF4EB60903F7}" srcOrd="0" destOrd="0" presId="urn:microsoft.com/office/officeart/2009/3/layout/StepUpProcess"/>
    <dgm:cxn modelId="{E01126B5-62D8-8D43-A187-A1506E85FE8C}" type="presParOf" srcId="{86D14EAF-7DF6-874C-942C-C781471FD826}" destId="{539C2B08-2903-134B-8A3C-6B8E5873131C}" srcOrd="1" destOrd="0" presId="urn:microsoft.com/office/officeart/2009/3/layout/StepUpProcess"/>
    <dgm:cxn modelId="{A5EEFDF7-8370-CE42-9837-E6083EC6CC4B}" type="presParOf" srcId="{86D14EAF-7DF6-874C-942C-C781471FD826}" destId="{D9F384F6-374E-C54E-A35B-9EB656346898}" srcOrd="2" destOrd="0" presId="urn:microsoft.com/office/officeart/2009/3/layout/StepUpProcess"/>
    <dgm:cxn modelId="{A0BA2678-EA1C-8149-A04F-0F735E67D5AE}" type="presParOf" srcId="{04FB59AD-1EEF-0540-AC90-257C5E6B17BF}" destId="{28C0482B-883D-744D-9B57-AB0DA6808EF6}" srcOrd="1" destOrd="0" presId="urn:microsoft.com/office/officeart/2009/3/layout/StepUpProcess"/>
    <dgm:cxn modelId="{7F6946D2-BA1D-7949-B60C-56590370D665}" type="presParOf" srcId="{28C0482B-883D-744D-9B57-AB0DA6808EF6}" destId="{D6DA2759-5D74-1A43-A7AE-24A9C3EDCB79}" srcOrd="0" destOrd="0" presId="urn:microsoft.com/office/officeart/2009/3/layout/StepUpProcess"/>
    <dgm:cxn modelId="{1925F913-CCA5-EA4C-8C33-5F62E1533BE1}" type="presParOf" srcId="{04FB59AD-1EEF-0540-AC90-257C5E6B17BF}" destId="{557E0806-8B5E-9B4B-9695-B1E1DA0084FA}" srcOrd="2" destOrd="0" presId="urn:microsoft.com/office/officeart/2009/3/layout/StepUpProcess"/>
    <dgm:cxn modelId="{1B11C887-546A-D640-89C8-F9476C259774}" type="presParOf" srcId="{557E0806-8B5E-9B4B-9695-B1E1DA0084FA}" destId="{D26B1D0B-0048-164D-9D17-2023E20953BC}" srcOrd="0" destOrd="0" presId="urn:microsoft.com/office/officeart/2009/3/layout/StepUpProcess"/>
    <dgm:cxn modelId="{ECFBA58E-D1FF-4A48-AAD4-FADD83165B2E}" type="presParOf" srcId="{557E0806-8B5E-9B4B-9695-B1E1DA0084FA}" destId="{2F073A69-38A6-F74D-8A4C-A6E4467891BC}" srcOrd="1" destOrd="0" presId="urn:microsoft.com/office/officeart/2009/3/layout/StepUpProcess"/>
    <dgm:cxn modelId="{DB3D6DEC-84F9-7C44-A262-4E557C504360}" type="presParOf" srcId="{557E0806-8B5E-9B4B-9695-B1E1DA0084FA}" destId="{7AB8779D-A97F-6E43-8351-2933345E23DD}" srcOrd="2" destOrd="0" presId="urn:microsoft.com/office/officeart/2009/3/layout/StepUpProcess"/>
    <dgm:cxn modelId="{67532533-6E54-5E4C-9A92-D57B43FF8A9A}" type="presParOf" srcId="{04FB59AD-1EEF-0540-AC90-257C5E6B17BF}" destId="{D9364366-2408-254B-B82B-5F7B628EE7D2}" srcOrd="3" destOrd="0" presId="urn:microsoft.com/office/officeart/2009/3/layout/StepUpProcess"/>
    <dgm:cxn modelId="{96A07A9E-41D8-9140-A03F-C6322DCF90D7}" type="presParOf" srcId="{D9364366-2408-254B-B82B-5F7B628EE7D2}" destId="{131B5069-8523-6649-B4CE-56BBD3423288}" srcOrd="0" destOrd="0" presId="urn:microsoft.com/office/officeart/2009/3/layout/StepUpProcess"/>
    <dgm:cxn modelId="{679B027E-A2B4-244B-A8FD-019FE09043F9}" type="presParOf" srcId="{04FB59AD-1EEF-0540-AC90-257C5E6B17BF}" destId="{745C10AC-34B9-8F4D-97D1-6CCEA7AD631C}" srcOrd="4" destOrd="0" presId="urn:microsoft.com/office/officeart/2009/3/layout/StepUpProcess"/>
    <dgm:cxn modelId="{632AA179-7978-3546-B8AD-A1192DED60E3}" type="presParOf" srcId="{745C10AC-34B9-8F4D-97D1-6CCEA7AD631C}" destId="{1705C7C1-E4C5-1447-A1AA-42816A8F8D7E}" srcOrd="0" destOrd="0" presId="urn:microsoft.com/office/officeart/2009/3/layout/StepUpProcess"/>
    <dgm:cxn modelId="{CF28F463-6A17-8E44-B088-9FFD78F5D793}" type="presParOf" srcId="{745C10AC-34B9-8F4D-97D1-6CCEA7AD631C}" destId="{1BAD2C09-8F3C-9C44-AC0C-2107809AAC42}" srcOrd="1" destOrd="0" presId="urn:microsoft.com/office/officeart/2009/3/layout/StepUpProcess"/>
    <dgm:cxn modelId="{5EAF6A92-177A-C242-8B02-3058B860E008}" type="presParOf" srcId="{745C10AC-34B9-8F4D-97D1-6CCEA7AD631C}" destId="{851140CB-419F-5742-A1B5-956E4849FBC1}" srcOrd="2" destOrd="0" presId="urn:microsoft.com/office/officeart/2009/3/layout/StepUpProcess"/>
    <dgm:cxn modelId="{6A9539A5-AFED-E242-BB0F-5E3CAEF9E7E7}" type="presParOf" srcId="{04FB59AD-1EEF-0540-AC90-257C5E6B17BF}" destId="{3DF28912-96FC-B544-A82E-164585A6D949}" srcOrd="5" destOrd="0" presId="urn:microsoft.com/office/officeart/2009/3/layout/StepUpProcess"/>
    <dgm:cxn modelId="{3578B39A-E8D9-FD4A-98FD-58E23B7D054C}" type="presParOf" srcId="{3DF28912-96FC-B544-A82E-164585A6D949}" destId="{B47CAC40-8210-1240-B11F-EA651EA5F7C2}" srcOrd="0" destOrd="0" presId="urn:microsoft.com/office/officeart/2009/3/layout/StepUpProcess"/>
    <dgm:cxn modelId="{C1C8049B-013E-904E-B558-414C6EADFA66}" type="presParOf" srcId="{04FB59AD-1EEF-0540-AC90-257C5E6B17BF}" destId="{7003EEF5-17FE-7440-A983-4E490C5C7B25}" srcOrd="6" destOrd="0" presId="urn:microsoft.com/office/officeart/2009/3/layout/StepUpProcess"/>
    <dgm:cxn modelId="{90438AD7-687E-2142-8DAA-0CB57C4C1DCB}" type="presParOf" srcId="{7003EEF5-17FE-7440-A983-4E490C5C7B25}" destId="{FE242EA9-0D3F-6444-AF9C-DAC16DFCDAC8}" srcOrd="0" destOrd="0" presId="urn:microsoft.com/office/officeart/2009/3/layout/StepUpProcess"/>
    <dgm:cxn modelId="{AC28762F-8BE8-904E-A0FE-FB0E4E7D37A5}" type="presParOf" srcId="{7003EEF5-17FE-7440-A983-4E490C5C7B25}" destId="{52B336C4-7EAE-8543-991E-6D51B0A757C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01DB5-5C75-B94C-8393-FDF7805E66C8}">
      <dsp:nvSpPr>
        <dsp:cNvPr id="0" name=""/>
        <dsp:cNvSpPr/>
      </dsp:nvSpPr>
      <dsp:spPr>
        <a:xfrm>
          <a:off x="821" y="179348"/>
          <a:ext cx="3327201" cy="3992641"/>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marL="0" lvl="0" indent="0" algn="l" defTabSz="844550" rtl="0">
            <a:lnSpc>
              <a:spcPct val="90000"/>
            </a:lnSpc>
            <a:spcBef>
              <a:spcPct val="0"/>
            </a:spcBef>
            <a:spcAft>
              <a:spcPct val="35000"/>
            </a:spcAft>
            <a:buNone/>
          </a:pPr>
          <a:r>
            <a:rPr lang="es-ES_tradnl" sz="1900" kern="1200" dirty="0"/>
            <a:t>Política social desarticulada</a:t>
          </a:r>
        </a:p>
        <a:p>
          <a:pPr marL="114300" lvl="1" indent="-114300" algn="l" defTabSz="666750" rtl="0">
            <a:lnSpc>
              <a:spcPct val="90000"/>
            </a:lnSpc>
            <a:spcBef>
              <a:spcPct val="0"/>
            </a:spcBef>
            <a:spcAft>
              <a:spcPct val="15000"/>
            </a:spcAft>
            <a:buChar char="•"/>
          </a:pPr>
          <a:r>
            <a:rPr lang="es-ES" sz="1500" kern="1200" dirty="0"/>
            <a:t>Ineficiencia</a:t>
          </a:r>
        </a:p>
        <a:p>
          <a:pPr marL="114300" lvl="1" indent="-114300" algn="l" defTabSz="666750" rtl="0">
            <a:lnSpc>
              <a:spcPct val="90000"/>
            </a:lnSpc>
            <a:spcBef>
              <a:spcPct val="0"/>
            </a:spcBef>
            <a:spcAft>
              <a:spcPct val="15000"/>
            </a:spcAft>
            <a:buChar char="•"/>
          </a:pPr>
          <a:r>
            <a:rPr lang="es-ES" sz="1500" kern="1200"/>
            <a:t>Dificultad para dar seguimiento, evaluar</a:t>
          </a:r>
        </a:p>
        <a:p>
          <a:pPr marL="114300" lvl="1" indent="-114300" algn="l" defTabSz="666750" rtl="0">
            <a:lnSpc>
              <a:spcPct val="90000"/>
            </a:lnSpc>
            <a:spcBef>
              <a:spcPct val="0"/>
            </a:spcBef>
            <a:spcAft>
              <a:spcPct val="15000"/>
            </a:spcAft>
            <a:buChar char="•"/>
          </a:pPr>
          <a:r>
            <a:rPr lang="es-ES" sz="1500" kern="1200" dirty="0"/>
            <a:t>Eficacia reducida</a:t>
          </a:r>
        </a:p>
        <a:p>
          <a:pPr marL="114300" lvl="1" indent="-114300" algn="l" defTabSz="666750" rtl="0">
            <a:lnSpc>
              <a:spcPct val="90000"/>
            </a:lnSpc>
            <a:spcBef>
              <a:spcPct val="0"/>
            </a:spcBef>
            <a:spcAft>
              <a:spcPct val="15000"/>
            </a:spcAft>
            <a:buChar char="•"/>
          </a:pPr>
          <a:endParaRPr lang="es-ES" sz="1500" kern="1200" dirty="0"/>
        </a:p>
      </dsp:txBody>
      <dsp:txXfrm>
        <a:off x="821" y="1776404"/>
        <a:ext cx="3327201" cy="2395585"/>
      </dsp:txXfrm>
    </dsp:sp>
    <dsp:sp modelId="{D20234F4-21E3-0C4B-A6A1-4B07CCBC799D}">
      <dsp:nvSpPr>
        <dsp:cNvPr id="0" name=""/>
        <dsp:cNvSpPr/>
      </dsp:nvSpPr>
      <dsp:spPr>
        <a:xfrm>
          <a:off x="821" y="179348"/>
          <a:ext cx="3327201" cy="159705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marL="0" lvl="0" indent="0" algn="l" defTabSz="2933700">
            <a:lnSpc>
              <a:spcPct val="90000"/>
            </a:lnSpc>
            <a:spcBef>
              <a:spcPct val="0"/>
            </a:spcBef>
            <a:spcAft>
              <a:spcPct val="35000"/>
            </a:spcAft>
            <a:buNone/>
          </a:pPr>
          <a:r>
            <a:rPr lang="es-ES_tradnl" sz="6600" kern="1200"/>
            <a:t>01</a:t>
          </a:r>
        </a:p>
      </dsp:txBody>
      <dsp:txXfrm>
        <a:off x="821" y="179348"/>
        <a:ext cx="3327201" cy="1597056"/>
      </dsp:txXfrm>
    </dsp:sp>
    <dsp:sp modelId="{FE0AE753-4109-0C40-B5F5-A968609B8D9F}">
      <dsp:nvSpPr>
        <dsp:cNvPr id="0" name=""/>
        <dsp:cNvSpPr/>
      </dsp:nvSpPr>
      <dsp:spPr>
        <a:xfrm>
          <a:off x="3594199" y="179348"/>
          <a:ext cx="3327201" cy="3992641"/>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marL="0" lvl="0" indent="0" algn="l" defTabSz="844550" rtl="0">
            <a:lnSpc>
              <a:spcPct val="90000"/>
            </a:lnSpc>
            <a:spcBef>
              <a:spcPct val="0"/>
            </a:spcBef>
            <a:spcAft>
              <a:spcPct val="35000"/>
            </a:spcAft>
            <a:buNone/>
          </a:pPr>
          <a:r>
            <a:rPr lang="es-ES" sz="1900" kern="1200"/>
            <a:t>Oportunidades para clientelismo</a:t>
          </a:r>
        </a:p>
        <a:p>
          <a:pPr marL="114300" lvl="1" indent="-114300" algn="l" defTabSz="666750" rtl="0">
            <a:lnSpc>
              <a:spcPct val="90000"/>
            </a:lnSpc>
            <a:spcBef>
              <a:spcPct val="0"/>
            </a:spcBef>
            <a:spcAft>
              <a:spcPct val="15000"/>
            </a:spcAft>
            <a:buChar char="•"/>
          </a:pPr>
          <a:r>
            <a:rPr lang="es-ES" sz="1500" kern="1200"/>
            <a:t>Competencia por clientelas </a:t>
          </a:r>
        </a:p>
        <a:p>
          <a:pPr marL="114300" lvl="1" indent="-114300" algn="l" defTabSz="666750" rtl="0">
            <a:lnSpc>
              <a:spcPct val="90000"/>
            </a:lnSpc>
            <a:spcBef>
              <a:spcPct val="0"/>
            </a:spcBef>
            <a:spcAft>
              <a:spcPct val="15000"/>
            </a:spcAft>
            <a:buChar char="•"/>
          </a:pPr>
          <a:r>
            <a:rPr lang="es-ES" sz="1500" kern="1200" dirty="0"/>
            <a:t>Discrecionalidad en la asignación de beneficios</a:t>
          </a:r>
        </a:p>
        <a:p>
          <a:pPr marL="114300" lvl="1" indent="-114300" algn="l" defTabSz="666750" rtl="0">
            <a:lnSpc>
              <a:spcPct val="90000"/>
            </a:lnSpc>
            <a:spcBef>
              <a:spcPct val="0"/>
            </a:spcBef>
            <a:spcAft>
              <a:spcPct val="15000"/>
            </a:spcAft>
            <a:buChar char="•"/>
          </a:pPr>
          <a:r>
            <a:rPr lang="es-ES" sz="1500" kern="1200"/>
            <a:t>Incentivos a mayor fragmentación, intervenciones con efectos de corto plazo</a:t>
          </a:r>
        </a:p>
      </dsp:txBody>
      <dsp:txXfrm>
        <a:off x="3594199" y="1776404"/>
        <a:ext cx="3327201" cy="2395585"/>
      </dsp:txXfrm>
    </dsp:sp>
    <dsp:sp modelId="{2389BD4B-8FAC-B649-A3A0-926A7C5CDE86}">
      <dsp:nvSpPr>
        <dsp:cNvPr id="0" name=""/>
        <dsp:cNvSpPr/>
      </dsp:nvSpPr>
      <dsp:spPr>
        <a:xfrm>
          <a:off x="3594199" y="179348"/>
          <a:ext cx="3327201" cy="159705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marL="0" lvl="0" indent="0" algn="l" defTabSz="2933700">
            <a:lnSpc>
              <a:spcPct val="90000"/>
            </a:lnSpc>
            <a:spcBef>
              <a:spcPct val="0"/>
            </a:spcBef>
            <a:spcAft>
              <a:spcPct val="35000"/>
            </a:spcAft>
            <a:buNone/>
          </a:pPr>
          <a:r>
            <a:rPr lang="es-ES_tradnl" sz="6600" kern="1200"/>
            <a:t>02</a:t>
          </a:r>
        </a:p>
      </dsp:txBody>
      <dsp:txXfrm>
        <a:off x="3594199" y="179348"/>
        <a:ext cx="3327201" cy="1597056"/>
      </dsp:txXfrm>
    </dsp:sp>
    <dsp:sp modelId="{33470676-6C97-A84F-829E-57F195ADFA06}">
      <dsp:nvSpPr>
        <dsp:cNvPr id="0" name=""/>
        <dsp:cNvSpPr/>
      </dsp:nvSpPr>
      <dsp:spPr>
        <a:xfrm>
          <a:off x="7187576" y="179348"/>
          <a:ext cx="3327201" cy="3992641"/>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marL="0" lvl="0" indent="0" algn="l" defTabSz="844550" rtl="0">
            <a:lnSpc>
              <a:spcPct val="90000"/>
            </a:lnSpc>
            <a:spcBef>
              <a:spcPct val="0"/>
            </a:spcBef>
            <a:spcAft>
              <a:spcPct val="35000"/>
            </a:spcAft>
            <a:buNone/>
          </a:pPr>
          <a:r>
            <a:rPr lang="es-ES" sz="1900" kern="1200" dirty="0"/>
            <a:t>Ausencia de una lógica de derechos sociales</a:t>
          </a:r>
        </a:p>
        <a:p>
          <a:pPr marL="114300" lvl="1" indent="-114300" algn="l" defTabSz="666750" rtl="0">
            <a:lnSpc>
              <a:spcPct val="90000"/>
            </a:lnSpc>
            <a:spcBef>
              <a:spcPct val="0"/>
            </a:spcBef>
            <a:spcAft>
              <a:spcPct val="15000"/>
            </a:spcAft>
            <a:buChar char="•"/>
          </a:pPr>
          <a:r>
            <a:rPr lang="es-ES" sz="1500" kern="1200"/>
            <a:t>Acceso a programas dependen de lugar donde se encuentra una persona</a:t>
          </a:r>
        </a:p>
        <a:p>
          <a:pPr marL="114300" lvl="1" indent="-114300" algn="l" defTabSz="666750" rtl="0">
            <a:lnSpc>
              <a:spcPct val="90000"/>
            </a:lnSpc>
            <a:spcBef>
              <a:spcPct val="0"/>
            </a:spcBef>
            <a:spcAft>
              <a:spcPct val="15000"/>
            </a:spcAft>
            <a:buChar char="•"/>
          </a:pPr>
          <a:r>
            <a:rPr lang="es-ES" sz="1500" kern="1200" dirty="0"/>
            <a:t>Baja institucionalización</a:t>
          </a:r>
        </a:p>
        <a:p>
          <a:pPr marL="114300" lvl="1" indent="-114300" algn="l" defTabSz="666750" rtl="0">
            <a:lnSpc>
              <a:spcPct val="90000"/>
            </a:lnSpc>
            <a:spcBef>
              <a:spcPct val="0"/>
            </a:spcBef>
            <a:spcAft>
              <a:spcPct val="15000"/>
            </a:spcAft>
            <a:buChar char="•"/>
          </a:pPr>
          <a:r>
            <a:rPr lang="es-ES" sz="1500" kern="1200" dirty="0"/>
            <a:t>Lógica de dádivas, no derechos</a:t>
          </a:r>
        </a:p>
      </dsp:txBody>
      <dsp:txXfrm>
        <a:off x="7187576" y="1776404"/>
        <a:ext cx="3327201" cy="2395585"/>
      </dsp:txXfrm>
    </dsp:sp>
    <dsp:sp modelId="{D6539BDF-6854-2747-B69E-94F4468F98AB}">
      <dsp:nvSpPr>
        <dsp:cNvPr id="0" name=""/>
        <dsp:cNvSpPr/>
      </dsp:nvSpPr>
      <dsp:spPr>
        <a:xfrm>
          <a:off x="7187576" y="179348"/>
          <a:ext cx="3327201" cy="159705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marL="0" lvl="0" indent="0" algn="l" defTabSz="2933700">
            <a:lnSpc>
              <a:spcPct val="90000"/>
            </a:lnSpc>
            <a:spcBef>
              <a:spcPct val="0"/>
            </a:spcBef>
            <a:spcAft>
              <a:spcPct val="35000"/>
            </a:spcAft>
            <a:buNone/>
          </a:pPr>
          <a:r>
            <a:rPr lang="es-ES_tradnl" sz="6600" kern="1200"/>
            <a:t>03</a:t>
          </a:r>
        </a:p>
      </dsp:txBody>
      <dsp:txXfrm>
        <a:off x="7187576" y="179348"/>
        <a:ext cx="3327201" cy="15970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C2CE4-F45E-D64E-BB9C-CF4EB60903F7}">
      <dsp:nvSpPr>
        <dsp:cNvPr id="0" name=""/>
        <dsp:cNvSpPr/>
      </dsp:nvSpPr>
      <dsp:spPr>
        <a:xfrm rot="5400000">
          <a:off x="493227" y="2044513"/>
          <a:ext cx="1484792" cy="2470661"/>
        </a:xfrm>
        <a:prstGeom prst="corner">
          <a:avLst>
            <a:gd name="adj1" fmla="val 16120"/>
            <a:gd name="adj2" fmla="val 1611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9C2B08-2903-134B-8A3C-6B8E5873131C}">
      <dsp:nvSpPr>
        <dsp:cNvPr id="0" name=""/>
        <dsp:cNvSpPr/>
      </dsp:nvSpPr>
      <dsp:spPr>
        <a:xfrm>
          <a:off x="245378" y="2782708"/>
          <a:ext cx="2230526" cy="1955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s-ES_tradnl" sz="3000" kern="1200" dirty="0"/>
            <a:t>Programas bien diseñados</a:t>
          </a:r>
        </a:p>
      </dsp:txBody>
      <dsp:txXfrm>
        <a:off x="245378" y="2782708"/>
        <a:ext cx="2230526" cy="1955187"/>
      </dsp:txXfrm>
    </dsp:sp>
    <dsp:sp modelId="{D9F384F6-374E-C54E-A35B-9EB656346898}">
      <dsp:nvSpPr>
        <dsp:cNvPr id="0" name=""/>
        <dsp:cNvSpPr/>
      </dsp:nvSpPr>
      <dsp:spPr>
        <a:xfrm>
          <a:off x="2055051" y="1862620"/>
          <a:ext cx="420854" cy="420854"/>
        </a:xfrm>
        <a:prstGeom prst="triangle">
          <a:avLst>
            <a:gd name="adj" fmla="val 10000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6B1D0B-0048-164D-9D17-2023E20953BC}">
      <dsp:nvSpPr>
        <dsp:cNvPr id="0" name=""/>
        <dsp:cNvSpPr/>
      </dsp:nvSpPr>
      <dsp:spPr>
        <a:xfrm rot="5400000">
          <a:off x="3223828" y="1368823"/>
          <a:ext cx="1484792" cy="2470661"/>
        </a:xfrm>
        <a:prstGeom prst="corner">
          <a:avLst>
            <a:gd name="adj1" fmla="val 16120"/>
            <a:gd name="adj2" fmla="val 1611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073A69-38A6-F74D-8A4C-A6E4467891BC}">
      <dsp:nvSpPr>
        <dsp:cNvPr id="0" name=""/>
        <dsp:cNvSpPr/>
      </dsp:nvSpPr>
      <dsp:spPr>
        <a:xfrm>
          <a:off x="2975979" y="2107019"/>
          <a:ext cx="2230526" cy="1955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s-ES_tradnl" sz="3000" kern="1200" dirty="0"/>
            <a:t>Programas alineados al plan sectorial</a:t>
          </a:r>
        </a:p>
      </dsp:txBody>
      <dsp:txXfrm>
        <a:off x="2975979" y="2107019"/>
        <a:ext cx="2230526" cy="1955187"/>
      </dsp:txXfrm>
    </dsp:sp>
    <dsp:sp modelId="{7AB8779D-A97F-6E43-8351-2933345E23DD}">
      <dsp:nvSpPr>
        <dsp:cNvPr id="0" name=""/>
        <dsp:cNvSpPr/>
      </dsp:nvSpPr>
      <dsp:spPr>
        <a:xfrm>
          <a:off x="4785651" y="1186930"/>
          <a:ext cx="420854" cy="420854"/>
        </a:xfrm>
        <a:prstGeom prst="triangle">
          <a:avLst>
            <a:gd name="adj" fmla="val 10000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05C7C1-E4C5-1447-A1AA-42816A8F8D7E}">
      <dsp:nvSpPr>
        <dsp:cNvPr id="0" name=""/>
        <dsp:cNvSpPr/>
      </dsp:nvSpPr>
      <dsp:spPr>
        <a:xfrm rot="5400000">
          <a:off x="5954428" y="693133"/>
          <a:ext cx="1484792" cy="2470661"/>
        </a:xfrm>
        <a:prstGeom prst="corner">
          <a:avLst>
            <a:gd name="adj1" fmla="val 16120"/>
            <a:gd name="adj2" fmla="val 1611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AD2C09-8F3C-9C44-AC0C-2107809AAC42}">
      <dsp:nvSpPr>
        <dsp:cNvPr id="0" name=""/>
        <dsp:cNvSpPr/>
      </dsp:nvSpPr>
      <dsp:spPr>
        <a:xfrm>
          <a:off x="5706579" y="1431329"/>
          <a:ext cx="2230526" cy="1955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s-ES_tradnl" sz="3000" kern="1200" dirty="0"/>
            <a:t>Política social con programas coherentes</a:t>
          </a:r>
        </a:p>
      </dsp:txBody>
      <dsp:txXfrm>
        <a:off x="5706579" y="1431329"/>
        <a:ext cx="2230526" cy="1955187"/>
      </dsp:txXfrm>
    </dsp:sp>
    <dsp:sp modelId="{851140CB-419F-5742-A1B5-956E4849FBC1}">
      <dsp:nvSpPr>
        <dsp:cNvPr id="0" name=""/>
        <dsp:cNvSpPr/>
      </dsp:nvSpPr>
      <dsp:spPr>
        <a:xfrm>
          <a:off x="7516252" y="511241"/>
          <a:ext cx="420854" cy="420854"/>
        </a:xfrm>
        <a:prstGeom prst="triangle">
          <a:avLst>
            <a:gd name="adj" fmla="val 10000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242EA9-0D3F-6444-AF9C-DAC16DFCDAC8}">
      <dsp:nvSpPr>
        <dsp:cNvPr id="0" name=""/>
        <dsp:cNvSpPr/>
      </dsp:nvSpPr>
      <dsp:spPr>
        <a:xfrm rot="5400000">
          <a:off x="8685028" y="17444"/>
          <a:ext cx="1484792" cy="2470661"/>
        </a:xfrm>
        <a:prstGeom prst="corner">
          <a:avLst>
            <a:gd name="adj1" fmla="val 16120"/>
            <a:gd name="adj2" fmla="val 1611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B336C4-7EAE-8543-991E-6D51B0A757CF}">
      <dsp:nvSpPr>
        <dsp:cNvPr id="0" name=""/>
        <dsp:cNvSpPr/>
      </dsp:nvSpPr>
      <dsp:spPr>
        <a:xfrm>
          <a:off x="8437180" y="755639"/>
          <a:ext cx="2230526" cy="1955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s-ES_tradnl" sz="3000" kern="1200" dirty="0"/>
            <a:t>Política social con alcance suficiente</a:t>
          </a:r>
        </a:p>
      </dsp:txBody>
      <dsp:txXfrm>
        <a:off x="8437180" y="755639"/>
        <a:ext cx="2230526" cy="1955187"/>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D35027-ACF9-434F-9CF4-4164DA8728F2}" type="datetimeFigureOut">
              <a:rPr lang="es-ES" smtClean="0"/>
              <a:t>18/04/2018</a:t>
            </a:fld>
            <a:endParaRPr lang="es-ES"/>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72F742-19A5-7841-9C34-80B205518AFD}" type="slidenum">
              <a:rPr lang="es-ES" smtClean="0"/>
              <a:t>‹Nº›</a:t>
            </a:fld>
            <a:endParaRPr lang="es-ES"/>
          </a:p>
        </p:txBody>
      </p:sp>
    </p:spTree>
    <p:extLst>
      <p:ext uri="{BB962C8B-B14F-4D97-AF65-F5344CB8AC3E}">
        <p14:creationId xmlns:p14="http://schemas.microsoft.com/office/powerpoint/2010/main" val="32961242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ES" dirty="0"/>
              <a:t>MCP</a:t>
            </a:r>
            <a:r>
              <a:rPr lang="es-ES" baseline="0" dirty="0"/>
              <a:t> </a:t>
            </a:r>
          </a:p>
          <a:p>
            <a:r>
              <a:rPr lang="es-ES" baseline="0" dirty="0"/>
              <a:t>Presente futuro</a:t>
            </a:r>
          </a:p>
          <a:p>
            <a:r>
              <a:rPr lang="es-ES" baseline="0" dirty="0"/>
              <a:t>Visión de conjunto </a:t>
            </a:r>
          </a:p>
          <a:p>
            <a:r>
              <a:rPr lang="es-ES" baseline="0" dirty="0"/>
              <a:t>Los problemas actuales son muchas veces “soluciones del pasado”.  Pero no son una condición, pueden ser atendidos. </a:t>
            </a:r>
            <a:endParaRPr lang="es-ES" dirty="0"/>
          </a:p>
        </p:txBody>
      </p:sp>
      <p:sp>
        <p:nvSpPr>
          <p:cNvPr id="4" name="Marcador de número de diapositiva 3"/>
          <p:cNvSpPr>
            <a:spLocks noGrp="1"/>
          </p:cNvSpPr>
          <p:nvPr>
            <p:ph type="sldNum" sz="quarter" idx="10"/>
          </p:nvPr>
        </p:nvSpPr>
        <p:spPr/>
        <p:txBody>
          <a:bodyPr/>
          <a:lstStyle/>
          <a:p>
            <a:fld id="{4B72F742-19A5-7841-9C34-80B205518AFD}" type="slidenum">
              <a:rPr lang="es-ES" smtClean="0"/>
              <a:t>1</a:t>
            </a:fld>
            <a:endParaRPr lang="es-ES"/>
          </a:p>
        </p:txBody>
      </p:sp>
    </p:spTree>
    <p:extLst>
      <p:ext uri="{BB962C8B-B14F-4D97-AF65-F5344CB8AC3E}">
        <p14:creationId xmlns:p14="http://schemas.microsoft.com/office/powerpoint/2010/main" val="390738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MX" dirty="0"/>
          </a:p>
        </p:txBody>
      </p:sp>
      <p:sp>
        <p:nvSpPr>
          <p:cNvPr id="4" name="Marcador de posición de número de diapositiva 3"/>
          <p:cNvSpPr>
            <a:spLocks noGrp="1"/>
          </p:cNvSpPr>
          <p:nvPr>
            <p:ph type="sldNum" sz="quarter" idx="10"/>
          </p:nvPr>
        </p:nvSpPr>
        <p:spPr/>
        <p:txBody>
          <a:bodyPr/>
          <a:lstStyle/>
          <a:p>
            <a:fld id="{4B72F742-19A5-7841-9C34-80B205518AFD}" type="slidenum">
              <a:rPr lang="es-ES" smtClean="0"/>
              <a:t>2</a:t>
            </a:fld>
            <a:endParaRPr lang="es-ES"/>
          </a:p>
        </p:txBody>
      </p:sp>
    </p:spTree>
    <p:extLst>
      <p:ext uri="{BB962C8B-B14F-4D97-AF65-F5344CB8AC3E}">
        <p14:creationId xmlns:p14="http://schemas.microsoft.com/office/powerpoint/2010/main" val="2947565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ES" dirty="0"/>
              <a:t>Se diseña una por una. Pensando</a:t>
            </a:r>
            <a:r>
              <a:rPr lang="es-ES" baseline="0" dirty="0"/>
              <a:t> en un problema público acotado. </a:t>
            </a:r>
          </a:p>
          <a:p>
            <a:r>
              <a:rPr lang="es-ES" baseline="0" dirty="0"/>
              <a:t>Miopía de la disciplina. </a:t>
            </a:r>
            <a:r>
              <a:rPr lang="es-ES" baseline="0" dirty="0" err="1"/>
              <a:t>Lasswell</a:t>
            </a:r>
            <a:r>
              <a:rPr lang="es-ES" baseline="0" dirty="0"/>
              <a:t> nos enseñó a ver problemas concretos, acotados, contextualizados. </a:t>
            </a:r>
            <a:endParaRPr lang="es-ES" dirty="0"/>
          </a:p>
        </p:txBody>
      </p:sp>
      <p:sp>
        <p:nvSpPr>
          <p:cNvPr id="4" name="Marcador de número de diapositiva 3"/>
          <p:cNvSpPr>
            <a:spLocks noGrp="1"/>
          </p:cNvSpPr>
          <p:nvPr>
            <p:ph type="sldNum" sz="quarter" idx="10"/>
          </p:nvPr>
        </p:nvSpPr>
        <p:spPr/>
        <p:txBody>
          <a:bodyPr/>
          <a:lstStyle/>
          <a:p>
            <a:fld id="{4B72F742-19A5-7841-9C34-80B205518AFD}" type="slidenum">
              <a:rPr lang="es-ES" smtClean="0"/>
              <a:t>5</a:t>
            </a:fld>
            <a:endParaRPr lang="es-ES"/>
          </a:p>
        </p:txBody>
      </p:sp>
    </p:spTree>
    <p:extLst>
      <p:ext uri="{BB962C8B-B14F-4D97-AF65-F5344CB8AC3E}">
        <p14:creationId xmlns:p14="http://schemas.microsoft.com/office/powerpoint/2010/main" val="513303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lvl="1"/>
            <a:r>
              <a:rPr lang="es-MX" sz="1400" dirty="0">
                <a:latin typeface="Arial" charset="0"/>
              </a:rPr>
              <a:t>1. Entregar</a:t>
            </a:r>
            <a:r>
              <a:rPr lang="es-MX" sz="1400" baseline="0" dirty="0">
                <a:latin typeface="Arial" charset="0"/>
              </a:rPr>
              <a:t> microcréditos no es un objetivo en sí mismo. Debe estar claramente definido para qué se dan microcréditos. Es decir, no está claro cuál es el problema grande que se busca resolvert</a:t>
            </a:r>
            <a:endParaRPr lang="es-MX" sz="1800" dirty="0">
              <a:latin typeface="Arial" charset="0"/>
            </a:endParaRPr>
          </a:p>
          <a:p>
            <a:pPr lvl="1"/>
            <a:r>
              <a:rPr lang="es-MX" sz="1400" dirty="0">
                <a:latin typeface="Arial" charset="0"/>
              </a:rPr>
              <a:t>2. Si no está claro</a:t>
            </a:r>
            <a:r>
              <a:rPr lang="es-MX" sz="1400" baseline="0" dirty="0">
                <a:latin typeface="Arial" charset="0"/>
              </a:rPr>
              <a:t> cuál es el problema, obviamente no es posible identificar quién es la población que lo padece.</a:t>
            </a:r>
            <a:endParaRPr lang="es-MX" sz="1400" dirty="0">
              <a:latin typeface="Arial" charset="0"/>
            </a:endParaRPr>
          </a:p>
          <a:p>
            <a:pPr lvl="1"/>
            <a:r>
              <a:rPr lang="es-MX" sz="1400" dirty="0">
                <a:latin typeface="Arial" charset="0"/>
              </a:rPr>
              <a:t>3. Si no está claro el problema, tampoco es</a:t>
            </a:r>
            <a:r>
              <a:rPr lang="es-MX" sz="1400" baseline="0" dirty="0">
                <a:latin typeface="Arial" charset="0"/>
              </a:rPr>
              <a:t> posible saber con certeza si dar microcréditos es la mejor opción (pensar en cadenas de valor). </a:t>
            </a:r>
            <a:endParaRPr lang="es-MX" sz="1400" dirty="0">
              <a:latin typeface="Arial" charset="0"/>
            </a:endParaRPr>
          </a:p>
          <a:p>
            <a:endParaRPr lang="es-ES" dirty="0"/>
          </a:p>
        </p:txBody>
      </p:sp>
      <p:sp>
        <p:nvSpPr>
          <p:cNvPr id="4" name="Marcador de número de diapositiva 3"/>
          <p:cNvSpPr>
            <a:spLocks noGrp="1"/>
          </p:cNvSpPr>
          <p:nvPr>
            <p:ph type="sldNum" sz="quarter" idx="10"/>
          </p:nvPr>
        </p:nvSpPr>
        <p:spPr/>
        <p:txBody>
          <a:bodyPr/>
          <a:lstStyle/>
          <a:p>
            <a:fld id="{4B72F742-19A5-7841-9C34-80B205518AFD}" type="slidenum">
              <a:rPr lang="es-ES" smtClean="0"/>
              <a:t>6</a:t>
            </a:fld>
            <a:endParaRPr lang="es-ES"/>
          </a:p>
        </p:txBody>
      </p:sp>
    </p:spTree>
    <p:extLst>
      <p:ext uri="{BB962C8B-B14F-4D97-AF65-F5344CB8AC3E}">
        <p14:creationId xmlns:p14="http://schemas.microsoft.com/office/powerpoint/2010/main" val="4180838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F05B9BBB-8D8F-A54C-A358-2FBA8CF19572}" type="datetimeFigureOut">
              <a:rPr lang="es-ES" smtClean="0"/>
              <a:t>18/04/2018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2969301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F05B9BBB-8D8F-A54C-A358-2FBA8CF19572}" type="datetimeFigureOut">
              <a:rPr lang="es-ES" smtClean="0"/>
              <a:t>18/04/2018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85989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600" y="274639"/>
            <a:ext cx="80264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F05B9BBB-8D8F-A54C-A358-2FBA8CF19572}" type="datetimeFigureOut">
              <a:rPr lang="es-ES" smtClean="0"/>
              <a:t>18/04/2018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837356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F05B9BBB-8D8F-A54C-A358-2FBA8CF19572}" type="datetimeFigureOut">
              <a:rPr lang="es-ES" smtClean="0"/>
              <a:t>18/04/2018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2001288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F05B9BBB-8D8F-A54C-A358-2FBA8CF19572}" type="datetimeFigureOut">
              <a:rPr lang="es-ES" smtClean="0"/>
              <a:t>18/04/2018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386756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F05B9BBB-8D8F-A54C-A358-2FBA8CF19572}" type="datetimeFigureOut">
              <a:rPr lang="es-ES" smtClean="0"/>
              <a:t>18/04/2018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2655675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F05B9BBB-8D8F-A54C-A358-2FBA8CF19572}" type="datetimeFigureOut">
              <a:rPr lang="es-ES" smtClean="0"/>
              <a:t>18/04/2018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389575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F05B9BBB-8D8F-A54C-A358-2FBA8CF19572}" type="datetimeFigureOut">
              <a:rPr lang="es-ES" smtClean="0"/>
              <a:t>18/04/2018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259880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05B9BBB-8D8F-A54C-A358-2FBA8CF19572}" type="datetimeFigureOut">
              <a:rPr lang="es-ES" smtClean="0"/>
              <a:t>18/04/2018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4107703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F05B9BBB-8D8F-A54C-A358-2FBA8CF19572}" type="datetimeFigureOut">
              <a:rPr lang="es-ES" smtClean="0"/>
              <a:t>18/04/2018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219487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F05B9BBB-8D8F-A54C-A358-2FBA8CF19572}" type="datetimeFigureOut">
              <a:rPr lang="es-ES" smtClean="0"/>
              <a:t>18/04/2018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46978DD-ED46-B64F-86E8-51051C987923}" type="slidenum">
              <a:rPr lang="es-ES" smtClean="0"/>
              <a:t>‹Nº›</a:t>
            </a:fld>
            <a:endParaRPr lang="es-ES"/>
          </a:p>
        </p:txBody>
      </p:sp>
    </p:spTree>
    <p:extLst>
      <p:ext uri="{BB962C8B-B14F-4D97-AF65-F5344CB8AC3E}">
        <p14:creationId xmlns:p14="http://schemas.microsoft.com/office/powerpoint/2010/main" val="1457525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5B9BBB-8D8F-A54C-A358-2FBA8CF19572}" type="datetimeFigureOut">
              <a:rPr lang="es-ES" smtClean="0"/>
              <a:t>18/04/2018</a:t>
            </a:fld>
            <a:endParaRPr lang="es-ES"/>
          </a:p>
        </p:txBody>
      </p:sp>
      <p:sp>
        <p:nvSpPr>
          <p:cNvPr id="5" name="Marcador de pie de pá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978DD-ED46-B64F-86E8-51051C987923}" type="slidenum">
              <a:rPr lang="es-ES" smtClean="0"/>
              <a:t>‹Nº›</a:t>
            </a:fld>
            <a:endParaRPr lang="es-ES"/>
          </a:p>
        </p:txBody>
      </p:sp>
    </p:spTree>
    <p:extLst>
      <p:ext uri="{BB962C8B-B14F-4D97-AF65-F5344CB8AC3E}">
        <p14:creationId xmlns:p14="http://schemas.microsoft.com/office/powerpoint/2010/main" val="2528891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32429" y="1530632"/>
            <a:ext cx="8727141" cy="1470025"/>
          </a:xfrm>
        </p:spPr>
        <p:txBody>
          <a:bodyPr>
            <a:noAutofit/>
          </a:bodyPr>
          <a:lstStyle/>
          <a:p>
            <a:r>
              <a:rPr lang="es-ES" sz="5400" dirty="0">
                <a:solidFill>
                  <a:schemeClr val="accent2"/>
                </a:solidFill>
              </a:rPr>
              <a:t>La fragmentación </a:t>
            </a:r>
            <a:br>
              <a:rPr lang="es-ES" sz="5400" dirty="0">
                <a:solidFill>
                  <a:schemeClr val="accent2"/>
                </a:solidFill>
              </a:rPr>
            </a:br>
            <a:r>
              <a:rPr lang="es-ES" sz="5400" dirty="0">
                <a:solidFill>
                  <a:schemeClr val="accent2"/>
                </a:solidFill>
              </a:rPr>
              <a:t>de la política social: intervenciones parciales frente a problemas complejos</a:t>
            </a:r>
          </a:p>
        </p:txBody>
      </p:sp>
      <p:sp>
        <p:nvSpPr>
          <p:cNvPr id="3" name="Subtítulo 2"/>
          <p:cNvSpPr>
            <a:spLocks noGrp="1"/>
          </p:cNvSpPr>
          <p:nvPr>
            <p:ph type="subTitle" idx="1"/>
          </p:nvPr>
        </p:nvSpPr>
        <p:spPr>
          <a:xfrm>
            <a:off x="2895600" y="3951554"/>
            <a:ext cx="6400800" cy="1752600"/>
          </a:xfrm>
        </p:spPr>
        <p:txBody>
          <a:bodyPr/>
          <a:lstStyle/>
          <a:p>
            <a:endParaRPr lang="es-ES" dirty="0"/>
          </a:p>
          <a:p>
            <a:r>
              <a:rPr lang="es-ES" dirty="0"/>
              <a:t>Guillermo M. Cejudo</a:t>
            </a:r>
          </a:p>
        </p:txBody>
      </p:sp>
      <p:pic>
        <p:nvPicPr>
          <p:cNvPr id="4" name="Imagen 3"/>
          <p:cNvPicPr>
            <a:picLocks noChangeAspect="1"/>
          </p:cNvPicPr>
          <p:nvPr/>
        </p:nvPicPr>
        <p:blipFill>
          <a:blip r:embed="rId3"/>
          <a:stretch>
            <a:fillRect/>
          </a:stretch>
        </p:blipFill>
        <p:spPr>
          <a:xfrm>
            <a:off x="5546301" y="5268038"/>
            <a:ext cx="1099396" cy="1374245"/>
          </a:xfrm>
          <a:prstGeom prst="rect">
            <a:avLst/>
          </a:prstGeom>
        </p:spPr>
      </p:pic>
    </p:spTree>
    <p:extLst>
      <p:ext uri="{BB962C8B-B14F-4D97-AF65-F5344CB8AC3E}">
        <p14:creationId xmlns:p14="http://schemas.microsoft.com/office/powerpoint/2010/main" val="2937241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t>Operación fragmentada: </a:t>
            </a:r>
            <a:r>
              <a:rPr lang="es-ES" dirty="0"/>
              <a:t>promotores de programas sociales</a:t>
            </a:r>
          </a:p>
        </p:txBody>
      </p:sp>
      <p:sp>
        <p:nvSpPr>
          <p:cNvPr id="3" name="Marcador de contenido 2"/>
          <p:cNvSpPr>
            <a:spLocks noGrp="1"/>
          </p:cNvSpPr>
          <p:nvPr>
            <p:ph idx="1"/>
          </p:nvPr>
        </p:nvSpPr>
        <p:spPr>
          <a:xfrm>
            <a:off x="609600" y="1641404"/>
            <a:ext cx="5523637" cy="4913870"/>
          </a:xfrm>
        </p:spPr>
        <p:txBody>
          <a:bodyPr>
            <a:normAutofit fontScale="92500" lnSpcReduction="20000"/>
          </a:bodyPr>
          <a:lstStyle/>
          <a:p>
            <a:endParaRPr lang="es-ES" dirty="0"/>
          </a:p>
          <a:p>
            <a:r>
              <a:rPr lang="es-ES" dirty="0"/>
              <a:t>Existen </a:t>
            </a:r>
            <a:r>
              <a:rPr lang="es-ES" b="1" dirty="0">
                <a:solidFill>
                  <a:srgbClr val="C0504D"/>
                </a:solidFill>
              </a:rPr>
              <a:t>14 programas</a:t>
            </a:r>
            <a:r>
              <a:rPr lang="es-ES" dirty="0">
                <a:solidFill>
                  <a:srgbClr val="C0504D"/>
                </a:solidFill>
              </a:rPr>
              <a:t> </a:t>
            </a:r>
            <a:r>
              <a:rPr lang="es-ES" dirty="0"/>
              <a:t>sociales que contribuyen al abatimiento de la carencia de</a:t>
            </a:r>
            <a:r>
              <a:rPr lang="es-ES" b="1" dirty="0">
                <a:solidFill>
                  <a:srgbClr val="C0504D"/>
                </a:solidFill>
              </a:rPr>
              <a:t> acceso a la alimentación</a:t>
            </a:r>
            <a:r>
              <a:rPr lang="es-ES" dirty="0"/>
              <a:t>. </a:t>
            </a:r>
          </a:p>
          <a:p>
            <a:pPr marL="0" indent="0">
              <a:buNone/>
            </a:pPr>
            <a:endParaRPr lang="es-ES" dirty="0"/>
          </a:p>
          <a:p>
            <a:r>
              <a:rPr lang="es-ES" dirty="0"/>
              <a:t>Cada programa cuenta con sus </a:t>
            </a:r>
            <a:r>
              <a:rPr lang="es-ES" b="1" dirty="0">
                <a:solidFill>
                  <a:srgbClr val="C0504D"/>
                </a:solidFill>
              </a:rPr>
              <a:t>propios promotores. </a:t>
            </a:r>
          </a:p>
          <a:p>
            <a:pPr lvl="1"/>
            <a:r>
              <a:rPr lang="es-ES" dirty="0"/>
              <a:t>Recursos económicos, humanos y materiales. </a:t>
            </a:r>
          </a:p>
          <a:p>
            <a:pPr lvl="1"/>
            <a:r>
              <a:rPr lang="es-ES" dirty="0"/>
              <a:t>Información fragmentada de los beneficiarios.</a:t>
            </a:r>
          </a:p>
          <a:p>
            <a:pPr lvl="1"/>
            <a:endParaRPr lang="es-ES" dirty="0"/>
          </a:p>
        </p:txBody>
      </p:sp>
      <p:pic>
        <p:nvPicPr>
          <p:cNvPr id="4" name="Imagen 3"/>
          <p:cNvPicPr>
            <a:picLocks noChangeAspect="1"/>
          </p:cNvPicPr>
          <p:nvPr/>
        </p:nvPicPr>
        <p:blipFill>
          <a:blip r:embed="rId2"/>
          <a:stretch>
            <a:fillRect/>
          </a:stretch>
        </p:blipFill>
        <p:spPr>
          <a:xfrm>
            <a:off x="6653195" y="2249220"/>
            <a:ext cx="4610222" cy="3435021"/>
          </a:xfrm>
          <a:prstGeom prst="rect">
            <a:avLst/>
          </a:prstGeom>
        </p:spPr>
      </p:pic>
    </p:spTree>
    <p:extLst>
      <p:ext uri="{BB962C8B-B14F-4D97-AF65-F5344CB8AC3E}">
        <p14:creationId xmlns:p14="http://schemas.microsoft.com/office/powerpoint/2010/main" val="2816793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t>Lógica de decisión fragmentada</a:t>
            </a:r>
          </a:p>
        </p:txBody>
      </p:sp>
      <p:sp>
        <p:nvSpPr>
          <p:cNvPr id="3" name="Marcador de contenido 2"/>
          <p:cNvSpPr>
            <a:spLocks noGrp="1"/>
          </p:cNvSpPr>
          <p:nvPr>
            <p:ph idx="1"/>
          </p:nvPr>
        </p:nvSpPr>
        <p:spPr>
          <a:xfrm>
            <a:off x="914400" y="4486062"/>
            <a:ext cx="10668000" cy="2249659"/>
          </a:xfrm>
        </p:spPr>
        <p:txBody>
          <a:bodyPr>
            <a:normAutofit fontScale="92500" lnSpcReduction="10000"/>
          </a:bodyPr>
          <a:lstStyle/>
          <a:p>
            <a:r>
              <a:rPr lang="es-ES" sz="2400" dirty="0"/>
              <a:t>Hay problemas </a:t>
            </a:r>
            <a:r>
              <a:rPr lang="es-ES" sz="2400" b="1" dirty="0">
                <a:solidFill>
                  <a:srgbClr val="C0504D"/>
                </a:solidFill>
              </a:rPr>
              <a:t>complejos</a:t>
            </a:r>
            <a:r>
              <a:rPr lang="es-ES" sz="2400" dirty="0"/>
              <a:t>, multidimensionales, perversos (</a:t>
            </a:r>
            <a:r>
              <a:rPr lang="es-ES" sz="2400" i="1" dirty="0" err="1"/>
              <a:t>wicked</a:t>
            </a:r>
            <a:r>
              <a:rPr lang="es-ES" sz="2400" dirty="0"/>
              <a:t>)</a:t>
            </a:r>
          </a:p>
          <a:p>
            <a:r>
              <a:rPr lang="es-ES" sz="2400" dirty="0"/>
              <a:t>Estos </a:t>
            </a:r>
            <a:r>
              <a:rPr lang="es-ES" sz="2400" b="1" dirty="0">
                <a:solidFill>
                  <a:srgbClr val="C0504D"/>
                </a:solidFill>
              </a:rPr>
              <a:t>problemas </a:t>
            </a:r>
            <a:r>
              <a:rPr lang="es-ES" sz="2400" dirty="0"/>
              <a:t>son atendidos por </a:t>
            </a:r>
            <a:r>
              <a:rPr lang="es-ES" sz="2400" b="1" dirty="0">
                <a:solidFill>
                  <a:srgbClr val="C0504D"/>
                </a:solidFill>
              </a:rPr>
              <a:t>diversas políticas</a:t>
            </a:r>
            <a:r>
              <a:rPr lang="es-ES" sz="2400" dirty="0"/>
              <a:t>. Cada una de ellas está dirigida a una sola </a:t>
            </a:r>
            <a:r>
              <a:rPr lang="es-ES" sz="2400" b="1" dirty="0">
                <a:solidFill>
                  <a:srgbClr val="C0504D"/>
                </a:solidFill>
              </a:rPr>
              <a:t>dimensión</a:t>
            </a:r>
            <a:r>
              <a:rPr lang="es-ES" sz="2400" dirty="0">
                <a:solidFill>
                  <a:srgbClr val="C0504D"/>
                </a:solidFill>
              </a:rPr>
              <a:t> </a:t>
            </a:r>
            <a:r>
              <a:rPr lang="es-ES" sz="2400" dirty="0"/>
              <a:t>del problema.  Pero la </a:t>
            </a:r>
            <a:r>
              <a:rPr lang="es-ES" sz="2400" b="1" dirty="0">
                <a:solidFill>
                  <a:srgbClr val="C0504D"/>
                </a:solidFill>
              </a:rPr>
              <a:t>suma</a:t>
            </a:r>
            <a:r>
              <a:rPr lang="es-ES" sz="2400" dirty="0">
                <a:solidFill>
                  <a:srgbClr val="C0504D"/>
                </a:solidFill>
              </a:rPr>
              <a:t> </a:t>
            </a:r>
            <a:r>
              <a:rPr lang="es-ES" sz="2400" dirty="0"/>
              <a:t>de las intervenciones </a:t>
            </a:r>
            <a:r>
              <a:rPr lang="es-ES" sz="2400" b="1" dirty="0">
                <a:solidFill>
                  <a:srgbClr val="C0504D"/>
                </a:solidFill>
              </a:rPr>
              <a:t>no necesariamente resuelve</a:t>
            </a:r>
            <a:r>
              <a:rPr lang="es-ES" sz="2400" dirty="0"/>
              <a:t>, en el agregado, el </a:t>
            </a:r>
            <a:r>
              <a:rPr lang="es-ES" sz="2400" b="1" dirty="0">
                <a:solidFill>
                  <a:srgbClr val="C0504D"/>
                </a:solidFill>
              </a:rPr>
              <a:t>problema</a:t>
            </a:r>
            <a:r>
              <a:rPr lang="es-ES" sz="2400" dirty="0">
                <a:solidFill>
                  <a:srgbClr val="C0504D"/>
                </a:solidFill>
              </a:rPr>
              <a:t> </a:t>
            </a:r>
            <a:r>
              <a:rPr lang="es-ES" sz="2400" dirty="0"/>
              <a:t>complejo. </a:t>
            </a:r>
          </a:p>
          <a:p>
            <a:pPr marL="0" indent="0">
              <a:buNone/>
            </a:pPr>
            <a:endParaRPr lang="es-ES" sz="2400" dirty="0"/>
          </a:p>
          <a:p>
            <a:r>
              <a:rPr lang="es-ES" sz="2400" dirty="0"/>
              <a:t>Problemas complejos </a:t>
            </a:r>
            <a:r>
              <a:rPr lang="es-ES" sz="2400" b="1" dirty="0">
                <a:solidFill>
                  <a:srgbClr val="C0504D"/>
                </a:solidFill>
              </a:rPr>
              <a:t>parcialmente</a:t>
            </a:r>
            <a:r>
              <a:rPr lang="es-ES" sz="2400" dirty="0">
                <a:solidFill>
                  <a:srgbClr val="C0504D"/>
                </a:solidFill>
              </a:rPr>
              <a:t> </a:t>
            </a:r>
            <a:r>
              <a:rPr lang="es-ES" sz="2400" dirty="0"/>
              <a:t>resueltos. </a:t>
            </a:r>
          </a:p>
          <a:p>
            <a:pPr marL="0" indent="0">
              <a:buNone/>
            </a:pPr>
            <a:endParaRPr lang="es-ES" sz="2400" dirty="0"/>
          </a:p>
        </p:txBody>
      </p:sp>
      <p:pic>
        <p:nvPicPr>
          <p:cNvPr id="4" name="Imagen 3"/>
          <p:cNvPicPr>
            <a:picLocks noChangeAspect="1"/>
          </p:cNvPicPr>
          <p:nvPr/>
        </p:nvPicPr>
        <p:blipFill>
          <a:blip r:embed="rId2">
            <a:duotone>
              <a:schemeClr val="accent2">
                <a:shade val="45000"/>
                <a:satMod val="135000"/>
              </a:schemeClr>
              <a:prstClr val="white"/>
            </a:duotone>
          </a:blip>
          <a:stretch>
            <a:fillRect/>
          </a:stretch>
        </p:blipFill>
        <p:spPr>
          <a:xfrm>
            <a:off x="1981201" y="1417638"/>
            <a:ext cx="8229599" cy="2706124"/>
          </a:xfrm>
          <a:prstGeom prst="rect">
            <a:avLst/>
          </a:prstGeom>
        </p:spPr>
      </p:pic>
    </p:spTree>
    <p:extLst>
      <p:ext uri="{BB962C8B-B14F-4D97-AF65-F5344CB8AC3E}">
        <p14:creationId xmlns:p14="http://schemas.microsoft.com/office/powerpoint/2010/main" val="211316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3600" b="1" dirty="0"/>
              <a:t>Lógica de decisión fragmentada: </a:t>
            </a:r>
            <a:br>
              <a:rPr lang="es-ES" sz="3600" b="1" dirty="0"/>
            </a:br>
            <a:r>
              <a:rPr lang="es-ES" sz="3600" dirty="0"/>
              <a:t>vivienda de calidad</a:t>
            </a:r>
          </a:p>
        </p:txBody>
      </p:sp>
      <p:pic>
        <p:nvPicPr>
          <p:cNvPr id="6" name="Imagen 5"/>
          <p:cNvPicPr>
            <a:picLocks noChangeAspect="1"/>
          </p:cNvPicPr>
          <p:nvPr/>
        </p:nvPicPr>
        <p:blipFill>
          <a:blip r:embed="rId2"/>
          <a:stretch>
            <a:fillRect/>
          </a:stretch>
        </p:blipFill>
        <p:spPr>
          <a:xfrm>
            <a:off x="4140502" y="1846486"/>
            <a:ext cx="5210826" cy="5210826"/>
          </a:xfrm>
          <a:prstGeom prst="rect">
            <a:avLst/>
          </a:prstGeom>
        </p:spPr>
      </p:pic>
      <p:cxnSp>
        <p:nvCxnSpPr>
          <p:cNvPr id="8" name="Conector recto de flecha 7"/>
          <p:cNvCxnSpPr/>
          <p:nvPr/>
        </p:nvCxnSpPr>
        <p:spPr>
          <a:xfrm flipH="1">
            <a:off x="8133573" y="3692096"/>
            <a:ext cx="1235684" cy="2351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Conector recto de flecha 9"/>
          <p:cNvCxnSpPr/>
          <p:nvPr/>
        </p:nvCxnSpPr>
        <p:spPr>
          <a:xfrm flipH="1">
            <a:off x="8133573" y="6172630"/>
            <a:ext cx="1235684" cy="2351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Conector recto de flecha 10"/>
          <p:cNvCxnSpPr/>
          <p:nvPr/>
        </p:nvCxnSpPr>
        <p:spPr>
          <a:xfrm>
            <a:off x="4911121" y="6171714"/>
            <a:ext cx="1199599"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 name="Conector recto de flecha 13"/>
          <p:cNvCxnSpPr>
            <a:stCxn id="19" idx="3"/>
          </p:cNvCxnSpPr>
          <p:nvPr/>
        </p:nvCxnSpPr>
        <p:spPr>
          <a:xfrm>
            <a:off x="4119474" y="4991802"/>
            <a:ext cx="944047" cy="1538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5" name="CuadroTexto 14"/>
          <p:cNvSpPr txBox="1"/>
          <p:nvPr/>
        </p:nvSpPr>
        <p:spPr>
          <a:xfrm>
            <a:off x="9403732" y="3507429"/>
            <a:ext cx="1583294" cy="369332"/>
          </a:xfrm>
          <a:prstGeom prst="rect">
            <a:avLst/>
          </a:prstGeom>
          <a:noFill/>
        </p:spPr>
        <p:txBody>
          <a:bodyPr wrap="square" rtlCol="0">
            <a:spAutoFit/>
          </a:bodyPr>
          <a:lstStyle/>
          <a:p>
            <a:r>
              <a:rPr lang="es-ES" b="1" dirty="0"/>
              <a:t>Techo firme</a:t>
            </a:r>
          </a:p>
        </p:txBody>
      </p:sp>
      <p:sp>
        <p:nvSpPr>
          <p:cNvPr id="16" name="CuadroTexto 15"/>
          <p:cNvSpPr txBox="1"/>
          <p:nvPr/>
        </p:nvSpPr>
        <p:spPr>
          <a:xfrm>
            <a:off x="9544864" y="6011480"/>
            <a:ext cx="1583294" cy="369332"/>
          </a:xfrm>
          <a:prstGeom prst="rect">
            <a:avLst/>
          </a:prstGeom>
          <a:noFill/>
        </p:spPr>
        <p:txBody>
          <a:bodyPr wrap="square" rtlCol="0">
            <a:spAutoFit/>
          </a:bodyPr>
          <a:lstStyle/>
          <a:p>
            <a:r>
              <a:rPr lang="es-ES" b="1" dirty="0"/>
              <a:t>Piso firme</a:t>
            </a:r>
          </a:p>
        </p:txBody>
      </p:sp>
      <p:sp>
        <p:nvSpPr>
          <p:cNvPr id="17" name="CuadroTexto 16"/>
          <p:cNvSpPr txBox="1"/>
          <p:nvPr/>
        </p:nvSpPr>
        <p:spPr>
          <a:xfrm>
            <a:off x="3327826" y="6011480"/>
            <a:ext cx="1583294" cy="369332"/>
          </a:xfrm>
          <a:prstGeom prst="rect">
            <a:avLst/>
          </a:prstGeom>
          <a:noFill/>
        </p:spPr>
        <p:txBody>
          <a:bodyPr wrap="square" rtlCol="0">
            <a:spAutoFit/>
          </a:bodyPr>
          <a:lstStyle/>
          <a:p>
            <a:r>
              <a:rPr lang="es-ES" b="1" dirty="0"/>
              <a:t>Muros firmes</a:t>
            </a:r>
          </a:p>
        </p:txBody>
      </p:sp>
      <p:sp>
        <p:nvSpPr>
          <p:cNvPr id="19" name="CuadroTexto 18"/>
          <p:cNvSpPr txBox="1"/>
          <p:nvPr/>
        </p:nvSpPr>
        <p:spPr>
          <a:xfrm>
            <a:off x="2536179" y="4822524"/>
            <a:ext cx="1583294" cy="338554"/>
          </a:xfrm>
          <a:prstGeom prst="rect">
            <a:avLst/>
          </a:prstGeom>
          <a:noFill/>
        </p:spPr>
        <p:txBody>
          <a:bodyPr wrap="square" rtlCol="0">
            <a:spAutoFit/>
          </a:bodyPr>
          <a:lstStyle/>
          <a:p>
            <a:r>
              <a:rPr lang="es-ES" sz="1600" b="1" dirty="0"/>
              <a:t>Cuarto adicional</a:t>
            </a:r>
          </a:p>
        </p:txBody>
      </p:sp>
      <p:sp>
        <p:nvSpPr>
          <p:cNvPr id="21" name="Marcador de contenido 2"/>
          <p:cNvSpPr>
            <a:spLocks noGrp="1"/>
          </p:cNvSpPr>
          <p:nvPr>
            <p:ph idx="1"/>
          </p:nvPr>
        </p:nvSpPr>
        <p:spPr>
          <a:xfrm>
            <a:off x="748039" y="1417638"/>
            <a:ext cx="3340059" cy="2587364"/>
          </a:xfrm>
        </p:spPr>
        <p:txBody>
          <a:bodyPr>
            <a:normAutofit fontScale="85000" lnSpcReduction="20000"/>
          </a:bodyPr>
          <a:lstStyle/>
          <a:p>
            <a:endParaRPr lang="es-ES" dirty="0"/>
          </a:p>
          <a:p>
            <a:pPr marL="0" indent="0">
              <a:buNone/>
            </a:pPr>
            <a:r>
              <a:rPr lang="es-ES" b="1" dirty="0">
                <a:solidFill>
                  <a:schemeClr val="accent2"/>
                </a:solidFill>
              </a:rPr>
              <a:t>3 dependencias</a:t>
            </a:r>
          </a:p>
          <a:p>
            <a:pPr marL="0" indent="0">
              <a:buNone/>
            </a:pPr>
            <a:r>
              <a:rPr lang="es-ES" b="1" dirty="0">
                <a:solidFill>
                  <a:schemeClr val="accent2"/>
                </a:solidFill>
              </a:rPr>
              <a:t>4 programas</a:t>
            </a:r>
          </a:p>
          <a:p>
            <a:pPr marL="0" indent="0">
              <a:buNone/>
            </a:pPr>
            <a:r>
              <a:rPr lang="es-ES" b="1" dirty="0">
                <a:solidFill>
                  <a:schemeClr val="accent2"/>
                </a:solidFill>
              </a:rPr>
              <a:t>3 ámbitos de gobierno</a:t>
            </a:r>
          </a:p>
          <a:p>
            <a:pPr marL="0" indent="0">
              <a:buNone/>
            </a:pPr>
            <a:r>
              <a:rPr lang="es-ES" b="1" dirty="0">
                <a:solidFill>
                  <a:srgbClr val="C0504D"/>
                </a:solidFill>
              </a:rPr>
              <a:t>$4,162,441,903 </a:t>
            </a:r>
          </a:p>
        </p:txBody>
      </p:sp>
    </p:spTree>
    <p:extLst>
      <p:ext uri="{BB962C8B-B14F-4D97-AF65-F5344CB8AC3E}">
        <p14:creationId xmlns:p14="http://schemas.microsoft.com/office/powerpoint/2010/main" val="3533102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3600" b="1" dirty="0"/>
              <a:t>Lógica de decisión fragmentada: </a:t>
            </a:r>
            <a:r>
              <a:rPr lang="es-ES" sz="3600" dirty="0"/>
              <a:t>vivienda de calidad</a:t>
            </a:r>
          </a:p>
        </p:txBody>
      </p:sp>
      <p:pic>
        <p:nvPicPr>
          <p:cNvPr id="4" name="Marcador de contenido 3" descr="Placa piso firme.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413537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2390306"/>
            <a:ext cx="3585882" cy="1143000"/>
          </a:xfrm>
        </p:spPr>
        <p:txBody>
          <a:bodyPr>
            <a:noAutofit/>
          </a:bodyPr>
          <a:lstStyle/>
          <a:p>
            <a:r>
              <a:rPr lang="es-ES" sz="3600" b="1" dirty="0"/>
              <a:t>Lógica de decisión fragmentada: </a:t>
            </a:r>
            <a:r>
              <a:rPr lang="es-ES" sz="3600" dirty="0"/>
              <a:t>carencia de calidad y espacios de la vivienda</a:t>
            </a:r>
          </a:p>
        </p:txBody>
      </p:sp>
      <p:pic>
        <p:nvPicPr>
          <p:cNvPr id="8" name="Imagen 7" descr="casa con piso firme.JPG"/>
          <p:cNvPicPr>
            <a:picLocks noChangeAspect="1"/>
          </p:cNvPicPr>
          <p:nvPr/>
        </p:nvPicPr>
        <p:blipFill rotWithShape="1">
          <a:blip r:embed="rId2">
            <a:extLst>
              <a:ext uri="{28A0092B-C50C-407E-A947-70E740481C1C}">
                <a14:useLocalDpi xmlns:a14="http://schemas.microsoft.com/office/drawing/2010/main" val="0"/>
              </a:ext>
            </a:extLst>
          </a:blip>
          <a:srcRect l="15789" r="11784"/>
          <a:stretch/>
        </p:blipFill>
        <p:spPr>
          <a:xfrm rot="5400000">
            <a:off x="4572840" y="-98042"/>
            <a:ext cx="6799405" cy="7040965"/>
          </a:xfrm>
          <a:prstGeom prst="rect">
            <a:avLst/>
          </a:prstGeom>
        </p:spPr>
      </p:pic>
    </p:spTree>
    <p:extLst>
      <p:ext uri="{BB962C8B-B14F-4D97-AF65-F5344CB8AC3E}">
        <p14:creationId xmlns:p14="http://schemas.microsoft.com/office/powerpoint/2010/main" val="3522022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2.png">
            <a:extLst>
              <a:ext uri="{FF2B5EF4-FFF2-40B4-BE49-F238E27FC236}">
                <a16:creationId xmlns:a16="http://schemas.microsoft.com/office/drawing/2014/main" id="{E72A3FAC-0433-CB42-ABBB-E5FEFE1AC0CF}"/>
              </a:ext>
            </a:extLst>
          </p:cNvPr>
          <p:cNvPicPr>
            <a:picLocks noGrp="1"/>
          </p:cNvPicPr>
          <p:nvPr>
            <p:ph idx="1"/>
          </p:nvPr>
        </p:nvPicPr>
        <p:blipFill rotWithShape="1">
          <a:blip r:embed="rId2"/>
          <a:srcRect/>
          <a:stretch/>
        </p:blipFill>
        <p:spPr>
          <a:xfrm>
            <a:off x="4361406" y="1262878"/>
            <a:ext cx="6695895" cy="4017537"/>
          </a:xfrm>
          <a:prstGeom prst="rect">
            <a:avLst/>
          </a:prstGeom>
        </p:spPr>
      </p:pic>
      <p:sp>
        <p:nvSpPr>
          <p:cNvPr id="3" name="CuadroTexto 2">
            <a:extLst>
              <a:ext uri="{FF2B5EF4-FFF2-40B4-BE49-F238E27FC236}">
                <a16:creationId xmlns:a16="http://schemas.microsoft.com/office/drawing/2014/main" id="{B777C29A-0195-9D45-8BC5-C4BAFC0C87CE}"/>
              </a:ext>
            </a:extLst>
          </p:cNvPr>
          <p:cNvSpPr txBox="1"/>
          <p:nvPr/>
        </p:nvSpPr>
        <p:spPr>
          <a:xfrm>
            <a:off x="1528997" y="1783830"/>
            <a:ext cx="184731" cy="369332"/>
          </a:xfrm>
          <a:prstGeom prst="rect">
            <a:avLst/>
          </a:prstGeom>
          <a:noFill/>
        </p:spPr>
        <p:txBody>
          <a:bodyPr wrap="none" rtlCol="0">
            <a:spAutoFit/>
          </a:bodyPr>
          <a:lstStyle/>
          <a:p>
            <a:endParaRPr lang="es-MX" dirty="0"/>
          </a:p>
        </p:txBody>
      </p:sp>
      <p:sp>
        <p:nvSpPr>
          <p:cNvPr id="2" name="Título 1">
            <a:extLst>
              <a:ext uri="{FF2B5EF4-FFF2-40B4-BE49-F238E27FC236}">
                <a16:creationId xmlns:a16="http://schemas.microsoft.com/office/drawing/2014/main" id="{8203ACFB-A6EE-C448-A8D7-DC13B7AE895B}"/>
              </a:ext>
            </a:extLst>
          </p:cNvPr>
          <p:cNvSpPr>
            <a:spLocks noGrp="1" noChangeAspect="1"/>
          </p:cNvSpPr>
          <p:nvPr>
            <p:ph type="title"/>
          </p:nvPr>
        </p:nvSpPr>
        <p:spPr>
          <a:xfrm>
            <a:off x="791146" y="2286000"/>
            <a:ext cx="2286000" cy="2286000"/>
          </a:xfrm>
          <a:prstGeom prst="roundRect">
            <a:avLst>
              <a:gd name="adj" fmla="val 14141"/>
            </a:avLst>
          </a:prstGeom>
          <a:solidFill>
            <a:schemeClr val="accent2"/>
          </a:solidFill>
          <a:ln>
            <a:noFill/>
          </a:ln>
        </p:spPr>
        <p:txBody>
          <a:bodyPr vert="horz" lIns="182880" tIns="182880" rIns="182880" bIns="182880" rtlCol="0" anchor="ctr">
            <a:normAutofit/>
          </a:bodyPr>
          <a:lstStyle/>
          <a:p>
            <a:r>
              <a:rPr lang="en-US" sz="2000">
                <a:solidFill>
                  <a:srgbClr val="FFFFFF"/>
                </a:solidFill>
              </a:rPr>
              <a:t>Programas pequeños</a:t>
            </a:r>
          </a:p>
        </p:txBody>
      </p:sp>
      <p:sp>
        <p:nvSpPr>
          <p:cNvPr id="8" name="Título 1">
            <a:extLst>
              <a:ext uri="{FF2B5EF4-FFF2-40B4-BE49-F238E27FC236}">
                <a16:creationId xmlns:a16="http://schemas.microsoft.com/office/drawing/2014/main" id="{E64DC731-C2CD-6741-987E-A84A89B14089}"/>
              </a:ext>
            </a:extLst>
          </p:cNvPr>
          <p:cNvSpPr txBox="1">
            <a:spLocks/>
          </p:cNvSpPr>
          <p:nvPr/>
        </p:nvSpPr>
        <p:spPr>
          <a:xfrm>
            <a:off x="634652" y="119878"/>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a:t>Programas estatales</a:t>
            </a:r>
            <a:endParaRPr lang="es-MX" dirty="0"/>
          </a:p>
        </p:txBody>
      </p:sp>
    </p:spTree>
    <p:extLst>
      <p:ext uri="{BB962C8B-B14F-4D97-AF65-F5344CB8AC3E}">
        <p14:creationId xmlns:p14="http://schemas.microsoft.com/office/powerpoint/2010/main" val="3692969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1136" y="964692"/>
            <a:ext cx="7729728" cy="1188720"/>
          </a:xfrm>
        </p:spPr>
        <p:txBody>
          <a:bodyPr vert="horz" lIns="182880" tIns="182880" rIns="182880" bIns="182880" rtlCol="0" anchor="ctr" anchorCtr="1">
            <a:normAutofit fontScale="90000"/>
          </a:bodyPr>
          <a:lstStyle/>
          <a:p>
            <a:r>
              <a:rPr lang="en-US" dirty="0" err="1"/>
              <a:t>Programas</a:t>
            </a:r>
            <a:r>
              <a:rPr lang="en-US" dirty="0"/>
              <a:t> </a:t>
            </a:r>
            <a:r>
              <a:rPr lang="en-US" dirty="0" err="1"/>
              <a:t>opacos</a:t>
            </a:r>
            <a:br>
              <a:rPr lang="en-US" dirty="0"/>
            </a:br>
            <a:endParaRPr lang="en-US" dirty="0"/>
          </a:p>
        </p:txBody>
      </p:sp>
      <p:graphicFrame>
        <p:nvGraphicFramePr>
          <p:cNvPr id="5" name="Gráfico 4">
            <a:extLst>
              <a:ext uri="{FF2B5EF4-FFF2-40B4-BE49-F238E27FC236}">
                <a16:creationId xmlns:a16="http://schemas.microsoft.com/office/drawing/2014/main" id="{7C655A71-F555-42C1-A541-A3FD28465D43}"/>
              </a:ext>
            </a:extLst>
          </p:cNvPr>
          <p:cNvGraphicFramePr>
            <a:graphicFrameLocks/>
          </p:cNvGraphicFramePr>
          <p:nvPr>
            <p:extLst/>
          </p:nvPr>
        </p:nvGraphicFramePr>
        <p:xfrm>
          <a:off x="841248" y="2638044"/>
          <a:ext cx="10351008" cy="378104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a:extLst>
              <a:ext uri="{FF2B5EF4-FFF2-40B4-BE49-F238E27FC236}">
                <a16:creationId xmlns:a16="http://schemas.microsoft.com/office/drawing/2014/main" id="{54D486F1-2189-9242-90EC-EDFF83DE0AD3}"/>
              </a:ext>
            </a:extLst>
          </p:cNvPr>
          <p:cNvSpPr/>
          <p:nvPr/>
        </p:nvSpPr>
        <p:spPr>
          <a:xfrm>
            <a:off x="841248" y="6369332"/>
            <a:ext cx="8144256" cy="369332"/>
          </a:xfrm>
          <a:prstGeom prst="rect">
            <a:avLst/>
          </a:prstGeom>
        </p:spPr>
        <p:txBody>
          <a:bodyPr wrap="square">
            <a:spAutoFit/>
          </a:bodyPr>
          <a:lstStyle/>
          <a:p>
            <a:r>
              <a:rPr lang="en-US" dirty="0"/>
              <a:t>¿</a:t>
            </a:r>
            <a:r>
              <a:rPr lang="en-US" dirty="0" err="1"/>
              <a:t>Cuántos</a:t>
            </a:r>
            <a:r>
              <a:rPr lang="en-US" dirty="0"/>
              <a:t> </a:t>
            </a:r>
            <a:r>
              <a:rPr lang="en-US" dirty="0" err="1"/>
              <a:t>programas</a:t>
            </a:r>
            <a:r>
              <a:rPr lang="en-US" dirty="0"/>
              <a:t> </a:t>
            </a:r>
            <a:r>
              <a:rPr lang="en-US" dirty="0" err="1"/>
              <a:t>reportan</a:t>
            </a:r>
            <a:r>
              <a:rPr lang="en-US" dirty="0"/>
              <a:t> </a:t>
            </a:r>
            <a:r>
              <a:rPr lang="en-US" dirty="0" err="1"/>
              <a:t>presupuesto</a:t>
            </a:r>
            <a:r>
              <a:rPr lang="en-US" dirty="0"/>
              <a:t>?</a:t>
            </a:r>
            <a:endParaRPr lang="es-MX" dirty="0"/>
          </a:p>
        </p:txBody>
      </p:sp>
    </p:spTree>
    <p:extLst>
      <p:ext uri="{BB962C8B-B14F-4D97-AF65-F5344CB8AC3E}">
        <p14:creationId xmlns:p14="http://schemas.microsoft.com/office/powerpoint/2010/main" val="3471914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8918" y="964692"/>
            <a:ext cx="9095282" cy="1188720"/>
          </a:xfrm>
        </p:spPr>
        <p:txBody>
          <a:bodyPr/>
          <a:lstStyle/>
          <a:p>
            <a:r>
              <a:rPr lang="es-MX" dirty="0"/>
              <a:t>Programas discrecionales</a:t>
            </a:r>
          </a:p>
        </p:txBody>
      </p:sp>
      <p:graphicFrame>
        <p:nvGraphicFramePr>
          <p:cNvPr id="5" name="Gráfico 4">
            <a:extLst>
              <a:ext uri="{FF2B5EF4-FFF2-40B4-BE49-F238E27FC236}">
                <a16:creationId xmlns:a16="http://schemas.microsoft.com/office/drawing/2014/main" id="{17B561AD-7308-4DE8-A16E-7B10CDB4AF58}"/>
              </a:ext>
            </a:extLst>
          </p:cNvPr>
          <p:cNvGraphicFramePr>
            <a:graphicFrameLocks/>
          </p:cNvGraphicFramePr>
          <p:nvPr>
            <p:extLst/>
          </p:nvPr>
        </p:nvGraphicFramePr>
        <p:xfrm>
          <a:off x="1024128" y="2057400"/>
          <a:ext cx="9720072" cy="4253459"/>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ángulo 5">
            <a:extLst>
              <a:ext uri="{FF2B5EF4-FFF2-40B4-BE49-F238E27FC236}">
                <a16:creationId xmlns:a16="http://schemas.microsoft.com/office/drawing/2014/main" id="{4F9C0290-EEE8-ED4B-B6E5-5E243CDB2984}"/>
              </a:ext>
            </a:extLst>
          </p:cNvPr>
          <p:cNvSpPr/>
          <p:nvPr/>
        </p:nvSpPr>
        <p:spPr>
          <a:xfrm>
            <a:off x="841248" y="6369332"/>
            <a:ext cx="8144256" cy="369332"/>
          </a:xfrm>
          <a:prstGeom prst="rect">
            <a:avLst/>
          </a:prstGeom>
        </p:spPr>
        <p:txBody>
          <a:bodyPr wrap="square">
            <a:spAutoFit/>
          </a:bodyPr>
          <a:lstStyle/>
          <a:p>
            <a:r>
              <a:rPr lang="en-US" dirty="0"/>
              <a:t>¿</a:t>
            </a:r>
            <a:r>
              <a:rPr lang="en-US" dirty="0" err="1"/>
              <a:t>Cuántos</a:t>
            </a:r>
            <a:r>
              <a:rPr lang="en-US" dirty="0"/>
              <a:t> </a:t>
            </a:r>
            <a:r>
              <a:rPr lang="en-US" dirty="0" err="1"/>
              <a:t>programas</a:t>
            </a:r>
            <a:r>
              <a:rPr lang="en-US" dirty="0"/>
              <a:t> </a:t>
            </a:r>
            <a:r>
              <a:rPr lang="en-US" dirty="0" err="1"/>
              <a:t>tienen</a:t>
            </a:r>
            <a:r>
              <a:rPr lang="en-US" dirty="0"/>
              <a:t> ROP?</a:t>
            </a:r>
            <a:endParaRPr lang="es-MX" dirty="0"/>
          </a:p>
        </p:txBody>
      </p:sp>
    </p:spTree>
    <p:extLst>
      <p:ext uri="{BB962C8B-B14F-4D97-AF65-F5344CB8AC3E}">
        <p14:creationId xmlns:p14="http://schemas.microsoft.com/office/powerpoint/2010/main" val="1499271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Programas </a:t>
            </a:r>
            <a:r>
              <a:rPr lang="es-MX"/>
              <a:t>opacos y </a:t>
            </a:r>
            <a:r>
              <a:rPr lang="es-MX" dirty="0"/>
              <a:t>discrecionales</a:t>
            </a:r>
          </a:p>
        </p:txBody>
      </p:sp>
      <p:graphicFrame>
        <p:nvGraphicFramePr>
          <p:cNvPr id="4" name="Tabla 3"/>
          <p:cNvGraphicFramePr>
            <a:graphicFrameLocks noGrp="1"/>
          </p:cNvGraphicFramePr>
          <p:nvPr>
            <p:extLst/>
          </p:nvPr>
        </p:nvGraphicFramePr>
        <p:xfrm>
          <a:off x="2018745" y="2863215"/>
          <a:ext cx="7730838" cy="2470785"/>
        </p:xfrm>
        <a:graphic>
          <a:graphicData uri="http://schemas.openxmlformats.org/drawingml/2006/table">
            <a:tbl>
              <a:tblPr>
                <a:tableStyleId>{5C22544A-7EE6-4342-B048-85BDC9FD1C3A}</a:tableStyleId>
              </a:tblPr>
              <a:tblGrid>
                <a:gridCol w="1645920">
                  <a:extLst>
                    <a:ext uri="{9D8B030D-6E8A-4147-A177-3AD203B41FA5}">
                      <a16:colId xmlns:a16="http://schemas.microsoft.com/office/drawing/2014/main" val="975025024"/>
                    </a:ext>
                  </a:extLst>
                </a:gridCol>
                <a:gridCol w="3012405">
                  <a:extLst>
                    <a:ext uri="{9D8B030D-6E8A-4147-A177-3AD203B41FA5}">
                      <a16:colId xmlns:a16="http://schemas.microsoft.com/office/drawing/2014/main" val="3925276270"/>
                    </a:ext>
                  </a:extLst>
                </a:gridCol>
                <a:gridCol w="3072513">
                  <a:extLst>
                    <a:ext uri="{9D8B030D-6E8A-4147-A177-3AD203B41FA5}">
                      <a16:colId xmlns:a16="http://schemas.microsoft.com/office/drawing/2014/main" val="3058668925"/>
                    </a:ext>
                  </a:extLst>
                </a:gridCol>
              </a:tblGrid>
              <a:tr h="742950">
                <a:tc>
                  <a:txBody>
                    <a:bodyPr/>
                    <a:lstStyle/>
                    <a:p>
                      <a:pPr algn="l" fontAlgn="b"/>
                      <a:endParaRPr lang="es-MX" sz="3200" b="0" i="0" u="none" strike="noStrike" dirty="0">
                        <a:solidFill>
                          <a:srgbClr val="000000"/>
                        </a:solidFill>
                        <a:effectLst/>
                        <a:latin typeface="Calibri" panose="020F0502020204030204" pitchFamily="34" charset="0"/>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s-MX" sz="3200" u="none" strike="noStrike" dirty="0">
                          <a:solidFill>
                            <a:schemeClr val="bg1"/>
                          </a:solidFill>
                          <a:effectLst/>
                        </a:rPr>
                        <a:t>Reporta presupuesto</a:t>
                      </a:r>
                      <a:endParaRPr lang="es-MX" sz="3200" b="0"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solidFill>
                  </a:tcPr>
                </a:tc>
                <a:tc>
                  <a:txBody>
                    <a:bodyPr/>
                    <a:lstStyle/>
                    <a:p>
                      <a:pPr algn="ctr" fontAlgn="b"/>
                      <a:r>
                        <a:rPr lang="es-MX" sz="3200" u="none" strike="noStrike" dirty="0">
                          <a:solidFill>
                            <a:schemeClr val="bg1"/>
                          </a:solidFill>
                          <a:effectLst/>
                        </a:rPr>
                        <a:t>No reporta presupuesto</a:t>
                      </a:r>
                      <a:endParaRPr lang="es-MX" sz="3200" b="0" i="0" u="none" strike="noStrike" dirty="0">
                        <a:solidFill>
                          <a:schemeClr val="bg1"/>
                        </a:solidFill>
                        <a:effectLst/>
                        <a:latin typeface="Calibri" panose="020F0502020204030204" pitchFamily="34" charset="0"/>
                      </a:endParaRPr>
                    </a:p>
                  </a:txBody>
                  <a:tcPr marL="9525" marR="9525" marT="9525" marB="0" anchor="b">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solidFill>
                  </a:tcPr>
                </a:tc>
                <a:extLst>
                  <a:ext uri="{0D108BD9-81ED-4DB2-BD59-A6C34878D82A}">
                    <a16:rowId xmlns:a16="http://schemas.microsoft.com/office/drawing/2014/main" val="2581747308"/>
                  </a:ext>
                </a:extLst>
              </a:tr>
              <a:tr h="742950">
                <a:tc>
                  <a:txBody>
                    <a:bodyPr/>
                    <a:lstStyle/>
                    <a:p>
                      <a:pPr algn="ctr" fontAlgn="b"/>
                      <a:r>
                        <a:rPr lang="es-MX" sz="3200" u="none" strike="noStrike" dirty="0">
                          <a:solidFill>
                            <a:schemeClr val="bg1"/>
                          </a:solidFill>
                          <a:effectLst/>
                        </a:rPr>
                        <a:t>Con ROP</a:t>
                      </a:r>
                      <a:endParaRPr lang="es-MX" sz="32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b"/>
                      <a:r>
                        <a:rPr lang="es-MX" sz="3200" u="none" strike="noStrike" dirty="0">
                          <a:effectLst/>
                        </a:rPr>
                        <a:t>13%</a:t>
                      </a:r>
                      <a:endParaRPr lang="es-MX" sz="3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tc>
                  <a:txBody>
                    <a:bodyPr/>
                    <a:lstStyle/>
                    <a:p>
                      <a:pPr algn="ctr" fontAlgn="b"/>
                      <a:r>
                        <a:rPr lang="es-MX" sz="3200" u="none" strike="noStrike" dirty="0">
                          <a:effectLst/>
                        </a:rPr>
                        <a:t>26%</a:t>
                      </a:r>
                      <a:endParaRPr lang="es-MX" sz="3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288235710"/>
                  </a:ext>
                </a:extLst>
              </a:tr>
              <a:tr h="742950">
                <a:tc>
                  <a:txBody>
                    <a:bodyPr/>
                    <a:lstStyle/>
                    <a:p>
                      <a:pPr algn="ctr" fontAlgn="b"/>
                      <a:r>
                        <a:rPr lang="es-MX" sz="3200" u="none" strike="noStrike" dirty="0">
                          <a:solidFill>
                            <a:schemeClr val="bg1"/>
                          </a:solidFill>
                          <a:effectLst/>
                        </a:rPr>
                        <a:t>Sin ROP</a:t>
                      </a:r>
                      <a:endParaRPr lang="es-MX" sz="3200" b="0" i="0" u="none" strike="noStrike" dirty="0">
                        <a:solidFill>
                          <a:schemeClr val="bg1"/>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fontAlgn="b"/>
                      <a:r>
                        <a:rPr lang="es-MX" sz="3200" u="none" strike="noStrike" dirty="0">
                          <a:effectLst/>
                        </a:rPr>
                        <a:t>14%</a:t>
                      </a:r>
                      <a:endParaRPr lang="es-MX" sz="3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60000"/>
                        <a:lumOff val="40000"/>
                      </a:schemeClr>
                    </a:solidFill>
                  </a:tcPr>
                </a:tc>
                <a:tc>
                  <a:txBody>
                    <a:bodyPr/>
                    <a:lstStyle/>
                    <a:p>
                      <a:pPr algn="ctr" fontAlgn="b"/>
                      <a:r>
                        <a:rPr lang="es-MX" sz="3200" u="none" strike="noStrike" dirty="0">
                          <a:effectLst/>
                        </a:rPr>
                        <a:t>46%</a:t>
                      </a:r>
                      <a:endParaRPr lang="es-MX" sz="3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971281377"/>
                  </a:ext>
                </a:extLst>
              </a:tr>
            </a:tbl>
          </a:graphicData>
        </a:graphic>
      </p:graphicFrame>
    </p:spTree>
    <p:extLst>
      <p:ext uri="{BB962C8B-B14F-4D97-AF65-F5344CB8AC3E}">
        <p14:creationId xmlns:p14="http://schemas.microsoft.com/office/powerpoint/2010/main" val="1076722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t>Consecuencias de la fragmentación</a:t>
            </a:r>
          </a:p>
        </p:txBody>
      </p:sp>
      <p:sp>
        <p:nvSpPr>
          <p:cNvPr id="3" name="Marcador de contenido 2"/>
          <p:cNvSpPr>
            <a:spLocks noGrp="1"/>
          </p:cNvSpPr>
          <p:nvPr>
            <p:ph idx="1"/>
          </p:nvPr>
        </p:nvSpPr>
        <p:spPr>
          <a:xfrm>
            <a:off x="5450542" y="1690858"/>
            <a:ext cx="6131858" cy="5234884"/>
          </a:xfrm>
        </p:spPr>
        <p:txBody>
          <a:bodyPr>
            <a:normAutofit/>
          </a:bodyPr>
          <a:lstStyle/>
          <a:p>
            <a:r>
              <a:rPr lang="es-ES_tradnl" dirty="0"/>
              <a:t>La </a:t>
            </a:r>
            <a:r>
              <a:rPr lang="es-ES_tradnl" b="1" dirty="0">
                <a:solidFill>
                  <a:schemeClr val="accent2"/>
                </a:solidFill>
              </a:rPr>
              <a:t>incoherencia</a:t>
            </a:r>
            <a:r>
              <a:rPr lang="es-ES_tradnl" dirty="0"/>
              <a:t> en el diseño provoca vacíos y duplicidades</a:t>
            </a:r>
          </a:p>
          <a:p>
            <a:endParaRPr lang="es-ES_tradnl" dirty="0"/>
          </a:p>
          <a:p>
            <a:r>
              <a:rPr lang="es-ES_tradnl" dirty="0"/>
              <a:t>La </a:t>
            </a:r>
            <a:r>
              <a:rPr lang="es-ES_tradnl" b="1" dirty="0">
                <a:solidFill>
                  <a:schemeClr val="accent2"/>
                </a:solidFill>
              </a:rPr>
              <a:t>descoordinación</a:t>
            </a:r>
            <a:r>
              <a:rPr lang="es-ES_tradnl" dirty="0"/>
              <a:t> operativa genera costos e ineficiencias</a:t>
            </a:r>
          </a:p>
          <a:p>
            <a:endParaRPr lang="es-ES_tradnl" dirty="0"/>
          </a:p>
          <a:p>
            <a:r>
              <a:rPr lang="es-ES_tradnl" dirty="0"/>
              <a:t>Tomar decisiones con base en una </a:t>
            </a:r>
            <a:r>
              <a:rPr lang="es-ES_tradnl" b="1" dirty="0">
                <a:solidFill>
                  <a:schemeClr val="accent2"/>
                </a:solidFill>
              </a:rPr>
              <a:t>lógica fragmentada </a:t>
            </a:r>
            <a:r>
              <a:rPr lang="es-ES_tradnl" dirty="0"/>
              <a:t>impide resolver problemas complejos </a:t>
            </a:r>
            <a:endParaRPr lang="es-MX" dirty="0"/>
          </a:p>
          <a:p>
            <a:pPr lvl="1"/>
            <a:endParaRPr lang="es-MX" dirty="0"/>
          </a:p>
          <a:p>
            <a:pPr lvl="1"/>
            <a:endParaRPr lang="es-ES" dirty="0"/>
          </a:p>
        </p:txBody>
      </p:sp>
      <p:pic>
        <p:nvPicPr>
          <p:cNvPr id="5" name="Imagen 4"/>
          <p:cNvPicPr>
            <a:picLocks noChangeAspect="1"/>
          </p:cNvPicPr>
          <p:nvPr/>
        </p:nvPicPr>
        <p:blipFill>
          <a:blip r:embed="rId2">
            <a:duotone>
              <a:schemeClr val="accent2">
                <a:shade val="45000"/>
                <a:satMod val="135000"/>
              </a:schemeClr>
              <a:prstClr val="white"/>
            </a:duotone>
          </a:blip>
          <a:stretch>
            <a:fillRect/>
          </a:stretch>
        </p:blipFill>
        <p:spPr>
          <a:xfrm rot="5400000">
            <a:off x="334596" y="1981494"/>
            <a:ext cx="4738703" cy="4157432"/>
          </a:xfrm>
          <a:prstGeom prst="rect">
            <a:avLst/>
          </a:prstGeom>
        </p:spPr>
      </p:pic>
    </p:spTree>
    <p:extLst>
      <p:ext uri="{BB962C8B-B14F-4D97-AF65-F5344CB8AC3E}">
        <p14:creationId xmlns:p14="http://schemas.microsoft.com/office/powerpoint/2010/main" val="2599714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1DE7243B-5109-444B-8FAF-7437C66BC0E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21332" cy="6858000"/>
          </a:xfrm>
          <a:custGeom>
            <a:avLst/>
            <a:gdLst>
              <a:gd name="connsiteX0" fmla="*/ 4421332 w 4421332"/>
              <a:gd name="connsiteY0" fmla="*/ 0 h 6858000"/>
              <a:gd name="connsiteX1" fmla="*/ 69075 w 4421332"/>
              <a:gd name="connsiteY1" fmla="*/ 0 h 6858000"/>
              <a:gd name="connsiteX2" fmla="*/ 35131 w 4421332"/>
              <a:gd name="connsiteY2" fmla="*/ 267128 h 6858000"/>
              <a:gd name="connsiteX3" fmla="*/ 0 w 4421332"/>
              <a:gd name="connsiteY3" fmla="*/ 962845 h 6858000"/>
              <a:gd name="connsiteX4" fmla="*/ 3276103 w 4421332"/>
              <a:gd name="connsiteY4" fmla="*/ 6782205 h 6858000"/>
              <a:gd name="connsiteX5" fmla="*/ 3407923 w 4421332"/>
              <a:gd name="connsiteY5" fmla="*/ 6858000 h 6858000"/>
              <a:gd name="connsiteX6" fmla="*/ 4421332 w 4421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332" h="6858000">
                <a:moveTo>
                  <a:pt x="4421332" y="0"/>
                </a:moveTo>
                <a:lnTo>
                  <a:pt x="69075" y="0"/>
                </a:lnTo>
                <a:lnTo>
                  <a:pt x="35131" y="267128"/>
                </a:lnTo>
                <a:cubicBezTo>
                  <a:pt x="11901" y="495874"/>
                  <a:pt x="0" y="727970"/>
                  <a:pt x="0" y="962845"/>
                </a:cubicBezTo>
                <a:cubicBezTo>
                  <a:pt x="0" y="3429034"/>
                  <a:pt x="1312002" y="5588789"/>
                  <a:pt x="3276103" y="6782205"/>
                </a:cubicBezTo>
                <a:lnTo>
                  <a:pt x="3407923" y="6858000"/>
                </a:lnTo>
                <a:lnTo>
                  <a:pt x="442133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4C5D6221-DA7B-4611-AA26-7D8E349FDE9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232227" cy="6858000"/>
          </a:xfrm>
          <a:custGeom>
            <a:avLst/>
            <a:gdLst>
              <a:gd name="connsiteX0" fmla="*/ 0 w 4232227"/>
              <a:gd name="connsiteY0" fmla="*/ 0 h 6858000"/>
              <a:gd name="connsiteX1" fmla="*/ 4161853 w 4232227"/>
              <a:gd name="connsiteY1" fmla="*/ 0 h 6858000"/>
              <a:gd name="connsiteX2" fmla="*/ 4197953 w 4232227"/>
              <a:gd name="connsiteY2" fmla="*/ 284091 h 6858000"/>
              <a:gd name="connsiteX3" fmla="*/ 4232227 w 4232227"/>
              <a:gd name="connsiteY3" fmla="*/ 962844 h 6858000"/>
              <a:gd name="connsiteX4" fmla="*/ 758007 w 4232227"/>
              <a:gd name="connsiteY4" fmla="*/ 6800152 h 6858000"/>
              <a:gd name="connsiteX5" fmla="*/ 645060 w 4232227"/>
              <a:gd name="connsiteY5" fmla="*/ 6858000 h 6858000"/>
              <a:gd name="connsiteX6" fmla="*/ 0 w 42322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2227" h="6858000">
                <a:moveTo>
                  <a:pt x="0" y="0"/>
                </a:moveTo>
                <a:lnTo>
                  <a:pt x="4161853" y="0"/>
                </a:lnTo>
                <a:lnTo>
                  <a:pt x="4197953" y="284091"/>
                </a:lnTo>
                <a:cubicBezTo>
                  <a:pt x="4220617" y="507260"/>
                  <a:pt x="4232227" y="733696"/>
                  <a:pt x="4232227" y="962844"/>
                </a:cubicBezTo>
                <a:cubicBezTo>
                  <a:pt x="4232227" y="3483472"/>
                  <a:pt x="2827409" y="5675986"/>
                  <a:pt x="758007" y="6800152"/>
                </a:cubicBezTo>
                <a:lnTo>
                  <a:pt x="645060" y="6858000"/>
                </a:lnTo>
                <a:lnTo>
                  <a:pt x="0" y="6858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p:cNvSpPr>
            <a:spLocks noGrp="1"/>
          </p:cNvSpPr>
          <p:nvPr>
            <p:ph type="title"/>
          </p:nvPr>
        </p:nvSpPr>
        <p:spPr>
          <a:xfrm>
            <a:off x="804672" y="1412489"/>
            <a:ext cx="2871095" cy="2127124"/>
          </a:xfrm>
        </p:spPr>
        <p:txBody>
          <a:bodyPr anchor="t">
            <a:normAutofit/>
          </a:bodyPr>
          <a:lstStyle/>
          <a:p>
            <a:pPr>
              <a:lnSpc>
                <a:spcPct val="90000"/>
              </a:lnSpc>
            </a:pPr>
            <a:r>
              <a:rPr lang="es-ES_tradnl" sz="3300" dirty="0">
                <a:solidFill>
                  <a:schemeClr val="bg1"/>
                </a:solidFill>
              </a:rPr>
              <a:t>Problema: fragmentación de la política social</a:t>
            </a:r>
          </a:p>
        </p:txBody>
      </p:sp>
      <p:sp>
        <p:nvSpPr>
          <p:cNvPr id="3" name="Marcador de contenido 2"/>
          <p:cNvSpPr>
            <a:spLocks noGrp="1"/>
          </p:cNvSpPr>
          <p:nvPr>
            <p:ph sz="half" idx="1"/>
          </p:nvPr>
        </p:nvSpPr>
        <p:spPr>
          <a:xfrm>
            <a:off x="5198993" y="1412489"/>
            <a:ext cx="2926080" cy="4363844"/>
          </a:xfrm>
        </p:spPr>
        <p:txBody>
          <a:bodyPr>
            <a:normAutofit lnSpcReduction="10000"/>
          </a:bodyPr>
          <a:lstStyle/>
          <a:p>
            <a:r>
              <a:rPr lang="es-MX" sz="2000" dirty="0"/>
              <a:t>Mandato de política integral: </a:t>
            </a:r>
          </a:p>
          <a:p>
            <a:pPr lvl="1"/>
            <a:r>
              <a:rPr lang="es-MX" sz="2000"/>
              <a:t>LGDS, </a:t>
            </a:r>
          </a:p>
          <a:p>
            <a:pPr lvl="1"/>
            <a:r>
              <a:rPr lang="es-MX" sz="2000"/>
              <a:t>CNDS, </a:t>
            </a:r>
          </a:p>
          <a:p>
            <a:pPr lvl="1"/>
            <a:r>
              <a:rPr lang="es-MX" sz="2000"/>
              <a:t>Política responsabilidad de los tres ámbitos de gobierno, </a:t>
            </a:r>
          </a:p>
          <a:p>
            <a:pPr lvl="1"/>
            <a:r>
              <a:rPr lang="es-MX" sz="2000"/>
              <a:t>Una definición compartida, y</a:t>
            </a:r>
          </a:p>
          <a:p>
            <a:pPr lvl="1"/>
            <a:r>
              <a:rPr lang="es-MX" sz="2000"/>
              <a:t>Una forma de medir la pobreza y evaluar la política</a:t>
            </a:r>
          </a:p>
          <a:p>
            <a:pPr lvl="1"/>
            <a:endParaRPr lang="es-MX" sz="2000"/>
          </a:p>
        </p:txBody>
      </p:sp>
      <p:sp>
        <p:nvSpPr>
          <p:cNvPr id="4" name="Marcador de contenido 3"/>
          <p:cNvSpPr>
            <a:spLocks noGrp="1"/>
          </p:cNvSpPr>
          <p:nvPr>
            <p:ph sz="half" idx="2"/>
          </p:nvPr>
        </p:nvSpPr>
        <p:spPr>
          <a:xfrm>
            <a:off x="8451604" y="1412489"/>
            <a:ext cx="2926080" cy="4363844"/>
          </a:xfrm>
        </p:spPr>
        <p:txBody>
          <a:bodyPr>
            <a:normAutofit lnSpcReduction="10000"/>
          </a:bodyPr>
          <a:lstStyle/>
          <a:p>
            <a:pPr>
              <a:lnSpc>
                <a:spcPct val="90000"/>
              </a:lnSpc>
            </a:pPr>
            <a:r>
              <a:rPr lang="es-ES_tradnl" sz="2000" dirty="0"/>
              <a:t>Política social en México </a:t>
            </a:r>
          </a:p>
          <a:p>
            <a:pPr lvl="1">
              <a:lnSpc>
                <a:spcPct val="90000"/>
              </a:lnSpc>
            </a:pPr>
            <a:r>
              <a:rPr lang="es-ES_tradnl" sz="1600" dirty="0"/>
              <a:t>Múltiples programas, que se duplican o empalman</a:t>
            </a:r>
          </a:p>
          <a:p>
            <a:pPr lvl="1">
              <a:lnSpc>
                <a:spcPct val="90000"/>
              </a:lnSpc>
            </a:pPr>
            <a:r>
              <a:rPr lang="es-ES_tradnl" sz="1600" dirty="0"/>
              <a:t>Ausencia de información compartida</a:t>
            </a:r>
          </a:p>
          <a:p>
            <a:pPr lvl="1">
              <a:lnSpc>
                <a:spcPct val="90000"/>
              </a:lnSpc>
            </a:pPr>
            <a:r>
              <a:rPr lang="es-ES_tradnl" sz="1600" dirty="0"/>
              <a:t>Traslape de responsabilidades entre ámbitos de gobierno</a:t>
            </a:r>
          </a:p>
          <a:p>
            <a:pPr lvl="1">
              <a:lnSpc>
                <a:spcPct val="90000"/>
              </a:lnSpc>
            </a:pPr>
            <a:r>
              <a:rPr lang="es-ES_tradnl" sz="1600" dirty="0"/>
              <a:t>Órganos de decisión que no inciden en diseño y operación de la política en conjunto</a:t>
            </a:r>
          </a:p>
          <a:p>
            <a:pPr lvl="1">
              <a:lnSpc>
                <a:spcPct val="90000"/>
              </a:lnSpc>
            </a:pPr>
            <a:r>
              <a:rPr lang="es-ES_tradnl" sz="1600" dirty="0"/>
              <a:t>Resultados sin posibilidad de ser atribuidos a intervenciones específicas</a:t>
            </a:r>
          </a:p>
        </p:txBody>
      </p:sp>
    </p:spTree>
    <p:extLst>
      <p:ext uri="{BB962C8B-B14F-4D97-AF65-F5344CB8AC3E}">
        <p14:creationId xmlns:p14="http://schemas.microsoft.com/office/powerpoint/2010/main" val="2149294141"/>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325563"/>
          </a:xfrm>
        </p:spPr>
        <p:txBody>
          <a:bodyPr>
            <a:normAutofit/>
          </a:bodyPr>
          <a:lstStyle/>
          <a:p>
            <a:pPr>
              <a:lnSpc>
                <a:spcPct val="90000"/>
              </a:lnSpc>
            </a:pPr>
            <a:r>
              <a:rPr lang="es-ES_tradnl" dirty="0"/>
              <a:t>Consecuencias </a:t>
            </a:r>
            <a:br>
              <a:rPr lang="es-ES_tradnl" dirty="0"/>
            </a:br>
            <a:r>
              <a:rPr lang="es-ES_tradnl" dirty="0"/>
              <a:t>de la </a:t>
            </a:r>
            <a:r>
              <a:rPr lang="es-ES_tradnl" dirty="0" err="1"/>
              <a:t>fragmentaci</a:t>
            </a:r>
            <a:r>
              <a:rPr lang="es-ES" dirty="0" err="1"/>
              <a:t>ón</a:t>
            </a: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671034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8356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a:t>De programas fragmentados </a:t>
            </a:r>
            <a:br>
              <a:rPr lang="es-ES_tradnl" dirty="0"/>
            </a:br>
            <a:r>
              <a:rPr lang="es-ES_tradnl" dirty="0"/>
              <a:t>a una política integrada</a:t>
            </a:r>
          </a:p>
        </p:txBody>
      </p:sp>
      <p:graphicFrame>
        <p:nvGraphicFramePr>
          <p:cNvPr id="5" name="Marcador de contenido 4"/>
          <p:cNvGraphicFramePr>
            <a:graphicFrameLocks noGrp="1"/>
          </p:cNvGraphicFramePr>
          <p:nvPr>
            <p:ph idx="4294967295"/>
            <p:extLst>
              <p:ext uri="{D42A27DB-BD31-4B8C-83A1-F6EECF244321}">
                <p14:modId xmlns:p14="http://schemas.microsoft.com/office/powerpoint/2010/main" val="3495627833"/>
              </p:ext>
            </p:extLst>
          </p:nvPr>
        </p:nvGraphicFramePr>
        <p:xfrm>
          <a:off x="896471" y="1758965"/>
          <a:ext cx="10668000" cy="5248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896471" y="6185648"/>
            <a:ext cx="5271248" cy="37883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a:t>Programas sociales</a:t>
            </a:r>
            <a:endParaRPr lang="es-ES_tradnl" dirty="0"/>
          </a:p>
        </p:txBody>
      </p:sp>
      <p:sp>
        <p:nvSpPr>
          <p:cNvPr id="10" name="Rectángulo 9"/>
          <p:cNvSpPr/>
          <p:nvPr/>
        </p:nvSpPr>
        <p:spPr>
          <a:xfrm>
            <a:off x="6329951" y="6185648"/>
            <a:ext cx="5234520" cy="37883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a:t>Política social</a:t>
            </a:r>
          </a:p>
        </p:txBody>
      </p:sp>
    </p:spTree>
    <p:extLst>
      <p:ext uri="{BB962C8B-B14F-4D97-AF65-F5344CB8AC3E}">
        <p14:creationId xmlns:p14="http://schemas.microsoft.com/office/powerpoint/2010/main" val="2128324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20624" y="1122807"/>
            <a:ext cx="9954443" cy="4297680"/>
          </a:xfrm>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vert="horz" lIns="182880" tIns="182880" rIns="182880" bIns="182880" rtlCol="0" anchor="ctr">
            <a:normAutofit/>
          </a:bodyPr>
          <a:lstStyle/>
          <a:p>
            <a:r>
              <a:rPr lang="en-US" sz="6000" dirty="0">
                <a:solidFill>
                  <a:srgbClr val="FFFFFF"/>
                </a:solidFill>
              </a:rPr>
              <a:t>GRACIAS</a:t>
            </a:r>
          </a:p>
        </p:txBody>
      </p:sp>
    </p:spTree>
    <p:extLst>
      <p:ext uri="{BB962C8B-B14F-4D97-AF65-F5344CB8AC3E}">
        <p14:creationId xmlns:p14="http://schemas.microsoft.com/office/powerpoint/2010/main" val="76585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Elementos integradores</a:t>
            </a:r>
          </a:p>
        </p:txBody>
      </p:sp>
      <p:sp>
        <p:nvSpPr>
          <p:cNvPr id="3" name="Marcador de contenido 2"/>
          <p:cNvSpPr>
            <a:spLocks noGrp="1"/>
          </p:cNvSpPr>
          <p:nvPr>
            <p:ph idx="1"/>
          </p:nvPr>
        </p:nvSpPr>
        <p:spPr/>
        <p:txBody>
          <a:bodyPr>
            <a:normAutofit/>
          </a:bodyPr>
          <a:lstStyle/>
          <a:p>
            <a:r>
              <a:rPr lang="es-ES_tradnl" b="1" dirty="0">
                <a:solidFill>
                  <a:schemeClr val="accent1"/>
                </a:solidFill>
              </a:rPr>
              <a:t>Medici</a:t>
            </a:r>
            <a:r>
              <a:rPr lang="es-ES" b="1" dirty="0" err="1">
                <a:solidFill>
                  <a:schemeClr val="accent1"/>
                </a:solidFill>
              </a:rPr>
              <a:t>ón</a:t>
            </a:r>
            <a:r>
              <a:rPr lang="es-ES" b="1" dirty="0">
                <a:solidFill>
                  <a:schemeClr val="accent1"/>
                </a:solidFill>
              </a:rPr>
              <a:t> de la pobreza</a:t>
            </a:r>
            <a:r>
              <a:rPr lang="es-ES" b="1" dirty="0">
                <a:solidFill>
                  <a:schemeClr val="tx1"/>
                </a:solidFill>
              </a:rPr>
              <a:t>: </a:t>
            </a:r>
            <a:r>
              <a:rPr lang="es-ES_tradnl" dirty="0">
                <a:solidFill>
                  <a:schemeClr val="tx1"/>
                </a:solidFill>
              </a:rPr>
              <a:t>una misma </a:t>
            </a:r>
            <a:r>
              <a:rPr lang="es-ES" dirty="0">
                <a:solidFill>
                  <a:schemeClr val="tx1"/>
                </a:solidFill>
              </a:rPr>
              <a:t>conceptualización del problema de la política social. </a:t>
            </a:r>
          </a:p>
          <a:p>
            <a:r>
              <a:rPr lang="es-ES" b="1" dirty="0">
                <a:solidFill>
                  <a:schemeClr val="accent1"/>
                </a:solidFill>
              </a:rPr>
              <a:t>Padrón Único</a:t>
            </a:r>
            <a:r>
              <a:rPr lang="es-ES" b="1" dirty="0">
                <a:solidFill>
                  <a:schemeClr val="tx1"/>
                </a:solidFill>
              </a:rPr>
              <a:t>: </a:t>
            </a:r>
            <a:r>
              <a:rPr lang="es-ES" dirty="0">
                <a:solidFill>
                  <a:schemeClr val="tx1"/>
                </a:solidFill>
              </a:rPr>
              <a:t>una misma base de información para la toma de decisiones</a:t>
            </a:r>
          </a:p>
          <a:p>
            <a:r>
              <a:rPr lang="es-ES" b="1" dirty="0">
                <a:solidFill>
                  <a:schemeClr val="accent1"/>
                </a:solidFill>
              </a:rPr>
              <a:t>Comisión Nacional de Desarrollo Social</a:t>
            </a:r>
            <a:r>
              <a:rPr lang="es-ES" b="1" dirty="0">
                <a:solidFill>
                  <a:schemeClr val="tx1"/>
                </a:solidFill>
              </a:rPr>
              <a:t>: </a:t>
            </a:r>
            <a:r>
              <a:rPr lang="es-ES" dirty="0">
                <a:solidFill>
                  <a:schemeClr val="tx1"/>
                </a:solidFill>
              </a:rPr>
              <a:t>un tomador de decisión con la facultad de alinear el diseño y operación de los programas de distintas secretarías al logro de los objetivos </a:t>
            </a:r>
            <a:r>
              <a:rPr lang="es-ES" dirty="0"/>
              <a:t>de la política social</a:t>
            </a:r>
            <a:endParaRPr lang="es-ES_tradnl" dirty="0"/>
          </a:p>
        </p:txBody>
      </p:sp>
    </p:spTree>
    <p:extLst>
      <p:ext uri="{BB962C8B-B14F-4D97-AF65-F5344CB8AC3E}">
        <p14:creationId xmlns:p14="http://schemas.microsoft.com/office/powerpoint/2010/main" val="2372449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Tres caras de la fragmentación  </a:t>
            </a:r>
          </a:p>
        </p:txBody>
      </p:sp>
      <p:sp>
        <p:nvSpPr>
          <p:cNvPr id="3" name="Marcador de contenido 2"/>
          <p:cNvSpPr>
            <a:spLocks noGrp="1"/>
          </p:cNvSpPr>
          <p:nvPr>
            <p:ph idx="1"/>
          </p:nvPr>
        </p:nvSpPr>
        <p:spPr>
          <a:xfrm>
            <a:off x="1981200" y="5179274"/>
            <a:ext cx="8229600" cy="1305280"/>
          </a:xfrm>
        </p:spPr>
        <p:txBody>
          <a:bodyPr>
            <a:normAutofit/>
          </a:bodyPr>
          <a:lstStyle/>
          <a:p>
            <a:pPr algn="ctr"/>
            <a:endParaRPr lang="es-ES" dirty="0"/>
          </a:p>
          <a:p>
            <a:pPr marL="0" indent="0" algn="ctr">
              <a:buNone/>
            </a:pPr>
            <a:r>
              <a:rPr lang="es-ES" dirty="0">
                <a:solidFill>
                  <a:schemeClr val="tx1">
                    <a:lumMod val="50000"/>
                    <a:lumOff val="50000"/>
                  </a:schemeClr>
                </a:solidFill>
              </a:rPr>
              <a:t>Diseño –  Operación  –   Lógica de decisión</a:t>
            </a:r>
          </a:p>
        </p:txBody>
      </p:sp>
      <p:pic>
        <p:nvPicPr>
          <p:cNvPr id="4" name="Imagen 3"/>
          <p:cNvPicPr>
            <a:picLocks noChangeAspect="1"/>
          </p:cNvPicPr>
          <p:nvPr/>
        </p:nvPicPr>
        <p:blipFill rotWithShape="1">
          <a:blip r:embed="rId2"/>
          <a:srcRect b="4229"/>
          <a:stretch/>
        </p:blipFill>
        <p:spPr>
          <a:xfrm>
            <a:off x="3567802" y="1387471"/>
            <a:ext cx="5432824" cy="4303520"/>
          </a:xfrm>
          <a:prstGeom prst="rect">
            <a:avLst/>
          </a:prstGeom>
        </p:spPr>
      </p:pic>
    </p:spTree>
    <p:extLst>
      <p:ext uri="{BB962C8B-B14F-4D97-AF65-F5344CB8AC3E}">
        <p14:creationId xmlns:p14="http://schemas.microsoft.com/office/powerpoint/2010/main" val="4102802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t>Diseño fragmentado</a:t>
            </a:r>
          </a:p>
        </p:txBody>
      </p:sp>
      <p:sp>
        <p:nvSpPr>
          <p:cNvPr id="3" name="Marcador de contenido 2"/>
          <p:cNvSpPr>
            <a:spLocks noGrp="1"/>
          </p:cNvSpPr>
          <p:nvPr>
            <p:ph idx="1"/>
          </p:nvPr>
        </p:nvSpPr>
        <p:spPr>
          <a:xfrm>
            <a:off x="609600" y="1690954"/>
            <a:ext cx="5571666" cy="4470825"/>
          </a:xfrm>
        </p:spPr>
        <p:txBody>
          <a:bodyPr>
            <a:normAutofit fontScale="92500" lnSpcReduction="10000"/>
          </a:bodyPr>
          <a:lstStyle/>
          <a:p>
            <a:r>
              <a:rPr lang="es-ES" dirty="0"/>
              <a:t>Existen políticas que son </a:t>
            </a:r>
            <a:r>
              <a:rPr lang="es-ES" b="1" dirty="0">
                <a:solidFill>
                  <a:schemeClr val="accent2"/>
                </a:solidFill>
              </a:rPr>
              <a:t>efectivas</a:t>
            </a:r>
            <a:r>
              <a:rPr lang="es-ES" dirty="0"/>
              <a:t>, que cumplen con sus </a:t>
            </a:r>
            <a:r>
              <a:rPr lang="es-ES" b="1" dirty="0">
                <a:solidFill>
                  <a:srgbClr val="C0504D"/>
                </a:solidFill>
              </a:rPr>
              <a:t>objetivos</a:t>
            </a:r>
            <a:r>
              <a:rPr lang="es-ES" dirty="0"/>
              <a:t> y que atienden adecuadamente a sus </a:t>
            </a:r>
            <a:r>
              <a:rPr lang="es-ES" b="1" dirty="0">
                <a:solidFill>
                  <a:srgbClr val="C0504D"/>
                </a:solidFill>
              </a:rPr>
              <a:t>destinatarios</a:t>
            </a:r>
            <a:r>
              <a:rPr lang="es-ES" dirty="0"/>
              <a:t>, pero que al valorarlas en conjunto, son </a:t>
            </a:r>
            <a:r>
              <a:rPr lang="es-ES" b="1" dirty="0">
                <a:solidFill>
                  <a:srgbClr val="C0504D"/>
                </a:solidFill>
              </a:rPr>
              <a:t>redundantes</a:t>
            </a:r>
            <a:r>
              <a:rPr lang="es-ES" dirty="0"/>
              <a:t> presentan </a:t>
            </a:r>
            <a:r>
              <a:rPr lang="es-ES" b="1" dirty="0">
                <a:solidFill>
                  <a:srgbClr val="C0504D"/>
                </a:solidFill>
              </a:rPr>
              <a:t>vacíos</a:t>
            </a:r>
            <a:r>
              <a:rPr lang="es-ES" dirty="0">
                <a:solidFill>
                  <a:srgbClr val="C0504D"/>
                </a:solidFill>
              </a:rPr>
              <a:t> </a:t>
            </a:r>
            <a:r>
              <a:rPr lang="es-ES" dirty="0"/>
              <a:t>o </a:t>
            </a:r>
            <a:r>
              <a:rPr lang="es-ES" b="1" dirty="0">
                <a:solidFill>
                  <a:srgbClr val="C0504D"/>
                </a:solidFill>
              </a:rPr>
              <a:t>duplicidades</a:t>
            </a:r>
            <a:endParaRPr lang="es-ES" dirty="0"/>
          </a:p>
          <a:p>
            <a:pPr marL="0" indent="0">
              <a:buNone/>
            </a:pPr>
            <a:endParaRPr lang="es-ES" dirty="0"/>
          </a:p>
          <a:p>
            <a:r>
              <a:rPr lang="es-ES" dirty="0"/>
              <a:t>Políticas </a:t>
            </a:r>
            <a:r>
              <a:rPr lang="es-ES" b="1" dirty="0">
                <a:solidFill>
                  <a:srgbClr val="C0504D"/>
                </a:solidFill>
              </a:rPr>
              <a:t>incoherentes</a:t>
            </a:r>
            <a:endParaRPr lang="es-ES" dirty="0"/>
          </a:p>
        </p:txBody>
      </p:sp>
      <p:pic>
        <p:nvPicPr>
          <p:cNvPr id="4" name="Imagen 3"/>
          <p:cNvPicPr>
            <a:picLocks noChangeAspect="1"/>
          </p:cNvPicPr>
          <p:nvPr/>
        </p:nvPicPr>
        <p:blipFill>
          <a:blip r:embed="rId3">
            <a:duotone>
              <a:schemeClr val="accent2">
                <a:shade val="45000"/>
                <a:satMod val="135000"/>
              </a:schemeClr>
              <a:prstClr val="white"/>
            </a:duotone>
          </a:blip>
          <a:stretch>
            <a:fillRect/>
          </a:stretch>
        </p:blipFill>
        <p:spPr>
          <a:xfrm>
            <a:off x="7247963" y="1690954"/>
            <a:ext cx="4388224" cy="4470825"/>
          </a:xfrm>
          <a:prstGeom prst="rect">
            <a:avLst/>
          </a:prstGeom>
        </p:spPr>
      </p:pic>
    </p:spTree>
    <p:extLst>
      <p:ext uri="{BB962C8B-B14F-4D97-AF65-F5344CB8AC3E}">
        <p14:creationId xmlns:p14="http://schemas.microsoft.com/office/powerpoint/2010/main" val="2234848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t>Diseño fragmentado: </a:t>
            </a:r>
            <a:r>
              <a:rPr lang="es-ES" dirty="0"/>
              <a:t>programas de microcréditos</a:t>
            </a:r>
          </a:p>
        </p:txBody>
      </p:sp>
      <p:sp>
        <p:nvSpPr>
          <p:cNvPr id="3" name="Marcador de contenido 2"/>
          <p:cNvSpPr>
            <a:spLocks noGrp="1"/>
          </p:cNvSpPr>
          <p:nvPr>
            <p:ph idx="1"/>
          </p:nvPr>
        </p:nvSpPr>
        <p:spPr>
          <a:xfrm>
            <a:off x="770965" y="5076480"/>
            <a:ext cx="10811435" cy="1719792"/>
          </a:xfrm>
        </p:spPr>
        <p:txBody>
          <a:bodyPr>
            <a:normAutofit/>
          </a:bodyPr>
          <a:lstStyle/>
          <a:p>
            <a:pPr marL="0" indent="0">
              <a:buNone/>
            </a:pPr>
            <a:r>
              <a:rPr lang="es-MX" sz="1800" dirty="0">
                <a:latin typeface="Arial" charset="0"/>
              </a:rPr>
              <a:t>Hay </a:t>
            </a:r>
            <a:r>
              <a:rPr lang="es-MX" sz="1800" b="1" dirty="0">
                <a:solidFill>
                  <a:srgbClr val="C0504D"/>
                </a:solidFill>
                <a:latin typeface="Arial" charset="0"/>
              </a:rPr>
              <a:t>15 programas </a:t>
            </a:r>
            <a:r>
              <a:rPr lang="es-MX" sz="1800" dirty="0">
                <a:latin typeface="Arial" charset="0"/>
              </a:rPr>
              <a:t>que dan </a:t>
            </a:r>
            <a:r>
              <a:rPr lang="es-MX" sz="1800" b="1" dirty="0">
                <a:solidFill>
                  <a:srgbClr val="C0504D"/>
                </a:solidFill>
                <a:latin typeface="Arial" charset="0"/>
              </a:rPr>
              <a:t>microcréditos</a:t>
            </a:r>
            <a:r>
              <a:rPr lang="es-MX" sz="1800" dirty="0">
                <a:latin typeface="Arial" charset="0"/>
              </a:rPr>
              <a:t> en el gobierno, pero </a:t>
            </a:r>
            <a:r>
              <a:rPr lang="es-MX" sz="1800" b="1" dirty="0">
                <a:solidFill>
                  <a:srgbClr val="C0504D"/>
                </a:solidFill>
                <a:latin typeface="Arial" charset="0"/>
              </a:rPr>
              <a:t>no son </a:t>
            </a:r>
            <a:r>
              <a:rPr lang="es-MX" sz="1800" dirty="0">
                <a:latin typeface="Arial" charset="0"/>
              </a:rPr>
              <a:t>programas </a:t>
            </a:r>
            <a:r>
              <a:rPr lang="es-MX" sz="1800" b="1" dirty="0">
                <a:solidFill>
                  <a:srgbClr val="C0504D"/>
                </a:solidFill>
                <a:latin typeface="Arial" charset="0"/>
              </a:rPr>
              <a:t>coherentes</a:t>
            </a:r>
            <a:r>
              <a:rPr lang="es-MX" sz="1800" dirty="0">
                <a:latin typeface="Arial" charset="0"/>
              </a:rPr>
              <a:t>:</a:t>
            </a:r>
          </a:p>
          <a:p>
            <a:pPr lvl="1"/>
            <a:r>
              <a:rPr lang="es-MX" sz="2000" dirty="0">
                <a:latin typeface="Arial" charset="0"/>
              </a:rPr>
              <a:t>No existe una definición de cuál es el propósito de otorgar microcréditos. </a:t>
            </a:r>
            <a:endParaRPr lang="es-MX" dirty="0">
              <a:latin typeface="Arial" charset="0"/>
            </a:endParaRPr>
          </a:p>
          <a:p>
            <a:pPr lvl="1"/>
            <a:r>
              <a:rPr lang="es-MX" sz="2000" dirty="0">
                <a:latin typeface="Arial" charset="0"/>
              </a:rPr>
              <a:t>No está claro quién debería recibir un microcrédito </a:t>
            </a:r>
          </a:p>
          <a:p>
            <a:pPr lvl="1"/>
            <a:r>
              <a:rPr lang="es-MX" sz="2000" dirty="0">
                <a:latin typeface="Arial" charset="0"/>
              </a:rPr>
              <a:t>No está claro si deberían recibir un microcrédito o algún otro tipo de apoyo</a:t>
            </a:r>
          </a:p>
          <a:p>
            <a:pPr marL="0" indent="0">
              <a:buNone/>
            </a:pPr>
            <a:endParaRPr lang="es-ES" dirty="0"/>
          </a:p>
        </p:txBody>
      </p:sp>
      <p:graphicFrame>
        <p:nvGraphicFramePr>
          <p:cNvPr id="5" name="2 Tabla"/>
          <p:cNvGraphicFramePr>
            <a:graphicFrameLocks noGrp="1"/>
          </p:cNvGraphicFramePr>
          <p:nvPr>
            <p:extLst>
              <p:ext uri="{D42A27DB-BD31-4B8C-83A1-F6EECF244321}">
                <p14:modId xmlns:p14="http://schemas.microsoft.com/office/powerpoint/2010/main" val="1508670438"/>
              </p:ext>
            </p:extLst>
          </p:nvPr>
        </p:nvGraphicFramePr>
        <p:xfrm>
          <a:off x="2182612" y="1580729"/>
          <a:ext cx="7903239" cy="3171196"/>
        </p:xfrm>
        <a:graphic>
          <a:graphicData uri="http://schemas.openxmlformats.org/drawingml/2006/table">
            <a:tbl>
              <a:tblPr firstRow="1" firstCol="1" bandRow="1">
                <a:tableStyleId>{5C22544A-7EE6-4342-B048-85BDC9FD1C3A}</a:tableStyleId>
              </a:tblPr>
              <a:tblGrid>
                <a:gridCol w="1904587">
                  <a:extLst>
                    <a:ext uri="{9D8B030D-6E8A-4147-A177-3AD203B41FA5}">
                      <a16:colId xmlns:a16="http://schemas.microsoft.com/office/drawing/2014/main" val="20000"/>
                    </a:ext>
                  </a:extLst>
                </a:gridCol>
                <a:gridCol w="1310051">
                  <a:extLst>
                    <a:ext uri="{9D8B030D-6E8A-4147-A177-3AD203B41FA5}">
                      <a16:colId xmlns:a16="http://schemas.microsoft.com/office/drawing/2014/main" val="20001"/>
                    </a:ext>
                  </a:extLst>
                </a:gridCol>
                <a:gridCol w="4688601">
                  <a:extLst>
                    <a:ext uri="{9D8B030D-6E8A-4147-A177-3AD203B41FA5}">
                      <a16:colId xmlns:a16="http://schemas.microsoft.com/office/drawing/2014/main" val="20002"/>
                    </a:ext>
                  </a:extLst>
                </a:gridCol>
              </a:tblGrid>
              <a:tr h="441688">
                <a:tc>
                  <a:txBody>
                    <a:bodyPr/>
                    <a:lstStyle/>
                    <a:p>
                      <a:pPr algn="ctr">
                        <a:lnSpc>
                          <a:spcPct val="150000"/>
                        </a:lnSpc>
                        <a:spcAft>
                          <a:spcPts val="0"/>
                        </a:spcAft>
                      </a:pPr>
                      <a:r>
                        <a:rPr lang="es-ES_tradnl" sz="1050" dirty="0">
                          <a:effectLst/>
                          <a:latin typeface="Arial" pitchFamily="34" charset="0"/>
                          <a:cs typeface="Arial" pitchFamily="34" charset="0"/>
                        </a:rPr>
                        <a:t>Institución</a:t>
                      </a:r>
                      <a:endParaRPr lang="es-MX" sz="1050" dirty="0">
                        <a:effectLst/>
                        <a:latin typeface="Arial" pitchFamily="34" charset="0"/>
                        <a:ea typeface="Times"/>
                        <a:cs typeface="Arial" pitchFamily="34" charset="0"/>
                      </a:endParaRPr>
                    </a:p>
                  </a:txBody>
                  <a:tcPr marL="37716" marR="37716" marT="0" marB="0" anchor="ctr">
                    <a:solidFill>
                      <a:schemeClr val="tx1"/>
                    </a:solidFill>
                  </a:tcPr>
                </a:tc>
                <a:tc>
                  <a:txBody>
                    <a:bodyPr/>
                    <a:lstStyle/>
                    <a:p>
                      <a:pPr algn="ctr">
                        <a:lnSpc>
                          <a:spcPct val="150000"/>
                        </a:lnSpc>
                        <a:spcAft>
                          <a:spcPts val="0"/>
                        </a:spcAft>
                      </a:pPr>
                      <a:r>
                        <a:rPr lang="es-ES_tradnl" sz="1050" dirty="0">
                          <a:effectLst/>
                          <a:latin typeface="Arial" pitchFamily="34" charset="0"/>
                          <a:cs typeface="Arial" pitchFamily="34" charset="0"/>
                        </a:rPr>
                        <a:t>No. De programas</a:t>
                      </a:r>
                      <a:endParaRPr lang="es-MX" sz="1050" dirty="0">
                        <a:effectLst/>
                        <a:latin typeface="Arial" pitchFamily="34" charset="0"/>
                        <a:ea typeface="Times"/>
                        <a:cs typeface="Arial" pitchFamily="34" charset="0"/>
                      </a:endParaRPr>
                    </a:p>
                  </a:txBody>
                  <a:tcPr marL="37716" marR="37716" marT="0" marB="0" anchor="ctr">
                    <a:solidFill>
                      <a:schemeClr val="tx1"/>
                    </a:solidFill>
                  </a:tcPr>
                </a:tc>
                <a:tc>
                  <a:txBody>
                    <a:bodyPr/>
                    <a:lstStyle/>
                    <a:p>
                      <a:pPr algn="ctr">
                        <a:lnSpc>
                          <a:spcPct val="150000"/>
                        </a:lnSpc>
                        <a:spcAft>
                          <a:spcPts val="0"/>
                        </a:spcAft>
                      </a:pPr>
                      <a:r>
                        <a:rPr lang="es-MX" sz="1050" dirty="0">
                          <a:effectLst/>
                          <a:latin typeface="Arial" pitchFamily="34" charset="0"/>
                          <a:ea typeface="Times"/>
                          <a:cs typeface="Arial" pitchFamily="34" charset="0"/>
                        </a:rPr>
                        <a:t>Tipos de instrumentos y objetivos</a:t>
                      </a:r>
                    </a:p>
                  </a:txBody>
                  <a:tcPr marL="37716" marR="37716" marT="0" marB="0" anchor="ctr">
                    <a:solidFill>
                      <a:schemeClr val="tx1"/>
                    </a:solidFill>
                  </a:tcPr>
                </a:tc>
                <a:extLst>
                  <a:ext uri="{0D108BD9-81ED-4DB2-BD59-A6C34878D82A}">
                    <a16:rowId xmlns:a16="http://schemas.microsoft.com/office/drawing/2014/main" val="10000"/>
                  </a:ext>
                </a:extLst>
              </a:tr>
              <a:tr h="168284">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BANSEFI</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bg1">
                        <a:lumMod val="85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bg1">
                        <a:lumMod val="85000"/>
                      </a:schemeClr>
                    </a:solidFill>
                  </a:tcPr>
                </a:tc>
                <a:tc rowSpan="2">
                  <a:txBody>
                    <a:bodyPr/>
                    <a:lstStyle/>
                    <a:p>
                      <a:pPr algn="ctr">
                        <a:lnSpc>
                          <a:spcPct val="150000"/>
                        </a:lnSpc>
                        <a:spcAft>
                          <a:spcPts val="0"/>
                        </a:spcAft>
                      </a:pPr>
                      <a:r>
                        <a:rPr lang="es-MX" sz="1100" dirty="0">
                          <a:latin typeface="Arial" pitchFamily="34" charset="0"/>
                          <a:cs typeface="Arial" pitchFamily="34" charset="0"/>
                        </a:rPr>
                        <a:t>Programas de microcrédito</a:t>
                      </a:r>
                      <a:endParaRPr lang="es-MX" sz="1100" dirty="0">
                        <a:effectLst/>
                        <a:latin typeface="Arial" pitchFamily="34" charset="0"/>
                        <a:ea typeface="Times"/>
                        <a:cs typeface="Arial" pitchFamily="34" charset="0"/>
                      </a:endParaRPr>
                    </a:p>
                  </a:txBody>
                  <a:tcPr marL="37716" marR="37716" marT="0" marB="0" anchor="ctr">
                    <a:solidFill>
                      <a:schemeClr val="bg1">
                        <a:lumMod val="85000"/>
                      </a:schemeClr>
                    </a:solidFill>
                  </a:tcPr>
                </a:tc>
                <a:extLst>
                  <a:ext uri="{0D108BD9-81ED-4DB2-BD59-A6C34878D82A}">
                    <a16:rowId xmlns:a16="http://schemas.microsoft.com/office/drawing/2014/main" val="10001"/>
                  </a:ext>
                </a:extLst>
              </a:tr>
              <a:tr h="19079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bg1">
                        <a:lumMod val="85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2</a:t>
                      </a:r>
                      <a:endParaRPr lang="es-MX" sz="900" dirty="0">
                        <a:effectLst/>
                        <a:latin typeface="Arial" pitchFamily="34" charset="0"/>
                        <a:ea typeface="Times"/>
                        <a:cs typeface="Arial" pitchFamily="34" charset="0"/>
                      </a:endParaRPr>
                    </a:p>
                  </a:txBody>
                  <a:tcPr marL="37716" marR="37716" marT="0" marB="0">
                    <a:solidFill>
                      <a:schemeClr val="bg1">
                        <a:lumMod val="85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2"/>
                  </a:ext>
                </a:extLst>
              </a:tr>
              <a:tr h="221220">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20000"/>
                        <a:lumOff val="8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2">
                        <a:lumMod val="20000"/>
                        <a:lumOff val="80000"/>
                      </a:schemeClr>
                    </a:solidFill>
                  </a:tcPr>
                </a:tc>
                <a:tc rowSpan="4">
                  <a:txBody>
                    <a:bodyPr/>
                    <a:lstStyle/>
                    <a:p>
                      <a:pPr algn="ctr">
                        <a:lnSpc>
                          <a:spcPct val="150000"/>
                        </a:lnSpc>
                        <a:spcAft>
                          <a:spcPts val="0"/>
                        </a:spcAft>
                      </a:pPr>
                      <a:r>
                        <a:rPr lang="es-MX" sz="1100" dirty="0">
                          <a:latin typeface="Arial" pitchFamily="34" charset="0"/>
                          <a:cs typeface="Arial" pitchFamily="34" charset="0"/>
                        </a:rPr>
                        <a:t>Programas que ofrecen transferencias no rembolsables: buscan generar ocupaciones </a:t>
                      </a:r>
                      <a:endParaRPr lang="es-MX" sz="1100" dirty="0">
                        <a:effectLst/>
                        <a:latin typeface="Arial" pitchFamily="34" charset="0"/>
                        <a:ea typeface="Times"/>
                        <a:cs typeface="Arial" pitchFamily="34" charset="0"/>
                      </a:endParaRPr>
                    </a:p>
                  </a:txBody>
                  <a:tcPr marL="37716" marR="37716" marT="0" marB="0" anchor="ctr">
                    <a:solidFill>
                      <a:schemeClr val="accent2">
                        <a:lumMod val="20000"/>
                        <a:lumOff val="80000"/>
                      </a:schemeClr>
                    </a:solidFill>
                  </a:tcPr>
                </a:tc>
                <a:extLst>
                  <a:ext uri="{0D108BD9-81ED-4DB2-BD59-A6C34878D82A}">
                    <a16:rowId xmlns:a16="http://schemas.microsoft.com/office/drawing/2014/main" val="10003"/>
                  </a:ext>
                </a:extLst>
              </a:tr>
              <a:tr h="21592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CDI</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20000"/>
                        <a:lumOff val="80000"/>
                      </a:schemeClr>
                    </a:solidFill>
                  </a:tcPr>
                </a:tc>
                <a:tc>
                  <a:txBody>
                    <a:bodyPr/>
                    <a:lstStyle/>
                    <a:p>
                      <a:pPr algn="ctr">
                        <a:lnSpc>
                          <a:spcPct val="150000"/>
                        </a:lnSpc>
                        <a:spcAft>
                          <a:spcPts val="0"/>
                        </a:spcAft>
                      </a:pPr>
                      <a:r>
                        <a:rPr lang="es-ES_tradnl" sz="900" dirty="0">
                          <a:effectLst/>
                          <a:latin typeface="Arial" pitchFamily="34" charset="0"/>
                          <a:ea typeface="+mn-ea"/>
                          <a:cs typeface="Arial" pitchFamily="34" charset="0"/>
                        </a:rPr>
                        <a:t>2</a:t>
                      </a:r>
                      <a:endParaRPr lang="es-MX" sz="900" dirty="0">
                        <a:effectLst/>
                        <a:latin typeface="Arial" pitchFamily="34" charset="0"/>
                        <a:ea typeface="Times"/>
                        <a:cs typeface="Arial" pitchFamily="34" charset="0"/>
                      </a:endParaRPr>
                    </a:p>
                  </a:txBody>
                  <a:tcPr marL="37716" marR="37716" marT="0" marB="0">
                    <a:solidFill>
                      <a:schemeClr val="accent2">
                        <a:lumMod val="20000"/>
                        <a:lumOff val="8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4"/>
                  </a:ext>
                </a:extLst>
              </a:tr>
              <a:tr h="217714">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SEDATU/SAGARPA</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20000"/>
                        <a:lumOff val="8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2</a:t>
                      </a:r>
                      <a:endParaRPr lang="es-MX" sz="900" dirty="0">
                        <a:effectLst/>
                        <a:latin typeface="Arial" pitchFamily="34" charset="0"/>
                        <a:ea typeface="Times"/>
                        <a:cs typeface="Arial" pitchFamily="34" charset="0"/>
                      </a:endParaRPr>
                    </a:p>
                  </a:txBody>
                  <a:tcPr marL="37716" marR="37716" marT="0" marB="0">
                    <a:solidFill>
                      <a:schemeClr val="accent2">
                        <a:lumMod val="20000"/>
                        <a:lumOff val="8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5"/>
                  </a:ext>
                </a:extLst>
              </a:tr>
              <a:tr h="21592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SEDESOL</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20000"/>
                        <a:lumOff val="8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p>
                  </a:txBody>
                  <a:tcPr marL="37716" marR="37716" marT="0" marB="0">
                    <a:solidFill>
                      <a:schemeClr val="accent2">
                        <a:lumMod val="20000"/>
                        <a:lumOff val="8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6"/>
                  </a:ext>
                </a:extLst>
              </a:tr>
              <a:tr h="251393">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40000"/>
                        <a:lumOff val="6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2">
                        <a:lumMod val="40000"/>
                        <a:lumOff val="60000"/>
                      </a:schemeClr>
                    </a:solidFill>
                  </a:tcPr>
                </a:tc>
                <a:tc rowSpan="4">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s-MX" sz="1100" dirty="0">
                          <a:latin typeface="Arial" pitchFamily="34" charset="0"/>
                          <a:cs typeface="Arial" pitchFamily="34" charset="0"/>
                        </a:rPr>
                        <a:t>Programas que ofrecen transferencias no rembolsables:  buscan generar empresas viables</a:t>
                      </a:r>
                      <a:endParaRPr lang="es-MX" sz="1100" dirty="0">
                        <a:effectLst/>
                        <a:latin typeface="Arial" pitchFamily="34" charset="0"/>
                        <a:ea typeface="Times"/>
                        <a:cs typeface="Arial" pitchFamily="34" charset="0"/>
                      </a:endParaRPr>
                    </a:p>
                    <a:p>
                      <a:pPr algn="ctr">
                        <a:lnSpc>
                          <a:spcPct val="150000"/>
                        </a:lnSpc>
                        <a:spcAft>
                          <a:spcPts val="0"/>
                        </a:spcAft>
                      </a:pPr>
                      <a:endParaRPr lang="es-MX" sz="1100" kern="1200" dirty="0">
                        <a:solidFill>
                          <a:schemeClr val="dk1"/>
                        </a:solidFill>
                        <a:latin typeface="Arial" pitchFamily="34" charset="0"/>
                        <a:ea typeface="+mn-ea"/>
                        <a:cs typeface="Arial" pitchFamily="34" charset="0"/>
                      </a:endParaRPr>
                    </a:p>
                  </a:txBody>
                  <a:tcPr marL="37716" marR="37716" marT="0" marB="0" anchor="ctr">
                    <a:solidFill>
                      <a:schemeClr val="accent2">
                        <a:lumMod val="40000"/>
                        <a:lumOff val="60000"/>
                      </a:schemeClr>
                    </a:solidFill>
                  </a:tcPr>
                </a:tc>
                <a:extLst>
                  <a:ext uri="{0D108BD9-81ED-4DB2-BD59-A6C34878D82A}">
                    <a16:rowId xmlns:a16="http://schemas.microsoft.com/office/drawing/2014/main" val="10007"/>
                  </a:ext>
                </a:extLst>
              </a:tr>
              <a:tr h="21592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SEDATU</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40000"/>
                        <a:lumOff val="6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2">
                        <a:lumMod val="40000"/>
                        <a:lumOff val="6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8"/>
                  </a:ext>
                </a:extLst>
              </a:tr>
              <a:tr h="21592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SEDESOL</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40000"/>
                        <a:lumOff val="6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2">
                        <a:lumMod val="40000"/>
                        <a:lumOff val="6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09"/>
                  </a:ext>
                </a:extLst>
              </a:tr>
              <a:tr h="215928">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CDI</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2">
                        <a:lumMod val="40000"/>
                        <a:lumOff val="6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2">
                        <a:lumMod val="40000"/>
                        <a:lumOff val="6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10"/>
                  </a:ext>
                </a:extLst>
              </a:tr>
              <a:tr h="175082">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SEDESOL</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6">
                        <a:lumMod val="20000"/>
                        <a:lumOff val="8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6">
                        <a:lumMod val="20000"/>
                        <a:lumOff val="80000"/>
                      </a:schemeClr>
                    </a:solidFill>
                  </a:tcPr>
                </a:tc>
                <a:tc rowSpan="2">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s-MX" sz="1100" dirty="0">
                          <a:latin typeface="Arial" pitchFamily="34" charset="0"/>
                          <a:cs typeface="Arial" pitchFamily="34" charset="0"/>
                        </a:rPr>
                        <a:t>Programas que ofrecen transferencias no rembolsables: Buscan generar capital social y empoderamiento</a:t>
                      </a:r>
                      <a:endParaRPr lang="es-MX" sz="1100" dirty="0">
                        <a:effectLst/>
                        <a:latin typeface="Arial" pitchFamily="34" charset="0"/>
                        <a:ea typeface="Times"/>
                        <a:cs typeface="Arial" pitchFamily="34" charset="0"/>
                      </a:endParaRPr>
                    </a:p>
                  </a:txBody>
                  <a:tcPr marL="37716" marR="37716" marT="0" marB="0" anchor="ctr">
                    <a:solidFill>
                      <a:schemeClr val="accent6">
                        <a:lumMod val="20000"/>
                        <a:lumOff val="80000"/>
                      </a:schemeClr>
                    </a:solidFill>
                  </a:tcPr>
                </a:tc>
                <a:extLst>
                  <a:ext uri="{0D108BD9-81ED-4DB2-BD59-A6C34878D82A}">
                    <a16:rowId xmlns:a16="http://schemas.microsoft.com/office/drawing/2014/main" val="10011"/>
                  </a:ext>
                </a:extLst>
              </a:tr>
              <a:tr h="408189">
                <a:tc>
                  <a:txBody>
                    <a:bodyPr/>
                    <a:lstStyle/>
                    <a:p>
                      <a:pPr algn="ctr">
                        <a:lnSpc>
                          <a:spcPct val="150000"/>
                        </a:lnSpc>
                        <a:spcAft>
                          <a:spcPts val="0"/>
                        </a:spcAft>
                      </a:pPr>
                      <a:r>
                        <a:rPr lang="es-ES_tradnl" sz="900" dirty="0">
                          <a:solidFill>
                            <a:schemeClr val="tx1">
                              <a:lumMod val="75000"/>
                              <a:lumOff val="25000"/>
                            </a:schemeClr>
                          </a:solidFill>
                          <a:effectLst/>
                          <a:latin typeface="Arial" pitchFamily="34" charset="0"/>
                          <a:cs typeface="Arial" pitchFamily="34" charset="0"/>
                        </a:rPr>
                        <a:t>CDI</a:t>
                      </a:r>
                      <a:endParaRPr lang="es-MX" sz="900" dirty="0">
                        <a:solidFill>
                          <a:schemeClr val="tx1">
                            <a:lumMod val="75000"/>
                            <a:lumOff val="25000"/>
                          </a:schemeClr>
                        </a:solidFill>
                        <a:effectLst/>
                        <a:latin typeface="Arial" pitchFamily="34" charset="0"/>
                        <a:ea typeface="Times"/>
                        <a:cs typeface="Arial" pitchFamily="34" charset="0"/>
                      </a:endParaRPr>
                    </a:p>
                  </a:txBody>
                  <a:tcPr marL="37716" marR="37716" marT="0" marB="0">
                    <a:solidFill>
                      <a:schemeClr val="accent6">
                        <a:lumMod val="20000"/>
                        <a:lumOff val="80000"/>
                      </a:schemeClr>
                    </a:solidFill>
                  </a:tcPr>
                </a:tc>
                <a:tc>
                  <a:txBody>
                    <a:bodyPr/>
                    <a:lstStyle/>
                    <a:p>
                      <a:pPr algn="ctr">
                        <a:lnSpc>
                          <a:spcPct val="150000"/>
                        </a:lnSpc>
                        <a:spcAft>
                          <a:spcPts val="0"/>
                        </a:spcAft>
                      </a:pPr>
                      <a:r>
                        <a:rPr lang="es-ES_tradnl" sz="900" dirty="0">
                          <a:effectLst/>
                          <a:latin typeface="Arial" pitchFamily="34" charset="0"/>
                          <a:cs typeface="Arial" pitchFamily="34" charset="0"/>
                        </a:rPr>
                        <a:t>1</a:t>
                      </a:r>
                      <a:endParaRPr lang="es-MX" sz="900" dirty="0">
                        <a:effectLst/>
                        <a:latin typeface="Arial" pitchFamily="34" charset="0"/>
                        <a:ea typeface="Times"/>
                        <a:cs typeface="Arial" pitchFamily="34" charset="0"/>
                      </a:endParaRPr>
                    </a:p>
                  </a:txBody>
                  <a:tcPr marL="37716" marR="37716" marT="0" marB="0">
                    <a:solidFill>
                      <a:schemeClr val="accent6">
                        <a:lumMod val="20000"/>
                        <a:lumOff val="80000"/>
                      </a:schemeClr>
                    </a:solidFill>
                  </a:tcPr>
                </a:tc>
                <a:tc vMerge="1">
                  <a:txBody>
                    <a:bodyPr/>
                    <a:lstStyle/>
                    <a:p>
                      <a:pPr algn="ctr">
                        <a:lnSpc>
                          <a:spcPct val="150000"/>
                        </a:lnSpc>
                        <a:spcAft>
                          <a:spcPts val="0"/>
                        </a:spcAft>
                      </a:pPr>
                      <a:endParaRPr lang="es-MX" sz="950" dirty="0">
                        <a:effectLst/>
                        <a:latin typeface="Arial" pitchFamily="34" charset="0"/>
                        <a:ea typeface="Times"/>
                        <a:cs typeface="Arial" pitchFamily="34" charset="0"/>
                      </a:endParaRPr>
                    </a:p>
                  </a:txBody>
                  <a:tcPr marL="37716" marR="37716" marT="0" marB="0"/>
                </a:tc>
                <a:extLst>
                  <a:ext uri="{0D108BD9-81ED-4DB2-BD59-A6C34878D82A}">
                    <a16:rowId xmlns:a16="http://schemas.microsoft.com/office/drawing/2014/main" val="10012"/>
                  </a:ext>
                </a:extLst>
              </a:tr>
            </a:tbl>
          </a:graphicData>
        </a:graphic>
      </p:graphicFrame>
      <p:sp>
        <p:nvSpPr>
          <p:cNvPr id="4" name="Rectángulo 3">
            <a:extLst>
              <a:ext uri="{FF2B5EF4-FFF2-40B4-BE49-F238E27FC236}">
                <a16:creationId xmlns:a16="http://schemas.microsoft.com/office/drawing/2014/main" id="{12A98036-1AF8-3640-92C1-5568EDB0F3AB}"/>
              </a:ext>
            </a:extLst>
          </p:cNvPr>
          <p:cNvSpPr/>
          <p:nvPr/>
        </p:nvSpPr>
        <p:spPr>
          <a:xfrm>
            <a:off x="5977217" y="3244334"/>
            <a:ext cx="237566" cy="369332"/>
          </a:xfrm>
          <a:prstGeom prst="rect">
            <a:avLst/>
          </a:prstGeom>
        </p:spPr>
        <p:txBody>
          <a:bodyPr wrap="none">
            <a:spAutoFit/>
          </a:bodyPr>
          <a:lstStyle/>
          <a:p>
            <a:r>
              <a:rPr lang="es-MX" dirty="0">
                <a:solidFill>
                  <a:srgbClr val="000000"/>
                </a:solidFill>
                <a:latin typeface="-webkit-standard"/>
              </a:rPr>
              <a:t> </a:t>
            </a:r>
            <a:endParaRPr lang="es-MX" dirty="0"/>
          </a:p>
        </p:txBody>
      </p:sp>
      <p:sp>
        <p:nvSpPr>
          <p:cNvPr id="6" name="Rectángulo 5">
            <a:extLst>
              <a:ext uri="{FF2B5EF4-FFF2-40B4-BE49-F238E27FC236}">
                <a16:creationId xmlns:a16="http://schemas.microsoft.com/office/drawing/2014/main" id="{A50F3228-A973-FD4C-BD1F-8344DF63AF18}"/>
              </a:ext>
            </a:extLst>
          </p:cNvPr>
          <p:cNvSpPr/>
          <p:nvPr/>
        </p:nvSpPr>
        <p:spPr>
          <a:xfrm>
            <a:off x="5977217" y="3244334"/>
            <a:ext cx="237566" cy="369332"/>
          </a:xfrm>
          <a:prstGeom prst="rect">
            <a:avLst/>
          </a:prstGeom>
        </p:spPr>
        <p:txBody>
          <a:bodyPr wrap="none">
            <a:spAutoFit/>
          </a:bodyPr>
          <a:lstStyle/>
          <a:p>
            <a:r>
              <a:rPr lang="es-MX" dirty="0">
                <a:solidFill>
                  <a:srgbClr val="000000"/>
                </a:solidFill>
                <a:latin typeface="-webkit-standard"/>
              </a:rPr>
              <a:t> </a:t>
            </a:r>
            <a:endParaRPr lang="es-MX" dirty="0"/>
          </a:p>
        </p:txBody>
      </p:sp>
    </p:spTree>
    <p:extLst>
      <p:ext uri="{BB962C8B-B14F-4D97-AF65-F5344CB8AC3E}">
        <p14:creationId xmlns:p14="http://schemas.microsoft.com/office/powerpoint/2010/main" val="351199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áfico 6">
            <a:extLst>
              <a:ext uri="{FF2B5EF4-FFF2-40B4-BE49-F238E27FC236}">
                <a16:creationId xmlns:a16="http://schemas.microsoft.com/office/drawing/2014/main" id="{173D9093-A009-430C-917E-601B461A9E3D}"/>
              </a:ext>
            </a:extLst>
          </p:cNvPr>
          <p:cNvGraphicFramePr>
            <a:graphicFrameLocks/>
          </p:cNvGraphicFramePr>
          <p:nvPr>
            <p:extLst/>
          </p:nvPr>
        </p:nvGraphicFramePr>
        <p:xfrm>
          <a:off x="838200" y="1872343"/>
          <a:ext cx="8784771" cy="4699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ítulo 1">
            <a:extLst>
              <a:ext uri="{FF2B5EF4-FFF2-40B4-BE49-F238E27FC236}">
                <a16:creationId xmlns:a16="http://schemas.microsoft.com/office/drawing/2014/main" id="{233D8895-4322-45B5-BF3A-5835093FC85F}"/>
              </a:ext>
            </a:extLst>
          </p:cNvPr>
          <p:cNvSpPr>
            <a:spLocks noGrp="1"/>
          </p:cNvSpPr>
          <p:nvPr>
            <p:ph type="title"/>
          </p:nvPr>
        </p:nvSpPr>
        <p:spPr>
          <a:xfrm>
            <a:off x="838200" y="365125"/>
            <a:ext cx="9205686" cy="1325563"/>
          </a:xfrm>
        </p:spPr>
        <p:txBody>
          <a:bodyPr>
            <a:normAutofit fontScale="90000"/>
          </a:bodyPr>
          <a:lstStyle/>
          <a:p>
            <a:pPr algn="ctr"/>
            <a:r>
              <a:rPr lang="es-419">
                <a:cs typeface="Calibri Light"/>
              </a:rPr>
              <a:t>La mayoría de los programas atienden a menos del 20% de la población potencial</a:t>
            </a:r>
          </a:p>
        </p:txBody>
      </p:sp>
      <p:sp>
        <p:nvSpPr>
          <p:cNvPr id="2" name="Rectángulo 1">
            <a:extLst>
              <a:ext uri="{FF2B5EF4-FFF2-40B4-BE49-F238E27FC236}">
                <a16:creationId xmlns:a16="http://schemas.microsoft.com/office/drawing/2014/main" id="{A31C5468-28F5-E24E-9BDB-810A13E37175}"/>
              </a:ext>
            </a:extLst>
          </p:cNvPr>
          <p:cNvSpPr/>
          <p:nvPr/>
        </p:nvSpPr>
        <p:spPr>
          <a:xfrm>
            <a:off x="5977217" y="3244334"/>
            <a:ext cx="237566" cy="369332"/>
          </a:xfrm>
          <a:prstGeom prst="rect">
            <a:avLst/>
          </a:prstGeom>
        </p:spPr>
        <p:txBody>
          <a:bodyPr wrap="none">
            <a:spAutoFit/>
          </a:bodyPr>
          <a:lstStyle/>
          <a:p>
            <a:r>
              <a:rPr lang="es-MX" dirty="0">
                <a:solidFill>
                  <a:srgbClr val="000000"/>
                </a:solidFill>
                <a:latin typeface="-webkit-standard"/>
              </a:rPr>
              <a:t> </a:t>
            </a:r>
            <a:endParaRPr lang="es-MX" dirty="0"/>
          </a:p>
        </p:txBody>
      </p:sp>
    </p:spTree>
    <p:extLst>
      <p:ext uri="{BB962C8B-B14F-4D97-AF65-F5344CB8AC3E}">
        <p14:creationId xmlns:p14="http://schemas.microsoft.com/office/powerpoint/2010/main" val="3385715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30D202-427D-47D4-9A12-AA5893079417}"/>
              </a:ext>
            </a:extLst>
          </p:cNvPr>
          <p:cNvSpPr>
            <a:spLocks noGrp="1"/>
          </p:cNvSpPr>
          <p:nvPr>
            <p:ph type="title"/>
          </p:nvPr>
        </p:nvSpPr>
        <p:spPr/>
        <p:txBody>
          <a:bodyPr/>
          <a:lstStyle/>
          <a:p>
            <a:pPr algn="ctr"/>
            <a:r>
              <a:rPr lang="es-419"/>
              <a:t>Tipos de apoyo</a:t>
            </a:r>
            <a:endParaRPr lang="es-MX"/>
          </a:p>
        </p:txBody>
      </p:sp>
      <p:graphicFrame>
        <p:nvGraphicFramePr>
          <p:cNvPr id="4" name="Gráfico 3">
            <a:extLst>
              <a:ext uri="{FF2B5EF4-FFF2-40B4-BE49-F238E27FC236}">
                <a16:creationId xmlns:a16="http://schemas.microsoft.com/office/drawing/2014/main" id="{6C1123B7-902B-49F8-ADC7-6C66ED876FC8}"/>
              </a:ext>
            </a:extLst>
          </p:cNvPr>
          <p:cNvGraphicFramePr>
            <a:graphicFrameLocks/>
          </p:cNvGraphicFramePr>
          <p:nvPr>
            <p:extLst/>
          </p:nvPr>
        </p:nvGraphicFramePr>
        <p:xfrm>
          <a:off x="1923143" y="1941284"/>
          <a:ext cx="8345714" cy="45175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23607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b="1" dirty="0"/>
              <a:t>Operación fragmentada</a:t>
            </a:r>
            <a:endParaRPr lang="es-ES" dirty="0"/>
          </a:p>
        </p:txBody>
      </p:sp>
      <p:sp>
        <p:nvSpPr>
          <p:cNvPr id="5" name="Marcador de contenido 2"/>
          <p:cNvSpPr>
            <a:spLocks noGrp="1"/>
          </p:cNvSpPr>
          <p:nvPr>
            <p:ph idx="1"/>
          </p:nvPr>
        </p:nvSpPr>
        <p:spPr>
          <a:xfrm>
            <a:off x="5248939" y="1538247"/>
            <a:ext cx="6333461" cy="4763943"/>
          </a:xfrm>
        </p:spPr>
        <p:txBody>
          <a:bodyPr>
            <a:normAutofit fontScale="92500" lnSpcReduction="20000"/>
          </a:bodyPr>
          <a:lstStyle/>
          <a:p>
            <a:r>
              <a:rPr lang="es-ES" sz="3400" dirty="0"/>
              <a:t>Cada agencia genera su propia </a:t>
            </a:r>
            <a:r>
              <a:rPr lang="es-ES" sz="3400" b="1" dirty="0">
                <a:solidFill>
                  <a:srgbClr val="C0504D"/>
                </a:solidFill>
              </a:rPr>
              <a:t>información</a:t>
            </a:r>
            <a:r>
              <a:rPr lang="es-ES" sz="3400" dirty="0"/>
              <a:t> y cuenta con las  </a:t>
            </a:r>
            <a:r>
              <a:rPr lang="es-ES" sz="3400" b="1" dirty="0">
                <a:solidFill>
                  <a:srgbClr val="C0504D"/>
                </a:solidFill>
              </a:rPr>
              <a:t>estructuras</a:t>
            </a:r>
            <a:r>
              <a:rPr lang="es-ES" sz="3400" dirty="0">
                <a:solidFill>
                  <a:srgbClr val="C0504D"/>
                </a:solidFill>
              </a:rPr>
              <a:t> </a:t>
            </a:r>
            <a:r>
              <a:rPr lang="es-ES" sz="3400" dirty="0"/>
              <a:t>y </a:t>
            </a:r>
            <a:r>
              <a:rPr lang="es-ES" sz="3400" b="1" dirty="0">
                <a:solidFill>
                  <a:srgbClr val="C0504D"/>
                </a:solidFill>
              </a:rPr>
              <a:t>procesos</a:t>
            </a:r>
            <a:r>
              <a:rPr lang="es-ES" sz="3400" dirty="0">
                <a:solidFill>
                  <a:srgbClr val="C0504D"/>
                </a:solidFill>
              </a:rPr>
              <a:t> </a:t>
            </a:r>
            <a:r>
              <a:rPr lang="es-ES" sz="3400" dirty="0"/>
              <a:t>necesarios para servir sus </a:t>
            </a:r>
            <a:r>
              <a:rPr lang="es-ES" sz="3400" b="1" dirty="0">
                <a:solidFill>
                  <a:srgbClr val="C0504D"/>
                </a:solidFill>
              </a:rPr>
              <a:t>objetivos individuales</a:t>
            </a:r>
            <a:r>
              <a:rPr lang="es-ES" sz="3400" dirty="0"/>
              <a:t>. Como ninguna agencia puede resolver </a:t>
            </a:r>
            <a:r>
              <a:rPr lang="es-ES" sz="3400" b="1" dirty="0">
                <a:solidFill>
                  <a:srgbClr val="C0504D"/>
                </a:solidFill>
              </a:rPr>
              <a:t>por sí sola </a:t>
            </a:r>
            <a:r>
              <a:rPr lang="es-ES" sz="3400" dirty="0"/>
              <a:t>un problema complejo,  en la práctica, la prestación de servicios o entrega de apoyos es </a:t>
            </a:r>
            <a:r>
              <a:rPr lang="es-ES" sz="3400" b="1" dirty="0">
                <a:solidFill>
                  <a:srgbClr val="C0504D"/>
                </a:solidFill>
              </a:rPr>
              <a:t>ineficiente</a:t>
            </a:r>
            <a:r>
              <a:rPr lang="es-ES" sz="3400" dirty="0"/>
              <a:t> y </a:t>
            </a:r>
            <a:r>
              <a:rPr lang="es-ES" sz="3400" b="1" dirty="0">
                <a:solidFill>
                  <a:srgbClr val="C0504D"/>
                </a:solidFill>
              </a:rPr>
              <a:t>costosa</a:t>
            </a:r>
            <a:r>
              <a:rPr lang="es-ES" sz="3400" dirty="0"/>
              <a:t>. </a:t>
            </a:r>
          </a:p>
          <a:p>
            <a:endParaRPr lang="es-ES" dirty="0"/>
          </a:p>
          <a:p>
            <a:r>
              <a:rPr lang="es-ES" sz="3400" b="1" dirty="0">
                <a:solidFill>
                  <a:srgbClr val="C0504D"/>
                </a:solidFill>
              </a:rPr>
              <a:t>Descoordinación</a:t>
            </a:r>
            <a:r>
              <a:rPr lang="es-ES" sz="3400" b="1" dirty="0"/>
              <a:t> </a:t>
            </a:r>
            <a:r>
              <a:rPr lang="es-ES" sz="3400" dirty="0"/>
              <a:t>entre agencias</a:t>
            </a:r>
          </a:p>
        </p:txBody>
      </p:sp>
      <p:pic>
        <p:nvPicPr>
          <p:cNvPr id="6" name="Imagen 5"/>
          <p:cNvPicPr>
            <a:picLocks noChangeAspect="1"/>
          </p:cNvPicPr>
          <p:nvPr/>
        </p:nvPicPr>
        <p:blipFill>
          <a:blip r:embed="rId2"/>
          <a:stretch>
            <a:fillRect/>
          </a:stretch>
        </p:blipFill>
        <p:spPr>
          <a:xfrm>
            <a:off x="591672" y="1417639"/>
            <a:ext cx="4657267" cy="5202381"/>
          </a:xfrm>
          <a:prstGeom prst="rect">
            <a:avLst/>
          </a:prstGeom>
        </p:spPr>
      </p:pic>
    </p:spTree>
    <p:extLst>
      <p:ext uri="{BB962C8B-B14F-4D97-AF65-F5344CB8AC3E}">
        <p14:creationId xmlns:p14="http://schemas.microsoft.com/office/powerpoint/2010/main" val="353342603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{11716D21-4CDC-1848-9918-C416CB3789FF}tf10001121</Template>
  <TotalTime>7135</TotalTime>
  <Words>891</Words>
  <Application>Microsoft Office PowerPoint</Application>
  <PresentationFormat>Panorámica</PresentationFormat>
  <Paragraphs>156</Paragraphs>
  <Slides>22</Slides>
  <Notes>4</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 de Office</vt:lpstr>
      <vt:lpstr>La fragmentación  de la política social: intervenciones parciales frente a problemas complejos</vt:lpstr>
      <vt:lpstr>Problema: fragmentación de la política social</vt:lpstr>
      <vt:lpstr>Elementos integradores</vt:lpstr>
      <vt:lpstr>Tres caras de la fragmentación  </vt:lpstr>
      <vt:lpstr>Diseño fragmentado</vt:lpstr>
      <vt:lpstr>Diseño fragmentado: programas de microcréditos</vt:lpstr>
      <vt:lpstr>La mayoría de los programas atienden a menos del 20% de la población potencial</vt:lpstr>
      <vt:lpstr>Tipos de apoyo</vt:lpstr>
      <vt:lpstr>Operación fragmentada</vt:lpstr>
      <vt:lpstr>Operación fragmentada: promotores de programas sociales</vt:lpstr>
      <vt:lpstr>Lógica de decisión fragmentada</vt:lpstr>
      <vt:lpstr>Lógica de decisión fragmentada:  vivienda de calidad</vt:lpstr>
      <vt:lpstr>Lógica de decisión fragmentada: vivienda de calidad</vt:lpstr>
      <vt:lpstr>Lógica de decisión fragmentada: carencia de calidad y espacios de la vivienda</vt:lpstr>
      <vt:lpstr>Programas pequeños</vt:lpstr>
      <vt:lpstr>Programas opacos </vt:lpstr>
      <vt:lpstr>Programas discrecionales</vt:lpstr>
      <vt:lpstr>Programas opacos y discrecionales</vt:lpstr>
      <vt:lpstr>Consecuencias de la fragmentación</vt:lpstr>
      <vt:lpstr>Consecuencias  de la fragmentación</vt:lpstr>
      <vt:lpstr>De programas fragmentados  a una política integrada</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Fragmentación de la acción gubernamental</dc:title>
  <dc:creator>Cynthia Michel</dc:creator>
  <cp:lastModifiedBy>Guillermo Miguel Cejudo Ramirez</cp:lastModifiedBy>
  <cp:revision>51</cp:revision>
  <dcterms:created xsi:type="dcterms:W3CDTF">2015-09-14T18:53:46Z</dcterms:created>
  <dcterms:modified xsi:type="dcterms:W3CDTF">2018-04-18T17:20:37Z</dcterms:modified>
</cp:coreProperties>
</file>