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80" r:id="rId2"/>
    <p:sldId id="281" r:id="rId3"/>
    <p:sldId id="282" r:id="rId4"/>
    <p:sldId id="307" r:id="rId5"/>
    <p:sldId id="308" r:id="rId6"/>
    <p:sldId id="309" r:id="rId7"/>
    <p:sldId id="310" r:id="rId8"/>
    <p:sldId id="306" r:id="rId9"/>
    <p:sldId id="272" r:id="rId10"/>
    <p:sldId id="286" r:id="rId11"/>
    <p:sldId id="312" r:id="rId12"/>
    <p:sldId id="311" r:id="rId13"/>
    <p:sldId id="27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4572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4572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4572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4572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4823"/>
    <a:srgbClr val="70AF4A"/>
    <a:srgbClr val="A9C544"/>
    <a:srgbClr val="1C6E2C"/>
    <a:srgbClr val="228736"/>
    <a:srgbClr val="577F42"/>
    <a:srgbClr val="FFC517"/>
    <a:srgbClr val="FF2700"/>
    <a:srgbClr val="FF2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729"/>
  </p:normalViewPr>
  <p:slideViewPr>
    <p:cSldViewPr>
      <p:cViewPr varScale="1">
        <p:scale>
          <a:sx n="111" d="100"/>
          <a:sy n="111" d="100"/>
        </p:scale>
        <p:origin x="15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editar el estilo de subtítulo del patrón</a:t>
            </a:r>
            <a:endParaRPr lang="es-ES_tradnl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2AF65-B5EF-3C4A-B6B8-CF238EF270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730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57485-5E62-8143-84AE-5E7B3A007A0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6371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858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8580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CFB25-078B-D741-8B10-4D0A77E6405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3243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9B46D-8FD7-9842-93A1-75E80A0477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572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77DF5-0F6D-F140-980B-574DABA7728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02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7BF40-2D6C-8B47-8EC8-CF65836281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1208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2154A-15CA-3147-8F8A-54F8265D91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219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4CF34-7934-AF41-91E3-3DBD9BC0877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5453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2E890-45B0-BC4D-80A8-D688ABF4780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454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36D82-1223-A142-94CE-C8C7FD06224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6153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>
                <a:sym typeface="Calibri" charset="0"/>
              </a:rPr>
              <a:t>Haga clic en el icono para agregar una imagen</a:t>
            </a:r>
            <a:endParaRPr lang="es-ES_tradnl" noProof="0">
              <a:sym typeface="Calibri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A929A-363C-1747-B9A3-8B88BA10E6A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0929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>
                <a:sym typeface="Calibri" charset="0"/>
              </a:rPr>
              <a:t>Clic para editar título</a:t>
            </a:r>
            <a:endParaRPr lang="en-US">
              <a:sym typeface="Calibri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>
                <a:sym typeface="Calibri" charset="0"/>
              </a:rPr>
              <a:t>Haga clic para modificar el estilo de texto del patrón</a:t>
            </a:r>
          </a:p>
          <a:p>
            <a:pPr lvl="1"/>
            <a:r>
              <a:rPr lang="es-ES_tradnl">
                <a:sym typeface="Calibri" charset="0"/>
              </a:rPr>
              <a:t>Segundo nivel</a:t>
            </a:r>
          </a:p>
          <a:p>
            <a:pPr lvl="2"/>
            <a:r>
              <a:rPr lang="es-ES_tradnl">
                <a:sym typeface="Calibri" charset="0"/>
              </a:rPr>
              <a:t>Tercer nivel</a:t>
            </a:r>
          </a:p>
          <a:p>
            <a:pPr lvl="3"/>
            <a:r>
              <a:rPr lang="es-ES_tradnl">
                <a:sym typeface="Calibri" charset="0"/>
              </a:rPr>
              <a:t>Cuarto nivel</a:t>
            </a:r>
          </a:p>
          <a:p>
            <a:pPr lvl="4"/>
            <a:r>
              <a:rPr lang="es-ES_tradnl">
                <a:sym typeface="Calibri" charset="0"/>
              </a:rPr>
              <a:t>Quinto nivel</a:t>
            </a:r>
            <a:endParaRPr lang="en-US">
              <a:sym typeface="Calibri" charset="0"/>
            </a:endParaRP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85063" y="6411913"/>
            <a:ext cx="268287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cs typeface="Calibri" charset="0"/>
                <a:sym typeface="Calibri" charset="0"/>
              </a:defRPr>
            </a:lvl1pPr>
          </a:lstStyle>
          <a:p>
            <a:pPr>
              <a:defRPr/>
            </a:pPr>
            <a:fld id="{459E9295-BF9C-1D4F-91D1-7508A5DF8A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1pPr>
      <a:lvl2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968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540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411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684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382588" indent="-342900" algn="l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731838" indent="-285750" algn="l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1131888" indent="-228600" algn="l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5890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20462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034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9606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4178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8750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3 Título"/>
          <p:cNvSpPr>
            <a:spLocks noGrp="1"/>
          </p:cNvSpPr>
          <p:nvPr/>
        </p:nvSpPr>
        <p:spPr>
          <a:xfrm>
            <a:off x="2916238" y="2060575"/>
            <a:ext cx="6070600" cy="23876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s-CL" dirty="0"/>
          </a:p>
        </p:txBody>
      </p:sp>
      <p:pic>
        <p:nvPicPr>
          <p:cNvPr id="14343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Imagen 11" descr="LOGO-RIMISP-TRANS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5157788"/>
            <a:ext cx="2057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uadroTexto 1">
            <a:extLst>
              <a:ext uri="{FF2B5EF4-FFF2-40B4-BE49-F238E27FC236}">
                <a16:creationId xmlns:a16="http://schemas.microsoft.com/office/drawing/2014/main" id="{8CA6DA8F-22A3-BF42-9A93-B64D63E6A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079" y="1330817"/>
            <a:ext cx="7056759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s-CL" sz="4000" b="1" dirty="0">
                <a:solidFill>
                  <a:schemeClr val="bg1"/>
                </a:solidFill>
              </a:rPr>
              <a:t>Conversatorio </a:t>
            </a:r>
          </a:p>
          <a:p>
            <a:pPr eaLnBrk="1" hangingPunct="1"/>
            <a:r>
              <a:rPr lang="es-CL" sz="4000" b="1" dirty="0">
                <a:solidFill>
                  <a:schemeClr val="bg1"/>
                </a:solidFill>
              </a:rPr>
              <a:t>Retos y recomendaciones para enfrentar la marginaci</a:t>
            </a:r>
            <a:r>
              <a:rPr lang="es-ES" sz="4000" b="1" dirty="0" err="1">
                <a:solidFill>
                  <a:schemeClr val="bg1"/>
                </a:solidFill>
              </a:rPr>
              <a:t>ón</a:t>
            </a:r>
            <a:r>
              <a:rPr lang="es-ES" sz="4000" b="1" dirty="0">
                <a:solidFill>
                  <a:schemeClr val="bg1"/>
                </a:solidFill>
              </a:rPr>
              <a:t> en México</a:t>
            </a:r>
          </a:p>
        </p:txBody>
      </p:sp>
      <p:sp>
        <p:nvSpPr>
          <p:cNvPr id="12" name="CuadroTexto 2">
            <a:extLst>
              <a:ext uri="{FF2B5EF4-FFF2-40B4-BE49-F238E27FC236}">
                <a16:creationId xmlns:a16="http://schemas.microsoft.com/office/drawing/2014/main" id="{B90EA5DC-B77D-4A46-BC7D-F7B824E02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079" y="4157921"/>
            <a:ext cx="32111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s-CL" sz="1800" dirty="0">
                <a:solidFill>
                  <a:schemeClr val="bg1"/>
                </a:solidFill>
              </a:rPr>
              <a:t>M. Ignacia Fern</a:t>
            </a:r>
            <a:r>
              <a:rPr lang="es-ES" sz="1800" dirty="0" err="1">
                <a:solidFill>
                  <a:schemeClr val="bg1"/>
                </a:solidFill>
              </a:rPr>
              <a:t>ández</a:t>
            </a:r>
            <a:r>
              <a:rPr lang="es-ES" sz="1800" dirty="0">
                <a:solidFill>
                  <a:schemeClr val="bg1"/>
                </a:solidFill>
              </a:rPr>
              <a:t> G. </a:t>
            </a:r>
          </a:p>
          <a:p>
            <a:pPr eaLnBrk="1" hangingPunct="1"/>
            <a:r>
              <a:rPr lang="es-ES" sz="1800" dirty="0">
                <a:solidFill>
                  <a:schemeClr val="bg1"/>
                </a:solidFill>
              </a:rPr>
              <a:t>Directora Ejecutiva de Rimisp</a:t>
            </a:r>
            <a:endParaRPr lang="es-CL" sz="1800" dirty="0">
              <a:solidFill>
                <a:schemeClr val="bg1"/>
              </a:solidFill>
            </a:endParaRPr>
          </a:p>
        </p:txBody>
      </p:sp>
      <p:sp>
        <p:nvSpPr>
          <p:cNvPr id="13" name="CuadroTexto 3">
            <a:extLst>
              <a:ext uri="{FF2B5EF4-FFF2-40B4-BE49-F238E27FC236}">
                <a16:creationId xmlns:a16="http://schemas.microsoft.com/office/drawing/2014/main" id="{3B04181F-4561-3649-B1A0-792E76949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079" y="5180960"/>
            <a:ext cx="32480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s-ES" sz="1400" dirty="0">
                <a:solidFill>
                  <a:schemeClr val="bg1"/>
                </a:solidFill>
              </a:rPr>
              <a:t>Ciudad de México, 18 de abril de 2018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50"/>
            <a:ext cx="9144000" cy="685449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 bwMode="auto">
          <a:xfrm>
            <a:off x="0" y="0"/>
            <a:ext cx="3851920" cy="6858000"/>
          </a:xfrm>
          <a:prstGeom prst="rect">
            <a:avLst/>
          </a:prstGeom>
          <a:solidFill>
            <a:srgbClr val="11482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485063" y="6411913"/>
            <a:ext cx="2682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99D3FE33-1882-8A47-993E-8FE7B2364530}" type="slidenum">
              <a:rPr lang="en-US" sz="1200">
                <a:solidFill>
                  <a:srgbClr val="898989"/>
                </a:solidFill>
                <a:latin typeface="Calibri" charset="0"/>
                <a:cs typeface="Calibri" charset="0"/>
                <a:sym typeface="Calibri" charset="0"/>
              </a:rPr>
              <a:pPr algn="ctr" eaLnBrk="1" hangingPunct="1"/>
              <a:t>10</a:t>
            </a:fld>
            <a:endParaRPr lang="en-US" sz="1200">
              <a:solidFill>
                <a:srgbClr val="898989"/>
              </a:solidFill>
              <a:latin typeface="Calibri" charset="0"/>
              <a:cs typeface="Calibri" charset="0"/>
              <a:sym typeface="Calibri" charset="0"/>
            </a:endParaRPr>
          </a:p>
        </p:txBody>
      </p:sp>
      <p:pic>
        <p:nvPicPr>
          <p:cNvPr id="8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/>
          </p:cNvSpPr>
          <p:nvPr/>
        </p:nvSpPr>
        <p:spPr bwMode="auto">
          <a:xfrm>
            <a:off x="251520" y="410367"/>
            <a:ext cx="3600400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19088" indent="-279400"/>
            <a:r>
              <a:rPr lang="en-U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1. ABORDAR CAUSAS ESTRUCTURALES DE LA POBREZA PARA ENFRENTAR LA EXCLUSI</a:t>
            </a:r>
            <a:r>
              <a:rPr lang="es-E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ÓN</a:t>
            </a:r>
            <a:r>
              <a:rPr lang="en-U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 </a:t>
            </a:r>
            <a:endParaRPr lang="en-US" dirty="0">
              <a:solidFill>
                <a:schemeClr val="bg1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sp>
        <p:nvSpPr>
          <p:cNvPr id="14" name="Rectangle 4"/>
          <p:cNvSpPr>
            <a:spLocks/>
          </p:cNvSpPr>
          <p:nvPr/>
        </p:nvSpPr>
        <p:spPr bwMode="auto">
          <a:xfrm>
            <a:off x="395590" y="2631379"/>
            <a:ext cx="331225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Vínculos urbano-rurales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Trampas de pobreza y desigualdad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“</a:t>
            </a:r>
            <a:r>
              <a:rPr lang="es-ES" dirty="0" err="1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Interseccionalidades</a:t>
            </a: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”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(Ser joven, mujer e indígena)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Activos individuales y territoriales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Múltiples causas y efectos </a:t>
            </a:r>
          </a:p>
          <a:p>
            <a:pPr marL="325438" indent="-285750">
              <a:lnSpc>
                <a:spcPct val="120000"/>
              </a:lnSpc>
              <a:buFontTx/>
              <a:buChar char="-"/>
            </a:pPr>
            <a:endParaRPr lang="es-ES" dirty="0">
              <a:solidFill>
                <a:schemeClr val="bg1"/>
              </a:solidFill>
              <a:latin typeface="+mn-lt"/>
              <a:cs typeface="Arial Narrow" charset="0"/>
              <a:sym typeface="Arial Narrow" charset="0"/>
            </a:endParaRPr>
          </a:p>
          <a:p>
            <a:pPr marL="39688">
              <a:lnSpc>
                <a:spcPct val="120000"/>
              </a:lnSpc>
            </a:pPr>
            <a:endParaRPr lang="es-ES" dirty="0">
              <a:solidFill>
                <a:schemeClr val="bg1"/>
              </a:solidFill>
              <a:latin typeface="+mn-lt"/>
              <a:cs typeface="Arial Narrow" charset="0"/>
              <a:sym typeface="Arial Narrow" charset="0"/>
            </a:endParaRPr>
          </a:p>
          <a:p>
            <a:pPr marL="39688">
              <a:lnSpc>
                <a:spcPct val="120000"/>
              </a:lnSpc>
            </a:pPr>
            <a:endParaRPr lang="es-ES" dirty="0">
              <a:solidFill>
                <a:schemeClr val="bg1"/>
              </a:solidFill>
              <a:latin typeface="+mn-lt"/>
              <a:cs typeface="Arial Narrow" charset="0"/>
              <a:sym typeface="Arial Narrow" charset="0"/>
            </a:endParaRPr>
          </a:p>
          <a:p>
            <a:pPr marL="39688" algn="just">
              <a:lnSpc>
                <a:spcPct val="120000"/>
              </a:lnSpc>
            </a:pPr>
            <a:endParaRPr lang="es-ES" sz="1200" dirty="0">
              <a:solidFill>
                <a:schemeClr val="bg1"/>
              </a:solidFill>
              <a:latin typeface="Arial Narrow" charset="0"/>
              <a:cs typeface="Arial Narrow" charset="0"/>
              <a:sym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33816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50"/>
            <a:ext cx="9144000" cy="685449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 bwMode="auto">
          <a:xfrm>
            <a:off x="0" y="0"/>
            <a:ext cx="3851920" cy="6858000"/>
          </a:xfrm>
          <a:prstGeom prst="rect">
            <a:avLst/>
          </a:prstGeom>
          <a:solidFill>
            <a:srgbClr val="11482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485063" y="6411913"/>
            <a:ext cx="2682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99D3FE33-1882-8A47-993E-8FE7B2364530}" type="slidenum">
              <a:rPr lang="en-US" sz="1200">
                <a:solidFill>
                  <a:srgbClr val="898989"/>
                </a:solidFill>
                <a:latin typeface="Calibri" charset="0"/>
                <a:cs typeface="Calibri" charset="0"/>
                <a:sym typeface="Calibri" charset="0"/>
              </a:rPr>
              <a:pPr algn="ctr" eaLnBrk="1" hangingPunct="1"/>
              <a:t>11</a:t>
            </a:fld>
            <a:endParaRPr lang="en-US" sz="1200">
              <a:solidFill>
                <a:srgbClr val="898989"/>
              </a:solidFill>
              <a:latin typeface="Calibri" charset="0"/>
              <a:cs typeface="Calibri" charset="0"/>
              <a:sym typeface="Calibri" charset="0"/>
            </a:endParaRPr>
          </a:p>
        </p:txBody>
      </p:sp>
      <p:pic>
        <p:nvPicPr>
          <p:cNvPr id="8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/>
          </p:cNvSpPr>
          <p:nvPr/>
        </p:nvSpPr>
        <p:spPr bwMode="auto">
          <a:xfrm>
            <a:off x="323528" y="401266"/>
            <a:ext cx="3384376" cy="2463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19088" indent="-279400"/>
            <a:r>
              <a:rPr lang="en-U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2. POL</a:t>
            </a:r>
            <a:r>
              <a:rPr lang="es-E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ÍTICAS DE PROTECCIÓN SOCIAL DE SEGUNDA GENERACIÓN Y BIENES PÚBLICOS TERRITORIALES</a:t>
            </a:r>
            <a:endParaRPr lang="en-US" dirty="0">
              <a:solidFill>
                <a:schemeClr val="bg1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sp>
        <p:nvSpPr>
          <p:cNvPr id="14" name="Rectangle 4"/>
          <p:cNvSpPr>
            <a:spLocks/>
          </p:cNvSpPr>
          <p:nvPr/>
        </p:nvSpPr>
        <p:spPr bwMode="auto">
          <a:xfrm>
            <a:off x="606886" y="2492170"/>
            <a:ext cx="310101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lnSpc>
                <a:spcPct val="120000"/>
              </a:lnSpc>
            </a:pPr>
            <a:r>
              <a:rPr lang="en-US" dirty="0" err="1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Inclusi</a:t>
            </a:r>
            <a:r>
              <a:rPr lang="es-ES" dirty="0" err="1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ón</a:t>
            </a: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 productiva, laboral y financiera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Activos individuales y territoriales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Potencial productivo de los marginados</a:t>
            </a:r>
          </a:p>
          <a:p>
            <a:pPr marL="39688">
              <a:lnSpc>
                <a:spcPct val="120000"/>
              </a:lnSpc>
            </a:pPr>
            <a:endParaRPr lang="es-ES" dirty="0">
              <a:solidFill>
                <a:schemeClr val="bg1"/>
              </a:solidFill>
              <a:latin typeface="+mn-lt"/>
              <a:cs typeface="Arial Narrow" charset="0"/>
              <a:sym typeface="Arial Narrow" charset="0"/>
            </a:endParaRPr>
          </a:p>
          <a:p>
            <a:pPr marL="39688" algn="just">
              <a:lnSpc>
                <a:spcPct val="120000"/>
              </a:lnSpc>
            </a:pPr>
            <a:endParaRPr lang="es-ES" sz="1200" dirty="0">
              <a:solidFill>
                <a:schemeClr val="bg1"/>
              </a:solidFill>
              <a:latin typeface="Arial Narrow" charset="0"/>
              <a:cs typeface="Arial Narrow" charset="0"/>
              <a:sym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64303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50"/>
            <a:ext cx="9144000" cy="685449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 bwMode="auto">
          <a:xfrm>
            <a:off x="0" y="0"/>
            <a:ext cx="3851920" cy="6858000"/>
          </a:xfrm>
          <a:prstGeom prst="rect">
            <a:avLst/>
          </a:prstGeom>
          <a:solidFill>
            <a:srgbClr val="11482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485063" y="6411913"/>
            <a:ext cx="2682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99D3FE33-1882-8A47-993E-8FE7B2364530}" type="slidenum">
              <a:rPr lang="en-US" sz="1200">
                <a:solidFill>
                  <a:srgbClr val="898989"/>
                </a:solidFill>
                <a:latin typeface="Calibri" charset="0"/>
                <a:cs typeface="Calibri" charset="0"/>
                <a:sym typeface="Calibri" charset="0"/>
              </a:rPr>
              <a:pPr algn="ctr" eaLnBrk="1" hangingPunct="1"/>
              <a:t>12</a:t>
            </a:fld>
            <a:endParaRPr lang="en-US" sz="1200">
              <a:solidFill>
                <a:srgbClr val="898989"/>
              </a:solidFill>
              <a:latin typeface="Calibri" charset="0"/>
              <a:cs typeface="Calibri" charset="0"/>
              <a:sym typeface="Calibri" charset="0"/>
            </a:endParaRPr>
          </a:p>
        </p:txBody>
      </p:sp>
      <p:pic>
        <p:nvPicPr>
          <p:cNvPr id="8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/>
          </p:cNvSpPr>
          <p:nvPr/>
        </p:nvSpPr>
        <p:spPr bwMode="auto">
          <a:xfrm>
            <a:off x="251520" y="323130"/>
            <a:ext cx="3024335" cy="10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19088" indent="-279400"/>
            <a:r>
              <a:rPr lang="en-U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3. </a:t>
            </a:r>
            <a:r>
              <a:rPr lang="es-ES" sz="2400" dirty="0">
                <a:solidFill>
                  <a:schemeClr val="bg1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REFORMAS INSTITUCIONALES</a:t>
            </a:r>
            <a:endParaRPr lang="en-US" dirty="0">
              <a:solidFill>
                <a:schemeClr val="bg1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sp>
        <p:nvSpPr>
          <p:cNvPr id="14" name="Rectangle 4"/>
          <p:cNvSpPr>
            <a:spLocks/>
          </p:cNvSpPr>
          <p:nvPr/>
        </p:nvSpPr>
        <p:spPr bwMode="auto">
          <a:xfrm>
            <a:off x="449796" y="1496265"/>
            <a:ext cx="3186100" cy="348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Más y mejor articulación interinstitucional.</a:t>
            </a:r>
          </a:p>
          <a:p>
            <a:pPr marL="39688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Un </a:t>
            </a:r>
            <a:r>
              <a:rPr lang="en-US" dirty="0" err="1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fondo</a:t>
            </a:r>
            <a:r>
              <a:rPr lang="en-U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 </a:t>
            </a: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único para el fomento productivo del sector rural.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Arreglos institucionales que garanticen la participación de la sociedad y los municipios.</a:t>
            </a:r>
          </a:p>
          <a:p>
            <a:pPr marL="39688">
              <a:lnSpc>
                <a:spcPct val="120000"/>
              </a:lnSpc>
            </a:pPr>
            <a:r>
              <a:rPr lang="es-ES" dirty="0">
                <a:solidFill>
                  <a:schemeClr val="bg1"/>
                </a:solidFill>
                <a:latin typeface="+mn-lt"/>
                <a:cs typeface="Arial Narrow" charset="0"/>
                <a:sym typeface="Arial Narrow" charset="0"/>
              </a:rPr>
              <a:t>Más actores sentados en la mesa: ”la mejor política pública se hace dialogando”</a:t>
            </a:r>
          </a:p>
          <a:p>
            <a:pPr marL="39688" algn="just">
              <a:lnSpc>
                <a:spcPct val="120000"/>
              </a:lnSpc>
            </a:pPr>
            <a:endParaRPr lang="es-ES" sz="1200" dirty="0">
              <a:solidFill>
                <a:schemeClr val="bg1"/>
              </a:solidFill>
              <a:latin typeface="Arial Narrow" charset="0"/>
              <a:cs typeface="Arial Narrow" charset="0"/>
              <a:sym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28703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48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592" y="2708920"/>
            <a:ext cx="3200400" cy="31115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48680"/>
            <a:ext cx="2872535" cy="1296144"/>
          </a:xfrm>
          <a:prstGeom prst="rect">
            <a:avLst/>
          </a:prstGeom>
        </p:spPr>
      </p:pic>
      <p:pic>
        <p:nvPicPr>
          <p:cNvPr id="13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47" y="6237312"/>
            <a:ext cx="8171106" cy="23710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2B79D39-FEAA-3C44-BC53-60FC98F41B4E}"/>
              </a:ext>
            </a:extLst>
          </p:cNvPr>
          <p:cNvSpPr txBox="1"/>
          <p:nvPr/>
        </p:nvSpPr>
        <p:spPr>
          <a:xfrm>
            <a:off x="4860032" y="2477283"/>
            <a:ext cx="33123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200" dirty="0">
                <a:solidFill>
                  <a:schemeClr val="bg1"/>
                </a:solidFill>
                <a:latin typeface="+mj-lt"/>
              </a:rPr>
              <a:t>Ma. Ignacia </a:t>
            </a:r>
            <a:r>
              <a:rPr lang="es-ES_tradnl" sz="2200" dirty="0" err="1">
                <a:solidFill>
                  <a:schemeClr val="bg1"/>
                </a:solidFill>
                <a:latin typeface="+mj-lt"/>
              </a:rPr>
              <a:t>Fern</a:t>
            </a:r>
            <a:r>
              <a:rPr lang="es-ES" sz="2200" dirty="0" err="1">
                <a:solidFill>
                  <a:schemeClr val="bg1"/>
                </a:solidFill>
                <a:latin typeface="+mj-lt"/>
              </a:rPr>
              <a:t>ández</a:t>
            </a:r>
            <a:r>
              <a:rPr lang="es-ES" sz="2200" dirty="0">
                <a:solidFill>
                  <a:schemeClr val="bg1"/>
                </a:solidFill>
                <a:latin typeface="+mj-lt"/>
              </a:rPr>
              <a:t> G. </a:t>
            </a:r>
          </a:p>
          <a:p>
            <a:pPr algn="ctr"/>
            <a:endParaRPr lang="es-ES" sz="2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s-ES" sz="2200" dirty="0" err="1">
                <a:solidFill>
                  <a:schemeClr val="bg1"/>
                </a:solidFill>
                <a:latin typeface="+mj-lt"/>
              </a:rPr>
              <a:t>ifernandez@rimisp.org</a:t>
            </a:r>
            <a:endParaRPr lang="es-ES" sz="2200" dirty="0">
              <a:solidFill>
                <a:schemeClr val="bg1"/>
              </a:solidFill>
              <a:latin typeface="+mj-lt"/>
            </a:endParaRPr>
          </a:p>
          <a:p>
            <a:r>
              <a:rPr lang="es-ES" sz="2200" dirty="0">
                <a:solidFill>
                  <a:schemeClr val="bg1"/>
                </a:solidFill>
                <a:latin typeface="+mj-lt"/>
              </a:rPr>
              <a:t> </a:t>
            </a:r>
            <a:endParaRPr lang="es-ES_tradnl" sz="22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/>
          </p:cNvSpPr>
          <p:nvPr/>
        </p:nvSpPr>
        <p:spPr bwMode="auto">
          <a:xfrm>
            <a:off x="1550367" y="246122"/>
            <a:ext cx="7164586" cy="109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3200" b="1" dirty="0">
                <a:solidFill>
                  <a:srgbClr val="577F42"/>
                </a:solidFill>
                <a:latin typeface="Myriad Pro Semibold" charset="0"/>
                <a:sym typeface="Myriad Pro Semibold" charset="0"/>
              </a:rPr>
              <a:t>LA PROPUESTA DE RIMISP</a:t>
            </a:r>
          </a:p>
          <a:p>
            <a:pPr marL="39688"/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(RECORRIDO DE ESTA PRESENTACI</a:t>
            </a:r>
            <a:r>
              <a:rPr lang="es-ES" sz="3000" dirty="0">
                <a:solidFill>
                  <a:schemeClr val="bg1">
                    <a:lumMod val="50000"/>
                  </a:schemeClr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ÓN)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683568" y="1598097"/>
            <a:ext cx="7632700" cy="454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just">
              <a:lnSpc>
                <a:spcPct val="120000"/>
              </a:lnSpc>
            </a:pPr>
            <a:r>
              <a:rPr lang="en-US" sz="2800" dirty="0" err="1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Marginaci</a:t>
            </a:r>
            <a:r>
              <a:rPr lang="es-ES" sz="2800" dirty="0" err="1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ón</a:t>
            </a: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, pobreza y exclusión social </a:t>
            </a:r>
          </a:p>
          <a:p>
            <a:pPr marL="496888" indent="-457200" algn="just">
              <a:lnSpc>
                <a:spcPct val="120000"/>
              </a:lnSpc>
              <a:buClr>
                <a:srgbClr val="1C6E2C"/>
              </a:buClr>
              <a:buSzPct val="90000"/>
              <a:buFont typeface="Wingdings" pitchFamily="2" charset="2"/>
              <a:buChar char="§"/>
            </a:pP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La </a:t>
            </a:r>
            <a:r>
              <a:rPr lang="es-ES" sz="2800" i="1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inclusión productiva </a:t>
            </a: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como respuesta </a:t>
            </a:r>
          </a:p>
          <a:p>
            <a:pPr marL="39688" algn="just">
              <a:lnSpc>
                <a:spcPct val="120000"/>
              </a:lnSpc>
            </a:pPr>
            <a:endParaRPr lang="es-ES" sz="2400" dirty="0">
              <a:solidFill>
                <a:schemeClr val="tx1"/>
              </a:solidFill>
              <a:latin typeface="+mj-lt"/>
              <a:cs typeface="Arial Narrow" charset="0"/>
              <a:sym typeface="Arial Narrow" charset="0"/>
            </a:endParaRPr>
          </a:p>
          <a:p>
            <a:pPr marL="39688" algn="just">
              <a:lnSpc>
                <a:spcPct val="120000"/>
              </a:lnSpc>
            </a:pP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El campo y la exclusión social: </a:t>
            </a:r>
          </a:p>
          <a:p>
            <a:pPr marL="496888" indent="-457200" algn="just">
              <a:lnSpc>
                <a:spcPct val="120000"/>
              </a:lnSpc>
              <a:buClr>
                <a:srgbClr val="1C6E2C"/>
              </a:buClr>
              <a:buSzPct val="90000"/>
              <a:buFont typeface="Wingdings" pitchFamily="2" charset="2"/>
              <a:buChar char="§"/>
            </a:pP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Mujeres rurales, jóvenes rurales y grupos étnicos</a:t>
            </a:r>
          </a:p>
          <a:p>
            <a:pPr marL="496888" indent="-457200" algn="just">
              <a:lnSpc>
                <a:spcPct val="120000"/>
              </a:lnSpc>
              <a:buClr>
                <a:srgbClr val="1C6E2C"/>
              </a:buClr>
              <a:buSzPct val="90000"/>
              <a:buFont typeface="Wingdings" pitchFamily="2" charset="2"/>
              <a:buChar char="§"/>
            </a:pP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Brechas en varios objetivos de desarrollo</a:t>
            </a:r>
          </a:p>
          <a:p>
            <a:pPr marL="39688" algn="just">
              <a:lnSpc>
                <a:spcPct val="120000"/>
              </a:lnSpc>
            </a:pPr>
            <a:endParaRPr lang="es-ES" sz="2400" dirty="0">
              <a:solidFill>
                <a:schemeClr val="tx1"/>
              </a:solidFill>
              <a:latin typeface="+mj-lt"/>
              <a:cs typeface="Arial Narrow" charset="0"/>
              <a:sym typeface="Arial Narrow" charset="0"/>
            </a:endParaRPr>
          </a:p>
          <a:p>
            <a:pPr marL="39688" algn="just">
              <a:lnSpc>
                <a:spcPct val="120000"/>
              </a:lnSpc>
            </a:pPr>
            <a:r>
              <a:rPr lang="es-ES" sz="2800" dirty="0">
                <a:solidFill>
                  <a:schemeClr val="tx1"/>
                </a:solidFill>
                <a:latin typeface="+mj-lt"/>
                <a:cs typeface="Arial Narrow" charset="0"/>
                <a:sym typeface="Arial Narrow" charset="0"/>
              </a:rPr>
              <a:t>Una aproximación a la ruralidad ampliada desde una perspectiva territorial</a:t>
            </a:r>
            <a:endParaRPr lang="en-US" sz="2800" dirty="0">
              <a:solidFill>
                <a:schemeClr val="tx1"/>
              </a:solidFill>
              <a:latin typeface="+mj-lt"/>
              <a:cs typeface="Arial Narrow" charset="0"/>
              <a:sym typeface="Arial Narrow" charset="0"/>
            </a:endParaRPr>
          </a:p>
        </p:txBody>
      </p:sp>
      <p:pic>
        <p:nvPicPr>
          <p:cNvPr id="17413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ISO-RIMISP-TRANSP-GRAND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05" y="16119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/>
          </p:cNvSpPr>
          <p:nvPr/>
        </p:nvSpPr>
        <p:spPr bwMode="auto">
          <a:xfrm>
            <a:off x="683568" y="430213"/>
            <a:ext cx="66071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MARGINACI</a:t>
            </a:r>
            <a:r>
              <a:rPr lang="es-E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ÓN Y EXCLUSIÓN SOCIAL</a:t>
            </a:r>
            <a:endParaRPr lang="en-US" sz="2800" dirty="0">
              <a:solidFill>
                <a:srgbClr val="577F42"/>
              </a:solidFill>
              <a:latin typeface="Myriad Pro Semibold" charset="0"/>
              <a:cs typeface="Myriad Pro Semibold" charset="0"/>
              <a:sym typeface="Myriad Pro Semibold" charset="0"/>
            </a:endParaRPr>
          </a:p>
          <a:p>
            <a:pPr marL="39688"/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M</a:t>
            </a:r>
            <a:r>
              <a:rPr lang="es-E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ás</a:t>
            </a:r>
            <a:r>
              <a:rPr lang="es-E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que una cuestión semántica</a:t>
            </a:r>
            <a:endParaRPr lang="en-US" sz="2200" dirty="0">
              <a:solidFill>
                <a:srgbClr val="676767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sp>
        <p:nvSpPr>
          <p:cNvPr id="14340" name="Rectangle 4"/>
          <p:cNvSpPr>
            <a:spLocks/>
          </p:cNvSpPr>
          <p:nvPr/>
        </p:nvSpPr>
        <p:spPr bwMode="auto">
          <a:xfrm>
            <a:off x="1691680" y="1628800"/>
            <a:ext cx="6768603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 numCol="1" spcCol="144000"/>
          <a:lstStyle/>
          <a:p>
            <a:pPr marL="382588" indent="-342900" algn="just">
              <a:lnSpc>
                <a:spcPct val="120000"/>
              </a:lnSpc>
              <a:buClr>
                <a:srgbClr val="228736"/>
              </a:buClr>
              <a:buFont typeface="Wingdings" pitchFamily="2" charset="2"/>
              <a:buChar char="§"/>
              <a:defRPr/>
            </a:pPr>
            <a:r>
              <a:rPr lang="es-CL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Carácter </a:t>
            </a:r>
            <a:r>
              <a:rPr lang="es-CL" sz="22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multidimensional, complejo</a:t>
            </a:r>
            <a:r>
              <a:rPr lang="es-CL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 dinámico y relativo de la exclusión social.</a:t>
            </a:r>
          </a:p>
          <a:p>
            <a:pPr marL="382588" indent="-342900" algn="just">
              <a:lnSpc>
                <a:spcPct val="120000"/>
              </a:lnSpc>
              <a:buClr>
                <a:srgbClr val="228736"/>
              </a:buClr>
              <a:buFont typeface="Wingdings" pitchFamily="2" charset="2"/>
              <a:buChar char="§"/>
              <a:defRPr/>
            </a:pPr>
            <a:r>
              <a:rPr lang="es-CL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Arial Narrow" charset="0"/>
              </a:rPr>
              <a:t>Un </a:t>
            </a:r>
            <a:r>
              <a:rPr lang="es-CL" sz="22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  <a:sym typeface="Arial Narrow" charset="0"/>
              </a:rPr>
              <a:t>proceso</a:t>
            </a:r>
            <a:r>
              <a:rPr lang="es-CL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Arial Narrow" charset="0"/>
              </a:rPr>
              <a:t> m</a:t>
            </a:r>
            <a:r>
              <a:rPr lang="es-ES" sz="22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Arial Narrow" charset="0"/>
              </a:rPr>
              <a:t>ás</a:t>
            </a:r>
            <a:r>
              <a:rPr lang="es-E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Arial Narrow" charset="0"/>
              </a:rPr>
              <a:t> que un estado.</a:t>
            </a:r>
          </a:p>
          <a:p>
            <a:pPr marL="342900" indent="-342900" algn="just">
              <a:spcBef>
                <a:spcPts val="600"/>
              </a:spcBef>
              <a:buClr>
                <a:srgbClr val="228736"/>
              </a:buClr>
              <a:buSzPct val="95000"/>
              <a:buFont typeface="Wingdings" pitchFamily="2" charset="2"/>
              <a:buChar char="§"/>
              <a:defRPr/>
            </a:pPr>
            <a:r>
              <a:rPr lang="es-CL" sz="2200" dirty="0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No solo considera </a:t>
            </a:r>
            <a:r>
              <a:rPr lang="es-CL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los recursos individuales o de los hogares sino también pone el foco en los recursos de las comunidades locales. </a:t>
            </a:r>
          </a:p>
          <a:p>
            <a:pPr marL="342900" indent="-342900" algn="just">
              <a:spcBef>
                <a:spcPts val="600"/>
              </a:spcBef>
              <a:buClr>
                <a:srgbClr val="228736"/>
              </a:buClr>
              <a:buSzPct val="95000"/>
              <a:buFont typeface="Wingdings" pitchFamily="2" charset="2"/>
              <a:buChar char="§"/>
              <a:defRPr/>
            </a:pPr>
            <a:r>
              <a:rPr lang="es-CL" sz="2200" dirty="0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Foco de análisis en las condiciones y </a:t>
            </a:r>
            <a:r>
              <a:rPr lang="es-CL" sz="22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mecanismos estructurales</a:t>
            </a:r>
            <a:r>
              <a:rPr lang="es-CL" sz="2200" dirty="0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 que generan la desigualdad.</a:t>
            </a:r>
          </a:p>
          <a:p>
            <a:pPr marL="342900" indent="-342900" algn="just">
              <a:spcBef>
                <a:spcPts val="600"/>
              </a:spcBef>
              <a:buClr>
                <a:srgbClr val="228736"/>
              </a:buClr>
              <a:buSzPct val="95000"/>
              <a:buFont typeface="Wingdings" pitchFamily="2" charset="2"/>
              <a:buChar char="§"/>
              <a:defRPr/>
            </a:pPr>
            <a:r>
              <a:rPr lang="es-CL" sz="2200" dirty="0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Enfoque mira a las </a:t>
            </a:r>
            <a:r>
              <a:rPr lang="es-CL" sz="22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relaciones entre individuos y estructura</a:t>
            </a:r>
            <a:r>
              <a:rPr lang="es-CL" sz="2200" dirty="0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, examinando aquellas instituciones y grupos excluyentes que se benefician del proceso de exclusi</a:t>
            </a:r>
            <a:r>
              <a:rPr lang="es-ES" sz="2200" dirty="0" err="1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ón</a:t>
            </a:r>
            <a:r>
              <a:rPr lang="es-ES" sz="2200" dirty="0">
                <a:solidFill>
                  <a:schemeClr val="tx1"/>
                </a:solidFill>
                <a:latin typeface="+mj-lt"/>
                <a:ea typeface="Arial" charset="0"/>
                <a:cs typeface="Arial" panose="020B0604020202020204" pitchFamily="34" charset="0"/>
              </a:rPr>
              <a:t>.</a:t>
            </a:r>
            <a:endParaRPr lang="es-CL" sz="2200" u="sng" dirty="0">
              <a:solidFill>
                <a:schemeClr val="tx1"/>
              </a:solidFill>
              <a:latin typeface="+mj-lt"/>
              <a:ea typeface="Arial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95000"/>
              <a:defRPr/>
            </a:pPr>
            <a:endParaRPr lang="es-CL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Arial" charset="0"/>
              <a:cs typeface="Arial" charset="0"/>
            </a:endParaRPr>
          </a:p>
          <a:p>
            <a:pPr marL="39688" algn="just">
              <a:lnSpc>
                <a:spcPct val="120000"/>
              </a:lnSpc>
              <a:defRPr/>
            </a:pPr>
            <a:endParaRPr lang="en-US" sz="1400" dirty="0">
              <a:solidFill>
                <a:srgbClr val="A6A6A6"/>
              </a:solidFill>
              <a:latin typeface="+mj-lt"/>
              <a:cs typeface="Arial Narrow" charset="0"/>
              <a:sym typeface="Arial Narrow" charset="0"/>
            </a:endParaRPr>
          </a:p>
        </p:txBody>
      </p:sp>
      <p:pic>
        <p:nvPicPr>
          <p:cNvPr id="1843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ISO-RIMISP-TRANSP-GRAND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35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/>
          </p:cNvSpPr>
          <p:nvPr/>
        </p:nvSpPr>
        <p:spPr bwMode="auto">
          <a:xfrm>
            <a:off x="683568" y="430213"/>
            <a:ext cx="66071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MARGINACI</a:t>
            </a:r>
            <a:r>
              <a:rPr lang="es-E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ÓN Y EXCLUSIÓN SOCIAL</a:t>
            </a:r>
            <a:endParaRPr lang="en-US" sz="2800" dirty="0">
              <a:solidFill>
                <a:srgbClr val="577F42"/>
              </a:solidFill>
              <a:latin typeface="Myriad Pro Semibold" charset="0"/>
              <a:cs typeface="Myriad Pro Semibold" charset="0"/>
              <a:sym typeface="Myriad Pro Semibold" charset="0"/>
            </a:endParaRPr>
          </a:p>
          <a:p>
            <a:pPr marL="39688"/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M</a:t>
            </a:r>
            <a:r>
              <a:rPr lang="es-E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ás</a:t>
            </a:r>
            <a:r>
              <a:rPr lang="es-E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que una cuestión semántica</a:t>
            </a:r>
            <a:endParaRPr lang="en-US" sz="2200" dirty="0">
              <a:solidFill>
                <a:srgbClr val="676767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pic>
        <p:nvPicPr>
          <p:cNvPr id="1843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ISO-RIMISP-TRANSP-GRAND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35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7554181-6971-664E-92E3-C6DF39B8F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1640" y="1750958"/>
            <a:ext cx="6614558" cy="443058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4A15AE8-C1B8-7044-9C4E-36CB4D7E94B5}"/>
              </a:ext>
            </a:extLst>
          </p:cNvPr>
          <p:cNvSpPr txBox="1"/>
          <p:nvPr/>
        </p:nvSpPr>
        <p:spPr>
          <a:xfrm>
            <a:off x="323528" y="3641350"/>
            <a:ext cx="2232248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b="1" dirty="0"/>
              <a:t>De compensar carencias a eliminar “pobreza” </a:t>
            </a:r>
          </a:p>
        </p:txBody>
      </p:sp>
    </p:spTree>
    <p:extLst>
      <p:ext uri="{BB962C8B-B14F-4D97-AF65-F5344CB8AC3E}">
        <p14:creationId xmlns:p14="http://schemas.microsoft.com/office/powerpoint/2010/main" val="273826487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/>
          </p:cNvSpPr>
          <p:nvPr/>
        </p:nvSpPr>
        <p:spPr bwMode="auto">
          <a:xfrm>
            <a:off x="683568" y="430213"/>
            <a:ext cx="66071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s-E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ELCAMPO Y LA EXCLUSIÓN SOCIAL</a:t>
            </a:r>
            <a:endParaRPr lang="en-US" sz="2800" dirty="0">
              <a:solidFill>
                <a:srgbClr val="577F42"/>
              </a:solidFill>
              <a:latin typeface="Myriad Pro Semibold" charset="0"/>
              <a:cs typeface="Myriad Pro Semibold" charset="0"/>
              <a:sym typeface="Myriad Pro Semibold" charset="0"/>
            </a:endParaRPr>
          </a:p>
          <a:p>
            <a:pPr marL="39688"/>
            <a:r>
              <a:rPr lang="es-E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Territorios rurales persistentemente rezagados</a:t>
            </a:r>
            <a:endParaRPr lang="en-US" sz="2200" dirty="0">
              <a:solidFill>
                <a:srgbClr val="676767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pic>
        <p:nvPicPr>
          <p:cNvPr id="1843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ISO-RIMISP-TRANSP-GRAND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35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D451D793-EFAD-844B-8B88-7AB7FD1C2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" t="20937" r="4948" b="19695"/>
          <a:stretch>
            <a:fillRect/>
          </a:stretch>
        </p:blipFill>
        <p:spPr bwMode="auto">
          <a:xfrm>
            <a:off x="683568" y="1387475"/>
            <a:ext cx="8154987" cy="304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1375270-06B9-A246-B051-EF9D49760632}"/>
              </a:ext>
            </a:extLst>
          </p:cNvPr>
          <p:cNvSpPr/>
          <p:nvPr/>
        </p:nvSpPr>
        <p:spPr>
          <a:xfrm>
            <a:off x="1732866" y="4615417"/>
            <a:ext cx="74073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7030A0"/>
              </a:buClr>
              <a:defRPr/>
            </a:pPr>
            <a:r>
              <a:rPr lang="es-CL" altLang="es-CL" b="1" dirty="0">
                <a:solidFill>
                  <a:srgbClr val="1148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Territorios rezagados</a:t>
            </a:r>
            <a:r>
              <a:rPr lang="es-CL" altLang="es-CL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altLang="es-C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tienden a tener características en común:</a:t>
            </a:r>
          </a:p>
          <a:p>
            <a:pPr marL="490538" lvl="1" indent="-307975" algn="just">
              <a:buClr>
                <a:srgbClr val="1C6E2C"/>
              </a:buClr>
              <a:buFont typeface="Courier New" panose="02070309020205020404" pitchFamily="49" charset="0"/>
              <a:buChar char="o"/>
              <a:defRPr/>
            </a:pPr>
            <a:r>
              <a:rPr lang="es-CL" altLang="es-CL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son más pequeños en términos de población, son más rurales, </a:t>
            </a:r>
          </a:p>
          <a:p>
            <a:pPr marL="490538" lvl="1" indent="-307975">
              <a:buClr>
                <a:srgbClr val="1C6E2C"/>
              </a:buClr>
              <a:buFont typeface="Courier New" panose="02070309020205020404" pitchFamily="49" charset="0"/>
              <a:buChar char="o"/>
              <a:defRPr/>
            </a:pPr>
            <a:r>
              <a:rPr lang="es-CL" altLang="es-CL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tienen una mayor proporción de población perteneciente a pueblos originarios o afrodescendientes y, en menor medida, </a:t>
            </a:r>
          </a:p>
          <a:p>
            <a:pPr marL="490538" lvl="1" indent="-307975" algn="just">
              <a:buClr>
                <a:srgbClr val="1C6E2C"/>
              </a:buClr>
              <a:buFont typeface="Courier New" panose="02070309020205020404" pitchFamily="49" charset="0"/>
              <a:buChar char="o"/>
              <a:defRPr/>
            </a:pPr>
            <a:r>
              <a:rPr lang="es-CL" altLang="es-CL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tienen mayor proporción de población menor de 15 años.</a:t>
            </a:r>
          </a:p>
        </p:txBody>
      </p:sp>
    </p:spTree>
    <p:extLst>
      <p:ext uri="{BB962C8B-B14F-4D97-AF65-F5344CB8AC3E}">
        <p14:creationId xmlns:p14="http://schemas.microsoft.com/office/powerpoint/2010/main" val="216764101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3">
            <a:extLst>
              <a:ext uri="{FF2B5EF4-FFF2-40B4-BE49-F238E27FC236}">
                <a16:creationId xmlns:a16="http://schemas.microsoft.com/office/drawing/2014/main" id="{005EB7CB-A1FF-1246-B6E1-365F719716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73000"/>
          </a:blip>
          <a:stretch>
            <a:fillRect/>
          </a:stretch>
        </p:blipFill>
        <p:spPr>
          <a:xfrm>
            <a:off x="1475656" y="1740917"/>
            <a:ext cx="7239309" cy="4486865"/>
          </a:xfrm>
          <a:prstGeom prst="rect">
            <a:avLst/>
          </a:prstGeom>
        </p:spPr>
      </p:pic>
      <p:sp>
        <p:nvSpPr>
          <p:cNvPr id="18434" name="Rectangle 3"/>
          <p:cNvSpPr>
            <a:spLocks/>
          </p:cNvSpPr>
          <p:nvPr/>
        </p:nvSpPr>
        <p:spPr bwMode="auto">
          <a:xfrm>
            <a:off x="683568" y="430212"/>
            <a:ext cx="6552728" cy="11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s-E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EL CAMPO Y LA EXCLUSIÓN SOCIAL</a:t>
            </a:r>
            <a:endParaRPr lang="en-US" sz="2800" dirty="0">
              <a:solidFill>
                <a:srgbClr val="577F42"/>
              </a:solidFill>
              <a:latin typeface="Myriad Pro Semibold" charset="0"/>
              <a:cs typeface="Myriad Pro Semibold" charset="0"/>
              <a:sym typeface="Myriad Pro Semibold" charset="0"/>
            </a:endParaRPr>
          </a:p>
          <a:p>
            <a:pPr marL="39688"/>
            <a:r>
              <a:rPr lang="en-U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Pequeños</a:t>
            </a:r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</a:t>
            </a:r>
            <a:r>
              <a:rPr lang="en-U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productores</a:t>
            </a:r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, m</a:t>
            </a:r>
            <a:r>
              <a:rPr lang="es-E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ujeres</a:t>
            </a:r>
            <a:r>
              <a:rPr lang="es-E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rurales, jóvenes rurales y grupos étnicos</a:t>
            </a:r>
            <a:endParaRPr lang="en-US" sz="2200" dirty="0">
              <a:solidFill>
                <a:srgbClr val="676767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pic>
        <p:nvPicPr>
          <p:cNvPr id="18436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ISO-RIMISP-TRANSP-GRAND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35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2E91509-B07D-FA4B-A178-F30078FEA7B3}"/>
              </a:ext>
            </a:extLst>
          </p:cNvPr>
          <p:cNvSpPr txBox="1"/>
          <p:nvPr/>
        </p:nvSpPr>
        <p:spPr>
          <a:xfrm>
            <a:off x="5364088" y="4651661"/>
            <a:ext cx="3240360" cy="147732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Clr>
                <a:srgbClr val="1C6E2C"/>
              </a:buClr>
              <a:buFont typeface="Wingdings" pitchFamily="2" charset="2"/>
              <a:buChar char="§"/>
            </a:pPr>
            <a:r>
              <a:rPr lang="es-ES_tradnl" dirty="0">
                <a:latin typeface="+mj-lt"/>
              </a:rPr>
              <a:t>M</a:t>
            </a:r>
            <a:r>
              <a:rPr lang="es-ES" dirty="0" err="1">
                <a:latin typeface="+mj-lt"/>
              </a:rPr>
              <a:t>ás</a:t>
            </a:r>
            <a:r>
              <a:rPr lang="es-ES" dirty="0">
                <a:latin typeface="+mj-lt"/>
              </a:rPr>
              <a:t> pobreza</a:t>
            </a:r>
          </a:p>
          <a:p>
            <a:pPr marL="285750" indent="-285750">
              <a:buClr>
                <a:srgbClr val="1C6E2C"/>
              </a:buClr>
              <a:buFont typeface="Wingdings" pitchFamily="2" charset="2"/>
              <a:buChar char="§"/>
            </a:pPr>
            <a:r>
              <a:rPr lang="es-ES" dirty="0">
                <a:latin typeface="+mj-lt"/>
              </a:rPr>
              <a:t>Menos empleo</a:t>
            </a:r>
          </a:p>
          <a:p>
            <a:pPr marL="285750" indent="-285750">
              <a:buClr>
                <a:srgbClr val="1C6E2C"/>
              </a:buClr>
              <a:buFont typeface="Wingdings" pitchFamily="2" charset="2"/>
              <a:buChar char="§"/>
            </a:pPr>
            <a:r>
              <a:rPr lang="es-ES" dirty="0">
                <a:latin typeface="+mj-lt"/>
              </a:rPr>
              <a:t>Más inseguridad alimentaria</a:t>
            </a:r>
          </a:p>
          <a:p>
            <a:pPr marL="285750" indent="-285750">
              <a:buClr>
                <a:srgbClr val="1C6E2C"/>
              </a:buClr>
              <a:buFont typeface="Wingdings" pitchFamily="2" charset="2"/>
              <a:buChar char="§"/>
            </a:pPr>
            <a:r>
              <a:rPr lang="es-ES" dirty="0">
                <a:latin typeface="+mj-lt"/>
              </a:rPr>
              <a:t>Menos propiedad de la tierra</a:t>
            </a:r>
          </a:p>
          <a:p>
            <a:pPr marL="285750" indent="-285750">
              <a:buClr>
                <a:srgbClr val="1C6E2C"/>
              </a:buClr>
              <a:buFont typeface="Wingdings" pitchFamily="2" charset="2"/>
              <a:buChar char="§"/>
            </a:pPr>
            <a:r>
              <a:rPr lang="es-ES" dirty="0">
                <a:latin typeface="+mj-lt"/>
              </a:rPr>
              <a:t>Menos voz y participación</a:t>
            </a:r>
            <a:endParaRPr lang="es-ES_trad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701548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/>
          </p:cNvSpPr>
          <p:nvPr/>
        </p:nvSpPr>
        <p:spPr bwMode="auto">
          <a:xfrm>
            <a:off x="683568" y="430213"/>
            <a:ext cx="66071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s-ES" sz="3200" dirty="0">
                <a:solidFill>
                  <a:srgbClr val="577F42"/>
                </a:solidFill>
                <a:latin typeface="Myriad Pro Semibold" charset="0"/>
                <a:cs typeface="Myriad Pro Semibold" charset="0"/>
                <a:sym typeface="Myriad Pro Semibold" charset="0"/>
              </a:rPr>
              <a:t>ELCAMPO Y LA EXCLUSIÓN SOCIAL</a:t>
            </a:r>
            <a:endParaRPr lang="en-US" sz="2800" dirty="0">
              <a:solidFill>
                <a:srgbClr val="577F42"/>
              </a:solidFill>
              <a:latin typeface="Myriad Pro Semibold" charset="0"/>
              <a:cs typeface="Myriad Pro Semibold" charset="0"/>
              <a:sym typeface="Myriad Pro Semibold" charset="0"/>
            </a:endParaRPr>
          </a:p>
          <a:p>
            <a:pPr marL="39688"/>
            <a:r>
              <a:rPr lang="en-U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Brechas</a:t>
            </a:r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para </a:t>
            </a:r>
            <a:r>
              <a:rPr lang="en-U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enfrentar</a:t>
            </a:r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</a:t>
            </a:r>
            <a:r>
              <a:rPr lang="en-U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problemas</a:t>
            </a:r>
            <a:r>
              <a:rPr lang="en-U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</a:t>
            </a:r>
            <a:r>
              <a:rPr lang="en-U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cr</a:t>
            </a:r>
            <a:r>
              <a:rPr lang="es-ES" sz="2200" dirty="0" err="1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íticos</a:t>
            </a:r>
            <a:r>
              <a:rPr lang="es-ES" sz="2200" dirty="0">
                <a:solidFill>
                  <a:srgbClr val="676767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del desarrollo</a:t>
            </a:r>
            <a:endParaRPr lang="en-US" sz="2200" dirty="0">
              <a:solidFill>
                <a:srgbClr val="676767"/>
              </a:solidFill>
              <a:latin typeface="Myriad Pro Semibold SemiCond" charset="0"/>
              <a:cs typeface="Myriad Pro Semibold SemiCond" charset="0"/>
              <a:sym typeface="Myriad Pro Semibold SemiCond" charset="0"/>
            </a:endParaRPr>
          </a:p>
        </p:txBody>
      </p:sp>
      <p:pic>
        <p:nvPicPr>
          <p:cNvPr id="1843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ISO-RIMISP-TRANSP-GRAND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35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B9C1D8-4E8C-2C4A-9DE6-0BE2D0CEF72E}"/>
              </a:ext>
            </a:extLst>
          </p:cNvPr>
          <p:cNvSpPr txBox="1"/>
          <p:nvPr/>
        </p:nvSpPr>
        <p:spPr>
          <a:xfrm>
            <a:off x="1187624" y="1988840"/>
            <a:ext cx="705678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200" dirty="0">
                <a:latin typeface="+mj-lt"/>
              </a:rPr>
              <a:t>Productividad y competitividad</a:t>
            </a:r>
          </a:p>
          <a:p>
            <a:endParaRPr lang="es-ES_tradnl" sz="2200" dirty="0">
              <a:latin typeface="+mj-lt"/>
            </a:endParaRPr>
          </a:p>
          <a:p>
            <a:r>
              <a:rPr lang="es-ES_tradnl" sz="2200" dirty="0">
                <a:latin typeface="+mj-lt"/>
              </a:rPr>
              <a:t>Sostenibilidad ambiental</a:t>
            </a:r>
          </a:p>
          <a:p>
            <a:pPr marL="285750" indent="-285750">
              <a:buClr>
                <a:srgbClr val="1C6E2C"/>
              </a:buClr>
              <a:buFont typeface="Wingdings" pitchFamily="2" charset="2"/>
              <a:buChar char="§"/>
            </a:pPr>
            <a:r>
              <a:rPr lang="es-ES_tradnl" sz="2200" dirty="0">
                <a:latin typeface="+mj-lt"/>
              </a:rPr>
              <a:t>Recursos naturales: suelos, agua, bosques, selvas y biodiversidad</a:t>
            </a:r>
          </a:p>
          <a:p>
            <a:endParaRPr lang="es-ES_tradnl" sz="2200" dirty="0">
              <a:latin typeface="+mj-lt"/>
            </a:endParaRPr>
          </a:p>
          <a:p>
            <a:r>
              <a:rPr lang="es-ES_tradnl" sz="2200" dirty="0">
                <a:latin typeface="+mj-lt"/>
              </a:rPr>
              <a:t>Seguridad f</a:t>
            </a:r>
            <a:r>
              <a:rPr lang="es-ES" sz="2200" dirty="0" err="1">
                <a:latin typeface="+mj-lt"/>
              </a:rPr>
              <a:t>ísica</a:t>
            </a:r>
            <a:r>
              <a:rPr lang="es-ES" sz="2200" dirty="0">
                <a:latin typeface="+mj-lt"/>
              </a:rPr>
              <a:t>, social y ambiental (Estado de Derecho)</a:t>
            </a:r>
            <a:endParaRPr lang="es-ES_tradn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66865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>
            <a:extLst>
              <a:ext uri="{FF2B5EF4-FFF2-40B4-BE49-F238E27FC236}">
                <a16:creationId xmlns:a16="http://schemas.microsoft.com/office/drawing/2014/main" id="{728BFFAE-AE39-47C8-9111-A1AF0E678BEE}"/>
              </a:ext>
            </a:extLst>
          </p:cNvPr>
          <p:cNvSpPr/>
          <p:nvPr/>
        </p:nvSpPr>
        <p:spPr>
          <a:xfrm>
            <a:off x="6251490" y="3774678"/>
            <a:ext cx="2057400" cy="163830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rgbClr val="68943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_tradnl" b="1" dirty="0"/>
              <a:t>Acores y agentes</a:t>
            </a:r>
            <a:endParaRPr lang="es-CL" b="1" dirty="0"/>
          </a:p>
        </p:txBody>
      </p:sp>
      <p:sp>
        <p:nvSpPr>
          <p:cNvPr id="4" name="3 Elipse">
            <a:extLst>
              <a:ext uri="{FF2B5EF4-FFF2-40B4-BE49-F238E27FC236}">
                <a16:creationId xmlns:a16="http://schemas.microsoft.com/office/drawing/2014/main" id="{6FDB2B6C-AD58-4649-BDFD-FFED29791F70}"/>
              </a:ext>
            </a:extLst>
          </p:cNvPr>
          <p:cNvSpPr/>
          <p:nvPr/>
        </p:nvSpPr>
        <p:spPr>
          <a:xfrm>
            <a:off x="3575571" y="1581944"/>
            <a:ext cx="2122487" cy="171450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_tradnl" b="1" dirty="0"/>
              <a:t>Estructura Productiva</a:t>
            </a:r>
          </a:p>
          <a:p>
            <a:pPr algn="ctr" eaLnBrk="1" hangingPunct="1">
              <a:defRPr/>
            </a:pPr>
            <a:r>
              <a:rPr lang="es-ES_tradnl" sz="1400" b="1" dirty="0"/>
              <a:t>(Sectores productivos, dinamismo del mercado)</a:t>
            </a:r>
            <a:endParaRPr lang="es-CL" sz="1400" dirty="0"/>
          </a:p>
        </p:txBody>
      </p:sp>
      <p:sp>
        <p:nvSpPr>
          <p:cNvPr id="5" name="4 Elipse">
            <a:extLst>
              <a:ext uri="{FF2B5EF4-FFF2-40B4-BE49-F238E27FC236}">
                <a16:creationId xmlns:a16="http://schemas.microsoft.com/office/drawing/2014/main" id="{6EEED302-8AFD-401B-BB87-2E397859E713}"/>
              </a:ext>
            </a:extLst>
          </p:cNvPr>
          <p:cNvSpPr/>
          <p:nvPr/>
        </p:nvSpPr>
        <p:spPr>
          <a:xfrm>
            <a:off x="856389" y="3783535"/>
            <a:ext cx="2133600" cy="1714500"/>
          </a:xfrm>
          <a:prstGeom prst="ellipse">
            <a:avLst/>
          </a:prstGeom>
          <a:gradFill>
            <a:gsLst>
              <a:gs pos="0">
                <a:srgbClr val="68943C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_tradnl" b="1" dirty="0"/>
          </a:p>
          <a:p>
            <a:pPr algn="ctr" eaLnBrk="1" hangingPunct="1">
              <a:defRPr/>
            </a:pPr>
            <a:r>
              <a:rPr lang="es-ES_tradnl" b="1" dirty="0"/>
              <a:t>Instituciones</a:t>
            </a:r>
          </a:p>
          <a:p>
            <a:pPr algn="ctr" eaLnBrk="1" hangingPunct="1">
              <a:defRPr/>
            </a:pPr>
            <a:r>
              <a:rPr lang="es-ES_tradnl" sz="1400" b="1" dirty="0"/>
              <a:t>(Formales –políticas públicas- e informales –prácticas culturales-)</a:t>
            </a:r>
            <a:endParaRPr lang="es-CL" sz="1400" dirty="0"/>
          </a:p>
          <a:p>
            <a:pPr algn="ctr" eaLnBrk="1" hangingPunct="1">
              <a:defRPr/>
            </a:pPr>
            <a:endParaRPr lang="es-CL" b="1" dirty="0"/>
          </a:p>
        </p:txBody>
      </p:sp>
      <p:sp>
        <p:nvSpPr>
          <p:cNvPr id="6" name="5 Flecha izquierda y derecha">
            <a:extLst>
              <a:ext uri="{FF2B5EF4-FFF2-40B4-BE49-F238E27FC236}">
                <a16:creationId xmlns:a16="http://schemas.microsoft.com/office/drawing/2014/main" id="{E42CE4D2-FEB8-4687-846D-EB4ABECECCCA}"/>
              </a:ext>
            </a:extLst>
          </p:cNvPr>
          <p:cNvSpPr/>
          <p:nvPr/>
        </p:nvSpPr>
        <p:spPr>
          <a:xfrm rot="18176133">
            <a:off x="2557463" y="3097212"/>
            <a:ext cx="806450" cy="473075"/>
          </a:xfrm>
          <a:prstGeom prst="leftRightArrow">
            <a:avLst/>
          </a:prstGeom>
          <a:gradFill>
            <a:gsLst>
              <a:gs pos="0">
                <a:schemeClr val="accent3"/>
              </a:gs>
              <a:gs pos="100000">
                <a:srgbClr val="68943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L"/>
          </a:p>
        </p:txBody>
      </p:sp>
      <p:sp>
        <p:nvSpPr>
          <p:cNvPr id="7" name="7 Flecha izquierda y derecha">
            <a:extLst>
              <a:ext uri="{FF2B5EF4-FFF2-40B4-BE49-F238E27FC236}">
                <a16:creationId xmlns:a16="http://schemas.microsoft.com/office/drawing/2014/main" id="{BD940157-A734-4778-962B-FB557C62BBE2}"/>
              </a:ext>
            </a:extLst>
          </p:cNvPr>
          <p:cNvSpPr/>
          <p:nvPr/>
        </p:nvSpPr>
        <p:spPr>
          <a:xfrm rot="13907344">
            <a:off x="5922962" y="3035301"/>
            <a:ext cx="822325" cy="469900"/>
          </a:xfrm>
          <a:prstGeom prst="leftRightArrow">
            <a:avLst/>
          </a:prstGeom>
          <a:gradFill>
            <a:gsLst>
              <a:gs pos="0">
                <a:srgbClr val="68943C"/>
              </a:gs>
              <a:gs pos="100000">
                <a:schemeClr val="accent3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L"/>
          </a:p>
        </p:txBody>
      </p:sp>
      <p:sp>
        <p:nvSpPr>
          <p:cNvPr id="8" name="8 Flecha izquierda y derecha">
            <a:extLst>
              <a:ext uri="{FF2B5EF4-FFF2-40B4-BE49-F238E27FC236}">
                <a16:creationId xmlns:a16="http://schemas.microsoft.com/office/drawing/2014/main" id="{324CE533-36EF-49C3-9DDB-ACA6350CE112}"/>
              </a:ext>
            </a:extLst>
          </p:cNvPr>
          <p:cNvSpPr/>
          <p:nvPr/>
        </p:nvSpPr>
        <p:spPr>
          <a:xfrm>
            <a:off x="3530014" y="5196682"/>
            <a:ext cx="2094300" cy="469900"/>
          </a:xfrm>
          <a:prstGeom prst="leftRightArrow">
            <a:avLst/>
          </a:prstGeom>
          <a:gradFill>
            <a:gsLst>
              <a:gs pos="0">
                <a:schemeClr val="accent3"/>
              </a:gs>
              <a:gs pos="100000">
                <a:srgbClr val="68943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L"/>
          </a:p>
        </p:txBody>
      </p:sp>
      <p:sp>
        <p:nvSpPr>
          <p:cNvPr id="9" name="9 Rectángulo redondeado">
            <a:extLst>
              <a:ext uri="{FF2B5EF4-FFF2-40B4-BE49-F238E27FC236}">
                <a16:creationId xmlns:a16="http://schemas.microsoft.com/office/drawing/2014/main" id="{6B7CF2FF-C631-44B6-9B69-0A093BF00E30}"/>
              </a:ext>
            </a:extLst>
          </p:cNvPr>
          <p:cNvSpPr/>
          <p:nvPr/>
        </p:nvSpPr>
        <p:spPr>
          <a:xfrm>
            <a:off x="3708400" y="3773488"/>
            <a:ext cx="1879600" cy="1181100"/>
          </a:xfrm>
          <a:prstGeom prst="roundRect">
            <a:avLst/>
          </a:prstGeom>
          <a:noFill/>
          <a:ln>
            <a:solidFill>
              <a:srgbClr val="3FAA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L"/>
          </a:p>
        </p:txBody>
      </p:sp>
      <p:sp>
        <p:nvSpPr>
          <p:cNvPr id="10" name="12 CuadroTexto">
            <a:extLst>
              <a:ext uri="{FF2B5EF4-FFF2-40B4-BE49-F238E27FC236}">
                <a16:creationId xmlns:a16="http://schemas.microsoft.com/office/drawing/2014/main" id="{7FE3DDD8-D1BD-4536-BBB1-CDC575F67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7283" y="3870073"/>
            <a:ext cx="196691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s-ES_tradnl" altLang="es-CL" sz="1600" b="1" dirty="0"/>
              <a:t>Procesos de exclusión social</a:t>
            </a:r>
          </a:p>
          <a:p>
            <a:pPr algn="ctr" eaLnBrk="1" hangingPunct="1"/>
            <a:endParaRPr lang="es-ES_tradnl" altLang="es-CL" sz="1400" b="1" dirty="0"/>
          </a:p>
          <a:p>
            <a:pPr algn="ctr" eaLnBrk="1" hangingPunct="1"/>
            <a:r>
              <a:rPr lang="es-ES_tradnl" altLang="es-CL" sz="1600" b="1" dirty="0"/>
              <a:t> </a:t>
            </a:r>
            <a:r>
              <a:rPr lang="es-ES_tradnl" altLang="es-CL" sz="1400" b="1" dirty="0">
                <a:solidFill>
                  <a:srgbClr val="FF0000"/>
                </a:solidFill>
              </a:rPr>
              <a:t>¿Qué mecanismos?</a:t>
            </a:r>
            <a:endParaRPr lang="es-CL" altLang="es-CL" sz="1400" b="1" dirty="0">
              <a:solidFill>
                <a:srgbClr val="FF0000"/>
              </a:solidFill>
            </a:endParaRPr>
          </a:p>
        </p:txBody>
      </p:sp>
      <p:cxnSp>
        <p:nvCxnSpPr>
          <p:cNvPr id="11" name="17 Conector recto de flecha">
            <a:extLst>
              <a:ext uri="{FF2B5EF4-FFF2-40B4-BE49-F238E27FC236}">
                <a16:creationId xmlns:a16="http://schemas.microsoft.com/office/drawing/2014/main" id="{1D7967AA-8880-4366-A7FA-A4DCBD0E46C9}"/>
              </a:ext>
            </a:extLst>
          </p:cNvPr>
          <p:cNvCxnSpPr/>
          <p:nvPr/>
        </p:nvCxnSpPr>
        <p:spPr>
          <a:xfrm>
            <a:off x="4684713" y="3398838"/>
            <a:ext cx="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8 Conector recto de flecha">
            <a:extLst>
              <a:ext uri="{FF2B5EF4-FFF2-40B4-BE49-F238E27FC236}">
                <a16:creationId xmlns:a16="http://schemas.microsoft.com/office/drawing/2014/main" id="{A004923B-10C1-44D2-AD9B-3F417EE0DF04}"/>
              </a:ext>
            </a:extLst>
          </p:cNvPr>
          <p:cNvCxnSpPr/>
          <p:nvPr/>
        </p:nvCxnSpPr>
        <p:spPr>
          <a:xfrm flipH="1">
            <a:off x="5698058" y="4581932"/>
            <a:ext cx="355600" cy="127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22 Conector recto de flecha">
            <a:extLst>
              <a:ext uri="{FF2B5EF4-FFF2-40B4-BE49-F238E27FC236}">
                <a16:creationId xmlns:a16="http://schemas.microsoft.com/office/drawing/2014/main" id="{143C22AA-E507-4077-82B0-FE876A90F1C1}"/>
              </a:ext>
            </a:extLst>
          </p:cNvPr>
          <p:cNvCxnSpPr/>
          <p:nvPr/>
        </p:nvCxnSpPr>
        <p:spPr>
          <a:xfrm flipH="1">
            <a:off x="3187821" y="4581128"/>
            <a:ext cx="355600" cy="127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2 Marcador de contenido">
            <a:extLst>
              <a:ext uri="{FF2B5EF4-FFF2-40B4-BE49-F238E27FC236}">
                <a16:creationId xmlns:a16="http://schemas.microsoft.com/office/drawing/2014/main" id="{C25A5A18-6297-4DB5-839C-3155B943E554}"/>
              </a:ext>
            </a:extLst>
          </p:cNvPr>
          <p:cNvSpPr>
            <a:spLocks/>
          </p:cNvSpPr>
          <p:nvPr/>
        </p:nvSpPr>
        <p:spPr bwMode="auto">
          <a:xfrm>
            <a:off x="484712" y="362891"/>
            <a:ext cx="81745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US" sz="3000" dirty="0">
                <a:solidFill>
                  <a:srgbClr val="577F42"/>
                </a:solidFill>
                <a:latin typeface="Myriad Pro Semibold" charset="0"/>
              </a:rPr>
              <a:t>DIN</a:t>
            </a:r>
            <a:r>
              <a:rPr lang="es-ES" sz="3000" dirty="0">
                <a:solidFill>
                  <a:srgbClr val="577F42"/>
                </a:solidFill>
                <a:latin typeface="Myriad Pro Semibold" charset="0"/>
              </a:rPr>
              <a:t>ÁMICA TERRITORIAL Y EXCLUSIÓN SOCIAL</a:t>
            </a:r>
          </a:p>
          <a:p>
            <a:pPr>
              <a:spcBef>
                <a:spcPts val="0"/>
              </a:spcBef>
              <a:defRPr/>
            </a:pPr>
            <a:r>
              <a:rPr lang="es-ES" sz="2200" dirty="0">
                <a:solidFill>
                  <a:srgbClr val="676767"/>
                </a:solidFill>
                <a:latin typeface="Myriad Pro Semibold SemiCond" charset="0"/>
              </a:rPr>
              <a:t>La centralidad de la dimensión estructural</a:t>
            </a:r>
            <a:endParaRPr lang="en-US" sz="2200" dirty="0">
              <a:solidFill>
                <a:srgbClr val="676767"/>
              </a:solidFill>
              <a:latin typeface="Myriad Pro Semibold SemiCond" charset="0"/>
            </a:endParaRPr>
          </a:p>
        </p:txBody>
      </p:sp>
      <p:pic>
        <p:nvPicPr>
          <p:cNvPr id="16" name="Imagen 1">
            <a:extLst>
              <a:ext uri="{FF2B5EF4-FFF2-40B4-BE49-F238E27FC236}">
                <a16:creationId xmlns:a16="http://schemas.microsoft.com/office/drawing/2014/main" id="{7CF048AA-6CF7-E34C-9D2B-0AAFB1EFF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3" descr="ISO-RIMISP-TRANSP-GRANDE.png">
            <a:extLst>
              <a:ext uri="{FF2B5EF4-FFF2-40B4-BE49-F238E27FC236}">
                <a16:creationId xmlns:a16="http://schemas.microsoft.com/office/drawing/2014/main" id="{5AC6BE1E-C67D-D544-8B4F-20C41B04C1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350"/>
            <a:ext cx="143986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45538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485063" y="6411913"/>
            <a:ext cx="2682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99D3FE33-1882-8A47-993E-8FE7B2364530}" type="slidenum">
              <a:rPr lang="en-US" sz="1200">
                <a:solidFill>
                  <a:srgbClr val="898989"/>
                </a:solidFill>
                <a:latin typeface="Calibri" charset="0"/>
                <a:cs typeface="Calibri" charset="0"/>
                <a:sym typeface="Calibri" charset="0"/>
              </a:rPr>
              <a:pPr algn="ctr" eaLnBrk="1" hangingPunct="1"/>
              <a:t>9</a:t>
            </a:fld>
            <a:endParaRPr lang="en-US" sz="1200">
              <a:solidFill>
                <a:srgbClr val="898989"/>
              </a:solidFill>
              <a:latin typeface="Calibri" charset="0"/>
              <a:cs typeface="Calibri" charset="0"/>
              <a:sym typeface="Calibri" charset="0"/>
            </a:endParaRP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1114425" y="2047875"/>
            <a:ext cx="77597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3000" dirty="0">
                <a:solidFill>
                  <a:srgbClr val="FFFFFF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TITULO:</a:t>
            </a:r>
            <a:r>
              <a:rPr lang="en-US" sz="2800" dirty="0">
                <a:solidFill>
                  <a:srgbClr val="FFFFFF"/>
                </a:solidFill>
                <a:latin typeface="Myriad Pro Semibold SemiCond" charset="0"/>
                <a:cs typeface="Myriad Pro Semibold SemiCond" charset="0"/>
                <a:sym typeface="Myriad Pro Semibold SemiCond" charset="0"/>
              </a:rPr>
              <a:t> </a:t>
            </a:r>
          </a:p>
          <a:p>
            <a:pPr marL="39688"/>
            <a:r>
              <a:rPr lang="en-US" sz="2600" dirty="0">
                <a:solidFill>
                  <a:srgbClr val="FFFFFF"/>
                </a:solidFill>
                <a:latin typeface="Myriad Pro SemiCond" charset="0"/>
                <a:cs typeface="Myriad Pro SemiCond" charset="0"/>
                <a:sym typeface="Myriad Pro SemiCond" charset="0"/>
              </a:rPr>
              <a:t>SUBTITULO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2159000"/>
            <a:ext cx="457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50"/>
            <a:ext cx="9144000" cy="6854499"/>
          </a:xfrm>
          <a:prstGeom prst="rect">
            <a:avLst/>
          </a:prstGeom>
        </p:spPr>
      </p:pic>
      <p:pic>
        <p:nvPicPr>
          <p:cNvPr id="8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5013325"/>
            <a:ext cx="8864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PLANTILLA RIMISP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-128"/>
            <a:cs typeface="ヒラギノ角ゴ ProN W3" charset="-128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-128"/>
            <a:cs typeface="ヒラギノ角ゴ ProN W3" charset="-128"/>
            <a:sym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RIMISP 2</Template>
  <TotalTime>230</TotalTime>
  <Pages>0</Pages>
  <Words>518</Words>
  <Characters>0</Characters>
  <Application>Microsoft Macintosh PowerPoint</Application>
  <PresentationFormat>Presentación en pantalla (4:3)</PresentationFormat>
  <Lines>0</Lines>
  <Paragraphs>85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5" baseType="lpstr">
      <vt:lpstr>MS PGothic</vt:lpstr>
      <vt:lpstr>ヒラギノ角ゴ Pro W3</vt:lpstr>
      <vt:lpstr>ヒラギノ角ゴ ProN W3</vt:lpstr>
      <vt:lpstr>Arial</vt:lpstr>
      <vt:lpstr>Arial Narrow</vt:lpstr>
      <vt:lpstr>Calibri</vt:lpstr>
      <vt:lpstr>Courier New</vt:lpstr>
      <vt:lpstr>Myriad Pro Semibold</vt:lpstr>
      <vt:lpstr>Myriad Pro Semibold SemiCond</vt:lpstr>
      <vt:lpstr>Myriad Pro SemiCond</vt:lpstr>
      <vt:lpstr>Wingdings</vt:lpstr>
      <vt:lpstr>PLANTILLA RIMISP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Usuario de Microsoft Office</dc:creator>
  <cp:keywords/>
  <dc:description/>
  <cp:lastModifiedBy>Usuario de Microsoft Office</cp:lastModifiedBy>
  <cp:revision>16</cp:revision>
  <dcterms:created xsi:type="dcterms:W3CDTF">2018-04-18T01:01:20Z</dcterms:created>
  <dcterms:modified xsi:type="dcterms:W3CDTF">2018-04-18T18:47:08Z</dcterms:modified>
</cp:coreProperties>
</file>