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0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9" r:id="rId2"/>
    <p:sldId id="452" r:id="rId3"/>
    <p:sldId id="453" r:id="rId4"/>
    <p:sldId id="454" r:id="rId5"/>
    <p:sldId id="455" r:id="rId6"/>
    <p:sldId id="456" r:id="rId7"/>
    <p:sldId id="457" r:id="rId8"/>
    <p:sldId id="467" r:id="rId9"/>
    <p:sldId id="459" r:id="rId10"/>
    <p:sldId id="468" r:id="rId11"/>
    <p:sldId id="462" r:id="rId12"/>
    <p:sldId id="463" r:id="rId13"/>
    <p:sldId id="464" r:id="rId14"/>
    <p:sldId id="465" r:id="rId15"/>
  </p:sldIdLst>
  <p:sldSz cx="13004800" cy="9753600"/>
  <p:notesSz cx="6797675" cy="9928225"/>
  <p:defaultTextStyle>
    <a:defPPr>
      <a:defRPr lang="es-MX"/>
    </a:defPPr>
    <a:lvl1pPr algn="l" defTabSz="584200" rtl="0" eaLnBrk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 charset="0"/>
        <a:ea typeface="Helvetica Light" charset="0"/>
        <a:cs typeface="Helvetica Light" charset="0"/>
        <a:sym typeface="Helvetica Light" charset="0"/>
      </a:defRPr>
    </a:lvl1pPr>
    <a:lvl2pPr marL="457200" indent="-228600" algn="l" defTabSz="584200" rtl="0" eaLnBrk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 charset="0"/>
        <a:ea typeface="Helvetica Light" charset="0"/>
        <a:cs typeface="Helvetica Light" charset="0"/>
        <a:sym typeface="Helvetica Light" charset="0"/>
      </a:defRPr>
    </a:lvl2pPr>
    <a:lvl3pPr marL="914400" indent="-457200" algn="l" defTabSz="584200" rtl="0" eaLnBrk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 charset="0"/>
        <a:ea typeface="Helvetica Light" charset="0"/>
        <a:cs typeface="Helvetica Light" charset="0"/>
        <a:sym typeface="Helvetica Light" charset="0"/>
      </a:defRPr>
    </a:lvl3pPr>
    <a:lvl4pPr marL="1371600" indent="-685800" algn="l" defTabSz="584200" rtl="0" eaLnBrk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 charset="0"/>
        <a:ea typeface="Helvetica Light" charset="0"/>
        <a:cs typeface="Helvetica Light" charset="0"/>
        <a:sym typeface="Helvetica Light" charset="0"/>
      </a:defRPr>
    </a:lvl4pPr>
    <a:lvl5pPr marL="1828800" indent="-914400" algn="l" defTabSz="584200" rtl="0" eaLnBrk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 charset="0"/>
        <a:ea typeface="Helvetica Light" charset="0"/>
        <a:cs typeface="Helvetica Light" charset="0"/>
        <a:sym typeface="Helvetica Light" charset="0"/>
      </a:defRPr>
    </a:lvl5pPr>
    <a:lvl6pPr marL="2286000" algn="l" defTabSz="914400" rtl="0" eaLnBrk="1" latinLnBrk="0" hangingPunct="1">
      <a:defRPr sz="3600" kern="1200">
        <a:solidFill>
          <a:srgbClr val="000000"/>
        </a:solidFill>
        <a:latin typeface="Helvetica Light" charset="0"/>
        <a:ea typeface="Helvetica Light" charset="0"/>
        <a:cs typeface="Helvetica Light" charset="0"/>
        <a:sym typeface="Helvetica Light" charset="0"/>
      </a:defRPr>
    </a:lvl6pPr>
    <a:lvl7pPr marL="2743200" algn="l" defTabSz="914400" rtl="0" eaLnBrk="1" latinLnBrk="0" hangingPunct="1">
      <a:defRPr sz="3600" kern="1200">
        <a:solidFill>
          <a:srgbClr val="000000"/>
        </a:solidFill>
        <a:latin typeface="Helvetica Light" charset="0"/>
        <a:ea typeface="Helvetica Light" charset="0"/>
        <a:cs typeface="Helvetica Light" charset="0"/>
        <a:sym typeface="Helvetica Light" charset="0"/>
      </a:defRPr>
    </a:lvl7pPr>
    <a:lvl8pPr marL="3200400" algn="l" defTabSz="914400" rtl="0" eaLnBrk="1" latinLnBrk="0" hangingPunct="1">
      <a:defRPr sz="3600" kern="1200">
        <a:solidFill>
          <a:srgbClr val="000000"/>
        </a:solidFill>
        <a:latin typeface="Helvetica Light" charset="0"/>
        <a:ea typeface="Helvetica Light" charset="0"/>
        <a:cs typeface="Helvetica Light" charset="0"/>
        <a:sym typeface="Helvetica Light" charset="0"/>
      </a:defRPr>
    </a:lvl8pPr>
    <a:lvl9pPr marL="3657600" algn="l" defTabSz="914400" rtl="0" eaLnBrk="1" latinLnBrk="0" hangingPunct="1">
      <a:defRPr sz="3600" kern="1200">
        <a:solidFill>
          <a:srgbClr val="000000"/>
        </a:solidFill>
        <a:latin typeface="Helvetica Light" charset="0"/>
        <a:ea typeface="Helvetica Light" charset="0"/>
        <a:cs typeface="Helvetica Light" charset="0"/>
        <a:sym typeface="Helvetica Light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delos de ingreso" initials="mdi" lastIdx="1" clrIdx="0">
    <p:extLst>
      <p:ext uri="{19B8F6BF-5375-455C-9EA6-DF929625EA0E}">
        <p15:presenceInfo xmlns:p15="http://schemas.microsoft.com/office/powerpoint/2012/main" userId="S-1-5-21-1990024163-3075840602-2784443919-326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009999"/>
    <a:srgbClr val="3707BD"/>
    <a:srgbClr val="D6EBFE"/>
    <a:srgbClr val="E1FFEA"/>
    <a:srgbClr val="0048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25E5076-3810-47DD-B79F-674D7AD40C01}" styleName="Estilo oscuro 1 - Énfasis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Estilo o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Estilo oscuro 1 - Énfasis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4" autoAdjust="0"/>
    <p:restoredTop sz="86076" autoAdjust="0"/>
  </p:normalViewPr>
  <p:slideViewPr>
    <p:cSldViewPr>
      <p:cViewPr varScale="1">
        <p:scale>
          <a:sx n="69" d="100"/>
          <a:sy n="69" d="100"/>
        </p:scale>
        <p:origin x="90" y="90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Hoja_de_c_lculo_de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pvela\Documents\Pobreza\Presentaci&#243;n%20pobreza%202016-%20V2\Presentaci&#243;n%20Pobreza%2014-1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828643869854559"/>
          <c:y val="5.0887360150302333E-2"/>
          <c:w val="0.81979067322442567"/>
          <c:h val="0.72308804806964255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Hoja1!$B$3</c:f>
              <c:strCache>
                <c:ptCount val="1"/>
                <c:pt idx="0">
                  <c:v>2008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Hoja1!$A$5:$A$9</c:f>
              <c:strCache>
                <c:ptCount val="5"/>
                <c:pt idx="0">
                  <c:v>Acceso a servicios de salud</c:v>
                </c:pt>
                <c:pt idx="1">
                  <c:v>Acceso a la seguridad social</c:v>
                </c:pt>
                <c:pt idx="2">
                  <c:v>Calidad y espacios de la vivienda</c:v>
                </c:pt>
                <c:pt idx="3">
                  <c:v>Acceso a servicios básicos de la vivienda</c:v>
                </c:pt>
                <c:pt idx="4">
                  <c:v>Acceso a la alimentación</c:v>
                </c:pt>
              </c:strCache>
            </c:strRef>
          </c:cat>
          <c:val>
            <c:numRef>
              <c:f>Hoja1!$B$5:$B$9</c:f>
              <c:numCache>
                <c:formatCode>0.0</c:formatCode>
                <c:ptCount val="5"/>
                <c:pt idx="0">
                  <c:v>38.400742921676375</c:v>
                </c:pt>
                <c:pt idx="1">
                  <c:v>65.000234744405645</c:v>
                </c:pt>
                <c:pt idx="2">
                  <c:v>17.695980700729351</c:v>
                </c:pt>
                <c:pt idx="3">
                  <c:v>22.857235766399793</c:v>
                </c:pt>
                <c:pt idx="4">
                  <c:v>21.743343535109492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7A3-43DE-9847-895A73CAA9D4}"/>
            </c:ext>
          </c:extLst>
        </c:ser>
        <c:ser>
          <c:idx val="2"/>
          <c:order val="1"/>
          <c:tx>
            <c:strRef>
              <c:f>Hoja1!$C$3</c:f>
              <c:strCache>
                <c:ptCount val="1"/>
                <c:pt idx="0">
                  <c:v>2010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Hoja1!$A$5:$A$9</c:f>
              <c:strCache>
                <c:ptCount val="5"/>
                <c:pt idx="0">
                  <c:v>Acceso a servicios de salud</c:v>
                </c:pt>
                <c:pt idx="1">
                  <c:v>Acceso a la seguridad social</c:v>
                </c:pt>
                <c:pt idx="2">
                  <c:v>Calidad y espacios de la vivienda</c:v>
                </c:pt>
                <c:pt idx="3">
                  <c:v>Acceso a servicios básicos de la vivienda</c:v>
                </c:pt>
                <c:pt idx="4">
                  <c:v>Acceso a la alimentación</c:v>
                </c:pt>
              </c:strCache>
            </c:strRef>
          </c:cat>
          <c:val>
            <c:numRef>
              <c:f>Hoja1!$C$5:$C$9</c:f>
              <c:numCache>
                <c:formatCode>_-* #,##0.0_-;\-* #,##0.0_-;_-* "-"??_-;_-@_-</c:formatCode>
                <c:ptCount val="5"/>
                <c:pt idx="0">
                  <c:v>29.228194944104459</c:v>
                </c:pt>
                <c:pt idx="1">
                  <c:v>60.739960345304446</c:v>
                </c:pt>
                <c:pt idx="2">
                  <c:v>15.175357364106896</c:v>
                </c:pt>
                <c:pt idx="3">
                  <c:v>22.929475028185312</c:v>
                </c:pt>
                <c:pt idx="4">
                  <c:v>24.829696622921642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7A3-43DE-9847-895A73CAA9D4}"/>
            </c:ext>
          </c:extLst>
        </c:ser>
        <c:ser>
          <c:idx val="3"/>
          <c:order val="2"/>
          <c:tx>
            <c:strRef>
              <c:f>Hoja1!$D$3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Hoja1!$A$5:$A$9</c:f>
              <c:strCache>
                <c:ptCount val="5"/>
                <c:pt idx="0">
                  <c:v>Acceso a servicios de salud</c:v>
                </c:pt>
                <c:pt idx="1">
                  <c:v>Acceso a la seguridad social</c:v>
                </c:pt>
                <c:pt idx="2">
                  <c:v>Calidad y espacios de la vivienda</c:v>
                </c:pt>
                <c:pt idx="3">
                  <c:v>Acceso a servicios básicos de la vivienda</c:v>
                </c:pt>
                <c:pt idx="4">
                  <c:v>Acceso a la alimentación</c:v>
                </c:pt>
              </c:strCache>
            </c:strRef>
          </c:cat>
          <c:val>
            <c:numRef>
              <c:f>Hoja1!$D$5:$D$9</c:f>
              <c:numCache>
                <c:formatCode>_-* #,##0.0_-;\-* #,##0.0_-;_-* "-"??_-;_-@_-</c:formatCode>
                <c:ptCount val="5"/>
                <c:pt idx="0">
                  <c:v>21.540548201943817</c:v>
                </c:pt>
                <c:pt idx="1">
                  <c:v>61.234794925630112</c:v>
                </c:pt>
                <c:pt idx="2">
                  <c:v>13.550898963516413</c:v>
                </c:pt>
                <c:pt idx="3">
                  <c:v>21.210656719953246</c:v>
                </c:pt>
                <c:pt idx="4">
                  <c:v>23.316948656852617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7A3-43DE-9847-895A73CAA9D4}"/>
            </c:ext>
          </c:extLst>
        </c:ser>
        <c:ser>
          <c:idx val="0"/>
          <c:order val="3"/>
          <c:tx>
            <c:strRef>
              <c:f>Hoja1!$E$3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Hoja1!$A$5:$A$9</c:f>
              <c:strCache>
                <c:ptCount val="5"/>
                <c:pt idx="0">
                  <c:v>Acceso a servicios de salud</c:v>
                </c:pt>
                <c:pt idx="1">
                  <c:v>Acceso a la seguridad social</c:v>
                </c:pt>
                <c:pt idx="2">
                  <c:v>Calidad y espacios de la vivienda</c:v>
                </c:pt>
                <c:pt idx="3">
                  <c:v>Acceso a servicios básicos de la vivienda</c:v>
                </c:pt>
                <c:pt idx="4">
                  <c:v>Acceso a la alimentación</c:v>
                </c:pt>
              </c:strCache>
            </c:strRef>
          </c:cat>
          <c:val>
            <c:numRef>
              <c:f>Hoja1!$E$5:$E$9</c:f>
              <c:numCache>
                <c:formatCode>_-* #,##0.0_-;\-* #,##0.0_-;_-* "-"??_-;_-@_-</c:formatCode>
                <c:ptCount val="5"/>
                <c:pt idx="0">
                  <c:v>18.157083060432651</c:v>
                </c:pt>
                <c:pt idx="1">
                  <c:v>58.472368116152865</c:v>
                </c:pt>
                <c:pt idx="2">
                  <c:v>12.316463854857879</c:v>
                </c:pt>
                <c:pt idx="3">
                  <c:v>21.21725242913551</c:v>
                </c:pt>
                <c:pt idx="4">
                  <c:v>23.350737549903901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7A3-43DE-9847-895A73CAA9D4}"/>
            </c:ext>
          </c:extLst>
        </c:ser>
        <c:ser>
          <c:idx val="4"/>
          <c:order val="4"/>
          <c:tx>
            <c:strRef>
              <c:f>Hoja1!$F$3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Hoja1!$A$5:$A$9</c:f>
              <c:strCache>
                <c:ptCount val="5"/>
                <c:pt idx="0">
                  <c:v>Acceso a servicios de salud</c:v>
                </c:pt>
                <c:pt idx="1">
                  <c:v>Acceso a la seguridad social</c:v>
                </c:pt>
                <c:pt idx="2">
                  <c:v>Calidad y espacios de la vivienda</c:v>
                </c:pt>
                <c:pt idx="3">
                  <c:v>Acceso a servicios básicos de la vivienda</c:v>
                </c:pt>
                <c:pt idx="4">
                  <c:v>Acceso a la alimentación</c:v>
                </c:pt>
              </c:strCache>
            </c:strRef>
          </c:cat>
          <c:val>
            <c:numRef>
              <c:f>Hoja1!$F$5:$F$9</c:f>
              <c:numCache>
                <c:formatCode>_-* #,##0.0_-;\-* #,##0.0_-;_-* "-"??_-;_-@_-</c:formatCode>
                <c:ptCount val="5"/>
                <c:pt idx="0">
                  <c:v>15.539962288937762</c:v>
                </c:pt>
                <c:pt idx="1">
                  <c:v>55.79952440661846</c:v>
                </c:pt>
                <c:pt idx="2">
                  <c:v>12.048766578785955</c:v>
                </c:pt>
                <c:pt idx="3">
                  <c:v>19.309407508979326</c:v>
                </c:pt>
                <c:pt idx="4">
                  <c:v>20.054446347028893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7"/>
        <c:axId val="420726128"/>
        <c:axId val="420729656"/>
      </c:barChart>
      <c:catAx>
        <c:axId val="420726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es-MX"/>
          </a:p>
        </c:txPr>
        <c:crossAx val="420729656"/>
        <c:crosses val="autoZero"/>
        <c:auto val="1"/>
        <c:lblAlgn val="ctr"/>
        <c:lblOffset val="100"/>
        <c:noMultiLvlLbl val="0"/>
      </c:catAx>
      <c:valAx>
        <c:axId val="420729656"/>
        <c:scaling>
          <c:orientation val="minMax"/>
          <c:max val="7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r>
                  <a:rPr lang="es-MX"/>
                  <a:t>Porcentaje de la población con carencias sociales</a:t>
                </a:r>
              </a:p>
            </c:rich>
          </c:tx>
          <c:layout>
            <c:manualLayout>
              <c:xMode val="edge"/>
              <c:yMode val="edge"/>
              <c:x val="4.8783110005182803E-2"/>
              <c:y val="0.2151838571224512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defRPr>
              </a:pPr>
              <a:endParaRPr lang="es-MX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es-MX"/>
          </a:p>
        </c:txPr>
        <c:crossAx val="4207261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5426734241544122"/>
          <c:y val="0.91715044597717643"/>
          <c:w val="0.33175203681665738"/>
          <c:h val="5.20617412911158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pPr>
      <a:endParaRPr lang="es-MX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1681144589588"/>
          <c:y val="0.16061068453399799"/>
          <c:w val="0.86620146412695098"/>
          <c:h val="0.61332795357102099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'MIR Y HNIU'!$B$7</c:f>
              <c:strCache>
                <c:ptCount val="1"/>
                <c:pt idx="0">
                  <c:v>Población en situación de pobreza extrema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rgbClr val="FF0D0D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>
                <a:solidFill>
                  <a:srgbClr val="FF0D0D"/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>
                <a:solidFill>
                  <a:srgbClr val="FF0D0D"/>
                </a:solidFill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ED3-44F9-90D3-9F7FC9BF1430}"/>
              </c:ext>
            </c:extLst>
          </c:dPt>
          <c:dPt>
            <c:idx val="3"/>
            <c:invertIfNegative val="0"/>
            <c:bubble3D val="0"/>
            <c:spPr>
              <a:solidFill>
                <a:srgbClr val="C00000"/>
              </a:solidFill>
              <a:ln>
                <a:solidFill>
                  <a:srgbClr val="FF0D0D"/>
                </a:solidFill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ED3-44F9-90D3-9F7FC9BF1430}"/>
              </c:ext>
            </c:extLst>
          </c:dPt>
          <c:dLbls>
            <c:dLbl>
              <c:idx val="8"/>
              <c:layout>
                <c:manualLayout>
                  <c:x val="1.10192847026543E-3"/>
                  <c:y val="-6.21118012422360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EED3-44F9-90D3-9F7FC9BF143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'MIR Y HNIU'!$C$5:$K$5</c:f>
              <c:numCache>
                <c:formatCode>General</c:formatCode>
                <c:ptCount val="9"/>
                <c:pt idx="0">
                  <c:v>2010</c:v>
                </c:pt>
                <c:pt idx="1">
                  <c:v>2012</c:v>
                </c:pt>
                <c:pt idx="2">
                  <c:v>2014</c:v>
                </c:pt>
                <c:pt idx="3">
                  <c:v>2016</c:v>
                </c:pt>
                <c:pt idx="5">
                  <c:v>2010</c:v>
                </c:pt>
                <c:pt idx="6">
                  <c:v>2012</c:v>
                </c:pt>
                <c:pt idx="7">
                  <c:v>2014</c:v>
                </c:pt>
                <c:pt idx="8">
                  <c:v>2016</c:v>
                </c:pt>
              </c:numCache>
            </c:numRef>
          </c:cat>
          <c:val>
            <c:numRef>
              <c:f>'MIR Y HNIU'!$C$7:$K$7</c:f>
              <c:numCache>
                <c:formatCode>#,##0.0</c:formatCode>
                <c:ptCount val="9"/>
                <c:pt idx="0">
                  <c:v>54.567770000000003</c:v>
                </c:pt>
                <c:pt idx="1">
                  <c:v>46.745690000000003</c:v>
                </c:pt>
                <c:pt idx="2">
                  <c:v>48.006129999999999</c:v>
                </c:pt>
                <c:pt idx="3">
                  <c:v>45.009600000000013</c:v>
                </c:pt>
                <c:pt idx="5">
                  <c:v>6.0563003999999996</c:v>
                </c:pt>
                <c:pt idx="6">
                  <c:v>5.6111699999999987</c:v>
                </c:pt>
                <c:pt idx="7">
                  <c:v>5.3538600000000001</c:v>
                </c:pt>
                <c:pt idx="8">
                  <c:v>4.0148799999999989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EED3-44F9-90D3-9F7FC9BF1430}"/>
            </c:ext>
          </c:extLst>
        </c:ser>
        <c:ser>
          <c:idx val="0"/>
          <c:order val="1"/>
          <c:tx>
            <c:strRef>
              <c:f>'MIR Y HNIU'!$B$6</c:f>
              <c:strCache>
                <c:ptCount val="1"/>
                <c:pt idx="0">
                  <c:v>Población en situación de pobreza moderada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ED3-44F9-90D3-9F7FC9BF1430}"/>
              </c:ext>
            </c:extLst>
          </c:dPt>
          <c:dPt>
            <c:idx val="3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EED3-44F9-90D3-9F7FC9BF143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'MIR Y HNIU'!$C$5:$K$5</c:f>
              <c:numCache>
                <c:formatCode>General</c:formatCode>
                <c:ptCount val="9"/>
                <c:pt idx="0">
                  <c:v>2010</c:v>
                </c:pt>
                <c:pt idx="1">
                  <c:v>2012</c:v>
                </c:pt>
                <c:pt idx="2">
                  <c:v>2014</c:v>
                </c:pt>
                <c:pt idx="3">
                  <c:v>2016</c:v>
                </c:pt>
                <c:pt idx="5">
                  <c:v>2010</c:v>
                </c:pt>
                <c:pt idx="6">
                  <c:v>2012</c:v>
                </c:pt>
                <c:pt idx="7">
                  <c:v>2014</c:v>
                </c:pt>
                <c:pt idx="8">
                  <c:v>2016</c:v>
                </c:pt>
              </c:numCache>
            </c:numRef>
          </c:cat>
          <c:val>
            <c:numRef>
              <c:f>'MIR Y HNIU'!$C$6:$K$6</c:f>
              <c:numCache>
                <c:formatCode>#,##0.0</c:formatCode>
                <c:ptCount val="9"/>
                <c:pt idx="0">
                  <c:v>31.881039999999999</c:v>
                </c:pt>
                <c:pt idx="1">
                  <c:v>37.397579999999998</c:v>
                </c:pt>
                <c:pt idx="2">
                  <c:v>35.740960000000001</c:v>
                </c:pt>
                <c:pt idx="3">
                  <c:v>40.074120000000001</c:v>
                </c:pt>
                <c:pt idx="5">
                  <c:v>32.96246</c:v>
                </c:pt>
                <c:pt idx="6">
                  <c:v>33.167189999999998</c:v>
                </c:pt>
                <c:pt idx="7">
                  <c:v>34.747</c:v>
                </c:pt>
                <c:pt idx="8">
                  <c:v>33.236380000000011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EED3-44F9-90D3-9F7FC9BF14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414154992"/>
        <c:axId val="414155776"/>
      </c:barChart>
      <c:catAx>
        <c:axId val="414154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414155776"/>
        <c:crosses val="autoZero"/>
        <c:auto val="1"/>
        <c:lblAlgn val="ctr"/>
        <c:lblOffset val="100"/>
        <c:noMultiLvlLbl val="0"/>
      </c:catAx>
      <c:valAx>
        <c:axId val="41415577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Arial" panose="020B0604020202020204" pitchFamily="34" charset="0"/>
                  </a:defRPr>
                </a:pPr>
                <a:r>
                  <a:rPr lang="es-MX" sz="1800">
                    <a:latin typeface="+mn-lt"/>
                  </a:rPr>
                  <a:t>Porcentaje</a:t>
                </a:r>
              </a:p>
            </c:rich>
          </c:tx>
          <c:layout>
            <c:manualLayout>
              <c:xMode val="edge"/>
              <c:yMode val="edge"/>
              <c:x val="3.3344181978194102E-3"/>
              <c:y val="0.2382241893676330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Arial" panose="020B0604020202020204" pitchFamily="34" charset="0"/>
                </a:defRPr>
              </a:pPr>
              <a:endParaRPr lang="es-MX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4141549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Arial" panose="020B0604020202020204" pitchFamily="34" charset="0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4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s-MX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99734B-AD93-4943-AA72-BC42736655A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8805ED6-EE5D-4E55-834F-BC8E869F0E57}">
      <dgm:prSet phldrT="[Texto]" custT="1"/>
      <dgm:spPr>
        <a:solidFill>
          <a:srgbClr val="1C3F94"/>
        </a:solidFill>
      </dgm:spPr>
      <dgm:t>
        <a:bodyPr/>
        <a:lstStyle/>
        <a:p>
          <a:r>
            <a:rPr lang="es-MX" sz="1500" b="1" dirty="0">
              <a:solidFill>
                <a:srgbClr val="FFFF00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Ingreso</a:t>
          </a:r>
          <a:r>
            <a:rPr lang="es-MX" sz="1500" b="1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/>
          </a:r>
          <a:br>
            <a:rPr lang="es-MX" sz="1500" b="1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</a:br>
          <a:r>
            <a:rPr lang="es-MX" sz="1400" b="1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Empleos bien remunerados y con prestaciones</a:t>
          </a:r>
          <a:endParaRPr lang="es-MX" sz="1400" dirty="0"/>
        </a:p>
      </dgm:t>
    </dgm:pt>
    <dgm:pt modelId="{2934C5F1-A385-45A1-8481-82089315F2DF}" type="parTrans" cxnId="{05A22950-0EEF-4E9D-8C5B-0D200294CEF6}">
      <dgm:prSet/>
      <dgm:spPr/>
      <dgm:t>
        <a:bodyPr/>
        <a:lstStyle/>
        <a:p>
          <a:endParaRPr lang="es-MX" sz="3600"/>
        </a:p>
      </dgm:t>
    </dgm:pt>
    <dgm:pt modelId="{470C90A6-47A3-4546-913B-68707BB3CD78}" type="sibTrans" cxnId="{05A22950-0EEF-4E9D-8C5B-0D200294CEF6}">
      <dgm:prSet/>
      <dgm:spPr>
        <a:ln>
          <a:solidFill>
            <a:schemeClr val="bg1"/>
          </a:solidFill>
        </a:ln>
      </dgm:spPr>
      <dgm:t>
        <a:bodyPr/>
        <a:lstStyle/>
        <a:p>
          <a:endParaRPr lang="es-MX" sz="3600"/>
        </a:p>
      </dgm:t>
    </dgm:pt>
    <dgm:pt modelId="{FA95BC9C-FCBC-45EF-9952-A63F00EBE692}">
      <dgm:prSet phldrT="[Texto]" custT="1"/>
      <dgm:spPr>
        <a:solidFill>
          <a:srgbClr val="1C3F94"/>
        </a:solidFill>
      </dgm:spPr>
      <dgm:t>
        <a:bodyPr/>
        <a:lstStyle/>
        <a:p>
          <a:r>
            <a:rPr lang="es-MX" sz="1500" b="1" dirty="0">
              <a:solidFill>
                <a:srgbClr val="FFFF00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Acceso a la alimentación</a:t>
          </a:r>
          <a:r>
            <a:rPr lang="es-MX" sz="1500" b="1" dirty="0"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/>
          </a:r>
          <a:br>
            <a:rPr lang="es-MX" sz="1500" b="1" dirty="0"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</a:br>
          <a:r>
            <a:rPr lang="es-MX" sz="1500" b="1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Alimentos suficientes para todos (cantidad, calidad y variedad)</a:t>
          </a:r>
          <a:endParaRPr lang="es-MX" sz="1500" dirty="0"/>
        </a:p>
      </dgm:t>
    </dgm:pt>
    <dgm:pt modelId="{C567C9CB-1915-4356-9771-1ED054D7B743}" type="parTrans" cxnId="{C31676E6-C49B-40F3-BAA8-0FE4B8FB8963}">
      <dgm:prSet/>
      <dgm:spPr/>
      <dgm:t>
        <a:bodyPr/>
        <a:lstStyle/>
        <a:p>
          <a:endParaRPr lang="es-MX" sz="3600"/>
        </a:p>
      </dgm:t>
    </dgm:pt>
    <dgm:pt modelId="{9EA786D5-77DF-4E69-8330-209B231C6E43}" type="sibTrans" cxnId="{C31676E6-C49B-40F3-BAA8-0FE4B8FB8963}">
      <dgm:prSet/>
      <dgm:spPr>
        <a:ln>
          <a:solidFill>
            <a:schemeClr val="bg1"/>
          </a:solidFill>
        </a:ln>
      </dgm:spPr>
      <dgm:t>
        <a:bodyPr/>
        <a:lstStyle/>
        <a:p>
          <a:endParaRPr lang="es-MX" sz="3600"/>
        </a:p>
      </dgm:t>
    </dgm:pt>
    <dgm:pt modelId="{E83E8650-04C7-4821-B68F-1765FC2EA7D5}">
      <dgm:prSet phldrT="[Texto]" custT="1"/>
      <dgm:spPr>
        <a:solidFill>
          <a:srgbClr val="1C3F94"/>
        </a:solidFill>
      </dgm:spPr>
      <dgm:t>
        <a:bodyPr/>
        <a:lstStyle/>
        <a:p>
          <a:pPr>
            <a:lnSpc>
              <a:spcPct val="100000"/>
            </a:lnSpc>
          </a:pPr>
          <a:r>
            <a:rPr lang="es-MX" sz="1500" b="1" dirty="0">
              <a:solidFill>
                <a:srgbClr val="FFFF00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  Acceso a servicios básicos en la vivienda</a:t>
          </a:r>
        </a:p>
        <a:p>
          <a:pPr>
            <a:lnSpc>
              <a:spcPct val="100000"/>
            </a:lnSpc>
          </a:pPr>
          <a:r>
            <a:rPr lang="es-MX" sz="1400" b="1" dirty="0"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 </a:t>
          </a:r>
          <a:r>
            <a:rPr lang="es-MX" sz="1400" b="1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Agua, drenaje, electricidad y condiciones  adecuadas para cocinar</a:t>
          </a:r>
          <a:endParaRPr lang="es-MX" sz="1400" dirty="0"/>
        </a:p>
      </dgm:t>
    </dgm:pt>
    <dgm:pt modelId="{77D9E89E-2342-4E8A-8343-F38273AD40EC}" type="parTrans" cxnId="{43AEFB46-8404-4DAF-9304-18E90B82B4DF}">
      <dgm:prSet/>
      <dgm:spPr/>
      <dgm:t>
        <a:bodyPr/>
        <a:lstStyle/>
        <a:p>
          <a:endParaRPr lang="es-MX" sz="3600"/>
        </a:p>
      </dgm:t>
    </dgm:pt>
    <dgm:pt modelId="{92FAB370-6EEA-42C1-888F-C27B5CE606C8}" type="sibTrans" cxnId="{43AEFB46-8404-4DAF-9304-18E90B82B4DF}">
      <dgm:prSet/>
      <dgm:spPr>
        <a:ln>
          <a:solidFill>
            <a:schemeClr val="bg1"/>
          </a:solidFill>
        </a:ln>
      </dgm:spPr>
      <dgm:t>
        <a:bodyPr/>
        <a:lstStyle/>
        <a:p>
          <a:endParaRPr lang="es-MX" sz="3600"/>
        </a:p>
      </dgm:t>
    </dgm:pt>
    <dgm:pt modelId="{70C8112B-7CC4-4CAE-968A-9181A11E6CC1}">
      <dgm:prSet phldrT="[Texto]" custT="1"/>
      <dgm:spPr>
        <a:solidFill>
          <a:srgbClr val="1C3F94"/>
        </a:solidFill>
      </dgm:spPr>
      <dgm:t>
        <a:bodyPr/>
        <a:lstStyle/>
        <a:p>
          <a:r>
            <a:rPr lang="es-MX" sz="1200" b="1" dirty="0">
              <a:solidFill>
                <a:srgbClr val="FFFF00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/>
          </a:r>
          <a:br>
            <a:rPr lang="es-MX" sz="1200" b="1" dirty="0">
              <a:solidFill>
                <a:srgbClr val="FFFF00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</a:br>
          <a:r>
            <a:rPr lang="es-MX" sz="1400" b="1" dirty="0">
              <a:solidFill>
                <a:srgbClr val="FFFF00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/>
          </a:r>
          <a:br>
            <a:rPr lang="es-MX" sz="1400" b="1" dirty="0">
              <a:solidFill>
                <a:srgbClr val="FFFF00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</a:br>
          <a:r>
            <a:rPr lang="es-MX" sz="1400" b="1" dirty="0">
              <a:solidFill>
                <a:srgbClr val="FFFF00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Calidad y espacios en de la vivienda</a:t>
          </a:r>
          <a:r>
            <a:rPr lang="es-MX" sz="1400" b="1" dirty="0"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 </a:t>
          </a:r>
        </a:p>
        <a:p>
          <a:r>
            <a:rPr lang="es-MX" sz="1200" b="1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Espacio suficiente para los integrantes del hogar, así como materiales adecuados  para la habitabilidad (techos, muros, pisos)</a:t>
          </a:r>
          <a:endParaRPr lang="es-MX" sz="1200" dirty="0"/>
        </a:p>
      </dgm:t>
    </dgm:pt>
    <dgm:pt modelId="{F294320B-A5D4-4294-A396-CA71C000FBE6}" type="parTrans" cxnId="{207DE11E-BC68-40A5-803B-B649515EB681}">
      <dgm:prSet/>
      <dgm:spPr/>
      <dgm:t>
        <a:bodyPr/>
        <a:lstStyle/>
        <a:p>
          <a:endParaRPr lang="es-MX" sz="3600"/>
        </a:p>
      </dgm:t>
    </dgm:pt>
    <dgm:pt modelId="{6B8E2BAD-ABFF-4389-A0E5-B3427E46797B}" type="sibTrans" cxnId="{207DE11E-BC68-40A5-803B-B649515EB681}">
      <dgm:prSet/>
      <dgm:spPr>
        <a:ln>
          <a:solidFill>
            <a:schemeClr val="bg1"/>
          </a:solidFill>
        </a:ln>
      </dgm:spPr>
      <dgm:t>
        <a:bodyPr/>
        <a:lstStyle/>
        <a:p>
          <a:endParaRPr lang="es-MX" sz="3600"/>
        </a:p>
      </dgm:t>
    </dgm:pt>
    <dgm:pt modelId="{991D2387-B7C8-4D9F-B0D5-8DF18009A069}">
      <dgm:prSet phldrT="[Texto]" custT="1"/>
      <dgm:spPr>
        <a:solidFill>
          <a:srgbClr val="1C3F94"/>
        </a:solidFill>
      </dgm:spPr>
      <dgm:t>
        <a:bodyPr/>
        <a:lstStyle/>
        <a:p>
          <a:r>
            <a:rPr lang="es-MX" sz="1600" b="1" dirty="0">
              <a:solidFill>
                <a:srgbClr val="FFFF00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Acceso a la seguridad social</a:t>
          </a:r>
          <a:r>
            <a:rPr lang="es-MX" sz="1300" b="1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/>
          </a:r>
          <a:br>
            <a:rPr lang="es-MX" sz="1300" b="1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</a:br>
          <a:r>
            <a:rPr lang="es-MX" sz="1400" b="1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Empleo formal y protección ante accidentes, enfermedades o  etapas del ciclo de vida (embarazo, vejez)</a:t>
          </a:r>
          <a:endParaRPr lang="es-MX" sz="1400" dirty="0"/>
        </a:p>
      </dgm:t>
    </dgm:pt>
    <dgm:pt modelId="{2556D0CD-98EF-4620-8650-C8B8349B431B}" type="parTrans" cxnId="{A48D5023-9EDE-4387-894E-9EFD5A5F384C}">
      <dgm:prSet/>
      <dgm:spPr/>
      <dgm:t>
        <a:bodyPr/>
        <a:lstStyle/>
        <a:p>
          <a:endParaRPr lang="es-MX" sz="3600"/>
        </a:p>
      </dgm:t>
    </dgm:pt>
    <dgm:pt modelId="{79C35D94-C4C2-478D-A693-158C50684971}" type="sibTrans" cxnId="{A48D5023-9EDE-4387-894E-9EFD5A5F384C}">
      <dgm:prSet/>
      <dgm:spPr>
        <a:solidFill>
          <a:schemeClr val="bg1"/>
        </a:solidFill>
        <a:ln>
          <a:solidFill>
            <a:schemeClr val="bg1"/>
          </a:solidFill>
        </a:ln>
      </dgm:spPr>
      <dgm:t>
        <a:bodyPr/>
        <a:lstStyle/>
        <a:p>
          <a:endParaRPr lang="es-MX" sz="3600"/>
        </a:p>
      </dgm:t>
    </dgm:pt>
    <dgm:pt modelId="{B42FDADA-8C92-4010-A524-B2CDD0A3489F}">
      <dgm:prSet phldrT="[Texto]" custT="1"/>
      <dgm:spPr>
        <a:solidFill>
          <a:srgbClr val="1C3F94"/>
        </a:solidFill>
      </dgm:spPr>
      <dgm:t>
        <a:bodyPr/>
        <a:lstStyle/>
        <a:p>
          <a:r>
            <a:rPr lang="es-MX" sz="1500" b="1" dirty="0">
              <a:solidFill>
                <a:srgbClr val="FFFF00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Acceso a servicios de salud</a:t>
          </a:r>
        </a:p>
        <a:p>
          <a:r>
            <a:rPr lang="es-MX" sz="1400" b="1" dirty="0"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  </a:t>
          </a:r>
          <a:r>
            <a:rPr lang="es-MX" sz="1400" b="1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Exigibilidad de la atención a la salud</a:t>
          </a:r>
          <a:endParaRPr lang="es-MX" sz="1400" dirty="0"/>
        </a:p>
      </dgm:t>
    </dgm:pt>
    <dgm:pt modelId="{0C2BA849-3CA1-4E43-AB60-AAFDECAC0D38}" type="parTrans" cxnId="{99DE0901-1FF5-46C9-8672-5605206E24F6}">
      <dgm:prSet/>
      <dgm:spPr/>
      <dgm:t>
        <a:bodyPr/>
        <a:lstStyle/>
        <a:p>
          <a:endParaRPr lang="es-MX" sz="3600"/>
        </a:p>
      </dgm:t>
    </dgm:pt>
    <dgm:pt modelId="{CA2A4382-97DF-47EA-A07B-AA9D68B5AB1C}" type="sibTrans" cxnId="{99DE0901-1FF5-46C9-8672-5605206E24F6}">
      <dgm:prSet/>
      <dgm:spPr>
        <a:ln>
          <a:solidFill>
            <a:schemeClr val="bg1"/>
          </a:solidFill>
        </a:ln>
      </dgm:spPr>
      <dgm:t>
        <a:bodyPr/>
        <a:lstStyle/>
        <a:p>
          <a:endParaRPr lang="es-MX" sz="3600"/>
        </a:p>
      </dgm:t>
    </dgm:pt>
    <dgm:pt modelId="{F53E3493-4703-42BE-BBED-14E9A2376847}">
      <dgm:prSet phldrT="[Texto]" custT="1"/>
      <dgm:spPr>
        <a:solidFill>
          <a:srgbClr val="1C3F94"/>
        </a:solidFill>
      </dgm:spPr>
      <dgm:t>
        <a:bodyPr/>
        <a:lstStyle/>
        <a:p>
          <a:r>
            <a:rPr lang="es-MX" sz="1500" b="1" dirty="0">
              <a:solidFill>
                <a:srgbClr val="FFFF00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Rezago educativo</a:t>
          </a:r>
          <a:r>
            <a:rPr lang="es-MX" sz="1500" b="1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/>
          </a:r>
          <a:br>
            <a:rPr lang="es-MX" sz="1500" b="1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</a:br>
          <a:r>
            <a:rPr lang="es-MX" sz="1400" b="1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Asistencia escolar y cobertura universal de educación básica</a:t>
          </a:r>
          <a:endParaRPr lang="es-MX" sz="1400" dirty="0"/>
        </a:p>
      </dgm:t>
    </dgm:pt>
    <dgm:pt modelId="{90C8FD54-39C0-4A50-BE54-8FB5423B3D8A}" type="parTrans" cxnId="{07A2805D-EDA6-4470-80A2-8C939D92D190}">
      <dgm:prSet/>
      <dgm:spPr/>
      <dgm:t>
        <a:bodyPr/>
        <a:lstStyle/>
        <a:p>
          <a:endParaRPr lang="es-MX" sz="3600"/>
        </a:p>
      </dgm:t>
    </dgm:pt>
    <dgm:pt modelId="{9E126A8E-AB78-4D05-AC9B-FB333C2878DE}" type="sibTrans" cxnId="{07A2805D-EDA6-4470-80A2-8C939D92D190}">
      <dgm:prSet/>
      <dgm:spPr>
        <a:ln>
          <a:solidFill>
            <a:schemeClr val="bg1"/>
          </a:solidFill>
        </a:ln>
      </dgm:spPr>
      <dgm:t>
        <a:bodyPr/>
        <a:lstStyle/>
        <a:p>
          <a:endParaRPr lang="es-MX" sz="3600"/>
        </a:p>
      </dgm:t>
    </dgm:pt>
    <dgm:pt modelId="{77E607AB-F884-4221-A7FE-CF1F5123F13A}" type="pres">
      <dgm:prSet presAssocID="{3099734B-AD93-4943-AA72-BC42736655A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FEF6C32-53D5-4658-A9B8-021B7B40A25F}" type="pres">
      <dgm:prSet presAssocID="{48805ED6-EE5D-4E55-834F-BC8E869F0E57}" presName="node" presStyleLbl="node1" presStyleIdx="0" presStyleCnt="7" custScaleX="160365" custScaleY="143653" custRadScaleRad="106275" custRadScaleInc="788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54974CC-241E-4F15-A812-CDC7362B8E28}" type="pres">
      <dgm:prSet presAssocID="{470C90A6-47A3-4546-913B-68707BB3CD78}" presName="sibTrans" presStyleLbl="sibTrans2D1" presStyleIdx="0" presStyleCnt="7"/>
      <dgm:spPr/>
      <dgm:t>
        <a:bodyPr/>
        <a:lstStyle/>
        <a:p>
          <a:endParaRPr lang="es-MX"/>
        </a:p>
      </dgm:t>
    </dgm:pt>
    <dgm:pt modelId="{959B70E3-840C-4428-AE27-6B9082C4E26A}" type="pres">
      <dgm:prSet presAssocID="{470C90A6-47A3-4546-913B-68707BB3CD78}" presName="connectorText" presStyleLbl="sibTrans2D1" presStyleIdx="0" presStyleCnt="7"/>
      <dgm:spPr/>
      <dgm:t>
        <a:bodyPr/>
        <a:lstStyle/>
        <a:p>
          <a:endParaRPr lang="es-MX"/>
        </a:p>
      </dgm:t>
    </dgm:pt>
    <dgm:pt modelId="{938BF440-57D1-4B8C-9394-F70A046888AD}" type="pres">
      <dgm:prSet presAssocID="{FA95BC9C-FCBC-45EF-9952-A63F00EBE692}" presName="node" presStyleLbl="node1" presStyleIdx="1" presStyleCnt="7" custScaleX="160365" custScaleY="143653" custRadScaleRad="108059" custRadScaleInc="1726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5D9A72-3BB0-4C86-A515-6E7532834D47}" type="pres">
      <dgm:prSet presAssocID="{9EA786D5-77DF-4E69-8330-209B231C6E43}" presName="sibTrans" presStyleLbl="sibTrans2D1" presStyleIdx="1" presStyleCnt="7"/>
      <dgm:spPr/>
      <dgm:t>
        <a:bodyPr/>
        <a:lstStyle/>
        <a:p>
          <a:endParaRPr lang="es-MX"/>
        </a:p>
      </dgm:t>
    </dgm:pt>
    <dgm:pt modelId="{84FFE74B-81C3-44A1-8C2C-1005CE9A5C7A}" type="pres">
      <dgm:prSet presAssocID="{9EA786D5-77DF-4E69-8330-209B231C6E43}" presName="connectorText" presStyleLbl="sibTrans2D1" presStyleIdx="1" presStyleCnt="7"/>
      <dgm:spPr/>
      <dgm:t>
        <a:bodyPr/>
        <a:lstStyle/>
        <a:p>
          <a:endParaRPr lang="es-MX"/>
        </a:p>
      </dgm:t>
    </dgm:pt>
    <dgm:pt modelId="{F2B4C3A5-6F15-421D-A29E-88C628BFEFB3}" type="pres">
      <dgm:prSet presAssocID="{E83E8650-04C7-4821-B68F-1765FC2EA7D5}" presName="node" presStyleLbl="node1" presStyleIdx="2" presStyleCnt="7" custScaleX="160365" custScaleY="143653" custRadScaleRad="108163" custRadScaleInc="-336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2E83F85-DF5D-4DCD-A59A-3F950961648C}" type="pres">
      <dgm:prSet presAssocID="{92FAB370-6EEA-42C1-888F-C27B5CE606C8}" presName="sibTrans" presStyleLbl="sibTrans2D1" presStyleIdx="2" presStyleCnt="7"/>
      <dgm:spPr/>
      <dgm:t>
        <a:bodyPr/>
        <a:lstStyle/>
        <a:p>
          <a:endParaRPr lang="es-MX"/>
        </a:p>
      </dgm:t>
    </dgm:pt>
    <dgm:pt modelId="{34390A73-BC1E-41A9-80F5-8FE5BA737459}" type="pres">
      <dgm:prSet presAssocID="{92FAB370-6EEA-42C1-888F-C27B5CE606C8}" presName="connectorText" presStyleLbl="sibTrans2D1" presStyleIdx="2" presStyleCnt="7"/>
      <dgm:spPr/>
      <dgm:t>
        <a:bodyPr/>
        <a:lstStyle/>
        <a:p>
          <a:endParaRPr lang="es-MX"/>
        </a:p>
      </dgm:t>
    </dgm:pt>
    <dgm:pt modelId="{0A00AD66-C4CF-4858-A093-028A086C9EA3}" type="pres">
      <dgm:prSet presAssocID="{70C8112B-7CC4-4CAE-968A-9181A11E6CC1}" presName="node" presStyleLbl="node1" presStyleIdx="3" presStyleCnt="7" custScaleX="146905" custScaleY="143653" custRadScaleRad="102539" custRadScaleInc="-742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91701B4-A963-45C6-A572-07903B219E0B}" type="pres">
      <dgm:prSet presAssocID="{6B8E2BAD-ABFF-4389-A0E5-B3427E46797B}" presName="sibTrans" presStyleLbl="sibTrans2D1" presStyleIdx="3" presStyleCnt="7"/>
      <dgm:spPr/>
      <dgm:t>
        <a:bodyPr/>
        <a:lstStyle/>
        <a:p>
          <a:endParaRPr lang="es-MX"/>
        </a:p>
      </dgm:t>
    </dgm:pt>
    <dgm:pt modelId="{EFBF3E07-DBE5-48F0-A27F-7C362A70C6CF}" type="pres">
      <dgm:prSet presAssocID="{6B8E2BAD-ABFF-4389-A0E5-B3427E46797B}" presName="connectorText" presStyleLbl="sibTrans2D1" presStyleIdx="3" presStyleCnt="7"/>
      <dgm:spPr/>
      <dgm:t>
        <a:bodyPr/>
        <a:lstStyle/>
        <a:p>
          <a:endParaRPr lang="es-MX"/>
        </a:p>
      </dgm:t>
    </dgm:pt>
    <dgm:pt modelId="{3BD7D10C-2673-4F1E-A991-E741FDF13C3D}" type="pres">
      <dgm:prSet presAssocID="{991D2387-B7C8-4D9F-B0D5-8DF18009A069}" presName="node" presStyleLbl="node1" presStyleIdx="4" presStyleCnt="7" custScaleX="160365" custScaleY="143653" custRadScaleRad="101607" custRadScaleInc="344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3B3B004-CCDF-490B-8B50-0646F671AF0C}" type="pres">
      <dgm:prSet presAssocID="{79C35D94-C4C2-478D-A693-158C50684971}" presName="sibTrans" presStyleLbl="sibTrans2D1" presStyleIdx="4" presStyleCnt="7"/>
      <dgm:spPr/>
      <dgm:t>
        <a:bodyPr/>
        <a:lstStyle/>
        <a:p>
          <a:endParaRPr lang="es-MX"/>
        </a:p>
      </dgm:t>
    </dgm:pt>
    <dgm:pt modelId="{32C1853A-D40C-4324-95AA-D56A98A98D15}" type="pres">
      <dgm:prSet presAssocID="{79C35D94-C4C2-478D-A693-158C50684971}" presName="connectorText" presStyleLbl="sibTrans2D1" presStyleIdx="4" presStyleCnt="7"/>
      <dgm:spPr/>
      <dgm:t>
        <a:bodyPr/>
        <a:lstStyle/>
        <a:p>
          <a:endParaRPr lang="es-MX"/>
        </a:p>
      </dgm:t>
    </dgm:pt>
    <dgm:pt modelId="{2FF1BC9F-ADB3-450A-9E0D-A2A404EA9540}" type="pres">
      <dgm:prSet presAssocID="{B42FDADA-8C92-4010-A524-B2CDD0A3489F}" presName="node" presStyleLbl="node1" presStyleIdx="5" presStyleCnt="7" custScaleX="160365" custScaleY="143653" custRadScaleRad="106128" custRadScaleInc="225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A471A72-C2F9-4364-B0C9-042DD52541E1}" type="pres">
      <dgm:prSet presAssocID="{CA2A4382-97DF-47EA-A07B-AA9D68B5AB1C}" presName="sibTrans" presStyleLbl="sibTrans2D1" presStyleIdx="5" presStyleCnt="7"/>
      <dgm:spPr/>
      <dgm:t>
        <a:bodyPr/>
        <a:lstStyle/>
        <a:p>
          <a:endParaRPr lang="es-MX"/>
        </a:p>
      </dgm:t>
    </dgm:pt>
    <dgm:pt modelId="{E120D3DD-C9E2-417A-A47B-DB6F0013E123}" type="pres">
      <dgm:prSet presAssocID="{CA2A4382-97DF-47EA-A07B-AA9D68B5AB1C}" presName="connectorText" presStyleLbl="sibTrans2D1" presStyleIdx="5" presStyleCnt="7"/>
      <dgm:spPr/>
      <dgm:t>
        <a:bodyPr/>
        <a:lstStyle/>
        <a:p>
          <a:endParaRPr lang="es-MX"/>
        </a:p>
      </dgm:t>
    </dgm:pt>
    <dgm:pt modelId="{1DE8BD9B-D196-4234-9C30-96FF6CD751EF}" type="pres">
      <dgm:prSet presAssocID="{F53E3493-4703-42BE-BBED-14E9A2376847}" presName="node" presStyleLbl="node1" presStyleIdx="6" presStyleCnt="7" custScaleX="160365" custScaleY="143653" custRadScaleRad="102853" custRadScaleInc="-952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EE042F-5731-46DA-A9F7-41F82E62D622}" type="pres">
      <dgm:prSet presAssocID="{9E126A8E-AB78-4D05-AC9B-FB333C2878DE}" presName="sibTrans" presStyleLbl="sibTrans2D1" presStyleIdx="6" presStyleCnt="7"/>
      <dgm:spPr/>
      <dgm:t>
        <a:bodyPr/>
        <a:lstStyle/>
        <a:p>
          <a:endParaRPr lang="es-MX"/>
        </a:p>
      </dgm:t>
    </dgm:pt>
    <dgm:pt modelId="{D975726D-92BA-4DAF-9396-02AF9F3267E5}" type="pres">
      <dgm:prSet presAssocID="{9E126A8E-AB78-4D05-AC9B-FB333C2878DE}" presName="connectorText" presStyleLbl="sibTrans2D1" presStyleIdx="6" presStyleCnt="7"/>
      <dgm:spPr/>
      <dgm:t>
        <a:bodyPr/>
        <a:lstStyle/>
        <a:p>
          <a:endParaRPr lang="es-MX"/>
        </a:p>
      </dgm:t>
    </dgm:pt>
  </dgm:ptLst>
  <dgm:cxnLst>
    <dgm:cxn modelId="{4818D055-9B93-4C89-8916-1C06285A97BC}" type="presOf" srcId="{70C8112B-7CC4-4CAE-968A-9181A11E6CC1}" destId="{0A00AD66-C4CF-4858-A093-028A086C9EA3}" srcOrd="0" destOrd="0" presId="urn:microsoft.com/office/officeart/2005/8/layout/cycle2"/>
    <dgm:cxn modelId="{8CD0607B-372F-49EF-90BF-91E8FD58EF09}" type="presOf" srcId="{6B8E2BAD-ABFF-4389-A0E5-B3427E46797B}" destId="{691701B4-A963-45C6-A572-07903B219E0B}" srcOrd="0" destOrd="0" presId="urn:microsoft.com/office/officeart/2005/8/layout/cycle2"/>
    <dgm:cxn modelId="{C3B96CB3-9F26-4EEB-A1B3-C18ACA7D63FA}" type="presOf" srcId="{E83E8650-04C7-4821-B68F-1765FC2EA7D5}" destId="{F2B4C3A5-6F15-421D-A29E-88C628BFEFB3}" srcOrd="0" destOrd="0" presId="urn:microsoft.com/office/officeart/2005/8/layout/cycle2"/>
    <dgm:cxn modelId="{4E82A46B-C468-4C45-A974-303A35D45F3C}" type="presOf" srcId="{CA2A4382-97DF-47EA-A07B-AA9D68B5AB1C}" destId="{E120D3DD-C9E2-417A-A47B-DB6F0013E123}" srcOrd="1" destOrd="0" presId="urn:microsoft.com/office/officeart/2005/8/layout/cycle2"/>
    <dgm:cxn modelId="{6284F3E6-A717-4014-9683-0ADA9AC22C52}" type="presOf" srcId="{3099734B-AD93-4943-AA72-BC42736655A9}" destId="{77E607AB-F884-4221-A7FE-CF1F5123F13A}" srcOrd="0" destOrd="0" presId="urn:microsoft.com/office/officeart/2005/8/layout/cycle2"/>
    <dgm:cxn modelId="{43D44E98-8765-471E-A04A-D732BE1D0292}" type="presOf" srcId="{991D2387-B7C8-4D9F-B0D5-8DF18009A069}" destId="{3BD7D10C-2673-4F1E-A991-E741FDF13C3D}" srcOrd="0" destOrd="0" presId="urn:microsoft.com/office/officeart/2005/8/layout/cycle2"/>
    <dgm:cxn modelId="{43AEFB46-8404-4DAF-9304-18E90B82B4DF}" srcId="{3099734B-AD93-4943-AA72-BC42736655A9}" destId="{E83E8650-04C7-4821-B68F-1765FC2EA7D5}" srcOrd="2" destOrd="0" parTransId="{77D9E89E-2342-4E8A-8343-F38273AD40EC}" sibTransId="{92FAB370-6EEA-42C1-888F-C27B5CE606C8}"/>
    <dgm:cxn modelId="{15156EAD-D69A-4D18-9FC7-7C263728E5AA}" type="presOf" srcId="{470C90A6-47A3-4546-913B-68707BB3CD78}" destId="{454974CC-241E-4F15-A812-CDC7362B8E28}" srcOrd="0" destOrd="0" presId="urn:microsoft.com/office/officeart/2005/8/layout/cycle2"/>
    <dgm:cxn modelId="{207DE11E-BC68-40A5-803B-B649515EB681}" srcId="{3099734B-AD93-4943-AA72-BC42736655A9}" destId="{70C8112B-7CC4-4CAE-968A-9181A11E6CC1}" srcOrd="3" destOrd="0" parTransId="{F294320B-A5D4-4294-A396-CA71C000FBE6}" sibTransId="{6B8E2BAD-ABFF-4389-A0E5-B3427E46797B}"/>
    <dgm:cxn modelId="{07A2805D-EDA6-4470-80A2-8C939D92D190}" srcId="{3099734B-AD93-4943-AA72-BC42736655A9}" destId="{F53E3493-4703-42BE-BBED-14E9A2376847}" srcOrd="6" destOrd="0" parTransId="{90C8FD54-39C0-4A50-BE54-8FB5423B3D8A}" sibTransId="{9E126A8E-AB78-4D05-AC9B-FB333C2878DE}"/>
    <dgm:cxn modelId="{4CED1A2C-5089-4C6F-A84E-354EA21C26B7}" type="presOf" srcId="{FA95BC9C-FCBC-45EF-9952-A63F00EBE692}" destId="{938BF440-57D1-4B8C-9394-F70A046888AD}" srcOrd="0" destOrd="0" presId="urn:microsoft.com/office/officeart/2005/8/layout/cycle2"/>
    <dgm:cxn modelId="{444C618C-3B7E-460E-9037-FD05BE1A4D51}" type="presOf" srcId="{CA2A4382-97DF-47EA-A07B-AA9D68B5AB1C}" destId="{EA471A72-C2F9-4364-B0C9-042DD52541E1}" srcOrd="0" destOrd="0" presId="urn:microsoft.com/office/officeart/2005/8/layout/cycle2"/>
    <dgm:cxn modelId="{A7FFEE53-FF08-45A5-8146-F3D2ACD3452D}" type="presOf" srcId="{6B8E2BAD-ABFF-4389-A0E5-B3427E46797B}" destId="{EFBF3E07-DBE5-48F0-A27F-7C362A70C6CF}" srcOrd="1" destOrd="0" presId="urn:microsoft.com/office/officeart/2005/8/layout/cycle2"/>
    <dgm:cxn modelId="{7D607B3E-28A3-4C37-94EE-884DDCBACE4D}" type="presOf" srcId="{B42FDADA-8C92-4010-A524-B2CDD0A3489F}" destId="{2FF1BC9F-ADB3-450A-9E0D-A2A404EA9540}" srcOrd="0" destOrd="0" presId="urn:microsoft.com/office/officeart/2005/8/layout/cycle2"/>
    <dgm:cxn modelId="{9E8B7462-032C-4482-8448-0668A94D5420}" type="presOf" srcId="{F53E3493-4703-42BE-BBED-14E9A2376847}" destId="{1DE8BD9B-D196-4234-9C30-96FF6CD751EF}" srcOrd="0" destOrd="0" presId="urn:microsoft.com/office/officeart/2005/8/layout/cycle2"/>
    <dgm:cxn modelId="{5C3F58B2-B7B9-45A8-B93F-DFD6A44A7BBD}" type="presOf" srcId="{79C35D94-C4C2-478D-A693-158C50684971}" destId="{32C1853A-D40C-4324-95AA-D56A98A98D15}" srcOrd="1" destOrd="0" presId="urn:microsoft.com/office/officeart/2005/8/layout/cycle2"/>
    <dgm:cxn modelId="{B835D1F9-E526-49D6-A130-94B10E360991}" type="presOf" srcId="{9EA786D5-77DF-4E69-8330-209B231C6E43}" destId="{9D5D9A72-3BB0-4C86-A515-6E7532834D47}" srcOrd="0" destOrd="0" presId="urn:microsoft.com/office/officeart/2005/8/layout/cycle2"/>
    <dgm:cxn modelId="{BB25EB8E-7F32-4055-8477-BEE61AF34F7F}" type="presOf" srcId="{48805ED6-EE5D-4E55-834F-BC8E869F0E57}" destId="{FFEF6C32-53D5-4658-A9B8-021B7B40A25F}" srcOrd="0" destOrd="0" presId="urn:microsoft.com/office/officeart/2005/8/layout/cycle2"/>
    <dgm:cxn modelId="{34069F73-FE1C-4F0C-94EF-7BF4D98F2C27}" type="presOf" srcId="{9EA786D5-77DF-4E69-8330-209B231C6E43}" destId="{84FFE74B-81C3-44A1-8C2C-1005CE9A5C7A}" srcOrd="1" destOrd="0" presId="urn:microsoft.com/office/officeart/2005/8/layout/cycle2"/>
    <dgm:cxn modelId="{5CAE1521-CCFD-4B8B-A404-CFE1CF31F586}" type="presOf" srcId="{9E126A8E-AB78-4D05-AC9B-FB333C2878DE}" destId="{B6EE042F-5731-46DA-A9F7-41F82E62D622}" srcOrd="0" destOrd="0" presId="urn:microsoft.com/office/officeart/2005/8/layout/cycle2"/>
    <dgm:cxn modelId="{0610028A-9023-4337-AED8-0D2F0F96868D}" type="presOf" srcId="{92FAB370-6EEA-42C1-888F-C27B5CE606C8}" destId="{12E83F85-DF5D-4DCD-A59A-3F950961648C}" srcOrd="0" destOrd="0" presId="urn:microsoft.com/office/officeart/2005/8/layout/cycle2"/>
    <dgm:cxn modelId="{82B8739C-EA19-4C02-8B40-E0B8AEB7FDC3}" type="presOf" srcId="{79C35D94-C4C2-478D-A693-158C50684971}" destId="{53B3B004-CCDF-490B-8B50-0646F671AF0C}" srcOrd="0" destOrd="0" presId="urn:microsoft.com/office/officeart/2005/8/layout/cycle2"/>
    <dgm:cxn modelId="{99DE0901-1FF5-46C9-8672-5605206E24F6}" srcId="{3099734B-AD93-4943-AA72-BC42736655A9}" destId="{B42FDADA-8C92-4010-A524-B2CDD0A3489F}" srcOrd="5" destOrd="0" parTransId="{0C2BA849-3CA1-4E43-AB60-AAFDECAC0D38}" sibTransId="{CA2A4382-97DF-47EA-A07B-AA9D68B5AB1C}"/>
    <dgm:cxn modelId="{EF62D214-6F4E-41CA-AEF4-122A5B53EEC3}" type="presOf" srcId="{9E126A8E-AB78-4D05-AC9B-FB333C2878DE}" destId="{D975726D-92BA-4DAF-9396-02AF9F3267E5}" srcOrd="1" destOrd="0" presId="urn:microsoft.com/office/officeart/2005/8/layout/cycle2"/>
    <dgm:cxn modelId="{A48D5023-9EDE-4387-894E-9EFD5A5F384C}" srcId="{3099734B-AD93-4943-AA72-BC42736655A9}" destId="{991D2387-B7C8-4D9F-B0D5-8DF18009A069}" srcOrd="4" destOrd="0" parTransId="{2556D0CD-98EF-4620-8650-C8B8349B431B}" sibTransId="{79C35D94-C4C2-478D-A693-158C50684971}"/>
    <dgm:cxn modelId="{05A22950-0EEF-4E9D-8C5B-0D200294CEF6}" srcId="{3099734B-AD93-4943-AA72-BC42736655A9}" destId="{48805ED6-EE5D-4E55-834F-BC8E869F0E57}" srcOrd="0" destOrd="0" parTransId="{2934C5F1-A385-45A1-8481-82089315F2DF}" sibTransId="{470C90A6-47A3-4546-913B-68707BB3CD78}"/>
    <dgm:cxn modelId="{C31676E6-C49B-40F3-BAA8-0FE4B8FB8963}" srcId="{3099734B-AD93-4943-AA72-BC42736655A9}" destId="{FA95BC9C-FCBC-45EF-9952-A63F00EBE692}" srcOrd="1" destOrd="0" parTransId="{C567C9CB-1915-4356-9771-1ED054D7B743}" sibTransId="{9EA786D5-77DF-4E69-8330-209B231C6E43}"/>
    <dgm:cxn modelId="{1173498D-CD8B-4F0A-84EC-B4BBC64897A2}" type="presOf" srcId="{470C90A6-47A3-4546-913B-68707BB3CD78}" destId="{959B70E3-840C-4428-AE27-6B9082C4E26A}" srcOrd="1" destOrd="0" presId="urn:microsoft.com/office/officeart/2005/8/layout/cycle2"/>
    <dgm:cxn modelId="{325A1E09-D754-434E-9BCD-2EDD4D316819}" type="presOf" srcId="{92FAB370-6EEA-42C1-888F-C27B5CE606C8}" destId="{34390A73-BC1E-41A9-80F5-8FE5BA737459}" srcOrd="1" destOrd="0" presId="urn:microsoft.com/office/officeart/2005/8/layout/cycle2"/>
    <dgm:cxn modelId="{EB486421-9B40-4C34-8CA7-ED83299F001F}" type="presParOf" srcId="{77E607AB-F884-4221-A7FE-CF1F5123F13A}" destId="{FFEF6C32-53D5-4658-A9B8-021B7B40A25F}" srcOrd="0" destOrd="0" presId="urn:microsoft.com/office/officeart/2005/8/layout/cycle2"/>
    <dgm:cxn modelId="{78D55BB7-F441-4719-993D-0A5B0760ECAF}" type="presParOf" srcId="{77E607AB-F884-4221-A7FE-CF1F5123F13A}" destId="{454974CC-241E-4F15-A812-CDC7362B8E28}" srcOrd="1" destOrd="0" presId="urn:microsoft.com/office/officeart/2005/8/layout/cycle2"/>
    <dgm:cxn modelId="{B1BE1AAD-418A-4FC1-90C5-F5C050D39450}" type="presParOf" srcId="{454974CC-241E-4F15-A812-CDC7362B8E28}" destId="{959B70E3-840C-4428-AE27-6B9082C4E26A}" srcOrd="0" destOrd="0" presId="urn:microsoft.com/office/officeart/2005/8/layout/cycle2"/>
    <dgm:cxn modelId="{D9E73212-1E9E-46B7-91FF-D43C6A7482D4}" type="presParOf" srcId="{77E607AB-F884-4221-A7FE-CF1F5123F13A}" destId="{938BF440-57D1-4B8C-9394-F70A046888AD}" srcOrd="2" destOrd="0" presId="urn:microsoft.com/office/officeart/2005/8/layout/cycle2"/>
    <dgm:cxn modelId="{F7D44C78-2875-4CD8-9F3E-10DEDB48FB30}" type="presParOf" srcId="{77E607AB-F884-4221-A7FE-CF1F5123F13A}" destId="{9D5D9A72-3BB0-4C86-A515-6E7532834D47}" srcOrd="3" destOrd="0" presId="urn:microsoft.com/office/officeart/2005/8/layout/cycle2"/>
    <dgm:cxn modelId="{AA1B1D3D-6680-4565-90EA-7E28A9FB4B1B}" type="presParOf" srcId="{9D5D9A72-3BB0-4C86-A515-6E7532834D47}" destId="{84FFE74B-81C3-44A1-8C2C-1005CE9A5C7A}" srcOrd="0" destOrd="0" presId="urn:microsoft.com/office/officeart/2005/8/layout/cycle2"/>
    <dgm:cxn modelId="{85FA218B-9916-4725-96F9-F0E45EFF02F2}" type="presParOf" srcId="{77E607AB-F884-4221-A7FE-CF1F5123F13A}" destId="{F2B4C3A5-6F15-421D-A29E-88C628BFEFB3}" srcOrd="4" destOrd="0" presId="urn:microsoft.com/office/officeart/2005/8/layout/cycle2"/>
    <dgm:cxn modelId="{E52D6668-F0C9-44B0-B5B7-5527B00D7B4A}" type="presParOf" srcId="{77E607AB-F884-4221-A7FE-CF1F5123F13A}" destId="{12E83F85-DF5D-4DCD-A59A-3F950961648C}" srcOrd="5" destOrd="0" presId="urn:microsoft.com/office/officeart/2005/8/layout/cycle2"/>
    <dgm:cxn modelId="{1EA2BCBA-089E-4EE0-AEE4-1C6137C08B8A}" type="presParOf" srcId="{12E83F85-DF5D-4DCD-A59A-3F950961648C}" destId="{34390A73-BC1E-41A9-80F5-8FE5BA737459}" srcOrd="0" destOrd="0" presId="urn:microsoft.com/office/officeart/2005/8/layout/cycle2"/>
    <dgm:cxn modelId="{C7C644A6-BB35-48AE-8560-2B176F46AC3F}" type="presParOf" srcId="{77E607AB-F884-4221-A7FE-CF1F5123F13A}" destId="{0A00AD66-C4CF-4858-A093-028A086C9EA3}" srcOrd="6" destOrd="0" presId="urn:microsoft.com/office/officeart/2005/8/layout/cycle2"/>
    <dgm:cxn modelId="{EDA15CFC-3E35-4BC9-B588-399BDD988F44}" type="presParOf" srcId="{77E607AB-F884-4221-A7FE-CF1F5123F13A}" destId="{691701B4-A963-45C6-A572-07903B219E0B}" srcOrd="7" destOrd="0" presId="urn:microsoft.com/office/officeart/2005/8/layout/cycle2"/>
    <dgm:cxn modelId="{12711E47-A2CC-4013-9C96-B025E53C087F}" type="presParOf" srcId="{691701B4-A963-45C6-A572-07903B219E0B}" destId="{EFBF3E07-DBE5-48F0-A27F-7C362A70C6CF}" srcOrd="0" destOrd="0" presId="urn:microsoft.com/office/officeart/2005/8/layout/cycle2"/>
    <dgm:cxn modelId="{C47CB38A-3888-4614-AD9A-944B83F9721D}" type="presParOf" srcId="{77E607AB-F884-4221-A7FE-CF1F5123F13A}" destId="{3BD7D10C-2673-4F1E-A991-E741FDF13C3D}" srcOrd="8" destOrd="0" presId="urn:microsoft.com/office/officeart/2005/8/layout/cycle2"/>
    <dgm:cxn modelId="{F4CB5367-4F50-435A-8AA6-468CC6F3547F}" type="presParOf" srcId="{77E607AB-F884-4221-A7FE-CF1F5123F13A}" destId="{53B3B004-CCDF-490B-8B50-0646F671AF0C}" srcOrd="9" destOrd="0" presId="urn:microsoft.com/office/officeart/2005/8/layout/cycle2"/>
    <dgm:cxn modelId="{8C6E9958-CBBD-4F96-BDCB-D4FF67544638}" type="presParOf" srcId="{53B3B004-CCDF-490B-8B50-0646F671AF0C}" destId="{32C1853A-D40C-4324-95AA-D56A98A98D15}" srcOrd="0" destOrd="0" presId="urn:microsoft.com/office/officeart/2005/8/layout/cycle2"/>
    <dgm:cxn modelId="{53745800-41B7-4D56-A5F9-488216D39D1E}" type="presParOf" srcId="{77E607AB-F884-4221-A7FE-CF1F5123F13A}" destId="{2FF1BC9F-ADB3-450A-9E0D-A2A404EA9540}" srcOrd="10" destOrd="0" presId="urn:microsoft.com/office/officeart/2005/8/layout/cycle2"/>
    <dgm:cxn modelId="{24EF486E-1F7F-48B6-8F0B-7D2D11A88799}" type="presParOf" srcId="{77E607AB-F884-4221-A7FE-CF1F5123F13A}" destId="{EA471A72-C2F9-4364-B0C9-042DD52541E1}" srcOrd="11" destOrd="0" presId="urn:microsoft.com/office/officeart/2005/8/layout/cycle2"/>
    <dgm:cxn modelId="{0142EA77-5FA4-4AFE-8488-82228AA046C5}" type="presParOf" srcId="{EA471A72-C2F9-4364-B0C9-042DD52541E1}" destId="{E120D3DD-C9E2-417A-A47B-DB6F0013E123}" srcOrd="0" destOrd="0" presId="urn:microsoft.com/office/officeart/2005/8/layout/cycle2"/>
    <dgm:cxn modelId="{F6CF0F15-9E95-411B-905C-17FF4A11D0C5}" type="presParOf" srcId="{77E607AB-F884-4221-A7FE-CF1F5123F13A}" destId="{1DE8BD9B-D196-4234-9C30-96FF6CD751EF}" srcOrd="12" destOrd="0" presId="urn:microsoft.com/office/officeart/2005/8/layout/cycle2"/>
    <dgm:cxn modelId="{5A707005-337F-44B1-B73F-69DBD5D11D1B}" type="presParOf" srcId="{77E607AB-F884-4221-A7FE-CF1F5123F13A}" destId="{B6EE042F-5731-46DA-A9F7-41F82E62D622}" srcOrd="13" destOrd="0" presId="urn:microsoft.com/office/officeart/2005/8/layout/cycle2"/>
    <dgm:cxn modelId="{1FD63833-E53E-4FCB-90AC-3EBFB338F855}" type="presParOf" srcId="{B6EE042F-5731-46DA-A9F7-41F82E62D622}" destId="{D975726D-92BA-4DAF-9396-02AF9F3267E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0BF908-0ECE-41C9-9320-0FB88BD09E2F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70D6CEB-09C7-427E-8645-AE5E76EB4DA0}">
      <dgm:prSet phldrT="[Texto]" custT="1"/>
      <dgm:spPr>
        <a:solidFill>
          <a:srgbClr val="C00000"/>
        </a:solidFill>
        <a:ln>
          <a:solidFill>
            <a:srgbClr val="C00000"/>
          </a:solidFill>
        </a:ln>
      </dgm:spPr>
      <dgm:t>
        <a:bodyPr/>
        <a:lstStyle/>
        <a:p>
          <a:r>
            <a:rPr lang="es-MX" sz="3600" b="1" dirty="0" smtClean="0"/>
            <a:t>Pobreza</a:t>
          </a:r>
          <a:endParaRPr lang="es-MX" sz="3600" b="1" dirty="0"/>
        </a:p>
      </dgm:t>
    </dgm:pt>
    <dgm:pt modelId="{BAFFDA94-1E01-435A-90C8-3F72614DF4A4}" type="parTrans" cxnId="{C157CA7C-BF65-45C1-A836-27A48FFFD517}">
      <dgm:prSet/>
      <dgm:spPr/>
      <dgm:t>
        <a:bodyPr/>
        <a:lstStyle/>
        <a:p>
          <a:endParaRPr lang="es-MX"/>
        </a:p>
      </dgm:t>
    </dgm:pt>
    <dgm:pt modelId="{1982687E-54F0-4019-AA0E-9C12CE75F170}" type="sibTrans" cxnId="{C157CA7C-BF65-45C1-A836-27A48FFFD517}">
      <dgm:prSet/>
      <dgm:spPr/>
      <dgm:t>
        <a:bodyPr/>
        <a:lstStyle/>
        <a:p>
          <a:endParaRPr lang="es-MX"/>
        </a:p>
      </dgm:t>
    </dgm:pt>
    <dgm:pt modelId="{05FB6E07-1016-4598-A499-1AD5AE304538}">
      <dgm:prSet phldrT="[Texto]"/>
      <dgm:spPr>
        <a:gradFill flip="none" rotWithShape="0">
          <a:gsLst>
            <a:gs pos="0">
              <a:srgbClr val="C00000">
                <a:tint val="66000"/>
                <a:satMod val="160000"/>
              </a:srgbClr>
            </a:gs>
            <a:gs pos="50000">
              <a:srgbClr val="C00000">
                <a:tint val="44500"/>
                <a:satMod val="160000"/>
              </a:srgbClr>
            </a:gs>
            <a:gs pos="100000">
              <a:srgbClr val="C00000">
                <a:tint val="23500"/>
                <a:satMod val="160000"/>
              </a:srgbClr>
            </a:gs>
          </a:gsLst>
          <a:path path="circle">
            <a:fillToRect t="100000" r="100000"/>
          </a:path>
          <a:tileRect l="-100000" b="-100000"/>
        </a:gradFill>
      </dgm:spPr>
      <dgm:t>
        <a:bodyPr/>
        <a:lstStyle/>
        <a:p>
          <a:r>
            <a:rPr lang="es-MX" b="1" dirty="0" smtClean="0"/>
            <a:t>Educación</a:t>
          </a:r>
          <a:endParaRPr lang="es-MX" b="1" dirty="0"/>
        </a:p>
      </dgm:t>
    </dgm:pt>
    <dgm:pt modelId="{063B6049-F479-40A6-89FF-511433ACBCF7}" type="parTrans" cxnId="{01458C61-E0E5-4643-9289-016999013FAD}">
      <dgm:prSet/>
      <dgm:spPr/>
      <dgm:t>
        <a:bodyPr/>
        <a:lstStyle/>
        <a:p>
          <a:endParaRPr lang="es-MX"/>
        </a:p>
      </dgm:t>
    </dgm:pt>
    <dgm:pt modelId="{DC3E3040-782D-4146-B636-C7602042942D}" type="sibTrans" cxnId="{01458C61-E0E5-4643-9289-016999013FAD}">
      <dgm:prSet/>
      <dgm:spPr/>
      <dgm:t>
        <a:bodyPr/>
        <a:lstStyle/>
        <a:p>
          <a:endParaRPr lang="es-MX"/>
        </a:p>
      </dgm:t>
    </dgm:pt>
    <dgm:pt modelId="{50CF46FA-DF03-4EA1-BD9F-7A3CFBC97955}">
      <dgm:prSet phldrT="[Texto]"/>
      <dgm:spPr>
        <a:gradFill flip="none" rotWithShape="0">
          <a:gsLst>
            <a:gs pos="0">
              <a:srgbClr val="C00000">
                <a:tint val="66000"/>
                <a:satMod val="160000"/>
              </a:srgbClr>
            </a:gs>
            <a:gs pos="50000">
              <a:srgbClr val="C00000">
                <a:tint val="44500"/>
                <a:satMod val="160000"/>
              </a:srgbClr>
            </a:gs>
            <a:gs pos="100000">
              <a:srgbClr val="C00000">
                <a:tint val="23500"/>
                <a:satMod val="160000"/>
              </a:srgbClr>
            </a:gs>
          </a:gsLst>
          <a:path path="circle">
            <a:fillToRect t="100000" r="100000"/>
          </a:path>
          <a:tileRect l="-100000" b="-100000"/>
        </a:gradFill>
      </dgm:spPr>
      <dgm:t>
        <a:bodyPr/>
        <a:lstStyle/>
        <a:p>
          <a:r>
            <a:rPr lang="es-MX" b="1" dirty="0" smtClean="0"/>
            <a:t>Vivienda</a:t>
          </a:r>
          <a:endParaRPr lang="es-MX" b="1" dirty="0"/>
        </a:p>
      </dgm:t>
    </dgm:pt>
    <dgm:pt modelId="{7FF7E3CD-10D6-4559-B605-44F4A32FA0E6}" type="parTrans" cxnId="{C06CD930-ECD1-491A-9BE3-F75034D688ED}">
      <dgm:prSet/>
      <dgm:spPr/>
      <dgm:t>
        <a:bodyPr/>
        <a:lstStyle/>
        <a:p>
          <a:endParaRPr lang="es-MX"/>
        </a:p>
      </dgm:t>
    </dgm:pt>
    <dgm:pt modelId="{C7E68063-6E5C-440E-9948-064FD0B02E0C}" type="sibTrans" cxnId="{C06CD930-ECD1-491A-9BE3-F75034D688ED}">
      <dgm:prSet/>
      <dgm:spPr/>
      <dgm:t>
        <a:bodyPr/>
        <a:lstStyle/>
        <a:p>
          <a:endParaRPr lang="es-MX"/>
        </a:p>
      </dgm:t>
    </dgm:pt>
    <dgm:pt modelId="{D0375B00-B779-4369-B1C2-56F7F77E9DBC}">
      <dgm:prSet phldrT="[Texto]"/>
      <dgm:spPr>
        <a:gradFill flip="none" rotWithShape="0">
          <a:gsLst>
            <a:gs pos="0">
              <a:srgbClr val="C00000">
                <a:tint val="66000"/>
                <a:satMod val="160000"/>
              </a:srgbClr>
            </a:gs>
            <a:gs pos="50000">
              <a:srgbClr val="C00000">
                <a:tint val="44500"/>
                <a:satMod val="160000"/>
              </a:srgbClr>
            </a:gs>
            <a:gs pos="100000">
              <a:srgbClr val="C00000">
                <a:tint val="23500"/>
                <a:satMod val="160000"/>
              </a:srgbClr>
            </a:gs>
          </a:gsLst>
          <a:path path="circle">
            <a:fillToRect t="100000" r="100000"/>
          </a:path>
          <a:tileRect l="-100000" b="-100000"/>
        </a:gradFill>
      </dgm:spPr>
      <dgm:t>
        <a:bodyPr/>
        <a:lstStyle/>
        <a:p>
          <a:r>
            <a:rPr lang="es-MX" dirty="0" smtClean="0"/>
            <a:t>Drenaje</a:t>
          </a:r>
          <a:endParaRPr lang="es-MX" dirty="0"/>
        </a:p>
      </dgm:t>
    </dgm:pt>
    <dgm:pt modelId="{96F6C7BE-E97E-4323-92CE-5BC4D29873CA}" type="parTrans" cxnId="{583AB923-F0E2-4FDE-982C-3C5FCB7D36AC}">
      <dgm:prSet/>
      <dgm:spPr/>
      <dgm:t>
        <a:bodyPr/>
        <a:lstStyle/>
        <a:p>
          <a:endParaRPr lang="es-MX"/>
        </a:p>
      </dgm:t>
    </dgm:pt>
    <dgm:pt modelId="{C7166039-1D94-4DB9-A181-B0062030952C}" type="sibTrans" cxnId="{583AB923-F0E2-4FDE-982C-3C5FCB7D36AC}">
      <dgm:prSet/>
      <dgm:spPr/>
      <dgm:t>
        <a:bodyPr/>
        <a:lstStyle/>
        <a:p>
          <a:endParaRPr lang="es-MX"/>
        </a:p>
      </dgm:t>
    </dgm:pt>
    <dgm:pt modelId="{9A6AAEAE-D984-41D4-8A61-72A64E24A9B9}">
      <dgm:prSet phldrT="[Texto]"/>
      <dgm:spPr>
        <a:gradFill flip="none" rotWithShape="0">
          <a:gsLst>
            <a:gs pos="0">
              <a:srgbClr val="C00000">
                <a:tint val="66000"/>
                <a:satMod val="160000"/>
              </a:srgbClr>
            </a:gs>
            <a:gs pos="50000">
              <a:srgbClr val="C00000">
                <a:tint val="44500"/>
                <a:satMod val="160000"/>
              </a:srgbClr>
            </a:gs>
            <a:gs pos="100000">
              <a:srgbClr val="C00000">
                <a:tint val="23500"/>
                <a:satMod val="160000"/>
              </a:srgbClr>
            </a:gs>
          </a:gsLst>
          <a:path path="circle">
            <a:fillToRect t="100000" r="100000"/>
          </a:path>
          <a:tileRect l="-100000" b="-100000"/>
        </a:gradFill>
      </dgm:spPr>
      <dgm:t>
        <a:bodyPr/>
        <a:lstStyle/>
        <a:p>
          <a:r>
            <a:rPr lang="es-MX" dirty="0" smtClean="0"/>
            <a:t>Energía eléctrica</a:t>
          </a:r>
          <a:endParaRPr lang="es-MX" dirty="0"/>
        </a:p>
      </dgm:t>
    </dgm:pt>
    <dgm:pt modelId="{D2DCEFE5-6766-440D-B064-38A9C471CAF6}" type="parTrans" cxnId="{18A8AB6D-B525-4FC5-BEA9-E56D22298387}">
      <dgm:prSet/>
      <dgm:spPr/>
      <dgm:t>
        <a:bodyPr/>
        <a:lstStyle/>
        <a:p>
          <a:endParaRPr lang="es-MX"/>
        </a:p>
      </dgm:t>
    </dgm:pt>
    <dgm:pt modelId="{0CFE2534-493D-4006-9C5D-E025616A4C7D}" type="sibTrans" cxnId="{18A8AB6D-B525-4FC5-BEA9-E56D22298387}">
      <dgm:prSet/>
      <dgm:spPr/>
      <dgm:t>
        <a:bodyPr/>
        <a:lstStyle/>
        <a:p>
          <a:endParaRPr lang="es-MX"/>
        </a:p>
      </dgm:t>
    </dgm:pt>
    <dgm:pt modelId="{0ABB1F93-B7A2-4170-B105-140AFF918D90}">
      <dgm:prSet phldrT="[Texto]"/>
      <dgm:spPr>
        <a:gradFill flip="none" rotWithShape="0">
          <a:gsLst>
            <a:gs pos="0">
              <a:srgbClr val="C00000">
                <a:tint val="66000"/>
                <a:satMod val="160000"/>
              </a:srgbClr>
            </a:gs>
            <a:gs pos="50000">
              <a:srgbClr val="C00000">
                <a:tint val="44500"/>
                <a:satMod val="160000"/>
              </a:srgbClr>
            </a:gs>
            <a:gs pos="100000">
              <a:srgbClr val="C00000">
                <a:tint val="23500"/>
                <a:satMod val="160000"/>
              </a:srgbClr>
            </a:gs>
          </a:gsLst>
          <a:path path="circle">
            <a:fillToRect t="100000" r="100000"/>
          </a:path>
          <a:tileRect l="-100000" b="-100000"/>
        </a:gradFill>
      </dgm:spPr>
      <dgm:t>
        <a:bodyPr/>
        <a:lstStyle/>
        <a:p>
          <a:r>
            <a:rPr lang="es-MX" dirty="0" smtClean="0"/>
            <a:t>Agua</a:t>
          </a:r>
          <a:endParaRPr lang="es-MX" dirty="0"/>
        </a:p>
      </dgm:t>
    </dgm:pt>
    <dgm:pt modelId="{BB0D90B2-C0E0-4136-94C2-1986793C8321}" type="parTrans" cxnId="{2FF0B2DC-443D-4D14-9FBB-244430DB4485}">
      <dgm:prSet/>
      <dgm:spPr/>
      <dgm:t>
        <a:bodyPr/>
        <a:lstStyle/>
        <a:p>
          <a:endParaRPr lang="es-MX"/>
        </a:p>
      </dgm:t>
    </dgm:pt>
    <dgm:pt modelId="{12E60C33-B610-4100-8FDB-C14C19C8D708}" type="sibTrans" cxnId="{2FF0B2DC-443D-4D14-9FBB-244430DB4485}">
      <dgm:prSet/>
      <dgm:spPr/>
      <dgm:t>
        <a:bodyPr/>
        <a:lstStyle/>
        <a:p>
          <a:endParaRPr lang="es-MX"/>
        </a:p>
      </dgm:t>
    </dgm:pt>
    <dgm:pt modelId="{BB1FEC49-46A0-4A07-B567-95C325874C2E}">
      <dgm:prSet phldrT="[Texto]"/>
      <dgm:spPr>
        <a:gradFill flip="none" rotWithShape="0">
          <a:gsLst>
            <a:gs pos="0">
              <a:srgbClr val="C00000">
                <a:tint val="66000"/>
                <a:satMod val="160000"/>
              </a:srgbClr>
            </a:gs>
            <a:gs pos="50000">
              <a:srgbClr val="C00000">
                <a:tint val="44500"/>
                <a:satMod val="160000"/>
              </a:srgbClr>
            </a:gs>
            <a:gs pos="100000">
              <a:srgbClr val="C00000">
                <a:tint val="23500"/>
                <a:satMod val="160000"/>
              </a:srgbClr>
            </a:gs>
          </a:gsLst>
          <a:path path="circle">
            <a:fillToRect t="100000" r="100000"/>
          </a:path>
          <a:tileRect l="-100000" b="-100000"/>
        </a:gradFill>
      </dgm:spPr>
      <dgm:t>
        <a:bodyPr/>
        <a:lstStyle/>
        <a:p>
          <a:r>
            <a:rPr lang="es-MX" dirty="0" smtClean="0"/>
            <a:t>Piso</a:t>
          </a:r>
          <a:endParaRPr lang="es-MX" dirty="0"/>
        </a:p>
      </dgm:t>
    </dgm:pt>
    <dgm:pt modelId="{09E29667-64FD-482D-A7B8-B47C170CE90D}" type="parTrans" cxnId="{E6D1BACF-4800-472C-B6DD-60C565AF1988}">
      <dgm:prSet/>
      <dgm:spPr/>
      <dgm:t>
        <a:bodyPr/>
        <a:lstStyle/>
        <a:p>
          <a:endParaRPr lang="es-MX"/>
        </a:p>
      </dgm:t>
    </dgm:pt>
    <dgm:pt modelId="{A6B1BC02-438C-42C9-B0A8-A9D285AFCE76}" type="sibTrans" cxnId="{E6D1BACF-4800-472C-B6DD-60C565AF1988}">
      <dgm:prSet/>
      <dgm:spPr/>
      <dgm:t>
        <a:bodyPr/>
        <a:lstStyle/>
        <a:p>
          <a:endParaRPr lang="es-MX"/>
        </a:p>
      </dgm:t>
    </dgm:pt>
    <dgm:pt modelId="{108FEF8A-840B-4EC4-8D3F-E3ED4E69370F}">
      <dgm:prSet phldrT="[Texto]"/>
      <dgm:spPr>
        <a:gradFill flip="none" rotWithShape="0">
          <a:gsLst>
            <a:gs pos="0">
              <a:srgbClr val="C00000">
                <a:tint val="66000"/>
                <a:satMod val="160000"/>
              </a:srgbClr>
            </a:gs>
            <a:gs pos="50000">
              <a:srgbClr val="C00000">
                <a:tint val="44500"/>
                <a:satMod val="160000"/>
              </a:srgbClr>
            </a:gs>
            <a:gs pos="100000">
              <a:srgbClr val="C00000">
                <a:tint val="23500"/>
                <a:satMod val="160000"/>
              </a:srgbClr>
            </a:gs>
          </a:gsLst>
          <a:path path="circle">
            <a:fillToRect t="100000" r="100000"/>
          </a:path>
          <a:tileRect l="-100000" b="-100000"/>
        </a:gradFill>
      </dgm:spPr>
      <dgm:t>
        <a:bodyPr/>
        <a:lstStyle/>
        <a:p>
          <a:r>
            <a:rPr lang="es-MX" dirty="0" smtClean="0"/>
            <a:t>Techo</a:t>
          </a:r>
          <a:endParaRPr lang="es-MX" dirty="0"/>
        </a:p>
      </dgm:t>
    </dgm:pt>
    <dgm:pt modelId="{FD38BA01-E2A1-410A-826E-B1A26D58048A}" type="parTrans" cxnId="{3DC7D805-3F44-42BE-9118-6959AC586C85}">
      <dgm:prSet/>
      <dgm:spPr/>
      <dgm:t>
        <a:bodyPr/>
        <a:lstStyle/>
        <a:p>
          <a:endParaRPr lang="es-MX"/>
        </a:p>
      </dgm:t>
    </dgm:pt>
    <dgm:pt modelId="{DDDE8C34-EC4D-440C-93BC-AE421EFED07C}" type="sibTrans" cxnId="{3DC7D805-3F44-42BE-9118-6959AC586C85}">
      <dgm:prSet/>
      <dgm:spPr/>
      <dgm:t>
        <a:bodyPr/>
        <a:lstStyle/>
        <a:p>
          <a:endParaRPr lang="es-MX"/>
        </a:p>
      </dgm:t>
    </dgm:pt>
    <dgm:pt modelId="{3E377870-D2C5-4B57-89AB-CA2C9205DAE4}">
      <dgm:prSet phldrT="[Texto]"/>
      <dgm:spPr>
        <a:gradFill flip="none" rotWithShape="0">
          <a:gsLst>
            <a:gs pos="0">
              <a:srgbClr val="C00000">
                <a:tint val="66000"/>
                <a:satMod val="160000"/>
              </a:srgbClr>
            </a:gs>
            <a:gs pos="50000">
              <a:srgbClr val="C00000">
                <a:tint val="44500"/>
                <a:satMod val="160000"/>
              </a:srgbClr>
            </a:gs>
            <a:gs pos="100000">
              <a:srgbClr val="C00000">
                <a:tint val="23500"/>
                <a:satMod val="160000"/>
              </a:srgbClr>
            </a:gs>
          </a:gsLst>
          <a:path path="circle">
            <a:fillToRect t="100000" r="100000"/>
          </a:path>
          <a:tileRect l="-100000" b="-100000"/>
        </a:gradFill>
      </dgm:spPr>
      <dgm:t>
        <a:bodyPr/>
        <a:lstStyle/>
        <a:p>
          <a:r>
            <a:rPr lang="es-MX" dirty="0" smtClean="0"/>
            <a:t>Muros</a:t>
          </a:r>
          <a:endParaRPr lang="es-MX" dirty="0"/>
        </a:p>
      </dgm:t>
    </dgm:pt>
    <dgm:pt modelId="{30FF7E06-13AA-4B76-B502-51941079921E}" type="parTrans" cxnId="{BF2EEC8E-24C5-4172-975F-68CBAF92B480}">
      <dgm:prSet/>
      <dgm:spPr/>
      <dgm:t>
        <a:bodyPr/>
        <a:lstStyle/>
        <a:p>
          <a:endParaRPr lang="es-MX"/>
        </a:p>
      </dgm:t>
    </dgm:pt>
    <dgm:pt modelId="{1A095991-6B74-445F-A7B8-B2C002B9F6A9}" type="sibTrans" cxnId="{BF2EEC8E-24C5-4172-975F-68CBAF92B480}">
      <dgm:prSet/>
      <dgm:spPr/>
      <dgm:t>
        <a:bodyPr/>
        <a:lstStyle/>
        <a:p>
          <a:endParaRPr lang="es-MX"/>
        </a:p>
      </dgm:t>
    </dgm:pt>
    <dgm:pt modelId="{BD977215-EB10-48AB-A5DE-8CFB2B807C20}">
      <dgm:prSet phldrT="[Texto]"/>
      <dgm:spPr>
        <a:gradFill flip="none" rotWithShape="0">
          <a:gsLst>
            <a:gs pos="0">
              <a:srgbClr val="C00000">
                <a:tint val="66000"/>
                <a:satMod val="160000"/>
              </a:srgbClr>
            </a:gs>
            <a:gs pos="50000">
              <a:srgbClr val="C00000">
                <a:tint val="44500"/>
                <a:satMod val="160000"/>
              </a:srgbClr>
            </a:gs>
            <a:gs pos="100000">
              <a:srgbClr val="C00000">
                <a:tint val="23500"/>
                <a:satMod val="160000"/>
              </a:srgbClr>
            </a:gs>
          </a:gsLst>
          <a:path path="circle">
            <a:fillToRect t="100000" r="100000"/>
          </a:path>
          <a:tileRect l="-100000" b="-100000"/>
        </a:gradFill>
      </dgm:spPr>
      <dgm:t>
        <a:bodyPr/>
        <a:lstStyle/>
        <a:p>
          <a:r>
            <a:rPr lang="es-MX" b="1" dirty="0" smtClean="0"/>
            <a:t>Salud</a:t>
          </a:r>
          <a:endParaRPr lang="es-MX" b="1" dirty="0"/>
        </a:p>
      </dgm:t>
    </dgm:pt>
    <dgm:pt modelId="{F9C81A06-A3E6-40BD-93A7-5F9B13BE014B}" type="parTrans" cxnId="{6C43FAB9-74E7-468D-8806-3E3F5D63944F}">
      <dgm:prSet/>
      <dgm:spPr/>
      <dgm:t>
        <a:bodyPr/>
        <a:lstStyle/>
        <a:p>
          <a:endParaRPr lang="es-MX"/>
        </a:p>
      </dgm:t>
    </dgm:pt>
    <dgm:pt modelId="{6545DD89-C7C9-4EB2-9D46-74DE59DBFED4}" type="sibTrans" cxnId="{6C43FAB9-74E7-468D-8806-3E3F5D63944F}">
      <dgm:prSet/>
      <dgm:spPr/>
      <dgm:t>
        <a:bodyPr/>
        <a:lstStyle/>
        <a:p>
          <a:endParaRPr lang="es-MX"/>
        </a:p>
      </dgm:t>
    </dgm:pt>
    <dgm:pt modelId="{A6891EEA-7660-47DB-A86B-700596697BC3}">
      <dgm:prSet phldrT="[Texto]"/>
      <dgm:spPr>
        <a:gradFill flip="none" rotWithShape="0">
          <a:gsLst>
            <a:gs pos="0">
              <a:srgbClr val="C00000">
                <a:tint val="66000"/>
                <a:satMod val="160000"/>
              </a:srgbClr>
            </a:gs>
            <a:gs pos="50000">
              <a:srgbClr val="C00000">
                <a:tint val="44500"/>
                <a:satMod val="160000"/>
              </a:srgbClr>
            </a:gs>
            <a:gs pos="100000">
              <a:srgbClr val="C00000">
                <a:tint val="23500"/>
                <a:satMod val="160000"/>
              </a:srgbClr>
            </a:gs>
          </a:gsLst>
          <a:path path="circle">
            <a:fillToRect t="100000" r="100000"/>
          </a:path>
          <a:tileRect l="-100000" b="-100000"/>
        </a:gradFill>
      </dgm:spPr>
      <dgm:t>
        <a:bodyPr/>
        <a:lstStyle/>
        <a:p>
          <a:r>
            <a:rPr lang="es-MX" dirty="0" err="1" smtClean="0"/>
            <a:t>Derechohabiencia</a:t>
          </a:r>
          <a:endParaRPr lang="es-MX" dirty="0"/>
        </a:p>
      </dgm:t>
    </dgm:pt>
    <dgm:pt modelId="{605F565B-57C8-45E3-B022-7350B94D9B48}" type="parTrans" cxnId="{ADAFBD13-4D74-4AAF-A79E-D87D4A387115}">
      <dgm:prSet/>
      <dgm:spPr/>
      <dgm:t>
        <a:bodyPr/>
        <a:lstStyle/>
        <a:p>
          <a:endParaRPr lang="es-MX"/>
        </a:p>
      </dgm:t>
    </dgm:pt>
    <dgm:pt modelId="{E3C2CDE1-6712-4E4D-8E85-7832E3C45302}" type="sibTrans" cxnId="{ADAFBD13-4D74-4AAF-A79E-D87D4A387115}">
      <dgm:prSet/>
      <dgm:spPr/>
      <dgm:t>
        <a:bodyPr/>
        <a:lstStyle/>
        <a:p>
          <a:endParaRPr lang="es-MX"/>
        </a:p>
      </dgm:t>
    </dgm:pt>
    <dgm:pt modelId="{5529BC7E-7644-4D51-A411-923821682C4C}">
      <dgm:prSet phldrT="[Texto]"/>
      <dgm:spPr>
        <a:gradFill flip="none" rotWithShape="0">
          <a:gsLst>
            <a:gs pos="0">
              <a:srgbClr val="C00000">
                <a:tint val="66000"/>
                <a:satMod val="160000"/>
              </a:srgbClr>
            </a:gs>
            <a:gs pos="50000">
              <a:srgbClr val="C00000">
                <a:tint val="44500"/>
                <a:satMod val="160000"/>
              </a:srgbClr>
            </a:gs>
            <a:gs pos="100000">
              <a:srgbClr val="C00000">
                <a:tint val="23500"/>
                <a:satMod val="160000"/>
              </a:srgbClr>
            </a:gs>
          </a:gsLst>
          <a:path path="circle">
            <a:fillToRect t="100000" r="100000"/>
          </a:path>
          <a:tileRect l="-100000" b="-100000"/>
        </a:gradFill>
      </dgm:spPr>
      <dgm:t>
        <a:bodyPr/>
        <a:lstStyle/>
        <a:p>
          <a:r>
            <a:rPr lang="es-MX" dirty="0" smtClean="0"/>
            <a:t>Hacinamiento</a:t>
          </a:r>
          <a:endParaRPr lang="es-MX" dirty="0"/>
        </a:p>
      </dgm:t>
    </dgm:pt>
    <dgm:pt modelId="{AAC86050-84E6-4589-B1BB-1CCFDFD39314}" type="parTrans" cxnId="{525CB68B-6714-4ADB-9B3F-29AA1E581928}">
      <dgm:prSet/>
      <dgm:spPr/>
      <dgm:t>
        <a:bodyPr/>
        <a:lstStyle/>
        <a:p>
          <a:endParaRPr lang="es-MX"/>
        </a:p>
      </dgm:t>
    </dgm:pt>
    <dgm:pt modelId="{292C23DB-BD71-4E14-BACB-45B196198FFD}" type="sibTrans" cxnId="{525CB68B-6714-4ADB-9B3F-29AA1E581928}">
      <dgm:prSet/>
      <dgm:spPr/>
      <dgm:t>
        <a:bodyPr/>
        <a:lstStyle/>
        <a:p>
          <a:endParaRPr lang="es-MX"/>
        </a:p>
      </dgm:t>
    </dgm:pt>
    <dgm:pt modelId="{F6998F36-C191-4BC8-95C0-16FCE03C987B}">
      <dgm:prSet phldrT="[Texto]"/>
      <dgm:spPr>
        <a:gradFill flip="none" rotWithShape="0">
          <a:gsLst>
            <a:gs pos="0">
              <a:srgbClr val="C00000">
                <a:tint val="66000"/>
                <a:satMod val="160000"/>
              </a:srgbClr>
            </a:gs>
            <a:gs pos="50000">
              <a:srgbClr val="C00000">
                <a:tint val="44500"/>
                <a:satMod val="160000"/>
              </a:srgbClr>
            </a:gs>
            <a:gs pos="100000">
              <a:srgbClr val="C00000">
                <a:tint val="23500"/>
                <a:satMod val="160000"/>
              </a:srgbClr>
            </a:gs>
          </a:gsLst>
          <a:path path="circle">
            <a:fillToRect t="100000" r="100000"/>
          </a:path>
          <a:tileRect l="-100000" b="-100000"/>
        </a:gradFill>
      </dgm:spPr>
      <dgm:t>
        <a:bodyPr/>
        <a:lstStyle/>
        <a:p>
          <a:r>
            <a:rPr lang="es-MX" dirty="0" smtClean="0"/>
            <a:t>Combustible</a:t>
          </a:r>
          <a:endParaRPr lang="es-MX" dirty="0"/>
        </a:p>
      </dgm:t>
    </dgm:pt>
    <dgm:pt modelId="{4785618E-788B-44A2-A429-9C3E173570D3}" type="parTrans" cxnId="{EAB04A2E-3ED6-4EFF-BCFE-7EA63D0D8524}">
      <dgm:prSet/>
      <dgm:spPr/>
      <dgm:t>
        <a:bodyPr/>
        <a:lstStyle/>
        <a:p>
          <a:endParaRPr lang="es-MX"/>
        </a:p>
      </dgm:t>
    </dgm:pt>
    <dgm:pt modelId="{BE69D62F-E137-49F0-A879-33EEE7B82D9D}" type="sibTrans" cxnId="{EAB04A2E-3ED6-4EFF-BCFE-7EA63D0D8524}">
      <dgm:prSet/>
      <dgm:spPr/>
      <dgm:t>
        <a:bodyPr/>
        <a:lstStyle/>
        <a:p>
          <a:endParaRPr lang="es-MX"/>
        </a:p>
      </dgm:t>
    </dgm:pt>
    <dgm:pt modelId="{6BD70323-A447-4D8F-B57E-B991B0F9D6EF}">
      <dgm:prSet phldrT="[Texto]"/>
      <dgm:spPr>
        <a:gradFill flip="none" rotWithShape="0">
          <a:gsLst>
            <a:gs pos="0">
              <a:srgbClr val="C00000">
                <a:tint val="66000"/>
                <a:satMod val="160000"/>
              </a:srgbClr>
            </a:gs>
            <a:gs pos="50000">
              <a:srgbClr val="C00000">
                <a:tint val="44500"/>
                <a:satMod val="160000"/>
              </a:srgbClr>
            </a:gs>
            <a:gs pos="100000">
              <a:srgbClr val="C00000">
                <a:tint val="23500"/>
                <a:satMod val="160000"/>
              </a:srgbClr>
            </a:gs>
          </a:gsLst>
          <a:path path="circle">
            <a:fillToRect t="100000" r="100000"/>
          </a:path>
          <a:tileRect l="-100000" b="-100000"/>
        </a:gradFill>
      </dgm:spPr>
      <dgm:t>
        <a:bodyPr/>
        <a:lstStyle/>
        <a:p>
          <a:r>
            <a:rPr lang="es-MX" dirty="0" smtClean="0"/>
            <a:t>Asistencia escolar</a:t>
          </a:r>
          <a:endParaRPr lang="es-MX" dirty="0"/>
        </a:p>
      </dgm:t>
    </dgm:pt>
    <dgm:pt modelId="{9DFC60F8-0ABA-49EB-9F7E-C8F3351498AA}" type="sibTrans" cxnId="{4244D02B-FD9D-46F5-87BC-F2F180A7CFB5}">
      <dgm:prSet/>
      <dgm:spPr/>
      <dgm:t>
        <a:bodyPr/>
        <a:lstStyle/>
        <a:p>
          <a:endParaRPr lang="es-MX"/>
        </a:p>
      </dgm:t>
    </dgm:pt>
    <dgm:pt modelId="{0C0678B3-5B8A-4934-9B48-8AC2974F0F41}" type="parTrans" cxnId="{4244D02B-FD9D-46F5-87BC-F2F180A7CFB5}">
      <dgm:prSet/>
      <dgm:spPr/>
      <dgm:t>
        <a:bodyPr/>
        <a:lstStyle/>
        <a:p>
          <a:endParaRPr lang="es-MX"/>
        </a:p>
      </dgm:t>
    </dgm:pt>
    <dgm:pt modelId="{17EFCD00-3073-4CC2-862B-4F068E016BBA}">
      <dgm:prSet phldrT="[Texto]"/>
      <dgm:spPr>
        <a:gradFill flip="none" rotWithShape="0">
          <a:gsLst>
            <a:gs pos="0">
              <a:srgbClr val="C00000">
                <a:tint val="66000"/>
                <a:satMod val="160000"/>
              </a:srgbClr>
            </a:gs>
            <a:gs pos="50000">
              <a:srgbClr val="C00000">
                <a:tint val="44500"/>
                <a:satMod val="160000"/>
              </a:srgbClr>
            </a:gs>
            <a:gs pos="100000">
              <a:srgbClr val="C00000">
                <a:tint val="23500"/>
                <a:satMod val="160000"/>
              </a:srgbClr>
            </a:gs>
          </a:gsLst>
          <a:path path="circle">
            <a:fillToRect t="100000" r="100000"/>
          </a:path>
          <a:tileRect l="-100000" b="-100000"/>
        </a:gradFill>
      </dgm:spPr>
      <dgm:t>
        <a:bodyPr/>
        <a:lstStyle/>
        <a:p>
          <a:r>
            <a:rPr lang="es-MX" dirty="0" smtClean="0"/>
            <a:t>Nivel educativo</a:t>
          </a:r>
          <a:endParaRPr lang="es-MX" dirty="0"/>
        </a:p>
      </dgm:t>
    </dgm:pt>
    <dgm:pt modelId="{1CDDF5F5-542B-43C8-82A4-32CCB4B3EAF5}" type="sibTrans" cxnId="{6DB167E5-2140-4A10-B0E9-16A97CB3D8DA}">
      <dgm:prSet/>
      <dgm:spPr/>
      <dgm:t>
        <a:bodyPr/>
        <a:lstStyle/>
        <a:p>
          <a:endParaRPr lang="es-MX"/>
        </a:p>
      </dgm:t>
    </dgm:pt>
    <dgm:pt modelId="{469B07E6-0173-49E7-B6D8-F9E49F887AC3}" type="parTrans" cxnId="{6DB167E5-2140-4A10-B0E9-16A97CB3D8DA}">
      <dgm:prSet/>
      <dgm:spPr/>
      <dgm:t>
        <a:bodyPr/>
        <a:lstStyle/>
        <a:p>
          <a:endParaRPr lang="es-MX"/>
        </a:p>
      </dgm:t>
    </dgm:pt>
    <dgm:pt modelId="{BE5BBE02-3086-49BC-B3C2-1C3A99B7B542}">
      <dgm:prSet phldrT="[Texto]"/>
      <dgm:spPr>
        <a:gradFill flip="none" rotWithShape="0">
          <a:gsLst>
            <a:gs pos="0">
              <a:srgbClr val="C00000">
                <a:tint val="66000"/>
                <a:satMod val="160000"/>
              </a:srgbClr>
            </a:gs>
            <a:gs pos="50000">
              <a:srgbClr val="C00000">
                <a:tint val="44500"/>
                <a:satMod val="160000"/>
              </a:srgbClr>
            </a:gs>
            <a:gs pos="100000">
              <a:srgbClr val="C00000">
                <a:tint val="23500"/>
                <a:satMod val="160000"/>
              </a:srgbClr>
            </a:gs>
          </a:gsLst>
          <a:path path="circle">
            <a:fillToRect t="100000" r="100000"/>
          </a:path>
          <a:tileRect l="-100000" b="-100000"/>
        </a:gradFill>
      </dgm:spPr>
      <dgm:t>
        <a:bodyPr/>
        <a:lstStyle/>
        <a:p>
          <a:r>
            <a:rPr lang="es-MX" dirty="0" smtClean="0"/>
            <a:t>Canasta alimentaria y no alimentaria</a:t>
          </a:r>
          <a:endParaRPr lang="es-MX" dirty="0"/>
        </a:p>
      </dgm:t>
    </dgm:pt>
    <dgm:pt modelId="{94B38E4D-ECEB-4FFB-A947-C0D7E89DC037}">
      <dgm:prSet phldrT="[Texto]"/>
      <dgm:spPr>
        <a:gradFill flip="none" rotWithShape="0">
          <a:gsLst>
            <a:gs pos="0">
              <a:srgbClr val="C00000">
                <a:tint val="66000"/>
                <a:satMod val="160000"/>
              </a:srgbClr>
            </a:gs>
            <a:gs pos="50000">
              <a:srgbClr val="C00000">
                <a:tint val="44500"/>
                <a:satMod val="160000"/>
              </a:srgbClr>
            </a:gs>
            <a:gs pos="100000">
              <a:srgbClr val="C00000">
                <a:tint val="23500"/>
                <a:satMod val="160000"/>
              </a:srgbClr>
            </a:gs>
          </a:gsLst>
          <a:path path="circle">
            <a:fillToRect t="100000" r="100000"/>
          </a:path>
          <a:tileRect l="-100000" b="-100000"/>
        </a:gradFill>
      </dgm:spPr>
      <dgm:t>
        <a:bodyPr/>
        <a:lstStyle/>
        <a:p>
          <a:r>
            <a:rPr lang="es-MX" b="1" dirty="0" smtClean="0"/>
            <a:t>Ingreso</a:t>
          </a:r>
          <a:endParaRPr lang="es-MX" b="1" dirty="0"/>
        </a:p>
      </dgm:t>
    </dgm:pt>
    <dgm:pt modelId="{AD7BBC7C-05A9-4444-9468-5D3C1A7ED519}" type="sibTrans" cxnId="{B17336C8-0C83-4DD5-A380-EB4526B15704}">
      <dgm:prSet/>
      <dgm:spPr/>
      <dgm:t>
        <a:bodyPr/>
        <a:lstStyle/>
        <a:p>
          <a:endParaRPr lang="es-MX"/>
        </a:p>
      </dgm:t>
    </dgm:pt>
    <dgm:pt modelId="{4FC54F37-1650-4D57-A371-DBF482964659}" type="parTrans" cxnId="{B17336C8-0C83-4DD5-A380-EB4526B15704}">
      <dgm:prSet/>
      <dgm:spPr/>
      <dgm:t>
        <a:bodyPr/>
        <a:lstStyle/>
        <a:p>
          <a:endParaRPr lang="es-MX"/>
        </a:p>
      </dgm:t>
    </dgm:pt>
    <dgm:pt modelId="{635683CE-E4E5-42F1-B348-D3BEC5F26189}" type="sibTrans" cxnId="{AAB73342-4515-447F-9050-977A104ABDB2}">
      <dgm:prSet/>
      <dgm:spPr/>
      <dgm:t>
        <a:bodyPr/>
        <a:lstStyle/>
        <a:p>
          <a:endParaRPr lang="es-MX"/>
        </a:p>
      </dgm:t>
    </dgm:pt>
    <dgm:pt modelId="{990D039F-3F3F-46E7-BCBD-33510C9E066B}" type="parTrans" cxnId="{AAB73342-4515-447F-9050-977A104ABDB2}">
      <dgm:prSet/>
      <dgm:spPr/>
      <dgm:t>
        <a:bodyPr/>
        <a:lstStyle/>
        <a:p>
          <a:endParaRPr lang="es-MX"/>
        </a:p>
      </dgm:t>
    </dgm:pt>
    <dgm:pt modelId="{514343DC-CE7F-48D9-968A-C2FDF624663D}">
      <dgm:prSet phldrT="[Texto]"/>
      <dgm:spPr>
        <a:gradFill flip="none" rotWithShape="0">
          <a:gsLst>
            <a:gs pos="0">
              <a:srgbClr val="C00000">
                <a:tint val="66000"/>
                <a:satMod val="160000"/>
              </a:srgbClr>
            </a:gs>
            <a:gs pos="50000">
              <a:srgbClr val="C00000">
                <a:tint val="44500"/>
                <a:satMod val="160000"/>
              </a:srgbClr>
            </a:gs>
            <a:gs pos="100000">
              <a:srgbClr val="C00000">
                <a:tint val="23500"/>
                <a:satMod val="160000"/>
              </a:srgbClr>
            </a:gs>
          </a:gsLst>
          <a:path path="circle">
            <a:fillToRect t="100000" r="100000"/>
          </a:path>
          <a:tileRect l="-100000" b="-100000"/>
        </a:gradFill>
      </dgm:spPr>
      <dgm:t>
        <a:bodyPr/>
        <a:lstStyle/>
        <a:p>
          <a:r>
            <a:rPr lang="es-MX" b="0" dirty="0" smtClean="0"/>
            <a:t>Seguridad alimentaria</a:t>
          </a:r>
          <a:endParaRPr lang="es-MX" b="0" dirty="0"/>
        </a:p>
      </dgm:t>
    </dgm:pt>
    <dgm:pt modelId="{8DAEF6D7-1BCC-44CC-A337-CCC399C6F013}">
      <dgm:prSet phldrT="[Texto]"/>
      <dgm:spPr>
        <a:gradFill flip="none" rotWithShape="0">
          <a:gsLst>
            <a:gs pos="0">
              <a:srgbClr val="C00000">
                <a:tint val="66000"/>
                <a:satMod val="160000"/>
              </a:srgbClr>
            </a:gs>
            <a:gs pos="50000">
              <a:srgbClr val="C00000">
                <a:tint val="44500"/>
                <a:satMod val="160000"/>
              </a:srgbClr>
            </a:gs>
            <a:gs pos="100000">
              <a:srgbClr val="C00000">
                <a:tint val="23500"/>
                <a:satMod val="160000"/>
              </a:srgbClr>
            </a:gs>
          </a:gsLst>
          <a:path path="circle">
            <a:fillToRect t="100000" r="100000"/>
          </a:path>
          <a:tileRect l="-100000" b="-100000"/>
        </a:gradFill>
      </dgm:spPr>
      <dgm:t>
        <a:bodyPr/>
        <a:lstStyle/>
        <a:p>
          <a:r>
            <a:rPr lang="es-MX" b="1" dirty="0" smtClean="0"/>
            <a:t>Alimentación</a:t>
          </a:r>
          <a:endParaRPr lang="es-MX" b="1" dirty="0"/>
        </a:p>
      </dgm:t>
    </dgm:pt>
    <dgm:pt modelId="{0661F02F-8C85-4500-B260-C89C33D6CB51}" type="sibTrans" cxnId="{DF41623B-6853-4230-9E72-33EB310BC005}">
      <dgm:prSet/>
      <dgm:spPr/>
      <dgm:t>
        <a:bodyPr/>
        <a:lstStyle/>
        <a:p>
          <a:endParaRPr lang="es-MX"/>
        </a:p>
      </dgm:t>
    </dgm:pt>
    <dgm:pt modelId="{638EBF7A-8EC8-4DA3-A97B-071C200CDA36}" type="parTrans" cxnId="{DF41623B-6853-4230-9E72-33EB310BC005}">
      <dgm:prSet/>
      <dgm:spPr/>
      <dgm:t>
        <a:bodyPr/>
        <a:lstStyle/>
        <a:p>
          <a:endParaRPr lang="es-MX"/>
        </a:p>
      </dgm:t>
    </dgm:pt>
    <dgm:pt modelId="{CB6946BF-2180-446A-B39C-EEA495D1CF66}" type="sibTrans" cxnId="{95670D16-4AB0-443C-9CC8-5AA06D55BB2C}">
      <dgm:prSet/>
      <dgm:spPr/>
      <dgm:t>
        <a:bodyPr/>
        <a:lstStyle/>
        <a:p>
          <a:endParaRPr lang="es-MX"/>
        </a:p>
      </dgm:t>
    </dgm:pt>
    <dgm:pt modelId="{5E5A9D22-FB97-45AA-B40E-6CF7DDE11D28}" type="parTrans" cxnId="{95670D16-4AB0-443C-9CC8-5AA06D55BB2C}">
      <dgm:prSet/>
      <dgm:spPr/>
      <dgm:t>
        <a:bodyPr/>
        <a:lstStyle/>
        <a:p>
          <a:endParaRPr lang="es-MX"/>
        </a:p>
      </dgm:t>
    </dgm:pt>
    <dgm:pt modelId="{DCDE6F7F-B434-4BFA-A2DC-6E885AE63365}" type="pres">
      <dgm:prSet presAssocID="{C80BF908-0ECE-41C9-9320-0FB88BD09E2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540271B-ABED-4F17-B335-2737F3A98F2A}" type="pres">
      <dgm:prSet presAssocID="{970D6CEB-09C7-427E-8645-AE5E76EB4DA0}" presName="composite" presStyleCnt="0"/>
      <dgm:spPr/>
    </dgm:pt>
    <dgm:pt modelId="{7CB39533-041F-4F8C-991C-2341500360CE}" type="pres">
      <dgm:prSet presAssocID="{970D6CEB-09C7-427E-8645-AE5E76EB4DA0}" presName="parTx" presStyleLbl="alignNode1" presStyleIdx="0" presStyleCnt="1" custLinFactNeighborX="-962" custLinFactNeighborY="-101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F90FE0-F1E9-4FA0-89A1-539B8FA504A3}" type="pres">
      <dgm:prSet presAssocID="{970D6CEB-09C7-427E-8645-AE5E76EB4DA0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DF46E70-E3C1-40F4-AF7E-06C4467EC3F9}" type="presOf" srcId="{BD977215-EB10-48AB-A5DE-8CFB2B807C20}" destId="{F6F90FE0-F1E9-4FA0-89A1-539B8FA504A3}" srcOrd="0" destOrd="12" presId="urn:microsoft.com/office/officeart/2005/8/layout/hList1"/>
    <dgm:cxn modelId="{525CB68B-6714-4ADB-9B3F-29AA1E581928}" srcId="{50CF46FA-DF03-4EA1-BD9F-7A3CFBC97955}" destId="{5529BC7E-7644-4D51-A411-923821682C4C}" srcOrd="4" destOrd="0" parTransId="{AAC86050-84E6-4589-B1BB-1CCFDFD39314}" sibTransId="{292C23DB-BD71-4E14-BACB-45B196198FFD}"/>
    <dgm:cxn modelId="{EAB04A2E-3ED6-4EFF-BCFE-7EA63D0D8524}" srcId="{50CF46FA-DF03-4EA1-BD9F-7A3CFBC97955}" destId="{F6998F36-C191-4BC8-95C0-16FCE03C987B}" srcOrd="3" destOrd="0" parTransId="{4785618E-788B-44A2-A429-9C3E173570D3}" sibTransId="{BE69D62F-E137-49F0-A879-33EEE7B82D9D}"/>
    <dgm:cxn modelId="{6C43FAB9-74E7-468D-8806-3E3F5D63944F}" srcId="{970D6CEB-09C7-427E-8645-AE5E76EB4DA0}" destId="{BD977215-EB10-48AB-A5DE-8CFB2B807C20}" srcOrd="2" destOrd="0" parTransId="{F9C81A06-A3E6-40BD-93A7-5F9B13BE014B}" sibTransId="{6545DD89-C7C9-4EB2-9D46-74DE59DBFED4}"/>
    <dgm:cxn modelId="{591A11D3-F58F-4A39-B174-16433156B615}" type="presOf" srcId="{3E377870-D2C5-4B57-89AB-CA2C9205DAE4}" destId="{F6F90FE0-F1E9-4FA0-89A1-539B8FA504A3}" srcOrd="0" destOrd="11" presId="urn:microsoft.com/office/officeart/2005/8/layout/hList1"/>
    <dgm:cxn modelId="{DF41623B-6853-4230-9E72-33EB310BC005}" srcId="{970D6CEB-09C7-427E-8645-AE5E76EB4DA0}" destId="{8DAEF6D7-1BCC-44CC-A337-CCC399C6F013}" srcOrd="3" destOrd="0" parTransId="{638EBF7A-8EC8-4DA3-A97B-071C200CDA36}" sibTransId="{0661F02F-8C85-4500-B260-C89C33D6CB51}"/>
    <dgm:cxn modelId="{3DC7D805-3F44-42BE-9118-6959AC586C85}" srcId="{50CF46FA-DF03-4EA1-BD9F-7A3CFBC97955}" destId="{108FEF8A-840B-4EC4-8D3F-E3ED4E69370F}" srcOrd="6" destOrd="0" parTransId="{FD38BA01-E2A1-410A-826E-B1A26D58048A}" sibTransId="{DDDE8C34-EC4D-440C-93BC-AE421EFED07C}"/>
    <dgm:cxn modelId="{6DB167E5-2140-4A10-B0E9-16A97CB3D8DA}" srcId="{05FB6E07-1016-4598-A499-1AD5AE304538}" destId="{17EFCD00-3073-4CC2-862B-4F068E016BBA}" srcOrd="1" destOrd="0" parTransId="{469B07E6-0173-49E7-B6D8-F9E49F887AC3}" sibTransId="{1CDDF5F5-542B-43C8-82A4-32CCB4B3EAF5}"/>
    <dgm:cxn modelId="{D49417C6-1861-436A-975F-E45304DE097C}" type="presOf" srcId="{D0375B00-B779-4369-B1C2-56F7F77E9DBC}" destId="{F6F90FE0-F1E9-4FA0-89A1-539B8FA504A3}" srcOrd="0" destOrd="4" presId="urn:microsoft.com/office/officeart/2005/8/layout/hList1"/>
    <dgm:cxn modelId="{871C5A9E-80C5-4866-A160-57678DD01164}" type="presOf" srcId="{94B38E4D-ECEB-4FFB-A947-C0D7E89DC037}" destId="{F6F90FE0-F1E9-4FA0-89A1-539B8FA504A3}" srcOrd="0" destOrd="16" presId="urn:microsoft.com/office/officeart/2005/8/layout/hList1"/>
    <dgm:cxn modelId="{71884A5F-23B6-4949-BD91-73E5E4EB5D84}" type="presOf" srcId="{BE5BBE02-3086-49BC-B3C2-1C3A99B7B542}" destId="{F6F90FE0-F1E9-4FA0-89A1-539B8FA504A3}" srcOrd="0" destOrd="17" presId="urn:microsoft.com/office/officeart/2005/8/layout/hList1"/>
    <dgm:cxn modelId="{66F38C84-DFFD-4CE0-ABF7-25C879BEB34B}" type="presOf" srcId="{A6891EEA-7660-47DB-A86B-700596697BC3}" destId="{F6F90FE0-F1E9-4FA0-89A1-539B8FA504A3}" srcOrd="0" destOrd="13" presId="urn:microsoft.com/office/officeart/2005/8/layout/hList1"/>
    <dgm:cxn modelId="{95670D16-4AB0-443C-9CC8-5AA06D55BB2C}" srcId="{8DAEF6D7-1BCC-44CC-A337-CCC399C6F013}" destId="{514343DC-CE7F-48D9-968A-C2FDF624663D}" srcOrd="0" destOrd="0" parTransId="{5E5A9D22-FB97-45AA-B40E-6CF7DDE11D28}" sibTransId="{CB6946BF-2180-446A-B39C-EEA495D1CF66}"/>
    <dgm:cxn modelId="{3D460ED6-00FD-48D5-ACA1-EF90404437BD}" type="presOf" srcId="{5529BC7E-7644-4D51-A411-923821682C4C}" destId="{F6F90FE0-F1E9-4FA0-89A1-539B8FA504A3}" srcOrd="0" destOrd="8" presId="urn:microsoft.com/office/officeart/2005/8/layout/hList1"/>
    <dgm:cxn modelId="{E6D1BACF-4800-472C-B6DD-60C565AF1988}" srcId="{50CF46FA-DF03-4EA1-BD9F-7A3CFBC97955}" destId="{BB1FEC49-46A0-4A07-B567-95C325874C2E}" srcOrd="5" destOrd="0" parTransId="{09E29667-64FD-482D-A7B8-B47C170CE90D}" sibTransId="{A6B1BC02-438C-42C9-B0A8-A9D285AFCE76}"/>
    <dgm:cxn modelId="{A3704A2B-FBDF-46FF-9966-2ADCC16E76F8}" type="presOf" srcId="{C80BF908-0ECE-41C9-9320-0FB88BD09E2F}" destId="{DCDE6F7F-B434-4BFA-A2DC-6E885AE63365}" srcOrd="0" destOrd="0" presId="urn:microsoft.com/office/officeart/2005/8/layout/hList1"/>
    <dgm:cxn modelId="{99781028-7824-42E1-9874-EB22B05345B2}" type="presOf" srcId="{8DAEF6D7-1BCC-44CC-A337-CCC399C6F013}" destId="{F6F90FE0-F1E9-4FA0-89A1-539B8FA504A3}" srcOrd="0" destOrd="14" presId="urn:microsoft.com/office/officeart/2005/8/layout/hList1"/>
    <dgm:cxn modelId="{B01FA86C-52BC-4F3B-9227-04CDD6B31A67}" type="presOf" srcId="{F6998F36-C191-4BC8-95C0-16FCE03C987B}" destId="{F6F90FE0-F1E9-4FA0-89A1-539B8FA504A3}" srcOrd="0" destOrd="7" presId="urn:microsoft.com/office/officeart/2005/8/layout/hList1"/>
    <dgm:cxn modelId="{0E48A543-9F23-4B8A-8717-5F9AE9C8D19D}" type="presOf" srcId="{BB1FEC49-46A0-4A07-B567-95C325874C2E}" destId="{F6F90FE0-F1E9-4FA0-89A1-539B8FA504A3}" srcOrd="0" destOrd="9" presId="urn:microsoft.com/office/officeart/2005/8/layout/hList1"/>
    <dgm:cxn modelId="{4244D02B-FD9D-46F5-87BC-F2F180A7CFB5}" srcId="{05FB6E07-1016-4598-A499-1AD5AE304538}" destId="{6BD70323-A447-4D8F-B57E-B991B0F9D6EF}" srcOrd="0" destOrd="0" parTransId="{0C0678B3-5B8A-4934-9B48-8AC2974F0F41}" sibTransId="{9DFC60F8-0ABA-49EB-9F7E-C8F3351498AA}"/>
    <dgm:cxn modelId="{ED4D2FD8-123F-48DE-8DBA-ACB0E02E9A49}" type="presOf" srcId="{0ABB1F93-B7A2-4170-B105-140AFF918D90}" destId="{F6F90FE0-F1E9-4FA0-89A1-539B8FA504A3}" srcOrd="0" destOrd="6" presId="urn:microsoft.com/office/officeart/2005/8/layout/hList1"/>
    <dgm:cxn modelId="{AAB73342-4515-447F-9050-977A104ABDB2}" srcId="{94B38E4D-ECEB-4FFB-A947-C0D7E89DC037}" destId="{BE5BBE02-3086-49BC-B3C2-1C3A99B7B542}" srcOrd="0" destOrd="0" parTransId="{990D039F-3F3F-46E7-BCBD-33510C9E066B}" sibTransId="{635683CE-E4E5-42F1-B348-D3BEC5F26189}"/>
    <dgm:cxn modelId="{C157CA7C-BF65-45C1-A836-27A48FFFD517}" srcId="{C80BF908-0ECE-41C9-9320-0FB88BD09E2F}" destId="{970D6CEB-09C7-427E-8645-AE5E76EB4DA0}" srcOrd="0" destOrd="0" parTransId="{BAFFDA94-1E01-435A-90C8-3F72614DF4A4}" sibTransId="{1982687E-54F0-4019-AA0E-9C12CE75F170}"/>
    <dgm:cxn modelId="{2FF0B2DC-443D-4D14-9FBB-244430DB4485}" srcId="{50CF46FA-DF03-4EA1-BD9F-7A3CFBC97955}" destId="{0ABB1F93-B7A2-4170-B105-140AFF918D90}" srcOrd="2" destOrd="0" parTransId="{BB0D90B2-C0E0-4136-94C2-1986793C8321}" sibTransId="{12E60C33-B610-4100-8FDB-C14C19C8D708}"/>
    <dgm:cxn modelId="{F389526A-BE06-49E1-98D4-C04E178467FA}" type="presOf" srcId="{05FB6E07-1016-4598-A499-1AD5AE304538}" destId="{F6F90FE0-F1E9-4FA0-89A1-539B8FA504A3}" srcOrd="0" destOrd="0" presId="urn:microsoft.com/office/officeart/2005/8/layout/hList1"/>
    <dgm:cxn modelId="{ADAFBD13-4D74-4AAF-A79E-D87D4A387115}" srcId="{BD977215-EB10-48AB-A5DE-8CFB2B807C20}" destId="{A6891EEA-7660-47DB-A86B-700596697BC3}" srcOrd="0" destOrd="0" parTransId="{605F565B-57C8-45E3-B022-7350B94D9B48}" sibTransId="{E3C2CDE1-6712-4E4D-8E85-7832E3C45302}"/>
    <dgm:cxn modelId="{E96C9A18-5715-4D7E-B045-1B12D1318939}" type="presOf" srcId="{17EFCD00-3073-4CC2-862B-4F068E016BBA}" destId="{F6F90FE0-F1E9-4FA0-89A1-539B8FA504A3}" srcOrd="0" destOrd="2" presId="urn:microsoft.com/office/officeart/2005/8/layout/hList1"/>
    <dgm:cxn modelId="{C06CD930-ECD1-491A-9BE3-F75034D688ED}" srcId="{970D6CEB-09C7-427E-8645-AE5E76EB4DA0}" destId="{50CF46FA-DF03-4EA1-BD9F-7A3CFBC97955}" srcOrd="1" destOrd="0" parTransId="{7FF7E3CD-10D6-4559-B605-44F4A32FA0E6}" sibTransId="{C7E68063-6E5C-440E-9948-064FD0B02E0C}"/>
    <dgm:cxn modelId="{9F3F7EC8-208B-4D31-A45B-DE884EE7FD8B}" type="presOf" srcId="{6BD70323-A447-4D8F-B57E-B991B0F9D6EF}" destId="{F6F90FE0-F1E9-4FA0-89A1-539B8FA504A3}" srcOrd="0" destOrd="1" presId="urn:microsoft.com/office/officeart/2005/8/layout/hList1"/>
    <dgm:cxn modelId="{69A94E6E-621D-4F39-9DAE-EC5165CE2F81}" type="presOf" srcId="{108FEF8A-840B-4EC4-8D3F-E3ED4E69370F}" destId="{F6F90FE0-F1E9-4FA0-89A1-539B8FA504A3}" srcOrd="0" destOrd="10" presId="urn:microsoft.com/office/officeart/2005/8/layout/hList1"/>
    <dgm:cxn modelId="{18A8AB6D-B525-4FC5-BEA9-E56D22298387}" srcId="{50CF46FA-DF03-4EA1-BD9F-7A3CFBC97955}" destId="{9A6AAEAE-D984-41D4-8A61-72A64E24A9B9}" srcOrd="1" destOrd="0" parTransId="{D2DCEFE5-6766-440D-B064-38A9C471CAF6}" sibTransId="{0CFE2534-493D-4006-9C5D-E025616A4C7D}"/>
    <dgm:cxn modelId="{70234D56-1FF0-4F73-8673-636BB5713FB7}" type="presOf" srcId="{970D6CEB-09C7-427E-8645-AE5E76EB4DA0}" destId="{7CB39533-041F-4F8C-991C-2341500360CE}" srcOrd="0" destOrd="0" presId="urn:microsoft.com/office/officeart/2005/8/layout/hList1"/>
    <dgm:cxn modelId="{58BEE05A-B8F8-4C07-9153-38EABB44A660}" type="presOf" srcId="{9A6AAEAE-D984-41D4-8A61-72A64E24A9B9}" destId="{F6F90FE0-F1E9-4FA0-89A1-539B8FA504A3}" srcOrd="0" destOrd="5" presId="urn:microsoft.com/office/officeart/2005/8/layout/hList1"/>
    <dgm:cxn modelId="{583AB923-F0E2-4FDE-982C-3C5FCB7D36AC}" srcId="{50CF46FA-DF03-4EA1-BD9F-7A3CFBC97955}" destId="{D0375B00-B779-4369-B1C2-56F7F77E9DBC}" srcOrd="0" destOrd="0" parTransId="{96F6C7BE-E97E-4323-92CE-5BC4D29873CA}" sibTransId="{C7166039-1D94-4DB9-A181-B0062030952C}"/>
    <dgm:cxn modelId="{01458C61-E0E5-4643-9289-016999013FAD}" srcId="{970D6CEB-09C7-427E-8645-AE5E76EB4DA0}" destId="{05FB6E07-1016-4598-A499-1AD5AE304538}" srcOrd="0" destOrd="0" parTransId="{063B6049-F479-40A6-89FF-511433ACBCF7}" sibTransId="{DC3E3040-782D-4146-B636-C7602042942D}"/>
    <dgm:cxn modelId="{BF2EEC8E-24C5-4172-975F-68CBAF92B480}" srcId="{50CF46FA-DF03-4EA1-BD9F-7A3CFBC97955}" destId="{3E377870-D2C5-4B57-89AB-CA2C9205DAE4}" srcOrd="7" destOrd="0" parTransId="{30FF7E06-13AA-4B76-B502-51941079921E}" sibTransId="{1A095991-6B74-445F-A7B8-B2C002B9F6A9}"/>
    <dgm:cxn modelId="{A1C7957D-9DEA-4374-AEEB-00AC46E2A70D}" type="presOf" srcId="{514343DC-CE7F-48D9-968A-C2FDF624663D}" destId="{F6F90FE0-F1E9-4FA0-89A1-539B8FA504A3}" srcOrd="0" destOrd="15" presId="urn:microsoft.com/office/officeart/2005/8/layout/hList1"/>
    <dgm:cxn modelId="{18D61147-A242-41B8-A600-9C7075FE8076}" type="presOf" srcId="{50CF46FA-DF03-4EA1-BD9F-7A3CFBC97955}" destId="{F6F90FE0-F1E9-4FA0-89A1-539B8FA504A3}" srcOrd="0" destOrd="3" presId="urn:microsoft.com/office/officeart/2005/8/layout/hList1"/>
    <dgm:cxn modelId="{B17336C8-0C83-4DD5-A380-EB4526B15704}" srcId="{970D6CEB-09C7-427E-8645-AE5E76EB4DA0}" destId="{94B38E4D-ECEB-4FFB-A947-C0D7E89DC037}" srcOrd="4" destOrd="0" parTransId="{4FC54F37-1650-4D57-A371-DBF482964659}" sibTransId="{AD7BBC7C-05A9-4444-9468-5D3C1A7ED519}"/>
    <dgm:cxn modelId="{E06A86B5-9214-4B76-8F6D-FC763DE2D79E}" type="presParOf" srcId="{DCDE6F7F-B434-4BFA-A2DC-6E885AE63365}" destId="{1540271B-ABED-4F17-B335-2737F3A98F2A}" srcOrd="0" destOrd="0" presId="urn:microsoft.com/office/officeart/2005/8/layout/hList1"/>
    <dgm:cxn modelId="{2C1A40DD-60EA-4743-8A71-B7B47C69B8BD}" type="presParOf" srcId="{1540271B-ABED-4F17-B335-2737F3A98F2A}" destId="{7CB39533-041F-4F8C-991C-2341500360CE}" srcOrd="0" destOrd="0" presId="urn:microsoft.com/office/officeart/2005/8/layout/hList1"/>
    <dgm:cxn modelId="{9BFC3444-5195-449C-8580-3BD8FE60EFB6}" type="presParOf" srcId="{1540271B-ABED-4F17-B335-2737F3A98F2A}" destId="{F6F90FE0-F1E9-4FA0-89A1-539B8FA504A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08ADAB2-178A-4654-A927-15A7B5ACBD2E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C555DE18-C0C8-415F-8B91-F651E36829F3}">
      <dgm:prSet phldrT="[Texto]" custT="1"/>
      <dgm:spPr/>
      <dgm:t>
        <a:bodyPr/>
        <a:lstStyle/>
        <a:p>
          <a:r>
            <a:rPr lang="es-MX" sz="3600" b="1" dirty="0" smtClean="0"/>
            <a:t>Marginación</a:t>
          </a:r>
          <a:endParaRPr lang="es-MX" sz="3600" b="1" dirty="0"/>
        </a:p>
      </dgm:t>
    </dgm:pt>
    <dgm:pt modelId="{319BBB31-D3D5-4C45-9661-16CFD9602113}" type="parTrans" cxnId="{E7A8FD77-D272-4C05-B294-8D4DF2B2D5C1}">
      <dgm:prSet/>
      <dgm:spPr/>
      <dgm:t>
        <a:bodyPr/>
        <a:lstStyle/>
        <a:p>
          <a:endParaRPr lang="es-MX"/>
        </a:p>
      </dgm:t>
    </dgm:pt>
    <dgm:pt modelId="{271F575B-4F00-49EA-9AEE-864A905FED12}" type="sibTrans" cxnId="{E7A8FD77-D272-4C05-B294-8D4DF2B2D5C1}">
      <dgm:prSet/>
      <dgm:spPr/>
      <dgm:t>
        <a:bodyPr/>
        <a:lstStyle/>
        <a:p>
          <a:endParaRPr lang="es-MX"/>
        </a:p>
      </dgm:t>
    </dgm:pt>
    <dgm:pt modelId="{288D800B-0669-4AEC-893F-35EFFEF36F7B}">
      <dgm:prSet phldrT="[Texto]"/>
      <dgm:spPr/>
      <dgm:t>
        <a:bodyPr/>
        <a:lstStyle/>
        <a:p>
          <a:r>
            <a:rPr lang="es-MX" b="1" dirty="0" smtClean="0"/>
            <a:t>Educación</a:t>
          </a:r>
          <a:endParaRPr lang="es-MX" b="1" dirty="0"/>
        </a:p>
      </dgm:t>
    </dgm:pt>
    <dgm:pt modelId="{22CCE930-A40E-4633-A43D-32FB84A44BB2}" type="parTrans" cxnId="{9C184297-6158-4324-AD42-F1D9DB9575D2}">
      <dgm:prSet/>
      <dgm:spPr/>
      <dgm:t>
        <a:bodyPr/>
        <a:lstStyle/>
        <a:p>
          <a:endParaRPr lang="es-MX"/>
        </a:p>
      </dgm:t>
    </dgm:pt>
    <dgm:pt modelId="{94EE03F5-7DC9-4E88-862D-7B2F1AA54EE0}" type="sibTrans" cxnId="{9C184297-6158-4324-AD42-F1D9DB9575D2}">
      <dgm:prSet/>
      <dgm:spPr/>
      <dgm:t>
        <a:bodyPr/>
        <a:lstStyle/>
        <a:p>
          <a:endParaRPr lang="es-MX"/>
        </a:p>
      </dgm:t>
    </dgm:pt>
    <dgm:pt modelId="{50CB4B33-FE18-470E-8E6E-18E4588A7A02}">
      <dgm:prSet phldrT="[Texto]"/>
      <dgm:spPr/>
      <dgm:t>
        <a:bodyPr/>
        <a:lstStyle/>
        <a:p>
          <a:r>
            <a:rPr lang="es-MX" b="1" dirty="0" smtClean="0"/>
            <a:t>Vivienda</a:t>
          </a:r>
          <a:endParaRPr lang="es-MX" b="1" dirty="0"/>
        </a:p>
      </dgm:t>
    </dgm:pt>
    <dgm:pt modelId="{60688441-DA07-4935-85F2-91CA039CEB38}" type="parTrans" cxnId="{E44E06FE-A0C1-4AB7-83A2-8085F4CFFA06}">
      <dgm:prSet/>
      <dgm:spPr/>
      <dgm:t>
        <a:bodyPr/>
        <a:lstStyle/>
        <a:p>
          <a:endParaRPr lang="es-MX"/>
        </a:p>
      </dgm:t>
    </dgm:pt>
    <dgm:pt modelId="{6257A083-77F1-4DDA-B40F-45EBB7C27CA5}" type="sibTrans" cxnId="{E44E06FE-A0C1-4AB7-83A2-8085F4CFFA06}">
      <dgm:prSet/>
      <dgm:spPr/>
      <dgm:t>
        <a:bodyPr/>
        <a:lstStyle/>
        <a:p>
          <a:endParaRPr lang="es-MX"/>
        </a:p>
      </dgm:t>
    </dgm:pt>
    <dgm:pt modelId="{89E29C99-0539-49D8-8CCA-FAD00551AF17}">
      <dgm:prSet phldrT="[Texto]"/>
      <dgm:spPr/>
      <dgm:t>
        <a:bodyPr/>
        <a:lstStyle/>
        <a:p>
          <a:r>
            <a:rPr lang="es-MX" dirty="0" smtClean="0"/>
            <a:t>Analfabetismo</a:t>
          </a:r>
          <a:endParaRPr lang="es-MX" dirty="0"/>
        </a:p>
      </dgm:t>
    </dgm:pt>
    <dgm:pt modelId="{7B86995F-D734-401B-961B-D712BE26B974}" type="parTrans" cxnId="{7D89643D-EC0D-4877-8278-09354E70D301}">
      <dgm:prSet/>
      <dgm:spPr/>
      <dgm:t>
        <a:bodyPr/>
        <a:lstStyle/>
        <a:p>
          <a:endParaRPr lang="es-MX"/>
        </a:p>
      </dgm:t>
    </dgm:pt>
    <dgm:pt modelId="{9FCC6EE2-6EE8-4B15-9B77-59CCD1ACC46F}" type="sibTrans" cxnId="{7D89643D-EC0D-4877-8278-09354E70D301}">
      <dgm:prSet/>
      <dgm:spPr/>
      <dgm:t>
        <a:bodyPr/>
        <a:lstStyle/>
        <a:p>
          <a:endParaRPr lang="es-MX"/>
        </a:p>
      </dgm:t>
    </dgm:pt>
    <dgm:pt modelId="{734F2F11-AF6D-4C51-B97D-FE4F1A7139FB}">
      <dgm:prSet phldrT="[Texto]"/>
      <dgm:spPr/>
      <dgm:t>
        <a:bodyPr/>
        <a:lstStyle/>
        <a:p>
          <a:r>
            <a:rPr lang="es-MX" dirty="0" smtClean="0"/>
            <a:t>Primaria completa</a:t>
          </a:r>
          <a:endParaRPr lang="es-MX" dirty="0"/>
        </a:p>
      </dgm:t>
    </dgm:pt>
    <dgm:pt modelId="{30060AFC-8F39-4A04-A6ED-DB4519C87B37}" type="parTrans" cxnId="{996B4AEE-989D-4632-959F-73E05AE978BC}">
      <dgm:prSet/>
      <dgm:spPr/>
      <dgm:t>
        <a:bodyPr/>
        <a:lstStyle/>
        <a:p>
          <a:endParaRPr lang="es-MX"/>
        </a:p>
      </dgm:t>
    </dgm:pt>
    <dgm:pt modelId="{694F6AE8-3E22-4AB3-9C08-131A95A493FD}" type="sibTrans" cxnId="{996B4AEE-989D-4632-959F-73E05AE978BC}">
      <dgm:prSet/>
      <dgm:spPr/>
      <dgm:t>
        <a:bodyPr/>
        <a:lstStyle/>
        <a:p>
          <a:endParaRPr lang="es-MX"/>
        </a:p>
      </dgm:t>
    </dgm:pt>
    <dgm:pt modelId="{587A4D91-A74C-4A95-97B4-7CDEAEA9F820}">
      <dgm:prSet phldrT="[Texto]"/>
      <dgm:spPr/>
      <dgm:t>
        <a:bodyPr/>
        <a:lstStyle/>
        <a:p>
          <a:r>
            <a:rPr lang="es-MX" b="1" dirty="0" smtClean="0"/>
            <a:t>Distribución de la población</a:t>
          </a:r>
          <a:endParaRPr lang="es-MX" b="1" dirty="0"/>
        </a:p>
      </dgm:t>
    </dgm:pt>
    <dgm:pt modelId="{0FBD412F-BFE8-4344-ABF5-E0E999E56DEC}" type="parTrans" cxnId="{E7588657-BD41-4304-B173-38D134C41E88}">
      <dgm:prSet/>
      <dgm:spPr/>
      <dgm:t>
        <a:bodyPr/>
        <a:lstStyle/>
        <a:p>
          <a:endParaRPr lang="es-MX"/>
        </a:p>
      </dgm:t>
    </dgm:pt>
    <dgm:pt modelId="{8762B9A2-F53E-40D3-B9AE-B6F0BDB33C76}" type="sibTrans" cxnId="{E7588657-BD41-4304-B173-38D134C41E88}">
      <dgm:prSet/>
      <dgm:spPr/>
      <dgm:t>
        <a:bodyPr/>
        <a:lstStyle/>
        <a:p>
          <a:endParaRPr lang="es-MX"/>
        </a:p>
      </dgm:t>
    </dgm:pt>
    <dgm:pt modelId="{C5C56341-1766-48F6-884F-394A8A02AC50}">
      <dgm:prSet phldrT="[Texto]"/>
      <dgm:spPr/>
      <dgm:t>
        <a:bodyPr/>
        <a:lstStyle/>
        <a:p>
          <a:r>
            <a:rPr lang="es-MX" b="1" dirty="0" smtClean="0"/>
            <a:t>Ingreso</a:t>
          </a:r>
          <a:endParaRPr lang="es-MX" b="1" dirty="0"/>
        </a:p>
      </dgm:t>
    </dgm:pt>
    <dgm:pt modelId="{BC4102AD-99A3-4F83-A21D-6F84C43C7169}" type="parTrans" cxnId="{9B9A6937-4193-4B3E-8B67-85BA395E5B4A}">
      <dgm:prSet/>
      <dgm:spPr/>
      <dgm:t>
        <a:bodyPr/>
        <a:lstStyle/>
        <a:p>
          <a:endParaRPr lang="es-MX"/>
        </a:p>
      </dgm:t>
    </dgm:pt>
    <dgm:pt modelId="{59D623D6-11F4-42D7-9C05-DD29C58C5038}" type="sibTrans" cxnId="{9B9A6937-4193-4B3E-8B67-85BA395E5B4A}">
      <dgm:prSet/>
      <dgm:spPr/>
      <dgm:t>
        <a:bodyPr/>
        <a:lstStyle/>
        <a:p>
          <a:endParaRPr lang="es-MX"/>
        </a:p>
      </dgm:t>
    </dgm:pt>
    <dgm:pt modelId="{4D0F7033-2576-4423-B52A-EE681F7EA550}">
      <dgm:prSet phldrT="[Texto]"/>
      <dgm:spPr/>
      <dgm:t>
        <a:bodyPr/>
        <a:lstStyle/>
        <a:p>
          <a:r>
            <a:rPr lang="es-MX" dirty="0" smtClean="0"/>
            <a:t>Drenaje</a:t>
          </a:r>
          <a:endParaRPr lang="es-MX" dirty="0"/>
        </a:p>
      </dgm:t>
    </dgm:pt>
    <dgm:pt modelId="{9BE34D53-34D5-42D1-A9A3-6C4260D6946B}" type="parTrans" cxnId="{762A2919-CB55-4936-AF62-721916EF7069}">
      <dgm:prSet/>
      <dgm:spPr/>
      <dgm:t>
        <a:bodyPr/>
        <a:lstStyle/>
        <a:p>
          <a:endParaRPr lang="es-MX"/>
        </a:p>
      </dgm:t>
    </dgm:pt>
    <dgm:pt modelId="{CECE5027-4584-4554-BFF0-6224F6440D9D}" type="sibTrans" cxnId="{762A2919-CB55-4936-AF62-721916EF7069}">
      <dgm:prSet/>
      <dgm:spPr/>
      <dgm:t>
        <a:bodyPr/>
        <a:lstStyle/>
        <a:p>
          <a:endParaRPr lang="es-MX"/>
        </a:p>
      </dgm:t>
    </dgm:pt>
    <dgm:pt modelId="{77FA5AA4-3C8A-42F0-A047-A3BD44D6F6C3}">
      <dgm:prSet phldrT="[Texto]"/>
      <dgm:spPr/>
      <dgm:t>
        <a:bodyPr/>
        <a:lstStyle/>
        <a:p>
          <a:r>
            <a:rPr lang="es-MX" dirty="0" smtClean="0"/>
            <a:t>Energía eléctrica</a:t>
          </a:r>
          <a:endParaRPr lang="es-MX" dirty="0"/>
        </a:p>
      </dgm:t>
    </dgm:pt>
    <dgm:pt modelId="{84C38A86-84E9-45D4-9803-BE8C11DCE655}" type="parTrans" cxnId="{E8EC3110-8B03-4EE9-8958-6DC405A069B5}">
      <dgm:prSet/>
      <dgm:spPr/>
      <dgm:t>
        <a:bodyPr/>
        <a:lstStyle/>
        <a:p>
          <a:endParaRPr lang="es-MX"/>
        </a:p>
      </dgm:t>
    </dgm:pt>
    <dgm:pt modelId="{3A21ED84-4B4F-4D1E-8346-33B9E6086F8E}" type="sibTrans" cxnId="{E8EC3110-8B03-4EE9-8958-6DC405A069B5}">
      <dgm:prSet/>
      <dgm:spPr/>
      <dgm:t>
        <a:bodyPr/>
        <a:lstStyle/>
        <a:p>
          <a:endParaRPr lang="es-MX"/>
        </a:p>
      </dgm:t>
    </dgm:pt>
    <dgm:pt modelId="{A93C35A5-55E9-43CB-B61F-323EE1BB279B}">
      <dgm:prSet phldrT="[Texto]"/>
      <dgm:spPr/>
      <dgm:t>
        <a:bodyPr/>
        <a:lstStyle/>
        <a:p>
          <a:r>
            <a:rPr lang="es-MX" dirty="0" smtClean="0"/>
            <a:t>Agua</a:t>
          </a:r>
          <a:endParaRPr lang="es-MX" dirty="0"/>
        </a:p>
      </dgm:t>
    </dgm:pt>
    <dgm:pt modelId="{D5107361-A343-4D94-823E-F46EBEE6E837}" type="parTrans" cxnId="{88E1E748-7B87-4C50-8C82-A2F74419B4EA}">
      <dgm:prSet/>
      <dgm:spPr/>
      <dgm:t>
        <a:bodyPr/>
        <a:lstStyle/>
        <a:p>
          <a:endParaRPr lang="es-MX"/>
        </a:p>
      </dgm:t>
    </dgm:pt>
    <dgm:pt modelId="{93C393D7-4D88-4A9F-86B9-F70FD513A9FF}" type="sibTrans" cxnId="{88E1E748-7B87-4C50-8C82-A2F74419B4EA}">
      <dgm:prSet/>
      <dgm:spPr/>
      <dgm:t>
        <a:bodyPr/>
        <a:lstStyle/>
        <a:p>
          <a:endParaRPr lang="es-MX"/>
        </a:p>
      </dgm:t>
    </dgm:pt>
    <dgm:pt modelId="{2E6FF386-4AFA-44E7-B379-5BBA8D0F8721}">
      <dgm:prSet phldrT="[Texto]"/>
      <dgm:spPr/>
      <dgm:t>
        <a:bodyPr/>
        <a:lstStyle/>
        <a:p>
          <a:r>
            <a:rPr lang="es-MX" dirty="0" smtClean="0"/>
            <a:t>Hacinamiento</a:t>
          </a:r>
          <a:endParaRPr lang="es-MX" dirty="0"/>
        </a:p>
      </dgm:t>
    </dgm:pt>
    <dgm:pt modelId="{7A839B2E-128C-4C57-A982-1EAA552F15FA}" type="parTrans" cxnId="{EDE72E0A-4707-40EE-8E9E-BBF9B5B49BAE}">
      <dgm:prSet/>
      <dgm:spPr/>
      <dgm:t>
        <a:bodyPr/>
        <a:lstStyle/>
        <a:p>
          <a:endParaRPr lang="es-MX"/>
        </a:p>
      </dgm:t>
    </dgm:pt>
    <dgm:pt modelId="{1D7080BC-63C9-4952-9097-0F5A936A64FB}" type="sibTrans" cxnId="{EDE72E0A-4707-40EE-8E9E-BBF9B5B49BAE}">
      <dgm:prSet/>
      <dgm:spPr/>
      <dgm:t>
        <a:bodyPr/>
        <a:lstStyle/>
        <a:p>
          <a:endParaRPr lang="es-MX"/>
        </a:p>
      </dgm:t>
    </dgm:pt>
    <dgm:pt modelId="{9079CC69-0517-4004-8E4E-8A443043E806}">
      <dgm:prSet phldrT="[Texto]"/>
      <dgm:spPr/>
      <dgm:t>
        <a:bodyPr/>
        <a:lstStyle/>
        <a:p>
          <a:r>
            <a:rPr lang="es-MX" dirty="0" smtClean="0"/>
            <a:t>Piso</a:t>
          </a:r>
          <a:endParaRPr lang="es-MX" dirty="0"/>
        </a:p>
      </dgm:t>
    </dgm:pt>
    <dgm:pt modelId="{48478C31-A548-40FC-9ACE-5BBA775FE9BC}" type="parTrans" cxnId="{C08FA200-3B06-4784-90BF-375FA95D877F}">
      <dgm:prSet/>
      <dgm:spPr/>
      <dgm:t>
        <a:bodyPr/>
        <a:lstStyle/>
        <a:p>
          <a:endParaRPr lang="es-MX"/>
        </a:p>
      </dgm:t>
    </dgm:pt>
    <dgm:pt modelId="{7B67286F-F1BA-47CF-826E-6FB1FC7B3242}" type="sibTrans" cxnId="{C08FA200-3B06-4784-90BF-375FA95D877F}">
      <dgm:prSet/>
      <dgm:spPr/>
      <dgm:t>
        <a:bodyPr/>
        <a:lstStyle/>
        <a:p>
          <a:endParaRPr lang="es-MX"/>
        </a:p>
      </dgm:t>
    </dgm:pt>
    <dgm:pt modelId="{226DF75E-99DD-4D51-A410-5F25607B388F}">
      <dgm:prSet phldrT="[Texto]"/>
      <dgm:spPr/>
      <dgm:t>
        <a:bodyPr/>
        <a:lstStyle/>
        <a:p>
          <a:r>
            <a:rPr lang="es-MX" dirty="0" smtClean="0"/>
            <a:t>Localidades con menos de 5,000 hab.</a:t>
          </a:r>
          <a:endParaRPr lang="es-MX" dirty="0"/>
        </a:p>
      </dgm:t>
    </dgm:pt>
    <dgm:pt modelId="{3EAA6A0A-D819-4372-8052-700F92E6398D}" type="parTrans" cxnId="{A411BFB7-B1A8-4999-9DE3-8497A22CE429}">
      <dgm:prSet/>
      <dgm:spPr/>
      <dgm:t>
        <a:bodyPr/>
        <a:lstStyle/>
        <a:p>
          <a:endParaRPr lang="es-MX"/>
        </a:p>
      </dgm:t>
    </dgm:pt>
    <dgm:pt modelId="{78D09DCA-76CD-41AD-B5C1-DE3EC1350700}" type="sibTrans" cxnId="{A411BFB7-B1A8-4999-9DE3-8497A22CE429}">
      <dgm:prSet/>
      <dgm:spPr/>
      <dgm:t>
        <a:bodyPr/>
        <a:lstStyle/>
        <a:p>
          <a:endParaRPr lang="es-MX"/>
        </a:p>
      </dgm:t>
    </dgm:pt>
    <dgm:pt modelId="{BD5AAAD1-B0B6-4961-8CB8-11DC0793C9AD}">
      <dgm:prSet phldrT="[Texto]"/>
      <dgm:spPr/>
      <dgm:t>
        <a:bodyPr/>
        <a:lstStyle/>
        <a:p>
          <a:r>
            <a:rPr lang="es-MX" dirty="0" smtClean="0"/>
            <a:t>Población ocupada</a:t>
          </a:r>
          <a:endParaRPr lang="es-MX" dirty="0"/>
        </a:p>
      </dgm:t>
    </dgm:pt>
    <dgm:pt modelId="{E70B64C3-6351-4F0B-BB50-701E0E12B9AC}" type="parTrans" cxnId="{6D1F1CE5-899D-4C35-A4CA-00C1EB4D2CCB}">
      <dgm:prSet/>
      <dgm:spPr/>
      <dgm:t>
        <a:bodyPr/>
        <a:lstStyle/>
        <a:p>
          <a:endParaRPr lang="es-MX"/>
        </a:p>
      </dgm:t>
    </dgm:pt>
    <dgm:pt modelId="{F473AD20-D01A-43D8-80AD-3324FD24741F}" type="sibTrans" cxnId="{6D1F1CE5-899D-4C35-A4CA-00C1EB4D2CCB}">
      <dgm:prSet/>
      <dgm:spPr/>
      <dgm:t>
        <a:bodyPr/>
        <a:lstStyle/>
        <a:p>
          <a:endParaRPr lang="es-MX"/>
        </a:p>
      </dgm:t>
    </dgm:pt>
    <dgm:pt modelId="{8316F74C-7A2A-4D5B-858B-D8E72C773E01}" type="pres">
      <dgm:prSet presAssocID="{C08ADAB2-178A-4654-A927-15A7B5ACBD2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A76DA3C-FE80-4336-89CE-DADBEA0BC755}" type="pres">
      <dgm:prSet presAssocID="{C555DE18-C0C8-415F-8B91-F651E36829F3}" presName="composite" presStyleCnt="0"/>
      <dgm:spPr/>
    </dgm:pt>
    <dgm:pt modelId="{1F6F798A-8759-461B-BDEA-AC0B627BE419}" type="pres">
      <dgm:prSet presAssocID="{C555DE18-C0C8-415F-8B91-F651E36829F3}" presName="parTx" presStyleLbl="alignNode1" presStyleIdx="0" presStyleCnt="1" custLinFactNeighborY="-419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F92F71E-E3FE-4D84-873C-503330C22AC7}" type="pres">
      <dgm:prSet presAssocID="{C555DE18-C0C8-415F-8B91-F651E36829F3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7588657-BD41-4304-B173-38D134C41E88}" srcId="{C555DE18-C0C8-415F-8B91-F651E36829F3}" destId="{587A4D91-A74C-4A95-97B4-7CDEAEA9F820}" srcOrd="2" destOrd="0" parTransId="{0FBD412F-BFE8-4344-ABF5-E0E999E56DEC}" sibTransId="{8762B9A2-F53E-40D3-B9AE-B6F0BDB33C76}"/>
    <dgm:cxn modelId="{C08FA200-3B06-4784-90BF-375FA95D877F}" srcId="{50CB4B33-FE18-470E-8E6E-18E4588A7A02}" destId="{9079CC69-0517-4004-8E4E-8A443043E806}" srcOrd="4" destOrd="0" parTransId="{48478C31-A548-40FC-9ACE-5BBA775FE9BC}" sibTransId="{7B67286F-F1BA-47CF-826E-6FB1FC7B3242}"/>
    <dgm:cxn modelId="{BBAB4660-AA86-4756-9406-1546535685E4}" type="presOf" srcId="{C555DE18-C0C8-415F-8B91-F651E36829F3}" destId="{1F6F798A-8759-461B-BDEA-AC0B627BE419}" srcOrd="0" destOrd="0" presId="urn:microsoft.com/office/officeart/2005/8/layout/hList1"/>
    <dgm:cxn modelId="{C0B85019-72F2-40C9-A42D-9FC54E04CE97}" type="presOf" srcId="{9079CC69-0517-4004-8E4E-8A443043E806}" destId="{5F92F71E-E3FE-4D84-873C-503330C22AC7}" srcOrd="0" destOrd="8" presId="urn:microsoft.com/office/officeart/2005/8/layout/hList1"/>
    <dgm:cxn modelId="{7D89643D-EC0D-4877-8278-09354E70D301}" srcId="{288D800B-0669-4AEC-893F-35EFFEF36F7B}" destId="{89E29C99-0539-49D8-8CCA-FAD00551AF17}" srcOrd="0" destOrd="0" parTransId="{7B86995F-D734-401B-961B-D712BE26B974}" sibTransId="{9FCC6EE2-6EE8-4B15-9B77-59CCD1ACC46F}"/>
    <dgm:cxn modelId="{5FE8B6D1-1231-4E65-A797-B805AA6AF6B0}" type="presOf" srcId="{C08ADAB2-178A-4654-A927-15A7B5ACBD2E}" destId="{8316F74C-7A2A-4D5B-858B-D8E72C773E01}" srcOrd="0" destOrd="0" presId="urn:microsoft.com/office/officeart/2005/8/layout/hList1"/>
    <dgm:cxn modelId="{B3D145BD-77A0-48F5-B881-5AC45A2381E7}" type="presOf" srcId="{BD5AAAD1-B0B6-4961-8CB8-11DC0793C9AD}" destId="{5F92F71E-E3FE-4D84-873C-503330C22AC7}" srcOrd="0" destOrd="12" presId="urn:microsoft.com/office/officeart/2005/8/layout/hList1"/>
    <dgm:cxn modelId="{FDECD161-5070-4F82-A65F-F3880912B429}" type="presOf" srcId="{50CB4B33-FE18-470E-8E6E-18E4588A7A02}" destId="{5F92F71E-E3FE-4D84-873C-503330C22AC7}" srcOrd="0" destOrd="3" presId="urn:microsoft.com/office/officeart/2005/8/layout/hList1"/>
    <dgm:cxn modelId="{F134AE6C-78F6-4F69-A423-CC42DC8327AD}" type="presOf" srcId="{A93C35A5-55E9-43CB-B61F-323EE1BB279B}" destId="{5F92F71E-E3FE-4D84-873C-503330C22AC7}" srcOrd="0" destOrd="6" presId="urn:microsoft.com/office/officeart/2005/8/layout/hList1"/>
    <dgm:cxn modelId="{A411BFB7-B1A8-4999-9DE3-8497A22CE429}" srcId="{587A4D91-A74C-4A95-97B4-7CDEAEA9F820}" destId="{226DF75E-99DD-4D51-A410-5F25607B388F}" srcOrd="0" destOrd="0" parTransId="{3EAA6A0A-D819-4372-8052-700F92E6398D}" sibTransId="{78D09DCA-76CD-41AD-B5C1-DE3EC1350700}"/>
    <dgm:cxn modelId="{E44E06FE-A0C1-4AB7-83A2-8085F4CFFA06}" srcId="{C555DE18-C0C8-415F-8B91-F651E36829F3}" destId="{50CB4B33-FE18-470E-8E6E-18E4588A7A02}" srcOrd="1" destOrd="0" parTransId="{60688441-DA07-4935-85F2-91CA039CEB38}" sibTransId="{6257A083-77F1-4DDA-B40F-45EBB7C27CA5}"/>
    <dgm:cxn modelId="{EDE72E0A-4707-40EE-8E9E-BBF9B5B49BAE}" srcId="{50CB4B33-FE18-470E-8E6E-18E4588A7A02}" destId="{2E6FF386-4AFA-44E7-B379-5BBA8D0F8721}" srcOrd="3" destOrd="0" parTransId="{7A839B2E-128C-4C57-A982-1EAA552F15FA}" sibTransId="{1D7080BC-63C9-4952-9097-0F5A936A64FB}"/>
    <dgm:cxn modelId="{CCFB532B-EA3F-4015-9E96-66DE5B4F35D1}" type="presOf" srcId="{89E29C99-0539-49D8-8CCA-FAD00551AF17}" destId="{5F92F71E-E3FE-4D84-873C-503330C22AC7}" srcOrd="0" destOrd="1" presId="urn:microsoft.com/office/officeart/2005/8/layout/hList1"/>
    <dgm:cxn modelId="{88E1E748-7B87-4C50-8C82-A2F74419B4EA}" srcId="{50CB4B33-FE18-470E-8E6E-18E4588A7A02}" destId="{A93C35A5-55E9-43CB-B61F-323EE1BB279B}" srcOrd="2" destOrd="0" parTransId="{D5107361-A343-4D94-823E-F46EBEE6E837}" sibTransId="{93C393D7-4D88-4A9F-86B9-F70FD513A9FF}"/>
    <dgm:cxn modelId="{996B4AEE-989D-4632-959F-73E05AE978BC}" srcId="{288D800B-0669-4AEC-893F-35EFFEF36F7B}" destId="{734F2F11-AF6D-4C51-B97D-FE4F1A7139FB}" srcOrd="1" destOrd="0" parTransId="{30060AFC-8F39-4A04-A6ED-DB4519C87B37}" sibTransId="{694F6AE8-3E22-4AB3-9C08-131A95A493FD}"/>
    <dgm:cxn modelId="{C4771A08-B44D-4C12-B2B5-713147779D25}" type="presOf" srcId="{587A4D91-A74C-4A95-97B4-7CDEAEA9F820}" destId="{5F92F71E-E3FE-4D84-873C-503330C22AC7}" srcOrd="0" destOrd="9" presId="urn:microsoft.com/office/officeart/2005/8/layout/hList1"/>
    <dgm:cxn modelId="{D9CF2569-276B-4399-9B28-DC59576B78AB}" type="presOf" srcId="{C5C56341-1766-48F6-884F-394A8A02AC50}" destId="{5F92F71E-E3FE-4D84-873C-503330C22AC7}" srcOrd="0" destOrd="11" presId="urn:microsoft.com/office/officeart/2005/8/layout/hList1"/>
    <dgm:cxn modelId="{762A2919-CB55-4936-AF62-721916EF7069}" srcId="{50CB4B33-FE18-470E-8E6E-18E4588A7A02}" destId="{4D0F7033-2576-4423-B52A-EE681F7EA550}" srcOrd="0" destOrd="0" parTransId="{9BE34D53-34D5-42D1-A9A3-6C4260D6946B}" sibTransId="{CECE5027-4584-4554-BFF0-6224F6440D9D}"/>
    <dgm:cxn modelId="{6D1F1CE5-899D-4C35-A4CA-00C1EB4D2CCB}" srcId="{C5C56341-1766-48F6-884F-394A8A02AC50}" destId="{BD5AAAD1-B0B6-4961-8CB8-11DC0793C9AD}" srcOrd="0" destOrd="0" parTransId="{E70B64C3-6351-4F0B-BB50-701E0E12B9AC}" sibTransId="{F473AD20-D01A-43D8-80AD-3324FD24741F}"/>
    <dgm:cxn modelId="{9C184297-6158-4324-AD42-F1D9DB9575D2}" srcId="{C555DE18-C0C8-415F-8B91-F651E36829F3}" destId="{288D800B-0669-4AEC-893F-35EFFEF36F7B}" srcOrd="0" destOrd="0" parTransId="{22CCE930-A40E-4633-A43D-32FB84A44BB2}" sibTransId="{94EE03F5-7DC9-4E88-862D-7B2F1AA54EE0}"/>
    <dgm:cxn modelId="{E7A8FD77-D272-4C05-B294-8D4DF2B2D5C1}" srcId="{C08ADAB2-178A-4654-A927-15A7B5ACBD2E}" destId="{C555DE18-C0C8-415F-8B91-F651E36829F3}" srcOrd="0" destOrd="0" parTransId="{319BBB31-D3D5-4C45-9661-16CFD9602113}" sibTransId="{271F575B-4F00-49EA-9AEE-864A905FED12}"/>
    <dgm:cxn modelId="{ED304542-ABE7-4284-AAF8-6818AE46A2E4}" type="presOf" srcId="{77FA5AA4-3C8A-42F0-A047-A3BD44D6F6C3}" destId="{5F92F71E-E3FE-4D84-873C-503330C22AC7}" srcOrd="0" destOrd="5" presId="urn:microsoft.com/office/officeart/2005/8/layout/hList1"/>
    <dgm:cxn modelId="{DBEC71CE-53D6-458F-85C2-FC32669B6D0F}" type="presOf" srcId="{4D0F7033-2576-4423-B52A-EE681F7EA550}" destId="{5F92F71E-E3FE-4D84-873C-503330C22AC7}" srcOrd="0" destOrd="4" presId="urn:microsoft.com/office/officeart/2005/8/layout/hList1"/>
    <dgm:cxn modelId="{FDCE4A06-1D3A-4C5C-AB3D-B7C5B4A22B45}" type="presOf" srcId="{734F2F11-AF6D-4C51-B97D-FE4F1A7139FB}" destId="{5F92F71E-E3FE-4D84-873C-503330C22AC7}" srcOrd="0" destOrd="2" presId="urn:microsoft.com/office/officeart/2005/8/layout/hList1"/>
    <dgm:cxn modelId="{0ED79591-419A-4D3D-868F-A5237CD0EE63}" type="presOf" srcId="{2E6FF386-4AFA-44E7-B379-5BBA8D0F8721}" destId="{5F92F71E-E3FE-4D84-873C-503330C22AC7}" srcOrd="0" destOrd="7" presId="urn:microsoft.com/office/officeart/2005/8/layout/hList1"/>
    <dgm:cxn modelId="{B56E6327-2AB5-4C85-A163-C11B6BE4671D}" type="presOf" srcId="{226DF75E-99DD-4D51-A410-5F25607B388F}" destId="{5F92F71E-E3FE-4D84-873C-503330C22AC7}" srcOrd="0" destOrd="10" presId="urn:microsoft.com/office/officeart/2005/8/layout/hList1"/>
    <dgm:cxn modelId="{E8EC3110-8B03-4EE9-8958-6DC405A069B5}" srcId="{50CB4B33-FE18-470E-8E6E-18E4588A7A02}" destId="{77FA5AA4-3C8A-42F0-A047-A3BD44D6F6C3}" srcOrd="1" destOrd="0" parTransId="{84C38A86-84E9-45D4-9803-BE8C11DCE655}" sibTransId="{3A21ED84-4B4F-4D1E-8346-33B9E6086F8E}"/>
    <dgm:cxn modelId="{9B9A6937-4193-4B3E-8B67-85BA395E5B4A}" srcId="{C555DE18-C0C8-415F-8B91-F651E36829F3}" destId="{C5C56341-1766-48F6-884F-394A8A02AC50}" srcOrd="3" destOrd="0" parTransId="{BC4102AD-99A3-4F83-A21D-6F84C43C7169}" sibTransId="{59D623D6-11F4-42D7-9C05-DD29C58C5038}"/>
    <dgm:cxn modelId="{C8E88623-ED42-4299-A6D9-400A94825C6B}" type="presOf" srcId="{288D800B-0669-4AEC-893F-35EFFEF36F7B}" destId="{5F92F71E-E3FE-4D84-873C-503330C22AC7}" srcOrd="0" destOrd="0" presId="urn:microsoft.com/office/officeart/2005/8/layout/hList1"/>
    <dgm:cxn modelId="{E794A051-62B7-480D-A680-236BDD2B0CBB}" type="presParOf" srcId="{8316F74C-7A2A-4D5B-858B-D8E72C773E01}" destId="{8A76DA3C-FE80-4336-89CE-DADBEA0BC755}" srcOrd="0" destOrd="0" presId="urn:microsoft.com/office/officeart/2005/8/layout/hList1"/>
    <dgm:cxn modelId="{F609AE8A-1DA2-4D85-966D-00588810BB08}" type="presParOf" srcId="{8A76DA3C-FE80-4336-89CE-DADBEA0BC755}" destId="{1F6F798A-8759-461B-BDEA-AC0B627BE419}" srcOrd="0" destOrd="0" presId="urn:microsoft.com/office/officeart/2005/8/layout/hList1"/>
    <dgm:cxn modelId="{ED47B77D-4DD3-4A3D-B895-0CF7092496DE}" type="presParOf" srcId="{8A76DA3C-FE80-4336-89CE-DADBEA0BC755}" destId="{5F92F71E-E3FE-4D84-873C-503330C22AC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9E3E865-8E2C-4339-B83E-5E6D160E6A3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3776C64-91FB-46EE-A687-AF955F9522BB}">
      <dgm:prSet phldrT="[Texto]" custT="1"/>
      <dgm:spPr/>
      <dgm:t>
        <a:bodyPr/>
        <a:lstStyle/>
        <a:p>
          <a:r>
            <a:rPr lang="es-MX" sz="3600" b="1" dirty="0" smtClean="0"/>
            <a:t>Rezago social</a:t>
          </a:r>
          <a:endParaRPr lang="es-MX" sz="3600" b="1" dirty="0"/>
        </a:p>
      </dgm:t>
    </dgm:pt>
    <dgm:pt modelId="{B03A9963-1943-47BC-8F73-6F1B2DF7DF41}" type="parTrans" cxnId="{5FC0561F-DADC-4B90-9716-62E764266E53}">
      <dgm:prSet/>
      <dgm:spPr/>
      <dgm:t>
        <a:bodyPr/>
        <a:lstStyle/>
        <a:p>
          <a:endParaRPr lang="es-MX"/>
        </a:p>
      </dgm:t>
    </dgm:pt>
    <dgm:pt modelId="{B24F4FE8-9E76-45E3-8C22-504AC8E54DE7}" type="sibTrans" cxnId="{5FC0561F-DADC-4B90-9716-62E764266E53}">
      <dgm:prSet/>
      <dgm:spPr/>
      <dgm:t>
        <a:bodyPr/>
        <a:lstStyle/>
        <a:p>
          <a:endParaRPr lang="es-MX"/>
        </a:p>
      </dgm:t>
    </dgm:pt>
    <dgm:pt modelId="{3604F270-DE2D-47C6-B524-0F4181B97C6A}">
      <dgm:prSet phldrT="[Texto]"/>
      <dgm:spPr/>
      <dgm:t>
        <a:bodyPr/>
        <a:lstStyle/>
        <a:p>
          <a:r>
            <a:rPr lang="es-MX" b="1" dirty="0" smtClean="0"/>
            <a:t>Educación</a:t>
          </a:r>
          <a:endParaRPr lang="es-MX" b="1" dirty="0"/>
        </a:p>
      </dgm:t>
    </dgm:pt>
    <dgm:pt modelId="{49BA27DA-73B4-4F87-BA23-9A406A4C5991}" type="parTrans" cxnId="{172B47B7-F3C2-4C62-B24D-339604423F45}">
      <dgm:prSet/>
      <dgm:spPr/>
      <dgm:t>
        <a:bodyPr/>
        <a:lstStyle/>
        <a:p>
          <a:endParaRPr lang="es-MX"/>
        </a:p>
      </dgm:t>
    </dgm:pt>
    <dgm:pt modelId="{32204710-163B-4C16-8325-BD3FE100A6F1}" type="sibTrans" cxnId="{172B47B7-F3C2-4C62-B24D-339604423F45}">
      <dgm:prSet/>
      <dgm:spPr/>
      <dgm:t>
        <a:bodyPr/>
        <a:lstStyle/>
        <a:p>
          <a:endParaRPr lang="es-MX"/>
        </a:p>
      </dgm:t>
    </dgm:pt>
    <dgm:pt modelId="{389B2C97-4737-40B4-BABC-8C44285821EB}">
      <dgm:prSet phldrT="[Texto]"/>
      <dgm:spPr/>
      <dgm:t>
        <a:bodyPr/>
        <a:lstStyle/>
        <a:p>
          <a:r>
            <a:rPr lang="es-MX" b="1" dirty="0" smtClean="0"/>
            <a:t>Vivienda</a:t>
          </a:r>
          <a:endParaRPr lang="es-MX" b="1" dirty="0"/>
        </a:p>
      </dgm:t>
    </dgm:pt>
    <dgm:pt modelId="{39FB3524-7F50-49CD-A1C4-DCAB8B4FE702}" type="parTrans" cxnId="{37E06CB0-0FEF-4722-A5CC-E7C4C84631AD}">
      <dgm:prSet/>
      <dgm:spPr/>
      <dgm:t>
        <a:bodyPr/>
        <a:lstStyle/>
        <a:p>
          <a:endParaRPr lang="es-MX"/>
        </a:p>
      </dgm:t>
    </dgm:pt>
    <dgm:pt modelId="{BFCE61DD-3F96-4F99-8A59-59FAC23753B7}" type="sibTrans" cxnId="{37E06CB0-0FEF-4722-A5CC-E7C4C84631AD}">
      <dgm:prSet/>
      <dgm:spPr/>
      <dgm:t>
        <a:bodyPr/>
        <a:lstStyle/>
        <a:p>
          <a:endParaRPr lang="es-MX"/>
        </a:p>
      </dgm:t>
    </dgm:pt>
    <dgm:pt modelId="{03AE7963-78AE-4BB0-80A0-A156700E64EA}">
      <dgm:prSet phldrT="[Texto]"/>
      <dgm:spPr/>
      <dgm:t>
        <a:bodyPr/>
        <a:lstStyle/>
        <a:p>
          <a:r>
            <a:rPr lang="es-MX" b="1" dirty="0" smtClean="0"/>
            <a:t>Salud</a:t>
          </a:r>
          <a:endParaRPr lang="es-MX" b="1" dirty="0"/>
        </a:p>
      </dgm:t>
    </dgm:pt>
    <dgm:pt modelId="{1405366B-9BEF-4E69-A95C-B90FD0C32B1B}" type="parTrans" cxnId="{2495351E-3788-402E-8202-8305DEE0CACC}">
      <dgm:prSet/>
      <dgm:spPr/>
      <dgm:t>
        <a:bodyPr/>
        <a:lstStyle/>
        <a:p>
          <a:endParaRPr lang="es-MX"/>
        </a:p>
      </dgm:t>
    </dgm:pt>
    <dgm:pt modelId="{9122D1C6-3019-4B57-BDEE-F617D119B0A4}" type="sibTrans" cxnId="{2495351E-3788-402E-8202-8305DEE0CACC}">
      <dgm:prSet/>
      <dgm:spPr/>
      <dgm:t>
        <a:bodyPr/>
        <a:lstStyle/>
        <a:p>
          <a:endParaRPr lang="es-MX"/>
        </a:p>
      </dgm:t>
    </dgm:pt>
    <dgm:pt modelId="{F4909410-6EAB-4D42-A81D-9016B490A7EE}">
      <dgm:prSet phldrT="[Texto]"/>
      <dgm:spPr/>
      <dgm:t>
        <a:bodyPr/>
        <a:lstStyle/>
        <a:p>
          <a:r>
            <a:rPr lang="es-MX" b="1" dirty="0" smtClean="0"/>
            <a:t>Activos en el hogar</a:t>
          </a:r>
          <a:endParaRPr lang="es-MX" b="1" dirty="0"/>
        </a:p>
      </dgm:t>
    </dgm:pt>
    <dgm:pt modelId="{1C6034D1-C731-41AE-95E2-835FFE658510}" type="parTrans" cxnId="{16BA914C-C50B-451A-BD07-C5939730C4A2}">
      <dgm:prSet/>
      <dgm:spPr/>
      <dgm:t>
        <a:bodyPr/>
        <a:lstStyle/>
        <a:p>
          <a:endParaRPr lang="es-MX"/>
        </a:p>
      </dgm:t>
    </dgm:pt>
    <dgm:pt modelId="{FE49E246-00E0-4938-9C97-4A85BF404066}" type="sibTrans" cxnId="{16BA914C-C50B-451A-BD07-C5939730C4A2}">
      <dgm:prSet/>
      <dgm:spPr/>
      <dgm:t>
        <a:bodyPr/>
        <a:lstStyle/>
        <a:p>
          <a:endParaRPr lang="es-MX"/>
        </a:p>
      </dgm:t>
    </dgm:pt>
    <dgm:pt modelId="{FF0505CC-ED6D-4352-B3F4-52F7A363B70D}">
      <dgm:prSet phldrT="[Texto]"/>
      <dgm:spPr/>
      <dgm:t>
        <a:bodyPr/>
        <a:lstStyle/>
        <a:p>
          <a:r>
            <a:rPr lang="es-MX" dirty="0" smtClean="0"/>
            <a:t>Analfabetismo</a:t>
          </a:r>
          <a:endParaRPr lang="es-MX" dirty="0"/>
        </a:p>
      </dgm:t>
    </dgm:pt>
    <dgm:pt modelId="{F23C4296-D1A3-4FAE-BF28-85ADFBEC07C2}" type="parTrans" cxnId="{4351EF07-FD28-412D-A5D2-6BBE958D0D64}">
      <dgm:prSet/>
      <dgm:spPr/>
      <dgm:t>
        <a:bodyPr/>
        <a:lstStyle/>
        <a:p>
          <a:endParaRPr lang="es-MX"/>
        </a:p>
      </dgm:t>
    </dgm:pt>
    <dgm:pt modelId="{30E2280C-73E8-426B-A7F1-59EC8CC28E66}" type="sibTrans" cxnId="{4351EF07-FD28-412D-A5D2-6BBE958D0D64}">
      <dgm:prSet/>
      <dgm:spPr/>
      <dgm:t>
        <a:bodyPr/>
        <a:lstStyle/>
        <a:p>
          <a:endParaRPr lang="es-MX"/>
        </a:p>
      </dgm:t>
    </dgm:pt>
    <dgm:pt modelId="{835E3B1B-8AC6-42B2-96D3-D15936C9F0AC}">
      <dgm:prSet phldrT="[Texto]"/>
      <dgm:spPr/>
      <dgm:t>
        <a:bodyPr/>
        <a:lstStyle/>
        <a:p>
          <a:r>
            <a:rPr lang="es-MX" dirty="0" smtClean="0"/>
            <a:t>Primaria completa</a:t>
          </a:r>
          <a:endParaRPr lang="es-MX" dirty="0"/>
        </a:p>
      </dgm:t>
    </dgm:pt>
    <dgm:pt modelId="{87A58792-E356-48CE-B181-8B7601460DBF}" type="parTrans" cxnId="{B633B0E9-FFBA-4E6D-9B80-2C9ECA387963}">
      <dgm:prSet/>
      <dgm:spPr/>
      <dgm:t>
        <a:bodyPr/>
        <a:lstStyle/>
        <a:p>
          <a:endParaRPr lang="es-MX"/>
        </a:p>
      </dgm:t>
    </dgm:pt>
    <dgm:pt modelId="{A8C7C79B-2749-4A13-835B-DCF3DAC887B1}" type="sibTrans" cxnId="{B633B0E9-FFBA-4E6D-9B80-2C9ECA387963}">
      <dgm:prSet/>
      <dgm:spPr/>
      <dgm:t>
        <a:bodyPr/>
        <a:lstStyle/>
        <a:p>
          <a:endParaRPr lang="es-MX"/>
        </a:p>
      </dgm:t>
    </dgm:pt>
    <dgm:pt modelId="{28428782-7F10-4223-BF3C-ECF777C61FF9}">
      <dgm:prSet phldrT="[Texto]"/>
      <dgm:spPr/>
      <dgm:t>
        <a:bodyPr/>
        <a:lstStyle/>
        <a:p>
          <a:r>
            <a:rPr lang="es-MX" dirty="0" smtClean="0"/>
            <a:t>Asistencia escolar</a:t>
          </a:r>
          <a:endParaRPr lang="es-MX" dirty="0"/>
        </a:p>
      </dgm:t>
    </dgm:pt>
    <dgm:pt modelId="{3A625CEE-6A0F-4F9A-BA82-A43EC5FF3EB4}" type="parTrans" cxnId="{561C0D14-0FB9-4111-A18E-DCB3A39EE3B8}">
      <dgm:prSet/>
      <dgm:spPr/>
      <dgm:t>
        <a:bodyPr/>
        <a:lstStyle/>
        <a:p>
          <a:endParaRPr lang="es-MX"/>
        </a:p>
      </dgm:t>
    </dgm:pt>
    <dgm:pt modelId="{D725719C-5CD7-4387-A93D-13AA380A6CC7}" type="sibTrans" cxnId="{561C0D14-0FB9-4111-A18E-DCB3A39EE3B8}">
      <dgm:prSet/>
      <dgm:spPr/>
      <dgm:t>
        <a:bodyPr/>
        <a:lstStyle/>
        <a:p>
          <a:endParaRPr lang="es-MX"/>
        </a:p>
      </dgm:t>
    </dgm:pt>
    <dgm:pt modelId="{E9F36DCF-47F6-4C69-A341-EC914FA3149A}">
      <dgm:prSet phldrT="[Texto]"/>
      <dgm:spPr/>
      <dgm:t>
        <a:bodyPr/>
        <a:lstStyle/>
        <a:p>
          <a:r>
            <a:rPr lang="es-MX" dirty="0" smtClean="0"/>
            <a:t>Drenaje</a:t>
          </a:r>
          <a:endParaRPr lang="es-MX" dirty="0"/>
        </a:p>
      </dgm:t>
    </dgm:pt>
    <dgm:pt modelId="{2CDB2763-CF0C-44D1-BD2D-29C4F2F11597}" type="parTrans" cxnId="{603C43D1-E831-4E70-B459-739E8691BCC0}">
      <dgm:prSet/>
      <dgm:spPr/>
      <dgm:t>
        <a:bodyPr/>
        <a:lstStyle/>
        <a:p>
          <a:endParaRPr lang="es-MX"/>
        </a:p>
      </dgm:t>
    </dgm:pt>
    <dgm:pt modelId="{898902F0-20FA-4EC1-B451-BF978576B995}" type="sibTrans" cxnId="{603C43D1-E831-4E70-B459-739E8691BCC0}">
      <dgm:prSet/>
      <dgm:spPr/>
      <dgm:t>
        <a:bodyPr/>
        <a:lstStyle/>
        <a:p>
          <a:endParaRPr lang="es-MX"/>
        </a:p>
      </dgm:t>
    </dgm:pt>
    <dgm:pt modelId="{513CD515-A355-4B9A-BABC-EA2D7F4739D3}">
      <dgm:prSet phldrT="[Texto]"/>
      <dgm:spPr/>
      <dgm:t>
        <a:bodyPr/>
        <a:lstStyle/>
        <a:p>
          <a:r>
            <a:rPr lang="es-MX" dirty="0" smtClean="0"/>
            <a:t>Energía eléctrica</a:t>
          </a:r>
          <a:endParaRPr lang="es-MX" dirty="0"/>
        </a:p>
      </dgm:t>
    </dgm:pt>
    <dgm:pt modelId="{57219C7C-40E8-4BDE-A419-A79B7E1708D0}" type="parTrans" cxnId="{47AE211B-C339-4B0B-8A92-4D53BDFD61E7}">
      <dgm:prSet/>
      <dgm:spPr/>
      <dgm:t>
        <a:bodyPr/>
        <a:lstStyle/>
        <a:p>
          <a:endParaRPr lang="es-MX"/>
        </a:p>
      </dgm:t>
    </dgm:pt>
    <dgm:pt modelId="{F0F24D4A-93B4-49A4-AC26-5BD753787071}" type="sibTrans" cxnId="{47AE211B-C339-4B0B-8A92-4D53BDFD61E7}">
      <dgm:prSet/>
      <dgm:spPr/>
      <dgm:t>
        <a:bodyPr/>
        <a:lstStyle/>
        <a:p>
          <a:endParaRPr lang="es-MX"/>
        </a:p>
      </dgm:t>
    </dgm:pt>
    <dgm:pt modelId="{670E98AD-4295-40B7-9A8A-6EF68FFE3E3F}">
      <dgm:prSet phldrT="[Texto]"/>
      <dgm:spPr/>
      <dgm:t>
        <a:bodyPr/>
        <a:lstStyle/>
        <a:p>
          <a:r>
            <a:rPr lang="es-MX" dirty="0" smtClean="0"/>
            <a:t>Agua</a:t>
          </a:r>
          <a:endParaRPr lang="es-MX" dirty="0"/>
        </a:p>
      </dgm:t>
    </dgm:pt>
    <dgm:pt modelId="{6989CDD1-7875-4AAE-8731-68EEF4EB6547}" type="parTrans" cxnId="{08C156B1-66CC-4FBC-84BE-C99AF3CA5DCF}">
      <dgm:prSet/>
      <dgm:spPr/>
      <dgm:t>
        <a:bodyPr/>
        <a:lstStyle/>
        <a:p>
          <a:endParaRPr lang="es-MX"/>
        </a:p>
      </dgm:t>
    </dgm:pt>
    <dgm:pt modelId="{61BEFBD6-6AEF-470A-BFD0-E36AD9ED4272}" type="sibTrans" cxnId="{08C156B1-66CC-4FBC-84BE-C99AF3CA5DCF}">
      <dgm:prSet/>
      <dgm:spPr/>
      <dgm:t>
        <a:bodyPr/>
        <a:lstStyle/>
        <a:p>
          <a:endParaRPr lang="es-MX"/>
        </a:p>
      </dgm:t>
    </dgm:pt>
    <dgm:pt modelId="{FF2E80A9-D0C2-412B-9232-D586379A68E8}">
      <dgm:prSet phldrT="[Texto]"/>
      <dgm:spPr/>
      <dgm:t>
        <a:bodyPr/>
        <a:lstStyle/>
        <a:p>
          <a:r>
            <a:rPr lang="es-MX" dirty="0" smtClean="0"/>
            <a:t>Piso</a:t>
          </a:r>
          <a:endParaRPr lang="es-MX" dirty="0"/>
        </a:p>
      </dgm:t>
    </dgm:pt>
    <dgm:pt modelId="{6C9AC7FB-13D8-4AE2-BE6C-DCFB69E23E7F}" type="parTrans" cxnId="{6EECFDDE-02B8-47FF-A963-0B6265DE1003}">
      <dgm:prSet/>
      <dgm:spPr/>
      <dgm:t>
        <a:bodyPr/>
        <a:lstStyle/>
        <a:p>
          <a:endParaRPr lang="es-MX"/>
        </a:p>
      </dgm:t>
    </dgm:pt>
    <dgm:pt modelId="{43330CA4-8F53-4D77-945C-12B2F4B60C8F}" type="sibTrans" cxnId="{6EECFDDE-02B8-47FF-A963-0B6265DE1003}">
      <dgm:prSet/>
      <dgm:spPr/>
      <dgm:t>
        <a:bodyPr/>
        <a:lstStyle/>
        <a:p>
          <a:endParaRPr lang="es-MX"/>
        </a:p>
      </dgm:t>
    </dgm:pt>
    <dgm:pt modelId="{9CEA21D9-A4C8-4F4D-92F1-E02002AC658B}">
      <dgm:prSet phldrT="[Texto]"/>
      <dgm:spPr/>
      <dgm:t>
        <a:bodyPr/>
        <a:lstStyle/>
        <a:p>
          <a:r>
            <a:rPr lang="es-MX" dirty="0" smtClean="0"/>
            <a:t>Excusado</a:t>
          </a:r>
          <a:endParaRPr lang="es-MX" dirty="0"/>
        </a:p>
      </dgm:t>
    </dgm:pt>
    <dgm:pt modelId="{7D51531E-E714-4890-840D-8FC3279CC38F}" type="parTrans" cxnId="{53F2521A-3315-4E1E-A730-AAB8D97E00B0}">
      <dgm:prSet/>
      <dgm:spPr/>
      <dgm:t>
        <a:bodyPr/>
        <a:lstStyle/>
        <a:p>
          <a:endParaRPr lang="es-MX"/>
        </a:p>
      </dgm:t>
    </dgm:pt>
    <dgm:pt modelId="{78350C6E-9B51-49BB-AC71-A4EB9289045F}" type="sibTrans" cxnId="{53F2521A-3315-4E1E-A730-AAB8D97E00B0}">
      <dgm:prSet/>
      <dgm:spPr/>
      <dgm:t>
        <a:bodyPr/>
        <a:lstStyle/>
        <a:p>
          <a:endParaRPr lang="es-MX"/>
        </a:p>
      </dgm:t>
    </dgm:pt>
    <dgm:pt modelId="{00E2857A-21E8-4014-90F5-85610241A515}">
      <dgm:prSet phldrT="[Texto]"/>
      <dgm:spPr/>
      <dgm:t>
        <a:bodyPr/>
        <a:lstStyle/>
        <a:p>
          <a:r>
            <a:rPr lang="es-MX" dirty="0" err="1" smtClean="0"/>
            <a:t>Derechohabiencia</a:t>
          </a:r>
          <a:endParaRPr lang="es-MX" dirty="0"/>
        </a:p>
      </dgm:t>
    </dgm:pt>
    <dgm:pt modelId="{A8C5DA13-CD11-4313-B323-D3257E7E76A3}" type="parTrans" cxnId="{E39636A7-D7AF-41F6-B5E2-66C9188B5D95}">
      <dgm:prSet/>
      <dgm:spPr/>
      <dgm:t>
        <a:bodyPr/>
        <a:lstStyle/>
        <a:p>
          <a:endParaRPr lang="es-MX"/>
        </a:p>
      </dgm:t>
    </dgm:pt>
    <dgm:pt modelId="{4A5FB37C-C21B-4664-AE99-735833F8CA08}" type="sibTrans" cxnId="{E39636A7-D7AF-41F6-B5E2-66C9188B5D95}">
      <dgm:prSet/>
      <dgm:spPr/>
      <dgm:t>
        <a:bodyPr/>
        <a:lstStyle/>
        <a:p>
          <a:endParaRPr lang="es-MX"/>
        </a:p>
      </dgm:t>
    </dgm:pt>
    <dgm:pt modelId="{6FEADE70-FFBF-4C76-8760-D250481AF6D5}">
      <dgm:prSet phldrT="[Texto]"/>
      <dgm:spPr/>
      <dgm:t>
        <a:bodyPr/>
        <a:lstStyle/>
        <a:p>
          <a:r>
            <a:rPr lang="es-MX" dirty="0" smtClean="0"/>
            <a:t>Lavadora</a:t>
          </a:r>
          <a:endParaRPr lang="es-MX" dirty="0"/>
        </a:p>
      </dgm:t>
    </dgm:pt>
    <dgm:pt modelId="{2ACDE367-9A00-4B0B-887E-E9B839034703}" type="parTrans" cxnId="{C1DB4288-6993-41A8-A025-57ABD385B958}">
      <dgm:prSet/>
      <dgm:spPr/>
      <dgm:t>
        <a:bodyPr/>
        <a:lstStyle/>
        <a:p>
          <a:endParaRPr lang="es-MX"/>
        </a:p>
      </dgm:t>
    </dgm:pt>
    <dgm:pt modelId="{AB2F3AF0-C4E3-4A26-A443-0A10E621B1C6}" type="sibTrans" cxnId="{C1DB4288-6993-41A8-A025-57ABD385B958}">
      <dgm:prSet/>
      <dgm:spPr/>
      <dgm:t>
        <a:bodyPr/>
        <a:lstStyle/>
        <a:p>
          <a:endParaRPr lang="es-MX"/>
        </a:p>
      </dgm:t>
    </dgm:pt>
    <dgm:pt modelId="{B04AEC3A-B7F9-4152-A3C3-C799C640EC10}">
      <dgm:prSet phldrT="[Texto]"/>
      <dgm:spPr/>
      <dgm:t>
        <a:bodyPr/>
        <a:lstStyle/>
        <a:p>
          <a:r>
            <a:rPr lang="es-MX" dirty="0" smtClean="0"/>
            <a:t>Refrigerador</a:t>
          </a:r>
          <a:endParaRPr lang="es-MX" dirty="0"/>
        </a:p>
      </dgm:t>
    </dgm:pt>
    <dgm:pt modelId="{7FCFADDA-2C5E-40CD-B26D-6227A3E8ECD9}" type="parTrans" cxnId="{C02883ED-EDF2-457D-841B-F3678369190C}">
      <dgm:prSet/>
      <dgm:spPr/>
      <dgm:t>
        <a:bodyPr/>
        <a:lstStyle/>
        <a:p>
          <a:endParaRPr lang="es-MX"/>
        </a:p>
      </dgm:t>
    </dgm:pt>
    <dgm:pt modelId="{84F791CB-2F6A-4F51-8202-1837ABE405E5}" type="sibTrans" cxnId="{C02883ED-EDF2-457D-841B-F3678369190C}">
      <dgm:prSet/>
      <dgm:spPr/>
      <dgm:t>
        <a:bodyPr/>
        <a:lstStyle/>
        <a:p>
          <a:endParaRPr lang="es-MX"/>
        </a:p>
      </dgm:t>
    </dgm:pt>
    <dgm:pt modelId="{BBA2CF4C-A6FE-4138-9743-FF971D98BE3A}" type="pres">
      <dgm:prSet presAssocID="{89E3E865-8E2C-4339-B83E-5E6D160E6A3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71EAAE4-A96E-4595-B41E-F72D2EAD9096}" type="pres">
      <dgm:prSet presAssocID="{E3776C64-91FB-46EE-A687-AF955F9522BB}" presName="composite" presStyleCnt="0"/>
      <dgm:spPr/>
    </dgm:pt>
    <dgm:pt modelId="{4299FDDC-E3B8-4AB6-8F9E-C5C23B4D853A}" type="pres">
      <dgm:prSet presAssocID="{E3776C64-91FB-46EE-A687-AF955F9522BB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C53464D-32C2-4894-A6DE-D3ADA89556BB}" type="pres">
      <dgm:prSet presAssocID="{E3776C64-91FB-46EE-A687-AF955F9522BB}" presName="desTx" presStyleLbl="alignAccFollowNode1" presStyleIdx="0" presStyleCnt="1" custLinFactNeighborX="-17108" custLinFactNeighborY="100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BC2A034-70F5-43A2-96CA-5F6B279526B3}" type="presOf" srcId="{513CD515-A355-4B9A-BABC-EA2D7F4739D3}" destId="{1C53464D-32C2-4894-A6DE-D3ADA89556BB}" srcOrd="0" destOrd="6" presId="urn:microsoft.com/office/officeart/2005/8/layout/hList1"/>
    <dgm:cxn modelId="{880D5FD0-7A9E-4B6E-AF65-1FED0A7E9CF6}" type="presOf" srcId="{670E98AD-4295-40B7-9A8A-6EF68FFE3E3F}" destId="{1C53464D-32C2-4894-A6DE-D3ADA89556BB}" srcOrd="0" destOrd="7" presId="urn:microsoft.com/office/officeart/2005/8/layout/hList1"/>
    <dgm:cxn modelId="{1587E6BF-D93D-4C1C-99B6-C449FC926B1E}" type="presOf" srcId="{FF2E80A9-D0C2-412B-9232-D586379A68E8}" destId="{1C53464D-32C2-4894-A6DE-D3ADA89556BB}" srcOrd="0" destOrd="8" presId="urn:microsoft.com/office/officeart/2005/8/layout/hList1"/>
    <dgm:cxn modelId="{6C1345E1-1E62-4D5B-B319-0D0E26976CF3}" type="presOf" srcId="{F4909410-6EAB-4D42-A81D-9016B490A7EE}" destId="{1C53464D-32C2-4894-A6DE-D3ADA89556BB}" srcOrd="0" destOrd="12" presId="urn:microsoft.com/office/officeart/2005/8/layout/hList1"/>
    <dgm:cxn modelId="{561C0D14-0FB9-4111-A18E-DCB3A39EE3B8}" srcId="{3604F270-DE2D-47C6-B524-0F4181B97C6A}" destId="{28428782-7F10-4223-BF3C-ECF777C61FF9}" srcOrd="2" destOrd="0" parTransId="{3A625CEE-6A0F-4F9A-BA82-A43EC5FF3EB4}" sibTransId="{D725719C-5CD7-4387-A93D-13AA380A6CC7}"/>
    <dgm:cxn modelId="{B633B0E9-FFBA-4E6D-9B80-2C9ECA387963}" srcId="{3604F270-DE2D-47C6-B524-0F4181B97C6A}" destId="{835E3B1B-8AC6-42B2-96D3-D15936C9F0AC}" srcOrd="1" destOrd="0" parTransId="{87A58792-E356-48CE-B181-8B7601460DBF}" sibTransId="{A8C7C79B-2749-4A13-835B-DCF3DAC887B1}"/>
    <dgm:cxn modelId="{4C05E97E-E35F-46EB-97CF-ABA9EFCAE1BF}" type="presOf" srcId="{6FEADE70-FFBF-4C76-8760-D250481AF6D5}" destId="{1C53464D-32C2-4894-A6DE-D3ADA89556BB}" srcOrd="0" destOrd="13" presId="urn:microsoft.com/office/officeart/2005/8/layout/hList1"/>
    <dgm:cxn modelId="{2495351E-3788-402E-8202-8305DEE0CACC}" srcId="{E3776C64-91FB-46EE-A687-AF955F9522BB}" destId="{03AE7963-78AE-4BB0-80A0-A156700E64EA}" srcOrd="2" destOrd="0" parTransId="{1405366B-9BEF-4E69-A95C-B90FD0C32B1B}" sibTransId="{9122D1C6-3019-4B57-BDEE-F617D119B0A4}"/>
    <dgm:cxn modelId="{7E91BF37-32BB-4E2C-AFBC-884F1BF9EC59}" type="presOf" srcId="{FF0505CC-ED6D-4352-B3F4-52F7A363B70D}" destId="{1C53464D-32C2-4894-A6DE-D3ADA89556BB}" srcOrd="0" destOrd="1" presId="urn:microsoft.com/office/officeart/2005/8/layout/hList1"/>
    <dgm:cxn modelId="{6A10FC83-EF94-457F-A4F0-6ED8916AC267}" type="presOf" srcId="{3604F270-DE2D-47C6-B524-0F4181B97C6A}" destId="{1C53464D-32C2-4894-A6DE-D3ADA89556BB}" srcOrd="0" destOrd="0" presId="urn:microsoft.com/office/officeart/2005/8/layout/hList1"/>
    <dgm:cxn modelId="{F56AC801-2D59-4B14-AE79-AE288BD95C03}" type="presOf" srcId="{9CEA21D9-A4C8-4F4D-92F1-E02002AC658B}" destId="{1C53464D-32C2-4894-A6DE-D3ADA89556BB}" srcOrd="0" destOrd="9" presId="urn:microsoft.com/office/officeart/2005/8/layout/hList1"/>
    <dgm:cxn modelId="{E408B16F-FFE6-48A3-84E3-C879BB0EA438}" type="presOf" srcId="{28428782-7F10-4223-BF3C-ECF777C61FF9}" destId="{1C53464D-32C2-4894-A6DE-D3ADA89556BB}" srcOrd="0" destOrd="3" presId="urn:microsoft.com/office/officeart/2005/8/layout/hList1"/>
    <dgm:cxn modelId="{47AE211B-C339-4B0B-8A92-4D53BDFD61E7}" srcId="{389B2C97-4737-40B4-BABC-8C44285821EB}" destId="{513CD515-A355-4B9A-BABC-EA2D7F4739D3}" srcOrd="1" destOrd="0" parTransId="{57219C7C-40E8-4BDE-A419-A79B7E1708D0}" sibTransId="{F0F24D4A-93B4-49A4-AC26-5BD753787071}"/>
    <dgm:cxn modelId="{282C88B3-CCC0-45E7-8C8F-EF669E600FC8}" type="presOf" srcId="{389B2C97-4737-40B4-BABC-8C44285821EB}" destId="{1C53464D-32C2-4894-A6DE-D3ADA89556BB}" srcOrd="0" destOrd="4" presId="urn:microsoft.com/office/officeart/2005/8/layout/hList1"/>
    <dgm:cxn modelId="{845E3CBA-1807-4786-A56B-DC2BC948D8AB}" type="presOf" srcId="{835E3B1B-8AC6-42B2-96D3-D15936C9F0AC}" destId="{1C53464D-32C2-4894-A6DE-D3ADA89556BB}" srcOrd="0" destOrd="2" presId="urn:microsoft.com/office/officeart/2005/8/layout/hList1"/>
    <dgm:cxn modelId="{48153871-C0B5-46D6-8C03-3E267DC8E0F2}" type="presOf" srcId="{B04AEC3A-B7F9-4152-A3C3-C799C640EC10}" destId="{1C53464D-32C2-4894-A6DE-D3ADA89556BB}" srcOrd="0" destOrd="14" presId="urn:microsoft.com/office/officeart/2005/8/layout/hList1"/>
    <dgm:cxn modelId="{C1DB4288-6993-41A8-A025-57ABD385B958}" srcId="{F4909410-6EAB-4D42-A81D-9016B490A7EE}" destId="{6FEADE70-FFBF-4C76-8760-D250481AF6D5}" srcOrd="0" destOrd="0" parTransId="{2ACDE367-9A00-4B0B-887E-E9B839034703}" sibTransId="{AB2F3AF0-C4E3-4A26-A443-0A10E621B1C6}"/>
    <dgm:cxn modelId="{C02883ED-EDF2-457D-841B-F3678369190C}" srcId="{F4909410-6EAB-4D42-A81D-9016B490A7EE}" destId="{B04AEC3A-B7F9-4152-A3C3-C799C640EC10}" srcOrd="1" destOrd="0" parTransId="{7FCFADDA-2C5E-40CD-B26D-6227A3E8ECD9}" sibTransId="{84F791CB-2F6A-4F51-8202-1837ABE405E5}"/>
    <dgm:cxn modelId="{A69E947F-195E-4AFF-AB01-0BBAED044930}" type="presOf" srcId="{03AE7963-78AE-4BB0-80A0-A156700E64EA}" destId="{1C53464D-32C2-4894-A6DE-D3ADA89556BB}" srcOrd="0" destOrd="10" presId="urn:microsoft.com/office/officeart/2005/8/layout/hList1"/>
    <dgm:cxn modelId="{16BA914C-C50B-451A-BD07-C5939730C4A2}" srcId="{E3776C64-91FB-46EE-A687-AF955F9522BB}" destId="{F4909410-6EAB-4D42-A81D-9016B490A7EE}" srcOrd="3" destOrd="0" parTransId="{1C6034D1-C731-41AE-95E2-835FFE658510}" sibTransId="{FE49E246-00E0-4938-9C97-4A85BF404066}"/>
    <dgm:cxn modelId="{38C903A4-C03D-455F-BB99-E951D809C454}" type="presOf" srcId="{00E2857A-21E8-4014-90F5-85610241A515}" destId="{1C53464D-32C2-4894-A6DE-D3ADA89556BB}" srcOrd="0" destOrd="11" presId="urn:microsoft.com/office/officeart/2005/8/layout/hList1"/>
    <dgm:cxn modelId="{E6031186-6D68-4CD6-87D3-1320776E6148}" type="presOf" srcId="{E3776C64-91FB-46EE-A687-AF955F9522BB}" destId="{4299FDDC-E3B8-4AB6-8F9E-C5C23B4D853A}" srcOrd="0" destOrd="0" presId="urn:microsoft.com/office/officeart/2005/8/layout/hList1"/>
    <dgm:cxn modelId="{08C156B1-66CC-4FBC-84BE-C99AF3CA5DCF}" srcId="{389B2C97-4737-40B4-BABC-8C44285821EB}" destId="{670E98AD-4295-40B7-9A8A-6EF68FFE3E3F}" srcOrd="2" destOrd="0" parTransId="{6989CDD1-7875-4AAE-8731-68EEF4EB6547}" sibTransId="{61BEFBD6-6AEF-470A-BFD0-E36AD9ED4272}"/>
    <dgm:cxn modelId="{F6A98D02-A06C-4889-8D85-40A24DAADED4}" type="presOf" srcId="{89E3E865-8E2C-4339-B83E-5E6D160E6A32}" destId="{BBA2CF4C-A6FE-4138-9743-FF971D98BE3A}" srcOrd="0" destOrd="0" presId="urn:microsoft.com/office/officeart/2005/8/layout/hList1"/>
    <dgm:cxn modelId="{5FC0561F-DADC-4B90-9716-62E764266E53}" srcId="{89E3E865-8E2C-4339-B83E-5E6D160E6A32}" destId="{E3776C64-91FB-46EE-A687-AF955F9522BB}" srcOrd="0" destOrd="0" parTransId="{B03A9963-1943-47BC-8F73-6F1B2DF7DF41}" sibTransId="{B24F4FE8-9E76-45E3-8C22-504AC8E54DE7}"/>
    <dgm:cxn modelId="{172B47B7-F3C2-4C62-B24D-339604423F45}" srcId="{E3776C64-91FB-46EE-A687-AF955F9522BB}" destId="{3604F270-DE2D-47C6-B524-0F4181B97C6A}" srcOrd="0" destOrd="0" parTransId="{49BA27DA-73B4-4F87-BA23-9A406A4C5991}" sibTransId="{32204710-163B-4C16-8325-BD3FE100A6F1}"/>
    <dgm:cxn modelId="{4351EF07-FD28-412D-A5D2-6BBE958D0D64}" srcId="{3604F270-DE2D-47C6-B524-0F4181B97C6A}" destId="{FF0505CC-ED6D-4352-B3F4-52F7A363B70D}" srcOrd="0" destOrd="0" parTransId="{F23C4296-D1A3-4FAE-BF28-85ADFBEC07C2}" sibTransId="{30E2280C-73E8-426B-A7F1-59EC8CC28E66}"/>
    <dgm:cxn modelId="{53F2521A-3315-4E1E-A730-AAB8D97E00B0}" srcId="{389B2C97-4737-40B4-BABC-8C44285821EB}" destId="{9CEA21D9-A4C8-4F4D-92F1-E02002AC658B}" srcOrd="4" destOrd="0" parTransId="{7D51531E-E714-4890-840D-8FC3279CC38F}" sibTransId="{78350C6E-9B51-49BB-AC71-A4EB9289045F}"/>
    <dgm:cxn modelId="{37E06CB0-0FEF-4722-A5CC-E7C4C84631AD}" srcId="{E3776C64-91FB-46EE-A687-AF955F9522BB}" destId="{389B2C97-4737-40B4-BABC-8C44285821EB}" srcOrd="1" destOrd="0" parTransId="{39FB3524-7F50-49CD-A1C4-DCAB8B4FE702}" sibTransId="{BFCE61DD-3F96-4F99-8A59-59FAC23753B7}"/>
    <dgm:cxn modelId="{603C43D1-E831-4E70-B459-739E8691BCC0}" srcId="{389B2C97-4737-40B4-BABC-8C44285821EB}" destId="{E9F36DCF-47F6-4C69-A341-EC914FA3149A}" srcOrd="0" destOrd="0" parTransId="{2CDB2763-CF0C-44D1-BD2D-29C4F2F11597}" sibTransId="{898902F0-20FA-4EC1-B451-BF978576B995}"/>
    <dgm:cxn modelId="{6EECFDDE-02B8-47FF-A963-0B6265DE1003}" srcId="{389B2C97-4737-40B4-BABC-8C44285821EB}" destId="{FF2E80A9-D0C2-412B-9232-D586379A68E8}" srcOrd="3" destOrd="0" parTransId="{6C9AC7FB-13D8-4AE2-BE6C-DCFB69E23E7F}" sibTransId="{43330CA4-8F53-4D77-945C-12B2F4B60C8F}"/>
    <dgm:cxn modelId="{E39636A7-D7AF-41F6-B5E2-66C9188B5D95}" srcId="{03AE7963-78AE-4BB0-80A0-A156700E64EA}" destId="{00E2857A-21E8-4014-90F5-85610241A515}" srcOrd="0" destOrd="0" parTransId="{A8C5DA13-CD11-4313-B323-D3257E7E76A3}" sibTransId="{4A5FB37C-C21B-4664-AE99-735833F8CA08}"/>
    <dgm:cxn modelId="{0BA653C1-4751-45DA-961E-4508EB5F28C3}" type="presOf" srcId="{E9F36DCF-47F6-4C69-A341-EC914FA3149A}" destId="{1C53464D-32C2-4894-A6DE-D3ADA89556BB}" srcOrd="0" destOrd="5" presId="urn:microsoft.com/office/officeart/2005/8/layout/hList1"/>
    <dgm:cxn modelId="{715D2617-069C-4DC8-B28D-12D3145C0D47}" type="presParOf" srcId="{BBA2CF4C-A6FE-4138-9743-FF971D98BE3A}" destId="{471EAAE4-A96E-4595-B41E-F72D2EAD9096}" srcOrd="0" destOrd="0" presId="urn:microsoft.com/office/officeart/2005/8/layout/hList1"/>
    <dgm:cxn modelId="{1CEAB4F8-4FBB-4830-88A1-E151B4FD3302}" type="presParOf" srcId="{471EAAE4-A96E-4595-B41E-F72D2EAD9096}" destId="{4299FDDC-E3B8-4AB6-8F9E-C5C23B4D853A}" srcOrd="0" destOrd="0" presId="urn:microsoft.com/office/officeart/2005/8/layout/hList1"/>
    <dgm:cxn modelId="{558FF1BA-AE37-4186-9903-D0328AF1DF14}" type="presParOf" srcId="{471EAAE4-A96E-4595-B41E-F72D2EAD9096}" destId="{1C53464D-32C2-4894-A6DE-D3ADA89556B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EF6C32-53D5-4658-A9B8-021B7B40A25F}">
      <dsp:nvSpPr>
        <dsp:cNvPr id="0" name=""/>
        <dsp:cNvSpPr/>
      </dsp:nvSpPr>
      <dsp:spPr>
        <a:xfrm>
          <a:off x="3163828" y="-330457"/>
          <a:ext cx="2448004" cy="2192892"/>
        </a:xfrm>
        <a:prstGeom prst="ellipse">
          <a:avLst/>
        </a:prstGeom>
        <a:solidFill>
          <a:srgbClr val="1C3F9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>
              <a:solidFill>
                <a:srgbClr val="FFFF00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Ingreso</a:t>
          </a:r>
          <a:r>
            <a:rPr lang="es-MX" sz="1500" b="1" kern="1200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/>
          </a:r>
          <a:br>
            <a:rPr lang="es-MX" sz="1500" b="1" kern="1200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</a:br>
          <a:r>
            <a:rPr lang="es-MX" sz="1400" b="1" kern="1200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Empleos bien remunerados y con prestaciones</a:t>
          </a:r>
          <a:endParaRPr lang="es-MX" sz="1400" kern="1200" dirty="0"/>
        </a:p>
      </dsp:txBody>
      <dsp:txXfrm>
        <a:off x="3522330" y="-9315"/>
        <a:ext cx="1731000" cy="1550608"/>
      </dsp:txXfrm>
    </dsp:sp>
    <dsp:sp modelId="{454974CC-241E-4F15-A812-CDC7362B8E28}">
      <dsp:nvSpPr>
        <dsp:cNvPr id="0" name=""/>
        <dsp:cNvSpPr/>
      </dsp:nvSpPr>
      <dsp:spPr>
        <a:xfrm rot="1480551">
          <a:off x="5493339" y="1027664"/>
          <a:ext cx="49465" cy="5152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bg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/>
        </a:p>
      </dsp:txBody>
      <dsp:txXfrm>
        <a:off x="5494017" y="1127606"/>
        <a:ext cx="34626" cy="309120"/>
      </dsp:txXfrm>
    </dsp:sp>
    <dsp:sp modelId="{938BF440-57D1-4B8C-9394-F70A046888AD}">
      <dsp:nvSpPr>
        <dsp:cNvPr id="0" name=""/>
        <dsp:cNvSpPr/>
      </dsp:nvSpPr>
      <dsp:spPr>
        <a:xfrm>
          <a:off x="5426855" y="709263"/>
          <a:ext cx="2448004" cy="2192892"/>
        </a:xfrm>
        <a:prstGeom prst="ellipse">
          <a:avLst/>
        </a:prstGeom>
        <a:solidFill>
          <a:srgbClr val="1C3F9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>
              <a:solidFill>
                <a:srgbClr val="FFFF00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Acceso a la alimentación</a:t>
          </a:r>
          <a:r>
            <a:rPr lang="es-MX" sz="1500" b="1" kern="1200" dirty="0"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/>
          </a:r>
          <a:br>
            <a:rPr lang="es-MX" sz="1500" b="1" kern="1200" dirty="0"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</a:br>
          <a:r>
            <a:rPr lang="es-MX" sz="1500" b="1" kern="1200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Alimentos suficientes para todos (cantidad, calidad y variedad)</a:t>
          </a:r>
          <a:endParaRPr lang="es-MX" sz="1500" kern="1200" dirty="0"/>
        </a:p>
      </dsp:txBody>
      <dsp:txXfrm>
        <a:off x="5785357" y="1030405"/>
        <a:ext cx="1731000" cy="1550608"/>
      </dsp:txXfrm>
    </dsp:sp>
    <dsp:sp modelId="{9D5D9A72-3BB0-4C86-A515-6E7532834D47}">
      <dsp:nvSpPr>
        <dsp:cNvPr id="0" name=""/>
        <dsp:cNvSpPr/>
      </dsp:nvSpPr>
      <dsp:spPr>
        <a:xfrm rot="4731886">
          <a:off x="6857209" y="2645077"/>
          <a:ext cx="19132" cy="5152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bg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/>
        </a:p>
      </dsp:txBody>
      <dsp:txXfrm>
        <a:off x="6859525" y="2745301"/>
        <a:ext cx="13392" cy="309120"/>
      </dsp:txXfrm>
    </dsp:sp>
    <dsp:sp modelId="{F2B4C3A5-6F15-421D-A29E-88C628BFEFB3}">
      <dsp:nvSpPr>
        <dsp:cNvPr id="0" name=""/>
        <dsp:cNvSpPr/>
      </dsp:nvSpPr>
      <dsp:spPr>
        <a:xfrm>
          <a:off x="5858899" y="2904263"/>
          <a:ext cx="2448004" cy="2192892"/>
        </a:xfrm>
        <a:prstGeom prst="ellipse">
          <a:avLst/>
        </a:prstGeom>
        <a:solidFill>
          <a:srgbClr val="1C3F9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>
              <a:solidFill>
                <a:srgbClr val="FFFF00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  Acceso a servicios básicos en la vivienda</a:t>
          </a:r>
        </a:p>
        <a:p>
          <a:pPr lvl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 </a:t>
          </a:r>
          <a:r>
            <a:rPr lang="es-MX" sz="1400" b="1" kern="1200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Agua, drenaje, electricidad y condiciones  adecuadas para cocinar</a:t>
          </a:r>
          <a:endParaRPr lang="es-MX" sz="1400" kern="1200" dirty="0"/>
        </a:p>
      </dsp:txBody>
      <dsp:txXfrm>
        <a:off x="6217401" y="3225405"/>
        <a:ext cx="1731000" cy="1550608"/>
      </dsp:txXfrm>
    </dsp:sp>
    <dsp:sp modelId="{12E83F85-DF5D-4DCD-A59A-3F950961648C}">
      <dsp:nvSpPr>
        <dsp:cNvPr id="0" name=""/>
        <dsp:cNvSpPr/>
      </dsp:nvSpPr>
      <dsp:spPr>
        <a:xfrm rot="7844796">
          <a:off x="6274046" y="4649669"/>
          <a:ext cx="55613" cy="5152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bg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/>
        </a:p>
      </dsp:txBody>
      <dsp:txXfrm rot="10800000">
        <a:off x="6287833" y="4746389"/>
        <a:ext cx="38929" cy="309120"/>
      </dsp:txXfrm>
    </dsp:sp>
    <dsp:sp modelId="{0A00AD66-C4CF-4858-A093-028A086C9EA3}">
      <dsp:nvSpPr>
        <dsp:cNvPr id="0" name=""/>
        <dsp:cNvSpPr/>
      </dsp:nvSpPr>
      <dsp:spPr>
        <a:xfrm>
          <a:off x="4422877" y="4690293"/>
          <a:ext cx="2242534" cy="2192892"/>
        </a:xfrm>
        <a:prstGeom prst="ellipse">
          <a:avLst/>
        </a:prstGeom>
        <a:solidFill>
          <a:srgbClr val="1C3F9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>
              <a:solidFill>
                <a:srgbClr val="FFFF00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/>
          </a:r>
          <a:br>
            <a:rPr lang="es-MX" sz="1200" b="1" kern="1200" dirty="0">
              <a:solidFill>
                <a:srgbClr val="FFFF00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</a:br>
          <a:r>
            <a:rPr lang="es-MX" sz="1400" b="1" kern="1200" dirty="0">
              <a:solidFill>
                <a:srgbClr val="FFFF00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/>
          </a:r>
          <a:br>
            <a:rPr lang="es-MX" sz="1400" b="1" kern="1200" dirty="0">
              <a:solidFill>
                <a:srgbClr val="FFFF00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</a:br>
          <a:r>
            <a:rPr lang="es-MX" sz="1400" b="1" kern="1200" dirty="0">
              <a:solidFill>
                <a:srgbClr val="FFFF00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Calidad y espacios en de la vivienda</a:t>
          </a:r>
          <a:r>
            <a:rPr lang="es-MX" sz="1400" b="1" kern="1200" dirty="0"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Espacio suficiente para los integrantes del hogar, así como materiales adecuados  para la habitabilidad (techos, muros, pisos)</a:t>
          </a:r>
          <a:endParaRPr lang="es-MX" sz="1200" kern="1200" dirty="0"/>
        </a:p>
      </dsp:txBody>
      <dsp:txXfrm>
        <a:off x="4751289" y="5011435"/>
        <a:ext cx="1585710" cy="1550608"/>
      </dsp:txXfrm>
    </dsp:sp>
    <dsp:sp modelId="{691701B4-A963-45C6-A572-07903B219E0B}">
      <dsp:nvSpPr>
        <dsp:cNvPr id="0" name=""/>
        <dsp:cNvSpPr/>
      </dsp:nvSpPr>
      <dsp:spPr>
        <a:xfrm rot="10800000">
          <a:off x="4338852" y="5529138"/>
          <a:ext cx="59377" cy="5152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bg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/>
        </a:p>
      </dsp:txBody>
      <dsp:txXfrm rot="10800000">
        <a:off x="4356665" y="5632178"/>
        <a:ext cx="41564" cy="309120"/>
      </dsp:txXfrm>
    </dsp:sp>
    <dsp:sp modelId="{3BD7D10C-2673-4F1E-A991-E741FDF13C3D}">
      <dsp:nvSpPr>
        <dsp:cNvPr id="0" name=""/>
        <dsp:cNvSpPr/>
      </dsp:nvSpPr>
      <dsp:spPr>
        <a:xfrm>
          <a:off x="1862840" y="4690293"/>
          <a:ext cx="2448004" cy="2192892"/>
        </a:xfrm>
        <a:prstGeom prst="ellipse">
          <a:avLst/>
        </a:prstGeom>
        <a:solidFill>
          <a:srgbClr val="1C3F9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>
              <a:solidFill>
                <a:srgbClr val="FFFF00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Acceso a la seguridad social</a:t>
          </a:r>
          <a:r>
            <a:rPr lang="es-MX" sz="1300" b="1" kern="1200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/>
          </a:r>
          <a:br>
            <a:rPr lang="es-MX" sz="1300" b="1" kern="1200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</a:br>
          <a:r>
            <a:rPr lang="es-MX" sz="1400" b="1" kern="1200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Empleo formal y protección ante accidentes, enfermedades o  etapas del ciclo de vida (embarazo, vejez)</a:t>
          </a:r>
          <a:endParaRPr lang="es-MX" sz="1400" kern="1200" dirty="0"/>
        </a:p>
      </dsp:txBody>
      <dsp:txXfrm>
        <a:off x="2221342" y="5011435"/>
        <a:ext cx="1731000" cy="1550608"/>
      </dsp:txXfrm>
    </dsp:sp>
    <dsp:sp modelId="{53B3B004-CCDF-490B-8B50-0646F671AF0C}">
      <dsp:nvSpPr>
        <dsp:cNvPr id="0" name=""/>
        <dsp:cNvSpPr/>
      </dsp:nvSpPr>
      <dsp:spPr>
        <a:xfrm rot="13754556">
          <a:off x="2302095" y="4638053"/>
          <a:ext cx="33476" cy="515200"/>
        </a:xfrm>
        <a:prstGeom prst="rightArrow">
          <a:avLst>
            <a:gd name="adj1" fmla="val 60000"/>
            <a:gd name="adj2" fmla="val 50000"/>
          </a:avLst>
        </a:prstGeom>
        <a:solidFill>
          <a:schemeClr val="bg1"/>
        </a:solidFill>
        <a:ln>
          <a:solidFill>
            <a:schemeClr val="bg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/>
        </a:p>
      </dsp:txBody>
      <dsp:txXfrm rot="10800000">
        <a:off x="2310395" y="4744897"/>
        <a:ext cx="23433" cy="309120"/>
      </dsp:txXfrm>
    </dsp:sp>
    <dsp:sp modelId="{2FF1BC9F-ADB3-450A-9E0D-A2A404EA9540}">
      <dsp:nvSpPr>
        <dsp:cNvPr id="0" name=""/>
        <dsp:cNvSpPr/>
      </dsp:nvSpPr>
      <dsp:spPr>
        <a:xfrm>
          <a:off x="325584" y="2906685"/>
          <a:ext cx="2448004" cy="2192892"/>
        </a:xfrm>
        <a:prstGeom prst="ellipse">
          <a:avLst/>
        </a:prstGeom>
        <a:solidFill>
          <a:srgbClr val="1C3F9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>
              <a:solidFill>
                <a:srgbClr val="FFFF00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Acceso a servicios de salud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  </a:t>
          </a:r>
          <a:r>
            <a:rPr lang="es-MX" sz="1400" b="1" kern="1200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Exigibilidad de la atención a la salud</a:t>
          </a:r>
          <a:endParaRPr lang="es-MX" sz="1400" kern="1200" dirty="0"/>
        </a:p>
      </dsp:txBody>
      <dsp:txXfrm>
        <a:off x="684086" y="3227827"/>
        <a:ext cx="1731000" cy="1550608"/>
      </dsp:txXfrm>
    </dsp:sp>
    <dsp:sp modelId="{EA471A72-C2F9-4364-B0C9-042DD52541E1}">
      <dsp:nvSpPr>
        <dsp:cNvPr id="0" name=""/>
        <dsp:cNvSpPr/>
      </dsp:nvSpPr>
      <dsp:spPr>
        <a:xfrm rot="17035228">
          <a:off x="1806227" y="2647670"/>
          <a:ext cx="30938" cy="5152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bg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/>
        </a:p>
      </dsp:txBody>
      <dsp:txXfrm>
        <a:off x="1809751" y="2755214"/>
        <a:ext cx="21657" cy="309120"/>
      </dsp:txXfrm>
    </dsp:sp>
    <dsp:sp modelId="{1DE8BD9B-D196-4234-9C30-96FF6CD751EF}">
      <dsp:nvSpPr>
        <dsp:cNvPr id="0" name=""/>
        <dsp:cNvSpPr/>
      </dsp:nvSpPr>
      <dsp:spPr>
        <a:xfrm>
          <a:off x="870225" y="709263"/>
          <a:ext cx="2448004" cy="2192892"/>
        </a:xfrm>
        <a:prstGeom prst="ellipse">
          <a:avLst/>
        </a:prstGeom>
        <a:solidFill>
          <a:srgbClr val="1C3F9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>
              <a:solidFill>
                <a:srgbClr val="FFFF00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Rezago educativo</a:t>
          </a:r>
          <a:r>
            <a:rPr lang="es-MX" sz="1500" b="1" kern="1200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/>
          </a:r>
          <a:br>
            <a:rPr lang="es-MX" sz="1500" b="1" kern="1200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</a:br>
          <a:r>
            <a:rPr lang="es-MX" sz="1400" b="1" kern="1200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Asistencia escolar y cobertura universal de educación básica</a:t>
          </a:r>
          <a:endParaRPr lang="es-MX" sz="1400" kern="1200" dirty="0"/>
        </a:p>
      </dsp:txBody>
      <dsp:txXfrm>
        <a:off x="1228727" y="1030405"/>
        <a:ext cx="1731000" cy="1550608"/>
      </dsp:txXfrm>
    </dsp:sp>
    <dsp:sp modelId="{B6EE042F-5731-46DA-A9F7-41F82E62D622}">
      <dsp:nvSpPr>
        <dsp:cNvPr id="0" name=""/>
        <dsp:cNvSpPr/>
      </dsp:nvSpPr>
      <dsp:spPr>
        <a:xfrm rot="20136875">
          <a:off x="3207572" y="1028992"/>
          <a:ext cx="63633" cy="5152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bg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/>
        </a:p>
      </dsp:txBody>
      <dsp:txXfrm>
        <a:off x="3208424" y="1135973"/>
        <a:ext cx="44543" cy="3091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B39533-041F-4F8C-991C-2341500360CE}">
      <dsp:nvSpPr>
        <dsp:cNvPr id="0" name=""/>
        <dsp:cNvSpPr/>
      </dsp:nvSpPr>
      <dsp:spPr>
        <a:xfrm>
          <a:off x="0" y="0"/>
          <a:ext cx="3744416" cy="772231"/>
        </a:xfrm>
        <a:prstGeom prst="rect">
          <a:avLst/>
        </a:prstGeom>
        <a:solidFill>
          <a:srgbClr val="C00000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46304" rIns="256032" bIns="146304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b="1" kern="1200" dirty="0" smtClean="0"/>
            <a:t>Pobreza</a:t>
          </a:r>
          <a:endParaRPr lang="es-MX" sz="3600" b="1" kern="1200" dirty="0"/>
        </a:p>
      </dsp:txBody>
      <dsp:txXfrm>
        <a:off x="0" y="0"/>
        <a:ext cx="3744416" cy="772231"/>
      </dsp:txXfrm>
    </dsp:sp>
    <dsp:sp modelId="{F6F90FE0-F1E9-4FA0-89A1-539B8FA504A3}">
      <dsp:nvSpPr>
        <dsp:cNvPr id="0" name=""/>
        <dsp:cNvSpPr/>
      </dsp:nvSpPr>
      <dsp:spPr>
        <a:xfrm>
          <a:off x="0" y="780036"/>
          <a:ext cx="3744416" cy="6340949"/>
        </a:xfrm>
        <a:prstGeom prst="rect">
          <a:avLst/>
        </a:prstGeom>
        <a:gradFill flip="none" rotWithShape="0">
          <a:gsLst>
            <a:gs pos="0">
              <a:srgbClr val="C00000">
                <a:tint val="66000"/>
                <a:satMod val="160000"/>
              </a:srgbClr>
            </a:gs>
            <a:gs pos="50000">
              <a:srgbClr val="C00000">
                <a:tint val="44500"/>
                <a:satMod val="160000"/>
              </a:srgbClr>
            </a:gs>
            <a:gs pos="100000">
              <a:srgbClr val="C00000">
                <a:tint val="23500"/>
                <a:satMod val="160000"/>
              </a:srgbClr>
            </a:gs>
          </a:gsLst>
          <a:path path="circle">
            <a:fillToRect t="100000" r="100000"/>
          </a:path>
          <a:tileRect l="-100000" b="-100000"/>
        </a:gra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b="1" kern="1200" dirty="0" smtClean="0"/>
            <a:t>Educación</a:t>
          </a:r>
          <a:endParaRPr lang="es-MX" sz="2100" b="1" kern="1200" dirty="0"/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Asistencia escolar</a:t>
          </a:r>
          <a:endParaRPr lang="es-MX" sz="2100" kern="1200" dirty="0"/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Nivel educativo</a:t>
          </a:r>
          <a:endParaRPr lang="es-MX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b="1" kern="1200" dirty="0" smtClean="0"/>
            <a:t>Vivienda</a:t>
          </a:r>
          <a:endParaRPr lang="es-MX" sz="2100" b="1" kern="1200" dirty="0"/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Drenaje</a:t>
          </a:r>
          <a:endParaRPr lang="es-MX" sz="2100" kern="1200" dirty="0"/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Energía eléctrica</a:t>
          </a:r>
          <a:endParaRPr lang="es-MX" sz="2100" kern="1200" dirty="0"/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Agua</a:t>
          </a:r>
          <a:endParaRPr lang="es-MX" sz="2100" kern="1200" dirty="0"/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Combustible</a:t>
          </a:r>
          <a:endParaRPr lang="es-MX" sz="2100" kern="1200" dirty="0"/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Hacinamiento</a:t>
          </a:r>
          <a:endParaRPr lang="es-MX" sz="2100" kern="1200" dirty="0"/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Piso</a:t>
          </a:r>
          <a:endParaRPr lang="es-MX" sz="2100" kern="1200" dirty="0"/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Techo</a:t>
          </a:r>
          <a:endParaRPr lang="es-MX" sz="2100" kern="1200" dirty="0"/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Muros</a:t>
          </a:r>
          <a:endParaRPr lang="es-MX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b="1" kern="1200" dirty="0" smtClean="0"/>
            <a:t>Salud</a:t>
          </a:r>
          <a:endParaRPr lang="es-MX" sz="2100" b="1" kern="1200" dirty="0"/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err="1" smtClean="0"/>
            <a:t>Derechohabiencia</a:t>
          </a:r>
          <a:endParaRPr lang="es-MX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b="1" kern="1200" dirty="0" smtClean="0"/>
            <a:t>Alimentación</a:t>
          </a:r>
          <a:endParaRPr lang="es-MX" sz="2100" b="1" kern="1200" dirty="0"/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b="0" kern="1200" dirty="0" smtClean="0"/>
            <a:t>Seguridad alimentaria</a:t>
          </a:r>
          <a:endParaRPr lang="es-MX" sz="2100" b="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b="1" kern="1200" dirty="0" smtClean="0"/>
            <a:t>Ingreso</a:t>
          </a:r>
          <a:endParaRPr lang="es-MX" sz="2100" b="1" kern="1200" dirty="0"/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Canasta alimentaria y no alimentaria</a:t>
          </a:r>
          <a:endParaRPr lang="es-MX" sz="2100" kern="1200" dirty="0"/>
        </a:p>
      </dsp:txBody>
      <dsp:txXfrm>
        <a:off x="0" y="780036"/>
        <a:ext cx="3744416" cy="634094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6F798A-8759-461B-BDEA-AC0B627BE419}">
      <dsp:nvSpPr>
        <dsp:cNvPr id="0" name=""/>
        <dsp:cNvSpPr/>
      </dsp:nvSpPr>
      <dsp:spPr>
        <a:xfrm>
          <a:off x="0" y="0"/>
          <a:ext cx="4536504" cy="78122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46304" rIns="256032" bIns="146304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b="1" kern="1200" dirty="0" smtClean="0"/>
            <a:t>Marginación</a:t>
          </a:r>
          <a:endParaRPr lang="es-MX" sz="3600" b="1" kern="1200" dirty="0"/>
        </a:p>
      </dsp:txBody>
      <dsp:txXfrm>
        <a:off x="0" y="0"/>
        <a:ext cx="4536504" cy="781225"/>
      </dsp:txXfrm>
    </dsp:sp>
    <dsp:sp modelId="{5F92F71E-E3FE-4D84-873C-503330C22AC7}">
      <dsp:nvSpPr>
        <dsp:cNvPr id="0" name=""/>
        <dsp:cNvSpPr/>
      </dsp:nvSpPr>
      <dsp:spPr>
        <a:xfrm>
          <a:off x="0" y="804578"/>
          <a:ext cx="4536504" cy="495197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b="1" kern="1200" dirty="0" smtClean="0"/>
            <a:t>Educación</a:t>
          </a:r>
          <a:endParaRPr lang="es-MX" sz="2200" b="1" kern="1200" dirty="0"/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Analfabetismo</a:t>
          </a:r>
          <a:endParaRPr lang="es-MX" sz="2200" kern="1200" dirty="0"/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Primaria completa</a:t>
          </a:r>
          <a:endParaRPr lang="es-MX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b="1" kern="1200" dirty="0" smtClean="0"/>
            <a:t>Vivienda</a:t>
          </a:r>
          <a:endParaRPr lang="es-MX" sz="2200" b="1" kern="1200" dirty="0"/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Drenaje</a:t>
          </a:r>
          <a:endParaRPr lang="es-MX" sz="2200" kern="1200" dirty="0"/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Energía eléctrica</a:t>
          </a:r>
          <a:endParaRPr lang="es-MX" sz="2200" kern="1200" dirty="0"/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Agua</a:t>
          </a:r>
          <a:endParaRPr lang="es-MX" sz="2200" kern="1200" dirty="0"/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Hacinamiento</a:t>
          </a:r>
          <a:endParaRPr lang="es-MX" sz="2200" kern="1200" dirty="0"/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Piso</a:t>
          </a:r>
          <a:endParaRPr lang="es-MX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b="1" kern="1200" dirty="0" smtClean="0"/>
            <a:t>Distribución de la población</a:t>
          </a:r>
          <a:endParaRPr lang="es-MX" sz="2200" b="1" kern="1200" dirty="0"/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Localidades con menos de 5,000 hab.</a:t>
          </a:r>
          <a:endParaRPr lang="es-MX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b="1" kern="1200" dirty="0" smtClean="0"/>
            <a:t>Ingreso</a:t>
          </a:r>
          <a:endParaRPr lang="es-MX" sz="2200" b="1" kern="1200" dirty="0"/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Población ocupada</a:t>
          </a:r>
          <a:endParaRPr lang="es-MX" sz="2200" kern="1200" dirty="0"/>
        </a:p>
      </dsp:txBody>
      <dsp:txXfrm>
        <a:off x="0" y="804578"/>
        <a:ext cx="4536504" cy="495197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99FDDC-E3B8-4AB6-8F9E-C5C23B4D853A}">
      <dsp:nvSpPr>
        <dsp:cNvPr id="0" name=""/>
        <dsp:cNvSpPr/>
      </dsp:nvSpPr>
      <dsp:spPr>
        <a:xfrm>
          <a:off x="0" y="78335"/>
          <a:ext cx="3600400" cy="7920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46304" rIns="256032" bIns="146304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b="1" kern="1200" dirty="0" smtClean="0"/>
            <a:t>Rezago social</a:t>
          </a:r>
          <a:endParaRPr lang="es-MX" sz="3600" b="1" kern="1200" dirty="0"/>
        </a:p>
      </dsp:txBody>
      <dsp:txXfrm>
        <a:off x="0" y="78335"/>
        <a:ext cx="3600400" cy="792040"/>
      </dsp:txXfrm>
    </dsp:sp>
    <dsp:sp modelId="{1C53464D-32C2-4894-A6DE-D3ADA89556BB}">
      <dsp:nvSpPr>
        <dsp:cNvPr id="0" name=""/>
        <dsp:cNvSpPr/>
      </dsp:nvSpPr>
      <dsp:spPr>
        <a:xfrm>
          <a:off x="0" y="919122"/>
          <a:ext cx="3600400" cy="48311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1" kern="1200" dirty="0" smtClean="0"/>
            <a:t>Educación</a:t>
          </a:r>
          <a:endParaRPr lang="es-MX" sz="2000" b="1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Analfabetismo</a:t>
          </a:r>
          <a:endParaRPr lang="es-MX" sz="200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Primaria completa</a:t>
          </a:r>
          <a:endParaRPr lang="es-MX" sz="200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Asistencia escolar</a:t>
          </a:r>
          <a:endParaRPr lang="es-MX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1" kern="1200" dirty="0" smtClean="0"/>
            <a:t>Vivienda</a:t>
          </a:r>
          <a:endParaRPr lang="es-MX" sz="2000" b="1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Drenaje</a:t>
          </a:r>
          <a:endParaRPr lang="es-MX" sz="200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Energía eléctrica</a:t>
          </a:r>
          <a:endParaRPr lang="es-MX" sz="200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Agua</a:t>
          </a:r>
          <a:endParaRPr lang="es-MX" sz="200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Piso</a:t>
          </a:r>
          <a:endParaRPr lang="es-MX" sz="200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Excusado</a:t>
          </a:r>
          <a:endParaRPr lang="es-MX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1" kern="1200" dirty="0" smtClean="0"/>
            <a:t>Salud</a:t>
          </a:r>
          <a:endParaRPr lang="es-MX" sz="2000" b="1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err="1" smtClean="0"/>
            <a:t>Derechohabiencia</a:t>
          </a:r>
          <a:endParaRPr lang="es-MX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1" kern="1200" dirty="0" smtClean="0"/>
            <a:t>Activos en el hogar</a:t>
          </a:r>
          <a:endParaRPr lang="es-MX" sz="2000" b="1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Lavadora</a:t>
          </a:r>
          <a:endParaRPr lang="es-MX" sz="200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Refrigerador</a:t>
          </a:r>
          <a:endParaRPr lang="es-MX" sz="2000" kern="1200" dirty="0"/>
        </a:p>
      </dsp:txBody>
      <dsp:txXfrm>
        <a:off x="0" y="919122"/>
        <a:ext cx="3600400" cy="48311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8B0572-8120-490D-BA4A-46C15BBCFD5B}" type="datetimeFigureOut">
              <a:rPr lang="es-MX" smtClean="0"/>
              <a:t>17/04/2018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1F0403-BB5F-4069-B329-401C1DDC9BF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68823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" name="Rectangle 2"/>
          <p:cNvSpPr>
            <a:spLocks noGrp="1"/>
          </p:cNvSpPr>
          <p:nvPr>
            <p:ph type="body" sz="quarter" idx="1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MX" altLang="es-MX" noProof="0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s-MX" altLang="es-MX" noProof="0" smtClean="0">
                <a:sym typeface="Helvetica Neue" charset="0"/>
              </a:rPr>
              <a:t>Second level</a:t>
            </a:r>
          </a:p>
          <a:p>
            <a:pPr lvl="2"/>
            <a:r>
              <a:rPr lang="es-MX" altLang="es-MX" noProof="0" smtClean="0">
                <a:sym typeface="Helvetica Neue" charset="0"/>
              </a:rPr>
              <a:t>Third level</a:t>
            </a:r>
          </a:p>
          <a:p>
            <a:pPr lvl="3"/>
            <a:r>
              <a:rPr lang="es-MX" altLang="es-MX" noProof="0" smtClean="0">
                <a:sym typeface="Helvetica Neue" charset="0"/>
              </a:rPr>
              <a:t>Fourth level</a:t>
            </a:r>
          </a:p>
          <a:p>
            <a:pPr lvl="4"/>
            <a:r>
              <a:rPr lang="es-MX" altLang="es-MX" noProof="0" smtClean="0">
                <a:sym typeface="Helvetica Neue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469212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1pPr>
    <a:lvl2pPr indent="2286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2pPr>
    <a:lvl3pPr indent="4572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3pPr>
    <a:lvl4pPr indent="6858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4pPr>
    <a:lvl5pPr indent="9144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C8963-660C-4672-A033-56E41A3E241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115067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CFF49-7726-499A-BF82-61E561CB7D9C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76333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9277350" y="444500"/>
            <a:ext cx="2774950" cy="84455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952500" y="444500"/>
            <a:ext cx="8172450" cy="84455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53CA2-0063-4CF5-B795-6EED9099848A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523789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36EE0-313A-4006-B3F8-B0AFCAB9624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309848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E5F0A-C136-4139-ADE6-15E18762564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75016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952500" y="2603500"/>
            <a:ext cx="5473700" cy="62865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578600" y="2603500"/>
            <a:ext cx="5473700" cy="62865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71531-D48C-4A9E-8148-B952EA0A8FED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45912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F0696-31B0-45CC-97A7-BB489E5B708F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012690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5AEB4-3D99-4B5E-B3D4-BB295FF3DA7D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699269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2A646E-2E2E-44E7-B6AB-0F4C58D90AEF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724410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EDF94-67D3-403E-8665-DC9ACB84FF98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147379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>
              <a:sym typeface="Helvetica Light" charset="0"/>
            </a:endParaRP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B365B-4C83-402B-B403-A5FD3A6783A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222007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/>
          </p:cNvSpPr>
          <p:nvPr>
            <p:ph type="title"/>
          </p:nvPr>
        </p:nvSpPr>
        <p:spPr bwMode="auto">
          <a:xfrm>
            <a:off x="952500" y="444500"/>
            <a:ext cx="11099800" cy="215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MX" altLang="es-MX" smtClean="0">
                <a:sym typeface="Helvetica Light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/>
          </p:cNvSpPr>
          <p:nvPr>
            <p:ph type="body" idx="1"/>
          </p:nvPr>
        </p:nvSpPr>
        <p:spPr bwMode="auto">
          <a:xfrm>
            <a:off x="952500" y="2603500"/>
            <a:ext cx="11099800" cy="628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MX" altLang="es-MX" smtClean="0">
                <a:sym typeface="Helvetica Light" charset="0"/>
              </a:rPr>
              <a:t>Click to edit Master text styles</a:t>
            </a:r>
          </a:p>
          <a:p>
            <a:pPr lvl="1"/>
            <a:r>
              <a:rPr lang="es-MX" altLang="es-MX" smtClean="0">
                <a:sym typeface="Helvetica Light" charset="0"/>
              </a:rPr>
              <a:t>Second level</a:t>
            </a:r>
          </a:p>
          <a:p>
            <a:pPr lvl="2"/>
            <a:r>
              <a:rPr lang="es-MX" altLang="es-MX" smtClean="0">
                <a:sym typeface="Helvetica Light" charset="0"/>
              </a:rPr>
              <a:t>Third level</a:t>
            </a:r>
          </a:p>
          <a:p>
            <a:pPr lvl="3"/>
            <a:r>
              <a:rPr lang="es-MX" altLang="es-MX" smtClean="0">
                <a:sym typeface="Helvetica Light" charset="0"/>
              </a:rPr>
              <a:t>Fourth level</a:t>
            </a:r>
          </a:p>
          <a:p>
            <a:pPr lvl="4"/>
            <a:r>
              <a:rPr lang="es-MX" altLang="es-MX" smtClean="0">
                <a:sym typeface="Helvetica Light" charset="0"/>
              </a:rPr>
              <a:t>Fifth level</a:t>
            </a:r>
          </a:p>
        </p:txBody>
      </p:sp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310313" y="9251950"/>
            <a:ext cx="369887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50800" tIns="50800" rIns="50800" bIns="50800" numCol="1" anchor="t" anchorCtr="0" compatLnSpc="1">
            <a:prstTxWarp prst="textNoShape">
              <a:avLst/>
            </a:prstTxWarp>
          </a:bodyPr>
          <a:lstStyle>
            <a:lvl1pPr algn="ctr" eaLnBrk="1">
              <a:defRPr sz="1800"/>
            </a:lvl1pPr>
          </a:lstStyle>
          <a:p>
            <a:pPr>
              <a:defRPr/>
            </a:pPr>
            <a:fld id="{6601FE94-5288-44F0-8182-F894862760FA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84200" rtl="0" eaLnBrk="0" fontAlgn="base" hangingPunct="0">
        <a:spcBef>
          <a:spcPct val="0"/>
        </a:spcBef>
        <a:spcAft>
          <a:spcPct val="0"/>
        </a:spcAft>
        <a:defRPr sz="8000" kern="1200">
          <a:solidFill>
            <a:srgbClr val="000000"/>
          </a:solidFill>
          <a:latin typeface="+mj-lt"/>
          <a:ea typeface="+mj-ea"/>
          <a:cs typeface="+mj-cs"/>
          <a:sym typeface="Helvetica Light" charset="0"/>
        </a:defRPr>
      </a:lvl1pPr>
      <a:lvl2pPr algn="ctr" defTabSz="584200" rtl="0" eaLnBrk="0" fontAlgn="base" hangingPunct="0">
        <a:spcBef>
          <a:spcPct val="0"/>
        </a:spcBef>
        <a:spcAft>
          <a:spcPct val="0"/>
        </a:spcAft>
        <a:defRPr sz="80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2pPr>
      <a:lvl3pPr algn="ctr" defTabSz="584200" rtl="0" eaLnBrk="0" fontAlgn="base" hangingPunct="0">
        <a:spcBef>
          <a:spcPct val="0"/>
        </a:spcBef>
        <a:spcAft>
          <a:spcPct val="0"/>
        </a:spcAft>
        <a:defRPr sz="80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3pPr>
      <a:lvl4pPr algn="ctr" defTabSz="584200" rtl="0" eaLnBrk="0" fontAlgn="base" hangingPunct="0">
        <a:spcBef>
          <a:spcPct val="0"/>
        </a:spcBef>
        <a:spcAft>
          <a:spcPct val="0"/>
        </a:spcAft>
        <a:defRPr sz="80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4pPr>
      <a:lvl5pPr algn="ctr" defTabSz="584200" rtl="0" eaLnBrk="0" fontAlgn="base" hangingPunct="0">
        <a:spcBef>
          <a:spcPct val="0"/>
        </a:spcBef>
        <a:spcAft>
          <a:spcPct val="0"/>
        </a:spcAft>
        <a:defRPr sz="80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5pPr>
      <a:lvl6pPr marL="457200" algn="ctr" defTabSz="584200" rtl="0" fontAlgn="base" hangingPunct="0">
        <a:spcBef>
          <a:spcPct val="0"/>
        </a:spcBef>
        <a:spcAft>
          <a:spcPct val="0"/>
        </a:spcAft>
        <a:defRPr sz="80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6pPr>
      <a:lvl7pPr marL="914400" algn="ctr" defTabSz="584200" rtl="0" fontAlgn="base" hangingPunct="0">
        <a:spcBef>
          <a:spcPct val="0"/>
        </a:spcBef>
        <a:spcAft>
          <a:spcPct val="0"/>
        </a:spcAft>
        <a:defRPr sz="80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7pPr>
      <a:lvl8pPr marL="1371600" algn="ctr" defTabSz="584200" rtl="0" fontAlgn="base" hangingPunct="0">
        <a:spcBef>
          <a:spcPct val="0"/>
        </a:spcBef>
        <a:spcAft>
          <a:spcPct val="0"/>
        </a:spcAft>
        <a:defRPr sz="80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8pPr>
      <a:lvl9pPr marL="1828800" algn="ctr" defTabSz="584200" rtl="0" fontAlgn="base" hangingPunct="0">
        <a:spcBef>
          <a:spcPct val="0"/>
        </a:spcBef>
        <a:spcAft>
          <a:spcPct val="0"/>
        </a:spcAft>
        <a:defRPr sz="80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9pPr>
    </p:titleStyle>
    <p:bodyStyle>
      <a:lvl1pPr marL="444500" indent="-444500" algn="l" defTabSz="584200" rtl="0" eaLnBrk="0" fontAlgn="base" hangingPunct="0">
        <a:spcBef>
          <a:spcPts val="4200"/>
        </a:spcBef>
        <a:spcAft>
          <a:spcPct val="0"/>
        </a:spcAft>
        <a:buSzPct val="75000"/>
        <a:buChar char="•"/>
        <a:defRPr sz="3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1pPr>
      <a:lvl2pPr marL="889000" indent="-444500" algn="l" defTabSz="584200" rtl="0" eaLnBrk="0" fontAlgn="base" hangingPunct="0">
        <a:spcBef>
          <a:spcPts val="4200"/>
        </a:spcBef>
        <a:spcAft>
          <a:spcPct val="0"/>
        </a:spcAft>
        <a:buSzPct val="75000"/>
        <a:buChar char="•"/>
        <a:defRPr sz="3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2pPr>
      <a:lvl3pPr marL="1333500" indent="-444500" algn="l" defTabSz="584200" rtl="0" eaLnBrk="0" fontAlgn="base" hangingPunct="0">
        <a:spcBef>
          <a:spcPts val="4200"/>
        </a:spcBef>
        <a:spcAft>
          <a:spcPct val="0"/>
        </a:spcAft>
        <a:buSzPct val="75000"/>
        <a:buChar char="•"/>
        <a:defRPr sz="3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3pPr>
      <a:lvl4pPr marL="1778000" indent="-444500" algn="l" defTabSz="584200" rtl="0" eaLnBrk="0" fontAlgn="base" hangingPunct="0">
        <a:spcBef>
          <a:spcPts val="4200"/>
        </a:spcBef>
        <a:spcAft>
          <a:spcPct val="0"/>
        </a:spcAft>
        <a:buSzPct val="75000"/>
        <a:buChar char="•"/>
        <a:defRPr sz="3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4pPr>
      <a:lvl5pPr marL="2222500" indent="-444500" algn="l" defTabSz="584200" rtl="0" eaLnBrk="0" fontAlgn="base" hangingPunct="0">
        <a:spcBef>
          <a:spcPts val="4200"/>
        </a:spcBef>
        <a:spcAft>
          <a:spcPct val="0"/>
        </a:spcAft>
        <a:buSzPct val="75000"/>
        <a:buChar char="•"/>
        <a:defRPr sz="3600" kern="12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rcaparicio@coneval.org.mx" TargetMode="External"/><Relationship Id="rId2" Type="http://schemas.openxmlformats.org/officeDocument/2006/relationships/hyperlink" Target="http://www.coneval.org.mx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918766" y="3508648"/>
            <a:ext cx="11521280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>
            <a:lvl1pPr algn="ctr" defTabSz="584200" rtl="0" eaLnBrk="0" fontAlgn="base" hangingPunct="0">
              <a:spcBef>
                <a:spcPct val="0"/>
              </a:spcBef>
              <a:spcAft>
                <a:spcPct val="0"/>
              </a:spcAft>
              <a:defRPr sz="8000" kern="12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 Light" charset="0"/>
              </a:defRPr>
            </a:lvl1pPr>
            <a:lvl2pPr algn="ctr" defTabSz="584200" rtl="0" eaLnBrk="0" fontAlgn="base" hangingPunct="0">
              <a:spcBef>
                <a:spcPct val="0"/>
              </a:spcBef>
              <a:spcAft>
                <a:spcPct val="0"/>
              </a:spcAft>
              <a:defRPr sz="80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algn="ctr" defTabSz="584200" rtl="0" eaLnBrk="0" fontAlgn="base" hangingPunct="0">
              <a:spcBef>
                <a:spcPct val="0"/>
              </a:spcBef>
              <a:spcAft>
                <a:spcPct val="0"/>
              </a:spcAft>
              <a:defRPr sz="80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algn="ctr" defTabSz="584200" rtl="0" eaLnBrk="0" fontAlgn="base" hangingPunct="0">
              <a:spcBef>
                <a:spcPct val="0"/>
              </a:spcBef>
              <a:spcAft>
                <a:spcPct val="0"/>
              </a:spcAft>
              <a:defRPr sz="80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algn="ctr" defTabSz="584200" rtl="0" eaLnBrk="0" fontAlgn="base" hangingPunct="0">
              <a:spcBef>
                <a:spcPct val="0"/>
              </a:spcBef>
              <a:spcAft>
                <a:spcPct val="0"/>
              </a:spcAft>
              <a:defRPr sz="80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457200" algn="ctr" defTabSz="584200" rtl="0" fontAlgn="base" hangingPunct="0">
              <a:spcBef>
                <a:spcPct val="0"/>
              </a:spcBef>
              <a:spcAft>
                <a:spcPct val="0"/>
              </a:spcAft>
              <a:defRPr sz="80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914400" algn="ctr" defTabSz="584200" rtl="0" fontAlgn="base" hangingPunct="0">
              <a:spcBef>
                <a:spcPct val="0"/>
              </a:spcBef>
              <a:spcAft>
                <a:spcPct val="0"/>
              </a:spcAft>
              <a:defRPr sz="80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1371600" algn="ctr" defTabSz="584200" rtl="0" fontAlgn="base" hangingPunct="0">
              <a:spcBef>
                <a:spcPct val="0"/>
              </a:spcBef>
              <a:spcAft>
                <a:spcPct val="0"/>
              </a:spcAft>
              <a:defRPr sz="80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1828800" algn="ctr" defTabSz="584200" rtl="0" fontAlgn="base" hangingPunct="0">
              <a:spcBef>
                <a:spcPct val="0"/>
              </a:spcBef>
              <a:spcAft>
                <a:spcPct val="0"/>
              </a:spcAft>
              <a:defRPr sz="80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eaLnBrk="1"/>
            <a:r>
              <a:rPr lang="es-MX" altLang="es-MX" sz="3600" dirty="0" smtClean="0">
                <a:solidFill>
                  <a:srgbClr val="005F20"/>
                </a:solidFill>
                <a:latin typeface="Arial Black" panose="020B0A04020102020204" pitchFamily="34" charset="0"/>
                <a:ea typeface="Arial Black" panose="020B0A04020102020204" pitchFamily="34" charset="0"/>
                <a:cs typeface="Arial Black" panose="020B0A04020102020204" pitchFamily="34" charset="0"/>
                <a:sym typeface="Arial Black" panose="020B0A04020102020204" pitchFamily="34" charset="0"/>
              </a:rPr>
              <a:t>Conversatorio</a:t>
            </a:r>
          </a:p>
          <a:p>
            <a:pPr eaLnBrk="1"/>
            <a:r>
              <a:rPr lang="es-MX" altLang="es-MX" sz="4400" dirty="0" smtClean="0">
                <a:solidFill>
                  <a:srgbClr val="005F20"/>
                </a:solidFill>
                <a:latin typeface="Arial Black" panose="020B0A04020102020204" pitchFamily="34" charset="0"/>
                <a:ea typeface="Arial Black" panose="020B0A04020102020204" pitchFamily="34" charset="0"/>
                <a:cs typeface="Arial Black" panose="020B0A04020102020204" pitchFamily="34" charset="0"/>
                <a:sym typeface="Arial Black" panose="020B0A04020102020204" pitchFamily="34" charset="0"/>
              </a:rPr>
              <a:t>La marginación en México,</a:t>
            </a:r>
          </a:p>
          <a:p>
            <a:pPr eaLnBrk="1"/>
            <a:r>
              <a:rPr lang="es-MX" altLang="es-MX" sz="4400" dirty="0">
                <a:solidFill>
                  <a:srgbClr val="005F20"/>
                </a:solidFill>
                <a:latin typeface="Arial Black" panose="020B0A04020102020204" pitchFamily="34" charset="0"/>
                <a:ea typeface="Arial Black" panose="020B0A04020102020204" pitchFamily="34" charset="0"/>
                <a:cs typeface="Arial Black" panose="020B0A04020102020204" pitchFamily="34" charset="0"/>
                <a:sym typeface="Arial Black" panose="020B0A04020102020204" pitchFamily="34" charset="0"/>
              </a:rPr>
              <a:t>r</a:t>
            </a:r>
            <a:r>
              <a:rPr lang="es-MX" altLang="es-MX" sz="4400" dirty="0" smtClean="0">
                <a:solidFill>
                  <a:srgbClr val="005F20"/>
                </a:solidFill>
                <a:latin typeface="Arial Black" panose="020B0A04020102020204" pitchFamily="34" charset="0"/>
                <a:ea typeface="Arial Black" panose="020B0A04020102020204" pitchFamily="34" charset="0"/>
                <a:cs typeface="Arial Black" panose="020B0A04020102020204" pitchFamily="34" charset="0"/>
                <a:sym typeface="Arial Black" panose="020B0A04020102020204" pitchFamily="34" charset="0"/>
              </a:rPr>
              <a:t>etrospectiva de una década</a:t>
            </a:r>
          </a:p>
          <a:p>
            <a:pPr eaLnBrk="1"/>
            <a:endParaRPr lang="es-MX" altLang="es-MX" sz="4000" dirty="0">
              <a:solidFill>
                <a:srgbClr val="005F20"/>
              </a:solidFill>
              <a:latin typeface="Arial Black" panose="020B0A04020102020204" pitchFamily="34" charset="0"/>
              <a:ea typeface="Arial Black" panose="020B0A04020102020204" pitchFamily="34" charset="0"/>
              <a:cs typeface="Arial Black" panose="020B0A04020102020204" pitchFamily="34" charset="0"/>
              <a:sym typeface="Arial Black" panose="020B0A04020102020204" pitchFamily="34" charset="0"/>
            </a:endParaRPr>
          </a:p>
          <a:p>
            <a:pPr eaLnBrk="1"/>
            <a:r>
              <a:rPr lang="es-MX" altLang="es-MX" sz="4000" dirty="0" smtClean="0">
                <a:solidFill>
                  <a:srgbClr val="002060"/>
                </a:solidFill>
                <a:latin typeface="Arial Black" panose="020B0A04020102020204" pitchFamily="34" charset="0"/>
                <a:ea typeface="Arial Black" panose="020B0A04020102020204" pitchFamily="34" charset="0"/>
                <a:cs typeface="Arial Black" panose="020B0A04020102020204" pitchFamily="34" charset="0"/>
                <a:sym typeface="Arial Black" panose="020B0A04020102020204" pitchFamily="34" charset="0"/>
              </a:rPr>
              <a:t>La pobreza y la marginación</a:t>
            </a:r>
          </a:p>
          <a:p>
            <a:pPr eaLnBrk="1"/>
            <a:r>
              <a:rPr lang="es-MX" altLang="es-MX" sz="4000" dirty="0" smtClean="0">
                <a:solidFill>
                  <a:srgbClr val="002060"/>
                </a:solidFill>
                <a:latin typeface="Arial Black" panose="020B0A04020102020204" pitchFamily="34" charset="0"/>
                <a:ea typeface="Arial Black" panose="020B0A04020102020204" pitchFamily="34" charset="0"/>
                <a:cs typeface="Arial Black" panose="020B0A04020102020204" pitchFamily="34" charset="0"/>
                <a:sym typeface="Arial Black" panose="020B0A04020102020204" pitchFamily="34" charset="0"/>
              </a:rPr>
              <a:t> en México</a:t>
            </a:r>
          </a:p>
        </p:txBody>
      </p:sp>
      <p:sp>
        <p:nvSpPr>
          <p:cNvPr id="4" name="Rectangle 4"/>
          <p:cNvSpPr>
            <a:spLocks/>
          </p:cNvSpPr>
          <p:nvPr/>
        </p:nvSpPr>
        <p:spPr bwMode="auto">
          <a:xfrm>
            <a:off x="2366963" y="7993063"/>
            <a:ext cx="8624887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ctr" eaLnBrk="1"/>
            <a:r>
              <a:rPr lang="es-MX" altLang="es-MX" sz="2400" b="1" dirty="0" smtClean="0">
                <a:solidFill>
                  <a:srgbClr val="53585F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Abril 2018</a:t>
            </a:r>
            <a:endParaRPr lang="es-MX" altLang="es-MX" sz="2400" b="1" dirty="0">
              <a:solidFill>
                <a:srgbClr val="53585F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37704" y="2020744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</a:t>
            </a:r>
            <a:endParaRPr lang="es-MX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4551175"/>
              </p:ext>
            </p:extLst>
          </p:nvPr>
        </p:nvGraphicFramePr>
        <p:xfrm>
          <a:off x="719252" y="2428527"/>
          <a:ext cx="5256584" cy="4465381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8032"/>
                <a:gridCol w="187220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152128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Rango</a:t>
                      </a:r>
                    </a:p>
                    <a:p>
                      <a:pPr algn="ctr"/>
                      <a:r>
                        <a:rPr lang="es-MX" sz="1800" dirty="0" smtClean="0"/>
                        <a:t>%</a:t>
                      </a:r>
                      <a:endParaRPr lang="es-ES" sz="1800" dirty="0">
                        <a:latin typeface="+mn-lt"/>
                        <a:cs typeface="Tahoma" pitchFamily="34" charset="0"/>
                      </a:endParaRPr>
                    </a:p>
                  </a:txBody>
                  <a:tcPr marL="130048" marR="130048" marT="65024" marB="6502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Número de Municipios</a:t>
                      </a:r>
                    </a:p>
                    <a:p>
                      <a:pPr algn="ctr"/>
                      <a:r>
                        <a:rPr lang="es-MX" sz="1800" dirty="0" smtClean="0"/>
                        <a:t>2010</a:t>
                      </a:r>
                      <a:endParaRPr lang="es-ES" sz="1800" dirty="0"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30048" marR="130048" marT="65024" marB="65024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800" b="1" kern="1200" dirty="0" smtClean="0">
                        <a:solidFill>
                          <a:schemeClr val="lt1"/>
                        </a:solidFill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30048" marR="130048" marT="65024" marB="6502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Número de Municipios</a:t>
                      </a:r>
                    </a:p>
                    <a:p>
                      <a:pPr algn="ctr"/>
                      <a:r>
                        <a:rPr lang="es-MX" sz="1800" dirty="0" smtClean="0"/>
                        <a:t>2015</a:t>
                      </a:r>
                      <a:endParaRPr lang="es-ES" sz="1800" dirty="0"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30048" marR="130048" marT="65024" marB="65024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5456">
                <a:tc>
                  <a:txBody>
                    <a:bodyPr/>
                    <a:lstStyle/>
                    <a:p>
                      <a:pPr marL="0" lvl="0" algn="ctr" defTabSz="914400" rtl="0" eaLnBrk="1" fontAlgn="ctr" latinLnBrk="0" hangingPunct="1"/>
                      <a:r>
                        <a:rPr lang="es-MX" sz="18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</a:t>
                      </a:r>
                      <a:r>
                        <a:rPr lang="es-MX" sz="1800" b="1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+</a:t>
                      </a:r>
                      <a:endParaRPr lang="es-MX" sz="1800" b="1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0" u="none" strike="noStrike" dirty="0" smtClean="0">
                          <a:effectLst/>
                          <a:latin typeface="+mn-lt"/>
                        </a:rPr>
                        <a:t>759</a:t>
                      </a:r>
                      <a:endParaRPr lang="es-MX" sz="18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es-MX" b="1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709</a:t>
                      </a:r>
                      <a:endParaRPr lang="es-MX" b="1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2872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u="none" strike="noStrike" dirty="0" smtClean="0">
                          <a:effectLst/>
                        </a:rPr>
                        <a:t>60 - 80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0" u="none" strike="noStrike" dirty="0" smtClean="0">
                          <a:effectLst/>
                          <a:latin typeface="+mn-lt"/>
                        </a:rPr>
                        <a:t>834</a:t>
                      </a:r>
                      <a:endParaRPr lang="es-MX" sz="18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es-MX" b="1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787</a:t>
                      </a:r>
                      <a:endParaRPr lang="es-MX" b="1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2872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</a:t>
                      </a:r>
                      <a:r>
                        <a:rPr lang="es-MX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- 60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565</a:t>
                      </a:r>
                      <a:endParaRPr lang="es-MX" b="1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es-MX" b="1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604</a:t>
                      </a:r>
                      <a:endParaRPr lang="es-MX" b="1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3522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u="none" strike="noStrike" dirty="0" smtClean="0">
                          <a:effectLst/>
                        </a:rPr>
                        <a:t>20 - 40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266</a:t>
                      </a:r>
                      <a:endParaRPr lang="es-MX" b="1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es-MX" b="1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287</a:t>
                      </a:r>
                      <a:endParaRPr lang="es-MX" b="1" dirty="0"/>
                    </a:p>
                  </a:txBody>
                  <a:tcPr marL="9525" marR="9525" marT="9525" marB="0" anchor="ctr"/>
                </a:tc>
              </a:tr>
              <a:tr h="48256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u="none" strike="noStrike" dirty="0" smtClean="0">
                          <a:effectLst/>
                        </a:rPr>
                        <a:t>0 - 20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21</a:t>
                      </a:r>
                      <a:endParaRPr lang="es-MX" b="1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es-MX" b="1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58</a:t>
                      </a:r>
                      <a:endParaRPr lang="es-MX" b="1" dirty="0"/>
                    </a:p>
                  </a:txBody>
                  <a:tcPr marL="9525" marR="9525" marT="9525" marB="0" anchor="ctr"/>
                </a:tc>
              </a:tr>
              <a:tr h="48256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2</a:t>
                      </a:r>
                      <a:r>
                        <a:rPr lang="es-MX" b="1" baseline="0" dirty="0" smtClean="0"/>
                        <a:t> </a:t>
                      </a:r>
                      <a:r>
                        <a:rPr lang="es-MX" b="1" dirty="0" smtClean="0"/>
                        <a:t>445</a:t>
                      </a:r>
                      <a:endParaRPr lang="es-MX" b="1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es-MX" b="1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2</a:t>
                      </a:r>
                      <a:r>
                        <a:rPr lang="es-MX" b="1" baseline="0" dirty="0" smtClean="0"/>
                        <a:t> </a:t>
                      </a:r>
                      <a:r>
                        <a:rPr lang="es-MX" b="1" dirty="0" smtClean="0"/>
                        <a:t>445</a:t>
                      </a:r>
                      <a:endParaRPr lang="es-MX" b="1" dirty="0"/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2501041" y="1578304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002060"/>
                </a:solidFill>
              </a:rPr>
              <a:t>Pobreza 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8145463" y="1578303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Pobreza extrema </a:t>
            </a:r>
            <a:endParaRPr lang="es-MX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10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773531"/>
              </p:ext>
            </p:extLst>
          </p:nvPr>
        </p:nvGraphicFramePr>
        <p:xfrm>
          <a:off x="7078465" y="2428528"/>
          <a:ext cx="5555783" cy="446538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66735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8032"/>
                <a:gridCol w="201622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316019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Rango</a:t>
                      </a:r>
                    </a:p>
                    <a:p>
                      <a:pPr algn="ctr"/>
                      <a:r>
                        <a:rPr lang="es-MX" sz="1800" dirty="0" smtClean="0"/>
                        <a:t>%</a:t>
                      </a:r>
                      <a:endParaRPr lang="es-ES" sz="1800" dirty="0">
                        <a:latin typeface="+mn-lt"/>
                        <a:cs typeface="Tahoma" pitchFamily="34" charset="0"/>
                      </a:endParaRPr>
                    </a:p>
                  </a:txBody>
                  <a:tcPr marL="130048" marR="130048" marT="65024" marB="6502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Número de Municipios</a:t>
                      </a:r>
                    </a:p>
                    <a:p>
                      <a:pPr algn="ctr"/>
                      <a:r>
                        <a:rPr lang="es-MX" sz="1800" dirty="0" smtClean="0"/>
                        <a:t>2010</a:t>
                      </a:r>
                      <a:endParaRPr lang="es-ES" sz="1800" dirty="0"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30048" marR="130048" marT="65024" marB="65024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800" b="1" kern="1200" dirty="0" smtClean="0">
                        <a:solidFill>
                          <a:schemeClr val="lt1"/>
                        </a:solidFill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30048" marR="130048" marT="65024" marB="6502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Número de Municipios</a:t>
                      </a:r>
                    </a:p>
                    <a:p>
                      <a:pPr algn="ctr"/>
                      <a:r>
                        <a:rPr lang="es-MX" sz="1800" dirty="0" smtClean="0"/>
                        <a:t>2015</a:t>
                      </a:r>
                      <a:endParaRPr lang="es-ES" sz="1800" dirty="0"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30048" marR="130048" marT="65024" marB="65024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8489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u="none" strike="noStrike" dirty="0" smtClean="0">
                          <a:effectLst/>
                        </a:rPr>
                        <a:t>80 +</a:t>
                      </a:r>
                      <a:endParaRPr lang="es-MX" sz="1800" b="1" u="none" strike="noStrike" dirty="0" smtClean="0">
                        <a:effectLst/>
                      </a:endParaRPr>
                    </a:p>
                  </a:txBody>
                  <a:tcPr marL="9525" marR="9525" marT="108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29</a:t>
                      </a:r>
                      <a:endParaRPr lang="es-MX" b="1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es-MX" b="1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6</a:t>
                      </a:r>
                      <a:endParaRPr lang="es-MX" b="1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9375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u="none" strike="noStrike" dirty="0" smtClean="0">
                          <a:effectLst/>
                        </a:rPr>
                        <a:t>60 - 80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193</a:t>
                      </a:r>
                      <a:endParaRPr lang="es-MX" b="1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es-MX" b="1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105</a:t>
                      </a:r>
                      <a:endParaRPr lang="es-MX" b="1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679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u="none" strike="noStrike" dirty="0" smtClean="0">
                          <a:effectLst/>
                        </a:rPr>
                        <a:t>40 - 60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330</a:t>
                      </a:r>
                      <a:endParaRPr lang="es-MX" b="1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es-MX" b="1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228</a:t>
                      </a:r>
                      <a:endParaRPr lang="es-MX" b="1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1953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  <a:r>
                        <a:rPr lang="es-MX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- 40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639</a:t>
                      </a:r>
                      <a:endParaRPr lang="es-MX" b="1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es-MX" b="1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579</a:t>
                      </a:r>
                      <a:endParaRPr lang="es-MX" b="1" dirty="0"/>
                    </a:p>
                  </a:txBody>
                  <a:tcPr marL="9525" marR="9525" marT="9525" marB="0" anchor="ctr"/>
                </a:tc>
              </a:tr>
              <a:tr h="4120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u="none" strike="noStrike" dirty="0" smtClean="0">
                          <a:effectLst/>
                        </a:rPr>
                        <a:t>0 - 20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1254</a:t>
                      </a:r>
                      <a:endParaRPr lang="es-MX" b="1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es-MX" b="1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1527</a:t>
                      </a:r>
                      <a:endParaRPr lang="es-MX" b="1" dirty="0"/>
                    </a:p>
                  </a:txBody>
                  <a:tcPr marL="9525" marR="9525" marT="9525" marB="0" anchor="ctr"/>
                </a:tc>
              </a:tr>
              <a:tr h="37109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2 445</a:t>
                      </a:r>
                      <a:endParaRPr lang="es-MX" b="1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es-MX" b="1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2</a:t>
                      </a:r>
                      <a:r>
                        <a:rPr lang="es-MX" b="1" baseline="0" dirty="0" smtClean="0"/>
                        <a:t> 445</a:t>
                      </a:r>
                      <a:endParaRPr lang="es-MX" b="1" dirty="0"/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1" name="CuadroTexto 4"/>
          <p:cNvSpPr txBox="1">
            <a:spLocks noChangeArrowheads="1"/>
          </p:cNvSpPr>
          <p:nvPr/>
        </p:nvSpPr>
        <p:spPr bwMode="auto">
          <a:xfrm>
            <a:off x="21680" y="9107269"/>
            <a:ext cx="1300507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altLang="es-MX" sz="1200" dirty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Fuente: estimaciones </a:t>
            </a:r>
            <a:r>
              <a:rPr lang="es-MX" altLang="es-MX" sz="1200" dirty="0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del </a:t>
            </a:r>
            <a:r>
              <a:rPr lang="es-MX" altLang="es-MX" sz="1200" dirty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CONEVAL con base en el MCS-ENIGH 2010, la muestra del Censo de Población y Vivienda </a:t>
            </a:r>
            <a:r>
              <a:rPr lang="es-MX" altLang="es-MX" sz="1200" dirty="0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2010,  el Modelo Estadístico 2015 para la continuidad del </a:t>
            </a:r>
            <a:r>
              <a:rPr lang="es-MX" altLang="es-MX" sz="1200" dirty="0" err="1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MCS-ENIGH</a:t>
            </a:r>
            <a:r>
              <a:rPr lang="es-MX" altLang="es-MX" sz="1200" dirty="0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y </a:t>
            </a:r>
            <a:r>
              <a:rPr lang="es-MX" altLang="es-MX" sz="1200" dirty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la Encuesta </a:t>
            </a:r>
            <a:r>
              <a:rPr lang="es-MX" altLang="es-MX" sz="1200" dirty="0" err="1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Intercensal</a:t>
            </a:r>
            <a:r>
              <a:rPr lang="es-MX" altLang="es-MX" sz="1200" dirty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2015.</a:t>
            </a:r>
          </a:p>
          <a:p>
            <a:endParaRPr lang="es-MX" altLang="es-MX" sz="1200" dirty="0">
              <a:solidFill>
                <a:schemeClr val="bg1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4420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Gráfico 20">
            <a:extLst>
              <a:ext uri="{FF2B5EF4-FFF2-40B4-BE49-F238E27FC236}">
                <a16:creationId xmlns:a16="http://schemas.microsoft.com/office/drawing/2014/main" xmlns="" id="{244A1EB8-3F5D-49F6-82ED-47E6142864A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5139109"/>
              </p:ext>
            </p:extLst>
          </p:nvPr>
        </p:nvGraphicFramePr>
        <p:xfrm>
          <a:off x="667544" y="2530958"/>
          <a:ext cx="11525249" cy="6134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ítulo 1">
            <a:extLst>
              <a:ext uri="{FF2B5EF4-FFF2-40B4-BE49-F238E27FC236}">
                <a16:creationId xmlns:a16="http://schemas.microsoft.com/office/drawing/2014/main" xmlns="" id="{78B74DDC-CDEA-4B7B-B2DE-6DE5DDF08BF5}"/>
              </a:ext>
            </a:extLst>
          </p:cNvPr>
          <p:cNvSpPr txBox="1">
            <a:spLocks/>
          </p:cNvSpPr>
          <p:nvPr/>
        </p:nvSpPr>
        <p:spPr>
          <a:xfrm>
            <a:off x="290513" y="1111398"/>
            <a:ext cx="12387261" cy="1511300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s-MX" sz="2800" b="1" dirty="0" smtClean="0">
                <a:solidFill>
                  <a:srgbClr val="496244"/>
                </a:solidFill>
                <a:cs typeface="Tahoma" panose="020B0604030504040204" pitchFamily="34" charset="0"/>
              </a:rPr>
              <a:t>Porcentaje de población </a:t>
            </a:r>
            <a:r>
              <a:rPr lang="es-MX" sz="2800" b="1" dirty="0">
                <a:solidFill>
                  <a:srgbClr val="496244"/>
                </a:solidFill>
                <a:cs typeface="Tahoma" panose="020B0604030504040204" pitchFamily="34" charset="0"/>
              </a:rPr>
              <a:t>en situación de pobreza, </a:t>
            </a:r>
            <a:r>
              <a:rPr lang="es-MX" sz="2800" b="1" dirty="0" smtClean="0">
                <a:solidFill>
                  <a:srgbClr val="496244"/>
                </a:solidFill>
                <a:cs typeface="Tahoma" panose="020B0604030504040204" pitchFamily="34" charset="0"/>
              </a:rPr>
              <a:t>desigualdad social, </a:t>
            </a:r>
          </a:p>
          <a:p>
            <a:pPr fontAlgn="auto">
              <a:spcAft>
                <a:spcPts val="0"/>
              </a:spcAft>
              <a:defRPr/>
            </a:pPr>
            <a:r>
              <a:rPr lang="es-MX" sz="2800" b="1" dirty="0" smtClean="0">
                <a:solidFill>
                  <a:srgbClr val="496244"/>
                </a:solidFill>
                <a:cs typeface="Tahoma" panose="020B0604030504040204" pitchFamily="34" charset="0"/>
              </a:rPr>
              <a:t>2010 - 2016</a:t>
            </a:r>
            <a:br>
              <a:rPr lang="es-MX" sz="2800" b="1" dirty="0" smtClean="0">
                <a:solidFill>
                  <a:srgbClr val="496244"/>
                </a:solidFill>
                <a:cs typeface="Tahoma" panose="020B0604030504040204" pitchFamily="34" charset="0"/>
              </a:rPr>
            </a:br>
            <a:endParaRPr lang="en-US" sz="28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Abrir llave 5">
            <a:extLst>
              <a:ext uri="{FF2B5EF4-FFF2-40B4-BE49-F238E27FC236}">
                <a16:creationId xmlns:a16="http://schemas.microsoft.com/office/drawing/2014/main" xmlns="" id="{EB347230-BD49-43FC-9AF6-26C4E6DB2D08}"/>
              </a:ext>
            </a:extLst>
          </p:cNvPr>
          <p:cNvSpPr/>
          <p:nvPr/>
        </p:nvSpPr>
        <p:spPr>
          <a:xfrm rot="5400000">
            <a:off x="4113959" y="1938383"/>
            <a:ext cx="384175" cy="3986306"/>
          </a:xfrm>
          <a:prstGeom prst="leftBrace">
            <a:avLst>
              <a:gd name="adj1" fmla="val 81642"/>
              <a:gd name="adj2" fmla="val 50932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Abrir llave 6">
            <a:extLst>
              <a:ext uri="{FF2B5EF4-FFF2-40B4-BE49-F238E27FC236}">
                <a16:creationId xmlns:a16="http://schemas.microsoft.com/office/drawing/2014/main" xmlns="" id="{57C26133-D775-4845-9979-33030116D846}"/>
              </a:ext>
            </a:extLst>
          </p:cNvPr>
          <p:cNvSpPr/>
          <p:nvPr/>
        </p:nvSpPr>
        <p:spPr>
          <a:xfrm rot="5400000">
            <a:off x="9726519" y="1916939"/>
            <a:ext cx="277812" cy="3978275"/>
          </a:xfrm>
          <a:prstGeom prst="leftBrace">
            <a:avLst>
              <a:gd name="adj1" fmla="val 87934"/>
              <a:gd name="adj2" fmla="val 47184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366" name="CuadroTexto 7"/>
          <p:cNvSpPr txBox="1">
            <a:spLocks noChangeArrowheads="1"/>
          </p:cNvSpPr>
          <p:nvPr/>
        </p:nvSpPr>
        <p:spPr bwMode="auto">
          <a:xfrm>
            <a:off x="2165350" y="2844006"/>
            <a:ext cx="40814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400" dirty="0">
                <a:latin typeface="Helvetica" panose="020B0604020202020204" pitchFamily="34" charset="0"/>
              </a:rPr>
              <a:t>Mujeres indígenas en zonas rurales</a:t>
            </a:r>
            <a:endParaRPr lang="en-US" altLang="es-MX" sz="2400" dirty="0">
              <a:latin typeface="Helvetica" panose="020B0604020202020204" pitchFamily="34" charset="0"/>
            </a:endParaRPr>
          </a:p>
        </p:txBody>
      </p:sp>
      <p:sp>
        <p:nvSpPr>
          <p:cNvPr id="15367" name="CuadroTexto 8"/>
          <p:cNvSpPr txBox="1">
            <a:spLocks noChangeArrowheads="1"/>
          </p:cNvSpPr>
          <p:nvPr/>
        </p:nvSpPr>
        <p:spPr bwMode="auto">
          <a:xfrm>
            <a:off x="8035453" y="2866613"/>
            <a:ext cx="37988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400" dirty="0">
                <a:latin typeface="Helvetica" panose="020B0604020202020204" pitchFamily="34" charset="0"/>
                <a:cs typeface="Helvetica" panose="020B0604020202020204" pitchFamily="34" charset="0"/>
              </a:rPr>
              <a:t>Hombres no indígenas en zonas urbanas </a:t>
            </a:r>
            <a:endParaRPr lang="en-US" altLang="es-MX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" name="AutoShape 9">
            <a:extLst>
              <a:ext uri="{FF2B5EF4-FFF2-40B4-BE49-F238E27FC236}">
                <a16:creationId xmlns:a16="http://schemas.microsoft.com/office/drawing/2014/main" xmlns="" id="{5DF7CD31-7163-4F53-A706-498E580428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8980488"/>
            <a:ext cx="12250738" cy="757237"/>
          </a:xfrm>
          <a:prstGeom prst="roundRect">
            <a:avLst>
              <a:gd name="adj" fmla="val 16667"/>
            </a:avLst>
          </a:prstGeom>
          <a:noFill/>
          <a:ln w="9525" algn="ctr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 marL="487672" indent="-487672">
              <a:defRPr/>
            </a:pPr>
            <a:r>
              <a:rPr lang="es-ES" sz="12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Fuente: estimaciones del CONEVAL con base en el MCS-ENIGH 2010, 2012, 2014 y el MEC del MCS-ENIGH 2016.</a:t>
            </a:r>
          </a:p>
          <a:p>
            <a:pPr marL="487672" indent="-487672">
              <a:defRPr/>
            </a:pPr>
            <a:r>
              <a:rPr lang="es-ES" sz="128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*Se define a la población indígena por condición de hablante de lengua indígena. Se definen como localidades rurales aquellas cuya población es menor a 2,500 habitantes. </a:t>
            </a:r>
          </a:p>
        </p:txBody>
      </p:sp>
      <p:sp>
        <p:nvSpPr>
          <p:cNvPr id="15369" name="CuadroTexto 9"/>
          <p:cNvSpPr txBox="1">
            <a:spLocks noChangeArrowheads="1"/>
          </p:cNvSpPr>
          <p:nvPr/>
        </p:nvSpPr>
        <p:spPr bwMode="auto">
          <a:xfrm>
            <a:off x="7775481" y="5941377"/>
            <a:ext cx="6335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altLang="es-MX" sz="1800" b="1" dirty="0">
                <a:latin typeface="+mn-lt"/>
                <a:cs typeface="Arial" panose="020B0604020202020204" pitchFamily="34" charset="0"/>
              </a:rPr>
              <a:t>39.0</a:t>
            </a:r>
          </a:p>
        </p:txBody>
      </p:sp>
      <p:sp>
        <p:nvSpPr>
          <p:cNvPr id="15370" name="CuadroTexto 12"/>
          <p:cNvSpPr txBox="1">
            <a:spLocks noChangeArrowheads="1"/>
          </p:cNvSpPr>
          <p:nvPr/>
        </p:nvSpPr>
        <p:spPr bwMode="auto">
          <a:xfrm>
            <a:off x="8889906" y="5931852"/>
            <a:ext cx="6335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altLang="es-MX" sz="1800" b="1">
                <a:latin typeface="+mn-lt"/>
                <a:cs typeface="Arial" panose="020B0604020202020204" pitchFamily="34" charset="0"/>
              </a:rPr>
              <a:t>38.8</a:t>
            </a:r>
          </a:p>
        </p:txBody>
      </p:sp>
      <p:sp>
        <p:nvSpPr>
          <p:cNvPr id="15371" name="CuadroTexto 13"/>
          <p:cNvSpPr txBox="1">
            <a:spLocks noChangeArrowheads="1"/>
          </p:cNvSpPr>
          <p:nvPr/>
        </p:nvSpPr>
        <p:spPr bwMode="auto">
          <a:xfrm>
            <a:off x="9982106" y="5888989"/>
            <a:ext cx="6335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altLang="es-MX" sz="1800" b="1">
                <a:latin typeface="+mn-lt"/>
                <a:cs typeface="Arial" panose="020B0604020202020204" pitchFamily="34" charset="0"/>
              </a:rPr>
              <a:t>40.1</a:t>
            </a:r>
          </a:p>
        </p:txBody>
      </p:sp>
      <p:sp>
        <p:nvSpPr>
          <p:cNvPr id="15372" name="CuadroTexto 14"/>
          <p:cNvSpPr txBox="1">
            <a:spLocks noChangeArrowheads="1"/>
          </p:cNvSpPr>
          <p:nvPr/>
        </p:nvSpPr>
        <p:spPr bwMode="auto">
          <a:xfrm>
            <a:off x="11126694" y="5931852"/>
            <a:ext cx="6335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altLang="es-MX" sz="1800" b="1">
                <a:latin typeface="+mn-lt"/>
                <a:cs typeface="Arial" panose="020B0604020202020204" pitchFamily="34" charset="0"/>
              </a:rPr>
              <a:t>37.3</a:t>
            </a:r>
          </a:p>
        </p:txBody>
      </p:sp>
      <p:sp>
        <p:nvSpPr>
          <p:cNvPr id="15373" name="CuadroTexto 15"/>
          <p:cNvSpPr txBox="1">
            <a:spLocks noChangeArrowheads="1"/>
          </p:cNvSpPr>
          <p:nvPr/>
        </p:nvSpPr>
        <p:spPr bwMode="auto">
          <a:xfrm>
            <a:off x="2312894" y="4050597"/>
            <a:ext cx="6335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altLang="es-MX" sz="1800" b="1" dirty="0">
                <a:latin typeface="+mn-lt"/>
                <a:cs typeface="Arial" panose="020B0604020202020204" pitchFamily="34" charset="0"/>
              </a:rPr>
              <a:t>86.4</a:t>
            </a:r>
          </a:p>
        </p:txBody>
      </p:sp>
      <p:sp>
        <p:nvSpPr>
          <p:cNvPr id="15374" name="CuadroTexto 16"/>
          <p:cNvSpPr txBox="1">
            <a:spLocks noChangeArrowheads="1"/>
          </p:cNvSpPr>
          <p:nvPr/>
        </p:nvSpPr>
        <p:spPr bwMode="auto">
          <a:xfrm>
            <a:off x="3419381" y="4166485"/>
            <a:ext cx="6335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altLang="es-MX" sz="1800" b="1">
                <a:latin typeface="+mn-lt"/>
                <a:cs typeface="Arial" panose="020B0604020202020204" pitchFamily="34" charset="0"/>
              </a:rPr>
              <a:t>84.1</a:t>
            </a:r>
          </a:p>
        </p:txBody>
      </p:sp>
      <p:sp>
        <p:nvSpPr>
          <p:cNvPr id="15375" name="CuadroTexto 17"/>
          <p:cNvSpPr txBox="1">
            <a:spLocks noChangeArrowheads="1"/>
          </p:cNvSpPr>
          <p:nvPr/>
        </p:nvSpPr>
        <p:spPr bwMode="auto">
          <a:xfrm>
            <a:off x="4551269" y="4166485"/>
            <a:ext cx="6335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altLang="es-MX" sz="1800" b="1">
                <a:latin typeface="+mn-lt"/>
                <a:cs typeface="Arial" panose="020B0604020202020204" pitchFamily="34" charset="0"/>
              </a:rPr>
              <a:t>83.7</a:t>
            </a:r>
          </a:p>
        </p:txBody>
      </p:sp>
      <p:sp>
        <p:nvSpPr>
          <p:cNvPr id="15376" name="CuadroTexto 18"/>
          <p:cNvSpPr txBox="1">
            <a:spLocks noChangeArrowheads="1"/>
          </p:cNvSpPr>
          <p:nvPr/>
        </p:nvSpPr>
        <p:spPr bwMode="auto">
          <a:xfrm>
            <a:off x="5613306" y="4123622"/>
            <a:ext cx="6335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altLang="es-MX" sz="1800" b="1">
                <a:latin typeface="+mn-lt"/>
                <a:cs typeface="Arial" panose="020B0604020202020204" pitchFamily="34" charset="0"/>
              </a:rPr>
              <a:t>85.1</a:t>
            </a:r>
          </a:p>
        </p:txBody>
      </p:sp>
    </p:spTree>
    <p:extLst>
      <p:ext uri="{BB962C8B-B14F-4D97-AF65-F5344CB8AC3E}">
        <p14:creationId xmlns:p14="http://schemas.microsoft.com/office/powerpoint/2010/main" val="157530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8" b="9106"/>
          <a:stretch/>
        </p:blipFill>
        <p:spPr>
          <a:xfrm rot="5400000">
            <a:off x="-731132" y="2965316"/>
            <a:ext cx="6941720" cy="4572000"/>
          </a:xfrm>
          <a:prstGeom prst="rect">
            <a:avLst/>
          </a:prstGeom>
        </p:spPr>
      </p:pic>
      <p:sp>
        <p:nvSpPr>
          <p:cNvPr id="4" name="1 Título"/>
          <p:cNvSpPr txBox="1">
            <a:spLocks/>
          </p:cNvSpPr>
          <p:nvPr/>
        </p:nvSpPr>
        <p:spPr bwMode="auto">
          <a:xfrm>
            <a:off x="6214368" y="1107597"/>
            <a:ext cx="6552728" cy="936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indent="-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indent="-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indent="-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indent="-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defTabSz="914400" eaLnBrk="1" hangingPunct="1">
              <a:lnSpc>
                <a:spcPct val="90000"/>
              </a:lnSpc>
            </a:pPr>
            <a:r>
              <a:rPr lang="en-US" altLang="es-MX" sz="3200" b="1" dirty="0">
                <a:solidFill>
                  <a:srgbClr val="496244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s-MX" sz="3200" b="1" dirty="0" smtClean="0">
                <a:solidFill>
                  <a:srgbClr val="496244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Diversidad de trayectorias</a:t>
            </a:r>
            <a:endParaRPr lang="en-US" altLang="es-MX" sz="3200" b="1" dirty="0">
              <a:solidFill>
                <a:srgbClr val="496244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1722" y="4156720"/>
            <a:ext cx="6103055" cy="4716000"/>
          </a:xfrm>
          <a:prstGeom prst="rect">
            <a:avLst/>
          </a:prstGeom>
        </p:spPr>
      </p:pic>
      <p:sp>
        <p:nvSpPr>
          <p:cNvPr id="5" name="AutoShape 5">
            <a:extLst>
              <a:ext uri="{FF2B5EF4-FFF2-40B4-BE49-F238E27FC236}">
                <a16:creationId xmlns:a16="http://schemas.microsoft.com/office/drawing/2014/main" xmlns="" id="{1E442CEB-146E-4D43-858D-0519D52555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18424" y="2044073"/>
            <a:ext cx="5256584" cy="1836805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txBody>
          <a:bodyPr anchor="ctr"/>
          <a:lstStyle>
            <a:defPPr>
              <a:defRPr lang="es-ES_trad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s-MX" sz="1800" b="1" dirty="0" smtClean="0">
              <a:solidFill>
                <a:schemeClr val="bg1"/>
              </a:solidFill>
              <a:latin typeface="+mn-lt"/>
              <a:ea typeface="Segoe UI" pitchFamily="34" charset="0"/>
              <a:cs typeface="Segoe UI" pitchFamily="34" charset="0"/>
            </a:endParaRPr>
          </a:p>
          <a:p>
            <a:pPr algn="ctr">
              <a:defRPr/>
            </a:pPr>
            <a:r>
              <a:rPr lang="es-MX" sz="1800" b="1" dirty="0" smtClean="0">
                <a:solidFill>
                  <a:schemeClr val="bg1"/>
                </a:solidFill>
                <a:latin typeface="+mn-lt"/>
                <a:ea typeface="Segoe UI" pitchFamily="34" charset="0"/>
                <a:cs typeface="Segoe UI" pitchFamily="34" charset="0"/>
              </a:rPr>
              <a:t>Trayectorias 1990 – 2015</a:t>
            </a:r>
          </a:p>
          <a:p>
            <a:pPr algn="ctr">
              <a:defRPr/>
            </a:pPr>
            <a:endParaRPr lang="es-MX" sz="1800" b="1" dirty="0" smtClean="0">
              <a:solidFill>
                <a:schemeClr val="bg1"/>
              </a:solidFill>
              <a:latin typeface="+mn-lt"/>
              <a:ea typeface="Segoe UI" pitchFamily="34" charset="0"/>
              <a:cs typeface="Segoe UI" pitchFamily="34" charset="0"/>
            </a:endParaRPr>
          </a:p>
          <a:p>
            <a:pPr>
              <a:defRPr/>
            </a:pPr>
            <a:r>
              <a:rPr lang="es-MX" sz="1800" b="1" dirty="0" smtClean="0">
                <a:solidFill>
                  <a:schemeClr val="bg1"/>
                </a:solidFill>
                <a:latin typeface="+mn-lt"/>
                <a:ea typeface="Segoe UI" pitchFamily="34" charset="0"/>
                <a:cs typeface="Segoe UI" pitchFamily="34" charset="0"/>
              </a:rPr>
              <a:t>Decreciente        Decreciente            Alta </a:t>
            </a:r>
          </a:p>
          <a:p>
            <a:pPr>
              <a:defRPr/>
            </a:pPr>
            <a:r>
              <a:rPr lang="es-MX" sz="1800" b="1" dirty="0" smtClean="0">
                <a:solidFill>
                  <a:schemeClr val="bg1"/>
                </a:solidFill>
                <a:latin typeface="+mn-lt"/>
                <a:ea typeface="Segoe UI" pitchFamily="34" charset="0"/>
                <a:cs typeface="Segoe UI" pitchFamily="34" charset="0"/>
              </a:rPr>
              <a:t>    rápida               moderada          creciente</a:t>
            </a:r>
          </a:p>
          <a:p>
            <a:pPr>
              <a:defRPr/>
            </a:pPr>
            <a:r>
              <a:rPr lang="es-MX" sz="1800" b="1" dirty="0" smtClean="0">
                <a:solidFill>
                  <a:schemeClr val="bg1"/>
                </a:solidFill>
                <a:latin typeface="+mn-lt"/>
                <a:ea typeface="Segoe UI" pitchFamily="34" charset="0"/>
                <a:cs typeface="Segoe UI" pitchFamily="34" charset="0"/>
              </a:rPr>
              <a:t>      932                      1 426                  98    </a:t>
            </a:r>
            <a:endParaRPr lang="es-MX" sz="1800" b="1" dirty="0">
              <a:solidFill>
                <a:schemeClr val="bg1"/>
              </a:solidFill>
              <a:latin typeface="+mn-lt"/>
              <a:ea typeface="Segoe UI" pitchFamily="34" charset="0"/>
              <a:cs typeface="Segoe UI" pitchFamily="34" charset="0"/>
            </a:endParaRPr>
          </a:p>
          <a:p>
            <a:pPr algn="ctr">
              <a:defRPr/>
            </a:pPr>
            <a:r>
              <a:rPr lang="es-MX" sz="1800" b="1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endParaRPr lang="es-MX" sz="1800" b="1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45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Título"/>
          <p:cNvSpPr txBox="1">
            <a:spLocks/>
          </p:cNvSpPr>
          <p:nvPr/>
        </p:nvSpPr>
        <p:spPr bwMode="auto">
          <a:xfrm>
            <a:off x="247861" y="1132384"/>
            <a:ext cx="5111824" cy="936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indent="-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indent="-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indent="-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indent="-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defTabSz="914400" eaLnBrk="1" hangingPunct="1">
              <a:lnSpc>
                <a:spcPct val="90000"/>
              </a:lnSpc>
            </a:pPr>
            <a:r>
              <a:rPr lang="en-US" altLang="es-MX" sz="3200" b="1" dirty="0" smtClean="0">
                <a:solidFill>
                  <a:srgbClr val="496244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Informe de Evaluación</a:t>
            </a:r>
            <a:endParaRPr lang="en-US" altLang="es-MX" sz="3200" b="1" dirty="0">
              <a:solidFill>
                <a:srgbClr val="496244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3556" name="CuadroTexto 2"/>
          <p:cNvSpPr txBox="1">
            <a:spLocks noChangeArrowheads="1"/>
          </p:cNvSpPr>
          <p:nvPr/>
        </p:nvSpPr>
        <p:spPr bwMode="auto">
          <a:xfrm>
            <a:off x="1030288" y="5813425"/>
            <a:ext cx="935037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1100" b="1">
                <a:solidFill>
                  <a:schemeClr val="bg1"/>
                </a:solidFill>
              </a:rPr>
              <a:t>Estrategia Nacional de Inclusión Social</a:t>
            </a:r>
          </a:p>
        </p:txBody>
      </p:sp>
      <p:sp>
        <p:nvSpPr>
          <p:cNvPr id="6" name="AutoShape 5">
            <a:extLst>
              <a:ext uri="{FF2B5EF4-FFF2-40B4-BE49-F238E27FC236}">
                <a16:creationId xmlns:a16="http://schemas.microsoft.com/office/drawing/2014/main" xmlns="" id="{1E442CEB-146E-4D43-858D-0519D52555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2520" y="2140496"/>
            <a:ext cx="4752528" cy="6192688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txBody>
          <a:bodyPr anchor="ctr"/>
          <a:lstStyle>
            <a:defPPr>
              <a:defRPr lang="es-ES_trad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s-MX" sz="2800" b="1" dirty="0">
                <a:solidFill>
                  <a:schemeClr val="bg1"/>
                </a:solidFill>
                <a:latin typeface="+mn-lt"/>
                <a:ea typeface="Segoe UI" pitchFamily="34" charset="0"/>
                <a:cs typeface="Segoe UI" pitchFamily="34" charset="0"/>
              </a:rPr>
              <a:t>Prioridades</a:t>
            </a:r>
          </a:p>
          <a:p>
            <a:pPr>
              <a:defRPr/>
            </a:pPr>
            <a:endParaRPr lang="es-MX" sz="1800" b="1" dirty="0">
              <a:solidFill>
                <a:schemeClr val="bg1"/>
              </a:solidFill>
              <a:latin typeface="+mn-lt"/>
              <a:ea typeface="Segoe UI" pitchFamily="34" charset="0"/>
              <a:cs typeface="Segoe UI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  <a:defRPr/>
            </a:pPr>
            <a:r>
              <a:rPr lang="es-MX" sz="2000" b="1" dirty="0">
                <a:solidFill>
                  <a:schemeClr val="bg1"/>
                </a:solidFill>
                <a:latin typeface="+mn-lt"/>
                <a:ea typeface="Segoe UI" pitchFamily="34" charset="0"/>
                <a:cs typeface="Segoe UI" pitchFamily="34" charset="0"/>
              </a:rPr>
              <a:t>Evolución, pobreza y desigualdad</a:t>
            </a:r>
          </a:p>
          <a:p>
            <a:pPr>
              <a:defRPr/>
            </a:pPr>
            <a:endParaRPr lang="es-MX" sz="2000" b="1" dirty="0">
              <a:solidFill>
                <a:schemeClr val="bg1"/>
              </a:solidFill>
              <a:latin typeface="+mn-lt"/>
              <a:ea typeface="Segoe UI" pitchFamily="34" charset="0"/>
              <a:cs typeface="Segoe UI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  <a:defRPr/>
            </a:pPr>
            <a:r>
              <a:rPr lang="es-MX" sz="2000" b="1" dirty="0">
                <a:solidFill>
                  <a:schemeClr val="bg1"/>
                </a:solidFill>
                <a:latin typeface="+mn-lt"/>
                <a:ea typeface="Segoe UI" pitchFamily="34" charset="0"/>
                <a:cs typeface="Segoe UI" pitchFamily="34" charset="0"/>
              </a:rPr>
              <a:t>Trascender acceso efectivo de los derechos sociales</a:t>
            </a:r>
          </a:p>
          <a:p>
            <a:pPr>
              <a:defRPr/>
            </a:pPr>
            <a:endParaRPr lang="es-MX" sz="2000" b="1" dirty="0">
              <a:solidFill>
                <a:schemeClr val="bg1"/>
              </a:solidFill>
              <a:latin typeface="+mn-lt"/>
              <a:ea typeface="Segoe UI" pitchFamily="34" charset="0"/>
              <a:cs typeface="Segoe UI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  <a:defRPr/>
            </a:pPr>
            <a:r>
              <a:rPr lang="es-MX" sz="2000" b="1" dirty="0">
                <a:solidFill>
                  <a:schemeClr val="bg1"/>
                </a:solidFill>
                <a:latin typeface="+mn-lt"/>
                <a:ea typeface="Segoe UI" pitchFamily="34" charset="0"/>
                <a:cs typeface="Segoe UI" pitchFamily="34" charset="0"/>
              </a:rPr>
              <a:t>Atención de grupos de población prioritarios:</a:t>
            </a:r>
          </a:p>
          <a:p>
            <a:pPr>
              <a:defRPr/>
            </a:pPr>
            <a:endParaRPr lang="es-MX" sz="1800" b="1" dirty="0">
              <a:solidFill>
                <a:schemeClr val="bg1"/>
              </a:solidFill>
              <a:latin typeface="+mn-lt"/>
              <a:ea typeface="Segoe UI" pitchFamily="34" charset="0"/>
              <a:cs typeface="Segoe UI" pitchFamily="34" charset="0"/>
            </a:endParaRPr>
          </a:p>
          <a:p>
            <a:pPr>
              <a:defRPr/>
            </a:pPr>
            <a:r>
              <a:rPr lang="es-MX" sz="1800" b="1" dirty="0">
                <a:solidFill>
                  <a:schemeClr val="bg1"/>
                </a:solidFill>
                <a:latin typeface="+mn-lt"/>
                <a:ea typeface="Segoe UI" pitchFamily="34" charset="0"/>
                <a:cs typeface="Segoe UI" pitchFamily="34" charset="0"/>
              </a:rPr>
              <a:t>	*	Población indígena, en </a:t>
            </a:r>
            <a:r>
              <a:rPr lang="es-MX" sz="1800" b="1" dirty="0" smtClean="0">
                <a:solidFill>
                  <a:schemeClr val="bg1"/>
                </a:solidFill>
                <a:latin typeface="+mn-lt"/>
                <a:ea typeface="Segoe UI" pitchFamily="34" charset="0"/>
                <a:cs typeface="Segoe UI" pitchFamily="34" charset="0"/>
              </a:rPr>
              <a:t>         particular </a:t>
            </a:r>
            <a:r>
              <a:rPr lang="es-MX" sz="1800" b="1" dirty="0">
                <a:solidFill>
                  <a:schemeClr val="bg1"/>
                </a:solidFill>
                <a:latin typeface="+mn-lt"/>
                <a:ea typeface="Segoe UI" pitchFamily="34" charset="0"/>
                <a:cs typeface="Segoe UI" pitchFamily="34" charset="0"/>
              </a:rPr>
              <a:t>población femenina</a:t>
            </a:r>
          </a:p>
          <a:p>
            <a:pPr>
              <a:defRPr/>
            </a:pPr>
            <a:r>
              <a:rPr lang="es-MX" sz="1800" b="1" dirty="0">
                <a:solidFill>
                  <a:schemeClr val="bg1"/>
                </a:solidFill>
                <a:latin typeface="+mn-lt"/>
                <a:ea typeface="Segoe UI" pitchFamily="34" charset="0"/>
                <a:cs typeface="Segoe UI" pitchFamily="34" charset="0"/>
              </a:rPr>
              <a:t/>
            </a:r>
            <a:br>
              <a:rPr lang="es-MX" sz="1800" b="1" dirty="0">
                <a:solidFill>
                  <a:schemeClr val="bg1"/>
                </a:solidFill>
                <a:latin typeface="+mn-lt"/>
                <a:ea typeface="Segoe UI" pitchFamily="34" charset="0"/>
                <a:cs typeface="Segoe UI" pitchFamily="34" charset="0"/>
              </a:rPr>
            </a:br>
            <a:r>
              <a:rPr lang="es-MX" sz="1800" b="1" dirty="0">
                <a:solidFill>
                  <a:schemeClr val="bg1"/>
                </a:solidFill>
                <a:latin typeface="+mn-lt"/>
                <a:ea typeface="Segoe UI" pitchFamily="34" charset="0"/>
                <a:cs typeface="Segoe UI" pitchFamily="34" charset="0"/>
              </a:rPr>
              <a:t>	*	Jóvenes</a:t>
            </a:r>
          </a:p>
          <a:p>
            <a:pPr algn="ctr">
              <a:defRPr/>
            </a:pPr>
            <a:endParaRPr lang="es-MX" sz="1800" b="1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728" y="2177030"/>
            <a:ext cx="4949144" cy="64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12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>
            <a:extLst>
              <a:ext uri="{FF2B5EF4-FFF2-40B4-BE49-F238E27FC236}">
                <a16:creationId xmlns:a16="http://schemas.microsoft.com/office/drawing/2014/main" xmlns="" id="{7E7C0FA8-3F89-41C9-82F2-3396F75153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752" y="2212504"/>
            <a:ext cx="1144927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 prstMaterial="matte">
              <a:bevelT w="63500" h="63500"/>
              <a:bevelB w="38100" h="38100"/>
            </a:sp3d>
          </a:bodyPr>
          <a:lstStyle>
            <a:defPPr>
              <a:defRPr lang="es-ES_tradnl"/>
            </a:defPPr>
            <a:lvl1pPr eaLnBrk="0" hangingPunct="0">
              <a:defRPr sz="3200" b="1">
                <a:solidFill>
                  <a:srgbClr val="1C3F94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r>
              <a:rPr lang="es-ES_tradnl" dirty="0">
                <a:solidFill>
                  <a:srgbClr val="70AD47">
                    <a:lumMod val="75000"/>
                  </a:srgbClr>
                </a:solidFill>
                <a:latin typeface="+mj-lt"/>
                <a:ea typeface="Tahoma" panose="020B0604030504040204" pitchFamily="34" charset="0"/>
              </a:rPr>
              <a:t>Información de contacto</a:t>
            </a:r>
          </a:p>
        </p:txBody>
      </p:sp>
      <p:sp>
        <p:nvSpPr>
          <p:cNvPr id="24579" name="1 Rectángulo"/>
          <p:cNvSpPr>
            <a:spLocks noChangeArrowheads="1"/>
          </p:cNvSpPr>
          <p:nvPr/>
        </p:nvSpPr>
        <p:spPr bwMode="auto">
          <a:xfrm>
            <a:off x="309563" y="3141663"/>
            <a:ext cx="6192837" cy="321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450850" indent="-2730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908050" indent="-2730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indent="-9144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indent="-9144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indent="-9144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indent="-9144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lvl="1" algn="ctr">
              <a:spcBef>
                <a:spcPts val="100"/>
              </a:spcBef>
              <a:spcAft>
                <a:spcPts val="100"/>
              </a:spcAft>
              <a:buClr>
                <a:srgbClr val="00B050"/>
              </a:buClr>
              <a:buSzPct val="100000"/>
              <a:buFont typeface="Wingdings" panose="05000000000000000000" pitchFamily="2" charset="2"/>
              <a:buNone/>
            </a:pPr>
            <a:r>
              <a:rPr lang="es-MX" altLang="es-MX" sz="2000" b="1" dirty="0">
                <a:latin typeface="+mn-lt"/>
                <a:cs typeface="Tahoma" panose="020B0604030504040204" pitchFamily="34" charset="0"/>
              </a:rPr>
              <a:t>Consejo Nacional de Evaluación </a:t>
            </a:r>
          </a:p>
          <a:p>
            <a:pPr lvl="1" algn="ctr">
              <a:spcBef>
                <a:spcPts val="100"/>
              </a:spcBef>
              <a:spcAft>
                <a:spcPts val="100"/>
              </a:spcAft>
              <a:buClr>
                <a:srgbClr val="00B050"/>
              </a:buClr>
              <a:buSzPct val="100000"/>
              <a:buFont typeface="Wingdings" panose="05000000000000000000" pitchFamily="2" charset="2"/>
              <a:buNone/>
            </a:pPr>
            <a:r>
              <a:rPr lang="es-MX" altLang="es-MX" sz="2000" b="1" dirty="0">
                <a:latin typeface="+mn-lt"/>
                <a:cs typeface="Tahoma" panose="020B0604030504040204" pitchFamily="34" charset="0"/>
              </a:rPr>
              <a:t>de la Política de Desarrollo Social</a:t>
            </a:r>
          </a:p>
          <a:p>
            <a:pPr lvl="1" algn="ctr">
              <a:spcBef>
                <a:spcPts val="100"/>
              </a:spcBef>
              <a:spcAft>
                <a:spcPts val="100"/>
              </a:spcAft>
              <a:buClr>
                <a:srgbClr val="00B050"/>
              </a:buClr>
              <a:buSzPct val="100000"/>
              <a:buFont typeface="Wingdings" panose="05000000000000000000" pitchFamily="2" charset="2"/>
              <a:buNone/>
            </a:pPr>
            <a:r>
              <a:rPr lang="es-MX" altLang="es-MX" sz="2000" b="1" dirty="0">
                <a:latin typeface="+mn-lt"/>
                <a:cs typeface="Tahoma" panose="020B0604030504040204" pitchFamily="34" charset="0"/>
              </a:rPr>
              <a:t>(</a:t>
            </a:r>
            <a:r>
              <a:rPr lang="es-MX" altLang="es-MX" sz="2000" b="1" dirty="0" err="1">
                <a:latin typeface="+mn-lt"/>
                <a:cs typeface="Tahoma" panose="020B0604030504040204" pitchFamily="34" charset="0"/>
              </a:rPr>
              <a:t>CONEVAL</a:t>
            </a:r>
            <a:r>
              <a:rPr lang="es-MX" altLang="es-MX" sz="2000" b="1" dirty="0">
                <a:latin typeface="+mn-lt"/>
                <a:cs typeface="Tahoma" panose="020B0604030504040204" pitchFamily="34" charset="0"/>
              </a:rPr>
              <a:t>)</a:t>
            </a:r>
          </a:p>
          <a:p>
            <a:pPr lvl="1" algn="ctr">
              <a:spcBef>
                <a:spcPts val="100"/>
              </a:spcBef>
              <a:spcAft>
                <a:spcPts val="100"/>
              </a:spcAft>
              <a:buClr>
                <a:srgbClr val="00B050"/>
              </a:buClr>
              <a:buSzPct val="100000"/>
              <a:buFont typeface="Wingdings" panose="05000000000000000000" pitchFamily="2" charset="2"/>
              <a:buNone/>
            </a:pPr>
            <a:endParaRPr lang="es-MX" altLang="es-MX" sz="2000" b="1" dirty="0">
              <a:latin typeface="+mn-lt"/>
              <a:cs typeface="Tahoma" panose="020B0604030504040204" pitchFamily="34" charset="0"/>
            </a:endParaRPr>
          </a:p>
          <a:p>
            <a:pPr lvl="1" algn="ctr">
              <a:spcBef>
                <a:spcPts val="100"/>
              </a:spcBef>
              <a:spcAft>
                <a:spcPts val="100"/>
              </a:spcAft>
              <a:buClr>
                <a:srgbClr val="00B050"/>
              </a:buClr>
              <a:buSzPct val="100000"/>
              <a:buFont typeface="Wingdings" panose="05000000000000000000" pitchFamily="2" charset="2"/>
              <a:buNone/>
            </a:pPr>
            <a:r>
              <a:rPr lang="es-MX" altLang="es-MX" sz="2400" b="1" dirty="0">
                <a:latin typeface="+mn-lt"/>
                <a:cs typeface="Tahoma" panose="020B0604030504040204" pitchFamily="34" charset="0"/>
                <a:hlinkClick r:id="rId2"/>
              </a:rPr>
              <a:t>www.coneval.org.mx</a:t>
            </a:r>
            <a:r>
              <a:rPr lang="es-MX" altLang="es-MX" sz="2400" b="1" dirty="0">
                <a:latin typeface="+mn-lt"/>
                <a:cs typeface="Tahoma" panose="020B0604030504040204" pitchFamily="34" charset="0"/>
              </a:rPr>
              <a:t> </a:t>
            </a:r>
          </a:p>
          <a:p>
            <a:pPr lvl="1" algn="ctr">
              <a:spcBef>
                <a:spcPts val="100"/>
              </a:spcBef>
              <a:spcAft>
                <a:spcPts val="100"/>
              </a:spcAft>
              <a:buClr>
                <a:srgbClr val="00B050"/>
              </a:buClr>
              <a:buSzPct val="100000"/>
              <a:buFont typeface="Wingdings" panose="05000000000000000000" pitchFamily="2" charset="2"/>
              <a:buNone/>
            </a:pPr>
            <a:endParaRPr lang="es-MX" altLang="es-MX" sz="2000" b="1" dirty="0">
              <a:latin typeface="+mn-lt"/>
              <a:cs typeface="Tahoma" panose="020B0604030504040204" pitchFamily="34" charset="0"/>
            </a:endParaRPr>
          </a:p>
          <a:p>
            <a:pPr lvl="2">
              <a:spcBef>
                <a:spcPts val="100"/>
              </a:spcBef>
              <a:spcAft>
                <a:spcPts val="100"/>
              </a:spcAft>
              <a:buClr>
                <a:srgbClr val="00B050"/>
              </a:buClr>
              <a:buSzPct val="100000"/>
              <a:buFont typeface="Wingdings" panose="05000000000000000000" pitchFamily="2" charset="2"/>
              <a:buNone/>
            </a:pPr>
            <a:r>
              <a:rPr lang="es-ES" altLang="es-MX" sz="1600" dirty="0">
                <a:latin typeface="+mn-lt"/>
                <a:cs typeface="Tahoma" panose="020B0604030504040204" pitchFamily="34" charset="0"/>
              </a:rPr>
              <a:t>Av. Insurgentes Sur 810</a:t>
            </a:r>
          </a:p>
          <a:p>
            <a:pPr lvl="2">
              <a:spcBef>
                <a:spcPts val="100"/>
              </a:spcBef>
              <a:spcAft>
                <a:spcPts val="100"/>
              </a:spcAft>
              <a:buClr>
                <a:srgbClr val="00B050"/>
              </a:buClr>
              <a:buSzPct val="100000"/>
              <a:buFont typeface="Wingdings" panose="05000000000000000000" pitchFamily="2" charset="2"/>
              <a:buNone/>
            </a:pPr>
            <a:r>
              <a:rPr lang="es-ES" altLang="es-MX" sz="1600" dirty="0">
                <a:latin typeface="+mn-lt"/>
                <a:cs typeface="Tahoma" panose="020B0604030504040204" pitchFamily="34" charset="0"/>
              </a:rPr>
              <a:t>Colonia Del Valle</a:t>
            </a:r>
          </a:p>
          <a:p>
            <a:pPr lvl="2">
              <a:spcBef>
                <a:spcPts val="100"/>
              </a:spcBef>
              <a:spcAft>
                <a:spcPts val="100"/>
              </a:spcAft>
              <a:buClr>
                <a:srgbClr val="00B050"/>
              </a:buClr>
              <a:buSzPct val="100000"/>
              <a:buFont typeface="Wingdings" panose="05000000000000000000" pitchFamily="2" charset="2"/>
              <a:buNone/>
            </a:pPr>
            <a:r>
              <a:rPr lang="es-ES" altLang="es-MX" sz="1600" dirty="0">
                <a:latin typeface="+mn-lt"/>
                <a:cs typeface="Tahoma" panose="020B0604030504040204" pitchFamily="34" charset="0"/>
              </a:rPr>
              <a:t>Delegación Benito Juárez</a:t>
            </a:r>
          </a:p>
          <a:p>
            <a:pPr lvl="2">
              <a:spcBef>
                <a:spcPts val="100"/>
              </a:spcBef>
              <a:spcAft>
                <a:spcPts val="100"/>
              </a:spcAft>
              <a:buClr>
                <a:srgbClr val="00B050"/>
              </a:buClr>
              <a:buSzPct val="100000"/>
              <a:buFont typeface="Wingdings" panose="05000000000000000000" pitchFamily="2" charset="2"/>
              <a:buNone/>
            </a:pPr>
            <a:r>
              <a:rPr lang="es-ES" altLang="es-MX" sz="1600" dirty="0">
                <a:latin typeface="+mn-lt"/>
                <a:cs typeface="Tahoma" panose="020B0604030504040204" pitchFamily="34" charset="0"/>
              </a:rPr>
              <a:t>C.P. 03100, Ciudad de México</a:t>
            </a:r>
          </a:p>
        </p:txBody>
      </p:sp>
      <p:sp>
        <p:nvSpPr>
          <p:cNvPr id="24580" name="6 Rectángulo"/>
          <p:cNvSpPr>
            <a:spLocks noChangeArrowheads="1"/>
          </p:cNvSpPr>
          <p:nvPr/>
        </p:nvSpPr>
        <p:spPr bwMode="auto">
          <a:xfrm>
            <a:off x="6862763" y="4516438"/>
            <a:ext cx="5761037" cy="282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450850" indent="-2730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indent="-9144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indent="-9144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indent="-9144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indent="-9144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lvl="1" algn="ctr">
              <a:spcBef>
                <a:spcPts val="100"/>
              </a:spcBef>
              <a:spcAft>
                <a:spcPts val="100"/>
              </a:spcAft>
              <a:buClr>
                <a:srgbClr val="00B050"/>
              </a:buClr>
              <a:buSzPct val="100000"/>
            </a:pPr>
            <a:r>
              <a:rPr lang="es-MX" altLang="es-MX" sz="1800" b="1" dirty="0">
                <a:latin typeface="+mn-lt"/>
                <a:cs typeface="Tahoma" panose="020B0604030504040204" pitchFamily="34" charset="0"/>
              </a:rPr>
              <a:t>Ricardo César Aparicio Jiménez</a:t>
            </a:r>
          </a:p>
          <a:p>
            <a:pPr lvl="1" algn="ctr">
              <a:spcBef>
                <a:spcPts val="100"/>
              </a:spcBef>
              <a:spcAft>
                <a:spcPts val="100"/>
              </a:spcAft>
              <a:buClr>
                <a:srgbClr val="00B050"/>
              </a:buClr>
              <a:buSzPct val="100000"/>
            </a:pPr>
            <a:r>
              <a:rPr lang="es-MX" altLang="es-MX" sz="1800" b="1" dirty="0">
                <a:latin typeface="+mn-lt"/>
                <a:cs typeface="Tahoma" panose="020B0604030504040204" pitchFamily="34" charset="0"/>
              </a:rPr>
              <a:t>Director General Adjunto de Análisis de la Pobreza</a:t>
            </a:r>
          </a:p>
          <a:p>
            <a:pPr lvl="1" algn="ctr">
              <a:spcBef>
                <a:spcPts val="100"/>
              </a:spcBef>
              <a:spcAft>
                <a:spcPts val="100"/>
              </a:spcAft>
              <a:buClr>
                <a:srgbClr val="00B050"/>
              </a:buClr>
              <a:buSzPct val="100000"/>
            </a:pPr>
            <a:endParaRPr lang="es-MX" altLang="es-MX" sz="1800" b="1" dirty="0">
              <a:latin typeface="+mn-lt"/>
              <a:cs typeface="Tahoma" panose="020B0604030504040204" pitchFamily="34" charset="0"/>
            </a:endParaRPr>
          </a:p>
          <a:p>
            <a:pPr lvl="1" algn="ctr">
              <a:spcBef>
                <a:spcPts val="100"/>
              </a:spcBef>
              <a:spcAft>
                <a:spcPts val="100"/>
              </a:spcAft>
              <a:buClr>
                <a:srgbClr val="00B050"/>
              </a:buClr>
              <a:buSzPct val="100000"/>
            </a:pPr>
            <a:r>
              <a:rPr lang="es-MX" altLang="es-MX" sz="1800" b="1" dirty="0">
                <a:latin typeface="+mn-lt"/>
                <a:cs typeface="Tahoma" panose="020B0604030504040204" pitchFamily="34" charset="0"/>
              </a:rPr>
              <a:t>Correo electrónico:</a:t>
            </a:r>
          </a:p>
          <a:p>
            <a:pPr lvl="1" algn="ctr">
              <a:spcBef>
                <a:spcPts val="100"/>
              </a:spcBef>
              <a:spcAft>
                <a:spcPts val="100"/>
              </a:spcAft>
              <a:buClr>
                <a:srgbClr val="00B050"/>
              </a:buClr>
              <a:buSzPct val="100000"/>
            </a:pPr>
            <a:r>
              <a:rPr lang="es-MX" altLang="es-MX" sz="2000" b="1" dirty="0">
                <a:latin typeface="+mn-lt"/>
                <a:cs typeface="Tahoma" panose="020B0604030504040204" pitchFamily="34" charset="0"/>
                <a:hlinkClick r:id="rId3"/>
              </a:rPr>
              <a:t>rcaparicio@coneval.org.mx</a:t>
            </a:r>
            <a:endParaRPr lang="es-MX" altLang="es-MX" sz="2000" b="1" dirty="0">
              <a:latin typeface="+mn-lt"/>
              <a:cs typeface="Tahoma" panose="020B0604030504040204" pitchFamily="34" charset="0"/>
            </a:endParaRPr>
          </a:p>
          <a:p>
            <a:pPr lvl="1" algn="ctr">
              <a:spcBef>
                <a:spcPts val="100"/>
              </a:spcBef>
              <a:spcAft>
                <a:spcPts val="100"/>
              </a:spcAft>
              <a:buClr>
                <a:srgbClr val="00B050"/>
              </a:buClr>
              <a:buSzPct val="100000"/>
            </a:pPr>
            <a:endParaRPr lang="es-MX" altLang="es-MX" sz="2000" b="1" dirty="0">
              <a:latin typeface="+mn-lt"/>
              <a:cs typeface="Tahoma" panose="020B0604030504040204" pitchFamily="34" charset="0"/>
            </a:endParaRPr>
          </a:p>
          <a:p>
            <a:pPr lvl="1" algn="ctr">
              <a:spcBef>
                <a:spcPts val="100"/>
              </a:spcBef>
              <a:spcAft>
                <a:spcPts val="100"/>
              </a:spcAft>
              <a:buClr>
                <a:srgbClr val="00B050"/>
              </a:buClr>
              <a:buSzPct val="100000"/>
            </a:pPr>
            <a:endParaRPr lang="es-MX" altLang="es-MX" sz="1800" b="1" dirty="0">
              <a:latin typeface="+mn-lt"/>
              <a:cs typeface="Tahoma" panose="020B0604030504040204" pitchFamily="34" charset="0"/>
            </a:endParaRPr>
          </a:p>
          <a:p>
            <a:pPr lvl="1" algn="ctr">
              <a:spcBef>
                <a:spcPts val="100"/>
              </a:spcBef>
              <a:spcAft>
                <a:spcPts val="100"/>
              </a:spcAft>
              <a:buClr>
                <a:srgbClr val="00B050"/>
              </a:buClr>
              <a:buSzPct val="100000"/>
            </a:pPr>
            <a:r>
              <a:rPr lang="es-MX" altLang="es-MX" sz="1800" b="1" dirty="0">
                <a:latin typeface="+mn-lt"/>
                <a:cs typeface="Tahoma" panose="020B060403050404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9839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90 Grupo"/>
          <p:cNvGrpSpPr>
            <a:grpSpLocks/>
          </p:cNvGrpSpPr>
          <p:nvPr/>
        </p:nvGrpSpPr>
        <p:grpSpPr bwMode="auto">
          <a:xfrm>
            <a:off x="454025" y="2630488"/>
            <a:ext cx="11736388" cy="4514850"/>
            <a:chOff x="49531" y="739823"/>
            <a:chExt cx="7936528" cy="4113925"/>
          </a:xfrm>
        </p:grpSpPr>
        <p:sp>
          <p:nvSpPr>
            <p:cNvPr id="66" name="65 Rectángulo redondeado">
              <a:extLst>
                <a:ext uri="{FF2B5EF4-FFF2-40B4-BE49-F238E27FC236}">
                  <a16:creationId xmlns:a16="http://schemas.microsoft.com/office/drawing/2014/main" xmlns="" id="{7A93BBA7-4174-420D-B988-287467218A81}"/>
                </a:ext>
              </a:extLst>
            </p:cNvPr>
            <p:cNvSpPr/>
            <p:nvPr/>
          </p:nvSpPr>
          <p:spPr bwMode="auto">
            <a:xfrm>
              <a:off x="4515371" y="1996855"/>
              <a:ext cx="1324723" cy="2829408"/>
            </a:xfrm>
            <a:prstGeom prst="roundRect">
              <a:avLst/>
            </a:prstGeom>
            <a:solidFill>
              <a:srgbClr val="66003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130048" tIns="65024" rIns="130048" bIns="65024"/>
            <a:lstStyle/>
            <a:p>
              <a:pPr algn="ctr" defTabSz="1300460">
                <a:defRPr/>
              </a:pPr>
              <a:r>
                <a:rPr lang="es-MX" sz="1991" b="1" dirty="0">
                  <a:solidFill>
                    <a:schemeClr val="bg1"/>
                  </a:solidFill>
                  <a:latin typeface="Segoe UI Light" pitchFamily="34" charset="0"/>
                </a:rPr>
                <a:t>Acceso a alimentación</a:t>
              </a:r>
            </a:p>
          </p:txBody>
        </p:sp>
        <p:sp>
          <p:nvSpPr>
            <p:cNvPr id="67" name="66 Rectángulo redondeado">
              <a:extLst>
                <a:ext uri="{FF2B5EF4-FFF2-40B4-BE49-F238E27FC236}">
                  <a16:creationId xmlns:a16="http://schemas.microsoft.com/office/drawing/2014/main" xmlns="" id="{F721FCA1-5C50-462E-8341-C74DD3B06C09}"/>
                </a:ext>
              </a:extLst>
            </p:cNvPr>
            <p:cNvSpPr/>
            <p:nvPr/>
          </p:nvSpPr>
          <p:spPr bwMode="auto">
            <a:xfrm>
              <a:off x="5859417" y="1999748"/>
              <a:ext cx="1002667" cy="2832301"/>
            </a:xfrm>
            <a:prstGeom prst="roundRect">
              <a:avLst/>
            </a:prstGeom>
            <a:solidFill>
              <a:srgbClr val="66003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130048" tIns="65024" rIns="130048" bIns="65024"/>
            <a:lstStyle/>
            <a:p>
              <a:pPr algn="ctr" defTabSz="1300460">
                <a:defRPr/>
              </a:pPr>
              <a:r>
                <a:rPr lang="es-MX" sz="1849" b="1" dirty="0">
                  <a:solidFill>
                    <a:schemeClr val="bg1"/>
                  </a:solidFill>
                  <a:latin typeface="Segoe UI Light" pitchFamily="34" charset="0"/>
                </a:rPr>
                <a:t>Calidad y espacios de la vivienda</a:t>
              </a:r>
            </a:p>
          </p:txBody>
        </p:sp>
        <p:sp>
          <p:nvSpPr>
            <p:cNvPr id="68" name="67 Rectángulo redondeado">
              <a:extLst>
                <a:ext uri="{FF2B5EF4-FFF2-40B4-BE49-F238E27FC236}">
                  <a16:creationId xmlns:a16="http://schemas.microsoft.com/office/drawing/2014/main" xmlns="" id="{D398623D-C831-4E93-BCE8-898428169F07}"/>
                </a:ext>
              </a:extLst>
            </p:cNvPr>
            <p:cNvSpPr/>
            <p:nvPr/>
          </p:nvSpPr>
          <p:spPr bwMode="auto">
            <a:xfrm>
              <a:off x="6983392" y="2015660"/>
              <a:ext cx="1002667" cy="2830854"/>
            </a:xfrm>
            <a:prstGeom prst="roundRect">
              <a:avLst/>
            </a:prstGeom>
            <a:solidFill>
              <a:srgbClr val="66003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130048" tIns="65024" rIns="130048" bIns="65024"/>
            <a:lstStyle/>
            <a:p>
              <a:pPr algn="ctr" defTabSz="1300460">
                <a:defRPr/>
              </a:pPr>
              <a:r>
                <a:rPr lang="es-MX" sz="1707" b="1" dirty="0">
                  <a:solidFill>
                    <a:schemeClr val="bg1"/>
                  </a:solidFill>
                  <a:latin typeface="Segoe UI Light" pitchFamily="34" charset="0"/>
                </a:rPr>
                <a:t>Acceso a servicios básicos en la vivienda</a:t>
              </a:r>
            </a:p>
          </p:txBody>
        </p:sp>
        <p:sp>
          <p:nvSpPr>
            <p:cNvPr id="6164" name="41 Rectángulo redondeado"/>
            <p:cNvSpPr>
              <a:spLocks noChangeArrowheads="1"/>
            </p:cNvSpPr>
            <p:nvPr/>
          </p:nvSpPr>
          <p:spPr bwMode="auto">
            <a:xfrm>
              <a:off x="2150651" y="739823"/>
              <a:ext cx="3931428" cy="1123956"/>
            </a:xfrm>
            <a:prstGeom prst="roundRect">
              <a:avLst>
                <a:gd name="adj" fmla="val 16667"/>
              </a:avLst>
            </a:prstGeom>
            <a:solidFill>
              <a:srgbClr val="6600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30048" tIns="65024" rIns="130048" bIns="65024" anchor="ctr"/>
            <a:lstStyle>
              <a:lvl1pPr defTabSz="1300163">
                <a:defRPr sz="36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1pPr>
              <a:lvl2pPr defTabSz="1300163">
                <a:defRPr sz="36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2pPr>
              <a:lvl3pPr defTabSz="1300163">
                <a:defRPr sz="36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3pPr>
              <a:lvl4pPr defTabSz="1300163">
                <a:defRPr sz="36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4pPr>
              <a:lvl5pPr defTabSz="1300163">
                <a:defRPr sz="36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5pPr>
              <a:lvl6pPr indent="-914400" defTabSz="130016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6pPr>
              <a:lvl7pPr indent="-914400" defTabSz="130016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7pPr>
              <a:lvl8pPr indent="-914400" defTabSz="130016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8pPr>
              <a:lvl9pPr indent="-914400" defTabSz="130016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9pPr>
            </a:lstStyle>
            <a:p>
              <a:pPr algn="ctr"/>
              <a:r>
                <a:rPr lang="es-MX" altLang="es-MX" sz="3200" b="1">
                  <a:solidFill>
                    <a:schemeClr val="bg1"/>
                  </a:solidFill>
                  <a:latin typeface="Segoe UI Light" panose="020B0502040204020203" pitchFamily="34" charset="0"/>
                </a:rPr>
                <a:t>Dimensiones de la pobreza</a:t>
              </a:r>
            </a:p>
            <a:p>
              <a:pPr algn="ctr"/>
              <a:r>
                <a:rPr lang="es-MX" altLang="es-MX" sz="2800" b="1">
                  <a:solidFill>
                    <a:schemeClr val="bg1"/>
                  </a:solidFill>
                  <a:latin typeface="Segoe UI Light" panose="020B0502040204020203" pitchFamily="34" charset="0"/>
                </a:rPr>
                <a:t>(LGDS, artículo 36)</a:t>
              </a:r>
            </a:p>
          </p:txBody>
        </p:sp>
        <p:sp>
          <p:nvSpPr>
            <p:cNvPr id="43" name="42 Rectángulo redondeado">
              <a:extLst>
                <a:ext uri="{FF2B5EF4-FFF2-40B4-BE49-F238E27FC236}">
                  <a16:creationId xmlns:a16="http://schemas.microsoft.com/office/drawing/2014/main" xmlns="" id="{8AF2A512-3B5A-46C8-B8F9-6143A77551B3}"/>
                </a:ext>
              </a:extLst>
            </p:cNvPr>
            <p:cNvSpPr/>
            <p:nvPr/>
          </p:nvSpPr>
          <p:spPr bwMode="auto">
            <a:xfrm>
              <a:off x="1230402" y="2006981"/>
              <a:ext cx="1111093" cy="2832301"/>
            </a:xfrm>
            <a:prstGeom prst="roundRect">
              <a:avLst/>
            </a:prstGeom>
            <a:solidFill>
              <a:srgbClr val="66003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130048" tIns="65024" rIns="130048" bIns="65024"/>
            <a:lstStyle/>
            <a:p>
              <a:pPr algn="ctr" defTabSz="1300460">
                <a:defRPr/>
              </a:pPr>
              <a:r>
                <a:rPr lang="es-MX" sz="2133" b="1" dirty="0">
                  <a:solidFill>
                    <a:schemeClr val="bg1"/>
                  </a:solidFill>
                  <a:latin typeface="Segoe UI Light" pitchFamily="34" charset="0"/>
                </a:rPr>
                <a:t>Rezago educativo</a:t>
              </a:r>
            </a:p>
          </p:txBody>
        </p:sp>
        <p:sp>
          <p:nvSpPr>
            <p:cNvPr id="44" name="43 Rectángulo redondeado">
              <a:extLst>
                <a:ext uri="{FF2B5EF4-FFF2-40B4-BE49-F238E27FC236}">
                  <a16:creationId xmlns:a16="http://schemas.microsoft.com/office/drawing/2014/main" xmlns="" id="{DC99C5DB-BC72-49A6-8D9E-20307BD54572}"/>
                </a:ext>
              </a:extLst>
            </p:cNvPr>
            <p:cNvSpPr/>
            <p:nvPr/>
          </p:nvSpPr>
          <p:spPr bwMode="auto">
            <a:xfrm>
              <a:off x="2382289" y="2011320"/>
              <a:ext cx="1002667" cy="2830855"/>
            </a:xfrm>
            <a:prstGeom prst="roundRect">
              <a:avLst/>
            </a:prstGeom>
            <a:solidFill>
              <a:srgbClr val="66003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130048" tIns="65024" rIns="130048" bIns="65024"/>
            <a:lstStyle/>
            <a:p>
              <a:pPr algn="ctr" defTabSz="1300460">
                <a:defRPr/>
              </a:pPr>
              <a:r>
                <a:rPr lang="es-MX" sz="1991" b="1" dirty="0">
                  <a:solidFill>
                    <a:schemeClr val="bg1"/>
                  </a:solidFill>
                  <a:latin typeface="Segoe UI Light" pitchFamily="34" charset="0"/>
                </a:rPr>
                <a:t>Acceso a servicios de salud</a:t>
              </a:r>
            </a:p>
          </p:txBody>
        </p:sp>
        <p:sp>
          <p:nvSpPr>
            <p:cNvPr id="46" name="45 Rectángulo redondeado">
              <a:extLst>
                <a:ext uri="{FF2B5EF4-FFF2-40B4-BE49-F238E27FC236}">
                  <a16:creationId xmlns:a16="http://schemas.microsoft.com/office/drawing/2014/main" xmlns="" id="{650E3BD1-4B8C-48FF-9C42-751AB24C6893}"/>
                </a:ext>
              </a:extLst>
            </p:cNvPr>
            <p:cNvSpPr/>
            <p:nvPr/>
          </p:nvSpPr>
          <p:spPr bwMode="auto">
            <a:xfrm>
              <a:off x="3424675" y="2015660"/>
              <a:ext cx="1061711" cy="2830854"/>
            </a:xfrm>
            <a:prstGeom prst="roundRect">
              <a:avLst/>
            </a:prstGeom>
            <a:solidFill>
              <a:srgbClr val="66003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130048" tIns="65024" rIns="130048" bIns="65024"/>
            <a:lstStyle/>
            <a:p>
              <a:pPr algn="ctr" defTabSz="1300460">
                <a:defRPr/>
              </a:pPr>
              <a:r>
                <a:rPr lang="es-MX" sz="1920" b="1" dirty="0">
                  <a:solidFill>
                    <a:schemeClr val="bg1"/>
                  </a:solidFill>
                  <a:latin typeface="Segoe UI Light" pitchFamily="34" charset="0"/>
                </a:rPr>
                <a:t>Acceso a seguridad social</a:t>
              </a:r>
            </a:p>
          </p:txBody>
        </p:sp>
        <p:sp>
          <p:nvSpPr>
            <p:cNvPr id="48" name="47 Rectángulo redondeado">
              <a:extLst>
                <a:ext uri="{FF2B5EF4-FFF2-40B4-BE49-F238E27FC236}">
                  <a16:creationId xmlns:a16="http://schemas.microsoft.com/office/drawing/2014/main" xmlns="" id="{0217ECD6-7727-4159-BBEB-519FF4D2A6C4}"/>
                </a:ext>
              </a:extLst>
            </p:cNvPr>
            <p:cNvSpPr/>
            <p:nvPr/>
          </p:nvSpPr>
          <p:spPr bwMode="auto">
            <a:xfrm>
              <a:off x="49531" y="2022893"/>
              <a:ext cx="1150813" cy="2830855"/>
            </a:xfrm>
            <a:prstGeom prst="roundRect">
              <a:avLst/>
            </a:prstGeom>
            <a:solidFill>
              <a:srgbClr val="66003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130048" tIns="65024" rIns="130048" bIns="65024"/>
            <a:lstStyle/>
            <a:p>
              <a:pPr algn="ctr" defTabSz="1300460">
                <a:defRPr/>
              </a:pPr>
              <a:r>
                <a:rPr lang="es-MX" sz="2418" b="1" dirty="0">
                  <a:solidFill>
                    <a:schemeClr val="bg1"/>
                  </a:solidFill>
                  <a:latin typeface="Segoe UI Light" pitchFamily="34" charset="0"/>
                </a:rPr>
                <a:t>Ingreso</a:t>
              </a:r>
            </a:p>
          </p:txBody>
        </p:sp>
        <p:pic>
          <p:nvPicPr>
            <p:cNvPr id="6169" name="95 Imagen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813" y="3268980"/>
              <a:ext cx="1098052" cy="828529"/>
            </a:xfrm>
            <a:prstGeom prst="rect">
              <a:avLst/>
            </a:prstGeom>
            <a:solidFill>
              <a:srgbClr val="6600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70" name="97 Imagen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1608" y="3253726"/>
              <a:ext cx="818287" cy="865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71" name="98 Imagen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37846" y="3268980"/>
              <a:ext cx="885394" cy="8285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72" name="99 Imagen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3670" y="3284089"/>
              <a:ext cx="909793" cy="813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73" name="100 Imagen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6430" y="3253725"/>
              <a:ext cx="1053446" cy="843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74" name="101 Imagen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82369" y="3284089"/>
              <a:ext cx="816204" cy="816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75" name="113 Imagen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9210" y="3283889"/>
              <a:ext cx="958292" cy="816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147" name="1 Título"/>
          <p:cNvSpPr txBox="1">
            <a:spLocks/>
          </p:cNvSpPr>
          <p:nvPr/>
        </p:nvSpPr>
        <p:spPr bwMode="auto">
          <a:xfrm>
            <a:off x="2173332" y="990356"/>
            <a:ext cx="9648328" cy="1100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indent="-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indent="-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indent="-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indent="-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defTabSz="914400" eaLnBrk="1" hangingPunct="1">
              <a:lnSpc>
                <a:spcPct val="90000"/>
              </a:lnSpc>
            </a:pPr>
            <a:r>
              <a:rPr lang="es-MX" altLang="es-MX" sz="3200" b="1" dirty="0">
                <a:solidFill>
                  <a:srgbClr val="496244"/>
                </a:solidFill>
                <a:latin typeface="+mj-lt"/>
                <a:cs typeface="Tahoma" panose="020B0604030504040204" pitchFamily="34" charset="0"/>
              </a:rPr>
              <a:t>Derechos sociales y dimensiones de la pobreza</a:t>
            </a:r>
          </a:p>
        </p:txBody>
      </p:sp>
      <p:sp>
        <p:nvSpPr>
          <p:cNvPr id="22" name="AutoShape 5">
            <a:extLst>
              <a:ext uri="{FF2B5EF4-FFF2-40B4-BE49-F238E27FC236}">
                <a16:creationId xmlns:a16="http://schemas.microsoft.com/office/drawing/2014/main" xmlns="" id="{EA3E4473-E8EB-4E49-9EA3-C18BF145EA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312" y="7757340"/>
            <a:ext cx="4616790" cy="882650"/>
          </a:xfrm>
          <a:prstGeom prst="roundRect">
            <a:avLst>
              <a:gd name="adj" fmla="val 16667"/>
            </a:avLst>
          </a:prstGeom>
          <a:solidFill>
            <a:srgbClr val="0099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txBody>
          <a:bodyPr/>
          <a:lstStyle>
            <a:defPPr>
              <a:defRPr lang="es-ES_trad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sz="18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Periodicidad</a:t>
            </a:r>
          </a:p>
          <a:p>
            <a:pPr>
              <a:defRPr/>
            </a:pPr>
            <a:r>
              <a:rPr lang="es-MX" sz="18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Entidades federativas:	      2 años</a:t>
            </a:r>
          </a:p>
          <a:p>
            <a:pPr>
              <a:defRPr/>
            </a:pPr>
            <a:r>
              <a:rPr lang="es-MX" sz="18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Municipios:		               5 años</a:t>
            </a:r>
          </a:p>
        </p:txBody>
      </p:sp>
      <p:sp>
        <p:nvSpPr>
          <p:cNvPr id="23" name="AutoShape 5">
            <a:extLst>
              <a:ext uri="{FF2B5EF4-FFF2-40B4-BE49-F238E27FC236}">
                <a16:creationId xmlns:a16="http://schemas.microsoft.com/office/drawing/2014/main" xmlns="" id="{92479BA2-1B87-4652-A85F-D3D5AAA0D1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6802" y="7757340"/>
            <a:ext cx="4573973" cy="882650"/>
          </a:xfrm>
          <a:prstGeom prst="roundRect">
            <a:avLst>
              <a:gd name="adj" fmla="val 16667"/>
            </a:avLst>
          </a:prstGeom>
          <a:solidFill>
            <a:srgbClr val="0099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txBody>
          <a:bodyPr anchor="ctr"/>
          <a:lstStyle>
            <a:defPPr>
              <a:defRPr lang="es-ES_trad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s-MX" sz="18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Información del Instituto Nacional de Estadística y Geografía (INEGI)</a:t>
            </a:r>
          </a:p>
        </p:txBody>
      </p:sp>
    </p:spTree>
    <p:extLst>
      <p:ext uri="{BB962C8B-B14F-4D97-AF65-F5344CB8AC3E}">
        <p14:creationId xmlns:p14="http://schemas.microsoft.com/office/powerpoint/2010/main" val="209306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xmlns="" id="{2818C3B2-76B8-406C-A037-AEA4531B4FD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34313367"/>
              </p:ext>
            </p:extLst>
          </p:nvPr>
        </p:nvGraphicFramePr>
        <p:xfrm>
          <a:off x="2029095" y="2432121"/>
          <a:ext cx="8576993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6 Grupo">
            <a:extLst>
              <a:ext uri="{FF2B5EF4-FFF2-40B4-BE49-F238E27FC236}">
                <a16:creationId xmlns:a16="http://schemas.microsoft.com/office/drawing/2014/main" xmlns="" id="{89CF85EF-05BC-4FCA-B6D3-1AD56837021A}"/>
              </a:ext>
            </a:extLst>
          </p:cNvPr>
          <p:cNvGrpSpPr/>
          <p:nvPr/>
        </p:nvGrpSpPr>
        <p:grpSpPr>
          <a:xfrm>
            <a:off x="4990232" y="4268485"/>
            <a:ext cx="2880000" cy="2880000"/>
            <a:chOff x="3486286" y="2783811"/>
            <a:chExt cx="1800000" cy="1800000"/>
          </a:xfrm>
          <a:solidFill>
            <a:srgbClr val="008000"/>
          </a:solidFill>
        </p:grpSpPr>
        <p:sp>
          <p:nvSpPr>
            <p:cNvPr id="7" name="4 Heptágono">
              <a:extLst>
                <a:ext uri="{FF2B5EF4-FFF2-40B4-BE49-F238E27FC236}">
                  <a16:creationId xmlns:a16="http://schemas.microsoft.com/office/drawing/2014/main" xmlns="" id="{7D007CBC-9255-4C3D-B054-040B74539BAF}"/>
                </a:ext>
              </a:extLst>
            </p:cNvPr>
            <p:cNvSpPr/>
            <p:nvPr/>
          </p:nvSpPr>
          <p:spPr bwMode="auto">
            <a:xfrm rot="1673752">
              <a:off x="3486286" y="2783811"/>
              <a:ext cx="1800000" cy="1800000"/>
            </a:xfrm>
            <a:prstGeom prst="heptagon">
              <a:avLst/>
            </a:prstGeom>
            <a:grpFill/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130048" tIns="65024" rIns="130048" bIns="65024"/>
            <a:lstStyle/>
            <a:p>
              <a:pPr defTabSz="1300460">
                <a:defRPr/>
              </a:pPr>
              <a:endParaRPr lang="es-MX" sz="2400" dirty="0">
                <a:solidFill>
                  <a:schemeClr val="tx1"/>
                </a:solidFill>
                <a:latin typeface="Times" charset="0"/>
              </a:endParaRPr>
            </a:p>
          </p:txBody>
        </p:sp>
        <p:sp>
          <p:nvSpPr>
            <p:cNvPr id="8" name="5 CuadroTexto">
              <a:extLst>
                <a:ext uri="{FF2B5EF4-FFF2-40B4-BE49-F238E27FC236}">
                  <a16:creationId xmlns:a16="http://schemas.microsoft.com/office/drawing/2014/main" xmlns="" id="{6C3AB150-31D9-48BE-A84D-FBAE47C5D937}"/>
                </a:ext>
              </a:extLst>
            </p:cNvPr>
            <p:cNvSpPr txBox="1"/>
            <p:nvPr/>
          </p:nvSpPr>
          <p:spPr>
            <a:xfrm>
              <a:off x="3599343" y="3278866"/>
              <a:ext cx="1573885" cy="103960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s-MX" sz="2800" b="1" dirty="0">
                  <a:solidFill>
                    <a:schemeClr val="bg1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Ejercicio básico de derechos</a:t>
              </a:r>
            </a:p>
          </p:txBody>
        </p:sp>
      </p:grpSp>
      <p:sp>
        <p:nvSpPr>
          <p:cNvPr id="7173" name="16 CuadroTexto"/>
          <p:cNvSpPr txBox="1">
            <a:spLocks noChangeArrowheads="1"/>
          </p:cNvSpPr>
          <p:nvPr/>
        </p:nvSpPr>
        <p:spPr bwMode="auto">
          <a:xfrm>
            <a:off x="9670752" y="7613650"/>
            <a:ext cx="324991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altLang="es-MX" sz="2000" b="1" dirty="0">
                <a:solidFill>
                  <a:srgbClr val="E14F0D"/>
                </a:solidFill>
                <a:latin typeface="+mn-lt"/>
                <a:cs typeface="Segoe UI" panose="020B0502040204020203" pitchFamily="34" charset="0"/>
              </a:rPr>
              <a:t>Condiciones mínimas de habitabilidad</a:t>
            </a:r>
          </a:p>
        </p:txBody>
      </p:sp>
      <p:sp>
        <p:nvSpPr>
          <p:cNvPr id="10" name="49 Rectángulo redondeado">
            <a:extLst>
              <a:ext uri="{FF2B5EF4-FFF2-40B4-BE49-F238E27FC236}">
                <a16:creationId xmlns:a16="http://schemas.microsoft.com/office/drawing/2014/main" xmlns="" id="{43F3EA2B-270C-4B28-BBD8-6F0239C8AF73}"/>
              </a:ext>
            </a:extLst>
          </p:cNvPr>
          <p:cNvSpPr/>
          <p:nvPr/>
        </p:nvSpPr>
        <p:spPr bwMode="auto">
          <a:xfrm>
            <a:off x="10606088" y="2538413"/>
            <a:ext cx="2293937" cy="1023937"/>
          </a:xfrm>
          <a:prstGeom prst="roundRect">
            <a:avLst>
              <a:gd name="adj" fmla="val 28195"/>
            </a:avLst>
          </a:prstGeom>
          <a:solidFill>
            <a:srgbClr val="009999"/>
          </a:solidFill>
          <a:ln>
            <a:solidFill>
              <a:srgbClr val="009999"/>
            </a:solidFill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130048" tIns="65024" rIns="130048" bIns="65024" anchor="ctr"/>
          <a:lstStyle/>
          <a:p>
            <a:pPr algn="ctr" defTabSz="1300460">
              <a:defRPr/>
            </a:pPr>
            <a:r>
              <a:rPr lang="es-MX" sz="1991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Conjunto irreductible de derechos</a:t>
            </a:r>
          </a:p>
        </p:txBody>
      </p:sp>
      <p:sp>
        <p:nvSpPr>
          <p:cNvPr id="7175" name="Rectangle 2"/>
          <p:cNvSpPr>
            <a:spLocks/>
          </p:cNvSpPr>
          <p:nvPr/>
        </p:nvSpPr>
        <p:spPr bwMode="auto">
          <a:xfrm>
            <a:off x="133350" y="1229981"/>
            <a:ext cx="128397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800" b="1" dirty="0">
                <a:solidFill>
                  <a:srgbClr val="005F20"/>
                </a:solidFill>
                <a:latin typeface="+mj-lt"/>
                <a:cs typeface="Tahoma" panose="020B0604030504040204" pitchFamily="34" charset="0"/>
                <a:sym typeface="Arial" panose="020B0604020202020204" pitchFamily="34" charset="0"/>
              </a:rPr>
              <a:t>Significado de la superación de la pobreza en las condiciones de vida de las </a:t>
            </a:r>
            <a:r>
              <a:rPr lang="es-MX" altLang="es-MX" sz="2800" b="1" dirty="0" smtClean="0">
                <a:solidFill>
                  <a:srgbClr val="005F20"/>
                </a:solidFill>
                <a:latin typeface="+mj-lt"/>
                <a:cs typeface="Tahoma" panose="020B0604030504040204" pitchFamily="34" charset="0"/>
                <a:sym typeface="Arial" panose="020B0604020202020204" pitchFamily="34" charset="0"/>
              </a:rPr>
              <a:t>personas</a:t>
            </a:r>
            <a:endParaRPr lang="es-MX" altLang="es-MX" sz="2800" b="1" dirty="0">
              <a:solidFill>
                <a:srgbClr val="005F20"/>
              </a:solidFill>
              <a:latin typeface="+mj-lt"/>
              <a:cs typeface="Tahoma" panose="020B060403050404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48 Rectángulo redondeado">
            <a:extLst>
              <a:ext uri="{FF2B5EF4-FFF2-40B4-BE49-F238E27FC236}">
                <a16:creationId xmlns:a16="http://schemas.microsoft.com/office/drawing/2014/main" xmlns="" id="{C41D8A52-2499-4B26-A9CB-81F866355BBE}"/>
              </a:ext>
            </a:extLst>
          </p:cNvPr>
          <p:cNvSpPr/>
          <p:nvPr/>
        </p:nvSpPr>
        <p:spPr bwMode="auto">
          <a:xfrm>
            <a:off x="133350" y="2667000"/>
            <a:ext cx="2457450" cy="768350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130048" tIns="65024" rIns="130048" bIns="65024" anchor="ctr"/>
          <a:lstStyle/>
          <a:p>
            <a:pPr algn="ctr" defTabSz="1300460">
              <a:defRPr/>
            </a:pPr>
            <a:r>
              <a:rPr lang="es-MX" sz="1991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Indicadores complementarios</a:t>
            </a:r>
          </a:p>
        </p:txBody>
      </p:sp>
    </p:spTree>
    <p:extLst>
      <p:ext uri="{BB962C8B-B14F-4D97-AF65-F5344CB8AC3E}">
        <p14:creationId xmlns:p14="http://schemas.microsoft.com/office/powerpoint/2010/main" val="68999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áfico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9247790"/>
              </p:ext>
            </p:extLst>
          </p:nvPr>
        </p:nvGraphicFramePr>
        <p:xfrm>
          <a:off x="93728" y="2142294"/>
          <a:ext cx="12817387" cy="7056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AutoShape 9"/>
          <p:cNvSpPr>
            <a:spLocks noChangeArrowheads="1"/>
          </p:cNvSpPr>
          <p:nvPr/>
        </p:nvSpPr>
        <p:spPr bwMode="auto">
          <a:xfrm>
            <a:off x="304762" y="9045845"/>
            <a:ext cx="11065368" cy="306467"/>
          </a:xfrm>
          <a:prstGeom prst="roundRect">
            <a:avLst>
              <a:gd name="adj" fmla="val 16667"/>
            </a:avLst>
          </a:prstGeom>
          <a:noFill/>
          <a:ln w="9525" algn="ctr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 marL="487611" indent="-487611" defTabSz="584154"/>
            <a:r>
              <a:rPr lang="es-ES" sz="1200" dirty="0">
                <a:solidFill>
                  <a:prstClr val="white"/>
                </a:solidFill>
                <a:latin typeface="+mn-lt"/>
                <a:cs typeface="Arial" panose="020B0604020202020204" pitchFamily="34" charset="0"/>
              </a:rPr>
              <a:t>Fuente: estimaciones del CONEVAL con base en el MCS-ENIGH 2008, 2010, 2012, 2014 y el MEC del MCS-ENIGH 2016. </a:t>
            </a: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1245838" y="971373"/>
            <a:ext cx="10513168" cy="1625600"/>
          </a:xfrm>
          <a:prstGeom prst="rect">
            <a:avLst/>
          </a:prstGeom>
        </p:spPr>
        <p:txBody>
          <a:bodyPr vert="horz" lIns="91442" tIns="45720" rIns="91442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600" b="1" dirty="0">
                <a:solidFill>
                  <a:schemeClr val="accent6">
                    <a:lumMod val="75000"/>
                  </a:schemeClr>
                </a:solidFill>
                <a:ea typeface="Arial"/>
                <a:cs typeface="Tahoma" pitchFamily="34" charset="0"/>
              </a:rPr>
              <a:t>Evolución de las carencias sociales, Estados Unidos Mexicanos</a:t>
            </a:r>
            <a:endParaRPr lang="es-MX" sz="2600" b="1" baseline="30000" dirty="0">
              <a:solidFill>
                <a:schemeClr val="accent6">
                  <a:lumMod val="75000"/>
                </a:schemeClr>
              </a:solidFill>
              <a:cs typeface="Tahoma" pitchFamily="34" charset="0"/>
            </a:endParaRPr>
          </a:p>
          <a:p>
            <a:r>
              <a:rPr lang="es-MX" sz="2300" b="1" dirty="0">
                <a:solidFill>
                  <a:schemeClr val="accent6">
                    <a:lumMod val="75000"/>
                  </a:schemeClr>
                </a:solidFill>
                <a:cs typeface="Tahoma" pitchFamily="34" charset="0"/>
              </a:rPr>
              <a:t>2008- 2016</a:t>
            </a:r>
            <a:r>
              <a:rPr lang="es-MX" sz="2300" dirty="0">
                <a:solidFill>
                  <a:srgbClr val="ED7D31"/>
                </a:solidFill>
                <a:cs typeface="Tahoma" pitchFamily="34" charset="0"/>
              </a:rPr>
              <a:t/>
            </a:r>
            <a:br>
              <a:rPr lang="es-MX" sz="2300" dirty="0">
                <a:solidFill>
                  <a:srgbClr val="ED7D31"/>
                </a:solidFill>
                <a:cs typeface="Tahoma" pitchFamily="34" charset="0"/>
              </a:rPr>
            </a:br>
            <a:endParaRPr lang="en-US" sz="2300" u="sng" dirty="0">
              <a:solidFill>
                <a:srgbClr val="ED7D31"/>
              </a:solidFill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48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t="9749"/>
          <a:stretch/>
        </p:blipFill>
        <p:spPr>
          <a:xfrm>
            <a:off x="1202851" y="2284512"/>
            <a:ext cx="10167279" cy="6665855"/>
          </a:xfrm>
          <a:prstGeom prst="rect">
            <a:avLst/>
          </a:prstGeom>
        </p:spPr>
      </p:pic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304762" y="9045845"/>
            <a:ext cx="11065368" cy="306467"/>
          </a:xfrm>
          <a:prstGeom prst="roundRect">
            <a:avLst>
              <a:gd name="adj" fmla="val 16667"/>
            </a:avLst>
          </a:prstGeom>
          <a:noFill/>
          <a:ln w="9525" algn="ctr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 marL="487611" indent="-487611" defTabSz="584154"/>
            <a:r>
              <a:rPr lang="es-MX" sz="1200" dirty="0">
                <a:solidFill>
                  <a:prstClr val="white"/>
                </a:solidFill>
                <a:latin typeface="+mn-lt"/>
                <a:cs typeface="Arial" panose="020B0604020202020204" pitchFamily="34" charset="0"/>
              </a:rPr>
              <a:t>Fuente: estimaciones del CONEVAL con base en las ENIGH de 1992 a 2016, el MCS-ENIGH 2008-2014 y el MEC 2016 del MCS-ENIGH.</a:t>
            </a:r>
            <a:endParaRPr lang="es-ES" sz="1200" dirty="0">
              <a:solidFill>
                <a:prstClr val="white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/>
          </p:cNvSpPr>
          <p:nvPr/>
        </p:nvSpPr>
        <p:spPr bwMode="auto">
          <a:xfrm>
            <a:off x="165100" y="1352327"/>
            <a:ext cx="128397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2800" b="1" dirty="0" smtClean="0">
                <a:solidFill>
                  <a:srgbClr val="005F20"/>
                </a:solidFill>
                <a:latin typeface="+mj-lt"/>
                <a:cs typeface="Tahoma" panose="020B0604030504040204" pitchFamily="34" charset="0"/>
                <a:sym typeface="Arial" panose="020B0604020202020204" pitchFamily="34" charset="0"/>
              </a:rPr>
              <a:t>Evolución de la población en pobreza en materia de ingresos</a:t>
            </a:r>
          </a:p>
          <a:p>
            <a:pPr algn="ctr"/>
            <a:r>
              <a:rPr lang="es-MX" altLang="es-MX" sz="2800" b="1" dirty="0" smtClean="0">
                <a:solidFill>
                  <a:srgbClr val="005F20"/>
                </a:solidFill>
                <a:latin typeface="+mj-lt"/>
                <a:cs typeface="Tahoma" panose="020B0604030504040204" pitchFamily="34" charset="0"/>
                <a:sym typeface="Arial" panose="020B0604020202020204" pitchFamily="34" charset="0"/>
              </a:rPr>
              <a:t>1992-2016</a:t>
            </a:r>
            <a:endParaRPr lang="es-MX" altLang="es-MX" sz="2800" b="1" dirty="0">
              <a:solidFill>
                <a:srgbClr val="005F20"/>
              </a:solidFill>
              <a:latin typeface="+mj-lt"/>
              <a:cs typeface="Tahoma" panose="020B060403050404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88" y="3401176"/>
            <a:ext cx="6289407" cy="48600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095" y="3401176"/>
            <a:ext cx="6289407" cy="4860000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1982237" y="255875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002060"/>
                </a:solidFill>
              </a:rPr>
              <a:t>2010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9310712" y="2572544"/>
            <a:ext cx="1378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002060"/>
                </a:solidFill>
              </a:rPr>
              <a:t>2015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6" name="Rectangle 2"/>
          <p:cNvSpPr>
            <a:spLocks/>
          </p:cNvSpPr>
          <p:nvPr/>
        </p:nvSpPr>
        <p:spPr bwMode="auto">
          <a:xfrm>
            <a:off x="165100" y="1210127"/>
            <a:ext cx="12839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3200" b="1" dirty="0" smtClean="0">
                <a:solidFill>
                  <a:srgbClr val="005F20"/>
                </a:solidFill>
                <a:latin typeface="+mj-lt"/>
                <a:cs typeface="Tahoma" panose="020B0604030504040204" pitchFamily="34" charset="0"/>
                <a:sym typeface="Arial" panose="020B0604020202020204" pitchFamily="34" charset="0"/>
              </a:rPr>
              <a:t>Porcentaje de población en situación de pobreza por municipio</a:t>
            </a:r>
          </a:p>
        </p:txBody>
      </p:sp>
      <p:sp>
        <p:nvSpPr>
          <p:cNvPr id="7" name="CuadroTexto 4"/>
          <p:cNvSpPr txBox="1">
            <a:spLocks noChangeArrowheads="1"/>
          </p:cNvSpPr>
          <p:nvPr/>
        </p:nvSpPr>
        <p:spPr bwMode="auto">
          <a:xfrm>
            <a:off x="21680" y="9107269"/>
            <a:ext cx="1300507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altLang="es-MX" sz="1200" dirty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Fuente: estimaciones </a:t>
            </a:r>
            <a:r>
              <a:rPr lang="es-MX" altLang="es-MX" sz="1200" dirty="0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del </a:t>
            </a:r>
            <a:r>
              <a:rPr lang="es-MX" altLang="es-MX" sz="1200" dirty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CONEVAL con base en el MCS-ENIGH 2010, la muestra del Censo de Población y Vivienda </a:t>
            </a:r>
            <a:r>
              <a:rPr lang="es-MX" altLang="es-MX" sz="1200" dirty="0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2010,  el Modelo Estadístico 2015 para la continuidad del </a:t>
            </a:r>
            <a:r>
              <a:rPr lang="es-MX" altLang="es-MX" sz="1200" dirty="0" err="1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MCS-ENIGH</a:t>
            </a:r>
            <a:r>
              <a:rPr lang="es-MX" altLang="es-MX" sz="1200" dirty="0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y </a:t>
            </a:r>
            <a:r>
              <a:rPr lang="es-MX" altLang="es-MX" sz="1200" dirty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la Encuesta </a:t>
            </a:r>
            <a:r>
              <a:rPr lang="es-MX" altLang="es-MX" sz="1200" dirty="0" err="1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Intercensal</a:t>
            </a:r>
            <a:r>
              <a:rPr lang="es-MX" altLang="es-MX" sz="1200" dirty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2015.</a:t>
            </a:r>
          </a:p>
          <a:p>
            <a:endParaRPr lang="es-MX" altLang="es-MX" sz="1200" dirty="0">
              <a:solidFill>
                <a:schemeClr val="bg1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73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982237" y="255875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002060"/>
                </a:solidFill>
              </a:rPr>
              <a:t>2010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9310712" y="2572544"/>
            <a:ext cx="1378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002060"/>
                </a:solidFill>
              </a:rPr>
              <a:t>2015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4" name="Rectangle 2"/>
          <p:cNvSpPr>
            <a:spLocks/>
          </p:cNvSpPr>
          <p:nvPr/>
        </p:nvSpPr>
        <p:spPr bwMode="auto">
          <a:xfrm>
            <a:off x="165100" y="1210127"/>
            <a:ext cx="12839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3200" b="1" dirty="0" smtClean="0">
                <a:solidFill>
                  <a:srgbClr val="005F20"/>
                </a:solidFill>
                <a:latin typeface="+mj-lt"/>
                <a:cs typeface="Tahoma" panose="020B0604030504040204" pitchFamily="34" charset="0"/>
                <a:sym typeface="Arial" panose="020B0604020202020204" pitchFamily="34" charset="0"/>
              </a:rPr>
              <a:t>Porcentaje de población en situación de pobreza extrema</a:t>
            </a:r>
            <a:endParaRPr lang="es-MX" altLang="es-MX" sz="3200" b="1" dirty="0">
              <a:solidFill>
                <a:srgbClr val="005F20"/>
              </a:solidFill>
              <a:latin typeface="+mj-lt"/>
              <a:cs typeface="Tahoma" panose="020B0604030504040204" pitchFamily="34" charset="0"/>
              <a:sym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81" y="3226903"/>
            <a:ext cx="6289412" cy="4860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993" y="3245694"/>
            <a:ext cx="6289412" cy="4860000"/>
          </a:xfrm>
          <a:prstGeom prst="rect">
            <a:avLst/>
          </a:prstGeom>
        </p:spPr>
      </p:pic>
      <p:sp>
        <p:nvSpPr>
          <p:cNvPr id="8" name="CuadroTexto 4"/>
          <p:cNvSpPr txBox="1">
            <a:spLocks noChangeArrowheads="1"/>
          </p:cNvSpPr>
          <p:nvPr/>
        </p:nvSpPr>
        <p:spPr bwMode="auto">
          <a:xfrm>
            <a:off x="21680" y="9107269"/>
            <a:ext cx="1300507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altLang="es-MX" sz="1200" dirty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Fuente: estimaciones </a:t>
            </a:r>
            <a:r>
              <a:rPr lang="es-MX" altLang="es-MX" sz="1200" dirty="0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del </a:t>
            </a:r>
            <a:r>
              <a:rPr lang="es-MX" altLang="es-MX" sz="1200" dirty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CONEVAL con base en el MCS-ENIGH 2010, la muestra del Censo de Población y Vivienda </a:t>
            </a:r>
            <a:r>
              <a:rPr lang="es-MX" altLang="es-MX" sz="1200" dirty="0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2010,  el Modelo Estadístico 2015 para la continuidad del </a:t>
            </a:r>
            <a:r>
              <a:rPr lang="es-MX" altLang="es-MX" sz="1200" dirty="0" err="1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MCS-ENIGH</a:t>
            </a:r>
            <a:r>
              <a:rPr lang="es-MX" altLang="es-MX" sz="1200" dirty="0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y </a:t>
            </a:r>
            <a:r>
              <a:rPr lang="es-MX" altLang="es-MX" sz="1200" dirty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la Encuesta </a:t>
            </a:r>
            <a:r>
              <a:rPr lang="es-MX" altLang="es-MX" sz="1200" dirty="0" err="1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Intercensal</a:t>
            </a:r>
            <a:r>
              <a:rPr lang="es-MX" altLang="es-MX" sz="1200" dirty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2015.</a:t>
            </a:r>
          </a:p>
          <a:p>
            <a:endParaRPr lang="es-MX" altLang="es-MX" sz="1200" dirty="0">
              <a:solidFill>
                <a:schemeClr val="bg1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51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491469432"/>
              </p:ext>
            </p:extLst>
          </p:nvPr>
        </p:nvGraphicFramePr>
        <p:xfrm>
          <a:off x="316348" y="1515217"/>
          <a:ext cx="3744416" cy="7128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111603600"/>
              </p:ext>
            </p:extLst>
          </p:nvPr>
        </p:nvGraphicFramePr>
        <p:xfrm>
          <a:off x="4198144" y="1492424"/>
          <a:ext cx="4536504" cy="5779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507112811"/>
              </p:ext>
            </p:extLst>
          </p:nvPr>
        </p:nvGraphicFramePr>
        <p:xfrm>
          <a:off x="9094688" y="1420416"/>
          <a:ext cx="3600400" cy="5779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4164856" y="7397080"/>
            <a:ext cx="5785707" cy="1384995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lvl="0"/>
            <a:r>
              <a:rPr lang="es-MX" sz="2100" b="1" dirty="0" smtClean="0"/>
              <a:t>Seguridad social</a:t>
            </a:r>
          </a:p>
          <a:p>
            <a:pPr lvl="1"/>
            <a:r>
              <a:rPr lang="es-MX" sz="2100" dirty="0" smtClean="0"/>
              <a:t>PEA                             Incapacidad laboral</a:t>
            </a:r>
          </a:p>
          <a:p>
            <a:pPr lvl="1"/>
            <a:r>
              <a:rPr lang="es-MX" sz="2100" dirty="0" smtClean="0"/>
              <a:t>Tipo de trabajo            Afore</a:t>
            </a:r>
          </a:p>
          <a:p>
            <a:pPr lvl="1"/>
            <a:r>
              <a:rPr lang="es-MX" sz="2100" dirty="0" smtClean="0"/>
              <a:t>Servicios médico</a:t>
            </a:r>
          </a:p>
        </p:txBody>
      </p:sp>
    </p:spTree>
    <p:extLst>
      <p:ext uri="{BB962C8B-B14F-4D97-AF65-F5344CB8AC3E}">
        <p14:creationId xmlns:p14="http://schemas.microsoft.com/office/powerpoint/2010/main" val="98181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40" y="1391006"/>
            <a:ext cx="5357647" cy="41400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494" y="1245508"/>
            <a:ext cx="5357647" cy="4140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741760" y="1197145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rgbClr val="002060"/>
                </a:solidFill>
              </a:rPr>
              <a:t>Pobreza 2015</a:t>
            </a:r>
            <a:endParaRPr lang="es-MX" sz="2800" b="1" dirty="0">
              <a:solidFill>
                <a:srgbClr val="002060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7690531" y="901230"/>
            <a:ext cx="4709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rgbClr val="002060"/>
                </a:solidFill>
              </a:rPr>
              <a:t>Marginación 2015</a:t>
            </a:r>
            <a:endParaRPr lang="es-MX" sz="2800" b="1" dirty="0">
              <a:solidFill>
                <a:srgbClr val="002060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8158584" y="6100936"/>
            <a:ext cx="4709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rgbClr val="002060"/>
                </a:solidFill>
              </a:rPr>
              <a:t>Rezago social 2015</a:t>
            </a:r>
            <a:endParaRPr lang="es-MX" sz="2800" b="1" dirty="0">
              <a:solidFill>
                <a:srgbClr val="002060"/>
              </a:solidFill>
            </a:endParaRPr>
          </a:p>
        </p:txBody>
      </p:sp>
      <p:sp>
        <p:nvSpPr>
          <p:cNvPr id="8" name="CuadroTexto 4"/>
          <p:cNvSpPr txBox="1">
            <a:spLocks noChangeArrowheads="1"/>
          </p:cNvSpPr>
          <p:nvPr/>
        </p:nvSpPr>
        <p:spPr bwMode="auto">
          <a:xfrm>
            <a:off x="21680" y="9107269"/>
            <a:ext cx="1300507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altLang="es-MX" sz="1200" dirty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Fuente: estimaciones </a:t>
            </a:r>
            <a:r>
              <a:rPr lang="es-MX" altLang="es-MX" sz="1200" dirty="0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del </a:t>
            </a:r>
            <a:r>
              <a:rPr lang="es-MX" altLang="es-MX" sz="1200" dirty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CONEVAL con </a:t>
            </a:r>
            <a:r>
              <a:rPr lang="es-MX" altLang="es-MX" sz="1200" dirty="0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base el Modelo Estadístico 2015 para la continuidad del </a:t>
            </a:r>
            <a:r>
              <a:rPr lang="es-MX" altLang="es-MX" sz="1200" dirty="0" err="1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MCS-ENIGH</a:t>
            </a:r>
            <a:r>
              <a:rPr lang="es-MX" altLang="es-MX" sz="1200" dirty="0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y </a:t>
            </a:r>
            <a:r>
              <a:rPr lang="es-MX" altLang="es-MX" sz="1200" dirty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la Encuesta </a:t>
            </a:r>
            <a:r>
              <a:rPr lang="es-MX" altLang="es-MX" sz="1200" dirty="0" err="1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Intercensal</a:t>
            </a:r>
            <a:r>
              <a:rPr lang="es-MX" altLang="es-MX" sz="1200" dirty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altLang="es-MX" sz="1200" dirty="0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2015 y </a:t>
            </a:r>
            <a:r>
              <a:rPr lang="es-MX" altLang="es-MX" sz="1200" dirty="0" err="1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CONAPO</a:t>
            </a:r>
            <a:r>
              <a:rPr lang="es-MX" altLang="es-MX" sz="1200" dirty="0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, 2015.</a:t>
            </a:r>
            <a:endParaRPr lang="es-MX" altLang="es-MX" sz="1200" dirty="0">
              <a:solidFill>
                <a:schemeClr val="bg1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s-MX" altLang="es-MX" sz="1200" dirty="0">
              <a:solidFill>
                <a:schemeClr val="bg1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273" y="4931269"/>
            <a:ext cx="5404235" cy="41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74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FFFFF"/>
      </a:accent3>
      <a:accent4>
        <a:srgbClr val="000000"/>
      </a:accent4>
      <a:accent5>
        <a:srgbClr val="AAB8DC"/>
      </a:accent5>
      <a:accent6>
        <a:srgbClr val="007B26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miter lim="400000"/>
          <a:headEnd type="none" w="med" len="med"/>
          <a:tailEnd type="none" w="med" len="med"/>
        </a:ln>
        <a:effectLst>
          <a:outerShdw blurRad="38100" dist="25400" dir="5400000" algn="ctr" rotWithShape="0">
            <a:srgbClr val="000000">
              <a:alpha val="50000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  <a:spAutoFit/>
      </a:bodyPr>
      <a:lstStyle>
        <a:defPPr marL="0" marR="0" indent="0" algn="ctr" defTabSz="584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MX" altLang="es-MX" sz="3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Light" charset="0"/>
            <a:ea typeface="Helvetica Light" charset="0"/>
            <a:cs typeface="Helvetica Light" charset="0"/>
            <a:sym typeface="Helvetica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miter lim="400000"/>
          <a:headEnd type="none" w="med" len="med"/>
          <a:tailEnd type="none" w="med" len="med"/>
        </a:ln>
        <a:effectLst>
          <a:outerShdw blurRad="38100" dist="25400" dir="5400000" algn="ctr" rotWithShape="0">
            <a:srgbClr val="000000">
              <a:alpha val="50000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  <a:spAutoFit/>
      </a:bodyPr>
      <a:lstStyle>
        <a:defPPr marL="0" marR="0" indent="0" algn="ctr" defTabSz="584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MX" altLang="es-MX" sz="3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Light" charset="0"/>
            <a:ea typeface="Helvetica Light" charset="0"/>
            <a:cs typeface="Helvetica Light" charset="0"/>
            <a:sym typeface="Helvetica Light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FFFFF"/>
      </a:accent3>
      <a:accent4>
        <a:srgbClr val="000000"/>
      </a:accent4>
      <a:accent5>
        <a:srgbClr val="AAB8DC"/>
      </a:accent5>
      <a:accent6>
        <a:srgbClr val="007B26"/>
      </a:accent6>
      <a:hlink>
        <a:srgbClr val="0000FF"/>
      </a:hlink>
      <a:folHlink>
        <a:srgbClr val="FF00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7586</TotalTime>
  <Words>752</Words>
  <Application>Microsoft Office PowerPoint</Application>
  <PresentationFormat>Personalizado</PresentationFormat>
  <Paragraphs>215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5" baseType="lpstr">
      <vt:lpstr>Arial</vt:lpstr>
      <vt:lpstr>Arial Black</vt:lpstr>
      <vt:lpstr>Helvetica</vt:lpstr>
      <vt:lpstr>Helvetica Light</vt:lpstr>
      <vt:lpstr>Helvetica Neue</vt:lpstr>
      <vt:lpstr>Segoe UI</vt:lpstr>
      <vt:lpstr>Segoe UI Light</vt:lpstr>
      <vt:lpstr>Tahoma</vt:lpstr>
      <vt:lpstr>Times</vt:lpstr>
      <vt:lpstr>Wingdings</vt:lpstr>
      <vt:lpstr>White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Titulo de la presentación</dc:title>
  <dc:creator>Flor Araceli Ruiz Peña</dc:creator>
  <cp:lastModifiedBy>Flor Araceli Ruiz Peña</cp:lastModifiedBy>
  <cp:revision>736</cp:revision>
  <cp:lastPrinted>2018-04-18T00:02:59Z</cp:lastPrinted>
  <dcterms:modified xsi:type="dcterms:W3CDTF">2018-04-18T00:54:47Z</dcterms:modified>
</cp:coreProperties>
</file>