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7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8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18.xml" ContentType="application/vnd.openxmlformats-officedocument.presentationml.notesSl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72" r:id="rId4"/>
    <p:sldId id="280" r:id="rId5"/>
    <p:sldId id="290" r:id="rId6"/>
    <p:sldId id="274" r:id="rId7"/>
    <p:sldId id="296" r:id="rId8"/>
    <p:sldId id="287" r:id="rId9"/>
    <p:sldId id="292" r:id="rId10"/>
    <p:sldId id="293" r:id="rId11"/>
    <p:sldId id="302" r:id="rId12"/>
    <p:sldId id="303" r:id="rId13"/>
    <p:sldId id="291" r:id="rId14"/>
    <p:sldId id="297" r:id="rId15"/>
    <p:sldId id="294" r:id="rId16"/>
    <p:sldId id="301" r:id="rId17"/>
    <p:sldId id="281" r:id="rId18"/>
    <p:sldId id="275" r:id="rId19"/>
    <p:sldId id="298" r:id="rId20"/>
    <p:sldId id="299" r:id="rId21"/>
    <p:sldId id="300" r:id="rId22"/>
    <p:sldId id="288" r:id="rId23"/>
    <p:sldId id="277" r:id="rId24"/>
    <p:sldId id="267" r:id="rId25"/>
  </p:sldIdLst>
  <p:sldSz cx="12192000" cy="6858000"/>
  <p:notesSz cx="7010400" cy="92964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5E5"/>
    <a:srgbClr val="FF7575"/>
    <a:srgbClr val="FF9797"/>
    <a:srgbClr val="FFBDBD"/>
    <a:srgbClr val="ECF5E7"/>
    <a:srgbClr val="7AB850"/>
    <a:srgbClr val="A0CC82"/>
    <a:srgbClr val="ECAF40"/>
    <a:srgbClr val="F0AF2E"/>
    <a:srgbClr val="F01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62"/>
    <p:restoredTop sz="92962" autoAdjust="0"/>
  </p:normalViewPr>
  <p:slideViewPr>
    <p:cSldViewPr snapToGrid="0" snapToObjects="1">
      <p:cViewPr varScale="1">
        <p:scale>
          <a:sx n="84" d="100"/>
          <a:sy n="84" d="100"/>
        </p:scale>
        <p:origin x="108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dgar.rmedina\AppData\Local\Microsoft\Windows\INetCache\Content.Outlook\DBBK1CIH\pobrezaextremamunporgm15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erardo.ramirez\Documents\Presentaciones\Marginaci&#243;n\Gr&#225;fica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dgar.rmedina\AppData\Local\Microsoft\Windows\INetCache\Content.Outlook\DBBK1CIH\pobrezaextremamunporgm15%20(004)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erardo.ramirez\Documents\Presentaciones\Marginaci&#243;n\Resumen_Carencias_Promedio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erardo.ramirez\Documents\Presentaciones\Marginaci&#243;n\Resumen_Carencias_Promedio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erardo.ramirez\AppData\Local\Microsoft\Windows\INetCache\Content.Outlook\CEFX9OBP\Resumen_Carencias_Promedio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erardo.ramirez\Documents\Presentaciones\Marginaci&#243;n\Gr&#225;fica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erardo.ramirez\Documents\Presentaciones\Marginaci&#243;n\Gr&#225;fica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erardo.ramirez\Documents\Presentaciones\Marginaci&#243;n\Gr&#225;fica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dgar.rmedina\AppData\Local\Microsoft\Windows\INetCache\Content.Outlook\DBBK1CIH\pobrezaextremamunporgm15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dgar.rmedina\AppData\Local\Microsoft\Windows\INetCache\Content.Outlook\DBBK1CIH\pobrezaextremamunporgm15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erardo.ramirez\Documents\Presentaciones\Marginaci&#243;n\Gr&#225;fica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erardo.ramirez\Documents\Presentaciones\Marginaci&#243;n\Gr&#225;fica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erardo.ramirez\Documents\Presentaciones\Marginaci&#243;n\Gr&#225;fica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927711920358098E-2"/>
          <c:y val="1.453525019571692E-2"/>
          <c:w val="0.94553952880768211"/>
          <c:h val="0.802191821126925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'Igm2015-1990'!$B$4</c:f>
              <c:strCache>
                <c:ptCount val="1"/>
                <c:pt idx="0">
                  <c:v>Muy alto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'Igm2015-1990'!$C$3:$K$3</c:f>
              <c:strCache>
                <c:ptCount val="9"/>
                <c:pt idx="0">
                  <c:v>% de Población de 15 años o más analfabeta</c:v>
                </c:pt>
                <c:pt idx="1">
                  <c:v>% de Población de 15 años o más sin primaria completa </c:v>
                </c:pt>
                <c:pt idx="2">
                  <c:v>% Ocupantes en viviendas sin drenaje ni excusado</c:v>
                </c:pt>
                <c:pt idx="3">
                  <c:v>% Ocupantes en viviendas sin energía eléctrica</c:v>
                </c:pt>
                <c:pt idx="4">
                  <c:v>% Ocupantes en viviendas sin agua entubada</c:v>
                </c:pt>
                <c:pt idx="5">
                  <c:v>% Viviendas con algún nivel de hacinamiento</c:v>
                </c:pt>
                <c:pt idx="6">
                  <c:v>% Ocupantes en viviendas con piso de tierra</c:v>
                </c:pt>
                <c:pt idx="7">
                  <c:v>% Población en localidades con menos de 5 000 habitantes</c:v>
                </c:pt>
                <c:pt idx="8">
                  <c:v>% Población ocupada con ingreso de hasta 2 salarios mínimos</c:v>
                </c:pt>
              </c:strCache>
            </c:strRef>
          </c:cat>
          <c:val>
            <c:numRef>
              <c:f>'Igm2015-1990'!$C$4:$K$4</c:f>
              <c:numCache>
                <c:formatCode>0.0</c:formatCode>
                <c:ptCount val="9"/>
                <c:pt idx="0">
                  <c:v>27.545089999999998</c:v>
                </c:pt>
                <c:pt idx="1">
                  <c:v>46.653640000000003</c:v>
                </c:pt>
                <c:pt idx="2">
                  <c:v>9.5984449999999999</c:v>
                </c:pt>
                <c:pt idx="3">
                  <c:v>6.8869259999999999</c:v>
                </c:pt>
                <c:pt idx="4">
                  <c:v>21.538060000000002</c:v>
                </c:pt>
                <c:pt idx="5">
                  <c:v>53.038229999999999</c:v>
                </c:pt>
                <c:pt idx="6">
                  <c:v>23.648019999999999</c:v>
                </c:pt>
                <c:pt idx="7">
                  <c:v>95.874129999999994</c:v>
                </c:pt>
                <c:pt idx="8">
                  <c:v>70.709329999999994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D8-4F80-BB6D-45392D59F865}"/>
            </c:ext>
          </c:extLst>
        </c:ser>
        <c:ser>
          <c:idx val="1"/>
          <c:order val="1"/>
          <c:tx>
            <c:strRef>
              <c:f>'Igm2015-1990'!$B$5</c:f>
              <c:strCache>
                <c:ptCount val="1"/>
                <c:pt idx="0">
                  <c:v>Alto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'Igm2015-1990'!$C$3:$K$3</c:f>
              <c:strCache>
                <c:ptCount val="9"/>
                <c:pt idx="0">
                  <c:v>% de Población de 15 años o más analfabeta</c:v>
                </c:pt>
                <c:pt idx="1">
                  <c:v>% de Población de 15 años o más sin primaria completa </c:v>
                </c:pt>
                <c:pt idx="2">
                  <c:v>% Ocupantes en viviendas sin drenaje ni excusado</c:v>
                </c:pt>
                <c:pt idx="3">
                  <c:v>% Ocupantes en viviendas sin energía eléctrica</c:v>
                </c:pt>
                <c:pt idx="4">
                  <c:v>% Ocupantes en viviendas sin agua entubada</c:v>
                </c:pt>
                <c:pt idx="5">
                  <c:v>% Viviendas con algún nivel de hacinamiento</c:v>
                </c:pt>
                <c:pt idx="6">
                  <c:v>% Ocupantes en viviendas con piso de tierra</c:v>
                </c:pt>
                <c:pt idx="7">
                  <c:v>% Población en localidades con menos de 5 000 habitantes</c:v>
                </c:pt>
                <c:pt idx="8">
                  <c:v>% Población ocupada con ingreso de hasta 2 salarios mínimos</c:v>
                </c:pt>
              </c:strCache>
            </c:strRef>
          </c:cat>
          <c:val>
            <c:numRef>
              <c:f>'Igm2015-1990'!$C$5:$K$5</c:f>
              <c:numCache>
                <c:formatCode>0.0</c:formatCode>
                <c:ptCount val="9"/>
                <c:pt idx="0">
                  <c:v>15.61126</c:v>
                </c:pt>
                <c:pt idx="1">
                  <c:v>36.0642</c:v>
                </c:pt>
                <c:pt idx="2">
                  <c:v>5.9895100000000001</c:v>
                </c:pt>
                <c:pt idx="3">
                  <c:v>2.6582859999999999</c:v>
                </c:pt>
                <c:pt idx="4">
                  <c:v>11.72209</c:v>
                </c:pt>
                <c:pt idx="5">
                  <c:v>41.052720000000001</c:v>
                </c:pt>
                <c:pt idx="6">
                  <c:v>10.96448</c:v>
                </c:pt>
                <c:pt idx="7">
                  <c:v>89.668289999999999</c:v>
                </c:pt>
                <c:pt idx="8">
                  <c:v>66.470489999999998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5D8-4F80-BB6D-45392D59F865}"/>
            </c:ext>
          </c:extLst>
        </c:ser>
        <c:ser>
          <c:idx val="2"/>
          <c:order val="2"/>
          <c:tx>
            <c:strRef>
              <c:f>'Igm2015-1990'!$B$6</c:f>
              <c:strCache>
                <c:ptCount val="1"/>
                <c:pt idx="0">
                  <c:v>Medio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'Igm2015-1990'!$C$3:$K$3</c:f>
              <c:strCache>
                <c:ptCount val="9"/>
                <c:pt idx="0">
                  <c:v>% de Población de 15 años o más analfabeta</c:v>
                </c:pt>
                <c:pt idx="1">
                  <c:v>% de Población de 15 años o más sin primaria completa </c:v>
                </c:pt>
                <c:pt idx="2">
                  <c:v>% Ocupantes en viviendas sin drenaje ni excusado</c:v>
                </c:pt>
                <c:pt idx="3">
                  <c:v>% Ocupantes en viviendas sin energía eléctrica</c:v>
                </c:pt>
                <c:pt idx="4">
                  <c:v>% Ocupantes en viviendas sin agua entubada</c:v>
                </c:pt>
                <c:pt idx="5">
                  <c:v>% Viviendas con algún nivel de hacinamiento</c:v>
                </c:pt>
                <c:pt idx="6">
                  <c:v>% Ocupantes en viviendas con piso de tierra</c:v>
                </c:pt>
                <c:pt idx="7">
                  <c:v>% Población en localidades con menos de 5 000 habitantes</c:v>
                </c:pt>
                <c:pt idx="8">
                  <c:v>% Población ocupada con ingreso de hasta 2 salarios mínimos</c:v>
                </c:pt>
              </c:strCache>
            </c:strRef>
          </c:cat>
          <c:val>
            <c:numRef>
              <c:f>'Igm2015-1990'!$C$6:$K$6</c:f>
              <c:numCache>
                <c:formatCode>0.0</c:formatCode>
                <c:ptCount val="9"/>
                <c:pt idx="0">
                  <c:v>8.9206230000000009</c:v>
                </c:pt>
                <c:pt idx="1">
                  <c:v>27.92605</c:v>
                </c:pt>
                <c:pt idx="2">
                  <c:v>4.132568</c:v>
                </c:pt>
                <c:pt idx="3">
                  <c:v>1.4650780000000001</c:v>
                </c:pt>
                <c:pt idx="4">
                  <c:v>6.0274510000000001</c:v>
                </c:pt>
                <c:pt idx="5">
                  <c:v>34.258479999999999</c:v>
                </c:pt>
                <c:pt idx="6">
                  <c:v>5.414981</c:v>
                </c:pt>
                <c:pt idx="7">
                  <c:v>75.191980000000001</c:v>
                </c:pt>
                <c:pt idx="8">
                  <c:v>56.548020000000001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5D8-4F80-BB6D-45392D59F865}"/>
            </c:ext>
          </c:extLst>
        </c:ser>
        <c:ser>
          <c:idx val="3"/>
          <c:order val="3"/>
          <c:tx>
            <c:strRef>
              <c:f>'Igm2015-1990'!$B$7</c:f>
              <c:strCache>
                <c:ptCount val="1"/>
                <c:pt idx="0">
                  <c:v>Bajo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'Igm2015-1990'!$C$3:$K$3</c:f>
              <c:strCache>
                <c:ptCount val="9"/>
                <c:pt idx="0">
                  <c:v>% de Población de 15 años o más analfabeta</c:v>
                </c:pt>
                <c:pt idx="1">
                  <c:v>% de Población de 15 años o más sin primaria completa </c:v>
                </c:pt>
                <c:pt idx="2">
                  <c:v>% Ocupantes en viviendas sin drenaje ni excusado</c:v>
                </c:pt>
                <c:pt idx="3">
                  <c:v>% Ocupantes en viviendas sin energía eléctrica</c:v>
                </c:pt>
                <c:pt idx="4">
                  <c:v>% Ocupantes en viviendas sin agua entubada</c:v>
                </c:pt>
                <c:pt idx="5">
                  <c:v>% Viviendas con algún nivel de hacinamiento</c:v>
                </c:pt>
                <c:pt idx="6">
                  <c:v>% Ocupantes en viviendas con piso de tierra</c:v>
                </c:pt>
                <c:pt idx="7">
                  <c:v>% Población en localidades con menos de 5 000 habitantes</c:v>
                </c:pt>
                <c:pt idx="8">
                  <c:v>% Población ocupada con ingreso de hasta 2 salarios mínimos</c:v>
                </c:pt>
              </c:strCache>
            </c:strRef>
          </c:cat>
          <c:val>
            <c:numRef>
              <c:f>'Igm2015-1990'!$C$7:$K$7</c:f>
              <c:numCache>
                <c:formatCode>0.0</c:formatCode>
                <c:ptCount val="9"/>
                <c:pt idx="0">
                  <c:v>5.5676100000000002</c:v>
                </c:pt>
                <c:pt idx="1">
                  <c:v>21.3401</c:v>
                </c:pt>
                <c:pt idx="2">
                  <c:v>1.9071290000000001</c:v>
                </c:pt>
                <c:pt idx="3">
                  <c:v>0.84054220000000002</c:v>
                </c:pt>
                <c:pt idx="4">
                  <c:v>3.9814059999999998</c:v>
                </c:pt>
                <c:pt idx="5">
                  <c:v>29.06044</c:v>
                </c:pt>
                <c:pt idx="6">
                  <c:v>2.9923090000000001</c:v>
                </c:pt>
                <c:pt idx="7">
                  <c:v>59.382649999999998</c:v>
                </c:pt>
                <c:pt idx="8">
                  <c:v>44.010980000000004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5D8-4F80-BB6D-45392D59F865}"/>
            </c:ext>
          </c:extLst>
        </c:ser>
        <c:ser>
          <c:idx val="4"/>
          <c:order val="4"/>
          <c:tx>
            <c:strRef>
              <c:f>'Igm2015-1990'!$B$8</c:f>
              <c:strCache>
                <c:ptCount val="1"/>
                <c:pt idx="0">
                  <c:v>Muy bajo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'Igm2015-1990'!$C$3:$K$3</c:f>
              <c:strCache>
                <c:ptCount val="9"/>
                <c:pt idx="0">
                  <c:v>% de Población de 15 años o más analfabeta</c:v>
                </c:pt>
                <c:pt idx="1">
                  <c:v>% de Población de 15 años o más sin primaria completa </c:v>
                </c:pt>
                <c:pt idx="2">
                  <c:v>% Ocupantes en viviendas sin drenaje ni excusado</c:v>
                </c:pt>
                <c:pt idx="3">
                  <c:v>% Ocupantes en viviendas sin energía eléctrica</c:v>
                </c:pt>
                <c:pt idx="4">
                  <c:v>% Ocupantes en viviendas sin agua entubada</c:v>
                </c:pt>
                <c:pt idx="5">
                  <c:v>% Viviendas con algún nivel de hacinamiento</c:v>
                </c:pt>
                <c:pt idx="6">
                  <c:v>% Ocupantes en viviendas con piso de tierra</c:v>
                </c:pt>
                <c:pt idx="7">
                  <c:v>% Población en localidades con menos de 5 000 habitantes</c:v>
                </c:pt>
                <c:pt idx="8">
                  <c:v>% Población ocupada con ingreso de hasta 2 salarios mínimos</c:v>
                </c:pt>
              </c:strCache>
            </c:strRef>
          </c:cat>
          <c:val>
            <c:numRef>
              <c:f>'Igm2015-1990'!$C$8:$K$8</c:f>
              <c:numCache>
                <c:formatCode>0.0</c:formatCode>
                <c:ptCount val="9"/>
                <c:pt idx="0">
                  <c:v>2.777536</c:v>
                </c:pt>
                <c:pt idx="1">
                  <c:v>12.39893</c:v>
                </c:pt>
                <c:pt idx="2">
                  <c:v>0.57605799999999996</c:v>
                </c:pt>
                <c:pt idx="3">
                  <c:v>0.38805800000000001</c:v>
                </c:pt>
                <c:pt idx="4">
                  <c:v>1.9926090000000001</c:v>
                </c:pt>
                <c:pt idx="5">
                  <c:v>24.656089999999999</c:v>
                </c:pt>
                <c:pt idx="6">
                  <c:v>1.398261</c:v>
                </c:pt>
                <c:pt idx="7">
                  <c:v>23.91658</c:v>
                </c:pt>
                <c:pt idx="8">
                  <c:v>31.559799999999999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5D8-4F80-BB6D-45392D59F8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2183280"/>
        <c:axId val="502182448"/>
      </c:barChart>
      <c:catAx>
        <c:axId val="502183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502182448"/>
        <c:crosses val="autoZero"/>
        <c:auto val="1"/>
        <c:lblAlgn val="ctr"/>
        <c:lblOffset val="100"/>
        <c:noMultiLvlLbl val="0"/>
      </c:catAx>
      <c:valAx>
        <c:axId val="502182448"/>
        <c:scaling>
          <c:orientation val="minMax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502183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s-MX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312322329773551"/>
          <c:y val="3.1919514384687958E-2"/>
          <c:w val="0.85322127931368241"/>
          <c:h val="0.671777597070624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'G4'!$F$2</c:f>
              <c:strCache>
                <c:ptCount val="1"/>
                <c:pt idx="0">
                  <c:v>2005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76000"/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hade val="76000"/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shade val="76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264378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038E-43DC-9AA6-0D8FA9002952}"/>
              </c:ext>
            </c:extLst>
          </c:dPt>
          <c:dPt>
            <c:idx val="1"/>
            <c:invertIfNegative val="0"/>
            <c:bubble3D val="0"/>
            <c:spPr>
              <a:solidFill>
                <a:srgbClr val="264378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038E-43DC-9AA6-0D8FA9002952}"/>
              </c:ext>
            </c:extLst>
          </c:dPt>
          <c:dPt>
            <c:idx val="2"/>
            <c:invertIfNegative val="0"/>
            <c:bubble3D val="0"/>
            <c:spPr>
              <a:solidFill>
                <a:srgbClr val="264378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038E-43DC-9AA6-0D8FA9002952}"/>
              </c:ext>
            </c:extLst>
          </c:dPt>
          <c:dPt>
            <c:idx val="3"/>
            <c:invertIfNegative val="0"/>
            <c:bubble3D val="0"/>
            <c:spPr>
              <a:solidFill>
                <a:srgbClr val="3762AF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6-038E-43DC-9AA6-0D8FA9002952}"/>
              </c:ext>
            </c:extLst>
          </c:dPt>
          <c:dPt>
            <c:idx val="4"/>
            <c:invertIfNegative val="0"/>
            <c:bubble3D val="0"/>
            <c:spPr>
              <a:solidFill>
                <a:srgbClr val="3762AF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038E-43DC-9AA6-0D8FA9002952}"/>
              </c:ext>
            </c:extLst>
          </c:dPt>
          <c:dPt>
            <c:idx val="5"/>
            <c:invertIfNegative val="0"/>
            <c:bubble3D val="0"/>
            <c:spPr>
              <a:solidFill>
                <a:srgbClr val="3762AF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8-038E-43DC-9AA6-0D8FA9002952}"/>
              </c:ext>
            </c:extLst>
          </c:dPt>
          <c:dPt>
            <c:idx val="6"/>
            <c:invertIfNegative val="0"/>
            <c:bubble3D val="0"/>
            <c:spPr>
              <a:solidFill>
                <a:srgbClr val="3762AF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038E-43DC-9AA6-0D8FA9002952}"/>
              </c:ext>
            </c:extLst>
          </c:dPt>
          <c:dPt>
            <c:idx val="7"/>
            <c:invertIfNegative val="0"/>
            <c:bubble3D val="0"/>
            <c:spPr>
              <a:solidFill>
                <a:srgbClr val="3762AF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A-038E-43DC-9AA6-0D8FA9002952}"/>
              </c:ext>
            </c:extLst>
          </c:dPt>
          <c:dPt>
            <c:idx val="8"/>
            <c:invertIfNegative val="0"/>
            <c:bubble3D val="0"/>
            <c:spPr>
              <a:solidFill>
                <a:srgbClr val="3762AF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038E-43DC-9AA6-0D8FA9002952}"/>
              </c:ext>
            </c:extLst>
          </c:dPt>
          <c:dPt>
            <c:idx val="9"/>
            <c:invertIfNegative val="0"/>
            <c:bubble3D val="0"/>
            <c:spPr>
              <a:solidFill>
                <a:srgbClr val="3762AF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C-038E-43DC-9AA6-0D8FA9002952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038E-43DC-9AA6-0D8FA9002952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E-038E-43DC-9AA6-0D8FA9002952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038E-43DC-9AA6-0D8FA9002952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0-038E-43DC-9AA6-0D8FA9002952}"/>
              </c:ext>
            </c:extLst>
          </c:dPt>
          <c:dPt>
            <c:idx val="14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038E-43DC-9AA6-0D8FA9002952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2-038E-43DC-9AA6-0D8FA9002952}"/>
              </c:ext>
            </c:extLst>
          </c:dPt>
          <c:dPt>
            <c:idx val="16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038E-43DC-9AA6-0D8FA9002952}"/>
              </c:ext>
            </c:extLst>
          </c:dPt>
          <c:dPt>
            <c:idx val="17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4-038E-43DC-9AA6-0D8FA9002952}"/>
              </c:ext>
            </c:extLst>
          </c:dPt>
          <c:dPt>
            <c:idx val="18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5-038E-43DC-9AA6-0D8FA9002952}"/>
              </c:ext>
            </c:extLst>
          </c:dPt>
          <c:dPt>
            <c:idx val="19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6-038E-43DC-9AA6-0D8FA9002952}"/>
              </c:ext>
            </c:extLst>
          </c:dPt>
          <c:dPt>
            <c:idx val="20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7-038E-43DC-9AA6-0D8FA9002952}"/>
              </c:ext>
            </c:extLst>
          </c:dPt>
          <c:dPt>
            <c:idx val="2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8-038E-43DC-9AA6-0D8FA9002952}"/>
              </c:ext>
            </c:extLst>
          </c:dPt>
          <c:dPt>
            <c:idx val="22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9-038E-43DC-9AA6-0D8FA9002952}"/>
              </c:ext>
            </c:extLst>
          </c:dPt>
          <c:dPt>
            <c:idx val="23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A-038E-43DC-9AA6-0D8FA9002952}"/>
              </c:ext>
            </c:extLst>
          </c:dPt>
          <c:dPt>
            <c:idx val="24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B-038E-43DC-9AA6-0D8FA9002952}"/>
              </c:ext>
            </c:extLst>
          </c:dPt>
          <c:dPt>
            <c:idx val="25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C-038E-43DC-9AA6-0D8FA9002952}"/>
              </c:ext>
            </c:extLst>
          </c:dPt>
          <c:dPt>
            <c:idx val="26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D-038E-43DC-9AA6-0D8FA9002952}"/>
              </c:ext>
            </c:extLst>
          </c:dPt>
          <c:dPt>
            <c:idx val="27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E-038E-43DC-9AA6-0D8FA9002952}"/>
              </c:ext>
            </c:extLst>
          </c:dPt>
          <c:dPt>
            <c:idx val="28"/>
            <c:invertIfNegative val="0"/>
            <c:bubble3D val="0"/>
            <c:spPr>
              <a:solidFill>
                <a:srgbClr val="E5EBF7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F-038E-43DC-9AA6-0D8FA9002952}"/>
              </c:ext>
            </c:extLst>
          </c:dPt>
          <c:dPt>
            <c:idx val="29"/>
            <c:invertIfNegative val="0"/>
            <c:bubble3D val="0"/>
            <c:spPr>
              <a:solidFill>
                <a:srgbClr val="E5EBF7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0-038E-43DC-9AA6-0D8FA9002952}"/>
              </c:ext>
            </c:extLst>
          </c:dPt>
          <c:dPt>
            <c:idx val="30"/>
            <c:invertIfNegative val="0"/>
            <c:bubble3D val="0"/>
            <c:spPr>
              <a:solidFill>
                <a:srgbClr val="E5EBF7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1-038E-43DC-9AA6-0D8FA9002952}"/>
              </c:ext>
            </c:extLst>
          </c:dPt>
          <c:dPt>
            <c:idx val="31"/>
            <c:invertIfNegative val="0"/>
            <c:bubble3D val="0"/>
            <c:spPr>
              <a:solidFill>
                <a:srgbClr val="E5EBF7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2-038E-43DC-9AA6-0D8FA9002952}"/>
              </c:ext>
            </c:extLst>
          </c:dPt>
          <c:cat>
            <c:multiLvlStrRef>
              <c:f>'G4'!$D$3:$E$34</c:f>
              <c:multiLvlStrCache>
                <c:ptCount val="32"/>
                <c:lvl>
                  <c:pt idx="0">
                    <c:v>GRO</c:v>
                  </c:pt>
                  <c:pt idx="1">
                    <c:v>CHIS</c:v>
                  </c:pt>
                  <c:pt idx="2">
                    <c:v>OAX</c:v>
                  </c:pt>
                  <c:pt idx="3">
                    <c:v>CAMP</c:v>
                  </c:pt>
                  <c:pt idx="4">
                    <c:v>YUC</c:v>
                  </c:pt>
                  <c:pt idx="5">
                    <c:v>SLP</c:v>
                  </c:pt>
                  <c:pt idx="6">
                    <c:v>VER</c:v>
                  </c:pt>
                  <c:pt idx="7">
                    <c:v>MICH</c:v>
                  </c:pt>
                  <c:pt idx="8">
                    <c:v>PUE</c:v>
                  </c:pt>
                  <c:pt idx="9">
                    <c:v>HGO</c:v>
                  </c:pt>
                  <c:pt idx="10">
                    <c:v>QR</c:v>
                  </c:pt>
                  <c:pt idx="11">
                    <c:v>DGO</c:v>
                  </c:pt>
                  <c:pt idx="12">
                    <c:v>SIN</c:v>
                  </c:pt>
                  <c:pt idx="13">
                    <c:v>GTO</c:v>
                  </c:pt>
                  <c:pt idx="14">
                    <c:v>TAB</c:v>
                  </c:pt>
                  <c:pt idx="15">
                    <c:v>NAY</c:v>
                  </c:pt>
                  <c:pt idx="16">
                    <c:v>ZAC</c:v>
                  </c:pt>
                  <c:pt idx="17">
                    <c:v>MOR</c:v>
                  </c:pt>
                  <c:pt idx="18">
                    <c:v>TLAX</c:v>
                  </c:pt>
                  <c:pt idx="19">
                    <c:v>CHIH</c:v>
                  </c:pt>
                  <c:pt idx="20">
                    <c:v>BCS</c:v>
                  </c:pt>
                  <c:pt idx="21">
                    <c:v>AGS</c:v>
                  </c:pt>
                  <c:pt idx="22">
                    <c:v>TAMPS</c:v>
                  </c:pt>
                  <c:pt idx="23">
                    <c:v>SON</c:v>
                  </c:pt>
                  <c:pt idx="24">
                    <c:v>QRO</c:v>
                  </c:pt>
                  <c:pt idx="25">
                    <c:v>COL</c:v>
                  </c:pt>
                  <c:pt idx="26">
                    <c:v>JAL</c:v>
                  </c:pt>
                  <c:pt idx="27">
                    <c:v>MÉX</c:v>
                  </c:pt>
                  <c:pt idx="28">
                    <c:v>NL</c:v>
                  </c:pt>
                  <c:pt idx="29">
                    <c:v>COAH</c:v>
                  </c:pt>
                  <c:pt idx="30">
                    <c:v>BC</c:v>
                  </c:pt>
                  <c:pt idx="31">
                    <c:v>CDMX</c:v>
                  </c:pt>
                </c:lvl>
                <c:lvl>
                  <c:pt idx="0">
                    <c:v>Muy alto</c:v>
                  </c:pt>
                  <c:pt idx="3">
                    <c:v>Alto</c:v>
                  </c:pt>
                  <c:pt idx="10">
                    <c:v>Medio</c:v>
                  </c:pt>
                  <c:pt idx="19">
                    <c:v>Bajo</c:v>
                  </c:pt>
                  <c:pt idx="28">
                    <c:v>Muy bajo</c:v>
                  </c:pt>
                </c:lvl>
              </c:multiLvlStrCache>
            </c:multiLvlStrRef>
          </c:cat>
          <c:val>
            <c:numRef>
              <c:f>'G4'!$F$3:$F$34</c:f>
              <c:numCache>
                <c:formatCode>0.0</c:formatCode>
                <c:ptCount val="32"/>
                <c:pt idx="0">
                  <c:v>77.186896340000004</c:v>
                </c:pt>
                <c:pt idx="1">
                  <c:v>79.6117638825</c:v>
                </c:pt>
                <c:pt idx="2">
                  <c:v>80.855333717500002</c:v>
                </c:pt>
                <c:pt idx="3">
                  <c:v>60.723744612499999</c:v>
                </c:pt>
                <c:pt idx="4">
                  <c:v>61.498417435</c:v>
                </c:pt>
                <c:pt idx="5">
                  <c:v>61.537453790000001</c:v>
                </c:pt>
                <c:pt idx="6">
                  <c:v>67.345410715</c:v>
                </c:pt>
                <c:pt idx="7">
                  <c:v>72.412022532500004</c:v>
                </c:pt>
                <c:pt idx="8">
                  <c:v>73.685276335000012</c:v>
                </c:pt>
                <c:pt idx="9">
                  <c:v>75.131117949999989</c:v>
                </c:pt>
                <c:pt idx="10">
                  <c:v>49.925829324999995</c:v>
                </c:pt>
                <c:pt idx="11">
                  <c:v>55.046932779999999</c:v>
                </c:pt>
                <c:pt idx="12">
                  <c:v>55.967280185</c:v>
                </c:pt>
                <c:pt idx="13">
                  <c:v>61.2297138725</c:v>
                </c:pt>
                <c:pt idx="14">
                  <c:v>63.643072827499992</c:v>
                </c:pt>
                <c:pt idx="15">
                  <c:v>64.175020050000001</c:v>
                </c:pt>
                <c:pt idx="16">
                  <c:v>66.06778199499999</c:v>
                </c:pt>
                <c:pt idx="17">
                  <c:v>68.068285052499988</c:v>
                </c:pt>
                <c:pt idx="18">
                  <c:v>71.815099140000001</c:v>
                </c:pt>
                <c:pt idx="19">
                  <c:v>39.126832180000001</c:v>
                </c:pt>
                <c:pt idx="20">
                  <c:v>41.944080270000001</c:v>
                </c:pt>
                <c:pt idx="21">
                  <c:v>45.578826620000001</c:v>
                </c:pt>
                <c:pt idx="22">
                  <c:v>46.0548895075</c:v>
                </c:pt>
                <c:pt idx="23">
                  <c:v>46.770042785000001</c:v>
                </c:pt>
                <c:pt idx="24">
                  <c:v>50.81445634</c:v>
                </c:pt>
                <c:pt idx="25">
                  <c:v>52.266512730000002</c:v>
                </c:pt>
                <c:pt idx="26">
                  <c:v>57.609211467499996</c:v>
                </c:pt>
                <c:pt idx="27">
                  <c:v>59.498423402500002</c:v>
                </c:pt>
                <c:pt idx="28">
                  <c:v>39.963150784999996</c:v>
                </c:pt>
                <c:pt idx="29">
                  <c:v>39.988989314999998</c:v>
                </c:pt>
                <c:pt idx="30">
                  <c:v>41.9781208725</c:v>
                </c:pt>
                <c:pt idx="31">
                  <c:v>50.282098895000004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8E-43DC-9AA6-0D8FA90029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80525824"/>
        <c:axId val="37690112"/>
      </c:barChart>
      <c:lineChart>
        <c:grouping val="standard"/>
        <c:varyColors val="0"/>
        <c:ser>
          <c:idx val="1"/>
          <c:order val="1"/>
          <c:tx>
            <c:strRef>
              <c:f>'G4'!$G$2</c:f>
              <c:strCache>
                <c:ptCount val="1"/>
                <c:pt idx="0">
                  <c:v>2015</c:v>
                </c:pt>
              </c:strCache>
            </c:strRef>
          </c:tx>
          <c:spPr>
            <a:ln w="34925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diamond"/>
            <c:size val="7"/>
            <c:spPr>
              <a:gradFill flip="none" rotWithShape="1">
                <a:gsLst>
                  <a:gs pos="0">
                    <a:schemeClr val="accent3">
                      <a:lumMod val="0"/>
                      <a:lumOff val="100000"/>
                    </a:schemeClr>
                  </a:gs>
                  <a:gs pos="35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>
                <a:solidFill>
                  <a:schemeClr val="bg1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cat>
            <c:multiLvlStrRef>
              <c:f>'G4'!$D$3:$E$34</c:f>
              <c:multiLvlStrCache>
                <c:ptCount val="32"/>
                <c:lvl>
                  <c:pt idx="0">
                    <c:v>GRO</c:v>
                  </c:pt>
                  <c:pt idx="1">
                    <c:v>CHIS</c:v>
                  </c:pt>
                  <c:pt idx="2">
                    <c:v>OAX</c:v>
                  </c:pt>
                  <c:pt idx="3">
                    <c:v>CAMP</c:v>
                  </c:pt>
                  <c:pt idx="4">
                    <c:v>YUC</c:v>
                  </c:pt>
                  <c:pt idx="5">
                    <c:v>SLP</c:v>
                  </c:pt>
                  <c:pt idx="6">
                    <c:v>VER</c:v>
                  </c:pt>
                  <c:pt idx="7">
                    <c:v>MICH</c:v>
                  </c:pt>
                  <c:pt idx="8">
                    <c:v>PUE</c:v>
                  </c:pt>
                  <c:pt idx="9">
                    <c:v>HGO</c:v>
                  </c:pt>
                  <c:pt idx="10">
                    <c:v>QR</c:v>
                  </c:pt>
                  <c:pt idx="11">
                    <c:v>DGO</c:v>
                  </c:pt>
                  <c:pt idx="12">
                    <c:v>SIN</c:v>
                  </c:pt>
                  <c:pt idx="13">
                    <c:v>GTO</c:v>
                  </c:pt>
                  <c:pt idx="14">
                    <c:v>TAB</c:v>
                  </c:pt>
                  <c:pt idx="15">
                    <c:v>NAY</c:v>
                  </c:pt>
                  <c:pt idx="16">
                    <c:v>ZAC</c:v>
                  </c:pt>
                  <c:pt idx="17">
                    <c:v>MOR</c:v>
                  </c:pt>
                  <c:pt idx="18">
                    <c:v>TLAX</c:v>
                  </c:pt>
                  <c:pt idx="19">
                    <c:v>CHIH</c:v>
                  </c:pt>
                  <c:pt idx="20">
                    <c:v>BCS</c:v>
                  </c:pt>
                  <c:pt idx="21">
                    <c:v>AGS</c:v>
                  </c:pt>
                  <c:pt idx="22">
                    <c:v>TAMPS</c:v>
                  </c:pt>
                  <c:pt idx="23">
                    <c:v>SON</c:v>
                  </c:pt>
                  <c:pt idx="24">
                    <c:v>QRO</c:v>
                  </c:pt>
                  <c:pt idx="25">
                    <c:v>COL</c:v>
                  </c:pt>
                  <c:pt idx="26">
                    <c:v>JAL</c:v>
                  </c:pt>
                  <c:pt idx="27">
                    <c:v>MÉX</c:v>
                  </c:pt>
                  <c:pt idx="28">
                    <c:v>NL</c:v>
                  </c:pt>
                  <c:pt idx="29">
                    <c:v>COAH</c:v>
                  </c:pt>
                  <c:pt idx="30">
                    <c:v>BC</c:v>
                  </c:pt>
                  <c:pt idx="31">
                    <c:v>CDMX</c:v>
                  </c:pt>
                </c:lvl>
                <c:lvl>
                  <c:pt idx="0">
                    <c:v>Muy alto</c:v>
                  </c:pt>
                  <c:pt idx="3">
                    <c:v>Alto</c:v>
                  </c:pt>
                  <c:pt idx="10">
                    <c:v>Medio</c:v>
                  </c:pt>
                  <c:pt idx="19">
                    <c:v>Bajo</c:v>
                  </c:pt>
                  <c:pt idx="28">
                    <c:v>Muy bajo</c:v>
                  </c:pt>
                </c:lvl>
              </c:multiLvlStrCache>
            </c:multiLvlStrRef>
          </c:cat>
          <c:val>
            <c:numRef>
              <c:f>'G4'!$G$3:$G$34</c:f>
              <c:numCache>
                <c:formatCode>0.0</c:formatCode>
                <c:ptCount val="32"/>
                <c:pt idx="0">
                  <c:v>80.707100617499989</c:v>
                </c:pt>
                <c:pt idx="1">
                  <c:v>78.817784959999997</c:v>
                </c:pt>
                <c:pt idx="2">
                  <c:v>80.40695135</c:v>
                </c:pt>
                <c:pt idx="3">
                  <c:v>61.492045884999996</c:v>
                </c:pt>
                <c:pt idx="4">
                  <c:v>62.415706150000005</c:v>
                </c:pt>
                <c:pt idx="5">
                  <c:v>58.401281550000007</c:v>
                </c:pt>
                <c:pt idx="6">
                  <c:v>68.514328482499991</c:v>
                </c:pt>
                <c:pt idx="7">
                  <c:v>71.153571922499992</c:v>
                </c:pt>
                <c:pt idx="8">
                  <c:v>73.434377322499998</c:v>
                </c:pt>
                <c:pt idx="9">
                  <c:v>72.023441125000005</c:v>
                </c:pt>
                <c:pt idx="10">
                  <c:v>47.479726612500002</c:v>
                </c:pt>
                <c:pt idx="11">
                  <c:v>56.580112192499996</c:v>
                </c:pt>
                <c:pt idx="12">
                  <c:v>51.359969554999999</c:v>
                </c:pt>
                <c:pt idx="13">
                  <c:v>57.91126113</c:v>
                </c:pt>
                <c:pt idx="14">
                  <c:v>63.444664830000001</c:v>
                </c:pt>
                <c:pt idx="15">
                  <c:v>62.216064285000002</c:v>
                </c:pt>
                <c:pt idx="16">
                  <c:v>65.466372460000002</c:v>
                </c:pt>
                <c:pt idx="17">
                  <c:v>66.694608972499992</c:v>
                </c:pt>
                <c:pt idx="18">
                  <c:v>72.125103767500008</c:v>
                </c:pt>
                <c:pt idx="19">
                  <c:v>37.418087882500004</c:v>
                </c:pt>
                <c:pt idx="20">
                  <c:v>40.475353592500007</c:v>
                </c:pt>
                <c:pt idx="21">
                  <c:v>43.749575192499996</c:v>
                </c:pt>
                <c:pt idx="22">
                  <c:v>47.11114448</c:v>
                </c:pt>
                <c:pt idx="23">
                  <c:v>44.893509675000004</c:v>
                </c:pt>
                <c:pt idx="24">
                  <c:v>45.802335492499999</c:v>
                </c:pt>
                <c:pt idx="25">
                  <c:v>54.193182237499997</c:v>
                </c:pt>
                <c:pt idx="26">
                  <c:v>49.782382374999997</c:v>
                </c:pt>
                <c:pt idx="27">
                  <c:v>59.163709632500002</c:v>
                </c:pt>
                <c:pt idx="28">
                  <c:v>36.627957175000006</c:v>
                </c:pt>
                <c:pt idx="29">
                  <c:v>35.679363004999999</c:v>
                </c:pt>
                <c:pt idx="30">
                  <c:v>39.9581758725</c:v>
                </c:pt>
                <c:pt idx="31">
                  <c:v>50.330172050000002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38E-43DC-9AA6-0D8FA90029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0525824"/>
        <c:axId val="37690112"/>
      </c:lineChart>
      <c:catAx>
        <c:axId val="805258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none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r>
                  <a:rPr lang="es-MX" b="0" cap="none" dirty="0" smtClean="0"/>
                  <a:t>Grado</a:t>
                </a:r>
                <a:r>
                  <a:rPr lang="es-MX" b="0" cap="none" baseline="0" dirty="0" smtClean="0"/>
                  <a:t> de Marginación 2015</a:t>
                </a:r>
                <a:endParaRPr lang="es-MX" b="0" cap="none" dirty="0"/>
              </a:p>
            </c:rich>
          </c:tx>
          <c:layout>
            <c:manualLayout>
              <c:xMode val="edge"/>
              <c:yMode val="edge"/>
              <c:x val="0.41012333370134535"/>
              <c:y val="0.8907694567947553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none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s-MX"/>
          </a:p>
        </c:txPr>
        <c:crossAx val="37690112"/>
        <c:crosses val="autoZero"/>
        <c:auto val="1"/>
        <c:lblAlgn val="ctr"/>
        <c:lblOffset val="100"/>
        <c:noMultiLvlLbl val="0"/>
      </c:catAx>
      <c:valAx>
        <c:axId val="37690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none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r>
                  <a:rPr lang="es-MX" b="0" cap="none" dirty="0" smtClean="0"/>
                  <a:t>Porcentaje</a:t>
                </a:r>
                <a:endParaRPr lang="es-MX" b="0" cap="none" dirty="0"/>
              </a:p>
            </c:rich>
          </c:tx>
          <c:layout>
            <c:manualLayout>
              <c:xMode val="edge"/>
              <c:yMode val="edge"/>
              <c:x val="1.8897634670860409E-2"/>
              <c:y val="0.2943724091099253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none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n-ea"/>
                  <a:cs typeface="+mn-cs"/>
                </a:defRPr>
              </a:pPr>
              <a:endParaRPr lang="es-MX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s-MX"/>
          </a:p>
        </c:txPr>
        <c:crossAx val="80525824"/>
        <c:crosses val="autoZero"/>
        <c:crossBetween val="between"/>
        <c:majorUnit val="20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7520575372138057"/>
          <c:y val="0.93438312054037875"/>
          <c:w val="0.15281248116196075"/>
          <c:h val="4.820623524979133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50000"/>
              <a:lumOff val="50000"/>
            </a:schemeClr>
          </a:solidFill>
          <a:latin typeface="Century Gothic" panose="020B0502020202020204" pitchFamily="34" charset="0"/>
        </a:defRPr>
      </a:pPr>
      <a:endParaRPr lang="es-MX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Nacional_marginación!$B$3</c:f>
              <c:strCache>
                <c:ptCount val="1"/>
                <c:pt idx="0">
                  <c:v>1990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Nacional_marginación!$D$2:$L$2</c:f>
              <c:strCache>
                <c:ptCount val="9"/>
                <c:pt idx="0">
                  <c:v>% de Población de 15 años o más analfabeta</c:v>
                </c:pt>
                <c:pt idx="1">
                  <c:v>% de Población de 15 años o más sin primaria completa </c:v>
                </c:pt>
                <c:pt idx="2">
                  <c:v>% Ocupantes en viviendas sin drenaje ni excusado</c:v>
                </c:pt>
                <c:pt idx="3">
                  <c:v>% Ocupantes en viviendas sin energía eléctrica</c:v>
                </c:pt>
                <c:pt idx="4">
                  <c:v>% Ocupantes en viviendas sin agua entubada</c:v>
                </c:pt>
                <c:pt idx="5">
                  <c:v>% Viviendas con algún nivel de hacinamiento</c:v>
                </c:pt>
                <c:pt idx="6">
                  <c:v>% Ocupantes en viviendas con piso de tierra</c:v>
                </c:pt>
                <c:pt idx="7">
                  <c:v>% Población en localidades con menos de 5 000 habitantes</c:v>
                </c:pt>
                <c:pt idx="8">
                  <c:v>% Población ocupada con ingreso de hasta 2 salarios mínimos</c:v>
                </c:pt>
              </c:strCache>
            </c:strRef>
          </c:cat>
          <c:val>
            <c:numRef>
              <c:f>Nacional_marginación!$D$3:$L$3</c:f>
              <c:numCache>
                <c:formatCode>0.0</c:formatCode>
                <c:ptCount val="9"/>
                <c:pt idx="0">
                  <c:v>12.44</c:v>
                </c:pt>
                <c:pt idx="1">
                  <c:v>29.31</c:v>
                </c:pt>
                <c:pt idx="2">
                  <c:v>21.47</c:v>
                </c:pt>
                <c:pt idx="3">
                  <c:v>12.99</c:v>
                </c:pt>
                <c:pt idx="4">
                  <c:v>20.92</c:v>
                </c:pt>
                <c:pt idx="5">
                  <c:v>57.09</c:v>
                </c:pt>
                <c:pt idx="6">
                  <c:v>20.92</c:v>
                </c:pt>
                <c:pt idx="7">
                  <c:v>34.380000000000003</c:v>
                </c:pt>
                <c:pt idx="8">
                  <c:v>63.22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108-4C2A-B90B-062327F58904}"/>
            </c:ext>
          </c:extLst>
        </c:ser>
        <c:ser>
          <c:idx val="1"/>
          <c:order val="1"/>
          <c:tx>
            <c:strRef>
              <c:f>Nacional_marginación!$B$4</c:f>
              <c:strCache>
                <c:ptCount val="1"/>
                <c:pt idx="0">
                  <c:v>2000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Nacional_marginación!$D$2:$L$2</c:f>
              <c:strCache>
                <c:ptCount val="9"/>
                <c:pt idx="0">
                  <c:v>% de Población de 15 años o más analfabeta</c:v>
                </c:pt>
                <c:pt idx="1">
                  <c:v>% de Población de 15 años o más sin primaria completa </c:v>
                </c:pt>
                <c:pt idx="2">
                  <c:v>% Ocupantes en viviendas sin drenaje ni excusado</c:v>
                </c:pt>
                <c:pt idx="3">
                  <c:v>% Ocupantes en viviendas sin energía eléctrica</c:v>
                </c:pt>
                <c:pt idx="4">
                  <c:v>% Ocupantes en viviendas sin agua entubada</c:v>
                </c:pt>
                <c:pt idx="5">
                  <c:v>% Viviendas con algún nivel de hacinamiento</c:v>
                </c:pt>
                <c:pt idx="6">
                  <c:v>% Ocupantes en viviendas con piso de tierra</c:v>
                </c:pt>
                <c:pt idx="7">
                  <c:v>% Población en localidades con menos de 5 000 habitantes</c:v>
                </c:pt>
                <c:pt idx="8">
                  <c:v>% Población ocupada con ingreso de hasta 2 salarios mínimos</c:v>
                </c:pt>
              </c:strCache>
            </c:strRef>
          </c:cat>
          <c:val>
            <c:numRef>
              <c:f>Nacional_marginación!$D$4:$L$4</c:f>
              <c:numCache>
                <c:formatCode>0.0</c:formatCode>
                <c:ptCount val="9"/>
                <c:pt idx="0">
                  <c:v>9.4600000000000009</c:v>
                </c:pt>
                <c:pt idx="1">
                  <c:v>28.46</c:v>
                </c:pt>
                <c:pt idx="2">
                  <c:v>0</c:v>
                </c:pt>
                <c:pt idx="3">
                  <c:v>4.79</c:v>
                </c:pt>
                <c:pt idx="4">
                  <c:v>11.23</c:v>
                </c:pt>
                <c:pt idx="5">
                  <c:v>45.94</c:v>
                </c:pt>
                <c:pt idx="6">
                  <c:v>14.79</c:v>
                </c:pt>
                <c:pt idx="7">
                  <c:v>30.97</c:v>
                </c:pt>
                <c:pt idx="8">
                  <c:v>50.99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108-4C2A-B90B-062327F58904}"/>
            </c:ext>
          </c:extLst>
        </c:ser>
        <c:ser>
          <c:idx val="2"/>
          <c:order val="2"/>
          <c:tx>
            <c:strRef>
              <c:f>Nacional_marginación!$B$5</c:f>
              <c:strCache>
                <c:ptCount val="1"/>
                <c:pt idx="0">
                  <c:v>2005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Nacional_marginación!$D$2:$L$2</c:f>
              <c:strCache>
                <c:ptCount val="9"/>
                <c:pt idx="0">
                  <c:v>% de Población de 15 años o más analfabeta</c:v>
                </c:pt>
                <c:pt idx="1">
                  <c:v>% de Población de 15 años o más sin primaria completa </c:v>
                </c:pt>
                <c:pt idx="2">
                  <c:v>% Ocupantes en viviendas sin drenaje ni excusado</c:v>
                </c:pt>
                <c:pt idx="3">
                  <c:v>% Ocupantes en viviendas sin energía eléctrica</c:v>
                </c:pt>
                <c:pt idx="4">
                  <c:v>% Ocupantes en viviendas sin agua entubada</c:v>
                </c:pt>
                <c:pt idx="5">
                  <c:v>% Viviendas con algún nivel de hacinamiento</c:v>
                </c:pt>
                <c:pt idx="6">
                  <c:v>% Ocupantes en viviendas con piso de tierra</c:v>
                </c:pt>
                <c:pt idx="7">
                  <c:v>% Población en localidades con menos de 5 000 habitantes</c:v>
                </c:pt>
                <c:pt idx="8">
                  <c:v>% Población ocupada con ingreso de hasta 2 salarios mínimos</c:v>
                </c:pt>
              </c:strCache>
            </c:strRef>
          </c:cat>
          <c:val>
            <c:numRef>
              <c:f>Nacional_marginación!$D$5:$L$5</c:f>
              <c:numCache>
                <c:formatCode>0.0</c:formatCode>
                <c:ptCount val="9"/>
                <c:pt idx="0">
                  <c:v>8.3699999999999992</c:v>
                </c:pt>
                <c:pt idx="1">
                  <c:v>23.1</c:v>
                </c:pt>
                <c:pt idx="2">
                  <c:v>5.34</c:v>
                </c:pt>
                <c:pt idx="3">
                  <c:v>2.4900000000000002</c:v>
                </c:pt>
                <c:pt idx="4">
                  <c:v>10.14</c:v>
                </c:pt>
                <c:pt idx="5">
                  <c:v>40.64</c:v>
                </c:pt>
                <c:pt idx="6">
                  <c:v>11.48</c:v>
                </c:pt>
                <c:pt idx="7">
                  <c:v>28.99</c:v>
                </c:pt>
                <c:pt idx="8">
                  <c:v>45.3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108-4C2A-B90B-062327F58904}"/>
            </c:ext>
          </c:extLst>
        </c:ser>
        <c:ser>
          <c:idx val="3"/>
          <c:order val="3"/>
          <c:tx>
            <c:strRef>
              <c:f>Nacional_marginación!$B$6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Nacional_marginación!$D$2:$L$2</c:f>
              <c:strCache>
                <c:ptCount val="9"/>
                <c:pt idx="0">
                  <c:v>% de Población de 15 años o más analfabeta</c:v>
                </c:pt>
                <c:pt idx="1">
                  <c:v>% de Población de 15 años o más sin primaria completa </c:v>
                </c:pt>
                <c:pt idx="2">
                  <c:v>% Ocupantes en viviendas sin drenaje ni excusado</c:v>
                </c:pt>
                <c:pt idx="3">
                  <c:v>% Ocupantes en viviendas sin energía eléctrica</c:v>
                </c:pt>
                <c:pt idx="4">
                  <c:v>% Ocupantes en viviendas sin agua entubada</c:v>
                </c:pt>
                <c:pt idx="5">
                  <c:v>% Viviendas con algún nivel de hacinamiento</c:v>
                </c:pt>
                <c:pt idx="6">
                  <c:v>% Ocupantes en viviendas con piso de tierra</c:v>
                </c:pt>
                <c:pt idx="7">
                  <c:v>% Población en localidades con menos de 5 000 habitantes</c:v>
                </c:pt>
                <c:pt idx="8">
                  <c:v>% Población ocupada con ingreso de hasta 2 salarios mínimos</c:v>
                </c:pt>
              </c:strCache>
            </c:strRef>
          </c:cat>
          <c:val>
            <c:numRef>
              <c:f>Nacional_marginación!$D$6:$L$6</c:f>
              <c:numCache>
                <c:formatCode>0.0</c:formatCode>
                <c:ptCount val="9"/>
                <c:pt idx="0">
                  <c:v>6.93</c:v>
                </c:pt>
                <c:pt idx="1">
                  <c:v>19.93</c:v>
                </c:pt>
                <c:pt idx="2">
                  <c:v>3.57</c:v>
                </c:pt>
                <c:pt idx="3">
                  <c:v>1.77</c:v>
                </c:pt>
                <c:pt idx="4">
                  <c:v>8.6300000000000008</c:v>
                </c:pt>
                <c:pt idx="5">
                  <c:v>36.53</c:v>
                </c:pt>
                <c:pt idx="6">
                  <c:v>6.58</c:v>
                </c:pt>
                <c:pt idx="7">
                  <c:v>28.85</c:v>
                </c:pt>
                <c:pt idx="8">
                  <c:v>38.659999999999997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108-4C2A-B90B-062327F58904}"/>
            </c:ext>
          </c:extLst>
        </c:ser>
        <c:ser>
          <c:idx val="4"/>
          <c:order val="4"/>
          <c:tx>
            <c:strRef>
              <c:f>Nacional_marginación!$B$7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Nacional_marginación!$D$2:$L$2</c:f>
              <c:strCache>
                <c:ptCount val="9"/>
                <c:pt idx="0">
                  <c:v>% de Población de 15 años o más analfabeta</c:v>
                </c:pt>
                <c:pt idx="1">
                  <c:v>% de Población de 15 años o más sin primaria completa </c:v>
                </c:pt>
                <c:pt idx="2">
                  <c:v>% Ocupantes en viviendas sin drenaje ni excusado</c:v>
                </c:pt>
                <c:pt idx="3">
                  <c:v>% Ocupantes en viviendas sin energía eléctrica</c:v>
                </c:pt>
                <c:pt idx="4">
                  <c:v>% Ocupantes en viviendas sin agua entubada</c:v>
                </c:pt>
                <c:pt idx="5">
                  <c:v>% Viviendas con algún nivel de hacinamiento</c:v>
                </c:pt>
                <c:pt idx="6">
                  <c:v>% Ocupantes en viviendas con piso de tierra</c:v>
                </c:pt>
                <c:pt idx="7">
                  <c:v>% Población en localidades con menos de 5 000 habitantes</c:v>
                </c:pt>
                <c:pt idx="8">
                  <c:v>% Población ocupada con ingreso de hasta 2 salarios mínimos</c:v>
                </c:pt>
              </c:strCache>
            </c:strRef>
          </c:cat>
          <c:val>
            <c:numRef>
              <c:f>Nacional_marginación!$D$7:$L$7</c:f>
              <c:numCache>
                <c:formatCode>0.0</c:formatCode>
                <c:ptCount val="9"/>
                <c:pt idx="0">
                  <c:v>5.53</c:v>
                </c:pt>
                <c:pt idx="1">
                  <c:v>16.5</c:v>
                </c:pt>
                <c:pt idx="2">
                  <c:v>2.14</c:v>
                </c:pt>
                <c:pt idx="3">
                  <c:v>0.95</c:v>
                </c:pt>
                <c:pt idx="4">
                  <c:v>5.36</c:v>
                </c:pt>
                <c:pt idx="5">
                  <c:v>28.39</c:v>
                </c:pt>
                <c:pt idx="6">
                  <c:v>3.82</c:v>
                </c:pt>
                <c:pt idx="7">
                  <c:v>28.85</c:v>
                </c:pt>
                <c:pt idx="8">
                  <c:v>37.409999999999997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108-4C2A-B90B-062327F589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13757584"/>
        <c:axId val="913761744"/>
      </c:barChart>
      <c:catAx>
        <c:axId val="913757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913761744"/>
        <c:crosses val="autoZero"/>
        <c:auto val="1"/>
        <c:lblAlgn val="ctr"/>
        <c:lblOffset val="100"/>
        <c:noMultiLvlLbl val="0"/>
      </c:catAx>
      <c:valAx>
        <c:axId val="913761744"/>
        <c:scaling>
          <c:orientation val="minMax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913757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s-MX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'Historico de Carencias'!$B$15</c:f>
              <c:strCache>
                <c:ptCount val="1"/>
                <c:pt idx="0">
                  <c:v>Rezago educativo</c:v>
                </c:pt>
              </c:strCache>
            </c:strRef>
          </c:tx>
          <c:spPr>
            <a:ln w="34925" cap="rnd">
              <a:solidFill>
                <a:schemeClr val="accent6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diamond"/>
            <c:size val="8"/>
            <c:spPr>
              <a:solidFill>
                <a:schemeClr val="accent6"/>
              </a:solidFill>
              <a:ln w="9525">
                <a:solidFill>
                  <a:schemeClr val="bg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/>
            </c:spPr>
          </c:marker>
          <c:dLbls>
            <c:dLbl>
              <c:idx val="0"/>
              <c:layout>
                <c:manualLayout>
                  <c:x val="-7.2519244927761614E-2"/>
                  <c:y val="1.979839205868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5F69-4D69-8EC1-7B45FF452833}"/>
                </c:ext>
              </c:extLst>
            </c:dLbl>
            <c:dLbl>
              <c:idx val="3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5F69-4D69-8EC1-7B45FF45283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'Historico de Carencias'!$C$14:$F$14</c:f>
              <c:numCache>
                <c:formatCode>General</c:formatCode>
                <c:ptCount val="4"/>
                <c:pt idx="0">
                  <c:v>2010</c:v>
                </c:pt>
                <c:pt idx="1">
                  <c:v>2012</c:v>
                </c:pt>
                <c:pt idx="2">
                  <c:v>2014</c:v>
                </c:pt>
                <c:pt idx="3">
                  <c:v>2016</c:v>
                </c:pt>
              </c:numCache>
            </c:numRef>
          </c:cat>
          <c:val>
            <c:numRef>
              <c:f>'Historico de Carencias'!$C$15:$F$15</c:f>
              <c:numCache>
                <c:formatCode>#,##0.0</c:formatCode>
                <c:ptCount val="4"/>
                <c:pt idx="0">
                  <c:v>33.6</c:v>
                </c:pt>
                <c:pt idx="1">
                  <c:v>31.9</c:v>
                </c:pt>
                <c:pt idx="2">
                  <c:v>31.4</c:v>
                </c:pt>
                <c:pt idx="3">
                  <c:v>29.8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F69-4D69-8EC1-7B45FF452833}"/>
            </c:ext>
          </c:extLst>
        </c:ser>
        <c:ser>
          <c:idx val="1"/>
          <c:order val="1"/>
          <c:tx>
            <c:strRef>
              <c:f>'Historico de Carencias'!$B$16</c:f>
              <c:strCache>
                <c:ptCount val="1"/>
                <c:pt idx="0">
                  <c:v>Carencia por acceso a los servicios de salud</c:v>
                </c:pt>
              </c:strCache>
            </c:strRef>
          </c:tx>
          <c:spPr>
            <a:ln w="34925" cap="rnd">
              <a:solidFill>
                <a:schemeClr val="accent5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diamond"/>
            <c:size val="8"/>
            <c:spPr>
              <a:solidFill>
                <a:schemeClr val="accent5"/>
              </a:solidFill>
              <a:ln w="9525">
                <a:solidFill>
                  <a:schemeClr val="bg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/>
            </c:spPr>
          </c:marker>
          <c:dLbls>
            <c:dLbl>
              <c:idx val="0"/>
              <c:layout>
                <c:manualLayout>
                  <c:x val="-7.2603087022593868E-2"/>
                  <c:y val="-6.564342497795799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5F69-4D69-8EC1-7B45FF452833}"/>
                </c:ext>
              </c:extLst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5F69-4D69-8EC1-7B45FF45283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'Historico de Carencias'!$C$14:$F$14</c:f>
              <c:numCache>
                <c:formatCode>General</c:formatCode>
                <c:ptCount val="4"/>
                <c:pt idx="0">
                  <c:v>2010</c:v>
                </c:pt>
                <c:pt idx="1">
                  <c:v>2012</c:v>
                </c:pt>
                <c:pt idx="2">
                  <c:v>2014</c:v>
                </c:pt>
                <c:pt idx="3">
                  <c:v>2016</c:v>
                </c:pt>
              </c:numCache>
            </c:numRef>
          </c:cat>
          <c:val>
            <c:numRef>
              <c:f>'Historico de Carencias'!$C$16:$F$16</c:f>
              <c:numCache>
                <c:formatCode>#,##0.0</c:formatCode>
                <c:ptCount val="4"/>
                <c:pt idx="0">
                  <c:v>38</c:v>
                </c:pt>
                <c:pt idx="1">
                  <c:v>24.9</c:v>
                </c:pt>
                <c:pt idx="2">
                  <c:v>21.9</c:v>
                </c:pt>
                <c:pt idx="3">
                  <c:v>16.399999999999999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5F69-4D69-8EC1-7B45FF452833}"/>
            </c:ext>
          </c:extLst>
        </c:ser>
        <c:ser>
          <c:idx val="2"/>
          <c:order val="2"/>
          <c:tx>
            <c:strRef>
              <c:f>'Historico de Carencias'!$B$17</c:f>
              <c:strCache>
                <c:ptCount val="1"/>
                <c:pt idx="0">
                  <c:v>Carencia por acceso a la seguridad social</c:v>
                </c:pt>
              </c:strCache>
            </c:strRef>
          </c:tx>
          <c:spPr>
            <a:ln w="34925" cap="rnd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diamond"/>
            <c:size val="8"/>
            <c:spPr>
              <a:solidFill>
                <a:schemeClr val="accent2">
                  <a:lumMod val="60000"/>
                  <a:lumOff val="40000"/>
                </a:schemeClr>
              </a:solidFill>
              <a:ln w="9525">
                <a:solidFill>
                  <a:schemeClr val="bg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/>
            </c:spPr>
          </c:marker>
          <c:dLbls>
            <c:dLbl>
              <c:idx val="0"/>
              <c:layout>
                <c:manualLayout>
                  <c:x val="-7.5496222688604286E-2"/>
                  <c:y val="-3.3040246402190484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5F69-4D69-8EC1-7B45FF452833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F69-4D69-8EC1-7B45FF452833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F69-4D69-8EC1-7B45FF452833}"/>
                </c:ext>
              </c:extLst>
            </c:dLbl>
            <c:dLbl>
              <c:idx val="3"/>
              <c:layout>
                <c:manualLayout>
                  <c:x val="-7.7538980193859813E-4"/>
                  <c:y val="-3.0252683682757332E-1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5F69-4D69-8EC1-7B45FF45283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'Historico de Carencias'!$C$14:$F$14</c:f>
              <c:numCache>
                <c:formatCode>General</c:formatCode>
                <c:ptCount val="4"/>
                <c:pt idx="0">
                  <c:v>2010</c:v>
                </c:pt>
                <c:pt idx="1">
                  <c:v>2012</c:v>
                </c:pt>
                <c:pt idx="2">
                  <c:v>2014</c:v>
                </c:pt>
                <c:pt idx="3">
                  <c:v>2016</c:v>
                </c:pt>
              </c:numCache>
            </c:numRef>
          </c:cat>
          <c:val>
            <c:numRef>
              <c:f>'Historico de Carencias'!$C$17:$F$17</c:f>
              <c:numCache>
                <c:formatCode>#,##0.0</c:formatCode>
                <c:ptCount val="4"/>
                <c:pt idx="0">
                  <c:v>89.7</c:v>
                </c:pt>
                <c:pt idx="1">
                  <c:v>87.5</c:v>
                </c:pt>
                <c:pt idx="2">
                  <c:v>87</c:v>
                </c:pt>
                <c:pt idx="3">
                  <c:v>85.2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5F69-4D69-8EC1-7B45FF452833}"/>
            </c:ext>
          </c:extLst>
        </c:ser>
        <c:ser>
          <c:idx val="3"/>
          <c:order val="3"/>
          <c:tx>
            <c:strRef>
              <c:f>'Historico de Carencias'!$B$18</c:f>
              <c:strCache>
                <c:ptCount val="1"/>
                <c:pt idx="0">
                  <c:v>Carencia por calidad y espacios de la vivienda</c:v>
                </c:pt>
              </c:strCache>
            </c:strRef>
          </c:tx>
          <c:spPr>
            <a:ln w="34925" cap="rnd">
              <a:solidFill>
                <a:srgbClr val="00B05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diamond"/>
            <c:size val="8"/>
            <c:spPr>
              <a:solidFill>
                <a:srgbClr val="00B050"/>
              </a:solidFill>
              <a:ln w="9525">
                <a:solidFill>
                  <a:schemeClr val="bg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/>
            </c:spPr>
          </c:marker>
          <c:dLbls>
            <c:dLbl>
              <c:idx val="0"/>
              <c:layout>
                <c:manualLayout>
                  <c:x val="-7.46361328092119E-2"/>
                  <c:y val="-9.937309384444720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5F69-4D69-8EC1-7B45FF452833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5F69-4D69-8EC1-7B45FF452833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5F69-4D69-8EC1-7B45FF452833}"/>
                </c:ext>
              </c:extLst>
            </c:dLbl>
            <c:dLbl>
              <c:idx val="3"/>
              <c:layout>
                <c:manualLayout>
                  <c:x val="0"/>
                  <c:y val="6.6006617813107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5F69-4D69-8EC1-7B45FF45283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'Historico de Carencias'!$C$14:$F$14</c:f>
              <c:numCache>
                <c:formatCode>General</c:formatCode>
                <c:ptCount val="4"/>
                <c:pt idx="0">
                  <c:v>2010</c:v>
                </c:pt>
                <c:pt idx="1">
                  <c:v>2012</c:v>
                </c:pt>
                <c:pt idx="2">
                  <c:v>2014</c:v>
                </c:pt>
                <c:pt idx="3">
                  <c:v>2016</c:v>
                </c:pt>
              </c:numCache>
            </c:numRef>
          </c:cat>
          <c:val>
            <c:numRef>
              <c:f>'Historico de Carencias'!$C$18:$F$18</c:f>
              <c:numCache>
                <c:formatCode>#,##0.0</c:formatCode>
                <c:ptCount val="4"/>
                <c:pt idx="0">
                  <c:v>34</c:v>
                </c:pt>
                <c:pt idx="1">
                  <c:v>28.3</c:v>
                </c:pt>
                <c:pt idx="2">
                  <c:v>26.3</c:v>
                </c:pt>
                <c:pt idx="3">
                  <c:v>27.7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5F69-4D69-8EC1-7B45FF452833}"/>
            </c:ext>
          </c:extLst>
        </c:ser>
        <c:ser>
          <c:idx val="4"/>
          <c:order val="4"/>
          <c:tx>
            <c:strRef>
              <c:f>'Historico de Carencias'!$B$19</c:f>
              <c:strCache>
                <c:ptCount val="1"/>
                <c:pt idx="0">
                  <c:v>Carencia por acceso a los servicios básicos en la vivienda</c:v>
                </c:pt>
              </c:strCache>
            </c:strRef>
          </c:tx>
          <c:spPr>
            <a:ln w="34925" cap="rnd">
              <a:solidFill>
                <a:srgbClr val="0070C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diamond"/>
            <c:size val="8"/>
            <c:spPr>
              <a:solidFill>
                <a:srgbClr val="0070C0"/>
              </a:solidFill>
              <a:ln w="9525">
                <a:solidFill>
                  <a:schemeClr val="bg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/>
            </c:spPr>
          </c:marker>
          <c:dLbls>
            <c:dLbl>
              <c:idx val="0"/>
              <c:layout>
                <c:manualLayout>
                  <c:x val="-7.3379334807154029E-2"/>
                  <c:y val="-3.3040246402190336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0-5F69-4D69-8EC1-7B45FF452833}"/>
                </c:ext>
              </c:extLst>
            </c:dLbl>
            <c:dLbl>
              <c:idx val="3"/>
              <c:layout>
                <c:manualLayout>
                  <c:x val="9.1024020227560055E-4"/>
                  <c:y val="0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5F69-4D69-8EC1-7B45FF45283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dLblPos val="l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'Historico de Carencias'!$C$14:$F$14</c:f>
              <c:numCache>
                <c:formatCode>General</c:formatCode>
                <c:ptCount val="4"/>
                <c:pt idx="0">
                  <c:v>2010</c:v>
                </c:pt>
                <c:pt idx="1">
                  <c:v>2012</c:v>
                </c:pt>
                <c:pt idx="2">
                  <c:v>2014</c:v>
                </c:pt>
                <c:pt idx="3">
                  <c:v>2016</c:v>
                </c:pt>
              </c:numCache>
            </c:numRef>
          </c:cat>
          <c:val>
            <c:numRef>
              <c:f>'Historico de Carencias'!$C$19:$F$19</c:f>
              <c:numCache>
                <c:formatCode>#,##0.0</c:formatCode>
                <c:ptCount val="4"/>
                <c:pt idx="0">
                  <c:v>55.7</c:v>
                </c:pt>
                <c:pt idx="1">
                  <c:v>49.8</c:v>
                </c:pt>
                <c:pt idx="2">
                  <c:v>50.3</c:v>
                </c:pt>
                <c:pt idx="3">
                  <c:v>47.9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2-5F69-4D69-8EC1-7B45FF452833}"/>
            </c:ext>
          </c:extLst>
        </c:ser>
        <c:ser>
          <c:idx val="5"/>
          <c:order val="5"/>
          <c:tx>
            <c:strRef>
              <c:f>'Historico de Carencias'!$B$20</c:f>
              <c:strCache>
                <c:ptCount val="1"/>
                <c:pt idx="0">
                  <c:v>Carencia por acceso a la alimentación</c:v>
                </c:pt>
              </c:strCache>
            </c:strRef>
          </c:tx>
          <c:spPr>
            <a:ln w="34925" cap="rnd">
              <a:solidFill>
                <a:srgbClr val="7030A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diamond"/>
            <c:size val="8"/>
            <c:spPr>
              <a:solidFill>
                <a:srgbClr val="7030A0"/>
              </a:solidFill>
              <a:ln w="9525">
                <a:solidFill>
                  <a:schemeClr val="bg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/>
            </c:spPr>
          </c:marker>
          <c:dLbls>
            <c:dLbl>
              <c:idx val="0"/>
              <c:layout>
                <c:manualLayout>
                  <c:x val="-7.2603087022593868E-2"/>
                  <c:y val="-3.28217124889789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5F69-4D69-8EC1-7B45FF452833}"/>
                </c:ext>
              </c:extLst>
            </c:dLbl>
            <c:dLbl>
              <c:idx val="3"/>
              <c:layout>
                <c:manualLayout>
                  <c:x val="1.685630004214075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4-5F69-4D69-8EC1-7B45FF45283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'Historico de Carencias'!$C$14:$F$14</c:f>
              <c:numCache>
                <c:formatCode>General</c:formatCode>
                <c:ptCount val="4"/>
                <c:pt idx="0">
                  <c:v>2010</c:v>
                </c:pt>
                <c:pt idx="1">
                  <c:v>2012</c:v>
                </c:pt>
                <c:pt idx="2">
                  <c:v>2014</c:v>
                </c:pt>
                <c:pt idx="3">
                  <c:v>2016</c:v>
                </c:pt>
              </c:numCache>
            </c:numRef>
          </c:cat>
          <c:val>
            <c:numRef>
              <c:f>'Historico de Carencias'!$C$20:$F$20</c:f>
              <c:numCache>
                <c:formatCode>#,##0.0</c:formatCode>
                <c:ptCount val="4"/>
                <c:pt idx="0">
                  <c:v>42.9</c:v>
                </c:pt>
                <c:pt idx="1">
                  <c:v>40.1</c:v>
                </c:pt>
                <c:pt idx="2">
                  <c:v>39.4</c:v>
                </c:pt>
                <c:pt idx="3">
                  <c:v>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5-5F69-4D69-8EC1-7B45FF4528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6247936"/>
        <c:axId val="135256256"/>
      </c:lineChart>
      <c:catAx>
        <c:axId val="126247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s-MX"/>
          </a:p>
        </c:txPr>
        <c:crossAx val="135256256"/>
        <c:crosses val="autoZero"/>
        <c:auto val="1"/>
        <c:lblAlgn val="ctr"/>
        <c:lblOffset val="100"/>
        <c:noMultiLvlLbl val="0"/>
      </c:catAx>
      <c:valAx>
        <c:axId val="135256256"/>
        <c:scaling>
          <c:orientation val="minMax"/>
          <c:max val="100"/>
          <c:min val="1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none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r>
                  <a:rPr lang="es-MX" b="0" cap="none" dirty="0" smtClean="0"/>
                  <a:t>Porcentaje</a:t>
                </a:r>
                <a:endParaRPr lang="es-MX" b="0" cap="none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none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n-ea"/>
                  <a:cs typeface="+mn-cs"/>
                </a:defRPr>
              </a:pPr>
              <a:endParaRPr lang="es-MX"/>
            </a:p>
          </c:txPr>
        </c:title>
        <c:numFmt formatCode="#,##0.0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s-MX"/>
          </a:p>
        </c:txPr>
        <c:crossAx val="126247936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50000"/>
              <a:lumOff val="50000"/>
            </a:schemeClr>
          </a:solidFill>
          <a:latin typeface="Century Gothic" panose="020B0502020202020204" pitchFamily="34" charset="0"/>
        </a:defRPr>
      </a:pPr>
      <a:endParaRPr lang="es-MX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1553868133606505E-2"/>
          <c:y val="2.9576520124454272E-2"/>
          <c:w val="0.43217251086802955"/>
          <c:h val="0.71130246504408323"/>
        </c:manualLayout>
      </c:layout>
      <c:lineChart>
        <c:grouping val="standard"/>
        <c:varyColors val="0"/>
        <c:ser>
          <c:idx val="0"/>
          <c:order val="0"/>
          <c:tx>
            <c:strRef>
              <c:f>'Historico de Carencias'!$B$7</c:f>
              <c:strCache>
                <c:ptCount val="1"/>
                <c:pt idx="0">
                  <c:v>Rezago educativo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8"/>
            <c:spPr>
              <a:solidFill>
                <a:schemeClr val="accent2"/>
              </a:solidFill>
              <a:ln w="9525">
                <a:solidFill>
                  <a:schemeClr val="bg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/>
            </c:spPr>
          </c:marker>
          <c:dLbls>
            <c:dLbl>
              <c:idx val="0"/>
              <c:layout>
                <c:manualLayout>
                  <c:x val="-4.4542307628573495E-2"/>
                  <c:y val="4.52613927509450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A725-4663-B8BD-04E3DBD77F34}"/>
                </c:ext>
              </c:extLst>
            </c:dLbl>
            <c:dLbl>
              <c:idx val="3"/>
              <c:layout>
                <c:manualLayout>
                  <c:x val="-4.9430920033146208E-3"/>
                  <c:y val="6.51770244002397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A725-4663-B8BD-04E3DBD77F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'Historico de Carencias'!$C$6:$F$6</c:f>
              <c:numCache>
                <c:formatCode>General</c:formatCode>
                <c:ptCount val="4"/>
                <c:pt idx="0">
                  <c:v>2010</c:v>
                </c:pt>
                <c:pt idx="1">
                  <c:v>2012</c:v>
                </c:pt>
                <c:pt idx="2">
                  <c:v>2014</c:v>
                </c:pt>
                <c:pt idx="3">
                  <c:v>2016</c:v>
                </c:pt>
              </c:numCache>
            </c:numRef>
          </c:cat>
          <c:val>
            <c:numRef>
              <c:f>'Historico de Carencias'!$C$7:$F$7</c:f>
              <c:numCache>
                <c:formatCode>#,##0.0</c:formatCode>
                <c:ptCount val="4"/>
                <c:pt idx="0">
                  <c:v>20.666714900486578</c:v>
                </c:pt>
                <c:pt idx="1">
                  <c:v>19.238882878358186</c:v>
                </c:pt>
                <c:pt idx="2">
                  <c:v>18.659902158436914</c:v>
                </c:pt>
                <c:pt idx="3">
                  <c:v>17.387457460325866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725-4663-B8BD-04E3DBD77F34}"/>
            </c:ext>
          </c:extLst>
        </c:ser>
        <c:ser>
          <c:idx val="1"/>
          <c:order val="1"/>
          <c:tx>
            <c:strRef>
              <c:f>'Historico de Carencias'!$B$8</c:f>
              <c:strCache>
                <c:ptCount val="1"/>
                <c:pt idx="0">
                  <c:v>Carencia por acceso a los servicios de salud</c:v>
                </c:pt>
              </c:strCache>
            </c:strRef>
          </c:tx>
          <c:spPr>
            <a:ln w="34925" cap="rnd">
              <a:solidFill>
                <a:schemeClr val="accent5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8"/>
            <c:spPr>
              <a:solidFill>
                <a:schemeClr val="accent5"/>
              </a:solidFill>
              <a:ln w="9525">
                <a:solidFill>
                  <a:schemeClr val="bg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/>
            </c:spPr>
          </c:marker>
          <c:dLbls>
            <c:dLbl>
              <c:idx val="0"/>
              <c:layout>
                <c:manualLayout>
                  <c:x val="-4.3444443172680515E-2"/>
                  <c:y val="-3.126240262317428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A725-4663-B8BD-04E3DBD77F34}"/>
                </c:ext>
              </c:extLst>
            </c:dLbl>
            <c:dLbl>
              <c:idx val="3"/>
              <c:layout>
                <c:manualLayout>
                  <c:x val="-5.4704813676073744E-3"/>
                  <c:y val="1.463041511668093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A725-4663-B8BD-04E3DBD77F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'Historico de Carencias'!$C$6:$F$6</c:f>
              <c:numCache>
                <c:formatCode>General</c:formatCode>
                <c:ptCount val="4"/>
                <c:pt idx="0">
                  <c:v>2010</c:v>
                </c:pt>
                <c:pt idx="1">
                  <c:v>2012</c:v>
                </c:pt>
                <c:pt idx="2">
                  <c:v>2014</c:v>
                </c:pt>
                <c:pt idx="3">
                  <c:v>2016</c:v>
                </c:pt>
              </c:numCache>
            </c:numRef>
          </c:cat>
          <c:val>
            <c:numRef>
              <c:f>'Historico de Carencias'!$C$8:$F$8</c:f>
              <c:numCache>
                <c:formatCode>#,##0.0</c:formatCode>
                <c:ptCount val="4"/>
                <c:pt idx="0">
                  <c:v>29.228194944104459</c:v>
                </c:pt>
                <c:pt idx="1">
                  <c:v>21.540548201943817</c:v>
                </c:pt>
                <c:pt idx="2">
                  <c:v>18.157083060432651</c:v>
                </c:pt>
                <c:pt idx="3">
                  <c:v>15.539962288937762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A725-4663-B8BD-04E3DBD77F34}"/>
            </c:ext>
          </c:extLst>
        </c:ser>
        <c:ser>
          <c:idx val="2"/>
          <c:order val="2"/>
          <c:tx>
            <c:strRef>
              <c:f>'Historico de Carencias'!$B$9</c:f>
              <c:strCache>
                <c:ptCount val="1"/>
                <c:pt idx="0">
                  <c:v>Carencia por acceso a la seguridad social</c:v>
                </c:pt>
              </c:strCache>
            </c:strRef>
          </c:tx>
          <c:spPr>
            <a:ln w="34925" cap="rnd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8"/>
            <c:spPr>
              <a:solidFill>
                <a:schemeClr val="accent2">
                  <a:lumMod val="60000"/>
                  <a:lumOff val="40000"/>
                </a:schemeClr>
              </a:solidFill>
              <a:ln w="9525">
                <a:solidFill>
                  <a:schemeClr val="bg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/>
            </c:spPr>
          </c:marker>
          <c:dLbls>
            <c:dLbl>
              <c:idx val="0"/>
              <c:layout>
                <c:manualLayout>
                  <c:x val="-4.5467288115064189E-2"/>
                  <c:y val="-1.022069656248636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A725-4663-B8BD-04E3DBD77F3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725-4663-B8BD-04E3DBD77F3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725-4663-B8BD-04E3DBD77F34}"/>
                </c:ext>
              </c:extLst>
            </c:dLbl>
            <c:dLbl>
              <c:idx val="3"/>
              <c:layout>
                <c:manualLayout>
                  <c:x val="-2.142562834775443E-3"/>
                  <c:y val="-4.166023364726468E-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A725-4663-B8BD-04E3DBD77F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'Historico de Carencias'!$C$6:$F$6</c:f>
              <c:numCache>
                <c:formatCode>General</c:formatCode>
                <c:ptCount val="4"/>
                <c:pt idx="0">
                  <c:v>2010</c:v>
                </c:pt>
                <c:pt idx="1">
                  <c:v>2012</c:v>
                </c:pt>
                <c:pt idx="2">
                  <c:v>2014</c:v>
                </c:pt>
                <c:pt idx="3">
                  <c:v>2016</c:v>
                </c:pt>
              </c:numCache>
            </c:numRef>
          </c:cat>
          <c:val>
            <c:numRef>
              <c:f>'Historico de Carencias'!$C$9:$F$9</c:f>
              <c:numCache>
                <c:formatCode>#,##0.0</c:formatCode>
                <c:ptCount val="4"/>
                <c:pt idx="0">
                  <c:v>60.739960345304446</c:v>
                </c:pt>
                <c:pt idx="1">
                  <c:v>61.234794925630112</c:v>
                </c:pt>
                <c:pt idx="2">
                  <c:v>58.472368116152865</c:v>
                </c:pt>
                <c:pt idx="3">
                  <c:v>55.79952440661846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A725-4663-B8BD-04E3DBD77F34}"/>
            </c:ext>
          </c:extLst>
        </c:ser>
        <c:ser>
          <c:idx val="3"/>
          <c:order val="3"/>
          <c:tx>
            <c:strRef>
              <c:f>'Historico de Carencias'!$B$10</c:f>
              <c:strCache>
                <c:ptCount val="1"/>
                <c:pt idx="0">
                  <c:v>Carencia por calidad y espacios de la vivienda</c:v>
                </c:pt>
              </c:strCache>
            </c:strRef>
          </c:tx>
          <c:spPr>
            <a:ln w="34925" cap="rnd">
              <a:solidFill>
                <a:srgbClr val="00B05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8"/>
            <c:spPr>
              <a:solidFill>
                <a:srgbClr val="00B050"/>
              </a:solidFill>
              <a:ln w="9525">
                <a:solidFill>
                  <a:schemeClr val="bg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/>
            </c:spPr>
          </c:marker>
          <c:dLbls>
            <c:dLbl>
              <c:idx val="0"/>
              <c:layout>
                <c:manualLayout>
                  <c:x val="-4.4540001370088372E-2"/>
                  <c:y val="-6.4727407225781246E-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A725-4663-B8BD-04E3DBD77F34}"/>
                </c:ext>
              </c:extLst>
            </c:dLbl>
            <c:dLbl>
              <c:idx val="3"/>
              <c:layout>
                <c:manualLayout>
                  <c:x val="-4.9443887561158107E-3"/>
                  <c:y val="6.5177024400239758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A725-4663-B8BD-04E3DBD77F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'Historico de Carencias'!$C$6:$F$6</c:f>
              <c:numCache>
                <c:formatCode>General</c:formatCode>
                <c:ptCount val="4"/>
                <c:pt idx="0">
                  <c:v>2010</c:v>
                </c:pt>
                <c:pt idx="1">
                  <c:v>2012</c:v>
                </c:pt>
                <c:pt idx="2">
                  <c:v>2014</c:v>
                </c:pt>
                <c:pt idx="3">
                  <c:v>2016</c:v>
                </c:pt>
              </c:numCache>
            </c:numRef>
          </c:cat>
          <c:val>
            <c:numRef>
              <c:f>'Historico de Carencias'!$C$10:$F$10</c:f>
              <c:numCache>
                <c:formatCode>#,##0.0</c:formatCode>
                <c:ptCount val="4"/>
                <c:pt idx="0">
                  <c:v>15.175357364106896</c:v>
                </c:pt>
                <c:pt idx="1">
                  <c:v>13.550898963516413</c:v>
                </c:pt>
                <c:pt idx="2">
                  <c:v>12.316463854857879</c:v>
                </c:pt>
                <c:pt idx="3">
                  <c:v>12.048766578785955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A725-4663-B8BD-04E3DBD77F34}"/>
            </c:ext>
          </c:extLst>
        </c:ser>
        <c:ser>
          <c:idx val="4"/>
          <c:order val="4"/>
          <c:tx>
            <c:strRef>
              <c:f>'Historico de Carencias'!$B$11</c:f>
              <c:strCache>
                <c:ptCount val="1"/>
                <c:pt idx="0">
                  <c:v>Carencia por acceso a los servicios básicos en la vivienda</c:v>
                </c:pt>
              </c:strCache>
            </c:strRef>
          </c:tx>
          <c:spPr>
            <a:ln w="34925" cap="rnd">
              <a:solidFill>
                <a:srgbClr val="0070C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8"/>
            <c:spPr>
              <a:solidFill>
                <a:srgbClr val="0070C0"/>
              </a:solidFill>
              <a:ln w="9525">
                <a:solidFill>
                  <a:schemeClr val="bg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/>
            </c:spPr>
          </c:marker>
          <c:dLbls>
            <c:dLbl>
              <c:idx val="0"/>
              <c:layout>
                <c:manualLayout>
                  <c:x val="-4.456622438323387E-2"/>
                  <c:y val="-1.120314016236916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A725-4663-B8BD-04E3DBD77F34}"/>
                </c:ext>
              </c:extLst>
            </c:dLbl>
            <c:dLbl>
              <c:idx val="3"/>
              <c:layout>
                <c:manualLayout>
                  <c:x val="-4.9430806864176925E-3"/>
                  <c:y val="-8.5641736398413288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A725-4663-B8BD-04E3DBD77F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'Historico de Carencias'!$C$6:$F$6</c:f>
              <c:numCache>
                <c:formatCode>General</c:formatCode>
                <c:ptCount val="4"/>
                <c:pt idx="0">
                  <c:v>2010</c:v>
                </c:pt>
                <c:pt idx="1">
                  <c:v>2012</c:v>
                </c:pt>
                <c:pt idx="2">
                  <c:v>2014</c:v>
                </c:pt>
                <c:pt idx="3">
                  <c:v>2016</c:v>
                </c:pt>
              </c:numCache>
            </c:numRef>
          </c:cat>
          <c:val>
            <c:numRef>
              <c:f>'Historico de Carencias'!$C$11:$F$11</c:f>
              <c:numCache>
                <c:formatCode>#,##0.0</c:formatCode>
                <c:ptCount val="4"/>
                <c:pt idx="0">
                  <c:v>22.929475028185312</c:v>
                </c:pt>
                <c:pt idx="1">
                  <c:v>21.210656719953246</c:v>
                </c:pt>
                <c:pt idx="2">
                  <c:v>21.21725242913551</c:v>
                </c:pt>
                <c:pt idx="3">
                  <c:v>19.309407508979326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A725-4663-B8BD-04E3DBD77F34}"/>
            </c:ext>
          </c:extLst>
        </c:ser>
        <c:ser>
          <c:idx val="5"/>
          <c:order val="5"/>
          <c:tx>
            <c:strRef>
              <c:f>'Historico de Carencias'!$B$12</c:f>
              <c:strCache>
                <c:ptCount val="1"/>
                <c:pt idx="0">
                  <c:v>Carencia por acceso a la alimentación</c:v>
                </c:pt>
              </c:strCache>
            </c:strRef>
          </c:tx>
          <c:spPr>
            <a:ln w="34925" cap="rnd">
              <a:solidFill>
                <a:srgbClr val="7030A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8"/>
            <c:spPr>
              <a:solidFill>
                <a:srgbClr val="7030A0"/>
              </a:solidFill>
              <a:ln w="9525">
                <a:solidFill>
                  <a:schemeClr val="bg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/>
            </c:spPr>
          </c:marker>
          <c:dLbls>
            <c:dLbl>
              <c:idx val="0"/>
              <c:layout>
                <c:manualLayout>
                  <c:x val="-4.4565113962481785E-2"/>
                  <c:y val="-2.756120012716919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A725-4663-B8BD-04E3DBD77F34}"/>
                </c:ext>
              </c:extLst>
            </c:dLbl>
            <c:dLbl>
              <c:idx val="3"/>
              <c:layout>
                <c:manualLayout>
                  <c:x val="-4.9419249257933208E-3"/>
                  <c:y val="-2.616215281874845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2-A725-4663-B8BD-04E3DBD77F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'Historico de Carencias'!$C$6:$F$6</c:f>
              <c:numCache>
                <c:formatCode>General</c:formatCode>
                <c:ptCount val="4"/>
                <c:pt idx="0">
                  <c:v>2010</c:v>
                </c:pt>
                <c:pt idx="1">
                  <c:v>2012</c:v>
                </c:pt>
                <c:pt idx="2">
                  <c:v>2014</c:v>
                </c:pt>
                <c:pt idx="3">
                  <c:v>2016</c:v>
                </c:pt>
              </c:numCache>
            </c:numRef>
          </c:cat>
          <c:val>
            <c:numRef>
              <c:f>'Historico de Carencias'!$C$12:$F$12</c:f>
              <c:numCache>
                <c:formatCode>#,##0.0</c:formatCode>
                <c:ptCount val="4"/>
                <c:pt idx="0">
                  <c:v>24.829696622921642</c:v>
                </c:pt>
                <c:pt idx="1">
                  <c:v>23.316948656852617</c:v>
                </c:pt>
                <c:pt idx="2">
                  <c:v>23.350737549903901</c:v>
                </c:pt>
                <c:pt idx="3">
                  <c:v>20.054446347028893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A725-4663-B8BD-04E3DBD77F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6248960"/>
        <c:axId val="136740864"/>
      </c:lineChart>
      <c:catAx>
        <c:axId val="126248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s-MX"/>
          </a:p>
        </c:txPr>
        <c:crossAx val="136740864"/>
        <c:crosses val="autoZero"/>
        <c:auto val="1"/>
        <c:lblAlgn val="ctr"/>
        <c:lblOffset val="100"/>
        <c:noMultiLvlLbl val="0"/>
      </c:catAx>
      <c:valAx>
        <c:axId val="136740864"/>
        <c:scaling>
          <c:orientation val="minMax"/>
          <c:max val="100"/>
          <c:min val="1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none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r>
                  <a:rPr lang="es-MX" b="0" cap="none" dirty="0" smtClean="0"/>
                  <a:t>Porcentaje</a:t>
                </a:r>
                <a:endParaRPr lang="es-MX" b="0" cap="none" dirty="0"/>
              </a:p>
            </c:rich>
          </c:tx>
          <c:layout>
            <c:manualLayout>
              <c:xMode val="edge"/>
              <c:yMode val="edge"/>
              <c:x val="8.2406262875978579E-3"/>
              <c:y val="0.3208061859914569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none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n-ea"/>
                  <a:cs typeface="+mn-cs"/>
                </a:defRPr>
              </a:pPr>
              <a:endParaRPr lang="es-MX"/>
            </a:p>
          </c:txPr>
        </c:title>
        <c:numFmt formatCode="#,##0.0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s-MX"/>
          </a:p>
        </c:txPr>
        <c:crossAx val="126248960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0.14493126239293622"/>
          <c:y val="0.80137828857826199"/>
          <c:w val="0.72463897231755237"/>
          <c:h val="0.123176567639621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50000"/>
              <a:lumOff val="50000"/>
            </a:schemeClr>
          </a:solidFill>
          <a:latin typeface="Century Gothic" panose="020B0502020202020204" pitchFamily="34" charset="0"/>
        </a:defRPr>
      </a:pPr>
      <a:endParaRPr lang="es-MX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911139854861794E-2"/>
          <c:y val="3.5830205350421716E-2"/>
          <c:w val="0.92890344044901663"/>
          <c:h val="0.710996692695075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'Carencias Promedio 2016'!$K$1</c:f>
              <c:strCache>
                <c:ptCount val="1"/>
                <c:pt idx="0">
                  <c:v>Carencias Promedio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4F08-47BD-B8D2-5AA94C8418B9}"/>
              </c:ext>
            </c:extLst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4F08-47BD-B8D2-5AA94C8418B9}"/>
              </c:ext>
            </c:extLst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4F08-47BD-B8D2-5AA94C8418B9}"/>
              </c:ext>
            </c:extLst>
          </c:dPt>
          <c:dPt>
            <c:idx val="3"/>
            <c:invertIfNegative val="0"/>
            <c:bubble3D val="0"/>
            <c:spPr>
              <a:solidFill>
                <a:srgbClr val="FF535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4F08-47BD-B8D2-5AA94C8418B9}"/>
              </c:ext>
            </c:extLst>
          </c:dPt>
          <c:dPt>
            <c:idx val="4"/>
            <c:invertIfNegative val="0"/>
            <c:bubble3D val="0"/>
            <c:spPr>
              <a:solidFill>
                <a:srgbClr val="FF535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4F08-47BD-B8D2-5AA94C8418B9}"/>
              </c:ext>
            </c:extLst>
          </c:dPt>
          <c:dPt>
            <c:idx val="5"/>
            <c:invertIfNegative val="0"/>
            <c:bubble3D val="0"/>
            <c:spPr>
              <a:solidFill>
                <a:srgbClr val="FF535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6-4F08-47BD-B8D2-5AA94C8418B9}"/>
              </c:ext>
            </c:extLst>
          </c:dPt>
          <c:dPt>
            <c:idx val="6"/>
            <c:invertIfNegative val="0"/>
            <c:bubble3D val="0"/>
            <c:spPr>
              <a:solidFill>
                <a:srgbClr val="FF535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4F08-47BD-B8D2-5AA94C8418B9}"/>
              </c:ext>
            </c:extLst>
          </c:dPt>
          <c:dPt>
            <c:idx val="7"/>
            <c:invertIfNegative val="0"/>
            <c:bubble3D val="0"/>
            <c:spPr>
              <a:solidFill>
                <a:srgbClr val="FF535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8-4F08-47BD-B8D2-5AA94C8418B9}"/>
              </c:ext>
            </c:extLst>
          </c:dPt>
          <c:dPt>
            <c:idx val="8"/>
            <c:invertIfNegative val="0"/>
            <c:bubble3D val="0"/>
            <c:spPr>
              <a:solidFill>
                <a:srgbClr val="FF535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4F08-47BD-B8D2-5AA94C8418B9}"/>
              </c:ext>
            </c:extLst>
          </c:dPt>
          <c:dPt>
            <c:idx val="9"/>
            <c:invertIfNegative val="0"/>
            <c:bubble3D val="0"/>
            <c:spPr>
              <a:solidFill>
                <a:srgbClr val="FF535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A-4F08-47BD-B8D2-5AA94C8418B9}"/>
              </c:ext>
            </c:extLst>
          </c:dPt>
          <c:dPt>
            <c:idx val="10"/>
            <c:invertIfNegative val="0"/>
            <c:bubble3D val="0"/>
            <c:spPr>
              <a:solidFill>
                <a:srgbClr val="FF7171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4F08-47BD-B8D2-5AA94C8418B9}"/>
              </c:ext>
            </c:extLst>
          </c:dPt>
          <c:dPt>
            <c:idx val="11"/>
            <c:invertIfNegative val="0"/>
            <c:bubble3D val="0"/>
            <c:spPr>
              <a:solidFill>
                <a:srgbClr val="FF7171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C-4F08-47BD-B8D2-5AA94C8418B9}"/>
              </c:ext>
            </c:extLst>
          </c:dPt>
          <c:dPt>
            <c:idx val="12"/>
            <c:invertIfNegative val="0"/>
            <c:bubble3D val="0"/>
            <c:spPr>
              <a:solidFill>
                <a:srgbClr val="FF7171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4F08-47BD-B8D2-5AA94C8418B9}"/>
              </c:ext>
            </c:extLst>
          </c:dPt>
          <c:dPt>
            <c:idx val="13"/>
            <c:invertIfNegative val="0"/>
            <c:bubble3D val="0"/>
            <c:spPr>
              <a:solidFill>
                <a:srgbClr val="FF7171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E-4F08-47BD-B8D2-5AA94C8418B9}"/>
              </c:ext>
            </c:extLst>
          </c:dPt>
          <c:dPt>
            <c:idx val="14"/>
            <c:invertIfNegative val="0"/>
            <c:bubble3D val="0"/>
            <c:spPr>
              <a:solidFill>
                <a:srgbClr val="FF7171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4F08-47BD-B8D2-5AA94C8418B9}"/>
              </c:ext>
            </c:extLst>
          </c:dPt>
          <c:dPt>
            <c:idx val="15"/>
            <c:invertIfNegative val="0"/>
            <c:bubble3D val="0"/>
            <c:spPr>
              <a:solidFill>
                <a:srgbClr val="FF7171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0-4F08-47BD-B8D2-5AA94C8418B9}"/>
              </c:ext>
            </c:extLst>
          </c:dPt>
          <c:dPt>
            <c:idx val="16"/>
            <c:invertIfNegative val="0"/>
            <c:bubble3D val="0"/>
            <c:spPr>
              <a:solidFill>
                <a:srgbClr val="FF7171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4F08-47BD-B8D2-5AA94C8418B9}"/>
              </c:ext>
            </c:extLst>
          </c:dPt>
          <c:dPt>
            <c:idx val="17"/>
            <c:invertIfNegative val="0"/>
            <c:bubble3D val="0"/>
            <c:spPr>
              <a:solidFill>
                <a:srgbClr val="FF7171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2-4F08-47BD-B8D2-5AA94C8418B9}"/>
              </c:ext>
            </c:extLst>
          </c:dPt>
          <c:dPt>
            <c:idx val="18"/>
            <c:invertIfNegative val="0"/>
            <c:bubble3D val="0"/>
            <c:spPr>
              <a:solidFill>
                <a:srgbClr val="FF7171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4F08-47BD-B8D2-5AA94C8418B9}"/>
              </c:ext>
            </c:extLst>
          </c:dPt>
          <c:dPt>
            <c:idx val="19"/>
            <c:invertIfNegative val="0"/>
            <c:bubble3D val="0"/>
            <c:spPr>
              <a:solidFill>
                <a:srgbClr val="FFB3B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4-4F08-47BD-B8D2-5AA94C8418B9}"/>
              </c:ext>
            </c:extLst>
          </c:dPt>
          <c:dPt>
            <c:idx val="20"/>
            <c:invertIfNegative val="0"/>
            <c:bubble3D val="0"/>
            <c:spPr>
              <a:solidFill>
                <a:srgbClr val="FFB3B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5-4F08-47BD-B8D2-5AA94C8418B9}"/>
              </c:ext>
            </c:extLst>
          </c:dPt>
          <c:dPt>
            <c:idx val="21"/>
            <c:invertIfNegative val="0"/>
            <c:bubble3D val="0"/>
            <c:spPr>
              <a:solidFill>
                <a:srgbClr val="FFB3B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6-4F08-47BD-B8D2-5AA94C8418B9}"/>
              </c:ext>
            </c:extLst>
          </c:dPt>
          <c:dPt>
            <c:idx val="22"/>
            <c:invertIfNegative val="0"/>
            <c:bubble3D val="0"/>
            <c:spPr>
              <a:solidFill>
                <a:srgbClr val="FFB3B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7-4F08-47BD-B8D2-5AA94C8418B9}"/>
              </c:ext>
            </c:extLst>
          </c:dPt>
          <c:dPt>
            <c:idx val="23"/>
            <c:invertIfNegative val="0"/>
            <c:bubble3D val="0"/>
            <c:spPr>
              <a:solidFill>
                <a:srgbClr val="FFB3B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8-4F08-47BD-B8D2-5AA94C8418B9}"/>
              </c:ext>
            </c:extLst>
          </c:dPt>
          <c:dPt>
            <c:idx val="24"/>
            <c:invertIfNegative val="0"/>
            <c:bubble3D val="0"/>
            <c:spPr>
              <a:solidFill>
                <a:srgbClr val="FFB3B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9-4F08-47BD-B8D2-5AA94C8418B9}"/>
              </c:ext>
            </c:extLst>
          </c:dPt>
          <c:dPt>
            <c:idx val="25"/>
            <c:invertIfNegative val="0"/>
            <c:bubble3D val="0"/>
            <c:spPr>
              <a:solidFill>
                <a:srgbClr val="FFB3B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A-4F08-47BD-B8D2-5AA94C8418B9}"/>
              </c:ext>
            </c:extLst>
          </c:dPt>
          <c:dPt>
            <c:idx val="26"/>
            <c:invertIfNegative val="0"/>
            <c:bubble3D val="0"/>
            <c:spPr>
              <a:solidFill>
                <a:srgbClr val="FFB3B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B-4F08-47BD-B8D2-5AA94C8418B9}"/>
              </c:ext>
            </c:extLst>
          </c:dPt>
          <c:dPt>
            <c:idx val="27"/>
            <c:invertIfNegative val="0"/>
            <c:bubble3D val="0"/>
            <c:spPr>
              <a:solidFill>
                <a:srgbClr val="FFB3B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C-4F08-47BD-B8D2-5AA94C8418B9}"/>
              </c:ext>
            </c:extLst>
          </c:dPt>
          <c:dPt>
            <c:idx val="28"/>
            <c:invertIfNegative val="0"/>
            <c:bubble3D val="0"/>
            <c:spPr>
              <a:solidFill>
                <a:srgbClr val="FFDDDD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D-4F08-47BD-B8D2-5AA94C8418B9}"/>
              </c:ext>
            </c:extLst>
          </c:dPt>
          <c:dPt>
            <c:idx val="29"/>
            <c:invertIfNegative val="0"/>
            <c:bubble3D val="0"/>
            <c:spPr>
              <a:solidFill>
                <a:srgbClr val="FFDDDD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E-4F08-47BD-B8D2-5AA94C8418B9}"/>
              </c:ext>
            </c:extLst>
          </c:dPt>
          <c:dPt>
            <c:idx val="30"/>
            <c:invertIfNegative val="0"/>
            <c:bubble3D val="0"/>
            <c:spPr>
              <a:solidFill>
                <a:srgbClr val="FFDDDD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F-4F08-47BD-B8D2-5AA94C8418B9}"/>
              </c:ext>
            </c:extLst>
          </c:dPt>
          <c:dPt>
            <c:idx val="31"/>
            <c:invertIfNegative val="0"/>
            <c:bubble3D val="0"/>
            <c:spPr>
              <a:solidFill>
                <a:srgbClr val="FFDDDD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0-4F08-47BD-B8D2-5AA94C8418B9}"/>
              </c:ext>
            </c:extLst>
          </c:dPt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F08-47BD-B8D2-5AA94C8418B9}"/>
                </c:ext>
              </c:extLst>
            </c:dLbl>
            <c:dLbl>
              <c:idx val="2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4F08-47BD-B8D2-5AA94C8418B9}"/>
                </c:ext>
              </c:extLst>
            </c:dLbl>
            <c:dLbl>
              <c:idx val="3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rgbClr val="FF717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4F08-47BD-B8D2-5AA94C8418B9}"/>
                </c:ext>
              </c:extLst>
            </c:dLbl>
            <c:dLbl>
              <c:idx val="9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rgbClr val="FF717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4F08-47BD-B8D2-5AA94C8418B9}"/>
                </c:ext>
              </c:extLst>
            </c:dLbl>
            <c:dLbl>
              <c:idx val="10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rgbClr val="FF717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4F08-47BD-B8D2-5AA94C8418B9}"/>
                </c:ext>
              </c:extLst>
            </c:dLbl>
            <c:dLbl>
              <c:idx val="18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rgbClr val="FF717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4F08-47BD-B8D2-5AA94C8418B9}"/>
                </c:ext>
              </c:extLst>
            </c:dLbl>
            <c:dLbl>
              <c:idx val="19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rgbClr val="FF9797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4-4F08-47BD-B8D2-5AA94C8418B9}"/>
                </c:ext>
              </c:extLst>
            </c:dLbl>
            <c:dLbl>
              <c:idx val="27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rgbClr val="FF9797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C-4F08-47BD-B8D2-5AA94C8418B9}"/>
                </c:ext>
              </c:extLst>
            </c:dLbl>
            <c:dLbl>
              <c:idx val="28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rgbClr val="FFB3B3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D-4F08-47BD-B8D2-5AA94C8418B9}"/>
                </c:ext>
              </c:extLst>
            </c:dLbl>
            <c:dLbl>
              <c:idx val="31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rgbClr val="FFB3B3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20-4F08-47BD-B8D2-5AA94C8418B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rgbClr val="C00000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'Carencias Promedio 2016'!$I$2:$J$33</c:f>
              <c:multiLvlStrCache>
                <c:ptCount val="32"/>
                <c:lvl>
                  <c:pt idx="0">
                    <c:v>OAX</c:v>
                  </c:pt>
                  <c:pt idx="1">
                    <c:v>GRO</c:v>
                  </c:pt>
                  <c:pt idx="2">
                    <c:v>CHIS</c:v>
                  </c:pt>
                  <c:pt idx="3">
                    <c:v>HGO</c:v>
                  </c:pt>
                  <c:pt idx="4">
                    <c:v>YUC</c:v>
                  </c:pt>
                  <c:pt idx="5">
                    <c:v>VER</c:v>
                  </c:pt>
                  <c:pt idx="6">
                    <c:v>CAMP</c:v>
                  </c:pt>
                  <c:pt idx="7">
                    <c:v>MICH</c:v>
                  </c:pt>
                  <c:pt idx="8">
                    <c:v>SLP</c:v>
                  </c:pt>
                  <c:pt idx="9">
                    <c:v>PUE</c:v>
                  </c:pt>
                  <c:pt idx="10">
                    <c:v>NAY</c:v>
                  </c:pt>
                  <c:pt idx="11">
                    <c:v>TAB</c:v>
                  </c:pt>
                  <c:pt idx="12">
                    <c:v>QR</c:v>
                  </c:pt>
                  <c:pt idx="13">
                    <c:v>SIN</c:v>
                  </c:pt>
                  <c:pt idx="14">
                    <c:v>TLAX</c:v>
                  </c:pt>
                  <c:pt idx="15">
                    <c:v>MOR</c:v>
                  </c:pt>
                  <c:pt idx="16">
                    <c:v>ZAC</c:v>
                  </c:pt>
                  <c:pt idx="17">
                    <c:v>DGO</c:v>
                  </c:pt>
                  <c:pt idx="18">
                    <c:v>GTO</c:v>
                  </c:pt>
                  <c:pt idx="19">
                    <c:v>COL</c:v>
                  </c:pt>
                  <c:pt idx="20">
                    <c:v>AGS</c:v>
                  </c:pt>
                  <c:pt idx="21">
                    <c:v>TAMPS</c:v>
                  </c:pt>
                  <c:pt idx="22">
                    <c:v>SON</c:v>
                  </c:pt>
                  <c:pt idx="23">
                    <c:v>CHIH</c:v>
                  </c:pt>
                  <c:pt idx="24">
                    <c:v>JAL</c:v>
                  </c:pt>
                  <c:pt idx="25">
                    <c:v>QRO</c:v>
                  </c:pt>
                  <c:pt idx="26">
                    <c:v>MÉX</c:v>
                  </c:pt>
                  <c:pt idx="27">
                    <c:v>BCS</c:v>
                  </c:pt>
                  <c:pt idx="28">
                    <c:v>COAH</c:v>
                  </c:pt>
                  <c:pt idx="29">
                    <c:v>NL</c:v>
                  </c:pt>
                  <c:pt idx="30">
                    <c:v>BC</c:v>
                  </c:pt>
                  <c:pt idx="31">
                    <c:v>CDMX</c:v>
                  </c:pt>
                </c:lvl>
                <c:lvl>
                  <c:pt idx="0">
                    <c:v>Muy alto</c:v>
                  </c:pt>
                  <c:pt idx="3">
                    <c:v>Alto</c:v>
                  </c:pt>
                  <c:pt idx="10">
                    <c:v>Medio</c:v>
                  </c:pt>
                  <c:pt idx="19">
                    <c:v>Bajo</c:v>
                  </c:pt>
                  <c:pt idx="28">
                    <c:v>Muy bajo</c:v>
                  </c:pt>
                </c:lvl>
              </c:multiLvlStrCache>
            </c:multiLvlStrRef>
          </c:cat>
          <c:val>
            <c:numRef>
              <c:f>'Carencias Promedio 2016'!$K$2:$K$33</c:f>
              <c:numCache>
                <c:formatCode>0.00</c:formatCode>
                <c:ptCount val="32"/>
                <c:pt idx="0">
                  <c:v>-0.60577229999999993</c:v>
                </c:pt>
                <c:pt idx="1">
                  <c:v>-0.75572719999999993</c:v>
                </c:pt>
                <c:pt idx="2">
                  <c:v>-0.76060360000000005</c:v>
                </c:pt>
                <c:pt idx="3">
                  <c:v>-0.42127709999999974</c:v>
                </c:pt>
                <c:pt idx="4">
                  <c:v>-0.42968230000000007</c:v>
                </c:pt>
                <c:pt idx="5">
                  <c:v>-0.5754254999999997</c:v>
                </c:pt>
                <c:pt idx="6">
                  <c:v>-0.61433070000000001</c:v>
                </c:pt>
                <c:pt idx="7">
                  <c:v>-0.61820029999999981</c:v>
                </c:pt>
                <c:pt idx="8">
                  <c:v>-0.61928110000000025</c:v>
                </c:pt>
                <c:pt idx="9">
                  <c:v>-0.76327779999999956</c:v>
                </c:pt>
                <c:pt idx="10">
                  <c:v>-7.9629599999999634E-2</c:v>
                </c:pt>
                <c:pt idx="11">
                  <c:v>-8.3279600000000009E-2</c:v>
                </c:pt>
                <c:pt idx="12">
                  <c:v>-0.15396009999999993</c:v>
                </c:pt>
                <c:pt idx="13">
                  <c:v>-0.15900979999999976</c:v>
                </c:pt>
                <c:pt idx="14">
                  <c:v>-0.27492519999999998</c:v>
                </c:pt>
                <c:pt idx="15">
                  <c:v>-0.46334209999999976</c:v>
                </c:pt>
                <c:pt idx="16">
                  <c:v>-0.68866569999999983</c:v>
                </c:pt>
                <c:pt idx="17">
                  <c:v>-0.6979373000000002</c:v>
                </c:pt>
                <c:pt idx="18">
                  <c:v>-0.70753619999999984</c:v>
                </c:pt>
                <c:pt idx="19">
                  <c:v>-0.10082370000000029</c:v>
                </c:pt>
                <c:pt idx="20">
                  <c:v>-0.32031359999999998</c:v>
                </c:pt>
                <c:pt idx="21">
                  <c:v>-0.34783080000000011</c:v>
                </c:pt>
                <c:pt idx="22">
                  <c:v>-0.42802490000000004</c:v>
                </c:pt>
                <c:pt idx="23">
                  <c:v>-0.42856459999999985</c:v>
                </c:pt>
                <c:pt idx="24">
                  <c:v>-0.47271070000000015</c:v>
                </c:pt>
                <c:pt idx="25">
                  <c:v>-0.55392790000000014</c:v>
                </c:pt>
                <c:pt idx="26">
                  <c:v>-0.61565789999999998</c:v>
                </c:pt>
                <c:pt idx="27">
                  <c:v>-0.69134550000000017</c:v>
                </c:pt>
                <c:pt idx="28">
                  <c:v>-0.18572889999999997</c:v>
                </c:pt>
                <c:pt idx="29">
                  <c:v>-0.27369840000000001</c:v>
                </c:pt>
                <c:pt idx="30">
                  <c:v>-0.36938169999999992</c:v>
                </c:pt>
                <c:pt idx="31">
                  <c:v>-0.42093219999999998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F08-47BD-B8D2-5AA94C8418B9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4"/>
        <c:axId val="160114176"/>
        <c:axId val="136743744"/>
      </c:barChart>
      <c:catAx>
        <c:axId val="1601141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r>
                  <a:rPr lang="es-MX" sz="1000" b="0"/>
                  <a:t>Grad</a:t>
                </a:r>
                <a:r>
                  <a:rPr lang="es-MX" sz="1000" b="0" baseline="0"/>
                  <a:t>o de Marginación 2015</a:t>
                </a:r>
                <a:endParaRPr lang="es-MX" sz="1000" b="0"/>
              </a:p>
            </c:rich>
          </c:tx>
          <c:layout>
            <c:manualLayout>
              <c:xMode val="edge"/>
              <c:yMode val="edge"/>
              <c:x val="0.42272503142521173"/>
              <c:y val="0.9513460692571966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s-MX"/>
          </a:p>
        </c:txPr>
        <c:crossAx val="136743744"/>
        <c:crosses val="autoZero"/>
        <c:auto val="1"/>
        <c:lblAlgn val="ctr"/>
        <c:lblOffset val="100"/>
        <c:noMultiLvlLbl val="0"/>
      </c:catAx>
      <c:valAx>
        <c:axId val="136743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r>
                  <a:rPr lang="es-MX" sz="1000" b="0" dirty="0" smtClean="0"/>
                  <a:t>Variación</a:t>
                </a:r>
                <a:endParaRPr lang="es-MX" sz="1000" b="0" dirty="0"/>
              </a:p>
            </c:rich>
          </c:tx>
          <c:layout>
            <c:manualLayout>
              <c:xMode val="edge"/>
              <c:yMode val="edge"/>
              <c:x val="8.8499118279778094E-4"/>
              <c:y val="0.322322319720535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n-ea"/>
                  <a:cs typeface="+mn-cs"/>
                </a:defRPr>
              </a:pPr>
              <a:endParaRPr lang="es-MX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s-MX"/>
          </a:p>
        </c:txPr>
        <c:crossAx val="160114176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50000"/>
              <a:lumOff val="50000"/>
            </a:schemeClr>
          </a:solidFill>
          <a:latin typeface="Century Gothic" panose="020B0502020202020204" pitchFamily="34" charset="0"/>
        </a:defRPr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630900037399471"/>
          <c:y val="9.5626550814290945E-2"/>
          <c:w val="0.69533786794529517"/>
          <c:h val="0.84986334604022373"/>
        </c:manualLayout>
      </c:layout>
      <c:radarChart>
        <c:radarStyle val="marker"/>
        <c:varyColors val="0"/>
        <c:ser>
          <c:idx val="1"/>
          <c:order val="0"/>
          <c:tx>
            <c:strRef>
              <c:f>'G6'!$D$9</c:f>
              <c:strCache>
                <c:ptCount val="1"/>
                <c:pt idx="0">
                  <c:v>No conexa a carretera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'G6'!$E$8:$I$8</c:f>
              <c:strCache>
                <c:ptCount val="5"/>
                <c:pt idx="0">
                  <c:v>Muy alto</c:v>
                </c:pt>
                <c:pt idx="1">
                  <c:v>Alto</c:v>
                </c:pt>
                <c:pt idx="2">
                  <c:v>Medio</c:v>
                </c:pt>
                <c:pt idx="3">
                  <c:v>Bajo</c:v>
                </c:pt>
                <c:pt idx="4">
                  <c:v>Muy bajo</c:v>
                </c:pt>
              </c:strCache>
            </c:strRef>
          </c:cat>
          <c:val>
            <c:numRef>
              <c:f>'G6'!$E$9:$I$9</c:f>
              <c:numCache>
                <c:formatCode>#,##0.0</c:formatCode>
                <c:ptCount val="5"/>
                <c:pt idx="0">
                  <c:v>24.520676691729324</c:v>
                </c:pt>
                <c:pt idx="1">
                  <c:v>7.5064121781419679</c:v>
                </c:pt>
                <c:pt idx="2">
                  <c:v>6.2016201620162015</c:v>
                </c:pt>
                <c:pt idx="3">
                  <c:v>6.0401579986833447</c:v>
                </c:pt>
                <c:pt idx="4">
                  <c:v>8.9157536834151863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147-4E42-8639-1A0B22798899}"/>
            </c:ext>
          </c:extLst>
        </c:ser>
        <c:ser>
          <c:idx val="0"/>
          <c:order val="1"/>
          <c:tx>
            <c:strRef>
              <c:f>'G6'!$D$9</c:f>
              <c:strCache>
                <c:ptCount val="1"/>
                <c:pt idx="0">
                  <c:v>No conexa a carretera</c:v>
                </c:pt>
              </c:strCache>
            </c:strRef>
          </c:tx>
          <c:spPr>
            <a:ln w="57150" cap="rnd">
              <a:solidFill>
                <a:schemeClr val="accent2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'G6'!$E$8:$I$8</c:f>
              <c:strCache>
                <c:ptCount val="5"/>
                <c:pt idx="0">
                  <c:v>Muy alto</c:v>
                </c:pt>
                <c:pt idx="1">
                  <c:v>Alto</c:v>
                </c:pt>
                <c:pt idx="2">
                  <c:v>Medio</c:v>
                </c:pt>
                <c:pt idx="3">
                  <c:v>Bajo</c:v>
                </c:pt>
                <c:pt idx="4">
                  <c:v>Muy bajo</c:v>
                </c:pt>
              </c:strCache>
            </c:strRef>
          </c:cat>
          <c:val>
            <c:numRef>
              <c:f>'G6'!$E$9:$I$9</c:f>
              <c:numCache>
                <c:formatCode>#,##0.0</c:formatCode>
                <c:ptCount val="5"/>
                <c:pt idx="0">
                  <c:v>24.520676691729324</c:v>
                </c:pt>
                <c:pt idx="1">
                  <c:v>7.5064121781419679</c:v>
                </c:pt>
                <c:pt idx="2">
                  <c:v>6.2016201620162015</c:v>
                </c:pt>
                <c:pt idx="3">
                  <c:v>6.0401579986833447</c:v>
                </c:pt>
                <c:pt idx="4">
                  <c:v>8.9157536834151863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147-4E42-8639-1A0B227988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5902208"/>
        <c:axId val="37704768"/>
      </c:radarChart>
      <c:catAx>
        <c:axId val="1359022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s-MX"/>
          </a:p>
        </c:txPr>
        <c:crossAx val="37704768"/>
        <c:crosses val="autoZero"/>
        <c:auto val="1"/>
        <c:lblAlgn val="ctr"/>
        <c:lblOffset val="100"/>
        <c:noMultiLvlLbl val="0"/>
      </c:catAx>
      <c:valAx>
        <c:axId val="37704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s-MX"/>
          </a:p>
        </c:txPr>
        <c:crossAx val="1359022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Century Gothic" panose="020B0502020202020204" pitchFamily="34" charset="0"/>
        </a:defRPr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669613666712713"/>
          <c:y val="8.4168868451391446E-2"/>
          <c:w val="0.73268936777639637"/>
          <c:h val="0.87877800675613149"/>
        </c:manualLayout>
      </c:layout>
      <c:radarChart>
        <c:radarStyle val="marker"/>
        <c:varyColors val="0"/>
        <c:ser>
          <c:idx val="0"/>
          <c:order val="0"/>
          <c:tx>
            <c:strRef>
              <c:f>'G6'!$D$11</c:f>
              <c:strCache>
                <c:ptCount val="1"/>
                <c:pt idx="0">
                  <c:v>Terracería</c:v>
                </c:pt>
              </c:strCache>
            </c:strRef>
          </c:tx>
          <c:spPr>
            <a:ln w="34925" cap="rnd">
              <a:solidFill>
                <a:srgbClr val="00B050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'G6'!$E$8:$I$8</c:f>
              <c:strCache>
                <c:ptCount val="5"/>
                <c:pt idx="0">
                  <c:v>Muy alto</c:v>
                </c:pt>
                <c:pt idx="1">
                  <c:v>Alto</c:v>
                </c:pt>
                <c:pt idx="2">
                  <c:v>Medio</c:v>
                </c:pt>
                <c:pt idx="3">
                  <c:v>Bajo</c:v>
                </c:pt>
                <c:pt idx="4">
                  <c:v>Muy bajo</c:v>
                </c:pt>
              </c:strCache>
            </c:strRef>
          </c:cat>
          <c:val>
            <c:numRef>
              <c:f>'G6'!$E$11:$I$11</c:f>
              <c:numCache>
                <c:formatCode>#,##0.0</c:formatCode>
                <c:ptCount val="5"/>
                <c:pt idx="0">
                  <c:v>66.259398496240607</c:v>
                </c:pt>
                <c:pt idx="1">
                  <c:v>57.681289763831991</c:v>
                </c:pt>
                <c:pt idx="2">
                  <c:v>35.031503150315032</c:v>
                </c:pt>
                <c:pt idx="3">
                  <c:v>29.970375246872944</c:v>
                </c:pt>
                <c:pt idx="4">
                  <c:v>28.673970532678506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341-49E8-80CE-F538677DEA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5902720"/>
        <c:axId val="37707072"/>
      </c:radarChart>
      <c:catAx>
        <c:axId val="1359027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s-MX"/>
          </a:p>
        </c:txPr>
        <c:crossAx val="37707072"/>
        <c:crosses val="autoZero"/>
        <c:auto val="1"/>
        <c:lblAlgn val="ctr"/>
        <c:lblOffset val="100"/>
        <c:noMultiLvlLbl val="0"/>
      </c:catAx>
      <c:valAx>
        <c:axId val="37707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s-MX"/>
          </a:p>
        </c:txPr>
        <c:crossAx val="1359027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Century Gothic" panose="020B0502020202020204" pitchFamily="34" charset="0"/>
        </a:defRPr>
      </a:pPr>
      <a:endParaRPr lang="es-MX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986132983377077"/>
          <c:y val="5.019076932545747E-2"/>
          <c:w val="0.6895371828521436"/>
          <c:h val="0.86621418369797409"/>
        </c:manualLayout>
      </c:layout>
      <c:radarChart>
        <c:radarStyle val="marker"/>
        <c:varyColors val="0"/>
        <c:ser>
          <c:idx val="0"/>
          <c:order val="0"/>
          <c:tx>
            <c:strRef>
              <c:f>'G6'!$D$10</c:f>
              <c:strCache>
                <c:ptCount val="1"/>
                <c:pt idx="0">
                  <c:v>Pavimentada</c:v>
                </c:pt>
              </c:strCache>
            </c:strRef>
          </c:tx>
          <c:spPr>
            <a:ln w="34925" cap="rnd">
              <a:solidFill>
                <a:schemeClr val="accent4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'G6'!$E$8:$I$8</c:f>
              <c:strCache>
                <c:ptCount val="5"/>
                <c:pt idx="0">
                  <c:v>Muy alto</c:v>
                </c:pt>
                <c:pt idx="1">
                  <c:v>Alto</c:v>
                </c:pt>
                <c:pt idx="2">
                  <c:v>Medio</c:v>
                </c:pt>
                <c:pt idx="3">
                  <c:v>Bajo</c:v>
                </c:pt>
                <c:pt idx="4">
                  <c:v>Muy bajo</c:v>
                </c:pt>
              </c:strCache>
            </c:strRef>
          </c:cat>
          <c:val>
            <c:numRef>
              <c:f>'G6'!$E$10:$I$10</c:f>
              <c:numCache>
                <c:formatCode>#,##0.0</c:formatCode>
                <c:ptCount val="5"/>
                <c:pt idx="0">
                  <c:v>9.2199248120300759</c:v>
                </c:pt>
                <c:pt idx="1">
                  <c:v>34.812298058026045</c:v>
                </c:pt>
                <c:pt idx="2">
                  <c:v>58.76687668766877</c:v>
                </c:pt>
                <c:pt idx="3">
                  <c:v>63.989466754443711</c:v>
                </c:pt>
                <c:pt idx="4">
                  <c:v>62.410275783906307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641-4FE0-904E-A95B25C597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5903232"/>
        <c:axId val="135251072"/>
      </c:radarChart>
      <c:catAx>
        <c:axId val="1359032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s-MX"/>
          </a:p>
        </c:txPr>
        <c:crossAx val="135251072"/>
        <c:crosses val="autoZero"/>
        <c:auto val="1"/>
        <c:lblAlgn val="ctr"/>
        <c:lblOffset val="100"/>
        <c:noMultiLvlLbl val="0"/>
      </c:catAx>
      <c:valAx>
        <c:axId val="135251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s-MX"/>
          </a:p>
        </c:txPr>
        <c:crossAx val="1359032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Century Gothic" panose="020B0502020202020204" pitchFamily="34" charset="0"/>
        </a:defRPr>
      </a:pPr>
      <a:endParaRPr lang="es-MX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pextremaymar!$C$4</c:f>
              <c:strCache>
                <c:ptCount val="1"/>
                <c:pt idx="0">
                  <c:v>Personas en pobreza extrema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pextremaymar!$B$5:$B$9</c:f>
              <c:strCache>
                <c:ptCount val="5"/>
                <c:pt idx="0">
                  <c:v>Muy alto</c:v>
                </c:pt>
                <c:pt idx="1">
                  <c:v>Alto</c:v>
                </c:pt>
                <c:pt idx="2">
                  <c:v>Medio</c:v>
                </c:pt>
                <c:pt idx="3">
                  <c:v>Bajo</c:v>
                </c:pt>
                <c:pt idx="4">
                  <c:v>Muy bajo</c:v>
                </c:pt>
              </c:strCache>
            </c:strRef>
          </c:cat>
          <c:val>
            <c:numRef>
              <c:f>pextremaymar!$C$5:$C$9</c:f>
              <c:numCache>
                <c:formatCode>#,##0</c:formatCode>
                <c:ptCount val="5"/>
                <c:pt idx="0">
                  <c:v>1927733</c:v>
                </c:pt>
                <c:pt idx="1">
                  <c:v>2807065</c:v>
                </c:pt>
                <c:pt idx="2">
                  <c:v>1481175</c:v>
                </c:pt>
                <c:pt idx="3">
                  <c:v>1516060</c:v>
                </c:pt>
                <c:pt idx="4">
                  <c:v>1929273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A9-4DA5-85A9-E1D629A767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23853008"/>
        <c:axId val="623855504"/>
      </c:barChart>
      <c:lineChart>
        <c:grouping val="standard"/>
        <c:varyColors val="0"/>
        <c:ser>
          <c:idx val="1"/>
          <c:order val="1"/>
          <c:tx>
            <c:strRef>
              <c:f>pextremaymar!$D$4</c:f>
              <c:strCache>
                <c:ptCount val="1"/>
                <c:pt idx="0">
                  <c:v>Porcentaje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dLbls>
            <c:dLbl>
              <c:idx val="2"/>
              <c:layout>
                <c:manualLayout>
                  <c:x val="0"/>
                  <c:y val="4.31654676258992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02A9-4DA5-85A9-E1D629A767A3}"/>
                </c:ext>
              </c:extLst>
            </c:dLbl>
            <c:dLbl>
              <c:idx val="3"/>
              <c:layout>
                <c:manualLayout>
                  <c:x val="2.1130480718434797E-3"/>
                  <c:y val="2.87769784172661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02A9-4DA5-85A9-E1D629A767A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pextremaymar!$B$5:$B$9</c:f>
              <c:strCache>
                <c:ptCount val="5"/>
                <c:pt idx="0">
                  <c:v>Muy alto</c:v>
                </c:pt>
                <c:pt idx="1">
                  <c:v>Alto</c:v>
                </c:pt>
                <c:pt idx="2">
                  <c:v>Medio</c:v>
                </c:pt>
                <c:pt idx="3">
                  <c:v>Bajo</c:v>
                </c:pt>
                <c:pt idx="4">
                  <c:v>Muy bajo</c:v>
                </c:pt>
              </c:strCache>
            </c:strRef>
          </c:cat>
          <c:val>
            <c:numRef>
              <c:f>pextremaymar!$D$5:$D$9</c:f>
              <c:numCache>
                <c:formatCode>0.0</c:formatCode>
                <c:ptCount val="5"/>
                <c:pt idx="0">
                  <c:v>19.953130560195483</c:v>
                </c:pt>
                <c:pt idx="1">
                  <c:v>29.054715791012104</c:v>
                </c:pt>
                <c:pt idx="2">
                  <c:v>15.331001833499529</c:v>
                </c:pt>
                <c:pt idx="3">
                  <c:v>15.692081381130047</c:v>
                </c:pt>
                <c:pt idx="4">
                  <c:v>19.969070434162834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02A9-4DA5-85A9-E1D629A767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2653248"/>
        <c:axId val="522656160"/>
      </c:lineChart>
      <c:catAx>
        <c:axId val="623853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623855504"/>
        <c:crosses val="autoZero"/>
        <c:auto val="1"/>
        <c:lblAlgn val="ctr"/>
        <c:lblOffset val="100"/>
        <c:noMultiLvlLbl val="0"/>
      </c:catAx>
      <c:valAx>
        <c:axId val="623855504"/>
        <c:scaling>
          <c:orientation val="minMax"/>
        </c:scaling>
        <c:delete val="0"/>
        <c:axPos val="l"/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623853008"/>
        <c:crosses val="autoZero"/>
        <c:crossBetween val="between"/>
      </c:valAx>
      <c:valAx>
        <c:axId val="522656160"/>
        <c:scaling>
          <c:orientation val="minMax"/>
        </c:scaling>
        <c:delete val="0"/>
        <c:axPos val="r"/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522653248"/>
        <c:crosses val="max"/>
        <c:crossBetween val="between"/>
      </c:valAx>
      <c:catAx>
        <c:axId val="5226532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2265616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pextremaymar!$F$4</c:f>
              <c:strCache>
                <c:ptCount val="1"/>
                <c:pt idx="0">
                  <c:v>Incidencia  pobreza extrema (porcentaje, promedio municipal simple)</c:v>
                </c:pt>
              </c:strCache>
            </c:strRef>
          </c:tx>
          <c:spPr>
            <a:pattFill prst="narHorz">
              <a:fgClr>
                <a:schemeClr val="accent6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6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pextremaymar!$B$5:$B$9</c:f>
              <c:strCache>
                <c:ptCount val="5"/>
                <c:pt idx="0">
                  <c:v>Muy alto</c:v>
                </c:pt>
                <c:pt idx="1">
                  <c:v>Alto</c:v>
                </c:pt>
                <c:pt idx="2">
                  <c:v>Medio</c:v>
                </c:pt>
                <c:pt idx="3">
                  <c:v>Bajo</c:v>
                </c:pt>
                <c:pt idx="4">
                  <c:v>Muy bajo</c:v>
                </c:pt>
              </c:strCache>
            </c:strRef>
          </c:cat>
          <c:val>
            <c:numRef>
              <c:f>pextremaymar!$F$5:$F$9</c:f>
              <c:numCache>
                <c:formatCode>0.0</c:formatCode>
                <c:ptCount val="5"/>
                <c:pt idx="0">
                  <c:v>52.523714290000001</c:v>
                </c:pt>
                <c:pt idx="1">
                  <c:v>28.07924877</c:v>
                </c:pt>
                <c:pt idx="2">
                  <c:v>12.88976654</c:v>
                </c:pt>
                <c:pt idx="3">
                  <c:v>6.2476767679999998</c:v>
                </c:pt>
                <c:pt idx="4">
                  <c:v>2.8872173910000001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A3-4878-BD05-F7941979B1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-22"/>
        <c:axId val="623860912"/>
        <c:axId val="623850096"/>
      </c:barChart>
      <c:catAx>
        <c:axId val="623860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623850096"/>
        <c:crosses val="autoZero"/>
        <c:auto val="1"/>
        <c:lblAlgn val="ctr"/>
        <c:lblOffset val="100"/>
        <c:noMultiLvlLbl val="0"/>
      </c:catAx>
      <c:valAx>
        <c:axId val="623850096"/>
        <c:scaling>
          <c:orientation val="minMax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623860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550387021541952"/>
          <c:y val="3.269176810982375E-2"/>
          <c:w val="0.79836129925096144"/>
          <c:h val="0.660953836742879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'G1'!$J$12</c:f>
              <c:strCache>
                <c:ptCount val="1"/>
                <c:pt idx="0">
                  <c:v>PIB 2005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76000"/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hade val="76000"/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shade val="76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017-4361-B9DC-89A552815FD3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017-4361-B9DC-89A552815FD3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017-4361-B9DC-89A552815FD3}"/>
              </c:ext>
            </c:extLst>
          </c:dPt>
          <c:dPt>
            <c:idx val="3"/>
            <c:invertIfNegative val="0"/>
            <c:bubble3D val="0"/>
            <c:spPr>
              <a:solidFill>
                <a:srgbClr val="F2B8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8017-4361-B9DC-89A552815FD3}"/>
              </c:ext>
            </c:extLst>
          </c:dPt>
          <c:dPt>
            <c:idx val="4"/>
            <c:invertIfNegative val="0"/>
            <c:bubble3D val="0"/>
            <c:spPr>
              <a:solidFill>
                <a:srgbClr val="F2B8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8017-4361-B9DC-89A552815FD3}"/>
              </c:ext>
            </c:extLst>
          </c:dPt>
          <c:dPt>
            <c:idx val="5"/>
            <c:invertIfNegative val="0"/>
            <c:bubble3D val="0"/>
            <c:spPr>
              <a:solidFill>
                <a:srgbClr val="F2B8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8017-4361-B9DC-89A552815FD3}"/>
              </c:ext>
            </c:extLst>
          </c:dPt>
          <c:dPt>
            <c:idx val="6"/>
            <c:invertIfNegative val="0"/>
            <c:bubble3D val="0"/>
            <c:spPr>
              <a:solidFill>
                <a:srgbClr val="F2B8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8017-4361-B9DC-89A552815FD3}"/>
              </c:ext>
            </c:extLst>
          </c:dPt>
          <c:dPt>
            <c:idx val="7"/>
            <c:invertIfNegative val="0"/>
            <c:bubble3D val="0"/>
            <c:spPr>
              <a:solidFill>
                <a:srgbClr val="F2B8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8017-4361-B9DC-89A552815FD3}"/>
              </c:ext>
            </c:extLst>
          </c:dPt>
          <c:dPt>
            <c:idx val="8"/>
            <c:invertIfNegative val="0"/>
            <c:bubble3D val="0"/>
            <c:spPr>
              <a:solidFill>
                <a:srgbClr val="F2B8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8017-4361-B9DC-89A552815FD3}"/>
              </c:ext>
            </c:extLst>
          </c:dPt>
          <c:dPt>
            <c:idx val="9"/>
            <c:invertIfNegative val="0"/>
            <c:bubble3D val="0"/>
            <c:spPr>
              <a:solidFill>
                <a:srgbClr val="F2B8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8017-4361-B9DC-89A552815FD3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5-8017-4361-B9DC-89A552815FD3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7-8017-4361-B9DC-89A552815FD3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9-8017-4361-B9DC-89A552815FD3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B-8017-4361-B9DC-89A552815FD3}"/>
              </c:ext>
            </c:extLst>
          </c:dPt>
          <c:dPt>
            <c:idx val="14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D-8017-4361-B9DC-89A552815FD3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F-8017-4361-B9DC-89A552815FD3}"/>
              </c:ext>
            </c:extLst>
          </c:dPt>
          <c:dPt>
            <c:idx val="16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1-8017-4361-B9DC-89A552815FD3}"/>
              </c:ext>
            </c:extLst>
          </c:dPt>
          <c:dPt>
            <c:idx val="17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3-8017-4361-B9DC-89A552815FD3}"/>
              </c:ext>
            </c:extLst>
          </c:dPt>
          <c:dPt>
            <c:idx val="18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5-8017-4361-B9DC-89A552815FD3}"/>
              </c:ext>
            </c:extLst>
          </c:dPt>
          <c:dPt>
            <c:idx val="19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7-8017-4361-B9DC-89A552815FD3}"/>
              </c:ext>
            </c:extLst>
          </c:dPt>
          <c:dPt>
            <c:idx val="2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9-8017-4361-B9DC-89A552815FD3}"/>
              </c:ext>
            </c:extLst>
          </c:dPt>
          <c:dPt>
            <c:idx val="21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B-8017-4361-B9DC-89A552815FD3}"/>
              </c:ext>
            </c:extLst>
          </c:dPt>
          <c:dPt>
            <c:idx val="22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D-8017-4361-B9DC-89A552815FD3}"/>
              </c:ext>
            </c:extLst>
          </c:dPt>
          <c:dPt>
            <c:idx val="23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F-8017-4361-B9DC-89A552815FD3}"/>
              </c:ext>
            </c:extLst>
          </c:dPt>
          <c:dPt>
            <c:idx val="24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1-8017-4361-B9DC-89A552815FD3}"/>
              </c:ext>
            </c:extLst>
          </c:dPt>
          <c:dPt>
            <c:idx val="25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3-8017-4361-B9DC-89A552815FD3}"/>
              </c:ext>
            </c:extLst>
          </c:dPt>
          <c:dPt>
            <c:idx val="26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5-8017-4361-B9DC-89A552815FD3}"/>
              </c:ext>
            </c:extLst>
          </c:dPt>
          <c:dPt>
            <c:idx val="27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7-8017-4361-B9DC-89A552815FD3}"/>
              </c:ext>
            </c:extLst>
          </c:dPt>
          <c:dPt>
            <c:idx val="28"/>
            <c:invertIfNegative val="0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9-8017-4361-B9DC-89A552815FD3}"/>
              </c:ext>
            </c:extLst>
          </c:dPt>
          <c:dPt>
            <c:idx val="29"/>
            <c:invertIfNegative val="0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B-8017-4361-B9DC-89A552815FD3}"/>
              </c:ext>
            </c:extLst>
          </c:dPt>
          <c:dPt>
            <c:idx val="30"/>
            <c:invertIfNegative val="0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D-8017-4361-B9DC-89A552815FD3}"/>
              </c:ext>
            </c:extLst>
          </c:dPt>
          <c:dPt>
            <c:idx val="31"/>
            <c:invertIfNegative val="0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F-8017-4361-B9DC-89A552815FD3}"/>
              </c:ext>
            </c:extLst>
          </c:dPt>
          <c:cat>
            <c:multiLvlStrRef>
              <c:f>'G1'!$H$13:$I$44</c:f>
              <c:multiLvlStrCache>
                <c:ptCount val="32"/>
                <c:lvl>
                  <c:pt idx="0">
                    <c:v>GRO</c:v>
                  </c:pt>
                  <c:pt idx="1">
                    <c:v>OAX</c:v>
                  </c:pt>
                  <c:pt idx="2">
                    <c:v>CHIS</c:v>
                  </c:pt>
                  <c:pt idx="3">
                    <c:v>YUC</c:v>
                  </c:pt>
                  <c:pt idx="4">
                    <c:v>HGO</c:v>
                  </c:pt>
                  <c:pt idx="5">
                    <c:v>SLP</c:v>
                  </c:pt>
                  <c:pt idx="6">
                    <c:v>MICH</c:v>
                  </c:pt>
                  <c:pt idx="7">
                    <c:v>PUE</c:v>
                  </c:pt>
                  <c:pt idx="8">
                    <c:v>CAMP</c:v>
                  </c:pt>
                  <c:pt idx="9">
                    <c:v>VER</c:v>
                  </c:pt>
                  <c:pt idx="10">
                    <c:v>TLAX</c:v>
                  </c:pt>
                  <c:pt idx="11">
                    <c:v>NAY</c:v>
                  </c:pt>
                  <c:pt idx="12">
                    <c:v>MOR</c:v>
                  </c:pt>
                  <c:pt idx="13">
                    <c:v>DGO</c:v>
                  </c:pt>
                  <c:pt idx="14">
                    <c:v>ZAC</c:v>
                  </c:pt>
                  <c:pt idx="15">
                    <c:v>QR</c:v>
                  </c:pt>
                  <c:pt idx="16">
                    <c:v>SIN</c:v>
                  </c:pt>
                  <c:pt idx="17">
                    <c:v>TAB</c:v>
                  </c:pt>
                  <c:pt idx="18">
                    <c:v>GTO</c:v>
                  </c:pt>
                  <c:pt idx="19">
                    <c:v>COL</c:v>
                  </c:pt>
                  <c:pt idx="20">
                    <c:v>BCS</c:v>
                  </c:pt>
                  <c:pt idx="21">
                    <c:v>AGS</c:v>
                  </c:pt>
                  <c:pt idx="22">
                    <c:v>QRO</c:v>
                  </c:pt>
                  <c:pt idx="23">
                    <c:v>TAMPS</c:v>
                  </c:pt>
                  <c:pt idx="24">
                    <c:v>CHIH</c:v>
                  </c:pt>
                  <c:pt idx="25">
                    <c:v>SON</c:v>
                  </c:pt>
                  <c:pt idx="26">
                    <c:v>JAL</c:v>
                  </c:pt>
                  <c:pt idx="27">
                    <c:v>MÉX</c:v>
                  </c:pt>
                  <c:pt idx="28">
                    <c:v>BC</c:v>
                  </c:pt>
                  <c:pt idx="29">
                    <c:v>COAH</c:v>
                  </c:pt>
                  <c:pt idx="30">
                    <c:v>NL</c:v>
                  </c:pt>
                  <c:pt idx="31">
                    <c:v>CDMX</c:v>
                  </c:pt>
                </c:lvl>
                <c:lvl>
                  <c:pt idx="0">
                    <c:v>Muy alto</c:v>
                  </c:pt>
                  <c:pt idx="3">
                    <c:v>Alto</c:v>
                  </c:pt>
                  <c:pt idx="10">
                    <c:v>Medio</c:v>
                  </c:pt>
                  <c:pt idx="19">
                    <c:v>Bajo</c:v>
                  </c:pt>
                  <c:pt idx="28">
                    <c:v>Muy bajo</c:v>
                  </c:pt>
                </c:lvl>
              </c:multiLvlStrCache>
            </c:multiLvlStrRef>
          </c:cat>
          <c:val>
            <c:numRef>
              <c:f>'G1'!$J$13:$J$44</c:f>
              <c:numCache>
                <c:formatCode>#,##0</c:formatCode>
                <c:ptCount val="32"/>
                <c:pt idx="0">
                  <c:v>195219.889</c:v>
                </c:pt>
                <c:pt idx="1">
                  <c:v>213677.217</c:v>
                </c:pt>
                <c:pt idx="2">
                  <c:v>240279.55900000001</c:v>
                </c:pt>
                <c:pt idx="3">
                  <c:v>105661.44100000001</c:v>
                </c:pt>
                <c:pt idx="4">
                  <c:v>190073.77900000001</c:v>
                </c:pt>
                <c:pt idx="5">
                  <c:v>247240.38800000001</c:v>
                </c:pt>
                <c:pt idx="6">
                  <c:v>306026.39500000002</c:v>
                </c:pt>
                <c:pt idx="7">
                  <c:v>428179.29399999999</c:v>
                </c:pt>
                <c:pt idx="8">
                  <c:v>1038533.775</c:v>
                </c:pt>
                <c:pt idx="9">
                  <c:v>648906.39800000004</c:v>
                </c:pt>
                <c:pt idx="10">
                  <c:v>79279.278999999995</c:v>
                </c:pt>
                <c:pt idx="11">
                  <c:v>90269.846999999994</c:v>
                </c:pt>
                <c:pt idx="12">
                  <c:v>171279.47099999999</c:v>
                </c:pt>
                <c:pt idx="13">
                  <c:v>155001.886</c:v>
                </c:pt>
                <c:pt idx="14">
                  <c:v>176907.68100000001</c:v>
                </c:pt>
                <c:pt idx="15">
                  <c:v>163681.66399999999</c:v>
                </c:pt>
                <c:pt idx="16">
                  <c:v>285708.48200000002</c:v>
                </c:pt>
                <c:pt idx="17">
                  <c:v>421079.73200000002</c:v>
                </c:pt>
                <c:pt idx="18">
                  <c:v>454625.55900000001</c:v>
                </c:pt>
                <c:pt idx="19">
                  <c:v>68258.171000000002</c:v>
                </c:pt>
                <c:pt idx="20">
                  <c:v>87397.67</c:v>
                </c:pt>
                <c:pt idx="21">
                  <c:v>129628.02800000001</c:v>
                </c:pt>
                <c:pt idx="22">
                  <c:v>243311.19</c:v>
                </c:pt>
                <c:pt idx="23">
                  <c:v>436490.98100000003</c:v>
                </c:pt>
                <c:pt idx="24">
                  <c:v>389210.79399999999</c:v>
                </c:pt>
                <c:pt idx="25">
                  <c:v>404881.25400000002</c:v>
                </c:pt>
                <c:pt idx="26">
                  <c:v>842128.81299999997</c:v>
                </c:pt>
                <c:pt idx="27">
                  <c:v>1099376.794</c:v>
                </c:pt>
                <c:pt idx="28">
                  <c:v>433008.16600000003</c:v>
                </c:pt>
                <c:pt idx="29">
                  <c:v>458867.90700000001</c:v>
                </c:pt>
                <c:pt idx="30">
                  <c:v>885438.78700000001</c:v>
                </c:pt>
                <c:pt idx="31">
                  <c:v>2258091.5830000001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0-8017-4361-B9DC-89A552815F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78762496"/>
        <c:axId val="37683776"/>
      </c:barChart>
      <c:lineChart>
        <c:grouping val="standard"/>
        <c:varyColors val="0"/>
        <c:ser>
          <c:idx val="1"/>
          <c:order val="1"/>
          <c:tx>
            <c:strRef>
              <c:f>'G1'!$K$12</c:f>
              <c:strCache>
                <c:ptCount val="1"/>
                <c:pt idx="0">
                  <c:v>PIB 2015</c:v>
                </c:pt>
              </c:strCache>
            </c:strRef>
          </c:tx>
          <c:spPr>
            <a:ln w="34925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diamond"/>
            <c:size val="7"/>
            <c:spPr>
              <a:gradFill flip="none" rotWithShape="1">
                <a:gsLst>
                  <a:gs pos="0">
                    <a:schemeClr val="accent3">
                      <a:lumMod val="0"/>
                      <a:lumOff val="100000"/>
                    </a:schemeClr>
                  </a:gs>
                  <a:gs pos="35000">
                    <a:schemeClr val="accent3">
                      <a:lumMod val="0"/>
                      <a:lumOff val="100000"/>
                    </a:schemeClr>
                  </a:gs>
                  <a:gs pos="95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>
                <a:solidFill>
                  <a:schemeClr val="bg1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cat>
            <c:multiLvlStrRef>
              <c:f>'G1'!$H$13:$I$44</c:f>
              <c:multiLvlStrCache>
                <c:ptCount val="32"/>
                <c:lvl>
                  <c:pt idx="0">
                    <c:v>GRO</c:v>
                  </c:pt>
                  <c:pt idx="1">
                    <c:v>OAX</c:v>
                  </c:pt>
                  <c:pt idx="2">
                    <c:v>CHIS</c:v>
                  </c:pt>
                  <c:pt idx="3">
                    <c:v>YUC</c:v>
                  </c:pt>
                  <c:pt idx="4">
                    <c:v>HGO</c:v>
                  </c:pt>
                  <c:pt idx="5">
                    <c:v>SLP</c:v>
                  </c:pt>
                  <c:pt idx="6">
                    <c:v>MICH</c:v>
                  </c:pt>
                  <c:pt idx="7">
                    <c:v>PUE</c:v>
                  </c:pt>
                  <c:pt idx="8">
                    <c:v>CAMP</c:v>
                  </c:pt>
                  <c:pt idx="9">
                    <c:v>VER</c:v>
                  </c:pt>
                  <c:pt idx="10">
                    <c:v>TLAX</c:v>
                  </c:pt>
                  <c:pt idx="11">
                    <c:v>NAY</c:v>
                  </c:pt>
                  <c:pt idx="12">
                    <c:v>MOR</c:v>
                  </c:pt>
                  <c:pt idx="13">
                    <c:v>DGO</c:v>
                  </c:pt>
                  <c:pt idx="14">
                    <c:v>ZAC</c:v>
                  </c:pt>
                  <c:pt idx="15">
                    <c:v>QR</c:v>
                  </c:pt>
                  <c:pt idx="16">
                    <c:v>SIN</c:v>
                  </c:pt>
                  <c:pt idx="17">
                    <c:v>TAB</c:v>
                  </c:pt>
                  <c:pt idx="18">
                    <c:v>GTO</c:v>
                  </c:pt>
                  <c:pt idx="19">
                    <c:v>COL</c:v>
                  </c:pt>
                  <c:pt idx="20">
                    <c:v>BCS</c:v>
                  </c:pt>
                  <c:pt idx="21">
                    <c:v>AGS</c:v>
                  </c:pt>
                  <c:pt idx="22">
                    <c:v>QRO</c:v>
                  </c:pt>
                  <c:pt idx="23">
                    <c:v>TAMPS</c:v>
                  </c:pt>
                  <c:pt idx="24">
                    <c:v>CHIH</c:v>
                  </c:pt>
                  <c:pt idx="25">
                    <c:v>SON</c:v>
                  </c:pt>
                  <c:pt idx="26">
                    <c:v>JAL</c:v>
                  </c:pt>
                  <c:pt idx="27">
                    <c:v>MÉX</c:v>
                  </c:pt>
                  <c:pt idx="28">
                    <c:v>BC</c:v>
                  </c:pt>
                  <c:pt idx="29">
                    <c:v>COAH</c:v>
                  </c:pt>
                  <c:pt idx="30">
                    <c:v>NL</c:v>
                  </c:pt>
                  <c:pt idx="31">
                    <c:v>CDMX</c:v>
                  </c:pt>
                </c:lvl>
                <c:lvl>
                  <c:pt idx="0">
                    <c:v>Muy alto</c:v>
                  </c:pt>
                  <c:pt idx="3">
                    <c:v>Alto</c:v>
                  </c:pt>
                  <c:pt idx="10">
                    <c:v>Medio</c:v>
                  </c:pt>
                  <c:pt idx="19">
                    <c:v>Bajo</c:v>
                  </c:pt>
                  <c:pt idx="28">
                    <c:v>Muy bajo</c:v>
                  </c:pt>
                </c:lvl>
              </c:multiLvlStrCache>
            </c:multiLvlStrRef>
          </c:cat>
          <c:val>
            <c:numRef>
              <c:f>'G1'!$K$13:$K$44</c:f>
              <c:numCache>
                <c:formatCode>#,##0</c:formatCode>
                <c:ptCount val="32"/>
                <c:pt idx="0">
                  <c:v>232053.36199999999</c:v>
                </c:pt>
                <c:pt idx="1">
                  <c:v>259566.04</c:v>
                </c:pt>
                <c:pt idx="2">
                  <c:v>291841.69799999997</c:v>
                </c:pt>
                <c:pt idx="3">
                  <c:v>158285.74100000001</c:v>
                </c:pt>
                <c:pt idx="4">
                  <c:v>254170.671</c:v>
                </c:pt>
                <c:pt idx="5">
                  <c:v>331992.59700000001</c:v>
                </c:pt>
                <c:pt idx="6">
                  <c:v>390600.41</c:v>
                </c:pt>
                <c:pt idx="7">
                  <c:v>541203.04799999995</c:v>
                </c:pt>
                <c:pt idx="8">
                  <c:v>638082.58100000001</c:v>
                </c:pt>
                <c:pt idx="9">
                  <c:v>799006.33</c:v>
                </c:pt>
                <c:pt idx="10">
                  <c:v>96926.485000000001</c:v>
                </c:pt>
                <c:pt idx="11">
                  <c:v>114976.9</c:v>
                </c:pt>
                <c:pt idx="12">
                  <c:v>186827.80799999999</c:v>
                </c:pt>
                <c:pt idx="13">
                  <c:v>195841.41200000001</c:v>
                </c:pt>
                <c:pt idx="14">
                  <c:v>233103.68900000001</c:v>
                </c:pt>
                <c:pt idx="15">
                  <c:v>244138.55900000001</c:v>
                </c:pt>
                <c:pt idx="16">
                  <c:v>361353.24599999998</c:v>
                </c:pt>
                <c:pt idx="17">
                  <c:v>558930.55299999996</c:v>
                </c:pt>
                <c:pt idx="18">
                  <c:v>661818.946</c:v>
                </c:pt>
                <c:pt idx="19">
                  <c:v>95849.854999999996</c:v>
                </c:pt>
                <c:pt idx="20">
                  <c:v>130295.798</c:v>
                </c:pt>
                <c:pt idx="21">
                  <c:v>197911.35399999999</c:v>
                </c:pt>
                <c:pt idx="22">
                  <c:v>372046.43400000001</c:v>
                </c:pt>
                <c:pt idx="23">
                  <c:v>493109.658</c:v>
                </c:pt>
                <c:pt idx="24">
                  <c:v>513199.15399999998</c:v>
                </c:pt>
                <c:pt idx="25">
                  <c:v>539829.94499999995</c:v>
                </c:pt>
                <c:pt idx="26">
                  <c:v>1109591.0020000001</c:v>
                </c:pt>
                <c:pt idx="27">
                  <c:v>1436486.879</c:v>
                </c:pt>
                <c:pt idx="28">
                  <c:v>506093.45899999997</c:v>
                </c:pt>
                <c:pt idx="29">
                  <c:v>573496.26</c:v>
                </c:pt>
                <c:pt idx="30">
                  <c:v>1212120.747</c:v>
                </c:pt>
                <c:pt idx="31">
                  <c:v>2842349.2560000001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41-8017-4361-B9DC-89A552815F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8762496"/>
        <c:axId val="37683776"/>
      </c:lineChart>
      <c:catAx>
        <c:axId val="787624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none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r>
                  <a:rPr lang="es-MX" b="0" cap="none" dirty="0" smtClean="0"/>
                  <a:t>Grado de Marginación 2015</a:t>
                </a:r>
                <a:endParaRPr lang="es-MX" b="0" cap="none" dirty="0"/>
              </a:p>
            </c:rich>
          </c:tx>
          <c:layout>
            <c:manualLayout>
              <c:xMode val="edge"/>
              <c:yMode val="edge"/>
              <c:x val="0.43091292703423306"/>
              <c:y val="0.8971468300334616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none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s-MX"/>
          </a:p>
        </c:txPr>
        <c:crossAx val="37683776"/>
        <c:crosses val="autoZero"/>
        <c:auto val="1"/>
        <c:lblAlgn val="ctr"/>
        <c:lblOffset val="100"/>
        <c:noMultiLvlLbl val="0"/>
      </c:catAx>
      <c:valAx>
        <c:axId val="37683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none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r>
                  <a:rPr lang="es-MX" b="0" cap="none" dirty="0" smtClean="0"/>
                  <a:t>Millones</a:t>
                </a:r>
                <a:r>
                  <a:rPr lang="es-MX" b="0" cap="none" baseline="0" dirty="0" smtClean="0"/>
                  <a:t> de pesos</a:t>
                </a:r>
                <a:endParaRPr lang="es-MX" b="0" cap="none" dirty="0"/>
              </a:p>
            </c:rich>
          </c:tx>
          <c:layout>
            <c:manualLayout>
              <c:xMode val="edge"/>
              <c:yMode val="edge"/>
              <c:x val="4.9445296445692595E-3"/>
              <c:y val="0.2409163336451181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none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n-ea"/>
                  <a:cs typeface="+mn-cs"/>
                </a:defRPr>
              </a:pPr>
              <a:endParaRPr lang="es-MX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s-MX"/>
          </a:p>
        </c:txPr>
        <c:crossAx val="78762496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4641498152789078"/>
          <c:y val="0.94468351583702026"/>
          <c:w val="0.25447547366349405"/>
          <c:h val="4.93725263248298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50000"/>
              <a:lumOff val="50000"/>
            </a:schemeClr>
          </a:solidFill>
          <a:latin typeface="Century Gothic" panose="020B0502020202020204" pitchFamily="34" charset="0"/>
        </a:defRPr>
      </a:pPr>
      <a:endParaRPr lang="es-MX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'G2'!$J$17</c:f>
              <c:strCache>
                <c:ptCount val="1"/>
                <c:pt idx="0">
                  <c:v>2005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 w="25400"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F2E1-4190-A5BC-47BE197DB6FA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F2E1-4190-A5BC-47BE197DB6F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F2E1-4190-A5BC-47BE197DB6FA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F2E1-4190-A5BC-47BE197DB6FA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/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F2E1-4190-A5BC-47BE197DB6FA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/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F2E1-4190-A5BC-47BE197DB6FA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2"/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F2E1-4190-A5BC-47BE197DB6FA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2"/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F2E1-4190-A5BC-47BE197DB6FA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2"/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F2E1-4190-A5BC-47BE197DB6FA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2"/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F2E1-4190-A5BC-47BE197DB6FA}"/>
              </c:ext>
            </c:extLst>
          </c:dPt>
          <c:dPt>
            <c:idx val="10"/>
            <c:invertIfNegative val="0"/>
            <c:bubble3D val="0"/>
            <c:spPr>
              <a:solidFill>
                <a:srgbClr val="F2A36E"/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5-F2E1-4190-A5BC-47BE197DB6FA}"/>
              </c:ext>
            </c:extLst>
          </c:dPt>
          <c:dPt>
            <c:idx val="11"/>
            <c:invertIfNegative val="0"/>
            <c:bubble3D val="0"/>
            <c:spPr>
              <a:solidFill>
                <a:srgbClr val="F2A36E"/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7-F2E1-4190-A5BC-47BE197DB6FA}"/>
              </c:ext>
            </c:extLst>
          </c:dPt>
          <c:dPt>
            <c:idx val="12"/>
            <c:invertIfNegative val="0"/>
            <c:bubble3D val="0"/>
            <c:spPr>
              <a:solidFill>
                <a:srgbClr val="F2A36E"/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9-F2E1-4190-A5BC-47BE197DB6FA}"/>
              </c:ext>
            </c:extLst>
          </c:dPt>
          <c:dPt>
            <c:idx val="13"/>
            <c:invertIfNegative val="0"/>
            <c:bubble3D val="0"/>
            <c:spPr>
              <a:solidFill>
                <a:srgbClr val="F2A36E"/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B-F2E1-4190-A5BC-47BE197DB6FA}"/>
              </c:ext>
            </c:extLst>
          </c:dPt>
          <c:dPt>
            <c:idx val="14"/>
            <c:invertIfNegative val="0"/>
            <c:bubble3D val="0"/>
            <c:spPr>
              <a:solidFill>
                <a:srgbClr val="F2A36E"/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D-F2E1-4190-A5BC-47BE197DB6FA}"/>
              </c:ext>
            </c:extLst>
          </c:dPt>
          <c:dPt>
            <c:idx val="15"/>
            <c:invertIfNegative val="0"/>
            <c:bubble3D val="0"/>
            <c:spPr>
              <a:solidFill>
                <a:srgbClr val="F2A36E"/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F-F2E1-4190-A5BC-47BE197DB6FA}"/>
              </c:ext>
            </c:extLst>
          </c:dPt>
          <c:dPt>
            <c:idx val="16"/>
            <c:invertIfNegative val="0"/>
            <c:bubble3D val="0"/>
            <c:spPr>
              <a:solidFill>
                <a:srgbClr val="F2A36E"/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1-F2E1-4190-A5BC-47BE197DB6FA}"/>
              </c:ext>
            </c:extLst>
          </c:dPt>
          <c:dPt>
            <c:idx val="17"/>
            <c:invertIfNegative val="0"/>
            <c:bubble3D val="0"/>
            <c:spPr>
              <a:solidFill>
                <a:srgbClr val="F2A36E"/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3-F2E1-4190-A5BC-47BE197DB6FA}"/>
              </c:ext>
            </c:extLst>
          </c:dPt>
          <c:dPt>
            <c:idx val="18"/>
            <c:invertIfNegative val="0"/>
            <c:bubble3D val="0"/>
            <c:spPr>
              <a:solidFill>
                <a:srgbClr val="F2A36E"/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5-F2E1-4190-A5BC-47BE197DB6FA}"/>
              </c:ext>
            </c:extLst>
          </c:dPt>
          <c:dPt>
            <c:idx val="19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7-F2E1-4190-A5BC-47BE197DB6FA}"/>
              </c:ext>
            </c:extLst>
          </c:dPt>
          <c:dPt>
            <c:idx val="20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9-F2E1-4190-A5BC-47BE197DB6FA}"/>
              </c:ext>
            </c:extLst>
          </c:dPt>
          <c:dPt>
            <c:idx val="21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B-F2E1-4190-A5BC-47BE197DB6FA}"/>
              </c:ext>
            </c:extLst>
          </c:dPt>
          <c:dPt>
            <c:idx val="22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D-F2E1-4190-A5BC-47BE197DB6FA}"/>
              </c:ext>
            </c:extLst>
          </c:dPt>
          <c:dPt>
            <c:idx val="23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F-F2E1-4190-A5BC-47BE197DB6FA}"/>
              </c:ext>
            </c:extLst>
          </c:dPt>
          <c:dPt>
            <c:idx val="24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1-F2E1-4190-A5BC-47BE197DB6FA}"/>
              </c:ext>
            </c:extLst>
          </c:dPt>
          <c:dPt>
            <c:idx val="25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3-F2E1-4190-A5BC-47BE197DB6FA}"/>
              </c:ext>
            </c:extLst>
          </c:dPt>
          <c:dPt>
            <c:idx val="26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5-F2E1-4190-A5BC-47BE197DB6FA}"/>
              </c:ext>
            </c:extLst>
          </c:dPt>
          <c:dPt>
            <c:idx val="27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7-F2E1-4190-A5BC-47BE197DB6FA}"/>
              </c:ext>
            </c:extLst>
          </c:dPt>
          <c:dPt>
            <c:idx val="28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9-F2E1-4190-A5BC-47BE197DB6FA}"/>
              </c:ext>
            </c:extLst>
          </c:dPt>
          <c:dPt>
            <c:idx val="29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B-F2E1-4190-A5BC-47BE197DB6FA}"/>
              </c:ext>
            </c:extLst>
          </c:dPt>
          <c:dPt>
            <c:idx val="30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D-F2E1-4190-A5BC-47BE197DB6FA}"/>
              </c:ext>
            </c:extLst>
          </c:dPt>
          <c:dPt>
            <c:idx val="31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2540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F-F2E1-4190-A5BC-47BE197DB6FA}"/>
              </c:ext>
            </c:extLst>
          </c:dPt>
          <c:cat>
            <c:multiLvlStrRef>
              <c:f>'G2'!$H$18:$I$49</c:f>
              <c:multiLvlStrCache>
                <c:ptCount val="32"/>
                <c:lvl>
                  <c:pt idx="0">
                    <c:v>CHIS</c:v>
                  </c:pt>
                  <c:pt idx="1">
                    <c:v>GRO</c:v>
                  </c:pt>
                  <c:pt idx="2">
                    <c:v>OAX</c:v>
                  </c:pt>
                  <c:pt idx="3">
                    <c:v>VER</c:v>
                  </c:pt>
                  <c:pt idx="4">
                    <c:v>PUE</c:v>
                  </c:pt>
                  <c:pt idx="5">
                    <c:v>SLP</c:v>
                  </c:pt>
                  <c:pt idx="6">
                    <c:v>HGO</c:v>
                  </c:pt>
                  <c:pt idx="7">
                    <c:v>MICH</c:v>
                  </c:pt>
                  <c:pt idx="8">
                    <c:v>YUC</c:v>
                  </c:pt>
                  <c:pt idx="9">
                    <c:v>CAMP</c:v>
                  </c:pt>
                  <c:pt idx="10">
                    <c:v>ZAC</c:v>
                  </c:pt>
                  <c:pt idx="11">
                    <c:v>MOR</c:v>
                  </c:pt>
                  <c:pt idx="12">
                    <c:v>TLAX</c:v>
                  </c:pt>
                  <c:pt idx="13">
                    <c:v>DGO</c:v>
                  </c:pt>
                  <c:pt idx="14">
                    <c:v>GTO</c:v>
                  </c:pt>
                  <c:pt idx="15">
                    <c:v>TAB</c:v>
                  </c:pt>
                  <c:pt idx="16">
                    <c:v>NAY</c:v>
                  </c:pt>
                  <c:pt idx="17">
                    <c:v>SIN</c:v>
                  </c:pt>
                  <c:pt idx="18">
                    <c:v>QR</c:v>
                  </c:pt>
                  <c:pt idx="19">
                    <c:v>MÉX</c:v>
                  </c:pt>
                  <c:pt idx="20">
                    <c:v>AGS</c:v>
                  </c:pt>
                  <c:pt idx="21">
                    <c:v>TAMPS</c:v>
                  </c:pt>
                  <c:pt idx="22">
                    <c:v>QRO</c:v>
                  </c:pt>
                  <c:pt idx="23">
                    <c:v>JAL</c:v>
                  </c:pt>
                  <c:pt idx="24">
                    <c:v>CHIH</c:v>
                  </c:pt>
                  <c:pt idx="25">
                    <c:v>SON</c:v>
                  </c:pt>
                  <c:pt idx="26">
                    <c:v>COL</c:v>
                  </c:pt>
                  <c:pt idx="27">
                    <c:v>BCS</c:v>
                  </c:pt>
                  <c:pt idx="28">
                    <c:v>COAH</c:v>
                  </c:pt>
                  <c:pt idx="29">
                    <c:v>BC</c:v>
                  </c:pt>
                  <c:pt idx="30">
                    <c:v>NL</c:v>
                  </c:pt>
                  <c:pt idx="31">
                    <c:v>CDMX</c:v>
                  </c:pt>
                </c:lvl>
                <c:lvl>
                  <c:pt idx="0">
                    <c:v>Muy alto</c:v>
                  </c:pt>
                  <c:pt idx="3">
                    <c:v>Alto</c:v>
                  </c:pt>
                  <c:pt idx="10">
                    <c:v>Medio</c:v>
                  </c:pt>
                  <c:pt idx="19">
                    <c:v>Bajo</c:v>
                  </c:pt>
                  <c:pt idx="28">
                    <c:v>Muy bajo</c:v>
                  </c:pt>
                </c:lvl>
              </c:multiLvlStrCache>
            </c:multiLvlStrRef>
          </c:cat>
          <c:val>
            <c:numRef>
              <c:f>'G2'!$J$18:$J$49</c:f>
              <c:numCache>
                <c:formatCode>"$"#,##0.0</c:formatCode>
                <c:ptCount val="32"/>
                <c:pt idx="0">
                  <c:v>873.86632672231326</c:v>
                </c:pt>
                <c:pt idx="1">
                  <c:v>1079.1581656813642</c:v>
                </c:pt>
                <c:pt idx="2">
                  <c:v>1048.7668467445121</c:v>
                </c:pt>
                <c:pt idx="3">
                  <c:v>1392.0996452517813</c:v>
                </c:pt>
                <c:pt idx="4">
                  <c:v>1304.1078263694362</c:v>
                </c:pt>
                <c:pt idx="5">
                  <c:v>1576.6904169251225</c:v>
                </c:pt>
                <c:pt idx="6">
                  <c:v>1366.9167350826467</c:v>
                </c:pt>
                <c:pt idx="7">
                  <c:v>1445.196963289631</c:v>
                </c:pt>
                <c:pt idx="8">
                  <c:v>1650.3322796860555</c:v>
                </c:pt>
                <c:pt idx="9">
                  <c:v>1867.9640337340686</c:v>
                </c:pt>
                <c:pt idx="10">
                  <c:v>1268.9928358349284</c:v>
                </c:pt>
                <c:pt idx="11">
                  <c:v>1562.9778687934149</c:v>
                </c:pt>
                <c:pt idx="12">
                  <c:v>1315.143258910889</c:v>
                </c:pt>
                <c:pt idx="13">
                  <c:v>1479.7246767962356</c:v>
                </c:pt>
                <c:pt idx="14">
                  <c:v>1518.7336033089789</c:v>
                </c:pt>
                <c:pt idx="15">
                  <c:v>1632.9916665610795</c:v>
                </c:pt>
                <c:pt idx="16">
                  <c:v>1718.5331344441363</c:v>
                </c:pt>
                <c:pt idx="17">
                  <c:v>2157.095646707131</c:v>
                </c:pt>
                <c:pt idx="18">
                  <c:v>2772.9185231356196</c:v>
                </c:pt>
                <c:pt idx="19">
                  <c:v>1753.7597296921883</c:v>
                </c:pt>
                <c:pt idx="20">
                  <c:v>1804.8280490509489</c:v>
                </c:pt>
                <c:pt idx="21">
                  <c:v>2348.6861526948551</c:v>
                </c:pt>
                <c:pt idx="22">
                  <c:v>1898.289866062642</c:v>
                </c:pt>
                <c:pt idx="23">
                  <c:v>1979.6923440520152</c:v>
                </c:pt>
                <c:pt idx="24">
                  <c:v>2308.2129597791413</c:v>
                </c:pt>
                <c:pt idx="25">
                  <c:v>2296.9382385552617</c:v>
                </c:pt>
                <c:pt idx="26">
                  <c:v>2283.9973635700653</c:v>
                </c:pt>
                <c:pt idx="27">
                  <c:v>2921.630431897976</c:v>
                </c:pt>
                <c:pt idx="28">
                  <c:v>2197.5193358053175</c:v>
                </c:pt>
                <c:pt idx="29">
                  <c:v>2930.9943969203314</c:v>
                </c:pt>
                <c:pt idx="30">
                  <c:v>2837.1057495314171</c:v>
                </c:pt>
                <c:pt idx="31">
                  <c:v>2670.6412466562124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0-F2E1-4190-A5BC-47BE197DB6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78764544"/>
        <c:axId val="37685504"/>
      </c:barChart>
      <c:lineChart>
        <c:grouping val="standard"/>
        <c:varyColors val="0"/>
        <c:ser>
          <c:idx val="1"/>
          <c:order val="1"/>
          <c:tx>
            <c:strRef>
              <c:f>'G2'!$K$17</c:f>
              <c:strCache>
                <c:ptCount val="1"/>
                <c:pt idx="0">
                  <c:v>2015</c:v>
                </c:pt>
              </c:strCache>
            </c:strRef>
          </c:tx>
          <c:spPr>
            <a:ln w="34925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diamond"/>
            <c:size val="7"/>
            <c:spPr>
              <a:gradFill flip="none" rotWithShape="1">
                <a:gsLst>
                  <a:gs pos="0">
                    <a:schemeClr val="accent3">
                      <a:lumMod val="0"/>
                      <a:lumOff val="100000"/>
                    </a:schemeClr>
                  </a:gs>
                  <a:gs pos="35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>
                <a:solidFill>
                  <a:schemeClr val="bg1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cat>
            <c:multiLvlStrRef>
              <c:f>'G2'!$H$18:$I$49</c:f>
              <c:multiLvlStrCache>
                <c:ptCount val="32"/>
                <c:lvl>
                  <c:pt idx="0">
                    <c:v>CHIS</c:v>
                  </c:pt>
                  <c:pt idx="1">
                    <c:v>GRO</c:v>
                  </c:pt>
                  <c:pt idx="2">
                    <c:v>OAX</c:v>
                  </c:pt>
                  <c:pt idx="3">
                    <c:v>VER</c:v>
                  </c:pt>
                  <c:pt idx="4">
                    <c:v>PUE</c:v>
                  </c:pt>
                  <c:pt idx="5">
                    <c:v>SLP</c:v>
                  </c:pt>
                  <c:pt idx="6">
                    <c:v>HGO</c:v>
                  </c:pt>
                  <c:pt idx="7">
                    <c:v>MICH</c:v>
                  </c:pt>
                  <c:pt idx="8">
                    <c:v>YUC</c:v>
                  </c:pt>
                  <c:pt idx="9">
                    <c:v>CAMP</c:v>
                  </c:pt>
                  <c:pt idx="10">
                    <c:v>ZAC</c:v>
                  </c:pt>
                  <c:pt idx="11">
                    <c:v>MOR</c:v>
                  </c:pt>
                  <c:pt idx="12">
                    <c:v>TLAX</c:v>
                  </c:pt>
                  <c:pt idx="13">
                    <c:v>DGO</c:v>
                  </c:pt>
                  <c:pt idx="14">
                    <c:v>GTO</c:v>
                  </c:pt>
                  <c:pt idx="15">
                    <c:v>TAB</c:v>
                  </c:pt>
                  <c:pt idx="16">
                    <c:v>NAY</c:v>
                  </c:pt>
                  <c:pt idx="17">
                    <c:v>SIN</c:v>
                  </c:pt>
                  <c:pt idx="18">
                    <c:v>QR</c:v>
                  </c:pt>
                  <c:pt idx="19">
                    <c:v>MÉX</c:v>
                  </c:pt>
                  <c:pt idx="20">
                    <c:v>AGS</c:v>
                  </c:pt>
                  <c:pt idx="21">
                    <c:v>TAMPS</c:v>
                  </c:pt>
                  <c:pt idx="22">
                    <c:v>QRO</c:v>
                  </c:pt>
                  <c:pt idx="23">
                    <c:v>JAL</c:v>
                  </c:pt>
                  <c:pt idx="24">
                    <c:v>CHIH</c:v>
                  </c:pt>
                  <c:pt idx="25">
                    <c:v>SON</c:v>
                  </c:pt>
                  <c:pt idx="26">
                    <c:v>COL</c:v>
                  </c:pt>
                  <c:pt idx="27">
                    <c:v>BCS</c:v>
                  </c:pt>
                  <c:pt idx="28">
                    <c:v>COAH</c:v>
                  </c:pt>
                  <c:pt idx="29">
                    <c:v>BC</c:v>
                  </c:pt>
                  <c:pt idx="30">
                    <c:v>NL</c:v>
                  </c:pt>
                  <c:pt idx="31">
                    <c:v>CDMX</c:v>
                  </c:pt>
                </c:lvl>
                <c:lvl>
                  <c:pt idx="0">
                    <c:v>Muy alto</c:v>
                  </c:pt>
                  <c:pt idx="3">
                    <c:v>Alto</c:v>
                  </c:pt>
                  <c:pt idx="10">
                    <c:v>Medio</c:v>
                  </c:pt>
                  <c:pt idx="19">
                    <c:v>Bajo</c:v>
                  </c:pt>
                  <c:pt idx="28">
                    <c:v>Muy bajo</c:v>
                  </c:pt>
                </c:lvl>
              </c:multiLvlStrCache>
            </c:multiLvlStrRef>
          </c:cat>
          <c:val>
            <c:numRef>
              <c:f>'G2'!$K$18:$K$49</c:f>
              <c:numCache>
                <c:formatCode>"$"#,##0.0</c:formatCode>
                <c:ptCount val="32"/>
                <c:pt idx="0">
                  <c:v>915.6187412747106</c:v>
                </c:pt>
                <c:pt idx="1">
                  <c:v>947.72153706810991</c:v>
                </c:pt>
                <c:pt idx="2">
                  <c:v>964.07876672372311</c:v>
                </c:pt>
                <c:pt idx="3">
                  <c:v>1274.8146959509602</c:v>
                </c:pt>
                <c:pt idx="4">
                  <c:v>1307.4300673916662</c:v>
                </c:pt>
                <c:pt idx="5">
                  <c:v>1344.9268441489457</c:v>
                </c:pt>
                <c:pt idx="6">
                  <c:v>1445.7174679329692</c:v>
                </c:pt>
                <c:pt idx="7">
                  <c:v>1485.2105733294384</c:v>
                </c:pt>
                <c:pt idx="8">
                  <c:v>1695.17576909783</c:v>
                </c:pt>
                <c:pt idx="9">
                  <c:v>1897.2718766357932</c:v>
                </c:pt>
                <c:pt idx="10">
                  <c:v>1209.1938618972679</c:v>
                </c:pt>
                <c:pt idx="11">
                  <c:v>1228.4908170307285</c:v>
                </c:pt>
                <c:pt idx="12">
                  <c:v>1292.7571187824437</c:v>
                </c:pt>
                <c:pt idx="13">
                  <c:v>1493.8097856606689</c:v>
                </c:pt>
                <c:pt idx="14">
                  <c:v>1494.3045467995778</c:v>
                </c:pt>
                <c:pt idx="15">
                  <c:v>1623.0275430192444</c:v>
                </c:pt>
                <c:pt idx="16">
                  <c:v>1751.4351007165465</c:v>
                </c:pt>
                <c:pt idx="17">
                  <c:v>2144.2045945139225</c:v>
                </c:pt>
                <c:pt idx="18">
                  <c:v>2282.7165821099443</c:v>
                </c:pt>
                <c:pt idx="19">
                  <c:v>1568.2368232231947</c:v>
                </c:pt>
                <c:pt idx="20">
                  <c:v>1644.2660712461593</c:v>
                </c:pt>
                <c:pt idx="21">
                  <c:v>1702.7899103596392</c:v>
                </c:pt>
                <c:pt idx="22">
                  <c:v>1705.5758639837368</c:v>
                </c:pt>
                <c:pt idx="23">
                  <c:v>1953.2009431951997</c:v>
                </c:pt>
                <c:pt idx="24">
                  <c:v>2151.2248307055452</c:v>
                </c:pt>
                <c:pt idx="25">
                  <c:v>2174.8283951083267</c:v>
                </c:pt>
                <c:pt idx="26">
                  <c:v>2185.422538275001</c:v>
                </c:pt>
                <c:pt idx="27">
                  <c:v>2776.7916637529161</c:v>
                </c:pt>
                <c:pt idx="28">
                  <c:v>2093.3402799473697</c:v>
                </c:pt>
                <c:pt idx="29">
                  <c:v>2139.8542979324129</c:v>
                </c:pt>
                <c:pt idx="30">
                  <c:v>2204.6701664343741</c:v>
                </c:pt>
                <c:pt idx="31">
                  <c:v>2355.3922578176189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41-F2E1-4190-A5BC-47BE197DB6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8764544"/>
        <c:axId val="37685504"/>
      </c:lineChart>
      <c:catAx>
        <c:axId val="787645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r>
                  <a:rPr lang="es-MX" b="0" cap="none" dirty="0" smtClean="0"/>
                  <a:t>Grado de Marginación 2015</a:t>
                </a:r>
                <a:endParaRPr lang="es-MX" b="0" cap="none" dirty="0"/>
              </a:p>
            </c:rich>
          </c:tx>
          <c:layout>
            <c:manualLayout>
              <c:xMode val="edge"/>
              <c:yMode val="edge"/>
              <c:x val="0.37487532808398949"/>
              <c:y val="0.8753172676615426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1">
                <a:lumMod val="85000"/>
                <a:alpha val="91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s-MX"/>
          </a:p>
        </c:txPr>
        <c:crossAx val="37685504"/>
        <c:crosses val="autoZero"/>
        <c:auto val="1"/>
        <c:lblAlgn val="ctr"/>
        <c:lblOffset val="100"/>
        <c:noMultiLvlLbl val="0"/>
      </c:catAx>
      <c:valAx>
        <c:axId val="37685504"/>
        <c:scaling>
          <c:orientation val="minMax"/>
          <c:max val="3300"/>
          <c:min val="10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r>
                  <a:rPr lang="es-MX" b="0" cap="none" dirty="0" smtClean="0"/>
                  <a:t>Ingreso Laboral per cápita</a:t>
                </a:r>
                <a:endParaRPr lang="es-MX" b="0" cap="none" dirty="0"/>
              </a:p>
            </c:rich>
          </c:tx>
          <c:layout>
            <c:manualLayout>
              <c:xMode val="edge"/>
              <c:yMode val="edge"/>
              <c:x val="1.7094017094017096E-2"/>
              <c:y val="0.1510264929042045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n-ea"/>
                  <a:cs typeface="+mn-cs"/>
                </a:defRPr>
              </a:pPr>
              <a:endParaRPr lang="es-MX"/>
            </a:p>
          </c:txPr>
        </c:title>
        <c:numFmt formatCode="&quot;$&quot;#,##0.0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s-MX"/>
          </a:p>
        </c:txPr>
        <c:crossAx val="78764544"/>
        <c:crosses val="autoZero"/>
        <c:crossBetween val="between"/>
        <c:majorUnit val="400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4758647957466857"/>
          <c:y val="0.9325409599496467"/>
          <c:w val="0.15183558785920992"/>
          <c:h val="4.74607451918047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50000"/>
              <a:lumOff val="50000"/>
            </a:schemeClr>
          </a:solidFill>
          <a:latin typeface="Century Gothic" panose="020B0502020202020204" pitchFamily="34" charset="0"/>
        </a:defRPr>
      </a:pPr>
      <a:endParaRPr lang="es-MX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62756569401405"/>
          <c:y val="3.9400751034987191E-2"/>
          <c:w val="0.83412868146756292"/>
          <c:h val="0.664977004317815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'G3'!$F$2</c:f>
              <c:strCache>
                <c:ptCount val="1"/>
                <c:pt idx="0">
                  <c:v>2005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18BA-4145-A486-E1C6BE371F43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18BA-4145-A486-E1C6BE371F43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18BA-4145-A486-E1C6BE371F43}"/>
              </c:ext>
            </c:extLst>
          </c:dPt>
          <c:dPt>
            <c:idx val="3"/>
            <c:invertIfNegative val="0"/>
            <c:bubble3D val="0"/>
            <c:spPr>
              <a:solidFill>
                <a:srgbClr val="6AA343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18BA-4145-A486-E1C6BE371F43}"/>
              </c:ext>
            </c:extLst>
          </c:dPt>
          <c:dPt>
            <c:idx val="4"/>
            <c:invertIfNegative val="0"/>
            <c:bubble3D val="0"/>
            <c:spPr>
              <a:solidFill>
                <a:srgbClr val="6AA343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18BA-4145-A486-E1C6BE371F43}"/>
              </c:ext>
            </c:extLst>
          </c:dPt>
          <c:dPt>
            <c:idx val="5"/>
            <c:invertIfNegative val="0"/>
            <c:bubble3D val="0"/>
            <c:spPr>
              <a:solidFill>
                <a:srgbClr val="6AA343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18BA-4145-A486-E1C6BE371F43}"/>
              </c:ext>
            </c:extLst>
          </c:dPt>
          <c:dPt>
            <c:idx val="6"/>
            <c:invertIfNegative val="0"/>
            <c:bubble3D val="0"/>
            <c:spPr>
              <a:solidFill>
                <a:srgbClr val="6AA343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18BA-4145-A486-E1C6BE371F43}"/>
              </c:ext>
            </c:extLst>
          </c:dPt>
          <c:dPt>
            <c:idx val="7"/>
            <c:invertIfNegative val="0"/>
            <c:bubble3D val="0"/>
            <c:spPr>
              <a:solidFill>
                <a:srgbClr val="6AA343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18BA-4145-A486-E1C6BE371F43}"/>
              </c:ext>
            </c:extLst>
          </c:dPt>
          <c:dPt>
            <c:idx val="8"/>
            <c:invertIfNegative val="0"/>
            <c:bubble3D val="0"/>
            <c:spPr>
              <a:solidFill>
                <a:srgbClr val="6AA343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18BA-4145-A486-E1C6BE371F43}"/>
              </c:ext>
            </c:extLst>
          </c:dPt>
          <c:dPt>
            <c:idx val="9"/>
            <c:invertIfNegative val="0"/>
            <c:bubble3D val="0"/>
            <c:spPr>
              <a:solidFill>
                <a:srgbClr val="6AA343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18BA-4145-A486-E1C6BE371F43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5-18BA-4145-A486-E1C6BE371F43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7-18BA-4145-A486-E1C6BE371F43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9-18BA-4145-A486-E1C6BE371F43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B-18BA-4145-A486-E1C6BE371F43}"/>
              </c:ext>
            </c:extLst>
          </c:dPt>
          <c:dPt>
            <c:idx val="14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D-18BA-4145-A486-E1C6BE371F43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F-18BA-4145-A486-E1C6BE371F43}"/>
              </c:ext>
            </c:extLst>
          </c:dPt>
          <c:dPt>
            <c:idx val="16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1-18BA-4145-A486-E1C6BE371F43}"/>
              </c:ext>
            </c:extLst>
          </c:dPt>
          <c:dPt>
            <c:idx val="17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3-18BA-4145-A486-E1C6BE371F43}"/>
              </c:ext>
            </c:extLst>
          </c:dPt>
          <c:dPt>
            <c:idx val="18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5-18BA-4145-A486-E1C6BE371F43}"/>
              </c:ext>
            </c:extLst>
          </c:dPt>
          <c:dPt>
            <c:idx val="19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7-18BA-4145-A486-E1C6BE371F43}"/>
              </c:ext>
            </c:extLst>
          </c:dPt>
          <c:dPt>
            <c:idx val="20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9-18BA-4145-A486-E1C6BE371F43}"/>
              </c:ext>
            </c:extLst>
          </c:dPt>
          <c:dPt>
            <c:idx val="21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B-18BA-4145-A486-E1C6BE371F43}"/>
              </c:ext>
            </c:extLst>
          </c:dPt>
          <c:dPt>
            <c:idx val="22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D-18BA-4145-A486-E1C6BE371F43}"/>
              </c:ext>
            </c:extLst>
          </c:dPt>
          <c:dPt>
            <c:idx val="23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F-18BA-4145-A486-E1C6BE371F43}"/>
              </c:ext>
            </c:extLst>
          </c:dPt>
          <c:dPt>
            <c:idx val="24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1-18BA-4145-A486-E1C6BE371F43}"/>
              </c:ext>
            </c:extLst>
          </c:dPt>
          <c:dPt>
            <c:idx val="25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3-18BA-4145-A486-E1C6BE371F43}"/>
              </c:ext>
            </c:extLst>
          </c:dPt>
          <c:dPt>
            <c:idx val="26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5-18BA-4145-A486-E1C6BE371F43}"/>
              </c:ext>
            </c:extLst>
          </c:dPt>
          <c:dPt>
            <c:idx val="27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7-18BA-4145-A486-E1C6BE371F43}"/>
              </c:ext>
            </c:extLst>
          </c:dPt>
          <c:dPt>
            <c:idx val="28"/>
            <c:invertIfNegative val="0"/>
            <c:bubble3D val="0"/>
            <c:spPr>
              <a:solidFill>
                <a:srgbClr val="EAF4E4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9-18BA-4145-A486-E1C6BE371F43}"/>
              </c:ext>
            </c:extLst>
          </c:dPt>
          <c:dPt>
            <c:idx val="29"/>
            <c:invertIfNegative val="0"/>
            <c:bubble3D val="0"/>
            <c:spPr>
              <a:solidFill>
                <a:srgbClr val="EAF4E4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B-18BA-4145-A486-E1C6BE371F43}"/>
              </c:ext>
            </c:extLst>
          </c:dPt>
          <c:dPt>
            <c:idx val="30"/>
            <c:invertIfNegative val="0"/>
            <c:bubble3D val="0"/>
            <c:spPr>
              <a:solidFill>
                <a:srgbClr val="EAF4E4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D-18BA-4145-A486-E1C6BE371F43}"/>
              </c:ext>
            </c:extLst>
          </c:dPt>
          <c:dPt>
            <c:idx val="31"/>
            <c:invertIfNegative val="0"/>
            <c:bubble3D val="0"/>
            <c:spPr>
              <a:solidFill>
                <a:srgbClr val="EAF4E4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F-18BA-4145-A486-E1C6BE371F43}"/>
              </c:ext>
            </c:extLst>
          </c:dPt>
          <c:cat>
            <c:multiLvlStrRef>
              <c:f>'G3'!$D$3:$E$34</c:f>
              <c:multiLvlStrCache>
                <c:ptCount val="32"/>
                <c:lvl>
                  <c:pt idx="0">
                    <c:v>GRO</c:v>
                  </c:pt>
                  <c:pt idx="1">
                    <c:v>OAX</c:v>
                  </c:pt>
                  <c:pt idx="2">
                    <c:v>CHIS</c:v>
                  </c:pt>
                  <c:pt idx="3">
                    <c:v>CAMP</c:v>
                  </c:pt>
                  <c:pt idx="4">
                    <c:v>HGO</c:v>
                  </c:pt>
                  <c:pt idx="5">
                    <c:v>YUC</c:v>
                  </c:pt>
                  <c:pt idx="6">
                    <c:v>SLP</c:v>
                  </c:pt>
                  <c:pt idx="7">
                    <c:v>MICH</c:v>
                  </c:pt>
                  <c:pt idx="8">
                    <c:v>PUE</c:v>
                  </c:pt>
                  <c:pt idx="9">
                    <c:v>VER</c:v>
                  </c:pt>
                  <c:pt idx="10">
                    <c:v>TLAX</c:v>
                  </c:pt>
                  <c:pt idx="11">
                    <c:v>NAY</c:v>
                  </c:pt>
                  <c:pt idx="12">
                    <c:v>ZAC</c:v>
                  </c:pt>
                  <c:pt idx="13">
                    <c:v>TAB</c:v>
                  </c:pt>
                  <c:pt idx="14">
                    <c:v>MOR</c:v>
                  </c:pt>
                  <c:pt idx="15">
                    <c:v>DGO</c:v>
                  </c:pt>
                  <c:pt idx="16">
                    <c:v>QR</c:v>
                  </c:pt>
                  <c:pt idx="17">
                    <c:v>SIN</c:v>
                  </c:pt>
                  <c:pt idx="18">
                    <c:v>GTO</c:v>
                  </c:pt>
                  <c:pt idx="19">
                    <c:v>COL</c:v>
                  </c:pt>
                  <c:pt idx="20">
                    <c:v>BCS</c:v>
                  </c:pt>
                  <c:pt idx="21">
                    <c:v>AGS</c:v>
                  </c:pt>
                  <c:pt idx="22">
                    <c:v>QRO</c:v>
                  </c:pt>
                  <c:pt idx="23">
                    <c:v>SON</c:v>
                  </c:pt>
                  <c:pt idx="24">
                    <c:v>TAMPS</c:v>
                  </c:pt>
                  <c:pt idx="25">
                    <c:v>CHIH</c:v>
                  </c:pt>
                  <c:pt idx="26">
                    <c:v>MÉX</c:v>
                  </c:pt>
                  <c:pt idx="27">
                    <c:v>JAL</c:v>
                  </c:pt>
                  <c:pt idx="28">
                    <c:v>COAH</c:v>
                  </c:pt>
                  <c:pt idx="29">
                    <c:v>BC</c:v>
                  </c:pt>
                  <c:pt idx="30">
                    <c:v>NL</c:v>
                  </c:pt>
                  <c:pt idx="31">
                    <c:v>CDMX</c:v>
                  </c:pt>
                </c:lvl>
                <c:lvl>
                  <c:pt idx="0">
                    <c:v>Muy alto</c:v>
                  </c:pt>
                  <c:pt idx="3">
                    <c:v>Alto</c:v>
                  </c:pt>
                  <c:pt idx="10">
                    <c:v>Medio</c:v>
                  </c:pt>
                  <c:pt idx="19">
                    <c:v>Bajo</c:v>
                  </c:pt>
                  <c:pt idx="28">
                    <c:v>Muy bajo</c:v>
                  </c:pt>
                </c:lvl>
              </c:multiLvlStrCache>
            </c:multiLvlStrRef>
          </c:cat>
          <c:val>
            <c:numRef>
              <c:f>'G3'!$F$3:$F$34</c:f>
              <c:numCache>
                <c:formatCode>#,##0.0</c:formatCode>
                <c:ptCount val="32"/>
                <c:pt idx="0">
                  <c:v>131.29066666666665</c:v>
                </c:pt>
                <c:pt idx="1">
                  <c:v>149.76316666666665</c:v>
                </c:pt>
                <c:pt idx="2">
                  <c:v>154.88633333333334</c:v>
                </c:pt>
                <c:pt idx="3">
                  <c:v>104.72416666666668</c:v>
                </c:pt>
                <c:pt idx="4">
                  <c:v>148.24783333333335</c:v>
                </c:pt>
                <c:pt idx="5">
                  <c:v>251.86216666666667</c:v>
                </c:pt>
                <c:pt idx="6">
                  <c:v>258.00725</c:v>
                </c:pt>
                <c:pt idx="7">
                  <c:v>266.55458333333331</c:v>
                </c:pt>
                <c:pt idx="8">
                  <c:v>400.98399999999998</c:v>
                </c:pt>
                <c:pt idx="9">
                  <c:v>581.24099999999999</c:v>
                </c:pt>
                <c:pt idx="10">
                  <c:v>72.967416666666665</c:v>
                </c:pt>
                <c:pt idx="11">
                  <c:v>94.00633333333333</c:v>
                </c:pt>
                <c:pt idx="12">
                  <c:v>104.54691666666668</c:v>
                </c:pt>
                <c:pt idx="13">
                  <c:v>127.03700000000001</c:v>
                </c:pt>
                <c:pt idx="14">
                  <c:v>154.58958333333334</c:v>
                </c:pt>
                <c:pt idx="15">
                  <c:v>169.56800000000001</c:v>
                </c:pt>
                <c:pt idx="16">
                  <c:v>223.16033333333334</c:v>
                </c:pt>
                <c:pt idx="17">
                  <c:v>331.28466666666668</c:v>
                </c:pt>
                <c:pt idx="18">
                  <c:v>535.94708333333335</c:v>
                </c:pt>
                <c:pt idx="19">
                  <c:v>86.356666666666669</c:v>
                </c:pt>
                <c:pt idx="20">
                  <c:v>97.690666666666672</c:v>
                </c:pt>
                <c:pt idx="21">
                  <c:v>187.97766666666666</c:v>
                </c:pt>
                <c:pt idx="22">
                  <c:v>272.62675000000002</c:v>
                </c:pt>
                <c:pt idx="23">
                  <c:v>407.51358333333332</c:v>
                </c:pt>
                <c:pt idx="24">
                  <c:v>524.7838333333334</c:v>
                </c:pt>
                <c:pt idx="25">
                  <c:v>649.33883333333335</c:v>
                </c:pt>
                <c:pt idx="26">
                  <c:v>1030.4115833333333</c:v>
                </c:pt>
                <c:pt idx="27">
                  <c:v>1083.1629166666667</c:v>
                </c:pt>
                <c:pt idx="28">
                  <c:v>498.47075000000001</c:v>
                </c:pt>
                <c:pt idx="29">
                  <c:v>604.06841666666662</c:v>
                </c:pt>
                <c:pt idx="30">
                  <c:v>985.50725</c:v>
                </c:pt>
                <c:pt idx="31">
                  <c:v>2277.2117499999999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0-18BA-4145-A486-E1C6BE371F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80523776"/>
        <c:axId val="37688384"/>
      </c:barChart>
      <c:lineChart>
        <c:grouping val="standard"/>
        <c:varyColors val="0"/>
        <c:ser>
          <c:idx val="1"/>
          <c:order val="1"/>
          <c:tx>
            <c:strRef>
              <c:f>'G3'!$G$2</c:f>
              <c:strCache>
                <c:ptCount val="1"/>
                <c:pt idx="0">
                  <c:v>2015</c:v>
                </c:pt>
              </c:strCache>
            </c:strRef>
          </c:tx>
          <c:spPr>
            <a:ln w="34925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diamond"/>
            <c:size val="7"/>
            <c:spPr>
              <a:gradFill flip="none" rotWithShape="1">
                <a:gsLst>
                  <a:gs pos="0">
                    <a:schemeClr val="accent3">
                      <a:lumMod val="0"/>
                      <a:lumOff val="100000"/>
                    </a:schemeClr>
                  </a:gs>
                  <a:gs pos="35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>
                <a:solidFill>
                  <a:schemeClr val="bg1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cat>
            <c:multiLvlStrRef>
              <c:f>'G3'!$D$3:$E$34</c:f>
              <c:multiLvlStrCache>
                <c:ptCount val="32"/>
                <c:lvl>
                  <c:pt idx="0">
                    <c:v>GRO</c:v>
                  </c:pt>
                  <c:pt idx="1">
                    <c:v>OAX</c:v>
                  </c:pt>
                  <c:pt idx="2">
                    <c:v>CHIS</c:v>
                  </c:pt>
                  <c:pt idx="3">
                    <c:v>CAMP</c:v>
                  </c:pt>
                  <c:pt idx="4">
                    <c:v>HGO</c:v>
                  </c:pt>
                  <c:pt idx="5">
                    <c:v>YUC</c:v>
                  </c:pt>
                  <c:pt idx="6">
                    <c:v>SLP</c:v>
                  </c:pt>
                  <c:pt idx="7">
                    <c:v>MICH</c:v>
                  </c:pt>
                  <c:pt idx="8">
                    <c:v>PUE</c:v>
                  </c:pt>
                  <c:pt idx="9">
                    <c:v>VER</c:v>
                  </c:pt>
                  <c:pt idx="10">
                    <c:v>TLAX</c:v>
                  </c:pt>
                  <c:pt idx="11">
                    <c:v>NAY</c:v>
                  </c:pt>
                  <c:pt idx="12">
                    <c:v>ZAC</c:v>
                  </c:pt>
                  <c:pt idx="13">
                    <c:v>TAB</c:v>
                  </c:pt>
                  <c:pt idx="14">
                    <c:v>MOR</c:v>
                  </c:pt>
                  <c:pt idx="15">
                    <c:v>DGO</c:v>
                  </c:pt>
                  <c:pt idx="16">
                    <c:v>QR</c:v>
                  </c:pt>
                  <c:pt idx="17">
                    <c:v>SIN</c:v>
                  </c:pt>
                  <c:pt idx="18">
                    <c:v>GTO</c:v>
                  </c:pt>
                  <c:pt idx="19">
                    <c:v>COL</c:v>
                  </c:pt>
                  <c:pt idx="20">
                    <c:v>BCS</c:v>
                  </c:pt>
                  <c:pt idx="21">
                    <c:v>AGS</c:v>
                  </c:pt>
                  <c:pt idx="22">
                    <c:v>QRO</c:v>
                  </c:pt>
                  <c:pt idx="23">
                    <c:v>SON</c:v>
                  </c:pt>
                  <c:pt idx="24">
                    <c:v>TAMPS</c:v>
                  </c:pt>
                  <c:pt idx="25">
                    <c:v>CHIH</c:v>
                  </c:pt>
                  <c:pt idx="26">
                    <c:v>MÉX</c:v>
                  </c:pt>
                  <c:pt idx="27">
                    <c:v>JAL</c:v>
                  </c:pt>
                  <c:pt idx="28">
                    <c:v>COAH</c:v>
                  </c:pt>
                  <c:pt idx="29">
                    <c:v>BC</c:v>
                  </c:pt>
                  <c:pt idx="30">
                    <c:v>NL</c:v>
                  </c:pt>
                  <c:pt idx="31">
                    <c:v>CDMX</c:v>
                  </c:pt>
                </c:lvl>
                <c:lvl>
                  <c:pt idx="0">
                    <c:v>Muy alto</c:v>
                  </c:pt>
                  <c:pt idx="3">
                    <c:v>Alto</c:v>
                  </c:pt>
                  <c:pt idx="10">
                    <c:v>Medio</c:v>
                  </c:pt>
                  <c:pt idx="19">
                    <c:v>Bajo</c:v>
                  </c:pt>
                  <c:pt idx="28">
                    <c:v>Muy bajo</c:v>
                  </c:pt>
                </c:lvl>
              </c:multiLvlStrCache>
            </c:multiLvlStrRef>
          </c:cat>
          <c:val>
            <c:numRef>
              <c:f>'G3'!$G$3:$G$34</c:f>
              <c:numCache>
                <c:formatCode>#,##0.0</c:formatCode>
                <c:ptCount val="32"/>
                <c:pt idx="0">
                  <c:v>154.00550000000001</c:v>
                </c:pt>
                <c:pt idx="1">
                  <c:v>197.91374999999999</c:v>
                </c:pt>
                <c:pt idx="2">
                  <c:v>217.00158333333334</c:v>
                </c:pt>
                <c:pt idx="3">
                  <c:v>144.86150000000001</c:v>
                </c:pt>
                <c:pt idx="4">
                  <c:v>205.25125</c:v>
                </c:pt>
                <c:pt idx="5">
                  <c:v>324.90775000000002</c:v>
                </c:pt>
                <c:pt idx="6">
                  <c:v>372.28158333333329</c:v>
                </c:pt>
                <c:pt idx="7">
                  <c:v>372.69441666666671</c:v>
                </c:pt>
                <c:pt idx="8">
                  <c:v>533.81124999999997</c:v>
                </c:pt>
                <c:pt idx="9">
                  <c:v>744.58325000000002</c:v>
                </c:pt>
                <c:pt idx="10">
                  <c:v>83.617249999999999</c:v>
                </c:pt>
                <c:pt idx="11">
                  <c:v>128.06241666666668</c:v>
                </c:pt>
                <c:pt idx="12">
                  <c:v>161.16458333333335</c:v>
                </c:pt>
                <c:pt idx="13">
                  <c:v>195.90299999999999</c:v>
                </c:pt>
                <c:pt idx="14">
                  <c:v>199.53416666666666</c:v>
                </c:pt>
                <c:pt idx="15">
                  <c:v>223.23699999999999</c:v>
                </c:pt>
                <c:pt idx="16">
                  <c:v>333.59800000000001</c:v>
                </c:pt>
                <c:pt idx="17">
                  <c:v>470.43675000000002</c:v>
                </c:pt>
                <c:pt idx="18">
                  <c:v>834.42200000000003</c:v>
                </c:pt>
                <c:pt idx="19">
                  <c:v>119.99075000000001</c:v>
                </c:pt>
                <c:pt idx="20">
                  <c:v>141.96241666666666</c:v>
                </c:pt>
                <c:pt idx="21">
                  <c:v>266.3723333333333</c:v>
                </c:pt>
                <c:pt idx="22">
                  <c:v>464.53625</c:v>
                </c:pt>
                <c:pt idx="23">
                  <c:v>552.29724999999996</c:v>
                </c:pt>
                <c:pt idx="24">
                  <c:v>600.721</c:v>
                </c:pt>
                <c:pt idx="25">
                  <c:v>789.33766666666668</c:v>
                </c:pt>
                <c:pt idx="26">
                  <c:v>1405.1794166666668</c:v>
                </c:pt>
                <c:pt idx="27">
                  <c:v>1505.3612499999999</c:v>
                </c:pt>
                <c:pt idx="28">
                  <c:v>696.62983333333341</c:v>
                </c:pt>
                <c:pt idx="29">
                  <c:v>757.30216666666661</c:v>
                </c:pt>
                <c:pt idx="30">
                  <c:v>1414.6603333333333</c:v>
                </c:pt>
                <c:pt idx="31">
                  <c:v>3112.58475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41-18BA-4145-A486-E1C6BE371F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0523776"/>
        <c:axId val="37688384"/>
      </c:lineChart>
      <c:catAx>
        <c:axId val="805237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r>
                  <a:rPr lang="es-MX" b="0" cap="none" dirty="0" smtClean="0"/>
                  <a:t>Grado de Marginación 2015</a:t>
                </a:r>
                <a:endParaRPr lang="es-MX" b="0" cap="none" dirty="0"/>
              </a:p>
            </c:rich>
          </c:tx>
          <c:layout>
            <c:manualLayout>
              <c:xMode val="edge"/>
              <c:yMode val="edge"/>
              <c:x val="0.39055993343279949"/>
              <c:y val="0.8952823005846021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s-MX"/>
          </a:p>
        </c:txPr>
        <c:crossAx val="37688384"/>
        <c:crosses val="autoZero"/>
        <c:auto val="1"/>
        <c:lblAlgn val="ctr"/>
        <c:lblOffset val="100"/>
        <c:noMultiLvlLbl val="0"/>
      </c:catAx>
      <c:valAx>
        <c:axId val="37688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r>
                  <a:rPr lang="es-MX" b="0" cap="none" dirty="0" smtClean="0"/>
                  <a:t>Número de trabajadores</a:t>
                </a:r>
                <a:endParaRPr lang="es-MX" b="0" cap="none" dirty="0"/>
              </a:p>
            </c:rich>
          </c:tx>
          <c:layout>
            <c:manualLayout>
              <c:xMode val="edge"/>
              <c:yMode val="edge"/>
              <c:x val="0"/>
              <c:y val="0.1934507226306915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n-ea"/>
                  <a:cs typeface="+mn-cs"/>
                </a:defRPr>
              </a:pPr>
              <a:endParaRPr lang="es-MX"/>
            </a:p>
          </c:txPr>
        </c:title>
        <c:numFmt formatCode="#,##0.0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s-MX"/>
          </a:p>
        </c:txPr>
        <c:crossAx val="80523776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5277925501272537"/>
          <c:y val="0.94335952033947212"/>
          <c:w val="0.14494766467444581"/>
          <c:h val="5.416871607138643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solidFill>
            <a:schemeClr val="tx1">
              <a:lumMod val="50000"/>
              <a:lumOff val="50000"/>
            </a:schemeClr>
          </a:solidFill>
          <a:latin typeface="Century Gothic" panose="020B0502020202020204" pitchFamily="34" charset="0"/>
        </a:defRPr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33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33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33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21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/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21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/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21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/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2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15875" cap="flat" cmpd="sng" algn="ctr">
        <a:solidFill>
          <a:schemeClr val="tx1">
            <a:lumMod val="65000"/>
            <a:lumOff val="3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28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gradFill>
        <a:gsLst>
          <a:gs pos="100000">
            <a:schemeClr val="dk1">
              <a:lumMod val="95000"/>
              <a:lumOff val="5000"/>
            </a:schemeClr>
          </a:gs>
          <a:gs pos="0">
            <a:schemeClr val="dk1">
              <a:lumMod val="75000"/>
              <a:lumOff val="25000"/>
            </a:schemeClr>
          </a:gs>
        </a:gsLst>
        <a:path path="circle">
          <a:fillToRect l="50000" t="50000" r="50000" b="50000"/>
        </a:path>
      </a:gradFill>
      <a:ln w="9525">
        <a:solidFill>
          <a:schemeClr val="dk1">
            <a:lumMod val="75000"/>
            <a:lumOff val="2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gradFill>
        <a:gsLst>
          <a:gs pos="100000">
            <a:schemeClr val="lt1">
              <a:lumMod val="85000"/>
            </a:schemeClr>
          </a:gs>
          <a:gs pos="0">
            <a:schemeClr val="lt1"/>
          </a:gs>
        </a:gsLst>
        <a:path path="circle">
          <a:fillToRect l="50000" t="50000" r="50000" b="50000"/>
        </a:path>
      </a:gradFill>
      <a:ln w="9525" cap="flat" cmpd="sng" algn="ctr">
        <a:solidFill>
          <a:schemeClr val="lt1"/>
        </a:solidFill>
        <a:round/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83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328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gradFill>
        <a:gsLst>
          <a:gs pos="100000">
            <a:schemeClr val="dk1">
              <a:lumMod val="95000"/>
              <a:lumOff val="5000"/>
            </a:schemeClr>
          </a:gs>
          <a:gs pos="0">
            <a:schemeClr val="dk1">
              <a:lumMod val="75000"/>
              <a:lumOff val="25000"/>
            </a:schemeClr>
          </a:gs>
        </a:gsLst>
        <a:path path="circle">
          <a:fillToRect l="50000" t="50000" r="50000" b="50000"/>
        </a:path>
      </a:gradFill>
      <a:ln w="9525">
        <a:solidFill>
          <a:schemeClr val="dk1">
            <a:lumMod val="75000"/>
            <a:lumOff val="2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gradFill>
        <a:gsLst>
          <a:gs pos="100000">
            <a:schemeClr val="lt1">
              <a:lumMod val="85000"/>
            </a:schemeClr>
          </a:gs>
          <a:gs pos="0">
            <a:schemeClr val="lt1"/>
          </a:gs>
        </a:gsLst>
        <a:path path="circle">
          <a:fillToRect l="50000" t="50000" r="50000" b="50000"/>
        </a:path>
      </a:gradFill>
      <a:ln w="9525" cap="flat" cmpd="sng" algn="ctr">
        <a:solidFill>
          <a:schemeClr val="lt1"/>
        </a:solidFill>
        <a:round/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FCDF903-51DE-49FC-AE21-5DE8B75BB434}" type="datetimeFigureOut">
              <a:rPr lang="es-MX" smtClean="0"/>
              <a:t>18/04/2018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77B9C3C-B20F-4583-87CA-50D6F806838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23914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9C3C-B20F-4583-87CA-50D6F806838A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87181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9C3C-B20F-4583-87CA-50D6F806838A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56929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9C3C-B20F-4583-87CA-50D6F806838A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15056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9C3C-B20F-4583-87CA-50D6F806838A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22479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9C3C-B20F-4583-87CA-50D6F806838A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48409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9C3C-B20F-4583-87CA-50D6F806838A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91731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9C3C-B20F-4583-87CA-50D6F806838A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1645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9C3C-B20F-4583-87CA-50D6F806838A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86185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9C3C-B20F-4583-87CA-50D6F806838A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90010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9C3C-B20F-4583-87CA-50D6F806838A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26865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9C3C-B20F-4583-87CA-50D6F806838A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7952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9C3C-B20F-4583-87CA-50D6F806838A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80349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9C3C-B20F-4583-87CA-50D6F806838A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56178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9C3C-B20F-4583-87CA-50D6F806838A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90589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9C3C-B20F-4583-87CA-50D6F806838A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3179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9C3C-B20F-4583-87CA-50D6F806838A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30048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9C3C-B20F-4583-87CA-50D6F806838A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84169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9C3C-B20F-4583-87CA-50D6F806838A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74210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9C3C-B20F-4583-87CA-50D6F806838A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74601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9C3C-B20F-4583-87CA-50D6F806838A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38283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9C3C-B20F-4583-87CA-50D6F806838A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94542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9C3C-B20F-4583-87CA-50D6F806838A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2387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96E9-2C25-B84F-B6E4-570FC98E4E23}" type="datetimeFigureOut">
              <a:rPr lang="es-ES_tradnl" smtClean="0"/>
              <a:t>18/04/2018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B081-3E68-F145-AB9E-62BA42CBC22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96E9-2C25-B84F-B6E4-570FC98E4E23}" type="datetimeFigureOut">
              <a:rPr lang="es-ES_tradnl" smtClean="0"/>
              <a:t>18/04/2018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B081-3E68-F145-AB9E-62BA42CBC22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09344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96E9-2C25-B84F-B6E4-570FC98E4E23}" type="datetimeFigureOut">
              <a:rPr lang="es-ES_tradnl" smtClean="0"/>
              <a:t>18/04/2018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B081-3E68-F145-AB9E-62BA42CBC22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7332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96E9-2C25-B84F-B6E4-570FC98E4E23}" type="datetimeFigureOut">
              <a:rPr lang="es-ES_tradnl" smtClean="0"/>
              <a:t>18/04/2018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B081-3E68-F145-AB9E-62BA42CBC22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96E9-2C25-B84F-B6E4-570FC98E4E23}" type="datetimeFigureOut">
              <a:rPr lang="es-ES_tradnl" smtClean="0"/>
              <a:t>18/04/2018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B081-3E68-F145-AB9E-62BA42CBC22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96E9-2C25-B84F-B6E4-570FC98E4E23}" type="datetimeFigureOut">
              <a:rPr lang="es-ES_tradnl" smtClean="0"/>
              <a:t>18/04/2018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B081-3E68-F145-AB9E-62BA42CBC22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96E9-2C25-B84F-B6E4-570FC98E4E23}" type="datetimeFigureOut">
              <a:rPr lang="es-ES_tradnl" smtClean="0"/>
              <a:t>18/04/2018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B081-3E68-F145-AB9E-62BA42CBC22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96E9-2C25-B84F-B6E4-570FC98E4E23}" type="datetimeFigureOut">
              <a:rPr lang="es-ES_tradnl" smtClean="0"/>
              <a:t>18/04/2018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B081-3E68-F145-AB9E-62BA42CBC22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96E9-2C25-B84F-B6E4-570FC98E4E23}" type="datetimeFigureOut">
              <a:rPr lang="es-ES_tradnl" smtClean="0"/>
              <a:t>18/04/2018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B081-3E68-F145-AB9E-62BA42CBC22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96E9-2C25-B84F-B6E4-570FC98E4E23}" type="datetimeFigureOut">
              <a:rPr lang="es-ES_tradnl" smtClean="0"/>
              <a:t>18/04/2018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B081-3E68-F145-AB9E-62BA42CBC22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96E9-2C25-B84F-B6E4-570FC98E4E23}" type="datetimeFigureOut">
              <a:rPr lang="es-ES_tradnl" smtClean="0"/>
              <a:t>18/04/2018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B081-3E68-F145-AB9E-62BA42CBC22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396E9-2C25-B84F-B6E4-570FC98E4E23}" type="datetimeFigureOut">
              <a:rPr lang="es-ES_tradnl" smtClean="0"/>
              <a:t>18/04/2018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DB081-3E68-F145-AB9E-62BA42CBC22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0.xml"/><Relationship Id="rId5" Type="http://schemas.openxmlformats.org/officeDocument/2006/relationships/chart" Target="../charts/chart9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1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.png"/><Relationship Id="rId9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1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3.xml"/><Relationship Id="rId5" Type="http://schemas.openxmlformats.org/officeDocument/2006/relationships/chart" Target="../charts/chart1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4.xml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2.png"/><Relationship Id="rId4" Type="http://schemas.openxmlformats.org/officeDocument/2006/relationships/hyperlink" Target="mailto:edgar.rmedina@sedesol.gob.m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3.png"/><Relationship Id="rId7" Type="http://schemas.openxmlformats.org/officeDocument/2006/relationships/chart" Target="../charts/chart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6976820" y="6292048"/>
            <a:ext cx="5077275" cy="607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b="1" dirty="0" smtClean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Subsecretaría </a:t>
            </a:r>
            <a:r>
              <a:rPr lang="es-MX" sz="1200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de Planeación, Evaluación y Desarrollo </a:t>
            </a:r>
            <a:r>
              <a:rPr lang="es-MX" sz="1200" b="1" dirty="0" smtClean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Regional</a:t>
            </a:r>
          </a:p>
          <a:p>
            <a:pPr algn="r"/>
            <a:r>
              <a:rPr lang="es-MX" sz="1050" dirty="0" smtClean="0">
                <a:solidFill>
                  <a:schemeClr val="bg2">
                    <a:lumMod val="75000"/>
                  </a:schemeClr>
                </a:solidFill>
                <a:latin typeface="Century Gothic" panose="020B0502020202020204" pitchFamily="34" charset="0"/>
              </a:rPr>
              <a:t>Dirección General de Análisis y Prospectiva</a:t>
            </a:r>
          </a:p>
          <a:p>
            <a:pPr algn="r"/>
            <a:endParaRPr lang="es-MX" sz="11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0686415" y="5900388"/>
            <a:ext cx="12779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Abril </a:t>
            </a:r>
            <a:r>
              <a:rPr lang="es-MX" b="1" dirty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2018</a:t>
            </a:r>
            <a:endParaRPr lang="es-ES_tradnl" b="1" dirty="0">
              <a:solidFill>
                <a:schemeClr val="accent2"/>
              </a:solidFill>
              <a:latin typeface="Century Gothic" panose="020B0502020202020204" pitchFamily="34" charset="0"/>
              <a:ea typeface="Adobe Fangsong Std R" panose="02020400000000000000" pitchFamily="18" charset="-128"/>
            </a:endParaRPr>
          </a:p>
        </p:txBody>
      </p:sp>
      <p:pic>
        <p:nvPicPr>
          <p:cNvPr id="1032" name="Picture 8" descr="Resultado de imagen para logo sedes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7146" y="126444"/>
            <a:ext cx="4036949" cy="131305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inta perforada 42"/>
          <p:cNvSpPr/>
          <p:nvPr/>
        </p:nvSpPr>
        <p:spPr>
          <a:xfrm>
            <a:off x="-1324650" y="1950854"/>
            <a:ext cx="13539535" cy="3619766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  <a:gd name="connsiteX0" fmla="*/ 976 w 9999"/>
              <a:gd name="connsiteY0" fmla="*/ 6581 h 14181"/>
              <a:gd name="connsiteX1" fmla="*/ 954 w 9999"/>
              <a:gd name="connsiteY1" fmla="*/ 6781 h 14181"/>
              <a:gd name="connsiteX2" fmla="*/ 3112 w 9999"/>
              <a:gd name="connsiteY2" fmla="*/ 35 h 14181"/>
              <a:gd name="connsiteX3" fmla="*/ 7187 w 9999"/>
              <a:gd name="connsiteY3" fmla="*/ 4222 h 14181"/>
              <a:gd name="connsiteX4" fmla="*/ 9999 w 9999"/>
              <a:gd name="connsiteY4" fmla="*/ 6279 h 14181"/>
              <a:gd name="connsiteX5" fmla="*/ 9982 w 9999"/>
              <a:gd name="connsiteY5" fmla="*/ 12799 h 14181"/>
              <a:gd name="connsiteX6" fmla="*/ 7446 w 9999"/>
              <a:gd name="connsiteY6" fmla="*/ 10182 h 14181"/>
              <a:gd name="connsiteX7" fmla="*/ 3556 w 9999"/>
              <a:gd name="connsiteY7" fmla="*/ 13275 h 14181"/>
              <a:gd name="connsiteX8" fmla="*/ 921 w 9999"/>
              <a:gd name="connsiteY8" fmla="*/ 14080 h 14181"/>
              <a:gd name="connsiteX9" fmla="*/ 944 w 9999"/>
              <a:gd name="connsiteY9" fmla="*/ 13924 h 14181"/>
              <a:gd name="connsiteX10" fmla="*/ 976 w 9999"/>
              <a:gd name="connsiteY10" fmla="*/ 6581 h 14181"/>
              <a:gd name="connsiteX0" fmla="*/ 976 w 10000"/>
              <a:gd name="connsiteY0" fmla="*/ 4617 h 9976"/>
              <a:gd name="connsiteX1" fmla="*/ 954 w 10000"/>
              <a:gd name="connsiteY1" fmla="*/ 4758 h 9976"/>
              <a:gd name="connsiteX2" fmla="*/ 3112 w 10000"/>
              <a:gd name="connsiteY2" fmla="*/ 1 h 9976"/>
              <a:gd name="connsiteX3" fmla="*/ 7044 w 10000"/>
              <a:gd name="connsiteY3" fmla="*/ 4896 h 9976"/>
              <a:gd name="connsiteX4" fmla="*/ 10000 w 10000"/>
              <a:gd name="connsiteY4" fmla="*/ 4404 h 9976"/>
              <a:gd name="connsiteX5" fmla="*/ 9983 w 10000"/>
              <a:gd name="connsiteY5" fmla="*/ 9001 h 9976"/>
              <a:gd name="connsiteX6" fmla="*/ 7447 w 10000"/>
              <a:gd name="connsiteY6" fmla="*/ 7156 h 9976"/>
              <a:gd name="connsiteX7" fmla="*/ 3556 w 10000"/>
              <a:gd name="connsiteY7" fmla="*/ 9337 h 9976"/>
              <a:gd name="connsiteX8" fmla="*/ 921 w 10000"/>
              <a:gd name="connsiteY8" fmla="*/ 9905 h 9976"/>
              <a:gd name="connsiteX9" fmla="*/ 944 w 10000"/>
              <a:gd name="connsiteY9" fmla="*/ 9795 h 9976"/>
              <a:gd name="connsiteX10" fmla="*/ 976 w 10000"/>
              <a:gd name="connsiteY10" fmla="*/ 4617 h 997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3556 w 10000"/>
              <a:gd name="connsiteY7" fmla="*/ 9359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2766"/>
              <a:gd name="connsiteX1" fmla="*/ 954 w 10000"/>
              <a:gd name="connsiteY1" fmla="*/ 4769 h 12766"/>
              <a:gd name="connsiteX2" fmla="*/ 3112 w 10000"/>
              <a:gd name="connsiteY2" fmla="*/ 1 h 12766"/>
              <a:gd name="connsiteX3" fmla="*/ 7044 w 10000"/>
              <a:gd name="connsiteY3" fmla="*/ 4908 h 12766"/>
              <a:gd name="connsiteX4" fmla="*/ 10000 w 10000"/>
              <a:gd name="connsiteY4" fmla="*/ 4415 h 12766"/>
              <a:gd name="connsiteX5" fmla="*/ 9983 w 10000"/>
              <a:gd name="connsiteY5" fmla="*/ 9023 h 12766"/>
              <a:gd name="connsiteX6" fmla="*/ 7447 w 10000"/>
              <a:gd name="connsiteY6" fmla="*/ 12721 h 12766"/>
              <a:gd name="connsiteX7" fmla="*/ 3885 w 10000"/>
              <a:gd name="connsiteY7" fmla="*/ 5721 h 12766"/>
              <a:gd name="connsiteX8" fmla="*/ 921 w 10000"/>
              <a:gd name="connsiteY8" fmla="*/ 9929 h 12766"/>
              <a:gd name="connsiteX9" fmla="*/ 944 w 10000"/>
              <a:gd name="connsiteY9" fmla="*/ 9819 h 12766"/>
              <a:gd name="connsiteX10" fmla="*/ 976 w 10000"/>
              <a:gd name="connsiteY10" fmla="*/ 4628 h 12766"/>
              <a:gd name="connsiteX0" fmla="*/ 976 w 10000"/>
              <a:gd name="connsiteY0" fmla="*/ 4628 h 12730"/>
              <a:gd name="connsiteX1" fmla="*/ 954 w 10000"/>
              <a:gd name="connsiteY1" fmla="*/ 4769 h 12730"/>
              <a:gd name="connsiteX2" fmla="*/ 3112 w 10000"/>
              <a:gd name="connsiteY2" fmla="*/ 1 h 12730"/>
              <a:gd name="connsiteX3" fmla="*/ 7044 w 10000"/>
              <a:gd name="connsiteY3" fmla="*/ 4908 h 12730"/>
              <a:gd name="connsiteX4" fmla="*/ 10000 w 10000"/>
              <a:gd name="connsiteY4" fmla="*/ 4415 h 12730"/>
              <a:gd name="connsiteX5" fmla="*/ 9983 w 10000"/>
              <a:gd name="connsiteY5" fmla="*/ 9023 h 12730"/>
              <a:gd name="connsiteX6" fmla="*/ 7447 w 10000"/>
              <a:gd name="connsiteY6" fmla="*/ 12721 h 12730"/>
              <a:gd name="connsiteX7" fmla="*/ 4799 w 10000"/>
              <a:gd name="connsiteY7" fmla="*/ 7595 h 12730"/>
              <a:gd name="connsiteX8" fmla="*/ 921 w 10000"/>
              <a:gd name="connsiteY8" fmla="*/ 9929 h 12730"/>
              <a:gd name="connsiteX9" fmla="*/ 944 w 10000"/>
              <a:gd name="connsiteY9" fmla="*/ 9819 h 12730"/>
              <a:gd name="connsiteX10" fmla="*/ 976 w 10000"/>
              <a:gd name="connsiteY10" fmla="*/ 4628 h 12730"/>
              <a:gd name="connsiteX0" fmla="*/ 976 w 10000"/>
              <a:gd name="connsiteY0" fmla="*/ 4628 h 12726"/>
              <a:gd name="connsiteX1" fmla="*/ 954 w 10000"/>
              <a:gd name="connsiteY1" fmla="*/ 4769 h 12726"/>
              <a:gd name="connsiteX2" fmla="*/ 3112 w 10000"/>
              <a:gd name="connsiteY2" fmla="*/ 1 h 12726"/>
              <a:gd name="connsiteX3" fmla="*/ 7044 w 10000"/>
              <a:gd name="connsiteY3" fmla="*/ 4908 h 12726"/>
              <a:gd name="connsiteX4" fmla="*/ 10000 w 10000"/>
              <a:gd name="connsiteY4" fmla="*/ 4415 h 12726"/>
              <a:gd name="connsiteX5" fmla="*/ 9983 w 10000"/>
              <a:gd name="connsiteY5" fmla="*/ 9023 h 12726"/>
              <a:gd name="connsiteX6" fmla="*/ 7447 w 10000"/>
              <a:gd name="connsiteY6" fmla="*/ 12721 h 12726"/>
              <a:gd name="connsiteX7" fmla="*/ 5083 w 10000"/>
              <a:gd name="connsiteY7" fmla="*/ 7912 h 12726"/>
              <a:gd name="connsiteX8" fmla="*/ 921 w 10000"/>
              <a:gd name="connsiteY8" fmla="*/ 9929 h 12726"/>
              <a:gd name="connsiteX9" fmla="*/ 944 w 10000"/>
              <a:gd name="connsiteY9" fmla="*/ 9819 h 12726"/>
              <a:gd name="connsiteX10" fmla="*/ 976 w 10000"/>
              <a:gd name="connsiteY10" fmla="*/ 4628 h 1272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4408 w 10000"/>
              <a:gd name="connsiteY7" fmla="*/ 8714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1517"/>
              <a:gd name="connsiteX1" fmla="*/ 954 w 10000"/>
              <a:gd name="connsiteY1" fmla="*/ 4769 h 11517"/>
              <a:gd name="connsiteX2" fmla="*/ 3112 w 10000"/>
              <a:gd name="connsiteY2" fmla="*/ 1 h 11517"/>
              <a:gd name="connsiteX3" fmla="*/ 7044 w 10000"/>
              <a:gd name="connsiteY3" fmla="*/ 4908 h 11517"/>
              <a:gd name="connsiteX4" fmla="*/ 10000 w 10000"/>
              <a:gd name="connsiteY4" fmla="*/ 4415 h 11517"/>
              <a:gd name="connsiteX5" fmla="*/ 9983 w 10000"/>
              <a:gd name="connsiteY5" fmla="*/ 9023 h 11517"/>
              <a:gd name="connsiteX6" fmla="*/ 7607 w 10000"/>
              <a:gd name="connsiteY6" fmla="*/ 11517 h 11517"/>
              <a:gd name="connsiteX7" fmla="*/ 4408 w 10000"/>
              <a:gd name="connsiteY7" fmla="*/ 8714 h 11517"/>
              <a:gd name="connsiteX8" fmla="*/ 921 w 10000"/>
              <a:gd name="connsiteY8" fmla="*/ 9929 h 11517"/>
              <a:gd name="connsiteX9" fmla="*/ 944 w 10000"/>
              <a:gd name="connsiteY9" fmla="*/ 9819 h 11517"/>
              <a:gd name="connsiteX10" fmla="*/ 976 w 10000"/>
              <a:gd name="connsiteY10" fmla="*/ 4628 h 11517"/>
              <a:gd name="connsiteX0" fmla="*/ 976 w 10000"/>
              <a:gd name="connsiteY0" fmla="*/ 3157 h 10046"/>
              <a:gd name="connsiteX1" fmla="*/ 954 w 10000"/>
              <a:gd name="connsiteY1" fmla="*/ 3298 h 10046"/>
              <a:gd name="connsiteX2" fmla="*/ 3343 w 10000"/>
              <a:gd name="connsiteY2" fmla="*/ 1 h 10046"/>
              <a:gd name="connsiteX3" fmla="*/ 7044 w 10000"/>
              <a:gd name="connsiteY3" fmla="*/ 3437 h 10046"/>
              <a:gd name="connsiteX4" fmla="*/ 10000 w 10000"/>
              <a:gd name="connsiteY4" fmla="*/ 2944 h 10046"/>
              <a:gd name="connsiteX5" fmla="*/ 9983 w 10000"/>
              <a:gd name="connsiteY5" fmla="*/ 7552 h 10046"/>
              <a:gd name="connsiteX6" fmla="*/ 7607 w 10000"/>
              <a:gd name="connsiteY6" fmla="*/ 10046 h 10046"/>
              <a:gd name="connsiteX7" fmla="*/ 4408 w 10000"/>
              <a:gd name="connsiteY7" fmla="*/ 7243 h 10046"/>
              <a:gd name="connsiteX8" fmla="*/ 921 w 10000"/>
              <a:gd name="connsiteY8" fmla="*/ 8458 h 10046"/>
              <a:gd name="connsiteX9" fmla="*/ 944 w 10000"/>
              <a:gd name="connsiteY9" fmla="*/ 8348 h 10046"/>
              <a:gd name="connsiteX10" fmla="*/ 976 w 10000"/>
              <a:gd name="connsiteY10" fmla="*/ 3157 h 10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46">
                <a:moveTo>
                  <a:pt x="976" y="3157"/>
                </a:moveTo>
                <a:cubicBezTo>
                  <a:pt x="976" y="3488"/>
                  <a:pt x="559" y="3824"/>
                  <a:pt x="954" y="3298"/>
                </a:cubicBezTo>
                <a:cubicBezTo>
                  <a:pt x="1349" y="2772"/>
                  <a:pt x="2328" y="-22"/>
                  <a:pt x="3343" y="1"/>
                </a:cubicBezTo>
                <a:cubicBezTo>
                  <a:pt x="4358" y="24"/>
                  <a:pt x="5935" y="2947"/>
                  <a:pt x="7044" y="3437"/>
                </a:cubicBezTo>
                <a:cubicBezTo>
                  <a:pt x="8154" y="3928"/>
                  <a:pt x="10000" y="2612"/>
                  <a:pt x="10000" y="2944"/>
                </a:cubicBezTo>
                <a:cubicBezTo>
                  <a:pt x="9994" y="4480"/>
                  <a:pt x="9989" y="6016"/>
                  <a:pt x="9983" y="7552"/>
                </a:cubicBezTo>
                <a:cubicBezTo>
                  <a:pt x="9983" y="7222"/>
                  <a:pt x="8536" y="10097"/>
                  <a:pt x="7607" y="10046"/>
                </a:cubicBezTo>
                <a:cubicBezTo>
                  <a:pt x="6678" y="9995"/>
                  <a:pt x="5522" y="7508"/>
                  <a:pt x="4408" y="7243"/>
                </a:cubicBezTo>
                <a:cubicBezTo>
                  <a:pt x="3294" y="6978"/>
                  <a:pt x="3009" y="8458"/>
                  <a:pt x="921" y="8458"/>
                </a:cubicBezTo>
                <a:cubicBezTo>
                  <a:pt x="-1164" y="8458"/>
                  <a:pt x="944" y="8678"/>
                  <a:pt x="944" y="8348"/>
                </a:cubicBezTo>
                <a:cubicBezTo>
                  <a:pt x="955" y="6617"/>
                  <a:pt x="965" y="4887"/>
                  <a:pt x="976" y="3157"/>
                </a:cubicBezTo>
                <a:close/>
              </a:path>
            </a:pathLst>
          </a:cu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Cinta perforada 42"/>
          <p:cNvSpPr/>
          <p:nvPr/>
        </p:nvSpPr>
        <p:spPr>
          <a:xfrm>
            <a:off x="-1324650" y="1585697"/>
            <a:ext cx="13564334" cy="4232096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44" h="10102">
                <a:moveTo>
                  <a:pt x="698" y="2424"/>
                </a:moveTo>
                <a:cubicBezTo>
                  <a:pt x="698" y="2897"/>
                  <a:pt x="406" y="2329"/>
                  <a:pt x="682" y="2627"/>
                </a:cubicBezTo>
                <a:cubicBezTo>
                  <a:pt x="958" y="2926"/>
                  <a:pt x="1614" y="4645"/>
                  <a:pt x="2356" y="4214"/>
                </a:cubicBezTo>
                <a:cubicBezTo>
                  <a:pt x="3098" y="3783"/>
                  <a:pt x="4338" y="391"/>
                  <a:pt x="5135" y="41"/>
                </a:cubicBezTo>
                <a:cubicBezTo>
                  <a:pt x="5933" y="-308"/>
                  <a:pt x="7144" y="1646"/>
                  <a:pt x="7144" y="2119"/>
                </a:cubicBezTo>
                <a:cubicBezTo>
                  <a:pt x="7140" y="4316"/>
                  <a:pt x="7136" y="6511"/>
                  <a:pt x="7132" y="8706"/>
                </a:cubicBezTo>
                <a:cubicBezTo>
                  <a:pt x="7132" y="8234"/>
                  <a:pt x="6085" y="5983"/>
                  <a:pt x="5320" y="6062"/>
                </a:cubicBezTo>
                <a:cubicBezTo>
                  <a:pt x="4555" y="6141"/>
                  <a:pt x="3318" y="8531"/>
                  <a:pt x="2541" y="9187"/>
                </a:cubicBezTo>
                <a:cubicBezTo>
                  <a:pt x="1764" y="9842"/>
                  <a:pt x="2150" y="10000"/>
                  <a:pt x="659" y="10000"/>
                </a:cubicBezTo>
                <a:cubicBezTo>
                  <a:pt x="-831" y="10000"/>
                  <a:pt x="675" y="10315"/>
                  <a:pt x="675" y="9842"/>
                </a:cubicBezTo>
                <a:cubicBezTo>
                  <a:pt x="683" y="7369"/>
                  <a:pt x="690" y="4897"/>
                  <a:pt x="698" y="2424"/>
                </a:cubicBezTo>
                <a:close/>
              </a:path>
            </a:pathLst>
          </a:custGeom>
          <a:solidFill>
            <a:srgbClr val="F2F2F2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4" r="1008"/>
          <a:stretch/>
        </p:blipFill>
        <p:spPr>
          <a:xfrm rot="5400000">
            <a:off x="-2214475" y="2208212"/>
            <a:ext cx="6858002" cy="2441577"/>
          </a:xfrm>
          <a:prstGeom prst="rect">
            <a:avLst/>
          </a:prstGeom>
        </p:spPr>
      </p:pic>
      <p:sp>
        <p:nvSpPr>
          <p:cNvPr id="60" name="CuadroTexto 4"/>
          <p:cNvSpPr txBox="1">
            <a:spLocks noChangeArrowheads="1"/>
          </p:cNvSpPr>
          <p:nvPr/>
        </p:nvSpPr>
        <p:spPr bwMode="auto">
          <a:xfrm>
            <a:off x="1727582" y="2190990"/>
            <a:ext cx="9758435" cy="2726596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s-ES_tradnl" sz="4800" b="1" dirty="0" smtClean="0">
                <a:ln/>
                <a:solidFill>
                  <a:schemeClr val="accent4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Situación actual de la pobreza y la marginación en México</a:t>
            </a:r>
            <a:endParaRPr lang="es-MX" altLang="es-ES_tradnl" sz="4800" b="1" dirty="0">
              <a:ln/>
              <a:solidFill>
                <a:schemeClr val="accent4"/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7691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7882287" y="6283902"/>
            <a:ext cx="385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900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Yu Gothic Light" panose="020B0300000000000000" pitchFamily="34" charset="-128"/>
              </a:rPr>
              <a:t>Situación actual de la Pobreza y la Marginación en México</a:t>
            </a:r>
            <a:endParaRPr lang="es-ES_tradnl" sz="900" b="1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Yu Gothic Light" panose="020B0300000000000000" pitchFamily="34" charset="-128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3" b="88732"/>
          <a:stretch/>
        </p:blipFill>
        <p:spPr>
          <a:xfrm>
            <a:off x="9064170" y="6475487"/>
            <a:ext cx="3127829" cy="464949"/>
          </a:xfrm>
          <a:prstGeom prst="rect">
            <a:avLst/>
          </a:prstGeom>
        </p:spPr>
      </p:pic>
      <p:sp>
        <p:nvSpPr>
          <p:cNvPr id="31" name="Rectángulo 30"/>
          <p:cNvSpPr/>
          <p:nvPr/>
        </p:nvSpPr>
        <p:spPr>
          <a:xfrm>
            <a:off x="11380573" y="6188980"/>
            <a:ext cx="85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|</a:t>
            </a:r>
            <a:endParaRPr lang="es-ES_tradnl" b="1" dirty="0">
              <a:solidFill>
                <a:schemeClr val="accent2"/>
              </a:solidFill>
              <a:latin typeface="Century Gothic" panose="020B0502020202020204" pitchFamily="34" charset="0"/>
              <a:ea typeface="Adobe Fangsong Std R" panose="02020400000000000000" pitchFamily="18" charset="-128"/>
            </a:endParaRPr>
          </a:p>
        </p:txBody>
      </p:sp>
      <p:sp>
        <p:nvSpPr>
          <p:cNvPr id="44" name="Cinta perforada 42"/>
          <p:cNvSpPr/>
          <p:nvPr/>
        </p:nvSpPr>
        <p:spPr>
          <a:xfrm>
            <a:off x="-1324650" y="2071171"/>
            <a:ext cx="13539535" cy="3005977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  <a:gd name="connsiteX0" fmla="*/ 976 w 9999"/>
              <a:gd name="connsiteY0" fmla="*/ 6581 h 14181"/>
              <a:gd name="connsiteX1" fmla="*/ 954 w 9999"/>
              <a:gd name="connsiteY1" fmla="*/ 6781 h 14181"/>
              <a:gd name="connsiteX2" fmla="*/ 3112 w 9999"/>
              <a:gd name="connsiteY2" fmla="*/ 35 h 14181"/>
              <a:gd name="connsiteX3" fmla="*/ 7187 w 9999"/>
              <a:gd name="connsiteY3" fmla="*/ 4222 h 14181"/>
              <a:gd name="connsiteX4" fmla="*/ 9999 w 9999"/>
              <a:gd name="connsiteY4" fmla="*/ 6279 h 14181"/>
              <a:gd name="connsiteX5" fmla="*/ 9982 w 9999"/>
              <a:gd name="connsiteY5" fmla="*/ 12799 h 14181"/>
              <a:gd name="connsiteX6" fmla="*/ 7446 w 9999"/>
              <a:gd name="connsiteY6" fmla="*/ 10182 h 14181"/>
              <a:gd name="connsiteX7" fmla="*/ 3556 w 9999"/>
              <a:gd name="connsiteY7" fmla="*/ 13275 h 14181"/>
              <a:gd name="connsiteX8" fmla="*/ 921 w 9999"/>
              <a:gd name="connsiteY8" fmla="*/ 14080 h 14181"/>
              <a:gd name="connsiteX9" fmla="*/ 944 w 9999"/>
              <a:gd name="connsiteY9" fmla="*/ 13924 h 14181"/>
              <a:gd name="connsiteX10" fmla="*/ 976 w 9999"/>
              <a:gd name="connsiteY10" fmla="*/ 6581 h 14181"/>
              <a:gd name="connsiteX0" fmla="*/ 976 w 10000"/>
              <a:gd name="connsiteY0" fmla="*/ 4617 h 9976"/>
              <a:gd name="connsiteX1" fmla="*/ 954 w 10000"/>
              <a:gd name="connsiteY1" fmla="*/ 4758 h 9976"/>
              <a:gd name="connsiteX2" fmla="*/ 3112 w 10000"/>
              <a:gd name="connsiteY2" fmla="*/ 1 h 9976"/>
              <a:gd name="connsiteX3" fmla="*/ 7044 w 10000"/>
              <a:gd name="connsiteY3" fmla="*/ 4896 h 9976"/>
              <a:gd name="connsiteX4" fmla="*/ 10000 w 10000"/>
              <a:gd name="connsiteY4" fmla="*/ 4404 h 9976"/>
              <a:gd name="connsiteX5" fmla="*/ 9983 w 10000"/>
              <a:gd name="connsiteY5" fmla="*/ 9001 h 9976"/>
              <a:gd name="connsiteX6" fmla="*/ 7447 w 10000"/>
              <a:gd name="connsiteY6" fmla="*/ 7156 h 9976"/>
              <a:gd name="connsiteX7" fmla="*/ 3556 w 10000"/>
              <a:gd name="connsiteY7" fmla="*/ 9337 h 9976"/>
              <a:gd name="connsiteX8" fmla="*/ 921 w 10000"/>
              <a:gd name="connsiteY8" fmla="*/ 9905 h 9976"/>
              <a:gd name="connsiteX9" fmla="*/ 944 w 10000"/>
              <a:gd name="connsiteY9" fmla="*/ 9795 h 9976"/>
              <a:gd name="connsiteX10" fmla="*/ 976 w 10000"/>
              <a:gd name="connsiteY10" fmla="*/ 4617 h 997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3556 w 10000"/>
              <a:gd name="connsiteY7" fmla="*/ 9359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2766"/>
              <a:gd name="connsiteX1" fmla="*/ 954 w 10000"/>
              <a:gd name="connsiteY1" fmla="*/ 4769 h 12766"/>
              <a:gd name="connsiteX2" fmla="*/ 3112 w 10000"/>
              <a:gd name="connsiteY2" fmla="*/ 1 h 12766"/>
              <a:gd name="connsiteX3" fmla="*/ 7044 w 10000"/>
              <a:gd name="connsiteY3" fmla="*/ 4908 h 12766"/>
              <a:gd name="connsiteX4" fmla="*/ 10000 w 10000"/>
              <a:gd name="connsiteY4" fmla="*/ 4415 h 12766"/>
              <a:gd name="connsiteX5" fmla="*/ 9983 w 10000"/>
              <a:gd name="connsiteY5" fmla="*/ 9023 h 12766"/>
              <a:gd name="connsiteX6" fmla="*/ 7447 w 10000"/>
              <a:gd name="connsiteY6" fmla="*/ 12721 h 12766"/>
              <a:gd name="connsiteX7" fmla="*/ 3885 w 10000"/>
              <a:gd name="connsiteY7" fmla="*/ 5721 h 12766"/>
              <a:gd name="connsiteX8" fmla="*/ 921 w 10000"/>
              <a:gd name="connsiteY8" fmla="*/ 9929 h 12766"/>
              <a:gd name="connsiteX9" fmla="*/ 944 w 10000"/>
              <a:gd name="connsiteY9" fmla="*/ 9819 h 12766"/>
              <a:gd name="connsiteX10" fmla="*/ 976 w 10000"/>
              <a:gd name="connsiteY10" fmla="*/ 4628 h 12766"/>
              <a:gd name="connsiteX0" fmla="*/ 976 w 10000"/>
              <a:gd name="connsiteY0" fmla="*/ 4628 h 12730"/>
              <a:gd name="connsiteX1" fmla="*/ 954 w 10000"/>
              <a:gd name="connsiteY1" fmla="*/ 4769 h 12730"/>
              <a:gd name="connsiteX2" fmla="*/ 3112 w 10000"/>
              <a:gd name="connsiteY2" fmla="*/ 1 h 12730"/>
              <a:gd name="connsiteX3" fmla="*/ 7044 w 10000"/>
              <a:gd name="connsiteY3" fmla="*/ 4908 h 12730"/>
              <a:gd name="connsiteX4" fmla="*/ 10000 w 10000"/>
              <a:gd name="connsiteY4" fmla="*/ 4415 h 12730"/>
              <a:gd name="connsiteX5" fmla="*/ 9983 w 10000"/>
              <a:gd name="connsiteY5" fmla="*/ 9023 h 12730"/>
              <a:gd name="connsiteX6" fmla="*/ 7447 w 10000"/>
              <a:gd name="connsiteY6" fmla="*/ 12721 h 12730"/>
              <a:gd name="connsiteX7" fmla="*/ 4799 w 10000"/>
              <a:gd name="connsiteY7" fmla="*/ 7595 h 12730"/>
              <a:gd name="connsiteX8" fmla="*/ 921 w 10000"/>
              <a:gd name="connsiteY8" fmla="*/ 9929 h 12730"/>
              <a:gd name="connsiteX9" fmla="*/ 944 w 10000"/>
              <a:gd name="connsiteY9" fmla="*/ 9819 h 12730"/>
              <a:gd name="connsiteX10" fmla="*/ 976 w 10000"/>
              <a:gd name="connsiteY10" fmla="*/ 4628 h 12730"/>
              <a:gd name="connsiteX0" fmla="*/ 976 w 10000"/>
              <a:gd name="connsiteY0" fmla="*/ 4628 h 12726"/>
              <a:gd name="connsiteX1" fmla="*/ 954 w 10000"/>
              <a:gd name="connsiteY1" fmla="*/ 4769 h 12726"/>
              <a:gd name="connsiteX2" fmla="*/ 3112 w 10000"/>
              <a:gd name="connsiteY2" fmla="*/ 1 h 12726"/>
              <a:gd name="connsiteX3" fmla="*/ 7044 w 10000"/>
              <a:gd name="connsiteY3" fmla="*/ 4908 h 12726"/>
              <a:gd name="connsiteX4" fmla="*/ 10000 w 10000"/>
              <a:gd name="connsiteY4" fmla="*/ 4415 h 12726"/>
              <a:gd name="connsiteX5" fmla="*/ 9983 w 10000"/>
              <a:gd name="connsiteY5" fmla="*/ 9023 h 12726"/>
              <a:gd name="connsiteX6" fmla="*/ 7447 w 10000"/>
              <a:gd name="connsiteY6" fmla="*/ 12721 h 12726"/>
              <a:gd name="connsiteX7" fmla="*/ 5083 w 10000"/>
              <a:gd name="connsiteY7" fmla="*/ 7912 h 12726"/>
              <a:gd name="connsiteX8" fmla="*/ 921 w 10000"/>
              <a:gd name="connsiteY8" fmla="*/ 9929 h 12726"/>
              <a:gd name="connsiteX9" fmla="*/ 944 w 10000"/>
              <a:gd name="connsiteY9" fmla="*/ 9819 h 12726"/>
              <a:gd name="connsiteX10" fmla="*/ 976 w 10000"/>
              <a:gd name="connsiteY10" fmla="*/ 4628 h 1272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4408 w 10000"/>
              <a:gd name="connsiteY7" fmla="*/ 8714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1517"/>
              <a:gd name="connsiteX1" fmla="*/ 954 w 10000"/>
              <a:gd name="connsiteY1" fmla="*/ 4769 h 11517"/>
              <a:gd name="connsiteX2" fmla="*/ 3112 w 10000"/>
              <a:gd name="connsiteY2" fmla="*/ 1 h 11517"/>
              <a:gd name="connsiteX3" fmla="*/ 7044 w 10000"/>
              <a:gd name="connsiteY3" fmla="*/ 4908 h 11517"/>
              <a:gd name="connsiteX4" fmla="*/ 10000 w 10000"/>
              <a:gd name="connsiteY4" fmla="*/ 4415 h 11517"/>
              <a:gd name="connsiteX5" fmla="*/ 9983 w 10000"/>
              <a:gd name="connsiteY5" fmla="*/ 9023 h 11517"/>
              <a:gd name="connsiteX6" fmla="*/ 7607 w 10000"/>
              <a:gd name="connsiteY6" fmla="*/ 11517 h 11517"/>
              <a:gd name="connsiteX7" fmla="*/ 4408 w 10000"/>
              <a:gd name="connsiteY7" fmla="*/ 8714 h 11517"/>
              <a:gd name="connsiteX8" fmla="*/ 921 w 10000"/>
              <a:gd name="connsiteY8" fmla="*/ 9929 h 11517"/>
              <a:gd name="connsiteX9" fmla="*/ 944 w 10000"/>
              <a:gd name="connsiteY9" fmla="*/ 9819 h 11517"/>
              <a:gd name="connsiteX10" fmla="*/ 976 w 10000"/>
              <a:gd name="connsiteY10" fmla="*/ 4628 h 11517"/>
              <a:gd name="connsiteX0" fmla="*/ 976 w 10000"/>
              <a:gd name="connsiteY0" fmla="*/ 3157 h 10046"/>
              <a:gd name="connsiteX1" fmla="*/ 954 w 10000"/>
              <a:gd name="connsiteY1" fmla="*/ 3298 h 10046"/>
              <a:gd name="connsiteX2" fmla="*/ 3343 w 10000"/>
              <a:gd name="connsiteY2" fmla="*/ 1 h 10046"/>
              <a:gd name="connsiteX3" fmla="*/ 7044 w 10000"/>
              <a:gd name="connsiteY3" fmla="*/ 3437 h 10046"/>
              <a:gd name="connsiteX4" fmla="*/ 10000 w 10000"/>
              <a:gd name="connsiteY4" fmla="*/ 2944 h 10046"/>
              <a:gd name="connsiteX5" fmla="*/ 9983 w 10000"/>
              <a:gd name="connsiteY5" fmla="*/ 7552 h 10046"/>
              <a:gd name="connsiteX6" fmla="*/ 7607 w 10000"/>
              <a:gd name="connsiteY6" fmla="*/ 10046 h 10046"/>
              <a:gd name="connsiteX7" fmla="*/ 4408 w 10000"/>
              <a:gd name="connsiteY7" fmla="*/ 7243 h 10046"/>
              <a:gd name="connsiteX8" fmla="*/ 921 w 10000"/>
              <a:gd name="connsiteY8" fmla="*/ 8458 h 10046"/>
              <a:gd name="connsiteX9" fmla="*/ 944 w 10000"/>
              <a:gd name="connsiteY9" fmla="*/ 8348 h 10046"/>
              <a:gd name="connsiteX10" fmla="*/ 976 w 10000"/>
              <a:gd name="connsiteY10" fmla="*/ 3157 h 10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46">
                <a:moveTo>
                  <a:pt x="976" y="3157"/>
                </a:moveTo>
                <a:cubicBezTo>
                  <a:pt x="976" y="3488"/>
                  <a:pt x="559" y="3824"/>
                  <a:pt x="954" y="3298"/>
                </a:cubicBezTo>
                <a:cubicBezTo>
                  <a:pt x="1349" y="2772"/>
                  <a:pt x="2328" y="-22"/>
                  <a:pt x="3343" y="1"/>
                </a:cubicBezTo>
                <a:cubicBezTo>
                  <a:pt x="4358" y="24"/>
                  <a:pt x="5935" y="2947"/>
                  <a:pt x="7044" y="3437"/>
                </a:cubicBezTo>
                <a:cubicBezTo>
                  <a:pt x="8154" y="3928"/>
                  <a:pt x="10000" y="2612"/>
                  <a:pt x="10000" y="2944"/>
                </a:cubicBezTo>
                <a:cubicBezTo>
                  <a:pt x="9994" y="4480"/>
                  <a:pt x="9989" y="6016"/>
                  <a:pt x="9983" y="7552"/>
                </a:cubicBezTo>
                <a:cubicBezTo>
                  <a:pt x="9983" y="7222"/>
                  <a:pt x="8536" y="10097"/>
                  <a:pt x="7607" y="10046"/>
                </a:cubicBezTo>
                <a:cubicBezTo>
                  <a:pt x="6678" y="9995"/>
                  <a:pt x="5522" y="7508"/>
                  <a:pt x="4408" y="7243"/>
                </a:cubicBezTo>
                <a:cubicBezTo>
                  <a:pt x="3294" y="6978"/>
                  <a:pt x="3009" y="8458"/>
                  <a:pt x="921" y="8458"/>
                </a:cubicBezTo>
                <a:cubicBezTo>
                  <a:pt x="-1164" y="8458"/>
                  <a:pt x="944" y="8678"/>
                  <a:pt x="944" y="8348"/>
                </a:cubicBezTo>
                <a:cubicBezTo>
                  <a:pt x="955" y="6617"/>
                  <a:pt x="965" y="4887"/>
                  <a:pt x="976" y="3157"/>
                </a:cubicBezTo>
                <a:close/>
              </a:path>
            </a:pathLst>
          </a:cu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5" name="Cinta perforada 42"/>
          <p:cNvSpPr/>
          <p:nvPr/>
        </p:nvSpPr>
        <p:spPr>
          <a:xfrm>
            <a:off x="-1324650" y="1585697"/>
            <a:ext cx="13564334" cy="4232096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44" h="10102">
                <a:moveTo>
                  <a:pt x="698" y="2424"/>
                </a:moveTo>
                <a:cubicBezTo>
                  <a:pt x="698" y="2897"/>
                  <a:pt x="406" y="2329"/>
                  <a:pt x="682" y="2627"/>
                </a:cubicBezTo>
                <a:cubicBezTo>
                  <a:pt x="958" y="2926"/>
                  <a:pt x="1614" y="4645"/>
                  <a:pt x="2356" y="4214"/>
                </a:cubicBezTo>
                <a:cubicBezTo>
                  <a:pt x="3098" y="3783"/>
                  <a:pt x="4338" y="391"/>
                  <a:pt x="5135" y="41"/>
                </a:cubicBezTo>
                <a:cubicBezTo>
                  <a:pt x="5933" y="-308"/>
                  <a:pt x="7144" y="1646"/>
                  <a:pt x="7144" y="2119"/>
                </a:cubicBezTo>
                <a:cubicBezTo>
                  <a:pt x="7140" y="4316"/>
                  <a:pt x="7136" y="6511"/>
                  <a:pt x="7132" y="8706"/>
                </a:cubicBezTo>
                <a:cubicBezTo>
                  <a:pt x="7132" y="8234"/>
                  <a:pt x="6085" y="5983"/>
                  <a:pt x="5320" y="6062"/>
                </a:cubicBezTo>
                <a:cubicBezTo>
                  <a:pt x="4555" y="6141"/>
                  <a:pt x="3318" y="8531"/>
                  <a:pt x="2541" y="9187"/>
                </a:cubicBezTo>
                <a:cubicBezTo>
                  <a:pt x="1764" y="9842"/>
                  <a:pt x="2150" y="10000"/>
                  <a:pt x="659" y="10000"/>
                </a:cubicBezTo>
                <a:cubicBezTo>
                  <a:pt x="-831" y="10000"/>
                  <a:pt x="675" y="10315"/>
                  <a:pt x="675" y="9842"/>
                </a:cubicBezTo>
                <a:cubicBezTo>
                  <a:pt x="683" y="7369"/>
                  <a:pt x="690" y="4897"/>
                  <a:pt x="698" y="2424"/>
                </a:cubicBezTo>
                <a:close/>
              </a:path>
            </a:pathLst>
          </a:custGeom>
          <a:solidFill>
            <a:srgbClr val="F2F2F2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8" name="CuadroTexto 4"/>
          <p:cNvSpPr txBox="1">
            <a:spLocks noChangeArrowheads="1"/>
          </p:cNvSpPr>
          <p:nvPr/>
        </p:nvSpPr>
        <p:spPr bwMode="auto">
          <a:xfrm>
            <a:off x="269366" y="196446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ES_tradnl" sz="2000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Evolución macroeconómica y marginación </a:t>
            </a:r>
            <a:endParaRPr lang="es-MX" altLang="es-ES_tradnl" sz="2000" b="1" dirty="0">
              <a:solidFill>
                <a:schemeClr val="accent2"/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sp>
        <p:nvSpPr>
          <p:cNvPr id="30" name="CuadroTexto 4"/>
          <p:cNvSpPr txBox="1">
            <a:spLocks noChangeArrowheads="1"/>
          </p:cNvSpPr>
          <p:nvPr/>
        </p:nvSpPr>
        <p:spPr bwMode="auto">
          <a:xfrm>
            <a:off x="285839" y="509485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ES_tradnl" sz="1600" dirty="0" smtClean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Número de Trabajadores Asegurados al IMSS y Desocupación </a:t>
            </a:r>
            <a:endParaRPr lang="es-MX" altLang="es-ES_tradnl" sz="1600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pic>
        <p:nvPicPr>
          <p:cNvPr id="33" name="Picture 8" descr="Resultado de imagen para logo sedes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573" y="239986"/>
            <a:ext cx="1716555" cy="5583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ángulo 33"/>
          <p:cNvSpPr/>
          <p:nvPr/>
        </p:nvSpPr>
        <p:spPr>
          <a:xfrm>
            <a:off x="237797" y="942988"/>
            <a:ext cx="5637153" cy="52563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s-MX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Número de Trabajadores Asegurados al IMSS (miles) 2005 – 2015**  y </a:t>
            </a:r>
            <a:r>
              <a:rPr lang="es-MX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grado de </a:t>
            </a:r>
            <a:r>
              <a:rPr lang="es-MX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marginación 2015 </a:t>
            </a:r>
            <a:r>
              <a:rPr lang="es-MX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por entidad federativa </a:t>
            </a:r>
          </a:p>
        </p:txBody>
      </p:sp>
      <p:sp>
        <p:nvSpPr>
          <p:cNvPr id="36" name="Rectángulo 35"/>
          <p:cNvSpPr/>
          <p:nvPr/>
        </p:nvSpPr>
        <p:spPr>
          <a:xfrm>
            <a:off x="478796" y="5907559"/>
            <a:ext cx="6096000" cy="23083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s-MX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Fuente: </a:t>
            </a:r>
            <a:r>
              <a:rPr lang="es-MX" sz="9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elaboración de la SEDESOL con datos </a:t>
            </a:r>
            <a:r>
              <a:rPr lang="es-MX" sz="9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de la STPS y CONAPO.</a:t>
            </a:r>
            <a:endParaRPr lang="es-MX" sz="9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478796" y="6062592"/>
            <a:ext cx="2194832" cy="25391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s-MX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**Promedio mensual</a:t>
            </a:r>
            <a:endParaRPr lang="es-MX" sz="9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6167041" y="944780"/>
            <a:ext cx="5637153" cy="52563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s-MX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Tasa de Informalidad Laboral (TIL) 2005 – 2015* y </a:t>
            </a:r>
            <a:r>
              <a:rPr lang="es-MX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grado de </a:t>
            </a:r>
            <a:r>
              <a:rPr lang="es-MX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marginación 2015 </a:t>
            </a:r>
            <a:r>
              <a:rPr lang="es-MX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por entidad federativa 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6408040" y="5909351"/>
            <a:ext cx="6096000" cy="23083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s-MX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Fuente: </a:t>
            </a:r>
            <a:r>
              <a:rPr lang="es-MX" sz="9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elaboración de la SEDESOL con datos </a:t>
            </a:r>
            <a:r>
              <a:rPr lang="es-MX" sz="9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del INEGI y CONAPO.</a:t>
            </a:r>
            <a:endParaRPr lang="es-MX" sz="9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6408040" y="6064384"/>
            <a:ext cx="2194832" cy="25391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s-MX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**Promedio trimestral</a:t>
            </a:r>
            <a:endParaRPr lang="es-MX" sz="9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graphicFrame>
        <p:nvGraphicFramePr>
          <p:cNvPr id="22" name="Gráfico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4654161"/>
              </p:ext>
            </p:extLst>
          </p:nvPr>
        </p:nvGraphicFramePr>
        <p:xfrm>
          <a:off x="212998" y="1468624"/>
          <a:ext cx="5578202" cy="440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4" name="Gráfico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4770782"/>
              </p:ext>
            </p:extLst>
          </p:nvPr>
        </p:nvGraphicFramePr>
        <p:xfrm>
          <a:off x="5724421" y="1509377"/>
          <a:ext cx="5905604" cy="4376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3" name="CuadroTexto 4"/>
          <p:cNvSpPr txBox="1">
            <a:spLocks noChangeArrowheads="1"/>
          </p:cNvSpPr>
          <p:nvPr/>
        </p:nvSpPr>
        <p:spPr bwMode="auto">
          <a:xfrm>
            <a:off x="37156" y="-286710"/>
            <a:ext cx="9885912" cy="831784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MX" altLang="es-ES_tradnl" sz="1800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 </a:t>
            </a:r>
            <a:r>
              <a:rPr lang="es-MX" altLang="es-ES_tradnl" sz="1800" b="1" dirty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2</a:t>
            </a:r>
            <a:r>
              <a:rPr lang="es-MX" altLang="es-ES_tradnl" sz="1800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.- La marginación como obstáculo para el desarrollo y la superación de la pobreza</a:t>
            </a:r>
            <a:endParaRPr lang="es-ES" altLang="es-ES_tradnl" sz="1800" b="1" dirty="0">
              <a:solidFill>
                <a:schemeClr val="accent2"/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185394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7882287" y="6225287"/>
            <a:ext cx="385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900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Yu Gothic Light" panose="020B0300000000000000" pitchFamily="34" charset="-128"/>
              </a:rPr>
              <a:t>Situación actual de la Pobreza y la Marginación en México</a:t>
            </a:r>
            <a:endParaRPr lang="es-ES_tradnl" sz="900" b="1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Yu Gothic Light" panose="020B0300000000000000" pitchFamily="34" charset="-128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3" b="88732"/>
          <a:stretch/>
        </p:blipFill>
        <p:spPr>
          <a:xfrm>
            <a:off x="9064170" y="6475487"/>
            <a:ext cx="3127829" cy="464949"/>
          </a:xfrm>
          <a:prstGeom prst="rect">
            <a:avLst/>
          </a:prstGeom>
        </p:spPr>
      </p:pic>
      <p:sp>
        <p:nvSpPr>
          <p:cNvPr id="31" name="Rectángulo 30"/>
          <p:cNvSpPr/>
          <p:nvPr/>
        </p:nvSpPr>
        <p:spPr>
          <a:xfrm>
            <a:off x="11380573" y="6130365"/>
            <a:ext cx="85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|</a:t>
            </a:r>
            <a:r>
              <a:rPr lang="es-MX" b="1" dirty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7</a:t>
            </a:r>
            <a:endParaRPr lang="es-ES_tradnl" b="1" dirty="0">
              <a:solidFill>
                <a:schemeClr val="accent2"/>
              </a:solidFill>
              <a:latin typeface="Century Gothic" panose="020B0502020202020204" pitchFamily="34" charset="0"/>
              <a:ea typeface="Adobe Fangsong Std R" panose="02020400000000000000" pitchFamily="18" charset="-128"/>
            </a:endParaRPr>
          </a:p>
        </p:txBody>
      </p:sp>
      <p:sp>
        <p:nvSpPr>
          <p:cNvPr id="44" name="Cinta perforada 42"/>
          <p:cNvSpPr/>
          <p:nvPr/>
        </p:nvSpPr>
        <p:spPr>
          <a:xfrm>
            <a:off x="-1324650" y="2071171"/>
            <a:ext cx="13539535" cy="3005977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  <a:gd name="connsiteX0" fmla="*/ 976 w 9999"/>
              <a:gd name="connsiteY0" fmla="*/ 6581 h 14181"/>
              <a:gd name="connsiteX1" fmla="*/ 954 w 9999"/>
              <a:gd name="connsiteY1" fmla="*/ 6781 h 14181"/>
              <a:gd name="connsiteX2" fmla="*/ 3112 w 9999"/>
              <a:gd name="connsiteY2" fmla="*/ 35 h 14181"/>
              <a:gd name="connsiteX3" fmla="*/ 7187 w 9999"/>
              <a:gd name="connsiteY3" fmla="*/ 4222 h 14181"/>
              <a:gd name="connsiteX4" fmla="*/ 9999 w 9999"/>
              <a:gd name="connsiteY4" fmla="*/ 6279 h 14181"/>
              <a:gd name="connsiteX5" fmla="*/ 9982 w 9999"/>
              <a:gd name="connsiteY5" fmla="*/ 12799 h 14181"/>
              <a:gd name="connsiteX6" fmla="*/ 7446 w 9999"/>
              <a:gd name="connsiteY6" fmla="*/ 10182 h 14181"/>
              <a:gd name="connsiteX7" fmla="*/ 3556 w 9999"/>
              <a:gd name="connsiteY7" fmla="*/ 13275 h 14181"/>
              <a:gd name="connsiteX8" fmla="*/ 921 w 9999"/>
              <a:gd name="connsiteY8" fmla="*/ 14080 h 14181"/>
              <a:gd name="connsiteX9" fmla="*/ 944 w 9999"/>
              <a:gd name="connsiteY9" fmla="*/ 13924 h 14181"/>
              <a:gd name="connsiteX10" fmla="*/ 976 w 9999"/>
              <a:gd name="connsiteY10" fmla="*/ 6581 h 14181"/>
              <a:gd name="connsiteX0" fmla="*/ 976 w 10000"/>
              <a:gd name="connsiteY0" fmla="*/ 4617 h 9976"/>
              <a:gd name="connsiteX1" fmla="*/ 954 w 10000"/>
              <a:gd name="connsiteY1" fmla="*/ 4758 h 9976"/>
              <a:gd name="connsiteX2" fmla="*/ 3112 w 10000"/>
              <a:gd name="connsiteY2" fmla="*/ 1 h 9976"/>
              <a:gd name="connsiteX3" fmla="*/ 7044 w 10000"/>
              <a:gd name="connsiteY3" fmla="*/ 4896 h 9976"/>
              <a:gd name="connsiteX4" fmla="*/ 10000 w 10000"/>
              <a:gd name="connsiteY4" fmla="*/ 4404 h 9976"/>
              <a:gd name="connsiteX5" fmla="*/ 9983 w 10000"/>
              <a:gd name="connsiteY5" fmla="*/ 9001 h 9976"/>
              <a:gd name="connsiteX6" fmla="*/ 7447 w 10000"/>
              <a:gd name="connsiteY6" fmla="*/ 7156 h 9976"/>
              <a:gd name="connsiteX7" fmla="*/ 3556 w 10000"/>
              <a:gd name="connsiteY7" fmla="*/ 9337 h 9976"/>
              <a:gd name="connsiteX8" fmla="*/ 921 w 10000"/>
              <a:gd name="connsiteY8" fmla="*/ 9905 h 9976"/>
              <a:gd name="connsiteX9" fmla="*/ 944 w 10000"/>
              <a:gd name="connsiteY9" fmla="*/ 9795 h 9976"/>
              <a:gd name="connsiteX10" fmla="*/ 976 w 10000"/>
              <a:gd name="connsiteY10" fmla="*/ 4617 h 997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3556 w 10000"/>
              <a:gd name="connsiteY7" fmla="*/ 9359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2766"/>
              <a:gd name="connsiteX1" fmla="*/ 954 w 10000"/>
              <a:gd name="connsiteY1" fmla="*/ 4769 h 12766"/>
              <a:gd name="connsiteX2" fmla="*/ 3112 w 10000"/>
              <a:gd name="connsiteY2" fmla="*/ 1 h 12766"/>
              <a:gd name="connsiteX3" fmla="*/ 7044 w 10000"/>
              <a:gd name="connsiteY3" fmla="*/ 4908 h 12766"/>
              <a:gd name="connsiteX4" fmla="*/ 10000 w 10000"/>
              <a:gd name="connsiteY4" fmla="*/ 4415 h 12766"/>
              <a:gd name="connsiteX5" fmla="*/ 9983 w 10000"/>
              <a:gd name="connsiteY5" fmla="*/ 9023 h 12766"/>
              <a:gd name="connsiteX6" fmla="*/ 7447 w 10000"/>
              <a:gd name="connsiteY6" fmla="*/ 12721 h 12766"/>
              <a:gd name="connsiteX7" fmla="*/ 3885 w 10000"/>
              <a:gd name="connsiteY7" fmla="*/ 5721 h 12766"/>
              <a:gd name="connsiteX8" fmla="*/ 921 w 10000"/>
              <a:gd name="connsiteY8" fmla="*/ 9929 h 12766"/>
              <a:gd name="connsiteX9" fmla="*/ 944 w 10000"/>
              <a:gd name="connsiteY9" fmla="*/ 9819 h 12766"/>
              <a:gd name="connsiteX10" fmla="*/ 976 w 10000"/>
              <a:gd name="connsiteY10" fmla="*/ 4628 h 12766"/>
              <a:gd name="connsiteX0" fmla="*/ 976 w 10000"/>
              <a:gd name="connsiteY0" fmla="*/ 4628 h 12730"/>
              <a:gd name="connsiteX1" fmla="*/ 954 w 10000"/>
              <a:gd name="connsiteY1" fmla="*/ 4769 h 12730"/>
              <a:gd name="connsiteX2" fmla="*/ 3112 w 10000"/>
              <a:gd name="connsiteY2" fmla="*/ 1 h 12730"/>
              <a:gd name="connsiteX3" fmla="*/ 7044 w 10000"/>
              <a:gd name="connsiteY3" fmla="*/ 4908 h 12730"/>
              <a:gd name="connsiteX4" fmla="*/ 10000 w 10000"/>
              <a:gd name="connsiteY4" fmla="*/ 4415 h 12730"/>
              <a:gd name="connsiteX5" fmla="*/ 9983 w 10000"/>
              <a:gd name="connsiteY5" fmla="*/ 9023 h 12730"/>
              <a:gd name="connsiteX6" fmla="*/ 7447 w 10000"/>
              <a:gd name="connsiteY6" fmla="*/ 12721 h 12730"/>
              <a:gd name="connsiteX7" fmla="*/ 4799 w 10000"/>
              <a:gd name="connsiteY7" fmla="*/ 7595 h 12730"/>
              <a:gd name="connsiteX8" fmla="*/ 921 w 10000"/>
              <a:gd name="connsiteY8" fmla="*/ 9929 h 12730"/>
              <a:gd name="connsiteX9" fmla="*/ 944 w 10000"/>
              <a:gd name="connsiteY9" fmla="*/ 9819 h 12730"/>
              <a:gd name="connsiteX10" fmla="*/ 976 w 10000"/>
              <a:gd name="connsiteY10" fmla="*/ 4628 h 12730"/>
              <a:gd name="connsiteX0" fmla="*/ 976 w 10000"/>
              <a:gd name="connsiteY0" fmla="*/ 4628 h 12726"/>
              <a:gd name="connsiteX1" fmla="*/ 954 w 10000"/>
              <a:gd name="connsiteY1" fmla="*/ 4769 h 12726"/>
              <a:gd name="connsiteX2" fmla="*/ 3112 w 10000"/>
              <a:gd name="connsiteY2" fmla="*/ 1 h 12726"/>
              <a:gd name="connsiteX3" fmla="*/ 7044 w 10000"/>
              <a:gd name="connsiteY3" fmla="*/ 4908 h 12726"/>
              <a:gd name="connsiteX4" fmla="*/ 10000 w 10000"/>
              <a:gd name="connsiteY4" fmla="*/ 4415 h 12726"/>
              <a:gd name="connsiteX5" fmla="*/ 9983 w 10000"/>
              <a:gd name="connsiteY5" fmla="*/ 9023 h 12726"/>
              <a:gd name="connsiteX6" fmla="*/ 7447 w 10000"/>
              <a:gd name="connsiteY6" fmla="*/ 12721 h 12726"/>
              <a:gd name="connsiteX7" fmla="*/ 5083 w 10000"/>
              <a:gd name="connsiteY7" fmla="*/ 7912 h 12726"/>
              <a:gd name="connsiteX8" fmla="*/ 921 w 10000"/>
              <a:gd name="connsiteY8" fmla="*/ 9929 h 12726"/>
              <a:gd name="connsiteX9" fmla="*/ 944 w 10000"/>
              <a:gd name="connsiteY9" fmla="*/ 9819 h 12726"/>
              <a:gd name="connsiteX10" fmla="*/ 976 w 10000"/>
              <a:gd name="connsiteY10" fmla="*/ 4628 h 1272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4408 w 10000"/>
              <a:gd name="connsiteY7" fmla="*/ 8714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1517"/>
              <a:gd name="connsiteX1" fmla="*/ 954 w 10000"/>
              <a:gd name="connsiteY1" fmla="*/ 4769 h 11517"/>
              <a:gd name="connsiteX2" fmla="*/ 3112 w 10000"/>
              <a:gd name="connsiteY2" fmla="*/ 1 h 11517"/>
              <a:gd name="connsiteX3" fmla="*/ 7044 w 10000"/>
              <a:gd name="connsiteY3" fmla="*/ 4908 h 11517"/>
              <a:gd name="connsiteX4" fmla="*/ 10000 w 10000"/>
              <a:gd name="connsiteY4" fmla="*/ 4415 h 11517"/>
              <a:gd name="connsiteX5" fmla="*/ 9983 w 10000"/>
              <a:gd name="connsiteY5" fmla="*/ 9023 h 11517"/>
              <a:gd name="connsiteX6" fmla="*/ 7607 w 10000"/>
              <a:gd name="connsiteY6" fmla="*/ 11517 h 11517"/>
              <a:gd name="connsiteX7" fmla="*/ 4408 w 10000"/>
              <a:gd name="connsiteY7" fmla="*/ 8714 h 11517"/>
              <a:gd name="connsiteX8" fmla="*/ 921 w 10000"/>
              <a:gd name="connsiteY8" fmla="*/ 9929 h 11517"/>
              <a:gd name="connsiteX9" fmla="*/ 944 w 10000"/>
              <a:gd name="connsiteY9" fmla="*/ 9819 h 11517"/>
              <a:gd name="connsiteX10" fmla="*/ 976 w 10000"/>
              <a:gd name="connsiteY10" fmla="*/ 4628 h 11517"/>
              <a:gd name="connsiteX0" fmla="*/ 976 w 10000"/>
              <a:gd name="connsiteY0" fmla="*/ 3157 h 10046"/>
              <a:gd name="connsiteX1" fmla="*/ 954 w 10000"/>
              <a:gd name="connsiteY1" fmla="*/ 3298 h 10046"/>
              <a:gd name="connsiteX2" fmla="*/ 3343 w 10000"/>
              <a:gd name="connsiteY2" fmla="*/ 1 h 10046"/>
              <a:gd name="connsiteX3" fmla="*/ 7044 w 10000"/>
              <a:gd name="connsiteY3" fmla="*/ 3437 h 10046"/>
              <a:gd name="connsiteX4" fmla="*/ 10000 w 10000"/>
              <a:gd name="connsiteY4" fmla="*/ 2944 h 10046"/>
              <a:gd name="connsiteX5" fmla="*/ 9983 w 10000"/>
              <a:gd name="connsiteY5" fmla="*/ 7552 h 10046"/>
              <a:gd name="connsiteX6" fmla="*/ 7607 w 10000"/>
              <a:gd name="connsiteY6" fmla="*/ 10046 h 10046"/>
              <a:gd name="connsiteX7" fmla="*/ 4408 w 10000"/>
              <a:gd name="connsiteY7" fmla="*/ 7243 h 10046"/>
              <a:gd name="connsiteX8" fmla="*/ 921 w 10000"/>
              <a:gd name="connsiteY8" fmla="*/ 8458 h 10046"/>
              <a:gd name="connsiteX9" fmla="*/ 944 w 10000"/>
              <a:gd name="connsiteY9" fmla="*/ 8348 h 10046"/>
              <a:gd name="connsiteX10" fmla="*/ 976 w 10000"/>
              <a:gd name="connsiteY10" fmla="*/ 3157 h 10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46">
                <a:moveTo>
                  <a:pt x="976" y="3157"/>
                </a:moveTo>
                <a:cubicBezTo>
                  <a:pt x="976" y="3488"/>
                  <a:pt x="559" y="3824"/>
                  <a:pt x="954" y="3298"/>
                </a:cubicBezTo>
                <a:cubicBezTo>
                  <a:pt x="1349" y="2772"/>
                  <a:pt x="2328" y="-22"/>
                  <a:pt x="3343" y="1"/>
                </a:cubicBezTo>
                <a:cubicBezTo>
                  <a:pt x="4358" y="24"/>
                  <a:pt x="5935" y="2947"/>
                  <a:pt x="7044" y="3437"/>
                </a:cubicBezTo>
                <a:cubicBezTo>
                  <a:pt x="8154" y="3928"/>
                  <a:pt x="10000" y="2612"/>
                  <a:pt x="10000" y="2944"/>
                </a:cubicBezTo>
                <a:cubicBezTo>
                  <a:pt x="9994" y="4480"/>
                  <a:pt x="9989" y="6016"/>
                  <a:pt x="9983" y="7552"/>
                </a:cubicBezTo>
                <a:cubicBezTo>
                  <a:pt x="9983" y="7222"/>
                  <a:pt x="8536" y="10097"/>
                  <a:pt x="7607" y="10046"/>
                </a:cubicBezTo>
                <a:cubicBezTo>
                  <a:pt x="6678" y="9995"/>
                  <a:pt x="5522" y="7508"/>
                  <a:pt x="4408" y="7243"/>
                </a:cubicBezTo>
                <a:cubicBezTo>
                  <a:pt x="3294" y="6978"/>
                  <a:pt x="3009" y="8458"/>
                  <a:pt x="921" y="8458"/>
                </a:cubicBezTo>
                <a:cubicBezTo>
                  <a:pt x="-1164" y="8458"/>
                  <a:pt x="944" y="8678"/>
                  <a:pt x="944" y="8348"/>
                </a:cubicBezTo>
                <a:cubicBezTo>
                  <a:pt x="955" y="6617"/>
                  <a:pt x="965" y="4887"/>
                  <a:pt x="976" y="3157"/>
                </a:cubicBezTo>
                <a:close/>
              </a:path>
            </a:pathLst>
          </a:cu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5" name="Cinta perforada 42"/>
          <p:cNvSpPr/>
          <p:nvPr/>
        </p:nvSpPr>
        <p:spPr>
          <a:xfrm>
            <a:off x="-1163860" y="1585697"/>
            <a:ext cx="13564334" cy="4232096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44" h="10102">
                <a:moveTo>
                  <a:pt x="698" y="2424"/>
                </a:moveTo>
                <a:cubicBezTo>
                  <a:pt x="698" y="2897"/>
                  <a:pt x="406" y="2329"/>
                  <a:pt x="682" y="2627"/>
                </a:cubicBezTo>
                <a:cubicBezTo>
                  <a:pt x="958" y="2926"/>
                  <a:pt x="1614" y="4645"/>
                  <a:pt x="2356" y="4214"/>
                </a:cubicBezTo>
                <a:cubicBezTo>
                  <a:pt x="3098" y="3783"/>
                  <a:pt x="4338" y="391"/>
                  <a:pt x="5135" y="41"/>
                </a:cubicBezTo>
                <a:cubicBezTo>
                  <a:pt x="5933" y="-308"/>
                  <a:pt x="7144" y="1646"/>
                  <a:pt x="7144" y="2119"/>
                </a:cubicBezTo>
                <a:cubicBezTo>
                  <a:pt x="7140" y="4316"/>
                  <a:pt x="7136" y="6511"/>
                  <a:pt x="7132" y="8706"/>
                </a:cubicBezTo>
                <a:cubicBezTo>
                  <a:pt x="7132" y="8234"/>
                  <a:pt x="6085" y="5983"/>
                  <a:pt x="5320" y="6062"/>
                </a:cubicBezTo>
                <a:cubicBezTo>
                  <a:pt x="4555" y="6141"/>
                  <a:pt x="3318" y="8531"/>
                  <a:pt x="2541" y="9187"/>
                </a:cubicBezTo>
                <a:cubicBezTo>
                  <a:pt x="1764" y="9842"/>
                  <a:pt x="2150" y="10000"/>
                  <a:pt x="659" y="10000"/>
                </a:cubicBezTo>
                <a:cubicBezTo>
                  <a:pt x="-831" y="10000"/>
                  <a:pt x="675" y="10315"/>
                  <a:pt x="675" y="9842"/>
                </a:cubicBezTo>
                <a:cubicBezTo>
                  <a:pt x="683" y="7369"/>
                  <a:pt x="690" y="4897"/>
                  <a:pt x="698" y="2424"/>
                </a:cubicBezTo>
                <a:close/>
              </a:path>
            </a:pathLst>
          </a:custGeom>
          <a:solidFill>
            <a:srgbClr val="F2F2F2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8" name="CuadroTexto 4"/>
          <p:cNvSpPr txBox="1">
            <a:spLocks noChangeArrowheads="1"/>
          </p:cNvSpPr>
          <p:nvPr/>
        </p:nvSpPr>
        <p:spPr bwMode="auto">
          <a:xfrm>
            <a:off x="269366" y="137831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ES_tradnl" sz="2000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3.- Evolución reciente de la marginación y la pobreza en México </a:t>
            </a:r>
            <a:endParaRPr lang="es-MX" altLang="es-ES_tradnl" sz="2000" b="1" dirty="0">
              <a:solidFill>
                <a:schemeClr val="accent2"/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pic>
        <p:nvPicPr>
          <p:cNvPr id="33" name="Picture 8" descr="Resultado de imagen para logo sedes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573" y="181371"/>
            <a:ext cx="1716555" cy="5583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366" y="1021487"/>
            <a:ext cx="7964216" cy="5000053"/>
          </a:xfrm>
          <a:prstGeom prst="rect">
            <a:avLst/>
          </a:prstGeom>
        </p:spPr>
      </p:pic>
      <p:graphicFrame>
        <p:nvGraphicFramePr>
          <p:cNvPr id="13" name="Tab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531387"/>
              </p:ext>
            </p:extLst>
          </p:nvPr>
        </p:nvGraphicFramePr>
        <p:xfrm>
          <a:off x="8394686" y="701146"/>
          <a:ext cx="3492686" cy="498848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270452">
                  <a:extLst>
                    <a:ext uri="{9D8B030D-6E8A-4147-A177-3AD203B41FA5}">
                      <a16:colId xmlns:a16="http://schemas.microsoft.com/office/drawing/2014/main" val="1436814078"/>
                    </a:ext>
                  </a:extLst>
                </a:gridCol>
                <a:gridCol w="545703">
                  <a:extLst>
                    <a:ext uri="{9D8B030D-6E8A-4147-A177-3AD203B41FA5}">
                      <a16:colId xmlns:a16="http://schemas.microsoft.com/office/drawing/2014/main" val="3153557693"/>
                    </a:ext>
                  </a:extLst>
                </a:gridCol>
                <a:gridCol w="676531">
                  <a:extLst>
                    <a:ext uri="{9D8B030D-6E8A-4147-A177-3AD203B41FA5}">
                      <a16:colId xmlns:a16="http://schemas.microsoft.com/office/drawing/2014/main" val="753275510"/>
                    </a:ext>
                  </a:extLst>
                </a:gridCol>
              </a:tblGrid>
              <a:tr h="9004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Arial Narrow" panose="020B0606020202030204" pitchFamily="34" charset="0"/>
                        </a:rPr>
                        <a:t>Cambio </a:t>
                      </a:r>
                      <a:r>
                        <a:rPr lang="es-MX" sz="1400" dirty="0" smtClean="0">
                          <a:effectLst/>
                          <a:latin typeface="Arial Narrow" panose="020B0606020202030204" pitchFamily="34" charset="0"/>
                        </a:rPr>
                        <a:t>(</a:t>
                      </a:r>
                      <a:r>
                        <a:rPr lang="es-MX" sz="1400" dirty="0">
                          <a:effectLst/>
                          <a:latin typeface="Arial Narrow" panose="020B0606020202030204" pitchFamily="34" charset="0"/>
                        </a:rPr>
                        <a:t>1990-2016)</a:t>
                      </a:r>
                      <a:endParaRPr lang="es-MX" sz="1400" dirty="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Arial Narrow" panose="020B0606020202030204" pitchFamily="34" charset="0"/>
                        </a:rPr>
                        <a:t>Cambio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Arial Narrow" panose="020B0606020202030204" pitchFamily="34" charset="0"/>
                        </a:rPr>
                        <a:t>(2012-2016</a:t>
                      </a:r>
                      <a:r>
                        <a:rPr lang="es-MX" sz="1400" dirty="0">
                          <a:effectLst/>
                          <a:latin typeface="Arial Narrow" panose="020B0606020202030204" pitchFamily="34" charset="0"/>
                        </a:rPr>
                        <a:t>)</a:t>
                      </a:r>
                      <a:endParaRPr lang="es-MX" sz="1400" dirty="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2809955"/>
                  </a:ext>
                </a:extLst>
              </a:tr>
              <a:tr h="2997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 Narrow" panose="020B0606020202030204" pitchFamily="34" charset="0"/>
                        </a:rPr>
                        <a:t>Rezago educativo</a:t>
                      </a:r>
                      <a:endParaRPr lang="es-MX" sz="1400" b="1" dirty="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Arial Narrow" panose="020B0606020202030204" pitchFamily="34" charset="0"/>
                        </a:rPr>
                        <a:t>-35%</a:t>
                      </a:r>
                      <a:endParaRPr lang="es-MX" sz="1400" dirty="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rial Narrow" panose="020B0606020202030204" pitchFamily="34" charset="0"/>
                        </a:rPr>
                        <a:t>-10%</a:t>
                      </a:r>
                      <a:endParaRPr lang="es-MX" sz="140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5562909"/>
                  </a:ext>
                </a:extLst>
              </a:tr>
              <a:tr h="5924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 Narrow" panose="020B0606020202030204" pitchFamily="34" charset="0"/>
                        </a:rPr>
                        <a:t>Carencia por acceso a los servicios de salud (Inicio 2000)</a:t>
                      </a:r>
                      <a:endParaRPr lang="es-MX" sz="1400" b="1" dirty="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rial Narrow" panose="020B0606020202030204" pitchFamily="34" charset="0"/>
                        </a:rPr>
                        <a:t>-73%</a:t>
                      </a:r>
                      <a:endParaRPr lang="es-MX" sz="140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rial Narrow" panose="020B0606020202030204" pitchFamily="34" charset="0"/>
                        </a:rPr>
                        <a:t>-28%</a:t>
                      </a:r>
                      <a:endParaRPr lang="es-MX" sz="140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8358869"/>
                  </a:ext>
                </a:extLst>
              </a:tr>
              <a:tr h="5924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 Narrow" panose="020B0606020202030204" pitchFamily="34" charset="0"/>
                        </a:rPr>
                        <a:t>Carencia por acceso a la seguridad social (Inicio 2008)</a:t>
                      </a:r>
                      <a:endParaRPr lang="es-MX" sz="1400" b="1" dirty="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rial Narrow" panose="020B0606020202030204" pitchFamily="34" charset="0"/>
                        </a:rPr>
                        <a:t>-14%</a:t>
                      </a:r>
                      <a:endParaRPr lang="es-MX" sz="140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rial Narrow" panose="020B0606020202030204" pitchFamily="34" charset="0"/>
                        </a:rPr>
                        <a:t>-9%</a:t>
                      </a:r>
                      <a:endParaRPr lang="es-MX" sz="140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6747388"/>
                  </a:ext>
                </a:extLst>
              </a:tr>
              <a:tr h="2872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 Narrow" panose="020B0606020202030204" pitchFamily="34" charset="0"/>
                        </a:rPr>
                        <a:t>Viviendas sin electricidad</a:t>
                      </a:r>
                      <a:endParaRPr lang="es-MX" sz="1400" b="1" dirty="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rial Narrow" panose="020B0606020202030204" pitchFamily="34" charset="0"/>
                        </a:rPr>
                        <a:t>-97%</a:t>
                      </a:r>
                      <a:endParaRPr lang="es-MX" sz="140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rial Narrow" panose="020B0606020202030204" pitchFamily="34" charset="0"/>
                        </a:rPr>
                        <a:t>-43%</a:t>
                      </a:r>
                      <a:endParaRPr lang="es-MX" sz="140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9534661"/>
                  </a:ext>
                </a:extLst>
              </a:tr>
              <a:tr h="2872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 Narrow" panose="020B0606020202030204" pitchFamily="34" charset="0"/>
                        </a:rPr>
                        <a:t>Viviendas con techo endeble</a:t>
                      </a:r>
                      <a:endParaRPr lang="es-MX" sz="1400" b="1" dirty="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rial Narrow" panose="020B0606020202030204" pitchFamily="34" charset="0"/>
                        </a:rPr>
                        <a:t>-90%</a:t>
                      </a:r>
                      <a:endParaRPr lang="es-MX" sz="140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rial Narrow" panose="020B0606020202030204" pitchFamily="34" charset="0"/>
                        </a:rPr>
                        <a:t>-35%</a:t>
                      </a:r>
                      <a:endParaRPr lang="es-MX" sz="140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2954253"/>
                  </a:ext>
                </a:extLst>
              </a:tr>
              <a:tr h="2872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 Narrow" panose="020B0606020202030204" pitchFamily="34" charset="0"/>
                        </a:rPr>
                        <a:t>Viviendas con piso de tierra</a:t>
                      </a:r>
                      <a:endParaRPr lang="es-MX" sz="1400" b="1" dirty="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rial Narrow" panose="020B0606020202030204" pitchFamily="34" charset="0"/>
                        </a:rPr>
                        <a:t>-84%</a:t>
                      </a:r>
                      <a:endParaRPr lang="es-MX" sz="140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rial Narrow" panose="020B0606020202030204" pitchFamily="34" charset="0"/>
                        </a:rPr>
                        <a:t>-8%</a:t>
                      </a:r>
                      <a:endParaRPr lang="es-MX" sz="140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1839890"/>
                  </a:ext>
                </a:extLst>
              </a:tr>
              <a:tr h="2872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 Narrow" panose="020B0606020202030204" pitchFamily="34" charset="0"/>
                        </a:rPr>
                        <a:t>Viviendas sin drenaje</a:t>
                      </a:r>
                      <a:endParaRPr lang="es-MX" sz="1400" b="1" dirty="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rial Narrow" panose="020B0606020202030204" pitchFamily="34" charset="0"/>
                        </a:rPr>
                        <a:t>-83%</a:t>
                      </a:r>
                      <a:endParaRPr lang="es-MX" sz="140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rial Narrow" panose="020B0606020202030204" pitchFamily="34" charset="0"/>
                        </a:rPr>
                        <a:t>-25%</a:t>
                      </a:r>
                      <a:endParaRPr lang="es-MX" sz="140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4271266"/>
                  </a:ext>
                </a:extLst>
              </a:tr>
              <a:tr h="2872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 Narrow" panose="020B0606020202030204" pitchFamily="34" charset="0"/>
                        </a:rPr>
                        <a:t>Viviendas con muros endebles</a:t>
                      </a:r>
                      <a:endParaRPr lang="es-MX" sz="1400" b="1" dirty="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rial Narrow" panose="020B0606020202030204" pitchFamily="34" charset="0"/>
                        </a:rPr>
                        <a:t>-78%</a:t>
                      </a:r>
                      <a:endParaRPr lang="es-MX" sz="140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  <a:endParaRPr lang="es-MX" sz="140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278269"/>
                  </a:ext>
                </a:extLst>
              </a:tr>
              <a:tr h="2872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 Narrow" panose="020B0606020202030204" pitchFamily="34" charset="0"/>
                        </a:rPr>
                        <a:t>Viviendas con hacinamiento</a:t>
                      </a:r>
                      <a:endParaRPr lang="es-MX" sz="1400" b="1" dirty="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rial Narrow" panose="020B0606020202030204" pitchFamily="34" charset="0"/>
                        </a:rPr>
                        <a:t>-71%</a:t>
                      </a:r>
                      <a:endParaRPr lang="es-MX" sz="140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rial Narrow" panose="020B0606020202030204" pitchFamily="34" charset="0"/>
                        </a:rPr>
                        <a:t>-13%</a:t>
                      </a:r>
                      <a:endParaRPr lang="es-MX" sz="140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9172404"/>
                  </a:ext>
                </a:extLst>
              </a:tr>
              <a:tr h="2872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 Narrow" panose="020B0606020202030204" pitchFamily="34" charset="0"/>
                        </a:rPr>
                        <a:t>Viviendas sin acceso al agua</a:t>
                      </a:r>
                      <a:endParaRPr lang="es-MX" sz="1400" b="1" dirty="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rial Narrow" panose="020B0606020202030204" pitchFamily="34" charset="0"/>
                        </a:rPr>
                        <a:t>-69%</a:t>
                      </a:r>
                      <a:endParaRPr lang="es-MX" sz="140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rial Narrow" panose="020B0606020202030204" pitchFamily="34" charset="0"/>
                        </a:rPr>
                        <a:t>-14%</a:t>
                      </a:r>
                      <a:endParaRPr lang="es-MX" sz="140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0454866"/>
                  </a:ext>
                </a:extLst>
              </a:tr>
              <a:tr h="5924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 Narrow" panose="020B0606020202030204" pitchFamily="34" charset="0"/>
                        </a:rPr>
                        <a:t>Carencia por acceso a la alimentación (Inicio 2008)</a:t>
                      </a:r>
                      <a:endParaRPr lang="es-MX" sz="1400" b="1" dirty="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rial Narrow" panose="020B0606020202030204" pitchFamily="34" charset="0"/>
                        </a:rPr>
                        <a:t>-19%</a:t>
                      </a:r>
                      <a:endParaRPr lang="es-MX" sz="140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Arial Narrow" panose="020B0606020202030204" pitchFamily="34" charset="0"/>
                        </a:rPr>
                        <a:t>-14%</a:t>
                      </a:r>
                      <a:endParaRPr lang="es-MX" sz="1400" dirty="0">
                        <a:effectLst/>
                        <a:latin typeface="Arial Narrow" panose="020B0606020202030204" pitchFamily="34" charset="0"/>
                        <a:ea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4005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422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7882287" y="6225287"/>
            <a:ext cx="385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900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Yu Gothic Light" panose="020B0300000000000000" pitchFamily="34" charset="-128"/>
              </a:rPr>
              <a:t>Situación actual de la Pobreza y la Marginación en México</a:t>
            </a:r>
            <a:endParaRPr lang="es-ES_tradnl" sz="900" b="1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Yu Gothic Light" panose="020B0300000000000000" pitchFamily="34" charset="-128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3" b="88732"/>
          <a:stretch/>
        </p:blipFill>
        <p:spPr>
          <a:xfrm>
            <a:off x="9064170" y="6475487"/>
            <a:ext cx="3127829" cy="464949"/>
          </a:xfrm>
          <a:prstGeom prst="rect">
            <a:avLst/>
          </a:prstGeom>
        </p:spPr>
      </p:pic>
      <p:sp>
        <p:nvSpPr>
          <p:cNvPr id="31" name="Rectángulo 30"/>
          <p:cNvSpPr/>
          <p:nvPr/>
        </p:nvSpPr>
        <p:spPr>
          <a:xfrm>
            <a:off x="11380573" y="6130365"/>
            <a:ext cx="85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|</a:t>
            </a:r>
            <a:r>
              <a:rPr lang="es-MX" b="1" dirty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7</a:t>
            </a:r>
            <a:endParaRPr lang="es-ES_tradnl" b="1" dirty="0">
              <a:solidFill>
                <a:schemeClr val="accent2"/>
              </a:solidFill>
              <a:latin typeface="Century Gothic" panose="020B0502020202020204" pitchFamily="34" charset="0"/>
              <a:ea typeface="Adobe Fangsong Std R" panose="02020400000000000000" pitchFamily="18" charset="-128"/>
            </a:endParaRPr>
          </a:p>
        </p:txBody>
      </p:sp>
      <p:sp>
        <p:nvSpPr>
          <p:cNvPr id="44" name="Cinta perforada 42"/>
          <p:cNvSpPr/>
          <p:nvPr/>
        </p:nvSpPr>
        <p:spPr>
          <a:xfrm>
            <a:off x="-1324650" y="2071171"/>
            <a:ext cx="13539535" cy="3005977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  <a:gd name="connsiteX0" fmla="*/ 976 w 9999"/>
              <a:gd name="connsiteY0" fmla="*/ 6581 h 14181"/>
              <a:gd name="connsiteX1" fmla="*/ 954 w 9999"/>
              <a:gd name="connsiteY1" fmla="*/ 6781 h 14181"/>
              <a:gd name="connsiteX2" fmla="*/ 3112 w 9999"/>
              <a:gd name="connsiteY2" fmla="*/ 35 h 14181"/>
              <a:gd name="connsiteX3" fmla="*/ 7187 w 9999"/>
              <a:gd name="connsiteY3" fmla="*/ 4222 h 14181"/>
              <a:gd name="connsiteX4" fmla="*/ 9999 w 9999"/>
              <a:gd name="connsiteY4" fmla="*/ 6279 h 14181"/>
              <a:gd name="connsiteX5" fmla="*/ 9982 w 9999"/>
              <a:gd name="connsiteY5" fmla="*/ 12799 h 14181"/>
              <a:gd name="connsiteX6" fmla="*/ 7446 w 9999"/>
              <a:gd name="connsiteY6" fmla="*/ 10182 h 14181"/>
              <a:gd name="connsiteX7" fmla="*/ 3556 w 9999"/>
              <a:gd name="connsiteY7" fmla="*/ 13275 h 14181"/>
              <a:gd name="connsiteX8" fmla="*/ 921 w 9999"/>
              <a:gd name="connsiteY8" fmla="*/ 14080 h 14181"/>
              <a:gd name="connsiteX9" fmla="*/ 944 w 9999"/>
              <a:gd name="connsiteY9" fmla="*/ 13924 h 14181"/>
              <a:gd name="connsiteX10" fmla="*/ 976 w 9999"/>
              <a:gd name="connsiteY10" fmla="*/ 6581 h 14181"/>
              <a:gd name="connsiteX0" fmla="*/ 976 w 10000"/>
              <a:gd name="connsiteY0" fmla="*/ 4617 h 9976"/>
              <a:gd name="connsiteX1" fmla="*/ 954 w 10000"/>
              <a:gd name="connsiteY1" fmla="*/ 4758 h 9976"/>
              <a:gd name="connsiteX2" fmla="*/ 3112 w 10000"/>
              <a:gd name="connsiteY2" fmla="*/ 1 h 9976"/>
              <a:gd name="connsiteX3" fmla="*/ 7044 w 10000"/>
              <a:gd name="connsiteY3" fmla="*/ 4896 h 9976"/>
              <a:gd name="connsiteX4" fmla="*/ 10000 w 10000"/>
              <a:gd name="connsiteY4" fmla="*/ 4404 h 9976"/>
              <a:gd name="connsiteX5" fmla="*/ 9983 w 10000"/>
              <a:gd name="connsiteY5" fmla="*/ 9001 h 9976"/>
              <a:gd name="connsiteX6" fmla="*/ 7447 w 10000"/>
              <a:gd name="connsiteY6" fmla="*/ 7156 h 9976"/>
              <a:gd name="connsiteX7" fmla="*/ 3556 w 10000"/>
              <a:gd name="connsiteY7" fmla="*/ 9337 h 9976"/>
              <a:gd name="connsiteX8" fmla="*/ 921 w 10000"/>
              <a:gd name="connsiteY8" fmla="*/ 9905 h 9976"/>
              <a:gd name="connsiteX9" fmla="*/ 944 w 10000"/>
              <a:gd name="connsiteY9" fmla="*/ 9795 h 9976"/>
              <a:gd name="connsiteX10" fmla="*/ 976 w 10000"/>
              <a:gd name="connsiteY10" fmla="*/ 4617 h 997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3556 w 10000"/>
              <a:gd name="connsiteY7" fmla="*/ 9359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2766"/>
              <a:gd name="connsiteX1" fmla="*/ 954 w 10000"/>
              <a:gd name="connsiteY1" fmla="*/ 4769 h 12766"/>
              <a:gd name="connsiteX2" fmla="*/ 3112 w 10000"/>
              <a:gd name="connsiteY2" fmla="*/ 1 h 12766"/>
              <a:gd name="connsiteX3" fmla="*/ 7044 w 10000"/>
              <a:gd name="connsiteY3" fmla="*/ 4908 h 12766"/>
              <a:gd name="connsiteX4" fmla="*/ 10000 w 10000"/>
              <a:gd name="connsiteY4" fmla="*/ 4415 h 12766"/>
              <a:gd name="connsiteX5" fmla="*/ 9983 w 10000"/>
              <a:gd name="connsiteY5" fmla="*/ 9023 h 12766"/>
              <a:gd name="connsiteX6" fmla="*/ 7447 w 10000"/>
              <a:gd name="connsiteY6" fmla="*/ 12721 h 12766"/>
              <a:gd name="connsiteX7" fmla="*/ 3885 w 10000"/>
              <a:gd name="connsiteY7" fmla="*/ 5721 h 12766"/>
              <a:gd name="connsiteX8" fmla="*/ 921 w 10000"/>
              <a:gd name="connsiteY8" fmla="*/ 9929 h 12766"/>
              <a:gd name="connsiteX9" fmla="*/ 944 w 10000"/>
              <a:gd name="connsiteY9" fmla="*/ 9819 h 12766"/>
              <a:gd name="connsiteX10" fmla="*/ 976 w 10000"/>
              <a:gd name="connsiteY10" fmla="*/ 4628 h 12766"/>
              <a:gd name="connsiteX0" fmla="*/ 976 w 10000"/>
              <a:gd name="connsiteY0" fmla="*/ 4628 h 12730"/>
              <a:gd name="connsiteX1" fmla="*/ 954 w 10000"/>
              <a:gd name="connsiteY1" fmla="*/ 4769 h 12730"/>
              <a:gd name="connsiteX2" fmla="*/ 3112 w 10000"/>
              <a:gd name="connsiteY2" fmla="*/ 1 h 12730"/>
              <a:gd name="connsiteX3" fmla="*/ 7044 w 10000"/>
              <a:gd name="connsiteY3" fmla="*/ 4908 h 12730"/>
              <a:gd name="connsiteX4" fmla="*/ 10000 w 10000"/>
              <a:gd name="connsiteY4" fmla="*/ 4415 h 12730"/>
              <a:gd name="connsiteX5" fmla="*/ 9983 w 10000"/>
              <a:gd name="connsiteY5" fmla="*/ 9023 h 12730"/>
              <a:gd name="connsiteX6" fmla="*/ 7447 w 10000"/>
              <a:gd name="connsiteY6" fmla="*/ 12721 h 12730"/>
              <a:gd name="connsiteX7" fmla="*/ 4799 w 10000"/>
              <a:gd name="connsiteY7" fmla="*/ 7595 h 12730"/>
              <a:gd name="connsiteX8" fmla="*/ 921 w 10000"/>
              <a:gd name="connsiteY8" fmla="*/ 9929 h 12730"/>
              <a:gd name="connsiteX9" fmla="*/ 944 w 10000"/>
              <a:gd name="connsiteY9" fmla="*/ 9819 h 12730"/>
              <a:gd name="connsiteX10" fmla="*/ 976 w 10000"/>
              <a:gd name="connsiteY10" fmla="*/ 4628 h 12730"/>
              <a:gd name="connsiteX0" fmla="*/ 976 w 10000"/>
              <a:gd name="connsiteY0" fmla="*/ 4628 h 12726"/>
              <a:gd name="connsiteX1" fmla="*/ 954 w 10000"/>
              <a:gd name="connsiteY1" fmla="*/ 4769 h 12726"/>
              <a:gd name="connsiteX2" fmla="*/ 3112 w 10000"/>
              <a:gd name="connsiteY2" fmla="*/ 1 h 12726"/>
              <a:gd name="connsiteX3" fmla="*/ 7044 w 10000"/>
              <a:gd name="connsiteY3" fmla="*/ 4908 h 12726"/>
              <a:gd name="connsiteX4" fmla="*/ 10000 w 10000"/>
              <a:gd name="connsiteY4" fmla="*/ 4415 h 12726"/>
              <a:gd name="connsiteX5" fmla="*/ 9983 w 10000"/>
              <a:gd name="connsiteY5" fmla="*/ 9023 h 12726"/>
              <a:gd name="connsiteX6" fmla="*/ 7447 w 10000"/>
              <a:gd name="connsiteY6" fmla="*/ 12721 h 12726"/>
              <a:gd name="connsiteX7" fmla="*/ 5083 w 10000"/>
              <a:gd name="connsiteY7" fmla="*/ 7912 h 12726"/>
              <a:gd name="connsiteX8" fmla="*/ 921 w 10000"/>
              <a:gd name="connsiteY8" fmla="*/ 9929 h 12726"/>
              <a:gd name="connsiteX9" fmla="*/ 944 w 10000"/>
              <a:gd name="connsiteY9" fmla="*/ 9819 h 12726"/>
              <a:gd name="connsiteX10" fmla="*/ 976 w 10000"/>
              <a:gd name="connsiteY10" fmla="*/ 4628 h 1272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4408 w 10000"/>
              <a:gd name="connsiteY7" fmla="*/ 8714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1517"/>
              <a:gd name="connsiteX1" fmla="*/ 954 w 10000"/>
              <a:gd name="connsiteY1" fmla="*/ 4769 h 11517"/>
              <a:gd name="connsiteX2" fmla="*/ 3112 w 10000"/>
              <a:gd name="connsiteY2" fmla="*/ 1 h 11517"/>
              <a:gd name="connsiteX3" fmla="*/ 7044 w 10000"/>
              <a:gd name="connsiteY3" fmla="*/ 4908 h 11517"/>
              <a:gd name="connsiteX4" fmla="*/ 10000 w 10000"/>
              <a:gd name="connsiteY4" fmla="*/ 4415 h 11517"/>
              <a:gd name="connsiteX5" fmla="*/ 9983 w 10000"/>
              <a:gd name="connsiteY5" fmla="*/ 9023 h 11517"/>
              <a:gd name="connsiteX6" fmla="*/ 7607 w 10000"/>
              <a:gd name="connsiteY6" fmla="*/ 11517 h 11517"/>
              <a:gd name="connsiteX7" fmla="*/ 4408 w 10000"/>
              <a:gd name="connsiteY7" fmla="*/ 8714 h 11517"/>
              <a:gd name="connsiteX8" fmla="*/ 921 w 10000"/>
              <a:gd name="connsiteY8" fmla="*/ 9929 h 11517"/>
              <a:gd name="connsiteX9" fmla="*/ 944 w 10000"/>
              <a:gd name="connsiteY9" fmla="*/ 9819 h 11517"/>
              <a:gd name="connsiteX10" fmla="*/ 976 w 10000"/>
              <a:gd name="connsiteY10" fmla="*/ 4628 h 11517"/>
              <a:gd name="connsiteX0" fmla="*/ 976 w 10000"/>
              <a:gd name="connsiteY0" fmla="*/ 3157 h 10046"/>
              <a:gd name="connsiteX1" fmla="*/ 954 w 10000"/>
              <a:gd name="connsiteY1" fmla="*/ 3298 h 10046"/>
              <a:gd name="connsiteX2" fmla="*/ 3343 w 10000"/>
              <a:gd name="connsiteY2" fmla="*/ 1 h 10046"/>
              <a:gd name="connsiteX3" fmla="*/ 7044 w 10000"/>
              <a:gd name="connsiteY3" fmla="*/ 3437 h 10046"/>
              <a:gd name="connsiteX4" fmla="*/ 10000 w 10000"/>
              <a:gd name="connsiteY4" fmla="*/ 2944 h 10046"/>
              <a:gd name="connsiteX5" fmla="*/ 9983 w 10000"/>
              <a:gd name="connsiteY5" fmla="*/ 7552 h 10046"/>
              <a:gd name="connsiteX6" fmla="*/ 7607 w 10000"/>
              <a:gd name="connsiteY6" fmla="*/ 10046 h 10046"/>
              <a:gd name="connsiteX7" fmla="*/ 4408 w 10000"/>
              <a:gd name="connsiteY7" fmla="*/ 7243 h 10046"/>
              <a:gd name="connsiteX8" fmla="*/ 921 w 10000"/>
              <a:gd name="connsiteY8" fmla="*/ 8458 h 10046"/>
              <a:gd name="connsiteX9" fmla="*/ 944 w 10000"/>
              <a:gd name="connsiteY9" fmla="*/ 8348 h 10046"/>
              <a:gd name="connsiteX10" fmla="*/ 976 w 10000"/>
              <a:gd name="connsiteY10" fmla="*/ 3157 h 10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46">
                <a:moveTo>
                  <a:pt x="976" y="3157"/>
                </a:moveTo>
                <a:cubicBezTo>
                  <a:pt x="976" y="3488"/>
                  <a:pt x="559" y="3824"/>
                  <a:pt x="954" y="3298"/>
                </a:cubicBezTo>
                <a:cubicBezTo>
                  <a:pt x="1349" y="2772"/>
                  <a:pt x="2328" y="-22"/>
                  <a:pt x="3343" y="1"/>
                </a:cubicBezTo>
                <a:cubicBezTo>
                  <a:pt x="4358" y="24"/>
                  <a:pt x="5935" y="2947"/>
                  <a:pt x="7044" y="3437"/>
                </a:cubicBezTo>
                <a:cubicBezTo>
                  <a:pt x="8154" y="3928"/>
                  <a:pt x="10000" y="2612"/>
                  <a:pt x="10000" y="2944"/>
                </a:cubicBezTo>
                <a:cubicBezTo>
                  <a:pt x="9994" y="4480"/>
                  <a:pt x="9989" y="6016"/>
                  <a:pt x="9983" y="7552"/>
                </a:cubicBezTo>
                <a:cubicBezTo>
                  <a:pt x="9983" y="7222"/>
                  <a:pt x="8536" y="10097"/>
                  <a:pt x="7607" y="10046"/>
                </a:cubicBezTo>
                <a:cubicBezTo>
                  <a:pt x="6678" y="9995"/>
                  <a:pt x="5522" y="7508"/>
                  <a:pt x="4408" y="7243"/>
                </a:cubicBezTo>
                <a:cubicBezTo>
                  <a:pt x="3294" y="6978"/>
                  <a:pt x="3009" y="8458"/>
                  <a:pt x="921" y="8458"/>
                </a:cubicBezTo>
                <a:cubicBezTo>
                  <a:pt x="-1164" y="8458"/>
                  <a:pt x="944" y="8678"/>
                  <a:pt x="944" y="8348"/>
                </a:cubicBezTo>
                <a:cubicBezTo>
                  <a:pt x="955" y="6617"/>
                  <a:pt x="965" y="4887"/>
                  <a:pt x="976" y="3157"/>
                </a:cubicBezTo>
                <a:close/>
              </a:path>
            </a:pathLst>
          </a:cu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5" name="Cinta perforada 42"/>
          <p:cNvSpPr/>
          <p:nvPr/>
        </p:nvSpPr>
        <p:spPr>
          <a:xfrm>
            <a:off x="-1163860" y="1585697"/>
            <a:ext cx="13564334" cy="4232096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44" h="10102">
                <a:moveTo>
                  <a:pt x="698" y="2424"/>
                </a:moveTo>
                <a:cubicBezTo>
                  <a:pt x="698" y="2897"/>
                  <a:pt x="406" y="2329"/>
                  <a:pt x="682" y="2627"/>
                </a:cubicBezTo>
                <a:cubicBezTo>
                  <a:pt x="958" y="2926"/>
                  <a:pt x="1614" y="4645"/>
                  <a:pt x="2356" y="4214"/>
                </a:cubicBezTo>
                <a:cubicBezTo>
                  <a:pt x="3098" y="3783"/>
                  <a:pt x="4338" y="391"/>
                  <a:pt x="5135" y="41"/>
                </a:cubicBezTo>
                <a:cubicBezTo>
                  <a:pt x="5933" y="-308"/>
                  <a:pt x="7144" y="1646"/>
                  <a:pt x="7144" y="2119"/>
                </a:cubicBezTo>
                <a:cubicBezTo>
                  <a:pt x="7140" y="4316"/>
                  <a:pt x="7136" y="6511"/>
                  <a:pt x="7132" y="8706"/>
                </a:cubicBezTo>
                <a:cubicBezTo>
                  <a:pt x="7132" y="8234"/>
                  <a:pt x="6085" y="5983"/>
                  <a:pt x="5320" y="6062"/>
                </a:cubicBezTo>
                <a:cubicBezTo>
                  <a:pt x="4555" y="6141"/>
                  <a:pt x="3318" y="8531"/>
                  <a:pt x="2541" y="9187"/>
                </a:cubicBezTo>
                <a:cubicBezTo>
                  <a:pt x="1764" y="9842"/>
                  <a:pt x="2150" y="10000"/>
                  <a:pt x="659" y="10000"/>
                </a:cubicBezTo>
                <a:cubicBezTo>
                  <a:pt x="-831" y="10000"/>
                  <a:pt x="675" y="10315"/>
                  <a:pt x="675" y="9842"/>
                </a:cubicBezTo>
                <a:cubicBezTo>
                  <a:pt x="683" y="7369"/>
                  <a:pt x="690" y="4897"/>
                  <a:pt x="698" y="2424"/>
                </a:cubicBezTo>
                <a:close/>
              </a:path>
            </a:pathLst>
          </a:custGeom>
          <a:solidFill>
            <a:srgbClr val="F2F2F2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8" name="CuadroTexto 4"/>
          <p:cNvSpPr txBox="1">
            <a:spLocks noChangeArrowheads="1"/>
          </p:cNvSpPr>
          <p:nvPr/>
        </p:nvSpPr>
        <p:spPr bwMode="auto">
          <a:xfrm>
            <a:off x="269366" y="137831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ES_tradnl" sz="2000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3.- Evolución reciente de la marginación y la pobreza en México </a:t>
            </a:r>
            <a:endParaRPr lang="es-MX" altLang="es-ES_tradnl" sz="2000" b="1" dirty="0">
              <a:solidFill>
                <a:schemeClr val="accent2"/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pic>
        <p:nvPicPr>
          <p:cNvPr id="33" name="Picture 8" descr="Resultado de imagen para logo sedes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573" y="181371"/>
            <a:ext cx="1716555" cy="5583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ítulo 3"/>
          <p:cNvSpPr txBox="1"/>
          <p:nvPr/>
        </p:nvSpPr>
        <p:spPr>
          <a:xfrm>
            <a:off x="899792" y="419259"/>
            <a:ext cx="8946867" cy="5232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3200">
                <a:solidFill>
                  <a:srgbClr val="808080"/>
                </a:solidFill>
              </a:defRPr>
            </a:lvl1pPr>
          </a:lstStyle>
          <a:p>
            <a:r>
              <a:rPr lang="es-MX" sz="2800" b="1" dirty="0" smtClean="0">
                <a:latin typeface="Arial Narrow" panose="020B0606020202030204" pitchFamily="34" charset="0"/>
              </a:rPr>
              <a:t>Análisis de corto plazo: la pobreza se redujo</a:t>
            </a:r>
            <a:endParaRPr sz="2800" b="1" dirty="0">
              <a:latin typeface="Arial Narrow" panose="020B0606020202030204" pitchFamily="34" charset="0"/>
            </a:endParaRPr>
          </a:p>
        </p:txBody>
      </p:sp>
      <p:sp>
        <p:nvSpPr>
          <p:cNvPr id="14" name="Rectángulo 28"/>
          <p:cNvSpPr/>
          <p:nvPr/>
        </p:nvSpPr>
        <p:spPr>
          <a:xfrm rot="18900000">
            <a:off x="11410898" y="6153100"/>
            <a:ext cx="478750" cy="478750"/>
          </a:xfrm>
          <a:prstGeom prst="rect">
            <a:avLst/>
          </a:prstGeom>
          <a:solidFill>
            <a:srgbClr val="FFC000"/>
          </a:solidFill>
          <a:ln w="12700">
            <a:miter lim="400000"/>
          </a:ln>
          <a:effectLst>
            <a:outerShdw blurRad="50800" dist="76200" dir="2700000" rotWithShape="0">
              <a:srgbClr val="000000">
                <a:alpha val="24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5" name="Imagen 30" descr="Imagen 30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505756" y="6196124"/>
            <a:ext cx="2681806" cy="396001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CuadroTexto 32"/>
          <p:cNvSpPr txBox="1"/>
          <p:nvPr/>
        </p:nvSpPr>
        <p:spPr>
          <a:xfrm>
            <a:off x="11311745" y="6207809"/>
            <a:ext cx="677056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2400" b="1">
                <a:solidFill>
                  <a:srgbClr val="FFFFFF"/>
                </a:solidFill>
              </a:defRPr>
            </a:lvl1pPr>
          </a:lstStyle>
          <a:p>
            <a:r>
              <a:rPr lang="es-MX" dirty="0" smtClean="0"/>
              <a:t>1</a:t>
            </a:r>
            <a:r>
              <a:rPr dirty="0" smtClean="0"/>
              <a:t> </a:t>
            </a:r>
            <a:endParaRPr dirty="0"/>
          </a:p>
        </p:txBody>
      </p:sp>
      <p:grpSp>
        <p:nvGrpSpPr>
          <p:cNvPr id="17" name="Grupo 16"/>
          <p:cNvGrpSpPr/>
          <p:nvPr/>
        </p:nvGrpSpPr>
        <p:grpSpPr>
          <a:xfrm>
            <a:off x="1408250" y="4983034"/>
            <a:ext cx="1786759" cy="400110"/>
            <a:chOff x="1292773" y="5778850"/>
            <a:chExt cx="1786759" cy="400110"/>
          </a:xfrm>
          <a:solidFill>
            <a:srgbClr val="FF0000"/>
          </a:solidFill>
        </p:grpSpPr>
        <p:sp>
          <p:nvSpPr>
            <p:cNvPr id="19" name="Rectángulo 18"/>
            <p:cNvSpPr/>
            <p:nvPr/>
          </p:nvSpPr>
          <p:spPr>
            <a:xfrm>
              <a:off x="1292773" y="5801710"/>
              <a:ext cx="1786759" cy="3678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20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1292773" y="5778850"/>
              <a:ext cx="1786759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9.5</a:t>
              </a:r>
              <a:endParaRPr lang="es-MX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" name="Grupo 20"/>
          <p:cNvGrpSpPr/>
          <p:nvPr/>
        </p:nvGrpSpPr>
        <p:grpSpPr>
          <a:xfrm>
            <a:off x="4345581" y="5055840"/>
            <a:ext cx="1786760" cy="317916"/>
            <a:chOff x="3841224" y="5851656"/>
            <a:chExt cx="1786760" cy="317916"/>
          </a:xfrm>
          <a:solidFill>
            <a:srgbClr val="FF0000"/>
          </a:solidFill>
        </p:grpSpPr>
        <p:sp>
          <p:nvSpPr>
            <p:cNvPr id="22" name="Rectángulo 21"/>
            <p:cNvSpPr/>
            <p:nvPr/>
          </p:nvSpPr>
          <p:spPr>
            <a:xfrm>
              <a:off x="3841224" y="5874516"/>
              <a:ext cx="1786759" cy="295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20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Rectángulo 22"/>
            <p:cNvSpPr/>
            <p:nvPr/>
          </p:nvSpPr>
          <p:spPr>
            <a:xfrm>
              <a:off x="3841225" y="5851656"/>
              <a:ext cx="1786759" cy="295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7.6</a:t>
              </a:r>
              <a:endParaRPr lang="es-MX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" name="Grupo 23"/>
          <p:cNvGrpSpPr/>
          <p:nvPr/>
        </p:nvGrpSpPr>
        <p:grpSpPr>
          <a:xfrm>
            <a:off x="1408250" y="3576612"/>
            <a:ext cx="1786759" cy="1429282"/>
            <a:chOff x="1292773" y="5801710"/>
            <a:chExt cx="1786759" cy="353662"/>
          </a:xfrm>
        </p:grpSpPr>
        <p:sp>
          <p:nvSpPr>
            <p:cNvPr id="25" name="Rectángulo 24"/>
            <p:cNvSpPr/>
            <p:nvPr/>
          </p:nvSpPr>
          <p:spPr>
            <a:xfrm>
              <a:off x="1292773" y="5801710"/>
              <a:ext cx="1786759" cy="35366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20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CuadroTexto 25"/>
            <p:cNvSpPr txBox="1"/>
            <p:nvPr/>
          </p:nvSpPr>
          <p:spPr>
            <a:xfrm>
              <a:off x="1292773" y="5801710"/>
              <a:ext cx="1786759" cy="2513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endPara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s-MX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s-MX" sz="2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36.6</a:t>
              </a:r>
              <a:endParaRPr lang="es-MX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7" name="Grupo 26"/>
          <p:cNvGrpSpPr/>
          <p:nvPr/>
        </p:nvGrpSpPr>
        <p:grpSpPr>
          <a:xfrm>
            <a:off x="4345580" y="3680952"/>
            <a:ext cx="1786759" cy="1397748"/>
            <a:chOff x="1292773" y="5801710"/>
            <a:chExt cx="1786759" cy="353662"/>
          </a:xfrm>
        </p:grpSpPr>
        <p:sp>
          <p:nvSpPr>
            <p:cNvPr id="28" name="Rectángulo 27"/>
            <p:cNvSpPr/>
            <p:nvPr/>
          </p:nvSpPr>
          <p:spPr>
            <a:xfrm>
              <a:off x="1292773" y="5801710"/>
              <a:ext cx="1786759" cy="35366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20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CuadroTexto 28"/>
            <p:cNvSpPr txBox="1"/>
            <p:nvPr/>
          </p:nvSpPr>
          <p:spPr>
            <a:xfrm>
              <a:off x="1292773" y="5801710"/>
              <a:ext cx="1786759" cy="2569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endPara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s-MX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s-MX" sz="2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35.9</a:t>
              </a:r>
              <a:endParaRPr lang="es-MX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0" name="Rectángulo 29"/>
          <p:cNvSpPr/>
          <p:nvPr/>
        </p:nvSpPr>
        <p:spPr>
          <a:xfrm>
            <a:off x="4345577" y="2632717"/>
            <a:ext cx="1775368" cy="103959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26.8</a:t>
            </a:r>
            <a:endParaRPr lang="es-MX" sz="2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Abrir llave 31">
            <a:extLst>
              <a:ext uri="{FF2B5EF4-FFF2-40B4-BE49-F238E27FC236}">
                <a16:creationId xmlns:a16="http://schemas.microsoft.com/office/drawing/2014/main" id="{213C54EE-0498-4C39-B5EA-FF5ED0B50E03}"/>
              </a:ext>
            </a:extLst>
          </p:cNvPr>
          <p:cNvSpPr/>
          <p:nvPr/>
        </p:nvSpPr>
        <p:spPr>
          <a:xfrm>
            <a:off x="1339671" y="3576612"/>
            <a:ext cx="45719" cy="1797144"/>
          </a:xfrm>
          <a:prstGeom prst="leftBrace">
            <a:avLst/>
          </a:prstGeom>
          <a:noFill/>
          <a:ln w="254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atinLnBrk="1"/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Abrir llave 33">
            <a:extLst>
              <a:ext uri="{FF2B5EF4-FFF2-40B4-BE49-F238E27FC236}">
                <a16:creationId xmlns:a16="http://schemas.microsoft.com/office/drawing/2014/main" id="{213C54EE-0498-4C39-B5EA-FF5ED0B50E03}"/>
              </a:ext>
            </a:extLst>
          </p:cNvPr>
          <p:cNvSpPr/>
          <p:nvPr/>
        </p:nvSpPr>
        <p:spPr>
          <a:xfrm>
            <a:off x="4266797" y="3680952"/>
            <a:ext cx="52813" cy="1692804"/>
          </a:xfrm>
          <a:prstGeom prst="leftBrace">
            <a:avLst/>
          </a:prstGeom>
          <a:noFill/>
          <a:ln w="254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atinLnBrk="1"/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F663CC1C-ED29-411F-81EB-D651E50D6780}"/>
              </a:ext>
            </a:extLst>
          </p:cNvPr>
          <p:cNvSpPr txBox="1"/>
          <p:nvPr/>
        </p:nvSpPr>
        <p:spPr>
          <a:xfrm>
            <a:off x="293395" y="4109337"/>
            <a:ext cx="990013" cy="738662"/>
          </a:xfrm>
          <a:prstGeom prst="rect">
            <a:avLst/>
          </a:prstGeom>
          <a:solidFill>
            <a:schemeClr val="tx2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Arial"/>
              </a:rPr>
              <a:t>Pobreza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46.2%</a:t>
            </a:r>
            <a:endParaRPr kumimoji="0" lang="es-MX" sz="2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F663CC1C-ED29-411F-81EB-D651E50D6780}"/>
              </a:ext>
            </a:extLst>
          </p:cNvPr>
          <p:cNvSpPr txBox="1"/>
          <p:nvPr/>
        </p:nvSpPr>
        <p:spPr>
          <a:xfrm>
            <a:off x="3239423" y="4105853"/>
            <a:ext cx="990013" cy="73866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MX" sz="1800" b="1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Arial"/>
              </a:rPr>
              <a:t>Pobreza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43.6%</a:t>
            </a:r>
            <a:endParaRPr kumimoji="0" lang="es-MX" sz="2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grpSp>
        <p:nvGrpSpPr>
          <p:cNvPr id="37" name="Grupo 36"/>
          <p:cNvGrpSpPr/>
          <p:nvPr/>
        </p:nvGrpSpPr>
        <p:grpSpPr>
          <a:xfrm>
            <a:off x="1408249" y="2174838"/>
            <a:ext cx="1786760" cy="346767"/>
            <a:chOff x="1292772" y="5729056"/>
            <a:chExt cx="1786760" cy="731379"/>
          </a:xfrm>
          <a:solidFill>
            <a:schemeClr val="tx2">
              <a:lumMod val="50000"/>
            </a:schemeClr>
          </a:solidFill>
        </p:grpSpPr>
        <p:sp>
          <p:nvSpPr>
            <p:cNvPr id="38" name="Rectángulo 37"/>
            <p:cNvSpPr/>
            <p:nvPr/>
          </p:nvSpPr>
          <p:spPr>
            <a:xfrm>
              <a:off x="1292773" y="5801710"/>
              <a:ext cx="1786759" cy="3678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20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CuadroTexto 38"/>
            <p:cNvSpPr txBox="1"/>
            <p:nvPr/>
          </p:nvSpPr>
          <p:spPr>
            <a:xfrm>
              <a:off x="1292772" y="5729056"/>
              <a:ext cx="1786759" cy="73137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7.1</a:t>
              </a:r>
              <a:endParaRPr lang="es-MX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" name="Grupo 39"/>
          <p:cNvGrpSpPr/>
          <p:nvPr/>
        </p:nvGrpSpPr>
        <p:grpSpPr>
          <a:xfrm>
            <a:off x="4345578" y="2300782"/>
            <a:ext cx="1786760" cy="331935"/>
            <a:chOff x="1292772" y="5714564"/>
            <a:chExt cx="1786760" cy="528396"/>
          </a:xfrm>
          <a:solidFill>
            <a:schemeClr val="tx2">
              <a:lumMod val="50000"/>
            </a:schemeClr>
          </a:solidFill>
        </p:grpSpPr>
        <p:sp>
          <p:nvSpPr>
            <p:cNvPr id="41" name="Rectángulo 40"/>
            <p:cNvSpPr/>
            <p:nvPr/>
          </p:nvSpPr>
          <p:spPr>
            <a:xfrm>
              <a:off x="1292773" y="5801710"/>
              <a:ext cx="1786759" cy="3678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20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CuadroTexto 41"/>
            <p:cNvSpPr txBox="1"/>
            <p:nvPr/>
          </p:nvSpPr>
          <p:spPr>
            <a:xfrm>
              <a:off x="1292772" y="5714564"/>
              <a:ext cx="1786759" cy="528396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7.0</a:t>
              </a:r>
              <a:endParaRPr lang="es-MX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" name="Grupo 42"/>
          <p:cNvGrpSpPr/>
          <p:nvPr/>
        </p:nvGrpSpPr>
        <p:grpSpPr>
          <a:xfrm>
            <a:off x="1408249" y="1353182"/>
            <a:ext cx="1831174" cy="881603"/>
            <a:chOff x="1292773" y="5745839"/>
            <a:chExt cx="1831174" cy="423733"/>
          </a:xfrm>
        </p:grpSpPr>
        <p:sp>
          <p:nvSpPr>
            <p:cNvPr id="46" name="Rectángulo 45"/>
            <p:cNvSpPr/>
            <p:nvPr/>
          </p:nvSpPr>
          <p:spPr>
            <a:xfrm>
              <a:off x="1292773" y="5801710"/>
              <a:ext cx="1786759" cy="367862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20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CuadroTexto 46"/>
            <p:cNvSpPr txBox="1"/>
            <p:nvPr/>
          </p:nvSpPr>
          <p:spPr>
            <a:xfrm>
              <a:off x="1337188" y="5745839"/>
              <a:ext cx="1786759" cy="34023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endPara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s-MX" sz="2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20.5</a:t>
              </a:r>
              <a:endParaRPr lang="es-MX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8" name="Grupo 47"/>
          <p:cNvGrpSpPr/>
          <p:nvPr/>
        </p:nvGrpSpPr>
        <p:grpSpPr>
          <a:xfrm>
            <a:off x="4345578" y="1479277"/>
            <a:ext cx="1786760" cy="889610"/>
            <a:chOff x="3841224" y="5851656"/>
            <a:chExt cx="1786760" cy="345502"/>
          </a:xfrm>
        </p:grpSpPr>
        <p:sp>
          <p:nvSpPr>
            <p:cNvPr id="49" name="Rectángulo 48"/>
            <p:cNvSpPr/>
            <p:nvPr/>
          </p:nvSpPr>
          <p:spPr>
            <a:xfrm>
              <a:off x="3841224" y="5858599"/>
              <a:ext cx="1786759" cy="338559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20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Rectángulo 49"/>
            <p:cNvSpPr/>
            <p:nvPr/>
          </p:nvSpPr>
          <p:spPr>
            <a:xfrm>
              <a:off x="3841225" y="5851656"/>
              <a:ext cx="1786759" cy="295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22.6</a:t>
              </a:r>
            </a:p>
          </p:txBody>
        </p:sp>
      </p:grpSp>
      <p:cxnSp>
        <p:nvCxnSpPr>
          <p:cNvPr id="51" name="Conector recto 50"/>
          <p:cNvCxnSpPr/>
          <p:nvPr/>
        </p:nvCxnSpPr>
        <p:spPr>
          <a:xfrm flipV="1">
            <a:off x="875087" y="5376835"/>
            <a:ext cx="5694219" cy="9388"/>
          </a:xfrm>
          <a:prstGeom prst="line">
            <a:avLst/>
          </a:prstGeom>
          <a:ln w="3175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52" name="CuadroTexto 51"/>
          <p:cNvSpPr txBox="1"/>
          <p:nvPr/>
        </p:nvSpPr>
        <p:spPr>
          <a:xfrm>
            <a:off x="1917686" y="5339241"/>
            <a:ext cx="894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  <a:endParaRPr lang="es-MX" sz="2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CuadroTexto 52"/>
          <p:cNvSpPr txBox="1"/>
          <p:nvPr/>
        </p:nvSpPr>
        <p:spPr>
          <a:xfrm>
            <a:off x="4855014" y="5331390"/>
            <a:ext cx="894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endParaRPr lang="es-MX" sz="20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4" name="Grupo 53"/>
          <p:cNvGrpSpPr/>
          <p:nvPr/>
        </p:nvGrpSpPr>
        <p:grpSpPr>
          <a:xfrm>
            <a:off x="875087" y="5659459"/>
            <a:ext cx="6447585" cy="674004"/>
            <a:chOff x="249383" y="5940192"/>
            <a:chExt cx="6447585" cy="674004"/>
          </a:xfrm>
        </p:grpSpPr>
        <p:sp>
          <p:nvSpPr>
            <p:cNvPr id="55" name="CuadroTexto 54"/>
            <p:cNvSpPr txBox="1"/>
            <p:nvPr/>
          </p:nvSpPr>
          <p:spPr>
            <a:xfrm>
              <a:off x="346365" y="5964110"/>
              <a:ext cx="28817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000" dirty="0">
                  <a:latin typeface="Arial" panose="020B0604020202020204" pitchFamily="34" charset="0"/>
                  <a:cs typeface="Arial" panose="020B0604020202020204" pitchFamily="34" charset="0"/>
                </a:rPr>
                <a:t>Población en situación de pobreza extrema</a:t>
              </a:r>
            </a:p>
          </p:txBody>
        </p:sp>
        <p:sp>
          <p:nvSpPr>
            <p:cNvPr id="56" name="Elipse 55"/>
            <p:cNvSpPr/>
            <p:nvPr/>
          </p:nvSpPr>
          <p:spPr>
            <a:xfrm>
              <a:off x="249383" y="6019530"/>
              <a:ext cx="138547" cy="130805"/>
            </a:xfrm>
            <a:prstGeom prst="ellipse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000"/>
            </a:p>
          </p:txBody>
        </p:sp>
        <p:sp>
          <p:nvSpPr>
            <p:cNvPr id="57" name="CuadroTexto 56"/>
            <p:cNvSpPr txBox="1"/>
            <p:nvPr/>
          </p:nvSpPr>
          <p:spPr>
            <a:xfrm>
              <a:off x="346364" y="6162833"/>
              <a:ext cx="30479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000" dirty="0">
                  <a:latin typeface="Arial" panose="020B0604020202020204" pitchFamily="34" charset="0"/>
                  <a:cs typeface="Arial" panose="020B0604020202020204" pitchFamily="34" charset="0"/>
                </a:rPr>
                <a:t>Población en situación de pobreza </a:t>
              </a:r>
              <a:r>
                <a:rPr lang="es-MX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moderada</a:t>
              </a:r>
              <a:endParaRPr lang="es-MX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Elipse 57"/>
            <p:cNvSpPr/>
            <p:nvPr/>
          </p:nvSpPr>
          <p:spPr>
            <a:xfrm>
              <a:off x="249383" y="6238218"/>
              <a:ext cx="138547" cy="130805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000"/>
            </a:p>
          </p:txBody>
        </p:sp>
        <p:sp>
          <p:nvSpPr>
            <p:cNvPr id="59" name="CuadroTexto 58"/>
            <p:cNvSpPr txBox="1"/>
            <p:nvPr/>
          </p:nvSpPr>
          <p:spPr>
            <a:xfrm>
              <a:off x="3674852" y="5940192"/>
              <a:ext cx="302211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000" dirty="0">
                  <a:latin typeface="Arial" panose="020B0604020202020204" pitchFamily="34" charset="0"/>
                  <a:cs typeface="Arial" panose="020B0604020202020204" pitchFamily="34" charset="0"/>
                </a:rPr>
                <a:t>Población </a:t>
              </a:r>
              <a:r>
                <a:rPr lang="es-MX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vulnerable por carencias sociales</a:t>
              </a:r>
              <a:endParaRPr lang="es-MX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Elipse 59"/>
            <p:cNvSpPr/>
            <p:nvPr/>
          </p:nvSpPr>
          <p:spPr>
            <a:xfrm>
              <a:off x="3567835" y="6009111"/>
              <a:ext cx="138547" cy="130805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000"/>
            </a:p>
          </p:txBody>
        </p:sp>
        <p:sp>
          <p:nvSpPr>
            <p:cNvPr id="61" name="CuadroTexto 60"/>
            <p:cNvSpPr txBox="1"/>
            <p:nvPr/>
          </p:nvSpPr>
          <p:spPr>
            <a:xfrm>
              <a:off x="3674852" y="6156039"/>
              <a:ext cx="302211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000" dirty="0">
                  <a:latin typeface="Arial" panose="020B0604020202020204" pitchFamily="34" charset="0"/>
                  <a:cs typeface="Arial" panose="020B0604020202020204" pitchFamily="34" charset="0"/>
                </a:rPr>
                <a:t>Población </a:t>
              </a:r>
              <a:r>
                <a:rPr lang="es-MX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vulnerable por ingresos</a:t>
              </a:r>
              <a:endParaRPr lang="es-MX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Elipse 61"/>
            <p:cNvSpPr/>
            <p:nvPr/>
          </p:nvSpPr>
          <p:spPr>
            <a:xfrm>
              <a:off x="3571230" y="6221441"/>
              <a:ext cx="138547" cy="130805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000"/>
            </a:p>
          </p:txBody>
        </p:sp>
        <p:sp>
          <p:nvSpPr>
            <p:cNvPr id="63" name="CuadroTexto 62"/>
            <p:cNvSpPr txBox="1"/>
            <p:nvPr/>
          </p:nvSpPr>
          <p:spPr>
            <a:xfrm>
              <a:off x="346363" y="6367975"/>
              <a:ext cx="302211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000" dirty="0">
                  <a:latin typeface="Arial" panose="020B0604020202020204" pitchFamily="34" charset="0"/>
                  <a:cs typeface="Arial" panose="020B0604020202020204" pitchFamily="34" charset="0"/>
                </a:rPr>
                <a:t>Población </a:t>
              </a:r>
              <a:r>
                <a:rPr lang="es-MX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 pobre y no vulnerable</a:t>
              </a:r>
              <a:endParaRPr lang="es-MX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Elipse 63"/>
            <p:cNvSpPr/>
            <p:nvPr/>
          </p:nvSpPr>
          <p:spPr>
            <a:xfrm>
              <a:off x="249383" y="6433377"/>
              <a:ext cx="138547" cy="130805"/>
            </a:xfrm>
            <a:prstGeom prst="ellipse">
              <a:avLst/>
            </a:prstGeom>
            <a:solidFill>
              <a:srgbClr val="33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000"/>
            </a:p>
          </p:txBody>
        </p:sp>
      </p:grpSp>
      <p:sp>
        <p:nvSpPr>
          <p:cNvPr id="65" name="Rectángulo 64"/>
          <p:cNvSpPr/>
          <p:nvPr/>
        </p:nvSpPr>
        <p:spPr>
          <a:xfrm>
            <a:off x="2942326" y="1005285"/>
            <a:ext cx="26356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% de la población</a:t>
            </a:r>
            <a:endParaRPr lang="es-MX" dirty="0">
              <a:solidFill>
                <a:schemeClr val="tx1">
                  <a:lumMod val="50000"/>
                  <a:lumOff val="50000"/>
                </a:schemeClr>
              </a:solidFill>
              <a:latin typeface="Arial Narrow" panose="020B0606020202030204" pitchFamily="34" charset="0"/>
            </a:endParaRPr>
          </a:p>
        </p:txBody>
      </p:sp>
      <p:grpSp>
        <p:nvGrpSpPr>
          <p:cNvPr id="66" name="Agrupar 15"/>
          <p:cNvGrpSpPr/>
          <p:nvPr/>
        </p:nvGrpSpPr>
        <p:grpSpPr>
          <a:xfrm>
            <a:off x="1408251" y="2513456"/>
            <a:ext cx="1786757" cy="1063156"/>
            <a:chOff x="1408251" y="2513456"/>
            <a:chExt cx="1786757" cy="1063156"/>
          </a:xfrm>
        </p:grpSpPr>
        <p:sp>
          <p:nvSpPr>
            <p:cNvPr id="67" name="Rectángulo 66"/>
            <p:cNvSpPr/>
            <p:nvPr/>
          </p:nvSpPr>
          <p:spPr>
            <a:xfrm>
              <a:off x="1408251" y="2513456"/>
              <a:ext cx="1786757" cy="10631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20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Rectángulo 68"/>
            <p:cNvSpPr/>
            <p:nvPr/>
          </p:nvSpPr>
          <p:spPr>
            <a:xfrm>
              <a:off x="2029289" y="2856922"/>
              <a:ext cx="633507" cy="38229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MX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26.3</a:t>
              </a:r>
            </a:p>
          </p:txBody>
        </p:sp>
      </p:grpSp>
      <p:grpSp>
        <p:nvGrpSpPr>
          <p:cNvPr id="70" name="Agrupar 14"/>
          <p:cNvGrpSpPr/>
          <p:nvPr/>
        </p:nvGrpSpPr>
        <p:grpSpPr>
          <a:xfrm>
            <a:off x="6955899" y="1572752"/>
            <a:ext cx="4561133" cy="733546"/>
            <a:chOff x="6955899" y="1572752"/>
            <a:chExt cx="4561133" cy="733546"/>
          </a:xfrm>
        </p:grpSpPr>
        <p:sp>
          <p:nvSpPr>
            <p:cNvPr id="71" name="CuadroTexto 70">
              <a:extLst>
                <a:ext uri="{FF2B5EF4-FFF2-40B4-BE49-F238E27FC236}">
                  <a16:creationId xmlns:a16="http://schemas.microsoft.com/office/drawing/2014/main" id="{4200FF80-47B7-4EB5-96AA-F4DAF48BF27F}"/>
                </a:ext>
              </a:extLst>
            </p:cNvPr>
            <p:cNvSpPr txBox="1"/>
            <p:nvPr/>
          </p:nvSpPr>
          <p:spPr>
            <a:xfrm>
              <a:off x="7917974" y="1609855"/>
              <a:ext cx="3599058" cy="646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algn="just" hangingPunct="0"/>
              <a:r>
                <a:rPr lang="es-MX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 Narrow" panose="020B0606020202030204" pitchFamily="34" charset="0"/>
                </a:rPr>
                <a:t>El número de personas no pobres y no vulnerables </a:t>
              </a:r>
              <a:r>
                <a:rPr lang="es-MX" b="1" dirty="0" smtClean="0">
                  <a:solidFill>
                    <a:schemeClr val="accent1">
                      <a:lumMod val="75000"/>
                    </a:schemeClr>
                  </a:solidFill>
                  <a:latin typeface="Arial Narrow" panose="020B0606020202030204" pitchFamily="34" charset="0"/>
                </a:rPr>
                <a:t>aumentó en 3.2 millones.</a:t>
              </a:r>
              <a:endParaRPr kumimoji="0" lang="es-MX" b="1" i="0" u="none" strike="noStrike" cap="none" spc="0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FillTx/>
                <a:latin typeface="Arial Narrow" panose="020B0606020202030204" pitchFamily="34" charset="0"/>
                <a:sym typeface="Arial"/>
              </a:endParaRPr>
            </a:p>
          </p:txBody>
        </p:sp>
        <p:grpSp>
          <p:nvGrpSpPr>
            <p:cNvPr id="72" name="Agrupar 9"/>
            <p:cNvGrpSpPr/>
            <p:nvPr/>
          </p:nvGrpSpPr>
          <p:grpSpPr>
            <a:xfrm>
              <a:off x="6955899" y="1572752"/>
              <a:ext cx="733546" cy="733546"/>
              <a:chOff x="6671059" y="1479277"/>
              <a:chExt cx="920496" cy="920496"/>
            </a:xfrm>
          </p:grpSpPr>
          <p:pic>
            <p:nvPicPr>
              <p:cNvPr id="73" name="Imagen 72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71059" y="1479277"/>
                <a:ext cx="920496" cy="920496"/>
              </a:xfrm>
              <a:prstGeom prst="rect">
                <a:avLst/>
              </a:prstGeom>
            </p:spPr>
          </p:pic>
          <p:pic>
            <p:nvPicPr>
              <p:cNvPr id="74" name="Imagen 73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906447" y="1673209"/>
                <a:ext cx="455816" cy="51991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75" name="Agrupar 13"/>
          <p:cNvGrpSpPr/>
          <p:nvPr/>
        </p:nvGrpSpPr>
        <p:grpSpPr>
          <a:xfrm>
            <a:off x="6955899" y="2658021"/>
            <a:ext cx="4521819" cy="1477325"/>
            <a:chOff x="6995213" y="3709043"/>
            <a:chExt cx="4521819" cy="1477325"/>
          </a:xfrm>
        </p:grpSpPr>
        <p:sp>
          <p:nvSpPr>
            <p:cNvPr id="76" name="CuadroTexto 75">
              <a:extLst>
                <a:ext uri="{FF2B5EF4-FFF2-40B4-BE49-F238E27FC236}">
                  <a16:creationId xmlns:a16="http://schemas.microsoft.com/office/drawing/2014/main" id="{EAA1881B-D277-46AD-B691-A9011C8A0848}"/>
                </a:ext>
              </a:extLst>
            </p:cNvPr>
            <p:cNvSpPr txBox="1"/>
            <p:nvPr/>
          </p:nvSpPr>
          <p:spPr>
            <a:xfrm>
              <a:off x="8009140" y="3709043"/>
              <a:ext cx="3507892" cy="14773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algn="just"/>
              <a:r>
                <a:rPr lang="es-MX" b="1" dirty="0">
                  <a:solidFill>
                    <a:schemeClr val="accent2">
                      <a:lumMod val="75000"/>
                    </a:schemeClr>
                  </a:solidFill>
                  <a:latin typeface="Arial Narrow" panose="020B0606020202030204" pitchFamily="34" charset="0"/>
                </a:rPr>
                <a:t>1.9 millones de mexicanos salieron de la pobreza </a:t>
              </a:r>
              <a:r>
                <a:rPr lang="es-MX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 Narrow" panose="020B0606020202030204" pitchFamily="34" charset="0"/>
                </a:rPr>
                <a:t>(2.6 puntos porcentuales menos</a:t>
              </a:r>
              <a:r>
                <a:rPr lang="es-MX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 Narrow" panose="020B0606020202030204" pitchFamily="34" charset="0"/>
                </a:rPr>
                <a:t>).</a:t>
              </a:r>
              <a:endParaRPr lang="es-MX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endParaRPr>
            </a:p>
            <a:p>
              <a:pPr algn="just"/>
              <a:endParaRPr lang="es-MX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endParaRPr>
            </a:p>
            <a:p>
              <a:pPr algn="just"/>
              <a:endParaRPr lang="es-MX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grpSp>
          <p:nvGrpSpPr>
            <p:cNvPr id="77" name="Agrupar 12"/>
            <p:cNvGrpSpPr/>
            <p:nvPr/>
          </p:nvGrpSpPr>
          <p:grpSpPr>
            <a:xfrm>
              <a:off x="6995213" y="3813592"/>
              <a:ext cx="764124" cy="764124"/>
              <a:chOff x="6995213" y="3813592"/>
              <a:chExt cx="764124" cy="764124"/>
            </a:xfrm>
          </p:grpSpPr>
          <p:pic>
            <p:nvPicPr>
              <p:cNvPr id="78" name="Imagen 77"/>
              <p:cNvPicPr>
                <a:picLocks noChangeAspect="1"/>
              </p:cNvPicPr>
              <p:nvPr/>
            </p:nvPicPr>
            <p:blipFill>
              <a:blip r:embed="rId8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95213" y="3813592"/>
                <a:ext cx="764124" cy="764124"/>
              </a:xfrm>
              <a:prstGeom prst="rect">
                <a:avLst/>
              </a:prstGeom>
            </p:spPr>
          </p:pic>
          <p:pic>
            <p:nvPicPr>
              <p:cNvPr id="79" name="Imagen 78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210382" y="3981744"/>
                <a:ext cx="383492" cy="383492"/>
              </a:xfrm>
              <a:prstGeom prst="rect">
                <a:avLst/>
              </a:prstGeom>
            </p:spPr>
          </p:pic>
        </p:grpSp>
      </p:grpSp>
      <p:sp>
        <p:nvSpPr>
          <p:cNvPr id="80" name="Rectángulo 79"/>
          <p:cNvSpPr/>
          <p:nvPr/>
        </p:nvSpPr>
        <p:spPr>
          <a:xfrm>
            <a:off x="7123764" y="4126389"/>
            <a:ext cx="4505394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500"/>
              </a:lnSpc>
            </a:pPr>
            <a:r>
              <a:rPr lang="es-MX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Por </a:t>
            </a:r>
            <a:r>
              <a:rPr lang="es-MX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primera vez cayeron al mismo tiempo la </a:t>
            </a:r>
            <a:r>
              <a:rPr lang="es-MX" sz="2400" b="1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pobreza </a:t>
            </a:r>
            <a:r>
              <a:rPr lang="es-MX" sz="24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extrema (dos millones de personas menos) </a:t>
            </a:r>
            <a:r>
              <a:rPr lang="es-MX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y la </a:t>
            </a:r>
            <a:r>
              <a:rPr lang="es-MX" sz="2400" b="1" dirty="0">
                <a:solidFill>
                  <a:srgbClr val="FF66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pobreza </a:t>
            </a:r>
            <a:r>
              <a:rPr lang="es-MX" sz="2400" b="1" dirty="0" smtClean="0">
                <a:solidFill>
                  <a:srgbClr val="FF66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moderada</a:t>
            </a:r>
            <a:r>
              <a:rPr lang="es-MX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(%, desde 2008).</a:t>
            </a:r>
            <a:endParaRPr lang="es-MX" sz="2400" dirty="0">
              <a:solidFill>
                <a:schemeClr val="tx1">
                  <a:lumMod val="50000"/>
                  <a:lumOff val="50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599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000"/>
                            </p:stCondLst>
                            <p:childTnLst>
                              <p:par>
                                <p:cTn id="9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900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 advAuto="0"/>
      <p:bldP spid="30" grpId="0" animBg="1"/>
      <p:bldP spid="32" grpId="0" animBg="1"/>
      <p:bldP spid="34" grpId="0" animBg="1"/>
      <p:bldP spid="35" grpId="0" animBg="1"/>
      <p:bldP spid="36" grpId="0" animBg="1"/>
      <p:bldP spid="52" grpId="0"/>
      <p:bldP spid="53" grpId="0"/>
      <p:bldP spid="65" grpId="0"/>
      <p:bldP spid="8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7882287" y="6225287"/>
            <a:ext cx="385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900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Yu Gothic Light" panose="020B0300000000000000" pitchFamily="34" charset="-128"/>
              </a:rPr>
              <a:t>Situación actual de la Pobreza y la Marginación en México</a:t>
            </a:r>
            <a:endParaRPr lang="es-ES_tradnl" sz="900" b="1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Yu Gothic Light" panose="020B0300000000000000" pitchFamily="34" charset="-128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3" b="88732"/>
          <a:stretch/>
        </p:blipFill>
        <p:spPr>
          <a:xfrm>
            <a:off x="9064170" y="6475487"/>
            <a:ext cx="3127829" cy="464949"/>
          </a:xfrm>
          <a:prstGeom prst="rect">
            <a:avLst/>
          </a:prstGeom>
        </p:spPr>
      </p:pic>
      <p:sp>
        <p:nvSpPr>
          <p:cNvPr id="31" name="Rectángulo 30"/>
          <p:cNvSpPr/>
          <p:nvPr/>
        </p:nvSpPr>
        <p:spPr>
          <a:xfrm>
            <a:off x="11380573" y="6130365"/>
            <a:ext cx="85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|</a:t>
            </a:r>
            <a:r>
              <a:rPr lang="es-MX" b="1" dirty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7</a:t>
            </a:r>
            <a:endParaRPr lang="es-ES_tradnl" b="1" dirty="0">
              <a:solidFill>
                <a:schemeClr val="accent2"/>
              </a:solidFill>
              <a:latin typeface="Century Gothic" panose="020B0502020202020204" pitchFamily="34" charset="0"/>
              <a:ea typeface="Adobe Fangsong Std R" panose="02020400000000000000" pitchFamily="18" charset="-128"/>
            </a:endParaRPr>
          </a:p>
        </p:txBody>
      </p:sp>
      <p:sp>
        <p:nvSpPr>
          <p:cNvPr id="44" name="Cinta perforada 42"/>
          <p:cNvSpPr/>
          <p:nvPr/>
        </p:nvSpPr>
        <p:spPr>
          <a:xfrm>
            <a:off x="-1324650" y="2071171"/>
            <a:ext cx="13539535" cy="3005977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  <a:gd name="connsiteX0" fmla="*/ 976 w 9999"/>
              <a:gd name="connsiteY0" fmla="*/ 6581 h 14181"/>
              <a:gd name="connsiteX1" fmla="*/ 954 w 9999"/>
              <a:gd name="connsiteY1" fmla="*/ 6781 h 14181"/>
              <a:gd name="connsiteX2" fmla="*/ 3112 w 9999"/>
              <a:gd name="connsiteY2" fmla="*/ 35 h 14181"/>
              <a:gd name="connsiteX3" fmla="*/ 7187 w 9999"/>
              <a:gd name="connsiteY3" fmla="*/ 4222 h 14181"/>
              <a:gd name="connsiteX4" fmla="*/ 9999 w 9999"/>
              <a:gd name="connsiteY4" fmla="*/ 6279 h 14181"/>
              <a:gd name="connsiteX5" fmla="*/ 9982 w 9999"/>
              <a:gd name="connsiteY5" fmla="*/ 12799 h 14181"/>
              <a:gd name="connsiteX6" fmla="*/ 7446 w 9999"/>
              <a:gd name="connsiteY6" fmla="*/ 10182 h 14181"/>
              <a:gd name="connsiteX7" fmla="*/ 3556 w 9999"/>
              <a:gd name="connsiteY7" fmla="*/ 13275 h 14181"/>
              <a:gd name="connsiteX8" fmla="*/ 921 w 9999"/>
              <a:gd name="connsiteY8" fmla="*/ 14080 h 14181"/>
              <a:gd name="connsiteX9" fmla="*/ 944 w 9999"/>
              <a:gd name="connsiteY9" fmla="*/ 13924 h 14181"/>
              <a:gd name="connsiteX10" fmla="*/ 976 w 9999"/>
              <a:gd name="connsiteY10" fmla="*/ 6581 h 14181"/>
              <a:gd name="connsiteX0" fmla="*/ 976 w 10000"/>
              <a:gd name="connsiteY0" fmla="*/ 4617 h 9976"/>
              <a:gd name="connsiteX1" fmla="*/ 954 w 10000"/>
              <a:gd name="connsiteY1" fmla="*/ 4758 h 9976"/>
              <a:gd name="connsiteX2" fmla="*/ 3112 w 10000"/>
              <a:gd name="connsiteY2" fmla="*/ 1 h 9976"/>
              <a:gd name="connsiteX3" fmla="*/ 7044 w 10000"/>
              <a:gd name="connsiteY3" fmla="*/ 4896 h 9976"/>
              <a:gd name="connsiteX4" fmla="*/ 10000 w 10000"/>
              <a:gd name="connsiteY4" fmla="*/ 4404 h 9976"/>
              <a:gd name="connsiteX5" fmla="*/ 9983 w 10000"/>
              <a:gd name="connsiteY5" fmla="*/ 9001 h 9976"/>
              <a:gd name="connsiteX6" fmla="*/ 7447 w 10000"/>
              <a:gd name="connsiteY6" fmla="*/ 7156 h 9976"/>
              <a:gd name="connsiteX7" fmla="*/ 3556 w 10000"/>
              <a:gd name="connsiteY7" fmla="*/ 9337 h 9976"/>
              <a:gd name="connsiteX8" fmla="*/ 921 w 10000"/>
              <a:gd name="connsiteY8" fmla="*/ 9905 h 9976"/>
              <a:gd name="connsiteX9" fmla="*/ 944 w 10000"/>
              <a:gd name="connsiteY9" fmla="*/ 9795 h 9976"/>
              <a:gd name="connsiteX10" fmla="*/ 976 w 10000"/>
              <a:gd name="connsiteY10" fmla="*/ 4617 h 997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3556 w 10000"/>
              <a:gd name="connsiteY7" fmla="*/ 9359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2766"/>
              <a:gd name="connsiteX1" fmla="*/ 954 w 10000"/>
              <a:gd name="connsiteY1" fmla="*/ 4769 h 12766"/>
              <a:gd name="connsiteX2" fmla="*/ 3112 w 10000"/>
              <a:gd name="connsiteY2" fmla="*/ 1 h 12766"/>
              <a:gd name="connsiteX3" fmla="*/ 7044 w 10000"/>
              <a:gd name="connsiteY3" fmla="*/ 4908 h 12766"/>
              <a:gd name="connsiteX4" fmla="*/ 10000 w 10000"/>
              <a:gd name="connsiteY4" fmla="*/ 4415 h 12766"/>
              <a:gd name="connsiteX5" fmla="*/ 9983 w 10000"/>
              <a:gd name="connsiteY5" fmla="*/ 9023 h 12766"/>
              <a:gd name="connsiteX6" fmla="*/ 7447 w 10000"/>
              <a:gd name="connsiteY6" fmla="*/ 12721 h 12766"/>
              <a:gd name="connsiteX7" fmla="*/ 3885 w 10000"/>
              <a:gd name="connsiteY7" fmla="*/ 5721 h 12766"/>
              <a:gd name="connsiteX8" fmla="*/ 921 w 10000"/>
              <a:gd name="connsiteY8" fmla="*/ 9929 h 12766"/>
              <a:gd name="connsiteX9" fmla="*/ 944 w 10000"/>
              <a:gd name="connsiteY9" fmla="*/ 9819 h 12766"/>
              <a:gd name="connsiteX10" fmla="*/ 976 w 10000"/>
              <a:gd name="connsiteY10" fmla="*/ 4628 h 12766"/>
              <a:gd name="connsiteX0" fmla="*/ 976 w 10000"/>
              <a:gd name="connsiteY0" fmla="*/ 4628 h 12730"/>
              <a:gd name="connsiteX1" fmla="*/ 954 w 10000"/>
              <a:gd name="connsiteY1" fmla="*/ 4769 h 12730"/>
              <a:gd name="connsiteX2" fmla="*/ 3112 w 10000"/>
              <a:gd name="connsiteY2" fmla="*/ 1 h 12730"/>
              <a:gd name="connsiteX3" fmla="*/ 7044 w 10000"/>
              <a:gd name="connsiteY3" fmla="*/ 4908 h 12730"/>
              <a:gd name="connsiteX4" fmla="*/ 10000 w 10000"/>
              <a:gd name="connsiteY4" fmla="*/ 4415 h 12730"/>
              <a:gd name="connsiteX5" fmla="*/ 9983 w 10000"/>
              <a:gd name="connsiteY5" fmla="*/ 9023 h 12730"/>
              <a:gd name="connsiteX6" fmla="*/ 7447 w 10000"/>
              <a:gd name="connsiteY6" fmla="*/ 12721 h 12730"/>
              <a:gd name="connsiteX7" fmla="*/ 4799 w 10000"/>
              <a:gd name="connsiteY7" fmla="*/ 7595 h 12730"/>
              <a:gd name="connsiteX8" fmla="*/ 921 w 10000"/>
              <a:gd name="connsiteY8" fmla="*/ 9929 h 12730"/>
              <a:gd name="connsiteX9" fmla="*/ 944 w 10000"/>
              <a:gd name="connsiteY9" fmla="*/ 9819 h 12730"/>
              <a:gd name="connsiteX10" fmla="*/ 976 w 10000"/>
              <a:gd name="connsiteY10" fmla="*/ 4628 h 12730"/>
              <a:gd name="connsiteX0" fmla="*/ 976 w 10000"/>
              <a:gd name="connsiteY0" fmla="*/ 4628 h 12726"/>
              <a:gd name="connsiteX1" fmla="*/ 954 w 10000"/>
              <a:gd name="connsiteY1" fmla="*/ 4769 h 12726"/>
              <a:gd name="connsiteX2" fmla="*/ 3112 w 10000"/>
              <a:gd name="connsiteY2" fmla="*/ 1 h 12726"/>
              <a:gd name="connsiteX3" fmla="*/ 7044 w 10000"/>
              <a:gd name="connsiteY3" fmla="*/ 4908 h 12726"/>
              <a:gd name="connsiteX4" fmla="*/ 10000 w 10000"/>
              <a:gd name="connsiteY4" fmla="*/ 4415 h 12726"/>
              <a:gd name="connsiteX5" fmla="*/ 9983 w 10000"/>
              <a:gd name="connsiteY5" fmla="*/ 9023 h 12726"/>
              <a:gd name="connsiteX6" fmla="*/ 7447 w 10000"/>
              <a:gd name="connsiteY6" fmla="*/ 12721 h 12726"/>
              <a:gd name="connsiteX7" fmla="*/ 5083 w 10000"/>
              <a:gd name="connsiteY7" fmla="*/ 7912 h 12726"/>
              <a:gd name="connsiteX8" fmla="*/ 921 w 10000"/>
              <a:gd name="connsiteY8" fmla="*/ 9929 h 12726"/>
              <a:gd name="connsiteX9" fmla="*/ 944 w 10000"/>
              <a:gd name="connsiteY9" fmla="*/ 9819 h 12726"/>
              <a:gd name="connsiteX10" fmla="*/ 976 w 10000"/>
              <a:gd name="connsiteY10" fmla="*/ 4628 h 1272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4408 w 10000"/>
              <a:gd name="connsiteY7" fmla="*/ 8714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1517"/>
              <a:gd name="connsiteX1" fmla="*/ 954 w 10000"/>
              <a:gd name="connsiteY1" fmla="*/ 4769 h 11517"/>
              <a:gd name="connsiteX2" fmla="*/ 3112 w 10000"/>
              <a:gd name="connsiteY2" fmla="*/ 1 h 11517"/>
              <a:gd name="connsiteX3" fmla="*/ 7044 w 10000"/>
              <a:gd name="connsiteY3" fmla="*/ 4908 h 11517"/>
              <a:gd name="connsiteX4" fmla="*/ 10000 w 10000"/>
              <a:gd name="connsiteY4" fmla="*/ 4415 h 11517"/>
              <a:gd name="connsiteX5" fmla="*/ 9983 w 10000"/>
              <a:gd name="connsiteY5" fmla="*/ 9023 h 11517"/>
              <a:gd name="connsiteX6" fmla="*/ 7607 w 10000"/>
              <a:gd name="connsiteY6" fmla="*/ 11517 h 11517"/>
              <a:gd name="connsiteX7" fmla="*/ 4408 w 10000"/>
              <a:gd name="connsiteY7" fmla="*/ 8714 h 11517"/>
              <a:gd name="connsiteX8" fmla="*/ 921 w 10000"/>
              <a:gd name="connsiteY8" fmla="*/ 9929 h 11517"/>
              <a:gd name="connsiteX9" fmla="*/ 944 w 10000"/>
              <a:gd name="connsiteY9" fmla="*/ 9819 h 11517"/>
              <a:gd name="connsiteX10" fmla="*/ 976 w 10000"/>
              <a:gd name="connsiteY10" fmla="*/ 4628 h 11517"/>
              <a:gd name="connsiteX0" fmla="*/ 976 w 10000"/>
              <a:gd name="connsiteY0" fmla="*/ 3157 h 10046"/>
              <a:gd name="connsiteX1" fmla="*/ 954 w 10000"/>
              <a:gd name="connsiteY1" fmla="*/ 3298 h 10046"/>
              <a:gd name="connsiteX2" fmla="*/ 3343 w 10000"/>
              <a:gd name="connsiteY2" fmla="*/ 1 h 10046"/>
              <a:gd name="connsiteX3" fmla="*/ 7044 w 10000"/>
              <a:gd name="connsiteY3" fmla="*/ 3437 h 10046"/>
              <a:gd name="connsiteX4" fmla="*/ 10000 w 10000"/>
              <a:gd name="connsiteY4" fmla="*/ 2944 h 10046"/>
              <a:gd name="connsiteX5" fmla="*/ 9983 w 10000"/>
              <a:gd name="connsiteY5" fmla="*/ 7552 h 10046"/>
              <a:gd name="connsiteX6" fmla="*/ 7607 w 10000"/>
              <a:gd name="connsiteY6" fmla="*/ 10046 h 10046"/>
              <a:gd name="connsiteX7" fmla="*/ 4408 w 10000"/>
              <a:gd name="connsiteY7" fmla="*/ 7243 h 10046"/>
              <a:gd name="connsiteX8" fmla="*/ 921 w 10000"/>
              <a:gd name="connsiteY8" fmla="*/ 8458 h 10046"/>
              <a:gd name="connsiteX9" fmla="*/ 944 w 10000"/>
              <a:gd name="connsiteY9" fmla="*/ 8348 h 10046"/>
              <a:gd name="connsiteX10" fmla="*/ 976 w 10000"/>
              <a:gd name="connsiteY10" fmla="*/ 3157 h 10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46">
                <a:moveTo>
                  <a:pt x="976" y="3157"/>
                </a:moveTo>
                <a:cubicBezTo>
                  <a:pt x="976" y="3488"/>
                  <a:pt x="559" y="3824"/>
                  <a:pt x="954" y="3298"/>
                </a:cubicBezTo>
                <a:cubicBezTo>
                  <a:pt x="1349" y="2772"/>
                  <a:pt x="2328" y="-22"/>
                  <a:pt x="3343" y="1"/>
                </a:cubicBezTo>
                <a:cubicBezTo>
                  <a:pt x="4358" y="24"/>
                  <a:pt x="5935" y="2947"/>
                  <a:pt x="7044" y="3437"/>
                </a:cubicBezTo>
                <a:cubicBezTo>
                  <a:pt x="8154" y="3928"/>
                  <a:pt x="10000" y="2612"/>
                  <a:pt x="10000" y="2944"/>
                </a:cubicBezTo>
                <a:cubicBezTo>
                  <a:pt x="9994" y="4480"/>
                  <a:pt x="9989" y="6016"/>
                  <a:pt x="9983" y="7552"/>
                </a:cubicBezTo>
                <a:cubicBezTo>
                  <a:pt x="9983" y="7222"/>
                  <a:pt x="8536" y="10097"/>
                  <a:pt x="7607" y="10046"/>
                </a:cubicBezTo>
                <a:cubicBezTo>
                  <a:pt x="6678" y="9995"/>
                  <a:pt x="5522" y="7508"/>
                  <a:pt x="4408" y="7243"/>
                </a:cubicBezTo>
                <a:cubicBezTo>
                  <a:pt x="3294" y="6978"/>
                  <a:pt x="3009" y="8458"/>
                  <a:pt x="921" y="8458"/>
                </a:cubicBezTo>
                <a:cubicBezTo>
                  <a:pt x="-1164" y="8458"/>
                  <a:pt x="944" y="8678"/>
                  <a:pt x="944" y="8348"/>
                </a:cubicBezTo>
                <a:cubicBezTo>
                  <a:pt x="955" y="6617"/>
                  <a:pt x="965" y="4887"/>
                  <a:pt x="976" y="3157"/>
                </a:cubicBezTo>
                <a:close/>
              </a:path>
            </a:pathLst>
          </a:cu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5" name="Cinta perforada 42"/>
          <p:cNvSpPr/>
          <p:nvPr/>
        </p:nvSpPr>
        <p:spPr>
          <a:xfrm>
            <a:off x="-1163860" y="1585697"/>
            <a:ext cx="13564334" cy="4232096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44" h="10102">
                <a:moveTo>
                  <a:pt x="698" y="2424"/>
                </a:moveTo>
                <a:cubicBezTo>
                  <a:pt x="698" y="2897"/>
                  <a:pt x="406" y="2329"/>
                  <a:pt x="682" y="2627"/>
                </a:cubicBezTo>
                <a:cubicBezTo>
                  <a:pt x="958" y="2926"/>
                  <a:pt x="1614" y="4645"/>
                  <a:pt x="2356" y="4214"/>
                </a:cubicBezTo>
                <a:cubicBezTo>
                  <a:pt x="3098" y="3783"/>
                  <a:pt x="4338" y="391"/>
                  <a:pt x="5135" y="41"/>
                </a:cubicBezTo>
                <a:cubicBezTo>
                  <a:pt x="5933" y="-308"/>
                  <a:pt x="7144" y="1646"/>
                  <a:pt x="7144" y="2119"/>
                </a:cubicBezTo>
                <a:cubicBezTo>
                  <a:pt x="7140" y="4316"/>
                  <a:pt x="7136" y="6511"/>
                  <a:pt x="7132" y="8706"/>
                </a:cubicBezTo>
                <a:cubicBezTo>
                  <a:pt x="7132" y="8234"/>
                  <a:pt x="6085" y="5983"/>
                  <a:pt x="5320" y="6062"/>
                </a:cubicBezTo>
                <a:cubicBezTo>
                  <a:pt x="4555" y="6141"/>
                  <a:pt x="3318" y="8531"/>
                  <a:pt x="2541" y="9187"/>
                </a:cubicBezTo>
                <a:cubicBezTo>
                  <a:pt x="1764" y="9842"/>
                  <a:pt x="2150" y="10000"/>
                  <a:pt x="659" y="10000"/>
                </a:cubicBezTo>
                <a:cubicBezTo>
                  <a:pt x="-831" y="10000"/>
                  <a:pt x="675" y="10315"/>
                  <a:pt x="675" y="9842"/>
                </a:cubicBezTo>
                <a:cubicBezTo>
                  <a:pt x="683" y="7369"/>
                  <a:pt x="690" y="4897"/>
                  <a:pt x="698" y="2424"/>
                </a:cubicBezTo>
                <a:close/>
              </a:path>
            </a:pathLst>
          </a:custGeom>
          <a:solidFill>
            <a:srgbClr val="F2F2F2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8" name="CuadroTexto 4"/>
          <p:cNvSpPr txBox="1">
            <a:spLocks noChangeArrowheads="1"/>
          </p:cNvSpPr>
          <p:nvPr/>
        </p:nvSpPr>
        <p:spPr bwMode="auto">
          <a:xfrm>
            <a:off x="269366" y="137831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ES_tradnl" sz="2000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3.- Evolución reciente de la marginación en México </a:t>
            </a:r>
            <a:endParaRPr lang="es-MX" altLang="es-ES_tradnl" sz="2000" b="1" dirty="0">
              <a:solidFill>
                <a:schemeClr val="accent2"/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sp>
        <p:nvSpPr>
          <p:cNvPr id="30" name="CuadroTexto 4"/>
          <p:cNvSpPr txBox="1">
            <a:spLocks noChangeArrowheads="1"/>
          </p:cNvSpPr>
          <p:nvPr/>
        </p:nvSpPr>
        <p:spPr bwMode="auto">
          <a:xfrm>
            <a:off x="285839" y="450870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ES_tradnl" sz="1600" dirty="0" smtClean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Sobre la situación </a:t>
            </a:r>
            <a:r>
              <a:rPr lang="es-MX" altLang="es-ES_tradnl" sz="16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actual de la </a:t>
            </a:r>
            <a:r>
              <a:rPr lang="es-MX" altLang="es-ES_tradnl" sz="1600" dirty="0" smtClean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pobreza </a:t>
            </a:r>
            <a:r>
              <a:rPr lang="es-MX" altLang="es-ES_tradnl" sz="16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y la </a:t>
            </a:r>
            <a:r>
              <a:rPr lang="es-MX" altLang="es-ES_tradnl" sz="1600" dirty="0" smtClean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marginación </a:t>
            </a:r>
            <a:r>
              <a:rPr lang="es-MX" altLang="es-ES_tradnl" sz="16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en México</a:t>
            </a:r>
          </a:p>
        </p:txBody>
      </p:sp>
      <p:pic>
        <p:nvPicPr>
          <p:cNvPr id="33" name="Picture 8" descr="Resultado de imagen para logo sedes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573" y="181371"/>
            <a:ext cx="1716555" cy="5583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Grá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5905594"/>
              </p:ext>
            </p:extLst>
          </p:nvPr>
        </p:nvGraphicFramePr>
        <p:xfrm>
          <a:off x="762000" y="1290364"/>
          <a:ext cx="10152185" cy="4840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9959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7882287" y="6225287"/>
            <a:ext cx="385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900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Yu Gothic Light" panose="020B0300000000000000" pitchFamily="34" charset="-128"/>
              </a:rPr>
              <a:t>Situación actual de la Pobreza y la Marginación en México</a:t>
            </a:r>
            <a:endParaRPr lang="es-ES_tradnl" sz="900" b="1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Yu Gothic Light" panose="020B0300000000000000" pitchFamily="34" charset="-128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3" b="88732"/>
          <a:stretch/>
        </p:blipFill>
        <p:spPr>
          <a:xfrm>
            <a:off x="9064170" y="6475487"/>
            <a:ext cx="3127829" cy="464949"/>
          </a:xfrm>
          <a:prstGeom prst="rect">
            <a:avLst/>
          </a:prstGeom>
        </p:spPr>
      </p:pic>
      <p:sp>
        <p:nvSpPr>
          <p:cNvPr id="31" name="Rectángulo 30"/>
          <p:cNvSpPr/>
          <p:nvPr/>
        </p:nvSpPr>
        <p:spPr>
          <a:xfrm>
            <a:off x="11380573" y="6130365"/>
            <a:ext cx="85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|</a:t>
            </a:r>
            <a:r>
              <a:rPr lang="es-MX" b="1" dirty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9</a:t>
            </a:r>
            <a:endParaRPr lang="es-ES_tradnl" b="1" dirty="0">
              <a:solidFill>
                <a:schemeClr val="accent2"/>
              </a:solidFill>
              <a:latin typeface="Century Gothic" panose="020B0502020202020204" pitchFamily="34" charset="0"/>
              <a:ea typeface="Adobe Fangsong Std R" panose="02020400000000000000" pitchFamily="18" charset="-128"/>
            </a:endParaRPr>
          </a:p>
        </p:txBody>
      </p:sp>
      <p:sp>
        <p:nvSpPr>
          <p:cNvPr id="44" name="Cinta perforada 42"/>
          <p:cNvSpPr/>
          <p:nvPr/>
        </p:nvSpPr>
        <p:spPr>
          <a:xfrm>
            <a:off x="-1324650" y="2071171"/>
            <a:ext cx="13539535" cy="3005977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  <a:gd name="connsiteX0" fmla="*/ 976 w 9999"/>
              <a:gd name="connsiteY0" fmla="*/ 6581 h 14181"/>
              <a:gd name="connsiteX1" fmla="*/ 954 w 9999"/>
              <a:gd name="connsiteY1" fmla="*/ 6781 h 14181"/>
              <a:gd name="connsiteX2" fmla="*/ 3112 w 9999"/>
              <a:gd name="connsiteY2" fmla="*/ 35 h 14181"/>
              <a:gd name="connsiteX3" fmla="*/ 7187 w 9999"/>
              <a:gd name="connsiteY3" fmla="*/ 4222 h 14181"/>
              <a:gd name="connsiteX4" fmla="*/ 9999 w 9999"/>
              <a:gd name="connsiteY4" fmla="*/ 6279 h 14181"/>
              <a:gd name="connsiteX5" fmla="*/ 9982 w 9999"/>
              <a:gd name="connsiteY5" fmla="*/ 12799 h 14181"/>
              <a:gd name="connsiteX6" fmla="*/ 7446 w 9999"/>
              <a:gd name="connsiteY6" fmla="*/ 10182 h 14181"/>
              <a:gd name="connsiteX7" fmla="*/ 3556 w 9999"/>
              <a:gd name="connsiteY7" fmla="*/ 13275 h 14181"/>
              <a:gd name="connsiteX8" fmla="*/ 921 w 9999"/>
              <a:gd name="connsiteY8" fmla="*/ 14080 h 14181"/>
              <a:gd name="connsiteX9" fmla="*/ 944 w 9999"/>
              <a:gd name="connsiteY9" fmla="*/ 13924 h 14181"/>
              <a:gd name="connsiteX10" fmla="*/ 976 w 9999"/>
              <a:gd name="connsiteY10" fmla="*/ 6581 h 14181"/>
              <a:gd name="connsiteX0" fmla="*/ 976 w 10000"/>
              <a:gd name="connsiteY0" fmla="*/ 4617 h 9976"/>
              <a:gd name="connsiteX1" fmla="*/ 954 w 10000"/>
              <a:gd name="connsiteY1" fmla="*/ 4758 h 9976"/>
              <a:gd name="connsiteX2" fmla="*/ 3112 w 10000"/>
              <a:gd name="connsiteY2" fmla="*/ 1 h 9976"/>
              <a:gd name="connsiteX3" fmla="*/ 7044 w 10000"/>
              <a:gd name="connsiteY3" fmla="*/ 4896 h 9976"/>
              <a:gd name="connsiteX4" fmla="*/ 10000 w 10000"/>
              <a:gd name="connsiteY4" fmla="*/ 4404 h 9976"/>
              <a:gd name="connsiteX5" fmla="*/ 9983 w 10000"/>
              <a:gd name="connsiteY5" fmla="*/ 9001 h 9976"/>
              <a:gd name="connsiteX6" fmla="*/ 7447 w 10000"/>
              <a:gd name="connsiteY6" fmla="*/ 7156 h 9976"/>
              <a:gd name="connsiteX7" fmla="*/ 3556 w 10000"/>
              <a:gd name="connsiteY7" fmla="*/ 9337 h 9976"/>
              <a:gd name="connsiteX8" fmla="*/ 921 w 10000"/>
              <a:gd name="connsiteY8" fmla="*/ 9905 h 9976"/>
              <a:gd name="connsiteX9" fmla="*/ 944 w 10000"/>
              <a:gd name="connsiteY9" fmla="*/ 9795 h 9976"/>
              <a:gd name="connsiteX10" fmla="*/ 976 w 10000"/>
              <a:gd name="connsiteY10" fmla="*/ 4617 h 997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3556 w 10000"/>
              <a:gd name="connsiteY7" fmla="*/ 9359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2766"/>
              <a:gd name="connsiteX1" fmla="*/ 954 w 10000"/>
              <a:gd name="connsiteY1" fmla="*/ 4769 h 12766"/>
              <a:gd name="connsiteX2" fmla="*/ 3112 w 10000"/>
              <a:gd name="connsiteY2" fmla="*/ 1 h 12766"/>
              <a:gd name="connsiteX3" fmla="*/ 7044 w 10000"/>
              <a:gd name="connsiteY3" fmla="*/ 4908 h 12766"/>
              <a:gd name="connsiteX4" fmla="*/ 10000 w 10000"/>
              <a:gd name="connsiteY4" fmla="*/ 4415 h 12766"/>
              <a:gd name="connsiteX5" fmla="*/ 9983 w 10000"/>
              <a:gd name="connsiteY5" fmla="*/ 9023 h 12766"/>
              <a:gd name="connsiteX6" fmla="*/ 7447 w 10000"/>
              <a:gd name="connsiteY6" fmla="*/ 12721 h 12766"/>
              <a:gd name="connsiteX7" fmla="*/ 3885 w 10000"/>
              <a:gd name="connsiteY7" fmla="*/ 5721 h 12766"/>
              <a:gd name="connsiteX8" fmla="*/ 921 w 10000"/>
              <a:gd name="connsiteY8" fmla="*/ 9929 h 12766"/>
              <a:gd name="connsiteX9" fmla="*/ 944 w 10000"/>
              <a:gd name="connsiteY9" fmla="*/ 9819 h 12766"/>
              <a:gd name="connsiteX10" fmla="*/ 976 w 10000"/>
              <a:gd name="connsiteY10" fmla="*/ 4628 h 12766"/>
              <a:gd name="connsiteX0" fmla="*/ 976 w 10000"/>
              <a:gd name="connsiteY0" fmla="*/ 4628 h 12730"/>
              <a:gd name="connsiteX1" fmla="*/ 954 w 10000"/>
              <a:gd name="connsiteY1" fmla="*/ 4769 h 12730"/>
              <a:gd name="connsiteX2" fmla="*/ 3112 w 10000"/>
              <a:gd name="connsiteY2" fmla="*/ 1 h 12730"/>
              <a:gd name="connsiteX3" fmla="*/ 7044 w 10000"/>
              <a:gd name="connsiteY3" fmla="*/ 4908 h 12730"/>
              <a:gd name="connsiteX4" fmla="*/ 10000 w 10000"/>
              <a:gd name="connsiteY4" fmla="*/ 4415 h 12730"/>
              <a:gd name="connsiteX5" fmla="*/ 9983 w 10000"/>
              <a:gd name="connsiteY5" fmla="*/ 9023 h 12730"/>
              <a:gd name="connsiteX6" fmla="*/ 7447 w 10000"/>
              <a:gd name="connsiteY6" fmla="*/ 12721 h 12730"/>
              <a:gd name="connsiteX7" fmla="*/ 4799 w 10000"/>
              <a:gd name="connsiteY7" fmla="*/ 7595 h 12730"/>
              <a:gd name="connsiteX8" fmla="*/ 921 w 10000"/>
              <a:gd name="connsiteY8" fmla="*/ 9929 h 12730"/>
              <a:gd name="connsiteX9" fmla="*/ 944 w 10000"/>
              <a:gd name="connsiteY9" fmla="*/ 9819 h 12730"/>
              <a:gd name="connsiteX10" fmla="*/ 976 w 10000"/>
              <a:gd name="connsiteY10" fmla="*/ 4628 h 12730"/>
              <a:gd name="connsiteX0" fmla="*/ 976 w 10000"/>
              <a:gd name="connsiteY0" fmla="*/ 4628 h 12726"/>
              <a:gd name="connsiteX1" fmla="*/ 954 w 10000"/>
              <a:gd name="connsiteY1" fmla="*/ 4769 h 12726"/>
              <a:gd name="connsiteX2" fmla="*/ 3112 w 10000"/>
              <a:gd name="connsiteY2" fmla="*/ 1 h 12726"/>
              <a:gd name="connsiteX3" fmla="*/ 7044 w 10000"/>
              <a:gd name="connsiteY3" fmla="*/ 4908 h 12726"/>
              <a:gd name="connsiteX4" fmla="*/ 10000 w 10000"/>
              <a:gd name="connsiteY4" fmla="*/ 4415 h 12726"/>
              <a:gd name="connsiteX5" fmla="*/ 9983 w 10000"/>
              <a:gd name="connsiteY5" fmla="*/ 9023 h 12726"/>
              <a:gd name="connsiteX6" fmla="*/ 7447 w 10000"/>
              <a:gd name="connsiteY6" fmla="*/ 12721 h 12726"/>
              <a:gd name="connsiteX7" fmla="*/ 5083 w 10000"/>
              <a:gd name="connsiteY7" fmla="*/ 7912 h 12726"/>
              <a:gd name="connsiteX8" fmla="*/ 921 w 10000"/>
              <a:gd name="connsiteY8" fmla="*/ 9929 h 12726"/>
              <a:gd name="connsiteX9" fmla="*/ 944 w 10000"/>
              <a:gd name="connsiteY9" fmla="*/ 9819 h 12726"/>
              <a:gd name="connsiteX10" fmla="*/ 976 w 10000"/>
              <a:gd name="connsiteY10" fmla="*/ 4628 h 1272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4408 w 10000"/>
              <a:gd name="connsiteY7" fmla="*/ 8714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1517"/>
              <a:gd name="connsiteX1" fmla="*/ 954 w 10000"/>
              <a:gd name="connsiteY1" fmla="*/ 4769 h 11517"/>
              <a:gd name="connsiteX2" fmla="*/ 3112 w 10000"/>
              <a:gd name="connsiteY2" fmla="*/ 1 h 11517"/>
              <a:gd name="connsiteX3" fmla="*/ 7044 w 10000"/>
              <a:gd name="connsiteY3" fmla="*/ 4908 h 11517"/>
              <a:gd name="connsiteX4" fmla="*/ 10000 w 10000"/>
              <a:gd name="connsiteY4" fmla="*/ 4415 h 11517"/>
              <a:gd name="connsiteX5" fmla="*/ 9983 w 10000"/>
              <a:gd name="connsiteY5" fmla="*/ 9023 h 11517"/>
              <a:gd name="connsiteX6" fmla="*/ 7607 w 10000"/>
              <a:gd name="connsiteY6" fmla="*/ 11517 h 11517"/>
              <a:gd name="connsiteX7" fmla="*/ 4408 w 10000"/>
              <a:gd name="connsiteY7" fmla="*/ 8714 h 11517"/>
              <a:gd name="connsiteX8" fmla="*/ 921 w 10000"/>
              <a:gd name="connsiteY8" fmla="*/ 9929 h 11517"/>
              <a:gd name="connsiteX9" fmla="*/ 944 w 10000"/>
              <a:gd name="connsiteY9" fmla="*/ 9819 h 11517"/>
              <a:gd name="connsiteX10" fmla="*/ 976 w 10000"/>
              <a:gd name="connsiteY10" fmla="*/ 4628 h 11517"/>
              <a:gd name="connsiteX0" fmla="*/ 976 w 10000"/>
              <a:gd name="connsiteY0" fmla="*/ 3157 h 10046"/>
              <a:gd name="connsiteX1" fmla="*/ 954 w 10000"/>
              <a:gd name="connsiteY1" fmla="*/ 3298 h 10046"/>
              <a:gd name="connsiteX2" fmla="*/ 3343 w 10000"/>
              <a:gd name="connsiteY2" fmla="*/ 1 h 10046"/>
              <a:gd name="connsiteX3" fmla="*/ 7044 w 10000"/>
              <a:gd name="connsiteY3" fmla="*/ 3437 h 10046"/>
              <a:gd name="connsiteX4" fmla="*/ 10000 w 10000"/>
              <a:gd name="connsiteY4" fmla="*/ 2944 h 10046"/>
              <a:gd name="connsiteX5" fmla="*/ 9983 w 10000"/>
              <a:gd name="connsiteY5" fmla="*/ 7552 h 10046"/>
              <a:gd name="connsiteX6" fmla="*/ 7607 w 10000"/>
              <a:gd name="connsiteY6" fmla="*/ 10046 h 10046"/>
              <a:gd name="connsiteX7" fmla="*/ 4408 w 10000"/>
              <a:gd name="connsiteY7" fmla="*/ 7243 h 10046"/>
              <a:gd name="connsiteX8" fmla="*/ 921 w 10000"/>
              <a:gd name="connsiteY8" fmla="*/ 8458 h 10046"/>
              <a:gd name="connsiteX9" fmla="*/ 944 w 10000"/>
              <a:gd name="connsiteY9" fmla="*/ 8348 h 10046"/>
              <a:gd name="connsiteX10" fmla="*/ 976 w 10000"/>
              <a:gd name="connsiteY10" fmla="*/ 3157 h 10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46">
                <a:moveTo>
                  <a:pt x="976" y="3157"/>
                </a:moveTo>
                <a:cubicBezTo>
                  <a:pt x="976" y="3488"/>
                  <a:pt x="559" y="3824"/>
                  <a:pt x="954" y="3298"/>
                </a:cubicBezTo>
                <a:cubicBezTo>
                  <a:pt x="1349" y="2772"/>
                  <a:pt x="2328" y="-22"/>
                  <a:pt x="3343" y="1"/>
                </a:cubicBezTo>
                <a:cubicBezTo>
                  <a:pt x="4358" y="24"/>
                  <a:pt x="5935" y="2947"/>
                  <a:pt x="7044" y="3437"/>
                </a:cubicBezTo>
                <a:cubicBezTo>
                  <a:pt x="8154" y="3928"/>
                  <a:pt x="10000" y="2612"/>
                  <a:pt x="10000" y="2944"/>
                </a:cubicBezTo>
                <a:cubicBezTo>
                  <a:pt x="9994" y="4480"/>
                  <a:pt x="9989" y="6016"/>
                  <a:pt x="9983" y="7552"/>
                </a:cubicBezTo>
                <a:cubicBezTo>
                  <a:pt x="9983" y="7222"/>
                  <a:pt x="8536" y="10097"/>
                  <a:pt x="7607" y="10046"/>
                </a:cubicBezTo>
                <a:cubicBezTo>
                  <a:pt x="6678" y="9995"/>
                  <a:pt x="5522" y="7508"/>
                  <a:pt x="4408" y="7243"/>
                </a:cubicBezTo>
                <a:cubicBezTo>
                  <a:pt x="3294" y="6978"/>
                  <a:pt x="3009" y="8458"/>
                  <a:pt x="921" y="8458"/>
                </a:cubicBezTo>
                <a:cubicBezTo>
                  <a:pt x="-1164" y="8458"/>
                  <a:pt x="944" y="8678"/>
                  <a:pt x="944" y="8348"/>
                </a:cubicBezTo>
                <a:cubicBezTo>
                  <a:pt x="955" y="6617"/>
                  <a:pt x="965" y="4887"/>
                  <a:pt x="976" y="3157"/>
                </a:cubicBezTo>
                <a:close/>
              </a:path>
            </a:pathLst>
          </a:cu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5" name="Cinta perforada 42"/>
          <p:cNvSpPr/>
          <p:nvPr/>
        </p:nvSpPr>
        <p:spPr>
          <a:xfrm>
            <a:off x="-1324650" y="1585697"/>
            <a:ext cx="13564334" cy="4232096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44" h="10102">
                <a:moveTo>
                  <a:pt x="698" y="2424"/>
                </a:moveTo>
                <a:cubicBezTo>
                  <a:pt x="698" y="2897"/>
                  <a:pt x="406" y="2329"/>
                  <a:pt x="682" y="2627"/>
                </a:cubicBezTo>
                <a:cubicBezTo>
                  <a:pt x="958" y="2926"/>
                  <a:pt x="1614" y="4645"/>
                  <a:pt x="2356" y="4214"/>
                </a:cubicBezTo>
                <a:cubicBezTo>
                  <a:pt x="3098" y="3783"/>
                  <a:pt x="4338" y="391"/>
                  <a:pt x="5135" y="41"/>
                </a:cubicBezTo>
                <a:cubicBezTo>
                  <a:pt x="5933" y="-308"/>
                  <a:pt x="7144" y="1646"/>
                  <a:pt x="7144" y="2119"/>
                </a:cubicBezTo>
                <a:cubicBezTo>
                  <a:pt x="7140" y="4316"/>
                  <a:pt x="7136" y="6511"/>
                  <a:pt x="7132" y="8706"/>
                </a:cubicBezTo>
                <a:cubicBezTo>
                  <a:pt x="7132" y="8234"/>
                  <a:pt x="6085" y="5983"/>
                  <a:pt x="5320" y="6062"/>
                </a:cubicBezTo>
                <a:cubicBezTo>
                  <a:pt x="4555" y="6141"/>
                  <a:pt x="3318" y="8531"/>
                  <a:pt x="2541" y="9187"/>
                </a:cubicBezTo>
                <a:cubicBezTo>
                  <a:pt x="1764" y="9842"/>
                  <a:pt x="2150" y="10000"/>
                  <a:pt x="659" y="10000"/>
                </a:cubicBezTo>
                <a:cubicBezTo>
                  <a:pt x="-831" y="10000"/>
                  <a:pt x="675" y="10315"/>
                  <a:pt x="675" y="9842"/>
                </a:cubicBezTo>
                <a:cubicBezTo>
                  <a:pt x="683" y="7369"/>
                  <a:pt x="690" y="4897"/>
                  <a:pt x="698" y="2424"/>
                </a:cubicBezTo>
                <a:close/>
              </a:path>
            </a:pathLst>
          </a:custGeom>
          <a:solidFill>
            <a:srgbClr val="F2F2F2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0" name="CuadroTexto 4"/>
          <p:cNvSpPr txBox="1">
            <a:spLocks noChangeArrowheads="1"/>
          </p:cNvSpPr>
          <p:nvPr/>
        </p:nvSpPr>
        <p:spPr bwMode="auto">
          <a:xfrm>
            <a:off x="269366" y="603498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ES_tradnl" sz="1600" dirty="0" smtClean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Distribución poblacional por grado de marginación a través del tiempo</a:t>
            </a:r>
            <a:endParaRPr lang="es-MX" altLang="es-ES_tradnl" sz="1600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pic>
        <p:nvPicPr>
          <p:cNvPr id="33" name="Picture 8" descr="Resultado de imagen para logo sedes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573" y="181371"/>
            <a:ext cx="1716555" cy="5583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ángulo 24"/>
          <p:cNvSpPr/>
          <p:nvPr/>
        </p:nvSpPr>
        <p:spPr>
          <a:xfrm>
            <a:off x="1478138" y="5791758"/>
            <a:ext cx="6096000" cy="23083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s-MX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Fuente: </a:t>
            </a:r>
            <a:r>
              <a:rPr lang="es-MX" sz="9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elaboración de la SEDESOL con datos </a:t>
            </a:r>
            <a:r>
              <a:rPr lang="es-MX" sz="9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del CONAPO.</a:t>
            </a:r>
            <a:endParaRPr lang="es-MX" sz="9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graphicFrame>
        <p:nvGraphicFramePr>
          <p:cNvPr id="16" name="Tabla 15"/>
          <p:cNvGraphicFramePr>
            <a:graphicFrameLocks noGrp="1"/>
          </p:cNvGraphicFramePr>
          <p:nvPr>
            <p:extLst/>
          </p:nvPr>
        </p:nvGraphicFramePr>
        <p:xfrm>
          <a:off x="1478138" y="1116888"/>
          <a:ext cx="9149946" cy="4572738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670090">
                  <a:extLst>
                    <a:ext uri="{9D8B030D-6E8A-4147-A177-3AD203B41FA5}">
                      <a16:colId xmlns:a16="http://schemas.microsoft.com/office/drawing/2014/main" val="3506867509"/>
                    </a:ext>
                  </a:extLst>
                </a:gridCol>
                <a:gridCol w="1261149">
                  <a:extLst>
                    <a:ext uri="{9D8B030D-6E8A-4147-A177-3AD203B41FA5}">
                      <a16:colId xmlns:a16="http://schemas.microsoft.com/office/drawing/2014/main" val="3855756006"/>
                    </a:ext>
                  </a:extLst>
                </a:gridCol>
                <a:gridCol w="599963">
                  <a:extLst>
                    <a:ext uri="{9D8B030D-6E8A-4147-A177-3AD203B41FA5}">
                      <a16:colId xmlns:a16="http://schemas.microsoft.com/office/drawing/2014/main" val="600421692"/>
                    </a:ext>
                  </a:extLst>
                </a:gridCol>
                <a:gridCol w="1310125">
                  <a:extLst>
                    <a:ext uri="{9D8B030D-6E8A-4147-A177-3AD203B41FA5}">
                      <a16:colId xmlns:a16="http://schemas.microsoft.com/office/drawing/2014/main" val="3504414875"/>
                    </a:ext>
                  </a:extLst>
                </a:gridCol>
                <a:gridCol w="550987">
                  <a:extLst>
                    <a:ext uri="{9D8B030D-6E8A-4147-A177-3AD203B41FA5}">
                      <a16:colId xmlns:a16="http://schemas.microsoft.com/office/drawing/2014/main" val="3236457404"/>
                    </a:ext>
                  </a:extLst>
                </a:gridCol>
                <a:gridCol w="1291158">
                  <a:extLst>
                    <a:ext uri="{9D8B030D-6E8A-4147-A177-3AD203B41FA5}">
                      <a16:colId xmlns:a16="http://schemas.microsoft.com/office/drawing/2014/main" val="924386087"/>
                    </a:ext>
                  </a:extLst>
                </a:gridCol>
                <a:gridCol w="643418">
                  <a:extLst>
                    <a:ext uri="{9D8B030D-6E8A-4147-A177-3AD203B41FA5}">
                      <a16:colId xmlns:a16="http://schemas.microsoft.com/office/drawing/2014/main" val="2188726398"/>
                    </a:ext>
                  </a:extLst>
                </a:gridCol>
                <a:gridCol w="1089731">
                  <a:extLst>
                    <a:ext uri="{9D8B030D-6E8A-4147-A177-3AD203B41FA5}">
                      <a16:colId xmlns:a16="http://schemas.microsoft.com/office/drawing/2014/main" val="3960647321"/>
                    </a:ext>
                  </a:extLst>
                </a:gridCol>
                <a:gridCol w="733325">
                  <a:extLst>
                    <a:ext uri="{9D8B030D-6E8A-4147-A177-3AD203B41FA5}">
                      <a16:colId xmlns:a16="http://schemas.microsoft.com/office/drawing/2014/main" val="2844606215"/>
                    </a:ext>
                  </a:extLst>
                </a:gridCol>
              </a:tblGrid>
              <a:tr h="496727">
                <a:tc rowSpan="2"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Grado de Marginación</a:t>
                      </a:r>
                      <a:endParaRPr lang="es-MX" sz="18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200" b="0" kern="120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2000</a:t>
                      </a:r>
                      <a:endParaRPr lang="es-MX" sz="1200" b="0" kern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es-MX" sz="1200" b="0" kern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200" b="0" kern="120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2005</a:t>
                      </a:r>
                      <a:endParaRPr lang="es-MX" sz="1200" b="0" kern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es-MX" sz="1200" b="0" kern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200" b="0" kern="120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2010</a:t>
                      </a:r>
                      <a:endParaRPr lang="es-MX" sz="1200" b="0" kern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es-MX" sz="1200" b="0" kern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200" b="0" kern="120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2015</a:t>
                      </a:r>
                      <a:endParaRPr lang="es-MX" sz="1200" b="0" kern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es-MX" sz="1200" b="0" kern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0571637"/>
                  </a:ext>
                </a:extLst>
              </a:tr>
              <a:tr h="432793">
                <a:tc vMerge="1"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es-MX" sz="18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Población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Población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Población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Población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699516"/>
                  </a:ext>
                </a:extLst>
              </a:tr>
              <a:tr h="606561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Muy alto</a:t>
                      </a:r>
                      <a:endParaRPr lang="es-MX" sz="14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4,444,157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4.6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4,455,535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4.3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5,535,321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4.9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4,200,723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3.5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8729816"/>
                  </a:ext>
                </a:extLst>
              </a:tr>
              <a:tr h="610413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Alto</a:t>
                      </a:r>
                      <a:endParaRPr lang="es-MX" sz="14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13,689,659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14.0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12,572,021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12.2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5,989,568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5.3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12,185,814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10.2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203148"/>
                  </a:ext>
                </a:extLst>
              </a:tr>
              <a:tr h="606561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Medio</a:t>
                      </a:r>
                      <a:endParaRPr lang="es-MX" sz="14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11,721,121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12.0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11,717,906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11.3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21,225,659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18.9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12,243,877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10.2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3443881"/>
                  </a:ext>
                </a:extLst>
              </a:tr>
              <a:tr h="606561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Bajo</a:t>
                      </a:r>
                      <a:endParaRPr lang="es-MX" sz="14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15,299,198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15.7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15,175,714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14.7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16,356,933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14.6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19,845,593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16.6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2317099"/>
                  </a:ext>
                </a:extLst>
              </a:tr>
              <a:tr h="606561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Muy bajo</a:t>
                      </a:r>
                      <a:endParaRPr lang="es-MX" sz="14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52,326,142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53.7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59,342,212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57.5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63,229,057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56.3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71,054,746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59.4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6596763"/>
                  </a:ext>
                </a:extLst>
              </a:tr>
              <a:tr h="606561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s-MX" sz="14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97,483,412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s-MX" sz="1400" b="1" i="0" u="none" strike="noStrike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103,263,388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s-MX" sz="1400" b="1" i="0" u="none" strike="noStrike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112,336,538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s-MX" sz="1400" b="1" i="0" u="none" strike="noStrike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119,530,753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s-MX" sz="1400" b="1" i="0" u="none" strike="noStrike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9797296"/>
                  </a:ext>
                </a:extLst>
              </a:tr>
            </a:tbl>
          </a:graphicData>
        </a:graphic>
      </p:graphicFrame>
      <p:sp>
        <p:nvSpPr>
          <p:cNvPr id="12" name="CuadroTexto 4"/>
          <p:cNvSpPr txBox="1">
            <a:spLocks noChangeArrowheads="1"/>
          </p:cNvSpPr>
          <p:nvPr/>
        </p:nvSpPr>
        <p:spPr bwMode="auto">
          <a:xfrm>
            <a:off x="421766" y="143780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ES_tradnl" sz="2000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3.- Evolución reciente de la marginación en México </a:t>
            </a:r>
            <a:endParaRPr lang="es-MX" altLang="es-ES_tradnl" sz="2000" b="1" dirty="0">
              <a:solidFill>
                <a:schemeClr val="accent2"/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78850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7882287" y="6225287"/>
            <a:ext cx="385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900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Yu Gothic Light" panose="020B0300000000000000" pitchFamily="34" charset="-128"/>
              </a:rPr>
              <a:t>Situación actual de la Pobreza y la Marginación en México</a:t>
            </a:r>
            <a:endParaRPr lang="es-ES_tradnl" sz="900" b="1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Yu Gothic Light" panose="020B0300000000000000" pitchFamily="34" charset="-128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3" b="88732"/>
          <a:stretch/>
        </p:blipFill>
        <p:spPr>
          <a:xfrm>
            <a:off x="9064170" y="6475487"/>
            <a:ext cx="3127829" cy="464949"/>
          </a:xfrm>
          <a:prstGeom prst="rect">
            <a:avLst/>
          </a:prstGeom>
        </p:spPr>
      </p:pic>
      <p:sp>
        <p:nvSpPr>
          <p:cNvPr id="31" name="Rectángulo 30"/>
          <p:cNvSpPr/>
          <p:nvPr/>
        </p:nvSpPr>
        <p:spPr>
          <a:xfrm>
            <a:off x="11380573" y="6130365"/>
            <a:ext cx="85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|</a:t>
            </a:r>
            <a:r>
              <a:rPr lang="es-MX" b="1" dirty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5</a:t>
            </a:r>
            <a:endParaRPr lang="es-ES_tradnl" b="1" dirty="0">
              <a:solidFill>
                <a:schemeClr val="accent2"/>
              </a:solidFill>
              <a:latin typeface="Century Gothic" panose="020B0502020202020204" pitchFamily="34" charset="0"/>
              <a:ea typeface="Adobe Fangsong Std R" panose="02020400000000000000" pitchFamily="18" charset="-128"/>
            </a:endParaRPr>
          </a:p>
        </p:txBody>
      </p:sp>
      <p:sp>
        <p:nvSpPr>
          <p:cNvPr id="44" name="Cinta perforada 42"/>
          <p:cNvSpPr/>
          <p:nvPr/>
        </p:nvSpPr>
        <p:spPr>
          <a:xfrm>
            <a:off x="-1324650" y="2071171"/>
            <a:ext cx="13539535" cy="3005977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  <a:gd name="connsiteX0" fmla="*/ 976 w 9999"/>
              <a:gd name="connsiteY0" fmla="*/ 6581 h 14181"/>
              <a:gd name="connsiteX1" fmla="*/ 954 w 9999"/>
              <a:gd name="connsiteY1" fmla="*/ 6781 h 14181"/>
              <a:gd name="connsiteX2" fmla="*/ 3112 w 9999"/>
              <a:gd name="connsiteY2" fmla="*/ 35 h 14181"/>
              <a:gd name="connsiteX3" fmla="*/ 7187 w 9999"/>
              <a:gd name="connsiteY3" fmla="*/ 4222 h 14181"/>
              <a:gd name="connsiteX4" fmla="*/ 9999 w 9999"/>
              <a:gd name="connsiteY4" fmla="*/ 6279 h 14181"/>
              <a:gd name="connsiteX5" fmla="*/ 9982 w 9999"/>
              <a:gd name="connsiteY5" fmla="*/ 12799 h 14181"/>
              <a:gd name="connsiteX6" fmla="*/ 7446 w 9999"/>
              <a:gd name="connsiteY6" fmla="*/ 10182 h 14181"/>
              <a:gd name="connsiteX7" fmla="*/ 3556 w 9999"/>
              <a:gd name="connsiteY7" fmla="*/ 13275 h 14181"/>
              <a:gd name="connsiteX8" fmla="*/ 921 w 9999"/>
              <a:gd name="connsiteY8" fmla="*/ 14080 h 14181"/>
              <a:gd name="connsiteX9" fmla="*/ 944 w 9999"/>
              <a:gd name="connsiteY9" fmla="*/ 13924 h 14181"/>
              <a:gd name="connsiteX10" fmla="*/ 976 w 9999"/>
              <a:gd name="connsiteY10" fmla="*/ 6581 h 14181"/>
              <a:gd name="connsiteX0" fmla="*/ 976 w 10000"/>
              <a:gd name="connsiteY0" fmla="*/ 4617 h 9976"/>
              <a:gd name="connsiteX1" fmla="*/ 954 w 10000"/>
              <a:gd name="connsiteY1" fmla="*/ 4758 h 9976"/>
              <a:gd name="connsiteX2" fmla="*/ 3112 w 10000"/>
              <a:gd name="connsiteY2" fmla="*/ 1 h 9976"/>
              <a:gd name="connsiteX3" fmla="*/ 7044 w 10000"/>
              <a:gd name="connsiteY3" fmla="*/ 4896 h 9976"/>
              <a:gd name="connsiteX4" fmla="*/ 10000 w 10000"/>
              <a:gd name="connsiteY4" fmla="*/ 4404 h 9976"/>
              <a:gd name="connsiteX5" fmla="*/ 9983 w 10000"/>
              <a:gd name="connsiteY5" fmla="*/ 9001 h 9976"/>
              <a:gd name="connsiteX6" fmla="*/ 7447 w 10000"/>
              <a:gd name="connsiteY6" fmla="*/ 7156 h 9976"/>
              <a:gd name="connsiteX7" fmla="*/ 3556 w 10000"/>
              <a:gd name="connsiteY7" fmla="*/ 9337 h 9976"/>
              <a:gd name="connsiteX8" fmla="*/ 921 w 10000"/>
              <a:gd name="connsiteY8" fmla="*/ 9905 h 9976"/>
              <a:gd name="connsiteX9" fmla="*/ 944 w 10000"/>
              <a:gd name="connsiteY9" fmla="*/ 9795 h 9976"/>
              <a:gd name="connsiteX10" fmla="*/ 976 w 10000"/>
              <a:gd name="connsiteY10" fmla="*/ 4617 h 997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3556 w 10000"/>
              <a:gd name="connsiteY7" fmla="*/ 9359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2766"/>
              <a:gd name="connsiteX1" fmla="*/ 954 w 10000"/>
              <a:gd name="connsiteY1" fmla="*/ 4769 h 12766"/>
              <a:gd name="connsiteX2" fmla="*/ 3112 w 10000"/>
              <a:gd name="connsiteY2" fmla="*/ 1 h 12766"/>
              <a:gd name="connsiteX3" fmla="*/ 7044 w 10000"/>
              <a:gd name="connsiteY3" fmla="*/ 4908 h 12766"/>
              <a:gd name="connsiteX4" fmla="*/ 10000 w 10000"/>
              <a:gd name="connsiteY4" fmla="*/ 4415 h 12766"/>
              <a:gd name="connsiteX5" fmla="*/ 9983 w 10000"/>
              <a:gd name="connsiteY5" fmla="*/ 9023 h 12766"/>
              <a:gd name="connsiteX6" fmla="*/ 7447 w 10000"/>
              <a:gd name="connsiteY6" fmla="*/ 12721 h 12766"/>
              <a:gd name="connsiteX7" fmla="*/ 3885 w 10000"/>
              <a:gd name="connsiteY7" fmla="*/ 5721 h 12766"/>
              <a:gd name="connsiteX8" fmla="*/ 921 w 10000"/>
              <a:gd name="connsiteY8" fmla="*/ 9929 h 12766"/>
              <a:gd name="connsiteX9" fmla="*/ 944 w 10000"/>
              <a:gd name="connsiteY9" fmla="*/ 9819 h 12766"/>
              <a:gd name="connsiteX10" fmla="*/ 976 w 10000"/>
              <a:gd name="connsiteY10" fmla="*/ 4628 h 12766"/>
              <a:gd name="connsiteX0" fmla="*/ 976 w 10000"/>
              <a:gd name="connsiteY0" fmla="*/ 4628 h 12730"/>
              <a:gd name="connsiteX1" fmla="*/ 954 w 10000"/>
              <a:gd name="connsiteY1" fmla="*/ 4769 h 12730"/>
              <a:gd name="connsiteX2" fmla="*/ 3112 w 10000"/>
              <a:gd name="connsiteY2" fmla="*/ 1 h 12730"/>
              <a:gd name="connsiteX3" fmla="*/ 7044 w 10000"/>
              <a:gd name="connsiteY3" fmla="*/ 4908 h 12730"/>
              <a:gd name="connsiteX4" fmla="*/ 10000 w 10000"/>
              <a:gd name="connsiteY4" fmla="*/ 4415 h 12730"/>
              <a:gd name="connsiteX5" fmla="*/ 9983 w 10000"/>
              <a:gd name="connsiteY5" fmla="*/ 9023 h 12730"/>
              <a:gd name="connsiteX6" fmla="*/ 7447 w 10000"/>
              <a:gd name="connsiteY6" fmla="*/ 12721 h 12730"/>
              <a:gd name="connsiteX7" fmla="*/ 4799 w 10000"/>
              <a:gd name="connsiteY7" fmla="*/ 7595 h 12730"/>
              <a:gd name="connsiteX8" fmla="*/ 921 w 10000"/>
              <a:gd name="connsiteY8" fmla="*/ 9929 h 12730"/>
              <a:gd name="connsiteX9" fmla="*/ 944 w 10000"/>
              <a:gd name="connsiteY9" fmla="*/ 9819 h 12730"/>
              <a:gd name="connsiteX10" fmla="*/ 976 w 10000"/>
              <a:gd name="connsiteY10" fmla="*/ 4628 h 12730"/>
              <a:gd name="connsiteX0" fmla="*/ 976 w 10000"/>
              <a:gd name="connsiteY0" fmla="*/ 4628 h 12726"/>
              <a:gd name="connsiteX1" fmla="*/ 954 w 10000"/>
              <a:gd name="connsiteY1" fmla="*/ 4769 h 12726"/>
              <a:gd name="connsiteX2" fmla="*/ 3112 w 10000"/>
              <a:gd name="connsiteY2" fmla="*/ 1 h 12726"/>
              <a:gd name="connsiteX3" fmla="*/ 7044 w 10000"/>
              <a:gd name="connsiteY3" fmla="*/ 4908 h 12726"/>
              <a:gd name="connsiteX4" fmla="*/ 10000 w 10000"/>
              <a:gd name="connsiteY4" fmla="*/ 4415 h 12726"/>
              <a:gd name="connsiteX5" fmla="*/ 9983 w 10000"/>
              <a:gd name="connsiteY5" fmla="*/ 9023 h 12726"/>
              <a:gd name="connsiteX6" fmla="*/ 7447 w 10000"/>
              <a:gd name="connsiteY6" fmla="*/ 12721 h 12726"/>
              <a:gd name="connsiteX7" fmla="*/ 5083 w 10000"/>
              <a:gd name="connsiteY7" fmla="*/ 7912 h 12726"/>
              <a:gd name="connsiteX8" fmla="*/ 921 w 10000"/>
              <a:gd name="connsiteY8" fmla="*/ 9929 h 12726"/>
              <a:gd name="connsiteX9" fmla="*/ 944 w 10000"/>
              <a:gd name="connsiteY9" fmla="*/ 9819 h 12726"/>
              <a:gd name="connsiteX10" fmla="*/ 976 w 10000"/>
              <a:gd name="connsiteY10" fmla="*/ 4628 h 1272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4408 w 10000"/>
              <a:gd name="connsiteY7" fmla="*/ 8714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1517"/>
              <a:gd name="connsiteX1" fmla="*/ 954 w 10000"/>
              <a:gd name="connsiteY1" fmla="*/ 4769 h 11517"/>
              <a:gd name="connsiteX2" fmla="*/ 3112 w 10000"/>
              <a:gd name="connsiteY2" fmla="*/ 1 h 11517"/>
              <a:gd name="connsiteX3" fmla="*/ 7044 w 10000"/>
              <a:gd name="connsiteY3" fmla="*/ 4908 h 11517"/>
              <a:gd name="connsiteX4" fmla="*/ 10000 w 10000"/>
              <a:gd name="connsiteY4" fmla="*/ 4415 h 11517"/>
              <a:gd name="connsiteX5" fmla="*/ 9983 w 10000"/>
              <a:gd name="connsiteY5" fmla="*/ 9023 h 11517"/>
              <a:gd name="connsiteX6" fmla="*/ 7607 w 10000"/>
              <a:gd name="connsiteY6" fmla="*/ 11517 h 11517"/>
              <a:gd name="connsiteX7" fmla="*/ 4408 w 10000"/>
              <a:gd name="connsiteY7" fmla="*/ 8714 h 11517"/>
              <a:gd name="connsiteX8" fmla="*/ 921 w 10000"/>
              <a:gd name="connsiteY8" fmla="*/ 9929 h 11517"/>
              <a:gd name="connsiteX9" fmla="*/ 944 w 10000"/>
              <a:gd name="connsiteY9" fmla="*/ 9819 h 11517"/>
              <a:gd name="connsiteX10" fmla="*/ 976 w 10000"/>
              <a:gd name="connsiteY10" fmla="*/ 4628 h 11517"/>
              <a:gd name="connsiteX0" fmla="*/ 976 w 10000"/>
              <a:gd name="connsiteY0" fmla="*/ 3157 h 10046"/>
              <a:gd name="connsiteX1" fmla="*/ 954 w 10000"/>
              <a:gd name="connsiteY1" fmla="*/ 3298 h 10046"/>
              <a:gd name="connsiteX2" fmla="*/ 3343 w 10000"/>
              <a:gd name="connsiteY2" fmla="*/ 1 h 10046"/>
              <a:gd name="connsiteX3" fmla="*/ 7044 w 10000"/>
              <a:gd name="connsiteY3" fmla="*/ 3437 h 10046"/>
              <a:gd name="connsiteX4" fmla="*/ 10000 w 10000"/>
              <a:gd name="connsiteY4" fmla="*/ 2944 h 10046"/>
              <a:gd name="connsiteX5" fmla="*/ 9983 w 10000"/>
              <a:gd name="connsiteY5" fmla="*/ 7552 h 10046"/>
              <a:gd name="connsiteX6" fmla="*/ 7607 w 10000"/>
              <a:gd name="connsiteY6" fmla="*/ 10046 h 10046"/>
              <a:gd name="connsiteX7" fmla="*/ 4408 w 10000"/>
              <a:gd name="connsiteY7" fmla="*/ 7243 h 10046"/>
              <a:gd name="connsiteX8" fmla="*/ 921 w 10000"/>
              <a:gd name="connsiteY8" fmla="*/ 8458 h 10046"/>
              <a:gd name="connsiteX9" fmla="*/ 944 w 10000"/>
              <a:gd name="connsiteY9" fmla="*/ 8348 h 10046"/>
              <a:gd name="connsiteX10" fmla="*/ 976 w 10000"/>
              <a:gd name="connsiteY10" fmla="*/ 3157 h 10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46">
                <a:moveTo>
                  <a:pt x="976" y="3157"/>
                </a:moveTo>
                <a:cubicBezTo>
                  <a:pt x="976" y="3488"/>
                  <a:pt x="559" y="3824"/>
                  <a:pt x="954" y="3298"/>
                </a:cubicBezTo>
                <a:cubicBezTo>
                  <a:pt x="1349" y="2772"/>
                  <a:pt x="2328" y="-22"/>
                  <a:pt x="3343" y="1"/>
                </a:cubicBezTo>
                <a:cubicBezTo>
                  <a:pt x="4358" y="24"/>
                  <a:pt x="5935" y="2947"/>
                  <a:pt x="7044" y="3437"/>
                </a:cubicBezTo>
                <a:cubicBezTo>
                  <a:pt x="8154" y="3928"/>
                  <a:pt x="10000" y="2612"/>
                  <a:pt x="10000" y="2944"/>
                </a:cubicBezTo>
                <a:cubicBezTo>
                  <a:pt x="9994" y="4480"/>
                  <a:pt x="9989" y="6016"/>
                  <a:pt x="9983" y="7552"/>
                </a:cubicBezTo>
                <a:cubicBezTo>
                  <a:pt x="9983" y="7222"/>
                  <a:pt x="8536" y="10097"/>
                  <a:pt x="7607" y="10046"/>
                </a:cubicBezTo>
                <a:cubicBezTo>
                  <a:pt x="6678" y="9995"/>
                  <a:pt x="5522" y="7508"/>
                  <a:pt x="4408" y="7243"/>
                </a:cubicBezTo>
                <a:cubicBezTo>
                  <a:pt x="3294" y="6978"/>
                  <a:pt x="3009" y="8458"/>
                  <a:pt x="921" y="8458"/>
                </a:cubicBezTo>
                <a:cubicBezTo>
                  <a:pt x="-1164" y="8458"/>
                  <a:pt x="944" y="8678"/>
                  <a:pt x="944" y="8348"/>
                </a:cubicBezTo>
                <a:cubicBezTo>
                  <a:pt x="955" y="6617"/>
                  <a:pt x="965" y="4887"/>
                  <a:pt x="976" y="3157"/>
                </a:cubicBezTo>
                <a:close/>
              </a:path>
            </a:pathLst>
          </a:cu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5" name="Cinta perforada 42"/>
          <p:cNvSpPr/>
          <p:nvPr/>
        </p:nvSpPr>
        <p:spPr>
          <a:xfrm>
            <a:off x="-1324650" y="1585697"/>
            <a:ext cx="13564334" cy="4232096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44" h="10102">
                <a:moveTo>
                  <a:pt x="698" y="2424"/>
                </a:moveTo>
                <a:cubicBezTo>
                  <a:pt x="698" y="2897"/>
                  <a:pt x="406" y="2329"/>
                  <a:pt x="682" y="2627"/>
                </a:cubicBezTo>
                <a:cubicBezTo>
                  <a:pt x="958" y="2926"/>
                  <a:pt x="1614" y="4645"/>
                  <a:pt x="2356" y="4214"/>
                </a:cubicBezTo>
                <a:cubicBezTo>
                  <a:pt x="3098" y="3783"/>
                  <a:pt x="4338" y="391"/>
                  <a:pt x="5135" y="41"/>
                </a:cubicBezTo>
                <a:cubicBezTo>
                  <a:pt x="5933" y="-308"/>
                  <a:pt x="7144" y="1646"/>
                  <a:pt x="7144" y="2119"/>
                </a:cubicBezTo>
                <a:cubicBezTo>
                  <a:pt x="7140" y="4316"/>
                  <a:pt x="7136" y="6511"/>
                  <a:pt x="7132" y="8706"/>
                </a:cubicBezTo>
                <a:cubicBezTo>
                  <a:pt x="7132" y="8234"/>
                  <a:pt x="6085" y="5983"/>
                  <a:pt x="5320" y="6062"/>
                </a:cubicBezTo>
                <a:cubicBezTo>
                  <a:pt x="4555" y="6141"/>
                  <a:pt x="3318" y="8531"/>
                  <a:pt x="2541" y="9187"/>
                </a:cubicBezTo>
                <a:cubicBezTo>
                  <a:pt x="1764" y="9842"/>
                  <a:pt x="2150" y="10000"/>
                  <a:pt x="659" y="10000"/>
                </a:cubicBezTo>
                <a:cubicBezTo>
                  <a:pt x="-831" y="10000"/>
                  <a:pt x="675" y="10315"/>
                  <a:pt x="675" y="9842"/>
                </a:cubicBezTo>
                <a:cubicBezTo>
                  <a:pt x="683" y="7369"/>
                  <a:pt x="690" y="4897"/>
                  <a:pt x="698" y="2424"/>
                </a:cubicBezTo>
                <a:close/>
              </a:path>
            </a:pathLst>
          </a:custGeom>
          <a:solidFill>
            <a:srgbClr val="F2F2F2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8" name="CuadroTexto 4"/>
          <p:cNvSpPr txBox="1">
            <a:spLocks noChangeArrowheads="1"/>
          </p:cNvSpPr>
          <p:nvPr/>
        </p:nvSpPr>
        <p:spPr bwMode="auto">
          <a:xfrm>
            <a:off x="269366" y="653643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ES_tradnl" sz="2000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Cambios en Grado de Marginación Municipal </a:t>
            </a:r>
            <a:endParaRPr lang="es-MX" altLang="es-ES_tradnl" sz="2000" b="1" dirty="0">
              <a:solidFill>
                <a:schemeClr val="accent2"/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pic>
        <p:nvPicPr>
          <p:cNvPr id="33" name="Picture 8" descr="Resultado de imagen para logo sedes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573" y="181371"/>
            <a:ext cx="1716555" cy="5583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/>
          </p:nvPr>
        </p:nvGraphicFramePr>
        <p:xfrm>
          <a:off x="4932944" y="1755565"/>
          <a:ext cx="6829056" cy="3804208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016546">
                  <a:extLst>
                    <a:ext uri="{9D8B030D-6E8A-4147-A177-3AD203B41FA5}">
                      <a16:colId xmlns:a16="http://schemas.microsoft.com/office/drawing/2014/main" val="45112800"/>
                    </a:ext>
                  </a:extLst>
                </a:gridCol>
                <a:gridCol w="1016546">
                  <a:extLst>
                    <a:ext uri="{9D8B030D-6E8A-4147-A177-3AD203B41FA5}">
                      <a16:colId xmlns:a16="http://schemas.microsoft.com/office/drawing/2014/main" val="1072808492"/>
                    </a:ext>
                  </a:extLst>
                </a:gridCol>
                <a:gridCol w="1016546">
                  <a:extLst>
                    <a:ext uri="{9D8B030D-6E8A-4147-A177-3AD203B41FA5}">
                      <a16:colId xmlns:a16="http://schemas.microsoft.com/office/drawing/2014/main" val="3533779166"/>
                    </a:ext>
                  </a:extLst>
                </a:gridCol>
                <a:gridCol w="1016546">
                  <a:extLst>
                    <a:ext uri="{9D8B030D-6E8A-4147-A177-3AD203B41FA5}">
                      <a16:colId xmlns:a16="http://schemas.microsoft.com/office/drawing/2014/main" val="118079251"/>
                    </a:ext>
                  </a:extLst>
                </a:gridCol>
                <a:gridCol w="1015594">
                  <a:extLst>
                    <a:ext uri="{9D8B030D-6E8A-4147-A177-3AD203B41FA5}">
                      <a16:colId xmlns:a16="http://schemas.microsoft.com/office/drawing/2014/main" val="1833819959"/>
                    </a:ext>
                  </a:extLst>
                </a:gridCol>
                <a:gridCol w="873639">
                  <a:extLst>
                    <a:ext uri="{9D8B030D-6E8A-4147-A177-3AD203B41FA5}">
                      <a16:colId xmlns:a16="http://schemas.microsoft.com/office/drawing/2014/main" val="3145860340"/>
                    </a:ext>
                  </a:extLst>
                </a:gridCol>
                <a:gridCol w="873639">
                  <a:extLst>
                    <a:ext uri="{9D8B030D-6E8A-4147-A177-3AD203B41FA5}">
                      <a16:colId xmlns:a16="http://schemas.microsoft.com/office/drawing/2014/main" val="1969592317"/>
                    </a:ext>
                  </a:extLst>
                </a:gridCol>
              </a:tblGrid>
              <a:tr h="327842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effectLst/>
                          <a:latin typeface="Century Gothic" panose="020B0502020202020204" pitchFamily="34" charset="0"/>
                        </a:rPr>
                        <a:t>Municipios</a:t>
                      </a:r>
                      <a:endParaRPr lang="es-MX" sz="2400" b="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 smtClean="0">
                          <a:effectLst/>
                          <a:latin typeface="Century Gothic" panose="020B0502020202020204" pitchFamily="34" charset="0"/>
                        </a:rPr>
                        <a:t>Grado</a:t>
                      </a:r>
                      <a:r>
                        <a:rPr lang="es-MX" sz="1400" b="0" baseline="0" dirty="0" smtClean="0">
                          <a:effectLst/>
                          <a:latin typeface="Century Gothic" panose="020B0502020202020204" pitchFamily="34" charset="0"/>
                        </a:rPr>
                        <a:t> de Marginación</a:t>
                      </a:r>
                      <a:r>
                        <a:rPr lang="es-MX" sz="1400" b="0" dirty="0" smtClean="0"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s-MX" sz="1400" b="0" dirty="0">
                          <a:effectLst/>
                          <a:latin typeface="Century Gothic" panose="020B0502020202020204" pitchFamily="34" charset="0"/>
                        </a:rPr>
                        <a:t>2015</a:t>
                      </a:r>
                      <a:endParaRPr lang="es-MX" sz="2400" b="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es-MX" sz="2400" b="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7924475"/>
                  </a:ext>
                </a:extLst>
              </a:tr>
              <a:tr h="332441">
                <a:tc gridSpan="2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 smtClean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Muy alto</a:t>
                      </a:r>
                    </a:p>
                  </a:txBody>
                  <a:tcPr marL="68580" marR="68580" marT="0" marB="0" anchor="ctr">
                    <a:lnL w="381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dirty="0" smtClean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Alto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dirty="0" smtClean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Medio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dirty="0" smtClean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Bajo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dirty="0" smtClean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Muy bajo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605783"/>
                  </a:ext>
                </a:extLst>
              </a:tr>
              <a:tr h="628785">
                <a:tc rowSpan="5">
                  <a:txBody>
                    <a:bodyPr/>
                    <a:lstStyle/>
                    <a:p>
                      <a:pPr marL="71755" marR="71755"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 smtClean="0">
                          <a:effectLst/>
                          <a:latin typeface="Century Gothic" panose="020B0502020202020204" pitchFamily="34" charset="0"/>
                        </a:rPr>
                        <a:t>Grado de Marginación 2005</a:t>
                      </a:r>
                      <a:endParaRPr lang="es-MX" sz="2400" b="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 smtClean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Muy alto</a:t>
                      </a:r>
                      <a:endParaRPr lang="es-MX" sz="1200" b="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109</a:t>
                      </a:r>
                      <a:endParaRPr lang="es-MX" sz="1100" b="0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204792"/>
                  </a:ext>
                </a:extLst>
              </a:tr>
              <a:tr h="62878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 smtClean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Alto</a:t>
                      </a:r>
                      <a:endParaRPr lang="es-MX" sz="1200" b="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173</a:t>
                      </a:r>
                      <a:endParaRPr lang="es-MX" sz="1100" b="0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0731125"/>
                  </a:ext>
                </a:extLst>
              </a:tr>
              <a:tr h="62878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 smtClean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Medio</a:t>
                      </a:r>
                      <a:endParaRPr lang="es-MX" sz="1200" b="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150</a:t>
                      </a:r>
                      <a:endParaRPr lang="es-MX" sz="1100" b="0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5483284"/>
                  </a:ext>
                </a:extLst>
              </a:tr>
              <a:tr h="62878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 smtClean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Bajo</a:t>
                      </a:r>
                      <a:endParaRPr lang="es-MX" sz="1200" b="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9950387"/>
                  </a:ext>
                </a:extLst>
              </a:tr>
              <a:tr h="628785">
                <a:tc vMerge="1">
                  <a:txBody>
                    <a:bodyPr/>
                    <a:lstStyle/>
                    <a:p>
                      <a:pPr marL="71755" marR="71755"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es-MX" sz="2400" b="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 smtClean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Muy bajo</a:t>
                      </a:r>
                      <a:endParaRPr lang="es-MX" sz="1200" b="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836914"/>
                  </a:ext>
                </a:extLst>
              </a:tr>
            </a:tbl>
          </a:graphicData>
        </a:graphic>
      </p:graphicFrame>
      <p:sp>
        <p:nvSpPr>
          <p:cNvPr id="76" name="Rectángulo 75"/>
          <p:cNvSpPr/>
          <p:nvPr/>
        </p:nvSpPr>
        <p:spPr>
          <a:xfrm>
            <a:off x="4932944" y="5699726"/>
            <a:ext cx="6096000" cy="23083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s-MX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Fuente: </a:t>
            </a:r>
            <a:r>
              <a:rPr lang="es-MX" sz="9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elaboración de la SEDESOL con datos </a:t>
            </a:r>
            <a:r>
              <a:rPr lang="es-MX" sz="9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del CONAPO.</a:t>
            </a:r>
            <a:endParaRPr lang="es-MX" sz="9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sp>
        <p:nvSpPr>
          <p:cNvPr id="38" name="Terminador 48"/>
          <p:cNvSpPr/>
          <p:nvPr/>
        </p:nvSpPr>
        <p:spPr>
          <a:xfrm>
            <a:off x="497212" y="1655558"/>
            <a:ext cx="3978536" cy="791739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/>
          </a:p>
        </p:txBody>
      </p:sp>
      <p:sp>
        <p:nvSpPr>
          <p:cNvPr id="39" name="Terminador 48"/>
          <p:cNvSpPr/>
          <p:nvPr/>
        </p:nvSpPr>
        <p:spPr>
          <a:xfrm>
            <a:off x="352750" y="1655558"/>
            <a:ext cx="1433537" cy="83122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1786"/>
              <a:gd name="connsiteY0" fmla="*/ 0 h 21600"/>
              <a:gd name="connsiteX1" fmla="*/ 12824 w 21786"/>
              <a:gd name="connsiteY1" fmla="*/ 0 h 21600"/>
              <a:gd name="connsiteX2" fmla="*/ 21600 w 21786"/>
              <a:gd name="connsiteY2" fmla="*/ 10800 h 21600"/>
              <a:gd name="connsiteX3" fmla="*/ 18125 w 21786"/>
              <a:gd name="connsiteY3" fmla="*/ 21600 h 21600"/>
              <a:gd name="connsiteX4" fmla="*/ 3475 w 21786"/>
              <a:gd name="connsiteY4" fmla="*/ 21600 h 21600"/>
              <a:gd name="connsiteX5" fmla="*/ 0 w 21786"/>
              <a:gd name="connsiteY5" fmla="*/ 10800 h 21600"/>
              <a:gd name="connsiteX6" fmla="*/ 3475 w 21786"/>
              <a:gd name="connsiteY6" fmla="*/ 0 h 21600"/>
              <a:gd name="connsiteX0" fmla="*/ 3475 w 21601"/>
              <a:gd name="connsiteY0" fmla="*/ 0 h 21600"/>
              <a:gd name="connsiteX1" fmla="*/ 12824 w 21601"/>
              <a:gd name="connsiteY1" fmla="*/ 0 h 21600"/>
              <a:gd name="connsiteX2" fmla="*/ 21600 w 21601"/>
              <a:gd name="connsiteY2" fmla="*/ 10800 h 21600"/>
              <a:gd name="connsiteX3" fmla="*/ 13413 w 21601"/>
              <a:gd name="connsiteY3" fmla="*/ 21385 h 21600"/>
              <a:gd name="connsiteX4" fmla="*/ 3475 w 21601"/>
              <a:gd name="connsiteY4" fmla="*/ 21600 h 21600"/>
              <a:gd name="connsiteX5" fmla="*/ 0 w 21601"/>
              <a:gd name="connsiteY5" fmla="*/ 10800 h 21600"/>
              <a:gd name="connsiteX6" fmla="*/ 3475 w 21601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01" h="21600">
                <a:moveTo>
                  <a:pt x="3475" y="0"/>
                </a:moveTo>
                <a:lnTo>
                  <a:pt x="12824" y="0"/>
                </a:lnTo>
                <a:cubicBezTo>
                  <a:pt x="14743" y="0"/>
                  <a:pt x="21502" y="7236"/>
                  <a:pt x="21600" y="10800"/>
                </a:cubicBezTo>
                <a:cubicBezTo>
                  <a:pt x="21698" y="14364"/>
                  <a:pt x="15332" y="21385"/>
                  <a:pt x="13413" y="21385"/>
                </a:cubicBezTo>
                <a:lnTo>
                  <a:pt x="3475" y="21600"/>
                </a:lnTo>
                <a:cubicBezTo>
                  <a:pt x="1556" y="21600"/>
                  <a:pt x="0" y="16765"/>
                  <a:pt x="0" y="10800"/>
                </a:cubicBezTo>
                <a:cubicBezTo>
                  <a:pt x="0" y="4835"/>
                  <a:pt x="1556" y="0"/>
                  <a:pt x="3475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/>
          </a:p>
        </p:txBody>
      </p:sp>
      <p:sp>
        <p:nvSpPr>
          <p:cNvPr id="40" name="Rectángulo 39"/>
          <p:cNvSpPr/>
          <p:nvPr/>
        </p:nvSpPr>
        <p:spPr>
          <a:xfrm>
            <a:off x="1743106" y="1706107"/>
            <a:ext cx="127682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395</a:t>
            </a:r>
          </a:p>
          <a:p>
            <a:pPr algn="ctr"/>
            <a:r>
              <a:rPr lang="es-MX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municipios</a:t>
            </a:r>
            <a:r>
              <a:rPr lang="es-MX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 </a:t>
            </a:r>
            <a:endParaRPr lang="es-MX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42" name="Conector recto 41"/>
          <p:cNvCxnSpPr/>
          <p:nvPr/>
        </p:nvCxnSpPr>
        <p:spPr>
          <a:xfrm flipH="1">
            <a:off x="3136059" y="1837607"/>
            <a:ext cx="0" cy="4680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ángulo 42"/>
          <p:cNvSpPr/>
          <p:nvPr/>
        </p:nvSpPr>
        <p:spPr>
          <a:xfrm>
            <a:off x="3148084" y="1712418"/>
            <a:ext cx="127682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517</a:t>
            </a:r>
          </a:p>
          <a:p>
            <a:pPr algn="ctr"/>
            <a:r>
              <a:rPr lang="es-MX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municipios</a:t>
            </a:r>
            <a:r>
              <a:rPr lang="es-MX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 </a:t>
            </a:r>
            <a:endParaRPr lang="es-MX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6" name="CuadroTexto 4"/>
          <p:cNvSpPr txBox="1">
            <a:spLocks noChangeArrowheads="1"/>
          </p:cNvSpPr>
          <p:nvPr/>
        </p:nvSpPr>
        <p:spPr bwMode="auto">
          <a:xfrm>
            <a:off x="1714096" y="1141496"/>
            <a:ext cx="1349772" cy="516242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s-ES_tradnl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1995 - 2005</a:t>
            </a:r>
          </a:p>
        </p:txBody>
      </p:sp>
      <p:sp>
        <p:nvSpPr>
          <p:cNvPr id="47" name="CuadroTexto 4"/>
          <p:cNvSpPr txBox="1">
            <a:spLocks noChangeArrowheads="1"/>
          </p:cNvSpPr>
          <p:nvPr/>
        </p:nvSpPr>
        <p:spPr bwMode="auto">
          <a:xfrm>
            <a:off x="3129816" y="1137484"/>
            <a:ext cx="1349772" cy="516242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s-ES_tradnl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2005 - 2015</a:t>
            </a:r>
          </a:p>
        </p:txBody>
      </p:sp>
      <p:sp>
        <p:nvSpPr>
          <p:cNvPr id="48" name="Terminador 48"/>
          <p:cNvSpPr/>
          <p:nvPr/>
        </p:nvSpPr>
        <p:spPr>
          <a:xfrm>
            <a:off x="515329" y="2612760"/>
            <a:ext cx="3978536" cy="791739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/>
          </a:p>
        </p:txBody>
      </p:sp>
      <p:sp>
        <p:nvSpPr>
          <p:cNvPr id="49" name="Terminador 48"/>
          <p:cNvSpPr/>
          <p:nvPr/>
        </p:nvSpPr>
        <p:spPr>
          <a:xfrm>
            <a:off x="370867" y="2612760"/>
            <a:ext cx="1433537" cy="83122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1786"/>
              <a:gd name="connsiteY0" fmla="*/ 0 h 21600"/>
              <a:gd name="connsiteX1" fmla="*/ 12824 w 21786"/>
              <a:gd name="connsiteY1" fmla="*/ 0 h 21600"/>
              <a:gd name="connsiteX2" fmla="*/ 21600 w 21786"/>
              <a:gd name="connsiteY2" fmla="*/ 10800 h 21600"/>
              <a:gd name="connsiteX3" fmla="*/ 18125 w 21786"/>
              <a:gd name="connsiteY3" fmla="*/ 21600 h 21600"/>
              <a:gd name="connsiteX4" fmla="*/ 3475 w 21786"/>
              <a:gd name="connsiteY4" fmla="*/ 21600 h 21600"/>
              <a:gd name="connsiteX5" fmla="*/ 0 w 21786"/>
              <a:gd name="connsiteY5" fmla="*/ 10800 h 21600"/>
              <a:gd name="connsiteX6" fmla="*/ 3475 w 21786"/>
              <a:gd name="connsiteY6" fmla="*/ 0 h 21600"/>
              <a:gd name="connsiteX0" fmla="*/ 3475 w 21601"/>
              <a:gd name="connsiteY0" fmla="*/ 0 h 21600"/>
              <a:gd name="connsiteX1" fmla="*/ 12824 w 21601"/>
              <a:gd name="connsiteY1" fmla="*/ 0 h 21600"/>
              <a:gd name="connsiteX2" fmla="*/ 21600 w 21601"/>
              <a:gd name="connsiteY2" fmla="*/ 10800 h 21600"/>
              <a:gd name="connsiteX3" fmla="*/ 13413 w 21601"/>
              <a:gd name="connsiteY3" fmla="*/ 21385 h 21600"/>
              <a:gd name="connsiteX4" fmla="*/ 3475 w 21601"/>
              <a:gd name="connsiteY4" fmla="*/ 21600 h 21600"/>
              <a:gd name="connsiteX5" fmla="*/ 0 w 21601"/>
              <a:gd name="connsiteY5" fmla="*/ 10800 h 21600"/>
              <a:gd name="connsiteX6" fmla="*/ 3475 w 21601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01" h="21600">
                <a:moveTo>
                  <a:pt x="3475" y="0"/>
                </a:moveTo>
                <a:lnTo>
                  <a:pt x="12824" y="0"/>
                </a:lnTo>
                <a:cubicBezTo>
                  <a:pt x="14743" y="0"/>
                  <a:pt x="21502" y="7236"/>
                  <a:pt x="21600" y="10800"/>
                </a:cubicBezTo>
                <a:cubicBezTo>
                  <a:pt x="21698" y="14364"/>
                  <a:pt x="15332" y="21385"/>
                  <a:pt x="13413" y="21385"/>
                </a:cubicBezTo>
                <a:lnTo>
                  <a:pt x="3475" y="21600"/>
                </a:lnTo>
                <a:cubicBezTo>
                  <a:pt x="1556" y="21600"/>
                  <a:pt x="0" y="16765"/>
                  <a:pt x="0" y="10800"/>
                </a:cubicBezTo>
                <a:cubicBezTo>
                  <a:pt x="0" y="4835"/>
                  <a:pt x="1556" y="0"/>
                  <a:pt x="3475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/>
          </a:p>
        </p:txBody>
      </p:sp>
      <p:sp>
        <p:nvSpPr>
          <p:cNvPr id="50" name="Terminador 48"/>
          <p:cNvSpPr/>
          <p:nvPr/>
        </p:nvSpPr>
        <p:spPr>
          <a:xfrm>
            <a:off x="515329" y="3609449"/>
            <a:ext cx="3978536" cy="791739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/>
          </a:p>
        </p:txBody>
      </p:sp>
      <p:sp>
        <p:nvSpPr>
          <p:cNvPr id="51" name="Terminador 48"/>
          <p:cNvSpPr/>
          <p:nvPr/>
        </p:nvSpPr>
        <p:spPr>
          <a:xfrm>
            <a:off x="370867" y="3609449"/>
            <a:ext cx="1433537" cy="83122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1786"/>
              <a:gd name="connsiteY0" fmla="*/ 0 h 21600"/>
              <a:gd name="connsiteX1" fmla="*/ 12824 w 21786"/>
              <a:gd name="connsiteY1" fmla="*/ 0 h 21600"/>
              <a:gd name="connsiteX2" fmla="*/ 21600 w 21786"/>
              <a:gd name="connsiteY2" fmla="*/ 10800 h 21600"/>
              <a:gd name="connsiteX3" fmla="*/ 18125 w 21786"/>
              <a:gd name="connsiteY3" fmla="*/ 21600 h 21600"/>
              <a:gd name="connsiteX4" fmla="*/ 3475 w 21786"/>
              <a:gd name="connsiteY4" fmla="*/ 21600 h 21600"/>
              <a:gd name="connsiteX5" fmla="*/ 0 w 21786"/>
              <a:gd name="connsiteY5" fmla="*/ 10800 h 21600"/>
              <a:gd name="connsiteX6" fmla="*/ 3475 w 21786"/>
              <a:gd name="connsiteY6" fmla="*/ 0 h 21600"/>
              <a:gd name="connsiteX0" fmla="*/ 3475 w 21601"/>
              <a:gd name="connsiteY0" fmla="*/ 0 h 21600"/>
              <a:gd name="connsiteX1" fmla="*/ 12824 w 21601"/>
              <a:gd name="connsiteY1" fmla="*/ 0 h 21600"/>
              <a:gd name="connsiteX2" fmla="*/ 21600 w 21601"/>
              <a:gd name="connsiteY2" fmla="*/ 10800 h 21600"/>
              <a:gd name="connsiteX3" fmla="*/ 13413 w 21601"/>
              <a:gd name="connsiteY3" fmla="*/ 21385 h 21600"/>
              <a:gd name="connsiteX4" fmla="*/ 3475 w 21601"/>
              <a:gd name="connsiteY4" fmla="*/ 21600 h 21600"/>
              <a:gd name="connsiteX5" fmla="*/ 0 w 21601"/>
              <a:gd name="connsiteY5" fmla="*/ 10800 h 21600"/>
              <a:gd name="connsiteX6" fmla="*/ 3475 w 21601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01" h="21600">
                <a:moveTo>
                  <a:pt x="3475" y="0"/>
                </a:moveTo>
                <a:lnTo>
                  <a:pt x="12824" y="0"/>
                </a:lnTo>
                <a:cubicBezTo>
                  <a:pt x="14743" y="0"/>
                  <a:pt x="21502" y="7236"/>
                  <a:pt x="21600" y="10800"/>
                </a:cubicBezTo>
                <a:cubicBezTo>
                  <a:pt x="21698" y="14364"/>
                  <a:pt x="15332" y="21385"/>
                  <a:pt x="13413" y="21385"/>
                </a:cubicBezTo>
                <a:lnTo>
                  <a:pt x="3475" y="21600"/>
                </a:lnTo>
                <a:cubicBezTo>
                  <a:pt x="1556" y="21600"/>
                  <a:pt x="0" y="16765"/>
                  <a:pt x="0" y="10800"/>
                </a:cubicBezTo>
                <a:cubicBezTo>
                  <a:pt x="0" y="4835"/>
                  <a:pt x="1556" y="0"/>
                  <a:pt x="3475" y="0"/>
                </a:cubicBezTo>
                <a:close/>
              </a:path>
            </a:pathLst>
          </a:custGeom>
          <a:solidFill>
            <a:srgbClr val="FF979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/>
          </a:p>
        </p:txBody>
      </p:sp>
      <p:sp>
        <p:nvSpPr>
          <p:cNvPr id="54" name="Rectángulo 53"/>
          <p:cNvSpPr/>
          <p:nvPr/>
        </p:nvSpPr>
        <p:spPr>
          <a:xfrm>
            <a:off x="1760388" y="2666070"/>
            <a:ext cx="127682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1,508</a:t>
            </a:r>
          </a:p>
          <a:p>
            <a:pPr algn="ctr"/>
            <a:r>
              <a:rPr lang="es-MX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municipios</a:t>
            </a:r>
            <a:r>
              <a:rPr lang="es-MX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 </a:t>
            </a:r>
            <a:endParaRPr lang="es-MX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55" name="Conector recto 54"/>
          <p:cNvCxnSpPr/>
          <p:nvPr/>
        </p:nvCxnSpPr>
        <p:spPr>
          <a:xfrm flipH="1">
            <a:off x="3153341" y="2797570"/>
            <a:ext cx="0" cy="4680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ángulo 55"/>
          <p:cNvSpPr/>
          <p:nvPr/>
        </p:nvSpPr>
        <p:spPr>
          <a:xfrm>
            <a:off x="3165366" y="2672381"/>
            <a:ext cx="127682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1,856</a:t>
            </a:r>
          </a:p>
          <a:p>
            <a:pPr algn="ctr"/>
            <a:r>
              <a:rPr lang="es-MX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municipios</a:t>
            </a:r>
            <a:r>
              <a:rPr lang="es-MX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 </a:t>
            </a:r>
            <a:endParaRPr lang="es-MX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7" name="Rectángulo 56"/>
          <p:cNvSpPr/>
          <p:nvPr/>
        </p:nvSpPr>
        <p:spPr>
          <a:xfrm>
            <a:off x="1760388" y="3672597"/>
            <a:ext cx="127682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525</a:t>
            </a:r>
          </a:p>
          <a:p>
            <a:pPr algn="ctr"/>
            <a:r>
              <a:rPr lang="es-MX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municipios</a:t>
            </a:r>
            <a:r>
              <a:rPr lang="es-MX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 </a:t>
            </a:r>
            <a:endParaRPr lang="es-MX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58" name="Conector recto 57"/>
          <p:cNvCxnSpPr/>
          <p:nvPr/>
        </p:nvCxnSpPr>
        <p:spPr>
          <a:xfrm flipH="1">
            <a:off x="3153341" y="3804097"/>
            <a:ext cx="0" cy="4680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ángulo 58"/>
          <p:cNvSpPr/>
          <p:nvPr/>
        </p:nvSpPr>
        <p:spPr>
          <a:xfrm>
            <a:off x="3165366" y="3678908"/>
            <a:ext cx="127682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81</a:t>
            </a:r>
          </a:p>
          <a:p>
            <a:pPr algn="ctr"/>
            <a:r>
              <a:rPr lang="es-MX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municipios </a:t>
            </a:r>
            <a:endParaRPr lang="es-MX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2" name="CuadroTexto 61"/>
          <p:cNvSpPr txBox="1"/>
          <p:nvPr/>
        </p:nvSpPr>
        <p:spPr>
          <a:xfrm>
            <a:off x="4932944" y="1177684"/>
            <a:ext cx="682905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Evolución del Grado de Marginación 2005 – 2015 </a:t>
            </a:r>
          </a:p>
          <a:p>
            <a:pPr algn="ctr"/>
            <a:r>
              <a:rPr lang="es-MX" sz="12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Número de municipios</a:t>
            </a:r>
          </a:p>
        </p:txBody>
      </p:sp>
      <p:sp>
        <p:nvSpPr>
          <p:cNvPr id="63" name="CuadroTexto 62"/>
          <p:cNvSpPr txBox="1"/>
          <p:nvPr/>
        </p:nvSpPr>
        <p:spPr>
          <a:xfrm>
            <a:off x="417107" y="2761302"/>
            <a:ext cx="1183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Sin </a:t>
            </a:r>
            <a:r>
              <a:rPr lang="es-MX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cambios</a:t>
            </a:r>
          </a:p>
        </p:txBody>
      </p:sp>
      <p:sp>
        <p:nvSpPr>
          <p:cNvPr id="64" name="CuadroTexto 63"/>
          <p:cNvSpPr txBox="1"/>
          <p:nvPr/>
        </p:nvSpPr>
        <p:spPr>
          <a:xfrm>
            <a:off x="389684" y="1794850"/>
            <a:ext cx="1150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Con </a:t>
            </a:r>
            <a:r>
              <a:rPr lang="es-MX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mejoras</a:t>
            </a:r>
          </a:p>
        </p:txBody>
      </p:sp>
      <p:sp>
        <p:nvSpPr>
          <p:cNvPr id="65" name="CuadroTexto 64"/>
          <p:cNvSpPr txBox="1"/>
          <p:nvPr/>
        </p:nvSpPr>
        <p:spPr>
          <a:xfrm>
            <a:off x="304857" y="3746698"/>
            <a:ext cx="1423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Con </a:t>
            </a:r>
            <a:r>
              <a:rPr lang="es-MX" sz="1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retrocesos</a:t>
            </a:r>
          </a:p>
        </p:txBody>
      </p:sp>
      <p:sp>
        <p:nvSpPr>
          <p:cNvPr id="66" name="CuadroTexto 65"/>
          <p:cNvSpPr txBox="1"/>
          <p:nvPr/>
        </p:nvSpPr>
        <p:spPr>
          <a:xfrm>
            <a:off x="608987" y="4719939"/>
            <a:ext cx="38462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accent4"/>
                </a:solidFill>
                <a:latin typeface="Century Gothic" panose="020B0502020202020204" pitchFamily="34" charset="0"/>
              </a:rPr>
              <a:t>En la última década de medición </a:t>
            </a:r>
            <a:r>
              <a:rPr lang="es-MX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los avances en materia de combate a la marginación a nivel municipal son significativos</a:t>
            </a:r>
          </a:p>
        </p:txBody>
      </p:sp>
      <p:sp>
        <p:nvSpPr>
          <p:cNvPr id="34" name="CuadroTexto 4"/>
          <p:cNvSpPr txBox="1">
            <a:spLocks noChangeArrowheads="1"/>
          </p:cNvSpPr>
          <p:nvPr/>
        </p:nvSpPr>
        <p:spPr bwMode="auto">
          <a:xfrm>
            <a:off x="421766" y="143780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ES_tradnl" sz="2000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3.- Evolución reciente de la marginación en México </a:t>
            </a:r>
            <a:endParaRPr lang="es-MX" altLang="es-ES_tradnl" sz="2000" b="1" dirty="0">
              <a:solidFill>
                <a:schemeClr val="accent2"/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128446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7882287" y="6225287"/>
            <a:ext cx="385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900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Yu Gothic Light" panose="020B0300000000000000" pitchFamily="34" charset="-128"/>
              </a:rPr>
              <a:t>Situación actual de la Pobreza y la Marginación en México</a:t>
            </a:r>
            <a:endParaRPr lang="es-ES_tradnl" sz="900" b="1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Yu Gothic Light" panose="020B0300000000000000" pitchFamily="34" charset="-128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3" b="88732"/>
          <a:stretch/>
        </p:blipFill>
        <p:spPr>
          <a:xfrm>
            <a:off x="9064170" y="6475487"/>
            <a:ext cx="3127829" cy="464949"/>
          </a:xfrm>
          <a:prstGeom prst="rect">
            <a:avLst/>
          </a:prstGeom>
        </p:spPr>
      </p:pic>
      <p:sp>
        <p:nvSpPr>
          <p:cNvPr id="31" name="Rectángulo 30"/>
          <p:cNvSpPr/>
          <p:nvPr/>
        </p:nvSpPr>
        <p:spPr>
          <a:xfrm>
            <a:off x="11380573" y="6130365"/>
            <a:ext cx="85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|</a:t>
            </a:r>
            <a:r>
              <a:rPr lang="es-MX" b="1" dirty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7</a:t>
            </a:r>
            <a:endParaRPr lang="es-ES_tradnl" b="1" dirty="0">
              <a:solidFill>
                <a:schemeClr val="accent2"/>
              </a:solidFill>
              <a:latin typeface="Century Gothic" panose="020B0502020202020204" pitchFamily="34" charset="0"/>
              <a:ea typeface="Adobe Fangsong Std R" panose="02020400000000000000" pitchFamily="18" charset="-128"/>
            </a:endParaRPr>
          </a:p>
        </p:txBody>
      </p:sp>
      <p:sp>
        <p:nvSpPr>
          <p:cNvPr id="44" name="Cinta perforada 42"/>
          <p:cNvSpPr/>
          <p:nvPr/>
        </p:nvSpPr>
        <p:spPr>
          <a:xfrm>
            <a:off x="-1324650" y="2071171"/>
            <a:ext cx="13539535" cy="3005977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  <a:gd name="connsiteX0" fmla="*/ 976 w 9999"/>
              <a:gd name="connsiteY0" fmla="*/ 6581 h 14181"/>
              <a:gd name="connsiteX1" fmla="*/ 954 w 9999"/>
              <a:gd name="connsiteY1" fmla="*/ 6781 h 14181"/>
              <a:gd name="connsiteX2" fmla="*/ 3112 w 9999"/>
              <a:gd name="connsiteY2" fmla="*/ 35 h 14181"/>
              <a:gd name="connsiteX3" fmla="*/ 7187 w 9999"/>
              <a:gd name="connsiteY3" fmla="*/ 4222 h 14181"/>
              <a:gd name="connsiteX4" fmla="*/ 9999 w 9999"/>
              <a:gd name="connsiteY4" fmla="*/ 6279 h 14181"/>
              <a:gd name="connsiteX5" fmla="*/ 9982 w 9999"/>
              <a:gd name="connsiteY5" fmla="*/ 12799 h 14181"/>
              <a:gd name="connsiteX6" fmla="*/ 7446 w 9999"/>
              <a:gd name="connsiteY6" fmla="*/ 10182 h 14181"/>
              <a:gd name="connsiteX7" fmla="*/ 3556 w 9999"/>
              <a:gd name="connsiteY7" fmla="*/ 13275 h 14181"/>
              <a:gd name="connsiteX8" fmla="*/ 921 w 9999"/>
              <a:gd name="connsiteY8" fmla="*/ 14080 h 14181"/>
              <a:gd name="connsiteX9" fmla="*/ 944 w 9999"/>
              <a:gd name="connsiteY9" fmla="*/ 13924 h 14181"/>
              <a:gd name="connsiteX10" fmla="*/ 976 w 9999"/>
              <a:gd name="connsiteY10" fmla="*/ 6581 h 14181"/>
              <a:gd name="connsiteX0" fmla="*/ 976 w 10000"/>
              <a:gd name="connsiteY0" fmla="*/ 4617 h 9976"/>
              <a:gd name="connsiteX1" fmla="*/ 954 w 10000"/>
              <a:gd name="connsiteY1" fmla="*/ 4758 h 9976"/>
              <a:gd name="connsiteX2" fmla="*/ 3112 w 10000"/>
              <a:gd name="connsiteY2" fmla="*/ 1 h 9976"/>
              <a:gd name="connsiteX3" fmla="*/ 7044 w 10000"/>
              <a:gd name="connsiteY3" fmla="*/ 4896 h 9976"/>
              <a:gd name="connsiteX4" fmla="*/ 10000 w 10000"/>
              <a:gd name="connsiteY4" fmla="*/ 4404 h 9976"/>
              <a:gd name="connsiteX5" fmla="*/ 9983 w 10000"/>
              <a:gd name="connsiteY5" fmla="*/ 9001 h 9976"/>
              <a:gd name="connsiteX6" fmla="*/ 7447 w 10000"/>
              <a:gd name="connsiteY6" fmla="*/ 7156 h 9976"/>
              <a:gd name="connsiteX7" fmla="*/ 3556 w 10000"/>
              <a:gd name="connsiteY7" fmla="*/ 9337 h 9976"/>
              <a:gd name="connsiteX8" fmla="*/ 921 w 10000"/>
              <a:gd name="connsiteY8" fmla="*/ 9905 h 9976"/>
              <a:gd name="connsiteX9" fmla="*/ 944 w 10000"/>
              <a:gd name="connsiteY9" fmla="*/ 9795 h 9976"/>
              <a:gd name="connsiteX10" fmla="*/ 976 w 10000"/>
              <a:gd name="connsiteY10" fmla="*/ 4617 h 997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3556 w 10000"/>
              <a:gd name="connsiteY7" fmla="*/ 9359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2766"/>
              <a:gd name="connsiteX1" fmla="*/ 954 w 10000"/>
              <a:gd name="connsiteY1" fmla="*/ 4769 h 12766"/>
              <a:gd name="connsiteX2" fmla="*/ 3112 w 10000"/>
              <a:gd name="connsiteY2" fmla="*/ 1 h 12766"/>
              <a:gd name="connsiteX3" fmla="*/ 7044 w 10000"/>
              <a:gd name="connsiteY3" fmla="*/ 4908 h 12766"/>
              <a:gd name="connsiteX4" fmla="*/ 10000 w 10000"/>
              <a:gd name="connsiteY4" fmla="*/ 4415 h 12766"/>
              <a:gd name="connsiteX5" fmla="*/ 9983 w 10000"/>
              <a:gd name="connsiteY5" fmla="*/ 9023 h 12766"/>
              <a:gd name="connsiteX6" fmla="*/ 7447 w 10000"/>
              <a:gd name="connsiteY6" fmla="*/ 12721 h 12766"/>
              <a:gd name="connsiteX7" fmla="*/ 3885 w 10000"/>
              <a:gd name="connsiteY7" fmla="*/ 5721 h 12766"/>
              <a:gd name="connsiteX8" fmla="*/ 921 w 10000"/>
              <a:gd name="connsiteY8" fmla="*/ 9929 h 12766"/>
              <a:gd name="connsiteX9" fmla="*/ 944 w 10000"/>
              <a:gd name="connsiteY9" fmla="*/ 9819 h 12766"/>
              <a:gd name="connsiteX10" fmla="*/ 976 w 10000"/>
              <a:gd name="connsiteY10" fmla="*/ 4628 h 12766"/>
              <a:gd name="connsiteX0" fmla="*/ 976 w 10000"/>
              <a:gd name="connsiteY0" fmla="*/ 4628 h 12730"/>
              <a:gd name="connsiteX1" fmla="*/ 954 w 10000"/>
              <a:gd name="connsiteY1" fmla="*/ 4769 h 12730"/>
              <a:gd name="connsiteX2" fmla="*/ 3112 w 10000"/>
              <a:gd name="connsiteY2" fmla="*/ 1 h 12730"/>
              <a:gd name="connsiteX3" fmla="*/ 7044 w 10000"/>
              <a:gd name="connsiteY3" fmla="*/ 4908 h 12730"/>
              <a:gd name="connsiteX4" fmla="*/ 10000 w 10000"/>
              <a:gd name="connsiteY4" fmla="*/ 4415 h 12730"/>
              <a:gd name="connsiteX5" fmla="*/ 9983 w 10000"/>
              <a:gd name="connsiteY5" fmla="*/ 9023 h 12730"/>
              <a:gd name="connsiteX6" fmla="*/ 7447 w 10000"/>
              <a:gd name="connsiteY6" fmla="*/ 12721 h 12730"/>
              <a:gd name="connsiteX7" fmla="*/ 4799 w 10000"/>
              <a:gd name="connsiteY7" fmla="*/ 7595 h 12730"/>
              <a:gd name="connsiteX8" fmla="*/ 921 w 10000"/>
              <a:gd name="connsiteY8" fmla="*/ 9929 h 12730"/>
              <a:gd name="connsiteX9" fmla="*/ 944 w 10000"/>
              <a:gd name="connsiteY9" fmla="*/ 9819 h 12730"/>
              <a:gd name="connsiteX10" fmla="*/ 976 w 10000"/>
              <a:gd name="connsiteY10" fmla="*/ 4628 h 12730"/>
              <a:gd name="connsiteX0" fmla="*/ 976 w 10000"/>
              <a:gd name="connsiteY0" fmla="*/ 4628 h 12726"/>
              <a:gd name="connsiteX1" fmla="*/ 954 w 10000"/>
              <a:gd name="connsiteY1" fmla="*/ 4769 h 12726"/>
              <a:gd name="connsiteX2" fmla="*/ 3112 w 10000"/>
              <a:gd name="connsiteY2" fmla="*/ 1 h 12726"/>
              <a:gd name="connsiteX3" fmla="*/ 7044 w 10000"/>
              <a:gd name="connsiteY3" fmla="*/ 4908 h 12726"/>
              <a:gd name="connsiteX4" fmla="*/ 10000 w 10000"/>
              <a:gd name="connsiteY4" fmla="*/ 4415 h 12726"/>
              <a:gd name="connsiteX5" fmla="*/ 9983 w 10000"/>
              <a:gd name="connsiteY5" fmla="*/ 9023 h 12726"/>
              <a:gd name="connsiteX6" fmla="*/ 7447 w 10000"/>
              <a:gd name="connsiteY6" fmla="*/ 12721 h 12726"/>
              <a:gd name="connsiteX7" fmla="*/ 5083 w 10000"/>
              <a:gd name="connsiteY7" fmla="*/ 7912 h 12726"/>
              <a:gd name="connsiteX8" fmla="*/ 921 w 10000"/>
              <a:gd name="connsiteY8" fmla="*/ 9929 h 12726"/>
              <a:gd name="connsiteX9" fmla="*/ 944 w 10000"/>
              <a:gd name="connsiteY9" fmla="*/ 9819 h 12726"/>
              <a:gd name="connsiteX10" fmla="*/ 976 w 10000"/>
              <a:gd name="connsiteY10" fmla="*/ 4628 h 1272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4408 w 10000"/>
              <a:gd name="connsiteY7" fmla="*/ 8714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1517"/>
              <a:gd name="connsiteX1" fmla="*/ 954 w 10000"/>
              <a:gd name="connsiteY1" fmla="*/ 4769 h 11517"/>
              <a:gd name="connsiteX2" fmla="*/ 3112 w 10000"/>
              <a:gd name="connsiteY2" fmla="*/ 1 h 11517"/>
              <a:gd name="connsiteX3" fmla="*/ 7044 w 10000"/>
              <a:gd name="connsiteY3" fmla="*/ 4908 h 11517"/>
              <a:gd name="connsiteX4" fmla="*/ 10000 w 10000"/>
              <a:gd name="connsiteY4" fmla="*/ 4415 h 11517"/>
              <a:gd name="connsiteX5" fmla="*/ 9983 w 10000"/>
              <a:gd name="connsiteY5" fmla="*/ 9023 h 11517"/>
              <a:gd name="connsiteX6" fmla="*/ 7607 w 10000"/>
              <a:gd name="connsiteY6" fmla="*/ 11517 h 11517"/>
              <a:gd name="connsiteX7" fmla="*/ 4408 w 10000"/>
              <a:gd name="connsiteY7" fmla="*/ 8714 h 11517"/>
              <a:gd name="connsiteX8" fmla="*/ 921 w 10000"/>
              <a:gd name="connsiteY8" fmla="*/ 9929 h 11517"/>
              <a:gd name="connsiteX9" fmla="*/ 944 w 10000"/>
              <a:gd name="connsiteY9" fmla="*/ 9819 h 11517"/>
              <a:gd name="connsiteX10" fmla="*/ 976 w 10000"/>
              <a:gd name="connsiteY10" fmla="*/ 4628 h 11517"/>
              <a:gd name="connsiteX0" fmla="*/ 976 w 10000"/>
              <a:gd name="connsiteY0" fmla="*/ 3157 h 10046"/>
              <a:gd name="connsiteX1" fmla="*/ 954 w 10000"/>
              <a:gd name="connsiteY1" fmla="*/ 3298 h 10046"/>
              <a:gd name="connsiteX2" fmla="*/ 3343 w 10000"/>
              <a:gd name="connsiteY2" fmla="*/ 1 h 10046"/>
              <a:gd name="connsiteX3" fmla="*/ 7044 w 10000"/>
              <a:gd name="connsiteY3" fmla="*/ 3437 h 10046"/>
              <a:gd name="connsiteX4" fmla="*/ 10000 w 10000"/>
              <a:gd name="connsiteY4" fmla="*/ 2944 h 10046"/>
              <a:gd name="connsiteX5" fmla="*/ 9983 w 10000"/>
              <a:gd name="connsiteY5" fmla="*/ 7552 h 10046"/>
              <a:gd name="connsiteX6" fmla="*/ 7607 w 10000"/>
              <a:gd name="connsiteY6" fmla="*/ 10046 h 10046"/>
              <a:gd name="connsiteX7" fmla="*/ 4408 w 10000"/>
              <a:gd name="connsiteY7" fmla="*/ 7243 h 10046"/>
              <a:gd name="connsiteX8" fmla="*/ 921 w 10000"/>
              <a:gd name="connsiteY8" fmla="*/ 8458 h 10046"/>
              <a:gd name="connsiteX9" fmla="*/ 944 w 10000"/>
              <a:gd name="connsiteY9" fmla="*/ 8348 h 10046"/>
              <a:gd name="connsiteX10" fmla="*/ 976 w 10000"/>
              <a:gd name="connsiteY10" fmla="*/ 3157 h 10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46">
                <a:moveTo>
                  <a:pt x="976" y="3157"/>
                </a:moveTo>
                <a:cubicBezTo>
                  <a:pt x="976" y="3488"/>
                  <a:pt x="559" y="3824"/>
                  <a:pt x="954" y="3298"/>
                </a:cubicBezTo>
                <a:cubicBezTo>
                  <a:pt x="1349" y="2772"/>
                  <a:pt x="2328" y="-22"/>
                  <a:pt x="3343" y="1"/>
                </a:cubicBezTo>
                <a:cubicBezTo>
                  <a:pt x="4358" y="24"/>
                  <a:pt x="5935" y="2947"/>
                  <a:pt x="7044" y="3437"/>
                </a:cubicBezTo>
                <a:cubicBezTo>
                  <a:pt x="8154" y="3928"/>
                  <a:pt x="10000" y="2612"/>
                  <a:pt x="10000" y="2944"/>
                </a:cubicBezTo>
                <a:cubicBezTo>
                  <a:pt x="9994" y="4480"/>
                  <a:pt x="9989" y="6016"/>
                  <a:pt x="9983" y="7552"/>
                </a:cubicBezTo>
                <a:cubicBezTo>
                  <a:pt x="9983" y="7222"/>
                  <a:pt x="8536" y="10097"/>
                  <a:pt x="7607" y="10046"/>
                </a:cubicBezTo>
                <a:cubicBezTo>
                  <a:pt x="6678" y="9995"/>
                  <a:pt x="5522" y="7508"/>
                  <a:pt x="4408" y="7243"/>
                </a:cubicBezTo>
                <a:cubicBezTo>
                  <a:pt x="3294" y="6978"/>
                  <a:pt x="3009" y="8458"/>
                  <a:pt x="921" y="8458"/>
                </a:cubicBezTo>
                <a:cubicBezTo>
                  <a:pt x="-1164" y="8458"/>
                  <a:pt x="944" y="8678"/>
                  <a:pt x="944" y="8348"/>
                </a:cubicBezTo>
                <a:cubicBezTo>
                  <a:pt x="955" y="6617"/>
                  <a:pt x="965" y="4887"/>
                  <a:pt x="976" y="3157"/>
                </a:cubicBezTo>
                <a:close/>
              </a:path>
            </a:pathLst>
          </a:cu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5" name="Cinta perforada 42"/>
          <p:cNvSpPr/>
          <p:nvPr/>
        </p:nvSpPr>
        <p:spPr>
          <a:xfrm>
            <a:off x="586154" y="1585698"/>
            <a:ext cx="11223974" cy="3566008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44" h="10102">
                <a:moveTo>
                  <a:pt x="698" y="2424"/>
                </a:moveTo>
                <a:cubicBezTo>
                  <a:pt x="698" y="2897"/>
                  <a:pt x="406" y="2329"/>
                  <a:pt x="682" y="2627"/>
                </a:cubicBezTo>
                <a:cubicBezTo>
                  <a:pt x="958" y="2926"/>
                  <a:pt x="1614" y="4645"/>
                  <a:pt x="2356" y="4214"/>
                </a:cubicBezTo>
                <a:cubicBezTo>
                  <a:pt x="3098" y="3783"/>
                  <a:pt x="4338" y="391"/>
                  <a:pt x="5135" y="41"/>
                </a:cubicBezTo>
                <a:cubicBezTo>
                  <a:pt x="5933" y="-308"/>
                  <a:pt x="7144" y="1646"/>
                  <a:pt x="7144" y="2119"/>
                </a:cubicBezTo>
                <a:cubicBezTo>
                  <a:pt x="7140" y="4316"/>
                  <a:pt x="7136" y="6511"/>
                  <a:pt x="7132" y="8706"/>
                </a:cubicBezTo>
                <a:cubicBezTo>
                  <a:pt x="7132" y="8234"/>
                  <a:pt x="6085" y="5983"/>
                  <a:pt x="5320" y="6062"/>
                </a:cubicBezTo>
                <a:cubicBezTo>
                  <a:pt x="4555" y="6141"/>
                  <a:pt x="3318" y="8531"/>
                  <a:pt x="2541" y="9187"/>
                </a:cubicBezTo>
                <a:cubicBezTo>
                  <a:pt x="1764" y="9842"/>
                  <a:pt x="2150" y="10000"/>
                  <a:pt x="659" y="10000"/>
                </a:cubicBezTo>
                <a:cubicBezTo>
                  <a:pt x="-831" y="10000"/>
                  <a:pt x="675" y="10315"/>
                  <a:pt x="675" y="9842"/>
                </a:cubicBezTo>
                <a:cubicBezTo>
                  <a:pt x="683" y="7369"/>
                  <a:pt x="690" y="4897"/>
                  <a:pt x="698" y="2424"/>
                </a:cubicBezTo>
                <a:close/>
              </a:path>
            </a:pathLst>
          </a:custGeom>
          <a:solidFill>
            <a:srgbClr val="F2F2F2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3" name="Picture 8" descr="Resultado de imagen para logo sedes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573" y="181371"/>
            <a:ext cx="1716555" cy="5583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Cuadro de texto 8"/>
          <p:cNvSpPr txBox="1"/>
          <p:nvPr/>
        </p:nvSpPr>
        <p:spPr>
          <a:xfrm>
            <a:off x="2016373" y="1003465"/>
            <a:ext cx="8077200" cy="4572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es-ES" sz="1600" dirty="0" smtClean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Cambios en el porcentaje de la población en situación de pobreza y pobreza extrema a nivel municipal, 2010 - 2015</a:t>
            </a:r>
            <a:endParaRPr lang="es-MX" sz="1600" dirty="0" smtClean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100" dirty="0">
                <a:effectLst/>
                <a:latin typeface="Calibri"/>
                <a:ea typeface="Calibri"/>
                <a:cs typeface="Times New Roman"/>
              </a:rPr>
              <a:t> </a:t>
            </a:r>
            <a:endParaRPr lang="es-MX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9" name="Cuadro de texto 10"/>
          <p:cNvSpPr txBox="1"/>
          <p:nvPr/>
        </p:nvSpPr>
        <p:spPr>
          <a:xfrm>
            <a:off x="932336" y="1842571"/>
            <a:ext cx="3867150" cy="4572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1600" dirty="0" smtClean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Pobreza</a:t>
            </a:r>
            <a:endParaRPr lang="es-MX" sz="1600" dirty="0" smtClean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100" dirty="0">
                <a:effectLst/>
                <a:latin typeface="Century Gothic"/>
                <a:ea typeface="Calibri"/>
                <a:cs typeface="Times New Roman"/>
              </a:rPr>
              <a:t> </a:t>
            </a:r>
            <a:endParaRPr lang="es-MX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2" name="Cuadro de texto 11"/>
          <p:cNvSpPr txBox="1"/>
          <p:nvPr/>
        </p:nvSpPr>
        <p:spPr>
          <a:xfrm>
            <a:off x="6974526" y="1836633"/>
            <a:ext cx="3848100" cy="4572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Pobreza extrema</a:t>
            </a:r>
            <a:endParaRPr lang="es-MX" sz="1600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100" dirty="0">
                <a:effectLst/>
                <a:latin typeface="Calibri"/>
                <a:ea typeface="Calibri"/>
                <a:cs typeface="Times New Roman"/>
              </a:rPr>
              <a:t> </a:t>
            </a:r>
            <a:endParaRPr lang="es-MX" sz="1100" dirty="0">
              <a:effectLst/>
              <a:latin typeface="Calibri"/>
              <a:ea typeface="Calibri"/>
              <a:cs typeface="Times New Roman"/>
            </a:endParaRPr>
          </a:p>
        </p:txBody>
      </p:sp>
      <p:grpSp>
        <p:nvGrpSpPr>
          <p:cNvPr id="34" name="33 Grupo"/>
          <p:cNvGrpSpPr/>
          <p:nvPr/>
        </p:nvGrpSpPr>
        <p:grpSpPr>
          <a:xfrm>
            <a:off x="3479160" y="4903581"/>
            <a:ext cx="4536684" cy="347980"/>
            <a:chOff x="0" y="0"/>
            <a:chExt cx="2829641" cy="348391"/>
          </a:xfrm>
        </p:grpSpPr>
        <p:sp>
          <p:nvSpPr>
            <p:cNvPr id="35" name="34 Rectángulo"/>
            <p:cNvSpPr/>
            <p:nvPr/>
          </p:nvSpPr>
          <p:spPr>
            <a:xfrm>
              <a:off x="0" y="68712"/>
              <a:ext cx="179705" cy="17970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 sz="2800"/>
            </a:p>
          </p:txBody>
        </p:sp>
        <p:sp>
          <p:nvSpPr>
            <p:cNvPr id="36" name="35 Rectángulo"/>
            <p:cNvSpPr/>
            <p:nvPr/>
          </p:nvSpPr>
          <p:spPr>
            <a:xfrm>
              <a:off x="1020111" y="68712"/>
              <a:ext cx="179705" cy="17970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 sz="2800"/>
            </a:p>
          </p:txBody>
        </p:sp>
        <p:sp>
          <p:nvSpPr>
            <p:cNvPr id="37" name="Cuadro de texto 80"/>
            <p:cNvSpPr txBox="1"/>
            <p:nvPr/>
          </p:nvSpPr>
          <p:spPr>
            <a:xfrm>
              <a:off x="158567" y="10571"/>
              <a:ext cx="829945" cy="33782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es-MX" sz="1000" dirty="0">
                  <a:solidFill>
                    <a:srgbClr val="000000"/>
                  </a:solidFill>
                  <a:effectLst/>
                  <a:latin typeface="Century Gothic"/>
                  <a:ea typeface="Calibri"/>
                  <a:cs typeface="Times New Roman"/>
                </a:rPr>
                <a:t>Con áreas de oportunidad</a:t>
              </a:r>
              <a:endParaRPr lang="es-MX" sz="16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38" name="Cuadro de texto 81"/>
            <p:cNvSpPr txBox="1"/>
            <p:nvPr/>
          </p:nvSpPr>
          <p:spPr>
            <a:xfrm>
              <a:off x="1183963" y="0"/>
              <a:ext cx="707390" cy="34163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07000"/>
                </a:lnSpc>
                <a:spcAft>
                  <a:spcPts val="0"/>
                </a:spcAft>
              </a:pPr>
              <a:r>
                <a:rPr lang="es-MX" sz="1000" dirty="0">
                  <a:solidFill>
                    <a:srgbClr val="000000"/>
                  </a:solidFill>
                  <a:effectLst/>
                  <a:latin typeface="Century Gothic"/>
                  <a:ea typeface="Calibri"/>
                  <a:cs typeface="Times New Roman"/>
                </a:rPr>
                <a:t>Mantuvieron su condición</a:t>
              </a:r>
              <a:endParaRPr lang="es-MX" sz="16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39" name="Cuadro de texto 82"/>
            <p:cNvSpPr txBox="1"/>
            <p:nvPr/>
          </p:nvSpPr>
          <p:spPr>
            <a:xfrm>
              <a:off x="2124791" y="0"/>
              <a:ext cx="704850" cy="34290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es-MX" sz="1000">
                  <a:solidFill>
                    <a:srgbClr val="000000"/>
                  </a:solidFill>
                  <a:effectLst/>
                  <a:latin typeface="Century Gothic"/>
                  <a:ea typeface="Calibri"/>
                  <a:cs typeface="Times New Roman"/>
                </a:rPr>
                <a:t>Con mejoras significativas</a:t>
              </a:r>
              <a:endParaRPr lang="es-MX" sz="16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40" name="39 Rectángulo"/>
            <p:cNvSpPr/>
            <p:nvPr/>
          </p:nvSpPr>
          <p:spPr>
            <a:xfrm>
              <a:off x="1971510" y="68712"/>
              <a:ext cx="179705" cy="17970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 sz="2800"/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71" y="2299771"/>
            <a:ext cx="4853679" cy="2115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578" y="2299771"/>
            <a:ext cx="5214272" cy="2355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688054" y="5360924"/>
            <a:ext cx="1051277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dirty="0">
                <a:latin typeface="Century Gothic" panose="020B0502020202020204" pitchFamily="34" charset="0"/>
              </a:rPr>
              <a:t>Fuente: estimaciones del CONEVAL con base en la medición de la pobreza municipal 2015.</a:t>
            </a:r>
            <a:endParaRPr lang="es-MX" sz="1100" dirty="0">
              <a:latin typeface="Century Gothic" panose="020B0502020202020204" pitchFamily="34" charset="0"/>
            </a:endParaRPr>
          </a:p>
          <a:p>
            <a:pPr algn="ctr"/>
            <a:r>
              <a:rPr lang="es-ES" sz="1100" dirty="0">
                <a:latin typeface="Century Gothic" panose="020B0502020202020204" pitchFamily="34" charset="0"/>
              </a:rPr>
              <a:t>* No se dispone de información para un municipio en 2010 y 11 municipios en 2015.</a:t>
            </a:r>
            <a:endParaRPr lang="es-MX" sz="1100" dirty="0">
              <a:latin typeface="Century Gothic" panose="020B0502020202020204" pitchFamily="34" charset="0"/>
            </a:endParaRPr>
          </a:p>
          <a:p>
            <a:pPr algn="ctr"/>
            <a:r>
              <a:rPr lang="es-ES" sz="1100" dirty="0">
                <a:latin typeface="Century Gothic" panose="020B0502020202020204" pitchFamily="34" charset="0"/>
              </a:rPr>
              <a:t>**Los rangos de incidencia de los indicadores de pobreza y pobreza extrema se clasifican:</a:t>
            </a:r>
            <a:endParaRPr lang="es-MX" sz="1100" dirty="0">
              <a:latin typeface="Century Gothic" panose="020B0502020202020204" pitchFamily="34" charset="0"/>
            </a:endParaRPr>
          </a:p>
          <a:p>
            <a:pPr algn="ctr"/>
            <a:r>
              <a:rPr lang="es-ES" sz="1100" dirty="0">
                <a:latin typeface="Century Gothic" panose="020B0502020202020204" pitchFamily="34" charset="0"/>
              </a:rPr>
              <a:t>Muy bajo (0.0% - 20.0%), Bajo (21.0% - 40.0%), Medio (41.0% - 60.0%), Alto (61.0% - 80.0%) y Muy alto (81.0% - 100.0%)</a:t>
            </a:r>
            <a:endParaRPr lang="es-MX" sz="1100" dirty="0">
              <a:latin typeface="Century Gothic" panose="020B0502020202020204" pitchFamily="34" charset="0"/>
            </a:endParaRPr>
          </a:p>
        </p:txBody>
      </p:sp>
      <p:sp>
        <p:nvSpPr>
          <p:cNvPr id="23" name="CuadroTexto 4"/>
          <p:cNvSpPr txBox="1">
            <a:spLocks noChangeArrowheads="1"/>
          </p:cNvSpPr>
          <p:nvPr/>
        </p:nvSpPr>
        <p:spPr bwMode="auto">
          <a:xfrm>
            <a:off x="421766" y="143780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ES_tradnl" sz="2000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3.- Evolución reciente de la pobreza municipal en México </a:t>
            </a:r>
            <a:endParaRPr lang="es-MX" altLang="es-ES_tradnl" sz="2000" b="1" dirty="0">
              <a:solidFill>
                <a:schemeClr val="accent2"/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117825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7882287" y="6225287"/>
            <a:ext cx="385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900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Yu Gothic Light" panose="020B0300000000000000" pitchFamily="34" charset="-128"/>
              </a:rPr>
              <a:t>Situación actual de la Pobreza y la Marginación en México</a:t>
            </a:r>
            <a:endParaRPr lang="es-ES_tradnl" sz="900" b="1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Yu Gothic Light" panose="020B0300000000000000" pitchFamily="34" charset="-128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3" b="88732"/>
          <a:stretch/>
        </p:blipFill>
        <p:spPr>
          <a:xfrm>
            <a:off x="9064170" y="6475487"/>
            <a:ext cx="3127829" cy="464949"/>
          </a:xfrm>
          <a:prstGeom prst="rect">
            <a:avLst/>
          </a:prstGeom>
        </p:spPr>
      </p:pic>
      <p:sp>
        <p:nvSpPr>
          <p:cNvPr id="31" name="Rectángulo 30"/>
          <p:cNvSpPr/>
          <p:nvPr/>
        </p:nvSpPr>
        <p:spPr>
          <a:xfrm>
            <a:off x="11380573" y="6130365"/>
            <a:ext cx="85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|</a:t>
            </a:r>
            <a:r>
              <a:rPr lang="es-MX" b="1" dirty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2</a:t>
            </a:r>
            <a:endParaRPr lang="es-ES_tradnl" b="1" dirty="0">
              <a:solidFill>
                <a:schemeClr val="accent2"/>
              </a:solidFill>
              <a:latin typeface="Century Gothic" panose="020B0502020202020204" pitchFamily="34" charset="0"/>
              <a:ea typeface="Adobe Fangsong Std R" panose="02020400000000000000" pitchFamily="18" charset="-128"/>
            </a:endParaRPr>
          </a:p>
        </p:txBody>
      </p:sp>
      <p:sp>
        <p:nvSpPr>
          <p:cNvPr id="44" name="Cinta perforada 42"/>
          <p:cNvSpPr/>
          <p:nvPr/>
        </p:nvSpPr>
        <p:spPr>
          <a:xfrm>
            <a:off x="-1324650" y="2071171"/>
            <a:ext cx="13539535" cy="3005977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  <a:gd name="connsiteX0" fmla="*/ 976 w 9999"/>
              <a:gd name="connsiteY0" fmla="*/ 6581 h 14181"/>
              <a:gd name="connsiteX1" fmla="*/ 954 w 9999"/>
              <a:gd name="connsiteY1" fmla="*/ 6781 h 14181"/>
              <a:gd name="connsiteX2" fmla="*/ 3112 w 9999"/>
              <a:gd name="connsiteY2" fmla="*/ 35 h 14181"/>
              <a:gd name="connsiteX3" fmla="*/ 7187 w 9999"/>
              <a:gd name="connsiteY3" fmla="*/ 4222 h 14181"/>
              <a:gd name="connsiteX4" fmla="*/ 9999 w 9999"/>
              <a:gd name="connsiteY4" fmla="*/ 6279 h 14181"/>
              <a:gd name="connsiteX5" fmla="*/ 9982 w 9999"/>
              <a:gd name="connsiteY5" fmla="*/ 12799 h 14181"/>
              <a:gd name="connsiteX6" fmla="*/ 7446 w 9999"/>
              <a:gd name="connsiteY6" fmla="*/ 10182 h 14181"/>
              <a:gd name="connsiteX7" fmla="*/ 3556 w 9999"/>
              <a:gd name="connsiteY7" fmla="*/ 13275 h 14181"/>
              <a:gd name="connsiteX8" fmla="*/ 921 w 9999"/>
              <a:gd name="connsiteY8" fmla="*/ 14080 h 14181"/>
              <a:gd name="connsiteX9" fmla="*/ 944 w 9999"/>
              <a:gd name="connsiteY9" fmla="*/ 13924 h 14181"/>
              <a:gd name="connsiteX10" fmla="*/ 976 w 9999"/>
              <a:gd name="connsiteY10" fmla="*/ 6581 h 14181"/>
              <a:gd name="connsiteX0" fmla="*/ 976 w 10000"/>
              <a:gd name="connsiteY0" fmla="*/ 4617 h 9976"/>
              <a:gd name="connsiteX1" fmla="*/ 954 w 10000"/>
              <a:gd name="connsiteY1" fmla="*/ 4758 h 9976"/>
              <a:gd name="connsiteX2" fmla="*/ 3112 w 10000"/>
              <a:gd name="connsiteY2" fmla="*/ 1 h 9976"/>
              <a:gd name="connsiteX3" fmla="*/ 7044 w 10000"/>
              <a:gd name="connsiteY3" fmla="*/ 4896 h 9976"/>
              <a:gd name="connsiteX4" fmla="*/ 10000 w 10000"/>
              <a:gd name="connsiteY4" fmla="*/ 4404 h 9976"/>
              <a:gd name="connsiteX5" fmla="*/ 9983 w 10000"/>
              <a:gd name="connsiteY5" fmla="*/ 9001 h 9976"/>
              <a:gd name="connsiteX6" fmla="*/ 7447 w 10000"/>
              <a:gd name="connsiteY6" fmla="*/ 7156 h 9976"/>
              <a:gd name="connsiteX7" fmla="*/ 3556 w 10000"/>
              <a:gd name="connsiteY7" fmla="*/ 9337 h 9976"/>
              <a:gd name="connsiteX8" fmla="*/ 921 w 10000"/>
              <a:gd name="connsiteY8" fmla="*/ 9905 h 9976"/>
              <a:gd name="connsiteX9" fmla="*/ 944 w 10000"/>
              <a:gd name="connsiteY9" fmla="*/ 9795 h 9976"/>
              <a:gd name="connsiteX10" fmla="*/ 976 w 10000"/>
              <a:gd name="connsiteY10" fmla="*/ 4617 h 997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3556 w 10000"/>
              <a:gd name="connsiteY7" fmla="*/ 9359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2766"/>
              <a:gd name="connsiteX1" fmla="*/ 954 w 10000"/>
              <a:gd name="connsiteY1" fmla="*/ 4769 h 12766"/>
              <a:gd name="connsiteX2" fmla="*/ 3112 w 10000"/>
              <a:gd name="connsiteY2" fmla="*/ 1 h 12766"/>
              <a:gd name="connsiteX3" fmla="*/ 7044 w 10000"/>
              <a:gd name="connsiteY3" fmla="*/ 4908 h 12766"/>
              <a:gd name="connsiteX4" fmla="*/ 10000 w 10000"/>
              <a:gd name="connsiteY4" fmla="*/ 4415 h 12766"/>
              <a:gd name="connsiteX5" fmla="*/ 9983 w 10000"/>
              <a:gd name="connsiteY5" fmla="*/ 9023 h 12766"/>
              <a:gd name="connsiteX6" fmla="*/ 7447 w 10000"/>
              <a:gd name="connsiteY6" fmla="*/ 12721 h 12766"/>
              <a:gd name="connsiteX7" fmla="*/ 3885 w 10000"/>
              <a:gd name="connsiteY7" fmla="*/ 5721 h 12766"/>
              <a:gd name="connsiteX8" fmla="*/ 921 w 10000"/>
              <a:gd name="connsiteY8" fmla="*/ 9929 h 12766"/>
              <a:gd name="connsiteX9" fmla="*/ 944 w 10000"/>
              <a:gd name="connsiteY9" fmla="*/ 9819 h 12766"/>
              <a:gd name="connsiteX10" fmla="*/ 976 w 10000"/>
              <a:gd name="connsiteY10" fmla="*/ 4628 h 12766"/>
              <a:gd name="connsiteX0" fmla="*/ 976 w 10000"/>
              <a:gd name="connsiteY0" fmla="*/ 4628 h 12730"/>
              <a:gd name="connsiteX1" fmla="*/ 954 w 10000"/>
              <a:gd name="connsiteY1" fmla="*/ 4769 h 12730"/>
              <a:gd name="connsiteX2" fmla="*/ 3112 w 10000"/>
              <a:gd name="connsiteY2" fmla="*/ 1 h 12730"/>
              <a:gd name="connsiteX3" fmla="*/ 7044 w 10000"/>
              <a:gd name="connsiteY3" fmla="*/ 4908 h 12730"/>
              <a:gd name="connsiteX4" fmla="*/ 10000 w 10000"/>
              <a:gd name="connsiteY4" fmla="*/ 4415 h 12730"/>
              <a:gd name="connsiteX5" fmla="*/ 9983 w 10000"/>
              <a:gd name="connsiteY5" fmla="*/ 9023 h 12730"/>
              <a:gd name="connsiteX6" fmla="*/ 7447 w 10000"/>
              <a:gd name="connsiteY6" fmla="*/ 12721 h 12730"/>
              <a:gd name="connsiteX7" fmla="*/ 4799 w 10000"/>
              <a:gd name="connsiteY7" fmla="*/ 7595 h 12730"/>
              <a:gd name="connsiteX8" fmla="*/ 921 w 10000"/>
              <a:gd name="connsiteY8" fmla="*/ 9929 h 12730"/>
              <a:gd name="connsiteX9" fmla="*/ 944 w 10000"/>
              <a:gd name="connsiteY9" fmla="*/ 9819 h 12730"/>
              <a:gd name="connsiteX10" fmla="*/ 976 w 10000"/>
              <a:gd name="connsiteY10" fmla="*/ 4628 h 12730"/>
              <a:gd name="connsiteX0" fmla="*/ 976 w 10000"/>
              <a:gd name="connsiteY0" fmla="*/ 4628 h 12726"/>
              <a:gd name="connsiteX1" fmla="*/ 954 w 10000"/>
              <a:gd name="connsiteY1" fmla="*/ 4769 h 12726"/>
              <a:gd name="connsiteX2" fmla="*/ 3112 w 10000"/>
              <a:gd name="connsiteY2" fmla="*/ 1 h 12726"/>
              <a:gd name="connsiteX3" fmla="*/ 7044 w 10000"/>
              <a:gd name="connsiteY3" fmla="*/ 4908 h 12726"/>
              <a:gd name="connsiteX4" fmla="*/ 10000 w 10000"/>
              <a:gd name="connsiteY4" fmla="*/ 4415 h 12726"/>
              <a:gd name="connsiteX5" fmla="*/ 9983 w 10000"/>
              <a:gd name="connsiteY5" fmla="*/ 9023 h 12726"/>
              <a:gd name="connsiteX6" fmla="*/ 7447 w 10000"/>
              <a:gd name="connsiteY6" fmla="*/ 12721 h 12726"/>
              <a:gd name="connsiteX7" fmla="*/ 5083 w 10000"/>
              <a:gd name="connsiteY7" fmla="*/ 7912 h 12726"/>
              <a:gd name="connsiteX8" fmla="*/ 921 w 10000"/>
              <a:gd name="connsiteY8" fmla="*/ 9929 h 12726"/>
              <a:gd name="connsiteX9" fmla="*/ 944 w 10000"/>
              <a:gd name="connsiteY9" fmla="*/ 9819 h 12726"/>
              <a:gd name="connsiteX10" fmla="*/ 976 w 10000"/>
              <a:gd name="connsiteY10" fmla="*/ 4628 h 1272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4408 w 10000"/>
              <a:gd name="connsiteY7" fmla="*/ 8714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1517"/>
              <a:gd name="connsiteX1" fmla="*/ 954 w 10000"/>
              <a:gd name="connsiteY1" fmla="*/ 4769 h 11517"/>
              <a:gd name="connsiteX2" fmla="*/ 3112 w 10000"/>
              <a:gd name="connsiteY2" fmla="*/ 1 h 11517"/>
              <a:gd name="connsiteX3" fmla="*/ 7044 w 10000"/>
              <a:gd name="connsiteY3" fmla="*/ 4908 h 11517"/>
              <a:gd name="connsiteX4" fmla="*/ 10000 w 10000"/>
              <a:gd name="connsiteY4" fmla="*/ 4415 h 11517"/>
              <a:gd name="connsiteX5" fmla="*/ 9983 w 10000"/>
              <a:gd name="connsiteY5" fmla="*/ 9023 h 11517"/>
              <a:gd name="connsiteX6" fmla="*/ 7607 w 10000"/>
              <a:gd name="connsiteY6" fmla="*/ 11517 h 11517"/>
              <a:gd name="connsiteX7" fmla="*/ 4408 w 10000"/>
              <a:gd name="connsiteY7" fmla="*/ 8714 h 11517"/>
              <a:gd name="connsiteX8" fmla="*/ 921 w 10000"/>
              <a:gd name="connsiteY8" fmla="*/ 9929 h 11517"/>
              <a:gd name="connsiteX9" fmla="*/ 944 w 10000"/>
              <a:gd name="connsiteY9" fmla="*/ 9819 h 11517"/>
              <a:gd name="connsiteX10" fmla="*/ 976 w 10000"/>
              <a:gd name="connsiteY10" fmla="*/ 4628 h 11517"/>
              <a:gd name="connsiteX0" fmla="*/ 976 w 10000"/>
              <a:gd name="connsiteY0" fmla="*/ 3157 h 10046"/>
              <a:gd name="connsiteX1" fmla="*/ 954 w 10000"/>
              <a:gd name="connsiteY1" fmla="*/ 3298 h 10046"/>
              <a:gd name="connsiteX2" fmla="*/ 3343 w 10000"/>
              <a:gd name="connsiteY2" fmla="*/ 1 h 10046"/>
              <a:gd name="connsiteX3" fmla="*/ 7044 w 10000"/>
              <a:gd name="connsiteY3" fmla="*/ 3437 h 10046"/>
              <a:gd name="connsiteX4" fmla="*/ 10000 w 10000"/>
              <a:gd name="connsiteY4" fmla="*/ 2944 h 10046"/>
              <a:gd name="connsiteX5" fmla="*/ 9983 w 10000"/>
              <a:gd name="connsiteY5" fmla="*/ 7552 h 10046"/>
              <a:gd name="connsiteX6" fmla="*/ 7607 w 10000"/>
              <a:gd name="connsiteY6" fmla="*/ 10046 h 10046"/>
              <a:gd name="connsiteX7" fmla="*/ 4408 w 10000"/>
              <a:gd name="connsiteY7" fmla="*/ 7243 h 10046"/>
              <a:gd name="connsiteX8" fmla="*/ 921 w 10000"/>
              <a:gd name="connsiteY8" fmla="*/ 8458 h 10046"/>
              <a:gd name="connsiteX9" fmla="*/ 944 w 10000"/>
              <a:gd name="connsiteY9" fmla="*/ 8348 h 10046"/>
              <a:gd name="connsiteX10" fmla="*/ 976 w 10000"/>
              <a:gd name="connsiteY10" fmla="*/ 3157 h 10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46">
                <a:moveTo>
                  <a:pt x="976" y="3157"/>
                </a:moveTo>
                <a:cubicBezTo>
                  <a:pt x="976" y="3488"/>
                  <a:pt x="559" y="3824"/>
                  <a:pt x="954" y="3298"/>
                </a:cubicBezTo>
                <a:cubicBezTo>
                  <a:pt x="1349" y="2772"/>
                  <a:pt x="2328" y="-22"/>
                  <a:pt x="3343" y="1"/>
                </a:cubicBezTo>
                <a:cubicBezTo>
                  <a:pt x="4358" y="24"/>
                  <a:pt x="5935" y="2947"/>
                  <a:pt x="7044" y="3437"/>
                </a:cubicBezTo>
                <a:cubicBezTo>
                  <a:pt x="8154" y="3928"/>
                  <a:pt x="10000" y="2612"/>
                  <a:pt x="10000" y="2944"/>
                </a:cubicBezTo>
                <a:cubicBezTo>
                  <a:pt x="9994" y="4480"/>
                  <a:pt x="9989" y="6016"/>
                  <a:pt x="9983" y="7552"/>
                </a:cubicBezTo>
                <a:cubicBezTo>
                  <a:pt x="9983" y="7222"/>
                  <a:pt x="8536" y="10097"/>
                  <a:pt x="7607" y="10046"/>
                </a:cubicBezTo>
                <a:cubicBezTo>
                  <a:pt x="6678" y="9995"/>
                  <a:pt x="5522" y="7508"/>
                  <a:pt x="4408" y="7243"/>
                </a:cubicBezTo>
                <a:cubicBezTo>
                  <a:pt x="3294" y="6978"/>
                  <a:pt x="3009" y="8458"/>
                  <a:pt x="921" y="8458"/>
                </a:cubicBezTo>
                <a:cubicBezTo>
                  <a:pt x="-1164" y="8458"/>
                  <a:pt x="944" y="8678"/>
                  <a:pt x="944" y="8348"/>
                </a:cubicBezTo>
                <a:cubicBezTo>
                  <a:pt x="955" y="6617"/>
                  <a:pt x="965" y="4887"/>
                  <a:pt x="976" y="3157"/>
                </a:cubicBezTo>
                <a:close/>
              </a:path>
            </a:pathLst>
          </a:cu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5" name="Cinta perforada 42"/>
          <p:cNvSpPr/>
          <p:nvPr/>
        </p:nvSpPr>
        <p:spPr>
          <a:xfrm>
            <a:off x="-1324650" y="1585697"/>
            <a:ext cx="13564334" cy="4232096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44" h="10102">
                <a:moveTo>
                  <a:pt x="698" y="2424"/>
                </a:moveTo>
                <a:cubicBezTo>
                  <a:pt x="698" y="2897"/>
                  <a:pt x="406" y="2329"/>
                  <a:pt x="682" y="2627"/>
                </a:cubicBezTo>
                <a:cubicBezTo>
                  <a:pt x="958" y="2926"/>
                  <a:pt x="1614" y="4645"/>
                  <a:pt x="2356" y="4214"/>
                </a:cubicBezTo>
                <a:cubicBezTo>
                  <a:pt x="3098" y="3783"/>
                  <a:pt x="4338" y="391"/>
                  <a:pt x="5135" y="41"/>
                </a:cubicBezTo>
                <a:cubicBezTo>
                  <a:pt x="5933" y="-308"/>
                  <a:pt x="7144" y="1646"/>
                  <a:pt x="7144" y="2119"/>
                </a:cubicBezTo>
                <a:cubicBezTo>
                  <a:pt x="7140" y="4316"/>
                  <a:pt x="7136" y="6511"/>
                  <a:pt x="7132" y="8706"/>
                </a:cubicBezTo>
                <a:cubicBezTo>
                  <a:pt x="7132" y="8234"/>
                  <a:pt x="6085" y="5983"/>
                  <a:pt x="5320" y="6062"/>
                </a:cubicBezTo>
                <a:cubicBezTo>
                  <a:pt x="4555" y="6141"/>
                  <a:pt x="3318" y="8531"/>
                  <a:pt x="2541" y="9187"/>
                </a:cubicBezTo>
                <a:cubicBezTo>
                  <a:pt x="1764" y="9842"/>
                  <a:pt x="2150" y="10000"/>
                  <a:pt x="659" y="10000"/>
                </a:cubicBezTo>
                <a:cubicBezTo>
                  <a:pt x="-831" y="10000"/>
                  <a:pt x="675" y="10315"/>
                  <a:pt x="675" y="9842"/>
                </a:cubicBezTo>
                <a:cubicBezTo>
                  <a:pt x="683" y="7369"/>
                  <a:pt x="690" y="4897"/>
                  <a:pt x="698" y="2424"/>
                </a:cubicBezTo>
                <a:close/>
              </a:path>
            </a:pathLst>
          </a:custGeom>
          <a:solidFill>
            <a:srgbClr val="F2F2F2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3" name="Picture 8" descr="Resultado de imagen para logo sedes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573" y="181371"/>
            <a:ext cx="1716555" cy="5583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" name="Rectángulo 75"/>
          <p:cNvSpPr/>
          <p:nvPr/>
        </p:nvSpPr>
        <p:spPr>
          <a:xfrm>
            <a:off x="487430" y="6360071"/>
            <a:ext cx="6096000" cy="23083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s-MX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Fuente: </a:t>
            </a:r>
            <a:r>
              <a:rPr lang="es-MX" sz="9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elaboración de la SEDESOL con datos </a:t>
            </a:r>
            <a:r>
              <a:rPr lang="es-MX" sz="9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del CONAPO.</a:t>
            </a:r>
            <a:endParaRPr lang="es-MX" sz="9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sp>
        <p:nvSpPr>
          <p:cNvPr id="11" name="Título 1"/>
          <p:cNvSpPr>
            <a:spLocks noGrp="1"/>
          </p:cNvSpPr>
          <p:nvPr>
            <p:ph type="title"/>
          </p:nvPr>
        </p:nvSpPr>
        <p:spPr>
          <a:xfrm>
            <a:off x="487430" y="558246"/>
            <a:ext cx="8357456" cy="1356360"/>
          </a:xfrm>
        </p:spPr>
        <p:txBody>
          <a:bodyPr>
            <a:normAutofit/>
          </a:bodyPr>
          <a:lstStyle/>
          <a:p>
            <a:r>
              <a:rPr lang="es-MX" sz="2000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Definición de las Zonas de Atención Prioritaria (ZAP) 2018</a:t>
            </a:r>
            <a:endParaRPr lang="es-MX" sz="2000" dirty="0">
              <a:ln>
                <a:solidFill>
                  <a:schemeClr val="tx2"/>
                </a:solidFill>
              </a:ln>
              <a:solidFill>
                <a:schemeClr val="tx2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454" y="2043743"/>
            <a:ext cx="5160712" cy="33039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14" name="Grupo 13"/>
          <p:cNvGrpSpPr/>
          <p:nvPr/>
        </p:nvGrpSpPr>
        <p:grpSpPr>
          <a:xfrm>
            <a:off x="574986" y="2045171"/>
            <a:ext cx="5248299" cy="3233364"/>
            <a:chOff x="1197121" y="2333929"/>
            <a:chExt cx="4746480" cy="3038730"/>
          </a:xfrm>
        </p:grpSpPr>
        <p:pic>
          <p:nvPicPr>
            <p:cNvPr id="15" name="Imagen 1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7121" y="2333929"/>
              <a:ext cx="4746480" cy="303873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16" name="Rectángulo 15"/>
            <p:cNvSpPr/>
            <p:nvPr/>
          </p:nvSpPr>
          <p:spPr>
            <a:xfrm>
              <a:off x="1259305" y="4981074"/>
              <a:ext cx="312821" cy="3193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MX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endParaRPr>
            </a:p>
          </p:txBody>
        </p:sp>
      </p:grpSp>
      <p:sp>
        <p:nvSpPr>
          <p:cNvPr id="17" name="Título 1"/>
          <p:cNvSpPr txBox="1">
            <a:spLocks/>
          </p:cNvSpPr>
          <p:nvPr/>
        </p:nvSpPr>
        <p:spPr>
          <a:xfrm>
            <a:off x="1099980" y="1520913"/>
            <a:ext cx="4746480" cy="8103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400" b="0" i="0" u="none" strike="noStrike" kern="1200" cap="none" spc="0" normalizeH="0" baseline="0" noProof="0" dirty="0" smtClean="0">
                <a:ln>
                  <a:solidFill>
                    <a:srgbClr val="505046"/>
                  </a:solidFill>
                </a:ln>
                <a:solidFill>
                  <a:srgbClr val="505046"/>
                </a:solidFill>
                <a:effectLst/>
                <a:uLnTx/>
                <a:uFillTx/>
                <a:latin typeface="Microsoft JhengHei UI" panose="020B0604030504040204" pitchFamily="34" charset="-120"/>
                <a:ea typeface="Microsoft JhengHei UI" panose="020B0604030504040204" pitchFamily="34" charset="-120"/>
                <a:cs typeface="+mj-cs"/>
              </a:rPr>
              <a:t>ZAP RURALES</a:t>
            </a:r>
          </a:p>
        </p:txBody>
      </p:sp>
      <p:sp>
        <p:nvSpPr>
          <p:cNvPr id="19" name="Elipse 18"/>
          <p:cNvSpPr/>
          <p:nvPr/>
        </p:nvSpPr>
        <p:spPr>
          <a:xfrm>
            <a:off x="4291263" y="2550695"/>
            <a:ext cx="176463" cy="168442"/>
          </a:xfrm>
          <a:prstGeom prst="ellipse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20" name="Título 1"/>
          <p:cNvSpPr txBox="1">
            <a:spLocks/>
          </p:cNvSpPr>
          <p:nvPr/>
        </p:nvSpPr>
        <p:spPr>
          <a:xfrm>
            <a:off x="6371454" y="1620455"/>
            <a:ext cx="4746480" cy="8103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400" b="0" i="0" u="none" strike="noStrike" kern="1200" cap="none" spc="0" normalizeH="0" baseline="0" noProof="0" dirty="0" smtClean="0">
              <a:ln>
                <a:solidFill>
                  <a:srgbClr val="505046"/>
                </a:solidFill>
              </a:ln>
              <a:solidFill>
                <a:srgbClr val="505046"/>
              </a:solidFill>
              <a:effectLst/>
              <a:uLnTx/>
              <a:uFillTx/>
              <a:latin typeface="Microsoft JhengHei UI" panose="020B0604030504040204" pitchFamily="34" charset="-120"/>
              <a:ea typeface="Microsoft JhengHei UI" panose="020B0604030504040204" pitchFamily="34" charset="-120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400" b="0" i="0" u="none" strike="noStrike" kern="1200" cap="none" spc="0" normalizeH="0" baseline="0" noProof="0" dirty="0" smtClean="0">
              <a:ln>
                <a:solidFill>
                  <a:srgbClr val="505046"/>
                </a:solidFill>
              </a:ln>
              <a:solidFill>
                <a:srgbClr val="505046"/>
              </a:solidFill>
              <a:effectLst/>
              <a:uLnTx/>
              <a:uFillTx/>
              <a:latin typeface="Microsoft JhengHei UI" panose="020B0604030504040204" pitchFamily="34" charset="-120"/>
              <a:ea typeface="Microsoft JhengHei UI" panose="020B0604030504040204" pitchFamily="34" charset="-120"/>
              <a:cs typeface="+mj-cs"/>
            </a:endParaRPr>
          </a:p>
        </p:txBody>
      </p:sp>
      <p:sp>
        <p:nvSpPr>
          <p:cNvPr id="21" name="Título 1"/>
          <p:cNvSpPr txBox="1">
            <a:spLocks/>
          </p:cNvSpPr>
          <p:nvPr/>
        </p:nvSpPr>
        <p:spPr>
          <a:xfrm>
            <a:off x="6394629" y="1520912"/>
            <a:ext cx="4746480" cy="8103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400" b="0" i="0" u="none" strike="noStrike" kern="1200" cap="none" spc="0" normalizeH="0" baseline="0" noProof="0" dirty="0" smtClean="0">
                <a:ln>
                  <a:solidFill>
                    <a:srgbClr val="505046"/>
                  </a:solidFill>
                </a:ln>
                <a:solidFill>
                  <a:srgbClr val="505046"/>
                </a:solidFill>
                <a:effectLst/>
                <a:uLnTx/>
                <a:uFillTx/>
                <a:latin typeface="Microsoft JhengHei UI" panose="020B0604030504040204" pitchFamily="34" charset="-120"/>
                <a:ea typeface="Microsoft JhengHei UI" panose="020B0604030504040204" pitchFamily="34" charset="-120"/>
                <a:cs typeface="+mj-cs"/>
              </a:rPr>
              <a:t>ZAP URBANAS</a:t>
            </a:r>
          </a:p>
        </p:txBody>
      </p:sp>
      <p:sp>
        <p:nvSpPr>
          <p:cNvPr id="22" name="Título 1"/>
          <p:cNvSpPr txBox="1">
            <a:spLocks/>
          </p:cNvSpPr>
          <p:nvPr/>
        </p:nvSpPr>
        <p:spPr>
          <a:xfrm>
            <a:off x="4475747" y="2450431"/>
            <a:ext cx="1339517" cy="36896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900" b="0" i="0" u="none" strike="noStrike" kern="1200" cap="none" spc="0" normalizeH="0" baseline="0" noProof="0" dirty="0" smtClean="0">
                <a:ln>
                  <a:solidFill>
                    <a:srgbClr val="505046"/>
                  </a:solidFill>
                </a:ln>
                <a:solidFill>
                  <a:srgbClr val="505046"/>
                </a:solidFill>
                <a:effectLst/>
                <a:uLnTx/>
                <a:uFillTx/>
                <a:latin typeface="Microsoft JhengHei UI" panose="020B0604030504040204" pitchFamily="34" charset="-120"/>
                <a:ea typeface="Microsoft JhengHei UI" panose="020B0604030504040204" pitchFamily="34" charset="-120"/>
                <a:cs typeface="+mj-cs"/>
              </a:rPr>
              <a:t>Municipios considerados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900" b="0" i="0" u="none" strike="noStrike" kern="1200" cap="none" spc="0" normalizeH="0" baseline="0" noProof="0" dirty="0" smtClean="0">
                <a:ln>
                  <a:solidFill>
                    <a:srgbClr val="505046"/>
                  </a:solidFill>
                </a:ln>
                <a:solidFill>
                  <a:srgbClr val="505046"/>
                </a:solidFill>
                <a:effectLst/>
                <a:uLnTx/>
                <a:uFillTx/>
                <a:latin typeface="Microsoft JhengHei UI" panose="020B0604030504040204" pitchFamily="34" charset="-120"/>
                <a:ea typeface="Microsoft JhengHei UI" panose="020B0604030504040204" pitchFamily="34" charset="-120"/>
                <a:cs typeface="+mj-cs"/>
              </a:rPr>
              <a:t>ZAP RURAL</a:t>
            </a:r>
          </a:p>
        </p:txBody>
      </p:sp>
      <p:sp>
        <p:nvSpPr>
          <p:cNvPr id="23" name="Elipse 22"/>
          <p:cNvSpPr/>
          <p:nvPr/>
        </p:nvSpPr>
        <p:spPr>
          <a:xfrm>
            <a:off x="9769642" y="2578768"/>
            <a:ext cx="176463" cy="168442"/>
          </a:xfrm>
          <a:prstGeom prst="ellipse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24" name="Título 1"/>
          <p:cNvSpPr txBox="1">
            <a:spLocks/>
          </p:cNvSpPr>
          <p:nvPr/>
        </p:nvSpPr>
        <p:spPr>
          <a:xfrm>
            <a:off x="9954126" y="2478504"/>
            <a:ext cx="1339517" cy="36896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800" b="0" i="0" u="none" strike="noStrike" kern="1200" cap="none" spc="0" normalizeH="0" baseline="0" noProof="0" dirty="0" smtClean="0">
                <a:ln>
                  <a:solidFill>
                    <a:srgbClr val="505046"/>
                  </a:solidFill>
                </a:ln>
                <a:solidFill>
                  <a:srgbClr val="505046"/>
                </a:solidFill>
                <a:effectLst/>
                <a:uLnTx/>
                <a:uFillTx/>
                <a:latin typeface="Microsoft JhengHei UI" panose="020B0604030504040204" pitchFamily="34" charset="-120"/>
                <a:ea typeface="Microsoft JhengHei UI" panose="020B0604030504040204" pitchFamily="34" charset="-120"/>
                <a:cs typeface="+mj-cs"/>
              </a:rPr>
              <a:t>Localidades con al menos una AGEB considerada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800" b="0" i="0" u="none" strike="noStrike" kern="1200" cap="none" spc="0" normalizeH="0" baseline="0" noProof="0" dirty="0" smtClean="0">
                <a:ln>
                  <a:solidFill>
                    <a:srgbClr val="505046"/>
                  </a:solidFill>
                </a:ln>
                <a:solidFill>
                  <a:srgbClr val="505046"/>
                </a:solidFill>
                <a:effectLst/>
                <a:uLnTx/>
                <a:uFillTx/>
                <a:latin typeface="Microsoft JhengHei UI" panose="020B0604030504040204" pitchFamily="34" charset="-120"/>
                <a:ea typeface="Microsoft JhengHei UI" panose="020B0604030504040204" pitchFamily="34" charset="-120"/>
                <a:cs typeface="+mj-cs"/>
              </a:rPr>
              <a:t>ZAP URBANA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3158669" y="5347669"/>
            <a:ext cx="618951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berana Sans" panose="02000000000000000000" pitchFamily="50" charset="0"/>
                <a:ea typeface="Microsoft JhengHei" panose="020B0604030504040204" pitchFamily="34" charset="-120"/>
                <a:cs typeface="Times New Roman" panose="02020603050405020304" pitchFamily="18" charset="0"/>
              </a:rPr>
              <a:t>Fuente: </a:t>
            </a:r>
            <a:r>
              <a:rPr kumimoji="0" lang="es-MX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berana Sans" panose="02000000000000000000" pitchFamily="50" charset="0"/>
                <a:ea typeface="Microsoft JhengHei" panose="020B0604030504040204" pitchFamily="34" charset="-120"/>
                <a:cs typeface="Times New Roman" panose="02020603050405020304" pitchFamily="18" charset="0"/>
              </a:rPr>
              <a:t>Elaboración propia con información de la Declaratoria de Zonas</a:t>
            </a:r>
            <a:r>
              <a:rPr kumimoji="0" lang="es-MX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berana Sans" panose="02000000000000000000" pitchFamily="50" charset="0"/>
                <a:ea typeface="+mn-ea"/>
                <a:cs typeface="+mn-cs"/>
              </a:rPr>
              <a:t> de Atención Prioritaria 2018</a:t>
            </a:r>
            <a:endParaRPr kumimoji="0" lang="es-MX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oberana Sans" panose="02000000000000000000" pitchFamily="50" charset="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6555183" y="5591107"/>
            <a:ext cx="4738460" cy="731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marR="0" lvl="0" indent="0" algn="ctr" defTabSz="457200" rtl="0" eaLnBrk="1" fontAlgn="auto" latinLnBrk="0" hangingPunct="1">
              <a:lnSpc>
                <a:spcPts val="26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 smtClean="0">
                <a:ln w="22225">
                  <a:solidFill>
                    <a:srgbClr val="448449"/>
                  </a:solidFill>
                  <a:prstDash val="solid"/>
                </a:ln>
                <a:solidFill>
                  <a:srgbClr val="448449"/>
                </a:solidFill>
                <a:effectLst/>
                <a:uLnTx/>
                <a:uFillTx/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Webdings" panose="05030102010509060703" pitchFamily="18" charset="2"/>
              </a:rPr>
              <a:t>22,621 </a:t>
            </a:r>
            <a:r>
              <a:rPr kumimoji="0" lang="es-MX" sz="1800" b="0" i="0" u="none" strike="noStrike" kern="1200" cap="none" spc="0" normalizeH="0" baseline="0" noProof="0" dirty="0" smtClean="0">
                <a:ln>
                  <a:solidFill>
                    <a:srgbClr val="505046"/>
                  </a:solidFill>
                </a:ln>
                <a:solidFill>
                  <a:srgbClr val="505046"/>
                </a:solidFill>
                <a:effectLst/>
                <a:uLnTx/>
                <a:uFillTx/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Webdings" panose="05030102010509060703" pitchFamily="18" charset="2"/>
              </a:rPr>
              <a:t>AGEB se consideran </a:t>
            </a:r>
          </a:p>
          <a:p>
            <a:pPr marL="45720" marR="0" lvl="0" indent="0" algn="ctr" defTabSz="457200" rtl="0" eaLnBrk="1" fontAlgn="auto" latinLnBrk="0" hangingPunct="1">
              <a:lnSpc>
                <a:spcPts val="26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 smtClean="0">
                <a:ln w="22225">
                  <a:solidFill>
                    <a:srgbClr val="448449"/>
                  </a:solidFill>
                  <a:prstDash val="solid"/>
                </a:ln>
                <a:solidFill>
                  <a:srgbClr val="448449"/>
                </a:solidFill>
                <a:effectLst/>
                <a:uLnTx/>
                <a:uFillTx/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Webdings" panose="05030102010509060703" pitchFamily="18" charset="2"/>
              </a:rPr>
              <a:t>ZAP urbanas</a:t>
            </a:r>
            <a:endParaRPr kumimoji="0" lang="es-MX" sz="1800" b="1" i="0" u="none" strike="noStrike" kern="1200" cap="none" spc="0" normalizeH="0" baseline="0" noProof="0" dirty="0">
              <a:ln w="22225">
                <a:solidFill>
                  <a:srgbClr val="448449"/>
                </a:solidFill>
                <a:prstDash val="solid"/>
              </a:ln>
              <a:solidFill>
                <a:srgbClr val="448449"/>
              </a:solidFill>
              <a:effectLst/>
              <a:uLnTx/>
              <a:uFillTx/>
              <a:latin typeface="Microsoft JhengHei UI" panose="020B0604030504040204" pitchFamily="34" charset="-120"/>
              <a:ea typeface="Microsoft JhengHei UI" panose="020B0604030504040204" pitchFamily="34" charset="-120"/>
              <a:cs typeface="+mn-cs"/>
              <a:sym typeface="Webdings" panose="05030102010509060703" pitchFamily="18" charset="2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1237225" y="5591107"/>
            <a:ext cx="4738460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marR="0" lvl="0" indent="0" algn="ctr" defTabSz="457200" rtl="0" eaLnBrk="1" fontAlgn="auto" latinLnBrk="0" hangingPunct="1">
              <a:lnSpc>
                <a:spcPts val="26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>
                <a:ln w="22225">
                  <a:solidFill>
                    <a:srgbClr val="448449"/>
                  </a:solidFill>
                  <a:prstDash val="solid"/>
                </a:ln>
                <a:solidFill>
                  <a:srgbClr val="448449"/>
                </a:solidFill>
                <a:effectLst/>
                <a:uLnTx/>
                <a:uFillTx/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Webdings" panose="05030102010509060703" pitchFamily="18" charset="2"/>
              </a:rPr>
              <a:t>1, 115 </a:t>
            </a:r>
            <a:r>
              <a:rPr kumimoji="0" lang="es-MX" sz="1800" b="0" i="0" u="none" strike="noStrike" kern="1200" cap="none" spc="0" normalizeH="0" baseline="0" noProof="0" dirty="0" smtClean="0">
                <a:ln>
                  <a:solidFill>
                    <a:srgbClr val="505046"/>
                  </a:solidFill>
                </a:ln>
                <a:solidFill>
                  <a:srgbClr val="505046"/>
                </a:solidFill>
                <a:effectLst/>
                <a:uLnTx/>
                <a:uFillTx/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Webdings" panose="05030102010509060703" pitchFamily="18" charset="2"/>
              </a:rPr>
              <a:t>municipios del país se consideran </a:t>
            </a:r>
            <a:r>
              <a:rPr kumimoji="0" lang="es-MX" sz="1800" b="1" i="0" u="none" strike="noStrike" kern="1200" cap="none" spc="0" normalizeH="0" baseline="0" noProof="0" dirty="0">
                <a:ln w="22225">
                  <a:solidFill>
                    <a:srgbClr val="448449"/>
                  </a:solidFill>
                  <a:prstDash val="solid"/>
                </a:ln>
                <a:solidFill>
                  <a:srgbClr val="448449"/>
                </a:solidFill>
                <a:effectLst/>
                <a:uLnTx/>
                <a:uFillTx/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Webdings" panose="05030102010509060703" pitchFamily="18" charset="2"/>
              </a:rPr>
              <a:t>ZAP rurales</a:t>
            </a:r>
          </a:p>
        </p:txBody>
      </p:sp>
      <p:sp>
        <p:nvSpPr>
          <p:cNvPr id="2" name="Rectángulo 1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altLang="es-ES_tradn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Estrategias de Atención a la Pobreza y Marginación durante la actual administración</a:t>
            </a: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599048" y="260715"/>
            <a:ext cx="94748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ES_tradnl" b="1" dirty="0" smtClean="0">
                <a:solidFill>
                  <a:schemeClr val="accent2"/>
                </a:solidFill>
              </a:rPr>
              <a:t>4.- Estrategias </a:t>
            </a:r>
            <a:r>
              <a:rPr lang="es-ES" altLang="es-ES_tradnl" b="1" dirty="0">
                <a:solidFill>
                  <a:schemeClr val="accent2"/>
                </a:solidFill>
              </a:rPr>
              <a:t>de Atención a la Pobreza y Marginación durante la actual administración</a:t>
            </a:r>
            <a:endParaRPr lang="es-MX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2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7882287" y="6225287"/>
            <a:ext cx="385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900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Yu Gothic Light" panose="020B0300000000000000" pitchFamily="34" charset="-128"/>
              </a:rPr>
              <a:t>Situación actual de la Pobreza y la Marginación en México</a:t>
            </a:r>
            <a:endParaRPr lang="es-ES_tradnl" sz="900" b="1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Yu Gothic Light" panose="020B0300000000000000" pitchFamily="34" charset="-128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3" b="88732"/>
          <a:stretch/>
        </p:blipFill>
        <p:spPr>
          <a:xfrm>
            <a:off x="9064170" y="6475487"/>
            <a:ext cx="3127829" cy="464949"/>
          </a:xfrm>
          <a:prstGeom prst="rect">
            <a:avLst/>
          </a:prstGeom>
        </p:spPr>
      </p:pic>
      <p:sp>
        <p:nvSpPr>
          <p:cNvPr id="31" name="Rectángulo 30"/>
          <p:cNvSpPr/>
          <p:nvPr/>
        </p:nvSpPr>
        <p:spPr>
          <a:xfrm>
            <a:off x="11380573" y="6130365"/>
            <a:ext cx="85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|</a:t>
            </a:r>
            <a:r>
              <a:rPr lang="es-MX" b="1" dirty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7</a:t>
            </a:r>
            <a:endParaRPr lang="es-ES_tradnl" b="1" dirty="0">
              <a:solidFill>
                <a:schemeClr val="accent2"/>
              </a:solidFill>
              <a:latin typeface="Century Gothic" panose="020B0502020202020204" pitchFamily="34" charset="0"/>
              <a:ea typeface="Adobe Fangsong Std R" panose="02020400000000000000" pitchFamily="18" charset="-128"/>
            </a:endParaRPr>
          </a:p>
        </p:txBody>
      </p:sp>
      <p:sp>
        <p:nvSpPr>
          <p:cNvPr id="44" name="Cinta perforada 42"/>
          <p:cNvSpPr/>
          <p:nvPr/>
        </p:nvSpPr>
        <p:spPr>
          <a:xfrm>
            <a:off x="-1324650" y="2071171"/>
            <a:ext cx="13539535" cy="3005977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  <a:gd name="connsiteX0" fmla="*/ 976 w 9999"/>
              <a:gd name="connsiteY0" fmla="*/ 6581 h 14181"/>
              <a:gd name="connsiteX1" fmla="*/ 954 w 9999"/>
              <a:gd name="connsiteY1" fmla="*/ 6781 h 14181"/>
              <a:gd name="connsiteX2" fmla="*/ 3112 w 9999"/>
              <a:gd name="connsiteY2" fmla="*/ 35 h 14181"/>
              <a:gd name="connsiteX3" fmla="*/ 7187 w 9999"/>
              <a:gd name="connsiteY3" fmla="*/ 4222 h 14181"/>
              <a:gd name="connsiteX4" fmla="*/ 9999 w 9999"/>
              <a:gd name="connsiteY4" fmla="*/ 6279 h 14181"/>
              <a:gd name="connsiteX5" fmla="*/ 9982 w 9999"/>
              <a:gd name="connsiteY5" fmla="*/ 12799 h 14181"/>
              <a:gd name="connsiteX6" fmla="*/ 7446 w 9999"/>
              <a:gd name="connsiteY6" fmla="*/ 10182 h 14181"/>
              <a:gd name="connsiteX7" fmla="*/ 3556 w 9999"/>
              <a:gd name="connsiteY7" fmla="*/ 13275 h 14181"/>
              <a:gd name="connsiteX8" fmla="*/ 921 w 9999"/>
              <a:gd name="connsiteY8" fmla="*/ 14080 h 14181"/>
              <a:gd name="connsiteX9" fmla="*/ 944 w 9999"/>
              <a:gd name="connsiteY9" fmla="*/ 13924 h 14181"/>
              <a:gd name="connsiteX10" fmla="*/ 976 w 9999"/>
              <a:gd name="connsiteY10" fmla="*/ 6581 h 14181"/>
              <a:gd name="connsiteX0" fmla="*/ 976 w 10000"/>
              <a:gd name="connsiteY0" fmla="*/ 4617 h 9976"/>
              <a:gd name="connsiteX1" fmla="*/ 954 w 10000"/>
              <a:gd name="connsiteY1" fmla="*/ 4758 h 9976"/>
              <a:gd name="connsiteX2" fmla="*/ 3112 w 10000"/>
              <a:gd name="connsiteY2" fmla="*/ 1 h 9976"/>
              <a:gd name="connsiteX3" fmla="*/ 7044 w 10000"/>
              <a:gd name="connsiteY3" fmla="*/ 4896 h 9976"/>
              <a:gd name="connsiteX4" fmla="*/ 10000 w 10000"/>
              <a:gd name="connsiteY4" fmla="*/ 4404 h 9976"/>
              <a:gd name="connsiteX5" fmla="*/ 9983 w 10000"/>
              <a:gd name="connsiteY5" fmla="*/ 9001 h 9976"/>
              <a:gd name="connsiteX6" fmla="*/ 7447 w 10000"/>
              <a:gd name="connsiteY6" fmla="*/ 7156 h 9976"/>
              <a:gd name="connsiteX7" fmla="*/ 3556 w 10000"/>
              <a:gd name="connsiteY7" fmla="*/ 9337 h 9976"/>
              <a:gd name="connsiteX8" fmla="*/ 921 w 10000"/>
              <a:gd name="connsiteY8" fmla="*/ 9905 h 9976"/>
              <a:gd name="connsiteX9" fmla="*/ 944 w 10000"/>
              <a:gd name="connsiteY9" fmla="*/ 9795 h 9976"/>
              <a:gd name="connsiteX10" fmla="*/ 976 w 10000"/>
              <a:gd name="connsiteY10" fmla="*/ 4617 h 997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3556 w 10000"/>
              <a:gd name="connsiteY7" fmla="*/ 9359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2766"/>
              <a:gd name="connsiteX1" fmla="*/ 954 w 10000"/>
              <a:gd name="connsiteY1" fmla="*/ 4769 h 12766"/>
              <a:gd name="connsiteX2" fmla="*/ 3112 w 10000"/>
              <a:gd name="connsiteY2" fmla="*/ 1 h 12766"/>
              <a:gd name="connsiteX3" fmla="*/ 7044 w 10000"/>
              <a:gd name="connsiteY3" fmla="*/ 4908 h 12766"/>
              <a:gd name="connsiteX4" fmla="*/ 10000 w 10000"/>
              <a:gd name="connsiteY4" fmla="*/ 4415 h 12766"/>
              <a:gd name="connsiteX5" fmla="*/ 9983 w 10000"/>
              <a:gd name="connsiteY5" fmla="*/ 9023 h 12766"/>
              <a:gd name="connsiteX6" fmla="*/ 7447 w 10000"/>
              <a:gd name="connsiteY6" fmla="*/ 12721 h 12766"/>
              <a:gd name="connsiteX7" fmla="*/ 3885 w 10000"/>
              <a:gd name="connsiteY7" fmla="*/ 5721 h 12766"/>
              <a:gd name="connsiteX8" fmla="*/ 921 w 10000"/>
              <a:gd name="connsiteY8" fmla="*/ 9929 h 12766"/>
              <a:gd name="connsiteX9" fmla="*/ 944 w 10000"/>
              <a:gd name="connsiteY9" fmla="*/ 9819 h 12766"/>
              <a:gd name="connsiteX10" fmla="*/ 976 w 10000"/>
              <a:gd name="connsiteY10" fmla="*/ 4628 h 12766"/>
              <a:gd name="connsiteX0" fmla="*/ 976 w 10000"/>
              <a:gd name="connsiteY0" fmla="*/ 4628 h 12730"/>
              <a:gd name="connsiteX1" fmla="*/ 954 w 10000"/>
              <a:gd name="connsiteY1" fmla="*/ 4769 h 12730"/>
              <a:gd name="connsiteX2" fmla="*/ 3112 w 10000"/>
              <a:gd name="connsiteY2" fmla="*/ 1 h 12730"/>
              <a:gd name="connsiteX3" fmla="*/ 7044 w 10000"/>
              <a:gd name="connsiteY3" fmla="*/ 4908 h 12730"/>
              <a:gd name="connsiteX4" fmla="*/ 10000 w 10000"/>
              <a:gd name="connsiteY4" fmla="*/ 4415 h 12730"/>
              <a:gd name="connsiteX5" fmla="*/ 9983 w 10000"/>
              <a:gd name="connsiteY5" fmla="*/ 9023 h 12730"/>
              <a:gd name="connsiteX6" fmla="*/ 7447 w 10000"/>
              <a:gd name="connsiteY6" fmla="*/ 12721 h 12730"/>
              <a:gd name="connsiteX7" fmla="*/ 4799 w 10000"/>
              <a:gd name="connsiteY7" fmla="*/ 7595 h 12730"/>
              <a:gd name="connsiteX8" fmla="*/ 921 w 10000"/>
              <a:gd name="connsiteY8" fmla="*/ 9929 h 12730"/>
              <a:gd name="connsiteX9" fmla="*/ 944 w 10000"/>
              <a:gd name="connsiteY9" fmla="*/ 9819 h 12730"/>
              <a:gd name="connsiteX10" fmla="*/ 976 w 10000"/>
              <a:gd name="connsiteY10" fmla="*/ 4628 h 12730"/>
              <a:gd name="connsiteX0" fmla="*/ 976 w 10000"/>
              <a:gd name="connsiteY0" fmla="*/ 4628 h 12726"/>
              <a:gd name="connsiteX1" fmla="*/ 954 w 10000"/>
              <a:gd name="connsiteY1" fmla="*/ 4769 h 12726"/>
              <a:gd name="connsiteX2" fmla="*/ 3112 w 10000"/>
              <a:gd name="connsiteY2" fmla="*/ 1 h 12726"/>
              <a:gd name="connsiteX3" fmla="*/ 7044 w 10000"/>
              <a:gd name="connsiteY3" fmla="*/ 4908 h 12726"/>
              <a:gd name="connsiteX4" fmla="*/ 10000 w 10000"/>
              <a:gd name="connsiteY4" fmla="*/ 4415 h 12726"/>
              <a:gd name="connsiteX5" fmla="*/ 9983 w 10000"/>
              <a:gd name="connsiteY5" fmla="*/ 9023 h 12726"/>
              <a:gd name="connsiteX6" fmla="*/ 7447 w 10000"/>
              <a:gd name="connsiteY6" fmla="*/ 12721 h 12726"/>
              <a:gd name="connsiteX7" fmla="*/ 5083 w 10000"/>
              <a:gd name="connsiteY7" fmla="*/ 7912 h 12726"/>
              <a:gd name="connsiteX8" fmla="*/ 921 w 10000"/>
              <a:gd name="connsiteY8" fmla="*/ 9929 h 12726"/>
              <a:gd name="connsiteX9" fmla="*/ 944 w 10000"/>
              <a:gd name="connsiteY9" fmla="*/ 9819 h 12726"/>
              <a:gd name="connsiteX10" fmla="*/ 976 w 10000"/>
              <a:gd name="connsiteY10" fmla="*/ 4628 h 1272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4408 w 10000"/>
              <a:gd name="connsiteY7" fmla="*/ 8714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1517"/>
              <a:gd name="connsiteX1" fmla="*/ 954 w 10000"/>
              <a:gd name="connsiteY1" fmla="*/ 4769 h 11517"/>
              <a:gd name="connsiteX2" fmla="*/ 3112 w 10000"/>
              <a:gd name="connsiteY2" fmla="*/ 1 h 11517"/>
              <a:gd name="connsiteX3" fmla="*/ 7044 w 10000"/>
              <a:gd name="connsiteY3" fmla="*/ 4908 h 11517"/>
              <a:gd name="connsiteX4" fmla="*/ 10000 w 10000"/>
              <a:gd name="connsiteY4" fmla="*/ 4415 h 11517"/>
              <a:gd name="connsiteX5" fmla="*/ 9983 w 10000"/>
              <a:gd name="connsiteY5" fmla="*/ 9023 h 11517"/>
              <a:gd name="connsiteX6" fmla="*/ 7607 w 10000"/>
              <a:gd name="connsiteY6" fmla="*/ 11517 h 11517"/>
              <a:gd name="connsiteX7" fmla="*/ 4408 w 10000"/>
              <a:gd name="connsiteY7" fmla="*/ 8714 h 11517"/>
              <a:gd name="connsiteX8" fmla="*/ 921 w 10000"/>
              <a:gd name="connsiteY8" fmla="*/ 9929 h 11517"/>
              <a:gd name="connsiteX9" fmla="*/ 944 w 10000"/>
              <a:gd name="connsiteY9" fmla="*/ 9819 h 11517"/>
              <a:gd name="connsiteX10" fmla="*/ 976 w 10000"/>
              <a:gd name="connsiteY10" fmla="*/ 4628 h 11517"/>
              <a:gd name="connsiteX0" fmla="*/ 976 w 10000"/>
              <a:gd name="connsiteY0" fmla="*/ 3157 h 10046"/>
              <a:gd name="connsiteX1" fmla="*/ 954 w 10000"/>
              <a:gd name="connsiteY1" fmla="*/ 3298 h 10046"/>
              <a:gd name="connsiteX2" fmla="*/ 3343 w 10000"/>
              <a:gd name="connsiteY2" fmla="*/ 1 h 10046"/>
              <a:gd name="connsiteX3" fmla="*/ 7044 w 10000"/>
              <a:gd name="connsiteY3" fmla="*/ 3437 h 10046"/>
              <a:gd name="connsiteX4" fmla="*/ 10000 w 10000"/>
              <a:gd name="connsiteY4" fmla="*/ 2944 h 10046"/>
              <a:gd name="connsiteX5" fmla="*/ 9983 w 10000"/>
              <a:gd name="connsiteY5" fmla="*/ 7552 h 10046"/>
              <a:gd name="connsiteX6" fmla="*/ 7607 w 10000"/>
              <a:gd name="connsiteY6" fmla="*/ 10046 h 10046"/>
              <a:gd name="connsiteX7" fmla="*/ 4408 w 10000"/>
              <a:gd name="connsiteY7" fmla="*/ 7243 h 10046"/>
              <a:gd name="connsiteX8" fmla="*/ 921 w 10000"/>
              <a:gd name="connsiteY8" fmla="*/ 8458 h 10046"/>
              <a:gd name="connsiteX9" fmla="*/ 944 w 10000"/>
              <a:gd name="connsiteY9" fmla="*/ 8348 h 10046"/>
              <a:gd name="connsiteX10" fmla="*/ 976 w 10000"/>
              <a:gd name="connsiteY10" fmla="*/ 3157 h 10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46">
                <a:moveTo>
                  <a:pt x="976" y="3157"/>
                </a:moveTo>
                <a:cubicBezTo>
                  <a:pt x="976" y="3488"/>
                  <a:pt x="559" y="3824"/>
                  <a:pt x="954" y="3298"/>
                </a:cubicBezTo>
                <a:cubicBezTo>
                  <a:pt x="1349" y="2772"/>
                  <a:pt x="2328" y="-22"/>
                  <a:pt x="3343" y="1"/>
                </a:cubicBezTo>
                <a:cubicBezTo>
                  <a:pt x="4358" y="24"/>
                  <a:pt x="5935" y="2947"/>
                  <a:pt x="7044" y="3437"/>
                </a:cubicBezTo>
                <a:cubicBezTo>
                  <a:pt x="8154" y="3928"/>
                  <a:pt x="10000" y="2612"/>
                  <a:pt x="10000" y="2944"/>
                </a:cubicBezTo>
                <a:cubicBezTo>
                  <a:pt x="9994" y="4480"/>
                  <a:pt x="9989" y="6016"/>
                  <a:pt x="9983" y="7552"/>
                </a:cubicBezTo>
                <a:cubicBezTo>
                  <a:pt x="9983" y="7222"/>
                  <a:pt x="8536" y="10097"/>
                  <a:pt x="7607" y="10046"/>
                </a:cubicBezTo>
                <a:cubicBezTo>
                  <a:pt x="6678" y="9995"/>
                  <a:pt x="5522" y="7508"/>
                  <a:pt x="4408" y="7243"/>
                </a:cubicBezTo>
                <a:cubicBezTo>
                  <a:pt x="3294" y="6978"/>
                  <a:pt x="3009" y="8458"/>
                  <a:pt x="921" y="8458"/>
                </a:cubicBezTo>
                <a:cubicBezTo>
                  <a:pt x="-1164" y="8458"/>
                  <a:pt x="944" y="8678"/>
                  <a:pt x="944" y="8348"/>
                </a:cubicBezTo>
                <a:cubicBezTo>
                  <a:pt x="955" y="6617"/>
                  <a:pt x="965" y="4887"/>
                  <a:pt x="976" y="3157"/>
                </a:cubicBezTo>
                <a:close/>
              </a:path>
            </a:pathLst>
          </a:cu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5" name="Cinta perforada 42"/>
          <p:cNvSpPr/>
          <p:nvPr/>
        </p:nvSpPr>
        <p:spPr>
          <a:xfrm>
            <a:off x="-1163860" y="1746162"/>
            <a:ext cx="13564334" cy="4232096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44" h="10102">
                <a:moveTo>
                  <a:pt x="698" y="2424"/>
                </a:moveTo>
                <a:cubicBezTo>
                  <a:pt x="698" y="2897"/>
                  <a:pt x="406" y="2329"/>
                  <a:pt x="682" y="2627"/>
                </a:cubicBezTo>
                <a:cubicBezTo>
                  <a:pt x="958" y="2926"/>
                  <a:pt x="1614" y="4645"/>
                  <a:pt x="2356" y="4214"/>
                </a:cubicBezTo>
                <a:cubicBezTo>
                  <a:pt x="3098" y="3783"/>
                  <a:pt x="4338" y="391"/>
                  <a:pt x="5135" y="41"/>
                </a:cubicBezTo>
                <a:cubicBezTo>
                  <a:pt x="5933" y="-308"/>
                  <a:pt x="7144" y="1646"/>
                  <a:pt x="7144" y="2119"/>
                </a:cubicBezTo>
                <a:cubicBezTo>
                  <a:pt x="7140" y="4316"/>
                  <a:pt x="7136" y="6511"/>
                  <a:pt x="7132" y="8706"/>
                </a:cubicBezTo>
                <a:cubicBezTo>
                  <a:pt x="7132" y="8234"/>
                  <a:pt x="6085" y="5983"/>
                  <a:pt x="5320" y="6062"/>
                </a:cubicBezTo>
                <a:cubicBezTo>
                  <a:pt x="4555" y="6141"/>
                  <a:pt x="3318" y="8531"/>
                  <a:pt x="2541" y="9187"/>
                </a:cubicBezTo>
                <a:cubicBezTo>
                  <a:pt x="1764" y="9842"/>
                  <a:pt x="2150" y="10000"/>
                  <a:pt x="659" y="10000"/>
                </a:cubicBezTo>
                <a:cubicBezTo>
                  <a:pt x="-831" y="10000"/>
                  <a:pt x="675" y="10315"/>
                  <a:pt x="675" y="9842"/>
                </a:cubicBezTo>
                <a:cubicBezTo>
                  <a:pt x="683" y="7369"/>
                  <a:pt x="690" y="4897"/>
                  <a:pt x="698" y="2424"/>
                </a:cubicBezTo>
                <a:close/>
              </a:path>
            </a:pathLst>
          </a:custGeom>
          <a:solidFill>
            <a:srgbClr val="F2F2F2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3" name="Picture 8" descr="Resultado de imagen para logo sedes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573" y="181371"/>
            <a:ext cx="1716555" cy="5583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" name="CuadroTexto 73"/>
          <p:cNvSpPr txBox="1"/>
          <p:nvPr/>
        </p:nvSpPr>
        <p:spPr>
          <a:xfrm>
            <a:off x="861545" y="1471960"/>
            <a:ext cx="10519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CRUZADA NACIONAL CONTRA EL HAMBRE (CNCH)</a:t>
            </a:r>
            <a:r>
              <a:rPr lang="es-MX" b="1" dirty="0" smtClean="0">
                <a:solidFill>
                  <a:schemeClr val="accent4"/>
                </a:solidFill>
                <a:latin typeface="Century Gothic" panose="020B0502020202020204" pitchFamily="34" charset="0"/>
              </a:rPr>
              <a:t> Atención prioritaria a Población en Pobreza Extrema Alimentaria.</a:t>
            </a:r>
            <a:endParaRPr lang="es-MX" dirty="0" smtClean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76" name="Rectángulo 75"/>
          <p:cNvSpPr/>
          <p:nvPr/>
        </p:nvSpPr>
        <p:spPr>
          <a:xfrm>
            <a:off x="431521" y="1280920"/>
            <a:ext cx="39946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chemeClr val="accent4"/>
                </a:solidFill>
                <a:latin typeface="Impact" panose="020B0806030902050204" pitchFamily="34" charset="0"/>
                <a:sym typeface="Wingdings" panose="05000000000000000000" pitchFamily="2" charset="2"/>
              </a:rPr>
              <a:t>1</a:t>
            </a:r>
            <a:endParaRPr lang="en-GB" sz="4400" dirty="0">
              <a:solidFill>
                <a:schemeClr val="accent4"/>
              </a:solidFill>
              <a:latin typeface="Impact" panose="020B0806030902050204" pitchFamily="34" charset="0"/>
            </a:endParaRPr>
          </a:p>
        </p:txBody>
      </p:sp>
      <p:sp>
        <p:nvSpPr>
          <p:cNvPr id="77" name="CuadroTexto 76"/>
          <p:cNvSpPr txBox="1"/>
          <p:nvPr/>
        </p:nvSpPr>
        <p:spPr>
          <a:xfrm>
            <a:off x="873931" y="2176990"/>
            <a:ext cx="106146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ESTRATEGIA NACIONAL DE INCLUSIÓN SOCIAL (ENI) </a:t>
            </a:r>
            <a:r>
              <a:rPr lang="es-MX" b="1" dirty="0" smtClean="0">
                <a:solidFill>
                  <a:schemeClr val="accent4"/>
                </a:solidFill>
                <a:latin typeface="Century Gothic" panose="020B0502020202020204" pitchFamily="34" charset="0"/>
              </a:rPr>
              <a:t>mejora al combate a la pobreza a través de una mejor coordinación interinstitucional entre dependencias y entre niveles de gobierno, alineación de acciones al abatimiento de carencias y mejoras a los esquemas de focalización. </a:t>
            </a:r>
            <a:endParaRPr lang="es-MX" dirty="0" smtClean="0">
              <a:solidFill>
                <a:schemeClr val="accent4"/>
              </a:solidFill>
              <a:latin typeface="Century Gothic" panose="020B0502020202020204" pitchFamily="34" charset="0"/>
            </a:endParaRPr>
          </a:p>
        </p:txBody>
      </p:sp>
      <p:sp>
        <p:nvSpPr>
          <p:cNvPr id="78" name="Rectángulo 77"/>
          <p:cNvSpPr/>
          <p:nvPr/>
        </p:nvSpPr>
        <p:spPr>
          <a:xfrm>
            <a:off x="407555" y="2132608"/>
            <a:ext cx="4683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chemeClr val="accent4"/>
                </a:solidFill>
                <a:latin typeface="Impact" panose="020B0806030902050204" pitchFamily="34" charset="0"/>
                <a:sym typeface="Wingdings" panose="05000000000000000000" pitchFamily="2" charset="2"/>
              </a:rPr>
              <a:t>2</a:t>
            </a:r>
            <a:endParaRPr lang="en-GB" sz="4400" dirty="0">
              <a:solidFill>
                <a:schemeClr val="accent4"/>
              </a:solidFill>
              <a:latin typeface="Impact" panose="020B0806030902050204" pitchFamily="34" charset="0"/>
            </a:endParaRPr>
          </a:p>
        </p:txBody>
      </p:sp>
      <p:sp>
        <p:nvSpPr>
          <p:cNvPr id="79" name="CuadroTexto 78"/>
          <p:cNvSpPr txBox="1"/>
          <p:nvPr/>
        </p:nvSpPr>
        <p:spPr>
          <a:xfrm>
            <a:off x="882940" y="3388055"/>
            <a:ext cx="1060567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REFORMAS AL FONDO DE APORTACIONES PARA LA INFRAESTRUCTURA SOCIAL (FAIS).- </a:t>
            </a:r>
            <a:r>
              <a:rPr lang="es-MX" sz="1600" b="1" dirty="0" smtClean="0">
                <a:solidFill>
                  <a:schemeClr val="accent4"/>
                </a:solidFill>
                <a:latin typeface="Century Gothic" panose="020B0502020202020204" pitchFamily="34" charset="0"/>
              </a:rPr>
              <a:t>Mejor </a:t>
            </a:r>
            <a:r>
              <a:rPr lang="es-MX" b="1" dirty="0" smtClean="0">
                <a:solidFill>
                  <a:schemeClr val="accent4"/>
                </a:solidFill>
                <a:latin typeface="Century Gothic" panose="020B0502020202020204" pitchFamily="34" charset="0"/>
              </a:rPr>
              <a:t>direccionamiento</a:t>
            </a:r>
            <a:r>
              <a:rPr lang="es-MX" sz="1600" b="1" dirty="0" smtClean="0">
                <a:solidFill>
                  <a:schemeClr val="accent4"/>
                </a:solidFill>
                <a:latin typeface="Century Gothic" panose="020B0502020202020204" pitchFamily="34" charset="0"/>
              </a:rPr>
              <a:t> del gasto al abatimiento de carencias</a:t>
            </a:r>
            <a:r>
              <a:rPr lang="es-MX" sz="1600" b="1" dirty="0">
                <a:solidFill>
                  <a:schemeClr val="accent4"/>
                </a:solidFill>
                <a:latin typeface="Century Gothic" panose="020B0502020202020204" pitchFamily="34" charset="0"/>
              </a:rPr>
              <a:t> </a:t>
            </a:r>
            <a:r>
              <a:rPr lang="es-MX" sz="1600" b="1" dirty="0" smtClean="0">
                <a:solidFill>
                  <a:schemeClr val="accent4"/>
                </a:solidFill>
                <a:latin typeface="Century Gothic" panose="020B0502020202020204" pitchFamily="34" charset="0"/>
              </a:rPr>
              <a:t>(del 24% al 77%) </a:t>
            </a:r>
            <a:endParaRPr lang="es-MX" sz="1600" dirty="0" smtClean="0">
              <a:solidFill>
                <a:schemeClr val="accent4"/>
              </a:solidFill>
              <a:latin typeface="Century Gothic" panose="020B0502020202020204" pitchFamily="34" charset="0"/>
            </a:endParaRPr>
          </a:p>
        </p:txBody>
      </p:sp>
      <p:sp>
        <p:nvSpPr>
          <p:cNvPr id="80" name="Rectángulo 79"/>
          <p:cNvSpPr/>
          <p:nvPr/>
        </p:nvSpPr>
        <p:spPr>
          <a:xfrm>
            <a:off x="361170" y="3275296"/>
            <a:ext cx="48442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chemeClr val="accent4"/>
                </a:solidFill>
                <a:latin typeface="Impact" panose="020B0806030902050204" pitchFamily="34" charset="0"/>
                <a:sym typeface="Wingdings" panose="05000000000000000000" pitchFamily="2" charset="2"/>
              </a:rPr>
              <a:t>3</a:t>
            </a:r>
            <a:endParaRPr lang="en-GB" sz="4400" dirty="0">
              <a:solidFill>
                <a:schemeClr val="accent4"/>
              </a:solidFill>
              <a:latin typeface="Impact" panose="020B0806030902050204" pitchFamily="34" charset="0"/>
            </a:endParaRPr>
          </a:p>
        </p:txBody>
      </p:sp>
      <p:sp>
        <p:nvSpPr>
          <p:cNvPr id="81" name="CuadroTexto 80"/>
          <p:cNvSpPr txBox="1"/>
          <p:nvPr/>
        </p:nvSpPr>
        <p:spPr>
          <a:xfrm>
            <a:off x="783110" y="4161984"/>
            <a:ext cx="10705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MAYOR PRESENCIA DE PROYECTOS PRODUCTIVOS ES ZONAS MARGINADAS (</a:t>
            </a:r>
            <a:r>
              <a:rPr lang="es-MX" b="1" dirty="0" smtClean="0">
                <a:solidFill>
                  <a:schemeClr val="accent4"/>
                </a:solidFill>
                <a:latin typeface="Century Gothic" panose="020B0502020202020204" pitchFamily="34" charset="0"/>
              </a:rPr>
              <a:t>TERRITORIOS PRODUCTIVOS</a:t>
            </a:r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)</a:t>
            </a:r>
            <a:endParaRPr lang="es-MX" dirty="0" smtClean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83" name="Rectángulo 82"/>
          <p:cNvSpPr/>
          <p:nvPr/>
        </p:nvSpPr>
        <p:spPr>
          <a:xfrm>
            <a:off x="333746" y="4054657"/>
            <a:ext cx="48442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chemeClr val="accent4"/>
                </a:solidFill>
                <a:latin typeface="Impact" panose="020B0806030902050204" pitchFamily="34" charset="0"/>
                <a:sym typeface="Wingdings" panose="05000000000000000000" pitchFamily="2" charset="2"/>
              </a:rPr>
              <a:t>4</a:t>
            </a:r>
            <a:endParaRPr lang="en-GB" sz="4400" dirty="0">
              <a:solidFill>
                <a:schemeClr val="accent4"/>
              </a:solidFill>
              <a:latin typeface="Impact" panose="020B0806030902050204" pitchFamily="34" charset="0"/>
            </a:endParaRPr>
          </a:p>
        </p:txBody>
      </p:sp>
      <p:sp>
        <p:nvSpPr>
          <p:cNvPr id="85" name="CuadroTexto 84"/>
          <p:cNvSpPr txBox="1"/>
          <p:nvPr/>
        </p:nvSpPr>
        <p:spPr>
          <a:xfrm>
            <a:off x="849523" y="4905912"/>
            <a:ext cx="1063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_tradnl"/>
            </a:defPPr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s-MX" sz="1800" dirty="0" smtClean="0"/>
              <a:t>ESTABLECIMIENTO DE ZONAS ECONÓMICAS ESPECIALES (ZEE).- </a:t>
            </a:r>
            <a:r>
              <a:rPr lang="es-MX" sz="1800" dirty="0" smtClean="0">
                <a:solidFill>
                  <a:schemeClr val="accent4"/>
                </a:solidFill>
              </a:rPr>
              <a:t>Promoción de polos de desarrollo industrial en algunas de las entidades más rezagadas del país.  </a:t>
            </a:r>
            <a:endParaRPr lang="es-MX" sz="1800" b="0" dirty="0">
              <a:solidFill>
                <a:schemeClr val="accent4"/>
              </a:solidFill>
            </a:endParaRPr>
          </a:p>
        </p:txBody>
      </p:sp>
      <p:sp>
        <p:nvSpPr>
          <p:cNvPr id="87" name="Rectángulo 86"/>
          <p:cNvSpPr/>
          <p:nvPr/>
        </p:nvSpPr>
        <p:spPr>
          <a:xfrm>
            <a:off x="389504" y="4849697"/>
            <a:ext cx="48442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chemeClr val="accent4"/>
                </a:solidFill>
                <a:latin typeface="Impact" panose="020B0806030902050204" pitchFamily="34" charset="0"/>
                <a:sym typeface="Wingdings" panose="05000000000000000000" pitchFamily="2" charset="2"/>
              </a:rPr>
              <a:t>5</a:t>
            </a:r>
            <a:endParaRPr lang="en-GB" sz="4400" dirty="0">
              <a:solidFill>
                <a:schemeClr val="accent4"/>
              </a:solidFill>
              <a:latin typeface="Impact" panose="020B0806030902050204" pitchFamily="34" charset="0"/>
            </a:endParaRPr>
          </a:p>
        </p:txBody>
      </p:sp>
      <p:sp>
        <p:nvSpPr>
          <p:cNvPr id="88" name="CuadroTexto 87"/>
          <p:cNvSpPr txBox="1"/>
          <p:nvPr/>
        </p:nvSpPr>
        <p:spPr>
          <a:xfrm>
            <a:off x="849522" y="5804575"/>
            <a:ext cx="10531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_tradnl"/>
            </a:defPPr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s-MX" sz="1800" dirty="0" smtClean="0"/>
              <a:t>DESARROLLO Y MEJORA D ELOS SISTEMAS DE PLANEACIÓN Y FOCALIZACIÓN (</a:t>
            </a:r>
            <a:r>
              <a:rPr lang="es-MX" sz="1800" dirty="0" smtClean="0">
                <a:solidFill>
                  <a:schemeClr val="accent4"/>
                </a:solidFill>
              </a:rPr>
              <a:t>SISI, Informe anual sobre la pobreza y rezago social).</a:t>
            </a:r>
            <a:endParaRPr lang="es-MX" sz="1800" b="0" dirty="0">
              <a:solidFill>
                <a:schemeClr val="accent4"/>
              </a:solidFill>
            </a:endParaRPr>
          </a:p>
        </p:txBody>
      </p:sp>
      <p:sp>
        <p:nvSpPr>
          <p:cNvPr id="89" name="Rectángulo 88"/>
          <p:cNvSpPr/>
          <p:nvPr/>
        </p:nvSpPr>
        <p:spPr>
          <a:xfrm>
            <a:off x="424017" y="5644737"/>
            <a:ext cx="49084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chemeClr val="accent4"/>
                </a:solidFill>
                <a:latin typeface="Impact" panose="020B0806030902050204" pitchFamily="34" charset="0"/>
                <a:sym typeface="Wingdings" panose="05000000000000000000" pitchFamily="2" charset="2"/>
              </a:rPr>
              <a:t>6</a:t>
            </a:r>
            <a:endParaRPr lang="en-GB" sz="4400" dirty="0">
              <a:solidFill>
                <a:schemeClr val="accent4"/>
              </a:solidFill>
              <a:latin typeface="Impact" panose="020B0806030902050204" pitchFamily="34" charset="0"/>
            </a:endParaRPr>
          </a:p>
        </p:txBody>
      </p:sp>
      <p:pic>
        <p:nvPicPr>
          <p:cNvPr id="41" name="Imagen 40"/>
          <p:cNvPicPr>
            <a:picLocks noChangeAspect="1"/>
          </p:cNvPicPr>
          <p:nvPr/>
        </p:nvPicPr>
        <p:blipFill rotWithShape="1">
          <a:blip r:embed="rId5"/>
          <a:srcRect l="30513" t="7693" r="31622" b="5388"/>
          <a:stretch/>
        </p:blipFill>
        <p:spPr>
          <a:xfrm>
            <a:off x="10558680" y="4216569"/>
            <a:ext cx="1909104" cy="241140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ContrastingLeftFacing"/>
            <a:lightRig rig="threePt" dir="t"/>
          </a:scene3d>
        </p:spPr>
      </p:pic>
      <p:sp>
        <p:nvSpPr>
          <p:cNvPr id="42" name="Rectángulo 41"/>
          <p:cNvSpPr/>
          <p:nvPr/>
        </p:nvSpPr>
        <p:spPr>
          <a:xfrm>
            <a:off x="557096" y="334590"/>
            <a:ext cx="94748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ES_tradnl" b="1" dirty="0" smtClean="0">
                <a:solidFill>
                  <a:schemeClr val="accent2"/>
                </a:solidFill>
              </a:rPr>
              <a:t>4.- Estrategias </a:t>
            </a:r>
            <a:r>
              <a:rPr lang="es-ES" altLang="es-ES_tradnl" b="1" dirty="0">
                <a:solidFill>
                  <a:schemeClr val="accent2"/>
                </a:solidFill>
              </a:rPr>
              <a:t>de Atención a la Pobreza y Marginación durante la actual administración</a:t>
            </a:r>
            <a:endParaRPr lang="es-MX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854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6" grpId="0"/>
      <p:bldP spid="77" grpId="0"/>
      <p:bldP spid="78" grpId="0"/>
      <p:bldP spid="79" grpId="0"/>
      <p:bldP spid="80" grpId="0"/>
      <p:bldP spid="81" grpId="0"/>
      <p:bldP spid="83" grpId="0"/>
      <p:bldP spid="85" grpId="0"/>
      <p:bldP spid="87" grpId="0"/>
      <p:bldP spid="88" grpId="0"/>
      <p:bldP spid="8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7858223" y="6225287"/>
            <a:ext cx="385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900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Yu Gothic Light" panose="020B0300000000000000" pitchFamily="34" charset="-128"/>
              </a:rPr>
              <a:t>Situación actual de la Pobreza y la Marginación en México</a:t>
            </a:r>
            <a:endParaRPr lang="es-ES_tradnl" sz="900" b="1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Yu Gothic Light" panose="020B0300000000000000" pitchFamily="34" charset="-128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3" b="88732"/>
          <a:stretch/>
        </p:blipFill>
        <p:spPr>
          <a:xfrm>
            <a:off x="9064170" y="6475487"/>
            <a:ext cx="3127829" cy="464949"/>
          </a:xfrm>
          <a:prstGeom prst="rect">
            <a:avLst/>
          </a:prstGeom>
        </p:spPr>
      </p:pic>
      <p:sp>
        <p:nvSpPr>
          <p:cNvPr id="31" name="Rectángulo 30"/>
          <p:cNvSpPr/>
          <p:nvPr/>
        </p:nvSpPr>
        <p:spPr>
          <a:xfrm>
            <a:off x="11380573" y="6130365"/>
            <a:ext cx="85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|</a:t>
            </a:r>
            <a:r>
              <a:rPr lang="es-MX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10</a:t>
            </a:r>
            <a:endParaRPr lang="es-ES_tradnl" b="1" dirty="0">
              <a:solidFill>
                <a:schemeClr val="accent2"/>
              </a:solidFill>
              <a:latin typeface="Century Gothic" panose="020B0502020202020204" pitchFamily="34" charset="0"/>
              <a:ea typeface="Adobe Fangsong Std R" panose="02020400000000000000" pitchFamily="18" charset="-128"/>
            </a:endParaRPr>
          </a:p>
        </p:txBody>
      </p:sp>
      <p:sp>
        <p:nvSpPr>
          <p:cNvPr id="44" name="Cinta perforada 42"/>
          <p:cNvSpPr/>
          <p:nvPr/>
        </p:nvSpPr>
        <p:spPr>
          <a:xfrm>
            <a:off x="-1324650" y="2071171"/>
            <a:ext cx="13539535" cy="3005977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  <a:gd name="connsiteX0" fmla="*/ 976 w 9999"/>
              <a:gd name="connsiteY0" fmla="*/ 6581 h 14181"/>
              <a:gd name="connsiteX1" fmla="*/ 954 w 9999"/>
              <a:gd name="connsiteY1" fmla="*/ 6781 h 14181"/>
              <a:gd name="connsiteX2" fmla="*/ 3112 w 9999"/>
              <a:gd name="connsiteY2" fmla="*/ 35 h 14181"/>
              <a:gd name="connsiteX3" fmla="*/ 7187 w 9999"/>
              <a:gd name="connsiteY3" fmla="*/ 4222 h 14181"/>
              <a:gd name="connsiteX4" fmla="*/ 9999 w 9999"/>
              <a:gd name="connsiteY4" fmla="*/ 6279 h 14181"/>
              <a:gd name="connsiteX5" fmla="*/ 9982 w 9999"/>
              <a:gd name="connsiteY5" fmla="*/ 12799 h 14181"/>
              <a:gd name="connsiteX6" fmla="*/ 7446 w 9999"/>
              <a:gd name="connsiteY6" fmla="*/ 10182 h 14181"/>
              <a:gd name="connsiteX7" fmla="*/ 3556 w 9999"/>
              <a:gd name="connsiteY7" fmla="*/ 13275 h 14181"/>
              <a:gd name="connsiteX8" fmla="*/ 921 w 9999"/>
              <a:gd name="connsiteY8" fmla="*/ 14080 h 14181"/>
              <a:gd name="connsiteX9" fmla="*/ 944 w 9999"/>
              <a:gd name="connsiteY9" fmla="*/ 13924 h 14181"/>
              <a:gd name="connsiteX10" fmla="*/ 976 w 9999"/>
              <a:gd name="connsiteY10" fmla="*/ 6581 h 14181"/>
              <a:gd name="connsiteX0" fmla="*/ 976 w 10000"/>
              <a:gd name="connsiteY0" fmla="*/ 4617 h 9976"/>
              <a:gd name="connsiteX1" fmla="*/ 954 w 10000"/>
              <a:gd name="connsiteY1" fmla="*/ 4758 h 9976"/>
              <a:gd name="connsiteX2" fmla="*/ 3112 w 10000"/>
              <a:gd name="connsiteY2" fmla="*/ 1 h 9976"/>
              <a:gd name="connsiteX3" fmla="*/ 7044 w 10000"/>
              <a:gd name="connsiteY3" fmla="*/ 4896 h 9976"/>
              <a:gd name="connsiteX4" fmla="*/ 10000 w 10000"/>
              <a:gd name="connsiteY4" fmla="*/ 4404 h 9976"/>
              <a:gd name="connsiteX5" fmla="*/ 9983 w 10000"/>
              <a:gd name="connsiteY5" fmla="*/ 9001 h 9976"/>
              <a:gd name="connsiteX6" fmla="*/ 7447 w 10000"/>
              <a:gd name="connsiteY6" fmla="*/ 7156 h 9976"/>
              <a:gd name="connsiteX7" fmla="*/ 3556 w 10000"/>
              <a:gd name="connsiteY7" fmla="*/ 9337 h 9976"/>
              <a:gd name="connsiteX8" fmla="*/ 921 w 10000"/>
              <a:gd name="connsiteY8" fmla="*/ 9905 h 9976"/>
              <a:gd name="connsiteX9" fmla="*/ 944 w 10000"/>
              <a:gd name="connsiteY9" fmla="*/ 9795 h 9976"/>
              <a:gd name="connsiteX10" fmla="*/ 976 w 10000"/>
              <a:gd name="connsiteY10" fmla="*/ 4617 h 997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3556 w 10000"/>
              <a:gd name="connsiteY7" fmla="*/ 9359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2766"/>
              <a:gd name="connsiteX1" fmla="*/ 954 w 10000"/>
              <a:gd name="connsiteY1" fmla="*/ 4769 h 12766"/>
              <a:gd name="connsiteX2" fmla="*/ 3112 w 10000"/>
              <a:gd name="connsiteY2" fmla="*/ 1 h 12766"/>
              <a:gd name="connsiteX3" fmla="*/ 7044 w 10000"/>
              <a:gd name="connsiteY3" fmla="*/ 4908 h 12766"/>
              <a:gd name="connsiteX4" fmla="*/ 10000 w 10000"/>
              <a:gd name="connsiteY4" fmla="*/ 4415 h 12766"/>
              <a:gd name="connsiteX5" fmla="*/ 9983 w 10000"/>
              <a:gd name="connsiteY5" fmla="*/ 9023 h 12766"/>
              <a:gd name="connsiteX6" fmla="*/ 7447 w 10000"/>
              <a:gd name="connsiteY6" fmla="*/ 12721 h 12766"/>
              <a:gd name="connsiteX7" fmla="*/ 3885 w 10000"/>
              <a:gd name="connsiteY7" fmla="*/ 5721 h 12766"/>
              <a:gd name="connsiteX8" fmla="*/ 921 w 10000"/>
              <a:gd name="connsiteY8" fmla="*/ 9929 h 12766"/>
              <a:gd name="connsiteX9" fmla="*/ 944 w 10000"/>
              <a:gd name="connsiteY9" fmla="*/ 9819 h 12766"/>
              <a:gd name="connsiteX10" fmla="*/ 976 w 10000"/>
              <a:gd name="connsiteY10" fmla="*/ 4628 h 12766"/>
              <a:gd name="connsiteX0" fmla="*/ 976 w 10000"/>
              <a:gd name="connsiteY0" fmla="*/ 4628 h 12730"/>
              <a:gd name="connsiteX1" fmla="*/ 954 w 10000"/>
              <a:gd name="connsiteY1" fmla="*/ 4769 h 12730"/>
              <a:gd name="connsiteX2" fmla="*/ 3112 w 10000"/>
              <a:gd name="connsiteY2" fmla="*/ 1 h 12730"/>
              <a:gd name="connsiteX3" fmla="*/ 7044 w 10000"/>
              <a:gd name="connsiteY3" fmla="*/ 4908 h 12730"/>
              <a:gd name="connsiteX4" fmla="*/ 10000 w 10000"/>
              <a:gd name="connsiteY4" fmla="*/ 4415 h 12730"/>
              <a:gd name="connsiteX5" fmla="*/ 9983 w 10000"/>
              <a:gd name="connsiteY5" fmla="*/ 9023 h 12730"/>
              <a:gd name="connsiteX6" fmla="*/ 7447 w 10000"/>
              <a:gd name="connsiteY6" fmla="*/ 12721 h 12730"/>
              <a:gd name="connsiteX7" fmla="*/ 4799 w 10000"/>
              <a:gd name="connsiteY7" fmla="*/ 7595 h 12730"/>
              <a:gd name="connsiteX8" fmla="*/ 921 w 10000"/>
              <a:gd name="connsiteY8" fmla="*/ 9929 h 12730"/>
              <a:gd name="connsiteX9" fmla="*/ 944 w 10000"/>
              <a:gd name="connsiteY9" fmla="*/ 9819 h 12730"/>
              <a:gd name="connsiteX10" fmla="*/ 976 w 10000"/>
              <a:gd name="connsiteY10" fmla="*/ 4628 h 12730"/>
              <a:gd name="connsiteX0" fmla="*/ 976 w 10000"/>
              <a:gd name="connsiteY0" fmla="*/ 4628 h 12726"/>
              <a:gd name="connsiteX1" fmla="*/ 954 w 10000"/>
              <a:gd name="connsiteY1" fmla="*/ 4769 h 12726"/>
              <a:gd name="connsiteX2" fmla="*/ 3112 w 10000"/>
              <a:gd name="connsiteY2" fmla="*/ 1 h 12726"/>
              <a:gd name="connsiteX3" fmla="*/ 7044 w 10000"/>
              <a:gd name="connsiteY3" fmla="*/ 4908 h 12726"/>
              <a:gd name="connsiteX4" fmla="*/ 10000 w 10000"/>
              <a:gd name="connsiteY4" fmla="*/ 4415 h 12726"/>
              <a:gd name="connsiteX5" fmla="*/ 9983 w 10000"/>
              <a:gd name="connsiteY5" fmla="*/ 9023 h 12726"/>
              <a:gd name="connsiteX6" fmla="*/ 7447 w 10000"/>
              <a:gd name="connsiteY6" fmla="*/ 12721 h 12726"/>
              <a:gd name="connsiteX7" fmla="*/ 5083 w 10000"/>
              <a:gd name="connsiteY7" fmla="*/ 7912 h 12726"/>
              <a:gd name="connsiteX8" fmla="*/ 921 w 10000"/>
              <a:gd name="connsiteY8" fmla="*/ 9929 h 12726"/>
              <a:gd name="connsiteX9" fmla="*/ 944 w 10000"/>
              <a:gd name="connsiteY9" fmla="*/ 9819 h 12726"/>
              <a:gd name="connsiteX10" fmla="*/ 976 w 10000"/>
              <a:gd name="connsiteY10" fmla="*/ 4628 h 1272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4408 w 10000"/>
              <a:gd name="connsiteY7" fmla="*/ 8714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1517"/>
              <a:gd name="connsiteX1" fmla="*/ 954 w 10000"/>
              <a:gd name="connsiteY1" fmla="*/ 4769 h 11517"/>
              <a:gd name="connsiteX2" fmla="*/ 3112 w 10000"/>
              <a:gd name="connsiteY2" fmla="*/ 1 h 11517"/>
              <a:gd name="connsiteX3" fmla="*/ 7044 w 10000"/>
              <a:gd name="connsiteY3" fmla="*/ 4908 h 11517"/>
              <a:gd name="connsiteX4" fmla="*/ 10000 w 10000"/>
              <a:gd name="connsiteY4" fmla="*/ 4415 h 11517"/>
              <a:gd name="connsiteX5" fmla="*/ 9983 w 10000"/>
              <a:gd name="connsiteY5" fmla="*/ 9023 h 11517"/>
              <a:gd name="connsiteX6" fmla="*/ 7607 w 10000"/>
              <a:gd name="connsiteY6" fmla="*/ 11517 h 11517"/>
              <a:gd name="connsiteX7" fmla="*/ 4408 w 10000"/>
              <a:gd name="connsiteY7" fmla="*/ 8714 h 11517"/>
              <a:gd name="connsiteX8" fmla="*/ 921 w 10000"/>
              <a:gd name="connsiteY8" fmla="*/ 9929 h 11517"/>
              <a:gd name="connsiteX9" fmla="*/ 944 w 10000"/>
              <a:gd name="connsiteY9" fmla="*/ 9819 h 11517"/>
              <a:gd name="connsiteX10" fmla="*/ 976 w 10000"/>
              <a:gd name="connsiteY10" fmla="*/ 4628 h 11517"/>
              <a:gd name="connsiteX0" fmla="*/ 976 w 10000"/>
              <a:gd name="connsiteY0" fmla="*/ 3157 h 10046"/>
              <a:gd name="connsiteX1" fmla="*/ 954 w 10000"/>
              <a:gd name="connsiteY1" fmla="*/ 3298 h 10046"/>
              <a:gd name="connsiteX2" fmla="*/ 3343 w 10000"/>
              <a:gd name="connsiteY2" fmla="*/ 1 h 10046"/>
              <a:gd name="connsiteX3" fmla="*/ 7044 w 10000"/>
              <a:gd name="connsiteY3" fmla="*/ 3437 h 10046"/>
              <a:gd name="connsiteX4" fmla="*/ 10000 w 10000"/>
              <a:gd name="connsiteY4" fmla="*/ 2944 h 10046"/>
              <a:gd name="connsiteX5" fmla="*/ 9983 w 10000"/>
              <a:gd name="connsiteY5" fmla="*/ 7552 h 10046"/>
              <a:gd name="connsiteX6" fmla="*/ 7607 w 10000"/>
              <a:gd name="connsiteY6" fmla="*/ 10046 h 10046"/>
              <a:gd name="connsiteX7" fmla="*/ 4408 w 10000"/>
              <a:gd name="connsiteY7" fmla="*/ 7243 h 10046"/>
              <a:gd name="connsiteX8" fmla="*/ 921 w 10000"/>
              <a:gd name="connsiteY8" fmla="*/ 8458 h 10046"/>
              <a:gd name="connsiteX9" fmla="*/ 944 w 10000"/>
              <a:gd name="connsiteY9" fmla="*/ 8348 h 10046"/>
              <a:gd name="connsiteX10" fmla="*/ 976 w 10000"/>
              <a:gd name="connsiteY10" fmla="*/ 3157 h 10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46">
                <a:moveTo>
                  <a:pt x="976" y="3157"/>
                </a:moveTo>
                <a:cubicBezTo>
                  <a:pt x="976" y="3488"/>
                  <a:pt x="559" y="3824"/>
                  <a:pt x="954" y="3298"/>
                </a:cubicBezTo>
                <a:cubicBezTo>
                  <a:pt x="1349" y="2772"/>
                  <a:pt x="2328" y="-22"/>
                  <a:pt x="3343" y="1"/>
                </a:cubicBezTo>
                <a:cubicBezTo>
                  <a:pt x="4358" y="24"/>
                  <a:pt x="5935" y="2947"/>
                  <a:pt x="7044" y="3437"/>
                </a:cubicBezTo>
                <a:cubicBezTo>
                  <a:pt x="8154" y="3928"/>
                  <a:pt x="10000" y="2612"/>
                  <a:pt x="10000" y="2944"/>
                </a:cubicBezTo>
                <a:cubicBezTo>
                  <a:pt x="9994" y="4480"/>
                  <a:pt x="9989" y="6016"/>
                  <a:pt x="9983" y="7552"/>
                </a:cubicBezTo>
                <a:cubicBezTo>
                  <a:pt x="9983" y="7222"/>
                  <a:pt x="8536" y="10097"/>
                  <a:pt x="7607" y="10046"/>
                </a:cubicBezTo>
                <a:cubicBezTo>
                  <a:pt x="6678" y="9995"/>
                  <a:pt x="5522" y="7508"/>
                  <a:pt x="4408" y="7243"/>
                </a:cubicBezTo>
                <a:cubicBezTo>
                  <a:pt x="3294" y="6978"/>
                  <a:pt x="3009" y="8458"/>
                  <a:pt x="921" y="8458"/>
                </a:cubicBezTo>
                <a:cubicBezTo>
                  <a:pt x="-1164" y="8458"/>
                  <a:pt x="944" y="8678"/>
                  <a:pt x="944" y="8348"/>
                </a:cubicBezTo>
                <a:cubicBezTo>
                  <a:pt x="955" y="6617"/>
                  <a:pt x="965" y="4887"/>
                  <a:pt x="976" y="3157"/>
                </a:cubicBezTo>
                <a:close/>
              </a:path>
            </a:pathLst>
          </a:cu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5" name="Cinta perforada 42"/>
          <p:cNvSpPr/>
          <p:nvPr/>
        </p:nvSpPr>
        <p:spPr>
          <a:xfrm>
            <a:off x="-1324650" y="1585697"/>
            <a:ext cx="13564334" cy="4232096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44" h="10102">
                <a:moveTo>
                  <a:pt x="698" y="2424"/>
                </a:moveTo>
                <a:cubicBezTo>
                  <a:pt x="698" y="2897"/>
                  <a:pt x="406" y="2329"/>
                  <a:pt x="682" y="2627"/>
                </a:cubicBezTo>
                <a:cubicBezTo>
                  <a:pt x="958" y="2926"/>
                  <a:pt x="1614" y="4645"/>
                  <a:pt x="2356" y="4214"/>
                </a:cubicBezTo>
                <a:cubicBezTo>
                  <a:pt x="3098" y="3783"/>
                  <a:pt x="4338" y="391"/>
                  <a:pt x="5135" y="41"/>
                </a:cubicBezTo>
                <a:cubicBezTo>
                  <a:pt x="5933" y="-308"/>
                  <a:pt x="7144" y="1646"/>
                  <a:pt x="7144" y="2119"/>
                </a:cubicBezTo>
                <a:cubicBezTo>
                  <a:pt x="7140" y="4316"/>
                  <a:pt x="7136" y="6511"/>
                  <a:pt x="7132" y="8706"/>
                </a:cubicBezTo>
                <a:cubicBezTo>
                  <a:pt x="7132" y="8234"/>
                  <a:pt x="6085" y="5983"/>
                  <a:pt x="5320" y="6062"/>
                </a:cubicBezTo>
                <a:cubicBezTo>
                  <a:pt x="4555" y="6141"/>
                  <a:pt x="3318" y="8531"/>
                  <a:pt x="2541" y="9187"/>
                </a:cubicBezTo>
                <a:cubicBezTo>
                  <a:pt x="1764" y="9842"/>
                  <a:pt x="2150" y="10000"/>
                  <a:pt x="659" y="10000"/>
                </a:cubicBezTo>
                <a:cubicBezTo>
                  <a:pt x="-831" y="10000"/>
                  <a:pt x="675" y="10315"/>
                  <a:pt x="675" y="9842"/>
                </a:cubicBezTo>
                <a:cubicBezTo>
                  <a:pt x="683" y="7369"/>
                  <a:pt x="690" y="4897"/>
                  <a:pt x="698" y="2424"/>
                </a:cubicBezTo>
                <a:close/>
              </a:path>
            </a:pathLst>
          </a:custGeom>
          <a:solidFill>
            <a:srgbClr val="F2F2F2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8" name="CuadroTexto 4"/>
          <p:cNvSpPr txBox="1">
            <a:spLocks noChangeArrowheads="1"/>
          </p:cNvSpPr>
          <p:nvPr/>
        </p:nvSpPr>
        <p:spPr bwMode="auto">
          <a:xfrm>
            <a:off x="269366" y="137831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MX" altLang="es-ES_tradnl" sz="2000" b="1" dirty="0">
              <a:solidFill>
                <a:schemeClr val="accent2"/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sp>
        <p:nvSpPr>
          <p:cNvPr id="30" name="CuadroTexto 4"/>
          <p:cNvSpPr txBox="1">
            <a:spLocks noChangeArrowheads="1"/>
          </p:cNvSpPr>
          <p:nvPr/>
        </p:nvSpPr>
        <p:spPr bwMode="auto">
          <a:xfrm>
            <a:off x="285839" y="450870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ES_tradnl" sz="1600" dirty="0" smtClean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Evolución de las carencias sociales</a:t>
            </a:r>
            <a:endParaRPr lang="es-MX" altLang="es-ES_tradnl" sz="1600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pic>
        <p:nvPicPr>
          <p:cNvPr id="33" name="Picture 8" descr="Resultado de imagen para logo sedes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573" y="181371"/>
            <a:ext cx="1716555" cy="5583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ángulo 34"/>
          <p:cNvSpPr/>
          <p:nvPr/>
        </p:nvSpPr>
        <p:spPr>
          <a:xfrm>
            <a:off x="628086" y="6187851"/>
            <a:ext cx="6096000" cy="23083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s-MX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Fuente: </a:t>
            </a:r>
            <a:r>
              <a:rPr lang="es-MX" sz="9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elaboración de la SEDESOL con datos </a:t>
            </a:r>
            <a:r>
              <a:rPr lang="es-MX" sz="9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del CONEVAL y CONAPO.</a:t>
            </a:r>
            <a:endParaRPr lang="es-MX" sz="9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269366" y="1452460"/>
            <a:ext cx="5840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Población en general</a:t>
            </a:r>
            <a:endParaRPr lang="es-MX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5969488" y="1451076"/>
            <a:ext cx="5840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Primeros dos deciles de ingreso</a:t>
            </a:r>
            <a:endParaRPr lang="es-MX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3223530" y="955065"/>
            <a:ext cx="584064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Incidencia de las carencias sociales 2010 – 2016 </a:t>
            </a:r>
          </a:p>
          <a:p>
            <a:pPr algn="ctr"/>
            <a:r>
              <a:rPr lang="es-MX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S</a:t>
            </a:r>
            <a:r>
              <a:rPr lang="es-MX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egún su grado de marginación 2015</a:t>
            </a:r>
          </a:p>
        </p:txBody>
      </p:sp>
      <p:graphicFrame>
        <p:nvGraphicFramePr>
          <p:cNvPr id="17" name="9 Gráfico"/>
          <p:cNvGraphicFramePr>
            <a:graphicFrameLocks/>
          </p:cNvGraphicFramePr>
          <p:nvPr>
            <p:extLst/>
          </p:nvPr>
        </p:nvGraphicFramePr>
        <p:xfrm>
          <a:off x="5898978" y="1687207"/>
          <a:ext cx="5999373" cy="38437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9" name="8 Gráfico"/>
          <p:cNvGraphicFramePr>
            <a:graphicFrameLocks/>
          </p:cNvGraphicFramePr>
          <p:nvPr>
            <p:extLst/>
          </p:nvPr>
        </p:nvGraphicFramePr>
        <p:xfrm>
          <a:off x="191077" y="1687207"/>
          <a:ext cx="11707274" cy="48124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6" name="Rectángulo 15"/>
          <p:cNvSpPr/>
          <p:nvPr/>
        </p:nvSpPr>
        <p:spPr>
          <a:xfrm>
            <a:off x="599048" y="260715"/>
            <a:ext cx="94748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ES_tradnl" b="1" dirty="0" smtClean="0">
                <a:solidFill>
                  <a:schemeClr val="accent2"/>
                </a:solidFill>
              </a:rPr>
              <a:t>4.- Estrategias </a:t>
            </a:r>
            <a:r>
              <a:rPr lang="es-ES" altLang="es-ES_tradnl" b="1" dirty="0">
                <a:solidFill>
                  <a:schemeClr val="accent2"/>
                </a:solidFill>
              </a:rPr>
              <a:t>de Atención a la Pobreza y Marginación durante la actual administración</a:t>
            </a:r>
            <a:endParaRPr lang="es-MX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61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3" b="88732"/>
          <a:stretch/>
        </p:blipFill>
        <p:spPr>
          <a:xfrm>
            <a:off x="9064170" y="6475487"/>
            <a:ext cx="3127829" cy="464949"/>
          </a:xfrm>
          <a:prstGeom prst="rect">
            <a:avLst/>
          </a:prstGeom>
        </p:spPr>
      </p:pic>
      <p:sp>
        <p:nvSpPr>
          <p:cNvPr id="44" name="Cinta perforada 42"/>
          <p:cNvSpPr/>
          <p:nvPr/>
        </p:nvSpPr>
        <p:spPr>
          <a:xfrm>
            <a:off x="-1324650" y="2071171"/>
            <a:ext cx="13539535" cy="3005977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  <a:gd name="connsiteX0" fmla="*/ 976 w 9999"/>
              <a:gd name="connsiteY0" fmla="*/ 6581 h 14181"/>
              <a:gd name="connsiteX1" fmla="*/ 954 w 9999"/>
              <a:gd name="connsiteY1" fmla="*/ 6781 h 14181"/>
              <a:gd name="connsiteX2" fmla="*/ 3112 w 9999"/>
              <a:gd name="connsiteY2" fmla="*/ 35 h 14181"/>
              <a:gd name="connsiteX3" fmla="*/ 7187 w 9999"/>
              <a:gd name="connsiteY3" fmla="*/ 4222 h 14181"/>
              <a:gd name="connsiteX4" fmla="*/ 9999 w 9999"/>
              <a:gd name="connsiteY4" fmla="*/ 6279 h 14181"/>
              <a:gd name="connsiteX5" fmla="*/ 9982 w 9999"/>
              <a:gd name="connsiteY5" fmla="*/ 12799 h 14181"/>
              <a:gd name="connsiteX6" fmla="*/ 7446 w 9999"/>
              <a:gd name="connsiteY6" fmla="*/ 10182 h 14181"/>
              <a:gd name="connsiteX7" fmla="*/ 3556 w 9999"/>
              <a:gd name="connsiteY7" fmla="*/ 13275 h 14181"/>
              <a:gd name="connsiteX8" fmla="*/ 921 w 9999"/>
              <a:gd name="connsiteY8" fmla="*/ 14080 h 14181"/>
              <a:gd name="connsiteX9" fmla="*/ 944 w 9999"/>
              <a:gd name="connsiteY9" fmla="*/ 13924 h 14181"/>
              <a:gd name="connsiteX10" fmla="*/ 976 w 9999"/>
              <a:gd name="connsiteY10" fmla="*/ 6581 h 14181"/>
              <a:gd name="connsiteX0" fmla="*/ 976 w 10000"/>
              <a:gd name="connsiteY0" fmla="*/ 4617 h 9976"/>
              <a:gd name="connsiteX1" fmla="*/ 954 w 10000"/>
              <a:gd name="connsiteY1" fmla="*/ 4758 h 9976"/>
              <a:gd name="connsiteX2" fmla="*/ 3112 w 10000"/>
              <a:gd name="connsiteY2" fmla="*/ 1 h 9976"/>
              <a:gd name="connsiteX3" fmla="*/ 7044 w 10000"/>
              <a:gd name="connsiteY3" fmla="*/ 4896 h 9976"/>
              <a:gd name="connsiteX4" fmla="*/ 10000 w 10000"/>
              <a:gd name="connsiteY4" fmla="*/ 4404 h 9976"/>
              <a:gd name="connsiteX5" fmla="*/ 9983 w 10000"/>
              <a:gd name="connsiteY5" fmla="*/ 9001 h 9976"/>
              <a:gd name="connsiteX6" fmla="*/ 7447 w 10000"/>
              <a:gd name="connsiteY6" fmla="*/ 7156 h 9976"/>
              <a:gd name="connsiteX7" fmla="*/ 3556 w 10000"/>
              <a:gd name="connsiteY7" fmla="*/ 9337 h 9976"/>
              <a:gd name="connsiteX8" fmla="*/ 921 w 10000"/>
              <a:gd name="connsiteY8" fmla="*/ 9905 h 9976"/>
              <a:gd name="connsiteX9" fmla="*/ 944 w 10000"/>
              <a:gd name="connsiteY9" fmla="*/ 9795 h 9976"/>
              <a:gd name="connsiteX10" fmla="*/ 976 w 10000"/>
              <a:gd name="connsiteY10" fmla="*/ 4617 h 997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3556 w 10000"/>
              <a:gd name="connsiteY7" fmla="*/ 9359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2766"/>
              <a:gd name="connsiteX1" fmla="*/ 954 w 10000"/>
              <a:gd name="connsiteY1" fmla="*/ 4769 h 12766"/>
              <a:gd name="connsiteX2" fmla="*/ 3112 w 10000"/>
              <a:gd name="connsiteY2" fmla="*/ 1 h 12766"/>
              <a:gd name="connsiteX3" fmla="*/ 7044 w 10000"/>
              <a:gd name="connsiteY3" fmla="*/ 4908 h 12766"/>
              <a:gd name="connsiteX4" fmla="*/ 10000 w 10000"/>
              <a:gd name="connsiteY4" fmla="*/ 4415 h 12766"/>
              <a:gd name="connsiteX5" fmla="*/ 9983 w 10000"/>
              <a:gd name="connsiteY5" fmla="*/ 9023 h 12766"/>
              <a:gd name="connsiteX6" fmla="*/ 7447 w 10000"/>
              <a:gd name="connsiteY6" fmla="*/ 12721 h 12766"/>
              <a:gd name="connsiteX7" fmla="*/ 3885 w 10000"/>
              <a:gd name="connsiteY7" fmla="*/ 5721 h 12766"/>
              <a:gd name="connsiteX8" fmla="*/ 921 w 10000"/>
              <a:gd name="connsiteY8" fmla="*/ 9929 h 12766"/>
              <a:gd name="connsiteX9" fmla="*/ 944 w 10000"/>
              <a:gd name="connsiteY9" fmla="*/ 9819 h 12766"/>
              <a:gd name="connsiteX10" fmla="*/ 976 w 10000"/>
              <a:gd name="connsiteY10" fmla="*/ 4628 h 12766"/>
              <a:gd name="connsiteX0" fmla="*/ 976 w 10000"/>
              <a:gd name="connsiteY0" fmla="*/ 4628 h 12730"/>
              <a:gd name="connsiteX1" fmla="*/ 954 w 10000"/>
              <a:gd name="connsiteY1" fmla="*/ 4769 h 12730"/>
              <a:gd name="connsiteX2" fmla="*/ 3112 w 10000"/>
              <a:gd name="connsiteY2" fmla="*/ 1 h 12730"/>
              <a:gd name="connsiteX3" fmla="*/ 7044 w 10000"/>
              <a:gd name="connsiteY3" fmla="*/ 4908 h 12730"/>
              <a:gd name="connsiteX4" fmla="*/ 10000 w 10000"/>
              <a:gd name="connsiteY4" fmla="*/ 4415 h 12730"/>
              <a:gd name="connsiteX5" fmla="*/ 9983 w 10000"/>
              <a:gd name="connsiteY5" fmla="*/ 9023 h 12730"/>
              <a:gd name="connsiteX6" fmla="*/ 7447 w 10000"/>
              <a:gd name="connsiteY6" fmla="*/ 12721 h 12730"/>
              <a:gd name="connsiteX7" fmla="*/ 4799 w 10000"/>
              <a:gd name="connsiteY7" fmla="*/ 7595 h 12730"/>
              <a:gd name="connsiteX8" fmla="*/ 921 w 10000"/>
              <a:gd name="connsiteY8" fmla="*/ 9929 h 12730"/>
              <a:gd name="connsiteX9" fmla="*/ 944 w 10000"/>
              <a:gd name="connsiteY9" fmla="*/ 9819 h 12730"/>
              <a:gd name="connsiteX10" fmla="*/ 976 w 10000"/>
              <a:gd name="connsiteY10" fmla="*/ 4628 h 12730"/>
              <a:gd name="connsiteX0" fmla="*/ 976 w 10000"/>
              <a:gd name="connsiteY0" fmla="*/ 4628 h 12726"/>
              <a:gd name="connsiteX1" fmla="*/ 954 w 10000"/>
              <a:gd name="connsiteY1" fmla="*/ 4769 h 12726"/>
              <a:gd name="connsiteX2" fmla="*/ 3112 w 10000"/>
              <a:gd name="connsiteY2" fmla="*/ 1 h 12726"/>
              <a:gd name="connsiteX3" fmla="*/ 7044 w 10000"/>
              <a:gd name="connsiteY3" fmla="*/ 4908 h 12726"/>
              <a:gd name="connsiteX4" fmla="*/ 10000 w 10000"/>
              <a:gd name="connsiteY4" fmla="*/ 4415 h 12726"/>
              <a:gd name="connsiteX5" fmla="*/ 9983 w 10000"/>
              <a:gd name="connsiteY5" fmla="*/ 9023 h 12726"/>
              <a:gd name="connsiteX6" fmla="*/ 7447 w 10000"/>
              <a:gd name="connsiteY6" fmla="*/ 12721 h 12726"/>
              <a:gd name="connsiteX7" fmla="*/ 5083 w 10000"/>
              <a:gd name="connsiteY7" fmla="*/ 7912 h 12726"/>
              <a:gd name="connsiteX8" fmla="*/ 921 w 10000"/>
              <a:gd name="connsiteY8" fmla="*/ 9929 h 12726"/>
              <a:gd name="connsiteX9" fmla="*/ 944 w 10000"/>
              <a:gd name="connsiteY9" fmla="*/ 9819 h 12726"/>
              <a:gd name="connsiteX10" fmla="*/ 976 w 10000"/>
              <a:gd name="connsiteY10" fmla="*/ 4628 h 1272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4408 w 10000"/>
              <a:gd name="connsiteY7" fmla="*/ 8714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1517"/>
              <a:gd name="connsiteX1" fmla="*/ 954 w 10000"/>
              <a:gd name="connsiteY1" fmla="*/ 4769 h 11517"/>
              <a:gd name="connsiteX2" fmla="*/ 3112 w 10000"/>
              <a:gd name="connsiteY2" fmla="*/ 1 h 11517"/>
              <a:gd name="connsiteX3" fmla="*/ 7044 w 10000"/>
              <a:gd name="connsiteY3" fmla="*/ 4908 h 11517"/>
              <a:gd name="connsiteX4" fmla="*/ 10000 w 10000"/>
              <a:gd name="connsiteY4" fmla="*/ 4415 h 11517"/>
              <a:gd name="connsiteX5" fmla="*/ 9983 w 10000"/>
              <a:gd name="connsiteY5" fmla="*/ 9023 h 11517"/>
              <a:gd name="connsiteX6" fmla="*/ 7607 w 10000"/>
              <a:gd name="connsiteY6" fmla="*/ 11517 h 11517"/>
              <a:gd name="connsiteX7" fmla="*/ 4408 w 10000"/>
              <a:gd name="connsiteY7" fmla="*/ 8714 h 11517"/>
              <a:gd name="connsiteX8" fmla="*/ 921 w 10000"/>
              <a:gd name="connsiteY8" fmla="*/ 9929 h 11517"/>
              <a:gd name="connsiteX9" fmla="*/ 944 w 10000"/>
              <a:gd name="connsiteY9" fmla="*/ 9819 h 11517"/>
              <a:gd name="connsiteX10" fmla="*/ 976 w 10000"/>
              <a:gd name="connsiteY10" fmla="*/ 4628 h 11517"/>
              <a:gd name="connsiteX0" fmla="*/ 976 w 10000"/>
              <a:gd name="connsiteY0" fmla="*/ 3157 h 10046"/>
              <a:gd name="connsiteX1" fmla="*/ 954 w 10000"/>
              <a:gd name="connsiteY1" fmla="*/ 3298 h 10046"/>
              <a:gd name="connsiteX2" fmla="*/ 3343 w 10000"/>
              <a:gd name="connsiteY2" fmla="*/ 1 h 10046"/>
              <a:gd name="connsiteX3" fmla="*/ 7044 w 10000"/>
              <a:gd name="connsiteY3" fmla="*/ 3437 h 10046"/>
              <a:gd name="connsiteX4" fmla="*/ 10000 w 10000"/>
              <a:gd name="connsiteY4" fmla="*/ 2944 h 10046"/>
              <a:gd name="connsiteX5" fmla="*/ 9983 w 10000"/>
              <a:gd name="connsiteY5" fmla="*/ 7552 h 10046"/>
              <a:gd name="connsiteX6" fmla="*/ 7607 w 10000"/>
              <a:gd name="connsiteY6" fmla="*/ 10046 h 10046"/>
              <a:gd name="connsiteX7" fmla="*/ 4408 w 10000"/>
              <a:gd name="connsiteY7" fmla="*/ 7243 h 10046"/>
              <a:gd name="connsiteX8" fmla="*/ 921 w 10000"/>
              <a:gd name="connsiteY8" fmla="*/ 8458 h 10046"/>
              <a:gd name="connsiteX9" fmla="*/ 944 w 10000"/>
              <a:gd name="connsiteY9" fmla="*/ 8348 h 10046"/>
              <a:gd name="connsiteX10" fmla="*/ 976 w 10000"/>
              <a:gd name="connsiteY10" fmla="*/ 3157 h 10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46">
                <a:moveTo>
                  <a:pt x="976" y="3157"/>
                </a:moveTo>
                <a:cubicBezTo>
                  <a:pt x="976" y="3488"/>
                  <a:pt x="559" y="3824"/>
                  <a:pt x="954" y="3298"/>
                </a:cubicBezTo>
                <a:cubicBezTo>
                  <a:pt x="1349" y="2772"/>
                  <a:pt x="2328" y="-22"/>
                  <a:pt x="3343" y="1"/>
                </a:cubicBezTo>
                <a:cubicBezTo>
                  <a:pt x="4358" y="24"/>
                  <a:pt x="5935" y="2947"/>
                  <a:pt x="7044" y="3437"/>
                </a:cubicBezTo>
                <a:cubicBezTo>
                  <a:pt x="8154" y="3928"/>
                  <a:pt x="10000" y="2612"/>
                  <a:pt x="10000" y="2944"/>
                </a:cubicBezTo>
                <a:cubicBezTo>
                  <a:pt x="9994" y="4480"/>
                  <a:pt x="9989" y="6016"/>
                  <a:pt x="9983" y="7552"/>
                </a:cubicBezTo>
                <a:cubicBezTo>
                  <a:pt x="9983" y="7222"/>
                  <a:pt x="8536" y="10097"/>
                  <a:pt x="7607" y="10046"/>
                </a:cubicBezTo>
                <a:cubicBezTo>
                  <a:pt x="6678" y="9995"/>
                  <a:pt x="5522" y="7508"/>
                  <a:pt x="4408" y="7243"/>
                </a:cubicBezTo>
                <a:cubicBezTo>
                  <a:pt x="3294" y="6978"/>
                  <a:pt x="3009" y="8458"/>
                  <a:pt x="921" y="8458"/>
                </a:cubicBezTo>
                <a:cubicBezTo>
                  <a:pt x="-1164" y="8458"/>
                  <a:pt x="944" y="8678"/>
                  <a:pt x="944" y="8348"/>
                </a:cubicBezTo>
                <a:cubicBezTo>
                  <a:pt x="955" y="6617"/>
                  <a:pt x="965" y="4887"/>
                  <a:pt x="976" y="3157"/>
                </a:cubicBezTo>
                <a:close/>
              </a:path>
            </a:pathLst>
          </a:cu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5" name="Cinta perforada 42"/>
          <p:cNvSpPr/>
          <p:nvPr/>
        </p:nvSpPr>
        <p:spPr>
          <a:xfrm>
            <a:off x="-1324650" y="1585697"/>
            <a:ext cx="13564334" cy="4232096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44" h="10102">
                <a:moveTo>
                  <a:pt x="698" y="2424"/>
                </a:moveTo>
                <a:cubicBezTo>
                  <a:pt x="698" y="2897"/>
                  <a:pt x="406" y="2329"/>
                  <a:pt x="682" y="2627"/>
                </a:cubicBezTo>
                <a:cubicBezTo>
                  <a:pt x="958" y="2926"/>
                  <a:pt x="1614" y="4645"/>
                  <a:pt x="2356" y="4214"/>
                </a:cubicBezTo>
                <a:cubicBezTo>
                  <a:pt x="3098" y="3783"/>
                  <a:pt x="4338" y="391"/>
                  <a:pt x="5135" y="41"/>
                </a:cubicBezTo>
                <a:cubicBezTo>
                  <a:pt x="5933" y="-308"/>
                  <a:pt x="7144" y="1646"/>
                  <a:pt x="7144" y="2119"/>
                </a:cubicBezTo>
                <a:cubicBezTo>
                  <a:pt x="7140" y="4316"/>
                  <a:pt x="7136" y="6511"/>
                  <a:pt x="7132" y="8706"/>
                </a:cubicBezTo>
                <a:cubicBezTo>
                  <a:pt x="7132" y="8234"/>
                  <a:pt x="6085" y="5983"/>
                  <a:pt x="5320" y="6062"/>
                </a:cubicBezTo>
                <a:cubicBezTo>
                  <a:pt x="4555" y="6141"/>
                  <a:pt x="3318" y="8531"/>
                  <a:pt x="2541" y="9187"/>
                </a:cubicBezTo>
                <a:cubicBezTo>
                  <a:pt x="1764" y="9842"/>
                  <a:pt x="2150" y="10000"/>
                  <a:pt x="659" y="10000"/>
                </a:cubicBezTo>
                <a:cubicBezTo>
                  <a:pt x="-831" y="10000"/>
                  <a:pt x="675" y="10315"/>
                  <a:pt x="675" y="9842"/>
                </a:cubicBezTo>
                <a:cubicBezTo>
                  <a:pt x="683" y="7369"/>
                  <a:pt x="690" y="4897"/>
                  <a:pt x="698" y="2424"/>
                </a:cubicBezTo>
                <a:close/>
              </a:path>
            </a:pathLst>
          </a:custGeom>
          <a:solidFill>
            <a:srgbClr val="F2F2F2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6" name="CuadroTexto 4"/>
          <p:cNvSpPr txBox="1">
            <a:spLocks noChangeArrowheads="1"/>
          </p:cNvSpPr>
          <p:nvPr/>
        </p:nvSpPr>
        <p:spPr bwMode="auto">
          <a:xfrm>
            <a:off x="1127444" y="968045"/>
            <a:ext cx="432000" cy="360000"/>
          </a:xfrm>
          <a:prstGeom prst="flowChartDocumen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s-ES_tradnl" sz="2000" b="1" dirty="0" smtClean="0">
                <a:solidFill>
                  <a:schemeClr val="bg1"/>
                </a:solidFill>
                <a:latin typeface="Arial Narrow" panose="020B0606020202030204" pitchFamily="34" charset="0"/>
                <a:ea typeface="Adobe Caslon Pro"/>
                <a:cs typeface="Adobe Caslon Pro"/>
              </a:rPr>
              <a:t>1</a:t>
            </a:r>
            <a:endParaRPr lang="es-MX" altLang="es-ES_tradnl" sz="2000" b="1" dirty="0">
              <a:solidFill>
                <a:schemeClr val="bg1"/>
              </a:solidFill>
              <a:latin typeface="Arial Narrow" panose="020B0606020202030204" pitchFamily="34" charset="0"/>
              <a:ea typeface="Adobe Caslon Pro"/>
              <a:cs typeface="Adobe Caslon Pro"/>
            </a:endParaRPr>
          </a:p>
        </p:txBody>
      </p:sp>
      <p:sp>
        <p:nvSpPr>
          <p:cNvPr id="47" name="CuadroTexto 4"/>
          <p:cNvSpPr txBox="1">
            <a:spLocks noChangeArrowheads="1"/>
          </p:cNvSpPr>
          <p:nvPr/>
        </p:nvSpPr>
        <p:spPr bwMode="auto">
          <a:xfrm>
            <a:off x="1686272" y="923999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s-ES_tradnl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Pobreza multidimensional y el Grado de </a:t>
            </a:r>
            <a:r>
              <a:rPr lang="es-ES" altLang="es-ES_tradnl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Marginación como métricas del Desarrollo </a:t>
            </a:r>
            <a:endParaRPr lang="es-ES" altLang="es-ES_tradnl" sz="2400" b="1" i="1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8" name="CuadroTexto 4"/>
          <p:cNvSpPr txBox="1">
            <a:spLocks noChangeArrowheads="1"/>
          </p:cNvSpPr>
          <p:nvPr/>
        </p:nvSpPr>
        <p:spPr bwMode="auto">
          <a:xfrm>
            <a:off x="1685914" y="1809098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defPPr>
              <a:defRPr lang="es-ES_tradnl"/>
            </a:defPPr>
            <a:lvl1pPr>
              <a:spcBef>
                <a:spcPct val="0"/>
              </a:spcBef>
              <a:buFontTx/>
              <a:buNone/>
              <a:defRPr sz="2000" b="1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9pPr>
          </a:lstStyle>
          <a:p>
            <a:r>
              <a:rPr lang="es-ES" altLang="es-ES_tradn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 marginación como obstáculo para el </a:t>
            </a:r>
            <a:r>
              <a:rPr lang="es-ES" altLang="es-ES_tradn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desarrollo </a:t>
            </a:r>
            <a:r>
              <a:rPr lang="es-ES" altLang="es-ES_tradn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(Principales causas) </a:t>
            </a:r>
            <a:endParaRPr lang="es-ES" altLang="es-ES_tradnl" sz="1400" b="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9" name="CuadroTexto 4"/>
          <p:cNvSpPr txBox="1">
            <a:spLocks noChangeArrowheads="1"/>
          </p:cNvSpPr>
          <p:nvPr/>
        </p:nvSpPr>
        <p:spPr bwMode="auto">
          <a:xfrm>
            <a:off x="1686272" y="1968335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defPPr>
              <a:defRPr lang="es-ES_tradnl"/>
            </a:defPPr>
            <a:lvl1pPr>
              <a:spcBef>
                <a:spcPct val="0"/>
              </a:spcBef>
              <a:buFontTx/>
              <a:buNone/>
              <a:defRPr sz="2000" b="1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9pPr>
          </a:lstStyle>
          <a:p>
            <a:endParaRPr lang="es-ES" altLang="es-ES_tradnl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1" name="CuadroTexto 4"/>
          <p:cNvSpPr txBox="1">
            <a:spLocks noChangeArrowheads="1"/>
          </p:cNvSpPr>
          <p:nvPr/>
        </p:nvSpPr>
        <p:spPr bwMode="auto">
          <a:xfrm>
            <a:off x="2096883" y="2468480"/>
            <a:ext cx="9189815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defPPr>
              <a:defRPr lang="es-ES_tradnl"/>
            </a:defPPr>
            <a:lvl1pPr>
              <a:spcBef>
                <a:spcPct val="0"/>
              </a:spcBef>
              <a:buFontTx/>
              <a:buNone/>
              <a:defRPr sz="2000" b="1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9pPr>
          </a:lstStyle>
          <a:p>
            <a:endParaRPr lang="es-ES" altLang="es-ES_tradnl" sz="16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3" name="CuadroTexto 4"/>
          <p:cNvSpPr txBox="1">
            <a:spLocks noChangeArrowheads="1"/>
          </p:cNvSpPr>
          <p:nvPr/>
        </p:nvSpPr>
        <p:spPr bwMode="auto">
          <a:xfrm>
            <a:off x="2096525" y="2900480"/>
            <a:ext cx="9189815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defPPr>
              <a:defRPr lang="es-ES_tradnl"/>
            </a:defPPr>
            <a:lvl1pPr>
              <a:spcBef>
                <a:spcPct val="0"/>
              </a:spcBef>
              <a:buFontTx/>
              <a:buNone/>
              <a:defRPr sz="2000" b="1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9pPr>
          </a:lstStyle>
          <a:p>
            <a:endParaRPr lang="es-ES" altLang="es-ES_tradnl" sz="16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7" name="CuadroTexto 4"/>
          <p:cNvSpPr txBox="1">
            <a:spLocks noChangeArrowheads="1"/>
          </p:cNvSpPr>
          <p:nvPr/>
        </p:nvSpPr>
        <p:spPr bwMode="auto">
          <a:xfrm>
            <a:off x="1127444" y="1841189"/>
            <a:ext cx="432000" cy="360000"/>
          </a:xfrm>
          <a:prstGeom prst="flowChartDocumen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defPPr>
              <a:defRPr lang="es-ES_tradnl"/>
            </a:defPPr>
            <a:lvl1pPr algn="ctr">
              <a:spcBef>
                <a:spcPct val="0"/>
              </a:spcBef>
              <a:buFontTx/>
              <a:buNone/>
              <a:defRPr sz="2000" b="1">
                <a:solidFill>
                  <a:schemeClr val="bg1"/>
                </a:solidFill>
                <a:latin typeface="Arial Narrow" panose="020B0606020202030204" pitchFamily="34" charset="0"/>
                <a:ea typeface="Adobe Caslon Pro"/>
                <a:cs typeface="Adobe Caslon Pro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9pPr>
          </a:lstStyle>
          <a:p>
            <a:r>
              <a:rPr lang="es-MX" altLang="es-ES_tradnl" dirty="0" smtClean="0"/>
              <a:t>2</a:t>
            </a:r>
            <a:endParaRPr lang="es-MX" altLang="es-ES_tradnl" dirty="0"/>
          </a:p>
        </p:txBody>
      </p:sp>
      <p:sp>
        <p:nvSpPr>
          <p:cNvPr id="59" name="CuadroTexto 4"/>
          <p:cNvSpPr txBox="1">
            <a:spLocks noChangeArrowheads="1"/>
          </p:cNvSpPr>
          <p:nvPr/>
        </p:nvSpPr>
        <p:spPr bwMode="auto">
          <a:xfrm>
            <a:off x="1142317" y="2671595"/>
            <a:ext cx="432000" cy="360000"/>
          </a:xfrm>
          <a:prstGeom prst="flowChartDocumen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defPPr>
              <a:defRPr lang="es-ES_tradnl"/>
            </a:defPPr>
            <a:lvl1pPr algn="ctr">
              <a:spcBef>
                <a:spcPct val="0"/>
              </a:spcBef>
              <a:buFontTx/>
              <a:buNone/>
              <a:defRPr sz="2000" b="1">
                <a:solidFill>
                  <a:schemeClr val="bg1"/>
                </a:solidFill>
                <a:latin typeface="Arial Narrow" panose="020B0606020202030204" pitchFamily="34" charset="0"/>
                <a:ea typeface="Adobe Caslon Pro"/>
                <a:cs typeface="Adobe Caslon Pro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9pPr>
          </a:lstStyle>
          <a:p>
            <a:r>
              <a:rPr lang="es-MX" altLang="es-ES_tradnl" dirty="0"/>
              <a:t>3</a:t>
            </a:r>
          </a:p>
        </p:txBody>
      </p:sp>
      <p:sp>
        <p:nvSpPr>
          <p:cNvPr id="60" name="CuadroTexto 4"/>
          <p:cNvSpPr txBox="1">
            <a:spLocks noChangeArrowheads="1"/>
          </p:cNvSpPr>
          <p:nvPr/>
        </p:nvSpPr>
        <p:spPr bwMode="auto">
          <a:xfrm>
            <a:off x="1138602" y="5368113"/>
            <a:ext cx="432000" cy="360000"/>
          </a:xfrm>
          <a:prstGeom prst="flowChartDocumen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defPPr>
              <a:defRPr lang="es-ES_tradnl"/>
            </a:defPPr>
            <a:lvl1pPr algn="ctr">
              <a:spcBef>
                <a:spcPct val="0"/>
              </a:spcBef>
              <a:buFontTx/>
              <a:buNone/>
              <a:defRPr sz="2000" b="1">
                <a:solidFill>
                  <a:schemeClr val="bg1"/>
                </a:solidFill>
                <a:latin typeface="Arial Narrow" panose="020B0606020202030204" pitchFamily="34" charset="0"/>
                <a:ea typeface="Adobe Caslon Pro"/>
                <a:cs typeface="Adobe Caslon Pro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9pPr>
          </a:lstStyle>
          <a:p>
            <a:r>
              <a:rPr lang="es-MX" altLang="es-ES_tradnl" dirty="0"/>
              <a:t>6</a:t>
            </a:r>
          </a:p>
        </p:txBody>
      </p:sp>
      <p:sp>
        <p:nvSpPr>
          <p:cNvPr id="68" name="CuadroTexto 4"/>
          <p:cNvSpPr txBox="1">
            <a:spLocks noChangeArrowheads="1"/>
          </p:cNvSpPr>
          <p:nvPr/>
        </p:nvSpPr>
        <p:spPr bwMode="auto">
          <a:xfrm>
            <a:off x="269366" y="286115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ES_tradnl" b="1" dirty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Í</a:t>
            </a:r>
            <a:r>
              <a:rPr lang="es-MX" altLang="es-ES_tradnl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ndice</a:t>
            </a:r>
            <a:endParaRPr lang="es-MX" altLang="es-ES_tradnl" b="1" dirty="0">
              <a:solidFill>
                <a:schemeClr val="accent2"/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sp>
        <p:nvSpPr>
          <p:cNvPr id="72" name="CuadroTexto 71"/>
          <p:cNvSpPr txBox="1"/>
          <p:nvPr/>
        </p:nvSpPr>
        <p:spPr>
          <a:xfrm>
            <a:off x="7882287" y="6225287"/>
            <a:ext cx="385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900" b="1" dirty="0" smtClean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Yu Gothic Light" panose="020B0300000000000000" pitchFamily="34" charset="-128"/>
              </a:rPr>
              <a:t>Situación actual de la Pobreza y la Marginación en México</a:t>
            </a:r>
            <a:endParaRPr lang="es-ES_tradnl" sz="900" b="1" dirty="0" smtClean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Yu Gothic Light" panose="020B0300000000000000" pitchFamily="34" charset="-128"/>
            </a:endParaRPr>
          </a:p>
        </p:txBody>
      </p:sp>
      <p:sp>
        <p:nvSpPr>
          <p:cNvPr id="73" name="Rectángulo 72"/>
          <p:cNvSpPr/>
          <p:nvPr/>
        </p:nvSpPr>
        <p:spPr>
          <a:xfrm>
            <a:off x="11380573" y="6130365"/>
            <a:ext cx="85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|</a:t>
            </a:r>
            <a:r>
              <a:rPr lang="es-MX" b="1" dirty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i</a:t>
            </a:r>
            <a:endParaRPr lang="es-ES_tradnl" b="1" dirty="0">
              <a:solidFill>
                <a:schemeClr val="accent2"/>
              </a:solidFill>
              <a:latin typeface="Century Gothic" panose="020B0502020202020204" pitchFamily="34" charset="0"/>
              <a:ea typeface="Adobe Fangsong Std R" panose="02020400000000000000" pitchFamily="18" charset="-128"/>
            </a:endParaRPr>
          </a:p>
        </p:txBody>
      </p:sp>
      <p:pic>
        <p:nvPicPr>
          <p:cNvPr id="74" name="Picture 8" descr="Resultado de imagen para logo sedeso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573" y="181371"/>
            <a:ext cx="1716555" cy="5583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CuadroTexto 4"/>
          <p:cNvSpPr txBox="1">
            <a:spLocks noChangeArrowheads="1"/>
          </p:cNvSpPr>
          <p:nvPr/>
        </p:nvSpPr>
        <p:spPr bwMode="auto">
          <a:xfrm>
            <a:off x="1693702" y="5323330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defPPr>
              <a:defRPr lang="es-ES_tradnl"/>
            </a:defPPr>
            <a:lvl1pPr>
              <a:spcBef>
                <a:spcPct val="0"/>
              </a:spcBef>
              <a:buFontTx/>
              <a:buNone/>
              <a:defRPr sz="2000" b="1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9pPr>
          </a:lstStyle>
          <a:p>
            <a:r>
              <a:rPr lang="es-ES" altLang="es-ES_tradn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Conclusiones </a:t>
            </a:r>
            <a:endParaRPr lang="es-ES" altLang="es-ES_tradnl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CuadroTexto 4"/>
          <p:cNvSpPr txBox="1">
            <a:spLocks noChangeArrowheads="1"/>
          </p:cNvSpPr>
          <p:nvPr/>
        </p:nvSpPr>
        <p:spPr bwMode="auto">
          <a:xfrm>
            <a:off x="1685914" y="3596482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defPPr>
              <a:defRPr lang="es-ES_tradnl"/>
            </a:defPPr>
            <a:lvl1pPr>
              <a:spcBef>
                <a:spcPct val="0"/>
              </a:spcBef>
              <a:buFontTx/>
              <a:buNone/>
              <a:defRPr sz="2000" b="1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9pPr>
          </a:lstStyle>
          <a:p>
            <a:r>
              <a:rPr lang="es-ES" altLang="es-ES_tradnl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Estrategias de Atención a la Pobreza y Marginación durante la actual administración. </a:t>
            </a:r>
            <a:endParaRPr lang="es-ES" altLang="es-ES_tradnl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CuadroTexto 4"/>
          <p:cNvSpPr txBox="1">
            <a:spLocks noChangeArrowheads="1"/>
          </p:cNvSpPr>
          <p:nvPr/>
        </p:nvSpPr>
        <p:spPr bwMode="auto">
          <a:xfrm>
            <a:off x="1154865" y="3539177"/>
            <a:ext cx="432000" cy="360000"/>
          </a:xfrm>
          <a:prstGeom prst="flowChartDocumen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defPPr>
              <a:defRPr lang="es-ES_tradnl"/>
            </a:defPPr>
            <a:lvl1pPr algn="ctr">
              <a:spcBef>
                <a:spcPct val="0"/>
              </a:spcBef>
              <a:buFontTx/>
              <a:buNone/>
              <a:defRPr sz="2000" b="1">
                <a:solidFill>
                  <a:schemeClr val="bg1"/>
                </a:solidFill>
                <a:latin typeface="Arial Narrow" panose="020B0606020202030204" pitchFamily="34" charset="0"/>
                <a:ea typeface="Adobe Caslon Pro"/>
                <a:cs typeface="Adobe Caslon Pro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9pPr>
          </a:lstStyle>
          <a:p>
            <a:r>
              <a:rPr lang="es-MX" altLang="es-ES_tradnl" dirty="0"/>
              <a:t>4</a:t>
            </a:r>
          </a:p>
        </p:txBody>
      </p:sp>
      <p:sp>
        <p:nvSpPr>
          <p:cNvPr id="33" name="CuadroTexto 4"/>
          <p:cNvSpPr txBox="1">
            <a:spLocks noChangeArrowheads="1"/>
          </p:cNvSpPr>
          <p:nvPr/>
        </p:nvSpPr>
        <p:spPr bwMode="auto">
          <a:xfrm>
            <a:off x="1147781" y="4815425"/>
            <a:ext cx="432000" cy="360000"/>
          </a:xfrm>
          <a:prstGeom prst="flowChartDocumen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defPPr>
              <a:defRPr lang="es-ES_tradnl"/>
            </a:defPPr>
            <a:lvl1pPr algn="ctr">
              <a:spcBef>
                <a:spcPct val="0"/>
              </a:spcBef>
              <a:buFontTx/>
              <a:buNone/>
              <a:defRPr sz="2000" b="1">
                <a:solidFill>
                  <a:schemeClr val="bg1"/>
                </a:solidFill>
                <a:latin typeface="Arial Narrow" panose="020B0606020202030204" pitchFamily="34" charset="0"/>
                <a:ea typeface="Adobe Caslon Pro"/>
                <a:cs typeface="Adobe Caslon Pro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9pPr>
          </a:lstStyle>
          <a:p>
            <a:r>
              <a:rPr lang="es-MX" altLang="es-ES_tradnl" dirty="0"/>
              <a:t>5</a:t>
            </a:r>
          </a:p>
        </p:txBody>
      </p:sp>
      <p:sp>
        <p:nvSpPr>
          <p:cNvPr id="42" name="CuadroTexto 4"/>
          <p:cNvSpPr txBox="1">
            <a:spLocks noChangeArrowheads="1"/>
          </p:cNvSpPr>
          <p:nvPr/>
        </p:nvSpPr>
        <p:spPr bwMode="auto">
          <a:xfrm>
            <a:off x="1691864" y="4792676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defPPr>
              <a:defRPr lang="es-ES_tradnl"/>
            </a:defPPr>
            <a:lvl1pPr>
              <a:spcBef>
                <a:spcPct val="0"/>
              </a:spcBef>
              <a:buFontTx/>
              <a:buNone/>
              <a:defRPr sz="2000" b="1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9pPr>
          </a:lstStyle>
          <a:p>
            <a:r>
              <a:rPr lang="es-ES" altLang="es-ES_tradn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Áreas de oportunidad en materia de combate a la pobreza y a la marginación</a:t>
            </a:r>
            <a:endParaRPr lang="es-ES" altLang="es-ES_tradnl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3" name="CuadroTexto 4"/>
          <p:cNvSpPr txBox="1">
            <a:spLocks noChangeArrowheads="1"/>
          </p:cNvSpPr>
          <p:nvPr/>
        </p:nvSpPr>
        <p:spPr bwMode="auto">
          <a:xfrm>
            <a:off x="1712942" y="2659370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defPPr>
              <a:defRPr lang="es-ES_tradnl"/>
            </a:defPPr>
            <a:lvl1pPr>
              <a:spcBef>
                <a:spcPct val="0"/>
              </a:spcBef>
              <a:buFontTx/>
              <a:buNone/>
              <a:defRPr sz="2000" b="1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latin typeface="Calibri" pitchFamily="34" charset="0"/>
              </a:defRPr>
            </a:lvl9pPr>
          </a:lstStyle>
          <a:p>
            <a:r>
              <a:rPr lang="es-ES" altLang="es-ES_tradnl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Evolución reciente de la pobreza y la marginación en México </a:t>
            </a:r>
            <a:endParaRPr lang="es-ES" altLang="es-ES_tradnl" sz="2400" b="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15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7834159" y="6225287"/>
            <a:ext cx="385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900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Yu Gothic Light" panose="020B0300000000000000" pitchFamily="34" charset="-128"/>
              </a:rPr>
              <a:t>Situación actual de la Pobreza y la Marginación en México</a:t>
            </a:r>
            <a:endParaRPr lang="es-ES_tradnl" sz="900" b="1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Yu Gothic Light" panose="020B0300000000000000" pitchFamily="34" charset="-128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3" b="88732"/>
          <a:stretch/>
        </p:blipFill>
        <p:spPr>
          <a:xfrm>
            <a:off x="9064170" y="6475487"/>
            <a:ext cx="3127829" cy="464949"/>
          </a:xfrm>
          <a:prstGeom prst="rect">
            <a:avLst/>
          </a:prstGeom>
        </p:spPr>
      </p:pic>
      <p:sp>
        <p:nvSpPr>
          <p:cNvPr id="31" name="Rectángulo 30"/>
          <p:cNvSpPr/>
          <p:nvPr/>
        </p:nvSpPr>
        <p:spPr>
          <a:xfrm>
            <a:off x="11380573" y="6130365"/>
            <a:ext cx="85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|</a:t>
            </a:r>
            <a:r>
              <a:rPr lang="es-MX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11</a:t>
            </a:r>
            <a:endParaRPr lang="es-ES_tradnl" b="1" dirty="0">
              <a:solidFill>
                <a:schemeClr val="accent2"/>
              </a:solidFill>
              <a:latin typeface="Century Gothic" panose="020B0502020202020204" pitchFamily="34" charset="0"/>
              <a:ea typeface="Adobe Fangsong Std R" panose="02020400000000000000" pitchFamily="18" charset="-128"/>
            </a:endParaRPr>
          </a:p>
        </p:txBody>
      </p:sp>
      <p:sp>
        <p:nvSpPr>
          <p:cNvPr id="44" name="Cinta perforada 42"/>
          <p:cNvSpPr/>
          <p:nvPr/>
        </p:nvSpPr>
        <p:spPr>
          <a:xfrm>
            <a:off x="-1324650" y="2071171"/>
            <a:ext cx="13539535" cy="3005977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  <a:gd name="connsiteX0" fmla="*/ 976 w 9999"/>
              <a:gd name="connsiteY0" fmla="*/ 6581 h 14181"/>
              <a:gd name="connsiteX1" fmla="*/ 954 w 9999"/>
              <a:gd name="connsiteY1" fmla="*/ 6781 h 14181"/>
              <a:gd name="connsiteX2" fmla="*/ 3112 w 9999"/>
              <a:gd name="connsiteY2" fmla="*/ 35 h 14181"/>
              <a:gd name="connsiteX3" fmla="*/ 7187 w 9999"/>
              <a:gd name="connsiteY3" fmla="*/ 4222 h 14181"/>
              <a:gd name="connsiteX4" fmla="*/ 9999 w 9999"/>
              <a:gd name="connsiteY4" fmla="*/ 6279 h 14181"/>
              <a:gd name="connsiteX5" fmla="*/ 9982 w 9999"/>
              <a:gd name="connsiteY5" fmla="*/ 12799 h 14181"/>
              <a:gd name="connsiteX6" fmla="*/ 7446 w 9999"/>
              <a:gd name="connsiteY6" fmla="*/ 10182 h 14181"/>
              <a:gd name="connsiteX7" fmla="*/ 3556 w 9999"/>
              <a:gd name="connsiteY7" fmla="*/ 13275 h 14181"/>
              <a:gd name="connsiteX8" fmla="*/ 921 w 9999"/>
              <a:gd name="connsiteY8" fmla="*/ 14080 h 14181"/>
              <a:gd name="connsiteX9" fmla="*/ 944 w 9999"/>
              <a:gd name="connsiteY9" fmla="*/ 13924 h 14181"/>
              <a:gd name="connsiteX10" fmla="*/ 976 w 9999"/>
              <a:gd name="connsiteY10" fmla="*/ 6581 h 14181"/>
              <a:gd name="connsiteX0" fmla="*/ 976 w 10000"/>
              <a:gd name="connsiteY0" fmla="*/ 4617 h 9976"/>
              <a:gd name="connsiteX1" fmla="*/ 954 w 10000"/>
              <a:gd name="connsiteY1" fmla="*/ 4758 h 9976"/>
              <a:gd name="connsiteX2" fmla="*/ 3112 w 10000"/>
              <a:gd name="connsiteY2" fmla="*/ 1 h 9976"/>
              <a:gd name="connsiteX3" fmla="*/ 7044 w 10000"/>
              <a:gd name="connsiteY3" fmla="*/ 4896 h 9976"/>
              <a:gd name="connsiteX4" fmla="*/ 10000 w 10000"/>
              <a:gd name="connsiteY4" fmla="*/ 4404 h 9976"/>
              <a:gd name="connsiteX5" fmla="*/ 9983 w 10000"/>
              <a:gd name="connsiteY5" fmla="*/ 9001 h 9976"/>
              <a:gd name="connsiteX6" fmla="*/ 7447 w 10000"/>
              <a:gd name="connsiteY6" fmla="*/ 7156 h 9976"/>
              <a:gd name="connsiteX7" fmla="*/ 3556 w 10000"/>
              <a:gd name="connsiteY7" fmla="*/ 9337 h 9976"/>
              <a:gd name="connsiteX8" fmla="*/ 921 w 10000"/>
              <a:gd name="connsiteY8" fmla="*/ 9905 h 9976"/>
              <a:gd name="connsiteX9" fmla="*/ 944 w 10000"/>
              <a:gd name="connsiteY9" fmla="*/ 9795 h 9976"/>
              <a:gd name="connsiteX10" fmla="*/ 976 w 10000"/>
              <a:gd name="connsiteY10" fmla="*/ 4617 h 997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3556 w 10000"/>
              <a:gd name="connsiteY7" fmla="*/ 9359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2766"/>
              <a:gd name="connsiteX1" fmla="*/ 954 w 10000"/>
              <a:gd name="connsiteY1" fmla="*/ 4769 h 12766"/>
              <a:gd name="connsiteX2" fmla="*/ 3112 w 10000"/>
              <a:gd name="connsiteY2" fmla="*/ 1 h 12766"/>
              <a:gd name="connsiteX3" fmla="*/ 7044 w 10000"/>
              <a:gd name="connsiteY3" fmla="*/ 4908 h 12766"/>
              <a:gd name="connsiteX4" fmla="*/ 10000 w 10000"/>
              <a:gd name="connsiteY4" fmla="*/ 4415 h 12766"/>
              <a:gd name="connsiteX5" fmla="*/ 9983 w 10000"/>
              <a:gd name="connsiteY5" fmla="*/ 9023 h 12766"/>
              <a:gd name="connsiteX6" fmla="*/ 7447 w 10000"/>
              <a:gd name="connsiteY6" fmla="*/ 12721 h 12766"/>
              <a:gd name="connsiteX7" fmla="*/ 3885 w 10000"/>
              <a:gd name="connsiteY7" fmla="*/ 5721 h 12766"/>
              <a:gd name="connsiteX8" fmla="*/ 921 w 10000"/>
              <a:gd name="connsiteY8" fmla="*/ 9929 h 12766"/>
              <a:gd name="connsiteX9" fmla="*/ 944 w 10000"/>
              <a:gd name="connsiteY9" fmla="*/ 9819 h 12766"/>
              <a:gd name="connsiteX10" fmla="*/ 976 w 10000"/>
              <a:gd name="connsiteY10" fmla="*/ 4628 h 12766"/>
              <a:gd name="connsiteX0" fmla="*/ 976 w 10000"/>
              <a:gd name="connsiteY0" fmla="*/ 4628 h 12730"/>
              <a:gd name="connsiteX1" fmla="*/ 954 w 10000"/>
              <a:gd name="connsiteY1" fmla="*/ 4769 h 12730"/>
              <a:gd name="connsiteX2" fmla="*/ 3112 w 10000"/>
              <a:gd name="connsiteY2" fmla="*/ 1 h 12730"/>
              <a:gd name="connsiteX3" fmla="*/ 7044 w 10000"/>
              <a:gd name="connsiteY3" fmla="*/ 4908 h 12730"/>
              <a:gd name="connsiteX4" fmla="*/ 10000 w 10000"/>
              <a:gd name="connsiteY4" fmla="*/ 4415 h 12730"/>
              <a:gd name="connsiteX5" fmla="*/ 9983 w 10000"/>
              <a:gd name="connsiteY5" fmla="*/ 9023 h 12730"/>
              <a:gd name="connsiteX6" fmla="*/ 7447 w 10000"/>
              <a:gd name="connsiteY6" fmla="*/ 12721 h 12730"/>
              <a:gd name="connsiteX7" fmla="*/ 4799 w 10000"/>
              <a:gd name="connsiteY7" fmla="*/ 7595 h 12730"/>
              <a:gd name="connsiteX8" fmla="*/ 921 w 10000"/>
              <a:gd name="connsiteY8" fmla="*/ 9929 h 12730"/>
              <a:gd name="connsiteX9" fmla="*/ 944 w 10000"/>
              <a:gd name="connsiteY9" fmla="*/ 9819 h 12730"/>
              <a:gd name="connsiteX10" fmla="*/ 976 w 10000"/>
              <a:gd name="connsiteY10" fmla="*/ 4628 h 12730"/>
              <a:gd name="connsiteX0" fmla="*/ 976 w 10000"/>
              <a:gd name="connsiteY0" fmla="*/ 4628 h 12726"/>
              <a:gd name="connsiteX1" fmla="*/ 954 w 10000"/>
              <a:gd name="connsiteY1" fmla="*/ 4769 h 12726"/>
              <a:gd name="connsiteX2" fmla="*/ 3112 w 10000"/>
              <a:gd name="connsiteY2" fmla="*/ 1 h 12726"/>
              <a:gd name="connsiteX3" fmla="*/ 7044 w 10000"/>
              <a:gd name="connsiteY3" fmla="*/ 4908 h 12726"/>
              <a:gd name="connsiteX4" fmla="*/ 10000 w 10000"/>
              <a:gd name="connsiteY4" fmla="*/ 4415 h 12726"/>
              <a:gd name="connsiteX5" fmla="*/ 9983 w 10000"/>
              <a:gd name="connsiteY5" fmla="*/ 9023 h 12726"/>
              <a:gd name="connsiteX6" fmla="*/ 7447 w 10000"/>
              <a:gd name="connsiteY6" fmla="*/ 12721 h 12726"/>
              <a:gd name="connsiteX7" fmla="*/ 5083 w 10000"/>
              <a:gd name="connsiteY7" fmla="*/ 7912 h 12726"/>
              <a:gd name="connsiteX8" fmla="*/ 921 w 10000"/>
              <a:gd name="connsiteY8" fmla="*/ 9929 h 12726"/>
              <a:gd name="connsiteX9" fmla="*/ 944 w 10000"/>
              <a:gd name="connsiteY9" fmla="*/ 9819 h 12726"/>
              <a:gd name="connsiteX10" fmla="*/ 976 w 10000"/>
              <a:gd name="connsiteY10" fmla="*/ 4628 h 1272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4408 w 10000"/>
              <a:gd name="connsiteY7" fmla="*/ 8714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1517"/>
              <a:gd name="connsiteX1" fmla="*/ 954 w 10000"/>
              <a:gd name="connsiteY1" fmla="*/ 4769 h 11517"/>
              <a:gd name="connsiteX2" fmla="*/ 3112 w 10000"/>
              <a:gd name="connsiteY2" fmla="*/ 1 h 11517"/>
              <a:gd name="connsiteX3" fmla="*/ 7044 w 10000"/>
              <a:gd name="connsiteY3" fmla="*/ 4908 h 11517"/>
              <a:gd name="connsiteX4" fmla="*/ 10000 w 10000"/>
              <a:gd name="connsiteY4" fmla="*/ 4415 h 11517"/>
              <a:gd name="connsiteX5" fmla="*/ 9983 w 10000"/>
              <a:gd name="connsiteY5" fmla="*/ 9023 h 11517"/>
              <a:gd name="connsiteX6" fmla="*/ 7607 w 10000"/>
              <a:gd name="connsiteY6" fmla="*/ 11517 h 11517"/>
              <a:gd name="connsiteX7" fmla="*/ 4408 w 10000"/>
              <a:gd name="connsiteY7" fmla="*/ 8714 h 11517"/>
              <a:gd name="connsiteX8" fmla="*/ 921 w 10000"/>
              <a:gd name="connsiteY8" fmla="*/ 9929 h 11517"/>
              <a:gd name="connsiteX9" fmla="*/ 944 w 10000"/>
              <a:gd name="connsiteY9" fmla="*/ 9819 h 11517"/>
              <a:gd name="connsiteX10" fmla="*/ 976 w 10000"/>
              <a:gd name="connsiteY10" fmla="*/ 4628 h 11517"/>
              <a:gd name="connsiteX0" fmla="*/ 976 w 10000"/>
              <a:gd name="connsiteY0" fmla="*/ 3157 h 10046"/>
              <a:gd name="connsiteX1" fmla="*/ 954 w 10000"/>
              <a:gd name="connsiteY1" fmla="*/ 3298 h 10046"/>
              <a:gd name="connsiteX2" fmla="*/ 3343 w 10000"/>
              <a:gd name="connsiteY2" fmla="*/ 1 h 10046"/>
              <a:gd name="connsiteX3" fmla="*/ 7044 w 10000"/>
              <a:gd name="connsiteY3" fmla="*/ 3437 h 10046"/>
              <a:gd name="connsiteX4" fmla="*/ 10000 w 10000"/>
              <a:gd name="connsiteY4" fmla="*/ 2944 h 10046"/>
              <a:gd name="connsiteX5" fmla="*/ 9983 w 10000"/>
              <a:gd name="connsiteY5" fmla="*/ 7552 h 10046"/>
              <a:gd name="connsiteX6" fmla="*/ 7607 w 10000"/>
              <a:gd name="connsiteY6" fmla="*/ 10046 h 10046"/>
              <a:gd name="connsiteX7" fmla="*/ 4408 w 10000"/>
              <a:gd name="connsiteY7" fmla="*/ 7243 h 10046"/>
              <a:gd name="connsiteX8" fmla="*/ 921 w 10000"/>
              <a:gd name="connsiteY8" fmla="*/ 8458 h 10046"/>
              <a:gd name="connsiteX9" fmla="*/ 944 w 10000"/>
              <a:gd name="connsiteY9" fmla="*/ 8348 h 10046"/>
              <a:gd name="connsiteX10" fmla="*/ 976 w 10000"/>
              <a:gd name="connsiteY10" fmla="*/ 3157 h 10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46">
                <a:moveTo>
                  <a:pt x="976" y="3157"/>
                </a:moveTo>
                <a:cubicBezTo>
                  <a:pt x="976" y="3488"/>
                  <a:pt x="559" y="3824"/>
                  <a:pt x="954" y="3298"/>
                </a:cubicBezTo>
                <a:cubicBezTo>
                  <a:pt x="1349" y="2772"/>
                  <a:pt x="2328" y="-22"/>
                  <a:pt x="3343" y="1"/>
                </a:cubicBezTo>
                <a:cubicBezTo>
                  <a:pt x="4358" y="24"/>
                  <a:pt x="5935" y="2947"/>
                  <a:pt x="7044" y="3437"/>
                </a:cubicBezTo>
                <a:cubicBezTo>
                  <a:pt x="8154" y="3928"/>
                  <a:pt x="10000" y="2612"/>
                  <a:pt x="10000" y="2944"/>
                </a:cubicBezTo>
                <a:cubicBezTo>
                  <a:pt x="9994" y="4480"/>
                  <a:pt x="9989" y="6016"/>
                  <a:pt x="9983" y="7552"/>
                </a:cubicBezTo>
                <a:cubicBezTo>
                  <a:pt x="9983" y="7222"/>
                  <a:pt x="8536" y="10097"/>
                  <a:pt x="7607" y="10046"/>
                </a:cubicBezTo>
                <a:cubicBezTo>
                  <a:pt x="6678" y="9995"/>
                  <a:pt x="5522" y="7508"/>
                  <a:pt x="4408" y="7243"/>
                </a:cubicBezTo>
                <a:cubicBezTo>
                  <a:pt x="3294" y="6978"/>
                  <a:pt x="3009" y="8458"/>
                  <a:pt x="921" y="8458"/>
                </a:cubicBezTo>
                <a:cubicBezTo>
                  <a:pt x="-1164" y="8458"/>
                  <a:pt x="944" y="8678"/>
                  <a:pt x="944" y="8348"/>
                </a:cubicBezTo>
                <a:cubicBezTo>
                  <a:pt x="955" y="6617"/>
                  <a:pt x="965" y="4887"/>
                  <a:pt x="976" y="3157"/>
                </a:cubicBezTo>
                <a:close/>
              </a:path>
            </a:pathLst>
          </a:cu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5" name="Cinta perforada 42"/>
          <p:cNvSpPr/>
          <p:nvPr/>
        </p:nvSpPr>
        <p:spPr>
          <a:xfrm>
            <a:off x="-1324650" y="1585697"/>
            <a:ext cx="13564334" cy="4232096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44" h="10102">
                <a:moveTo>
                  <a:pt x="698" y="2424"/>
                </a:moveTo>
                <a:cubicBezTo>
                  <a:pt x="698" y="2897"/>
                  <a:pt x="406" y="2329"/>
                  <a:pt x="682" y="2627"/>
                </a:cubicBezTo>
                <a:cubicBezTo>
                  <a:pt x="958" y="2926"/>
                  <a:pt x="1614" y="4645"/>
                  <a:pt x="2356" y="4214"/>
                </a:cubicBezTo>
                <a:cubicBezTo>
                  <a:pt x="3098" y="3783"/>
                  <a:pt x="4338" y="391"/>
                  <a:pt x="5135" y="41"/>
                </a:cubicBezTo>
                <a:cubicBezTo>
                  <a:pt x="5933" y="-308"/>
                  <a:pt x="7144" y="1646"/>
                  <a:pt x="7144" y="2119"/>
                </a:cubicBezTo>
                <a:cubicBezTo>
                  <a:pt x="7140" y="4316"/>
                  <a:pt x="7136" y="6511"/>
                  <a:pt x="7132" y="8706"/>
                </a:cubicBezTo>
                <a:cubicBezTo>
                  <a:pt x="7132" y="8234"/>
                  <a:pt x="6085" y="5983"/>
                  <a:pt x="5320" y="6062"/>
                </a:cubicBezTo>
                <a:cubicBezTo>
                  <a:pt x="4555" y="6141"/>
                  <a:pt x="3318" y="8531"/>
                  <a:pt x="2541" y="9187"/>
                </a:cubicBezTo>
                <a:cubicBezTo>
                  <a:pt x="1764" y="9842"/>
                  <a:pt x="2150" y="10000"/>
                  <a:pt x="659" y="10000"/>
                </a:cubicBezTo>
                <a:cubicBezTo>
                  <a:pt x="-831" y="10000"/>
                  <a:pt x="675" y="10315"/>
                  <a:pt x="675" y="9842"/>
                </a:cubicBezTo>
                <a:cubicBezTo>
                  <a:pt x="683" y="7369"/>
                  <a:pt x="690" y="4897"/>
                  <a:pt x="698" y="2424"/>
                </a:cubicBezTo>
                <a:close/>
              </a:path>
            </a:pathLst>
          </a:custGeom>
          <a:solidFill>
            <a:srgbClr val="F2F2F2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8" name="CuadroTexto 4"/>
          <p:cNvSpPr txBox="1">
            <a:spLocks noChangeArrowheads="1"/>
          </p:cNvSpPr>
          <p:nvPr/>
        </p:nvSpPr>
        <p:spPr bwMode="auto">
          <a:xfrm>
            <a:off x="269366" y="137831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MX" altLang="es-ES_tradnl" sz="2000" b="1" dirty="0">
              <a:solidFill>
                <a:schemeClr val="accent2"/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sp>
        <p:nvSpPr>
          <p:cNvPr id="30" name="CuadroTexto 4"/>
          <p:cNvSpPr txBox="1">
            <a:spLocks noChangeArrowheads="1"/>
          </p:cNvSpPr>
          <p:nvPr/>
        </p:nvSpPr>
        <p:spPr bwMode="auto">
          <a:xfrm>
            <a:off x="285839" y="450870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MX" altLang="es-ES_tradnl" sz="1600" dirty="0" smtClean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ES_tradnl" sz="1600" dirty="0" smtClean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Reducción de carencias promedio por grado de marginación a nivel estatal</a:t>
            </a:r>
            <a:endParaRPr lang="es-MX" altLang="es-ES_tradnl" sz="1600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pic>
        <p:nvPicPr>
          <p:cNvPr id="33" name="Picture 8" descr="Resultado de imagen para logo sedes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573" y="181371"/>
            <a:ext cx="1716555" cy="5583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ángulo 34"/>
          <p:cNvSpPr/>
          <p:nvPr/>
        </p:nvSpPr>
        <p:spPr>
          <a:xfrm>
            <a:off x="702641" y="5885120"/>
            <a:ext cx="6096000" cy="23083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s-MX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Fuente: </a:t>
            </a:r>
            <a:r>
              <a:rPr lang="es-MX" sz="9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elaboración de la SEDESOL con datos </a:t>
            </a:r>
            <a:r>
              <a:rPr lang="es-MX" sz="9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del CONEVAL y CONAPO.</a:t>
            </a:r>
            <a:endParaRPr lang="es-MX" sz="9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graphicFrame>
        <p:nvGraphicFramePr>
          <p:cNvPr id="12" name="1 Gráfico"/>
          <p:cNvGraphicFramePr>
            <a:graphicFrameLocks/>
          </p:cNvGraphicFramePr>
          <p:nvPr>
            <p:extLst/>
          </p:nvPr>
        </p:nvGraphicFramePr>
        <p:xfrm>
          <a:off x="261041" y="1585697"/>
          <a:ext cx="11464521" cy="4232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CuadroTexto 12"/>
          <p:cNvSpPr txBox="1"/>
          <p:nvPr/>
        </p:nvSpPr>
        <p:spPr>
          <a:xfrm>
            <a:off x="285840" y="1083570"/>
            <a:ext cx="1144804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Cambios en las carencias promedio por entidad federativa 2010 – 2016 </a:t>
            </a:r>
          </a:p>
          <a:p>
            <a:pPr algn="ctr"/>
            <a:r>
              <a:rPr lang="es-MX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S</a:t>
            </a:r>
            <a:r>
              <a:rPr lang="es-MX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egún su grado de marginación 2015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599048" y="260715"/>
            <a:ext cx="94748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ES_tradnl" b="1" dirty="0" smtClean="0">
                <a:solidFill>
                  <a:schemeClr val="accent2"/>
                </a:solidFill>
              </a:rPr>
              <a:t>4.- Estrategias </a:t>
            </a:r>
            <a:r>
              <a:rPr lang="es-ES" altLang="es-ES_tradnl" b="1" dirty="0">
                <a:solidFill>
                  <a:schemeClr val="accent2"/>
                </a:solidFill>
              </a:rPr>
              <a:t>de Atención a la Pobreza y Marginación durante la actual administración</a:t>
            </a:r>
            <a:endParaRPr lang="es-MX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72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7882287" y="6225287"/>
            <a:ext cx="385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900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Yu Gothic Light" panose="020B0300000000000000" pitchFamily="34" charset="-128"/>
              </a:rPr>
              <a:t>Situación actual de la Pobreza y la Marginación en México</a:t>
            </a:r>
            <a:endParaRPr lang="es-ES_tradnl" sz="900" b="1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Yu Gothic Light" panose="020B0300000000000000" pitchFamily="34" charset="-128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3" b="88732"/>
          <a:stretch/>
        </p:blipFill>
        <p:spPr>
          <a:xfrm>
            <a:off x="9064170" y="6475487"/>
            <a:ext cx="3127829" cy="464949"/>
          </a:xfrm>
          <a:prstGeom prst="rect">
            <a:avLst/>
          </a:prstGeom>
        </p:spPr>
      </p:pic>
      <p:sp>
        <p:nvSpPr>
          <p:cNvPr id="31" name="Rectángulo 30"/>
          <p:cNvSpPr/>
          <p:nvPr/>
        </p:nvSpPr>
        <p:spPr>
          <a:xfrm>
            <a:off x="11380573" y="6130365"/>
            <a:ext cx="85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|</a:t>
            </a:r>
            <a:r>
              <a:rPr lang="es-MX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12</a:t>
            </a:r>
            <a:endParaRPr lang="es-ES_tradnl" b="1" dirty="0">
              <a:solidFill>
                <a:schemeClr val="accent2"/>
              </a:solidFill>
              <a:latin typeface="Century Gothic" panose="020B0502020202020204" pitchFamily="34" charset="0"/>
              <a:ea typeface="Adobe Fangsong Std R" panose="02020400000000000000" pitchFamily="18" charset="-128"/>
            </a:endParaRPr>
          </a:p>
        </p:txBody>
      </p:sp>
      <p:sp>
        <p:nvSpPr>
          <p:cNvPr id="44" name="Cinta perforada 42"/>
          <p:cNvSpPr/>
          <p:nvPr/>
        </p:nvSpPr>
        <p:spPr>
          <a:xfrm>
            <a:off x="-1324650" y="2071171"/>
            <a:ext cx="13539535" cy="3005977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  <a:gd name="connsiteX0" fmla="*/ 976 w 9999"/>
              <a:gd name="connsiteY0" fmla="*/ 6581 h 14181"/>
              <a:gd name="connsiteX1" fmla="*/ 954 w 9999"/>
              <a:gd name="connsiteY1" fmla="*/ 6781 h 14181"/>
              <a:gd name="connsiteX2" fmla="*/ 3112 w 9999"/>
              <a:gd name="connsiteY2" fmla="*/ 35 h 14181"/>
              <a:gd name="connsiteX3" fmla="*/ 7187 w 9999"/>
              <a:gd name="connsiteY3" fmla="*/ 4222 h 14181"/>
              <a:gd name="connsiteX4" fmla="*/ 9999 w 9999"/>
              <a:gd name="connsiteY4" fmla="*/ 6279 h 14181"/>
              <a:gd name="connsiteX5" fmla="*/ 9982 w 9999"/>
              <a:gd name="connsiteY5" fmla="*/ 12799 h 14181"/>
              <a:gd name="connsiteX6" fmla="*/ 7446 w 9999"/>
              <a:gd name="connsiteY6" fmla="*/ 10182 h 14181"/>
              <a:gd name="connsiteX7" fmla="*/ 3556 w 9999"/>
              <a:gd name="connsiteY7" fmla="*/ 13275 h 14181"/>
              <a:gd name="connsiteX8" fmla="*/ 921 w 9999"/>
              <a:gd name="connsiteY8" fmla="*/ 14080 h 14181"/>
              <a:gd name="connsiteX9" fmla="*/ 944 w 9999"/>
              <a:gd name="connsiteY9" fmla="*/ 13924 h 14181"/>
              <a:gd name="connsiteX10" fmla="*/ 976 w 9999"/>
              <a:gd name="connsiteY10" fmla="*/ 6581 h 14181"/>
              <a:gd name="connsiteX0" fmla="*/ 976 w 10000"/>
              <a:gd name="connsiteY0" fmla="*/ 4617 h 9976"/>
              <a:gd name="connsiteX1" fmla="*/ 954 w 10000"/>
              <a:gd name="connsiteY1" fmla="*/ 4758 h 9976"/>
              <a:gd name="connsiteX2" fmla="*/ 3112 w 10000"/>
              <a:gd name="connsiteY2" fmla="*/ 1 h 9976"/>
              <a:gd name="connsiteX3" fmla="*/ 7044 w 10000"/>
              <a:gd name="connsiteY3" fmla="*/ 4896 h 9976"/>
              <a:gd name="connsiteX4" fmla="*/ 10000 w 10000"/>
              <a:gd name="connsiteY4" fmla="*/ 4404 h 9976"/>
              <a:gd name="connsiteX5" fmla="*/ 9983 w 10000"/>
              <a:gd name="connsiteY5" fmla="*/ 9001 h 9976"/>
              <a:gd name="connsiteX6" fmla="*/ 7447 w 10000"/>
              <a:gd name="connsiteY6" fmla="*/ 7156 h 9976"/>
              <a:gd name="connsiteX7" fmla="*/ 3556 w 10000"/>
              <a:gd name="connsiteY7" fmla="*/ 9337 h 9976"/>
              <a:gd name="connsiteX8" fmla="*/ 921 w 10000"/>
              <a:gd name="connsiteY8" fmla="*/ 9905 h 9976"/>
              <a:gd name="connsiteX9" fmla="*/ 944 w 10000"/>
              <a:gd name="connsiteY9" fmla="*/ 9795 h 9976"/>
              <a:gd name="connsiteX10" fmla="*/ 976 w 10000"/>
              <a:gd name="connsiteY10" fmla="*/ 4617 h 997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3556 w 10000"/>
              <a:gd name="connsiteY7" fmla="*/ 9359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2766"/>
              <a:gd name="connsiteX1" fmla="*/ 954 w 10000"/>
              <a:gd name="connsiteY1" fmla="*/ 4769 h 12766"/>
              <a:gd name="connsiteX2" fmla="*/ 3112 w 10000"/>
              <a:gd name="connsiteY2" fmla="*/ 1 h 12766"/>
              <a:gd name="connsiteX3" fmla="*/ 7044 w 10000"/>
              <a:gd name="connsiteY3" fmla="*/ 4908 h 12766"/>
              <a:gd name="connsiteX4" fmla="*/ 10000 w 10000"/>
              <a:gd name="connsiteY4" fmla="*/ 4415 h 12766"/>
              <a:gd name="connsiteX5" fmla="*/ 9983 w 10000"/>
              <a:gd name="connsiteY5" fmla="*/ 9023 h 12766"/>
              <a:gd name="connsiteX6" fmla="*/ 7447 w 10000"/>
              <a:gd name="connsiteY6" fmla="*/ 12721 h 12766"/>
              <a:gd name="connsiteX7" fmla="*/ 3885 w 10000"/>
              <a:gd name="connsiteY7" fmla="*/ 5721 h 12766"/>
              <a:gd name="connsiteX8" fmla="*/ 921 w 10000"/>
              <a:gd name="connsiteY8" fmla="*/ 9929 h 12766"/>
              <a:gd name="connsiteX9" fmla="*/ 944 w 10000"/>
              <a:gd name="connsiteY9" fmla="*/ 9819 h 12766"/>
              <a:gd name="connsiteX10" fmla="*/ 976 w 10000"/>
              <a:gd name="connsiteY10" fmla="*/ 4628 h 12766"/>
              <a:gd name="connsiteX0" fmla="*/ 976 w 10000"/>
              <a:gd name="connsiteY0" fmla="*/ 4628 h 12730"/>
              <a:gd name="connsiteX1" fmla="*/ 954 w 10000"/>
              <a:gd name="connsiteY1" fmla="*/ 4769 h 12730"/>
              <a:gd name="connsiteX2" fmla="*/ 3112 w 10000"/>
              <a:gd name="connsiteY2" fmla="*/ 1 h 12730"/>
              <a:gd name="connsiteX3" fmla="*/ 7044 w 10000"/>
              <a:gd name="connsiteY3" fmla="*/ 4908 h 12730"/>
              <a:gd name="connsiteX4" fmla="*/ 10000 w 10000"/>
              <a:gd name="connsiteY4" fmla="*/ 4415 h 12730"/>
              <a:gd name="connsiteX5" fmla="*/ 9983 w 10000"/>
              <a:gd name="connsiteY5" fmla="*/ 9023 h 12730"/>
              <a:gd name="connsiteX6" fmla="*/ 7447 w 10000"/>
              <a:gd name="connsiteY6" fmla="*/ 12721 h 12730"/>
              <a:gd name="connsiteX7" fmla="*/ 4799 w 10000"/>
              <a:gd name="connsiteY7" fmla="*/ 7595 h 12730"/>
              <a:gd name="connsiteX8" fmla="*/ 921 w 10000"/>
              <a:gd name="connsiteY8" fmla="*/ 9929 h 12730"/>
              <a:gd name="connsiteX9" fmla="*/ 944 w 10000"/>
              <a:gd name="connsiteY9" fmla="*/ 9819 h 12730"/>
              <a:gd name="connsiteX10" fmla="*/ 976 w 10000"/>
              <a:gd name="connsiteY10" fmla="*/ 4628 h 12730"/>
              <a:gd name="connsiteX0" fmla="*/ 976 w 10000"/>
              <a:gd name="connsiteY0" fmla="*/ 4628 h 12726"/>
              <a:gd name="connsiteX1" fmla="*/ 954 w 10000"/>
              <a:gd name="connsiteY1" fmla="*/ 4769 h 12726"/>
              <a:gd name="connsiteX2" fmla="*/ 3112 w 10000"/>
              <a:gd name="connsiteY2" fmla="*/ 1 h 12726"/>
              <a:gd name="connsiteX3" fmla="*/ 7044 w 10000"/>
              <a:gd name="connsiteY3" fmla="*/ 4908 h 12726"/>
              <a:gd name="connsiteX4" fmla="*/ 10000 w 10000"/>
              <a:gd name="connsiteY4" fmla="*/ 4415 h 12726"/>
              <a:gd name="connsiteX5" fmla="*/ 9983 w 10000"/>
              <a:gd name="connsiteY5" fmla="*/ 9023 h 12726"/>
              <a:gd name="connsiteX6" fmla="*/ 7447 w 10000"/>
              <a:gd name="connsiteY6" fmla="*/ 12721 h 12726"/>
              <a:gd name="connsiteX7" fmla="*/ 5083 w 10000"/>
              <a:gd name="connsiteY7" fmla="*/ 7912 h 12726"/>
              <a:gd name="connsiteX8" fmla="*/ 921 w 10000"/>
              <a:gd name="connsiteY8" fmla="*/ 9929 h 12726"/>
              <a:gd name="connsiteX9" fmla="*/ 944 w 10000"/>
              <a:gd name="connsiteY9" fmla="*/ 9819 h 12726"/>
              <a:gd name="connsiteX10" fmla="*/ 976 w 10000"/>
              <a:gd name="connsiteY10" fmla="*/ 4628 h 1272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4408 w 10000"/>
              <a:gd name="connsiteY7" fmla="*/ 8714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1517"/>
              <a:gd name="connsiteX1" fmla="*/ 954 w 10000"/>
              <a:gd name="connsiteY1" fmla="*/ 4769 h 11517"/>
              <a:gd name="connsiteX2" fmla="*/ 3112 w 10000"/>
              <a:gd name="connsiteY2" fmla="*/ 1 h 11517"/>
              <a:gd name="connsiteX3" fmla="*/ 7044 w 10000"/>
              <a:gd name="connsiteY3" fmla="*/ 4908 h 11517"/>
              <a:gd name="connsiteX4" fmla="*/ 10000 w 10000"/>
              <a:gd name="connsiteY4" fmla="*/ 4415 h 11517"/>
              <a:gd name="connsiteX5" fmla="*/ 9983 w 10000"/>
              <a:gd name="connsiteY5" fmla="*/ 9023 h 11517"/>
              <a:gd name="connsiteX6" fmla="*/ 7607 w 10000"/>
              <a:gd name="connsiteY6" fmla="*/ 11517 h 11517"/>
              <a:gd name="connsiteX7" fmla="*/ 4408 w 10000"/>
              <a:gd name="connsiteY7" fmla="*/ 8714 h 11517"/>
              <a:gd name="connsiteX8" fmla="*/ 921 w 10000"/>
              <a:gd name="connsiteY8" fmla="*/ 9929 h 11517"/>
              <a:gd name="connsiteX9" fmla="*/ 944 w 10000"/>
              <a:gd name="connsiteY9" fmla="*/ 9819 h 11517"/>
              <a:gd name="connsiteX10" fmla="*/ 976 w 10000"/>
              <a:gd name="connsiteY10" fmla="*/ 4628 h 11517"/>
              <a:gd name="connsiteX0" fmla="*/ 976 w 10000"/>
              <a:gd name="connsiteY0" fmla="*/ 3157 h 10046"/>
              <a:gd name="connsiteX1" fmla="*/ 954 w 10000"/>
              <a:gd name="connsiteY1" fmla="*/ 3298 h 10046"/>
              <a:gd name="connsiteX2" fmla="*/ 3343 w 10000"/>
              <a:gd name="connsiteY2" fmla="*/ 1 h 10046"/>
              <a:gd name="connsiteX3" fmla="*/ 7044 w 10000"/>
              <a:gd name="connsiteY3" fmla="*/ 3437 h 10046"/>
              <a:gd name="connsiteX4" fmla="*/ 10000 w 10000"/>
              <a:gd name="connsiteY4" fmla="*/ 2944 h 10046"/>
              <a:gd name="connsiteX5" fmla="*/ 9983 w 10000"/>
              <a:gd name="connsiteY5" fmla="*/ 7552 h 10046"/>
              <a:gd name="connsiteX6" fmla="*/ 7607 w 10000"/>
              <a:gd name="connsiteY6" fmla="*/ 10046 h 10046"/>
              <a:gd name="connsiteX7" fmla="*/ 4408 w 10000"/>
              <a:gd name="connsiteY7" fmla="*/ 7243 h 10046"/>
              <a:gd name="connsiteX8" fmla="*/ 921 w 10000"/>
              <a:gd name="connsiteY8" fmla="*/ 8458 h 10046"/>
              <a:gd name="connsiteX9" fmla="*/ 944 w 10000"/>
              <a:gd name="connsiteY9" fmla="*/ 8348 h 10046"/>
              <a:gd name="connsiteX10" fmla="*/ 976 w 10000"/>
              <a:gd name="connsiteY10" fmla="*/ 3157 h 10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46">
                <a:moveTo>
                  <a:pt x="976" y="3157"/>
                </a:moveTo>
                <a:cubicBezTo>
                  <a:pt x="976" y="3488"/>
                  <a:pt x="559" y="3824"/>
                  <a:pt x="954" y="3298"/>
                </a:cubicBezTo>
                <a:cubicBezTo>
                  <a:pt x="1349" y="2772"/>
                  <a:pt x="2328" y="-22"/>
                  <a:pt x="3343" y="1"/>
                </a:cubicBezTo>
                <a:cubicBezTo>
                  <a:pt x="4358" y="24"/>
                  <a:pt x="5935" y="2947"/>
                  <a:pt x="7044" y="3437"/>
                </a:cubicBezTo>
                <a:cubicBezTo>
                  <a:pt x="8154" y="3928"/>
                  <a:pt x="10000" y="2612"/>
                  <a:pt x="10000" y="2944"/>
                </a:cubicBezTo>
                <a:cubicBezTo>
                  <a:pt x="9994" y="4480"/>
                  <a:pt x="9989" y="6016"/>
                  <a:pt x="9983" y="7552"/>
                </a:cubicBezTo>
                <a:cubicBezTo>
                  <a:pt x="9983" y="7222"/>
                  <a:pt x="8536" y="10097"/>
                  <a:pt x="7607" y="10046"/>
                </a:cubicBezTo>
                <a:cubicBezTo>
                  <a:pt x="6678" y="9995"/>
                  <a:pt x="5522" y="7508"/>
                  <a:pt x="4408" y="7243"/>
                </a:cubicBezTo>
                <a:cubicBezTo>
                  <a:pt x="3294" y="6978"/>
                  <a:pt x="3009" y="8458"/>
                  <a:pt x="921" y="8458"/>
                </a:cubicBezTo>
                <a:cubicBezTo>
                  <a:pt x="-1164" y="8458"/>
                  <a:pt x="944" y="8678"/>
                  <a:pt x="944" y="8348"/>
                </a:cubicBezTo>
                <a:cubicBezTo>
                  <a:pt x="955" y="6617"/>
                  <a:pt x="965" y="4887"/>
                  <a:pt x="976" y="3157"/>
                </a:cubicBezTo>
                <a:close/>
              </a:path>
            </a:pathLst>
          </a:cu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5" name="Cinta perforada 42"/>
          <p:cNvSpPr/>
          <p:nvPr/>
        </p:nvSpPr>
        <p:spPr>
          <a:xfrm>
            <a:off x="-1324650" y="1585697"/>
            <a:ext cx="13564334" cy="4232096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44" h="10102">
                <a:moveTo>
                  <a:pt x="698" y="2424"/>
                </a:moveTo>
                <a:cubicBezTo>
                  <a:pt x="698" y="2897"/>
                  <a:pt x="406" y="2329"/>
                  <a:pt x="682" y="2627"/>
                </a:cubicBezTo>
                <a:cubicBezTo>
                  <a:pt x="958" y="2926"/>
                  <a:pt x="1614" y="4645"/>
                  <a:pt x="2356" y="4214"/>
                </a:cubicBezTo>
                <a:cubicBezTo>
                  <a:pt x="3098" y="3783"/>
                  <a:pt x="4338" y="391"/>
                  <a:pt x="5135" y="41"/>
                </a:cubicBezTo>
                <a:cubicBezTo>
                  <a:pt x="5933" y="-308"/>
                  <a:pt x="7144" y="1646"/>
                  <a:pt x="7144" y="2119"/>
                </a:cubicBezTo>
                <a:cubicBezTo>
                  <a:pt x="7140" y="4316"/>
                  <a:pt x="7136" y="6511"/>
                  <a:pt x="7132" y="8706"/>
                </a:cubicBezTo>
                <a:cubicBezTo>
                  <a:pt x="7132" y="8234"/>
                  <a:pt x="6085" y="5983"/>
                  <a:pt x="5320" y="6062"/>
                </a:cubicBezTo>
                <a:cubicBezTo>
                  <a:pt x="4555" y="6141"/>
                  <a:pt x="3318" y="8531"/>
                  <a:pt x="2541" y="9187"/>
                </a:cubicBezTo>
                <a:cubicBezTo>
                  <a:pt x="1764" y="9842"/>
                  <a:pt x="2150" y="10000"/>
                  <a:pt x="659" y="10000"/>
                </a:cubicBezTo>
                <a:cubicBezTo>
                  <a:pt x="-831" y="10000"/>
                  <a:pt x="675" y="10315"/>
                  <a:pt x="675" y="9842"/>
                </a:cubicBezTo>
                <a:cubicBezTo>
                  <a:pt x="683" y="7369"/>
                  <a:pt x="690" y="4897"/>
                  <a:pt x="698" y="2424"/>
                </a:cubicBezTo>
                <a:close/>
              </a:path>
            </a:pathLst>
          </a:custGeom>
          <a:solidFill>
            <a:srgbClr val="F2F2F2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8" name="CuadroTexto 4"/>
          <p:cNvSpPr txBox="1">
            <a:spLocks noChangeArrowheads="1"/>
          </p:cNvSpPr>
          <p:nvPr/>
        </p:nvSpPr>
        <p:spPr bwMode="auto">
          <a:xfrm>
            <a:off x="269366" y="137831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MX" altLang="es-ES_tradnl" sz="2000" b="1" dirty="0">
              <a:solidFill>
                <a:schemeClr val="accent2"/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sp>
        <p:nvSpPr>
          <p:cNvPr id="30" name="CuadroTexto 4"/>
          <p:cNvSpPr txBox="1">
            <a:spLocks noChangeArrowheads="1"/>
          </p:cNvSpPr>
          <p:nvPr/>
        </p:nvSpPr>
        <p:spPr bwMode="auto">
          <a:xfrm>
            <a:off x="2630451" y="614992"/>
            <a:ext cx="7463122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ES_tradnl" sz="1600" dirty="0">
                <a:latin typeface="Century Gothic" panose="020B0502020202020204" pitchFamily="34" charset="0"/>
                <a:ea typeface="Adobe Caslon Pro"/>
                <a:cs typeface="Adobe Caslon Pro"/>
              </a:rPr>
              <a:t>Distribución de beneficiarios </a:t>
            </a:r>
            <a:r>
              <a:rPr lang="es-MX" altLang="es-ES_tradnl" sz="1600" dirty="0" smtClean="0">
                <a:latin typeface="Century Gothic" panose="020B0502020202020204" pitchFamily="34" charset="0"/>
                <a:ea typeface="Adobe Caslon Pro"/>
                <a:cs typeface="Adobe Caslon Pro"/>
              </a:rPr>
              <a:t>Prospera por grado de marginación, 2015</a:t>
            </a:r>
            <a:endParaRPr lang="es-MX" altLang="es-ES_tradnl" sz="1600" dirty="0"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pic>
        <p:nvPicPr>
          <p:cNvPr id="33" name="Picture 8" descr="Resultado de imagen para logo sedes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573" y="181371"/>
            <a:ext cx="1716555" cy="5583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ángulo 12"/>
          <p:cNvSpPr/>
          <p:nvPr/>
        </p:nvSpPr>
        <p:spPr>
          <a:xfrm>
            <a:off x="411479" y="4403878"/>
            <a:ext cx="11170931" cy="485474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s-MX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Fuente: </a:t>
            </a:r>
            <a:r>
              <a:rPr lang="es-MX" sz="9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elaboración </a:t>
            </a:r>
            <a:r>
              <a:rPr lang="es-MX" sz="9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propia con información de la SEDESOL y el CONAPO.</a:t>
            </a:r>
            <a:endParaRPr lang="es-MX" sz="9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cxnSp>
        <p:nvCxnSpPr>
          <p:cNvPr id="14" name="Conector recto 13"/>
          <p:cNvCxnSpPr/>
          <p:nvPr/>
        </p:nvCxnSpPr>
        <p:spPr>
          <a:xfrm flipH="1">
            <a:off x="5993559" y="2055276"/>
            <a:ext cx="0" cy="165600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Tab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0711013"/>
              </p:ext>
            </p:extLst>
          </p:nvPr>
        </p:nvGraphicFramePr>
        <p:xfrm>
          <a:off x="2110149" y="1055304"/>
          <a:ext cx="7901366" cy="342435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973314">
                  <a:extLst>
                    <a:ext uri="{9D8B030D-6E8A-4147-A177-3AD203B41FA5}">
                      <a16:colId xmlns:a16="http://schemas.microsoft.com/office/drawing/2014/main" val="3506867509"/>
                    </a:ext>
                  </a:extLst>
                </a:gridCol>
                <a:gridCol w="2001679">
                  <a:extLst>
                    <a:ext uri="{9D8B030D-6E8A-4147-A177-3AD203B41FA5}">
                      <a16:colId xmlns:a16="http://schemas.microsoft.com/office/drawing/2014/main" val="2492368920"/>
                    </a:ext>
                  </a:extLst>
                </a:gridCol>
                <a:gridCol w="2232642">
                  <a:extLst>
                    <a:ext uri="{9D8B030D-6E8A-4147-A177-3AD203B41FA5}">
                      <a16:colId xmlns:a16="http://schemas.microsoft.com/office/drawing/2014/main" val="1495655577"/>
                    </a:ext>
                  </a:extLst>
                </a:gridCol>
                <a:gridCol w="1693731">
                  <a:extLst>
                    <a:ext uri="{9D8B030D-6E8A-4147-A177-3AD203B41FA5}">
                      <a16:colId xmlns:a16="http://schemas.microsoft.com/office/drawing/2014/main" val="2934116036"/>
                    </a:ext>
                  </a:extLst>
                </a:gridCol>
              </a:tblGrid>
              <a:tr h="628416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Grado de Marginación</a:t>
                      </a:r>
                      <a:endParaRPr lang="es-MX" sz="18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200" b="0" kern="120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Población total</a:t>
                      </a:r>
                      <a:endParaRPr lang="es-MX" sz="1200" b="0" kern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200" b="0" kern="120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Población</a:t>
                      </a:r>
                      <a:r>
                        <a:rPr lang="es-MX" sz="1200" b="0" kern="1200" baseline="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beneficiaria</a:t>
                      </a:r>
                      <a:endParaRPr lang="es-MX" sz="1200" b="0" kern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200" b="0" kern="120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Porcentaje</a:t>
                      </a:r>
                      <a:endParaRPr lang="es-MX" sz="1200" b="0" kern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0571637"/>
                  </a:ext>
                </a:extLst>
              </a:tr>
              <a:tr h="465989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Muy alto</a:t>
                      </a:r>
                      <a:endParaRPr lang="es-MX" sz="14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4,200,723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3,522,395 </a:t>
                      </a:r>
                      <a:endParaRPr lang="es-MX" sz="1400" b="0" i="0" u="none" strike="noStrike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83.9%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8729816"/>
                  </a:ext>
                </a:extLst>
              </a:tr>
              <a:tr h="465989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Alto</a:t>
                      </a:r>
                      <a:endParaRPr lang="es-MX" sz="14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12,185,814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7,357,119 </a:t>
                      </a:r>
                      <a:endParaRPr lang="es-MX" sz="1400" b="0" i="0" u="none" strike="noStrike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60.4%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203148"/>
                  </a:ext>
                </a:extLst>
              </a:tr>
              <a:tr h="465989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Medio</a:t>
                      </a:r>
                      <a:endParaRPr lang="es-MX" sz="14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12,243,877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5,014,231 </a:t>
                      </a:r>
                      <a:endParaRPr lang="es-MX" sz="1400" b="0" i="0" u="none" strike="noStrike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41.0%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3443881"/>
                  </a:ext>
                </a:extLst>
              </a:tr>
              <a:tr h="465989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Bajo</a:t>
                      </a:r>
                      <a:endParaRPr lang="es-MX" sz="14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19,845,593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5,056,244 </a:t>
                      </a:r>
                      <a:endParaRPr lang="es-MX" sz="1400" b="0" i="0" u="none" strike="noStrike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25.5%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2317099"/>
                  </a:ext>
                </a:extLst>
              </a:tr>
              <a:tr h="465989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Muy bajo</a:t>
                      </a:r>
                      <a:endParaRPr lang="es-MX" sz="14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71,054,746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6,230,728 </a:t>
                      </a:r>
                      <a:endParaRPr lang="es-MX" sz="1400" b="0" i="0" u="none" strike="noStrike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8.8%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6596763"/>
                  </a:ext>
                </a:extLst>
              </a:tr>
              <a:tr h="465989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s-MX" sz="14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119,530,753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27,180,717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s-MX" sz="1400" b="1" i="0" u="none" strike="noStrike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076517"/>
                  </a:ext>
                </a:extLst>
              </a:tr>
            </a:tbl>
          </a:graphicData>
        </a:graphic>
      </p:graphicFrame>
      <p:sp>
        <p:nvSpPr>
          <p:cNvPr id="24" name="Rectángulo 23"/>
          <p:cNvSpPr/>
          <p:nvPr/>
        </p:nvSpPr>
        <p:spPr>
          <a:xfrm>
            <a:off x="415719" y="4887148"/>
            <a:ext cx="1116669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La política social incorpora dentro de sus procesos de planeación y focalización los conceptos e indicadores de pobreza y marginación (junto a otras métricas</a:t>
            </a:r>
            <a:r>
              <a:rPr lang="es-MX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)</a:t>
            </a:r>
          </a:p>
          <a:p>
            <a:pPr algn="just"/>
            <a:endParaRPr lang="es-MX" sz="14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En particular, para priorizar, focalizar y orientar el gasto se recurre a </a:t>
            </a:r>
            <a:r>
              <a:rPr lang="es-MX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Zonas </a:t>
            </a:r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de </a:t>
            </a:r>
            <a:r>
              <a:rPr lang="es-MX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Atención Prioritarias </a:t>
            </a:r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(ZAP’S</a:t>
            </a:r>
            <a:r>
              <a:rPr lang="es-MX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)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es-MX" sz="14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Reducir la brecha de cobertura en los municipios con mayores niveles de marginación puede constituir un verdadero </a:t>
            </a:r>
            <a:r>
              <a:rPr lang="es-MX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reto para </a:t>
            </a:r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el desarrollo </a:t>
            </a:r>
            <a:r>
              <a:rPr lang="es-MX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incluyente (costos de inversión)</a:t>
            </a:r>
            <a:endParaRPr lang="es-MX" sz="14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599048" y="260715"/>
            <a:ext cx="94748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ES_tradnl" b="1" dirty="0" smtClean="0">
                <a:solidFill>
                  <a:schemeClr val="accent2"/>
                </a:solidFill>
              </a:rPr>
              <a:t>4.- Estrategias </a:t>
            </a:r>
            <a:r>
              <a:rPr lang="es-ES" altLang="es-ES_tradnl" b="1" dirty="0">
                <a:solidFill>
                  <a:schemeClr val="accent2"/>
                </a:solidFill>
              </a:rPr>
              <a:t>de Atención a la Pobreza y Marginación durante la actual administración</a:t>
            </a:r>
            <a:endParaRPr lang="es-MX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42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7882287" y="6225287"/>
            <a:ext cx="385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900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Yu Gothic Light" panose="020B0300000000000000" pitchFamily="34" charset="-128"/>
              </a:rPr>
              <a:t>Situación actual de la Pobreza y la Marginación en México</a:t>
            </a:r>
            <a:endParaRPr lang="es-ES_tradnl" sz="900" b="1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Yu Gothic Light" panose="020B0300000000000000" pitchFamily="34" charset="-128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3" b="88732"/>
          <a:stretch/>
        </p:blipFill>
        <p:spPr>
          <a:xfrm>
            <a:off x="9064170" y="6475487"/>
            <a:ext cx="3127829" cy="464949"/>
          </a:xfrm>
          <a:prstGeom prst="rect">
            <a:avLst/>
          </a:prstGeom>
        </p:spPr>
      </p:pic>
      <p:sp>
        <p:nvSpPr>
          <p:cNvPr id="31" name="Rectángulo 30"/>
          <p:cNvSpPr/>
          <p:nvPr/>
        </p:nvSpPr>
        <p:spPr>
          <a:xfrm>
            <a:off x="11380573" y="6130365"/>
            <a:ext cx="85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|</a:t>
            </a:r>
            <a:r>
              <a:rPr lang="es-MX" b="1" dirty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2</a:t>
            </a:r>
            <a:endParaRPr lang="es-ES_tradnl" b="1" dirty="0">
              <a:solidFill>
                <a:schemeClr val="accent2"/>
              </a:solidFill>
              <a:latin typeface="Century Gothic" panose="020B0502020202020204" pitchFamily="34" charset="0"/>
              <a:ea typeface="Adobe Fangsong Std R" panose="02020400000000000000" pitchFamily="18" charset="-128"/>
            </a:endParaRPr>
          </a:p>
        </p:txBody>
      </p:sp>
      <p:sp>
        <p:nvSpPr>
          <p:cNvPr id="44" name="Cinta perforada 42"/>
          <p:cNvSpPr/>
          <p:nvPr/>
        </p:nvSpPr>
        <p:spPr>
          <a:xfrm>
            <a:off x="-1324650" y="2071171"/>
            <a:ext cx="13539535" cy="3005977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  <a:gd name="connsiteX0" fmla="*/ 976 w 9999"/>
              <a:gd name="connsiteY0" fmla="*/ 6581 h 14181"/>
              <a:gd name="connsiteX1" fmla="*/ 954 w 9999"/>
              <a:gd name="connsiteY1" fmla="*/ 6781 h 14181"/>
              <a:gd name="connsiteX2" fmla="*/ 3112 w 9999"/>
              <a:gd name="connsiteY2" fmla="*/ 35 h 14181"/>
              <a:gd name="connsiteX3" fmla="*/ 7187 w 9999"/>
              <a:gd name="connsiteY3" fmla="*/ 4222 h 14181"/>
              <a:gd name="connsiteX4" fmla="*/ 9999 w 9999"/>
              <a:gd name="connsiteY4" fmla="*/ 6279 h 14181"/>
              <a:gd name="connsiteX5" fmla="*/ 9982 w 9999"/>
              <a:gd name="connsiteY5" fmla="*/ 12799 h 14181"/>
              <a:gd name="connsiteX6" fmla="*/ 7446 w 9999"/>
              <a:gd name="connsiteY6" fmla="*/ 10182 h 14181"/>
              <a:gd name="connsiteX7" fmla="*/ 3556 w 9999"/>
              <a:gd name="connsiteY7" fmla="*/ 13275 h 14181"/>
              <a:gd name="connsiteX8" fmla="*/ 921 w 9999"/>
              <a:gd name="connsiteY8" fmla="*/ 14080 h 14181"/>
              <a:gd name="connsiteX9" fmla="*/ 944 w 9999"/>
              <a:gd name="connsiteY9" fmla="*/ 13924 h 14181"/>
              <a:gd name="connsiteX10" fmla="*/ 976 w 9999"/>
              <a:gd name="connsiteY10" fmla="*/ 6581 h 14181"/>
              <a:gd name="connsiteX0" fmla="*/ 976 w 10000"/>
              <a:gd name="connsiteY0" fmla="*/ 4617 h 9976"/>
              <a:gd name="connsiteX1" fmla="*/ 954 w 10000"/>
              <a:gd name="connsiteY1" fmla="*/ 4758 h 9976"/>
              <a:gd name="connsiteX2" fmla="*/ 3112 w 10000"/>
              <a:gd name="connsiteY2" fmla="*/ 1 h 9976"/>
              <a:gd name="connsiteX3" fmla="*/ 7044 w 10000"/>
              <a:gd name="connsiteY3" fmla="*/ 4896 h 9976"/>
              <a:gd name="connsiteX4" fmla="*/ 10000 w 10000"/>
              <a:gd name="connsiteY4" fmla="*/ 4404 h 9976"/>
              <a:gd name="connsiteX5" fmla="*/ 9983 w 10000"/>
              <a:gd name="connsiteY5" fmla="*/ 9001 h 9976"/>
              <a:gd name="connsiteX6" fmla="*/ 7447 w 10000"/>
              <a:gd name="connsiteY6" fmla="*/ 7156 h 9976"/>
              <a:gd name="connsiteX7" fmla="*/ 3556 w 10000"/>
              <a:gd name="connsiteY7" fmla="*/ 9337 h 9976"/>
              <a:gd name="connsiteX8" fmla="*/ 921 w 10000"/>
              <a:gd name="connsiteY8" fmla="*/ 9905 h 9976"/>
              <a:gd name="connsiteX9" fmla="*/ 944 w 10000"/>
              <a:gd name="connsiteY9" fmla="*/ 9795 h 9976"/>
              <a:gd name="connsiteX10" fmla="*/ 976 w 10000"/>
              <a:gd name="connsiteY10" fmla="*/ 4617 h 997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3556 w 10000"/>
              <a:gd name="connsiteY7" fmla="*/ 9359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2766"/>
              <a:gd name="connsiteX1" fmla="*/ 954 w 10000"/>
              <a:gd name="connsiteY1" fmla="*/ 4769 h 12766"/>
              <a:gd name="connsiteX2" fmla="*/ 3112 w 10000"/>
              <a:gd name="connsiteY2" fmla="*/ 1 h 12766"/>
              <a:gd name="connsiteX3" fmla="*/ 7044 w 10000"/>
              <a:gd name="connsiteY3" fmla="*/ 4908 h 12766"/>
              <a:gd name="connsiteX4" fmla="*/ 10000 w 10000"/>
              <a:gd name="connsiteY4" fmla="*/ 4415 h 12766"/>
              <a:gd name="connsiteX5" fmla="*/ 9983 w 10000"/>
              <a:gd name="connsiteY5" fmla="*/ 9023 h 12766"/>
              <a:gd name="connsiteX6" fmla="*/ 7447 w 10000"/>
              <a:gd name="connsiteY6" fmla="*/ 12721 h 12766"/>
              <a:gd name="connsiteX7" fmla="*/ 3885 w 10000"/>
              <a:gd name="connsiteY7" fmla="*/ 5721 h 12766"/>
              <a:gd name="connsiteX8" fmla="*/ 921 w 10000"/>
              <a:gd name="connsiteY8" fmla="*/ 9929 h 12766"/>
              <a:gd name="connsiteX9" fmla="*/ 944 w 10000"/>
              <a:gd name="connsiteY9" fmla="*/ 9819 h 12766"/>
              <a:gd name="connsiteX10" fmla="*/ 976 w 10000"/>
              <a:gd name="connsiteY10" fmla="*/ 4628 h 12766"/>
              <a:gd name="connsiteX0" fmla="*/ 976 w 10000"/>
              <a:gd name="connsiteY0" fmla="*/ 4628 h 12730"/>
              <a:gd name="connsiteX1" fmla="*/ 954 w 10000"/>
              <a:gd name="connsiteY1" fmla="*/ 4769 h 12730"/>
              <a:gd name="connsiteX2" fmla="*/ 3112 w 10000"/>
              <a:gd name="connsiteY2" fmla="*/ 1 h 12730"/>
              <a:gd name="connsiteX3" fmla="*/ 7044 w 10000"/>
              <a:gd name="connsiteY3" fmla="*/ 4908 h 12730"/>
              <a:gd name="connsiteX4" fmla="*/ 10000 w 10000"/>
              <a:gd name="connsiteY4" fmla="*/ 4415 h 12730"/>
              <a:gd name="connsiteX5" fmla="*/ 9983 w 10000"/>
              <a:gd name="connsiteY5" fmla="*/ 9023 h 12730"/>
              <a:gd name="connsiteX6" fmla="*/ 7447 w 10000"/>
              <a:gd name="connsiteY6" fmla="*/ 12721 h 12730"/>
              <a:gd name="connsiteX7" fmla="*/ 4799 w 10000"/>
              <a:gd name="connsiteY7" fmla="*/ 7595 h 12730"/>
              <a:gd name="connsiteX8" fmla="*/ 921 w 10000"/>
              <a:gd name="connsiteY8" fmla="*/ 9929 h 12730"/>
              <a:gd name="connsiteX9" fmla="*/ 944 w 10000"/>
              <a:gd name="connsiteY9" fmla="*/ 9819 h 12730"/>
              <a:gd name="connsiteX10" fmla="*/ 976 w 10000"/>
              <a:gd name="connsiteY10" fmla="*/ 4628 h 12730"/>
              <a:gd name="connsiteX0" fmla="*/ 976 w 10000"/>
              <a:gd name="connsiteY0" fmla="*/ 4628 h 12726"/>
              <a:gd name="connsiteX1" fmla="*/ 954 w 10000"/>
              <a:gd name="connsiteY1" fmla="*/ 4769 h 12726"/>
              <a:gd name="connsiteX2" fmla="*/ 3112 w 10000"/>
              <a:gd name="connsiteY2" fmla="*/ 1 h 12726"/>
              <a:gd name="connsiteX3" fmla="*/ 7044 w 10000"/>
              <a:gd name="connsiteY3" fmla="*/ 4908 h 12726"/>
              <a:gd name="connsiteX4" fmla="*/ 10000 w 10000"/>
              <a:gd name="connsiteY4" fmla="*/ 4415 h 12726"/>
              <a:gd name="connsiteX5" fmla="*/ 9983 w 10000"/>
              <a:gd name="connsiteY5" fmla="*/ 9023 h 12726"/>
              <a:gd name="connsiteX6" fmla="*/ 7447 w 10000"/>
              <a:gd name="connsiteY6" fmla="*/ 12721 h 12726"/>
              <a:gd name="connsiteX7" fmla="*/ 5083 w 10000"/>
              <a:gd name="connsiteY7" fmla="*/ 7912 h 12726"/>
              <a:gd name="connsiteX8" fmla="*/ 921 w 10000"/>
              <a:gd name="connsiteY8" fmla="*/ 9929 h 12726"/>
              <a:gd name="connsiteX9" fmla="*/ 944 w 10000"/>
              <a:gd name="connsiteY9" fmla="*/ 9819 h 12726"/>
              <a:gd name="connsiteX10" fmla="*/ 976 w 10000"/>
              <a:gd name="connsiteY10" fmla="*/ 4628 h 1272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4408 w 10000"/>
              <a:gd name="connsiteY7" fmla="*/ 8714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1517"/>
              <a:gd name="connsiteX1" fmla="*/ 954 w 10000"/>
              <a:gd name="connsiteY1" fmla="*/ 4769 h 11517"/>
              <a:gd name="connsiteX2" fmla="*/ 3112 w 10000"/>
              <a:gd name="connsiteY2" fmla="*/ 1 h 11517"/>
              <a:gd name="connsiteX3" fmla="*/ 7044 w 10000"/>
              <a:gd name="connsiteY3" fmla="*/ 4908 h 11517"/>
              <a:gd name="connsiteX4" fmla="*/ 10000 w 10000"/>
              <a:gd name="connsiteY4" fmla="*/ 4415 h 11517"/>
              <a:gd name="connsiteX5" fmla="*/ 9983 w 10000"/>
              <a:gd name="connsiteY5" fmla="*/ 9023 h 11517"/>
              <a:gd name="connsiteX6" fmla="*/ 7607 w 10000"/>
              <a:gd name="connsiteY6" fmla="*/ 11517 h 11517"/>
              <a:gd name="connsiteX7" fmla="*/ 4408 w 10000"/>
              <a:gd name="connsiteY7" fmla="*/ 8714 h 11517"/>
              <a:gd name="connsiteX8" fmla="*/ 921 w 10000"/>
              <a:gd name="connsiteY8" fmla="*/ 9929 h 11517"/>
              <a:gd name="connsiteX9" fmla="*/ 944 w 10000"/>
              <a:gd name="connsiteY9" fmla="*/ 9819 h 11517"/>
              <a:gd name="connsiteX10" fmla="*/ 976 w 10000"/>
              <a:gd name="connsiteY10" fmla="*/ 4628 h 11517"/>
              <a:gd name="connsiteX0" fmla="*/ 976 w 10000"/>
              <a:gd name="connsiteY0" fmla="*/ 3157 h 10046"/>
              <a:gd name="connsiteX1" fmla="*/ 954 w 10000"/>
              <a:gd name="connsiteY1" fmla="*/ 3298 h 10046"/>
              <a:gd name="connsiteX2" fmla="*/ 3343 w 10000"/>
              <a:gd name="connsiteY2" fmla="*/ 1 h 10046"/>
              <a:gd name="connsiteX3" fmla="*/ 7044 w 10000"/>
              <a:gd name="connsiteY3" fmla="*/ 3437 h 10046"/>
              <a:gd name="connsiteX4" fmla="*/ 10000 w 10000"/>
              <a:gd name="connsiteY4" fmla="*/ 2944 h 10046"/>
              <a:gd name="connsiteX5" fmla="*/ 9983 w 10000"/>
              <a:gd name="connsiteY5" fmla="*/ 7552 h 10046"/>
              <a:gd name="connsiteX6" fmla="*/ 7607 w 10000"/>
              <a:gd name="connsiteY6" fmla="*/ 10046 h 10046"/>
              <a:gd name="connsiteX7" fmla="*/ 4408 w 10000"/>
              <a:gd name="connsiteY7" fmla="*/ 7243 h 10046"/>
              <a:gd name="connsiteX8" fmla="*/ 921 w 10000"/>
              <a:gd name="connsiteY8" fmla="*/ 8458 h 10046"/>
              <a:gd name="connsiteX9" fmla="*/ 944 w 10000"/>
              <a:gd name="connsiteY9" fmla="*/ 8348 h 10046"/>
              <a:gd name="connsiteX10" fmla="*/ 976 w 10000"/>
              <a:gd name="connsiteY10" fmla="*/ 3157 h 10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46">
                <a:moveTo>
                  <a:pt x="976" y="3157"/>
                </a:moveTo>
                <a:cubicBezTo>
                  <a:pt x="976" y="3488"/>
                  <a:pt x="559" y="3824"/>
                  <a:pt x="954" y="3298"/>
                </a:cubicBezTo>
                <a:cubicBezTo>
                  <a:pt x="1349" y="2772"/>
                  <a:pt x="2328" y="-22"/>
                  <a:pt x="3343" y="1"/>
                </a:cubicBezTo>
                <a:cubicBezTo>
                  <a:pt x="4358" y="24"/>
                  <a:pt x="5935" y="2947"/>
                  <a:pt x="7044" y="3437"/>
                </a:cubicBezTo>
                <a:cubicBezTo>
                  <a:pt x="8154" y="3928"/>
                  <a:pt x="10000" y="2612"/>
                  <a:pt x="10000" y="2944"/>
                </a:cubicBezTo>
                <a:cubicBezTo>
                  <a:pt x="9994" y="4480"/>
                  <a:pt x="9989" y="6016"/>
                  <a:pt x="9983" y="7552"/>
                </a:cubicBezTo>
                <a:cubicBezTo>
                  <a:pt x="9983" y="7222"/>
                  <a:pt x="8536" y="10097"/>
                  <a:pt x="7607" y="10046"/>
                </a:cubicBezTo>
                <a:cubicBezTo>
                  <a:pt x="6678" y="9995"/>
                  <a:pt x="5522" y="7508"/>
                  <a:pt x="4408" y="7243"/>
                </a:cubicBezTo>
                <a:cubicBezTo>
                  <a:pt x="3294" y="6978"/>
                  <a:pt x="3009" y="8458"/>
                  <a:pt x="921" y="8458"/>
                </a:cubicBezTo>
                <a:cubicBezTo>
                  <a:pt x="-1164" y="8458"/>
                  <a:pt x="944" y="8678"/>
                  <a:pt x="944" y="8348"/>
                </a:cubicBezTo>
                <a:cubicBezTo>
                  <a:pt x="955" y="6617"/>
                  <a:pt x="965" y="4887"/>
                  <a:pt x="976" y="3157"/>
                </a:cubicBezTo>
                <a:close/>
              </a:path>
            </a:pathLst>
          </a:cu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5" name="Cinta perforada 42"/>
          <p:cNvSpPr/>
          <p:nvPr/>
        </p:nvSpPr>
        <p:spPr>
          <a:xfrm>
            <a:off x="-1324650" y="1585697"/>
            <a:ext cx="13564334" cy="4232096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44" h="10102">
                <a:moveTo>
                  <a:pt x="698" y="2424"/>
                </a:moveTo>
                <a:cubicBezTo>
                  <a:pt x="698" y="2897"/>
                  <a:pt x="406" y="2329"/>
                  <a:pt x="682" y="2627"/>
                </a:cubicBezTo>
                <a:cubicBezTo>
                  <a:pt x="958" y="2926"/>
                  <a:pt x="1614" y="4645"/>
                  <a:pt x="2356" y="4214"/>
                </a:cubicBezTo>
                <a:cubicBezTo>
                  <a:pt x="3098" y="3783"/>
                  <a:pt x="4338" y="391"/>
                  <a:pt x="5135" y="41"/>
                </a:cubicBezTo>
                <a:cubicBezTo>
                  <a:pt x="5933" y="-308"/>
                  <a:pt x="7144" y="1646"/>
                  <a:pt x="7144" y="2119"/>
                </a:cubicBezTo>
                <a:cubicBezTo>
                  <a:pt x="7140" y="4316"/>
                  <a:pt x="7136" y="6511"/>
                  <a:pt x="7132" y="8706"/>
                </a:cubicBezTo>
                <a:cubicBezTo>
                  <a:pt x="7132" y="8234"/>
                  <a:pt x="6085" y="5983"/>
                  <a:pt x="5320" y="6062"/>
                </a:cubicBezTo>
                <a:cubicBezTo>
                  <a:pt x="4555" y="6141"/>
                  <a:pt x="3318" y="8531"/>
                  <a:pt x="2541" y="9187"/>
                </a:cubicBezTo>
                <a:cubicBezTo>
                  <a:pt x="1764" y="9842"/>
                  <a:pt x="2150" y="10000"/>
                  <a:pt x="659" y="10000"/>
                </a:cubicBezTo>
                <a:cubicBezTo>
                  <a:pt x="-831" y="10000"/>
                  <a:pt x="675" y="10315"/>
                  <a:pt x="675" y="9842"/>
                </a:cubicBezTo>
                <a:cubicBezTo>
                  <a:pt x="683" y="7369"/>
                  <a:pt x="690" y="4897"/>
                  <a:pt x="698" y="2424"/>
                </a:cubicBezTo>
                <a:close/>
              </a:path>
            </a:pathLst>
          </a:custGeom>
          <a:solidFill>
            <a:srgbClr val="F2F2F2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8" name="CuadroTexto 4"/>
          <p:cNvSpPr txBox="1">
            <a:spLocks noChangeArrowheads="1"/>
          </p:cNvSpPr>
          <p:nvPr/>
        </p:nvSpPr>
        <p:spPr bwMode="auto">
          <a:xfrm>
            <a:off x="207432" y="1538852"/>
            <a:ext cx="9600426" cy="4070613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MX" altLang="es-ES_tradnl" sz="1800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 5.- Áreas de Oportunidad en la </a:t>
            </a:r>
            <a:r>
              <a:rPr lang="es-ES" altLang="es-ES_tradnl" sz="1800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Atención a la Marginación</a:t>
            </a:r>
          </a:p>
          <a:p>
            <a:pPr>
              <a:spcBef>
                <a:spcPct val="0"/>
              </a:spcBef>
              <a:buNone/>
            </a:pPr>
            <a:endParaRPr lang="es-ES" altLang="es-ES_tradnl" sz="1800" b="1" dirty="0">
              <a:solidFill>
                <a:schemeClr val="accent2"/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  <a:p>
            <a:pPr marL="342900" indent="-342900" algn="just">
              <a:spcBef>
                <a:spcPct val="0"/>
              </a:spcBef>
              <a:buFont typeface="+mj-lt"/>
              <a:buAutoNum type="arabicPeriod"/>
            </a:pPr>
            <a:r>
              <a:rPr lang="es-ES" altLang="es-ES_tradnl" sz="1800" dirty="0" smtClean="0">
                <a:latin typeface="Century Gothic" panose="020B0502020202020204" pitchFamily="34" charset="0"/>
                <a:ea typeface="Adobe Caslon Pro"/>
                <a:cs typeface="Adobe Caslon Pro"/>
              </a:rPr>
              <a:t>Redefinición o actualización de las Zonas de atención prioritaria</a:t>
            </a:r>
          </a:p>
          <a:p>
            <a:pPr marL="342900" indent="-342900" algn="just">
              <a:spcBef>
                <a:spcPct val="0"/>
              </a:spcBef>
              <a:buFont typeface="+mj-lt"/>
              <a:buAutoNum type="arabicPeriod"/>
            </a:pPr>
            <a:endParaRPr lang="es-ES" altLang="es-ES_tradnl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 algn="just">
              <a:spcBef>
                <a:spcPct val="0"/>
              </a:spcBef>
              <a:buFont typeface="+mj-lt"/>
              <a:buAutoNum type="arabicPeriod"/>
            </a:pPr>
            <a:r>
              <a:rPr lang="es-ES" altLang="es-ES_tradnl" sz="1800" dirty="0" smtClean="0">
                <a:latin typeface="Century Gothic" panose="020B0502020202020204" pitchFamily="34" charset="0"/>
              </a:rPr>
              <a:t>Mayor focalización y/o priorización de las políticas públicas en zonas marginadas bajo la aplicación de criterios costo-beneficio y costo efectividad. </a:t>
            </a:r>
          </a:p>
          <a:p>
            <a:pPr marL="342900" indent="-342900" algn="just">
              <a:spcBef>
                <a:spcPct val="0"/>
              </a:spcBef>
              <a:buFont typeface="+mj-lt"/>
              <a:buAutoNum type="arabicPeriod"/>
            </a:pPr>
            <a:endParaRPr lang="es-ES" altLang="es-ES_tradnl" sz="1800" dirty="0" smtClean="0">
              <a:latin typeface="Century Gothic" panose="020B0502020202020204" pitchFamily="34" charset="0"/>
              <a:ea typeface="Adobe Caslon Pro"/>
              <a:cs typeface="Adobe Caslon Pro"/>
            </a:endParaRPr>
          </a:p>
          <a:p>
            <a:pPr marL="342900" indent="-342900" algn="just">
              <a:spcBef>
                <a:spcPct val="0"/>
              </a:spcBef>
              <a:buFont typeface="+mj-lt"/>
              <a:buAutoNum type="arabicPeriod"/>
            </a:pPr>
            <a:r>
              <a:rPr lang="es-ES" altLang="es-ES_tradnl" sz="1800" dirty="0" smtClean="0">
                <a:latin typeface="Century Gothic" panose="020B0502020202020204" pitchFamily="34" charset="0"/>
                <a:ea typeface="Adobe Caslon Pro"/>
                <a:cs typeface="Adobe Caslon Pro"/>
              </a:rPr>
              <a:t>Mejor alineación y mayor incidencia de programas sociales como 3x1, PET, POP-INAES, PCS.</a:t>
            </a:r>
          </a:p>
          <a:p>
            <a:pPr marL="342900" indent="-342900" algn="just">
              <a:spcBef>
                <a:spcPct val="0"/>
              </a:spcBef>
              <a:buFont typeface="+mj-lt"/>
              <a:buAutoNum type="arabicPeriod"/>
            </a:pPr>
            <a:endParaRPr lang="es-ES" altLang="es-ES_tradnl" sz="1800" dirty="0" smtClean="0">
              <a:latin typeface="Century Gothic" panose="020B0502020202020204" pitchFamily="34" charset="0"/>
              <a:ea typeface="Adobe Caslon Pro"/>
              <a:cs typeface="Adobe Caslon Pro"/>
            </a:endParaRPr>
          </a:p>
          <a:p>
            <a:pPr marL="342900" indent="-342900" algn="just">
              <a:spcBef>
                <a:spcPct val="0"/>
              </a:spcBef>
              <a:buFont typeface="+mj-lt"/>
              <a:buAutoNum type="arabicPeriod"/>
            </a:pPr>
            <a:r>
              <a:rPr lang="es-ES" altLang="es-ES_tradnl" sz="1800" dirty="0" smtClean="0">
                <a:latin typeface="Century Gothic" panose="020B0502020202020204" pitchFamily="34" charset="0"/>
                <a:ea typeface="Adobe Caslon Pro"/>
                <a:cs typeface="Adobe Caslon Pro"/>
              </a:rPr>
              <a:t>Mejor planeación del desarrollo regional</a:t>
            </a:r>
          </a:p>
          <a:p>
            <a:pPr marL="342900" indent="-342900" algn="just">
              <a:spcBef>
                <a:spcPct val="0"/>
              </a:spcBef>
              <a:buFont typeface="+mj-lt"/>
              <a:buAutoNum type="arabicPeriod"/>
            </a:pPr>
            <a:endParaRPr lang="es-ES" altLang="es-ES_tradnl" sz="1800" dirty="0">
              <a:latin typeface="Century Gothic" panose="020B0502020202020204" pitchFamily="34" charset="0"/>
              <a:ea typeface="Adobe Caslon Pro"/>
              <a:cs typeface="Adobe Caslon Pro"/>
            </a:endParaRPr>
          </a:p>
          <a:p>
            <a:pPr marL="342900" indent="-342900" algn="just">
              <a:spcBef>
                <a:spcPct val="0"/>
              </a:spcBef>
              <a:buFont typeface="+mj-lt"/>
              <a:buAutoNum type="arabicPeriod"/>
            </a:pPr>
            <a:r>
              <a:rPr lang="es-ES" altLang="es-ES_tradnl" sz="1800" dirty="0">
                <a:latin typeface="Century Gothic" panose="020B0502020202020204" pitchFamily="34" charset="0"/>
              </a:rPr>
              <a:t>Mayor inversión en conectividad e infraestructura social en regiones marginadas propicias para asentamientos humanos y el desarrollo sustentable</a:t>
            </a:r>
            <a:r>
              <a:rPr lang="es-ES" altLang="es-ES_tradnl" sz="1800" dirty="0" smtClean="0">
                <a:latin typeface="Century Gothic" panose="020B0502020202020204" pitchFamily="34" charset="0"/>
              </a:rPr>
              <a:t>.</a:t>
            </a:r>
          </a:p>
          <a:p>
            <a:pPr marL="342900" indent="-342900" algn="just">
              <a:spcBef>
                <a:spcPct val="0"/>
              </a:spcBef>
              <a:buFont typeface="+mj-lt"/>
              <a:buAutoNum type="arabicPeriod"/>
            </a:pPr>
            <a:endParaRPr lang="es-ES" altLang="es-ES_tradnl" sz="1800" dirty="0">
              <a:latin typeface="Century Gothic" panose="020B0502020202020204" pitchFamily="34" charset="0"/>
              <a:ea typeface="Adobe Caslon Pro"/>
              <a:cs typeface="Adobe Caslon Pro"/>
            </a:endParaRPr>
          </a:p>
          <a:p>
            <a:pPr marL="342900" indent="-342900" algn="just">
              <a:spcBef>
                <a:spcPct val="0"/>
              </a:spcBef>
              <a:buFont typeface="+mj-lt"/>
              <a:buAutoNum type="arabicPeriod"/>
            </a:pPr>
            <a:r>
              <a:rPr lang="es-ES" altLang="es-ES_tradnl" sz="1800" dirty="0" smtClean="0">
                <a:latin typeface="Century Gothic" panose="020B0502020202020204" pitchFamily="34" charset="0"/>
                <a:ea typeface="Adobe Caslon Pro"/>
                <a:cs typeface="Adobe Caslon Pro"/>
              </a:rPr>
              <a:t>Inducción de la migración en caso contrario</a:t>
            </a:r>
          </a:p>
          <a:p>
            <a:pPr marL="342900" indent="-342900" algn="just">
              <a:spcBef>
                <a:spcPct val="0"/>
              </a:spcBef>
              <a:buFont typeface="+mj-lt"/>
              <a:buAutoNum type="arabicPeriod"/>
            </a:pPr>
            <a:endParaRPr lang="es-ES" altLang="es-ES_tradnl" sz="1800" dirty="0">
              <a:latin typeface="Century Gothic" panose="020B0502020202020204" pitchFamily="34" charset="0"/>
              <a:ea typeface="Adobe Caslon Pro"/>
              <a:cs typeface="Adobe Caslon Pro"/>
            </a:endParaRPr>
          </a:p>
          <a:p>
            <a:pPr marL="342900" indent="-342900" algn="just">
              <a:spcBef>
                <a:spcPct val="0"/>
              </a:spcBef>
              <a:buFont typeface="+mj-lt"/>
              <a:buAutoNum type="arabicPeriod"/>
            </a:pPr>
            <a:r>
              <a:rPr lang="es-ES" altLang="es-ES_tradnl" sz="1800" dirty="0" smtClean="0">
                <a:latin typeface="Century Gothic" panose="020B0502020202020204" pitchFamily="34" charset="0"/>
                <a:ea typeface="Adobe Caslon Pro"/>
                <a:cs typeface="Adobe Caslon Pro"/>
              </a:rPr>
              <a:t>Mayor difusión de los instrumentos de planeación y focalización de la política social entre las autoridades responsables de su ejecución dentro de las distintas dependencias de gobierno, y en los distintos niveles de gobierno. </a:t>
            </a:r>
          </a:p>
          <a:p>
            <a:pPr marL="342900" indent="-342900" algn="just">
              <a:spcBef>
                <a:spcPct val="0"/>
              </a:spcBef>
              <a:buFont typeface="+mj-lt"/>
              <a:buAutoNum type="arabicPeriod"/>
            </a:pPr>
            <a:endParaRPr lang="es-ES" altLang="es-ES_tradnl" sz="1800" dirty="0">
              <a:latin typeface="Century Gothic" panose="020B0502020202020204" pitchFamily="34" charset="0"/>
              <a:ea typeface="Adobe Caslon Pro"/>
              <a:cs typeface="Adobe Caslon Pro"/>
            </a:endParaRPr>
          </a:p>
          <a:p>
            <a:pPr marL="342900" indent="-342900" algn="just">
              <a:spcBef>
                <a:spcPct val="0"/>
              </a:spcBef>
              <a:buFont typeface="+mj-lt"/>
              <a:buAutoNum type="arabicPeriod"/>
            </a:pPr>
            <a:endParaRPr lang="es-ES" altLang="es-ES_tradnl" sz="1800" dirty="0" smtClean="0">
              <a:latin typeface="Century Gothic" panose="020B0502020202020204" pitchFamily="34" charset="0"/>
              <a:ea typeface="Adobe Caslon Pro"/>
              <a:cs typeface="Adobe Caslon Pro"/>
            </a:endParaRPr>
          </a:p>
          <a:p>
            <a:pPr marL="342900" indent="-342900">
              <a:spcBef>
                <a:spcPct val="0"/>
              </a:spcBef>
            </a:pPr>
            <a:endParaRPr lang="es-ES" altLang="es-ES_tradnl" sz="1800" dirty="0" smtClean="0"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pic>
        <p:nvPicPr>
          <p:cNvPr id="33" name="Picture 8" descr="Resultado de imagen para logo sedes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573" y="181371"/>
            <a:ext cx="1716555" cy="5583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" name="Rectángulo 75"/>
          <p:cNvSpPr/>
          <p:nvPr/>
        </p:nvSpPr>
        <p:spPr>
          <a:xfrm>
            <a:off x="487430" y="6360071"/>
            <a:ext cx="6096000" cy="23083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s-MX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Fuente: </a:t>
            </a:r>
            <a:r>
              <a:rPr lang="es-MX" sz="9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elaboración de la SEDESOL con datos </a:t>
            </a:r>
            <a:r>
              <a:rPr lang="es-MX" sz="9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del CONAPO.</a:t>
            </a:r>
            <a:endParaRPr lang="es-MX" sz="9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5"/>
          <a:srcRect l="30513" t="7693" r="31622" b="5388"/>
          <a:stretch/>
        </p:blipFill>
        <p:spPr>
          <a:xfrm>
            <a:off x="10554742" y="4241770"/>
            <a:ext cx="1909104" cy="241140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ContrastingLeftFacing"/>
            <a:lightRig rig="threePt" dir="t"/>
          </a:scene3d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6"/>
          <a:srcRect l="30676" t="8702" r="31784" b="6251"/>
          <a:stretch/>
        </p:blipFill>
        <p:spPr>
          <a:xfrm>
            <a:off x="10873650" y="2051803"/>
            <a:ext cx="1271288" cy="1620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HeroicExtremeLeftFacing"/>
            <a:lightRig rig="threePt" dir="t"/>
          </a:scene3d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7"/>
          <a:srcRect l="30513" t="7981" r="31703" b="5388"/>
          <a:stretch/>
        </p:blipFill>
        <p:spPr>
          <a:xfrm>
            <a:off x="9784918" y="948599"/>
            <a:ext cx="1256107" cy="1620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HeroicExtremeLef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40290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7882287" y="6225287"/>
            <a:ext cx="385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900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Yu Gothic Light" panose="020B0300000000000000" pitchFamily="34" charset="-128"/>
              </a:rPr>
              <a:t>Situación actual de la Pobreza y la Marginación en México</a:t>
            </a:r>
            <a:endParaRPr lang="es-ES_tradnl" sz="900" b="1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Yu Gothic Light" panose="020B0300000000000000" pitchFamily="34" charset="-128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3" b="88732"/>
          <a:stretch/>
        </p:blipFill>
        <p:spPr>
          <a:xfrm>
            <a:off x="9064170" y="6475487"/>
            <a:ext cx="3127829" cy="464949"/>
          </a:xfrm>
          <a:prstGeom prst="rect">
            <a:avLst/>
          </a:prstGeom>
        </p:spPr>
      </p:pic>
      <p:sp>
        <p:nvSpPr>
          <p:cNvPr id="31" name="Rectángulo 30"/>
          <p:cNvSpPr/>
          <p:nvPr/>
        </p:nvSpPr>
        <p:spPr>
          <a:xfrm>
            <a:off x="11380573" y="6130365"/>
            <a:ext cx="85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|</a:t>
            </a:r>
            <a:r>
              <a:rPr lang="es-MX" b="1" dirty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7</a:t>
            </a:r>
            <a:endParaRPr lang="es-ES_tradnl" b="1" dirty="0">
              <a:solidFill>
                <a:schemeClr val="accent2"/>
              </a:solidFill>
              <a:latin typeface="Century Gothic" panose="020B0502020202020204" pitchFamily="34" charset="0"/>
              <a:ea typeface="Adobe Fangsong Std R" panose="02020400000000000000" pitchFamily="18" charset="-128"/>
            </a:endParaRPr>
          </a:p>
        </p:txBody>
      </p:sp>
      <p:sp>
        <p:nvSpPr>
          <p:cNvPr id="44" name="Cinta perforada 42"/>
          <p:cNvSpPr/>
          <p:nvPr/>
        </p:nvSpPr>
        <p:spPr>
          <a:xfrm>
            <a:off x="445477" y="2547338"/>
            <a:ext cx="11031416" cy="3005977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  <a:gd name="connsiteX0" fmla="*/ 976 w 9999"/>
              <a:gd name="connsiteY0" fmla="*/ 6581 h 14181"/>
              <a:gd name="connsiteX1" fmla="*/ 954 w 9999"/>
              <a:gd name="connsiteY1" fmla="*/ 6781 h 14181"/>
              <a:gd name="connsiteX2" fmla="*/ 3112 w 9999"/>
              <a:gd name="connsiteY2" fmla="*/ 35 h 14181"/>
              <a:gd name="connsiteX3" fmla="*/ 7187 w 9999"/>
              <a:gd name="connsiteY3" fmla="*/ 4222 h 14181"/>
              <a:gd name="connsiteX4" fmla="*/ 9999 w 9999"/>
              <a:gd name="connsiteY4" fmla="*/ 6279 h 14181"/>
              <a:gd name="connsiteX5" fmla="*/ 9982 w 9999"/>
              <a:gd name="connsiteY5" fmla="*/ 12799 h 14181"/>
              <a:gd name="connsiteX6" fmla="*/ 7446 w 9999"/>
              <a:gd name="connsiteY6" fmla="*/ 10182 h 14181"/>
              <a:gd name="connsiteX7" fmla="*/ 3556 w 9999"/>
              <a:gd name="connsiteY7" fmla="*/ 13275 h 14181"/>
              <a:gd name="connsiteX8" fmla="*/ 921 w 9999"/>
              <a:gd name="connsiteY8" fmla="*/ 14080 h 14181"/>
              <a:gd name="connsiteX9" fmla="*/ 944 w 9999"/>
              <a:gd name="connsiteY9" fmla="*/ 13924 h 14181"/>
              <a:gd name="connsiteX10" fmla="*/ 976 w 9999"/>
              <a:gd name="connsiteY10" fmla="*/ 6581 h 14181"/>
              <a:gd name="connsiteX0" fmla="*/ 976 w 10000"/>
              <a:gd name="connsiteY0" fmla="*/ 4617 h 9976"/>
              <a:gd name="connsiteX1" fmla="*/ 954 w 10000"/>
              <a:gd name="connsiteY1" fmla="*/ 4758 h 9976"/>
              <a:gd name="connsiteX2" fmla="*/ 3112 w 10000"/>
              <a:gd name="connsiteY2" fmla="*/ 1 h 9976"/>
              <a:gd name="connsiteX3" fmla="*/ 7044 w 10000"/>
              <a:gd name="connsiteY3" fmla="*/ 4896 h 9976"/>
              <a:gd name="connsiteX4" fmla="*/ 10000 w 10000"/>
              <a:gd name="connsiteY4" fmla="*/ 4404 h 9976"/>
              <a:gd name="connsiteX5" fmla="*/ 9983 w 10000"/>
              <a:gd name="connsiteY5" fmla="*/ 9001 h 9976"/>
              <a:gd name="connsiteX6" fmla="*/ 7447 w 10000"/>
              <a:gd name="connsiteY6" fmla="*/ 7156 h 9976"/>
              <a:gd name="connsiteX7" fmla="*/ 3556 w 10000"/>
              <a:gd name="connsiteY7" fmla="*/ 9337 h 9976"/>
              <a:gd name="connsiteX8" fmla="*/ 921 w 10000"/>
              <a:gd name="connsiteY8" fmla="*/ 9905 h 9976"/>
              <a:gd name="connsiteX9" fmla="*/ 944 w 10000"/>
              <a:gd name="connsiteY9" fmla="*/ 9795 h 9976"/>
              <a:gd name="connsiteX10" fmla="*/ 976 w 10000"/>
              <a:gd name="connsiteY10" fmla="*/ 4617 h 997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3556 w 10000"/>
              <a:gd name="connsiteY7" fmla="*/ 9359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2766"/>
              <a:gd name="connsiteX1" fmla="*/ 954 w 10000"/>
              <a:gd name="connsiteY1" fmla="*/ 4769 h 12766"/>
              <a:gd name="connsiteX2" fmla="*/ 3112 w 10000"/>
              <a:gd name="connsiteY2" fmla="*/ 1 h 12766"/>
              <a:gd name="connsiteX3" fmla="*/ 7044 w 10000"/>
              <a:gd name="connsiteY3" fmla="*/ 4908 h 12766"/>
              <a:gd name="connsiteX4" fmla="*/ 10000 w 10000"/>
              <a:gd name="connsiteY4" fmla="*/ 4415 h 12766"/>
              <a:gd name="connsiteX5" fmla="*/ 9983 w 10000"/>
              <a:gd name="connsiteY5" fmla="*/ 9023 h 12766"/>
              <a:gd name="connsiteX6" fmla="*/ 7447 w 10000"/>
              <a:gd name="connsiteY6" fmla="*/ 12721 h 12766"/>
              <a:gd name="connsiteX7" fmla="*/ 3885 w 10000"/>
              <a:gd name="connsiteY7" fmla="*/ 5721 h 12766"/>
              <a:gd name="connsiteX8" fmla="*/ 921 w 10000"/>
              <a:gd name="connsiteY8" fmla="*/ 9929 h 12766"/>
              <a:gd name="connsiteX9" fmla="*/ 944 w 10000"/>
              <a:gd name="connsiteY9" fmla="*/ 9819 h 12766"/>
              <a:gd name="connsiteX10" fmla="*/ 976 w 10000"/>
              <a:gd name="connsiteY10" fmla="*/ 4628 h 12766"/>
              <a:gd name="connsiteX0" fmla="*/ 976 w 10000"/>
              <a:gd name="connsiteY0" fmla="*/ 4628 h 12730"/>
              <a:gd name="connsiteX1" fmla="*/ 954 w 10000"/>
              <a:gd name="connsiteY1" fmla="*/ 4769 h 12730"/>
              <a:gd name="connsiteX2" fmla="*/ 3112 w 10000"/>
              <a:gd name="connsiteY2" fmla="*/ 1 h 12730"/>
              <a:gd name="connsiteX3" fmla="*/ 7044 w 10000"/>
              <a:gd name="connsiteY3" fmla="*/ 4908 h 12730"/>
              <a:gd name="connsiteX4" fmla="*/ 10000 w 10000"/>
              <a:gd name="connsiteY4" fmla="*/ 4415 h 12730"/>
              <a:gd name="connsiteX5" fmla="*/ 9983 w 10000"/>
              <a:gd name="connsiteY5" fmla="*/ 9023 h 12730"/>
              <a:gd name="connsiteX6" fmla="*/ 7447 w 10000"/>
              <a:gd name="connsiteY6" fmla="*/ 12721 h 12730"/>
              <a:gd name="connsiteX7" fmla="*/ 4799 w 10000"/>
              <a:gd name="connsiteY7" fmla="*/ 7595 h 12730"/>
              <a:gd name="connsiteX8" fmla="*/ 921 w 10000"/>
              <a:gd name="connsiteY8" fmla="*/ 9929 h 12730"/>
              <a:gd name="connsiteX9" fmla="*/ 944 w 10000"/>
              <a:gd name="connsiteY9" fmla="*/ 9819 h 12730"/>
              <a:gd name="connsiteX10" fmla="*/ 976 w 10000"/>
              <a:gd name="connsiteY10" fmla="*/ 4628 h 12730"/>
              <a:gd name="connsiteX0" fmla="*/ 976 w 10000"/>
              <a:gd name="connsiteY0" fmla="*/ 4628 h 12726"/>
              <a:gd name="connsiteX1" fmla="*/ 954 w 10000"/>
              <a:gd name="connsiteY1" fmla="*/ 4769 h 12726"/>
              <a:gd name="connsiteX2" fmla="*/ 3112 w 10000"/>
              <a:gd name="connsiteY2" fmla="*/ 1 h 12726"/>
              <a:gd name="connsiteX3" fmla="*/ 7044 w 10000"/>
              <a:gd name="connsiteY3" fmla="*/ 4908 h 12726"/>
              <a:gd name="connsiteX4" fmla="*/ 10000 w 10000"/>
              <a:gd name="connsiteY4" fmla="*/ 4415 h 12726"/>
              <a:gd name="connsiteX5" fmla="*/ 9983 w 10000"/>
              <a:gd name="connsiteY5" fmla="*/ 9023 h 12726"/>
              <a:gd name="connsiteX6" fmla="*/ 7447 w 10000"/>
              <a:gd name="connsiteY6" fmla="*/ 12721 h 12726"/>
              <a:gd name="connsiteX7" fmla="*/ 5083 w 10000"/>
              <a:gd name="connsiteY7" fmla="*/ 7912 h 12726"/>
              <a:gd name="connsiteX8" fmla="*/ 921 w 10000"/>
              <a:gd name="connsiteY8" fmla="*/ 9929 h 12726"/>
              <a:gd name="connsiteX9" fmla="*/ 944 w 10000"/>
              <a:gd name="connsiteY9" fmla="*/ 9819 h 12726"/>
              <a:gd name="connsiteX10" fmla="*/ 976 w 10000"/>
              <a:gd name="connsiteY10" fmla="*/ 4628 h 1272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4408 w 10000"/>
              <a:gd name="connsiteY7" fmla="*/ 8714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1517"/>
              <a:gd name="connsiteX1" fmla="*/ 954 w 10000"/>
              <a:gd name="connsiteY1" fmla="*/ 4769 h 11517"/>
              <a:gd name="connsiteX2" fmla="*/ 3112 w 10000"/>
              <a:gd name="connsiteY2" fmla="*/ 1 h 11517"/>
              <a:gd name="connsiteX3" fmla="*/ 7044 w 10000"/>
              <a:gd name="connsiteY3" fmla="*/ 4908 h 11517"/>
              <a:gd name="connsiteX4" fmla="*/ 10000 w 10000"/>
              <a:gd name="connsiteY4" fmla="*/ 4415 h 11517"/>
              <a:gd name="connsiteX5" fmla="*/ 9983 w 10000"/>
              <a:gd name="connsiteY5" fmla="*/ 9023 h 11517"/>
              <a:gd name="connsiteX6" fmla="*/ 7607 w 10000"/>
              <a:gd name="connsiteY6" fmla="*/ 11517 h 11517"/>
              <a:gd name="connsiteX7" fmla="*/ 4408 w 10000"/>
              <a:gd name="connsiteY7" fmla="*/ 8714 h 11517"/>
              <a:gd name="connsiteX8" fmla="*/ 921 w 10000"/>
              <a:gd name="connsiteY8" fmla="*/ 9929 h 11517"/>
              <a:gd name="connsiteX9" fmla="*/ 944 w 10000"/>
              <a:gd name="connsiteY9" fmla="*/ 9819 h 11517"/>
              <a:gd name="connsiteX10" fmla="*/ 976 w 10000"/>
              <a:gd name="connsiteY10" fmla="*/ 4628 h 11517"/>
              <a:gd name="connsiteX0" fmla="*/ 976 w 10000"/>
              <a:gd name="connsiteY0" fmla="*/ 3157 h 10046"/>
              <a:gd name="connsiteX1" fmla="*/ 954 w 10000"/>
              <a:gd name="connsiteY1" fmla="*/ 3298 h 10046"/>
              <a:gd name="connsiteX2" fmla="*/ 3343 w 10000"/>
              <a:gd name="connsiteY2" fmla="*/ 1 h 10046"/>
              <a:gd name="connsiteX3" fmla="*/ 7044 w 10000"/>
              <a:gd name="connsiteY3" fmla="*/ 3437 h 10046"/>
              <a:gd name="connsiteX4" fmla="*/ 10000 w 10000"/>
              <a:gd name="connsiteY4" fmla="*/ 2944 h 10046"/>
              <a:gd name="connsiteX5" fmla="*/ 9983 w 10000"/>
              <a:gd name="connsiteY5" fmla="*/ 7552 h 10046"/>
              <a:gd name="connsiteX6" fmla="*/ 7607 w 10000"/>
              <a:gd name="connsiteY6" fmla="*/ 10046 h 10046"/>
              <a:gd name="connsiteX7" fmla="*/ 4408 w 10000"/>
              <a:gd name="connsiteY7" fmla="*/ 7243 h 10046"/>
              <a:gd name="connsiteX8" fmla="*/ 921 w 10000"/>
              <a:gd name="connsiteY8" fmla="*/ 8458 h 10046"/>
              <a:gd name="connsiteX9" fmla="*/ 944 w 10000"/>
              <a:gd name="connsiteY9" fmla="*/ 8348 h 10046"/>
              <a:gd name="connsiteX10" fmla="*/ 976 w 10000"/>
              <a:gd name="connsiteY10" fmla="*/ 3157 h 10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46">
                <a:moveTo>
                  <a:pt x="976" y="3157"/>
                </a:moveTo>
                <a:cubicBezTo>
                  <a:pt x="976" y="3488"/>
                  <a:pt x="559" y="3824"/>
                  <a:pt x="954" y="3298"/>
                </a:cubicBezTo>
                <a:cubicBezTo>
                  <a:pt x="1349" y="2772"/>
                  <a:pt x="2328" y="-22"/>
                  <a:pt x="3343" y="1"/>
                </a:cubicBezTo>
                <a:cubicBezTo>
                  <a:pt x="4358" y="24"/>
                  <a:pt x="5935" y="2947"/>
                  <a:pt x="7044" y="3437"/>
                </a:cubicBezTo>
                <a:cubicBezTo>
                  <a:pt x="8154" y="3928"/>
                  <a:pt x="10000" y="2612"/>
                  <a:pt x="10000" y="2944"/>
                </a:cubicBezTo>
                <a:cubicBezTo>
                  <a:pt x="9994" y="4480"/>
                  <a:pt x="9989" y="6016"/>
                  <a:pt x="9983" y="7552"/>
                </a:cubicBezTo>
                <a:cubicBezTo>
                  <a:pt x="9983" y="7222"/>
                  <a:pt x="8536" y="10097"/>
                  <a:pt x="7607" y="10046"/>
                </a:cubicBezTo>
                <a:cubicBezTo>
                  <a:pt x="6678" y="9995"/>
                  <a:pt x="5522" y="7508"/>
                  <a:pt x="4408" y="7243"/>
                </a:cubicBezTo>
                <a:cubicBezTo>
                  <a:pt x="3294" y="6978"/>
                  <a:pt x="3009" y="8458"/>
                  <a:pt x="921" y="8458"/>
                </a:cubicBezTo>
                <a:cubicBezTo>
                  <a:pt x="-1164" y="8458"/>
                  <a:pt x="944" y="8678"/>
                  <a:pt x="944" y="8348"/>
                </a:cubicBezTo>
                <a:cubicBezTo>
                  <a:pt x="955" y="6617"/>
                  <a:pt x="965" y="4887"/>
                  <a:pt x="976" y="3157"/>
                </a:cubicBezTo>
                <a:close/>
              </a:path>
            </a:pathLst>
          </a:cu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 </a:t>
            </a:r>
          </a:p>
          <a:p>
            <a:r>
              <a:rPr lang="es-MX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 </a:t>
            </a:r>
            <a:endParaRPr lang="es-MX" sz="1600" dirty="0" smtClean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s-MX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s-MX" sz="1600" dirty="0" smtClean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s-MX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s-MX" sz="1600" dirty="0" smtClean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s-MX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Al </a:t>
            </a:r>
            <a:r>
              <a:rPr lang="es-MX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analizar la evolución de ambas variables en el tiempo, se observa un avance general en el bienestar de la </a:t>
            </a:r>
            <a:r>
              <a:rPr lang="es-MX" sz="16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población.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es-MX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Pese a la prevalencia de retos </a:t>
            </a:r>
            <a:r>
              <a:rPr lang="es-MX" sz="16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importantes, </a:t>
            </a:r>
            <a:r>
              <a:rPr lang="es-MX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la evidencia empírica sobre las distintas dimensiones de la pobreza, la marginación y su evolución en el tiempo, confirman que la mayor parte de los mexicanos o el ciudadano promedio, vive hoy en día mejor de lo que vivían sus padres cuando tenían su edad</a:t>
            </a:r>
            <a:r>
              <a:rPr lang="es-MX" sz="16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es-MX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MX" sz="16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Reconocer </a:t>
            </a:r>
            <a:r>
              <a:rPr lang="es-MX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este hecho es de suma importancia, no sólo para generar un debate más objetivo de la situación, sino para propiciar una mejor planeación y ejecución de la política social al contar con un diagnóstico preciso de la problemática social que aquí se aborda.</a:t>
            </a:r>
          </a:p>
          <a:p>
            <a:pPr algn="just"/>
            <a:r>
              <a:rPr lang="es-MX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 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Sin embargo, </a:t>
            </a:r>
            <a:r>
              <a:rPr lang="es-MX" sz="16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la distribución inequitativa de los </a:t>
            </a:r>
            <a:r>
              <a:rPr lang="es-MX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beneficios del crecimiento económico y del desarrollo </a:t>
            </a:r>
            <a:r>
              <a:rPr lang="es-MX" sz="16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a </a:t>
            </a:r>
            <a:r>
              <a:rPr lang="es-MX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lo largo del </a:t>
            </a:r>
            <a:r>
              <a:rPr lang="es-MX" sz="16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país, son atribuibles en parte a la marginación. </a:t>
            </a:r>
            <a:endParaRPr lang="es-MX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just"/>
            <a:r>
              <a:rPr lang="es-MX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 </a:t>
            </a:r>
            <a:endParaRPr lang="es-MX" sz="1600" dirty="0" smtClean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Muchos </a:t>
            </a:r>
            <a:r>
              <a:rPr lang="es-MX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de los factores que condicionan el desarrollo económico de una región, son los factores asociados a la marginación, pues al elevar éstos el costo de la inversión, limitan el desarrollo de mercados, y la provisión de servicios tanto públicos como privados en zonas aisladas o remotas, convirtiéndose en consecuencia, en un verdadero obstáculo para el desarrollo </a:t>
            </a:r>
            <a:r>
              <a:rPr lang="es-MX" sz="16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incluyente.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Por </a:t>
            </a:r>
            <a:r>
              <a:rPr lang="es-MX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lo anterior, es necesaria </a:t>
            </a:r>
            <a:r>
              <a:rPr lang="es-MX" sz="16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reforzar las </a:t>
            </a:r>
            <a:r>
              <a:rPr lang="es-MX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acciones o políticas públicas compensatorias que reduzcan la pobreza, y otras brechas existentes entre los estados o regiones del país.  </a:t>
            </a:r>
          </a:p>
          <a:p>
            <a:r>
              <a:rPr lang="es-MX" sz="16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endParaRPr lang="es-MX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s-MX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 </a:t>
            </a:r>
            <a:endParaRPr lang="es-MX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s-MX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 </a:t>
            </a:r>
          </a:p>
          <a:p>
            <a:r>
              <a:rPr lang="es-MX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 </a:t>
            </a:r>
          </a:p>
          <a:p>
            <a:r>
              <a:rPr lang="es-MX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 </a:t>
            </a:r>
          </a:p>
          <a:p>
            <a:r>
              <a:rPr lang="es-MX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 </a:t>
            </a:r>
          </a:p>
          <a:p>
            <a:r>
              <a:rPr lang="es-MX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 </a:t>
            </a:r>
          </a:p>
          <a:p>
            <a:r>
              <a:rPr lang="es-MX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 </a:t>
            </a:r>
          </a:p>
          <a:p>
            <a:r>
              <a:rPr lang="es-MX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 </a:t>
            </a:r>
          </a:p>
        </p:txBody>
      </p:sp>
      <p:sp>
        <p:nvSpPr>
          <p:cNvPr id="45" name="Cinta perforada 42"/>
          <p:cNvSpPr/>
          <p:nvPr/>
        </p:nvSpPr>
        <p:spPr>
          <a:xfrm>
            <a:off x="-1163860" y="1585697"/>
            <a:ext cx="13564334" cy="4232096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44" h="10102">
                <a:moveTo>
                  <a:pt x="698" y="2424"/>
                </a:moveTo>
                <a:cubicBezTo>
                  <a:pt x="698" y="2897"/>
                  <a:pt x="406" y="2329"/>
                  <a:pt x="682" y="2627"/>
                </a:cubicBezTo>
                <a:cubicBezTo>
                  <a:pt x="958" y="2926"/>
                  <a:pt x="1614" y="4645"/>
                  <a:pt x="2356" y="4214"/>
                </a:cubicBezTo>
                <a:cubicBezTo>
                  <a:pt x="3098" y="3783"/>
                  <a:pt x="4338" y="391"/>
                  <a:pt x="5135" y="41"/>
                </a:cubicBezTo>
                <a:cubicBezTo>
                  <a:pt x="5933" y="-308"/>
                  <a:pt x="7144" y="1646"/>
                  <a:pt x="7144" y="2119"/>
                </a:cubicBezTo>
                <a:cubicBezTo>
                  <a:pt x="7140" y="4316"/>
                  <a:pt x="7136" y="6511"/>
                  <a:pt x="7132" y="8706"/>
                </a:cubicBezTo>
                <a:cubicBezTo>
                  <a:pt x="7132" y="8234"/>
                  <a:pt x="6085" y="5983"/>
                  <a:pt x="5320" y="6062"/>
                </a:cubicBezTo>
                <a:cubicBezTo>
                  <a:pt x="4555" y="6141"/>
                  <a:pt x="3318" y="8531"/>
                  <a:pt x="2541" y="9187"/>
                </a:cubicBezTo>
                <a:cubicBezTo>
                  <a:pt x="1764" y="9842"/>
                  <a:pt x="2150" y="10000"/>
                  <a:pt x="659" y="10000"/>
                </a:cubicBezTo>
                <a:cubicBezTo>
                  <a:pt x="-831" y="10000"/>
                  <a:pt x="675" y="10315"/>
                  <a:pt x="675" y="9842"/>
                </a:cubicBezTo>
                <a:cubicBezTo>
                  <a:pt x="683" y="7369"/>
                  <a:pt x="690" y="4897"/>
                  <a:pt x="698" y="2424"/>
                </a:cubicBezTo>
                <a:close/>
              </a:path>
            </a:pathLst>
          </a:custGeom>
          <a:solidFill>
            <a:srgbClr val="F2F2F2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8" name="CuadroTexto 4"/>
          <p:cNvSpPr txBox="1">
            <a:spLocks noChangeArrowheads="1"/>
          </p:cNvSpPr>
          <p:nvPr/>
        </p:nvSpPr>
        <p:spPr bwMode="auto">
          <a:xfrm>
            <a:off x="363150" y="294097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ES_tradnl" sz="2000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Conclusiones</a:t>
            </a:r>
            <a:endParaRPr lang="es-MX" altLang="es-ES_tradnl" sz="2000" b="1" dirty="0">
              <a:solidFill>
                <a:schemeClr val="accent2"/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pic>
        <p:nvPicPr>
          <p:cNvPr id="33" name="Picture 8" descr="Resultado de imagen para logo sedes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573" y="181371"/>
            <a:ext cx="1716555" cy="5583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20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inta perforada 42"/>
          <p:cNvSpPr/>
          <p:nvPr/>
        </p:nvSpPr>
        <p:spPr>
          <a:xfrm>
            <a:off x="-1324650" y="2071171"/>
            <a:ext cx="13539535" cy="3005977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  <a:gd name="connsiteX0" fmla="*/ 976 w 9999"/>
              <a:gd name="connsiteY0" fmla="*/ 6581 h 14181"/>
              <a:gd name="connsiteX1" fmla="*/ 954 w 9999"/>
              <a:gd name="connsiteY1" fmla="*/ 6781 h 14181"/>
              <a:gd name="connsiteX2" fmla="*/ 3112 w 9999"/>
              <a:gd name="connsiteY2" fmla="*/ 35 h 14181"/>
              <a:gd name="connsiteX3" fmla="*/ 7187 w 9999"/>
              <a:gd name="connsiteY3" fmla="*/ 4222 h 14181"/>
              <a:gd name="connsiteX4" fmla="*/ 9999 w 9999"/>
              <a:gd name="connsiteY4" fmla="*/ 6279 h 14181"/>
              <a:gd name="connsiteX5" fmla="*/ 9982 w 9999"/>
              <a:gd name="connsiteY5" fmla="*/ 12799 h 14181"/>
              <a:gd name="connsiteX6" fmla="*/ 7446 w 9999"/>
              <a:gd name="connsiteY6" fmla="*/ 10182 h 14181"/>
              <a:gd name="connsiteX7" fmla="*/ 3556 w 9999"/>
              <a:gd name="connsiteY7" fmla="*/ 13275 h 14181"/>
              <a:gd name="connsiteX8" fmla="*/ 921 w 9999"/>
              <a:gd name="connsiteY8" fmla="*/ 14080 h 14181"/>
              <a:gd name="connsiteX9" fmla="*/ 944 w 9999"/>
              <a:gd name="connsiteY9" fmla="*/ 13924 h 14181"/>
              <a:gd name="connsiteX10" fmla="*/ 976 w 9999"/>
              <a:gd name="connsiteY10" fmla="*/ 6581 h 14181"/>
              <a:gd name="connsiteX0" fmla="*/ 976 w 10000"/>
              <a:gd name="connsiteY0" fmla="*/ 4617 h 9976"/>
              <a:gd name="connsiteX1" fmla="*/ 954 w 10000"/>
              <a:gd name="connsiteY1" fmla="*/ 4758 h 9976"/>
              <a:gd name="connsiteX2" fmla="*/ 3112 w 10000"/>
              <a:gd name="connsiteY2" fmla="*/ 1 h 9976"/>
              <a:gd name="connsiteX3" fmla="*/ 7044 w 10000"/>
              <a:gd name="connsiteY3" fmla="*/ 4896 h 9976"/>
              <a:gd name="connsiteX4" fmla="*/ 10000 w 10000"/>
              <a:gd name="connsiteY4" fmla="*/ 4404 h 9976"/>
              <a:gd name="connsiteX5" fmla="*/ 9983 w 10000"/>
              <a:gd name="connsiteY5" fmla="*/ 9001 h 9976"/>
              <a:gd name="connsiteX6" fmla="*/ 7447 w 10000"/>
              <a:gd name="connsiteY6" fmla="*/ 7156 h 9976"/>
              <a:gd name="connsiteX7" fmla="*/ 3556 w 10000"/>
              <a:gd name="connsiteY7" fmla="*/ 9337 h 9976"/>
              <a:gd name="connsiteX8" fmla="*/ 921 w 10000"/>
              <a:gd name="connsiteY8" fmla="*/ 9905 h 9976"/>
              <a:gd name="connsiteX9" fmla="*/ 944 w 10000"/>
              <a:gd name="connsiteY9" fmla="*/ 9795 h 9976"/>
              <a:gd name="connsiteX10" fmla="*/ 976 w 10000"/>
              <a:gd name="connsiteY10" fmla="*/ 4617 h 997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3556 w 10000"/>
              <a:gd name="connsiteY7" fmla="*/ 9359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2766"/>
              <a:gd name="connsiteX1" fmla="*/ 954 w 10000"/>
              <a:gd name="connsiteY1" fmla="*/ 4769 h 12766"/>
              <a:gd name="connsiteX2" fmla="*/ 3112 w 10000"/>
              <a:gd name="connsiteY2" fmla="*/ 1 h 12766"/>
              <a:gd name="connsiteX3" fmla="*/ 7044 w 10000"/>
              <a:gd name="connsiteY3" fmla="*/ 4908 h 12766"/>
              <a:gd name="connsiteX4" fmla="*/ 10000 w 10000"/>
              <a:gd name="connsiteY4" fmla="*/ 4415 h 12766"/>
              <a:gd name="connsiteX5" fmla="*/ 9983 w 10000"/>
              <a:gd name="connsiteY5" fmla="*/ 9023 h 12766"/>
              <a:gd name="connsiteX6" fmla="*/ 7447 w 10000"/>
              <a:gd name="connsiteY6" fmla="*/ 12721 h 12766"/>
              <a:gd name="connsiteX7" fmla="*/ 3885 w 10000"/>
              <a:gd name="connsiteY7" fmla="*/ 5721 h 12766"/>
              <a:gd name="connsiteX8" fmla="*/ 921 w 10000"/>
              <a:gd name="connsiteY8" fmla="*/ 9929 h 12766"/>
              <a:gd name="connsiteX9" fmla="*/ 944 w 10000"/>
              <a:gd name="connsiteY9" fmla="*/ 9819 h 12766"/>
              <a:gd name="connsiteX10" fmla="*/ 976 w 10000"/>
              <a:gd name="connsiteY10" fmla="*/ 4628 h 12766"/>
              <a:gd name="connsiteX0" fmla="*/ 976 w 10000"/>
              <a:gd name="connsiteY0" fmla="*/ 4628 h 12730"/>
              <a:gd name="connsiteX1" fmla="*/ 954 w 10000"/>
              <a:gd name="connsiteY1" fmla="*/ 4769 h 12730"/>
              <a:gd name="connsiteX2" fmla="*/ 3112 w 10000"/>
              <a:gd name="connsiteY2" fmla="*/ 1 h 12730"/>
              <a:gd name="connsiteX3" fmla="*/ 7044 w 10000"/>
              <a:gd name="connsiteY3" fmla="*/ 4908 h 12730"/>
              <a:gd name="connsiteX4" fmla="*/ 10000 w 10000"/>
              <a:gd name="connsiteY4" fmla="*/ 4415 h 12730"/>
              <a:gd name="connsiteX5" fmla="*/ 9983 w 10000"/>
              <a:gd name="connsiteY5" fmla="*/ 9023 h 12730"/>
              <a:gd name="connsiteX6" fmla="*/ 7447 w 10000"/>
              <a:gd name="connsiteY6" fmla="*/ 12721 h 12730"/>
              <a:gd name="connsiteX7" fmla="*/ 4799 w 10000"/>
              <a:gd name="connsiteY7" fmla="*/ 7595 h 12730"/>
              <a:gd name="connsiteX8" fmla="*/ 921 w 10000"/>
              <a:gd name="connsiteY8" fmla="*/ 9929 h 12730"/>
              <a:gd name="connsiteX9" fmla="*/ 944 w 10000"/>
              <a:gd name="connsiteY9" fmla="*/ 9819 h 12730"/>
              <a:gd name="connsiteX10" fmla="*/ 976 w 10000"/>
              <a:gd name="connsiteY10" fmla="*/ 4628 h 12730"/>
              <a:gd name="connsiteX0" fmla="*/ 976 w 10000"/>
              <a:gd name="connsiteY0" fmla="*/ 4628 h 12726"/>
              <a:gd name="connsiteX1" fmla="*/ 954 w 10000"/>
              <a:gd name="connsiteY1" fmla="*/ 4769 h 12726"/>
              <a:gd name="connsiteX2" fmla="*/ 3112 w 10000"/>
              <a:gd name="connsiteY2" fmla="*/ 1 h 12726"/>
              <a:gd name="connsiteX3" fmla="*/ 7044 w 10000"/>
              <a:gd name="connsiteY3" fmla="*/ 4908 h 12726"/>
              <a:gd name="connsiteX4" fmla="*/ 10000 w 10000"/>
              <a:gd name="connsiteY4" fmla="*/ 4415 h 12726"/>
              <a:gd name="connsiteX5" fmla="*/ 9983 w 10000"/>
              <a:gd name="connsiteY5" fmla="*/ 9023 h 12726"/>
              <a:gd name="connsiteX6" fmla="*/ 7447 w 10000"/>
              <a:gd name="connsiteY6" fmla="*/ 12721 h 12726"/>
              <a:gd name="connsiteX7" fmla="*/ 5083 w 10000"/>
              <a:gd name="connsiteY7" fmla="*/ 7912 h 12726"/>
              <a:gd name="connsiteX8" fmla="*/ 921 w 10000"/>
              <a:gd name="connsiteY8" fmla="*/ 9929 h 12726"/>
              <a:gd name="connsiteX9" fmla="*/ 944 w 10000"/>
              <a:gd name="connsiteY9" fmla="*/ 9819 h 12726"/>
              <a:gd name="connsiteX10" fmla="*/ 976 w 10000"/>
              <a:gd name="connsiteY10" fmla="*/ 4628 h 1272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4408 w 10000"/>
              <a:gd name="connsiteY7" fmla="*/ 8714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1517"/>
              <a:gd name="connsiteX1" fmla="*/ 954 w 10000"/>
              <a:gd name="connsiteY1" fmla="*/ 4769 h 11517"/>
              <a:gd name="connsiteX2" fmla="*/ 3112 w 10000"/>
              <a:gd name="connsiteY2" fmla="*/ 1 h 11517"/>
              <a:gd name="connsiteX3" fmla="*/ 7044 w 10000"/>
              <a:gd name="connsiteY3" fmla="*/ 4908 h 11517"/>
              <a:gd name="connsiteX4" fmla="*/ 10000 w 10000"/>
              <a:gd name="connsiteY4" fmla="*/ 4415 h 11517"/>
              <a:gd name="connsiteX5" fmla="*/ 9983 w 10000"/>
              <a:gd name="connsiteY5" fmla="*/ 9023 h 11517"/>
              <a:gd name="connsiteX6" fmla="*/ 7607 w 10000"/>
              <a:gd name="connsiteY6" fmla="*/ 11517 h 11517"/>
              <a:gd name="connsiteX7" fmla="*/ 4408 w 10000"/>
              <a:gd name="connsiteY7" fmla="*/ 8714 h 11517"/>
              <a:gd name="connsiteX8" fmla="*/ 921 w 10000"/>
              <a:gd name="connsiteY8" fmla="*/ 9929 h 11517"/>
              <a:gd name="connsiteX9" fmla="*/ 944 w 10000"/>
              <a:gd name="connsiteY9" fmla="*/ 9819 h 11517"/>
              <a:gd name="connsiteX10" fmla="*/ 976 w 10000"/>
              <a:gd name="connsiteY10" fmla="*/ 4628 h 11517"/>
              <a:gd name="connsiteX0" fmla="*/ 976 w 10000"/>
              <a:gd name="connsiteY0" fmla="*/ 3157 h 10046"/>
              <a:gd name="connsiteX1" fmla="*/ 954 w 10000"/>
              <a:gd name="connsiteY1" fmla="*/ 3298 h 10046"/>
              <a:gd name="connsiteX2" fmla="*/ 3343 w 10000"/>
              <a:gd name="connsiteY2" fmla="*/ 1 h 10046"/>
              <a:gd name="connsiteX3" fmla="*/ 7044 w 10000"/>
              <a:gd name="connsiteY3" fmla="*/ 3437 h 10046"/>
              <a:gd name="connsiteX4" fmla="*/ 10000 w 10000"/>
              <a:gd name="connsiteY4" fmla="*/ 2944 h 10046"/>
              <a:gd name="connsiteX5" fmla="*/ 9983 w 10000"/>
              <a:gd name="connsiteY5" fmla="*/ 7552 h 10046"/>
              <a:gd name="connsiteX6" fmla="*/ 7607 w 10000"/>
              <a:gd name="connsiteY6" fmla="*/ 10046 h 10046"/>
              <a:gd name="connsiteX7" fmla="*/ 4408 w 10000"/>
              <a:gd name="connsiteY7" fmla="*/ 7243 h 10046"/>
              <a:gd name="connsiteX8" fmla="*/ 921 w 10000"/>
              <a:gd name="connsiteY8" fmla="*/ 8458 h 10046"/>
              <a:gd name="connsiteX9" fmla="*/ 944 w 10000"/>
              <a:gd name="connsiteY9" fmla="*/ 8348 h 10046"/>
              <a:gd name="connsiteX10" fmla="*/ 976 w 10000"/>
              <a:gd name="connsiteY10" fmla="*/ 3157 h 10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46">
                <a:moveTo>
                  <a:pt x="976" y="3157"/>
                </a:moveTo>
                <a:cubicBezTo>
                  <a:pt x="976" y="3488"/>
                  <a:pt x="559" y="3824"/>
                  <a:pt x="954" y="3298"/>
                </a:cubicBezTo>
                <a:cubicBezTo>
                  <a:pt x="1349" y="2772"/>
                  <a:pt x="2328" y="-22"/>
                  <a:pt x="3343" y="1"/>
                </a:cubicBezTo>
                <a:cubicBezTo>
                  <a:pt x="4358" y="24"/>
                  <a:pt x="5935" y="2947"/>
                  <a:pt x="7044" y="3437"/>
                </a:cubicBezTo>
                <a:cubicBezTo>
                  <a:pt x="8154" y="3928"/>
                  <a:pt x="10000" y="2612"/>
                  <a:pt x="10000" y="2944"/>
                </a:cubicBezTo>
                <a:cubicBezTo>
                  <a:pt x="9994" y="4480"/>
                  <a:pt x="9989" y="6016"/>
                  <a:pt x="9983" y="7552"/>
                </a:cubicBezTo>
                <a:cubicBezTo>
                  <a:pt x="9983" y="7222"/>
                  <a:pt x="8536" y="10097"/>
                  <a:pt x="7607" y="10046"/>
                </a:cubicBezTo>
                <a:cubicBezTo>
                  <a:pt x="6678" y="9995"/>
                  <a:pt x="5522" y="7508"/>
                  <a:pt x="4408" y="7243"/>
                </a:cubicBezTo>
                <a:cubicBezTo>
                  <a:pt x="3294" y="6978"/>
                  <a:pt x="3009" y="8458"/>
                  <a:pt x="921" y="8458"/>
                </a:cubicBezTo>
                <a:cubicBezTo>
                  <a:pt x="-1164" y="8458"/>
                  <a:pt x="944" y="8678"/>
                  <a:pt x="944" y="8348"/>
                </a:cubicBezTo>
                <a:cubicBezTo>
                  <a:pt x="955" y="6617"/>
                  <a:pt x="965" y="4887"/>
                  <a:pt x="976" y="3157"/>
                </a:cubicBezTo>
                <a:close/>
              </a:path>
            </a:pathLst>
          </a:cu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5" name="Cinta perforada 42"/>
          <p:cNvSpPr/>
          <p:nvPr/>
        </p:nvSpPr>
        <p:spPr>
          <a:xfrm>
            <a:off x="-1324650" y="1585697"/>
            <a:ext cx="13564334" cy="4232096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44" h="10102">
                <a:moveTo>
                  <a:pt x="698" y="2424"/>
                </a:moveTo>
                <a:cubicBezTo>
                  <a:pt x="698" y="2897"/>
                  <a:pt x="406" y="2329"/>
                  <a:pt x="682" y="2627"/>
                </a:cubicBezTo>
                <a:cubicBezTo>
                  <a:pt x="958" y="2926"/>
                  <a:pt x="1614" y="4645"/>
                  <a:pt x="2356" y="4214"/>
                </a:cubicBezTo>
                <a:cubicBezTo>
                  <a:pt x="3098" y="3783"/>
                  <a:pt x="4338" y="391"/>
                  <a:pt x="5135" y="41"/>
                </a:cubicBezTo>
                <a:cubicBezTo>
                  <a:pt x="5933" y="-308"/>
                  <a:pt x="7144" y="1646"/>
                  <a:pt x="7144" y="2119"/>
                </a:cubicBezTo>
                <a:cubicBezTo>
                  <a:pt x="7140" y="4316"/>
                  <a:pt x="7136" y="6511"/>
                  <a:pt x="7132" y="8706"/>
                </a:cubicBezTo>
                <a:cubicBezTo>
                  <a:pt x="7132" y="8234"/>
                  <a:pt x="6085" y="5983"/>
                  <a:pt x="5320" y="6062"/>
                </a:cubicBezTo>
                <a:cubicBezTo>
                  <a:pt x="4555" y="6141"/>
                  <a:pt x="3318" y="8531"/>
                  <a:pt x="2541" y="9187"/>
                </a:cubicBezTo>
                <a:cubicBezTo>
                  <a:pt x="1764" y="9842"/>
                  <a:pt x="2150" y="10000"/>
                  <a:pt x="659" y="10000"/>
                </a:cubicBezTo>
                <a:cubicBezTo>
                  <a:pt x="-831" y="10000"/>
                  <a:pt x="675" y="10315"/>
                  <a:pt x="675" y="9842"/>
                </a:cubicBezTo>
                <a:cubicBezTo>
                  <a:pt x="683" y="7369"/>
                  <a:pt x="690" y="4897"/>
                  <a:pt x="698" y="2424"/>
                </a:cubicBezTo>
                <a:close/>
              </a:path>
            </a:pathLst>
          </a:custGeom>
          <a:solidFill>
            <a:srgbClr val="F2F2F2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8" name="CuadroTexto 4"/>
          <p:cNvSpPr txBox="1">
            <a:spLocks noChangeArrowheads="1"/>
          </p:cNvSpPr>
          <p:nvPr/>
        </p:nvSpPr>
        <p:spPr bwMode="auto">
          <a:xfrm>
            <a:off x="3642592" y="1975724"/>
            <a:ext cx="5687122" cy="836484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s-ES_tradnl" sz="4000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MUCHAS GRACIAS</a:t>
            </a:r>
            <a:endParaRPr lang="es-MX" altLang="es-ES_tradnl" sz="4000" b="1" dirty="0">
              <a:solidFill>
                <a:schemeClr val="accent2"/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pic>
        <p:nvPicPr>
          <p:cNvPr id="33" name="Picture 8" descr="Resultado de imagen para logo sedeso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573" y="181371"/>
            <a:ext cx="1716555" cy="5583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ángulo 2"/>
          <p:cNvSpPr txBox="1"/>
          <p:nvPr/>
        </p:nvSpPr>
        <p:spPr>
          <a:xfrm>
            <a:off x="2878734" y="5783923"/>
            <a:ext cx="7214839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1600">
                <a:solidFill>
                  <a:srgbClr val="FFFFFF"/>
                </a:solidFill>
                <a:latin typeface="Gotham Book"/>
                <a:ea typeface="Gotham Book"/>
                <a:cs typeface="Gotham Book"/>
                <a:sym typeface="Gotham Book"/>
              </a:defRPr>
            </a:pPr>
            <a:r>
              <a:rPr lang="es-MX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Rio Misisipi 49</a:t>
            </a:r>
            <a:r>
              <a:rPr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, </a:t>
            </a:r>
            <a:r>
              <a:rPr lang="es-MX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P</a:t>
            </a:r>
            <a:r>
              <a:rPr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iso 1</a:t>
            </a:r>
            <a:r>
              <a:rPr lang="es-MX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2</a:t>
            </a:r>
            <a:r>
              <a:rPr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, Col.</a:t>
            </a:r>
            <a:r>
              <a:rPr lang="es-MX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 Cuauhtémoc</a:t>
            </a:r>
            <a:r>
              <a:rPr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. </a:t>
            </a:r>
            <a:r>
              <a:rPr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C.P. </a:t>
            </a:r>
            <a:r>
              <a:rPr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06</a:t>
            </a:r>
            <a:r>
              <a:rPr lang="es-MX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5</a:t>
            </a:r>
            <a:r>
              <a:rPr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00</a:t>
            </a:r>
            <a:r>
              <a:rPr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, Del. Cuauhtémoc, </a:t>
            </a:r>
            <a:r>
              <a:rPr lang="es-MX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Cd</a:t>
            </a:r>
            <a:r>
              <a:rPr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de </a:t>
            </a:r>
            <a:r>
              <a:rPr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México.</a:t>
            </a:r>
            <a:endParaRPr lang="es-MX" dirty="0" smtClean="0">
              <a:solidFill>
                <a:schemeClr val="tx1">
                  <a:lumMod val="50000"/>
                  <a:lumOff val="50000"/>
                </a:schemeClr>
              </a:solidFill>
              <a:latin typeface="Arial Narrow" panose="020B0606020202030204" pitchFamily="34" charset="0"/>
            </a:endParaRPr>
          </a:p>
          <a:p>
            <a:pPr algn="ctr">
              <a:defRPr sz="1600">
                <a:solidFill>
                  <a:srgbClr val="FFFFFF"/>
                </a:solidFill>
                <a:latin typeface="Gotham Book"/>
                <a:ea typeface="Gotham Book"/>
                <a:cs typeface="Gotham Book"/>
                <a:sym typeface="Gotham Book"/>
              </a:defRPr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  <a:hlinkClick r:id="rId4"/>
              </a:rPr>
              <a:t>edgar.rmedina@sedesol.gob.mx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4" r="1008"/>
          <a:stretch/>
        </p:blipFill>
        <p:spPr>
          <a:xfrm rot="5400000">
            <a:off x="-2214475" y="2208212"/>
            <a:ext cx="6858002" cy="2441577"/>
          </a:xfrm>
          <a:prstGeom prst="rect">
            <a:avLst/>
          </a:prstGeom>
        </p:spPr>
      </p:pic>
      <p:sp>
        <p:nvSpPr>
          <p:cNvPr id="13" name="Rectángulo 11"/>
          <p:cNvSpPr txBox="1"/>
          <p:nvPr/>
        </p:nvSpPr>
        <p:spPr>
          <a:xfrm>
            <a:off x="2435315" y="3134611"/>
            <a:ext cx="7991793" cy="9541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1600" b="1">
                <a:solidFill>
                  <a:srgbClr val="808080"/>
                </a:solidFill>
              </a:defRPr>
            </a:pPr>
            <a:r>
              <a:rPr lang="es-MX" sz="2400" dirty="0" smtClean="0">
                <a:latin typeface="Arial Narrow" panose="020B0606020202030204" pitchFamily="34" charset="0"/>
              </a:rPr>
              <a:t>Dr. Edgar Ramírez Medina</a:t>
            </a:r>
          </a:p>
          <a:p>
            <a:pPr algn="ctr">
              <a:defRPr sz="1600">
                <a:solidFill>
                  <a:srgbClr val="808080"/>
                </a:solidFill>
              </a:defRPr>
            </a:pPr>
            <a:r>
              <a:rPr lang="es-MX" dirty="0" smtClean="0">
                <a:latin typeface="Arial Narrow" panose="020B0606020202030204" pitchFamily="34" charset="0"/>
              </a:rPr>
              <a:t>Director General de Análisis y Prospectiva</a:t>
            </a:r>
          </a:p>
          <a:p>
            <a:pPr algn="ctr">
              <a:defRPr sz="1600">
                <a:solidFill>
                  <a:srgbClr val="808080"/>
                </a:solidFill>
              </a:defRPr>
            </a:pPr>
            <a:r>
              <a:rPr lang="es-MX" i="1" dirty="0">
                <a:latin typeface="Arial Narrow" panose="020B0606020202030204" pitchFamily="34" charset="0"/>
              </a:rPr>
              <a:t>Subsecretaría de Planeación, Evaluación y Desarrollo Regional</a:t>
            </a:r>
          </a:p>
        </p:txBody>
      </p:sp>
      <p:sp>
        <p:nvSpPr>
          <p:cNvPr id="14" name="Rectángulo 4"/>
          <p:cNvSpPr txBox="1"/>
          <p:nvPr/>
        </p:nvSpPr>
        <p:spPr>
          <a:xfrm>
            <a:off x="6092800" y="4925241"/>
            <a:ext cx="1551064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>
                <a:solidFill>
                  <a:srgbClr val="808080"/>
                </a:solidFill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rPr dirty="0" smtClean="0"/>
              <a:t>@</a:t>
            </a:r>
            <a:r>
              <a:rPr lang="es-MX" dirty="0" err="1" smtClean="0"/>
              <a:t>DGAP_sedesol</a:t>
            </a:r>
            <a:r>
              <a:rPr dirty="0" smtClean="0"/>
              <a:t> </a:t>
            </a:r>
            <a:endParaRPr dirty="0"/>
          </a:p>
        </p:txBody>
      </p:sp>
      <p:pic>
        <p:nvPicPr>
          <p:cNvPr id="15" name="Imagen 7" descr="Imagen 7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564493" y="4844965"/>
            <a:ext cx="517156" cy="48559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93777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7882287" y="6225287"/>
            <a:ext cx="385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900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Yu Gothic Light" panose="020B0300000000000000" pitchFamily="34" charset="-128"/>
              </a:rPr>
              <a:t>Situación actual de la Pobreza y la Marginación en México</a:t>
            </a:r>
            <a:endParaRPr lang="es-ES_tradnl" sz="900" b="1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Yu Gothic Light" panose="020B0300000000000000" pitchFamily="34" charset="-128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3" b="88732"/>
          <a:stretch/>
        </p:blipFill>
        <p:spPr>
          <a:xfrm>
            <a:off x="9064170" y="6475487"/>
            <a:ext cx="3127829" cy="464949"/>
          </a:xfrm>
          <a:prstGeom prst="rect">
            <a:avLst/>
          </a:prstGeom>
        </p:spPr>
      </p:pic>
      <p:sp>
        <p:nvSpPr>
          <p:cNvPr id="31" name="Rectángulo 30"/>
          <p:cNvSpPr/>
          <p:nvPr/>
        </p:nvSpPr>
        <p:spPr>
          <a:xfrm>
            <a:off x="11380573" y="6130365"/>
            <a:ext cx="85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|</a:t>
            </a:r>
            <a:endParaRPr lang="es-ES_tradnl" b="1" dirty="0">
              <a:solidFill>
                <a:schemeClr val="accent2"/>
              </a:solidFill>
              <a:latin typeface="Century Gothic" panose="020B0502020202020204" pitchFamily="34" charset="0"/>
              <a:ea typeface="Adobe Fangsong Std R" panose="02020400000000000000" pitchFamily="18" charset="-128"/>
            </a:endParaRPr>
          </a:p>
        </p:txBody>
      </p:sp>
      <p:sp>
        <p:nvSpPr>
          <p:cNvPr id="44" name="Cinta perforada 42"/>
          <p:cNvSpPr/>
          <p:nvPr/>
        </p:nvSpPr>
        <p:spPr>
          <a:xfrm>
            <a:off x="-1324650" y="2071171"/>
            <a:ext cx="13539535" cy="3005977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  <a:gd name="connsiteX0" fmla="*/ 976 w 9999"/>
              <a:gd name="connsiteY0" fmla="*/ 6581 h 14181"/>
              <a:gd name="connsiteX1" fmla="*/ 954 w 9999"/>
              <a:gd name="connsiteY1" fmla="*/ 6781 h 14181"/>
              <a:gd name="connsiteX2" fmla="*/ 3112 w 9999"/>
              <a:gd name="connsiteY2" fmla="*/ 35 h 14181"/>
              <a:gd name="connsiteX3" fmla="*/ 7187 w 9999"/>
              <a:gd name="connsiteY3" fmla="*/ 4222 h 14181"/>
              <a:gd name="connsiteX4" fmla="*/ 9999 w 9999"/>
              <a:gd name="connsiteY4" fmla="*/ 6279 h 14181"/>
              <a:gd name="connsiteX5" fmla="*/ 9982 w 9999"/>
              <a:gd name="connsiteY5" fmla="*/ 12799 h 14181"/>
              <a:gd name="connsiteX6" fmla="*/ 7446 w 9999"/>
              <a:gd name="connsiteY6" fmla="*/ 10182 h 14181"/>
              <a:gd name="connsiteX7" fmla="*/ 3556 w 9999"/>
              <a:gd name="connsiteY7" fmla="*/ 13275 h 14181"/>
              <a:gd name="connsiteX8" fmla="*/ 921 w 9999"/>
              <a:gd name="connsiteY8" fmla="*/ 14080 h 14181"/>
              <a:gd name="connsiteX9" fmla="*/ 944 w 9999"/>
              <a:gd name="connsiteY9" fmla="*/ 13924 h 14181"/>
              <a:gd name="connsiteX10" fmla="*/ 976 w 9999"/>
              <a:gd name="connsiteY10" fmla="*/ 6581 h 14181"/>
              <a:gd name="connsiteX0" fmla="*/ 976 w 10000"/>
              <a:gd name="connsiteY0" fmla="*/ 4617 h 9976"/>
              <a:gd name="connsiteX1" fmla="*/ 954 w 10000"/>
              <a:gd name="connsiteY1" fmla="*/ 4758 h 9976"/>
              <a:gd name="connsiteX2" fmla="*/ 3112 w 10000"/>
              <a:gd name="connsiteY2" fmla="*/ 1 h 9976"/>
              <a:gd name="connsiteX3" fmla="*/ 7044 w 10000"/>
              <a:gd name="connsiteY3" fmla="*/ 4896 h 9976"/>
              <a:gd name="connsiteX4" fmla="*/ 10000 w 10000"/>
              <a:gd name="connsiteY4" fmla="*/ 4404 h 9976"/>
              <a:gd name="connsiteX5" fmla="*/ 9983 w 10000"/>
              <a:gd name="connsiteY5" fmla="*/ 9001 h 9976"/>
              <a:gd name="connsiteX6" fmla="*/ 7447 w 10000"/>
              <a:gd name="connsiteY6" fmla="*/ 7156 h 9976"/>
              <a:gd name="connsiteX7" fmla="*/ 3556 w 10000"/>
              <a:gd name="connsiteY7" fmla="*/ 9337 h 9976"/>
              <a:gd name="connsiteX8" fmla="*/ 921 w 10000"/>
              <a:gd name="connsiteY8" fmla="*/ 9905 h 9976"/>
              <a:gd name="connsiteX9" fmla="*/ 944 w 10000"/>
              <a:gd name="connsiteY9" fmla="*/ 9795 h 9976"/>
              <a:gd name="connsiteX10" fmla="*/ 976 w 10000"/>
              <a:gd name="connsiteY10" fmla="*/ 4617 h 997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3556 w 10000"/>
              <a:gd name="connsiteY7" fmla="*/ 9359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2766"/>
              <a:gd name="connsiteX1" fmla="*/ 954 w 10000"/>
              <a:gd name="connsiteY1" fmla="*/ 4769 h 12766"/>
              <a:gd name="connsiteX2" fmla="*/ 3112 w 10000"/>
              <a:gd name="connsiteY2" fmla="*/ 1 h 12766"/>
              <a:gd name="connsiteX3" fmla="*/ 7044 w 10000"/>
              <a:gd name="connsiteY3" fmla="*/ 4908 h 12766"/>
              <a:gd name="connsiteX4" fmla="*/ 10000 w 10000"/>
              <a:gd name="connsiteY4" fmla="*/ 4415 h 12766"/>
              <a:gd name="connsiteX5" fmla="*/ 9983 w 10000"/>
              <a:gd name="connsiteY5" fmla="*/ 9023 h 12766"/>
              <a:gd name="connsiteX6" fmla="*/ 7447 w 10000"/>
              <a:gd name="connsiteY6" fmla="*/ 12721 h 12766"/>
              <a:gd name="connsiteX7" fmla="*/ 3885 w 10000"/>
              <a:gd name="connsiteY7" fmla="*/ 5721 h 12766"/>
              <a:gd name="connsiteX8" fmla="*/ 921 w 10000"/>
              <a:gd name="connsiteY8" fmla="*/ 9929 h 12766"/>
              <a:gd name="connsiteX9" fmla="*/ 944 w 10000"/>
              <a:gd name="connsiteY9" fmla="*/ 9819 h 12766"/>
              <a:gd name="connsiteX10" fmla="*/ 976 w 10000"/>
              <a:gd name="connsiteY10" fmla="*/ 4628 h 12766"/>
              <a:gd name="connsiteX0" fmla="*/ 976 w 10000"/>
              <a:gd name="connsiteY0" fmla="*/ 4628 h 12730"/>
              <a:gd name="connsiteX1" fmla="*/ 954 w 10000"/>
              <a:gd name="connsiteY1" fmla="*/ 4769 h 12730"/>
              <a:gd name="connsiteX2" fmla="*/ 3112 w 10000"/>
              <a:gd name="connsiteY2" fmla="*/ 1 h 12730"/>
              <a:gd name="connsiteX3" fmla="*/ 7044 w 10000"/>
              <a:gd name="connsiteY3" fmla="*/ 4908 h 12730"/>
              <a:gd name="connsiteX4" fmla="*/ 10000 w 10000"/>
              <a:gd name="connsiteY4" fmla="*/ 4415 h 12730"/>
              <a:gd name="connsiteX5" fmla="*/ 9983 w 10000"/>
              <a:gd name="connsiteY5" fmla="*/ 9023 h 12730"/>
              <a:gd name="connsiteX6" fmla="*/ 7447 w 10000"/>
              <a:gd name="connsiteY6" fmla="*/ 12721 h 12730"/>
              <a:gd name="connsiteX7" fmla="*/ 4799 w 10000"/>
              <a:gd name="connsiteY7" fmla="*/ 7595 h 12730"/>
              <a:gd name="connsiteX8" fmla="*/ 921 w 10000"/>
              <a:gd name="connsiteY8" fmla="*/ 9929 h 12730"/>
              <a:gd name="connsiteX9" fmla="*/ 944 w 10000"/>
              <a:gd name="connsiteY9" fmla="*/ 9819 h 12730"/>
              <a:gd name="connsiteX10" fmla="*/ 976 w 10000"/>
              <a:gd name="connsiteY10" fmla="*/ 4628 h 12730"/>
              <a:gd name="connsiteX0" fmla="*/ 976 w 10000"/>
              <a:gd name="connsiteY0" fmla="*/ 4628 h 12726"/>
              <a:gd name="connsiteX1" fmla="*/ 954 w 10000"/>
              <a:gd name="connsiteY1" fmla="*/ 4769 h 12726"/>
              <a:gd name="connsiteX2" fmla="*/ 3112 w 10000"/>
              <a:gd name="connsiteY2" fmla="*/ 1 h 12726"/>
              <a:gd name="connsiteX3" fmla="*/ 7044 w 10000"/>
              <a:gd name="connsiteY3" fmla="*/ 4908 h 12726"/>
              <a:gd name="connsiteX4" fmla="*/ 10000 w 10000"/>
              <a:gd name="connsiteY4" fmla="*/ 4415 h 12726"/>
              <a:gd name="connsiteX5" fmla="*/ 9983 w 10000"/>
              <a:gd name="connsiteY5" fmla="*/ 9023 h 12726"/>
              <a:gd name="connsiteX6" fmla="*/ 7447 w 10000"/>
              <a:gd name="connsiteY6" fmla="*/ 12721 h 12726"/>
              <a:gd name="connsiteX7" fmla="*/ 5083 w 10000"/>
              <a:gd name="connsiteY7" fmla="*/ 7912 h 12726"/>
              <a:gd name="connsiteX8" fmla="*/ 921 w 10000"/>
              <a:gd name="connsiteY8" fmla="*/ 9929 h 12726"/>
              <a:gd name="connsiteX9" fmla="*/ 944 w 10000"/>
              <a:gd name="connsiteY9" fmla="*/ 9819 h 12726"/>
              <a:gd name="connsiteX10" fmla="*/ 976 w 10000"/>
              <a:gd name="connsiteY10" fmla="*/ 4628 h 1272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4408 w 10000"/>
              <a:gd name="connsiteY7" fmla="*/ 8714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1517"/>
              <a:gd name="connsiteX1" fmla="*/ 954 w 10000"/>
              <a:gd name="connsiteY1" fmla="*/ 4769 h 11517"/>
              <a:gd name="connsiteX2" fmla="*/ 3112 w 10000"/>
              <a:gd name="connsiteY2" fmla="*/ 1 h 11517"/>
              <a:gd name="connsiteX3" fmla="*/ 7044 w 10000"/>
              <a:gd name="connsiteY3" fmla="*/ 4908 h 11517"/>
              <a:gd name="connsiteX4" fmla="*/ 10000 w 10000"/>
              <a:gd name="connsiteY4" fmla="*/ 4415 h 11517"/>
              <a:gd name="connsiteX5" fmla="*/ 9983 w 10000"/>
              <a:gd name="connsiteY5" fmla="*/ 9023 h 11517"/>
              <a:gd name="connsiteX6" fmla="*/ 7607 w 10000"/>
              <a:gd name="connsiteY6" fmla="*/ 11517 h 11517"/>
              <a:gd name="connsiteX7" fmla="*/ 4408 w 10000"/>
              <a:gd name="connsiteY7" fmla="*/ 8714 h 11517"/>
              <a:gd name="connsiteX8" fmla="*/ 921 w 10000"/>
              <a:gd name="connsiteY8" fmla="*/ 9929 h 11517"/>
              <a:gd name="connsiteX9" fmla="*/ 944 w 10000"/>
              <a:gd name="connsiteY9" fmla="*/ 9819 h 11517"/>
              <a:gd name="connsiteX10" fmla="*/ 976 w 10000"/>
              <a:gd name="connsiteY10" fmla="*/ 4628 h 11517"/>
              <a:gd name="connsiteX0" fmla="*/ 976 w 10000"/>
              <a:gd name="connsiteY0" fmla="*/ 3157 h 10046"/>
              <a:gd name="connsiteX1" fmla="*/ 954 w 10000"/>
              <a:gd name="connsiteY1" fmla="*/ 3298 h 10046"/>
              <a:gd name="connsiteX2" fmla="*/ 3343 w 10000"/>
              <a:gd name="connsiteY2" fmla="*/ 1 h 10046"/>
              <a:gd name="connsiteX3" fmla="*/ 7044 w 10000"/>
              <a:gd name="connsiteY3" fmla="*/ 3437 h 10046"/>
              <a:gd name="connsiteX4" fmla="*/ 10000 w 10000"/>
              <a:gd name="connsiteY4" fmla="*/ 2944 h 10046"/>
              <a:gd name="connsiteX5" fmla="*/ 9983 w 10000"/>
              <a:gd name="connsiteY5" fmla="*/ 7552 h 10046"/>
              <a:gd name="connsiteX6" fmla="*/ 7607 w 10000"/>
              <a:gd name="connsiteY6" fmla="*/ 10046 h 10046"/>
              <a:gd name="connsiteX7" fmla="*/ 4408 w 10000"/>
              <a:gd name="connsiteY7" fmla="*/ 7243 h 10046"/>
              <a:gd name="connsiteX8" fmla="*/ 921 w 10000"/>
              <a:gd name="connsiteY8" fmla="*/ 8458 h 10046"/>
              <a:gd name="connsiteX9" fmla="*/ 944 w 10000"/>
              <a:gd name="connsiteY9" fmla="*/ 8348 h 10046"/>
              <a:gd name="connsiteX10" fmla="*/ 976 w 10000"/>
              <a:gd name="connsiteY10" fmla="*/ 3157 h 10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46">
                <a:moveTo>
                  <a:pt x="976" y="3157"/>
                </a:moveTo>
                <a:cubicBezTo>
                  <a:pt x="976" y="3488"/>
                  <a:pt x="559" y="3824"/>
                  <a:pt x="954" y="3298"/>
                </a:cubicBezTo>
                <a:cubicBezTo>
                  <a:pt x="1349" y="2772"/>
                  <a:pt x="2328" y="-22"/>
                  <a:pt x="3343" y="1"/>
                </a:cubicBezTo>
                <a:cubicBezTo>
                  <a:pt x="4358" y="24"/>
                  <a:pt x="5935" y="2947"/>
                  <a:pt x="7044" y="3437"/>
                </a:cubicBezTo>
                <a:cubicBezTo>
                  <a:pt x="8154" y="3928"/>
                  <a:pt x="10000" y="2612"/>
                  <a:pt x="10000" y="2944"/>
                </a:cubicBezTo>
                <a:cubicBezTo>
                  <a:pt x="9994" y="4480"/>
                  <a:pt x="9989" y="6016"/>
                  <a:pt x="9983" y="7552"/>
                </a:cubicBezTo>
                <a:cubicBezTo>
                  <a:pt x="9983" y="7222"/>
                  <a:pt x="8536" y="10097"/>
                  <a:pt x="7607" y="10046"/>
                </a:cubicBezTo>
                <a:cubicBezTo>
                  <a:pt x="6678" y="9995"/>
                  <a:pt x="5522" y="7508"/>
                  <a:pt x="4408" y="7243"/>
                </a:cubicBezTo>
                <a:cubicBezTo>
                  <a:pt x="3294" y="6978"/>
                  <a:pt x="3009" y="8458"/>
                  <a:pt x="921" y="8458"/>
                </a:cubicBezTo>
                <a:cubicBezTo>
                  <a:pt x="-1164" y="8458"/>
                  <a:pt x="944" y="8678"/>
                  <a:pt x="944" y="8348"/>
                </a:cubicBezTo>
                <a:cubicBezTo>
                  <a:pt x="955" y="6617"/>
                  <a:pt x="965" y="4887"/>
                  <a:pt x="976" y="3157"/>
                </a:cubicBezTo>
                <a:close/>
              </a:path>
            </a:pathLst>
          </a:cu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5" name="Cinta perforada 42"/>
          <p:cNvSpPr/>
          <p:nvPr/>
        </p:nvSpPr>
        <p:spPr>
          <a:xfrm>
            <a:off x="-1324650" y="1585697"/>
            <a:ext cx="13564334" cy="4232096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44" h="10102">
                <a:moveTo>
                  <a:pt x="698" y="2424"/>
                </a:moveTo>
                <a:cubicBezTo>
                  <a:pt x="698" y="2897"/>
                  <a:pt x="406" y="2329"/>
                  <a:pt x="682" y="2627"/>
                </a:cubicBezTo>
                <a:cubicBezTo>
                  <a:pt x="958" y="2926"/>
                  <a:pt x="1614" y="4645"/>
                  <a:pt x="2356" y="4214"/>
                </a:cubicBezTo>
                <a:cubicBezTo>
                  <a:pt x="3098" y="3783"/>
                  <a:pt x="4338" y="391"/>
                  <a:pt x="5135" y="41"/>
                </a:cubicBezTo>
                <a:cubicBezTo>
                  <a:pt x="5933" y="-308"/>
                  <a:pt x="7144" y="1646"/>
                  <a:pt x="7144" y="2119"/>
                </a:cubicBezTo>
                <a:cubicBezTo>
                  <a:pt x="7140" y="4316"/>
                  <a:pt x="7136" y="6511"/>
                  <a:pt x="7132" y="8706"/>
                </a:cubicBezTo>
                <a:cubicBezTo>
                  <a:pt x="7132" y="8234"/>
                  <a:pt x="6085" y="5983"/>
                  <a:pt x="5320" y="6062"/>
                </a:cubicBezTo>
                <a:cubicBezTo>
                  <a:pt x="4555" y="6141"/>
                  <a:pt x="3318" y="8531"/>
                  <a:pt x="2541" y="9187"/>
                </a:cubicBezTo>
                <a:cubicBezTo>
                  <a:pt x="1764" y="9842"/>
                  <a:pt x="2150" y="10000"/>
                  <a:pt x="659" y="10000"/>
                </a:cubicBezTo>
                <a:cubicBezTo>
                  <a:pt x="-831" y="10000"/>
                  <a:pt x="675" y="10315"/>
                  <a:pt x="675" y="9842"/>
                </a:cubicBezTo>
                <a:cubicBezTo>
                  <a:pt x="683" y="7369"/>
                  <a:pt x="690" y="4897"/>
                  <a:pt x="698" y="2424"/>
                </a:cubicBezTo>
                <a:close/>
              </a:path>
            </a:pathLst>
          </a:custGeom>
          <a:solidFill>
            <a:srgbClr val="F2F2F2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8" name="CuadroTexto 4"/>
          <p:cNvSpPr txBox="1">
            <a:spLocks noChangeArrowheads="1"/>
          </p:cNvSpPr>
          <p:nvPr/>
        </p:nvSpPr>
        <p:spPr bwMode="auto">
          <a:xfrm>
            <a:off x="535905" y="140358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ES_tradnl" sz="2000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1.- Pobreza multidimensional y Grado de Marginación como métricas del Desarrollo  </a:t>
            </a:r>
            <a:endParaRPr lang="es-MX" altLang="es-ES_tradnl" sz="2000" b="1" dirty="0">
              <a:solidFill>
                <a:schemeClr val="accent2"/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pic>
        <p:nvPicPr>
          <p:cNvPr id="33" name="Picture 8" descr="Resultado de imagen para logo sedes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573" y="181371"/>
            <a:ext cx="1716555" cy="5583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0" name="Tab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266082"/>
              </p:ext>
            </p:extLst>
          </p:nvPr>
        </p:nvGraphicFramePr>
        <p:xfrm>
          <a:off x="449056" y="737184"/>
          <a:ext cx="10944234" cy="5833694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175934">
                  <a:extLst>
                    <a:ext uri="{9D8B030D-6E8A-4147-A177-3AD203B41FA5}">
                      <a16:colId xmlns:a16="http://schemas.microsoft.com/office/drawing/2014/main" val="3506867509"/>
                    </a:ext>
                  </a:extLst>
                </a:gridCol>
                <a:gridCol w="2081209">
                  <a:extLst>
                    <a:ext uri="{9D8B030D-6E8A-4147-A177-3AD203B41FA5}">
                      <a16:colId xmlns:a16="http://schemas.microsoft.com/office/drawing/2014/main" val="2492368920"/>
                    </a:ext>
                  </a:extLst>
                </a:gridCol>
                <a:gridCol w="3531879">
                  <a:extLst>
                    <a:ext uri="{9D8B030D-6E8A-4147-A177-3AD203B41FA5}">
                      <a16:colId xmlns:a16="http://schemas.microsoft.com/office/drawing/2014/main" val="3832343819"/>
                    </a:ext>
                  </a:extLst>
                </a:gridCol>
                <a:gridCol w="3155212">
                  <a:extLst>
                    <a:ext uri="{9D8B030D-6E8A-4147-A177-3AD203B41FA5}">
                      <a16:colId xmlns:a16="http://schemas.microsoft.com/office/drawing/2014/main" val="2853656429"/>
                    </a:ext>
                  </a:extLst>
                </a:gridCol>
              </a:tblGrid>
              <a:tr h="211197">
                <a:tc rowSpan="2"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Dimensión</a:t>
                      </a:r>
                      <a:endParaRPr lang="es-MX" sz="14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b="0" kern="120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Categoría</a:t>
                      </a:r>
                      <a:endParaRPr lang="es-MX" sz="1400" b="0" kern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0" kern="120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Pobreza Multidimensional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0" kern="120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Grado de Marginación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0571637"/>
                  </a:ext>
                </a:extLst>
              </a:tr>
              <a:tr h="21119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b="0" kern="120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Indicadores </a:t>
                      </a:r>
                      <a:endParaRPr lang="es-MX" sz="1400" b="0" kern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b="0" kern="120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Indicadores 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405190"/>
                  </a:ext>
                </a:extLst>
              </a:tr>
              <a:tr h="724072">
                <a:tc rowSpan="6"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Derechos</a:t>
                      </a:r>
                      <a:r>
                        <a:rPr lang="es-MX" sz="1600" baseline="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sociales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Educación</a:t>
                      </a:r>
                      <a:endParaRPr lang="es-MX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Rezago educativo</a:t>
                      </a:r>
                      <a:endParaRPr lang="es-MX" sz="1400" b="1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just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20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Porcentaje de población</a:t>
                      </a:r>
                      <a:r>
                        <a:rPr lang="es-MX" sz="1200" kern="12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de 15 años o más </a:t>
                      </a:r>
                      <a:r>
                        <a:rPr lang="es-MX" sz="1200" b="1" kern="12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analfabeta</a:t>
                      </a:r>
                      <a:endParaRPr lang="es-MX" sz="1200" b="1" kern="12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171450" marR="0" indent="-171450" algn="just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20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Porcentaje de población</a:t>
                      </a:r>
                      <a:r>
                        <a:rPr lang="es-MX" sz="1200" kern="12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de 15 años o más </a:t>
                      </a:r>
                      <a:r>
                        <a:rPr lang="es-MX" sz="1200" b="1" kern="12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sin primaria completa</a:t>
                      </a:r>
                      <a:endParaRPr lang="es-MX" sz="1200" b="1" kern="12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8729816"/>
                  </a:ext>
                </a:extLst>
              </a:tr>
              <a:tr h="362036">
                <a:tc vMerge="1"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es-MX" sz="1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Salud</a:t>
                      </a:r>
                      <a:endParaRPr lang="es-MX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Carencia por acceso a los 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servicios de salud</a:t>
                      </a:r>
                      <a:endParaRPr lang="es-MX" sz="1400" b="1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                      ----------</a:t>
                      </a:r>
                      <a:endParaRPr lang="es-MX" dirty="0"/>
                    </a:p>
                  </a:txBody>
                  <a:tcPr marL="44450" marR="4445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2807934"/>
                  </a:ext>
                </a:extLst>
              </a:tr>
              <a:tr h="362036">
                <a:tc vMerge="1"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es-MX" sz="1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Seguridad Social</a:t>
                      </a:r>
                      <a:endParaRPr lang="es-MX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Carencia por acceso a la 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seguridad social</a:t>
                      </a:r>
                      <a:endParaRPr lang="es-MX" sz="1400" b="1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                       ----------</a:t>
                      </a:r>
                      <a:endParaRPr lang="es-MX" dirty="0"/>
                    </a:p>
                  </a:txBody>
                  <a:tcPr marL="44450" marR="4445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0167240"/>
                  </a:ext>
                </a:extLst>
              </a:tr>
              <a:tr h="1092036">
                <a:tc vMerge="1"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es-MX" sz="1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Vivienda </a:t>
                      </a:r>
                      <a:endParaRPr lang="es-MX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Carencia por acceso a los 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servicios básicos en la vivienda</a:t>
                      </a:r>
                      <a:endParaRPr lang="es-MX" sz="1400" b="1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just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20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Porcentaje de ocupantes en VPH </a:t>
                      </a:r>
                      <a:r>
                        <a:rPr lang="es-MX" sz="12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sin drenaje ni servicio sanitario</a:t>
                      </a:r>
                    </a:p>
                    <a:p>
                      <a:pPr marL="171450" marR="0" indent="-171450" algn="just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20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Porcentaje de ocupantes en VPH </a:t>
                      </a:r>
                      <a:r>
                        <a:rPr lang="es-MX" sz="12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sin energía eléctrica</a:t>
                      </a:r>
                    </a:p>
                    <a:p>
                      <a:pPr marL="171450" marR="0" indent="-171450" algn="just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20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Porcentaje de ocupantes en VPH </a:t>
                      </a:r>
                      <a:r>
                        <a:rPr lang="es-MX" sz="12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sin agua entubada</a:t>
                      </a:r>
                    </a:p>
                  </a:txBody>
                  <a:tcPr marL="44450" marR="4445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3051394"/>
                  </a:ext>
                </a:extLst>
              </a:tr>
              <a:tr h="724072">
                <a:tc vMerge="1"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es-MX" sz="1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es-MX" sz="1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Carencia por </a:t>
                      </a:r>
                      <a:r>
                        <a:rPr lang="es-MX" sz="14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calidad y espacios 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de la vivienda</a:t>
                      </a:r>
                      <a:endParaRPr lang="es-MX" sz="1400" b="1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just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20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Porcentaje de ocupantes en VPH con algún nivel de </a:t>
                      </a:r>
                      <a:r>
                        <a:rPr lang="es-MX" sz="12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hacinamiento</a:t>
                      </a:r>
                    </a:p>
                    <a:p>
                      <a:pPr marL="171450" marR="0" indent="-171450" algn="just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20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Porcentaje de ocupantes en VPH  </a:t>
                      </a:r>
                      <a:r>
                        <a:rPr lang="es-MX" sz="12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con piso de tierra</a:t>
                      </a:r>
                    </a:p>
                  </a:txBody>
                  <a:tcPr marL="44450" marR="4445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4504965"/>
                  </a:ext>
                </a:extLst>
              </a:tr>
              <a:tr h="26094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60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Alimentación</a:t>
                      </a:r>
                      <a:endParaRPr lang="es-MX" sz="16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Carencia por acceso a la alimentación</a:t>
                      </a:r>
                      <a:endParaRPr lang="es-MX" sz="14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                       -----------</a:t>
                      </a:r>
                      <a:endParaRPr lang="es-MX" dirty="0"/>
                    </a:p>
                  </a:txBody>
                  <a:tcPr marL="44450" marR="4445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4754651"/>
                  </a:ext>
                </a:extLst>
              </a:tr>
              <a:tr h="543054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Contexto territorial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Distribución de la población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------------</a:t>
                      </a:r>
                      <a:endParaRPr lang="es-MX" sz="1400" b="1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Porcentaje de población en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localidades con menos de 5,000 habitantes</a:t>
                      </a:r>
                    </a:p>
                  </a:txBody>
                  <a:tcPr marL="44450" marR="4445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607043"/>
                  </a:ext>
                </a:extLst>
              </a:tr>
              <a:tr h="629767">
                <a:tc rowSpan="2"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Bienestar económico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Ingreso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Población con ingreso inferior a la </a:t>
                      </a:r>
                      <a:r>
                        <a:rPr lang="es-MX" sz="14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LBM</a:t>
                      </a:r>
                      <a:endParaRPr lang="es-MX" sz="1400" b="1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40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Población con ingreso inferior a la </a:t>
                      </a:r>
                      <a:r>
                        <a:rPr lang="es-MX" sz="14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LB</a:t>
                      </a:r>
                      <a:endParaRPr lang="es-MX" sz="1400" b="1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Porcentaje de población ocupada con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ingreso de hasta dos salarios</a:t>
                      </a:r>
                      <a:r>
                        <a:rPr lang="es-MX" sz="1200" b="1" kern="12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mínimos</a:t>
                      </a:r>
                      <a:endParaRPr lang="es-MX" sz="1200" b="1" kern="12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endParaRPr lang="es-MX" dirty="0"/>
                    </a:p>
                  </a:txBody>
                  <a:tcPr marL="44450" marR="4445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9059635"/>
                  </a:ext>
                </a:extLst>
              </a:tr>
              <a:tr h="370160">
                <a:tc vMerge="1"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es-MX" sz="1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es-MX" sz="1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es-MX" sz="1200" b="1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 marL="44450" marR="4445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3720433"/>
                  </a:ext>
                </a:extLst>
              </a:tr>
            </a:tbl>
          </a:graphicData>
        </a:graphic>
      </p:graphicFrame>
      <p:graphicFrame>
        <p:nvGraphicFramePr>
          <p:cNvPr id="21" name="Tab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8257890"/>
              </p:ext>
            </p:extLst>
          </p:nvPr>
        </p:nvGraphicFramePr>
        <p:xfrm>
          <a:off x="8244891" y="6475487"/>
          <a:ext cx="3148399" cy="369354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148399">
                  <a:extLst>
                    <a:ext uri="{9D8B030D-6E8A-4147-A177-3AD203B41FA5}">
                      <a16:colId xmlns:a16="http://schemas.microsoft.com/office/drawing/2014/main" val="1826353924"/>
                    </a:ext>
                  </a:extLst>
                </a:gridCol>
              </a:tblGrid>
              <a:tr h="369354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Enfoque</a:t>
                      </a:r>
                      <a:r>
                        <a:rPr lang="es-MX" sz="1200" b="0" baseline="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en territorios</a:t>
                      </a:r>
                      <a:endParaRPr lang="es-MX" sz="12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7658832"/>
                  </a:ext>
                </a:extLst>
              </a:tr>
            </a:tbl>
          </a:graphicData>
        </a:graphic>
      </p:graphicFrame>
      <p:graphicFrame>
        <p:nvGraphicFramePr>
          <p:cNvPr id="28" name="Tabla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11693"/>
              </p:ext>
            </p:extLst>
          </p:nvPr>
        </p:nvGraphicFramePr>
        <p:xfrm>
          <a:off x="4753966" y="6469246"/>
          <a:ext cx="3443240" cy="376033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443240">
                  <a:extLst>
                    <a:ext uri="{9D8B030D-6E8A-4147-A177-3AD203B41FA5}">
                      <a16:colId xmlns:a16="http://schemas.microsoft.com/office/drawing/2014/main" val="1826353924"/>
                    </a:ext>
                  </a:extLst>
                </a:gridCol>
              </a:tblGrid>
              <a:tr h="376033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Enfocado</a:t>
                      </a:r>
                      <a:r>
                        <a:rPr lang="es-MX" sz="1200" b="0" baseline="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en Individuos</a:t>
                      </a:r>
                      <a:endParaRPr lang="es-MX" sz="12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7658832"/>
                  </a:ext>
                </a:extLst>
              </a:tr>
            </a:tbl>
          </a:graphicData>
        </a:graphic>
      </p:graphicFrame>
      <p:sp>
        <p:nvSpPr>
          <p:cNvPr id="13" name="Rectángulo 12"/>
          <p:cNvSpPr/>
          <p:nvPr/>
        </p:nvSpPr>
        <p:spPr>
          <a:xfrm>
            <a:off x="509213" y="6556176"/>
            <a:ext cx="6096000" cy="23083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s-MX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Fuente: </a:t>
            </a:r>
            <a:r>
              <a:rPr lang="es-MX" sz="9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elaboración de la SEDESOL con datos </a:t>
            </a:r>
            <a:r>
              <a:rPr lang="es-MX" sz="9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del CONEVAL y CONAPO.</a:t>
            </a:r>
            <a:endParaRPr lang="es-MX" sz="9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40893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7882287" y="6225287"/>
            <a:ext cx="385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900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Yu Gothic Light" panose="020B0300000000000000" pitchFamily="34" charset="-128"/>
              </a:rPr>
              <a:t>Situación actual de la Pobreza y la Marginación en México</a:t>
            </a:r>
            <a:endParaRPr lang="es-ES_tradnl" sz="900" b="1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Yu Gothic Light" panose="020B0300000000000000" pitchFamily="34" charset="-128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3" b="88732"/>
          <a:stretch/>
        </p:blipFill>
        <p:spPr>
          <a:xfrm>
            <a:off x="9064170" y="6475487"/>
            <a:ext cx="3127829" cy="464949"/>
          </a:xfrm>
          <a:prstGeom prst="rect">
            <a:avLst/>
          </a:prstGeom>
        </p:spPr>
      </p:pic>
      <p:sp>
        <p:nvSpPr>
          <p:cNvPr id="31" name="Rectángulo 30"/>
          <p:cNvSpPr/>
          <p:nvPr/>
        </p:nvSpPr>
        <p:spPr>
          <a:xfrm>
            <a:off x="11380573" y="6130365"/>
            <a:ext cx="85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|</a:t>
            </a:r>
            <a:endParaRPr lang="es-ES_tradnl" b="1" dirty="0">
              <a:solidFill>
                <a:schemeClr val="accent2"/>
              </a:solidFill>
              <a:latin typeface="Century Gothic" panose="020B0502020202020204" pitchFamily="34" charset="0"/>
              <a:ea typeface="Adobe Fangsong Std R" panose="02020400000000000000" pitchFamily="18" charset="-128"/>
            </a:endParaRPr>
          </a:p>
        </p:txBody>
      </p:sp>
      <p:sp>
        <p:nvSpPr>
          <p:cNvPr id="44" name="Cinta perforada 42"/>
          <p:cNvSpPr/>
          <p:nvPr/>
        </p:nvSpPr>
        <p:spPr>
          <a:xfrm>
            <a:off x="-1324650" y="2071171"/>
            <a:ext cx="13539535" cy="3005977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  <a:gd name="connsiteX0" fmla="*/ 976 w 9999"/>
              <a:gd name="connsiteY0" fmla="*/ 6581 h 14181"/>
              <a:gd name="connsiteX1" fmla="*/ 954 w 9999"/>
              <a:gd name="connsiteY1" fmla="*/ 6781 h 14181"/>
              <a:gd name="connsiteX2" fmla="*/ 3112 w 9999"/>
              <a:gd name="connsiteY2" fmla="*/ 35 h 14181"/>
              <a:gd name="connsiteX3" fmla="*/ 7187 w 9999"/>
              <a:gd name="connsiteY3" fmla="*/ 4222 h 14181"/>
              <a:gd name="connsiteX4" fmla="*/ 9999 w 9999"/>
              <a:gd name="connsiteY4" fmla="*/ 6279 h 14181"/>
              <a:gd name="connsiteX5" fmla="*/ 9982 w 9999"/>
              <a:gd name="connsiteY5" fmla="*/ 12799 h 14181"/>
              <a:gd name="connsiteX6" fmla="*/ 7446 w 9999"/>
              <a:gd name="connsiteY6" fmla="*/ 10182 h 14181"/>
              <a:gd name="connsiteX7" fmla="*/ 3556 w 9999"/>
              <a:gd name="connsiteY7" fmla="*/ 13275 h 14181"/>
              <a:gd name="connsiteX8" fmla="*/ 921 w 9999"/>
              <a:gd name="connsiteY8" fmla="*/ 14080 h 14181"/>
              <a:gd name="connsiteX9" fmla="*/ 944 w 9999"/>
              <a:gd name="connsiteY9" fmla="*/ 13924 h 14181"/>
              <a:gd name="connsiteX10" fmla="*/ 976 w 9999"/>
              <a:gd name="connsiteY10" fmla="*/ 6581 h 14181"/>
              <a:gd name="connsiteX0" fmla="*/ 976 w 10000"/>
              <a:gd name="connsiteY0" fmla="*/ 4617 h 9976"/>
              <a:gd name="connsiteX1" fmla="*/ 954 w 10000"/>
              <a:gd name="connsiteY1" fmla="*/ 4758 h 9976"/>
              <a:gd name="connsiteX2" fmla="*/ 3112 w 10000"/>
              <a:gd name="connsiteY2" fmla="*/ 1 h 9976"/>
              <a:gd name="connsiteX3" fmla="*/ 7044 w 10000"/>
              <a:gd name="connsiteY3" fmla="*/ 4896 h 9976"/>
              <a:gd name="connsiteX4" fmla="*/ 10000 w 10000"/>
              <a:gd name="connsiteY4" fmla="*/ 4404 h 9976"/>
              <a:gd name="connsiteX5" fmla="*/ 9983 w 10000"/>
              <a:gd name="connsiteY5" fmla="*/ 9001 h 9976"/>
              <a:gd name="connsiteX6" fmla="*/ 7447 w 10000"/>
              <a:gd name="connsiteY6" fmla="*/ 7156 h 9976"/>
              <a:gd name="connsiteX7" fmla="*/ 3556 w 10000"/>
              <a:gd name="connsiteY7" fmla="*/ 9337 h 9976"/>
              <a:gd name="connsiteX8" fmla="*/ 921 w 10000"/>
              <a:gd name="connsiteY8" fmla="*/ 9905 h 9976"/>
              <a:gd name="connsiteX9" fmla="*/ 944 w 10000"/>
              <a:gd name="connsiteY9" fmla="*/ 9795 h 9976"/>
              <a:gd name="connsiteX10" fmla="*/ 976 w 10000"/>
              <a:gd name="connsiteY10" fmla="*/ 4617 h 997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3556 w 10000"/>
              <a:gd name="connsiteY7" fmla="*/ 9359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2766"/>
              <a:gd name="connsiteX1" fmla="*/ 954 w 10000"/>
              <a:gd name="connsiteY1" fmla="*/ 4769 h 12766"/>
              <a:gd name="connsiteX2" fmla="*/ 3112 w 10000"/>
              <a:gd name="connsiteY2" fmla="*/ 1 h 12766"/>
              <a:gd name="connsiteX3" fmla="*/ 7044 w 10000"/>
              <a:gd name="connsiteY3" fmla="*/ 4908 h 12766"/>
              <a:gd name="connsiteX4" fmla="*/ 10000 w 10000"/>
              <a:gd name="connsiteY4" fmla="*/ 4415 h 12766"/>
              <a:gd name="connsiteX5" fmla="*/ 9983 w 10000"/>
              <a:gd name="connsiteY5" fmla="*/ 9023 h 12766"/>
              <a:gd name="connsiteX6" fmla="*/ 7447 w 10000"/>
              <a:gd name="connsiteY6" fmla="*/ 12721 h 12766"/>
              <a:gd name="connsiteX7" fmla="*/ 3885 w 10000"/>
              <a:gd name="connsiteY7" fmla="*/ 5721 h 12766"/>
              <a:gd name="connsiteX8" fmla="*/ 921 w 10000"/>
              <a:gd name="connsiteY8" fmla="*/ 9929 h 12766"/>
              <a:gd name="connsiteX9" fmla="*/ 944 w 10000"/>
              <a:gd name="connsiteY9" fmla="*/ 9819 h 12766"/>
              <a:gd name="connsiteX10" fmla="*/ 976 w 10000"/>
              <a:gd name="connsiteY10" fmla="*/ 4628 h 12766"/>
              <a:gd name="connsiteX0" fmla="*/ 976 w 10000"/>
              <a:gd name="connsiteY0" fmla="*/ 4628 h 12730"/>
              <a:gd name="connsiteX1" fmla="*/ 954 w 10000"/>
              <a:gd name="connsiteY1" fmla="*/ 4769 h 12730"/>
              <a:gd name="connsiteX2" fmla="*/ 3112 w 10000"/>
              <a:gd name="connsiteY2" fmla="*/ 1 h 12730"/>
              <a:gd name="connsiteX3" fmla="*/ 7044 w 10000"/>
              <a:gd name="connsiteY3" fmla="*/ 4908 h 12730"/>
              <a:gd name="connsiteX4" fmla="*/ 10000 w 10000"/>
              <a:gd name="connsiteY4" fmla="*/ 4415 h 12730"/>
              <a:gd name="connsiteX5" fmla="*/ 9983 w 10000"/>
              <a:gd name="connsiteY5" fmla="*/ 9023 h 12730"/>
              <a:gd name="connsiteX6" fmla="*/ 7447 w 10000"/>
              <a:gd name="connsiteY6" fmla="*/ 12721 h 12730"/>
              <a:gd name="connsiteX7" fmla="*/ 4799 w 10000"/>
              <a:gd name="connsiteY7" fmla="*/ 7595 h 12730"/>
              <a:gd name="connsiteX8" fmla="*/ 921 w 10000"/>
              <a:gd name="connsiteY8" fmla="*/ 9929 h 12730"/>
              <a:gd name="connsiteX9" fmla="*/ 944 w 10000"/>
              <a:gd name="connsiteY9" fmla="*/ 9819 h 12730"/>
              <a:gd name="connsiteX10" fmla="*/ 976 w 10000"/>
              <a:gd name="connsiteY10" fmla="*/ 4628 h 12730"/>
              <a:gd name="connsiteX0" fmla="*/ 976 w 10000"/>
              <a:gd name="connsiteY0" fmla="*/ 4628 h 12726"/>
              <a:gd name="connsiteX1" fmla="*/ 954 w 10000"/>
              <a:gd name="connsiteY1" fmla="*/ 4769 h 12726"/>
              <a:gd name="connsiteX2" fmla="*/ 3112 w 10000"/>
              <a:gd name="connsiteY2" fmla="*/ 1 h 12726"/>
              <a:gd name="connsiteX3" fmla="*/ 7044 w 10000"/>
              <a:gd name="connsiteY3" fmla="*/ 4908 h 12726"/>
              <a:gd name="connsiteX4" fmla="*/ 10000 w 10000"/>
              <a:gd name="connsiteY4" fmla="*/ 4415 h 12726"/>
              <a:gd name="connsiteX5" fmla="*/ 9983 w 10000"/>
              <a:gd name="connsiteY5" fmla="*/ 9023 h 12726"/>
              <a:gd name="connsiteX6" fmla="*/ 7447 w 10000"/>
              <a:gd name="connsiteY6" fmla="*/ 12721 h 12726"/>
              <a:gd name="connsiteX7" fmla="*/ 5083 w 10000"/>
              <a:gd name="connsiteY7" fmla="*/ 7912 h 12726"/>
              <a:gd name="connsiteX8" fmla="*/ 921 w 10000"/>
              <a:gd name="connsiteY8" fmla="*/ 9929 h 12726"/>
              <a:gd name="connsiteX9" fmla="*/ 944 w 10000"/>
              <a:gd name="connsiteY9" fmla="*/ 9819 h 12726"/>
              <a:gd name="connsiteX10" fmla="*/ 976 w 10000"/>
              <a:gd name="connsiteY10" fmla="*/ 4628 h 1272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4408 w 10000"/>
              <a:gd name="connsiteY7" fmla="*/ 8714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1517"/>
              <a:gd name="connsiteX1" fmla="*/ 954 w 10000"/>
              <a:gd name="connsiteY1" fmla="*/ 4769 h 11517"/>
              <a:gd name="connsiteX2" fmla="*/ 3112 w 10000"/>
              <a:gd name="connsiteY2" fmla="*/ 1 h 11517"/>
              <a:gd name="connsiteX3" fmla="*/ 7044 w 10000"/>
              <a:gd name="connsiteY3" fmla="*/ 4908 h 11517"/>
              <a:gd name="connsiteX4" fmla="*/ 10000 w 10000"/>
              <a:gd name="connsiteY4" fmla="*/ 4415 h 11517"/>
              <a:gd name="connsiteX5" fmla="*/ 9983 w 10000"/>
              <a:gd name="connsiteY5" fmla="*/ 9023 h 11517"/>
              <a:gd name="connsiteX6" fmla="*/ 7607 w 10000"/>
              <a:gd name="connsiteY6" fmla="*/ 11517 h 11517"/>
              <a:gd name="connsiteX7" fmla="*/ 4408 w 10000"/>
              <a:gd name="connsiteY7" fmla="*/ 8714 h 11517"/>
              <a:gd name="connsiteX8" fmla="*/ 921 w 10000"/>
              <a:gd name="connsiteY8" fmla="*/ 9929 h 11517"/>
              <a:gd name="connsiteX9" fmla="*/ 944 w 10000"/>
              <a:gd name="connsiteY9" fmla="*/ 9819 h 11517"/>
              <a:gd name="connsiteX10" fmla="*/ 976 w 10000"/>
              <a:gd name="connsiteY10" fmla="*/ 4628 h 11517"/>
              <a:gd name="connsiteX0" fmla="*/ 976 w 10000"/>
              <a:gd name="connsiteY0" fmla="*/ 3157 h 10046"/>
              <a:gd name="connsiteX1" fmla="*/ 954 w 10000"/>
              <a:gd name="connsiteY1" fmla="*/ 3298 h 10046"/>
              <a:gd name="connsiteX2" fmla="*/ 3343 w 10000"/>
              <a:gd name="connsiteY2" fmla="*/ 1 h 10046"/>
              <a:gd name="connsiteX3" fmla="*/ 7044 w 10000"/>
              <a:gd name="connsiteY3" fmla="*/ 3437 h 10046"/>
              <a:gd name="connsiteX4" fmla="*/ 10000 w 10000"/>
              <a:gd name="connsiteY4" fmla="*/ 2944 h 10046"/>
              <a:gd name="connsiteX5" fmla="*/ 9983 w 10000"/>
              <a:gd name="connsiteY5" fmla="*/ 7552 h 10046"/>
              <a:gd name="connsiteX6" fmla="*/ 7607 w 10000"/>
              <a:gd name="connsiteY6" fmla="*/ 10046 h 10046"/>
              <a:gd name="connsiteX7" fmla="*/ 4408 w 10000"/>
              <a:gd name="connsiteY7" fmla="*/ 7243 h 10046"/>
              <a:gd name="connsiteX8" fmla="*/ 921 w 10000"/>
              <a:gd name="connsiteY8" fmla="*/ 8458 h 10046"/>
              <a:gd name="connsiteX9" fmla="*/ 944 w 10000"/>
              <a:gd name="connsiteY9" fmla="*/ 8348 h 10046"/>
              <a:gd name="connsiteX10" fmla="*/ 976 w 10000"/>
              <a:gd name="connsiteY10" fmla="*/ 3157 h 10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46">
                <a:moveTo>
                  <a:pt x="976" y="3157"/>
                </a:moveTo>
                <a:cubicBezTo>
                  <a:pt x="976" y="3488"/>
                  <a:pt x="559" y="3824"/>
                  <a:pt x="954" y="3298"/>
                </a:cubicBezTo>
                <a:cubicBezTo>
                  <a:pt x="1349" y="2772"/>
                  <a:pt x="2328" y="-22"/>
                  <a:pt x="3343" y="1"/>
                </a:cubicBezTo>
                <a:cubicBezTo>
                  <a:pt x="4358" y="24"/>
                  <a:pt x="5935" y="2947"/>
                  <a:pt x="7044" y="3437"/>
                </a:cubicBezTo>
                <a:cubicBezTo>
                  <a:pt x="8154" y="3928"/>
                  <a:pt x="10000" y="2612"/>
                  <a:pt x="10000" y="2944"/>
                </a:cubicBezTo>
                <a:cubicBezTo>
                  <a:pt x="9994" y="4480"/>
                  <a:pt x="9989" y="6016"/>
                  <a:pt x="9983" y="7552"/>
                </a:cubicBezTo>
                <a:cubicBezTo>
                  <a:pt x="9983" y="7222"/>
                  <a:pt x="8536" y="10097"/>
                  <a:pt x="7607" y="10046"/>
                </a:cubicBezTo>
                <a:cubicBezTo>
                  <a:pt x="6678" y="9995"/>
                  <a:pt x="5522" y="7508"/>
                  <a:pt x="4408" y="7243"/>
                </a:cubicBezTo>
                <a:cubicBezTo>
                  <a:pt x="3294" y="6978"/>
                  <a:pt x="3009" y="8458"/>
                  <a:pt x="921" y="8458"/>
                </a:cubicBezTo>
                <a:cubicBezTo>
                  <a:pt x="-1164" y="8458"/>
                  <a:pt x="944" y="8678"/>
                  <a:pt x="944" y="8348"/>
                </a:cubicBezTo>
                <a:cubicBezTo>
                  <a:pt x="955" y="6617"/>
                  <a:pt x="965" y="4887"/>
                  <a:pt x="976" y="3157"/>
                </a:cubicBezTo>
                <a:close/>
              </a:path>
            </a:pathLst>
          </a:cu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5" name="Cinta perforada 42"/>
          <p:cNvSpPr/>
          <p:nvPr/>
        </p:nvSpPr>
        <p:spPr>
          <a:xfrm>
            <a:off x="-1324650" y="1525149"/>
            <a:ext cx="13564334" cy="4232096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44" h="10102">
                <a:moveTo>
                  <a:pt x="698" y="2424"/>
                </a:moveTo>
                <a:cubicBezTo>
                  <a:pt x="698" y="2897"/>
                  <a:pt x="406" y="2329"/>
                  <a:pt x="682" y="2627"/>
                </a:cubicBezTo>
                <a:cubicBezTo>
                  <a:pt x="958" y="2926"/>
                  <a:pt x="1614" y="4645"/>
                  <a:pt x="2356" y="4214"/>
                </a:cubicBezTo>
                <a:cubicBezTo>
                  <a:pt x="3098" y="3783"/>
                  <a:pt x="4338" y="391"/>
                  <a:pt x="5135" y="41"/>
                </a:cubicBezTo>
                <a:cubicBezTo>
                  <a:pt x="5933" y="-308"/>
                  <a:pt x="7144" y="1646"/>
                  <a:pt x="7144" y="2119"/>
                </a:cubicBezTo>
                <a:cubicBezTo>
                  <a:pt x="7140" y="4316"/>
                  <a:pt x="7136" y="6511"/>
                  <a:pt x="7132" y="8706"/>
                </a:cubicBezTo>
                <a:cubicBezTo>
                  <a:pt x="7132" y="8234"/>
                  <a:pt x="6085" y="5983"/>
                  <a:pt x="5320" y="6062"/>
                </a:cubicBezTo>
                <a:cubicBezTo>
                  <a:pt x="4555" y="6141"/>
                  <a:pt x="3318" y="8531"/>
                  <a:pt x="2541" y="9187"/>
                </a:cubicBezTo>
                <a:cubicBezTo>
                  <a:pt x="1764" y="9842"/>
                  <a:pt x="2150" y="10000"/>
                  <a:pt x="659" y="10000"/>
                </a:cubicBezTo>
                <a:cubicBezTo>
                  <a:pt x="-831" y="10000"/>
                  <a:pt x="675" y="10315"/>
                  <a:pt x="675" y="9842"/>
                </a:cubicBezTo>
                <a:cubicBezTo>
                  <a:pt x="683" y="7369"/>
                  <a:pt x="690" y="4897"/>
                  <a:pt x="698" y="2424"/>
                </a:cubicBezTo>
                <a:close/>
              </a:path>
            </a:pathLst>
          </a:custGeom>
          <a:solidFill>
            <a:srgbClr val="F2F2F2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3" name="Picture 8" descr="Resultado de imagen para logo sedes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573" y="181371"/>
            <a:ext cx="1716555" cy="5583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ítulo 1"/>
          <p:cNvSpPr>
            <a:spLocks noGrp="1"/>
          </p:cNvSpPr>
          <p:nvPr>
            <p:ph type="title"/>
          </p:nvPr>
        </p:nvSpPr>
        <p:spPr>
          <a:xfrm>
            <a:off x="528636" y="264095"/>
            <a:ext cx="8172452" cy="1042251"/>
          </a:xfrm>
        </p:spPr>
        <p:txBody>
          <a:bodyPr>
            <a:normAutofit/>
          </a:bodyPr>
          <a:lstStyle/>
          <a:p>
            <a:r>
              <a:rPr lang="es-MX" sz="2400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Grado de marginación municipal 2015</a:t>
            </a:r>
            <a:endParaRPr lang="es-MX" sz="2400" dirty="0">
              <a:ln>
                <a:solidFill>
                  <a:schemeClr val="tx2"/>
                </a:solidFill>
              </a:ln>
              <a:solidFill>
                <a:schemeClr val="tx2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6371454" y="1620455"/>
            <a:ext cx="4746480" cy="8103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MX" sz="1400" dirty="0" smtClean="0">
              <a:ln>
                <a:solidFill>
                  <a:schemeClr val="tx2"/>
                </a:solidFill>
              </a:ln>
              <a:solidFill>
                <a:schemeClr val="tx2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pPr algn="ctr"/>
            <a:endParaRPr lang="es-MX" sz="1400" dirty="0" smtClean="0">
              <a:ln>
                <a:solidFill>
                  <a:schemeClr val="tx2"/>
                </a:solidFill>
              </a:ln>
              <a:solidFill>
                <a:schemeClr val="tx2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2958142" y="6437341"/>
            <a:ext cx="390844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>
                <a:latin typeface="Soberana Sans" panose="02000000000000000000" pitchFamily="50" charset="0"/>
                <a:ea typeface="Microsoft JhengHei" panose="020B0604030504040204" pitchFamily="34" charset="-120"/>
                <a:cs typeface="Times New Roman" panose="02020603050405020304" pitchFamily="18" charset="0"/>
              </a:rPr>
              <a:t>Fuente: </a:t>
            </a:r>
            <a:r>
              <a:rPr lang="es-MX" sz="1000" dirty="0" smtClean="0">
                <a:latin typeface="Soberana Sans" panose="02000000000000000000" pitchFamily="50" charset="0"/>
                <a:ea typeface="Microsoft JhengHei" panose="020B0604030504040204" pitchFamily="34" charset="-120"/>
                <a:cs typeface="Times New Roman" panose="02020603050405020304" pitchFamily="18" charset="0"/>
              </a:rPr>
              <a:t>Elaboración propia con información de CONAPO 2015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9306227" y="3618030"/>
            <a:ext cx="2751222" cy="175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1470" indent="-285750">
              <a:lnSpc>
                <a:spcPts val="2640"/>
              </a:lnSpc>
              <a:buFont typeface="Wingdings" panose="05000000000000000000" pitchFamily="2" charset="2"/>
              <a:buChar char="Ø"/>
            </a:pPr>
            <a:r>
              <a:rPr lang="es-MX" b="1" dirty="0" smtClean="0">
                <a:ln w="22225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Webdings" panose="05030102010509060703" pitchFamily="18" charset="2"/>
              </a:rPr>
              <a:t>817</a:t>
            </a:r>
            <a:r>
              <a:rPr lang="es-MX" b="1" dirty="0" smtClean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Webdings" panose="05030102010509060703" pitchFamily="18" charset="2"/>
              </a:rPr>
              <a:t> </a:t>
            </a:r>
            <a:r>
              <a:rPr lang="es-MX" b="1" dirty="0" smtClean="0">
                <a:ln w="22225">
                  <a:solidFill>
                    <a:srgbClr val="448449"/>
                  </a:solidFill>
                  <a:prstDash val="solid"/>
                </a:ln>
                <a:solidFill>
                  <a:srgbClr val="448449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Webdings" panose="05030102010509060703" pitchFamily="18" charset="2"/>
              </a:rPr>
              <a:t> </a:t>
            </a:r>
            <a:r>
              <a:rPr lang="es-MX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Webdings" panose="05030102010509060703" pitchFamily="18" charset="2"/>
              </a:rPr>
              <a:t>municipios del país tienen un grado de marginación </a:t>
            </a:r>
            <a:r>
              <a:rPr lang="es-MX" b="1" dirty="0" smtClean="0">
                <a:ln w="22225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Webdings" panose="05030102010509060703" pitchFamily="18" charset="2"/>
              </a:rPr>
              <a:t>ALTO (12.2 M de personas)</a:t>
            </a:r>
            <a:endParaRPr lang="es-MX" b="1" dirty="0">
              <a:ln w="22225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  <a:sym typeface="Webdings" panose="05030102010509060703" pitchFamily="18" charset="2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9188996" y="1233214"/>
            <a:ext cx="2985684" cy="175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1470" indent="-285750">
              <a:lnSpc>
                <a:spcPts val="2640"/>
              </a:lnSpc>
              <a:buFont typeface="Wingdings" panose="05000000000000000000" pitchFamily="2" charset="2"/>
              <a:buChar char="Ø"/>
            </a:pPr>
            <a:r>
              <a:rPr lang="es-MX" b="1" dirty="0" smtClean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Webdings" panose="05030102010509060703" pitchFamily="18" charset="2"/>
              </a:rPr>
              <a:t>283</a:t>
            </a:r>
            <a:r>
              <a:rPr lang="es-MX" b="1" dirty="0" smtClean="0">
                <a:ln w="22225">
                  <a:solidFill>
                    <a:srgbClr val="448449"/>
                  </a:solidFill>
                  <a:prstDash val="solid"/>
                </a:ln>
                <a:solidFill>
                  <a:srgbClr val="448449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Webdings" panose="05030102010509060703" pitchFamily="18" charset="2"/>
              </a:rPr>
              <a:t> </a:t>
            </a:r>
            <a:r>
              <a:rPr lang="es-MX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Webdings" panose="05030102010509060703" pitchFamily="18" charset="2"/>
              </a:rPr>
              <a:t>municipios del país tienen un grado de marginación </a:t>
            </a:r>
            <a:r>
              <a:rPr lang="es-MX" b="1" dirty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Webdings" panose="05030102010509060703" pitchFamily="18" charset="2"/>
              </a:rPr>
              <a:t>MUY </a:t>
            </a:r>
            <a:r>
              <a:rPr lang="es-MX" b="1" dirty="0" smtClean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Webdings" panose="05030102010509060703" pitchFamily="18" charset="2"/>
              </a:rPr>
              <a:t>ALTO (con más de 4.2 M de personas). </a:t>
            </a:r>
            <a:endParaRPr lang="es-MX" b="1" dirty="0">
              <a:ln w="22225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  <a:sym typeface="Webdings" panose="05030102010509060703" pitchFamily="18" charset="2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30" y="1031632"/>
            <a:ext cx="8681232" cy="540571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9" name="CuadroTexto 4"/>
          <p:cNvSpPr txBox="1">
            <a:spLocks noChangeArrowheads="1"/>
          </p:cNvSpPr>
          <p:nvPr/>
        </p:nvSpPr>
        <p:spPr bwMode="auto">
          <a:xfrm>
            <a:off x="535905" y="140358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ES_tradnl" sz="2000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1.2.- Situación Actual de la Pobreza y la Marginación en México </a:t>
            </a:r>
            <a:endParaRPr lang="es-MX" altLang="es-ES_tradnl" sz="2000" b="1" dirty="0">
              <a:solidFill>
                <a:schemeClr val="accent2"/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7272789"/>
              </p:ext>
            </p:extLst>
          </p:nvPr>
        </p:nvGraphicFramePr>
        <p:xfrm>
          <a:off x="5306662" y="1047169"/>
          <a:ext cx="3980168" cy="17125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9463">
                  <a:extLst>
                    <a:ext uri="{9D8B030D-6E8A-4147-A177-3AD203B41FA5}">
                      <a16:colId xmlns:a16="http://schemas.microsoft.com/office/drawing/2014/main" val="1829991544"/>
                    </a:ext>
                  </a:extLst>
                </a:gridCol>
                <a:gridCol w="959210">
                  <a:extLst>
                    <a:ext uri="{9D8B030D-6E8A-4147-A177-3AD203B41FA5}">
                      <a16:colId xmlns:a16="http://schemas.microsoft.com/office/drawing/2014/main" val="4291349725"/>
                    </a:ext>
                  </a:extLst>
                </a:gridCol>
                <a:gridCol w="628447">
                  <a:extLst>
                    <a:ext uri="{9D8B030D-6E8A-4147-A177-3AD203B41FA5}">
                      <a16:colId xmlns:a16="http://schemas.microsoft.com/office/drawing/2014/main" val="3788921092"/>
                    </a:ext>
                  </a:extLst>
                </a:gridCol>
                <a:gridCol w="661524">
                  <a:extLst>
                    <a:ext uri="{9D8B030D-6E8A-4147-A177-3AD203B41FA5}">
                      <a16:colId xmlns:a16="http://schemas.microsoft.com/office/drawing/2014/main" val="2280471215"/>
                    </a:ext>
                  </a:extLst>
                </a:gridCol>
                <a:gridCol w="661524">
                  <a:extLst>
                    <a:ext uri="{9D8B030D-6E8A-4147-A177-3AD203B41FA5}">
                      <a16:colId xmlns:a16="http://schemas.microsoft.com/office/drawing/2014/main" val="1221737747"/>
                    </a:ext>
                  </a:extLst>
                </a:gridCol>
              </a:tblGrid>
              <a:tr h="39052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Grado de Marginación 2015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Población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% Población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Número de municipios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% de municipios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050198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Muy alto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4,200,723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</a:rPr>
                        <a:t>3.51%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283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</a:rPr>
                        <a:t>11.52%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22522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Alto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12,185,814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10.19%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817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33.25%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564898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Medio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12,243,877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</a:rPr>
                        <a:t>10.24%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514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</a:rPr>
                        <a:t>20.92%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0482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Bajo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19,845,593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16.60%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498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20.27%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2766593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Muy bajo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71,054,746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</a:rPr>
                        <a:t>59.44%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345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</a:rPr>
                        <a:t>14.04%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811218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Total general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119,530,753</a:t>
                      </a:r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100.00%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2,457</a:t>
                      </a:r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</a:rPr>
                        <a:t>100.00%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968696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314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7882287" y="6225287"/>
            <a:ext cx="385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900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Yu Gothic Light" panose="020B0300000000000000" pitchFamily="34" charset="-128"/>
              </a:rPr>
              <a:t>Situación actual de la Pobreza y la Marginación en México</a:t>
            </a:r>
            <a:endParaRPr lang="es-ES_tradnl" sz="900" b="1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Yu Gothic Light" panose="020B0300000000000000" pitchFamily="34" charset="-128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3" b="88732"/>
          <a:stretch/>
        </p:blipFill>
        <p:spPr>
          <a:xfrm>
            <a:off x="9064170" y="6475487"/>
            <a:ext cx="3127829" cy="464949"/>
          </a:xfrm>
          <a:prstGeom prst="rect">
            <a:avLst/>
          </a:prstGeom>
        </p:spPr>
      </p:pic>
      <p:sp>
        <p:nvSpPr>
          <p:cNvPr id="31" name="Rectángulo 30"/>
          <p:cNvSpPr/>
          <p:nvPr/>
        </p:nvSpPr>
        <p:spPr>
          <a:xfrm>
            <a:off x="11380573" y="6130365"/>
            <a:ext cx="85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|</a:t>
            </a:r>
            <a:endParaRPr lang="es-ES_tradnl" b="1" dirty="0">
              <a:solidFill>
                <a:schemeClr val="accent2"/>
              </a:solidFill>
              <a:latin typeface="Century Gothic" panose="020B0502020202020204" pitchFamily="34" charset="0"/>
              <a:ea typeface="Adobe Fangsong Std R" panose="02020400000000000000" pitchFamily="18" charset="-128"/>
            </a:endParaRPr>
          </a:p>
        </p:txBody>
      </p:sp>
      <p:sp>
        <p:nvSpPr>
          <p:cNvPr id="44" name="Cinta perforada 42"/>
          <p:cNvSpPr/>
          <p:nvPr/>
        </p:nvSpPr>
        <p:spPr>
          <a:xfrm>
            <a:off x="-1324650" y="2071171"/>
            <a:ext cx="13539535" cy="3005977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  <a:gd name="connsiteX0" fmla="*/ 976 w 9999"/>
              <a:gd name="connsiteY0" fmla="*/ 6581 h 14181"/>
              <a:gd name="connsiteX1" fmla="*/ 954 w 9999"/>
              <a:gd name="connsiteY1" fmla="*/ 6781 h 14181"/>
              <a:gd name="connsiteX2" fmla="*/ 3112 w 9999"/>
              <a:gd name="connsiteY2" fmla="*/ 35 h 14181"/>
              <a:gd name="connsiteX3" fmla="*/ 7187 w 9999"/>
              <a:gd name="connsiteY3" fmla="*/ 4222 h 14181"/>
              <a:gd name="connsiteX4" fmla="*/ 9999 w 9999"/>
              <a:gd name="connsiteY4" fmla="*/ 6279 h 14181"/>
              <a:gd name="connsiteX5" fmla="*/ 9982 w 9999"/>
              <a:gd name="connsiteY5" fmla="*/ 12799 h 14181"/>
              <a:gd name="connsiteX6" fmla="*/ 7446 w 9999"/>
              <a:gd name="connsiteY6" fmla="*/ 10182 h 14181"/>
              <a:gd name="connsiteX7" fmla="*/ 3556 w 9999"/>
              <a:gd name="connsiteY7" fmla="*/ 13275 h 14181"/>
              <a:gd name="connsiteX8" fmla="*/ 921 w 9999"/>
              <a:gd name="connsiteY8" fmla="*/ 14080 h 14181"/>
              <a:gd name="connsiteX9" fmla="*/ 944 w 9999"/>
              <a:gd name="connsiteY9" fmla="*/ 13924 h 14181"/>
              <a:gd name="connsiteX10" fmla="*/ 976 w 9999"/>
              <a:gd name="connsiteY10" fmla="*/ 6581 h 14181"/>
              <a:gd name="connsiteX0" fmla="*/ 976 w 10000"/>
              <a:gd name="connsiteY0" fmla="*/ 4617 h 9976"/>
              <a:gd name="connsiteX1" fmla="*/ 954 w 10000"/>
              <a:gd name="connsiteY1" fmla="*/ 4758 h 9976"/>
              <a:gd name="connsiteX2" fmla="*/ 3112 w 10000"/>
              <a:gd name="connsiteY2" fmla="*/ 1 h 9976"/>
              <a:gd name="connsiteX3" fmla="*/ 7044 w 10000"/>
              <a:gd name="connsiteY3" fmla="*/ 4896 h 9976"/>
              <a:gd name="connsiteX4" fmla="*/ 10000 w 10000"/>
              <a:gd name="connsiteY4" fmla="*/ 4404 h 9976"/>
              <a:gd name="connsiteX5" fmla="*/ 9983 w 10000"/>
              <a:gd name="connsiteY5" fmla="*/ 9001 h 9976"/>
              <a:gd name="connsiteX6" fmla="*/ 7447 w 10000"/>
              <a:gd name="connsiteY6" fmla="*/ 7156 h 9976"/>
              <a:gd name="connsiteX7" fmla="*/ 3556 w 10000"/>
              <a:gd name="connsiteY7" fmla="*/ 9337 h 9976"/>
              <a:gd name="connsiteX8" fmla="*/ 921 w 10000"/>
              <a:gd name="connsiteY8" fmla="*/ 9905 h 9976"/>
              <a:gd name="connsiteX9" fmla="*/ 944 w 10000"/>
              <a:gd name="connsiteY9" fmla="*/ 9795 h 9976"/>
              <a:gd name="connsiteX10" fmla="*/ 976 w 10000"/>
              <a:gd name="connsiteY10" fmla="*/ 4617 h 997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3556 w 10000"/>
              <a:gd name="connsiteY7" fmla="*/ 9359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2766"/>
              <a:gd name="connsiteX1" fmla="*/ 954 w 10000"/>
              <a:gd name="connsiteY1" fmla="*/ 4769 h 12766"/>
              <a:gd name="connsiteX2" fmla="*/ 3112 w 10000"/>
              <a:gd name="connsiteY2" fmla="*/ 1 h 12766"/>
              <a:gd name="connsiteX3" fmla="*/ 7044 w 10000"/>
              <a:gd name="connsiteY3" fmla="*/ 4908 h 12766"/>
              <a:gd name="connsiteX4" fmla="*/ 10000 w 10000"/>
              <a:gd name="connsiteY4" fmla="*/ 4415 h 12766"/>
              <a:gd name="connsiteX5" fmla="*/ 9983 w 10000"/>
              <a:gd name="connsiteY5" fmla="*/ 9023 h 12766"/>
              <a:gd name="connsiteX6" fmla="*/ 7447 w 10000"/>
              <a:gd name="connsiteY6" fmla="*/ 12721 h 12766"/>
              <a:gd name="connsiteX7" fmla="*/ 3885 w 10000"/>
              <a:gd name="connsiteY7" fmla="*/ 5721 h 12766"/>
              <a:gd name="connsiteX8" fmla="*/ 921 w 10000"/>
              <a:gd name="connsiteY8" fmla="*/ 9929 h 12766"/>
              <a:gd name="connsiteX9" fmla="*/ 944 w 10000"/>
              <a:gd name="connsiteY9" fmla="*/ 9819 h 12766"/>
              <a:gd name="connsiteX10" fmla="*/ 976 w 10000"/>
              <a:gd name="connsiteY10" fmla="*/ 4628 h 12766"/>
              <a:gd name="connsiteX0" fmla="*/ 976 w 10000"/>
              <a:gd name="connsiteY0" fmla="*/ 4628 h 12730"/>
              <a:gd name="connsiteX1" fmla="*/ 954 w 10000"/>
              <a:gd name="connsiteY1" fmla="*/ 4769 h 12730"/>
              <a:gd name="connsiteX2" fmla="*/ 3112 w 10000"/>
              <a:gd name="connsiteY2" fmla="*/ 1 h 12730"/>
              <a:gd name="connsiteX3" fmla="*/ 7044 w 10000"/>
              <a:gd name="connsiteY3" fmla="*/ 4908 h 12730"/>
              <a:gd name="connsiteX4" fmla="*/ 10000 w 10000"/>
              <a:gd name="connsiteY4" fmla="*/ 4415 h 12730"/>
              <a:gd name="connsiteX5" fmla="*/ 9983 w 10000"/>
              <a:gd name="connsiteY5" fmla="*/ 9023 h 12730"/>
              <a:gd name="connsiteX6" fmla="*/ 7447 w 10000"/>
              <a:gd name="connsiteY6" fmla="*/ 12721 h 12730"/>
              <a:gd name="connsiteX7" fmla="*/ 4799 w 10000"/>
              <a:gd name="connsiteY7" fmla="*/ 7595 h 12730"/>
              <a:gd name="connsiteX8" fmla="*/ 921 w 10000"/>
              <a:gd name="connsiteY8" fmla="*/ 9929 h 12730"/>
              <a:gd name="connsiteX9" fmla="*/ 944 w 10000"/>
              <a:gd name="connsiteY9" fmla="*/ 9819 h 12730"/>
              <a:gd name="connsiteX10" fmla="*/ 976 w 10000"/>
              <a:gd name="connsiteY10" fmla="*/ 4628 h 12730"/>
              <a:gd name="connsiteX0" fmla="*/ 976 w 10000"/>
              <a:gd name="connsiteY0" fmla="*/ 4628 h 12726"/>
              <a:gd name="connsiteX1" fmla="*/ 954 w 10000"/>
              <a:gd name="connsiteY1" fmla="*/ 4769 h 12726"/>
              <a:gd name="connsiteX2" fmla="*/ 3112 w 10000"/>
              <a:gd name="connsiteY2" fmla="*/ 1 h 12726"/>
              <a:gd name="connsiteX3" fmla="*/ 7044 w 10000"/>
              <a:gd name="connsiteY3" fmla="*/ 4908 h 12726"/>
              <a:gd name="connsiteX4" fmla="*/ 10000 w 10000"/>
              <a:gd name="connsiteY4" fmla="*/ 4415 h 12726"/>
              <a:gd name="connsiteX5" fmla="*/ 9983 w 10000"/>
              <a:gd name="connsiteY5" fmla="*/ 9023 h 12726"/>
              <a:gd name="connsiteX6" fmla="*/ 7447 w 10000"/>
              <a:gd name="connsiteY6" fmla="*/ 12721 h 12726"/>
              <a:gd name="connsiteX7" fmla="*/ 5083 w 10000"/>
              <a:gd name="connsiteY7" fmla="*/ 7912 h 12726"/>
              <a:gd name="connsiteX8" fmla="*/ 921 w 10000"/>
              <a:gd name="connsiteY8" fmla="*/ 9929 h 12726"/>
              <a:gd name="connsiteX9" fmla="*/ 944 w 10000"/>
              <a:gd name="connsiteY9" fmla="*/ 9819 h 12726"/>
              <a:gd name="connsiteX10" fmla="*/ 976 w 10000"/>
              <a:gd name="connsiteY10" fmla="*/ 4628 h 1272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4408 w 10000"/>
              <a:gd name="connsiteY7" fmla="*/ 8714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1517"/>
              <a:gd name="connsiteX1" fmla="*/ 954 w 10000"/>
              <a:gd name="connsiteY1" fmla="*/ 4769 h 11517"/>
              <a:gd name="connsiteX2" fmla="*/ 3112 w 10000"/>
              <a:gd name="connsiteY2" fmla="*/ 1 h 11517"/>
              <a:gd name="connsiteX3" fmla="*/ 7044 w 10000"/>
              <a:gd name="connsiteY3" fmla="*/ 4908 h 11517"/>
              <a:gd name="connsiteX4" fmla="*/ 10000 w 10000"/>
              <a:gd name="connsiteY4" fmla="*/ 4415 h 11517"/>
              <a:gd name="connsiteX5" fmla="*/ 9983 w 10000"/>
              <a:gd name="connsiteY5" fmla="*/ 9023 h 11517"/>
              <a:gd name="connsiteX6" fmla="*/ 7607 w 10000"/>
              <a:gd name="connsiteY6" fmla="*/ 11517 h 11517"/>
              <a:gd name="connsiteX7" fmla="*/ 4408 w 10000"/>
              <a:gd name="connsiteY7" fmla="*/ 8714 h 11517"/>
              <a:gd name="connsiteX8" fmla="*/ 921 w 10000"/>
              <a:gd name="connsiteY8" fmla="*/ 9929 h 11517"/>
              <a:gd name="connsiteX9" fmla="*/ 944 w 10000"/>
              <a:gd name="connsiteY9" fmla="*/ 9819 h 11517"/>
              <a:gd name="connsiteX10" fmla="*/ 976 w 10000"/>
              <a:gd name="connsiteY10" fmla="*/ 4628 h 11517"/>
              <a:gd name="connsiteX0" fmla="*/ 976 w 10000"/>
              <a:gd name="connsiteY0" fmla="*/ 3157 h 10046"/>
              <a:gd name="connsiteX1" fmla="*/ 954 w 10000"/>
              <a:gd name="connsiteY1" fmla="*/ 3298 h 10046"/>
              <a:gd name="connsiteX2" fmla="*/ 3343 w 10000"/>
              <a:gd name="connsiteY2" fmla="*/ 1 h 10046"/>
              <a:gd name="connsiteX3" fmla="*/ 7044 w 10000"/>
              <a:gd name="connsiteY3" fmla="*/ 3437 h 10046"/>
              <a:gd name="connsiteX4" fmla="*/ 10000 w 10000"/>
              <a:gd name="connsiteY4" fmla="*/ 2944 h 10046"/>
              <a:gd name="connsiteX5" fmla="*/ 9983 w 10000"/>
              <a:gd name="connsiteY5" fmla="*/ 7552 h 10046"/>
              <a:gd name="connsiteX6" fmla="*/ 7607 w 10000"/>
              <a:gd name="connsiteY6" fmla="*/ 10046 h 10046"/>
              <a:gd name="connsiteX7" fmla="*/ 4408 w 10000"/>
              <a:gd name="connsiteY7" fmla="*/ 7243 h 10046"/>
              <a:gd name="connsiteX8" fmla="*/ 921 w 10000"/>
              <a:gd name="connsiteY8" fmla="*/ 8458 h 10046"/>
              <a:gd name="connsiteX9" fmla="*/ 944 w 10000"/>
              <a:gd name="connsiteY9" fmla="*/ 8348 h 10046"/>
              <a:gd name="connsiteX10" fmla="*/ 976 w 10000"/>
              <a:gd name="connsiteY10" fmla="*/ 3157 h 10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46">
                <a:moveTo>
                  <a:pt x="976" y="3157"/>
                </a:moveTo>
                <a:cubicBezTo>
                  <a:pt x="976" y="3488"/>
                  <a:pt x="559" y="3824"/>
                  <a:pt x="954" y="3298"/>
                </a:cubicBezTo>
                <a:cubicBezTo>
                  <a:pt x="1349" y="2772"/>
                  <a:pt x="2328" y="-22"/>
                  <a:pt x="3343" y="1"/>
                </a:cubicBezTo>
                <a:cubicBezTo>
                  <a:pt x="4358" y="24"/>
                  <a:pt x="5935" y="2947"/>
                  <a:pt x="7044" y="3437"/>
                </a:cubicBezTo>
                <a:cubicBezTo>
                  <a:pt x="8154" y="3928"/>
                  <a:pt x="10000" y="2612"/>
                  <a:pt x="10000" y="2944"/>
                </a:cubicBezTo>
                <a:cubicBezTo>
                  <a:pt x="9994" y="4480"/>
                  <a:pt x="9989" y="6016"/>
                  <a:pt x="9983" y="7552"/>
                </a:cubicBezTo>
                <a:cubicBezTo>
                  <a:pt x="9983" y="7222"/>
                  <a:pt x="8536" y="10097"/>
                  <a:pt x="7607" y="10046"/>
                </a:cubicBezTo>
                <a:cubicBezTo>
                  <a:pt x="6678" y="9995"/>
                  <a:pt x="5522" y="7508"/>
                  <a:pt x="4408" y="7243"/>
                </a:cubicBezTo>
                <a:cubicBezTo>
                  <a:pt x="3294" y="6978"/>
                  <a:pt x="3009" y="8458"/>
                  <a:pt x="921" y="8458"/>
                </a:cubicBezTo>
                <a:cubicBezTo>
                  <a:pt x="-1164" y="8458"/>
                  <a:pt x="944" y="8678"/>
                  <a:pt x="944" y="8348"/>
                </a:cubicBezTo>
                <a:cubicBezTo>
                  <a:pt x="955" y="6617"/>
                  <a:pt x="965" y="4887"/>
                  <a:pt x="976" y="3157"/>
                </a:cubicBezTo>
                <a:close/>
              </a:path>
            </a:pathLst>
          </a:cu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5" name="Cinta perforada 42"/>
          <p:cNvSpPr/>
          <p:nvPr/>
        </p:nvSpPr>
        <p:spPr>
          <a:xfrm>
            <a:off x="-1324650" y="1585697"/>
            <a:ext cx="13564334" cy="4232096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44" h="10102">
                <a:moveTo>
                  <a:pt x="698" y="2424"/>
                </a:moveTo>
                <a:cubicBezTo>
                  <a:pt x="698" y="2897"/>
                  <a:pt x="406" y="2329"/>
                  <a:pt x="682" y="2627"/>
                </a:cubicBezTo>
                <a:cubicBezTo>
                  <a:pt x="958" y="2926"/>
                  <a:pt x="1614" y="4645"/>
                  <a:pt x="2356" y="4214"/>
                </a:cubicBezTo>
                <a:cubicBezTo>
                  <a:pt x="3098" y="3783"/>
                  <a:pt x="4338" y="391"/>
                  <a:pt x="5135" y="41"/>
                </a:cubicBezTo>
                <a:cubicBezTo>
                  <a:pt x="5933" y="-308"/>
                  <a:pt x="7144" y="1646"/>
                  <a:pt x="7144" y="2119"/>
                </a:cubicBezTo>
                <a:cubicBezTo>
                  <a:pt x="7140" y="4316"/>
                  <a:pt x="7136" y="6511"/>
                  <a:pt x="7132" y="8706"/>
                </a:cubicBezTo>
                <a:cubicBezTo>
                  <a:pt x="7132" y="8234"/>
                  <a:pt x="6085" y="5983"/>
                  <a:pt x="5320" y="6062"/>
                </a:cubicBezTo>
                <a:cubicBezTo>
                  <a:pt x="4555" y="6141"/>
                  <a:pt x="3318" y="8531"/>
                  <a:pt x="2541" y="9187"/>
                </a:cubicBezTo>
                <a:cubicBezTo>
                  <a:pt x="1764" y="9842"/>
                  <a:pt x="2150" y="10000"/>
                  <a:pt x="659" y="10000"/>
                </a:cubicBezTo>
                <a:cubicBezTo>
                  <a:pt x="-831" y="10000"/>
                  <a:pt x="675" y="10315"/>
                  <a:pt x="675" y="9842"/>
                </a:cubicBezTo>
                <a:cubicBezTo>
                  <a:pt x="683" y="7369"/>
                  <a:pt x="690" y="4897"/>
                  <a:pt x="698" y="2424"/>
                </a:cubicBezTo>
                <a:close/>
              </a:path>
            </a:pathLst>
          </a:custGeom>
          <a:solidFill>
            <a:srgbClr val="F2F2F2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8" name="CuadroTexto 4"/>
          <p:cNvSpPr txBox="1">
            <a:spLocks noChangeArrowheads="1"/>
          </p:cNvSpPr>
          <p:nvPr/>
        </p:nvSpPr>
        <p:spPr bwMode="auto">
          <a:xfrm>
            <a:off x="207431" y="739697"/>
            <a:ext cx="10042261" cy="533429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MX" altLang="es-ES_tradnl" sz="2000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 </a:t>
            </a:r>
            <a:r>
              <a:rPr lang="es-ES" altLang="es-ES_tradnl" sz="2000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Incidencias en los índices de exclusión </a:t>
            </a:r>
          </a:p>
          <a:p>
            <a:pPr>
              <a:spcBef>
                <a:spcPct val="0"/>
              </a:spcBef>
              <a:buNone/>
            </a:pPr>
            <a:endParaRPr lang="es-ES" altLang="es-ES_tradnl" sz="2000" b="1" dirty="0">
              <a:solidFill>
                <a:schemeClr val="accent2"/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pic>
        <p:nvPicPr>
          <p:cNvPr id="33" name="Picture 8" descr="Resultado de imagen para logo sedes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573" y="181371"/>
            <a:ext cx="1716555" cy="5583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" name="Rectángulo 75"/>
          <p:cNvSpPr/>
          <p:nvPr/>
        </p:nvSpPr>
        <p:spPr>
          <a:xfrm>
            <a:off x="487430" y="6360071"/>
            <a:ext cx="6096000" cy="23083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s-MX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Fuente: </a:t>
            </a:r>
            <a:r>
              <a:rPr lang="es-MX" sz="9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elaboración de la SEDESOL con datos </a:t>
            </a:r>
            <a:r>
              <a:rPr lang="es-MX" sz="9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del CONAPO.</a:t>
            </a:r>
            <a:endParaRPr lang="es-MX" sz="9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graphicFrame>
        <p:nvGraphicFramePr>
          <p:cNvPr id="11" name="Grá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8812269"/>
              </p:ext>
            </p:extLst>
          </p:nvPr>
        </p:nvGraphicFramePr>
        <p:xfrm>
          <a:off x="375138" y="1018770"/>
          <a:ext cx="11558954" cy="5092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487429" y="104309"/>
            <a:ext cx="96061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s-MX" altLang="es-ES_tradnl" b="1" dirty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1.2.- Situación Actual de la Pobreza y la Marginación en México </a:t>
            </a:r>
          </a:p>
        </p:txBody>
      </p:sp>
    </p:spTree>
    <p:extLst>
      <p:ext uri="{BB962C8B-B14F-4D97-AF65-F5344CB8AC3E}">
        <p14:creationId xmlns:p14="http://schemas.microsoft.com/office/powerpoint/2010/main" val="315933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7882287" y="6225287"/>
            <a:ext cx="385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900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Yu Gothic Light" panose="020B0300000000000000" pitchFamily="34" charset="-128"/>
              </a:rPr>
              <a:t>Situación actual de la Pobreza y la Marginación en México</a:t>
            </a:r>
            <a:endParaRPr lang="es-ES_tradnl" sz="900" b="1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Yu Gothic Light" panose="020B0300000000000000" pitchFamily="34" charset="-128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3" b="88732"/>
          <a:stretch/>
        </p:blipFill>
        <p:spPr>
          <a:xfrm>
            <a:off x="9064170" y="6475487"/>
            <a:ext cx="3127829" cy="464949"/>
          </a:xfrm>
          <a:prstGeom prst="rect">
            <a:avLst/>
          </a:prstGeom>
        </p:spPr>
      </p:pic>
      <p:sp>
        <p:nvSpPr>
          <p:cNvPr id="31" name="Rectángulo 30"/>
          <p:cNvSpPr/>
          <p:nvPr/>
        </p:nvSpPr>
        <p:spPr>
          <a:xfrm>
            <a:off x="11380573" y="6130365"/>
            <a:ext cx="85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|4</a:t>
            </a:r>
            <a:endParaRPr lang="es-ES_tradnl" b="1" dirty="0">
              <a:solidFill>
                <a:schemeClr val="accent2"/>
              </a:solidFill>
              <a:latin typeface="Century Gothic" panose="020B0502020202020204" pitchFamily="34" charset="0"/>
              <a:ea typeface="Adobe Fangsong Std R" panose="02020400000000000000" pitchFamily="18" charset="-128"/>
            </a:endParaRPr>
          </a:p>
        </p:txBody>
      </p:sp>
      <p:sp>
        <p:nvSpPr>
          <p:cNvPr id="44" name="Cinta perforada 42"/>
          <p:cNvSpPr/>
          <p:nvPr/>
        </p:nvSpPr>
        <p:spPr>
          <a:xfrm>
            <a:off x="-1324650" y="2071171"/>
            <a:ext cx="13539535" cy="3005977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  <a:gd name="connsiteX0" fmla="*/ 976 w 9999"/>
              <a:gd name="connsiteY0" fmla="*/ 6581 h 14181"/>
              <a:gd name="connsiteX1" fmla="*/ 954 w 9999"/>
              <a:gd name="connsiteY1" fmla="*/ 6781 h 14181"/>
              <a:gd name="connsiteX2" fmla="*/ 3112 w 9999"/>
              <a:gd name="connsiteY2" fmla="*/ 35 h 14181"/>
              <a:gd name="connsiteX3" fmla="*/ 7187 w 9999"/>
              <a:gd name="connsiteY3" fmla="*/ 4222 h 14181"/>
              <a:gd name="connsiteX4" fmla="*/ 9999 w 9999"/>
              <a:gd name="connsiteY4" fmla="*/ 6279 h 14181"/>
              <a:gd name="connsiteX5" fmla="*/ 9982 w 9999"/>
              <a:gd name="connsiteY5" fmla="*/ 12799 h 14181"/>
              <a:gd name="connsiteX6" fmla="*/ 7446 w 9999"/>
              <a:gd name="connsiteY6" fmla="*/ 10182 h 14181"/>
              <a:gd name="connsiteX7" fmla="*/ 3556 w 9999"/>
              <a:gd name="connsiteY7" fmla="*/ 13275 h 14181"/>
              <a:gd name="connsiteX8" fmla="*/ 921 w 9999"/>
              <a:gd name="connsiteY8" fmla="*/ 14080 h 14181"/>
              <a:gd name="connsiteX9" fmla="*/ 944 w 9999"/>
              <a:gd name="connsiteY9" fmla="*/ 13924 h 14181"/>
              <a:gd name="connsiteX10" fmla="*/ 976 w 9999"/>
              <a:gd name="connsiteY10" fmla="*/ 6581 h 14181"/>
              <a:gd name="connsiteX0" fmla="*/ 976 w 10000"/>
              <a:gd name="connsiteY0" fmla="*/ 4617 h 9976"/>
              <a:gd name="connsiteX1" fmla="*/ 954 w 10000"/>
              <a:gd name="connsiteY1" fmla="*/ 4758 h 9976"/>
              <a:gd name="connsiteX2" fmla="*/ 3112 w 10000"/>
              <a:gd name="connsiteY2" fmla="*/ 1 h 9976"/>
              <a:gd name="connsiteX3" fmla="*/ 7044 w 10000"/>
              <a:gd name="connsiteY3" fmla="*/ 4896 h 9976"/>
              <a:gd name="connsiteX4" fmla="*/ 10000 w 10000"/>
              <a:gd name="connsiteY4" fmla="*/ 4404 h 9976"/>
              <a:gd name="connsiteX5" fmla="*/ 9983 w 10000"/>
              <a:gd name="connsiteY5" fmla="*/ 9001 h 9976"/>
              <a:gd name="connsiteX6" fmla="*/ 7447 w 10000"/>
              <a:gd name="connsiteY6" fmla="*/ 7156 h 9976"/>
              <a:gd name="connsiteX7" fmla="*/ 3556 w 10000"/>
              <a:gd name="connsiteY7" fmla="*/ 9337 h 9976"/>
              <a:gd name="connsiteX8" fmla="*/ 921 w 10000"/>
              <a:gd name="connsiteY8" fmla="*/ 9905 h 9976"/>
              <a:gd name="connsiteX9" fmla="*/ 944 w 10000"/>
              <a:gd name="connsiteY9" fmla="*/ 9795 h 9976"/>
              <a:gd name="connsiteX10" fmla="*/ 976 w 10000"/>
              <a:gd name="connsiteY10" fmla="*/ 4617 h 997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3556 w 10000"/>
              <a:gd name="connsiteY7" fmla="*/ 9359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2766"/>
              <a:gd name="connsiteX1" fmla="*/ 954 w 10000"/>
              <a:gd name="connsiteY1" fmla="*/ 4769 h 12766"/>
              <a:gd name="connsiteX2" fmla="*/ 3112 w 10000"/>
              <a:gd name="connsiteY2" fmla="*/ 1 h 12766"/>
              <a:gd name="connsiteX3" fmla="*/ 7044 w 10000"/>
              <a:gd name="connsiteY3" fmla="*/ 4908 h 12766"/>
              <a:gd name="connsiteX4" fmla="*/ 10000 w 10000"/>
              <a:gd name="connsiteY4" fmla="*/ 4415 h 12766"/>
              <a:gd name="connsiteX5" fmla="*/ 9983 w 10000"/>
              <a:gd name="connsiteY5" fmla="*/ 9023 h 12766"/>
              <a:gd name="connsiteX6" fmla="*/ 7447 w 10000"/>
              <a:gd name="connsiteY6" fmla="*/ 12721 h 12766"/>
              <a:gd name="connsiteX7" fmla="*/ 3885 w 10000"/>
              <a:gd name="connsiteY7" fmla="*/ 5721 h 12766"/>
              <a:gd name="connsiteX8" fmla="*/ 921 w 10000"/>
              <a:gd name="connsiteY8" fmla="*/ 9929 h 12766"/>
              <a:gd name="connsiteX9" fmla="*/ 944 w 10000"/>
              <a:gd name="connsiteY9" fmla="*/ 9819 h 12766"/>
              <a:gd name="connsiteX10" fmla="*/ 976 w 10000"/>
              <a:gd name="connsiteY10" fmla="*/ 4628 h 12766"/>
              <a:gd name="connsiteX0" fmla="*/ 976 w 10000"/>
              <a:gd name="connsiteY0" fmla="*/ 4628 h 12730"/>
              <a:gd name="connsiteX1" fmla="*/ 954 w 10000"/>
              <a:gd name="connsiteY1" fmla="*/ 4769 h 12730"/>
              <a:gd name="connsiteX2" fmla="*/ 3112 w 10000"/>
              <a:gd name="connsiteY2" fmla="*/ 1 h 12730"/>
              <a:gd name="connsiteX3" fmla="*/ 7044 w 10000"/>
              <a:gd name="connsiteY3" fmla="*/ 4908 h 12730"/>
              <a:gd name="connsiteX4" fmla="*/ 10000 w 10000"/>
              <a:gd name="connsiteY4" fmla="*/ 4415 h 12730"/>
              <a:gd name="connsiteX5" fmla="*/ 9983 w 10000"/>
              <a:gd name="connsiteY5" fmla="*/ 9023 h 12730"/>
              <a:gd name="connsiteX6" fmla="*/ 7447 w 10000"/>
              <a:gd name="connsiteY6" fmla="*/ 12721 h 12730"/>
              <a:gd name="connsiteX7" fmla="*/ 4799 w 10000"/>
              <a:gd name="connsiteY7" fmla="*/ 7595 h 12730"/>
              <a:gd name="connsiteX8" fmla="*/ 921 w 10000"/>
              <a:gd name="connsiteY8" fmla="*/ 9929 h 12730"/>
              <a:gd name="connsiteX9" fmla="*/ 944 w 10000"/>
              <a:gd name="connsiteY9" fmla="*/ 9819 h 12730"/>
              <a:gd name="connsiteX10" fmla="*/ 976 w 10000"/>
              <a:gd name="connsiteY10" fmla="*/ 4628 h 12730"/>
              <a:gd name="connsiteX0" fmla="*/ 976 w 10000"/>
              <a:gd name="connsiteY0" fmla="*/ 4628 h 12726"/>
              <a:gd name="connsiteX1" fmla="*/ 954 w 10000"/>
              <a:gd name="connsiteY1" fmla="*/ 4769 h 12726"/>
              <a:gd name="connsiteX2" fmla="*/ 3112 w 10000"/>
              <a:gd name="connsiteY2" fmla="*/ 1 h 12726"/>
              <a:gd name="connsiteX3" fmla="*/ 7044 w 10000"/>
              <a:gd name="connsiteY3" fmla="*/ 4908 h 12726"/>
              <a:gd name="connsiteX4" fmla="*/ 10000 w 10000"/>
              <a:gd name="connsiteY4" fmla="*/ 4415 h 12726"/>
              <a:gd name="connsiteX5" fmla="*/ 9983 w 10000"/>
              <a:gd name="connsiteY5" fmla="*/ 9023 h 12726"/>
              <a:gd name="connsiteX6" fmla="*/ 7447 w 10000"/>
              <a:gd name="connsiteY6" fmla="*/ 12721 h 12726"/>
              <a:gd name="connsiteX7" fmla="*/ 5083 w 10000"/>
              <a:gd name="connsiteY7" fmla="*/ 7912 h 12726"/>
              <a:gd name="connsiteX8" fmla="*/ 921 w 10000"/>
              <a:gd name="connsiteY8" fmla="*/ 9929 h 12726"/>
              <a:gd name="connsiteX9" fmla="*/ 944 w 10000"/>
              <a:gd name="connsiteY9" fmla="*/ 9819 h 12726"/>
              <a:gd name="connsiteX10" fmla="*/ 976 w 10000"/>
              <a:gd name="connsiteY10" fmla="*/ 4628 h 1272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4408 w 10000"/>
              <a:gd name="connsiteY7" fmla="*/ 8714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1517"/>
              <a:gd name="connsiteX1" fmla="*/ 954 w 10000"/>
              <a:gd name="connsiteY1" fmla="*/ 4769 h 11517"/>
              <a:gd name="connsiteX2" fmla="*/ 3112 w 10000"/>
              <a:gd name="connsiteY2" fmla="*/ 1 h 11517"/>
              <a:gd name="connsiteX3" fmla="*/ 7044 w 10000"/>
              <a:gd name="connsiteY3" fmla="*/ 4908 h 11517"/>
              <a:gd name="connsiteX4" fmla="*/ 10000 w 10000"/>
              <a:gd name="connsiteY4" fmla="*/ 4415 h 11517"/>
              <a:gd name="connsiteX5" fmla="*/ 9983 w 10000"/>
              <a:gd name="connsiteY5" fmla="*/ 9023 h 11517"/>
              <a:gd name="connsiteX6" fmla="*/ 7607 w 10000"/>
              <a:gd name="connsiteY6" fmla="*/ 11517 h 11517"/>
              <a:gd name="connsiteX7" fmla="*/ 4408 w 10000"/>
              <a:gd name="connsiteY7" fmla="*/ 8714 h 11517"/>
              <a:gd name="connsiteX8" fmla="*/ 921 w 10000"/>
              <a:gd name="connsiteY8" fmla="*/ 9929 h 11517"/>
              <a:gd name="connsiteX9" fmla="*/ 944 w 10000"/>
              <a:gd name="connsiteY9" fmla="*/ 9819 h 11517"/>
              <a:gd name="connsiteX10" fmla="*/ 976 w 10000"/>
              <a:gd name="connsiteY10" fmla="*/ 4628 h 11517"/>
              <a:gd name="connsiteX0" fmla="*/ 976 w 10000"/>
              <a:gd name="connsiteY0" fmla="*/ 3157 h 10046"/>
              <a:gd name="connsiteX1" fmla="*/ 954 w 10000"/>
              <a:gd name="connsiteY1" fmla="*/ 3298 h 10046"/>
              <a:gd name="connsiteX2" fmla="*/ 3343 w 10000"/>
              <a:gd name="connsiteY2" fmla="*/ 1 h 10046"/>
              <a:gd name="connsiteX3" fmla="*/ 7044 w 10000"/>
              <a:gd name="connsiteY3" fmla="*/ 3437 h 10046"/>
              <a:gd name="connsiteX4" fmla="*/ 10000 w 10000"/>
              <a:gd name="connsiteY4" fmla="*/ 2944 h 10046"/>
              <a:gd name="connsiteX5" fmla="*/ 9983 w 10000"/>
              <a:gd name="connsiteY5" fmla="*/ 7552 h 10046"/>
              <a:gd name="connsiteX6" fmla="*/ 7607 w 10000"/>
              <a:gd name="connsiteY6" fmla="*/ 10046 h 10046"/>
              <a:gd name="connsiteX7" fmla="*/ 4408 w 10000"/>
              <a:gd name="connsiteY7" fmla="*/ 7243 h 10046"/>
              <a:gd name="connsiteX8" fmla="*/ 921 w 10000"/>
              <a:gd name="connsiteY8" fmla="*/ 8458 h 10046"/>
              <a:gd name="connsiteX9" fmla="*/ 944 w 10000"/>
              <a:gd name="connsiteY9" fmla="*/ 8348 h 10046"/>
              <a:gd name="connsiteX10" fmla="*/ 976 w 10000"/>
              <a:gd name="connsiteY10" fmla="*/ 3157 h 10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46">
                <a:moveTo>
                  <a:pt x="976" y="3157"/>
                </a:moveTo>
                <a:cubicBezTo>
                  <a:pt x="976" y="3488"/>
                  <a:pt x="559" y="3824"/>
                  <a:pt x="954" y="3298"/>
                </a:cubicBezTo>
                <a:cubicBezTo>
                  <a:pt x="1349" y="2772"/>
                  <a:pt x="2328" y="-22"/>
                  <a:pt x="3343" y="1"/>
                </a:cubicBezTo>
                <a:cubicBezTo>
                  <a:pt x="4358" y="24"/>
                  <a:pt x="5935" y="2947"/>
                  <a:pt x="7044" y="3437"/>
                </a:cubicBezTo>
                <a:cubicBezTo>
                  <a:pt x="8154" y="3928"/>
                  <a:pt x="10000" y="2612"/>
                  <a:pt x="10000" y="2944"/>
                </a:cubicBezTo>
                <a:cubicBezTo>
                  <a:pt x="9994" y="4480"/>
                  <a:pt x="9989" y="6016"/>
                  <a:pt x="9983" y="7552"/>
                </a:cubicBezTo>
                <a:cubicBezTo>
                  <a:pt x="9983" y="7222"/>
                  <a:pt x="8536" y="10097"/>
                  <a:pt x="7607" y="10046"/>
                </a:cubicBezTo>
                <a:cubicBezTo>
                  <a:pt x="6678" y="9995"/>
                  <a:pt x="5522" y="7508"/>
                  <a:pt x="4408" y="7243"/>
                </a:cubicBezTo>
                <a:cubicBezTo>
                  <a:pt x="3294" y="6978"/>
                  <a:pt x="3009" y="8458"/>
                  <a:pt x="921" y="8458"/>
                </a:cubicBezTo>
                <a:cubicBezTo>
                  <a:pt x="-1164" y="8458"/>
                  <a:pt x="944" y="8678"/>
                  <a:pt x="944" y="8348"/>
                </a:cubicBezTo>
                <a:cubicBezTo>
                  <a:pt x="955" y="6617"/>
                  <a:pt x="965" y="4887"/>
                  <a:pt x="976" y="3157"/>
                </a:cubicBezTo>
                <a:close/>
              </a:path>
            </a:pathLst>
          </a:cu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5" name="Cinta perforada 42"/>
          <p:cNvSpPr/>
          <p:nvPr/>
        </p:nvSpPr>
        <p:spPr>
          <a:xfrm>
            <a:off x="-1324650" y="1585697"/>
            <a:ext cx="13564334" cy="4232096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44" h="10102">
                <a:moveTo>
                  <a:pt x="698" y="2424"/>
                </a:moveTo>
                <a:cubicBezTo>
                  <a:pt x="698" y="2897"/>
                  <a:pt x="406" y="2329"/>
                  <a:pt x="682" y="2627"/>
                </a:cubicBezTo>
                <a:cubicBezTo>
                  <a:pt x="958" y="2926"/>
                  <a:pt x="1614" y="4645"/>
                  <a:pt x="2356" y="4214"/>
                </a:cubicBezTo>
                <a:cubicBezTo>
                  <a:pt x="3098" y="3783"/>
                  <a:pt x="4338" y="391"/>
                  <a:pt x="5135" y="41"/>
                </a:cubicBezTo>
                <a:cubicBezTo>
                  <a:pt x="5933" y="-308"/>
                  <a:pt x="7144" y="1646"/>
                  <a:pt x="7144" y="2119"/>
                </a:cubicBezTo>
                <a:cubicBezTo>
                  <a:pt x="7140" y="4316"/>
                  <a:pt x="7136" y="6511"/>
                  <a:pt x="7132" y="8706"/>
                </a:cubicBezTo>
                <a:cubicBezTo>
                  <a:pt x="7132" y="8234"/>
                  <a:pt x="6085" y="5983"/>
                  <a:pt x="5320" y="6062"/>
                </a:cubicBezTo>
                <a:cubicBezTo>
                  <a:pt x="4555" y="6141"/>
                  <a:pt x="3318" y="8531"/>
                  <a:pt x="2541" y="9187"/>
                </a:cubicBezTo>
                <a:cubicBezTo>
                  <a:pt x="1764" y="9842"/>
                  <a:pt x="2150" y="10000"/>
                  <a:pt x="659" y="10000"/>
                </a:cubicBezTo>
                <a:cubicBezTo>
                  <a:pt x="-831" y="10000"/>
                  <a:pt x="675" y="10315"/>
                  <a:pt x="675" y="9842"/>
                </a:cubicBezTo>
                <a:cubicBezTo>
                  <a:pt x="683" y="7369"/>
                  <a:pt x="690" y="4897"/>
                  <a:pt x="698" y="2424"/>
                </a:cubicBezTo>
                <a:close/>
              </a:path>
            </a:pathLst>
          </a:custGeom>
          <a:solidFill>
            <a:srgbClr val="F2F2F2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8" name="CuadroTexto 4"/>
          <p:cNvSpPr txBox="1">
            <a:spLocks noChangeArrowheads="1"/>
          </p:cNvSpPr>
          <p:nvPr/>
        </p:nvSpPr>
        <p:spPr bwMode="auto">
          <a:xfrm>
            <a:off x="207432" y="831893"/>
            <a:ext cx="9600426" cy="4070613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MX" altLang="es-ES_tradnl" sz="2000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 </a:t>
            </a:r>
          </a:p>
          <a:p>
            <a:pPr>
              <a:spcBef>
                <a:spcPct val="0"/>
              </a:spcBef>
              <a:buNone/>
            </a:pPr>
            <a:endParaRPr lang="es-MX" altLang="es-ES_tradnl" sz="2000" b="1" dirty="0">
              <a:solidFill>
                <a:schemeClr val="accent2"/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  <a:p>
            <a:pPr>
              <a:spcBef>
                <a:spcPct val="0"/>
              </a:spcBef>
              <a:buNone/>
            </a:pPr>
            <a:endParaRPr lang="es-MX" altLang="es-ES_tradnl" sz="2000" b="1" dirty="0" smtClean="0">
              <a:solidFill>
                <a:schemeClr val="accent2"/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  <a:p>
            <a:pPr>
              <a:spcBef>
                <a:spcPct val="0"/>
              </a:spcBef>
              <a:buNone/>
            </a:pPr>
            <a:r>
              <a:rPr lang="es-MX" altLang="es-ES_tradnl" sz="2000" b="1" dirty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2</a:t>
            </a:r>
            <a:r>
              <a:rPr lang="es-MX" altLang="es-ES_tradnl" sz="2000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.- La Marginación como obstáculo del desarrollo y superación de la pobreza</a:t>
            </a:r>
          </a:p>
          <a:p>
            <a:pPr>
              <a:spcBef>
                <a:spcPct val="0"/>
              </a:spcBef>
              <a:buNone/>
            </a:pPr>
            <a:endParaRPr lang="es-ES" altLang="es-ES_tradnl" sz="2000" b="1" dirty="0">
              <a:solidFill>
                <a:schemeClr val="accent2"/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  <a:p>
            <a:pPr>
              <a:spcBef>
                <a:spcPct val="0"/>
              </a:spcBef>
              <a:buNone/>
            </a:pPr>
            <a:endParaRPr lang="es-ES" altLang="es-ES_tradnl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spcBef>
                <a:spcPct val="0"/>
              </a:spcBef>
            </a:pPr>
            <a:r>
              <a:rPr lang="es-ES" altLang="es-ES_tradnl" sz="2400" b="1" dirty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Principales causas de la </a:t>
            </a:r>
            <a:r>
              <a:rPr lang="es-ES" altLang="es-ES_tradnl" sz="2400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Marginación y dificultades de atención en zonas marginadas</a:t>
            </a:r>
          </a:p>
          <a:p>
            <a:pPr>
              <a:spcBef>
                <a:spcPct val="0"/>
              </a:spcBef>
              <a:buNone/>
            </a:pPr>
            <a:endParaRPr lang="es-ES" altLang="es-ES_tradnl" sz="2400" dirty="0">
              <a:latin typeface="Century Gothic" panose="020B0502020202020204" pitchFamily="34" charset="0"/>
              <a:ea typeface="Adobe Caslon Pro"/>
              <a:cs typeface="Adobe Caslon Pro"/>
            </a:endParaRPr>
          </a:p>
          <a:p>
            <a:pPr marL="1085850" lvl="1" indent="-342900">
              <a:spcBef>
                <a:spcPct val="0"/>
              </a:spcBef>
            </a:pPr>
            <a:r>
              <a:rPr lang="es-ES" altLang="es-ES_tradnl" sz="2400" dirty="0">
                <a:latin typeface="Century Gothic" panose="020B0502020202020204" pitchFamily="34" charset="0"/>
              </a:rPr>
              <a:t>Ubicación geográfica compleja que determina una condición de aislamiento geográfico y/o de difícil acceso. </a:t>
            </a:r>
          </a:p>
          <a:p>
            <a:pPr marL="1085850" lvl="1" indent="-342900">
              <a:spcBef>
                <a:spcPct val="0"/>
              </a:spcBef>
            </a:pPr>
            <a:r>
              <a:rPr lang="es-ES" altLang="es-ES_tradnl" sz="2400" dirty="0" smtClean="0">
                <a:latin typeface="Century Gothic" panose="020B0502020202020204" pitchFamily="34" charset="0"/>
                <a:ea typeface="Adobe Caslon Pro"/>
                <a:cs typeface="Adobe Caslon Pro"/>
              </a:rPr>
              <a:t>Alta dispersión poblacional </a:t>
            </a:r>
          </a:p>
          <a:p>
            <a:pPr marL="1085850" lvl="1" indent="-342900">
              <a:spcBef>
                <a:spcPct val="0"/>
              </a:spcBef>
            </a:pPr>
            <a:r>
              <a:rPr lang="es-ES" altLang="es-ES_tradnl" sz="2400" dirty="0" smtClean="0">
                <a:latin typeface="Century Gothic" panose="020B0502020202020204" pitchFamily="34" charset="0"/>
                <a:ea typeface="Adobe Caslon Pro"/>
                <a:cs typeface="Adobe Caslon Pro"/>
              </a:rPr>
              <a:t>Altos costos en la provisión de servicios públicos </a:t>
            </a:r>
            <a:endParaRPr lang="es-ES" altLang="es-ES_tradnl" sz="2400" dirty="0">
              <a:latin typeface="Century Gothic" panose="020B0502020202020204" pitchFamily="34" charset="0"/>
              <a:ea typeface="Adobe Caslon Pro"/>
              <a:cs typeface="Adobe Caslon Pro"/>
            </a:endParaRPr>
          </a:p>
          <a:p>
            <a:pPr marL="1085850" lvl="1" indent="-342900">
              <a:spcBef>
                <a:spcPct val="0"/>
              </a:spcBef>
            </a:pPr>
            <a:r>
              <a:rPr lang="es-ES" altLang="es-ES_tradnl" sz="2400" dirty="0" smtClean="0">
                <a:latin typeface="Century Gothic" panose="020B0502020202020204" pitchFamily="34" charset="0"/>
                <a:ea typeface="Adobe Caslon Pro"/>
                <a:cs typeface="Adobe Caslon Pro"/>
              </a:rPr>
              <a:t>Bajos incentivos a la inversión privada</a:t>
            </a:r>
          </a:p>
          <a:p>
            <a:pPr marL="1085850" lvl="1" indent="-342900">
              <a:spcBef>
                <a:spcPct val="0"/>
              </a:spcBef>
            </a:pPr>
            <a:r>
              <a:rPr lang="es-ES" altLang="es-ES_tradnl" sz="2400" dirty="0" smtClean="0">
                <a:latin typeface="Century Gothic" panose="020B0502020202020204" pitchFamily="34" charset="0"/>
                <a:ea typeface="Adobe Caslon Pro"/>
                <a:cs typeface="Adobe Caslon Pro"/>
              </a:rPr>
              <a:t>Limitantes para el desarrollo de mercados </a:t>
            </a:r>
          </a:p>
          <a:p>
            <a:pPr marL="1085850" lvl="1" indent="-342900">
              <a:spcBef>
                <a:spcPct val="0"/>
              </a:spcBef>
            </a:pPr>
            <a:r>
              <a:rPr lang="es-ES" altLang="es-ES_tradnl" sz="2400" dirty="0" smtClean="0">
                <a:latin typeface="Century Gothic" panose="020B0502020202020204" pitchFamily="34" charset="0"/>
                <a:ea typeface="Adobe Caslon Pro"/>
                <a:cs typeface="Adobe Caslon Pro"/>
              </a:rPr>
              <a:t>Desactualización </a:t>
            </a:r>
            <a:r>
              <a:rPr lang="es-ES" altLang="es-ES_tradnl" sz="2400" dirty="0">
                <a:latin typeface="Century Gothic" panose="020B0502020202020204" pitchFamily="34" charset="0"/>
                <a:ea typeface="Adobe Caslon Pro"/>
                <a:cs typeface="Adobe Caslon Pro"/>
              </a:rPr>
              <a:t>de ZAP como elementos de focalización</a:t>
            </a:r>
          </a:p>
          <a:p>
            <a:pPr>
              <a:spcBef>
                <a:spcPct val="0"/>
              </a:spcBef>
              <a:buNone/>
            </a:pPr>
            <a:endParaRPr lang="es-ES" altLang="es-ES_tradnl" sz="2400" dirty="0" smtClean="0"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pic>
        <p:nvPicPr>
          <p:cNvPr id="33" name="Picture 8" descr="Resultado de imagen para logo sedes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573" y="181371"/>
            <a:ext cx="1716555" cy="5583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" name="Rectángulo 75"/>
          <p:cNvSpPr/>
          <p:nvPr/>
        </p:nvSpPr>
        <p:spPr>
          <a:xfrm>
            <a:off x="487430" y="6360071"/>
            <a:ext cx="6096000" cy="23083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s-MX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Fuente: </a:t>
            </a:r>
            <a:r>
              <a:rPr lang="es-MX" sz="9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elaboración de la SEDESOL con datos </a:t>
            </a:r>
            <a:r>
              <a:rPr lang="es-MX" sz="9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del CONAPO.</a:t>
            </a:r>
            <a:endParaRPr lang="es-MX" sz="9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367790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7882287" y="6225287"/>
            <a:ext cx="385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900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Yu Gothic Light" panose="020B0300000000000000" pitchFamily="34" charset="-128"/>
              </a:rPr>
              <a:t>Situación actual de la Pobreza y la Marginación en México</a:t>
            </a:r>
            <a:endParaRPr lang="es-ES_tradnl" sz="900" b="1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Yu Gothic Light" panose="020B0300000000000000" pitchFamily="34" charset="-128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3" b="88732"/>
          <a:stretch/>
        </p:blipFill>
        <p:spPr>
          <a:xfrm>
            <a:off x="9064170" y="6475487"/>
            <a:ext cx="3127829" cy="464949"/>
          </a:xfrm>
          <a:prstGeom prst="rect">
            <a:avLst/>
          </a:prstGeom>
        </p:spPr>
      </p:pic>
      <p:sp>
        <p:nvSpPr>
          <p:cNvPr id="31" name="Rectángulo 30"/>
          <p:cNvSpPr/>
          <p:nvPr/>
        </p:nvSpPr>
        <p:spPr>
          <a:xfrm>
            <a:off x="11380573" y="6130365"/>
            <a:ext cx="85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|4</a:t>
            </a:r>
            <a:endParaRPr lang="es-ES_tradnl" b="1" dirty="0">
              <a:solidFill>
                <a:schemeClr val="accent2"/>
              </a:solidFill>
              <a:latin typeface="Century Gothic" panose="020B0502020202020204" pitchFamily="34" charset="0"/>
              <a:ea typeface="Adobe Fangsong Std R" panose="02020400000000000000" pitchFamily="18" charset="-128"/>
            </a:endParaRPr>
          </a:p>
        </p:txBody>
      </p:sp>
      <p:sp>
        <p:nvSpPr>
          <p:cNvPr id="44" name="Cinta perforada 42"/>
          <p:cNvSpPr/>
          <p:nvPr/>
        </p:nvSpPr>
        <p:spPr>
          <a:xfrm>
            <a:off x="-1324650" y="2071171"/>
            <a:ext cx="13539535" cy="3005977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  <a:gd name="connsiteX0" fmla="*/ 976 w 9999"/>
              <a:gd name="connsiteY0" fmla="*/ 6581 h 14181"/>
              <a:gd name="connsiteX1" fmla="*/ 954 w 9999"/>
              <a:gd name="connsiteY1" fmla="*/ 6781 h 14181"/>
              <a:gd name="connsiteX2" fmla="*/ 3112 w 9999"/>
              <a:gd name="connsiteY2" fmla="*/ 35 h 14181"/>
              <a:gd name="connsiteX3" fmla="*/ 7187 w 9999"/>
              <a:gd name="connsiteY3" fmla="*/ 4222 h 14181"/>
              <a:gd name="connsiteX4" fmla="*/ 9999 w 9999"/>
              <a:gd name="connsiteY4" fmla="*/ 6279 h 14181"/>
              <a:gd name="connsiteX5" fmla="*/ 9982 w 9999"/>
              <a:gd name="connsiteY5" fmla="*/ 12799 h 14181"/>
              <a:gd name="connsiteX6" fmla="*/ 7446 w 9999"/>
              <a:gd name="connsiteY6" fmla="*/ 10182 h 14181"/>
              <a:gd name="connsiteX7" fmla="*/ 3556 w 9999"/>
              <a:gd name="connsiteY7" fmla="*/ 13275 h 14181"/>
              <a:gd name="connsiteX8" fmla="*/ 921 w 9999"/>
              <a:gd name="connsiteY8" fmla="*/ 14080 h 14181"/>
              <a:gd name="connsiteX9" fmla="*/ 944 w 9999"/>
              <a:gd name="connsiteY9" fmla="*/ 13924 h 14181"/>
              <a:gd name="connsiteX10" fmla="*/ 976 w 9999"/>
              <a:gd name="connsiteY10" fmla="*/ 6581 h 14181"/>
              <a:gd name="connsiteX0" fmla="*/ 976 w 10000"/>
              <a:gd name="connsiteY0" fmla="*/ 4617 h 9976"/>
              <a:gd name="connsiteX1" fmla="*/ 954 w 10000"/>
              <a:gd name="connsiteY1" fmla="*/ 4758 h 9976"/>
              <a:gd name="connsiteX2" fmla="*/ 3112 w 10000"/>
              <a:gd name="connsiteY2" fmla="*/ 1 h 9976"/>
              <a:gd name="connsiteX3" fmla="*/ 7044 w 10000"/>
              <a:gd name="connsiteY3" fmla="*/ 4896 h 9976"/>
              <a:gd name="connsiteX4" fmla="*/ 10000 w 10000"/>
              <a:gd name="connsiteY4" fmla="*/ 4404 h 9976"/>
              <a:gd name="connsiteX5" fmla="*/ 9983 w 10000"/>
              <a:gd name="connsiteY5" fmla="*/ 9001 h 9976"/>
              <a:gd name="connsiteX6" fmla="*/ 7447 w 10000"/>
              <a:gd name="connsiteY6" fmla="*/ 7156 h 9976"/>
              <a:gd name="connsiteX7" fmla="*/ 3556 w 10000"/>
              <a:gd name="connsiteY7" fmla="*/ 9337 h 9976"/>
              <a:gd name="connsiteX8" fmla="*/ 921 w 10000"/>
              <a:gd name="connsiteY8" fmla="*/ 9905 h 9976"/>
              <a:gd name="connsiteX9" fmla="*/ 944 w 10000"/>
              <a:gd name="connsiteY9" fmla="*/ 9795 h 9976"/>
              <a:gd name="connsiteX10" fmla="*/ 976 w 10000"/>
              <a:gd name="connsiteY10" fmla="*/ 4617 h 997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3556 w 10000"/>
              <a:gd name="connsiteY7" fmla="*/ 9359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2766"/>
              <a:gd name="connsiteX1" fmla="*/ 954 w 10000"/>
              <a:gd name="connsiteY1" fmla="*/ 4769 h 12766"/>
              <a:gd name="connsiteX2" fmla="*/ 3112 w 10000"/>
              <a:gd name="connsiteY2" fmla="*/ 1 h 12766"/>
              <a:gd name="connsiteX3" fmla="*/ 7044 w 10000"/>
              <a:gd name="connsiteY3" fmla="*/ 4908 h 12766"/>
              <a:gd name="connsiteX4" fmla="*/ 10000 w 10000"/>
              <a:gd name="connsiteY4" fmla="*/ 4415 h 12766"/>
              <a:gd name="connsiteX5" fmla="*/ 9983 w 10000"/>
              <a:gd name="connsiteY5" fmla="*/ 9023 h 12766"/>
              <a:gd name="connsiteX6" fmla="*/ 7447 w 10000"/>
              <a:gd name="connsiteY6" fmla="*/ 12721 h 12766"/>
              <a:gd name="connsiteX7" fmla="*/ 3885 w 10000"/>
              <a:gd name="connsiteY7" fmla="*/ 5721 h 12766"/>
              <a:gd name="connsiteX8" fmla="*/ 921 w 10000"/>
              <a:gd name="connsiteY8" fmla="*/ 9929 h 12766"/>
              <a:gd name="connsiteX9" fmla="*/ 944 w 10000"/>
              <a:gd name="connsiteY9" fmla="*/ 9819 h 12766"/>
              <a:gd name="connsiteX10" fmla="*/ 976 w 10000"/>
              <a:gd name="connsiteY10" fmla="*/ 4628 h 12766"/>
              <a:gd name="connsiteX0" fmla="*/ 976 w 10000"/>
              <a:gd name="connsiteY0" fmla="*/ 4628 h 12730"/>
              <a:gd name="connsiteX1" fmla="*/ 954 w 10000"/>
              <a:gd name="connsiteY1" fmla="*/ 4769 h 12730"/>
              <a:gd name="connsiteX2" fmla="*/ 3112 w 10000"/>
              <a:gd name="connsiteY2" fmla="*/ 1 h 12730"/>
              <a:gd name="connsiteX3" fmla="*/ 7044 w 10000"/>
              <a:gd name="connsiteY3" fmla="*/ 4908 h 12730"/>
              <a:gd name="connsiteX4" fmla="*/ 10000 w 10000"/>
              <a:gd name="connsiteY4" fmla="*/ 4415 h 12730"/>
              <a:gd name="connsiteX5" fmla="*/ 9983 w 10000"/>
              <a:gd name="connsiteY5" fmla="*/ 9023 h 12730"/>
              <a:gd name="connsiteX6" fmla="*/ 7447 w 10000"/>
              <a:gd name="connsiteY6" fmla="*/ 12721 h 12730"/>
              <a:gd name="connsiteX7" fmla="*/ 4799 w 10000"/>
              <a:gd name="connsiteY7" fmla="*/ 7595 h 12730"/>
              <a:gd name="connsiteX8" fmla="*/ 921 w 10000"/>
              <a:gd name="connsiteY8" fmla="*/ 9929 h 12730"/>
              <a:gd name="connsiteX9" fmla="*/ 944 w 10000"/>
              <a:gd name="connsiteY9" fmla="*/ 9819 h 12730"/>
              <a:gd name="connsiteX10" fmla="*/ 976 w 10000"/>
              <a:gd name="connsiteY10" fmla="*/ 4628 h 12730"/>
              <a:gd name="connsiteX0" fmla="*/ 976 w 10000"/>
              <a:gd name="connsiteY0" fmla="*/ 4628 h 12726"/>
              <a:gd name="connsiteX1" fmla="*/ 954 w 10000"/>
              <a:gd name="connsiteY1" fmla="*/ 4769 h 12726"/>
              <a:gd name="connsiteX2" fmla="*/ 3112 w 10000"/>
              <a:gd name="connsiteY2" fmla="*/ 1 h 12726"/>
              <a:gd name="connsiteX3" fmla="*/ 7044 w 10000"/>
              <a:gd name="connsiteY3" fmla="*/ 4908 h 12726"/>
              <a:gd name="connsiteX4" fmla="*/ 10000 w 10000"/>
              <a:gd name="connsiteY4" fmla="*/ 4415 h 12726"/>
              <a:gd name="connsiteX5" fmla="*/ 9983 w 10000"/>
              <a:gd name="connsiteY5" fmla="*/ 9023 h 12726"/>
              <a:gd name="connsiteX6" fmla="*/ 7447 w 10000"/>
              <a:gd name="connsiteY6" fmla="*/ 12721 h 12726"/>
              <a:gd name="connsiteX7" fmla="*/ 5083 w 10000"/>
              <a:gd name="connsiteY7" fmla="*/ 7912 h 12726"/>
              <a:gd name="connsiteX8" fmla="*/ 921 w 10000"/>
              <a:gd name="connsiteY8" fmla="*/ 9929 h 12726"/>
              <a:gd name="connsiteX9" fmla="*/ 944 w 10000"/>
              <a:gd name="connsiteY9" fmla="*/ 9819 h 12726"/>
              <a:gd name="connsiteX10" fmla="*/ 976 w 10000"/>
              <a:gd name="connsiteY10" fmla="*/ 4628 h 1272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4408 w 10000"/>
              <a:gd name="connsiteY7" fmla="*/ 8714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1517"/>
              <a:gd name="connsiteX1" fmla="*/ 954 w 10000"/>
              <a:gd name="connsiteY1" fmla="*/ 4769 h 11517"/>
              <a:gd name="connsiteX2" fmla="*/ 3112 w 10000"/>
              <a:gd name="connsiteY2" fmla="*/ 1 h 11517"/>
              <a:gd name="connsiteX3" fmla="*/ 7044 w 10000"/>
              <a:gd name="connsiteY3" fmla="*/ 4908 h 11517"/>
              <a:gd name="connsiteX4" fmla="*/ 10000 w 10000"/>
              <a:gd name="connsiteY4" fmla="*/ 4415 h 11517"/>
              <a:gd name="connsiteX5" fmla="*/ 9983 w 10000"/>
              <a:gd name="connsiteY5" fmla="*/ 9023 h 11517"/>
              <a:gd name="connsiteX6" fmla="*/ 7607 w 10000"/>
              <a:gd name="connsiteY6" fmla="*/ 11517 h 11517"/>
              <a:gd name="connsiteX7" fmla="*/ 4408 w 10000"/>
              <a:gd name="connsiteY7" fmla="*/ 8714 h 11517"/>
              <a:gd name="connsiteX8" fmla="*/ 921 w 10000"/>
              <a:gd name="connsiteY8" fmla="*/ 9929 h 11517"/>
              <a:gd name="connsiteX9" fmla="*/ 944 w 10000"/>
              <a:gd name="connsiteY9" fmla="*/ 9819 h 11517"/>
              <a:gd name="connsiteX10" fmla="*/ 976 w 10000"/>
              <a:gd name="connsiteY10" fmla="*/ 4628 h 11517"/>
              <a:gd name="connsiteX0" fmla="*/ 976 w 10000"/>
              <a:gd name="connsiteY0" fmla="*/ 3157 h 10046"/>
              <a:gd name="connsiteX1" fmla="*/ 954 w 10000"/>
              <a:gd name="connsiteY1" fmla="*/ 3298 h 10046"/>
              <a:gd name="connsiteX2" fmla="*/ 3343 w 10000"/>
              <a:gd name="connsiteY2" fmla="*/ 1 h 10046"/>
              <a:gd name="connsiteX3" fmla="*/ 7044 w 10000"/>
              <a:gd name="connsiteY3" fmla="*/ 3437 h 10046"/>
              <a:gd name="connsiteX4" fmla="*/ 10000 w 10000"/>
              <a:gd name="connsiteY4" fmla="*/ 2944 h 10046"/>
              <a:gd name="connsiteX5" fmla="*/ 9983 w 10000"/>
              <a:gd name="connsiteY5" fmla="*/ 7552 h 10046"/>
              <a:gd name="connsiteX6" fmla="*/ 7607 w 10000"/>
              <a:gd name="connsiteY6" fmla="*/ 10046 h 10046"/>
              <a:gd name="connsiteX7" fmla="*/ 4408 w 10000"/>
              <a:gd name="connsiteY7" fmla="*/ 7243 h 10046"/>
              <a:gd name="connsiteX8" fmla="*/ 921 w 10000"/>
              <a:gd name="connsiteY8" fmla="*/ 8458 h 10046"/>
              <a:gd name="connsiteX9" fmla="*/ 944 w 10000"/>
              <a:gd name="connsiteY9" fmla="*/ 8348 h 10046"/>
              <a:gd name="connsiteX10" fmla="*/ 976 w 10000"/>
              <a:gd name="connsiteY10" fmla="*/ 3157 h 10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46">
                <a:moveTo>
                  <a:pt x="976" y="3157"/>
                </a:moveTo>
                <a:cubicBezTo>
                  <a:pt x="976" y="3488"/>
                  <a:pt x="559" y="3824"/>
                  <a:pt x="954" y="3298"/>
                </a:cubicBezTo>
                <a:cubicBezTo>
                  <a:pt x="1349" y="2772"/>
                  <a:pt x="2328" y="-22"/>
                  <a:pt x="3343" y="1"/>
                </a:cubicBezTo>
                <a:cubicBezTo>
                  <a:pt x="4358" y="24"/>
                  <a:pt x="5935" y="2947"/>
                  <a:pt x="7044" y="3437"/>
                </a:cubicBezTo>
                <a:cubicBezTo>
                  <a:pt x="8154" y="3928"/>
                  <a:pt x="10000" y="2612"/>
                  <a:pt x="10000" y="2944"/>
                </a:cubicBezTo>
                <a:cubicBezTo>
                  <a:pt x="9994" y="4480"/>
                  <a:pt x="9989" y="6016"/>
                  <a:pt x="9983" y="7552"/>
                </a:cubicBezTo>
                <a:cubicBezTo>
                  <a:pt x="9983" y="7222"/>
                  <a:pt x="8536" y="10097"/>
                  <a:pt x="7607" y="10046"/>
                </a:cubicBezTo>
                <a:cubicBezTo>
                  <a:pt x="6678" y="9995"/>
                  <a:pt x="5522" y="7508"/>
                  <a:pt x="4408" y="7243"/>
                </a:cubicBezTo>
                <a:cubicBezTo>
                  <a:pt x="3294" y="6978"/>
                  <a:pt x="3009" y="8458"/>
                  <a:pt x="921" y="8458"/>
                </a:cubicBezTo>
                <a:cubicBezTo>
                  <a:pt x="-1164" y="8458"/>
                  <a:pt x="944" y="8678"/>
                  <a:pt x="944" y="8348"/>
                </a:cubicBezTo>
                <a:cubicBezTo>
                  <a:pt x="955" y="6617"/>
                  <a:pt x="965" y="4887"/>
                  <a:pt x="976" y="3157"/>
                </a:cubicBezTo>
                <a:close/>
              </a:path>
            </a:pathLst>
          </a:cu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5" name="Cinta perforada 42"/>
          <p:cNvSpPr/>
          <p:nvPr/>
        </p:nvSpPr>
        <p:spPr>
          <a:xfrm>
            <a:off x="-1324650" y="1585697"/>
            <a:ext cx="13564334" cy="4232096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44" h="10102">
                <a:moveTo>
                  <a:pt x="698" y="2424"/>
                </a:moveTo>
                <a:cubicBezTo>
                  <a:pt x="698" y="2897"/>
                  <a:pt x="406" y="2329"/>
                  <a:pt x="682" y="2627"/>
                </a:cubicBezTo>
                <a:cubicBezTo>
                  <a:pt x="958" y="2926"/>
                  <a:pt x="1614" y="4645"/>
                  <a:pt x="2356" y="4214"/>
                </a:cubicBezTo>
                <a:cubicBezTo>
                  <a:pt x="3098" y="3783"/>
                  <a:pt x="4338" y="391"/>
                  <a:pt x="5135" y="41"/>
                </a:cubicBezTo>
                <a:cubicBezTo>
                  <a:pt x="5933" y="-308"/>
                  <a:pt x="7144" y="1646"/>
                  <a:pt x="7144" y="2119"/>
                </a:cubicBezTo>
                <a:cubicBezTo>
                  <a:pt x="7140" y="4316"/>
                  <a:pt x="7136" y="6511"/>
                  <a:pt x="7132" y="8706"/>
                </a:cubicBezTo>
                <a:cubicBezTo>
                  <a:pt x="7132" y="8234"/>
                  <a:pt x="6085" y="5983"/>
                  <a:pt x="5320" y="6062"/>
                </a:cubicBezTo>
                <a:cubicBezTo>
                  <a:pt x="4555" y="6141"/>
                  <a:pt x="3318" y="8531"/>
                  <a:pt x="2541" y="9187"/>
                </a:cubicBezTo>
                <a:cubicBezTo>
                  <a:pt x="1764" y="9842"/>
                  <a:pt x="2150" y="10000"/>
                  <a:pt x="659" y="10000"/>
                </a:cubicBezTo>
                <a:cubicBezTo>
                  <a:pt x="-831" y="10000"/>
                  <a:pt x="675" y="10315"/>
                  <a:pt x="675" y="9842"/>
                </a:cubicBezTo>
                <a:cubicBezTo>
                  <a:pt x="683" y="7369"/>
                  <a:pt x="690" y="4897"/>
                  <a:pt x="698" y="2424"/>
                </a:cubicBezTo>
                <a:close/>
              </a:path>
            </a:pathLst>
          </a:custGeom>
          <a:solidFill>
            <a:srgbClr val="F2F2F2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8" name="CuadroTexto 4"/>
          <p:cNvSpPr txBox="1">
            <a:spLocks noChangeArrowheads="1"/>
          </p:cNvSpPr>
          <p:nvPr/>
        </p:nvSpPr>
        <p:spPr bwMode="auto">
          <a:xfrm>
            <a:off x="269366" y="137831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ES_tradnl" sz="2000" b="1" dirty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Principales causas de la Marginación</a:t>
            </a:r>
          </a:p>
        </p:txBody>
      </p:sp>
      <p:sp>
        <p:nvSpPr>
          <p:cNvPr id="30" name="CuadroTexto 4"/>
          <p:cNvSpPr txBox="1">
            <a:spLocks noChangeArrowheads="1"/>
          </p:cNvSpPr>
          <p:nvPr/>
        </p:nvSpPr>
        <p:spPr bwMode="auto">
          <a:xfrm>
            <a:off x="285839" y="450870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ES_tradnl" sz="1600" dirty="0" smtClean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Contexto territorial</a:t>
            </a:r>
            <a:endParaRPr lang="es-MX" altLang="es-ES_tradnl" sz="1600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pic>
        <p:nvPicPr>
          <p:cNvPr id="33" name="Picture 8" descr="Resultado de imagen para logo sedes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573" y="181371"/>
            <a:ext cx="1716555" cy="5583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ángulo 24"/>
          <p:cNvSpPr/>
          <p:nvPr/>
        </p:nvSpPr>
        <p:spPr>
          <a:xfrm>
            <a:off x="611755" y="5745900"/>
            <a:ext cx="11037908" cy="40406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s-MX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Fuente: </a:t>
            </a:r>
            <a:r>
              <a:rPr lang="es-MX" sz="9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elaboración de la SEDESOL con datos </a:t>
            </a:r>
            <a:r>
              <a:rPr lang="es-MX" sz="9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del Censo de Población y Vivienda 2010 y el CONAPO.</a:t>
            </a:r>
            <a:endParaRPr lang="es-MX" sz="9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graphicFrame>
        <p:nvGraphicFramePr>
          <p:cNvPr id="15" name="Gráfico 14"/>
          <p:cNvGraphicFramePr>
            <a:graphicFrameLocks/>
          </p:cNvGraphicFramePr>
          <p:nvPr>
            <p:extLst/>
          </p:nvPr>
        </p:nvGraphicFramePr>
        <p:xfrm>
          <a:off x="-935" y="2237826"/>
          <a:ext cx="4224016" cy="3758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CuadroTexto 11"/>
          <p:cNvSpPr txBox="1"/>
          <p:nvPr/>
        </p:nvSpPr>
        <p:spPr>
          <a:xfrm>
            <a:off x="3073286" y="1114185"/>
            <a:ext cx="584064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Conectividad de las localidades según </a:t>
            </a:r>
            <a:r>
              <a:rPr lang="es-MX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su grado de marginación </a:t>
            </a:r>
            <a:r>
              <a:rPr lang="es-MX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2010</a:t>
            </a:r>
          </a:p>
          <a:p>
            <a:pPr algn="ctr"/>
            <a:r>
              <a:rPr lang="es-MX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Porcentaje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467375" y="1764208"/>
            <a:ext cx="3984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NO CONEXA A CARRETERA</a:t>
            </a:r>
          </a:p>
        </p:txBody>
      </p:sp>
      <p:graphicFrame>
        <p:nvGraphicFramePr>
          <p:cNvPr id="14" name="Gráfico 13"/>
          <p:cNvGraphicFramePr>
            <a:graphicFrameLocks/>
          </p:cNvGraphicFramePr>
          <p:nvPr>
            <p:extLst/>
          </p:nvPr>
        </p:nvGraphicFramePr>
        <p:xfrm>
          <a:off x="3549313" y="2252660"/>
          <a:ext cx="4944979" cy="3553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6" name="CuadroTexto 15"/>
          <p:cNvSpPr txBox="1"/>
          <p:nvPr/>
        </p:nvSpPr>
        <p:spPr>
          <a:xfrm>
            <a:off x="3970173" y="1807395"/>
            <a:ext cx="3984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TERRACERIA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8017197" y="1803808"/>
            <a:ext cx="3984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schemeClr val="accent4"/>
                </a:solidFill>
                <a:latin typeface="Century Gothic" panose="020B0502020202020204" pitchFamily="34" charset="0"/>
              </a:rPr>
              <a:t>PAVIMENTADA</a:t>
            </a:r>
          </a:p>
        </p:txBody>
      </p:sp>
      <p:graphicFrame>
        <p:nvGraphicFramePr>
          <p:cNvPr id="19" name="Gráfico 18"/>
          <p:cNvGraphicFramePr>
            <a:graphicFrameLocks/>
          </p:cNvGraphicFramePr>
          <p:nvPr>
            <p:extLst/>
          </p:nvPr>
        </p:nvGraphicFramePr>
        <p:xfrm>
          <a:off x="7387387" y="2252616"/>
          <a:ext cx="5534526" cy="3743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84337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7797952" y="6313484"/>
            <a:ext cx="385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900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Yu Gothic Light" panose="020B0300000000000000" pitchFamily="34" charset="-128"/>
              </a:rPr>
              <a:t>Situación actual de la Pobreza y la Marginación en México</a:t>
            </a:r>
            <a:endParaRPr lang="es-ES_tradnl" sz="900" b="1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Yu Gothic Light" panose="020B0300000000000000" pitchFamily="34" charset="-128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3" b="88732"/>
          <a:stretch/>
        </p:blipFill>
        <p:spPr>
          <a:xfrm>
            <a:off x="9064170" y="6475487"/>
            <a:ext cx="3127829" cy="464949"/>
          </a:xfrm>
          <a:prstGeom prst="rect">
            <a:avLst/>
          </a:prstGeom>
        </p:spPr>
      </p:pic>
      <p:sp>
        <p:nvSpPr>
          <p:cNvPr id="31" name="Rectángulo 30"/>
          <p:cNvSpPr/>
          <p:nvPr/>
        </p:nvSpPr>
        <p:spPr>
          <a:xfrm>
            <a:off x="11380573" y="6130365"/>
            <a:ext cx="85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|</a:t>
            </a:r>
            <a:endParaRPr lang="es-ES_tradnl" b="1" dirty="0">
              <a:solidFill>
                <a:schemeClr val="accent2"/>
              </a:solidFill>
              <a:latin typeface="Century Gothic" panose="020B0502020202020204" pitchFamily="34" charset="0"/>
              <a:ea typeface="Adobe Fangsong Std R" panose="02020400000000000000" pitchFamily="18" charset="-128"/>
            </a:endParaRPr>
          </a:p>
        </p:txBody>
      </p:sp>
      <p:sp>
        <p:nvSpPr>
          <p:cNvPr id="44" name="Cinta perforada 42"/>
          <p:cNvSpPr/>
          <p:nvPr/>
        </p:nvSpPr>
        <p:spPr>
          <a:xfrm>
            <a:off x="-1299851" y="2412390"/>
            <a:ext cx="13539535" cy="3005977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  <a:gd name="connsiteX0" fmla="*/ 976 w 9999"/>
              <a:gd name="connsiteY0" fmla="*/ 6581 h 14181"/>
              <a:gd name="connsiteX1" fmla="*/ 954 w 9999"/>
              <a:gd name="connsiteY1" fmla="*/ 6781 h 14181"/>
              <a:gd name="connsiteX2" fmla="*/ 3112 w 9999"/>
              <a:gd name="connsiteY2" fmla="*/ 35 h 14181"/>
              <a:gd name="connsiteX3" fmla="*/ 7187 w 9999"/>
              <a:gd name="connsiteY3" fmla="*/ 4222 h 14181"/>
              <a:gd name="connsiteX4" fmla="*/ 9999 w 9999"/>
              <a:gd name="connsiteY4" fmla="*/ 6279 h 14181"/>
              <a:gd name="connsiteX5" fmla="*/ 9982 w 9999"/>
              <a:gd name="connsiteY5" fmla="*/ 12799 h 14181"/>
              <a:gd name="connsiteX6" fmla="*/ 7446 w 9999"/>
              <a:gd name="connsiteY6" fmla="*/ 10182 h 14181"/>
              <a:gd name="connsiteX7" fmla="*/ 3556 w 9999"/>
              <a:gd name="connsiteY7" fmla="*/ 13275 h 14181"/>
              <a:gd name="connsiteX8" fmla="*/ 921 w 9999"/>
              <a:gd name="connsiteY8" fmla="*/ 14080 h 14181"/>
              <a:gd name="connsiteX9" fmla="*/ 944 w 9999"/>
              <a:gd name="connsiteY9" fmla="*/ 13924 h 14181"/>
              <a:gd name="connsiteX10" fmla="*/ 976 w 9999"/>
              <a:gd name="connsiteY10" fmla="*/ 6581 h 14181"/>
              <a:gd name="connsiteX0" fmla="*/ 976 w 10000"/>
              <a:gd name="connsiteY0" fmla="*/ 4617 h 9976"/>
              <a:gd name="connsiteX1" fmla="*/ 954 w 10000"/>
              <a:gd name="connsiteY1" fmla="*/ 4758 h 9976"/>
              <a:gd name="connsiteX2" fmla="*/ 3112 w 10000"/>
              <a:gd name="connsiteY2" fmla="*/ 1 h 9976"/>
              <a:gd name="connsiteX3" fmla="*/ 7044 w 10000"/>
              <a:gd name="connsiteY3" fmla="*/ 4896 h 9976"/>
              <a:gd name="connsiteX4" fmla="*/ 10000 w 10000"/>
              <a:gd name="connsiteY4" fmla="*/ 4404 h 9976"/>
              <a:gd name="connsiteX5" fmla="*/ 9983 w 10000"/>
              <a:gd name="connsiteY5" fmla="*/ 9001 h 9976"/>
              <a:gd name="connsiteX6" fmla="*/ 7447 w 10000"/>
              <a:gd name="connsiteY6" fmla="*/ 7156 h 9976"/>
              <a:gd name="connsiteX7" fmla="*/ 3556 w 10000"/>
              <a:gd name="connsiteY7" fmla="*/ 9337 h 9976"/>
              <a:gd name="connsiteX8" fmla="*/ 921 w 10000"/>
              <a:gd name="connsiteY8" fmla="*/ 9905 h 9976"/>
              <a:gd name="connsiteX9" fmla="*/ 944 w 10000"/>
              <a:gd name="connsiteY9" fmla="*/ 9795 h 9976"/>
              <a:gd name="connsiteX10" fmla="*/ 976 w 10000"/>
              <a:gd name="connsiteY10" fmla="*/ 4617 h 997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3556 w 10000"/>
              <a:gd name="connsiteY7" fmla="*/ 9359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2766"/>
              <a:gd name="connsiteX1" fmla="*/ 954 w 10000"/>
              <a:gd name="connsiteY1" fmla="*/ 4769 h 12766"/>
              <a:gd name="connsiteX2" fmla="*/ 3112 w 10000"/>
              <a:gd name="connsiteY2" fmla="*/ 1 h 12766"/>
              <a:gd name="connsiteX3" fmla="*/ 7044 w 10000"/>
              <a:gd name="connsiteY3" fmla="*/ 4908 h 12766"/>
              <a:gd name="connsiteX4" fmla="*/ 10000 w 10000"/>
              <a:gd name="connsiteY4" fmla="*/ 4415 h 12766"/>
              <a:gd name="connsiteX5" fmla="*/ 9983 w 10000"/>
              <a:gd name="connsiteY5" fmla="*/ 9023 h 12766"/>
              <a:gd name="connsiteX6" fmla="*/ 7447 w 10000"/>
              <a:gd name="connsiteY6" fmla="*/ 12721 h 12766"/>
              <a:gd name="connsiteX7" fmla="*/ 3885 w 10000"/>
              <a:gd name="connsiteY7" fmla="*/ 5721 h 12766"/>
              <a:gd name="connsiteX8" fmla="*/ 921 w 10000"/>
              <a:gd name="connsiteY8" fmla="*/ 9929 h 12766"/>
              <a:gd name="connsiteX9" fmla="*/ 944 w 10000"/>
              <a:gd name="connsiteY9" fmla="*/ 9819 h 12766"/>
              <a:gd name="connsiteX10" fmla="*/ 976 w 10000"/>
              <a:gd name="connsiteY10" fmla="*/ 4628 h 12766"/>
              <a:gd name="connsiteX0" fmla="*/ 976 w 10000"/>
              <a:gd name="connsiteY0" fmla="*/ 4628 h 12730"/>
              <a:gd name="connsiteX1" fmla="*/ 954 w 10000"/>
              <a:gd name="connsiteY1" fmla="*/ 4769 h 12730"/>
              <a:gd name="connsiteX2" fmla="*/ 3112 w 10000"/>
              <a:gd name="connsiteY2" fmla="*/ 1 h 12730"/>
              <a:gd name="connsiteX3" fmla="*/ 7044 w 10000"/>
              <a:gd name="connsiteY3" fmla="*/ 4908 h 12730"/>
              <a:gd name="connsiteX4" fmla="*/ 10000 w 10000"/>
              <a:gd name="connsiteY4" fmla="*/ 4415 h 12730"/>
              <a:gd name="connsiteX5" fmla="*/ 9983 w 10000"/>
              <a:gd name="connsiteY5" fmla="*/ 9023 h 12730"/>
              <a:gd name="connsiteX6" fmla="*/ 7447 w 10000"/>
              <a:gd name="connsiteY6" fmla="*/ 12721 h 12730"/>
              <a:gd name="connsiteX7" fmla="*/ 4799 w 10000"/>
              <a:gd name="connsiteY7" fmla="*/ 7595 h 12730"/>
              <a:gd name="connsiteX8" fmla="*/ 921 w 10000"/>
              <a:gd name="connsiteY8" fmla="*/ 9929 h 12730"/>
              <a:gd name="connsiteX9" fmla="*/ 944 w 10000"/>
              <a:gd name="connsiteY9" fmla="*/ 9819 h 12730"/>
              <a:gd name="connsiteX10" fmla="*/ 976 w 10000"/>
              <a:gd name="connsiteY10" fmla="*/ 4628 h 12730"/>
              <a:gd name="connsiteX0" fmla="*/ 976 w 10000"/>
              <a:gd name="connsiteY0" fmla="*/ 4628 h 12726"/>
              <a:gd name="connsiteX1" fmla="*/ 954 w 10000"/>
              <a:gd name="connsiteY1" fmla="*/ 4769 h 12726"/>
              <a:gd name="connsiteX2" fmla="*/ 3112 w 10000"/>
              <a:gd name="connsiteY2" fmla="*/ 1 h 12726"/>
              <a:gd name="connsiteX3" fmla="*/ 7044 w 10000"/>
              <a:gd name="connsiteY3" fmla="*/ 4908 h 12726"/>
              <a:gd name="connsiteX4" fmla="*/ 10000 w 10000"/>
              <a:gd name="connsiteY4" fmla="*/ 4415 h 12726"/>
              <a:gd name="connsiteX5" fmla="*/ 9983 w 10000"/>
              <a:gd name="connsiteY5" fmla="*/ 9023 h 12726"/>
              <a:gd name="connsiteX6" fmla="*/ 7447 w 10000"/>
              <a:gd name="connsiteY6" fmla="*/ 12721 h 12726"/>
              <a:gd name="connsiteX7" fmla="*/ 5083 w 10000"/>
              <a:gd name="connsiteY7" fmla="*/ 7912 h 12726"/>
              <a:gd name="connsiteX8" fmla="*/ 921 w 10000"/>
              <a:gd name="connsiteY8" fmla="*/ 9929 h 12726"/>
              <a:gd name="connsiteX9" fmla="*/ 944 w 10000"/>
              <a:gd name="connsiteY9" fmla="*/ 9819 h 12726"/>
              <a:gd name="connsiteX10" fmla="*/ 976 w 10000"/>
              <a:gd name="connsiteY10" fmla="*/ 4628 h 1272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4408 w 10000"/>
              <a:gd name="connsiteY7" fmla="*/ 8714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1517"/>
              <a:gd name="connsiteX1" fmla="*/ 954 w 10000"/>
              <a:gd name="connsiteY1" fmla="*/ 4769 h 11517"/>
              <a:gd name="connsiteX2" fmla="*/ 3112 w 10000"/>
              <a:gd name="connsiteY2" fmla="*/ 1 h 11517"/>
              <a:gd name="connsiteX3" fmla="*/ 7044 w 10000"/>
              <a:gd name="connsiteY3" fmla="*/ 4908 h 11517"/>
              <a:gd name="connsiteX4" fmla="*/ 10000 w 10000"/>
              <a:gd name="connsiteY4" fmla="*/ 4415 h 11517"/>
              <a:gd name="connsiteX5" fmla="*/ 9983 w 10000"/>
              <a:gd name="connsiteY5" fmla="*/ 9023 h 11517"/>
              <a:gd name="connsiteX6" fmla="*/ 7607 w 10000"/>
              <a:gd name="connsiteY6" fmla="*/ 11517 h 11517"/>
              <a:gd name="connsiteX7" fmla="*/ 4408 w 10000"/>
              <a:gd name="connsiteY7" fmla="*/ 8714 h 11517"/>
              <a:gd name="connsiteX8" fmla="*/ 921 w 10000"/>
              <a:gd name="connsiteY8" fmla="*/ 9929 h 11517"/>
              <a:gd name="connsiteX9" fmla="*/ 944 w 10000"/>
              <a:gd name="connsiteY9" fmla="*/ 9819 h 11517"/>
              <a:gd name="connsiteX10" fmla="*/ 976 w 10000"/>
              <a:gd name="connsiteY10" fmla="*/ 4628 h 11517"/>
              <a:gd name="connsiteX0" fmla="*/ 976 w 10000"/>
              <a:gd name="connsiteY0" fmla="*/ 3157 h 10046"/>
              <a:gd name="connsiteX1" fmla="*/ 954 w 10000"/>
              <a:gd name="connsiteY1" fmla="*/ 3298 h 10046"/>
              <a:gd name="connsiteX2" fmla="*/ 3343 w 10000"/>
              <a:gd name="connsiteY2" fmla="*/ 1 h 10046"/>
              <a:gd name="connsiteX3" fmla="*/ 7044 w 10000"/>
              <a:gd name="connsiteY3" fmla="*/ 3437 h 10046"/>
              <a:gd name="connsiteX4" fmla="*/ 10000 w 10000"/>
              <a:gd name="connsiteY4" fmla="*/ 2944 h 10046"/>
              <a:gd name="connsiteX5" fmla="*/ 9983 w 10000"/>
              <a:gd name="connsiteY5" fmla="*/ 7552 h 10046"/>
              <a:gd name="connsiteX6" fmla="*/ 7607 w 10000"/>
              <a:gd name="connsiteY6" fmla="*/ 10046 h 10046"/>
              <a:gd name="connsiteX7" fmla="*/ 4408 w 10000"/>
              <a:gd name="connsiteY7" fmla="*/ 7243 h 10046"/>
              <a:gd name="connsiteX8" fmla="*/ 921 w 10000"/>
              <a:gd name="connsiteY8" fmla="*/ 8458 h 10046"/>
              <a:gd name="connsiteX9" fmla="*/ 944 w 10000"/>
              <a:gd name="connsiteY9" fmla="*/ 8348 h 10046"/>
              <a:gd name="connsiteX10" fmla="*/ 976 w 10000"/>
              <a:gd name="connsiteY10" fmla="*/ 3157 h 10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46">
                <a:moveTo>
                  <a:pt x="976" y="3157"/>
                </a:moveTo>
                <a:cubicBezTo>
                  <a:pt x="976" y="3488"/>
                  <a:pt x="559" y="3824"/>
                  <a:pt x="954" y="3298"/>
                </a:cubicBezTo>
                <a:cubicBezTo>
                  <a:pt x="1349" y="2772"/>
                  <a:pt x="2328" y="-22"/>
                  <a:pt x="3343" y="1"/>
                </a:cubicBezTo>
                <a:cubicBezTo>
                  <a:pt x="4358" y="24"/>
                  <a:pt x="5935" y="2947"/>
                  <a:pt x="7044" y="3437"/>
                </a:cubicBezTo>
                <a:cubicBezTo>
                  <a:pt x="8154" y="3928"/>
                  <a:pt x="10000" y="2612"/>
                  <a:pt x="10000" y="2944"/>
                </a:cubicBezTo>
                <a:cubicBezTo>
                  <a:pt x="9994" y="4480"/>
                  <a:pt x="9989" y="6016"/>
                  <a:pt x="9983" y="7552"/>
                </a:cubicBezTo>
                <a:cubicBezTo>
                  <a:pt x="9983" y="7222"/>
                  <a:pt x="8536" y="10097"/>
                  <a:pt x="7607" y="10046"/>
                </a:cubicBezTo>
                <a:cubicBezTo>
                  <a:pt x="6678" y="9995"/>
                  <a:pt x="5522" y="7508"/>
                  <a:pt x="4408" y="7243"/>
                </a:cubicBezTo>
                <a:cubicBezTo>
                  <a:pt x="3294" y="6978"/>
                  <a:pt x="3009" y="8458"/>
                  <a:pt x="921" y="8458"/>
                </a:cubicBezTo>
                <a:cubicBezTo>
                  <a:pt x="-1164" y="8458"/>
                  <a:pt x="944" y="8678"/>
                  <a:pt x="944" y="8348"/>
                </a:cubicBezTo>
                <a:cubicBezTo>
                  <a:pt x="955" y="6617"/>
                  <a:pt x="965" y="4887"/>
                  <a:pt x="976" y="3157"/>
                </a:cubicBezTo>
                <a:close/>
              </a:path>
            </a:pathLst>
          </a:cu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8" name="CuadroTexto 4"/>
          <p:cNvSpPr txBox="1">
            <a:spLocks noChangeArrowheads="1"/>
          </p:cNvSpPr>
          <p:nvPr/>
        </p:nvSpPr>
        <p:spPr bwMode="auto">
          <a:xfrm>
            <a:off x="207661" y="87758"/>
            <a:ext cx="9885912" cy="831784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MX" altLang="es-ES_tradnl" sz="2000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 </a:t>
            </a:r>
            <a:r>
              <a:rPr lang="es-MX" altLang="es-ES_tradnl" sz="2000" b="1" dirty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2</a:t>
            </a:r>
            <a:r>
              <a:rPr lang="es-MX" altLang="es-ES_tradnl" sz="2000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.- La marginación como obstáculo para el desarrollo y la superación de la pobreza</a:t>
            </a:r>
            <a:endParaRPr lang="es-ES" altLang="es-ES_tradnl" sz="2000" b="1" dirty="0">
              <a:solidFill>
                <a:schemeClr val="accent2"/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pic>
        <p:nvPicPr>
          <p:cNvPr id="33" name="Picture 8" descr="Resultado de imagen para logo sedes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573" y="181371"/>
            <a:ext cx="1716555" cy="5583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" name="Rectángulo 75"/>
          <p:cNvSpPr/>
          <p:nvPr/>
        </p:nvSpPr>
        <p:spPr>
          <a:xfrm>
            <a:off x="347663" y="6565597"/>
            <a:ext cx="6096000" cy="23083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s-MX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Fuente: </a:t>
            </a:r>
            <a:r>
              <a:rPr lang="es-MX" sz="9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elaboración de la SEDESOL con datos </a:t>
            </a:r>
            <a:r>
              <a:rPr lang="es-MX" sz="9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del CONAPO y CONEVAL.</a:t>
            </a:r>
            <a:endParaRPr lang="es-MX" sz="9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pic>
        <p:nvPicPr>
          <p:cNvPr id="1026" name="Imagen 3" descr="image00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25" y="1280540"/>
            <a:ext cx="5367337" cy="2598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164349" y="942818"/>
            <a:ext cx="5324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/>
              <a:t>Marginación </a:t>
            </a:r>
            <a:r>
              <a:rPr lang="es-MX" dirty="0" smtClean="0"/>
              <a:t>vs. incidencia </a:t>
            </a:r>
            <a:r>
              <a:rPr lang="es-MX" dirty="0"/>
              <a:t>de </a:t>
            </a:r>
            <a:r>
              <a:rPr lang="es-MX" dirty="0" smtClean="0"/>
              <a:t>la </a:t>
            </a:r>
            <a:r>
              <a:rPr lang="es-MX" dirty="0"/>
              <a:t>pobreza extrema </a:t>
            </a:r>
            <a:r>
              <a:rPr lang="es-MX" dirty="0" smtClean="0"/>
              <a:t>2015</a:t>
            </a:r>
            <a:endParaRPr lang="es-MX" dirty="0"/>
          </a:p>
        </p:txBody>
      </p:sp>
      <p:graphicFrame>
        <p:nvGraphicFramePr>
          <p:cNvPr id="12" name="Grá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3986459"/>
              </p:ext>
            </p:extLst>
          </p:nvPr>
        </p:nvGraphicFramePr>
        <p:xfrm>
          <a:off x="6197442" y="1634701"/>
          <a:ext cx="5452110" cy="2312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3" name="Grá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8233778"/>
              </p:ext>
            </p:extLst>
          </p:nvPr>
        </p:nvGraphicFramePr>
        <p:xfrm>
          <a:off x="6443663" y="4015499"/>
          <a:ext cx="5252085" cy="22533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" name="Rectángulo 2"/>
          <p:cNvSpPr/>
          <p:nvPr/>
        </p:nvSpPr>
        <p:spPr>
          <a:xfrm>
            <a:off x="6424007" y="3851481"/>
            <a:ext cx="570798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050" dirty="0" smtClean="0"/>
              <a:t>Incidencia </a:t>
            </a:r>
            <a:r>
              <a:rPr lang="es-MX" sz="1050" dirty="0"/>
              <a:t>de pobreza extrema por grado de marginación municipal </a:t>
            </a:r>
            <a:r>
              <a:rPr lang="es-MX" sz="1050" dirty="0" smtClean="0"/>
              <a:t>(promedio </a:t>
            </a:r>
            <a:r>
              <a:rPr lang="es-MX" sz="1050" dirty="0"/>
              <a:t>simple), 2015</a:t>
            </a:r>
          </a:p>
        </p:txBody>
      </p:sp>
      <p:sp>
        <p:nvSpPr>
          <p:cNvPr id="4" name="Rectángulo 3"/>
          <p:cNvSpPr/>
          <p:nvPr/>
        </p:nvSpPr>
        <p:spPr>
          <a:xfrm>
            <a:off x="5875497" y="864863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1200" dirty="0" smtClean="0"/>
              <a:t>Distribución </a:t>
            </a:r>
            <a:r>
              <a:rPr lang="es-MX" sz="1200" dirty="0"/>
              <a:t>de las personas en pobreza extrema por grado de marginación </a:t>
            </a:r>
            <a:r>
              <a:rPr lang="es-MX" sz="1200" dirty="0" smtClean="0"/>
              <a:t>municipal</a:t>
            </a:r>
          </a:p>
          <a:p>
            <a:pPr algn="ctr"/>
            <a:r>
              <a:rPr lang="es-MX" sz="1200" dirty="0" smtClean="0"/>
              <a:t> </a:t>
            </a:r>
            <a:r>
              <a:rPr lang="es-MX" sz="1200" dirty="0"/>
              <a:t>(personas y porcentaje), 2015</a:t>
            </a:r>
          </a:p>
        </p:txBody>
      </p:sp>
      <p:pic>
        <p:nvPicPr>
          <p:cNvPr id="16" name="Imagen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57" y="4216891"/>
            <a:ext cx="5315747" cy="2641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ángulo 16"/>
          <p:cNvSpPr/>
          <p:nvPr/>
        </p:nvSpPr>
        <p:spPr>
          <a:xfrm>
            <a:off x="739286" y="3899963"/>
            <a:ext cx="45475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/>
              <a:t>Marginación </a:t>
            </a:r>
            <a:r>
              <a:rPr lang="es-MX" dirty="0" smtClean="0"/>
              <a:t>vs. incidencia </a:t>
            </a:r>
            <a:r>
              <a:rPr lang="es-MX" dirty="0"/>
              <a:t>de </a:t>
            </a:r>
            <a:r>
              <a:rPr lang="es-MX" dirty="0" smtClean="0"/>
              <a:t>la </a:t>
            </a:r>
            <a:r>
              <a:rPr lang="es-MX" dirty="0"/>
              <a:t>pobreza </a:t>
            </a:r>
            <a:r>
              <a:rPr lang="es-MX" dirty="0" smtClean="0"/>
              <a:t>2015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7396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7882287" y="6412855"/>
            <a:ext cx="385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900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Yu Gothic Light" panose="020B0300000000000000" pitchFamily="34" charset="-128"/>
              </a:rPr>
              <a:t>Situación actual de la Pobreza y la Marginación en México</a:t>
            </a:r>
            <a:endParaRPr lang="es-ES_tradnl" sz="900" b="1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Yu Gothic Light" panose="020B0300000000000000" pitchFamily="34" charset="-128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3" b="88732"/>
          <a:stretch/>
        </p:blipFill>
        <p:spPr>
          <a:xfrm>
            <a:off x="9064170" y="6475487"/>
            <a:ext cx="3127829" cy="464949"/>
          </a:xfrm>
          <a:prstGeom prst="rect">
            <a:avLst/>
          </a:prstGeom>
        </p:spPr>
      </p:pic>
      <p:sp>
        <p:nvSpPr>
          <p:cNvPr id="31" name="Rectángulo 30"/>
          <p:cNvSpPr/>
          <p:nvPr/>
        </p:nvSpPr>
        <p:spPr>
          <a:xfrm>
            <a:off x="11380573" y="6317933"/>
            <a:ext cx="85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Fangsong Std R" panose="02020400000000000000" pitchFamily="18" charset="-128"/>
              </a:rPr>
              <a:t>|</a:t>
            </a:r>
            <a:endParaRPr lang="es-ES_tradnl" b="1" dirty="0">
              <a:solidFill>
                <a:schemeClr val="accent2"/>
              </a:solidFill>
              <a:latin typeface="Century Gothic" panose="020B0502020202020204" pitchFamily="34" charset="0"/>
              <a:ea typeface="Adobe Fangsong Std R" panose="02020400000000000000" pitchFamily="18" charset="-128"/>
            </a:endParaRPr>
          </a:p>
        </p:txBody>
      </p:sp>
      <p:sp>
        <p:nvSpPr>
          <p:cNvPr id="44" name="Cinta perforada 42"/>
          <p:cNvSpPr/>
          <p:nvPr/>
        </p:nvSpPr>
        <p:spPr>
          <a:xfrm>
            <a:off x="-1324650" y="2071171"/>
            <a:ext cx="13539535" cy="3005977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  <a:gd name="connsiteX0" fmla="*/ 976 w 9999"/>
              <a:gd name="connsiteY0" fmla="*/ 6581 h 14181"/>
              <a:gd name="connsiteX1" fmla="*/ 954 w 9999"/>
              <a:gd name="connsiteY1" fmla="*/ 6781 h 14181"/>
              <a:gd name="connsiteX2" fmla="*/ 3112 w 9999"/>
              <a:gd name="connsiteY2" fmla="*/ 35 h 14181"/>
              <a:gd name="connsiteX3" fmla="*/ 7187 w 9999"/>
              <a:gd name="connsiteY3" fmla="*/ 4222 h 14181"/>
              <a:gd name="connsiteX4" fmla="*/ 9999 w 9999"/>
              <a:gd name="connsiteY4" fmla="*/ 6279 h 14181"/>
              <a:gd name="connsiteX5" fmla="*/ 9982 w 9999"/>
              <a:gd name="connsiteY5" fmla="*/ 12799 h 14181"/>
              <a:gd name="connsiteX6" fmla="*/ 7446 w 9999"/>
              <a:gd name="connsiteY6" fmla="*/ 10182 h 14181"/>
              <a:gd name="connsiteX7" fmla="*/ 3556 w 9999"/>
              <a:gd name="connsiteY7" fmla="*/ 13275 h 14181"/>
              <a:gd name="connsiteX8" fmla="*/ 921 w 9999"/>
              <a:gd name="connsiteY8" fmla="*/ 14080 h 14181"/>
              <a:gd name="connsiteX9" fmla="*/ 944 w 9999"/>
              <a:gd name="connsiteY9" fmla="*/ 13924 h 14181"/>
              <a:gd name="connsiteX10" fmla="*/ 976 w 9999"/>
              <a:gd name="connsiteY10" fmla="*/ 6581 h 14181"/>
              <a:gd name="connsiteX0" fmla="*/ 976 w 10000"/>
              <a:gd name="connsiteY0" fmla="*/ 4617 h 9976"/>
              <a:gd name="connsiteX1" fmla="*/ 954 w 10000"/>
              <a:gd name="connsiteY1" fmla="*/ 4758 h 9976"/>
              <a:gd name="connsiteX2" fmla="*/ 3112 w 10000"/>
              <a:gd name="connsiteY2" fmla="*/ 1 h 9976"/>
              <a:gd name="connsiteX3" fmla="*/ 7044 w 10000"/>
              <a:gd name="connsiteY3" fmla="*/ 4896 h 9976"/>
              <a:gd name="connsiteX4" fmla="*/ 10000 w 10000"/>
              <a:gd name="connsiteY4" fmla="*/ 4404 h 9976"/>
              <a:gd name="connsiteX5" fmla="*/ 9983 w 10000"/>
              <a:gd name="connsiteY5" fmla="*/ 9001 h 9976"/>
              <a:gd name="connsiteX6" fmla="*/ 7447 w 10000"/>
              <a:gd name="connsiteY6" fmla="*/ 7156 h 9976"/>
              <a:gd name="connsiteX7" fmla="*/ 3556 w 10000"/>
              <a:gd name="connsiteY7" fmla="*/ 9337 h 9976"/>
              <a:gd name="connsiteX8" fmla="*/ 921 w 10000"/>
              <a:gd name="connsiteY8" fmla="*/ 9905 h 9976"/>
              <a:gd name="connsiteX9" fmla="*/ 944 w 10000"/>
              <a:gd name="connsiteY9" fmla="*/ 9795 h 9976"/>
              <a:gd name="connsiteX10" fmla="*/ 976 w 10000"/>
              <a:gd name="connsiteY10" fmla="*/ 4617 h 997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3556 w 10000"/>
              <a:gd name="connsiteY7" fmla="*/ 9359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2766"/>
              <a:gd name="connsiteX1" fmla="*/ 954 w 10000"/>
              <a:gd name="connsiteY1" fmla="*/ 4769 h 12766"/>
              <a:gd name="connsiteX2" fmla="*/ 3112 w 10000"/>
              <a:gd name="connsiteY2" fmla="*/ 1 h 12766"/>
              <a:gd name="connsiteX3" fmla="*/ 7044 w 10000"/>
              <a:gd name="connsiteY3" fmla="*/ 4908 h 12766"/>
              <a:gd name="connsiteX4" fmla="*/ 10000 w 10000"/>
              <a:gd name="connsiteY4" fmla="*/ 4415 h 12766"/>
              <a:gd name="connsiteX5" fmla="*/ 9983 w 10000"/>
              <a:gd name="connsiteY5" fmla="*/ 9023 h 12766"/>
              <a:gd name="connsiteX6" fmla="*/ 7447 w 10000"/>
              <a:gd name="connsiteY6" fmla="*/ 12721 h 12766"/>
              <a:gd name="connsiteX7" fmla="*/ 3885 w 10000"/>
              <a:gd name="connsiteY7" fmla="*/ 5721 h 12766"/>
              <a:gd name="connsiteX8" fmla="*/ 921 w 10000"/>
              <a:gd name="connsiteY8" fmla="*/ 9929 h 12766"/>
              <a:gd name="connsiteX9" fmla="*/ 944 w 10000"/>
              <a:gd name="connsiteY9" fmla="*/ 9819 h 12766"/>
              <a:gd name="connsiteX10" fmla="*/ 976 w 10000"/>
              <a:gd name="connsiteY10" fmla="*/ 4628 h 12766"/>
              <a:gd name="connsiteX0" fmla="*/ 976 w 10000"/>
              <a:gd name="connsiteY0" fmla="*/ 4628 h 12730"/>
              <a:gd name="connsiteX1" fmla="*/ 954 w 10000"/>
              <a:gd name="connsiteY1" fmla="*/ 4769 h 12730"/>
              <a:gd name="connsiteX2" fmla="*/ 3112 w 10000"/>
              <a:gd name="connsiteY2" fmla="*/ 1 h 12730"/>
              <a:gd name="connsiteX3" fmla="*/ 7044 w 10000"/>
              <a:gd name="connsiteY3" fmla="*/ 4908 h 12730"/>
              <a:gd name="connsiteX4" fmla="*/ 10000 w 10000"/>
              <a:gd name="connsiteY4" fmla="*/ 4415 h 12730"/>
              <a:gd name="connsiteX5" fmla="*/ 9983 w 10000"/>
              <a:gd name="connsiteY5" fmla="*/ 9023 h 12730"/>
              <a:gd name="connsiteX6" fmla="*/ 7447 w 10000"/>
              <a:gd name="connsiteY6" fmla="*/ 12721 h 12730"/>
              <a:gd name="connsiteX7" fmla="*/ 4799 w 10000"/>
              <a:gd name="connsiteY7" fmla="*/ 7595 h 12730"/>
              <a:gd name="connsiteX8" fmla="*/ 921 w 10000"/>
              <a:gd name="connsiteY8" fmla="*/ 9929 h 12730"/>
              <a:gd name="connsiteX9" fmla="*/ 944 w 10000"/>
              <a:gd name="connsiteY9" fmla="*/ 9819 h 12730"/>
              <a:gd name="connsiteX10" fmla="*/ 976 w 10000"/>
              <a:gd name="connsiteY10" fmla="*/ 4628 h 12730"/>
              <a:gd name="connsiteX0" fmla="*/ 976 w 10000"/>
              <a:gd name="connsiteY0" fmla="*/ 4628 h 12726"/>
              <a:gd name="connsiteX1" fmla="*/ 954 w 10000"/>
              <a:gd name="connsiteY1" fmla="*/ 4769 h 12726"/>
              <a:gd name="connsiteX2" fmla="*/ 3112 w 10000"/>
              <a:gd name="connsiteY2" fmla="*/ 1 h 12726"/>
              <a:gd name="connsiteX3" fmla="*/ 7044 w 10000"/>
              <a:gd name="connsiteY3" fmla="*/ 4908 h 12726"/>
              <a:gd name="connsiteX4" fmla="*/ 10000 w 10000"/>
              <a:gd name="connsiteY4" fmla="*/ 4415 h 12726"/>
              <a:gd name="connsiteX5" fmla="*/ 9983 w 10000"/>
              <a:gd name="connsiteY5" fmla="*/ 9023 h 12726"/>
              <a:gd name="connsiteX6" fmla="*/ 7447 w 10000"/>
              <a:gd name="connsiteY6" fmla="*/ 12721 h 12726"/>
              <a:gd name="connsiteX7" fmla="*/ 5083 w 10000"/>
              <a:gd name="connsiteY7" fmla="*/ 7912 h 12726"/>
              <a:gd name="connsiteX8" fmla="*/ 921 w 10000"/>
              <a:gd name="connsiteY8" fmla="*/ 9929 h 12726"/>
              <a:gd name="connsiteX9" fmla="*/ 944 w 10000"/>
              <a:gd name="connsiteY9" fmla="*/ 9819 h 12726"/>
              <a:gd name="connsiteX10" fmla="*/ 976 w 10000"/>
              <a:gd name="connsiteY10" fmla="*/ 4628 h 12726"/>
              <a:gd name="connsiteX0" fmla="*/ 976 w 10000"/>
              <a:gd name="connsiteY0" fmla="*/ 4628 h 12721"/>
              <a:gd name="connsiteX1" fmla="*/ 954 w 10000"/>
              <a:gd name="connsiteY1" fmla="*/ 4769 h 12721"/>
              <a:gd name="connsiteX2" fmla="*/ 3112 w 10000"/>
              <a:gd name="connsiteY2" fmla="*/ 1 h 12721"/>
              <a:gd name="connsiteX3" fmla="*/ 7044 w 10000"/>
              <a:gd name="connsiteY3" fmla="*/ 4908 h 12721"/>
              <a:gd name="connsiteX4" fmla="*/ 10000 w 10000"/>
              <a:gd name="connsiteY4" fmla="*/ 4415 h 12721"/>
              <a:gd name="connsiteX5" fmla="*/ 9983 w 10000"/>
              <a:gd name="connsiteY5" fmla="*/ 9023 h 12721"/>
              <a:gd name="connsiteX6" fmla="*/ 7447 w 10000"/>
              <a:gd name="connsiteY6" fmla="*/ 12721 h 12721"/>
              <a:gd name="connsiteX7" fmla="*/ 4408 w 10000"/>
              <a:gd name="connsiteY7" fmla="*/ 8714 h 12721"/>
              <a:gd name="connsiteX8" fmla="*/ 921 w 10000"/>
              <a:gd name="connsiteY8" fmla="*/ 9929 h 12721"/>
              <a:gd name="connsiteX9" fmla="*/ 944 w 10000"/>
              <a:gd name="connsiteY9" fmla="*/ 9819 h 12721"/>
              <a:gd name="connsiteX10" fmla="*/ 976 w 10000"/>
              <a:gd name="connsiteY10" fmla="*/ 4628 h 12721"/>
              <a:gd name="connsiteX0" fmla="*/ 976 w 10000"/>
              <a:gd name="connsiteY0" fmla="*/ 4628 h 11517"/>
              <a:gd name="connsiteX1" fmla="*/ 954 w 10000"/>
              <a:gd name="connsiteY1" fmla="*/ 4769 h 11517"/>
              <a:gd name="connsiteX2" fmla="*/ 3112 w 10000"/>
              <a:gd name="connsiteY2" fmla="*/ 1 h 11517"/>
              <a:gd name="connsiteX3" fmla="*/ 7044 w 10000"/>
              <a:gd name="connsiteY3" fmla="*/ 4908 h 11517"/>
              <a:gd name="connsiteX4" fmla="*/ 10000 w 10000"/>
              <a:gd name="connsiteY4" fmla="*/ 4415 h 11517"/>
              <a:gd name="connsiteX5" fmla="*/ 9983 w 10000"/>
              <a:gd name="connsiteY5" fmla="*/ 9023 h 11517"/>
              <a:gd name="connsiteX6" fmla="*/ 7607 w 10000"/>
              <a:gd name="connsiteY6" fmla="*/ 11517 h 11517"/>
              <a:gd name="connsiteX7" fmla="*/ 4408 w 10000"/>
              <a:gd name="connsiteY7" fmla="*/ 8714 h 11517"/>
              <a:gd name="connsiteX8" fmla="*/ 921 w 10000"/>
              <a:gd name="connsiteY8" fmla="*/ 9929 h 11517"/>
              <a:gd name="connsiteX9" fmla="*/ 944 w 10000"/>
              <a:gd name="connsiteY9" fmla="*/ 9819 h 11517"/>
              <a:gd name="connsiteX10" fmla="*/ 976 w 10000"/>
              <a:gd name="connsiteY10" fmla="*/ 4628 h 11517"/>
              <a:gd name="connsiteX0" fmla="*/ 976 w 10000"/>
              <a:gd name="connsiteY0" fmla="*/ 3157 h 10046"/>
              <a:gd name="connsiteX1" fmla="*/ 954 w 10000"/>
              <a:gd name="connsiteY1" fmla="*/ 3298 h 10046"/>
              <a:gd name="connsiteX2" fmla="*/ 3343 w 10000"/>
              <a:gd name="connsiteY2" fmla="*/ 1 h 10046"/>
              <a:gd name="connsiteX3" fmla="*/ 7044 w 10000"/>
              <a:gd name="connsiteY3" fmla="*/ 3437 h 10046"/>
              <a:gd name="connsiteX4" fmla="*/ 10000 w 10000"/>
              <a:gd name="connsiteY4" fmla="*/ 2944 h 10046"/>
              <a:gd name="connsiteX5" fmla="*/ 9983 w 10000"/>
              <a:gd name="connsiteY5" fmla="*/ 7552 h 10046"/>
              <a:gd name="connsiteX6" fmla="*/ 7607 w 10000"/>
              <a:gd name="connsiteY6" fmla="*/ 10046 h 10046"/>
              <a:gd name="connsiteX7" fmla="*/ 4408 w 10000"/>
              <a:gd name="connsiteY7" fmla="*/ 7243 h 10046"/>
              <a:gd name="connsiteX8" fmla="*/ 921 w 10000"/>
              <a:gd name="connsiteY8" fmla="*/ 8458 h 10046"/>
              <a:gd name="connsiteX9" fmla="*/ 944 w 10000"/>
              <a:gd name="connsiteY9" fmla="*/ 8348 h 10046"/>
              <a:gd name="connsiteX10" fmla="*/ 976 w 10000"/>
              <a:gd name="connsiteY10" fmla="*/ 3157 h 10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46">
                <a:moveTo>
                  <a:pt x="976" y="3157"/>
                </a:moveTo>
                <a:cubicBezTo>
                  <a:pt x="976" y="3488"/>
                  <a:pt x="559" y="3824"/>
                  <a:pt x="954" y="3298"/>
                </a:cubicBezTo>
                <a:cubicBezTo>
                  <a:pt x="1349" y="2772"/>
                  <a:pt x="2328" y="-22"/>
                  <a:pt x="3343" y="1"/>
                </a:cubicBezTo>
                <a:cubicBezTo>
                  <a:pt x="4358" y="24"/>
                  <a:pt x="5935" y="2947"/>
                  <a:pt x="7044" y="3437"/>
                </a:cubicBezTo>
                <a:cubicBezTo>
                  <a:pt x="8154" y="3928"/>
                  <a:pt x="10000" y="2612"/>
                  <a:pt x="10000" y="2944"/>
                </a:cubicBezTo>
                <a:cubicBezTo>
                  <a:pt x="9994" y="4480"/>
                  <a:pt x="9989" y="6016"/>
                  <a:pt x="9983" y="7552"/>
                </a:cubicBezTo>
                <a:cubicBezTo>
                  <a:pt x="9983" y="7222"/>
                  <a:pt x="8536" y="10097"/>
                  <a:pt x="7607" y="10046"/>
                </a:cubicBezTo>
                <a:cubicBezTo>
                  <a:pt x="6678" y="9995"/>
                  <a:pt x="5522" y="7508"/>
                  <a:pt x="4408" y="7243"/>
                </a:cubicBezTo>
                <a:cubicBezTo>
                  <a:pt x="3294" y="6978"/>
                  <a:pt x="3009" y="8458"/>
                  <a:pt x="921" y="8458"/>
                </a:cubicBezTo>
                <a:cubicBezTo>
                  <a:pt x="-1164" y="8458"/>
                  <a:pt x="944" y="8678"/>
                  <a:pt x="944" y="8348"/>
                </a:cubicBezTo>
                <a:cubicBezTo>
                  <a:pt x="955" y="6617"/>
                  <a:pt x="965" y="4887"/>
                  <a:pt x="976" y="3157"/>
                </a:cubicBezTo>
                <a:close/>
              </a:path>
            </a:pathLst>
          </a:cu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5" name="Cinta perforada 42"/>
          <p:cNvSpPr/>
          <p:nvPr/>
        </p:nvSpPr>
        <p:spPr>
          <a:xfrm>
            <a:off x="-1324650" y="1585697"/>
            <a:ext cx="13564334" cy="4232096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2682 h 11682"/>
              <a:gd name="connsiteX1" fmla="*/ 2500 w 10000"/>
              <a:gd name="connsiteY1" fmla="*/ 3682 h 11682"/>
              <a:gd name="connsiteX2" fmla="*/ 5000 w 10000"/>
              <a:gd name="connsiteY2" fmla="*/ 2682 h 11682"/>
              <a:gd name="connsiteX3" fmla="*/ 7404 w 10000"/>
              <a:gd name="connsiteY3" fmla="*/ 0 h 11682"/>
              <a:gd name="connsiteX4" fmla="*/ 10000 w 10000"/>
              <a:gd name="connsiteY4" fmla="*/ 2682 h 11682"/>
              <a:gd name="connsiteX5" fmla="*/ 10000 w 10000"/>
              <a:gd name="connsiteY5" fmla="*/ 10682 h 11682"/>
              <a:gd name="connsiteX6" fmla="*/ 7500 w 10000"/>
              <a:gd name="connsiteY6" fmla="*/ 9682 h 11682"/>
              <a:gd name="connsiteX7" fmla="*/ 5000 w 10000"/>
              <a:gd name="connsiteY7" fmla="*/ 10682 h 11682"/>
              <a:gd name="connsiteX8" fmla="*/ 2500 w 10000"/>
              <a:gd name="connsiteY8" fmla="*/ 11682 h 11682"/>
              <a:gd name="connsiteX9" fmla="*/ 0 w 10000"/>
              <a:gd name="connsiteY9" fmla="*/ 10682 h 11682"/>
              <a:gd name="connsiteX10" fmla="*/ 0 w 10000"/>
              <a:gd name="connsiteY10" fmla="*/ 2682 h 11682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00 w 10000"/>
              <a:gd name="connsiteY6" fmla="*/ 971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500 w 10000"/>
              <a:gd name="connsiteY1" fmla="*/ 3718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18 h 11718"/>
              <a:gd name="connsiteX1" fmla="*/ 2031 w 10000"/>
              <a:gd name="connsiteY1" fmla="*/ 1781 h 11718"/>
              <a:gd name="connsiteX2" fmla="*/ 4829 w 10000"/>
              <a:gd name="connsiteY2" fmla="*/ 4910 h 11718"/>
              <a:gd name="connsiteX3" fmla="*/ 7404 w 10000"/>
              <a:gd name="connsiteY3" fmla="*/ 36 h 11718"/>
              <a:gd name="connsiteX4" fmla="*/ 10000 w 10000"/>
              <a:gd name="connsiteY4" fmla="*/ 2718 h 11718"/>
              <a:gd name="connsiteX5" fmla="*/ 10000 w 10000"/>
              <a:gd name="connsiteY5" fmla="*/ 10718 h 11718"/>
              <a:gd name="connsiteX6" fmla="*/ 7575 w 10000"/>
              <a:gd name="connsiteY6" fmla="*/ 7068 h 11718"/>
              <a:gd name="connsiteX7" fmla="*/ 5000 w 10000"/>
              <a:gd name="connsiteY7" fmla="*/ 10718 h 11718"/>
              <a:gd name="connsiteX8" fmla="*/ 2500 w 10000"/>
              <a:gd name="connsiteY8" fmla="*/ 11718 h 11718"/>
              <a:gd name="connsiteX9" fmla="*/ 0 w 10000"/>
              <a:gd name="connsiteY9" fmla="*/ 10718 h 11718"/>
              <a:gd name="connsiteX10" fmla="*/ 0 w 10000"/>
              <a:gd name="connsiteY10" fmla="*/ 2718 h 11718"/>
              <a:gd name="connsiteX0" fmla="*/ 0 w 10000"/>
              <a:gd name="connsiteY0" fmla="*/ 2730 h 11730"/>
              <a:gd name="connsiteX1" fmla="*/ 2031 w 10000"/>
              <a:gd name="connsiteY1" fmla="*/ 1793 h 11730"/>
              <a:gd name="connsiteX2" fmla="*/ 4829 w 10000"/>
              <a:gd name="connsiteY2" fmla="*/ 4922 h 11730"/>
              <a:gd name="connsiteX3" fmla="*/ 7404 w 10000"/>
              <a:gd name="connsiteY3" fmla="*/ 48 h 11730"/>
              <a:gd name="connsiteX4" fmla="*/ 9265 w 10000"/>
              <a:gd name="connsiteY4" fmla="*/ 2475 h 11730"/>
              <a:gd name="connsiteX5" fmla="*/ 10000 w 10000"/>
              <a:gd name="connsiteY5" fmla="*/ 10730 h 11730"/>
              <a:gd name="connsiteX6" fmla="*/ 7575 w 10000"/>
              <a:gd name="connsiteY6" fmla="*/ 7080 h 11730"/>
              <a:gd name="connsiteX7" fmla="*/ 5000 w 10000"/>
              <a:gd name="connsiteY7" fmla="*/ 10730 h 11730"/>
              <a:gd name="connsiteX8" fmla="*/ 2500 w 10000"/>
              <a:gd name="connsiteY8" fmla="*/ 11730 h 11730"/>
              <a:gd name="connsiteX9" fmla="*/ 0 w 10000"/>
              <a:gd name="connsiteY9" fmla="*/ 10730 h 11730"/>
              <a:gd name="connsiteX10" fmla="*/ 0 w 10000"/>
              <a:gd name="connsiteY10" fmla="*/ 2730 h 11730"/>
              <a:gd name="connsiteX0" fmla="*/ 0 w 9265"/>
              <a:gd name="connsiteY0" fmla="*/ 2730 h 11730"/>
              <a:gd name="connsiteX1" fmla="*/ 2031 w 9265"/>
              <a:gd name="connsiteY1" fmla="*/ 1793 h 11730"/>
              <a:gd name="connsiteX2" fmla="*/ 4829 w 9265"/>
              <a:gd name="connsiteY2" fmla="*/ 4922 h 11730"/>
              <a:gd name="connsiteX3" fmla="*/ 7404 w 9265"/>
              <a:gd name="connsiteY3" fmla="*/ 48 h 11730"/>
              <a:gd name="connsiteX4" fmla="*/ 9265 w 9265"/>
              <a:gd name="connsiteY4" fmla="*/ 2475 h 11730"/>
              <a:gd name="connsiteX5" fmla="*/ 9254 w 9265"/>
              <a:gd name="connsiteY5" fmla="*/ 10169 h 11730"/>
              <a:gd name="connsiteX6" fmla="*/ 7575 w 9265"/>
              <a:gd name="connsiteY6" fmla="*/ 7080 h 11730"/>
              <a:gd name="connsiteX7" fmla="*/ 5000 w 9265"/>
              <a:gd name="connsiteY7" fmla="*/ 10730 h 11730"/>
              <a:gd name="connsiteX8" fmla="*/ 2500 w 9265"/>
              <a:gd name="connsiteY8" fmla="*/ 11730 h 11730"/>
              <a:gd name="connsiteX9" fmla="*/ 0 w 9265"/>
              <a:gd name="connsiteY9" fmla="*/ 10730 h 11730"/>
              <a:gd name="connsiteX10" fmla="*/ 0 w 9265"/>
              <a:gd name="connsiteY10" fmla="*/ 2730 h 11730"/>
              <a:gd name="connsiteX0" fmla="*/ 0 w 10000"/>
              <a:gd name="connsiteY0" fmla="*/ 2327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0 w 10000"/>
              <a:gd name="connsiteY10" fmla="*/ 2327 h 10000"/>
              <a:gd name="connsiteX0" fmla="*/ 1921 w 10000"/>
              <a:gd name="connsiteY0" fmla="*/ 2935 h 10000"/>
              <a:gd name="connsiteX1" fmla="*/ 2192 w 10000"/>
              <a:gd name="connsiteY1" fmla="*/ 148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15 w 10000"/>
              <a:gd name="connsiteY1" fmla="*/ 3007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1921 w 10000"/>
              <a:gd name="connsiteY0" fmla="*/ 2935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1921 w 10000"/>
              <a:gd name="connsiteY10" fmla="*/ 2935 h 10000"/>
              <a:gd name="connsiteX0" fmla="*/ 3554 w 10000"/>
              <a:gd name="connsiteY0" fmla="*/ 2414 h 10000"/>
              <a:gd name="connsiteX1" fmla="*/ 3538 w 10000"/>
              <a:gd name="connsiteY1" fmla="*/ 2616 h 10000"/>
              <a:gd name="connsiteX2" fmla="*/ 5212 w 10000"/>
              <a:gd name="connsiteY2" fmla="*/ 4196 h 10000"/>
              <a:gd name="connsiteX3" fmla="*/ 7991 w 10000"/>
              <a:gd name="connsiteY3" fmla="*/ 41 h 10000"/>
              <a:gd name="connsiteX4" fmla="*/ 10000 w 10000"/>
              <a:gd name="connsiteY4" fmla="*/ 2110 h 10000"/>
              <a:gd name="connsiteX5" fmla="*/ 9988 w 10000"/>
              <a:gd name="connsiteY5" fmla="*/ 8669 h 10000"/>
              <a:gd name="connsiteX6" fmla="*/ 8176 w 10000"/>
              <a:gd name="connsiteY6" fmla="*/ 6036 h 10000"/>
              <a:gd name="connsiteX7" fmla="*/ 5397 w 10000"/>
              <a:gd name="connsiteY7" fmla="*/ 9147 h 10000"/>
              <a:gd name="connsiteX8" fmla="*/ 2698 w 10000"/>
              <a:gd name="connsiteY8" fmla="*/ 10000 h 10000"/>
              <a:gd name="connsiteX9" fmla="*/ 0 w 10000"/>
              <a:gd name="connsiteY9" fmla="*/ 9147 h 10000"/>
              <a:gd name="connsiteX10" fmla="*/ 3554 w 10000"/>
              <a:gd name="connsiteY10" fmla="*/ 2414 h 10000"/>
              <a:gd name="connsiteX0" fmla="*/ 3554 w 10000"/>
              <a:gd name="connsiteY0" fmla="*/ 2414 h 9957"/>
              <a:gd name="connsiteX1" fmla="*/ 3538 w 10000"/>
              <a:gd name="connsiteY1" fmla="*/ 2616 h 9957"/>
              <a:gd name="connsiteX2" fmla="*/ 5212 w 10000"/>
              <a:gd name="connsiteY2" fmla="*/ 4196 h 9957"/>
              <a:gd name="connsiteX3" fmla="*/ 7991 w 10000"/>
              <a:gd name="connsiteY3" fmla="*/ 41 h 9957"/>
              <a:gd name="connsiteX4" fmla="*/ 10000 w 10000"/>
              <a:gd name="connsiteY4" fmla="*/ 2110 h 9957"/>
              <a:gd name="connsiteX5" fmla="*/ 9988 w 10000"/>
              <a:gd name="connsiteY5" fmla="*/ 8669 h 9957"/>
              <a:gd name="connsiteX6" fmla="*/ 8176 w 10000"/>
              <a:gd name="connsiteY6" fmla="*/ 6036 h 9957"/>
              <a:gd name="connsiteX7" fmla="*/ 5397 w 10000"/>
              <a:gd name="connsiteY7" fmla="*/ 9147 h 9957"/>
              <a:gd name="connsiteX8" fmla="*/ 3515 w 10000"/>
              <a:gd name="connsiteY8" fmla="*/ 9957 h 9957"/>
              <a:gd name="connsiteX9" fmla="*/ 0 w 10000"/>
              <a:gd name="connsiteY9" fmla="*/ 9147 h 9957"/>
              <a:gd name="connsiteX10" fmla="*/ 3554 w 10000"/>
              <a:gd name="connsiteY10" fmla="*/ 2414 h 9957"/>
              <a:gd name="connsiteX0" fmla="*/ 698 w 7144"/>
              <a:gd name="connsiteY0" fmla="*/ 2424 h 10102"/>
              <a:gd name="connsiteX1" fmla="*/ 682 w 7144"/>
              <a:gd name="connsiteY1" fmla="*/ 2627 h 10102"/>
              <a:gd name="connsiteX2" fmla="*/ 2356 w 7144"/>
              <a:gd name="connsiteY2" fmla="*/ 4214 h 10102"/>
              <a:gd name="connsiteX3" fmla="*/ 5135 w 7144"/>
              <a:gd name="connsiteY3" fmla="*/ 41 h 10102"/>
              <a:gd name="connsiteX4" fmla="*/ 7144 w 7144"/>
              <a:gd name="connsiteY4" fmla="*/ 2119 h 10102"/>
              <a:gd name="connsiteX5" fmla="*/ 7132 w 7144"/>
              <a:gd name="connsiteY5" fmla="*/ 8706 h 10102"/>
              <a:gd name="connsiteX6" fmla="*/ 5320 w 7144"/>
              <a:gd name="connsiteY6" fmla="*/ 6062 h 10102"/>
              <a:gd name="connsiteX7" fmla="*/ 2541 w 7144"/>
              <a:gd name="connsiteY7" fmla="*/ 9187 h 10102"/>
              <a:gd name="connsiteX8" fmla="*/ 659 w 7144"/>
              <a:gd name="connsiteY8" fmla="*/ 10000 h 10102"/>
              <a:gd name="connsiteX9" fmla="*/ 675 w 7144"/>
              <a:gd name="connsiteY9" fmla="*/ 9842 h 10102"/>
              <a:gd name="connsiteX10" fmla="*/ 698 w 7144"/>
              <a:gd name="connsiteY10" fmla="*/ 2424 h 1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44" h="10102">
                <a:moveTo>
                  <a:pt x="698" y="2424"/>
                </a:moveTo>
                <a:cubicBezTo>
                  <a:pt x="698" y="2897"/>
                  <a:pt x="406" y="2329"/>
                  <a:pt x="682" y="2627"/>
                </a:cubicBezTo>
                <a:cubicBezTo>
                  <a:pt x="958" y="2926"/>
                  <a:pt x="1614" y="4645"/>
                  <a:pt x="2356" y="4214"/>
                </a:cubicBezTo>
                <a:cubicBezTo>
                  <a:pt x="3098" y="3783"/>
                  <a:pt x="4338" y="391"/>
                  <a:pt x="5135" y="41"/>
                </a:cubicBezTo>
                <a:cubicBezTo>
                  <a:pt x="5933" y="-308"/>
                  <a:pt x="7144" y="1646"/>
                  <a:pt x="7144" y="2119"/>
                </a:cubicBezTo>
                <a:cubicBezTo>
                  <a:pt x="7140" y="4316"/>
                  <a:pt x="7136" y="6511"/>
                  <a:pt x="7132" y="8706"/>
                </a:cubicBezTo>
                <a:cubicBezTo>
                  <a:pt x="7132" y="8234"/>
                  <a:pt x="6085" y="5983"/>
                  <a:pt x="5320" y="6062"/>
                </a:cubicBezTo>
                <a:cubicBezTo>
                  <a:pt x="4555" y="6141"/>
                  <a:pt x="3318" y="8531"/>
                  <a:pt x="2541" y="9187"/>
                </a:cubicBezTo>
                <a:cubicBezTo>
                  <a:pt x="1764" y="9842"/>
                  <a:pt x="2150" y="10000"/>
                  <a:pt x="659" y="10000"/>
                </a:cubicBezTo>
                <a:cubicBezTo>
                  <a:pt x="-831" y="10000"/>
                  <a:pt x="675" y="10315"/>
                  <a:pt x="675" y="9842"/>
                </a:cubicBezTo>
                <a:cubicBezTo>
                  <a:pt x="683" y="7369"/>
                  <a:pt x="690" y="4897"/>
                  <a:pt x="698" y="2424"/>
                </a:cubicBezTo>
                <a:close/>
              </a:path>
            </a:pathLst>
          </a:custGeom>
          <a:solidFill>
            <a:srgbClr val="F2F2F2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8" name="CuadroTexto 4"/>
          <p:cNvSpPr txBox="1">
            <a:spLocks noChangeArrowheads="1"/>
          </p:cNvSpPr>
          <p:nvPr/>
        </p:nvSpPr>
        <p:spPr bwMode="auto">
          <a:xfrm>
            <a:off x="269366" y="325399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ES_tradnl" sz="2000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Evolución macroeconómica y marginación </a:t>
            </a:r>
            <a:endParaRPr lang="es-MX" altLang="es-ES_tradnl" sz="2000" b="1" dirty="0">
              <a:solidFill>
                <a:schemeClr val="accent2"/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sp>
        <p:nvSpPr>
          <p:cNvPr id="30" name="CuadroTexto 4"/>
          <p:cNvSpPr txBox="1">
            <a:spLocks noChangeArrowheads="1"/>
          </p:cNvSpPr>
          <p:nvPr/>
        </p:nvSpPr>
        <p:spPr bwMode="auto">
          <a:xfrm>
            <a:off x="285839" y="638438"/>
            <a:ext cx="9600426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ES_tradnl" sz="1600" dirty="0" smtClean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Producto Interno Bruto e ingreso laboral per cápita </a:t>
            </a:r>
            <a:endParaRPr lang="es-MX" altLang="es-ES_tradnl" sz="1600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pic>
        <p:nvPicPr>
          <p:cNvPr id="33" name="Picture 8" descr="Resultado de imagen para logo sedes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6310" y="111033"/>
            <a:ext cx="1716555" cy="5583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487430" y="6040527"/>
            <a:ext cx="6096000" cy="23083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s-MX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Fuente: </a:t>
            </a:r>
            <a:r>
              <a:rPr lang="es-MX" sz="9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elaboración de la SEDESOL con datos </a:t>
            </a:r>
            <a:r>
              <a:rPr lang="es-MX" sz="9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de INEGI y CONAPO.</a:t>
            </a:r>
            <a:endParaRPr lang="es-MX" sz="9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87430" y="1077763"/>
            <a:ext cx="5232885" cy="52563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s-MX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Producto </a:t>
            </a:r>
            <a:r>
              <a:rPr lang="es-MX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Interno Bruto 2005 – 2015*  y </a:t>
            </a:r>
            <a:r>
              <a:rPr lang="es-MX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grado de </a:t>
            </a:r>
            <a:r>
              <a:rPr lang="es-MX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marginación </a:t>
            </a:r>
            <a:r>
              <a:rPr lang="es-MX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2015 </a:t>
            </a:r>
            <a:endParaRPr lang="es-MX" sz="1000" b="1" dirty="0" smtClean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  <a:p>
            <a:pPr algn="ctr">
              <a:spcBef>
                <a:spcPct val="0"/>
              </a:spcBef>
            </a:pPr>
            <a:r>
              <a:rPr lang="es-MX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por </a:t>
            </a:r>
            <a:r>
              <a:rPr lang="es-MX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entidad federativa </a:t>
            </a:r>
          </a:p>
        </p:txBody>
      </p:sp>
      <p:sp>
        <p:nvSpPr>
          <p:cNvPr id="7" name="Rectángulo 6"/>
          <p:cNvSpPr/>
          <p:nvPr/>
        </p:nvSpPr>
        <p:spPr>
          <a:xfrm>
            <a:off x="487430" y="6195560"/>
            <a:ext cx="2194832" cy="25391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s-MX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*Anual</a:t>
            </a:r>
            <a:endParaRPr lang="es-MX" sz="9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graphicFrame>
        <p:nvGraphicFramePr>
          <p:cNvPr id="19" name="Gráfico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4232795"/>
              </p:ext>
            </p:extLst>
          </p:nvPr>
        </p:nvGraphicFramePr>
        <p:xfrm>
          <a:off x="169333" y="1603399"/>
          <a:ext cx="5550983" cy="4401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0" name="Rectángulo 19"/>
          <p:cNvSpPr/>
          <p:nvPr/>
        </p:nvSpPr>
        <p:spPr>
          <a:xfrm>
            <a:off x="6016615" y="1077763"/>
            <a:ext cx="5232885" cy="52563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s-MX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Ingreso </a:t>
            </a:r>
            <a:r>
              <a:rPr lang="es-MX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laboral per cápita a pesos constantes </a:t>
            </a:r>
            <a:r>
              <a:rPr lang="es-MX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2005 – 2015*  y </a:t>
            </a:r>
            <a:r>
              <a:rPr lang="es-MX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grado de </a:t>
            </a:r>
            <a:r>
              <a:rPr lang="es-MX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marginación 2015 </a:t>
            </a:r>
            <a:r>
              <a:rPr lang="es-MX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por entidad federativa 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6016615" y="6195560"/>
            <a:ext cx="2194832" cy="25391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s-MX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*Promedio trimestral</a:t>
            </a:r>
          </a:p>
        </p:txBody>
      </p:sp>
      <p:graphicFrame>
        <p:nvGraphicFramePr>
          <p:cNvPr id="24" name="Gráfico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0589728"/>
              </p:ext>
            </p:extLst>
          </p:nvPr>
        </p:nvGraphicFramePr>
        <p:xfrm>
          <a:off x="5661256" y="1595147"/>
          <a:ext cx="6148871" cy="4445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5" name="Rectángulo 24"/>
          <p:cNvSpPr/>
          <p:nvPr/>
        </p:nvSpPr>
        <p:spPr>
          <a:xfrm>
            <a:off x="6016170" y="6001349"/>
            <a:ext cx="6096000" cy="23083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s-MX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Fuente: </a:t>
            </a:r>
            <a:r>
              <a:rPr lang="es-MX" sz="9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elaboración de la SEDESOL con datos </a:t>
            </a:r>
            <a:r>
              <a:rPr lang="es-MX" sz="9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del CONEVAL y CONAPO.</a:t>
            </a:r>
            <a:endParaRPr lang="es-MX" sz="9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  <p:sp>
        <p:nvSpPr>
          <p:cNvPr id="22" name="CuadroTexto 4"/>
          <p:cNvSpPr txBox="1">
            <a:spLocks noChangeArrowheads="1"/>
          </p:cNvSpPr>
          <p:nvPr/>
        </p:nvSpPr>
        <p:spPr bwMode="auto">
          <a:xfrm>
            <a:off x="137322" y="-228763"/>
            <a:ext cx="10108649" cy="831784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MX" altLang="es-ES_tradnl" sz="1800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 </a:t>
            </a:r>
            <a:r>
              <a:rPr lang="es-MX" altLang="es-ES_tradnl" sz="1800" b="1" dirty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2</a:t>
            </a:r>
            <a:r>
              <a:rPr lang="es-MX" altLang="es-ES_tradnl" sz="1800" b="1" dirty="0" smtClean="0">
                <a:solidFill>
                  <a:schemeClr val="accent2"/>
                </a:solidFill>
                <a:latin typeface="Century Gothic" panose="020B0502020202020204" pitchFamily="34" charset="0"/>
                <a:ea typeface="Adobe Caslon Pro"/>
                <a:cs typeface="Adobe Caslon Pro"/>
              </a:rPr>
              <a:t>.- La marginación como obstáculo para el desarrollo y la superación de la pobreza</a:t>
            </a:r>
            <a:endParaRPr lang="es-ES" altLang="es-ES_tradnl" sz="1800" b="1" dirty="0">
              <a:solidFill>
                <a:schemeClr val="accent2"/>
              </a:solidFill>
              <a:latin typeface="Century Gothic" panose="020B0502020202020204" pitchFamily="34" charset="0"/>
              <a:ea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302739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7848</TotalTime>
  <Words>2555</Words>
  <Application>Microsoft Office PowerPoint</Application>
  <PresentationFormat>Panorámica</PresentationFormat>
  <Paragraphs>610</Paragraphs>
  <Slides>24</Slides>
  <Notes>22</Notes>
  <HiddenSlides>0</HiddenSlides>
  <MMClips>0</MMClips>
  <ScaleCrop>false</ScaleCrop>
  <HeadingPairs>
    <vt:vector size="6" baseType="variant">
      <vt:variant>
        <vt:lpstr>Fuentes usadas</vt:lpstr>
      </vt:variant>
      <vt:variant>
        <vt:i4>17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42" baseType="lpstr">
      <vt:lpstr>Microsoft JhengHei</vt:lpstr>
      <vt:lpstr>Microsoft JhengHei UI</vt:lpstr>
      <vt:lpstr>Yu Gothic Light</vt:lpstr>
      <vt:lpstr>Adobe Caslon Pro</vt:lpstr>
      <vt:lpstr>Adobe Fangsong Std R</vt:lpstr>
      <vt:lpstr>Arial</vt:lpstr>
      <vt:lpstr>Arial Narrow</vt:lpstr>
      <vt:lpstr>Calibri</vt:lpstr>
      <vt:lpstr>Calibri Light</vt:lpstr>
      <vt:lpstr>Century Gothic</vt:lpstr>
      <vt:lpstr>Corbel</vt:lpstr>
      <vt:lpstr>Gotham Book</vt:lpstr>
      <vt:lpstr>Impact</vt:lpstr>
      <vt:lpstr>Soberana Sans</vt:lpstr>
      <vt:lpstr>Times New Roman</vt:lpstr>
      <vt:lpstr>Webdings</vt:lpstr>
      <vt:lpstr>Wingdings</vt:lpstr>
      <vt:lpstr>Tema de Office</vt:lpstr>
      <vt:lpstr>Presentación de PowerPoint</vt:lpstr>
      <vt:lpstr>Presentación de PowerPoint</vt:lpstr>
      <vt:lpstr>Presentación de PowerPoint</vt:lpstr>
      <vt:lpstr>Grado de marginación municipal 2015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Definición de las Zonas de Atención Prioritaria (ZAP) 2018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Edgar Ramirez Medina</cp:lastModifiedBy>
  <cp:revision>296</cp:revision>
  <cp:lastPrinted>2018-04-18T04:48:50Z</cp:lastPrinted>
  <dcterms:created xsi:type="dcterms:W3CDTF">2018-01-12T18:46:46Z</dcterms:created>
  <dcterms:modified xsi:type="dcterms:W3CDTF">2018-04-18T15:13:06Z</dcterms:modified>
</cp:coreProperties>
</file>