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70" r:id="rId10"/>
    <p:sldId id="265" r:id="rId11"/>
    <p:sldId id="269" r:id="rId12"/>
    <p:sldId id="266" r:id="rId13"/>
    <p:sldId id="267" r:id="rId14"/>
    <p:sldId id="268" r:id="rId15"/>
    <p:sldId id="272" r:id="rId1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64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978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0774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750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156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777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819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3132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5040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048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1002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8647-A4AF-4C7A-AD0D-0AAA4FEB2FAA}" type="datetimeFigureOut">
              <a:rPr lang="es-MX" smtClean="0"/>
              <a:t>17/04/2018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54F87-8FC6-41F0-AB1B-617CE4BE3C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058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s://data.worldbank.org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Pobreza en México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Dr. Raymundo M. Campos Vázquez</a:t>
            </a:r>
          </a:p>
          <a:p>
            <a:r>
              <a:rPr lang="es-MX" dirty="0" smtClean="0"/>
              <a:t>El Colegio de México</a:t>
            </a:r>
          </a:p>
          <a:p>
            <a:r>
              <a:rPr lang="es-MX" dirty="0" smtClean="0"/>
              <a:t>@</a:t>
            </a:r>
            <a:r>
              <a:rPr lang="es-MX" dirty="0" err="1" smtClean="0"/>
              <a:t>rmcamposvazquez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7996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3473" y="106507"/>
            <a:ext cx="10515600" cy="89102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¿Qué </a:t>
            </a:r>
            <a:r>
              <a:rPr lang="es-MX" dirty="0" smtClean="0"/>
              <a:t>hacer para promover desarrollo regional?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473" y="997527"/>
            <a:ext cx="10891982" cy="5514109"/>
          </a:xfrm>
        </p:spPr>
        <p:txBody>
          <a:bodyPr>
            <a:normAutofit lnSpcReduction="10000"/>
          </a:bodyPr>
          <a:lstStyle/>
          <a:p>
            <a:r>
              <a:rPr lang="es-MX" sz="3000" dirty="0" smtClean="0"/>
              <a:t>Diferentes organismos se han pronunciado al respecto OECD, Banco Mundial, CAF entre otros.</a:t>
            </a:r>
          </a:p>
          <a:p>
            <a:endParaRPr lang="es-MX" sz="3000" dirty="0" smtClean="0"/>
          </a:p>
          <a:p>
            <a:r>
              <a:rPr lang="es-MX" sz="3000" dirty="0" smtClean="0"/>
              <a:t>OCDE </a:t>
            </a:r>
            <a:r>
              <a:rPr lang="es-MX" sz="3000" dirty="0" smtClean="0"/>
              <a:t>(2009) -&gt; Buscar enfoque complementario entre: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r>
              <a:rPr lang="es-MX" sz="2900" dirty="0" smtClean="0"/>
              <a:t>Infraestructura – plan desarrollo regional local.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900" dirty="0" smtClean="0"/>
              <a:t>Capital humano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900" dirty="0" smtClean="0"/>
              <a:t>Innovación, investigación, desarrollo.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900" dirty="0" smtClean="0"/>
              <a:t>Integración regional.</a:t>
            </a:r>
          </a:p>
          <a:p>
            <a:pPr marL="0" indent="0">
              <a:buNone/>
            </a:pPr>
            <a:endParaRPr lang="es-MX" sz="2900" dirty="0" smtClean="0"/>
          </a:p>
          <a:p>
            <a:pPr marL="0" indent="0">
              <a:buNone/>
            </a:pPr>
            <a:r>
              <a:rPr lang="es-MX" sz="2900" dirty="0" smtClean="0"/>
              <a:t>Uno solo no será suficiente, se requiere enfoque integral.</a:t>
            </a:r>
            <a:endParaRPr lang="es-MX" sz="2900" dirty="0"/>
          </a:p>
        </p:txBody>
      </p:sp>
    </p:spTree>
    <p:extLst>
      <p:ext uri="{BB962C8B-B14F-4D97-AF65-F5344CB8AC3E}">
        <p14:creationId xmlns:p14="http://schemas.microsoft.com/office/powerpoint/2010/main" val="1212851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3473" y="106507"/>
            <a:ext cx="10515600" cy="891020"/>
          </a:xfrm>
        </p:spPr>
        <p:txBody>
          <a:bodyPr/>
          <a:lstStyle/>
          <a:p>
            <a:r>
              <a:rPr lang="es-MX" dirty="0" smtClean="0"/>
              <a:t>Plan de desarrollo regional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473" y="997527"/>
            <a:ext cx="10891982" cy="5514109"/>
          </a:xfrm>
        </p:spPr>
        <p:txBody>
          <a:bodyPr>
            <a:normAutofit/>
          </a:bodyPr>
          <a:lstStyle/>
          <a:p>
            <a:r>
              <a:rPr lang="es-MX" sz="2900" dirty="0" smtClean="0"/>
              <a:t>México es heterogéneo. Adaptarse a las condiciones locales. Buscar enfoques con participación local.</a:t>
            </a:r>
          </a:p>
          <a:p>
            <a:endParaRPr lang="es-MX" sz="2900" dirty="0"/>
          </a:p>
          <a:p>
            <a:r>
              <a:rPr lang="es-MX" sz="2900" dirty="0" smtClean="0"/>
              <a:t>Banco Mundial (2009): Primero resolver cuellos de botella en infraestructura, acuerdos sobre gasto social, y luego al final se discute la política de incentivos locales. Nosotros nos estamos moviendo al revés. </a:t>
            </a:r>
          </a:p>
        </p:txBody>
      </p:sp>
    </p:spTree>
    <p:extLst>
      <p:ext uri="{BB962C8B-B14F-4D97-AF65-F5344CB8AC3E}">
        <p14:creationId xmlns:p14="http://schemas.microsoft.com/office/powerpoint/2010/main" val="1819582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03" y="453164"/>
            <a:ext cx="8199379" cy="600546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636000" y="554182"/>
            <a:ext cx="34082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Asistencia 10-14 años de edad, casi igualada aunque con diferencias en calidad</a:t>
            </a:r>
            <a:endParaRPr lang="es-MX" sz="2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360218" y="73891"/>
            <a:ext cx="9125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Asistencia a la escuela</a:t>
            </a:r>
            <a:endParaRPr lang="es-MX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203200" y="6390374"/>
            <a:ext cx="7176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Fuente: Construcción por el autor con datos de Censos y Conteos.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502306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636000" y="554182"/>
            <a:ext cx="34082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Asistencia 10-14 años de edad, casi igualada aunque con diferencias en calidad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La expansión se ha dado en telesecundarias.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% Estudiantes es ahora el doble de la tasa del resto del país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" y="554182"/>
            <a:ext cx="8199379" cy="6005469"/>
          </a:xfrm>
          <a:prstGeom prst="rect">
            <a:avLst/>
          </a:prstGeom>
        </p:spPr>
      </p:pic>
      <p:cxnSp>
        <p:nvCxnSpPr>
          <p:cNvPr id="8" name="Conector recto de flecha 7"/>
          <p:cNvCxnSpPr/>
          <p:nvPr/>
        </p:nvCxnSpPr>
        <p:spPr>
          <a:xfrm flipH="1" flipV="1">
            <a:off x="6751782" y="1995055"/>
            <a:ext cx="1884218" cy="1052194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203200" y="6390374"/>
            <a:ext cx="7176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Fuente: Construcción por el autor con datos de SEP, Estadísticas Históricas.</a:t>
            </a:r>
            <a:endParaRPr lang="es-MX" sz="1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360218" y="73891"/>
            <a:ext cx="9125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Calidad en Educación: % estudiantes en Telesecundaria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59835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03" y="453164"/>
            <a:ext cx="8199379" cy="600546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636000" y="554182"/>
            <a:ext cx="34082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Asistencia 10-14 años de edad, casi igualada aunque con diferencias en calidad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Progreso en edad 19-24 bastante lento desde 2005.</a:t>
            </a:r>
            <a:endParaRPr lang="es-MX" sz="2400" dirty="0"/>
          </a:p>
        </p:txBody>
      </p:sp>
      <p:cxnSp>
        <p:nvCxnSpPr>
          <p:cNvPr id="4" name="Conector recto de flecha 3"/>
          <p:cNvCxnSpPr/>
          <p:nvPr/>
        </p:nvCxnSpPr>
        <p:spPr>
          <a:xfrm flipH="1">
            <a:off x="7924800" y="2631675"/>
            <a:ext cx="711200" cy="96949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 flipH="1">
            <a:off x="4433455" y="2631675"/>
            <a:ext cx="4202545" cy="138614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203200" y="6390374"/>
            <a:ext cx="7176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Fuente: Construcción por el autor con datos de Censos y Conteos.</a:t>
            </a:r>
            <a:endParaRPr lang="es-MX" sz="1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60218" y="73891"/>
            <a:ext cx="9125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Asistencia a la escuela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049151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3473" y="106507"/>
            <a:ext cx="10515600" cy="891020"/>
          </a:xfrm>
        </p:spPr>
        <p:txBody>
          <a:bodyPr/>
          <a:lstStyle/>
          <a:p>
            <a:r>
              <a:rPr lang="es-MX" dirty="0" smtClean="0"/>
              <a:t>Ciencia, Investigación y Desarrollo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473" y="997527"/>
            <a:ext cx="10891982" cy="5514109"/>
          </a:xfrm>
        </p:spPr>
        <p:txBody>
          <a:bodyPr>
            <a:normAutofit fontScale="92500" lnSpcReduction="10000"/>
          </a:bodyPr>
          <a:lstStyle/>
          <a:p>
            <a:r>
              <a:rPr lang="es-MX" sz="2100" dirty="0" smtClean="0"/>
              <a:t>Estudio del problema de marginación en México -&gt; escaso.</a:t>
            </a:r>
          </a:p>
          <a:p>
            <a:endParaRPr lang="es-MX" sz="2100" dirty="0"/>
          </a:p>
          <a:p>
            <a:r>
              <a:rPr lang="es-MX" sz="2100" dirty="0" smtClean="0"/>
              <a:t>Pobreza extrema relacionado con hogares indígenas (CONEVAL 2010 estima 16.5%, lengua indígena en Conteo 2015 representa 6.5%).</a:t>
            </a:r>
          </a:p>
          <a:p>
            <a:endParaRPr lang="es-MX" sz="2100" dirty="0"/>
          </a:p>
          <a:p>
            <a:r>
              <a:rPr lang="es-MX" sz="2100" dirty="0" smtClean="0"/>
              <a:t>CONEVAL para 2016: solo el 6.6% de indígenas no es ni vulnerable ni pobre.</a:t>
            </a:r>
          </a:p>
          <a:p>
            <a:endParaRPr lang="es-MX" sz="2100" dirty="0"/>
          </a:p>
          <a:p>
            <a:r>
              <a:rPr lang="es-MX" sz="2100" dirty="0" smtClean="0"/>
              <a:t>Existen 28mil jóvenes 20-24 años que son monolingües indígenas. NINGUNO terminó secundaria. (CONAPRED 2018)</a:t>
            </a:r>
          </a:p>
          <a:p>
            <a:endParaRPr lang="es-MX" sz="2100" dirty="0"/>
          </a:p>
          <a:p>
            <a:r>
              <a:rPr lang="es-MX" sz="2100" dirty="0" smtClean="0"/>
              <a:t>Revistas Estudios Económicos, El Trimestre Económico, Gestión y Política Pública, Investigación Económica, Economía Mexicana, Ensayos:</a:t>
            </a:r>
          </a:p>
          <a:p>
            <a:pPr lvl="1"/>
            <a:r>
              <a:rPr lang="es-MX" sz="1900" dirty="0" smtClean="0"/>
              <a:t>1597 artículos de 2000-2017</a:t>
            </a:r>
          </a:p>
          <a:p>
            <a:pPr lvl="1"/>
            <a:r>
              <a:rPr lang="es-MX" sz="1900" dirty="0" smtClean="0"/>
              <a:t>Solo 8 artículos (0.5%) mencionan la palabra indígena en resumen corto. 3 son de México, y 5 se refieren a Chile.</a:t>
            </a:r>
          </a:p>
          <a:p>
            <a:r>
              <a:rPr lang="es-MX" sz="2100" dirty="0" smtClean="0"/>
              <a:t>Propuestas CONACYT Fronteras (2015 y 2016), CB (2002-2016): 27 propuestas con título que incluya “indígena”. Cerca de 9,600 proyectos en total (0.3%).</a:t>
            </a:r>
            <a:endParaRPr lang="es-MX" sz="2100" dirty="0" smtClean="0"/>
          </a:p>
        </p:txBody>
      </p:sp>
    </p:spTree>
    <p:extLst>
      <p:ext uri="{BB962C8B-B14F-4D97-AF65-F5344CB8AC3E}">
        <p14:creationId xmlns:p14="http://schemas.microsoft.com/office/powerpoint/2010/main" val="3506933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Estructura de la plática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Combate a la pobreza extrema NO puede separarse de economía regional. Tampoco puede separarse de personas que hablan lengua indígena.</a:t>
            </a: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/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Prospera</a:t>
            </a: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¿Qué </a:t>
            </a:r>
            <a:r>
              <a:rPr lang="es-MX" dirty="0" smtClean="0"/>
              <a:t>hacer para promover el desarrollo económico regional?</a:t>
            </a:r>
          </a:p>
          <a:p>
            <a:pPr marL="514350" indent="-514350">
              <a:buFont typeface="+mj-lt"/>
              <a:buAutoNum type="arabicPeriod"/>
            </a:pPr>
            <a:endParaRPr lang="es-MX" dirty="0"/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Discusión sobre Ciencia, Investigación y Desarrollo: hablar de indígenas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35867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481" y="88302"/>
            <a:ext cx="8709250" cy="639118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698169" y="6531324"/>
            <a:ext cx="8990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Nota: Construcción por el autor, con datos de INEGI, serie base 2013 de 2003 a 2008. De 1993 a 2003 se usa serie base 2003, se juntan asumiendo que tasa de crecimiento es similar. 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828715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800" y="39422"/>
            <a:ext cx="8709250" cy="639118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698169" y="6531324"/>
            <a:ext cx="8990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Nota: Construcción por el autor, con datos de INEGI, serie base 2013 de 2003 a 2008. De 1993 a 2003 se usa serie base 2003, se juntan asumiendo que tasa de crecimiento es similar.  </a:t>
            </a:r>
            <a:endParaRPr lang="es-MX" sz="1000" dirty="0"/>
          </a:p>
        </p:txBody>
      </p:sp>
      <p:sp>
        <p:nvSpPr>
          <p:cNvPr id="4" name="Rectángulo 3"/>
          <p:cNvSpPr/>
          <p:nvPr/>
        </p:nvSpPr>
        <p:spPr>
          <a:xfrm>
            <a:off x="9175529" y="4209704"/>
            <a:ext cx="302698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200" b="1" dirty="0"/>
              <a:t>36% </a:t>
            </a:r>
            <a:r>
              <a:rPr lang="es-MX" sz="2200" dirty="0"/>
              <a:t>de todos los pobres extremos están en CHI, GRO, OAX. (2016)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310667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662" y="72509"/>
            <a:ext cx="8709250" cy="639118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698169" y="6531324"/>
            <a:ext cx="8990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Nota: Construcción por el autor, con datos de INEGI, serie base 2013 de 2003 a 2008. De 1993 a 2003 se usa serie base 2003, se juntan asumiendo que tasa de crecimiento es similar. 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972123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728" y="0"/>
            <a:ext cx="8966354" cy="656777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698170" y="6615404"/>
            <a:ext cx="6587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Nota: Construcción por el autor, con datos de INEGI, serie base 2013.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52449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98170" y="6615404"/>
            <a:ext cx="6587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Nota: Construcción por el autor, con datos del Banco Mundial: https://data.worldbank.org</a:t>
            </a:r>
            <a:endParaRPr lang="es-MX" sz="1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746" y="47633"/>
            <a:ext cx="8966354" cy="656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74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98170" y="6615404"/>
            <a:ext cx="90227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Nota: Construcción por el autor, con datos del Banco Mundial: </a:t>
            </a:r>
            <a:r>
              <a:rPr lang="es-MX" sz="1000" dirty="0" smtClean="0">
                <a:hlinkClick r:id="rId2"/>
              </a:rPr>
              <a:t>https://data.worldbank.org</a:t>
            </a:r>
            <a:r>
              <a:rPr lang="es-MX" sz="1000" dirty="0" smtClean="0"/>
              <a:t>. Datos para Chiapas construcción por autor con información de INEGI.</a:t>
            </a:r>
            <a:endParaRPr lang="es-MX" sz="1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747" y="47633"/>
            <a:ext cx="8966354" cy="656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194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3473" y="106507"/>
            <a:ext cx="10515600" cy="891020"/>
          </a:xfrm>
        </p:spPr>
        <p:txBody>
          <a:bodyPr/>
          <a:lstStyle/>
          <a:p>
            <a:r>
              <a:rPr lang="es-MX" dirty="0" smtClean="0"/>
              <a:t>¿Qué hacer? ¿Cómo enfrentar el problema?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473" y="997527"/>
            <a:ext cx="10891982" cy="5514109"/>
          </a:xfrm>
        </p:spPr>
        <p:txBody>
          <a:bodyPr>
            <a:normAutofit/>
          </a:bodyPr>
          <a:lstStyle/>
          <a:p>
            <a:r>
              <a:rPr lang="es-MX" sz="2900" dirty="0" smtClean="0"/>
              <a:t>Dispuestos a experimentación y evaluación. Algunas cosas saldrán bien, y otras no tanto. Aprendamos de éxitos y fracasos.</a:t>
            </a:r>
          </a:p>
          <a:p>
            <a:endParaRPr lang="es-MX" sz="2900" dirty="0"/>
          </a:p>
          <a:p>
            <a:r>
              <a:rPr lang="es-MX" sz="2900" dirty="0" smtClean="0"/>
              <a:t>Programas de transferencias monetarias condicionadas no han sido suficientes, pero pueden mejorarse.</a:t>
            </a:r>
          </a:p>
          <a:p>
            <a:pPr lvl="1"/>
            <a:r>
              <a:rPr lang="es-MX" sz="2500" dirty="0" smtClean="0"/>
              <a:t>Con la misma estructura del programa es posible mejorar resultados en educación y salud.</a:t>
            </a:r>
          </a:p>
          <a:p>
            <a:pPr lvl="2"/>
            <a:r>
              <a:rPr lang="es-MX" sz="2100" dirty="0" smtClean="0"/>
              <a:t>Implementar intervenciones específicas para evitar deserción escolar, embarazo adolescente, abandono del hogar, entre otros.</a:t>
            </a:r>
          </a:p>
          <a:p>
            <a:pPr lvl="2"/>
            <a:r>
              <a:rPr lang="es-MX" sz="2100" dirty="0" smtClean="0"/>
              <a:t>Coordinación con SEP, SEDATU, ST para tener mejores resultados: infraestructura escolar, infraestructura local, empleo, etc.</a:t>
            </a:r>
          </a:p>
          <a:p>
            <a:pPr lvl="1"/>
            <a:endParaRPr lang="es-MX" sz="2500" dirty="0"/>
          </a:p>
          <a:p>
            <a:r>
              <a:rPr lang="es-MX" sz="2900" dirty="0" smtClean="0"/>
              <a:t>Promover el desarrollo económico local</a:t>
            </a:r>
            <a:endParaRPr lang="es-MX" sz="2900" dirty="0"/>
          </a:p>
        </p:txBody>
      </p:sp>
    </p:spTree>
    <p:extLst>
      <p:ext uri="{BB962C8B-B14F-4D97-AF65-F5344CB8AC3E}">
        <p14:creationId xmlns:p14="http://schemas.microsoft.com/office/powerpoint/2010/main" val="3651759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764</Words>
  <Application>Microsoft Office PowerPoint</Application>
  <PresentationFormat>Panorámica</PresentationFormat>
  <Paragraphs>71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de Office</vt:lpstr>
      <vt:lpstr>Pobreza en México</vt:lpstr>
      <vt:lpstr>Estructura de la plática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hacer? ¿Cómo enfrentar el problema?</vt:lpstr>
      <vt:lpstr>¿Qué hacer para promover desarrollo regional?</vt:lpstr>
      <vt:lpstr>Plan de desarrollo regional</vt:lpstr>
      <vt:lpstr>Presentación de PowerPoint</vt:lpstr>
      <vt:lpstr>Presentación de PowerPoint</vt:lpstr>
      <vt:lpstr>Presentación de PowerPoint</vt:lpstr>
      <vt:lpstr>Ciencia, Investigación y Desarrollo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Pobreza en México</dc:title>
  <dc:creator>Raymundo Miguel Campos Vazquez</dc:creator>
  <cp:lastModifiedBy>Raymundo Miguel Campos Vazquez</cp:lastModifiedBy>
  <cp:revision>10</cp:revision>
  <dcterms:created xsi:type="dcterms:W3CDTF">2018-04-17T14:52:34Z</dcterms:created>
  <dcterms:modified xsi:type="dcterms:W3CDTF">2018-04-17T16:24:22Z</dcterms:modified>
</cp:coreProperties>
</file>