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uión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t>14/08/18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‹Nr.›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Balance de la </a:t>
            </a:r>
            <a:br>
              <a:rPr lang="es-ES" dirty="0" smtClean="0"/>
            </a:br>
            <a:r>
              <a:rPr lang="es-ES" dirty="0" smtClean="0"/>
              <a:t>Reforma Educativa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ES" sz="2400" dirty="0" smtClean="0"/>
              <a:t>Juan Pablo Arroyo Ortiz</a:t>
            </a:r>
          </a:p>
          <a:p>
            <a:pPr algn="r"/>
            <a:r>
              <a:rPr lang="es-ES" sz="2400" dirty="0" smtClean="0"/>
              <a:t>Mar</a:t>
            </a:r>
            <a:r>
              <a:rPr lang="es-ES" sz="2400" dirty="0" smtClean="0"/>
              <a:t>ía de los Ángeles Cortés Basurto</a:t>
            </a:r>
            <a:endParaRPr lang="es-ES" sz="2400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5138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sz="3600" b="1" dirty="0" smtClean="0"/>
          </a:p>
          <a:p>
            <a:pPr marL="0" indent="0" algn="ctr">
              <a:buNone/>
            </a:pPr>
            <a:r>
              <a:rPr lang="es-ES" sz="3600" b="1" dirty="0" smtClean="0"/>
              <a:t>Gracias!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4111479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600" dirty="0" smtClean="0"/>
              <a:t>Metas establecidas en la </a:t>
            </a:r>
            <a:r>
              <a:rPr lang="es-ES" sz="3600" dirty="0" smtClean="0">
                <a:effectLst/>
              </a:rPr>
              <a:t>Reforma Educativa: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Escuela </a:t>
            </a:r>
            <a:r>
              <a:rPr lang="es-ES" dirty="0">
                <a:effectLst/>
              </a:rPr>
              <a:t>al </a:t>
            </a:r>
            <a:r>
              <a:rPr lang="es-ES" dirty="0" smtClean="0">
                <a:effectLst/>
              </a:rPr>
              <a:t>Centro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Desarrollo </a:t>
            </a:r>
            <a:r>
              <a:rPr lang="es-ES" dirty="0">
                <a:effectLst/>
              </a:rPr>
              <a:t>profesional de los </a:t>
            </a:r>
            <a:r>
              <a:rPr lang="es-ES" dirty="0" smtClean="0">
                <a:effectLst/>
              </a:rPr>
              <a:t>maestro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Evaluación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Estrategias </a:t>
            </a:r>
            <a:r>
              <a:rPr lang="es-ES" dirty="0">
                <a:effectLst/>
              </a:rPr>
              <a:t>para el fortalecimiento de la equidad e </a:t>
            </a:r>
            <a:r>
              <a:rPr lang="es-ES" dirty="0" smtClean="0">
                <a:effectLst/>
              </a:rPr>
              <a:t>inclusión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Financiamiento </a:t>
            </a:r>
            <a:r>
              <a:rPr lang="es-ES" dirty="0">
                <a:effectLst/>
              </a:rPr>
              <a:t>de la educación básica.</a:t>
            </a:r>
            <a:r>
              <a:rPr lang="es-MX" dirty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741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>
                <a:effectLst/>
              </a:rPr>
              <a:t>P</a:t>
            </a:r>
            <a:r>
              <a:rPr lang="es-ES" b="1" dirty="0" smtClean="0">
                <a:effectLst/>
              </a:rPr>
              <a:t>rimera meta: Escuela </a:t>
            </a:r>
            <a:r>
              <a:rPr lang="es-ES" b="1" dirty="0">
                <a:effectLst/>
              </a:rPr>
              <a:t>al </a:t>
            </a:r>
            <a:r>
              <a:rPr lang="es-ES" b="1" dirty="0" smtClean="0">
                <a:effectLst/>
              </a:rPr>
              <a:t>Centro</a:t>
            </a:r>
            <a:r>
              <a:rPr lang="es-ES" dirty="0" smtClean="0">
                <a:effectLst/>
              </a:rPr>
              <a:t>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>
                <a:effectLst/>
              </a:rPr>
              <a:t>Contempla </a:t>
            </a:r>
            <a:r>
              <a:rPr lang="es-ES" dirty="0">
                <a:effectLst/>
              </a:rPr>
              <a:t>cinco elementos: </a:t>
            </a:r>
            <a:endParaRPr lang="es-ES" dirty="0" smtClean="0">
              <a:effectLst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La </a:t>
            </a:r>
            <a:r>
              <a:rPr lang="es-ES" dirty="0">
                <a:effectLst/>
              </a:rPr>
              <a:t>autonomía de gestión escolar y de presupuesto de las escuelas; </a:t>
            </a:r>
            <a:endParaRPr lang="es-ES" dirty="0" smtClean="0">
              <a:effectLst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El </a:t>
            </a:r>
            <a:r>
              <a:rPr lang="es-ES" dirty="0">
                <a:effectLst/>
              </a:rPr>
              <a:t>Servicio de Asistencia Técnica a la Escuela (SATE); </a:t>
            </a:r>
            <a:endParaRPr lang="es-ES" dirty="0" smtClean="0">
              <a:effectLst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dirty="0">
                <a:effectLst/>
              </a:rPr>
              <a:t>C</a:t>
            </a:r>
            <a:r>
              <a:rPr lang="es-ES" dirty="0" smtClean="0">
                <a:effectLst/>
              </a:rPr>
              <a:t>onsidera </a:t>
            </a:r>
            <a:r>
              <a:rPr lang="es-ES" dirty="0">
                <a:effectLst/>
              </a:rPr>
              <a:t>central la participación de los padres de familia</a:t>
            </a:r>
            <a:r>
              <a:rPr lang="es-ES" dirty="0" smtClean="0">
                <a:effectLst/>
              </a:rPr>
              <a:t>;</a:t>
            </a: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Busca </a:t>
            </a:r>
            <a:r>
              <a:rPr lang="es-ES" dirty="0">
                <a:effectLst/>
              </a:rPr>
              <a:t>promover un “sistema educativo responsable y eficiente”; y </a:t>
            </a:r>
            <a:endParaRPr lang="es-ES" dirty="0" smtClean="0">
              <a:effectLst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dirty="0" smtClean="0">
                <a:effectLst/>
              </a:rPr>
              <a:t>Crea </a:t>
            </a:r>
            <a:r>
              <a:rPr lang="es-ES" dirty="0">
                <a:effectLst/>
              </a:rPr>
              <a:t>el Sistema de Información y Gestión Escolar (SIGE).</a:t>
            </a:r>
            <a:r>
              <a:rPr lang="es-MX" dirty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18908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effectLst/>
              </a:rPr>
              <a:t/>
            </a:r>
            <a:br>
              <a:rPr lang="es-ES" b="1" dirty="0" smtClean="0">
                <a:effectLst/>
              </a:rPr>
            </a:br>
            <a:r>
              <a:rPr lang="es-ES" sz="4000" b="1" dirty="0" smtClean="0">
                <a:effectLst/>
              </a:rPr>
              <a:t>Segunda </a:t>
            </a:r>
            <a:r>
              <a:rPr lang="es-ES" sz="4000" b="1" dirty="0">
                <a:effectLst/>
              </a:rPr>
              <a:t>meta: </a:t>
            </a:r>
            <a:r>
              <a:rPr lang="es-ES" sz="4000" b="1" dirty="0" smtClean="0">
                <a:effectLst/>
              </a:rPr>
              <a:t/>
            </a:r>
            <a:br>
              <a:rPr lang="es-ES" sz="4000" b="1" dirty="0" smtClean="0">
                <a:effectLst/>
              </a:rPr>
            </a:br>
            <a:r>
              <a:rPr lang="es-ES" sz="4000" b="1" dirty="0" smtClean="0">
                <a:effectLst/>
              </a:rPr>
              <a:t>Desarrollo </a:t>
            </a:r>
            <a:r>
              <a:rPr lang="es-ES" sz="4000" b="1" dirty="0">
                <a:effectLst/>
              </a:rPr>
              <a:t>profesional de los maestro</a:t>
            </a:r>
            <a:br>
              <a:rPr lang="es-ES" sz="4000" b="1" dirty="0">
                <a:effectLst/>
              </a:rPr>
            </a:br>
            <a:endParaRPr lang="es-ES" sz="40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b="1" dirty="0" smtClean="0">
              <a:effectLst/>
            </a:endParaRPr>
          </a:p>
          <a:p>
            <a:pPr marL="0" indent="0">
              <a:buNone/>
            </a:pPr>
            <a:r>
              <a:rPr lang="es-ES" dirty="0">
                <a:effectLst/>
              </a:rPr>
              <a:t>C</a:t>
            </a:r>
            <a:r>
              <a:rPr lang="es-ES" dirty="0" smtClean="0">
                <a:effectLst/>
              </a:rPr>
              <a:t>ontempla: el </a:t>
            </a:r>
            <a:r>
              <a:rPr lang="es-ES" dirty="0">
                <a:effectLst/>
              </a:rPr>
              <a:t>servicio profesional docente, </a:t>
            </a:r>
            <a:r>
              <a:rPr lang="es-ES" dirty="0" smtClean="0">
                <a:effectLst/>
              </a:rPr>
              <a:t>los </a:t>
            </a:r>
            <a:r>
              <a:rPr lang="es-ES" dirty="0">
                <a:effectLst/>
              </a:rPr>
              <a:t>requisitos de ingreso, promoción, reconocimiento, permanencia y formación continua y desarrollo profesional.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713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effectLst/>
              </a:rPr>
              <a:t>T</a:t>
            </a:r>
            <a:r>
              <a:rPr lang="es-ES" dirty="0" smtClean="0">
                <a:effectLst/>
              </a:rPr>
              <a:t>ercera meta: Evaluación </a:t>
            </a:r>
            <a:r>
              <a:rPr lang="es-ES" dirty="0">
                <a:effectLst/>
              </a:rPr>
              <a:t>docente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>
              <a:effectLst/>
            </a:endParaRPr>
          </a:p>
          <a:p>
            <a:pPr marL="0" indent="0">
              <a:buNone/>
            </a:pPr>
            <a:r>
              <a:rPr lang="es-ES" dirty="0" smtClean="0">
                <a:effectLst/>
              </a:rPr>
              <a:t>Contempla </a:t>
            </a:r>
            <a:r>
              <a:rPr lang="es-ES" dirty="0">
                <a:effectLst/>
              </a:rPr>
              <a:t>el fortalecimiento del Instituto Nacional para la Evaluación de la Educación (INEE), el Sistema Nacional de Evaluación Educativa y las evaluaciones del magisterio transparentes, objetivas y justas.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400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effectLst/>
              </a:rPr>
              <a:t>Cuarta meta: Estrategias </a:t>
            </a:r>
            <a:r>
              <a:rPr lang="es-ES" dirty="0">
                <a:effectLst/>
              </a:rPr>
              <a:t>para el fortalecimiento de la equidad e inclusión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>
                <a:effectLst/>
              </a:rPr>
              <a:t>Contempla la </a:t>
            </a:r>
            <a:r>
              <a:rPr lang="es-ES" dirty="0">
                <a:effectLst/>
              </a:rPr>
              <a:t>gratuidad y los programas estratégicos. </a:t>
            </a:r>
            <a:r>
              <a:rPr lang="es-ES" dirty="0" smtClean="0">
                <a:effectLst/>
              </a:rPr>
              <a:t>Además</a:t>
            </a:r>
            <a:r>
              <a:rPr lang="es-ES" dirty="0">
                <a:effectLst/>
              </a:rPr>
              <a:t>, hay un conjunto de programas con distintos </a:t>
            </a:r>
            <a:r>
              <a:rPr lang="es-ES" dirty="0" smtClean="0">
                <a:effectLst/>
              </a:rPr>
              <a:t>propósitos:</a:t>
            </a:r>
            <a:endParaRPr lang="es-MX" dirty="0">
              <a:effectLst/>
            </a:endParaRPr>
          </a:p>
          <a:p>
            <a:pPr lvl="0"/>
            <a:r>
              <a:rPr lang="es-ES" dirty="0">
                <a:effectLst/>
              </a:rPr>
              <a:t>Programa de Rehabilitación de Planteles Escolares “Escuelas Dignas”</a:t>
            </a:r>
            <a:endParaRPr lang="es-MX" dirty="0">
              <a:effectLst/>
            </a:endParaRPr>
          </a:p>
          <a:p>
            <a:pPr lvl="0"/>
            <a:r>
              <a:rPr lang="es-ES" dirty="0">
                <a:effectLst/>
              </a:rPr>
              <a:t>Programa Escuelas de Excelencia para Abatir el Rezago Educativo </a:t>
            </a:r>
            <a:endParaRPr lang="es-MX" dirty="0">
              <a:effectLst/>
            </a:endParaRPr>
          </a:p>
          <a:p>
            <a:pPr lvl="0"/>
            <a:r>
              <a:rPr lang="es-ES" dirty="0">
                <a:effectLst/>
              </a:rPr>
              <a:t>Programa Escuelas de Tiempo Completo</a:t>
            </a:r>
            <a:endParaRPr lang="es-MX" dirty="0">
              <a:effectLst/>
            </a:endParaRPr>
          </a:p>
          <a:p>
            <a:pPr lvl="0"/>
            <a:r>
              <a:rPr lang="es-ES" dirty="0">
                <a:effectLst/>
              </a:rPr>
              <a:t>Programa de Inclusión y Alfabetización </a:t>
            </a:r>
            <a:r>
              <a:rPr lang="es-ES" dirty="0" smtClean="0">
                <a:effectLst/>
              </a:rPr>
              <a:t>Digital.</a:t>
            </a:r>
          </a:p>
          <a:p>
            <a:pPr lvl="0"/>
            <a:r>
              <a:rPr lang="es-ES" dirty="0" smtClean="0">
                <a:effectLst/>
              </a:rPr>
              <a:t>Programa </a:t>
            </a:r>
            <a:r>
              <a:rPr lang="es-ES" dirty="0">
                <a:effectLst/>
              </a:rPr>
              <a:t>para la Inclusión y la Equidad </a:t>
            </a:r>
            <a:r>
              <a:rPr lang="es-ES" dirty="0" smtClean="0">
                <a:effectLst/>
              </a:rPr>
              <a:t>Educativa.</a:t>
            </a:r>
            <a:r>
              <a:rPr lang="es-ES" dirty="0">
                <a:effectLst/>
              </a:rPr>
              <a:t> </a:t>
            </a:r>
            <a:endParaRPr lang="es-MX" dirty="0">
              <a:effectLst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70599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effectLst/>
              </a:rPr>
              <a:t>Q</a:t>
            </a:r>
            <a:r>
              <a:rPr lang="es-ES" dirty="0" smtClean="0">
                <a:effectLst/>
              </a:rPr>
              <a:t>uinta meta: financiamiento </a:t>
            </a:r>
            <a:r>
              <a:rPr lang="es-ES" dirty="0">
                <a:effectLst/>
              </a:rPr>
              <a:t>de la educación básica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" dirty="0" smtClean="0">
              <a:effectLst/>
            </a:endParaRPr>
          </a:p>
          <a:p>
            <a:pPr marL="0" indent="0">
              <a:buNone/>
            </a:pPr>
            <a:r>
              <a:rPr lang="es-ES" dirty="0" smtClean="0">
                <a:effectLst/>
              </a:rPr>
              <a:t>Considera </a:t>
            </a:r>
            <a:r>
              <a:rPr lang="es-ES" dirty="0">
                <a:effectLst/>
              </a:rPr>
              <a:t>la creación del Fondo de Aportaciones para la Nómina Educativa y Gasto Operativo (FONE) y la centralización del pago de la nómina.</a:t>
            </a:r>
            <a:endParaRPr lang="es-MX" dirty="0">
              <a:effectLst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778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>
                <a:effectLst/>
              </a:rPr>
              <a:t/>
            </a:r>
            <a:br>
              <a:rPr lang="es-ES" sz="3600" dirty="0" smtClean="0">
                <a:effectLst/>
              </a:rPr>
            </a:br>
            <a:r>
              <a:rPr lang="es-ES" sz="3600" dirty="0" smtClean="0">
                <a:effectLst/>
              </a:rPr>
              <a:t>Rasgos </a:t>
            </a:r>
            <a:r>
              <a:rPr lang="es-ES" sz="3600" dirty="0">
                <a:effectLst/>
              </a:rPr>
              <a:t>del perfil de egreso de la educación básica</a:t>
            </a:r>
            <a:r>
              <a:rPr lang="es-MX" sz="3600" dirty="0">
                <a:effectLst/>
              </a:rPr>
              <a:t> </a:t>
            </a:r>
            <a:r>
              <a:rPr lang="es-MX" sz="3600" dirty="0" smtClean="0">
                <a:effectLst/>
              </a:rPr>
              <a:t>del Modelo Educativo</a:t>
            </a:r>
            <a:br>
              <a:rPr lang="es-MX" sz="3600" dirty="0" smtClean="0">
                <a:effectLst/>
              </a:rPr>
            </a:b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Se comunica con confianza y eficacia. 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Fortalece su pensamiento matemático. </a:t>
            </a:r>
            <a:endParaRPr lang="es-ES" b="1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 smtClean="0">
                <a:effectLst/>
              </a:rPr>
              <a:t>Gusta </a:t>
            </a:r>
            <a:r>
              <a:rPr lang="es-ES" dirty="0">
                <a:effectLst/>
              </a:rPr>
              <a:t>de explorar y comprender el mundo natural y social. </a:t>
            </a:r>
            <a:endParaRPr lang="es-ES" dirty="0" smtClean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 smtClean="0">
                <a:effectLst/>
              </a:rPr>
              <a:t>Desarrolla </a:t>
            </a:r>
            <a:r>
              <a:rPr lang="es-ES" dirty="0">
                <a:effectLst/>
              </a:rPr>
              <a:t>el pensamiento crítico y resuelve problemas con creatividad. </a:t>
            </a:r>
            <a:endParaRPr lang="es-ES" dirty="0" smtClean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 smtClean="0">
                <a:effectLst/>
              </a:rPr>
              <a:t>Posee </a:t>
            </a:r>
            <a:r>
              <a:rPr lang="es-ES" dirty="0">
                <a:effectLst/>
              </a:rPr>
              <a:t>autoconocimiento y regula sus emociones.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Tiene iniciativa y favorece la colaboración.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Asume su identidad, favorece la interculturalidad y respeta la legalidad.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 smtClean="0">
                <a:effectLst/>
              </a:rPr>
              <a:t>Aprecia </a:t>
            </a:r>
            <a:r>
              <a:rPr lang="es-ES" dirty="0">
                <a:effectLst/>
              </a:rPr>
              <a:t>el arte y la cultura.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Cuida su cuerpo y evita conductas de riesgo.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Muestra responsabilidad por el ambiente.</a:t>
            </a:r>
            <a:endParaRPr lang="es-MX" dirty="0">
              <a:effectLst/>
            </a:endParaRPr>
          </a:p>
          <a:p>
            <a:pPr marL="457200" lvl="0" indent="-457200">
              <a:spcBef>
                <a:spcPts val="1400"/>
              </a:spcBef>
              <a:buFont typeface="+mj-lt"/>
              <a:buAutoNum type="arabicPeriod"/>
            </a:pPr>
            <a:r>
              <a:rPr lang="es-ES" dirty="0">
                <a:effectLst/>
              </a:rPr>
              <a:t>Emplea sus habilidades digitales de manera pertinente. </a:t>
            </a:r>
            <a:endParaRPr lang="es-MX" dirty="0">
              <a:effectLst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47701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Indicadores para evaluar la Reforma Educativa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effectLst/>
              </a:rPr>
              <a:t>De </a:t>
            </a:r>
            <a:r>
              <a:rPr lang="es-ES" b="1" dirty="0">
                <a:effectLst/>
              </a:rPr>
              <a:t>índole </a:t>
            </a:r>
            <a:r>
              <a:rPr lang="es-ES" b="1" dirty="0" smtClean="0">
                <a:effectLst/>
              </a:rPr>
              <a:t>presupuestal</a:t>
            </a:r>
            <a:endParaRPr lang="es-MX" dirty="0">
              <a:effectLst/>
            </a:endParaRPr>
          </a:p>
          <a:p>
            <a:r>
              <a:rPr lang="es-ES" b="1" dirty="0" smtClean="0">
                <a:effectLst/>
              </a:rPr>
              <a:t>Relativos </a:t>
            </a:r>
            <a:r>
              <a:rPr lang="es-ES" b="1" dirty="0">
                <a:effectLst/>
              </a:rPr>
              <a:t>a la Ley del Servicio Profesional Docente</a:t>
            </a:r>
            <a:endParaRPr lang="es-MX" dirty="0">
              <a:effectLst/>
            </a:endParaRPr>
          </a:p>
          <a:p>
            <a:r>
              <a:rPr lang="es-ES" b="1" dirty="0">
                <a:effectLst/>
              </a:rPr>
              <a:t>Relativos a </a:t>
            </a:r>
            <a:r>
              <a:rPr lang="es-ES" b="1" dirty="0" smtClean="0">
                <a:effectLst/>
              </a:rPr>
              <a:t>la Formación </a:t>
            </a:r>
            <a:r>
              <a:rPr lang="es-ES" b="1" dirty="0">
                <a:effectLst/>
              </a:rPr>
              <a:t>y actualización</a:t>
            </a:r>
            <a:r>
              <a:rPr lang="es-MX" dirty="0">
                <a:effectLst/>
              </a:rPr>
              <a:t> </a:t>
            </a:r>
            <a:endParaRPr lang="es-MX" dirty="0" smtClean="0">
              <a:effectLst/>
            </a:endParaRPr>
          </a:p>
          <a:p>
            <a:r>
              <a:rPr lang="es-ES" b="1" dirty="0">
                <a:effectLst/>
              </a:rPr>
              <a:t>R</a:t>
            </a:r>
            <a:r>
              <a:rPr lang="es-ES" b="1" dirty="0" smtClean="0">
                <a:effectLst/>
              </a:rPr>
              <a:t>elativos </a:t>
            </a:r>
            <a:r>
              <a:rPr lang="es-ES" b="1" dirty="0">
                <a:effectLst/>
              </a:rPr>
              <a:t>a la equidad</a:t>
            </a:r>
            <a:r>
              <a:rPr lang="es-MX" dirty="0">
                <a:effectLst/>
              </a:rPr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758007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rtículo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Artículo.thmx</Template>
  <TotalTime>215</TotalTime>
  <Words>397</Words>
  <Application>Microsoft Macintosh PowerPoint</Application>
  <PresentationFormat>Presentación en pantalla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Artículo</vt:lpstr>
      <vt:lpstr>Balance de la  Reforma Educativa</vt:lpstr>
      <vt:lpstr>Metas establecidas en la Reforma Educativa:</vt:lpstr>
      <vt:lpstr>Primera meta: Escuela al Centro </vt:lpstr>
      <vt:lpstr> Segunda meta:  Desarrollo profesional de los maestro </vt:lpstr>
      <vt:lpstr>Tercera meta: Evaluación docente</vt:lpstr>
      <vt:lpstr>Cuarta meta: Estrategias para el fortalecimiento de la equidad e inclusión</vt:lpstr>
      <vt:lpstr>Quinta meta: financiamiento de la educación básica</vt:lpstr>
      <vt:lpstr> Rasgos del perfil de egreso de la educación básica del Modelo Educativo </vt:lpstr>
      <vt:lpstr>Indicadores para evaluar la Reforma Educativa</vt:lpstr>
      <vt:lpstr>Presentación de PowerPoint</vt:lpstr>
    </vt:vector>
  </TitlesOfParts>
  <Company>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Reforma Educativa</dc:title>
  <dc:creator>Angie Cortes</dc:creator>
  <cp:lastModifiedBy>Angie Cortes</cp:lastModifiedBy>
  <cp:revision>14</cp:revision>
  <dcterms:created xsi:type="dcterms:W3CDTF">2018-08-14T16:30:07Z</dcterms:created>
  <dcterms:modified xsi:type="dcterms:W3CDTF">2018-08-14T20:05:45Z</dcterms:modified>
</cp:coreProperties>
</file>