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ags/tag21.xml" ContentType="application/vnd.openxmlformats-officedocument.presentationml.tags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585" r:id="rId3"/>
    <p:sldId id="549" r:id="rId4"/>
    <p:sldId id="603" r:id="rId5"/>
    <p:sldId id="553" r:id="rId6"/>
    <p:sldId id="555" r:id="rId7"/>
    <p:sldId id="599" r:id="rId8"/>
    <p:sldId id="602" r:id="rId9"/>
    <p:sldId id="556" r:id="rId10"/>
    <p:sldId id="604" r:id="rId11"/>
    <p:sldId id="588" r:id="rId12"/>
    <p:sldId id="625" r:id="rId13"/>
    <p:sldId id="622" r:id="rId14"/>
    <p:sldId id="623" r:id="rId15"/>
    <p:sldId id="626" r:id="rId16"/>
    <p:sldId id="627" r:id="rId17"/>
    <p:sldId id="629" r:id="rId18"/>
    <p:sldId id="571" r:id="rId19"/>
    <p:sldId id="630" r:id="rId20"/>
    <p:sldId id="607" r:id="rId21"/>
    <p:sldId id="609" r:id="rId22"/>
    <p:sldId id="569" r:id="rId23"/>
    <p:sldId id="564" r:id="rId24"/>
    <p:sldId id="628" r:id="rId25"/>
    <p:sldId id="610" r:id="rId26"/>
    <p:sldId id="581" r:id="rId27"/>
  </p:sldIdLst>
  <p:sldSz cx="9144000" cy="6858000" type="screen4x3"/>
  <p:notesSz cx="7010400" cy="9296400"/>
  <p:custDataLst>
    <p:tags r:id="rId30"/>
  </p:custDataLst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rtega Olvera Victor Alejandro" initials="OOVA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B3C0"/>
    <a:srgbClr val="E7E7E8"/>
    <a:srgbClr val="C2CDE1"/>
    <a:srgbClr val="4F6228"/>
    <a:srgbClr val="FF0000"/>
    <a:srgbClr val="2B3616"/>
    <a:srgbClr val="8CAF47"/>
    <a:srgbClr val="99BA56"/>
    <a:srgbClr val="50A032"/>
    <a:srgbClr val="63C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5" autoAdjust="0"/>
    <p:restoredTop sz="95926" autoAdjust="0"/>
  </p:normalViewPr>
  <p:slideViewPr>
    <p:cSldViewPr showGuides="1">
      <p:cViewPr varScale="1">
        <p:scale>
          <a:sx n="81" d="100"/>
          <a:sy n="81" d="100"/>
        </p:scale>
        <p:origin x="112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ario.dominguez\Documents\Reforma%20Financiera\Gra&#769;ficas%20Capi&#769;tulo%20RF_180409_Final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ario.dominguez\Documents\Reforma%20Financiera\Gra&#769;ficas%20Capi&#769;tulo%20RF_180409_Final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ario.dominguez\Documents\Reforma%20Financiera\Gra&#769;ficas%20Capi&#769;tulo%20RF_180409_Fina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804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AB7-4CCB-B9F7-1E406F1B6B4E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AB7-4CCB-B9F7-1E406F1B6B4E}"/>
              </c:ext>
            </c:extLst>
          </c:dPt>
          <c:dLbls>
            <c:delete val="1"/>
          </c:dLbls>
          <c:val>
            <c:numRef>
              <c:f>'Diagrama 5'!$C$2:$C$3</c:f>
              <c:numCache>
                <c:formatCode>_-* #,##0_-;\-* #,##0_-;_-* "-"??_-;_-@_-</c:formatCode>
                <c:ptCount val="2"/>
                <c:pt idx="0">
                  <c:v>83.662438025805102</c:v>
                </c:pt>
                <c:pt idx="1">
                  <c:v>16.337561974194898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AB7-4CCB-B9F7-1E406F1B6B4E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D19F7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6AB7-4CCB-B9F7-1E406F1B6B4E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6AB7-4CCB-B9F7-1E406F1B6B4E}"/>
              </c:ext>
            </c:extLst>
          </c:dPt>
          <c:dLbls>
            <c:delete val="1"/>
          </c:dLbls>
          <c:val>
            <c:numRef>
              <c:f>'Diagrama 5'!$C$2:$C$3</c:f>
              <c:numCache>
                <c:formatCode>_-* #,##0_-;\-* #,##0_-;_-* "-"??_-;_-@_-</c:formatCode>
                <c:ptCount val="2"/>
                <c:pt idx="0">
                  <c:v>83.662438025805102</c:v>
                </c:pt>
                <c:pt idx="1">
                  <c:v>16.337561974194898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AB7-4CCB-B9F7-1E406F1B6B4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0A-402D-9AD2-1FC420708A41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0A-402D-9AD2-1FC420708A41}"/>
              </c:ext>
            </c:extLst>
          </c:dPt>
          <c:dLbls>
            <c:delete val="1"/>
          </c:dLbls>
          <c:val>
            <c:numRef>
              <c:f>'Diagrama 5'!$E$6:$E$7</c:f>
              <c:numCache>
                <c:formatCode>_-* #,##0_-;\-* #,##0_-;_-* "-"??_-;_-@_-</c:formatCode>
                <c:ptCount val="2"/>
                <c:pt idx="0">
                  <c:v>86.169018782468228</c:v>
                </c:pt>
                <c:pt idx="1">
                  <c:v>13.830981217531772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E0A-402D-9AD2-1FC420708A41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5D79A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EE0A-402D-9AD2-1FC420708A41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EE0A-402D-9AD2-1FC420708A41}"/>
              </c:ext>
            </c:extLst>
          </c:dPt>
          <c:dLbls>
            <c:delete val="1"/>
          </c:dLbls>
          <c:val>
            <c:numRef>
              <c:f>'Diagrama 5'!$E$6:$E$7</c:f>
              <c:numCache>
                <c:formatCode>_-* #,##0_-;\-* #,##0_-;_-* "-"??_-;_-@_-</c:formatCode>
                <c:ptCount val="2"/>
                <c:pt idx="0">
                  <c:v>86.169018782468228</c:v>
                </c:pt>
                <c:pt idx="1">
                  <c:v>13.830981217531772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E0A-402D-9AD2-1FC420708A4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872-48AF-95D2-FEEE99FFD96D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872-48AF-95D2-FEEE99FFD96D}"/>
              </c:ext>
            </c:extLst>
          </c:dPt>
          <c:dLbls>
            <c:delete val="1"/>
          </c:dLbls>
          <c:val>
            <c:numRef>
              <c:f>'Diagrama 5'!$B$2:$B$3</c:f>
              <c:numCache>
                <c:formatCode>_-* #,##0_-;\-* #,##0_-;_-* "-"??_-;_-@_-</c:formatCode>
                <c:ptCount val="2"/>
                <c:pt idx="0">
                  <c:v>84.740923346556258</c:v>
                </c:pt>
                <c:pt idx="1">
                  <c:v>15.259076653443742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72-48AF-95D2-FEEE99FFD96D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D872-48AF-95D2-FEEE99FFD96D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D872-48AF-95D2-FEEE99FFD96D}"/>
              </c:ext>
            </c:extLst>
          </c:dPt>
          <c:dLbls>
            <c:delete val="1"/>
          </c:dLbls>
          <c:val>
            <c:numRef>
              <c:f>'Diagrama 5'!$B$2:$B$3</c:f>
              <c:numCache>
                <c:formatCode>_-* #,##0_-;\-* #,##0_-;_-* "-"??_-;_-@_-</c:formatCode>
                <c:ptCount val="2"/>
                <c:pt idx="0">
                  <c:v>84.740923346556258</c:v>
                </c:pt>
                <c:pt idx="1">
                  <c:v>15.259076653443742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872-48AF-95D2-FEEE99FFD96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4AD-418B-9E67-C8DC21C2E1CE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4AD-418B-9E67-C8DC21C2E1CE}"/>
              </c:ext>
            </c:extLst>
          </c:dPt>
          <c:dLbls>
            <c:delete val="1"/>
          </c:dLbls>
          <c:val>
            <c:numRef>
              <c:f>'Diagrama 5'!$B$6:$B$7</c:f>
              <c:numCache>
                <c:formatCode>_-* #,##0_-;\-* #,##0_-;_-* "-"??_-;_-@_-</c:formatCode>
                <c:ptCount val="2"/>
                <c:pt idx="0">
                  <c:v>82.764171150194471</c:v>
                </c:pt>
                <c:pt idx="1">
                  <c:v>17.235828849805529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AD-418B-9E67-C8DC21C2E1CE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E4AD-418B-9E67-C8DC21C2E1CE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E4AD-418B-9E67-C8DC21C2E1CE}"/>
              </c:ext>
            </c:extLst>
          </c:dPt>
          <c:dLbls>
            <c:delete val="1"/>
          </c:dLbls>
          <c:val>
            <c:numRef>
              <c:f>'Diagrama 5'!$B$6:$B$7</c:f>
              <c:numCache>
                <c:formatCode>_-* #,##0_-;\-* #,##0_-;_-* "-"??_-;_-@_-</c:formatCode>
                <c:ptCount val="2"/>
                <c:pt idx="0">
                  <c:v>82.764171150194471</c:v>
                </c:pt>
                <c:pt idx="1">
                  <c:v>17.235828849805529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4AD-418B-9E67-C8DC21C2E1C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4F622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0C1-4D9B-B39B-860A645DAD9F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0C1-4D9B-B39B-860A645DAD9F}"/>
              </c:ext>
            </c:extLst>
          </c:dPt>
          <c:dLbls>
            <c:delete val="1"/>
          </c:dLbls>
          <c:val>
            <c:numRef>
              <c:f>'Diagrama 5'!$D$2:$D$3</c:f>
              <c:numCache>
                <c:formatCode>_-* #,##0_-;\-* #,##0_-;_-* "-"??_-;_-@_-</c:formatCode>
                <c:ptCount val="2"/>
                <c:pt idx="0">
                  <c:v>94.939626150236876</c:v>
                </c:pt>
                <c:pt idx="1">
                  <c:v>5.0603738497631241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C1-4D9B-B39B-860A645DAD9F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89AC6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D0C1-4D9B-B39B-860A645DAD9F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D0C1-4D9B-B39B-860A645DAD9F}"/>
              </c:ext>
            </c:extLst>
          </c:dPt>
          <c:dLbls>
            <c:delete val="1"/>
          </c:dLbls>
          <c:val>
            <c:numRef>
              <c:f>'Diagrama 5'!$D$2:$D$3</c:f>
              <c:numCache>
                <c:formatCode>_-* #,##0_-;\-* #,##0_-;_-* "-"??_-;_-@_-</c:formatCode>
                <c:ptCount val="2"/>
                <c:pt idx="0">
                  <c:v>94.939626150236876</c:v>
                </c:pt>
                <c:pt idx="1">
                  <c:v>5.0603738497631241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0C1-4D9B-B39B-860A645DAD9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66C-436F-832E-56105313BDE7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66C-436F-832E-56105313BDE7}"/>
              </c:ext>
            </c:extLst>
          </c:dPt>
          <c:dLbls>
            <c:delete val="1"/>
          </c:dLbls>
          <c:val>
            <c:numRef>
              <c:f>'Diagrama 5'!$E$2:$E$3</c:f>
              <c:numCache>
                <c:formatCode>_-* #,##0_-;\-* #,##0_-;_-* "-"??_-;_-@_-</c:formatCode>
                <c:ptCount val="2"/>
                <c:pt idx="0">
                  <c:v>84.554159523078454</c:v>
                </c:pt>
                <c:pt idx="1">
                  <c:v>15.445840476921546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66C-436F-832E-56105313BDE7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5D79A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A66C-436F-832E-56105313BDE7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A66C-436F-832E-56105313BDE7}"/>
              </c:ext>
            </c:extLst>
          </c:dPt>
          <c:dLbls>
            <c:delete val="1"/>
          </c:dLbls>
          <c:val>
            <c:numRef>
              <c:f>'Diagrama 5'!$E$2:$E$3</c:f>
              <c:numCache>
                <c:formatCode>_-* #,##0_-;\-* #,##0_-;_-* "-"??_-;_-@_-</c:formatCode>
                <c:ptCount val="2"/>
                <c:pt idx="0">
                  <c:v>84.554159523078454</c:v>
                </c:pt>
                <c:pt idx="1">
                  <c:v>15.445840476921546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66C-436F-832E-56105313BDE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2E4-4521-9127-A31A14D33118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2E4-4521-9127-A31A14D33118}"/>
              </c:ext>
            </c:extLst>
          </c:dPt>
          <c:dLbls>
            <c:delete val="1"/>
          </c:dLbls>
          <c:val>
            <c:numRef>
              <c:f>'Diagrama 5'!$B$2:$B$3</c:f>
              <c:numCache>
                <c:formatCode>_-* #,##0_-;\-* #,##0_-;_-* "-"??_-;_-@_-</c:formatCode>
                <c:ptCount val="2"/>
                <c:pt idx="0">
                  <c:v>84.740923346556258</c:v>
                </c:pt>
                <c:pt idx="1">
                  <c:v>15.259076653443742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E4-4521-9127-A31A14D33118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E2E4-4521-9127-A31A14D33118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E2E4-4521-9127-A31A14D33118}"/>
              </c:ext>
            </c:extLst>
          </c:dPt>
          <c:dLbls>
            <c:delete val="1"/>
          </c:dLbls>
          <c:val>
            <c:numRef>
              <c:f>'Diagrama 5'!$B$2:$B$3</c:f>
              <c:numCache>
                <c:formatCode>_-* #,##0_-;\-* #,##0_-;_-* "-"??_-;_-@_-</c:formatCode>
                <c:ptCount val="2"/>
                <c:pt idx="0">
                  <c:v>84.740923346556258</c:v>
                </c:pt>
                <c:pt idx="1">
                  <c:v>15.259076653443742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2E4-4521-9127-A31A14D3311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804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4D-4F48-A1EE-CB1F68CD6679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4D-4F48-A1EE-CB1F68CD6679}"/>
              </c:ext>
            </c:extLst>
          </c:dPt>
          <c:dLbls>
            <c:delete val="1"/>
          </c:dLbls>
          <c:val>
            <c:numRef>
              <c:f>'Diagrama 5'!$C$2:$C$3</c:f>
              <c:numCache>
                <c:formatCode>_-* #,##0_-;\-* #,##0_-;_-* "-"??_-;_-@_-</c:formatCode>
                <c:ptCount val="2"/>
                <c:pt idx="0">
                  <c:v>83.662438025805102</c:v>
                </c:pt>
                <c:pt idx="1">
                  <c:v>16.337561974194898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4D-4F48-A1EE-CB1F68CD6679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D19F7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E4D-4F48-A1EE-CB1F68CD6679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2E4D-4F48-A1EE-CB1F68CD6679}"/>
              </c:ext>
            </c:extLst>
          </c:dPt>
          <c:dLbls>
            <c:delete val="1"/>
          </c:dLbls>
          <c:val>
            <c:numRef>
              <c:f>'Diagrama 5'!$C$2:$C$3</c:f>
              <c:numCache>
                <c:formatCode>_-* #,##0_-;\-* #,##0_-;_-* "-"??_-;_-@_-</c:formatCode>
                <c:ptCount val="2"/>
                <c:pt idx="0">
                  <c:v>83.662438025805102</c:v>
                </c:pt>
                <c:pt idx="1">
                  <c:v>16.337561974194898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E4D-4F48-A1EE-CB1F68CD667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4F622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265-43A4-B510-C4B39AF11C49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265-43A4-B510-C4B39AF11C49}"/>
              </c:ext>
            </c:extLst>
          </c:dPt>
          <c:dLbls>
            <c:delete val="1"/>
          </c:dLbls>
          <c:val>
            <c:numRef>
              <c:f>'Diagrama 5'!$D$2:$D$3</c:f>
              <c:numCache>
                <c:formatCode>_-* #,##0_-;\-* #,##0_-;_-* "-"??_-;_-@_-</c:formatCode>
                <c:ptCount val="2"/>
                <c:pt idx="0">
                  <c:v>94.939626150236876</c:v>
                </c:pt>
                <c:pt idx="1">
                  <c:v>5.0603738497631241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265-43A4-B510-C4B39AF11C49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89AC6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B265-43A4-B510-C4B39AF11C49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B265-43A4-B510-C4B39AF11C49}"/>
              </c:ext>
            </c:extLst>
          </c:dPt>
          <c:dLbls>
            <c:delete val="1"/>
          </c:dLbls>
          <c:val>
            <c:numRef>
              <c:f>'Diagrama 5'!$D$2:$D$3</c:f>
              <c:numCache>
                <c:formatCode>_-* #,##0_-;\-* #,##0_-;_-* "-"??_-;_-@_-</c:formatCode>
                <c:ptCount val="2"/>
                <c:pt idx="0">
                  <c:v>94.939626150236876</c:v>
                </c:pt>
                <c:pt idx="1">
                  <c:v>5.0603738497631241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265-43A4-B510-C4B39AF11C4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983-4A58-9A05-8D986A75938B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983-4A58-9A05-8D986A75938B}"/>
              </c:ext>
            </c:extLst>
          </c:dPt>
          <c:dLbls>
            <c:delete val="1"/>
          </c:dLbls>
          <c:val>
            <c:numRef>
              <c:f>'Diagrama 5'!$E$2:$E$3</c:f>
              <c:numCache>
                <c:formatCode>_-* #,##0_-;\-* #,##0_-;_-* "-"??_-;_-@_-</c:formatCode>
                <c:ptCount val="2"/>
                <c:pt idx="0">
                  <c:v>84.554159523078454</c:v>
                </c:pt>
                <c:pt idx="1">
                  <c:v>15.445840476921546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83-4A58-9A05-8D986A75938B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5D79A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D983-4A58-9A05-8D986A75938B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D983-4A58-9A05-8D986A75938B}"/>
              </c:ext>
            </c:extLst>
          </c:dPt>
          <c:dLbls>
            <c:delete val="1"/>
          </c:dLbls>
          <c:val>
            <c:numRef>
              <c:f>'Diagrama 5'!$E$2:$E$3</c:f>
              <c:numCache>
                <c:formatCode>_-* #,##0_-;\-* #,##0_-;_-* "-"??_-;_-@_-</c:formatCode>
                <c:ptCount val="2"/>
                <c:pt idx="0">
                  <c:v>84.554159523078454</c:v>
                </c:pt>
                <c:pt idx="1">
                  <c:v>15.445840476921546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983-4A58-9A05-8D986A75938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804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32-47DC-841D-49D101A3E3FA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532-47DC-841D-49D101A3E3FA}"/>
              </c:ext>
            </c:extLst>
          </c:dPt>
          <c:dLbls>
            <c:delete val="1"/>
          </c:dLbls>
          <c:val>
            <c:numRef>
              <c:f>'Diagrama 5'!$C$6:$C$7</c:f>
              <c:numCache>
                <c:formatCode>_-* #,##0_-;\-* #,##0_-;_-* "-"??_-;_-@_-</c:formatCode>
                <c:ptCount val="2"/>
                <c:pt idx="0">
                  <c:v>79.476164336379313</c:v>
                </c:pt>
                <c:pt idx="1">
                  <c:v>20.523835663620687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32-47DC-841D-49D101A3E3FA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D19F7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4532-47DC-841D-49D101A3E3FA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4532-47DC-841D-49D101A3E3FA}"/>
              </c:ext>
            </c:extLst>
          </c:dPt>
          <c:dLbls>
            <c:delete val="1"/>
          </c:dLbls>
          <c:val>
            <c:numRef>
              <c:f>'Diagrama 5'!$C$6:$C$7</c:f>
              <c:numCache>
                <c:formatCode>_-* #,##0_-;\-* #,##0_-;_-* "-"??_-;_-@_-</c:formatCode>
                <c:ptCount val="2"/>
                <c:pt idx="0">
                  <c:v>79.476164336379313</c:v>
                </c:pt>
                <c:pt idx="1">
                  <c:v>20.523835663620687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532-47DC-841D-49D101A3E3F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26190476190501E-2"/>
          <c:y val="2.70623015873016E-2"/>
          <c:w val="0.95091507936507902"/>
          <c:h val="0.95091507936507902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4F622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E94-4B9E-ABEE-25C46742B0FE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E94-4B9E-ABEE-25C46742B0FE}"/>
              </c:ext>
            </c:extLst>
          </c:dPt>
          <c:dLbls>
            <c:delete val="1"/>
          </c:dLbls>
          <c:val>
            <c:numRef>
              <c:f>'Diagrama 5'!$D$6:$D$7</c:f>
              <c:numCache>
                <c:formatCode>_-* #,##0_-;\-* #,##0_-;_-* "-"??_-;_-@_-</c:formatCode>
                <c:ptCount val="2"/>
                <c:pt idx="0">
                  <c:v>93.878985588364827</c:v>
                </c:pt>
                <c:pt idx="1">
                  <c:v>6.1210144116351728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94-4B9E-ABEE-25C46742B0FE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rgbClr val="89AC6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BE94-4B9E-ABEE-25C46742B0FE}"/>
              </c:ext>
            </c:extLst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BE94-4B9E-ABEE-25C46742B0FE}"/>
              </c:ext>
            </c:extLst>
          </c:dPt>
          <c:dLbls>
            <c:delete val="1"/>
          </c:dLbls>
          <c:val>
            <c:numRef>
              <c:f>'Diagrama 5'!$D$6:$D$7</c:f>
              <c:numCache>
                <c:formatCode>_-* #,##0_-;\-* #,##0_-;_-* "-"??_-;_-@_-</c:formatCode>
                <c:ptCount val="2"/>
                <c:pt idx="0">
                  <c:v>93.878985588364827</c:v>
                </c:pt>
                <c:pt idx="1">
                  <c:v>6.1210144116351728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E94-4B9E-ABEE-25C46742B0F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8" y="3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91495-F739-410E-ADFF-9F86B158FE5F}" type="datetimeFigureOut">
              <a:rPr lang="es-ES" smtClean="0"/>
              <a:t>08/08/2018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" y="8829679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8" y="8829679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711D9-8947-4131-B292-DC0E062E99B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7901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3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A3C51DE-7640-4FC8-915E-CFD502C24080}" type="datetimeFigureOut">
              <a:rPr lang="es-MX" smtClean="0"/>
              <a:pPr/>
              <a:t>08/08/2018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4E66FD2-BC3F-4B4F-92AC-849C0F601C68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3865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/>
              <a:pPr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25877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13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905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14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79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15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524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16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7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18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0690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19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22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20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859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21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9111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22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7691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23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426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3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8933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24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0853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26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383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4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044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5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423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6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692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7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004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8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75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9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29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66FD2-BC3F-4B4F-92AC-849C0F601C68}" type="slidenum">
              <a:rPr lang="es-MX" smtClean="0">
                <a:solidFill>
                  <a:prstClr val="black"/>
                </a:solidFill>
              </a:rPr>
              <a:pPr/>
              <a:t>10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38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906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724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4876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Objeto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1974219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383" name="Diapositiva de think-cell" r:id="rId4" imgW="270" imgH="270" progId="TCLayout.ActiveDocument.1">
                  <p:embed/>
                </p:oleObj>
              </mc:Choice>
              <mc:Fallback>
                <p:oleObj name="Diapositiva de think-cell" r:id="rId4" imgW="270" imgH="270" progId="TCLayout.ActiveDocument.1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6325" y="6510725"/>
            <a:ext cx="2133600" cy="365125"/>
          </a:xfrm>
        </p:spPr>
        <p:txBody>
          <a:bodyPr/>
          <a:lstStyle>
            <a:lvl1pPr algn="r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8E2B403-E05A-47A0-BF73-2E1B9470ACAF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09600"/>
          </a:xfrm>
        </p:spPr>
        <p:txBody>
          <a:bodyPr>
            <a:normAutofit/>
          </a:bodyPr>
          <a:lstStyle>
            <a:lvl1pPr algn="l">
              <a:defRPr sz="1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0390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Objeto" hidden="1"/>
          <p:cNvGraphicFramePr>
            <a:graphicFrameLocks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" name="Diapositiva de think-cell" r:id="rId4" imgW="270" imgH="270" progId="TCLayout.ActiveDocument.1">
                  <p:embed/>
                </p:oleObj>
              </mc:Choice>
              <mc:Fallback>
                <p:oleObj name="Diapositiva de think-cell" r:id="rId4" imgW="270" imgH="270" progId="TCLayout.ActiveDocument.1">
                  <p:embed/>
                  <p:pic>
                    <p:nvPicPr>
                      <p:cNvPr id="0" name="Picture 17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2240" y="6448251"/>
            <a:ext cx="2133600" cy="365125"/>
          </a:xfrm>
        </p:spPr>
        <p:txBody>
          <a:bodyPr/>
          <a:lstStyle>
            <a:lvl1pPr algn="r">
              <a:defRPr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78E2B403-E05A-47A0-BF73-2E1B9470ACAF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09600"/>
          </a:xfrm>
        </p:spPr>
        <p:txBody>
          <a:bodyPr>
            <a:normAutofit/>
          </a:bodyPr>
          <a:lstStyle>
            <a:lvl1pPr algn="l">
              <a:defRPr sz="1400" b="1">
                <a:latin typeface="Adobe Caslon Pro"/>
                <a:cs typeface="Adobe Caslon Pro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7"/>
          <p:cNvCxnSpPr/>
          <p:nvPr userDrawn="1"/>
        </p:nvCxnSpPr>
        <p:spPr>
          <a:xfrm>
            <a:off x="0" y="685800"/>
            <a:ext cx="9144000" cy="1588"/>
          </a:xfrm>
          <a:prstGeom prst="line">
            <a:avLst/>
          </a:prstGeom>
          <a:ln w="25400">
            <a:solidFill>
              <a:srgbClr val="F851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422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09600"/>
          </a:xfrm>
        </p:spPr>
        <p:txBody>
          <a:bodyPr>
            <a:normAutofit/>
          </a:bodyPr>
          <a:lstStyle>
            <a:lvl1pPr algn="l">
              <a:defRPr sz="1600" b="1"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B4E2665-1E5A-4393-8D6A-E35AF29131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5697" y="6270301"/>
            <a:ext cx="767347" cy="574769"/>
          </a:xfrm>
          <a:prstGeom prst="rect">
            <a:avLst/>
          </a:prstGeom>
        </p:spPr>
      </p:pic>
      <p:cxnSp>
        <p:nvCxnSpPr>
          <p:cNvPr id="17" name="Straight Connector 7"/>
          <p:cNvCxnSpPr/>
          <p:nvPr userDrawn="1"/>
        </p:nvCxnSpPr>
        <p:spPr>
          <a:xfrm>
            <a:off x="0" y="685802"/>
            <a:ext cx="9144000" cy="1588"/>
          </a:xfrm>
          <a:prstGeom prst="line">
            <a:avLst/>
          </a:prstGeom>
          <a:ln w="25400">
            <a:solidFill>
              <a:srgbClr val="4D98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3"/>
          <p:cNvSpPr>
            <a:spLocks noChangeArrowheads="1"/>
          </p:cNvSpPr>
          <p:nvPr userDrawn="1"/>
        </p:nvSpPr>
        <p:spPr bwMode="auto">
          <a:xfrm>
            <a:off x="2267747" y="6397878"/>
            <a:ext cx="4608531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900" i="1" dirty="0">
                <a:solidFill>
                  <a:prstClr val="black"/>
                </a:solidFill>
              </a:rPr>
              <a:t>Este documento es confidencial y está  autorizado su uso exclusivamente para el cliente al que está dirigido. Cualquier copia, reproducción o distribución sin la autorización de la Secretaría de Gobernación o de la Universidad Autónoma Metropolitana está estrictamente prohibida.</a:t>
            </a:r>
            <a:endParaRPr lang="en-US" sz="9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023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1184" cy="609600"/>
          </a:xfrm>
        </p:spPr>
        <p:txBody>
          <a:bodyPr>
            <a:normAutofit/>
          </a:bodyPr>
          <a:lstStyle>
            <a:lvl1pPr algn="l">
              <a:defRPr sz="1600" b="1"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3356" y="6495092"/>
            <a:ext cx="2133600" cy="365125"/>
          </a:xfrm>
        </p:spPr>
        <p:txBody>
          <a:bodyPr/>
          <a:lstStyle/>
          <a:p>
            <a:fld id="{78E2B403-E05A-47A0-BF73-2E1B9470ACAF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85800"/>
            <a:ext cx="9144000" cy="1588"/>
          </a:xfrm>
          <a:prstGeom prst="line">
            <a:avLst/>
          </a:prstGeom>
          <a:ln w="25400">
            <a:solidFill>
              <a:srgbClr val="F8510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"/>
          <p:cNvSpPr>
            <a:spLocks/>
          </p:cNvSpPr>
          <p:nvPr userDrawn="1"/>
        </p:nvSpPr>
        <p:spPr bwMode="auto">
          <a:xfrm>
            <a:off x="777937" y="6580574"/>
            <a:ext cx="7566993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538"/>
              </a:spcBef>
            </a:pPr>
            <a:r>
              <a:rPr lang="es-MX" sz="900" dirty="0">
                <a:solidFill>
                  <a:schemeClr val="tx1"/>
                </a:solidFill>
                <a:latin typeface="Calibri Italic" pitchFamily="-84" charset="0"/>
                <a:ea typeface="MS PGothic" pitchFamily="34" charset="-128"/>
                <a:sym typeface="Calibri Italic" pitchFamily="-84" charset="0"/>
              </a:rPr>
              <a:t>Este documento es confidencial y su uso está autorizado exclusivamente para el cliente al que está dirigido. Cualquier copia, reproducción o distribución sin la autorización de</a:t>
            </a:r>
            <a:r>
              <a:rPr lang="es-MX" sz="900" baseline="0" dirty="0">
                <a:solidFill>
                  <a:schemeClr val="tx1"/>
                </a:solidFill>
                <a:latin typeface="Calibri Italic" pitchFamily="-84" charset="0"/>
                <a:ea typeface="MS PGothic" pitchFamily="34" charset="-128"/>
                <a:sym typeface="Calibri Italic" pitchFamily="-84" charset="0"/>
              </a:rPr>
              <a:t> Infonavit </a:t>
            </a:r>
            <a:r>
              <a:rPr lang="es-MX" sz="900" dirty="0">
                <a:solidFill>
                  <a:schemeClr val="tx1"/>
                </a:solidFill>
                <a:latin typeface="Calibri Italic" pitchFamily="-84" charset="0"/>
                <a:ea typeface="MS PGothic" pitchFamily="34" charset="-128"/>
                <a:sym typeface="Calibri Italic" pitchFamily="-84" charset="0"/>
              </a:rPr>
              <a:t>o de C230 Consultores, S.C. está estrictamente prohibida.</a:t>
            </a:r>
          </a:p>
        </p:txBody>
      </p:sp>
    </p:spTree>
    <p:extLst>
      <p:ext uri="{BB962C8B-B14F-4D97-AF65-F5344CB8AC3E}">
        <p14:creationId xmlns:p14="http://schemas.microsoft.com/office/powerpoint/2010/main" val="75658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216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95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03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969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59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004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3842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394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FA46C-5BB1-4F89-AF4F-4EBE68CA9263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9917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8" r:id="rId13"/>
    <p:sldLayoutId id="2147483679" r:id="rId14"/>
    <p:sldLayoutId id="2147483688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12.xml"/><Relationship Id="rId7" Type="http://schemas.openxmlformats.org/officeDocument/2006/relationships/chart" Target="../charts/chart1.xml"/><Relationship Id="rId12" Type="http://schemas.microsoft.com/office/2007/relationships/hdphoto" Target="../media/hdphoto1.wdp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.emf"/><Relationship Id="rId11" Type="http://schemas.openxmlformats.org/officeDocument/2006/relationships/image" Target="../media/image15.png"/><Relationship Id="rId5" Type="http://schemas.openxmlformats.org/officeDocument/2006/relationships/oleObject" Target="../embeddings/oleObject8.bin"/><Relationship Id="rId15" Type="http://schemas.openxmlformats.org/officeDocument/2006/relationships/image" Target="../media/image18.png"/><Relationship Id="rId10" Type="http://schemas.openxmlformats.org/officeDocument/2006/relationships/chart" Target="../charts/chart4.xml"/><Relationship Id="rId4" Type="http://schemas.openxmlformats.org/officeDocument/2006/relationships/notesSlide" Target="../notesSlides/notesSlide9.xml"/><Relationship Id="rId9" Type="http://schemas.openxmlformats.org/officeDocument/2006/relationships/chart" Target="../charts/chart3.xml"/><Relationship Id="rId1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chart" Target="../charts/chart11.xml"/><Relationship Id="rId18" Type="http://schemas.openxmlformats.org/officeDocument/2006/relationships/image" Target="../media/image17.png"/><Relationship Id="rId3" Type="http://schemas.openxmlformats.org/officeDocument/2006/relationships/slideLayout" Target="../slideLayouts/slideLayout12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17" Type="http://schemas.openxmlformats.org/officeDocument/2006/relationships/image" Target="../media/image16.png"/><Relationship Id="rId2" Type="http://schemas.openxmlformats.org/officeDocument/2006/relationships/tags" Target="../tags/tag20.xml"/><Relationship Id="rId16" Type="http://schemas.microsoft.com/office/2007/relationships/hdphoto" Target="../media/hdphoto1.wdp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.emf"/><Relationship Id="rId11" Type="http://schemas.openxmlformats.org/officeDocument/2006/relationships/chart" Target="../charts/chart9.xml"/><Relationship Id="rId5" Type="http://schemas.openxmlformats.org/officeDocument/2006/relationships/oleObject" Target="../embeddings/oleObject12.bin"/><Relationship Id="rId15" Type="http://schemas.openxmlformats.org/officeDocument/2006/relationships/image" Target="../media/image15.png"/><Relationship Id="rId10" Type="http://schemas.openxmlformats.org/officeDocument/2006/relationships/chart" Target="../charts/chart8.xml"/><Relationship Id="rId19" Type="http://schemas.openxmlformats.org/officeDocument/2006/relationships/image" Target="../media/image18.png"/><Relationship Id="rId4" Type="http://schemas.openxmlformats.org/officeDocument/2006/relationships/notesSlide" Target="../notesSlides/notesSlide18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0.emf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3.bin"/><Relationship Id="rId4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1.png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8.jpeg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9.pn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1.png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2.png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3.emf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4.png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778658" y="2011840"/>
            <a:ext cx="7590628" cy="1129128"/>
            <a:chOff x="709414" y="2343512"/>
            <a:chExt cx="7590628" cy="1129128"/>
          </a:xfrm>
        </p:grpSpPr>
        <p:sp>
          <p:nvSpPr>
            <p:cNvPr id="6" name="5 CuadroTexto"/>
            <p:cNvSpPr txBox="1"/>
            <p:nvPr/>
          </p:nvSpPr>
          <p:spPr>
            <a:xfrm>
              <a:off x="713358" y="2343512"/>
              <a:ext cx="758668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cap="all" dirty="0"/>
                <a:t>Reforma Financiera, resultados y temas pendientes</a:t>
              </a:r>
            </a:p>
          </p:txBody>
        </p:sp>
        <p:cxnSp>
          <p:nvCxnSpPr>
            <p:cNvPr id="7" name="6 Conector recto"/>
            <p:cNvCxnSpPr/>
            <p:nvPr/>
          </p:nvCxnSpPr>
          <p:spPr>
            <a:xfrm>
              <a:off x="709414" y="3472640"/>
              <a:ext cx="7586684" cy="0"/>
            </a:xfrm>
            <a:prstGeom prst="line">
              <a:avLst/>
            </a:prstGeom>
            <a:ln w="31750">
              <a:solidFill>
                <a:srgbClr val="4F622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CD2A4581-0191-4027-8CA8-DEE45421D0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116633"/>
            <a:ext cx="1115616" cy="112059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C10B7EA-2F63-4741-8465-DB22EA5BD6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2"/>
          <a:stretch/>
        </p:blipFill>
        <p:spPr>
          <a:xfrm>
            <a:off x="7555488" y="116634"/>
            <a:ext cx="1443740" cy="93610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7BA0C96-5210-4247-A3C0-F5AB622ACD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038" t="13601" r="35825" b="12200"/>
          <a:stretch/>
        </p:blipFill>
        <p:spPr>
          <a:xfrm>
            <a:off x="2339752" y="3833802"/>
            <a:ext cx="1728192" cy="247551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6BD94AA-8A51-4A21-AC15-93D6666B7A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675" t="14342" r="34250" b="15000"/>
          <a:stretch/>
        </p:blipFill>
        <p:spPr>
          <a:xfrm>
            <a:off x="5004048" y="3825374"/>
            <a:ext cx="2060061" cy="247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67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52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400" dirty="0">
                <a:latin typeface="Times New Roman" charset="0"/>
                <a:ea typeface="Times New Roman" charset="0"/>
                <a:cs typeface="Times New Roman" charset="0"/>
              </a:rPr>
              <a:t>La banca comercial presenta alta concentración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168341" y="909227"/>
            <a:ext cx="87961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_tradnl" sz="20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s-ES_tradnl" sz="2000" dirty="0">
                <a:latin typeface="Times New Roman" charset="0"/>
                <a:cs typeface="Times New Roman" charset="0"/>
              </a:rPr>
              <a:t>En 2014, los siete bancos más grandes (</a:t>
            </a:r>
            <a:r>
              <a:rPr lang="es-ES" sz="2000" dirty="0">
                <a:latin typeface="Times New Roman" panose="02020603050405020304" pitchFamily="18" charset="0"/>
                <a:ea typeface="Arial Unicode MS" panose="020B0604020202020204" pitchFamily="34" charset="-128"/>
              </a:rPr>
              <a:t>BBVA Bancomer, Banamex, Santander, Banorte, HSBC, Inbursa y Scotiabank)</a:t>
            </a:r>
            <a:r>
              <a:rPr lang="es-ES_tradnl" sz="2000" dirty="0">
                <a:latin typeface="Times New Roman" charset="0"/>
                <a:cs typeface="Times New Roman" charset="0"/>
              </a:rPr>
              <a:t> concentraron al menos 85% de cualquier tipo de cartera</a:t>
            </a:r>
          </a:p>
          <a:p>
            <a:pPr marL="457200" indent="-457200" algn="just">
              <a:buFont typeface="+mj-lt"/>
              <a:buAutoNum type="arabicPeriod"/>
            </a:pPr>
            <a:endParaRPr lang="es-ES_tradnl" sz="2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C3604788-E5A9-714C-8B69-E1FE52D9D578}"/>
              </a:ext>
            </a:extLst>
          </p:cNvPr>
          <p:cNvGrpSpPr/>
          <p:nvPr/>
        </p:nvGrpSpPr>
        <p:grpSpPr>
          <a:xfrm>
            <a:off x="323580" y="2510107"/>
            <a:ext cx="8482255" cy="2647078"/>
            <a:chOff x="0" y="0"/>
            <a:chExt cx="8401795" cy="2617889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883CB264-A9BD-8A4A-BC8D-121836DEBF3D}"/>
                </a:ext>
              </a:extLst>
            </p:cNvPr>
            <p:cNvGrpSpPr/>
            <p:nvPr/>
          </p:nvGrpSpPr>
          <p:grpSpPr>
            <a:xfrm>
              <a:off x="0" y="0"/>
              <a:ext cx="8401795" cy="2617889"/>
              <a:chOff x="0" y="0"/>
              <a:chExt cx="8401795" cy="2617889"/>
            </a:xfrm>
          </p:grpSpPr>
          <p:graphicFrame>
            <p:nvGraphicFramePr>
              <p:cNvPr id="20" name="Chart 5">
                <a:extLst>
                  <a:ext uri="{FF2B5EF4-FFF2-40B4-BE49-F238E27FC236}">
                    <a16:creationId xmlns:a16="http://schemas.microsoft.com/office/drawing/2014/main" id="{00000000-0008-0000-0A00-000006000000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2584179" y="248893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21" name="Chart 15">
                <a:extLst>
                  <a:ext uri="{FF2B5EF4-FFF2-40B4-BE49-F238E27FC236}">
                    <a16:creationId xmlns:a16="http://schemas.microsoft.com/office/drawing/2014/main" id="{00000000-0008-0000-0A00-000010000000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4605135" y="248893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22" name="Chart 18">
                <a:extLst>
                  <a:ext uri="{FF2B5EF4-FFF2-40B4-BE49-F238E27FC236}">
                    <a16:creationId xmlns:a16="http://schemas.microsoft.com/office/drawing/2014/main" id="{00000000-0008-0000-0A00-000013000000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6626091" y="248893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graphicFrame>
            <p:nvGraphicFramePr>
              <p:cNvPr id="26" name="Chart 34">
                <a:extLst>
                  <a:ext uri="{FF2B5EF4-FFF2-40B4-BE49-F238E27FC236}">
                    <a16:creationId xmlns:a16="http://schemas.microsoft.com/office/drawing/2014/main" id="{00000000-0008-0000-0A00-000023000000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563223" y="248893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grpSp>
            <p:nvGrpSpPr>
              <p:cNvPr id="28" name="Group 50">
                <a:extLst>
                  <a:ext uri="{FF2B5EF4-FFF2-40B4-BE49-F238E27FC236}">
                    <a16:creationId xmlns:a16="http://schemas.microsoft.com/office/drawing/2014/main" id="{00000000-0008-0000-0A00-000033000000}"/>
                  </a:ext>
                </a:extLst>
              </p:cNvPr>
              <p:cNvGrpSpPr/>
              <p:nvPr/>
            </p:nvGrpSpPr>
            <p:grpSpPr>
              <a:xfrm>
                <a:off x="0" y="0"/>
                <a:ext cx="8141105" cy="2617889"/>
                <a:chOff x="0" y="0"/>
                <a:chExt cx="8141106" cy="2462565"/>
              </a:xfrm>
            </p:grpSpPr>
            <p:grpSp>
              <p:nvGrpSpPr>
                <p:cNvPr id="29" name="Group 46">
                  <a:extLst>
                    <a:ext uri="{FF2B5EF4-FFF2-40B4-BE49-F238E27FC236}">
                      <a16:creationId xmlns:a16="http://schemas.microsoft.com/office/drawing/2014/main" id="{00000000-0008-0000-0A00-00002F000000}"/>
                    </a:ext>
                  </a:extLst>
                </p:cNvPr>
                <p:cNvGrpSpPr/>
                <p:nvPr/>
              </p:nvGrpSpPr>
              <p:grpSpPr>
                <a:xfrm>
                  <a:off x="0" y="711254"/>
                  <a:ext cx="6997301" cy="1751311"/>
                  <a:chOff x="0" y="711254"/>
                  <a:chExt cx="6997301" cy="1751311"/>
                </a:xfrm>
              </p:grpSpPr>
              <p:pic>
                <p:nvPicPr>
                  <p:cNvPr id="35" name="Picture 2" descr="building 2.png">
                    <a:extLst>
                      <a:ext uri="{FF2B5EF4-FFF2-40B4-BE49-F238E27FC236}">
                        <a16:creationId xmlns:a16="http://schemas.microsoft.com/office/drawing/2014/main" id="{00000000-0008-0000-0A00-0000030000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1">
                    <a:duotone>
                      <a:schemeClr val="accent6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704" t="22142" r="36447" b="29348"/>
                  <a:stretch/>
                </p:blipFill>
                <p:spPr>
                  <a:xfrm flipH="1">
                    <a:off x="2230792" y="1401508"/>
                    <a:ext cx="724603" cy="1061057"/>
                  </a:xfrm>
                  <a:prstGeom prst="rect">
                    <a:avLst/>
                  </a:prstGeom>
                </p:spPr>
              </p:pic>
              <p:pic>
                <p:nvPicPr>
                  <p:cNvPr id="36" name="Picture 3" descr="casa.png">
                    <a:extLst>
                      <a:ext uri="{FF2B5EF4-FFF2-40B4-BE49-F238E27FC236}">
                        <a16:creationId xmlns:a16="http://schemas.microsoft.com/office/drawing/2014/main" id="{00000000-0008-0000-0A00-0000040000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 cstate="print">
                    <a:duotone>
                      <a:srgbClr val="70AD47">
                        <a:shade val="45000"/>
                        <a:satMod val="135000"/>
                      </a:srgb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51744" y="1596339"/>
                    <a:ext cx="724603" cy="671394"/>
                  </a:xfrm>
                  <a:prstGeom prst="rect">
                    <a:avLst/>
                  </a:prstGeom>
                </p:spPr>
              </p:pic>
              <p:pic>
                <p:nvPicPr>
                  <p:cNvPr id="37" name="5 Imagen">
                    <a:extLst>
                      <a:ext uri="{FF2B5EF4-FFF2-40B4-BE49-F238E27FC236}">
                        <a16:creationId xmlns:a16="http://schemas.microsoft.com/office/drawing/2014/main" id="{00000000-0008-0000-0A00-0000050000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272698" y="1660193"/>
                    <a:ext cx="724603" cy="543687"/>
                  </a:xfrm>
                  <a:prstGeom prst="rect">
                    <a:avLst/>
                  </a:prstGeom>
                </p:spPr>
              </p:pic>
              <p:pic>
                <p:nvPicPr>
                  <p:cNvPr id="38" name="Picture 32" descr="bank.png">
                    <a:extLst>
                      <a:ext uri="{FF2B5EF4-FFF2-40B4-BE49-F238E27FC236}">
                        <a16:creationId xmlns:a16="http://schemas.microsoft.com/office/drawing/2014/main" id="{00000000-0008-0000-0A00-0000210000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87741" y="1545073"/>
                    <a:ext cx="755999" cy="755999"/>
                  </a:xfrm>
                  <a:prstGeom prst="rect">
                    <a:avLst/>
                  </a:prstGeom>
                </p:spPr>
              </p:pic>
              <p:sp>
                <p:nvSpPr>
                  <p:cNvPr id="39" name="Rectangle 42">
                    <a:extLst>
                      <a:ext uri="{FF2B5EF4-FFF2-40B4-BE49-F238E27FC236}">
                        <a16:creationId xmlns:a16="http://schemas.microsoft.com/office/drawing/2014/main" id="{00000000-0008-0000-0A00-00002B00000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0" y="711254"/>
                    <a:ext cx="721104" cy="72150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200" b="1">
                        <a:solidFill>
                          <a:schemeClr val="tx1"/>
                        </a:solidFill>
                        <a:latin typeface="Arial"/>
                        <a:cs typeface="Arial"/>
                      </a:rPr>
                      <a:t>Enero 2014</a:t>
                    </a:r>
                  </a:p>
                </p:txBody>
              </p:sp>
            </p:grpSp>
            <p:sp>
              <p:nvSpPr>
                <p:cNvPr id="30" name="Rectangle 45">
                  <a:extLst>
                    <a:ext uri="{FF2B5EF4-FFF2-40B4-BE49-F238E27FC236}">
                      <a16:creationId xmlns:a16="http://schemas.microsoft.com/office/drawing/2014/main" id="{00000000-0008-0000-0A00-00002E00000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911075" y="0"/>
                  <a:ext cx="1080000" cy="251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b="1">
                      <a:solidFill>
                        <a:schemeClr val="tx1"/>
                      </a:solidFill>
                      <a:latin typeface="Arial"/>
                      <a:cs typeface="Arial"/>
                    </a:rPr>
                    <a:t>Total</a:t>
                  </a:r>
                </a:p>
              </p:txBody>
            </p:sp>
            <p:sp>
              <p:nvSpPr>
                <p:cNvPr id="31" name="Rectangle 47">
                  <a:extLst>
                    <a:ext uri="{FF2B5EF4-FFF2-40B4-BE49-F238E27FC236}">
                      <a16:creationId xmlns:a16="http://schemas.microsoft.com/office/drawing/2014/main" id="{00000000-0008-0000-0A00-00003000000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755718" y="0"/>
                  <a:ext cx="1432626" cy="251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b="1">
                      <a:solidFill>
                        <a:srgbClr val="804000"/>
                      </a:solidFill>
                      <a:latin typeface="Arial"/>
                      <a:cs typeface="Arial"/>
                    </a:rPr>
                    <a:t>Empresarial</a:t>
                  </a:r>
                </a:p>
              </p:txBody>
            </p:sp>
            <p:sp>
              <p:nvSpPr>
                <p:cNvPr id="33" name="Rectangle 48">
                  <a:extLst>
                    <a:ext uri="{FF2B5EF4-FFF2-40B4-BE49-F238E27FC236}">
                      <a16:creationId xmlns:a16="http://schemas.microsoft.com/office/drawing/2014/main" id="{00000000-0008-0000-0A00-00003100000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952988" y="0"/>
                  <a:ext cx="1080000" cy="251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b="1">
                      <a:solidFill>
                        <a:schemeClr val="accent3">
                          <a:lumMod val="50000"/>
                        </a:schemeClr>
                      </a:solidFill>
                      <a:latin typeface="Arial"/>
                      <a:cs typeface="Arial"/>
                    </a:rPr>
                    <a:t>Vivienda</a:t>
                  </a:r>
                </a:p>
              </p:txBody>
            </p:sp>
            <p:sp>
              <p:nvSpPr>
                <p:cNvPr id="34" name="Rectangle 49">
                  <a:extLst>
                    <a:ext uri="{FF2B5EF4-FFF2-40B4-BE49-F238E27FC236}">
                      <a16:creationId xmlns:a16="http://schemas.microsoft.com/office/drawing/2014/main" id="{00000000-0008-0000-0A00-00003200000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886786" y="0"/>
                  <a:ext cx="1254320" cy="251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b="1">
                      <a:solidFill>
                        <a:schemeClr val="tx2"/>
                      </a:solidFill>
                      <a:latin typeface="Arial"/>
                      <a:cs typeface="Arial"/>
                    </a:rPr>
                    <a:t>Consumo</a:t>
                  </a:r>
                </a:p>
              </p:txBody>
            </p:sp>
          </p:grpSp>
        </p:grp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62092E38-248F-1547-ACF7-FEE68C671A3B}"/>
                </a:ext>
              </a:extLst>
            </p:cNvPr>
            <p:cNvGrpSpPr/>
            <p:nvPr/>
          </p:nvGrpSpPr>
          <p:grpSpPr>
            <a:xfrm>
              <a:off x="1104343" y="707029"/>
              <a:ext cx="6783972" cy="843714"/>
              <a:chOff x="1104343" y="707029"/>
              <a:chExt cx="6783972" cy="843714"/>
            </a:xfrm>
          </p:grpSpPr>
          <p:sp>
            <p:nvSpPr>
              <p:cNvPr id="10" name="Rectangle 12">
                <a:extLst>
                  <a:ext uri="{FF2B5EF4-FFF2-40B4-BE49-F238E27FC236}">
                    <a16:creationId xmlns:a16="http://schemas.microsoft.com/office/drawing/2014/main" id="{CFB880AE-610B-D944-B090-CE7A6FA18A6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125299" y="707029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rgbClr val="804000"/>
                    </a:solidFill>
                    <a:latin typeface="Arial"/>
                    <a:cs typeface="Arial"/>
                  </a:rPr>
                  <a:t>84</a:t>
                </a:r>
              </a:p>
            </p:txBody>
          </p:sp>
          <p:sp>
            <p:nvSpPr>
              <p:cNvPr id="12" name="Rectangle 16">
                <a:extLst>
                  <a:ext uri="{FF2B5EF4-FFF2-40B4-BE49-F238E27FC236}">
                    <a16:creationId xmlns:a16="http://schemas.microsoft.com/office/drawing/2014/main" id="{BC0D2A1F-3871-C647-AFDE-9F8308D72A8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146255" y="707029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accent3">
                        <a:lumMod val="50000"/>
                      </a:schemeClr>
                    </a:solidFill>
                    <a:latin typeface="Arial"/>
                    <a:cs typeface="Arial"/>
                  </a:rPr>
                  <a:t>95</a:t>
                </a:r>
              </a:p>
            </p:txBody>
          </p:sp>
          <p:sp>
            <p:nvSpPr>
              <p:cNvPr id="14" name="Rectangle 19">
                <a:extLst>
                  <a:ext uri="{FF2B5EF4-FFF2-40B4-BE49-F238E27FC236}">
                    <a16:creationId xmlns:a16="http://schemas.microsoft.com/office/drawing/2014/main" id="{88B6E341-9B1B-B143-808C-4C2AAE37B08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167211" y="707029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tx2"/>
                    </a:solidFill>
                    <a:latin typeface="Arial"/>
                    <a:cs typeface="Arial"/>
                  </a:rPr>
                  <a:t>85</a:t>
                </a:r>
              </a:p>
            </p:txBody>
          </p:sp>
          <p:sp>
            <p:nvSpPr>
              <p:cNvPr id="18" name="Rectangle 35">
                <a:extLst>
                  <a:ext uri="{FF2B5EF4-FFF2-40B4-BE49-F238E27FC236}">
                    <a16:creationId xmlns:a16="http://schemas.microsoft.com/office/drawing/2014/main" id="{5B2F5F5D-B9F7-234E-9B11-CF3063DF38F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104343" y="707029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tx1"/>
                    </a:solidFill>
                    <a:latin typeface="Arial"/>
                    <a:cs typeface="Arial"/>
                  </a:rPr>
                  <a:t>85</a:t>
                </a:r>
              </a:p>
            </p:txBody>
          </p:sp>
        </p:grpSp>
      </p:grpSp>
      <p:sp>
        <p:nvSpPr>
          <p:cNvPr id="41" name="Rectangle 35">
            <a:extLst>
              <a:ext uri="{FF2B5EF4-FFF2-40B4-BE49-F238E27FC236}">
                <a16:creationId xmlns:a16="http://schemas.microsoft.com/office/drawing/2014/main" id="{C3DE823C-1ACA-46EB-9DD5-C225D410A1C9}"/>
              </a:ext>
            </a:extLst>
          </p:cNvPr>
          <p:cNvSpPr/>
          <p:nvPr/>
        </p:nvSpPr>
        <p:spPr>
          <a:xfrm>
            <a:off x="892197" y="5372582"/>
            <a:ext cx="7482908" cy="4385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Elaboración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datos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la CNBV</a:t>
            </a:r>
            <a:r>
              <a:rPr lang="es-419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  <a:r>
              <a:rPr kumimoji="0" lang="x-none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Banxico </a:t>
            </a:r>
            <a:r>
              <a:rPr kumimoji="0" lang="x-none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4992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A024EEE-4AFD-44A4-A236-6ECA23BF3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>
            <a:normAutofit/>
          </a:bodyPr>
          <a:lstStyle/>
          <a:p>
            <a:pPr algn="ctr"/>
            <a:r>
              <a:rPr lang="es-ES" sz="3200" dirty="0">
                <a:latin typeface="Times New Roman" charset="0"/>
                <a:cs typeface="Times New Roman" charset="0"/>
              </a:rPr>
              <a:t>La Reforma Financiera</a:t>
            </a:r>
            <a:br>
              <a:rPr lang="es-ES" sz="3200" dirty="0">
                <a:latin typeface="Times New Roman" charset="0"/>
                <a:cs typeface="Times New Roman" charset="0"/>
              </a:rPr>
            </a:br>
            <a:br>
              <a:rPr lang="es-ES" dirty="0">
                <a:latin typeface="Times New Roman" charset="0"/>
                <a:cs typeface="Times New Roman" charset="0"/>
              </a:rPr>
            </a:b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F11D860-E956-440D-9DD1-1411F491B7CB}"/>
              </a:ext>
            </a:extLst>
          </p:cNvPr>
          <p:cNvSpPr/>
          <p:nvPr/>
        </p:nvSpPr>
        <p:spPr>
          <a:xfrm>
            <a:off x="1043608" y="2848529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300"/>
              </a:spcAft>
              <a:buSzPts val="1200"/>
            </a:pPr>
            <a:r>
              <a:rPr lang="es-ES" sz="3200" dirty="0">
                <a:latin typeface="Times New Roman" charset="0"/>
                <a:cs typeface="Times New Roman" charset="0"/>
              </a:rPr>
              <a:t>Objetivos y medidas</a:t>
            </a:r>
          </a:p>
        </p:txBody>
      </p:sp>
      <p:cxnSp>
        <p:nvCxnSpPr>
          <p:cNvPr id="5" name="6 Conector recto">
            <a:extLst>
              <a:ext uri="{FF2B5EF4-FFF2-40B4-BE49-F238E27FC236}">
                <a16:creationId xmlns:a16="http://schemas.microsoft.com/office/drawing/2014/main" id="{532B4844-90AA-441A-AF95-7FA7D1A39279}"/>
              </a:ext>
            </a:extLst>
          </p:cNvPr>
          <p:cNvCxnSpPr/>
          <p:nvPr/>
        </p:nvCxnSpPr>
        <p:spPr>
          <a:xfrm>
            <a:off x="-5925" y="1340768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218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6 Conector recto">
            <a:extLst>
              <a:ext uri="{FF2B5EF4-FFF2-40B4-BE49-F238E27FC236}">
                <a16:creationId xmlns:a16="http://schemas.microsoft.com/office/drawing/2014/main" id="{532B4844-90AA-441A-AF95-7FA7D1A39279}"/>
              </a:ext>
            </a:extLst>
          </p:cNvPr>
          <p:cNvCxnSpPr/>
          <p:nvPr/>
        </p:nvCxnSpPr>
        <p:spPr>
          <a:xfrm>
            <a:off x="0" y="980728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>
            <a:extLst>
              <a:ext uri="{FF2B5EF4-FFF2-40B4-BE49-F238E27FC236}">
                <a16:creationId xmlns:a16="http://schemas.microsoft.com/office/drawing/2014/main" id="{B7DD49EC-8CCD-491A-A50F-ABD97F8398B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660"/>
          <a:stretch/>
        </p:blipFill>
        <p:spPr bwMode="auto">
          <a:xfrm>
            <a:off x="4067943" y="1268766"/>
            <a:ext cx="5076055" cy="50248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sp>
        <p:nvSpPr>
          <p:cNvPr id="7" name="30 CuadroTexto">
            <a:extLst>
              <a:ext uri="{FF2B5EF4-FFF2-40B4-BE49-F238E27FC236}">
                <a16:creationId xmlns:a16="http://schemas.microsoft.com/office/drawing/2014/main" id="{92C3D443-4C90-4D07-B5B9-4B2885A12BA5}"/>
              </a:ext>
            </a:extLst>
          </p:cNvPr>
          <p:cNvSpPr txBox="1"/>
          <p:nvPr/>
        </p:nvSpPr>
        <p:spPr>
          <a:xfrm>
            <a:off x="0" y="1296230"/>
            <a:ext cx="421195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Se expidieron 13 decretos que modificaron 31 leyes y dos códigos, y expidió una nueva ley.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No contó con un diagnóstico detallado.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Continuación de las reformas iniciadas en años anteriores de homologar la regulación del sector financiero con prácticas y estándares internacionales.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33B61EAE-7265-42DD-A89C-B8846104D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ctr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Objetivos: M</a:t>
            </a:r>
            <a:r>
              <a:rPr lang="es-ES_tradnl" sz="2400" dirty="0">
                <a:latin typeface="Times New Roman" charset="0"/>
                <a:ea typeface="Times New Roman" charset="0"/>
                <a:cs typeface="Times New Roman" charset="0"/>
              </a:rPr>
              <a:t>ás crédito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 y </a:t>
            </a:r>
            <a:r>
              <a:rPr lang="es-ES_tradnl" sz="2400" dirty="0">
                <a:latin typeface="Times New Roman" charset="0"/>
                <a:ea typeface="Times New Roman" charset="0"/>
                <a:cs typeface="Times New Roman" charset="0"/>
              </a:rPr>
              <a:t>más barato</a:t>
            </a:r>
            <a:endParaRPr lang="x-none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165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85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En el sector de la banca comercial las medidas más relevantes son: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683567" y="1268760"/>
            <a:ext cx="776569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Mejorar las condiciones de competencia entre instituciones</a:t>
            </a:r>
          </a:p>
          <a:p>
            <a:pPr algn="just"/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Mayor </a:t>
            </a:r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regulación de las redes de medios de pago 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para favorecer la transparencia en la metodología que determina las comisiones del uso de las redes de medios para evitar conductas discriminatorias por parte de los bancos grandes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Agilizar los juicios mercantiles 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para facilitar la ejecución de garantías</a:t>
            </a:r>
          </a:p>
          <a:p>
            <a:pPr algn="just"/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Favorecer la movilidad de los usuarios</a:t>
            </a:r>
          </a:p>
          <a:p>
            <a:pPr algn="just"/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Prohibición de ventas atadas 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a otros productos o servicios financieros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Portabilidad de productos financieros 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obliga a las instituciones bancarias a asumir los costos del traspaso de créditos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Subrogación de créditos hipotecarios 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sin necesidad de requerir nueva inscripción ante RPP</a:t>
            </a:r>
          </a:p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631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34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242320" y="908720"/>
            <a:ext cx="866528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Se o</a:t>
            </a:r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torgaron mayores herramientas y facultades a las autoridades financieras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 — Condusef, CNBV, Banxico y SHCP — </a:t>
            </a:r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con el fin de mejorar los servicios de intermediación financiera a los usuarios.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Evaluación periódica de los bancos comerciales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Emitir disposiciones para identificar clausulas abusivas y hacerlas públicas, excepto en tasas de interés, comisiones o cualquier otro concepto de contraprestación.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Buró de Entidades Financieras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Sistema Arbitral en Materia Financiera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Facultades para imponer sanciones o medidas correctivas en caso de incumplimiento de medidas de política prudencial, contabilidad, estados financieros, o niveles de capitalización.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Creación del Consejo Nacional de Inclusión Financiera y del Comité de Educación Financiera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Regulación de despachos de cobranza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D0C0DCAD-9FBB-49F0-88DB-E3B8573F7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Mayor regulación y supervisión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528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77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242320" y="908720"/>
            <a:ext cx="866528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es-ES_tradnl" dirty="0"/>
              <a:t>Se elimina la obligatoriedad de preservar y mantener el capital de la Banca de Desarrollo, de forma que pueda otorgar mayor financiamiento a sectores productivos.</a:t>
            </a:r>
          </a:p>
          <a:p>
            <a:pPr marL="342900" indent="-342900" algn="just">
              <a:buFont typeface="Arial" charset="0"/>
              <a:buChar char="•"/>
            </a:pPr>
            <a:endParaRPr lang="es-ES_tradnl" dirty="0"/>
          </a:p>
          <a:p>
            <a:pPr marL="342900" indent="-342900" algn="just">
              <a:buFont typeface="Arial" charset="0"/>
              <a:buChar char="•"/>
            </a:pPr>
            <a:r>
              <a:rPr lang="es-ES_tradnl" dirty="0"/>
              <a:t>Se facultó a los Consejos Directivos para aprobar la estructura orgánica, la política salarial, los tabuladores de sueldos de prestaciones y el otorgamiento de percepciones extraordinarias. </a:t>
            </a:r>
            <a:endParaRPr lang="es-419" dirty="0"/>
          </a:p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es-ES_tradnl" dirty="0"/>
              <a:t>También se le otorgaron facultades a los Consejos Directivos para determinar tasas, plazos, riesgos de las operaciones y tipos de negocio.</a:t>
            </a:r>
          </a:p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D0C0DCAD-9FBB-49F0-88DB-E3B8573F7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En la banca de desarrollo se eliminaron las restricciones que limitaban el otorgamiento de crédito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308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98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242320" y="908720"/>
            <a:ext cx="86652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Intermediarios financieros no bancarios</a:t>
            </a:r>
          </a:p>
          <a:p>
            <a:pPr algn="just"/>
            <a:endParaRPr lang="es-ES_tradnl" sz="20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Arial" charset="0"/>
              <a:buChar char="•"/>
            </a:pPr>
            <a:r>
              <a:rPr lang="es-ES_tradnl" dirty="0"/>
              <a:t>Las Sociedades Cooperativas de Ahorro y Préstamo (</a:t>
            </a:r>
            <a:r>
              <a:rPr lang="es-ES_tradnl" dirty="0" err="1"/>
              <a:t>Socaps</a:t>
            </a:r>
            <a:r>
              <a:rPr lang="es-ES_tradnl" dirty="0"/>
              <a:t>), las Sociedades Financieras Populares (</a:t>
            </a:r>
            <a:r>
              <a:rPr lang="es-ES_tradnl" dirty="0" err="1"/>
              <a:t>Sofipos</a:t>
            </a:r>
            <a:r>
              <a:rPr lang="es-ES_tradnl" dirty="0"/>
              <a:t>) y las Sociedades Financieras Comunitarias (</a:t>
            </a:r>
            <a:r>
              <a:rPr lang="es-ES_tradnl" dirty="0" err="1"/>
              <a:t>Sofincos</a:t>
            </a:r>
            <a:r>
              <a:rPr lang="es-ES_tradnl" dirty="0"/>
              <a:t>) pueden contratar con terceros la prestación de servicios necesarios para su operación, bajo un régimen de comisiones.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dirty="0">
                <a:latin typeface="+mj-lt"/>
                <a:ea typeface="Times New Roman" charset="0"/>
                <a:cs typeface="Times New Roman" charset="0"/>
              </a:rPr>
              <a:t>Las Uniones de Crédito </a:t>
            </a:r>
            <a:r>
              <a:rPr lang="es-ES_tradnl" dirty="0">
                <a:latin typeface="+mj-lt"/>
              </a:rPr>
              <a:t>pueden capitalizarse a través de la emisión y suscripción de acciones hasta por el 25% del capital ordinario y pueden recibir financiamiento de organismos descentralizados de los gobiernos a nivel federal, estatal, municipal y de l</a:t>
            </a:r>
            <a:r>
              <a:rPr lang="uz-Cyrl-UZ" dirty="0">
                <a:latin typeface="+mj-lt"/>
              </a:rPr>
              <a:t>a Ciudad de México</a:t>
            </a:r>
            <a:r>
              <a:rPr lang="es-419" dirty="0">
                <a:latin typeface="+mj-lt"/>
              </a:rPr>
              <a:t>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dirty="0"/>
              <a:t>En las SOFOMES se liberó el límite de inversión extranjera para que puedan recibir mayores recursos.  Deben registrarse ante la Condusef.</a:t>
            </a:r>
          </a:p>
          <a:p>
            <a:pPr marL="342900" indent="-342900" algn="just">
              <a:buFont typeface="Arial" charset="0"/>
              <a:buChar char="•"/>
            </a:pPr>
            <a:endParaRPr lang="es-ES_tradnl" dirty="0">
              <a:latin typeface="+mj-lt"/>
              <a:ea typeface="Times New Roman" charset="0"/>
              <a:cs typeface="Times New Roman" charset="0"/>
            </a:endParaRPr>
          </a:p>
          <a:p>
            <a:pPr algn="just"/>
            <a:r>
              <a:rPr lang="es-ES_tradnl" b="1" dirty="0">
                <a:latin typeface="Times New Roman" charset="0"/>
                <a:ea typeface="Times New Roman" charset="0"/>
                <a:cs typeface="Times New Roman" charset="0"/>
              </a:rPr>
              <a:t>Estabilidad Financiera</a:t>
            </a:r>
          </a:p>
          <a:p>
            <a:pPr algn="just"/>
            <a:endParaRPr lang="es-ES_tradnl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s-ES_tradnl" dirty="0"/>
              <a:t>Se elevaron a rango de Ley los criterios internacionales de conformación y calidad del capital establecidos en el Comité de Supervisión de Basilea III (2010), que hasta ese momento sólo estaban presentes en las regulaciones administrativas.</a:t>
            </a:r>
          </a:p>
          <a:p>
            <a:pPr algn="just"/>
            <a:r>
              <a:rPr lang="es-ES_tradnl" dirty="0"/>
              <a:t> </a:t>
            </a:r>
            <a:endParaRPr lang="es-ES_tradnl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Arial" charset="0"/>
              <a:buChar char="•"/>
            </a:pPr>
            <a:endParaRPr lang="es-ES_tradnl" dirty="0">
              <a:latin typeface="+mj-lt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598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A024EEE-4AFD-44A4-A236-6ECA23BF3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>
            <a:normAutofit/>
          </a:bodyPr>
          <a:lstStyle/>
          <a:p>
            <a:pPr algn="ctr"/>
            <a:r>
              <a:rPr lang="es-ES" sz="3200" dirty="0">
                <a:latin typeface="Times New Roman" charset="0"/>
                <a:cs typeface="Times New Roman" charset="0"/>
              </a:rPr>
              <a:t>La Reforma Financiera</a:t>
            </a:r>
            <a:br>
              <a:rPr lang="es-ES" sz="3200" dirty="0">
                <a:latin typeface="Times New Roman" charset="0"/>
                <a:cs typeface="Times New Roman" charset="0"/>
              </a:rPr>
            </a:br>
            <a:br>
              <a:rPr lang="es-ES" dirty="0">
                <a:latin typeface="Times New Roman" charset="0"/>
                <a:cs typeface="Times New Roman" charset="0"/>
              </a:rPr>
            </a:br>
            <a:endParaRPr lang="es-MX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F11D860-E956-440D-9DD1-1411F491B7CB}"/>
              </a:ext>
            </a:extLst>
          </p:cNvPr>
          <p:cNvSpPr/>
          <p:nvPr/>
        </p:nvSpPr>
        <p:spPr>
          <a:xfrm>
            <a:off x="1043608" y="2848529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300"/>
              </a:spcAft>
              <a:buSzPts val="1200"/>
            </a:pPr>
            <a:r>
              <a:rPr lang="es-ES" sz="3200" dirty="0">
                <a:latin typeface="Times New Roman" charset="0"/>
                <a:cs typeface="Times New Roman" charset="0"/>
              </a:rPr>
              <a:t>Implementación y resultados</a:t>
            </a:r>
          </a:p>
        </p:txBody>
      </p:sp>
      <p:cxnSp>
        <p:nvCxnSpPr>
          <p:cNvPr id="5" name="6 Conector recto">
            <a:extLst>
              <a:ext uri="{FF2B5EF4-FFF2-40B4-BE49-F238E27FC236}">
                <a16:creationId xmlns:a16="http://schemas.microsoft.com/office/drawing/2014/main" id="{532B4844-90AA-441A-AF95-7FA7D1A39279}"/>
              </a:ext>
            </a:extLst>
          </p:cNvPr>
          <p:cNvCxnSpPr/>
          <p:nvPr/>
        </p:nvCxnSpPr>
        <p:spPr>
          <a:xfrm>
            <a:off x="-5925" y="1340768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40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719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Implementación</a:t>
            </a: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2" y="1136337"/>
            <a:ext cx="913282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En julio de 2014 entró en operaciones el buró de entidades financieras (www.buro.gob.mx).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En noviembre de 2014 se publicaron las disposiciones generales para tipificar cláusulas abusivas en los contratos de servicios financieros.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En diciembre de 2014 se publicaron los lineamientos de la Evaluación de los bancos comerciales por parte de la SHCP. Se publicaron tres valoraciones durante 2016 y 2017. Las resoluciones finales muestran las calificaciones finales por institución bancaria. </a:t>
            </a:r>
            <a:endParaRPr lang="es-MX" sz="2000" dirty="0">
              <a:latin typeface="Times New Roman" charset="0"/>
              <a:cs typeface="Times New Roman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En enero de 2015 entraron en vigor los lineamientos arbitrales para resolver conflictos en materia financiera.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707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295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Implementación</a:t>
            </a: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2" y="1136337"/>
            <a:ext cx="9132826" cy="3505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En septiembre de 2015 se publicaron las disposiciones generales para regular la operación de los despachos de cobranza y el Registro de Despachos de Cobranza.</a:t>
            </a:r>
            <a:endParaRPr lang="es-MX" sz="2000" dirty="0">
              <a:latin typeface="Times New Roman" charset="0"/>
              <a:cs typeface="Times New Roman" charset="0"/>
            </a:endParaRP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En junio de 2016 se publicó la Política Nacional de Inclusión Financiera a cargo del Consejo Nacional de Inclusión Financiera. </a:t>
            </a: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En septiembre de 2017 se publicó la Estrategia Nacional de Educación Financiera  por parte del Comité de Educación Financiera.</a:t>
            </a: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66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F11D860-E956-440D-9DD1-1411F491B7CB}"/>
              </a:ext>
            </a:extLst>
          </p:cNvPr>
          <p:cNvSpPr/>
          <p:nvPr/>
        </p:nvSpPr>
        <p:spPr>
          <a:xfrm>
            <a:off x="1007604" y="2871155"/>
            <a:ext cx="7128792" cy="11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300"/>
              </a:spcAft>
              <a:buSzPts val="1200"/>
            </a:pPr>
            <a:r>
              <a:rPr lang="es-ES" sz="3200" dirty="0">
                <a:latin typeface="Times New Roman" charset="0"/>
                <a:cs typeface="Times New Roman" charset="0"/>
              </a:rPr>
              <a:t>Situación del sistema financiero mexicano</a:t>
            </a:r>
          </a:p>
          <a:p>
            <a:pPr lvl="0" algn="just">
              <a:spcAft>
                <a:spcPts val="300"/>
              </a:spcAft>
              <a:buSzPts val="1200"/>
            </a:pPr>
            <a:endParaRPr lang="es-ES" sz="3200" dirty="0">
              <a:latin typeface="Times New Roman" charset="0"/>
              <a:cs typeface="Times New Roman" charset="0"/>
            </a:endParaRPr>
          </a:p>
        </p:txBody>
      </p:sp>
      <p:cxnSp>
        <p:nvCxnSpPr>
          <p:cNvPr id="5" name="6 Conector recto">
            <a:extLst>
              <a:ext uri="{FF2B5EF4-FFF2-40B4-BE49-F238E27FC236}">
                <a16:creationId xmlns:a16="http://schemas.microsoft.com/office/drawing/2014/main" id="{532B4844-90AA-441A-AF95-7FA7D1A39279}"/>
              </a:ext>
            </a:extLst>
          </p:cNvPr>
          <p:cNvCxnSpPr/>
          <p:nvPr/>
        </p:nvCxnSpPr>
        <p:spPr>
          <a:xfrm>
            <a:off x="-5925" y="1340768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683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38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Resultados en materia de regulación</a:t>
            </a: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233772" y="1208941"/>
            <a:ext cx="86652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_tradnl" dirty="0">
                <a:latin typeface="Times New Roman" charset="0"/>
                <a:cs typeface="Times New Roman" charset="0"/>
              </a:rPr>
              <a:t>Entre 2013 y 2017, las acciones de defensa para usuarios del sistema que ejerció la Condusef pasaron de 1.3 a 1.8 millones de acciones.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_tradnl" dirty="0">
              <a:latin typeface="Times New Roman" charset="0"/>
              <a:cs typeface="Times New Roman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_tradnl" dirty="0">
                <a:latin typeface="Times New Roman" charset="0"/>
                <a:cs typeface="Times New Roman" charset="0"/>
              </a:rPr>
              <a:t>En 2017 la Condusef aplicó 5 mil 668 multas por un monto de 211 millones de pesos, lo que representó un crecimiento de 28.7% respecto al valor de las aplicadas en 2013.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_tradnl" dirty="0">
              <a:latin typeface="Times New Roman" charset="0"/>
              <a:cs typeface="Times New Roman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_tradnl" dirty="0">
                <a:latin typeface="Times New Roman" charset="0"/>
                <a:cs typeface="Times New Roman" charset="0"/>
              </a:rPr>
              <a:t>Las instituciones más sancionadas fueron las </a:t>
            </a:r>
            <a:r>
              <a:rPr lang="es-ES_tradnl" dirty="0" err="1">
                <a:latin typeface="Times New Roman" charset="0"/>
                <a:cs typeface="Times New Roman" charset="0"/>
              </a:rPr>
              <a:t>Sofomes</a:t>
            </a:r>
            <a:r>
              <a:rPr lang="es-ES_tradnl" dirty="0">
                <a:latin typeface="Times New Roman" charset="0"/>
                <a:cs typeface="Times New Roman" charset="0"/>
              </a:rPr>
              <a:t> con 57.9% del total de las multas ejercidas en dicho año.  Y las tarjetas de crédito fueron el instrumento más impugnado en el buró con 89.0% del total de consultas, reclamaciones y controversias</a:t>
            </a:r>
            <a:r>
              <a:rPr lang="es-MX" dirty="0">
                <a:latin typeface="Times New Roman" charset="0"/>
                <a:cs typeface="Times New Roman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_tradnl" dirty="0">
              <a:latin typeface="Times New Roman" charset="0"/>
              <a:cs typeface="Times New Roman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_tradnl" dirty="0">
                <a:latin typeface="Times New Roman" charset="0"/>
                <a:cs typeface="Times New Roman" charset="0"/>
              </a:rPr>
              <a:t>Durante el segundo semestre de 2017 se  presentaron 163 quejas de cláusulas abusivas, cifra que en 2016 sumó 289.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_tradnl" dirty="0">
              <a:latin typeface="Times New Roman" charset="0"/>
              <a:cs typeface="Times New Roman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_tradnl" dirty="0">
                <a:latin typeface="Times New Roman" charset="0"/>
                <a:cs typeface="Times New Roman" charset="0"/>
              </a:rPr>
              <a:t>El Índice de Desempeño de Atención a los Usuarios de los intermediarios fue de 6.61 en 2017, una ligera mejora con respecto a 2016 que fue de 6.40.</a:t>
            </a:r>
          </a:p>
          <a:p>
            <a:pPr algn="just"/>
            <a:endParaRPr lang="es-MX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634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67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Resultados en materia de regulación</a:t>
            </a: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233772" y="1412776"/>
            <a:ext cx="86652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Al primer semestre de 2017 el Registro de Despachos de Cobranza registró 2 mil 724 despachos de cobranza inscritos, un aumento de 3.6% respecto a los inscritos en 2016.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En 2014, alrededor de 1 de cada 4 tarjetas eran emitidas por BBVA, mientras que en diciembre de 2017 disminuyó a 1 de cada 5.</a:t>
            </a:r>
          </a:p>
          <a:p>
            <a:endParaRPr lang="es-MX" sz="200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766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124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400" dirty="0">
                <a:latin typeface="Times New Roman" charset="0"/>
                <a:ea typeface="Times New Roman" charset="0"/>
                <a:cs typeface="Times New Roman" charset="0"/>
              </a:rPr>
              <a:t>La concentración del sector sigue siendo esencialmente la misma.</a:t>
            </a: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578" name="Group 131"/>
          <p:cNvGrpSpPr>
            <a:grpSpLocks/>
          </p:cNvGrpSpPr>
          <p:nvPr/>
        </p:nvGrpSpPr>
        <p:grpSpPr bwMode="auto">
          <a:xfrm>
            <a:off x="0" y="0"/>
            <a:ext cx="3238500" cy="3683000"/>
            <a:chOff x="15633700" y="7188200"/>
            <a:chExt cx="3242539" cy="3441699"/>
          </a:xfrm>
        </p:grpSpPr>
        <p:grpSp>
          <p:nvGrpSpPr>
            <p:cNvPr id="280583" name="Group 130"/>
            <p:cNvGrpSpPr>
              <a:grpSpLocks/>
            </p:cNvGrpSpPr>
            <p:nvPr/>
          </p:nvGrpSpPr>
          <p:grpSpPr bwMode="auto">
            <a:xfrm>
              <a:off x="16357597" y="7576431"/>
              <a:ext cx="2372828" cy="2276682"/>
              <a:chOff x="16357597" y="7576431"/>
              <a:chExt cx="2372828" cy="2276682"/>
            </a:xfrm>
          </p:grpSpPr>
          <p:sp>
            <p:nvSpPr>
              <p:cNvPr id="280587" name="Straight Connector 169"/>
              <p:cNvSpPr>
                <a:spLocks noChangeArrowheads="1"/>
              </p:cNvSpPr>
              <p:nvPr/>
            </p:nvSpPr>
            <p:spPr bwMode="auto">
              <a:xfrm>
                <a:off x="16580400" y="7859895"/>
                <a:ext cx="2055072" cy="15556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grpSp>
            <p:nvGrpSpPr>
              <p:cNvPr id="280584" name="Group 17"/>
              <p:cNvGrpSpPr>
                <a:grpSpLocks/>
              </p:cNvGrpSpPr>
              <p:nvPr/>
            </p:nvGrpSpPr>
            <p:grpSpPr bwMode="auto">
              <a:xfrm>
                <a:off x="16357597" y="7576431"/>
                <a:ext cx="2372828" cy="2276682"/>
                <a:chOff x="17010079" y="8604244"/>
                <a:chExt cx="2374741" cy="2278814"/>
              </a:xfrm>
            </p:grpSpPr>
            <p:sp>
              <p:nvSpPr>
                <p:cNvPr id="280586" name="Straight Connector 170"/>
                <p:cNvSpPr>
                  <a:spLocks noChangeArrowheads="1"/>
                </p:cNvSpPr>
                <p:nvPr/>
              </p:nvSpPr>
              <p:spPr bwMode="auto">
                <a:xfrm>
                  <a:off x="17001227" y="9595014"/>
                  <a:ext cx="2392279" cy="1761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80585" name="Straight Connector 171"/>
                <p:cNvSpPr>
                  <a:spLocks noChangeArrowheads="1"/>
                </p:cNvSpPr>
                <p:nvPr/>
              </p:nvSpPr>
              <p:spPr bwMode="auto">
                <a:xfrm>
                  <a:off x="18306823" y="8597175"/>
                  <a:ext cx="25124" cy="22926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280579" name="Group 165"/>
            <p:cNvGrpSpPr>
              <a:grpSpLocks/>
            </p:cNvGrpSpPr>
            <p:nvPr/>
          </p:nvGrpSpPr>
          <p:grpSpPr bwMode="auto">
            <a:xfrm>
              <a:off x="15633700" y="7188200"/>
              <a:ext cx="3242539" cy="3441699"/>
              <a:chOff x="13409271" y="7435851"/>
              <a:chExt cx="3239999" cy="3441699"/>
            </a:xfrm>
          </p:grpSpPr>
          <p:sp>
            <p:nvSpPr>
              <p:cNvPr id="280582" name="Chart 166"/>
              <p:cNvSpPr>
                <a:spLocks noChangeArrowheads="1"/>
              </p:cNvSpPr>
              <p:nvPr/>
            </p:nvSpPr>
            <p:spPr bwMode="auto">
              <a:xfrm>
                <a:off x="13411090" y="7737267"/>
                <a:ext cx="3235160" cy="29000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280581" name="Rectangle 167"/>
              <p:cNvSpPr>
                <a:spLocks noChangeArrowheads="1"/>
              </p:cNvSpPr>
              <p:nvPr/>
            </p:nvSpPr>
            <p:spPr bwMode="auto">
              <a:xfrm>
                <a:off x="13411090" y="10608356"/>
                <a:ext cx="3235160" cy="2682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280580" name="Rectangle 168"/>
              <p:cNvSpPr>
                <a:spLocks noChangeArrowheads="1"/>
              </p:cNvSpPr>
              <p:nvPr/>
            </p:nvSpPr>
            <p:spPr bwMode="auto">
              <a:xfrm>
                <a:off x="13502458" y="7435346"/>
                <a:ext cx="3052423" cy="3423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sp>
        <p:nvSpPr>
          <p:cNvPr id="18" name="Rectángulo 17"/>
          <p:cNvSpPr/>
          <p:nvPr/>
        </p:nvSpPr>
        <p:spPr>
          <a:xfrm>
            <a:off x="136790" y="1159168"/>
            <a:ext cx="9115730" cy="66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b="1" dirty="0">
                <a:latin typeface="Times New Roman" charset="0"/>
                <a:ea typeface="Times New Roman" charset="0"/>
                <a:cs typeface="Times New Roman" charset="0"/>
              </a:rPr>
              <a:t>Concentración de la cartera de los 7 bancos comerciales más grandes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dirty="0">
                <a:latin typeface="Times New Roman" charset="0"/>
                <a:ea typeface="Times New Roman" charset="0"/>
                <a:cs typeface="Times New Roman" charset="0"/>
              </a:rPr>
              <a:t>(porcentaje %)</a:t>
            </a: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0E953F2E-4023-4D1E-889F-A5CCBB8CD53A}"/>
              </a:ext>
            </a:extLst>
          </p:cNvPr>
          <p:cNvGrpSpPr/>
          <p:nvPr/>
        </p:nvGrpSpPr>
        <p:grpSpPr>
          <a:xfrm>
            <a:off x="243626" y="1996941"/>
            <a:ext cx="8482255" cy="3952339"/>
            <a:chOff x="0" y="0"/>
            <a:chExt cx="8401795" cy="3908757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9FCA3682-2602-414D-A83F-C51CB92C482F}"/>
                </a:ext>
              </a:extLst>
            </p:cNvPr>
            <p:cNvGrpSpPr/>
            <p:nvPr/>
          </p:nvGrpSpPr>
          <p:grpSpPr>
            <a:xfrm>
              <a:off x="0" y="0"/>
              <a:ext cx="8401795" cy="3908757"/>
              <a:chOff x="0" y="0"/>
              <a:chExt cx="8401795" cy="3908757"/>
            </a:xfrm>
          </p:grpSpPr>
          <p:graphicFrame>
            <p:nvGraphicFramePr>
              <p:cNvPr id="31" name="Chart 5">
                <a:extLst>
                  <a:ext uri="{FF2B5EF4-FFF2-40B4-BE49-F238E27FC236}">
                    <a16:creationId xmlns:a16="http://schemas.microsoft.com/office/drawing/2014/main" id="{40DD8D57-D54C-481F-9E3F-0F16CC36CE73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2584179" y="248893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33" name="Chart 15">
                <a:extLst>
                  <a:ext uri="{FF2B5EF4-FFF2-40B4-BE49-F238E27FC236}">
                    <a16:creationId xmlns:a16="http://schemas.microsoft.com/office/drawing/2014/main" id="{EEC9B2D3-A6CE-4E7E-A202-FE9E1F9864F3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4605135" y="248893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graphicFrame>
            <p:nvGraphicFramePr>
              <p:cNvPr id="34" name="Chart 18">
                <a:extLst>
                  <a:ext uri="{FF2B5EF4-FFF2-40B4-BE49-F238E27FC236}">
                    <a16:creationId xmlns:a16="http://schemas.microsoft.com/office/drawing/2014/main" id="{3F01917F-3CBF-4989-BAC4-09B607607886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6626091" y="248893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graphicFrame>
            <p:nvGraphicFramePr>
              <p:cNvPr id="35" name="Chart 21">
                <a:extLst>
                  <a:ext uri="{FF2B5EF4-FFF2-40B4-BE49-F238E27FC236}">
                    <a16:creationId xmlns:a16="http://schemas.microsoft.com/office/drawing/2014/main" id="{672320CE-7323-4FF7-85E5-C83AA45C9E3C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2584179" y="2127299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graphicFrame>
            <p:nvGraphicFramePr>
              <p:cNvPr id="36" name="Chart 27">
                <a:extLst>
                  <a:ext uri="{FF2B5EF4-FFF2-40B4-BE49-F238E27FC236}">
                    <a16:creationId xmlns:a16="http://schemas.microsoft.com/office/drawing/2014/main" id="{758E017E-A642-41B2-AF2E-4923A39C19DD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4605135" y="2127299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graphicFrame>
            <p:nvGraphicFramePr>
              <p:cNvPr id="37" name="Chart 30">
                <a:extLst>
                  <a:ext uri="{FF2B5EF4-FFF2-40B4-BE49-F238E27FC236}">
                    <a16:creationId xmlns:a16="http://schemas.microsoft.com/office/drawing/2014/main" id="{5461893F-4D6E-429D-913A-D70EBE3EFD61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6626091" y="2127299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graphicFrame>
            <p:nvGraphicFramePr>
              <p:cNvPr id="38" name="Chart 34">
                <a:extLst>
                  <a:ext uri="{FF2B5EF4-FFF2-40B4-BE49-F238E27FC236}">
                    <a16:creationId xmlns:a16="http://schemas.microsoft.com/office/drawing/2014/main" id="{10B99C9A-EF1E-488A-B0FD-26F976CE5277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563223" y="248893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  <p:graphicFrame>
            <p:nvGraphicFramePr>
              <p:cNvPr id="39" name="Chart 40">
                <a:extLst>
                  <a:ext uri="{FF2B5EF4-FFF2-40B4-BE49-F238E27FC236}">
                    <a16:creationId xmlns:a16="http://schemas.microsoft.com/office/drawing/2014/main" id="{9F601C9D-1A77-4331-906E-8F7E7AFBAD73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563223" y="2127299"/>
              <a:ext cx="1775704" cy="178145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grpSp>
            <p:nvGrpSpPr>
              <p:cNvPr id="40" name="Group 50">
                <a:extLst>
                  <a:ext uri="{FF2B5EF4-FFF2-40B4-BE49-F238E27FC236}">
                    <a16:creationId xmlns:a16="http://schemas.microsoft.com/office/drawing/2014/main" id="{D5E2E730-8A84-4925-9925-267D4421D20F}"/>
                  </a:ext>
                </a:extLst>
              </p:cNvPr>
              <p:cNvGrpSpPr/>
              <p:nvPr/>
            </p:nvGrpSpPr>
            <p:grpSpPr>
              <a:xfrm>
                <a:off x="0" y="0"/>
                <a:ext cx="8141105" cy="3401535"/>
                <a:chOff x="0" y="0"/>
                <a:chExt cx="8141106" cy="3199716"/>
              </a:xfrm>
            </p:grpSpPr>
            <p:grpSp>
              <p:nvGrpSpPr>
                <p:cNvPr id="41" name="Group 46">
                  <a:extLst>
                    <a:ext uri="{FF2B5EF4-FFF2-40B4-BE49-F238E27FC236}">
                      <a16:creationId xmlns:a16="http://schemas.microsoft.com/office/drawing/2014/main" id="{BF72CBF7-58B9-4DC0-9F24-45AD61529281}"/>
                    </a:ext>
                  </a:extLst>
                </p:cNvPr>
                <p:cNvGrpSpPr/>
                <p:nvPr/>
              </p:nvGrpSpPr>
              <p:grpSpPr>
                <a:xfrm>
                  <a:off x="0" y="711254"/>
                  <a:ext cx="6997301" cy="2488462"/>
                  <a:chOff x="0" y="711254"/>
                  <a:chExt cx="6997301" cy="2488462"/>
                </a:xfrm>
              </p:grpSpPr>
              <p:pic>
                <p:nvPicPr>
                  <p:cNvPr id="46" name="Picture 2" descr="building 2.png">
                    <a:extLst>
                      <a:ext uri="{FF2B5EF4-FFF2-40B4-BE49-F238E27FC236}">
                        <a16:creationId xmlns:a16="http://schemas.microsoft.com/office/drawing/2014/main" id="{5E3E08F6-19B7-45DE-8E2A-206A85BE69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5">
                    <a:duotone>
                      <a:schemeClr val="accent6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16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704" t="22142" r="36447" b="29348"/>
                  <a:stretch/>
                </p:blipFill>
                <p:spPr>
                  <a:xfrm flipH="1">
                    <a:off x="2230792" y="1401508"/>
                    <a:ext cx="724603" cy="1061057"/>
                  </a:xfrm>
                  <a:prstGeom prst="rect">
                    <a:avLst/>
                  </a:prstGeom>
                </p:spPr>
              </p:pic>
              <p:pic>
                <p:nvPicPr>
                  <p:cNvPr id="47" name="Picture 3" descr="casa.png">
                    <a:extLst>
                      <a:ext uri="{FF2B5EF4-FFF2-40B4-BE49-F238E27FC236}">
                        <a16:creationId xmlns:a16="http://schemas.microsoft.com/office/drawing/2014/main" id="{B0BB70AE-ACB6-4635-82E7-702566C259F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 cstate="print">
                    <a:duotone>
                      <a:srgbClr val="70AD47">
                        <a:shade val="45000"/>
                        <a:satMod val="135000"/>
                      </a:srgb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51744" y="1596339"/>
                    <a:ext cx="724603" cy="671394"/>
                  </a:xfrm>
                  <a:prstGeom prst="rect">
                    <a:avLst/>
                  </a:prstGeom>
                </p:spPr>
              </p:pic>
              <p:pic>
                <p:nvPicPr>
                  <p:cNvPr id="48" name="5 Imagen">
                    <a:extLst>
                      <a:ext uri="{FF2B5EF4-FFF2-40B4-BE49-F238E27FC236}">
                        <a16:creationId xmlns:a16="http://schemas.microsoft.com/office/drawing/2014/main" id="{C41B6139-6F7C-4067-AB20-808ED320495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8" cstate="print">
                    <a:duotone>
                      <a:schemeClr val="accent1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272698" y="1660193"/>
                    <a:ext cx="724603" cy="543687"/>
                  </a:xfrm>
                  <a:prstGeom prst="rect">
                    <a:avLst/>
                  </a:prstGeom>
                </p:spPr>
              </p:pic>
              <p:pic>
                <p:nvPicPr>
                  <p:cNvPr id="49" name="Picture 32" descr="bank.png">
                    <a:extLst>
                      <a:ext uri="{FF2B5EF4-FFF2-40B4-BE49-F238E27FC236}">
                        <a16:creationId xmlns:a16="http://schemas.microsoft.com/office/drawing/2014/main" id="{65E58731-CDAC-46E4-8A03-6E5203AC34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87741" y="1545073"/>
                    <a:ext cx="755999" cy="755999"/>
                  </a:xfrm>
                  <a:prstGeom prst="rect">
                    <a:avLst/>
                  </a:prstGeom>
                </p:spPr>
              </p:pic>
              <p:sp>
                <p:nvSpPr>
                  <p:cNvPr id="50" name="Rectangle 42">
                    <a:extLst>
                      <a:ext uri="{FF2B5EF4-FFF2-40B4-BE49-F238E27FC236}">
                        <a16:creationId xmlns:a16="http://schemas.microsoft.com/office/drawing/2014/main" id="{C6CF059E-0692-48E9-8FAE-0723B8726AA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0" y="711254"/>
                    <a:ext cx="721104" cy="72150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200" b="1">
                        <a:solidFill>
                          <a:schemeClr val="tx1"/>
                        </a:solidFill>
                        <a:latin typeface="Arial"/>
                        <a:cs typeface="Arial"/>
                      </a:rPr>
                      <a:t>Enero 2014</a:t>
                    </a:r>
                  </a:p>
                </p:txBody>
              </p:sp>
              <p:sp>
                <p:nvSpPr>
                  <p:cNvPr id="51" name="Rectangle 43">
                    <a:extLst>
                      <a:ext uri="{FF2B5EF4-FFF2-40B4-BE49-F238E27FC236}">
                        <a16:creationId xmlns:a16="http://schemas.microsoft.com/office/drawing/2014/main" id="{A5EDEFE2-5D81-4C2A-8C68-E6DA198C658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0" y="2478211"/>
                    <a:ext cx="721104" cy="72150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200" b="1">
                        <a:solidFill>
                          <a:schemeClr val="tx1"/>
                        </a:solidFill>
                        <a:latin typeface="Arial"/>
                        <a:cs typeface="Arial"/>
                      </a:rPr>
                      <a:t>Mayo 2017</a:t>
                    </a:r>
                  </a:p>
                </p:txBody>
              </p:sp>
            </p:grpSp>
            <p:sp>
              <p:nvSpPr>
                <p:cNvPr id="42" name="Rectangle 45">
                  <a:extLst>
                    <a:ext uri="{FF2B5EF4-FFF2-40B4-BE49-F238E27FC236}">
                      <a16:creationId xmlns:a16="http://schemas.microsoft.com/office/drawing/2014/main" id="{B031FDFA-22D1-43D7-8117-E3C11C204E3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911075" y="0"/>
                  <a:ext cx="1080000" cy="251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b="1">
                      <a:solidFill>
                        <a:schemeClr val="tx1"/>
                      </a:solidFill>
                      <a:latin typeface="Arial"/>
                      <a:cs typeface="Arial"/>
                    </a:rPr>
                    <a:t>Total</a:t>
                  </a:r>
                </a:p>
              </p:txBody>
            </p:sp>
            <p:sp>
              <p:nvSpPr>
                <p:cNvPr id="43" name="Rectangle 47">
                  <a:extLst>
                    <a:ext uri="{FF2B5EF4-FFF2-40B4-BE49-F238E27FC236}">
                      <a16:creationId xmlns:a16="http://schemas.microsoft.com/office/drawing/2014/main" id="{65061DF7-1296-45AE-83CD-F2F111BD7C7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755718" y="0"/>
                  <a:ext cx="1432626" cy="251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b="1">
                      <a:solidFill>
                        <a:srgbClr val="804000"/>
                      </a:solidFill>
                      <a:latin typeface="Arial"/>
                      <a:cs typeface="Arial"/>
                    </a:rPr>
                    <a:t>Empresarial</a:t>
                  </a:r>
                </a:p>
              </p:txBody>
            </p:sp>
            <p:sp>
              <p:nvSpPr>
                <p:cNvPr id="44" name="Rectangle 48">
                  <a:extLst>
                    <a:ext uri="{FF2B5EF4-FFF2-40B4-BE49-F238E27FC236}">
                      <a16:creationId xmlns:a16="http://schemas.microsoft.com/office/drawing/2014/main" id="{3A5BE63A-17E9-4FB0-9E19-C298EB7BA9BF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952988" y="0"/>
                  <a:ext cx="1080000" cy="251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b="1">
                      <a:solidFill>
                        <a:schemeClr val="accent3">
                          <a:lumMod val="50000"/>
                        </a:schemeClr>
                      </a:solidFill>
                      <a:latin typeface="Arial"/>
                      <a:cs typeface="Arial"/>
                    </a:rPr>
                    <a:t>Vivienda</a:t>
                  </a:r>
                </a:p>
              </p:txBody>
            </p:sp>
            <p:sp>
              <p:nvSpPr>
                <p:cNvPr id="45" name="Rectangle 49">
                  <a:extLst>
                    <a:ext uri="{FF2B5EF4-FFF2-40B4-BE49-F238E27FC236}">
                      <a16:creationId xmlns:a16="http://schemas.microsoft.com/office/drawing/2014/main" id="{1894C349-7EA6-43D4-BD4C-C67B343D123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886786" y="0"/>
                  <a:ext cx="1254320" cy="251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b="1">
                      <a:solidFill>
                        <a:schemeClr val="tx2"/>
                      </a:solidFill>
                      <a:latin typeface="Arial"/>
                      <a:cs typeface="Arial"/>
                    </a:rPr>
                    <a:t>Consumo</a:t>
                  </a:r>
                </a:p>
              </p:txBody>
            </p:sp>
          </p:grpSp>
        </p:grpSp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id="{3AB7D33F-4087-4E6B-8751-CA27A26142C5}"/>
                </a:ext>
              </a:extLst>
            </p:cNvPr>
            <p:cNvGrpSpPr/>
            <p:nvPr/>
          </p:nvGrpSpPr>
          <p:grpSpPr>
            <a:xfrm>
              <a:off x="1104343" y="707029"/>
              <a:ext cx="6783972" cy="2733267"/>
              <a:chOff x="1104343" y="707029"/>
              <a:chExt cx="6783972" cy="2733267"/>
            </a:xfrm>
          </p:grpSpPr>
          <p:sp>
            <p:nvSpPr>
              <p:cNvPr id="23" name="Rectangle 12">
                <a:extLst>
                  <a:ext uri="{FF2B5EF4-FFF2-40B4-BE49-F238E27FC236}">
                    <a16:creationId xmlns:a16="http://schemas.microsoft.com/office/drawing/2014/main" id="{755B2938-A14F-4ADB-96E9-B14FC5DE01F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125299" y="707029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rgbClr val="804000"/>
                    </a:solidFill>
                    <a:latin typeface="Arial"/>
                    <a:cs typeface="Arial"/>
                  </a:rPr>
                  <a:t>84</a:t>
                </a:r>
              </a:p>
            </p:txBody>
          </p:sp>
          <p:sp>
            <p:nvSpPr>
              <p:cNvPr id="24" name="Rectangle 16">
                <a:extLst>
                  <a:ext uri="{FF2B5EF4-FFF2-40B4-BE49-F238E27FC236}">
                    <a16:creationId xmlns:a16="http://schemas.microsoft.com/office/drawing/2014/main" id="{4A16C78C-3147-481E-901F-23F333F0A85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146255" y="707029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accent3">
                        <a:lumMod val="50000"/>
                      </a:schemeClr>
                    </a:solidFill>
                    <a:latin typeface="Arial"/>
                    <a:cs typeface="Arial"/>
                  </a:rPr>
                  <a:t>95</a:t>
                </a:r>
              </a:p>
            </p:txBody>
          </p:sp>
          <p:sp>
            <p:nvSpPr>
              <p:cNvPr id="25" name="Rectangle 19">
                <a:extLst>
                  <a:ext uri="{FF2B5EF4-FFF2-40B4-BE49-F238E27FC236}">
                    <a16:creationId xmlns:a16="http://schemas.microsoft.com/office/drawing/2014/main" id="{E5192BCC-985B-437B-A3EF-3457EB20865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167211" y="707029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tx2"/>
                    </a:solidFill>
                    <a:latin typeface="Arial"/>
                    <a:cs typeface="Arial"/>
                  </a:rPr>
                  <a:t>85</a:t>
                </a:r>
              </a:p>
            </p:txBody>
          </p:sp>
          <p:sp>
            <p:nvSpPr>
              <p:cNvPr id="26" name="Rectangle 22">
                <a:extLst>
                  <a:ext uri="{FF2B5EF4-FFF2-40B4-BE49-F238E27FC236}">
                    <a16:creationId xmlns:a16="http://schemas.microsoft.com/office/drawing/2014/main" id="{4AF824B0-D8CB-47E4-A35A-8B42AE786D1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125299" y="2596582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rgbClr val="804000"/>
                    </a:solidFill>
                    <a:latin typeface="Arial"/>
                    <a:cs typeface="Arial"/>
                  </a:rPr>
                  <a:t>79</a:t>
                </a:r>
              </a:p>
            </p:txBody>
          </p:sp>
          <p:sp>
            <p:nvSpPr>
              <p:cNvPr id="27" name="Rectangle 28">
                <a:extLst>
                  <a:ext uri="{FF2B5EF4-FFF2-40B4-BE49-F238E27FC236}">
                    <a16:creationId xmlns:a16="http://schemas.microsoft.com/office/drawing/2014/main" id="{52F5E3C2-BC89-435C-94BB-907B10706FA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146255" y="2596582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accent3">
                        <a:lumMod val="50000"/>
                      </a:schemeClr>
                    </a:solidFill>
                    <a:latin typeface="Arial"/>
                    <a:cs typeface="Arial"/>
                  </a:rPr>
                  <a:t>94</a:t>
                </a:r>
              </a:p>
            </p:txBody>
          </p:sp>
          <p:sp>
            <p:nvSpPr>
              <p:cNvPr id="28" name="Rectangle 31">
                <a:extLst>
                  <a:ext uri="{FF2B5EF4-FFF2-40B4-BE49-F238E27FC236}">
                    <a16:creationId xmlns:a16="http://schemas.microsoft.com/office/drawing/2014/main" id="{EAFBE68D-A66F-4B18-9E49-26CCFA28B98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167211" y="2596582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tx2"/>
                    </a:solidFill>
                    <a:latin typeface="Arial"/>
                    <a:cs typeface="Arial"/>
                  </a:rPr>
                  <a:t>86</a:t>
                </a:r>
              </a:p>
            </p:txBody>
          </p:sp>
          <p:sp>
            <p:nvSpPr>
              <p:cNvPr id="29" name="Rectangle 35">
                <a:extLst>
                  <a:ext uri="{FF2B5EF4-FFF2-40B4-BE49-F238E27FC236}">
                    <a16:creationId xmlns:a16="http://schemas.microsoft.com/office/drawing/2014/main" id="{91B1B7D5-CD6D-47DA-B5E8-6D3EA66F952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104343" y="707029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tx1"/>
                    </a:solidFill>
                    <a:latin typeface="Arial"/>
                    <a:cs typeface="Arial"/>
                  </a:rPr>
                  <a:t>85</a:t>
                </a:r>
              </a:p>
            </p:txBody>
          </p:sp>
          <p:sp>
            <p:nvSpPr>
              <p:cNvPr id="30" name="Rectangle 41">
                <a:extLst>
                  <a:ext uri="{FF2B5EF4-FFF2-40B4-BE49-F238E27FC236}">
                    <a16:creationId xmlns:a16="http://schemas.microsoft.com/office/drawing/2014/main" id="{6EAC35E6-44BC-4953-AEF6-FBE2875E500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104343" y="2596582"/>
                <a:ext cx="721104" cy="843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3600" b="1">
                    <a:solidFill>
                      <a:schemeClr val="tx1"/>
                    </a:solidFill>
                    <a:latin typeface="Arial"/>
                    <a:cs typeface="Arial"/>
                  </a:rPr>
                  <a:t>83</a:t>
                </a:r>
              </a:p>
            </p:txBody>
          </p:sp>
        </p:grpSp>
      </p:grpSp>
      <p:sp>
        <p:nvSpPr>
          <p:cNvPr id="52" name="Rectangle 35">
            <a:extLst>
              <a:ext uri="{FF2B5EF4-FFF2-40B4-BE49-F238E27FC236}">
                <a16:creationId xmlns:a16="http://schemas.microsoft.com/office/drawing/2014/main" id="{8E373E68-FE86-4D98-A86B-94706A6B69C0}"/>
              </a:ext>
            </a:extLst>
          </p:cNvPr>
          <p:cNvSpPr/>
          <p:nvPr/>
        </p:nvSpPr>
        <p:spPr>
          <a:xfrm>
            <a:off x="179512" y="6433904"/>
            <a:ext cx="7482908" cy="4385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Elaboración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datos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la CNBV</a:t>
            </a:r>
            <a:r>
              <a:rPr lang="es-419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  <a:r>
              <a:rPr kumimoji="0" lang="x-none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Banxico </a:t>
            </a:r>
            <a:r>
              <a:rPr kumimoji="0" lang="x-none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6274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013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Se ha </a:t>
            </a:r>
            <a:r>
              <a:rPr lang="es-ES_tradnl" sz="2400" dirty="0">
                <a:latin typeface="Times New Roman" charset="0"/>
                <a:ea typeface="Times New Roman" charset="0"/>
                <a:cs typeface="Times New Roman" charset="0"/>
              </a:rPr>
              <a:t>incrementado la oferta crediticia</a:t>
            </a: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1" name="6 Conector recto"/>
          <p:cNvCxnSpPr/>
          <p:nvPr/>
        </p:nvCxnSpPr>
        <p:spPr>
          <a:xfrm>
            <a:off x="0" y="692696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15470" y="692696"/>
            <a:ext cx="9117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es-ES_tradnl" dirty="0">
                <a:latin typeface="Times New Roman" charset="0"/>
                <a:ea typeface="Times New Roman" charset="0"/>
                <a:cs typeface="Times New Roman" charset="0"/>
              </a:rPr>
              <a:t>Sin embargo, el incremento del financiamiento ha seguido la tendencia positiva que ya presentaba desde antes de la Reforma.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es-ES_tradnl" dirty="0">
                <a:latin typeface="Times New Roman" charset="0"/>
                <a:ea typeface="Times New Roman" charset="0"/>
                <a:cs typeface="Times New Roman" charset="0"/>
              </a:rPr>
              <a:t>La meta planteada </a:t>
            </a:r>
            <a:r>
              <a:rPr lang="es-ES_tradnl">
                <a:latin typeface="Times New Roman" charset="0"/>
                <a:ea typeface="Times New Roman" charset="0"/>
                <a:cs typeface="Times New Roman" charset="0"/>
              </a:rPr>
              <a:t>de financiamiento en </a:t>
            </a:r>
            <a:r>
              <a:rPr lang="es-ES_tradnl" dirty="0">
                <a:latin typeface="Times New Roman" charset="0"/>
                <a:ea typeface="Times New Roman" charset="0"/>
                <a:cs typeface="Times New Roman" charset="0"/>
              </a:rPr>
              <a:t>el PRONAFIDE era de 40% del PIB en 2018.</a:t>
            </a:r>
          </a:p>
        </p:txBody>
      </p:sp>
      <p:grpSp>
        <p:nvGrpSpPr>
          <p:cNvPr id="280578" name="Group 131"/>
          <p:cNvGrpSpPr>
            <a:grpSpLocks/>
          </p:cNvGrpSpPr>
          <p:nvPr/>
        </p:nvGrpSpPr>
        <p:grpSpPr bwMode="auto">
          <a:xfrm>
            <a:off x="0" y="0"/>
            <a:ext cx="3238500" cy="3683000"/>
            <a:chOff x="15633700" y="7188200"/>
            <a:chExt cx="3242539" cy="3441699"/>
          </a:xfrm>
        </p:grpSpPr>
        <p:grpSp>
          <p:nvGrpSpPr>
            <p:cNvPr id="280583" name="Group 130"/>
            <p:cNvGrpSpPr>
              <a:grpSpLocks/>
            </p:cNvGrpSpPr>
            <p:nvPr/>
          </p:nvGrpSpPr>
          <p:grpSpPr bwMode="auto">
            <a:xfrm>
              <a:off x="16357597" y="7576431"/>
              <a:ext cx="2372828" cy="2276682"/>
              <a:chOff x="16357597" y="7576431"/>
              <a:chExt cx="2372828" cy="2276682"/>
            </a:xfrm>
          </p:grpSpPr>
          <p:sp>
            <p:nvSpPr>
              <p:cNvPr id="280587" name="Straight Connector 169"/>
              <p:cNvSpPr>
                <a:spLocks noChangeArrowheads="1"/>
              </p:cNvSpPr>
              <p:nvPr/>
            </p:nvSpPr>
            <p:spPr bwMode="auto">
              <a:xfrm>
                <a:off x="16580400" y="7859895"/>
                <a:ext cx="2055072" cy="15556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grpSp>
            <p:nvGrpSpPr>
              <p:cNvPr id="280584" name="Group 17"/>
              <p:cNvGrpSpPr>
                <a:grpSpLocks/>
              </p:cNvGrpSpPr>
              <p:nvPr/>
            </p:nvGrpSpPr>
            <p:grpSpPr bwMode="auto">
              <a:xfrm>
                <a:off x="16357597" y="7576431"/>
                <a:ext cx="2372828" cy="2276682"/>
                <a:chOff x="17010079" y="8604244"/>
                <a:chExt cx="2374741" cy="2278814"/>
              </a:xfrm>
            </p:grpSpPr>
            <p:sp>
              <p:nvSpPr>
                <p:cNvPr id="280586" name="Straight Connector 170"/>
                <p:cNvSpPr>
                  <a:spLocks noChangeArrowheads="1"/>
                </p:cNvSpPr>
                <p:nvPr/>
              </p:nvSpPr>
              <p:spPr bwMode="auto">
                <a:xfrm>
                  <a:off x="17001227" y="9595014"/>
                  <a:ext cx="2392279" cy="1761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80585" name="Straight Connector 171"/>
                <p:cNvSpPr>
                  <a:spLocks noChangeArrowheads="1"/>
                </p:cNvSpPr>
                <p:nvPr/>
              </p:nvSpPr>
              <p:spPr bwMode="auto">
                <a:xfrm>
                  <a:off x="18306823" y="8597175"/>
                  <a:ext cx="25124" cy="22926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280579" name="Group 165"/>
            <p:cNvGrpSpPr>
              <a:grpSpLocks/>
            </p:cNvGrpSpPr>
            <p:nvPr/>
          </p:nvGrpSpPr>
          <p:grpSpPr bwMode="auto">
            <a:xfrm>
              <a:off x="15633700" y="7188200"/>
              <a:ext cx="3242539" cy="3441699"/>
              <a:chOff x="13409271" y="7435851"/>
              <a:chExt cx="3239999" cy="3441699"/>
            </a:xfrm>
          </p:grpSpPr>
          <p:sp>
            <p:nvSpPr>
              <p:cNvPr id="280582" name="Chart 166"/>
              <p:cNvSpPr>
                <a:spLocks noChangeArrowheads="1"/>
              </p:cNvSpPr>
              <p:nvPr/>
            </p:nvSpPr>
            <p:spPr bwMode="auto">
              <a:xfrm>
                <a:off x="13411090" y="7737267"/>
                <a:ext cx="3235160" cy="29000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280581" name="Rectangle 167"/>
              <p:cNvSpPr>
                <a:spLocks noChangeArrowheads="1"/>
              </p:cNvSpPr>
              <p:nvPr/>
            </p:nvSpPr>
            <p:spPr bwMode="auto">
              <a:xfrm>
                <a:off x="13411090" y="10608356"/>
                <a:ext cx="3235160" cy="2682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280580" name="Rectangle 168"/>
              <p:cNvSpPr>
                <a:spLocks noChangeArrowheads="1"/>
              </p:cNvSpPr>
              <p:nvPr/>
            </p:nvSpPr>
            <p:spPr bwMode="auto">
              <a:xfrm>
                <a:off x="13502458" y="7435346"/>
                <a:ext cx="3052423" cy="3423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sp>
        <p:nvSpPr>
          <p:cNvPr id="24" name="Rectángulo 23"/>
          <p:cNvSpPr/>
          <p:nvPr/>
        </p:nvSpPr>
        <p:spPr>
          <a:xfrm>
            <a:off x="-7226" y="1628800"/>
            <a:ext cx="9115730" cy="572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b="1" dirty="0">
                <a:latin typeface="Times New Roman" charset="0"/>
                <a:ea typeface="Times New Roman" charset="0"/>
                <a:cs typeface="Times New Roman" charset="0"/>
              </a:rPr>
              <a:t>Financiamiento interno al sector privado no financiero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sz="1200" dirty="0">
                <a:latin typeface="Times New Roman" charset="0"/>
                <a:ea typeface="Times New Roman" charset="0"/>
                <a:cs typeface="Times New Roman" charset="0"/>
              </a:rPr>
              <a:t>(miles de millones de pesos – </a:t>
            </a:r>
            <a:r>
              <a:rPr lang="es-ES_tradnl" sz="1200" dirty="0" err="1">
                <a:latin typeface="Times New Roman" charset="0"/>
                <a:ea typeface="Times New Roman" charset="0"/>
                <a:cs typeface="Times New Roman" charset="0"/>
              </a:rPr>
              <a:t>mmp</a:t>
            </a:r>
            <a:r>
              <a:rPr lang="es-ES_tradnl" sz="1200" dirty="0">
                <a:latin typeface="Times New Roman" charset="0"/>
                <a:ea typeface="Times New Roman" charset="0"/>
                <a:cs typeface="Times New Roman" charset="0"/>
              </a:rPr>
              <a:t>, composición porcentual %, y CRAP* %)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2D6C131-16BF-4BF3-95B3-F7D50B5C8B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624" y="1844784"/>
            <a:ext cx="7568856" cy="4680560"/>
          </a:xfrm>
          <a:prstGeom prst="rect">
            <a:avLst/>
          </a:prstGeom>
        </p:spPr>
      </p:pic>
      <p:sp>
        <p:nvSpPr>
          <p:cNvPr id="58" name="Rectangle 35">
            <a:extLst>
              <a:ext uri="{FF2B5EF4-FFF2-40B4-BE49-F238E27FC236}">
                <a16:creationId xmlns:a16="http://schemas.microsoft.com/office/drawing/2014/main" id="{1F8AC3B3-BB22-4286-A8CE-DFF0E675D1E9}"/>
              </a:ext>
            </a:extLst>
          </p:cNvPr>
          <p:cNvSpPr/>
          <p:nvPr/>
        </p:nvSpPr>
        <p:spPr>
          <a:xfrm>
            <a:off x="1403648" y="6450108"/>
            <a:ext cx="7482908" cy="4385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Elaboración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datos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la CNBV</a:t>
            </a:r>
            <a:r>
              <a:rPr lang="es-419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  <a:r>
              <a:rPr kumimoji="0" lang="x-none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Banxico </a:t>
            </a:r>
            <a:r>
              <a:rPr kumimoji="0" lang="x-none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809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90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El costo del financiamiento no ha disminuido </a:t>
            </a: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578" name="Group 131"/>
          <p:cNvGrpSpPr>
            <a:grpSpLocks/>
          </p:cNvGrpSpPr>
          <p:nvPr/>
        </p:nvGrpSpPr>
        <p:grpSpPr bwMode="auto">
          <a:xfrm>
            <a:off x="0" y="0"/>
            <a:ext cx="3238500" cy="3683000"/>
            <a:chOff x="15633700" y="7188200"/>
            <a:chExt cx="3242539" cy="3441699"/>
          </a:xfrm>
        </p:grpSpPr>
        <p:grpSp>
          <p:nvGrpSpPr>
            <p:cNvPr id="280583" name="Group 130"/>
            <p:cNvGrpSpPr>
              <a:grpSpLocks/>
            </p:cNvGrpSpPr>
            <p:nvPr/>
          </p:nvGrpSpPr>
          <p:grpSpPr bwMode="auto">
            <a:xfrm>
              <a:off x="16357597" y="7576431"/>
              <a:ext cx="2372828" cy="2276682"/>
              <a:chOff x="16357597" y="7576431"/>
              <a:chExt cx="2372828" cy="2276682"/>
            </a:xfrm>
          </p:grpSpPr>
          <p:sp>
            <p:nvSpPr>
              <p:cNvPr id="280587" name="Straight Connector 169"/>
              <p:cNvSpPr>
                <a:spLocks noChangeArrowheads="1"/>
              </p:cNvSpPr>
              <p:nvPr/>
            </p:nvSpPr>
            <p:spPr bwMode="auto">
              <a:xfrm>
                <a:off x="16580400" y="7859895"/>
                <a:ext cx="2055072" cy="15556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grpSp>
            <p:nvGrpSpPr>
              <p:cNvPr id="280584" name="Group 17"/>
              <p:cNvGrpSpPr>
                <a:grpSpLocks/>
              </p:cNvGrpSpPr>
              <p:nvPr/>
            </p:nvGrpSpPr>
            <p:grpSpPr bwMode="auto">
              <a:xfrm>
                <a:off x="16357597" y="7576431"/>
                <a:ext cx="2372828" cy="2276682"/>
                <a:chOff x="17010079" y="8604244"/>
                <a:chExt cx="2374741" cy="2278814"/>
              </a:xfrm>
            </p:grpSpPr>
            <p:sp>
              <p:nvSpPr>
                <p:cNvPr id="280586" name="Straight Connector 170"/>
                <p:cNvSpPr>
                  <a:spLocks noChangeArrowheads="1"/>
                </p:cNvSpPr>
                <p:nvPr/>
              </p:nvSpPr>
              <p:spPr bwMode="auto">
                <a:xfrm>
                  <a:off x="17001227" y="9595014"/>
                  <a:ext cx="2392279" cy="1761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80585" name="Straight Connector 171"/>
                <p:cNvSpPr>
                  <a:spLocks noChangeArrowheads="1"/>
                </p:cNvSpPr>
                <p:nvPr/>
              </p:nvSpPr>
              <p:spPr bwMode="auto">
                <a:xfrm>
                  <a:off x="18306823" y="8597175"/>
                  <a:ext cx="25124" cy="22926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280579" name="Group 165"/>
            <p:cNvGrpSpPr>
              <a:grpSpLocks/>
            </p:cNvGrpSpPr>
            <p:nvPr/>
          </p:nvGrpSpPr>
          <p:grpSpPr bwMode="auto">
            <a:xfrm>
              <a:off x="15633700" y="7188200"/>
              <a:ext cx="3242539" cy="3441699"/>
              <a:chOff x="13409271" y="7435851"/>
              <a:chExt cx="3239999" cy="3441699"/>
            </a:xfrm>
          </p:grpSpPr>
          <p:sp>
            <p:nvSpPr>
              <p:cNvPr id="280582" name="Chart 166"/>
              <p:cNvSpPr>
                <a:spLocks noChangeArrowheads="1"/>
              </p:cNvSpPr>
              <p:nvPr/>
            </p:nvSpPr>
            <p:spPr bwMode="auto">
              <a:xfrm>
                <a:off x="13411090" y="7737267"/>
                <a:ext cx="3235160" cy="29000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280581" name="Rectangle 167"/>
              <p:cNvSpPr>
                <a:spLocks noChangeArrowheads="1"/>
              </p:cNvSpPr>
              <p:nvPr/>
            </p:nvSpPr>
            <p:spPr bwMode="auto">
              <a:xfrm>
                <a:off x="13411090" y="10608356"/>
                <a:ext cx="3235160" cy="2682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280580" name="Rectangle 168"/>
              <p:cNvSpPr>
                <a:spLocks noChangeArrowheads="1"/>
              </p:cNvSpPr>
              <p:nvPr/>
            </p:nvSpPr>
            <p:spPr bwMode="auto">
              <a:xfrm>
                <a:off x="13502458" y="7435346"/>
                <a:ext cx="3052423" cy="3423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sp>
        <p:nvSpPr>
          <p:cNvPr id="18" name="Rectángulo 17"/>
          <p:cNvSpPr/>
          <p:nvPr/>
        </p:nvSpPr>
        <p:spPr>
          <a:xfrm>
            <a:off x="136790" y="1159168"/>
            <a:ext cx="9115730" cy="601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sz="1600" dirty="0">
                <a:latin typeface="Times New Roman" charset="0"/>
                <a:ea typeface="Times New Roman" charset="0"/>
                <a:cs typeface="Times New Roman" charset="0"/>
              </a:rPr>
              <a:t>Costo del financiamiento por tipo de producto y Tasa objetivo de Banco de México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sz="1600" dirty="0">
                <a:latin typeface="Times New Roman" charset="0"/>
                <a:ea typeface="Times New Roman" charset="0"/>
                <a:cs typeface="Times New Roman" charset="0"/>
              </a:rPr>
              <a:t>(porcentaje %)</a:t>
            </a:r>
          </a:p>
        </p:txBody>
      </p:sp>
      <p:sp>
        <p:nvSpPr>
          <p:cNvPr id="52" name="Rectangle 35">
            <a:extLst>
              <a:ext uri="{FF2B5EF4-FFF2-40B4-BE49-F238E27FC236}">
                <a16:creationId xmlns:a16="http://schemas.microsoft.com/office/drawing/2014/main" id="{8E373E68-FE86-4D98-A86B-94706A6B69C0}"/>
              </a:ext>
            </a:extLst>
          </p:cNvPr>
          <p:cNvSpPr/>
          <p:nvPr/>
        </p:nvSpPr>
        <p:spPr>
          <a:xfrm>
            <a:off x="1043608" y="6106377"/>
            <a:ext cx="7482908" cy="4385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Elaboración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datos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la CNBV</a:t>
            </a:r>
            <a:r>
              <a:rPr lang="es-419" sz="10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</a:t>
            </a:r>
            <a:r>
              <a:rPr kumimoji="0" lang="x-non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Banxico </a:t>
            </a:r>
            <a:r>
              <a:rPr kumimoji="0" lang="x-non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B1F4CB4-0E95-4CD4-A4C9-14ADEF0F53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988" y="1604885"/>
            <a:ext cx="7726852" cy="460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7505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F11D860-E956-440D-9DD1-1411F491B7CB}"/>
              </a:ext>
            </a:extLst>
          </p:cNvPr>
          <p:cNvSpPr/>
          <p:nvPr/>
        </p:nvSpPr>
        <p:spPr>
          <a:xfrm>
            <a:off x="323528" y="11663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300"/>
              </a:spcAft>
              <a:buSzPts val="1200"/>
            </a:pPr>
            <a:r>
              <a:rPr lang="es-ES" sz="2400" dirty="0">
                <a:latin typeface="Times New Roman" charset="0"/>
                <a:cs typeface="Times New Roman" charset="0"/>
              </a:rPr>
              <a:t>Se ha continuado con la estabilidad del sistema</a:t>
            </a:r>
          </a:p>
        </p:txBody>
      </p:sp>
      <p:cxnSp>
        <p:nvCxnSpPr>
          <p:cNvPr id="5" name="6 Conector recto">
            <a:extLst>
              <a:ext uri="{FF2B5EF4-FFF2-40B4-BE49-F238E27FC236}">
                <a16:creationId xmlns:a16="http://schemas.microsoft.com/office/drawing/2014/main" id="{532B4844-90AA-441A-AF95-7FA7D1A39279}"/>
              </a:ext>
            </a:extLst>
          </p:cNvPr>
          <p:cNvCxnSpPr/>
          <p:nvPr/>
        </p:nvCxnSpPr>
        <p:spPr>
          <a:xfrm>
            <a:off x="-5925" y="836712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EB16D231-2ED0-4131-8D8C-D317CF31E968}"/>
              </a:ext>
            </a:extLst>
          </p:cNvPr>
          <p:cNvSpPr/>
          <p:nvPr/>
        </p:nvSpPr>
        <p:spPr>
          <a:xfrm>
            <a:off x="125760" y="1308412"/>
            <a:ext cx="8532440" cy="4567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El sistema financiero mexicano ya gozaba de buenos resultados en términos de solidez y estabilidad conforme a los indicadores de estabilidad tanto del FMI como de la CNBV. </a:t>
            </a: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A principios de 2014, el sistema financiero presentó una razón entre el capital regulatorio y los activos ponderados por riesgo de 15.6%; casi el doble del mínimo regulatorio que establecen los criterios del Comité de Supervisión Bancaria de Basilea III de 8%.  </a:t>
            </a: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s-ES_tradnl" sz="2000" dirty="0">
                <a:latin typeface="Times New Roman" charset="0"/>
                <a:cs typeface="Times New Roman" charset="0"/>
              </a:rPr>
              <a:t>Al tercer trimestre de 2017, este indicador se ubicó en 16.0%, nivel superior al de países como Australia (14.5%), Chile (13.8%) e India (12.8%).</a:t>
            </a: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s-MX" sz="2000" dirty="0"/>
          </a:p>
          <a:p>
            <a:pPr marL="342900" indent="-342900">
              <a:lnSpc>
                <a:spcPct val="115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s-ES_tradnl" sz="200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323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80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0" y="908720"/>
            <a:ext cx="91328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La Reforma constituye un </a:t>
            </a:r>
            <a:r>
              <a:rPr lang="es-ES_tradnl" sz="2000" b="1" dirty="0">
                <a:latin typeface="Times New Roman" charset="0"/>
                <a:ea typeface="Times New Roman" charset="0"/>
                <a:cs typeface="Times New Roman" charset="0"/>
              </a:rPr>
              <a:t>avance importante en la consolidación del marco regulatorio 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de las instituciones financieras y en garantizar la estabilidad del sector.</a:t>
            </a:r>
          </a:p>
          <a:p>
            <a:pPr marL="457200" indent="-4572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La expansión en la oferta crediticia es en mayor medida el resultado del crecimiento del sector que ya se observaba previo a la Reforma.</a:t>
            </a:r>
          </a:p>
          <a:p>
            <a:pPr marL="457200" indent="-4572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El costo del financiamiento no ha bajado, aunque esto es en parte el resultado del incremento en la tasa de interés objetivo del Banco de México.</a:t>
            </a:r>
          </a:p>
          <a:p>
            <a:pPr marL="457200" indent="-457200" algn="just">
              <a:buFont typeface="Arial" charset="0"/>
              <a:buChar char="•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Esta pendiente la instrumentación de la política de inclusión financiera y de la estrategia de educación financiera.</a:t>
            </a:r>
          </a:p>
          <a:p>
            <a:pPr marL="914400" lvl="1" indent="-457200" algn="just">
              <a:buFont typeface="+mj-lt"/>
              <a:buAutoNum type="arabicPeriod"/>
            </a:pP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0B7C2AD-0911-4764-BF1F-4060FC299B80}"/>
              </a:ext>
            </a:extLst>
          </p:cNvPr>
          <p:cNvSpPr/>
          <p:nvPr/>
        </p:nvSpPr>
        <p:spPr>
          <a:xfrm>
            <a:off x="0" y="185210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300"/>
              </a:spcAft>
              <a:buSzPts val="1200"/>
            </a:pPr>
            <a:r>
              <a:rPr lang="es-ES" sz="3200" dirty="0">
                <a:latin typeface="Times New Roman" charset="0"/>
                <a:cs typeface="Times New Roman" charset="0"/>
              </a:rPr>
              <a:t> Conclusiones y consideraciones finales</a:t>
            </a:r>
          </a:p>
        </p:txBody>
      </p:sp>
    </p:spTree>
    <p:extLst>
      <p:ext uri="{BB962C8B-B14F-4D97-AF65-F5344CB8AC3E}">
        <p14:creationId xmlns:p14="http://schemas.microsoft.com/office/powerpoint/2010/main" val="1189950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4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El sistema financiero es muy amplio y complejo</a:t>
            </a:r>
            <a:endParaRPr lang="x-none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/>
          <p:cNvSpPr/>
          <p:nvPr/>
        </p:nvSpPr>
        <p:spPr>
          <a:xfrm>
            <a:off x="2483768" y="1516429"/>
            <a:ext cx="597154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s-ES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(</a:t>
            </a:r>
            <a:r>
              <a:rPr lang="es-ES_trad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2,905 instituciones a septiembre de 2017</a:t>
            </a:r>
            <a:r>
              <a:rPr lang="es-ES_tradnl" dirty="0"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) </a:t>
            </a:r>
            <a:endParaRPr lang="es-ES_tradnl" sz="2400" dirty="0">
              <a:effectLst/>
              <a:latin typeface="Times New Roman" panose="02020603050405020304" pitchFamily="18" charset="0"/>
              <a:ea typeface="Times New Roman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FAAD9F0-E76E-4F4F-829F-E9E0A529B1C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41" y="1996062"/>
            <a:ext cx="6322918" cy="475423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0966AA1E-06D3-4A89-AE54-BBE6E33C3CF7}"/>
              </a:ext>
            </a:extLst>
          </p:cNvPr>
          <p:cNvSpPr/>
          <p:nvPr/>
        </p:nvSpPr>
        <p:spPr>
          <a:xfrm>
            <a:off x="2345338" y="5591107"/>
            <a:ext cx="1290558" cy="5094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B54BE8B-7864-488D-BEDB-1B4674C383E7}"/>
              </a:ext>
            </a:extLst>
          </p:cNvPr>
          <p:cNvSpPr/>
          <p:nvPr/>
        </p:nvSpPr>
        <p:spPr>
          <a:xfrm>
            <a:off x="3353450" y="3305570"/>
            <a:ext cx="1512168" cy="6347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BAC93C63-2FCD-4497-9CBD-6B36235E0A1C}"/>
              </a:ext>
            </a:extLst>
          </p:cNvPr>
          <p:cNvSpPr/>
          <p:nvPr/>
        </p:nvSpPr>
        <p:spPr>
          <a:xfrm>
            <a:off x="3713490" y="4373177"/>
            <a:ext cx="1368152" cy="6347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F8EE6A9B-5645-4ACA-BF1C-0D267F9EEA2B}"/>
              </a:ext>
            </a:extLst>
          </p:cNvPr>
          <p:cNvSpPr txBox="1">
            <a:spLocks/>
          </p:cNvSpPr>
          <p:nvPr/>
        </p:nvSpPr>
        <p:spPr>
          <a:xfrm>
            <a:off x="1259632" y="1083529"/>
            <a:ext cx="6322918" cy="6172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just"/>
            <a:r>
              <a:rPr lang="es-ES_tradnl" dirty="0">
                <a:latin typeface="Times New Roman" charset="0"/>
                <a:ea typeface="Times New Roman" charset="0"/>
                <a:cs typeface="Times New Roman" charset="0"/>
              </a:rPr>
              <a:t>Estructura condensada del sistema financiero mexicano</a:t>
            </a:r>
            <a:endParaRPr lang="x-none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A359415-733A-426F-934D-BCEC75F25336}"/>
              </a:ext>
            </a:extLst>
          </p:cNvPr>
          <p:cNvSpPr/>
          <p:nvPr/>
        </p:nvSpPr>
        <p:spPr>
          <a:xfrm>
            <a:off x="4283967" y="5591107"/>
            <a:ext cx="720081" cy="5094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019903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46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El </a:t>
            </a:r>
            <a:r>
              <a:rPr lang="es-ES_tradnl" sz="2400" dirty="0">
                <a:latin typeface="Times New Roman" charset="0"/>
                <a:ea typeface="Times New Roman" charset="0"/>
                <a:cs typeface="Times New Roman" charset="0"/>
              </a:rPr>
              <a:t>sistema financiero</a:t>
            </a:r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 se ha caracterizado por su </a:t>
            </a:r>
            <a:r>
              <a:rPr lang="es-ES_tradnl" sz="2400" dirty="0">
                <a:latin typeface="Times New Roman" charset="0"/>
                <a:ea typeface="Times New Roman" charset="0"/>
                <a:cs typeface="Times New Roman" charset="0"/>
              </a:rPr>
              <a:t>solidez, estabilidad y competitividad </a:t>
            </a:r>
            <a:endParaRPr lang="x-none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15471" y="1884888"/>
            <a:ext cx="419648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es-ES_tradnl" dirty="0">
                <a:latin typeface="Times New Roman" charset="0"/>
                <a:ea typeface="Times New Roman" charset="0"/>
                <a:cs typeface="Times New Roman" charset="0"/>
              </a:rPr>
              <a:t>Con base en el Índice de Desarrollo del Sistema Financiero que elabora el Foro Económico Mundial se puede apreciar que el sistema financiero en México es sólido, estable y competitivo. </a:t>
            </a:r>
          </a:p>
          <a:p>
            <a:pPr marL="285750" indent="-285750" algn="just">
              <a:buFont typeface="Arial" charset="0"/>
              <a:buChar char="•"/>
            </a:pPr>
            <a:endParaRPr lang="es-ES_tradnl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 algn="just">
              <a:buFont typeface="Arial" charset="0"/>
              <a:buChar char="•"/>
            </a:pPr>
            <a:r>
              <a:rPr lang="es-ES_tradnl" dirty="0">
                <a:latin typeface="Times New Roman" charset="0"/>
                <a:ea typeface="Times New Roman" charset="0"/>
                <a:cs typeface="Times New Roman" charset="0"/>
              </a:rPr>
              <a:t>Pasó del lugar 96 al 63 a nivel mundial entre 2010 y 2014.</a:t>
            </a:r>
          </a:p>
          <a:p>
            <a:pPr marL="285750" indent="-285750" algn="just">
              <a:buFont typeface="Arial" charset="0"/>
              <a:buChar char="•"/>
            </a:pPr>
            <a:endParaRPr lang="es-ES_tradnl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latin typeface="Times New Roman" charset="0"/>
                <a:cs typeface="Times New Roman" charset="0"/>
              </a:rPr>
              <a:t>Es uno de los sistemas más sólidos del mundo, PERO presta poco y a un costo muy alto</a:t>
            </a:r>
            <a:endParaRPr lang="es-ES_tradnl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 algn="just">
              <a:buFont typeface="Arial" charset="0"/>
              <a:buChar char="•"/>
            </a:pPr>
            <a:endParaRPr lang="es-ES_tradnl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4" name="Rectangle 7"/>
          <p:cNvSpPr/>
          <p:nvPr/>
        </p:nvSpPr>
        <p:spPr>
          <a:xfrm>
            <a:off x="4610140" y="1196751"/>
            <a:ext cx="4426356" cy="57465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Componentes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del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Índice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de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Desarrollo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del Sistema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Financiero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muestra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de 144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países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charset="0"/>
              <a:ea typeface="Times New Roman" charset="0"/>
              <a:cs typeface="Times New Roman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(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escala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1 - 7, 7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mejor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  <p:sp>
        <p:nvSpPr>
          <p:cNvPr id="75" name="Rectangle 42"/>
          <p:cNvSpPr/>
          <p:nvPr/>
        </p:nvSpPr>
        <p:spPr>
          <a:xfrm>
            <a:off x="5085288" y="5949280"/>
            <a:ext cx="2997837" cy="28205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Fuente: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Elaboración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propia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con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datos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del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Foro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Económico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rPr>
              <a:t> Mundial.</a:t>
            </a:r>
          </a:p>
        </p:txBody>
      </p:sp>
      <p:grpSp>
        <p:nvGrpSpPr>
          <p:cNvPr id="280578" name="Group 131"/>
          <p:cNvGrpSpPr>
            <a:grpSpLocks/>
          </p:cNvGrpSpPr>
          <p:nvPr/>
        </p:nvGrpSpPr>
        <p:grpSpPr bwMode="auto">
          <a:xfrm>
            <a:off x="0" y="0"/>
            <a:ext cx="3238500" cy="3683000"/>
            <a:chOff x="15633700" y="7188200"/>
            <a:chExt cx="3242539" cy="3441699"/>
          </a:xfrm>
        </p:grpSpPr>
        <p:grpSp>
          <p:nvGrpSpPr>
            <p:cNvPr id="280583" name="Group 130"/>
            <p:cNvGrpSpPr>
              <a:grpSpLocks/>
            </p:cNvGrpSpPr>
            <p:nvPr/>
          </p:nvGrpSpPr>
          <p:grpSpPr bwMode="auto">
            <a:xfrm>
              <a:off x="16357597" y="7576431"/>
              <a:ext cx="2372828" cy="2276682"/>
              <a:chOff x="16357597" y="7576431"/>
              <a:chExt cx="2372828" cy="2276682"/>
            </a:xfrm>
          </p:grpSpPr>
          <p:sp>
            <p:nvSpPr>
              <p:cNvPr id="280587" name="Straight Connector 169"/>
              <p:cNvSpPr>
                <a:spLocks noChangeArrowheads="1"/>
              </p:cNvSpPr>
              <p:nvPr/>
            </p:nvSpPr>
            <p:spPr bwMode="auto">
              <a:xfrm>
                <a:off x="16580400" y="7859895"/>
                <a:ext cx="2055072" cy="15556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grpSp>
            <p:nvGrpSpPr>
              <p:cNvPr id="280584" name="Group 17"/>
              <p:cNvGrpSpPr>
                <a:grpSpLocks/>
              </p:cNvGrpSpPr>
              <p:nvPr/>
            </p:nvGrpSpPr>
            <p:grpSpPr bwMode="auto">
              <a:xfrm>
                <a:off x="16357597" y="7576431"/>
                <a:ext cx="2372828" cy="2276682"/>
                <a:chOff x="17010079" y="8604244"/>
                <a:chExt cx="2374741" cy="2278814"/>
              </a:xfrm>
            </p:grpSpPr>
            <p:sp>
              <p:nvSpPr>
                <p:cNvPr id="280586" name="Straight Connector 170"/>
                <p:cNvSpPr>
                  <a:spLocks noChangeArrowheads="1"/>
                </p:cNvSpPr>
                <p:nvPr/>
              </p:nvSpPr>
              <p:spPr bwMode="auto">
                <a:xfrm>
                  <a:off x="17001227" y="9595014"/>
                  <a:ext cx="2392279" cy="1761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80585" name="Straight Connector 171"/>
                <p:cNvSpPr>
                  <a:spLocks noChangeArrowheads="1"/>
                </p:cNvSpPr>
                <p:nvPr/>
              </p:nvSpPr>
              <p:spPr bwMode="auto">
                <a:xfrm>
                  <a:off x="18306823" y="8597175"/>
                  <a:ext cx="25124" cy="22926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</p:grpSp>
        </p:grpSp>
        <p:grpSp>
          <p:nvGrpSpPr>
            <p:cNvPr id="280579" name="Group 165"/>
            <p:cNvGrpSpPr>
              <a:grpSpLocks/>
            </p:cNvGrpSpPr>
            <p:nvPr/>
          </p:nvGrpSpPr>
          <p:grpSpPr bwMode="auto">
            <a:xfrm>
              <a:off x="15633700" y="7188200"/>
              <a:ext cx="3242539" cy="3441699"/>
              <a:chOff x="13409271" y="7435851"/>
              <a:chExt cx="3239999" cy="3441699"/>
            </a:xfrm>
          </p:grpSpPr>
          <p:sp>
            <p:nvSpPr>
              <p:cNvPr id="280582" name="Chart 166"/>
              <p:cNvSpPr>
                <a:spLocks noChangeArrowheads="1"/>
              </p:cNvSpPr>
              <p:nvPr/>
            </p:nvSpPr>
            <p:spPr bwMode="auto">
              <a:xfrm>
                <a:off x="13411090" y="7737267"/>
                <a:ext cx="3235160" cy="29000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280581" name="Rectangle 167"/>
              <p:cNvSpPr>
                <a:spLocks noChangeArrowheads="1"/>
              </p:cNvSpPr>
              <p:nvPr/>
            </p:nvSpPr>
            <p:spPr bwMode="auto">
              <a:xfrm>
                <a:off x="13411090" y="10608356"/>
                <a:ext cx="3235160" cy="2682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280580" name="Rectangle 168"/>
              <p:cNvSpPr>
                <a:spLocks noChangeArrowheads="1"/>
              </p:cNvSpPr>
              <p:nvPr/>
            </p:nvSpPr>
            <p:spPr bwMode="auto">
              <a:xfrm>
                <a:off x="13502458" y="7435346"/>
                <a:ext cx="3052423" cy="3423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grpSp>
        <p:nvGrpSpPr>
          <p:cNvPr id="2" name="Group 131"/>
          <p:cNvGrpSpPr>
            <a:grpSpLocks/>
          </p:cNvGrpSpPr>
          <p:nvPr/>
        </p:nvGrpSpPr>
        <p:grpSpPr bwMode="auto">
          <a:xfrm>
            <a:off x="0" y="0"/>
            <a:ext cx="3238500" cy="3683000"/>
            <a:chOff x="15633700" y="7188200"/>
            <a:chExt cx="3242539" cy="3441699"/>
          </a:xfrm>
        </p:grpSpPr>
        <p:grpSp>
          <p:nvGrpSpPr>
            <p:cNvPr id="3" name="Group 130"/>
            <p:cNvGrpSpPr>
              <a:grpSpLocks/>
            </p:cNvGrpSpPr>
            <p:nvPr/>
          </p:nvGrpSpPr>
          <p:grpSpPr bwMode="auto">
            <a:xfrm>
              <a:off x="16357597" y="7576431"/>
              <a:ext cx="2372828" cy="2276682"/>
              <a:chOff x="16357597" y="7576431"/>
              <a:chExt cx="2372828" cy="2276682"/>
            </a:xfrm>
          </p:grpSpPr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>
                <a:off x="16357597" y="7576431"/>
                <a:ext cx="2372828" cy="2276682"/>
                <a:chOff x="17010079" y="8604244"/>
                <a:chExt cx="2374741" cy="2278814"/>
              </a:xfrm>
            </p:grpSpPr>
          </p:grpSp>
        </p:grpSp>
        <p:grpSp>
          <p:nvGrpSpPr>
            <p:cNvPr id="8" name="Group 165"/>
            <p:cNvGrpSpPr>
              <a:grpSpLocks/>
            </p:cNvGrpSpPr>
            <p:nvPr/>
          </p:nvGrpSpPr>
          <p:grpSpPr bwMode="auto">
            <a:xfrm>
              <a:off x="15633700" y="7188200"/>
              <a:ext cx="3242539" cy="3441699"/>
              <a:chOff x="13409271" y="7435851"/>
              <a:chExt cx="3239999" cy="3441699"/>
            </a:xfrm>
          </p:grpSpPr>
        </p:grpSp>
      </p:grpSp>
      <p:pic>
        <p:nvPicPr>
          <p:cNvPr id="13" name="Imagen 12">
            <a:extLst>
              <a:ext uri="{FF2B5EF4-FFF2-40B4-BE49-F238E27FC236}">
                <a16:creationId xmlns:a16="http://schemas.microsoft.com/office/drawing/2014/main" id="{C5FA0472-6924-45D6-9016-0F846D3AB1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7904" y="1336878"/>
            <a:ext cx="5832648" cy="518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856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444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En otros países los sistemas financieros canalizan mayores recursos al sector privado</a:t>
            </a:r>
            <a:endParaRPr lang="x-none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251520" y="1132023"/>
            <a:ext cx="9036496" cy="338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sz="1600" b="1" dirty="0">
                <a:latin typeface="Times New Roman" charset="0"/>
                <a:ea typeface="Times New Roman" charset="0"/>
                <a:cs typeface="Times New Roman" charset="0"/>
              </a:rPr>
              <a:t>Crédito doméstico al sector privado y depósitos de ahorro en el sistema financiero 2016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2CDE917-D354-4838-B7BA-3B9C980FAC31}"/>
              </a:ext>
            </a:extLst>
          </p:cNvPr>
          <p:cNvSpPr/>
          <p:nvPr/>
        </p:nvSpPr>
        <p:spPr>
          <a:xfrm>
            <a:off x="795051" y="6327820"/>
            <a:ext cx="77038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_tradnl" sz="1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Fuente: Elaboración propia con datos del Banco Mundial y del Fondo Monetario Internacional.</a:t>
            </a:r>
            <a:endParaRPr lang="es-MX" sz="1600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algn="just">
              <a:spcAft>
                <a:spcPts val="400"/>
              </a:spcAft>
            </a:pPr>
            <a:r>
              <a:rPr lang="es-ES_tradnl" sz="1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* Esta cifra a 2015</a:t>
            </a:r>
            <a:r>
              <a:rPr lang="es-ES_tradnl" sz="1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s-MX" sz="2400" dirty="0">
              <a:effectLst/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6DA0EC2-6011-4205-8678-9317DA06B2B4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32947"/>
            <a:ext cx="5976664" cy="4752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4147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511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dirty="0">
                <a:ea typeface="Times New Roman" charset="0"/>
              </a:rPr>
              <a:t>El bajo financiamiento al sector privado no se explica por el lado del ahorro</a:t>
            </a:r>
            <a:endParaRPr lang="x-none" dirty="0">
              <a:ea typeface="Times New Roman" charset="0"/>
            </a:endParaRP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30 CuadroTexto"/>
          <p:cNvSpPr txBox="1"/>
          <p:nvPr/>
        </p:nvSpPr>
        <p:spPr>
          <a:xfrm>
            <a:off x="2" y="909227"/>
            <a:ext cx="8918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Existe un margen muy amplio entre el ahorro financiero y el financiamiento que otorga el sector</a:t>
            </a:r>
          </a:p>
        </p:txBody>
      </p:sp>
      <p:sp>
        <p:nvSpPr>
          <p:cNvPr id="15" name="Rectangle 8"/>
          <p:cNvSpPr/>
          <p:nvPr/>
        </p:nvSpPr>
        <p:spPr>
          <a:xfrm>
            <a:off x="179512" y="1700807"/>
            <a:ext cx="8738879" cy="38899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i="0" u="none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Ahorro</a:t>
            </a:r>
            <a:r>
              <a:rPr lang="en-US" sz="1200" b="1" i="0" u="none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y </a:t>
            </a:r>
            <a:r>
              <a:rPr lang="x-none" sz="1200" b="1" i="0" u="none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sz="1200" b="1" i="0" u="none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inanciamiento</a:t>
            </a:r>
            <a:r>
              <a:rPr lang="en-US" sz="1200" b="1" i="0" u="none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b="1" i="0" u="none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interno</a:t>
            </a:r>
            <a:r>
              <a:rPr lang="en-US" sz="1200" b="1" i="0" u="none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al </a:t>
            </a:r>
            <a:r>
              <a:rPr lang="x-none" sz="1200" b="1" i="0" u="none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lang="en-US" sz="1200" b="1" i="0" u="none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ector</a:t>
            </a:r>
            <a:r>
              <a:rPr lang="en-US" sz="1200" b="1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1200" b="1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sz="1200" b="1" i="0" u="none" baseline="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rivado</a:t>
            </a:r>
            <a:r>
              <a:rPr lang="en-US" sz="1200" b="1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x-none" sz="1200" b="1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n</a:t>
            </a:r>
            <a:r>
              <a:rPr lang="en-US" sz="1200" b="1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 </a:t>
            </a:r>
            <a:r>
              <a:rPr lang="x-none" sz="1200" b="1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f</a:t>
            </a:r>
            <a:r>
              <a:rPr lang="en-US" sz="1200" b="1" i="0" u="none" baseline="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inanciero</a:t>
            </a:r>
            <a:endParaRPr lang="en-US" sz="1200" b="1" i="0" u="none" baseline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n-US" sz="1200" b="0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(% del PIB y </a:t>
            </a:r>
            <a:r>
              <a:rPr lang="en-US" sz="1200" b="0" i="0" u="none" baseline="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crecimiento</a:t>
            </a:r>
            <a:r>
              <a:rPr lang="en-US" sz="1200" b="0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real </a:t>
            </a:r>
            <a:r>
              <a:rPr lang="en-US" sz="1200" b="0" i="0" u="none" baseline="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anual</a:t>
            </a:r>
            <a:r>
              <a:rPr lang="en-US" sz="1200" b="0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b="0" i="0" u="none" baseline="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promedio</a:t>
            </a:r>
            <a:r>
              <a:rPr lang="en-US" sz="1200" b="0" i="0" u="none" baseline="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)</a:t>
            </a:r>
            <a:endParaRPr lang="en-US" sz="1200" b="0" i="0" u="none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CF072E8-207A-43EE-95F2-460C2C6004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600" y="1895302"/>
            <a:ext cx="7801188" cy="4739907"/>
          </a:xfrm>
          <a:prstGeom prst="rect">
            <a:avLst/>
          </a:prstGeom>
        </p:spPr>
      </p:pic>
      <p:cxnSp>
        <p:nvCxnSpPr>
          <p:cNvPr id="12" name="Straight Connector 9">
            <a:extLst>
              <a:ext uri="{FF2B5EF4-FFF2-40B4-BE49-F238E27FC236}">
                <a16:creationId xmlns:a16="http://schemas.microsoft.com/office/drawing/2014/main" id="{0E8E6CBD-72A9-49C8-BB77-ECC8E9806678}"/>
              </a:ext>
            </a:extLst>
          </p:cNvPr>
          <p:cNvCxnSpPr>
            <a:cxnSpLocks/>
          </p:cNvCxnSpPr>
          <p:nvPr/>
        </p:nvCxnSpPr>
        <p:spPr>
          <a:xfrm flipH="1" flipV="1">
            <a:off x="7452320" y="3278791"/>
            <a:ext cx="1" cy="1570256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684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75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ítulo 1"/>
          <p:cNvSpPr>
            <a:spLocks noGrp="1"/>
          </p:cNvSpPr>
          <p:nvPr>
            <p:ph type="title"/>
          </p:nvPr>
        </p:nvSpPr>
        <p:spPr>
          <a:xfrm>
            <a:off x="0" y="92360"/>
            <a:ext cx="9132828" cy="609600"/>
          </a:xfrm>
        </p:spPr>
        <p:txBody>
          <a:bodyPr>
            <a:noAutofit/>
          </a:bodyPr>
          <a:lstStyle/>
          <a:p>
            <a:pPr algn="just"/>
            <a:r>
              <a:rPr lang="es-ES_tradnl" dirty="0"/>
              <a:t>Los préstamos son caros si se comparan con países desarrollados y emergentes tanto de Asia como Latinoamérica. </a:t>
            </a: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977524" y="1325256"/>
            <a:ext cx="7338892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dirty="0"/>
              <a:t>Tasa de interés real para tarjetas de crédito 2018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735" y="5487615"/>
            <a:ext cx="91173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_tradnl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1" name="Rectangle 35"/>
          <p:cNvSpPr/>
          <p:nvPr/>
        </p:nvSpPr>
        <p:spPr>
          <a:xfrm>
            <a:off x="585905" y="5116111"/>
            <a:ext cx="7482908" cy="4385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Elaboración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datos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 Deposits.org y del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Portafolio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Información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la CNBV</a:t>
            </a:r>
            <a:r>
              <a:rPr kumimoji="0" lang="x-non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Banxico y Banco Mundial</a:t>
            </a:r>
            <a:r>
              <a:rPr kumimoji="0" lang="x-none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1E8098F-2E27-418B-948C-3BE317C711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782" y="1838099"/>
            <a:ext cx="7956376" cy="311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870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21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4" name="3 Objeto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905516" y="1295017"/>
            <a:ext cx="7338892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dirty="0"/>
              <a:t>Tasa de interés real para PYMES, 2015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735" y="5487615"/>
            <a:ext cx="91173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_tradnl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1" name="Rectangle 35"/>
          <p:cNvSpPr/>
          <p:nvPr/>
        </p:nvSpPr>
        <p:spPr>
          <a:xfrm>
            <a:off x="1875443" y="4635032"/>
            <a:ext cx="5720893" cy="4385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Elaboración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datos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 Deposits.org y del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Portafolio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Información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la CNBV</a:t>
            </a:r>
            <a:r>
              <a:rPr kumimoji="0" lang="x-none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Banxico y Banco Mundial</a:t>
            </a:r>
            <a:r>
              <a:rPr kumimoji="0" lang="x-none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E739E4F-BE41-48F2-AFE2-E6B312EFFC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0839" y="1772816"/>
            <a:ext cx="5422321" cy="2868480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820B761A-3301-4624-BE06-8BB2C727FBAB}"/>
              </a:ext>
            </a:extLst>
          </p:cNvPr>
          <p:cNvSpPr txBox="1">
            <a:spLocks/>
          </p:cNvSpPr>
          <p:nvPr/>
        </p:nvSpPr>
        <p:spPr>
          <a:xfrm>
            <a:off x="-7736" y="165395"/>
            <a:ext cx="9132828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just"/>
            <a:r>
              <a:rPr lang="es-ES_tradnl" dirty="0"/>
              <a:t>Los préstamos son caros si se comparan con países desarrollados y emergentes tanto de Asia como Latinoamérica. </a:t>
            </a: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30 CuadroTexto">
            <a:extLst>
              <a:ext uri="{FF2B5EF4-FFF2-40B4-BE49-F238E27FC236}">
                <a16:creationId xmlns:a16="http://schemas.microsoft.com/office/drawing/2014/main" id="{3A819787-6A6E-4742-A7D9-CA771A686F15}"/>
              </a:ext>
            </a:extLst>
          </p:cNvPr>
          <p:cNvSpPr txBox="1"/>
          <p:nvPr/>
        </p:nvSpPr>
        <p:spPr>
          <a:xfrm>
            <a:off x="-7736" y="5454868"/>
            <a:ext cx="8918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es-ES_tradnl" sz="2000" dirty="0">
                <a:latin typeface="Times New Roman" charset="0"/>
                <a:ea typeface="Times New Roman" charset="0"/>
                <a:cs typeface="Times New Roman" charset="0"/>
              </a:rPr>
              <a:t>Además, las grandes compañías concentran la mayor parte de los recursos que otorgan los intermediarios bancarios (74.8% del financiamiento total)</a:t>
            </a:r>
          </a:p>
        </p:txBody>
      </p:sp>
    </p:spTree>
    <p:extLst>
      <p:ext uri="{BB962C8B-B14F-4D97-AF65-F5344CB8AC3E}">
        <p14:creationId xmlns:p14="http://schemas.microsoft.com/office/powerpoint/2010/main" val="263518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542" name="Diapositiva de think-cell" r:id="rId5" imgW="360" imgH="360" progId="TCLayout.ActiveDocument.1">
                  <p:embed/>
                </p:oleObj>
              </mc:Choice>
              <mc:Fallback>
                <p:oleObj name="Diapositiva de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6 Conector recto"/>
          <p:cNvCxnSpPr/>
          <p:nvPr/>
        </p:nvCxnSpPr>
        <p:spPr>
          <a:xfrm>
            <a:off x="0" y="908720"/>
            <a:ext cx="9149925" cy="0"/>
          </a:xfrm>
          <a:prstGeom prst="line">
            <a:avLst/>
          </a:prstGeom>
          <a:ln w="31750">
            <a:solidFill>
              <a:srgbClr val="3BB3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977524" y="1741721"/>
            <a:ext cx="7338892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s-ES_tradnl" sz="1400" dirty="0"/>
              <a:t>Tasa de interés real de préstamos personales bancarios y diferencia con la de ahorro, 2018*</a:t>
            </a:r>
          </a:p>
        </p:txBody>
      </p:sp>
      <p:sp>
        <p:nvSpPr>
          <p:cNvPr id="61" name="Rectangle 35"/>
          <p:cNvSpPr/>
          <p:nvPr/>
        </p:nvSpPr>
        <p:spPr>
          <a:xfrm>
            <a:off x="819361" y="5294731"/>
            <a:ext cx="7482908" cy="43852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El dato de China es a agosto de 2017, México a diciembre de 2017 y el resto a febrero de 2018.</a:t>
            </a:r>
            <a:endParaRPr lang="es-MX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Elaboración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datos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 Deposits.org y del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Portafolio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Información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de la CNBV</a:t>
            </a:r>
            <a:r>
              <a:rPr kumimoji="0" lang="x-none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Banxico y Banco Mundial</a:t>
            </a:r>
            <a:r>
              <a:rPr kumimoji="0" lang="x-none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3410045-5A83-4B50-B5B7-69097BE52F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360" y="2126380"/>
            <a:ext cx="7786941" cy="3168352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E8C9A57F-147D-4BD8-B54D-8F4C4F3FF7A6}"/>
              </a:ext>
            </a:extLst>
          </p:cNvPr>
          <p:cNvSpPr txBox="1">
            <a:spLocks/>
          </p:cNvSpPr>
          <p:nvPr/>
        </p:nvSpPr>
        <p:spPr>
          <a:xfrm>
            <a:off x="0" y="92014"/>
            <a:ext cx="874008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just"/>
            <a:r>
              <a:rPr lang="es-ES_tradnl" dirty="0"/>
              <a:t>Además, la diferencia entre la tasa que se obtiene por los ahorros y la que se debe pagar por los préstamos es muy amplía en comparación con otros países </a:t>
            </a:r>
            <a:endParaRPr lang="es-ES_tradnl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189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17152</TotalTime>
  <Words>1878</Words>
  <Application>Microsoft Office PowerPoint</Application>
  <PresentationFormat>Presentación en pantalla (4:3)</PresentationFormat>
  <Paragraphs>189</Paragraphs>
  <Slides>26</Slides>
  <Notes>21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6" baseType="lpstr">
      <vt:lpstr>MS PGothic</vt:lpstr>
      <vt:lpstr>Adobe Caslon Pro</vt:lpstr>
      <vt:lpstr>Arial</vt:lpstr>
      <vt:lpstr>Arial Unicode MS</vt:lpstr>
      <vt:lpstr>Calibri</vt:lpstr>
      <vt:lpstr>Calibri Italic</vt:lpstr>
      <vt:lpstr>Cambria</vt:lpstr>
      <vt:lpstr>Times New Roman</vt:lpstr>
      <vt:lpstr>Tema de Office</vt:lpstr>
      <vt:lpstr>Diapositiva de think-cell</vt:lpstr>
      <vt:lpstr>Presentación de PowerPoint</vt:lpstr>
      <vt:lpstr>Presentación de PowerPoint</vt:lpstr>
      <vt:lpstr>El sistema financiero es muy amplio y complejo</vt:lpstr>
      <vt:lpstr>El sistema financiero se ha caracterizado por su solidez, estabilidad y competitividad </vt:lpstr>
      <vt:lpstr>En otros países los sistemas financieros canalizan mayores recursos al sector privado</vt:lpstr>
      <vt:lpstr>El bajo financiamiento al sector privado no se explica por el lado del ahorro</vt:lpstr>
      <vt:lpstr>Los préstamos son caros si se comparan con países desarrollados y emergentes tanto de Asia como Latinoamérica. </vt:lpstr>
      <vt:lpstr>Presentación de PowerPoint</vt:lpstr>
      <vt:lpstr>Presentación de PowerPoint</vt:lpstr>
      <vt:lpstr>La banca comercial presenta alta concentración</vt:lpstr>
      <vt:lpstr>La Reforma Financiera  </vt:lpstr>
      <vt:lpstr>Objetivos: Más crédito y más barato</vt:lpstr>
      <vt:lpstr>En el sector de la banca comercial las medidas más relevantes son:</vt:lpstr>
      <vt:lpstr>Mayor regulación y supervisión</vt:lpstr>
      <vt:lpstr>En la banca de desarrollo se eliminaron las restricciones que limitaban el otorgamiento de crédito</vt:lpstr>
      <vt:lpstr>Presentación de PowerPoint</vt:lpstr>
      <vt:lpstr>La Reforma Financiera  </vt:lpstr>
      <vt:lpstr>Implementación</vt:lpstr>
      <vt:lpstr>Implementación</vt:lpstr>
      <vt:lpstr>Resultados en materia de regulación</vt:lpstr>
      <vt:lpstr>Resultados en materia de regulación</vt:lpstr>
      <vt:lpstr>La concentración del sector sigue siendo esencialmente la misma.</vt:lpstr>
      <vt:lpstr>Se ha incrementado la oferta crediticia</vt:lpstr>
      <vt:lpstr>El costo del financiamiento no ha disminuido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Marcela Reynoso</dc:creator>
  <cp:lastModifiedBy>Ariadna Díaz Castillo</cp:lastModifiedBy>
  <cp:revision>1041</cp:revision>
  <cp:lastPrinted>2018-08-08T14:37:29Z</cp:lastPrinted>
  <dcterms:created xsi:type="dcterms:W3CDTF">2014-03-27T17:37:11Z</dcterms:created>
  <dcterms:modified xsi:type="dcterms:W3CDTF">2018-08-08T16:26:41Z</dcterms:modified>
</cp:coreProperties>
</file>