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  <p:sldMasterId id="2147483831" r:id="rId2"/>
    <p:sldMasterId id="2147483843" r:id="rId3"/>
    <p:sldMasterId id="2147484345" r:id="rId4"/>
    <p:sldMasterId id="2147484357" r:id="rId5"/>
  </p:sldMasterIdLst>
  <p:notesMasterIdLst>
    <p:notesMasterId r:id="rId20"/>
  </p:notesMasterIdLst>
  <p:handoutMasterIdLst>
    <p:handoutMasterId r:id="rId21"/>
  </p:handoutMasterIdLst>
  <p:sldIdLst>
    <p:sldId id="728" r:id="rId6"/>
    <p:sldId id="846" r:id="rId7"/>
    <p:sldId id="745" r:id="rId8"/>
    <p:sldId id="850" r:id="rId9"/>
    <p:sldId id="851" r:id="rId10"/>
    <p:sldId id="852" r:id="rId11"/>
    <p:sldId id="853" r:id="rId12"/>
    <p:sldId id="854" r:id="rId13"/>
    <p:sldId id="859" r:id="rId14"/>
    <p:sldId id="855" r:id="rId15"/>
    <p:sldId id="856" r:id="rId16"/>
    <p:sldId id="857" r:id="rId17"/>
    <p:sldId id="858" r:id="rId18"/>
    <p:sldId id="844" r:id="rId19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uara Herrera, Oliver" initials="AHO" lastIdx="6" clrIdx="0">
    <p:extLst>
      <p:ext uri="{19B8F6BF-5375-455C-9EA6-DF929625EA0E}">
        <p15:presenceInfo xmlns:p15="http://schemas.microsoft.com/office/powerpoint/2012/main" userId="S-1-5-21-3560232635-1406422398-2702866923-537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9CD"/>
    <a:srgbClr val="E6EEF2"/>
    <a:srgbClr val="DBE7ED"/>
    <a:srgbClr val="DCE8EE"/>
    <a:srgbClr val="BDD4ED"/>
    <a:srgbClr val="0096D7"/>
    <a:srgbClr val="E97617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1972" autoAdjust="0"/>
  </p:normalViewPr>
  <p:slideViewPr>
    <p:cSldViewPr>
      <p:cViewPr varScale="1">
        <p:scale>
          <a:sx n="73" d="100"/>
          <a:sy n="73" d="100"/>
        </p:scale>
        <p:origin x="3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984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kaplan\Documents\pr&#233;stamo_seguridad_social_M&#233;xico\gr&#225;ficas_IMT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kaplan\Documents\pr&#233;stamo_seguridad_social_M&#233;xico\sims_informality_2016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kaplan\Documents\pr&#233;stamo_seguridad_social_M&#233;xico\laudos_condenatorios_sin_pago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855820940210944E-2"/>
          <c:y val="0.13186876640419948"/>
          <c:w val="0.88273755198324388"/>
          <c:h val="0.6039559373260160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0"/>
            <c:marker>
              <c:symbol val="circle"/>
              <c:size val="8"/>
              <c:spPr>
                <a:solidFill>
                  <a:srgbClr val="C00000"/>
                </a:solidFill>
                <a:ln w="9525">
                  <a:solidFill>
                    <a:srgbClr val="C0000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51B-455D-A19B-F89D047B830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6652BC20-FD5E-43FE-8EC7-21D71873D1AF}" type="CELLRANGE">
                      <a:rPr lang="en-US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51B-455D-A19B-F89D047B8309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ED0FD2A-95C8-4A4C-A12E-9EA3AF0A9F8A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461F70F8-D8E1-4571-AB67-0CA604974F27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031B88E4-5821-46B5-896D-C7A3186BC65F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7FE5244C-4C93-419B-879D-1C3D35FB59A3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4303B380-1FC9-40C2-B05A-7E9DFBBDEBCB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56970383-5F3A-48F2-95D5-14214C92597A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0F1E6B96-6D95-450F-A9A6-2B1B421F2500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3629CDB8-723B-4A9A-9FF0-704CECDA155D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9CD4AEF4-C3B5-4534-A3A6-5BFE2ECD143F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7B532FD-CCB4-4ABA-9B35-6874B4AF5492}" type="CELLRANGE">
                      <a:rPr lang="es-419"/>
                      <a:pPr>
                        <a:defRPr sz="1600" b="1">
                          <a:solidFill>
                            <a:srgbClr val="C00000"/>
                          </a:solidFill>
                        </a:defRPr>
                      </a:pPr>
                      <a:t>[CELLRANGE]</a:t>
                    </a:fld>
                    <a:endParaRPr lang="es-419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419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fld id="{7F364D12-929E-49F0-9E7C-7DA185751B31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13F2526D-5AB2-49C5-99B8-3387A7A8AA28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B76C4D12-49C5-412B-B741-52EC8674FD0F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E0F8ED4D-0DE3-48CC-A962-2BABB7CDB435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BC52199F-11CC-4ECC-AF38-2B7B9DA9AE2B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8695B504-311D-404D-8A80-F8D0AE331397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Sheet1!$F$2:$F$18</c:f>
              <c:numCache>
                <c:formatCode>General</c:formatCode>
                <c:ptCount val="17"/>
                <c:pt idx="0">
                  <c:v>22553.581999999999</c:v>
                </c:pt>
                <c:pt idx="1">
                  <c:v>6465.2550000000001</c:v>
                </c:pt>
                <c:pt idx="2">
                  <c:v>15614.528</c:v>
                </c:pt>
                <c:pt idx="3">
                  <c:v>23459.556</c:v>
                </c:pt>
                <c:pt idx="4">
                  <c:v>13846.511</c:v>
                </c:pt>
                <c:pt idx="5">
                  <c:v>15482.343000000001</c:v>
                </c:pt>
                <c:pt idx="6">
                  <c:v>11263.587</c:v>
                </c:pt>
                <c:pt idx="7">
                  <c:v>8302.5390000000007</c:v>
                </c:pt>
                <c:pt idx="8">
                  <c:v>7737.6139999999996</c:v>
                </c:pt>
                <c:pt idx="9">
                  <c:v>4868.5519999999997</c:v>
                </c:pt>
                <c:pt idx="10">
                  <c:v>17534.440999999999</c:v>
                </c:pt>
                <c:pt idx="11">
                  <c:v>4997.1779999999999</c:v>
                </c:pt>
                <c:pt idx="12">
                  <c:v>21764.645</c:v>
                </c:pt>
                <c:pt idx="13">
                  <c:v>8707.7900000000009</c:v>
                </c:pt>
                <c:pt idx="14">
                  <c:v>12194.700999999999</c:v>
                </c:pt>
                <c:pt idx="15">
                  <c:v>14983.652</c:v>
                </c:pt>
                <c:pt idx="16">
                  <c:v>21506.521000000001</c:v>
                </c:pt>
              </c:numCache>
            </c:numRef>
          </c:xVal>
          <c:yVal>
            <c:numRef>
              <c:f>Sheet1!$G$2:$G$18</c:f>
              <c:numCache>
                <c:formatCode>General</c:formatCode>
                <c:ptCount val="17"/>
                <c:pt idx="0">
                  <c:v>62.4</c:v>
                </c:pt>
                <c:pt idx="1">
                  <c:v>55.49</c:v>
                </c:pt>
                <c:pt idx="2">
                  <c:v>61.15</c:v>
                </c:pt>
                <c:pt idx="3">
                  <c:v>64.95</c:v>
                </c:pt>
                <c:pt idx="4">
                  <c:v>57.41</c:v>
                </c:pt>
                <c:pt idx="5">
                  <c:v>62.17</c:v>
                </c:pt>
                <c:pt idx="6">
                  <c:v>59.48</c:v>
                </c:pt>
                <c:pt idx="7">
                  <c:v>48.26</c:v>
                </c:pt>
                <c:pt idx="8">
                  <c:v>44.94</c:v>
                </c:pt>
                <c:pt idx="9">
                  <c:v>45.33</c:v>
                </c:pt>
                <c:pt idx="10">
                  <c:v>50.26</c:v>
                </c:pt>
                <c:pt idx="11">
                  <c:v>48.43</c:v>
                </c:pt>
                <c:pt idx="12">
                  <c:v>63.81</c:v>
                </c:pt>
                <c:pt idx="13">
                  <c:v>57.44</c:v>
                </c:pt>
                <c:pt idx="14">
                  <c:v>54.74</c:v>
                </c:pt>
                <c:pt idx="15">
                  <c:v>55.09</c:v>
                </c:pt>
                <c:pt idx="16">
                  <c:v>71.91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651B-455D-A19B-F89D047B8309}"/>
            </c:ext>
            <c:ext xmlns:c15="http://schemas.microsoft.com/office/drawing/2012/chart" uri="{02D57815-91ED-43cb-92C2-25804820EDAC}">
              <c15:datalabelsRange>
                <c15:f>Sheet1!$A$2:$A$18</c15:f>
                <c15:dlblRangeCache>
                  <c:ptCount val="17"/>
                  <c:pt idx="0">
                    <c:v>Argentina</c:v>
                  </c:pt>
                  <c:pt idx="1">
                    <c:v>Bolivia</c:v>
                  </c:pt>
                  <c:pt idx="2">
                    <c:v>Brasil</c:v>
                  </c:pt>
                  <c:pt idx="3">
                    <c:v>Chile</c:v>
                  </c:pt>
                  <c:pt idx="4">
                    <c:v>Colombia</c:v>
                  </c:pt>
                  <c:pt idx="5">
                    <c:v>Costa Rica</c:v>
                  </c:pt>
                  <c:pt idx="6">
                    <c:v>Ecuador</c:v>
                  </c:pt>
                  <c:pt idx="7">
                    <c:v>El Salvador</c:v>
                  </c:pt>
                  <c:pt idx="8">
                    <c:v>Guatemala</c:v>
                  </c:pt>
                  <c:pt idx="9">
                    <c:v>Honduras</c:v>
                  </c:pt>
                  <c:pt idx="10">
                    <c:v>México</c:v>
                  </c:pt>
                  <c:pt idx="11">
                    <c:v>Nicaragua</c:v>
                  </c:pt>
                  <c:pt idx="12">
                    <c:v>Panamá</c:v>
                  </c:pt>
                  <c:pt idx="13">
                    <c:v>Paraguay</c:v>
                  </c:pt>
                  <c:pt idx="14">
                    <c:v>Perú</c:v>
                  </c:pt>
                  <c:pt idx="15">
                    <c:v>República Dominicana</c:v>
                  </c:pt>
                  <c:pt idx="16">
                    <c:v>Uruguay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57535824"/>
        <c:axId val="-557537456"/>
      </c:scatterChart>
      <c:valAx>
        <c:axId val="-557535824"/>
        <c:scaling>
          <c:orientation val="minMax"/>
          <c:max val="25000"/>
          <c:min val="2500"/>
        </c:scaling>
        <c:delete val="0"/>
        <c:axPos val="b"/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-557537456"/>
        <c:crosses val="autoZero"/>
        <c:crossBetween val="midCat"/>
      </c:valAx>
      <c:valAx>
        <c:axId val="-557537456"/>
        <c:scaling>
          <c:orientation val="minMax"/>
          <c:min val="4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-5575358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51615744966695"/>
          <c:y val="0.16779322068270716"/>
          <c:w val="0.85311502809193085"/>
          <c:h val="0.5770837216698712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0"/>
            <c:marker>
              <c:symbol val="circle"/>
              <c:size val="5"/>
              <c:spPr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4725-49D2-B155-2ECA5AC18110}"/>
              </c:ext>
            </c:extLst>
          </c:dPt>
          <c:dPt>
            <c:idx val="11"/>
            <c:marker>
              <c:symbol val="circle"/>
              <c:size val="5"/>
              <c:spPr>
                <a:solidFill>
                  <a:srgbClr val="C00000"/>
                </a:solidFill>
                <a:ln w="63500">
                  <a:solidFill>
                    <a:srgbClr val="C0000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4725-49D2-B155-2ECA5AC18110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A1C687A2-6935-4484-A40D-BDE5BC832849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"/>
              <c:layout>
                <c:manualLayout>
                  <c:x val="0"/>
                  <c:y val="-1.4151235479264461E-2"/>
                </c:manualLayout>
              </c:layout>
              <c:tx>
                <c:rich>
                  <a:bodyPr/>
                  <a:lstStyle/>
                  <a:p>
                    <a:fld id="{D6D44182-2FE6-4FB7-8697-1D5821931694}" type="CELLRANGE">
                      <a:rPr lang="en-US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725-49D2-B155-2ECA5AC1811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01B9B6EA-FDED-497F-872B-080E6E90FC86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B00C74F3-8F8B-4473-BFD7-F5D46EF13FE5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EB13B1E1-22ED-4829-8C61-1EDF9E240D51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580E63AF-D7DF-458F-B618-228BE702F55F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31CC8712-A7BE-45F5-AE41-4D54A53510BC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6195C0FD-D1EA-47B3-9B90-2695AC357D3E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24E542CA-A61B-4031-977D-521B3AE4BA25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0BFD974A-2FC5-440E-88F7-3B645C80977A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F011E471-4B1A-4D83-B332-DF7134B732B6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04F7BB9-F962-4426-95E1-E3939A4D00B8}" type="CELLRANGE">
                      <a:rPr lang="es-419"/>
                      <a:pPr>
                        <a:defRPr sz="2000" b="1">
                          <a:solidFill>
                            <a:srgbClr val="C00000"/>
                          </a:solidFill>
                        </a:defRPr>
                      </a:pPr>
                      <a:t>[CELLRANGE]</a:t>
                    </a:fld>
                    <a:endParaRPr lang="es-419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419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D4175BA7-F276-40FB-B011-6BEC91621877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67B0886B-14CA-4833-AB4B-F072D136F24E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270A4878-81CC-4D04-A23E-EAA3B63F12D4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3AA91EAA-B209-4C99-8BCD-72FDA88C21F9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71A3AF70-6BAF-4AB1-BFAE-DFF674DBA293}" type="CELLRANGE">
                      <a:rPr lang="es-419"/>
                      <a:pPr/>
                      <a:t>[CELLRANGE]</a:t>
                    </a:fld>
                    <a:endParaRPr lang="es-419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Sheet3!$M$2:$M$18</c:f>
              <c:numCache>
                <c:formatCode>_(* #,##0_);_(* \(#,##0\);_(* "-"??_);_(@_)</c:formatCode>
                <c:ptCount val="17"/>
                <c:pt idx="0">
                  <c:v>20053.067999999999</c:v>
                </c:pt>
                <c:pt idx="1">
                  <c:v>7228.6080000000002</c:v>
                </c:pt>
                <c:pt idx="2">
                  <c:v>15237.734</c:v>
                </c:pt>
                <c:pt idx="3">
                  <c:v>24089.324000000001</c:v>
                </c:pt>
                <c:pt idx="4">
                  <c:v>14126.47</c:v>
                </c:pt>
                <c:pt idx="5">
                  <c:v>16433.732</c:v>
                </c:pt>
                <c:pt idx="6">
                  <c:v>16070.815000000001</c:v>
                </c:pt>
                <c:pt idx="7">
                  <c:v>11185.152</c:v>
                </c:pt>
                <c:pt idx="8">
                  <c:v>8623.2430000000004</c:v>
                </c:pt>
                <c:pt idx="9">
                  <c:v>7944.68</c:v>
                </c:pt>
                <c:pt idx="10">
                  <c:v>5270.5630000000001</c:v>
                </c:pt>
                <c:pt idx="11">
                  <c:v>18934.916000000001</c:v>
                </c:pt>
                <c:pt idx="12">
                  <c:v>5539.8280000000004</c:v>
                </c:pt>
                <c:pt idx="13">
                  <c:v>22989.377</c:v>
                </c:pt>
                <c:pt idx="14">
                  <c:v>9393.5580000000009</c:v>
                </c:pt>
                <c:pt idx="15">
                  <c:v>12913.18</c:v>
                </c:pt>
                <c:pt idx="16">
                  <c:v>21394.634999999998</c:v>
                </c:pt>
              </c:numCache>
            </c:numRef>
          </c:xVal>
          <c:yVal>
            <c:numRef>
              <c:f>Sheet3!$N$2:$N$18</c:f>
              <c:numCache>
                <c:formatCode>0.0%</c:formatCode>
                <c:ptCount val="17"/>
                <c:pt idx="0">
                  <c:v>0.49990000000000001</c:v>
                </c:pt>
                <c:pt idx="1">
                  <c:v>0.82830000000000004</c:v>
                </c:pt>
                <c:pt idx="2">
                  <c:v>0.37890000000000001</c:v>
                </c:pt>
                <c:pt idx="3">
                  <c:v>0.32220000000000004</c:v>
                </c:pt>
                <c:pt idx="4">
                  <c:v>0.6342000000000001</c:v>
                </c:pt>
                <c:pt idx="5">
                  <c:v>0.31779999999999997</c:v>
                </c:pt>
                <c:pt idx="6">
                  <c:v>0.60170000000000001</c:v>
                </c:pt>
                <c:pt idx="7">
                  <c:v>0.56469999999999998</c:v>
                </c:pt>
                <c:pt idx="8">
                  <c:v>0.7248</c:v>
                </c:pt>
                <c:pt idx="9">
                  <c:v>0.81059999999999999</c:v>
                </c:pt>
                <c:pt idx="10">
                  <c:v>0.81220000000000003</c:v>
                </c:pt>
                <c:pt idx="11">
                  <c:v>0.71120000000000005</c:v>
                </c:pt>
                <c:pt idx="12">
                  <c:v>0.78180000000000005</c:v>
                </c:pt>
                <c:pt idx="13">
                  <c:v>0.48699999999999999</c:v>
                </c:pt>
                <c:pt idx="14">
                  <c:v>0.79020000000000001</c:v>
                </c:pt>
                <c:pt idx="15">
                  <c:v>0.80010000000000003</c:v>
                </c:pt>
                <c:pt idx="16">
                  <c:v>0.24879999999999991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4725-49D2-B155-2ECA5AC18110}"/>
            </c:ext>
            <c:ext xmlns:c15="http://schemas.microsoft.com/office/drawing/2012/chart" uri="{02D57815-91ED-43cb-92C2-25804820EDAC}">
              <c15:datalabelsRange>
                <c15:f>Sheet3!$A$2:$A$18</c15:f>
                <c15:dlblRangeCache>
                  <c:ptCount val="17"/>
                  <c:pt idx="0">
                    <c:v>Argentina</c:v>
                  </c:pt>
                  <c:pt idx="1">
                    <c:v>Bolivia</c:v>
                  </c:pt>
                  <c:pt idx="2">
                    <c:v>Brasil</c:v>
                  </c:pt>
                  <c:pt idx="3">
                    <c:v>Chile</c:v>
                  </c:pt>
                  <c:pt idx="4">
                    <c:v>Colombia</c:v>
                  </c:pt>
                  <c:pt idx="5">
                    <c:v>Costa Rica</c:v>
                  </c:pt>
                  <c:pt idx="6">
                    <c:v>República Dominicana</c:v>
                  </c:pt>
                  <c:pt idx="7">
                    <c:v>Ecuador</c:v>
                  </c:pt>
                  <c:pt idx="8">
                    <c:v>El Salvador</c:v>
                  </c:pt>
                  <c:pt idx="9">
                    <c:v>Guatemala</c:v>
                  </c:pt>
                  <c:pt idx="10">
                    <c:v>Honduras</c:v>
                  </c:pt>
                  <c:pt idx="11">
                    <c:v>México</c:v>
                  </c:pt>
                  <c:pt idx="12">
                    <c:v>Nicaragua</c:v>
                  </c:pt>
                  <c:pt idx="13">
                    <c:v>Panamá</c:v>
                  </c:pt>
                  <c:pt idx="14">
                    <c:v>Paraguay</c:v>
                  </c:pt>
                  <c:pt idx="15">
                    <c:v>Perú</c:v>
                  </c:pt>
                  <c:pt idx="16">
                    <c:v>Uruguay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557533648"/>
        <c:axId val="-557536912"/>
      </c:scatterChart>
      <c:valAx>
        <c:axId val="-557533648"/>
        <c:scaling>
          <c:orientation val="minMax"/>
          <c:max val="25000"/>
          <c:min val="5000"/>
        </c:scaling>
        <c:delete val="0"/>
        <c:axPos val="b"/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-557536912"/>
        <c:crosses val="autoZero"/>
        <c:crossBetween val="midCat"/>
      </c:valAx>
      <c:valAx>
        <c:axId val="-557536912"/>
        <c:scaling>
          <c:orientation val="minMax"/>
          <c:min val="0.2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-5575336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Porcentaje de laudos condenatorios de conflictos laborales</a:t>
            </a:r>
            <a:r>
              <a:rPr lang="en-US" sz="1800" b="1" baseline="0"/>
              <a:t> en que el trabajador no recibe ningún pago</a:t>
            </a:r>
          </a:p>
          <a:p>
            <a:pPr>
              <a:defRPr/>
            </a:pPr>
            <a:r>
              <a:rPr lang="en-US" sz="1800" b="1" baseline="0"/>
              <a:t>(solo juicios de jurisdicción local)</a:t>
            </a:r>
            <a:r>
              <a:rPr lang="en-US" sz="1800" b="1"/>
              <a:t>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title>
    <c:autoTitleDeleted val="0"/>
    <c:plotArea>
      <c:layout>
        <c:manualLayout>
          <c:layoutTarget val="inner"/>
          <c:xMode val="edge"/>
          <c:yMode val="edge"/>
          <c:x val="1.6129393527875908E-2"/>
          <c:y val="0.16162732522388482"/>
          <c:w val="0.9677412129442482"/>
          <c:h val="0.712632341510540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801257501977036E-18"/>
                  <c:y val="6.06481520539905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8.08642027386547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6.06481520539905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3315425126708684E-3"/>
                  <c:y val="-6.06481520539905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8652340101366949E-3"/>
                  <c:y val="-1.0108025342331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9326170050683474E-3"/>
                  <c:y val="6.06481520539905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"/>
                  <c:y val="-4.04321013693270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4.3989255076025214E-3"/>
                  <c:y val="6.06481520539905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4.3989255076025214E-3"/>
                  <c:y val="8.08642027386533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0"/>
                  <c:y val="-8.08642027386540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4.3989255076025214E-3"/>
                  <c:y val="8.08642027386540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5.8652340101366949E-3"/>
                  <c:y val="-8.08642027386547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8.7978510152050427E-3"/>
                  <c:y val="6.06481520539898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-1.0264159517739216E-2"/>
                  <c:y val="6.06481520539907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layout>
                <c:manualLayout>
                  <c:x val="0"/>
                  <c:y val="-1.41512354792644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>
                <c:manualLayout>
                  <c:x val="7.331542512670868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1"/>
              <c:layout>
                <c:manualLayout>
                  <c:x val="-7.3315425126709759E-3"/>
                  <c:y val="1.212963041079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layout>
                <c:manualLayout>
                  <c:x val="1.4663085025341737E-3"/>
                  <c:y val="-2.02160506846635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3"/>
              <c:layout>
                <c:manualLayout>
                  <c:x val="1.612939352787601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6"/>
              <c:layout>
                <c:manualLayout>
                  <c:x val="5.8652340101365873E-3"/>
                  <c:y val="8.08642027386540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1D1F-4C9D-98BD-E5679DAD63D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INEGI_Exporta_20180629113655!$B$8:$AB$8</c:f>
              <c:numCache>
                <c:formatCode>General</c:formatCode>
                <c:ptCount val="27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  <c:pt idx="23">
                  <c:v>2014</c:v>
                </c:pt>
                <c:pt idx="24">
                  <c:v>2015</c:v>
                </c:pt>
                <c:pt idx="25">
                  <c:v>2016</c:v>
                </c:pt>
                <c:pt idx="26">
                  <c:v>2017</c:v>
                </c:pt>
              </c:numCache>
            </c:numRef>
          </c:cat>
          <c:val>
            <c:numRef>
              <c:f>INEGI_Exporta_20180629113655!$B$26:$AB$26</c:f>
              <c:numCache>
                <c:formatCode>0.0%</c:formatCode>
                <c:ptCount val="27"/>
                <c:pt idx="0">
                  <c:v>0.69860159474295791</c:v>
                </c:pt>
                <c:pt idx="1">
                  <c:v>0.72644336795280195</c:v>
                </c:pt>
                <c:pt idx="2">
                  <c:v>0.60622683151556711</c:v>
                </c:pt>
                <c:pt idx="3">
                  <c:v>0.56535657451611709</c:v>
                </c:pt>
                <c:pt idx="4">
                  <c:v>0.5889635056301723</c:v>
                </c:pt>
                <c:pt idx="5">
                  <c:v>0.5634255747221214</c:v>
                </c:pt>
                <c:pt idx="6">
                  <c:v>0.54649441943639387</c:v>
                </c:pt>
                <c:pt idx="7">
                  <c:v>0.55470015605261203</c:v>
                </c:pt>
                <c:pt idx="8">
                  <c:v>0.60124249911754324</c:v>
                </c:pt>
                <c:pt idx="9">
                  <c:v>0.59544224469448792</c:v>
                </c:pt>
                <c:pt idx="10">
                  <c:v>0.61263368983957223</c:v>
                </c:pt>
                <c:pt idx="11">
                  <c:v>0.59858872272933261</c:v>
                </c:pt>
                <c:pt idx="12">
                  <c:v>0.56906831675727132</c:v>
                </c:pt>
                <c:pt idx="13">
                  <c:v>0.57924854479408294</c:v>
                </c:pt>
                <c:pt idx="14">
                  <c:v>0.56192802511163187</c:v>
                </c:pt>
                <c:pt idx="15">
                  <c:v>0.55454984310885835</c:v>
                </c:pt>
                <c:pt idx="16">
                  <c:v>0.54991919723391458</c:v>
                </c:pt>
                <c:pt idx="17">
                  <c:v>0.79902430291366422</c:v>
                </c:pt>
                <c:pt idx="18">
                  <c:v>0.8638416466598392</c:v>
                </c:pt>
                <c:pt idx="19">
                  <c:v>0.86639440372021792</c:v>
                </c:pt>
                <c:pt idx="20">
                  <c:v>0.85716935184737209</c:v>
                </c:pt>
                <c:pt idx="21">
                  <c:v>0.81840594784082588</c:v>
                </c:pt>
                <c:pt idx="22">
                  <c:v>0.82130390895291228</c:v>
                </c:pt>
                <c:pt idx="23">
                  <c:v>0.83100768314957374</c:v>
                </c:pt>
                <c:pt idx="24">
                  <c:v>0.78371862566742101</c:v>
                </c:pt>
                <c:pt idx="25">
                  <c:v>0.7402963076259933</c:v>
                </c:pt>
                <c:pt idx="26">
                  <c:v>0.72215580792986656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1D1F-4C9D-98BD-E5679DAD6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57536368"/>
        <c:axId val="-216933600"/>
      </c:barChart>
      <c:catAx>
        <c:axId val="-55753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-216933600"/>
        <c:crosses val="autoZero"/>
        <c:auto val="1"/>
        <c:lblAlgn val="ctr"/>
        <c:lblOffset val="100"/>
        <c:noMultiLvlLbl val="0"/>
      </c:catAx>
      <c:valAx>
        <c:axId val="-21693360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-557536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0.00013</cdr:x>
      <cdr:y>0.87106</cdr:y>
    </cdr:from>
    <cdr:to>
      <cdr:x>0.96922</cdr:x>
      <cdr:y>0.99415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B5ED6F48-CF08-4440-BC85-BC1E1F0599C6}"/>
            </a:ext>
          </a:extLst>
        </cdr:cNvPr>
        <cdr:cNvSpPr txBox="1"/>
      </cdr:nvSpPr>
      <cdr:spPr>
        <a:xfrm xmlns:a="http://schemas.openxmlformats.org/drawingml/2006/main">
          <a:off x="1104" y="5475909"/>
          <a:ext cx="8395817" cy="7738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Fuente: El</a:t>
          </a:r>
          <a:r>
            <a:rPr lang="en-US" sz="1100" baseline="0"/>
            <a:t> Índice de Mejores Trabajos es de la División de Mercados Laborales y Seguridad Social del Banco Interamericano de Desarrollo</a:t>
          </a:r>
        </a:p>
        <a:p xmlns:a="http://schemas.openxmlformats.org/drawingml/2006/main">
          <a:r>
            <a:rPr lang="en-US" sz="1100" baseline="0"/>
            <a:t>(https://mejorestrabajos.iadb.org/es/) y se refiere al año 2015 o el más reciente disponible</a:t>
          </a:r>
          <a:r>
            <a:rPr lang="en-US" sz="1100" baseline="0">
              <a:effectLst/>
              <a:latin typeface="+mn-lt"/>
              <a:ea typeface="+mn-ea"/>
              <a:cs typeface="+mn-cs"/>
            </a:rPr>
            <a:t>. Datos del PIB per cápita ajustado por paridad de poder</a:t>
          </a:r>
        </a:p>
        <a:p xmlns:a="http://schemas.openxmlformats.org/drawingml/2006/main">
          <a:r>
            <a:rPr lang="en-US" sz="1100" baseline="0">
              <a:effectLst/>
              <a:latin typeface="+mn-lt"/>
              <a:ea typeface="+mn-ea"/>
              <a:cs typeface="+mn-cs"/>
            </a:rPr>
            <a:t>adquisitivo del World Economic Outlook database del Fondo Monetario Internacional, versión de abril 2016</a:t>
          </a:r>
        </a:p>
        <a:p xmlns:a="http://schemas.openxmlformats.org/drawingml/2006/main">
          <a:r>
            <a:rPr lang="en-US" sz="1100" baseline="0">
              <a:effectLst/>
              <a:latin typeface="+mn-lt"/>
              <a:ea typeface="+mn-ea"/>
              <a:cs typeface="+mn-cs"/>
            </a:rPr>
            <a:t>(https://www.imf.org/external/pubs/ft/weo/2016/01/weodata/download.aspx).</a:t>
          </a:r>
          <a:endParaRPr lang="en-US">
            <a:effectLst/>
          </a:endParaRPr>
        </a:p>
        <a:p xmlns:a="http://schemas.openxmlformats.org/drawingml/2006/main">
          <a:endParaRPr lang="en-US">
            <a:effectLst/>
          </a:endParaRPr>
        </a:p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0.07935</cdr:x>
      <cdr:y>0.79464</cdr:y>
    </cdr:from>
    <cdr:to>
      <cdr:x>0.95985</cdr:x>
      <cdr:y>0.84702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EA8FAC2C-1B0D-43B8-9E9D-165021171A68}"/>
            </a:ext>
          </a:extLst>
        </cdr:cNvPr>
        <cdr:cNvSpPr txBox="1"/>
      </cdr:nvSpPr>
      <cdr:spPr>
        <a:xfrm xmlns:a="http://schemas.openxmlformats.org/drawingml/2006/main">
          <a:off x="687458" y="4995517"/>
          <a:ext cx="7628282" cy="3292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300" b="1" baseline="0">
              <a:effectLst/>
              <a:latin typeface="+mn-lt"/>
              <a:ea typeface="+mn-ea"/>
              <a:cs typeface="+mn-cs"/>
            </a:rPr>
            <a:t>PIB per cápita en 2015 ajustado por la paridad de poder adquisitivo</a:t>
          </a:r>
          <a:endParaRPr lang="en-US" sz="1300"/>
        </a:p>
      </cdr:txBody>
    </cdr:sp>
  </cdr:relSizeAnchor>
  <cdr:relSizeAnchor xmlns:cdr="http://schemas.openxmlformats.org/drawingml/2006/chartDrawing">
    <cdr:from>
      <cdr:x>1.15425E-7</cdr:x>
      <cdr:y>0.15696</cdr:y>
    </cdr:from>
    <cdr:to>
      <cdr:x>0.04685</cdr:x>
      <cdr:y>0.74831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9ADD384B-4127-4286-8EB0-0695F072332C}"/>
            </a:ext>
          </a:extLst>
        </cdr:cNvPr>
        <cdr:cNvSpPr txBox="1"/>
      </cdr:nvSpPr>
      <cdr:spPr>
        <a:xfrm xmlns:a="http://schemas.openxmlformats.org/drawingml/2006/main">
          <a:off x="1" y="986735"/>
          <a:ext cx="405848" cy="37175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300" b="1">
              <a:effectLst/>
              <a:latin typeface="+mn-lt"/>
              <a:ea typeface="+mn-ea"/>
              <a:cs typeface="+mn-cs"/>
            </a:rPr>
            <a:t>Indice de Mejores Trabajos</a:t>
          </a:r>
          <a:endParaRPr lang="en-US" sz="1300"/>
        </a:p>
      </cdr:txBody>
    </cdr:sp>
  </cdr:relSizeAnchor>
  <cdr:relSizeAnchor xmlns:cdr="http://schemas.openxmlformats.org/drawingml/2006/chartDrawing">
    <cdr:from>
      <cdr:x>0.00303</cdr:x>
      <cdr:y>0.00418</cdr:y>
    </cdr:from>
    <cdr:to>
      <cdr:x>0.99899</cdr:x>
      <cdr:y>0.12971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xmlns="" id="{7A51440E-0293-426F-B7CF-96EA1BE975D3}"/>
            </a:ext>
          </a:extLst>
        </cdr:cNvPr>
        <cdr:cNvSpPr txBox="1"/>
      </cdr:nvSpPr>
      <cdr:spPr>
        <a:xfrm xmlns:a="http://schemas.openxmlformats.org/drawingml/2006/main">
          <a:off x="26276" y="26276"/>
          <a:ext cx="8627241" cy="788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rtl="0"/>
          <a:r>
            <a:rPr lang="es-MX" sz="1700" b="1" i="0" baseline="0" dirty="0">
              <a:effectLst/>
            </a:rPr>
            <a:t>Índice de Mejores Trabajos versus PIB per cápita en América Latina</a:t>
          </a:r>
          <a:endParaRPr lang="es-MX" sz="1700" dirty="0">
            <a:effectLst/>
          </a:endParaRPr>
        </a:p>
        <a:p xmlns:a="http://schemas.openxmlformats.org/drawingml/2006/main">
          <a:pPr algn="ctr" rtl="0"/>
          <a:r>
            <a:rPr lang="es-MX" sz="1700" b="1" i="0" baseline="0" dirty="0">
              <a:effectLst/>
            </a:rPr>
            <a:t>(datos de 2015 o último año disponible, mayores valores del índice implican mejores trabajos)</a:t>
          </a:r>
          <a:endParaRPr lang="es-MX" sz="1700" dirty="0">
            <a:effectLst/>
          </a:endParaRPr>
        </a:p>
        <a:p xmlns:a="http://schemas.openxmlformats.org/drawingml/2006/main">
          <a:pPr algn="ctr"/>
          <a:endParaRPr lang="es-MX" sz="17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0.00019</cdr:x>
      <cdr:y>0.00809</cdr:y>
    </cdr:from>
    <cdr:to>
      <cdr:x>1</cdr:x>
      <cdr:y>0.07954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F722AF4E-C9DA-4796-A526-31968D37F1CA}"/>
            </a:ext>
          </a:extLst>
        </cdr:cNvPr>
        <cdr:cNvSpPr txBox="1"/>
      </cdr:nvSpPr>
      <cdr:spPr>
        <a:xfrm xmlns:a="http://schemas.openxmlformats.org/drawingml/2006/main">
          <a:off x="50800" y="50800"/>
          <a:ext cx="8659560" cy="4488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Tasa de informalidad </a:t>
          </a:r>
          <a:r>
            <a:rPr lang="en-US" sz="1800" b="1" baseline="0"/>
            <a:t>versus PIB per cápita ajustado por paridad de poder adquisitivo</a:t>
          </a:r>
        </a:p>
        <a:p xmlns:a="http://schemas.openxmlformats.org/drawingml/2006/main">
          <a:pPr algn="ctr"/>
          <a:r>
            <a:rPr lang="en-US" sz="1800" b="1" baseline="0"/>
            <a:t>(valores del 2016 o el año anterior más reciente)</a:t>
          </a:r>
          <a:endParaRPr lang="en-US" sz="1800" b="1"/>
        </a:p>
      </cdr:txBody>
    </cdr:sp>
  </cdr:relSizeAnchor>
  <cdr:relSizeAnchor xmlns:cdr="http://schemas.openxmlformats.org/drawingml/2006/chartDrawing">
    <cdr:from>
      <cdr:x>0</cdr:x>
      <cdr:y>0.8729</cdr:y>
    </cdr:from>
    <cdr:to>
      <cdr:x>0.96909</cdr:x>
      <cdr:y>0.99599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9A8A431B-DE96-495C-96AB-66337A2C8093}"/>
            </a:ext>
          </a:extLst>
        </cdr:cNvPr>
        <cdr:cNvSpPr txBox="1"/>
      </cdr:nvSpPr>
      <cdr:spPr>
        <a:xfrm xmlns:a="http://schemas.openxmlformats.org/drawingml/2006/main">
          <a:off x="0" y="5483685"/>
          <a:ext cx="8393488" cy="7732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Fuente: Sistema de Información de Mercados Laborales y Seguridad Social (SIMS) del Banco Interamericano de Desarrollo</a:t>
          </a:r>
          <a:endParaRPr lang="en-US">
            <a:effectLst/>
          </a:endParaRPr>
        </a:p>
        <a:p xmlns:a="http://schemas.openxmlformats.org/drawingml/2006/main">
          <a:r>
            <a:rPr lang="en-US" sz="1100">
              <a:effectLst/>
            </a:rPr>
            <a:t>(</a:t>
          </a:r>
          <a:r>
            <a:rPr lang="en-US" sz="1100">
              <a:effectLst/>
              <a:latin typeface="+mn-lt"/>
              <a:ea typeface="+mn-ea"/>
              <a:cs typeface="+mn-cs"/>
            </a:rPr>
            <a:t>http://www.iadb.org/en/databases/sims/home,20137.html</a:t>
          </a:r>
          <a:r>
            <a:rPr lang="en-US" sz="1100">
              <a:effectLst/>
            </a:rPr>
            <a:t>)</a:t>
          </a:r>
          <a:r>
            <a:rPr lang="en-US" sz="1100" baseline="0">
              <a:effectLst/>
            </a:rPr>
            <a:t>. Los datos de informalidad son del 2016 o del año más reciente disponible. </a:t>
          </a:r>
          <a:r>
            <a:rPr lang="en-US" sz="1100" baseline="0">
              <a:effectLst/>
              <a:latin typeface="+mn-lt"/>
              <a:ea typeface="+mn-ea"/>
              <a:cs typeface="+mn-cs"/>
            </a:rPr>
            <a:t>Datos del PIB</a:t>
          </a:r>
        </a:p>
        <a:p xmlns:a="http://schemas.openxmlformats.org/drawingml/2006/main">
          <a:r>
            <a:rPr lang="en-US" sz="1100" baseline="0">
              <a:effectLst/>
              <a:latin typeface="+mn-lt"/>
              <a:ea typeface="+mn-ea"/>
              <a:cs typeface="+mn-cs"/>
            </a:rPr>
            <a:t>per cápita ajustado por paridad de poder adquisitivo son del año 2016 del World Economic Outlook database del Fondo Monetario Internacional,</a:t>
          </a:r>
        </a:p>
        <a:p xmlns:a="http://schemas.openxmlformats.org/drawingml/2006/main">
          <a:r>
            <a:rPr lang="en-US" sz="1100" baseline="0">
              <a:effectLst/>
              <a:latin typeface="+mn-lt"/>
              <a:ea typeface="+mn-ea"/>
              <a:cs typeface="+mn-cs"/>
            </a:rPr>
            <a:t>versión de octubre de 2017 (https://goo.gl/gvHRgu).</a:t>
          </a:r>
          <a:endParaRPr lang="en-US">
            <a:effectLst/>
          </a:endParaRPr>
        </a:p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0.00049</cdr:x>
      <cdr:y>0.16111</cdr:y>
    </cdr:from>
    <cdr:to>
      <cdr:x>0.08565</cdr:x>
      <cdr:y>0.76296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867FD1B7-1F03-49A8-854A-505D2D41D3D4}"/>
            </a:ext>
          </a:extLst>
        </cdr:cNvPr>
        <cdr:cNvSpPr txBox="1"/>
      </cdr:nvSpPr>
      <cdr:spPr>
        <a:xfrm xmlns:a="http://schemas.openxmlformats.org/drawingml/2006/main">
          <a:off x="4266" y="1012124"/>
          <a:ext cx="737588" cy="37809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>
              <a:effectLst/>
              <a:latin typeface="+mn-lt"/>
              <a:ea typeface="+mn-ea"/>
              <a:cs typeface="+mn-cs"/>
            </a:rPr>
            <a:t>Porcentaje</a:t>
          </a:r>
          <a:r>
            <a:rPr lang="en-US" sz="1400" b="1" baseline="0">
              <a:effectLst/>
              <a:latin typeface="+mn-lt"/>
              <a:ea typeface="+mn-ea"/>
              <a:cs typeface="+mn-cs"/>
            </a:rPr>
            <a:t> de trabajadores que no cotiza a la pensión</a:t>
          </a:r>
          <a:endParaRPr lang="en-US" sz="1400"/>
        </a:p>
      </cdr:txBody>
    </cdr:sp>
  </cdr:relSizeAnchor>
  <cdr:relSizeAnchor xmlns:cdr="http://schemas.openxmlformats.org/drawingml/2006/chartDrawing">
    <cdr:from>
      <cdr:x>0.1088</cdr:x>
      <cdr:y>0.80716</cdr:y>
    </cdr:from>
    <cdr:to>
      <cdr:x>1</cdr:x>
      <cdr:y>0.85954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BA0EA65E-27E4-4011-B2D5-CFAD465B66DF}"/>
            </a:ext>
          </a:extLst>
        </cdr:cNvPr>
        <cdr:cNvSpPr txBox="1"/>
      </cdr:nvSpPr>
      <cdr:spPr>
        <a:xfrm xmlns:a="http://schemas.openxmlformats.org/drawingml/2006/main">
          <a:off x="942321" y="5070693"/>
          <a:ext cx="7718885" cy="329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300" b="1" baseline="0">
              <a:effectLst/>
              <a:latin typeface="+mn-lt"/>
              <a:ea typeface="+mn-ea"/>
              <a:cs typeface="+mn-cs"/>
            </a:rPr>
            <a:t>PIB per cápita en 2016 ajustado por la paridad de poder adquisitivo</a:t>
          </a:r>
          <a:endParaRPr lang="en-US" sz="13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0.01075</cdr:x>
      <cdr:y>0.95556</cdr:y>
    </cdr:from>
    <cdr:to>
      <cdr:x>0.91538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0CBD82FD-6B2C-402E-9195-1761A49BFB17}"/>
            </a:ext>
          </a:extLst>
        </cdr:cNvPr>
        <cdr:cNvSpPr txBox="1"/>
      </cdr:nvSpPr>
      <cdr:spPr>
        <a:xfrm xmlns:a="http://schemas.openxmlformats.org/drawingml/2006/main">
          <a:off x="93068" y="6002931"/>
          <a:ext cx="7835221" cy="2792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Fuente: </a:t>
          </a:r>
          <a:r>
            <a:rPr lang="en-US" sz="1100" b="0" i="0">
              <a:effectLst/>
              <a:latin typeface="+mn-lt"/>
              <a:ea typeface="+mn-ea"/>
              <a:cs typeface="+mn-cs"/>
            </a:rPr>
            <a:t>Estadísticas sobre relaciones laborales de jurisdicción local del INEGI.</a:t>
          </a:r>
          <a:endParaRPr lang="en-US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C74D40-9642-45A7-8FF9-A02A450F0A3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42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22775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59F447-CB43-4A7D-88EC-080476C54C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31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2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661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270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81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447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419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362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96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472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091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374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020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89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2130425"/>
            <a:ext cx="32766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EBF52D09-A5A2-4ADA-83B2-E5073D7F200E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35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02FC7003-DF89-4169-AECF-EBD523ED1D71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8229600" cy="4419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FFAD2BA3-73CC-461C-B769-98BEB0B03E30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16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16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103A2E44-DDE0-4319-AC60-5F07A85B7EB4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00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A7A7E6F2-1D21-4FC1-99E9-9513706FD3B7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5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7665EEF1-0ADB-4D7C-BA39-42D4805CFCB3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43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EAB788DD-F4AA-4F5F-BDC9-02C5FD23AC21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79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51762-0EC7-4DA9-9953-1F0A8CA1F89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0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</a:t>
            </a:r>
            <a:fld id="{FDA80B45-FDF2-4822-9570-935936221D25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07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CB1BA-B662-44A1-BFA3-E40569F4747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63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450BA-CEE2-4768-AD9D-1B05F6C821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6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386DA160-EE1B-4AD9-B406-61C871B21710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17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43C1E-F39B-44B9-9F44-D3B0FF3ED4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12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AF50D-6968-43F1-BD95-E0578F77F2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44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1C860-623E-4B55-84E7-EFA3143F42A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9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505C-0FD1-463B-97E0-C6ABE1F8CB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178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97BA5-5BEC-42B1-B46D-ED8C0ACA619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18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2CD51-72AF-4F6F-B510-E3F1D6151E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947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0F38E-A36C-491F-9159-6583A982472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4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8C600-4614-4854-9966-6302BC3034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68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32AA-01D6-4A99-9C03-42192FAED0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448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E5516-93C7-453D-846F-C7DC40F2053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7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F43FE4C6-8B0B-4C27-B08B-AB7C69D8E1A9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7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1E457-D154-4D67-BDB2-E100FFABCDD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91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9D687-4066-4B17-962C-55BC68FDEF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660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35B25-3B39-4ECA-88B3-99B8A5DBDC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453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9523C-9012-40FC-B952-F65C7A8478E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4600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4CADE-8D19-41A2-A29B-C087C72B903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841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411AF-BF9A-4543-971E-3CA42A23E8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598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A8A3A-23B8-4261-AD81-1F8B8FD317E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7522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3DB3-D902-4405-A489-909CD8C53D0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063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4FFD9-25A8-4E94-AA54-B2629951E86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324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C7D51-B2E9-4146-9403-B80A8F17848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4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D4E32CFC-9F8D-46CC-9AC0-9A26D3D1F448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164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B39A1-79BA-4B48-A3D3-5E1C86366C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470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1B72B-FD79-4F0B-A52A-FBBFF246C2F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006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EDA94-E487-407C-BF62-7AB9ED875F1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856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77443-0E5E-47BC-B983-892945C87E0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13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3A66B-D58C-41E6-AA99-FF5AB297800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216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EFD24-3069-4E53-8C66-D63D95B02B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8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CF4F-BA85-4B5F-8AF4-0F67A3BBA0F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36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C2CF9-8AAD-47E2-AADE-850FC9422B2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63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42BA2-C150-4A49-9D32-A316B88475C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212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2130425"/>
            <a:ext cx="32766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0E94234-14BB-450A-8275-16C2E51E8AF1}" type="slidenum">
              <a:rPr lang="en-US"/>
              <a:pPr>
                <a:defRPr/>
              </a:pPr>
              <a:t>‹Nº›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3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350C72C8-6D57-4923-9CAE-BDF7DD31EA90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309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E5506B2-74A6-4F8F-B986-989F502839D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151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4AAAEE4C-50BF-4DDA-A47B-CF7B3407A933}" type="slidenum">
              <a:rPr lang="en-US">
                <a:latin typeface="Calibri" pitchFamily="34" charset="0"/>
              </a:rPr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5840461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F5F44A09-C5AF-4B94-9E28-45DE481863DB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7914776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390BDCFE-6ECC-4D51-92F4-5702FB687088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1381230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40500" y="6508750"/>
            <a:ext cx="2362200" cy="2476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DD40DD33-8C08-4474-A914-E6CCF71F0799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7919539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087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E909A96F-8925-45D8-A623-9B5D3C75BB53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1212130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39D36C45-DD2A-4ACC-9602-6782A9C8F5E5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4223294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087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3291D95E-2F96-4136-B64A-83E467B14551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4812334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E821DB55-E118-4793-AB00-239EBE4F47B7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731882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8229600" cy="4419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10350"/>
            <a:ext cx="2362200" cy="476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B32A5C94-C462-4EC8-99F2-ECC2F980CC67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841812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013A07EC-1370-4E5E-88FA-1647218D62A3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231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16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16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10350"/>
            <a:ext cx="2362200" cy="476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778B5DC0-3922-4ED7-A529-12D92D9A5313}" type="slidenum">
              <a:rPr lang="en-US"/>
              <a:pPr>
                <a:defRPr/>
              </a:pPr>
              <a:t>‹Nº›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8466184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733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7875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108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C9904220-0FFB-497D-BC96-5D43C2107186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3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2301C119-2228-4C39-B01D-7C470656BE55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3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1C7AE353-07A1-49EA-98A6-D039B2FEDDE8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2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50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43" r:id="rId1"/>
    <p:sldLayoutId id="2147486244" r:id="rId2"/>
    <p:sldLayoutId id="2147486245" r:id="rId3"/>
    <p:sldLayoutId id="2147486246" r:id="rId4"/>
    <p:sldLayoutId id="2147486247" r:id="rId5"/>
    <p:sldLayoutId id="2147486248" r:id="rId6"/>
    <p:sldLayoutId id="2147486249" r:id="rId7"/>
    <p:sldLayoutId id="2147486250" r:id="rId8"/>
    <p:sldLayoutId id="2147486251" r:id="rId9"/>
    <p:sldLayoutId id="2147486252" r:id="rId10"/>
    <p:sldLayoutId id="2147486253" r:id="rId11"/>
    <p:sldLayoutId id="2147486254" r:id="rId12"/>
    <p:sldLayoutId id="2147486255" r:id="rId13"/>
    <p:sldLayoutId id="2147486256" r:id="rId14"/>
    <p:sldLayoutId id="2147486257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8DA55AA6-9F45-46B1-89C5-A5D83A35C0F9}" type="slidenum">
              <a:rPr lang="en-US"/>
              <a:pPr>
                <a:defRPr/>
              </a:pPr>
              <a:t>‹Nº›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8" r:id="rId1"/>
    <p:sldLayoutId id="2147486217" r:id="rId2"/>
    <p:sldLayoutId id="2147486259" r:id="rId3"/>
    <p:sldLayoutId id="2147486260" r:id="rId4"/>
    <p:sldLayoutId id="2147486261" r:id="rId5"/>
    <p:sldLayoutId id="2147486262" r:id="rId6"/>
    <p:sldLayoutId id="2147486263" r:id="rId7"/>
    <p:sldLayoutId id="2147486264" r:id="rId8"/>
    <p:sldLayoutId id="2147486265" r:id="rId9"/>
    <p:sldLayoutId id="2147486266" r:id="rId10"/>
    <p:sldLayoutId id="214748626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67F1786E-1842-49F9-B1B9-FB3057FAA9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18" r:id="rId1"/>
    <p:sldLayoutId id="2147486219" r:id="rId2"/>
    <p:sldLayoutId id="2147486220" r:id="rId3"/>
    <p:sldLayoutId id="2147486221" r:id="rId4"/>
    <p:sldLayoutId id="2147486222" r:id="rId5"/>
    <p:sldLayoutId id="2147486223" r:id="rId6"/>
    <p:sldLayoutId id="2147486224" r:id="rId7"/>
    <p:sldLayoutId id="2147486225" r:id="rId8"/>
    <p:sldLayoutId id="2147486226" r:id="rId9"/>
    <p:sldLayoutId id="2147486227" r:id="rId10"/>
    <p:sldLayoutId id="214748622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16D46E6C-70DF-452D-8DDC-046DF76534A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29" r:id="rId1"/>
    <p:sldLayoutId id="2147486230" r:id="rId2"/>
    <p:sldLayoutId id="2147486231" r:id="rId3"/>
    <p:sldLayoutId id="2147486232" r:id="rId4"/>
    <p:sldLayoutId id="2147486233" r:id="rId5"/>
    <p:sldLayoutId id="2147486234" r:id="rId6"/>
    <p:sldLayoutId id="2147486235" r:id="rId7"/>
    <p:sldLayoutId id="2147486236" r:id="rId8"/>
    <p:sldLayoutId id="2147486237" r:id="rId9"/>
    <p:sldLayoutId id="2147486238" r:id="rId10"/>
    <p:sldLayoutId id="214748623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0800"/>
            <a:ext cx="914400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5638800"/>
            <a:ext cx="14351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68" r:id="rId1"/>
    <p:sldLayoutId id="2147486269" r:id="rId2"/>
    <p:sldLayoutId id="2147486270" r:id="rId3"/>
    <p:sldLayoutId id="2147486271" r:id="rId4"/>
    <p:sldLayoutId id="2147486272" r:id="rId5"/>
    <p:sldLayoutId id="2147486273" r:id="rId6"/>
    <p:sldLayoutId id="2147486274" r:id="rId7"/>
    <p:sldLayoutId id="2147486275" r:id="rId8"/>
    <p:sldLayoutId id="2147486276" r:id="rId9"/>
    <p:sldLayoutId id="2147486277" r:id="rId10"/>
    <p:sldLayoutId id="2147486278" r:id="rId11"/>
    <p:sldLayoutId id="2147486279" r:id="rId12"/>
    <p:sldLayoutId id="2147486240" r:id="rId13"/>
    <p:sldLayoutId id="2147486241" r:id="rId14"/>
    <p:sldLayoutId id="2147486242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LIDE PPT 4-3-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488" y="4760913"/>
            <a:ext cx="3927475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Arial Black"/>
                <a:cs typeface="Arial Black"/>
              </a:rPr>
              <a:t>BANCO INTERAMERICANO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Arial Black"/>
                <a:cs typeface="Arial Black"/>
              </a:rPr>
              <a:t>DE DESARROLLO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06363" y="522744"/>
            <a:ext cx="9109075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endParaRPr lang="es-ES_tradnl" altLang="en-US" sz="3000" b="1" u="none" dirty="0">
              <a:solidFill>
                <a:schemeClr val="bg1"/>
              </a:solidFill>
              <a:latin typeface="Calibri" panose="020F0502020204030204" pitchFamily="34" charset="0"/>
              <a:ea typeface="Malgun Gothic" panose="020B0503020000020004" pitchFamily="34" charset="-127"/>
              <a:cs typeface="Arial" charset="0"/>
            </a:endParaRPr>
          </a:p>
          <a:p>
            <a:pPr algn="ctr" eaLnBrk="1" hangingPunct="1">
              <a:spcBef>
                <a:spcPts val="0"/>
              </a:spcBef>
              <a:defRPr/>
            </a:pPr>
            <a:r>
              <a:rPr lang="es-ES" altLang="en-US" sz="3000" b="1" u="none" dirty="0">
                <a:solidFill>
                  <a:schemeClr val="bg1"/>
                </a:solidFill>
                <a:latin typeface="Calibri" panose="020F0502020204030204" pitchFamily="34" charset="0"/>
                <a:ea typeface="Malgun Gothic" panose="020B0503020000020004" pitchFamily="34" charset="-127"/>
                <a:cs typeface="Arial" charset="0"/>
              </a:rPr>
              <a:t>El Balance de la Reforma Laboral</a:t>
            </a:r>
          </a:p>
          <a:p>
            <a:pPr algn="ctr" eaLnBrk="1" hangingPunct="1">
              <a:spcBef>
                <a:spcPts val="0"/>
              </a:spcBef>
              <a:defRPr/>
            </a:pPr>
            <a:endParaRPr lang="es-ES" altLang="en-US" sz="3000" b="1" u="none" dirty="0">
              <a:solidFill>
                <a:schemeClr val="bg1"/>
              </a:solidFill>
              <a:latin typeface="Calibri" panose="020F0502020204030204" pitchFamily="34" charset="0"/>
              <a:ea typeface="Malgun Gothic" panose="020B0503020000020004" pitchFamily="34" charset="-127"/>
              <a:cs typeface="Arial" charset="0"/>
            </a:endParaRPr>
          </a:p>
          <a:p>
            <a:pPr algn="ctr" eaLnBrk="1" hangingPunct="1">
              <a:spcBef>
                <a:spcPts val="0"/>
              </a:spcBef>
              <a:defRPr/>
            </a:pPr>
            <a:r>
              <a:rPr lang="es-ES_tradnl" altLang="en-US" sz="2000" u="none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16 de Agosto, 2018</a:t>
            </a:r>
          </a:p>
          <a:p>
            <a:pPr algn="ctr" eaLnBrk="1" hangingPunct="1">
              <a:spcBef>
                <a:spcPts val="0"/>
              </a:spcBef>
              <a:defRPr/>
            </a:pPr>
            <a:r>
              <a:rPr lang="es-ES_tradnl" altLang="en-US" sz="2800" b="1" u="none" dirty="0">
                <a:solidFill>
                  <a:srgbClr val="0070C0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Arial" charset="0"/>
              </a:rPr>
              <a:t> </a:t>
            </a:r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xmlns="" id="{53115D17-3FDE-421B-946E-0EDA004B8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6650" y="4191000"/>
            <a:ext cx="38163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_tradnl" altLang="en-US" sz="1800" b="1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David S. Kaplan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_tradnl" altLang="en-US" sz="1800" b="1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División de Mercados Laborales y Seguridad Social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en-US" sz="1800" b="1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dkaplan@iadb.org</a:t>
            </a:r>
            <a:endParaRPr lang="es-ES_tradnl" altLang="en-US" sz="1800" b="1" dirty="0">
              <a:solidFill>
                <a:schemeClr val="bg1"/>
              </a:solidFill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44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Reforma Constitucional de Justicia Laboral es una enorme oportunidad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40F42E8-DECD-4117-AF96-CA0F9E24D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25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2400" dirty="0"/>
              <a:t>Instituir un proceso efectivo de conciliación</a:t>
            </a:r>
          </a:p>
          <a:p>
            <a:pPr lvl="1" eaLnBrk="1" hangingPunct="1">
              <a:defRPr/>
            </a:pPr>
            <a:endParaRPr lang="es-ES" sz="800" dirty="0"/>
          </a:p>
          <a:p>
            <a:pPr lvl="1" eaLnBrk="1" hangingPunct="1">
              <a:defRPr/>
            </a:pPr>
            <a:r>
              <a:rPr lang="es-ES" sz="2000" dirty="0"/>
              <a:t>Fomentando conciliación con buena evidencia</a:t>
            </a:r>
          </a:p>
          <a:p>
            <a:pPr lvl="1" eaLnBrk="1" hangingPunct="1">
              <a:defRPr/>
            </a:pPr>
            <a:endParaRPr lang="es-ES" sz="400" dirty="0"/>
          </a:p>
          <a:p>
            <a:pPr lvl="1" eaLnBrk="1" hangingPunct="1">
              <a:defRPr/>
            </a:pPr>
            <a:r>
              <a:rPr lang="es-MX" sz="2000" dirty="0"/>
              <a:t>Pero un mal diseño alargaría los litigios sin evitar los juicios</a:t>
            </a:r>
          </a:p>
          <a:p>
            <a:pPr lvl="1" eaLnBrk="1" hangingPunct="1">
              <a:defRPr/>
            </a:pPr>
            <a:endParaRPr lang="es-MX" sz="2000" dirty="0"/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Asegurar una coordinación efectiva entre el Centro de Conciliación y el Poder Judicial</a:t>
            </a:r>
          </a:p>
          <a:p>
            <a:pPr eaLnBrk="1" hangingPunct="1">
              <a:defRPr/>
            </a:pPr>
            <a:endParaRPr lang="es-MX" sz="2400" dirty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Garantizar el voto secreto y transparente de los sindicatos</a:t>
            </a:r>
          </a:p>
          <a:p>
            <a:pPr lvl="1" eaLnBrk="1" hangingPunct="1">
              <a:defRPr/>
            </a:pPr>
            <a:r>
              <a:rPr lang="es-MX" sz="2000" dirty="0">
                <a:sym typeface="Wingdings" panose="05000000000000000000" pitchFamily="2" charset="2"/>
              </a:rPr>
              <a:t>Confidencialidad es importante para el trabajador</a:t>
            </a:r>
          </a:p>
          <a:p>
            <a:pPr lvl="1" eaLnBrk="1" hangingPunct="1">
              <a:defRPr/>
            </a:pPr>
            <a:r>
              <a:rPr lang="es-MX" sz="2000" dirty="0">
                <a:sym typeface="Wingdings" panose="05000000000000000000" pitchFamily="2" charset="2"/>
              </a:rPr>
              <a:t>Evitar requisitos imposibles de cumplir de los sindicatos</a:t>
            </a:r>
          </a:p>
          <a:p>
            <a:pPr marL="457200" lvl="1" indent="0" eaLnBrk="1" hangingPunct="1">
              <a:buNone/>
              <a:defRPr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547024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Y mientras estamos reformando la LFT 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40F42E8-DECD-4117-AF96-CA0F9E24D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56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2400" dirty="0"/>
              <a:t>Notificación electrónica cuando sea posible</a:t>
            </a:r>
          </a:p>
          <a:p>
            <a:pPr lvl="1" eaLnBrk="1" hangingPunct="1">
              <a:defRPr/>
            </a:pPr>
            <a:r>
              <a:rPr lang="es-ES" sz="2000" dirty="0"/>
              <a:t>Actualmente las notificaciones presenciales son el gran cuello de botella</a:t>
            </a:r>
          </a:p>
          <a:p>
            <a:pPr marL="457200" lvl="1" indent="0" eaLnBrk="1" hangingPunct="1">
              <a:buNone/>
              <a:defRPr/>
            </a:pPr>
            <a:endParaRPr lang="es-MX" sz="2000" dirty="0"/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Simplificar la ley cuando sea posible</a:t>
            </a:r>
            <a:endParaRPr lang="es-ES" sz="2400" dirty="0"/>
          </a:p>
          <a:p>
            <a:pPr lvl="1" eaLnBrk="1" hangingPunct="1">
              <a:defRPr/>
            </a:pPr>
            <a:r>
              <a:rPr lang="es-MX" sz="2400" dirty="0" err="1">
                <a:sym typeface="Wingdings" panose="05000000000000000000" pitchFamily="2" charset="2"/>
              </a:rPr>
              <a:t>Ej</a:t>
            </a:r>
            <a:r>
              <a:rPr lang="es-MX" sz="2400" dirty="0">
                <a:sym typeface="Wingdings" panose="05000000000000000000" pitchFamily="2" charset="2"/>
              </a:rPr>
              <a:t>: la enorme complejidad derivado a reinstalación</a:t>
            </a:r>
          </a:p>
          <a:p>
            <a:pPr eaLnBrk="1" hangingPunct="1">
              <a:defRPr/>
            </a:pPr>
            <a:endParaRPr lang="es-MX" sz="2400" dirty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Usar y reforzar la figura de “acto notoriamente improcedente”</a:t>
            </a:r>
          </a:p>
          <a:p>
            <a:pPr lvl="1" eaLnBrk="1" hangingPunct="1">
              <a:defRPr/>
            </a:pPr>
            <a:r>
              <a:rPr lang="es-MX" sz="2000" dirty="0">
                <a:sym typeface="Wingdings" panose="05000000000000000000" pitchFamily="2" charset="2"/>
              </a:rPr>
              <a:t>Sancionar renuncias en blanco, testigo falsos, falsificación de pruebas</a:t>
            </a:r>
          </a:p>
          <a:p>
            <a:pPr lvl="1" eaLnBrk="1" hangingPunct="1">
              <a:defRPr/>
            </a:pPr>
            <a:endParaRPr lang="es-ES" sz="2000" dirty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es-ES" sz="2400" dirty="0">
                <a:sym typeface="Wingdings" panose="05000000000000000000" pitchFamily="2" charset="2"/>
              </a:rPr>
              <a:t>Y hacer cumplir la ley</a:t>
            </a:r>
          </a:p>
          <a:p>
            <a:pPr lvl="1" eaLnBrk="1" hangingPunct="1">
              <a:defRPr/>
            </a:pPr>
            <a:r>
              <a:rPr lang="es-ES" sz="2000" dirty="0" err="1">
                <a:sym typeface="Wingdings" panose="05000000000000000000" pitchFamily="2" charset="2"/>
              </a:rPr>
              <a:t>Ej</a:t>
            </a:r>
            <a:r>
              <a:rPr lang="es-ES" sz="2000" dirty="0">
                <a:sym typeface="Wingdings" panose="05000000000000000000" pitchFamily="2" charset="2"/>
              </a:rPr>
              <a:t>: sobre outsourcing, LFT dice “La empresa beneficiaria será solidariamente responsable de las obligaciones contraídas con los trabajadores”</a:t>
            </a:r>
            <a:endParaRPr lang="es-MX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67409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Conclusiones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40F42E8-DECD-4117-AF96-CA0F9E24D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56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2400" dirty="0"/>
              <a:t>Los autores tienen razón</a:t>
            </a:r>
          </a:p>
          <a:p>
            <a:pPr lvl="1" eaLnBrk="1" hangingPunct="1">
              <a:defRPr/>
            </a:pPr>
            <a:r>
              <a:rPr lang="es-ES" sz="2000" dirty="0"/>
              <a:t>Existen enormes problemas en el mercado laboral</a:t>
            </a:r>
          </a:p>
          <a:p>
            <a:pPr lvl="1" eaLnBrk="1" hangingPunct="1">
              <a:defRPr/>
            </a:pPr>
            <a:r>
              <a:rPr lang="es-ES" sz="2000" dirty="0"/>
              <a:t>Con toda certeza podemos decir que la reforma de 2012 no fue gran transformación</a:t>
            </a:r>
          </a:p>
          <a:p>
            <a:pPr marL="457200" lvl="1" indent="0" eaLnBrk="1" hangingPunct="1">
              <a:buNone/>
              <a:defRPr/>
            </a:pPr>
            <a:endParaRPr lang="es-MX" sz="2000" dirty="0"/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Es necesario fortalecer la defensa de los derechos laborales</a:t>
            </a:r>
            <a:endParaRPr lang="es-ES" sz="2400" dirty="0"/>
          </a:p>
          <a:p>
            <a:pPr eaLnBrk="1" hangingPunct="1">
              <a:defRPr/>
            </a:pPr>
            <a:endParaRPr lang="es-MX" sz="2400" dirty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También es necesario pensar en la productividad</a:t>
            </a:r>
          </a:p>
          <a:p>
            <a:pPr lvl="1" eaLnBrk="1" hangingPunct="1">
              <a:defRPr/>
            </a:pPr>
            <a:r>
              <a:rPr lang="es-MX" sz="2000" dirty="0">
                <a:sym typeface="Wingdings" panose="05000000000000000000" pitchFamily="2" charset="2"/>
              </a:rPr>
              <a:t>Queremos que la contratación de asalariados sea atractiva para el trabajador y el patrón</a:t>
            </a:r>
          </a:p>
          <a:p>
            <a:pPr lvl="1" eaLnBrk="1" hangingPunct="1">
              <a:defRPr/>
            </a:pPr>
            <a:endParaRPr lang="es-ES" sz="2000" dirty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es-ES" sz="2400" dirty="0">
                <a:sym typeface="Wingdings" panose="05000000000000000000" pitchFamily="2" charset="2"/>
              </a:rPr>
              <a:t>La legislación secundaria en materia de justicia laboral es una enorme oportunidad</a:t>
            </a:r>
          </a:p>
        </p:txBody>
      </p:sp>
    </p:spTree>
    <p:extLst>
      <p:ext uri="{BB962C8B-B14F-4D97-AF65-F5344CB8AC3E}">
        <p14:creationId xmlns:p14="http://schemas.microsoft.com/office/powerpoint/2010/main" val="3244062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¿Quién pensaba que la Reforma Laboral del 2012 tendría un gran impacto?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40F42E8-DECD-4117-AF96-CA0F9E24D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1910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s-ES" sz="2400" dirty="0">
                <a:sym typeface="Wingdings" panose="05000000000000000000" pitchFamily="2" charset="2"/>
              </a:rPr>
              <a:t>“¿Cómo cambiaría la historia planteada arriba si se aprobara la Reforma Laboral que se está discutiendo en el Senado después de su aprobación por la Cámara de Diputados? A mi juicio, la Reforma no cambiaría mucho la situación.”</a:t>
            </a:r>
          </a:p>
          <a:p>
            <a:pPr marL="0" indent="0" eaLnBrk="1" hangingPunct="1">
              <a:buNone/>
              <a:defRPr/>
            </a:pPr>
            <a:endParaRPr lang="es-ES" sz="2400" dirty="0">
              <a:sym typeface="Wingdings" panose="05000000000000000000" pitchFamily="2" charset="2"/>
            </a:endParaRPr>
          </a:p>
          <a:p>
            <a:pPr marL="0" indent="0" eaLnBrk="1" hangingPunct="1">
              <a:buNone/>
              <a:defRPr/>
            </a:pPr>
            <a:r>
              <a:rPr lang="es-ES" sz="2400" dirty="0">
                <a:sym typeface="Wingdings" panose="05000000000000000000" pitchFamily="2" charset="2"/>
              </a:rPr>
              <a:t>- David S. Kaplan, 8 de octubre de 2012                                                                 (Blog de redacción de Nexos)</a:t>
            </a:r>
          </a:p>
        </p:txBody>
      </p:sp>
    </p:spTree>
    <p:extLst>
      <p:ext uri="{BB962C8B-B14F-4D97-AF65-F5344CB8AC3E}">
        <p14:creationId xmlns:p14="http://schemas.microsoft.com/office/powerpoint/2010/main" val="803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3" descr="SLIDE PPT 4-3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Box 1"/>
          <p:cNvSpPr txBox="1">
            <a:spLocks noChangeArrowheads="1"/>
          </p:cNvSpPr>
          <p:nvPr/>
        </p:nvSpPr>
        <p:spPr bwMode="auto">
          <a:xfrm>
            <a:off x="381000" y="2895600"/>
            <a:ext cx="35453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2400" dirty="0">
                <a:solidFill>
                  <a:schemeClr val="bg1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rPr>
              <a:t>¡MUCHAS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744054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El desempeño del mercado laboral justifica acciones ambiciosas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2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01A61B4F-3635-4FDE-80FE-9E7A556D4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5269"/>
              </p:ext>
            </p:extLst>
          </p:nvPr>
        </p:nvGraphicFramePr>
        <p:xfrm>
          <a:off x="241397" y="1295400"/>
          <a:ext cx="8661206" cy="527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2796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>
                <a:solidFill>
                  <a:srgbClr val="0399CD"/>
                </a:solidFill>
                <a:cs typeface="Arial" pitchFamily="34" charset="0"/>
              </a:rPr>
              <a:t>Le va mal a México en los cuatro subíndices</a:t>
            </a:r>
            <a:endParaRPr lang="es-ES_tradnl" sz="2800" b="1" dirty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dirty="0"/>
              <a:t>Lugar 13 de 17 en el índice general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" sz="20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400" dirty="0"/>
              <a:t>Lugar 14 de 17 en participación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" sz="24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400" dirty="0"/>
              <a:t>Lugar 10 de 17 en ocupación</a:t>
            </a:r>
            <a:endParaRPr lang="es-ES" sz="2400" dirty="0"/>
          </a:p>
          <a:p>
            <a:pPr lvl="1" eaLnBrk="1" hangingPunct="1">
              <a:lnSpc>
                <a:spcPct val="80000"/>
              </a:lnSpc>
              <a:defRPr/>
            </a:pPr>
            <a:endParaRPr lang="es-ES" sz="24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400" dirty="0"/>
              <a:t>Lugar 10 de 17 en formalidad</a:t>
            </a:r>
            <a:endParaRPr lang="es-ES" sz="2400" dirty="0"/>
          </a:p>
          <a:p>
            <a:pPr lvl="1" eaLnBrk="1" hangingPunct="1">
              <a:lnSpc>
                <a:spcPct val="80000"/>
              </a:lnSpc>
              <a:defRPr/>
            </a:pPr>
            <a:endParaRPr lang="es-ES" sz="24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400" dirty="0"/>
              <a:t>Lugar 14 de 17 en salario suficiente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" sz="24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400" dirty="0"/>
              <a:t>Solo 3 países con mayor brecha entre hombres y mujeres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MX" sz="24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s-MX" sz="2800" b="1" dirty="0">
                <a:solidFill>
                  <a:srgbClr val="C00000"/>
                </a:solidFill>
              </a:rPr>
              <a:t>¡Mientras México es el 5to país más rico (de los 17)!</a:t>
            </a:r>
          </a:p>
        </p:txBody>
      </p:sp>
    </p:spTree>
    <p:extLst>
      <p:ext uri="{BB962C8B-B14F-4D97-AF65-F5344CB8AC3E}">
        <p14:creationId xmlns:p14="http://schemas.microsoft.com/office/powerpoint/2010/main" val="248717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Reducir la informalidad en 3 puntos no es suficiente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1F4D2403-369B-4490-8F6A-5270634FD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543014"/>
              </p:ext>
            </p:extLst>
          </p:nvPr>
        </p:nvGraphicFramePr>
        <p:xfrm>
          <a:off x="242454" y="1066800"/>
          <a:ext cx="8659091" cy="5276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>
                <a:solidFill>
                  <a:srgbClr val="0399CD"/>
                </a:solidFill>
                <a:cs typeface="Arial" pitchFamily="34" charset="0"/>
              </a:rPr>
              <a:t>Los sindicatos de protección patronal son reales</a:t>
            </a:r>
            <a:endParaRPr lang="es-ES_tradnl" sz="2800" b="1" dirty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25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2400" dirty="0" err="1"/>
              <a:t>Sadka</a:t>
            </a:r>
            <a:r>
              <a:rPr lang="es-ES" sz="2400" dirty="0"/>
              <a:t> (2016) analizó una muestra aleatoria de contratos colectivos de la jurisdicción federal</a:t>
            </a:r>
          </a:p>
          <a:p>
            <a:pPr eaLnBrk="1" hangingPunct="1">
              <a:defRPr/>
            </a:pPr>
            <a:endParaRPr lang="es-ES" sz="2000" dirty="0"/>
          </a:p>
          <a:p>
            <a:pPr eaLnBrk="1" hangingPunct="1">
              <a:defRPr/>
            </a:pPr>
            <a:r>
              <a:rPr lang="es-ES" sz="2400" dirty="0"/>
              <a:t>Estima que 77% de los contratos colectivos son Contratos Colectivos de Protección Patronal</a:t>
            </a:r>
          </a:p>
          <a:p>
            <a:pPr eaLnBrk="1" hangingPunct="1">
              <a:defRPr/>
            </a:pPr>
            <a:endParaRPr lang="es-ES" sz="2400" dirty="0"/>
          </a:p>
          <a:p>
            <a:pPr eaLnBrk="1" hangingPunct="1">
              <a:defRPr/>
            </a:pPr>
            <a:r>
              <a:rPr lang="es-ES" sz="2400" dirty="0"/>
              <a:t>Muchos sindicatos no buscan mejorar las condiciones de sus agremiados</a:t>
            </a:r>
          </a:p>
          <a:p>
            <a:pPr eaLnBrk="1" hangingPunct="1">
              <a:defRPr/>
            </a:pPr>
            <a:endParaRPr lang="es-ES" sz="2400" dirty="0"/>
          </a:p>
          <a:p>
            <a:pPr eaLnBrk="1" hangingPunct="1">
              <a:defRPr/>
            </a:pPr>
            <a:r>
              <a:rPr lang="es-ES" sz="2400" dirty="0"/>
              <a:t>Importantísimo asegurar que la legislación secundaria en materia de Justicia Laboral corrija este problema</a:t>
            </a:r>
          </a:p>
        </p:txBody>
      </p:sp>
    </p:spTree>
    <p:extLst>
      <p:ext uri="{BB962C8B-B14F-4D97-AF65-F5344CB8AC3E}">
        <p14:creationId xmlns:p14="http://schemas.microsoft.com/office/powerpoint/2010/main" val="2844045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Patrones no son las </a:t>
            </a:r>
            <a:r>
              <a:rPr lang="es-ES_tradnl" sz="2800" b="1" u="sng" dirty="0">
                <a:solidFill>
                  <a:srgbClr val="0399CD"/>
                </a:solidFill>
                <a:cs typeface="Arial" pitchFamily="34" charset="0"/>
              </a:rPr>
              <a:t>únicas</a:t>
            </a:r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 víctimas en juicios laborales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B6891BA1-78A3-4A72-9D1B-82336957AF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505075"/>
              </p:ext>
            </p:extLst>
          </p:nvPr>
        </p:nvGraphicFramePr>
        <p:xfrm>
          <a:off x="242454" y="1066800"/>
          <a:ext cx="8659091" cy="5505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10688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Patrones también son víctimas en juicios laborales/LFT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40F42E8-DECD-4117-AF96-CA0F9E24D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dirty="0"/>
              <a:t>Derecho a la reinstalación es poco común en el mundo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dirty="0"/>
          </a:p>
          <a:p>
            <a:pPr eaLnBrk="1" hangingPunct="1">
              <a:defRPr/>
            </a:pPr>
            <a:r>
              <a:rPr lang="es-ES" sz="2400" dirty="0"/>
              <a:t>Tres meses de indemnización constitucional es mucho si el despido ocurre después de poco tiempo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400" dirty="0"/>
          </a:p>
          <a:p>
            <a:pPr eaLnBrk="1" hangingPunct="1">
              <a:defRPr/>
            </a:pPr>
            <a:r>
              <a:rPr lang="es-ES" sz="2400" dirty="0" err="1"/>
              <a:t>Sadka</a:t>
            </a:r>
            <a:r>
              <a:rPr lang="es-ES" sz="2400" dirty="0"/>
              <a:t>, </a:t>
            </a:r>
            <a:r>
              <a:rPr lang="es-ES" sz="2400" dirty="0" err="1"/>
              <a:t>Seira</a:t>
            </a:r>
            <a:r>
              <a:rPr lang="es-ES" sz="2400" dirty="0"/>
              <a:t>, y </a:t>
            </a:r>
            <a:r>
              <a:rPr lang="es-ES" sz="2400" dirty="0" err="1"/>
              <a:t>Woodruff</a:t>
            </a:r>
            <a:r>
              <a:rPr lang="es-ES" sz="2400" dirty="0"/>
              <a:t> (2017) analizaron “expectativas irrealistas” de los trabajadores y sus abogados</a:t>
            </a:r>
          </a:p>
          <a:p>
            <a:pPr lvl="1" eaLnBrk="1" hangingPunct="1">
              <a:defRPr/>
            </a:pPr>
            <a:endParaRPr lang="es-ES" sz="800" dirty="0"/>
          </a:p>
          <a:p>
            <a:pPr lvl="1" eaLnBrk="1" hangingPunct="1">
              <a:defRPr/>
            </a:pPr>
            <a:r>
              <a:rPr lang="es-ES" sz="2000" dirty="0"/>
              <a:t>Dar mayor información al </a:t>
            </a:r>
            <a:r>
              <a:rPr lang="es-ES" sz="2000" u="sng" dirty="0"/>
              <a:t>trabajador</a:t>
            </a:r>
            <a:r>
              <a:rPr lang="es-ES" sz="2000" dirty="0"/>
              <a:t> (no al abogado) aumenta sustancialmente la probabilidad de una conciliación</a:t>
            </a:r>
          </a:p>
          <a:p>
            <a:pPr lvl="1" eaLnBrk="1" hangingPunct="1">
              <a:defRPr/>
            </a:pPr>
            <a:endParaRPr lang="es-ES" sz="400" dirty="0"/>
          </a:p>
          <a:p>
            <a:pPr lvl="1" eaLnBrk="1" hangingPunct="1">
              <a:defRPr/>
            </a:pPr>
            <a:r>
              <a:rPr lang="es-ES" sz="2000" dirty="0"/>
              <a:t>Parece que la impresión de que los abogados de los trabajadores son muy litigiosos es cierta</a:t>
            </a:r>
          </a:p>
          <a:p>
            <a:pPr lvl="1" eaLnBrk="1" hangingPunct="1">
              <a:defRPr/>
            </a:pPr>
            <a:endParaRPr lang="es-ES" sz="400" u="sng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957952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Y también hay un problema de productividad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40F42E8-DECD-4117-AF96-CA0F9E24D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25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2400" dirty="0"/>
              <a:t>Nuevo libro de Santiago Levy</a:t>
            </a:r>
          </a:p>
          <a:p>
            <a:pPr lvl="1" eaLnBrk="1" hangingPunct="1">
              <a:defRPr/>
            </a:pPr>
            <a:endParaRPr lang="es-ES" sz="800" dirty="0"/>
          </a:p>
          <a:p>
            <a:pPr lvl="1" eaLnBrk="1" hangingPunct="1">
              <a:defRPr/>
            </a:pPr>
            <a:r>
              <a:rPr lang="es-ES" sz="2200" dirty="0"/>
              <a:t>Las empresas más productivas son las que contratan a asalariados</a:t>
            </a:r>
          </a:p>
          <a:p>
            <a:pPr lvl="1" eaLnBrk="1" hangingPunct="1">
              <a:defRPr/>
            </a:pPr>
            <a:endParaRPr lang="es-ES" sz="400" dirty="0"/>
          </a:p>
          <a:p>
            <a:pPr lvl="1" eaLnBrk="1" hangingPunct="1">
              <a:defRPr/>
            </a:pPr>
            <a:r>
              <a:rPr lang="es-ES" sz="2200" dirty="0"/>
              <a:t>A pesar mayor productividad, algo impide que estas empresas crezcan</a:t>
            </a:r>
          </a:p>
          <a:p>
            <a:pPr lvl="1" eaLnBrk="1" hangingPunct="1">
              <a:defRPr/>
            </a:pPr>
            <a:r>
              <a:rPr lang="es-ES" sz="2200" dirty="0"/>
              <a:t>Empresas productivas con asalariados mueren, empresas improductivas sin asalariados nacen</a:t>
            </a:r>
          </a:p>
          <a:p>
            <a:pPr lvl="1" eaLnBrk="1" hangingPunct="1">
              <a:defRPr/>
            </a:pPr>
            <a:r>
              <a:rPr lang="es-MX" sz="2200" dirty="0"/>
              <a:t>Y esta mala asignación de recursos está empeorando</a:t>
            </a:r>
            <a:endParaRPr lang="es-MX" sz="2200" dirty="0">
              <a:sym typeface="Wingdings" panose="05000000000000000000" pitchFamily="2" charset="2"/>
            </a:endParaRPr>
          </a:p>
          <a:p>
            <a:pPr marL="457200" lvl="1" indent="0" eaLnBrk="1" hangingPunct="1">
              <a:buNone/>
              <a:defRPr/>
            </a:pPr>
            <a:endParaRPr lang="es-ES" sz="2000" dirty="0"/>
          </a:p>
          <a:p>
            <a:pPr marL="0" indent="0" eaLnBrk="1" hangingPunct="1">
              <a:buNone/>
              <a:defRPr/>
            </a:pPr>
            <a:r>
              <a:rPr lang="es-ES" sz="2400" dirty="0"/>
              <a:t>Parece que hay crecientes desincentivos al trabajo asalariado                                             (mayor costo para la empresa o menor beneficio para empleado)</a:t>
            </a:r>
          </a:p>
        </p:txBody>
      </p:sp>
    </p:spTree>
    <p:extLst>
      <p:ext uri="{BB962C8B-B14F-4D97-AF65-F5344CB8AC3E}">
        <p14:creationId xmlns:p14="http://schemas.microsoft.com/office/powerpoint/2010/main" val="3415749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>
                <a:solidFill>
                  <a:srgbClr val="0399CD"/>
                </a:solidFill>
                <a:cs typeface="Arial" pitchFamily="34" charset="0"/>
              </a:rPr>
              <a:t>La LFT no es el único determinante del mercado laboral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40F42E8-DECD-4117-AF96-CA0F9E24D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25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2400" dirty="0"/>
              <a:t>Seguridad social universal (desvinculada del mercado laboral)</a:t>
            </a:r>
          </a:p>
          <a:p>
            <a:pPr marL="457200" lvl="1" indent="0" eaLnBrk="1" hangingPunct="1">
              <a:buNone/>
              <a:defRPr/>
            </a:pPr>
            <a:endParaRPr lang="es-MX" sz="2000" dirty="0"/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Obligatoriedad de seguridad social para trabajadores independientes y domésticos</a:t>
            </a:r>
          </a:p>
          <a:p>
            <a:pPr lvl="1" eaLnBrk="1" hangingPunct="1">
              <a:defRPr/>
            </a:pPr>
            <a:r>
              <a:rPr lang="es-MX" sz="2000" dirty="0">
                <a:sym typeface="Wingdings" panose="05000000000000000000" pitchFamily="2" charset="2"/>
              </a:rPr>
              <a:t>Cuidado con los regímenes especiales</a:t>
            </a:r>
          </a:p>
          <a:p>
            <a:pPr eaLnBrk="1" hangingPunct="1">
              <a:defRPr/>
            </a:pPr>
            <a:endParaRPr lang="es-MX" sz="2400" dirty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es-MX" sz="2400" dirty="0">
                <a:sym typeface="Wingdings" panose="05000000000000000000" pitchFamily="2" charset="2"/>
              </a:rPr>
              <a:t>Parte de la solución es mejor fiscalización</a:t>
            </a:r>
          </a:p>
          <a:p>
            <a:pPr lvl="1" eaLnBrk="1" hangingPunct="1">
              <a:defRPr/>
            </a:pPr>
            <a:r>
              <a:rPr lang="es-MX" sz="2000" dirty="0">
                <a:sym typeface="Wingdings" panose="05000000000000000000" pitchFamily="2" charset="2"/>
              </a:rPr>
              <a:t>Incluyendo la incorporación de nuevas tecnologías y mejor acceso a datos para una fiscalización inteligente</a:t>
            </a:r>
          </a:p>
          <a:p>
            <a:pPr marL="457200" lvl="1" indent="0" eaLnBrk="1" hangingPunct="1">
              <a:buNone/>
              <a:defRPr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35635726"/>
      </p:ext>
    </p:extLst>
  </p:cSld>
  <p:clrMapOvr>
    <a:masterClrMapping/>
  </p:clrMapOvr>
</p:sld>
</file>

<file path=ppt/theme/theme1.xml><?xml version="1.0" encoding="utf-8"?>
<a:theme xmlns:a="http://schemas.openxmlformats.org/drawingml/2006/main" name="BID2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Unit-Bold"/>
        <a:ea typeface=""/>
        <a:cs typeface=""/>
      </a:majorFont>
      <a:minorFont>
        <a:latin typeface="Unit-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 bwMode="auto">
        <a:noFill/>
        <a:ln w="15875" algn="ctr">
          <a:solidFill>
            <a:schemeClr val="accent2"/>
          </a:solidFill>
          <a:round/>
          <a:headEnd/>
          <a:tailEnd type="arrow" w="med" len="med"/>
        </a:ln>
      </a:spPr>
      <a:bodyPr/>
      <a:lstStyle/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BID2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Unit-Bold"/>
        <a:ea typeface=""/>
        <a:cs typeface=""/>
      </a:majorFont>
      <a:minorFont>
        <a:latin typeface="Unit-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 bwMode="auto">
        <a:noFill/>
        <a:ln w="15875" algn="ctr">
          <a:solidFill>
            <a:schemeClr val="accent2"/>
          </a:solidFill>
          <a:round/>
          <a:headEnd/>
          <a:tailEnd type="arrow" w="med" len="med"/>
        </a:ln>
      </a:spPr>
      <a:bodyPr/>
      <a:lstStyle/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BID2</Template>
  <TotalTime>37598</TotalTime>
  <Words>1013</Words>
  <Application>Microsoft Office PowerPoint</Application>
  <PresentationFormat>Presentación en pantalla (4:3)</PresentationFormat>
  <Paragraphs>168</Paragraphs>
  <Slides>14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14</vt:i4>
      </vt:variant>
    </vt:vector>
  </HeadingPairs>
  <TitlesOfParts>
    <vt:vector size="27" baseType="lpstr">
      <vt:lpstr>Malgun Gothic</vt:lpstr>
      <vt:lpstr>ＭＳ Ｐゴシック</vt:lpstr>
      <vt:lpstr>ＭＳ Ｐゴシック</vt:lpstr>
      <vt:lpstr>Arial</vt:lpstr>
      <vt:lpstr>Arial Black</vt:lpstr>
      <vt:lpstr>Calibri</vt:lpstr>
      <vt:lpstr>Unit-Bold</vt:lpstr>
      <vt:lpstr>Wingdings</vt:lpstr>
      <vt:lpstr>BID2</vt:lpstr>
      <vt:lpstr>Custom Design</vt:lpstr>
      <vt:lpstr>1_Custom Design</vt:lpstr>
      <vt:lpstr>6_Custom Design</vt:lpstr>
      <vt:lpstr>1_BID2</vt:lpstr>
      <vt:lpstr>Presentación de PowerPoint</vt:lpstr>
      <vt:lpstr>El desempeño del mercado laboral justifica acciones ambiciosas</vt:lpstr>
      <vt:lpstr>Le va mal a México en los cuatro subíndices</vt:lpstr>
      <vt:lpstr>Reducir la informalidad en 3 puntos no es suficiente</vt:lpstr>
      <vt:lpstr>Los sindicatos de protección patronal son reales</vt:lpstr>
      <vt:lpstr>Patrones no son las únicas víctimas en juicios laborales</vt:lpstr>
      <vt:lpstr>Patrones también son víctimas en juicios laborales/LFT</vt:lpstr>
      <vt:lpstr>Y también hay un problema de productividad</vt:lpstr>
      <vt:lpstr>La LFT no es el único determinante del mercado laboral</vt:lpstr>
      <vt:lpstr>Reforma Constitucional de Justicia Laboral es una enorme oportunidad</vt:lpstr>
      <vt:lpstr>Y mientras estamos reformando la LFT …</vt:lpstr>
      <vt:lpstr>Conclusiones</vt:lpstr>
      <vt:lpstr>¿Quién pensaba que la Reforma Laboral del 2012 tendría un gran impacto?</vt:lpstr>
      <vt:lpstr>Presentación de PowerPoint</vt:lpstr>
    </vt:vector>
  </TitlesOfParts>
  <Company>Inter-American Development Bank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para agregar título</dc:title>
  <dc:creator>Sina</dc:creator>
  <cp:lastModifiedBy>eventos</cp:lastModifiedBy>
  <cp:revision>959</cp:revision>
  <cp:lastPrinted>2013-03-01T00:53:32Z</cp:lastPrinted>
  <dcterms:created xsi:type="dcterms:W3CDTF">2009-07-28T21:07:24Z</dcterms:created>
  <dcterms:modified xsi:type="dcterms:W3CDTF">2018-08-16T14:42:40Z</dcterms:modified>
</cp:coreProperties>
</file>