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1"/>
  </p:notesMasterIdLst>
  <p:sldIdLst>
    <p:sldId id="297" r:id="rId2"/>
    <p:sldId id="305" r:id="rId3"/>
    <p:sldId id="300" r:id="rId4"/>
    <p:sldId id="299" r:id="rId5"/>
    <p:sldId id="303" r:id="rId6"/>
    <p:sldId id="326" r:id="rId7"/>
    <p:sldId id="327" r:id="rId8"/>
    <p:sldId id="340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41" r:id="rId19"/>
    <p:sldId id="312" r:id="rId2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BDAD7"/>
    <a:srgbClr val="FF99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5" autoAdjust="0"/>
    <p:restoredTop sz="95441" autoAdjust="0"/>
  </p:normalViewPr>
  <p:slideViewPr>
    <p:cSldViewPr snapToGrid="0" showGuides="1">
      <p:cViewPr varScale="1">
        <p:scale>
          <a:sx n="85" d="100"/>
          <a:sy n="85" d="100"/>
        </p:scale>
        <p:origin x="1278" y="84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0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lezamaa\AppData\Local\Microsoft\Windows\INetCache\Content.Outlook\MGAJFXBP\DensidadRobotsvsPrpductividad_FAAN_0609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nacyt\AppData\Local\Microsoft\Windows\INetCache\Content.Outlook\1MR6BRQJ\comparaci&#243;n%20salari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lezamaa\AppData\Local\Microsoft\Windows\INetCache\Content.Outlook\0SNQK5UX\comparaci&#243;n%20salari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 dirty="0">
                <a:effectLst/>
                <a:latin typeface="Century Gothic" panose="020B0502020202020204" pitchFamily="34" charset="0"/>
              </a:rPr>
              <a:t>Densidad robótica vs. Crecimiento de la productividad</a:t>
            </a:r>
            <a:endParaRPr lang="es-MX" sz="1200" b="0" dirty="0">
              <a:effectLst/>
              <a:latin typeface="Century Gothic" panose="020B0502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5.9572372113847222E-2"/>
          <c:y val="0.12343343613989667"/>
          <c:w val="0.91393802796692747"/>
          <c:h val="0.7999751158667454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A45DE321-908D-4411-A757-D1BBC40E1216}" type="CELLRANGE">
                      <a:rPr lang="en-US" dirty="0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C005-4EEC-B359-27305DF34B9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CCFE24A-E69D-4181-9B5D-BC2343D75899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C005-4EEC-B359-27305DF34B9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98944EE0-343F-4D1A-ACF8-22BC18AF6322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C005-4EEC-B359-27305DF34B9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74B9564C-F0DD-4D3E-8E87-8242A93AF4B9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C005-4EEC-B359-27305DF34B9B}"/>
                </c:ext>
              </c:extLst>
            </c:dLbl>
            <c:dLbl>
              <c:idx val="4"/>
              <c:layout>
                <c:manualLayout>
                  <c:x val="2.5252525252525252E-2"/>
                  <c:y val="4.8192771084337352E-2"/>
                </c:manualLayout>
              </c:layout>
              <c:tx>
                <c:rich>
                  <a:bodyPr/>
                  <a:lstStyle/>
                  <a:p>
                    <a:fld id="{A893E71E-A9CB-4106-A41A-196F87E67451}" type="CELLRANGE">
                      <a:rPr lang="en-US" dirty="0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C005-4EEC-B359-27305DF34B9B}"/>
                </c:ext>
              </c:extLst>
            </c:dLbl>
            <c:dLbl>
              <c:idx val="5"/>
              <c:layout>
                <c:manualLayout>
                  <c:x val="7.575757575757576E-3"/>
                  <c:y val="-5.6224899598393621E-2"/>
                </c:manualLayout>
              </c:layout>
              <c:tx>
                <c:rich>
                  <a:bodyPr/>
                  <a:lstStyle/>
                  <a:p>
                    <a:fld id="{B3F64426-C524-48AE-AA0E-B636927164A6}" type="CELLRANGE">
                      <a:rPr lang="en-US" dirty="0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C005-4EEC-B359-27305DF34B9B}"/>
                </c:ext>
              </c:extLst>
            </c:dLbl>
            <c:dLbl>
              <c:idx val="6"/>
              <c:layout>
                <c:manualLayout>
                  <c:x val="3.787878787878788E-3"/>
                  <c:y val="-7.2289156626506021E-2"/>
                </c:manualLayout>
              </c:layout>
              <c:tx>
                <c:rich>
                  <a:bodyPr/>
                  <a:lstStyle/>
                  <a:p>
                    <a:fld id="{D0B679F7-6A25-45E2-8B6F-F718A7D96565}" type="CELLRANGE">
                      <a:rPr lang="en-US" dirty="0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C005-4EEC-B359-27305DF34B9B}"/>
                </c:ext>
              </c:extLst>
            </c:dLbl>
            <c:dLbl>
              <c:idx val="7"/>
              <c:layout>
                <c:manualLayout>
                  <c:x val="-4.5454545454545456E-2"/>
                  <c:y val="-4.5515394912985327E-2"/>
                </c:manualLayout>
              </c:layout>
              <c:tx>
                <c:rich>
                  <a:bodyPr/>
                  <a:lstStyle/>
                  <a:p>
                    <a:fld id="{A0FEF2AF-CE6F-4F4D-867A-5B9894CE1DDD}" type="CELLRANGE">
                      <a:rPr lang="en-US" dirty="0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C005-4EEC-B359-27305DF34B9B}"/>
                </c:ext>
              </c:extLst>
            </c:dLbl>
            <c:dLbl>
              <c:idx val="8"/>
              <c:layout>
                <c:manualLayout>
                  <c:x val="-1.7676767676767676E-2"/>
                  <c:y val="-2.4096385542168725E-2"/>
                </c:manualLayout>
              </c:layout>
              <c:tx>
                <c:rich>
                  <a:bodyPr rot="0" spcFirstLastPara="1" vertOverflow="overflow" horzOverflow="overflow" vert="horz" wrap="square" lIns="0" tIns="0" rIns="0" bIns="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62B07B3-0D8F-4228-9460-8F8D0B6FFDF1}" type="CELLRANGE">
                      <a:rPr lang="en-US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>
                        <a:defRPr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defRPr>
                      </a:pPr>
                      <a:t>[CELLRANGE]</a:t>
                    </a:fld>
                    <a:endParaRPr lang="es-MX"/>
                  </a:p>
                </c:rich>
              </c:tx>
              <c:spPr>
                <a:noFill/>
                <a:ln>
                  <a:solidFill>
                    <a:schemeClr val="accent1">
                      <a:alpha val="99000"/>
                    </a:schemeClr>
                  </a:solidFill>
                </a:ln>
                <a:effectLst/>
              </c:spPr>
              <c:txPr>
                <a:bodyPr rot="0" spcFirstLastPara="1" vertOverflow="overflow" horzOverflow="overflow" vert="horz" wrap="square" lIns="0" tIns="0" rIns="0" bIns="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C005-4EEC-B359-27305DF34B9B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4EBCA9A6-13A4-49A0-8FE6-21C41338C665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C005-4EEC-B359-27305DF34B9B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E76D388C-073A-4284-868A-7AAF51D81286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C005-4EEC-B359-27305DF34B9B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AE6644B5-D944-4A2E-8E8C-1BE52FC0350A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C005-4EEC-B359-27305DF34B9B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33EECA8C-ECEF-4DB2-8685-8A9D088070A1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C005-4EEC-B359-27305DF34B9B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116B64C9-5D6D-4D85-8350-31153C36FDDB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C005-4EEC-B359-27305DF34B9B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99FE20FF-5064-470B-80B2-709AE3DFBBFA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E-C005-4EEC-B359-27305DF34B9B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2FFE824C-CC1E-4D61-9358-F1C7D4F7B743}" type="CELLRANGE">
                      <a:rPr lang="es-MX"/>
                      <a:pPr/>
                      <a:t>[CELLRANGE]</a:t>
                    </a:fld>
                    <a:endParaRPr lang="es-MX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C005-4EEC-B359-27305DF34B9B}"/>
                </c:ext>
              </c:extLst>
            </c:dLbl>
            <c:spPr>
              <a:noFill/>
              <a:ln>
                <a:solidFill>
                  <a:schemeClr val="accent1">
                    <a:alpha val="99000"/>
                  </a:schemeClr>
                </a:solidFill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dash"/>
              </a:ln>
              <a:effectLst/>
            </c:spPr>
            <c:trendlineType val="log"/>
            <c:dispRSqr val="0"/>
            <c:dispEq val="0"/>
          </c:trendline>
          <c:xVal>
            <c:numRef>
              <c:f>Hoja2!$I$2:$I$17</c:f>
              <c:numCache>
                <c:formatCode>General</c:formatCode>
                <c:ptCount val="16"/>
                <c:pt idx="0">
                  <c:v>188</c:v>
                </c:pt>
                <c:pt idx="1">
                  <c:v>212</c:v>
                </c:pt>
                <c:pt idx="2">
                  <c:v>169</c:v>
                </c:pt>
                <c:pt idx="3">
                  <c:v>301</c:v>
                </c:pt>
                <c:pt idx="4">
                  <c:v>150</c:v>
                </c:pt>
                <c:pt idx="5">
                  <c:v>160</c:v>
                </c:pt>
                <c:pt idx="6">
                  <c:v>110</c:v>
                </c:pt>
                <c:pt idx="7">
                  <c:v>93</c:v>
                </c:pt>
                <c:pt idx="8">
                  <c:v>128</c:v>
                </c:pt>
                <c:pt idx="9">
                  <c:v>531</c:v>
                </c:pt>
                <c:pt idx="10">
                  <c:v>127</c:v>
                </c:pt>
                <c:pt idx="11">
                  <c:v>120</c:v>
                </c:pt>
                <c:pt idx="12">
                  <c:v>126</c:v>
                </c:pt>
                <c:pt idx="13">
                  <c:v>71</c:v>
                </c:pt>
                <c:pt idx="14">
                  <c:v>86</c:v>
                </c:pt>
                <c:pt idx="15">
                  <c:v>33</c:v>
                </c:pt>
              </c:numCache>
            </c:numRef>
          </c:xVal>
          <c:yVal>
            <c:numRef>
              <c:f>Hoja2!$H$2:$H$17</c:f>
              <c:numCache>
                <c:formatCode>General</c:formatCode>
                <c:ptCount val="16"/>
                <c:pt idx="0">
                  <c:v>4.9945880000000002</c:v>
                </c:pt>
                <c:pt idx="1">
                  <c:v>4.7096871666666669</c:v>
                </c:pt>
                <c:pt idx="2">
                  <c:v>4.1996746666666667</c:v>
                </c:pt>
                <c:pt idx="3">
                  <c:v>3.8631340000000001</c:v>
                </c:pt>
                <c:pt idx="4">
                  <c:v>3.3664830000000001</c:v>
                </c:pt>
                <c:pt idx="5">
                  <c:v>3.2919533333333333</c:v>
                </c:pt>
                <c:pt idx="6">
                  <c:v>3.1474313333333335</c:v>
                </c:pt>
                <c:pt idx="7">
                  <c:v>3.1419125000000001</c:v>
                </c:pt>
                <c:pt idx="8">
                  <c:v>3.1085196666666666</c:v>
                </c:pt>
                <c:pt idx="9">
                  <c:v>3.0253641666666664</c:v>
                </c:pt>
                <c:pt idx="10">
                  <c:v>2.6418491666666668</c:v>
                </c:pt>
                <c:pt idx="11">
                  <c:v>2.3269219999999997</c:v>
                </c:pt>
                <c:pt idx="12">
                  <c:v>1.259288</c:v>
                </c:pt>
                <c:pt idx="13">
                  <c:v>1.0620028333333333</c:v>
                </c:pt>
                <c:pt idx="14">
                  <c:v>0.27398600000000001</c:v>
                </c:pt>
                <c:pt idx="15">
                  <c:v>-0.13834966666666659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Hoja2!$A$2:$A$17</c15:f>
                <c15:dlblRangeCache>
                  <c:ptCount val="16"/>
                  <c:pt idx="0">
                    <c:v>Dinamarca</c:v>
                  </c:pt>
                  <c:pt idx="1">
                    <c:v>Suecia</c:v>
                  </c:pt>
                  <c:pt idx="2">
                    <c:v>Bélgica</c:v>
                  </c:pt>
                  <c:pt idx="3">
                    <c:v>Alemania</c:v>
                  </c:pt>
                  <c:pt idx="4">
                    <c:v>España</c:v>
                  </c:pt>
                  <c:pt idx="5">
                    <c:v>Italia</c:v>
                  </c:pt>
                  <c:pt idx="6">
                    <c:v>Eslovenia</c:v>
                  </c:pt>
                  <c:pt idx="7">
                    <c:v>Rep. Checa</c:v>
                  </c:pt>
                  <c:pt idx="8">
                    <c:v>Austria</c:v>
                  </c:pt>
                  <c:pt idx="9">
                    <c:v>Corea del Sur</c:v>
                  </c:pt>
                  <c:pt idx="10">
                    <c:v>Francia</c:v>
                  </c:pt>
                  <c:pt idx="11">
                    <c:v>Países Bajos</c:v>
                  </c:pt>
                  <c:pt idx="12">
                    <c:v>Finlandia</c:v>
                  </c:pt>
                  <c:pt idx="13">
                    <c:v>Reino Unido</c:v>
                  </c:pt>
                  <c:pt idx="14">
                    <c:v>Australia </c:v>
                  </c:pt>
                  <c:pt idx="15">
                    <c:v>México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0-C005-4EEC-B359-27305DF34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101120"/>
        <c:axId val="174937216"/>
      </c:scatterChart>
      <c:valAx>
        <c:axId val="164101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Densidad robótica: Robots por cada 10,000 trabajadores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74937216"/>
        <c:crosses val="autoZero"/>
        <c:crossBetween val="midCat"/>
      </c:valAx>
      <c:valAx>
        <c:axId val="17493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sz="1100" dirty="0"/>
                  <a:t>Crecimiento promedio de la productividad (2010 - 2015)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4101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983276128945415E-2"/>
          <c:y val="3.5460992907801421E-2"/>
          <c:w val="0.90178595464028533"/>
          <c:h val="0.816011006361148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Exportaciones!$I$28</c:f>
              <c:strCache>
                <c:ptCount val="1"/>
                <c:pt idx="0">
                  <c:v>Exportaciones sector manufacturero</c:v>
                </c:pt>
              </c:strCache>
            </c:strRef>
          </c:tx>
          <c:spPr>
            <a:solidFill>
              <a:srgbClr val="00B050"/>
            </a:solidFill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 sz="1400" b="1"/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Exportaciones!$H$33:$H$39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Exportaciones!$I$33:$I$39</c:f>
              <c:numCache>
                <c:formatCode>0%</c:formatCode>
                <c:ptCount val="7"/>
                <c:pt idx="0">
                  <c:v>0.82254249503652288</c:v>
                </c:pt>
                <c:pt idx="1">
                  <c:v>0.79709849744325301</c:v>
                </c:pt>
                <c:pt idx="2">
                  <c:v>0.81246750350524566</c:v>
                </c:pt>
                <c:pt idx="3">
                  <c:v>0.82950834711097399</c:v>
                </c:pt>
                <c:pt idx="4">
                  <c:v>0.84923233441407664</c:v>
                </c:pt>
                <c:pt idx="5">
                  <c:v>0.89302402801956626</c:v>
                </c:pt>
                <c:pt idx="6">
                  <c:v>0.8985553555028023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D2-4DD2-BF11-DA3BA5D012D5}"/>
            </c:ext>
          </c:extLst>
        </c:ser>
        <c:ser>
          <c:idx val="1"/>
          <c:order val="1"/>
          <c:tx>
            <c:strRef>
              <c:f>Exportaciones!$J$28</c:f>
              <c:strCache>
                <c:ptCount val="1"/>
                <c:pt idx="0">
                  <c:v>Otras exportaciones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 sz="1400" b="1"/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Exportaciones!$H$33:$H$39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Exportaciones!$J$33:$J$39</c:f>
              <c:numCache>
                <c:formatCode>0%</c:formatCode>
                <c:ptCount val="7"/>
                <c:pt idx="0">
                  <c:v>0.17745750496347712</c:v>
                </c:pt>
                <c:pt idx="1">
                  <c:v>0.20290150255674699</c:v>
                </c:pt>
                <c:pt idx="2">
                  <c:v>0.18753249649475434</c:v>
                </c:pt>
                <c:pt idx="3">
                  <c:v>0.17049165288902601</c:v>
                </c:pt>
                <c:pt idx="4">
                  <c:v>0.15076766558592336</c:v>
                </c:pt>
                <c:pt idx="5">
                  <c:v>0.10697597198043374</c:v>
                </c:pt>
                <c:pt idx="6">
                  <c:v>0.1014446444971977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D2-4DD2-BF11-DA3BA5D012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173445120"/>
        <c:axId val="173446656"/>
      </c:barChart>
      <c:catAx>
        <c:axId val="17344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s-MX"/>
          </a:p>
        </c:txPr>
        <c:crossAx val="173446656"/>
        <c:crosses val="autoZero"/>
        <c:auto val="1"/>
        <c:lblAlgn val="ctr"/>
        <c:lblOffset val="100"/>
        <c:noMultiLvlLbl val="0"/>
      </c:catAx>
      <c:valAx>
        <c:axId val="173446656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7344512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vert="horz"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Century Gothic" panose="020B0502020202020204" pitchFamily="34" charset="0"/>
          <a:cs typeface="Segoe UI Light" panose="020B0502040204020203" pitchFamily="34" charset="0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03477690288713"/>
          <c:y val="4.4102435731050049E-2"/>
          <c:w val="0.8686324566440693"/>
          <c:h val="0.74659750322100094"/>
        </c:manualLayout>
      </c:layout>
      <c:scatterChart>
        <c:scatterStyle val="lineMarker"/>
        <c:varyColors val="0"/>
        <c:ser>
          <c:idx val="0"/>
          <c:order val="0"/>
          <c:tx>
            <c:v>Pago promedio diario a soldador</c:v>
          </c:tx>
          <c:spPr>
            <a:ln w="19050">
              <a:solidFill>
                <a:schemeClr val="accent4">
                  <a:lumMod val="50000"/>
                </a:schemeClr>
              </a:solidFill>
            </a:ln>
          </c:spPr>
          <c:marker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accent4">
                    <a:lumMod val="50000"/>
                  </a:schemeClr>
                </a:solidFill>
              </a:ln>
            </c:spPr>
          </c:marker>
          <c:trendline>
            <c:spPr>
              <a:ln w="38100">
                <a:solidFill>
                  <a:schemeClr val="accent4">
                    <a:lumMod val="50000"/>
                  </a:schemeClr>
                </a:solidFill>
                <a:prstDash val="sysDot"/>
              </a:ln>
            </c:spPr>
            <c:trendlineType val="exp"/>
            <c:forward val="15"/>
            <c:dispRSqr val="0"/>
            <c:dispEq val="0"/>
          </c:trendline>
          <c:xVal>
            <c:numRef>
              <c:f>Hoja1!$B$2:$B$22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xVal>
          <c:yVal>
            <c:numRef>
              <c:f>Hoja1!$E$2:$E$22</c:f>
              <c:numCache>
                <c:formatCode>General</c:formatCode>
                <c:ptCount val="21"/>
                <c:pt idx="2">
                  <c:v>1154.355</c:v>
                </c:pt>
                <c:pt idx="3">
                  <c:v>1016.672</c:v>
                </c:pt>
                <c:pt idx="4">
                  <c:v>1007.5119999999999</c:v>
                </c:pt>
                <c:pt idx="5">
                  <c:v>975.10940000000005</c:v>
                </c:pt>
                <c:pt idx="6">
                  <c:v>937.11109999999996</c:v>
                </c:pt>
                <c:pt idx="7">
                  <c:v>977.27610000000004</c:v>
                </c:pt>
                <c:pt idx="8">
                  <c:v>1003.0359999999999</c:v>
                </c:pt>
                <c:pt idx="9">
                  <c:v>1078.9349999999999</c:v>
                </c:pt>
                <c:pt idx="10">
                  <c:v>1020.193</c:v>
                </c:pt>
                <c:pt idx="11">
                  <c:v>1014.263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19-4401-AEC7-D126F3F495B5}"/>
            </c:ext>
          </c:extLst>
        </c:ser>
        <c:ser>
          <c:idx val="1"/>
          <c:order val="1"/>
          <c:tx>
            <c:v>Costo promedio diario robot soldador</c:v>
          </c:tx>
          <c:spPr>
            <a:ln w="28575">
              <a:solidFill>
                <a:schemeClr val="tx1"/>
              </a:solidFill>
            </a:ln>
          </c:spPr>
          <c:marker>
            <c:spPr>
              <a:ln w="28575"/>
            </c:spPr>
          </c:marker>
          <c:trendline>
            <c:spPr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  <c:trendlineType val="linear"/>
            <c:forward val="15"/>
            <c:dispRSqr val="0"/>
            <c:dispEq val="0"/>
          </c:trendline>
          <c:xVal>
            <c:numRef>
              <c:f>Hoja1!$B$2:$B$22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xVal>
          <c:yVal>
            <c:numRef>
              <c:f>Hoja1!$F$2:$F$22</c:f>
              <c:numCache>
                <c:formatCode>General</c:formatCode>
                <c:ptCount val="21"/>
                <c:pt idx="0">
                  <c:v>15143.205558161915</c:v>
                </c:pt>
                <c:pt idx="9">
                  <c:v>7471.0340634531212</c:v>
                </c:pt>
                <c:pt idx="20">
                  <c:v>5643.8356164383558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19-4401-AEC7-D126F3F495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589248"/>
        <c:axId val="173590784"/>
      </c:scatterChart>
      <c:valAx>
        <c:axId val="173589248"/>
        <c:scaling>
          <c:orientation val="minMax"/>
          <c:max val="2034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80" baseline="0">
                <a:latin typeface="Century Gothic" panose="020B0502020202020204" pitchFamily="34" charset="0"/>
              </a:defRPr>
            </a:pPr>
            <a:endParaRPr lang="es-MX"/>
          </a:p>
        </c:txPr>
        <c:crossAx val="173590784"/>
        <c:crosses val="autoZero"/>
        <c:crossBetween val="midCat"/>
      </c:valAx>
      <c:valAx>
        <c:axId val="1735907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s-MX" dirty="0"/>
                  <a:t>Pesos</a:t>
                </a:r>
              </a:p>
            </c:rich>
          </c:tx>
          <c:layout>
            <c:manualLayout>
              <c:xMode val="edge"/>
              <c:yMode val="edge"/>
              <c:x val="1.411764705882353E-2"/>
              <c:y val="0.42373563555437577"/>
            </c:manualLayout>
          </c:layout>
          <c:overlay val="0"/>
        </c:title>
        <c:numFmt formatCode="&quot;$&quot;#,##0" sourceLinked="0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Century Gothic" panose="020B0502020202020204" pitchFamily="34" charset="0"/>
              </a:defRPr>
            </a:pPr>
            <a:endParaRPr lang="es-MX"/>
          </a:p>
        </c:txPr>
        <c:crossAx val="173589248"/>
        <c:crosses val="autoZero"/>
        <c:crossBetween val="midCat"/>
        <c:majorUnit val="4000"/>
      </c:valAx>
      <c:spPr>
        <a:noFill/>
      </c:spPr>
    </c:plotArea>
    <c:legend>
      <c:legendPos val="b"/>
      <c:layout>
        <c:manualLayout>
          <c:xMode val="edge"/>
          <c:yMode val="edge"/>
          <c:x val="1.5397906325130247E-2"/>
          <c:y val="0.82828856645327531"/>
          <c:w val="0.95552711120502953"/>
          <c:h val="0.1389843026532995"/>
        </c:manualLayout>
      </c:layout>
      <c:overlay val="0"/>
      <c:txPr>
        <a:bodyPr/>
        <a:lstStyle/>
        <a:p>
          <a:pPr>
            <a:defRPr sz="1200">
              <a:latin typeface="Century Gothic" panose="020B0502020202020204" pitchFamily="34" charset="0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>
          <a:latin typeface="Calibri Light" panose="020F0302020204030204" pitchFamily="34" charset="0"/>
        </a:defRPr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62274403706895E-2"/>
          <c:y val="2.4476794245083901E-2"/>
          <c:w val="0.87212731572060698"/>
          <c:h val="0.781662106988112"/>
        </c:manualLayout>
      </c:layout>
      <c:scatterChart>
        <c:scatterStyle val="lineMarker"/>
        <c:varyColors val="0"/>
        <c:ser>
          <c:idx val="0"/>
          <c:order val="0"/>
          <c:tx>
            <c:strRef>
              <c:f>'[comparación salarios.xlsx]Hoja1'!$E$1</c:f>
              <c:strCache>
                <c:ptCount val="1"/>
                <c:pt idx="0">
                  <c:v>Soldadores</c:v>
                </c:pt>
              </c:strCache>
            </c:strRef>
          </c:tx>
          <c:spPr>
            <a:ln w="19050">
              <a:noFill/>
            </a:ln>
          </c:spPr>
          <c:trendline>
            <c:spPr>
              <a:ln w="28575">
                <a:solidFill>
                  <a:srgbClr val="0070C0"/>
                </a:solidFill>
              </a:ln>
            </c:spPr>
            <c:trendlineType val="exp"/>
            <c:forward val="15"/>
            <c:dispRSqr val="0"/>
            <c:dispEq val="0"/>
          </c:trendline>
          <c:xVal>
            <c:numRef>
              <c:f>'[comparación salarios.xlsx]Hoja1'!$B$2:$B$21</c:f>
              <c:numCache>
                <c:formatCode>General</c:formatCode>
                <c:ptCount val="2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</c:numCache>
            </c:numRef>
          </c:xVal>
          <c:yVal>
            <c:numRef>
              <c:f>'[comparación salarios.xlsx]Hoja1'!$E$2:$E$21</c:f>
              <c:numCache>
                <c:formatCode>General</c:formatCode>
                <c:ptCount val="20"/>
                <c:pt idx="2">
                  <c:v>1154.355</c:v>
                </c:pt>
                <c:pt idx="3">
                  <c:v>1016.672</c:v>
                </c:pt>
                <c:pt idx="4">
                  <c:v>1007.5119999999999</c:v>
                </c:pt>
                <c:pt idx="5">
                  <c:v>975.10940000000005</c:v>
                </c:pt>
                <c:pt idx="6">
                  <c:v>937.11109999999996</c:v>
                </c:pt>
                <c:pt idx="7">
                  <c:v>977.27610000000004</c:v>
                </c:pt>
                <c:pt idx="8">
                  <c:v>1003.0359999999999</c:v>
                </c:pt>
                <c:pt idx="9">
                  <c:v>1078.9349999999999</c:v>
                </c:pt>
                <c:pt idx="10">
                  <c:v>1020.193</c:v>
                </c:pt>
                <c:pt idx="11">
                  <c:v>1014.263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2A-4C77-9E87-F8E625F0C7BB}"/>
            </c:ext>
          </c:extLst>
        </c:ser>
        <c:ser>
          <c:idx val="1"/>
          <c:order val="1"/>
          <c:tx>
            <c:strRef>
              <c:f>'[comparación salarios.xlsx]Hoja1'!$J$1</c:f>
              <c:strCache>
                <c:ptCount val="1"/>
                <c:pt idx="0">
                  <c:v>Robot soldador</c:v>
                </c:pt>
              </c:strCache>
            </c:strRef>
          </c:tx>
          <c:spPr>
            <a:ln w="19050">
              <a:noFill/>
            </a:ln>
          </c:spPr>
          <c:trendline>
            <c:spPr>
              <a:ln w="28575">
                <a:solidFill>
                  <a:srgbClr val="FF0000"/>
                </a:solidFill>
              </a:ln>
            </c:spPr>
            <c:trendlineType val="linear"/>
            <c:forward val="15"/>
            <c:dispRSqr val="0"/>
            <c:dispEq val="0"/>
          </c:trendline>
          <c:xVal>
            <c:numRef>
              <c:f>'[comparación salarios.xlsx]Hoja1'!$B$2:$B$22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xVal>
          <c:yVal>
            <c:numRef>
              <c:f>'[comparación salarios.xlsx]Hoja1'!$J$2:$J$22</c:f>
              <c:numCache>
                <c:formatCode>General</c:formatCode>
                <c:ptCount val="21"/>
                <c:pt idx="0">
                  <c:v>15143.205558161921</c:v>
                </c:pt>
                <c:pt idx="9">
                  <c:v>7471.0340634531221</c:v>
                </c:pt>
                <c:pt idx="20">
                  <c:v>5643.8356164383558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E2A-4C77-9E87-F8E625F0C7BB}"/>
            </c:ext>
          </c:extLst>
        </c:ser>
        <c:ser>
          <c:idx val="3"/>
          <c:order val="2"/>
          <c:tx>
            <c:strRef>
              <c:f>'[comparación salarios.xlsx]Hoja1'!$G$1</c:f>
              <c:strCache>
                <c:ptCount val="1"/>
                <c:pt idx="0">
                  <c:v>Perforación pozoz Petróleo y Gas</c:v>
                </c:pt>
              </c:strCache>
            </c:strRef>
          </c:tx>
          <c:spPr>
            <a:ln w="19050">
              <a:noFill/>
            </a:ln>
          </c:spPr>
          <c:trendline>
            <c:spPr>
              <a:ln w="28575">
                <a:solidFill>
                  <a:schemeClr val="accent4"/>
                </a:solidFill>
              </a:ln>
            </c:spPr>
            <c:trendlineType val="linear"/>
            <c:forward val="15"/>
            <c:dispRSqr val="0"/>
            <c:dispEq val="0"/>
          </c:trendline>
          <c:xVal>
            <c:numRef>
              <c:f>'[comparación salarios.xlsx]Hoja1'!$B$2:$B$22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xVal>
          <c:yVal>
            <c:numRef>
              <c:f>'[comparación salarios.xlsx]Hoja1'!$G$2:$G$22</c:f>
              <c:numCache>
                <c:formatCode>General</c:formatCode>
                <c:ptCount val="21"/>
                <c:pt idx="2">
                  <c:v>1147.5940000000001</c:v>
                </c:pt>
                <c:pt idx="3">
                  <c:v>1369.9290000000001</c:v>
                </c:pt>
                <c:pt idx="4">
                  <c:v>723.22529999999983</c:v>
                </c:pt>
                <c:pt idx="5">
                  <c:v>791.61479999999995</c:v>
                </c:pt>
                <c:pt idx="6">
                  <c:v>601.64219999999989</c:v>
                </c:pt>
                <c:pt idx="7">
                  <c:v>1019.226</c:v>
                </c:pt>
                <c:pt idx="8">
                  <c:v>1119.67</c:v>
                </c:pt>
                <c:pt idx="9">
                  <c:v>818.81940000000009</c:v>
                </c:pt>
                <c:pt idx="10">
                  <c:v>517.96879999999999</c:v>
                </c:pt>
                <c:pt idx="11">
                  <c:v>733.33330000000001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E2A-4C77-9E87-F8E625F0C7BB}"/>
            </c:ext>
          </c:extLst>
        </c:ser>
        <c:ser>
          <c:idx val="4"/>
          <c:order val="3"/>
          <c:tx>
            <c:strRef>
              <c:f>'[comparación salarios.xlsx]Hoja1'!$H$1</c:f>
              <c:strCache>
                <c:ptCount val="1"/>
                <c:pt idx="0">
                  <c:v>Fabricación maquinaria y equipo</c:v>
                </c:pt>
              </c:strCache>
            </c:strRef>
          </c:tx>
          <c:spPr>
            <a:ln w="19050">
              <a:noFill/>
            </a:ln>
          </c:spPr>
          <c:trendline>
            <c:spPr>
              <a:ln w="28575">
                <a:solidFill>
                  <a:schemeClr val="accent5"/>
                </a:solidFill>
              </a:ln>
            </c:spPr>
            <c:trendlineType val="linear"/>
            <c:forward val="15"/>
            <c:dispRSqr val="0"/>
            <c:dispEq val="0"/>
          </c:trendline>
          <c:xVal>
            <c:numRef>
              <c:f>'[comparación salarios.xlsx]Hoja1'!$B$2:$B$21</c:f>
              <c:numCache>
                <c:formatCode>General</c:formatCode>
                <c:ptCount val="2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</c:numCache>
            </c:numRef>
          </c:xVal>
          <c:yVal>
            <c:numRef>
              <c:f>'[comparación salarios.xlsx]Hoja1'!$H$2:$H$21</c:f>
              <c:numCache>
                <c:formatCode>General</c:formatCode>
                <c:ptCount val="20"/>
                <c:pt idx="2">
                  <c:v>812.9787</c:v>
                </c:pt>
                <c:pt idx="3">
                  <c:v>945.31569999999988</c:v>
                </c:pt>
                <c:pt idx="4">
                  <c:v>900.72739999999999</c:v>
                </c:pt>
                <c:pt idx="5">
                  <c:v>854.84309999999994</c:v>
                </c:pt>
                <c:pt idx="6">
                  <c:v>944.65300000000002</c:v>
                </c:pt>
                <c:pt idx="7">
                  <c:v>777.76509999999996</c:v>
                </c:pt>
                <c:pt idx="8">
                  <c:v>839.10299999999984</c:v>
                </c:pt>
                <c:pt idx="9">
                  <c:v>2076.3420000000001</c:v>
                </c:pt>
                <c:pt idx="10">
                  <c:v>798.57140000000004</c:v>
                </c:pt>
                <c:pt idx="11">
                  <c:v>872.66380000000004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E2A-4C77-9E87-F8E625F0C7BB}"/>
            </c:ext>
          </c:extLst>
        </c:ser>
        <c:ser>
          <c:idx val="5"/>
          <c:order val="4"/>
          <c:tx>
            <c:strRef>
              <c:f>'[comparación salarios.xlsx]Hoja1'!$I$1</c:f>
              <c:strCache>
                <c:ptCount val="1"/>
                <c:pt idx="0">
                  <c:v>Extracción petróleo</c:v>
                </c:pt>
              </c:strCache>
            </c:strRef>
          </c:tx>
          <c:spPr>
            <a:ln w="19050">
              <a:noFill/>
            </a:ln>
          </c:spPr>
          <c:trendline>
            <c:spPr>
              <a:ln w="28575">
                <a:solidFill>
                  <a:schemeClr val="accent6">
                    <a:lumMod val="75000"/>
                  </a:schemeClr>
                </a:solidFill>
              </a:ln>
            </c:spPr>
            <c:trendlineType val="linear"/>
            <c:forward val="15"/>
            <c:dispRSqr val="0"/>
            <c:dispEq val="0"/>
          </c:trendline>
          <c:xVal>
            <c:numRef>
              <c:f>'[comparación salarios.xlsx]Hoja1'!$B$2:$B$22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xVal>
          <c:yVal>
            <c:numRef>
              <c:f>'[comparación salarios.xlsx]Hoja1'!$I$2:$I$22</c:f>
              <c:numCache>
                <c:formatCode>General</c:formatCode>
                <c:ptCount val="21"/>
                <c:pt idx="2">
                  <c:v>544.71360000000004</c:v>
                </c:pt>
                <c:pt idx="7">
                  <c:v>661.92139999999984</c:v>
                </c:pt>
                <c:pt idx="8">
                  <c:v>2146.4949999999999</c:v>
                </c:pt>
                <c:pt idx="11">
                  <c:v>4000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E2A-4C77-9E87-F8E625F0C7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774656"/>
        <c:axId val="318792832"/>
      </c:scatterChart>
      <c:valAx>
        <c:axId val="318774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MX"/>
            </a:pPr>
            <a:endParaRPr lang="es-MX"/>
          </a:p>
        </c:txPr>
        <c:crossAx val="318792832"/>
        <c:crosses val="autoZero"/>
        <c:crossBetween val="midCat"/>
      </c:valAx>
      <c:valAx>
        <c:axId val="318792832"/>
        <c:scaling>
          <c:orientation val="minMax"/>
          <c:max val="16000"/>
          <c:min val="-2000"/>
        </c:scaling>
        <c:delete val="0"/>
        <c:axPos val="l"/>
        <c:title>
          <c:tx>
            <c:rich>
              <a:bodyPr/>
              <a:lstStyle/>
              <a:p>
                <a:pPr>
                  <a:defRPr lang="es-MX"/>
                </a:pPr>
                <a:r>
                  <a:rPr lang="es-MX" dirty="0"/>
                  <a:t>Pesos</a:t>
                </a:r>
              </a:p>
            </c:rich>
          </c:tx>
          <c:overlay val="0"/>
        </c:title>
        <c:numFmt formatCode="&quot;$&quot;#,##0" sourceLinked="0"/>
        <c:majorTickMark val="out"/>
        <c:minorTickMark val="none"/>
        <c:tickLblPos val="nextTo"/>
        <c:txPr>
          <a:bodyPr/>
          <a:lstStyle/>
          <a:p>
            <a:pPr>
              <a:defRPr lang="es-MX"/>
            </a:pPr>
            <a:endParaRPr lang="es-MX"/>
          </a:p>
        </c:txPr>
        <c:crossAx val="318774656"/>
        <c:crosses val="autoZero"/>
        <c:crossBetween val="midCat"/>
      </c:valAx>
      <c:spPr>
        <a:noFill/>
      </c:spPr>
    </c:plotArea>
    <c:legend>
      <c:legendPos val="b"/>
      <c:layout>
        <c:manualLayout>
          <c:xMode val="edge"/>
          <c:yMode val="edge"/>
          <c:x val="1.48216742418743E-2"/>
          <c:y val="0.91181095911987298"/>
          <c:w val="0.94787005936814495"/>
          <c:h val="7.4793904756011706E-2"/>
        </c:manualLayout>
      </c:layout>
      <c:overlay val="0"/>
      <c:txPr>
        <a:bodyPr/>
        <a:lstStyle/>
        <a:p>
          <a:pPr>
            <a:defRPr lang="es-MX" sz="1000"/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Calibri Light" panose="020F0302020204030204" pitchFamily="34" charset="0"/>
        </a:defRPr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58C2A4-3510-40F5-9804-482C0B97B17D}" type="datetimeFigureOut">
              <a:rPr lang="es-ES" smtClean="0"/>
              <a:t>15/08/2018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D02D78A-B99D-49C2-B6F2-EBAF1EFAC41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682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5893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0444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6448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r>
              <a:rPr lang="es-MX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el eje horizontal se muestra el número total de robots industriales por cada 10,000 trabajadores de la industria manufacturera de cada país (fuente: federación internacional de robótica). 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MX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el eje vertical se muestra el promedio del crecimiento anual de la productividad 2010 – 2015 de la industria manufacturera, medida por el valor añadido por cada hora trabajada en la industria manufacturera (fuente: OCDE). 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0150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En el 2016 el 10%</a:t>
            </a:r>
            <a:r>
              <a:rPr lang="es-419" baseline="0" dirty="0"/>
              <a:t> de las exportaciones incluye las petroleras, agropecuarias y extractivas.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423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8504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Fuente: Elaboración</a:t>
            </a:r>
            <a:r>
              <a:rPr lang="es-MX" baseline="0" dirty="0"/>
              <a:t> propia con base en la Encuesta Nacional de Empleo 2007-20016  tercer trimestre en todos los casos y The Robotics Revolution. </a:t>
            </a:r>
          </a:p>
          <a:p>
            <a:endParaRPr lang="es-MX" baseline="0" dirty="0"/>
          </a:p>
          <a:p>
            <a:r>
              <a:rPr lang="es-MX" baseline="0" dirty="0"/>
              <a:t>Mediante el Sistema Nacional de Clasificación de Ocupaciones, se identificaron a los soldadores y oxicortadores. Se obtuvieron salarios y remuneraciones para calcular el ingreso promedio diario en pesos constantes de 2015 soldadores y oxicortadores. Se hizo este mismo ejercicio considerando los subsectores económicos, del Sistema de Clasificación de América del Norte (SCIAN), </a:t>
            </a:r>
            <a:r>
              <a:rPr lang="es-MX" dirty="0"/>
              <a:t>Fabricación de equipo de transporte y partes para vehículos automotores; Suministro de gas por ductos al consumidor final; Perforación de pozos petroleros y de gas; Fabricación de maquinaria y equipo; y, Extracción de petróleo y gas. Para cada ejercicio se realizo una aproximación lineal y se extrapolo.</a:t>
            </a:r>
          </a:p>
          <a:p>
            <a:endParaRPr lang="es-MX" dirty="0"/>
          </a:p>
          <a:p>
            <a:r>
              <a:rPr lang="es-MX" dirty="0"/>
              <a:t>Para el costo de los Soldadores, se tomo el ejercicio realizado por Boston Consulting Group, disponible en https://www.automationsmaland.se/dokument/BCG_The_Robotics_Revolution_Sep_2015.pdf,  y se extrapolo a pesos de 2015 el costo promedio diario.</a:t>
            </a:r>
          </a:p>
          <a:p>
            <a:br>
              <a:rPr lang="es-MX" dirty="0"/>
            </a:b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93E61-436A-465B-BCDB-479FE0BEDBC9}" type="slidenum">
              <a:rPr lang="es-MX" smtClean="0"/>
              <a:pPr/>
              <a:t>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1523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4187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2D78A-B99D-49C2-B6F2-EBAF1EFAC417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373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754FF-3C18-4FD8-8115-0A3F605DEF8C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6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365" y="128832"/>
            <a:ext cx="3874324" cy="69937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1995-6C0A-463F-ADAF-CE9C237884DA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1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726D-01F3-4C01-8680-954B39724B90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55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Objeto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" name="Diapositiva de think-cell" r:id="rId4" imgW="353" imgH="357" progId="TCLayout.ActiveDocument.1">
                  <p:embed/>
                </p:oleObj>
              </mc:Choice>
              <mc:Fallback>
                <p:oleObj name="Diapositiva de think-cell" r:id="rId4" imgW="353" imgH="357" progId="TCLayout.ActiveDocument.1">
                  <p:embed/>
                  <p:pic>
                    <p:nvPicPr>
                      <p:cNvPr id="7" name="6 Objeto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365" y="128832"/>
            <a:ext cx="3874324" cy="69937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8AF6-AB33-491F-8CE9-61AFDDA524BF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08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E7285-6A51-4128-AAF8-47DB7F12D18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76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365" y="128832"/>
            <a:ext cx="3874324" cy="69937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7E019-AC8C-4C3A-96FD-75AC83DDA403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9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365" y="128832"/>
            <a:ext cx="3874324" cy="69937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F4E0-A2AA-401B-B503-99985534E671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5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365" y="128832"/>
            <a:ext cx="3874324" cy="69937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6CBE-07FF-4895-886C-705A5C3C05BB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Objeto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7" name="Diapositiva de think-cell" r:id="rId4" imgW="353" imgH="357" progId="TCLayout.ActiveDocument.1">
                  <p:embed/>
                </p:oleObj>
              </mc:Choice>
              <mc:Fallback>
                <p:oleObj name="Diapositiva de think-cell" r:id="rId4" imgW="353" imgH="357" progId="TCLayout.ActiveDocument.1">
                  <p:embed/>
                  <p:pic>
                    <p:nvPicPr>
                      <p:cNvPr id="5" name="4 Objeto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83EA-1647-4068-9337-9DE4F3C8E477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43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3C106-71C2-4CC8-AF1F-5DC84C5C7B74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4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EA86-36E3-4BD5-8458-3B2C7F9D5FF8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12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 hidden="1"/>
          <p:cNvGraphicFramePr>
            <a:graphicFrameLocks noChangeAspect="1"/>
          </p:cNvGraphicFramePr>
          <p:nvPr>
            <p:custDataLst>
              <p:tags r:id="rId1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9" name="Diapositiva de think-cell" r:id="rId15" imgW="354" imgH="357" progId="TCLayout.ActiveDocument.1">
                  <p:embed/>
                </p:oleObj>
              </mc:Choice>
              <mc:Fallback>
                <p:oleObj name="Diapositiva de think-cell" r:id="rId15" imgW="354" imgH="357" progId="TCLayout.ActiveDocument.1">
                  <p:embed/>
                  <p:pic>
                    <p:nvPicPr>
                      <p:cNvPr id="2" name="1 Objeto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ángulo 6"/>
          <p:cNvSpPr/>
          <p:nvPr/>
        </p:nvSpPr>
        <p:spPr>
          <a:xfrm>
            <a:off x="0" y="6361113"/>
            <a:ext cx="9144000" cy="49688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modificar</a:t>
            </a:r>
            <a:r>
              <a:rPr lang="en-US" dirty="0"/>
              <a:t> el </a:t>
            </a:r>
            <a:r>
              <a:rPr lang="en-US" dirty="0" err="1"/>
              <a:t>estilo</a:t>
            </a:r>
            <a:r>
              <a:rPr lang="en-US" dirty="0"/>
              <a:t> de </a:t>
            </a:r>
            <a:r>
              <a:rPr lang="en-US" dirty="0" err="1"/>
              <a:t>texto</a:t>
            </a:r>
            <a:r>
              <a:rPr lang="en-US" dirty="0"/>
              <a:t> del </a:t>
            </a:r>
            <a:r>
              <a:rPr lang="en-US" dirty="0" err="1"/>
              <a:t>patrón</a:t>
            </a:r>
            <a:endParaRPr lang="en-US" dirty="0"/>
          </a:p>
          <a:p>
            <a:pPr lvl="1"/>
            <a:r>
              <a:rPr lang="en-US" dirty="0"/>
              <a:t>Segundo </a:t>
            </a:r>
            <a:r>
              <a:rPr lang="en-US" dirty="0" err="1"/>
              <a:t>nivel</a:t>
            </a:r>
            <a:endParaRPr lang="en-US" dirty="0"/>
          </a:p>
          <a:p>
            <a:pPr lvl="2"/>
            <a:r>
              <a:rPr lang="en-US" dirty="0" err="1"/>
              <a:t>Tercer</a:t>
            </a:r>
            <a:r>
              <a:rPr lang="en-US" dirty="0"/>
              <a:t> </a:t>
            </a:r>
            <a:r>
              <a:rPr lang="en-US" dirty="0" err="1"/>
              <a:t>nivel</a:t>
            </a:r>
            <a:endParaRPr lang="en-US" dirty="0"/>
          </a:p>
          <a:p>
            <a:pPr lvl="3"/>
            <a:r>
              <a:rPr lang="en-US" dirty="0"/>
              <a:t>Cuarto </a:t>
            </a:r>
            <a:r>
              <a:rPr lang="en-US" dirty="0" err="1"/>
              <a:t>nivel</a:t>
            </a:r>
            <a:endParaRPr lang="en-US" dirty="0"/>
          </a:p>
          <a:p>
            <a:pPr lvl="4"/>
            <a:r>
              <a:rPr lang="en-US" dirty="0" err="1"/>
              <a:t>Quinto</a:t>
            </a:r>
            <a:r>
              <a:rPr lang="en-US" dirty="0"/>
              <a:t> </a:t>
            </a:r>
            <a:r>
              <a:rPr lang="en-US" dirty="0" err="1"/>
              <a:t>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8954AB6-651F-4AC6-AF8D-4267AF2F972E}" type="datetime1">
              <a:rPr lang="es-ES" smtClean="0">
                <a:solidFill>
                  <a:prstClr val="black">
                    <a:tint val="75000"/>
                  </a:prstClr>
                </a:solidFill>
              </a:rPr>
              <a:t>15/08/2018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240343" y="150544"/>
            <a:ext cx="8565262" cy="1077910"/>
            <a:chOff x="283763" y="3605818"/>
            <a:chExt cx="8565262" cy="1077910"/>
          </a:xfrm>
        </p:grpSpPr>
        <p:pic>
          <p:nvPicPr>
            <p:cNvPr id="11" name="Imagen 10" descr="Logos MGR-CONACYT hori.jpg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794"/>
            <a:stretch/>
          </p:blipFill>
          <p:spPr>
            <a:xfrm>
              <a:off x="283763" y="3605818"/>
              <a:ext cx="3187567" cy="1053720"/>
            </a:xfrm>
            <a:prstGeom prst="rect">
              <a:avLst/>
            </a:prstGeom>
          </p:spPr>
        </p:pic>
        <p:pic>
          <p:nvPicPr>
            <p:cNvPr id="12" name="Imagen 11" descr="Logos MGR-CONACYT hori.jpg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91"/>
            <a:stretch/>
          </p:blipFill>
          <p:spPr>
            <a:xfrm>
              <a:off x="6065880" y="3630008"/>
              <a:ext cx="2783145" cy="1053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13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chart" Target="../charts/chart1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chart" Target="../charts/char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chart" Target="../charts/chart3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2"/>
          <p:cNvSpPr txBox="1">
            <a:spLocks/>
          </p:cNvSpPr>
          <p:nvPr/>
        </p:nvSpPr>
        <p:spPr>
          <a:xfrm>
            <a:off x="1696598" y="4871931"/>
            <a:ext cx="5724480" cy="1271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419" sz="2000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Dr. Enrique Cabrero Mendoza 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es-419" sz="2000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Director General del Consejo Nacional de Ciencia y Tecnología</a:t>
            </a:r>
            <a:endParaRPr lang="es-ES" sz="2000" b="1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269438" y="6143306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dirty="0">
                <a:latin typeface="Century Gothic" panose="020B0502020202020204" pitchFamily="34" charset="0"/>
              </a:rPr>
              <a:t>Agosto 2018</a:t>
            </a:r>
            <a:endParaRPr lang="es-ES" sz="1400" dirty="0"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69851" y="1553482"/>
            <a:ext cx="791062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3200" b="1" kern="1400" spc="-50" dirty="0">
                <a:latin typeface="Century Gothic" panose="020B0502020202020204" pitchFamily="34" charset="0"/>
                <a:ea typeface="DengXian Light"/>
                <a:cs typeface="Times New Roman" panose="02020603050405020304" pitchFamily="18" charset="0"/>
              </a:rPr>
              <a:t>Balance de las reformas estructurales:</a:t>
            </a:r>
          </a:p>
          <a:p>
            <a:pPr algn="ctr">
              <a:spcAft>
                <a:spcPts val="0"/>
              </a:spcAft>
            </a:pPr>
            <a:r>
              <a:rPr lang="es-MX" sz="3200" b="1" i="1" kern="1400" spc="-50" dirty="0">
                <a:latin typeface="Century Gothic" panose="020B0502020202020204" pitchFamily="34" charset="0"/>
                <a:ea typeface="DengXian Light"/>
                <a:cs typeface="Times New Roman" panose="02020603050405020304" pitchFamily="18" charset="0"/>
              </a:rPr>
              <a:t>Ciencia y tecnología</a:t>
            </a:r>
          </a:p>
          <a:p>
            <a:pPr algn="ctr">
              <a:spcAft>
                <a:spcPts val="0"/>
              </a:spcAft>
            </a:pPr>
            <a:r>
              <a:rPr lang="es-MX" sz="3200" b="1" kern="1400" spc="-50" dirty="0">
                <a:latin typeface="Century Gothic" panose="020B0502020202020204" pitchFamily="34" charset="0"/>
                <a:ea typeface="DengXian Light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es-MX" sz="3200" kern="1400" spc="-50" dirty="0">
                <a:latin typeface="Century Gothic" panose="020B0502020202020204" pitchFamily="34" charset="0"/>
                <a:ea typeface="DengXian Light"/>
                <a:cs typeface="Times New Roman" panose="02020603050405020304" pitchFamily="18" charset="0"/>
              </a:rPr>
              <a:t>Senado de la República </a:t>
            </a:r>
            <a:endParaRPr lang="es-MX" sz="2000" kern="1400" spc="-50" dirty="0">
              <a:latin typeface="Century Gothic" panose="020B0502020202020204" pitchFamily="34" charset="0"/>
              <a:ea typeface="DengXian Ligh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10877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84487" y="1124744"/>
            <a:ext cx="8229600" cy="990600"/>
          </a:xfrm>
        </p:spPr>
        <p:txBody>
          <a:bodyPr>
            <a:noAutofit/>
          </a:bodyPr>
          <a:lstStyle/>
          <a:p>
            <a:pPr lvl="0" algn="ctr"/>
            <a:r>
              <a:rPr lang="es-MX" sz="2800" b="1" dirty="0">
                <a:latin typeface="Century Gothic" panose="020B0502020202020204" pitchFamily="34" charset="0"/>
              </a:rPr>
              <a:t>Sistema nacional de ciencia y tecnología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10</a:t>
            </a:fld>
            <a:endParaRPr lang="en-US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951114"/>
              </p:ext>
            </p:extLst>
          </p:nvPr>
        </p:nvGraphicFramePr>
        <p:xfrm>
          <a:off x="380410" y="2096235"/>
          <a:ext cx="40640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52974867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36359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419" dirty="0">
                          <a:latin typeface="Century Gothic" panose="020B0502020202020204" pitchFamily="34" charset="0"/>
                        </a:rPr>
                        <a:t>Integrantes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885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Consejo General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Instituto Nacional de Geografía y Estadística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513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Entidades de la administración pública federal y entidades federativas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Universidades e instituciones de educación superior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938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Dependencias o entidades de los estados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Organizaciones empresariales, académicas, tecnológicas y de innovación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006031"/>
                  </a:ext>
                </a:extLst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685744"/>
              </p:ext>
            </p:extLst>
          </p:nvPr>
        </p:nvGraphicFramePr>
        <p:xfrm>
          <a:off x="4899837" y="2096235"/>
          <a:ext cx="3786963" cy="247480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86963">
                  <a:extLst>
                    <a:ext uri="{9D8B030D-6E8A-4147-A177-3AD203B41FA5}">
                      <a16:colId xmlns:a16="http://schemas.microsoft.com/office/drawing/2014/main" val="809459078"/>
                    </a:ext>
                  </a:extLst>
                </a:gridCol>
              </a:tblGrid>
              <a:tr h="643041">
                <a:tc>
                  <a:txBody>
                    <a:bodyPr/>
                    <a:lstStyle/>
                    <a:p>
                      <a:pPr algn="ctr"/>
                      <a:r>
                        <a:rPr lang="es-419" dirty="0">
                          <a:latin typeface="Century Gothic" panose="020B0502020202020204" pitchFamily="34" charset="0"/>
                        </a:rPr>
                        <a:t>Propósito</a:t>
                      </a:r>
                      <a:r>
                        <a:rPr lang="es-419" baseline="0" dirty="0">
                          <a:latin typeface="Century Gothic" panose="020B0502020202020204" pitchFamily="34" charset="0"/>
                        </a:rPr>
                        <a:t> 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981197"/>
                  </a:ext>
                </a:extLst>
              </a:tr>
              <a:tr h="643041"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Establecer, desarrollar y evaluar la política pública de CTI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3736960"/>
                  </a:ext>
                </a:extLst>
              </a:tr>
              <a:tr h="1109906">
                <a:tc>
                  <a:txBody>
                    <a:bodyPr/>
                    <a:lstStyle/>
                    <a:p>
                      <a:r>
                        <a:rPr lang="es-419" dirty="0">
                          <a:latin typeface="Century Gothic" panose="020B0502020202020204" pitchFamily="34" charset="0"/>
                        </a:rPr>
                        <a:t>Asegurar el funcionamiento de mecanismos de coordinación y colaboración entre sectores público, privado y académico </a:t>
                      </a:r>
                      <a:endParaRPr lang="es-E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220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438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689498" y="1153407"/>
            <a:ext cx="4886366" cy="977660"/>
          </a:xfrm>
        </p:spPr>
        <p:txBody>
          <a:bodyPr>
            <a:noAutofit/>
          </a:bodyPr>
          <a:lstStyle/>
          <a:p>
            <a:pPr lvl="0" algn="ctr"/>
            <a:r>
              <a:rPr lang="es-MX" sz="2800" b="1" dirty="0">
                <a:latin typeface="Century Gothic" panose="020B0502020202020204" pitchFamily="34" charset="0"/>
              </a:rPr>
              <a:t>El Consejo General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15316" y="2580811"/>
            <a:ext cx="8568952" cy="4104456"/>
          </a:xfrm>
        </p:spPr>
        <p:txBody>
          <a:bodyPr>
            <a:normAutofit fontScale="55000" lnSpcReduction="20000"/>
          </a:bodyPr>
          <a:lstStyle/>
          <a:p>
            <a:pPr marL="536575" lvl="1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3300" dirty="0">
                <a:latin typeface="Century Gothic" panose="020B0502020202020204" pitchFamily="34" charset="0"/>
              </a:rPr>
              <a:t>Es el órgano rector del sistema</a:t>
            </a:r>
          </a:p>
          <a:p>
            <a:pPr marL="536575" lvl="1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3300" dirty="0">
                <a:latin typeface="Century Gothic" panose="020B0502020202020204" pitchFamily="34" charset="0"/>
              </a:rPr>
              <a:t>Mantiene su actual integración y lo preside el titular del Ejecutivo Federal (con suplencia del Secretario de Hacienda)</a:t>
            </a:r>
          </a:p>
          <a:p>
            <a:pPr marL="536575" lvl="1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3300" dirty="0">
                <a:latin typeface="Century Gothic" panose="020B0502020202020204" pitchFamily="34" charset="0"/>
                <a:cs typeface="Calibri Light" panose="020F0302020204030204" pitchFamily="34" charset="0"/>
              </a:rPr>
              <a:t>Podrá invitar a sus sesiones a las personas que considere pertinentes, según la naturaleza de los asuntos a tratar, quienes intervendrán con voz</a:t>
            </a:r>
          </a:p>
          <a:p>
            <a:pPr marL="536575" lvl="1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3300" dirty="0">
                <a:latin typeface="Century Gothic" panose="020B0502020202020204" pitchFamily="34" charset="0"/>
              </a:rPr>
              <a:t>El Director General del Conacyt será el Secretario Ejecutivo del sistema</a:t>
            </a:r>
          </a:p>
          <a:p>
            <a:pPr marL="536575" lvl="1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ES_tradnl" sz="3300" dirty="0">
                <a:latin typeface="Century Gothic" panose="020B0502020202020204" pitchFamily="34" charset="0"/>
              </a:rPr>
              <a:t>Las principales atribuciones son</a:t>
            </a:r>
          </a:p>
          <a:p>
            <a:pPr marL="810895" lvl="2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s-ES_tradnl" sz="3300" b="1" dirty="0">
                <a:latin typeface="Century Gothic" panose="020B0502020202020204" pitchFamily="34" charset="0"/>
              </a:rPr>
              <a:t>Aprobar la visión de largo plazo </a:t>
            </a:r>
            <a:r>
              <a:rPr lang="es-ES_tradnl" sz="3300" dirty="0">
                <a:latin typeface="Century Gothic" panose="020B0502020202020204" pitchFamily="34" charset="0"/>
              </a:rPr>
              <a:t>en CTI </a:t>
            </a:r>
          </a:p>
          <a:p>
            <a:pPr marL="810895" lvl="2" indent="-5143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s-ES_tradnl" sz="3300" b="1" dirty="0">
                <a:latin typeface="Century Gothic" panose="020B0502020202020204" pitchFamily="34" charset="0"/>
              </a:rPr>
              <a:t>Establecer el programa especial </a:t>
            </a:r>
            <a:r>
              <a:rPr lang="es-ES_tradnl" sz="3300" dirty="0">
                <a:latin typeface="Century Gothic" panose="020B0502020202020204" pitchFamily="34" charset="0"/>
              </a:rPr>
              <a:t>de CTI </a:t>
            </a:r>
          </a:p>
          <a:p>
            <a:pPr marL="536575" lvl="1" indent="-514350" algn="just">
              <a:spcBef>
                <a:spcPts val="600"/>
              </a:spcBef>
              <a:spcAft>
                <a:spcPts val="600"/>
              </a:spcAft>
              <a:buAutoNum type="alphaLcParenR"/>
            </a:pPr>
            <a:endParaRPr lang="es-MX" dirty="0">
              <a:latin typeface="Calibri Light" panose="020F030202020403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11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62" y="1114254"/>
            <a:ext cx="3072809" cy="14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24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188588" y="1128651"/>
            <a:ext cx="2111773" cy="675243"/>
          </a:xfrm>
        </p:spPr>
        <p:txBody>
          <a:bodyPr>
            <a:noAutofit/>
          </a:bodyPr>
          <a:lstStyle/>
          <a:p>
            <a:pPr lvl="0" algn="ctr"/>
            <a:r>
              <a:rPr lang="es-MX" sz="2800" b="1" dirty="0">
                <a:latin typeface="Century Gothic" panose="020B0502020202020204" pitchFamily="34" charset="0"/>
              </a:rPr>
              <a:t>El Conacyt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968552"/>
          </a:xfrm>
        </p:spPr>
        <p:txBody>
          <a:bodyPr>
            <a:normAutofit fontScale="77500" lnSpcReduction="20000"/>
          </a:bodyPr>
          <a:lstStyle/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Se mantiene como un organismo descentralizado no sectorizado de la APF </a:t>
            </a:r>
          </a:p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Refuerza su función como organismo responsable de coordinar las políticas públicas del Gobierno Federal, y de colaboración con las entidades federativas y otros actores del Sistema</a:t>
            </a:r>
          </a:p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Elabora la propuesta de largo plazo y el programa especial de CTI con las consultas necesarias</a:t>
            </a:r>
          </a:p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Su órgano de gobierno será el Consejo General (modificado)</a:t>
            </a:r>
          </a:p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El Presidente nombra a su Director General, que debe cumplir con un conjunto de requisitos sustantivos</a:t>
            </a:r>
          </a:p>
          <a:p>
            <a:pPr marL="479425" lvl="1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12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18" y="1021828"/>
            <a:ext cx="988181" cy="74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26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878778" y="1381709"/>
            <a:ext cx="7105734" cy="629104"/>
          </a:xfrm>
        </p:spPr>
        <p:txBody>
          <a:bodyPr>
            <a:no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s-MX" sz="2800" b="1" dirty="0">
                <a:latin typeface="Century Gothic" panose="020B0502020202020204" pitchFamily="34" charset="0"/>
              </a:rPr>
              <a:t>Foro Consultivo Científico y Tecnológico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87524" y="2348880"/>
            <a:ext cx="8568952" cy="3960440"/>
          </a:xfrm>
        </p:spPr>
        <p:txBody>
          <a:bodyPr>
            <a:normAutofit/>
          </a:bodyPr>
          <a:lstStyle/>
          <a:p>
            <a:pPr marL="361950" lvl="1" indent="-3397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latin typeface="Century Gothic" panose="020B0502020202020204" pitchFamily="34" charset="0"/>
                <a:cs typeface="Calibri Light" panose="020F0302020204030204" pitchFamily="34" charset="0"/>
              </a:rPr>
              <a:t>Se busca fortalecerlo como instancia </a:t>
            </a:r>
            <a:r>
              <a:rPr lang="es-ES" sz="20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autónoma consultiva </a:t>
            </a:r>
          </a:p>
          <a:p>
            <a:pPr marL="361950" lvl="1" indent="-3397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latin typeface="Century Gothic" panose="020B0502020202020204" pitchFamily="34" charset="0"/>
                <a:cs typeface="Calibri Light" panose="020F0302020204030204" pitchFamily="34" charset="0"/>
              </a:rPr>
              <a:t>Permitir que sea la instancia consultiva </a:t>
            </a:r>
            <a:r>
              <a:rPr lang="es-ES" sz="20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permanente</a:t>
            </a:r>
            <a:r>
              <a:rPr lang="es-ES" sz="2000" dirty="0">
                <a:latin typeface="Century Gothic" panose="020B0502020202020204" pitchFamily="34" charset="0"/>
                <a:cs typeface="Calibri Light" panose="020F0302020204030204" pitchFamily="34" charset="0"/>
              </a:rPr>
              <a:t> en materia de CTI de los Poderes Ejecutivo, Legislativo y Judicial federales y de los otros órganos del sistema</a:t>
            </a:r>
          </a:p>
          <a:p>
            <a:pPr marL="361950" lvl="1" indent="-3397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b="1" dirty="0">
                <a:latin typeface="Century Gothic" panose="020B0502020202020204" pitchFamily="34" charset="0"/>
                <a:cs typeface="Calibri Light" panose="020F0302020204030204" pitchFamily="34" charset="0"/>
              </a:rPr>
              <a:t>Fortalecer su mesa directiva</a:t>
            </a:r>
            <a:endParaRPr lang="es-ES" sz="2000" dirty="0">
              <a:latin typeface="Century Gothic" panose="020B0502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13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20"/>
          <a:stretch/>
        </p:blipFill>
        <p:spPr>
          <a:xfrm>
            <a:off x="216112" y="873180"/>
            <a:ext cx="1662666" cy="148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94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679787" y="1337623"/>
            <a:ext cx="6007013" cy="1019905"/>
          </a:xfrm>
        </p:spPr>
        <p:txBody>
          <a:bodyPr>
            <a:noAutofit/>
          </a:bodyPr>
          <a:lstStyle/>
          <a:p>
            <a:pPr lvl="0"/>
            <a:r>
              <a:rPr lang="es-MX" sz="2600" b="1" dirty="0">
                <a:latin typeface="Century Gothic" panose="020B0502020202020204" pitchFamily="34" charset="0"/>
              </a:rPr>
              <a:t>Consejo de Asesores Científicos y Tecnológicos de la Presidencia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95937" y="2715227"/>
            <a:ext cx="8568952" cy="3334699"/>
          </a:xfrm>
        </p:spPr>
        <p:txBody>
          <a:bodyPr>
            <a:normAutofit/>
          </a:bodyPr>
          <a:lstStyle/>
          <a:p>
            <a:pPr marL="0" lvl="1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s-ES_tradnl" sz="2000" b="1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Asesoría científica </a:t>
            </a: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directa del titular del Ejecutivo federal</a:t>
            </a:r>
          </a:p>
          <a:p>
            <a:pPr marL="361950" lvl="1" indent="-3619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Integrado por 20 científicos y tecnólogos</a:t>
            </a:r>
          </a:p>
          <a:p>
            <a:pPr marL="361950" lvl="1" indent="-3619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Designados por el Director General del Conacyt</a:t>
            </a:r>
          </a:p>
          <a:p>
            <a:pPr marL="361950" lvl="1" indent="-3619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Coordinado por un funcionario designado por el Presidente, adscrito a la Presidencia de la República</a:t>
            </a:r>
          </a:p>
          <a:p>
            <a:pPr marL="361950" lvl="1" indent="-3619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Participa en Consejo General (voz sin voto), Foro Consultivo y Órgano de Gobierno del Conacyt</a:t>
            </a:r>
            <a:endParaRPr lang="es-ES_tradnl" sz="2000" dirty="0">
              <a:latin typeface="Century Gothic" panose="020B0502020202020204" pitchFamily="34" charset="0"/>
              <a:cs typeface="Calibri Light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14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48" y="1087980"/>
            <a:ext cx="2248404" cy="1519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3056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28191" y="1546015"/>
            <a:ext cx="5458609" cy="513515"/>
          </a:xfrm>
        </p:spPr>
        <p:txBody>
          <a:bodyPr>
            <a:no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s-MX" sz="2600" b="1" dirty="0">
                <a:latin typeface="Century Gothic" panose="020B0502020202020204" pitchFamily="34" charset="0"/>
              </a:rPr>
              <a:t>Instrumentos de financiamiento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70365" y="2387309"/>
            <a:ext cx="8568952" cy="4752528"/>
          </a:xfrm>
        </p:spPr>
        <p:txBody>
          <a:bodyPr>
            <a:normAutofit/>
          </a:bodyPr>
          <a:lstStyle/>
          <a:p>
            <a:pPr marL="361950" lvl="1" indent="-339725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El </a:t>
            </a:r>
            <a:r>
              <a:rPr lang="es-MX" sz="2400" dirty="0">
                <a:latin typeface="Century Gothic" panose="020B0502020202020204" pitchFamily="34" charset="0"/>
              </a:rPr>
              <a:t>presupuesto consolidado debe ser congruente con los objetivos y metas de largo plazo y el Programa Especial</a:t>
            </a:r>
          </a:p>
          <a:p>
            <a:pPr marL="361950" lvl="1" indent="-339725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</a:rPr>
              <a:t>El Consejo General aprueba el proyecto de presupuesto consolidado</a:t>
            </a:r>
          </a:p>
          <a:p>
            <a:pPr marL="361950" lvl="1" indent="-339725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</a:rPr>
              <a:t>Se fortalece la operación del comité intersecretarial de presupuesto </a:t>
            </a:r>
          </a:p>
          <a:p>
            <a:pPr marL="361950" lvl="1" indent="-339725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Century Gothic" panose="020B0502020202020204" pitchFamily="34" charset="0"/>
              </a:rPr>
              <a:t>Se reestructura y simplifica la organización y funcionamiento de los fondos de CTI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15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80" y="1232355"/>
            <a:ext cx="2445715" cy="1140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716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443953" y="1573108"/>
            <a:ext cx="2785730" cy="475932"/>
          </a:xfrm>
        </p:spPr>
        <p:txBody>
          <a:bodyPr>
            <a:no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s-MX" sz="2600" b="1" dirty="0">
                <a:latin typeface="Century Gothic" panose="020B0502020202020204" pitchFamily="34" charset="0"/>
              </a:rPr>
              <a:t>Ciencia Abierta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87524" y="2425204"/>
            <a:ext cx="8568952" cy="3888432"/>
          </a:xfrm>
        </p:spPr>
        <p:txBody>
          <a:bodyPr>
            <a:noAutofit/>
          </a:bodyPr>
          <a:lstStyle/>
          <a:p>
            <a:pPr marL="265113" lvl="1" indent="-26511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El concepto de </a:t>
            </a:r>
            <a:r>
              <a:rPr lang="es-ES_tradnl" sz="2000" b="1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Ciencia Abierta</a:t>
            </a: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 sustituye al de acceso abierto</a:t>
            </a:r>
          </a:p>
          <a:p>
            <a:pPr marL="265113" lvl="1" indent="-26511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Busca asegurar la </a:t>
            </a:r>
            <a:r>
              <a:rPr lang="es-ES_tradnl" sz="2000" b="1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máxima diseminación del conocimiento en CTI </a:t>
            </a: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alineado con la visión de largo plazo y el plan especial</a:t>
            </a:r>
          </a:p>
          <a:p>
            <a:pPr marL="265113" lvl="1" indent="-26511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El Sistema Nacional de CTI adopta los principios de:</a:t>
            </a:r>
          </a:p>
          <a:p>
            <a:pPr marL="742950" lvl="3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_tradnl" sz="16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Máxima publicidad</a:t>
            </a:r>
          </a:p>
          <a:p>
            <a:pPr marL="742950" lvl="3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_tradnl" sz="16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Máxima apertura</a:t>
            </a:r>
          </a:p>
          <a:p>
            <a:pPr marL="742950" lvl="3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_tradnl" sz="16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Máxima captación de recursos académicos, científicos y tecnológicos</a:t>
            </a:r>
          </a:p>
          <a:p>
            <a:pPr marL="742950" lvl="3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_tradnl" sz="1600" dirty="0">
                <a:latin typeface="Century Gothic" panose="020B0502020202020204" pitchFamily="34" charset="0"/>
                <a:ea typeface="Calibri Light" charset="0"/>
                <a:cs typeface="Calibri Light" charset="0"/>
              </a:rPr>
              <a:t>Máxima facilidad de acceso</a:t>
            </a:r>
            <a:endParaRPr lang="es-ES_tradnl" sz="1600" dirty="0">
              <a:latin typeface="Century Gothic" panose="020B0502020202020204" pitchFamily="34" charset="0"/>
              <a:cs typeface="Calibri Light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16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30"/>
          <a:stretch/>
        </p:blipFill>
        <p:spPr>
          <a:xfrm>
            <a:off x="1984069" y="1367489"/>
            <a:ext cx="1402202" cy="887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4750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101964" y="1451935"/>
            <a:ext cx="6230679" cy="505154"/>
          </a:xfrm>
        </p:spPr>
        <p:txBody>
          <a:bodyPr>
            <a:noAutofit/>
          </a:bodyPr>
          <a:lstStyle/>
          <a:p>
            <a:pPr lvl="0" algn="ctr"/>
            <a:r>
              <a:rPr lang="es-MX" sz="2400" b="1" dirty="0">
                <a:latin typeface="Century Gothic" panose="020B0502020202020204" pitchFamily="34" charset="0"/>
              </a:rPr>
              <a:t>Centros Públicos de Investigación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27834" y="2284603"/>
            <a:ext cx="8831106" cy="4968552"/>
          </a:xfrm>
        </p:spPr>
        <p:txBody>
          <a:bodyPr>
            <a:noAutofit/>
          </a:bodyPr>
          <a:lstStyle/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Los Centros sectorizados en el Conacyt componen este sistema</a:t>
            </a:r>
          </a:p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Son el instrumento de la APF para desplegar la política de ciencia, tecnología e innovación </a:t>
            </a:r>
          </a:p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Se refuerzan las facultades de coordinación sectorial del Conacyt</a:t>
            </a:r>
          </a:p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Se reconocen los avances en las prácticas para volver más eficiente su organización y funcionamiento (coordinaciones y consorcios)</a:t>
            </a:r>
          </a:p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Se regulan las diferentes dimensiones de los CPI y se crea un marco homogéneo </a:t>
            </a:r>
          </a:p>
          <a:p>
            <a:pPr marL="446088" lvl="2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000" dirty="0">
                <a:latin typeface="Century Gothic" panose="020B0502020202020204" pitchFamily="34" charset="0"/>
              </a:rPr>
              <a:t>Se reconoce al personal científico y tecnológico de los CPI como servidores públicos sujetos a un régimen especial</a:t>
            </a:r>
          </a:p>
          <a:p>
            <a:pPr marL="446088" lvl="1" indent="-36036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F9AFFAEB-18D8-4B22-8171-5E52928B8DF9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364" y="1170953"/>
            <a:ext cx="1619811" cy="106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8487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redondeado 2"/>
          <p:cNvSpPr/>
          <p:nvPr/>
        </p:nvSpPr>
        <p:spPr>
          <a:xfrm>
            <a:off x="341522" y="4951135"/>
            <a:ext cx="8550957" cy="108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1900" b="1" dirty="0">
                <a:solidFill>
                  <a:schemeClr val="bg1"/>
                </a:solidFill>
                <a:latin typeface="Century Gothic" panose="020B0502020202020204" pitchFamily="34" charset="0"/>
                <a:cs typeface="Calibri Light" panose="020F0302020204030204" pitchFamily="34" charset="0"/>
              </a:rPr>
              <a:t>La iniciativa de reforma está lista para su discusión y eventual aprobación.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652120" y="0"/>
            <a:ext cx="3491880" cy="24278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1" name="Picture 31" descr="Resultado de imagen para logo conacy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05" y="312469"/>
            <a:ext cx="1976794" cy="57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044851" y="1060887"/>
            <a:ext cx="7199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200" b="1" dirty="0">
                <a:latin typeface="Century Gothic" panose="020B0502020202020204" pitchFamily="34" charset="0"/>
              </a:rPr>
              <a:t>Estatus de la iniciativa para reformar</a:t>
            </a:r>
          </a:p>
          <a:p>
            <a:pPr algn="ctr"/>
            <a:r>
              <a:rPr lang="es-419" sz="2200" b="1" dirty="0">
                <a:latin typeface="Century Gothic" panose="020B0502020202020204" pitchFamily="34" charset="0"/>
              </a:rPr>
              <a:t>la Ley de Ciencia y Tecnología </a:t>
            </a:r>
            <a:endParaRPr lang="es-ES" sz="2200" b="1" dirty="0">
              <a:latin typeface="Century Gothic" panose="020B0502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18679" y="2162591"/>
            <a:ext cx="8506378" cy="21544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_tradnl" sz="1900" dirty="0">
                <a:latin typeface="Century Gothic" panose="020B0502020202020204" pitchFamily="34" charset="0"/>
                <a:cs typeface="Calibri Light" panose="020F0302020204030204" pitchFamily="34" charset="0"/>
              </a:rPr>
              <a:t>En enero pasado el Presidente de la República instruyó trabajar en una iniciativa para fortalecer el sistema nacional de CTI.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1900" dirty="0">
                <a:latin typeface="Century Gothic" panose="020B0502020202020204" pitchFamily="34" charset="0"/>
                <a:cs typeface="Calibri Light" panose="020F0302020204030204" pitchFamily="34" charset="0"/>
              </a:rPr>
              <a:t>Funcionarios de CONACYT, SEP, SHCP, SFP, y Consejería Jurídica de Presidencia revisaron la iniciativa, que se envió al Congreso.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1900" dirty="0">
                <a:latin typeface="Century Gothic" panose="020B0502020202020204" pitchFamily="34" charset="0"/>
                <a:cs typeface="Calibri Light" panose="020F0302020204030204" pitchFamily="34" charset="0"/>
              </a:rPr>
              <a:t>Las Comisiones de ciencia y tecnología de ambas Cámaras y la de Puntos Legislativos del Senado aprobaron el texto. 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418679" y="281748"/>
            <a:ext cx="1678090" cy="551907"/>
            <a:chOff x="3685660" y="442439"/>
            <a:chExt cx="2897095" cy="989901"/>
          </a:xfrm>
        </p:grpSpPr>
        <p:pic>
          <p:nvPicPr>
            <p:cNvPr id="11" name="Picture 8" descr="Resultado de imagen para logo gobierno de la republica mexicana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3" t="37076" r="40815" b="18692"/>
            <a:stretch/>
          </p:blipFill>
          <p:spPr bwMode="auto">
            <a:xfrm>
              <a:off x="3685660" y="585052"/>
              <a:ext cx="1929468" cy="847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Resultado de imagen para logo gobierno de la republica mexicana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71" t="32696" r="6209" b="15626"/>
            <a:stretch/>
          </p:blipFill>
          <p:spPr bwMode="auto">
            <a:xfrm>
              <a:off x="5567687" y="442439"/>
              <a:ext cx="1015068" cy="989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3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0" y="1207789"/>
            <a:ext cx="9006643" cy="5148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7898" y="2625457"/>
            <a:ext cx="7808205" cy="1098932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s-419" sz="3600" dirty="0">
                <a:latin typeface="Century Gothic" panose="020B0502020202020204" pitchFamily="34" charset="0"/>
                <a:cs typeface="Segoe UI Light" panose="020B0502040204020203" pitchFamily="34" charset="0"/>
              </a:rPr>
              <a:t>¡Gracias!</a:t>
            </a:r>
            <a:endParaRPr lang="es-419" sz="1800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marL="385763" indent="-385763" algn="just">
              <a:buFont typeface="+mj-lt"/>
              <a:buAutoNum type="romanUcPeriod" startAt="2"/>
            </a:pPr>
            <a:endParaRPr lang="es-419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85763" indent="-385763" algn="just">
              <a:buFont typeface="+mj-lt"/>
              <a:buAutoNum type="romanUcPeriod" startAt="2"/>
            </a:pPr>
            <a:endParaRPr lang="es-419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 algn="just">
              <a:buNone/>
            </a:pPr>
            <a:endParaRPr lang="es-419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730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6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11113" y="1671638"/>
            <a:ext cx="7453312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28650" y="861569"/>
            <a:ext cx="7886700" cy="5574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>
                <a:latin typeface="Century Gothic" panose="020B0502020202020204" pitchFamily="34" charset="0"/>
                <a:ea typeface="+mn-ea"/>
                <a:cs typeface="+mn-cs"/>
              </a:rPr>
              <a:t>Índice</a:t>
            </a:r>
            <a:endParaRPr lang="es-ES" sz="2800" b="1" dirty="0"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334537" y="1853182"/>
            <a:ext cx="8180813" cy="40689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r>
              <a:rPr lang="es-419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Posibles efectos de las tecnologías exponenciales en México </a:t>
            </a:r>
          </a:p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endParaRPr lang="es-419" sz="2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r>
              <a:rPr lang="es-419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Estrategia para enfrentar este cambio: visión institucional de largo plazo</a:t>
            </a:r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4549" y="1773716"/>
            <a:ext cx="8591107" cy="1118340"/>
          </a:xfrm>
          <a:prstGeom prst="rect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294437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991" y="2224560"/>
            <a:ext cx="7385913" cy="3228573"/>
          </a:xfrm>
          <a:prstGeom prst="rect">
            <a:avLst/>
          </a:prstGeom>
        </p:spPr>
      </p:pic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Diapositiva de think-cell" r:id="rId6" imgW="360" imgH="360" progId="TCLayout.ActiveDocument.1">
                  <p:embed/>
                </p:oleObj>
              </mc:Choice>
              <mc:Fallback>
                <p:oleObj name="Diapositiva de think-cell" r:id="rId6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256439" y="1133915"/>
            <a:ext cx="7453312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78815" y="936508"/>
            <a:ext cx="8307985" cy="46153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>
                <a:latin typeface="Century Gothic" panose="020B0502020202020204" pitchFamily="34" charset="0"/>
                <a:ea typeface="+mn-ea"/>
                <a:cs typeface="+mn-cs"/>
              </a:rPr>
              <a:t>Panorama mundial sobre tecnologías exponenciales: automatización</a:t>
            </a:r>
            <a:endParaRPr lang="es-ES" sz="2800" b="1" dirty="0"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256438" y="6356350"/>
            <a:ext cx="8251903" cy="4577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2654" indent="-272654" algn="just"/>
            <a:endParaRPr lang="es-E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es-E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s-E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1" y="1727634"/>
            <a:ext cx="9143999" cy="3932726"/>
            <a:chOff x="5188845" y="1702194"/>
            <a:chExt cx="7279199" cy="4803991"/>
          </a:xfrm>
        </p:grpSpPr>
        <p:grpSp>
          <p:nvGrpSpPr>
            <p:cNvPr id="17" name="Grupo 16"/>
            <p:cNvGrpSpPr/>
            <p:nvPr/>
          </p:nvGrpSpPr>
          <p:grpSpPr>
            <a:xfrm>
              <a:off x="5188845" y="2325486"/>
              <a:ext cx="6858165" cy="4180699"/>
              <a:chOff x="5168464" y="1873833"/>
              <a:chExt cx="6871909" cy="4095557"/>
            </a:xfrm>
          </p:grpSpPr>
          <p:sp>
            <p:nvSpPr>
              <p:cNvPr id="22" name="CuadroTexto 21"/>
              <p:cNvSpPr txBox="1"/>
              <p:nvPr/>
            </p:nvSpPr>
            <p:spPr>
              <a:xfrm>
                <a:off x="5168464" y="5693161"/>
                <a:ext cx="6331269" cy="2762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419" sz="900" dirty="0">
                    <a:latin typeface="Century Gothic" panose="020B0502020202020204" pitchFamily="34" charset="0"/>
                    <a:cs typeface="Segoe UI Light" panose="020B0502040204020203" pitchFamily="34" charset="0"/>
                  </a:rPr>
                  <a:t>Fuente: Instituto de Análisis Global McKinsey con datos del Buró de Estadísticas Laborales de los Estados Unidos.</a:t>
                </a:r>
                <a:endParaRPr lang="es-ES" sz="900" dirty="0">
                  <a:latin typeface="Century Gothic" panose="020B0502020202020204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23" name="CuadroTexto 22"/>
              <p:cNvSpPr txBox="1"/>
              <p:nvPr/>
            </p:nvSpPr>
            <p:spPr>
              <a:xfrm>
                <a:off x="11531446" y="1873833"/>
                <a:ext cx="508927" cy="2486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419" sz="75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Sin datos</a:t>
                </a:r>
                <a:endParaRPr lang="es-ES" sz="75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sp>
          <p:nvSpPr>
            <p:cNvPr id="18" name="Rectángulo 17"/>
            <p:cNvSpPr/>
            <p:nvPr/>
          </p:nvSpPr>
          <p:spPr>
            <a:xfrm>
              <a:off x="5283791" y="1702194"/>
              <a:ext cx="7184253" cy="7143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419" sz="1600" dirty="0">
                  <a:latin typeface="Century Gothic" panose="020B0502020202020204" pitchFamily="34" charset="0"/>
                  <a:cs typeface="Segoe UI Light" panose="020B0502040204020203" pitchFamily="34" charset="0"/>
                </a:rPr>
                <a:t>Porcentaje de actividades que pueden ser automatizadas</a:t>
              </a:r>
              <a:br>
                <a:rPr lang="es-419" sz="1600" dirty="0">
                  <a:latin typeface="Century Gothic" panose="020B0502020202020204" pitchFamily="34" charset="0"/>
                  <a:cs typeface="Segoe UI Light" panose="020B0502040204020203" pitchFamily="34" charset="0"/>
                </a:rPr>
              </a:br>
              <a:r>
                <a:rPr lang="es-419" sz="1600" dirty="0">
                  <a:latin typeface="Century Gothic" panose="020B0502020202020204" pitchFamily="34" charset="0"/>
                  <a:cs typeface="Segoe UI Light" panose="020B0502040204020203" pitchFamily="34" charset="0"/>
                </a:rPr>
                <a:t>adoptando tecnologías actuales</a:t>
              </a:r>
              <a:r>
                <a:rPr lang="es-419" sz="1400" dirty="0">
                  <a:latin typeface="Century Gothic" panose="020B0502020202020204" pitchFamily="34" charset="0"/>
                  <a:cs typeface="Segoe UI Light" panose="020B0502040204020203" pitchFamily="34" charset="0"/>
                </a:rPr>
                <a:t> </a:t>
              </a:r>
              <a:endParaRPr lang="es-ES" sz="1400" dirty="0">
                <a:latin typeface="Century Gothic" panose="020B0502020202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5575395" y="5250485"/>
              <a:ext cx="1006209" cy="8638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" y="5657671"/>
            <a:ext cx="8876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2654" algn="just"/>
            <a:r>
              <a:rPr lang="es-ES" dirty="0">
                <a:latin typeface="Century Gothic" panose="020B0502020202020204" pitchFamily="34" charset="0"/>
                <a:cs typeface="Segoe UI Light" panose="020B0502040204020203" pitchFamily="34" charset="0"/>
              </a:rPr>
              <a:t>La </a:t>
            </a:r>
            <a:r>
              <a:rPr lang="es-ES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mitad</a:t>
            </a:r>
            <a:r>
              <a:rPr lang="es-ES" dirty="0">
                <a:latin typeface="Century Gothic" panose="020B0502020202020204" pitchFamily="34" charset="0"/>
                <a:cs typeface="Segoe UI Light" panose="020B0502040204020203" pitchFamily="34" charset="0"/>
              </a:rPr>
              <a:t> de las actividades laborales de 2017 estarán automatizadas para 2055.  </a:t>
            </a:r>
          </a:p>
          <a:p>
            <a:pPr marL="272654" algn="just"/>
            <a:r>
              <a:rPr lang="es-419" dirty="0">
                <a:latin typeface="Century Gothic" panose="020B0502020202020204" pitchFamily="34" charset="0"/>
                <a:cs typeface="Segoe UI Light" panose="020B0502040204020203" pitchFamily="34" charset="0"/>
              </a:rPr>
              <a:t>Actualmente más del </a:t>
            </a:r>
            <a:r>
              <a:rPr lang="es-419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50% </a:t>
            </a:r>
            <a:r>
              <a:rPr lang="es-419" dirty="0">
                <a:latin typeface="Century Gothic" panose="020B0502020202020204" pitchFamily="34" charset="0"/>
                <a:cs typeface="Segoe UI Light" panose="020B0502040204020203" pitchFamily="34" charset="0"/>
              </a:rPr>
              <a:t>de las actividades laborales en </a:t>
            </a:r>
            <a:r>
              <a:rPr lang="es-419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México</a:t>
            </a:r>
            <a:r>
              <a:rPr lang="es-419" dirty="0">
                <a:latin typeface="Century Gothic" panose="020B0502020202020204" pitchFamily="34" charset="0"/>
                <a:cs typeface="Segoe UI Light" panose="020B0502040204020203" pitchFamily="34" charset="0"/>
              </a:rPr>
              <a:t> podrían ser automatizadas con tecnologías existentes.</a:t>
            </a:r>
            <a:endParaRPr lang="es-ES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29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5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11113" y="1671638"/>
            <a:ext cx="7453312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277750" y="1158197"/>
            <a:ext cx="8866250" cy="610260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419" sz="2400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Ganancias potenciales en productividad derivadas de la automatización</a:t>
            </a:r>
            <a:endParaRPr lang="es-ES" sz="2400" b="1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Título 1"/>
          <p:cNvSpPr txBox="1">
            <a:spLocks/>
          </p:cNvSpPr>
          <p:nvPr/>
        </p:nvSpPr>
        <p:spPr>
          <a:xfrm>
            <a:off x="542043" y="5939727"/>
            <a:ext cx="8059914" cy="781748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419" sz="1800" dirty="0">
                <a:latin typeface="Century Gothic" panose="020B0502020202020204" pitchFamily="34" charset="0"/>
                <a:cs typeface="Segoe UI Light" panose="020B0502040204020203" pitchFamily="34" charset="0"/>
              </a:rPr>
              <a:t>Evidencia empírica muestra que el aumento de la densidad de robots en la industria tiene efectos positivos significativos sobre el PIB per cápita y la productividad de la mano de obra. </a:t>
            </a:r>
            <a:endParaRPr lang="es-ES" sz="1800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24" name="Grá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476837"/>
              </p:ext>
            </p:extLst>
          </p:nvPr>
        </p:nvGraphicFramePr>
        <p:xfrm>
          <a:off x="55737" y="1760357"/>
          <a:ext cx="9032526" cy="4179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5" name="Elipse 24"/>
          <p:cNvSpPr/>
          <p:nvPr/>
        </p:nvSpPr>
        <p:spPr>
          <a:xfrm>
            <a:off x="928416" y="4975595"/>
            <a:ext cx="704336" cy="4077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127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4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11113" y="1671638"/>
            <a:ext cx="7453312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01082" y="1081508"/>
            <a:ext cx="8474927" cy="51472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400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Importancia de la industria manufacturera en México</a:t>
            </a:r>
            <a:endParaRPr lang="es-ES" sz="2400" b="1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Marcador de contenido 5"/>
          <p:cNvSpPr txBox="1">
            <a:spLocks/>
          </p:cNvSpPr>
          <p:nvPr/>
        </p:nvSpPr>
        <p:spPr>
          <a:xfrm>
            <a:off x="6103645" y="2686315"/>
            <a:ext cx="3032709" cy="216059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just"/>
            <a:r>
              <a:rPr lang="es-MX" sz="1600" dirty="0">
                <a:latin typeface="Century Gothic" panose="020B0502020202020204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Este sector aporta más del </a:t>
            </a:r>
            <a:r>
              <a:rPr lang="es-MX" sz="1600" b="1" dirty="0">
                <a:latin typeface="Century Gothic" panose="020B0502020202020204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80% del total de las exportaciones mexicanas</a:t>
            </a:r>
            <a:r>
              <a:rPr lang="es-MX" sz="1600" dirty="0">
                <a:latin typeface="Century Gothic" panose="020B0502020202020204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. </a:t>
            </a:r>
          </a:p>
          <a:p>
            <a:pPr marL="214313" indent="-214313" algn="just"/>
            <a:endParaRPr lang="es-MX" sz="1600" dirty="0">
              <a:latin typeface="Century Gothic" panose="020B0502020202020204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marL="214313" indent="-214313" algn="just"/>
            <a:r>
              <a:rPr lang="es-MX" sz="1600" dirty="0">
                <a:latin typeface="Century Gothic" panose="020B0502020202020204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De acuerdo con el Índice Global de Competitividad en Manufactura, México está en el lugar número 8. </a:t>
            </a: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2659540"/>
              </p:ext>
            </p:extLst>
          </p:nvPr>
        </p:nvGraphicFramePr>
        <p:xfrm>
          <a:off x="156117" y="1995035"/>
          <a:ext cx="6130383" cy="4513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22766" y="1615936"/>
            <a:ext cx="6397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400" dirty="0">
                <a:latin typeface="Century Gothic" panose="020B0502020202020204" pitchFamily="34" charset="0"/>
                <a:cs typeface="Segoe UI Light" panose="020B0502040204020203" pitchFamily="34" charset="0"/>
              </a:rPr>
              <a:t>Exportaciones del sector manufacturero como porcentaje</a:t>
            </a:r>
          </a:p>
          <a:p>
            <a:pPr algn="ctr"/>
            <a:r>
              <a:rPr lang="es-419" sz="1400" dirty="0">
                <a:latin typeface="Century Gothic" panose="020B0502020202020204" pitchFamily="34" charset="0"/>
                <a:cs typeface="Segoe UI Light" panose="020B0502040204020203" pitchFamily="34" charset="0"/>
              </a:rPr>
              <a:t>del total de exportaciones</a:t>
            </a:r>
            <a:endParaRPr lang="es-ES" sz="1400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1113" y="6508751"/>
            <a:ext cx="4828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000" dirty="0">
                <a:latin typeface="Century Gothic" panose="020B0502020202020204" pitchFamily="34" charset="0"/>
              </a:rPr>
              <a:t>Fuente: Banco de Información Económica, INEGI.</a:t>
            </a:r>
            <a:endParaRPr lang="es-ES" sz="1000" dirty="0"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427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Graphic spid="11" grpId="0" uiExpand="1">
        <p:bldAsOne/>
      </p:bldGraphic>
      <p:bldP spid="1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ítulo 1"/>
          <p:cNvSpPr txBox="1">
            <a:spLocks/>
          </p:cNvSpPr>
          <p:nvPr/>
        </p:nvSpPr>
        <p:spPr>
          <a:xfrm>
            <a:off x="282410" y="3323174"/>
            <a:ext cx="8564136" cy="55830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>
                <a:latin typeface="Century Gothic" panose="020B0502020202020204" pitchFamily="34" charset="0"/>
                <a:ea typeface="+mn-ea"/>
                <a:cs typeface="Segoe UI Light" panose="020B0502040204020203" pitchFamily="34" charset="0"/>
              </a:rPr>
              <a:t>Salario promedio diario de un soldador en México, contra el costo promedio diario de un robot soldador (pesos de 2015)</a:t>
            </a:r>
            <a:br>
              <a:rPr lang="es-ES" sz="1350" dirty="0">
                <a:latin typeface="Century Gothic" panose="020B0502020202020204" pitchFamily="34" charset="0"/>
                <a:ea typeface="+mn-ea"/>
                <a:cs typeface="Segoe UI Light" panose="020B0502040204020203" pitchFamily="34" charset="0"/>
              </a:rPr>
            </a:br>
            <a:endParaRPr lang="es-ES" sz="1350" dirty="0"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graphicFrame>
        <p:nvGraphicFramePr>
          <p:cNvPr id="9" name="Marcador de contenido 3"/>
          <p:cNvGraphicFramePr>
            <a:graphicFrameLocks/>
          </p:cNvGraphicFramePr>
          <p:nvPr>
            <p:extLst/>
          </p:nvPr>
        </p:nvGraphicFramePr>
        <p:xfrm>
          <a:off x="133814" y="3922624"/>
          <a:ext cx="8840065" cy="266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" name="Título 1"/>
          <p:cNvSpPr txBox="1">
            <a:spLocks/>
          </p:cNvSpPr>
          <p:nvPr/>
        </p:nvSpPr>
        <p:spPr>
          <a:xfrm>
            <a:off x="133813" y="977265"/>
            <a:ext cx="8840065" cy="562965"/>
          </a:xfrm>
          <a:prstGeom prst="rect">
            <a:avLst/>
          </a:prstGeom>
          <a:noFill/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419" sz="2000" b="1" dirty="0">
                <a:latin typeface="Century Gothic" panose="020B0502020202020204" pitchFamily="34" charset="0"/>
                <a:cs typeface="Segoe UI Light" panose="020B0502040204020203" pitchFamily="34" charset="0"/>
              </a:rPr>
              <a:t>La automatización: elemento disruptivo o ventana de oportunidad</a:t>
            </a:r>
            <a:endParaRPr lang="es-ES" sz="2000" b="1" dirty="0"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3813" y="6572508"/>
            <a:ext cx="884006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>
                <a:latin typeface="Century Gothic" panose="020B0502020202020204" pitchFamily="34" charset="0"/>
              </a:rPr>
              <a:t>Fuente: Elaboración propia con base en la Encuesta Nacional de Empleo 2007-20016, tercer trimestre en todos los casos y The Robotics Revolution.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7 Rectángulo"/>
          <p:cNvSpPr/>
          <p:nvPr/>
        </p:nvSpPr>
        <p:spPr>
          <a:xfrm>
            <a:off x="0" y="1540230"/>
            <a:ext cx="9036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itchFamily="34" charset="0"/>
              </a:rPr>
              <a:t>En el 2033 el costo promedio diario de un robot en la </a:t>
            </a:r>
            <a:r>
              <a:rPr lang="es-MX" b="1" i="1" dirty="0">
                <a:latin typeface="Century Gothic" pitchFamily="34" charset="0"/>
              </a:rPr>
              <a:t>industria automotriz </a:t>
            </a:r>
            <a:r>
              <a:rPr lang="es-MX" dirty="0">
                <a:latin typeface="Century Gothic" pitchFamily="34" charset="0"/>
              </a:rPr>
              <a:t>sería igual al salario promedio diario de un soldador. Entonces, las empresas serían indiferentes entre invertir en México o en sus países.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Century Gothic" pitchFamily="34" charset="0"/>
              </a:rPr>
              <a:t>A medida que los robots se abaraten se esperaría una disminución en la IED manufacturera</a:t>
            </a:r>
          </a:p>
        </p:txBody>
      </p:sp>
    </p:spTree>
    <p:extLst>
      <p:ext uri="{BB962C8B-B14F-4D97-AF65-F5344CB8AC3E}">
        <p14:creationId xmlns:p14="http://schemas.microsoft.com/office/powerpoint/2010/main" val="3122790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9" grpId="0">
        <p:bldSub>
          <a:bldChart bld="series"/>
        </p:bldSub>
      </p:bldGraphic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1137293"/>
            <a:ext cx="4255313" cy="59304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s-MX" sz="2000" b="1" dirty="0">
                <a:latin typeface="Century Gothic" panose="020B0502020202020204" pitchFamily="34" charset="0"/>
              </a:rPr>
              <a:t>Soldadores en otras industrias</a:t>
            </a:r>
            <a:endParaRPr lang="es-MX" sz="2000" b="1" i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10" name="4 Gráfico"/>
          <p:cNvGraphicFramePr>
            <a:graphicFrameLocks/>
          </p:cNvGraphicFramePr>
          <p:nvPr>
            <p:extLst/>
          </p:nvPr>
        </p:nvGraphicFramePr>
        <p:xfrm>
          <a:off x="3324" y="980728"/>
          <a:ext cx="903649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1 CuadroTexto"/>
          <p:cNvSpPr txBox="1"/>
          <p:nvPr/>
        </p:nvSpPr>
        <p:spPr>
          <a:xfrm>
            <a:off x="6300192" y="4725144"/>
            <a:ext cx="2664320" cy="50405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200" dirty="0">
                <a:solidFill>
                  <a:schemeClr val="bg1"/>
                </a:solidFill>
                <a:latin typeface="Calibri Light" panose="020F0302020204030204" pitchFamily="34" charset="0"/>
              </a:rPr>
              <a:t>Costo diario por un soldador en la industria manufacturera</a:t>
            </a:r>
          </a:p>
        </p:txBody>
      </p:sp>
      <p:sp>
        <p:nvSpPr>
          <p:cNvPr id="6" name="1 CuadroTexto"/>
          <p:cNvSpPr txBox="1"/>
          <p:nvPr/>
        </p:nvSpPr>
        <p:spPr>
          <a:xfrm>
            <a:off x="2195736" y="1545852"/>
            <a:ext cx="2808272" cy="504056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200" dirty="0">
                <a:solidFill>
                  <a:schemeClr val="bg1"/>
                </a:solidFill>
                <a:latin typeface="Calibri Light" panose="020F0302020204030204" pitchFamily="34" charset="0"/>
              </a:rPr>
              <a:t>Costo diario por un robot soldador (precios internacionales)</a:t>
            </a:r>
          </a:p>
        </p:txBody>
      </p:sp>
      <p:sp>
        <p:nvSpPr>
          <p:cNvPr id="7" name="1 CuadroTexto"/>
          <p:cNvSpPr txBox="1"/>
          <p:nvPr/>
        </p:nvSpPr>
        <p:spPr>
          <a:xfrm>
            <a:off x="6300192" y="5237889"/>
            <a:ext cx="2664320" cy="43204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200" dirty="0">
                <a:solidFill>
                  <a:schemeClr val="bg1"/>
                </a:solidFill>
                <a:latin typeface="Calibri Light" panose="020F0302020204030204" pitchFamily="34" charset="0"/>
              </a:rPr>
              <a:t>Costo diario por un soldador en perforación de pozos de petróleo 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6300192" y="4037577"/>
            <a:ext cx="2664320" cy="67641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200" dirty="0">
                <a:solidFill>
                  <a:schemeClr val="bg1"/>
                </a:solidFill>
                <a:latin typeface="Calibri Light" panose="020F0302020204030204" pitchFamily="34" charset="0"/>
              </a:rPr>
              <a:t>Costo diario por un soldador en fabricación de maquinaria y equipo. Año estimado de cruce: 2033-2040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6228262" y="1772816"/>
            <a:ext cx="2763338" cy="5982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200" dirty="0">
                <a:solidFill>
                  <a:schemeClr val="bg1"/>
                </a:solidFill>
                <a:latin typeface="Calibri Light" panose="020F0302020204030204" pitchFamily="34" charset="0"/>
              </a:rPr>
              <a:t>Costo diario por un soldador en extracción de petróleo (año estimado de cruce: 2023)</a:t>
            </a:r>
          </a:p>
          <a:p>
            <a:pPr algn="ctr"/>
            <a:endParaRPr lang="es-MX" sz="1200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51037" y="6502484"/>
            <a:ext cx="2254438" cy="238527"/>
          </a:xfrm>
          <a:prstGeom prst="rect">
            <a:avLst/>
          </a:prstGeom>
          <a:solidFill>
            <a:srgbClr val="E0E0E0"/>
          </a:solidFill>
        </p:spPr>
        <p:txBody>
          <a:bodyPr wrap="square" rtlCol="0">
            <a:spAutoFit/>
          </a:bodyPr>
          <a:lstStyle/>
          <a:p>
            <a:r>
              <a:rPr lang="es-MX" sz="950" dirty="0"/>
              <a:t>Lineal (perforación pozos y gas)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308402" y="6141479"/>
            <a:ext cx="205224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1050" dirty="0"/>
              <a:t>Perforación pozos y gas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0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5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3 Objeto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2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50178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Rectángulo"/>
          <p:cNvSpPr/>
          <p:nvPr/>
        </p:nvSpPr>
        <p:spPr>
          <a:xfrm>
            <a:off x="11113" y="1671638"/>
            <a:ext cx="7453312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28650" y="861569"/>
            <a:ext cx="7886700" cy="5574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>
                <a:latin typeface="Century Gothic" panose="020B0502020202020204" pitchFamily="34" charset="0"/>
                <a:ea typeface="+mn-ea"/>
                <a:cs typeface="+mn-cs"/>
              </a:rPr>
              <a:t>Índice</a:t>
            </a:r>
            <a:endParaRPr lang="es-ES" sz="2800" b="1" dirty="0"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4" name="Marcador de contenido 2"/>
          <p:cNvSpPr txBox="1">
            <a:spLocks/>
          </p:cNvSpPr>
          <p:nvPr/>
        </p:nvSpPr>
        <p:spPr>
          <a:xfrm>
            <a:off x="334537" y="1853182"/>
            <a:ext cx="8180813" cy="40689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r>
              <a:rPr lang="es-419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Posibles efectos de las tecnologías exponenciales en México </a:t>
            </a:r>
          </a:p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endParaRPr lang="es-419" sz="28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marL="571500" indent="-571500" algn="just">
              <a:spcBef>
                <a:spcPts val="0"/>
              </a:spcBef>
              <a:buFont typeface="+mj-lt"/>
              <a:buAutoNum type="romanUcPeriod"/>
            </a:pPr>
            <a:r>
              <a:rPr lang="es-419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Estrategia para enfrentar este cambio: visión institucional de largo plazo</a:t>
            </a:r>
            <a:endParaRPr lang="es-ES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699C-5F98-5B4B-95EA-45BD94F6857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9389" y="3040861"/>
            <a:ext cx="8591107" cy="1123516"/>
          </a:xfrm>
          <a:prstGeom prst="rect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483956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4" descr="D:\Usuarios\nhernandezt\Downloads\Clean_Green Blue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4" b="13643"/>
          <a:stretch/>
        </p:blipFill>
        <p:spPr bwMode="auto">
          <a:xfrm>
            <a:off x="216112" y="1704513"/>
            <a:ext cx="8856984" cy="481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894628" y="1220697"/>
            <a:ext cx="6060558" cy="1086828"/>
          </a:xfrm>
        </p:spPr>
        <p:txBody>
          <a:bodyPr>
            <a:noAutofit/>
          </a:bodyPr>
          <a:lstStyle/>
          <a:p>
            <a:pPr lvl="0" algn="ctr"/>
            <a:r>
              <a:rPr lang="es-MX" sz="2800" b="1" dirty="0">
                <a:latin typeface="Century Gothic" panose="020B0502020202020204" pitchFamily="34" charset="0"/>
              </a:rPr>
              <a:t>Visión de largo plazo</a:t>
            </a:r>
            <a:r>
              <a:rPr lang="es-MX" sz="2800" dirty="0">
                <a:latin typeface="Century Gothic" panose="020B0502020202020204" pitchFamily="34" charset="0"/>
              </a:rPr>
              <a:t>: propuesta de reforma a la Ley  de CTI</a:t>
            </a:r>
            <a:br>
              <a:rPr lang="es-MX" sz="2800" dirty="0">
                <a:latin typeface="Century Gothic" panose="020B0502020202020204" pitchFamily="34" charset="0"/>
              </a:rPr>
            </a:br>
            <a:endParaRPr lang="es-MX" sz="2800" dirty="0">
              <a:latin typeface="Century Gothic" panose="020B0502020202020204" pitchFamily="34" charset="0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38066" y="2537520"/>
            <a:ext cx="8568952" cy="3639996"/>
          </a:xfrm>
        </p:spPr>
        <p:txBody>
          <a:bodyPr>
            <a:normAutofit/>
          </a:bodyPr>
          <a:lstStyle/>
          <a:p>
            <a:pPr marL="360363" lvl="1" indent="-338138" algn="just"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2000" dirty="0">
                <a:latin typeface="Century Gothic" panose="020B0502020202020204" pitchFamily="34" charset="0"/>
              </a:rPr>
              <a:t>Esta visión plantea los objetivos generales del Estado mexicano</a:t>
            </a:r>
          </a:p>
          <a:p>
            <a:pPr marL="696595" lvl="2" indent="-400050" algn="just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s-MX" sz="2000" dirty="0">
                <a:latin typeface="Century Gothic" panose="020B0502020202020204" pitchFamily="34" charset="0"/>
              </a:rPr>
              <a:t>Alineada con la Ley de Planeación y los ODS</a:t>
            </a:r>
          </a:p>
          <a:p>
            <a:pPr marL="696595" lvl="2" indent="-400050" algn="just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s-MX" sz="2000" dirty="0">
                <a:latin typeface="Century Gothic" panose="020B0502020202020204" pitchFamily="34" charset="0"/>
              </a:rPr>
              <a:t>En la elaboración del PND se incluyen las estrategias y líneas de acción congruentes con esta visión </a:t>
            </a:r>
          </a:p>
          <a:p>
            <a:pPr marL="360363" lvl="1" indent="-338138" algn="just"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2000" dirty="0">
                <a:latin typeface="Century Gothic" panose="020B0502020202020204" pitchFamily="34" charset="0"/>
              </a:rPr>
              <a:t>Programa Especial de mediano plazo (5 años) </a:t>
            </a:r>
          </a:p>
          <a:p>
            <a:pPr marL="360363" lvl="1" indent="-338138" algn="just"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2000" dirty="0">
                <a:latin typeface="Century Gothic" panose="020B0502020202020204" pitchFamily="34" charset="0"/>
              </a:rPr>
              <a:t>Los demás programas del sector, así como el presupuesto consolidado, las acciones e instrumentos de fomento de la APF se alinean con la Visión y el Programa Especial</a:t>
            </a:r>
          </a:p>
          <a:p>
            <a:pPr marL="360363" lvl="1" indent="-338138" algn="just">
              <a:spcBef>
                <a:spcPts val="600"/>
              </a:spcBef>
              <a:spcAft>
                <a:spcPts val="600"/>
              </a:spcAft>
              <a:buAutoNum type="alphaLcParenR"/>
            </a:pPr>
            <a:r>
              <a:rPr lang="es-MX" sz="2000" dirty="0">
                <a:latin typeface="Century Gothic" panose="020B0502020202020204" pitchFamily="34" charset="0"/>
              </a:rPr>
              <a:t>Se incluye la visión de las ciencias de la salud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Aft>
                <a:spcPct val="0"/>
              </a:spcAft>
              <a:defRPr/>
            </a:pPr>
            <a:fld id="{572293FA-BF68-45C6-B81A-466679FC891A}" type="slidenum">
              <a:rPr lang="en-US" smtClean="0"/>
              <a:pPr algn="r" fontAlgn="base">
                <a:spcAft>
                  <a:spcPct val="0"/>
                </a:spcAft>
                <a:defRPr/>
              </a:pPr>
              <a:t>9</a:t>
            </a:fld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66" y="1190411"/>
            <a:ext cx="2338652" cy="114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81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6636</TotalTime>
  <Words>1498</Words>
  <Application>Microsoft Office PowerPoint</Application>
  <PresentationFormat>Presentación en pantalla (4:3)</PresentationFormat>
  <Paragraphs>162</Paragraphs>
  <Slides>19</Slides>
  <Notes>9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9" baseType="lpstr">
      <vt:lpstr>DengXian Light</vt:lpstr>
      <vt:lpstr>Arial</vt:lpstr>
      <vt:lpstr>Calibri</vt:lpstr>
      <vt:lpstr>Calibri Light</vt:lpstr>
      <vt:lpstr>Century Gothic</vt:lpstr>
      <vt:lpstr>Segoe UI Light</vt:lpstr>
      <vt:lpstr>Times New Roman</vt:lpstr>
      <vt:lpstr>Wingdings</vt:lpstr>
      <vt:lpstr>1_Tema de Office</vt:lpstr>
      <vt:lpstr>Diapositiva de think-cell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Soldadores en otras industrias</vt:lpstr>
      <vt:lpstr>Presentación de PowerPoint</vt:lpstr>
      <vt:lpstr>Visión de largo plazo: propuesta de reforma a la Ley  de CTI </vt:lpstr>
      <vt:lpstr>Sistema nacional de ciencia y tecnología</vt:lpstr>
      <vt:lpstr>El Consejo General</vt:lpstr>
      <vt:lpstr>El Conacyt</vt:lpstr>
      <vt:lpstr>Foro Consultivo Científico y Tecnológico</vt:lpstr>
      <vt:lpstr>Consejo de Asesores Científicos y Tecnológicos de la Presidencia</vt:lpstr>
      <vt:lpstr>Instrumentos de financiamiento</vt:lpstr>
      <vt:lpstr>Ciencia Abierta</vt:lpstr>
      <vt:lpstr>Centros Públicos de Investigación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Adolfo Guajardo Mendoza</dc:creator>
  <cp:lastModifiedBy>Ariadna Díaz Castillo</cp:lastModifiedBy>
  <cp:revision>183</cp:revision>
  <cp:lastPrinted>2018-08-14T22:24:03Z</cp:lastPrinted>
  <dcterms:created xsi:type="dcterms:W3CDTF">2017-08-03T15:19:44Z</dcterms:created>
  <dcterms:modified xsi:type="dcterms:W3CDTF">2018-08-15T12:48:49Z</dcterms:modified>
</cp:coreProperties>
</file>