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28"/>
  </p:notesMasterIdLst>
  <p:handoutMasterIdLst>
    <p:handoutMasterId r:id="rId29"/>
  </p:handoutMasterIdLst>
  <p:sldIdLst>
    <p:sldId id="256" r:id="rId2"/>
    <p:sldId id="338" r:id="rId3"/>
    <p:sldId id="339" r:id="rId4"/>
    <p:sldId id="340" r:id="rId5"/>
    <p:sldId id="341" r:id="rId6"/>
    <p:sldId id="342" r:id="rId7"/>
    <p:sldId id="343" r:id="rId8"/>
    <p:sldId id="344" r:id="rId9"/>
    <p:sldId id="345" r:id="rId10"/>
    <p:sldId id="346" r:id="rId11"/>
    <p:sldId id="361" r:id="rId12"/>
    <p:sldId id="347" r:id="rId13"/>
    <p:sldId id="348" r:id="rId14"/>
    <p:sldId id="349" r:id="rId15"/>
    <p:sldId id="350" r:id="rId16"/>
    <p:sldId id="351" r:id="rId17"/>
    <p:sldId id="352" r:id="rId18"/>
    <p:sldId id="362" r:id="rId19"/>
    <p:sldId id="363" r:id="rId20"/>
    <p:sldId id="364" r:id="rId21"/>
    <p:sldId id="366" r:id="rId22"/>
    <p:sldId id="367" r:id="rId23"/>
    <p:sldId id="368" r:id="rId24"/>
    <p:sldId id="365" r:id="rId25"/>
    <p:sldId id="369" r:id="rId26"/>
    <p:sldId id="370" r:id="rId27"/>
  </p:sldIdLst>
  <p:sldSz cx="9144000" cy="6858000" type="screen4x3"/>
  <p:notesSz cx="6858000" cy="9144000"/>
  <p:embeddedFontLst>
    <p:embeddedFont>
      <p:font typeface="Bookman Old Style" panose="02050604050505020204" pitchFamily="18" charset="0"/>
      <p:regular r:id="rId30"/>
      <p:bold r:id="rId31"/>
      <p:italic r:id="rId32"/>
      <p:boldItalic r:id="rId33"/>
    </p:embeddedFont>
    <p:embeddedFont>
      <p:font typeface="Raleway" panose="020B0604020202020204" charset="0"/>
      <p:regular r:id="rId34"/>
      <p:bold r:id="rId35"/>
      <p:italic r:id="rId36"/>
      <p:boldItalic r:id="rId37"/>
    </p:embeddedFont>
    <p:embeddedFont>
      <p:font typeface="Lato" panose="020B0604020202020204" charset="0"/>
      <p:regular r:id="rId38"/>
      <p:bold r:id="rId39"/>
      <p:italic r:id="rId40"/>
      <p:boldItalic r:id="rId41"/>
    </p:embeddedFont>
    <p:embeddedFont>
      <p:font typeface="Calibri" panose="020F0502020204030204" pitchFamily="34"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2185C5"/>
    <a:srgbClr val="000066"/>
    <a:srgbClr val="5EABB8"/>
    <a:srgbClr val="7ECEFD"/>
    <a:srgbClr val="677480"/>
    <a:srgbClr val="E8EAEC"/>
    <a:srgbClr val="F6F7F8"/>
    <a:srgbClr val="CED3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6B6D00C-91A7-48D2-81DF-E947F6B357F7}">
  <a:tblStyle styleId="{36B6D00C-91A7-48D2-81DF-E947F6B357F7}" styleName="Table_0">
    <a:wholeTbl>
      <a:tcTxStyle>
        <a:font>
          <a:latin typeface="Arial"/>
          <a:ea typeface="Arial"/>
          <a:cs typeface="Arial"/>
        </a:font>
        <a:srgbClr val="000000"/>
      </a:tcTxStyle>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Estilo claro 1 - Acento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90" autoAdjust="0"/>
    <p:restoredTop sz="94660"/>
  </p:normalViewPr>
  <p:slideViewPr>
    <p:cSldViewPr snapToGrid="0">
      <p:cViewPr varScale="1">
        <p:scale>
          <a:sx n="68" d="100"/>
          <a:sy n="68" d="100"/>
        </p:scale>
        <p:origin x="15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0.fntdata"/><Relationship Id="rId21" Type="http://schemas.openxmlformats.org/officeDocument/2006/relationships/slide" Target="slides/slide20.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handoutMaster" Target="handoutMasters/handoutMaster1.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font" Target="fonts/font1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7.fntdata"/><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2.fntdata"/><Relationship Id="rId44" Type="http://schemas.openxmlformats.org/officeDocument/2006/relationships/font" Target="fonts/font1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ristian.cortes\Downloads\932011011P1G018.XLS"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cristian.cortes\AppData\Local\Microsoft\Windows\INetCache\Content.Outlook\3C8YKZH5\Copia%20de%20Copia%20de%20Graficas%20(006)%20(006).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ernando.butler\AppData\Local\Microsoft\Windows\INetCache\Content.Outlook\54O33RIY\Copia%20de%20Graficas%20(006)%20(005).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fernando.butler\AppData\Local\Microsoft\Windows\INetCache\Content.Outlook\54O33RIY\Copia%20de%20Graficas%20(006)%20(005).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fernando.butler\AppData\Local\Microsoft\Windows\INetCache\Content.Outlook\54O33RIY\Copia%20de%20Graficas%20(006)%20(005).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fernando.butler\AppData\Local\Microsoft\Windows\INetCache\Content.Outlook\54O33RIY\Copia%20de%20Graficas%20(006)%20(005).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5.2638998250218727E-2"/>
          <c:y val="3.985563354922874E-2"/>
          <c:w val="0.92652766841644796"/>
          <c:h val="0.58910284803572743"/>
        </c:manualLayout>
      </c:layout>
      <c:barChart>
        <c:barDir val="col"/>
        <c:grouping val="clustered"/>
        <c:varyColors val="0"/>
        <c:ser>
          <c:idx val="0"/>
          <c:order val="0"/>
          <c:tx>
            <c:strRef>
              <c:f>'[932011011P1G018.XLS]Data'!$C$10</c:f>
              <c:strCache>
                <c:ptCount val="1"/>
                <c:pt idx="0">
                  <c:v>2008</c:v>
                </c:pt>
              </c:strCache>
            </c:strRef>
          </c:tx>
          <c:spPr>
            <a:solidFill>
              <a:schemeClr val="accent6">
                <a:shade val="76000"/>
              </a:schemeClr>
            </a:solidFill>
            <a:ln>
              <a:noFill/>
            </a:ln>
            <a:effectLst/>
          </c:spPr>
          <c:invertIfNegative val="0"/>
          <c:cat>
            <c:strRef>
              <c:f>'[932011011P1G018.XLS]Data'!$B$11:$B$44</c:f>
              <c:strCache>
                <c:ptCount val="34"/>
                <c:pt idx="0">
                  <c:v>Australia</c:v>
                </c:pt>
                <c:pt idx="1">
                  <c:v>Luxembourg</c:v>
                </c:pt>
                <c:pt idx="2">
                  <c:v>Denmark</c:v>
                </c:pt>
                <c:pt idx="3">
                  <c:v>Switzerland</c:v>
                </c:pt>
                <c:pt idx="4">
                  <c:v>New Zealand</c:v>
                </c:pt>
                <c:pt idx="5">
                  <c:v>Canada</c:v>
                </c:pt>
                <c:pt idx="6">
                  <c:v>United States</c:v>
                </c:pt>
                <c:pt idx="7">
                  <c:v>Belgium</c:v>
                </c:pt>
                <c:pt idx="8">
                  <c:v>Japan</c:v>
                </c:pt>
                <c:pt idx="9">
                  <c:v>Netherlands</c:v>
                </c:pt>
                <c:pt idx="10">
                  <c:v>Greece</c:v>
                </c:pt>
                <c:pt idx="11">
                  <c:v>Sweden</c:v>
                </c:pt>
                <c:pt idx="12">
                  <c:v>Italy</c:v>
                </c:pt>
                <c:pt idx="13">
                  <c:v>Norway</c:v>
                </c:pt>
                <c:pt idx="14">
                  <c:v>Portugal</c:v>
                </c:pt>
                <c:pt idx="15">
                  <c:v>Ireland</c:v>
                </c:pt>
                <c:pt idx="16">
                  <c:v>United Kingdom</c:v>
                </c:pt>
                <c:pt idx="17">
                  <c:v>Spain</c:v>
                </c:pt>
                <c:pt idx="18">
                  <c:v>France</c:v>
                </c:pt>
                <c:pt idx="19">
                  <c:v>Israel</c:v>
                </c:pt>
                <c:pt idx="20">
                  <c:v>Slovenia</c:v>
                </c:pt>
                <c:pt idx="21">
                  <c:v>Finland</c:v>
                </c:pt>
                <c:pt idx="22">
                  <c:v>Iceland</c:v>
                </c:pt>
                <c:pt idx="23">
                  <c:v>Germany</c:v>
                </c:pt>
                <c:pt idx="24">
                  <c:v>Estonia</c:v>
                </c:pt>
                <c:pt idx="25">
                  <c:v>Korea</c:v>
                </c:pt>
                <c:pt idx="26">
                  <c:v>Chile</c:v>
                </c:pt>
                <c:pt idx="27">
                  <c:v>Austria</c:v>
                </c:pt>
                <c:pt idx="28">
                  <c:v>Hungary</c:v>
                </c:pt>
                <c:pt idx="29">
                  <c:v>Czech Republic</c:v>
                </c:pt>
                <c:pt idx="30">
                  <c:v>Slovak Republic</c:v>
                </c:pt>
                <c:pt idx="31">
                  <c:v>Poland</c:v>
                </c:pt>
                <c:pt idx="32">
                  <c:v>Turkey</c:v>
                </c:pt>
                <c:pt idx="33">
                  <c:v>Mexico</c:v>
                </c:pt>
              </c:strCache>
            </c:strRef>
          </c:cat>
          <c:val>
            <c:numRef>
              <c:f>'[932011011P1G018.XLS]Data'!$C$11:$C$44</c:f>
              <c:numCache>
                <c:formatCode>0.00</c:formatCode>
                <c:ptCount val="34"/>
                <c:pt idx="0">
                  <c:v>292.56629493280741</c:v>
                </c:pt>
                <c:pt idx="1">
                  <c:v>364.185788928752</c:v>
                </c:pt>
                <c:pt idx="2">
                  <c:v>344.26751571912092</c:v>
                </c:pt>
                <c:pt idx="3">
                  <c:v>273.59051763474019</c:v>
                </c:pt>
                <c:pt idx="4">
                  <c:v>196.77129032150935</c:v>
                </c:pt>
                <c:pt idx="5">
                  <c:v>336.50913275873307</c:v>
                </c:pt>
                <c:pt idx="6">
                  <c:v>204.30008758951681</c:v>
                </c:pt>
                <c:pt idx="7">
                  <c:v>175.86420846163352</c:v>
                </c:pt>
                <c:pt idx="8">
                  <c:v>184.68305041576292</c:v>
                </c:pt>
                <c:pt idx="9">
                  <c:v>172.53462465245704</c:v>
                </c:pt>
                <c:pt idx="10">
                  <c:v>179.42142283936559</c:v>
                </c:pt>
                <c:pt idx="11">
                  <c:v>158.84377340277496</c:v>
                </c:pt>
                <c:pt idx="12">
                  <c:v>164.40586683896552</c:v>
                </c:pt>
                <c:pt idx="13">
                  <c:v>143.1614632246833</c:v>
                </c:pt>
                <c:pt idx="14">
                  <c:v>138.42580273461303</c:v>
                </c:pt>
                <c:pt idx="15">
                  <c:v>170.74047966397902</c:v>
                </c:pt>
                <c:pt idx="16">
                  <c:v>175.54926837627258</c:v>
                </c:pt>
                <c:pt idx="17">
                  <c:v>166.81045682824578</c:v>
                </c:pt>
                <c:pt idx="18">
                  <c:v>149.69003239187194</c:v>
                </c:pt>
                <c:pt idx="19">
                  <c:v>0</c:v>
                </c:pt>
                <c:pt idx="20">
                  <c:v>292.669956944202</c:v>
                </c:pt>
                <c:pt idx="21">
                  <c:v>104.56360057479534</c:v>
                </c:pt>
                <c:pt idx="22">
                  <c:v>295.60715220396668</c:v>
                </c:pt>
                <c:pt idx="23">
                  <c:v>128.93613363513938</c:v>
                </c:pt>
                <c:pt idx="24">
                  <c:v>106.53428602782111</c:v>
                </c:pt>
                <c:pt idx="25">
                  <c:v>128.46632745197869</c:v>
                </c:pt>
                <c:pt idx="26">
                  <c:v>104.62802023382098</c:v>
                </c:pt>
                <c:pt idx="27">
                  <c:v>89.827219362524602</c:v>
                </c:pt>
                <c:pt idx="28">
                  <c:v>70.854315886968166</c:v>
                </c:pt>
                <c:pt idx="29">
                  <c:v>84.099031622651296</c:v>
                </c:pt>
                <c:pt idx="30">
                  <c:v>74.94720709188681</c:v>
                </c:pt>
                <c:pt idx="31">
                  <c:v>80.22280439058278</c:v>
                </c:pt>
                <c:pt idx="32">
                  <c:v>45.182662411379752</c:v>
                </c:pt>
                <c:pt idx="33">
                  <c:v>34.121722287971139</c:v>
                </c:pt>
              </c:numCache>
            </c:numRef>
          </c:val>
          <c:extLst>
            <c:ext xmlns:c16="http://schemas.microsoft.com/office/drawing/2014/chart" uri="{C3380CC4-5D6E-409C-BE32-E72D297353CC}">
              <c16:uniqueId val="{00000000-A84C-4A30-ABB9-18967772C9C0}"/>
            </c:ext>
          </c:extLst>
        </c:ser>
        <c:ser>
          <c:idx val="1"/>
          <c:order val="1"/>
          <c:tx>
            <c:strRef>
              <c:f>'[932011011P1G018.XLS]Data'!$D$10</c:f>
              <c:strCache>
                <c:ptCount val="1"/>
                <c:pt idx="0">
                  <c:v>2009</c:v>
                </c:pt>
              </c:strCache>
            </c:strRef>
          </c:tx>
          <c:spPr>
            <a:solidFill>
              <a:schemeClr val="accent6">
                <a:tint val="77000"/>
              </a:schemeClr>
            </a:solidFill>
            <a:ln>
              <a:noFill/>
            </a:ln>
            <a:effectLst/>
          </c:spPr>
          <c:invertIfNegative val="0"/>
          <c:cat>
            <c:strRef>
              <c:f>'[932011011P1G018.XLS]Data'!$B$11:$B$44</c:f>
              <c:strCache>
                <c:ptCount val="34"/>
                <c:pt idx="0">
                  <c:v>Australia</c:v>
                </c:pt>
                <c:pt idx="1">
                  <c:v>Luxembourg</c:v>
                </c:pt>
                <c:pt idx="2">
                  <c:v>Denmark</c:v>
                </c:pt>
                <c:pt idx="3">
                  <c:v>Switzerland</c:v>
                </c:pt>
                <c:pt idx="4">
                  <c:v>New Zealand</c:v>
                </c:pt>
                <c:pt idx="5">
                  <c:v>Canada</c:v>
                </c:pt>
                <c:pt idx="6">
                  <c:v>United States</c:v>
                </c:pt>
                <c:pt idx="7">
                  <c:v>Belgium</c:v>
                </c:pt>
                <c:pt idx="8">
                  <c:v>Japan</c:v>
                </c:pt>
                <c:pt idx="9">
                  <c:v>Netherlands</c:v>
                </c:pt>
                <c:pt idx="10">
                  <c:v>Greece</c:v>
                </c:pt>
                <c:pt idx="11">
                  <c:v>Sweden</c:v>
                </c:pt>
                <c:pt idx="12">
                  <c:v>Italy</c:v>
                </c:pt>
                <c:pt idx="13">
                  <c:v>Norway</c:v>
                </c:pt>
                <c:pt idx="14">
                  <c:v>Portugal</c:v>
                </c:pt>
                <c:pt idx="15">
                  <c:v>Ireland</c:v>
                </c:pt>
                <c:pt idx="16">
                  <c:v>United Kingdom</c:v>
                </c:pt>
                <c:pt idx="17">
                  <c:v>Spain</c:v>
                </c:pt>
                <c:pt idx="18">
                  <c:v>France</c:v>
                </c:pt>
                <c:pt idx="19">
                  <c:v>Israel</c:v>
                </c:pt>
                <c:pt idx="20">
                  <c:v>Slovenia</c:v>
                </c:pt>
                <c:pt idx="21">
                  <c:v>Finland</c:v>
                </c:pt>
                <c:pt idx="22">
                  <c:v>Iceland</c:v>
                </c:pt>
                <c:pt idx="23">
                  <c:v>Germany</c:v>
                </c:pt>
                <c:pt idx="24">
                  <c:v>Estonia</c:v>
                </c:pt>
                <c:pt idx="25">
                  <c:v>Korea</c:v>
                </c:pt>
                <c:pt idx="26">
                  <c:v>Chile</c:v>
                </c:pt>
                <c:pt idx="27">
                  <c:v>Austria</c:v>
                </c:pt>
                <c:pt idx="28">
                  <c:v>Hungary</c:v>
                </c:pt>
                <c:pt idx="29">
                  <c:v>Czech Republic</c:v>
                </c:pt>
                <c:pt idx="30">
                  <c:v>Slovak Republic</c:v>
                </c:pt>
                <c:pt idx="31">
                  <c:v>Poland</c:v>
                </c:pt>
                <c:pt idx="32">
                  <c:v>Turkey</c:v>
                </c:pt>
                <c:pt idx="33">
                  <c:v>Mexico</c:v>
                </c:pt>
              </c:strCache>
            </c:strRef>
          </c:cat>
          <c:val>
            <c:numRef>
              <c:f>'[932011011P1G018.XLS]Data'!$D$11:$D$44</c:f>
              <c:numCache>
                <c:formatCode>0.00</c:formatCode>
                <c:ptCount val="34"/>
                <c:pt idx="0">
                  <c:v>346.60446783002811</c:v>
                </c:pt>
                <c:pt idx="1">
                  <c:v>345.26839942836727</c:v>
                </c:pt>
                <c:pt idx="2">
                  <c:v>285.98611885564929</c:v>
                </c:pt>
                <c:pt idx="3">
                  <c:v>260.34106936786765</c:v>
                </c:pt>
                <c:pt idx="4">
                  <c:v>247.45970567624386</c:v>
                </c:pt>
                <c:pt idx="5">
                  <c:v>207.98674973821761</c:v>
                </c:pt>
                <c:pt idx="6">
                  <c:v>201.85278535723927</c:v>
                </c:pt>
                <c:pt idx="7">
                  <c:v>200.84392926863961</c:v>
                </c:pt>
                <c:pt idx="8">
                  <c:v>189.18043343563113</c:v>
                </c:pt>
                <c:pt idx="9">
                  <c:v>177.42345874512557</c:v>
                </c:pt>
                <c:pt idx="10">
                  <c:v>157.63205569961991</c:v>
                </c:pt>
                <c:pt idx="11">
                  <c:v>145.3775350105926</c:v>
                </c:pt>
                <c:pt idx="12">
                  <c:v>143.05350436143792</c:v>
                </c:pt>
                <c:pt idx="13">
                  <c:v>141.35304548670325</c:v>
                </c:pt>
                <c:pt idx="14">
                  <c:v>137.73645020012961</c:v>
                </c:pt>
                <c:pt idx="15">
                  <c:v>137.41298057793693</c:v>
                </c:pt>
                <c:pt idx="16">
                  <c:v>129.8478556510758</c:v>
                </c:pt>
                <c:pt idx="17">
                  <c:v>129.32501623865562</c:v>
                </c:pt>
                <c:pt idx="18">
                  <c:v>128.4572552830065</c:v>
                </c:pt>
                <c:pt idx="19">
                  <c:v>123.92749180356024</c:v>
                </c:pt>
                <c:pt idx="20">
                  <c:v>123.10456427922266</c:v>
                </c:pt>
                <c:pt idx="21">
                  <c:v>111.57673276020165</c:v>
                </c:pt>
                <c:pt idx="22">
                  <c:v>108.83065973715286</c:v>
                </c:pt>
                <c:pt idx="23">
                  <c:v>101.78117048346057</c:v>
                </c:pt>
                <c:pt idx="24">
                  <c:v>93.685085388471293</c:v>
                </c:pt>
                <c:pt idx="25">
                  <c:v>92.490330852174495</c:v>
                </c:pt>
                <c:pt idx="26">
                  <c:v>86.841827267610626</c:v>
                </c:pt>
                <c:pt idx="27">
                  <c:v>83.818505379166851</c:v>
                </c:pt>
                <c:pt idx="28">
                  <c:v>75.190448200414778</c:v>
                </c:pt>
                <c:pt idx="29">
                  <c:v>72.634333319584769</c:v>
                </c:pt>
                <c:pt idx="30">
                  <c:v>72.11122467714425</c:v>
                </c:pt>
                <c:pt idx="31">
                  <c:v>67.085840754360177</c:v>
                </c:pt>
                <c:pt idx="32">
                  <c:v>52.234222164592985</c:v>
                </c:pt>
                <c:pt idx="33">
                  <c:v>25.136711474181723</c:v>
                </c:pt>
              </c:numCache>
            </c:numRef>
          </c:val>
          <c:extLst>
            <c:ext xmlns:c16="http://schemas.microsoft.com/office/drawing/2014/chart" uri="{C3380CC4-5D6E-409C-BE32-E72D297353CC}">
              <c16:uniqueId val="{00000001-A84C-4A30-ABB9-18967772C9C0}"/>
            </c:ext>
          </c:extLst>
        </c:ser>
        <c:dLbls>
          <c:showLegendKey val="0"/>
          <c:showVal val="0"/>
          <c:showCatName val="0"/>
          <c:showSerName val="0"/>
          <c:showPercent val="0"/>
          <c:showBubbleSize val="0"/>
        </c:dLbls>
        <c:gapWidth val="219"/>
        <c:overlap val="-27"/>
        <c:axId val="1048512255"/>
        <c:axId val="1048602463"/>
      </c:barChart>
      <c:catAx>
        <c:axId val="10485122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ES"/>
          </a:p>
        </c:txPr>
        <c:crossAx val="1048602463"/>
        <c:crosses val="autoZero"/>
        <c:auto val="1"/>
        <c:lblAlgn val="ctr"/>
        <c:lblOffset val="100"/>
        <c:noMultiLvlLbl val="0"/>
      </c:catAx>
      <c:valAx>
        <c:axId val="1048602463"/>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s-ES"/>
          </a:p>
        </c:txPr>
        <c:crossAx val="10485122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sz="1600"/>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400" b="1" i="0" u="none" strike="noStrike" kern="1200" cap="all" spc="150" baseline="0">
                <a:solidFill>
                  <a:schemeClr val="tx1"/>
                </a:solidFill>
                <a:latin typeface="Bookman Old Style" panose="02050604050505020204" pitchFamily="18" charset="0"/>
                <a:ea typeface="+mn-ea"/>
                <a:cs typeface="Times New Roman" panose="02020603050405020304" pitchFamily="18" charset="0"/>
              </a:defRPr>
            </a:pPr>
            <a:r>
              <a:rPr lang="es-MX" sz="1400" b="1"/>
              <a:t>Gráfica 6. Suscripciones de telefonía móvil para cada 100 habitantes</a:t>
            </a:r>
          </a:p>
          <a:p>
            <a:pPr>
              <a:defRPr sz="1400" b="1"/>
            </a:pPr>
            <a:r>
              <a:rPr lang="es-MX" sz="1400" b="1"/>
              <a:t>(Índice, 2011=100)</a:t>
            </a:r>
          </a:p>
        </c:rich>
      </c:tx>
      <c:overlay val="0"/>
      <c:spPr>
        <a:noFill/>
        <a:ln>
          <a:noFill/>
        </a:ln>
        <a:effectLst/>
      </c:spPr>
      <c:txPr>
        <a:bodyPr rot="0" spcFirstLastPara="1" vertOverflow="ellipsis" vert="horz" wrap="square" anchor="ctr" anchorCtr="1"/>
        <a:lstStyle/>
        <a:p>
          <a:pPr>
            <a:defRPr sz="1400" b="1" i="0" u="none" strike="noStrike" kern="1200" cap="all" spc="150" baseline="0">
              <a:solidFill>
                <a:schemeClr val="tx1"/>
              </a:solidFill>
              <a:latin typeface="Bookman Old Style" panose="02050604050505020204" pitchFamily="18" charset="0"/>
              <a:ea typeface="+mn-ea"/>
              <a:cs typeface="Times New Roman" panose="02020603050405020304" pitchFamily="18" charset="0"/>
            </a:defRPr>
          </a:pPr>
          <a:endParaRPr lang="es-ES"/>
        </a:p>
      </c:txPr>
    </c:title>
    <c:autoTitleDeleted val="0"/>
    <c:plotArea>
      <c:layout>
        <c:manualLayout>
          <c:layoutTarget val="inner"/>
          <c:xMode val="edge"/>
          <c:yMode val="edge"/>
          <c:x val="5.0413325926355848E-2"/>
          <c:y val="0.14145160542954116"/>
          <c:w val="0.88698654859723458"/>
          <c:h val="0.64680777515202326"/>
        </c:manualLayout>
      </c:layout>
      <c:barChart>
        <c:barDir val="col"/>
        <c:grouping val="clustered"/>
        <c:varyColors val="0"/>
        <c:ser>
          <c:idx val="0"/>
          <c:order val="0"/>
          <c:tx>
            <c:strRef>
              <c:f>'[Copia de Copia de Graficas (006) (006).xlsx]Datos'!$F$12</c:f>
              <c:strCache>
                <c:ptCount val="1"/>
                <c:pt idx="0">
                  <c:v>Porcentaje por cada 100 habitantes</c:v>
                </c:pt>
              </c:strCache>
            </c:strRef>
          </c:tx>
          <c:spPr>
            <a:solidFill>
              <a:srgbClr val="C00000"/>
            </a:solidFill>
            <a:ln>
              <a:noFill/>
            </a:ln>
            <a:effectLst>
              <a:innerShdw blurRad="114300">
                <a:schemeClr val="dk1">
                  <a:tint val="88500"/>
                </a:schemeClr>
              </a:innerShdw>
            </a:effectLst>
          </c:spPr>
          <c:invertIfNegative val="0"/>
          <c:cat>
            <c:numRef>
              <c:f>'[Copia de Copia de Graficas (006) (006).xlsx]Datos'!$E$13:$E$19</c:f>
              <c:numCache>
                <c:formatCode>General</c:formatCode>
                <c:ptCount val="6"/>
                <c:pt idx="0">
                  <c:v>2012</c:v>
                </c:pt>
                <c:pt idx="1">
                  <c:v>2013</c:v>
                </c:pt>
                <c:pt idx="2">
                  <c:v>2014</c:v>
                </c:pt>
                <c:pt idx="3">
                  <c:v>2015</c:v>
                </c:pt>
                <c:pt idx="4">
                  <c:v>2016</c:v>
                </c:pt>
                <c:pt idx="5">
                  <c:v>2017</c:v>
                </c:pt>
              </c:numCache>
              <c:extLst/>
            </c:numRef>
          </c:cat>
          <c:val>
            <c:numRef>
              <c:f>'[Copia de Copia de Graficas (006) (006).xlsx]Datos'!$F$13:$F$19</c:f>
              <c:numCache>
                <c:formatCode>#,##0.00</c:formatCode>
                <c:ptCount val="6"/>
                <c:pt idx="0">
                  <c:v>85.7</c:v>
                </c:pt>
                <c:pt idx="1">
                  <c:v>87</c:v>
                </c:pt>
                <c:pt idx="2">
                  <c:v>87</c:v>
                </c:pt>
                <c:pt idx="3">
                  <c:v>89</c:v>
                </c:pt>
                <c:pt idx="4">
                  <c:v>91</c:v>
                </c:pt>
                <c:pt idx="5" formatCode="0.00">
                  <c:v>92</c:v>
                </c:pt>
              </c:numCache>
              <c:extLst/>
            </c:numRef>
          </c:val>
          <c:extLst>
            <c:ext xmlns:c16="http://schemas.microsoft.com/office/drawing/2014/chart" uri="{C3380CC4-5D6E-409C-BE32-E72D297353CC}">
              <c16:uniqueId val="{00000000-8C45-4E37-A2AC-890BB99F7461}"/>
            </c:ext>
          </c:extLst>
        </c:ser>
        <c:dLbls>
          <c:showLegendKey val="0"/>
          <c:showVal val="0"/>
          <c:showCatName val="0"/>
          <c:showSerName val="0"/>
          <c:showPercent val="0"/>
          <c:showBubbleSize val="0"/>
        </c:dLbls>
        <c:gapWidth val="219"/>
        <c:overlap val="-27"/>
        <c:axId val="2139201912"/>
        <c:axId val="2139197592"/>
      </c:barChart>
      <c:lineChart>
        <c:grouping val="standard"/>
        <c:varyColors val="0"/>
        <c:ser>
          <c:idx val="1"/>
          <c:order val="1"/>
          <c:tx>
            <c:strRef>
              <c:f>'[Copia de Copia de Graficas (006) (006).xlsx]Datos'!$G$12</c:f>
              <c:strCache>
                <c:ptCount val="1"/>
                <c:pt idx="0">
                  <c:v>Crecimiento</c:v>
                </c:pt>
              </c:strCache>
            </c:strRef>
          </c:tx>
          <c:spPr>
            <a:ln w="38100" cap="rnd">
              <a:solidFill>
                <a:srgbClr val="FF0000"/>
              </a:solidFill>
              <a:round/>
            </a:ln>
            <a:effectLst/>
          </c:spPr>
          <c:marker>
            <c:symbol val="none"/>
          </c:marker>
          <c:cat>
            <c:strLit>
              <c:ptCount val="6"/>
              <c:pt idx="0">
                <c:v>2</c:v>
              </c:pt>
              <c:pt idx="1">
                <c:v>3</c:v>
              </c:pt>
              <c:pt idx="2">
                <c:v>4</c:v>
              </c:pt>
              <c:pt idx="3">
                <c:v>5</c:v>
              </c:pt>
              <c:pt idx="4">
                <c:v>6</c:v>
              </c:pt>
              <c:pt idx="5">
                <c:v>7</c:v>
              </c:pt>
              <c:extLst>
                <c:ext xmlns:c15="http://schemas.microsoft.com/office/drawing/2012/chart" uri="{02D57815-91ED-43cb-92C2-25804820EDAC}">
                  <c15:autoCat val="1"/>
                </c:ext>
              </c:extLst>
            </c:strLit>
          </c:cat>
          <c:val>
            <c:numRef>
              <c:f>'[Copia de Copia de Graficas (006) (006).xlsx]Datos'!$G$13:$G$19</c:f>
              <c:numCache>
                <c:formatCode>#,##0.00</c:formatCode>
                <c:ptCount val="6"/>
                <c:pt idx="0">
                  <c:v>101.7814726840855</c:v>
                </c:pt>
                <c:pt idx="1">
                  <c:v>103.32541567695959</c:v>
                </c:pt>
                <c:pt idx="2">
                  <c:v>103.32541567695959</c:v>
                </c:pt>
                <c:pt idx="3">
                  <c:v>105.7007125890736</c:v>
                </c:pt>
                <c:pt idx="4">
                  <c:v>108.0760095011876</c:v>
                </c:pt>
                <c:pt idx="5">
                  <c:v>109.2636579572447</c:v>
                </c:pt>
              </c:numCache>
              <c:extLst/>
            </c:numRef>
          </c:val>
          <c:smooth val="0"/>
          <c:extLst>
            <c:ext xmlns:c16="http://schemas.microsoft.com/office/drawing/2014/chart" uri="{C3380CC4-5D6E-409C-BE32-E72D297353CC}">
              <c16:uniqueId val="{00000001-8C45-4E37-A2AC-890BB99F7461}"/>
            </c:ext>
          </c:extLst>
        </c:ser>
        <c:dLbls>
          <c:showLegendKey val="0"/>
          <c:showVal val="0"/>
          <c:showCatName val="0"/>
          <c:showSerName val="0"/>
          <c:showPercent val="0"/>
          <c:showBubbleSize val="0"/>
        </c:dLbls>
        <c:marker val="1"/>
        <c:smooth val="0"/>
        <c:axId val="2139190792"/>
        <c:axId val="2139194392"/>
      </c:lineChart>
      <c:catAx>
        <c:axId val="2139201912"/>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Bookman Old Style" panose="02050604050505020204" pitchFamily="18" charset="0"/>
                <a:ea typeface="+mn-ea"/>
                <a:cs typeface="Times New Roman" panose="02020603050405020304" pitchFamily="18" charset="0"/>
              </a:defRPr>
            </a:pPr>
            <a:endParaRPr lang="es-ES"/>
          </a:p>
        </c:txPr>
        <c:crossAx val="2139197592"/>
        <c:crosses val="autoZero"/>
        <c:auto val="1"/>
        <c:lblAlgn val="ctr"/>
        <c:lblOffset val="100"/>
        <c:noMultiLvlLbl val="0"/>
      </c:catAx>
      <c:valAx>
        <c:axId val="2139197592"/>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Bookman Old Style" panose="02050604050505020204" pitchFamily="18" charset="0"/>
                <a:ea typeface="+mn-ea"/>
                <a:cs typeface="Times New Roman" panose="02020603050405020304" pitchFamily="18" charset="0"/>
              </a:defRPr>
            </a:pPr>
            <a:endParaRPr lang="es-ES"/>
          </a:p>
        </c:txPr>
        <c:crossAx val="2139201912"/>
        <c:crosses val="autoZero"/>
        <c:crossBetween val="between"/>
      </c:valAx>
      <c:valAx>
        <c:axId val="2139194392"/>
        <c:scaling>
          <c:orientation val="minMax"/>
        </c:scaling>
        <c:delete val="0"/>
        <c:axPos val="r"/>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Bookman Old Style" panose="02050604050505020204" pitchFamily="18" charset="0"/>
                <a:ea typeface="+mn-ea"/>
                <a:cs typeface="Times New Roman" panose="02020603050405020304" pitchFamily="18" charset="0"/>
              </a:defRPr>
            </a:pPr>
            <a:endParaRPr lang="es-ES"/>
          </a:p>
        </c:txPr>
        <c:crossAx val="2139190792"/>
        <c:crosses val="max"/>
        <c:crossBetween val="between"/>
      </c:valAx>
      <c:catAx>
        <c:axId val="2139190792"/>
        <c:scaling>
          <c:orientation val="minMax"/>
        </c:scaling>
        <c:delete val="1"/>
        <c:axPos val="b"/>
        <c:numFmt formatCode="General" sourceLinked="1"/>
        <c:majorTickMark val="none"/>
        <c:minorTickMark val="none"/>
        <c:tickLblPos val="nextTo"/>
        <c:crossAx val="2139194392"/>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Bookman Old Style" panose="02050604050505020204" pitchFamily="18" charset="0"/>
              <a:ea typeface="+mn-ea"/>
              <a:cs typeface="Times New Roman" panose="02020603050405020304" pitchFamily="18" charset="0"/>
            </a:defRPr>
          </a:pPr>
          <a:endParaRPr lang="es-ES"/>
        </a:p>
      </c:txPr>
    </c:legend>
    <c:plotVisOnly val="1"/>
    <c:dispBlanksAs val="gap"/>
    <c:showDLblsOverMax val="0"/>
  </c:chart>
  <c:spPr>
    <a:noFill/>
    <a:ln>
      <a:noFill/>
    </a:ln>
    <a:effectLst/>
  </c:spPr>
  <c:txPr>
    <a:bodyPr/>
    <a:lstStyle/>
    <a:p>
      <a:pPr>
        <a:defRPr b="0" i="0">
          <a:solidFill>
            <a:schemeClr val="tx1"/>
          </a:solidFill>
          <a:latin typeface="Bookman Old Style" panose="02050604050505020204" pitchFamily="18" charset="0"/>
          <a:cs typeface="Times New Roman" panose="02020603050405020304" pitchFamily="18" charset="0"/>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none" spc="0" normalizeH="0" baseline="0">
                <a:solidFill>
                  <a:sysClr val="windowText" lastClr="000000"/>
                </a:solidFill>
                <a:latin typeface="Bookman Old Style" panose="02050604050505020204" pitchFamily="18" charset="0"/>
                <a:ea typeface="+mj-ea"/>
                <a:cs typeface="Times New Roman" panose="02020603050405020304" pitchFamily="18" charset="0"/>
              </a:defRPr>
            </a:pPr>
            <a:r>
              <a:rPr lang="es-ES" sz="1800" b="1" dirty="0"/>
              <a:t>Participaciones de mercado de Banda Ancha Móvil</a:t>
            </a:r>
          </a:p>
          <a:p>
            <a:pPr>
              <a:defRPr sz="1800" b="1"/>
            </a:pPr>
            <a:r>
              <a:rPr lang="es-ES" sz="1800" b="1" dirty="0"/>
              <a:t>en México (2013-2017)</a:t>
            </a:r>
          </a:p>
        </c:rich>
      </c:tx>
      <c:overlay val="0"/>
      <c:spPr>
        <a:noFill/>
        <a:ln>
          <a:noFill/>
        </a:ln>
        <a:effectLst/>
      </c:spPr>
      <c:txPr>
        <a:bodyPr rot="0" spcFirstLastPara="1" vertOverflow="ellipsis" vert="horz" wrap="square" anchor="ctr" anchorCtr="1"/>
        <a:lstStyle/>
        <a:p>
          <a:pPr>
            <a:defRPr sz="1800" b="1" i="0" u="none" strike="noStrike" kern="1200" cap="none" spc="0" normalizeH="0" baseline="0">
              <a:solidFill>
                <a:sysClr val="windowText" lastClr="000000"/>
              </a:solidFill>
              <a:latin typeface="Bookman Old Style" panose="02050604050505020204" pitchFamily="18" charset="0"/>
              <a:ea typeface="+mj-ea"/>
              <a:cs typeface="Times New Roman" panose="02020603050405020304" pitchFamily="18" charset="0"/>
            </a:defRPr>
          </a:pPr>
          <a:endParaRPr lang="es-ES"/>
        </a:p>
      </c:txPr>
    </c:title>
    <c:autoTitleDeleted val="0"/>
    <c:plotArea>
      <c:layout>
        <c:manualLayout>
          <c:layoutTarget val="inner"/>
          <c:xMode val="edge"/>
          <c:yMode val="edge"/>
          <c:x val="4.4367290137612599E-2"/>
          <c:y val="0.14962962962963"/>
          <c:w val="0.93309011017207399"/>
          <c:h val="0.66821403704582849"/>
        </c:manualLayout>
      </c:layout>
      <c:barChart>
        <c:barDir val="col"/>
        <c:grouping val="clustered"/>
        <c:varyColors val="0"/>
        <c:ser>
          <c:idx val="0"/>
          <c:order val="0"/>
          <c:tx>
            <c:strRef>
              <c:f>'\Users\ssocial4.dgeopaepeff\Documents\Jose Rangel Revision\graficas\[Visualization 13.csv]Visualization 13'!$A$3</c:f>
              <c:strCache>
                <c:ptCount val="1"/>
                <c:pt idx="0">
                  <c:v>AMÉRICA MÓVIL</c:v>
                </c:pt>
              </c:strCache>
            </c:strRef>
          </c:tx>
          <c:spPr>
            <a:solidFill>
              <a:srgbClr val="2185C5"/>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13'!$B$3:$F$3</c:f>
              <c:numCache>
                <c:formatCode>General</c:formatCode>
                <c:ptCount val="5"/>
                <c:pt idx="0">
                  <c:v>0.81613999999999998</c:v>
                </c:pt>
                <c:pt idx="1">
                  <c:v>0.75414999999999999</c:v>
                </c:pt>
                <c:pt idx="2">
                  <c:v>0.71830000000000005</c:v>
                </c:pt>
                <c:pt idx="3">
                  <c:v>0.71987999999999996</c:v>
                </c:pt>
                <c:pt idx="4">
                  <c:v>0.70784999999999998</c:v>
                </c:pt>
              </c:numCache>
            </c:numRef>
          </c:val>
          <c:extLst>
            <c:ext xmlns:c16="http://schemas.microsoft.com/office/drawing/2014/chart" uri="{C3380CC4-5D6E-409C-BE32-E72D297353CC}">
              <c16:uniqueId val="{00000000-2E75-4184-BFEC-968A00B702AE}"/>
            </c:ext>
          </c:extLst>
        </c:ser>
        <c:ser>
          <c:idx val="1"/>
          <c:order val="1"/>
          <c:tx>
            <c:strRef>
              <c:f>'\Users\ssocial4.dgeopaepeff\Documents\Jose Rangel Revision\graficas\[Visualization 13.csv]Visualization 13'!$A$4</c:f>
              <c:strCache>
                <c:ptCount val="1"/>
                <c:pt idx="0">
                  <c:v>AT&amp;T</c:v>
                </c:pt>
              </c:strCache>
            </c:strRef>
          </c:tx>
          <c:spPr>
            <a:solidFill>
              <a:schemeClr val="accent5"/>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13'!$B$4:$F$4</c:f>
              <c:numCache>
                <c:formatCode>General</c:formatCode>
                <c:ptCount val="5"/>
                <c:pt idx="0">
                  <c:v>0</c:v>
                </c:pt>
                <c:pt idx="1">
                  <c:v>0</c:v>
                </c:pt>
                <c:pt idx="2">
                  <c:v>9.6839999999999996E-2</c:v>
                </c:pt>
                <c:pt idx="3">
                  <c:v>0.11749999999999999</c:v>
                </c:pt>
                <c:pt idx="4">
                  <c:v>0.14185</c:v>
                </c:pt>
              </c:numCache>
            </c:numRef>
          </c:val>
          <c:extLst>
            <c:ext xmlns:c16="http://schemas.microsoft.com/office/drawing/2014/chart" uri="{C3380CC4-5D6E-409C-BE32-E72D297353CC}">
              <c16:uniqueId val="{00000001-2E75-4184-BFEC-968A00B702AE}"/>
            </c:ext>
          </c:extLst>
        </c:ser>
        <c:ser>
          <c:idx val="2"/>
          <c:order val="2"/>
          <c:tx>
            <c:strRef>
              <c:f>'\Users\ssocial4.dgeopaepeff\Documents\Jose Rangel Revision\graficas\[Visualization 13.csv]Visualization 13'!$A$5</c:f>
              <c:strCache>
                <c:ptCount val="1"/>
                <c:pt idx="0">
                  <c:v>BUENO CELL</c:v>
                </c:pt>
              </c:strCache>
            </c:strRef>
          </c:tx>
          <c:spPr>
            <a:solidFill>
              <a:schemeClr val="accent4"/>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13'!$B$5:$F$5</c:f>
              <c:numCache>
                <c:formatCode>General</c:formatCode>
                <c:ptCount val="5"/>
                <c:pt idx="0">
                  <c:v>0</c:v>
                </c:pt>
                <c:pt idx="1">
                  <c:v>0</c:v>
                </c:pt>
                <c:pt idx="2">
                  <c:v>0</c:v>
                </c:pt>
                <c:pt idx="3">
                  <c:v>0</c:v>
                </c:pt>
                <c:pt idx="4">
                  <c:v>2.0000000000000002E-5</c:v>
                </c:pt>
              </c:numCache>
            </c:numRef>
          </c:val>
          <c:extLst>
            <c:ext xmlns:c16="http://schemas.microsoft.com/office/drawing/2014/chart" uri="{C3380CC4-5D6E-409C-BE32-E72D297353CC}">
              <c16:uniqueId val="{00000002-2E75-4184-BFEC-968A00B702AE}"/>
            </c:ext>
          </c:extLst>
        </c:ser>
        <c:ser>
          <c:idx val="3"/>
          <c:order val="3"/>
          <c:tx>
            <c:strRef>
              <c:f>'\Users\ssocial4.dgeopaepeff\Documents\Jose Rangel Revision\graficas\[Visualization 13.csv]Visualization 13'!$A$6</c:f>
              <c:strCache>
                <c:ptCount val="1"/>
                <c:pt idx="0">
                  <c:v>CIERTO</c:v>
                </c:pt>
              </c:strCache>
            </c:strRef>
          </c:tx>
          <c:spPr>
            <a:solidFill>
              <a:schemeClr val="accent6">
                <a:lumMod val="6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13'!$B$6:$F$6</c:f>
              <c:numCache>
                <c:formatCode>General</c:formatCode>
                <c:ptCount val="5"/>
                <c:pt idx="0">
                  <c:v>0</c:v>
                </c:pt>
                <c:pt idx="1">
                  <c:v>0</c:v>
                </c:pt>
                <c:pt idx="2">
                  <c:v>9.0000000000000006E-5</c:v>
                </c:pt>
                <c:pt idx="3">
                  <c:v>1E-4</c:v>
                </c:pt>
                <c:pt idx="4">
                  <c:v>1.8000000000000001E-4</c:v>
                </c:pt>
              </c:numCache>
            </c:numRef>
          </c:val>
          <c:extLst>
            <c:ext xmlns:c16="http://schemas.microsoft.com/office/drawing/2014/chart" uri="{C3380CC4-5D6E-409C-BE32-E72D297353CC}">
              <c16:uniqueId val="{00000003-2E75-4184-BFEC-968A00B702AE}"/>
            </c:ext>
          </c:extLst>
        </c:ser>
        <c:ser>
          <c:idx val="4"/>
          <c:order val="4"/>
          <c:tx>
            <c:strRef>
              <c:f>'\Users\ssocial4.dgeopaepeff\Documents\Jose Rangel Revision\graficas\[Visualization 13.csv]Visualization 13'!$A$7</c:f>
              <c:strCache>
                <c:ptCount val="1"/>
                <c:pt idx="0">
                  <c:v>FLASH MOBILE</c:v>
                </c:pt>
              </c:strCache>
            </c:strRef>
          </c:tx>
          <c:spPr>
            <a:solidFill>
              <a:schemeClr val="accent5">
                <a:lumMod val="6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13'!$B$7:$F$7</c:f>
              <c:numCache>
                <c:formatCode>General</c:formatCode>
                <c:ptCount val="5"/>
                <c:pt idx="0">
                  <c:v>0</c:v>
                </c:pt>
                <c:pt idx="1">
                  <c:v>0</c:v>
                </c:pt>
                <c:pt idx="2">
                  <c:v>0</c:v>
                </c:pt>
                <c:pt idx="3">
                  <c:v>4.0000000000000002E-4</c:v>
                </c:pt>
                <c:pt idx="4">
                  <c:v>1.5299999999999999E-3</c:v>
                </c:pt>
              </c:numCache>
            </c:numRef>
          </c:val>
          <c:extLst>
            <c:ext xmlns:c16="http://schemas.microsoft.com/office/drawing/2014/chart" uri="{C3380CC4-5D6E-409C-BE32-E72D297353CC}">
              <c16:uniqueId val="{00000004-2E75-4184-BFEC-968A00B702AE}"/>
            </c:ext>
          </c:extLst>
        </c:ser>
        <c:ser>
          <c:idx val="5"/>
          <c:order val="5"/>
          <c:tx>
            <c:strRef>
              <c:f>'\Users\ssocial4.dgeopaepeff\Documents\Jose Rangel Revision\graficas\[Visualization 13.csv]Visualization 13'!$A$8</c:f>
              <c:strCache>
                <c:ptCount val="1"/>
                <c:pt idx="0">
                  <c:v>FREEDOM</c:v>
                </c:pt>
              </c:strCache>
            </c:strRef>
          </c:tx>
          <c:spPr>
            <a:solidFill>
              <a:schemeClr val="accent4">
                <a:lumMod val="6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13'!$B$8:$F$8</c:f>
              <c:numCache>
                <c:formatCode>General</c:formatCode>
                <c:ptCount val="5"/>
                <c:pt idx="0">
                  <c:v>0</c:v>
                </c:pt>
                <c:pt idx="1">
                  <c:v>0</c:v>
                </c:pt>
                <c:pt idx="2">
                  <c:v>0</c:v>
                </c:pt>
                <c:pt idx="3">
                  <c:v>0</c:v>
                </c:pt>
                <c:pt idx="4">
                  <c:v>1.08E-3</c:v>
                </c:pt>
              </c:numCache>
            </c:numRef>
          </c:val>
          <c:extLst>
            <c:ext xmlns:c16="http://schemas.microsoft.com/office/drawing/2014/chart" uri="{C3380CC4-5D6E-409C-BE32-E72D297353CC}">
              <c16:uniqueId val="{00000005-2E75-4184-BFEC-968A00B702AE}"/>
            </c:ext>
          </c:extLst>
        </c:ser>
        <c:ser>
          <c:idx val="6"/>
          <c:order val="6"/>
          <c:tx>
            <c:strRef>
              <c:f>'\Users\ssocial4.dgeopaepeff\Documents\Jose Rangel Revision\graficas\[Visualization 13.csv]Visualization 13'!$A$9</c:f>
              <c:strCache>
                <c:ptCount val="1"/>
                <c:pt idx="0">
                  <c:v>HER MOBILE</c:v>
                </c:pt>
              </c:strCache>
            </c:strRef>
          </c:tx>
          <c:spPr>
            <a:solidFill>
              <a:schemeClr val="accent6">
                <a:lumMod val="80000"/>
                <a:lumOff val="2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13'!$B$9:$F$9</c:f>
              <c:numCache>
                <c:formatCode>General</c:formatCode>
                <c:ptCount val="5"/>
                <c:pt idx="0">
                  <c:v>0</c:v>
                </c:pt>
                <c:pt idx="1">
                  <c:v>0</c:v>
                </c:pt>
                <c:pt idx="2">
                  <c:v>0</c:v>
                </c:pt>
                <c:pt idx="3">
                  <c:v>0</c:v>
                </c:pt>
                <c:pt idx="4">
                  <c:v>3.0000000000000001E-5</c:v>
                </c:pt>
              </c:numCache>
            </c:numRef>
          </c:val>
          <c:extLst>
            <c:ext xmlns:c16="http://schemas.microsoft.com/office/drawing/2014/chart" uri="{C3380CC4-5D6E-409C-BE32-E72D297353CC}">
              <c16:uniqueId val="{00000006-2E75-4184-BFEC-968A00B702AE}"/>
            </c:ext>
          </c:extLst>
        </c:ser>
        <c:ser>
          <c:idx val="7"/>
          <c:order val="7"/>
          <c:tx>
            <c:strRef>
              <c:f>'\Users\ssocial4.dgeopaepeff\Documents\Jose Rangel Revision\graficas\[Visualization 13.csv]Visualization 13'!$A$10</c:f>
              <c:strCache>
                <c:ptCount val="1"/>
                <c:pt idx="0">
                  <c:v>IUSACELL-UNEFÓN</c:v>
                </c:pt>
              </c:strCache>
            </c:strRef>
          </c:tx>
          <c:spPr>
            <a:solidFill>
              <a:srgbClr val="FF0066"/>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13'!$B$10:$F$10</c:f>
              <c:numCache>
                <c:formatCode>General</c:formatCode>
                <c:ptCount val="5"/>
                <c:pt idx="0">
                  <c:v>6.1740000000000003E-2</c:v>
                </c:pt>
                <c:pt idx="1">
                  <c:v>7.4249999999999997E-2</c:v>
                </c:pt>
                <c:pt idx="2">
                  <c:v>6.0150000000000002E-2</c:v>
                </c:pt>
                <c:pt idx="3">
                  <c:v>0</c:v>
                </c:pt>
                <c:pt idx="4">
                  <c:v>0</c:v>
                </c:pt>
              </c:numCache>
            </c:numRef>
          </c:val>
          <c:extLst>
            <c:ext xmlns:c16="http://schemas.microsoft.com/office/drawing/2014/chart" uri="{C3380CC4-5D6E-409C-BE32-E72D297353CC}">
              <c16:uniqueId val="{00000007-2E75-4184-BFEC-968A00B702AE}"/>
            </c:ext>
          </c:extLst>
        </c:ser>
        <c:ser>
          <c:idx val="8"/>
          <c:order val="8"/>
          <c:tx>
            <c:strRef>
              <c:f>'\Users\ssocial4.dgeopaepeff\Documents\Jose Rangel Revision\graficas\[Visualization 13.csv]Visualization 13'!$A$11</c:f>
              <c:strCache>
                <c:ptCount val="1"/>
                <c:pt idx="0">
                  <c:v>MAXCOM</c:v>
                </c:pt>
              </c:strCache>
            </c:strRef>
          </c:tx>
          <c:spPr>
            <a:solidFill>
              <a:schemeClr val="accent4">
                <a:lumMod val="80000"/>
                <a:lumOff val="2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13'!$B$11:$F$11</c:f>
              <c:numCache>
                <c:formatCode>General</c:formatCode>
                <c:ptCount val="5"/>
                <c:pt idx="0">
                  <c:v>0</c:v>
                </c:pt>
                <c:pt idx="1">
                  <c:v>0</c:v>
                </c:pt>
                <c:pt idx="2">
                  <c:v>0</c:v>
                </c:pt>
                <c:pt idx="3">
                  <c:v>6.9999999999999994E-5</c:v>
                </c:pt>
                <c:pt idx="4">
                  <c:v>2.0000000000000002E-5</c:v>
                </c:pt>
              </c:numCache>
            </c:numRef>
          </c:val>
          <c:extLst>
            <c:ext xmlns:c16="http://schemas.microsoft.com/office/drawing/2014/chart" uri="{C3380CC4-5D6E-409C-BE32-E72D297353CC}">
              <c16:uniqueId val="{00000008-2E75-4184-BFEC-968A00B702AE}"/>
            </c:ext>
          </c:extLst>
        </c:ser>
        <c:ser>
          <c:idx val="9"/>
          <c:order val="9"/>
          <c:tx>
            <c:strRef>
              <c:f>'\Users\ssocial4.dgeopaepeff\Documents\Jose Rangel Revision\graficas\[Visualization 13.csv]Visualization 13'!$A$12</c:f>
              <c:strCache>
                <c:ptCount val="1"/>
                <c:pt idx="0">
                  <c:v>MAZ TIEMPO</c:v>
                </c:pt>
              </c:strCache>
            </c:strRef>
          </c:tx>
          <c:spPr>
            <a:solidFill>
              <a:schemeClr val="accent6">
                <a:lumMod val="8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13'!$B$12:$F$12</c:f>
              <c:numCache>
                <c:formatCode>General</c:formatCode>
                <c:ptCount val="5"/>
                <c:pt idx="0">
                  <c:v>0</c:v>
                </c:pt>
                <c:pt idx="1">
                  <c:v>0</c:v>
                </c:pt>
                <c:pt idx="2">
                  <c:v>4.4000000000000002E-4</c:v>
                </c:pt>
                <c:pt idx="3">
                  <c:v>6.8000000000000005E-4</c:v>
                </c:pt>
                <c:pt idx="4">
                  <c:v>1.3999999999999999E-4</c:v>
                </c:pt>
              </c:numCache>
            </c:numRef>
          </c:val>
          <c:extLst>
            <c:ext xmlns:c16="http://schemas.microsoft.com/office/drawing/2014/chart" uri="{C3380CC4-5D6E-409C-BE32-E72D297353CC}">
              <c16:uniqueId val="{00000009-2E75-4184-BFEC-968A00B702AE}"/>
            </c:ext>
          </c:extLst>
        </c:ser>
        <c:ser>
          <c:idx val="10"/>
          <c:order val="10"/>
          <c:tx>
            <c:strRef>
              <c:f>'\Users\ssocial4.dgeopaepeff\Documents\Jose Rangel Revision\graficas\[Visualization 13.csv]Visualization 13'!$A$13</c:f>
              <c:strCache>
                <c:ptCount val="1"/>
                <c:pt idx="0">
                  <c:v>MEGATEL</c:v>
                </c:pt>
              </c:strCache>
            </c:strRef>
          </c:tx>
          <c:spPr>
            <a:solidFill>
              <a:schemeClr val="accent5">
                <a:lumMod val="8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13'!$B$13:$F$13</c:f>
              <c:numCache>
                <c:formatCode>General</c:formatCode>
                <c:ptCount val="5"/>
                <c:pt idx="0">
                  <c:v>0</c:v>
                </c:pt>
                <c:pt idx="1">
                  <c:v>0</c:v>
                </c:pt>
                <c:pt idx="2">
                  <c:v>0</c:v>
                </c:pt>
                <c:pt idx="3">
                  <c:v>4.0000000000000003E-5</c:v>
                </c:pt>
                <c:pt idx="4">
                  <c:v>0</c:v>
                </c:pt>
              </c:numCache>
            </c:numRef>
          </c:val>
          <c:extLst>
            <c:ext xmlns:c16="http://schemas.microsoft.com/office/drawing/2014/chart" uri="{C3380CC4-5D6E-409C-BE32-E72D297353CC}">
              <c16:uniqueId val="{0000000A-2E75-4184-BFEC-968A00B702AE}"/>
            </c:ext>
          </c:extLst>
        </c:ser>
        <c:ser>
          <c:idx val="11"/>
          <c:order val="11"/>
          <c:tx>
            <c:strRef>
              <c:f>'\Users\ssocial4.dgeopaepeff\Documents\Jose Rangel Revision\graficas\[Visualization 13.csv]Visualization 13'!$A$14</c:f>
              <c:strCache>
                <c:ptCount val="1"/>
                <c:pt idx="0">
                  <c:v>NEUS MOBILE</c:v>
                </c:pt>
              </c:strCache>
            </c:strRef>
          </c:tx>
          <c:spPr>
            <a:solidFill>
              <a:schemeClr val="accent4">
                <a:lumMod val="8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13'!$B$14:$F$14</c:f>
              <c:numCache>
                <c:formatCode>General</c:formatCode>
                <c:ptCount val="5"/>
                <c:pt idx="0">
                  <c:v>0</c:v>
                </c:pt>
                <c:pt idx="1">
                  <c:v>0</c:v>
                </c:pt>
                <c:pt idx="2">
                  <c:v>0</c:v>
                </c:pt>
                <c:pt idx="3">
                  <c:v>2.0000000000000002E-5</c:v>
                </c:pt>
                <c:pt idx="4">
                  <c:v>4.0000000000000003E-5</c:v>
                </c:pt>
              </c:numCache>
            </c:numRef>
          </c:val>
          <c:extLst>
            <c:ext xmlns:c16="http://schemas.microsoft.com/office/drawing/2014/chart" uri="{C3380CC4-5D6E-409C-BE32-E72D297353CC}">
              <c16:uniqueId val="{0000000B-2E75-4184-BFEC-968A00B702AE}"/>
            </c:ext>
          </c:extLst>
        </c:ser>
        <c:ser>
          <c:idx val="12"/>
          <c:order val="12"/>
          <c:tx>
            <c:strRef>
              <c:f>'\Users\ssocial4.dgeopaepeff\Documents\Jose Rangel Revision\graficas\[Visualization 13.csv]Visualization 13'!$A$15</c:f>
              <c:strCache>
                <c:ptCount val="1"/>
                <c:pt idx="0">
                  <c:v>NEXTEL</c:v>
                </c:pt>
              </c:strCache>
            </c:strRef>
          </c:tx>
          <c:spPr>
            <a:solidFill>
              <a:srgbClr val="FFC000"/>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13'!$B$15:$F$15</c:f>
              <c:numCache>
                <c:formatCode>General</c:formatCode>
                <c:ptCount val="5"/>
                <c:pt idx="0">
                  <c:v>2.9600000000000001E-2</c:v>
                </c:pt>
                <c:pt idx="1">
                  <c:v>4.1829999999999999E-2</c:v>
                </c:pt>
                <c:pt idx="2">
                  <c:v>4.138E-2</c:v>
                </c:pt>
                <c:pt idx="3">
                  <c:v>0</c:v>
                </c:pt>
                <c:pt idx="4">
                  <c:v>0</c:v>
                </c:pt>
              </c:numCache>
            </c:numRef>
          </c:val>
          <c:extLst>
            <c:ext xmlns:c16="http://schemas.microsoft.com/office/drawing/2014/chart" uri="{C3380CC4-5D6E-409C-BE32-E72D297353CC}">
              <c16:uniqueId val="{0000000C-2E75-4184-BFEC-968A00B702AE}"/>
            </c:ext>
          </c:extLst>
        </c:ser>
        <c:ser>
          <c:idx val="13"/>
          <c:order val="13"/>
          <c:tx>
            <c:strRef>
              <c:f>'\Users\ssocial4.dgeopaepeff\Documents\Jose Rangel Revision\graficas\[Visualization 13.csv]Visualization 13'!$A$16</c:f>
              <c:strCache>
                <c:ptCount val="1"/>
                <c:pt idx="0">
                  <c:v>QBO CEL</c:v>
                </c:pt>
              </c:strCache>
            </c:strRef>
          </c:tx>
          <c:spPr>
            <a:solidFill>
              <a:schemeClr val="accent5">
                <a:lumMod val="60000"/>
                <a:lumOff val="4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13'!$B$16:$F$16</c:f>
              <c:numCache>
                <c:formatCode>General</c:formatCode>
                <c:ptCount val="5"/>
                <c:pt idx="0">
                  <c:v>0</c:v>
                </c:pt>
                <c:pt idx="1">
                  <c:v>0</c:v>
                </c:pt>
                <c:pt idx="2">
                  <c:v>1.4300000000000001E-3</c:v>
                </c:pt>
                <c:pt idx="3">
                  <c:v>1.58E-3</c:v>
                </c:pt>
                <c:pt idx="4">
                  <c:v>1.98E-3</c:v>
                </c:pt>
              </c:numCache>
            </c:numRef>
          </c:val>
          <c:extLst>
            <c:ext xmlns:c16="http://schemas.microsoft.com/office/drawing/2014/chart" uri="{C3380CC4-5D6E-409C-BE32-E72D297353CC}">
              <c16:uniqueId val="{0000000D-2E75-4184-BFEC-968A00B702AE}"/>
            </c:ext>
          </c:extLst>
        </c:ser>
        <c:ser>
          <c:idx val="14"/>
          <c:order val="14"/>
          <c:tx>
            <c:strRef>
              <c:f>'\Users\ssocial4.dgeopaepeff\Documents\Jose Rangel Revision\graficas\[Visualization 13.csv]Visualization 13'!$A$17</c:f>
              <c:strCache>
                <c:ptCount val="1"/>
                <c:pt idx="0">
                  <c:v>SIMPATI</c:v>
                </c:pt>
              </c:strCache>
            </c:strRef>
          </c:tx>
          <c:spPr>
            <a:solidFill>
              <a:schemeClr val="accent4">
                <a:lumMod val="60000"/>
                <a:lumOff val="4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13'!$B$17:$F$17</c:f>
              <c:numCache>
                <c:formatCode>General</c:formatCode>
                <c:ptCount val="5"/>
                <c:pt idx="0">
                  <c:v>0</c:v>
                </c:pt>
                <c:pt idx="1">
                  <c:v>0</c:v>
                </c:pt>
                <c:pt idx="2">
                  <c:v>0</c:v>
                </c:pt>
                <c:pt idx="3">
                  <c:v>1.0000000000000001E-5</c:v>
                </c:pt>
                <c:pt idx="4">
                  <c:v>4.0000000000000003E-5</c:v>
                </c:pt>
              </c:numCache>
            </c:numRef>
          </c:val>
          <c:extLst>
            <c:ext xmlns:c16="http://schemas.microsoft.com/office/drawing/2014/chart" uri="{C3380CC4-5D6E-409C-BE32-E72D297353CC}">
              <c16:uniqueId val="{0000000E-2E75-4184-BFEC-968A00B702AE}"/>
            </c:ext>
          </c:extLst>
        </c:ser>
        <c:ser>
          <c:idx val="15"/>
          <c:order val="15"/>
          <c:tx>
            <c:strRef>
              <c:f>'\Users\ssocial4.dgeopaepeff\Documents\Jose Rangel Revision\graficas\[Visualization 13.csv]Visualization 13'!$A$18</c:f>
              <c:strCache>
                <c:ptCount val="1"/>
                <c:pt idx="0">
                  <c:v>TELECOMUNICACIONES 360</c:v>
                </c:pt>
              </c:strCache>
            </c:strRef>
          </c:tx>
          <c:spPr>
            <a:solidFill>
              <a:schemeClr val="accent6">
                <a:lumMod val="5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13'!$B$18:$F$18</c:f>
              <c:numCache>
                <c:formatCode>General</c:formatCode>
                <c:ptCount val="5"/>
                <c:pt idx="0">
                  <c:v>0</c:v>
                </c:pt>
                <c:pt idx="1">
                  <c:v>0</c:v>
                </c:pt>
                <c:pt idx="2">
                  <c:v>0</c:v>
                </c:pt>
                <c:pt idx="3">
                  <c:v>5.0000000000000002E-5</c:v>
                </c:pt>
                <c:pt idx="4">
                  <c:v>9.6000000000000002E-4</c:v>
                </c:pt>
              </c:numCache>
            </c:numRef>
          </c:val>
          <c:extLst>
            <c:ext xmlns:c16="http://schemas.microsoft.com/office/drawing/2014/chart" uri="{C3380CC4-5D6E-409C-BE32-E72D297353CC}">
              <c16:uniqueId val="{0000000F-2E75-4184-BFEC-968A00B702AE}"/>
            </c:ext>
          </c:extLst>
        </c:ser>
        <c:ser>
          <c:idx val="16"/>
          <c:order val="16"/>
          <c:tx>
            <c:strRef>
              <c:f>'\Users\ssocial4.dgeopaepeff\Documents\Jose Rangel Revision\graficas\[Visualization 13.csv]Visualization 13'!$A$19</c:f>
              <c:strCache>
                <c:ptCount val="1"/>
                <c:pt idx="0">
                  <c:v>TELEFÓNICA</c:v>
                </c:pt>
              </c:strCache>
            </c:strRef>
          </c:tx>
          <c:spPr>
            <a:solidFill>
              <a:srgbClr val="00B050"/>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13'!$B$19:$F$19</c:f>
              <c:numCache>
                <c:formatCode>General</c:formatCode>
                <c:ptCount val="5"/>
                <c:pt idx="0">
                  <c:v>9.2520000000000005E-2</c:v>
                </c:pt>
                <c:pt idx="1">
                  <c:v>0.12947</c:v>
                </c:pt>
                <c:pt idx="2">
                  <c:v>0.17452000000000001</c:v>
                </c:pt>
                <c:pt idx="3">
                  <c:v>0.1484</c:v>
                </c:pt>
                <c:pt idx="4">
                  <c:v>0.13331000000000001</c:v>
                </c:pt>
              </c:numCache>
            </c:numRef>
          </c:val>
          <c:extLst>
            <c:ext xmlns:c16="http://schemas.microsoft.com/office/drawing/2014/chart" uri="{C3380CC4-5D6E-409C-BE32-E72D297353CC}">
              <c16:uniqueId val="{00000010-2E75-4184-BFEC-968A00B702AE}"/>
            </c:ext>
          </c:extLst>
        </c:ser>
        <c:ser>
          <c:idx val="17"/>
          <c:order val="17"/>
          <c:tx>
            <c:strRef>
              <c:f>'\Users\ssocial4.dgeopaepeff\Documents\Jose Rangel Revision\graficas\[Visualization 13.csv]Visualization 13'!$A$20</c:f>
              <c:strCache>
                <c:ptCount val="1"/>
                <c:pt idx="0">
                  <c:v>TOKA MOVIL</c:v>
                </c:pt>
              </c:strCache>
            </c:strRef>
          </c:tx>
          <c:spPr>
            <a:solidFill>
              <a:schemeClr val="accent4">
                <a:lumMod val="5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13'!$B$20:$F$20</c:f>
              <c:numCache>
                <c:formatCode>General</c:formatCode>
                <c:ptCount val="5"/>
                <c:pt idx="0">
                  <c:v>0</c:v>
                </c:pt>
                <c:pt idx="1">
                  <c:v>0</c:v>
                </c:pt>
                <c:pt idx="2">
                  <c:v>0</c:v>
                </c:pt>
                <c:pt idx="3">
                  <c:v>0</c:v>
                </c:pt>
                <c:pt idx="4">
                  <c:v>0</c:v>
                </c:pt>
              </c:numCache>
            </c:numRef>
          </c:val>
          <c:extLst>
            <c:ext xmlns:c16="http://schemas.microsoft.com/office/drawing/2014/chart" uri="{C3380CC4-5D6E-409C-BE32-E72D297353CC}">
              <c16:uniqueId val="{00000011-2E75-4184-BFEC-968A00B702AE}"/>
            </c:ext>
          </c:extLst>
        </c:ser>
        <c:ser>
          <c:idx val="18"/>
          <c:order val="18"/>
          <c:tx>
            <c:strRef>
              <c:f>'\Users\ssocial4.dgeopaepeff\Documents\Jose Rangel Revision\graficas\[Visualization 13.csv]Visualization 13'!$A$21</c:f>
              <c:strCache>
                <c:ptCount val="1"/>
                <c:pt idx="0">
                  <c:v>VIRGIN MOBILE</c:v>
                </c:pt>
              </c:strCache>
            </c:strRef>
          </c:tx>
          <c:spPr>
            <a:solidFill>
              <a:schemeClr val="accent6">
                <a:lumMod val="70000"/>
                <a:lumOff val="3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13'!$B$21:$F$21</c:f>
              <c:numCache>
                <c:formatCode>General</c:formatCode>
                <c:ptCount val="5"/>
                <c:pt idx="0">
                  <c:v>0</c:v>
                </c:pt>
                <c:pt idx="1">
                  <c:v>4.8999999999999998E-4</c:v>
                </c:pt>
                <c:pt idx="2">
                  <c:v>5.0699999999999999E-3</c:v>
                </c:pt>
                <c:pt idx="3">
                  <c:v>1.0869999999999999E-2</c:v>
                </c:pt>
                <c:pt idx="4">
                  <c:v>9.5899999999999996E-3</c:v>
                </c:pt>
              </c:numCache>
            </c:numRef>
          </c:val>
          <c:extLst>
            <c:ext xmlns:c16="http://schemas.microsoft.com/office/drawing/2014/chart" uri="{C3380CC4-5D6E-409C-BE32-E72D297353CC}">
              <c16:uniqueId val="{00000012-2E75-4184-BFEC-968A00B702AE}"/>
            </c:ext>
          </c:extLst>
        </c:ser>
        <c:ser>
          <c:idx val="19"/>
          <c:order val="19"/>
          <c:tx>
            <c:strRef>
              <c:f>'\Users\ssocial4.dgeopaepeff\Documents\Jose Rangel Revision\graficas\[Visualization 13.csv]Visualization 13'!$A$22</c:f>
              <c:strCache>
                <c:ptCount val="1"/>
                <c:pt idx="0">
                  <c:v>WEEX</c:v>
                </c:pt>
              </c:strCache>
            </c:strRef>
          </c:tx>
          <c:spPr>
            <a:solidFill>
              <a:schemeClr val="accent5">
                <a:lumMod val="70000"/>
                <a:lumOff val="30000"/>
              </a:schemeClr>
            </a:solidFill>
            <a:ln>
              <a:noFill/>
            </a:ln>
            <a:effectLst/>
          </c:spPr>
          <c:invertIfNegative val="0"/>
          <c:cat>
            <c:numRef>
              <c:f>'\Users\ssocial4.dgeopaepeff\Documents\Jose Rangel Revision\graficas\[Visualization 13.csv]Visualization 13'!$B$2:$F$2</c:f>
              <c:numCache>
                <c:formatCode>General</c:formatCode>
                <c:ptCount val="5"/>
                <c:pt idx="0">
                  <c:v>2013</c:v>
                </c:pt>
                <c:pt idx="1">
                  <c:v>2014</c:v>
                </c:pt>
                <c:pt idx="2">
                  <c:v>2015</c:v>
                </c:pt>
                <c:pt idx="3">
                  <c:v>2016</c:v>
                </c:pt>
                <c:pt idx="4">
                  <c:v>2017</c:v>
                </c:pt>
              </c:numCache>
            </c:numRef>
          </c:cat>
          <c:val>
            <c:numRef>
              <c:f>'\Users\ssocial4.dgeopaepeff\Documents\Jose Rangel Revision\graficas\[Visualization 13.csv]Visualization 13'!$B$22:$F$22</c:f>
              <c:numCache>
                <c:formatCode>General</c:formatCode>
                <c:ptCount val="5"/>
                <c:pt idx="0">
                  <c:v>0</c:v>
                </c:pt>
                <c:pt idx="1">
                  <c:v>0</c:v>
                </c:pt>
                <c:pt idx="2">
                  <c:v>1.1E-4</c:v>
                </c:pt>
                <c:pt idx="3">
                  <c:v>8.1999999999999998E-4</c:v>
                </c:pt>
                <c:pt idx="4">
                  <c:v>1.91E-3</c:v>
                </c:pt>
              </c:numCache>
            </c:numRef>
          </c:val>
          <c:extLst>
            <c:ext xmlns:c16="http://schemas.microsoft.com/office/drawing/2014/chart" uri="{C3380CC4-5D6E-409C-BE32-E72D297353CC}">
              <c16:uniqueId val="{00000013-2E75-4184-BFEC-968A00B702AE}"/>
            </c:ext>
          </c:extLst>
        </c:ser>
        <c:dLbls>
          <c:showLegendKey val="0"/>
          <c:showVal val="0"/>
          <c:showCatName val="0"/>
          <c:showSerName val="0"/>
          <c:showPercent val="0"/>
          <c:showBubbleSize val="0"/>
        </c:dLbls>
        <c:gapWidth val="267"/>
        <c:overlap val="-43"/>
        <c:axId val="2140848968"/>
        <c:axId val="2140852760"/>
      </c:barChart>
      <c:catAx>
        <c:axId val="214084896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400" b="0" i="0" u="none" strike="noStrike" kern="1200" cap="none" spc="0" normalizeH="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crossAx val="2140852760"/>
        <c:crosses val="autoZero"/>
        <c:auto val="1"/>
        <c:lblAlgn val="ctr"/>
        <c:lblOffset val="100"/>
        <c:noMultiLvlLbl val="0"/>
      </c:catAx>
      <c:valAx>
        <c:axId val="214085276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crossAx val="2140848968"/>
        <c:crosses val="autoZero"/>
        <c:crossBetween val="between"/>
      </c:valAx>
      <c:spPr>
        <a:pattFill prst="ltDnDiag">
          <a:fgClr>
            <a:srgbClr val="000000">
              <a:alpha val="0"/>
            </a:srgbClr>
          </a:fgClr>
          <a:bgClr>
            <a:srgbClr val="FFFFFF"/>
          </a:bgClr>
        </a:pattFill>
        <a:ln w="25400">
          <a:noFill/>
        </a:ln>
        <a:effectLst/>
      </c:spPr>
    </c:plotArea>
    <c:legend>
      <c:legendPos val="b"/>
      <c:legendEntry>
        <c:idx val="2"/>
        <c:delete val="1"/>
      </c:legendEntry>
      <c:legendEntry>
        <c:idx val="3"/>
        <c:delete val="1"/>
      </c:legendEntry>
      <c:legendEntry>
        <c:idx val="4"/>
        <c:delete val="1"/>
      </c:legendEntry>
      <c:legendEntry>
        <c:idx val="5"/>
        <c:delete val="1"/>
      </c:legendEntry>
      <c:legendEntry>
        <c:idx val="6"/>
        <c:delete val="1"/>
      </c:legendEntry>
      <c:legendEntry>
        <c:idx val="8"/>
        <c:delete val="1"/>
      </c:legendEntry>
      <c:legendEntry>
        <c:idx val="9"/>
        <c:delete val="1"/>
      </c:legendEntry>
      <c:legendEntry>
        <c:idx val="10"/>
        <c:delete val="1"/>
      </c:legendEntry>
      <c:legendEntry>
        <c:idx val="11"/>
        <c:delete val="1"/>
      </c:legendEntry>
      <c:legendEntry>
        <c:idx val="13"/>
        <c:delete val="1"/>
      </c:legendEntry>
      <c:legendEntry>
        <c:idx val="14"/>
        <c:delete val="1"/>
      </c:legendEntry>
      <c:legendEntry>
        <c:idx val="15"/>
        <c:delete val="1"/>
      </c:legendEntry>
      <c:legendEntry>
        <c:idx val="17"/>
        <c:delete val="1"/>
      </c:legendEntry>
      <c:legendEntry>
        <c:idx val="18"/>
        <c:delete val="1"/>
      </c:legendEntry>
      <c:legendEntry>
        <c:idx val="19"/>
        <c:delete val="1"/>
      </c:legendEntry>
      <c:layout>
        <c:manualLayout>
          <c:xMode val="edge"/>
          <c:yMode val="edge"/>
          <c:x val="2.0096113240427399E-2"/>
          <c:y val="0.92819349622143488"/>
          <c:w val="0.97564828327212705"/>
          <c:h val="4.5304809169550701E-2"/>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legend>
    <c:plotVisOnly val="1"/>
    <c:dispBlanksAs val="gap"/>
    <c:showDLblsOverMax val="0"/>
  </c:chart>
  <c:spPr>
    <a:solidFill>
      <a:schemeClr val="lt1"/>
    </a:solidFill>
    <a:ln w="9525" cap="flat" cmpd="sng" algn="ctr">
      <a:noFill/>
      <a:round/>
    </a:ln>
    <a:effectLst/>
  </c:spPr>
  <c:txPr>
    <a:bodyPr/>
    <a:lstStyle/>
    <a:p>
      <a:pPr>
        <a:defRPr sz="1400" b="0" i="0">
          <a:solidFill>
            <a:sysClr val="windowText" lastClr="000000"/>
          </a:solidFill>
          <a:latin typeface="Bookman Old Style" panose="02050604050505020204" pitchFamily="18" charset="0"/>
          <a:cs typeface="Times New Roman" panose="02020603050405020304" pitchFamily="18" charset="0"/>
        </a:defRPr>
      </a:pPr>
      <a:endParaRPr lang="es-E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none" spc="0" normalizeH="0" baseline="0">
                <a:solidFill>
                  <a:sysClr val="windowText" lastClr="000000"/>
                </a:solidFill>
                <a:latin typeface="Bookman Old Style" panose="02050604050505020204" pitchFamily="18" charset="0"/>
                <a:ea typeface="+mj-ea"/>
                <a:cs typeface="Times New Roman" panose="02020603050405020304" pitchFamily="18" charset="0"/>
              </a:defRPr>
            </a:pPr>
            <a:r>
              <a:rPr lang="es-ES" sz="1800" b="1" dirty="0"/>
              <a:t>Participaciones de mercado en televisión restringida </a:t>
            </a:r>
          </a:p>
          <a:p>
            <a:pPr>
              <a:defRPr sz="1800" b="1"/>
            </a:pPr>
            <a:r>
              <a:rPr lang="es-ES" sz="1800" b="1" dirty="0"/>
              <a:t>en México (2013-2017)</a:t>
            </a:r>
          </a:p>
        </c:rich>
      </c:tx>
      <c:overlay val="0"/>
      <c:spPr>
        <a:noFill/>
        <a:ln>
          <a:noFill/>
        </a:ln>
        <a:effectLst/>
      </c:spPr>
      <c:txPr>
        <a:bodyPr rot="0" spcFirstLastPara="1" vertOverflow="ellipsis" vert="horz" wrap="square" anchor="ctr" anchorCtr="1"/>
        <a:lstStyle/>
        <a:p>
          <a:pPr>
            <a:defRPr sz="1800" b="1" i="0" u="none" strike="noStrike" kern="1200" cap="none" spc="0" normalizeH="0" baseline="0">
              <a:solidFill>
                <a:sysClr val="windowText" lastClr="000000"/>
              </a:solidFill>
              <a:latin typeface="Bookman Old Style" panose="02050604050505020204" pitchFamily="18" charset="0"/>
              <a:ea typeface="+mj-ea"/>
              <a:cs typeface="Times New Roman" panose="02020603050405020304" pitchFamily="18" charset="0"/>
            </a:defRPr>
          </a:pPr>
          <a:endParaRPr lang="es-ES"/>
        </a:p>
      </c:txPr>
    </c:title>
    <c:autoTitleDeleted val="0"/>
    <c:plotArea>
      <c:layout>
        <c:manualLayout>
          <c:layoutTarget val="inner"/>
          <c:xMode val="edge"/>
          <c:yMode val="edge"/>
          <c:x val="5.9036964129483817E-2"/>
          <c:y val="0.12896828531079438"/>
          <c:w val="0.92568525809273838"/>
          <c:h val="0.43145441004464674"/>
        </c:manualLayout>
      </c:layout>
      <c:lineChart>
        <c:grouping val="standard"/>
        <c:varyColors val="0"/>
        <c:ser>
          <c:idx val="0"/>
          <c:order val="0"/>
          <c:tx>
            <c:strRef>
              <c:f>Datos!$K$448</c:f>
              <c:strCache>
                <c:ptCount val="1"/>
                <c:pt idx="0">
                  <c:v>AIRECABLE</c:v>
                </c:pt>
              </c:strCache>
            </c:strRef>
          </c:tx>
          <c:spPr>
            <a:ln w="22225" cap="rnd">
              <a:solidFill>
                <a:schemeClr val="accent1"/>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Datos!$L$448:$AE$448</c:f>
              <c:numCache>
                <c:formatCode>0.00%</c:formatCode>
                <c:ptCount val="20"/>
                <c:pt idx="0">
                  <c:v>8.8000000000000003E-4</c:v>
                </c:pt>
                <c:pt idx="1">
                  <c:v>8.9999999999999998E-4</c:v>
                </c:pt>
                <c:pt idx="2">
                  <c:v>8.9999999999999998E-4</c:v>
                </c:pt>
                <c:pt idx="3">
                  <c:v>8.8999999999999995E-4</c:v>
                </c:pt>
                <c:pt idx="4">
                  <c:v>8.4999999999999995E-4</c:v>
                </c:pt>
                <c:pt idx="5">
                  <c:v>8.4000000000000003E-4</c:v>
                </c:pt>
                <c:pt idx="6">
                  <c:v>8.4000000000000003E-4</c:v>
                </c:pt>
                <c:pt idx="7">
                  <c:v>8.4000000000000003E-4</c:v>
                </c:pt>
                <c:pt idx="8">
                  <c:v>8.4000000000000003E-4</c:v>
                </c:pt>
                <c:pt idx="9">
                  <c:v>8.4000000000000003E-4</c:v>
                </c:pt>
                <c:pt idx="10">
                  <c:v>8.1999999999999998E-4</c:v>
                </c:pt>
                <c:pt idx="11">
                  <c:v>8.0000000000000004E-4</c:v>
                </c:pt>
                <c:pt idx="12">
                  <c:v>7.7999999999999999E-4</c:v>
                </c:pt>
                <c:pt idx="13">
                  <c:v>7.7999999999999999E-4</c:v>
                </c:pt>
                <c:pt idx="14">
                  <c:v>7.7999999999999999E-4</c:v>
                </c:pt>
                <c:pt idx="15">
                  <c:v>7.7999999999999999E-4</c:v>
                </c:pt>
                <c:pt idx="16">
                  <c:v>7.9000000000000001E-4</c:v>
                </c:pt>
                <c:pt idx="17">
                  <c:v>8.0999999999999996E-4</c:v>
                </c:pt>
                <c:pt idx="18">
                  <c:v>8.0999999999999996E-4</c:v>
                </c:pt>
                <c:pt idx="19">
                  <c:v>8.3000000000000001E-4</c:v>
                </c:pt>
              </c:numCache>
            </c:numRef>
          </c:val>
          <c:smooth val="0"/>
          <c:extLst>
            <c:ext xmlns:c16="http://schemas.microsoft.com/office/drawing/2014/chart" uri="{C3380CC4-5D6E-409C-BE32-E72D297353CC}">
              <c16:uniqueId val="{00000000-7177-4D19-BCCB-C3326AC4C9AD}"/>
            </c:ext>
          </c:extLst>
        </c:ser>
        <c:ser>
          <c:idx val="1"/>
          <c:order val="1"/>
          <c:tx>
            <c:strRef>
              <c:f>Datos!$K$449</c:f>
              <c:strCache>
                <c:ptCount val="1"/>
                <c:pt idx="0">
                  <c:v>AXTEL</c:v>
                </c:pt>
              </c:strCache>
            </c:strRef>
          </c:tx>
          <c:spPr>
            <a:ln w="22225" cap="rnd">
              <a:solidFill>
                <a:schemeClr val="accent2"/>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Datos!$L$449:$AE$449</c:f>
              <c:numCache>
                <c:formatCode>0.00%</c:formatCode>
                <c:ptCount val="20"/>
                <c:pt idx="0">
                  <c:v>9.6000000000000002E-4</c:v>
                </c:pt>
                <c:pt idx="1">
                  <c:v>1.91E-3</c:v>
                </c:pt>
                <c:pt idx="2">
                  <c:v>2.8500000000000001E-3</c:v>
                </c:pt>
                <c:pt idx="3">
                  <c:v>3.6700000000000001E-3</c:v>
                </c:pt>
                <c:pt idx="4">
                  <c:v>4.1200000000000004E-3</c:v>
                </c:pt>
                <c:pt idx="5">
                  <c:v>4.5300000000000002E-3</c:v>
                </c:pt>
                <c:pt idx="6">
                  <c:v>4.8599999999999997E-3</c:v>
                </c:pt>
                <c:pt idx="7">
                  <c:v>5.11E-3</c:v>
                </c:pt>
                <c:pt idx="8">
                  <c:v>5.2199999999999998E-3</c:v>
                </c:pt>
                <c:pt idx="9">
                  <c:v>5.13E-3</c:v>
                </c:pt>
                <c:pt idx="10">
                  <c:v>5.1900000000000002E-3</c:v>
                </c:pt>
                <c:pt idx="11">
                  <c:v>5.2500000000000003E-3</c:v>
                </c:pt>
                <c:pt idx="12">
                  <c:v>5.2900000000000004E-3</c:v>
                </c:pt>
                <c:pt idx="13">
                  <c:v>5.3800000000000002E-3</c:v>
                </c:pt>
                <c:pt idx="14">
                  <c:v>5.5399999999999998E-3</c:v>
                </c:pt>
                <c:pt idx="15">
                  <c:v>5.5599999999999998E-3</c:v>
                </c:pt>
                <c:pt idx="16">
                  <c:v>5.5999999999999999E-3</c:v>
                </c:pt>
                <c:pt idx="17">
                  <c:v>5.5599999999999998E-3</c:v>
                </c:pt>
                <c:pt idx="18">
                  <c:v>5.5100000000000001E-3</c:v>
                </c:pt>
                <c:pt idx="19">
                  <c:v>5.5599999999999998E-3</c:v>
                </c:pt>
              </c:numCache>
            </c:numRef>
          </c:val>
          <c:smooth val="0"/>
          <c:extLst>
            <c:ext xmlns:c16="http://schemas.microsoft.com/office/drawing/2014/chart" uri="{C3380CC4-5D6E-409C-BE32-E72D297353CC}">
              <c16:uniqueId val="{00000001-7177-4D19-BCCB-C3326AC4C9AD}"/>
            </c:ext>
          </c:extLst>
        </c:ser>
        <c:ser>
          <c:idx val="2"/>
          <c:order val="2"/>
          <c:tx>
            <c:strRef>
              <c:f>Datos!$K$450</c:f>
              <c:strCache>
                <c:ptCount val="1"/>
                <c:pt idx="0">
                  <c:v>CABLECOM</c:v>
                </c:pt>
              </c:strCache>
            </c:strRef>
          </c:tx>
          <c:spPr>
            <a:ln w="22225" cap="rnd">
              <a:solidFill>
                <a:schemeClr val="accent3"/>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Datos!$L$450:$AE$450</c:f>
              <c:numCache>
                <c:formatCode>0.00%</c:formatCode>
                <c:ptCount val="20"/>
                <c:pt idx="0">
                  <c:v>4.9599999999999998E-2</c:v>
                </c:pt>
                <c:pt idx="1">
                  <c:v>4.8849999999999998E-2</c:v>
                </c:pt>
                <c:pt idx="2">
                  <c:v>4.8439999999999997E-2</c:v>
                </c:pt>
                <c:pt idx="3">
                  <c:v>4.4850000000000001E-2</c:v>
                </c:pt>
                <c:pt idx="4">
                  <c:v>4.3450000000000003E-2</c:v>
                </c:pt>
                <c:pt idx="5">
                  <c:v>4.2290000000000001E-2</c:v>
                </c:pt>
              </c:numCache>
            </c:numRef>
          </c:val>
          <c:smooth val="0"/>
          <c:extLst>
            <c:ext xmlns:c16="http://schemas.microsoft.com/office/drawing/2014/chart" uri="{C3380CC4-5D6E-409C-BE32-E72D297353CC}">
              <c16:uniqueId val="{00000002-7177-4D19-BCCB-C3326AC4C9AD}"/>
            </c:ext>
          </c:extLst>
        </c:ser>
        <c:ser>
          <c:idx val="3"/>
          <c:order val="3"/>
          <c:tx>
            <c:strRef>
              <c:f>Datos!$K$451</c:f>
              <c:strCache>
                <c:ptCount val="1"/>
                <c:pt idx="0">
                  <c:v>CABLEVISION RED</c:v>
                </c:pt>
              </c:strCache>
            </c:strRef>
          </c:tx>
          <c:spPr>
            <a:ln w="22225" cap="rnd">
              <a:solidFill>
                <a:schemeClr val="accent4"/>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Datos!$L$451:$AE$451</c:f>
              <c:numCache>
                <c:formatCode>0.00%</c:formatCode>
                <c:ptCount val="20"/>
                <c:pt idx="0">
                  <c:v>2.6429999999999999E-2</c:v>
                </c:pt>
                <c:pt idx="1">
                  <c:v>2.647E-2</c:v>
                </c:pt>
                <c:pt idx="2">
                  <c:v>2.6120000000000001E-2</c:v>
                </c:pt>
                <c:pt idx="3">
                  <c:v>2.5919999999999999E-2</c:v>
                </c:pt>
                <c:pt idx="4">
                  <c:v>2.538E-2</c:v>
                </c:pt>
                <c:pt idx="5">
                  <c:v>2.5020000000000001E-2</c:v>
                </c:pt>
                <c:pt idx="6">
                  <c:v>2.4230000000000002E-2</c:v>
                </c:pt>
                <c:pt idx="7">
                  <c:v>2.4109999999999999E-2</c:v>
                </c:pt>
              </c:numCache>
            </c:numRef>
          </c:val>
          <c:smooth val="0"/>
          <c:extLst>
            <c:ext xmlns:c16="http://schemas.microsoft.com/office/drawing/2014/chart" uri="{C3380CC4-5D6E-409C-BE32-E72D297353CC}">
              <c16:uniqueId val="{00000003-7177-4D19-BCCB-C3326AC4C9AD}"/>
            </c:ext>
          </c:extLst>
        </c:ser>
        <c:ser>
          <c:idx val="4"/>
          <c:order val="4"/>
          <c:tx>
            <c:strRef>
              <c:f>Datos!$K$452</c:f>
              <c:strCache>
                <c:ptCount val="1"/>
                <c:pt idx="0">
                  <c:v>DISH-MVS</c:v>
                </c:pt>
              </c:strCache>
            </c:strRef>
          </c:tx>
          <c:spPr>
            <a:ln w="22225" cap="rnd">
              <a:solidFill>
                <a:srgbClr val="FF0000"/>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Datos!$L$452:$AE$452</c:f>
              <c:numCache>
                <c:formatCode>0.00%</c:formatCode>
                <c:ptCount val="20"/>
                <c:pt idx="0">
                  <c:v>0.17868999999999999</c:v>
                </c:pt>
                <c:pt idx="1">
                  <c:v>0.16858000000000001</c:v>
                </c:pt>
                <c:pt idx="2">
                  <c:v>0.16299</c:v>
                </c:pt>
                <c:pt idx="3">
                  <c:v>0.16714000000000001</c:v>
                </c:pt>
                <c:pt idx="4">
                  <c:v>0.17296</c:v>
                </c:pt>
                <c:pt idx="5">
                  <c:v>0.17373</c:v>
                </c:pt>
                <c:pt idx="6">
                  <c:v>0.17548</c:v>
                </c:pt>
                <c:pt idx="7">
                  <c:v>0.17655000000000001</c:v>
                </c:pt>
                <c:pt idx="8">
                  <c:v>0.18018999999999999</c:v>
                </c:pt>
                <c:pt idx="9">
                  <c:v>0.18464</c:v>
                </c:pt>
                <c:pt idx="10">
                  <c:v>0.18867</c:v>
                </c:pt>
                <c:pt idx="11">
                  <c:v>0.18947</c:v>
                </c:pt>
                <c:pt idx="12">
                  <c:v>0.19324</c:v>
                </c:pt>
                <c:pt idx="13">
                  <c:v>0.1928</c:v>
                </c:pt>
                <c:pt idx="14">
                  <c:v>0.19133</c:v>
                </c:pt>
                <c:pt idx="15">
                  <c:v>0.19248999999999999</c:v>
                </c:pt>
                <c:pt idx="16">
                  <c:v>0.18859000000000001</c:v>
                </c:pt>
                <c:pt idx="17">
                  <c:v>0.18251999999999999</c:v>
                </c:pt>
                <c:pt idx="18">
                  <c:v>0.17452999999999999</c:v>
                </c:pt>
                <c:pt idx="19">
                  <c:v>0.16739999999999999</c:v>
                </c:pt>
              </c:numCache>
            </c:numRef>
          </c:val>
          <c:smooth val="0"/>
          <c:extLst>
            <c:ext xmlns:c16="http://schemas.microsoft.com/office/drawing/2014/chart" uri="{C3380CC4-5D6E-409C-BE32-E72D297353CC}">
              <c16:uniqueId val="{00000004-7177-4D19-BCCB-C3326AC4C9AD}"/>
            </c:ext>
          </c:extLst>
        </c:ser>
        <c:ser>
          <c:idx val="5"/>
          <c:order val="5"/>
          <c:tx>
            <c:strRef>
              <c:f>Datos!$K$453</c:f>
              <c:strCache>
                <c:ptCount val="1"/>
                <c:pt idx="0">
                  <c:v>GRUPO TELEVISA</c:v>
                </c:pt>
              </c:strCache>
            </c:strRef>
          </c:tx>
          <c:spPr>
            <a:ln w="25400" cap="rnd">
              <a:solidFill>
                <a:srgbClr val="FFFF00"/>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Datos!$L$453:$AE$453</c:f>
              <c:numCache>
                <c:formatCode>0.00%</c:formatCode>
                <c:ptCount val="20"/>
                <c:pt idx="0">
                  <c:v>0.54927999999999999</c:v>
                </c:pt>
                <c:pt idx="1">
                  <c:v>0.56025999999999998</c:v>
                </c:pt>
                <c:pt idx="2">
                  <c:v>0.56738999999999995</c:v>
                </c:pt>
                <c:pt idx="3">
                  <c:v>0.56791000000000003</c:v>
                </c:pt>
                <c:pt idx="4">
                  <c:v>0.56488000000000005</c:v>
                </c:pt>
                <c:pt idx="5">
                  <c:v>0.56525999999999998</c:v>
                </c:pt>
                <c:pt idx="6">
                  <c:v>0.60790999999999995</c:v>
                </c:pt>
                <c:pt idx="7">
                  <c:v>0.60409999999999997</c:v>
                </c:pt>
                <c:pt idx="8">
                  <c:v>0.62390999999999996</c:v>
                </c:pt>
                <c:pt idx="9">
                  <c:v>0.61770000000000003</c:v>
                </c:pt>
                <c:pt idx="10">
                  <c:v>0.61370999999999998</c:v>
                </c:pt>
                <c:pt idx="11">
                  <c:v>0.60882999999999998</c:v>
                </c:pt>
                <c:pt idx="12">
                  <c:v>0.60689000000000004</c:v>
                </c:pt>
                <c:pt idx="13">
                  <c:v>0.60662000000000005</c:v>
                </c:pt>
                <c:pt idx="14">
                  <c:v>0.60682000000000003</c:v>
                </c:pt>
                <c:pt idx="15">
                  <c:v>0.60760999999999998</c:v>
                </c:pt>
                <c:pt idx="16">
                  <c:v>0.61060999999999999</c:v>
                </c:pt>
                <c:pt idx="17">
                  <c:v>0.61651999999999996</c:v>
                </c:pt>
                <c:pt idx="18">
                  <c:v>0.62090000000000001</c:v>
                </c:pt>
                <c:pt idx="19">
                  <c:v>0.61809999999999998</c:v>
                </c:pt>
              </c:numCache>
            </c:numRef>
          </c:val>
          <c:smooth val="0"/>
          <c:extLst>
            <c:ext xmlns:c16="http://schemas.microsoft.com/office/drawing/2014/chart" uri="{C3380CC4-5D6E-409C-BE32-E72D297353CC}">
              <c16:uniqueId val="{00000005-7177-4D19-BCCB-C3326AC4C9AD}"/>
            </c:ext>
          </c:extLst>
        </c:ser>
        <c:ser>
          <c:idx val="6"/>
          <c:order val="6"/>
          <c:tx>
            <c:strRef>
              <c:f>Datos!$K$454</c:f>
              <c:strCache>
                <c:ptCount val="1"/>
                <c:pt idx="0">
                  <c:v>MAXCOM</c:v>
                </c:pt>
              </c:strCache>
            </c:strRef>
          </c:tx>
          <c:spPr>
            <a:ln w="22225" cap="rnd">
              <a:solidFill>
                <a:schemeClr val="accent1">
                  <a:lumMod val="60000"/>
                </a:schemeClr>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Datos!$L$454:$AE$454</c:f>
              <c:numCache>
                <c:formatCode>0.00%</c:formatCode>
                <c:ptCount val="20"/>
                <c:pt idx="0">
                  <c:v>4.4999999999999997E-3</c:v>
                </c:pt>
                <c:pt idx="1">
                  <c:v>4.47E-3</c:v>
                </c:pt>
                <c:pt idx="2">
                  <c:v>4.4799999999999996E-3</c:v>
                </c:pt>
                <c:pt idx="3">
                  <c:v>4.3200000000000001E-3</c:v>
                </c:pt>
                <c:pt idx="4">
                  <c:v>4.1200000000000004E-3</c:v>
                </c:pt>
                <c:pt idx="5">
                  <c:v>3.9500000000000004E-3</c:v>
                </c:pt>
                <c:pt idx="6">
                  <c:v>3.8500000000000001E-3</c:v>
                </c:pt>
                <c:pt idx="7">
                  <c:v>3.7499999999999999E-3</c:v>
                </c:pt>
                <c:pt idx="8">
                  <c:v>3.46E-3</c:v>
                </c:pt>
                <c:pt idx="9">
                  <c:v>3.14E-3</c:v>
                </c:pt>
                <c:pt idx="10">
                  <c:v>2.8400000000000001E-3</c:v>
                </c:pt>
                <c:pt idx="11">
                  <c:v>2.7599999999999999E-3</c:v>
                </c:pt>
                <c:pt idx="12">
                  <c:v>2.5600000000000002E-3</c:v>
                </c:pt>
                <c:pt idx="13">
                  <c:v>2.3700000000000001E-3</c:v>
                </c:pt>
                <c:pt idx="14">
                  <c:v>2.2100000000000002E-3</c:v>
                </c:pt>
                <c:pt idx="15">
                  <c:v>1.92E-3</c:v>
                </c:pt>
                <c:pt idx="16">
                  <c:v>1.2899999999999999E-3</c:v>
                </c:pt>
                <c:pt idx="17">
                  <c:v>1.25E-3</c:v>
                </c:pt>
                <c:pt idx="18">
                  <c:v>1.01E-3</c:v>
                </c:pt>
                <c:pt idx="19">
                  <c:v>9.1E-4</c:v>
                </c:pt>
              </c:numCache>
            </c:numRef>
          </c:val>
          <c:smooth val="0"/>
          <c:extLst>
            <c:ext xmlns:c16="http://schemas.microsoft.com/office/drawing/2014/chart" uri="{C3380CC4-5D6E-409C-BE32-E72D297353CC}">
              <c16:uniqueId val="{00000006-7177-4D19-BCCB-C3326AC4C9AD}"/>
            </c:ext>
          </c:extLst>
        </c:ser>
        <c:ser>
          <c:idx val="7"/>
          <c:order val="7"/>
          <c:tx>
            <c:strRef>
              <c:f>Datos!$K$455</c:f>
              <c:strCache>
                <c:ptCount val="1"/>
                <c:pt idx="0">
                  <c:v>MEGACABLE-MCM</c:v>
                </c:pt>
              </c:strCache>
            </c:strRef>
          </c:tx>
          <c:spPr>
            <a:ln w="22225" cap="rnd">
              <a:solidFill>
                <a:schemeClr val="accent2">
                  <a:lumMod val="60000"/>
                </a:schemeClr>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Datos!$L$455:$AE$455</c:f>
              <c:numCache>
                <c:formatCode>0.00%</c:formatCode>
                <c:ptCount val="20"/>
                <c:pt idx="0">
                  <c:v>0.13697999999999999</c:v>
                </c:pt>
                <c:pt idx="1">
                  <c:v>0.13475000000000001</c:v>
                </c:pt>
                <c:pt idx="2">
                  <c:v>0.13220999999999999</c:v>
                </c:pt>
                <c:pt idx="3">
                  <c:v>0.13006000000000001</c:v>
                </c:pt>
                <c:pt idx="4">
                  <c:v>0.12916</c:v>
                </c:pt>
                <c:pt idx="5">
                  <c:v>0.12945000000000001</c:v>
                </c:pt>
                <c:pt idx="6">
                  <c:v>0.12998000000000001</c:v>
                </c:pt>
                <c:pt idx="7">
                  <c:v>0.13264999999999999</c:v>
                </c:pt>
                <c:pt idx="8">
                  <c:v>0.13361999999999999</c:v>
                </c:pt>
                <c:pt idx="9">
                  <c:v>0.13400000000000001</c:v>
                </c:pt>
                <c:pt idx="10">
                  <c:v>0.13452</c:v>
                </c:pt>
                <c:pt idx="11">
                  <c:v>0.13800999999999999</c:v>
                </c:pt>
                <c:pt idx="12">
                  <c:v>0.13675000000000001</c:v>
                </c:pt>
                <c:pt idx="13">
                  <c:v>0.13642000000000001</c:v>
                </c:pt>
                <c:pt idx="14">
                  <c:v>0.13539999999999999</c:v>
                </c:pt>
                <c:pt idx="15">
                  <c:v>0.13209000000000001</c:v>
                </c:pt>
                <c:pt idx="16">
                  <c:v>0.13067999999999999</c:v>
                </c:pt>
                <c:pt idx="17">
                  <c:v>0.12845000000000001</c:v>
                </c:pt>
                <c:pt idx="18">
                  <c:v>0.12967000000000001</c:v>
                </c:pt>
                <c:pt idx="19">
                  <c:v>0.13769000000000001</c:v>
                </c:pt>
              </c:numCache>
            </c:numRef>
          </c:val>
          <c:smooth val="0"/>
          <c:extLst>
            <c:ext xmlns:c16="http://schemas.microsoft.com/office/drawing/2014/chart" uri="{C3380CC4-5D6E-409C-BE32-E72D297353CC}">
              <c16:uniqueId val="{00000007-7177-4D19-BCCB-C3326AC4C9AD}"/>
            </c:ext>
          </c:extLst>
        </c:ser>
        <c:ser>
          <c:idx val="8"/>
          <c:order val="8"/>
          <c:tx>
            <c:strRef>
              <c:f>Datos!$K$456</c:f>
              <c:strCache>
                <c:ptCount val="1"/>
                <c:pt idx="0">
                  <c:v>OTROS</c:v>
                </c:pt>
              </c:strCache>
            </c:strRef>
          </c:tx>
          <c:spPr>
            <a:ln w="22225" cap="rnd">
              <a:solidFill>
                <a:schemeClr val="accent3">
                  <a:lumMod val="60000"/>
                </a:schemeClr>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Datos!$L$456:$AE$456</c:f>
              <c:numCache>
                <c:formatCode>0.00%</c:formatCode>
                <c:ptCount val="20"/>
                <c:pt idx="0">
                  <c:v>4.6019999999999998E-2</c:v>
                </c:pt>
                <c:pt idx="1">
                  <c:v>4.6760000000000003E-2</c:v>
                </c:pt>
                <c:pt idx="2">
                  <c:v>4.7140000000000001E-2</c:v>
                </c:pt>
                <c:pt idx="3">
                  <c:v>4.7289999999999999E-2</c:v>
                </c:pt>
                <c:pt idx="4">
                  <c:v>4.6789999999999998E-2</c:v>
                </c:pt>
                <c:pt idx="5">
                  <c:v>4.5949999999999998E-2</c:v>
                </c:pt>
                <c:pt idx="6">
                  <c:v>4.3860000000000003E-2</c:v>
                </c:pt>
                <c:pt idx="7">
                  <c:v>4.3810000000000002E-2</c:v>
                </c:pt>
                <c:pt idx="8">
                  <c:v>4.3659999999999997E-2</c:v>
                </c:pt>
                <c:pt idx="9">
                  <c:v>4.3409999999999997E-2</c:v>
                </c:pt>
                <c:pt idx="10">
                  <c:v>4.2639999999999997E-2</c:v>
                </c:pt>
                <c:pt idx="11">
                  <c:v>4.1410000000000002E-2</c:v>
                </c:pt>
                <c:pt idx="12">
                  <c:v>3.9719999999999998E-2</c:v>
                </c:pt>
                <c:pt idx="13">
                  <c:v>3.9620000000000002E-2</c:v>
                </c:pt>
                <c:pt idx="14">
                  <c:v>3.9980000000000002E-2</c:v>
                </c:pt>
                <c:pt idx="15">
                  <c:v>4.0280000000000003E-2</c:v>
                </c:pt>
                <c:pt idx="16">
                  <c:v>4.1180000000000001E-2</c:v>
                </c:pt>
                <c:pt idx="17">
                  <c:v>4.1930000000000002E-2</c:v>
                </c:pt>
                <c:pt idx="18">
                  <c:v>4.2560000000000001E-2</c:v>
                </c:pt>
                <c:pt idx="19">
                  <c:v>4.3209999999999998E-2</c:v>
                </c:pt>
              </c:numCache>
            </c:numRef>
          </c:val>
          <c:smooth val="0"/>
          <c:extLst>
            <c:ext xmlns:c16="http://schemas.microsoft.com/office/drawing/2014/chart" uri="{C3380CC4-5D6E-409C-BE32-E72D297353CC}">
              <c16:uniqueId val="{00000008-7177-4D19-BCCB-C3326AC4C9AD}"/>
            </c:ext>
          </c:extLst>
        </c:ser>
        <c:ser>
          <c:idx val="9"/>
          <c:order val="9"/>
          <c:tx>
            <c:strRef>
              <c:f>Datos!$K$457</c:f>
              <c:strCache>
                <c:ptCount val="1"/>
                <c:pt idx="0">
                  <c:v>TOTALPLAY</c:v>
                </c:pt>
              </c:strCache>
            </c:strRef>
          </c:tx>
          <c:spPr>
            <a:ln w="22225" cap="rnd">
              <a:solidFill>
                <a:schemeClr val="accent4">
                  <a:lumMod val="60000"/>
                </a:schemeClr>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Datos!$L$457:$AE$457</c:f>
              <c:numCache>
                <c:formatCode>0.00%</c:formatCode>
                <c:ptCount val="20"/>
                <c:pt idx="0">
                  <c:v>2.4099999999999998E-3</c:v>
                </c:pt>
                <c:pt idx="1">
                  <c:v>2.8900000000000002E-3</c:v>
                </c:pt>
                <c:pt idx="2">
                  <c:v>3.4099999999999998E-3</c:v>
                </c:pt>
                <c:pt idx="3">
                  <c:v>3.9199999999999999E-3</c:v>
                </c:pt>
                <c:pt idx="4">
                  <c:v>4.3800000000000002E-3</c:v>
                </c:pt>
                <c:pt idx="5">
                  <c:v>5.2500000000000003E-3</c:v>
                </c:pt>
                <c:pt idx="6">
                  <c:v>5.4999999999999997E-3</c:v>
                </c:pt>
                <c:pt idx="7">
                  <c:v>5.6899999999999997E-3</c:v>
                </c:pt>
                <c:pt idx="8">
                  <c:v>5.8599999999999998E-3</c:v>
                </c:pt>
                <c:pt idx="9">
                  <c:v>7.8899999999999994E-3</c:v>
                </c:pt>
                <c:pt idx="10">
                  <c:v>9.0500000000000008E-3</c:v>
                </c:pt>
                <c:pt idx="11">
                  <c:v>1.0840000000000001E-2</c:v>
                </c:pt>
                <c:pt idx="12">
                  <c:v>1.2200000000000001E-2</c:v>
                </c:pt>
                <c:pt idx="13">
                  <c:v>1.357E-2</c:v>
                </c:pt>
                <c:pt idx="14">
                  <c:v>1.5559999999999999E-2</c:v>
                </c:pt>
                <c:pt idx="15">
                  <c:v>1.771E-2</c:v>
                </c:pt>
                <c:pt idx="16">
                  <c:v>1.9630000000000002E-2</c:v>
                </c:pt>
                <c:pt idx="17">
                  <c:v>2.1319999999999999E-2</c:v>
                </c:pt>
                <c:pt idx="18">
                  <c:v>2.3390000000000001E-2</c:v>
                </c:pt>
                <c:pt idx="19">
                  <c:v>2.5350000000000001E-2</c:v>
                </c:pt>
              </c:numCache>
            </c:numRef>
          </c:val>
          <c:smooth val="0"/>
          <c:extLst>
            <c:ext xmlns:c16="http://schemas.microsoft.com/office/drawing/2014/chart" uri="{C3380CC4-5D6E-409C-BE32-E72D297353CC}">
              <c16:uniqueId val="{00000009-7177-4D19-BCCB-C3326AC4C9AD}"/>
            </c:ext>
          </c:extLst>
        </c:ser>
        <c:ser>
          <c:idx val="10"/>
          <c:order val="10"/>
          <c:tx>
            <c:strRef>
              <c:f>Datos!$K$458</c:f>
              <c:strCache>
                <c:ptCount val="1"/>
                <c:pt idx="0">
                  <c:v>TV REY</c:v>
                </c:pt>
              </c:strCache>
            </c:strRef>
          </c:tx>
          <c:spPr>
            <a:ln w="22225" cap="rnd">
              <a:solidFill>
                <a:schemeClr val="accent5">
                  <a:lumMod val="60000"/>
                </a:schemeClr>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Datos!$L$458:$AE$458</c:f>
              <c:numCache>
                <c:formatCode>0.00%</c:formatCode>
                <c:ptCount val="20"/>
                <c:pt idx="0">
                  <c:v>1.47E-3</c:v>
                </c:pt>
                <c:pt idx="1">
                  <c:v>1.5E-3</c:v>
                </c:pt>
                <c:pt idx="2">
                  <c:v>1.5399999999999999E-3</c:v>
                </c:pt>
                <c:pt idx="3">
                  <c:v>1.5299999999999999E-3</c:v>
                </c:pt>
                <c:pt idx="4">
                  <c:v>1.5399999999999999E-3</c:v>
                </c:pt>
                <c:pt idx="5">
                  <c:v>1.5100000000000001E-3</c:v>
                </c:pt>
                <c:pt idx="6">
                  <c:v>1.49E-3</c:v>
                </c:pt>
                <c:pt idx="7">
                  <c:v>1.48E-3</c:v>
                </c:pt>
                <c:pt idx="8">
                  <c:v>1.4300000000000001E-3</c:v>
                </c:pt>
                <c:pt idx="9">
                  <c:v>1.47E-3</c:v>
                </c:pt>
                <c:pt idx="10">
                  <c:v>9.3000000000000005E-4</c:v>
                </c:pt>
                <c:pt idx="11">
                  <c:v>1.1199999999999999E-3</c:v>
                </c:pt>
                <c:pt idx="12">
                  <c:v>1.0499999999999999E-3</c:v>
                </c:pt>
                <c:pt idx="13">
                  <c:v>9.8999999999999999E-4</c:v>
                </c:pt>
                <c:pt idx="14">
                  <c:v>9.8999999999999999E-4</c:v>
                </c:pt>
                <c:pt idx="15">
                  <c:v>9.5E-4</c:v>
                </c:pt>
                <c:pt idx="16">
                  <c:v>9.2000000000000003E-4</c:v>
                </c:pt>
                <c:pt idx="17">
                  <c:v>9.3999999999999997E-4</c:v>
                </c:pt>
                <c:pt idx="18">
                  <c:v>9.5E-4</c:v>
                </c:pt>
                <c:pt idx="19">
                  <c:v>9.5E-4</c:v>
                </c:pt>
              </c:numCache>
            </c:numRef>
          </c:val>
          <c:smooth val="0"/>
          <c:extLst>
            <c:ext xmlns:c16="http://schemas.microsoft.com/office/drawing/2014/chart" uri="{C3380CC4-5D6E-409C-BE32-E72D297353CC}">
              <c16:uniqueId val="{0000000A-7177-4D19-BCCB-C3326AC4C9AD}"/>
            </c:ext>
          </c:extLst>
        </c:ser>
        <c:ser>
          <c:idx val="11"/>
          <c:order val="11"/>
          <c:tx>
            <c:strRef>
              <c:f>Datos!$K$459</c:f>
              <c:strCache>
                <c:ptCount val="1"/>
                <c:pt idx="0">
                  <c:v>ULTRAVISION</c:v>
                </c:pt>
              </c:strCache>
            </c:strRef>
          </c:tx>
          <c:spPr>
            <a:ln w="22225" cap="rnd">
              <a:solidFill>
                <a:schemeClr val="accent6">
                  <a:lumMod val="60000"/>
                </a:schemeClr>
              </a:solidFill>
              <a:round/>
            </a:ln>
            <a:effectLst/>
          </c:spPr>
          <c:marker>
            <c:symbol val="none"/>
          </c:marker>
          <c:cat>
            <c:strRef>
              <c:f>Datos!$L$447:$AE$447</c:f>
              <c:strCache>
                <c:ptCount val="20"/>
                <c:pt idx="0">
                  <c:v>1er trimestre 2013</c:v>
                </c:pt>
                <c:pt idx="1">
                  <c:v>2do trimestre 2013</c:v>
                </c:pt>
                <c:pt idx="2">
                  <c:v>3er trimestre 2013</c:v>
                </c:pt>
                <c:pt idx="3">
                  <c:v>4to trimestre 2013</c:v>
                </c:pt>
                <c:pt idx="4">
                  <c:v>1er trimestre 2014</c:v>
                </c:pt>
                <c:pt idx="5">
                  <c:v>2do trimestre 2014</c:v>
                </c:pt>
                <c:pt idx="6">
                  <c:v>3er trimestre 2014</c:v>
                </c:pt>
                <c:pt idx="7">
                  <c:v>4to trimestre 2014</c:v>
                </c:pt>
                <c:pt idx="8">
                  <c:v>1er trimestre 2015</c:v>
                </c:pt>
                <c:pt idx="9">
                  <c:v>2do trimestre 2015</c:v>
                </c:pt>
                <c:pt idx="10">
                  <c:v>3er trimestre 2015</c:v>
                </c:pt>
                <c:pt idx="11">
                  <c:v>4to trimestre 2015</c:v>
                </c:pt>
                <c:pt idx="12">
                  <c:v>1er trimestre 2016</c:v>
                </c:pt>
                <c:pt idx="13">
                  <c:v>2do trimestre 2016</c:v>
                </c:pt>
                <c:pt idx="14">
                  <c:v>3er trimestre 2016</c:v>
                </c:pt>
                <c:pt idx="15">
                  <c:v>4to trimestre 2016</c:v>
                </c:pt>
                <c:pt idx="16">
                  <c:v>1er trimestre 2017</c:v>
                </c:pt>
                <c:pt idx="17">
                  <c:v>2do trimestre 2017</c:v>
                </c:pt>
                <c:pt idx="18">
                  <c:v>3er trimestre 2017</c:v>
                </c:pt>
                <c:pt idx="19">
                  <c:v>4to trimestre 2017</c:v>
                </c:pt>
              </c:strCache>
            </c:strRef>
          </c:cat>
          <c:val>
            <c:numRef>
              <c:f>Datos!$L$459:$AE$459</c:f>
              <c:numCache>
                <c:formatCode>0.00%</c:formatCode>
                <c:ptCount val="20"/>
                <c:pt idx="0">
                  <c:v>2.7699999999999999E-3</c:v>
                </c:pt>
                <c:pt idx="1">
                  <c:v>2.6700000000000001E-3</c:v>
                </c:pt>
                <c:pt idx="2">
                  <c:v>2.5600000000000002E-3</c:v>
                </c:pt>
                <c:pt idx="3">
                  <c:v>2.5100000000000001E-3</c:v>
                </c:pt>
                <c:pt idx="4">
                  <c:v>2.3700000000000001E-3</c:v>
                </c:pt>
                <c:pt idx="5">
                  <c:v>2.2200000000000002E-3</c:v>
                </c:pt>
                <c:pt idx="6">
                  <c:v>1.99E-3</c:v>
                </c:pt>
                <c:pt idx="7">
                  <c:v>1.9E-3</c:v>
                </c:pt>
                <c:pt idx="8">
                  <c:v>1.82E-3</c:v>
                </c:pt>
                <c:pt idx="9">
                  <c:v>1.7700000000000001E-3</c:v>
                </c:pt>
                <c:pt idx="10">
                  <c:v>1.6199999999999999E-3</c:v>
                </c:pt>
                <c:pt idx="11">
                  <c:v>1.5100000000000001E-3</c:v>
                </c:pt>
                <c:pt idx="12">
                  <c:v>1.5200000000000001E-3</c:v>
                </c:pt>
                <c:pt idx="13">
                  <c:v>1.4499999999999999E-3</c:v>
                </c:pt>
                <c:pt idx="14">
                  <c:v>1.4E-3</c:v>
                </c:pt>
                <c:pt idx="15">
                  <c:v>5.9999999999999995E-4</c:v>
                </c:pt>
                <c:pt idx="16">
                  <c:v>7.1000000000000002E-4</c:v>
                </c:pt>
                <c:pt idx="17">
                  <c:v>6.9999999999999999E-4</c:v>
                </c:pt>
                <c:pt idx="18">
                  <c:v>6.6E-4</c:v>
                </c:pt>
                <c:pt idx="19">
                  <c:v>0</c:v>
                </c:pt>
              </c:numCache>
            </c:numRef>
          </c:val>
          <c:smooth val="0"/>
          <c:extLst>
            <c:ext xmlns:c16="http://schemas.microsoft.com/office/drawing/2014/chart" uri="{C3380CC4-5D6E-409C-BE32-E72D297353CC}">
              <c16:uniqueId val="{0000000B-7177-4D19-BCCB-C3326AC4C9AD}"/>
            </c:ext>
          </c:extLst>
        </c:ser>
        <c:dLbls>
          <c:showLegendKey val="0"/>
          <c:showVal val="0"/>
          <c:showCatName val="0"/>
          <c:showSerName val="0"/>
          <c:showPercent val="0"/>
          <c:showBubbleSize val="0"/>
        </c:dLbls>
        <c:smooth val="0"/>
        <c:axId val="2141641704"/>
        <c:axId val="2141645800"/>
      </c:lineChart>
      <c:catAx>
        <c:axId val="2141641704"/>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5400000" spcFirstLastPara="1" vertOverflow="ellipsis" wrap="square" anchor="ctr" anchorCtr="1"/>
          <a:lstStyle/>
          <a:p>
            <a:pPr>
              <a:defRPr sz="1100" b="0" i="0" u="none" strike="noStrike" kern="1200" cap="none" spc="0" normalizeH="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crossAx val="2141645800"/>
        <c:crosses val="autoZero"/>
        <c:auto val="1"/>
        <c:lblAlgn val="ctr"/>
        <c:lblOffset val="100"/>
        <c:noMultiLvlLbl val="0"/>
      </c:catAx>
      <c:valAx>
        <c:axId val="2141645800"/>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crossAx val="2141641704"/>
        <c:crosses val="autoZero"/>
        <c:crossBetween val="between"/>
      </c:valAx>
      <c:spPr>
        <a:pattFill prst="ltDnDiag">
          <a:fgClr>
            <a:srgbClr val="000000">
              <a:alpha val="0"/>
            </a:srgbClr>
          </a:fgClr>
          <a:bgClr>
            <a:srgbClr val="FFFFFF"/>
          </a:bgClr>
        </a:pattFill>
        <a:ln w="25400">
          <a:noFill/>
        </a:ln>
        <a:effectLst/>
      </c:spPr>
    </c:plotArea>
    <c:legend>
      <c:legendPos val="b"/>
      <c:legendEntry>
        <c:idx val="0"/>
        <c:delete val="1"/>
      </c:legendEntry>
      <c:legendEntry>
        <c:idx val="1"/>
        <c:delete val="1"/>
      </c:legendEntry>
      <c:legendEntry>
        <c:idx val="2"/>
        <c:delete val="1"/>
      </c:legendEntry>
      <c:legendEntry>
        <c:idx val="3"/>
        <c:delete val="1"/>
      </c:legendEntry>
      <c:legendEntry>
        <c:idx val="10"/>
        <c:delete val="1"/>
      </c:legendEntry>
      <c:legendEntry>
        <c:idx val="11"/>
        <c:delete val="1"/>
      </c:legendEntry>
      <c:layout>
        <c:manualLayout>
          <c:xMode val="edge"/>
          <c:yMode val="edge"/>
          <c:x val="1.22985390573632E-2"/>
          <c:y val="0.89638148615695279"/>
          <c:w val="0.97313978828002901"/>
          <c:h val="0.10361851384304728"/>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legend>
    <c:plotVisOnly val="1"/>
    <c:dispBlanksAs val="gap"/>
    <c:showDLblsOverMax val="0"/>
  </c:chart>
  <c:spPr>
    <a:solidFill>
      <a:schemeClr val="lt1"/>
    </a:solidFill>
    <a:ln w="9525" cap="flat" cmpd="sng" algn="ctr">
      <a:noFill/>
      <a:round/>
    </a:ln>
    <a:effectLst/>
  </c:spPr>
  <c:txPr>
    <a:bodyPr/>
    <a:lstStyle/>
    <a:p>
      <a:pPr>
        <a:defRPr sz="1400" b="0" i="0">
          <a:solidFill>
            <a:sysClr val="windowText" lastClr="000000"/>
          </a:solidFill>
          <a:latin typeface="Bookman Old Style" panose="02050604050505020204" pitchFamily="18" charset="0"/>
          <a:cs typeface="Times New Roman" panose="02020603050405020304" pitchFamily="18" charset="0"/>
        </a:defRPr>
      </a:pPr>
      <a:endParaRPr lang="es-E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800" b="1" i="0" u="none" strike="noStrike" kern="1200" cap="none" spc="0" normalizeH="0" baseline="0">
                <a:solidFill>
                  <a:sysClr val="windowText" lastClr="000000"/>
                </a:solidFill>
                <a:latin typeface="Bookman Old Style" panose="02050604050505020204" pitchFamily="18" charset="0"/>
                <a:ea typeface="+mj-ea"/>
                <a:cs typeface="+mj-cs"/>
              </a:defRPr>
            </a:pPr>
            <a:r>
              <a:rPr lang="es-MX" sz="1800" b="1" dirty="0"/>
              <a:t>Inversión Extranjera en Telecomunicaciones </a:t>
            </a:r>
          </a:p>
          <a:p>
            <a:pPr>
              <a:defRPr sz="1800" b="1"/>
            </a:pPr>
            <a:r>
              <a:rPr lang="es-MX" sz="1800" b="1" dirty="0"/>
              <a:t>(2011-2017)</a:t>
            </a:r>
          </a:p>
        </c:rich>
      </c:tx>
      <c:overlay val="0"/>
      <c:spPr>
        <a:noFill/>
        <a:ln>
          <a:noFill/>
        </a:ln>
        <a:effectLst/>
      </c:spPr>
      <c:txPr>
        <a:bodyPr rot="0" spcFirstLastPara="1" vertOverflow="ellipsis" vert="horz" wrap="square" anchor="ctr" anchorCtr="1"/>
        <a:lstStyle/>
        <a:p>
          <a:pPr>
            <a:defRPr sz="1800" b="1" i="0" u="none" strike="noStrike" kern="1200" cap="none" spc="0" normalizeH="0" baseline="0">
              <a:solidFill>
                <a:sysClr val="windowText" lastClr="000000"/>
              </a:solidFill>
              <a:latin typeface="Bookman Old Style" panose="02050604050505020204" pitchFamily="18" charset="0"/>
              <a:ea typeface="+mj-ea"/>
              <a:cs typeface="+mj-cs"/>
            </a:defRPr>
          </a:pPr>
          <a:endParaRPr lang="es-ES"/>
        </a:p>
      </c:txPr>
    </c:title>
    <c:autoTitleDeleted val="0"/>
    <c:plotArea>
      <c:layout/>
      <c:barChart>
        <c:barDir val="col"/>
        <c:grouping val="clustered"/>
        <c:varyColors val="0"/>
        <c:ser>
          <c:idx val="1"/>
          <c:order val="0"/>
          <c:spPr>
            <a:solidFill>
              <a:srgbClr val="C00000"/>
            </a:solidFill>
            <a:ln>
              <a:noFill/>
            </a:ln>
            <a:effectLst/>
          </c:spPr>
          <c:invertIfNegative val="0"/>
          <c:dPt>
            <c:idx val="0"/>
            <c:invertIfNegative val="0"/>
            <c:bubble3D val="0"/>
            <c:extLst>
              <c:ext xmlns:c16="http://schemas.microsoft.com/office/drawing/2014/chart" uri="{C3380CC4-5D6E-409C-BE32-E72D297353CC}">
                <c16:uniqueId val="{00000000-68E1-4234-AADC-F0530E4AD42F}"/>
              </c:ext>
            </c:extLst>
          </c:dPt>
          <c:dPt>
            <c:idx val="1"/>
            <c:invertIfNegative val="0"/>
            <c:bubble3D val="0"/>
            <c:extLst>
              <c:ext xmlns:c16="http://schemas.microsoft.com/office/drawing/2014/chart" uri="{C3380CC4-5D6E-409C-BE32-E72D297353CC}">
                <c16:uniqueId val="{00000001-68E1-4234-AADC-F0530E4AD42F}"/>
              </c:ext>
            </c:extLst>
          </c:dPt>
          <c:dPt>
            <c:idx val="2"/>
            <c:invertIfNegative val="0"/>
            <c:bubble3D val="0"/>
            <c:extLst>
              <c:ext xmlns:c16="http://schemas.microsoft.com/office/drawing/2014/chart" uri="{C3380CC4-5D6E-409C-BE32-E72D297353CC}">
                <c16:uniqueId val="{00000002-68E1-4234-AADC-F0530E4AD42F}"/>
              </c:ext>
            </c:extLst>
          </c:dPt>
          <c:dPt>
            <c:idx val="3"/>
            <c:invertIfNegative val="0"/>
            <c:bubble3D val="0"/>
            <c:extLst>
              <c:ext xmlns:c16="http://schemas.microsoft.com/office/drawing/2014/chart" uri="{C3380CC4-5D6E-409C-BE32-E72D297353CC}">
                <c16:uniqueId val="{00000003-68E1-4234-AADC-F0530E4AD42F}"/>
              </c:ext>
            </c:extLst>
          </c:dPt>
          <c:dPt>
            <c:idx val="4"/>
            <c:invertIfNegative val="0"/>
            <c:bubble3D val="0"/>
            <c:extLst>
              <c:ext xmlns:c16="http://schemas.microsoft.com/office/drawing/2014/chart" uri="{C3380CC4-5D6E-409C-BE32-E72D297353CC}">
                <c16:uniqueId val="{00000004-68E1-4234-AADC-F0530E4AD42F}"/>
              </c:ext>
            </c:extLst>
          </c:dPt>
          <c:dPt>
            <c:idx val="5"/>
            <c:invertIfNegative val="0"/>
            <c:bubble3D val="0"/>
            <c:extLst>
              <c:ext xmlns:c16="http://schemas.microsoft.com/office/drawing/2014/chart" uri="{C3380CC4-5D6E-409C-BE32-E72D297353CC}">
                <c16:uniqueId val="{00000005-68E1-4234-AADC-F0530E4AD42F}"/>
              </c:ext>
            </c:extLst>
          </c:dPt>
          <c:dPt>
            <c:idx val="6"/>
            <c:invertIfNegative val="0"/>
            <c:bubble3D val="0"/>
            <c:extLst>
              <c:ext xmlns:c16="http://schemas.microsoft.com/office/drawing/2014/chart" uri="{C3380CC4-5D6E-409C-BE32-E72D297353CC}">
                <c16:uniqueId val="{00000006-68E1-4234-AADC-F0530E4AD42F}"/>
              </c:ext>
            </c:extLst>
          </c:dPt>
          <c:cat>
            <c:numRef>
              <c:f>'7b'!$E$3:$E$9</c:f>
              <c:numCache>
                <c:formatCode>General</c:formatCode>
                <c:ptCount val="7"/>
                <c:pt idx="0">
                  <c:v>2011</c:v>
                </c:pt>
                <c:pt idx="1">
                  <c:v>2012</c:v>
                </c:pt>
                <c:pt idx="2">
                  <c:v>2013</c:v>
                </c:pt>
                <c:pt idx="3">
                  <c:v>2014</c:v>
                </c:pt>
                <c:pt idx="4">
                  <c:v>2015</c:v>
                </c:pt>
                <c:pt idx="5">
                  <c:v>2016</c:v>
                </c:pt>
                <c:pt idx="6">
                  <c:v>2017</c:v>
                </c:pt>
              </c:numCache>
            </c:numRef>
          </c:cat>
          <c:val>
            <c:numRef>
              <c:f>'7b'!$F$3:$F$9</c:f>
              <c:numCache>
                <c:formatCode>#,##0.00</c:formatCode>
                <c:ptCount val="7"/>
                <c:pt idx="0" formatCode="General">
                  <c:v>222.1</c:v>
                </c:pt>
                <c:pt idx="1">
                  <c:v>1067.4000000000001</c:v>
                </c:pt>
                <c:pt idx="2">
                  <c:v>2579.4</c:v>
                </c:pt>
                <c:pt idx="3">
                  <c:v>-4155.8</c:v>
                </c:pt>
                <c:pt idx="4">
                  <c:v>2824.3</c:v>
                </c:pt>
                <c:pt idx="5">
                  <c:v>681.1</c:v>
                </c:pt>
                <c:pt idx="6">
                  <c:v>371.4</c:v>
                </c:pt>
              </c:numCache>
            </c:numRef>
          </c:val>
          <c:extLst>
            <c:ext xmlns:c16="http://schemas.microsoft.com/office/drawing/2014/chart" uri="{C3380CC4-5D6E-409C-BE32-E72D297353CC}">
              <c16:uniqueId val="{00000007-68E1-4234-AADC-F0530E4AD42F}"/>
            </c:ext>
          </c:extLst>
        </c:ser>
        <c:dLbls>
          <c:showLegendKey val="0"/>
          <c:showVal val="0"/>
          <c:showCatName val="0"/>
          <c:showSerName val="0"/>
          <c:showPercent val="0"/>
          <c:showBubbleSize val="0"/>
        </c:dLbls>
        <c:gapWidth val="267"/>
        <c:overlap val="-43"/>
        <c:axId val="2140369928"/>
        <c:axId val="2140365160"/>
      </c:barChart>
      <c:catAx>
        <c:axId val="2140369928"/>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400" b="0" i="0" u="none" strike="noStrike" kern="1200" cap="none" spc="0" normalizeH="0" baseline="0">
                <a:solidFill>
                  <a:sysClr val="windowText" lastClr="000000"/>
                </a:solidFill>
                <a:latin typeface="Bookman Old Style" panose="02050604050505020204" pitchFamily="18" charset="0"/>
                <a:ea typeface="+mn-ea"/>
                <a:cs typeface="+mn-cs"/>
              </a:defRPr>
            </a:pPr>
            <a:endParaRPr lang="es-ES"/>
          </a:p>
        </c:txPr>
        <c:crossAx val="2140365160"/>
        <c:crosses val="autoZero"/>
        <c:auto val="1"/>
        <c:lblAlgn val="ctr"/>
        <c:lblOffset val="100"/>
        <c:noMultiLvlLbl val="0"/>
      </c:catAx>
      <c:valAx>
        <c:axId val="214036516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Bookman Old Style" panose="02050604050505020204" pitchFamily="18" charset="0"/>
                <a:ea typeface="+mn-ea"/>
                <a:cs typeface="+mn-cs"/>
              </a:defRPr>
            </a:pPr>
            <a:endParaRPr lang="es-ES"/>
          </a:p>
        </c:txPr>
        <c:crossAx val="2140369928"/>
        <c:crosses val="autoZero"/>
        <c:crossBetween val="between"/>
      </c:valAx>
      <c:spPr>
        <a:pattFill prst="ltDnDiag">
          <a:fgClr>
            <a:srgbClr val="000000">
              <a:alpha val="0"/>
            </a:srgbClr>
          </a:fgClr>
          <a:bgClr>
            <a:srgbClr val="FFFFFF"/>
          </a:bgClr>
        </a:pattFill>
        <a:ln w="25400">
          <a:noFill/>
        </a:ln>
        <a:effectLst/>
      </c:spPr>
    </c:plotArea>
    <c:plotVisOnly val="1"/>
    <c:dispBlanksAs val="gap"/>
    <c:showDLblsOverMax val="0"/>
  </c:chart>
  <c:spPr>
    <a:solidFill>
      <a:schemeClr val="lt1"/>
    </a:solidFill>
    <a:ln w="9525" cap="flat" cmpd="sng" algn="ctr">
      <a:noFill/>
      <a:round/>
    </a:ln>
    <a:effectLst/>
  </c:spPr>
  <c:txPr>
    <a:bodyPr/>
    <a:lstStyle/>
    <a:p>
      <a:pPr>
        <a:defRPr sz="1400" b="0" i="0">
          <a:solidFill>
            <a:sysClr val="windowText" lastClr="000000"/>
          </a:solidFill>
          <a:latin typeface="Bookman Old Style" panose="02050604050505020204" pitchFamily="18" charset="0"/>
        </a:defRPr>
      </a:pPr>
      <a:endParaRPr lang="es-E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800" b="1" i="0" u="none" strike="noStrike" kern="1200" cap="all" spc="120" normalizeH="0" baseline="0">
                <a:solidFill>
                  <a:sysClr val="windowText" lastClr="000000"/>
                </a:solidFill>
                <a:latin typeface="Bookman Old Style" panose="02050604050505020204" pitchFamily="18" charset="0"/>
                <a:ea typeface="+mn-ea"/>
                <a:cs typeface="Times New Roman" panose="02020603050405020304" pitchFamily="18" charset="0"/>
              </a:defRPr>
            </a:pPr>
            <a:r>
              <a:rPr lang="es-MX" sz="1800" b="1" cap="none" dirty="0"/>
              <a:t>Evolución de la Disponibilidad de Espectro</a:t>
            </a:r>
          </a:p>
        </c:rich>
      </c:tx>
      <c:overlay val="0"/>
      <c:spPr>
        <a:noFill/>
        <a:ln>
          <a:noFill/>
        </a:ln>
        <a:effectLst/>
      </c:spPr>
      <c:txPr>
        <a:bodyPr rot="0" spcFirstLastPara="1" vertOverflow="ellipsis" vert="horz" wrap="square" anchor="ctr" anchorCtr="1"/>
        <a:lstStyle/>
        <a:p>
          <a:pPr>
            <a:defRPr sz="1800" b="1" i="0" u="none" strike="noStrike" kern="1200" cap="all" spc="120" normalizeH="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title>
    <c:autoTitleDeleted val="0"/>
    <c:plotArea>
      <c:layout>
        <c:manualLayout>
          <c:layoutTarget val="inner"/>
          <c:xMode val="edge"/>
          <c:yMode val="edge"/>
          <c:x val="0.24340407197844"/>
          <c:y val="0.1237216040521642"/>
          <c:w val="0.75659592802155995"/>
          <c:h val="0.80774241474937014"/>
        </c:manualLayout>
      </c:layout>
      <c:barChart>
        <c:barDir val="bar"/>
        <c:grouping val="stacked"/>
        <c:varyColors val="0"/>
        <c:ser>
          <c:idx val="0"/>
          <c:order val="0"/>
          <c:tx>
            <c:strRef>
              <c:f>'6'!$B$2</c:f>
              <c:strCache>
                <c:ptCount val="1"/>
                <c:pt idx="0">
                  <c:v>2.5GHz</c:v>
                </c:pt>
              </c:strCache>
            </c:strRef>
          </c:tx>
          <c:spPr>
            <a:solidFill>
              <a:schemeClr val="accent6">
                <a:shade val="53000"/>
              </a:schemeClr>
            </a:solidFill>
            <a:ln>
              <a:noFill/>
            </a:ln>
            <a:effectLst/>
          </c:spPr>
          <c:invertIfNegative val="0"/>
          <c:dLbls>
            <c:dLbl>
              <c:idx val="1"/>
              <c:layout>
                <c:manualLayout>
                  <c:x val="1.3400335008375199E-2"/>
                  <c:y val="-6.2305295950156299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5B2-4C8E-84A3-1B65915B5CE7}"/>
                </c:ext>
              </c:extLst>
            </c:dLbl>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Bookman Old Style" panose="02050604050505020204" pitchFamily="18" charset="0"/>
                    <a:ea typeface="+mn-ea"/>
                    <a:cs typeface="Times New Roman" panose="02020603050405020304" pitchFamily="18" charset="0"/>
                  </a:defRPr>
                </a:pPr>
                <a:endParaRPr lang="es-E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'6'!$A$3:$A$4</c:f>
              <c:strCache>
                <c:ptCount val="2"/>
                <c:pt idx="0">
                  <c:v>Disponibilidad actual 
(junio 2018)</c:v>
                </c:pt>
                <c:pt idx="1">
                  <c:v>Antes de la reforma </c:v>
                </c:pt>
              </c:strCache>
            </c:strRef>
          </c:cat>
          <c:val>
            <c:numRef>
              <c:f>'6'!$B$3:$B$4</c:f>
              <c:numCache>
                <c:formatCode>General</c:formatCode>
                <c:ptCount val="2"/>
                <c:pt idx="0">
                  <c:v>60</c:v>
                </c:pt>
              </c:numCache>
            </c:numRef>
          </c:val>
          <c:extLst>
            <c:ext xmlns:c16="http://schemas.microsoft.com/office/drawing/2014/chart" uri="{C3380CC4-5D6E-409C-BE32-E72D297353CC}">
              <c16:uniqueId val="{00000001-25B2-4C8E-84A3-1B65915B5CE7}"/>
            </c:ext>
          </c:extLst>
        </c:ser>
        <c:ser>
          <c:idx val="1"/>
          <c:order val="1"/>
          <c:tx>
            <c:strRef>
              <c:f>'6'!$C$2</c:f>
              <c:strCache>
                <c:ptCount val="1"/>
                <c:pt idx="0">
                  <c:v>SCP (1.9 GHz)</c:v>
                </c:pt>
              </c:strCache>
            </c:strRef>
          </c:tx>
          <c:spPr>
            <a:solidFill>
              <a:schemeClr val="accent6">
                <a:shade val="76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Bookman Old Style" panose="02050604050505020204" pitchFamily="18" charset="0"/>
                    <a:ea typeface="+mn-ea"/>
                    <a:cs typeface="Times New Roman" panose="02020603050405020304" pitchFamily="18" charset="0"/>
                  </a:defRPr>
                </a:pPr>
                <a:endParaRPr lang="es-E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'6'!$A$3:$A$4</c:f>
              <c:strCache>
                <c:ptCount val="2"/>
                <c:pt idx="0">
                  <c:v>Disponibilidad actual 
(junio 2018)</c:v>
                </c:pt>
                <c:pt idx="1">
                  <c:v>Antes de la reforma </c:v>
                </c:pt>
              </c:strCache>
            </c:strRef>
          </c:cat>
          <c:val>
            <c:numRef>
              <c:f>'6'!$C$3:$C$4</c:f>
              <c:numCache>
                <c:formatCode>General</c:formatCode>
                <c:ptCount val="2"/>
                <c:pt idx="0">
                  <c:v>120</c:v>
                </c:pt>
                <c:pt idx="1">
                  <c:v>120</c:v>
                </c:pt>
              </c:numCache>
            </c:numRef>
          </c:val>
          <c:extLst>
            <c:ext xmlns:c16="http://schemas.microsoft.com/office/drawing/2014/chart" uri="{C3380CC4-5D6E-409C-BE32-E72D297353CC}">
              <c16:uniqueId val="{00000002-25B2-4C8E-84A3-1B65915B5CE7}"/>
            </c:ext>
          </c:extLst>
        </c:ser>
        <c:ser>
          <c:idx val="2"/>
          <c:order val="2"/>
          <c:tx>
            <c:strRef>
              <c:f>'6'!$D$2</c:f>
              <c:strCache>
                <c:ptCount val="1"/>
                <c:pt idx="0">
                  <c:v>AWS (1.7/2.1 GHz)</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Bookman Old Style" panose="02050604050505020204" pitchFamily="18" charset="0"/>
                    <a:ea typeface="+mn-ea"/>
                    <a:cs typeface="Times New Roman" panose="02020603050405020304" pitchFamily="18" charset="0"/>
                  </a:defRPr>
                </a:pPr>
                <a:endParaRPr lang="es-E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'6'!$A$3:$A$4</c:f>
              <c:strCache>
                <c:ptCount val="2"/>
                <c:pt idx="0">
                  <c:v>Disponibilidad actual 
(junio 2018)</c:v>
                </c:pt>
                <c:pt idx="1">
                  <c:v>Antes de la reforma </c:v>
                </c:pt>
              </c:strCache>
            </c:strRef>
          </c:cat>
          <c:val>
            <c:numRef>
              <c:f>'6'!$D$3:$D$4</c:f>
              <c:numCache>
                <c:formatCode>General</c:formatCode>
                <c:ptCount val="2"/>
                <c:pt idx="0">
                  <c:v>130</c:v>
                </c:pt>
                <c:pt idx="1">
                  <c:v>60</c:v>
                </c:pt>
              </c:numCache>
            </c:numRef>
          </c:val>
          <c:extLst>
            <c:ext xmlns:c16="http://schemas.microsoft.com/office/drawing/2014/chart" uri="{C3380CC4-5D6E-409C-BE32-E72D297353CC}">
              <c16:uniqueId val="{00000003-25B2-4C8E-84A3-1B65915B5CE7}"/>
            </c:ext>
          </c:extLst>
        </c:ser>
        <c:ser>
          <c:idx val="3"/>
          <c:order val="3"/>
          <c:tx>
            <c:strRef>
              <c:f>'6'!$E$2</c:f>
              <c:strCache>
                <c:ptCount val="1"/>
                <c:pt idx="0">
                  <c:v>800 MHz</c:v>
                </c:pt>
              </c:strCache>
            </c:strRef>
          </c:tx>
          <c:spPr>
            <a:solidFill>
              <a:schemeClr val="accent6">
                <a:tint val="77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'6'!$A$3:$A$4</c:f>
              <c:strCache>
                <c:ptCount val="2"/>
                <c:pt idx="0">
                  <c:v>Disponibilidad actual 
(junio 2018)</c:v>
                </c:pt>
                <c:pt idx="1">
                  <c:v>Antes de la reforma </c:v>
                </c:pt>
              </c:strCache>
            </c:strRef>
          </c:cat>
          <c:val>
            <c:numRef>
              <c:f>'6'!$E$3:$E$4</c:f>
              <c:numCache>
                <c:formatCode>General</c:formatCode>
                <c:ptCount val="2"/>
                <c:pt idx="0">
                  <c:v>64</c:v>
                </c:pt>
                <c:pt idx="1">
                  <c:v>42</c:v>
                </c:pt>
              </c:numCache>
            </c:numRef>
          </c:val>
          <c:extLst>
            <c:ext xmlns:c16="http://schemas.microsoft.com/office/drawing/2014/chart" uri="{C3380CC4-5D6E-409C-BE32-E72D297353CC}">
              <c16:uniqueId val="{00000004-25B2-4C8E-84A3-1B65915B5CE7}"/>
            </c:ext>
          </c:extLst>
        </c:ser>
        <c:ser>
          <c:idx val="4"/>
          <c:order val="4"/>
          <c:tx>
            <c:strRef>
              <c:f>'6'!$F$2</c:f>
              <c:strCache>
                <c:ptCount val="1"/>
                <c:pt idx="0">
                  <c:v>700 MHz</c:v>
                </c:pt>
              </c:strCache>
            </c:strRef>
          </c:tx>
          <c:spPr>
            <a:solidFill>
              <a:schemeClr val="accent6">
                <a:tint val="54000"/>
              </a:schemeClr>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'6'!$A$3:$A$4</c:f>
              <c:strCache>
                <c:ptCount val="2"/>
                <c:pt idx="0">
                  <c:v>Disponibilidad actual 
(junio 2018)</c:v>
                </c:pt>
                <c:pt idx="1">
                  <c:v>Antes de la reforma </c:v>
                </c:pt>
              </c:strCache>
            </c:strRef>
          </c:cat>
          <c:val>
            <c:numRef>
              <c:f>'6'!$F$3:$F$4</c:f>
              <c:numCache>
                <c:formatCode>General</c:formatCode>
                <c:ptCount val="2"/>
                <c:pt idx="0">
                  <c:v>90</c:v>
                </c:pt>
              </c:numCache>
            </c:numRef>
          </c:val>
          <c:extLst>
            <c:ext xmlns:c16="http://schemas.microsoft.com/office/drawing/2014/chart" uri="{C3380CC4-5D6E-409C-BE32-E72D297353CC}">
              <c16:uniqueId val="{00000005-25B2-4C8E-84A3-1B65915B5CE7}"/>
            </c:ext>
          </c:extLst>
        </c:ser>
        <c:dLbls>
          <c:dLblPos val="ctr"/>
          <c:showLegendKey val="0"/>
          <c:showVal val="1"/>
          <c:showCatName val="0"/>
          <c:showSerName val="0"/>
          <c:showPercent val="0"/>
          <c:showBubbleSize val="0"/>
        </c:dLbls>
        <c:gapWidth val="79"/>
        <c:overlap val="100"/>
        <c:axId val="2140315560"/>
        <c:axId val="2140311704"/>
      </c:barChart>
      <c:catAx>
        <c:axId val="2140315560"/>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cap="all" spc="120" normalizeH="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crossAx val="2140311704"/>
        <c:crosses val="autoZero"/>
        <c:auto val="1"/>
        <c:lblAlgn val="ctr"/>
        <c:lblOffset val="100"/>
        <c:noMultiLvlLbl val="0"/>
      </c:catAx>
      <c:valAx>
        <c:axId val="2140311704"/>
        <c:scaling>
          <c:orientation val="minMax"/>
        </c:scaling>
        <c:delete val="1"/>
        <c:axPos val="b"/>
        <c:numFmt formatCode="General" sourceLinked="1"/>
        <c:majorTickMark val="none"/>
        <c:minorTickMark val="none"/>
        <c:tickLblPos val="nextTo"/>
        <c:crossAx val="2140315560"/>
        <c:crosses val="autoZero"/>
        <c:crossBetween val="between"/>
      </c:valAx>
      <c:spPr>
        <a:noFill/>
        <a:ln>
          <a:noFill/>
        </a:ln>
        <a:effectLst/>
      </c:spPr>
    </c:plotArea>
    <c:legend>
      <c:legendPos val="t"/>
      <c:layout>
        <c:manualLayout>
          <c:xMode val="edge"/>
          <c:yMode val="edge"/>
          <c:x val="5.0715775450106679E-2"/>
          <c:y val="0.9200263306077453"/>
          <c:w val="0.89856844909978661"/>
          <c:h val="7.997366939225467E-2"/>
        </c:manualLayout>
      </c:layout>
      <c:overlay val="0"/>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Bookman Old Style" panose="02050604050505020204" pitchFamily="18" charset="0"/>
              <a:ea typeface="+mn-ea"/>
              <a:cs typeface="Times New Roman" panose="02020603050405020304" pitchFamily="18" charset="0"/>
            </a:defRPr>
          </a:pPr>
          <a:endParaRPr lang="es-ES"/>
        </a:p>
      </c:txPr>
    </c:legend>
    <c:plotVisOnly val="1"/>
    <c:dispBlanksAs val="gap"/>
    <c:showDLblsOverMax val="0"/>
  </c:chart>
  <c:spPr>
    <a:noFill/>
    <a:ln>
      <a:noFill/>
    </a:ln>
    <a:effectLst/>
  </c:spPr>
  <c:txPr>
    <a:bodyPr/>
    <a:lstStyle/>
    <a:p>
      <a:pPr>
        <a:defRPr sz="1600" b="0" i="0">
          <a:solidFill>
            <a:sysClr val="windowText" lastClr="000000"/>
          </a:solidFill>
          <a:latin typeface="Bookman Old Style" panose="02050604050505020204" pitchFamily="18" charset="0"/>
          <a:cs typeface="Times New Roman" panose="02020603050405020304" pitchFamily="18" charset="0"/>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withinLinear" id="19">
  <a:schemeClr val="accent6"/>
</cs:colorStyle>
</file>

<file path=ppt/charts/colors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9">
  <a:schemeClr val="accent6"/>
</cs:colorStyle>
</file>

<file path=ppt/charts/colors6.xml><?xml version="1.0" encoding="utf-8"?>
<cs:colorStyle xmlns:cs="http://schemas.microsoft.com/office/drawing/2012/chartStyle" xmlns:a="http://schemas.openxmlformats.org/drawingml/2006/main" meth="withinLinear" id="19">
  <a:schemeClr val="accent6"/>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cap="flat" cmpd="sng" algn="ctr">
        <a:solidFill>
          <a:schemeClr val="tx1">
            <a:lumMod val="65000"/>
            <a:lumOff val="35000"/>
          </a:schemeClr>
        </a:solidFill>
        <a:round/>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15875" cap="flat" cmpd="sng" algn="ctr">
        <a:solidFill>
          <a:schemeClr val="tx1">
            <a:lumMod val="65000"/>
            <a:lumOff val="3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4.xml><?xml version="1.0" encoding="utf-8"?>
<cs:chartStyle xmlns:cs="http://schemas.microsoft.com/office/drawing/2012/chartStyle" xmlns:a="http://schemas.openxmlformats.org/drawingml/2006/main" id="232">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alpha val="54000"/>
          </a:schemeClr>
        </a:solidFill>
        <a:round/>
      </a:ln>
    </cs:spPr>
  </cs:gridlineMajor>
  <cs:gridlineMinor>
    <cs:lnRef idx="0"/>
    <cs:fillRef idx="0"/>
    <cs:effectRef idx="0"/>
    <cs:fontRef idx="minor">
      <a:schemeClr val="dk1"/>
    </cs:fontRef>
    <cs:spPr>
      <a:ln w="9525" cap="flat" cmpd="sng" algn="ctr">
        <a:solidFill>
          <a:schemeClr val="dk1">
            <a:lumMod val="15000"/>
            <a:lumOff val="85000"/>
            <a:alpha val="51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5.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6.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38A47E-94C5-4EFC-AC1D-27A4CA7CD31E}" type="doc">
      <dgm:prSet loTypeId="urn:microsoft.com/office/officeart/2009/3/layout/FramedTextPicture" loCatId="picture" qsTypeId="urn:microsoft.com/office/officeart/2005/8/quickstyle/simple5" qsCatId="simple" csTypeId="urn:microsoft.com/office/officeart/2005/8/colors/accent1_2" csCatId="accent1" phldr="1"/>
      <dgm:spPr/>
      <dgm:t>
        <a:bodyPr/>
        <a:lstStyle/>
        <a:p>
          <a:endParaRPr lang="es-ES"/>
        </a:p>
      </dgm:t>
    </dgm:pt>
    <dgm:pt modelId="{49B1EC9D-3763-4561-AA0B-CE21D4A13958}">
      <dgm:prSet phldrT="[Texto]" custT="1"/>
      <dgm:spPr/>
      <dgm:t>
        <a:bodyPr/>
        <a:lstStyle/>
        <a:p>
          <a:pPr algn="just"/>
          <a:r>
            <a:rPr lang="es-MX" sz="2400" b="0" i="0" dirty="0">
              <a:latin typeface="Bookman Old Style" panose="02050604050505020204" pitchFamily="18" charset="0"/>
            </a:rPr>
            <a:t>La Reforma Constitucional en materia de Telecomunicaciones y Radiodifusión, y la modificación del marco normativo del sector a través de la promulgación de la Ley Federal de Telecomunicaciones y Radiodifusión vigente (</a:t>
          </a:r>
          <a:r>
            <a:rPr lang="es-MX" sz="2400" b="0" i="0" dirty="0" err="1">
              <a:latin typeface="Bookman Old Style" panose="02050604050505020204" pitchFamily="18" charset="0"/>
            </a:rPr>
            <a:t>LFTyR</a:t>
          </a:r>
          <a:r>
            <a:rPr lang="es-MX" sz="2400" b="0" i="0" dirty="0">
              <a:latin typeface="Bookman Old Style" panose="02050604050505020204" pitchFamily="18" charset="0"/>
            </a:rPr>
            <a:t>), y la emisión de la normatividad regulatoria del Instituto Federal de Telecomunicaciones (IFT), partió de un </a:t>
          </a:r>
          <a:r>
            <a:rPr lang="es-MX" sz="2400" b="0" i="0" dirty="0">
              <a:solidFill>
                <a:srgbClr val="0070C0"/>
              </a:solidFill>
              <a:latin typeface="Bookman Old Style" panose="02050604050505020204" pitchFamily="18" charset="0"/>
            </a:rPr>
            <a:t>diagnóstico de los mercados de Telecomunicaciones </a:t>
          </a:r>
          <a:r>
            <a:rPr lang="es-MX" sz="2400" b="0" i="0" dirty="0">
              <a:latin typeface="Bookman Old Style" panose="02050604050505020204" pitchFamily="18" charset="0"/>
            </a:rPr>
            <a:t>y Radiodifusión que sostenía que los mismos </a:t>
          </a:r>
          <a:r>
            <a:rPr lang="es-MX" sz="2400" b="0" i="0" dirty="0">
              <a:solidFill>
                <a:srgbClr val="0070C0"/>
              </a:solidFill>
              <a:latin typeface="Bookman Old Style" panose="02050604050505020204" pitchFamily="18" charset="0"/>
            </a:rPr>
            <a:t>presentaban una alta concentración, con escasa penetración de mercado, elevados márgenes de rentabilidad y bajos niveles de inversión </a:t>
          </a:r>
          <a:endParaRPr lang="es-ES" sz="2400" b="0" i="0" dirty="0">
            <a:solidFill>
              <a:srgbClr val="0070C0"/>
            </a:solidFill>
            <a:latin typeface="Bookman Old Style" panose="02050604050505020204" pitchFamily="18" charset="0"/>
          </a:endParaRPr>
        </a:p>
      </dgm:t>
    </dgm:pt>
    <dgm:pt modelId="{75723B9D-D99A-405E-A160-B29540D6B127}" type="parTrans" cxnId="{2723DF5C-E5AE-4DDF-8304-AB1911298270}">
      <dgm:prSet/>
      <dgm:spPr/>
      <dgm:t>
        <a:bodyPr/>
        <a:lstStyle/>
        <a:p>
          <a:endParaRPr lang="es-ES"/>
        </a:p>
      </dgm:t>
    </dgm:pt>
    <dgm:pt modelId="{5D0EDFDC-2AC7-4A66-B61B-F351917E3E87}" type="sibTrans" cxnId="{2723DF5C-E5AE-4DDF-8304-AB1911298270}">
      <dgm:prSet/>
      <dgm:spPr/>
      <dgm:t>
        <a:bodyPr/>
        <a:lstStyle/>
        <a:p>
          <a:endParaRPr lang="es-ES"/>
        </a:p>
      </dgm:t>
    </dgm:pt>
    <dgm:pt modelId="{1ACC1A9F-8423-47CA-85FD-94EDA60D33A7}" type="pres">
      <dgm:prSet presAssocID="{AA38A47E-94C5-4EFC-AC1D-27A4CA7CD31E}" presName="Name0" presStyleCnt="0">
        <dgm:presLayoutVars>
          <dgm:chMax/>
          <dgm:chPref/>
          <dgm:dir/>
        </dgm:presLayoutVars>
      </dgm:prSet>
      <dgm:spPr/>
    </dgm:pt>
    <dgm:pt modelId="{A8B65686-D75D-4284-9A33-6F7DE697978D}" type="pres">
      <dgm:prSet presAssocID="{49B1EC9D-3763-4561-AA0B-CE21D4A13958}" presName="composite" presStyleCnt="0">
        <dgm:presLayoutVars>
          <dgm:chMax/>
          <dgm:chPref/>
        </dgm:presLayoutVars>
      </dgm:prSet>
      <dgm:spPr/>
    </dgm:pt>
    <dgm:pt modelId="{775AB20A-663B-4856-AE29-6D53AD395FA7}" type="pres">
      <dgm:prSet presAssocID="{49B1EC9D-3763-4561-AA0B-CE21D4A13958}" presName="Image" presStyleLbl="bgImgPlace1" presStyleIdx="0" presStyleCnt="1" custFlipVert="1" custFlipHor="1" custScaleX="71672" custScaleY="3064">
        <dgm:style>
          <a:lnRef idx="2">
            <a:schemeClr val="accent1"/>
          </a:lnRef>
          <a:fillRef idx="1">
            <a:schemeClr val="lt1"/>
          </a:fillRef>
          <a:effectRef idx="0">
            <a:schemeClr val="accent1"/>
          </a:effectRef>
          <a:fontRef idx="minor">
            <a:schemeClr val="dk1"/>
          </a:fontRef>
        </dgm:style>
      </dgm:prSet>
      <dgm:spPr>
        <a:ln>
          <a:solidFill>
            <a:schemeClr val="bg1"/>
          </a:solidFill>
        </a:ln>
      </dgm:spPr>
    </dgm:pt>
    <dgm:pt modelId="{136B5DDF-03FB-4392-A67A-FF9F7F3B1628}" type="pres">
      <dgm:prSet presAssocID="{49B1EC9D-3763-4561-AA0B-CE21D4A13958}" presName="ParentText" presStyleLbl="revTx" presStyleIdx="0" presStyleCnt="1" custScaleX="256008" custScaleY="177388">
        <dgm:presLayoutVars>
          <dgm:chMax val="0"/>
          <dgm:chPref val="0"/>
          <dgm:bulletEnabled val="1"/>
        </dgm:presLayoutVars>
      </dgm:prSet>
      <dgm:spPr/>
    </dgm:pt>
    <dgm:pt modelId="{D151FBCA-7B3B-4505-ADFA-82C027FAE313}" type="pres">
      <dgm:prSet presAssocID="{49B1EC9D-3763-4561-AA0B-CE21D4A13958}" presName="tlFrame" presStyleLbl="node1" presStyleIdx="0" presStyleCnt="4" custLinFactX="-103238" custLinFactY="-20999" custLinFactNeighborX="-200000" custLinFactNeighborY="-100000">
        <dgm:style>
          <a:lnRef idx="0">
            <a:schemeClr val="accent6"/>
          </a:lnRef>
          <a:fillRef idx="3">
            <a:schemeClr val="accent6"/>
          </a:fillRef>
          <a:effectRef idx="3">
            <a:schemeClr val="accent6"/>
          </a:effectRef>
          <a:fontRef idx="minor">
            <a:schemeClr val="lt1"/>
          </a:fontRef>
        </dgm:style>
      </dgm:prSet>
      <dgm:spPr/>
    </dgm:pt>
    <dgm:pt modelId="{5EEE03BA-19D4-4759-BF40-EF859DAD3B23}" type="pres">
      <dgm:prSet presAssocID="{49B1EC9D-3763-4561-AA0B-CE21D4A13958}" presName="trFrame" presStyleLbl="node1" presStyleIdx="1" presStyleCnt="4" custLinFactX="123808" custLinFactY="-22436" custLinFactNeighborX="200000" custLinFactNeighborY="-100000">
        <dgm:style>
          <a:lnRef idx="0">
            <a:schemeClr val="accent6"/>
          </a:lnRef>
          <a:fillRef idx="3">
            <a:schemeClr val="accent6"/>
          </a:fillRef>
          <a:effectRef idx="3">
            <a:schemeClr val="accent6"/>
          </a:effectRef>
          <a:fontRef idx="minor">
            <a:schemeClr val="lt1"/>
          </a:fontRef>
        </dgm:style>
      </dgm:prSet>
      <dgm:spPr/>
    </dgm:pt>
    <dgm:pt modelId="{327975E9-E961-45D5-8A37-678CEA26A60C}" type="pres">
      <dgm:prSet presAssocID="{49B1EC9D-3763-4561-AA0B-CE21D4A13958}" presName="blFrame" presStyleLbl="node1" presStyleIdx="2" presStyleCnt="4" custLinFactX="-108653" custLinFactY="56994" custLinFactNeighborX="-200000" custLinFactNeighborY="100000">
        <dgm:style>
          <a:lnRef idx="0">
            <a:schemeClr val="accent6"/>
          </a:lnRef>
          <a:fillRef idx="3">
            <a:schemeClr val="accent6"/>
          </a:fillRef>
          <a:effectRef idx="3">
            <a:schemeClr val="accent6"/>
          </a:effectRef>
          <a:fontRef idx="minor">
            <a:schemeClr val="lt1"/>
          </a:fontRef>
        </dgm:style>
      </dgm:prSet>
      <dgm:spPr/>
    </dgm:pt>
    <dgm:pt modelId="{50C080FE-262D-4149-B424-F7009E44F52A}" type="pres">
      <dgm:prSet presAssocID="{49B1EC9D-3763-4561-AA0B-CE21D4A13958}" presName="brFrame" presStyleLbl="node1" presStyleIdx="3" presStyleCnt="4" custLinFactX="123808" custLinFactY="30895" custLinFactNeighborX="200000" custLinFactNeighborY="100000">
        <dgm:style>
          <a:lnRef idx="0">
            <a:schemeClr val="accent6"/>
          </a:lnRef>
          <a:fillRef idx="3">
            <a:schemeClr val="accent6"/>
          </a:fillRef>
          <a:effectRef idx="3">
            <a:schemeClr val="accent6"/>
          </a:effectRef>
          <a:fontRef idx="minor">
            <a:schemeClr val="lt1"/>
          </a:fontRef>
        </dgm:style>
      </dgm:prSet>
      <dgm:spPr/>
    </dgm:pt>
  </dgm:ptLst>
  <dgm:cxnLst>
    <dgm:cxn modelId="{2723DF5C-E5AE-4DDF-8304-AB1911298270}" srcId="{AA38A47E-94C5-4EFC-AC1D-27A4CA7CD31E}" destId="{49B1EC9D-3763-4561-AA0B-CE21D4A13958}" srcOrd="0" destOrd="0" parTransId="{75723B9D-D99A-405E-A160-B29540D6B127}" sibTransId="{5D0EDFDC-2AC7-4A66-B61B-F351917E3E87}"/>
    <dgm:cxn modelId="{01179F4D-52D8-4827-9A74-641DCC0B2C37}" type="presOf" srcId="{AA38A47E-94C5-4EFC-AC1D-27A4CA7CD31E}" destId="{1ACC1A9F-8423-47CA-85FD-94EDA60D33A7}" srcOrd="0" destOrd="0" presId="urn:microsoft.com/office/officeart/2009/3/layout/FramedTextPicture"/>
    <dgm:cxn modelId="{3FEC7655-9A51-44FB-83E2-768E1EDAC041}" type="presOf" srcId="{49B1EC9D-3763-4561-AA0B-CE21D4A13958}" destId="{136B5DDF-03FB-4392-A67A-FF9F7F3B1628}" srcOrd="0" destOrd="0" presId="urn:microsoft.com/office/officeart/2009/3/layout/FramedTextPicture"/>
    <dgm:cxn modelId="{1ED48039-DCF0-4267-9920-4C2F89285F07}" type="presParOf" srcId="{1ACC1A9F-8423-47CA-85FD-94EDA60D33A7}" destId="{A8B65686-D75D-4284-9A33-6F7DE697978D}" srcOrd="0" destOrd="0" presId="urn:microsoft.com/office/officeart/2009/3/layout/FramedTextPicture"/>
    <dgm:cxn modelId="{52A91CF4-7AFA-428F-9D68-C9795E9D2BDA}" type="presParOf" srcId="{A8B65686-D75D-4284-9A33-6F7DE697978D}" destId="{775AB20A-663B-4856-AE29-6D53AD395FA7}" srcOrd="0" destOrd="0" presId="urn:microsoft.com/office/officeart/2009/3/layout/FramedTextPicture"/>
    <dgm:cxn modelId="{3EF6F813-BEAA-4906-A5D8-93B0CF1C7974}" type="presParOf" srcId="{A8B65686-D75D-4284-9A33-6F7DE697978D}" destId="{136B5DDF-03FB-4392-A67A-FF9F7F3B1628}" srcOrd="1" destOrd="0" presId="urn:microsoft.com/office/officeart/2009/3/layout/FramedTextPicture"/>
    <dgm:cxn modelId="{6112F4CC-FC12-4A45-920F-9E71BE4D1CFD}" type="presParOf" srcId="{A8B65686-D75D-4284-9A33-6F7DE697978D}" destId="{D151FBCA-7B3B-4505-ADFA-82C027FAE313}" srcOrd="2" destOrd="0" presId="urn:microsoft.com/office/officeart/2009/3/layout/FramedTextPicture"/>
    <dgm:cxn modelId="{D81EE8B3-F86E-44EE-9D0B-A75FA248DA48}" type="presParOf" srcId="{A8B65686-D75D-4284-9A33-6F7DE697978D}" destId="{5EEE03BA-19D4-4759-BF40-EF859DAD3B23}" srcOrd="3" destOrd="0" presId="urn:microsoft.com/office/officeart/2009/3/layout/FramedTextPicture"/>
    <dgm:cxn modelId="{68CDFDCC-A0CA-4F30-A0B0-251B9843701E}" type="presParOf" srcId="{A8B65686-D75D-4284-9A33-6F7DE697978D}" destId="{327975E9-E961-45D5-8A37-678CEA26A60C}" srcOrd="4" destOrd="0" presId="urn:microsoft.com/office/officeart/2009/3/layout/FramedTextPicture"/>
    <dgm:cxn modelId="{E5486F98-B929-42CB-B2C2-22DDD64D2F8A}" type="presParOf" srcId="{A8B65686-D75D-4284-9A33-6F7DE697978D}" destId="{50C080FE-262D-4149-B424-F7009E44F52A}"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C328C93-C45C-4559-8F50-55CA3265D4BF}" type="doc">
      <dgm:prSet loTypeId="urn:microsoft.com/office/officeart/2005/8/layout/arrow5" loCatId="relationship" qsTypeId="urn:microsoft.com/office/officeart/2005/8/quickstyle/simple5" qsCatId="simple" csTypeId="urn:microsoft.com/office/officeart/2005/8/colors/colorful5" csCatId="colorful" phldr="1"/>
      <dgm:spPr/>
      <dgm:t>
        <a:bodyPr/>
        <a:lstStyle/>
        <a:p>
          <a:endParaRPr lang="es-ES"/>
        </a:p>
      </dgm:t>
    </dgm:pt>
    <dgm:pt modelId="{96626A16-C12F-44BF-A727-07DB2AF76CA6}">
      <dgm:prSet phldrT="[Texto]" custT="1"/>
      <dgm:spPr>
        <a:solidFill>
          <a:srgbClr val="0070C0"/>
        </a:solidFill>
      </dgm:spPr>
      <dgm:t>
        <a:bodyPr/>
        <a:lstStyle/>
        <a:p>
          <a:r>
            <a:rPr lang="es-MX" sz="1800" b="1" i="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Grupo de Interés Económico América Móvil   </a:t>
          </a:r>
        </a:p>
        <a:p>
          <a:r>
            <a:rPr lang="es-MX" sz="1800" b="1" i="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79.6% telefonía fija</a:t>
          </a:r>
        </a:p>
        <a:p>
          <a:r>
            <a:rPr lang="es-MX" sz="1800" b="1" i="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70% en la telefonía móvil</a:t>
          </a:r>
          <a:endParaRPr lang="es-ES" sz="1800" b="1" i="0" dirty="0">
            <a:solidFill>
              <a:schemeClr val="tx1"/>
            </a:solidFill>
            <a:latin typeface="Bookman Old Style" panose="02050604050505020204" pitchFamily="18" charset="0"/>
          </a:endParaRPr>
        </a:p>
      </dgm:t>
    </dgm:pt>
    <dgm:pt modelId="{B9FA7BF0-FCE5-42DC-91F0-C6DDF2B04ED5}" type="parTrans" cxnId="{0D4A3825-328F-48E1-BA35-31B55ABEC57D}">
      <dgm:prSet/>
      <dgm:spPr/>
      <dgm:t>
        <a:bodyPr/>
        <a:lstStyle/>
        <a:p>
          <a:endParaRPr lang="es-ES" sz="1800" b="1" i="0">
            <a:solidFill>
              <a:schemeClr val="tx1"/>
            </a:solidFill>
            <a:latin typeface="Bookman Old Style" panose="02050604050505020204" pitchFamily="18" charset="0"/>
          </a:endParaRPr>
        </a:p>
      </dgm:t>
    </dgm:pt>
    <dgm:pt modelId="{9C2D3728-13FA-48FF-BA28-AA67C9CF162E}" type="sibTrans" cxnId="{0D4A3825-328F-48E1-BA35-31B55ABEC57D}">
      <dgm:prSet/>
      <dgm:spPr/>
      <dgm:t>
        <a:bodyPr/>
        <a:lstStyle/>
        <a:p>
          <a:endParaRPr lang="es-ES" sz="1800" b="1" i="0">
            <a:solidFill>
              <a:schemeClr val="tx1"/>
            </a:solidFill>
            <a:latin typeface="Bookman Old Style" panose="02050604050505020204" pitchFamily="18" charset="0"/>
          </a:endParaRPr>
        </a:p>
      </dgm:t>
    </dgm:pt>
    <dgm:pt modelId="{D2CF2815-D6AB-42D2-A0D6-5EED1F844F42}">
      <dgm:prSet phldrT="[Texto]" custT="1"/>
      <dgm:spPr>
        <a:solidFill>
          <a:srgbClr val="FFC000"/>
        </a:solidFill>
      </dgm:spPr>
      <dgm:t>
        <a:bodyPr/>
        <a:lstStyle/>
        <a:p>
          <a:pPr algn="ctr"/>
          <a:r>
            <a:rPr lang="es-MX" sz="1800" b="1" i="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Grupo de Interés Económico Televisa:</a:t>
          </a:r>
        </a:p>
        <a:p>
          <a:pPr algn="ctr"/>
          <a:r>
            <a:rPr lang="es-MX" sz="1800" b="1" i="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66% en televisión abierta</a:t>
          </a:r>
          <a:endParaRPr lang="es-ES" sz="1800" b="1" i="0" dirty="0">
            <a:solidFill>
              <a:schemeClr val="tx1"/>
            </a:solidFill>
            <a:latin typeface="Bookman Old Style" panose="02050604050505020204" pitchFamily="18" charset="0"/>
          </a:endParaRPr>
        </a:p>
      </dgm:t>
    </dgm:pt>
    <dgm:pt modelId="{42E8DEC7-44D6-46C3-B65D-C6E022C7A4BE}" type="parTrans" cxnId="{F32C1028-EB7C-4876-922B-5F374ED04D9D}">
      <dgm:prSet/>
      <dgm:spPr/>
      <dgm:t>
        <a:bodyPr/>
        <a:lstStyle/>
        <a:p>
          <a:endParaRPr lang="es-ES" sz="1800" b="1" i="0">
            <a:solidFill>
              <a:schemeClr val="tx1"/>
            </a:solidFill>
            <a:latin typeface="Bookman Old Style" panose="02050604050505020204" pitchFamily="18" charset="0"/>
          </a:endParaRPr>
        </a:p>
      </dgm:t>
    </dgm:pt>
    <dgm:pt modelId="{7417436B-08EA-4B60-8D66-95AA7FF9BFA5}" type="sibTrans" cxnId="{F32C1028-EB7C-4876-922B-5F374ED04D9D}">
      <dgm:prSet/>
      <dgm:spPr/>
      <dgm:t>
        <a:bodyPr/>
        <a:lstStyle/>
        <a:p>
          <a:endParaRPr lang="es-ES" sz="1800" b="1" i="0">
            <a:solidFill>
              <a:schemeClr val="tx1"/>
            </a:solidFill>
            <a:latin typeface="Bookman Old Style" panose="02050604050505020204" pitchFamily="18" charset="0"/>
          </a:endParaRPr>
        </a:p>
      </dgm:t>
    </dgm:pt>
    <dgm:pt modelId="{32D37619-D9F7-4BE1-9F13-ACB23540A4D2}" type="pres">
      <dgm:prSet presAssocID="{DC328C93-C45C-4559-8F50-55CA3265D4BF}" presName="diagram" presStyleCnt="0">
        <dgm:presLayoutVars>
          <dgm:dir/>
          <dgm:resizeHandles val="exact"/>
        </dgm:presLayoutVars>
      </dgm:prSet>
      <dgm:spPr/>
    </dgm:pt>
    <dgm:pt modelId="{A6CAC5A7-A83C-4A39-9E0A-81D676314137}" type="pres">
      <dgm:prSet presAssocID="{96626A16-C12F-44BF-A727-07DB2AF76CA6}" presName="arrow" presStyleLbl="node1" presStyleIdx="0" presStyleCnt="2" custScaleY="100363" custRadScaleRad="73769" custRadScaleInc="83">
        <dgm:presLayoutVars>
          <dgm:bulletEnabled val="1"/>
        </dgm:presLayoutVars>
      </dgm:prSet>
      <dgm:spPr/>
    </dgm:pt>
    <dgm:pt modelId="{C7C65EE9-DD82-465A-912F-466466D9ACA4}" type="pres">
      <dgm:prSet presAssocID="{D2CF2815-D6AB-42D2-A0D6-5EED1F844F42}" presName="arrow" presStyleLbl="node1" presStyleIdx="1" presStyleCnt="2" custScaleY="100363" custRadScaleRad="73430">
        <dgm:presLayoutVars>
          <dgm:bulletEnabled val="1"/>
        </dgm:presLayoutVars>
      </dgm:prSet>
      <dgm:spPr/>
    </dgm:pt>
  </dgm:ptLst>
  <dgm:cxnLst>
    <dgm:cxn modelId="{0D4A3825-328F-48E1-BA35-31B55ABEC57D}" srcId="{DC328C93-C45C-4559-8F50-55CA3265D4BF}" destId="{96626A16-C12F-44BF-A727-07DB2AF76CA6}" srcOrd="0" destOrd="0" parTransId="{B9FA7BF0-FCE5-42DC-91F0-C6DDF2B04ED5}" sibTransId="{9C2D3728-13FA-48FF-BA28-AA67C9CF162E}"/>
    <dgm:cxn modelId="{F32C1028-EB7C-4876-922B-5F374ED04D9D}" srcId="{DC328C93-C45C-4559-8F50-55CA3265D4BF}" destId="{D2CF2815-D6AB-42D2-A0D6-5EED1F844F42}" srcOrd="1" destOrd="0" parTransId="{42E8DEC7-44D6-46C3-B65D-C6E022C7A4BE}" sibTransId="{7417436B-08EA-4B60-8D66-95AA7FF9BFA5}"/>
    <dgm:cxn modelId="{B15F59BB-077B-4675-ABB7-286F2952589B}" type="presOf" srcId="{D2CF2815-D6AB-42D2-A0D6-5EED1F844F42}" destId="{C7C65EE9-DD82-465A-912F-466466D9ACA4}" srcOrd="0" destOrd="0" presId="urn:microsoft.com/office/officeart/2005/8/layout/arrow5"/>
    <dgm:cxn modelId="{0D3684E5-DE80-4EE3-87C9-3BC982B58550}" type="presOf" srcId="{DC328C93-C45C-4559-8F50-55CA3265D4BF}" destId="{32D37619-D9F7-4BE1-9F13-ACB23540A4D2}" srcOrd="0" destOrd="0" presId="urn:microsoft.com/office/officeart/2005/8/layout/arrow5"/>
    <dgm:cxn modelId="{EF3A10E8-F64F-4376-9E43-ECADC0A1ABE1}" type="presOf" srcId="{96626A16-C12F-44BF-A727-07DB2AF76CA6}" destId="{A6CAC5A7-A83C-4A39-9E0A-81D676314137}" srcOrd="0" destOrd="0" presId="urn:microsoft.com/office/officeart/2005/8/layout/arrow5"/>
    <dgm:cxn modelId="{126BA356-79E9-432B-9739-BA79953D5C4E}" type="presParOf" srcId="{32D37619-D9F7-4BE1-9F13-ACB23540A4D2}" destId="{A6CAC5A7-A83C-4A39-9E0A-81D676314137}" srcOrd="0" destOrd="0" presId="urn:microsoft.com/office/officeart/2005/8/layout/arrow5"/>
    <dgm:cxn modelId="{FB367878-EAC9-4E59-9441-F2A373C0C4F3}" type="presParOf" srcId="{32D37619-D9F7-4BE1-9F13-ACB23540A4D2}" destId="{C7C65EE9-DD82-465A-912F-466466D9ACA4}" srcOrd="1" destOrd="0" presId="urn:microsoft.com/office/officeart/2005/8/layout/arrow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A17BF4E-2325-4944-A6D2-F31A35B89E2A}" type="doc">
      <dgm:prSet loTypeId="urn:microsoft.com/office/officeart/2009/3/layout/DescendingProcess" loCatId="process" qsTypeId="urn:microsoft.com/office/officeart/2005/8/quickstyle/simple1" qsCatId="simple" csTypeId="urn:microsoft.com/office/officeart/2005/8/colors/accent6_5" csCatId="accent6" phldr="1"/>
      <dgm:spPr/>
      <dgm:t>
        <a:bodyPr/>
        <a:lstStyle/>
        <a:p>
          <a:endParaRPr lang="es-ES"/>
        </a:p>
      </dgm:t>
    </dgm:pt>
    <dgm:pt modelId="{ADBD732B-A81A-44FC-B8E2-0A53361C17CF}">
      <dgm:prSet phldrT="[Texto]" custT="1"/>
      <dgm:spPr/>
      <dgm:t>
        <a:bodyPr/>
        <a:lstStyle/>
        <a:p>
          <a:r>
            <a:rPr lang="es-ES" sz="1800" b="1" i="0" dirty="0">
              <a:solidFill>
                <a:srgbClr val="000066"/>
              </a:solidFill>
              <a:latin typeface="Bookman Old Style" panose="02050604050505020204" pitchFamily="18" charset="0"/>
            </a:rPr>
            <a:t>OCDE:102</a:t>
          </a:r>
        </a:p>
      </dgm:t>
    </dgm:pt>
    <dgm:pt modelId="{63C452D6-8E83-4529-B1A2-9BB452FDF758}" type="parTrans" cxnId="{F16B9878-D9D0-4B2C-9E7D-DAB7ACEC250E}">
      <dgm:prSet/>
      <dgm:spPr/>
      <dgm:t>
        <a:bodyPr/>
        <a:lstStyle/>
        <a:p>
          <a:endParaRPr lang="es-ES" sz="1400" b="1" i="0">
            <a:solidFill>
              <a:srgbClr val="000066"/>
            </a:solidFill>
            <a:latin typeface="Bookman Old Style" panose="02050604050505020204" pitchFamily="18" charset="0"/>
          </a:endParaRPr>
        </a:p>
      </dgm:t>
    </dgm:pt>
    <dgm:pt modelId="{4352A5C3-B272-4683-A999-8BF9A523499A}" type="sibTrans" cxnId="{F16B9878-D9D0-4B2C-9E7D-DAB7ACEC250E}">
      <dgm:prSet/>
      <dgm:spPr/>
      <dgm:t>
        <a:bodyPr/>
        <a:lstStyle/>
        <a:p>
          <a:endParaRPr lang="es-ES" sz="1400" b="1" i="0">
            <a:solidFill>
              <a:srgbClr val="000066"/>
            </a:solidFill>
            <a:latin typeface="Bookman Old Style" panose="02050604050505020204" pitchFamily="18" charset="0"/>
          </a:endParaRPr>
        </a:p>
      </dgm:t>
    </dgm:pt>
    <dgm:pt modelId="{4BF26241-D4F7-4B21-B8B1-DBD2253F0701}">
      <dgm:prSet phldrT="[Texto]" custT="1"/>
      <dgm:spPr/>
      <dgm:t>
        <a:bodyPr/>
        <a:lstStyle/>
        <a:p>
          <a:r>
            <a:rPr lang="es-ES" sz="1800" b="1" i="0" dirty="0">
              <a:solidFill>
                <a:srgbClr val="000066"/>
              </a:solidFill>
              <a:latin typeface="Bookman Old Style" panose="02050604050505020204" pitchFamily="18" charset="0"/>
            </a:rPr>
            <a:t>Argentina: 102</a:t>
          </a:r>
        </a:p>
      </dgm:t>
    </dgm:pt>
    <dgm:pt modelId="{0084CECB-7F7A-45B2-A577-5C1622FE8560}" type="parTrans" cxnId="{0B64B8F1-C356-4DD8-91EB-7421772827E6}">
      <dgm:prSet/>
      <dgm:spPr/>
      <dgm:t>
        <a:bodyPr/>
        <a:lstStyle/>
        <a:p>
          <a:endParaRPr lang="es-ES" sz="1400" b="1" i="0">
            <a:solidFill>
              <a:srgbClr val="000066"/>
            </a:solidFill>
            <a:latin typeface="Bookman Old Style" panose="02050604050505020204" pitchFamily="18" charset="0"/>
          </a:endParaRPr>
        </a:p>
      </dgm:t>
    </dgm:pt>
    <dgm:pt modelId="{9BA6C86F-DEE2-4EBB-A2C1-F2B2A9B53318}" type="sibTrans" cxnId="{0B64B8F1-C356-4DD8-91EB-7421772827E6}">
      <dgm:prSet/>
      <dgm:spPr/>
      <dgm:t>
        <a:bodyPr/>
        <a:lstStyle/>
        <a:p>
          <a:endParaRPr lang="es-ES" sz="1400" b="1" i="0">
            <a:solidFill>
              <a:srgbClr val="000066"/>
            </a:solidFill>
            <a:latin typeface="Bookman Old Style" panose="02050604050505020204" pitchFamily="18" charset="0"/>
          </a:endParaRPr>
        </a:p>
      </dgm:t>
    </dgm:pt>
    <dgm:pt modelId="{7491A3C6-403E-4C28-9394-EA30B8519EE1}">
      <dgm:prSet phldrT="[Texto]" custT="1"/>
      <dgm:spPr/>
      <dgm:t>
        <a:bodyPr/>
        <a:lstStyle/>
        <a:p>
          <a:r>
            <a:rPr lang="es-ES" sz="1800" b="1" i="0" dirty="0">
              <a:solidFill>
                <a:srgbClr val="000066"/>
              </a:solidFill>
              <a:latin typeface="Bookman Old Style" panose="02050604050505020204" pitchFamily="18" charset="0"/>
            </a:rPr>
            <a:t>Brasil: 101</a:t>
          </a:r>
        </a:p>
      </dgm:t>
    </dgm:pt>
    <dgm:pt modelId="{9F333546-3409-44A0-90B4-F1157958633D}" type="parTrans" cxnId="{6D15D494-0669-4BBE-A460-38B5411CE59B}">
      <dgm:prSet/>
      <dgm:spPr/>
      <dgm:t>
        <a:bodyPr/>
        <a:lstStyle/>
        <a:p>
          <a:endParaRPr lang="es-ES" sz="1400" b="1" i="0">
            <a:solidFill>
              <a:srgbClr val="000066"/>
            </a:solidFill>
            <a:latin typeface="Bookman Old Style" panose="02050604050505020204" pitchFamily="18" charset="0"/>
          </a:endParaRPr>
        </a:p>
      </dgm:t>
    </dgm:pt>
    <dgm:pt modelId="{6447EAC9-A7F6-46F7-AD9C-A2D51C9E5ACE}" type="sibTrans" cxnId="{6D15D494-0669-4BBE-A460-38B5411CE59B}">
      <dgm:prSet/>
      <dgm:spPr/>
      <dgm:t>
        <a:bodyPr/>
        <a:lstStyle/>
        <a:p>
          <a:endParaRPr lang="es-ES" sz="1400" b="1" i="0">
            <a:solidFill>
              <a:srgbClr val="000066"/>
            </a:solidFill>
            <a:latin typeface="Bookman Old Style" panose="02050604050505020204" pitchFamily="18" charset="0"/>
          </a:endParaRPr>
        </a:p>
      </dgm:t>
    </dgm:pt>
    <dgm:pt modelId="{81CCA355-3856-4038-81FB-79EFD05AB67E}">
      <dgm:prSet phldrT="[Texto]" custT="1"/>
      <dgm:spPr/>
      <dgm:t>
        <a:bodyPr/>
        <a:lstStyle/>
        <a:p>
          <a:r>
            <a:rPr lang="es-ES" sz="1800" b="1" i="0" dirty="0">
              <a:solidFill>
                <a:srgbClr val="000066"/>
              </a:solidFill>
              <a:latin typeface="Bookman Old Style" panose="02050604050505020204" pitchFamily="18" charset="0"/>
            </a:rPr>
            <a:t>Venezuela: 98</a:t>
          </a:r>
        </a:p>
      </dgm:t>
    </dgm:pt>
    <dgm:pt modelId="{A2336D52-280D-4A69-B72A-4BE39BFDDF55}" type="parTrans" cxnId="{6F3EF643-DB11-48CD-AFD3-4A93BAE85DEF}">
      <dgm:prSet/>
      <dgm:spPr/>
      <dgm:t>
        <a:bodyPr/>
        <a:lstStyle/>
        <a:p>
          <a:endParaRPr lang="es-ES" sz="1400" b="1" i="0">
            <a:solidFill>
              <a:srgbClr val="000066"/>
            </a:solidFill>
            <a:latin typeface="Bookman Old Style" panose="02050604050505020204" pitchFamily="18" charset="0"/>
          </a:endParaRPr>
        </a:p>
      </dgm:t>
    </dgm:pt>
    <dgm:pt modelId="{A0FEA297-B852-447D-88F2-7B1EAFAE6CBD}" type="sibTrans" cxnId="{6F3EF643-DB11-48CD-AFD3-4A93BAE85DEF}">
      <dgm:prSet/>
      <dgm:spPr/>
      <dgm:t>
        <a:bodyPr/>
        <a:lstStyle/>
        <a:p>
          <a:endParaRPr lang="es-ES" sz="1400" b="1" i="0">
            <a:solidFill>
              <a:srgbClr val="000066"/>
            </a:solidFill>
            <a:latin typeface="Bookman Old Style" panose="02050604050505020204" pitchFamily="18" charset="0"/>
          </a:endParaRPr>
        </a:p>
      </dgm:t>
    </dgm:pt>
    <dgm:pt modelId="{76C54746-2DA3-4585-B776-BE6D6A7A32EF}">
      <dgm:prSet phldrT="[Texto]" custT="1"/>
      <dgm:spPr/>
      <dgm:t>
        <a:bodyPr/>
        <a:lstStyle/>
        <a:p>
          <a:r>
            <a:rPr lang="es-ES" sz="1800" b="1" i="0" dirty="0">
              <a:solidFill>
                <a:srgbClr val="000066"/>
              </a:solidFill>
              <a:latin typeface="Bookman Old Style" panose="02050604050505020204" pitchFamily="18" charset="0"/>
            </a:rPr>
            <a:t>México 78</a:t>
          </a:r>
        </a:p>
      </dgm:t>
    </dgm:pt>
    <dgm:pt modelId="{72123803-F53F-4C7E-8840-B5F50ED950C6}" type="parTrans" cxnId="{681AEC36-CF8A-42C3-9824-983DAFD9EF05}">
      <dgm:prSet/>
      <dgm:spPr/>
      <dgm:t>
        <a:bodyPr/>
        <a:lstStyle/>
        <a:p>
          <a:endParaRPr lang="es-ES" sz="1400" b="1" i="0">
            <a:solidFill>
              <a:srgbClr val="000066"/>
            </a:solidFill>
            <a:latin typeface="Bookman Old Style" panose="02050604050505020204" pitchFamily="18" charset="0"/>
          </a:endParaRPr>
        </a:p>
      </dgm:t>
    </dgm:pt>
    <dgm:pt modelId="{DB1CE75B-2821-4DCB-839A-488F00C3484C}" type="sibTrans" cxnId="{681AEC36-CF8A-42C3-9824-983DAFD9EF05}">
      <dgm:prSet/>
      <dgm:spPr/>
      <dgm:t>
        <a:bodyPr/>
        <a:lstStyle/>
        <a:p>
          <a:endParaRPr lang="es-ES" sz="1400" b="1" i="0">
            <a:solidFill>
              <a:srgbClr val="000066"/>
            </a:solidFill>
            <a:latin typeface="Bookman Old Style" panose="02050604050505020204" pitchFamily="18" charset="0"/>
          </a:endParaRPr>
        </a:p>
      </dgm:t>
    </dgm:pt>
    <dgm:pt modelId="{385F5746-3F98-4482-B5D4-AE4191249C18}">
      <dgm:prSet phldrT="[Texto]" custT="1"/>
      <dgm:spPr/>
      <dgm:t>
        <a:bodyPr/>
        <a:lstStyle/>
        <a:p>
          <a:r>
            <a:rPr lang="es-ES" sz="1800" b="1" i="0" dirty="0">
              <a:solidFill>
                <a:srgbClr val="000066"/>
              </a:solidFill>
              <a:latin typeface="Bookman Old Style" panose="02050604050505020204" pitchFamily="18" charset="0"/>
            </a:rPr>
            <a:t>Ecuador: 97</a:t>
          </a:r>
        </a:p>
      </dgm:t>
    </dgm:pt>
    <dgm:pt modelId="{1ED97476-FADC-41E4-8CEA-4CD8112CDB02}" type="parTrans" cxnId="{4B2579D3-E262-47DB-BC36-1D7F3FB67F02}">
      <dgm:prSet/>
      <dgm:spPr/>
      <dgm:t>
        <a:bodyPr/>
        <a:lstStyle/>
        <a:p>
          <a:endParaRPr lang="es-ES" sz="1400" b="1" i="0">
            <a:solidFill>
              <a:srgbClr val="000066"/>
            </a:solidFill>
            <a:latin typeface="Bookman Old Style" panose="02050604050505020204" pitchFamily="18" charset="0"/>
          </a:endParaRPr>
        </a:p>
      </dgm:t>
    </dgm:pt>
    <dgm:pt modelId="{149378F9-0298-45A8-8F90-B476692C61FA}" type="sibTrans" cxnId="{4B2579D3-E262-47DB-BC36-1D7F3FB67F02}">
      <dgm:prSet/>
      <dgm:spPr/>
      <dgm:t>
        <a:bodyPr/>
        <a:lstStyle/>
        <a:p>
          <a:endParaRPr lang="es-ES" sz="1400" b="1" i="0">
            <a:solidFill>
              <a:srgbClr val="000066"/>
            </a:solidFill>
            <a:latin typeface="Bookman Old Style" panose="02050604050505020204" pitchFamily="18" charset="0"/>
          </a:endParaRPr>
        </a:p>
      </dgm:t>
    </dgm:pt>
    <dgm:pt modelId="{4A940096-0B38-4545-86D4-A097DF119521}">
      <dgm:prSet phldrT="[Texto]" custT="1"/>
      <dgm:spPr/>
      <dgm:t>
        <a:bodyPr/>
        <a:lstStyle/>
        <a:p>
          <a:r>
            <a:rPr lang="es-ES" sz="1800" b="1" i="0" dirty="0">
              <a:solidFill>
                <a:srgbClr val="000066"/>
              </a:solidFill>
              <a:latin typeface="Bookman Old Style" panose="02050604050505020204" pitchFamily="18" charset="0"/>
            </a:rPr>
            <a:t>Colombia: 93</a:t>
          </a:r>
        </a:p>
      </dgm:t>
    </dgm:pt>
    <dgm:pt modelId="{215C9B51-F9CC-4FC1-8FB7-A8A26E8B18B1}" type="parTrans" cxnId="{69DA4E6D-E207-4F1F-A5CD-48355A731C9A}">
      <dgm:prSet/>
      <dgm:spPr/>
      <dgm:t>
        <a:bodyPr/>
        <a:lstStyle/>
        <a:p>
          <a:endParaRPr lang="es-ES" sz="1400" b="1" i="0">
            <a:solidFill>
              <a:srgbClr val="000066"/>
            </a:solidFill>
            <a:latin typeface="Bookman Old Style" panose="02050604050505020204" pitchFamily="18" charset="0"/>
          </a:endParaRPr>
        </a:p>
      </dgm:t>
    </dgm:pt>
    <dgm:pt modelId="{78B07856-F25E-403C-B337-9556510E1342}" type="sibTrans" cxnId="{69DA4E6D-E207-4F1F-A5CD-48355A731C9A}">
      <dgm:prSet/>
      <dgm:spPr/>
      <dgm:t>
        <a:bodyPr/>
        <a:lstStyle/>
        <a:p>
          <a:endParaRPr lang="es-ES" sz="1400" b="1" i="0">
            <a:solidFill>
              <a:srgbClr val="000066"/>
            </a:solidFill>
            <a:latin typeface="Bookman Old Style" panose="02050604050505020204" pitchFamily="18" charset="0"/>
          </a:endParaRPr>
        </a:p>
      </dgm:t>
    </dgm:pt>
    <dgm:pt modelId="{2768D484-FD67-45C0-BE02-FBF2BB8A979A}" type="pres">
      <dgm:prSet presAssocID="{4A17BF4E-2325-4944-A6D2-F31A35B89E2A}" presName="Name0" presStyleCnt="0">
        <dgm:presLayoutVars>
          <dgm:chMax val="7"/>
          <dgm:chPref val="5"/>
        </dgm:presLayoutVars>
      </dgm:prSet>
      <dgm:spPr/>
    </dgm:pt>
    <dgm:pt modelId="{DE61AE56-66DB-4220-B911-CB45FBFE51A4}" type="pres">
      <dgm:prSet presAssocID="{4A17BF4E-2325-4944-A6D2-F31A35B89E2A}" presName="arrowNode" presStyleLbl="node1" presStyleIdx="0" presStyleCnt="1"/>
      <dgm:spPr/>
    </dgm:pt>
    <dgm:pt modelId="{95F36311-A29A-47C7-A813-D239EE17A94C}" type="pres">
      <dgm:prSet presAssocID="{ADBD732B-A81A-44FC-B8E2-0A53361C17CF}" presName="txNode1" presStyleLbl="revTx" presStyleIdx="0" presStyleCnt="7">
        <dgm:presLayoutVars>
          <dgm:bulletEnabled val="1"/>
        </dgm:presLayoutVars>
      </dgm:prSet>
      <dgm:spPr/>
    </dgm:pt>
    <dgm:pt modelId="{3F23F984-DE4F-4CB3-A15C-6BD058577797}" type="pres">
      <dgm:prSet presAssocID="{4BF26241-D4F7-4B21-B8B1-DBD2253F0701}" presName="txNode2" presStyleLbl="revTx" presStyleIdx="1" presStyleCnt="7">
        <dgm:presLayoutVars>
          <dgm:bulletEnabled val="1"/>
        </dgm:presLayoutVars>
      </dgm:prSet>
      <dgm:spPr/>
    </dgm:pt>
    <dgm:pt modelId="{B61E6E7A-750E-4F9B-BF37-8AB27611594E}" type="pres">
      <dgm:prSet presAssocID="{9BA6C86F-DEE2-4EBB-A2C1-F2B2A9B53318}" presName="dotNode2" presStyleCnt="0"/>
      <dgm:spPr/>
    </dgm:pt>
    <dgm:pt modelId="{DC4E1423-6CCB-4E86-AF65-25339C0AFB30}" type="pres">
      <dgm:prSet presAssocID="{9BA6C86F-DEE2-4EBB-A2C1-F2B2A9B53318}" presName="dotRepeatNode" presStyleLbl="fgShp" presStyleIdx="0" presStyleCnt="5"/>
      <dgm:spPr/>
    </dgm:pt>
    <dgm:pt modelId="{966DCA78-66DA-4123-A384-83F52C002A1E}" type="pres">
      <dgm:prSet presAssocID="{7491A3C6-403E-4C28-9394-EA30B8519EE1}" presName="txNode3" presStyleLbl="revTx" presStyleIdx="2" presStyleCnt="7">
        <dgm:presLayoutVars>
          <dgm:bulletEnabled val="1"/>
        </dgm:presLayoutVars>
      </dgm:prSet>
      <dgm:spPr/>
    </dgm:pt>
    <dgm:pt modelId="{BA737A33-2627-4BF6-B8D7-948140508BA2}" type="pres">
      <dgm:prSet presAssocID="{6447EAC9-A7F6-46F7-AD9C-A2D51C9E5ACE}" presName="dotNode3" presStyleCnt="0"/>
      <dgm:spPr/>
    </dgm:pt>
    <dgm:pt modelId="{5AF73187-7479-4CC6-9618-64C0EC611021}" type="pres">
      <dgm:prSet presAssocID="{6447EAC9-A7F6-46F7-AD9C-A2D51C9E5ACE}" presName="dotRepeatNode" presStyleLbl="fgShp" presStyleIdx="1" presStyleCnt="5"/>
      <dgm:spPr/>
    </dgm:pt>
    <dgm:pt modelId="{CEF50AF6-2138-4740-8A9D-90137B49CA58}" type="pres">
      <dgm:prSet presAssocID="{81CCA355-3856-4038-81FB-79EFD05AB67E}" presName="txNode4" presStyleLbl="revTx" presStyleIdx="3" presStyleCnt="7">
        <dgm:presLayoutVars>
          <dgm:bulletEnabled val="1"/>
        </dgm:presLayoutVars>
      </dgm:prSet>
      <dgm:spPr/>
    </dgm:pt>
    <dgm:pt modelId="{1D43AC03-53AF-4DB5-9B74-9703F5C46265}" type="pres">
      <dgm:prSet presAssocID="{A0FEA297-B852-447D-88F2-7B1EAFAE6CBD}" presName="dotNode4" presStyleCnt="0"/>
      <dgm:spPr/>
    </dgm:pt>
    <dgm:pt modelId="{44657902-E67C-4A8D-B94B-59DDBB2F413B}" type="pres">
      <dgm:prSet presAssocID="{A0FEA297-B852-447D-88F2-7B1EAFAE6CBD}" presName="dotRepeatNode" presStyleLbl="fgShp" presStyleIdx="2" presStyleCnt="5"/>
      <dgm:spPr/>
    </dgm:pt>
    <dgm:pt modelId="{2DF18228-E4B8-49A9-881A-FC99A2127440}" type="pres">
      <dgm:prSet presAssocID="{385F5746-3F98-4482-B5D4-AE4191249C18}" presName="txNode5" presStyleLbl="revTx" presStyleIdx="4" presStyleCnt="7">
        <dgm:presLayoutVars>
          <dgm:bulletEnabled val="1"/>
        </dgm:presLayoutVars>
      </dgm:prSet>
      <dgm:spPr/>
    </dgm:pt>
    <dgm:pt modelId="{9175AAAD-2B57-4595-8C37-6679400128CF}" type="pres">
      <dgm:prSet presAssocID="{149378F9-0298-45A8-8F90-B476692C61FA}" presName="dotNode5" presStyleCnt="0"/>
      <dgm:spPr/>
    </dgm:pt>
    <dgm:pt modelId="{13A20A03-3AE4-4EFD-8CA6-BFAD787D97FA}" type="pres">
      <dgm:prSet presAssocID="{149378F9-0298-45A8-8F90-B476692C61FA}" presName="dotRepeatNode" presStyleLbl="fgShp" presStyleIdx="3" presStyleCnt="5"/>
      <dgm:spPr/>
    </dgm:pt>
    <dgm:pt modelId="{74F425F8-BA08-4A86-8AB4-E732590CF1AE}" type="pres">
      <dgm:prSet presAssocID="{4A940096-0B38-4545-86D4-A097DF119521}" presName="txNode6" presStyleLbl="revTx" presStyleIdx="5" presStyleCnt="7">
        <dgm:presLayoutVars>
          <dgm:bulletEnabled val="1"/>
        </dgm:presLayoutVars>
      </dgm:prSet>
      <dgm:spPr/>
    </dgm:pt>
    <dgm:pt modelId="{B49B9D90-F0C5-42B2-8FB8-C3E39C0FABCC}" type="pres">
      <dgm:prSet presAssocID="{78B07856-F25E-403C-B337-9556510E1342}" presName="dotNode6" presStyleCnt="0"/>
      <dgm:spPr/>
    </dgm:pt>
    <dgm:pt modelId="{045B1813-730A-4CD9-89A3-00C362DB0F40}" type="pres">
      <dgm:prSet presAssocID="{78B07856-F25E-403C-B337-9556510E1342}" presName="dotRepeatNode" presStyleLbl="fgShp" presStyleIdx="4" presStyleCnt="5"/>
      <dgm:spPr/>
    </dgm:pt>
    <dgm:pt modelId="{6532D1CB-580C-4AA9-AD8B-FDAE06480B98}" type="pres">
      <dgm:prSet presAssocID="{76C54746-2DA3-4585-B776-BE6D6A7A32EF}" presName="txNode7" presStyleLbl="revTx" presStyleIdx="6" presStyleCnt="7">
        <dgm:presLayoutVars>
          <dgm:bulletEnabled val="1"/>
        </dgm:presLayoutVars>
      </dgm:prSet>
      <dgm:spPr/>
    </dgm:pt>
  </dgm:ptLst>
  <dgm:cxnLst>
    <dgm:cxn modelId="{7F9FAD09-5B09-4ABD-9321-E1EA8E38F6F9}" type="presOf" srcId="{7491A3C6-403E-4C28-9394-EA30B8519EE1}" destId="{966DCA78-66DA-4123-A384-83F52C002A1E}" srcOrd="0" destOrd="0" presId="urn:microsoft.com/office/officeart/2009/3/layout/DescendingProcess"/>
    <dgm:cxn modelId="{014B990A-AC9B-499B-9979-2E0CEC258CD1}" type="presOf" srcId="{9BA6C86F-DEE2-4EBB-A2C1-F2B2A9B53318}" destId="{DC4E1423-6CCB-4E86-AF65-25339C0AFB30}" srcOrd="0" destOrd="0" presId="urn:microsoft.com/office/officeart/2009/3/layout/DescendingProcess"/>
    <dgm:cxn modelId="{91CBEF0C-0CAD-4CFB-98DD-E9828CD82552}" type="presOf" srcId="{385F5746-3F98-4482-B5D4-AE4191249C18}" destId="{2DF18228-E4B8-49A9-881A-FC99A2127440}" srcOrd="0" destOrd="0" presId="urn:microsoft.com/office/officeart/2009/3/layout/DescendingProcess"/>
    <dgm:cxn modelId="{BF8FE72B-0DCE-4052-9EF7-C17283A21CAE}" type="presOf" srcId="{6447EAC9-A7F6-46F7-AD9C-A2D51C9E5ACE}" destId="{5AF73187-7479-4CC6-9618-64C0EC611021}" srcOrd="0" destOrd="0" presId="urn:microsoft.com/office/officeart/2009/3/layout/DescendingProcess"/>
    <dgm:cxn modelId="{681AEC36-CF8A-42C3-9824-983DAFD9EF05}" srcId="{4A17BF4E-2325-4944-A6D2-F31A35B89E2A}" destId="{76C54746-2DA3-4585-B776-BE6D6A7A32EF}" srcOrd="6" destOrd="0" parTransId="{72123803-F53F-4C7E-8840-B5F50ED950C6}" sibTransId="{DB1CE75B-2821-4DCB-839A-488F00C3484C}"/>
    <dgm:cxn modelId="{6F3EF643-DB11-48CD-AFD3-4A93BAE85DEF}" srcId="{4A17BF4E-2325-4944-A6D2-F31A35B89E2A}" destId="{81CCA355-3856-4038-81FB-79EFD05AB67E}" srcOrd="3" destOrd="0" parTransId="{A2336D52-280D-4A69-B72A-4BE39BFDDF55}" sibTransId="{A0FEA297-B852-447D-88F2-7B1EAFAE6CBD}"/>
    <dgm:cxn modelId="{7378E344-0ECE-44BC-BA32-14B526B24985}" type="presOf" srcId="{76C54746-2DA3-4585-B776-BE6D6A7A32EF}" destId="{6532D1CB-580C-4AA9-AD8B-FDAE06480B98}" srcOrd="0" destOrd="0" presId="urn:microsoft.com/office/officeart/2009/3/layout/DescendingProcess"/>
    <dgm:cxn modelId="{69DA4E6D-E207-4F1F-A5CD-48355A731C9A}" srcId="{4A17BF4E-2325-4944-A6D2-F31A35B89E2A}" destId="{4A940096-0B38-4545-86D4-A097DF119521}" srcOrd="5" destOrd="0" parTransId="{215C9B51-F9CC-4FC1-8FB7-A8A26E8B18B1}" sibTransId="{78B07856-F25E-403C-B337-9556510E1342}"/>
    <dgm:cxn modelId="{C0EE4651-9B38-4A2C-AD22-DA22B752D298}" type="presOf" srcId="{ADBD732B-A81A-44FC-B8E2-0A53361C17CF}" destId="{95F36311-A29A-47C7-A813-D239EE17A94C}" srcOrd="0" destOrd="0" presId="urn:microsoft.com/office/officeart/2009/3/layout/DescendingProcess"/>
    <dgm:cxn modelId="{F16B9878-D9D0-4B2C-9E7D-DAB7ACEC250E}" srcId="{4A17BF4E-2325-4944-A6D2-F31A35B89E2A}" destId="{ADBD732B-A81A-44FC-B8E2-0A53361C17CF}" srcOrd="0" destOrd="0" parTransId="{63C452D6-8E83-4529-B1A2-9BB452FDF758}" sibTransId="{4352A5C3-B272-4683-A999-8BF9A523499A}"/>
    <dgm:cxn modelId="{C4F0298B-E35A-4020-BFBC-0EA922E023D4}" type="presOf" srcId="{81CCA355-3856-4038-81FB-79EFD05AB67E}" destId="{CEF50AF6-2138-4740-8A9D-90137B49CA58}" srcOrd="0" destOrd="0" presId="urn:microsoft.com/office/officeart/2009/3/layout/DescendingProcess"/>
    <dgm:cxn modelId="{6D15D494-0669-4BBE-A460-38B5411CE59B}" srcId="{4A17BF4E-2325-4944-A6D2-F31A35B89E2A}" destId="{7491A3C6-403E-4C28-9394-EA30B8519EE1}" srcOrd="2" destOrd="0" parTransId="{9F333546-3409-44A0-90B4-F1157958633D}" sibTransId="{6447EAC9-A7F6-46F7-AD9C-A2D51C9E5ACE}"/>
    <dgm:cxn modelId="{373A87A8-0105-49FE-99B7-9CE51ACCFB6C}" type="presOf" srcId="{A0FEA297-B852-447D-88F2-7B1EAFAE6CBD}" destId="{44657902-E67C-4A8D-B94B-59DDBB2F413B}" srcOrd="0" destOrd="0" presId="urn:microsoft.com/office/officeart/2009/3/layout/DescendingProcess"/>
    <dgm:cxn modelId="{F5A51EAD-A721-4242-AA26-F1572CC531C9}" type="presOf" srcId="{149378F9-0298-45A8-8F90-B476692C61FA}" destId="{13A20A03-3AE4-4EFD-8CA6-BFAD787D97FA}" srcOrd="0" destOrd="0" presId="urn:microsoft.com/office/officeart/2009/3/layout/DescendingProcess"/>
    <dgm:cxn modelId="{4B2579D3-E262-47DB-BC36-1D7F3FB67F02}" srcId="{4A17BF4E-2325-4944-A6D2-F31A35B89E2A}" destId="{385F5746-3F98-4482-B5D4-AE4191249C18}" srcOrd="4" destOrd="0" parTransId="{1ED97476-FADC-41E4-8CEA-4CD8112CDB02}" sibTransId="{149378F9-0298-45A8-8F90-B476692C61FA}"/>
    <dgm:cxn modelId="{0CE419D6-8AEC-4DDC-8F77-860C9887B4BA}" type="presOf" srcId="{4BF26241-D4F7-4B21-B8B1-DBD2253F0701}" destId="{3F23F984-DE4F-4CB3-A15C-6BD058577797}" srcOrd="0" destOrd="0" presId="urn:microsoft.com/office/officeart/2009/3/layout/DescendingProcess"/>
    <dgm:cxn modelId="{F610B1DF-C17F-4D34-ADB1-819096922286}" type="presOf" srcId="{78B07856-F25E-403C-B337-9556510E1342}" destId="{045B1813-730A-4CD9-89A3-00C362DB0F40}" srcOrd="0" destOrd="0" presId="urn:microsoft.com/office/officeart/2009/3/layout/DescendingProcess"/>
    <dgm:cxn modelId="{A84D81E7-ABD3-435A-A57B-70D0EDF93020}" type="presOf" srcId="{4A940096-0B38-4545-86D4-A097DF119521}" destId="{74F425F8-BA08-4A86-8AB4-E732590CF1AE}" srcOrd="0" destOrd="0" presId="urn:microsoft.com/office/officeart/2009/3/layout/DescendingProcess"/>
    <dgm:cxn modelId="{877877E8-D3CF-4184-83CA-CFEA9F8F88A0}" type="presOf" srcId="{4A17BF4E-2325-4944-A6D2-F31A35B89E2A}" destId="{2768D484-FD67-45C0-BE02-FBF2BB8A979A}" srcOrd="0" destOrd="0" presId="urn:microsoft.com/office/officeart/2009/3/layout/DescendingProcess"/>
    <dgm:cxn modelId="{0B64B8F1-C356-4DD8-91EB-7421772827E6}" srcId="{4A17BF4E-2325-4944-A6D2-F31A35B89E2A}" destId="{4BF26241-D4F7-4B21-B8B1-DBD2253F0701}" srcOrd="1" destOrd="0" parTransId="{0084CECB-7F7A-45B2-A577-5C1622FE8560}" sibTransId="{9BA6C86F-DEE2-4EBB-A2C1-F2B2A9B53318}"/>
    <dgm:cxn modelId="{0067AB6A-5675-47DB-B087-144152B489E2}" type="presParOf" srcId="{2768D484-FD67-45C0-BE02-FBF2BB8A979A}" destId="{DE61AE56-66DB-4220-B911-CB45FBFE51A4}" srcOrd="0" destOrd="0" presId="urn:microsoft.com/office/officeart/2009/3/layout/DescendingProcess"/>
    <dgm:cxn modelId="{7224C043-A748-42F0-B211-FE19FC7D8B78}" type="presParOf" srcId="{2768D484-FD67-45C0-BE02-FBF2BB8A979A}" destId="{95F36311-A29A-47C7-A813-D239EE17A94C}" srcOrd="1" destOrd="0" presId="urn:microsoft.com/office/officeart/2009/3/layout/DescendingProcess"/>
    <dgm:cxn modelId="{A7297A09-8E67-4789-9256-1BF2346ABE8A}" type="presParOf" srcId="{2768D484-FD67-45C0-BE02-FBF2BB8A979A}" destId="{3F23F984-DE4F-4CB3-A15C-6BD058577797}" srcOrd="2" destOrd="0" presId="urn:microsoft.com/office/officeart/2009/3/layout/DescendingProcess"/>
    <dgm:cxn modelId="{79D8BDC7-2F97-4E6C-B31E-08B71CF93AA5}" type="presParOf" srcId="{2768D484-FD67-45C0-BE02-FBF2BB8A979A}" destId="{B61E6E7A-750E-4F9B-BF37-8AB27611594E}" srcOrd="3" destOrd="0" presId="urn:microsoft.com/office/officeart/2009/3/layout/DescendingProcess"/>
    <dgm:cxn modelId="{7C8A5B67-DA7D-4150-9997-4021B88D9A21}" type="presParOf" srcId="{B61E6E7A-750E-4F9B-BF37-8AB27611594E}" destId="{DC4E1423-6CCB-4E86-AF65-25339C0AFB30}" srcOrd="0" destOrd="0" presId="urn:microsoft.com/office/officeart/2009/3/layout/DescendingProcess"/>
    <dgm:cxn modelId="{88330E5D-7CB6-4F31-84F1-537B5D439CE2}" type="presParOf" srcId="{2768D484-FD67-45C0-BE02-FBF2BB8A979A}" destId="{966DCA78-66DA-4123-A384-83F52C002A1E}" srcOrd="4" destOrd="0" presId="urn:microsoft.com/office/officeart/2009/3/layout/DescendingProcess"/>
    <dgm:cxn modelId="{2D7E1741-86D6-4E02-A990-C514D307725A}" type="presParOf" srcId="{2768D484-FD67-45C0-BE02-FBF2BB8A979A}" destId="{BA737A33-2627-4BF6-B8D7-948140508BA2}" srcOrd="5" destOrd="0" presId="urn:microsoft.com/office/officeart/2009/3/layout/DescendingProcess"/>
    <dgm:cxn modelId="{DA9D27A8-963C-4498-8689-2EC1D565503D}" type="presParOf" srcId="{BA737A33-2627-4BF6-B8D7-948140508BA2}" destId="{5AF73187-7479-4CC6-9618-64C0EC611021}" srcOrd="0" destOrd="0" presId="urn:microsoft.com/office/officeart/2009/3/layout/DescendingProcess"/>
    <dgm:cxn modelId="{20A69353-3B16-4EB3-A1A8-6888C92B59FA}" type="presParOf" srcId="{2768D484-FD67-45C0-BE02-FBF2BB8A979A}" destId="{CEF50AF6-2138-4740-8A9D-90137B49CA58}" srcOrd="6" destOrd="0" presId="urn:microsoft.com/office/officeart/2009/3/layout/DescendingProcess"/>
    <dgm:cxn modelId="{984E5C28-2BCF-4FA9-86A2-4140223B4B59}" type="presParOf" srcId="{2768D484-FD67-45C0-BE02-FBF2BB8A979A}" destId="{1D43AC03-53AF-4DB5-9B74-9703F5C46265}" srcOrd="7" destOrd="0" presId="urn:microsoft.com/office/officeart/2009/3/layout/DescendingProcess"/>
    <dgm:cxn modelId="{F44D35D1-7CA2-4251-80E4-C31F1E58599C}" type="presParOf" srcId="{1D43AC03-53AF-4DB5-9B74-9703F5C46265}" destId="{44657902-E67C-4A8D-B94B-59DDBB2F413B}" srcOrd="0" destOrd="0" presId="urn:microsoft.com/office/officeart/2009/3/layout/DescendingProcess"/>
    <dgm:cxn modelId="{9217127A-3081-489B-829C-CCD99CC8F45A}" type="presParOf" srcId="{2768D484-FD67-45C0-BE02-FBF2BB8A979A}" destId="{2DF18228-E4B8-49A9-881A-FC99A2127440}" srcOrd="8" destOrd="0" presId="urn:microsoft.com/office/officeart/2009/3/layout/DescendingProcess"/>
    <dgm:cxn modelId="{64206D56-AF32-4E2B-A136-8872FDD7265E}" type="presParOf" srcId="{2768D484-FD67-45C0-BE02-FBF2BB8A979A}" destId="{9175AAAD-2B57-4595-8C37-6679400128CF}" srcOrd="9" destOrd="0" presId="urn:microsoft.com/office/officeart/2009/3/layout/DescendingProcess"/>
    <dgm:cxn modelId="{0D49737D-B44E-430E-BC49-01AA3D790711}" type="presParOf" srcId="{9175AAAD-2B57-4595-8C37-6679400128CF}" destId="{13A20A03-3AE4-4EFD-8CA6-BFAD787D97FA}" srcOrd="0" destOrd="0" presId="urn:microsoft.com/office/officeart/2009/3/layout/DescendingProcess"/>
    <dgm:cxn modelId="{B685FC14-612E-4C61-8616-5994363D874F}" type="presParOf" srcId="{2768D484-FD67-45C0-BE02-FBF2BB8A979A}" destId="{74F425F8-BA08-4A86-8AB4-E732590CF1AE}" srcOrd="10" destOrd="0" presId="urn:microsoft.com/office/officeart/2009/3/layout/DescendingProcess"/>
    <dgm:cxn modelId="{46EF5DC2-A86B-4407-9DC9-29E2B5ADFF80}" type="presParOf" srcId="{2768D484-FD67-45C0-BE02-FBF2BB8A979A}" destId="{B49B9D90-F0C5-42B2-8FB8-C3E39C0FABCC}" srcOrd="11" destOrd="0" presId="urn:microsoft.com/office/officeart/2009/3/layout/DescendingProcess"/>
    <dgm:cxn modelId="{7ABCA977-1715-4874-BA6B-4210E4B170F6}" type="presParOf" srcId="{B49B9D90-F0C5-42B2-8FB8-C3E39C0FABCC}" destId="{045B1813-730A-4CD9-89A3-00C362DB0F40}" srcOrd="0" destOrd="0" presId="urn:microsoft.com/office/officeart/2009/3/layout/DescendingProcess"/>
    <dgm:cxn modelId="{9F8F7985-650E-4C7F-BDE5-34F1303E8EDD}" type="presParOf" srcId="{2768D484-FD67-45C0-BE02-FBF2BB8A979A}" destId="{6532D1CB-580C-4AA9-AD8B-FDAE06480B98}" srcOrd="12"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5AB20A-663B-4856-AE29-6D53AD395FA7}">
      <dsp:nvSpPr>
        <dsp:cNvPr id="0" name=""/>
        <dsp:cNvSpPr/>
      </dsp:nvSpPr>
      <dsp:spPr>
        <a:xfrm flipH="1" flipV="1">
          <a:off x="4056404" y="127279"/>
          <a:ext cx="1640123" cy="46743"/>
        </a:xfrm>
        <a:prstGeom prst="rect">
          <a:avLst/>
        </a:prstGeom>
        <a:solidFill>
          <a:schemeClr val="lt1"/>
        </a:solidFill>
        <a:ln w="25400" cap="flat" cmpd="sng" algn="ctr">
          <a:solidFill>
            <a:schemeClr val="bg1"/>
          </a:solidFill>
          <a:prstDash val="solid"/>
        </a:ln>
        <a:effectLst/>
      </dsp:spPr>
      <dsp:style>
        <a:lnRef idx="2">
          <a:schemeClr val="accent1"/>
        </a:lnRef>
        <a:fillRef idx="1">
          <a:schemeClr val="lt1"/>
        </a:fillRef>
        <a:effectRef idx="0">
          <a:schemeClr val="accent1"/>
        </a:effectRef>
        <a:fontRef idx="minor">
          <a:schemeClr val="dk1"/>
        </a:fontRef>
      </dsp:style>
    </dsp:sp>
    <dsp:sp modelId="{136B5DDF-03FB-4392-A67A-FF9F7F3B1628}">
      <dsp:nvSpPr>
        <dsp:cNvPr id="0" name=""/>
        <dsp:cNvSpPr/>
      </dsp:nvSpPr>
      <dsp:spPr>
        <a:xfrm>
          <a:off x="3587262" y="233964"/>
          <a:ext cx="8299936" cy="3552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just" defTabSz="1066800">
            <a:lnSpc>
              <a:spcPct val="90000"/>
            </a:lnSpc>
            <a:spcBef>
              <a:spcPct val="0"/>
            </a:spcBef>
            <a:spcAft>
              <a:spcPct val="35000"/>
            </a:spcAft>
            <a:buNone/>
          </a:pPr>
          <a:r>
            <a:rPr lang="es-MX" sz="2400" b="0" i="0" kern="1200" dirty="0">
              <a:latin typeface="Bookman Old Style" panose="02050604050505020204" pitchFamily="18" charset="0"/>
            </a:rPr>
            <a:t>La Reforma Constitucional en materia de Telecomunicaciones y Radiodifusión, y la modificación del marco normativo del sector a través de la promulgación de la Ley Federal de Telecomunicaciones y Radiodifusión vigente (</a:t>
          </a:r>
          <a:r>
            <a:rPr lang="es-MX" sz="2400" b="0" i="0" kern="1200" dirty="0" err="1">
              <a:latin typeface="Bookman Old Style" panose="02050604050505020204" pitchFamily="18" charset="0"/>
            </a:rPr>
            <a:t>LFTyR</a:t>
          </a:r>
          <a:r>
            <a:rPr lang="es-MX" sz="2400" b="0" i="0" kern="1200" dirty="0">
              <a:latin typeface="Bookman Old Style" panose="02050604050505020204" pitchFamily="18" charset="0"/>
            </a:rPr>
            <a:t>), y la emisión de la normatividad regulatoria del Instituto Federal de Telecomunicaciones (IFT), partió de un </a:t>
          </a:r>
          <a:r>
            <a:rPr lang="es-MX" sz="2400" b="0" i="0" kern="1200" dirty="0">
              <a:solidFill>
                <a:srgbClr val="0070C0"/>
              </a:solidFill>
              <a:latin typeface="Bookman Old Style" panose="02050604050505020204" pitchFamily="18" charset="0"/>
            </a:rPr>
            <a:t>diagnóstico de los mercados de Telecomunicaciones </a:t>
          </a:r>
          <a:r>
            <a:rPr lang="es-MX" sz="2400" b="0" i="0" kern="1200" dirty="0">
              <a:latin typeface="Bookman Old Style" panose="02050604050505020204" pitchFamily="18" charset="0"/>
            </a:rPr>
            <a:t>y Radiodifusión que sostenía que los mismos </a:t>
          </a:r>
          <a:r>
            <a:rPr lang="es-MX" sz="2400" b="0" i="0" kern="1200" dirty="0">
              <a:solidFill>
                <a:srgbClr val="0070C0"/>
              </a:solidFill>
              <a:latin typeface="Bookman Old Style" panose="02050604050505020204" pitchFamily="18" charset="0"/>
            </a:rPr>
            <a:t>presentaban una alta concentración, con escasa penetración de mercado, elevados márgenes de rentabilidad y bajos niveles de inversión </a:t>
          </a:r>
          <a:endParaRPr lang="es-ES" sz="2400" b="0" i="0" kern="1200" dirty="0">
            <a:solidFill>
              <a:srgbClr val="0070C0"/>
            </a:solidFill>
            <a:latin typeface="Bookman Old Style" panose="02050604050505020204" pitchFamily="18" charset="0"/>
          </a:endParaRPr>
        </a:p>
      </dsp:txBody>
      <dsp:txXfrm>
        <a:off x="3587262" y="233964"/>
        <a:ext cx="8299936" cy="3552308"/>
      </dsp:txXfrm>
    </dsp:sp>
    <dsp:sp modelId="{D151FBCA-7B3B-4505-ADFA-82C027FAE313}">
      <dsp:nvSpPr>
        <dsp:cNvPr id="0" name=""/>
        <dsp:cNvSpPr/>
      </dsp:nvSpPr>
      <dsp:spPr>
        <a:xfrm>
          <a:off x="3469090" y="-219326"/>
          <a:ext cx="778617" cy="778818"/>
        </a:xfrm>
        <a:prstGeom prst="halfFrame">
          <a:avLst>
            <a:gd name="adj1" fmla="val 25770"/>
            <a:gd name="adj2" fmla="val 2577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sp>
    <dsp:sp modelId="{5EEE03BA-19D4-4759-BF40-EF859DAD3B23}">
      <dsp:nvSpPr>
        <dsp:cNvPr id="0" name=""/>
        <dsp:cNvSpPr/>
      </dsp:nvSpPr>
      <dsp:spPr>
        <a:xfrm rot="5400000">
          <a:off x="11409366" y="-230417"/>
          <a:ext cx="778818" cy="778617"/>
        </a:xfrm>
        <a:prstGeom prst="halfFrame">
          <a:avLst>
            <a:gd name="adj1" fmla="val 25770"/>
            <a:gd name="adj2" fmla="val 2577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sp>
    <dsp:sp modelId="{327975E9-E961-45D5-8A37-678CEA26A60C}">
      <dsp:nvSpPr>
        <dsp:cNvPr id="0" name=""/>
        <dsp:cNvSpPr/>
      </dsp:nvSpPr>
      <dsp:spPr>
        <a:xfrm rot="16200000">
          <a:off x="3426827" y="3524244"/>
          <a:ext cx="778818" cy="778617"/>
        </a:xfrm>
        <a:prstGeom prst="halfFrame">
          <a:avLst>
            <a:gd name="adj1" fmla="val 25770"/>
            <a:gd name="adj2" fmla="val 2577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sp>
    <dsp:sp modelId="{50C080FE-262D-4149-B424-F7009E44F52A}">
      <dsp:nvSpPr>
        <dsp:cNvPr id="0" name=""/>
        <dsp:cNvSpPr/>
      </dsp:nvSpPr>
      <dsp:spPr>
        <a:xfrm rot="10800000">
          <a:off x="11409467" y="3524143"/>
          <a:ext cx="778617" cy="778818"/>
        </a:xfrm>
        <a:prstGeom prst="halfFrame">
          <a:avLst>
            <a:gd name="adj1" fmla="val 25770"/>
            <a:gd name="adj2" fmla="val 25770"/>
          </a:avLst>
        </a:prstGeom>
        <a:gradFill rotWithShape="1">
          <a:gsLst>
            <a:gs pos="0">
              <a:schemeClr val="accent6">
                <a:tint val="100000"/>
                <a:shade val="100000"/>
                <a:satMod val="130000"/>
              </a:schemeClr>
            </a:gs>
            <a:gs pos="100000">
              <a:schemeClr val="accent6">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CAC5A7-A83C-4A39-9E0A-81D676314137}">
      <dsp:nvSpPr>
        <dsp:cNvPr id="0" name=""/>
        <dsp:cNvSpPr/>
      </dsp:nvSpPr>
      <dsp:spPr>
        <a:xfrm rot="16200000">
          <a:off x="725421" y="-3987"/>
          <a:ext cx="3531736" cy="3544556"/>
        </a:xfrm>
        <a:prstGeom prst="downArrow">
          <a:avLst>
            <a:gd name="adj1" fmla="val 50000"/>
            <a:gd name="adj2" fmla="val 35000"/>
          </a:avLst>
        </a:prstGeom>
        <a:solidFill>
          <a:srgbClr val="0070C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b="1" i="0" kern="120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Grupo de Interés Económico América Móvil   </a:t>
          </a:r>
        </a:p>
        <a:p>
          <a:pPr marL="0" lvl="0" indent="0" algn="ctr" defTabSz="800100">
            <a:lnSpc>
              <a:spcPct val="90000"/>
            </a:lnSpc>
            <a:spcBef>
              <a:spcPct val="0"/>
            </a:spcBef>
            <a:spcAft>
              <a:spcPct val="35000"/>
            </a:spcAft>
            <a:buNone/>
          </a:pPr>
          <a:r>
            <a:rPr lang="es-MX" sz="1800" b="1" i="0" kern="120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79.6% telefonía fija</a:t>
          </a:r>
        </a:p>
        <a:p>
          <a:pPr marL="0" lvl="0" indent="0" algn="ctr" defTabSz="800100">
            <a:lnSpc>
              <a:spcPct val="90000"/>
            </a:lnSpc>
            <a:spcBef>
              <a:spcPct val="0"/>
            </a:spcBef>
            <a:spcAft>
              <a:spcPct val="35000"/>
            </a:spcAft>
            <a:buNone/>
          </a:pPr>
          <a:r>
            <a:rPr lang="es-MX" sz="1800" b="1" i="0" kern="120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70% en la telefonía móvil</a:t>
          </a:r>
          <a:endParaRPr lang="es-ES" sz="1800" b="1" i="0" kern="1200" dirty="0">
            <a:solidFill>
              <a:schemeClr val="tx1"/>
            </a:solidFill>
            <a:latin typeface="Bookman Old Style" panose="02050604050505020204" pitchFamily="18" charset="0"/>
          </a:endParaRPr>
        </a:p>
      </dsp:txBody>
      <dsp:txXfrm rot="5400000">
        <a:off x="719011" y="885357"/>
        <a:ext cx="2926502" cy="1765868"/>
      </dsp:txXfrm>
    </dsp:sp>
    <dsp:sp modelId="{C7C65EE9-DD82-465A-912F-466466D9ACA4}">
      <dsp:nvSpPr>
        <dsp:cNvPr id="0" name=""/>
        <dsp:cNvSpPr/>
      </dsp:nvSpPr>
      <dsp:spPr>
        <a:xfrm rot="5400000">
          <a:off x="4786058" y="1318"/>
          <a:ext cx="3531736" cy="3544556"/>
        </a:xfrm>
        <a:prstGeom prst="downArrow">
          <a:avLst>
            <a:gd name="adj1" fmla="val 50000"/>
            <a:gd name="adj2" fmla="val 35000"/>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s-MX" sz="1800" b="1" i="0" kern="120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Grupo de Interés Económico Televisa:</a:t>
          </a:r>
        </a:p>
        <a:p>
          <a:pPr marL="0" lvl="0" indent="0" algn="ctr" defTabSz="800100">
            <a:lnSpc>
              <a:spcPct val="90000"/>
            </a:lnSpc>
            <a:spcBef>
              <a:spcPct val="0"/>
            </a:spcBef>
            <a:spcAft>
              <a:spcPct val="35000"/>
            </a:spcAft>
            <a:buNone/>
          </a:pPr>
          <a:r>
            <a:rPr lang="es-MX" sz="1800" b="1" i="0" kern="120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66% en televisión abierta</a:t>
          </a:r>
          <a:endParaRPr lang="es-ES" sz="1800" b="1" i="0" kern="1200" dirty="0">
            <a:solidFill>
              <a:schemeClr val="tx1"/>
            </a:solidFill>
            <a:latin typeface="Bookman Old Style" panose="02050604050505020204" pitchFamily="18" charset="0"/>
          </a:endParaRPr>
        </a:p>
      </dsp:txBody>
      <dsp:txXfrm rot="-5400000">
        <a:off x="5397702" y="890662"/>
        <a:ext cx="2926502" cy="17658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61AE56-66DB-4220-B911-CB45FBFE51A4}">
      <dsp:nvSpPr>
        <dsp:cNvPr id="0" name=""/>
        <dsp:cNvSpPr/>
      </dsp:nvSpPr>
      <dsp:spPr>
        <a:xfrm rot="4396374">
          <a:off x="2596244" y="1086151"/>
          <a:ext cx="4711897" cy="3285960"/>
        </a:xfrm>
        <a:prstGeom prst="swooshArrow">
          <a:avLst>
            <a:gd name="adj1" fmla="val 16310"/>
            <a:gd name="adj2" fmla="val 31370"/>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4E1423-6CCB-4E86-AF65-25339C0AFB30}">
      <dsp:nvSpPr>
        <dsp:cNvPr id="0" name=""/>
        <dsp:cNvSpPr/>
      </dsp:nvSpPr>
      <dsp:spPr>
        <a:xfrm>
          <a:off x="4202228" y="1410415"/>
          <a:ext cx="118990" cy="118990"/>
        </a:xfrm>
        <a:prstGeom prst="ellipse">
          <a:avLst/>
        </a:prstGeom>
        <a:solidFill>
          <a:schemeClr val="accent6">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F73187-7479-4CC6-9618-64C0EC611021}">
      <dsp:nvSpPr>
        <dsp:cNvPr id="0" name=""/>
        <dsp:cNvSpPr/>
      </dsp:nvSpPr>
      <dsp:spPr>
        <a:xfrm>
          <a:off x="4772616" y="1809414"/>
          <a:ext cx="118990" cy="118990"/>
        </a:xfrm>
        <a:prstGeom prst="ellipse">
          <a:avLst/>
        </a:prstGeom>
        <a:solidFill>
          <a:schemeClr val="accent6">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657902-E67C-4A8D-B94B-59DDBB2F413B}">
      <dsp:nvSpPr>
        <dsp:cNvPr id="0" name=""/>
        <dsp:cNvSpPr/>
      </dsp:nvSpPr>
      <dsp:spPr>
        <a:xfrm>
          <a:off x="5252943" y="2274458"/>
          <a:ext cx="118990" cy="118990"/>
        </a:xfrm>
        <a:prstGeom prst="ellipse">
          <a:avLst/>
        </a:prstGeom>
        <a:solidFill>
          <a:schemeClr val="accent6">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F36311-A29A-47C7-A813-D239EE17A94C}">
      <dsp:nvSpPr>
        <dsp:cNvPr id="0" name=""/>
        <dsp:cNvSpPr/>
      </dsp:nvSpPr>
      <dsp:spPr>
        <a:xfrm>
          <a:off x="2280373" y="0"/>
          <a:ext cx="2221513" cy="873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marL="0" lvl="0" indent="0" algn="ctr" defTabSz="800100">
            <a:lnSpc>
              <a:spcPct val="90000"/>
            </a:lnSpc>
            <a:spcBef>
              <a:spcPct val="0"/>
            </a:spcBef>
            <a:spcAft>
              <a:spcPct val="35000"/>
            </a:spcAft>
            <a:buNone/>
          </a:pPr>
          <a:r>
            <a:rPr lang="es-ES" sz="1800" b="1" i="0" kern="1200" dirty="0">
              <a:solidFill>
                <a:srgbClr val="000066"/>
              </a:solidFill>
              <a:latin typeface="Bookman Old Style" panose="02050604050505020204" pitchFamily="18" charset="0"/>
            </a:rPr>
            <a:t>OCDE:102</a:t>
          </a:r>
        </a:p>
      </dsp:txBody>
      <dsp:txXfrm>
        <a:off x="2280373" y="0"/>
        <a:ext cx="2221513" cy="873322"/>
      </dsp:txXfrm>
    </dsp:sp>
    <dsp:sp modelId="{3F23F984-DE4F-4CB3-A15C-6BD058577797}">
      <dsp:nvSpPr>
        <dsp:cNvPr id="0" name=""/>
        <dsp:cNvSpPr/>
      </dsp:nvSpPr>
      <dsp:spPr>
        <a:xfrm>
          <a:off x="4922173" y="1033249"/>
          <a:ext cx="3362290" cy="873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l" defTabSz="800100">
            <a:lnSpc>
              <a:spcPct val="90000"/>
            </a:lnSpc>
            <a:spcBef>
              <a:spcPct val="0"/>
            </a:spcBef>
            <a:spcAft>
              <a:spcPct val="35000"/>
            </a:spcAft>
            <a:buNone/>
          </a:pPr>
          <a:r>
            <a:rPr lang="es-ES" sz="1800" b="1" i="0" kern="1200" dirty="0">
              <a:solidFill>
                <a:srgbClr val="000066"/>
              </a:solidFill>
              <a:latin typeface="Bookman Old Style" panose="02050604050505020204" pitchFamily="18" charset="0"/>
            </a:rPr>
            <a:t>Argentina: 102</a:t>
          </a:r>
        </a:p>
      </dsp:txBody>
      <dsp:txXfrm>
        <a:off x="4922173" y="1033249"/>
        <a:ext cx="3362290" cy="873322"/>
      </dsp:txXfrm>
    </dsp:sp>
    <dsp:sp modelId="{966DCA78-66DA-4123-A384-83F52C002A1E}">
      <dsp:nvSpPr>
        <dsp:cNvPr id="0" name=""/>
        <dsp:cNvSpPr/>
      </dsp:nvSpPr>
      <dsp:spPr>
        <a:xfrm>
          <a:off x="2280373" y="1432248"/>
          <a:ext cx="1981349" cy="873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r" defTabSz="800100">
            <a:lnSpc>
              <a:spcPct val="90000"/>
            </a:lnSpc>
            <a:spcBef>
              <a:spcPct val="0"/>
            </a:spcBef>
            <a:spcAft>
              <a:spcPct val="35000"/>
            </a:spcAft>
            <a:buNone/>
          </a:pPr>
          <a:r>
            <a:rPr lang="es-ES" sz="1800" b="1" i="0" kern="1200" dirty="0">
              <a:solidFill>
                <a:srgbClr val="000066"/>
              </a:solidFill>
              <a:latin typeface="Bookman Old Style" panose="02050604050505020204" pitchFamily="18" charset="0"/>
            </a:rPr>
            <a:t>Brasil: 101</a:t>
          </a:r>
        </a:p>
      </dsp:txBody>
      <dsp:txXfrm>
        <a:off x="2280373" y="1432248"/>
        <a:ext cx="1981349" cy="873322"/>
      </dsp:txXfrm>
    </dsp:sp>
    <dsp:sp modelId="{13A20A03-3AE4-4EFD-8CA6-BFAD787D97FA}">
      <dsp:nvSpPr>
        <dsp:cNvPr id="0" name=""/>
        <dsp:cNvSpPr/>
      </dsp:nvSpPr>
      <dsp:spPr>
        <a:xfrm>
          <a:off x="5668426" y="2788627"/>
          <a:ext cx="118990" cy="118990"/>
        </a:xfrm>
        <a:prstGeom prst="ellipse">
          <a:avLst/>
        </a:prstGeom>
        <a:solidFill>
          <a:schemeClr val="accent6">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F50AF6-2138-4740-8A9D-90137B49CA58}">
      <dsp:nvSpPr>
        <dsp:cNvPr id="0" name=""/>
        <dsp:cNvSpPr/>
      </dsp:nvSpPr>
      <dsp:spPr>
        <a:xfrm>
          <a:off x="5942868" y="1897292"/>
          <a:ext cx="2341595" cy="873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l" defTabSz="800100">
            <a:lnSpc>
              <a:spcPct val="90000"/>
            </a:lnSpc>
            <a:spcBef>
              <a:spcPct val="0"/>
            </a:spcBef>
            <a:spcAft>
              <a:spcPct val="35000"/>
            </a:spcAft>
            <a:buNone/>
          </a:pPr>
          <a:r>
            <a:rPr lang="es-ES" sz="1800" b="1" i="0" kern="1200" dirty="0">
              <a:solidFill>
                <a:srgbClr val="000066"/>
              </a:solidFill>
              <a:latin typeface="Bookman Old Style" panose="02050604050505020204" pitchFamily="18" charset="0"/>
            </a:rPr>
            <a:t>Venezuela: 98</a:t>
          </a:r>
        </a:p>
      </dsp:txBody>
      <dsp:txXfrm>
        <a:off x="5942868" y="1897292"/>
        <a:ext cx="2341595" cy="873322"/>
      </dsp:txXfrm>
    </dsp:sp>
    <dsp:sp modelId="{2DF18228-E4B8-49A9-881A-FC99A2127440}">
      <dsp:nvSpPr>
        <dsp:cNvPr id="0" name=""/>
        <dsp:cNvSpPr/>
      </dsp:nvSpPr>
      <dsp:spPr>
        <a:xfrm>
          <a:off x="2280373" y="2411461"/>
          <a:ext cx="3002045" cy="873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r" defTabSz="800100">
            <a:lnSpc>
              <a:spcPct val="90000"/>
            </a:lnSpc>
            <a:spcBef>
              <a:spcPct val="0"/>
            </a:spcBef>
            <a:spcAft>
              <a:spcPct val="35000"/>
            </a:spcAft>
            <a:buNone/>
          </a:pPr>
          <a:r>
            <a:rPr lang="es-ES" sz="1800" b="1" i="0" kern="1200" dirty="0">
              <a:solidFill>
                <a:srgbClr val="000066"/>
              </a:solidFill>
              <a:latin typeface="Bookman Old Style" panose="02050604050505020204" pitchFamily="18" charset="0"/>
            </a:rPr>
            <a:t>Ecuador: 97</a:t>
          </a:r>
        </a:p>
      </dsp:txBody>
      <dsp:txXfrm>
        <a:off x="2280373" y="2411461"/>
        <a:ext cx="3002045" cy="873322"/>
      </dsp:txXfrm>
    </dsp:sp>
    <dsp:sp modelId="{045B1813-730A-4CD9-89A3-00C362DB0F40}">
      <dsp:nvSpPr>
        <dsp:cNvPr id="0" name=""/>
        <dsp:cNvSpPr/>
      </dsp:nvSpPr>
      <dsp:spPr>
        <a:xfrm>
          <a:off x="6003455" y="3313166"/>
          <a:ext cx="118990" cy="118990"/>
        </a:xfrm>
        <a:prstGeom prst="ellipse">
          <a:avLst/>
        </a:prstGeom>
        <a:solidFill>
          <a:schemeClr val="accent6">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4F425F8-BA08-4A86-8AB4-E732590CF1AE}">
      <dsp:nvSpPr>
        <dsp:cNvPr id="0" name=""/>
        <dsp:cNvSpPr/>
      </dsp:nvSpPr>
      <dsp:spPr>
        <a:xfrm>
          <a:off x="6543277" y="2936000"/>
          <a:ext cx="1741186" cy="873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marL="0" lvl="0" indent="0" algn="l" defTabSz="800100">
            <a:lnSpc>
              <a:spcPct val="90000"/>
            </a:lnSpc>
            <a:spcBef>
              <a:spcPct val="0"/>
            </a:spcBef>
            <a:spcAft>
              <a:spcPct val="35000"/>
            </a:spcAft>
            <a:buNone/>
          </a:pPr>
          <a:r>
            <a:rPr lang="es-ES" sz="1800" b="1" i="0" kern="1200" dirty="0">
              <a:solidFill>
                <a:srgbClr val="000066"/>
              </a:solidFill>
              <a:latin typeface="Bookman Old Style" panose="02050604050505020204" pitchFamily="18" charset="0"/>
            </a:rPr>
            <a:t>Colombia: 93</a:t>
          </a:r>
        </a:p>
      </dsp:txBody>
      <dsp:txXfrm>
        <a:off x="6543277" y="2936000"/>
        <a:ext cx="1741186" cy="873322"/>
      </dsp:txXfrm>
    </dsp:sp>
    <dsp:sp modelId="{6532D1CB-580C-4AA9-AD8B-FDAE06480B98}">
      <dsp:nvSpPr>
        <dsp:cNvPr id="0" name=""/>
        <dsp:cNvSpPr/>
      </dsp:nvSpPr>
      <dsp:spPr>
        <a:xfrm>
          <a:off x="5282418" y="4584941"/>
          <a:ext cx="3002045" cy="8733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marL="0" lvl="0" indent="0" algn="ctr" defTabSz="800100">
            <a:lnSpc>
              <a:spcPct val="90000"/>
            </a:lnSpc>
            <a:spcBef>
              <a:spcPct val="0"/>
            </a:spcBef>
            <a:spcAft>
              <a:spcPct val="35000"/>
            </a:spcAft>
            <a:buNone/>
          </a:pPr>
          <a:r>
            <a:rPr lang="es-ES" sz="1800" b="1" i="0" kern="1200" dirty="0">
              <a:solidFill>
                <a:srgbClr val="000066"/>
              </a:solidFill>
              <a:latin typeface="Bookman Old Style" panose="02050604050505020204" pitchFamily="18" charset="0"/>
            </a:rPr>
            <a:t>México 78</a:t>
          </a:r>
        </a:p>
      </dsp:txBody>
      <dsp:txXfrm>
        <a:off x="5282418" y="4584941"/>
        <a:ext cx="3002045" cy="873322"/>
      </dsp:txXfrm>
    </dsp:sp>
  </dsp:spTree>
</dsp:drawing>
</file>

<file path=ppt/diagrams/layout1.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411347B-BC5C-47A3-AC5C-E3A98B892D9B}" type="datetimeFigureOut">
              <a:rPr lang="es-MX" smtClean="0"/>
              <a:t>08/08/2018</a:t>
            </a:fld>
            <a:endParaRPr lang="es-MX"/>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DCA6F0-4AEE-4A7B-B7E9-CF2A26D6FE4A}" type="slidenum">
              <a:rPr lang="es-MX" smtClean="0"/>
              <a:t>‹Nº›</a:t>
            </a:fld>
            <a:endParaRPr lang="es-MX"/>
          </a:p>
        </p:txBody>
      </p:sp>
    </p:spTree>
    <p:extLst>
      <p:ext uri="{BB962C8B-B14F-4D97-AF65-F5344CB8AC3E}">
        <p14:creationId xmlns:p14="http://schemas.microsoft.com/office/powerpoint/2010/main" val="16683473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a:endParaRPr/>
          </a:p>
        </p:txBody>
      </p:sp>
    </p:spTree>
  </p:cSld>
  <p:clrMap bg1="lt1" tx1="dk1" bg2="dk2" tx2="lt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endParaRPr lang="es-MX" dirty="0"/>
          </a:p>
        </p:txBody>
      </p:sp>
    </p:spTree>
    <p:extLst>
      <p:ext uri="{BB962C8B-B14F-4D97-AF65-F5344CB8AC3E}">
        <p14:creationId xmlns:p14="http://schemas.microsoft.com/office/powerpoint/2010/main" val="40951492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721425" y="3785246"/>
            <a:ext cx="5216700" cy="1546500"/>
          </a:xfrm>
          <a:prstGeom prst="rect">
            <a:avLst/>
          </a:prstGeom>
        </p:spPr>
        <p:txBody>
          <a:bodyPr wrap="square" lIns="91425" tIns="91425" rIns="91425" bIns="91425" anchor="t" anchorCtr="0"/>
          <a:lstStyle>
            <a:lvl1pPr lvl="0">
              <a:spcBef>
                <a:spcPts val="0"/>
              </a:spcBef>
              <a:buClr>
                <a:srgbClr val="2185C5"/>
              </a:buClr>
              <a:buSzPct val="100000"/>
              <a:defRPr sz="4800">
                <a:solidFill>
                  <a:srgbClr val="2185C5"/>
                </a:solidFill>
              </a:defRPr>
            </a:lvl1pPr>
            <a:lvl2pPr lvl="1">
              <a:spcBef>
                <a:spcPts val="0"/>
              </a:spcBef>
              <a:buClr>
                <a:srgbClr val="2185C5"/>
              </a:buClr>
              <a:buSzPct val="100000"/>
              <a:defRPr sz="4800">
                <a:solidFill>
                  <a:srgbClr val="2185C5"/>
                </a:solidFill>
              </a:defRPr>
            </a:lvl2pPr>
            <a:lvl3pPr lvl="2">
              <a:spcBef>
                <a:spcPts val="0"/>
              </a:spcBef>
              <a:buClr>
                <a:srgbClr val="2185C5"/>
              </a:buClr>
              <a:buSzPct val="100000"/>
              <a:defRPr sz="4800">
                <a:solidFill>
                  <a:srgbClr val="2185C5"/>
                </a:solidFill>
              </a:defRPr>
            </a:lvl3pPr>
            <a:lvl4pPr lvl="3">
              <a:spcBef>
                <a:spcPts val="0"/>
              </a:spcBef>
              <a:buClr>
                <a:srgbClr val="2185C5"/>
              </a:buClr>
              <a:buSzPct val="100000"/>
              <a:defRPr sz="4800">
                <a:solidFill>
                  <a:srgbClr val="2185C5"/>
                </a:solidFill>
              </a:defRPr>
            </a:lvl4pPr>
            <a:lvl5pPr lvl="4">
              <a:spcBef>
                <a:spcPts val="0"/>
              </a:spcBef>
              <a:buClr>
                <a:srgbClr val="2185C5"/>
              </a:buClr>
              <a:buSzPct val="100000"/>
              <a:defRPr sz="4800">
                <a:solidFill>
                  <a:srgbClr val="2185C5"/>
                </a:solidFill>
              </a:defRPr>
            </a:lvl5pPr>
            <a:lvl6pPr lvl="5">
              <a:spcBef>
                <a:spcPts val="0"/>
              </a:spcBef>
              <a:buClr>
                <a:srgbClr val="2185C5"/>
              </a:buClr>
              <a:buSzPct val="100000"/>
              <a:defRPr sz="4800">
                <a:solidFill>
                  <a:srgbClr val="2185C5"/>
                </a:solidFill>
              </a:defRPr>
            </a:lvl6pPr>
            <a:lvl7pPr lvl="6">
              <a:spcBef>
                <a:spcPts val="0"/>
              </a:spcBef>
              <a:buClr>
                <a:srgbClr val="2185C5"/>
              </a:buClr>
              <a:buSzPct val="100000"/>
              <a:defRPr sz="4800">
                <a:solidFill>
                  <a:srgbClr val="2185C5"/>
                </a:solidFill>
              </a:defRPr>
            </a:lvl7pPr>
            <a:lvl8pPr lvl="7">
              <a:spcBef>
                <a:spcPts val="0"/>
              </a:spcBef>
              <a:buClr>
                <a:srgbClr val="2185C5"/>
              </a:buClr>
              <a:buSzPct val="100000"/>
              <a:defRPr sz="4800">
                <a:solidFill>
                  <a:srgbClr val="2185C5"/>
                </a:solidFill>
              </a:defRPr>
            </a:lvl8pPr>
            <a:lvl9pPr lvl="8">
              <a:spcBef>
                <a:spcPts val="0"/>
              </a:spcBef>
              <a:buClr>
                <a:srgbClr val="2185C5"/>
              </a:buClr>
              <a:buSzPct val="100000"/>
              <a:defRPr sz="4800">
                <a:solidFill>
                  <a:srgbClr val="2185C5"/>
                </a:solidFill>
              </a:defRPr>
            </a:lvl9pPr>
          </a:lstStyle>
          <a:p>
            <a:endParaRPr/>
          </a:p>
        </p:txBody>
      </p:sp>
      <p:sp>
        <p:nvSpPr>
          <p:cNvPr id="10" name="Shape 10"/>
          <p:cNvSpPr/>
          <p:nvPr/>
        </p:nvSpPr>
        <p:spPr>
          <a:xfrm>
            <a:off x="5938246" y="3377550"/>
            <a:ext cx="721800" cy="102900"/>
          </a:xfrm>
          <a:prstGeom prst="rect">
            <a:avLst/>
          </a:prstGeom>
          <a:solidFill>
            <a:srgbClr val="FF9715"/>
          </a:solidFill>
          <a:ln>
            <a:noFill/>
          </a:ln>
        </p:spPr>
        <p:txBody>
          <a:bodyPr wrap="square" lIns="91425" tIns="91425" rIns="91425" bIns="91425" anchor="ctr" anchorCtr="0">
            <a:noAutofit/>
          </a:bodyPr>
          <a:lstStyle/>
          <a:p>
            <a:pPr lvl="0">
              <a:spcBef>
                <a:spcPts val="0"/>
              </a:spcBef>
              <a:buNone/>
            </a:pPr>
            <a:endParaRPr/>
          </a:p>
        </p:txBody>
      </p:sp>
      <p:sp>
        <p:nvSpPr>
          <p:cNvPr id="11" name="Shape 11"/>
          <p:cNvSpPr/>
          <p:nvPr/>
        </p:nvSpPr>
        <p:spPr>
          <a:xfrm>
            <a:off x="6659861" y="3377550"/>
            <a:ext cx="721800" cy="102900"/>
          </a:xfrm>
          <a:prstGeom prst="rect">
            <a:avLst/>
          </a:prstGeom>
          <a:solidFill>
            <a:srgbClr val="F20253"/>
          </a:solidFill>
          <a:ln>
            <a:noFill/>
          </a:ln>
        </p:spPr>
        <p:txBody>
          <a:bodyPr wrap="square" lIns="91425" tIns="91425" rIns="91425" bIns="91425" anchor="ctr" anchorCtr="0">
            <a:noAutofit/>
          </a:bodyPr>
          <a:lstStyle/>
          <a:p>
            <a:pPr lvl="0">
              <a:spcBef>
                <a:spcPts val="0"/>
              </a:spcBef>
              <a:buNone/>
            </a:pPr>
            <a:endParaRPr/>
          </a:p>
        </p:txBody>
      </p:sp>
      <p:sp>
        <p:nvSpPr>
          <p:cNvPr id="12" name="Shape 12"/>
          <p:cNvSpPr/>
          <p:nvPr/>
        </p:nvSpPr>
        <p:spPr>
          <a:xfrm>
            <a:off x="-1" y="3377550"/>
            <a:ext cx="721800" cy="102900"/>
          </a:xfrm>
          <a:prstGeom prst="rect">
            <a:avLst/>
          </a:prstGeom>
          <a:solidFill>
            <a:srgbClr val="7ECEFD"/>
          </a:solidFill>
          <a:ln>
            <a:noFill/>
          </a:ln>
        </p:spPr>
        <p:txBody>
          <a:bodyPr wrap="square" lIns="91425" tIns="91425" rIns="91425" bIns="91425" anchor="ctr" anchorCtr="0">
            <a:noAutofit/>
          </a:bodyPr>
          <a:lstStyle/>
          <a:p>
            <a:pPr lvl="0">
              <a:spcBef>
                <a:spcPts val="0"/>
              </a:spcBef>
              <a:buNone/>
            </a:pPr>
            <a:endParaRPr/>
          </a:p>
        </p:txBody>
      </p:sp>
      <p:sp>
        <p:nvSpPr>
          <p:cNvPr id="13" name="Shape 13"/>
          <p:cNvSpPr/>
          <p:nvPr/>
        </p:nvSpPr>
        <p:spPr>
          <a:xfrm>
            <a:off x="721425" y="3377550"/>
            <a:ext cx="5216700" cy="102900"/>
          </a:xfrm>
          <a:prstGeom prst="rect">
            <a:avLst/>
          </a:prstGeom>
          <a:solidFill>
            <a:srgbClr val="2185C5"/>
          </a:solidFill>
          <a:ln>
            <a:noFill/>
          </a:ln>
        </p:spPr>
        <p:txBody>
          <a:bodyPr wrap="square" lIns="91425" tIns="91425" rIns="91425" bIns="91425" anchor="ctr" anchorCtr="0">
            <a:noAutofit/>
          </a:bodyPr>
          <a:lstStyle/>
          <a:p>
            <a:pPr lvl="0">
              <a:spcBef>
                <a:spcPts val="0"/>
              </a:spcBef>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893700" y="274650"/>
            <a:ext cx="6462600" cy="1143000"/>
          </a:xfrm>
          <a:prstGeom prst="rect">
            <a:avLst/>
          </a:prstGeom>
        </p:spPr>
        <p:txBody>
          <a:bodyPr wrap="square" lIns="91425" tIns="91425" rIns="91425" bIns="91425" anchor="b"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54" name="Shape 54"/>
          <p:cNvSpPr/>
          <p:nvPr/>
        </p:nvSpPr>
        <p:spPr>
          <a:xfrm>
            <a:off x="7356366" y="6755100"/>
            <a:ext cx="893700" cy="102900"/>
          </a:xfrm>
          <a:prstGeom prst="rect">
            <a:avLst/>
          </a:prstGeom>
          <a:solidFill>
            <a:srgbClr val="FF9715"/>
          </a:solidFill>
          <a:ln>
            <a:noFill/>
          </a:ln>
        </p:spPr>
        <p:txBody>
          <a:bodyPr wrap="square" lIns="91425" tIns="91425" rIns="91425" bIns="91425" anchor="ctr" anchorCtr="0">
            <a:noAutofit/>
          </a:bodyPr>
          <a:lstStyle/>
          <a:p>
            <a:pPr marL="0" lvl="0" indent="0">
              <a:spcBef>
                <a:spcPts val="0"/>
              </a:spcBef>
              <a:spcAft>
                <a:spcPts val="0"/>
              </a:spcAft>
              <a:buNone/>
            </a:pPr>
            <a:endParaRPr/>
          </a:p>
        </p:txBody>
      </p:sp>
      <p:sp>
        <p:nvSpPr>
          <p:cNvPr id="55" name="Shape 55"/>
          <p:cNvSpPr/>
          <p:nvPr/>
        </p:nvSpPr>
        <p:spPr>
          <a:xfrm>
            <a:off x="8250312" y="6755100"/>
            <a:ext cx="893700" cy="102900"/>
          </a:xfrm>
          <a:prstGeom prst="rect">
            <a:avLst/>
          </a:prstGeom>
          <a:solidFill>
            <a:srgbClr val="F20253"/>
          </a:solidFill>
          <a:ln>
            <a:noFill/>
          </a:ln>
        </p:spPr>
        <p:txBody>
          <a:bodyPr wrap="square" lIns="91425" tIns="91425" rIns="91425" bIns="91425" anchor="ctr" anchorCtr="0">
            <a:noAutofit/>
          </a:bodyPr>
          <a:lstStyle/>
          <a:p>
            <a:pPr marL="0" lvl="0" indent="0">
              <a:spcBef>
                <a:spcPts val="0"/>
              </a:spcBef>
              <a:spcAft>
                <a:spcPts val="0"/>
              </a:spcAft>
              <a:buNone/>
            </a:pPr>
            <a:endParaRPr/>
          </a:p>
        </p:txBody>
      </p:sp>
      <p:sp>
        <p:nvSpPr>
          <p:cNvPr id="56" name="Shape 56"/>
          <p:cNvSpPr/>
          <p:nvPr/>
        </p:nvSpPr>
        <p:spPr>
          <a:xfrm>
            <a:off x="0" y="6755100"/>
            <a:ext cx="893700" cy="102900"/>
          </a:xfrm>
          <a:prstGeom prst="rect">
            <a:avLst/>
          </a:prstGeom>
          <a:solidFill>
            <a:srgbClr val="7ECEFD"/>
          </a:solidFill>
          <a:ln>
            <a:noFill/>
          </a:ln>
        </p:spPr>
        <p:txBody>
          <a:bodyPr wrap="square" lIns="91425" tIns="91425" rIns="91425" bIns="91425" anchor="ctr" anchorCtr="0">
            <a:noAutofit/>
          </a:bodyPr>
          <a:lstStyle/>
          <a:p>
            <a:pPr marL="0" lvl="0" indent="0">
              <a:spcBef>
                <a:spcPts val="0"/>
              </a:spcBef>
              <a:spcAft>
                <a:spcPts val="0"/>
              </a:spcAft>
              <a:buNone/>
            </a:pPr>
            <a:endParaRPr/>
          </a:p>
        </p:txBody>
      </p:sp>
      <p:sp>
        <p:nvSpPr>
          <p:cNvPr id="57" name="Shape 57"/>
          <p:cNvSpPr/>
          <p:nvPr/>
        </p:nvSpPr>
        <p:spPr>
          <a:xfrm>
            <a:off x="893710" y="6755100"/>
            <a:ext cx="6462600" cy="102900"/>
          </a:xfrm>
          <a:prstGeom prst="rect">
            <a:avLst/>
          </a:prstGeom>
          <a:solidFill>
            <a:srgbClr val="2185C5"/>
          </a:solidFill>
          <a:ln>
            <a:noFill/>
          </a:ln>
        </p:spPr>
        <p:txBody>
          <a:bodyPr wrap="square" lIns="91425" tIns="91425" rIns="91425" bIns="91425" anchor="ctr"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29663894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893700" y="274650"/>
            <a:ext cx="6462600" cy="1143000"/>
          </a:xfrm>
          <a:prstGeom prst="rect">
            <a:avLst/>
          </a:prstGeom>
          <a:noFill/>
          <a:ln>
            <a:noFill/>
          </a:ln>
        </p:spPr>
        <p:txBody>
          <a:bodyPr wrap="square" lIns="91425" tIns="91425" rIns="91425" bIns="91425" anchor="b" anchorCtr="0"/>
          <a:lstStyle>
            <a:lvl1pPr lvl="0">
              <a:spcBef>
                <a:spcPts val="0"/>
              </a:spcBef>
              <a:buClr>
                <a:srgbClr val="97ABBC"/>
              </a:buClr>
              <a:buSzPct val="100000"/>
              <a:buFont typeface="Raleway"/>
              <a:buNone/>
              <a:defRPr sz="3600">
                <a:solidFill>
                  <a:srgbClr val="97ABBC"/>
                </a:solidFill>
                <a:latin typeface="Raleway"/>
                <a:ea typeface="Raleway"/>
                <a:cs typeface="Raleway"/>
                <a:sym typeface="Raleway"/>
              </a:defRPr>
            </a:lvl1pPr>
            <a:lvl2pPr lvl="1">
              <a:spcBef>
                <a:spcPts val="0"/>
              </a:spcBef>
              <a:buClr>
                <a:srgbClr val="97ABBC"/>
              </a:buClr>
              <a:buSzPct val="100000"/>
              <a:buFont typeface="Raleway"/>
              <a:buNone/>
              <a:defRPr sz="3600">
                <a:solidFill>
                  <a:srgbClr val="97ABBC"/>
                </a:solidFill>
                <a:latin typeface="Raleway"/>
                <a:ea typeface="Raleway"/>
                <a:cs typeface="Raleway"/>
                <a:sym typeface="Raleway"/>
              </a:defRPr>
            </a:lvl2pPr>
            <a:lvl3pPr lvl="2">
              <a:spcBef>
                <a:spcPts val="0"/>
              </a:spcBef>
              <a:buClr>
                <a:srgbClr val="97ABBC"/>
              </a:buClr>
              <a:buSzPct val="100000"/>
              <a:buFont typeface="Raleway"/>
              <a:buNone/>
              <a:defRPr sz="3600">
                <a:solidFill>
                  <a:srgbClr val="97ABBC"/>
                </a:solidFill>
                <a:latin typeface="Raleway"/>
                <a:ea typeface="Raleway"/>
                <a:cs typeface="Raleway"/>
                <a:sym typeface="Raleway"/>
              </a:defRPr>
            </a:lvl3pPr>
            <a:lvl4pPr lvl="3">
              <a:spcBef>
                <a:spcPts val="0"/>
              </a:spcBef>
              <a:buClr>
                <a:srgbClr val="97ABBC"/>
              </a:buClr>
              <a:buSzPct val="100000"/>
              <a:buFont typeface="Raleway"/>
              <a:buNone/>
              <a:defRPr sz="3600">
                <a:solidFill>
                  <a:srgbClr val="97ABBC"/>
                </a:solidFill>
                <a:latin typeface="Raleway"/>
                <a:ea typeface="Raleway"/>
                <a:cs typeface="Raleway"/>
                <a:sym typeface="Raleway"/>
              </a:defRPr>
            </a:lvl4pPr>
            <a:lvl5pPr lvl="4">
              <a:spcBef>
                <a:spcPts val="0"/>
              </a:spcBef>
              <a:buClr>
                <a:srgbClr val="97ABBC"/>
              </a:buClr>
              <a:buSzPct val="100000"/>
              <a:buFont typeface="Raleway"/>
              <a:buNone/>
              <a:defRPr sz="3600">
                <a:solidFill>
                  <a:srgbClr val="97ABBC"/>
                </a:solidFill>
                <a:latin typeface="Raleway"/>
                <a:ea typeface="Raleway"/>
                <a:cs typeface="Raleway"/>
                <a:sym typeface="Raleway"/>
              </a:defRPr>
            </a:lvl5pPr>
            <a:lvl6pPr lvl="5">
              <a:spcBef>
                <a:spcPts val="0"/>
              </a:spcBef>
              <a:buClr>
                <a:srgbClr val="97ABBC"/>
              </a:buClr>
              <a:buSzPct val="100000"/>
              <a:buFont typeface="Raleway"/>
              <a:buNone/>
              <a:defRPr sz="3600">
                <a:solidFill>
                  <a:srgbClr val="97ABBC"/>
                </a:solidFill>
                <a:latin typeface="Raleway"/>
                <a:ea typeface="Raleway"/>
                <a:cs typeface="Raleway"/>
                <a:sym typeface="Raleway"/>
              </a:defRPr>
            </a:lvl6pPr>
            <a:lvl7pPr lvl="6">
              <a:spcBef>
                <a:spcPts val="0"/>
              </a:spcBef>
              <a:buClr>
                <a:srgbClr val="97ABBC"/>
              </a:buClr>
              <a:buSzPct val="100000"/>
              <a:buFont typeface="Raleway"/>
              <a:buNone/>
              <a:defRPr sz="3600">
                <a:solidFill>
                  <a:srgbClr val="97ABBC"/>
                </a:solidFill>
                <a:latin typeface="Raleway"/>
                <a:ea typeface="Raleway"/>
                <a:cs typeface="Raleway"/>
                <a:sym typeface="Raleway"/>
              </a:defRPr>
            </a:lvl7pPr>
            <a:lvl8pPr lvl="7">
              <a:spcBef>
                <a:spcPts val="0"/>
              </a:spcBef>
              <a:buClr>
                <a:srgbClr val="97ABBC"/>
              </a:buClr>
              <a:buSzPct val="100000"/>
              <a:buFont typeface="Raleway"/>
              <a:buNone/>
              <a:defRPr sz="3600">
                <a:solidFill>
                  <a:srgbClr val="97ABBC"/>
                </a:solidFill>
                <a:latin typeface="Raleway"/>
                <a:ea typeface="Raleway"/>
                <a:cs typeface="Raleway"/>
                <a:sym typeface="Raleway"/>
              </a:defRPr>
            </a:lvl8pPr>
            <a:lvl9pPr lvl="8">
              <a:spcBef>
                <a:spcPts val="0"/>
              </a:spcBef>
              <a:buClr>
                <a:srgbClr val="97ABBC"/>
              </a:buClr>
              <a:buSzPct val="100000"/>
              <a:buFont typeface="Raleway"/>
              <a:buNone/>
              <a:defRPr sz="3600">
                <a:solidFill>
                  <a:srgbClr val="97ABBC"/>
                </a:solidFill>
                <a:latin typeface="Raleway"/>
                <a:ea typeface="Raleway"/>
                <a:cs typeface="Raleway"/>
                <a:sym typeface="Raleway"/>
              </a:defRPr>
            </a:lvl9pPr>
          </a:lstStyle>
          <a:p>
            <a:endParaRPr/>
          </a:p>
        </p:txBody>
      </p:sp>
      <p:sp>
        <p:nvSpPr>
          <p:cNvPr id="7" name="Shape 7"/>
          <p:cNvSpPr txBox="1">
            <a:spLocks noGrp="1"/>
          </p:cNvSpPr>
          <p:nvPr>
            <p:ph type="body" idx="1"/>
          </p:nvPr>
        </p:nvSpPr>
        <p:spPr>
          <a:xfrm>
            <a:off x="893700" y="1831450"/>
            <a:ext cx="6462600" cy="4736400"/>
          </a:xfrm>
          <a:prstGeom prst="rect">
            <a:avLst/>
          </a:prstGeom>
          <a:noFill/>
          <a:ln>
            <a:noFill/>
          </a:ln>
        </p:spPr>
        <p:txBody>
          <a:bodyPr wrap="square" lIns="91425" tIns="91425" rIns="91425" bIns="91425" anchor="t" anchorCtr="0"/>
          <a:lstStyle>
            <a:lvl1pPr lvl="0">
              <a:spcBef>
                <a:spcPts val="600"/>
              </a:spcBef>
              <a:buClr>
                <a:srgbClr val="677480"/>
              </a:buClr>
              <a:buSzPct val="100000"/>
              <a:buFont typeface="Lato"/>
              <a:buChar char="▷"/>
              <a:defRPr sz="3000">
                <a:solidFill>
                  <a:srgbClr val="677480"/>
                </a:solidFill>
                <a:latin typeface="Lato"/>
                <a:ea typeface="Lato"/>
                <a:cs typeface="Lato"/>
                <a:sym typeface="Lato"/>
              </a:defRPr>
            </a:lvl1pPr>
            <a:lvl2pPr lvl="1">
              <a:spcBef>
                <a:spcPts val="480"/>
              </a:spcBef>
              <a:buClr>
                <a:srgbClr val="677480"/>
              </a:buClr>
              <a:buSzPct val="100000"/>
              <a:buFont typeface="Lato"/>
              <a:buChar char="○"/>
              <a:defRPr sz="2400">
                <a:solidFill>
                  <a:srgbClr val="677480"/>
                </a:solidFill>
                <a:latin typeface="Lato"/>
                <a:ea typeface="Lato"/>
                <a:cs typeface="Lato"/>
                <a:sym typeface="Lato"/>
              </a:defRPr>
            </a:lvl2pPr>
            <a:lvl3pPr lvl="2">
              <a:spcBef>
                <a:spcPts val="480"/>
              </a:spcBef>
              <a:buClr>
                <a:srgbClr val="677480"/>
              </a:buClr>
              <a:buSzPct val="100000"/>
              <a:buFont typeface="Lato"/>
              <a:buChar char="■"/>
              <a:defRPr sz="2400">
                <a:solidFill>
                  <a:srgbClr val="677480"/>
                </a:solidFill>
                <a:latin typeface="Lato"/>
                <a:ea typeface="Lato"/>
                <a:cs typeface="Lato"/>
                <a:sym typeface="Lato"/>
              </a:defRPr>
            </a:lvl3pPr>
            <a:lvl4pPr lvl="3">
              <a:spcBef>
                <a:spcPts val="360"/>
              </a:spcBef>
              <a:buClr>
                <a:srgbClr val="677480"/>
              </a:buClr>
              <a:buSzPct val="100000"/>
              <a:buFont typeface="Lato"/>
              <a:buChar char="●"/>
              <a:defRPr sz="1800">
                <a:solidFill>
                  <a:srgbClr val="677480"/>
                </a:solidFill>
                <a:latin typeface="Lato"/>
                <a:ea typeface="Lato"/>
                <a:cs typeface="Lato"/>
                <a:sym typeface="Lato"/>
              </a:defRPr>
            </a:lvl4pPr>
            <a:lvl5pPr lvl="4">
              <a:spcBef>
                <a:spcPts val="360"/>
              </a:spcBef>
              <a:buClr>
                <a:srgbClr val="677480"/>
              </a:buClr>
              <a:buSzPct val="100000"/>
              <a:buFont typeface="Lato"/>
              <a:buChar char="○"/>
              <a:defRPr sz="1800">
                <a:solidFill>
                  <a:srgbClr val="677480"/>
                </a:solidFill>
                <a:latin typeface="Lato"/>
                <a:ea typeface="Lato"/>
                <a:cs typeface="Lato"/>
                <a:sym typeface="Lato"/>
              </a:defRPr>
            </a:lvl5pPr>
            <a:lvl6pPr lvl="5">
              <a:spcBef>
                <a:spcPts val="360"/>
              </a:spcBef>
              <a:buClr>
                <a:srgbClr val="677480"/>
              </a:buClr>
              <a:buSzPct val="100000"/>
              <a:buFont typeface="Lato"/>
              <a:buChar char="■"/>
              <a:defRPr sz="1800">
                <a:solidFill>
                  <a:srgbClr val="677480"/>
                </a:solidFill>
                <a:latin typeface="Lato"/>
                <a:ea typeface="Lato"/>
                <a:cs typeface="Lato"/>
                <a:sym typeface="Lato"/>
              </a:defRPr>
            </a:lvl6pPr>
            <a:lvl7pPr lvl="6">
              <a:spcBef>
                <a:spcPts val="360"/>
              </a:spcBef>
              <a:buClr>
                <a:srgbClr val="677480"/>
              </a:buClr>
              <a:buSzPct val="100000"/>
              <a:buFont typeface="Lato"/>
              <a:buChar char="●"/>
              <a:defRPr sz="1800">
                <a:solidFill>
                  <a:srgbClr val="677480"/>
                </a:solidFill>
                <a:latin typeface="Lato"/>
                <a:ea typeface="Lato"/>
                <a:cs typeface="Lato"/>
                <a:sym typeface="Lato"/>
              </a:defRPr>
            </a:lvl7pPr>
            <a:lvl8pPr lvl="7">
              <a:spcBef>
                <a:spcPts val="360"/>
              </a:spcBef>
              <a:buClr>
                <a:srgbClr val="677480"/>
              </a:buClr>
              <a:buSzPct val="100000"/>
              <a:buFont typeface="Lato"/>
              <a:buChar char="○"/>
              <a:defRPr sz="1800">
                <a:solidFill>
                  <a:srgbClr val="677480"/>
                </a:solidFill>
                <a:latin typeface="Lato"/>
                <a:ea typeface="Lato"/>
                <a:cs typeface="Lato"/>
                <a:sym typeface="Lato"/>
              </a:defRPr>
            </a:lvl8pPr>
            <a:lvl9pPr lvl="8">
              <a:spcBef>
                <a:spcPts val="360"/>
              </a:spcBef>
              <a:buClr>
                <a:srgbClr val="677480"/>
              </a:buClr>
              <a:buSzPct val="100000"/>
              <a:buFont typeface="Lato"/>
              <a:buChar char="■"/>
              <a:defRPr sz="1800">
                <a:solidFill>
                  <a:srgbClr val="677480"/>
                </a:solidFill>
                <a:latin typeface="Lato"/>
                <a:ea typeface="Lato"/>
                <a:cs typeface="Lato"/>
                <a:sym typeface="La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9" r:id="rId2"/>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mailto:ferbutlers@gmail.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ctrTitle"/>
          </p:nvPr>
        </p:nvSpPr>
        <p:spPr>
          <a:xfrm>
            <a:off x="0" y="4479282"/>
            <a:ext cx="9144000" cy="1546500"/>
          </a:xfrm>
          <a:prstGeom prst="rect">
            <a:avLst/>
          </a:prstGeom>
        </p:spPr>
        <p:txBody>
          <a:bodyPr wrap="square" lIns="91425" tIns="91425" rIns="91425" bIns="91425" anchor="t" anchorCtr="0">
            <a:noAutofit/>
          </a:bodyPr>
          <a:lstStyle/>
          <a:p>
            <a:pPr algn="r"/>
            <a:r>
              <a:rPr lang="es-MX" sz="3600" b="1" dirty="0">
                <a:solidFill>
                  <a:srgbClr val="002060"/>
                </a:solidFill>
                <a:latin typeface="Bookman Old Style" panose="02050604050505020204" pitchFamily="18" charset="0"/>
              </a:rPr>
              <a:t>Fernando Butler Silva</a:t>
            </a:r>
            <a:br>
              <a:rPr lang="es-MX" sz="3200" b="1" dirty="0">
                <a:solidFill>
                  <a:srgbClr val="002060"/>
                </a:solidFill>
                <a:latin typeface="Bookman Old Style" panose="02050604050505020204" pitchFamily="18" charset="0"/>
              </a:rPr>
            </a:br>
            <a:r>
              <a:rPr lang="es-MX" sz="2800" b="1" dirty="0">
                <a:solidFill>
                  <a:srgbClr val="002060"/>
                </a:solidFill>
                <a:latin typeface="Bookman Old Style" panose="02050604050505020204" pitchFamily="18" charset="0"/>
              </a:rPr>
              <a:t>Senado de la Republica</a:t>
            </a:r>
            <a:br>
              <a:rPr lang="es-MX" sz="2800" b="1" dirty="0">
                <a:solidFill>
                  <a:srgbClr val="002060"/>
                </a:solidFill>
                <a:latin typeface="Bookman Old Style" panose="02050604050505020204" pitchFamily="18" charset="0"/>
              </a:rPr>
            </a:br>
            <a:r>
              <a:rPr lang="es-MX" sz="2800" b="1" dirty="0">
                <a:solidFill>
                  <a:srgbClr val="002060"/>
                </a:solidFill>
                <a:latin typeface="Bookman Old Style" panose="02050604050505020204" pitchFamily="18" charset="0"/>
              </a:rPr>
              <a:t>8 de agosto de 2018</a:t>
            </a:r>
            <a:endParaRPr lang="es-MX" sz="3200" b="1" dirty="0">
              <a:solidFill>
                <a:srgbClr val="002060"/>
              </a:solidFill>
              <a:latin typeface="Bookman Old Style" panose="02050604050505020204" pitchFamily="18" charset="0"/>
            </a:endParaRPr>
          </a:p>
        </p:txBody>
      </p:sp>
      <p:sp>
        <p:nvSpPr>
          <p:cNvPr id="3" name="Shape 78">
            <a:extLst>
              <a:ext uri="{FF2B5EF4-FFF2-40B4-BE49-F238E27FC236}">
                <a16:creationId xmlns:a16="http://schemas.microsoft.com/office/drawing/2014/main" id="{00328077-1513-4601-AED5-5FF849646900}"/>
              </a:ext>
            </a:extLst>
          </p:cNvPr>
          <p:cNvSpPr txBox="1">
            <a:spLocks/>
          </p:cNvSpPr>
          <p:nvPr/>
        </p:nvSpPr>
        <p:spPr>
          <a:xfrm>
            <a:off x="0" y="578164"/>
            <a:ext cx="9143999" cy="1546500"/>
          </a:xfrm>
          <a:prstGeom prst="rect">
            <a:avLst/>
          </a:prstGeom>
          <a:noFill/>
          <a:ln>
            <a:noFill/>
          </a:ln>
        </p:spPr>
        <p:txBody>
          <a:bodyPr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2185C5"/>
              </a:buClr>
              <a:buSzPct val="100000"/>
              <a:buFont typeface="Raleway"/>
              <a:buNone/>
              <a:defRPr sz="4800" b="0" i="0" u="none" strike="noStrike" cap="none">
                <a:solidFill>
                  <a:srgbClr val="2185C5"/>
                </a:solidFill>
                <a:latin typeface="Raleway"/>
                <a:ea typeface="Raleway"/>
                <a:cs typeface="Raleway"/>
                <a:sym typeface="Raleway"/>
              </a:defRPr>
            </a:lvl1pPr>
            <a:lvl2pPr lvl="1">
              <a:spcBef>
                <a:spcPts val="0"/>
              </a:spcBef>
              <a:buClr>
                <a:srgbClr val="2185C5"/>
              </a:buClr>
              <a:buSzPct val="100000"/>
              <a:buFont typeface="Raleway"/>
              <a:buNone/>
              <a:defRPr sz="4800">
                <a:solidFill>
                  <a:srgbClr val="2185C5"/>
                </a:solidFill>
                <a:latin typeface="Raleway"/>
                <a:ea typeface="Raleway"/>
                <a:cs typeface="Raleway"/>
                <a:sym typeface="Raleway"/>
              </a:defRPr>
            </a:lvl2pPr>
            <a:lvl3pPr lvl="2">
              <a:spcBef>
                <a:spcPts val="0"/>
              </a:spcBef>
              <a:buClr>
                <a:srgbClr val="2185C5"/>
              </a:buClr>
              <a:buSzPct val="100000"/>
              <a:buFont typeface="Raleway"/>
              <a:buNone/>
              <a:defRPr sz="4800">
                <a:solidFill>
                  <a:srgbClr val="2185C5"/>
                </a:solidFill>
                <a:latin typeface="Raleway"/>
                <a:ea typeface="Raleway"/>
                <a:cs typeface="Raleway"/>
                <a:sym typeface="Raleway"/>
              </a:defRPr>
            </a:lvl3pPr>
            <a:lvl4pPr lvl="3">
              <a:spcBef>
                <a:spcPts val="0"/>
              </a:spcBef>
              <a:buClr>
                <a:srgbClr val="2185C5"/>
              </a:buClr>
              <a:buSzPct val="100000"/>
              <a:buFont typeface="Raleway"/>
              <a:buNone/>
              <a:defRPr sz="4800">
                <a:solidFill>
                  <a:srgbClr val="2185C5"/>
                </a:solidFill>
                <a:latin typeface="Raleway"/>
                <a:ea typeface="Raleway"/>
                <a:cs typeface="Raleway"/>
                <a:sym typeface="Raleway"/>
              </a:defRPr>
            </a:lvl4pPr>
            <a:lvl5pPr lvl="4">
              <a:spcBef>
                <a:spcPts val="0"/>
              </a:spcBef>
              <a:buClr>
                <a:srgbClr val="2185C5"/>
              </a:buClr>
              <a:buSzPct val="100000"/>
              <a:buFont typeface="Raleway"/>
              <a:buNone/>
              <a:defRPr sz="4800">
                <a:solidFill>
                  <a:srgbClr val="2185C5"/>
                </a:solidFill>
                <a:latin typeface="Raleway"/>
                <a:ea typeface="Raleway"/>
                <a:cs typeface="Raleway"/>
                <a:sym typeface="Raleway"/>
              </a:defRPr>
            </a:lvl5pPr>
            <a:lvl6pPr lvl="5">
              <a:spcBef>
                <a:spcPts val="0"/>
              </a:spcBef>
              <a:buClr>
                <a:srgbClr val="2185C5"/>
              </a:buClr>
              <a:buSzPct val="100000"/>
              <a:buFont typeface="Raleway"/>
              <a:buNone/>
              <a:defRPr sz="4800">
                <a:solidFill>
                  <a:srgbClr val="2185C5"/>
                </a:solidFill>
                <a:latin typeface="Raleway"/>
                <a:ea typeface="Raleway"/>
                <a:cs typeface="Raleway"/>
                <a:sym typeface="Raleway"/>
              </a:defRPr>
            </a:lvl6pPr>
            <a:lvl7pPr lvl="6">
              <a:spcBef>
                <a:spcPts val="0"/>
              </a:spcBef>
              <a:buClr>
                <a:srgbClr val="2185C5"/>
              </a:buClr>
              <a:buSzPct val="100000"/>
              <a:buFont typeface="Raleway"/>
              <a:buNone/>
              <a:defRPr sz="4800">
                <a:solidFill>
                  <a:srgbClr val="2185C5"/>
                </a:solidFill>
                <a:latin typeface="Raleway"/>
                <a:ea typeface="Raleway"/>
                <a:cs typeface="Raleway"/>
                <a:sym typeface="Raleway"/>
              </a:defRPr>
            </a:lvl7pPr>
            <a:lvl8pPr lvl="7">
              <a:spcBef>
                <a:spcPts val="0"/>
              </a:spcBef>
              <a:buClr>
                <a:srgbClr val="2185C5"/>
              </a:buClr>
              <a:buSzPct val="100000"/>
              <a:buFont typeface="Raleway"/>
              <a:buNone/>
              <a:defRPr sz="4800">
                <a:solidFill>
                  <a:srgbClr val="2185C5"/>
                </a:solidFill>
                <a:latin typeface="Raleway"/>
                <a:ea typeface="Raleway"/>
                <a:cs typeface="Raleway"/>
                <a:sym typeface="Raleway"/>
              </a:defRPr>
            </a:lvl8pPr>
            <a:lvl9pPr lvl="8">
              <a:spcBef>
                <a:spcPts val="0"/>
              </a:spcBef>
              <a:buClr>
                <a:srgbClr val="2185C5"/>
              </a:buClr>
              <a:buSzPct val="100000"/>
              <a:buFont typeface="Raleway"/>
              <a:buNone/>
              <a:defRPr sz="4800">
                <a:solidFill>
                  <a:srgbClr val="2185C5"/>
                </a:solidFill>
                <a:latin typeface="Raleway"/>
                <a:ea typeface="Raleway"/>
                <a:cs typeface="Raleway"/>
                <a:sym typeface="Raleway"/>
              </a:defRPr>
            </a:lvl9pPr>
          </a:lstStyle>
          <a:p>
            <a:pPr algn="ctr"/>
            <a:r>
              <a:rPr lang="es-MX" sz="3600" b="1" dirty="0">
                <a:solidFill>
                  <a:srgbClr val="002060"/>
                </a:solidFill>
                <a:latin typeface="Bookman Old Style" panose="02050604050505020204" pitchFamily="18" charset="0"/>
              </a:rPr>
              <a:t>Efectos de la Reforma Constitucional en materia de Telecomunicaciones y Radiodifusión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10</a:t>
            </a:fld>
            <a:endParaRPr lang="es-MX" dirty="0"/>
          </a:p>
        </p:txBody>
      </p:sp>
      <p:sp>
        <p:nvSpPr>
          <p:cNvPr id="7" name="Rectangle 2"/>
          <p:cNvSpPr txBox="1">
            <a:spLocks noGrp="1" noChangeArrowheads="1"/>
          </p:cNvSpPr>
          <p:nvPr>
            <p:ph type="title"/>
          </p:nvPr>
        </p:nvSpPr>
        <p:spPr>
          <a:xfrm>
            <a:off x="0" y="50800"/>
            <a:ext cx="9144000" cy="1088683"/>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just" eaLnBrk="0" fontAlgn="base" hangingPunct="0">
              <a:spcBef>
                <a:spcPct val="0"/>
              </a:spcBef>
              <a:spcAft>
                <a:spcPct val="0"/>
              </a:spcAft>
              <a:buClrTx/>
              <a:buSzTx/>
              <a:tabLst>
                <a:tab pos="5940425" algn="r"/>
                <a:tab pos="6030913" algn="l"/>
              </a:tabLst>
            </a:pPr>
            <a:r>
              <a:rPr lang="es-MX" sz="2400" b="1" dirty="0">
                <a:solidFill>
                  <a:srgbClr val="002060"/>
                </a:solidFill>
                <a:latin typeface="Calibri" panose="020F0502020204030204" pitchFamily="34" charset="0"/>
                <a:cs typeface="Arial" panose="020B0604020202020204" pitchFamily="34" charset="0"/>
              </a:rPr>
              <a:t>¿Cuáles eran los problemas del Marco Institucional y legal de México que propiciaban este comportamiento desfavorable de los Sectores Telecomunicaciones y Radiodifusión?</a:t>
            </a:r>
            <a:endParaRPr lang="es-MX" altLang="es-ES" sz="2400" b="1" dirty="0">
              <a:solidFill>
                <a:srgbClr val="002060"/>
              </a:solidFill>
              <a:latin typeface="Calibri" panose="020F0502020204030204" pitchFamily="34" charset="0"/>
              <a:cs typeface="Arial" panose="020B0604020202020204" pitchFamily="34" charset="0"/>
            </a:endParaRPr>
          </a:p>
        </p:txBody>
      </p:sp>
      <p:sp>
        <p:nvSpPr>
          <p:cNvPr id="5" name="Rectángulo 4"/>
          <p:cNvSpPr/>
          <p:nvPr/>
        </p:nvSpPr>
        <p:spPr>
          <a:xfrm>
            <a:off x="0" y="1473337"/>
            <a:ext cx="9144000" cy="4438651"/>
          </a:xfrm>
          <a:prstGeom prst="rect">
            <a:avLst/>
          </a:prstGeom>
        </p:spPr>
        <p:txBody>
          <a:bodyPr wrap="square">
            <a:spAutoFit/>
          </a:bodyPr>
          <a:lstStyle/>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El sistema de amparo vigente en México retrasaba el desarrollo de la competencia, dado que las decisiones regulatorias pro-competencia eran suspendidas cuando eran sometidas a revisión por los tribunales, bloqueándose su aplicación hasta la terminación de los juicios respectivos (único país de la OCDE donde ésta era la regla). </a:t>
            </a:r>
          </a:p>
          <a:p>
            <a:pPr algn="just">
              <a:lnSpc>
                <a:spcPct val="115000"/>
              </a:lnSpc>
              <a:spcAft>
                <a:spcPts val="800"/>
              </a:spcAft>
            </a:pPr>
            <a:endParaRPr lang="es-MX" sz="1800" dirty="0">
              <a:solidFill>
                <a:srgbClr val="222222"/>
              </a:solidFill>
              <a:latin typeface="Bookman Old Style" panose="02050604050505020204" pitchFamily="18" charset="0"/>
              <a:ea typeface="Times New Roman" panose="02020603050405020304" pitchFamily="18" charset="0"/>
              <a:cs typeface="Times New Roman" panose="02020603050405020304" pitchFamily="18" charset="0"/>
            </a:endParaRPr>
          </a:p>
          <a:p>
            <a:pPr algn="just">
              <a:lnSpc>
                <a:spcPct val="115000"/>
              </a:lnSpc>
              <a:spcAft>
                <a:spcPts val="800"/>
              </a:spcAft>
            </a:pPr>
            <a:r>
              <a:rPr lang="es-MX" sz="1800" dirty="0">
                <a:solidFill>
                  <a:srgbClr val="222222"/>
                </a:solidFill>
                <a:latin typeface="Bookman Old Style" panose="02050604050505020204" pitchFamily="18" charset="0"/>
                <a:ea typeface="Times New Roman" panose="02020603050405020304" pitchFamily="18" charset="0"/>
                <a:cs typeface="Times New Roman" panose="02020603050405020304" pitchFamily="18" charset="0"/>
              </a:rPr>
              <a:t>D</a:t>
            </a:r>
            <a:r>
              <a:rPr lang="es-MX" sz="1800" dirty="0">
                <a:latin typeface="Bookman Old Style" panose="02050604050505020204" pitchFamily="18" charset="0"/>
                <a:ea typeface="Calibri" panose="020F0502020204030204" pitchFamily="34" charset="0"/>
                <a:cs typeface="Times New Roman" panose="02020603050405020304" pitchFamily="18" charset="0"/>
              </a:rPr>
              <a:t>e manera relacionada, la complejidad técnica y económica de la regulación de las telecomunicaciones y la radiodifusión, urgía a crear instancias judiciales especializadas con conocimientos profundos que pudieran abordar no solo defectos de forma de las decisiones del órgano regulador, sino también analizar las motivaciones y detalles de las mismas, a fin de que pudieran pronunciarse con conocimiento de causa en torno a las motivaciones de interés público que el mismo argumentaba. </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480110"/>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11</a:t>
            </a:fld>
            <a:endParaRPr lang="es-MX" dirty="0"/>
          </a:p>
        </p:txBody>
      </p:sp>
      <p:sp>
        <p:nvSpPr>
          <p:cNvPr id="7" name="Rectangle 2"/>
          <p:cNvSpPr txBox="1">
            <a:spLocks noGrp="1" noChangeArrowheads="1"/>
          </p:cNvSpPr>
          <p:nvPr>
            <p:ph type="title"/>
          </p:nvPr>
        </p:nvSpPr>
        <p:spPr>
          <a:xfrm>
            <a:off x="0" y="50801"/>
            <a:ext cx="9144000" cy="1142404"/>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just" eaLnBrk="0" fontAlgn="base" hangingPunct="0">
              <a:spcBef>
                <a:spcPct val="0"/>
              </a:spcBef>
              <a:spcAft>
                <a:spcPct val="0"/>
              </a:spcAft>
              <a:buClrTx/>
              <a:buSzTx/>
              <a:tabLst>
                <a:tab pos="5940425" algn="r"/>
                <a:tab pos="6030913" algn="l"/>
              </a:tabLst>
            </a:pPr>
            <a:r>
              <a:rPr lang="es-MX" sz="2300" b="1" dirty="0">
                <a:solidFill>
                  <a:srgbClr val="002060"/>
                </a:solidFill>
                <a:latin typeface="Calibri" panose="020F0502020204030204" pitchFamily="34" charset="0"/>
                <a:cs typeface="Arial" panose="020B0604020202020204" pitchFamily="34" charset="0"/>
              </a:rPr>
              <a:t>La situación existente en los mercados de telecomunicaciones y radiodifusión en 2012 demandaba la reforma del marco legal de ambos sectores bajo los principios regulatorios establecidos por la OCDE:</a:t>
            </a:r>
            <a:endParaRPr lang="es-MX" altLang="es-ES" sz="2400" b="1" dirty="0">
              <a:solidFill>
                <a:srgbClr val="002060"/>
              </a:solidFill>
              <a:latin typeface="Calibri" panose="020F0502020204030204" pitchFamily="34" charset="0"/>
              <a:cs typeface="Arial" panose="020B0604020202020204" pitchFamily="34" charset="0"/>
            </a:endParaRPr>
          </a:p>
        </p:txBody>
      </p:sp>
      <p:sp>
        <p:nvSpPr>
          <p:cNvPr id="3" name="Rectángulo 2"/>
          <p:cNvSpPr/>
          <p:nvPr/>
        </p:nvSpPr>
        <p:spPr>
          <a:xfrm>
            <a:off x="0" y="1486715"/>
            <a:ext cx="9144000" cy="4806957"/>
          </a:xfrm>
          <a:prstGeom prst="rect">
            <a:avLst/>
          </a:prstGeom>
        </p:spPr>
        <p:txBody>
          <a:bodyPr wrap="square">
            <a:spAutoFit/>
          </a:bodyPr>
          <a:lstStyle/>
          <a:p>
            <a:pPr marL="342900" lvl="0" indent="-342900" algn="just">
              <a:lnSpc>
                <a:spcPct val="115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Adopción de los principios de neutralidad tecnológica y flexibilidad; </a:t>
            </a:r>
          </a:p>
          <a:p>
            <a:pPr marL="342900" lvl="0" indent="-342900" algn="just">
              <a:lnSpc>
                <a:spcPct val="115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Instauración de reguladores autónomos e independientes; </a:t>
            </a:r>
          </a:p>
          <a:p>
            <a:pPr marL="342900" lvl="0" indent="-342900" algn="just">
              <a:lnSpc>
                <a:spcPct val="115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Fortalecimiento del alcance, efectividad y aplicación de la política de competencia; </a:t>
            </a:r>
          </a:p>
          <a:p>
            <a:pPr marL="342900" lvl="0" indent="-342900" algn="just">
              <a:lnSpc>
                <a:spcPct val="115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Asignación de manera eficiente de los recursos escasos, incluyendo el espectro radioeléctrico; </a:t>
            </a:r>
          </a:p>
          <a:p>
            <a:pPr marL="342900" lvl="0" indent="-342900" algn="just">
              <a:lnSpc>
                <a:spcPct val="115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Promover el acceso al servicio universal; </a:t>
            </a:r>
          </a:p>
          <a:p>
            <a:pPr marL="342900" lvl="0" indent="-342900" algn="just">
              <a:lnSpc>
                <a:spcPct val="115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Proteger a los consumidores; y </a:t>
            </a:r>
          </a:p>
          <a:p>
            <a:pPr marL="342900" lvl="0" indent="-342900" algn="just">
              <a:lnSpc>
                <a:spcPct val="115000"/>
              </a:lnSpc>
              <a:spcAft>
                <a:spcPts val="800"/>
              </a:spcAft>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Eliminar las regulaciones económicas innecesarias.</a:t>
            </a:r>
          </a:p>
          <a:p>
            <a:pPr algn="just">
              <a:lnSpc>
                <a:spcPct val="105000"/>
              </a:lnSpc>
              <a:spcAft>
                <a:spcPts val="800"/>
              </a:spcAft>
            </a:pPr>
            <a:r>
              <a:rPr lang="es-MX" sz="1800" dirty="0" err="1">
                <a:latin typeface="Bookman Old Style" panose="02050604050505020204" pitchFamily="18" charset="0"/>
                <a:ea typeface="Calibri" panose="020F0502020204030204" pitchFamily="34" charset="0"/>
                <a:cs typeface="Times New Roman" panose="02020603050405020304" pitchFamily="18" charset="0"/>
              </a:rPr>
              <a:t>Ademas</a:t>
            </a:r>
            <a:r>
              <a:rPr lang="es-MX" sz="1800" dirty="0">
                <a:latin typeface="Bookman Old Style" panose="02050604050505020204" pitchFamily="18" charset="0"/>
                <a:ea typeface="Calibri" panose="020F0502020204030204" pitchFamily="34" charset="0"/>
                <a:cs typeface="Times New Roman" panose="02020603050405020304" pitchFamily="18" charset="0"/>
              </a:rPr>
              <a:t>, como resultado del consenso de que los graves problemas de competencia existentes impedían el desarrollo de un modelo eficiente de competencia en infraestructura, la Reforma Constitucional buscó darle prioridad a un enfoque de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competencia en servicios basado en la desagregación obligatoria del bucle de abonado local </a:t>
            </a:r>
            <a:r>
              <a:rPr lang="es-MX" sz="1800" dirty="0">
                <a:latin typeface="Bookman Old Style" panose="02050604050505020204" pitchFamily="18" charset="0"/>
                <a:ea typeface="Calibri" panose="020F0502020204030204" pitchFamily="34" charset="0"/>
                <a:cs typeface="Times New Roman" panose="02020603050405020304" pitchFamily="18" charset="0"/>
              </a:rPr>
              <a:t>del operador preponderante del sector telecomunicaciones, y en la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compartición de infraestructura pasiva.</a:t>
            </a:r>
            <a:endParaRPr lang="es-MX" sz="1800" dirty="0">
              <a:solidFill>
                <a:srgbClr val="0070C0"/>
              </a:solidFill>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60842429"/>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11" name="Rectangle 2"/>
          <p:cNvSpPr txBox="1">
            <a:spLocks noGrp="1" noChangeArrowheads="1"/>
          </p:cNvSpPr>
          <p:nvPr>
            <p:ph type="title"/>
          </p:nvPr>
        </p:nvSpPr>
        <p:spPr>
          <a:xfrm>
            <a:off x="0" y="50800"/>
            <a:ext cx="9144000" cy="779291"/>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eaLnBrk="0" fontAlgn="base" hangingPunct="0">
              <a:spcBef>
                <a:spcPct val="0"/>
              </a:spcBef>
              <a:spcAft>
                <a:spcPct val="0"/>
              </a:spcAft>
              <a:buClrTx/>
              <a:buSzTx/>
              <a:tabLst>
                <a:tab pos="5940425" algn="r"/>
                <a:tab pos="6030913" algn="l"/>
              </a:tabLst>
            </a:pPr>
            <a:r>
              <a:rPr lang="es-MX" sz="2400" b="1" dirty="0">
                <a:solidFill>
                  <a:srgbClr val="002060"/>
                </a:solidFill>
                <a:latin typeface="Calibri" panose="020F0502020204030204" pitchFamily="34" charset="0"/>
                <a:cs typeface="Arial" panose="020B0604020202020204" pitchFamily="34" charset="0"/>
              </a:rPr>
              <a:t>IFT como un organismo regulador convergente</a:t>
            </a:r>
            <a:endParaRPr lang="es-MX" altLang="es-ES" sz="2400" b="1" dirty="0">
              <a:solidFill>
                <a:srgbClr val="002060"/>
              </a:solidFill>
              <a:latin typeface="Calibri" panose="020F0502020204030204" pitchFamily="34" charset="0"/>
              <a:cs typeface="Arial" panose="020B0604020202020204" pitchFamily="34" charset="0"/>
            </a:endParaRPr>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12</a:t>
            </a:fld>
            <a:endParaRPr lang="es-MX" dirty="0"/>
          </a:p>
        </p:txBody>
      </p:sp>
      <p:sp>
        <p:nvSpPr>
          <p:cNvPr id="3" name="Rectángulo 2"/>
          <p:cNvSpPr/>
          <p:nvPr/>
        </p:nvSpPr>
        <p:spPr>
          <a:xfrm>
            <a:off x="0" y="751302"/>
            <a:ext cx="9144000" cy="5802101"/>
          </a:xfrm>
          <a:prstGeom prst="rect">
            <a:avLst/>
          </a:prstGeom>
        </p:spPr>
        <p:txBody>
          <a:bodyPr wrap="square">
            <a:spAutoFit/>
          </a:bodyPr>
          <a:lstStyle/>
          <a:p>
            <a:pPr algn="just">
              <a:lnSpc>
                <a:spcPct val="115000"/>
              </a:lnSpc>
              <a:spcAft>
                <a:spcPts val="800"/>
              </a:spcAft>
            </a:pPr>
            <a:r>
              <a:rPr lang="es-MX" sz="1800" b="1" i="1" dirty="0">
                <a:latin typeface="Bookman Old Style" panose="02050604050505020204" pitchFamily="18" charset="0"/>
                <a:ea typeface="Calibri" panose="020F0502020204030204" pitchFamily="34" charset="0"/>
                <a:cs typeface="Times New Roman" panose="02020603050405020304" pitchFamily="18" charset="0"/>
              </a:rPr>
              <a:t>“El Instituto es un órgano público autónomo, independiente en sus decisiones y funcionamiento, con personalidad jurídica y patrimonio propios, que tiene por objeto regular y promover la competencia y el desarrollo eficiente de las telecomunicaciones y la radiodifusión en el ámbito de las atribuciones que le confieren la Constitución y en los términos que fijan esta Ley y demás disposiciones legales aplicables. El Instituto tiene a su cargo la regulación, promoción y supervisión del uso, aprovechamiento y explotación del espectro radioeléctrico, los recursos orbitales, los servicios satelitales, las redes públicas de telecomunicaciones y la prestación de los servicios de radiodifusión y de telecomunicaciones, así como del acceso a la infraestructura activa y pasiva y otros insumos esenciales, sin perjuicio de las atribuciones que corresponden a otras autoridades en los términos de la legislación correspondiente”.</a:t>
            </a:r>
          </a:p>
          <a:p>
            <a:pPr algn="just">
              <a:lnSpc>
                <a:spcPct val="10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Asimismo, la Reforma Constitucional le otorgó al IFT las facultades de la COFECE en los sectores de Telecomunicaciones y Radiodifusión para regular de manera adecuada los recursos esenciales, y eliminar prácticas anticompetitivas.</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0628389"/>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11"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13</a:t>
            </a:fld>
            <a:endParaRPr lang="es-MX" dirty="0"/>
          </a:p>
        </p:txBody>
      </p:sp>
      <p:sp>
        <p:nvSpPr>
          <p:cNvPr id="3" name="Rectángulo 2"/>
          <p:cNvSpPr/>
          <p:nvPr/>
        </p:nvSpPr>
        <p:spPr>
          <a:xfrm>
            <a:off x="0" y="732534"/>
            <a:ext cx="9144000" cy="5712846"/>
          </a:xfrm>
          <a:prstGeom prst="rect">
            <a:avLst/>
          </a:prstGeom>
        </p:spPr>
        <p:txBody>
          <a:bodyPr wrap="square">
            <a:spAutoFit/>
          </a:bodyPr>
          <a:lstStyle/>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El aumento de la competencia en el sector telecomunicaciones se refleja en la fuerte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caída tarifaria que registró la mayoría de sus servicios</a:t>
            </a:r>
            <a:r>
              <a:rPr lang="es-MX" sz="1800" dirty="0">
                <a:latin typeface="Bookman Old Style" panose="02050604050505020204" pitchFamily="18" charset="0"/>
                <a:ea typeface="Calibri" panose="020F0502020204030204" pitchFamily="34" charset="0"/>
                <a:cs typeface="Times New Roman" panose="02020603050405020304" pitchFamily="18" charset="0"/>
              </a:rPr>
              <a:t>. Al respecto, mientras el nivel de precios de la economía mexicana aumento 17.1% en el periodo 2013-2017,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las tarifas del sector telecomunicaciones se redujeron 23.76%</a:t>
            </a:r>
            <a:r>
              <a:rPr lang="es-MX" sz="1800" dirty="0">
                <a:latin typeface="Bookman Old Style" panose="02050604050505020204" pitchFamily="18" charset="0"/>
                <a:ea typeface="Calibri" panose="020F0502020204030204" pitchFamily="34" charset="0"/>
                <a:cs typeface="Times New Roman" panose="02020603050405020304" pitchFamily="18" charset="0"/>
              </a:rPr>
              <a:t> en el mismo periodo. Es de subrayar el fuerte desplome de las tarifas de la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telefonía móvil de 40.17% </a:t>
            </a:r>
            <a:r>
              <a:rPr lang="es-MX" sz="1800" dirty="0">
                <a:latin typeface="Bookman Old Style" panose="02050604050505020204" pitchFamily="18" charset="0"/>
                <a:ea typeface="Calibri" panose="020F0502020204030204" pitchFamily="34" charset="0"/>
                <a:cs typeface="Times New Roman" panose="02020603050405020304" pitchFamily="18" charset="0"/>
              </a:rPr>
              <a:t>y la reducción moderada de 4.78% en los precios de la telefonía fija. </a:t>
            </a: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En el caso de la banda ancha fija, las mayores reducciones se observaron en los paquetes destinados a usuarios de alto consumo que incluían 200GB de datos, mientras que las reducciones son mucha más moderadas en los que incluían 20GB, quedando ambas tarifas a fines del 2016 por arriba del promedio observado en los países de la OCDE. </a:t>
            </a: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Al respecto de la banda ancha móvil, las mayores reducciones ocurrieron en la canasta de alto consumo, mismas que incluyen 900 llamadas libres y 2GB de datos, mientras que el descenso de las tarifas de la canasta de bajo consumo, la cual incluye 100 llamadas y 500 MB de datos, es más moderado, quedando las tarifas al final del periodo entre las más bajas existentes en la OCDE</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48018731"/>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14</a:t>
            </a:fld>
            <a:endParaRPr lang="es-MX" dirty="0"/>
          </a:p>
        </p:txBody>
      </p:sp>
      <p:sp>
        <p:nvSpPr>
          <p:cNvPr id="7"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graphicFrame>
        <p:nvGraphicFramePr>
          <p:cNvPr id="8" name="Gráfico 7">
            <a:extLst>
              <a:ext uri="{FF2B5EF4-FFF2-40B4-BE49-F238E27FC236}">
                <a16:creationId xmlns:a16="http://schemas.microsoft.com/office/drawing/2014/main" id="{00000000-0008-0000-0600-000007000000}"/>
              </a:ext>
            </a:extLst>
          </p:cNvPr>
          <p:cNvGraphicFramePr/>
          <p:nvPr>
            <p:extLst>
              <p:ext uri="{D42A27DB-BD31-4B8C-83A1-F6EECF244321}">
                <p14:modId xmlns:p14="http://schemas.microsoft.com/office/powerpoint/2010/main" val="3400491444"/>
              </p:ext>
            </p:extLst>
          </p:nvPr>
        </p:nvGraphicFramePr>
        <p:xfrm>
          <a:off x="49237" y="689318"/>
          <a:ext cx="9045525" cy="351771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ángulo 4"/>
          <p:cNvSpPr/>
          <p:nvPr/>
        </p:nvSpPr>
        <p:spPr>
          <a:xfrm>
            <a:off x="-2" y="4096121"/>
            <a:ext cx="9144001" cy="2585323"/>
          </a:xfrm>
          <a:prstGeom prst="rect">
            <a:avLst/>
          </a:prstGeom>
        </p:spPr>
        <p:txBody>
          <a:bodyPr wrap="square">
            <a:spAutoFit/>
          </a:bodyPr>
          <a:lstStyle/>
          <a:p>
            <a:pPr algn="just"/>
            <a:endParaRPr lang="es-MX" sz="1800" dirty="0">
              <a:latin typeface="Bookman Old Style" panose="02050604050505020204" pitchFamily="18" charset="0"/>
              <a:ea typeface="Calibri" panose="020F0502020204030204" pitchFamily="34" charset="0"/>
            </a:endParaRPr>
          </a:p>
          <a:p>
            <a:pPr algn="just"/>
            <a:r>
              <a:rPr lang="es-MX" sz="1800" dirty="0">
                <a:latin typeface="Bookman Old Style" panose="02050604050505020204" pitchFamily="18" charset="0"/>
                <a:ea typeface="Calibri" panose="020F0502020204030204" pitchFamily="34" charset="0"/>
              </a:rPr>
              <a:t>En el 2012-2017 hubo una mejora sustantiva en el número de hogares con acceso a internet, el cual pasó de 9.6 millones en 2013, a casi 18 millones en 2017. La telefonía móvil aumentó de 87 suscripciones por cada 100 habitantes en 2013, a 92 en 2017. </a:t>
            </a:r>
          </a:p>
          <a:p>
            <a:pPr algn="just"/>
            <a:endParaRPr lang="es-MX" sz="1800" dirty="0">
              <a:latin typeface="Bookman Old Style" panose="02050604050505020204" pitchFamily="18" charset="0"/>
              <a:ea typeface="Calibri" panose="020F0502020204030204" pitchFamily="34" charset="0"/>
            </a:endParaRPr>
          </a:p>
          <a:p>
            <a:pPr algn="just"/>
            <a:r>
              <a:rPr lang="es-MX" sz="1800" dirty="0">
                <a:latin typeface="Bookman Old Style" panose="02050604050505020204" pitchFamily="18" charset="0"/>
                <a:ea typeface="Calibri" panose="020F0502020204030204" pitchFamily="34" charset="0"/>
              </a:rPr>
              <a:t>Las suscripciones de banda ancha fija tuvieron un modesto crecimiento al pasar de 10.77 en 2013, a 13.48 en 2017, mientras que las suscripciones de banda ancha móvil crecieron 128% al pasar de 28.91 en 2013, a 66 en 2017.</a:t>
            </a:r>
            <a:endParaRPr lang="es-MX" sz="1800" dirty="0">
              <a:latin typeface="Bookman Old Style" panose="02050604050505020204" pitchFamily="18" charset="0"/>
            </a:endParaRPr>
          </a:p>
        </p:txBody>
      </p:sp>
    </p:spTree>
    <p:extLst>
      <p:ext uri="{BB962C8B-B14F-4D97-AF65-F5344CB8AC3E}">
        <p14:creationId xmlns:p14="http://schemas.microsoft.com/office/powerpoint/2010/main" val="1676188764"/>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15</a:t>
            </a:fld>
            <a:endParaRPr lang="es-MX" dirty="0"/>
          </a:p>
        </p:txBody>
      </p:sp>
      <p:sp>
        <p:nvSpPr>
          <p:cNvPr id="3" name="Rectángulo 2"/>
          <p:cNvSpPr/>
          <p:nvPr/>
        </p:nvSpPr>
        <p:spPr>
          <a:xfrm>
            <a:off x="0" y="853936"/>
            <a:ext cx="9144000" cy="5918030"/>
          </a:xfrm>
          <a:prstGeom prst="rect">
            <a:avLst/>
          </a:prstGeom>
        </p:spPr>
        <p:txBody>
          <a:bodyPr wrap="square">
            <a:spAutoFit/>
          </a:bodyPr>
          <a:lstStyle/>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Hay reducciones sustantivas de la concentración industrial en todos los segmentos de la telefonía y la banda ancha con excepción de la telefonía móvil. </a:t>
            </a: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En este último segmento del mercado, América Móvil redujo ligeramente su participación de mercado de 69.13% en 2013 a 64.26% en 2017, año en el cual el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IHH tomó un valor de 4,758. </a:t>
            </a: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Por su parte, en la telefonía fija América Móvil disminuyó su participación de mercado de 70% en 2013 a 60.8% en 2017, y sus principales competidores alcanzan cuotas de 17.9% (Grupo Televisa) y 8.8%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Megacable</a:t>
            </a:r>
            <a:r>
              <a:rPr lang="es-MX" sz="1800" dirty="0">
                <a:latin typeface="Bookman Old Style" panose="02050604050505020204" pitchFamily="18" charset="0"/>
                <a:ea typeface="Calibri" panose="020F0502020204030204" pitchFamily="34" charset="0"/>
                <a:cs typeface="Times New Roman" panose="02020603050405020304" pitchFamily="18" charset="0"/>
              </a:rPr>
              <a:t>), bajando el valor del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IHH en este segmento a 4,130. </a:t>
            </a: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Asimismo, en la banda ancha móvil la participación de mercado de América Móvil se redujo de 81.6% en 2013 a 69.7% en 2017, mientras que ATT logro una participación de 14.9% y Telefónica de 13.6%, alcanzando un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IHH de 5,266. </a:t>
            </a: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En el segmento de banda ancha fija, América Móvil disminuyó su participación de mercado de 70.3% en 2013 a 54% en 2017, mientras que Grupo Televisa gano una cuota de mercado de 22% y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Megacable</a:t>
            </a:r>
            <a:r>
              <a:rPr lang="es-MX" sz="1800" dirty="0">
                <a:latin typeface="Bookman Old Style" panose="02050604050505020204" pitchFamily="18" charset="0"/>
                <a:ea typeface="Calibri" panose="020F0502020204030204" pitchFamily="34" charset="0"/>
                <a:cs typeface="Times New Roman" panose="02020603050405020304" pitchFamily="18" charset="0"/>
              </a:rPr>
              <a:t> una de 15%, reduciéndose el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IHH a un valor de 3,655.</a:t>
            </a:r>
            <a:endParaRPr lang="es-MX" sz="1800" dirty="0">
              <a:solidFill>
                <a:srgbClr val="0070C0"/>
              </a:solidFill>
              <a:effectLst/>
              <a:latin typeface="Bookman Old Style" panose="02050604050505020204" pitchFamily="18" charset="0"/>
              <a:ea typeface="Calibri" panose="020F0502020204030204" pitchFamily="34" charset="0"/>
              <a:cs typeface="Times New Roman" panose="02020603050405020304" pitchFamily="18" charset="0"/>
            </a:endParaRPr>
          </a:p>
        </p:txBody>
      </p:sp>
      <p:sp>
        <p:nvSpPr>
          <p:cNvPr id="8"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spTree>
    <p:extLst>
      <p:ext uri="{BB962C8B-B14F-4D97-AF65-F5344CB8AC3E}">
        <p14:creationId xmlns:p14="http://schemas.microsoft.com/office/powerpoint/2010/main" val="3374193506"/>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16</a:t>
            </a:fld>
            <a:endParaRPr lang="es-MX" dirty="0"/>
          </a:p>
        </p:txBody>
      </p:sp>
      <p:graphicFrame>
        <p:nvGraphicFramePr>
          <p:cNvPr id="6" name="Gráfico 5">
            <a:extLst>
              <a:ext uri="{FF2B5EF4-FFF2-40B4-BE49-F238E27FC236}">
                <a16:creationId xmlns:a16="http://schemas.microsoft.com/office/drawing/2014/main" id="{00000000-0008-0000-0F00-000004000000}"/>
              </a:ext>
            </a:extLst>
          </p:cNvPr>
          <p:cNvGraphicFramePr/>
          <p:nvPr>
            <p:extLst>
              <p:ext uri="{D42A27DB-BD31-4B8C-83A1-F6EECF244321}">
                <p14:modId xmlns:p14="http://schemas.microsoft.com/office/powerpoint/2010/main" val="2380855890"/>
              </p:ext>
            </p:extLst>
          </p:nvPr>
        </p:nvGraphicFramePr>
        <p:xfrm>
          <a:off x="0" y="886265"/>
          <a:ext cx="9144000" cy="5556739"/>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spTree>
    <p:extLst>
      <p:ext uri="{BB962C8B-B14F-4D97-AF65-F5344CB8AC3E}">
        <p14:creationId xmlns:p14="http://schemas.microsoft.com/office/powerpoint/2010/main" val="1957866592"/>
      </p:ext>
    </p:ext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17</a:t>
            </a:fld>
            <a:endParaRPr lang="es-MX" dirty="0"/>
          </a:p>
        </p:txBody>
      </p:sp>
      <p:sp>
        <p:nvSpPr>
          <p:cNvPr id="7"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graphicFrame>
        <p:nvGraphicFramePr>
          <p:cNvPr id="8" name="Gráfico 7">
            <a:extLst>
              <a:ext uri="{FF2B5EF4-FFF2-40B4-BE49-F238E27FC236}">
                <a16:creationId xmlns:a16="http://schemas.microsoft.com/office/drawing/2014/main" id="{00000000-0008-0000-1300-000003000000}"/>
              </a:ext>
            </a:extLst>
          </p:cNvPr>
          <p:cNvGraphicFramePr/>
          <p:nvPr>
            <p:extLst>
              <p:ext uri="{D42A27DB-BD31-4B8C-83A1-F6EECF244321}">
                <p14:modId xmlns:p14="http://schemas.microsoft.com/office/powerpoint/2010/main" val="2467303581"/>
              </p:ext>
            </p:extLst>
          </p:nvPr>
        </p:nvGraphicFramePr>
        <p:xfrm>
          <a:off x="0" y="588733"/>
          <a:ext cx="9144000" cy="3966675"/>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ángulo 4"/>
          <p:cNvSpPr/>
          <p:nvPr/>
        </p:nvSpPr>
        <p:spPr>
          <a:xfrm>
            <a:off x="-98475" y="4555408"/>
            <a:ext cx="9186203" cy="2031325"/>
          </a:xfrm>
          <a:prstGeom prst="rect">
            <a:avLst/>
          </a:prstGeom>
        </p:spPr>
        <p:txBody>
          <a:bodyPr wrap="square">
            <a:spAutoFit/>
          </a:bodyPr>
          <a:lstStyle/>
          <a:p>
            <a:pPr algn="just"/>
            <a:r>
              <a:rPr lang="es-MX" sz="1800" dirty="0">
                <a:solidFill>
                  <a:srgbClr val="0070C0"/>
                </a:solidFill>
                <a:latin typeface="Bookman Old Style" panose="02050604050505020204" pitchFamily="18" charset="0"/>
                <a:ea typeface="Calibri" panose="020F0502020204030204" pitchFamily="34" charset="0"/>
              </a:rPr>
              <a:t>Las tarifas de televisión restringida aumentaron 9.78% en el periodo 2012-2017</a:t>
            </a:r>
            <a:r>
              <a:rPr lang="es-MX" sz="1800" dirty="0">
                <a:latin typeface="Bookman Old Style" panose="02050604050505020204" pitchFamily="18" charset="0"/>
                <a:ea typeface="Calibri" panose="020F0502020204030204" pitchFamily="34" charset="0"/>
              </a:rPr>
              <a:t>. ¿Por qué? A pesar de las relativamente bajas barreras a la entrada, de la elevada tasa de crecimiento del segmento, así como de los altos niveles de inversión que reportan los operadores, </a:t>
            </a:r>
            <a:r>
              <a:rPr lang="es-MX" sz="1800" dirty="0">
                <a:solidFill>
                  <a:srgbClr val="0070C0"/>
                </a:solidFill>
                <a:latin typeface="Bookman Old Style" panose="02050604050505020204" pitchFamily="18" charset="0"/>
                <a:ea typeface="Calibri" panose="020F0502020204030204" pitchFamily="34" charset="0"/>
              </a:rPr>
              <a:t>aumentó su concentración industrial de 3,537 en 2013, a 4,314 en 2017</a:t>
            </a:r>
            <a:r>
              <a:rPr lang="es-MX" sz="1800" dirty="0">
                <a:latin typeface="Bookman Old Style" panose="02050604050505020204" pitchFamily="18" charset="0"/>
                <a:ea typeface="Calibri" panose="020F0502020204030204" pitchFamily="34" charset="0"/>
              </a:rPr>
              <a:t>, como resultado de la </a:t>
            </a:r>
            <a:r>
              <a:rPr lang="es-MX" sz="1800" dirty="0">
                <a:solidFill>
                  <a:srgbClr val="0070C0"/>
                </a:solidFill>
                <a:latin typeface="Bookman Old Style" panose="02050604050505020204" pitchFamily="18" charset="0"/>
                <a:ea typeface="Calibri" panose="020F0502020204030204" pitchFamily="34" charset="0"/>
              </a:rPr>
              <a:t>adquisición de empresas por parte de Grupo Televisa</a:t>
            </a:r>
            <a:r>
              <a:rPr lang="es-MX" sz="1800" dirty="0">
                <a:latin typeface="Bookman Old Style" panose="02050604050505020204" pitchFamily="18" charset="0"/>
                <a:ea typeface="Calibri" panose="020F0502020204030204" pitchFamily="34" charset="0"/>
              </a:rPr>
              <a:t>, además del </a:t>
            </a:r>
            <a:r>
              <a:rPr lang="es-MX" sz="1800" dirty="0">
                <a:solidFill>
                  <a:srgbClr val="0070C0"/>
                </a:solidFill>
                <a:latin typeface="Bookman Old Style" panose="02050604050505020204" pitchFamily="18" charset="0"/>
                <a:ea typeface="Calibri" panose="020F0502020204030204" pitchFamily="34" charset="0"/>
              </a:rPr>
              <a:t>incremento de costos de los contenidos producidos en el extranjero </a:t>
            </a:r>
            <a:r>
              <a:rPr lang="es-MX" sz="1800" dirty="0">
                <a:latin typeface="Bookman Old Style" panose="02050604050505020204" pitchFamily="18" charset="0"/>
                <a:ea typeface="Calibri" panose="020F0502020204030204" pitchFamily="34" charset="0"/>
              </a:rPr>
              <a:t>como resultado de la depreciación del peso.</a:t>
            </a:r>
          </a:p>
        </p:txBody>
      </p:sp>
    </p:spTree>
    <p:extLst>
      <p:ext uri="{BB962C8B-B14F-4D97-AF65-F5344CB8AC3E}">
        <p14:creationId xmlns:p14="http://schemas.microsoft.com/office/powerpoint/2010/main" val="2385230422"/>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18</a:t>
            </a:fld>
            <a:endParaRPr lang="es-MX" dirty="0"/>
          </a:p>
        </p:txBody>
      </p:sp>
      <p:sp>
        <p:nvSpPr>
          <p:cNvPr id="7"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graphicFrame>
        <p:nvGraphicFramePr>
          <p:cNvPr id="6" name="Gráfico 5">
            <a:extLst>
              <a:ext uri="{FF2B5EF4-FFF2-40B4-BE49-F238E27FC236}">
                <a16:creationId xmlns:a16="http://schemas.microsoft.com/office/drawing/2014/main" id="{00000000-0008-0000-1A00-000005000000}"/>
              </a:ext>
            </a:extLst>
          </p:cNvPr>
          <p:cNvGraphicFramePr/>
          <p:nvPr>
            <p:extLst>
              <p:ext uri="{D42A27DB-BD31-4B8C-83A1-F6EECF244321}">
                <p14:modId xmlns:p14="http://schemas.microsoft.com/office/powerpoint/2010/main" val="4127050607"/>
              </p:ext>
            </p:extLst>
          </p:nvPr>
        </p:nvGraphicFramePr>
        <p:xfrm>
          <a:off x="0" y="689317"/>
          <a:ext cx="9144000" cy="3743343"/>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ángulo 2"/>
          <p:cNvSpPr/>
          <p:nvPr/>
        </p:nvSpPr>
        <p:spPr>
          <a:xfrm>
            <a:off x="0" y="4437991"/>
            <a:ext cx="9144000" cy="2308324"/>
          </a:xfrm>
          <a:prstGeom prst="rect">
            <a:avLst/>
          </a:prstGeom>
        </p:spPr>
        <p:txBody>
          <a:bodyPr wrap="square">
            <a:spAutoFit/>
          </a:bodyPr>
          <a:lstStyle/>
          <a:p>
            <a:pPr algn="just"/>
            <a:r>
              <a:rPr lang="es-MX" sz="1800" dirty="0">
                <a:latin typeface="Bookman Old Style" panose="02050604050505020204" pitchFamily="18" charset="0"/>
                <a:ea typeface="Calibri" panose="020F0502020204030204" pitchFamily="34" charset="0"/>
              </a:rPr>
              <a:t>Se observan niveles razonables de inversión de los operadores del sector con montos de 65 mil millones de pesos (14.9% de sus ingresos) en 2014, 73 (18.6%) en 2015, 85.1 (16.9%) en 2016, y 76.78 (16.5%) en 2017 Sin embargo, hay una tendencia de la IED que resulta preocupante. Después de la Reforma Constitucional hubo una </a:t>
            </a:r>
            <a:r>
              <a:rPr lang="es-MX" sz="1800" dirty="0">
                <a:solidFill>
                  <a:srgbClr val="0070C0"/>
                </a:solidFill>
                <a:latin typeface="Bookman Old Style" panose="02050604050505020204" pitchFamily="18" charset="0"/>
                <a:ea typeface="Calibri" panose="020F0502020204030204" pitchFamily="34" charset="0"/>
              </a:rPr>
              <a:t>gran entrada de IED al sector de 2,824 millones de dólares en 2015, fundamentalmente asociada a la compra de Nextel y Iusacell por parte de ATT.</a:t>
            </a:r>
            <a:r>
              <a:rPr lang="es-MX" sz="1800" dirty="0">
                <a:latin typeface="Bookman Old Style" panose="02050604050505020204" pitchFamily="18" charset="0"/>
                <a:ea typeface="Calibri" panose="020F0502020204030204" pitchFamily="34" charset="0"/>
              </a:rPr>
              <a:t> </a:t>
            </a:r>
            <a:r>
              <a:rPr lang="es-MX" sz="1800" dirty="0">
                <a:solidFill>
                  <a:srgbClr val="0070C0"/>
                </a:solidFill>
                <a:latin typeface="Bookman Old Style" panose="02050604050505020204" pitchFamily="18" charset="0"/>
                <a:ea typeface="Calibri" panose="020F0502020204030204" pitchFamily="34" charset="0"/>
              </a:rPr>
              <a:t>Posterior a esta fecha los flujos de IED disminuyeron a 681.1 millones de dólares en 2016, y a 371.4 en 2017</a:t>
            </a:r>
            <a:r>
              <a:rPr lang="es-MX" sz="1800" dirty="0">
                <a:latin typeface="Bookman Old Style" panose="02050604050505020204" pitchFamily="18" charset="0"/>
                <a:ea typeface="Calibri" panose="020F0502020204030204" pitchFamily="34" charset="0"/>
              </a:rPr>
              <a:t>. </a:t>
            </a:r>
            <a:endParaRPr lang="es-MX" sz="1800" dirty="0">
              <a:latin typeface="Bookman Old Style" panose="02050604050505020204" pitchFamily="18" charset="0"/>
            </a:endParaRPr>
          </a:p>
        </p:txBody>
      </p:sp>
    </p:spTree>
    <p:extLst>
      <p:ext uri="{BB962C8B-B14F-4D97-AF65-F5344CB8AC3E}">
        <p14:creationId xmlns:p14="http://schemas.microsoft.com/office/powerpoint/2010/main" val="4144628642"/>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19</a:t>
            </a:fld>
            <a:endParaRPr lang="es-MX" dirty="0"/>
          </a:p>
        </p:txBody>
      </p:sp>
      <p:sp>
        <p:nvSpPr>
          <p:cNvPr id="7"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graphicFrame>
        <p:nvGraphicFramePr>
          <p:cNvPr id="6" name="Gráfico 5">
            <a:extLst>
              <a:ext uri="{FF2B5EF4-FFF2-40B4-BE49-F238E27FC236}">
                <a16:creationId xmlns:a16="http://schemas.microsoft.com/office/drawing/2014/main" id="{00000000-0008-0000-1800-000002000000}"/>
              </a:ext>
            </a:extLst>
          </p:cNvPr>
          <p:cNvGraphicFramePr/>
          <p:nvPr>
            <p:extLst>
              <p:ext uri="{D42A27DB-BD31-4B8C-83A1-F6EECF244321}">
                <p14:modId xmlns:p14="http://schemas.microsoft.com/office/powerpoint/2010/main" val="3315028235"/>
              </p:ext>
            </p:extLst>
          </p:nvPr>
        </p:nvGraphicFramePr>
        <p:xfrm>
          <a:off x="0" y="689318"/>
          <a:ext cx="9143999" cy="3782670"/>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ángulo 2"/>
          <p:cNvSpPr/>
          <p:nvPr/>
        </p:nvSpPr>
        <p:spPr>
          <a:xfrm>
            <a:off x="0" y="4616053"/>
            <a:ext cx="9144000" cy="2128275"/>
          </a:xfrm>
          <a:prstGeom prst="rect">
            <a:avLst/>
          </a:prstGeom>
        </p:spPr>
        <p:txBody>
          <a:bodyPr wrap="square">
            <a:spAutoFit/>
          </a:bodyPr>
          <a:lstStyle/>
          <a:p>
            <a:pPr algn="just">
              <a:lnSpc>
                <a:spcPct val="10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El IFT ha tenido un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desempeño satisfactorio </a:t>
            </a:r>
            <a:r>
              <a:rPr lang="es-MX" sz="1800" dirty="0">
                <a:latin typeface="Bookman Old Style" panose="02050604050505020204" pitchFamily="18" charset="0"/>
                <a:ea typeface="Calibri" panose="020F0502020204030204" pitchFamily="34" charset="0"/>
                <a:cs typeface="Times New Roman" panose="02020603050405020304" pitchFamily="18" charset="0"/>
              </a:rPr>
              <a:t>en la realización de las licitaciones de subastas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para asignar espectro de TV abierta y de SCP</a:t>
            </a:r>
            <a:r>
              <a:rPr lang="es-MX" sz="1800" dirty="0">
                <a:latin typeface="Bookman Old Style" panose="02050604050505020204" pitchFamily="18" charset="0"/>
                <a:ea typeface="Calibri" panose="020F0502020204030204" pitchFamily="34" charset="0"/>
                <a:cs typeface="Times New Roman" panose="02020603050405020304" pitchFamily="18" charset="0"/>
              </a:rPr>
              <a:t>. Sin embargo, ha habido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fuertes retrasos en la licitación de los 130 MHz disponibles en la banda de los 2.5 GHz</a:t>
            </a:r>
            <a:r>
              <a:rPr lang="es-MX" sz="1800" dirty="0">
                <a:latin typeface="Bookman Old Style" panose="02050604050505020204" pitchFamily="18" charset="0"/>
                <a:ea typeface="Calibri" panose="020F0502020204030204" pitchFamily="34" charset="0"/>
                <a:cs typeface="Times New Roman" panose="02020603050405020304" pitchFamily="18" charset="0"/>
              </a:rPr>
              <a:t>, misma que apenas se está llevando a cabo este 2018, por lo cual es de preverse que este espectro solo estará operando muy avanzado el 2019. Como resultado de lo anterior, el total de espectro que pueden utilizar los operadores móviles ha aumentado de 222 MHz en 2013, a 464 en 2018.</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87386656"/>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11" name="Rectangle 2"/>
          <p:cNvSpPr txBox="1">
            <a:spLocks noGrp="1" noChangeArrowheads="1"/>
          </p:cNvSpPr>
          <p:nvPr>
            <p:ph type="title"/>
          </p:nvPr>
        </p:nvSpPr>
        <p:spPr>
          <a:xfrm>
            <a:off x="0" y="50800"/>
            <a:ext cx="7908757" cy="779291"/>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La Reforma Constitucional </a:t>
            </a:r>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2</a:t>
            </a:fld>
            <a:endParaRPr lang="es-MX" dirty="0"/>
          </a:p>
        </p:txBody>
      </p:sp>
      <p:graphicFrame>
        <p:nvGraphicFramePr>
          <p:cNvPr id="5" name="Diagrama 4"/>
          <p:cNvGraphicFramePr/>
          <p:nvPr>
            <p:extLst>
              <p:ext uri="{D42A27DB-BD31-4B8C-83A1-F6EECF244321}">
                <p14:modId xmlns:p14="http://schemas.microsoft.com/office/powerpoint/2010/main" val="2668081307"/>
              </p:ext>
            </p:extLst>
          </p:nvPr>
        </p:nvGraphicFramePr>
        <p:xfrm>
          <a:off x="-3221501" y="1547445"/>
          <a:ext cx="15474462" cy="39135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72261066"/>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20</a:t>
            </a:fld>
            <a:endParaRPr lang="es-MX" dirty="0"/>
          </a:p>
        </p:txBody>
      </p:sp>
      <p:sp>
        <p:nvSpPr>
          <p:cNvPr id="7"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sp>
        <p:nvSpPr>
          <p:cNvPr id="3" name="Rectángulo 2"/>
          <p:cNvSpPr/>
          <p:nvPr/>
        </p:nvSpPr>
        <p:spPr>
          <a:xfrm>
            <a:off x="0" y="774571"/>
            <a:ext cx="9144000" cy="5496889"/>
          </a:xfrm>
          <a:prstGeom prst="rect">
            <a:avLst/>
          </a:prstGeom>
        </p:spPr>
        <p:txBody>
          <a:bodyPr wrap="square">
            <a:spAutoFit/>
          </a:bodyPr>
          <a:lstStyle/>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El primer proyecto de infraestructura establecido en la Reforma Constitucional busca que </a:t>
            </a:r>
            <a:r>
              <a:rPr lang="es-MX" sz="1800" dirty="0" err="1">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Telecomm</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 desarrolle una robusta red troncal </a:t>
            </a:r>
            <a:r>
              <a:rPr lang="es-MX" sz="1800" dirty="0">
                <a:latin typeface="Bookman Old Style" panose="02050604050505020204" pitchFamily="18" charset="0"/>
                <a:ea typeface="Calibri" panose="020F0502020204030204" pitchFamily="34" charset="0"/>
                <a:cs typeface="Times New Roman" panose="02020603050405020304" pitchFamily="18" charset="0"/>
              </a:rPr>
              <a:t>de telecomunicaciones de cobertura nacional, recibiendo en transferencia tanto la concesión de la CFE para instalar, operar y explotar una red pública de telecomunicaciones, como los recursos y equipos necesarios para la operación y explotación de dicha concesión. En la actualidad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apenas se está trabajando en el desarrollo de las bases de licitación </a:t>
            </a:r>
            <a:r>
              <a:rPr lang="es-MX" sz="1800" dirty="0">
                <a:latin typeface="Bookman Old Style" panose="02050604050505020204" pitchFamily="18" charset="0"/>
                <a:ea typeface="Calibri" panose="020F0502020204030204" pitchFamily="34" charset="0"/>
                <a:cs typeface="Times New Roman" panose="02020603050405020304" pitchFamily="18" charset="0"/>
              </a:rPr>
              <a:t>para la adjudicación del contrato de la APP a un operador.</a:t>
            </a:r>
          </a:p>
          <a:p>
            <a:pPr algn="just">
              <a:lnSpc>
                <a:spcPct val="115000"/>
              </a:lnSpc>
              <a:spcAft>
                <a:spcPts val="800"/>
              </a:spcAft>
            </a:pPr>
            <a:endParaRPr lang="es-MX" sz="1800" dirty="0">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El segundo proyecto,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la Red Compartida</a:t>
            </a:r>
            <a:r>
              <a:rPr lang="es-MX" sz="1800" dirty="0">
                <a:latin typeface="Bookman Old Style" panose="02050604050505020204" pitchFamily="18" charset="0"/>
                <a:ea typeface="Calibri" panose="020F0502020204030204" pitchFamily="34" charset="0"/>
                <a:cs typeface="Times New Roman" panose="02020603050405020304" pitchFamily="18" charset="0"/>
              </a:rPr>
              <a:t>, fue diseñado para ser un proyecto autofinanciado y realizado a través de una APP donde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Altán</a:t>
            </a:r>
            <a:r>
              <a:rPr lang="es-MX" sz="1800" dirty="0">
                <a:latin typeface="Bookman Old Style" panose="02050604050505020204" pitchFamily="18" charset="0"/>
                <a:ea typeface="Calibri" panose="020F0502020204030204" pitchFamily="34" charset="0"/>
                <a:cs typeface="Times New Roman" panose="02020603050405020304" pitchFamily="18" charset="0"/>
              </a:rPr>
              <a:t> tiene el contrato para el despliegue y operación de la red, y la contribución del gobierno se basa en proporcionar el arrendamiento de 90 MHz del espectro de la banda de 700 MHz, y dos hilos de fibra óptica oscura de la red de CFE. </a:t>
            </a: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La Red Compartida fue lanzada de forma oficial con una cobertura poblacional inicial de 32.2% de la población, y buscando alcanzar cobertura al 92.2% de la población proporcionando servicios de tecnología 4G.</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69442927"/>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21</a:t>
            </a:fld>
            <a:endParaRPr lang="es-MX" dirty="0"/>
          </a:p>
        </p:txBody>
      </p:sp>
      <p:sp>
        <p:nvSpPr>
          <p:cNvPr id="7"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sp>
        <p:nvSpPr>
          <p:cNvPr id="3" name="Rectángulo 2"/>
          <p:cNvSpPr/>
          <p:nvPr/>
        </p:nvSpPr>
        <p:spPr>
          <a:xfrm>
            <a:off x="0" y="668325"/>
            <a:ext cx="9144000" cy="4631781"/>
          </a:xfrm>
          <a:prstGeom prst="rect">
            <a:avLst/>
          </a:prstGeom>
        </p:spPr>
        <p:txBody>
          <a:bodyPr wrap="square">
            <a:spAutoFit/>
          </a:bodyPr>
          <a:lstStyle/>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México Conectado el programa de conectividad social a Internet llevado a cabo por la SCT,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a fines de 2017, se tenían habilitados 101,322 puntos de acceso a internet gratuito en el país</a:t>
            </a:r>
            <a:r>
              <a:rPr lang="es-MX" sz="1800" dirty="0">
                <a:latin typeface="Bookman Old Style" panose="02050604050505020204" pitchFamily="18" charset="0"/>
                <a:ea typeface="Calibri" panose="020F0502020204030204" pitchFamily="34" charset="0"/>
                <a:cs typeface="Times New Roman" panose="02020603050405020304" pitchFamily="18" charset="0"/>
              </a:rPr>
              <a:t>, entre los que se cuentan escuelas públicas, bibliotecas, clínicas y otros puntos de interés, de los cuales 69.6% está conectados a través de una red terrestre fija con un ancho de banda promedio de 19 Mbps, 29.1% utiliza tecnologías satelitales con un ancho de banda promedio de 1 Mbps a 2 Mbps, y el 1.3% utiliza servicios de banda ancha de alta capacidad, con un promedio de 300 Mbps. Menos de la mitad, 32%, de estos accesos tienen conectividad Wifi.</a:t>
            </a: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México Conectado logro este notable desarrollo de infraestructura de acceso en medio de fuertes recortes presupuestales. Al respecto, debe observarse que si bien al inicio de la administración federal actual,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la meta del programa era contar con 250 mil puntos de acceso gratuito, la reducción de su presupuesto hizo que su objetivo disminuyera a 101,000 puntos. </a:t>
            </a:r>
            <a:endParaRPr lang="es-MX" sz="1800" dirty="0">
              <a:solidFill>
                <a:srgbClr val="0070C0"/>
              </a:solidFill>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90990124"/>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22</a:t>
            </a:fld>
            <a:endParaRPr lang="es-MX" dirty="0"/>
          </a:p>
        </p:txBody>
      </p:sp>
      <p:sp>
        <p:nvSpPr>
          <p:cNvPr id="7"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Efectos de la Reforma Constitucional en Telecomunicaciones</a:t>
            </a:r>
          </a:p>
        </p:txBody>
      </p:sp>
      <p:sp>
        <p:nvSpPr>
          <p:cNvPr id="3" name="Rectángulo 2"/>
          <p:cNvSpPr/>
          <p:nvPr/>
        </p:nvSpPr>
        <p:spPr>
          <a:xfrm>
            <a:off x="0" y="674155"/>
            <a:ext cx="9144000" cy="4247317"/>
          </a:xfrm>
          <a:prstGeom prst="rect">
            <a:avLst/>
          </a:prstGeom>
        </p:spPr>
        <p:txBody>
          <a:bodyPr wrap="square">
            <a:spAutoFit/>
          </a:bodyPr>
          <a:lstStyle/>
          <a:p>
            <a:pPr algn="just"/>
            <a:r>
              <a:rPr lang="es-MX" sz="1800" dirty="0">
                <a:latin typeface="Bookman Old Style" panose="02050604050505020204" pitchFamily="18" charset="0"/>
                <a:ea typeface="Calibri" panose="020F0502020204030204" pitchFamily="34" charset="0"/>
              </a:rPr>
              <a:t>Finalmente, como producto de la Reforma Constitucional se modificó el sistema de amparo vigente en México permitiéndose que la aplicación de las decisiones regulatorias </a:t>
            </a:r>
            <a:r>
              <a:rPr lang="es-MX" sz="1800" dirty="0">
                <a:solidFill>
                  <a:srgbClr val="0070C0"/>
                </a:solidFill>
                <a:latin typeface="Bookman Old Style" panose="02050604050505020204" pitchFamily="18" charset="0"/>
                <a:ea typeface="Calibri" panose="020F0502020204030204" pitchFamily="34" charset="0"/>
              </a:rPr>
              <a:t>estuvieran vigentes hasta la terminación de los juicios de amparo respectivos, y se crearon los Tribunales Especializados en competencia económica, radiodifusión y telecomunicaciones. </a:t>
            </a:r>
          </a:p>
          <a:p>
            <a:pPr algn="just"/>
            <a:endParaRPr lang="es-MX" sz="1800" dirty="0">
              <a:latin typeface="Bookman Old Style" panose="02050604050505020204" pitchFamily="18" charset="0"/>
              <a:ea typeface="Calibri" panose="020F0502020204030204" pitchFamily="34" charset="0"/>
            </a:endParaRPr>
          </a:p>
          <a:p>
            <a:pPr algn="just"/>
            <a:r>
              <a:rPr lang="es-MX" sz="1800" dirty="0">
                <a:latin typeface="Bookman Old Style" panose="02050604050505020204" pitchFamily="18" charset="0"/>
                <a:ea typeface="Calibri" panose="020F0502020204030204" pitchFamily="34" charset="0"/>
              </a:rPr>
              <a:t>Su funcionamiento ha encontrado algunas dificultades en varias áreas como:</a:t>
            </a:r>
          </a:p>
          <a:p>
            <a:pPr algn="just"/>
            <a:endParaRPr lang="es-MX" sz="1800" dirty="0">
              <a:latin typeface="Bookman Old Style" panose="02050604050505020204" pitchFamily="18" charset="0"/>
              <a:ea typeface="Calibri" panose="020F0502020204030204" pitchFamily="34" charset="0"/>
            </a:endParaRPr>
          </a:p>
          <a:p>
            <a:pPr marL="285750" indent="-285750" algn="just">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rPr>
              <a:t>Capacitación de sus funcionarios</a:t>
            </a:r>
          </a:p>
          <a:p>
            <a:pPr algn="just"/>
            <a:endParaRPr lang="es-MX" sz="1800" dirty="0">
              <a:latin typeface="Bookman Old Style" panose="02050604050505020204" pitchFamily="18" charset="0"/>
              <a:ea typeface="Calibri" panose="020F0502020204030204" pitchFamily="34" charset="0"/>
            </a:endParaRPr>
          </a:p>
          <a:p>
            <a:pPr marL="285750" indent="-285750" algn="just">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rPr>
              <a:t>Periodos de nombramiento de los magistrados de los tribunales especializados, los cuales varían entre dos y tres años, y </a:t>
            </a:r>
          </a:p>
          <a:p>
            <a:pPr algn="just"/>
            <a:endParaRPr lang="es-MX" sz="1800" dirty="0">
              <a:latin typeface="Bookman Old Style" panose="02050604050505020204" pitchFamily="18" charset="0"/>
              <a:ea typeface="Calibri" panose="020F0502020204030204" pitchFamily="34" charset="0"/>
            </a:endParaRPr>
          </a:p>
          <a:p>
            <a:pPr marL="285750" indent="-285750" algn="just">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rPr>
              <a:t>Ausencia de especificación de las causas que justifiquen la remoción de algún juez o magistrado. </a:t>
            </a:r>
            <a:endParaRPr lang="es-MX" sz="1800" dirty="0">
              <a:latin typeface="Bookman Old Style" panose="02050604050505020204" pitchFamily="18" charset="0"/>
            </a:endParaRPr>
          </a:p>
        </p:txBody>
      </p:sp>
    </p:spTree>
    <p:extLst>
      <p:ext uri="{BB962C8B-B14F-4D97-AF65-F5344CB8AC3E}">
        <p14:creationId xmlns:p14="http://schemas.microsoft.com/office/powerpoint/2010/main" val="4151544671"/>
      </p:ext>
    </p:extLst>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23</a:t>
            </a:fld>
            <a:endParaRPr lang="es-MX" dirty="0"/>
          </a:p>
        </p:txBody>
      </p:sp>
      <p:sp>
        <p:nvSpPr>
          <p:cNvPr id="7"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altLang="es-ES" sz="2400" b="1" dirty="0">
                <a:solidFill>
                  <a:srgbClr val="002060"/>
                </a:solidFill>
                <a:latin typeface="Calibri" panose="020F0502020204030204" pitchFamily="34" charset="0"/>
                <a:cs typeface="Arial" panose="020B0604020202020204" pitchFamily="34" charset="0"/>
              </a:rPr>
              <a:t>Que sigue después de la Reforma Constitucional</a:t>
            </a:r>
          </a:p>
        </p:txBody>
      </p:sp>
      <p:sp>
        <p:nvSpPr>
          <p:cNvPr id="3" name="Rectángulo 2"/>
          <p:cNvSpPr/>
          <p:nvPr/>
        </p:nvSpPr>
        <p:spPr>
          <a:xfrm>
            <a:off x="0" y="732836"/>
            <a:ext cx="9144000" cy="6094617"/>
          </a:xfrm>
          <a:prstGeom prst="rect">
            <a:avLst/>
          </a:prstGeom>
        </p:spPr>
        <p:txBody>
          <a:bodyPr wrap="square">
            <a:spAutoFit/>
          </a:bodyPr>
          <a:lstStyle/>
          <a:p>
            <a:pPr algn="just">
              <a:lnSpc>
                <a:spcPct val="10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La Reforma Constitucional en materia de Telecomunicaciones y Radiodifusión de 2013 no debe verse como una respuesta estática a los problemas competitivos y regulatorios, sino como un proceso dinámico de mejora continua. Un curso de acción factible que podría arrojar mejoras significativas en los resultados obtenidos por la Reforma Constitucional es el siguiente:</a:t>
            </a:r>
          </a:p>
          <a:p>
            <a:pPr marL="342900" lvl="0" indent="-342900" algn="just">
              <a:lnSpc>
                <a:spcPct val="107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Desarrollo por parte de SCT de un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Plan Nacional de Banda Ancha</a:t>
            </a:r>
            <a:r>
              <a:rPr lang="es-MX" sz="1800" dirty="0">
                <a:latin typeface="Bookman Old Style" panose="02050604050505020204" pitchFamily="18" charset="0"/>
                <a:ea typeface="Calibri" panose="020F0502020204030204" pitchFamily="34" charset="0"/>
                <a:cs typeface="Times New Roman" panose="02020603050405020304" pitchFamily="18" charset="0"/>
              </a:rPr>
              <a:t>, siguiendo la visión integral de los planes de Banda Ancha de Corea, el cual deberá incluir todos los esfuerzos gubernamentales en materia de cobertura de redes de banda ancha, y de alfabetización y capacitación digital. </a:t>
            </a:r>
          </a:p>
          <a:p>
            <a:pPr marL="342900" lvl="0" indent="-342900" algn="just">
              <a:lnSpc>
                <a:spcPct val="107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Desarrollo por parte de SCT de los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mecanismos financieros</a:t>
            </a:r>
            <a:r>
              <a:rPr lang="es-MX" sz="1800" dirty="0">
                <a:latin typeface="Bookman Old Style" panose="02050604050505020204" pitchFamily="18" charset="0"/>
                <a:ea typeface="Calibri" panose="020F0502020204030204" pitchFamily="34" charset="0"/>
                <a:cs typeface="Times New Roman" panose="02020603050405020304" pitchFamily="18" charset="0"/>
              </a:rPr>
              <a:t>, y de la normatividad necesaria, para apoyar el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desarrollo de proyectos de conectividad social.</a:t>
            </a:r>
          </a:p>
          <a:p>
            <a:pPr marL="342900" lvl="0" indent="-342900" algn="just">
              <a:lnSpc>
                <a:spcPct val="107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Establecimiento de una instancia que coordinara la SCT para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erradicar el uso ilegal del espectro por parte de operadores piratas.</a:t>
            </a:r>
          </a:p>
          <a:p>
            <a:pPr marL="342900" lvl="0" indent="-342900" algn="just">
              <a:lnSpc>
                <a:spcPct val="107000"/>
              </a:lnSpc>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Fortalecimiento de la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Transparencia </a:t>
            </a:r>
            <a:r>
              <a:rPr lang="es-MX" sz="1800" dirty="0">
                <a:latin typeface="Bookman Old Style" panose="02050604050505020204" pitchFamily="18" charset="0"/>
                <a:ea typeface="Calibri" panose="020F0502020204030204" pitchFamily="34" charset="0"/>
                <a:cs typeface="Times New Roman" panose="02020603050405020304" pitchFamily="18" charset="0"/>
              </a:rPr>
              <a:t>del órgano regulador.</a:t>
            </a:r>
          </a:p>
          <a:p>
            <a:pPr marL="342900" lvl="0" indent="-342900" algn="just">
              <a:lnSpc>
                <a:spcPct val="107000"/>
              </a:lnSpc>
              <a:spcAft>
                <a:spcPts val="800"/>
              </a:spcAft>
              <a:buFont typeface="Wingdings" panose="05000000000000000000" pitchFamily="2" charset="2"/>
              <a:buChar char="Ø"/>
            </a:pP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Fortalecer las unidades administrativas del IFT </a:t>
            </a:r>
            <a:r>
              <a:rPr lang="es-MX" sz="1800" dirty="0">
                <a:latin typeface="Bookman Old Style" panose="02050604050505020204" pitchFamily="18" charset="0"/>
                <a:ea typeface="Calibri" panose="020F0502020204030204" pitchFamily="34" charset="0"/>
                <a:cs typeface="Times New Roman" panose="02020603050405020304" pitchFamily="18" charset="0"/>
              </a:rPr>
              <a:t>encargadas: 1. Del diseño e implementación de las licitaciones del espectro, así como los procesos de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refarming</a:t>
            </a:r>
            <a:r>
              <a:rPr lang="es-MX" sz="1800" dirty="0">
                <a:latin typeface="Bookman Old Style" panose="02050604050505020204" pitchFamily="18" charset="0"/>
                <a:ea typeface="Calibri" panose="020F0502020204030204" pitchFamily="34" charset="0"/>
                <a:cs typeface="Times New Roman" panose="02020603050405020304" pitchFamily="18" charset="0"/>
              </a:rPr>
              <a:t> del mismo; 2. Del monitoreo del uso del espectro; 3. Del otorgamiento y supervisión de las concesiones sociales; y, 4. Del análisis de impacto económico y social de las medidas regulatorias implementadas. </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91848073"/>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24</a:t>
            </a:fld>
            <a:endParaRPr lang="es-MX" dirty="0"/>
          </a:p>
        </p:txBody>
      </p:sp>
      <p:sp>
        <p:nvSpPr>
          <p:cNvPr id="7" name="Rectangle 2"/>
          <p:cNvSpPr txBox="1">
            <a:spLocks noGrp="1" noChangeArrowheads="1"/>
          </p:cNvSpPr>
          <p:nvPr>
            <p:ph type="title"/>
          </p:nvPr>
        </p:nvSpPr>
        <p:spPr>
          <a:xfrm>
            <a:off x="0" y="50800"/>
            <a:ext cx="9144000" cy="638517"/>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eaLnBrk="0" fontAlgn="base" hangingPunct="0">
              <a:spcBef>
                <a:spcPct val="0"/>
              </a:spcBef>
              <a:spcAft>
                <a:spcPct val="0"/>
              </a:spcAft>
              <a:buClrTx/>
              <a:buSzTx/>
              <a:tabLst>
                <a:tab pos="5940425" algn="r"/>
                <a:tab pos="6030913" algn="l"/>
              </a:tabLst>
            </a:pPr>
            <a:r>
              <a:rPr lang="es-MX" sz="2400" b="1" dirty="0">
                <a:solidFill>
                  <a:srgbClr val="002060"/>
                </a:solidFill>
                <a:latin typeface="Calibri" panose="020F0502020204030204" pitchFamily="34" charset="0"/>
                <a:cs typeface="Arial" panose="020B0604020202020204" pitchFamily="34" charset="0"/>
              </a:rPr>
              <a:t>Modificaciones al marco legal existente</a:t>
            </a:r>
            <a:endParaRPr lang="es-MX" altLang="es-ES" sz="2400" b="1" dirty="0">
              <a:solidFill>
                <a:srgbClr val="002060"/>
              </a:solidFill>
              <a:latin typeface="Calibri" panose="020F0502020204030204" pitchFamily="34" charset="0"/>
              <a:cs typeface="Arial" panose="020B0604020202020204" pitchFamily="34" charset="0"/>
            </a:endParaRPr>
          </a:p>
        </p:txBody>
      </p:sp>
      <p:sp>
        <p:nvSpPr>
          <p:cNvPr id="3" name="Rectángulo 2"/>
          <p:cNvSpPr/>
          <p:nvPr/>
        </p:nvSpPr>
        <p:spPr>
          <a:xfrm>
            <a:off x="0" y="796570"/>
            <a:ext cx="9144000" cy="5943165"/>
          </a:xfrm>
          <a:prstGeom prst="rect">
            <a:avLst/>
          </a:prstGeom>
        </p:spPr>
        <p:txBody>
          <a:bodyPr wrap="square">
            <a:spAutoFit/>
          </a:bodyPr>
          <a:lstStyle/>
          <a:p>
            <a:pPr algn="just">
              <a:lnSpc>
                <a:spcPct val="10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Entre las modificaciones al marco legal existente podrían plantearse los siguientes:</a:t>
            </a:r>
          </a:p>
          <a:p>
            <a:pPr marL="285750" indent="-285750" algn="just">
              <a:lnSpc>
                <a:spcPct val="105000"/>
              </a:lnSpc>
              <a:spcAft>
                <a:spcPts val="800"/>
              </a:spcAft>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IFT con facultad de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decidir las fronteras entre los diferentes mercados relevantes </a:t>
            </a:r>
            <a:r>
              <a:rPr lang="es-MX" sz="1800" dirty="0">
                <a:latin typeface="Bookman Old Style" panose="02050604050505020204" pitchFamily="18" charset="0"/>
                <a:ea typeface="Calibri" panose="020F0502020204030204" pitchFamily="34" charset="0"/>
                <a:cs typeface="Times New Roman" panose="02020603050405020304" pitchFamily="18" charset="0"/>
              </a:rPr>
              <a:t>que constituyen a las industrias de las Telecomunicaciones y la Radiodifusión para determinar a los agentes preponderantes de los mismos;</a:t>
            </a:r>
          </a:p>
          <a:p>
            <a:pPr marL="285750" indent="-285750" algn="just">
              <a:lnSpc>
                <a:spcPct val="105000"/>
              </a:lnSpc>
              <a:spcAft>
                <a:spcPts val="800"/>
              </a:spcAft>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IFT con facultad de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decidir las obligaciones específicas </a:t>
            </a:r>
            <a:r>
              <a:rPr lang="es-MX" sz="1800" dirty="0">
                <a:latin typeface="Bookman Old Style" panose="02050604050505020204" pitchFamily="18" charset="0"/>
                <a:ea typeface="Calibri" panose="020F0502020204030204" pitchFamily="34" charset="0"/>
                <a:cs typeface="Times New Roman" panose="02020603050405020304" pitchFamily="18" charset="0"/>
              </a:rPr>
              <a:t>que se deben establecer a los diferentes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operadores preponderantes</a:t>
            </a:r>
            <a:r>
              <a:rPr lang="es-MX" sz="1800" dirty="0">
                <a:latin typeface="Bookman Old Style" panose="02050604050505020204" pitchFamily="18" charset="0"/>
                <a:ea typeface="Calibri" panose="020F0502020204030204" pitchFamily="34" charset="0"/>
                <a:cs typeface="Times New Roman" panose="02020603050405020304" pitchFamily="18" charset="0"/>
              </a:rPr>
              <a:t>;</a:t>
            </a:r>
          </a:p>
          <a:p>
            <a:pPr marL="285750" indent="-285750" algn="just">
              <a:lnSpc>
                <a:spcPct val="105000"/>
              </a:lnSpc>
              <a:spcAft>
                <a:spcPts val="800"/>
              </a:spcAft>
              <a:buFont typeface="Wingdings" panose="05000000000000000000" pitchFamily="2" charset="2"/>
              <a:buChar char="Ø"/>
            </a:pPr>
            <a:r>
              <a:rPr lang="es-MX" sz="1800" dirty="0">
                <a:latin typeface="Bookman Old Style" panose="02050604050505020204" pitchFamily="18" charset="0"/>
                <a:ea typeface="Calibri" panose="020F0502020204030204" pitchFamily="34" charset="0"/>
                <a:cs typeface="Times New Roman" panose="02020603050405020304" pitchFamily="18" charset="0"/>
              </a:rPr>
              <a:t>IFT con facultad de decidir sobre que mercados, y sobre que plazos, se debe realizar un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análisis de competencia efectiva </a:t>
            </a:r>
            <a:r>
              <a:rPr lang="es-MX" sz="1800" dirty="0">
                <a:latin typeface="Bookman Old Style" panose="02050604050505020204" pitchFamily="18" charset="0"/>
                <a:ea typeface="Calibri" panose="020F0502020204030204" pitchFamily="34" charset="0"/>
                <a:cs typeface="Times New Roman" panose="02020603050405020304" pitchFamily="18" charset="0"/>
              </a:rPr>
              <a:t>para derogar las obligaciones específicas establecidas a los diferentes operadores preponderantes, siempre y cuando se haya dado cumplimiento cabal a dichas obligaciones;</a:t>
            </a:r>
          </a:p>
          <a:p>
            <a:pPr marL="285750" indent="-285750" algn="just">
              <a:lnSpc>
                <a:spcPct val="105000"/>
              </a:lnSpc>
              <a:spcAft>
                <a:spcPts val="800"/>
              </a:spcAft>
              <a:buFont typeface="Wingdings" panose="05000000000000000000" pitchFamily="2" charset="2"/>
              <a:buChar char="Ø"/>
            </a:pP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Eliminación del artículo Noveno Transitorio de la </a:t>
            </a:r>
            <a:r>
              <a:rPr lang="es-MX" sz="1800" dirty="0" err="1">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LFTyR</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 </a:t>
            </a:r>
          </a:p>
          <a:p>
            <a:pPr marL="285750" indent="-285750" algn="just">
              <a:lnSpc>
                <a:spcPct val="105000"/>
              </a:lnSpc>
              <a:spcAft>
                <a:spcPts val="800"/>
              </a:spcAft>
              <a:buFont typeface="Wingdings" panose="05000000000000000000" pitchFamily="2" charset="2"/>
              <a:buChar char="Ø"/>
            </a:pP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Eliminación del régimen dual de pagos anuales de derechos por uso del espectro</a:t>
            </a:r>
            <a:r>
              <a:rPr lang="es-MX" sz="1800" dirty="0">
                <a:latin typeface="Bookman Old Style" panose="02050604050505020204" pitchFamily="18" charset="0"/>
                <a:ea typeface="Calibri" panose="020F0502020204030204" pitchFamily="34" charset="0"/>
                <a:cs typeface="Times New Roman" panose="02020603050405020304" pitchFamily="18" charset="0"/>
              </a:rPr>
              <a:t>, y pagos iniciales establecidos en las licitaciones, para pasar a un régimen único de pagos basado exclusivamente en los precios resultados de las licitaciones; y, </a:t>
            </a:r>
          </a:p>
          <a:p>
            <a:pPr marL="285750" indent="-285750" algn="just">
              <a:lnSpc>
                <a:spcPct val="105000"/>
              </a:lnSpc>
              <a:spcAft>
                <a:spcPts val="800"/>
              </a:spcAft>
              <a:buFont typeface="Wingdings" panose="05000000000000000000" pitchFamily="2" charset="2"/>
              <a:buChar char="Ø"/>
            </a:pP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Modificaciones a los montos de multas </a:t>
            </a:r>
            <a:r>
              <a:rPr lang="es-MX" sz="1800" dirty="0">
                <a:latin typeface="Bookman Old Style" panose="02050604050505020204" pitchFamily="18" charset="0"/>
                <a:ea typeface="Calibri" panose="020F0502020204030204" pitchFamily="34" charset="0"/>
                <a:cs typeface="Times New Roman" panose="02020603050405020304" pitchFamily="18" charset="0"/>
              </a:rPr>
              <a:t>para los operadores establecidos en los artículos 298, 299, 308, 310 y 311 de la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LFTyR</a:t>
            </a:r>
            <a:r>
              <a:rPr lang="es-MX" sz="1800" dirty="0">
                <a:latin typeface="Bookman Old Style" panose="02050604050505020204" pitchFamily="18" charset="0"/>
                <a:ea typeface="Calibri" panose="020F0502020204030204" pitchFamily="34" charset="0"/>
                <a:cs typeface="Times New Roman" panose="02020603050405020304" pitchFamily="18" charset="0"/>
              </a:rPr>
              <a:t>.</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74638288"/>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25</a:t>
            </a:fld>
            <a:endParaRPr lang="es-MX" dirty="0"/>
          </a:p>
        </p:txBody>
      </p:sp>
      <p:sp>
        <p:nvSpPr>
          <p:cNvPr id="3" name="Rectángulo 2"/>
          <p:cNvSpPr/>
          <p:nvPr/>
        </p:nvSpPr>
        <p:spPr>
          <a:xfrm>
            <a:off x="0" y="1026143"/>
            <a:ext cx="9144000" cy="4196533"/>
          </a:xfrm>
          <a:prstGeom prst="rect">
            <a:avLst/>
          </a:prstGeom>
        </p:spPr>
        <p:txBody>
          <a:bodyPr wrap="square">
            <a:spAutoFit/>
          </a:bodyPr>
          <a:lstStyle/>
          <a:p>
            <a:pPr algn="ctr">
              <a:lnSpc>
                <a:spcPct val="105000"/>
              </a:lnSpc>
              <a:spcAft>
                <a:spcPts val="800"/>
              </a:spcAft>
            </a:pPr>
            <a:r>
              <a:rPr lang="es-MX" sz="3200" b="1" i="1"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rPr>
              <a:t>“[Lo que se busca es alcanzar]… un modelo de competencia adaptado a los tiempos y sensible a la realidad de los mercados, capaz de producir innovación y bienestar social”</a:t>
            </a:r>
          </a:p>
          <a:p>
            <a:pPr algn="ctr">
              <a:lnSpc>
                <a:spcPct val="105000"/>
              </a:lnSpc>
              <a:spcAft>
                <a:spcPts val="800"/>
              </a:spcAft>
            </a:pPr>
            <a:endParaRPr lang="es-MX"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endParaRPr>
          </a:p>
          <a:p>
            <a:pPr algn="ctr">
              <a:spcAft>
                <a:spcPts val="800"/>
              </a:spcAft>
            </a:pPr>
            <a:r>
              <a:rPr lang="es-MX" sz="3200"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rPr>
              <a:t>Pedro Peña </a:t>
            </a:r>
          </a:p>
          <a:p>
            <a:pPr algn="ctr">
              <a:spcAft>
                <a:spcPts val="800"/>
              </a:spcAft>
            </a:pPr>
            <a:r>
              <a:rPr lang="es-MX" sz="3200"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rPr>
              <a:t>Secretario del Consejo de Vodafone España</a:t>
            </a:r>
            <a:endParaRPr lang="es-MX"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92437007"/>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26</a:t>
            </a:fld>
            <a:endParaRPr lang="es-MX" dirty="0"/>
          </a:p>
        </p:txBody>
      </p:sp>
      <p:sp>
        <p:nvSpPr>
          <p:cNvPr id="3" name="Rectángulo 2"/>
          <p:cNvSpPr/>
          <p:nvPr/>
        </p:nvSpPr>
        <p:spPr>
          <a:xfrm>
            <a:off x="0" y="1529741"/>
            <a:ext cx="9144000" cy="3895938"/>
          </a:xfrm>
          <a:prstGeom prst="rect">
            <a:avLst/>
          </a:prstGeom>
        </p:spPr>
        <p:txBody>
          <a:bodyPr wrap="square">
            <a:spAutoFit/>
          </a:bodyPr>
          <a:lstStyle/>
          <a:p>
            <a:pPr algn="ctr">
              <a:lnSpc>
                <a:spcPct val="105000"/>
              </a:lnSpc>
              <a:spcAft>
                <a:spcPts val="800"/>
              </a:spcAft>
            </a:pPr>
            <a:r>
              <a:rPr lang="es-MX" sz="5400"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rPr>
              <a:t>¡¡ MUCHAS GRACIAS!!</a:t>
            </a:r>
          </a:p>
          <a:p>
            <a:pPr algn="ctr">
              <a:lnSpc>
                <a:spcPct val="105000"/>
              </a:lnSpc>
              <a:spcAft>
                <a:spcPts val="800"/>
              </a:spcAft>
            </a:pPr>
            <a:endParaRPr lang="es-MX" sz="4400"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endParaRPr>
          </a:p>
          <a:p>
            <a:pPr algn="ctr">
              <a:lnSpc>
                <a:spcPct val="105000"/>
              </a:lnSpc>
              <a:spcAft>
                <a:spcPts val="800"/>
              </a:spcAft>
            </a:pPr>
            <a:endParaRPr lang="es-MX" sz="4400"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endParaRPr>
          </a:p>
          <a:p>
            <a:pPr algn="ctr">
              <a:lnSpc>
                <a:spcPct val="105000"/>
              </a:lnSpc>
              <a:spcAft>
                <a:spcPts val="800"/>
              </a:spcAft>
            </a:pPr>
            <a:r>
              <a:rPr lang="es-MX" sz="3600" b="1"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rPr>
              <a:t>Fernando Butler Silva</a:t>
            </a:r>
          </a:p>
          <a:p>
            <a:pPr algn="ctr">
              <a:lnSpc>
                <a:spcPct val="105000"/>
              </a:lnSpc>
              <a:spcAft>
                <a:spcPts val="800"/>
              </a:spcAft>
            </a:pPr>
            <a:r>
              <a:rPr lang="es-MX" sz="2400"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hlinkClick r:id="rId2"/>
              </a:rPr>
              <a:t>ferbutlers@gmail.com</a:t>
            </a:r>
            <a:endParaRPr lang="es-MX" sz="2400" dirty="0">
              <a:solidFill>
                <a:srgbClr val="002060"/>
              </a:solidFill>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41548338"/>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11" name="Rectangle 2"/>
          <p:cNvSpPr txBox="1">
            <a:spLocks noGrp="1" noChangeArrowheads="1"/>
          </p:cNvSpPr>
          <p:nvPr>
            <p:ph type="title"/>
          </p:nvPr>
        </p:nvSpPr>
        <p:spPr>
          <a:xfrm>
            <a:off x="0" y="50800"/>
            <a:ext cx="9144000" cy="779291"/>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eaLnBrk="0" fontAlgn="base" hangingPunct="0">
              <a:spcBef>
                <a:spcPct val="0"/>
              </a:spcBef>
              <a:spcAft>
                <a:spcPct val="0"/>
              </a:spcAft>
              <a:buClrTx/>
              <a:buSzTx/>
              <a:tabLst>
                <a:tab pos="5940425" algn="r"/>
                <a:tab pos="6030913" algn="l"/>
              </a:tabLst>
            </a:pPr>
            <a:r>
              <a:rPr lang="es-MX" sz="2400" b="1" dirty="0">
                <a:solidFill>
                  <a:srgbClr val="002060"/>
                </a:solidFill>
                <a:latin typeface="Calibri" panose="020F0502020204030204" pitchFamily="34" charset="0"/>
                <a:cs typeface="Arial" panose="020B0604020202020204" pitchFamily="34" charset="0"/>
              </a:rPr>
              <a:t>Concentración Económica en Telecomunicaciones (México 2010)</a:t>
            </a:r>
            <a:endParaRPr lang="es-MX" altLang="es-ES" sz="2400" b="1" dirty="0">
              <a:solidFill>
                <a:srgbClr val="002060"/>
              </a:solidFill>
              <a:latin typeface="Calibri" panose="020F0502020204030204" pitchFamily="34" charset="0"/>
              <a:cs typeface="Arial" panose="020B0604020202020204" pitchFamily="34" charset="0"/>
            </a:endParaRPr>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3</a:t>
            </a:fld>
            <a:endParaRPr lang="es-MX" dirty="0"/>
          </a:p>
        </p:txBody>
      </p:sp>
      <p:sp>
        <p:nvSpPr>
          <p:cNvPr id="3" name="Rectángulo 2"/>
          <p:cNvSpPr/>
          <p:nvPr/>
        </p:nvSpPr>
        <p:spPr>
          <a:xfrm>
            <a:off x="0" y="4135296"/>
            <a:ext cx="9144000" cy="2812565"/>
          </a:xfrm>
          <a:prstGeom prst="rect">
            <a:avLst/>
          </a:prstGeom>
        </p:spPr>
        <p:txBody>
          <a:bodyPr wrap="square">
            <a:spAutoFit/>
          </a:bodyPr>
          <a:lstStyle/>
          <a:p>
            <a:pPr algn="just">
              <a:lnSpc>
                <a:spcPct val="10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Asimismo, en 2013 el segmento de TV restringida mostraba 14.7 millones de suscriptores. Sus principales participantes eran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Sky</a:t>
            </a:r>
            <a:r>
              <a:rPr lang="es-MX" sz="1800" dirty="0">
                <a:latin typeface="Bookman Old Style" panose="02050604050505020204" pitchFamily="18" charset="0"/>
                <a:ea typeface="Calibri" panose="020F0502020204030204" pitchFamily="34" charset="0"/>
                <a:cs typeface="Times New Roman" panose="02020603050405020304" pitchFamily="18" charset="0"/>
              </a:rPr>
              <a:t> (Filial de Televisa),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Dish</a:t>
            </a:r>
            <a:r>
              <a:rPr lang="es-MX" sz="1800" dirty="0">
                <a:latin typeface="Bookman Old Style" panose="02050604050505020204" pitchFamily="18" charset="0"/>
                <a:ea typeface="Calibri" panose="020F0502020204030204" pitchFamily="34" charset="0"/>
                <a:cs typeface="Times New Roman" panose="02020603050405020304" pitchFamily="18" charset="0"/>
              </a:rPr>
              <a:t> (aventura conjunta de MVS y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Echostar</a:t>
            </a:r>
            <a:r>
              <a:rPr lang="es-MX" sz="1800" dirty="0">
                <a:latin typeface="Bookman Old Style" panose="02050604050505020204" pitchFamily="18" charset="0"/>
                <a:ea typeface="Calibri" panose="020F0502020204030204" pitchFamily="34" charset="0"/>
                <a:cs typeface="Times New Roman" panose="02020603050405020304" pitchFamily="18" charset="0"/>
              </a:rPr>
              <a:t>) y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Megacable</a:t>
            </a:r>
            <a:r>
              <a:rPr lang="es-MX" sz="1800" dirty="0">
                <a:latin typeface="Bookman Old Style" panose="02050604050505020204" pitchFamily="18" charset="0"/>
                <a:ea typeface="Calibri" panose="020F0502020204030204" pitchFamily="34" charset="0"/>
                <a:cs typeface="Times New Roman" panose="02020603050405020304" pitchFamily="18" charset="0"/>
              </a:rPr>
              <a:t>. Otros participantes del mercado eran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Cablemás</a:t>
            </a:r>
            <a:r>
              <a:rPr lang="es-MX" sz="1800" dirty="0">
                <a:latin typeface="Bookman Old Style" panose="02050604050505020204" pitchFamily="18" charset="0"/>
                <a:ea typeface="Calibri" panose="020F0502020204030204" pitchFamily="34" charset="0"/>
                <a:cs typeface="Times New Roman" panose="02020603050405020304" pitchFamily="18" charset="0"/>
              </a:rPr>
              <a:t> (subsidiaria de Grupo Televisa), Cablevisión, Televisión Internacional (con participación de 50% de Grupo Televisa), Cablevisión Red,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Cablecom</a:t>
            </a:r>
            <a:r>
              <a:rPr lang="es-MX" sz="1800" dirty="0">
                <a:latin typeface="Bookman Old Style" panose="02050604050505020204" pitchFamily="18" charset="0"/>
                <a:ea typeface="Calibri" panose="020F0502020204030204" pitchFamily="34" charset="0"/>
                <a:cs typeface="Times New Roman" panose="02020603050405020304" pitchFamily="18" charset="0"/>
              </a:rPr>
              <a:t>,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Totalplay</a:t>
            </a:r>
            <a:r>
              <a:rPr lang="es-MX" sz="1800" dirty="0">
                <a:latin typeface="Bookman Old Style" panose="02050604050505020204" pitchFamily="18" charset="0"/>
                <a:ea typeface="Calibri" panose="020F0502020204030204" pitchFamily="34" charset="0"/>
                <a:cs typeface="Times New Roman" panose="02020603050405020304" pitchFamily="18" charset="0"/>
              </a:rPr>
              <a:t> y Axtel. El resto del mercado estaba compuesto de proveedores pequeños de televisión por cable. El sector contaba con un elevado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índice de concentración industrial </a:t>
            </a:r>
            <a:r>
              <a:rPr lang="es-MX" sz="1800" dirty="0" err="1">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Herfindahl-Hirschman</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 (IHH) de 3,537.</a:t>
            </a:r>
            <a:endParaRPr lang="es-MX" sz="16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 </a:t>
            </a:r>
            <a:endParaRPr lang="es-MX" sz="16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graphicFrame>
        <p:nvGraphicFramePr>
          <p:cNvPr id="5" name="Diagrama 4"/>
          <p:cNvGraphicFramePr/>
          <p:nvPr>
            <p:extLst>
              <p:ext uri="{D42A27DB-BD31-4B8C-83A1-F6EECF244321}">
                <p14:modId xmlns:p14="http://schemas.microsoft.com/office/powerpoint/2010/main" val="2986274242"/>
              </p:ext>
            </p:extLst>
          </p:nvPr>
        </p:nvGraphicFramePr>
        <p:xfrm>
          <a:off x="45720" y="689315"/>
          <a:ext cx="9052560" cy="35471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9193127"/>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11" name="Rectangle 2"/>
          <p:cNvSpPr txBox="1">
            <a:spLocks noGrp="1" noChangeArrowheads="1"/>
          </p:cNvSpPr>
          <p:nvPr>
            <p:ph type="title"/>
          </p:nvPr>
        </p:nvSpPr>
        <p:spPr>
          <a:xfrm>
            <a:off x="0" y="50800"/>
            <a:ext cx="7908757" cy="779291"/>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eaLnBrk="0" fontAlgn="base" hangingPunct="0">
              <a:spcBef>
                <a:spcPct val="0"/>
              </a:spcBef>
              <a:spcAft>
                <a:spcPct val="0"/>
              </a:spcAft>
              <a:buClrTx/>
              <a:buSzTx/>
              <a:tabLst>
                <a:tab pos="5940425" algn="r"/>
                <a:tab pos="6030913" algn="l"/>
              </a:tabLst>
            </a:pPr>
            <a:r>
              <a:rPr lang="es-MX" sz="2400" b="1" dirty="0">
                <a:solidFill>
                  <a:srgbClr val="002060"/>
                </a:solidFill>
                <a:latin typeface="Calibri" panose="020F0502020204030204" pitchFamily="34" charset="0"/>
                <a:cs typeface="Arial" panose="020B0604020202020204" pitchFamily="34" charset="0"/>
              </a:rPr>
              <a:t>Precios mexicanos de las canastas de la OCDE</a:t>
            </a:r>
            <a:endParaRPr lang="es-MX" altLang="es-ES" sz="2400" b="1" dirty="0">
              <a:solidFill>
                <a:srgbClr val="002060"/>
              </a:solidFill>
              <a:latin typeface="Calibri" panose="020F0502020204030204" pitchFamily="34" charset="0"/>
              <a:cs typeface="Arial" panose="020B0604020202020204" pitchFamily="34" charset="0"/>
            </a:endParaRPr>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4</a:t>
            </a:fld>
            <a:endParaRPr lang="es-MX" dirty="0"/>
          </a:p>
        </p:txBody>
      </p:sp>
      <p:graphicFrame>
        <p:nvGraphicFramePr>
          <p:cNvPr id="3" name="Tabla 2"/>
          <p:cNvGraphicFramePr>
            <a:graphicFrameLocks noGrp="1"/>
          </p:cNvGraphicFramePr>
          <p:nvPr>
            <p:extLst>
              <p:ext uri="{D42A27DB-BD31-4B8C-83A1-F6EECF244321}">
                <p14:modId xmlns:p14="http://schemas.microsoft.com/office/powerpoint/2010/main" val="1308761765"/>
              </p:ext>
            </p:extLst>
          </p:nvPr>
        </p:nvGraphicFramePr>
        <p:xfrm>
          <a:off x="0" y="830087"/>
          <a:ext cx="9144000" cy="5831509"/>
        </p:xfrm>
        <a:graphic>
          <a:graphicData uri="http://schemas.openxmlformats.org/drawingml/2006/table">
            <a:tbl>
              <a:tblPr firstRow="1" firstCol="1" bandRow="1">
                <a:tableStyleId>{68D230F3-CF80-4859-8CE7-A43EE81993B5}</a:tableStyleId>
              </a:tblPr>
              <a:tblGrid>
                <a:gridCol w="3098608">
                  <a:extLst>
                    <a:ext uri="{9D8B030D-6E8A-4147-A177-3AD203B41FA5}">
                      <a16:colId xmlns:a16="http://schemas.microsoft.com/office/drawing/2014/main" val="3546955481"/>
                    </a:ext>
                  </a:extLst>
                </a:gridCol>
                <a:gridCol w="2928494">
                  <a:extLst>
                    <a:ext uri="{9D8B030D-6E8A-4147-A177-3AD203B41FA5}">
                      <a16:colId xmlns:a16="http://schemas.microsoft.com/office/drawing/2014/main" val="2958845213"/>
                    </a:ext>
                  </a:extLst>
                </a:gridCol>
                <a:gridCol w="3116898">
                  <a:extLst>
                    <a:ext uri="{9D8B030D-6E8A-4147-A177-3AD203B41FA5}">
                      <a16:colId xmlns:a16="http://schemas.microsoft.com/office/drawing/2014/main" val="415837708"/>
                    </a:ext>
                  </a:extLst>
                </a:gridCol>
              </a:tblGrid>
              <a:tr h="1046563">
                <a:tc gridSpan="3">
                  <a:txBody>
                    <a:bodyPr/>
                    <a:lstStyle/>
                    <a:p>
                      <a:pPr algn="ctr">
                        <a:lnSpc>
                          <a:spcPct val="106000"/>
                        </a:lnSpc>
                        <a:spcAft>
                          <a:spcPts val="0"/>
                        </a:spcAft>
                      </a:pPr>
                      <a:r>
                        <a:rPr lang="es-MX" sz="1600" b="1" i="0" dirty="0">
                          <a:effectLst/>
                          <a:latin typeface="Bookman Old Style" panose="02050604050505020204" pitchFamily="18" charset="0"/>
                        </a:rPr>
                        <a:t>Precios mexicanos de las canastas de la OCDE en relación con el promedio, y el país de menores precios, de la organización </a:t>
                      </a:r>
                    </a:p>
                    <a:p>
                      <a:pPr algn="ctr">
                        <a:lnSpc>
                          <a:spcPct val="106000"/>
                        </a:lnSpc>
                        <a:spcAft>
                          <a:spcPts val="0"/>
                        </a:spcAft>
                      </a:pPr>
                      <a:r>
                        <a:rPr lang="es-MX" sz="1600" b="1" i="0" dirty="0">
                          <a:effectLst/>
                          <a:latin typeface="Bookman Old Style" panose="02050604050505020204" pitchFamily="18" charset="0"/>
                        </a:rPr>
                        <a:t>(basado en canastas de precios de febrero de 2011, USD PPA)</a:t>
                      </a:r>
                      <a:endParaRPr lang="es-MX" sz="1400" b="1" i="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64222268"/>
                  </a:ext>
                </a:extLst>
              </a:tr>
              <a:tr h="268388">
                <a:tc>
                  <a:txBody>
                    <a:bodyPr/>
                    <a:lstStyle/>
                    <a:p>
                      <a:pPr>
                        <a:lnSpc>
                          <a:spcPct val="106000"/>
                        </a:lnSpc>
                        <a:spcAft>
                          <a:spcPts val="0"/>
                        </a:spcAft>
                      </a:pPr>
                      <a:r>
                        <a:rPr lang="es-MX" sz="1600" b="0" i="0">
                          <a:effectLst/>
                          <a:latin typeface="Bookman Old Style" panose="02050604050505020204" pitchFamily="18" charset="0"/>
                        </a:rPr>
                        <a:t> </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gridSpan="2">
                  <a:txBody>
                    <a:bodyPr/>
                    <a:lstStyle/>
                    <a:p>
                      <a:pPr algn="ctr">
                        <a:lnSpc>
                          <a:spcPct val="106000"/>
                        </a:lnSpc>
                        <a:spcAft>
                          <a:spcPts val="0"/>
                        </a:spcAft>
                      </a:pPr>
                      <a:r>
                        <a:rPr lang="es-MX" sz="1600" b="0" i="0" dirty="0">
                          <a:effectLst/>
                          <a:latin typeface="Bookman Old Style" panose="02050604050505020204" pitchFamily="18" charset="0"/>
                        </a:rPr>
                        <a:t>Precios mexicanos (% de)</a:t>
                      </a:r>
                      <a:endParaRPr lang="es-MX" sz="2000" b="0" i="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hMerge="1">
                  <a:txBody>
                    <a:bodyPr/>
                    <a:lstStyle/>
                    <a:p>
                      <a:endParaRPr lang="es-MX"/>
                    </a:p>
                  </a:txBody>
                  <a:tcPr/>
                </a:tc>
                <a:extLst>
                  <a:ext uri="{0D108BD9-81ED-4DB2-BD59-A6C34878D82A}">
                    <a16:rowId xmlns:a16="http://schemas.microsoft.com/office/drawing/2014/main" val="2563775728"/>
                  </a:ext>
                </a:extLst>
              </a:tr>
              <a:tr h="268388">
                <a:tc>
                  <a:txBody>
                    <a:bodyPr/>
                    <a:lstStyle/>
                    <a:p>
                      <a:pPr>
                        <a:lnSpc>
                          <a:spcPct val="106000"/>
                        </a:lnSpc>
                        <a:spcAft>
                          <a:spcPts val="0"/>
                        </a:spcAft>
                      </a:pPr>
                      <a:r>
                        <a:rPr lang="es-MX" sz="1600" b="0" i="0" dirty="0">
                          <a:effectLst/>
                          <a:latin typeface="Bookman Old Style" panose="02050604050505020204" pitchFamily="18" charset="0"/>
                        </a:rPr>
                        <a:t> </a:t>
                      </a:r>
                      <a:endParaRPr lang="es-MX" sz="2000" b="0" i="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dirty="0">
                          <a:effectLst/>
                          <a:latin typeface="Bookman Old Style" panose="02050604050505020204" pitchFamily="18" charset="0"/>
                        </a:rPr>
                        <a:t>Promedio de la OCDE</a:t>
                      </a:r>
                      <a:endParaRPr lang="es-MX" sz="2000" b="0" i="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dirty="0">
                          <a:effectLst/>
                          <a:latin typeface="Bookman Old Style" panose="02050604050505020204" pitchFamily="18" charset="0"/>
                        </a:rPr>
                        <a:t>Más barato de la OCDE</a:t>
                      </a:r>
                      <a:endParaRPr lang="es-MX" sz="2000" b="0" i="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889901655"/>
                  </a:ext>
                </a:extLst>
              </a:tr>
              <a:tr h="361498">
                <a:tc gridSpan="3">
                  <a:txBody>
                    <a:bodyPr/>
                    <a:lstStyle/>
                    <a:p>
                      <a:pPr algn="ctr">
                        <a:lnSpc>
                          <a:spcPct val="106000"/>
                        </a:lnSpc>
                        <a:spcAft>
                          <a:spcPts val="0"/>
                        </a:spcAft>
                      </a:pPr>
                      <a:r>
                        <a:rPr lang="es-MX" sz="1600" b="0" i="0">
                          <a:effectLst/>
                          <a:latin typeface="Bookman Old Style" panose="02050604050505020204" pitchFamily="18" charset="0"/>
                        </a:rPr>
                        <a:t>Canastas de llamadas residenciales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689919124"/>
                  </a:ext>
                </a:extLst>
              </a:tr>
              <a:tr h="268388">
                <a:tc>
                  <a:txBody>
                    <a:bodyPr/>
                    <a:lstStyle/>
                    <a:p>
                      <a:pPr>
                        <a:lnSpc>
                          <a:spcPct val="106000"/>
                        </a:lnSpc>
                        <a:spcAft>
                          <a:spcPts val="0"/>
                        </a:spcAft>
                      </a:pPr>
                      <a:r>
                        <a:rPr lang="es-MX" sz="1600" b="0" i="0">
                          <a:effectLst/>
                          <a:latin typeface="Bookman Old Style" panose="02050604050505020204" pitchFamily="18" charset="0"/>
                        </a:rPr>
                        <a:t>20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124.44</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267.96</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1944189924"/>
                  </a:ext>
                </a:extLst>
              </a:tr>
              <a:tr h="268388">
                <a:tc>
                  <a:txBody>
                    <a:bodyPr/>
                    <a:lstStyle/>
                    <a:p>
                      <a:pPr>
                        <a:lnSpc>
                          <a:spcPct val="106000"/>
                        </a:lnSpc>
                        <a:spcAft>
                          <a:spcPts val="0"/>
                        </a:spcAft>
                      </a:pPr>
                      <a:r>
                        <a:rPr lang="es-MX" sz="1600" b="0" i="0">
                          <a:effectLst/>
                          <a:latin typeface="Bookman Old Style" panose="02050604050505020204" pitchFamily="18" charset="0"/>
                        </a:rPr>
                        <a:t>60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194.90</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312.54</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388810028"/>
                  </a:ext>
                </a:extLst>
              </a:tr>
              <a:tr h="268388">
                <a:tc>
                  <a:txBody>
                    <a:bodyPr/>
                    <a:lstStyle/>
                    <a:p>
                      <a:pPr>
                        <a:lnSpc>
                          <a:spcPct val="106000"/>
                        </a:lnSpc>
                        <a:spcAft>
                          <a:spcPts val="0"/>
                        </a:spcAft>
                      </a:pPr>
                      <a:r>
                        <a:rPr lang="es-MX" sz="1600" b="0" i="0">
                          <a:effectLst/>
                          <a:latin typeface="Bookman Old Style" panose="02050604050505020204" pitchFamily="18" charset="0"/>
                        </a:rPr>
                        <a:t>140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137.27</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295.49</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383276508"/>
                  </a:ext>
                </a:extLst>
              </a:tr>
              <a:tr h="268388">
                <a:tc>
                  <a:txBody>
                    <a:bodyPr/>
                    <a:lstStyle/>
                    <a:p>
                      <a:pPr>
                        <a:lnSpc>
                          <a:spcPct val="106000"/>
                        </a:lnSpc>
                        <a:spcAft>
                          <a:spcPts val="0"/>
                        </a:spcAft>
                      </a:pPr>
                      <a:r>
                        <a:rPr lang="es-MX" sz="1600" b="0" i="0">
                          <a:effectLst/>
                          <a:latin typeface="Bookman Old Style" panose="02050604050505020204" pitchFamily="18" charset="0"/>
                        </a:rPr>
                        <a:t>420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145.13</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450.79</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445006655"/>
                  </a:ext>
                </a:extLst>
              </a:tr>
              <a:tr h="361498">
                <a:tc gridSpan="3">
                  <a:txBody>
                    <a:bodyPr/>
                    <a:lstStyle/>
                    <a:p>
                      <a:pPr algn="ctr">
                        <a:lnSpc>
                          <a:spcPct val="106000"/>
                        </a:lnSpc>
                        <a:spcAft>
                          <a:spcPts val="0"/>
                        </a:spcAft>
                      </a:pPr>
                      <a:r>
                        <a:rPr lang="es-MX" sz="1600" b="0" i="0">
                          <a:effectLst/>
                          <a:latin typeface="Bookman Old Style" panose="02050604050505020204" pitchFamily="18" charset="0"/>
                        </a:rPr>
                        <a:t>Canastas de llamadas comerciales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187764376"/>
                  </a:ext>
                </a:extLst>
              </a:tr>
              <a:tr h="268388">
                <a:tc>
                  <a:txBody>
                    <a:bodyPr/>
                    <a:lstStyle/>
                    <a:p>
                      <a:pPr>
                        <a:lnSpc>
                          <a:spcPct val="106000"/>
                        </a:lnSpc>
                        <a:spcAft>
                          <a:spcPts val="0"/>
                        </a:spcAft>
                      </a:pPr>
                      <a:r>
                        <a:rPr lang="es-MX" sz="1600" b="0" i="0">
                          <a:effectLst/>
                          <a:latin typeface="Bookman Old Style" panose="02050604050505020204" pitchFamily="18" charset="0"/>
                        </a:rPr>
                        <a:t>100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132.80</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264.25</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1172549635"/>
                  </a:ext>
                </a:extLst>
              </a:tr>
              <a:tr h="268388">
                <a:tc>
                  <a:txBody>
                    <a:bodyPr/>
                    <a:lstStyle/>
                    <a:p>
                      <a:pPr>
                        <a:lnSpc>
                          <a:spcPct val="106000"/>
                        </a:lnSpc>
                        <a:spcAft>
                          <a:spcPts val="0"/>
                        </a:spcAft>
                      </a:pPr>
                      <a:r>
                        <a:rPr lang="es-MX" sz="1600" b="0" i="0">
                          <a:effectLst/>
                          <a:latin typeface="Bookman Old Style" panose="02050604050505020204" pitchFamily="18" charset="0"/>
                        </a:rPr>
                        <a:t>260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130.00</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264.25</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3896968761"/>
                  </a:ext>
                </a:extLst>
              </a:tr>
              <a:tr h="361498">
                <a:tc gridSpan="3">
                  <a:txBody>
                    <a:bodyPr/>
                    <a:lstStyle/>
                    <a:p>
                      <a:pPr algn="ctr">
                        <a:lnSpc>
                          <a:spcPct val="106000"/>
                        </a:lnSpc>
                        <a:spcAft>
                          <a:spcPts val="0"/>
                        </a:spcAft>
                      </a:pPr>
                      <a:r>
                        <a:rPr lang="es-MX" sz="1600" b="0" i="0">
                          <a:effectLst/>
                          <a:latin typeface="Bookman Old Style" panose="02050604050505020204" pitchFamily="18" charset="0"/>
                        </a:rPr>
                        <a:t>Canastas de llamadas móviles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2330910728"/>
                  </a:ext>
                </a:extLst>
              </a:tr>
              <a:tr h="268388">
                <a:tc>
                  <a:txBody>
                    <a:bodyPr/>
                    <a:lstStyle/>
                    <a:p>
                      <a:pPr>
                        <a:lnSpc>
                          <a:spcPct val="106000"/>
                        </a:lnSpc>
                        <a:spcAft>
                          <a:spcPts val="0"/>
                        </a:spcAft>
                      </a:pPr>
                      <a:r>
                        <a:rPr lang="es-MX" sz="1600" b="0" i="0">
                          <a:effectLst/>
                          <a:latin typeface="Bookman Old Style" panose="02050604050505020204" pitchFamily="18" charset="0"/>
                        </a:rPr>
                        <a:t>30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132.5</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370.44</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2816318402"/>
                  </a:ext>
                </a:extLst>
              </a:tr>
              <a:tr h="268388">
                <a:tc>
                  <a:txBody>
                    <a:bodyPr/>
                    <a:lstStyle/>
                    <a:p>
                      <a:pPr>
                        <a:lnSpc>
                          <a:spcPct val="106000"/>
                        </a:lnSpc>
                        <a:spcAft>
                          <a:spcPts val="0"/>
                        </a:spcAft>
                      </a:pPr>
                      <a:r>
                        <a:rPr lang="es-MX" sz="1600" b="0" i="0">
                          <a:effectLst/>
                          <a:latin typeface="Bookman Old Style" panose="02050604050505020204" pitchFamily="18" charset="0"/>
                        </a:rPr>
                        <a:t>100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165.52</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798.96</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2631752753"/>
                  </a:ext>
                </a:extLst>
              </a:tr>
              <a:tr h="268388">
                <a:tc>
                  <a:txBody>
                    <a:bodyPr/>
                    <a:lstStyle/>
                    <a:p>
                      <a:pPr>
                        <a:lnSpc>
                          <a:spcPct val="106000"/>
                        </a:lnSpc>
                        <a:spcAft>
                          <a:spcPts val="0"/>
                        </a:spcAft>
                      </a:pPr>
                      <a:r>
                        <a:rPr lang="es-MX" sz="1600" b="0" i="0">
                          <a:effectLst/>
                          <a:latin typeface="Bookman Old Style" panose="02050604050505020204" pitchFamily="18" charset="0"/>
                        </a:rPr>
                        <a:t>300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109.51</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544.72</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2512589577"/>
                  </a:ext>
                </a:extLst>
              </a:tr>
              <a:tr h="268388">
                <a:tc>
                  <a:txBody>
                    <a:bodyPr/>
                    <a:lstStyle/>
                    <a:p>
                      <a:pPr>
                        <a:lnSpc>
                          <a:spcPct val="106000"/>
                        </a:lnSpc>
                        <a:spcAft>
                          <a:spcPts val="0"/>
                        </a:spcAft>
                      </a:pPr>
                      <a:r>
                        <a:rPr lang="es-MX" sz="1600" b="0" i="0">
                          <a:effectLst/>
                          <a:latin typeface="Bookman Old Style" panose="02050604050505020204" pitchFamily="18" charset="0"/>
                        </a:rPr>
                        <a:t>900 llamadas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96.03</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628.16</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673149620"/>
                  </a:ext>
                </a:extLst>
              </a:tr>
              <a:tr h="268388">
                <a:tc>
                  <a:txBody>
                    <a:bodyPr/>
                    <a:lstStyle/>
                    <a:p>
                      <a:pPr>
                        <a:lnSpc>
                          <a:spcPct val="106000"/>
                        </a:lnSpc>
                        <a:spcAft>
                          <a:spcPts val="0"/>
                        </a:spcAft>
                      </a:pPr>
                      <a:r>
                        <a:rPr lang="es-MX" sz="1600" b="0" i="0">
                          <a:effectLst/>
                          <a:latin typeface="Bookman Old Style" panose="02050604050505020204" pitchFamily="18" charset="0"/>
                        </a:rPr>
                        <a:t>40 llamadas prepagadas</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94.92</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a:txBody>
                    <a:bodyPr/>
                    <a:lstStyle/>
                    <a:p>
                      <a:pPr algn="ctr">
                        <a:lnSpc>
                          <a:spcPct val="106000"/>
                        </a:lnSpc>
                        <a:spcAft>
                          <a:spcPts val="0"/>
                        </a:spcAft>
                      </a:pPr>
                      <a:r>
                        <a:rPr lang="es-MX" sz="1600" b="0" i="0">
                          <a:effectLst/>
                          <a:latin typeface="Bookman Old Style" panose="02050604050505020204" pitchFamily="18" charset="0"/>
                        </a:rPr>
                        <a:t>338.19</a:t>
                      </a:r>
                      <a:endParaRPr lang="es-MX" sz="2000" b="0" i="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extLst>
                  <a:ext uri="{0D108BD9-81ED-4DB2-BD59-A6C34878D82A}">
                    <a16:rowId xmlns:a16="http://schemas.microsoft.com/office/drawing/2014/main" val="1848539441"/>
                  </a:ext>
                </a:extLst>
              </a:tr>
              <a:tr h="211408">
                <a:tc gridSpan="3">
                  <a:txBody>
                    <a:bodyPr/>
                    <a:lstStyle/>
                    <a:p>
                      <a:pPr>
                        <a:lnSpc>
                          <a:spcPct val="106000"/>
                        </a:lnSpc>
                        <a:spcAft>
                          <a:spcPts val="0"/>
                        </a:spcAft>
                      </a:pPr>
                      <a:r>
                        <a:rPr lang="es-MX" sz="1200" b="0" i="0" dirty="0">
                          <a:effectLst/>
                          <a:latin typeface="Bookman Old Style" panose="02050604050505020204" pitchFamily="18" charset="0"/>
                        </a:rPr>
                        <a:t>Fuente: Cuadro 1.7, Estudio de la OCDE sobre políticas y regulación de telecomunicaciones en México, 2012.</a:t>
                      </a:r>
                      <a:endParaRPr lang="es-MX" sz="2000" b="0" i="0" dirty="0">
                        <a:effectLst/>
                        <a:latin typeface="Bookman Old Style" panose="02050604050505020204" pitchFamily="18" charset="0"/>
                        <a:ea typeface="Calibri" panose="020F0502020204030204" pitchFamily="34" charset="0"/>
                        <a:cs typeface="Times New Roman" panose="02020603050405020304" pitchFamily="18" charset="0"/>
                      </a:endParaRPr>
                    </a:p>
                  </a:txBody>
                  <a:tcPr marL="43966" marR="43966" marT="0" marB="0" anchor="ct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3882090818"/>
                  </a:ext>
                </a:extLst>
              </a:tr>
            </a:tbl>
          </a:graphicData>
        </a:graphic>
      </p:graphicFrame>
    </p:spTree>
    <p:extLst>
      <p:ext uri="{BB962C8B-B14F-4D97-AF65-F5344CB8AC3E}">
        <p14:creationId xmlns:p14="http://schemas.microsoft.com/office/powerpoint/2010/main" val="69362541"/>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11" name="Rectangle 2"/>
          <p:cNvSpPr txBox="1">
            <a:spLocks noGrp="1" noChangeArrowheads="1"/>
          </p:cNvSpPr>
          <p:nvPr>
            <p:ph type="title"/>
          </p:nvPr>
        </p:nvSpPr>
        <p:spPr>
          <a:xfrm>
            <a:off x="0" y="50800"/>
            <a:ext cx="7908757" cy="779291"/>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nSpc>
                <a:spcPct val="105000"/>
              </a:lnSpc>
            </a:pPr>
            <a:r>
              <a:rPr lang="es-MX" sz="2400" b="1" dirty="0">
                <a:solidFill>
                  <a:srgbClr val="002060"/>
                </a:solidFill>
                <a:latin typeface="Calibri" panose="020F0502020204030204" pitchFamily="34" charset="0"/>
                <a:cs typeface="Arial" panose="020B0604020202020204" pitchFamily="34" charset="0"/>
              </a:rPr>
              <a:t>Penetración de Telefonía Móvil y Niveles de Rentabilidad</a:t>
            </a:r>
            <a:endParaRPr lang="es-MX" altLang="es-ES" sz="2400" b="1" dirty="0">
              <a:solidFill>
                <a:srgbClr val="002060"/>
              </a:solidFill>
              <a:latin typeface="Calibri" panose="020F0502020204030204" pitchFamily="34" charset="0"/>
              <a:cs typeface="Arial" panose="020B0604020202020204" pitchFamily="34" charset="0"/>
            </a:endParaRPr>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5</a:t>
            </a:fld>
            <a:endParaRPr lang="es-MX" dirty="0"/>
          </a:p>
        </p:txBody>
      </p:sp>
      <p:graphicFrame>
        <p:nvGraphicFramePr>
          <p:cNvPr id="6" name="Diagrama 5"/>
          <p:cNvGraphicFramePr/>
          <p:nvPr>
            <p:extLst>
              <p:ext uri="{D42A27DB-BD31-4B8C-83A1-F6EECF244321}">
                <p14:modId xmlns:p14="http://schemas.microsoft.com/office/powerpoint/2010/main" val="2361705121"/>
              </p:ext>
            </p:extLst>
          </p:nvPr>
        </p:nvGraphicFramePr>
        <p:xfrm>
          <a:off x="-2708031" y="1235854"/>
          <a:ext cx="10564837" cy="5458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uadroTexto 6"/>
          <p:cNvSpPr txBox="1"/>
          <p:nvPr/>
        </p:nvSpPr>
        <p:spPr>
          <a:xfrm>
            <a:off x="14065" y="1055077"/>
            <a:ext cx="5627077" cy="646331"/>
          </a:xfrm>
          <a:prstGeom prst="rect">
            <a:avLst/>
          </a:prstGeom>
          <a:noFill/>
        </p:spPr>
        <p:txBody>
          <a:bodyPr wrap="square" rtlCol="0">
            <a:spAutoFit/>
          </a:bodyPr>
          <a:lstStyle/>
          <a:p>
            <a:pPr algn="ctr"/>
            <a:r>
              <a:rPr lang="es-MX" sz="1800" b="1" dirty="0">
                <a:solidFill>
                  <a:srgbClr val="000066"/>
                </a:solidFill>
                <a:latin typeface="Bookman Old Style" panose="02050604050505020204" pitchFamily="18" charset="0"/>
              </a:rPr>
              <a:t>Penetración por cada 100 habitantes</a:t>
            </a:r>
          </a:p>
          <a:p>
            <a:pPr algn="ctr"/>
            <a:r>
              <a:rPr lang="es-MX" sz="1800" b="1" dirty="0">
                <a:solidFill>
                  <a:srgbClr val="000066"/>
                </a:solidFill>
                <a:latin typeface="Bookman Old Style" panose="02050604050505020204" pitchFamily="18" charset="0"/>
              </a:rPr>
              <a:t>2009</a:t>
            </a:r>
          </a:p>
        </p:txBody>
      </p:sp>
      <p:sp>
        <p:nvSpPr>
          <p:cNvPr id="8" name="Rectángulo 7"/>
          <p:cNvSpPr/>
          <p:nvPr/>
        </p:nvSpPr>
        <p:spPr>
          <a:xfrm>
            <a:off x="5739618" y="1378242"/>
            <a:ext cx="3249634" cy="397596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lnSpc>
                <a:spcPct val="105000"/>
              </a:lnSpc>
              <a:spcAft>
                <a:spcPts val="800"/>
              </a:spcAft>
            </a:pPr>
            <a:r>
              <a:rPr lang="es-MX" sz="1800" b="1"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Niveles de Rentabilidad (2008)</a:t>
            </a:r>
          </a:p>
          <a:p>
            <a:pPr algn="ctr">
              <a:lnSpc>
                <a:spcPct val="105000"/>
              </a:lnSpc>
              <a:spcAft>
                <a:spcPts val="800"/>
              </a:spcAft>
            </a:pPr>
            <a:r>
              <a:rPr lang="es-MX" sz="1800" dirty="0">
                <a:solidFill>
                  <a:schemeClr val="tx1"/>
                </a:solidFill>
                <a:latin typeface="Bookman Old Style" panose="02050604050505020204" pitchFamily="18" charset="0"/>
                <a:ea typeface="Calibri" panose="020F0502020204030204" pitchFamily="34" charset="0"/>
                <a:cs typeface="Times New Roman" panose="02020603050405020304" pitchFamily="18" charset="0"/>
              </a:rPr>
              <a:t>Mientras que Telcel reportaba un margen de ganancias antes de intereses, impuestos, depreciaciones y amortizaciones (EBITDA) de 64%, el EBITDA promedio de operadores de telefonía móvil en otros países de la OCDE fue de 37.6%.</a:t>
            </a:r>
            <a:endParaRPr lang="es-MX" sz="1800" dirty="0">
              <a:solidFill>
                <a:schemeClr val="tx1"/>
              </a:solidFill>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26283078"/>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11" name="Rectangle 2"/>
          <p:cNvSpPr txBox="1">
            <a:spLocks noGrp="1" noChangeArrowheads="1"/>
          </p:cNvSpPr>
          <p:nvPr>
            <p:ph type="title"/>
          </p:nvPr>
        </p:nvSpPr>
        <p:spPr>
          <a:xfrm>
            <a:off x="0" y="50800"/>
            <a:ext cx="7908757" cy="779291"/>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lvl="0" eaLnBrk="0" fontAlgn="base" hangingPunct="0">
              <a:spcBef>
                <a:spcPct val="0"/>
              </a:spcBef>
              <a:spcAft>
                <a:spcPct val="0"/>
              </a:spcAft>
              <a:buClrTx/>
              <a:buSzTx/>
              <a:tabLst>
                <a:tab pos="5940425" algn="r"/>
                <a:tab pos="6030913" algn="l"/>
              </a:tabLst>
            </a:pPr>
            <a:r>
              <a:rPr lang="es-MX" sz="2400" b="1" dirty="0">
                <a:solidFill>
                  <a:srgbClr val="002060"/>
                </a:solidFill>
                <a:latin typeface="Calibri" panose="020F0502020204030204" pitchFamily="34" charset="0"/>
                <a:cs typeface="Arial" panose="020B0604020202020204" pitchFamily="34" charset="0"/>
              </a:rPr>
              <a:t>Inversión per-cápita en Telecomunicaciones 2008 y 2009 </a:t>
            </a:r>
            <a:endParaRPr lang="es-MX" altLang="es-ES" sz="2400" b="1" dirty="0">
              <a:solidFill>
                <a:srgbClr val="002060"/>
              </a:solidFill>
              <a:latin typeface="Calibri" panose="020F0502020204030204" pitchFamily="34" charset="0"/>
              <a:cs typeface="Arial" panose="020B0604020202020204" pitchFamily="34" charset="0"/>
            </a:endParaRPr>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6</a:t>
            </a:fld>
            <a:endParaRPr lang="es-MX" dirty="0"/>
          </a:p>
        </p:txBody>
      </p:sp>
      <p:graphicFrame>
        <p:nvGraphicFramePr>
          <p:cNvPr id="7" name="Gráfico 6">
            <a:extLst>
              <a:ext uri="{FF2B5EF4-FFF2-40B4-BE49-F238E27FC236}">
                <a16:creationId xmlns:a16="http://schemas.microsoft.com/office/drawing/2014/main" id="{769768FC-67A4-40CA-9FDB-DE52ABDDF139}"/>
              </a:ext>
            </a:extLst>
          </p:cNvPr>
          <p:cNvGraphicFramePr>
            <a:graphicFrameLocks/>
          </p:cNvGraphicFramePr>
          <p:nvPr>
            <p:extLst>
              <p:ext uri="{D42A27DB-BD31-4B8C-83A1-F6EECF244321}">
                <p14:modId xmlns:p14="http://schemas.microsoft.com/office/powerpoint/2010/main" val="3473893864"/>
              </p:ext>
            </p:extLst>
          </p:nvPr>
        </p:nvGraphicFramePr>
        <p:xfrm>
          <a:off x="0" y="1100654"/>
          <a:ext cx="9144000" cy="4011104"/>
        </p:xfrm>
        <a:graphic>
          <a:graphicData uri="http://schemas.openxmlformats.org/drawingml/2006/chart">
            <c:chart xmlns:c="http://schemas.openxmlformats.org/drawingml/2006/chart" xmlns:r="http://schemas.openxmlformats.org/officeDocument/2006/relationships" r:id="rId2"/>
          </a:graphicData>
        </a:graphic>
      </p:graphicFrame>
      <p:sp>
        <p:nvSpPr>
          <p:cNvPr id="6" name="CuadroTexto 5"/>
          <p:cNvSpPr txBox="1"/>
          <p:nvPr/>
        </p:nvSpPr>
        <p:spPr>
          <a:xfrm>
            <a:off x="-244566" y="778352"/>
            <a:ext cx="1778391" cy="307777"/>
          </a:xfrm>
          <a:prstGeom prst="rect">
            <a:avLst/>
          </a:prstGeom>
          <a:noFill/>
        </p:spPr>
        <p:txBody>
          <a:bodyPr wrap="square" rtlCol="0">
            <a:spAutoFit/>
          </a:bodyPr>
          <a:lstStyle/>
          <a:p>
            <a:pPr algn="ctr"/>
            <a:r>
              <a:rPr lang="es-MX" b="1" dirty="0"/>
              <a:t>Dólares de EU</a:t>
            </a:r>
          </a:p>
        </p:txBody>
      </p:sp>
      <p:sp>
        <p:nvSpPr>
          <p:cNvPr id="8" name="CuadroTexto 7"/>
          <p:cNvSpPr txBox="1"/>
          <p:nvPr/>
        </p:nvSpPr>
        <p:spPr>
          <a:xfrm>
            <a:off x="0" y="4929788"/>
            <a:ext cx="4839286" cy="307777"/>
          </a:xfrm>
          <a:prstGeom prst="rect">
            <a:avLst/>
          </a:prstGeom>
          <a:noFill/>
        </p:spPr>
        <p:txBody>
          <a:bodyPr wrap="square" rtlCol="0">
            <a:spAutoFit/>
          </a:bodyPr>
          <a:lstStyle/>
          <a:p>
            <a:r>
              <a:rPr lang="es-MX" dirty="0"/>
              <a:t>Fuente: OECD. </a:t>
            </a:r>
            <a:r>
              <a:rPr lang="es-MX" dirty="0" err="1"/>
              <a:t>Communications</a:t>
            </a:r>
            <a:r>
              <a:rPr lang="es-MX" dirty="0"/>
              <a:t> Outlook 2011 </a:t>
            </a:r>
          </a:p>
        </p:txBody>
      </p:sp>
      <p:sp>
        <p:nvSpPr>
          <p:cNvPr id="9" name="Rectángulo 8"/>
          <p:cNvSpPr/>
          <p:nvPr/>
        </p:nvSpPr>
        <p:spPr>
          <a:xfrm>
            <a:off x="0" y="5315080"/>
            <a:ext cx="9144000" cy="1154162"/>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lnSpc>
                <a:spcPct val="115000"/>
              </a:lnSpc>
              <a:spcAft>
                <a:spcPts val="800"/>
              </a:spcAft>
            </a:pPr>
            <a:r>
              <a:rPr lang="es-MX" sz="1500" b="1" dirty="0">
                <a:latin typeface="Bookman Old Style" panose="02050604050505020204" pitchFamily="18" charset="0"/>
                <a:ea typeface="Calibri" panose="020F0502020204030204" pitchFamily="34" charset="0"/>
                <a:cs typeface="Times New Roman" panose="02020603050405020304" pitchFamily="18" charset="0"/>
              </a:rPr>
              <a:t>La OCDE estimaba que la ineficiencia del sector mexicano de las telecomunicaciones por la presencia de estructuras industriales no competitivas, o de un marco regulatorio deficiente, era del 1.8% del PIB anual, calculando que para el periodo 2005-2009 dicho porcentaje significa alrededor de 129 mil 200 millones de dólares</a:t>
            </a:r>
            <a:endParaRPr lang="es-MX" sz="1500" b="1"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33030862"/>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11" name="Rectangle 2"/>
          <p:cNvSpPr txBox="1">
            <a:spLocks noGrp="1" noChangeArrowheads="1"/>
          </p:cNvSpPr>
          <p:nvPr>
            <p:ph type="title"/>
          </p:nvPr>
        </p:nvSpPr>
        <p:spPr>
          <a:xfrm>
            <a:off x="0" y="50800"/>
            <a:ext cx="9144000" cy="1088683"/>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just" eaLnBrk="0" fontAlgn="base" hangingPunct="0">
              <a:spcBef>
                <a:spcPct val="0"/>
              </a:spcBef>
              <a:spcAft>
                <a:spcPct val="0"/>
              </a:spcAft>
              <a:buClrTx/>
              <a:buSzTx/>
              <a:tabLst>
                <a:tab pos="5940425" algn="r"/>
                <a:tab pos="6030913" algn="l"/>
              </a:tabLst>
            </a:pPr>
            <a:r>
              <a:rPr lang="es-MX" sz="2400" b="1" dirty="0">
                <a:solidFill>
                  <a:srgbClr val="002060"/>
                </a:solidFill>
                <a:latin typeface="Calibri" panose="020F0502020204030204" pitchFamily="34" charset="0"/>
                <a:cs typeface="Arial" panose="020B0604020202020204" pitchFamily="34" charset="0"/>
              </a:rPr>
              <a:t>¿Cuáles eran los problemas del Marco Institucional y legal de México que propiciaban este comportamiento desfavorable de los Sectores Telecomunicaciones y Radiodifusión?</a:t>
            </a:r>
            <a:endParaRPr lang="es-MX" altLang="es-ES" sz="2400" b="1" dirty="0">
              <a:solidFill>
                <a:srgbClr val="002060"/>
              </a:solidFill>
              <a:latin typeface="Calibri" panose="020F0502020204030204" pitchFamily="34" charset="0"/>
              <a:cs typeface="Arial" panose="020B0604020202020204" pitchFamily="34" charset="0"/>
            </a:endParaRPr>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7</a:t>
            </a:fld>
            <a:endParaRPr lang="es-MX" dirty="0"/>
          </a:p>
        </p:txBody>
      </p:sp>
      <p:sp>
        <p:nvSpPr>
          <p:cNvPr id="3" name="Rectángulo 2"/>
          <p:cNvSpPr/>
          <p:nvPr/>
        </p:nvSpPr>
        <p:spPr>
          <a:xfrm>
            <a:off x="0" y="1337129"/>
            <a:ext cx="9144000" cy="5258876"/>
          </a:xfrm>
          <a:prstGeom prst="rect">
            <a:avLst/>
          </a:prstGeom>
        </p:spPr>
        <p:txBody>
          <a:bodyPr wrap="square">
            <a:spAutoFit/>
          </a:bodyPr>
          <a:lstStyle/>
          <a:p>
            <a:pPr algn="just">
              <a:lnSpc>
                <a:spcPct val="10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COFETEL no contaba con suficientes facultades para: </a:t>
            </a:r>
          </a:p>
          <a:p>
            <a:pPr marL="285750" indent="-285750" algn="just">
              <a:lnSpc>
                <a:spcPct val="105000"/>
              </a:lnSpc>
              <a:spcAft>
                <a:spcPts val="800"/>
              </a:spcAft>
              <a:buFont typeface="Wingdings" panose="05000000000000000000" pitchFamily="2" charset="2"/>
              <a:buChar char="Ø"/>
            </a:pP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Regular de manera adecuada los recursos esenciales</a:t>
            </a:r>
            <a:r>
              <a:rPr lang="es-MX" sz="1800" dirty="0">
                <a:latin typeface="Bookman Old Style" panose="02050604050505020204" pitchFamily="18" charset="0"/>
                <a:ea typeface="Calibri" panose="020F0502020204030204" pitchFamily="34" charset="0"/>
                <a:cs typeface="Times New Roman" panose="02020603050405020304" pitchFamily="18" charset="0"/>
              </a:rPr>
              <a:t>, aquellos elementos de red cuya duplicación es económicamente inviable; </a:t>
            </a:r>
          </a:p>
          <a:p>
            <a:pPr marL="285750" indent="-285750" algn="just">
              <a:lnSpc>
                <a:spcPct val="105000"/>
              </a:lnSpc>
              <a:spcAft>
                <a:spcPts val="800"/>
              </a:spcAft>
              <a:buFont typeface="Wingdings" panose="05000000000000000000" pitchFamily="2" charset="2"/>
              <a:buChar char="Ø"/>
            </a:pP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Eliminar prácticas anticompetitivas</a:t>
            </a:r>
            <a:r>
              <a:rPr lang="es-MX" sz="1800" dirty="0">
                <a:latin typeface="Bookman Old Style" panose="02050604050505020204" pitchFamily="18" charset="0"/>
                <a:ea typeface="Calibri" panose="020F0502020204030204" pitchFamily="34" charset="0"/>
                <a:cs typeface="Times New Roman" panose="02020603050405020304" pitchFamily="18" charset="0"/>
              </a:rPr>
              <a:t>, tanto las monopólicas absolutas, como aquellas relativas a abusos de los operadores con poder de mercado; y, </a:t>
            </a:r>
          </a:p>
          <a:p>
            <a:pPr marL="285750" indent="-285750" algn="just">
              <a:lnSpc>
                <a:spcPct val="105000"/>
              </a:lnSpc>
              <a:buFont typeface="Wingdings" panose="05000000000000000000" pitchFamily="2" charset="2"/>
              <a:buChar char="Ø"/>
            </a:pP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Establecer sanciones </a:t>
            </a:r>
            <a:r>
              <a:rPr lang="es-MX" sz="1800" dirty="0">
                <a:latin typeface="Bookman Old Style" panose="02050604050505020204" pitchFamily="18" charset="0"/>
                <a:ea typeface="Calibri" panose="020F0502020204030204" pitchFamily="34" charset="0"/>
                <a:cs typeface="Times New Roman" panose="02020603050405020304" pitchFamily="18" charset="0"/>
              </a:rPr>
              <a:t>de la suficiente magnitud que incentivaran a los operadores a acatar el marco regulatorio y de competencia. </a:t>
            </a:r>
          </a:p>
          <a:p>
            <a:pPr algn="just">
              <a:lnSpc>
                <a:spcPct val="105000"/>
              </a:lnSpc>
              <a:spcAft>
                <a:spcPts val="800"/>
              </a:spcAft>
            </a:pPr>
            <a:endParaRPr lang="es-MX" sz="1800" dirty="0">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Por esto, el órgano regulador estaba imposibilitado para incentivar una utilización eficiente de la infraestructura de telecomunicaciones existente, o mayores niveles de inversión para lograr un mayor despliegue de la infraestructura de telecomunicaciones en el territorio nacional, así como para garantizar un terreno relativamente parejo de competencia para todas las empresas participantes en el sector.</a:t>
            </a:r>
          </a:p>
          <a:p>
            <a:pPr algn="just">
              <a:lnSpc>
                <a:spcPct val="105000"/>
              </a:lnSpc>
            </a:pPr>
            <a:r>
              <a:rPr lang="es-MX" sz="1800" dirty="0">
                <a:latin typeface="Bookman Old Style" panose="02050604050505020204" pitchFamily="18" charset="0"/>
                <a:ea typeface="Calibri" panose="020F0502020204030204" pitchFamily="34" charset="0"/>
                <a:cs typeface="Times New Roman" panose="02020603050405020304" pitchFamily="18" charset="0"/>
              </a:rPr>
              <a:t>Asimismo, la ausencia de mecanismos de rendición de cuentas y de transparencia contribuía a que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COFETEL no fuera un regulador eficaz</a:t>
            </a:r>
            <a:r>
              <a:rPr lang="es-MX" sz="1800" dirty="0">
                <a:latin typeface="Bookman Old Style" panose="02050604050505020204" pitchFamily="18" charset="0"/>
                <a:ea typeface="Calibri" panose="020F0502020204030204" pitchFamily="34" charset="0"/>
                <a:cs typeface="Times New Roman" panose="02020603050405020304" pitchFamily="18" charset="0"/>
              </a:rPr>
              <a:t>.</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92467125"/>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8</a:t>
            </a:fld>
            <a:endParaRPr lang="es-MX" dirty="0"/>
          </a:p>
        </p:txBody>
      </p:sp>
      <p:sp>
        <p:nvSpPr>
          <p:cNvPr id="3" name="Rectángulo 2"/>
          <p:cNvSpPr/>
          <p:nvPr/>
        </p:nvSpPr>
        <p:spPr>
          <a:xfrm>
            <a:off x="0" y="1132777"/>
            <a:ext cx="9144000" cy="5502788"/>
          </a:xfrm>
          <a:prstGeom prst="rect">
            <a:avLst/>
          </a:prstGeom>
        </p:spPr>
        <p:txBody>
          <a:bodyPr wrap="square">
            <a:spAutoFit/>
          </a:bodyPr>
          <a:lstStyle/>
          <a:p>
            <a:pPr algn="just">
              <a:lnSpc>
                <a:spcPct val="105000"/>
              </a:lnSpc>
              <a:spcAft>
                <a:spcPts val="800"/>
              </a:spcAft>
            </a:pPr>
            <a:endParaRPr lang="es-MX" sz="1700" dirty="0">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0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La falta de una clara división entre la formulación de políticas y las funciones de regulación en el sector, entre COFETEL y SCT, aunado a complejos procedimientos interinstitucionales, por ejemplo, entre COFETEL y la COFECE, volvía muy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lenta la toma de decisiones regulatorias y de competencia</a:t>
            </a:r>
            <a:r>
              <a:rPr lang="es-MX" sz="1800" dirty="0">
                <a:latin typeface="Bookman Old Style" panose="02050604050505020204" pitchFamily="18" charset="0"/>
                <a:ea typeface="Calibri" panose="020F0502020204030204" pitchFamily="34" charset="0"/>
                <a:cs typeface="Times New Roman" panose="02020603050405020304" pitchFamily="18" charset="0"/>
              </a:rPr>
              <a:t>, multiplicaba la interposición de recursos e impugnaciones legales, y creaba una elevada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incertidumbre en el sector.  </a:t>
            </a: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Asimismo, en 2012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no existía un marco legal </a:t>
            </a:r>
            <a:r>
              <a:rPr lang="es-MX" sz="1800" dirty="0">
                <a:latin typeface="Bookman Old Style" panose="02050604050505020204" pitchFamily="18" charset="0"/>
                <a:ea typeface="Calibri" panose="020F0502020204030204" pitchFamily="34" charset="0"/>
                <a:cs typeface="Times New Roman" panose="02020603050405020304" pitchFamily="18" charset="0"/>
              </a:rPr>
              <a:t>que forzara a las autoridades estatales y municipales a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uniformar sus criterios para autorizar la instalación de nueva infraestructura y fijar pagos</a:t>
            </a:r>
            <a:r>
              <a:rPr lang="es-MX" sz="1800" dirty="0">
                <a:latin typeface="Bookman Old Style" panose="02050604050505020204" pitchFamily="18" charset="0"/>
                <a:ea typeface="Calibri" panose="020F0502020204030204" pitchFamily="34" charset="0"/>
                <a:cs typeface="Times New Roman" panose="02020603050405020304" pitchFamily="18" charset="0"/>
              </a:rPr>
              <a:t> consistentes a los operadores que incentivaran un mayor despliegue de la infraestructura de telecomunicaciones. Además, era muy difícil para los nuevos operadores negociar con múltiples dependencias federales autorizaciones para utilizar activos que son necesarios para un despliegue rápido y eficiente de su infraestructura, como derechos de vía, infraestructura asociada a estaciones de radiodifusión, torres de transmisión eléctrica y de radiocomunicación,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posterías</a:t>
            </a:r>
            <a:r>
              <a:rPr lang="es-MX" sz="1800" dirty="0">
                <a:latin typeface="Bookman Old Style" panose="02050604050505020204" pitchFamily="18" charset="0"/>
                <a:ea typeface="Calibri" panose="020F0502020204030204" pitchFamily="34" charset="0"/>
                <a:cs typeface="Times New Roman" panose="02020603050405020304" pitchFamily="18" charset="0"/>
              </a:rPr>
              <a:t> en donde estén instalados cableados de distribución eléctrica, y ductos.</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
        <p:nvSpPr>
          <p:cNvPr id="8" name="Rectangle 2"/>
          <p:cNvSpPr txBox="1">
            <a:spLocks noGrp="1" noChangeArrowheads="1"/>
          </p:cNvSpPr>
          <p:nvPr>
            <p:ph type="title"/>
          </p:nvPr>
        </p:nvSpPr>
        <p:spPr>
          <a:xfrm>
            <a:off x="0" y="50800"/>
            <a:ext cx="9144000" cy="1088683"/>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just" eaLnBrk="0" fontAlgn="base" hangingPunct="0">
              <a:spcBef>
                <a:spcPct val="0"/>
              </a:spcBef>
              <a:spcAft>
                <a:spcPct val="0"/>
              </a:spcAft>
              <a:buClrTx/>
              <a:buSzTx/>
              <a:tabLst>
                <a:tab pos="5940425" algn="r"/>
                <a:tab pos="6030913" algn="l"/>
              </a:tabLst>
            </a:pPr>
            <a:r>
              <a:rPr lang="es-MX" sz="2400" b="1" dirty="0">
                <a:solidFill>
                  <a:srgbClr val="002060"/>
                </a:solidFill>
                <a:latin typeface="Calibri" panose="020F0502020204030204" pitchFamily="34" charset="0"/>
                <a:cs typeface="Arial" panose="020B0604020202020204" pitchFamily="34" charset="0"/>
              </a:rPr>
              <a:t>¿Cuáles eran los problemas del Marco Institucional y legal de México que propiciaban este comportamiento desfavorable de los Sectores Telecomunicaciones y Radiodifusión?</a:t>
            </a:r>
            <a:endParaRPr lang="es-MX" altLang="es-ES" sz="2400" b="1" dirty="0">
              <a:solidFill>
                <a:srgbClr val="00206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10771065"/>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Line 3"/>
          <p:cNvSpPr>
            <a:spLocks noChangeShapeType="1"/>
          </p:cNvSpPr>
          <p:nvPr/>
        </p:nvSpPr>
        <p:spPr bwMode="auto">
          <a:xfrm>
            <a:off x="838200" y="4207037"/>
            <a:ext cx="0" cy="533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FFFF00"/>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endParaRPr lang="es-ES"/>
          </a:p>
        </p:txBody>
      </p:sp>
      <p:sp>
        <p:nvSpPr>
          <p:cNvPr id="4" name="CuadroTexto 3"/>
          <p:cNvSpPr txBox="1"/>
          <p:nvPr/>
        </p:nvSpPr>
        <p:spPr>
          <a:xfrm>
            <a:off x="365760" y="4543864"/>
            <a:ext cx="8581292" cy="307777"/>
          </a:xfrm>
          <a:prstGeom prst="rect">
            <a:avLst/>
          </a:prstGeom>
          <a:noFill/>
        </p:spPr>
        <p:txBody>
          <a:bodyPr wrap="square" rtlCol="0">
            <a:spAutoFit/>
          </a:bodyPr>
          <a:lstStyle/>
          <a:p>
            <a:pPr algn="ctr"/>
            <a:endParaRPr lang="es-ES" dirty="0"/>
          </a:p>
        </p:txBody>
      </p:sp>
      <p:sp>
        <p:nvSpPr>
          <p:cNvPr id="2" name="CuadroTexto 1"/>
          <p:cNvSpPr txBox="1"/>
          <p:nvPr/>
        </p:nvSpPr>
        <p:spPr>
          <a:xfrm>
            <a:off x="8510954" y="6443004"/>
            <a:ext cx="633046" cy="307777"/>
          </a:xfrm>
          <a:prstGeom prst="rect">
            <a:avLst/>
          </a:prstGeom>
          <a:noFill/>
        </p:spPr>
        <p:txBody>
          <a:bodyPr wrap="square" rtlCol="0">
            <a:spAutoFit/>
          </a:bodyPr>
          <a:lstStyle/>
          <a:p>
            <a:pPr algn="ctr"/>
            <a:fld id="{45A5897A-BBC4-425A-940A-E5D71FA3B639}" type="slidenum">
              <a:rPr lang="es-MX" dirty="0"/>
              <a:pPr algn="ctr"/>
              <a:t>9</a:t>
            </a:fld>
            <a:endParaRPr lang="es-MX" dirty="0"/>
          </a:p>
        </p:txBody>
      </p:sp>
      <p:sp>
        <p:nvSpPr>
          <p:cNvPr id="3" name="Rectángulo 2"/>
          <p:cNvSpPr/>
          <p:nvPr/>
        </p:nvSpPr>
        <p:spPr>
          <a:xfrm>
            <a:off x="0" y="1346309"/>
            <a:ext cx="9144000" cy="5394297"/>
          </a:xfrm>
          <a:prstGeom prst="rect">
            <a:avLst/>
          </a:prstGeom>
        </p:spPr>
        <p:txBody>
          <a:bodyPr wrap="square">
            <a:spAutoFit/>
          </a:bodyPr>
          <a:lstStyle/>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En materia de espectro</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 antes de la Reforma Constitucional, había 222 MHz de espectro disponible para los operadores celulares</a:t>
            </a:r>
            <a:r>
              <a:rPr lang="es-MX" sz="1800" dirty="0">
                <a:latin typeface="Bookman Old Style" panose="02050604050505020204" pitchFamily="18" charset="0"/>
                <a:ea typeface="Calibri" panose="020F0502020204030204" pitchFamily="34" charset="0"/>
                <a:cs typeface="Times New Roman" panose="02020603050405020304" pitchFamily="18" charset="0"/>
              </a:rPr>
              <a:t>, 120 MHz en la banda de los 1900 MHz de PCS 60 MHz en la banda de 1.7/2.1 GHz de AWS por sus siglas en ingles, y 42 en la banda de los 850 MHz. Lo anterior constituía solo el </a:t>
            </a:r>
            <a:r>
              <a:rPr lang="es-MX" sz="1800" dirty="0">
                <a:solidFill>
                  <a:srgbClr val="0070C0"/>
                </a:solidFill>
                <a:latin typeface="Bookman Old Style" panose="02050604050505020204" pitchFamily="18" charset="0"/>
                <a:ea typeface="Calibri" panose="020F0502020204030204" pitchFamily="34" charset="0"/>
                <a:cs typeface="Times New Roman" panose="02020603050405020304" pitchFamily="18" charset="0"/>
              </a:rPr>
              <a:t>17.1% de la asignación espectral recomendada por la Unión Internacional de Telecomunicaciones</a:t>
            </a:r>
            <a:r>
              <a:rPr lang="es-MX" sz="1800" dirty="0">
                <a:latin typeface="Bookman Old Style" panose="02050604050505020204" pitchFamily="18" charset="0"/>
                <a:ea typeface="Calibri" panose="020F0502020204030204" pitchFamily="34" charset="0"/>
                <a:cs typeface="Times New Roman" panose="02020603050405020304" pitchFamily="18" charset="0"/>
              </a:rPr>
              <a:t> (UIT) en 2015 para servicios celulares (1300 MHz)</a:t>
            </a:r>
          </a:p>
          <a:p>
            <a:pPr algn="just">
              <a:lnSpc>
                <a:spcPct val="115000"/>
              </a:lnSpc>
              <a:spcAft>
                <a:spcPts val="800"/>
              </a:spcAft>
            </a:pPr>
            <a:endParaRPr lang="es-MX" sz="1800" dirty="0">
              <a:latin typeface="Bookman Old Style" panose="02050604050505020204" pitchFamily="18" charset="0"/>
              <a:ea typeface="Calibri" panose="020F0502020204030204" pitchFamily="34" charset="0"/>
              <a:cs typeface="Times New Roman" panose="02020603050405020304" pitchFamily="18" charset="0"/>
            </a:endParaRPr>
          </a:p>
          <a:p>
            <a:pPr algn="just">
              <a:lnSpc>
                <a:spcPct val="115000"/>
              </a:lnSpc>
              <a:spcAft>
                <a:spcPts val="800"/>
              </a:spcAft>
            </a:pPr>
            <a:r>
              <a:rPr lang="es-MX" sz="1800" dirty="0">
                <a:latin typeface="Bookman Old Style" panose="02050604050505020204" pitchFamily="18" charset="0"/>
                <a:ea typeface="Calibri" panose="020F0502020204030204" pitchFamily="34" charset="0"/>
                <a:cs typeface="Times New Roman" panose="02020603050405020304" pitchFamily="18" charset="0"/>
              </a:rPr>
              <a:t>Por otro lado, la licitación de fibra óptica oscura perteneciente a CFE en 2010 otorgó a un consorcio empresarial formado por Televisa, Telefónica y </a:t>
            </a:r>
            <a:r>
              <a:rPr lang="es-MX" sz="1800" dirty="0" err="1">
                <a:latin typeface="Bookman Old Style" panose="02050604050505020204" pitchFamily="18" charset="0"/>
                <a:ea typeface="Calibri" panose="020F0502020204030204" pitchFamily="34" charset="0"/>
                <a:cs typeface="Times New Roman" panose="02020603050405020304" pitchFamily="18" charset="0"/>
              </a:rPr>
              <a:t>Megacable</a:t>
            </a:r>
            <a:r>
              <a:rPr lang="es-MX" sz="1800" dirty="0">
                <a:latin typeface="Bookman Old Style" panose="02050604050505020204" pitchFamily="18" charset="0"/>
                <a:ea typeface="Calibri" panose="020F0502020204030204" pitchFamily="34" charset="0"/>
                <a:cs typeface="Times New Roman" panose="02020603050405020304" pitchFamily="18" charset="0"/>
              </a:rPr>
              <a:t>, una concesión por 20 años prorrogables para transportar tráfico mayorista de telefonía e Internet por tres rutas de dos hilos de fibra óptica oscura que alcanzaban una longitud total de 19,469 kilómetros a lo largo del país, y la posibilidad de desarrollar segmentos complementarios de la red por otros 1,739 kilómetros. Sin embargo, para satisfacer la demanda nacional de transporte de datos era necesario licitar un mayor número de hilos de fibra óptica.</a:t>
            </a:r>
            <a:endParaRPr lang="es-MX" sz="1800" dirty="0">
              <a:effectLst/>
              <a:latin typeface="Bookman Old Style" panose="02050604050505020204" pitchFamily="18" charset="0"/>
              <a:ea typeface="Calibri" panose="020F0502020204030204" pitchFamily="34" charset="0"/>
              <a:cs typeface="Times New Roman" panose="02020603050405020304" pitchFamily="18" charset="0"/>
            </a:endParaRPr>
          </a:p>
        </p:txBody>
      </p:sp>
      <p:sp>
        <p:nvSpPr>
          <p:cNvPr id="8" name="Rectangle 2"/>
          <p:cNvSpPr txBox="1">
            <a:spLocks noGrp="1" noChangeArrowheads="1"/>
          </p:cNvSpPr>
          <p:nvPr>
            <p:ph type="title"/>
          </p:nvPr>
        </p:nvSpPr>
        <p:spPr>
          <a:xfrm>
            <a:off x="0" y="50800"/>
            <a:ext cx="9144000" cy="1088683"/>
          </a:xfrm>
          <a:noFill/>
          <a:extLs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lgn="just" eaLnBrk="0" fontAlgn="base" hangingPunct="0">
              <a:spcBef>
                <a:spcPct val="0"/>
              </a:spcBef>
              <a:spcAft>
                <a:spcPct val="0"/>
              </a:spcAft>
              <a:buClrTx/>
              <a:buSzTx/>
              <a:tabLst>
                <a:tab pos="5940425" algn="r"/>
                <a:tab pos="6030913" algn="l"/>
              </a:tabLst>
            </a:pPr>
            <a:r>
              <a:rPr lang="es-MX" sz="2400" b="1" dirty="0">
                <a:solidFill>
                  <a:srgbClr val="002060"/>
                </a:solidFill>
                <a:latin typeface="Calibri" panose="020F0502020204030204" pitchFamily="34" charset="0"/>
                <a:cs typeface="Arial" panose="020B0604020202020204" pitchFamily="34" charset="0"/>
              </a:rPr>
              <a:t>¿Cuáles eran los problemas del Marco Institucional y legal de México que propiciaban este comportamiento desfavorable de los Sectores Telecomunicaciones y Radiodifusión?</a:t>
            </a:r>
            <a:endParaRPr lang="es-MX" altLang="es-ES" sz="2400" b="1" dirty="0">
              <a:solidFill>
                <a:srgbClr val="00206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58560416"/>
      </p:ext>
    </p:extLst>
  </p:cSld>
  <p:clrMapOvr>
    <a:masterClrMapping/>
  </p:clrMapOvr>
  <p:transition spd="slow"/>
</p:sld>
</file>

<file path=ppt/theme/theme1.xml><?xml version="1.0" encoding="utf-8"?>
<a:theme xmlns:a="http://schemas.openxmlformats.org/drawingml/2006/main" name="Anton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2189</TotalTime>
  <Words>3441</Words>
  <Application>Microsoft Office PowerPoint</Application>
  <PresentationFormat>Presentación en pantalla (4:3)</PresentationFormat>
  <Paragraphs>203</Paragraphs>
  <Slides>26</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26</vt:i4>
      </vt:variant>
    </vt:vector>
  </HeadingPairs>
  <TitlesOfParts>
    <vt:vector size="34" baseType="lpstr">
      <vt:lpstr>Bookman Old Style</vt:lpstr>
      <vt:lpstr>Wingdings</vt:lpstr>
      <vt:lpstr>Raleway</vt:lpstr>
      <vt:lpstr>Lato</vt:lpstr>
      <vt:lpstr>Calibri</vt:lpstr>
      <vt:lpstr>Times New Roman</vt:lpstr>
      <vt:lpstr>Arial</vt:lpstr>
      <vt:lpstr>Antonio template</vt:lpstr>
      <vt:lpstr>Fernando Butler Silva Senado de la Republica 8 de agosto de 2018</vt:lpstr>
      <vt:lpstr>La Reforma Constitucional </vt:lpstr>
      <vt:lpstr>Concentración Económica en Telecomunicaciones (México 2010)</vt:lpstr>
      <vt:lpstr>Precios mexicanos de las canastas de la OCDE</vt:lpstr>
      <vt:lpstr>Penetración de Telefonía Móvil y Niveles de Rentabilidad</vt:lpstr>
      <vt:lpstr>Inversión per-cápita en Telecomunicaciones 2008 y 2009 </vt:lpstr>
      <vt:lpstr>¿Cuáles eran los problemas del Marco Institucional y legal de México que propiciaban este comportamiento desfavorable de los Sectores Telecomunicaciones y Radiodifusión?</vt:lpstr>
      <vt:lpstr>¿Cuáles eran los problemas del Marco Institucional y legal de México que propiciaban este comportamiento desfavorable de los Sectores Telecomunicaciones y Radiodifusión?</vt:lpstr>
      <vt:lpstr>¿Cuáles eran los problemas del Marco Institucional y legal de México que propiciaban este comportamiento desfavorable de los Sectores Telecomunicaciones y Radiodifusión?</vt:lpstr>
      <vt:lpstr>¿Cuáles eran los problemas del Marco Institucional y legal de México que propiciaban este comportamiento desfavorable de los Sectores Telecomunicaciones y Radiodifusión?</vt:lpstr>
      <vt:lpstr>La situación existente en los mercados de telecomunicaciones y radiodifusión en 2012 demandaba la reforma del marco legal de ambos sectores bajo los principios regulatorios establecidos por la OCDE:</vt:lpstr>
      <vt:lpstr>IFT como un organismo regulador convergente</vt:lpstr>
      <vt:lpstr>Efectos de la Reforma Constitucional en Telecomunicaciones</vt:lpstr>
      <vt:lpstr>Efectos de la Reforma Constitucional en Telecomunicaciones</vt:lpstr>
      <vt:lpstr>Efectos de la Reforma Constitucional en Telecomunicaciones</vt:lpstr>
      <vt:lpstr>Efectos de la Reforma Constitucional en Telecomunicaciones</vt:lpstr>
      <vt:lpstr>Efectos de la Reforma Constitucional en Telecomunicaciones</vt:lpstr>
      <vt:lpstr>Efectos de la Reforma Constitucional en Telecomunicaciones</vt:lpstr>
      <vt:lpstr>Efectos de la Reforma Constitucional en Telecomunicaciones</vt:lpstr>
      <vt:lpstr>Efectos de la Reforma Constitucional en Telecomunicaciones</vt:lpstr>
      <vt:lpstr>Efectos de la Reforma Constitucional en Telecomunicaciones</vt:lpstr>
      <vt:lpstr>Efectos de la Reforma Constitucional en Telecomunicaciones</vt:lpstr>
      <vt:lpstr>Que sigue después de la Reforma Constitucional</vt:lpstr>
      <vt:lpstr>Modificaciones al marco legal existente</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Ilian A.</dc:creator>
  <cp:lastModifiedBy>Fernando Butler Silva</cp:lastModifiedBy>
  <cp:revision>119</cp:revision>
  <dcterms:modified xsi:type="dcterms:W3CDTF">2018-08-09T00:37:15Z</dcterms:modified>
</cp:coreProperties>
</file>