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64" r:id="rId4"/>
    <p:sldId id="262" r:id="rId5"/>
    <p:sldId id="258" r:id="rId6"/>
    <p:sldId id="263" r:id="rId7"/>
    <p:sldId id="259" r:id="rId8"/>
    <p:sldId id="260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52"/>
    <p:restoredTop sz="93742"/>
  </p:normalViewPr>
  <p:slideViewPr>
    <p:cSldViewPr snapToGrid="0" snapToObjects="1">
      <p:cViewPr varScale="1">
        <p:scale>
          <a:sx n="80" d="100"/>
          <a:sy n="80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>
                <a:solidFill>
                  <a:srgbClr val="FF0000"/>
                </a:solidFill>
              </a:rPr>
              <a:t>Balance de las Reformas Estructurales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0975" y="2812344"/>
            <a:ext cx="9604375" cy="1857199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171308" y="5106256"/>
            <a:ext cx="39247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dirty="0"/>
              <a:t>AUDITORIO OCTAVIO PAZ</a:t>
            </a:r>
          </a:p>
        </p:txBody>
      </p:sp>
    </p:spTree>
    <p:extLst>
      <p:ext uri="{BB962C8B-B14F-4D97-AF65-F5344CB8AC3E}">
        <p14:creationId xmlns:p14="http://schemas.microsoft.com/office/powerpoint/2010/main" val="2024366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C24E34AC-A28E-764E-A611-82CEA38FB582}"/>
              </a:ext>
            </a:extLst>
          </p:cNvPr>
          <p:cNvSpPr txBox="1"/>
          <p:nvPr/>
        </p:nvSpPr>
        <p:spPr>
          <a:xfrm>
            <a:off x="2478796" y="1586429"/>
            <a:ext cx="8284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dirty="0">
                <a:solidFill>
                  <a:srgbClr val="FF0000"/>
                </a:solidFill>
              </a:rPr>
              <a:t>¡ GRACIAS POR SU ATENCI</a:t>
            </a:r>
            <a:r>
              <a:rPr lang="es-ES" sz="5400" b="1" dirty="0">
                <a:solidFill>
                  <a:srgbClr val="FF0000"/>
                </a:solidFill>
              </a:rPr>
              <a:t>ÓN!</a:t>
            </a:r>
            <a:endParaRPr lang="es-MX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728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/>
              <a:t> </a:t>
            </a:r>
            <a:br>
              <a:rPr lang="es-ES_tradnl" dirty="0"/>
            </a:br>
            <a:r>
              <a:rPr lang="es-ES" sz="3600" dirty="0"/>
              <a:t> </a:t>
            </a:r>
            <a:br>
              <a:rPr lang="es-ES_tradnl" sz="3600" dirty="0"/>
            </a:br>
            <a:r>
              <a:rPr lang="es-ES" sz="3600" b="1" dirty="0"/>
              <a:t>Las relaciones institucionales entre el Banco de México y el Congreso.</a:t>
            </a:r>
            <a:endParaRPr lang="es-ES_tradnl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s-ES_tradnl" dirty="0"/>
              <a:t>Fernando J. Ch</a:t>
            </a:r>
            <a:r>
              <a:rPr lang="es-ES" dirty="0"/>
              <a:t>ávez G.</a:t>
            </a:r>
          </a:p>
          <a:p>
            <a:pPr algn="r"/>
            <a:r>
              <a:rPr lang="es-ES" dirty="0"/>
              <a:t>8 DE AGOSTO DE 2018</a:t>
            </a:r>
          </a:p>
          <a:p>
            <a:pPr algn="r"/>
            <a:endParaRPr lang="es-ES_tradnl" dirty="0"/>
          </a:p>
        </p:txBody>
      </p:sp>
      <p:sp>
        <p:nvSpPr>
          <p:cNvPr id="4" name="CuadroTexto 3"/>
          <p:cNvSpPr txBox="1"/>
          <p:nvPr/>
        </p:nvSpPr>
        <p:spPr>
          <a:xfrm>
            <a:off x="3493213" y="4674742"/>
            <a:ext cx="5743253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MESA 2:  Balance de la Reforma Financiera </a:t>
            </a:r>
          </a:p>
        </p:txBody>
      </p:sp>
    </p:spTree>
    <p:extLst>
      <p:ext uri="{BB962C8B-B14F-4D97-AF65-F5344CB8AC3E}">
        <p14:creationId xmlns:p14="http://schemas.microsoft.com/office/powerpoint/2010/main" val="637137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B9A0E-181A-2946-9009-8283A3AC7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286" y="220625"/>
            <a:ext cx="11310257" cy="1442922"/>
          </a:xfrm>
        </p:spPr>
        <p:txBody>
          <a:bodyPr>
            <a:noAutofit/>
          </a:bodyPr>
          <a:lstStyle/>
          <a:p>
            <a:pPr algn="ctr"/>
            <a:r>
              <a:rPr lang="es-MX" sz="2800" b="1" dirty="0">
                <a:solidFill>
                  <a:srgbClr val="FF0000"/>
                </a:solidFill>
              </a:rPr>
              <a:t>LOS V</a:t>
            </a:r>
            <a:r>
              <a:rPr lang="es-ES" sz="2800" b="1" dirty="0">
                <a:solidFill>
                  <a:srgbClr val="FF0000"/>
                </a:solidFill>
              </a:rPr>
              <a:t>É</a:t>
            </a:r>
            <a:r>
              <a:rPr lang="es-MX" sz="2800" b="1" dirty="0">
                <a:solidFill>
                  <a:srgbClr val="FF0000"/>
                </a:solidFill>
              </a:rPr>
              <a:t>RTICES DEL NUEVO PARADIGMA DE LA BANCA CENTRAL MODERNA:</a:t>
            </a:r>
            <a:br>
              <a:rPr lang="es-MX" sz="2800" b="1" dirty="0">
                <a:solidFill>
                  <a:srgbClr val="FF0000"/>
                </a:solidFill>
              </a:rPr>
            </a:br>
            <a:r>
              <a:rPr lang="es-MX" sz="2800" b="1" dirty="0">
                <a:solidFill>
                  <a:srgbClr val="FF0000"/>
                </a:solidFill>
              </a:rPr>
              <a:t>LAS CONDICIONES B</a:t>
            </a:r>
            <a:r>
              <a:rPr lang="es-ES" sz="2800" b="1" dirty="0">
                <a:solidFill>
                  <a:srgbClr val="FF0000"/>
                </a:solidFill>
              </a:rPr>
              <a:t>ÁSICAS PARA DESARROLLAR SUS FUNCIONES ESENCIALES</a:t>
            </a:r>
            <a:endParaRPr lang="es-MX" sz="2800" b="1" dirty="0">
              <a:solidFill>
                <a:srgbClr val="FF000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F4A2034-1F27-7448-B377-08D5742BE870}"/>
              </a:ext>
            </a:extLst>
          </p:cNvPr>
          <p:cNvSpPr txBox="1"/>
          <p:nvPr/>
        </p:nvSpPr>
        <p:spPr>
          <a:xfrm>
            <a:off x="567558" y="2335577"/>
            <a:ext cx="11624441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MX" sz="2800" b="1" dirty="0"/>
              <a:t>AUTONOM</a:t>
            </a:r>
            <a:r>
              <a:rPr lang="es-ES" sz="2800" b="1" dirty="0"/>
              <a:t>ÍA/INDEPENDENCIA  (vs. Subordinación al Ejecutivo) </a:t>
            </a:r>
          </a:p>
          <a:p>
            <a:pPr marL="285750" indent="-285750">
              <a:buFont typeface="Wingdings" pitchFamily="2" charset="2"/>
              <a:buChar char="q"/>
            </a:pPr>
            <a:endParaRPr lang="es-ES" sz="2800" b="1" dirty="0"/>
          </a:p>
          <a:p>
            <a:pPr marL="285750" indent="-285750">
              <a:buFont typeface="Wingdings" pitchFamily="2" charset="2"/>
              <a:buChar char="q"/>
            </a:pPr>
            <a:r>
              <a:rPr lang="es-ES" sz="2800" b="1" dirty="0"/>
              <a:t>RENDICIÓN DE CUENTAS/ACATAMIENTO (vs. Hermetismo)</a:t>
            </a:r>
          </a:p>
          <a:p>
            <a:pPr marL="285750" indent="-285750">
              <a:buFont typeface="Wingdings" pitchFamily="2" charset="2"/>
              <a:buChar char="q"/>
            </a:pPr>
            <a:endParaRPr lang="es-ES" sz="2800" b="1" dirty="0"/>
          </a:p>
          <a:p>
            <a:pPr marL="285750" indent="-285750">
              <a:buFont typeface="Wingdings" pitchFamily="2" charset="2"/>
              <a:buChar char="q"/>
            </a:pPr>
            <a:r>
              <a:rPr lang="es-ES" sz="2800" b="1" dirty="0"/>
              <a:t>TRANSPARENCIA/NITIDEZ (vs. Opacidad/Oscuridad)</a:t>
            </a:r>
          </a:p>
          <a:p>
            <a:pPr marL="285750" indent="-285750">
              <a:buFont typeface="Wingdings" pitchFamily="2" charset="2"/>
              <a:buChar char="q"/>
            </a:pPr>
            <a:endParaRPr lang="es-ES" sz="2800" b="1" dirty="0"/>
          </a:p>
          <a:p>
            <a:pPr marL="285750" indent="-285750">
              <a:buFont typeface="Wingdings" pitchFamily="2" charset="2"/>
              <a:buChar char="q"/>
            </a:pPr>
            <a:r>
              <a:rPr lang="es-ES" sz="2800" b="1" dirty="0"/>
              <a:t>CREDIBILIDAD/CONFIANZA (vs. Desconfianza/Incredulidad)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3722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51692" y="595901"/>
            <a:ext cx="109728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rgbClr val="FF0000"/>
                </a:solidFill>
              </a:rPr>
              <a:t>I. ALGUNOS PUNTOS RELEVANTES DE LA EXPOSICI</a:t>
            </a:r>
            <a:r>
              <a:rPr lang="es-ES" b="1" dirty="0">
                <a:solidFill>
                  <a:srgbClr val="FF0000"/>
                </a:solidFill>
              </a:rPr>
              <a:t>ÓN DE MOTIVOS DE LA REFORMA  CONSTITUCIONAL AL ARTÍCULO 28 (1993).</a:t>
            </a: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just"/>
            <a:r>
              <a:rPr lang="es-ES" sz="1600" dirty="0">
                <a:solidFill>
                  <a:srgbClr val="FF0000"/>
                </a:solidFill>
              </a:rPr>
              <a:t>	</a:t>
            </a:r>
            <a:r>
              <a:rPr lang="es-ES" sz="1600" dirty="0"/>
              <a:t>1.1 LOS DIVERSOS EFECTOS NOCIVOS DE LA INFLACIÓN Y LA AVERSIÓN SOCIAL A LA INFLACIÓN.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	1.2 LOS DESEQUILIBRIOS FISCALES FINANCIADOS POR EL BANCO CENTRAL DESEMBOCAN EN “INFLACIONES 	AGUDAS Y PROLONGADAS”.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	1.3 LA AUTONOMÍA DEL BANCO CENTRAL CONCEDIDA IMPLICÓ LA TRANSFERENCIA DE FACULTADES 	RELEVANTES DEL PODER EJECUTIVO.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	1.4 EL MANDATO PRINCIPAL ES PROCURAR LA ESTABILIDAD DEL PODER ADQUISITIVO DE 	LA MONEDA 	NACIONAL.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	1.5 LA AUTONOMÍA DEL BANCO CENTRAL HACE MÁS PREDECIBLE LA POLÍTICA MONETARIA.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	1.6 LA ESTABILIDAD MONETARIA NO ES UN FIN EN SÍ MISMA.  </a:t>
            </a:r>
          </a:p>
          <a:p>
            <a:endParaRPr lang="es-ES" dirty="0"/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_trad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914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44770" y="164386"/>
            <a:ext cx="11148646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rgbClr val="FF0000"/>
                </a:solidFill>
              </a:rPr>
              <a:t>II. EL MARCO CONSTITUCIONAL DEL BANCO DE M</a:t>
            </a:r>
            <a:r>
              <a:rPr lang="es-ES" b="1" dirty="0">
                <a:solidFill>
                  <a:srgbClr val="FF0000"/>
                </a:solidFill>
              </a:rPr>
              <a:t>ÉXICO COMO ÓRGANO CONSTITUCIONAL AUTÓNOMO (1993)</a:t>
            </a:r>
          </a:p>
          <a:p>
            <a:endParaRPr lang="es-ES" dirty="0"/>
          </a:p>
          <a:p>
            <a:pPr algn="just"/>
            <a:r>
              <a:rPr lang="es-ES" dirty="0"/>
              <a:t>	2.1 EL ARTÍCULO </a:t>
            </a:r>
            <a:r>
              <a:rPr lang="es-ES" b="1" dirty="0"/>
              <a:t>28</a:t>
            </a:r>
            <a:r>
              <a:rPr lang="es-ES" dirty="0"/>
              <a:t> EN MATERIA DE BANCA CENTRAL (PÁRRAFOS SEXTO Y SÉPTIMO).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	2.2 LA AUTONOMÍA DEL BANCO CENTRAL: TÉCNICO-POLÍTICA, OPERATIVA, INSTRUMENTAL, 	PRESUPUESTAL Y ADMINISTRATIVA.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	2.3 OBJETIVO PRIORITARIO: PROCURAR LA ESTABILIDAD DEL PODER ADQUISITIVO DE LA MONEDA, 	PARA FORTALECER LA RECTORÍA ECONÓMICA DEL ESTADO.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	2.4 NINGUNA AUTORIDAD PODRÁ ORDENAR AL BANCO CONCEDER 	FINACIAMIENTO.</a:t>
            </a:r>
          </a:p>
          <a:p>
            <a:pPr algn="just"/>
            <a:r>
              <a:rPr lang="es-ES" dirty="0"/>
              <a:t>	</a:t>
            </a:r>
          </a:p>
          <a:p>
            <a:pPr algn="just"/>
            <a:r>
              <a:rPr lang="es-ES" dirty="0"/>
              <a:t>	2.5 FUNCIONES SUSTANTIVAS: EMISIÓN MONETARIA, REGULACIÓN DE CAMBIOS Y DE LOS 	INTERMEDIARIOS FINANCIEROS.</a:t>
            </a:r>
          </a:p>
          <a:p>
            <a:pPr algn="just"/>
            <a:r>
              <a:rPr lang="es-ES" dirty="0"/>
              <a:t>	</a:t>
            </a:r>
          </a:p>
          <a:p>
            <a:pPr algn="just"/>
            <a:r>
              <a:rPr lang="es-ES" dirty="0"/>
              <a:t>	2.6 LA JUNTA DE GOBIERNO SERÁ DESIGNADA POR EL PRESIDENTE DE LA REPÚBLICA CON LA 	APROBACION DEL SENADO O DE LA COMISÓN PERMANENTE. </a:t>
            </a:r>
          </a:p>
          <a:p>
            <a:r>
              <a:rPr lang="es-ES" dirty="0"/>
              <a:t> </a:t>
            </a:r>
          </a:p>
          <a:p>
            <a:r>
              <a:rPr lang="es-E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83944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97454" y="388522"/>
            <a:ext cx="11894545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rgbClr val="FF0000"/>
                </a:solidFill>
              </a:rPr>
              <a:t>III. PUNTOS RELEVANTES DE LA EXPOSICI</a:t>
            </a:r>
            <a:r>
              <a:rPr lang="es-ES" b="1" dirty="0">
                <a:solidFill>
                  <a:srgbClr val="FF0000"/>
                </a:solidFill>
              </a:rPr>
              <a:t>ÓN DE MOTIVOS PARA REFORMAR  LA LEY DEL BANCO DE MÉXICO (1993)</a:t>
            </a:r>
          </a:p>
          <a:p>
            <a:pPr algn="just"/>
            <a:endParaRPr lang="es-ES" sz="1600" b="1" dirty="0"/>
          </a:p>
          <a:p>
            <a:pPr algn="just"/>
            <a:r>
              <a:rPr lang="es-ES" sz="1600" dirty="0"/>
              <a:t>3.1 LAS FINALIDADES PRINCIPALES DEL BANCO SERÁN CUATRO: 	I) PROVEER DE MONEDA DE CURSO LEGAL A LA ECONOMÍA NACIONAL; II) PROCURAR LA ESTABILIDAD DEL PODER ADQUISITIVO DE LA MONEDA NACIONAL; III) PROMOVER EL SANO DESARROLLO DEL SISTEMA FINANCIERO Y  IV) PROPICIAR EL BUEN FUNCIONAMIENTO DEL SISTEMA DE PAGOS.  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3.2 EL BANCO PODRÁ JUGAR EL PAPEL DE PRESTAMISTA EN ÚLTIMA INSTANCIA.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3.3 LA POLÍTICA CAMBIARIA SE INSTRUMENTA A TRAVÉS DE LA COMISIÓN  DE CAMBIOS, CUYA RESPONSABILIDAD RECAE EN EL BANCO Y EN LA SHCP.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3.4 EL BANCO RENDIRÁ CUENTAS AL CONGRESO, ENVIANDO SU PROGRAMA MONETARIO Y EL INFORME DE RESULTADOS CORRESPONDIENTE, ADEMÁS DE QUE CUALQUIERA DE LAS DOS CÁMARAS PODRÁ CITAR AL GOBERNADOR PARA QUE “RINDA INFORMES” SOBRE LAS POLÍTICAS ADOPTADAS.</a:t>
            </a:r>
            <a:endParaRPr lang="es-ES" sz="1600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  <a:p>
            <a:pPr algn="ctr"/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084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8916" y="681537"/>
            <a:ext cx="1148930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IV. EL MARCO LEGAL DEL BANCO DE MÉXICO: LA LEY DEL BANCO DE MÉXICO DE 1993 (VIGENTE DESDE 1994)</a:t>
            </a:r>
          </a:p>
          <a:p>
            <a:endParaRPr lang="es-ES" sz="1600" dirty="0"/>
          </a:p>
          <a:p>
            <a:pPr algn="just"/>
            <a:r>
              <a:rPr lang="es-ES" sz="1600" dirty="0"/>
              <a:t>      	4.1  LAS LEYES ANTERIORES: 1925, 1936, 1941, 1984.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	4.2 LOS ARTÍCULOS 1 Y 2: AUTONOMÍA, ESTABILIDAD DE PRECIOS (PRIORITARIO), REGULACIÓN DEL SISTEMA 	FINANCIERO Y BUEN FUNCIONAMEINTO DEL SISTEMA DE PAGOS.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	4.3 EL ARTÍCULO 3: BANCO DE RESERVA Y ACREDITANTE EN ÚLTIMA INSTANCIA, ASESOR FINANCIERO DEL GOBIERNO 	FEDERAL, PARTICIPACIÓN EN EL FMI Y EN OTROS ORGANISMOS DE COOPERACIÓN  INTERNACIONAL.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	4.4 DOS EJES PRINCIPALES DEL BANCO CENTRAL: ESTABILIDAD MONETARIA Y FINANCIERA.</a:t>
            </a:r>
          </a:p>
          <a:p>
            <a:pPr algn="just"/>
            <a:endParaRPr lang="es-ES" sz="1600" dirty="0"/>
          </a:p>
          <a:p>
            <a:pPr algn="just"/>
            <a:r>
              <a:rPr lang="es-ES" sz="1600" dirty="0"/>
              <a:t>	4.5 LA REFORMA CONSTITUCIONAL AL ARTÍCULO 28 Y LA NUEVA LEY DEL BANCO DE MÉXICO, PARTE SUSTANTIVA 	DE LAS </a:t>
            </a:r>
            <a:r>
              <a:rPr lang="es-ES" sz="1600" i="1" dirty="0"/>
              <a:t>REFORMAS DE ESTADO </a:t>
            </a:r>
            <a:r>
              <a:rPr lang="es-ES" sz="1600" dirty="0"/>
              <a:t>DEL PERIODO 1988-1994.</a:t>
            </a:r>
          </a:p>
          <a:p>
            <a:r>
              <a:rPr lang="es-ES" i="1" dirty="0"/>
              <a:t>	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0576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C96FD6F7-89F4-BE4B-9F76-F2F3E40DACDC}"/>
              </a:ext>
            </a:extLst>
          </p:cNvPr>
          <p:cNvSpPr txBox="1"/>
          <p:nvPr/>
        </p:nvSpPr>
        <p:spPr>
          <a:xfrm>
            <a:off x="364272" y="892366"/>
            <a:ext cx="113120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V. LAS RELACIONES ACTUALES ENTRE EL BANCO DE M</a:t>
            </a:r>
            <a:r>
              <a:rPr lang="es-ES" b="1" dirty="0">
                <a:solidFill>
                  <a:srgbClr val="FF0000"/>
                </a:solidFill>
              </a:rPr>
              <a:t>ÉXICO Y EL CONGRESO.</a:t>
            </a:r>
          </a:p>
          <a:p>
            <a:pPr algn="ctr"/>
            <a:endParaRPr lang="es-ES" dirty="0"/>
          </a:p>
          <a:p>
            <a:pPr algn="just"/>
            <a:r>
              <a:rPr lang="es-ES" dirty="0"/>
              <a:t>5. 1 UNA RENDICIÓN DE CUENTAS HORIZONTAL, CONTRAPESO A LA AUTONOMÍA DEL BANCO.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5. 2 LOS MANDATOS DE LEY DEL BANCO SOBRE ESTAS RELACIONES : LOS ARTÍCULOS 38, 44, 50, 51 Y 52.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5.3 VÍNCULOS INSTITUCIONALES, NO VOLUNTARIOS NI CASUALES.</a:t>
            </a:r>
          </a:p>
          <a:p>
            <a:pPr algn="just"/>
            <a:endParaRPr lang="es-ES" dirty="0"/>
          </a:p>
          <a:p>
            <a:pPr algn="just"/>
            <a:r>
              <a:rPr lang="es-ES" dirty="0"/>
              <a:t>5.4 LA RENDICIÓN DE CUENTAS NO SE AGOTA EN ENTREGAR INFORMES O EN COMPARECER ANTE EL CONGRESO.</a:t>
            </a:r>
          </a:p>
          <a:p>
            <a:endParaRPr lang="es-ES" dirty="0"/>
          </a:p>
          <a:p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208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B01358F-7A4D-BA46-9EEB-9255F2E42C93}"/>
              </a:ext>
            </a:extLst>
          </p:cNvPr>
          <p:cNvSpPr txBox="1"/>
          <p:nvPr/>
        </p:nvSpPr>
        <p:spPr>
          <a:xfrm>
            <a:off x="550843" y="221605"/>
            <a:ext cx="10598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FF0000"/>
                </a:solidFill>
              </a:rPr>
              <a:t>VI. HACIA UNA NUEVA RELACI</a:t>
            </a:r>
            <a:r>
              <a:rPr lang="es-ES" b="1" dirty="0">
                <a:solidFill>
                  <a:srgbClr val="FF0000"/>
                </a:solidFill>
              </a:rPr>
              <a:t>ÓN INSTITUCIONAL ENTRE EL CONGRESO Y EL BANCO DE MÉXICO.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6E29E8D-A1E9-DE46-82C1-A19A7D2F5DEA}"/>
              </a:ext>
            </a:extLst>
          </p:cNvPr>
          <p:cNvSpPr txBox="1"/>
          <p:nvPr/>
        </p:nvSpPr>
        <p:spPr>
          <a:xfrm>
            <a:off x="143219" y="933454"/>
            <a:ext cx="117595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1400" dirty="0"/>
          </a:p>
          <a:p>
            <a:pPr algn="just"/>
            <a:r>
              <a:rPr lang="es-ES" sz="1400" dirty="0"/>
              <a:t>6.1  UNA CONTROVERSIA: ¿</a:t>
            </a:r>
            <a:r>
              <a:rPr lang="es-ES" sz="1400" i="1" dirty="0"/>
              <a:t>MANDATO ÚNICO </a:t>
            </a:r>
            <a:r>
              <a:rPr lang="es-ES" sz="1400" dirty="0"/>
              <a:t>O </a:t>
            </a:r>
            <a:r>
              <a:rPr lang="es-ES" sz="1400" i="1" dirty="0"/>
              <a:t>MANDATO DUAL </a:t>
            </a:r>
            <a:r>
              <a:rPr lang="es-ES" sz="1400" dirty="0"/>
              <a:t>PARA EL BANCO DE MÉXICO? INFLACIÓN BAJA Y ESTABLE,  ADEMÁS DE FOMENTO AL EMPLEO.  TEMAS OBLIGADOS EN EL NUEVO CONGRESO.</a:t>
            </a:r>
          </a:p>
          <a:p>
            <a:pPr algn="just"/>
            <a:endParaRPr lang="es-ES" sz="1400" dirty="0"/>
          </a:p>
          <a:p>
            <a:pPr algn="just"/>
            <a:r>
              <a:rPr lang="es-ES" sz="1400" dirty="0"/>
              <a:t>6.2 LA NATURALEZA ACTUAL DE ESTAS RELACIONES : PROTOCOLARIA Y TESTIMONIAL,  SIN TRASCENDENCIA INSTITUCIONAL. ESO QUEDA CLARO ENTRE 1994 Y 2018. EL GOBERNADOR COMPARECIÓ 3 VECES A LA C. DE DIPUTADOS Y 11 VECES A LA C. DE SENADORES.</a:t>
            </a:r>
          </a:p>
          <a:p>
            <a:pPr algn="just"/>
            <a:endParaRPr lang="es-ES" sz="1400" dirty="0"/>
          </a:p>
          <a:p>
            <a:pPr algn="just"/>
            <a:r>
              <a:rPr lang="es-ES" sz="1400" dirty="0"/>
              <a:t>6.3 UN DATO REVELADOR: NI EN 1995 NI EN 2009 (AÑOS MARCADOS POR RECESIONES SEVERAS) HUBO COMPARECENCIA DEL GOBERNADOR. LA OMISIÓN Y PERMISIVIDAD DEL CONGRESO CERCENÓ LA RENDICIÓN DE CUENTAS. </a:t>
            </a:r>
          </a:p>
          <a:p>
            <a:pPr algn="just"/>
            <a:endParaRPr lang="es-ES" sz="1400" dirty="0"/>
          </a:p>
          <a:p>
            <a:pPr algn="just"/>
            <a:r>
              <a:rPr lang="es-ES" sz="1400" dirty="0"/>
              <a:t>6.4 HAY UNA RELACIÓN DESIGUAL:  EXISTE UNA “RENDICIÓN DE CUENTAS” COSMÉTICA.  NO HAY UNA INTERLOCUCIÓN  ACTIVA Y VIGILANTE ENTRE EL </a:t>
            </a:r>
            <a:r>
              <a:rPr lang="es-ES" sz="1400" b="1" dirty="0"/>
              <a:t>CONGRESO</a:t>
            </a:r>
            <a:r>
              <a:rPr lang="es-ES" sz="1400" dirty="0"/>
              <a:t> Y EL INSTITUTO MONETARIO.</a:t>
            </a:r>
          </a:p>
          <a:p>
            <a:pPr algn="just"/>
            <a:endParaRPr lang="es-ES" sz="1400" dirty="0"/>
          </a:p>
          <a:p>
            <a:pPr algn="just"/>
            <a:r>
              <a:rPr lang="es-ES" sz="1400" dirty="0"/>
              <a:t>6.5 URGE QUE EL </a:t>
            </a:r>
            <a:r>
              <a:rPr lang="es-ES" sz="1400" b="1" dirty="0"/>
              <a:t>CONGRESO</a:t>
            </a:r>
            <a:r>
              <a:rPr lang="es-ES" sz="1400" dirty="0"/>
              <a:t> HAGA OBSERVACIONES ESCRITAS, EMITIDAS CON RIGOR TÉCNICO, QUE EXPRESEN POSICIONES PARLAMENTARIAS OPORTUNAS Y CLARAS. ÉSTE DEBE REVERTIR SU PASIVIDAD COMPLACIENTE Y ASUMIR SUS RESPONSABILIDADES INSTITUCIONALES PARA SER UN CONTRAPESO REAL AL ENORME PODER DEL BANCO CENTRAL SOBRE  LA ECONOMÍA</a:t>
            </a:r>
          </a:p>
          <a:p>
            <a:pPr algn="just"/>
            <a:endParaRPr lang="es-ES" sz="1400" dirty="0"/>
          </a:p>
          <a:p>
            <a:pPr algn="just"/>
            <a:r>
              <a:rPr lang="es-ES" sz="1400" b="1" dirty="0"/>
              <a:t>6.6 EN AMBAS CÁMARAS DEBE ESTABLECERCE UNA </a:t>
            </a:r>
            <a:r>
              <a:rPr lang="es-ES" sz="1400" b="1" dirty="0">
                <a:solidFill>
                  <a:srgbClr val="FF0000"/>
                </a:solidFill>
              </a:rPr>
              <a:t>COMISIÓN ORDINARIA DE BANCA CENTRAL Y POLÍTICA MONETARI</a:t>
            </a:r>
            <a:r>
              <a:rPr lang="es-ES" sz="1400" b="1" dirty="0"/>
              <a:t>A PARA MODERNIZAR Y FORTALECER LA RELACIÓN INSTITUCIONAL CON EL BANCO.  ESTE PUNTO FORMA PARTE IMPORTANTE DE UNA URGENTE REFORMA DEL LEGISLATIVO.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55006429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Galería</Template>
  <TotalTime>2616</TotalTime>
  <Words>510</Words>
  <Application>Microsoft Office PowerPoint</Application>
  <PresentationFormat>Panorámica</PresentationFormat>
  <Paragraphs>98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Gill Sans MT</vt:lpstr>
      <vt:lpstr>Wingdings</vt:lpstr>
      <vt:lpstr>Gallery</vt:lpstr>
      <vt:lpstr>Balance de las Reformas Estructurales</vt:lpstr>
      <vt:lpstr>    Las relaciones institucionales entre el Banco de México y el Congreso.</vt:lpstr>
      <vt:lpstr>LOS VÉRTICES DEL NUEVO PARADIGMA DE LA BANCA CENTRAL MODERNA: LAS CONDICIONES BÁSICAS PARA DESARROLLAR SUS FUNCIONES ESENCIALES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BalAnce de las Reformas Estructurales</dc:title>
  <dc:creator>Usuario de Microsoft Office</dc:creator>
  <cp:lastModifiedBy>Ariadna Díaz Castillo</cp:lastModifiedBy>
  <cp:revision>38</cp:revision>
  <dcterms:created xsi:type="dcterms:W3CDTF">2018-08-01T22:09:20Z</dcterms:created>
  <dcterms:modified xsi:type="dcterms:W3CDTF">2018-08-08T15:52:02Z</dcterms:modified>
</cp:coreProperties>
</file>