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322" r:id="rId2"/>
    <p:sldId id="385" r:id="rId3"/>
    <p:sldId id="384" r:id="rId4"/>
    <p:sldId id="388" r:id="rId5"/>
    <p:sldId id="386" r:id="rId6"/>
    <p:sldId id="356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4E49"/>
    <a:srgbClr val="2D4D39"/>
    <a:srgbClr val="304A31"/>
    <a:srgbClr val="33473A"/>
    <a:srgbClr val="2D4D3F"/>
    <a:srgbClr val="275340"/>
    <a:srgbClr val="374E2C"/>
    <a:srgbClr val="3347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512" autoAdjust="0"/>
    <p:restoredTop sz="94627" autoAdjust="0"/>
  </p:normalViewPr>
  <p:slideViewPr>
    <p:cSldViewPr snapToGrid="0" snapToObjects="1">
      <p:cViewPr varScale="1">
        <p:scale>
          <a:sx n="70" d="100"/>
          <a:sy n="70" d="100"/>
        </p:scale>
        <p:origin x="642" y="54"/>
      </p:cViewPr>
      <p:guideLst>
        <p:guide orient="horz" pos="2183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abriel\Documents\senado\BASE%20DATOS%20PEMEX%20BANXIC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abriel\Documents\senado\colocaciones%20bonos%20en%20dolares%20pemex%20feb%202018%20SENAD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abriel\Documents\senado\Copy%20of%20imf-dm-export-20180424%20SENAD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b="1" dirty="0">
                <a:solidFill>
                  <a:schemeClr val="tx1"/>
                </a:solidFill>
              </a:rPr>
              <a:t>Intereses y gastos de las deuda, millones de USD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'Hoja1 (2)'!$B$10</c:f>
              <c:strCache>
                <c:ptCount val="1"/>
                <c:pt idx="0">
                  <c:v>Intereses y gastos de las deuda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'Hoja1 (2)'!$C$9:$H$9</c:f>
              <c:strCache>
                <c:ptCount val="6"/>
                <c:pt idx="0">
                  <c:v>Dic 2012</c:v>
                </c:pt>
                <c:pt idx="1">
                  <c:v>Dic 2013</c:v>
                </c:pt>
                <c:pt idx="2">
                  <c:v>Dic 2014</c:v>
                </c:pt>
                <c:pt idx="3">
                  <c:v>Dic 2015</c:v>
                </c:pt>
                <c:pt idx="4">
                  <c:v>Dic 2016</c:v>
                </c:pt>
                <c:pt idx="5">
                  <c:v>Dic 2017</c:v>
                </c:pt>
              </c:strCache>
            </c:strRef>
          </c:cat>
          <c:val>
            <c:numRef>
              <c:f>'Hoja1 (2)'!$C$10:$H$10</c:f>
              <c:numCache>
                <c:formatCode>#,##0.0</c:formatCode>
                <c:ptCount val="6"/>
                <c:pt idx="0">
                  <c:v>38396.6</c:v>
                </c:pt>
                <c:pt idx="1">
                  <c:v>32600.7</c:v>
                </c:pt>
                <c:pt idx="2">
                  <c:v>42658.8</c:v>
                </c:pt>
                <c:pt idx="3">
                  <c:v>72553.600000000006</c:v>
                </c:pt>
                <c:pt idx="4">
                  <c:v>86922.7</c:v>
                </c:pt>
                <c:pt idx="5">
                  <c:v>101260.7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1D-41EE-B8EE-DE70EA743D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1678600"/>
        <c:axId val="511679584"/>
      </c:barChart>
      <c:catAx>
        <c:axId val="511678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511679584"/>
        <c:crosses val="autoZero"/>
        <c:auto val="1"/>
        <c:lblAlgn val="ctr"/>
        <c:lblOffset val="100"/>
        <c:noMultiLvlLbl val="0"/>
      </c:catAx>
      <c:valAx>
        <c:axId val="511679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 ;\-#,##0\ 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511678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MX" sz="1200" dirty="0">
                <a:latin typeface="+mn-lt"/>
              </a:rPr>
              <a:t>  </a:t>
            </a:r>
            <a:r>
              <a:rPr lang="es-MX" sz="1200" b="1" dirty="0">
                <a:latin typeface="+mn-lt"/>
              </a:rPr>
              <a:t>Colocaciones en los Mercados Internacionales Multianual flujos  (2006-2018), Millones de dólares</a:t>
            </a:r>
          </a:p>
        </c:rich>
      </c:tx>
      <c:layout>
        <c:manualLayout>
          <c:xMode val="edge"/>
          <c:yMode val="edge"/>
          <c:x val="0.1317764482167743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7722376430862787E-2"/>
          <c:y val="7.3469076928764199E-2"/>
          <c:w val="0.94201550908554643"/>
          <c:h val="0.826529931433813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'SHCP (2)'!$B$87</c:f>
              <c:strCache>
                <c:ptCount val="1"/>
                <c:pt idx="0">
                  <c:v>GOB. FED.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'SHCP (2)'!$A$88:$A$123</c:f>
              <c:strCache>
                <c:ptCount val="36"/>
                <c:pt idx="0">
                  <c:v>01/2013</c:v>
                </c:pt>
                <c:pt idx="1">
                  <c:v>04/2013</c:v>
                </c:pt>
                <c:pt idx="2">
                  <c:v>07/2013</c:v>
                </c:pt>
                <c:pt idx="3">
                  <c:v>08/2013</c:v>
                </c:pt>
                <c:pt idx="4">
                  <c:v>09/2013</c:v>
                </c:pt>
                <c:pt idx="5">
                  <c:v>10/2013</c:v>
                </c:pt>
                <c:pt idx="6">
                  <c:v>11/2013</c:v>
                </c:pt>
                <c:pt idx="7">
                  <c:v>01/2014</c:v>
                </c:pt>
                <c:pt idx="8">
                  <c:v>03/2014</c:v>
                </c:pt>
                <c:pt idx="9">
                  <c:v>04/2014</c:v>
                </c:pt>
                <c:pt idx="10">
                  <c:v>07/2014</c:v>
                </c:pt>
                <c:pt idx="11">
                  <c:v>10/2014</c:v>
                </c:pt>
                <c:pt idx="12">
                  <c:v>11/2014</c:v>
                </c:pt>
                <c:pt idx="13">
                  <c:v>01/2015</c:v>
                </c:pt>
                <c:pt idx="14">
                  <c:v>03/2015</c:v>
                </c:pt>
                <c:pt idx="15">
                  <c:v>04/2015</c:v>
                </c:pt>
                <c:pt idx="16">
                  <c:v>07/2015</c:v>
                </c:pt>
                <c:pt idx="17">
                  <c:v>11/2015</c:v>
                </c:pt>
                <c:pt idx="18">
                  <c:v>12/2015</c:v>
                </c:pt>
                <c:pt idx="19">
                  <c:v>01/2016</c:v>
                </c:pt>
                <c:pt idx="20">
                  <c:v>02/2016</c:v>
                </c:pt>
                <c:pt idx="21">
                  <c:v>03/2016</c:v>
                </c:pt>
                <c:pt idx="22">
                  <c:v>06/2016</c:v>
                </c:pt>
                <c:pt idx="23">
                  <c:v>07/2016</c:v>
                </c:pt>
                <c:pt idx="24">
                  <c:v>08/2016</c:v>
                </c:pt>
                <c:pt idx="25">
                  <c:v>09/2016</c:v>
                </c:pt>
                <c:pt idx="26">
                  <c:v>10/2016</c:v>
                </c:pt>
                <c:pt idx="27">
                  <c:v>11/2016</c:v>
                </c:pt>
                <c:pt idx="28">
                  <c:v>12/2016</c:v>
                </c:pt>
                <c:pt idx="29">
                  <c:v>02/2017</c:v>
                </c:pt>
                <c:pt idx="30">
                  <c:v>03/2017</c:v>
                </c:pt>
                <c:pt idx="31">
                  <c:v>07/2017</c:v>
                </c:pt>
                <c:pt idx="32">
                  <c:v>10/2017</c:v>
                </c:pt>
                <c:pt idx="33">
                  <c:v>11/2017</c:v>
                </c:pt>
                <c:pt idx="34">
                  <c:v>01/2018</c:v>
                </c:pt>
                <c:pt idx="35">
                  <c:v>02/2018</c:v>
                </c:pt>
              </c:strCache>
            </c:strRef>
          </c:cat>
          <c:val>
            <c:numRef>
              <c:f>'SHCP (2)'!$B$88:$B$123</c:f>
              <c:numCache>
                <c:formatCode>#,##0.0</c:formatCode>
                <c:ptCount val="36"/>
                <c:pt idx="0">
                  <c:v>1500</c:v>
                </c:pt>
                <c:pt idx="1">
                  <c:v>2109.6</c:v>
                </c:pt>
                <c:pt idx="2">
                  <c:v>0</c:v>
                </c:pt>
                <c:pt idx="3">
                  <c:v>821.3</c:v>
                </c:pt>
                <c:pt idx="4">
                  <c:v>0</c:v>
                </c:pt>
                <c:pt idx="5">
                  <c:v>3900</c:v>
                </c:pt>
                <c:pt idx="6">
                  <c:v>0</c:v>
                </c:pt>
                <c:pt idx="7">
                  <c:v>4000</c:v>
                </c:pt>
                <c:pt idx="8">
                  <c:v>1667.3</c:v>
                </c:pt>
                <c:pt idx="9">
                  <c:v>2772.8</c:v>
                </c:pt>
                <c:pt idx="10">
                  <c:v>583.79999999999995</c:v>
                </c:pt>
                <c:pt idx="11">
                  <c:v>0</c:v>
                </c:pt>
                <c:pt idx="12">
                  <c:v>2000</c:v>
                </c:pt>
                <c:pt idx="13">
                  <c:v>4000</c:v>
                </c:pt>
                <c:pt idx="14">
                  <c:v>2685.5</c:v>
                </c:pt>
                <c:pt idx="15">
                  <c:v>1680.2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2250</c:v>
                </c:pt>
                <c:pt idx="20">
                  <c:v>2716.8</c:v>
                </c:pt>
                <c:pt idx="21">
                  <c:v>0</c:v>
                </c:pt>
                <c:pt idx="22">
                  <c:v>1314.9</c:v>
                </c:pt>
                <c:pt idx="23">
                  <c:v>0</c:v>
                </c:pt>
                <c:pt idx="24">
                  <c:v>2760</c:v>
                </c:pt>
                <c:pt idx="25">
                  <c:v>0</c:v>
                </c:pt>
                <c:pt idx="26">
                  <c:v>0</c:v>
                </c:pt>
                <c:pt idx="27">
                  <c:v>2015.5</c:v>
                </c:pt>
                <c:pt idx="28">
                  <c:v>0</c:v>
                </c:pt>
                <c:pt idx="29">
                  <c:v>0</c:v>
                </c:pt>
                <c:pt idx="30">
                  <c:v>3150.4</c:v>
                </c:pt>
                <c:pt idx="31">
                  <c:v>0</c:v>
                </c:pt>
                <c:pt idx="32">
                  <c:v>1880</c:v>
                </c:pt>
                <c:pt idx="33">
                  <c:v>0</c:v>
                </c:pt>
                <c:pt idx="34">
                  <c:v>5069.3</c:v>
                </c:pt>
                <c:pt idx="3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AD-444F-9EC8-ED3054D39E16}"/>
            </c:ext>
          </c:extLst>
        </c:ser>
        <c:ser>
          <c:idx val="1"/>
          <c:order val="1"/>
          <c:tx>
            <c:strRef>
              <c:f>'SHCP (2)'!$C$87</c:f>
              <c:strCache>
                <c:ptCount val="1"/>
                <c:pt idx="0">
                  <c:v>PEMEX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'SHCP (2)'!$A$88:$A$123</c:f>
              <c:strCache>
                <c:ptCount val="36"/>
                <c:pt idx="0">
                  <c:v>01/2013</c:v>
                </c:pt>
                <c:pt idx="1">
                  <c:v>04/2013</c:v>
                </c:pt>
                <c:pt idx="2">
                  <c:v>07/2013</c:v>
                </c:pt>
                <c:pt idx="3">
                  <c:v>08/2013</c:v>
                </c:pt>
                <c:pt idx="4">
                  <c:v>09/2013</c:v>
                </c:pt>
                <c:pt idx="5">
                  <c:v>10/2013</c:v>
                </c:pt>
                <c:pt idx="6">
                  <c:v>11/2013</c:v>
                </c:pt>
                <c:pt idx="7">
                  <c:v>01/2014</c:v>
                </c:pt>
                <c:pt idx="8">
                  <c:v>03/2014</c:v>
                </c:pt>
                <c:pt idx="9">
                  <c:v>04/2014</c:v>
                </c:pt>
                <c:pt idx="10">
                  <c:v>07/2014</c:v>
                </c:pt>
                <c:pt idx="11">
                  <c:v>10/2014</c:v>
                </c:pt>
                <c:pt idx="12">
                  <c:v>11/2014</c:v>
                </c:pt>
                <c:pt idx="13">
                  <c:v>01/2015</c:v>
                </c:pt>
                <c:pt idx="14">
                  <c:v>03/2015</c:v>
                </c:pt>
                <c:pt idx="15">
                  <c:v>04/2015</c:v>
                </c:pt>
                <c:pt idx="16">
                  <c:v>07/2015</c:v>
                </c:pt>
                <c:pt idx="17">
                  <c:v>11/2015</c:v>
                </c:pt>
                <c:pt idx="18">
                  <c:v>12/2015</c:v>
                </c:pt>
                <c:pt idx="19">
                  <c:v>01/2016</c:v>
                </c:pt>
                <c:pt idx="20">
                  <c:v>02/2016</c:v>
                </c:pt>
                <c:pt idx="21">
                  <c:v>03/2016</c:v>
                </c:pt>
                <c:pt idx="22">
                  <c:v>06/2016</c:v>
                </c:pt>
                <c:pt idx="23">
                  <c:v>07/2016</c:v>
                </c:pt>
                <c:pt idx="24">
                  <c:v>08/2016</c:v>
                </c:pt>
                <c:pt idx="25">
                  <c:v>09/2016</c:v>
                </c:pt>
                <c:pt idx="26">
                  <c:v>10/2016</c:v>
                </c:pt>
                <c:pt idx="27">
                  <c:v>11/2016</c:v>
                </c:pt>
                <c:pt idx="28">
                  <c:v>12/2016</c:v>
                </c:pt>
                <c:pt idx="29">
                  <c:v>02/2017</c:v>
                </c:pt>
                <c:pt idx="30">
                  <c:v>03/2017</c:v>
                </c:pt>
                <c:pt idx="31">
                  <c:v>07/2017</c:v>
                </c:pt>
                <c:pt idx="32">
                  <c:v>10/2017</c:v>
                </c:pt>
                <c:pt idx="33">
                  <c:v>11/2017</c:v>
                </c:pt>
                <c:pt idx="34">
                  <c:v>01/2018</c:v>
                </c:pt>
                <c:pt idx="35">
                  <c:v>02/2018</c:v>
                </c:pt>
              </c:strCache>
            </c:strRef>
          </c:cat>
          <c:val>
            <c:numRef>
              <c:f>'SHCP (2)'!$C$88:$C$123</c:f>
              <c:numCache>
                <c:formatCode>#,##0.0</c:formatCode>
                <c:ptCount val="36"/>
                <c:pt idx="0">
                  <c:v>2100</c:v>
                </c:pt>
                <c:pt idx="1">
                  <c:v>0</c:v>
                </c:pt>
                <c:pt idx="2">
                  <c:v>3000</c:v>
                </c:pt>
                <c:pt idx="3">
                  <c:v>0</c:v>
                </c:pt>
                <c:pt idx="4">
                  <c:v>1150</c:v>
                </c:pt>
                <c:pt idx="5">
                  <c:v>0</c:v>
                </c:pt>
                <c:pt idx="6">
                  <c:v>2120</c:v>
                </c:pt>
                <c:pt idx="7">
                  <c:v>4000</c:v>
                </c:pt>
                <c:pt idx="8">
                  <c:v>0</c:v>
                </c:pt>
                <c:pt idx="9">
                  <c:v>1386.4</c:v>
                </c:pt>
                <c:pt idx="10">
                  <c:v>0</c:v>
                </c:pt>
                <c:pt idx="11">
                  <c:v>3500</c:v>
                </c:pt>
                <c:pt idx="12">
                  <c:v>0</c:v>
                </c:pt>
                <c:pt idx="13">
                  <c:v>6000</c:v>
                </c:pt>
                <c:pt idx="14">
                  <c:v>0</c:v>
                </c:pt>
                <c:pt idx="15">
                  <c:v>2520.3000000000002</c:v>
                </c:pt>
                <c:pt idx="16">
                  <c:v>525</c:v>
                </c:pt>
                <c:pt idx="17">
                  <c:v>105.7</c:v>
                </c:pt>
                <c:pt idx="18">
                  <c:v>599.9</c:v>
                </c:pt>
                <c:pt idx="19">
                  <c:v>0</c:v>
                </c:pt>
                <c:pt idx="20">
                  <c:v>5000</c:v>
                </c:pt>
                <c:pt idx="21">
                  <c:v>2563.9</c:v>
                </c:pt>
                <c:pt idx="22">
                  <c:v>385.1</c:v>
                </c:pt>
                <c:pt idx="23">
                  <c:v>780</c:v>
                </c:pt>
                <c:pt idx="24">
                  <c:v>0</c:v>
                </c:pt>
                <c:pt idx="25">
                  <c:v>4000</c:v>
                </c:pt>
                <c:pt idx="26">
                  <c:v>1569.3</c:v>
                </c:pt>
                <c:pt idx="27">
                  <c:v>0</c:v>
                </c:pt>
                <c:pt idx="28">
                  <c:v>5500</c:v>
                </c:pt>
                <c:pt idx="29">
                  <c:v>4515.2</c:v>
                </c:pt>
                <c:pt idx="30">
                  <c:v>0</c:v>
                </c:pt>
                <c:pt idx="31">
                  <c:v>5000</c:v>
                </c:pt>
                <c:pt idx="32">
                  <c:v>0</c:v>
                </c:pt>
                <c:pt idx="33">
                  <c:v>609.20000000000005</c:v>
                </c:pt>
                <c:pt idx="34">
                  <c:v>0</c:v>
                </c:pt>
                <c:pt idx="35">
                  <c:v>5828.7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AAD-444F-9EC8-ED3054D39E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11236688"/>
        <c:axId val="1"/>
      </c:barChart>
      <c:catAx>
        <c:axId val="511236688"/>
        <c:scaling>
          <c:orientation val="minMax"/>
        </c:scaling>
        <c:delete val="0"/>
        <c:axPos val="b"/>
        <c:numFmt formatCode="#,##0.0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100" b="0" i="0" u="none" strike="noStrike" kern="0" baseline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Times New Roman"/>
              </a:defRPr>
            </a:pPr>
            <a:endParaRPr lang="es-MX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  <c:max val="65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Calibri" panose="020F0502020204030204" pitchFamily="34" charset="0"/>
                <a:ea typeface="Times New Roman"/>
                <a:cs typeface="Times New Roman"/>
              </a:defRPr>
            </a:pPr>
            <a:endParaRPr lang="es-MX"/>
          </a:p>
        </c:txPr>
        <c:crossAx val="511236688"/>
        <c:crosses val="autoZero"/>
        <c:crossBetween val="between"/>
        <c:majorUnit val="1000"/>
        <c:minorUnit val="500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6.7746532860329126E-2"/>
          <c:y val="0.12393898220217513"/>
          <c:w val="0.17818318396625202"/>
          <c:h val="6.1879864813051737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MX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4608409651434469E-2"/>
          <c:y val="2.9209671005273781E-2"/>
          <c:w val="0.95173126541444797"/>
          <c:h val="0.681986081087586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'DEBT1 (2)'!$B$17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'DEBT1 (2)'!$A$18:$A$23</c:f>
              <c:strCache>
                <c:ptCount val="6"/>
                <c:pt idx="0">
                  <c:v>Ecuador</c:v>
                </c:pt>
                <c:pt idx="1">
                  <c:v>México</c:v>
                </c:pt>
                <c:pt idx="2">
                  <c:v>Noruega</c:v>
                </c:pt>
                <c:pt idx="3">
                  <c:v>Venezuela</c:v>
                </c:pt>
                <c:pt idx="4">
                  <c:v>América Latina</c:v>
                </c:pt>
                <c:pt idx="5">
                  <c:v>Exportadores de Petróleo</c:v>
                </c:pt>
              </c:strCache>
            </c:strRef>
          </c:cat>
          <c:val>
            <c:numRef>
              <c:f>'DEBT1 (2)'!$B$18:$B$23</c:f>
              <c:numCache>
                <c:formatCode>0.0</c:formatCode>
                <c:ptCount val="6"/>
                <c:pt idx="0">
                  <c:v>35.313129598109498</c:v>
                </c:pt>
                <c:pt idx="1">
                  <c:v>37.205021076052603</c:v>
                </c:pt>
                <c:pt idx="2">
                  <c:v>49.176657340242102</c:v>
                </c:pt>
                <c:pt idx="3">
                  <c:v>26.364414588013101</c:v>
                </c:pt>
                <c:pt idx="4">
                  <c:v>28.435868769768</c:v>
                </c:pt>
                <c:pt idx="5">
                  <c:v>17.099775453682899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3D-4127-ABFF-063E23C4E246}"/>
            </c:ext>
          </c:extLst>
        </c:ser>
        <c:ser>
          <c:idx val="1"/>
          <c:order val="1"/>
          <c:tx>
            <c:strRef>
              <c:f>'DEBT1 (2)'!$C$17</c:f>
              <c:strCache>
                <c:ptCount val="1"/>
                <c:pt idx="0">
                  <c:v>2008</c:v>
                </c:pt>
              </c:strCache>
            </c:strRef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'DEBT1 (2)'!$A$18:$A$23</c:f>
              <c:strCache>
                <c:ptCount val="6"/>
                <c:pt idx="0">
                  <c:v>Ecuador</c:v>
                </c:pt>
                <c:pt idx="1">
                  <c:v>México</c:v>
                </c:pt>
                <c:pt idx="2">
                  <c:v>Noruega</c:v>
                </c:pt>
                <c:pt idx="3">
                  <c:v>Venezuela</c:v>
                </c:pt>
                <c:pt idx="4">
                  <c:v>América Latina</c:v>
                </c:pt>
                <c:pt idx="5">
                  <c:v>Exportadores de Petróleo</c:v>
                </c:pt>
              </c:strCache>
            </c:strRef>
          </c:cat>
          <c:val>
            <c:numRef>
              <c:f>'DEBT1 (2)'!$C$18:$C$23</c:f>
              <c:numCache>
                <c:formatCode>0.0</c:formatCode>
                <c:ptCount val="6"/>
                <c:pt idx="0">
                  <c:v>28.706509845515299</c:v>
                </c:pt>
                <c:pt idx="1">
                  <c:v>42.4911228407788</c:v>
                </c:pt>
                <c:pt idx="2">
                  <c:v>47.202500465732399</c:v>
                </c:pt>
                <c:pt idx="3">
                  <c:v>20.311320336601899</c:v>
                </c:pt>
                <c:pt idx="4">
                  <c:v>26.968401995192298</c:v>
                </c:pt>
                <c:pt idx="5">
                  <c:v>15.069232148785099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3D-4127-ABFF-063E23C4E246}"/>
            </c:ext>
          </c:extLst>
        </c:ser>
        <c:ser>
          <c:idx val="2"/>
          <c:order val="2"/>
          <c:tx>
            <c:strRef>
              <c:f>'DEBT1 (2)'!$D$17</c:f>
              <c:strCache>
                <c:ptCount val="1"/>
                <c:pt idx="0">
                  <c:v>2009</c:v>
                </c:pt>
              </c:strCache>
            </c:strRef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'DEBT1 (2)'!$A$18:$A$23</c:f>
              <c:strCache>
                <c:ptCount val="6"/>
                <c:pt idx="0">
                  <c:v>Ecuador</c:v>
                </c:pt>
                <c:pt idx="1">
                  <c:v>México</c:v>
                </c:pt>
                <c:pt idx="2">
                  <c:v>Noruega</c:v>
                </c:pt>
                <c:pt idx="3">
                  <c:v>Venezuela</c:v>
                </c:pt>
                <c:pt idx="4">
                  <c:v>América Latina</c:v>
                </c:pt>
                <c:pt idx="5">
                  <c:v>Exportadores de Petróleo</c:v>
                </c:pt>
              </c:strCache>
            </c:strRef>
          </c:cat>
          <c:val>
            <c:numRef>
              <c:f>'DEBT1 (2)'!$D$18:$D$23</c:f>
              <c:numCache>
                <c:formatCode>0.0</c:formatCode>
                <c:ptCount val="6"/>
                <c:pt idx="0">
                  <c:v>25.301005295944702</c:v>
                </c:pt>
                <c:pt idx="1">
                  <c:v>43.6754612412848</c:v>
                </c:pt>
                <c:pt idx="2">
                  <c:v>41.945740330487297</c:v>
                </c:pt>
                <c:pt idx="3">
                  <c:v>27.573640472360299</c:v>
                </c:pt>
                <c:pt idx="4">
                  <c:v>27.912273711896301</c:v>
                </c:pt>
                <c:pt idx="5">
                  <c:v>16.595412679581798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13D-4127-ABFF-063E23C4E246}"/>
            </c:ext>
          </c:extLst>
        </c:ser>
        <c:ser>
          <c:idx val="3"/>
          <c:order val="3"/>
          <c:tx>
            <c:strRef>
              <c:f>'DEBT1 (2)'!$E$17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CC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'DEBT1 (2)'!$A$18:$A$23</c:f>
              <c:strCache>
                <c:ptCount val="6"/>
                <c:pt idx="0">
                  <c:v>Ecuador</c:v>
                </c:pt>
                <c:pt idx="1">
                  <c:v>México</c:v>
                </c:pt>
                <c:pt idx="2">
                  <c:v>Noruega</c:v>
                </c:pt>
                <c:pt idx="3">
                  <c:v>Venezuela</c:v>
                </c:pt>
                <c:pt idx="4">
                  <c:v>América Latina</c:v>
                </c:pt>
                <c:pt idx="5">
                  <c:v>Exportadores de Petróleo</c:v>
                </c:pt>
              </c:strCache>
            </c:strRef>
          </c:cat>
          <c:val>
            <c:numRef>
              <c:f>'DEBT1 (2)'!$E$18:$E$23</c:f>
              <c:numCache>
                <c:formatCode>0.0</c:formatCode>
                <c:ptCount val="6"/>
                <c:pt idx="0">
                  <c:v>23.148911162277098</c:v>
                </c:pt>
                <c:pt idx="1">
                  <c:v>41.963058480809103</c:v>
                </c:pt>
                <c:pt idx="2">
                  <c:v>42.306145683894897</c:v>
                </c:pt>
                <c:pt idx="3">
                  <c:v>36.460562450351702</c:v>
                </c:pt>
                <c:pt idx="4">
                  <c:v>24.6140959447781</c:v>
                </c:pt>
                <c:pt idx="5">
                  <c:v>15.3428957833708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13D-4127-ABFF-063E23C4E246}"/>
            </c:ext>
          </c:extLst>
        </c:ser>
        <c:ser>
          <c:idx val="4"/>
          <c:order val="4"/>
          <c:tx>
            <c:strRef>
              <c:f>'DEBT1 (2)'!$F$17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rgbClr val="6600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'DEBT1 (2)'!$A$18:$A$23</c:f>
              <c:strCache>
                <c:ptCount val="6"/>
                <c:pt idx="0">
                  <c:v>Ecuador</c:v>
                </c:pt>
                <c:pt idx="1">
                  <c:v>México</c:v>
                </c:pt>
                <c:pt idx="2">
                  <c:v>Noruega</c:v>
                </c:pt>
                <c:pt idx="3">
                  <c:v>Venezuela</c:v>
                </c:pt>
                <c:pt idx="4">
                  <c:v>América Latina</c:v>
                </c:pt>
                <c:pt idx="5">
                  <c:v>Exportadores de Petróleo</c:v>
                </c:pt>
              </c:strCache>
            </c:strRef>
          </c:cat>
          <c:val>
            <c:numRef>
              <c:f>'DEBT1 (2)'!$F$18:$F$23</c:f>
              <c:numCache>
                <c:formatCode>0.0</c:formatCode>
                <c:ptCount val="6"/>
                <c:pt idx="0">
                  <c:v>21.440898289674799</c:v>
                </c:pt>
                <c:pt idx="1">
                  <c:v>42.859030233690397</c:v>
                </c:pt>
                <c:pt idx="2">
                  <c:v>28.843167174222</c:v>
                </c:pt>
                <c:pt idx="3">
                  <c:v>50.570414675323804</c:v>
                </c:pt>
                <c:pt idx="4">
                  <c:v>23.285300926831301</c:v>
                </c:pt>
                <c:pt idx="5">
                  <c:v>17.585635693381299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13D-4127-ABFF-063E23C4E246}"/>
            </c:ext>
          </c:extLst>
        </c:ser>
        <c:ser>
          <c:idx val="5"/>
          <c:order val="5"/>
          <c:tx>
            <c:strRef>
              <c:f>'DEBT1 (2)'!$G$17</c:f>
              <c:strCache>
                <c:ptCount val="1"/>
                <c:pt idx="0">
                  <c:v>2012</c:v>
                </c:pt>
              </c:strCache>
            </c:strRef>
          </c:tx>
          <c:spPr>
            <a:solidFill>
              <a:srgbClr val="FF808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'DEBT1 (2)'!$A$18:$A$23</c:f>
              <c:strCache>
                <c:ptCount val="6"/>
                <c:pt idx="0">
                  <c:v>Ecuador</c:v>
                </c:pt>
                <c:pt idx="1">
                  <c:v>México</c:v>
                </c:pt>
                <c:pt idx="2">
                  <c:v>Noruega</c:v>
                </c:pt>
                <c:pt idx="3">
                  <c:v>Venezuela</c:v>
                </c:pt>
                <c:pt idx="4">
                  <c:v>América Latina</c:v>
                </c:pt>
                <c:pt idx="5">
                  <c:v>Exportadores de Petróleo</c:v>
                </c:pt>
              </c:strCache>
            </c:strRef>
          </c:cat>
          <c:val>
            <c:numRef>
              <c:f>'DEBT1 (2)'!$G$18:$G$23</c:f>
              <c:numCache>
                <c:formatCode>0.0</c:formatCode>
                <c:ptCount val="6"/>
                <c:pt idx="0">
                  <c:v>20.582127063672001</c:v>
                </c:pt>
                <c:pt idx="1">
                  <c:v>42.650100680298401</c:v>
                </c:pt>
                <c:pt idx="2">
                  <c:v>30.170827468501699</c:v>
                </c:pt>
                <c:pt idx="3">
                  <c:v>58.091816118947698</c:v>
                </c:pt>
                <c:pt idx="4">
                  <c:v>27.506662418529402</c:v>
                </c:pt>
                <c:pt idx="5">
                  <c:v>17.034294530630302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13D-4127-ABFF-063E23C4E246}"/>
            </c:ext>
          </c:extLst>
        </c:ser>
        <c:ser>
          <c:idx val="6"/>
          <c:order val="6"/>
          <c:tx>
            <c:strRef>
              <c:f>'DEBT1 (2)'!$H$17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0066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'DEBT1 (2)'!$A$18:$A$23</c:f>
              <c:strCache>
                <c:ptCount val="6"/>
                <c:pt idx="0">
                  <c:v>Ecuador</c:v>
                </c:pt>
                <c:pt idx="1">
                  <c:v>México</c:v>
                </c:pt>
                <c:pt idx="2">
                  <c:v>Noruega</c:v>
                </c:pt>
                <c:pt idx="3">
                  <c:v>Venezuela</c:v>
                </c:pt>
                <c:pt idx="4">
                  <c:v>América Latina</c:v>
                </c:pt>
                <c:pt idx="5">
                  <c:v>Exportadores de Petróleo</c:v>
                </c:pt>
              </c:strCache>
            </c:strRef>
          </c:cat>
          <c:val>
            <c:numRef>
              <c:f>'DEBT1 (2)'!$H$18:$H$23</c:f>
              <c:numCache>
                <c:formatCode>0.0</c:formatCode>
                <c:ptCount val="6"/>
                <c:pt idx="0">
                  <c:v>21.136727228072001</c:v>
                </c:pt>
                <c:pt idx="1">
                  <c:v>45.898798628111898</c:v>
                </c:pt>
                <c:pt idx="2">
                  <c:v>30.430234856820299</c:v>
                </c:pt>
                <c:pt idx="3">
                  <c:v>72.268620033759206</c:v>
                </c:pt>
                <c:pt idx="4">
                  <c:v>32.687335124556299</c:v>
                </c:pt>
                <c:pt idx="5">
                  <c:v>17.6783685901339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13D-4127-ABFF-063E23C4E246}"/>
            </c:ext>
          </c:extLst>
        </c:ser>
        <c:ser>
          <c:idx val="7"/>
          <c:order val="7"/>
          <c:tx>
            <c:strRef>
              <c:f>'DEBT1 (2)'!$I$17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CCCC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'DEBT1 (2)'!$A$18:$A$23</c:f>
              <c:strCache>
                <c:ptCount val="6"/>
                <c:pt idx="0">
                  <c:v>Ecuador</c:v>
                </c:pt>
                <c:pt idx="1">
                  <c:v>México</c:v>
                </c:pt>
                <c:pt idx="2">
                  <c:v>Noruega</c:v>
                </c:pt>
                <c:pt idx="3">
                  <c:v>Venezuela</c:v>
                </c:pt>
                <c:pt idx="4">
                  <c:v>América Latina</c:v>
                </c:pt>
                <c:pt idx="5">
                  <c:v>Exportadores de Petróleo</c:v>
                </c:pt>
              </c:strCache>
            </c:strRef>
          </c:cat>
          <c:val>
            <c:numRef>
              <c:f>'DEBT1 (2)'!$I$18:$I$23</c:f>
              <c:numCache>
                <c:formatCode>0.0</c:formatCode>
                <c:ptCount val="6"/>
                <c:pt idx="0">
                  <c:v>27.1306356200447</c:v>
                </c:pt>
                <c:pt idx="1">
                  <c:v>48.888429299286599</c:v>
                </c:pt>
                <c:pt idx="2">
                  <c:v>28.294051003204999</c:v>
                </c:pt>
                <c:pt idx="3">
                  <c:v>63.489309368704298</c:v>
                </c:pt>
                <c:pt idx="4">
                  <c:v>33.672865860768901</c:v>
                </c:pt>
                <c:pt idx="5">
                  <c:v>18.313435526221799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13D-4127-ABFF-063E23C4E246}"/>
            </c:ext>
          </c:extLst>
        </c:ser>
        <c:ser>
          <c:idx val="8"/>
          <c:order val="8"/>
          <c:tx>
            <c:strRef>
              <c:f>'DEBT1 (2)'!$J$17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00008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'DEBT1 (2)'!$A$18:$A$23</c:f>
              <c:strCache>
                <c:ptCount val="6"/>
                <c:pt idx="0">
                  <c:v>Ecuador</c:v>
                </c:pt>
                <c:pt idx="1">
                  <c:v>México</c:v>
                </c:pt>
                <c:pt idx="2">
                  <c:v>Noruega</c:v>
                </c:pt>
                <c:pt idx="3">
                  <c:v>Venezuela</c:v>
                </c:pt>
                <c:pt idx="4">
                  <c:v>América Latina</c:v>
                </c:pt>
                <c:pt idx="5">
                  <c:v>Exportadores de Petróleo</c:v>
                </c:pt>
              </c:strCache>
            </c:strRef>
          </c:cat>
          <c:val>
            <c:numRef>
              <c:f>'DEBT1 (2)'!$J$18:$J$23</c:f>
              <c:numCache>
                <c:formatCode>0.0</c:formatCode>
                <c:ptCount val="6"/>
                <c:pt idx="0">
                  <c:v>33.751168629760897</c:v>
                </c:pt>
                <c:pt idx="1">
                  <c:v>52.876094254754101</c:v>
                </c:pt>
                <c:pt idx="2">
                  <c:v>33.125323111776503</c:v>
                </c:pt>
                <c:pt idx="3">
                  <c:v>31.9273848012974</c:v>
                </c:pt>
                <c:pt idx="4">
                  <c:v>34.597697707646098</c:v>
                </c:pt>
                <c:pt idx="5">
                  <c:v>23.115478678546701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13D-4127-ABFF-063E23C4E246}"/>
            </c:ext>
          </c:extLst>
        </c:ser>
        <c:ser>
          <c:idx val="9"/>
          <c:order val="9"/>
          <c:tx>
            <c:strRef>
              <c:f>'DEBT1 (2)'!$K$17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FF00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'DEBT1 (2)'!$A$18:$A$23</c:f>
              <c:strCache>
                <c:ptCount val="6"/>
                <c:pt idx="0">
                  <c:v>Ecuador</c:v>
                </c:pt>
                <c:pt idx="1">
                  <c:v>México</c:v>
                </c:pt>
                <c:pt idx="2">
                  <c:v>Noruega</c:v>
                </c:pt>
                <c:pt idx="3">
                  <c:v>Venezuela</c:v>
                </c:pt>
                <c:pt idx="4">
                  <c:v>América Latina</c:v>
                </c:pt>
                <c:pt idx="5">
                  <c:v>Exportadores de Petróleo</c:v>
                </c:pt>
              </c:strCache>
            </c:strRef>
          </c:cat>
          <c:val>
            <c:numRef>
              <c:f>'DEBT1 (2)'!$K$18:$K$23</c:f>
              <c:numCache>
                <c:formatCode>0.0</c:formatCode>
                <c:ptCount val="6"/>
                <c:pt idx="0">
                  <c:v>42.867625189108502</c:v>
                </c:pt>
                <c:pt idx="1">
                  <c:v>56.807225749798199</c:v>
                </c:pt>
                <c:pt idx="2">
                  <c:v>36.655434831777498</c:v>
                </c:pt>
                <c:pt idx="3">
                  <c:v>31.298741654528701</c:v>
                </c:pt>
                <c:pt idx="4">
                  <c:v>36.716877042225697</c:v>
                </c:pt>
                <c:pt idx="5">
                  <c:v>28.108780450937399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13D-4127-ABFF-063E23C4E246}"/>
            </c:ext>
          </c:extLst>
        </c:ser>
        <c:ser>
          <c:idx val="10"/>
          <c:order val="10"/>
          <c:tx>
            <c:strRef>
              <c:f>'DEBT1 (2)'!$L$17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FFFF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'DEBT1 (2)'!$A$18:$A$23</c:f>
              <c:strCache>
                <c:ptCount val="6"/>
                <c:pt idx="0">
                  <c:v>Ecuador</c:v>
                </c:pt>
                <c:pt idx="1">
                  <c:v>México</c:v>
                </c:pt>
                <c:pt idx="2">
                  <c:v>Noruega</c:v>
                </c:pt>
                <c:pt idx="3">
                  <c:v>Venezuela</c:v>
                </c:pt>
                <c:pt idx="4">
                  <c:v>América Latina</c:v>
                </c:pt>
                <c:pt idx="5">
                  <c:v>Exportadores de Petróleo</c:v>
                </c:pt>
              </c:strCache>
            </c:strRef>
          </c:cat>
          <c:val>
            <c:numRef>
              <c:f>'DEBT1 (2)'!$L$18:$L$23</c:f>
              <c:numCache>
                <c:formatCode>0.0</c:formatCode>
                <c:ptCount val="6"/>
                <c:pt idx="0">
                  <c:v>44.979146972850501</c:v>
                </c:pt>
                <c:pt idx="1">
                  <c:v>54.1812147068106</c:v>
                </c:pt>
                <c:pt idx="2">
                  <c:v>36.655434831777399</c:v>
                </c:pt>
                <c:pt idx="3">
                  <c:v>34.866171638978997</c:v>
                </c:pt>
                <c:pt idx="4">
                  <c:v>38.358410608334196</c:v>
                </c:pt>
                <c:pt idx="5">
                  <c:v>31.9262518894446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13D-4127-ABFF-063E23C4E246}"/>
            </c:ext>
          </c:extLst>
        </c:ser>
        <c:ser>
          <c:idx val="11"/>
          <c:order val="11"/>
          <c:tx>
            <c:strRef>
              <c:f>'DEBT1 (2)'!$M$17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00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'DEBT1 (2)'!$A$18:$A$23</c:f>
              <c:strCache>
                <c:ptCount val="6"/>
                <c:pt idx="0">
                  <c:v>Ecuador</c:v>
                </c:pt>
                <c:pt idx="1">
                  <c:v>México</c:v>
                </c:pt>
                <c:pt idx="2">
                  <c:v>Noruega</c:v>
                </c:pt>
                <c:pt idx="3">
                  <c:v>Venezuela</c:v>
                </c:pt>
                <c:pt idx="4">
                  <c:v>América Latina</c:v>
                </c:pt>
                <c:pt idx="5">
                  <c:v>Exportadores de Petróleo</c:v>
                </c:pt>
              </c:strCache>
            </c:strRef>
          </c:cat>
          <c:val>
            <c:numRef>
              <c:f>'DEBT1 (2)'!$M$18:$M$23</c:f>
              <c:numCache>
                <c:formatCode>0.0</c:formatCode>
                <c:ptCount val="6"/>
                <c:pt idx="0">
                  <c:v>47.960892443318102</c:v>
                </c:pt>
                <c:pt idx="1">
                  <c:v>53.516989506921902</c:v>
                </c:pt>
                <c:pt idx="2">
                  <c:v>36.655434831777697</c:v>
                </c:pt>
                <c:pt idx="4">
                  <c:v>38.786778852361202</c:v>
                </c:pt>
                <c:pt idx="5">
                  <c:v>33.539869590727797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A13D-4127-ABFF-063E23C4E2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9890144"/>
        <c:axId val="1"/>
      </c:barChart>
      <c:catAx>
        <c:axId val="509890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Calibri" panose="020F0502020204030204" pitchFamily="34" charset="0"/>
                <a:ea typeface="Arial"/>
                <a:cs typeface="Arial"/>
              </a:defRPr>
            </a:pPr>
            <a:endParaRPr lang="es-MX"/>
          </a:p>
        </c:txPr>
        <c:crossAx val="1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1"/>
        <c:scaling>
          <c:orientation val="minMax"/>
          <c:max val="75"/>
          <c:min val="1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509890144"/>
        <c:crosses val="autoZero"/>
        <c:crossBetween val="between"/>
      </c:valAx>
      <c:spPr>
        <a:noFill/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MX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endParaRPr lang="en-US" altLang="es-MX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63FD05E4-0F19-4533-87B3-898F36C679A6}" type="datetime1">
              <a:rPr lang="en-US" altLang="es-MX"/>
              <a:pPr/>
              <a:t>8/8/2018</a:t>
            </a:fld>
            <a:endParaRPr lang="en-US" altLang="es-MX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MX"/>
              <a:t>Click to edit Master text styles</a:t>
            </a:r>
          </a:p>
          <a:p>
            <a:pPr lvl="1"/>
            <a:r>
              <a:rPr lang="en-US" altLang="es-MX"/>
              <a:t>Second level</a:t>
            </a:r>
          </a:p>
          <a:p>
            <a:pPr lvl="2"/>
            <a:r>
              <a:rPr lang="en-US" altLang="es-MX"/>
              <a:t>Third level</a:t>
            </a:r>
          </a:p>
          <a:p>
            <a:pPr lvl="3"/>
            <a:r>
              <a:rPr lang="en-US" altLang="es-MX"/>
              <a:t>Fourth level</a:t>
            </a:r>
          </a:p>
          <a:p>
            <a:pPr lvl="4"/>
            <a:r>
              <a:rPr lang="en-US" altLang="es-MX"/>
              <a:t>Fifth level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endParaRPr lang="en-US" altLang="es-MX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/>
            </a:lvl1pPr>
          </a:lstStyle>
          <a:p>
            <a:fld id="{F0F102C2-52A7-4BDA-AF64-EC6886EDB58A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2766292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80284E-732C-42D4-AFF9-9E89E7A384AB}" type="datetime1">
              <a:rPr lang="en-US" altLang="es-MX"/>
              <a:pPr/>
              <a:t>8/8/2018</a:t>
            </a:fld>
            <a:endParaRPr lang="en-U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4CFE0-73B7-4C0C-8305-03A95ADC2984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3412744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AC812F-86AE-4B00-97ED-5D35E7CCCBB4}" type="datetime1">
              <a:rPr lang="en-US" altLang="es-MX"/>
              <a:pPr/>
              <a:t>8/8/2018</a:t>
            </a:fld>
            <a:endParaRPr lang="en-U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ACFCF-3B39-4348-8131-73303A0C80FB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89351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78725A-B74B-4384-AD1B-5BCD8424BD56}" type="datetime1">
              <a:rPr lang="en-US" altLang="es-MX"/>
              <a:pPr/>
              <a:t>8/8/2018</a:t>
            </a:fld>
            <a:endParaRPr lang="en-U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48B338-9E24-4CEA-913E-C10B3CACC5A6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388646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C6F48E-8C76-4E65-93AB-35CCE33A81CE}" type="datetime1">
              <a:rPr lang="en-US" altLang="es-MX"/>
              <a:pPr/>
              <a:t>8/8/2018</a:t>
            </a:fld>
            <a:endParaRPr lang="en-U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349F1-EB33-408E-85CD-4EE2486BC72E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2832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466CF5-884F-410E-906B-D9EF4F45A9CE}" type="datetime1">
              <a:rPr lang="en-US" altLang="es-MX"/>
              <a:pPr/>
              <a:t>8/8/2018</a:t>
            </a:fld>
            <a:endParaRPr lang="en-U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56CBC-2E7C-4D27-84F6-43BD78EF6967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663835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6B6D18-0D2D-4D4F-914C-4385E64D0D32}" type="datetime1">
              <a:rPr lang="en-US" altLang="es-MX"/>
              <a:pPr/>
              <a:t>8/8/2018</a:t>
            </a:fld>
            <a:endParaRPr lang="en-US" alt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1739EF-D0F3-4621-8D0C-B1EEFEC2473D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640793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38F113-9838-4682-B996-25391805F4FC}" type="datetime1">
              <a:rPr lang="en-US" altLang="es-MX"/>
              <a:pPr/>
              <a:t>8/8/2018</a:t>
            </a:fld>
            <a:endParaRPr lang="en-US" altLang="es-MX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MX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E6CF9A-13A7-470E-93F4-1F1FCD8E9C70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937564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03037-0459-4746-A730-5AF510DDF964}" type="datetime1">
              <a:rPr lang="en-US" altLang="es-MX"/>
              <a:pPr/>
              <a:t>8/8/2018</a:t>
            </a:fld>
            <a:endParaRPr lang="en-US" alt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MX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BC4BAC-759D-4877-9669-0E1C0E94E233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142061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BD84FD-8700-4CFC-879F-A80A8A0EC677}" type="datetime1">
              <a:rPr lang="en-US" altLang="es-MX"/>
              <a:pPr/>
              <a:t>8/8/2018</a:t>
            </a:fld>
            <a:endParaRPr lang="en-US" altLang="es-MX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MX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FBFEE-BD4D-4952-B713-741B24869B5F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24412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FBF432-9188-4068-8961-63FA609DDB2B}" type="datetime1">
              <a:rPr lang="en-US" altLang="es-MX"/>
              <a:pPr/>
              <a:t>8/8/2018</a:t>
            </a:fld>
            <a:endParaRPr lang="en-US" alt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1029F-642F-47CD-A938-36E30918A974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269409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548C74-7F14-4FD1-B785-8FC233093337}" type="datetime1">
              <a:rPr lang="en-US" altLang="es-MX"/>
              <a:pPr/>
              <a:t>8/8/2018</a:t>
            </a:fld>
            <a:endParaRPr lang="en-US" altLang="es-MX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s-MX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480FE8-57F6-4460-B511-940DE5CBBC16}" type="slidenum">
              <a:rPr lang="en-US" altLang="es-MX"/>
              <a:pPr/>
              <a:t>‹Nº›</a:t>
            </a:fld>
            <a:endParaRPr lang="en-US" altLang="es-MX"/>
          </a:p>
        </p:txBody>
      </p:sp>
    </p:spTree>
    <p:extLst>
      <p:ext uri="{BB962C8B-B14F-4D97-AF65-F5344CB8AC3E}">
        <p14:creationId xmlns:p14="http://schemas.microsoft.com/office/powerpoint/2010/main" val="132528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MX"/>
              <a:t>Click to edit Master title style</a:t>
            </a:r>
            <a:endParaRPr lang="en-US" altLang="es-MX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MX"/>
              <a:t>Click to edit Master text styles</a:t>
            </a:r>
          </a:p>
          <a:p>
            <a:pPr lvl="1"/>
            <a:r>
              <a:rPr lang="es-ES_tradnl" altLang="es-MX"/>
              <a:t>Second level</a:t>
            </a:r>
          </a:p>
          <a:p>
            <a:pPr lvl="2"/>
            <a:r>
              <a:rPr lang="es-ES_tradnl" altLang="es-MX"/>
              <a:t>Third level</a:t>
            </a:r>
          </a:p>
          <a:p>
            <a:pPr lvl="3"/>
            <a:r>
              <a:rPr lang="es-ES_tradnl" altLang="es-MX"/>
              <a:t>Fourth level</a:t>
            </a:r>
          </a:p>
          <a:p>
            <a:pPr lvl="4"/>
            <a:r>
              <a:rPr lang="es-ES_tradnl" altLang="es-MX"/>
              <a:t>Fifth level</a:t>
            </a:r>
            <a:endParaRPr lang="en-US" alt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i="0">
                <a:solidFill>
                  <a:srgbClr val="898989"/>
                </a:solidFill>
              </a:defRPr>
            </a:lvl1pPr>
          </a:lstStyle>
          <a:p>
            <a:fld id="{3E696BDF-A30F-4AE2-867B-1C4AECD573DE}" type="datetime1">
              <a:rPr lang="en-US" altLang="es-MX"/>
              <a:pPr/>
              <a:t>8/8/2018</a:t>
            </a:fld>
            <a:endParaRPr lang="en-US" alt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i="0">
                <a:solidFill>
                  <a:srgbClr val="898989"/>
                </a:solidFill>
              </a:defRPr>
            </a:lvl1pPr>
          </a:lstStyle>
          <a:p>
            <a:endParaRPr lang="en-US" alt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i="0">
                <a:solidFill>
                  <a:srgbClr val="898989"/>
                </a:solidFill>
              </a:defRPr>
            </a:lvl1pPr>
          </a:lstStyle>
          <a:p>
            <a:fld id="{23C76323-4008-4BB3-B414-C056920B3B09}" type="slidenum">
              <a:rPr lang="en-US" altLang="es-MX"/>
              <a:pPr/>
              <a:t>‹Nº›</a:t>
            </a:fld>
            <a:endParaRPr lang="en-US" alt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D695B-DEBD-46D5-BB24-EBE320404ED0}" type="slidenum">
              <a:rPr lang="en-US" altLang="es-MX"/>
              <a:pPr/>
              <a:t>1</a:t>
            </a:fld>
            <a:endParaRPr lang="en-US" altLang="es-MX" dirty="0"/>
          </a:p>
        </p:txBody>
      </p:sp>
      <p:sp>
        <p:nvSpPr>
          <p:cNvPr id="160784" name="Rectangle 1"/>
          <p:cNvSpPr>
            <a:spLocks noChangeArrowheads="1"/>
          </p:cNvSpPr>
          <p:nvPr/>
        </p:nvSpPr>
        <p:spPr bwMode="auto">
          <a:xfrm>
            <a:off x="0" y="6579315"/>
            <a:ext cx="9144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0" hangingPunct="0"/>
            <a:r>
              <a:rPr lang="es-MX" altLang="es-MX" sz="1000" i="0" dirty="0">
                <a:latin typeface="+mj-lt"/>
              </a:rPr>
              <a:t>Senado de la República, Foro Balance de las Reformas Estructurales, Auditorio Octavio Paz, 08 Agosto 2018, Ciudad de México</a:t>
            </a:r>
          </a:p>
        </p:txBody>
      </p:sp>
      <p:sp>
        <p:nvSpPr>
          <p:cNvPr id="160786" name="Rectangle 1"/>
          <p:cNvSpPr>
            <a:spLocks noChangeArrowheads="1"/>
          </p:cNvSpPr>
          <p:nvPr/>
        </p:nvSpPr>
        <p:spPr bwMode="auto">
          <a:xfrm>
            <a:off x="1857375" y="4464672"/>
            <a:ext cx="736441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0" hangingPunct="0"/>
            <a:r>
              <a:rPr lang="es-MX" altLang="es-MX" sz="2400" i="0" dirty="0">
                <a:latin typeface="+mj-lt"/>
              </a:rPr>
              <a:t>Gabriel Farfán Mares</a:t>
            </a:r>
          </a:p>
          <a:p>
            <a:pPr defTabSz="914400" eaLnBrk="0" hangingPunct="0"/>
            <a:r>
              <a:rPr lang="es-MX" altLang="es-MX" i="0" dirty="0">
                <a:latin typeface="+mj-lt"/>
              </a:rPr>
              <a:t>Presidente y Director General</a:t>
            </a:r>
          </a:p>
          <a:p>
            <a:pPr defTabSz="914400" eaLnBrk="0" hangingPunct="0"/>
            <a:r>
              <a:rPr lang="es-ES" altLang="es-MX" i="0" dirty="0">
                <a:latin typeface="+mj-lt"/>
              </a:rPr>
              <a:t>Profesor de Finanzas Públicas</a:t>
            </a:r>
            <a:endParaRPr lang="es-MX" altLang="es-MX" i="0" dirty="0">
              <a:latin typeface="+mj-lt"/>
            </a:endParaRPr>
          </a:p>
          <a:p>
            <a:pPr defTabSz="914400" eaLnBrk="0" hangingPunct="0"/>
            <a:r>
              <a:rPr lang="es-ES" altLang="es-MX" i="0" dirty="0">
                <a:latin typeface="+mj-lt"/>
              </a:rPr>
              <a:t>E</a:t>
            </a:r>
            <a:r>
              <a:rPr lang="es-MX" altLang="es-MX" i="0" dirty="0">
                <a:latin typeface="+mj-lt"/>
              </a:rPr>
              <a:t>l Colegio de México / Universidad Iberoamericana</a:t>
            </a:r>
          </a:p>
          <a:p>
            <a:pPr defTabSz="914400" eaLnBrk="0" hangingPunct="0"/>
            <a:r>
              <a:rPr lang="es-MX" altLang="es-MX" i="0" dirty="0">
                <a:latin typeface="+mj-lt"/>
              </a:rPr>
              <a:t>g.farfan.mares@comunidadmexicana.org.mx</a:t>
            </a:r>
          </a:p>
        </p:txBody>
      </p:sp>
      <p:sp>
        <p:nvSpPr>
          <p:cNvPr id="160787" name="Rectangle 19"/>
          <p:cNvSpPr>
            <a:spLocks noChangeArrowheads="1"/>
          </p:cNvSpPr>
          <p:nvPr/>
        </p:nvSpPr>
        <p:spPr bwMode="auto">
          <a:xfrm>
            <a:off x="1954213" y="2676382"/>
            <a:ext cx="682942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/>
            <a:r>
              <a:rPr lang="es-ES" altLang="es-MX" sz="4400" b="1" i="0" dirty="0">
                <a:latin typeface="+mj-lt"/>
              </a:rPr>
              <a:t>P</a:t>
            </a:r>
            <a:r>
              <a:rPr lang="es-MX" altLang="es-MX" sz="4400" b="1" i="0" dirty="0" err="1">
                <a:latin typeface="+mj-lt"/>
              </a:rPr>
              <a:t>emex</a:t>
            </a:r>
            <a:r>
              <a:rPr lang="es-MX" altLang="es-MX" sz="4400" b="1" i="0" dirty="0">
                <a:latin typeface="+mj-lt"/>
              </a:rPr>
              <a:t> y la Reforma Fiscal</a:t>
            </a:r>
            <a:endParaRPr lang="en-US" altLang="es-MX" sz="4400" b="1" i="0" dirty="0">
              <a:latin typeface="+mj-lt"/>
            </a:endParaRPr>
          </a:p>
        </p:txBody>
      </p:sp>
      <p:sp>
        <p:nvSpPr>
          <p:cNvPr id="160789" name="Line 21"/>
          <p:cNvSpPr>
            <a:spLocks noChangeShapeType="1"/>
          </p:cNvSpPr>
          <p:nvPr/>
        </p:nvSpPr>
        <p:spPr bwMode="auto">
          <a:xfrm>
            <a:off x="1954213" y="4346575"/>
            <a:ext cx="6021387" cy="0"/>
          </a:xfrm>
          <a:prstGeom prst="line">
            <a:avLst/>
          </a:prstGeom>
          <a:noFill/>
          <a:ln w="38100">
            <a:solidFill>
              <a:srgbClr val="2C4E4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A155D9-8010-4F80-9E7A-E42127961005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Line 76"/>
          <p:cNvSpPr>
            <a:spLocks noChangeShapeType="1"/>
          </p:cNvSpPr>
          <p:nvPr/>
        </p:nvSpPr>
        <p:spPr bwMode="auto">
          <a:xfrm>
            <a:off x="5180013" y="395288"/>
            <a:ext cx="3887787" cy="0"/>
          </a:xfrm>
          <a:prstGeom prst="line">
            <a:avLst/>
          </a:prstGeom>
          <a:noFill/>
          <a:ln w="19050">
            <a:solidFill>
              <a:srgbClr val="455B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7" name="Rectángulo 8">
            <a:extLst>
              <a:ext uri="{FF2B5EF4-FFF2-40B4-BE49-F238E27FC236}">
                <a16:creationId xmlns:a16="http://schemas.microsoft.com/office/drawing/2014/main" id="{CE961334-CF5E-41CC-8A89-A148EF2E2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127" y="314993"/>
            <a:ext cx="8551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MX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Endeudamiento</a:t>
            </a:r>
            <a:r>
              <a:rPr kumimoji="0" lang="en-US" alt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 Pemex</a:t>
            </a: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A9DADCAC-3829-4B11-A127-6D3F6F1A95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1631575"/>
              </p:ext>
            </p:extLst>
          </p:nvPr>
        </p:nvGraphicFramePr>
        <p:xfrm>
          <a:off x="1306773" y="897387"/>
          <a:ext cx="6772702" cy="49316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ectángulo 10">
            <a:extLst>
              <a:ext uri="{FF2B5EF4-FFF2-40B4-BE49-F238E27FC236}">
                <a16:creationId xmlns:a16="http://schemas.microsoft.com/office/drawing/2014/main" id="{2EFF37E9-9A8B-4998-AA9C-2846C4D41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6773" y="5960613"/>
            <a:ext cx="48133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0" hangingPunct="0"/>
            <a:r>
              <a:rPr lang="es-ES" altLang="es-MX" sz="1200" i="0" dirty="0">
                <a:solidFill>
                  <a:srgbClr val="000000"/>
                </a:solidFill>
                <a:latin typeface="Verdana" panose="020B0604030504040204" pitchFamily="34" charset="0"/>
              </a:rPr>
              <a:t>Fuente: Banxico. </a:t>
            </a:r>
            <a:endParaRPr lang="en-US" altLang="es-MX" sz="1200" i="0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835D8EF3-B081-4025-AA5F-765B2CB5D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41844"/>
            <a:ext cx="9144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0" hangingPunct="0"/>
            <a:r>
              <a:rPr lang="es-MX" altLang="es-MX" sz="1000" b="1" i="0" dirty="0">
                <a:solidFill>
                  <a:schemeClr val="bg1"/>
                </a:solidFill>
                <a:latin typeface="+mj-lt"/>
              </a:rPr>
              <a:t>Senado de la República, Foro Balance de las Reformas Estructurales, Auditorio Octavio Paz, 08 Agosto 2018, Ciudad de México</a:t>
            </a:r>
          </a:p>
        </p:txBody>
      </p:sp>
    </p:spTree>
    <p:extLst>
      <p:ext uri="{BB962C8B-B14F-4D97-AF65-F5344CB8AC3E}">
        <p14:creationId xmlns:p14="http://schemas.microsoft.com/office/powerpoint/2010/main" val="2227946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A155D9-8010-4F80-9E7A-E42127961005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Line 76"/>
          <p:cNvSpPr>
            <a:spLocks noChangeShapeType="1"/>
          </p:cNvSpPr>
          <p:nvPr/>
        </p:nvSpPr>
        <p:spPr bwMode="auto">
          <a:xfrm>
            <a:off x="5180013" y="395288"/>
            <a:ext cx="3887787" cy="0"/>
          </a:xfrm>
          <a:prstGeom prst="line">
            <a:avLst/>
          </a:prstGeom>
          <a:noFill/>
          <a:ln w="19050">
            <a:solidFill>
              <a:srgbClr val="455B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Rectángulo 8">
            <a:extLst>
              <a:ext uri="{FF2B5EF4-FFF2-40B4-BE49-F238E27FC236}">
                <a16:creationId xmlns:a16="http://schemas.microsoft.com/office/drawing/2014/main" id="{D481B6F6-EBD6-4824-827B-25E6A89A2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127" y="458788"/>
            <a:ext cx="8551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MX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Colocaciones</a:t>
            </a:r>
            <a:r>
              <a:rPr kumimoji="0" lang="en-US" alt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 de </a:t>
            </a:r>
            <a:r>
              <a:rPr kumimoji="0" lang="en-US" altLang="es-MX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deuda</a:t>
            </a:r>
            <a:r>
              <a:rPr kumimoji="0" lang="en-US" alt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altLang="es-MX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en</a:t>
            </a:r>
            <a:r>
              <a:rPr kumimoji="0" lang="en-US" alt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altLang="es-MX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mercados</a:t>
            </a:r>
            <a:r>
              <a:rPr kumimoji="0" lang="en-US" alt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altLang="es-MX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internacionales</a:t>
            </a:r>
            <a:endParaRPr kumimoji="0" lang="en-US" altLang="es-MX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540B54A1-00A1-40C2-8CBB-D0050521C2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4481815"/>
              </p:ext>
            </p:extLst>
          </p:nvPr>
        </p:nvGraphicFramePr>
        <p:xfrm>
          <a:off x="296069" y="1107062"/>
          <a:ext cx="8551862" cy="4238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ángulo 2">
            <a:extLst>
              <a:ext uri="{FF2B5EF4-FFF2-40B4-BE49-F238E27FC236}">
                <a16:creationId xmlns:a16="http://schemas.microsoft.com/office/drawing/2014/main" id="{6920618D-74A3-4BB7-926E-2A4BDE31981C}"/>
              </a:ext>
            </a:extLst>
          </p:cNvPr>
          <p:cNvSpPr/>
          <p:nvPr/>
        </p:nvSpPr>
        <p:spPr>
          <a:xfrm>
            <a:off x="457200" y="5475882"/>
            <a:ext cx="92736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0" dirty="0"/>
              <a:t>Endeudamiento en el periodo Enero 2013 – Febrero 2018 (millones de dólares, EUA)</a:t>
            </a:r>
          </a:p>
          <a:p>
            <a:r>
              <a:rPr lang="es-MX" i="0" dirty="0"/>
              <a:t>Gobierno Federal: 	 48.877,4</a:t>
            </a:r>
          </a:p>
          <a:p>
            <a:r>
              <a:rPr lang="es-MX" i="0" dirty="0"/>
              <a:t>PEMEX:			 62.758,7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EC69969A-9BF5-499E-8C8B-77681AB5A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41844"/>
            <a:ext cx="9144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0" hangingPunct="0"/>
            <a:r>
              <a:rPr lang="es-MX" altLang="es-MX" sz="1000" b="1" i="0" dirty="0">
                <a:solidFill>
                  <a:schemeClr val="bg1"/>
                </a:solidFill>
                <a:latin typeface="+mj-lt"/>
              </a:rPr>
              <a:t>Senado de la República, Foro Balance de las Reformas Estructurales, Auditorio Octavio Paz, 08 Agosto 2018, Ciudad de México</a:t>
            </a:r>
          </a:p>
        </p:txBody>
      </p:sp>
    </p:spTree>
    <p:extLst>
      <p:ext uri="{BB962C8B-B14F-4D97-AF65-F5344CB8AC3E}">
        <p14:creationId xmlns:p14="http://schemas.microsoft.com/office/powerpoint/2010/main" val="144192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A155D9-8010-4F80-9E7A-E42127961005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Line 76"/>
          <p:cNvSpPr>
            <a:spLocks noChangeShapeType="1"/>
          </p:cNvSpPr>
          <p:nvPr/>
        </p:nvSpPr>
        <p:spPr bwMode="auto">
          <a:xfrm>
            <a:off x="5180013" y="395288"/>
            <a:ext cx="3887787" cy="0"/>
          </a:xfrm>
          <a:prstGeom prst="line">
            <a:avLst/>
          </a:prstGeom>
          <a:noFill/>
          <a:ln w="19050">
            <a:solidFill>
              <a:srgbClr val="455B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32457" name="Rectángulo 8"/>
          <p:cNvSpPr>
            <a:spLocks noChangeArrowheads="1"/>
          </p:cNvSpPr>
          <p:nvPr/>
        </p:nvSpPr>
        <p:spPr bwMode="auto">
          <a:xfrm>
            <a:off x="238127" y="458788"/>
            <a:ext cx="85518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MX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Comportamiento</a:t>
            </a:r>
            <a:r>
              <a:rPr kumimoji="0" lang="en-US" alt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kumimoji="0" lang="en-US" altLang="es-MX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deuda</a:t>
            </a:r>
            <a:r>
              <a:rPr kumimoji="0" lang="en-US" altLang="es-MX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t> 2007-2018 (% PIB)</a:t>
            </a:r>
          </a:p>
        </p:txBody>
      </p:sp>
      <p:graphicFrame>
        <p:nvGraphicFramePr>
          <p:cNvPr id="15" name="Gráfico 14">
            <a:extLst>
              <a:ext uri="{FF2B5EF4-FFF2-40B4-BE49-F238E27FC236}">
                <a16:creationId xmlns:a16="http://schemas.microsoft.com/office/drawing/2014/main" id="{FC7ECF4C-E151-42A6-866B-FF6487A883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3832981"/>
              </p:ext>
            </p:extLst>
          </p:nvPr>
        </p:nvGraphicFramePr>
        <p:xfrm>
          <a:off x="404459" y="1398232"/>
          <a:ext cx="8385530" cy="4351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Rectángulo 16">
            <a:extLst>
              <a:ext uri="{FF2B5EF4-FFF2-40B4-BE49-F238E27FC236}">
                <a16:creationId xmlns:a16="http://schemas.microsoft.com/office/drawing/2014/main" id="{D3006E2B-11E2-4660-97B2-ED652801A4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185" y="5908321"/>
            <a:ext cx="48133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defTabSz="914400" eaLnBrk="0" hangingPunct="0"/>
            <a:r>
              <a:rPr lang="es-ES" altLang="es-MX" sz="1200" i="0" dirty="0">
                <a:solidFill>
                  <a:srgbClr val="000000"/>
                </a:solidFill>
                <a:latin typeface="Verdana" panose="020B0604030504040204" pitchFamily="34" charset="0"/>
              </a:rPr>
              <a:t>Fuente: FMI. </a:t>
            </a:r>
            <a:endParaRPr lang="en-US" altLang="es-MX" sz="1200" i="0" dirty="0">
              <a:solidFill>
                <a:srgbClr val="000000"/>
              </a:solidFill>
              <a:latin typeface="Verdana" panose="020B0604030504040204" pitchFamily="34" charset="0"/>
            </a:endParaRPr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AA38574C-0225-44C4-9E34-0BCE2820FB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41844"/>
            <a:ext cx="9144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0" hangingPunct="0"/>
            <a:r>
              <a:rPr lang="es-MX" altLang="es-MX" sz="1000" b="1" i="0" dirty="0">
                <a:solidFill>
                  <a:schemeClr val="bg1"/>
                </a:solidFill>
                <a:latin typeface="+mj-lt"/>
              </a:rPr>
              <a:t>Senado de la República, Foro Balance de las Reformas Estructurales, Auditorio Octavio Paz, 08 Agosto 2018, Ciudad de México</a:t>
            </a:r>
          </a:p>
        </p:txBody>
      </p:sp>
    </p:spTree>
    <p:extLst>
      <p:ext uri="{BB962C8B-B14F-4D97-AF65-F5344CB8AC3E}">
        <p14:creationId xmlns:p14="http://schemas.microsoft.com/office/powerpoint/2010/main" val="4031586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A155D9-8010-4F80-9E7A-E42127961005}" type="slidenum">
              <a:rPr kumimoji="0" lang="en-US" altLang="es-MX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s-MX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6" name="Line 76"/>
          <p:cNvSpPr>
            <a:spLocks noChangeShapeType="1"/>
          </p:cNvSpPr>
          <p:nvPr/>
        </p:nvSpPr>
        <p:spPr bwMode="auto">
          <a:xfrm>
            <a:off x="5180013" y="395288"/>
            <a:ext cx="3887787" cy="0"/>
          </a:xfrm>
          <a:prstGeom prst="line">
            <a:avLst/>
          </a:prstGeom>
          <a:noFill/>
          <a:ln w="19050">
            <a:solidFill>
              <a:srgbClr val="455B5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1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2" name="Rectángulo 8">
            <a:extLst>
              <a:ext uri="{FF2B5EF4-FFF2-40B4-BE49-F238E27FC236}">
                <a16:creationId xmlns:a16="http://schemas.microsoft.com/office/drawing/2014/main" id="{78E797B6-2301-485C-9BCA-F2BEF356F0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127" y="425963"/>
            <a:ext cx="85518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0" defTabSz="914400" eaLnBrk="0" hangingPunct="0">
              <a:defRPr/>
            </a:pPr>
            <a:r>
              <a:rPr lang="en-US" sz="3200" b="1" i="0" dirty="0" err="1">
                <a:latin typeface="+mj-lt"/>
              </a:rPr>
              <a:t>Presource</a:t>
            </a:r>
            <a:r>
              <a:rPr lang="en-US" sz="3200" b="1" i="0" dirty="0">
                <a:latin typeface="+mj-lt"/>
              </a:rPr>
              <a:t> Curse * </a:t>
            </a:r>
            <a:r>
              <a:rPr lang="en-US" sz="1200" i="0" dirty="0">
                <a:latin typeface="+mj-lt"/>
              </a:rPr>
              <a:t>(“Pre-</a:t>
            </a:r>
            <a:r>
              <a:rPr lang="en-US" sz="1200" i="0" dirty="0" err="1">
                <a:latin typeface="+mj-lt"/>
              </a:rPr>
              <a:t>maldición</a:t>
            </a:r>
            <a:r>
              <a:rPr lang="en-US" sz="1200" i="0" dirty="0">
                <a:latin typeface="+mj-lt"/>
              </a:rPr>
              <a:t> del </a:t>
            </a:r>
            <a:r>
              <a:rPr lang="en-US" sz="1200" i="0" dirty="0" err="1">
                <a:latin typeface="+mj-lt"/>
              </a:rPr>
              <a:t>recurso</a:t>
            </a:r>
            <a:r>
              <a:rPr lang="en-US" sz="1200" i="0" dirty="0">
                <a:latin typeface="+mj-lt"/>
              </a:rPr>
              <a:t>”)</a:t>
            </a:r>
            <a:endParaRPr kumimoji="0" lang="en-US" altLang="es-MX" sz="12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5572BEE-A841-436B-88A1-BD3C2A711474}"/>
              </a:ext>
            </a:extLst>
          </p:cNvPr>
          <p:cNvSpPr/>
          <p:nvPr/>
        </p:nvSpPr>
        <p:spPr>
          <a:xfrm>
            <a:off x="238127" y="6033288"/>
            <a:ext cx="83069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0" dirty="0">
                <a:latin typeface="+mj-lt"/>
              </a:rPr>
              <a:t>* Cust, James, and David </a:t>
            </a:r>
            <a:r>
              <a:rPr lang="en-US" sz="1200" b="1" i="0" dirty="0" err="1">
                <a:latin typeface="+mj-lt"/>
              </a:rPr>
              <a:t>Mihalyi</a:t>
            </a:r>
            <a:r>
              <a:rPr lang="en-US" sz="1200" b="1" i="0" dirty="0">
                <a:latin typeface="+mj-lt"/>
              </a:rPr>
              <a:t>. 2017. “Evidence for a </a:t>
            </a:r>
            <a:r>
              <a:rPr lang="en-US" sz="1200" b="1" i="0" dirty="0" err="1">
                <a:latin typeface="+mj-lt"/>
              </a:rPr>
              <a:t>Presource</a:t>
            </a:r>
            <a:r>
              <a:rPr lang="en-US" sz="1200" b="1" i="0" dirty="0">
                <a:latin typeface="+mj-lt"/>
              </a:rPr>
              <a:t> Curse? Oil Discoveries, Elevated Expectations and Growth Disappointments”, FMI.</a:t>
            </a:r>
            <a:endParaRPr lang="es-MX" sz="1200" b="1" dirty="0">
              <a:latin typeface="+mj-lt"/>
            </a:endParaRPr>
          </a:p>
        </p:txBody>
      </p:sp>
      <p:sp>
        <p:nvSpPr>
          <p:cNvPr id="14" name="Rectángulo 3">
            <a:extLst>
              <a:ext uri="{FF2B5EF4-FFF2-40B4-BE49-F238E27FC236}">
                <a16:creationId xmlns:a16="http://schemas.microsoft.com/office/drawing/2014/main" id="{7083F6B5-7B53-4584-86C4-AB9B99F5C9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857" y="1202220"/>
            <a:ext cx="7610623" cy="350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marL="285750" indent="-285750" eaLnBrk="0" hangingPunct="0">
              <a:buFont typeface="Wingdings" panose="05000000000000000000" pitchFamily="2" charset="2"/>
              <a:buChar char="ü"/>
            </a:pPr>
            <a:r>
              <a:rPr lang="es-ES" altLang="es-MX" sz="1400" i="0" dirty="0">
                <a:latin typeface="Verdana" panose="020B0604030504040204" pitchFamily="34" charset="0"/>
              </a:rPr>
              <a:t>Las expectativas, en particular las vinculadas a descubrimientos, inversión o posible de un gobierno en el sector de materias primas afectan su comportamiento fiscal-financiero.</a:t>
            </a: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endParaRPr lang="es-ES" altLang="es-MX" sz="1400" i="0" dirty="0">
              <a:latin typeface="Verdana" panose="020B0604030504040204" pitchFamily="34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endParaRPr lang="es-ES" altLang="es-MX" sz="1400" i="0" dirty="0">
              <a:latin typeface="Verdana" panose="020B0604030504040204" pitchFamily="34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r>
              <a:rPr lang="es-ES" altLang="es-MX" sz="1400" i="0" dirty="0">
                <a:latin typeface="Verdana" panose="020B0604030504040204" pitchFamily="34" charset="0"/>
              </a:rPr>
              <a:t>El papel del petróleo en los niveles de endeudamiento, tipo de cambio, inflación y precio de gasolinas en México debe de revisarse.</a:t>
            </a: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endParaRPr lang="es-ES" altLang="es-MX" sz="1400" i="0" dirty="0">
              <a:latin typeface="Verdana" panose="020B0604030504040204" pitchFamily="34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endParaRPr lang="es-ES" altLang="es-MX" sz="1400" i="0" dirty="0">
              <a:latin typeface="Verdana" panose="020B0604030504040204" pitchFamily="34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r>
              <a:rPr lang="es-ES" altLang="es-MX" sz="1400" i="0" dirty="0">
                <a:latin typeface="Verdana" panose="020B0604030504040204" pitchFamily="34" charset="0"/>
              </a:rPr>
              <a:t>Las instituciones que gobiernan tanto la política fiscal vinculada a la energética como las fiscales deben de revisarse tratando de incorporar las mejores prácticas internacionales.</a:t>
            </a: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endParaRPr lang="es-ES" altLang="es-MX" sz="1400" i="0" dirty="0">
              <a:latin typeface="Verdana" panose="020B0604030504040204" pitchFamily="34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endParaRPr lang="es-ES" altLang="es-MX" sz="1400" i="0" dirty="0">
              <a:latin typeface="Verdana" panose="020B0604030504040204" pitchFamily="34" charset="0"/>
            </a:endParaRPr>
          </a:p>
          <a:p>
            <a:pPr marL="285750" indent="-285750" eaLnBrk="0" hangingPunct="0">
              <a:buFont typeface="Wingdings" panose="05000000000000000000" pitchFamily="2" charset="2"/>
              <a:buChar char="ü"/>
            </a:pPr>
            <a:endParaRPr lang="es-ES" altLang="es-MX" sz="1400" i="0" dirty="0">
              <a:latin typeface="Verdana" panose="020B0604030504040204" pitchFamily="34" charset="0"/>
            </a:endParaRPr>
          </a:p>
          <a:p>
            <a:pPr eaLnBrk="0" hangingPunct="0"/>
            <a:endParaRPr lang="es-MX" altLang="es-MX" sz="1200" i="0" dirty="0">
              <a:latin typeface="Verdana" panose="020B0604030504040204" pitchFamily="34" charset="0"/>
            </a:endParaRPr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4A45D1CF-657E-4086-A301-38B8E1FCE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41844"/>
            <a:ext cx="9144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0" hangingPunct="0"/>
            <a:r>
              <a:rPr lang="es-MX" altLang="es-MX" sz="1000" b="1" i="0" dirty="0">
                <a:solidFill>
                  <a:schemeClr val="bg1"/>
                </a:solidFill>
                <a:latin typeface="+mj-lt"/>
              </a:rPr>
              <a:t>Senado de la República, Foro Balance de las Reformas Estructurales, Auditorio Octavio Paz, 08 Agosto 2018, Ciudad de México</a:t>
            </a:r>
          </a:p>
        </p:txBody>
      </p:sp>
    </p:spTree>
    <p:extLst>
      <p:ext uri="{BB962C8B-B14F-4D97-AF65-F5344CB8AC3E}">
        <p14:creationId xmlns:p14="http://schemas.microsoft.com/office/powerpoint/2010/main" val="2326864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5868E-6A70-4BBB-9B05-CEAD4F602058}" type="slidenum">
              <a:rPr lang="en-US" altLang="es-MX"/>
              <a:pPr/>
              <a:t>6</a:t>
            </a:fld>
            <a:endParaRPr lang="en-US" altLang="es-MX"/>
          </a:p>
        </p:txBody>
      </p:sp>
      <p:sp>
        <p:nvSpPr>
          <p:cNvPr id="16" name="Line 76"/>
          <p:cNvSpPr>
            <a:spLocks noChangeShapeType="1"/>
          </p:cNvSpPr>
          <p:nvPr/>
        </p:nvSpPr>
        <p:spPr bwMode="auto">
          <a:xfrm>
            <a:off x="5164138" y="395288"/>
            <a:ext cx="3887787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algn="ctr" defTabSz="9144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None/>
              <a:defRPr/>
            </a:pPr>
            <a:endParaRPr lang="es-MX" sz="2000" i="0">
              <a:latin typeface="Tahoma" pitchFamily="34" charset="0"/>
              <a:ea typeface="+mn-ea"/>
            </a:endParaRPr>
          </a:p>
        </p:txBody>
      </p:sp>
      <p:pic>
        <p:nvPicPr>
          <p:cNvPr id="2447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038" y="3873500"/>
            <a:ext cx="2768600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4740" name="Rectángulo 3"/>
          <p:cNvSpPr>
            <a:spLocks noChangeArrowheads="1"/>
          </p:cNvSpPr>
          <p:nvPr/>
        </p:nvSpPr>
        <p:spPr bwMode="auto">
          <a:xfrm>
            <a:off x="576263" y="490538"/>
            <a:ext cx="8350023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0" hangingPunct="0"/>
            <a:r>
              <a:rPr lang="es-MX" altLang="es-MX" sz="2200" b="1" i="0" dirty="0">
                <a:solidFill>
                  <a:srgbClr val="7F7F7F"/>
                </a:solidFill>
                <a:latin typeface="Verdana" panose="020B0604030504040204" pitchFamily="34" charset="0"/>
              </a:rPr>
              <a:t>Contacto:</a:t>
            </a:r>
          </a:p>
          <a:p>
            <a:pPr eaLnBrk="0" hangingPunct="0"/>
            <a:endParaRPr lang="es-MX" altLang="es-MX" sz="2200" b="1" i="0" dirty="0">
              <a:solidFill>
                <a:srgbClr val="7F7F7F"/>
              </a:solidFill>
              <a:latin typeface="Verdana" panose="020B0604030504040204" pitchFamily="34" charset="0"/>
            </a:endParaRPr>
          </a:p>
          <a:p>
            <a:pPr eaLnBrk="0" hangingPunct="0"/>
            <a:r>
              <a:rPr lang="es-ES" altLang="es-MX" sz="2000" i="0" dirty="0">
                <a:solidFill>
                  <a:srgbClr val="7F7F7F"/>
                </a:solidFill>
                <a:latin typeface="Verdana" panose="020B0604030504040204" pitchFamily="34" charset="0"/>
              </a:rPr>
              <a:t>Comunidad Mexicana de Gestión Pública para Resultados, A.C.</a:t>
            </a:r>
          </a:p>
          <a:p>
            <a:pPr eaLnBrk="0" hangingPunct="0"/>
            <a:endParaRPr lang="es-ES" altLang="es-MX" sz="2000" i="0" dirty="0">
              <a:solidFill>
                <a:srgbClr val="7F7F7F"/>
              </a:solidFill>
              <a:latin typeface="Verdana" panose="020B0604030504040204" pitchFamily="34" charset="0"/>
            </a:endParaRPr>
          </a:p>
          <a:p>
            <a:pPr eaLnBrk="0" hangingPunct="0"/>
            <a:r>
              <a:rPr lang="es-ES" altLang="es-MX" sz="2000" i="0" dirty="0">
                <a:solidFill>
                  <a:srgbClr val="7F7F7F"/>
                </a:solidFill>
                <a:latin typeface="Verdana" panose="020B0604030504040204" pitchFamily="34" charset="0"/>
              </a:rPr>
              <a:t>Bosque de Reforma 610</a:t>
            </a:r>
          </a:p>
          <a:p>
            <a:pPr eaLnBrk="0" hangingPunct="0"/>
            <a:r>
              <a:rPr lang="es-ES" altLang="es-MX" sz="2000" i="0" dirty="0">
                <a:solidFill>
                  <a:srgbClr val="7F7F7F"/>
                </a:solidFill>
                <a:latin typeface="Verdana" panose="020B0604030504040204" pitchFamily="34" charset="0"/>
              </a:rPr>
              <a:t>Bosques de las Lomas</a:t>
            </a:r>
          </a:p>
          <a:p>
            <a:pPr eaLnBrk="0" hangingPunct="0"/>
            <a:r>
              <a:rPr lang="es-ES" altLang="es-MX" sz="2000" i="0" dirty="0">
                <a:solidFill>
                  <a:srgbClr val="7F7F7F"/>
                </a:solidFill>
                <a:latin typeface="Verdana" panose="020B0604030504040204" pitchFamily="34" charset="0"/>
              </a:rPr>
              <a:t>11700</a:t>
            </a:r>
          </a:p>
          <a:p>
            <a:pPr eaLnBrk="0" hangingPunct="0"/>
            <a:r>
              <a:rPr lang="es-ES" altLang="es-MX" sz="2000" i="0" dirty="0">
                <a:solidFill>
                  <a:srgbClr val="7F7F7F"/>
                </a:solidFill>
                <a:latin typeface="Verdana" panose="020B0604030504040204" pitchFamily="34" charset="0"/>
              </a:rPr>
              <a:t>CDMX</a:t>
            </a:r>
          </a:p>
          <a:p>
            <a:pPr eaLnBrk="0" hangingPunct="0"/>
            <a:r>
              <a:rPr lang="es-ES" altLang="es-MX" sz="2000" i="0" dirty="0">
                <a:solidFill>
                  <a:srgbClr val="7F7F7F"/>
                </a:solidFill>
                <a:latin typeface="Verdana" panose="020B0604030504040204" pitchFamily="34" charset="0"/>
              </a:rPr>
              <a:t>	</a:t>
            </a:r>
          </a:p>
          <a:p>
            <a:pPr eaLnBrk="0" hangingPunct="0"/>
            <a:r>
              <a:rPr lang="es-ES" altLang="es-MX" sz="2000" i="0" dirty="0">
                <a:solidFill>
                  <a:srgbClr val="7F7F7F"/>
                </a:solidFill>
                <a:latin typeface="Verdana" panose="020B0604030504040204" pitchFamily="34" charset="0"/>
              </a:rPr>
              <a:t>(52) 55 63835800</a:t>
            </a:r>
          </a:p>
          <a:p>
            <a:pPr eaLnBrk="0" hangingPunct="0"/>
            <a:endParaRPr lang="es-ES" altLang="es-MX" sz="2000" i="0" dirty="0">
              <a:solidFill>
                <a:srgbClr val="7F7F7F"/>
              </a:solidFill>
              <a:latin typeface="Verdana" panose="020B0604030504040204" pitchFamily="34" charset="0"/>
            </a:endParaRPr>
          </a:p>
          <a:p>
            <a:pPr eaLnBrk="0" hangingPunct="0"/>
            <a:r>
              <a:rPr lang="es-ES" altLang="es-MX" sz="2000" i="0" dirty="0">
                <a:solidFill>
                  <a:srgbClr val="7F7F7F"/>
                </a:solidFill>
                <a:latin typeface="Verdana" panose="020B0604030504040204" pitchFamily="34" charset="0"/>
              </a:rPr>
              <a:t>g.farfan.mares@comunidadmexicana.org.mx</a:t>
            </a:r>
          </a:p>
          <a:p>
            <a:pPr eaLnBrk="0" hangingPunct="0"/>
            <a:r>
              <a:rPr lang="es-ES" altLang="es-MX" sz="2000" i="0" dirty="0">
                <a:solidFill>
                  <a:srgbClr val="7F7F7F"/>
                </a:solidFill>
                <a:latin typeface="Verdana" panose="020B0604030504040204" pitchFamily="34" charset="0"/>
              </a:rPr>
              <a:t>www.comunidadmexicana.org.mx</a:t>
            </a:r>
            <a:endParaRPr lang="es-MX" altLang="es-MX" sz="2000" i="0" dirty="0">
              <a:solidFill>
                <a:srgbClr val="7F7F7F"/>
              </a:solidFill>
              <a:latin typeface="Verdana" panose="020B0604030504040204" pitchFamily="34" charset="0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C4A26554-01F2-462E-9350-B9135406DC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641844"/>
            <a:ext cx="9144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defTabSz="914400" eaLnBrk="0" hangingPunct="0"/>
            <a:r>
              <a:rPr lang="es-MX" altLang="es-MX" sz="1000" b="1" i="0" dirty="0">
                <a:solidFill>
                  <a:schemeClr val="bg1"/>
                </a:solidFill>
                <a:latin typeface="+mj-lt"/>
              </a:rPr>
              <a:t>Senado de la República, Foro Balance de las Reformas Estructurales, Auditorio Octavio Paz, 08 Agosto 2018, Ciudad de México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2903</TotalTime>
  <Words>384</Words>
  <Application>Microsoft Office PowerPoint</Application>
  <PresentationFormat>Presentación en pantalla (4:3)</PresentationFormat>
  <Paragraphs>52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Calibri</vt:lpstr>
      <vt:lpstr>Tahoma</vt:lpstr>
      <vt:lpstr>Verdana</vt:lpstr>
      <vt:lpstr>Wingdings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Personal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Erika Govea Barón</dc:creator>
  <cp:lastModifiedBy>Gabriel</cp:lastModifiedBy>
  <cp:revision>151</cp:revision>
  <dcterms:created xsi:type="dcterms:W3CDTF">2014-06-24T02:42:32Z</dcterms:created>
  <dcterms:modified xsi:type="dcterms:W3CDTF">2018-08-08T14:53:20Z</dcterms:modified>
</cp:coreProperties>
</file>