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83" r:id="rId2"/>
    <p:sldId id="281" r:id="rId3"/>
    <p:sldId id="262" r:id="rId4"/>
    <p:sldId id="285" r:id="rId5"/>
    <p:sldId id="286" r:id="rId6"/>
    <p:sldId id="287" r:id="rId7"/>
    <p:sldId id="288" r:id="rId8"/>
    <p:sldId id="269" r:id="rId9"/>
    <p:sldId id="282" r:id="rId10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0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83"/>
    <p:restoredTop sz="86414"/>
  </p:normalViewPr>
  <p:slideViewPr>
    <p:cSldViewPr snapToGrid="0" snapToObjects="1" showGuides="1">
      <p:cViewPr varScale="1">
        <p:scale>
          <a:sx n="118" d="100"/>
          <a:sy n="118" d="100"/>
        </p:scale>
        <p:origin x="240" y="384"/>
      </p:cViewPr>
      <p:guideLst>
        <p:guide orient="horz" pos="2160"/>
        <p:guide pos="60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AA3AA-813E-F54D-9BB5-076242D6C386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08A9E-C193-1143-8CF2-6D50718A74C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310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08A9E-C193-1143-8CF2-6D50718A74C1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6378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08A9E-C193-1143-8CF2-6D50718A74C1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13088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08A9E-C193-1143-8CF2-6D50718A74C1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2926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08A9E-C193-1143-8CF2-6D50718A74C1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61511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08A9E-C193-1143-8CF2-6D50718A74C1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04695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08A9E-C193-1143-8CF2-6D50718A74C1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1612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08A9E-C193-1143-8CF2-6D50718A74C1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31205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08A9E-C193-1143-8CF2-6D50718A74C1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36771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08A9E-C193-1143-8CF2-6D50718A74C1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27128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86142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24629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6222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6354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7431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5742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138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84308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911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0963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2808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BCA05-93B0-4747-809F-3F46C691F618}" type="datetimeFigureOut">
              <a:rPr lang="es-ES_tradnl" smtClean="0"/>
              <a:t>8/8/18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DED4E-DBE0-0A45-A7B0-C6271CABEDA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452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file:////var/folders/vj/vh71rff54rvcdv8m6b1r5bcc0000gn/T/com.microsoft.Word/WebArchiveCopyPasteTempFiles/Instituto-Belisario-Dom%25C3%25ADnguez-del-Senado-de-la-Rep%25C3%25BAblica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Imagen relacionada">
            <a:extLst>
              <a:ext uri="{FF2B5EF4-FFF2-40B4-BE49-F238E27FC236}">
                <a16:creationId xmlns:a16="http://schemas.microsoft.com/office/drawing/2014/main" id="{B13C9258-3A40-0448-B6FF-97BC45215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9990" y="332965"/>
            <a:ext cx="2613480" cy="132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EF532B4D-511C-4845-AED5-17FDEC1BE829}"/>
              </a:ext>
            </a:extLst>
          </p:cNvPr>
          <p:cNvSpPr txBox="1"/>
          <p:nvPr/>
        </p:nvSpPr>
        <p:spPr>
          <a:xfrm>
            <a:off x="2687389" y="1899148"/>
            <a:ext cx="6802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/>
              <a:t>Foros sobre “Balance de las Reformas Estructurales”</a:t>
            </a:r>
            <a:endParaRPr lang="es-ES_tradnl" sz="2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6254D727-0EF0-8C47-9C9F-918ABFA88F19}"/>
              </a:ext>
            </a:extLst>
          </p:cNvPr>
          <p:cNvSpPr txBox="1">
            <a:spLocks/>
          </p:cNvSpPr>
          <p:nvPr/>
        </p:nvSpPr>
        <p:spPr>
          <a:xfrm>
            <a:off x="2030080" y="2712593"/>
            <a:ext cx="8131839" cy="13157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Balance de la Reforma en </a:t>
            </a:r>
            <a:br>
              <a:rPr lang="es-ES_tradnl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es-ES_tradnl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Competencia Económica</a:t>
            </a:r>
            <a:endParaRPr lang="es-ES_tradnl" sz="36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B66F3CC5-E275-9B4E-A17F-4A72B7C629C4}"/>
              </a:ext>
            </a:extLst>
          </p:cNvPr>
          <p:cNvSpPr txBox="1">
            <a:spLocks/>
          </p:cNvSpPr>
          <p:nvPr/>
        </p:nvSpPr>
        <p:spPr>
          <a:xfrm>
            <a:off x="3516497" y="4370030"/>
            <a:ext cx="5148649" cy="715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s-ES_tradnl" b="1" dirty="0">
                <a:solidFill>
                  <a:schemeClr val="accent1">
                    <a:lumMod val="50000"/>
                  </a:schemeClr>
                </a:solidFill>
              </a:rPr>
              <a:t>Francisco Javier Núñez M.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1CA6D2B-5B7A-7C41-98B2-D7A2EAFE0233}"/>
              </a:ext>
            </a:extLst>
          </p:cNvPr>
          <p:cNvSpPr txBox="1"/>
          <p:nvPr/>
        </p:nvSpPr>
        <p:spPr>
          <a:xfrm>
            <a:off x="9619319" y="6134678"/>
            <a:ext cx="1865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dirty="0">
                <a:solidFill>
                  <a:schemeClr val="accent1">
                    <a:lumMod val="50000"/>
                  </a:schemeClr>
                </a:solidFill>
              </a:rPr>
              <a:t>Agosto de 2018.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FC334F20-D2F5-5444-8830-34887C95C1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490" y="283884"/>
            <a:ext cx="1820015" cy="159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984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0F16390-1E1B-0447-BDD4-5E0BAC95F422}"/>
              </a:ext>
            </a:extLst>
          </p:cNvPr>
          <p:cNvSpPr txBox="1"/>
          <p:nvPr/>
        </p:nvSpPr>
        <p:spPr>
          <a:xfrm>
            <a:off x="1035935" y="1298121"/>
            <a:ext cx="965334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Es el proceso de rivalidad en el mercado.</a:t>
            </a:r>
          </a:p>
          <a:p>
            <a:pPr marL="285750" indent="-28575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La competencia suele dar como resultado</a:t>
            </a:r>
            <a:r>
              <a:rPr lang="es-ES_tradnl" sz="2400" dirty="0">
                <a:latin typeface="Calibri" charset="0"/>
                <a:ea typeface="Calibri" charset="0"/>
                <a:cs typeface="Calibri" charset="0"/>
                <a:sym typeface="Wingdings"/>
              </a:rPr>
              <a:t>:</a:t>
            </a:r>
          </a:p>
          <a:p>
            <a:pPr marL="742950" lvl="1" indent="-28575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LucidaGrande" charset="0"/>
              <a:buChar char="-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Mejora del consumidor (precios bajos, mayor oferta, variedad, mejor calidad).</a:t>
            </a:r>
          </a:p>
          <a:p>
            <a:pPr marL="742950" lvl="1" indent="-28575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LucidaGrande" charset="0"/>
              <a:buChar char="-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Innovación.</a:t>
            </a:r>
          </a:p>
          <a:p>
            <a:pPr marL="742950" lvl="1" indent="-28575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LucidaGrande" charset="0"/>
              <a:buChar char="-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Eficiencia.</a:t>
            </a:r>
          </a:p>
          <a:p>
            <a:pPr marL="742950" lvl="1" indent="-28575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LucidaGrande" charset="0"/>
              <a:buChar char="-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Menor corrupción.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Font typeface="LucidaGrande" charset="0"/>
              <a:buChar char="-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Expectativas de mejora generacional; inclusión.</a:t>
            </a:r>
          </a:p>
          <a:p>
            <a:pPr>
              <a:spcBef>
                <a:spcPts val="600"/>
              </a:spcBef>
            </a:pPr>
            <a:r>
              <a:rPr lang="es-ES_tradnl" sz="2400" b="1" dirty="0">
                <a:solidFill>
                  <a:schemeClr val="accent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La competencia es un proceso que favorable, que debe ser protegido y que no puede ser dejado a las libres fuerzas del mercado. Sin embargo, no puede ser la solución para todos los problemas. Hay otros instrumentos en el ámbito de las políticas públicas.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85490CE3-F460-2F4D-AA2F-7E74F35BC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152" y="406522"/>
            <a:ext cx="968576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s-ES" altLang="es-MX" sz="40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Importancia de la competencia económica</a:t>
            </a:r>
          </a:p>
        </p:txBody>
      </p:sp>
    </p:spTree>
    <p:extLst>
      <p:ext uri="{BB962C8B-B14F-4D97-AF65-F5344CB8AC3E}">
        <p14:creationId xmlns:p14="http://schemas.microsoft.com/office/powerpoint/2010/main" val="1523504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422472" y="1064434"/>
            <a:ext cx="734568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8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Font typeface="Arial" charset="0"/>
              <a:buChar char="•"/>
            </a:pPr>
            <a:r>
              <a:rPr lang="es-ES_tradnl" sz="2800" dirty="0">
                <a:latin typeface="Calibri" charset="0"/>
                <a:ea typeface="Calibri" charset="0"/>
                <a:cs typeface="Calibri" charset="0"/>
              </a:rPr>
              <a:t>Rezago significativo de la productividad, desde los años 80.</a:t>
            </a:r>
          </a:p>
          <a:p>
            <a:pPr marL="457200" indent="-457200">
              <a:spcBef>
                <a:spcPts val="18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Font typeface="Arial" charset="0"/>
              <a:buChar char="•"/>
            </a:pPr>
            <a:r>
              <a:rPr lang="es-ES_tradnl" sz="2800" dirty="0">
                <a:latin typeface="Calibri" charset="0"/>
                <a:ea typeface="Calibri" charset="0"/>
                <a:cs typeface="Calibri" charset="0"/>
              </a:rPr>
              <a:t>Excesiva </a:t>
            </a:r>
            <a:r>
              <a:rPr lang="es-ES_tradnl" sz="2800" dirty="0" err="1">
                <a:latin typeface="Calibri" charset="0"/>
                <a:ea typeface="Calibri" charset="0"/>
                <a:cs typeface="Calibri" charset="0"/>
              </a:rPr>
              <a:t>litigiosidad</a:t>
            </a:r>
            <a:r>
              <a:rPr lang="es-ES_tradnl" sz="2800" dirty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 marL="457200" indent="-457200">
              <a:spcBef>
                <a:spcPts val="18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Font typeface="Arial" charset="0"/>
              <a:buChar char="•"/>
            </a:pPr>
            <a:r>
              <a:rPr lang="es-ES_tradnl" sz="2800" dirty="0">
                <a:latin typeface="Calibri" charset="0"/>
                <a:ea typeface="Calibri" charset="0"/>
                <a:cs typeface="Calibri" charset="0"/>
              </a:rPr>
              <a:t>Sanciones incobrables; regulación inaplicable.</a:t>
            </a:r>
          </a:p>
          <a:p>
            <a:pPr marL="457200" indent="-457200">
              <a:spcBef>
                <a:spcPts val="18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Font typeface="Arial" charset="0"/>
              <a:buChar char="•"/>
            </a:pPr>
            <a:r>
              <a:rPr lang="es-ES_tradnl" sz="2800" dirty="0">
                <a:latin typeface="Calibri" charset="0"/>
                <a:ea typeface="Calibri" charset="0"/>
                <a:cs typeface="Calibri" charset="0"/>
              </a:rPr>
              <a:t>Deterioro significativo en mercados de telecomunicaciones y radiodifusión.</a:t>
            </a:r>
          </a:p>
          <a:p>
            <a:pPr marL="457200" indent="-457200">
              <a:spcBef>
                <a:spcPts val="18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Font typeface="Arial" charset="0"/>
              <a:buChar char="•"/>
            </a:pPr>
            <a:r>
              <a:rPr lang="es-ES_tradnl" sz="2800" dirty="0">
                <a:latin typeface="Calibri" charset="0"/>
                <a:ea typeface="Calibri" charset="0"/>
                <a:cs typeface="Calibri" charset="0"/>
              </a:rPr>
              <a:t>Poder de grupos de interés.</a:t>
            </a:r>
          </a:p>
        </p:txBody>
      </p:sp>
      <p:cxnSp>
        <p:nvCxnSpPr>
          <p:cNvPr id="3" name="Conector recto 2"/>
          <p:cNvCxnSpPr/>
          <p:nvPr/>
        </p:nvCxnSpPr>
        <p:spPr>
          <a:xfrm>
            <a:off x="2999678" y="981307"/>
            <a:ext cx="11151" cy="4661210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2C42270B-9809-1A47-AF39-052FFD235775}"/>
              </a:ext>
            </a:extLst>
          </p:cNvPr>
          <p:cNvSpPr txBox="1"/>
          <p:nvPr/>
        </p:nvSpPr>
        <p:spPr>
          <a:xfrm>
            <a:off x="344516" y="2649484"/>
            <a:ext cx="2173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b="1" dirty="0">
                <a:solidFill>
                  <a:schemeClr val="accent1">
                    <a:lumMod val="50000"/>
                  </a:schemeClr>
                </a:solidFill>
              </a:rPr>
              <a:t>Diagnóstico</a:t>
            </a:r>
          </a:p>
        </p:txBody>
      </p:sp>
    </p:spTree>
    <p:extLst>
      <p:ext uri="{BB962C8B-B14F-4D97-AF65-F5344CB8AC3E}">
        <p14:creationId xmlns:p14="http://schemas.microsoft.com/office/powerpoint/2010/main" val="1937379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0 Rectángulo">
            <a:extLst>
              <a:ext uri="{FF2B5EF4-FFF2-40B4-BE49-F238E27FC236}">
                <a16:creationId xmlns:a16="http://schemas.microsoft.com/office/drawing/2014/main" id="{BFB740ED-11D9-164B-B819-54D08FF4F63E}"/>
              </a:ext>
            </a:extLst>
          </p:cNvPr>
          <p:cNvSpPr/>
          <p:nvPr/>
        </p:nvSpPr>
        <p:spPr>
          <a:xfrm>
            <a:off x="234985" y="188259"/>
            <a:ext cx="11671069" cy="64387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C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1" rIns="91421" bIns="45711" anchor="ctr"/>
          <a:lstStyle/>
          <a:p>
            <a:pPr algn="ctr" eaLnBrk="1" hangingPunct="1">
              <a:defRPr/>
            </a:pPr>
            <a:endParaRPr lang="es-ES" sz="1271"/>
          </a:p>
        </p:txBody>
      </p:sp>
      <p:sp>
        <p:nvSpPr>
          <p:cNvPr id="12" name="9 CuadroTexto">
            <a:extLst>
              <a:ext uri="{FF2B5EF4-FFF2-40B4-BE49-F238E27FC236}">
                <a16:creationId xmlns:a16="http://schemas.microsoft.com/office/drawing/2014/main" id="{8E3CBDF1-226F-6E4A-89FD-7CA7E5F17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012" y="332815"/>
            <a:ext cx="8641976" cy="52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61" tIns="45394" rIns="90761" bIns="45394">
            <a:spAutoFit/>
          </a:bodyPr>
          <a:lstStyle>
            <a:lvl1pPr defTabSz="128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panose="020B0503030404040204" pitchFamily="34" charset="0"/>
              </a:defRPr>
            </a:lvl1pPr>
            <a:lvl2pPr marL="742950" indent="-28575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 defTabSz="12827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800" b="1" dirty="0">
                <a:solidFill>
                  <a:srgbClr val="002060"/>
                </a:solidFill>
              </a:rPr>
              <a:t>Principales cambios en materia constitucional </a:t>
            </a:r>
          </a:p>
        </p:txBody>
      </p:sp>
      <p:sp>
        <p:nvSpPr>
          <p:cNvPr id="13" name="22 CuadroTexto">
            <a:extLst>
              <a:ext uri="{FF2B5EF4-FFF2-40B4-BE49-F238E27FC236}">
                <a16:creationId xmlns:a16="http://schemas.microsoft.com/office/drawing/2014/main" id="{4F048E1A-DDF2-4A4F-8B35-6227B5EA077C}"/>
              </a:ext>
            </a:extLst>
          </p:cNvPr>
          <p:cNvSpPr txBox="1"/>
          <p:nvPr/>
        </p:nvSpPr>
        <p:spPr>
          <a:xfrm>
            <a:off x="405353" y="1680546"/>
            <a:ext cx="1662880" cy="922671"/>
          </a:xfrm>
          <a:prstGeom prst="rect">
            <a:avLst/>
          </a:prstGeom>
          <a:noFill/>
        </p:spPr>
        <p:txBody>
          <a:bodyPr wrap="square" lIns="90761" tIns="45394" rIns="90761" bIns="45394">
            <a:spAutoFit/>
          </a:bodyPr>
          <a:lstStyle/>
          <a:p>
            <a:pPr algn="ctr" defTabSz="906478">
              <a:defRPr/>
            </a:pPr>
            <a:r>
              <a:rPr lang="es-MX" b="1" dirty="0">
                <a:solidFill>
                  <a:schemeClr val="tx2">
                    <a:lumMod val="75000"/>
                  </a:schemeClr>
                </a:solidFill>
                <a:ea typeface="MS PGothic" charset="0"/>
                <a:cs typeface="MS PGothic" charset="0"/>
              </a:rPr>
              <a:t>1.</a:t>
            </a:r>
          </a:p>
          <a:p>
            <a:pPr algn="ctr" defTabSz="906478">
              <a:defRPr/>
            </a:pPr>
            <a:r>
              <a:rPr lang="es-MX" b="1" dirty="0">
                <a:solidFill>
                  <a:schemeClr val="tx2">
                    <a:lumMod val="75000"/>
                  </a:schemeClr>
                </a:solidFill>
                <a:ea typeface="MS PGothic" charset="0"/>
                <a:cs typeface="MS PGothic" charset="0"/>
              </a:rPr>
              <a:t>Nuevo arreglo</a:t>
            </a:r>
          </a:p>
          <a:p>
            <a:pPr algn="ctr" defTabSz="906478">
              <a:defRPr/>
            </a:pPr>
            <a:r>
              <a:rPr lang="es-MX" b="1" dirty="0">
                <a:solidFill>
                  <a:schemeClr val="tx2">
                    <a:lumMod val="75000"/>
                  </a:schemeClr>
                </a:solidFill>
                <a:ea typeface="MS PGothic" charset="0"/>
                <a:cs typeface="MS PGothic" charset="0"/>
              </a:rPr>
              <a:t>institucional</a:t>
            </a:r>
          </a:p>
        </p:txBody>
      </p:sp>
      <p:sp>
        <p:nvSpPr>
          <p:cNvPr id="14" name="23 CuadroTexto">
            <a:extLst>
              <a:ext uri="{FF2B5EF4-FFF2-40B4-BE49-F238E27FC236}">
                <a16:creationId xmlns:a16="http://schemas.microsoft.com/office/drawing/2014/main" id="{19EF66E4-9229-4A44-A2DA-331436B62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3" y="3495669"/>
            <a:ext cx="1763806" cy="1199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761" tIns="45394" rIns="90761" bIns="45394">
            <a:spAutoFit/>
          </a:bodyPr>
          <a:lstStyle>
            <a:lvl1pPr defTabSz="128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panose="020B0503030404040204" pitchFamily="34" charset="0"/>
              </a:defRPr>
            </a:lvl1pPr>
            <a:lvl2pPr marL="742950" indent="-28575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 defTabSz="12827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800" b="1" dirty="0">
                <a:solidFill>
                  <a:srgbClr val="17375E"/>
                </a:solidFill>
                <a:latin typeface="+mn-lt"/>
              </a:rPr>
              <a:t>2.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800" b="1" dirty="0">
                <a:solidFill>
                  <a:srgbClr val="17375E"/>
                </a:solidFill>
                <a:latin typeface="+mn-lt"/>
              </a:rPr>
              <a:t>Nuevas herramientas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800" b="1" dirty="0">
                <a:solidFill>
                  <a:srgbClr val="17375E"/>
                </a:solidFill>
                <a:latin typeface="+mn-lt"/>
              </a:rPr>
              <a:t>(innovadoras) </a:t>
            </a:r>
          </a:p>
        </p:txBody>
      </p:sp>
      <p:sp>
        <p:nvSpPr>
          <p:cNvPr id="15" name="24 CuadroTexto">
            <a:extLst>
              <a:ext uri="{FF2B5EF4-FFF2-40B4-BE49-F238E27FC236}">
                <a16:creationId xmlns:a16="http://schemas.microsoft.com/office/drawing/2014/main" id="{90A5B817-09EF-ED43-A7B0-E2E1D1D2EC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98" y="5137254"/>
            <a:ext cx="1764926" cy="1199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61" tIns="45394" rIns="90761" bIns="45394">
            <a:spAutoFit/>
          </a:bodyPr>
          <a:lstStyle>
            <a:lvl1pPr defTabSz="128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panose="020B0503030404040204" pitchFamily="34" charset="0"/>
              </a:defRPr>
            </a:lvl1pPr>
            <a:lvl2pPr marL="742950" indent="-28575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 defTabSz="12827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800" b="1" dirty="0">
                <a:solidFill>
                  <a:srgbClr val="17375E"/>
                </a:solidFill>
                <a:latin typeface="+mn-lt"/>
              </a:rPr>
              <a:t>3.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800" b="1" dirty="0">
                <a:solidFill>
                  <a:srgbClr val="17375E"/>
                </a:solidFill>
                <a:latin typeface="+mn-lt"/>
              </a:rPr>
              <a:t>Tribunales especializados 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1800" b="1" dirty="0">
                <a:solidFill>
                  <a:srgbClr val="17375E"/>
                </a:solidFill>
                <a:latin typeface="+mn-lt"/>
              </a:rPr>
              <a:t>procedimientos</a:t>
            </a:r>
          </a:p>
        </p:txBody>
      </p:sp>
      <p:sp>
        <p:nvSpPr>
          <p:cNvPr id="16" name="25 CuadroTexto">
            <a:extLst>
              <a:ext uri="{FF2B5EF4-FFF2-40B4-BE49-F238E27FC236}">
                <a16:creationId xmlns:a16="http://schemas.microsoft.com/office/drawing/2014/main" id="{BD0FED6E-E7C7-A34B-980A-F7CCE2107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0009" y="1936986"/>
            <a:ext cx="1439956" cy="36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61" tIns="45394" rIns="90761" bIns="45394">
            <a:spAutoFit/>
          </a:bodyPr>
          <a:lstStyle>
            <a:lvl1pPr defTabSz="128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panose="020B0503030404040204" pitchFamily="34" charset="0"/>
              </a:defRPr>
            </a:lvl1pPr>
            <a:lvl2pPr marL="742950" indent="-28575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 defTabSz="12827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 dirty="0">
                <a:solidFill>
                  <a:srgbClr val="17375E"/>
                </a:solidFill>
                <a:latin typeface="+mn-lt"/>
              </a:rPr>
              <a:t>Credibilidad</a:t>
            </a:r>
          </a:p>
        </p:txBody>
      </p:sp>
      <p:sp>
        <p:nvSpPr>
          <p:cNvPr id="17" name="28 CuadroTexto">
            <a:extLst>
              <a:ext uri="{FF2B5EF4-FFF2-40B4-BE49-F238E27FC236}">
                <a16:creationId xmlns:a16="http://schemas.microsoft.com/office/drawing/2014/main" id="{5F138301-1191-AA46-AF77-3938FA449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0009" y="4008387"/>
            <a:ext cx="1439956" cy="36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61" tIns="45394" rIns="90761" bIns="45394">
            <a:spAutoFit/>
          </a:bodyPr>
          <a:lstStyle>
            <a:lvl1pPr defTabSz="128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panose="020B0503030404040204" pitchFamily="34" charset="0"/>
              </a:defRPr>
            </a:lvl1pPr>
            <a:lvl2pPr marL="742950" indent="-28575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 defTabSz="12827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 dirty="0">
                <a:solidFill>
                  <a:srgbClr val="17375E"/>
                </a:solidFill>
                <a:latin typeface="+mn-lt"/>
              </a:rPr>
              <a:t>Eficacia</a:t>
            </a:r>
          </a:p>
        </p:txBody>
      </p:sp>
      <p:sp>
        <p:nvSpPr>
          <p:cNvPr id="18" name="29 CuadroTexto">
            <a:extLst>
              <a:ext uri="{FF2B5EF4-FFF2-40B4-BE49-F238E27FC236}">
                <a16:creationId xmlns:a16="http://schemas.microsoft.com/office/drawing/2014/main" id="{110D5A2A-A6E1-1F40-AF5C-8B6EF732E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0009" y="5559449"/>
            <a:ext cx="1759370" cy="36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761" tIns="45394" rIns="90761" bIns="45394">
            <a:spAutoFit/>
          </a:bodyPr>
          <a:lstStyle>
            <a:lvl1pPr defTabSz="128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panose="020B0503030404040204" pitchFamily="34" charset="0"/>
              </a:defRPr>
            </a:lvl1pPr>
            <a:lvl2pPr marL="742950" indent="-28575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 defTabSz="12827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 dirty="0">
                <a:solidFill>
                  <a:srgbClr val="17375E"/>
                </a:solidFill>
                <a:latin typeface="+mn-lt"/>
              </a:rPr>
              <a:t>Certeza jurídica</a:t>
            </a:r>
          </a:p>
        </p:txBody>
      </p:sp>
      <p:sp>
        <p:nvSpPr>
          <p:cNvPr id="19" name="35 CuadroTexto">
            <a:extLst>
              <a:ext uri="{FF2B5EF4-FFF2-40B4-BE49-F238E27FC236}">
                <a16:creationId xmlns:a16="http://schemas.microsoft.com/office/drawing/2014/main" id="{CA4BA357-8307-464F-9A70-1C398787F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0995" y="1280440"/>
            <a:ext cx="6464893" cy="1804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761" tIns="45394" rIns="90761" bIns="45394">
            <a:spAutoFit/>
          </a:bodyPr>
          <a:lstStyle>
            <a:lvl1pPr marL="339725" indent="-339725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panose="020B0503030404040204" pitchFamily="34" charset="0"/>
              </a:defRPr>
            </a:lvl1pPr>
            <a:lvl2pPr marL="742950" indent="-28575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 defTabSz="12827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424"/>
              </a:spcAft>
            </a:pPr>
            <a:r>
              <a:rPr lang="es-MX" altLang="es-MX" sz="1400" dirty="0">
                <a:solidFill>
                  <a:srgbClr val="17375E"/>
                </a:solidFill>
                <a:latin typeface="+mn-lt"/>
                <a:sym typeface="Wingdings" pitchFamily="2" charset="2"/>
              </a:rPr>
              <a:t> Creación de organismos con autónomía constitucional (COFECE e IFT): independencia en decisiones y funcionamiento.</a:t>
            </a:r>
          </a:p>
          <a:p>
            <a:pPr>
              <a:spcBef>
                <a:spcPct val="0"/>
              </a:spcBef>
              <a:spcAft>
                <a:spcPts val="424"/>
              </a:spcAft>
            </a:pPr>
            <a:r>
              <a:rPr lang="es-MX" altLang="es-MX" sz="1400" dirty="0">
                <a:solidFill>
                  <a:srgbClr val="17375E"/>
                </a:solidFill>
                <a:latin typeface="+mn-lt"/>
                <a:sym typeface="Wingdings" pitchFamily="2" charset="2"/>
              </a:rPr>
              <a:t>Separación del cuerpo de investigación del de decisión.</a:t>
            </a:r>
          </a:p>
          <a:p>
            <a:pPr>
              <a:spcBef>
                <a:spcPct val="0"/>
              </a:spcBef>
              <a:spcAft>
                <a:spcPts val="424"/>
              </a:spcAft>
            </a:pPr>
            <a:r>
              <a:rPr lang="es-MX" altLang="es-MX" sz="1400" dirty="0">
                <a:solidFill>
                  <a:srgbClr val="17375E"/>
                </a:solidFill>
                <a:latin typeface="+mn-lt"/>
                <a:sym typeface="Wingdings" pitchFamily="2" charset="2"/>
              </a:rPr>
              <a:t> 7 comisionados, nuevo mecanismo de designación, por concurso, participación del Senado.</a:t>
            </a:r>
          </a:p>
          <a:p>
            <a:pPr>
              <a:spcBef>
                <a:spcPct val="0"/>
              </a:spcBef>
              <a:spcAft>
                <a:spcPts val="424"/>
              </a:spcAft>
            </a:pPr>
            <a:r>
              <a:rPr lang="es-MX" altLang="es-MX" sz="1400" dirty="0">
                <a:solidFill>
                  <a:srgbClr val="17375E"/>
                </a:solidFill>
                <a:latin typeface="+mn-lt"/>
                <a:sym typeface="Wingdings" pitchFamily="2" charset="2"/>
              </a:rPr>
              <a:t>Reglas de interacción con interesados en proceso .</a:t>
            </a:r>
          </a:p>
          <a:p>
            <a:pPr>
              <a:spcBef>
                <a:spcPct val="0"/>
              </a:spcBef>
              <a:spcAft>
                <a:spcPts val="424"/>
              </a:spcAft>
            </a:pPr>
            <a:r>
              <a:rPr lang="es-MX" altLang="es-MX" sz="1400" dirty="0">
                <a:solidFill>
                  <a:srgbClr val="17375E"/>
                </a:solidFill>
                <a:latin typeface="+mn-lt"/>
                <a:sym typeface="Wingdings" pitchFamily="2" charset="2"/>
              </a:rPr>
              <a:t>Sistema de pesos y contrapesos.</a:t>
            </a:r>
          </a:p>
        </p:txBody>
      </p:sp>
      <p:sp>
        <p:nvSpPr>
          <p:cNvPr id="20" name="36 CuadroTexto">
            <a:extLst>
              <a:ext uri="{FF2B5EF4-FFF2-40B4-BE49-F238E27FC236}">
                <a16:creationId xmlns:a16="http://schemas.microsoft.com/office/drawing/2014/main" id="{2D35F1A0-5A61-724B-A64A-E679DB4F2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1229" y="3619108"/>
            <a:ext cx="6745063" cy="1056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761" tIns="45394" rIns="90761" bIns="45394">
            <a:spAutoFit/>
          </a:bodyPr>
          <a:lstStyle>
            <a:lvl1pPr marL="339725" indent="-339725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panose="020B0503030404040204" pitchFamily="34" charset="0"/>
              </a:defRPr>
            </a:lvl1pPr>
            <a:lvl2pPr marL="742950" indent="-28575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 defTabSz="12827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424"/>
              </a:spcAft>
            </a:pPr>
            <a:r>
              <a:rPr lang="es-MX" altLang="es-MX" sz="1400" dirty="0">
                <a:solidFill>
                  <a:srgbClr val="17375E"/>
                </a:solidFill>
                <a:latin typeface="+mn-lt"/>
                <a:sym typeface="Wingdings" pitchFamily="2" charset="2"/>
              </a:rPr>
              <a:t>Regulación de insumos esenciales.</a:t>
            </a:r>
          </a:p>
          <a:p>
            <a:pPr>
              <a:spcBef>
                <a:spcPct val="0"/>
              </a:spcBef>
              <a:spcAft>
                <a:spcPts val="424"/>
              </a:spcAft>
            </a:pPr>
            <a:r>
              <a:rPr lang="es-MX" altLang="es-MX" sz="1400" dirty="0">
                <a:solidFill>
                  <a:srgbClr val="17375E"/>
                </a:solidFill>
                <a:latin typeface="+mn-lt"/>
                <a:sym typeface="Wingdings" pitchFamily="2" charset="2"/>
              </a:rPr>
              <a:t>Ordenar la eliminación de barreras de la competencia.</a:t>
            </a:r>
          </a:p>
          <a:p>
            <a:pPr>
              <a:spcBef>
                <a:spcPct val="0"/>
              </a:spcBef>
              <a:spcAft>
                <a:spcPts val="424"/>
              </a:spcAft>
            </a:pPr>
            <a:r>
              <a:rPr lang="es-MX" altLang="es-MX" sz="1400" dirty="0">
                <a:solidFill>
                  <a:srgbClr val="17375E"/>
                </a:solidFill>
                <a:latin typeface="+mn-lt"/>
                <a:sym typeface="Wingdings" pitchFamily="2" charset="2"/>
              </a:rPr>
              <a:t>Desincorporación de activos en mercados concentrados en proporciones necesarias para eliminar efectos anticompetitivos.</a:t>
            </a:r>
          </a:p>
        </p:txBody>
      </p:sp>
      <p:sp>
        <p:nvSpPr>
          <p:cNvPr id="21" name="37 CuadroTexto">
            <a:extLst>
              <a:ext uri="{FF2B5EF4-FFF2-40B4-BE49-F238E27FC236}">
                <a16:creationId xmlns:a16="http://schemas.microsoft.com/office/drawing/2014/main" id="{D3691543-D2F5-5240-922E-7B678DFCD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0656" y="5254652"/>
            <a:ext cx="6688330" cy="1056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761" tIns="45394" rIns="90761" bIns="45394">
            <a:spAutoFit/>
          </a:bodyPr>
          <a:lstStyle>
            <a:lvl1pPr marL="339725" indent="-339725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panose="020B0503030404040204" pitchFamily="34" charset="0"/>
              </a:defRPr>
            </a:lvl1pPr>
            <a:lvl2pPr marL="742950" indent="-28575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 defTabSz="12827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 defTabSz="12827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 defTabSz="12827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12827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ts val="424"/>
              </a:spcAft>
            </a:pPr>
            <a:r>
              <a:rPr lang="es-MX" altLang="es-MX" sz="1400" dirty="0">
                <a:solidFill>
                  <a:srgbClr val="17375E"/>
                </a:solidFill>
                <a:latin typeface="+mn-lt"/>
                <a:sym typeface="Wingdings" pitchFamily="2" charset="2"/>
              </a:rPr>
              <a:t>Establecimiento de tribunales especializados.</a:t>
            </a:r>
          </a:p>
          <a:p>
            <a:pPr>
              <a:spcBef>
                <a:spcPct val="0"/>
              </a:spcBef>
              <a:spcAft>
                <a:spcPts val="424"/>
              </a:spcAft>
            </a:pPr>
            <a:r>
              <a:rPr lang="es-MX" altLang="es-MX" sz="1400" dirty="0">
                <a:solidFill>
                  <a:srgbClr val="17375E"/>
                </a:solidFill>
                <a:latin typeface="+mn-lt"/>
                <a:sym typeface="Wingdings" pitchFamily="2" charset="2"/>
              </a:rPr>
              <a:t>Eliminación del recurso de reconsideración.</a:t>
            </a:r>
          </a:p>
          <a:p>
            <a:pPr>
              <a:spcBef>
                <a:spcPct val="0"/>
              </a:spcBef>
              <a:spcAft>
                <a:spcPts val="424"/>
              </a:spcAft>
            </a:pPr>
            <a:r>
              <a:rPr lang="es-MX" altLang="es-MX" sz="1400" dirty="0">
                <a:solidFill>
                  <a:srgbClr val="17375E"/>
                </a:solidFill>
                <a:latin typeface="+mn-lt"/>
                <a:sym typeface="Wingdings" pitchFamily="2" charset="2"/>
              </a:rPr>
              <a:t>Los actos de los órganos autónomos sólo serán impugnados mediante juicio de amparo indirecto y sólo respecto a resoluciones que ponen fin a procedimientos.</a:t>
            </a:r>
          </a:p>
        </p:txBody>
      </p:sp>
      <p:sp>
        <p:nvSpPr>
          <p:cNvPr id="22" name="15 Triángulo isósceles">
            <a:extLst>
              <a:ext uri="{FF2B5EF4-FFF2-40B4-BE49-F238E27FC236}">
                <a16:creationId xmlns:a16="http://schemas.microsoft.com/office/drawing/2014/main" id="{ECBD5AB3-4EC7-9445-8D5E-EDCBB8E95F18}"/>
              </a:ext>
            </a:extLst>
          </p:cNvPr>
          <p:cNvSpPr/>
          <p:nvPr/>
        </p:nvSpPr>
        <p:spPr>
          <a:xfrm rot="5400000">
            <a:off x="8916402" y="2040081"/>
            <a:ext cx="1677520" cy="162485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10" tIns="32007" rIns="64010" bIns="32007" anchor="ctr"/>
          <a:lstStyle/>
          <a:p>
            <a:pPr algn="ctr" defTabSz="906478">
              <a:defRPr/>
            </a:pPr>
            <a:endParaRPr lang="en-US" sz="1624">
              <a:solidFill>
                <a:srgbClr val="17375E"/>
              </a:solidFill>
            </a:endParaRPr>
          </a:p>
        </p:txBody>
      </p:sp>
      <p:sp>
        <p:nvSpPr>
          <p:cNvPr id="23" name="15 Triángulo isósceles">
            <a:extLst>
              <a:ext uri="{FF2B5EF4-FFF2-40B4-BE49-F238E27FC236}">
                <a16:creationId xmlns:a16="http://schemas.microsoft.com/office/drawing/2014/main" id="{C8F0E347-733A-3840-BBEC-7FF5F7040967}"/>
              </a:ext>
            </a:extLst>
          </p:cNvPr>
          <p:cNvSpPr/>
          <p:nvPr/>
        </p:nvSpPr>
        <p:spPr>
          <a:xfrm rot="5400000">
            <a:off x="9133067" y="4081183"/>
            <a:ext cx="1269626" cy="169208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10" tIns="32007" rIns="64010" bIns="32007" anchor="ctr"/>
          <a:lstStyle/>
          <a:p>
            <a:pPr algn="ctr" defTabSz="906478">
              <a:defRPr/>
            </a:pPr>
            <a:endParaRPr lang="en-US" sz="1624">
              <a:solidFill>
                <a:srgbClr val="17375E"/>
              </a:solidFill>
            </a:endParaRPr>
          </a:p>
        </p:txBody>
      </p:sp>
      <p:sp>
        <p:nvSpPr>
          <p:cNvPr id="24" name="15 Triángulo isósceles">
            <a:extLst>
              <a:ext uri="{FF2B5EF4-FFF2-40B4-BE49-F238E27FC236}">
                <a16:creationId xmlns:a16="http://schemas.microsoft.com/office/drawing/2014/main" id="{8952A3A7-2FAE-864A-A08B-C8B016BB2D16}"/>
              </a:ext>
            </a:extLst>
          </p:cNvPr>
          <p:cNvSpPr/>
          <p:nvPr/>
        </p:nvSpPr>
        <p:spPr>
          <a:xfrm rot="5400000">
            <a:off x="9133073" y="5678036"/>
            <a:ext cx="1269626" cy="169208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10" tIns="32007" rIns="64010" bIns="32007" anchor="ctr"/>
          <a:lstStyle/>
          <a:p>
            <a:pPr algn="ctr" defTabSz="906478">
              <a:defRPr/>
            </a:pPr>
            <a:endParaRPr lang="en-US" sz="1624">
              <a:solidFill>
                <a:schemeClr val="bg1"/>
              </a:solidFill>
            </a:endParaRPr>
          </a:p>
        </p:txBody>
      </p:sp>
      <p:cxnSp>
        <p:nvCxnSpPr>
          <p:cNvPr id="25" name="47 Conector recto">
            <a:extLst>
              <a:ext uri="{FF2B5EF4-FFF2-40B4-BE49-F238E27FC236}">
                <a16:creationId xmlns:a16="http://schemas.microsoft.com/office/drawing/2014/main" id="{F3B726EC-D65B-F540-979A-AAA28BDD66CE}"/>
              </a:ext>
            </a:extLst>
          </p:cNvPr>
          <p:cNvCxnSpPr>
            <a:cxnSpLocks/>
          </p:cNvCxnSpPr>
          <p:nvPr/>
        </p:nvCxnSpPr>
        <p:spPr>
          <a:xfrm>
            <a:off x="480767" y="1039906"/>
            <a:ext cx="1102919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47 Conector recto">
            <a:extLst>
              <a:ext uri="{FF2B5EF4-FFF2-40B4-BE49-F238E27FC236}">
                <a16:creationId xmlns:a16="http://schemas.microsoft.com/office/drawing/2014/main" id="{B6A9362B-939C-744F-9996-D9F02207A0F7}"/>
              </a:ext>
            </a:extLst>
          </p:cNvPr>
          <p:cNvCxnSpPr>
            <a:cxnSpLocks/>
          </p:cNvCxnSpPr>
          <p:nvPr/>
        </p:nvCxnSpPr>
        <p:spPr>
          <a:xfrm>
            <a:off x="480767" y="3275626"/>
            <a:ext cx="1102919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47 Conector recto">
            <a:extLst>
              <a:ext uri="{FF2B5EF4-FFF2-40B4-BE49-F238E27FC236}">
                <a16:creationId xmlns:a16="http://schemas.microsoft.com/office/drawing/2014/main" id="{3D4C081A-23F5-1A46-B61C-5133F4EC67FF}"/>
              </a:ext>
            </a:extLst>
          </p:cNvPr>
          <p:cNvCxnSpPr>
            <a:cxnSpLocks/>
          </p:cNvCxnSpPr>
          <p:nvPr/>
        </p:nvCxnSpPr>
        <p:spPr>
          <a:xfrm flipV="1">
            <a:off x="480767" y="4926893"/>
            <a:ext cx="11029198" cy="1511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3308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0F16390-1E1B-0447-BDD4-5E0BAC95F422}"/>
              </a:ext>
            </a:extLst>
          </p:cNvPr>
          <p:cNvSpPr txBox="1"/>
          <p:nvPr/>
        </p:nvSpPr>
        <p:spPr>
          <a:xfrm>
            <a:off x="932416" y="1063824"/>
            <a:ext cx="10402693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Impacto.</a:t>
            </a:r>
          </a:p>
          <a:p>
            <a:pPr marL="914400" lvl="1" indent="-45720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COFECE mejoró en indicadores de efectividad (WEF). Pasó del lugar 104 al 67 en </a:t>
            </a:r>
            <a:r>
              <a:rPr lang="es-ES_tradnl" sz="2400">
                <a:latin typeface="Calibri" charset="0"/>
                <a:ea typeface="Calibri" charset="0"/>
                <a:cs typeface="Calibri" charset="0"/>
              </a:rPr>
              <a:t>el ranking.</a:t>
            </a:r>
            <a:endParaRPr lang="es-ES_tradnl" sz="2400" dirty="0">
              <a:latin typeface="Calibri" charset="0"/>
              <a:ea typeface="Calibri" charset="0"/>
              <a:cs typeface="Calibri" charset="0"/>
            </a:endParaRPr>
          </a:p>
          <a:p>
            <a:pPr marL="914400" lvl="1" indent="-45720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Mejora de precios y reducción de concentración en sectores de telecomunicaciones y radiodifusión (excepto en tv restringida; efecto LFT).</a:t>
            </a:r>
          </a:p>
          <a:p>
            <a:pPr marL="285750" indent="-28575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Control y transparencia.</a:t>
            </a:r>
          </a:p>
          <a:p>
            <a:pPr marL="914400" lvl="1" indent="-45720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Pendiente la designación de titulares de órgano interno de control (Congreso).</a:t>
            </a:r>
          </a:p>
          <a:p>
            <a:pPr marL="285750" indent="-28575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Uso de facultades. </a:t>
            </a:r>
          </a:p>
          <a:p>
            <a:pPr marL="914400" lvl="1" indent="-45720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Poco uso de nuevas facultades.</a:t>
            </a:r>
          </a:p>
          <a:p>
            <a:pPr marL="285750" indent="-28575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Sanciones.</a:t>
            </a:r>
          </a:p>
          <a:p>
            <a:pPr marL="800100" lvl="1" indent="-34290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COFECE: 4,532 millones.</a:t>
            </a:r>
          </a:p>
          <a:p>
            <a:pPr marL="800100" lvl="1" indent="-34290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IFT: 303 millones.</a:t>
            </a: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16A63C53-23A9-A14D-AB8B-0876F62ED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658" y="386716"/>
            <a:ext cx="731968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s-ES" altLang="es-MX" sz="40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Resultados</a:t>
            </a:r>
            <a:endParaRPr lang="es-MX" altLang="es-MX" sz="4000" b="1" dirty="0">
              <a:solidFill>
                <a:schemeClr val="accent1">
                  <a:lumMod val="50000"/>
                </a:schemeClr>
              </a:solidFill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50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0F16390-1E1B-0447-BDD4-5E0BAC95F422}"/>
              </a:ext>
            </a:extLst>
          </p:cNvPr>
          <p:cNvSpPr txBox="1"/>
          <p:nvPr/>
        </p:nvSpPr>
        <p:spPr>
          <a:xfrm>
            <a:off x="984176" y="866800"/>
            <a:ext cx="965334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Medios de impugnación y operación de tribunales.</a:t>
            </a:r>
          </a:p>
          <a:p>
            <a:pPr marL="800100" lvl="1" indent="-34290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Reducción número de amparos.</a:t>
            </a:r>
          </a:p>
          <a:p>
            <a:pPr marL="800100" lvl="1" indent="-34290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Mejora de plazos.</a:t>
            </a:r>
          </a:p>
          <a:p>
            <a:pPr marL="800100" lvl="1" indent="-34290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Poca claridad en mecanismos de designación y remoción (PJF).</a:t>
            </a:r>
          </a:p>
          <a:p>
            <a:pPr marL="800100" lvl="1" indent="-34290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Actuaciones controversiales (SCJN).</a:t>
            </a:r>
          </a:p>
          <a:p>
            <a:pPr marL="285750" indent="-28575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Ejecutivo.</a:t>
            </a:r>
          </a:p>
          <a:p>
            <a:pPr marL="800100" lvl="1" indent="-34290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Barreras (Sinaloa).</a:t>
            </a:r>
          </a:p>
          <a:p>
            <a:pPr marL="800100" lvl="1" indent="-34290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Prácticas monopólicas (tortillas y leche).</a:t>
            </a:r>
          </a:p>
          <a:p>
            <a:pPr marL="800100" lvl="1" indent="-34290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Cooperación con OCDE y Poder Judicial.</a:t>
            </a:r>
          </a:p>
          <a:p>
            <a:pPr marL="800100" lvl="1" indent="-34290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Apple Symbols" panose="02000000000000000000" pitchFamily="2" charset="-79"/>
              <a:buChar char="⎻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Sin actividad en mercados de telecomunicaciones y radiodifusión.</a:t>
            </a:r>
          </a:p>
          <a:p>
            <a:pPr marL="285750" indent="-28575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endParaRPr lang="es-ES_tradnl" sz="24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807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0F16390-1E1B-0447-BDD4-5E0BAC95F422}"/>
              </a:ext>
            </a:extLst>
          </p:cNvPr>
          <p:cNvSpPr txBox="1"/>
          <p:nvPr/>
        </p:nvSpPr>
        <p:spPr>
          <a:xfrm>
            <a:off x="790226" y="1384411"/>
            <a:ext cx="104026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Nueva estructura institucional. Recoge mejores prácticas internacionales-</a:t>
            </a:r>
          </a:p>
          <a:p>
            <a:pPr marL="285750" indent="-28575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Reforzamiento del sistema de investigación (COFECE).</a:t>
            </a:r>
          </a:p>
          <a:p>
            <a:pPr marL="285750" indent="-28575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Uso limitado de facultades incrementales.</a:t>
            </a:r>
          </a:p>
          <a:p>
            <a:pPr marL="285750" indent="-28575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No ha aumentado el número de investigaciones.</a:t>
            </a:r>
          </a:p>
          <a:p>
            <a:pPr marL="285750" indent="-28575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Pendiente evaluar efectividad de sanciones de COFECE. Casos relevantes por resolver.</a:t>
            </a:r>
          </a:p>
          <a:p>
            <a:pPr marL="285750" indent="-28575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Relación costo-beneficio favorable.</a:t>
            </a:r>
          </a:p>
          <a:p>
            <a:pPr marL="285750" indent="-285750"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ü"/>
            </a:pPr>
            <a:r>
              <a:rPr lang="es-ES_tradnl" sz="2400" dirty="0">
                <a:latin typeface="Calibri" charset="0"/>
                <a:ea typeface="Calibri" charset="0"/>
                <a:cs typeface="Calibri" charset="0"/>
              </a:rPr>
              <a:t>Ha modificado el comportamiento de los agentes económicos.</a:t>
            </a: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16A63C53-23A9-A14D-AB8B-0876F62ED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899" y="300452"/>
            <a:ext cx="731968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Geneva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charset="0"/>
                <a:cs typeface="Geneva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s-ES" altLang="es-MX" sz="40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Conclusiones</a:t>
            </a:r>
            <a:endParaRPr lang="es-MX" altLang="es-MX" sz="4000" b="1" dirty="0">
              <a:solidFill>
                <a:schemeClr val="accent1">
                  <a:lumMod val="50000"/>
                </a:schemeClr>
              </a:solidFill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319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226450" y="1152865"/>
            <a:ext cx="6189833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AutoNum type="arabicPeriod"/>
            </a:pPr>
            <a:r>
              <a:rPr lang="es-ES" sz="2800" dirty="0"/>
              <a:t>Procedimientos de reparación de daño.</a:t>
            </a:r>
          </a:p>
          <a:p>
            <a:pPr marL="457200" indent="-457200">
              <a:spcAft>
                <a:spcPts val="600"/>
              </a:spcAft>
              <a:buAutoNum type="arabicPeriod"/>
            </a:pPr>
            <a:r>
              <a:rPr lang="es-ES" sz="2800" dirty="0"/>
              <a:t>Colaboración entre competidores, particularmente enfocada a actividades agropecuarias.</a:t>
            </a:r>
          </a:p>
          <a:p>
            <a:pPr marL="457200" indent="-457200">
              <a:spcAft>
                <a:spcPts val="600"/>
              </a:spcAft>
              <a:buAutoNum type="arabicPeriod"/>
            </a:pPr>
            <a:r>
              <a:rPr lang="es-ES" sz="2800" dirty="0"/>
              <a:t>Subsidios.</a:t>
            </a:r>
          </a:p>
          <a:p>
            <a:pPr marL="457200" indent="-457200">
              <a:spcAft>
                <a:spcPts val="600"/>
              </a:spcAft>
              <a:buAutoNum type="arabicPeriod"/>
            </a:pPr>
            <a:r>
              <a:rPr lang="es-ES" sz="2800" dirty="0"/>
              <a:t>Mercados laborales.</a:t>
            </a:r>
          </a:p>
          <a:p>
            <a:pPr marL="457200" indent="-457200">
              <a:spcAft>
                <a:spcPts val="600"/>
              </a:spcAft>
              <a:buAutoNum type="arabicPeriod"/>
            </a:pPr>
            <a:r>
              <a:rPr lang="es-ES" sz="2800" dirty="0"/>
              <a:t>Plataformas.</a:t>
            </a:r>
          </a:p>
          <a:p>
            <a:pPr marL="457200" indent="-457200">
              <a:spcAft>
                <a:spcPts val="600"/>
              </a:spcAft>
              <a:buAutoNum type="arabicPeriod"/>
            </a:pPr>
            <a:r>
              <a:rPr lang="es-ES" sz="2800" dirty="0"/>
              <a:t>Acceso a nuevas tecnologías (4ª Revolución Industrial).</a:t>
            </a:r>
            <a:endParaRPr lang="es-ES_tradnl" sz="2800" dirty="0"/>
          </a:p>
        </p:txBody>
      </p:sp>
      <p:cxnSp>
        <p:nvCxnSpPr>
          <p:cNvPr id="3" name="Conector recto 2"/>
          <p:cNvCxnSpPr>
            <a:cxnSpLocks/>
          </p:cNvCxnSpPr>
          <p:nvPr/>
        </p:nvCxnSpPr>
        <p:spPr>
          <a:xfrm>
            <a:off x="3798849" y="999779"/>
            <a:ext cx="0" cy="4939012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386707" y="2752638"/>
            <a:ext cx="26141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b="1" dirty="0">
                <a:solidFill>
                  <a:schemeClr val="accent1">
                    <a:lumMod val="50000"/>
                  </a:schemeClr>
                </a:solidFill>
              </a:rPr>
              <a:t>Agenda futura</a:t>
            </a:r>
          </a:p>
        </p:txBody>
      </p:sp>
    </p:spTree>
    <p:extLst>
      <p:ext uri="{BB962C8B-B14F-4D97-AF65-F5344CB8AC3E}">
        <p14:creationId xmlns:p14="http://schemas.microsoft.com/office/powerpoint/2010/main" val="302478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E34BA1A-A320-874A-B4D2-A70FCDD3A9DC}"/>
              </a:ext>
            </a:extLst>
          </p:cNvPr>
          <p:cNvSpPr txBox="1"/>
          <p:nvPr/>
        </p:nvSpPr>
        <p:spPr>
          <a:xfrm>
            <a:off x="4621214" y="1395240"/>
            <a:ext cx="3000375" cy="809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4659" b="1" dirty="0">
                <a:solidFill>
                  <a:schemeClr val="accent1">
                    <a:lumMod val="75000"/>
                  </a:schemeClr>
                </a:solidFill>
              </a:rPr>
              <a:t>Gracias!!!</a:t>
            </a:r>
          </a:p>
        </p:txBody>
      </p:sp>
      <p:pic>
        <p:nvPicPr>
          <p:cNvPr id="5" name="Imagen 4" descr="linkedin-logo.png">
            <a:extLst>
              <a:ext uri="{FF2B5EF4-FFF2-40B4-BE49-F238E27FC236}">
                <a16:creationId xmlns:a16="http://schemas.microsoft.com/office/drawing/2014/main" id="{F9BD09C0-08EF-EB41-B70F-4455BB8839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813" y="304930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2">
            <a:extLst>
              <a:ext uri="{FF2B5EF4-FFF2-40B4-BE49-F238E27FC236}">
                <a16:creationId xmlns:a16="http://schemas.microsoft.com/office/drawing/2014/main" id="{CC9B0800-5AE1-614F-9133-E1813DBFFBF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813" y="4200240"/>
            <a:ext cx="9144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FAD0320-C6D4-1A43-99CA-40A051D6A6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8696" y="5237393"/>
            <a:ext cx="1021179" cy="92325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7E57F59-7981-BE4E-9399-10E1AE514DA5}"/>
              </a:ext>
            </a:extLst>
          </p:cNvPr>
          <p:cNvSpPr txBox="1"/>
          <p:nvPr/>
        </p:nvSpPr>
        <p:spPr>
          <a:xfrm>
            <a:off x="3605214" y="4508501"/>
            <a:ext cx="2819683" cy="5269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824" b="1" dirty="0">
                <a:solidFill>
                  <a:schemeClr val="accent1">
                    <a:lumMod val="75000"/>
                  </a:schemeClr>
                </a:solidFill>
              </a:rPr>
              <a:t>@</a:t>
            </a:r>
            <a:r>
              <a:rPr lang="es-MX" sz="2824" b="1" dirty="0" err="1">
                <a:solidFill>
                  <a:schemeClr val="accent1">
                    <a:lumMod val="75000"/>
                  </a:schemeClr>
                </a:solidFill>
              </a:rPr>
              <a:t>javiernunezmel</a:t>
            </a:r>
            <a:endParaRPr lang="es-MX" sz="2824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365873C-E2D6-5B48-B9FB-6D59B20E87A1}"/>
              </a:ext>
            </a:extLst>
          </p:cNvPr>
          <p:cNvSpPr txBox="1"/>
          <p:nvPr/>
        </p:nvSpPr>
        <p:spPr>
          <a:xfrm>
            <a:off x="3662363" y="5429968"/>
            <a:ext cx="3090590" cy="5269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MX" sz="2824" b="1" dirty="0">
                <a:solidFill>
                  <a:schemeClr val="accent1">
                    <a:lumMod val="75000"/>
                  </a:schemeClr>
                </a:solidFill>
              </a:rPr>
              <a:t>javier@ockham.mx</a:t>
            </a:r>
          </a:p>
        </p:txBody>
      </p:sp>
    </p:spTree>
    <p:extLst>
      <p:ext uri="{BB962C8B-B14F-4D97-AF65-F5344CB8AC3E}">
        <p14:creationId xmlns:p14="http://schemas.microsoft.com/office/powerpoint/2010/main" val="28820304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560</Words>
  <Application>Microsoft Macintosh PowerPoint</Application>
  <PresentationFormat>Panorámica</PresentationFormat>
  <Paragraphs>91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8" baseType="lpstr">
      <vt:lpstr>MS PGothic</vt:lpstr>
      <vt:lpstr>Apple Symbols</vt:lpstr>
      <vt:lpstr>Arial</vt:lpstr>
      <vt:lpstr>Calibri</vt:lpstr>
      <vt:lpstr>Calibri Light</vt:lpstr>
      <vt:lpstr>Geneva</vt:lpstr>
      <vt:lpstr>LucidaGrande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Riesgos para las empresas por el incumplimiento de la normativa de competencia económica</dc:title>
  <dc:creator>Javier N</dc:creator>
  <cp:lastModifiedBy>Javier N</cp:lastModifiedBy>
  <cp:revision>60</cp:revision>
  <dcterms:created xsi:type="dcterms:W3CDTF">2018-04-18T20:03:19Z</dcterms:created>
  <dcterms:modified xsi:type="dcterms:W3CDTF">2018-08-08T11:48:23Z</dcterms:modified>
</cp:coreProperties>
</file>