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1"/>
  </p:notesMasterIdLst>
  <p:sldIdLst>
    <p:sldId id="256" r:id="rId2"/>
    <p:sldId id="346" r:id="rId3"/>
    <p:sldId id="367" r:id="rId4"/>
    <p:sldId id="371" r:id="rId5"/>
    <p:sldId id="380" r:id="rId6"/>
    <p:sldId id="387" r:id="rId7"/>
    <p:sldId id="381" r:id="rId8"/>
    <p:sldId id="323" r:id="rId9"/>
    <p:sldId id="383" r:id="rId10"/>
    <p:sldId id="382" r:id="rId11"/>
    <p:sldId id="320" r:id="rId12"/>
    <p:sldId id="384" r:id="rId13"/>
    <p:sldId id="338" r:id="rId14"/>
    <p:sldId id="369" r:id="rId15"/>
    <p:sldId id="374" r:id="rId16"/>
    <p:sldId id="385" r:id="rId17"/>
    <p:sldId id="386" r:id="rId18"/>
    <p:sldId id="366" r:id="rId19"/>
    <p:sldId id="303"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tza Rosales" initials="RRM" lastIdx="1" clrIdx="0">
    <p:extLst>
      <p:ext uri="{19B8F6BF-5375-455C-9EA6-DF929625EA0E}">
        <p15:presenceInfo xmlns:p15="http://schemas.microsoft.com/office/powerpoint/2012/main" userId="Maritza Rosal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9A40"/>
    <a:srgbClr val="574874"/>
    <a:srgbClr val="5E5E8C"/>
    <a:srgbClr val="69699B"/>
    <a:srgbClr val="8AAB47"/>
    <a:srgbClr val="6C5991"/>
    <a:srgbClr val="454D9D"/>
    <a:srgbClr val="5C8A00"/>
    <a:srgbClr val="669900"/>
    <a:srgbClr val="6E5B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04" autoAdjust="0"/>
    <p:restoredTop sz="94660"/>
  </p:normalViewPr>
  <p:slideViewPr>
    <p:cSldViewPr snapToGrid="0">
      <p:cViewPr varScale="1">
        <p:scale>
          <a:sx n="65" d="100"/>
          <a:sy n="65" d="100"/>
        </p:scale>
        <p:origin x="785"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30"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77119-B84A-48B3-A97B-A995B72E9AF9}" type="doc">
      <dgm:prSet loTypeId="urn:microsoft.com/office/officeart/2005/8/layout/gear1" loCatId="relationship" qsTypeId="urn:microsoft.com/office/officeart/2005/8/quickstyle/simple1" qsCatId="simple" csTypeId="urn:microsoft.com/office/officeart/2005/8/colors/accent1_2" csCatId="accent1" phldr="1"/>
      <dgm:spPr/>
      <dgm:t>
        <a:bodyPr/>
        <a:lstStyle/>
        <a:p>
          <a:endParaRPr lang="es-MX"/>
        </a:p>
      </dgm:t>
    </dgm:pt>
    <dgm:pt modelId="{79E26EA8-1858-4C56-9855-7AC4CB0F03C6}">
      <dgm:prSet phldrT="[Texto]" custT="1"/>
      <dgm:spPr>
        <a:solidFill>
          <a:schemeClr val="accent1"/>
        </a:solidFill>
      </dgm:spPr>
      <dgm:t>
        <a:bodyPr/>
        <a:lstStyle/>
        <a:p>
          <a:r>
            <a:rPr lang="es-MX" sz="2800" dirty="0"/>
            <a:t>Política</a:t>
          </a:r>
        </a:p>
        <a:p>
          <a:r>
            <a:rPr lang="es-MX" sz="2800" dirty="0"/>
            <a:t>laboral</a:t>
          </a:r>
          <a:endParaRPr lang="x-none" sz="2800" dirty="0"/>
        </a:p>
      </dgm:t>
    </dgm:pt>
    <dgm:pt modelId="{D580B90D-3124-42BC-8C58-142717BA2649}" type="parTrans" cxnId="{5D0D8B4F-6271-448B-85A6-B777C5BE0D13}">
      <dgm:prSet/>
      <dgm:spPr/>
      <dgm:t>
        <a:bodyPr/>
        <a:lstStyle/>
        <a:p>
          <a:endParaRPr lang="x-none"/>
        </a:p>
      </dgm:t>
    </dgm:pt>
    <dgm:pt modelId="{25D42B94-4CE2-47E6-82BD-374ADD07AF3F}" type="sibTrans" cxnId="{5D0D8B4F-6271-448B-85A6-B777C5BE0D13}">
      <dgm:prSet/>
      <dgm:spPr>
        <a:solidFill>
          <a:schemeClr val="bg1"/>
        </a:solidFill>
      </dgm:spPr>
      <dgm:t>
        <a:bodyPr/>
        <a:lstStyle/>
        <a:p>
          <a:endParaRPr lang="x-none"/>
        </a:p>
      </dgm:t>
    </dgm:pt>
    <dgm:pt modelId="{66EFA1D0-2231-4A4F-B2C1-B639EED761E2}">
      <dgm:prSet phldrT="[Texto]" custT="1"/>
      <dgm:spPr>
        <a:solidFill>
          <a:schemeClr val="bg1">
            <a:lumMod val="50000"/>
          </a:schemeClr>
        </a:solidFill>
      </dgm:spPr>
      <dgm:t>
        <a:bodyPr/>
        <a:lstStyle/>
        <a:p>
          <a:r>
            <a:rPr lang="x-none" sz="1800" dirty="0"/>
            <a:t>Sistema</a:t>
          </a:r>
        </a:p>
        <a:p>
          <a:r>
            <a:rPr lang="x-none" sz="1800" dirty="0"/>
            <a:t>financiero</a:t>
          </a:r>
        </a:p>
      </dgm:t>
    </dgm:pt>
    <dgm:pt modelId="{E2320D8D-D518-4F4B-A286-847B85AA4BDE}" type="parTrans" cxnId="{43885490-C1A9-4537-A960-A110B5712EA9}">
      <dgm:prSet/>
      <dgm:spPr/>
      <dgm:t>
        <a:bodyPr/>
        <a:lstStyle/>
        <a:p>
          <a:endParaRPr lang="x-none"/>
        </a:p>
      </dgm:t>
    </dgm:pt>
    <dgm:pt modelId="{D65E86A8-DEDE-4185-8D36-E15B789F6432}" type="sibTrans" cxnId="{43885490-C1A9-4537-A960-A110B5712EA9}">
      <dgm:prSet/>
      <dgm:spPr>
        <a:solidFill>
          <a:schemeClr val="bg1"/>
        </a:solidFill>
      </dgm:spPr>
      <dgm:t>
        <a:bodyPr/>
        <a:lstStyle/>
        <a:p>
          <a:endParaRPr lang="x-none"/>
        </a:p>
      </dgm:t>
    </dgm:pt>
    <dgm:pt modelId="{D9D3C0CC-3525-45B2-AAAE-5D29709A5626}">
      <dgm:prSet phldrT="[Texto]" custT="1"/>
      <dgm:spPr>
        <a:solidFill>
          <a:srgbClr val="81A042"/>
        </a:solidFill>
      </dgm:spPr>
      <dgm:t>
        <a:bodyPr/>
        <a:lstStyle/>
        <a:p>
          <a:r>
            <a:rPr lang="es-MX" sz="2400" dirty="0"/>
            <a:t>Política</a:t>
          </a:r>
          <a:endParaRPr lang="x-none" sz="2400" dirty="0"/>
        </a:p>
        <a:p>
          <a:r>
            <a:rPr lang="x-none" sz="2400" dirty="0"/>
            <a:t>fiscal</a:t>
          </a:r>
        </a:p>
      </dgm:t>
    </dgm:pt>
    <dgm:pt modelId="{CCD4FE69-4F75-4619-95BD-82CF146FEB61}" type="sibTrans" cxnId="{63354D78-545E-49DF-B0CF-57AB00231211}">
      <dgm:prSet/>
      <dgm:spPr>
        <a:solidFill>
          <a:schemeClr val="bg1"/>
        </a:solidFill>
      </dgm:spPr>
      <dgm:t>
        <a:bodyPr/>
        <a:lstStyle/>
        <a:p>
          <a:endParaRPr lang="x-none"/>
        </a:p>
      </dgm:t>
    </dgm:pt>
    <dgm:pt modelId="{EAC8F62F-3D04-4FF0-83C0-0F83EFA51C88}" type="parTrans" cxnId="{63354D78-545E-49DF-B0CF-57AB00231211}">
      <dgm:prSet/>
      <dgm:spPr/>
      <dgm:t>
        <a:bodyPr/>
        <a:lstStyle/>
        <a:p>
          <a:endParaRPr lang="x-none"/>
        </a:p>
      </dgm:t>
    </dgm:pt>
    <dgm:pt modelId="{22B2B4A1-1960-484E-BA16-27F733257F49}" type="pres">
      <dgm:prSet presAssocID="{A4F77119-B84A-48B3-A97B-A995B72E9AF9}" presName="composite" presStyleCnt="0">
        <dgm:presLayoutVars>
          <dgm:chMax val="3"/>
          <dgm:animLvl val="lvl"/>
          <dgm:resizeHandles val="exact"/>
        </dgm:presLayoutVars>
      </dgm:prSet>
      <dgm:spPr/>
      <dgm:t>
        <a:bodyPr/>
        <a:lstStyle/>
        <a:p>
          <a:endParaRPr lang="es-MX"/>
        </a:p>
      </dgm:t>
    </dgm:pt>
    <dgm:pt modelId="{B629D9EB-108D-49CE-89C9-180F590CA975}" type="pres">
      <dgm:prSet presAssocID="{79E26EA8-1858-4C56-9855-7AC4CB0F03C6}" presName="gear1" presStyleLbl="node1" presStyleIdx="0" presStyleCnt="3" custScaleX="84535" custScaleY="79667" custLinFactNeighborX="2539" custLinFactNeighborY="-11762">
        <dgm:presLayoutVars>
          <dgm:chMax val="1"/>
          <dgm:bulletEnabled val="1"/>
        </dgm:presLayoutVars>
      </dgm:prSet>
      <dgm:spPr/>
      <dgm:t>
        <a:bodyPr/>
        <a:lstStyle/>
        <a:p>
          <a:endParaRPr lang="es-MX"/>
        </a:p>
      </dgm:t>
    </dgm:pt>
    <dgm:pt modelId="{A17A0631-C124-4B62-9724-AB5A532FCD12}" type="pres">
      <dgm:prSet presAssocID="{79E26EA8-1858-4C56-9855-7AC4CB0F03C6}" presName="gear1srcNode" presStyleLbl="node1" presStyleIdx="0" presStyleCnt="3"/>
      <dgm:spPr/>
      <dgm:t>
        <a:bodyPr/>
        <a:lstStyle/>
        <a:p>
          <a:endParaRPr lang="es-MX"/>
        </a:p>
      </dgm:t>
    </dgm:pt>
    <dgm:pt modelId="{BB5D5798-F052-4178-97C5-53453A8A6D1C}" type="pres">
      <dgm:prSet presAssocID="{79E26EA8-1858-4C56-9855-7AC4CB0F03C6}" presName="gear1dstNode" presStyleLbl="node1" presStyleIdx="0" presStyleCnt="3"/>
      <dgm:spPr/>
      <dgm:t>
        <a:bodyPr/>
        <a:lstStyle/>
        <a:p>
          <a:endParaRPr lang="es-MX"/>
        </a:p>
      </dgm:t>
    </dgm:pt>
    <dgm:pt modelId="{31262039-6967-4208-AE5B-EBAFEE730523}" type="pres">
      <dgm:prSet presAssocID="{D9D3C0CC-3525-45B2-AAAE-5D29709A5626}" presName="gear2" presStyleLbl="node1" presStyleIdx="1" presStyleCnt="3" custScaleX="116099" custScaleY="109510" custLinFactNeighborX="-7774" custLinFactNeighborY="5134">
        <dgm:presLayoutVars>
          <dgm:chMax val="1"/>
          <dgm:bulletEnabled val="1"/>
        </dgm:presLayoutVars>
      </dgm:prSet>
      <dgm:spPr/>
      <dgm:t>
        <a:bodyPr/>
        <a:lstStyle/>
        <a:p>
          <a:endParaRPr lang="es-MX"/>
        </a:p>
      </dgm:t>
    </dgm:pt>
    <dgm:pt modelId="{8E3266CB-E774-42FC-A05A-72C7266602AC}" type="pres">
      <dgm:prSet presAssocID="{D9D3C0CC-3525-45B2-AAAE-5D29709A5626}" presName="gear2srcNode" presStyleLbl="node1" presStyleIdx="1" presStyleCnt="3"/>
      <dgm:spPr/>
      <dgm:t>
        <a:bodyPr/>
        <a:lstStyle/>
        <a:p>
          <a:endParaRPr lang="es-MX"/>
        </a:p>
      </dgm:t>
    </dgm:pt>
    <dgm:pt modelId="{2B9E5F7C-3A8D-4C23-9F82-E31315AC9FBE}" type="pres">
      <dgm:prSet presAssocID="{D9D3C0CC-3525-45B2-AAAE-5D29709A5626}" presName="gear2dstNode" presStyleLbl="node1" presStyleIdx="1" presStyleCnt="3"/>
      <dgm:spPr/>
      <dgm:t>
        <a:bodyPr/>
        <a:lstStyle/>
        <a:p>
          <a:endParaRPr lang="es-MX"/>
        </a:p>
      </dgm:t>
    </dgm:pt>
    <dgm:pt modelId="{E6FECAB8-455C-470C-AD43-5869C48A7D54}" type="pres">
      <dgm:prSet presAssocID="{66EFA1D0-2231-4A4F-B2C1-B639EED761E2}" presName="gear3" presStyleLbl="node1" presStyleIdx="2" presStyleCnt="3" custLinFactNeighborX="-3299" custLinFactNeighborY="-4354"/>
      <dgm:spPr/>
      <dgm:t>
        <a:bodyPr/>
        <a:lstStyle/>
        <a:p>
          <a:endParaRPr lang="es-MX"/>
        </a:p>
      </dgm:t>
    </dgm:pt>
    <dgm:pt modelId="{7E15A9DC-C5BC-4EB1-A08C-5CA6FC0726BF}" type="pres">
      <dgm:prSet presAssocID="{66EFA1D0-2231-4A4F-B2C1-B639EED761E2}" presName="gear3tx" presStyleLbl="node1" presStyleIdx="2" presStyleCnt="3">
        <dgm:presLayoutVars>
          <dgm:chMax val="1"/>
          <dgm:bulletEnabled val="1"/>
        </dgm:presLayoutVars>
      </dgm:prSet>
      <dgm:spPr/>
      <dgm:t>
        <a:bodyPr/>
        <a:lstStyle/>
        <a:p>
          <a:endParaRPr lang="es-MX"/>
        </a:p>
      </dgm:t>
    </dgm:pt>
    <dgm:pt modelId="{E6CE8C02-9DDA-4DB6-BE81-28C82971B226}" type="pres">
      <dgm:prSet presAssocID="{66EFA1D0-2231-4A4F-B2C1-B639EED761E2}" presName="gear3srcNode" presStyleLbl="node1" presStyleIdx="2" presStyleCnt="3"/>
      <dgm:spPr/>
      <dgm:t>
        <a:bodyPr/>
        <a:lstStyle/>
        <a:p>
          <a:endParaRPr lang="es-MX"/>
        </a:p>
      </dgm:t>
    </dgm:pt>
    <dgm:pt modelId="{8116B453-E401-4B0E-9AE7-7259AB2C9A37}" type="pres">
      <dgm:prSet presAssocID="{66EFA1D0-2231-4A4F-B2C1-B639EED761E2}" presName="gear3dstNode" presStyleLbl="node1" presStyleIdx="2" presStyleCnt="3"/>
      <dgm:spPr/>
      <dgm:t>
        <a:bodyPr/>
        <a:lstStyle/>
        <a:p>
          <a:endParaRPr lang="es-MX"/>
        </a:p>
      </dgm:t>
    </dgm:pt>
    <dgm:pt modelId="{5283F208-0893-4C2A-9F72-35A793986CD6}" type="pres">
      <dgm:prSet presAssocID="{25D42B94-4CE2-47E6-82BD-374ADD07AF3F}" presName="connector1" presStyleLbl="sibTrans2D1" presStyleIdx="0" presStyleCnt="3"/>
      <dgm:spPr/>
      <dgm:t>
        <a:bodyPr/>
        <a:lstStyle/>
        <a:p>
          <a:endParaRPr lang="es-MX"/>
        </a:p>
      </dgm:t>
    </dgm:pt>
    <dgm:pt modelId="{56329B12-6434-49A6-A395-99926AE5EB70}" type="pres">
      <dgm:prSet presAssocID="{CCD4FE69-4F75-4619-95BD-82CF146FEB61}" presName="connector2" presStyleLbl="sibTrans2D1" presStyleIdx="1" presStyleCnt="3"/>
      <dgm:spPr/>
      <dgm:t>
        <a:bodyPr/>
        <a:lstStyle/>
        <a:p>
          <a:endParaRPr lang="es-MX"/>
        </a:p>
      </dgm:t>
    </dgm:pt>
    <dgm:pt modelId="{ABF5B2E9-A9E4-4A6D-8137-4246C1CE082F}" type="pres">
      <dgm:prSet presAssocID="{D65E86A8-DEDE-4185-8D36-E15B789F6432}" presName="connector3" presStyleLbl="sibTrans2D1" presStyleIdx="2" presStyleCnt="3"/>
      <dgm:spPr/>
      <dgm:t>
        <a:bodyPr/>
        <a:lstStyle/>
        <a:p>
          <a:endParaRPr lang="es-MX"/>
        </a:p>
      </dgm:t>
    </dgm:pt>
  </dgm:ptLst>
  <dgm:cxnLst>
    <dgm:cxn modelId="{A0F702FE-E685-475C-9CEC-0C990EBAA684}" type="presOf" srcId="{66EFA1D0-2231-4A4F-B2C1-B639EED761E2}" destId="{E6CE8C02-9DDA-4DB6-BE81-28C82971B226}" srcOrd="2" destOrd="0" presId="urn:microsoft.com/office/officeart/2005/8/layout/gear1"/>
    <dgm:cxn modelId="{5D0D8B4F-6271-448B-85A6-B777C5BE0D13}" srcId="{A4F77119-B84A-48B3-A97B-A995B72E9AF9}" destId="{79E26EA8-1858-4C56-9855-7AC4CB0F03C6}" srcOrd="0" destOrd="0" parTransId="{D580B90D-3124-42BC-8C58-142717BA2649}" sibTransId="{25D42B94-4CE2-47E6-82BD-374ADD07AF3F}"/>
    <dgm:cxn modelId="{8A0CAACC-1A93-4398-95A4-05EDE0E29B39}" type="presOf" srcId="{79E26EA8-1858-4C56-9855-7AC4CB0F03C6}" destId="{A17A0631-C124-4B62-9724-AB5A532FCD12}" srcOrd="1" destOrd="0" presId="urn:microsoft.com/office/officeart/2005/8/layout/gear1"/>
    <dgm:cxn modelId="{E22851C0-C01E-4A56-BEE7-888C0D5CC747}" type="presOf" srcId="{D9D3C0CC-3525-45B2-AAAE-5D29709A5626}" destId="{2B9E5F7C-3A8D-4C23-9F82-E31315AC9FBE}" srcOrd="2" destOrd="0" presId="urn:microsoft.com/office/officeart/2005/8/layout/gear1"/>
    <dgm:cxn modelId="{013DF4B6-8356-4019-B4DC-5E48EB5883E9}" type="presOf" srcId="{CCD4FE69-4F75-4619-95BD-82CF146FEB61}" destId="{56329B12-6434-49A6-A395-99926AE5EB70}" srcOrd="0" destOrd="0" presId="urn:microsoft.com/office/officeart/2005/8/layout/gear1"/>
    <dgm:cxn modelId="{EFCB182E-D1B6-4C6E-806C-3A7F8B89A1E1}" type="presOf" srcId="{A4F77119-B84A-48B3-A97B-A995B72E9AF9}" destId="{22B2B4A1-1960-484E-BA16-27F733257F49}" srcOrd="0" destOrd="0" presId="urn:microsoft.com/office/officeart/2005/8/layout/gear1"/>
    <dgm:cxn modelId="{F9806AA2-3CC5-47C5-82E1-C05BF4672B4F}" type="presOf" srcId="{D9D3C0CC-3525-45B2-AAAE-5D29709A5626}" destId="{8E3266CB-E774-42FC-A05A-72C7266602AC}" srcOrd="1" destOrd="0" presId="urn:microsoft.com/office/officeart/2005/8/layout/gear1"/>
    <dgm:cxn modelId="{E6A3FC24-E693-4069-9DA4-11D6346ADB5D}" type="presOf" srcId="{66EFA1D0-2231-4A4F-B2C1-B639EED761E2}" destId="{E6FECAB8-455C-470C-AD43-5869C48A7D54}" srcOrd="0" destOrd="0" presId="urn:microsoft.com/office/officeart/2005/8/layout/gear1"/>
    <dgm:cxn modelId="{43885490-C1A9-4537-A960-A110B5712EA9}" srcId="{A4F77119-B84A-48B3-A97B-A995B72E9AF9}" destId="{66EFA1D0-2231-4A4F-B2C1-B639EED761E2}" srcOrd="2" destOrd="0" parTransId="{E2320D8D-D518-4F4B-A286-847B85AA4BDE}" sibTransId="{D65E86A8-DEDE-4185-8D36-E15B789F6432}"/>
    <dgm:cxn modelId="{F17F9F85-554F-436D-8420-1F5BF8AA93F5}" type="presOf" srcId="{66EFA1D0-2231-4A4F-B2C1-B639EED761E2}" destId="{8116B453-E401-4B0E-9AE7-7259AB2C9A37}" srcOrd="3" destOrd="0" presId="urn:microsoft.com/office/officeart/2005/8/layout/gear1"/>
    <dgm:cxn modelId="{CBCD5EF9-1919-4327-9272-D801418D4DED}" type="presOf" srcId="{66EFA1D0-2231-4A4F-B2C1-B639EED761E2}" destId="{7E15A9DC-C5BC-4EB1-A08C-5CA6FC0726BF}" srcOrd="1" destOrd="0" presId="urn:microsoft.com/office/officeart/2005/8/layout/gear1"/>
    <dgm:cxn modelId="{63354D78-545E-49DF-B0CF-57AB00231211}" srcId="{A4F77119-B84A-48B3-A97B-A995B72E9AF9}" destId="{D9D3C0CC-3525-45B2-AAAE-5D29709A5626}" srcOrd="1" destOrd="0" parTransId="{EAC8F62F-3D04-4FF0-83C0-0F83EFA51C88}" sibTransId="{CCD4FE69-4F75-4619-95BD-82CF146FEB61}"/>
    <dgm:cxn modelId="{E30A9830-B649-4ACE-91E2-4E017EF13A4B}" type="presOf" srcId="{D9D3C0CC-3525-45B2-AAAE-5D29709A5626}" destId="{31262039-6967-4208-AE5B-EBAFEE730523}" srcOrd="0" destOrd="0" presId="urn:microsoft.com/office/officeart/2005/8/layout/gear1"/>
    <dgm:cxn modelId="{E0141619-F2CE-459C-93DE-ECC05800640E}" type="presOf" srcId="{D65E86A8-DEDE-4185-8D36-E15B789F6432}" destId="{ABF5B2E9-A9E4-4A6D-8137-4246C1CE082F}" srcOrd="0" destOrd="0" presId="urn:microsoft.com/office/officeart/2005/8/layout/gear1"/>
    <dgm:cxn modelId="{ADEDF43C-7E82-48C7-862A-F0E1A2B47E26}" type="presOf" srcId="{79E26EA8-1858-4C56-9855-7AC4CB0F03C6}" destId="{B629D9EB-108D-49CE-89C9-180F590CA975}" srcOrd="0" destOrd="0" presId="urn:microsoft.com/office/officeart/2005/8/layout/gear1"/>
    <dgm:cxn modelId="{0A7C7A80-F42C-4853-AC2B-D110611FE81F}" type="presOf" srcId="{79E26EA8-1858-4C56-9855-7AC4CB0F03C6}" destId="{BB5D5798-F052-4178-97C5-53453A8A6D1C}" srcOrd="2" destOrd="0" presId="urn:microsoft.com/office/officeart/2005/8/layout/gear1"/>
    <dgm:cxn modelId="{07F3EEF7-6542-4D37-8D85-C48A7DE83B08}" type="presOf" srcId="{25D42B94-4CE2-47E6-82BD-374ADD07AF3F}" destId="{5283F208-0893-4C2A-9F72-35A793986CD6}" srcOrd="0" destOrd="0" presId="urn:microsoft.com/office/officeart/2005/8/layout/gear1"/>
    <dgm:cxn modelId="{3D07F97B-1C3F-4D55-84D1-BBBA62DAB523}" type="presParOf" srcId="{22B2B4A1-1960-484E-BA16-27F733257F49}" destId="{B629D9EB-108D-49CE-89C9-180F590CA975}" srcOrd="0" destOrd="0" presId="urn:microsoft.com/office/officeart/2005/8/layout/gear1"/>
    <dgm:cxn modelId="{E160FD84-9A9B-4ABD-9E2F-C9204F1ABC2B}" type="presParOf" srcId="{22B2B4A1-1960-484E-BA16-27F733257F49}" destId="{A17A0631-C124-4B62-9724-AB5A532FCD12}" srcOrd="1" destOrd="0" presId="urn:microsoft.com/office/officeart/2005/8/layout/gear1"/>
    <dgm:cxn modelId="{0590E7B8-EAC4-40E0-8C94-1EBE0D1475F4}" type="presParOf" srcId="{22B2B4A1-1960-484E-BA16-27F733257F49}" destId="{BB5D5798-F052-4178-97C5-53453A8A6D1C}" srcOrd="2" destOrd="0" presId="urn:microsoft.com/office/officeart/2005/8/layout/gear1"/>
    <dgm:cxn modelId="{71E8FF54-AB32-406F-9E35-250C1841E6F8}" type="presParOf" srcId="{22B2B4A1-1960-484E-BA16-27F733257F49}" destId="{31262039-6967-4208-AE5B-EBAFEE730523}" srcOrd="3" destOrd="0" presId="urn:microsoft.com/office/officeart/2005/8/layout/gear1"/>
    <dgm:cxn modelId="{8DDDAA4A-0919-4ADD-8B29-1ABE54B1012D}" type="presParOf" srcId="{22B2B4A1-1960-484E-BA16-27F733257F49}" destId="{8E3266CB-E774-42FC-A05A-72C7266602AC}" srcOrd="4" destOrd="0" presId="urn:microsoft.com/office/officeart/2005/8/layout/gear1"/>
    <dgm:cxn modelId="{11BA8746-FA05-479A-9610-D034F54DB220}" type="presParOf" srcId="{22B2B4A1-1960-484E-BA16-27F733257F49}" destId="{2B9E5F7C-3A8D-4C23-9F82-E31315AC9FBE}" srcOrd="5" destOrd="0" presId="urn:microsoft.com/office/officeart/2005/8/layout/gear1"/>
    <dgm:cxn modelId="{E5B410D4-B14B-48D2-A748-F5516173538E}" type="presParOf" srcId="{22B2B4A1-1960-484E-BA16-27F733257F49}" destId="{E6FECAB8-455C-470C-AD43-5869C48A7D54}" srcOrd="6" destOrd="0" presId="urn:microsoft.com/office/officeart/2005/8/layout/gear1"/>
    <dgm:cxn modelId="{7E0E493A-6D1B-43F0-BEE3-EE3D7EC0369A}" type="presParOf" srcId="{22B2B4A1-1960-484E-BA16-27F733257F49}" destId="{7E15A9DC-C5BC-4EB1-A08C-5CA6FC0726BF}" srcOrd="7" destOrd="0" presId="urn:microsoft.com/office/officeart/2005/8/layout/gear1"/>
    <dgm:cxn modelId="{3E24AF13-2A53-4AF9-B200-65425DC5978A}" type="presParOf" srcId="{22B2B4A1-1960-484E-BA16-27F733257F49}" destId="{E6CE8C02-9DDA-4DB6-BE81-28C82971B226}" srcOrd="8" destOrd="0" presId="urn:microsoft.com/office/officeart/2005/8/layout/gear1"/>
    <dgm:cxn modelId="{42650F62-9B09-4D9F-9BEE-091DD838982C}" type="presParOf" srcId="{22B2B4A1-1960-484E-BA16-27F733257F49}" destId="{8116B453-E401-4B0E-9AE7-7259AB2C9A37}" srcOrd="9" destOrd="0" presId="urn:microsoft.com/office/officeart/2005/8/layout/gear1"/>
    <dgm:cxn modelId="{E23F3305-5CE2-439C-B8C8-A810015744BD}" type="presParOf" srcId="{22B2B4A1-1960-484E-BA16-27F733257F49}" destId="{5283F208-0893-4C2A-9F72-35A793986CD6}" srcOrd="10" destOrd="0" presId="urn:microsoft.com/office/officeart/2005/8/layout/gear1"/>
    <dgm:cxn modelId="{61A3165C-D9C5-439D-8B80-AA7AEE2249C6}" type="presParOf" srcId="{22B2B4A1-1960-484E-BA16-27F733257F49}" destId="{56329B12-6434-49A6-A395-99926AE5EB70}" srcOrd="11" destOrd="0" presId="urn:microsoft.com/office/officeart/2005/8/layout/gear1"/>
    <dgm:cxn modelId="{C6AC9785-3EA5-4850-8D2D-69CD9033EEDF}" type="presParOf" srcId="{22B2B4A1-1960-484E-BA16-27F733257F49}" destId="{ABF5B2E9-A9E4-4A6D-8137-4246C1CE082F}"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29D9EB-108D-49CE-89C9-180F590CA975}">
      <dsp:nvSpPr>
        <dsp:cNvPr id="0" name=""/>
        <dsp:cNvSpPr/>
      </dsp:nvSpPr>
      <dsp:spPr>
        <a:xfrm>
          <a:off x="3943663" y="2413349"/>
          <a:ext cx="2424663" cy="2285037"/>
        </a:xfrm>
        <a:prstGeom prst="gear9">
          <a:avLst/>
        </a:prstGeom>
        <a:solidFill>
          <a:schemeClr val="accent1"/>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s-MX" sz="2800" kern="1200" dirty="0"/>
            <a:t>Política</a:t>
          </a:r>
        </a:p>
        <a:p>
          <a:pPr lvl="0" algn="ctr" defTabSz="1244600">
            <a:lnSpc>
              <a:spcPct val="90000"/>
            </a:lnSpc>
            <a:spcBef>
              <a:spcPct val="0"/>
            </a:spcBef>
            <a:spcAft>
              <a:spcPct val="35000"/>
            </a:spcAft>
          </a:pPr>
          <a:r>
            <a:rPr lang="es-MX" sz="2800" kern="1200" dirty="0"/>
            <a:t>laboral</a:t>
          </a:r>
          <a:endParaRPr lang="x-none" sz="2800" kern="1200" dirty="0"/>
        </a:p>
      </dsp:txBody>
      <dsp:txXfrm>
        <a:off x="4420693" y="2948608"/>
        <a:ext cx="1470603" cy="1174556"/>
      </dsp:txXfrm>
    </dsp:sp>
    <dsp:sp modelId="{31262039-6967-4208-AE5B-EBAFEE730523}">
      <dsp:nvSpPr>
        <dsp:cNvPr id="0" name=""/>
        <dsp:cNvSpPr/>
      </dsp:nvSpPr>
      <dsp:spPr>
        <a:xfrm>
          <a:off x="1650184" y="1789071"/>
          <a:ext cx="2421813" cy="2284367"/>
        </a:xfrm>
        <a:prstGeom prst="gear6">
          <a:avLst/>
        </a:prstGeom>
        <a:solidFill>
          <a:srgbClr val="81A042"/>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s-MX" sz="2400" kern="1200" dirty="0"/>
            <a:t>Política</a:t>
          </a:r>
          <a:endParaRPr lang="x-none" sz="2400" kern="1200" dirty="0"/>
        </a:p>
        <a:p>
          <a:pPr lvl="0" algn="ctr" defTabSz="1066800">
            <a:lnSpc>
              <a:spcPct val="90000"/>
            </a:lnSpc>
            <a:spcBef>
              <a:spcPct val="0"/>
            </a:spcBef>
            <a:spcAft>
              <a:spcPct val="35000"/>
            </a:spcAft>
          </a:pPr>
          <a:r>
            <a:rPr lang="x-none" sz="2400" kern="1200" dirty="0"/>
            <a:t>fiscal</a:t>
          </a:r>
        </a:p>
      </dsp:txBody>
      <dsp:txXfrm>
        <a:off x="2245260" y="2367643"/>
        <a:ext cx="1231661" cy="1127223"/>
      </dsp:txXfrm>
    </dsp:sp>
    <dsp:sp modelId="{E6FECAB8-455C-470C-AD43-5869C48A7D54}">
      <dsp:nvSpPr>
        <dsp:cNvPr id="0" name=""/>
        <dsp:cNvSpPr/>
      </dsp:nvSpPr>
      <dsp:spPr>
        <a:xfrm rot="20700000">
          <a:off x="3066048" y="233057"/>
          <a:ext cx="2043844" cy="2043844"/>
        </a:xfrm>
        <a:prstGeom prst="gear6">
          <a:avLst/>
        </a:prstGeom>
        <a:solidFill>
          <a:schemeClr val="bg1">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x-none" sz="1800" kern="1200" dirty="0"/>
            <a:t>Sistema</a:t>
          </a:r>
        </a:p>
        <a:p>
          <a:pPr lvl="0" algn="ctr" defTabSz="800100">
            <a:lnSpc>
              <a:spcPct val="90000"/>
            </a:lnSpc>
            <a:spcBef>
              <a:spcPct val="0"/>
            </a:spcBef>
            <a:spcAft>
              <a:spcPct val="35000"/>
            </a:spcAft>
          </a:pPr>
          <a:r>
            <a:rPr lang="x-none" sz="1800" kern="1200" dirty="0"/>
            <a:t>financiero</a:t>
          </a:r>
        </a:p>
      </dsp:txBody>
      <dsp:txXfrm rot="-20700000">
        <a:off x="3514323" y="681332"/>
        <a:ext cx="1147294" cy="1147294"/>
      </dsp:txXfrm>
    </dsp:sp>
    <dsp:sp modelId="{5283F208-0893-4C2A-9F72-35A793986CD6}">
      <dsp:nvSpPr>
        <dsp:cNvPr id="0" name=""/>
        <dsp:cNvSpPr/>
      </dsp:nvSpPr>
      <dsp:spPr>
        <a:xfrm>
          <a:off x="3439872" y="2019805"/>
          <a:ext cx="3671341" cy="3671341"/>
        </a:xfrm>
        <a:prstGeom prst="circularArrow">
          <a:avLst>
            <a:gd name="adj1" fmla="val 4687"/>
            <a:gd name="adj2" fmla="val 299029"/>
            <a:gd name="adj3" fmla="val 2536131"/>
            <a:gd name="adj4" fmla="val 15818918"/>
            <a:gd name="adj5" fmla="val 5469"/>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6329B12-6434-49A6-A395-99926AE5EB70}">
      <dsp:nvSpPr>
        <dsp:cNvPr id="0" name=""/>
        <dsp:cNvSpPr/>
      </dsp:nvSpPr>
      <dsp:spPr>
        <a:xfrm>
          <a:off x="1610836" y="1315235"/>
          <a:ext cx="2667459" cy="2667459"/>
        </a:xfrm>
        <a:prstGeom prst="leftCircularArrow">
          <a:avLst>
            <a:gd name="adj1" fmla="val 6452"/>
            <a:gd name="adj2" fmla="val 429999"/>
            <a:gd name="adj3" fmla="val 10489124"/>
            <a:gd name="adj4" fmla="val 14837806"/>
            <a:gd name="adj5" fmla="val 7527"/>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ABF5B2E9-A9E4-4A6D-8137-4246C1CE082F}">
      <dsp:nvSpPr>
        <dsp:cNvPr id="0" name=""/>
        <dsp:cNvSpPr/>
      </dsp:nvSpPr>
      <dsp:spPr>
        <a:xfrm>
          <a:off x="2675866" y="-110012"/>
          <a:ext cx="2876058" cy="2876058"/>
        </a:xfrm>
        <a:prstGeom prst="circularArrow">
          <a:avLst>
            <a:gd name="adj1" fmla="val 5984"/>
            <a:gd name="adj2" fmla="val 394124"/>
            <a:gd name="adj3" fmla="val 13313824"/>
            <a:gd name="adj4" fmla="val 10508221"/>
            <a:gd name="adj5" fmla="val 6981"/>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419"/>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F7FFF1-DB54-4EC7-8227-EEB5FF95BDA7}" type="datetimeFigureOut">
              <a:rPr lang="es-419" smtClean="0"/>
              <a:t>16/8/2018</a:t>
            </a:fld>
            <a:endParaRPr lang="es-419"/>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419"/>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419"/>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419"/>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A4CA82-636F-4118-8A2F-C9722097BE37}" type="slidenum">
              <a:rPr lang="es-419" smtClean="0"/>
              <a:t>‹Nº›</a:t>
            </a:fld>
            <a:endParaRPr lang="es-419"/>
          </a:p>
        </p:txBody>
      </p:sp>
    </p:spTree>
    <p:extLst>
      <p:ext uri="{BB962C8B-B14F-4D97-AF65-F5344CB8AC3E}">
        <p14:creationId xmlns:p14="http://schemas.microsoft.com/office/powerpoint/2010/main" val="28040023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419" dirty="0"/>
          </a:p>
        </p:txBody>
      </p:sp>
      <p:sp>
        <p:nvSpPr>
          <p:cNvPr id="4" name="Marcador de número de diapositiva 3"/>
          <p:cNvSpPr>
            <a:spLocks noGrp="1"/>
          </p:cNvSpPr>
          <p:nvPr>
            <p:ph type="sldNum" sz="quarter" idx="10"/>
          </p:nvPr>
        </p:nvSpPr>
        <p:spPr/>
        <p:txBody>
          <a:bodyPr/>
          <a:lstStyle/>
          <a:p>
            <a:fld id="{7AA4CA82-636F-4118-8A2F-C9722097BE37}" type="slidenum">
              <a:rPr lang="es-419" smtClean="0"/>
              <a:t>8</a:t>
            </a:fld>
            <a:endParaRPr lang="es-419"/>
          </a:p>
        </p:txBody>
      </p:sp>
    </p:spTree>
    <p:extLst>
      <p:ext uri="{BB962C8B-B14F-4D97-AF65-F5344CB8AC3E}">
        <p14:creationId xmlns:p14="http://schemas.microsoft.com/office/powerpoint/2010/main" val="2705599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spcAft>
                <a:spcPts val="0"/>
              </a:spcAft>
            </a:pPr>
            <a:r>
              <a:rPr lang="es-MX" sz="800" i="1" dirty="0">
                <a:latin typeface="Calibri" panose="020F0502020204030204" pitchFamily="34" charset="0"/>
                <a:ea typeface="Times New Roman" panose="02020603050405020304" pitchFamily="18" charset="0"/>
                <a:cs typeface="Times New Roman" panose="02020603050405020304" pitchFamily="18" charset="0"/>
              </a:rPr>
              <a:t>Notas metodológicas. </a:t>
            </a:r>
            <a:r>
              <a:rPr lang="es-MX" sz="800" dirty="0">
                <a:latin typeface="Calibri" panose="020F0502020204030204" pitchFamily="34" charset="0"/>
                <a:ea typeface="Times New Roman" panose="02020603050405020304" pitchFamily="18" charset="0"/>
                <a:cs typeface="Times New Roman" panose="02020603050405020304" pitchFamily="18" charset="0"/>
              </a:rPr>
              <a:t>La Tasa de Informalidad Laboral 1 (TIL1), elaborada con datos de la Encuesta Nacional de Ocupación y Empleo (ENOE), incluye a la población que labora en el sector informal y, además, a la población que labora en otras modalidades similares, como los ocupados por cuenta propia en la agricultura de subsistencia, así como a trabajadores que laboran sin la protección de la seguridad social y cuyos servicios son utilizados por unidades económicas registradas. </a:t>
            </a:r>
            <a:endParaRPr lang="es-419" sz="800" dirty="0">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0"/>
              </a:spcAft>
            </a:pPr>
            <a:r>
              <a:rPr lang="es-MX" sz="800" dirty="0">
                <a:latin typeface="Calibri" panose="020F0502020204030204" pitchFamily="34" charset="0"/>
                <a:ea typeface="Times New Roman" panose="02020603050405020304" pitchFamily="18" charset="0"/>
                <a:cs typeface="Times New Roman" panose="02020603050405020304" pitchFamily="18" charset="0"/>
              </a:rPr>
              <a:t>Para estimar las tasas porcentuales de empleo informal, a partir de las encuestas, se consideraron como empleados informales, en el caso de la Encuesta Nacional de Empleo Urbano (ENEU), a aquellos que declararon no tener acceso al Instituto Mexicano del Seguro Social (IMSS) o Instituto de Seguridad y Servicios Sociales delos Trabajadores del Estado (ISSSTE) derivado de su trabajo principal. En el caso de la Encuesta Nacional de Empleo (ENE) y la ENOE, se consideraron a aquellos que no tenían acceso a instituciones de salud producto de su trabajo. En las estimaciones no se incluyó a los trabajadores que declararon no tener ingresos, así como a los que no especificaron si tenían acceso a una institución de salud producto de trabajo.</a:t>
            </a:r>
            <a:endParaRPr lang="es-419" sz="800" dirty="0">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0"/>
              </a:spcAft>
            </a:pPr>
            <a:r>
              <a:rPr lang="es-MX" sz="800" dirty="0">
                <a:latin typeface="Calibri" panose="020F0502020204030204" pitchFamily="34" charset="0"/>
                <a:ea typeface="Times New Roman" panose="02020603050405020304" pitchFamily="18" charset="0"/>
                <a:cs typeface="Times New Roman" panose="02020603050405020304" pitchFamily="18" charset="0"/>
              </a:rPr>
              <a:t>Todos los datos provienen del tercer trimestre de cada año, excepto los de 1995 a 1999 de la ENE que corresponden al segundo trimestre.</a:t>
            </a:r>
            <a:endParaRPr lang="es-419" sz="800" dirty="0">
              <a:latin typeface="Calibri" panose="020F0502020204030204" pitchFamily="34" charset="0"/>
              <a:ea typeface="Times New Roman" panose="02020603050405020304" pitchFamily="18" charset="0"/>
              <a:cs typeface="Times New Roman" panose="02020603050405020304" pitchFamily="18" charset="0"/>
            </a:endParaRPr>
          </a:p>
          <a:p>
            <a:pPr algn="just">
              <a:spcAft>
                <a:spcPts val="0"/>
              </a:spcAft>
            </a:pPr>
            <a:r>
              <a:rPr lang="es-MX" sz="800" dirty="0">
                <a:latin typeface="Calibri" panose="020F0502020204030204" pitchFamily="34" charset="0"/>
                <a:ea typeface="Calibri" panose="020F0502020204030204" pitchFamily="34" charset="0"/>
                <a:cs typeface="Times New Roman" panose="02020603050405020304" pitchFamily="18" charset="0"/>
              </a:rPr>
              <a:t>Fuente: elaboración propia a través de la consulta de </a:t>
            </a:r>
            <a:r>
              <a:rPr lang="es-MX" sz="800" dirty="0" err="1">
                <a:latin typeface="Calibri" panose="020F0502020204030204" pitchFamily="34" charset="0"/>
                <a:ea typeface="Calibri" panose="020F0502020204030204" pitchFamily="34" charset="0"/>
                <a:cs typeface="Times New Roman" panose="02020603050405020304" pitchFamily="18" charset="0"/>
              </a:rPr>
              <a:t>microdatos</a:t>
            </a:r>
            <a:r>
              <a:rPr lang="es-MX" sz="800" dirty="0">
                <a:latin typeface="Calibri" panose="020F0502020204030204" pitchFamily="34" charset="0"/>
                <a:ea typeface="Calibri" panose="020F0502020204030204" pitchFamily="34" charset="0"/>
                <a:cs typeface="Times New Roman" panose="02020603050405020304" pitchFamily="18" charset="0"/>
              </a:rPr>
              <a:t> de las encuestas de ENEU, ENE y ENOE del Instituto Nacional de Estadística y Geografía (INEGI).</a:t>
            </a:r>
            <a:endParaRPr lang="es-419"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s-419" dirty="0"/>
          </a:p>
        </p:txBody>
      </p:sp>
      <p:sp>
        <p:nvSpPr>
          <p:cNvPr id="4" name="Marcador de número de diapositiva 3"/>
          <p:cNvSpPr>
            <a:spLocks noGrp="1"/>
          </p:cNvSpPr>
          <p:nvPr>
            <p:ph type="sldNum" sz="quarter" idx="10"/>
          </p:nvPr>
        </p:nvSpPr>
        <p:spPr/>
        <p:txBody>
          <a:bodyPr/>
          <a:lstStyle/>
          <a:p>
            <a:fld id="{7AA4CA82-636F-4118-8A2F-C9722097BE37}" type="slidenum">
              <a:rPr lang="es-419" smtClean="0"/>
              <a:t>9</a:t>
            </a:fld>
            <a:endParaRPr lang="es-419"/>
          </a:p>
        </p:txBody>
      </p:sp>
    </p:spTree>
    <p:extLst>
      <p:ext uri="{BB962C8B-B14F-4D97-AF65-F5344CB8AC3E}">
        <p14:creationId xmlns:p14="http://schemas.microsoft.com/office/powerpoint/2010/main" val="3405203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0000"/>
                    <a:lumOff val="10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dirty="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24128" y="2967788"/>
            <a:ext cx="4754880" cy="3341572"/>
          </a:xfrm>
        </p:spPr>
        <p:txBody>
          <a:bodyPr lIns="45720" rIns="4572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s-ES"/>
              <a:t>Haga clic para modificar el estilo de texto del patrón</a:t>
            </a:r>
          </a:p>
        </p:txBody>
      </p:sp>
      <p:sp>
        <p:nvSpPr>
          <p:cNvPr id="6" name="Content Placeholder 5"/>
          <p:cNvSpPr>
            <a:spLocks noGrp="1"/>
          </p:cNvSpPr>
          <p:nvPr>
            <p:ph sz="quarter" idx="4"/>
          </p:nvPr>
        </p:nvSpPr>
        <p:spPr>
          <a:xfrm>
            <a:off x="5989320" y="2967788"/>
            <a:ext cx="4754880" cy="3341572"/>
          </a:xfrm>
        </p:spPr>
        <p:txBody>
          <a:bodyPr lIns="45720" rIns="4572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8/16/2018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dirty="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0000"/>
                    <a:lumOff val="1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C7616CA0-919D-4A49-9C8A-62FDFB3A5183}" type="datetimeFigureOut">
              <a:rPr lang="en-US" dirty="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‹Nº›</a:t>
            </a:fld>
            <a:endParaRPr lang="en-US" dirty="0"/>
          </a:p>
        </p:txBody>
      </p:sp>
      <p:cxnSp>
        <p:nvCxnSpPr>
          <p:cNvPr id="9" name="Straight Connector 8"/>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96DFF08F-DC6B-4601-B491-B0F83F6DD2DA}" type="datetimeFigureOut">
              <a:rPr lang="en-US" dirty="0"/>
              <a:pPr/>
              <a:t>8/16/2018</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0000"/>
                    <a:lumOff val="10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0000"/>
                    <a:lumOff val="10000"/>
                  </a:schemeClr>
                </a:solidFill>
                <a:latin typeface="+mj-lt"/>
              </a:defRPr>
            </a:lvl1pPr>
          </a:lstStyle>
          <a:p>
            <a:fld id="{4FAB73BC-B049-4115-A692-8D63A059BFB8}" type="slidenum">
              <a:rPr lang="en-US" dirty="0"/>
              <a:pPr/>
              <a:t>‹Nº›</a:t>
            </a:fld>
            <a:endParaRPr lang="en-US" dirty="0"/>
          </a:p>
        </p:txBody>
      </p:sp>
      <p:cxnSp>
        <p:nvCxnSpPr>
          <p:cNvPr id="7" name="Straight Connector 6"/>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27892" y="4960137"/>
            <a:ext cx="7795846" cy="1463040"/>
          </a:xfrm>
        </p:spPr>
        <p:txBody>
          <a:bodyPr>
            <a:noAutofit/>
          </a:bodyPr>
          <a:lstStyle/>
          <a:p>
            <a:r>
              <a:rPr lang="es-MX" sz="4800" dirty="0"/>
              <a:t>Balance de la reforma laboral </a:t>
            </a:r>
            <a:r>
              <a:rPr lang="es-MX" sz="4800" dirty="0" smtClean="0"/>
              <a:t/>
            </a:r>
            <a:br>
              <a:rPr lang="es-MX" sz="4800" dirty="0" smtClean="0"/>
            </a:br>
            <a:r>
              <a:rPr lang="es-MX" sz="4800" dirty="0" smtClean="0"/>
              <a:t>a </a:t>
            </a:r>
            <a:r>
              <a:rPr lang="es-MX" sz="4800" dirty="0"/>
              <a:t>través de los indicadores del mercado de trabajo </a:t>
            </a:r>
          </a:p>
        </p:txBody>
      </p:sp>
      <p:sp>
        <p:nvSpPr>
          <p:cNvPr id="5" name="CuadroTexto 4"/>
          <p:cNvSpPr txBox="1"/>
          <p:nvPr/>
        </p:nvSpPr>
        <p:spPr>
          <a:xfrm>
            <a:off x="-61057" y="2927302"/>
            <a:ext cx="11861284" cy="1384995"/>
          </a:xfrm>
          <a:prstGeom prst="rect">
            <a:avLst/>
          </a:prstGeom>
          <a:noFill/>
        </p:spPr>
        <p:txBody>
          <a:bodyPr wrap="square" rtlCol="0">
            <a:spAutoFit/>
          </a:bodyPr>
          <a:lstStyle/>
          <a:p>
            <a:pPr algn="r"/>
            <a:r>
              <a:rPr lang="es-MX" sz="3200" dirty="0">
                <a:solidFill>
                  <a:schemeClr val="accent1">
                    <a:lumMod val="50000"/>
                  </a:schemeClr>
                </a:solidFill>
              </a:rPr>
              <a:t>Instituto Belisario Domínguez</a:t>
            </a:r>
          </a:p>
          <a:p>
            <a:pPr algn="r"/>
            <a:r>
              <a:rPr lang="es-MX" sz="3200" dirty="0">
                <a:solidFill>
                  <a:schemeClr val="accent1">
                    <a:lumMod val="50000"/>
                  </a:schemeClr>
                </a:solidFill>
              </a:rPr>
              <a:t>Senado de la República</a:t>
            </a:r>
          </a:p>
          <a:p>
            <a:pPr algn="r"/>
            <a:r>
              <a:rPr lang="es-MX" sz="2000" dirty="0" smtClean="0">
                <a:solidFill>
                  <a:schemeClr val="accent1">
                    <a:lumMod val="50000"/>
                  </a:schemeClr>
                </a:solidFill>
              </a:rPr>
              <a:t>Agosto 16 de </a:t>
            </a:r>
            <a:r>
              <a:rPr lang="es-MX" sz="2000" dirty="0">
                <a:solidFill>
                  <a:schemeClr val="accent1">
                    <a:lumMod val="50000"/>
                  </a:schemeClr>
                </a:solidFill>
              </a:rPr>
              <a:t>2018</a:t>
            </a:r>
          </a:p>
        </p:txBody>
      </p:sp>
      <p:sp>
        <p:nvSpPr>
          <p:cNvPr id="8" name="Subtítulo 2">
            <a:extLst>
              <a:ext uri="{FF2B5EF4-FFF2-40B4-BE49-F238E27FC236}">
                <a16:creationId xmlns="" xmlns:a16="http://schemas.microsoft.com/office/drawing/2014/main" id="{015896C0-623B-4714-B250-199688E2B29C}"/>
              </a:ext>
            </a:extLst>
          </p:cNvPr>
          <p:cNvSpPr txBox="1">
            <a:spLocks/>
          </p:cNvSpPr>
          <p:nvPr/>
        </p:nvSpPr>
        <p:spPr>
          <a:xfrm>
            <a:off x="8513044" y="5356618"/>
            <a:ext cx="3456214" cy="670077"/>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200"/>
              </a:spcAft>
              <a:buClr>
                <a:schemeClr val="accent2"/>
              </a:buClr>
              <a:buSzPct val="100000"/>
              <a:buFont typeface="Tw Cen MT" panose="020B0602020104020603" pitchFamily="34" charset="0"/>
              <a:buNone/>
              <a:defRPr sz="1800" kern="1200">
                <a:solidFill>
                  <a:schemeClr val="tx1">
                    <a:lumMod val="90000"/>
                    <a:lumOff val="10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9pPr>
          </a:lstStyle>
          <a:p>
            <a:r>
              <a:rPr lang="x-none" sz="2400" dirty="0"/>
              <a:t>Jesuswaldo Martínez Soria</a:t>
            </a:r>
            <a:endParaRPr lang="es-MX" sz="2400" dirty="0"/>
          </a:p>
          <a:p>
            <a:r>
              <a:rPr lang="es-MX" sz="2400" dirty="0"/>
              <a:t>Gabriela </a:t>
            </a:r>
            <a:r>
              <a:rPr lang="es-MX" sz="2400" dirty="0" err="1"/>
              <a:t>Cabestany</a:t>
            </a:r>
            <a:r>
              <a:rPr lang="es-MX" sz="2400" dirty="0"/>
              <a:t> Ruiz</a:t>
            </a:r>
            <a:endParaRPr lang="es-419" sz="2400" dirty="0"/>
          </a:p>
        </p:txBody>
      </p:sp>
      <p:sp>
        <p:nvSpPr>
          <p:cNvPr id="7" name="CuadroTexto 6"/>
          <p:cNvSpPr txBox="1"/>
          <p:nvPr/>
        </p:nvSpPr>
        <p:spPr>
          <a:xfrm>
            <a:off x="-61057" y="697617"/>
            <a:ext cx="11861284" cy="2000548"/>
          </a:xfrm>
          <a:prstGeom prst="rect">
            <a:avLst/>
          </a:prstGeom>
          <a:noFill/>
        </p:spPr>
        <p:txBody>
          <a:bodyPr wrap="square" rtlCol="0">
            <a:spAutoFit/>
          </a:bodyPr>
          <a:lstStyle/>
          <a:p>
            <a:pPr algn="r"/>
            <a:r>
              <a:rPr lang="es-MX" sz="4400" dirty="0" smtClean="0">
                <a:solidFill>
                  <a:schemeClr val="accent1">
                    <a:lumMod val="50000"/>
                  </a:schemeClr>
                </a:solidFill>
              </a:rPr>
              <a:t>FOROS</a:t>
            </a:r>
            <a:endParaRPr lang="es-MX" sz="4000" dirty="0" smtClean="0">
              <a:solidFill>
                <a:schemeClr val="accent1">
                  <a:lumMod val="50000"/>
                </a:schemeClr>
              </a:solidFill>
            </a:endParaRPr>
          </a:p>
          <a:p>
            <a:pPr algn="r"/>
            <a:r>
              <a:rPr lang="es-MX" sz="4000" dirty="0" smtClean="0">
                <a:solidFill>
                  <a:schemeClr val="accent1">
                    <a:lumMod val="50000"/>
                  </a:schemeClr>
                </a:solidFill>
              </a:rPr>
              <a:t>Balance de las Reformas Estructurales: </a:t>
            </a:r>
          </a:p>
          <a:p>
            <a:pPr algn="r"/>
            <a:r>
              <a:rPr lang="es-MX" sz="4000" dirty="0" smtClean="0">
                <a:solidFill>
                  <a:schemeClr val="accent1">
                    <a:lumMod val="50000"/>
                  </a:schemeClr>
                </a:solidFill>
              </a:rPr>
              <a:t>del Pacto a la acción</a:t>
            </a:r>
            <a:endParaRPr lang="es-MX" sz="2800" dirty="0">
              <a:solidFill>
                <a:schemeClr val="accent1">
                  <a:lumMod val="50000"/>
                </a:schemeClr>
              </a:solidFill>
            </a:endParaRPr>
          </a:p>
        </p:txBody>
      </p:sp>
    </p:spTree>
    <p:extLst>
      <p:ext uri="{BB962C8B-B14F-4D97-AF65-F5344CB8AC3E}">
        <p14:creationId xmlns:p14="http://schemas.microsoft.com/office/powerpoint/2010/main" val="3137484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4406731" y="1488154"/>
            <a:ext cx="7626519" cy="4906575"/>
          </a:xfrm>
          <a:prstGeom prst="rect">
            <a:avLst/>
          </a:prstGeom>
          <a:noFill/>
          <a:ln>
            <a:noFill/>
          </a:ln>
        </p:spPr>
      </p:pic>
      <p:sp>
        <p:nvSpPr>
          <p:cNvPr id="5"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smtClean="0"/>
              <a:t>Productividad laboral</a:t>
            </a:r>
            <a:endParaRPr lang="es-MX" dirty="0"/>
          </a:p>
        </p:txBody>
      </p:sp>
      <p:sp>
        <p:nvSpPr>
          <p:cNvPr id="2" name="Rectángulo 1"/>
          <p:cNvSpPr/>
          <p:nvPr/>
        </p:nvSpPr>
        <p:spPr>
          <a:xfrm>
            <a:off x="5054600" y="925232"/>
            <a:ext cx="8223250" cy="400110"/>
          </a:xfrm>
          <a:prstGeom prst="rect">
            <a:avLst/>
          </a:prstGeom>
        </p:spPr>
        <p:txBody>
          <a:bodyPr wrap="square">
            <a:spAutoFit/>
          </a:bodyPr>
          <a:lstStyle/>
          <a:p>
            <a:r>
              <a:rPr lang="es-MX" sz="2000" b="1" dirty="0">
                <a:solidFill>
                  <a:schemeClr val="accent3">
                    <a:lumMod val="75000"/>
                  </a:schemeClr>
                </a:solidFill>
                <a:latin typeface="Calibri" panose="020F0502020204030204" pitchFamily="34" charset="0"/>
                <a:ea typeface="Calibri" panose="020F0502020204030204" pitchFamily="34" charset="0"/>
                <a:cs typeface="Arial" panose="020B0604020202020204" pitchFamily="34" charset="0"/>
              </a:rPr>
              <a:t>Índice Global de Productividad Laboral de la Economía</a:t>
            </a:r>
            <a:endParaRPr lang="es-MX" sz="2000" dirty="0">
              <a:solidFill>
                <a:schemeClr val="accent3">
                  <a:lumMod val="75000"/>
                </a:schemeClr>
              </a:solidFill>
            </a:endParaRPr>
          </a:p>
        </p:txBody>
      </p:sp>
      <p:sp>
        <p:nvSpPr>
          <p:cNvPr id="10" name="CuadroTexto 9"/>
          <p:cNvSpPr txBox="1"/>
          <p:nvPr/>
        </p:nvSpPr>
        <p:spPr>
          <a:xfrm>
            <a:off x="108689" y="1225689"/>
            <a:ext cx="4171042" cy="5632311"/>
          </a:xfrm>
          <a:prstGeom prst="rect">
            <a:avLst/>
          </a:prstGeom>
          <a:noFill/>
        </p:spPr>
        <p:txBody>
          <a:bodyPr wrap="square" rtlCol="0">
            <a:spAutoFit/>
          </a:bodyPr>
          <a:lstStyle/>
          <a:p>
            <a:pPr marL="177800" indent="-177800">
              <a:buFont typeface="Arial" panose="020B0604020202020204" pitchFamily="34" charset="0"/>
              <a:buChar char="•"/>
            </a:pPr>
            <a:r>
              <a:rPr lang="es-MX" sz="2400" dirty="0"/>
              <a:t>El desempeño histórico de la productividad ha sido bajo (CEPAL, 2016), y en el caso de </a:t>
            </a:r>
            <a:r>
              <a:rPr lang="es-MX" sz="2400" dirty="0" smtClean="0"/>
              <a:t>los indicadores de </a:t>
            </a:r>
            <a:r>
              <a:rPr lang="es-MX" sz="2400" dirty="0" err="1" smtClean="0"/>
              <a:t>producti-vidad</a:t>
            </a:r>
            <a:r>
              <a:rPr lang="es-MX" sz="2400" dirty="0" smtClean="0"/>
              <a:t>, </a:t>
            </a:r>
            <a:r>
              <a:rPr lang="es-MX" sz="2400" dirty="0"/>
              <a:t>la meta </a:t>
            </a:r>
            <a:r>
              <a:rPr lang="es-MX" sz="2400" dirty="0" smtClean="0"/>
              <a:t>para </a:t>
            </a:r>
            <a:r>
              <a:rPr lang="es-MX" sz="2400" dirty="0"/>
              <a:t>el 2018 está </a:t>
            </a:r>
            <a:r>
              <a:rPr lang="es-MX" sz="2400" dirty="0">
                <a:solidFill>
                  <a:schemeClr val="bg2">
                    <a:lumMod val="50000"/>
                  </a:schemeClr>
                </a:solidFill>
              </a:rPr>
              <a:t>lejos de </a:t>
            </a:r>
            <a:r>
              <a:rPr lang="es-MX" sz="2400" dirty="0" smtClean="0">
                <a:solidFill>
                  <a:schemeClr val="bg2">
                    <a:lumMod val="50000"/>
                  </a:schemeClr>
                </a:solidFill>
              </a:rPr>
              <a:t>cumplirse</a:t>
            </a:r>
          </a:p>
          <a:p>
            <a:pPr marL="177800" indent="-177800">
              <a:buFont typeface="Arial" panose="020B0604020202020204" pitchFamily="34" charset="0"/>
              <a:buChar char="•"/>
            </a:pPr>
            <a:r>
              <a:rPr lang="es-MX" sz="2400" dirty="0" smtClean="0"/>
              <a:t>El </a:t>
            </a:r>
            <a:r>
              <a:rPr lang="es-MX" sz="2400" dirty="0" smtClean="0">
                <a:solidFill>
                  <a:schemeClr val="bg2">
                    <a:lumMod val="50000"/>
                  </a:schemeClr>
                </a:solidFill>
              </a:rPr>
              <a:t>IGPLE</a:t>
            </a:r>
            <a:r>
              <a:rPr lang="es-MX" sz="2400" dirty="0" smtClean="0"/>
              <a:t> apenas crece </a:t>
            </a:r>
            <a:r>
              <a:rPr lang="es-MX" sz="2400" dirty="0" smtClean="0">
                <a:solidFill>
                  <a:schemeClr val="bg2">
                    <a:lumMod val="50000"/>
                  </a:schemeClr>
                </a:solidFill>
              </a:rPr>
              <a:t>3.5</a:t>
            </a:r>
            <a:r>
              <a:rPr lang="es-MX" sz="2400" dirty="0" smtClean="0"/>
              <a:t> puntos de los 10 propuestos y si se observa el </a:t>
            </a:r>
            <a:r>
              <a:rPr lang="es-MX" sz="2400" dirty="0" smtClean="0">
                <a:solidFill>
                  <a:schemeClr val="bg2">
                    <a:lumMod val="50000"/>
                  </a:schemeClr>
                </a:solidFill>
              </a:rPr>
              <a:t>IPTF</a:t>
            </a:r>
            <a:r>
              <a:rPr lang="es-MX" sz="2400" dirty="0" smtClean="0"/>
              <a:t> se </a:t>
            </a:r>
            <a:r>
              <a:rPr lang="es-MX" sz="2400" dirty="0"/>
              <a:t>registra incluso una </a:t>
            </a:r>
            <a:r>
              <a:rPr lang="es-MX" sz="2400" dirty="0" smtClean="0">
                <a:solidFill>
                  <a:schemeClr val="bg2">
                    <a:lumMod val="50000"/>
                  </a:schemeClr>
                </a:solidFill>
              </a:rPr>
              <a:t>reducción</a:t>
            </a:r>
          </a:p>
          <a:p>
            <a:pPr marL="177800" indent="-177800">
              <a:buFont typeface="Arial" panose="020B0604020202020204" pitchFamily="34" charset="0"/>
              <a:buChar char="•"/>
            </a:pPr>
            <a:r>
              <a:rPr lang="es-MX" sz="2400" dirty="0" smtClean="0"/>
              <a:t>Es un </a:t>
            </a:r>
            <a:r>
              <a:rPr lang="es-MX" sz="2400" dirty="0" smtClean="0">
                <a:solidFill>
                  <a:schemeClr val="bg2">
                    <a:lumMod val="50000"/>
                  </a:schemeClr>
                </a:solidFill>
              </a:rPr>
              <a:t>problema </a:t>
            </a:r>
            <a:r>
              <a:rPr lang="es-MX" sz="2400" dirty="0">
                <a:solidFill>
                  <a:schemeClr val="bg2">
                    <a:lumMod val="50000"/>
                  </a:schemeClr>
                </a:solidFill>
              </a:rPr>
              <a:t>estructural </a:t>
            </a:r>
            <a:r>
              <a:rPr lang="es-MX" sz="2400" dirty="0"/>
              <a:t>y </a:t>
            </a:r>
            <a:r>
              <a:rPr lang="es-MX" sz="2400" dirty="0" smtClean="0"/>
              <a:t>una </a:t>
            </a:r>
            <a:r>
              <a:rPr lang="es-MX" sz="2400" dirty="0"/>
              <a:t>consecuencia del bajo crecimiento económico </a:t>
            </a:r>
            <a:r>
              <a:rPr lang="es-MX" sz="2400" dirty="0" err="1" smtClean="0"/>
              <a:t>nacio-nal</a:t>
            </a:r>
            <a:r>
              <a:rPr lang="es-MX" sz="2400" dirty="0"/>
              <a:t>, más que una causa del mismo (Ros, 2013). </a:t>
            </a:r>
            <a:endParaRPr lang="es-419" sz="2400" dirty="0"/>
          </a:p>
        </p:txBody>
      </p:sp>
      <p:sp>
        <p:nvSpPr>
          <p:cNvPr id="3" name="Elipse 2"/>
          <p:cNvSpPr/>
          <p:nvPr/>
        </p:nvSpPr>
        <p:spPr>
          <a:xfrm>
            <a:off x="10039350" y="2052860"/>
            <a:ext cx="1028700" cy="793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457531" y="6442125"/>
            <a:ext cx="7620169" cy="230832"/>
          </a:xfrm>
          <a:prstGeom prst="rect">
            <a:avLst/>
          </a:prstGeom>
        </p:spPr>
        <p:txBody>
          <a:bodyPr wrap="square">
            <a:spAutoFit/>
          </a:bodyPr>
          <a:lstStyle/>
          <a:p>
            <a:r>
              <a:rPr lang="es-419" sz="900" dirty="0" smtClean="0">
                <a:latin typeface="Calibri" panose="020F0502020204030204" pitchFamily="34" charset="0"/>
                <a:ea typeface="Calibri" panose="020F0502020204030204" pitchFamily="34" charset="0"/>
                <a:cs typeface="Arial" panose="020B0604020202020204" pitchFamily="34" charset="0"/>
              </a:rPr>
              <a:t>Fuente: </a:t>
            </a:r>
            <a:r>
              <a:rPr lang="es-MX" sz="900" dirty="0">
                <a:latin typeface="Calibri" panose="020F0502020204030204" pitchFamily="34" charset="0"/>
                <a:ea typeface="Calibri" panose="020F0502020204030204" pitchFamily="34" charset="0"/>
                <a:cs typeface="Arial" panose="020B0604020202020204" pitchFamily="34" charset="0"/>
              </a:rPr>
              <a:t>Secretaría del Trabajo y Previsión Social (STPS), Instituto Nacional de Estadística y Geografía (INEGI) y Programa para Democratizar la </a:t>
            </a:r>
            <a:r>
              <a:rPr lang="es-MX" sz="900" dirty="0" smtClean="0">
                <a:latin typeface="Calibri" panose="020F0502020204030204" pitchFamily="34" charset="0"/>
                <a:ea typeface="Calibri" panose="020F0502020204030204" pitchFamily="34" charset="0"/>
                <a:cs typeface="Arial" panose="020B0604020202020204" pitchFamily="34" charset="0"/>
              </a:rPr>
              <a:t>Productividad. </a:t>
            </a:r>
            <a:endParaRPr lang="es-MX" sz="900" dirty="0"/>
          </a:p>
        </p:txBody>
      </p:sp>
    </p:spTree>
    <p:extLst>
      <p:ext uri="{BB962C8B-B14F-4D97-AF65-F5344CB8AC3E}">
        <p14:creationId xmlns:p14="http://schemas.microsoft.com/office/powerpoint/2010/main" val="2609678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txBox="1">
            <a:spLocks/>
          </p:cNvSpPr>
          <p:nvPr/>
        </p:nvSpPr>
        <p:spPr>
          <a:xfrm>
            <a:off x="330010" y="52535"/>
            <a:ext cx="9720263"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a:t>Indicadores </a:t>
            </a:r>
            <a:r>
              <a:rPr lang="x-none" dirty="0"/>
              <a:t>salariales</a:t>
            </a:r>
            <a:endParaRPr lang="es-MX" dirty="0"/>
          </a:p>
        </p:txBody>
      </p:sp>
      <p:sp>
        <p:nvSpPr>
          <p:cNvPr id="8" name="Rectángulo 7"/>
          <p:cNvSpPr/>
          <p:nvPr/>
        </p:nvSpPr>
        <p:spPr>
          <a:xfrm>
            <a:off x="4455905" y="885496"/>
            <a:ext cx="7048252" cy="677108"/>
          </a:xfrm>
          <a:prstGeom prst="rect">
            <a:avLst/>
          </a:prstGeom>
        </p:spPr>
        <p:txBody>
          <a:bodyPr wrap="square">
            <a:spAutoFit/>
          </a:bodyPr>
          <a:lstStyle/>
          <a:p>
            <a:pPr algn="ctr"/>
            <a:r>
              <a:rPr lang="es-419" sz="2400" dirty="0">
                <a:solidFill>
                  <a:schemeClr val="accent3">
                    <a:lumMod val="50000"/>
                  </a:schemeClr>
                </a:solidFill>
              </a:rPr>
              <a:t>Remuneraciones medias mensuales </a:t>
            </a:r>
          </a:p>
          <a:p>
            <a:pPr algn="ctr"/>
            <a:r>
              <a:rPr lang="es-419" sz="1400" dirty="0">
                <a:solidFill>
                  <a:schemeClr val="accent3">
                    <a:lumMod val="50000"/>
                  </a:schemeClr>
                </a:solidFill>
              </a:rPr>
              <a:t>(Pesos constantes de 2010)</a:t>
            </a:r>
            <a:endParaRPr lang="es-MX" sz="1400" dirty="0">
              <a:solidFill>
                <a:schemeClr val="accent3">
                  <a:lumMod val="50000"/>
                </a:schemeClr>
              </a:solidFill>
            </a:endParaRPr>
          </a:p>
        </p:txBody>
      </p:sp>
      <p:sp>
        <p:nvSpPr>
          <p:cNvPr id="9" name="Rectángulo 8"/>
          <p:cNvSpPr/>
          <p:nvPr/>
        </p:nvSpPr>
        <p:spPr>
          <a:xfrm>
            <a:off x="4078471" y="6461544"/>
            <a:ext cx="6096000" cy="230832"/>
          </a:xfrm>
          <a:prstGeom prst="rect">
            <a:avLst/>
          </a:prstGeom>
        </p:spPr>
        <p:txBody>
          <a:bodyPr>
            <a:spAutoFit/>
          </a:bodyPr>
          <a:lstStyle/>
          <a:p>
            <a:r>
              <a:rPr lang="es-MX" sz="900" dirty="0"/>
              <a:t>Fuente: Elaboración propia con datos de la Encuesta Nacional de Ocupación y Empleo (ENOE).</a:t>
            </a:r>
          </a:p>
        </p:txBody>
      </p:sp>
      <p:sp>
        <p:nvSpPr>
          <p:cNvPr id="10" name="Rectángulo 9"/>
          <p:cNvSpPr/>
          <p:nvPr/>
        </p:nvSpPr>
        <p:spPr>
          <a:xfrm>
            <a:off x="4078471" y="6600817"/>
            <a:ext cx="7032171" cy="230832"/>
          </a:xfrm>
          <a:prstGeom prst="rect">
            <a:avLst/>
          </a:prstGeom>
        </p:spPr>
        <p:txBody>
          <a:bodyPr wrap="square">
            <a:spAutoFit/>
          </a:bodyPr>
          <a:lstStyle/>
          <a:p>
            <a:r>
              <a:rPr lang="es-MX" sz="900" dirty="0"/>
              <a:t>Nota: </a:t>
            </a:r>
            <a:r>
              <a:rPr lang="es-419" sz="900" dirty="0"/>
              <a:t>Remuneraciones </a:t>
            </a:r>
            <a:r>
              <a:rPr lang="es-MX" sz="900" dirty="0"/>
              <a:t>expresad</a:t>
            </a:r>
            <a:r>
              <a:rPr lang="es-419" sz="900" dirty="0"/>
              <a:t>a</a:t>
            </a:r>
            <a:r>
              <a:rPr lang="es-MX" sz="900" dirty="0"/>
              <a:t>s en términos reales, se usa el deflactor para septiembre de cada año tomando como base 2010=100</a:t>
            </a:r>
          </a:p>
        </p:txBody>
      </p:sp>
      <p:sp>
        <p:nvSpPr>
          <p:cNvPr id="11" name="CuadroTexto 10"/>
          <p:cNvSpPr txBox="1"/>
          <p:nvPr/>
        </p:nvSpPr>
        <p:spPr>
          <a:xfrm>
            <a:off x="125752" y="1295042"/>
            <a:ext cx="3634673" cy="5262979"/>
          </a:xfrm>
          <a:prstGeom prst="rect">
            <a:avLst/>
          </a:prstGeom>
          <a:noFill/>
        </p:spPr>
        <p:txBody>
          <a:bodyPr wrap="square" rtlCol="0">
            <a:spAutoFit/>
          </a:bodyPr>
          <a:lstStyle/>
          <a:p>
            <a:pPr marL="342900" indent="-342900">
              <a:buFont typeface="Arial" panose="020B0604020202020204" pitchFamily="34" charset="0"/>
              <a:buChar char="•"/>
            </a:pPr>
            <a:r>
              <a:rPr lang="es-419" sz="2400" dirty="0"/>
              <a:t>Las remuneraciones de todos los segmentos han </a:t>
            </a:r>
            <a:r>
              <a:rPr lang="es-419" sz="2400" dirty="0">
                <a:solidFill>
                  <a:schemeClr val="bg2">
                    <a:lumMod val="50000"/>
                  </a:schemeClr>
                </a:solidFill>
              </a:rPr>
              <a:t>decrecido</a:t>
            </a:r>
            <a:r>
              <a:rPr lang="es-419" sz="2400" dirty="0"/>
              <a:t> en el largo plazo, tendencia que se consolida con la crisis</a:t>
            </a:r>
          </a:p>
          <a:p>
            <a:pPr marL="342900" indent="-342900">
              <a:buFont typeface="Arial" panose="020B0604020202020204" pitchFamily="34" charset="0"/>
              <a:buChar char="•"/>
            </a:pPr>
            <a:r>
              <a:rPr lang="es-419" sz="2400" dirty="0"/>
              <a:t>La </a:t>
            </a:r>
            <a:r>
              <a:rPr lang="es-419" sz="2400" dirty="0">
                <a:solidFill>
                  <a:schemeClr val="bg2">
                    <a:lumMod val="50000"/>
                  </a:schemeClr>
                </a:solidFill>
              </a:rPr>
              <a:t>brecha salarial </a:t>
            </a:r>
            <a:r>
              <a:rPr lang="es-419" sz="2400" dirty="0"/>
              <a:t>entre trabajadores formales e informales </a:t>
            </a:r>
            <a:r>
              <a:rPr lang="es-419" sz="2400" dirty="0">
                <a:solidFill>
                  <a:schemeClr val="bg2">
                    <a:lumMod val="50000"/>
                  </a:schemeClr>
                </a:solidFill>
              </a:rPr>
              <a:t>casi se duplica</a:t>
            </a:r>
          </a:p>
          <a:p>
            <a:pPr marL="342900" indent="-342900">
              <a:buFont typeface="Arial" panose="020B0604020202020204" pitchFamily="34" charset="0"/>
              <a:buChar char="•"/>
            </a:pPr>
            <a:r>
              <a:rPr lang="es-419" sz="2400" dirty="0"/>
              <a:t>Esta diferencia supone la existencia de </a:t>
            </a:r>
            <a:r>
              <a:rPr lang="es-419" sz="2400" dirty="0">
                <a:solidFill>
                  <a:schemeClr val="bg2">
                    <a:lumMod val="50000"/>
                  </a:schemeClr>
                </a:solidFill>
              </a:rPr>
              <a:t>barreras a la entrada </a:t>
            </a:r>
            <a:r>
              <a:rPr lang="es-419" sz="2400" dirty="0"/>
              <a:t>en el sector formal y por lo tanto la existencia de mercados segmentados</a:t>
            </a:r>
          </a:p>
        </p:txBody>
      </p:sp>
      <p:pic>
        <p:nvPicPr>
          <p:cNvPr id="4" name="Imagen 3">
            <a:extLst>
              <a:ext uri="{FF2B5EF4-FFF2-40B4-BE49-F238E27FC236}">
                <a16:creationId xmlns="" xmlns:a16="http://schemas.microsoft.com/office/drawing/2014/main" id="{CAFC41C3-254D-431F-8E66-3D1B0D45543B}"/>
              </a:ext>
            </a:extLst>
          </p:cNvPr>
          <p:cNvPicPr>
            <a:picLocks noChangeAspect="1"/>
          </p:cNvPicPr>
          <p:nvPr/>
        </p:nvPicPr>
        <p:blipFill>
          <a:blip r:embed="rId2"/>
          <a:stretch>
            <a:fillRect/>
          </a:stretch>
        </p:blipFill>
        <p:spPr>
          <a:xfrm>
            <a:off x="4078471" y="1442197"/>
            <a:ext cx="7803121" cy="5088984"/>
          </a:xfrm>
          <a:prstGeom prst="rect">
            <a:avLst/>
          </a:prstGeom>
        </p:spPr>
      </p:pic>
      <p:sp>
        <p:nvSpPr>
          <p:cNvPr id="3" name="Cerrar llave 2">
            <a:extLst>
              <a:ext uri="{FF2B5EF4-FFF2-40B4-BE49-F238E27FC236}">
                <a16:creationId xmlns="" xmlns:a16="http://schemas.microsoft.com/office/drawing/2014/main" id="{80620E62-6665-44B4-9216-75A2D4A5003B}"/>
              </a:ext>
            </a:extLst>
          </p:cNvPr>
          <p:cNvSpPr/>
          <p:nvPr/>
        </p:nvSpPr>
        <p:spPr>
          <a:xfrm>
            <a:off x="8285259" y="4325510"/>
            <a:ext cx="119269" cy="1001864"/>
          </a:xfrm>
          <a:prstGeom prst="rightBrac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419"/>
          </a:p>
        </p:txBody>
      </p:sp>
      <p:sp>
        <p:nvSpPr>
          <p:cNvPr id="5" name="CuadroTexto 4">
            <a:extLst>
              <a:ext uri="{FF2B5EF4-FFF2-40B4-BE49-F238E27FC236}">
                <a16:creationId xmlns="" xmlns:a16="http://schemas.microsoft.com/office/drawing/2014/main" id="{4D75CD2D-7522-49A4-A669-0997A18FE607}"/>
              </a:ext>
            </a:extLst>
          </p:cNvPr>
          <p:cNvSpPr txBox="1"/>
          <p:nvPr/>
        </p:nvSpPr>
        <p:spPr>
          <a:xfrm>
            <a:off x="8404528" y="4503276"/>
            <a:ext cx="1439010" cy="646331"/>
          </a:xfrm>
          <a:prstGeom prst="rect">
            <a:avLst/>
          </a:prstGeom>
          <a:noFill/>
        </p:spPr>
        <p:txBody>
          <a:bodyPr wrap="square" rtlCol="0">
            <a:spAutoFit/>
          </a:bodyPr>
          <a:lstStyle/>
          <a:p>
            <a:r>
              <a:rPr lang="es-419" sz="1200" dirty="0">
                <a:solidFill>
                  <a:schemeClr val="bg2">
                    <a:lumMod val="50000"/>
                  </a:schemeClr>
                </a:solidFill>
              </a:rPr>
              <a:t>Brecha salarial empleo formal y empleo informal</a:t>
            </a:r>
          </a:p>
        </p:txBody>
      </p:sp>
    </p:spTree>
    <p:extLst>
      <p:ext uri="{BB962C8B-B14F-4D97-AF65-F5344CB8AC3E}">
        <p14:creationId xmlns:p14="http://schemas.microsoft.com/office/powerpoint/2010/main" val="495744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smtClean="0"/>
              <a:t>Reflexiones finales </a:t>
            </a:r>
            <a:endParaRPr lang="es-MX" dirty="0"/>
          </a:p>
        </p:txBody>
      </p:sp>
      <p:sp>
        <p:nvSpPr>
          <p:cNvPr id="5" name="Rectángulo 4"/>
          <p:cNvSpPr/>
          <p:nvPr/>
        </p:nvSpPr>
        <p:spPr>
          <a:xfrm>
            <a:off x="581479" y="1047171"/>
            <a:ext cx="11442700" cy="6155531"/>
          </a:xfrm>
          <a:prstGeom prst="rect">
            <a:avLst/>
          </a:prstGeom>
        </p:spPr>
        <p:txBody>
          <a:bodyPr wrap="square">
            <a:spAutoFit/>
          </a:bodyPr>
          <a:lstStyle/>
          <a:p>
            <a:pPr marL="342900" lvl="0" indent="-342900">
              <a:spcAft>
                <a:spcPts val="0"/>
              </a:spcAft>
              <a:buFont typeface="Arial" panose="020B0604020202020204" pitchFamily="34" charset="0"/>
              <a:buChar char="•"/>
            </a:pPr>
            <a:r>
              <a:rPr lang="es-MX" sz="2800" dirty="0" smtClean="0"/>
              <a:t>La </a:t>
            </a:r>
            <a:r>
              <a:rPr lang="es-MX" sz="2800" dirty="0"/>
              <a:t>reforma laboral de 2012 </a:t>
            </a:r>
            <a:r>
              <a:rPr lang="es-MX" sz="2800" dirty="0" smtClean="0"/>
              <a:t>representó una </a:t>
            </a:r>
            <a:r>
              <a:rPr lang="es-MX" sz="2800" dirty="0" smtClean="0">
                <a:solidFill>
                  <a:schemeClr val="bg2">
                    <a:lumMod val="50000"/>
                  </a:schemeClr>
                </a:solidFill>
              </a:rPr>
              <a:t>oportunidad</a:t>
            </a:r>
            <a:r>
              <a:rPr lang="es-MX" sz="2800" dirty="0" smtClean="0"/>
              <a:t> </a:t>
            </a:r>
            <a:r>
              <a:rPr lang="es-MX" sz="2800" dirty="0"/>
              <a:t>para que los asuntos laborales se reposicionen en la </a:t>
            </a:r>
            <a:r>
              <a:rPr lang="es-MX" sz="2800" dirty="0">
                <a:solidFill>
                  <a:schemeClr val="bg2">
                    <a:lumMod val="50000"/>
                  </a:schemeClr>
                </a:solidFill>
              </a:rPr>
              <a:t>agenda nacional </a:t>
            </a:r>
            <a:r>
              <a:rPr lang="es-MX" sz="2800" dirty="0"/>
              <a:t>y se intensifique la reflexión sobre el diseño de las políticas públicas y las decisiones legislativas </a:t>
            </a:r>
            <a:endParaRPr lang="es-MX" sz="2800" dirty="0" smtClean="0"/>
          </a:p>
          <a:p>
            <a:pPr marL="342900" lvl="0" indent="-342900">
              <a:spcAft>
                <a:spcPts val="0"/>
              </a:spcAft>
              <a:buFont typeface="Arial" panose="020B0604020202020204" pitchFamily="34" charset="0"/>
              <a:buChar char="•"/>
            </a:pPr>
            <a:r>
              <a:rPr lang="es-419" sz="2800" dirty="0" smtClean="0"/>
              <a:t>Instrumentar sistemas </a:t>
            </a:r>
            <a:r>
              <a:rPr lang="es-419" sz="2800" dirty="0"/>
              <a:t>para el </a:t>
            </a:r>
            <a:r>
              <a:rPr lang="es-419" sz="2800" dirty="0" smtClean="0">
                <a:solidFill>
                  <a:schemeClr val="bg2">
                    <a:lumMod val="50000"/>
                  </a:schemeClr>
                </a:solidFill>
              </a:rPr>
              <a:t>seguimiento y </a:t>
            </a:r>
            <a:r>
              <a:rPr lang="es-419" sz="2800" dirty="0">
                <a:solidFill>
                  <a:schemeClr val="bg2">
                    <a:lumMod val="50000"/>
                  </a:schemeClr>
                </a:solidFill>
              </a:rPr>
              <a:t>evaluación </a:t>
            </a:r>
            <a:r>
              <a:rPr lang="es-419" sz="2800" dirty="0" smtClean="0"/>
              <a:t>de las reformas y decisiones de política pública con </a:t>
            </a:r>
            <a:r>
              <a:rPr lang="es-419" sz="2800" dirty="0" smtClean="0">
                <a:solidFill>
                  <a:schemeClr val="bg2">
                    <a:lumMod val="50000"/>
                  </a:schemeClr>
                </a:solidFill>
              </a:rPr>
              <a:t>indicadores</a:t>
            </a:r>
            <a:r>
              <a:rPr lang="es-419" sz="2800" dirty="0" smtClean="0"/>
              <a:t> apropiados y </a:t>
            </a:r>
            <a:r>
              <a:rPr lang="es-419" sz="2800" dirty="0" smtClean="0">
                <a:solidFill>
                  <a:schemeClr val="bg2">
                    <a:lumMod val="50000"/>
                  </a:schemeClr>
                </a:solidFill>
              </a:rPr>
              <a:t>metas</a:t>
            </a:r>
            <a:r>
              <a:rPr lang="es-419" sz="2800" dirty="0" smtClean="0"/>
              <a:t> pertinenentes y </a:t>
            </a:r>
            <a:r>
              <a:rPr lang="es-419" sz="2800" dirty="0"/>
              <a:t>alcanzables </a:t>
            </a:r>
          </a:p>
          <a:p>
            <a:pPr marL="342900" lvl="0" indent="-342900">
              <a:spcAft>
                <a:spcPts val="0"/>
              </a:spcAft>
              <a:buFont typeface="Arial" panose="020B0604020202020204" pitchFamily="34" charset="0"/>
              <a:buChar char="•"/>
            </a:pPr>
            <a:r>
              <a:rPr lang="es-MX" sz="2800" dirty="0"/>
              <a:t>L</a:t>
            </a:r>
            <a:r>
              <a:rPr lang="es-MX" sz="2800" dirty="0" smtClean="0"/>
              <a:t>as </a:t>
            </a:r>
            <a:r>
              <a:rPr lang="es-MX" sz="2800" dirty="0"/>
              <a:t>expectativas sobre la creación de empleo, reducción de la informalidad y aumento de la productividad </a:t>
            </a:r>
            <a:r>
              <a:rPr lang="es-MX" sz="2800" dirty="0" smtClean="0">
                <a:solidFill>
                  <a:schemeClr val="bg2">
                    <a:lumMod val="50000"/>
                  </a:schemeClr>
                </a:solidFill>
              </a:rPr>
              <a:t>sobreestimaron</a:t>
            </a:r>
            <a:r>
              <a:rPr lang="es-MX" sz="2800" dirty="0" smtClean="0"/>
              <a:t> el </a:t>
            </a:r>
            <a:r>
              <a:rPr lang="es-MX" sz="2800" dirty="0"/>
              <a:t>alcance de las medidas instrumentadas con la reforma </a:t>
            </a:r>
            <a:r>
              <a:rPr lang="es-MX" sz="2800" dirty="0" smtClean="0"/>
              <a:t>laboral</a:t>
            </a:r>
            <a:endParaRPr lang="es-419" sz="2800" dirty="0"/>
          </a:p>
          <a:p>
            <a:pPr marL="800100" lvl="1" indent="-342900">
              <a:buFont typeface="Arial" panose="020B0604020202020204" pitchFamily="34" charset="0"/>
              <a:buChar char="•"/>
            </a:pPr>
            <a:r>
              <a:rPr lang="es-MX" sz="2400" dirty="0"/>
              <a:t>El empleo formal ha registrado un aumento significativo -aunque de </a:t>
            </a:r>
            <a:r>
              <a:rPr lang="es-MX" sz="2400" dirty="0">
                <a:solidFill>
                  <a:schemeClr val="bg2">
                    <a:lumMod val="50000"/>
                  </a:schemeClr>
                </a:solidFill>
              </a:rPr>
              <a:t>calidad</a:t>
            </a:r>
            <a:r>
              <a:rPr lang="es-MX" sz="2400" dirty="0"/>
              <a:t> mejorable-, la informalidad laboral se ha reducido -sin que ello suponga un cambio de </a:t>
            </a:r>
            <a:r>
              <a:rPr lang="es-MX" sz="2400" dirty="0">
                <a:solidFill>
                  <a:schemeClr val="bg2">
                    <a:lumMod val="50000"/>
                  </a:schemeClr>
                </a:solidFill>
              </a:rPr>
              <a:t>tendencia-</a:t>
            </a:r>
            <a:r>
              <a:rPr lang="es-MX" sz="2400" dirty="0"/>
              <a:t> y la productividad aumenta a un </a:t>
            </a:r>
            <a:r>
              <a:rPr lang="es-MX" sz="2400" dirty="0">
                <a:solidFill>
                  <a:schemeClr val="bg2">
                    <a:lumMod val="50000"/>
                  </a:schemeClr>
                </a:solidFill>
              </a:rPr>
              <a:t>ritmo </a:t>
            </a:r>
            <a:r>
              <a:rPr lang="es-MX" sz="2400" dirty="0" smtClean="0">
                <a:solidFill>
                  <a:schemeClr val="bg2">
                    <a:lumMod val="50000"/>
                  </a:schemeClr>
                </a:solidFill>
              </a:rPr>
              <a:t>muy bajo </a:t>
            </a:r>
            <a:r>
              <a:rPr lang="es-MX" sz="2400" dirty="0" smtClean="0"/>
              <a:t>-sin </a:t>
            </a:r>
            <a:r>
              <a:rPr lang="es-MX" sz="2400" dirty="0"/>
              <a:t>que ello se traduzca en aumentos salariales-.</a:t>
            </a:r>
          </a:p>
          <a:p>
            <a:pPr marL="457200">
              <a:spcAft>
                <a:spcPts val="0"/>
              </a:spcAft>
            </a:pPr>
            <a:r>
              <a:rPr lang="es-419" b="1" dirty="0">
                <a:latin typeface="Calibri" panose="020F0502020204030204" pitchFamily="34" charset="0"/>
                <a:ea typeface="Calibri" panose="020F0502020204030204" pitchFamily="34" charset="0"/>
                <a:cs typeface="Arial" panose="020B0604020202020204" pitchFamily="34" charset="0"/>
              </a:rPr>
              <a:t> </a:t>
            </a:r>
            <a:endParaRPr lang="es-MX"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Elipse 5"/>
          <p:cNvSpPr/>
          <p:nvPr/>
        </p:nvSpPr>
        <p:spPr>
          <a:xfrm>
            <a:off x="350157" y="1047171"/>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1</a:t>
            </a:r>
          </a:p>
        </p:txBody>
      </p:sp>
      <p:sp>
        <p:nvSpPr>
          <p:cNvPr id="7" name="Elipse 6"/>
          <p:cNvSpPr/>
          <p:nvPr/>
        </p:nvSpPr>
        <p:spPr>
          <a:xfrm>
            <a:off x="350156" y="2782701"/>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2</a:t>
            </a:r>
          </a:p>
        </p:txBody>
      </p:sp>
      <p:sp>
        <p:nvSpPr>
          <p:cNvPr id="9" name="Elipse 8"/>
          <p:cNvSpPr/>
          <p:nvPr/>
        </p:nvSpPr>
        <p:spPr>
          <a:xfrm>
            <a:off x="350156" y="4075413"/>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3</a:t>
            </a:r>
          </a:p>
        </p:txBody>
      </p:sp>
    </p:spTree>
    <p:extLst>
      <p:ext uri="{BB962C8B-B14F-4D97-AF65-F5344CB8AC3E}">
        <p14:creationId xmlns:p14="http://schemas.microsoft.com/office/powerpoint/2010/main" val="14864488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 xmlns:a16="http://schemas.microsoft.com/office/drawing/2014/main" id="{2F1C117D-6986-44C6-BF9D-FA5D4D6B1449}"/>
              </a:ext>
            </a:extLst>
          </p:cNvPr>
          <p:cNvSpPr txBox="1">
            <a:spLocks/>
          </p:cNvSpPr>
          <p:nvPr/>
        </p:nvSpPr>
        <p:spPr>
          <a:xfrm>
            <a:off x="406400" y="30093"/>
            <a:ext cx="9720263" cy="953367"/>
          </a:xfrm>
          <a:prstGeom prst="rect">
            <a:avLst/>
          </a:prstGeom>
        </p:spPr>
        <p:txBody>
          <a:bodyPr vert="horz" lIns="91440" tIns="45720" rIns="91440" bIns="45720" rtlCol="0" anchor="ctr">
            <a:normAutofit fontScale="92500"/>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sz="5400" dirty="0"/>
              <a:t>R</a:t>
            </a:r>
            <a:r>
              <a:rPr lang="es-419" sz="5400" dirty="0"/>
              <a:t>etos </a:t>
            </a:r>
            <a:r>
              <a:rPr lang="es-419" sz="5400" dirty="0" smtClean="0"/>
              <a:t>para la agenda de </a:t>
            </a:r>
            <a:r>
              <a:rPr lang="es-419" sz="5400" dirty="0"/>
              <a:t>política pública</a:t>
            </a:r>
            <a:endParaRPr lang="es-MX" sz="5400" dirty="0"/>
          </a:p>
        </p:txBody>
      </p:sp>
      <p:sp>
        <p:nvSpPr>
          <p:cNvPr id="2" name="Rectángulo 1"/>
          <p:cNvSpPr/>
          <p:nvPr/>
        </p:nvSpPr>
        <p:spPr>
          <a:xfrm>
            <a:off x="570523" y="1190638"/>
            <a:ext cx="11035323" cy="4893647"/>
          </a:xfrm>
          <a:prstGeom prst="rect">
            <a:avLst/>
          </a:prstGeom>
        </p:spPr>
        <p:txBody>
          <a:bodyPr wrap="square">
            <a:spAutoFit/>
          </a:bodyPr>
          <a:lstStyle/>
          <a:p>
            <a:pPr marL="342900" indent="-342900" algn="just">
              <a:lnSpc>
                <a:spcPct val="80000"/>
              </a:lnSpc>
              <a:spcAft>
                <a:spcPts val="800"/>
              </a:spcAft>
              <a:buFont typeface="Arial" panose="020B0604020202020204" pitchFamily="34" charset="0"/>
              <a:buChar char="•"/>
            </a:pPr>
            <a:r>
              <a:rPr lang="es-MX" sz="2800" dirty="0">
                <a:ea typeface="Calibri" panose="020F0502020204030204" pitchFamily="34" charset="0"/>
                <a:cs typeface="Times New Roman" panose="02020603050405020304" pitchFamily="18" charset="0"/>
              </a:rPr>
              <a:t>Elevar la eficacia de las acciones que permiten </a:t>
            </a:r>
            <a:r>
              <a:rPr lang="es-MX" sz="2800" dirty="0">
                <a:solidFill>
                  <a:schemeClr val="bg2">
                    <a:lumMod val="50000"/>
                  </a:schemeClr>
                </a:solidFill>
                <a:ea typeface="Calibri" panose="020F0502020204030204" pitchFamily="34" charset="0"/>
                <a:cs typeface="Times New Roman" panose="02020603050405020304" pitchFamily="18" charset="0"/>
              </a:rPr>
              <a:t>garantizar los derechos </a:t>
            </a:r>
            <a:r>
              <a:rPr lang="es-MX" sz="2800" dirty="0" smtClean="0">
                <a:ea typeface="Calibri" panose="020F0502020204030204" pitchFamily="34" charset="0"/>
                <a:cs typeface="Times New Roman" panose="02020603050405020304" pitchFamily="18" charset="0"/>
              </a:rPr>
              <a:t>fundamentales del trabajo, seguridad social, desarrollo, etc.</a:t>
            </a:r>
            <a:endParaRPr lang="es-MX" sz="2800" dirty="0">
              <a:ea typeface="Calibri" panose="020F0502020204030204" pitchFamily="34" charset="0"/>
              <a:cs typeface="Times New Roman" panose="02020603050405020304" pitchFamily="18" charset="0"/>
            </a:endParaRPr>
          </a:p>
          <a:p>
            <a:pPr marL="342900" indent="-342900" algn="just">
              <a:lnSpc>
                <a:spcPct val="80000"/>
              </a:lnSpc>
              <a:spcAft>
                <a:spcPts val="800"/>
              </a:spcAft>
              <a:buFont typeface="Arial" panose="020B0604020202020204" pitchFamily="34" charset="0"/>
              <a:buChar char="•"/>
            </a:pPr>
            <a:r>
              <a:rPr lang="es-MX" sz="2800" dirty="0" smtClean="0">
                <a:solidFill>
                  <a:schemeClr val="bg2">
                    <a:lumMod val="50000"/>
                  </a:schemeClr>
                </a:solidFill>
                <a:ea typeface="Calibri" panose="020F0502020204030204" pitchFamily="34" charset="0"/>
                <a:cs typeface="Times New Roman" panose="02020603050405020304" pitchFamily="18" charset="0"/>
              </a:rPr>
              <a:t>Reformar </a:t>
            </a:r>
            <a:r>
              <a:rPr lang="es-MX" sz="2800" dirty="0">
                <a:solidFill>
                  <a:schemeClr val="bg2">
                    <a:lumMod val="50000"/>
                  </a:schemeClr>
                </a:solidFill>
                <a:ea typeface="Calibri" panose="020F0502020204030204" pitchFamily="34" charset="0"/>
                <a:cs typeface="Times New Roman" panose="02020603050405020304" pitchFamily="18" charset="0"/>
              </a:rPr>
              <a:t>los sistemas </a:t>
            </a:r>
            <a:r>
              <a:rPr lang="es-MX" sz="2800" dirty="0">
                <a:ea typeface="Calibri" panose="020F0502020204030204" pitchFamily="34" charset="0"/>
                <a:cs typeface="Times New Roman" panose="02020603050405020304" pitchFamily="18" charset="0"/>
              </a:rPr>
              <a:t>institucionales del Estado para mejorar los servicios públicos</a:t>
            </a:r>
          </a:p>
          <a:p>
            <a:pPr marL="342900" indent="-342900" algn="just">
              <a:lnSpc>
                <a:spcPct val="80000"/>
              </a:lnSpc>
              <a:spcAft>
                <a:spcPts val="800"/>
              </a:spcAft>
              <a:buFont typeface="Arial" panose="020B0604020202020204" pitchFamily="34" charset="0"/>
              <a:buChar char="•"/>
            </a:pPr>
            <a:r>
              <a:rPr lang="es-MX" sz="2800" dirty="0" smtClean="0">
                <a:ea typeface="Calibri" panose="020F0502020204030204" pitchFamily="34" charset="0"/>
                <a:cs typeface="Times New Roman" panose="02020603050405020304" pitchFamily="18" charset="0"/>
              </a:rPr>
              <a:t>Crear </a:t>
            </a:r>
            <a:r>
              <a:rPr lang="es-MX" sz="2800" dirty="0">
                <a:ea typeface="Calibri" panose="020F0502020204030204" pitchFamily="34" charset="0"/>
                <a:cs typeface="Times New Roman" panose="02020603050405020304" pitchFamily="18" charset="0"/>
              </a:rPr>
              <a:t>y mejorar los mecanismos para </a:t>
            </a:r>
            <a:r>
              <a:rPr lang="es-MX" sz="2800" dirty="0">
                <a:solidFill>
                  <a:schemeClr val="bg2">
                    <a:lumMod val="50000"/>
                  </a:schemeClr>
                </a:solidFill>
                <a:ea typeface="Calibri" panose="020F0502020204030204" pitchFamily="34" charset="0"/>
                <a:cs typeface="Times New Roman" panose="02020603050405020304" pitchFamily="18" charset="0"/>
              </a:rPr>
              <a:t>asegurar el cumplimiento </a:t>
            </a:r>
            <a:r>
              <a:rPr lang="es-MX" sz="2800" dirty="0">
                <a:ea typeface="Calibri" panose="020F0502020204030204" pitchFamily="34" charset="0"/>
                <a:cs typeface="Times New Roman" panose="02020603050405020304" pitchFamily="18" charset="0"/>
              </a:rPr>
              <a:t>de la ley </a:t>
            </a:r>
          </a:p>
          <a:p>
            <a:pPr marL="342900" indent="-342900" algn="just">
              <a:lnSpc>
                <a:spcPct val="80000"/>
              </a:lnSpc>
              <a:spcAft>
                <a:spcPts val="800"/>
              </a:spcAft>
              <a:buFont typeface="Arial" panose="020B0604020202020204" pitchFamily="34" charset="0"/>
              <a:buChar char="•"/>
            </a:pPr>
            <a:r>
              <a:rPr lang="es-MX" sz="2800" dirty="0">
                <a:ea typeface="Calibri" panose="020F0502020204030204" pitchFamily="34" charset="0"/>
                <a:cs typeface="Times New Roman" panose="02020603050405020304" pitchFamily="18" charset="0"/>
              </a:rPr>
              <a:t>Fortalecer el </a:t>
            </a:r>
            <a:r>
              <a:rPr lang="es-MX" sz="2800" dirty="0">
                <a:solidFill>
                  <a:schemeClr val="bg2">
                    <a:lumMod val="50000"/>
                  </a:schemeClr>
                </a:solidFill>
                <a:ea typeface="Calibri" panose="020F0502020204030204" pitchFamily="34" charset="0"/>
                <a:cs typeface="Times New Roman" panose="02020603050405020304" pitchFamily="18" charset="0"/>
              </a:rPr>
              <a:t>registro y control </a:t>
            </a:r>
            <a:r>
              <a:rPr lang="es-MX" sz="2800" dirty="0">
                <a:ea typeface="Calibri" panose="020F0502020204030204" pitchFamily="34" charset="0"/>
                <a:cs typeface="Times New Roman" panose="02020603050405020304" pitchFamily="18" charset="0"/>
              </a:rPr>
              <a:t>de trabajadores y empresas en los sistemas fiscal y de seguridad social</a:t>
            </a:r>
          </a:p>
          <a:p>
            <a:pPr marL="342900" indent="-342900" algn="just">
              <a:lnSpc>
                <a:spcPct val="80000"/>
              </a:lnSpc>
              <a:spcAft>
                <a:spcPts val="800"/>
              </a:spcAft>
              <a:buFont typeface="Arial" panose="020B0604020202020204" pitchFamily="34" charset="0"/>
              <a:buChar char="•"/>
            </a:pPr>
            <a:r>
              <a:rPr lang="es-MX" sz="2800" dirty="0">
                <a:ea typeface="Calibri" panose="020F0502020204030204" pitchFamily="34" charset="0"/>
                <a:cs typeface="Times New Roman" panose="02020603050405020304" pitchFamily="18" charset="0"/>
              </a:rPr>
              <a:t>Reducir los </a:t>
            </a:r>
            <a:r>
              <a:rPr lang="es-MX" sz="2800" dirty="0">
                <a:solidFill>
                  <a:schemeClr val="bg2">
                    <a:lumMod val="50000"/>
                  </a:schemeClr>
                </a:solidFill>
                <a:ea typeface="Calibri" panose="020F0502020204030204" pitchFamily="34" charset="0"/>
                <a:cs typeface="Times New Roman" panose="02020603050405020304" pitchFamily="18" charset="0"/>
              </a:rPr>
              <a:t>costos de cumplimiento </a:t>
            </a:r>
            <a:r>
              <a:rPr lang="es-MX" sz="2800" dirty="0">
                <a:ea typeface="Calibri" panose="020F0502020204030204" pitchFamily="34" charset="0"/>
                <a:cs typeface="Times New Roman" panose="02020603050405020304" pitchFamily="18" charset="0"/>
              </a:rPr>
              <a:t>de la regulación y </a:t>
            </a:r>
            <a:r>
              <a:rPr lang="es-MX" sz="2800" dirty="0">
                <a:solidFill>
                  <a:schemeClr val="bg2">
                    <a:lumMod val="50000"/>
                  </a:schemeClr>
                </a:solidFill>
                <a:ea typeface="Calibri" panose="020F0502020204030204" pitchFamily="34" charset="0"/>
                <a:cs typeface="Times New Roman" panose="02020603050405020304" pitchFamily="18" charset="0"/>
              </a:rPr>
              <a:t>elevar los costos de la impunidad</a:t>
            </a:r>
          </a:p>
          <a:p>
            <a:pPr marL="342900" indent="-342900" algn="just">
              <a:lnSpc>
                <a:spcPct val="80000"/>
              </a:lnSpc>
              <a:spcAft>
                <a:spcPts val="800"/>
              </a:spcAft>
              <a:buFont typeface="Arial" panose="020B0604020202020204" pitchFamily="34" charset="0"/>
              <a:buChar char="•"/>
            </a:pPr>
            <a:r>
              <a:rPr lang="es-MX" sz="2800" dirty="0">
                <a:ea typeface="Calibri" panose="020F0502020204030204" pitchFamily="34" charset="0"/>
                <a:cs typeface="Times New Roman" panose="02020603050405020304" pitchFamily="18" charset="0"/>
              </a:rPr>
              <a:t>Consolidar la </a:t>
            </a:r>
            <a:r>
              <a:rPr lang="es-MX" sz="2800" dirty="0">
                <a:solidFill>
                  <a:schemeClr val="bg2">
                    <a:lumMod val="50000"/>
                  </a:schemeClr>
                </a:solidFill>
                <a:ea typeface="Calibri" panose="020F0502020204030204" pitchFamily="34" charset="0"/>
                <a:cs typeface="Times New Roman" panose="02020603050405020304" pitchFamily="18" charset="0"/>
              </a:rPr>
              <a:t>regulación</a:t>
            </a:r>
            <a:r>
              <a:rPr lang="es-MX" sz="2800" dirty="0">
                <a:ea typeface="Calibri" panose="020F0502020204030204" pitchFamily="34" charset="0"/>
                <a:cs typeface="Times New Roman" panose="02020603050405020304" pitchFamily="18" charset="0"/>
              </a:rPr>
              <a:t> sobre las actividades de subcontratación y la supervisión de otras prácticas productivas y </a:t>
            </a:r>
            <a:r>
              <a:rPr lang="es-MX" sz="2800" dirty="0" smtClean="0">
                <a:ea typeface="Calibri" panose="020F0502020204030204" pitchFamily="34" charset="0"/>
                <a:cs typeface="Times New Roman" panose="02020603050405020304" pitchFamily="18" charset="0"/>
              </a:rPr>
              <a:t>comerciales</a:t>
            </a:r>
          </a:p>
          <a:p>
            <a:pPr marL="342900" indent="-342900" algn="just">
              <a:lnSpc>
                <a:spcPct val="80000"/>
              </a:lnSpc>
              <a:spcAft>
                <a:spcPts val="800"/>
              </a:spcAft>
              <a:buFont typeface="Arial" panose="020B0604020202020204" pitchFamily="34" charset="0"/>
              <a:buChar char="•"/>
            </a:pPr>
            <a:r>
              <a:rPr lang="es-MX" sz="3200" dirty="0" smtClean="0">
                <a:solidFill>
                  <a:srgbClr val="7C9A40"/>
                </a:solidFill>
                <a:ea typeface="Calibri" panose="020F0502020204030204" pitchFamily="34" charset="0"/>
                <a:cs typeface="Times New Roman" panose="02020603050405020304" pitchFamily="18" charset="0"/>
              </a:rPr>
              <a:t>Rediseñar la política económica y las estrategias de desarrollo</a:t>
            </a:r>
            <a:endParaRPr lang="es-MX" sz="3200" dirty="0">
              <a:solidFill>
                <a:srgbClr val="7C9A4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26405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a:xfrm>
            <a:off x="3709433" y="1492250"/>
            <a:ext cx="3845662" cy="3578019"/>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6" name="Elipse 25"/>
          <p:cNvSpPr/>
          <p:nvPr/>
        </p:nvSpPr>
        <p:spPr>
          <a:xfrm>
            <a:off x="4428388" y="2139950"/>
            <a:ext cx="2481794" cy="229235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sz="3200" dirty="0">
              <a:solidFill>
                <a:schemeClr val="bg1">
                  <a:lumMod val="85000"/>
                </a:schemeClr>
              </a:solidFill>
            </a:endParaRPr>
          </a:p>
        </p:txBody>
      </p:sp>
      <p:sp>
        <p:nvSpPr>
          <p:cNvPr id="3" name="Rectángulo 2"/>
          <p:cNvSpPr/>
          <p:nvPr/>
        </p:nvSpPr>
        <p:spPr>
          <a:xfrm>
            <a:off x="4327394" y="2525467"/>
            <a:ext cx="2656830" cy="1477328"/>
          </a:xfrm>
          <a:prstGeom prst="rect">
            <a:avLst/>
          </a:prstGeom>
        </p:spPr>
        <p:txBody>
          <a:bodyPr wrap="square">
            <a:spAutoFit/>
          </a:bodyPr>
          <a:lstStyle/>
          <a:p>
            <a:pPr algn="ctr"/>
            <a:r>
              <a:rPr lang="es-419" sz="3000" dirty="0">
                <a:solidFill>
                  <a:schemeClr val="bg1"/>
                </a:solidFill>
                <a:latin typeface="+mj-lt"/>
              </a:rPr>
              <a:t>Políticas públicas para </a:t>
            </a:r>
            <a:r>
              <a:rPr lang="es-419" sz="3000" dirty="0" smtClean="0">
                <a:solidFill>
                  <a:schemeClr val="bg1"/>
                </a:solidFill>
                <a:latin typeface="+mj-lt"/>
              </a:rPr>
              <a:t>mejorar la calidad del empleo</a:t>
            </a:r>
            <a:endParaRPr lang="es-MX" sz="3000" dirty="0">
              <a:solidFill>
                <a:schemeClr val="bg1"/>
              </a:solidFill>
              <a:latin typeface="+mj-lt"/>
            </a:endParaRPr>
          </a:p>
        </p:txBody>
      </p:sp>
      <p:sp>
        <p:nvSpPr>
          <p:cNvPr id="23" name="Elipse 22"/>
          <p:cNvSpPr/>
          <p:nvPr/>
        </p:nvSpPr>
        <p:spPr>
          <a:xfrm>
            <a:off x="3593557" y="2402685"/>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1</a:t>
            </a:r>
          </a:p>
        </p:txBody>
      </p:sp>
      <p:sp>
        <p:nvSpPr>
          <p:cNvPr id="24" name="Elipse 23"/>
          <p:cNvSpPr/>
          <p:nvPr/>
        </p:nvSpPr>
        <p:spPr>
          <a:xfrm>
            <a:off x="7167732" y="2402685"/>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6</a:t>
            </a:r>
          </a:p>
        </p:txBody>
      </p:sp>
      <p:sp>
        <p:nvSpPr>
          <p:cNvPr id="27" name="Elipse 26"/>
          <p:cNvSpPr/>
          <p:nvPr/>
        </p:nvSpPr>
        <p:spPr>
          <a:xfrm>
            <a:off x="3676071" y="3749541"/>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2</a:t>
            </a:r>
          </a:p>
        </p:txBody>
      </p:sp>
      <p:sp>
        <p:nvSpPr>
          <p:cNvPr id="28" name="Elipse 27"/>
          <p:cNvSpPr/>
          <p:nvPr/>
        </p:nvSpPr>
        <p:spPr>
          <a:xfrm>
            <a:off x="7167732" y="3749541"/>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5</a:t>
            </a:r>
          </a:p>
        </p:txBody>
      </p:sp>
      <p:sp>
        <p:nvSpPr>
          <p:cNvPr id="29" name="Elipse 28"/>
          <p:cNvSpPr/>
          <p:nvPr/>
        </p:nvSpPr>
        <p:spPr>
          <a:xfrm>
            <a:off x="4752803" y="4695035"/>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3</a:t>
            </a:r>
          </a:p>
        </p:txBody>
      </p:sp>
      <p:sp>
        <p:nvSpPr>
          <p:cNvPr id="30" name="Elipse 29"/>
          <p:cNvSpPr/>
          <p:nvPr/>
        </p:nvSpPr>
        <p:spPr>
          <a:xfrm>
            <a:off x="6067253" y="4695035"/>
            <a:ext cx="577281" cy="571000"/>
          </a:xfrm>
          <a:prstGeom prst="ellipse">
            <a:avLst/>
          </a:prstGeom>
          <a:solidFill>
            <a:srgbClr val="4E4E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lumMod val="85000"/>
                  </a:schemeClr>
                </a:solidFill>
              </a:rPr>
              <a:t>4</a:t>
            </a:r>
          </a:p>
        </p:txBody>
      </p:sp>
      <p:sp>
        <p:nvSpPr>
          <p:cNvPr id="31" name="4 CuadroTexto"/>
          <p:cNvSpPr txBox="1"/>
          <p:nvPr/>
        </p:nvSpPr>
        <p:spPr>
          <a:xfrm>
            <a:off x="-202315" y="1543736"/>
            <a:ext cx="3867989" cy="1062920"/>
          </a:xfrm>
          <a:prstGeom prst="rect">
            <a:avLst/>
          </a:prstGeom>
          <a:noFill/>
        </p:spPr>
        <p:txBody>
          <a:bodyPr wrap="square" rtlCol="0">
            <a:spAutoFit/>
          </a:bodyPr>
          <a:lstStyle/>
          <a:p>
            <a:pPr algn="r">
              <a:lnSpc>
                <a:spcPct val="80000"/>
              </a:lnSpc>
            </a:pPr>
            <a:r>
              <a:rPr lang="es-MX" sz="2600" dirty="0">
                <a:solidFill>
                  <a:schemeClr val="tx1">
                    <a:lumMod val="65000"/>
                    <a:lumOff val="35000"/>
                  </a:schemeClr>
                </a:solidFill>
                <a:latin typeface="Tw Cen MT Condensed" panose="020B0606020104020203" pitchFamily="34" charset="0"/>
              </a:rPr>
              <a:t>Vincular de manera </a:t>
            </a:r>
            <a:r>
              <a:rPr lang="es-MX" sz="2600" dirty="0">
                <a:solidFill>
                  <a:schemeClr val="bg2">
                    <a:lumMod val="50000"/>
                  </a:schemeClr>
                </a:solidFill>
                <a:latin typeface="Tw Cen MT Condensed" panose="020B0606020104020203" pitchFamily="34" charset="0"/>
              </a:rPr>
              <a:t>obligatoria</a:t>
            </a:r>
            <a:r>
              <a:rPr lang="es-MX" sz="2600" dirty="0">
                <a:solidFill>
                  <a:schemeClr val="tx1">
                    <a:lumMod val="65000"/>
                    <a:lumOff val="35000"/>
                  </a:schemeClr>
                </a:solidFill>
                <a:latin typeface="Tw Cen MT Condensed" panose="020B0606020104020203" pitchFamily="34" charset="0"/>
              </a:rPr>
              <a:t> el registro en el RIF con la inscripción de los trabajadores en el IMSS </a:t>
            </a:r>
          </a:p>
        </p:txBody>
      </p:sp>
      <p:sp>
        <p:nvSpPr>
          <p:cNvPr id="32" name="4 CuadroTexto"/>
          <p:cNvSpPr txBox="1"/>
          <p:nvPr/>
        </p:nvSpPr>
        <p:spPr>
          <a:xfrm>
            <a:off x="18259" y="3370866"/>
            <a:ext cx="3594939" cy="1062920"/>
          </a:xfrm>
          <a:prstGeom prst="rect">
            <a:avLst/>
          </a:prstGeom>
          <a:noFill/>
        </p:spPr>
        <p:txBody>
          <a:bodyPr wrap="square" rtlCol="0">
            <a:spAutoFit/>
          </a:bodyPr>
          <a:lstStyle/>
          <a:p>
            <a:pPr algn="r">
              <a:lnSpc>
                <a:spcPct val="80000"/>
              </a:lnSpc>
            </a:pPr>
            <a:r>
              <a:rPr lang="es-MX" sz="2600" dirty="0">
                <a:solidFill>
                  <a:schemeClr val="tx1">
                    <a:lumMod val="65000"/>
                    <a:lumOff val="35000"/>
                  </a:schemeClr>
                </a:solidFill>
                <a:latin typeface="Tw Cen MT Condensed" panose="020B0606020104020203" pitchFamily="34" charset="0"/>
              </a:rPr>
              <a:t>Crear un </a:t>
            </a:r>
            <a:r>
              <a:rPr lang="es-MX" sz="2600" dirty="0">
                <a:solidFill>
                  <a:schemeClr val="bg2">
                    <a:lumMod val="50000"/>
                  </a:schemeClr>
                </a:solidFill>
                <a:latin typeface="Tw Cen MT Condensed" panose="020B0606020104020203" pitchFamily="34" charset="0"/>
              </a:rPr>
              <a:t>régimen especial </a:t>
            </a:r>
            <a:r>
              <a:rPr lang="es-MX" sz="2600" dirty="0">
                <a:solidFill>
                  <a:schemeClr val="tx1">
                    <a:lumMod val="65000"/>
                    <a:lumOff val="35000"/>
                  </a:schemeClr>
                </a:solidFill>
                <a:latin typeface="Tw Cen MT Condensed" panose="020B0606020104020203" pitchFamily="34" charset="0"/>
              </a:rPr>
              <a:t>de inscripción al seguro social para trabajadores por cuenta propia</a:t>
            </a:r>
          </a:p>
        </p:txBody>
      </p:sp>
      <p:sp>
        <p:nvSpPr>
          <p:cNvPr id="33" name="4 CuadroTexto"/>
          <p:cNvSpPr txBox="1"/>
          <p:nvPr/>
        </p:nvSpPr>
        <p:spPr>
          <a:xfrm>
            <a:off x="7812645" y="3369380"/>
            <a:ext cx="4511905" cy="1062920"/>
          </a:xfrm>
          <a:prstGeom prst="rect">
            <a:avLst/>
          </a:prstGeom>
          <a:noFill/>
        </p:spPr>
        <p:txBody>
          <a:bodyPr wrap="square" rtlCol="0">
            <a:spAutoFit/>
          </a:bodyPr>
          <a:lstStyle/>
          <a:p>
            <a:pPr>
              <a:lnSpc>
                <a:spcPct val="80000"/>
              </a:lnSpc>
            </a:pPr>
            <a:r>
              <a:rPr lang="es-MX" sz="2600" dirty="0">
                <a:solidFill>
                  <a:schemeClr val="tx1">
                    <a:lumMod val="65000"/>
                    <a:lumOff val="35000"/>
                  </a:schemeClr>
                </a:solidFill>
                <a:latin typeface="Tw Cen MT Condensed" panose="020B0606020104020203" pitchFamily="34" charset="0"/>
              </a:rPr>
              <a:t>Medidas para evitar el </a:t>
            </a:r>
            <a:r>
              <a:rPr lang="es-MX" sz="2600" dirty="0">
                <a:solidFill>
                  <a:schemeClr val="bg2">
                    <a:lumMod val="50000"/>
                  </a:schemeClr>
                </a:solidFill>
                <a:latin typeface="Tw Cen MT Condensed" panose="020B0606020104020203" pitchFamily="34" charset="0"/>
              </a:rPr>
              <a:t>encubrimiento</a:t>
            </a:r>
            <a:r>
              <a:rPr lang="es-MX" sz="2600" dirty="0">
                <a:solidFill>
                  <a:schemeClr val="tx1">
                    <a:lumMod val="65000"/>
                    <a:lumOff val="35000"/>
                  </a:schemeClr>
                </a:solidFill>
                <a:latin typeface="Tw Cen MT Condensed" panose="020B0606020104020203" pitchFamily="34" charset="0"/>
              </a:rPr>
              <a:t> de trabajadores permanentes mediante la subcontratación y contratos temporales</a:t>
            </a:r>
          </a:p>
        </p:txBody>
      </p:sp>
      <p:sp>
        <p:nvSpPr>
          <p:cNvPr id="34" name="4 CuadroTexto"/>
          <p:cNvSpPr txBox="1"/>
          <p:nvPr/>
        </p:nvSpPr>
        <p:spPr>
          <a:xfrm>
            <a:off x="6573690" y="5031627"/>
            <a:ext cx="5180159" cy="1372683"/>
          </a:xfrm>
          <a:prstGeom prst="rect">
            <a:avLst/>
          </a:prstGeom>
          <a:noFill/>
        </p:spPr>
        <p:txBody>
          <a:bodyPr wrap="square" rtlCol="0">
            <a:spAutoFit/>
          </a:bodyPr>
          <a:lstStyle/>
          <a:p>
            <a:pPr>
              <a:lnSpc>
                <a:spcPct val="80000"/>
              </a:lnSpc>
            </a:pPr>
            <a:r>
              <a:rPr lang="es-MX" sz="2600" dirty="0">
                <a:solidFill>
                  <a:schemeClr val="tx1">
                    <a:lumMod val="65000"/>
                    <a:lumOff val="35000"/>
                  </a:schemeClr>
                </a:solidFill>
                <a:latin typeface="Tw Cen MT Condensed" panose="020B0606020104020203" pitchFamily="34" charset="0"/>
              </a:rPr>
              <a:t>Diseñar e implementar un sistema de prestaciones sociales con </a:t>
            </a:r>
            <a:r>
              <a:rPr lang="es-MX" sz="2600" dirty="0">
                <a:solidFill>
                  <a:schemeClr val="bg2">
                    <a:lumMod val="50000"/>
                  </a:schemeClr>
                </a:solidFill>
                <a:latin typeface="Tw Cen MT Condensed" panose="020B0606020104020203" pitchFamily="34" charset="0"/>
              </a:rPr>
              <a:t>cobertura universal </a:t>
            </a:r>
            <a:r>
              <a:rPr lang="es-MX" sz="2600" dirty="0">
                <a:solidFill>
                  <a:schemeClr val="tx1">
                    <a:lumMod val="65000"/>
                    <a:lumOff val="35000"/>
                  </a:schemeClr>
                </a:solidFill>
                <a:latin typeface="Tw Cen MT Condensed" panose="020B0606020104020203" pitchFamily="34" charset="0"/>
              </a:rPr>
              <a:t>que incluya: a) un paquete de servicios básicos de salud, b) seguros de invalidez y vida, y c) una pensión mínima </a:t>
            </a:r>
          </a:p>
        </p:txBody>
      </p:sp>
      <p:sp>
        <p:nvSpPr>
          <p:cNvPr id="35" name="4 CuadroTexto"/>
          <p:cNvSpPr txBox="1"/>
          <p:nvPr/>
        </p:nvSpPr>
        <p:spPr>
          <a:xfrm>
            <a:off x="1169924" y="4997310"/>
            <a:ext cx="3594939" cy="1062920"/>
          </a:xfrm>
          <a:prstGeom prst="rect">
            <a:avLst/>
          </a:prstGeom>
          <a:noFill/>
        </p:spPr>
        <p:txBody>
          <a:bodyPr wrap="square" rtlCol="0">
            <a:spAutoFit/>
          </a:bodyPr>
          <a:lstStyle/>
          <a:p>
            <a:pPr algn="r">
              <a:lnSpc>
                <a:spcPct val="80000"/>
              </a:lnSpc>
            </a:pPr>
            <a:r>
              <a:rPr lang="es-MX" sz="2600" dirty="0">
                <a:solidFill>
                  <a:schemeClr val="tx1">
                    <a:lumMod val="65000"/>
                    <a:lumOff val="35000"/>
                  </a:schemeClr>
                </a:solidFill>
                <a:latin typeface="Tw Cen MT Condensed" panose="020B0606020104020203" pitchFamily="34" charset="0"/>
              </a:rPr>
              <a:t>Diseñar e instrumentar un </a:t>
            </a:r>
            <a:r>
              <a:rPr lang="es-MX" sz="2600" dirty="0">
                <a:solidFill>
                  <a:schemeClr val="bg2">
                    <a:lumMod val="50000"/>
                  </a:schemeClr>
                </a:solidFill>
                <a:latin typeface="Tw Cen MT Condensed" panose="020B0606020104020203" pitchFamily="34" charset="0"/>
              </a:rPr>
              <a:t>seguro de des</a:t>
            </a:r>
            <a:r>
              <a:rPr lang="es-MX" sz="2600" dirty="0">
                <a:solidFill>
                  <a:schemeClr val="tx1">
                    <a:lumMod val="65000"/>
                    <a:lumOff val="35000"/>
                  </a:schemeClr>
                </a:solidFill>
                <a:latin typeface="Tw Cen MT Condensed" panose="020B0606020104020203" pitchFamily="34" charset="0"/>
              </a:rPr>
              <a:t>empleo contributivo de adhesión obligatoria</a:t>
            </a:r>
          </a:p>
        </p:txBody>
      </p:sp>
      <p:sp>
        <p:nvSpPr>
          <p:cNvPr id="36" name="4 CuadroTexto"/>
          <p:cNvSpPr txBox="1"/>
          <p:nvPr/>
        </p:nvSpPr>
        <p:spPr>
          <a:xfrm>
            <a:off x="7629137" y="1534692"/>
            <a:ext cx="4664305" cy="1062920"/>
          </a:xfrm>
          <a:prstGeom prst="rect">
            <a:avLst/>
          </a:prstGeom>
          <a:noFill/>
        </p:spPr>
        <p:txBody>
          <a:bodyPr wrap="square" rtlCol="0">
            <a:spAutoFit/>
          </a:bodyPr>
          <a:lstStyle/>
          <a:p>
            <a:pPr>
              <a:lnSpc>
                <a:spcPct val="80000"/>
              </a:lnSpc>
            </a:pPr>
            <a:r>
              <a:rPr lang="es-MX" sz="2600" dirty="0">
                <a:solidFill>
                  <a:schemeClr val="tx1">
                    <a:lumMod val="65000"/>
                    <a:lumOff val="35000"/>
                  </a:schemeClr>
                </a:solidFill>
                <a:latin typeface="Tw Cen MT Condensed" panose="020B0606020104020203" pitchFamily="34" charset="0"/>
              </a:rPr>
              <a:t>Mejorar la </a:t>
            </a:r>
            <a:r>
              <a:rPr lang="es-MX" sz="2600" dirty="0">
                <a:solidFill>
                  <a:schemeClr val="bg2">
                    <a:lumMod val="50000"/>
                  </a:schemeClr>
                </a:solidFill>
                <a:latin typeface="Tw Cen MT Condensed" panose="020B0606020104020203" pitchFamily="34" charset="0"/>
              </a:rPr>
              <a:t>gestión</a:t>
            </a:r>
            <a:r>
              <a:rPr lang="es-MX" sz="2600" dirty="0">
                <a:solidFill>
                  <a:schemeClr val="tx1">
                    <a:lumMod val="65000"/>
                    <a:lumOff val="35000"/>
                  </a:schemeClr>
                </a:solidFill>
                <a:latin typeface="Tw Cen MT Condensed" panose="020B0606020104020203" pitchFamily="34" charset="0"/>
              </a:rPr>
              <a:t> del sistema institucional para garantizar el acceso efectivo y mayor calidad en los servicios</a:t>
            </a:r>
          </a:p>
        </p:txBody>
      </p:sp>
      <p:cxnSp>
        <p:nvCxnSpPr>
          <p:cNvPr id="5" name="Conector recto 4"/>
          <p:cNvCxnSpPr/>
          <p:nvPr/>
        </p:nvCxnSpPr>
        <p:spPr>
          <a:xfrm>
            <a:off x="349250" y="2973685"/>
            <a:ext cx="2940050" cy="0"/>
          </a:xfrm>
          <a:prstGeom prst="line">
            <a:avLst/>
          </a:prstGeom>
          <a:ln>
            <a:solidFill>
              <a:srgbClr val="669900"/>
            </a:solidFill>
          </a:ln>
        </p:spPr>
        <p:style>
          <a:lnRef idx="1">
            <a:schemeClr val="accent1"/>
          </a:lnRef>
          <a:fillRef idx="0">
            <a:schemeClr val="accent1"/>
          </a:fillRef>
          <a:effectRef idx="0">
            <a:schemeClr val="accent1"/>
          </a:effectRef>
          <a:fontRef idx="minor">
            <a:schemeClr val="tx1"/>
          </a:fontRef>
        </p:style>
      </p:cxnSp>
      <p:cxnSp>
        <p:nvCxnSpPr>
          <p:cNvPr id="22" name="Conector recto 21"/>
          <p:cNvCxnSpPr/>
          <p:nvPr/>
        </p:nvCxnSpPr>
        <p:spPr>
          <a:xfrm>
            <a:off x="7335632" y="4695035"/>
            <a:ext cx="2940050" cy="0"/>
          </a:xfrm>
          <a:prstGeom prst="line">
            <a:avLst/>
          </a:prstGeom>
          <a:ln>
            <a:solidFill>
              <a:srgbClr val="669900"/>
            </a:solidFill>
          </a:ln>
        </p:spPr>
        <p:style>
          <a:lnRef idx="1">
            <a:schemeClr val="accent1"/>
          </a:lnRef>
          <a:fillRef idx="0">
            <a:schemeClr val="accent1"/>
          </a:fillRef>
          <a:effectRef idx="0">
            <a:schemeClr val="accent1"/>
          </a:effectRef>
          <a:fontRef idx="minor">
            <a:schemeClr val="tx1"/>
          </a:fontRef>
        </p:style>
      </p:cxnSp>
      <p:cxnSp>
        <p:nvCxnSpPr>
          <p:cNvPr id="25" name="Conector recto 24"/>
          <p:cNvCxnSpPr/>
          <p:nvPr/>
        </p:nvCxnSpPr>
        <p:spPr>
          <a:xfrm>
            <a:off x="7937500" y="2973685"/>
            <a:ext cx="2940050" cy="0"/>
          </a:xfrm>
          <a:prstGeom prst="line">
            <a:avLst/>
          </a:prstGeom>
          <a:ln>
            <a:solidFill>
              <a:srgbClr val="669900"/>
            </a:solidFill>
          </a:ln>
        </p:spPr>
        <p:style>
          <a:lnRef idx="1">
            <a:schemeClr val="accent1"/>
          </a:lnRef>
          <a:fillRef idx="0">
            <a:schemeClr val="accent1"/>
          </a:fillRef>
          <a:effectRef idx="0">
            <a:schemeClr val="accent1"/>
          </a:effectRef>
          <a:fontRef idx="minor">
            <a:schemeClr val="tx1"/>
          </a:fontRef>
        </p:style>
      </p:cxnSp>
      <p:cxnSp>
        <p:nvCxnSpPr>
          <p:cNvPr id="39" name="Conector recto 38"/>
          <p:cNvCxnSpPr/>
          <p:nvPr/>
        </p:nvCxnSpPr>
        <p:spPr>
          <a:xfrm>
            <a:off x="876348" y="4677870"/>
            <a:ext cx="2940050" cy="0"/>
          </a:xfrm>
          <a:prstGeom prst="line">
            <a:avLst/>
          </a:prstGeom>
          <a:ln>
            <a:solidFill>
              <a:srgbClr val="669900"/>
            </a:solidFill>
          </a:ln>
        </p:spPr>
        <p:style>
          <a:lnRef idx="1">
            <a:schemeClr val="accent1"/>
          </a:lnRef>
          <a:fillRef idx="0">
            <a:schemeClr val="accent1"/>
          </a:fillRef>
          <a:effectRef idx="0">
            <a:schemeClr val="accent1"/>
          </a:effectRef>
          <a:fontRef idx="minor">
            <a:schemeClr val="tx1"/>
          </a:fontRef>
        </p:style>
      </p:cxnSp>
      <p:sp>
        <p:nvSpPr>
          <p:cNvPr id="40" name="Título 1"/>
          <p:cNvSpPr txBox="1">
            <a:spLocks/>
          </p:cNvSpPr>
          <p:nvPr/>
        </p:nvSpPr>
        <p:spPr>
          <a:xfrm>
            <a:off x="314403" y="197637"/>
            <a:ext cx="5898994" cy="953367"/>
          </a:xfrm>
          <a:prstGeom prst="rect">
            <a:avLst/>
          </a:prstGeom>
        </p:spPr>
        <p:txBody>
          <a:bodyPr vert="horz" lIns="91440" tIns="45720" rIns="91440" bIns="45720" rtlCol="0" anchor="ctr">
            <a:normAutofit fontScale="97500"/>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419" sz="5400" dirty="0"/>
              <a:t>Propuestas estratégicas</a:t>
            </a:r>
            <a:endParaRPr lang="es-MX" sz="5400" dirty="0"/>
          </a:p>
        </p:txBody>
      </p:sp>
    </p:spTree>
    <p:extLst>
      <p:ext uri="{BB962C8B-B14F-4D97-AF65-F5344CB8AC3E}">
        <p14:creationId xmlns:p14="http://schemas.microsoft.com/office/powerpoint/2010/main" val="1007007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27892" y="4960137"/>
            <a:ext cx="7795846" cy="1463040"/>
          </a:xfrm>
        </p:spPr>
        <p:txBody>
          <a:bodyPr>
            <a:noAutofit/>
          </a:bodyPr>
          <a:lstStyle/>
          <a:p>
            <a:r>
              <a:rPr lang="es-MX" sz="4800" dirty="0"/>
              <a:t>Balance de la reforma laboral </a:t>
            </a:r>
            <a:br>
              <a:rPr lang="es-MX" sz="4800" dirty="0"/>
            </a:br>
            <a:r>
              <a:rPr lang="es-MX" sz="4800" dirty="0"/>
              <a:t>a través de los indicadores del mercado de trabajo </a:t>
            </a:r>
          </a:p>
        </p:txBody>
      </p:sp>
      <p:sp>
        <p:nvSpPr>
          <p:cNvPr id="8" name="Subtítulo 2">
            <a:extLst>
              <a:ext uri="{FF2B5EF4-FFF2-40B4-BE49-F238E27FC236}">
                <a16:creationId xmlns="" xmlns:a16="http://schemas.microsoft.com/office/drawing/2014/main" id="{015896C0-623B-4714-B250-199688E2B29C}"/>
              </a:ext>
            </a:extLst>
          </p:cNvPr>
          <p:cNvSpPr txBox="1">
            <a:spLocks/>
          </p:cNvSpPr>
          <p:nvPr/>
        </p:nvSpPr>
        <p:spPr>
          <a:xfrm>
            <a:off x="8513044" y="5356618"/>
            <a:ext cx="3456214" cy="670077"/>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200"/>
              </a:spcAft>
              <a:buClr>
                <a:schemeClr val="accent2"/>
              </a:buClr>
              <a:buSzPct val="100000"/>
              <a:buFont typeface="Tw Cen MT" panose="020B0602020104020603" pitchFamily="34" charset="0"/>
              <a:buNone/>
              <a:defRPr sz="1800" kern="1200">
                <a:solidFill>
                  <a:schemeClr val="tx1">
                    <a:lumMod val="90000"/>
                    <a:lumOff val="10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2"/>
              </a:buClr>
              <a:buFont typeface="Wingdings 3" pitchFamily="18" charset="2"/>
              <a:buNone/>
              <a:defRPr sz="1800" kern="1200">
                <a:solidFill>
                  <a:schemeClr val="tx1"/>
                </a:solidFill>
                <a:latin typeface="+mn-lt"/>
                <a:ea typeface="+mn-ea"/>
                <a:cs typeface="+mn-cs"/>
              </a:defRPr>
            </a:lvl9pPr>
          </a:lstStyle>
          <a:p>
            <a:r>
              <a:rPr lang="x-none" sz="2400" dirty="0"/>
              <a:t>Jesuswaldo Martínez Soria</a:t>
            </a:r>
            <a:endParaRPr lang="es-MX" sz="2400" dirty="0"/>
          </a:p>
          <a:p>
            <a:r>
              <a:rPr lang="es-MX" sz="2400" dirty="0"/>
              <a:t>Gabriela </a:t>
            </a:r>
            <a:r>
              <a:rPr lang="es-MX" sz="2400" dirty="0" err="1"/>
              <a:t>Cabestany</a:t>
            </a:r>
            <a:r>
              <a:rPr lang="es-MX" sz="2400" dirty="0"/>
              <a:t> Ruiz</a:t>
            </a:r>
            <a:endParaRPr lang="es-419" sz="2400" dirty="0"/>
          </a:p>
        </p:txBody>
      </p:sp>
      <p:sp>
        <p:nvSpPr>
          <p:cNvPr id="6" name="CuadroTexto 5"/>
          <p:cNvSpPr txBox="1"/>
          <p:nvPr/>
        </p:nvSpPr>
        <p:spPr>
          <a:xfrm>
            <a:off x="-105508" y="1874180"/>
            <a:ext cx="11861284" cy="923330"/>
          </a:xfrm>
          <a:prstGeom prst="rect">
            <a:avLst/>
          </a:prstGeom>
          <a:noFill/>
        </p:spPr>
        <p:txBody>
          <a:bodyPr wrap="square" rtlCol="0">
            <a:spAutoFit/>
          </a:bodyPr>
          <a:lstStyle/>
          <a:p>
            <a:pPr algn="ctr"/>
            <a:r>
              <a:rPr lang="es-MX" sz="5400" dirty="0">
                <a:solidFill>
                  <a:schemeClr val="accent1">
                    <a:lumMod val="50000"/>
                  </a:schemeClr>
                </a:solidFill>
              </a:rPr>
              <a:t>¡ Gracias ! </a:t>
            </a:r>
            <a:endParaRPr lang="es-MX" sz="4000" dirty="0">
              <a:solidFill>
                <a:schemeClr val="accent1">
                  <a:lumMod val="50000"/>
                </a:schemeClr>
              </a:solidFill>
            </a:endParaRPr>
          </a:p>
        </p:txBody>
      </p:sp>
    </p:spTree>
    <p:extLst>
      <p:ext uri="{BB962C8B-B14F-4D97-AF65-F5344CB8AC3E}">
        <p14:creationId xmlns:p14="http://schemas.microsoft.com/office/powerpoint/2010/main" val="28360516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ángulo redondeado 3"/>
          <p:cNvSpPr/>
          <p:nvPr/>
        </p:nvSpPr>
        <p:spPr>
          <a:xfrm>
            <a:off x="1659163" y="1191899"/>
            <a:ext cx="8719458" cy="4156612"/>
          </a:xfrm>
          <a:prstGeom prst="roundRect">
            <a:avLst>
              <a:gd name="adj" fmla="val 4882"/>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14 Rectángulo redondeado"/>
          <p:cNvSpPr/>
          <p:nvPr/>
        </p:nvSpPr>
        <p:spPr>
          <a:xfrm>
            <a:off x="3949232" y="3412055"/>
            <a:ext cx="5622596" cy="1785702"/>
          </a:xfrm>
          <a:prstGeom prst="roundRect">
            <a:avLst/>
          </a:prstGeom>
          <a:solidFill>
            <a:srgbClr val="CCC0DA"/>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endParaRPr lang="es-MX" sz="2000" dirty="0">
              <a:solidFill>
                <a:schemeClr val="bg1"/>
              </a:solidFill>
              <a:effectLst/>
              <a:ea typeface="Calibri"/>
              <a:cs typeface="Times New Roman"/>
            </a:endParaRPr>
          </a:p>
        </p:txBody>
      </p:sp>
      <p:sp>
        <p:nvSpPr>
          <p:cNvPr id="42" name="14 Rectángulo redondeado"/>
          <p:cNvSpPr/>
          <p:nvPr/>
        </p:nvSpPr>
        <p:spPr>
          <a:xfrm>
            <a:off x="3942879" y="1311933"/>
            <a:ext cx="5622596" cy="2096144"/>
          </a:xfrm>
          <a:prstGeom prst="roundRect">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endParaRPr lang="es-MX" sz="2000" dirty="0">
              <a:solidFill>
                <a:schemeClr val="bg1"/>
              </a:solidFill>
              <a:effectLst/>
              <a:ea typeface="Calibri"/>
              <a:cs typeface="Times New Roman"/>
            </a:endParaRPr>
          </a:p>
        </p:txBody>
      </p:sp>
      <p:sp>
        <p:nvSpPr>
          <p:cNvPr id="3" name="Título 1"/>
          <p:cNvSpPr txBox="1">
            <a:spLocks/>
          </p:cNvSpPr>
          <p:nvPr/>
        </p:nvSpPr>
        <p:spPr>
          <a:xfrm>
            <a:off x="211322" y="118042"/>
            <a:ext cx="11899064" cy="953367"/>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sz="4400" dirty="0"/>
              <a:t>Regulación</a:t>
            </a:r>
            <a:r>
              <a:rPr lang="es-MX" sz="4600" dirty="0"/>
              <a:t> de la subcontratación </a:t>
            </a:r>
            <a:r>
              <a:rPr lang="es-MX" sz="2800" dirty="0"/>
              <a:t>(reforma del art. 15 de la LFT)</a:t>
            </a:r>
          </a:p>
        </p:txBody>
      </p:sp>
      <p:sp>
        <p:nvSpPr>
          <p:cNvPr id="7" name="95 Rectángulo"/>
          <p:cNvSpPr/>
          <p:nvPr/>
        </p:nvSpPr>
        <p:spPr>
          <a:xfrm>
            <a:off x="1611756" y="5551610"/>
            <a:ext cx="9144000" cy="923330"/>
          </a:xfrm>
          <a:prstGeom prst="rect">
            <a:avLst/>
          </a:prstGeom>
        </p:spPr>
        <p:txBody>
          <a:bodyPr wrap="square">
            <a:spAutoFit/>
          </a:bodyPr>
          <a:lstStyle/>
          <a:p>
            <a:pPr marL="285750" indent="-285750" algn="just">
              <a:buFont typeface="Arial" panose="020B0604020202020204" pitchFamily="34" charset="0"/>
              <a:buChar char="•"/>
            </a:pPr>
            <a:r>
              <a:rPr lang="es-MX" dirty="0">
                <a:latin typeface="Tw Cen MT" panose="020B0602020104020603" pitchFamily="34" charset="0"/>
              </a:rPr>
              <a:t>La regulación de la subcontratación incide sólo en una </a:t>
            </a:r>
            <a:r>
              <a:rPr lang="es-MX" dirty="0">
                <a:solidFill>
                  <a:srgbClr val="C00000"/>
                </a:solidFill>
                <a:latin typeface="Tw Cen MT" panose="020B0602020104020603" pitchFamily="34" charset="0"/>
              </a:rPr>
              <a:t>parte</a:t>
            </a:r>
            <a:r>
              <a:rPr lang="es-MX" dirty="0">
                <a:latin typeface="Tw Cen MT" panose="020B0602020104020603" pitchFamily="34" charset="0"/>
              </a:rPr>
              <a:t> de la informalidad (subordinados)</a:t>
            </a:r>
          </a:p>
          <a:p>
            <a:pPr marL="285750" indent="-285750" algn="just">
              <a:buFont typeface="Arial" panose="020B0604020202020204" pitchFamily="34" charset="0"/>
              <a:buChar char="•"/>
            </a:pPr>
            <a:r>
              <a:rPr lang="es-MX" dirty="0">
                <a:latin typeface="Tw Cen MT" panose="020B0602020104020603" pitchFamily="34" charset="0"/>
              </a:rPr>
              <a:t>La eficacia de la medida dependerá de los mecanismos de </a:t>
            </a:r>
            <a:r>
              <a:rPr lang="es-MX" dirty="0">
                <a:solidFill>
                  <a:srgbClr val="C00000"/>
                </a:solidFill>
                <a:latin typeface="Tw Cen MT" panose="020B0602020104020603" pitchFamily="34" charset="0"/>
              </a:rPr>
              <a:t>inspección</a:t>
            </a:r>
            <a:r>
              <a:rPr lang="es-MX" dirty="0">
                <a:latin typeface="Tw Cen MT" panose="020B0602020104020603" pitchFamily="34" charset="0"/>
              </a:rPr>
              <a:t>, que no ha funcionado para los trabajadores asalariados informales que dependen de un patrón directo </a:t>
            </a:r>
          </a:p>
        </p:txBody>
      </p:sp>
      <p:grpSp>
        <p:nvGrpSpPr>
          <p:cNvPr id="8" name="112 Grupo"/>
          <p:cNvGrpSpPr/>
          <p:nvPr/>
        </p:nvGrpSpPr>
        <p:grpSpPr>
          <a:xfrm>
            <a:off x="1611756" y="1535161"/>
            <a:ext cx="7586875" cy="3519439"/>
            <a:chOff x="722737" y="1649690"/>
            <a:chExt cx="7586875" cy="3132978"/>
          </a:xfrm>
        </p:grpSpPr>
        <p:grpSp>
          <p:nvGrpSpPr>
            <p:cNvPr id="12" name="26 Grupo"/>
            <p:cNvGrpSpPr/>
            <p:nvPr/>
          </p:nvGrpSpPr>
          <p:grpSpPr>
            <a:xfrm>
              <a:off x="722737" y="1649690"/>
              <a:ext cx="7586875" cy="3132978"/>
              <a:chOff x="968137" y="1590639"/>
              <a:chExt cx="7076835" cy="2589299"/>
            </a:xfrm>
          </p:grpSpPr>
          <p:grpSp>
            <p:nvGrpSpPr>
              <p:cNvPr id="15" name="7 Grupo"/>
              <p:cNvGrpSpPr/>
              <p:nvPr/>
            </p:nvGrpSpPr>
            <p:grpSpPr>
              <a:xfrm>
                <a:off x="2885925" y="1590639"/>
                <a:ext cx="5159047" cy="2589299"/>
                <a:chOff x="2891398" y="1353106"/>
                <a:chExt cx="5159047" cy="2589299"/>
              </a:xfrm>
            </p:grpSpPr>
            <p:grpSp>
              <p:nvGrpSpPr>
                <p:cNvPr id="17" name="43 Grupo"/>
                <p:cNvGrpSpPr/>
                <p:nvPr/>
              </p:nvGrpSpPr>
              <p:grpSpPr>
                <a:xfrm>
                  <a:off x="3071021" y="1353106"/>
                  <a:ext cx="4483534" cy="1931535"/>
                  <a:chOff x="3071021" y="1353106"/>
                  <a:chExt cx="4483534" cy="1931536"/>
                </a:xfrm>
              </p:grpSpPr>
              <p:cxnSp>
                <p:nvCxnSpPr>
                  <p:cNvPr id="21" name="24 Conector recto de flecha"/>
                  <p:cNvCxnSpPr/>
                  <p:nvPr/>
                </p:nvCxnSpPr>
                <p:spPr>
                  <a:xfrm>
                    <a:off x="7546501" y="2267581"/>
                    <a:ext cx="8054" cy="447345"/>
                  </a:xfrm>
                  <a:prstGeom prst="straightConnector1">
                    <a:avLst/>
                  </a:prstGeom>
                  <a:ln w="25400">
                    <a:solidFill>
                      <a:srgbClr val="C00000"/>
                    </a:solidFill>
                    <a:prstDash val="solid"/>
                    <a:tailEnd type="arrow"/>
                  </a:ln>
                </p:spPr>
                <p:style>
                  <a:lnRef idx="1">
                    <a:schemeClr val="accent4"/>
                  </a:lnRef>
                  <a:fillRef idx="0">
                    <a:schemeClr val="accent4"/>
                  </a:fillRef>
                  <a:effectRef idx="0">
                    <a:schemeClr val="accent4"/>
                  </a:effectRef>
                  <a:fontRef idx="minor">
                    <a:schemeClr val="tx1"/>
                  </a:fontRef>
                </p:style>
              </p:cxnSp>
              <p:grpSp>
                <p:nvGrpSpPr>
                  <p:cNvPr id="22" name="21 Grupo"/>
                  <p:cNvGrpSpPr/>
                  <p:nvPr/>
                </p:nvGrpSpPr>
                <p:grpSpPr>
                  <a:xfrm>
                    <a:off x="3910630" y="1478082"/>
                    <a:ext cx="2802773" cy="1584318"/>
                    <a:chOff x="3920951" y="2768531"/>
                    <a:chExt cx="2802773" cy="1584318"/>
                  </a:xfrm>
                </p:grpSpPr>
                <p:cxnSp>
                  <p:nvCxnSpPr>
                    <p:cNvPr id="29" name="10 Conector recto de flecha"/>
                    <p:cNvCxnSpPr/>
                    <p:nvPr/>
                  </p:nvCxnSpPr>
                  <p:spPr>
                    <a:xfrm flipV="1">
                      <a:off x="4621110" y="2768531"/>
                      <a:ext cx="2102614" cy="1"/>
                    </a:xfrm>
                    <a:prstGeom prst="straightConnector1">
                      <a:avLst/>
                    </a:prstGeom>
                    <a:ln w="19050">
                      <a:solidFill>
                        <a:srgbClr val="4F81BD"/>
                      </a:solidFill>
                      <a:tailEnd type="arrow"/>
                    </a:ln>
                  </p:spPr>
                  <p:style>
                    <a:lnRef idx="1">
                      <a:schemeClr val="accent4"/>
                    </a:lnRef>
                    <a:fillRef idx="0">
                      <a:schemeClr val="accent4"/>
                    </a:fillRef>
                    <a:effectRef idx="0">
                      <a:schemeClr val="accent4"/>
                    </a:effectRef>
                    <a:fontRef idx="minor">
                      <a:schemeClr val="tx1"/>
                    </a:fontRef>
                  </p:style>
                </p:cxnSp>
                <p:cxnSp>
                  <p:nvCxnSpPr>
                    <p:cNvPr id="32" name="14 Conector recto de flecha"/>
                    <p:cNvCxnSpPr/>
                    <p:nvPr/>
                  </p:nvCxnSpPr>
                  <p:spPr>
                    <a:xfrm>
                      <a:off x="4837561" y="4352849"/>
                      <a:ext cx="1886163" cy="0"/>
                    </a:xfrm>
                    <a:prstGeom prst="straightConnector1">
                      <a:avLst/>
                    </a:prstGeom>
                    <a:ln w="19050">
                      <a:solidFill>
                        <a:srgbClr val="60497A"/>
                      </a:solidFill>
                      <a:prstDash val="solid"/>
                      <a:tailEnd type="arrow"/>
                    </a:ln>
                  </p:spPr>
                  <p:style>
                    <a:lnRef idx="1">
                      <a:schemeClr val="accent4"/>
                    </a:lnRef>
                    <a:fillRef idx="0">
                      <a:schemeClr val="accent4"/>
                    </a:fillRef>
                    <a:effectRef idx="0">
                      <a:schemeClr val="accent4"/>
                    </a:effectRef>
                    <a:fontRef idx="minor">
                      <a:schemeClr val="tx1"/>
                    </a:fontRef>
                  </p:style>
                </p:cxnSp>
                <p:cxnSp>
                  <p:nvCxnSpPr>
                    <p:cNvPr id="33" name="17 Conector recto de flecha"/>
                    <p:cNvCxnSpPr>
                      <a:stCxn id="36" idx="2"/>
                    </p:cNvCxnSpPr>
                    <p:nvPr/>
                  </p:nvCxnSpPr>
                  <p:spPr>
                    <a:xfrm>
                      <a:off x="3920951" y="3042662"/>
                      <a:ext cx="0" cy="937548"/>
                    </a:xfrm>
                    <a:prstGeom prst="straightConnector1">
                      <a:avLst/>
                    </a:prstGeom>
                    <a:ln w="25400">
                      <a:solidFill>
                        <a:srgbClr val="669900"/>
                      </a:solidFill>
                      <a:prstDash val="solid"/>
                      <a:tailEnd type="arrow"/>
                    </a:ln>
                  </p:spPr>
                  <p:style>
                    <a:lnRef idx="1">
                      <a:schemeClr val="accent4"/>
                    </a:lnRef>
                    <a:fillRef idx="0">
                      <a:schemeClr val="accent4"/>
                    </a:fillRef>
                    <a:effectRef idx="0">
                      <a:schemeClr val="accent4"/>
                    </a:effectRef>
                    <a:fontRef idx="minor">
                      <a:schemeClr val="tx1"/>
                    </a:fontRef>
                  </p:style>
                </p:cxnSp>
              </p:grpSp>
              <p:sp>
                <p:nvSpPr>
                  <p:cNvPr id="24" name="30 CuadroTexto"/>
                  <p:cNvSpPr txBox="1"/>
                  <p:nvPr/>
                </p:nvSpPr>
                <p:spPr>
                  <a:xfrm>
                    <a:off x="5609006" y="1789587"/>
                    <a:ext cx="1858775" cy="384940"/>
                  </a:xfrm>
                  <a:prstGeom prst="rect">
                    <a:avLst/>
                  </a:prstGeom>
                  <a:noFill/>
                </p:spPr>
                <p:txBody>
                  <a:bodyPr wrap="square" rtlCol="0">
                    <a:spAutoFit/>
                  </a:bodyPr>
                  <a:lstStyle/>
                  <a:p>
                    <a:pPr algn="r"/>
                    <a:r>
                      <a:rPr lang="es-MX" sz="1400" dirty="0">
                        <a:solidFill>
                          <a:srgbClr val="C00000"/>
                        </a:solidFill>
                      </a:rPr>
                      <a:t>No transferencia</a:t>
                    </a:r>
                    <a:r>
                      <a:rPr lang="es-MX" sz="1400" dirty="0"/>
                      <a:t> de trabajadores (art. 15-D)</a:t>
                    </a:r>
                  </a:p>
                </p:txBody>
              </p:sp>
              <p:sp>
                <p:nvSpPr>
                  <p:cNvPr id="25" name="31 CuadroTexto"/>
                  <p:cNvSpPr txBox="1"/>
                  <p:nvPr/>
                </p:nvSpPr>
                <p:spPr>
                  <a:xfrm>
                    <a:off x="5166264" y="2267581"/>
                    <a:ext cx="2320034" cy="384940"/>
                  </a:xfrm>
                  <a:prstGeom prst="rect">
                    <a:avLst/>
                  </a:prstGeom>
                  <a:noFill/>
                </p:spPr>
                <p:txBody>
                  <a:bodyPr wrap="square" rtlCol="0">
                    <a:spAutoFit/>
                  </a:bodyPr>
                  <a:lstStyle/>
                  <a:p>
                    <a:pPr algn="r"/>
                    <a:r>
                      <a:rPr lang="es-MX" sz="1400" dirty="0"/>
                      <a:t>Los trabajadores </a:t>
                    </a:r>
                    <a:r>
                      <a:rPr lang="es-MX" sz="1400" dirty="0">
                        <a:solidFill>
                          <a:srgbClr val="C00000"/>
                        </a:solidFill>
                      </a:rPr>
                      <a:t>no realizan las mismas funciones</a:t>
                    </a:r>
                    <a:r>
                      <a:rPr lang="es-MX" sz="1400" dirty="0"/>
                      <a:t> (art. 15-A</a:t>
                    </a:r>
                    <a:r>
                      <a:rPr lang="es-MX" sz="1200" dirty="0"/>
                      <a:t>)</a:t>
                    </a:r>
                  </a:p>
                </p:txBody>
              </p:sp>
              <p:cxnSp>
                <p:nvCxnSpPr>
                  <p:cNvPr id="26" name="33 Conector angular"/>
                  <p:cNvCxnSpPr/>
                  <p:nvPr/>
                </p:nvCxnSpPr>
                <p:spPr>
                  <a:xfrm rot="5400000">
                    <a:off x="2379741" y="2288196"/>
                    <a:ext cx="1542484" cy="5923"/>
                  </a:xfrm>
                  <a:prstGeom prst="bentConnector4">
                    <a:avLst>
                      <a:gd name="adj1" fmla="val -385"/>
                      <a:gd name="adj2" fmla="val 8399969"/>
                    </a:avLst>
                  </a:prstGeom>
                  <a:ln w="19050">
                    <a:solidFill>
                      <a:srgbClr val="002060"/>
                    </a:solidFill>
                    <a:prstDash val="solid"/>
                    <a:tailEnd type="arrow"/>
                  </a:ln>
                </p:spPr>
                <p:style>
                  <a:lnRef idx="1">
                    <a:schemeClr val="accent4"/>
                  </a:lnRef>
                  <a:fillRef idx="0">
                    <a:schemeClr val="accent4"/>
                  </a:fillRef>
                  <a:effectRef idx="0">
                    <a:schemeClr val="accent4"/>
                  </a:effectRef>
                  <a:fontRef idx="minor">
                    <a:schemeClr val="tx1"/>
                  </a:fontRef>
                </p:style>
              </p:cxnSp>
              <p:cxnSp>
                <p:nvCxnSpPr>
                  <p:cNvPr id="27" name="36 Conector angular"/>
                  <p:cNvCxnSpPr>
                    <a:endCxn id="39" idx="2"/>
                  </p:cNvCxnSpPr>
                  <p:nvPr/>
                </p:nvCxnSpPr>
                <p:spPr>
                  <a:xfrm>
                    <a:off x="3071021" y="1353106"/>
                    <a:ext cx="4404993" cy="1931536"/>
                  </a:xfrm>
                  <a:prstGeom prst="bentConnector4">
                    <a:avLst>
                      <a:gd name="adj1" fmla="val -5965"/>
                      <a:gd name="adj2" fmla="val 108707"/>
                    </a:avLst>
                  </a:prstGeom>
                  <a:ln w="19050">
                    <a:solidFill>
                      <a:srgbClr val="002060"/>
                    </a:solidFill>
                    <a:prstDash val="solid"/>
                    <a:tailEnd type="arrow"/>
                  </a:ln>
                </p:spPr>
                <p:style>
                  <a:lnRef idx="1">
                    <a:schemeClr val="accent4"/>
                  </a:lnRef>
                  <a:fillRef idx="0">
                    <a:schemeClr val="accent4"/>
                  </a:fillRef>
                  <a:effectRef idx="0">
                    <a:schemeClr val="accent4"/>
                  </a:effectRef>
                  <a:fontRef idx="minor">
                    <a:schemeClr val="tx1"/>
                  </a:fontRef>
                </p:style>
              </p:cxnSp>
            </p:grpSp>
            <p:sp>
              <p:nvSpPr>
                <p:cNvPr id="18" name="2 Rectángulo"/>
                <p:cNvSpPr/>
                <p:nvPr/>
              </p:nvSpPr>
              <p:spPr>
                <a:xfrm>
                  <a:off x="2891398" y="3560855"/>
                  <a:ext cx="5159047" cy="381550"/>
                </a:xfrm>
                <a:prstGeom prst="rect">
                  <a:avLst/>
                </a:prstGeom>
              </p:spPr>
              <p:txBody>
                <a:bodyPr wrap="square">
                  <a:spAutoFit/>
                </a:bodyPr>
                <a:lstStyle/>
                <a:p>
                  <a:pPr algn="ctr"/>
                  <a:r>
                    <a:rPr lang="es-MX" sz="1400" dirty="0"/>
                    <a:t>En caso de </a:t>
                  </a:r>
                  <a:r>
                    <a:rPr lang="es-MX" sz="1400" dirty="0">
                      <a:solidFill>
                        <a:srgbClr val="C00000"/>
                      </a:solidFill>
                    </a:rPr>
                    <a:t>incumplimiento</a:t>
                  </a:r>
                  <a:r>
                    <a:rPr lang="es-MX" sz="1400" dirty="0"/>
                    <a:t>, la empresa contratante </a:t>
                  </a:r>
                  <a:r>
                    <a:rPr lang="es-MX" sz="1400" dirty="0">
                      <a:solidFill>
                        <a:srgbClr val="C00000"/>
                      </a:solidFill>
                    </a:rPr>
                    <a:t>asume</a:t>
                  </a:r>
                  <a:r>
                    <a:rPr lang="es-MX" sz="1400" dirty="0"/>
                    <a:t> </a:t>
                  </a:r>
                </a:p>
                <a:p>
                  <a:pPr algn="ctr"/>
                  <a:r>
                    <a:rPr lang="es-MX" sz="1400" dirty="0"/>
                    <a:t>las obligaciones laborales (art. 15-A) </a:t>
                  </a:r>
                </a:p>
              </p:txBody>
            </p:sp>
          </p:grpSp>
          <p:sp>
            <p:nvSpPr>
              <p:cNvPr id="16" name="18 Rectángulo"/>
              <p:cNvSpPr/>
              <p:nvPr/>
            </p:nvSpPr>
            <p:spPr>
              <a:xfrm>
                <a:off x="968137" y="2185294"/>
                <a:ext cx="1647691" cy="701949"/>
              </a:xfrm>
              <a:prstGeom prst="rect">
                <a:avLst/>
              </a:prstGeom>
            </p:spPr>
            <p:txBody>
              <a:bodyPr wrap="square">
                <a:spAutoFit/>
              </a:bodyPr>
              <a:lstStyle/>
              <a:p>
                <a:pPr algn="ctr"/>
                <a:r>
                  <a:rPr lang="es-MX" sz="1400" dirty="0">
                    <a:solidFill>
                      <a:srgbClr val="C00000"/>
                    </a:solidFill>
                  </a:rPr>
                  <a:t>Verificación</a:t>
                </a:r>
                <a:r>
                  <a:rPr lang="es-MX" sz="1400" dirty="0"/>
                  <a:t> del cumplimiento de la normatividad laboral </a:t>
                </a:r>
              </a:p>
              <a:p>
                <a:pPr algn="ctr"/>
                <a:r>
                  <a:rPr lang="es-MX" sz="1400" dirty="0"/>
                  <a:t>(art. 15-B y 15-C</a:t>
                </a:r>
                <a:r>
                  <a:rPr lang="es-MX" sz="1200" dirty="0"/>
                  <a:t>)</a:t>
                </a:r>
              </a:p>
            </p:txBody>
          </p:sp>
        </p:grpSp>
        <p:cxnSp>
          <p:nvCxnSpPr>
            <p:cNvPr id="10" name="100 Conector recto"/>
            <p:cNvCxnSpPr/>
            <p:nvPr/>
          </p:nvCxnSpPr>
          <p:spPr>
            <a:xfrm flipH="1" flipV="1">
              <a:off x="7769347" y="2177819"/>
              <a:ext cx="1" cy="459094"/>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98 CuadroTexto"/>
            <p:cNvSpPr txBox="1"/>
            <p:nvPr/>
          </p:nvSpPr>
          <p:spPr>
            <a:xfrm rot="5400000">
              <a:off x="7495796" y="2620177"/>
              <a:ext cx="580789" cy="369332"/>
            </a:xfrm>
            <a:prstGeom prst="rect">
              <a:avLst/>
            </a:prstGeom>
            <a:noFill/>
          </p:spPr>
          <p:txBody>
            <a:bodyPr wrap="square" rtlCol="0">
              <a:spAutoFit/>
            </a:bodyPr>
            <a:lstStyle/>
            <a:p>
              <a:r>
                <a:rPr lang="es-MX" dirty="0">
                  <a:solidFill>
                    <a:srgbClr val="C00000"/>
                  </a:solidFill>
                </a:rPr>
                <a:t>//</a:t>
              </a:r>
            </a:p>
          </p:txBody>
        </p:sp>
      </p:grpSp>
      <p:sp>
        <p:nvSpPr>
          <p:cNvPr id="36" name="14 Rectángulo redondeado"/>
          <p:cNvSpPr/>
          <p:nvPr/>
        </p:nvSpPr>
        <p:spPr>
          <a:xfrm>
            <a:off x="3942879" y="1311933"/>
            <a:ext cx="1800246" cy="816504"/>
          </a:xfrm>
          <a:prstGeom prst="roundRect">
            <a:avLst/>
          </a:prstGeom>
          <a:solidFill>
            <a:srgbClr val="4F81BD"/>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2000" dirty="0">
                <a:solidFill>
                  <a:schemeClr val="accent3">
                    <a:lumMod val="20000"/>
                    <a:lumOff val="80000"/>
                  </a:schemeClr>
                </a:solidFill>
                <a:effectLst/>
                <a:ea typeface="Calibri"/>
                <a:cs typeface="Times New Roman"/>
              </a:rPr>
              <a:t>Empresa contratante</a:t>
            </a:r>
          </a:p>
        </p:txBody>
      </p:sp>
      <p:sp>
        <p:nvSpPr>
          <p:cNvPr id="37" name="14 Rectángulo redondeado"/>
          <p:cNvSpPr/>
          <p:nvPr/>
        </p:nvSpPr>
        <p:spPr>
          <a:xfrm>
            <a:off x="7765228" y="1311933"/>
            <a:ext cx="1800246" cy="816504"/>
          </a:xfrm>
          <a:prstGeom prst="roundRect">
            <a:avLst/>
          </a:prstGeom>
          <a:solidFill>
            <a:srgbClr val="4F81BD"/>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2000" dirty="0">
                <a:solidFill>
                  <a:schemeClr val="accent3">
                    <a:lumMod val="20000"/>
                    <a:lumOff val="80000"/>
                  </a:schemeClr>
                </a:solidFill>
                <a:ea typeface="Calibri"/>
                <a:cs typeface="Times New Roman"/>
              </a:rPr>
              <a:t>Tr</a:t>
            </a:r>
            <a:r>
              <a:rPr lang="es-MX" sz="2000" dirty="0">
                <a:solidFill>
                  <a:schemeClr val="accent3">
                    <a:lumMod val="20000"/>
                    <a:lumOff val="80000"/>
                  </a:schemeClr>
                </a:solidFill>
                <a:effectLst/>
                <a:ea typeface="Calibri"/>
                <a:cs typeface="Times New Roman"/>
              </a:rPr>
              <a:t>abajadores asalariados</a:t>
            </a:r>
          </a:p>
        </p:txBody>
      </p:sp>
      <p:sp>
        <p:nvSpPr>
          <p:cNvPr id="38" name="14 Rectángulo redondeado"/>
          <p:cNvSpPr/>
          <p:nvPr/>
        </p:nvSpPr>
        <p:spPr>
          <a:xfrm>
            <a:off x="3942879" y="3412055"/>
            <a:ext cx="1800246" cy="816504"/>
          </a:xfrm>
          <a:prstGeom prst="roundRect">
            <a:avLst/>
          </a:prstGeom>
          <a:solidFill>
            <a:srgbClr val="60497A"/>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2000" dirty="0">
                <a:solidFill>
                  <a:schemeClr val="tx2">
                    <a:lumMod val="20000"/>
                    <a:lumOff val="80000"/>
                  </a:schemeClr>
                </a:solidFill>
                <a:effectLst/>
                <a:ea typeface="Calibri"/>
                <a:cs typeface="Times New Roman"/>
              </a:rPr>
              <a:t>Empresa contratista</a:t>
            </a:r>
          </a:p>
        </p:txBody>
      </p:sp>
      <p:sp>
        <p:nvSpPr>
          <p:cNvPr id="39" name="14 Rectángulo redondeado"/>
          <p:cNvSpPr/>
          <p:nvPr/>
        </p:nvSpPr>
        <p:spPr>
          <a:xfrm>
            <a:off x="7765227" y="3394847"/>
            <a:ext cx="1800246" cy="816504"/>
          </a:xfrm>
          <a:prstGeom prst="roundRect">
            <a:avLst/>
          </a:prstGeom>
          <a:solidFill>
            <a:srgbClr val="60497A"/>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2000" dirty="0">
                <a:solidFill>
                  <a:schemeClr val="tx2">
                    <a:lumMod val="20000"/>
                    <a:lumOff val="80000"/>
                  </a:schemeClr>
                </a:solidFill>
                <a:ea typeface="Calibri"/>
                <a:cs typeface="Times New Roman"/>
              </a:rPr>
              <a:t>Tr</a:t>
            </a:r>
            <a:r>
              <a:rPr lang="es-MX" sz="2000" dirty="0">
                <a:solidFill>
                  <a:schemeClr val="tx2">
                    <a:lumMod val="20000"/>
                    <a:lumOff val="80000"/>
                  </a:schemeClr>
                </a:solidFill>
                <a:effectLst/>
                <a:ea typeface="Calibri"/>
                <a:cs typeface="Times New Roman"/>
              </a:rPr>
              <a:t>abajadores asalariados</a:t>
            </a:r>
          </a:p>
        </p:txBody>
      </p:sp>
      <p:sp>
        <p:nvSpPr>
          <p:cNvPr id="44" name="14 Rectángulo redondeado"/>
          <p:cNvSpPr/>
          <p:nvPr/>
        </p:nvSpPr>
        <p:spPr>
          <a:xfrm rot="16200000">
            <a:off x="9013041" y="3980945"/>
            <a:ext cx="1811579" cy="622044"/>
          </a:xfrm>
          <a:prstGeom prst="roundRect">
            <a:avLst/>
          </a:prstGeom>
          <a:solidFill>
            <a:srgbClr val="60497A"/>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1400" dirty="0">
                <a:solidFill>
                  <a:schemeClr val="tx2">
                    <a:lumMod val="20000"/>
                    <a:lumOff val="80000"/>
                  </a:schemeClr>
                </a:solidFill>
                <a:ea typeface="Calibri"/>
                <a:cs typeface="Times New Roman"/>
              </a:rPr>
              <a:t>Mayor vulnerabilidad laboral</a:t>
            </a:r>
            <a:endParaRPr lang="es-MX" sz="1400" dirty="0">
              <a:solidFill>
                <a:schemeClr val="tx2">
                  <a:lumMod val="20000"/>
                  <a:lumOff val="80000"/>
                </a:schemeClr>
              </a:solidFill>
              <a:effectLst/>
              <a:ea typeface="Calibri"/>
              <a:cs typeface="Times New Roman"/>
            </a:endParaRPr>
          </a:p>
        </p:txBody>
      </p:sp>
      <p:sp>
        <p:nvSpPr>
          <p:cNvPr id="45" name="14 Rectángulo redondeado"/>
          <p:cNvSpPr/>
          <p:nvPr/>
        </p:nvSpPr>
        <p:spPr>
          <a:xfrm rot="16200000">
            <a:off x="8881565" y="2037892"/>
            <a:ext cx="2074532" cy="622039"/>
          </a:xfrm>
          <a:prstGeom prst="roundRect">
            <a:avLst/>
          </a:prstGeom>
          <a:solidFill>
            <a:srgbClr val="4F81BD"/>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1400" dirty="0">
                <a:solidFill>
                  <a:schemeClr val="accent3">
                    <a:lumMod val="20000"/>
                    <a:lumOff val="80000"/>
                  </a:schemeClr>
                </a:solidFill>
                <a:ea typeface="Calibri"/>
                <a:cs typeface="Times New Roman"/>
              </a:rPr>
              <a:t>Menor vulnerabilidad laboral</a:t>
            </a:r>
            <a:endParaRPr lang="es-MX" sz="1400" dirty="0">
              <a:solidFill>
                <a:schemeClr val="accent3">
                  <a:lumMod val="20000"/>
                  <a:lumOff val="80000"/>
                </a:schemeClr>
              </a:solidFill>
              <a:effectLst/>
              <a:ea typeface="Calibri"/>
              <a:cs typeface="Times New Roman"/>
            </a:endParaRPr>
          </a:p>
        </p:txBody>
      </p:sp>
      <p:sp>
        <p:nvSpPr>
          <p:cNvPr id="46" name="14 Rectángulo redondeado"/>
          <p:cNvSpPr/>
          <p:nvPr/>
        </p:nvSpPr>
        <p:spPr>
          <a:xfrm>
            <a:off x="3942879" y="2518224"/>
            <a:ext cx="1800246" cy="453176"/>
          </a:xfrm>
          <a:prstGeom prst="roundRect">
            <a:avLst/>
          </a:prstGeom>
          <a:solidFill>
            <a:srgbClr val="76933C"/>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1800" dirty="0">
                <a:solidFill>
                  <a:schemeClr val="bg1"/>
                </a:solidFill>
                <a:effectLst/>
                <a:ea typeface="Calibri"/>
                <a:cs typeface="Times New Roman"/>
              </a:rPr>
              <a:t>Subcontratación</a:t>
            </a:r>
          </a:p>
        </p:txBody>
      </p:sp>
    </p:spTree>
    <p:extLst>
      <p:ext uri="{BB962C8B-B14F-4D97-AF65-F5344CB8AC3E}">
        <p14:creationId xmlns:p14="http://schemas.microsoft.com/office/powerpoint/2010/main" val="4094805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13 Rectángulo redondeado"/>
          <p:cNvSpPr/>
          <p:nvPr/>
        </p:nvSpPr>
        <p:spPr>
          <a:xfrm>
            <a:off x="5577840" y="1185402"/>
            <a:ext cx="6377941" cy="5436378"/>
          </a:xfrm>
          <a:prstGeom prst="roundRect">
            <a:avLst>
              <a:gd name="adj" fmla="val 2147"/>
            </a:avLst>
          </a:prstGeom>
          <a:solidFill>
            <a:schemeClr val="bg1">
              <a:lumMod val="85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1200" b="1" dirty="0">
                <a:solidFill>
                  <a:schemeClr val="bg1"/>
                </a:solidFill>
                <a:effectLst/>
                <a:ea typeface="Calibri"/>
                <a:cs typeface="Times New Roman"/>
              </a:rPr>
              <a:t>)</a:t>
            </a:r>
            <a:endParaRPr lang="es-MX" b="1" dirty="0">
              <a:solidFill>
                <a:schemeClr val="bg1"/>
              </a:solidFill>
              <a:effectLst/>
              <a:ea typeface="Calibri"/>
              <a:cs typeface="Times New Roman"/>
            </a:endParaRPr>
          </a:p>
        </p:txBody>
      </p:sp>
      <p:sp>
        <p:nvSpPr>
          <p:cNvPr id="4" name="13 Rectángulo redondeado"/>
          <p:cNvSpPr/>
          <p:nvPr/>
        </p:nvSpPr>
        <p:spPr>
          <a:xfrm>
            <a:off x="5577840" y="377109"/>
            <a:ext cx="6377941" cy="1080119"/>
          </a:xfrm>
          <a:prstGeom prst="roundRect">
            <a:avLst>
              <a:gd name="adj" fmla="val 13140"/>
            </a:avLst>
          </a:prstGeom>
          <a:solidFill>
            <a:srgbClr val="574874"/>
          </a:solidFill>
          <a:ln w="63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x-none" sz="2800" b="1" dirty="0">
                <a:solidFill>
                  <a:schemeClr val="bg1"/>
                </a:solidFill>
                <a:effectLst/>
                <a:ea typeface="Calibri"/>
                <a:cs typeface="Times New Roman"/>
              </a:rPr>
              <a:t>Reforma a</a:t>
            </a:r>
            <a:r>
              <a:rPr lang="es-419" sz="2800" b="1" dirty="0">
                <a:solidFill>
                  <a:schemeClr val="bg1"/>
                </a:solidFill>
                <a:ea typeface="Calibri"/>
                <a:cs typeface="Times New Roman"/>
              </a:rPr>
              <a:t> los</a:t>
            </a:r>
            <a:r>
              <a:rPr lang="es-MX" sz="2800" b="1" dirty="0">
                <a:solidFill>
                  <a:schemeClr val="bg1"/>
                </a:solidFill>
                <a:effectLst/>
                <a:ea typeface="Calibri"/>
                <a:cs typeface="Times New Roman"/>
              </a:rPr>
              <a:t> art.</a:t>
            </a:r>
            <a:r>
              <a:rPr lang="es-419" sz="2800" b="1" dirty="0">
                <a:solidFill>
                  <a:schemeClr val="bg1"/>
                </a:solidFill>
                <a:effectLst/>
                <a:ea typeface="Calibri"/>
                <a:cs typeface="Times New Roman"/>
              </a:rPr>
              <a:t> 107 y</a:t>
            </a:r>
            <a:r>
              <a:rPr lang="es-MX" sz="2800" b="1" dirty="0">
                <a:solidFill>
                  <a:schemeClr val="bg1"/>
                </a:solidFill>
                <a:effectLst/>
                <a:ea typeface="Calibri"/>
                <a:cs typeface="Times New Roman"/>
              </a:rPr>
              <a:t> 123 CPEUM (2016)</a:t>
            </a:r>
            <a:endParaRPr lang="es-MX" sz="2400" b="1" dirty="0">
              <a:solidFill>
                <a:schemeClr val="bg1"/>
              </a:solidFill>
              <a:effectLst/>
              <a:ea typeface="Calibri"/>
              <a:cs typeface="Times New Roman"/>
            </a:endParaRPr>
          </a:p>
        </p:txBody>
      </p:sp>
      <p:sp>
        <p:nvSpPr>
          <p:cNvPr id="10" name="Cuadro de texto 2"/>
          <p:cNvSpPr txBox="1">
            <a:spLocks noChangeArrowheads="1"/>
          </p:cNvSpPr>
          <p:nvPr/>
        </p:nvSpPr>
        <p:spPr bwMode="auto">
          <a:xfrm>
            <a:off x="427313" y="1937441"/>
            <a:ext cx="4449487" cy="4228520"/>
          </a:xfrm>
          <a:prstGeom prst="rect">
            <a:avLst/>
          </a:prstGeom>
          <a:noFill/>
          <a:ln w="9525">
            <a:noFill/>
            <a:miter lim="800000"/>
            <a:headEnd/>
            <a:tailEnd/>
          </a:ln>
        </p:spPr>
        <p:txBody>
          <a:bodyPr rot="0" vert="horz" wrap="square" lIns="91440" tIns="45720" rIns="91440" bIns="45720" anchor="t"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342900" indent="-342900">
              <a:spcAft>
                <a:spcPts val="600"/>
              </a:spcAft>
              <a:buFont typeface="+mj-lt"/>
              <a:buAutoNum type="arabicPeriod"/>
            </a:pPr>
            <a:r>
              <a:rPr lang="es-419" sz="2800" b="1" dirty="0">
                <a:solidFill>
                  <a:schemeClr val="tx1">
                    <a:lumMod val="65000"/>
                    <a:lumOff val="35000"/>
                  </a:schemeClr>
                </a:solidFill>
                <a:latin typeface="+mj-lt"/>
                <a:ea typeface="Calibri"/>
                <a:cs typeface="Times New Roman"/>
              </a:rPr>
              <a:t>Modernizar la impartición de justicia laboral</a:t>
            </a:r>
            <a:endParaRPr lang="es-MX" sz="2800" b="1" dirty="0">
              <a:solidFill>
                <a:schemeClr val="tx1">
                  <a:lumMod val="65000"/>
                  <a:lumOff val="35000"/>
                </a:schemeClr>
              </a:solidFill>
              <a:effectLst/>
              <a:latin typeface="+mj-lt"/>
              <a:ea typeface="Calibri"/>
              <a:cs typeface="Times New Roman"/>
            </a:endParaRPr>
          </a:p>
          <a:p>
            <a:pPr marL="342900" indent="-342900">
              <a:spcAft>
                <a:spcPts val="600"/>
              </a:spcAft>
              <a:buFont typeface="+mj-lt"/>
              <a:buAutoNum type="arabicPeriod"/>
            </a:pPr>
            <a:r>
              <a:rPr lang="es-419" sz="2800" b="1" dirty="0">
                <a:solidFill>
                  <a:schemeClr val="tx1">
                    <a:lumMod val="65000"/>
                    <a:lumOff val="35000"/>
                  </a:schemeClr>
                </a:solidFill>
                <a:effectLst/>
                <a:latin typeface="+mj-lt"/>
                <a:ea typeface="Calibri"/>
                <a:cs typeface="Times New Roman"/>
              </a:rPr>
              <a:t>Acortar los tiempos para la impartición de justicia</a:t>
            </a:r>
            <a:endParaRPr lang="es-MX" sz="2800" b="1" dirty="0">
              <a:solidFill>
                <a:schemeClr val="tx1">
                  <a:lumMod val="65000"/>
                  <a:lumOff val="35000"/>
                </a:schemeClr>
              </a:solidFill>
              <a:effectLst/>
              <a:latin typeface="+mj-lt"/>
              <a:ea typeface="Calibri"/>
              <a:cs typeface="Times New Roman"/>
            </a:endParaRPr>
          </a:p>
          <a:p>
            <a:pPr marL="342900" indent="-342900">
              <a:spcAft>
                <a:spcPts val="600"/>
              </a:spcAft>
              <a:buFont typeface="+mj-lt"/>
              <a:buAutoNum type="arabicPeriod"/>
            </a:pPr>
            <a:r>
              <a:rPr lang="es-419" sz="2800" b="1" dirty="0">
                <a:solidFill>
                  <a:schemeClr val="tx1">
                    <a:lumMod val="65000"/>
                    <a:lumOff val="35000"/>
                  </a:schemeClr>
                </a:solidFill>
                <a:effectLst/>
                <a:latin typeface="+mj-lt"/>
                <a:ea typeface="Calibri"/>
                <a:cs typeface="Times New Roman"/>
              </a:rPr>
              <a:t>Profesionalizar al personal encargado de la impartición de justicia laboral</a:t>
            </a:r>
            <a:endParaRPr lang="es-MX" sz="2800" b="1" dirty="0">
              <a:solidFill>
                <a:schemeClr val="tx1">
                  <a:lumMod val="65000"/>
                  <a:lumOff val="35000"/>
                </a:schemeClr>
              </a:solidFill>
              <a:effectLst/>
              <a:latin typeface="+mj-lt"/>
              <a:ea typeface="Calibri"/>
              <a:cs typeface="Times New Roman"/>
            </a:endParaRPr>
          </a:p>
        </p:txBody>
      </p:sp>
      <p:sp>
        <p:nvSpPr>
          <p:cNvPr id="7" name="Cuadro de texto 2"/>
          <p:cNvSpPr txBox="1">
            <a:spLocks noChangeArrowheads="1"/>
          </p:cNvSpPr>
          <p:nvPr/>
        </p:nvSpPr>
        <p:spPr bwMode="auto">
          <a:xfrm>
            <a:off x="5679977" y="2363706"/>
            <a:ext cx="6173666" cy="4896318"/>
          </a:xfrm>
          <a:prstGeom prst="rect">
            <a:avLst/>
          </a:prstGeom>
          <a:noFill/>
          <a:ln w="9525">
            <a:noFill/>
            <a:miter lim="800000"/>
            <a:headEnd/>
            <a:tailEnd/>
          </a:ln>
        </p:spPr>
        <p:txBody>
          <a:bodyPr rot="0" vert="horz" wrap="square" lIns="91440" tIns="45720" rIns="91440" bIns="45720" anchor="t"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342900" lvl="0" indent="-342900" algn="just">
              <a:lnSpc>
                <a:spcPct val="80000"/>
              </a:lnSpc>
              <a:spcAft>
                <a:spcPts val="300"/>
              </a:spcAft>
              <a:buFont typeface="+mj-lt"/>
              <a:buAutoNum type="alphaLcParenR"/>
            </a:pPr>
            <a:r>
              <a:rPr lang="es-419" sz="2500" dirty="0">
                <a:latin typeface="+mj-lt"/>
                <a:ea typeface="Times New Roman"/>
              </a:rPr>
              <a:t>Que la justicia laboral sea impartida por órganos del </a:t>
            </a:r>
            <a:r>
              <a:rPr lang="es-419" sz="2500" dirty="0">
                <a:solidFill>
                  <a:srgbClr val="0070C0"/>
                </a:solidFill>
                <a:latin typeface="+mj-lt"/>
                <a:ea typeface="Times New Roman"/>
              </a:rPr>
              <a:t>Poder Judicial </a:t>
            </a:r>
            <a:r>
              <a:rPr lang="es-419" sz="2500" dirty="0">
                <a:latin typeface="+mj-lt"/>
                <a:ea typeface="Times New Roman"/>
              </a:rPr>
              <a:t>a nivel federal o de los </a:t>
            </a:r>
            <a:r>
              <a:rPr lang="es-419" sz="2500" dirty="0">
                <a:solidFill>
                  <a:srgbClr val="0070C0"/>
                </a:solidFill>
                <a:latin typeface="+mj-lt"/>
                <a:ea typeface="Times New Roman"/>
              </a:rPr>
              <a:t>poderes judiciales locales</a:t>
            </a:r>
            <a:endParaRPr lang="es-MX" sz="2500" dirty="0">
              <a:solidFill>
                <a:srgbClr val="0070C0"/>
              </a:solidFill>
              <a:latin typeface="+mj-lt"/>
              <a:ea typeface="Times New Roman"/>
            </a:endParaRPr>
          </a:p>
          <a:p>
            <a:pPr marL="342900" lvl="0" indent="-342900" algn="just">
              <a:lnSpc>
                <a:spcPct val="80000"/>
              </a:lnSpc>
              <a:spcAft>
                <a:spcPts val="300"/>
              </a:spcAft>
              <a:buFont typeface="+mj-lt"/>
              <a:buAutoNum type="alphaLcParenR"/>
            </a:pPr>
            <a:r>
              <a:rPr lang="es-419" sz="2500" dirty="0">
                <a:latin typeface="+mj-lt"/>
                <a:ea typeface="Times New Roman"/>
              </a:rPr>
              <a:t>Replantear la función conciliatoria que estará a cargo de </a:t>
            </a:r>
            <a:r>
              <a:rPr lang="es-419" sz="2500" dirty="0">
                <a:solidFill>
                  <a:srgbClr val="0070C0"/>
                </a:solidFill>
                <a:latin typeface="+mj-lt"/>
                <a:ea typeface="Times New Roman"/>
              </a:rPr>
              <a:t>Centros de Conciliación </a:t>
            </a:r>
            <a:r>
              <a:rPr lang="es-419" sz="2500" dirty="0">
                <a:latin typeface="+mj-lt"/>
                <a:ea typeface="Times New Roman"/>
              </a:rPr>
              <a:t>especializados e imparciales</a:t>
            </a:r>
            <a:endParaRPr lang="es-MX" sz="2500" dirty="0">
              <a:latin typeface="+mj-lt"/>
              <a:ea typeface="Times New Roman"/>
            </a:endParaRPr>
          </a:p>
          <a:p>
            <a:pPr marL="342900" indent="-342900" algn="just">
              <a:lnSpc>
                <a:spcPct val="80000"/>
              </a:lnSpc>
              <a:spcAft>
                <a:spcPts val="300"/>
              </a:spcAft>
              <a:buFont typeface="+mj-lt"/>
              <a:buAutoNum type="alphaLcParenR"/>
            </a:pPr>
            <a:r>
              <a:rPr lang="es-419" sz="2500" dirty="0">
                <a:latin typeface="+mj-lt"/>
                <a:ea typeface="Times New Roman"/>
              </a:rPr>
              <a:t>Crear un </a:t>
            </a:r>
            <a:r>
              <a:rPr lang="es-419" sz="2500" dirty="0">
                <a:solidFill>
                  <a:srgbClr val="0070C0"/>
                </a:solidFill>
                <a:latin typeface="+mj-lt"/>
                <a:ea typeface="Times New Roman"/>
              </a:rPr>
              <a:t>organismo descentralizado </a:t>
            </a:r>
            <a:r>
              <a:rPr lang="es-419" sz="2500" dirty="0">
                <a:latin typeface="+mj-lt"/>
                <a:ea typeface="Times New Roman"/>
              </a:rPr>
              <a:t>de la administración pública federal para atender lo relativo al registro de todos los contratos colectivos de trabajo y de las organizaciones sindicales</a:t>
            </a:r>
            <a:endParaRPr lang="es-MX" sz="2500" dirty="0">
              <a:latin typeface="+mj-lt"/>
              <a:ea typeface="Times New Roman"/>
            </a:endParaRPr>
          </a:p>
        </p:txBody>
      </p:sp>
      <p:sp>
        <p:nvSpPr>
          <p:cNvPr id="13" name="CuadroTexto 12"/>
          <p:cNvSpPr txBox="1"/>
          <p:nvPr/>
        </p:nvSpPr>
        <p:spPr>
          <a:xfrm>
            <a:off x="545126" y="1041729"/>
            <a:ext cx="4030980" cy="830997"/>
          </a:xfrm>
          <a:prstGeom prst="rect">
            <a:avLst/>
          </a:prstGeom>
          <a:noFill/>
        </p:spPr>
        <p:txBody>
          <a:bodyPr wrap="square" rtlCol="0">
            <a:spAutoFit/>
          </a:bodyPr>
          <a:lstStyle/>
          <a:p>
            <a:pPr algn="ctr"/>
            <a:r>
              <a:rPr lang="es-MX" sz="4800" dirty="0">
                <a:solidFill>
                  <a:schemeClr val="tx1">
                    <a:lumMod val="65000"/>
                    <a:lumOff val="35000"/>
                  </a:schemeClr>
                </a:solidFill>
              </a:rPr>
              <a:t>Objetivos</a:t>
            </a:r>
          </a:p>
        </p:txBody>
      </p:sp>
    </p:spTree>
    <p:extLst>
      <p:ext uri="{BB962C8B-B14F-4D97-AF65-F5344CB8AC3E}">
        <p14:creationId xmlns:p14="http://schemas.microsoft.com/office/powerpoint/2010/main" val="30047272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Diagrama 1"/>
          <p:cNvGraphicFramePr/>
          <p:nvPr>
            <p:extLst/>
          </p:nvPr>
        </p:nvGraphicFramePr>
        <p:xfrm>
          <a:off x="577527" y="1253373"/>
          <a:ext cx="7715304"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p:cNvSpPr txBox="1"/>
          <p:nvPr/>
        </p:nvSpPr>
        <p:spPr>
          <a:xfrm>
            <a:off x="6423495" y="5906519"/>
            <a:ext cx="5613617" cy="830997"/>
          </a:xfrm>
          <a:prstGeom prst="rect">
            <a:avLst/>
          </a:prstGeom>
          <a:noFill/>
        </p:spPr>
        <p:txBody>
          <a:bodyPr wrap="square" rtlCol="0">
            <a:spAutoFit/>
          </a:bodyPr>
          <a:lstStyle/>
          <a:p>
            <a:r>
              <a:rPr lang="x-none" sz="1600" b="1" dirty="0">
                <a:solidFill>
                  <a:schemeClr val="tx1">
                    <a:lumMod val="65000"/>
                    <a:lumOff val="35000"/>
                  </a:schemeClr>
                </a:solidFill>
              </a:rPr>
              <a:t>Fortalecer los instrumentos de protección</a:t>
            </a:r>
            <a:r>
              <a:rPr lang="es-MX" sz="1600" b="1" dirty="0">
                <a:solidFill>
                  <a:schemeClr val="tx1">
                    <a:lumMod val="65000"/>
                    <a:lumOff val="35000"/>
                  </a:schemeClr>
                </a:solidFill>
              </a:rPr>
              <a:t> laboral</a:t>
            </a:r>
            <a:endParaRPr lang="x-none" sz="1600" b="1" dirty="0">
              <a:solidFill>
                <a:schemeClr val="tx1">
                  <a:lumMod val="65000"/>
                  <a:lumOff val="35000"/>
                </a:schemeClr>
              </a:solidFill>
            </a:endParaRPr>
          </a:p>
          <a:p>
            <a:r>
              <a:rPr lang="x-none" sz="1600" b="1" dirty="0">
                <a:solidFill>
                  <a:schemeClr val="tx1">
                    <a:lumMod val="65000"/>
                    <a:lumOff val="35000"/>
                  </a:schemeClr>
                </a:solidFill>
              </a:rPr>
              <a:t>∙ Seguro de desempleo</a:t>
            </a:r>
          </a:p>
          <a:p>
            <a:r>
              <a:rPr lang="x-none" sz="1600" b="1" dirty="0">
                <a:solidFill>
                  <a:schemeClr val="tx1">
                    <a:lumMod val="65000"/>
                    <a:lumOff val="35000"/>
                  </a:schemeClr>
                </a:solidFill>
              </a:rPr>
              <a:t>∙ </a:t>
            </a:r>
            <a:r>
              <a:rPr lang="es-MX" sz="1600" b="1" dirty="0">
                <a:solidFill>
                  <a:schemeClr val="tx1">
                    <a:lumMod val="65000"/>
                    <a:lumOff val="35000"/>
                  </a:schemeClr>
                </a:solidFill>
              </a:rPr>
              <a:t>Políticas de recuperación salarial</a:t>
            </a:r>
            <a:endParaRPr lang="x-none" sz="1600" b="1" dirty="0">
              <a:solidFill>
                <a:schemeClr val="tx1">
                  <a:lumMod val="65000"/>
                  <a:lumOff val="35000"/>
                </a:schemeClr>
              </a:solidFill>
            </a:endParaRPr>
          </a:p>
        </p:txBody>
      </p:sp>
      <p:sp>
        <p:nvSpPr>
          <p:cNvPr id="4" name="CuadroTexto 3"/>
          <p:cNvSpPr txBox="1"/>
          <p:nvPr/>
        </p:nvSpPr>
        <p:spPr>
          <a:xfrm>
            <a:off x="7664582" y="1022479"/>
            <a:ext cx="4724425" cy="1077218"/>
          </a:xfrm>
          <a:prstGeom prst="rect">
            <a:avLst/>
          </a:prstGeom>
          <a:noFill/>
        </p:spPr>
        <p:txBody>
          <a:bodyPr wrap="square" rtlCol="0">
            <a:spAutoFit/>
          </a:bodyPr>
          <a:lstStyle/>
          <a:p>
            <a:r>
              <a:rPr lang="es-MX" sz="1600" b="1" dirty="0">
                <a:solidFill>
                  <a:schemeClr val="tx1">
                    <a:lumMod val="65000"/>
                    <a:lumOff val="35000"/>
                  </a:schemeClr>
                </a:solidFill>
              </a:rPr>
              <a:t>Reforma profunda de la salud y la seguridad social</a:t>
            </a:r>
          </a:p>
          <a:p>
            <a:r>
              <a:rPr lang="x-none" sz="1600" b="1" dirty="0">
                <a:solidFill>
                  <a:schemeClr val="tx1">
                    <a:lumMod val="65000"/>
                    <a:lumOff val="35000"/>
                  </a:schemeClr>
                </a:solidFill>
              </a:rPr>
              <a:t>∙ Sistema de cobertura universal</a:t>
            </a:r>
            <a:r>
              <a:rPr lang="es-MX" sz="1600" b="1" dirty="0">
                <a:solidFill>
                  <a:schemeClr val="tx1">
                    <a:lumMod val="65000"/>
                    <a:lumOff val="35000"/>
                  </a:schemeClr>
                </a:solidFill>
              </a:rPr>
              <a:t> e integrado</a:t>
            </a:r>
          </a:p>
          <a:p>
            <a:r>
              <a:rPr lang="es-MX" sz="1600" b="1" dirty="0">
                <a:solidFill>
                  <a:schemeClr val="tx1">
                    <a:lumMod val="65000"/>
                    <a:lumOff val="35000"/>
                  </a:schemeClr>
                </a:solidFill>
              </a:rPr>
              <a:t>  institucionalmente</a:t>
            </a:r>
            <a:endParaRPr lang="x-none" sz="1600" b="1" dirty="0">
              <a:solidFill>
                <a:schemeClr val="tx1">
                  <a:lumMod val="65000"/>
                  <a:lumOff val="35000"/>
                </a:schemeClr>
              </a:solidFill>
            </a:endParaRPr>
          </a:p>
          <a:p>
            <a:r>
              <a:rPr lang="x-none" sz="1600" b="1" dirty="0">
                <a:solidFill>
                  <a:schemeClr val="tx1">
                    <a:lumMod val="65000"/>
                    <a:lumOff val="35000"/>
                  </a:schemeClr>
                </a:solidFill>
              </a:rPr>
              <a:t>∙ Desvincular el acceso de la </a:t>
            </a:r>
            <a:r>
              <a:rPr lang="es-MX" sz="1600" b="1" dirty="0">
                <a:solidFill>
                  <a:schemeClr val="tx1">
                    <a:lumMod val="65000"/>
                    <a:lumOff val="35000"/>
                  </a:schemeClr>
                </a:solidFill>
              </a:rPr>
              <a:t>c</a:t>
            </a:r>
            <a:r>
              <a:rPr lang="x-none" sz="1600" b="1" dirty="0">
                <a:solidFill>
                  <a:schemeClr val="tx1">
                    <a:lumMod val="65000"/>
                    <a:lumOff val="35000"/>
                  </a:schemeClr>
                </a:solidFill>
              </a:rPr>
              <a:t>ondición</a:t>
            </a:r>
            <a:r>
              <a:rPr lang="es-MX" sz="1600" b="1" dirty="0">
                <a:solidFill>
                  <a:schemeClr val="tx1">
                    <a:lumMod val="65000"/>
                    <a:lumOff val="35000"/>
                  </a:schemeClr>
                </a:solidFill>
              </a:rPr>
              <a:t> </a:t>
            </a:r>
            <a:r>
              <a:rPr lang="x-none" sz="1600" b="1" dirty="0">
                <a:solidFill>
                  <a:schemeClr val="tx1">
                    <a:lumMod val="65000"/>
                    <a:lumOff val="35000"/>
                  </a:schemeClr>
                </a:solidFill>
              </a:rPr>
              <a:t>laboral</a:t>
            </a:r>
          </a:p>
        </p:txBody>
      </p:sp>
      <p:sp>
        <p:nvSpPr>
          <p:cNvPr id="5" name="CuadroTexto 4"/>
          <p:cNvSpPr txBox="1"/>
          <p:nvPr/>
        </p:nvSpPr>
        <p:spPr>
          <a:xfrm>
            <a:off x="382001" y="5657098"/>
            <a:ext cx="5791409" cy="1569660"/>
          </a:xfrm>
          <a:prstGeom prst="rect">
            <a:avLst/>
          </a:prstGeom>
          <a:noFill/>
        </p:spPr>
        <p:txBody>
          <a:bodyPr wrap="square" rtlCol="0">
            <a:spAutoFit/>
          </a:bodyPr>
          <a:lstStyle/>
          <a:p>
            <a:r>
              <a:rPr lang="es-MX" sz="1600" b="1" dirty="0">
                <a:solidFill>
                  <a:schemeClr val="tx1">
                    <a:lumMod val="65000"/>
                    <a:lumOff val="35000"/>
                  </a:schemeClr>
                </a:solidFill>
              </a:rPr>
              <a:t>Reducir la informalidad </a:t>
            </a:r>
            <a:endParaRPr lang="x-none" sz="1600" b="1" dirty="0">
              <a:solidFill>
                <a:schemeClr val="tx1">
                  <a:lumMod val="65000"/>
                  <a:lumOff val="35000"/>
                </a:schemeClr>
              </a:solidFill>
            </a:endParaRPr>
          </a:p>
          <a:p>
            <a:r>
              <a:rPr lang="x-none" sz="1600" b="1" dirty="0">
                <a:solidFill>
                  <a:schemeClr val="tx1">
                    <a:lumMod val="65000"/>
                    <a:lumOff val="35000"/>
                  </a:schemeClr>
                </a:solidFill>
              </a:rPr>
              <a:t>∙ </a:t>
            </a:r>
            <a:r>
              <a:rPr lang="es-419" sz="1600" b="1" dirty="0">
                <a:solidFill>
                  <a:schemeClr val="tx1">
                    <a:lumMod val="65000"/>
                    <a:lumOff val="35000"/>
                  </a:schemeClr>
                </a:solidFill>
              </a:rPr>
              <a:t>Mejorar</a:t>
            </a:r>
            <a:r>
              <a:rPr lang="x-none" sz="1600" b="1" dirty="0">
                <a:solidFill>
                  <a:schemeClr val="tx1">
                    <a:lumMod val="65000"/>
                    <a:lumOff val="35000"/>
                  </a:schemeClr>
                </a:solidFill>
              </a:rPr>
              <a:t> el </a:t>
            </a:r>
            <a:r>
              <a:rPr lang="es-419" sz="1600" b="1" dirty="0">
                <a:solidFill>
                  <a:schemeClr val="tx1">
                    <a:lumMod val="65000"/>
                    <a:lumOff val="35000"/>
                  </a:schemeClr>
                </a:solidFill>
              </a:rPr>
              <a:t>RIF </a:t>
            </a:r>
            <a:r>
              <a:rPr lang="x-none" sz="1600" b="1" dirty="0">
                <a:solidFill>
                  <a:schemeClr val="tx1">
                    <a:lumMod val="65000"/>
                    <a:lumOff val="35000"/>
                  </a:schemeClr>
                </a:solidFill>
              </a:rPr>
              <a:t>con la</a:t>
            </a:r>
            <a:r>
              <a:rPr lang="es-419" sz="1600" b="1" dirty="0">
                <a:solidFill>
                  <a:schemeClr val="tx1">
                    <a:lumMod val="65000"/>
                    <a:lumOff val="35000"/>
                  </a:schemeClr>
                </a:solidFill>
              </a:rPr>
              <a:t> </a:t>
            </a:r>
            <a:r>
              <a:rPr lang="x-none" sz="1600" b="1" dirty="0">
                <a:solidFill>
                  <a:schemeClr val="tx1">
                    <a:lumMod val="65000"/>
                    <a:lumOff val="35000"/>
                  </a:schemeClr>
                </a:solidFill>
              </a:rPr>
              <a:t>inscripción a la seguridad social</a:t>
            </a:r>
            <a:endParaRPr lang="es-419" sz="1600" b="1" dirty="0">
              <a:solidFill>
                <a:schemeClr val="tx1">
                  <a:lumMod val="65000"/>
                  <a:lumOff val="35000"/>
                </a:schemeClr>
              </a:solidFill>
            </a:endParaRPr>
          </a:p>
          <a:p>
            <a:r>
              <a:rPr lang="x-none" sz="1600" b="1" dirty="0">
                <a:solidFill>
                  <a:schemeClr val="tx1">
                    <a:lumMod val="65000"/>
                    <a:lumOff val="35000"/>
                  </a:schemeClr>
                </a:solidFill>
              </a:rPr>
              <a:t>∙ </a:t>
            </a:r>
            <a:r>
              <a:rPr lang="es-419" sz="1600" b="1" dirty="0">
                <a:solidFill>
                  <a:schemeClr val="tx1">
                    <a:lumMod val="65000"/>
                    <a:lumOff val="35000"/>
                  </a:schemeClr>
                </a:solidFill>
              </a:rPr>
              <a:t>Crear un régimen especial para el trabajo por cuenta propia</a:t>
            </a:r>
          </a:p>
          <a:p>
            <a:r>
              <a:rPr lang="x-none" sz="1600" b="1" dirty="0">
                <a:solidFill>
                  <a:schemeClr val="tx1">
                    <a:lumMod val="65000"/>
                    <a:lumOff val="35000"/>
                  </a:schemeClr>
                </a:solidFill>
              </a:rPr>
              <a:t>∙ Fortalecer </a:t>
            </a:r>
            <a:r>
              <a:rPr lang="es-419" sz="1600" b="1" dirty="0">
                <a:solidFill>
                  <a:schemeClr val="tx1">
                    <a:lumMod val="65000"/>
                    <a:lumOff val="35000"/>
                  </a:schemeClr>
                </a:solidFill>
              </a:rPr>
              <a:t>las tareas de inspección y fiscalización</a:t>
            </a:r>
          </a:p>
          <a:p>
            <a:endParaRPr lang="es-419" sz="1600" b="1" dirty="0">
              <a:solidFill>
                <a:schemeClr val="tx1">
                  <a:lumMod val="65000"/>
                  <a:lumOff val="35000"/>
                </a:schemeClr>
              </a:solidFill>
            </a:endParaRPr>
          </a:p>
          <a:p>
            <a:endParaRPr lang="es-MX" sz="1600" b="1" dirty="0">
              <a:solidFill>
                <a:schemeClr val="tx1">
                  <a:lumMod val="65000"/>
                  <a:lumOff val="35000"/>
                </a:schemeClr>
              </a:solidFill>
            </a:endParaRPr>
          </a:p>
        </p:txBody>
      </p:sp>
      <p:sp>
        <p:nvSpPr>
          <p:cNvPr id="6" name="CuadroTexto 5"/>
          <p:cNvSpPr txBox="1"/>
          <p:nvPr/>
        </p:nvSpPr>
        <p:spPr>
          <a:xfrm>
            <a:off x="77357" y="3135643"/>
            <a:ext cx="3275856" cy="1815882"/>
          </a:xfrm>
          <a:prstGeom prst="rect">
            <a:avLst/>
          </a:prstGeom>
          <a:noFill/>
        </p:spPr>
        <p:txBody>
          <a:bodyPr wrap="square" rtlCol="0">
            <a:spAutoFit/>
          </a:bodyPr>
          <a:lstStyle/>
          <a:p>
            <a:r>
              <a:rPr lang="es-MX" sz="1600" b="1" dirty="0">
                <a:solidFill>
                  <a:schemeClr val="tx1">
                    <a:lumMod val="65000"/>
                    <a:lumOff val="35000"/>
                  </a:schemeClr>
                </a:solidFill>
              </a:rPr>
              <a:t>Reforma fiscal</a:t>
            </a:r>
          </a:p>
          <a:p>
            <a:r>
              <a:rPr lang="x-none" sz="1600" b="1" dirty="0">
                <a:solidFill>
                  <a:schemeClr val="tx1">
                    <a:lumMod val="65000"/>
                    <a:lumOff val="35000"/>
                  </a:schemeClr>
                </a:solidFill>
              </a:rPr>
              <a:t>∙ Inversión pública</a:t>
            </a:r>
          </a:p>
          <a:p>
            <a:r>
              <a:rPr lang="x-none" sz="1600" b="1" dirty="0">
                <a:solidFill>
                  <a:schemeClr val="tx1">
                    <a:lumMod val="65000"/>
                    <a:lumOff val="35000"/>
                  </a:schemeClr>
                </a:solidFill>
              </a:rPr>
              <a:t>∙ Políticas anticíclicas</a:t>
            </a:r>
            <a:endParaRPr lang="es-MX" sz="1600" b="1" dirty="0">
              <a:solidFill>
                <a:schemeClr val="tx1">
                  <a:lumMod val="65000"/>
                  <a:lumOff val="35000"/>
                </a:schemeClr>
              </a:solidFill>
            </a:endParaRPr>
          </a:p>
          <a:p>
            <a:r>
              <a:rPr lang="x-none" sz="1600" b="1" dirty="0">
                <a:solidFill>
                  <a:schemeClr val="tx1">
                    <a:lumMod val="65000"/>
                    <a:lumOff val="35000"/>
                  </a:schemeClr>
                </a:solidFill>
              </a:rPr>
              <a:t>∙ </a:t>
            </a:r>
            <a:r>
              <a:rPr lang="es-MX" sz="1600" b="1" dirty="0">
                <a:solidFill>
                  <a:schemeClr val="tx1">
                    <a:lumMod val="65000"/>
                    <a:lumOff val="35000"/>
                  </a:schemeClr>
                </a:solidFill>
              </a:rPr>
              <a:t>Tributación progresiva</a:t>
            </a:r>
          </a:p>
          <a:p>
            <a:r>
              <a:rPr lang="x-none" sz="1600" b="1" dirty="0">
                <a:solidFill>
                  <a:schemeClr val="tx1">
                    <a:lumMod val="65000"/>
                    <a:lumOff val="35000"/>
                  </a:schemeClr>
                </a:solidFill>
              </a:rPr>
              <a:t>∙ </a:t>
            </a:r>
            <a:r>
              <a:rPr lang="es-MX" sz="1600" b="1" dirty="0">
                <a:solidFill>
                  <a:schemeClr val="tx1">
                    <a:lumMod val="65000"/>
                    <a:lumOff val="35000"/>
                  </a:schemeClr>
                </a:solidFill>
              </a:rPr>
              <a:t>Diversificar las fuentes </a:t>
            </a:r>
          </a:p>
          <a:p>
            <a:r>
              <a:rPr lang="es-MX" sz="1600" b="1" dirty="0">
                <a:solidFill>
                  <a:schemeClr val="tx1">
                    <a:lumMod val="65000"/>
                    <a:lumOff val="35000"/>
                  </a:schemeClr>
                </a:solidFill>
              </a:rPr>
              <a:t>  de financiamiento</a:t>
            </a:r>
            <a:endParaRPr lang="x-none" sz="1600" b="1" dirty="0">
              <a:solidFill>
                <a:schemeClr val="tx1">
                  <a:lumMod val="65000"/>
                  <a:lumOff val="35000"/>
                </a:schemeClr>
              </a:solidFill>
            </a:endParaRPr>
          </a:p>
          <a:p>
            <a:r>
              <a:rPr lang="x-none" sz="1600" b="1" dirty="0">
                <a:solidFill>
                  <a:schemeClr val="tx1">
                    <a:lumMod val="65000"/>
                    <a:lumOff val="35000"/>
                  </a:schemeClr>
                </a:solidFill>
              </a:rPr>
              <a:t>∙ </a:t>
            </a:r>
            <a:r>
              <a:rPr lang="es-MX" sz="1600" b="1" dirty="0">
                <a:solidFill>
                  <a:schemeClr val="tx1">
                    <a:lumMod val="65000"/>
                    <a:lumOff val="35000"/>
                  </a:schemeClr>
                </a:solidFill>
              </a:rPr>
              <a:t>Gasto social eficiente</a:t>
            </a:r>
            <a:endParaRPr lang="x-none" sz="1600" b="1" dirty="0">
              <a:solidFill>
                <a:schemeClr val="tx1">
                  <a:lumMod val="65000"/>
                  <a:lumOff val="35000"/>
                </a:schemeClr>
              </a:solidFill>
            </a:endParaRPr>
          </a:p>
        </p:txBody>
      </p:sp>
      <p:sp>
        <p:nvSpPr>
          <p:cNvPr id="7" name="CuadroTexto 6"/>
          <p:cNvSpPr txBox="1"/>
          <p:nvPr/>
        </p:nvSpPr>
        <p:spPr>
          <a:xfrm>
            <a:off x="835931" y="1524554"/>
            <a:ext cx="3457764" cy="584775"/>
          </a:xfrm>
          <a:prstGeom prst="rect">
            <a:avLst/>
          </a:prstGeom>
          <a:noFill/>
        </p:spPr>
        <p:txBody>
          <a:bodyPr wrap="square" rtlCol="0">
            <a:spAutoFit/>
          </a:bodyPr>
          <a:lstStyle/>
          <a:p>
            <a:r>
              <a:rPr lang="x-none" sz="1600" b="1" dirty="0">
                <a:solidFill>
                  <a:schemeClr val="tx1">
                    <a:lumMod val="65000"/>
                    <a:lumOff val="35000"/>
                  </a:schemeClr>
                </a:solidFill>
              </a:rPr>
              <a:t>∙ Facilitar el acceso al</a:t>
            </a:r>
            <a:r>
              <a:rPr lang="es-MX" sz="1600" b="1" dirty="0">
                <a:solidFill>
                  <a:schemeClr val="tx1">
                    <a:lumMod val="65000"/>
                    <a:lumOff val="35000"/>
                  </a:schemeClr>
                </a:solidFill>
              </a:rPr>
              <a:t> </a:t>
            </a:r>
            <a:r>
              <a:rPr lang="x-none" sz="1600" b="1" dirty="0">
                <a:solidFill>
                  <a:schemeClr val="tx1">
                    <a:lumMod val="65000"/>
                    <a:lumOff val="35000"/>
                  </a:schemeClr>
                </a:solidFill>
              </a:rPr>
              <a:t>financiamiento </a:t>
            </a:r>
            <a:r>
              <a:rPr lang="es-MX" sz="1600" b="1" dirty="0">
                <a:solidFill>
                  <a:schemeClr val="tx1">
                    <a:lumMod val="65000"/>
                    <a:lumOff val="35000"/>
                  </a:schemeClr>
                </a:solidFill>
              </a:rPr>
              <a:t>   </a:t>
            </a:r>
          </a:p>
          <a:p>
            <a:r>
              <a:rPr lang="es-MX" sz="1600" b="1" dirty="0">
                <a:solidFill>
                  <a:schemeClr val="tx1">
                    <a:lumMod val="65000"/>
                    <a:lumOff val="35000"/>
                  </a:schemeClr>
                </a:solidFill>
              </a:rPr>
              <a:t>  </a:t>
            </a:r>
            <a:r>
              <a:rPr lang="x-none" sz="1600" b="1" dirty="0">
                <a:solidFill>
                  <a:schemeClr val="tx1">
                    <a:lumMod val="65000"/>
                    <a:lumOff val="35000"/>
                  </a:schemeClr>
                </a:solidFill>
              </a:rPr>
              <a:t>de l</a:t>
            </a:r>
            <a:r>
              <a:rPr lang="es-MX" sz="1600" b="1" dirty="0">
                <a:solidFill>
                  <a:schemeClr val="tx1">
                    <a:lumMod val="65000"/>
                    <a:lumOff val="35000"/>
                  </a:schemeClr>
                </a:solidFill>
              </a:rPr>
              <a:t>a</a:t>
            </a:r>
            <a:r>
              <a:rPr lang="x-none" sz="1600" b="1" dirty="0">
                <a:solidFill>
                  <a:schemeClr val="tx1">
                    <a:lumMod val="65000"/>
                    <a:lumOff val="35000"/>
                  </a:schemeClr>
                </a:solidFill>
              </a:rPr>
              <a:t>s pequeñas empresas</a:t>
            </a:r>
          </a:p>
        </p:txBody>
      </p:sp>
      <p:grpSp>
        <p:nvGrpSpPr>
          <p:cNvPr id="8" name="10 Grupo"/>
          <p:cNvGrpSpPr/>
          <p:nvPr/>
        </p:nvGrpSpPr>
        <p:grpSpPr>
          <a:xfrm rot="20661202">
            <a:off x="5809280" y="1648856"/>
            <a:ext cx="2314848" cy="2243410"/>
            <a:chOff x="3456384" y="2268252"/>
            <a:chExt cx="2772308" cy="2772308"/>
          </a:xfrm>
        </p:grpSpPr>
        <p:sp>
          <p:nvSpPr>
            <p:cNvPr id="9" name=" 3"/>
            <p:cNvSpPr/>
            <p:nvPr/>
          </p:nvSpPr>
          <p:spPr>
            <a:xfrm>
              <a:off x="3456384" y="2268252"/>
              <a:ext cx="2772308" cy="2772308"/>
            </a:xfrm>
            <a:prstGeom prst="gear9">
              <a:avLst/>
            </a:prstGeom>
            <a:solidFill>
              <a:srgbClr val="604A7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 4"/>
            <p:cNvSpPr/>
            <p:nvPr/>
          </p:nvSpPr>
          <p:spPr>
            <a:xfrm rot="938798">
              <a:off x="3914477" y="2998762"/>
              <a:ext cx="1883035" cy="14250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MX" sz="2800" kern="1200" dirty="0"/>
                <a:t>S</a:t>
              </a:r>
              <a:r>
                <a:rPr lang="x-none" sz="2800" kern="1200" dirty="0"/>
                <a:t>eguridad </a:t>
              </a:r>
              <a:r>
                <a:rPr lang="es-MX" sz="2800" dirty="0"/>
                <a:t>s</a:t>
              </a:r>
              <a:r>
                <a:rPr lang="x-none" sz="2800" kern="1200" dirty="0"/>
                <a:t>ocial</a:t>
              </a:r>
            </a:p>
          </p:txBody>
        </p:sp>
      </p:grpSp>
      <p:sp>
        <p:nvSpPr>
          <p:cNvPr id="12" name="Título 1"/>
          <p:cNvSpPr txBox="1">
            <a:spLocks/>
          </p:cNvSpPr>
          <p:nvPr/>
        </p:nvSpPr>
        <p:spPr>
          <a:xfrm>
            <a:off x="183978" y="-206"/>
            <a:ext cx="12039600" cy="953367"/>
          </a:xfrm>
          <a:prstGeom prst="rect">
            <a:avLst/>
          </a:prstGeom>
        </p:spPr>
        <p:txBody>
          <a:bodyPr vert="horz" lIns="91440" tIns="45720" rIns="91440" bIns="45720" rtlCol="0" anchor="ctr">
            <a:no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pPr>
              <a:lnSpc>
                <a:spcPct val="120000"/>
              </a:lnSpc>
              <a:spcAft>
                <a:spcPts val="600"/>
              </a:spcAft>
            </a:pPr>
            <a:r>
              <a:rPr lang="x-none" sz="5400" dirty="0"/>
              <a:t>Articulación de reformas y políticas públicas</a:t>
            </a:r>
            <a:endParaRPr lang="es-MX" sz="5400" dirty="0"/>
          </a:p>
        </p:txBody>
      </p:sp>
      <p:grpSp>
        <p:nvGrpSpPr>
          <p:cNvPr id="16" name="Grupo 15"/>
          <p:cNvGrpSpPr/>
          <p:nvPr/>
        </p:nvGrpSpPr>
        <p:grpSpPr>
          <a:xfrm>
            <a:off x="8061537" y="2089981"/>
            <a:ext cx="1910169" cy="1953603"/>
            <a:chOff x="2059093" y="1733973"/>
            <a:chExt cx="2167466" cy="2167466"/>
          </a:xfrm>
          <a:solidFill>
            <a:schemeClr val="accent2"/>
          </a:solidFill>
        </p:grpSpPr>
        <p:sp>
          <p:nvSpPr>
            <p:cNvPr id="17" name="Forma 16"/>
            <p:cNvSpPr/>
            <p:nvPr/>
          </p:nvSpPr>
          <p:spPr>
            <a:xfrm>
              <a:off x="2059093" y="1733973"/>
              <a:ext cx="2167466" cy="2167466"/>
            </a:xfrm>
            <a:prstGeom prst="gear6">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Forma 4"/>
            <p:cNvSpPr/>
            <p:nvPr/>
          </p:nvSpPr>
          <p:spPr>
            <a:xfrm>
              <a:off x="2604759" y="2282937"/>
              <a:ext cx="1076134" cy="1069538"/>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dirty="0"/>
            </a:p>
          </p:txBody>
        </p:sp>
      </p:grpSp>
      <p:grpSp>
        <p:nvGrpSpPr>
          <p:cNvPr id="19" name="Grupo 18"/>
          <p:cNvGrpSpPr/>
          <p:nvPr/>
        </p:nvGrpSpPr>
        <p:grpSpPr>
          <a:xfrm>
            <a:off x="7045822" y="3859974"/>
            <a:ext cx="1855449" cy="1787700"/>
            <a:chOff x="2059093" y="1733973"/>
            <a:chExt cx="2167466" cy="2167466"/>
          </a:xfrm>
          <a:solidFill>
            <a:srgbClr val="9D87B7"/>
          </a:solidFill>
        </p:grpSpPr>
        <p:sp>
          <p:nvSpPr>
            <p:cNvPr id="20" name="Forma 19"/>
            <p:cNvSpPr/>
            <p:nvPr/>
          </p:nvSpPr>
          <p:spPr>
            <a:xfrm>
              <a:off x="2059093" y="1733973"/>
              <a:ext cx="2167466" cy="2167466"/>
            </a:xfrm>
            <a:prstGeom prst="gear6">
              <a:avLst/>
            </a:pr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Forma 4"/>
            <p:cNvSpPr/>
            <p:nvPr/>
          </p:nvSpPr>
          <p:spPr>
            <a:xfrm>
              <a:off x="2604759" y="2282937"/>
              <a:ext cx="1076134" cy="1069538"/>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s-MX" sz="2900" kern="1200" dirty="0"/>
            </a:p>
          </p:txBody>
        </p:sp>
      </p:grpSp>
      <p:sp>
        <p:nvSpPr>
          <p:cNvPr id="11" name="CuadroTexto 10"/>
          <p:cNvSpPr txBox="1"/>
          <p:nvPr/>
        </p:nvSpPr>
        <p:spPr>
          <a:xfrm>
            <a:off x="7146100" y="4508598"/>
            <a:ext cx="1654891" cy="461665"/>
          </a:xfrm>
          <a:prstGeom prst="rect">
            <a:avLst/>
          </a:prstGeom>
          <a:noFill/>
        </p:spPr>
        <p:txBody>
          <a:bodyPr wrap="square" rtlCol="0">
            <a:spAutoFit/>
          </a:bodyPr>
          <a:lstStyle/>
          <a:p>
            <a:pPr algn="ctr"/>
            <a:r>
              <a:rPr lang="es-MX" sz="2400" dirty="0">
                <a:solidFill>
                  <a:schemeClr val="bg1"/>
                </a:solidFill>
              </a:rPr>
              <a:t>Educación</a:t>
            </a:r>
          </a:p>
        </p:txBody>
      </p:sp>
      <p:sp>
        <p:nvSpPr>
          <p:cNvPr id="22" name="CuadroTexto 21"/>
          <p:cNvSpPr txBox="1"/>
          <p:nvPr/>
        </p:nvSpPr>
        <p:spPr>
          <a:xfrm>
            <a:off x="8138836" y="2831089"/>
            <a:ext cx="1654891" cy="461665"/>
          </a:xfrm>
          <a:prstGeom prst="rect">
            <a:avLst/>
          </a:prstGeom>
          <a:noFill/>
        </p:spPr>
        <p:txBody>
          <a:bodyPr wrap="square" rtlCol="0">
            <a:spAutoFit/>
          </a:bodyPr>
          <a:lstStyle/>
          <a:p>
            <a:pPr algn="ctr"/>
            <a:r>
              <a:rPr lang="es-MX" sz="2400" dirty="0">
                <a:solidFill>
                  <a:schemeClr val="bg1"/>
                </a:solidFill>
              </a:rPr>
              <a:t>Salud</a:t>
            </a:r>
          </a:p>
        </p:txBody>
      </p:sp>
      <p:sp>
        <p:nvSpPr>
          <p:cNvPr id="23" name="CuadroTexto 22"/>
          <p:cNvSpPr txBox="1"/>
          <p:nvPr/>
        </p:nvSpPr>
        <p:spPr>
          <a:xfrm>
            <a:off x="9001548" y="4433722"/>
            <a:ext cx="2855171" cy="1077218"/>
          </a:xfrm>
          <a:prstGeom prst="rect">
            <a:avLst/>
          </a:prstGeom>
          <a:noFill/>
        </p:spPr>
        <p:txBody>
          <a:bodyPr wrap="square" rtlCol="0">
            <a:spAutoFit/>
          </a:bodyPr>
          <a:lstStyle/>
          <a:p>
            <a:r>
              <a:rPr lang="es-MX" sz="1600" b="1" dirty="0">
                <a:solidFill>
                  <a:schemeClr val="tx1">
                    <a:lumMod val="65000"/>
                    <a:lumOff val="35000"/>
                  </a:schemeClr>
                </a:solidFill>
              </a:rPr>
              <a:t>Elevar la dotación</a:t>
            </a:r>
            <a:r>
              <a:rPr lang="x-none" sz="1600" b="1" dirty="0">
                <a:solidFill>
                  <a:schemeClr val="tx1">
                    <a:lumMod val="65000"/>
                    <a:lumOff val="35000"/>
                  </a:schemeClr>
                </a:solidFill>
              </a:rPr>
              <a:t> y la calidad del </a:t>
            </a:r>
            <a:r>
              <a:rPr lang="es-MX" sz="1600" b="1" dirty="0">
                <a:solidFill>
                  <a:schemeClr val="tx1">
                    <a:lumMod val="65000"/>
                    <a:lumOff val="35000"/>
                  </a:schemeClr>
                </a:solidFill>
              </a:rPr>
              <a:t>capital humano</a:t>
            </a:r>
          </a:p>
          <a:p>
            <a:r>
              <a:rPr lang="es-MX" sz="1600" b="1" dirty="0" err="1">
                <a:solidFill>
                  <a:schemeClr val="tx1">
                    <a:lumMod val="65000"/>
                    <a:lumOff val="35000"/>
                  </a:schemeClr>
                </a:solidFill>
              </a:rPr>
              <a:t>Multihabilidad</a:t>
            </a:r>
            <a:endParaRPr lang="es-MX" sz="1600" b="1" dirty="0">
              <a:solidFill>
                <a:schemeClr val="tx1">
                  <a:lumMod val="65000"/>
                  <a:lumOff val="35000"/>
                </a:schemeClr>
              </a:solidFill>
            </a:endParaRPr>
          </a:p>
          <a:p>
            <a:r>
              <a:rPr lang="es-MX" sz="1600" b="1" dirty="0">
                <a:solidFill>
                  <a:schemeClr val="tx1">
                    <a:lumMod val="65000"/>
                    <a:lumOff val="35000"/>
                  </a:schemeClr>
                </a:solidFill>
              </a:rPr>
              <a:t>Capacitación y adiestramiento</a:t>
            </a:r>
            <a:endParaRPr lang="x-none" sz="1600" b="1" dirty="0">
              <a:solidFill>
                <a:schemeClr val="tx1">
                  <a:lumMod val="65000"/>
                  <a:lumOff val="35000"/>
                </a:schemeClr>
              </a:solidFill>
            </a:endParaRPr>
          </a:p>
        </p:txBody>
      </p:sp>
    </p:spTree>
    <p:extLst>
      <p:ext uri="{BB962C8B-B14F-4D97-AF65-F5344CB8AC3E}">
        <p14:creationId xmlns:p14="http://schemas.microsoft.com/office/powerpoint/2010/main" val="2734268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6013619C-C260-45EF-B85E-E497A66F28C6}"/>
              </a:ext>
            </a:extLst>
          </p:cNvPr>
          <p:cNvSpPr>
            <a:spLocks noGrp="1"/>
          </p:cNvSpPr>
          <p:nvPr>
            <p:ph type="title"/>
          </p:nvPr>
        </p:nvSpPr>
        <p:spPr/>
        <p:txBody>
          <a:bodyPr/>
          <a:lstStyle/>
          <a:p>
            <a:endParaRPr lang="es-419"/>
          </a:p>
        </p:txBody>
      </p:sp>
      <p:sp>
        <p:nvSpPr>
          <p:cNvPr id="3" name="Marcador de contenido 2">
            <a:extLst>
              <a:ext uri="{FF2B5EF4-FFF2-40B4-BE49-F238E27FC236}">
                <a16:creationId xmlns="" xmlns:a16="http://schemas.microsoft.com/office/drawing/2014/main" id="{AA10C9CB-73D7-4772-989A-0CD042032596}"/>
              </a:ext>
            </a:extLst>
          </p:cNvPr>
          <p:cNvSpPr>
            <a:spLocks noGrp="1"/>
          </p:cNvSpPr>
          <p:nvPr>
            <p:ph idx="1"/>
          </p:nvPr>
        </p:nvSpPr>
        <p:spPr/>
        <p:txBody>
          <a:bodyPr/>
          <a:lstStyle/>
          <a:p>
            <a:endParaRPr lang="es-419"/>
          </a:p>
        </p:txBody>
      </p:sp>
      <p:pic>
        <p:nvPicPr>
          <p:cNvPr id="4" name="Imagen 3">
            <a:extLst>
              <a:ext uri="{FF2B5EF4-FFF2-40B4-BE49-F238E27FC236}">
                <a16:creationId xmlns="" xmlns:a16="http://schemas.microsoft.com/office/drawing/2014/main" id="{D30A00C2-986B-4558-A59F-EF78B3E4CAE9}"/>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969823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sz="5400" dirty="0"/>
              <a:t>Balance de la reforma laboral </a:t>
            </a:r>
            <a:endParaRPr lang="es-MX" dirty="0"/>
          </a:p>
        </p:txBody>
      </p:sp>
      <p:sp>
        <p:nvSpPr>
          <p:cNvPr id="13" name="CuadroTexto 12"/>
          <p:cNvSpPr txBox="1"/>
          <p:nvPr/>
        </p:nvSpPr>
        <p:spPr>
          <a:xfrm>
            <a:off x="1036215" y="1404155"/>
            <a:ext cx="10584285" cy="5093702"/>
          </a:xfrm>
          <a:prstGeom prst="rect">
            <a:avLst/>
          </a:prstGeom>
          <a:noFill/>
        </p:spPr>
        <p:txBody>
          <a:bodyPr wrap="square" rtlCol="0">
            <a:spAutoFit/>
          </a:bodyPr>
          <a:lstStyle/>
          <a:p>
            <a:pPr marL="539750" indent="-539750">
              <a:spcAft>
                <a:spcPts val="1800"/>
              </a:spcAft>
              <a:buFont typeface="Arial" panose="020B0604020202020204" pitchFamily="34" charset="0"/>
              <a:buChar char="•"/>
            </a:pPr>
            <a:r>
              <a:rPr lang="es-MX" sz="3200" dirty="0" smtClean="0"/>
              <a:t>Análisis del </a:t>
            </a:r>
            <a:r>
              <a:rPr lang="es-MX" sz="3200" dirty="0"/>
              <a:t>desempeño de los indicadores </a:t>
            </a:r>
            <a:r>
              <a:rPr lang="es-MX" sz="3200" dirty="0" smtClean="0"/>
              <a:t>laborales </a:t>
            </a:r>
            <a:r>
              <a:rPr lang="es-MX" sz="2400" dirty="0" smtClean="0"/>
              <a:t>(2012-2018) </a:t>
            </a:r>
            <a:r>
              <a:rPr lang="es-MX" sz="3200" dirty="0"/>
              <a:t>para </a:t>
            </a:r>
            <a:r>
              <a:rPr lang="es-MX" sz="3200" dirty="0" smtClean="0">
                <a:solidFill>
                  <a:schemeClr val="bg2">
                    <a:lumMod val="50000"/>
                  </a:schemeClr>
                </a:solidFill>
              </a:rPr>
              <a:t>valorar el cumplimiento </a:t>
            </a:r>
            <a:r>
              <a:rPr lang="es-MX" sz="3200" dirty="0" smtClean="0"/>
              <a:t>de los principales objetivos económicos de </a:t>
            </a:r>
            <a:r>
              <a:rPr lang="es-MX" sz="3200" dirty="0"/>
              <a:t>la reforma </a:t>
            </a:r>
            <a:r>
              <a:rPr lang="es-MX" sz="3200" dirty="0" smtClean="0"/>
              <a:t>laboral de 2012: empleo, informalidad y productividad</a:t>
            </a:r>
            <a:endParaRPr lang="es-MX" sz="3200" dirty="0"/>
          </a:p>
          <a:p>
            <a:pPr marL="539750" indent="-539750">
              <a:spcAft>
                <a:spcPts val="1800"/>
              </a:spcAft>
              <a:buFont typeface="Arial" panose="020B0604020202020204" pitchFamily="34" charset="0"/>
              <a:buChar char="•"/>
            </a:pPr>
            <a:r>
              <a:rPr lang="es-MX" sz="3200" dirty="0" smtClean="0"/>
              <a:t>Establecimiento de </a:t>
            </a:r>
            <a:r>
              <a:rPr lang="es-MX" sz="3200" dirty="0" smtClean="0">
                <a:solidFill>
                  <a:schemeClr val="bg2">
                    <a:lumMod val="50000"/>
                  </a:schemeClr>
                </a:solidFill>
              </a:rPr>
              <a:t>indicadores alineados </a:t>
            </a:r>
            <a:r>
              <a:rPr lang="es-MX" sz="3200" dirty="0"/>
              <a:t>a los objetivos de la reforma </a:t>
            </a:r>
            <a:r>
              <a:rPr lang="es-MX" sz="3200" dirty="0" smtClean="0"/>
              <a:t>provenientes del PND y de programas sectoriales</a:t>
            </a:r>
          </a:p>
          <a:p>
            <a:pPr marL="539750" indent="-539750">
              <a:spcAft>
                <a:spcPts val="1800"/>
              </a:spcAft>
              <a:buFont typeface="Arial" panose="020B0604020202020204" pitchFamily="34" charset="0"/>
              <a:buChar char="•"/>
            </a:pPr>
            <a:r>
              <a:rPr lang="es-MX" sz="3200" dirty="0" smtClean="0"/>
              <a:t>Identificación de una </a:t>
            </a:r>
            <a:r>
              <a:rPr lang="es-MX" sz="3200" dirty="0">
                <a:solidFill>
                  <a:schemeClr val="bg2">
                    <a:lumMod val="50000"/>
                  </a:schemeClr>
                </a:solidFill>
              </a:rPr>
              <a:t>agenda</a:t>
            </a:r>
            <a:r>
              <a:rPr lang="es-MX" sz="3200" dirty="0"/>
              <a:t> de decisiones de política pendientes </a:t>
            </a:r>
            <a:r>
              <a:rPr lang="es-MX" sz="3200" dirty="0" smtClean="0"/>
              <a:t>para mejorar </a:t>
            </a:r>
            <a:r>
              <a:rPr lang="es-MX" sz="3200" dirty="0"/>
              <a:t>el mercado laboral</a:t>
            </a:r>
          </a:p>
          <a:p>
            <a:pPr marL="266700" indent="-266700">
              <a:spcAft>
                <a:spcPts val="600"/>
              </a:spcAft>
              <a:buFont typeface="Arial" panose="020B0604020202020204" pitchFamily="34" charset="0"/>
              <a:buChar char="•"/>
            </a:pPr>
            <a:endParaRPr lang="es-MX" sz="2400" dirty="0"/>
          </a:p>
        </p:txBody>
      </p:sp>
      <p:sp>
        <p:nvSpPr>
          <p:cNvPr id="8" name="Elipse 7"/>
          <p:cNvSpPr/>
          <p:nvPr/>
        </p:nvSpPr>
        <p:spPr>
          <a:xfrm>
            <a:off x="870857" y="1485476"/>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1</a:t>
            </a:r>
          </a:p>
        </p:txBody>
      </p:sp>
      <p:sp>
        <p:nvSpPr>
          <p:cNvPr id="9" name="Elipse 8"/>
          <p:cNvSpPr/>
          <p:nvPr/>
        </p:nvSpPr>
        <p:spPr>
          <a:xfrm>
            <a:off x="870856" y="3665506"/>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2</a:t>
            </a:r>
          </a:p>
        </p:txBody>
      </p:sp>
      <p:sp>
        <p:nvSpPr>
          <p:cNvPr id="10" name="Elipse 9"/>
          <p:cNvSpPr/>
          <p:nvPr/>
        </p:nvSpPr>
        <p:spPr>
          <a:xfrm>
            <a:off x="870856" y="4862968"/>
            <a:ext cx="577281" cy="5710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3200" dirty="0">
                <a:solidFill>
                  <a:schemeClr val="bg1"/>
                </a:solidFill>
              </a:rPr>
              <a:t>3</a:t>
            </a:r>
          </a:p>
        </p:txBody>
      </p:sp>
    </p:spTree>
    <p:extLst>
      <p:ext uri="{BB962C8B-B14F-4D97-AF65-F5344CB8AC3E}">
        <p14:creationId xmlns:p14="http://schemas.microsoft.com/office/powerpoint/2010/main" val="2766578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3 Rectángulo redondeado"/>
          <p:cNvSpPr/>
          <p:nvPr/>
        </p:nvSpPr>
        <p:spPr>
          <a:xfrm>
            <a:off x="5577840" y="1185402"/>
            <a:ext cx="6377941" cy="5436378"/>
          </a:xfrm>
          <a:prstGeom prst="roundRect">
            <a:avLst>
              <a:gd name="adj" fmla="val 2147"/>
            </a:avLst>
          </a:prstGeom>
          <a:solidFill>
            <a:schemeClr val="bg1">
              <a:lumMod val="85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es-MX" sz="1200" b="1" dirty="0">
                <a:solidFill>
                  <a:schemeClr val="bg1"/>
                </a:solidFill>
                <a:effectLst/>
                <a:ea typeface="Calibri"/>
                <a:cs typeface="Times New Roman"/>
              </a:rPr>
              <a:t>)</a:t>
            </a:r>
            <a:endParaRPr lang="es-MX" b="1" dirty="0">
              <a:solidFill>
                <a:schemeClr val="bg1"/>
              </a:solidFill>
              <a:effectLst/>
              <a:ea typeface="Calibri"/>
              <a:cs typeface="Times New Roman"/>
            </a:endParaRPr>
          </a:p>
        </p:txBody>
      </p:sp>
      <p:sp>
        <p:nvSpPr>
          <p:cNvPr id="4" name="13 Rectángulo redondeado"/>
          <p:cNvSpPr/>
          <p:nvPr/>
        </p:nvSpPr>
        <p:spPr>
          <a:xfrm>
            <a:off x="5577840" y="377109"/>
            <a:ext cx="6377941" cy="1080119"/>
          </a:xfrm>
          <a:prstGeom prst="roundRect">
            <a:avLst>
              <a:gd name="adj" fmla="val 13140"/>
            </a:avLst>
          </a:prstGeom>
          <a:solidFill>
            <a:srgbClr val="574874"/>
          </a:solidFill>
          <a:ln w="635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spcAft>
                <a:spcPts val="0"/>
              </a:spcAft>
            </a:pPr>
            <a:r>
              <a:rPr lang="x-none" sz="2800" b="1" dirty="0">
                <a:solidFill>
                  <a:schemeClr val="bg1"/>
                </a:solidFill>
                <a:effectLst/>
                <a:ea typeface="Calibri"/>
                <a:cs typeface="Times New Roman"/>
              </a:rPr>
              <a:t>Reforma a la LFT</a:t>
            </a:r>
            <a:r>
              <a:rPr lang="es-MX" sz="2800" b="1" dirty="0">
                <a:solidFill>
                  <a:schemeClr val="bg1"/>
                </a:solidFill>
                <a:effectLst/>
                <a:ea typeface="Calibri"/>
                <a:cs typeface="Times New Roman"/>
              </a:rPr>
              <a:t> (2012)</a:t>
            </a:r>
            <a:endParaRPr lang="es-MX" sz="2400" b="1" dirty="0">
              <a:solidFill>
                <a:schemeClr val="bg1"/>
              </a:solidFill>
              <a:effectLst/>
              <a:ea typeface="Calibri"/>
              <a:cs typeface="Times New Roman"/>
            </a:endParaRPr>
          </a:p>
          <a:p>
            <a:pPr algn="ctr">
              <a:lnSpc>
                <a:spcPct val="115000"/>
              </a:lnSpc>
              <a:spcAft>
                <a:spcPts val="0"/>
              </a:spcAft>
            </a:pPr>
            <a:r>
              <a:rPr lang="es-MX" sz="1600" b="1" dirty="0">
                <a:solidFill>
                  <a:schemeClr val="bg1"/>
                </a:solidFill>
                <a:ea typeface="Calibri"/>
                <a:cs typeface="Times New Roman"/>
              </a:rPr>
              <a:t>(</a:t>
            </a:r>
            <a:r>
              <a:rPr lang="x-none" sz="1600" b="1" dirty="0">
                <a:solidFill>
                  <a:schemeClr val="bg1"/>
                </a:solidFill>
                <a:ea typeface="Calibri"/>
                <a:cs typeface="Times New Roman"/>
              </a:rPr>
              <a:t>Artículos con cambios </a:t>
            </a:r>
            <a:r>
              <a:rPr lang="es-MX" sz="1600" b="1" dirty="0">
                <a:solidFill>
                  <a:schemeClr val="bg1"/>
                </a:solidFill>
                <a:effectLst/>
                <a:ea typeface="Calibri"/>
                <a:cs typeface="Times New Roman"/>
              </a:rPr>
              <a:t>2</a:t>
            </a:r>
            <a:r>
              <a:rPr lang="x-none" sz="1600" b="1" dirty="0">
                <a:solidFill>
                  <a:schemeClr val="bg1"/>
                </a:solidFill>
                <a:effectLst/>
                <a:ea typeface="Calibri"/>
                <a:cs typeface="Times New Roman"/>
              </a:rPr>
              <a:t>22, adicionados 100 y derogados 37 = 359</a:t>
            </a:r>
            <a:r>
              <a:rPr lang="es-MX" sz="1600" b="1" dirty="0">
                <a:solidFill>
                  <a:schemeClr val="bg1"/>
                </a:solidFill>
                <a:effectLst/>
                <a:ea typeface="Calibri"/>
                <a:cs typeface="Times New Roman"/>
              </a:rPr>
              <a:t>)</a:t>
            </a:r>
            <a:endParaRPr lang="es-MX" sz="1400" b="1" dirty="0">
              <a:solidFill>
                <a:schemeClr val="bg1"/>
              </a:solidFill>
              <a:effectLst/>
              <a:ea typeface="Calibri"/>
              <a:cs typeface="Times New Roman"/>
            </a:endParaRPr>
          </a:p>
        </p:txBody>
      </p:sp>
      <p:sp>
        <p:nvSpPr>
          <p:cNvPr id="10" name="Cuadro de texto 2"/>
          <p:cNvSpPr txBox="1">
            <a:spLocks noChangeArrowheads="1"/>
          </p:cNvSpPr>
          <p:nvPr/>
        </p:nvSpPr>
        <p:spPr bwMode="auto">
          <a:xfrm>
            <a:off x="304799" y="1521271"/>
            <a:ext cx="5029200" cy="4228520"/>
          </a:xfrm>
          <a:prstGeom prst="rect">
            <a:avLst/>
          </a:prstGeom>
          <a:noFill/>
          <a:ln w="9525">
            <a:noFill/>
            <a:miter lim="800000"/>
            <a:headEnd/>
            <a:tailEnd/>
          </a:ln>
        </p:spPr>
        <p:txBody>
          <a:bodyPr rot="0" vert="horz" wrap="square" lIns="91440" tIns="45720" rIns="91440" bIns="45720" anchor="t"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342900" indent="-342900">
              <a:spcAft>
                <a:spcPts val="1200"/>
              </a:spcAft>
              <a:buFont typeface="+mj-lt"/>
              <a:buAutoNum type="arabicPeriod"/>
            </a:pPr>
            <a:r>
              <a:rPr lang="es-MX" sz="3200" b="1" dirty="0">
                <a:solidFill>
                  <a:schemeClr val="bg2">
                    <a:lumMod val="50000"/>
                  </a:schemeClr>
                </a:solidFill>
                <a:latin typeface="+mj-lt"/>
                <a:ea typeface="Calibri"/>
                <a:cs typeface="Times New Roman"/>
              </a:rPr>
              <a:t>Impulsar la creación de </a:t>
            </a:r>
            <a:r>
              <a:rPr lang="es-MX" sz="3200" b="1" dirty="0">
                <a:solidFill>
                  <a:schemeClr val="bg2">
                    <a:lumMod val="50000"/>
                  </a:schemeClr>
                </a:solidFill>
                <a:effectLst/>
                <a:latin typeface="+mj-lt"/>
                <a:ea typeface="Calibri"/>
                <a:cs typeface="Times New Roman"/>
              </a:rPr>
              <a:t>empleo</a:t>
            </a:r>
          </a:p>
          <a:p>
            <a:pPr marL="342900" indent="-342900">
              <a:spcAft>
                <a:spcPts val="1200"/>
              </a:spcAft>
              <a:buFont typeface="+mj-lt"/>
              <a:buAutoNum type="arabicPeriod"/>
            </a:pPr>
            <a:r>
              <a:rPr lang="es-MX" sz="3200" b="1" dirty="0">
                <a:solidFill>
                  <a:schemeClr val="bg2">
                    <a:lumMod val="50000"/>
                  </a:schemeClr>
                </a:solidFill>
                <a:latin typeface="+mj-lt"/>
                <a:ea typeface="Calibri"/>
                <a:cs typeface="Times New Roman"/>
              </a:rPr>
              <a:t>Reducir la </a:t>
            </a:r>
            <a:r>
              <a:rPr lang="es-MX" sz="3200" b="1" dirty="0">
                <a:solidFill>
                  <a:schemeClr val="bg2">
                    <a:lumMod val="50000"/>
                  </a:schemeClr>
                </a:solidFill>
                <a:effectLst/>
                <a:latin typeface="+mj-lt"/>
                <a:ea typeface="Calibri"/>
                <a:cs typeface="Times New Roman"/>
              </a:rPr>
              <a:t>informalidad laboral</a:t>
            </a:r>
          </a:p>
          <a:p>
            <a:pPr marL="342900" indent="-342900">
              <a:spcAft>
                <a:spcPts val="1200"/>
              </a:spcAft>
              <a:buFont typeface="+mj-lt"/>
              <a:buAutoNum type="arabicPeriod"/>
            </a:pPr>
            <a:r>
              <a:rPr lang="es-MX" sz="3200" b="1" dirty="0">
                <a:solidFill>
                  <a:schemeClr val="bg2">
                    <a:lumMod val="50000"/>
                  </a:schemeClr>
                </a:solidFill>
                <a:effectLst/>
                <a:latin typeface="+mj-lt"/>
                <a:ea typeface="Calibri"/>
                <a:cs typeface="Times New Roman"/>
              </a:rPr>
              <a:t>Elevar la productividad laboral</a:t>
            </a:r>
          </a:p>
          <a:p>
            <a:pPr marL="342900" indent="-342900">
              <a:spcAft>
                <a:spcPts val="1200"/>
              </a:spcAft>
              <a:buFont typeface="+mj-lt"/>
              <a:buAutoNum type="arabicPeriod"/>
            </a:pPr>
            <a:r>
              <a:rPr lang="es-MX" sz="3200" b="1" dirty="0">
                <a:solidFill>
                  <a:schemeClr val="tx1">
                    <a:lumMod val="65000"/>
                    <a:lumOff val="35000"/>
                  </a:schemeClr>
                </a:solidFill>
                <a:effectLst/>
                <a:latin typeface="+mj-lt"/>
                <a:ea typeface="Calibri"/>
                <a:cs typeface="Times New Roman"/>
              </a:rPr>
              <a:t>Brindar mayor certeza jurídica</a:t>
            </a:r>
          </a:p>
          <a:p>
            <a:pPr marL="342900" indent="-342900">
              <a:spcAft>
                <a:spcPts val="1200"/>
              </a:spcAft>
              <a:buFont typeface="+mj-lt"/>
              <a:buAutoNum type="arabicPeriod"/>
            </a:pPr>
            <a:r>
              <a:rPr lang="es-MX" sz="3200" b="1" dirty="0">
                <a:solidFill>
                  <a:schemeClr val="tx1">
                    <a:lumMod val="65000"/>
                    <a:lumOff val="35000"/>
                  </a:schemeClr>
                </a:solidFill>
                <a:effectLst/>
                <a:latin typeface="+mj-lt"/>
                <a:ea typeface="Calibri"/>
                <a:cs typeface="Times New Roman"/>
              </a:rPr>
              <a:t>Promover la transparencia y rendición de cuentas en el </a:t>
            </a:r>
            <a:r>
              <a:rPr lang="es-MX" sz="3200" b="1" dirty="0" err="1">
                <a:solidFill>
                  <a:schemeClr val="tx1">
                    <a:lumMod val="65000"/>
                    <a:lumOff val="35000"/>
                  </a:schemeClr>
                </a:solidFill>
                <a:effectLst/>
                <a:latin typeface="+mj-lt"/>
                <a:ea typeface="Calibri"/>
                <a:cs typeface="Times New Roman"/>
              </a:rPr>
              <a:t>ám</a:t>
            </a:r>
            <a:r>
              <a:rPr lang="es-MX" sz="3200" b="1" dirty="0">
                <a:solidFill>
                  <a:schemeClr val="tx1">
                    <a:lumMod val="65000"/>
                    <a:lumOff val="35000"/>
                  </a:schemeClr>
                </a:solidFill>
                <a:effectLst/>
                <a:latin typeface="+mj-lt"/>
                <a:ea typeface="Calibri"/>
                <a:cs typeface="Times New Roman"/>
              </a:rPr>
              <a:t>-bito sindical</a:t>
            </a:r>
          </a:p>
        </p:txBody>
      </p:sp>
      <p:sp>
        <p:nvSpPr>
          <p:cNvPr id="7" name="Cuadro de texto 2"/>
          <p:cNvSpPr txBox="1">
            <a:spLocks noChangeArrowheads="1"/>
          </p:cNvSpPr>
          <p:nvPr/>
        </p:nvSpPr>
        <p:spPr bwMode="auto">
          <a:xfrm>
            <a:off x="5676900" y="1603542"/>
            <a:ext cx="6173666" cy="4896318"/>
          </a:xfrm>
          <a:prstGeom prst="rect">
            <a:avLst/>
          </a:prstGeom>
          <a:noFill/>
          <a:ln w="9525">
            <a:noFill/>
            <a:miter lim="800000"/>
            <a:headEnd/>
            <a:tailEnd/>
          </a:ln>
        </p:spPr>
        <p:txBody>
          <a:bodyPr rot="0" vert="horz" wrap="square" lIns="91440" tIns="45720" rIns="91440" bIns="45720" anchor="t" anchorCtr="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342900" indent="-342900" algn="just">
              <a:lnSpc>
                <a:spcPct val="80000"/>
              </a:lnSpc>
              <a:spcAft>
                <a:spcPts val="300"/>
              </a:spcAft>
              <a:buFont typeface="+mj-lt"/>
              <a:buAutoNum type="alphaLcParenR"/>
            </a:pPr>
            <a:r>
              <a:rPr lang="es-MX" sz="2200" dirty="0">
                <a:latin typeface="+mj-lt"/>
                <a:ea typeface="Times New Roman"/>
              </a:rPr>
              <a:t>Incorporación de la definición de </a:t>
            </a:r>
            <a:r>
              <a:rPr lang="es-MX" sz="2200" i="1" dirty="0">
                <a:latin typeface="+mj-lt"/>
                <a:ea typeface="Times New Roman"/>
              </a:rPr>
              <a:t>Trabajo decente </a:t>
            </a:r>
            <a:r>
              <a:rPr lang="es-MX" sz="2200" dirty="0">
                <a:latin typeface="+mj-lt"/>
                <a:ea typeface="Times New Roman"/>
              </a:rPr>
              <a:t>(art. 2)</a:t>
            </a:r>
          </a:p>
          <a:p>
            <a:pPr marL="342900" lvl="0" indent="-342900" algn="just">
              <a:lnSpc>
                <a:spcPct val="80000"/>
              </a:lnSpc>
              <a:spcAft>
                <a:spcPts val="300"/>
              </a:spcAft>
              <a:buFont typeface="+mj-lt"/>
              <a:buAutoNum type="alphaLcParenR"/>
            </a:pPr>
            <a:r>
              <a:rPr lang="es-MX" sz="2200" dirty="0">
                <a:solidFill>
                  <a:srgbClr val="0070C0"/>
                </a:solidFill>
                <a:effectLst/>
                <a:latin typeface="+mj-lt"/>
                <a:ea typeface="Times New Roman"/>
              </a:rPr>
              <a:t>Régimen de subcontratación </a:t>
            </a:r>
            <a:r>
              <a:rPr lang="es-MX" sz="2200" dirty="0">
                <a:effectLst/>
                <a:latin typeface="+mj-lt"/>
                <a:ea typeface="Times New Roman"/>
              </a:rPr>
              <a:t>(art. 15-A.)</a:t>
            </a:r>
          </a:p>
          <a:p>
            <a:pPr marL="342900" lvl="0" indent="-342900" algn="just">
              <a:lnSpc>
                <a:spcPct val="80000"/>
              </a:lnSpc>
              <a:spcAft>
                <a:spcPts val="300"/>
              </a:spcAft>
              <a:buFont typeface="+mj-lt"/>
              <a:buAutoNum type="alphaLcParenR"/>
            </a:pPr>
            <a:r>
              <a:rPr lang="es-MX" sz="2200" dirty="0">
                <a:solidFill>
                  <a:srgbClr val="0070C0"/>
                </a:solidFill>
                <a:effectLst/>
                <a:latin typeface="+mj-lt"/>
                <a:ea typeface="Times New Roman"/>
              </a:rPr>
              <a:t>Contratos </a:t>
            </a:r>
            <a:r>
              <a:rPr lang="es-MX" sz="2200" dirty="0">
                <a:solidFill>
                  <a:srgbClr val="0070C0"/>
                </a:solidFill>
                <a:latin typeface="+mj-lt"/>
                <a:ea typeface="Times New Roman"/>
              </a:rPr>
              <a:t>por temporada, periodos de prueba y capacitación </a:t>
            </a:r>
            <a:r>
              <a:rPr lang="es-MX" sz="2200" dirty="0">
                <a:effectLst/>
                <a:latin typeface="+mj-lt"/>
                <a:ea typeface="Times New Roman"/>
              </a:rPr>
              <a:t>(art. 35, arts. 39-A al 39-F)</a:t>
            </a:r>
          </a:p>
          <a:p>
            <a:pPr marL="342900" lvl="0" indent="-342900" algn="just">
              <a:lnSpc>
                <a:spcPct val="80000"/>
              </a:lnSpc>
              <a:spcAft>
                <a:spcPts val="300"/>
              </a:spcAft>
              <a:buFont typeface="+mj-lt"/>
              <a:buAutoNum type="alphaLcParenR"/>
            </a:pPr>
            <a:r>
              <a:rPr lang="es-MX" sz="2200" dirty="0">
                <a:solidFill>
                  <a:srgbClr val="0070C0"/>
                </a:solidFill>
                <a:effectLst/>
                <a:latin typeface="+mj-lt"/>
                <a:ea typeface="Times New Roman"/>
              </a:rPr>
              <a:t>Fijación de un máximo de 12 meses a los salarios </a:t>
            </a:r>
            <a:r>
              <a:rPr lang="es-MX" sz="2200" dirty="0">
                <a:solidFill>
                  <a:srgbClr val="0070C0"/>
                </a:solidFill>
                <a:latin typeface="+mj-lt"/>
                <a:ea typeface="Times New Roman"/>
              </a:rPr>
              <a:t>vencidos,</a:t>
            </a:r>
            <a:r>
              <a:rPr lang="es-MX" sz="2200" dirty="0">
                <a:latin typeface="+mj-lt"/>
                <a:ea typeface="Times New Roman"/>
              </a:rPr>
              <a:t> en caso de litigio por recisión de contrato</a:t>
            </a:r>
            <a:r>
              <a:rPr lang="es-MX" sz="2200" dirty="0">
                <a:effectLst/>
                <a:latin typeface="+mj-lt"/>
                <a:ea typeface="Times New Roman"/>
              </a:rPr>
              <a:t> (art. 48)</a:t>
            </a:r>
          </a:p>
          <a:p>
            <a:pPr marL="342900" indent="-342900" algn="just">
              <a:lnSpc>
                <a:spcPct val="80000"/>
              </a:lnSpc>
              <a:spcAft>
                <a:spcPts val="300"/>
              </a:spcAft>
              <a:buFont typeface="+mj-lt"/>
              <a:buAutoNum type="alphaLcParenR"/>
            </a:pPr>
            <a:r>
              <a:rPr lang="es-MX" sz="2200" dirty="0">
                <a:solidFill>
                  <a:schemeClr val="bg2">
                    <a:lumMod val="50000"/>
                  </a:schemeClr>
                </a:solidFill>
                <a:latin typeface="+mj-lt"/>
                <a:ea typeface="Times New Roman"/>
              </a:rPr>
              <a:t>Especificaciones en torno al salario pagado por unidad de tiempo </a:t>
            </a:r>
            <a:r>
              <a:rPr lang="es-MX" sz="2200" dirty="0">
                <a:latin typeface="+mj-lt"/>
                <a:ea typeface="Times New Roman"/>
              </a:rPr>
              <a:t>(art. 83)</a:t>
            </a:r>
          </a:p>
          <a:p>
            <a:pPr marL="342900" lvl="0" indent="-342900" algn="just">
              <a:lnSpc>
                <a:spcPct val="80000"/>
              </a:lnSpc>
              <a:spcAft>
                <a:spcPts val="300"/>
              </a:spcAft>
              <a:buFont typeface="+mj-lt"/>
              <a:buAutoNum type="alphaLcParenR"/>
            </a:pPr>
            <a:r>
              <a:rPr lang="es-MX" sz="2200" dirty="0">
                <a:solidFill>
                  <a:schemeClr val="bg2">
                    <a:lumMod val="50000"/>
                  </a:schemeClr>
                </a:solidFill>
                <a:effectLst/>
                <a:latin typeface="+mj-lt"/>
                <a:ea typeface="Times New Roman"/>
              </a:rPr>
              <a:t>Creación de la Comisión Nacional de Productividad </a:t>
            </a:r>
            <a:r>
              <a:rPr lang="es-MX" sz="2200" dirty="0">
                <a:effectLst/>
                <a:latin typeface="+mj-lt"/>
                <a:ea typeface="Times New Roman"/>
              </a:rPr>
              <a:t>(arts. 153-A al 153-V)</a:t>
            </a:r>
          </a:p>
          <a:p>
            <a:pPr marL="342900" indent="-342900" algn="just">
              <a:lnSpc>
                <a:spcPct val="80000"/>
              </a:lnSpc>
              <a:spcAft>
                <a:spcPts val="300"/>
              </a:spcAft>
              <a:buFont typeface="+mj-lt"/>
              <a:buAutoNum type="alphaLcParenR"/>
            </a:pPr>
            <a:r>
              <a:rPr lang="es-MX" sz="2200" dirty="0">
                <a:latin typeface="+mj-lt"/>
                <a:ea typeface="Times New Roman"/>
              </a:rPr>
              <a:t>Regulación sobre los derechos de los trabajadores domésticos (art. 333, art. 336)</a:t>
            </a:r>
          </a:p>
          <a:p>
            <a:pPr marL="342900" indent="-342900" algn="just">
              <a:lnSpc>
                <a:spcPct val="80000"/>
              </a:lnSpc>
              <a:spcAft>
                <a:spcPts val="300"/>
              </a:spcAft>
              <a:buFont typeface="+mj-lt"/>
              <a:buAutoNum type="alphaLcParenR"/>
            </a:pPr>
            <a:r>
              <a:rPr lang="es-MX" sz="2200" dirty="0">
                <a:latin typeface="+mj-lt"/>
                <a:ea typeface="Times New Roman"/>
              </a:rPr>
              <a:t>Otras medidas regulatorias que atienden las relaciones laborales: sanciones por contratar a menores (art. 22 Bis), nuevas causas de recisión de contrato (art. 47), ampliación de derechos de las madres trabajadoras (art. 170), mejora en las condiciones laborales de los trabajadores del campo (arts. 279 al 283),entre otras</a:t>
            </a:r>
          </a:p>
        </p:txBody>
      </p:sp>
      <p:cxnSp>
        <p:nvCxnSpPr>
          <p:cNvPr id="3" name="Conector recto 2"/>
          <p:cNvCxnSpPr/>
          <p:nvPr/>
        </p:nvCxnSpPr>
        <p:spPr>
          <a:xfrm>
            <a:off x="444500" y="1271120"/>
            <a:ext cx="4673600"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Título 1"/>
          <p:cNvSpPr txBox="1">
            <a:spLocks/>
          </p:cNvSpPr>
          <p:nvPr/>
        </p:nvSpPr>
        <p:spPr>
          <a:xfrm>
            <a:off x="371163" y="255189"/>
            <a:ext cx="9720263"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sz="5400" dirty="0" smtClean="0"/>
              <a:t>Objetivos</a:t>
            </a:r>
            <a:endParaRPr lang="es-MX" sz="5400" dirty="0"/>
          </a:p>
        </p:txBody>
      </p:sp>
      <p:sp>
        <p:nvSpPr>
          <p:cNvPr id="5" name="CuadroTexto 4"/>
          <p:cNvSpPr txBox="1"/>
          <p:nvPr/>
        </p:nvSpPr>
        <p:spPr>
          <a:xfrm>
            <a:off x="200187" y="5957531"/>
            <a:ext cx="5746749" cy="461665"/>
          </a:xfrm>
          <a:prstGeom prst="rect">
            <a:avLst/>
          </a:prstGeom>
          <a:noFill/>
        </p:spPr>
        <p:txBody>
          <a:bodyPr wrap="square" rtlCol="0">
            <a:spAutoFit/>
          </a:bodyPr>
          <a:lstStyle/>
          <a:p>
            <a:r>
              <a:rPr lang="es-MX" sz="2400" b="1" dirty="0" smtClean="0">
                <a:solidFill>
                  <a:srgbClr val="7C9A40"/>
                </a:solidFill>
              </a:rPr>
              <a:t>¡ Altas expectativas gubernamentales !</a:t>
            </a:r>
            <a:endParaRPr lang="es-MX" sz="2400" b="1" dirty="0">
              <a:solidFill>
                <a:srgbClr val="7C9A40"/>
              </a:solidFill>
            </a:endParaRPr>
          </a:p>
        </p:txBody>
      </p:sp>
    </p:spTree>
    <p:extLst>
      <p:ext uri="{BB962C8B-B14F-4D97-AF65-F5344CB8AC3E}">
        <p14:creationId xmlns:p14="http://schemas.microsoft.com/office/powerpoint/2010/main" val="3946828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1686096" y="994115"/>
            <a:ext cx="9139433" cy="5713090"/>
            <a:chOff x="1428579" y="1020718"/>
            <a:chExt cx="9139433" cy="5713090"/>
          </a:xfrm>
        </p:grpSpPr>
        <p:sp>
          <p:nvSpPr>
            <p:cNvPr id="23" name="Hexágono 22"/>
            <p:cNvSpPr/>
            <p:nvPr/>
          </p:nvSpPr>
          <p:spPr>
            <a:xfrm>
              <a:off x="3615191" y="2175269"/>
              <a:ext cx="2614727" cy="2221735"/>
            </a:xfrm>
            <a:prstGeom prst="hexag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25" name="Hexágono 24"/>
            <p:cNvSpPr/>
            <p:nvPr/>
          </p:nvSpPr>
          <p:spPr>
            <a:xfrm>
              <a:off x="5777920" y="3336617"/>
              <a:ext cx="2614727" cy="2221735"/>
            </a:xfrm>
            <a:prstGeom prst="hexagon">
              <a:avLst/>
            </a:prstGeom>
            <a:solidFill>
              <a:srgbClr val="7C9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dirty="0">
                <a:latin typeface="+mj-lt"/>
              </a:endParaRPr>
            </a:p>
          </p:txBody>
        </p:sp>
        <p:sp>
          <p:nvSpPr>
            <p:cNvPr id="26" name="Hexágono 25"/>
            <p:cNvSpPr/>
            <p:nvPr/>
          </p:nvSpPr>
          <p:spPr>
            <a:xfrm>
              <a:off x="5790620" y="1020718"/>
              <a:ext cx="2614727" cy="2221735"/>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27" name="Hexágono 26"/>
            <p:cNvSpPr/>
            <p:nvPr/>
          </p:nvSpPr>
          <p:spPr>
            <a:xfrm>
              <a:off x="3634406" y="4512073"/>
              <a:ext cx="2614727" cy="2221735"/>
            </a:xfrm>
            <a:prstGeom prst="hexagon">
              <a:avLst/>
            </a:prstGeom>
            <a:solidFill>
              <a:srgbClr val="6C59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28" name="Hexágono 27"/>
            <p:cNvSpPr/>
            <p:nvPr/>
          </p:nvSpPr>
          <p:spPr>
            <a:xfrm>
              <a:off x="7942652" y="2175268"/>
              <a:ext cx="2614727" cy="2221735"/>
            </a:xfrm>
            <a:prstGeom prst="hexagon">
              <a:avLst/>
            </a:prstGeom>
            <a:solidFill>
              <a:srgbClr val="5E5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29" name="Hexágono 28"/>
            <p:cNvSpPr/>
            <p:nvPr/>
          </p:nvSpPr>
          <p:spPr>
            <a:xfrm>
              <a:off x="7953285" y="4508955"/>
              <a:ext cx="2614727" cy="2221735"/>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30" name="Hexágono 29"/>
            <p:cNvSpPr/>
            <p:nvPr/>
          </p:nvSpPr>
          <p:spPr>
            <a:xfrm>
              <a:off x="1465226" y="3351084"/>
              <a:ext cx="2614727" cy="2221735"/>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sz="2400">
                <a:latin typeface="+mj-lt"/>
              </a:endParaRPr>
            </a:p>
          </p:txBody>
        </p:sp>
        <p:sp>
          <p:nvSpPr>
            <p:cNvPr id="31" name="Hexágono 30"/>
            <p:cNvSpPr/>
            <p:nvPr/>
          </p:nvSpPr>
          <p:spPr>
            <a:xfrm>
              <a:off x="1454593" y="1020718"/>
              <a:ext cx="2614727" cy="2221735"/>
            </a:xfrm>
            <a:prstGeom prst="hexagon">
              <a:avLst/>
            </a:prstGeom>
            <a:solidFill>
              <a:srgbClr val="5748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pPr>
              <a:endParaRPr lang="x-none" sz="2400" dirty="0">
                <a:latin typeface="+mj-lt"/>
              </a:endParaRPr>
            </a:p>
          </p:txBody>
        </p:sp>
        <p:sp>
          <p:nvSpPr>
            <p:cNvPr id="32" name="Rectángulo 31"/>
            <p:cNvSpPr/>
            <p:nvPr/>
          </p:nvSpPr>
          <p:spPr>
            <a:xfrm>
              <a:off x="1428579" y="1466453"/>
              <a:ext cx="2652464" cy="1471172"/>
            </a:xfrm>
            <a:prstGeom prst="rect">
              <a:avLst/>
            </a:prstGeom>
          </p:spPr>
          <p:txBody>
            <a:bodyPr wrap="square">
              <a:spAutoFit/>
            </a:bodyPr>
            <a:lstStyle/>
            <a:p>
              <a:pPr algn="ctr">
                <a:lnSpc>
                  <a:spcPct val="80000"/>
                </a:lnSpc>
              </a:pPr>
              <a:r>
                <a:rPr lang="es-MX" sz="2800" dirty="0">
                  <a:solidFill>
                    <a:schemeClr val="bg1"/>
                  </a:solidFill>
                  <a:latin typeface="+mj-lt"/>
                </a:rPr>
                <a:t>Deficiencia </a:t>
              </a:r>
            </a:p>
            <a:p>
              <a:pPr algn="ctr">
                <a:lnSpc>
                  <a:spcPct val="80000"/>
                </a:lnSpc>
              </a:pPr>
              <a:r>
                <a:rPr lang="es-MX" sz="2800" dirty="0">
                  <a:solidFill>
                    <a:schemeClr val="bg1"/>
                  </a:solidFill>
                  <a:latin typeface="+mj-lt"/>
                </a:rPr>
                <a:t>crónica en la creación de empleo formal</a:t>
              </a:r>
            </a:p>
            <a:p>
              <a:pPr algn="ctr">
                <a:lnSpc>
                  <a:spcPct val="80000"/>
                </a:lnSpc>
              </a:pPr>
              <a:r>
                <a:rPr lang="es-MX" sz="2400" dirty="0">
                  <a:solidFill>
                    <a:schemeClr val="bg1"/>
                  </a:solidFill>
                  <a:latin typeface="+mj-lt"/>
                </a:rPr>
                <a:t>(576 mil puestos)</a:t>
              </a:r>
            </a:p>
          </p:txBody>
        </p:sp>
        <p:sp>
          <p:nvSpPr>
            <p:cNvPr id="33" name="Rectángulo 32"/>
            <p:cNvSpPr/>
            <p:nvPr/>
          </p:nvSpPr>
          <p:spPr>
            <a:xfrm>
              <a:off x="1656983" y="3515832"/>
              <a:ext cx="2218557" cy="1815882"/>
            </a:xfrm>
            <a:prstGeom prst="rect">
              <a:avLst/>
            </a:prstGeom>
          </p:spPr>
          <p:txBody>
            <a:bodyPr wrap="square">
              <a:spAutoFit/>
            </a:bodyPr>
            <a:lstStyle/>
            <a:p>
              <a:pPr algn="ctr">
                <a:lnSpc>
                  <a:spcPct val="80000"/>
                </a:lnSpc>
              </a:pPr>
              <a:r>
                <a:rPr lang="x-none" sz="2800" dirty="0">
                  <a:solidFill>
                    <a:schemeClr val="bg1"/>
                  </a:solidFill>
                  <a:latin typeface="+mj-lt"/>
                </a:rPr>
                <a:t>Debilidad de </a:t>
              </a:r>
            </a:p>
            <a:p>
              <a:pPr algn="ctr">
                <a:lnSpc>
                  <a:spcPct val="80000"/>
                </a:lnSpc>
              </a:pPr>
              <a:r>
                <a:rPr lang="x-none" sz="2800" dirty="0">
                  <a:solidFill>
                    <a:schemeClr val="bg1"/>
                  </a:solidFill>
                  <a:latin typeface="+mj-lt"/>
                </a:rPr>
                <a:t>l</a:t>
              </a:r>
              <a:r>
                <a:rPr lang="es-MX" sz="2800" dirty="0">
                  <a:solidFill>
                    <a:schemeClr val="bg1"/>
                  </a:solidFill>
                  <a:latin typeface="+mj-lt"/>
                </a:rPr>
                <a:t>a demanda de empleo,</a:t>
              </a:r>
              <a:r>
                <a:rPr lang="x-none" sz="2800" dirty="0">
                  <a:solidFill>
                    <a:schemeClr val="bg1"/>
                  </a:solidFill>
                  <a:latin typeface="+mj-lt"/>
                </a:rPr>
                <a:t> </a:t>
              </a:r>
              <a:r>
                <a:rPr lang="es-MX" sz="2800" dirty="0">
                  <a:solidFill>
                    <a:schemeClr val="bg1"/>
                  </a:solidFill>
                  <a:latin typeface="+mj-lt"/>
                </a:rPr>
                <a:t>debido a las bajas tasas de crecimiento </a:t>
              </a:r>
              <a:r>
                <a:rPr lang="es-MX" dirty="0">
                  <a:solidFill>
                    <a:schemeClr val="bg1"/>
                  </a:solidFill>
                  <a:latin typeface="+mj-lt"/>
                </a:rPr>
                <a:t>(</a:t>
              </a:r>
              <a:r>
                <a:rPr lang="es-MX" dirty="0" smtClean="0">
                  <a:solidFill>
                    <a:schemeClr val="bg1"/>
                  </a:solidFill>
                  <a:latin typeface="+mj-lt"/>
                </a:rPr>
                <a:t>2.2%)</a:t>
              </a:r>
              <a:endParaRPr lang="es-MX" sz="2400" dirty="0">
                <a:solidFill>
                  <a:schemeClr val="bg1"/>
                </a:solidFill>
                <a:latin typeface="+mj-lt"/>
              </a:endParaRPr>
            </a:p>
          </p:txBody>
        </p:sp>
        <p:sp>
          <p:nvSpPr>
            <p:cNvPr id="34" name="Rectángulo 33"/>
            <p:cNvSpPr/>
            <p:nvPr/>
          </p:nvSpPr>
          <p:spPr>
            <a:xfrm>
              <a:off x="3737331" y="2565102"/>
              <a:ext cx="2331684" cy="1471172"/>
            </a:xfrm>
            <a:prstGeom prst="rect">
              <a:avLst/>
            </a:prstGeom>
          </p:spPr>
          <p:txBody>
            <a:bodyPr wrap="square">
              <a:spAutoFit/>
            </a:bodyPr>
            <a:lstStyle/>
            <a:p>
              <a:pPr algn="ctr">
                <a:lnSpc>
                  <a:spcPct val="80000"/>
                </a:lnSpc>
              </a:pPr>
              <a:r>
                <a:rPr lang="es-MX" sz="2800" dirty="0">
                  <a:solidFill>
                    <a:schemeClr val="bg1"/>
                  </a:solidFill>
                  <a:latin typeface="+mj-lt"/>
                </a:rPr>
                <a:t>Elevados y persistentes niveles de informalidad laboral </a:t>
              </a:r>
              <a:r>
                <a:rPr lang="es-MX" sz="2400" dirty="0">
                  <a:solidFill>
                    <a:schemeClr val="bg1"/>
                  </a:solidFill>
                  <a:latin typeface="+mj-lt"/>
                </a:rPr>
                <a:t>(57-59%)</a:t>
              </a:r>
            </a:p>
          </p:txBody>
        </p:sp>
        <p:sp>
          <p:nvSpPr>
            <p:cNvPr id="35" name="Rectángulo 34"/>
            <p:cNvSpPr/>
            <p:nvPr/>
          </p:nvSpPr>
          <p:spPr>
            <a:xfrm>
              <a:off x="5998489" y="1263307"/>
              <a:ext cx="2191978" cy="1826975"/>
            </a:xfrm>
            <a:prstGeom prst="rect">
              <a:avLst/>
            </a:prstGeom>
          </p:spPr>
          <p:txBody>
            <a:bodyPr wrap="square">
              <a:spAutoFit/>
            </a:bodyPr>
            <a:lstStyle/>
            <a:p>
              <a:pPr algn="ctr">
                <a:lnSpc>
                  <a:spcPct val="80000"/>
                </a:lnSpc>
              </a:pPr>
              <a:r>
                <a:rPr lang="es-MX" sz="2800" dirty="0">
                  <a:solidFill>
                    <a:schemeClr val="bg1"/>
                  </a:solidFill>
                  <a:latin typeface="+mj-lt"/>
                </a:rPr>
                <a:t>Persistencia </a:t>
              </a:r>
            </a:p>
            <a:p>
              <a:pPr algn="ctr">
                <a:lnSpc>
                  <a:spcPct val="80000"/>
                </a:lnSpc>
              </a:pPr>
              <a:r>
                <a:rPr lang="es-MX" sz="2800" dirty="0">
                  <a:solidFill>
                    <a:schemeClr val="bg1"/>
                  </a:solidFill>
                  <a:latin typeface="+mj-lt"/>
                </a:rPr>
                <a:t>de bajos salarios, que facilita la alta rotación del empleo</a:t>
              </a:r>
              <a:endParaRPr lang="x-none" sz="2800" dirty="0">
                <a:solidFill>
                  <a:schemeClr val="bg1"/>
                </a:solidFill>
                <a:latin typeface="+mj-lt"/>
              </a:endParaRPr>
            </a:p>
          </p:txBody>
        </p:sp>
        <p:sp>
          <p:nvSpPr>
            <p:cNvPr id="36" name="Rectángulo 35"/>
            <p:cNvSpPr/>
            <p:nvPr/>
          </p:nvSpPr>
          <p:spPr>
            <a:xfrm>
              <a:off x="7992172" y="2632197"/>
              <a:ext cx="2496487" cy="1372683"/>
            </a:xfrm>
            <a:prstGeom prst="rect">
              <a:avLst/>
            </a:prstGeom>
          </p:spPr>
          <p:txBody>
            <a:bodyPr wrap="square">
              <a:spAutoFit/>
            </a:bodyPr>
            <a:lstStyle/>
            <a:p>
              <a:pPr algn="ctr">
                <a:lnSpc>
                  <a:spcPct val="80000"/>
                </a:lnSpc>
              </a:pPr>
              <a:r>
                <a:rPr lang="es-MX" sz="2800" dirty="0">
                  <a:solidFill>
                    <a:schemeClr val="bg1"/>
                  </a:solidFill>
                  <a:latin typeface="+mj-lt"/>
                </a:rPr>
                <a:t>Bajos niveles productividad laboral y de eficiencia </a:t>
              </a:r>
              <a:r>
                <a:rPr lang="es-MX" sz="2000" dirty="0">
                  <a:solidFill>
                    <a:schemeClr val="bg1"/>
                  </a:solidFill>
                  <a:latin typeface="+mj-lt"/>
                </a:rPr>
                <a:t>(Foro Económico Mundial) </a:t>
              </a:r>
              <a:endParaRPr lang="es-MX" sz="2800" dirty="0">
                <a:solidFill>
                  <a:schemeClr val="bg1"/>
                </a:solidFill>
                <a:latin typeface="+mj-lt"/>
              </a:endParaRPr>
            </a:p>
          </p:txBody>
        </p:sp>
        <p:sp>
          <p:nvSpPr>
            <p:cNvPr id="37" name="Rectángulo 36"/>
            <p:cNvSpPr/>
            <p:nvPr/>
          </p:nvSpPr>
          <p:spPr>
            <a:xfrm>
              <a:off x="8106784" y="4772597"/>
              <a:ext cx="2267264" cy="1815882"/>
            </a:xfrm>
            <a:prstGeom prst="rect">
              <a:avLst/>
            </a:prstGeom>
          </p:spPr>
          <p:txBody>
            <a:bodyPr wrap="square">
              <a:spAutoFit/>
            </a:bodyPr>
            <a:lstStyle/>
            <a:p>
              <a:pPr algn="ctr">
                <a:lnSpc>
                  <a:spcPct val="80000"/>
                </a:lnSpc>
              </a:pPr>
              <a:r>
                <a:rPr lang="x-none" sz="2800" dirty="0">
                  <a:solidFill>
                    <a:schemeClr val="bg1"/>
                  </a:solidFill>
                  <a:latin typeface="+mj-lt"/>
                </a:rPr>
                <a:t>Relaciones </a:t>
              </a:r>
              <a:r>
                <a:rPr lang="es-MX" sz="2800" dirty="0">
                  <a:solidFill>
                    <a:schemeClr val="bg1"/>
                  </a:solidFill>
                  <a:latin typeface="+mj-lt"/>
                </a:rPr>
                <a:t>de trabajo </a:t>
              </a:r>
              <a:r>
                <a:rPr lang="x-none" sz="2800" dirty="0">
                  <a:solidFill>
                    <a:schemeClr val="bg1"/>
                  </a:solidFill>
                  <a:latin typeface="+mj-lt"/>
                </a:rPr>
                <a:t>vulnerables e impartición </a:t>
              </a:r>
              <a:r>
                <a:rPr lang="es-MX" sz="2800" dirty="0">
                  <a:solidFill>
                    <a:schemeClr val="bg1"/>
                  </a:solidFill>
                  <a:latin typeface="+mj-lt"/>
                </a:rPr>
                <a:t>deficiente de justicia laboral</a:t>
              </a:r>
            </a:p>
          </p:txBody>
        </p:sp>
        <p:sp>
          <p:nvSpPr>
            <p:cNvPr id="38" name="Rectángulo 37"/>
            <p:cNvSpPr/>
            <p:nvPr/>
          </p:nvSpPr>
          <p:spPr>
            <a:xfrm>
              <a:off x="5971514" y="3714854"/>
              <a:ext cx="2227206" cy="1482265"/>
            </a:xfrm>
            <a:prstGeom prst="rect">
              <a:avLst/>
            </a:prstGeom>
          </p:spPr>
          <p:txBody>
            <a:bodyPr wrap="square">
              <a:spAutoFit/>
            </a:bodyPr>
            <a:lstStyle/>
            <a:p>
              <a:pPr algn="ctr">
                <a:lnSpc>
                  <a:spcPct val="80000"/>
                </a:lnSpc>
              </a:pPr>
              <a:r>
                <a:rPr lang="es-MX" sz="2800" dirty="0">
                  <a:solidFill>
                    <a:schemeClr val="bg1"/>
                  </a:solidFill>
                  <a:latin typeface="+mj-lt"/>
                </a:rPr>
                <a:t>Pérdida en la calidad del empleo y aumento de la temporalidad</a:t>
              </a:r>
            </a:p>
          </p:txBody>
        </p:sp>
        <p:sp>
          <p:nvSpPr>
            <p:cNvPr id="39" name="Rectángulo 38"/>
            <p:cNvSpPr/>
            <p:nvPr/>
          </p:nvSpPr>
          <p:spPr>
            <a:xfrm>
              <a:off x="3751078" y="4760335"/>
              <a:ext cx="2338766" cy="1815882"/>
            </a:xfrm>
            <a:prstGeom prst="rect">
              <a:avLst/>
            </a:prstGeom>
          </p:spPr>
          <p:txBody>
            <a:bodyPr wrap="square">
              <a:spAutoFit/>
            </a:bodyPr>
            <a:lstStyle/>
            <a:p>
              <a:pPr algn="ctr">
                <a:lnSpc>
                  <a:spcPct val="80000"/>
                </a:lnSpc>
              </a:pPr>
              <a:r>
                <a:rPr lang="x-none" sz="2800" dirty="0">
                  <a:solidFill>
                    <a:schemeClr val="bg1"/>
                  </a:solidFill>
                  <a:latin typeface="+mj-lt"/>
                </a:rPr>
                <a:t>Segmentación</a:t>
              </a:r>
              <a:r>
                <a:rPr lang="es-MX" sz="2800" dirty="0">
                  <a:solidFill>
                    <a:schemeClr val="bg1"/>
                  </a:solidFill>
                  <a:latin typeface="+mj-lt"/>
                </a:rPr>
                <a:t> laboral </a:t>
              </a:r>
              <a:r>
                <a:rPr lang="x-none" sz="2800" dirty="0">
                  <a:solidFill>
                    <a:schemeClr val="bg1"/>
                  </a:solidFill>
                  <a:latin typeface="+mj-lt"/>
                </a:rPr>
                <a:t>y </a:t>
              </a:r>
              <a:r>
                <a:rPr lang="es-MX" sz="2800" dirty="0">
                  <a:solidFill>
                    <a:schemeClr val="bg1"/>
                  </a:solidFill>
                  <a:latin typeface="+mj-lt"/>
                </a:rPr>
                <a:t>heterogeneidad </a:t>
              </a:r>
            </a:p>
            <a:p>
              <a:pPr algn="ctr">
                <a:lnSpc>
                  <a:spcPct val="80000"/>
                </a:lnSpc>
              </a:pPr>
              <a:r>
                <a:rPr lang="es-MX" sz="2800" dirty="0">
                  <a:solidFill>
                    <a:schemeClr val="bg1"/>
                  </a:solidFill>
                  <a:latin typeface="+mj-lt"/>
                </a:rPr>
                <a:t>de la ocupación informal</a:t>
              </a:r>
            </a:p>
          </p:txBody>
        </p:sp>
      </p:grpSp>
      <p:sp>
        <p:nvSpPr>
          <p:cNvPr id="44" name="Título 1"/>
          <p:cNvSpPr txBox="1">
            <a:spLocks/>
          </p:cNvSpPr>
          <p:nvPr/>
        </p:nvSpPr>
        <p:spPr>
          <a:xfrm>
            <a:off x="498163" y="30093"/>
            <a:ext cx="9720263"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sz="5400" dirty="0"/>
              <a:t>Problemática </a:t>
            </a:r>
            <a:r>
              <a:rPr lang="es-419" sz="5400" dirty="0"/>
              <a:t>del mercado de trabajo</a:t>
            </a:r>
            <a:endParaRPr lang="es-MX" sz="5400" dirty="0"/>
          </a:p>
        </p:txBody>
      </p:sp>
    </p:spTree>
    <p:extLst>
      <p:ext uri="{BB962C8B-B14F-4D97-AF65-F5344CB8AC3E}">
        <p14:creationId xmlns:p14="http://schemas.microsoft.com/office/powerpoint/2010/main" val="848491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smtClean="0"/>
              <a:t>Empleo formal</a:t>
            </a:r>
            <a:endParaRPr lang="es-MX" dirty="0"/>
          </a:p>
        </p:txBody>
      </p:sp>
      <p:sp>
        <p:nvSpPr>
          <p:cNvPr id="2" name="Rectángulo 1"/>
          <p:cNvSpPr/>
          <p:nvPr/>
        </p:nvSpPr>
        <p:spPr>
          <a:xfrm>
            <a:off x="4121150" y="828827"/>
            <a:ext cx="8223250" cy="400110"/>
          </a:xfrm>
          <a:prstGeom prst="rect">
            <a:avLst/>
          </a:prstGeom>
        </p:spPr>
        <p:txBody>
          <a:bodyPr wrap="square">
            <a:spAutoFit/>
          </a:bodyPr>
          <a:lstStyle/>
          <a:p>
            <a:r>
              <a:rPr lang="es-419" sz="2000" b="1" dirty="0">
                <a:solidFill>
                  <a:schemeClr val="accent3">
                    <a:lumMod val="75000"/>
                  </a:schemeClr>
                </a:solidFill>
                <a:latin typeface="Calibri" panose="020F0502020204030204" pitchFamily="34" charset="0"/>
                <a:ea typeface="Calibri" panose="020F0502020204030204" pitchFamily="34" charset="0"/>
                <a:cs typeface="Arial" panose="020B0604020202020204" pitchFamily="34" charset="0"/>
              </a:rPr>
              <a:t>Número de trabajadores cotizantes al IMSS y sus variaciones porcentuales</a:t>
            </a:r>
            <a:endParaRPr lang="es-MX" sz="2000" dirty="0">
              <a:solidFill>
                <a:schemeClr val="accent3">
                  <a:lumMod val="75000"/>
                </a:schemeClr>
              </a:solidFill>
            </a:endParaRPr>
          </a:p>
        </p:txBody>
      </p:sp>
      <p:pic>
        <p:nvPicPr>
          <p:cNvPr id="9" name="Imagen 8"/>
          <p:cNvPicPr/>
          <p:nvPr/>
        </p:nvPicPr>
        <p:blipFill>
          <a:blip r:embed="rId2">
            <a:extLst>
              <a:ext uri="{28A0092B-C50C-407E-A947-70E740481C1C}">
                <a14:useLocalDpi xmlns:a14="http://schemas.microsoft.com/office/drawing/2010/main" val="0"/>
              </a:ext>
            </a:extLst>
          </a:blip>
          <a:srcRect/>
          <a:stretch>
            <a:fillRect/>
          </a:stretch>
        </p:blipFill>
        <p:spPr bwMode="auto">
          <a:xfrm>
            <a:off x="4245610" y="1410702"/>
            <a:ext cx="7717790" cy="5020628"/>
          </a:xfrm>
          <a:prstGeom prst="rect">
            <a:avLst/>
          </a:prstGeom>
          <a:noFill/>
          <a:ln>
            <a:noFill/>
          </a:ln>
        </p:spPr>
      </p:pic>
      <p:sp>
        <p:nvSpPr>
          <p:cNvPr id="10" name="CuadroTexto 9"/>
          <p:cNvSpPr txBox="1"/>
          <p:nvPr/>
        </p:nvSpPr>
        <p:spPr>
          <a:xfrm>
            <a:off x="223158" y="1590887"/>
            <a:ext cx="3762102" cy="4524315"/>
          </a:xfrm>
          <a:prstGeom prst="rect">
            <a:avLst/>
          </a:prstGeom>
          <a:noFill/>
        </p:spPr>
        <p:txBody>
          <a:bodyPr wrap="square" rtlCol="0">
            <a:spAutoFit/>
          </a:bodyPr>
          <a:lstStyle/>
          <a:p>
            <a:pPr marL="177800" indent="-177800">
              <a:buFont typeface="Arial" panose="020B0604020202020204" pitchFamily="34" charset="0"/>
              <a:buChar char="•"/>
            </a:pPr>
            <a:r>
              <a:rPr lang="es-MX" sz="2400" dirty="0" smtClean="0"/>
              <a:t>La creación </a:t>
            </a:r>
            <a:r>
              <a:rPr lang="es-MX" sz="2400" dirty="0"/>
              <a:t>de empleo </a:t>
            </a:r>
            <a:r>
              <a:rPr lang="es-MX" sz="2400" dirty="0" smtClean="0"/>
              <a:t>observada </a:t>
            </a:r>
            <a:r>
              <a:rPr lang="es-MX" sz="2400" dirty="0"/>
              <a:t>en estos años es </a:t>
            </a:r>
            <a:r>
              <a:rPr lang="es-MX" sz="2400" dirty="0" smtClean="0"/>
              <a:t>notable: </a:t>
            </a:r>
            <a:r>
              <a:rPr lang="es-MX" sz="2400" dirty="0" smtClean="0">
                <a:solidFill>
                  <a:schemeClr val="bg2">
                    <a:lumMod val="50000"/>
                  </a:schemeClr>
                </a:solidFill>
              </a:rPr>
              <a:t>3,846,029</a:t>
            </a:r>
            <a:r>
              <a:rPr lang="es-MX" sz="2400" dirty="0" smtClean="0"/>
              <a:t> </a:t>
            </a:r>
            <a:r>
              <a:rPr lang="es-MX" sz="2400" dirty="0"/>
              <a:t>puestos de trabajo </a:t>
            </a:r>
            <a:r>
              <a:rPr lang="es-MX" sz="2400" dirty="0" smtClean="0"/>
              <a:t>desde 2012 (640 mil en promedio anual)</a:t>
            </a:r>
            <a:endParaRPr lang="es-MX" sz="2400" dirty="0"/>
          </a:p>
          <a:p>
            <a:pPr marL="177800" indent="-177800">
              <a:buFont typeface="Arial" panose="020B0604020202020204" pitchFamily="34" charset="0"/>
              <a:buChar char="•"/>
            </a:pPr>
            <a:r>
              <a:rPr lang="es-MX" sz="2400" dirty="0" smtClean="0"/>
              <a:t>Representa </a:t>
            </a:r>
            <a:r>
              <a:rPr lang="es-MX" sz="2400" dirty="0"/>
              <a:t>la mayor creación de puestos de trabajo formales que se haya generado en las últimas </a:t>
            </a:r>
            <a:r>
              <a:rPr lang="es-MX" sz="2400" dirty="0" smtClean="0"/>
              <a:t>décadas</a:t>
            </a:r>
          </a:p>
          <a:p>
            <a:pPr marL="177800" indent="-177800">
              <a:buFont typeface="Arial" panose="020B0604020202020204" pitchFamily="34" charset="0"/>
              <a:buChar char="•"/>
            </a:pPr>
            <a:endParaRPr lang="es-419" sz="2400" dirty="0"/>
          </a:p>
        </p:txBody>
      </p:sp>
      <p:sp>
        <p:nvSpPr>
          <p:cNvPr id="3" name="Elipse 2"/>
          <p:cNvSpPr/>
          <p:nvPr/>
        </p:nvSpPr>
        <p:spPr>
          <a:xfrm>
            <a:off x="10674350" y="3603449"/>
            <a:ext cx="1028700" cy="793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197181" y="6457890"/>
            <a:ext cx="5854869" cy="369332"/>
          </a:xfrm>
          <a:prstGeom prst="rect">
            <a:avLst/>
          </a:prstGeom>
        </p:spPr>
        <p:txBody>
          <a:bodyPr wrap="square">
            <a:spAutoFit/>
          </a:bodyPr>
          <a:lstStyle/>
          <a:p>
            <a:r>
              <a:rPr lang="es-419" sz="900" dirty="0" smtClean="0">
                <a:latin typeface="Calibri" panose="020F0502020204030204" pitchFamily="34" charset="0"/>
                <a:ea typeface="Calibri" panose="020F0502020204030204" pitchFamily="34" charset="0"/>
                <a:cs typeface="Arial" panose="020B0604020202020204" pitchFamily="34" charset="0"/>
              </a:rPr>
              <a:t>Fuente: </a:t>
            </a:r>
            <a:r>
              <a:rPr lang="es-MX" sz="900" dirty="0">
                <a:latin typeface="Calibri" panose="020F0502020204030204" pitchFamily="34" charset="0"/>
                <a:ea typeface="Calibri" panose="020F0502020204030204" pitchFamily="34" charset="0"/>
                <a:cs typeface="Arial" panose="020B0604020202020204" pitchFamily="34" charset="0"/>
              </a:rPr>
              <a:t>Instituto Mexicano del Seguro Social (IMSS) y Programa Institucional del Instituto Mexicano del Seguro </a:t>
            </a:r>
            <a:r>
              <a:rPr lang="es-MX" sz="900" dirty="0" smtClean="0">
                <a:latin typeface="Calibri" panose="020F0502020204030204" pitchFamily="34" charset="0"/>
                <a:ea typeface="Calibri" panose="020F0502020204030204" pitchFamily="34" charset="0"/>
                <a:cs typeface="Arial" panose="020B0604020202020204" pitchFamily="34" charset="0"/>
              </a:rPr>
              <a:t>Social. V</a:t>
            </a:r>
            <a:r>
              <a:rPr lang="es-419" sz="900" dirty="0" smtClean="0">
                <a:latin typeface="Calibri" panose="020F0502020204030204" pitchFamily="34" charset="0"/>
                <a:ea typeface="Calibri" panose="020F0502020204030204" pitchFamily="34" charset="0"/>
                <a:cs typeface="Arial" panose="020B0604020202020204" pitchFamily="34" charset="0"/>
              </a:rPr>
              <a:t>alor </a:t>
            </a:r>
            <a:r>
              <a:rPr lang="es-419" sz="900" dirty="0">
                <a:latin typeface="Calibri" panose="020F0502020204030204" pitchFamily="34" charset="0"/>
                <a:ea typeface="Calibri" panose="020F0502020204030204" pitchFamily="34" charset="0"/>
                <a:cs typeface="Arial" panose="020B0604020202020204" pitchFamily="34" charset="0"/>
              </a:rPr>
              <a:t>preliminar al mes de mayo de 2018</a:t>
            </a:r>
            <a:endParaRPr lang="es-MX" sz="900" dirty="0"/>
          </a:p>
        </p:txBody>
      </p:sp>
    </p:spTree>
    <p:extLst>
      <p:ext uri="{BB962C8B-B14F-4D97-AF65-F5344CB8AC3E}">
        <p14:creationId xmlns:p14="http://schemas.microsoft.com/office/powerpoint/2010/main" val="2976265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3985260" y="1487643"/>
            <a:ext cx="7933690" cy="4970247"/>
          </a:xfrm>
          <a:prstGeom prst="rect">
            <a:avLst/>
          </a:prstGeom>
          <a:noFill/>
          <a:ln>
            <a:noFill/>
          </a:ln>
        </p:spPr>
      </p:pic>
      <p:sp>
        <p:nvSpPr>
          <p:cNvPr id="5"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smtClean="0"/>
              <a:t>Empleo formal</a:t>
            </a:r>
            <a:endParaRPr lang="es-MX" dirty="0"/>
          </a:p>
        </p:txBody>
      </p:sp>
      <p:sp>
        <p:nvSpPr>
          <p:cNvPr id="2" name="Rectángulo 1"/>
          <p:cNvSpPr/>
          <p:nvPr/>
        </p:nvSpPr>
        <p:spPr>
          <a:xfrm>
            <a:off x="4089400" y="814884"/>
            <a:ext cx="8223250" cy="400110"/>
          </a:xfrm>
          <a:prstGeom prst="rect">
            <a:avLst/>
          </a:prstGeom>
        </p:spPr>
        <p:txBody>
          <a:bodyPr wrap="square">
            <a:spAutoFit/>
          </a:bodyPr>
          <a:lstStyle/>
          <a:p>
            <a:r>
              <a:rPr lang="es-MX" sz="2000" b="1" dirty="0">
                <a:solidFill>
                  <a:schemeClr val="accent3">
                    <a:lumMod val="75000"/>
                  </a:schemeClr>
                </a:solidFill>
                <a:latin typeface="Calibri" panose="020F0502020204030204" pitchFamily="34" charset="0"/>
                <a:ea typeface="Calibri" panose="020F0502020204030204" pitchFamily="34" charset="0"/>
                <a:cs typeface="Arial" panose="020B0604020202020204" pitchFamily="34" charset="0"/>
              </a:rPr>
              <a:t>Población económicamente activa y trabajadores cotizantes en el </a:t>
            </a:r>
            <a:r>
              <a:rPr lang="es-MX" sz="2000" b="1" dirty="0" smtClean="0">
                <a:solidFill>
                  <a:schemeClr val="accent3">
                    <a:lumMod val="75000"/>
                  </a:schemeClr>
                </a:solidFill>
                <a:latin typeface="Calibri" panose="020F0502020204030204" pitchFamily="34" charset="0"/>
                <a:ea typeface="Calibri" panose="020F0502020204030204" pitchFamily="34" charset="0"/>
                <a:cs typeface="Arial" panose="020B0604020202020204" pitchFamily="34" charset="0"/>
              </a:rPr>
              <a:t>IMSS</a:t>
            </a:r>
            <a:endParaRPr lang="es-MX" sz="2000" dirty="0">
              <a:solidFill>
                <a:schemeClr val="accent3">
                  <a:lumMod val="75000"/>
                </a:schemeClr>
              </a:solidFill>
            </a:endParaRPr>
          </a:p>
        </p:txBody>
      </p:sp>
      <p:sp>
        <p:nvSpPr>
          <p:cNvPr id="10" name="CuadroTexto 9"/>
          <p:cNvSpPr txBox="1"/>
          <p:nvPr/>
        </p:nvSpPr>
        <p:spPr>
          <a:xfrm>
            <a:off x="223158" y="1419393"/>
            <a:ext cx="3701142" cy="5262979"/>
          </a:xfrm>
          <a:prstGeom prst="rect">
            <a:avLst/>
          </a:prstGeom>
          <a:noFill/>
        </p:spPr>
        <p:txBody>
          <a:bodyPr wrap="square" rtlCol="0">
            <a:spAutoFit/>
          </a:bodyPr>
          <a:lstStyle/>
          <a:p>
            <a:pPr marL="177800" indent="-177800">
              <a:buFont typeface="Arial" panose="020B0604020202020204" pitchFamily="34" charset="0"/>
              <a:buChar char="•"/>
            </a:pPr>
            <a:r>
              <a:rPr lang="es-MX" sz="2400" dirty="0" smtClean="0"/>
              <a:t>Se </a:t>
            </a:r>
            <a:r>
              <a:rPr lang="es-MX" sz="2400" dirty="0"/>
              <a:t>disminuye la </a:t>
            </a:r>
            <a:r>
              <a:rPr lang="es-MX" sz="2400" dirty="0">
                <a:solidFill>
                  <a:schemeClr val="bg2">
                    <a:lumMod val="50000"/>
                  </a:schemeClr>
                </a:solidFill>
              </a:rPr>
              <a:t>presión</a:t>
            </a:r>
            <a:r>
              <a:rPr lang="es-MX" sz="2400" dirty="0"/>
              <a:t> de la oferta de trabajo </a:t>
            </a:r>
            <a:r>
              <a:rPr lang="es-MX" sz="2400" dirty="0" smtClean="0"/>
              <a:t>gene-rada </a:t>
            </a:r>
            <a:r>
              <a:rPr lang="es-MX" sz="2400" dirty="0"/>
              <a:t>a través del </a:t>
            </a:r>
            <a:r>
              <a:rPr lang="es-MX" sz="2400" dirty="0" err="1" smtClean="0"/>
              <a:t>incre-mento</a:t>
            </a:r>
            <a:r>
              <a:rPr lang="es-MX" sz="2400" dirty="0" smtClean="0"/>
              <a:t> </a:t>
            </a:r>
            <a:r>
              <a:rPr lang="es-MX" sz="2400" dirty="0"/>
              <a:t>de la </a:t>
            </a:r>
            <a:r>
              <a:rPr lang="es-MX" sz="2400" dirty="0" smtClean="0"/>
              <a:t>PEA</a:t>
            </a:r>
          </a:p>
          <a:p>
            <a:pPr marL="177800" indent="-177800">
              <a:buFont typeface="Arial" panose="020B0604020202020204" pitchFamily="34" charset="0"/>
              <a:buChar char="•"/>
            </a:pPr>
            <a:r>
              <a:rPr lang="es-MX" sz="2400" dirty="0" smtClean="0"/>
              <a:t>La creación </a:t>
            </a:r>
            <a:r>
              <a:rPr lang="es-MX" sz="2400" dirty="0"/>
              <a:t>de puestos </a:t>
            </a:r>
            <a:r>
              <a:rPr lang="es-MX" sz="2400" dirty="0" smtClean="0">
                <a:solidFill>
                  <a:schemeClr val="bg2">
                    <a:lumMod val="50000"/>
                  </a:schemeClr>
                </a:solidFill>
              </a:rPr>
              <a:t>temporales</a:t>
            </a:r>
            <a:r>
              <a:rPr lang="es-MX" sz="2400" dirty="0" smtClean="0"/>
              <a:t> (5%) ha </a:t>
            </a:r>
            <a:r>
              <a:rPr lang="es-MX" sz="2400" dirty="0"/>
              <a:t>sido más acelerada </a:t>
            </a:r>
            <a:r>
              <a:rPr lang="es-MX" sz="2400" dirty="0" smtClean="0"/>
              <a:t>que la de los permanentes (2.3%). Alcanza el 20% del total en 2017.</a:t>
            </a:r>
          </a:p>
          <a:p>
            <a:pPr marL="177800" indent="-177800">
              <a:buFont typeface="Arial" panose="020B0604020202020204" pitchFamily="34" charset="0"/>
              <a:buChar char="•"/>
            </a:pPr>
            <a:r>
              <a:rPr lang="es-MX" sz="2400" dirty="0" smtClean="0"/>
              <a:t>El 80</a:t>
            </a:r>
            <a:r>
              <a:rPr lang="es-MX" sz="2400" dirty="0"/>
              <a:t>% de los puestos </a:t>
            </a:r>
            <a:r>
              <a:rPr lang="es-MX" sz="2400" dirty="0" smtClean="0"/>
              <a:t>creados </a:t>
            </a:r>
            <a:r>
              <a:rPr lang="es-MX" sz="2400" dirty="0"/>
              <a:t>se ubican </a:t>
            </a:r>
            <a:r>
              <a:rPr lang="es-MX" sz="2400" dirty="0" smtClean="0"/>
              <a:t>entre </a:t>
            </a:r>
            <a:r>
              <a:rPr lang="es-MX" sz="2400" dirty="0"/>
              <a:t>uno y dos </a:t>
            </a:r>
            <a:r>
              <a:rPr lang="es-MX" sz="2400" dirty="0">
                <a:solidFill>
                  <a:schemeClr val="bg2">
                    <a:lumMod val="50000"/>
                  </a:schemeClr>
                </a:solidFill>
              </a:rPr>
              <a:t>salarios</a:t>
            </a:r>
            <a:r>
              <a:rPr lang="es-MX" sz="2400" dirty="0"/>
              <a:t> mínimos </a:t>
            </a:r>
          </a:p>
          <a:p>
            <a:pPr marL="177800" indent="-177800">
              <a:buFont typeface="Arial" panose="020B0604020202020204" pitchFamily="34" charset="0"/>
              <a:buChar char="•"/>
            </a:pPr>
            <a:endParaRPr lang="es-419" sz="2400" dirty="0"/>
          </a:p>
        </p:txBody>
      </p:sp>
      <p:sp>
        <p:nvSpPr>
          <p:cNvPr id="4" name="Rectángulo 3"/>
          <p:cNvSpPr/>
          <p:nvPr/>
        </p:nvSpPr>
        <p:spPr>
          <a:xfrm>
            <a:off x="4197181" y="6457890"/>
            <a:ext cx="5854869" cy="230832"/>
          </a:xfrm>
          <a:prstGeom prst="rect">
            <a:avLst/>
          </a:prstGeom>
        </p:spPr>
        <p:txBody>
          <a:bodyPr wrap="square">
            <a:spAutoFit/>
          </a:bodyPr>
          <a:lstStyle/>
          <a:p>
            <a:r>
              <a:rPr lang="es-419" sz="900" dirty="0" smtClean="0">
                <a:latin typeface="Calibri" panose="020F0502020204030204" pitchFamily="34" charset="0"/>
                <a:ea typeface="Calibri" panose="020F0502020204030204" pitchFamily="34" charset="0"/>
                <a:cs typeface="Arial" panose="020B0604020202020204" pitchFamily="34" charset="0"/>
              </a:rPr>
              <a:t>Fuente: </a:t>
            </a:r>
            <a:r>
              <a:rPr lang="es-MX" sz="900" dirty="0" smtClean="0">
                <a:latin typeface="Calibri" panose="020F0502020204030204" pitchFamily="34" charset="0"/>
                <a:ea typeface="Calibri" panose="020F0502020204030204" pitchFamily="34" charset="0"/>
                <a:cs typeface="Arial" panose="020B0604020202020204" pitchFamily="34" charset="0"/>
              </a:rPr>
              <a:t>INEGI</a:t>
            </a:r>
            <a:endParaRPr lang="es-MX" sz="900" dirty="0"/>
          </a:p>
        </p:txBody>
      </p:sp>
    </p:spTree>
    <p:extLst>
      <p:ext uri="{BB962C8B-B14F-4D97-AF65-F5344CB8AC3E}">
        <p14:creationId xmlns:p14="http://schemas.microsoft.com/office/powerpoint/2010/main" val="22933236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p:nvPr/>
        </p:nvPicPr>
        <p:blipFill>
          <a:blip r:embed="rId2">
            <a:extLst>
              <a:ext uri="{28A0092B-C50C-407E-A947-70E740481C1C}">
                <a14:useLocalDpi xmlns:a14="http://schemas.microsoft.com/office/drawing/2010/main" val="0"/>
              </a:ext>
            </a:extLst>
          </a:blip>
          <a:srcRect/>
          <a:stretch>
            <a:fillRect/>
          </a:stretch>
        </p:blipFill>
        <p:spPr bwMode="auto">
          <a:xfrm>
            <a:off x="4269104" y="1398284"/>
            <a:ext cx="7643496" cy="4977116"/>
          </a:xfrm>
          <a:prstGeom prst="rect">
            <a:avLst/>
          </a:prstGeom>
          <a:noFill/>
          <a:ln>
            <a:noFill/>
          </a:ln>
        </p:spPr>
      </p:pic>
      <p:sp>
        <p:nvSpPr>
          <p:cNvPr id="5" name="Título 1"/>
          <p:cNvSpPr txBox="1">
            <a:spLocks/>
          </p:cNvSpPr>
          <p:nvPr/>
        </p:nvSpPr>
        <p:spPr>
          <a:xfrm>
            <a:off x="223158" y="93804"/>
            <a:ext cx="11740242"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MX" dirty="0" smtClean="0"/>
              <a:t>Informalidad laboral</a:t>
            </a:r>
            <a:endParaRPr lang="es-MX" dirty="0"/>
          </a:p>
        </p:txBody>
      </p:sp>
      <p:sp>
        <p:nvSpPr>
          <p:cNvPr id="2" name="Rectángulo 1"/>
          <p:cNvSpPr/>
          <p:nvPr/>
        </p:nvSpPr>
        <p:spPr>
          <a:xfrm>
            <a:off x="6102350" y="822618"/>
            <a:ext cx="5600700" cy="400110"/>
          </a:xfrm>
          <a:prstGeom prst="rect">
            <a:avLst/>
          </a:prstGeom>
        </p:spPr>
        <p:txBody>
          <a:bodyPr wrap="square">
            <a:spAutoFit/>
          </a:bodyPr>
          <a:lstStyle/>
          <a:p>
            <a:r>
              <a:rPr lang="es-MX" sz="2000" b="1" dirty="0">
                <a:solidFill>
                  <a:schemeClr val="accent3">
                    <a:lumMod val="75000"/>
                  </a:schemeClr>
                </a:solidFill>
                <a:latin typeface="Calibri" panose="020F0502020204030204" pitchFamily="34" charset="0"/>
                <a:ea typeface="Calibri" panose="020F0502020204030204" pitchFamily="34" charset="0"/>
                <a:cs typeface="Arial" panose="020B0604020202020204" pitchFamily="34" charset="0"/>
              </a:rPr>
              <a:t>Tasa de Informalidad Laboral (TIL1)</a:t>
            </a:r>
            <a:endParaRPr lang="es-MX" sz="2000" dirty="0">
              <a:solidFill>
                <a:schemeClr val="accent3">
                  <a:lumMod val="75000"/>
                </a:schemeClr>
              </a:solidFill>
            </a:endParaRPr>
          </a:p>
        </p:txBody>
      </p:sp>
      <p:sp>
        <p:nvSpPr>
          <p:cNvPr id="10" name="CuadroTexto 9"/>
          <p:cNvSpPr txBox="1"/>
          <p:nvPr/>
        </p:nvSpPr>
        <p:spPr>
          <a:xfrm>
            <a:off x="159950" y="1525957"/>
            <a:ext cx="3604297" cy="4524315"/>
          </a:xfrm>
          <a:prstGeom prst="rect">
            <a:avLst/>
          </a:prstGeom>
          <a:noFill/>
        </p:spPr>
        <p:txBody>
          <a:bodyPr wrap="square" rtlCol="0">
            <a:spAutoFit/>
          </a:bodyPr>
          <a:lstStyle/>
          <a:p>
            <a:pPr marL="177800" indent="-177800">
              <a:buFont typeface="Arial" panose="020B0604020202020204" pitchFamily="34" charset="0"/>
              <a:buChar char="•"/>
            </a:pPr>
            <a:r>
              <a:rPr lang="es-MX" sz="2400" dirty="0" smtClean="0"/>
              <a:t>Aunque se observa un </a:t>
            </a:r>
            <a:r>
              <a:rPr lang="es-MX" sz="2400" dirty="0" smtClean="0">
                <a:solidFill>
                  <a:schemeClr val="bg2">
                    <a:lumMod val="50000"/>
                  </a:schemeClr>
                </a:solidFill>
              </a:rPr>
              <a:t>descenso</a:t>
            </a:r>
            <a:r>
              <a:rPr lang="es-MX" sz="2400" dirty="0" smtClean="0"/>
              <a:t> de más de 3 puntos en la TIL1</a:t>
            </a:r>
            <a:r>
              <a:rPr lang="es-MX" sz="2400" dirty="0"/>
              <a:t>, la cifra se queda a más de seis puntos </a:t>
            </a:r>
            <a:r>
              <a:rPr lang="es-MX" sz="2400" dirty="0" smtClean="0"/>
              <a:t>de </a:t>
            </a:r>
            <a:r>
              <a:rPr lang="es-MX" sz="2400" dirty="0"/>
              <a:t>conseguir la </a:t>
            </a:r>
            <a:r>
              <a:rPr lang="es-MX" sz="2400" dirty="0">
                <a:solidFill>
                  <a:schemeClr val="bg2">
                    <a:lumMod val="50000"/>
                  </a:schemeClr>
                </a:solidFill>
              </a:rPr>
              <a:t>meta</a:t>
            </a:r>
          </a:p>
          <a:p>
            <a:pPr marL="177800" indent="-177800">
              <a:buFont typeface="Arial" panose="020B0604020202020204" pitchFamily="34" charset="0"/>
              <a:buChar char="•"/>
            </a:pPr>
            <a:r>
              <a:rPr lang="es-MX" sz="2400" dirty="0"/>
              <a:t>¿</a:t>
            </a:r>
            <a:r>
              <a:rPr lang="es-MX" sz="2400" dirty="0" smtClean="0"/>
              <a:t>Esta reducción puede </a:t>
            </a:r>
            <a:r>
              <a:rPr lang="es-MX" sz="2400" dirty="0"/>
              <a:t>ser </a:t>
            </a:r>
            <a:r>
              <a:rPr lang="es-MX" sz="2400" dirty="0">
                <a:solidFill>
                  <a:schemeClr val="bg2">
                    <a:lumMod val="50000"/>
                  </a:schemeClr>
                </a:solidFill>
              </a:rPr>
              <a:t>atribuible</a:t>
            </a:r>
            <a:r>
              <a:rPr lang="es-MX" sz="2400" dirty="0"/>
              <a:t> a las decisiones de política tomadas con la reforma laboral de 2012 -y la reforma fiscal de </a:t>
            </a:r>
            <a:r>
              <a:rPr lang="es-MX" sz="2400" dirty="0" smtClean="0"/>
              <a:t>2013-?</a:t>
            </a:r>
            <a:endParaRPr lang="es-MX" sz="2400" dirty="0"/>
          </a:p>
        </p:txBody>
      </p:sp>
      <p:sp>
        <p:nvSpPr>
          <p:cNvPr id="3" name="Elipse 2"/>
          <p:cNvSpPr/>
          <p:nvPr/>
        </p:nvSpPr>
        <p:spPr>
          <a:xfrm>
            <a:off x="10052050" y="3858091"/>
            <a:ext cx="1028700" cy="793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Rectángulo 3"/>
          <p:cNvSpPr/>
          <p:nvPr/>
        </p:nvSpPr>
        <p:spPr>
          <a:xfrm>
            <a:off x="4317831" y="6426140"/>
            <a:ext cx="5359569" cy="369332"/>
          </a:xfrm>
          <a:prstGeom prst="rect">
            <a:avLst/>
          </a:prstGeom>
        </p:spPr>
        <p:txBody>
          <a:bodyPr wrap="square">
            <a:spAutoFit/>
          </a:bodyPr>
          <a:lstStyle/>
          <a:p>
            <a:r>
              <a:rPr lang="es-419" sz="900" dirty="0" smtClean="0">
                <a:latin typeface="Calibri" panose="020F0502020204030204" pitchFamily="34" charset="0"/>
                <a:ea typeface="Calibri" panose="020F0502020204030204" pitchFamily="34" charset="0"/>
                <a:cs typeface="Arial" panose="020B0604020202020204" pitchFamily="34" charset="0"/>
              </a:rPr>
              <a:t>Fuente: </a:t>
            </a:r>
            <a:r>
              <a:rPr lang="es-MX" sz="900" dirty="0">
                <a:latin typeface="Calibri" panose="020F0502020204030204" pitchFamily="34" charset="0"/>
                <a:ea typeface="Calibri" panose="020F0502020204030204" pitchFamily="34" charset="0"/>
                <a:cs typeface="Arial" panose="020B0604020202020204" pitchFamily="34" charset="0"/>
              </a:rPr>
              <a:t>Encuesta Nacional de Ocupación y Empleo (ENOE) y Programa para Democratizar la </a:t>
            </a:r>
            <a:r>
              <a:rPr lang="es-MX" sz="900" dirty="0" smtClean="0">
                <a:latin typeface="Calibri" panose="020F0502020204030204" pitchFamily="34" charset="0"/>
                <a:ea typeface="Calibri" panose="020F0502020204030204" pitchFamily="34" charset="0"/>
                <a:cs typeface="Arial" panose="020B0604020202020204" pitchFamily="34" charset="0"/>
              </a:rPr>
              <a:t>Productividad. V</a:t>
            </a:r>
            <a:r>
              <a:rPr lang="es-419" sz="900" dirty="0" smtClean="0">
                <a:latin typeface="Calibri" panose="020F0502020204030204" pitchFamily="34" charset="0"/>
                <a:ea typeface="Calibri" panose="020F0502020204030204" pitchFamily="34" charset="0"/>
                <a:cs typeface="Arial" panose="020B0604020202020204" pitchFamily="34" charset="0"/>
              </a:rPr>
              <a:t>alor </a:t>
            </a:r>
            <a:r>
              <a:rPr lang="es-419" sz="900" dirty="0">
                <a:latin typeface="Calibri" panose="020F0502020204030204" pitchFamily="34" charset="0"/>
                <a:ea typeface="Calibri" panose="020F0502020204030204" pitchFamily="34" charset="0"/>
                <a:cs typeface="Arial" panose="020B0604020202020204" pitchFamily="34" charset="0"/>
              </a:rPr>
              <a:t>preliminar al </a:t>
            </a:r>
            <a:r>
              <a:rPr lang="es-419" sz="900" dirty="0" smtClean="0">
                <a:latin typeface="Calibri" panose="020F0502020204030204" pitchFamily="34" charset="0"/>
                <a:ea typeface="Calibri" panose="020F0502020204030204" pitchFamily="34" charset="0"/>
                <a:cs typeface="Arial" panose="020B0604020202020204" pitchFamily="34" charset="0"/>
              </a:rPr>
              <a:t>primer trimestre de </a:t>
            </a:r>
            <a:r>
              <a:rPr lang="es-419" sz="900" dirty="0">
                <a:latin typeface="Calibri" panose="020F0502020204030204" pitchFamily="34" charset="0"/>
                <a:ea typeface="Calibri" panose="020F0502020204030204" pitchFamily="34" charset="0"/>
                <a:cs typeface="Arial" panose="020B0604020202020204" pitchFamily="34" charset="0"/>
              </a:rPr>
              <a:t>2018</a:t>
            </a:r>
            <a:endParaRPr lang="es-MX" sz="900" dirty="0"/>
          </a:p>
        </p:txBody>
      </p:sp>
    </p:spTree>
    <p:extLst>
      <p:ext uri="{BB962C8B-B14F-4D97-AF65-F5344CB8AC3E}">
        <p14:creationId xmlns:p14="http://schemas.microsoft.com/office/powerpoint/2010/main" val="21796151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 xmlns:a16="http://schemas.microsoft.com/office/drawing/2014/main" id="{64D5E7BD-EFF8-4F92-BCEB-FB18540F0B4E}"/>
              </a:ext>
            </a:extLst>
          </p:cNvPr>
          <p:cNvPicPr>
            <a:picLocks noChangeAspect="1"/>
          </p:cNvPicPr>
          <p:nvPr/>
        </p:nvPicPr>
        <p:blipFill>
          <a:blip r:embed="rId3"/>
          <a:stretch>
            <a:fillRect/>
          </a:stretch>
        </p:blipFill>
        <p:spPr>
          <a:xfrm>
            <a:off x="3896543" y="989235"/>
            <a:ext cx="8053741" cy="4980000"/>
          </a:xfrm>
          <a:prstGeom prst="rect">
            <a:avLst/>
          </a:prstGeom>
        </p:spPr>
      </p:pic>
      <p:sp>
        <p:nvSpPr>
          <p:cNvPr id="6" name="Rectángulo 5">
            <a:extLst>
              <a:ext uri="{FF2B5EF4-FFF2-40B4-BE49-F238E27FC236}">
                <a16:creationId xmlns="" xmlns:a16="http://schemas.microsoft.com/office/drawing/2014/main" id="{3E6412AB-B7C3-4386-B98A-9E16ACA70667}"/>
              </a:ext>
            </a:extLst>
          </p:cNvPr>
          <p:cNvSpPr/>
          <p:nvPr/>
        </p:nvSpPr>
        <p:spPr>
          <a:xfrm>
            <a:off x="191700" y="5316367"/>
            <a:ext cx="3741270" cy="1354064"/>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419"/>
          </a:p>
        </p:txBody>
      </p:sp>
      <p:sp>
        <p:nvSpPr>
          <p:cNvPr id="2" name="Título 1"/>
          <p:cNvSpPr txBox="1">
            <a:spLocks/>
          </p:cNvSpPr>
          <p:nvPr/>
        </p:nvSpPr>
        <p:spPr>
          <a:xfrm>
            <a:off x="435700" y="44064"/>
            <a:ext cx="10615248" cy="953367"/>
          </a:xfrm>
          <a:prstGeom prst="rect">
            <a:avLst/>
          </a:prstGeom>
        </p:spPr>
        <p:txBody>
          <a:bodyPr vert="horz" lIns="91440" tIns="45720" rIns="91440" bIns="45720" rtlCol="0" anchor="ctr">
            <a:normAutofit/>
          </a:bodyPr>
          <a:lstStyle>
            <a:defPPr>
              <a:defRPr lang="en-US"/>
            </a:defPPr>
            <a:lvl1pPr defTabSz="914400">
              <a:lnSpc>
                <a:spcPct val="80000"/>
              </a:lnSpc>
              <a:spcBef>
                <a:spcPct val="0"/>
              </a:spcBef>
              <a:buNone/>
              <a:defRPr sz="5000" cap="all" spc="100" baseline="0">
                <a:solidFill>
                  <a:schemeClr val="tx1">
                    <a:lumMod val="90000"/>
                    <a:lumOff val="10000"/>
                  </a:schemeClr>
                </a:solidFill>
                <a:latin typeface="+mj-lt"/>
                <a:ea typeface="+mj-ea"/>
                <a:cs typeface="+mj-cs"/>
              </a:defRPr>
            </a:lvl1pPr>
          </a:lstStyle>
          <a:p>
            <a:r>
              <a:rPr lang="es-MX" sz="4800" dirty="0"/>
              <a:t>Indicadores de informalidad laboral, 2005-2017</a:t>
            </a:r>
          </a:p>
        </p:txBody>
      </p:sp>
      <p:sp>
        <p:nvSpPr>
          <p:cNvPr id="9" name="Rectángulo 8"/>
          <p:cNvSpPr/>
          <p:nvPr/>
        </p:nvSpPr>
        <p:spPr>
          <a:xfrm>
            <a:off x="4342790" y="5880447"/>
            <a:ext cx="7849210" cy="954107"/>
          </a:xfrm>
          <a:prstGeom prst="rect">
            <a:avLst/>
          </a:prstGeom>
        </p:spPr>
        <p:txBody>
          <a:bodyPr wrap="square">
            <a:spAutoFit/>
          </a:bodyPr>
          <a:lstStyle/>
          <a:p>
            <a:r>
              <a:rPr lang="es-MX" sz="700" dirty="0"/>
              <a:t>Fuente: elaboración propia con datos de la ENE y la ENOE del INEGI.</a:t>
            </a:r>
          </a:p>
          <a:p>
            <a:r>
              <a:rPr lang="es-MX" sz="700" dirty="0"/>
              <a:t>Nota1: los datos de 2000 a 2004 provienen de la Encuesta Nacional de Empleo (ENE). La edad de trabajar se considera a partir de los 14 años. Los datos de 2005 a 2015 provienen de la Encuesta Nacional de Ocupación y Empleo (ENOE). La edad de trabajar se considera a partir de los 15 años. Todos los datos provienen del tercer trimestre de cada año.</a:t>
            </a:r>
          </a:p>
          <a:p>
            <a:r>
              <a:rPr lang="es-MX" sz="700" dirty="0"/>
              <a:t>Nota 2: La Tasa de Ocupación en el Sector Informal 1 (TOSI1) representa a la población que trabaja para una unidad económica que opera a partir de los recursos del hogar, pero sin constituirse como empresa, de modo que la actividad no tiene una situación identificable e independiente de ese hogar.</a:t>
            </a:r>
          </a:p>
          <a:p>
            <a:r>
              <a:rPr lang="es-MX" sz="700" dirty="0"/>
              <a:t>Nota 2: La Tasa de Informalidad Laboral 1 (TIL1) incluye a la población que labora en el sector informal y, además, a la población que labora en otras modalidades similares, como los ocupados por cuenta propia en la agricultura de subsistencia, así como a trabajadores que laboran sin la protección de la seguridad social y cuyos servicios son utilizados por unidades económicas registradas.</a:t>
            </a:r>
          </a:p>
          <a:p>
            <a:r>
              <a:rPr lang="es-MX" sz="700" dirty="0"/>
              <a:t>Nota 4: La diferencia entre la TIL1 y TIL2 es la exclusión de la población ocupada no agropecuaria (TIL2) y, la diferencia ente TOSI1 Y TOSI2 es el denominador a la población ocupada no agropecuaria (TOSI2).</a:t>
            </a:r>
          </a:p>
        </p:txBody>
      </p:sp>
      <p:sp>
        <p:nvSpPr>
          <p:cNvPr id="11" name="CuadroTexto 10"/>
          <p:cNvSpPr txBox="1"/>
          <p:nvPr/>
        </p:nvSpPr>
        <p:spPr>
          <a:xfrm>
            <a:off x="191700" y="998907"/>
            <a:ext cx="3604297" cy="4154984"/>
          </a:xfrm>
          <a:prstGeom prst="rect">
            <a:avLst/>
          </a:prstGeom>
          <a:noFill/>
        </p:spPr>
        <p:txBody>
          <a:bodyPr wrap="square" rtlCol="0">
            <a:spAutoFit/>
          </a:bodyPr>
          <a:lstStyle/>
          <a:p>
            <a:pPr marL="177800" indent="-177800">
              <a:buFont typeface="Arial" panose="020B0604020202020204" pitchFamily="34" charset="0"/>
              <a:buChar char="•"/>
            </a:pPr>
            <a:r>
              <a:rPr lang="es-MX" sz="2400" dirty="0"/>
              <a:t>La </a:t>
            </a:r>
            <a:r>
              <a:rPr lang="es-MX" sz="2400" dirty="0">
                <a:solidFill>
                  <a:schemeClr val="bg2">
                    <a:lumMod val="50000"/>
                  </a:schemeClr>
                </a:solidFill>
              </a:rPr>
              <a:t>reducción reciente </a:t>
            </a:r>
            <a:r>
              <a:rPr lang="es-MX" sz="2400" dirty="0"/>
              <a:t>de las tasas de informalidad no significa que el número de puestos de trabajo informal decrezca o que se estén formalizando, sino que su </a:t>
            </a:r>
            <a:r>
              <a:rPr lang="es-MX" sz="2400" dirty="0">
                <a:solidFill>
                  <a:schemeClr val="bg2">
                    <a:lumMod val="50000"/>
                  </a:schemeClr>
                </a:solidFill>
              </a:rPr>
              <a:t>ritmo de </a:t>
            </a:r>
            <a:r>
              <a:rPr lang="es-MX" sz="2400" dirty="0" err="1">
                <a:solidFill>
                  <a:schemeClr val="bg2">
                    <a:lumMod val="50000"/>
                  </a:schemeClr>
                </a:solidFill>
              </a:rPr>
              <a:t>creci</a:t>
            </a:r>
            <a:r>
              <a:rPr lang="es-MX" sz="2400" dirty="0">
                <a:solidFill>
                  <a:schemeClr val="bg2">
                    <a:lumMod val="50000"/>
                  </a:schemeClr>
                </a:solidFill>
              </a:rPr>
              <a:t>-miento reciente es menor </a:t>
            </a:r>
            <a:r>
              <a:rPr lang="es-MX" sz="2400" dirty="0"/>
              <a:t>a los años anteriores y menor al ritmo en que aumenta el empleo formal</a:t>
            </a:r>
            <a:endParaRPr lang="es-419" sz="2400" dirty="0"/>
          </a:p>
        </p:txBody>
      </p:sp>
      <p:sp>
        <p:nvSpPr>
          <p:cNvPr id="5" name="Rectángulo 4">
            <a:extLst>
              <a:ext uri="{FF2B5EF4-FFF2-40B4-BE49-F238E27FC236}">
                <a16:creationId xmlns="" xmlns:a16="http://schemas.microsoft.com/office/drawing/2014/main" id="{C1CE9941-0B28-4427-9C0D-7EA78B8538C4}"/>
              </a:ext>
            </a:extLst>
          </p:cNvPr>
          <p:cNvSpPr/>
          <p:nvPr/>
        </p:nvSpPr>
        <p:spPr>
          <a:xfrm>
            <a:off x="293504" y="5654921"/>
            <a:ext cx="1678655" cy="907941"/>
          </a:xfrm>
          <a:prstGeom prst="rect">
            <a:avLst/>
          </a:prstGeom>
        </p:spPr>
        <p:txBody>
          <a:bodyPr wrap="square">
            <a:spAutoFit/>
          </a:bodyPr>
          <a:lstStyle/>
          <a:p>
            <a:pPr algn="ctr">
              <a:spcAft>
                <a:spcPts val="600"/>
              </a:spcAft>
            </a:pPr>
            <a:r>
              <a:rPr lang="es-MX" sz="1600" dirty="0">
                <a:latin typeface="Calibri" panose="020F0502020204030204" pitchFamily="34" charset="0"/>
                <a:ea typeface="Calibri" panose="020F0502020204030204" pitchFamily="34" charset="0"/>
                <a:cs typeface="Arial" panose="020B0604020202020204" pitchFamily="34" charset="0"/>
              </a:rPr>
              <a:t>Empleo informal </a:t>
            </a:r>
          </a:p>
          <a:p>
            <a:r>
              <a:rPr lang="es-MX" sz="1600" dirty="0">
                <a:latin typeface="Calibri" panose="020F0502020204030204" pitchFamily="34" charset="0"/>
                <a:ea typeface="Calibri" panose="020F0502020204030204" pitchFamily="34" charset="0"/>
                <a:cs typeface="Arial" panose="020B0604020202020204" pitchFamily="34" charset="0"/>
              </a:rPr>
              <a:t>2005-2011 = 1.8%</a:t>
            </a:r>
            <a:endParaRPr lang="es-419" sz="1600" dirty="0"/>
          </a:p>
          <a:p>
            <a:r>
              <a:rPr lang="es-MX" sz="1600" dirty="0">
                <a:latin typeface="Calibri" panose="020F0502020204030204" pitchFamily="34" charset="0"/>
                <a:ea typeface="Calibri" panose="020F0502020204030204" pitchFamily="34" charset="0"/>
                <a:cs typeface="Arial" panose="020B0604020202020204" pitchFamily="34" charset="0"/>
              </a:rPr>
              <a:t>2012-2017 = 0.4%</a:t>
            </a:r>
          </a:p>
        </p:txBody>
      </p:sp>
      <p:sp>
        <p:nvSpPr>
          <p:cNvPr id="10" name="Rectángulo 9">
            <a:extLst>
              <a:ext uri="{FF2B5EF4-FFF2-40B4-BE49-F238E27FC236}">
                <a16:creationId xmlns="" xmlns:a16="http://schemas.microsoft.com/office/drawing/2014/main" id="{AADCBEF4-E9C2-49DD-B9C9-767E43450422}"/>
              </a:ext>
            </a:extLst>
          </p:cNvPr>
          <p:cNvSpPr/>
          <p:nvPr/>
        </p:nvSpPr>
        <p:spPr>
          <a:xfrm>
            <a:off x="2072705" y="5654921"/>
            <a:ext cx="1723292" cy="907941"/>
          </a:xfrm>
          <a:prstGeom prst="rect">
            <a:avLst/>
          </a:prstGeom>
        </p:spPr>
        <p:txBody>
          <a:bodyPr wrap="square">
            <a:spAutoFit/>
          </a:bodyPr>
          <a:lstStyle/>
          <a:p>
            <a:pPr algn="ctr">
              <a:spcAft>
                <a:spcPts val="600"/>
              </a:spcAft>
            </a:pPr>
            <a:r>
              <a:rPr lang="es-MX" sz="1600" dirty="0">
                <a:latin typeface="Calibri" panose="020F0502020204030204" pitchFamily="34" charset="0"/>
                <a:ea typeface="Calibri" panose="020F0502020204030204" pitchFamily="34" charset="0"/>
                <a:cs typeface="Arial" panose="020B0604020202020204" pitchFamily="34" charset="0"/>
              </a:rPr>
              <a:t>Empleo formal</a:t>
            </a:r>
          </a:p>
          <a:p>
            <a:r>
              <a:rPr lang="es-MX" sz="1600" dirty="0">
                <a:latin typeface="Calibri" panose="020F0502020204030204" pitchFamily="34" charset="0"/>
                <a:ea typeface="Calibri" panose="020F0502020204030204" pitchFamily="34" charset="0"/>
                <a:cs typeface="Arial" panose="020B0604020202020204" pitchFamily="34" charset="0"/>
              </a:rPr>
              <a:t>2005-2011 = 2.7%</a:t>
            </a:r>
            <a:endParaRPr lang="es-419" sz="1600" dirty="0"/>
          </a:p>
          <a:p>
            <a:r>
              <a:rPr lang="es-MX" sz="1600" dirty="0">
                <a:latin typeface="Calibri" panose="020F0502020204030204" pitchFamily="34" charset="0"/>
                <a:ea typeface="Calibri" panose="020F0502020204030204" pitchFamily="34" charset="0"/>
                <a:cs typeface="Arial" panose="020B0604020202020204" pitchFamily="34" charset="0"/>
              </a:rPr>
              <a:t>2012-2017 = </a:t>
            </a:r>
            <a:r>
              <a:rPr lang="es-MX" sz="16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3.9</a:t>
            </a:r>
            <a:r>
              <a:rPr lang="es-MX" sz="1600" dirty="0">
                <a:latin typeface="Calibri" panose="020F0502020204030204" pitchFamily="34" charset="0"/>
                <a:ea typeface="Calibri" panose="020F0502020204030204" pitchFamily="34" charset="0"/>
                <a:cs typeface="Arial" panose="020B0604020202020204" pitchFamily="34" charset="0"/>
              </a:rPr>
              <a:t>%</a:t>
            </a:r>
          </a:p>
        </p:txBody>
      </p:sp>
      <p:sp>
        <p:nvSpPr>
          <p:cNvPr id="13" name="Rectángulo 12">
            <a:extLst>
              <a:ext uri="{FF2B5EF4-FFF2-40B4-BE49-F238E27FC236}">
                <a16:creationId xmlns="" xmlns:a16="http://schemas.microsoft.com/office/drawing/2014/main" id="{C5450E6B-BC7D-4808-9024-C573184FDF88}"/>
              </a:ext>
            </a:extLst>
          </p:cNvPr>
          <p:cNvSpPr/>
          <p:nvPr/>
        </p:nvSpPr>
        <p:spPr>
          <a:xfrm>
            <a:off x="244332" y="5316367"/>
            <a:ext cx="3688638" cy="338554"/>
          </a:xfrm>
          <a:prstGeom prst="rect">
            <a:avLst/>
          </a:prstGeom>
        </p:spPr>
        <p:txBody>
          <a:bodyPr wrap="square">
            <a:spAutoFit/>
          </a:bodyPr>
          <a:lstStyle/>
          <a:p>
            <a:r>
              <a:rPr lang="es-MX" sz="1600" b="1" dirty="0">
                <a:latin typeface="Calibri" panose="020F0502020204030204" pitchFamily="34" charset="0"/>
                <a:ea typeface="Calibri" panose="020F0502020204030204" pitchFamily="34" charset="0"/>
                <a:cs typeface="Arial" panose="020B0604020202020204" pitchFamily="34" charset="0"/>
              </a:rPr>
              <a:t>Tasa de Crecimiento Media Anual (TCMA)</a:t>
            </a:r>
          </a:p>
        </p:txBody>
      </p:sp>
      <p:sp>
        <p:nvSpPr>
          <p:cNvPr id="14" name="Elipse 13">
            <a:extLst>
              <a:ext uri="{FF2B5EF4-FFF2-40B4-BE49-F238E27FC236}">
                <a16:creationId xmlns="" xmlns:a16="http://schemas.microsoft.com/office/drawing/2014/main" id="{53258750-909E-4ED5-B5E2-1BAE2269F780}"/>
              </a:ext>
            </a:extLst>
          </p:cNvPr>
          <p:cNvSpPr/>
          <p:nvPr/>
        </p:nvSpPr>
        <p:spPr>
          <a:xfrm>
            <a:off x="1250701" y="6233459"/>
            <a:ext cx="770630" cy="32940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Elipse 14">
            <a:extLst>
              <a:ext uri="{FF2B5EF4-FFF2-40B4-BE49-F238E27FC236}">
                <a16:creationId xmlns="" xmlns:a16="http://schemas.microsoft.com/office/drawing/2014/main" id="{FC122DE3-943F-424A-BDAF-E09FC04506B3}"/>
              </a:ext>
            </a:extLst>
          </p:cNvPr>
          <p:cNvSpPr/>
          <p:nvPr/>
        </p:nvSpPr>
        <p:spPr>
          <a:xfrm flipV="1">
            <a:off x="9488438" y="1641228"/>
            <a:ext cx="2461846" cy="91440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2" name="Conector recto 11">
            <a:extLst>
              <a:ext uri="{FF2B5EF4-FFF2-40B4-BE49-F238E27FC236}">
                <a16:creationId xmlns="" xmlns:a16="http://schemas.microsoft.com/office/drawing/2014/main" id="{8919E21B-DA8E-4C14-9ED0-986220E5B68F}"/>
              </a:ext>
            </a:extLst>
          </p:cNvPr>
          <p:cNvCxnSpPr>
            <a:cxnSpLocks/>
          </p:cNvCxnSpPr>
          <p:nvPr/>
        </p:nvCxnSpPr>
        <p:spPr>
          <a:xfrm>
            <a:off x="399844" y="5969235"/>
            <a:ext cx="144688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 xmlns:a16="http://schemas.microsoft.com/office/drawing/2014/main" id="{BBE5D265-F254-4CF2-A972-53171C1FFD4F}"/>
              </a:ext>
            </a:extLst>
          </p:cNvPr>
          <p:cNvCxnSpPr>
            <a:cxnSpLocks/>
          </p:cNvCxnSpPr>
          <p:nvPr/>
        </p:nvCxnSpPr>
        <p:spPr>
          <a:xfrm>
            <a:off x="2195774" y="5972235"/>
            <a:ext cx="144688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4770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 xmlns:a16="http://schemas.microsoft.com/office/drawing/2014/main" id="{4F8E4C32-6F7E-4A40-ADC8-4FC36D9C9F0B}"/>
              </a:ext>
            </a:extLst>
          </p:cNvPr>
          <p:cNvPicPr>
            <a:picLocks noChangeAspect="1"/>
          </p:cNvPicPr>
          <p:nvPr/>
        </p:nvPicPr>
        <p:blipFill>
          <a:blip r:embed="rId3"/>
          <a:stretch>
            <a:fillRect/>
          </a:stretch>
        </p:blipFill>
        <p:spPr>
          <a:xfrm>
            <a:off x="4083050" y="1194902"/>
            <a:ext cx="7970755" cy="5198310"/>
          </a:xfrm>
          <a:prstGeom prst="rect">
            <a:avLst/>
          </a:prstGeom>
        </p:spPr>
      </p:pic>
      <p:sp>
        <p:nvSpPr>
          <p:cNvPr id="3" name="Título 1">
            <a:extLst>
              <a:ext uri="{FF2B5EF4-FFF2-40B4-BE49-F238E27FC236}">
                <a16:creationId xmlns="" xmlns:a16="http://schemas.microsoft.com/office/drawing/2014/main" id="{2F1C117D-6986-44C6-BF9D-FA5D4D6B1449}"/>
              </a:ext>
            </a:extLst>
          </p:cNvPr>
          <p:cNvSpPr txBox="1">
            <a:spLocks/>
          </p:cNvSpPr>
          <p:nvPr/>
        </p:nvSpPr>
        <p:spPr>
          <a:xfrm>
            <a:off x="498163" y="30093"/>
            <a:ext cx="9720263" cy="953367"/>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0000"/>
                    <a:lumOff val="10000"/>
                  </a:schemeClr>
                </a:solidFill>
                <a:latin typeface="+mj-lt"/>
                <a:ea typeface="+mj-ea"/>
                <a:cs typeface="+mj-cs"/>
              </a:defRPr>
            </a:lvl1pPr>
          </a:lstStyle>
          <a:p>
            <a:r>
              <a:rPr lang="es-419" sz="5400" dirty="0"/>
              <a:t>30 años de informalidad laboral</a:t>
            </a:r>
            <a:endParaRPr lang="es-MX" sz="5400" dirty="0"/>
          </a:p>
        </p:txBody>
      </p:sp>
      <p:sp>
        <p:nvSpPr>
          <p:cNvPr id="5" name="CuadroTexto 4">
            <a:extLst>
              <a:ext uri="{FF2B5EF4-FFF2-40B4-BE49-F238E27FC236}">
                <a16:creationId xmlns="" xmlns:a16="http://schemas.microsoft.com/office/drawing/2014/main" id="{1E1C8B0E-510B-4A13-99F2-4850DDE891DA}"/>
              </a:ext>
            </a:extLst>
          </p:cNvPr>
          <p:cNvSpPr txBox="1"/>
          <p:nvPr/>
        </p:nvSpPr>
        <p:spPr>
          <a:xfrm>
            <a:off x="143608" y="1016312"/>
            <a:ext cx="4104542" cy="5632311"/>
          </a:xfrm>
          <a:prstGeom prst="rect">
            <a:avLst/>
          </a:prstGeom>
          <a:noFill/>
        </p:spPr>
        <p:txBody>
          <a:bodyPr wrap="square" rtlCol="0">
            <a:spAutoFit/>
          </a:bodyPr>
          <a:lstStyle/>
          <a:p>
            <a:pPr marL="177800" indent="-177800">
              <a:buFont typeface="Arial" panose="020B0604020202020204" pitchFamily="34" charset="0"/>
              <a:buChar char="•"/>
            </a:pPr>
            <a:r>
              <a:rPr lang="es-419" sz="2400" dirty="0"/>
              <a:t>La informalidad se ha </a:t>
            </a:r>
            <a:r>
              <a:rPr lang="es-419" sz="2400" dirty="0" smtClean="0"/>
              <a:t>mante-nido </a:t>
            </a:r>
            <a:r>
              <a:rPr lang="es-419" sz="2400" dirty="0">
                <a:solidFill>
                  <a:schemeClr val="bg2">
                    <a:lumMod val="50000"/>
                  </a:schemeClr>
                </a:solidFill>
              </a:rPr>
              <a:t>elevada</a:t>
            </a:r>
            <a:r>
              <a:rPr lang="es-419" sz="2400" dirty="0"/>
              <a:t> y </a:t>
            </a:r>
            <a:r>
              <a:rPr lang="es-419" sz="2400" dirty="0">
                <a:solidFill>
                  <a:schemeClr val="bg2">
                    <a:lumMod val="50000"/>
                  </a:schemeClr>
                </a:solidFill>
              </a:rPr>
              <a:t>estable</a:t>
            </a:r>
            <a:r>
              <a:rPr lang="es-419" sz="2400" dirty="0"/>
              <a:t>, lo que supone su determinación por factores </a:t>
            </a:r>
            <a:r>
              <a:rPr lang="es-419" sz="2400" dirty="0">
                <a:solidFill>
                  <a:schemeClr val="bg2">
                    <a:lumMod val="50000"/>
                  </a:schemeClr>
                </a:solidFill>
              </a:rPr>
              <a:t>estructurales</a:t>
            </a:r>
          </a:p>
          <a:p>
            <a:pPr marL="177800" indent="-177800">
              <a:buFont typeface="Arial" panose="020B0604020202020204" pitchFamily="34" charset="0"/>
              <a:buChar char="•"/>
            </a:pPr>
            <a:r>
              <a:rPr lang="es-MX" sz="2400" dirty="0"/>
              <a:t>Las crisis constatan la </a:t>
            </a:r>
            <a:r>
              <a:rPr lang="es-MX" sz="2400" dirty="0" smtClean="0">
                <a:solidFill>
                  <a:schemeClr val="bg2">
                    <a:lumMod val="50000"/>
                  </a:schemeClr>
                </a:solidFill>
              </a:rPr>
              <a:t>relación </a:t>
            </a:r>
            <a:r>
              <a:rPr lang="es-MX" sz="2400" dirty="0">
                <a:solidFill>
                  <a:schemeClr val="bg2">
                    <a:lumMod val="50000"/>
                  </a:schemeClr>
                </a:solidFill>
              </a:rPr>
              <a:t>anticíclica </a:t>
            </a:r>
            <a:r>
              <a:rPr lang="es-MX" sz="2400" dirty="0"/>
              <a:t>de una parte de la informalidad, que recurre a actividades de </a:t>
            </a:r>
            <a:r>
              <a:rPr lang="es-MX" sz="2400" dirty="0">
                <a:solidFill>
                  <a:schemeClr val="bg2">
                    <a:lumMod val="50000"/>
                  </a:schemeClr>
                </a:solidFill>
              </a:rPr>
              <a:t>subsistencia</a:t>
            </a:r>
          </a:p>
          <a:p>
            <a:pPr marL="177800" indent="-177800">
              <a:buFont typeface="Arial" panose="020B0604020202020204" pitchFamily="34" charset="0"/>
              <a:buChar char="•"/>
            </a:pPr>
            <a:r>
              <a:rPr lang="es-MX" sz="2400" dirty="0"/>
              <a:t>La meta de disminuir 10 puntos en 6 años era muy </a:t>
            </a:r>
            <a:r>
              <a:rPr lang="es-MX" sz="2400" dirty="0">
                <a:solidFill>
                  <a:schemeClr val="bg2">
                    <a:lumMod val="50000"/>
                  </a:schemeClr>
                </a:solidFill>
              </a:rPr>
              <a:t>ambiciosa</a:t>
            </a:r>
            <a:r>
              <a:rPr lang="es-MX" sz="2400" dirty="0"/>
              <a:t> y de limitada </a:t>
            </a:r>
            <a:r>
              <a:rPr lang="es-MX" sz="2400" dirty="0">
                <a:solidFill>
                  <a:schemeClr val="bg2">
                    <a:lumMod val="50000"/>
                  </a:schemeClr>
                </a:solidFill>
              </a:rPr>
              <a:t>pertinencia</a:t>
            </a:r>
            <a:r>
              <a:rPr lang="es-MX" sz="2400" dirty="0"/>
              <a:t>, </a:t>
            </a:r>
            <a:r>
              <a:rPr lang="es-MX" sz="2400" dirty="0" smtClean="0"/>
              <a:t>pues no </a:t>
            </a:r>
            <a:r>
              <a:rPr lang="es-MX" sz="2400" dirty="0"/>
              <a:t>se ha percibido una reducción </a:t>
            </a:r>
            <a:r>
              <a:rPr lang="es-MX" sz="2400" dirty="0" smtClean="0"/>
              <a:t>así desde </a:t>
            </a:r>
            <a:r>
              <a:rPr lang="es-MX" sz="2400" dirty="0"/>
              <a:t>que se tienen mediciones </a:t>
            </a:r>
          </a:p>
        </p:txBody>
      </p:sp>
      <p:sp>
        <p:nvSpPr>
          <p:cNvPr id="6" name="Rectángulo 5">
            <a:extLst>
              <a:ext uri="{FF2B5EF4-FFF2-40B4-BE49-F238E27FC236}">
                <a16:creationId xmlns="" xmlns:a16="http://schemas.microsoft.com/office/drawing/2014/main" id="{4A7D5557-1A6A-459C-AF84-FBD52039D36E}"/>
              </a:ext>
            </a:extLst>
          </p:cNvPr>
          <p:cNvSpPr/>
          <p:nvPr/>
        </p:nvSpPr>
        <p:spPr>
          <a:xfrm>
            <a:off x="4657568" y="6479204"/>
            <a:ext cx="7112402" cy="215444"/>
          </a:xfrm>
          <a:prstGeom prst="rect">
            <a:avLst/>
          </a:prstGeom>
        </p:spPr>
        <p:txBody>
          <a:bodyPr wrap="square">
            <a:spAutoFit/>
          </a:bodyPr>
          <a:lstStyle/>
          <a:p>
            <a:pPr algn="just">
              <a:spcAft>
                <a:spcPts val="0"/>
              </a:spcAft>
            </a:pPr>
            <a:r>
              <a:rPr lang="es-MX" sz="800" dirty="0">
                <a:latin typeface="Calibri" panose="020F0502020204030204" pitchFamily="34" charset="0"/>
                <a:ea typeface="Calibri" panose="020F0502020204030204" pitchFamily="34" charset="0"/>
                <a:cs typeface="Times New Roman" panose="02020603050405020304" pitchFamily="18" charset="0"/>
              </a:rPr>
              <a:t>Fuente: elaboración propia a través de la consulta de </a:t>
            </a:r>
            <a:r>
              <a:rPr lang="es-MX" sz="800" dirty="0" err="1">
                <a:latin typeface="Calibri" panose="020F0502020204030204" pitchFamily="34" charset="0"/>
                <a:ea typeface="Calibri" panose="020F0502020204030204" pitchFamily="34" charset="0"/>
                <a:cs typeface="Times New Roman" panose="02020603050405020304" pitchFamily="18" charset="0"/>
              </a:rPr>
              <a:t>microdatos</a:t>
            </a:r>
            <a:r>
              <a:rPr lang="es-MX" sz="800" dirty="0">
                <a:latin typeface="Calibri" panose="020F0502020204030204" pitchFamily="34" charset="0"/>
                <a:ea typeface="Calibri" panose="020F0502020204030204" pitchFamily="34" charset="0"/>
                <a:cs typeface="Times New Roman" panose="02020603050405020304" pitchFamily="18" charset="0"/>
              </a:rPr>
              <a:t> de las encuestas de ENEU, ENE y ENOE del Instituto Nacional de Estadística y Geografía (INEGI).</a:t>
            </a:r>
            <a:endParaRPr lang="es-419"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08073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Azul cálido">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6425</TotalTime>
  <Words>2308</Words>
  <Application>Microsoft Office PowerPoint</Application>
  <PresentationFormat>Panorámica</PresentationFormat>
  <Paragraphs>198</Paragraphs>
  <Slides>19</Slides>
  <Notes>2</Notes>
  <HiddenSlides>5</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Calibri</vt:lpstr>
      <vt:lpstr>Times New Roman</vt:lpstr>
      <vt:lpstr>Tw Cen MT</vt:lpstr>
      <vt:lpstr>Tw Cen MT Condensed</vt:lpstr>
      <vt:lpstr>Wingdings 3</vt:lpstr>
      <vt:lpstr>Integral</vt:lpstr>
      <vt:lpstr>Balance de la reforma laboral  a través de los indicadores del mercado de trabajo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Balance de la reforma laboral  a través de los indicadores del mercado de trabajo </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Situación actual y Reforma de la seguridad social</dc:title>
  <dc:creator>Martinez Soria Jesuswaldo</dc:creator>
  <cp:lastModifiedBy>Jesuswaldo</cp:lastModifiedBy>
  <cp:revision>340</cp:revision>
  <dcterms:created xsi:type="dcterms:W3CDTF">2016-04-22T23:31:02Z</dcterms:created>
  <dcterms:modified xsi:type="dcterms:W3CDTF">2018-08-16T11:44:53Z</dcterms:modified>
</cp:coreProperties>
</file>