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7.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8.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1.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7" r:id="rId2"/>
    <p:sldId id="258" r:id="rId3"/>
    <p:sldId id="259" r:id="rId4"/>
    <p:sldId id="312" r:id="rId5"/>
    <p:sldId id="260" r:id="rId6"/>
    <p:sldId id="313" r:id="rId7"/>
    <p:sldId id="289" r:id="rId8"/>
    <p:sldId id="320" r:id="rId9"/>
    <p:sldId id="291" r:id="rId10"/>
    <p:sldId id="267" r:id="rId11"/>
    <p:sldId id="292" r:id="rId12"/>
    <p:sldId id="300" r:id="rId13"/>
    <p:sldId id="293" r:id="rId14"/>
    <p:sldId id="327" r:id="rId15"/>
    <p:sldId id="294" r:id="rId16"/>
    <p:sldId id="318" r:id="rId17"/>
    <p:sldId id="295" r:id="rId18"/>
    <p:sldId id="316" r:id="rId19"/>
    <p:sldId id="296" r:id="rId20"/>
    <p:sldId id="303" r:id="rId21"/>
    <p:sldId id="302" r:id="rId22"/>
    <p:sldId id="297" r:id="rId23"/>
    <p:sldId id="305" r:id="rId24"/>
    <p:sldId id="314" r:id="rId25"/>
    <p:sldId id="298" r:id="rId26"/>
    <p:sldId id="319" r:id="rId27"/>
    <p:sldId id="325" r:id="rId28"/>
    <p:sldId id="328" r:id="rId29"/>
    <p:sldId id="329" r:id="rId30"/>
    <p:sldId id="321" r:id="rId31"/>
  </p:sldIdLst>
  <p:sldSz cx="12192000" cy="6858000"/>
  <p:notesSz cx="6881813" cy="9296400"/>
  <p:defaultTextStyle>
    <a:defPPr>
      <a:defRPr lang="es-419"/>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E LUIS CLAVELLINA MILLER" initials="JLCM" lastIdx="0" clrIdx="0">
    <p:extLst>
      <p:ext uri="{19B8F6BF-5375-455C-9EA6-DF929625EA0E}">
        <p15:presenceInfo xmlns:p15="http://schemas.microsoft.com/office/powerpoint/2012/main" userId="S-1-5-21-2933912840-4184374659-4069655775-280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inimized">
    <p:restoredLeft sz="0" autoAdjust="0"/>
    <p:restoredTop sz="0" autoAdjust="0"/>
  </p:normalViewPr>
  <p:slideViewPr>
    <p:cSldViewPr snapToGrid="0">
      <p:cViewPr varScale="1">
        <p:scale>
          <a:sx n="22" d="100"/>
          <a:sy n="22" d="100"/>
        </p:scale>
        <p:origin x="3546" y="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_rels/data1.xml.rels><?xml version="1.0" encoding="UTF-8" standalone="yes"?>
<Relationships xmlns="http://schemas.openxmlformats.org/package/2006/relationships"><Relationship Id="rId8" Type="http://schemas.openxmlformats.org/officeDocument/2006/relationships/hyperlink" Target="http://folblogg.blogspot.mx/p/unidad-de-trabajo-10-seguridad-social-ii.html" TargetMode="External"/><Relationship Id="rId3" Type="http://schemas.openxmlformats.org/officeDocument/2006/relationships/image" Target="../media/image3.jpeg"/><Relationship Id="rId7" Type="http://schemas.openxmlformats.org/officeDocument/2006/relationships/image" Target="../media/image5.jpg"/><Relationship Id="rId2" Type="http://schemas.openxmlformats.org/officeDocument/2006/relationships/hyperlink" Target="http://addali.blogspot.com/2013/04/los-impuestos-en-espana-escapatorias.html" TargetMode="External"/><Relationship Id="rId1" Type="http://schemas.openxmlformats.org/officeDocument/2006/relationships/image" Target="../media/image2.jpg"/><Relationship Id="rId6" Type="http://schemas.openxmlformats.org/officeDocument/2006/relationships/hyperlink" Target="http://elconta.com/2011/11/10/contabilidad-gubernamental-mexico-conac-y-ceac" TargetMode="External"/><Relationship Id="rId5" Type="http://schemas.openxmlformats.org/officeDocument/2006/relationships/image" Target="../media/image4.jpg"/><Relationship Id="rId4" Type="http://schemas.openxmlformats.org/officeDocument/2006/relationships/hyperlink" Target="http://ciencia-bizarra.blogspot.com/2013/08/ciudades-inteligentes-smart-cities.html" TargetMode="External"/></Relationships>
</file>

<file path=ppt/diagrams/_rels/drawing1.xml.rels><?xml version="1.0" encoding="UTF-8" standalone="yes"?>
<Relationships xmlns="http://schemas.openxmlformats.org/package/2006/relationships"><Relationship Id="rId8" Type="http://schemas.openxmlformats.org/officeDocument/2006/relationships/hyperlink" Target="http://folblogg.blogspot.mx/p/unidad-de-trabajo-10-seguridad-social-ii.html" TargetMode="External"/><Relationship Id="rId3" Type="http://schemas.openxmlformats.org/officeDocument/2006/relationships/image" Target="../media/image3.jpeg"/><Relationship Id="rId7" Type="http://schemas.openxmlformats.org/officeDocument/2006/relationships/image" Target="../media/image5.jpg"/><Relationship Id="rId2" Type="http://schemas.openxmlformats.org/officeDocument/2006/relationships/hyperlink" Target="http://addali.blogspot.com/2013/04/los-impuestos-en-espana-escapatorias.html" TargetMode="External"/><Relationship Id="rId1" Type="http://schemas.openxmlformats.org/officeDocument/2006/relationships/image" Target="../media/image2.jpg"/><Relationship Id="rId6" Type="http://schemas.openxmlformats.org/officeDocument/2006/relationships/hyperlink" Target="http://elconta.com/2011/11/10/contabilidad-gubernamental-mexico-conac-y-ceac" TargetMode="External"/><Relationship Id="rId5" Type="http://schemas.openxmlformats.org/officeDocument/2006/relationships/image" Target="../media/image4.jpg"/><Relationship Id="rId4" Type="http://schemas.openxmlformats.org/officeDocument/2006/relationships/hyperlink" Target="http://ciencia-bizarra.blogspot.com/2013/08/ciudades-inteligentes-smart-cities.html"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4223A9-774F-45C0-980D-E3DE4BD8BCE4}" type="doc">
      <dgm:prSet loTypeId="urn:microsoft.com/office/officeart/2005/8/layout/vList4" loCatId="list" qsTypeId="urn:microsoft.com/office/officeart/2005/8/quickstyle/simple3" qsCatId="simple" csTypeId="urn:microsoft.com/office/officeart/2005/8/colors/accent1_2" csCatId="accent1" phldr="1"/>
      <dgm:spPr/>
      <dgm:t>
        <a:bodyPr/>
        <a:lstStyle/>
        <a:p>
          <a:endParaRPr lang="es-ES"/>
        </a:p>
      </dgm:t>
    </dgm:pt>
    <dgm:pt modelId="{0038BB51-6F41-418B-9B51-F883254D9764}">
      <dgm:prSet phldrT="[Texto]" custT="1"/>
      <dgm:spPr>
        <a:solidFill>
          <a:schemeClr val="accent2">
            <a:lumMod val="40000"/>
            <a:lumOff val="60000"/>
          </a:schemeClr>
        </a:solidFill>
      </dgm:spPr>
      <dgm:t>
        <a:bodyPr/>
        <a:lstStyle/>
        <a:p>
          <a:r>
            <a:rPr lang="es-ES" sz="2800" b="1" dirty="0"/>
            <a:t>i) Elevar la recaudación tributaria</a:t>
          </a:r>
        </a:p>
      </dgm:t>
    </dgm:pt>
    <dgm:pt modelId="{29B4FAC1-B435-469B-B2AF-1A4F2109AA3C}" type="parTrans" cxnId="{A7C41E52-7CAD-489F-831A-FC6FE951026B}">
      <dgm:prSet/>
      <dgm:spPr/>
      <dgm:t>
        <a:bodyPr/>
        <a:lstStyle/>
        <a:p>
          <a:endParaRPr lang="es-ES" sz="1200" b="1"/>
        </a:p>
      </dgm:t>
    </dgm:pt>
    <dgm:pt modelId="{36521AC1-CDA2-4210-9F5F-8D69B8AE275E}" type="sibTrans" cxnId="{A7C41E52-7CAD-489F-831A-FC6FE951026B}">
      <dgm:prSet/>
      <dgm:spPr/>
      <dgm:t>
        <a:bodyPr/>
        <a:lstStyle/>
        <a:p>
          <a:endParaRPr lang="es-ES" sz="1200" b="1"/>
        </a:p>
      </dgm:t>
    </dgm:pt>
    <dgm:pt modelId="{06B237C1-335C-4624-A95A-64739DDE76BE}">
      <dgm:prSet phldrT="[Texto]" custT="1"/>
      <dgm:spPr>
        <a:solidFill>
          <a:schemeClr val="accent2">
            <a:lumMod val="40000"/>
            <a:lumOff val="60000"/>
          </a:schemeClr>
        </a:solidFill>
      </dgm:spPr>
      <dgm:t>
        <a:bodyPr/>
        <a:lstStyle/>
        <a:p>
          <a:r>
            <a:rPr lang="es-ES" sz="2800" b="1" dirty="0"/>
            <a:t>ii) Mejorar la calidad del gasto</a:t>
          </a:r>
        </a:p>
      </dgm:t>
    </dgm:pt>
    <dgm:pt modelId="{FC9408C6-1578-4400-8EE7-E0EF87674EBF}" type="parTrans" cxnId="{CBC84429-6EBE-42D1-B043-86EFC04CC725}">
      <dgm:prSet/>
      <dgm:spPr/>
      <dgm:t>
        <a:bodyPr/>
        <a:lstStyle/>
        <a:p>
          <a:endParaRPr lang="es-ES" sz="1200" b="1"/>
        </a:p>
      </dgm:t>
    </dgm:pt>
    <dgm:pt modelId="{BD80CEA6-5CD1-418A-9680-664E363BD43D}" type="sibTrans" cxnId="{CBC84429-6EBE-42D1-B043-86EFC04CC725}">
      <dgm:prSet/>
      <dgm:spPr/>
      <dgm:t>
        <a:bodyPr/>
        <a:lstStyle/>
        <a:p>
          <a:endParaRPr lang="es-ES" sz="1200" b="1"/>
        </a:p>
      </dgm:t>
    </dgm:pt>
    <dgm:pt modelId="{0EC0E320-FD6E-4E4C-8A48-1AAE19172293}">
      <dgm:prSet phldrT="[Texto]" custT="1"/>
      <dgm:spPr>
        <a:solidFill>
          <a:schemeClr val="accent2">
            <a:lumMod val="40000"/>
            <a:lumOff val="60000"/>
          </a:schemeClr>
        </a:solidFill>
      </dgm:spPr>
      <dgm:t>
        <a:bodyPr/>
        <a:lstStyle/>
        <a:p>
          <a:r>
            <a:rPr lang="es-ES" sz="2800" b="1" dirty="0"/>
            <a:t>iii) Fortalecer la coordinación fiscal y la responsabilidad hacendaria del Estado</a:t>
          </a:r>
        </a:p>
      </dgm:t>
    </dgm:pt>
    <dgm:pt modelId="{A5B0ED67-A579-4020-9E3D-CE8887E6D78F}" type="parTrans" cxnId="{D79EF1FB-7B9F-49B0-9605-514CB56C8A76}">
      <dgm:prSet/>
      <dgm:spPr/>
      <dgm:t>
        <a:bodyPr/>
        <a:lstStyle/>
        <a:p>
          <a:endParaRPr lang="es-ES" sz="1200" b="1"/>
        </a:p>
      </dgm:t>
    </dgm:pt>
    <dgm:pt modelId="{DDFB183B-7BB8-4099-8DAE-7C4F0DBB426E}" type="sibTrans" cxnId="{D79EF1FB-7B9F-49B0-9605-514CB56C8A76}">
      <dgm:prSet/>
      <dgm:spPr/>
      <dgm:t>
        <a:bodyPr/>
        <a:lstStyle/>
        <a:p>
          <a:endParaRPr lang="es-ES" sz="1200" b="1"/>
        </a:p>
      </dgm:t>
    </dgm:pt>
    <dgm:pt modelId="{ADAA85BB-38E6-4646-8B8C-630337059765}">
      <dgm:prSet phldrT="[Texto]" custT="1"/>
      <dgm:spPr>
        <a:solidFill>
          <a:schemeClr val="accent2">
            <a:lumMod val="40000"/>
            <a:lumOff val="60000"/>
          </a:schemeClr>
        </a:solidFill>
      </dgm:spPr>
      <dgm:t>
        <a:bodyPr/>
        <a:lstStyle/>
        <a:p>
          <a:r>
            <a:rPr lang="es-ES" sz="2800" b="1" dirty="0"/>
            <a:t>iv) Establecer mecanismos para la creación de un sistema de seguridad social universal</a:t>
          </a:r>
        </a:p>
      </dgm:t>
    </dgm:pt>
    <dgm:pt modelId="{427DE31A-4BCC-4FFD-BF96-CD746649C486}" type="parTrans" cxnId="{0B44766E-9EE0-4330-91A7-4905D273B6F5}">
      <dgm:prSet/>
      <dgm:spPr/>
      <dgm:t>
        <a:bodyPr/>
        <a:lstStyle/>
        <a:p>
          <a:endParaRPr lang="es-ES" sz="1200" b="1"/>
        </a:p>
      </dgm:t>
    </dgm:pt>
    <dgm:pt modelId="{21A788B2-6163-4DE7-83A0-17C12124AACB}" type="sibTrans" cxnId="{0B44766E-9EE0-4330-91A7-4905D273B6F5}">
      <dgm:prSet/>
      <dgm:spPr/>
      <dgm:t>
        <a:bodyPr/>
        <a:lstStyle/>
        <a:p>
          <a:endParaRPr lang="es-ES" sz="1200" b="1"/>
        </a:p>
      </dgm:t>
    </dgm:pt>
    <dgm:pt modelId="{841C730B-5F1C-457D-9308-F0D7D787051F}" type="pres">
      <dgm:prSet presAssocID="{0D4223A9-774F-45C0-980D-E3DE4BD8BCE4}" presName="linear" presStyleCnt="0">
        <dgm:presLayoutVars>
          <dgm:dir/>
          <dgm:resizeHandles val="exact"/>
        </dgm:presLayoutVars>
      </dgm:prSet>
      <dgm:spPr/>
    </dgm:pt>
    <dgm:pt modelId="{63AFFF14-EE29-41BC-86E7-E24E427F215E}" type="pres">
      <dgm:prSet presAssocID="{0038BB51-6F41-418B-9B51-F883254D9764}" presName="comp" presStyleCnt="0"/>
      <dgm:spPr/>
    </dgm:pt>
    <dgm:pt modelId="{2A2FB291-86FE-4B7D-B310-E1A20A177567}" type="pres">
      <dgm:prSet presAssocID="{0038BB51-6F41-418B-9B51-F883254D9764}" presName="box" presStyleLbl="node1" presStyleIdx="0" presStyleCnt="4"/>
      <dgm:spPr/>
    </dgm:pt>
    <dgm:pt modelId="{0226A0BB-E3B6-4FA2-97C0-5A3C15EE6538}" type="pres">
      <dgm:prSet presAssocID="{0038BB51-6F41-418B-9B51-F883254D9764}" presName="img"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l="-3000" r="-3000"/>
          </a:stretch>
        </a:blipFill>
      </dgm:spPr>
    </dgm:pt>
    <dgm:pt modelId="{C100B4F9-4889-4C14-9925-A6B27D586993}" type="pres">
      <dgm:prSet presAssocID="{0038BB51-6F41-418B-9B51-F883254D9764}" presName="text" presStyleLbl="node1" presStyleIdx="0" presStyleCnt="4">
        <dgm:presLayoutVars>
          <dgm:bulletEnabled val="1"/>
        </dgm:presLayoutVars>
      </dgm:prSet>
      <dgm:spPr/>
    </dgm:pt>
    <dgm:pt modelId="{4EA4CE85-4922-492C-A3F8-1AA05595570D}" type="pres">
      <dgm:prSet presAssocID="{36521AC1-CDA2-4210-9F5F-8D69B8AE275E}" presName="spacer" presStyleCnt="0"/>
      <dgm:spPr/>
    </dgm:pt>
    <dgm:pt modelId="{E3C7368F-F513-45C7-B008-045984FB94FB}" type="pres">
      <dgm:prSet presAssocID="{06B237C1-335C-4624-A95A-64739DDE76BE}" presName="comp" presStyleCnt="0"/>
      <dgm:spPr/>
    </dgm:pt>
    <dgm:pt modelId="{17E9FEC8-6085-49EF-B6C1-2982910A52CE}" type="pres">
      <dgm:prSet presAssocID="{06B237C1-335C-4624-A95A-64739DDE76BE}" presName="box" presStyleLbl="node1" presStyleIdx="1" presStyleCnt="4"/>
      <dgm:spPr/>
    </dgm:pt>
    <dgm:pt modelId="{8E13129D-C718-47C1-B67E-6FF3464624C9}" type="pres">
      <dgm:prSet presAssocID="{06B237C1-335C-4624-A95A-64739DDE76BE}" presName="img" presStyleLbl="fgImgPlace1" presStyleIdx="1" presStyleCnt="4"/>
      <dgm:spPr>
        <a:blipFill>
          <a:blip xmlns:r="http://schemas.openxmlformats.org/officeDocument/2006/relationships"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t="-23000" b="-23000"/>
          </a:stretch>
        </a:blipFill>
      </dgm:spPr>
    </dgm:pt>
    <dgm:pt modelId="{4A648713-BF1D-4174-B4E5-E10D6E152EA5}" type="pres">
      <dgm:prSet presAssocID="{06B237C1-335C-4624-A95A-64739DDE76BE}" presName="text" presStyleLbl="node1" presStyleIdx="1" presStyleCnt="4">
        <dgm:presLayoutVars>
          <dgm:bulletEnabled val="1"/>
        </dgm:presLayoutVars>
      </dgm:prSet>
      <dgm:spPr/>
    </dgm:pt>
    <dgm:pt modelId="{1712AB6C-1780-4847-A31F-3DF6F370BFDD}" type="pres">
      <dgm:prSet presAssocID="{BD80CEA6-5CD1-418A-9680-664E363BD43D}" presName="spacer" presStyleCnt="0"/>
      <dgm:spPr/>
    </dgm:pt>
    <dgm:pt modelId="{8EC5DF42-A312-4D3C-9585-D9AF45CC4049}" type="pres">
      <dgm:prSet presAssocID="{0EC0E320-FD6E-4E4C-8A48-1AAE19172293}" presName="comp" presStyleCnt="0"/>
      <dgm:spPr/>
    </dgm:pt>
    <dgm:pt modelId="{6479DFAB-597D-4EB3-A818-4754C5B743FD}" type="pres">
      <dgm:prSet presAssocID="{0EC0E320-FD6E-4E4C-8A48-1AAE19172293}" presName="box" presStyleLbl="node1" presStyleIdx="2" presStyleCnt="4"/>
      <dgm:spPr/>
    </dgm:pt>
    <dgm:pt modelId="{79B3A09F-B2C1-462D-BABB-A7BDB175AA69}" type="pres">
      <dgm:prSet presAssocID="{0EC0E320-FD6E-4E4C-8A48-1AAE19172293}" presName="img" presStyleLbl="fgImgPlace1" presStyleIdx="2" presStyleCnt="4"/>
      <dgm:spPr>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t="-27000" b="-27000"/>
          </a:stretch>
        </a:blipFill>
      </dgm:spPr>
    </dgm:pt>
    <dgm:pt modelId="{90662187-909F-40E5-A6C1-09874E5A3DC9}" type="pres">
      <dgm:prSet presAssocID="{0EC0E320-FD6E-4E4C-8A48-1AAE19172293}" presName="text" presStyleLbl="node1" presStyleIdx="2" presStyleCnt="4">
        <dgm:presLayoutVars>
          <dgm:bulletEnabled val="1"/>
        </dgm:presLayoutVars>
      </dgm:prSet>
      <dgm:spPr/>
    </dgm:pt>
    <dgm:pt modelId="{9AD2CE48-5933-4516-A537-7698D966496F}" type="pres">
      <dgm:prSet presAssocID="{DDFB183B-7BB8-4099-8DAE-7C4F0DBB426E}" presName="spacer" presStyleCnt="0"/>
      <dgm:spPr/>
    </dgm:pt>
    <dgm:pt modelId="{E4939413-85B7-4DBF-B385-A20D9551A84C}" type="pres">
      <dgm:prSet presAssocID="{ADAA85BB-38E6-4646-8B8C-630337059765}" presName="comp" presStyleCnt="0"/>
      <dgm:spPr/>
    </dgm:pt>
    <dgm:pt modelId="{142AD03E-8FB3-48AF-AED4-25A45AD1888C}" type="pres">
      <dgm:prSet presAssocID="{ADAA85BB-38E6-4646-8B8C-630337059765}" presName="box" presStyleLbl="node1" presStyleIdx="3" presStyleCnt="4"/>
      <dgm:spPr/>
    </dgm:pt>
    <dgm:pt modelId="{7E3E508B-8C7F-49DA-81D0-AE7E29CD7969}" type="pres">
      <dgm:prSet presAssocID="{ADAA85BB-38E6-4646-8B8C-630337059765}" presName="img" presStyleLbl="fgImgPlace1" presStyleIdx="3" presStyleCnt="4"/>
      <dgm:spPr>
        <a:blipFill>
          <a:blip xmlns:r="http://schemas.openxmlformats.org/officeDocument/2006/relationships"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a:stretch>
            <a:fillRect t="-18000" b="-18000"/>
          </a:stretch>
        </a:blipFill>
      </dgm:spPr>
    </dgm:pt>
    <dgm:pt modelId="{43B8E474-8029-4E68-ABBC-72FDD826B315}" type="pres">
      <dgm:prSet presAssocID="{ADAA85BB-38E6-4646-8B8C-630337059765}" presName="text" presStyleLbl="node1" presStyleIdx="3" presStyleCnt="4">
        <dgm:presLayoutVars>
          <dgm:bulletEnabled val="1"/>
        </dgm:presLayoutVars>
      </dgm:prSet>
      <dgm:spPr/>
    </dgm:pt>
  </dgm:ptLst>
  <dgm:cxnLst>
    <dgm:cxn modelId="{02DD1206-13C3-437C-A6FE-8CDE80BDF4C0}" type="presOf" srcId="{0038BB51-6F41-418B-9B51-F883254D9764}" destId="{2A2FB291-86FE-4B7D-B310-E1A20A177567}" srcOrd="0" destOrd="0" presId="urn:microsoft.com/office/officeart/2005/8/layout/vList4"/>
    <dgm:cxn modelId="{0D1B390F-3DC3-4D8B-96BE-AB01A01BA1D6}" type="presOf" srcId="{0D4223A9-774F-45C0-980D-E3DE4BD8BCE4}" destId="{841C730B-5F1C-457D-9308-F0D7D787051F}" srcOrd="0" destOrd="0" presId="urn:microsoft.com/office/officeart/2005/8/layout/vList4"/>
    <dgm:cxn modelId="{4FF6A41C-2576-4429-96D0-D10B8ACE83B3}" type="presOf" srcId="{0038BB51-6F41-418B-9B51-F883254D9764}" destId="{C100B4F9-4889-4C14-9925-A6B27D586993}" srcOrd="1" destOrd="0" presId="urn:microsoft.com/office/officeart/2005/8/layout/vList4"/>
    <dgm:cxn modelId="{CBC84429-6EBE-42D1-B043-86EFC04CC725}" srcId="{0D4223A9-774F-45C0-980D-E3DE4BD8BCE4}" destId="{06B237C1-335C-4624-A95A-64739DDE76BE}" srcOrd="1" destOrd="0" parTransId="{FC9408C6-1578-4400-8EE7-E0EF87674EBF}" sibTransId="{BD80CEA6-5CD1-418A-9680-664E363BD43D}"/>
    <dgm:cxn modelId="{74117736-E0EE-49DD-8D86-5C872C98F83D}" type="presOf" srcId="{06B237C1-335C-4624-A95A-64739DDE76BE}" destId="{4A648713-BF1D-4174-B4E5-E10D6E152EA5}" srcOrd="1" destOrd="0" presId="urn:microsoft.com/office/officeart/2005/8/layout/vList4"/>
    <dgm:cxn modelId="{DD07C040-1F8F-4D31-8B8E-4DC7231A2AD6}" type="presOf" srcId="{0EC0E320-FD6E-4E4C-8A48-1AAE19172293}" destId="{90662187-909F-40E5-A6C1-09874E5A3DC9}" srcOrd="1" destOrd="0" presId="urn:microsoft.com/office/officeart/2005/8/layout/vList4"/>
    <dgm:cxn modelId="{0B44766E-9EE0-4330-91A7-4905D273B6F5}" srcId="{0D4223A9-774F-45C0-980D-E3DE4BD8BCE4}" destId="{ADAA85BB-38E6-4646-8B8C-630337059765}" srcOrd="3" destOrd="0" parTransId="{427DE31A-4BCC-4FFD-BF96-CD746649C486}" sibTransId="{21A788B2-6163-4DE7-83A0-17C12124AACB}"/>
    <dgm:cxn modelId="{A7C41E52-7CAD-489F-831A-FC6FE951026B}" srcId="{0D4223A9-774F-45C0-980D-E3DE4BD8BCE4}" destId="{0038BB51-6F41-418B-9B51-F883254D9764}" srcOrd="0" destOrd="0" parTransId="{29B4FAC1-B435-469B-B2AF-1A4F2109AA3C}" sibTransId="{36521AC1-CDA2-4210-9F5F-8D69B8AE275E}"/>
    <dgm:cxn modelId="{653C417F-F43F-4B03-824B-E5DDB5639B64}" type="presOf" srcId="{ADAA85BB-38E6-4646-8B8C-630337059765}" destId="{43B8E474-8029-4E68-ABBC-72FDD826B315}" srcOrd="1" destOrd="0" presId="urn:microsoft.com/office/officeart/2005/8/layout/vList4"/>
    <dgm:cxn modelId="{F5FA4F9D-78AB-434F-B687-AA336EEFD389}" type="presOf" srcId="{0EC0E320-FD6E-4E4C-8A48-1AAE19172293}" destId="{6479DFAB-597D-4EB3-A818-4754C5B743FD}" srcOrd="0" destOrd="0" presId="urn:microsoft.com/office/officeart/2005/8/layout/vList4"/>
    <dgm:cxn modelId="{85191EAD-5AD2-4159-A0D2-1B2462B58DE5}" type="presOf" srcId="{ADAA85BB-38E6-4646-8B8C-630337059765}" destId="{142AD03E-8FB3-48AF-AED4-25A45AD1888C}" srcOrd="0" destOrd="0" presId="urn:microsoft.com/office/officeart/2005/8/layout/vList4"/>
    <dgm:cxn modelId="{1C5BBAE1-ED42-4911-B02F-905AD7D9E029}" type="presOf" srcId="{06B237C1-335C-4624-A95A-64739DDE76BE}" destId="{17E9FEC8-6085-49EF-B6C1-2982910A52CE}" srcOrd="0" destOrd="0" presId="urn:microsoft.com/office/officeart/2005/8/layout/vList4"/>
    <dgm:cxn modelId="{D79EF1FB-7B9F-49B0-9605-514CB56C8A76}" srcId="{0D4223A9-774F-45C0-980D-E3DE4BD8BCE4}" destId="{0EC0E320-FD6E-4E4C-8A48-1AAE19172293}" srcOrd="2" destOrd="0" parTransId="{A5B0ED67-A579-4020-9E3D-CE8887E6D78F}" sibTransId="{DDFB183B-7BB8-4099-8DAE-7C4F0DBB426E}"/>
    <dgm:cxn modelId="{32B1BCE9-1E49-4913-AAA6-868614A604C2}" type="presParOf" srcId="{841C730B-5F1C-457D-9308-F0D7D787051F}" destId="{63AFFF14-EE29-41BC-86E7-E24E427F215E}" srcOrd="0" destOrd="0" presId="urn:microsoft.com/office/officeart/2005/8/layout/vList4"/>
    <dgm:cxn modelId="{A71BB724-7261-4FCF-BC8A-755B85E07896}" type="presParOf" srcId="{63AFFF14-EE29-41BC-86E7-E24E427F215E}" destId="{2A2FB291-86FE-4B7D-B310-E1A20A177567}" srcOrd="0" destOrd="0" presId="urn:microsoft.com/office/officeart/2005/8/layout/vList4"/>
    <dgm:cxn modelId="{CA11A213-80AF-4CF8-8A28-EDED41029017}" type="presParOf" srcId="{63AFFF14-EE29-41BC-86E7-E24E427F215E}" destId="{0226A0BB-E3B6-4FA2-97C0-5A3C15EE6538}" srcOrd="1" destOrd="0" presId="urn:microsoft.com/office/officeart/2005/8/layout/vList4"/>
    <dgm:cxn modelId="{2F853C3D-34FF-41E9-95F9-531A7C5193EE}" type="presParOf" srcId="{63AFFF14-EE29-41BC-86E7-E24E427F215E}" destId="{C100B4F9-4889-4C14-9925-A6B27D586993}" srcOrd="2" destOrd="0" presId="urn:microsoft.com/office/officeart/2005/8/layout/vList4"/>
    <dgm:cxn modelId="{C1C98C9B-1CF7-442B-98D2-2E8FCA192CAC}" type="presParOf" srcId="{841C730B-5F1C-457D-9308-F0D7D787051F}" destId="{4EA4CE85-4922-492C-A3F8-1AA05595570D}" srcOrd="1" destOrd="0" presId="urn:microsoft.com/office/officeart/2005/8/layout/vList4"/>
    <dgm:cxn modelId="{B85DFD61-8B7D-419F-860D-ED9CF1C466A1}" type="presParOf" srcId="{841C730B-5F1C-457D-9308-F0D7D787051F}" destId="{E3C7368F-F513-45C7-B008-045984FB94FB}" srcOrd="2" destOrd="0" presId="urn:microsoft.com/office/officeart/2005/8/layout/vList4"/>
    <dgm:cxn modelId="{2B9F84E6-529D-47A2-98D7-7C34F6512388}" type="presParOf" srcId="{E3C7368F-F513-45C7-B008-045984FB94FB}" destId="{17E9FEC8-6085-49EF-B6C1-2982910A52CE}" srcOrd="0" destOrd="0" presId="urn:microsoft.com/office/officeart/2005/8/layout/vList4"/>
    <dgm:cxn modelId="{53EA1D8E-482B-4B76-9B1A-E09CB769E10A}" type="presParOf" srcId="{E3C7368F-F513-45C7-B008-045984FB94FB}" destId="{8E13129D-C718-47C1-B67E-6FF3464624C9}" srcOrd="1" destOrd="0" presId="urn:microsoft.com/office/officeart/2005/8/layout/vList4"/>
    <dgm:cxn modelId="{CDDD4DB2-B675-4F93-902A-E37439685F3B}" type="presParOf" srcId="{E3C7368F-F513-45C7-B008-045984FB94FB}" destId="{4A648713-BF1D-4174-B4E5-E10D6E152EA5}" srcOrd="2" destOrd="0" presId="urn:microsoft.com/office/officeart/2005/8/layout/vList4"/>
    <dgm:cxn modelId="{A14C5D0C-6368-409B-97E6-EC5DDA44C8C8}" type="presParOf" srcId="{841C730B-5F1C-457D-9308-F0D7D787051F}" destId="{1712AB6C-1780-4847-A31F-3DF6F370BFDD}" srcOrd="3" destOrd="0" presId="urn:microsoft.com/office/officeart/2005/8/layout/vList4"/>
    <dgm:cxn modelId="{0B549480-500A-4063-B14C-C2E8F4366F91}" type="presParOf" srcId="{841C730B-5F1C-457D-9308-F0D7D787051F}" destId="{8EC5DF42-A312-4D3C-9585-D9AF45CC4049}" srcOrd="4" destOrd="0" presId="urn:microsoft.com/office/officeart/2005/8/layout/vList4"/>
    <dgm:cxn modelId="{69ABCCD4-95B6-40A0-B277-E9104FF7943E}" type="presParOf" srcId="{8EC5DF42-A312-4D3C-9585-D9AF45CC4049}" destId="{6479DFAB-597D-4EB3-A818-4754C5B743FD}" srcOrd="0" destOrd="0" presId="urn:microsoft.com/office/officeart/2005/8/layout/vList4"/>
    <dgm:cxn modelId="{D8A9F66E-AD6A-4D9B-8F16-DB13C1E0BAD3}" type="presParOf" srcId="{8EC5DF42-A312-4D3C-9585-D9AF45CC4049}" destId="{79B3A09F-B2C1-462D-BABB-A7BDB175AA69}" srcOrd="1" destOrd="0" presId="urn:microsoft.com/office/officeart/2005/8/layout/vList4"/>
    <dgm:cxn modelId="{1A96D0A0-6948-4BB6-9035-AFC0FD0F628A}" type="presParOf" srcId="{8EC5DF42-A312-4D3C-9585-D9AF45CC4049}" destId="{90662187-909F-40E5-A6C1-09874E5A3DC9}" srcOrd="2" destOrd="0" presId="urn:microsoft.com/office/officeart/2005/8/layout/vList4"/>
    <dgm:cxn modelId="{98E1AEFB-F1C1-4452-A707-94145CDCEB0B}" type="presParOf" srcId="{841C730B-5F1C-457D-9308-F0D7D787051F}" destId="{9AD2CE48-5933-4516-A537-7698D966496F}" srcOrd="5" destOrd="0" presId="urn:microsoft.com/office/officeart/2005/8/layout/vList4"/>
    <dgm:cxn modelId="{C58B4E29-868C-4AE8-A8C8-5911F0A35557}" type="presParOf" srcId="{841C730B-5F1C-457D-9308-F0D7D787051F}" destId="{E4939413-85B7-4DBF-B385-A20D9551A84C}" srcOrd="6" destOrd="0" presId="urn:microsoft.com/office/officeart/2005/8/layout/vList4"/>
    <dgm:cxn modelId="{D537C490-A942-4FD4-8BB8-CD0C17EEA201}" type="presParOf" srcId="{E4939413-85B7-4DBF-B385-A20D9551A84C}" destId="{142AD03E-8FB3-48AF-AED4-25A45AD1888C}" srcOrd="0" destOrd="0" presId="urn:microsoft.com/office/officeart/2005/8/layout/vList4"/>
    <dgm:cxn modelId="{A308C965-7E7B-4189-ABC6-A522869C0D6A}" type="presParOf" srcId="{E4939413-85B7-4DBF-B385-A20D9551A84C}" destId="{7E3E508B-8C7F-49DA-81D0-AE7E29CD7969}" srcOrd="1" destOrd="0" presId="urn:microsoft.com/office/officeart/2005/8/layout/vList4"/>
    <dgm:cxn modelId="{F896FB7C-227F-4802-94DF-B9185D7BB252}" type="presParOf" srcId="{E4939413-85B7-4DBF-B385-A20D9551A84C}" destId="{43B8E474-8029-4E68-ABBC-72FDD826B315}"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16F5C8B-7157-41BD-9574-AEB638D46E6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ES"/>
        </a:p>
      </dgm:t>
    </dgm:pt>
    <dgm:pt modelId="{5D920C9C-7F58-4BCC-8347-FB6501218D14}">
      <dgm:prSet phldrT="[Texto]"/>
      <dgm:spPr>
        <a:solidFill>
          <a:schemeClr val="accent1">
            <a:lumMod val="50000"/>
          </a:schemeClr>
        </a:solidFill>
      </dgm:spPr>
      <dgm:t>
        <a:bodyPr/>
        <a:lstStyle/>
        <a:p>
          <a:pPr>
            <a:buFont typeface="Arial" panose="020B0604020202020204" pitchFamily="34" charset="0"/>
            <a:buChar char="•"/>
          </a:pPr>
          <a:r>
            <a:rPr lang="es-419" dirty="0">
              <a:solidFill>
                <a:schemeClr val="bg1"/>
              </a:solidFill>
            </a:rPr>
            <a:t>Consolidar las finanzas públicas para </a:t>
          </a:r>
          <a:r>
            <a:rPr lang="es-419" b="1" dirty="0">
              <a:solidFill>
                <a:schemeClr val="bg1"/>
              </a:solidFill>
            </a:rPr>
            <a:t>expandir el espacio fiscal </a:t>
          </a:r>
          <a:r>
            <a:rPr lang="es-419" dirty="0">
              <a:solidFill>
                <a:schemeClr val="bg1"/>
              </a:solidFill>
            </a:rPr>
            <a:t>y destinar recursos a presiones de mediano plazo.</a:t>
          </a:r>
          <a:endParaRPr lang="es-ES" dirty="0">
            <a:solidFill>
              <a:schemeClr val="bg1"/>
            </a:solidFill>
          </a:endParaRPr>
        </a:p>
      </dgm:t>
    </dgm:pt>
    <dgm:pt modelId="{1D02E7F2-330D-4FC0-9A22-1423A81E7039}" type="parTrans" cxnId="{68AF5AD7-F553-46E7-BA60-D00A77FA7169}">
      <dgm:prSet/>
      <dgm:spPr/>
      <dgm:t>
        <a:bodyPr/>
        <a:lstStyle/>
        <a:p>
          <a:endParaRPr lang="es-ES">
            <a:solidFill>
              <a:schemeClr val="bg1"/>
            </a:solidFill>
          </a:endParaRPr>
        </a:p>
      </dgm:t>
    </dgm:pt>
    <dgm:pt modelId="{693C965B-AB5D-441F-8474-31745DAA5313}" type="sibTrans" cxnId="{68AF5AD7-F553-46E7-BA60-D00A77FA7169}">
      <dgm:prSet/>
      <dgm:spPr/>
      <dgm:t>
        <a:bodyPr/>
        <a:lstStyle/>
        <a:p>
          <a:endParaRPr lang="es-ES">
            <a:solidFill>
              <a:schemeClr val="bg1"/>
            </a:solidFill>
          </a:endParaRPr>
        </a:p>
      </dgm:t>
    </dgm:pt>
    <dgm:pt modelId="{7C17BDC4-CAEC-4C26-A305-80A3B211BE60}">
      <dgm:prSet phldrT="[Texto]"/>
      <dgm:spPr>
        <a:solidFill>
          <a:schemeClr val="accent1">
            <a:lumMod val="50000"/>
          </a:schemeClr>
        </a:solidFill>
      </dgm:spPr>
      <dgm:t>
        <a:bodyPr/>
        <a:lstStyle/>
        <a:p>
          <a:pPr>
            <a:buFont typeface="Arial" panose="020B0604020202020204" pitchFamily="34" charset="0"/>
            <a:buChar char="•"/>
          </a:pPr>
          <a:r>
            <a:rPr lang="es-419" dirty="0">
              <a:solidFill>
                <a:schemeClr val="bg1"/>
              </a:solidFill>
            </a:rPr>
            <a:t>U</a:t>
          </a:r>
          <a:r>
            <a:rPr lang="es-MX" dirty="0">
              <a:solidFill>
                <a:schemeClr val="bg1"/>
              </a:solidFill>
            </a:rPr>
            <a:t>n </a:t>
          </a:r>
          <a:r>
            <a:rPr lang="es-MX" b="1" dirty="0">
              <a:solidFill>
                <a:schemeClr val="bg1"/>
              </a:solidFill>
            </a:rPr>
            <a:t>consejo fiscal </a:t>
          </a:r>
          <a:r>
            <a:rPr lang="es-MX" dirty="0">
              <a:solidFill>
                <a:schemeClr val="bg1"/>
              </a:solidFill>
            </a:rPr>
            <a:t>mejoraría la rendición de cuentas y fortalecería la responsabilidad fiscal del gobierno.</a:t>
          </a:r>
          <a:endParaRPr lang="es-ES" dirty="0">
            <a:solidFill>
              <a:schemeClr val="bg1"/>
            </a:solidFill>
          </a:endParaRPr>
        </a:p>
      </dgm:t>
    </dgm:pt>
    <dgm:pt modelId="{05908ECD-8AC3-4695-A79B-2577A1BDCE3C}" type="parTrans" cxnId="{5E154E92-C835-401B-AB98-7A4DD1022203}">
      <dgm:prSet/>
      <dgm:spPr/>
      <dgm:t>
        <a:bodyPr/>
        <a:lstStyle/>
        <a:p>
          <a:endParaRPr lang="es-ES">
            <a:solidFill>
              <a:schemeClr val="bg1"/>
            </a:solidFill>
          </a:endParaRPr>
        </a:p>
      </dgm:t>
    </dgm:pt>
    <dgm:pt modelId="{A8DD64E8-8092-418D-A735-4BA2873E12F8}" type="sibTrans" cxnId="{5E154E92-C835-401B-AB98-7A4DD1022203}">
      <dgm:prSet/>
      <dgm:spPr/>
      <dgm:t>
        <a:bodyPr/>
        <a:lstStyle/>
        <a:p>
          <a:endParaRPr lang="es-ES">
            <a:solidFill>
              <a:schemeClr val="bg1"/>
            </a:solidFill>
          </a:endParaRPr>
        </a:p>
      </dgm:t>
    </dgm:pt>
    <dgm:pt modelId="{66BFF400-787D-4FAB-95E8-B7A841A6676C}">
      <dgm:prSet phldrT="[Texto]"/>
      <dgm:spPr>
        <a:solidFill>
          <a:schemeClr val="accent1">
            <a:lumMod val="50000"/>
          </a:schemeClr>
        </a:solidFill>
      </dgm:spPr>
      <dgm:t>
        <a:bodyPr/>
        <a:lstStyle/>
        <a:p>
          <a:pPr>
            <a:buFont typeface="Arial" panose="020B0604020202020204" pitchFamily="34" charset="0"/>
            <a:buChar char="•"/>
          </a:pPr>
          <a:r>
            <a:rPr lang="es-419" dirty="0">
              <a:solidFill>
                <a:schemeClr val="bg1"/>
              </a:solidFill>
            </a:rPr>
            <a:t>El </a:t>
          </a:r>
          <a:r>
            <a:rPr lang="es-419" b="1" dirty="0">
              <a:solidFill>
                <a:schemeClr val="bg1"/>
              </a:solidFill>
            </a:rPr>
            <a:t>Remanente de Banco de México </a:t>
          </a:r>
          <a:r>
            <a:rPr lang="es-419" dirty="0">
              <a:solidFill>
                <a:schemeClr val="bg1"/>
              </a:solidFill>
            </a:rPr>
            <a:t>debe usarse en su totalidad a</a:t>
          </a:r>
          <a:r>
            <a:rPr lang="es-419" b="1" dirty="0">
              <a:solidFill>
                <a:schemeClr val="bg1"/>
              </a:solidFill>
            </a:rPr>
            <a:t> reducir los RFSP</a:t>
          </a:r>
          <a:r>
            <a:rPr lang="es-419" dirty="0">
              <a:solidFill>
                <a:schemeClr val="bg1"/>
              </a:solidFill>
            </a:rPr>
            <a:t> y la deuda pública.</a:t>
          </a:r>
          <a:endParaRPr lang="es-ES" dirty="0">
            <a:solidFill>
              <a:schemeClr val="bg1"/>
            </a:solidFill>
          </a:endParaRPr>
        </a:p>
      </dgm:t>
    </dgm:pt>
    <dgm:pt modelId="{77ADE74A-44E7-465F-8BA7-3B6C9B76C134}" type="parTrans" cxnId="{0EC540FF-4606-45CA-922C-9E31D5BBC020}">
      <dgm:prSet/>
      <dgm:spPr/>
      <dgm:t>
        <a:bodyPr/>
        <a:lstStyle/>
        <a:p>
          <a:endParaRPr lang="es-ES">
            <a:solidFill>
              <a:schemeClr val="bg1"/>
            </a:solidFill>
          </a:endParaRPr>
        </a:p>
      </dgm:t>
    </dgm:pt>
    <dgm:pt modelId="{ADB44DCD-D816-4F47-A3CC-C0C6B8558996}" type="sibTrans" cxnId="{0EC540FF-4606-45CA-922C-9E31D5BBC020}">
      <dgm:prSet/>
      <dgm:spPr/>
      <dgm:t>
        <a:bodyPr/>
        <a:lstStyle/>
        <a:p>
          <a:endParaRPr lang="es-ES">
            <a:solidFill>
              <a:schemeClr val="bg1"/>
            </a:solidFill>
          </a:endParaRPr>
        </a:p>
      </dgm:t>
    </dgm:pt>
    <dgm:pt modelId="{6C9724BC-540C-40AC-8A08-C97A1F842527}">
      <dgm:prSet phldrT="[Texto]" custT="1"/>
      <dgm:spPr>
        <a:solidFill>
          <a:schemeClr val="accent4">
            <a:lumMod val="50000"/>
          </a:schemeClr>
        </a:solidFill>
      </dgm:spPr>
      <dgm:t>
        <a:bodyPr/>
        <a:lstStyle/>
        <a:p>
          <a:r>
            <a:rPr lang="es-ES" sz="6600" dirty="0">
              <a:solidFill>
                <a:schemeClr val="bg1"/>
              </a:solidFill>
            </a:rPr>
            <a:t>FMI</a:t>
          </a:r>
        </a:p>
      </dgm:t>
    </dgm:pt>
    <dgm:pt modelId="{B2F88590-B12D-4D6E-9EC7-40BCA216BCEF}" type="parTrans" cxnId="{3C482535-CA4B-45AC-9B33-7EAF92A5365D}">
      <dgm:prSet/>
      <dgm:spPr/>
      <dgm:t>
        <a:bodyPr/>
        <a:lstStyle/>
        <a:p>
          <a:endParaRPr lang="es-ES">
            <a:solidFill>
              <a:schemeClr val="bg1"/>
            </a:solidFill>
          </a:endParaRPr>
        </a:p>
      </dgm:t>
    </dgm:pt>
    <dgm:pt modelId="{07488335-30AE-41FE-9912-5746C22031BB}" type="sibTrans" cxnId="{3C482535-CA4B-45AC-9B33-7EAF92A5365D}">
      <dgm:prSet/>
      <dgm:spPr/>
      <dgm:t>
        <a:bodyPr/>
        <a:lstStyle/>
        <a:p>
          <a:endParaRPr lang="es-ES">
            <a:solidFill>
              <a:schemeClr val="bg1"/>
            </a:solidFill>
          </a:endParaRPr>
        </a:p>
      </dgm:t>
    </dgm:pt>
    <dgm:pt modelId="{3EBE76A7-FC35-44A4-B1D6-EE49F8750573}">
      <dgm:prSet phldrT="[Texto]" custT="1"/>
      <dgm:spPr>
        <a:solidFill>
          <a:schemeClr val="accent1">
            <a:lumMod val="50000"/>
          </a:schemeClr>
        </a:solidFill>
      </dgm:spPr>
      <dgm:t>
        <a:bodyPr/>
        <a:lstStyle/>
        <a:p>
          <a:r>
            <a:rPr lang="es-ES" sz="2400" b="1" dirty="0">
              <a:solidFill>
                <a:schemeClr val="bg1"/>
              </a:solidFill>
            </a:rPr>
            <a:t>Elevar la recaudación del IVA</a:t>
          </a:r>
        </a:p>
      </dgm:t>
    </dgm:pt>
    <dgm:pt modelId="{EFAB7B48-C786-4368-9447-30105F36B10C}" type="parTrans" cxnId="{E7E6EDAB-8117-4D6C-869A-0DF8BAC2F572}">
      <dgm:prSet/>
      <dgm:spPr/>
      <dgm:t>
        <a:bodyPr/>
        <a:lstStyle/>
        <a:p>
          <a:endParaRPr lang="es-MX"/>
        </a:p>
      </dgm:t>
    </dgm:pt>
    <dgm:pt modelId="{2AE95AAA-80A4-4ED9-8E7C-66D36AF68096}" type="sibTrans" cxnId="{E7E6EDAB-8117-4D6C-869A-0DF8BAC2F572}">
      <dgm:prSet/>
      <dgm:spPr/>
      <dgm:t>
        <a:bodyPr/>
        <a:lstStyle/>
        <a:p>
          <a:endParaRPr lang="es-MX"/>
        </a:p>
      </dgm:t>
    </dgm:pt>
    <dgm:pt modelId="{613A877C-ACA9-44C8-B33E-4C3B8E5D2522}">
      <dgm:prSet phldrT="[Texto]" custT="1"/>
      <dgm:spPr>
        <a:solidFill>
          <a:schemeClr val="accent1">
            <a:lumMod val="50000"/>
          </a:schemeClr>
        </a:solidFill>
      </dgm:spPr>
      <dgm:t>
        <a:bodyPr/>
        <a:lstStyle/>
        <a:p>
          <a:r>
            <a:rPr lang="es-ES" sz="2400" b="1" dirty="0">
              <a:solidFill>
                <a:schemeClr val="bg1"/>
              </a:solidFill>
            </a:rPr>
            <a:t>Mejorar la efectividad y eficiencia del gasto público</a:t>
          </a:r>
        </a:p>
      </dgm:t>
    </dgm:pt>
    <dgm:pt modelId="{FB340453-8E50-47C3-B529-67CCB71A15DC}" type="parTrans" cxnId="{ECDCDD24-C2AD-464B-B285-A0FC3E17E9A8}">
      <dgm:prSet/>
      <dgm:spPr/>
      <dgm:t>
        <a:bodyPr/>
        <a:lstStyle/>
        <a:p>
          <a:endParaRPr lang="es-MX"/>
        </a:p>
      </dgm:t>
    </dgm:pt>
    <dgm:pt modelId="{7DBF9B1A-E411-4E1C-8815-CDE5AC838127}" type="sibTrans" cxnId="{ECDCDD24-C2AD-464B-B285-A0FC3E17E9A8}">
      <dgm:prSet/>
      <dgm:spPr/>
      <dgm:t>
        <a:bodyPr/>
        <a:lstStyle/>
        <a:p>
          <a:endParaRPr lang="es-MX"/>
        </a:p>
      </dgm:t>
    </dgm:pt>
    <dgm:pt modelId="{03267BB6-BE10-46A6-9CF1-DF0750E5C00F}">
      <dgm:prSet phldrT="[Texto]"/>
      <dgm:spPr>
        <a:solidFill>
          <a:schemeClr val="accent1">
            <a:lumMod val="50000"/>
          </a:schemeClr>
        </a:solidFill>
      </dgm:spPr>
      <dgm:t>
        <a:bodyPr/>
        <a:lstStyle/>
        <a:p>
          <a:pPr>
            <a:buFont typeface="Arial" panose="020B0604020202020204" pitchFamily="34" charset="0"/>
            <a:buChar char="•"/>
          </a:pPr>
          <a:r>
            <a:rPr lang="es-ES" dirty="0">
              <a:solidFill>
                <a:schemeClr val="bg1"/>
              </a:solidFill>
            </a:rPr>
            <a:t>Poner atención en los niveles deseados de deuda</a:t>
          </a:r>
        </a:p>
      </dgm:t>
    </dgm:pt>
    <dgm:pt modelId="{130B8B07-E45B-4AA9-B608-116C70025931}" type="parTrans" cxnId="{4F40316B-F415-45F1-874F-CA72E716E105}">
      <dgm:prSet/>
      <dgm:spPr/>
      <dgm:t>
        <a:bodyPr/>
        <a:lstStyle/>
        <a:p>
          <a:endParaRPr lang="es-MX"/>
        </a:p>
      </dgm:t>
    </dgm:pt>
    <dgm:pt modelId="{D690F368-D008-40DA-853B-427F7B514D72}" type="sibTrans" cxnId="{4F40316B-F415-45F1-874F-CA72E716E105}">
      <dgm:prSet/>
      <dgm:spPr/>
      <dgm:t>
        <a:bodyPr/>
        <a:lstStyle/>
        <a:p>
          <a:endParaRPr lang="es-MX"/>
        </a:p>
      </dgm:t>
    </dgm:pt>
    <dgm:pt modelId="{C503B6D2-BC74-4EB0-A599-430E703E6E0D}">
      <dgm:prSet phldrT="[Texto]" custT="1"/>
      <dgm:spPr>
        <a:solidFill>
          <a:schemeClr val="accent1">
            <a:lumMod val="50000"/>
          </a:schemeClr>
        </a:solidFill>
      </dgm:spPr>
      <dgm:t>
        <a:bodyPr/>
        <a:lstStyle/>
        <a:p>
          <a:r>
            <a:rPr lang="es-ES" sz="2400" b="1" dirty="0">
              <a:solidFill>
                <a:schemeClr val="bg1"/>
              </a:solidFill>
            </a:rPr>
            <a:t>Limitar el uso de las cláusulas de excepción</a:t>
          </a:r>
        </a:p>
      </dgm:t>
    </dgm:pt>
    <dgm:pt modelId="{79080FD4-45A8-496A-840A-94199E9EEB0A}" type="parTrans" cxnId="{163D4450-22D1-4A5F-8632-913B5337A4E5}">
      <dgm:prSet/>
      <dgm:spPr/>
      <dgm:t>
        <a:bodyPr/>
        <a:lstStyle/>
        <a:p>
          <a:endParaRPr lang="es-MX"/>
        </a:p>
      </dgm:t>
    </dgm:pt>
    <dgm:pt modelId="{A8FF5F9D-A703-43DA-B85B-5BD05CD30785}" type="sibTrans" cxnId="{163D4450-22D1-4A5F-8632-913B5337A4E5}">
      <dgm:prSet/>
      <dgm:spPr/>
      <dgm:t>
        <a:bodyPr/>
        <a:lstStyle/>
        <a:p>
          <a:endParaRPr lang="es-MX"/>
        </a:p>
      </dgm:t>
    </dgm:pt>
    <dgm:pt modelId="{B168B0EC-694A-44BF-A615-5A014BB220C4}" type="pres">
      <dgm:prSet presAssocID="{616F5C8B-7157-41BD-9574-AEB638D46E64}" presName="diagram" presStyleCnt="0">
        <dgm:presLayoutVars>
          <dgm:dir/>
          <dgm:resizeHandles val="exact"/>
        </dgm:presLayoutVars>
      </dgm:prSet>
      <dgm:spPr/>
    </dgm:pt>
    <dgm:pt modelId="{06D917C0-B18C-4F93-9F58-77816222FEB6}" type="pres">
      <dgm:prSet presAssocID="{5D920C9C-7F58-4BCC-8347-FB6501218D14}" presName="node" presStyleLbl="node1" presStyleIdx="0" presStyleCnt="8">
        <dgm:presLayoutVars>
          <dgm:bulletEnabled val="1"/>
        </dgm:presLayoutVars>
      </dgm:prSet>
      <dgm:spPr/>
    </dgm:pt>
    <dgm:pt modelId="{0EC9C88E-E9C0-4649-94B3-66F7C5DBD5DB}" type="pres">
      <dgm:prSet presAssocID="{693C965B-AB5D-441F-8474-31745DAA5313}" presName="sibTrans" presStyleCnt="0"/>
      <dgm:spPr/>
    </dgm:pt>
    <dgm:pt modelId="{10B34CB7-9A76-41CE-A081-35E076CA4CB0}" type="pres">
      <dgm:prSet presAssocID="{03267BB6-BE10-46A6-9CF1-DF0750E5C00F}" presName="node" presStyleLbl="node1" presStyleIdx="1" presStyleCnt="8">
        <dgm:presLayoutVars>
          <dgm:bulletEnabled val="1"/>
        </dgm:presLayoutVars>
      </dgm:prSet>
      <dgm:spPr/>
    </dgm:pt>
    <dgm:pt modelId="{595A08ED-8F00-47A3-AD4B-2FF6C16ABF0C}" type="pres">
      <dgm:prSet presAssocID="{D690F368-D008-40DA-853B-427F7B514D72}" presName="sibTrans" presStyleCnt="0"/>
      <dgm:spPr/>
    </dgm:pt>
    <dgm:pt modelId="{C19BA833-D839-4896-83AB-3F1B536AD715}" type="pres">
      <dgm:prSet presAssocID="{7C17BDC4-CAEC-4C26-A305-80A3B211BE60}" presName="node" presStyleLbl="node1" presStyleIdx="2" presStyleCnt="8">
        <dgm:presLayoutVars>
          <dgm:bulletEnabled val="1"/>
        </dgm:presLayoutVars>
      </dgm:prSet>
      <dgm:spPr/>
    </dgm:pt>
    <dgm:pt modelId="{DB705FF1-5093-4AE1-9AF6-50368AE97B57}" type="pres">
      <dgm:prSet presAssocID="{A8DD64E8-8092-418D-A735-4BA2873E12F8}" presName="sibTrans" presStyleCnt="0"/>
      <dgm:spPr/>
    </dgm:pt>
    <dgm:pt modelId="{F8C85271-36B9-470E-B330-EC79DE1C4A98}" type="pres">
      <dgm:prSet presAssocID="{66BFF400-787D-4FAB-95E8-B7A841A6676C}" presName="node" presStyleLbl="node1" presStyleIdx="3" presStyleCnt="8">
        <dgm:presLayoutVars>
          <dgm:bulletEnabled val="1"/>
        </dgm:presLayoutVars>
      </dgm:prSet>
      <dgm:spPr/>
    </dgm:pt>
    <dgm:pt modelId="{CA5D84AA-0DEC-4537-B328-46A6004B3CEC}" type="pres">
      <dgm:prSet presAssocID="{ADB44DCD-D816-4F47-A3CC-C0C6B8558996}" presName="sibTrans" presStyleCnt="0"/>
      <dgm:spPr/>
    </dgm:pt>
    <dgm:pt modelId="{37488689-9EFF-4AC8-A62F-37F8442822C9}" type="pres">
      <dgm:prSet presAssocID="{6C9724BC-540C-40AC-8A08-C97A1F842527}" presName="node" presStyleLbl="node1" presStyleIdx="4" presStyleCnt="8">
        <dgm:presLayoutVars>
          <dgm:bulletEnabled val="1"/>
        </dgm:presLayoutVars>
      </dgm:prSet>
      <dgm:spPr/>
    </dgm:pt>
    <dgm:pt modelId="{1FD4357F-BD22-4E70-8D64-6FE7BD994219}" type="pres">
      <dgm:prSet presAssocID="{07488335-30AE-41FE-9912-5746C22031BB}" presName="sibTrans" presStyleCnt="0"/>
      <dgm:spPr/>
    </dgm:pt>
    <dgm:pt modelId="{B4E6C52B-4E1C-4A71-BBEF-10227A6AF727}" type="pres">
      <dgm:prSet presAssocID="{3EBE76A7-FC35-44A4-B1D6-EE49F8750573}" presName="node" presStyleLbl="node1" presStyleIdx="5" presStyleCnt="8">
        <dgm:presLayoutVars>
          <dgm:bulletEnabled val="1"/>
        </dgm:presLayoutVars>
      </dgm:prSet>
      <dgm:spPr/>
    </dgm:pt>
    <dgm:pt modelId="{E7BF4D9B-3A37-4C7E-94B5-43326E88A71A}" type="pres">
      <dgm:prSet presAssocID="{2AE95AAA-80A4-4ED9-8E7C-66D36AF68096}" presName="sibTrans" presStyleCnt="0"/>
      <dgm:spPr/>
    </dgm:pt>
    <dgm:pt modelId="{B4A2AB8C-604C-45CF-8FF1-60110698E2DB}" type="pres">
      <dgm:prSet presAssocID="{613A877C-ACA9-44C8-B33E-4C3B8E5D2522}" presName="node" presStyleLbl="node1" presStyleIdx="6" presStyleCnt="8">
        <dgm:presLayoutVars>
          <dgm:bulletEnabled val="1"/>
        </dgm:presLayoutVars>
      </dgm:prSet>
      <dgm:spPr/>
    </dgm:pt>
    <dgm:pt modelId="{0752D311-D897-411F-B3D9-A4890C7647C3}" type="pres">
      <dgm:prSet presAssocID="{7DBF9B1A-E411-4E1C-8815-CDE5AC838127}" presName="sibTrans" presStyleCnt="0"/>
      <dgm:spPr/>
    </dgm:pt>
    <dgm:pt modelId="{68E7E96C-9DEE-49DE-A7CF-8F841CB58A49}" type="pres">
      <dgm:prSet presAssocID="{C503B6D2-BC74-4EB0-A599-430E703E6E0D}" presName="node" presStyleLbl="node1" presStyleIdx="7" presStyleCnt="8">
        <dgm:presLayoutVars>
          <dgm:bulletEnabled val="1"/>
        </dgm:presLayoutVars>
      </dgm:prSet>
      <dgm:spPr/>
    </dgm:pt>
  </dgm:ptLst>
  <dgm:cxnLst>
    <dgm:cxn modelId="{0229C804-1566-4CC5-990E-E11F8F4607A4}" type="presOf" srcId="{6C9724BC-540C-40AC-8A08-C97A1F842527}" destId="{37488689-9EFF-4AC8-A62F-37F8442822C9}" srcOrd="0" destOrd="0" presId="urn:microsoft.com/office/officeart/2005/8/layout/default"/>
    <dgm:cxn modelId="{528D3707-AFEE-491B-B16A-C4A99C0D4900}" type="presOf" srcId="{5D920C9C-7F58-4BCC-8347-FB6501218D14}" destId="{06D917C0-B18C-4F93-9F58-77816222FEB6}" srcOrd="0" destOrd="0" presId="urn:microsoft.com/office/officeart/2005/8/layout/default"/>
    <dgm:cxn modelId="{35255B1A-5CE1-49A8-909C-C028D3535B90}" type="presOf" srcId="{C503B6D2-BC74-4EB0-A599-430E703E6E0D}" destId="{68E7E96C-9DEE-49DE-A7CF-8F841CB58A49}" srcOrd="0" destOrd="0" presId="urn:microsoft.com/office/officeart/2005/8/layout/default"/>
    <dgm:cxn modelId="{AB5A371D-4530-4BD5-9320-ABB116E14D24}" type="presOf" srcId="{613A877C-ACA9-44C8-B33E-4C3B8E5D2522}" destId="{B4A2AB8C-604C-45CF-8FF1-60110698E2DB}" srcOrd="0" destOrd="0" presId="urn:microsoft.com/office/officeart/2005/8/layout/default"/>
    <dgm:cxn modelId="{ECDCDD24-C2AD-464B-B285-A0FC3E17E9A8}" srcId="{616F5C8B-7157-41BD-9574-AEB638D46E64}" destId="{613A877C-ACA9-44C8-B33E-4C3B8E5D2522}" srcOrd="6" destOrd="0" parTransId="{FB340453-8E50-47C3-B529-67CCB71A15DC}" sibTransId="{7DBF9B1A-E411-4E1C-8815-CDE5AC838127}"/>
    <dgm:cxn modelId="{3C482535-CA4B-45AC-9B33-7EAF92A5365D}" srcId="{616F5C8B-7157-41BD-9574-AEB638D46E64}" destId="{6C9724BC-540C-40AC-8A08-C97A1F842527}" srcOrd="4" destOrd="0" parTransId="{B2F88590-B12D-4D6E-9EC7-40BCA216BCEF}" sibTransId="{07488335-30AE-41FE-9912-5746C22031BB}"/>
    <dgm:cxn modelId="{39606A66-8D74-4558-9739-183F928326B2}" type="presOf" srcId="{66BFF400-787D-4FAB-95E8-B7A841A6676C}" destId="{F8C85271-36B9-470E-B330-EC79DE1C4A98}" srcOrd="0" destOrd="0" presId="urn:microsoft.com/office/officeart/2005/8/layout/default"/>
    <dgm:cxn modelId="{4F40316B-F415-45F1-874F-CA72E716E105}" srcId="{616F5C8B-7157-41BD-9574-AEB638D46E64}" destId="{03267BB6-BE10-46A6-9CF1-DF0750E5C00F}" srcOrd="1" destOrd="0" parTransId="{130B8B07-E45B-4AA9-B608-116C70025931}" sibTransId="{D690F368-D008-40DA-853B-427F7B514D72}"/>
    <dgm:cxn modelId="{163D4450-22D1-4A5F-8632-913B5337A4E5}" srcId="{616F5C8B-7157-41BD-9574-AEB638D46E64}" destId="{C503B6D2-BC74-4EB0-A599-430E703E6E0D}" srcOrd="7" destOrd="0" parTransId="{79080FD4-45A8-496A-840A-94199E9EEB0A}" sibTransId="{A8FF5F9D-A703-43DA-B85B-5BD05CD30785}"/>
    <dgm:cxn modelId="{56198C56-75DA-4001-BCB9-F3B0B072A277}" type="presOf" srcId="{616F5C8B-7157-41BD-9574-AEB638D46E64}" destId="{B168B0EC-694A-44BF-A615-5A014BB220C4}" srcOrd="0" destOrd="0" presId="urn:microsoft.com/office/officeart/2005/8/layout/default"/>
    <dgm:cxn modelId="{5E154E92-C835-401B-AB98-7A4DD1022203}" srcId="{616F5C8B-7157-41BD-9574-AEB638D46E64}" destId="{7C17BDC4-CAEC-4C26-A305-80A3B211BE60}" srcOrd="2" destOrd="0" parTransId="{05908ECD-8AC3-4695-A79B-2577A1BDCE3C}" sibTransId="{A8DD64E8-8092-418D-A735-4BA2873E12F8}"/>
    <dgm:cxn modelId="{E7E6EDAB-8117-4D6C-869A-0DF8BAC2F572}" srcId="{616F5C8B-7157-41BD-9574-AEB638D46E64}" destId="{3EBE76A7-FC35-44A4-B1D6-EE49F8750573}" srcOrd="5" destOrd="0" parTransId="{EFAB7B48-C786-4368-9447-30105F36B10C}" sibTransId="{2AE95AAA-80A4-4ED9-8E7C-66D36AF68096}"/>
    <dgm:cxn modelId="{0BA531C3-3D96-4062-843E-9E5D51F02154}" type="presOf" srcId="{03267BB6-BE10-46A6-9CF1-DF0750E5C00F}" destId="{10B34CB7-9A76-41CE-A081-35E076CA4CB0}" srcOrd="0" destOrd="0" presId="urn:microsoft.com/office/officeart/2005/8/layout/default"/>
    <dgm:cxn modelId="{D8AC5DCD-30FE-48CD-9F25-479C75D191CB}" type="presOf" srcId="{3EBE76A7-FC35-44A4-B1D6-EE49F8750573}" destId="{B4E6C52B-4E1C-4A71-BBEF-10227A6AF727}" srcOrd="0" destOrd="0" presId="urn:microsoft.com/office/officeart/2005/8/layout/default"/>
    <dgm:cxn modelId="{9F6A0ECE-C737-4F9F-B5B6-46AFB655C2AA}" type="presOf" srcId="{7C17BDC4-CAEC-4C26-A305-80A3B211BE60}" destId="{C19BA833-D839-4896-83AB-3F1B536AD715}" srcOrd="0" destOrd="0" presId="urn:microsoft.com/office/officeart/2005/8/layout/default"/>
    <dgm:cxn modelId="{68AF5AD7-F553-46E7-BA60-D00A77FA7169}" srcId="{616F5C8B-7157-41BD-9574-AEB638D46E64}" destId="{5D920C9C-7F58-4BCC-8347-FB6501218D14}" srcOrd="0" destOrd="0" parTransId="{1D02E7F2-330D-4FC0-9A22-1423A81E7039}" sibTransId="{693C965B-AB5D-441F-8474-31745DAA5313}"/>
    <dgm:cxn modelId="{0EC540FF-4606-45CA-922C-9E31D5BBC020}" srcId="{616F5C8B-7157-41BD-9574-AEB638D46E64}" destId="{66BFF400-787D-4FAB-95E8-B7A841A6676C}" srcOrd="3" destOrd="0" parTransId="{77ADE74A-44E7-465F-8BA7-3B6C9B76C134}" sibTransId="{ADB44DCD-D816-4F47-A3CC-C0C6B8558996}"/>
    <dgm:cxn modelId="{7C176995-63BD-4120-9858-313A298CE3D5}" type="presParOf" srcId="{B168B0EC-694A-44BF-A615-5A014BB220C4}" destId="{06D917C0-B18C-4F93-9F58-77816222FEB6}" srcOrd="0" destOrd="0" presId="urn:microsoft.com/office/officeart/2005/8/layout/default"/>
    <dgm:cxn modelId="{EAAA1FC5-35AF-48FB-AA92-451956CF84E5}" type="presParOf" srcId="{B168B0EC-694A-44BF-A615-5A014BB220C4}" destId="{0EC9C88E-E9C0-4649-94B3-66F7C5DBD5DB}" srcOrd="1" destOrd="0" presId="urn:microsoft.com/office/officeart/2005/8/layout/default"/>
    <dgm:cxn modelId="{17EE772A-2BD4-454A-B393-2493BC015C80}" type="presParOf" srcId="{B168B0EC-694A-44BF-A615-5A014BB220C4}" destId="{10B34CB7-9A76-41CE-A081-35E076CA4CB0}" srcOrd="2" destOrd="0" presId="urn:microsoft.com/office/officeart/2005/8/layout/default"/>
    <dgm:cxn modelId="{896C8390-4CA9-4611-BB62-F13D9C058F62}" type="presParOf" srcId="{B168B0EC-694A-44BF-A615-5A014BB220C4}" destId="{595A08ED-8F00-47A3-AD4B-2FF6C16ABF0C}" srcOrd="3" destOrd="0" presId="urn:microsoft.com/office/officeart/2005/8/layout/default"/>
    <dgm:cxn modelId="{69EFC162-28CC-488A-B34A-D6C9A2661814}" type="presParOf" srcId="{B168B0EC-694A-44BF-A615-5A014BB220C4}" destId="{C19BA833-D839-4896-83AB-3F1B536AD715}" srcOrd="4" destOrd="0" presId="urn:microsoft.com/office/officeart/2005/8/layout/default"/>
    <dgm:cxn modelId="{7FABFDDD-27EA-47E3-9EA4-45DC95899D35}" type="presParOf" srcId="{B168B0EC-694A-44BF-A615-5A014BB220C4}" destId="{DB705FF1-5093-4AE1-9AF6-50368AE97B57}" srcOrd="5" destOrd="0" presId="urn:microsoft.com/office/officeart/2005/8/layout/default"/>
    <dgm:cxn modelId="{7877C7B4-AB00-42A0-8333-EA3B4E937468}" type="presParOf" srcId="{B168B0EC-694A-44BF-A615-5A014BB220C4}" destId="{F8C85271-36B9-470E-B330-EC79DE1C4A98}" srcOrd="6" destOrd="0" presId="urn:microsoft.com/office/officeart/2005/8/layout/default"/>
    <dgm:cxn modelId="{442F0B84-B042-49D7-9874-E289B405F8C3}" type="presParOf" srcId="{B168B0EC-694A-44BF-A615-5A014BB220C4}" destId="{CA5D84AA-0DEC-4537-B328-46A6004B3CEC}" srcOrd="7" destOrd="0" presId="urn:microsoft.com/office/officeart/2005/8/layout/default"/>
    <dgm:cxn modelId="{2F083C5A-2C1C-4E4E-A950-3CB5B07F5293}" type="presParOf" srcId="{B168B0EC-694A-44BF-A615-5A014BB220C4}" destId="{37488689-9EFF-4AC8-A62F-37F8442822C9}" srcOrd="8" destOrd="0" presId="urn:microsoft.com/office/officeart/2005/8/layout/default"/>
    <dgm:cxn modelId="{3F12050B-CFA2-4C2D-A98A-4BC57B49A868}" type="presParOf" srcId="{B168B0EC-694A-44BF-A615-5A014BB220C4}" destId="{1FD4357F-BD22-4E70-8D64-6FE7BD994219}" srcOrd="9" destOrd="0" presId="urn:microsoft.com/office/officeart/2005/8/layout/default"/>
    <dgm:cxn modelId="{4B4DBABA-9FA8-49F8-9346-7D8524324048}" type="presParOf" srcId="{B168B0EC-694A-44BF-A615-5A014BB220C4}" destId="{B4E6C52B-4E1C-4A71-BBEF-10227A6AF727}" srcOrd="10" destOrd="0" presId="urn:microsoft.com/office/officeart/2005/8/layout/default"/>
    <dgm:cxn modelId="{2CC8B2C7-C859-49F8-B8FB-861F94EE9ED8}" type="presParOf" srcId="{B168B0EC-694A-44BF-A615-5A014BB220C4}" destId="{E7BF4D9B-3A37-4C7E-94B5-43326E88A71A}" srcOrd="11" destOrd="0" presId="urn:microsoft.com/office/officeart/2005/8/layout/default"/>
    <dgm:cxn modelId="{A1292A44-21FF-48BA-80B4-3E1C6677B0D7}" type="presParOf" srcId="{B168B0EC-694A-44BF-A615-5A014BB220C4}" destId="{B4A2AB8C-604C-45CF-8FF1-60110698E2DB}" srcOrd="12" destOrd="0" presId="urn:microsoft.com/office/officeart/2005/8/layout/default"/>
    <dgm:cxn modelId="{480C7BBB-14A7-4AB1-9271-E9273F9EE26F}" type="presParOf" srcId="{B168B0EC-694A-44BF-A615-5A014BB220C4}" destId="{0752D311-D897-411F-B3D9-A4890C7647C3}" srcOrd="13" destOrd="0" presId="urn:microsoft.com/office/officeart/2005/8/layout/default"/>
    <dgm:cxn modelId="{DAE23A73-60DF-4117-9BEC-3CC81F546B71}" type="presParOf" srcId="{B168B0EC-694A-44BF-A615-5A014BB220C4}" destId="{68E7E96C-9DEE-49DE-A7CF-8F841CB58A49}" srcOrd="14" destOrd="0" presId="urn:microsoft.com/office/officeart/2005/8/layout/defaul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A31FDBB-64C9-45A2-9D5B-514E808B2D7A}" type="doc">
      <dgm:prSet loTypeId="urn:microsoft.com/office/officeart/2005/8/layout/default" loCatId="list" qsTypeId="urn:microsoft.com/office/officeart/2005/8/quickstyle/simple1" qsCatId="simple" csTypeId="urn:microsoft.com/office/officeart/2005/8/colors/accent0_3" csCatId="mainScheme" phldr="1"/>
      <dgm:spPr/>
      <dgm:t>
        <a:bodyPr/>
        <a:lstStyle/>
        <a:p>
          <a:endParaRPr lang="es-ES"/>
        </a:p>
      </dgm:t>
    </dgm:pt>
    <dgm:pt modelId="{87EE71EE-B133-4C5B-92FF-DC07424220B7}">
      <dgm:prSet phldrT="[Texto]"/>
      <dgm:spPr/>
      <dgm:t>
        <a:bodyPr/>
        <a:lstStyle/>
        <a:p>
          <a:r>
            <a:rPr lang="es-ES" b="1" dirty="0"/>
            <a:t>Continuar con la eliminación de costos fiscales y regímenes especiales. </a:t>
          </a:r>
        </a:p>
      </dgm:t>
    </dgm:pt>
    <dgm:pt modelId="{431277DE-96C3-4560-B552-4F002FF3B90F}" type="parTrans" cxnId="{E07F45A1-361F-442E-BC50-D5B69003C183}">
      <dgm:prSet/>
      <dgm:spPr/>
      <dgm:t>
        <a:bodyPr/>
        <a:lstStyle/>
        <a:p>
          <a:endParaRPr lang="es-ES" b="1"/>
        </a:p>
      </dgm:t>
    </dgm:pt>
    <dgm:pt modelId="{E9A9E1F8-0B54-4611-BC5B-7E61DA3391C4}" type="sibTrans" cxnId="{E07F45A1-361F-442E-BC50-D5B69003C183}">
      <dgm:prSet/>
      <dgm:spPr/>
      <dgm:t>
        <a:bodyPr/>
        <a:lstStyle/>
        <a:p>
          <a:endParaRPr lang="es-ES" b="1"/>
        </a:p>
      </dgm:t>
    </dgm:pt>
    <dgm:pt modelId="{518EDA29-E9B9-49BB-A455-D3D0A0EF003E}">
      <dgm:prSet phldrT="[Texto]"/>
      <dgm:spPr/>
      <dgm:t>
        <a:bodyPr/>
        <a:lstStyle/>
        <a:p>
          <a:r>
            <a:rPr lang="es-ES" b="1" dirty="0"/>
            <a:t>Reforzar la recaudación patrimonial como fuente de ingresos subnacionales</a:t>
          </a:r>
        </a:p>
      </dgm:t>
    </dgm:pt>
    <dgm:pt modelId="{4220F6D1-E182-4A5B-BF41-DDFDA692504F}" type="parTrans" cxnId="{249FF949-0DD4-4FAC-B2F0-63E98D49B795}">
      <dgm:prSet/>
      <dgm:spPr/>
      <dgm:t>
        <a:bodyPr/>
        <a:lstStyle/>
        <a:p>
          <a:endParaRPr lang="es-ES" b="1"/>
        </a:p>
      </dgm:t>
    </dgm:pt>
    <dgm:pt modelId="{04D7DA6B-ADFA-4948-960C-1AB9E56AC768}" type="sibTrans" cxnId="{249FF949-0DD4-4FAC-B2F0-63E98D49B795}">
      <dgm:prSet/>
      <dgm:spPr/>
      <dgm:t>
        <a:bodyPr/>
        <a:lstStyle/>
        <a:p>
          <a:endParaRPr lang="es-ES" b="1"/>
        </a:p>
      </dgm:t>
    </dgm:pt>
    <dgm:pt modelId="{E44C1D9A-BBA0-4719-A1E1-95CADDF1D9A5}">
      <dgm:prSet phldrT="[Texto]"/>
      <dgm:spPr/>
      <dgm:t>
        <a:bodyPr/>
        <a:lstStyle/>
        <a:p>
          <a:r>
            <a:rPr lang="es-419" b="1" dirty="0"/>
            <a:t>Incorporar gravámenes sobre la transmisión gratuita de bienes (donaciones, legados, herencias)</a:t>
          </a:r>
          <a:endParaRPr lang="es-ES" b="1" dirty="0"/>
        </a:p>
      </dgm:t>
    </dgm:pt>
    <dgm:pt modelId="{E3DB0AB5-B727-48AA-84E2-6E732D08FF86}" type="parTrans" cxnId="{E8C7A0BB-A4EF-42EB-A100-4A3528DFCB8C}">
      <dgm:prSet/>
      <dgm:spPr/>
      <dgm:t>
        <a:bodyPr/>
        <a:lstStyle/>
        <a:p>
          <a:endParaRPr lang="es-ES" b="1"/>
        </a:p>
      </dgm:t>
    </dgm:pt>
    <dgm:pt modelId="{78676E99-CE94-4349-9FF8-A3441FD39E37}" type="sibTrans" cxnId="{E8C7A0BB-A4EF-42EB-A100-4A3528DFCB8C}">
      <dgm:prSet/>
      <dgm:spPr/>
      <dgm:t>
        <a:bodyPr/>
        <a:lstStyle/>
        <a:p>
          <a:endParaRPr lang="es-ES" b="1"/>
        </a:p>
      </dgm:t>
    </dgm:pt>
    <dgm:pt modelId="{50E7F57A-062E-4DC8-87EF-5A119EFD1F69}">
      <dgm:prSet phldrT="[Texto]"/>
      <dgm:spPr/>
      <dgm:t>
        <a:bodyPr/>
        <a:lstStyle/>
        <a:p>
          <a:r>
            <a:rPr lang="es-419" b="1" dirty="0"/>
            <a:t>La generalización y fortalecimiento del IVA</a:t>
          </a:r>
          <a:endParaRPr lang="es-ES" b="1" dirty="0"/>
        </a:p>
      </dgm:t>
    </dgm:pt>
    <dgm:pt modelId="{067EC223-A1DD-422F-9543-7A6B1666B465}" type="parTrans" cxnId="{41E5B265-F702-4E06-AF69-889BD1E3BF67}">
      <dgm:prSet/>
      <dgm:spPr/>
      <dgm:t>
        <a:bodyPr/>
        <a:lstStyle/>
        <a:p>
          <a:endParaRPr lang="es-ES" b="1"/>
        </a:p>
      </dgm:t>
    </dgm:pt>
    <dgm:pt modelId="{6A66103A-E815-47F1-AF6E-C6563C0D696D}" type="sibTrans" cxnId="{41E5B265-F702-4E06-AF69-889BD1E3BF67}">
      <dgm:prSet/>
      <dgm:spPr/>
      <dgm:t>
        <a:bodyPr/>
        <a:lstStyle/>
        <a:p>
          <a:endParaRPr lang="es-ES" b="1"/>
        </a:p>
      </dgm:t>
    </dgm:pt>
    <dgm:pt modelId="{C7AA5DED-EC3C-46F7-AD47-8C79213BCBD4}">
      <dgm:prSet phldrT="[Texto]"/>
      <dgm:spPr/>
      <dgm:t>
        <a:bodyPr/>
        <a:lstStyle/>
        <a:p>
          <a:r>
            <a:rPr lang="es-419" b="1" dirty="0"/>
            <a:t>Fortalecimiento de impuestos selectivos</a:t>
          </a:r>
          <a:endParaRPr lang="es-ES" b="1" dirty="0"/>
        </a:p>
      </dgm:t>
    </dgm:pt>
    <dgm:pt modelId="{4AEA34AD-1462-4931-9AFB-E3D32EABD36C}" type="parTrans" cxnId="{35C280A1-A264-49DF-B8A8-2E854D1C20DA}">
      <dgm:prSet/>
      <dgm:spPr/>
      <dgm:t>
        <a:bodyPr/>
        <a:lstStyle/>
        <a:p>
          <a:endParaRPr lang="es-ES" b="1"/>
        </a:p>
      </dgm:t>
    </dgm:pt>
    <dgm:pt modelId="{DB3EED93-65E9-4038-890D-EBE6859796AF}" type="sibTrans" cxnId="{35C280A1-A264-49DF-B8A8-2E854D1C20DA}">
      <dgm:prSet/>
      <dgm:spPr/>
      <dgm:t>
        <a:bodyPr/>
        <a:lstStyle/>
        <a:p>
          <a:endParaRPr lang="es-ES" b="1"/>
        </a:p>
      </dgm:t>
    </dgm:pt>
    <dgm:pt modelId="{CAF6873F-FDD2-4AB2-A31C-F59FBAF0B8A2}">
      <dgm:prSet phldrT="[Texto]"/>
      <dgm:spPr/>
      <dgm:t>
        <a:bodyPr/>
        <a:lstStyle/>
        <a:p>
          <a:pPr>
            <a:buFont typeface="Symbol" panose="05050102010706020507" pitchFamily="18" charset="2"/>
            <a:buNone/>
          </a:pPr>
          <a:r>
            <a:rPr lang="es-419" b="1" dirty="0"/>
            <a:t>Promover la formalización del mercado laboral </a:t>
          </a:r>
          <a:endParaRPr lang="es-ES" b="1" dirty="0"/>
        </a:p>
      </dgm:t>
    </dgm:pt>
    <dgm:pt modelId="{71388040-D27C-479B-8E24-EAB731208BEA}" type="parTrans" cxnId="{988BA8B2-955F-438E-B6FC-70FF58DCC2FC}">
      <dgm:prSet/>
      <dgm:spPr/>
      <dgm:t>
        <a:bodyPr/>
        <a:lstStyle/>
        <a:p>
          <a:endParaRPr lang="es-ES" b="1"/>
        </a:p>
      </dgm:t>
    </dgm:pt>
    <dgm:pt modelId="{084C7D0A-FCF2-42C1-B037-11CC4A90B234}" type="sibTrans" cxnId="{988BA8B2-955F-438E-B6FC-70FF58DCC2FC}">
      <dgm:prSet/>
      <dgm:spPr/>
      <dgm:t>
        <a:bodyPr/>
        <a:lstStyle/>
        <a:p>
          <a:endParaRPr lang="es-ES" b="1"/>
        </a:p>
      </dgm:t>
    </dgm:pt>
    <dgm:pt modelId="{AAFD7C98-2261-4F8D-9D49-B95849891128}">
      <dgm:prSet phldrT="[Texto]"/>
      <dgm:spPr/>
      <dgm:t>
        <a:bodyPr/>
        <a:lstStyle/>
        <a:p>
          <a:r>
            <a:rPr lang="es-419" b="1" dirty="0"/>
            <a:t>Impuestos ambientales que vinculen la tributación con  políticas ambientales, planeación urbana y de transporte</a:t>
          </a:r>
          <a:endParaRPr lang="es-ES" b="1" dirty="0"/>
        </a:p>
      </dgm:t>
    </dgm:pt>
    <dgm:pt modelId="{9A1ED248-50FE-45BB-8CA0-EB741F89B0F0}" type="parTrans" cxnId="{F3B5FDC4-0DD1-4234-8D9F-BCD50B30EBA5}">
      <dgm:prSet/>
      <dgm:spPr/>
      <dgm:t>
        <a:bodyPr/>
        <a:lstStyle/>
        <a:p>
          <a:endParaRPr lang="es-ES" b="1"/>
        </a:p>
      </dgm:t>
    </dgm:pt>
    <dgm:pt modelId="{CB8634D5-A57B-4C3F-B81A-AB53BAB2544C}" type="sibTrans" cxnId="{F3B5FDC4-0DD1-4234-8D9F-BCD50B30EBA5}">
      <dgm:prSet/>
      <dgm:spPr/>
      <dgm:t>
        <a:bodyPr/>
        <a:lstStyle/>
        <a:p>
          <a:endParaRPr lang="es-ES" b="1"/>
        </a:p>
      </dgm:t>
    </dgm:pt>
    <dgm:pt modelId="{846182FD-2AE5-45BD-822E-F60CFDC5EA56}">
      <dgm:prSet phldrT="[Texto]" custT="1"/>
      <dgm:spPr>
        <a:solidFill>
          <a:schemeClr val="accent2">
            <a:lumMod val="75000"/>
          </a:schemeClr>
        </a:solidFill>
      </dgm:spPr>
      <dgm:t>
        <a:bodyPr/>
        <a:lstStyle/>
        <a:p>
          <a:r>
            <a:rPr lang="es-ES" sz="5400" b="1" dirty="0"/>
            <a:t>CEPAL</a:t>
          </a:r>
        </a:p>
      </dgm:t>
    </dgm:pt>
    <dgm:pt modelId="{3076E45D-4B71-41F6-984E-735AA53CFE40}" type="parTrans" cxnId="{87616A40-9A1F-4CEA-B620-4F88D3E0DC82}">
      <dgm:prSet/>
      <dgm:spPr/>
      <dgm:t>
        <a:bodyPr/>
        <a:lstStyle/>
        <a:p>
          <a:endParaRPr lang="es-ES"/>
        </a:p>
      </dgm:t>
    </dgm:pt>
    <dgm:pt modelId="{84466665-78B0-4458-B8EB-6AA809B8AF19}" type="sibTrans" cxnId="{87616A40-9A1F-4CEA-B620-4F88D3E0DC82}">
      <dgm:prSet/>
      <dgm:spPr/>
      <dgm:t>
        <a:bodyPr/>
        <a:lstStyle/>
        <a:p>
          <a:endParaRPr lang="es-ES"/>
        </a:p>
      </dgm:t>
    </dgm:pt>
    <dgm:pt modelId="{8235074A-D8C2-465B-8D4B-BE18A2495462}" type="pres">
      <dgm:prSet presAssocID="{1A31FDBB-64C9-45A2-9D5B-514E808B2D7A}" presName="diagram" presStyleCnt="0">
        <dgm:presLayoutVars>
          <dgm:dir/>
          <dgm:resizeHandles val="exact"/>
        </dgm:presLayoutVars>
      </dgm:prSet>
      <dgm:spPr/>
    </dgm:pt>
    <dgm:pt modelId="{C5087569-DA64-45E2-9BB6-F420D52AA942}" type="pres">
      <dgm:prSet presAssocID="{87EE71EE-B133-4C5B-92FF-DC07424220B7}" presName="node" presStyleLbl="node1" presStyleIdx="0" presStyleCnt="8">
        <dgm:presLayoutVars>
          <dgm:bulletEnabled val="1"/>
        </dgm:presLayoutVars>
      </dgm:prSet>
      <dgm:spPr/>
    </dgm:pt>
    <dgm:pt modelId="{C6F988D3-3AA9-47BD-95B2-45979717438C}" type="pres">
      <dgm:prSet presAssocID="{E9A9E1F8-0B54-4611-BC5B-7E61DA3391C4}" presName="sibTrans" presStyleCnt="0"/>
      <dgm:spPr/>
    </dgm:pt>
    <dgm:pt modelId="{10534DD4-B98E-4B64-8352-1CF42B8B8719}" type="pres">
      <dgm:prSet presAssocID="{518EDA29-E9B9-49BB-A455-D3D0A0EF003E}" presName="node" presStyleLbl="node1" presStyleIdx="1" presStyleCnt="8">
        <dgm:presLayoutVars>
          <dgm:bulletEnabled val="1"/>
        </dgm:presLayoutVars>
      </dgm:prSet>
      <dgm:spPr/>
    </dgm:pt>
    <dgm:pt modelId="{695C6218-A54D-4676-B3CB-856B8629B70C}" type="pres">
      <dgm:prSet presAssocID="{04D7DA6B-ADFA-4948-960C-1AB9E56AC768}" presName="sibTrans" presStyleCnt="0"/>
      <dgm:spPr/>
    </dgm:pt>
    <dgm:pt modelId="{E73F2229-F042-4064-BD45-456139EFCA3A}" type="pres">
      <dgm:prSet presAssocID="{E44C1D9A-BBA0-4719-A1E1-95CADDF1D9A5}" presName="node" presStyleLbl="node1" presStyleIdx="2" presStyleCnt="8">
        <dgm:presLayoutVars>
          <dgm:bulletEnabled val="1"/>
        </dgm:presLayoutVars>
      </dgm:prSet>
      <dgm:spPr/>
    </dgm:pt>
    <dgm:pt modelId="{2F817953-3040-4751-8FBC-B542B62D2430}" type="pres">
      <dgm:prSet presAssocID="{78676E99-CE94-4349-9FF8-A3441FD39E37}" presName="sibTrans" presStyleCnt="0"/>
      <dgm:spPr/>
    </dgm:pt>
    <dgm:pt modelId="{CCD03465-222B-48B2-A257-6F1D404243DC}" type="pres">
      <dgm:prSet presAssocID="{50E7F57A-062E-4DC8-87EF-5A119EFD1F69}" presName="node" presStyleLbl="node1" presStyleIdx="3" presStyleCnt="8">
        <dgm:presLayoutVars>
          <dgm:bulletEnabled val="1"/>
        </dgm:presLayoutVars>
      </dgm:prSet>
      <dgm:spPr/>
    </dgm:pt>
    <dgm:pt modelId="{2584686D-A52C-4E39-A277-406EA60F09D8}" type="pres">
      <dgm:prSet presAssocID="{6A66103A-E815-47F1-AF6E-C6563C0D696D}" presName="sibTrans" presStyleCnt="0"/>
      <dgm:spPr/>
    </dgm:pt>
    <dgm:pt modelId="{6E6E5996-6CF4-4E61-BAD8-1E981B03614C}" type="pres">
      <dgm:prSet presAssocID="{C7AA5DED-EC3C-46F7-AD47-8C79213BCBD4}" presName="node" presStyleLbl="node1" presStyleIdx="4" presStyleCnt="8">
        <dgm:presLayoutVars>
          <dgm:bulletEnabled val="1"/>
        </dgm:presLayoutVars>
      </dgm:prSet>
      <dgm:spPr/>
    </dgm:pt>
    <dgm:pt modelId="{578EB6ED-6332-4357-BC45-4688804F62DA}" type="pres">
      <dgm:prSet presAssocID="{DB3EED93-65E9-4038-890D-EBE6859796AF}" presName="sibTrans" presStyleCnt="0"/>
      <dgm:spPr/>
    </dgm:pt>
    <dgm:pt modelId="{9ACAD448-B485-4108-A61A-D8713ED196C4}" type="pres">
      <dgm:prSet presAssocID="{CAF6873F-FDD2-4AB2-A31C-F59FBAF0B8A2}" presName="node" presStyleLbl="node1" presStyleIdx="5" presStyleCnt="8">
        <dgm:presLayoutVars>
          <dgm:bulletEnabled val="1"/>
        </dgm:presLayoutVars>
      </dgm:prSet>
      <dgm:spPr/>
    </dgm:pt>
    <dgm:pt modelId="{BEB48604-DC10-4E3D-954D-5C2120E5D3B8}" type="pres">
      <dgm:prSet presAssocID="{084C7D0A-FCF2-42C1-B037-11CC4A90B234}" presName="sibTrans" presStyleCnt="0"/>
      <dgm:spPr/>
    </dgm:pt>
    <dgm:pt modelId="{315C0128-ADA0-4EDF-B9A8-EFBCFA28A02D}" type="pres">
      <dgm:prSet presAssocID="{AAFD7C98-2261-4F8D-9D49-B95849891128}" presName="node" presStyleLbl="node1" presStyleIdx="6" presStyleCnt="8">
        <dgm:presLayoutVars>
          <dgm:bulletEnabled val="1"/>
        </dgm:presLayoutVars>
      </dgm:prSet>
      <dgm:spPr/>
    </dgm:pt>
    <dgm:pt modelId="{0A92D13B-8D2A-4014-AA58-55AABDBF1521}" type="pres">
      <dgm:prSet presAssocID="{CB8634D5-A57B-4C3F-B81A-AB53BAB2544C}" presName="sibTrans" presStyleCnt="0"/>
      <dgm:spPr/>
    </dgm:pt>
    <dgm:pt modelId="{4EBFA5E8-4734-45CE-BA08-76E61F5148D0}" type="pres">
      <dgm:prSet presAssocID="{846182FD-2AE5-45BD-822E-F60CFDC5EA56}" presName="node" presStyleLbl="node1" presStyleIdx="7" presStyleCnt="8" custScaleX="212856">
        <dgm:presLayoutVars>
          <dgm:bulletEnabled val="1"/>
        </dgm:presLayoutVars>
      </dgm:prSet>
      <dgm:spPr/>
    </dgm:pt>
  </dgm:ptLst>
  <dgm:cxnLst>
    <dgm:cxn modelId="{A4B49B04-9BE3-4E81-9BF4-90BFB197D6E1}" type="presOf" srcId="{C7AA5DED-EC3C-46F7-AD47-8C79213BCBD4}" destId="{6E6E5996-6CF4-4E61-BAD8-1E981B03614C}" srcOrd="0" destOrd="0" presId="urn:microsoft.com/office/officeart/2005/8/layout/default"/>
    <dgm:cxn modelId="{8FBFA010-2844-47BE-8563-12909A23A921}" type="presOf" srcId="{50E7F57A-062E-4DC8-87EF-5A119EFD1F69}" destId="{CCD03465-222B-48B2-A257-6F1D404243DC}" srcOrd="0" destOrd="0" presId="urn:microsoft.com/office/officeart/2005/8/layout/default"/>
    <dgm:cxn modelId="{34D17F3D-C82B-4E20-8D09-85E83FF1E81B}" type="presOf" srcId="{846182FD-2AE5-45BD-822E-F60CFDC5EA56}" destId="{4EBFA5E8-4734-45CE-BA08-76E61F5148D0}" srcOrd="0" destOrd="0" presId="urn:microsoft.com/office/officeart/2005/8/layout/default"/>
    <dgm:cxn modelId="{87616A40-9A1F-4CEA-B620-4F88D3E0DC82}" srcId="{1A31FDBB-64C9-45A2-9D5B-514E808B2D7A}" destId="{846182FD-2AE5-45BD-822E-F60CFDC5EA56}" srcOrd="7" destOrd="0" parTransId="{3076E45D-4B71-41F6-984E-735AA53CFE40}" sibTransId="{84466665-78B0-4458-B8EB-6AA809B8AF19}"/>
    <dgm:cxn modelId="{41E5B265-F702-4E06-AF69-889BD1E3BF67}" srcId="{1A31FDBB-64C9-45A2-9D5B-514E808B2D7A}" destId="{50E7F57A-062E-4DC8-87EF-5A119EFD1F69}" srcOrd="3" destOrd="0" parTransId="{067EC223-A1DD-422F-9543-7A6B1666B465}" sibTransId="{6A66103A-E815-47F1-AF6E-C6563C0D696D}"/>
    <dgm:cxn modelId="{249FF949-0DD4-4FAC-B2F0-63E98D49B795}" srcId="{1A31FDBB-64C9-45A2-9D5B-514E808B2D7A}" destId="{518EDA29-E9B9-49BB-A455-D3D0A0EF003E}" srcOrd="1" destOrd="0" parTransId="{4220F6D1-E182-4A5B-BF41-DDFDA692504F}" sibTransId="{04D7DA6B-ADFA-4948-960C-1AB9E56AC768}"/>
    <dgm:cxn modelId="{BE382E81-EF4A-4952-B394-15B1B6BE5C81}" type="presOf" srcId="{AAFD7C98-2261-4F8D-9D49-B95849891128}" destId="{315C0128-ADA0-4EDF-B9A8-EFBCFA28A02D}" srcOrd="0" destOrd="0" presId="urn:microsoft.com/office/officeart/2005/8/layout/default"/>
    <dgm:cxn modelId="{C6B2179C-9E23-4556-9CD7-9E87990944FB}" type="presOf" srcId="{518EDA29-E9B9-49BB-A455-D3D0A0EF003E}" destId="{10534DD4-B98E-4B64-8352-1CF42B8B8719}" srcOrd="0" destOrd="0" presId="urn:microsoft.com/office/officeart/2005/8/layout/default"/>
    <dgm:cxn modelId="{E07F45A1-361F-442E-BC50-D5B69003C183}" srcId="{1A31FDBB-64C9-45A2-9D5B-514E808B2D7A}" destId="{87EE71EE-B133-4C5B-92FF-DC07424220B7}" srcOrd="0" destOrd="0" parTransId="{431277DE-96C3-4560-B552-4F002FF3B90F}" sibTransId="{E9A9E1F8-0B54-4611-BC5B-7E61DA3391C4}"/>
    <dgm:cxn modelId="{35C280A1-A264-49DF-B8A8-2E854D1C20DA}" srcId="{1A31FDBB-64C9-45A2-9D5B-514E808B2D7A}" destId="{C7AA5DED-EC3C-46F7-AD47-8C79213BCBD4}" srcOrd="4" destOrd="0" parTransId="{4AEA34AD-1462-4931-9AFB-E3D32EABD36C}" sibTransId="{DB3EED93-65E9-4038-890D-EBE6859796AF}"/>
    <dgm:cxn modelId="{424932AA-AB10-4780-BA70-228335494A97}" type="presOf" srcId="{1A31FDBB-64C9-45A2-9D5B-514E808B2D7A}" destId="{8235074A-D8C2-465B-8D4B-BE18A2495462}" srcOrd="0" destOrd="0" presId="urn:microsoft.com/office/officeart/2005/8/layout/default"/>
    <dgm:cxn modelId="{988BA8B2-955F-438E-B6FC-70FF58DCC2FC}" srcId="{1A31FDBB-64C9-45A2-9D5B-514E808B2D7A}" destId="{CAF6873F-FDD2-4AB2-A31C-F59FBAF0B8A2}" srcOrd="5" destOrd="0" parTransId="{71388040-D27C-479B-8E24-EAB731208BEA}" sibTransId="{084C7D0A-FCF2-42C1-B037-11CC4A90B234}"/>
    <dgm:cxn modelId="{E8C7A0BB-A4EF-42EB-A100-4A3528DFCB8C}" srcId="{1A31FDBB-64C9-45A2-9D5B-514E808B2D7A}" destId="{E44C1D9A-BBA0-4719-A1E1-95CADDF1D9A5}" srcOrd="2" destOrd="0" parTransId="{E3DB0AB5-B727-48AA-84E2-6E732D08FF86}" sibTransId="{78676E99-CE94-4349-9FF8-A3441FD39E37}"/>
    <dgm:cxn modelId="{353784BF-5452-4630-9D17-95518BEB9E4E}" type="presOf" srcId="{CAF6873F-FDD2-4AB2-A31C-F59FBAF0B8A2}" destId="{9ACAD448-B485-4108-A61A-D8713ED196C4}" srcOrd="0" destOrd="0" presId="urn:microsoft.com/office/officeart/2005/8/layout/default"/>
    <dgm:cxn modelId="{F3B5FDC4-0DD1-4234-8D9F-BCD50B30EBA5}" srcId="{1A31FDBB-64C9-45A2-9D5B-514E808B2D7A}" destId="{AAFD7C98-2261-4F8D-9D49-B95849891128}" srcOrd="6" destOrd="0" parTransId="{9A1ED248-50FE-45BB-8CA0-EB741F89B0F0}" sibTransId="{CB8634D5-A57B-4C3F-B81A-AB53BAB2544C}"/>
    <dgm:cxn modelId="{F5D203EC-992D-44A6-89B6-CB7DE9FE0567}" type="presOf" srcId="{E44C1D9A-BBA0-4719-A1E1-95CADDF1D9A5}" destId="{E73F2229-F042-4064-BD45-456139EFCA3A}" srcOrd="0" destOrd="0" presId="urn:microsoft.com/office/officeart/2005/8/layout/default"/>
    <dgm:cxn modelId="{DB5203FC-F3F6-407C-92B1-EFD35B894B4B}" type="presOf" srcId="{87EE71EE-B133-4C5B-92FF-DC07424220B7}" destId="{C5087569-DA64-45E2-9BB6-F420D52AA942}" srcOrd="0" destOrd="0" presId="urn:microsoft.com/office/officeart/2005/8/layout/default"/>
    <dgm:cxn modelId="{22630133-FF00-4A41-92D3-F296CDD55CD1}" type="presParOf" srcId="{8235074A-D8C2-465B-8D4B-BE18A2495462}" destId="{C5087569-DA64-45E2-9BB6-F420D52AA942}" srcOrd="0" destOrd="0" presId="urn:microsoft.com/office/officeart/2005/8/layout/default"/>
    <dgm:cxn modelId="{D8B618DC-CF26-4896-8A6B-E18FE9F2F343}" type="presParOf" srcId="{8235074A-D8C2-465B-8D4B-BE18A2495462}" destId="{C6F988D3-3AA9-47BD-95B2-45979717438C}" srcOrd="1" destOrd="0" presId="urn:microsoft.com/office/officeart/2005/8/layout/default"/>
    <dgm:cxn modelId="{A7C80429-2CBD-44AC-89B8-373E8C5FA0F0}" type="presParOf" srcId="{8235074A-D8C2-465B-8D4B-BE18A2495462}" destId="{10534DD4-B98E-4B64-8352-1CF42B8B8719}" srcOrd="2" destOrd="0" presId="urn:microsoft.com/office/officeart/2005/8/layout/default"/>
    <dgm:cxn modelId="{42643119-A871-4926-A148-CCB39CC856A5}" type="presParOf" srcId="{8235074A-D8C2-465B-8D4B-BE18A2495462}" destId="{695C6218-A54D-4676-B3CB-856B8629B70C}" srcOrd="3" destOrd="0" presId="urn:microsoft.com/office/officeart/2005/8/layout/default"/>
    <dgm:cxn modelId="{E40D2FBD-C883-41B5-A6AA-93D42BBFC13D}" type="presParOf" srcId="{8235074A-D8C2-465B-8D4B-BE18A2495462}" destId="{E73F2229-F042-4064-BD45-456139EFCA3A}" srcOrd="4" destOrd="0" presId="urn:microsoft.com/office/officeart/2005/8/layout/default"/>
    <dgm:cxn modelId="{CA7A2686-6097-4213-8248-E7438E02FBF7}" type="presParOf" srcId="{8235074A-D8C2-465B-8D4B-BE18A2495462}" destId="{2F817953-3040-4751-8FBC-B542B62D2430}" srcOrd="5" destOrd="0" presId="urn:microsoft.com/office/officeart/2005/8/layout/default"/>
    <dgm:cxn modelId="{3CC2D8DE-3D5C-40A6-91AE-67496B5C355A}" type="presParOf" srcId="{8235074A-D8C2-465B-8D4B-BE18A2495462}" destId="{CCD03465-222B-48B2-A257-6F1D404243DC}" srcOrd="6" destOrd="0" presId="urn:microsoft.com/office/officeart/2005/8/layout/default"/>
    <dgm:cxn modelId="{4978B10B-5965-404B-AA17-505F54CB61AE}" type="presParOf" srcId="{8235074A-D8C2-465B-8D4B-BE18A2495462}" destId="{2584686D-A52C-4E39-A277-406EA60F09D8}" srcOrd="7" destOrd="0" presId="urn:microsoft.com/office/officeart/2005/8/layout/default"/>
    <dgm:cxn modelId="{347DE1DE-CC8C-4843-9CF8-4C0212CE0C63}" type="presParOf" srcId="{8235074A-D8C2-465B-8D4B-BE18A2495462}" destId="{6E6E5996-6CF4-4E61-BAD8-1E981B03614C}" srcOrd="8" destOrd="0" presId="urn:microsoft.com/office/officeart/2005/8/layout/default"/>
    <dgm:cxn modelId="{0C13C08F-6FE9-4D2D-82F8-ADE4BD5101C8}" type="presParOf" srcId="{8235074A-D8C2-465B-8D4B-BE18A2495462}" destId="{578EB6ED-6332-4357-BC45-4688804F62DA}" srcOrd="9" destOrd="0" presId="urn:microsoft.com/office/officeart/2005/8/layout/default"/>
    <dgm:cxn modelId="{E561BA38-0853-4702-B06A-C15DB3AB362F}" type="presParOf" srcId="{8235074A-D8C2-465B-8D4B-BE18A2495462}" destId="{9ACAD448-B485-4108-A61A-D8713ED196C4}" srcOrd="10" destOrd="0" presId="urn:microsoft.com/office/officeart/2005/8/layout/default"/>
    <dgm:cxn modelId="{CC323C54-DE72-4F70-A427-A6A756C9A5BB}" type="presParOf" srcId="{8235074A-D8C2-465B-8D4B-BE18A2495462}" destId="{BEB48604-DC10-4E3D-954D-5C2120E5D3B8}" srcOrd="11" destOrd="0" presId="urn:microsoft.com/office/officeart/2005/8/layout/default"/>
    <dgm:cxn modelId="{9A374F8C-9E2E-40B1-97DB-F70860AC52F8}" type="presParOf" srcId="{8235074A-D8C2-465B-8D4B-BE18A2495462}" destId="{315C0128-ADA0-4EDF-B9A8-EFBCFA28A02D}" srcOrd="12" destOrd="0" presId="urn:microsoft.com/office/officeart/2005/8/layout/default"/>
    <dgm:cxn modelId="{82D34E27-CBC5-45A0-9B6D-FE23728C7493}" type="presParOf" srcId="{8235074A-D8C2-465B-8D4B-BE18A2495462}" destId="{0A92D13B-8D2A-4014-AA58-55AABDBF1521}" srcOrd="13" destOrd="0" presId="urn:microsoft.com/office/officeart/2005/8/layout/default"/>
    <dgm:cxn modelId="{1C155ACF-EE9E-4B60-B48D-AC02318BB047}" type="presParOf" srcId="{8235074A-D8C2-465B-8D4B-BE18A2495462}" destId="{4EBFA5E8-4734-45CE-BA08-76E61F5148D0}" srcOrd="1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D495837-0A49-4EA2-98FA-D4DB320C7629}"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419"/>
        </a:p>
      </dgm:t>
    </dgm:pt>
    <dgm:pt modelId="{B274B6AE-F45B-4A84-B219-0A00D8C86FAF}">
      <dgm:prSet phldrT="[Texto]" custT="1"/>
      <dgm:spPr/>
      <dgm:t>
        <a:bodyPr/>
        <a:lstStyle/>
        <a:p>
          <a:r>
            <a:rPr lang="es-419" sz="2400" b="1" dirty="0"/>
            <a:t>Consideraciones Finales</a:t>
          </a:r>
        </a:p>
      </dgm:t>
    </dgm:pt>
    <dgm:pt modelId="{4BA8033C-04D8-4B48-947C-0229F20D4DE6}" type="parTrans" cxnId="{0785BD83-1DC7-4E69-9052-6EBACCA90A48}">
      <dgm:prSet/>
      <dgm:spPr/>
      <dgm:t>
        <a:bodyPr/>
        <a:lstStyle/>
        <a:p>
          <a:endParaRPr lang="es-419" sz="1600" b="0"/>
        </a:p>
      </dgm:t>
    </dgm:pt>
    <dgm:pt modelId="{28B2A7DC-6FE8-4F2B-8555-DB1A90E89AD9}" type="sibTrans" cxnId="{0785BD83-1DC7-4E69-9052-6EBACCA90A48}">
      <dgm:prSet/>
      <dgm:spPr/>
      <dgm:t>
        <a:bodyPr/>
        <a:lstStyle/>
        <a:p>
          <a:endParaRPr lang="es-419" sz="1600" b="0"/>
        </a:p>
      </dgm:t>
    </dgm:pt>
    <dgm:pt modelId="{F2E6FF08-F731-4644-A9F4-806ECF2237D2}">
      <dgm:prSet phldrT="[Texto]" custT="1"/>
      <dgm:spPr/>
      <dgm:t>
        <a:bodyPr/>
        <a:lstStyle/>
        <a:p>
          <a:pPr>
            <a:buFont typeface="Arial" panose="020B0604020202020204" pitchFamily="34" charset="0"/>
            <a:buChar char="•"/>
          </a:pPr>
          <a:endParaRPr lang="es-419" sz="1200" b="0" dirty="0"/>
        </a:p>
        <a:p>
          <a:pPr>
            <a:buFont typeface="Arial" panose="020B0604020202020204" pitchFamily="34" charset="0"/>
            <a:buChar char="•"/>
          </a:pPr>
          <a:r>
            <a:rPr lang="es-419" sz="2400" b="0" dirty="0"/>
            <a:t>La Reforma Hacendaria fue esencialmente recaudatoria y no de seguridad social. </a:t>
          </a:r>
        </a:p>
      </dgm:t>
    </dgm:pt>
    <dgm:pt modelId="{34FB74FF-5009-4E5B-9F03-640BFDD59853}" type="parTrans" cxnId="{DE907B6C-F7D8-4F81-968F-ABD374F8077B}">
      <dgm:prSet/>
      <dgm:spPr/>
      <dgm:t>
        <a:bodyPr/>
        <a:lstStyle/>
        <a:p>
          <a:endParaRPr lang="es-419" sz="1600" b="0"/>
        </a:p>
      </dgm:t>
    </dgm:pt>
    <dgm:pt modelId="{BE518AB6-43A2-4189-A51B-99D6AA56AFDE}" type="sibTrans" cxnId="{DE907B6C-F7D8-4F81-968F-ABD374F8077B}">
      <dgm:prSet/>
      <dgm:spPr/>
      <dgm:t>
        <a:bodyPr/>
        <a:lstStyle/>
        <a:p>
          <a:endParaRPr lang="es-419" sz="1600" b="0"/>
        </a:p>
      </dgm:t>
    </dgm:pt>
    <dgm:pt modelId="{AD6A1CE7-5283-4F26-9418-D8014DF0329C}">
      <dgm:prSet phldrT="[Texto]" custT="1"/>
      <dgm:spPr/>
      <dgm:t>
        <a:bodyPr/>
        <a:lstStyle/>
        <a:p>
          <a:pPr>
            <a:buFont typeface="Arial" panose="020B0604020202020204" pitchFamily="34" charset="0"/>
            <a:buChar char="•"/>
          </a:pPr>
          <a:r>
            <a:rPr lang="es-419" sz="2400" b="0" dirty="0"/>
            <a:t>Las modificaciones al IVA e ISR elevaron los ingresos tributarios en 1.7 </a:t>
          </a:r>
          <a:r>
            <a:rPr lang="es-419" sz="2400" b="0" dirty="0" err="1"/>
            <a:t>pp</a:t>
          </a:r>
          <a:r>
            <a:rPr lang="es-419" sz="2400" b="0" dirty="0"/>
            <a:t> del PIB de 2013 a 2017. También contribuyó el IEPS a gasolinas y diésel, el cual ha aportado alrededor de 1.0 </a:t>
          </a:r>
          <a:r>
            <a:rPr lang="es-419" sz="2400" b="0" dirty="0" err="1"/>
            <a:t>pp</a:t>
          </a:r>
          <a:r>
            <a:rPr lang="es-419" sz="2400" b="0" dirty="0"/>
            <a:t> del PIB. </a:t>
          </a:r>
        </a:p>
      </dgm:t>
    </dgm:pt>
    <dgm:pt modelId="{29943CB4-FF08-4CDC-9BD4-130335E7F30B}" type="parTrans" cxnId="{16EFCD62-A168-4BBB-AC95-72E42D88FF6E}">
      <dgm:prSet/>
      <dgm:spPr/>
      <dgm:t>
        <a:bodyPr/>
        <a:lstStyle/>
        <a:p>
          <a:endParaRPr lang="es-419" sz="1600" b="0"/>
        </a:p>
      </dgm:t>
    </dgm:pt>
    <dgm:pt modelId="{74C7588C-6BFD-4A00-BFFE-1B987C5FED5F}" type="sibTrans" cxnId="{16EFCD62-A168-4BBB-AC95-72E42D88FF6E}">
      <dgm:prSet/>
      <dgm:spPr/>
      <dgm:t>
        <a:bodyPr/>
        <a:lstStyle/>
        <a:p>
          <a:endParaRPr lang="es-419" sz="1600" b="0"/>
        </a:p>
      </dgm:t>
    </dgm:pt>
    <dgm:pt modelId="{5DC8C3D2-5811-4FA7-A3C2-E36851A10D02}">
      <dgm:prSet phldrT="[Texto]" custT="1"/>
      <dgm:spPr/>
      <dgm:t>
        <a:bodyPr/>
        <a:lstStyle/>
        <a:p>
          <a:pPr>
            <a:buFont typeface="Arial" panose="020B0604020202020204" pitchFamily="34" charset="0"/>
            <a:buChar char="•"/>
          </a:pPr>
          <a:r>
            <a:rPr lang="es-419" sz="2400" b="0" dirty="0"/>
            <a:t>El incremento en la recaudación también fue producto de las mejoras administrativas impulsadas por el SAT y de un componente tendencial en el crecimiento económico.</a:t>
          </a:r>
        </a:p>
      </dgm:t>
    </dgm:pt>
    <dgm:pt modelId="{BDB20F77-534C-4953-AFC5-3611304B1B28}" type="parTrans" cxnId="{3FC14AD1-CBBF-4FE5-B366-306B4ED2B1A4}">
      <dgm:prSet/>
      <dgm:spPr/>
      <dgm:t>
        <a:bodyPr/>
        <a:lstStyle/>
        <a:p>
          <a:endParaRPr lang="es-419" sz="1600" b="0"/>
        </a:p>
      </dgm:t>
    </dgm:pt>
    <dgm:pt modelId="{47FA49CD-69CC-476C-9E49-70DEF4F13618}" type="sibTrans" cxnId="{3FC14AD1-CBBF-4FE5-B366-306B4ED2B1A4}">
      <dgm:prSet/>
      <dgm:spPr/>
      <dgm:t>
        <a:bodyPr/>
        <a:lstStyle/>
        <a:p>
          <a:endParaRPr lang="es-419" sz="1600" b="0"/>
        </a:p>
      </dgm:t>
    </dgm:pt>
    <dgm:pt modelId="{0A933B42-0947-477B-88F5-CBB8ABC7C103}">
      <dgm:prSet phldrT="[Texto]" custT="1"/>
      <dgm:spPr/>
      <dgm:t>
        <a:bodyPr/>
        <a:lstStyle/>
        <a:p>
          <a:pPr>
            <a:buFont typeface="Arial" panose="020B0604020202020204" pitchFamily="34" charset="0"/>
            <a:buChar char="•"/>
          </a:pPr>
          <a:r>
            <a:rPr lang="es-419" sz="1050" b="0" dirty="0"/>
            <a:t> </a:t>
          </a:r>
        </a:p>
        <a:p>
          <a:pPr>
            <a:buFont typeface="Arial" panose="020B0604020202020204" pitchFamily="34" charset="0"/>
            <a:buChar char="•"/>
          </a:pPr>
          <a:r>
            <a:rPr lang="es-419" sz="2400" b="0" dirty="0"/>
            <a:t>El aumento en la recaudación permitió compensar la caída de los ingresos petroleros, los cuales pasaron de 8.3% del PIB a 3.8%.</a:t>
          </a:r>
        </a:p>
      </dgm:t>
    </dgm:pt>
    <dgm:pt modelId="{EB11A7FA-CAD4-43C8-95A6-1DF5486A5DA2}" type="parTrans" cxnId="{98DCFBF1-88D6-40E9-BCCC-23EEBEA6A184}">
      <dgm:prSet/>
      <dgm:spPr/>
      <dgm:t>
        <a:bodyPr/>
        <a:lstStyle/>
        <a:p>
          <a:endParaRPr lang="es-419" sz="1600" b="0"/>
        </a:p>
      </dgm:t>
    </dgm:pt>
    <dgm:pt modelId="{501D9687-1D0F-4D07-AE93-1163F281B84A}" type="sibTrans" cxnId="{98DCFBF1-88D6-40E9-BCCC-23EEBEA6A184}">
      <dgm:prSet/>
      <dgm:spPr/>
      <dgm:t>
        <a:bodyPr/>
        <a:lstStyle/>
        <a:p>
          <a:endParaRPr lang="es-419" sz="1600" b="0"/>
        </a:p>
      </dgm:t>
    </dgm:pt>
    <dgm:pt modelId="{1AC05A4D-D49E-4FFC-B8C6-0E0759AB4B8D}">
      <dgm:prSet phldrT="[Texto]" custT="1"/>
      <dgm:spPr/>
      <dgm:t>
        <a:bodyPr/>
        <a:lstStyle/>
        <a:p>
          <a:pPr>
            <a:buFont typeface="Arial" panose="020B0604020202020204" pitchFamily="34" charset="0"/>
            <a:buChar char="•"/>
          </a:pPr>
          <a:r>
            <a:rPr lang="es-419" sz="2400" b="0"/>
            <a:t>En materia de gasto, quedaron pendientes la pensión universal y el seguro de desempleo. Tampoco se atendieron con la suficiente profundidad los temas  de calidad y efectividad del gasto público y federalismo fiscal.</a:t>
          </a:r>
          <a:endParaRPr lang="es-419" sz="2400" b="0" dirty="0"/>
        </a:p>
      </dgm:t>
    </dgm:pt>
    <dgm:pt modelId="{22DA64DA-DC3D-4CF6-AC3B-FD28899B79B0}" type="parTrans" cxnId="{92A77C38-8DEE-4F7B-B66D-9437F57BEDC5}">
      <dgm:prSet/>
      <dgm:spPr/>
      <dgm:t>
        <a:bodyPr/>
        <a:lstStyle/>
        <a:p>
          <a:endParaRPr lang="es-419" b="0"/>
        </a:p>
      </dgm:t>
    </dgm:pt>
    <dgm:pt modelId="{4A9F1484-6743-4E49-8553-19CCB3C788EC}" type="sibTrans" cxnId="{92A77C38-8DEE-4F7B-B66D-9437F57BEDC5}">
      <dgm:prSet/>
      <dgm:spPr/>
      <dgm:t>
        <a:bodyPr/>
        <a:lstStyle/>
        <a:p>
          <a:endParaRPr lang="es-419" b="0"/>
        </a:p>
      </dgm:t>
    </dgm:pt>
    <dgm:pt modelId="{AC22203F-2E9E-4B90-AAF1-91344692879F}" type="pres">
      <dgm:prSet presAssocID="{0D495837-0A49-4EA2-98FA-D4DB320C7629}" presName="vert0" presStyleCnt="0">
        <dgm:presLayoutVars>
          <dgm:dir/>
          <dgm:animOne val="branch"/>
          <dgm:animLvl val="lvl"/>
        </dgm:presLayoutVars>
      </dgm:prSet>
      <dgm:spPr/>
    </dgm:pt>
    <dgm:pt modelId="{4D8B43B8-ADA2-48AE-A7D4-6FC08174953C}" type="pres">
      <dgm:prSet presAssocID="{B274B6AE-F45B-4A84-B219-0A00D8C86FAF}" presName="thickLine" presStyleLbl="alignNode1" presStyleIdx="0" presStyleCnt="1"/>
      <dgm:spPr/>
    </dgm:pt>
    <dgm:pt modelId="{4BEC76DA-8FAA-4936-BAB1-34764D19809B}" type="pres">
      <dgm:prSet presAssocID="{B274B6AE-F45B-4A84-B219-0A00D8C86FAF}" presName="horz1" presStyleCnt="0"/>
      <dgm:spPr/>
    </dgm:pt>
    <dgm:pt modelId="{FB7C6ED5-6DB4-4E65-8F03-FCCF5D3620B6}" type="pres">
      <dgm:prSet presAssocID="{B274B6AE-F45B-4A84-B219-0A00D8C86FAF}" presName="tx1" presStyleLbl="revTx" presStyleIdx="0" presStyleCnt="6"/>
      <dgm:spPr/>
    </dgm:pt>
    <dgm:pt modelId="{6D4C93CE-121C-4EDC-BF4E-D2319BD4C722}" type="pres">
      <dgm:prSet presAssocID="{B274B6AE-F45B-4A84-B219-0A00D8C86FAF}" presName="vert1" presStyleCnt="0"/>
      <dgm:spPr/>
    </dgm:pt>
    <dgm:pt modelId="{30395DE2-B445-4504-8A84-87509EC469D1}" type="pres">
      <dgm:prSet presAssocID="{F2E6FF08-F731-4644-A9F4-806ECF2237D2}" presName="vertSpace2a" presStyleCnt="0"/>
      <dgm:spPr/>
    </dgm:pt>
    <dgm:pt modelId="{63CC4D17-318C-4681-ACD3-0084302BB2BA}" type="pres">
      <dgm:prSet presAssocID="{F2E6FF08-F731-4644-A9F4-806ECF2237D2}" presName="horz2" presStyleCnt="0"/>
      <dgm:spPr/>
    </dgm:pt>
    <dgm:pt modelId="{0202CA10-BB41-425B-A00F-959565A06B38}" type="pres">
      <dgm:prSet presAssocID="{F2E6FF08-F731-4644-A9F4-806ECF2237D2}" presName="horzSpace2" presStyleCnt="0"/>
      <dgm:spPr/>
    </dgm:pt>
    <dgm:pt modelId="{B2ED82A3-120B-4890-A7F4-C9C1F2CFB0C8}" type="pres">
      <dgm:prSet presAssocID="{F2E6FF08-F731-4644-A9F4-806ECF2237D2}" presName="tx2" presStyleLbl="revTx" presStyleIdx="1" presStyleCnt="6"/>
      <dgm:spPr/>
    </dgm:pt>
    <dgm:pt modelId="{4132374C-1830-4EBB-B59A-9B5AB623C744}" type="pres">
      <dgm:prSet presAssocID="{F2E6FF08-F731-4644-A9F4-806ECF2237D2}" presName="vert2" presStyleCnt="0"/>
      <dgm:spPr/>
    </dgm:pt>
    <dgm:pt modelId="{5C4FB21C-D1EC-4448-9CB3-D49BEB12B062}" type="pres">
      <dgm:prSet presAssocID="{F2E6FF08-F731-4644-A9F4-806ECF2237D2}" presName="thinLine2b" presStyleLbl="callout" presStyleIdx="0" presStyleCnt="5"/>
      <dgm:spPr/>
    </dgm:pt>
    <dgm:pt modelId="{9499FA04-3A8D-4058-9667-20E17CC657CC}" type="pres">
      <dgm:prSet presAssocID="{F2E6FF08-F731-4644-A9F4-806ECF2237D2}" presName="vertSpace2b" presStyleCnt="0"/>
      <dgm:spPr/>
    </dgm:pt>
    <dgm:pt modelId="{52AB16B1-1485-4379-8236-37CB37FF1CB3}" type="pres">
      <dgm:prSet presAssocID="{AD6A1CE7-5283-4F26-9418-D8014DF0329C}" presName="horz2" presStyleCnt="0"/>
      <dgm:spPr/>
    </dgm:pt>
    <dgm:pt modelId="{9C9BF883-8898-4795-AB89-652AE54292FF}" type="pres">
      <dgm:prSet presAssocID="{AD6A1CE7-5283-4F26-9418-D8014DF0329C}" presName="horzSpace2" presStyleCnt="0"/>
      <dgm:spPr/>
    </dgm:pt>
    <dgm:pt modelId="{1A5A1D03-70FC-46D7-B401-6ACF559B46A9}" type="pres">
      <dgm:prSet presAssocID="{AD6A1CE7-5283-4F26-9418-D8014DF0329C}" presName="tx2" presStyleLbl="revTx" presStyleIdx="2" presStyleCnt="6"/>
      <dgm:spPr/>
    </dgm:pt>
    <dgm:pt modelId="{E634A15E-560B-4980-B4AB-EE364899A81B}" type="pres">
      <dgm:prSet presAssocID="{AD6A1CE7-5283-4F26-9418-D8014DF0329C}" presName="vert2" presStyleCnt="0"/>
      <dgm:spPr/>
    </dgm:pt>
    <dgm:pt modelId="{0E317106-A58A-48B3-B19F-18B063C19DAB}" type="pres">
      <dgm:prSet presAssocID="{AD6A1CE7-5283-4F26-9418-D8014DF0329C}" presName="thinLine2b" presStyleLbl="callout" presStyleIdx="1" presStyleCnt="5"/>
      <dgm:spPr/>
    </dgm:pt>
    <dgm:pt modelId="{A6E4674F-8EE4-48F4-B224-331F5D1333E1}" type="pres">
      <dgm:prSet presAssocID="{AD6A1CE7-5283-4F26-9418-D8014DF0329C}" presName="vertSpace2b" presStyleCnt="0"/>
      <dgm:spPr/>
    </dgm:pt>
    <dgm:pt modelId="{92B5D12A-BD10-42A6-8657-FEED233DC967}" type="pres">
      <dgm:prSet presAssocID="{5DC8C3D2-5811-4FA7-A3C2-E36851A10D02}" presName="horz2" presStyleCnt="0"/>
      <dgm:spPr/>
    </dgm:pt>
    <dgm:pt modelId="{D41566D8-DFCC-4294-A1BB-C1BDB08D0FEA}" type="pres">
      <dgm:prSet presAssocID="{5DC8C3D2-5811-4FA7-A3C2-E36851A10D02}" presName="horzSpace2" presStyleCnt="0"/>
      <dgm:spPr/>
    </dgm:pt>
    <dgm:pt modelId="{87EE10BF-AE3D-46F6-BA2F-50EAEA583DA2}" type="pres">
      <dgm:prSet presAssocID="{5DC8C3D2-5811-4FA7-A3C2-E36851A10D02}" presName="tx2" presStyleLbl="revTx" presStyleIdx="3" presStyleCnt="6"/>
      <dgm:spPr/>
    </dgm:pt>
    <dgm:pt modelId="{25853030-B816-4A48-8344-3F16793F4157}" type="pres">
      <dgm:prSet presAssocID="{5DC8C3D2-5811-4FA7-A3C2-E36851A10D02}" presName="vert2" presStyleCnt="0"/>
      <dgm:spPr/>
    </dgm:pt>
    <dgm:pt modelId="{F7623DCB-6417-4C91-BC93-EE775122C95D}" type="pres">
      <dgm:prSet presAssocID="{5DC8C3D2-5811-4FA7-A3C2-E36851A10D02}" presName="thinLine2b" presStyleLbl="callout" presStyleIdx="2" presStyleCnt="5"/>
      <dgm:spPr/>
    </dgm:pt>
    <dgm:pt modelId="{425C315C-AE8A-430D-9EB6-8B352BC2EF0B}" type="pres">
      <dgm:prSet presAssocID="{5DC8C3D2-5811-4FA7-A3C2-E36851A10D02}" presName="vertSpace2b" presStyleCnt="0"/>
      <dgm:spPr/>
    </dgm:pt>
    <dgm:pt modelId="{95C2FB65-ECB3-4BDA-A390-7C5364978481}" type="pres">
      <dgm:prSet presAssocID="{0A933B42-0947-477B-88F5-CBB8ABC7C103}" presName="horz2" presStyleCnt="0"/>
      <dgm:spPr/>
    </dgm:pt>
    <dgm:pt modelId="{13796DF4-5007-4E40-B8F3-FB2106B8F3C4}" type="pres">
      <dgm:prSet presAssocID="{0A933B42-0947-477B-88F5-CBB8ABC7C103}" presName="horzSpace2" presStyleCnt="0"/>
      <dgm:spPr/>
    </dgm:pt>
    <dgm:pt modelId="{0194E0D9-FEF9-41F4-8FB6-CEF92A7AFDEC}" type="pres">
      <dgm:prSet presAssocID="{0A933B42-0947-477B-88F5-CBB8ABC7C103}" presName="tx2" presStyleLbl="revTx" presStyleIdx="4" presStyleCnt="6"/>
      <dgm:spPr/>
    </dgm:pt>
    <dgm:pt modelId="{AA9847EF-40A1-467A-AED1-C3C9D033D127}" type="pres">
      <dgm:prSet presAssocID="{0A933B42-0947-477B-88F5-CBB8ABC7C103}" presName="vert2" presStyleCnt="0"/>
      <dgm:spPr/>
    </dgm:pt>
    <dgm:pt modelId="{C4891DAA-FA95-4AA7-B6E7-3BDCC59EFCE7}" type="pres">
      <dgm:prSet presAssocID="{0A933B42-0947-477B-88F5-CBB8ABC7C103}" presName="thinLine2b" presStyleLbl="callout" presStyleIdx="3" presStyleCnt="5"/>
      <dgm:spPr/>
    </dgm:pt>
    <dgm:pt modelId="{FE0B2AEA-A7C6-411F-89DC-4A8363EF7E00}" type="pres">
      <dgm:prSet presAssocID="{0A933B42-0947-477B-88F5-CBB8ABC7C103}" presName="vertSpace2b" presStyleCnt="0"/>
      <dgm:spPr/>
    </dgm:pt>
    <dgm:pt modelId="{63AF89FF-9BE2-42FA-8A4E-9C52CC9C602C}" type="pres">
      <dgm:prSet presAssocID="{1AC05A4D-D49E-4FFC-B8C6-0E0759AB4B8D}" presName="horz2" presStyleCnt="0"/>
      <dgm:spPr/>
    </dgm:pt>
    <dgm:pt modelId="{735D94CD-09DE-473D-9D6F-1E27284F6FD4}" type="pres">
      <dgm:prSet presAssocID="{1AC05A4D-D49E-4FFC-B8C6-0E0759AB4B8D}" presName="horzSpace2" presStyleCnt="0"/>
      <dgm:spPr/>
    </dgm:pt>
    <dgm:pt modelId="{C6D0290D-0263-4ABD-8ABB-34EDBE6C1249}" type="pres">
      <dgm:prSet presAssocID="{1AC05A4D-D49E-4FFC-B8C6-0E0759AB4B8D}" presName="tx2" presStyleLbl="revTx" presStyleIdx="5" presStyleCnt="6"/>
      <dgm:spPr/>
    </dgm:pt>
    <dgm:pt modelId="{AF9CE012-2A12-42D3-8D90-58B7B7432A4D}" type="pres">
      <dgm:prSet presAssocID="{1AC05A4D-D49E-4FFC-B8C6-0E0759AB4B8D}" presName="vert2" presStyleCnt="0"/>
      <dgm:spPr/>
    </dgm:pt>
    <dgm:pt modelId="{E278C734-80E2-4EC1-B562-F57679B69A98}" type="pres">
      <dgm:prSet presAssocID="{1AC05A4D-D49E-4FFC-B8C6-0E0759AB4B8D}" presName="thinLine2b" presStyleLbl="callout" presStyleIdx="4" presStyleCnt="5"/>
      <dgm:spPr/>
    </dgm:pt>
    <dgm:pt modelId="{34688F6E-1509-4BB9-9BFB-1BDBEDF2B388}" type="pres">
      <dgm:prSet presAssocID="{1AC05A4D-D49E-4FFC-B8C6-0E0759AB4B8D}" presName="vertSpace2b" presStyleCnt="0"/>
      <dgm:spPr/>
    </dgm:pt>
  </dgm:ptLst>
  <dgm:cxnLst>
    <dgm:cxn modelId="{FFE21701-5970-44A5-9C86-FB6EA811B04A}" type="presOf" srcId="{AD6A1CE7-5283-4F26-9418-D8014DF0329C}" destId="{1A5A1D03-70FC-46D7-B401-6ACF559B46A9}" srcOrd="0" destOrd="0" presId="urn:microsoft.com/office/officeart/2008/layout/LinedList"/>
    <dgm:cxn modelId="{5F6D0C2D-D245-4E3C-A36A-97854C1FCAA8}" type="presOf" srcId="{0D495837-0A49-4EA2-98FA-D4DB320C7629}" destId="{AC22203F-2E9E-4B90-AAF1-91344692879F}" srcOrd="0" destOrd="0" presId="urn:microsoft.com/office/officeart/2008/layout/LinedList"/>
    <dgm:cxn modelId="{92A77C38-8DEE-4F7B-B66D-9437F57BEDC5}" srcId="{B274B6AE-F45B-4A84-B219-0A00D8C86FAF}" destId="{1AC05A4D-D49E-4FFC-B8C6-0E0759AB4B8D}" srcOrd="4" destOrd="0" parTransId="{22DA64DA-DC3D-4CF6-AC3B-FD28899B79B0}" sibTransId="{4A9F1484-6743-4E49-8553-19CCB3C788EC}"/>
    <dgm:cxn modelId="{DA8EC83E-8CAB-4B99-A0B7-E99740C202FE}" type="presOf" srcId="{0A933B42-0947-477B-88F5-CBB8ABC7C103}" destId="{0194E0D9-FEF9-41F4-8FB6-CEF92A7AFDEC}" srcOrd="0" destOrd="0" presId="urn:microsoft.com/office/officeart/2008/layout/LinedList"/>
    <dgm:cxn modelId="{16EFCD62-A168-4BBB-AC95-72E42D88FF6E}" srcId="{B274B6AE-F45B-4A84-B219-0A00D8C86FAF}" destId="{AD6A1CE7-5283-4F26-9418-D8014DF0329C}" srcOrd="1" destOrd="0" parTransId="{29943CB4-FF08-4CDC-9BD4-130335E7F30B}" sibTransId="{74C7588C-6BFD-4A00-BFFE-1B987C5FED5F}"/>
    <dgm:cxn modelId="{DE907B6C-F7D8-4F81-968F-ABD374F8077B}" srcId="{B274B6AE-F45B-4A84-B219-0A00D8C86FAF}" destId="{F2E6FF08-F731-4644-A9F4-806ECF2237D2}" srcOrd="0" destOrd="0" parTransId="{34FB74FF-5009-4E5B-9F03-640BFDD59853}" sibTransId="{BE518AB6-43A2-4189-A51B-99D6AA56AFDE}"/>
    <dgm:cxn modelId="{A7CC204E-8D29-45FF-A109-66AE06B17BD2}" type="presOf" srcId="{F2E6FF08-F731-4644-A9F4-806ECF2237D2}" destId="{B2ED82A3-120B-4890-A7F4-C9C1F2CFB0C8}" srcOrd="0" destOrd="0" presId="urn:microsoft.com/office/officeart/2008/layout/LinedList"/>
    <dgm:cxn modelId="{0785BD83-1DC7-4E69-9052-6EBACCA90A48}" srcId="{0D495837-0A49-4EA2-98FA-D4DB320C7629}" destId="{B274B6AE-F45B-4A84-B219-0A00D8C86FAF}" srcOrd="0" destOrd="0" parTransId="{4BA8033C-04D8-4B48-947C-0229F20D4DE6}" sibTransId="{28B2A7DC-6FE8-4F2B-8555-DB1A90E89AD9}"/>
    <dgm:cxn modelId="{3FC14AD1-CBBF-4FE5-B366-306B4ED2B1A4}" srcId="{B274B6AE-F45B-4A84-B219-0A00D8C86FAF}" destId="{5DC8C3D2-5811-4FA7-A3C2-E36851A10D02}" srcOrd="2" destOrd="0" parTransId="{BDB20F77-534C-4953-AFC5-3611304B1B28}" sibTransId="{47FA49CD-69CC-476C-9E49-70DEF4F13618}"/>
    <dgm:cxn modelId="{26F12BD2-6C68-4BF1-804D-B46FB83BEF4B}" type="presOf" srcId="{5DC8C3D2-5811-4FA7-A3C2-E36851A10D02}" destId="{87EE10BF-AE3D-46F6-BA2F-50EAEA583DA2}" srcOrd="0" destOrd="0" presId="urn:microsoft.com/office/officeart/2008/layout/LinedList"/>
    <dgm:cxn modelId="{E130D3DE-870F-46ED-873C-90A48C78D597}" type="presOf" srcId="{1AC05A4D-D49E-4FFC-B8C6-0E0759AB4B8D}" destId="{C6D0290D-0263-4ABD-8ABB-34EDBE6C1249}" srcOrd="0" destOrd="0" presId="urn:microsoft.com/office/officeart/2008/layout/LinedList"/>
    <dgm:cxn modelId="{98DCFBF1-88D6-40E9-BCCC-23EEBEA6A184}" srcId="{B274B6AE-F45B-4A84-B219-0A00D8C86FAF}" destId="{0A933B42-0947-477B-88F5-CBB8ABC7C103}" srcOrd="3" destOrd="0" parTransId="{EB11A7FA-CAD4-43C8-95A6-1DF5486A5DA2}" sibTransId="{501D9687-1D0F-4D07-AE93-1163F281B84A}"/>
    <dgm:cxn modelId="{61AD75F5-CDF7-4221-8BA9-71F36346EB53}" type="presOf" srcId="{B274B6AE-F45B-4A84-B219-0A00D8C86FAF}" destId="{FB7C6ED5-6DB4-4E65-8F03-FCCF5D3620B6}" srcOrd="0" destOrd="0" presId="urn:microsoft.com/office/officeart/2008/layout/LinedList"/>
    <dgm:cxn modelId="{0F143CE2-D889-40E1-B45D-7174F0EDFD0E}" type="presParOf" srcId="{AC22203F-2E9E-4B90-AAF1-91344692879F}" destId="{4D8B43B8-ADA2-48AE-A7D4-6FC08174953C}" srcOrd="0" destOrd="0" presId="urn:microsoft.com/office/officeart/2008/layout/LinedList"/>
    <dgm:cxn modelId="{118AF95A-0127-42EA-BC7F-D599BF001EAB}" type="presParOf" srcId="{AC22203F-2E9E-4B90-AAF1-91344692879F}" destId="{4BEC76DA-8FAA-4936-BAB1-34764D19809B}" srcOrd="1" destOrd="0" presId="urn:microsoft.com/office/officeart/2008/layout/LinedList"/>
    <dgm:cxn modelId="{D0FC76DA-C17B-4ABB-8D84-05CE485E93DF}" type="presParOf" srcId="{4BEC76DA-8FAA-4936-BAB1-34764D19809B}" destId="{FB7C6ED5-6DB4-4E65-8F03-FCCF5D3620B6}" srcOrd="0" destOrd="0" presId="urn:microsoft.com/office/officeart/2008/layout/LinedList"/>
    <dgm:cxn modelId="{B59792FA-8FE2-44EF-88EA-BEB70BF8DFF9}" type="presParOf" srcId="{4BEC76DA-8FAA-4936-BAB1-34764D19809B}" destId="{6D4C93CE-121C-4EDC-BF4E-D2319BD4C722}" srcOrd="1" destOrd="0" presId="urn:microsoft.com/office/officeart/2008/layout/LinedList"/>
    <dgm:cxn modelId="{318911D1-893D-49A2-93DD-A93FA371D47F}" type="presParOf" srcId="{6D4C93CE-121C-4EDC-BF4E-D2319BD4C722}" destId="{30395DE2-B445-4504-8A84-87509EC469D1}" srcOrd="0" destOrd="0" presId="urn:microsoft.com/office/officeart/2008/layout/LinedList"/>
    <dgm:cxn modelId="{8BC08927-4CBA-417D-905C-2694594320FE}" type="presParOf" srcId="{6D4C93CE-121C-4EDC-BF4E-D2319BD4C722}" destId="{63CC4D17-318C-4681-ACD3-0084302BB2BA}" srcOrd="1" destOrd="0" presId="urn:microsoft.com/office/officeart/2008/layout/LinedList"/>
    <dgm:cxn modelId="{7846BC5C-AD1A-4363-AE2D-F6FF22179DFE}" type="presParOf" srcId="{63CC4D17-318C-4681-ACD3-0084302BB2BA}" destId="{0202CA10-BB41-425B-A00F-959565A06B38}" srcOrd="0" destOrd="0" presId="urn:microsoft.com/office/officeart/2008/layout/LinedList"/>
    <dgm:cxn modelId="{557D4385-62C1-4157-AFB4-4FFF685EA2C9}" type="presParOf" srcId="{63CC4D17-318C-4681-ACD3-0084302BB2BA}" destId="{B2ED82A3-120B-4890-A7F4-C9C1F2CFB0C8}" srcOrd="1" destOrd="0" presId="urn:microsoft.com/office/officeart/2008/layout/LinedList"/>
    <dgm:cxn modelId="{BC4535F8-B8C9-4BD2-9DAA-56C9F393BDB8}" type="presParOf" srcId="{63CC4D17-318C-4681-ACD3-0084302BB2BA}" destId="{4132374C-1830-4EBB-B59A-9B5AB623C744}" srcOrd="2" destOrd="0" presId="urn:microsoft.com/office/officeart/2008/layout/LinedList"/>
    <dgm:cxn modelId="{8BB81784-7421-49A2-8673-BF5A77653162}" type="presParOf" srcId="{6D4C93CE-121C-4EDC-BF4E-D2319BD4C722}" destId="{5C4FB21C-D1EC-4448-9CB3-D49BEB12B062}" srcOrd="2" destOrd="0" presId="urn:microsoft.com/office/officeart/2008/layout/LinedList"/>
    <dgm:cxn modelId="{086B73FB-F970-448E-AE62-BD54FCC37037}" type="presParOf" srcId="{6D4C93CE-121C-4EDC-BF4E-D2319BD4C722}" destId="{9499FA04-3A8D-4058-9667-20E17CC657CC}" srcOrd="3" destOrd="0" presId="urn:microsoft.com/office/officeart/2008/layout/LinedList"/>
    <dgm:cxn modelId="{31E8B3F0-FE51-4F34-B5BD-A78264181032}" type="presParOf" srcId="{6D4C93CE-121C-4EDC-BF4E-D2319BD4C722}" destId="{52AB16B1-1485-4379-8236-37CB37FF1CB3}" srcOrd="4" destOrd="0" presId="urn:microsoft.com/office/officeart/2008/layout/LinedList"/>
    <dgm:cxn modelId="{D969DAA6-BCBA-48E2-847A-FFCFBF7B469C}" type="presParOf" srcId="{52AB16B1-1485-4379-8236-37CB37FF1CB3}" destId="{9C9BF883-8898-4795-AB89-652AE54292FF}" srcOrd="0" destOrd="0" presId="urn:microsoft.com/office/officeart/2008/layout/LinedList"/>
    <dgm:cxn modelId="{BFAF529E-15C2-430D-A2AE-3142F1C3CA2C}" type="presParOf" srcId="{52AB16B1-1485-4379-8236-37CB37FF1CB3}" destId="{1A5A1D03-70FC-46D7-B401-6ACF559B46A9}" srcOrd="1" destOrd="0" presId="urn:microsoft.com/office/officeart/2008/layout/LinedList"/>
    <dgm:cxn modelId="{D70384D6-B1BF-4F29-9324-7FC9A353BA77}" type="presParOf" srcId="{52AB16B1-1485-4379-8236-37CB37FF1CB3}" destId="{E634A15E-560B-4980-B4AB-EE364899A81B}" srcOrd="2" destOrd="0" presId="urn:microsoft.com/office/officeart/2008/layout/LinedList"/>
    <dgm:cxn modelId="{D7CBACA1-AAC8-402D-A44B-2B72B99BC7F1}" type="presParOf" srcId="{6D4C93CE-121C-4EDC-BF4E-D2319BD4C722}" destId="{0E317106-A58A-48B3-B19F-18B063C19DAB}" srcOrd="5" destOrd="0" presId="urn:microsoft.com/office/officeart/2008/layout/LinedList"/>
    <dgm:cxn modelId="{E8A67FF1-9B23-4B42-94BC-BB419A983B49}" type="presParOf" srcId="{6D4C93CE-121C-4EDC-BF4E-D2319BD4C722}" destId="{A6E4674F-8EE4-48F4-B224-331F5D1333E1}" srcOrd="6" destOrd="0" presId="urn:microsoft.com/office/officeart/2008/layout/LinedList"/>
    <dgm:cxn modelId="{DE466D46-867C-406A-9EC8-6F7E82DE89B8}" type="presParOf" srcId="{6D4C93CE-121C-4EDC-BF4E-D2319BD4C722}" destId="{92B5D12A-BD10-42A6-8657-FEED233DC967}" srcOrd="7" destOrd="0" presId="urn:microsoft.com/office/officeart/2008/layout/LinedList"/>
    <dgm:cxn modelId="{D98AAC65-980D-424E-8F8C-4202B2A5B0A7}" type="presParOf" srcId="{92B5D12A-BD10-42A6-8657-FEED233DC967}" destId="{D41566D8-DFCC-4294-A1BB-C1BDB08D0FEA}" srcOrd="0" destOrd="0" presId="urn:microsoft.com/office/officeart/2008/layout/LinedList"/>
    <dgm:cxn modelId="{81DCDA7C-0495-453E-8B8C-B655D7621A46}" type="presParOf" srcId="{92B5D12A-BD10-42A6-8657-FEED233DC967}" destId="{87EE10BF-AE3D-46F6-BA2F-50EAEA583DA2}" srcOrd="1" destOrd="0" presId="urn:microsoft.com/office/officeart/2008/layout/LinedList"/>
    <dgm:cxn modelId="{8FFE494B-529E-46B6-B62B-32681DD3155E}" type="presParOf" srcId="{92B5D12A-BD10-42A6-8657-FEED233DC967}" destId="{25853030-B816-4A48-8344-3F16793F4157}" srcOrd="2" destOrd="0" presId="urn:microsoft.com/office/officeart/2008/layout/LinedList"/>
    <dgm:cxn modelId="{8DDD435D-E199-4335-B90F-78E35075844D}" type="presParOf" srcId="{6D4C93CE-121C-4EDC-BF4E-D2319BD4C722}" destId="{F7623DCB-6417-4C91-BC93-EE775122C95D}" srcOrd="8" destOrd="0" presId="urn:microsoft.com/office/officeart/2008/layout/LinedList"/>
    <dgm:cxn modelId="{E5735705-E95A-4119-A290-4C3B8441FD82}" type="presParOf" srcId="{6D4C93CE-121C-4EDC-BF4E-D2319BD4C722}" destId="{425C315C-AE8A-430D-9EB6-8B352BC2EF0B}" srcOrd="9" destOrd="0" presId="urn:microsoft.com/office/officeart/2008/layout/LinedList"/>
    <dgm:cxn modelId="{450526B7-75A6-4C49-A89D-8DC01DD67833}" type="presParOf" srcId="{6D4C93CE-121C-4EDC-BF4E-D2319BD4C722}" destId="{95C2FB65-ECB3-4BDA-A390-7C5364978481}" srcOrd="10" destOrd="0" presId="urn:microsoft.com/office/officeart/2008/layout/LinedList"/>
    <dgm:cxn modelId="{F5D896E5-DD12-4E0F-8B79-D0E16A76CEFD}" type="presParOf" srcId="{95C2FB65-ECB3-4BDA-A390-7C5364978481}" destId="{13796DF4-5007-4E40-B8F3-FB2106B8F3C4}" srcOrd="0" destOrd="0" presId="urn:microsoft.com/office/officeart/2008/layout/LinedList"/>
    <dgm:cxn modelId="{675C01EB-0F1F-4277-BAC3-988F8EA3738E}" type="presParOf" srcId="{95C2FB65-ECB3-4BDA-A390-7C5364978481}" destId="{0194E0D9-FEF9-41F4-8FB6-CEF92A7AFDEC}" srcOrd="1" destOrd="0" presId="urn:microsoft.com/office/officeart/2008/layout/LinedList"/>
    <dgm:cxn modelId="{0B2DAAB5-A7C9-4EAE-9648-827999A9F0C2}" type="presParOf" srcId="{95C2FB65-ECB3-4BDA-A390-7C5364978481}" destId="{AA9847EF-40A1-467A-AED1-C3C9D033D127}" srcOrd="2" destOrd="0" presId="urn:microsoft.com/office/officeart/2008/layout/LinedList"/>
    <dgm:cxn modelId="{AF4AF94D-CCF0-44E6-8310-073844BBCF95}" type="presParOf" srcId="{6D4C93CE-121C-4EDC-BF4E-D2319BD4C722}" destId="{C4891DAA-FA95-4AA7-B6E7-3BDCC59EFCE7}" srcOrd="11" destOrd="0" presId="urn:microsoft.com/office/officeart/2008/layout/LinedList"/>
    <dgm:cxn modelId="{BA34E2D9-9DD9-4C0E-8736-9DA342509BE4}" type="presParOf" srcId="{6D4C93CE-121C-4EDC-BF4E-D2319BD4C722}" destId="{FE0B2AEA-A7C6-411F-89DC-4A8363EF7E00}" srcOrd="12" destOrd="0" presId="urn:microsoft.com/office/officeart/2008/layout/LinedList"/>
    <dgm:cxn modelId="{47E2A650-1A8E-4754-8BFD-B26C5AF4F6D1}" type="presParOf" srcId="{6D4C93CE-121C-4EDC-BF4E-D2319BD4C722}" destId="{63AF89FF-9BE2-42FA-8A4E-9C52CC9C602C}" srcOrd="13" destOrd="0" presId="urn:microsoft.com/office/officeart/2008/layout/LinedList"/>
    <dgm:cxn modelId="{7F7445DF-DCA4-428F-A887-F4D3CBA04532}" type="presParOf" srcId="{63AF89FF-9BE2-42FA-8A4E-9C52CC9C602C}" destId="{735D94CD-09DE-473D-9D6F-1E27284F6FD4}" srcOrd="0" destOrd="0" presId="urn:microsoft.com/office/officeart/2008/layout/LinedList"/>
    <dgm:cxn modelId="{452E8446-EFA4-4649-9286-3B4ABB55BCA3}" type="presParOf" srcId="{63AF89FF-9BE2-42FA-8A4E-9C52CC9C602C}" destId="{C6D0290D-0263-4ABD-8ABB-34EDBE6C1249}" srcOrd="1" destOrd="0" presId="urn:microsoft.com/office/officeart/2008/layout/LinedList"/>
    <dgm:cxn modelId="{5AAA9BDF-72E9-474B-9DC0-54578A91894C}" type="presParOf" srcId="{63AF89FF-9BE2-42FA-8A4E-9C52CC9C602C}" destId="{AF9CE012-2A12-42D3-8D90-58B7B7432A4D}" srcOrd="2" destOrd="0" presId="urn:microsoft.com/office/officeart/2008/layout/LinedList"/>
    <dgm:cxn modelId="{3CE1D3FE-4219-4E40-96F7-A1271E51A248}" type="presParOf" srcId="{6D4C93CE-121C-4EDC-BF4E-D2319BD4C722}" destId="{E278C734-80E2-4EC1-B562-F57679B69A98}" srcOrd="14" destOrd="0" presId="urn:microsoft.com/office/officeart/2008/layout/LinedList"/>
    <dgm:cxn modelId="{9E0058C3-84E4-435D-982E-833DE524812F}" type="presParOf" srcId="{6D4C93CE-121C-4EDC-BF4E-D2319BD4C722}" destId="{34688F6E-1509-4BB9-9BFB-1BDBEDF2B388}" srcOrd="15"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5A91A9F-A6F4-4174-ABC7-7FF081FC0BD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419"/>
        </a:p>
      </dgm:t>
    </dgm:pt>
    <dgm:pt modelId="{0A85B0FE-4E51-45AB-8EB9-48412E1E826A}">
      <dgm:prSet phldrT="[Texto]" custT="1"/>
      <dgm:spPr/>
      <dgm:t>
        <a:bodyPr/>
        <a:lstStyle/>
        <a:p>
          <a:r>
            <a:rPr lang="es-419" sz="2400" b="1" dirty="0"/>
            <a:t>Consideraciones finales</a:t>
          </a:r>
        </a:p>
      </dgm:t>
    </dgm:pt>
    <dgm:pt modelId="{E4B3E721-0CA7-4086-9F4F-26606EF204D9}" type="parTrans" cxnId="{C2C0FD83-7C55-449A-862C-D82F2ACEAAE8}">
      <dgm:prSet/>
      <dgm:spPr/>
      <dgm:t>
        <a:bodyPr/>
        <a:lstStyle/>
        <a:p>
          <a:endParaRPr lang="es-419" sz="2400"/>
        </a:p>
      </dgm:t>
    </dgm:pt>
    <dgm:pt modelId="{D1669285-FBD2-4E70-999B-ECB43A9A8606}" type="sibTrans" cxnId="{C2C0FD83-7C55-449A-862C-D82F2ACEAAE8}">
      <dgm:prSet/>
      <dgm:spPr/>
      <dgm:t>
        <a:bodyPr/>
        <a:lstStyle/>
        <a:p>
          <a:endParaRPr lang="es-419" sz="2400"/>
        </a:p>
      </dgm:t>
    </dgm:pt>
    <dgm:pt modelId="{024217A6-1B85-47B4-A7D1-2F887958B58F}">
      <dgm:prSet phldrT="[Texto]" custT="1"/>
      <dgm:spPr/>
      <dgm:t>
        <a:bodyPr/>
        <a:lstStyle/>
        <a:p>
          <a:pPr algn="l">
            <a:buFont typeface="Arial" panose="020B0604020202020204" pitchFamily="34" charset="0"/>
            <a:buChar char="•"/>
          </a:pPr>
          <a:endParaRPr lang="es-419" sz="1800" dirty="0"/>
        </a:p>
        <a:p>
          <a:pPr algn="l">
            <a:buFont typeface="Arial" panose="020B0604020202020204" pitchFamily="34" charset="0"/>
            <a:buChar char="•"/>
          </a:pPr>
          <a:r>
            <a:rPr lang="es-419" sz="2400" dirty="0"/>
            <a:t>En materia de responsabilidad hacendaria, se establecieron los RFSP y al SHRFSP como ancla fiscal y el LMGCE como regla fiscal. Sin embargo, el endeudamiento público crecieron a un ritmo acelerado entre 2014 y 2016. </a:t>
          </a:r>
        </a:p>
      </dgm:t>
    </dgm:pt>
    <dgm:pt modelId="{2748838C-6F6B-4957-9A4A-C644C81D9E50}" type="parTrans" cxnId="{EF2E3ABB-AE28-44F8-BF17-035D92D1D002}">
      <dgm:prSet/>
      <dgm:spPr/>
      <dgm:t>
        <a:bodyPr/>
        <a:lstStyle/>
        <a:p>
          <a:endParaRPr lang="es-419" sz="2400"/>
        </a:p>
      </dgm:t>
    </dgm:pt>
    <dgm:pt modelId="{861ED44E-F274-4232-A7AC-34A1FD18F00F}" type="sibTrans" cxnId="{EF2E3ABB-AE28-44F8-BF17-035D92D1D002}">
      <dgm:prSet/>
      <dgm:spPr/>
      <dgm:t>
        <a:bodyPr/>
        <a:lstStyle/>
        <a:p>
          <a:endParaRPr lang="es-419" sz="2400"/>
        </a:p>
      </dgm:t>
    </dgm:pt>
    <dgm:pt modelId="{D1DBCA09-AD51-408B-BB7D-27E9E430A89F}">
      <dgm:prSet phldrT="[Texto]" custT="1"/>
      <dgm:spPr/>
      <dgm:t>
        <a:bodyPr/>
        <a:lstStyle/>
        <a:p>
          <a:pPr>
            <a:buFont typeface="Arial" panose="020B0604020202020204" pitchFamily="34" charset="0"/>
            <a:buChar char="•"/>
          </a:pPr>
          <a:endParaRPr lang="es-419" sz="1400" dirty="0"/>
        </a:p>
        <a:p>
          <a:pPr>
            <a:buFont typeface="Arial" panose="020B0604020202020204" pitchFamily="34" charset="0"/>
            <a:buChar char="•"/>
          </a:pPr>
          <a:r>
            <a:rPr lang="es-419" sz="2400" dirty="0"/>
            <a:t>El LMGCE sólo comprende un porcentaje del gasto total y no cuenta con mecanismos para la generación de ahorro público cuando la economía crezca por encima de su potencial.</a:t>
          </a:r>
        </a:p>
      </dgm:t>
    </dgm:pt>
    <dgm:pt modelId="{B9538037-3C1E-4DE9-8F10-C7CCF8713A6E}" type="parTrans" cxnId="{45E55C84-860E-453B-9574-42F1A130AC9F}">
      <dgm:prSet/>
      <dgm:spPr/>
      <dgm:t>
        <a:bodyPr/>
        <a:lstStyle/>
        <a:p>
          <a:endParaRPr lang="es-419" sz="2400"/>
        </a:p>
      </dgm:t>
    </dgm:pt>
    <dgm:pt modelId="{DFBF728B-0CD3-40C5-9CF8-756CE414CBBF}" type="sibTrans" cxnId="{45E55C84-860E-453B-9574-42F1A130AC9F}">
      <dgm:prSet/>
      <dgm:spPr/>
      <dgm:t>
        <a:bodyPr/>
        <a:lstStyle/>
        <a:p>
          <a:endParaRPr lang="es-419" sz="2400"/>
        </a:p>
      </dgm:t>
    </dgm:pt>
    <dgm:pt modelId="{B3A27B45-A0F3-4979-8BE5-E3A5002DFA94}">
      <dgm:prSet phldrT="[Texto]" custT="1"/>
      <dgm:spPr/>
      <dgm:t>
        <a:bodyPr/>
        <a:lstStyle/>
        <a:p>
          <a:pPr>
            <a:buFont typeface="Arial" panose="020B0604020202020204" pitchFamily="34" charset="0"/>
            <a:buChar char="•"/>
          </a:pPr>
          <a:r>
            <a:rPr lang="es-419" sz="2400" dirty="0"/>
            <a:t>Las distintas propuestas para fortalecer el marco fiscal del país deben ser discutidas y analizadas por el Congreso para continuar con el proceso de consolidación de las finanzas públicas y generar espacio fiscal para enfrentar las distintas presiones y problemas que pueden presentarse en el mediano y largo plazo. </a:t>
          </a:r>
        </a:p>
      </dgm:t>
    </dgm:pt>
    <dgm:pt modelId="{3A869CAF-2096-4545-9CD5-45EB3C693495}" type="parTrans" cxnId="{9B7C41B7-0164-45CC-B269-6F72DAD2A8ED}">
      <dgm:prSet/>
      <dgm:spPr/>
      <dgm:t>
        <a:bodyPr/>
        <a:lstStyle/>
        <a:p>
          <a:endParaRPr lang="es-419" sz="2400"/>
        </a:p>
      </dgm:t>
    </dgm:pt>
    <dgm:pt modelId="{693C18D6-48BE-448E-89D4-1B621B2358AB}" type="sibTrans" cxnId="{9B7C41B7-0164-45CC-B269-6F72DAD2A8ED}">
      <dgm:prSet/>
      <dgm:spPr/>
      <dgm:t>
        <a:bodyPr/>
        <a:lstStyle/>
        <a:p>
          <a:endParaRPr lang="es-419" sz="2400"/>
        </a:p>
      </dgm:t>
    </dgm:pt>
    <dgm:pt modelId="{07239C05-1D34-4650-B2C3-6FFE28151186}" type="pres">
      <dgm:prSet presAssocID="{95A91A9F-A6F4-4174-ABC7-7FF081FC0BD0}" presName="vert0" presStyleCnt="0">
        <dgm:presLayoutVars>
          <dgm:dir/>
          <dgm:animOne val="branch"/>
          <dgm:animLvl val="lvl"/>
        </dgm:presLayoutVars>
      </dgm:prSet>
      <dgm:spPr/>
    </dgm:pt>
    <dgm:pt modelId="{B9AF86A5-C0DE-49EB-AE2F-4FD11A547884}" type="pres">
      <dgm:prSet presAssocID="{0A85B0FE-4E51-45AB-8EB9-48412E1E826A}" presName="thickLine" presStyleLbl="alignNode1" presStyleIdx="0" presStyleCnt="1"/>
      <dgm:spPr/>
    </dgm:pt>
    <dgm:pt modelId="{3E4735C6-0DC6-4D89-BDD8-5DDC97343961}" type="pres">
      <dgm:prSet presAssocID="{0A85B0FE-4E51-45AB-8EB9-48412E1E826A}" presName="horz1" presStyleCnt="0"/>
      <dgm:spPr/>
    </dgm:pt>
    <dgm:pt modelId="{4B447F0B-EF1F-4F31-A954-618C56F8E536}" type="pres">
      <dgm:prSet presAssocID="{0A85B0FE-4E51-45AB-8EB9-48412E1E826A}" presName="tx1" presStyleLbl="revTx" presStyleIdx="0" presStyleCnt="4"/>
      <dgm:spPr/>
    </dgm:pt>
    <dgm:pt modelId="{C978C49B-CC15-407F-911E-DA1E6FA863EF}" type="pres">
      <dgm:prSet presAssocID="{0A85B0FE-4E51-45AB-8EB9-48412E1E826A}" presName="vert1" presStyleCnt="0"/>
      <dgm:spPr/>
    </dgm:pt>
    <dgm:pt modelId="{F7774557-0F76-41DA-9D04-B1FB8E6E7F17}" type="pres">
      <dgm:prSet presAssocID="{024217A6-1B85-47B4-A7D1-2F887958B58F}" presName="vertSpace2a" presStyleCnt="0"/>
      <dgm:spPr/>
    </dgm:pt>
    <dgm:pt modelId="{9A82FDC8-E5B5-41E4-BC2F-263E57DAC971}" type="pres">
      <dgm:prSet presAssocID="{024217A6-1B85-47B4-A7D1-2F887958B58F}" presName="horz2" presStyleCnt="0"/>
      <dgm:spPr/>
    </dgm:pt>
    <dgm:pt modelId="{468366BF-22F1-4402-8BDD-A73475115DDA}" type="pres">
      <dgm:prSet presAssocID="{024217A6-1B85-47B4-A7D1-2F887958B58F}" presName="horzSpace2" presStyleCnt="0"/>
      <dgm:spPr/>
    </dgm:pt>
    <dgm:pt modelId="{7083440D-6C85-471A-817D-AB7D5368F0ED}" type="pres">
      <dgm:prSet presAssocID="{024217A6-1B85-47B4-A7D1-2F887958B58F}" presName="tx2" presStyleLbl="revTx" presStyleIdx="1" presStyleCnt="4"/>
      <dgm:spPr/>
    </dgm:pt>
    <dgm:pt modelId="{81B67C36-3B33-4C3E-8BF9-D3FBCE73716E}" type="pres">
      <dgm:prSet presAssocID="{024217A6-1B85-47B4-A7D1-2F887958B58F}" presName="vert2" presStyleCnt="0"/>
      <dgm:spPr/>
    </dgm:pt>
    <dgm:pt modelId="{D561A81C-3E13-4ECA-B30B-8F9521B135D4}" type="pres">
      <dgm:prSet presAssocID="{024217A6-1B85-47B4-A7D1-2F887958B58F}" presName="thinLine2b" presStyleLbl="callout" presStyleIdx="0" presStyleCnt="3"/>
      <dgm:spPr/>
    </dgm:pt>
    <dgm:pt modelId="{6F20891D-C11C-4CC7-BFB2-AE6282259748}" type="pres">
      <dgm:prSet presAssocID="{024217A6-1B85-47B4-A7D1-2F887958B58F}" presName="vertSpace2b" presStyleCnt="0"/>
      <dgm:spPr/>
    </dgm:pt>
    <dgm:pt modelId="{E0DD3CE3-90B7-4442-A59E-ABA5358F63D9}" type="pres">
      <dgm:prSet presAssocID="{D1DBCA09-AD51-408B-BB7D-27E9E430A89F}" presName="horz2" presStyleCnt="0"/>
      <dgm:spPr/>
    </dgm:pt>
    <dgm:pt modelId="{9A302F99-33C3-4D66-86F9-5A98DF5EE1C6}" type="pres">
      <dgm:prSet presAssocID="{D1DBCA09-AD51-408B-BB7D-27E9E430A89F}" presName="horzSpace2" presStyleCnt="0"/>
      <dgm:spPr/>
    </dgm:pt>
    <dgm:pt modelId="{E8CF51BB-1A2A-4F4A-B0FF-052C3A1A2077}" type="pres">
      <dgm:prSet presAssocID="{D1DBCA09-AD51-408B-BB7D-27E9E430A89F}" presName="tx2" presStyleLbl="revTx" presStyleIdx="2" presStyleCnt="4"/>
      <dgm:spPr/>
    </dgm:pt>
    <dgm:pt modelId="{F97947E3-264B-40C5-B326-C7AC54AEA279}" type="pres">
      <dgm:prSet presAssocID="{D1DBCA09-AD51-408B-BB7D-27E9E430A89F}" presName="vert2" presStyleCnt="0"/>
      <dgm:spPr/>
    </dgm:pt>
    <dgm:pt modelId="{A5831024-632D-420D-953F-68A700D0060A}" type="pres">
      <dgm:prSet presAssocID="{D1DBCA09-AD51-408B-BB7D-27E9E430A89F}" presName="thinLine2b" presStyleLbl="callout" presStyleIdx="1" presStyleCnt="3"/>
      <dgm:spPr/>
    </dgm:pt>
    <dgm:pt modelId="{5F850FDF-9676-4B6B-86E3-1377E02E246C}" type="pres">
      <dgm:prSet presAssocID="{D1DBCA09-AD51-408B-BB7D-27E9E430A89F}" presName="vertSpace2b" presStyleCnt="0"/>
      <dgm:spPr/>
    </dgm:pt>
    <dgm:pt modelId="{FF2A0A82-98C9-46A7-B166-7C3E71849A91}" type="pres">
      <dgm:prSet presAssocID="{B3A27B45-A0F3-4979-8BE5-E3A5002DFA94}" presName="horz2" presStyleCnt="0"/>
      <dgm:spPr/>
    </dgm:pt>
    <dgm:pt modelId="{7FEE7E0E-7C67-4642-B325-87EEE4D5B8B9}" type="pres">
      <dgm:prSet presAssocID="{B3A27B45-A0F3-4979-8BE5-E3A5002DFA94}" presName="horzSpace2" presStyleCnt="0"/>
      <dgm:spPr/>
    </dgm:pt>
    <dgm:pt modelId="{661BBD2E-FB65-4013-925C-4E806BB2853B}" type="pres">
      <dgm:prSet presAssocID="{B3A27B45-A0F3-4979-8BE5-E3A5002DFA94}" presName="tx2" presStyleLbl="revTx" presStyleIdx="3" presStyleCnt="4"/>
      <dgm:spPr/>
    </dgm:pt>
    <dgm:pt modelId="{4BB4EBEB-3D6D-4038-AA75-8EC7885E0F9D}" type="pres">
      <dgm:prSet presAssocID="{B3A27B45-A0F3-4979-8BE5-E3A5002DFA94}" presName="vert2" presStyleCnt="0"/>
      <dgm:spPr/>
    </dgm:pt>
    <dgm:pt modelId="{A795A607-B4CB-4C52-9A5D-1D66F14F438F}" type="pres">
      <dgm:prSet presAssocID="{B3A27B45-A0F3-4979-8BE5-E3A5002DFA94}" presName="thinLine2b" presStyleLbl="callout" presStyleIdx="2" presStyleCnt="3"/>
      <dgm:spPr/>
    </dgm:pt>
    <dgm:pt modelId="{F16FB95B-D7EA-44F1-ACD6-9C60B71DE452}" type="pres">
      <dgm:prSet presAssocID="{B3A27B45-A0F3-4979-8BE5-E3A5002DFA94}" presName="vertSpace2b" presStyleCnt="0"/>
      <dgm:spPr/>
    </dgm:pt>
  </dgm:ptLst>
  <dgm:cxnLst>
    <dgm:cxn modelId="{5A193E1E-49F9-410E-9988-CFDCBC92F0C6}" type="presOf" srcId="{B3A27B45-A0F3-4979-8BE5-E3A5002DFA94}" destId="{661BBD2E-FB65-4013-925C-4E806BB2853B}" srcOrd="0" destOrd="0" presId="urn:microsoft.com/office/officeart/2008/layout/LinedList"/>
    <dgm:cxn modelId="{C2C0FD83-7C55-449A-862C-D82F2ACEAAE8}" srcId="{95A91A9F-A6F4-4174-ABC7-7FF081FC0BD0}" destId="{0A85B0FE-4E51-45AB-8EB9-48412E1E826A}" srcOrd="0" destOrd="0" parTransId="{E4B3E721-0CA7-4086-9F4F-26606EF204D9}" sibTransId="{D1669285-FBD2-4E70-999B-ECB43A9A8606}"/>
    <dgm:cxn modelId="{45E55C84-860E-453B-9574-42F1A130AC9F}" srcId="{0A85B0FE-4E51-45AB-8EB9-48412E1E826A}" destId="{D1DBCA09-AD51-408B-BB7D-27E9E430A89F}" srcOrd="1" destOrd="0" parTransId="{B9538037-3C1E-4DE9-8F10-C7CCF8713A6E}" sibTransId="{DFBF728B-0CD3-40C5-9CF8-756CE414CBBF}"/>
    <dgm:cxn modelId="{5DFBF592-1685-49DD-B9BF-861359FAB961}" type="presOf" srcId="{0A85B0FE-4E51-45AB-8EB9-48412E1E826A}" destId="{4B447F0B-EF1F-4F31-A954-618C56F8E536}" srcOrd="0" destOrd="0" presId="urn:microsoft.com/office/officeart/2008/layout/LinedList"/>
    <dgm:cxn modelId="{60C3B398-F056-4094-8DE0-2ACCF2657AD4}" type="presOf" srcId="{D1DBCA09-AD51-408B-BB7D-27E9E430A89F}" destId="{E8CF51BB-1A2A-4F4A-B0FF-052C3A1A2077}" srcOrd="0" destOrd="0" presId="urn:microsoft.com/office/officeart/2008/layout/LinedList"/>
    <dgm:cxn modelId="{D109C2A4-1B34-493E-A874-E57A231D87E8}" type="presOf" srcId="{95A91A9F-A6F4-4174-ABC7-7FF081FC0BD0}" destId="{07239C05-1D34-4650-B2C3-6FFE28151186}" srcOrd="0" destOrd="0" presId="urn:microsoft.com/office/officeart/2008/layout/LinedList"/>
    <dgm:cxn modelId="{419971B2-F84D-4AB7-8BD7-E2268BF2DD98}" type="presOf" srcId="{024217A6-1B85-47B4-A7D1-2F887958B58F}" destId="{7083440D-6C85-471A-817D-AB7D5368F0ED}" srcOrd="0" destOrd="0" presId="urn:microsoft.com/office/officeart/2008/layout/LinedList"/>
    <dgm:cxn modelId="{9B7C41B7-0164-45CC-B269-6F72DAD2A8ED}" srcId="{0A85B0FE-4E51-45AB-8EB9-48412E1E826A}" destId="{B3A27B45-A0F3-4979-8BE5-E3A5002DFA94}" srcOrd="2" destOrd="0" parTransId="{3A869CAF-2096-4545-9CD5-45EB3C693495}" sibTransId="{693C18D6-48BE-448E-89D4-1B621B2358AB}"/>
    <dgm:cxn modelId="{EF2E3ABB-AE28-44F8-BF17-035D92D1D002}" srcId="{0A85B0FE-4E51-45AB-8EB9-48412E1E826A}" destId="{024217A6-1B85-47B4-A7D1-2F887958B58F}" srcOrd="0" destOrd="0" parTransId="{2748838C-6F6B-4957-9A4A-C644C81D9E50}" sibTransId="{861ED44E-F274-4232-A7AC-34A1FD18F00F}"/>
    <dgm:cxn modelId="{824E88F1-81E0-4826-85A9-ECB0E7D219B8}" type="presParOf" srcId="{07239C05-1D34-4650-B2C3-6FFE28151186}" destId="{B9AF86A5-C0DE-49EB-AE2F-4FD11A547884}" srcOrd="0" destOrd="0" presId="urn:microsoft.com/office/officeart/2008/layout/LinedList"/>
    <dgm:cxn modelId="{FEE34DEB-58E7-4341-81CA-68BDA3926F1E}" type="presParOf" srcId="{07239C05-1D34-4650-B2C3-6FFE28151186}" destId="{3E4735C6-0DC6-4D89-BDD8-5DDC97343961}" srcOrd="1" destOrd="0" presId="urn:microsoft.com/office/officeart/2008/layout/LinedList"/>
    <dgm:cxn modelId="{B255F47A-351B-474A-AF29-784DC18A2544}" type="presParOf" srcId="{3E4735C6-0DC6-4D89-BDD8-5DDC97343961}" destId="{4B447F0B-EF1F-4F31-A954-618C56F8E536}" srcOrd="0" destOrd="0" presId="urn:microsoft.com/office/officeart/2008/layout/LinedList"/>
    <dgm:cxn modelId="{E02DC5C1-A10C-445F-B73A-B9452465DF6D}" type="presParOf" srcId="{3E4735C6-0DC6-4D89-BDD8-5DDC97343961}" destId="{C978C49B-CC15-407F-911E-DA1E6FA863EF}" srcOrd="1" destOrd="0" presId="urn:microsoft.com/office/officeart/2008/layout/LinedList"/>
    <dgm:cxn modelId="{127CB472-0649-44E4-92DA-7B03C99A7322}" type="presParOf" srcId="{C978C49B-CC15-407F-911E-DA1E6FA863EF}" destId="{F7774557-0F76-41DA-9D04-B1FB8E6E7F17}" srcOrd="0" destOrd="0" presId="urn:microsoft.com/office/officeart/2008/layout/LinedList"/>
    <dgm:cxn modelId="{C891BB7E-B020-41DC-8565-79963457068A}" type="presParOf" srcId="{C978C49B-CC15-407F-911E-DA1E6FA863EF}" destId="{9A82FDC8-E5B5-41E4-BC2F-263E57DAC971}" srcOrd="1" destOrd="0" presId="urn:microsoft.com/office/officeart/2008/layout/LinedList"/>
    <dgm:cxn modelId="{3CBBFE02-C422-4736-984A-50DFCF221B3D}" type="presParOf" srcId="{9A82FDC8-E5B5-41E4-BC2F-263E57DAC971}" destId="{468366BF-22F1-4402-8BDD-A73475115DDA}" srcOrd="0" destOrd="0" presId="urn:microsoft.com/office/officeart/2008/layout/LinedList"/>
    <dgm:cxn modelId="{ED8BC2FD-4456-48BF-A1CC-E3752FC92FA2}" type="presParOf" srcId="{9A82FDC8-E5B5-41E4-BC2F-263E57DAC971}" destId="{7083440D-6C85-471A-817D-AB7D5368F0ED}" srcOrd="1" destOrd="0" presId="urn:microsoft.com/office/officeart/2008/layout/LinedList"/>
    <dgm:cxn modelId="{5901B023-BBB8-4D95-88B6-40D5877189E0}" type="presParOf" srcId="{9A82FDC8-E5B5-41E4-BC2F-263E57DAC971}" destId="{81B67C36-3B33-4C3E-8BF9-D3FBCE73716E}" srcOrd="2" destOrd="0" presId="urn:microsoft.com/office/officeart/2008/layout/LinedList"/>
    <dgm:cxn modelId="{D77D83E1-82AC-4D44-A706-3CBD5F2FDC3A}" type="presParOf" srcId="{C978C49B-CC15-407F-911E-DA1E6FA863EF}" destId="{D561A81C-3E13-4ECA-B30B-8F9521B135D4}" srcOrd="2" destOrd="0" presId="urn:microsoft.com/office/officeart/2008/layout/LinedList"/>
    <dgm:cxn modelId="{C8B8F8C4-805C-45F6-9435-52BA8DB12B8F}" type="presParOf" srcId="{C978C49B-CC15-407F-911E-DA1E6FA863EF}" destId="{6F20891D-C11C-4CC7-BFB2-AE6282259748}" srcOrd="3" destOrd="0" presId="urn:microsoft.com/office/officeart/2008/layout/LinedList"/>
    <dgm:cxn modelId="{9F4296E1-B73A-4EA1-ADB8-CC4A07172620}" type="presParOf" srcId="{C978C49B-CC15-407F-911E-DA1E6FA863EF}" destId="{E0DD3CE3-90B7-4442-A59E-ABA5358F63D9}" srcOrd="4" destOrd="0" presId="urn:microsoft.com/office/officeart/2008/layout/LinedList"/>
    <dgm:cxn modelId="{2098EC72-17EA-4E97-8963-3D0447CC3850}" type="presParOf" srcId="{E0DD3CE3-90B7-4442-A59E-ABA5358F63D9}" destId="{9A302F99-33C3-4D66-86F9-5A98DF5EE1C6}" srcOrd="0" destOrd="0" presId="urn:microsoft.com/office/officeart/2008/layout/LinedList"/>
    <dgm:cxn modelId="{A8312A5B-24F2-4093-ACC1-AB6023683810}" type="presParOf" srcId="{E0DD3CE3-90B7-4442-A59E-ABA5358F63D9}" destId="{E8CF51BB-1A2A-4F4A-B0FF-052C3A1A2077}" srcOrd="1" destOrd="0" presId="urn:microsoft.com/office/officeart/2008/layout/LinedList"/>
    <dgm:cxn modelId="{06D8B46F-ED35-4B83-A6E2-FB075CA86E9A}" type="presParOf" srcId="{E0DD3CE3-90B7-4442-A59E-ABA5358F63D9}" destId="{F97947E3-264B-40C5-B326-C7AC54AEA279}" srcOrd="2" destOrd="0" presId="urn:microsoft.com/office/officeart/2008/layout/LinedList"/>
    <dgm:cxn modelId="{EF1BA292-FABA-447C-ACE1-0F8C08D814B3}" type="presParOf" srcId="{C978C49B-CC15-407F-911E-DA1E6FA863EF}" destId="{A5831024-632D-420D-953F-68A700D0060A}" srcOrd="5" destOrd="0" presId="urn:microsoft.com/office/officeart/2008/layout/LinedList"/>
    <dgm:cxn modelId="{8AD50156-0715-4645-8AFD-27194AED319B}" type="presParOf" srcId="{C978C49B-CC15-407F-911E-DA1E6FA863EF}" destId="{5F850FDF-9676-4B6B-86E3-1377E02E246C}" srcOrd="6" destOrd="0" presId="urn:microsoft.com/office/officeart/2008/layout/LinedList"/>
    <dgm:cxn modelId="{2B06B535-B143-4E16-85DD-8F40E337CAF4}" type="presParOf" srcId="{C978C49B-CC15-407F-911E-DA1E6FA863EF}" destId="{FF2A0A82-98C9-46A7-B166-7C3E71849A91}" srcOrd="7" destOrd="0" presId="urn:microsoft.com/office/officeart/2008/layout/LinedList"/>
    <dgm:cxn modelId="{27BC0EE5-40B1-4E2E-A66A-976AA68F864B}" type="presParOf" srcId="{FF2A0A82-98C9-46A7-B166-7C3E71849A91}" destId="{7FEE7E0E-7C67-4642-B325-87EEE4D5B8B9}" srcOrd="0" destOrd="0" presId="urn:microsoft.com/office/officeart/2008/layout/LinedList"/>
    <dgm:cxn modelId="{91A894AA-25C9-47EA-B992-F5B6717399C3}" type="presParOf" srcId="{FF2A0A82-98C9-46A7-B166-7C3E71849A91}" destId="{661BBD2E-FB65-4013-925C-4E806BB2853B}" srcOrd="1" destOrd="0" presId="urn:microsoft.com/office/officeart/2008/layout/LinedList"/>
    <dgm:cxn modelId="{10C54D19-5F8F-4FB5-AF31-1FF46FA88F00}" type="presParOf" srcId="{FF2A0A82-98C9-46A7-B166-7C3E71849A91}" destId="{4BB4EBEB-3D6D-4038-AA75-8EC7885E0F9D}" srcOrd="2" destOrd="0" presId="urn:microsoft.com/office/officeart/2008/layout/LinedList"/>
    <dgm:cxn modelId="{E36CFE16-29BC-45B4-8688-C075F821EBEF}" type="presParOf" srcId="{C978C49B-CC15-407F-911E-DA1E6FA863EF}" destId="{A795A607-B4CB-4C52-9A5D-1D66F14F438F}" srcOrd="8" destOrd="0" presId="urn:microsoft.com/office/officeart/2008/layout/LinedList"/>
    <dgm:cxn modelId="{44495909-CC96-46E9-A49A-D35276030A52}" type="presParOf" srcId="{C978C49B-CC15-407F-911E-DA1E6FA863EF}" destId="{F16FB95B-D7EA-44F1-ACD6-9C60B71DE452}" srcOrd="9"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869AB8-FBF3-4101-8737-DEA695FC817F}" type="doc">
      <dgm:prSet loTypeId="urn:microsoft.com/office/officeart/2005/8/layout/chart3" loCatId="cycle" qsTypeId="urn:microsoft.com/office/officeart/2005/8/quickstyle/simple1" qsCatId="simple" csTypeId="urn:microsoft.com/office/officeart/2005/8/colors/accent1_2" csCatId="accent1" phldr="1"/>
      <dgm:spPr/>
    </dgm:pt>
    <dgm:pt modelId="{E4EDBC4A-9F40-44F4-97BD-BD14BC89A55A}">
      <dgm:prSet phldrT="[Texto]" custT="1"/>
      <dgm:spPr>
        <a:solidFill>
          <a:schemeClr val="accent2">
            <a:lumMod val="75000"/>
          </a:schemeClr>
        </a:solidFill>
      </dgm:spPr>
      <dgm:t>
        <a:bodyPr/>
        <a:lstStyle/>
        <a:p>
          <a:r>
            <a:rPr lang="es-ES" sz="1800" b="1" dirty="0"/>
            <a:t>Pensión Universal y Seguro de Desempleo</a:t>
          </a:r>
        </a:p>
        <a:p>
          <a:r>
            <a:rPr lang="es-ES" sz="1800" b="1" dirty="0"/>
            <a:t>(Pendiente)</a:t>
          </a:r>
        </a:p>
      </dgm:t>
    </dgm:pt>
    <dgm:pt modelId="{17836A7B-3F94-493A-A1F5-8F0ED5FB3A7E}" type="parTrans" cxnId="{536AD769-20E1-4DBE-BBA2-1161CF800219}">
      <dgm:prSet/>
      <dgm:spPr/>
      <dgm:t>
        <a:bodyPr/>
        <a:lstStyle/>
        <a:p>
          <a:endParaRPr lang="es-ES"/>
        </a:p>
      </dgm:t>
    </dgm:pt>
    <dgm:pt modelId="{0FB744DF-6C10-4C2D-AC56-672010E79164}" type="sibTrans" cxnId="{536AD769-20E1-4DBE-BBA2-1161CF800219}">
      <dgm:prSet/>
      <dgm:spPr/>
      <dgm:t>
        <a:bodyPr/>
        <a:lstStyle/>
        <a:p>
          <a:endParaRPr lang="es-ES"/>
        </a:p>
      </dgm:t>
    </dgm:pt>
    <dgm:pt modelId="{F5300919-86AF-4123-BC38-DD81B2905B02}">
      <dgm:prSet phldrT="[Texto]" custT="1"/>
      <dgm:spPr>
        <a:solidFill>
          <a:schemeClr val="accent1">
            <a:lumMod val="50000"/>
          </a:schemeClr>
        </a:solidFill>
      </dgm:spPr>
      <dgm:t>
        <a:bodyPr/>
        <a:lstStyle/>
        <a:p>
          <a:r>
            <a:rPr lang="es-ES" sz="1600" b="1" dirty="0"/>
            <a:t>Responsabilidad hacendaria, LMGCE y SHRFSP como ancla fiscal</a:t>
          </a:r>
        </a:p>
      </dgm:t>
    </dgm:pt>
    <dgm:pt modelId="{77C8C0AB-8055-454B-869F-E1B8413CDE34}" type="parTrans" cxnId="{D5689EF1-28D0-420E-921D-01E2542335FC}">
      <dgm:prSet/>
      <dgm:spPr/>
      <dgm:t>
        <a:bodyPr/>
        <a:lstStyle/>
        <a:p>
          <a:endParaRPr lang="es-ES"/>
        </a:p>
      </dgm:t>
    </dgm:pt>
    <dgm:pt modelId="{69333065-0645-4AE9-A7D7-862E3E34E672}" type="sibTrans" cxnId="{D5689EF1-28D0-420E-921D-01E2542335FC}">
      <dgm:prSet/>
      <dgm:spPr/>
      <dgm:t>
        <a:bodyPr/>
        <a:lstStyle/>
        <a:p>
          <a:endParaRPr lang="es-ES"/>
        </a:p>
      </dgm:t>
    </dgm:pt>
    <dgm:pt modelId="{BADB730D-32D3-4C04-BC32-0B26BC513269}">
      <dgm:prSet phldrT="[Texto]" custT="1"/>
      <dgm:spPr>
        <a:solidFill>
          <a:schemeClr val="accent1">
            <a:lumMod val="50000"/>
          </a:schemeClr>
        </a:solidFill>
      </dgm:spPr>
      <dgm:t>
        <a:bodyPr/>
        <a:lstStyle/>
        <a:p>
          <a:r>
            <a:rPr lang="es-ES" sz="1600" b="1" dirty="0"/>
            <a:t>Gasto federalizado</a:t>
          </a:r>
        </a:p>
      </dgm:t>
    </dgm:pt>
    <dgm:pt modelId="{7BF2003F-32E8-4B6B-A23E-C6F4527F33C2}" type="parTrans" cxnId="{3DE1088B-CBDB-4B83-9BFD-4516533F6C17}">
      <dgm:prSet/>
      <dgm:spPr/>
      <dgm:t>
        <a:bodyPr/>
        <a:lstStyle/>
        <a:p>
          <a:endParaRPr lang="es-ES"/>
        </a:p>
      </dgm:t>
    </dgm:pt>
    <dgm:pt modelId="{638615CC-3986-4CA3-AFD5-135208DB434A}" type="sibTrans" cxnId="{3DE1088B-CBDB-4B83-9BFD-4516533F6C17}">
      <dgm:prSet/>
      <dgm:spPr/>
      <dgm:t>
        <a:bodyPr/>
        <a:lstStyle/>
        <a:p>
          <a:endParaRPr lang="es-ES"/>
        </a:p>
      </dgm:t>
    </dgm:pt>
    <dgm:pt modelId="{F0D6281C-F9C4-48E8-869F-7A4448644DB4}">
      <dgm:prSet phldrT="[Texto]" custT="1"/>
      <dgm:spPr>
        <a:solidFill>
          <a:schemeClr val="accent1">
            <a:lumMod val="50000"/>
          </a:schemeClr>
        </a:solidFill>
      </dgm:spPr>
      <dgm:t>
        <a:bodyPr/>
        <a:lstStyle/>
        <a:p>
          <a:r>
            <a:rPr lang="es-ES" sz="1800" b="1" dirty="0"/>
            <a:t>Modificaciones a la Ley del IEPS</a:t>
          </a:r>
        </a:p>
      </dgm:t>
    </dgm:pt>
    <dgm:pt modelId="{51521434-90F9-4BB7-9239-34C653ED51EA}" type="parTrans" cxnId="{843A0B55-2421-4966-8F73-9F246FD4E99B}">
      <dgm:prSet/>
      <dgm:spPr/>
      <dgm:t>
        <a:bodyPr/>
        <a:lstStyle/>
        <a:p>
          <a:endParaRPr lang="es-ES"/>
        </a:p>
      </dgm:t>
    </dgm:pt>
    <dgm:pt modelId="{99AEB56B-12E9-493E-8336-A2D7D88B7265}" type="sibTrans" cxnId="{843A0B55-2421-4966-8F73-9F246FD4E99B}">
      <dgm:prSet/>
      <dgm:spPr/>
      <dgm:t>
        <a:bodyPr/>
        <a:lstStyle/>
        <a:p>
          <a:endParaRPr lang="es-ES"/>
        </a:p>
      </dgm:t>
    </dgm:pt>
    <dgm:pt modelId="{348DF9D2-EC25-44C3-BF73-292E9112653C}">
      <dgm:prSet phldrT="[Texto]" custT="1"/>
      <dgm:spPr>
        <a:solidFill>
          <a:schemeClr val="accent1">
            <a:lumMod val="50000"/>
          </a:schemeClr>
        </a:solidFill>
      </dgm:spPr>
      <dgm:t>
        <a:bodyPr/>
        <a:lstStyle/>
        <a:p>
          <a:r>
            <a:rPr lang="es-ES" sz="2000" b="1" dirty="0"/>
            <a:t>Tasa de IVA generalizado</a:t>
          </a:r>
        </a:p>
      </dgm:t>
    </dgm:pt>
    <dgm:pt modelId="{3758CA9D-83C2-4239-A418-0DFC148C4791}" type="parTrans" cxnId="{C86260CB-08A6-453D-B412-E7C9D061A60B}">
      <dgm:prSet/>
      <dgm:spPr/>
      <dgm:t>
        <a:bodyPr/>
        <a:lstStyle/>
        <a:p>
          <a:endParaRPr lang="es-ES"/>
        </a:p>
      </dgm:t>
    </dgm:pt>
    <dgm:pt modelId="{637E5AC6-226A-4C0F-970A-9FB6350DD83C}" type="sibTrans" cxnId="{C86260CB-08A6-453D-B412-E7C9D061A60B}">
      <dgm:prSet/>
      <dgm:spPr/>
      <dgm:t>
        <a:bodyPr/>
        <a:lstStyle/>
        <a:p>
          <a:endParaRPr lang="es-ES"/>
        </a:p>
      </dgm:t>
    </dgm:pt>
    <dgm:pt modelId="{747076C2-2099-48E0-81D0-49ECA248BDF6}">
      <dgm:prSet phldrT="[Texto]" custT="1"/>
      <dgm:spPr>
        <a:solidFill>
          <a:schemeClr val="accent1">
            <a:lumMod val="50000"/>
          </a:schemeClr>
        </a:solidFill>
      </dgm:spPr>
      <dgm:t>
        <a:bodyPr/>
        <a:lstStyle/>
        <a:p>
          <a:r>
            <a:rPr lang="es-ES" sz="1600" b="1" dirty="0"/>
            <a:t>Eliminación del régimen de consolidación fiscal y REPECO.  </a:t>
          </a:r>
        </a:p>
        <a:p>
          <a:r>
            <a:rPr lang="es-ES" sz="1600" b="1" dirty="0"/>
            <a:t>Creación del RIF </a:t>
          </a:r>
        </a:p>
      </dgm:t>
    </dgm:pt>
    <dgm:pt modelId="{0423D8B4-22A9-4CE2-8D56-70D41E2F0FB8}" type="parTrans" cxnId="{209ECF4E-7261-4EF4-B11E-45A5B61D6BA6}">
      <dgm:prSet/>
      <dgm:spPr/>
      <dgm:t>
        <a:bodyPr/>
        <a:lstStyle/>
        <a:p>
          <a:endParaRPr lang="es-ES"/>
        </a:p>
      </dgm:t>
    </dgm:pt>
    <dgm:pt modelId="{F86D5972-1AF8-4526-BE85-ED1BBDA2B55D}" type="sibTrans" cxnId="{209ECF4E-7261-4EF4-B11E-45A5B61D6BA6}">
      <dgm:prSet/>
      <dgm:spPr/>
      <dgm:t>
        <a:bodyPr/>
        <a:lstStyle/>
        <a:p>
          <a:endParaRPr lang="es-ES"/>
        </a:p>
      </dgm:t>
    </dgm:pt>
    <dgm:pt modelId="{B8AEBBE7-62E6-44C8-9C46-63B34CA10304}">
      <dgm:prSet phldrT="[Texto]" custT="1"/>
      <dgm:spPr>
        <a:solidFill>
          <a:schemeClr val="accent1">
            <a:lumMod val="50000"/>
          </a:schemeClr>
        </a:solidFill>
      </dgm:spPr>
      <dgm:t>
        <a:bodyPr/>
        <a:lstStyle/>
        <a:p>
          <a:r>
            <a:rPr lang="es-ES" sz="1600" b="1" dirty="0"/>
            <a:t>Se expide una nueva ley del ISR</a:t>
          </a:r>
        </a:p>
        <a:p>
          <a:r>
            <a:rPr lang="es-ES" sz="1600" b="1" dirty="0"/>
            <a:t>Derogación del IETU e IDE </a:t>
          </a:r>
        </a:p>
      </dgm:t>
    </dgm:pt>
    <dgm:pt modelId="{37FCAFA3-7B98-4DBF-97DD-DFC7404C484D}" type="parTrans" cxnId="{CE9C2412-54D7-4419-99F2-31858DB9CF69}">
      <dgm:prSet/>
      <dgm:spPr/>
      <dgm:t>
        <a:bodyPr/>
        <a:lstStyle/>
        <a:p>
          <a:endParaRPr lang="es-ES"/>
        </a:p>
      </dgm:t>
    </dgm:pt>
    <dgm:pt modelId="{A7AE6918-2DBA-4EF0-A1CA-E7FE466928F3}" type="sibTrans" cxnId="{CE9C2412-54D7-4419-99F2-31858DB9CF69}">
      <dgm:prSet/>
      <dgm:spPr/>
      <dgm:t>
        <a:bodyPr/>
        <a:lstStyle/>
        <a:p>
          <a:endParaRPr lang="es-ES"/>
        </a:p>
      </dgm:t>
    </dgm:pt>
    <dgm:pt modelId="{1389D334-ECA2-4254-B6BB-17D8BB681F38}" type="pres">
      <dgm:prSet presAssocID="{60869AB8-FBF3-4101-8737-DEA695FC817F}" presName="compositeShape" presStyleCnt="0">
        <dgm:presLayoutVars>
          <dgm:chMax val="7"/>
          <dgm:dir/>
          <dgm:resizeHandles val="exact"/>
        </dgm:presLayoutVars>
      </dgm:prSet>
      <dgm:spPr/>
    </dgm:pt>
    <dgm:pt modelId="{A6DEBAD6-F022-4801-BC83-B5FE44E56C34}" type="pres">
      <dgm:prSet presAssocID="{60869AB8-FBF3-4101-8737-DEA695FC817F}" presName="wedge1" presStyleLbl="node1" presStyleIdx="0" presStyleCnt="7"/>
      <dgm:spPr/>
    </dgm:pt>
    <dgm:pt modelId="{4606EFBA-E46D-409F-A3DD-81AACA628353}" type="pres">
      <dgm:prSet presAssocID="{60869AB8-FBF3-4101-8737-DEA695FC817F}" presName="wedge1Tx" presStyleLbl="node1" presStyleIdx="0" presStyleCnt="7">
        <dgm:presLayoutVars>
          <dgm:chMax val="0"/>
          <dgm:chPref val="0"/>
          <dgm:bulletEnabled val="1"/>
        </dgm:presLayoutVars>
      </dgm:prSet>
      <dgm:spPr/>
    </dgm:pt>
    <dgm:pt modelId="{0B7FA601-3A1B-439A-AB14-DA0340C4B476}" type="pres">
      <dgm:prSet presAssocID="{60869AB8-FBF3-4101-8737-DEA695FC817F}" presName="wedge2" presStyleLbl="node1" presStyleIdx="1" presStyleCnt="7"/>
      <dgm:spPr/>
    </dgm:pt>
    <dgm:pt modelId="{10EC9EA7-7163-4758-8CAB-D5CF55EA70A8}" type="pres">
      <dgm:prSet presAssocID="{60869AB8-FBF3-4101-8737-DEA695FC817F}" presName="wedge2Tx" presStyleLbl="node1" presStyleIdx="1" presStyleCnt="7">
        <dgm:presLayoutVars>
          <dgm:chMax val="0"/>
          <dgm:chPref val="0"/>
          <dgm:bulletEnabled val="1"/>
        </dgm:presLayoutVars>
      </dgm:prSet>
      <dgm:spPr/>
    </dgm:pt>
    <dgm:pt modelId="{B6168EEA-24AF-45DD-B6D8-E26F30E73711}" type="pres">
      <dgm:prSet presAssocID="{60869AB8-FBF3-4101-8737-DEA695FC817F}" presName="wedge3" presStyleLbl="node1" presStyleIdx="2" presStyleCnt="7"/>
      <dgm:spPr/>
    </dgm:pt>
    <dgm:pt modelId="{0EEF493C-41B1-4FD9-8CEF-ECCEDF76CACA}" type="pres">
      <dgm:prSet presAssocID="{60869AB8-FBF3-4101-8737-DEA695FC817F}" presName="wedge3Tx" presStyleLbl="node1" presStyleIdx="2" presStyleCnt="7">
        <dgm:presLayoutVars>
          <dgm:chMax val="0"/>
          <dgm:chPref val="0"/>
          <dgm:bulletEnabled val="1"/>
        </dgm:presLayoutVars>
      </dgm:prSet>
      <dgm:spPr/>
    </dgm:pt>
    <dgm:pt modelId="{1CDF3A10-E8D7-45BE-B626-78EFED0E1DB5}" type="pres">
      <dgm:prSet presAssocID="{60869AB8-FBF3-4101-8737-DEA695FC817F}" presName="wedge4" presStyleLbl="node1" presStyleIdx="3" presStyleCnt="7"/>
      <dgm:spPr/>
    </dgm:pt>
    <dgm:pt modelId="{E8C4CDDE-0732-4BC6-94A7-3177D80F7FDB}" type="pres">
      <dgm:prSet presAssocID="{60869AB8-FBF3-4101-8737-DEA695FC817F}" presName="wedge4Tx" presStyleLbl="node1" presStyleIdx="3" presStyleCnt="7">
        <dgm:presLayoutVars>
          <dgm:chMax val="0"/>
          <dgm:chPref val="0"/>
          <dgm:bulletEnabled val="1"/>
        </dgm:presLayoutVars>
      </dgm:prSet>
      <dgm:spPr/>
    </dgm:pt>
    <dgm:pt modelId="{169FC614-3710-4673-944F-049ABA67BD76}" type="pres">
      <dgm:prSet presAssocID="{60869AB8-FBF3-4101-8737-DEA695FC817F}" presName="wedge5" presStyleLbl="node1" presStyleIdx="4" presStyleCnt="7"/>
      <dgm:spPr/>
    </dgm:pt>
    <dgm:pt modelId="{5FEC209F-EE0D-45F9-ABAC-E2C44F6F9DE2}" type="pres">
      <dgm:prSet presAssocID="{60869AB8-FBF3-4101-8737-DEA695FC817F}" presName="wedge5Tx" presStyleLbl="node1" presStyleIdx="4" presStyleCnt="7">
        <dgm:presLayoutVars>
          <dgm:chMax val="0"/>
          <dgm:chPref val="0"/>
          <dgm:bulletEnabled val="1"/>
        </dgm:presLayoutVars>
      </dgm:prSet>
      <dgm:spPr/>
    </dgm:pt>
    <dgm:pt modelId="{EC7D398D-47B8-4A77-AB31-268D41B33CF7}" type="pres">
      <dgm:prSet presAssocID="{60869AB8-FBF3-4101-8737-DEA695FC817F}" presName="wedge6" presStyleLbl="node1" presStyleIdx="5" presStyleCnt="7"/>
      <dgm:spPr/>
    </dgm:pt>
    <dgm:pt modelId="{737DA725-89D7-4C01-ADB6-48541C118A12}" type="pres">
      <dgm:prSet presAssocID="{60869AB8-FBF3-4101-8737-DEA695FC817F}" presName="wedge6Tx" presStyleLbl="node1" presStyleIdx="5" presStyleCnt="7">
        <dgm:presLayoutVars>
          <dgm:chMax val="0"/>
          <dgm:chPref val="0"/>
          <dgm:bulletEnabled val="1"/>
        </dgm:presLayoutVars>
      </dgm:prSet>
      <dgm:spPr/>
    </dgm:pt>
    <dgm:pt modelId="{C2CA2924-CA0C-44B9-BDC2-8E420B81D562}" type="pres">
      <dgm:prSet presAssocID="{60869AB8-FBF3-4101-8737-DEA695FC817F}" presName="wedge7" presStyleLbl="node1" presStyleIdx="6" presStyleCnt="7"/>
      <dgm:spPr/>
    </dgm:pt>
    <dgm:pt modelId="{3AB7799B-C42A-4202-888D-7D98AC9C1F63}" type="pres">
      <dgm:prSet presAssocID="{60869AB8-FBF3-4101-8737-DEA695FC817F}" presName="wedge7Tx" presStyleLbl="node1" presStyleIdx="6" presStyleCnt="7">
        <dgm:presLayoutVars>
          <dgm:chMax val="0"/>
          <dgm:chPref val="0"/>
          <dgm:bulletEnabled val="1"/>
        </dgm:presLayoutVars>
      </dgm:prSet>
      <dgm:spPr/>
    </dgm:pt>
  </dgm:ptLst>
  <dgm:cxnLst>
    <dgm:cxn modelId="{CE9C2412-54D7-4419-99F2-31858DB9CF69}" srcId="{60869AB8-FBF3-4101-8737-DEA695FC817F}" destId="{B8AEBBE7-62E6-44C8-9C46-63B34CA10304}" srcOrd="6" destOrd="0" parTransId="{37FCAFA3-7B98-4DBF-97DD-DFC7404C484D}" sibTransId="{A7AE6918-2DBA-4EF0-A1CA-E7FE466928F3}"/>
    <dgm:cxn modelId="{4449AA2B-E0A1-4993-974E-876186BE11C6}" type="presOf" srcId="{F5300919-86AF-4123-BC38-DD81B2905B02}" destId="{0B7FA601-3A1B-439A-AB14-DA0340C4B476}" srcOrd="0" destOrd="0" presId="urn:microsoft.com/office/officeart/2005/8/layout/chart3"/>
    <dgm:cxn modelId="{2FD0945B-34C2-4D5A-9B15-85974DD06EB9}" type="presOf" srcId="{F5300919-86AF-4123-BC38-DD81B2905B02}" destId="{10EC9EA7-7163-4758-8CAB-D5CF55EA70A8}" srcOrd="1" destOrd="0" presId="urn:microsoft.com/office/officeart/2005/8/layout/chart3"/>
    <dgm:cxn modelId="{F62B8566-9F90-48E1-90E9-EEF2B222F878}" type="presOf" srcId="{BADB730D-32D3-4C04-BC32-0B26BC513269}" destId="{B6168EEA-24AF-45DD-B6D8-E26F30E73711}" srcOrd="0" destOrd="0" presId="urn:microsoft.com/office/officeart/2005/8/layout/chart3"/>
    <dgm:cxn modelId="{536AD769-20E1-4DBE-BBA2-1161CF800219}" srcId="{60869AB8-FBF3-4101-8737-DEA695FC817F}" destId="{E4EDBC4A-9F40-44F4-97BD-BD14BC89A55A}" srcOrd="0" destOrd="0" parTransId="{17836A7B-3F94-493A-A1F5-8F0ED5FB3A7E}" sibTransId="{0FB744DF-6C10-4C2D-AC56-672010E79164}"/>
    <dgm:cxn modelId="{209ECF4E-7261-4EF4-B11E-45A5B61D6BA6}" srcId="{60869AB8-FBF3-4101-8737-DEA695FC817F}" destId="{747076C2-2099-48E0-81D0-49ECA248BDF6}" srcOrd="5" destOrd="0" parTransId="{0423D8B4-22A9-4CE2-8D56-70D41E2F0FB8}" sibTransId="{F86D5972-1AF8-4526-BE85-ED1BBDA2B55D}"/>
    <dgm:cxn modelId="{30C10E73-C046-47DA-BCAE-ED56B6ADC392}" type="presOf" srcId="{BADB730D-32D3-4C04-BC32-0B26BC513269}" destId="{0EEF493C-41B1-4FD9-8CEF-ECCEDF76CACA}" srcOrd="1" destOrd="0" presId="urn:microsoft.com/office/officeart/2005/8/layout/chart3"/>
    <dgm:cxn modelId="{843A0B55-2421-4966-8F73-9F246FD4E99B}" srcId="{60869AB8-FBF3-4101-8737-DEA695FC817F}" destId="{F0D6281C-F9C4-48E8-869F-7A4448644DB4}" srcOrd="3" destOrd="0" parTransId="{51521434-90F9-4BB7-9239-34C653ED51EA}" sibTransId="{99AEB56B-12E9-493E-8336-A2D7D88B7265}"/>
    <dgm:cxn modelId="{44D9B375-4985-4ED7-BBE5-55B320C7AC5D}" type="presOf" srcId="{348DF9D2-EC25-44C3-BF73-292E9112653C}" destId="{5FEC209F-EE0D-45F9-ABAC-E2C44F6F9DE2}" srcOrd="1" destOrd="0" presId="urn:microsoft.com/office/officeart/2005/8/layout/chart3"/>
    <dgm:cxn modelId="{00C7A788-FD1E-4BF1-ACA0-6E7C5EE3236A}" type="presOf" srcId="{348DF9D2-EC25-44C3-BF73-292E9112653C}" destId="{169FC614-3710-4673-944F-049ABA67BD76}" srcOrd="0" destOrd="0" presId="urn:microsoft.com/office/officeart/2005/8/layout/chart3"/>
    <dgm:cxn modelId="{3DE1088B-CBDB-4B83-9BFD-4516533F6C17}" srcId="{60869AB8-FBF3-4101-8737-DEA695FC817F}" destId="{BADB730D-32D3-4C04-BC32-0B26BC513269}" srcOrd="2" destOrd="0" parTransId="{7BF2003F-32E8-4B6B-A23E-C6F4527F33C2}" sibTransId="{638615CC-3986-4CA3-AFD5-135208DB434A}"/>
    <dgm:cxn modelId="{AF82F28E-5544-4E05-8E90-1876AC9F1DC9}" type="presOf" srcId="{60869AB8-FBF3-4101-8737-DEA695FC817F}" destId="{1389D334-ECA2-4254-B6BB-17D8BB681F38}" srcOrd="0" destOrd="0" presId="urn:microsoft.com/office/officeart/2005/8/layout/chart3"/>
    <dgm:cxn modelId="{FC1C6F93-77B0-4E8B-AD5D-7BA48D53473B}" type="presOf" srcId="{747076C2-2099-48E0-81D0-49ECA248BDF6}" destId="{EC7D398D-47B8-4A77-AB31-268D41B33CF7}" srcOrd="0" destOrd="0" presId="urn:microsoft.com/office/officeart/2005/8/layout/chart3"/>
    <dgm:cxn modelId="{DCE5BAA7-5CA4-4E90-AA9F-564E09DC980E}" type="presOf" srcId="{F0D6281C-F9C4-48E8-869F-7A4448644DB4}" destId="{E8C4CDDE-0732-4BC6-94A7-3177D80F7FDB}" srcOrd="1" destOrd="0" presId="urn:microsoft.com/office/officeart/2005/8/layout/chart3"/>
    <dgm:cxn modelId="{BF8EA2AE-3E77-4B77-A8C9-E71A8580C275}" type="presOf" srcId="{E4EDBC4A-9F40-44F4-97BD-BD14BC89A55A}" destId="{A6DEBAD6-F022-4801-BC83-B5FE44E56C34}" srcOrd="0" destOrd="0" presId="urn:microsoft.com/office/officeart/2005/8/layout/chart3"/>
    <dgm:cxn modelId="{F6B7FFB7-CFA8-4E96-AD55-69365F45F4DE}" type="presOf" srcId="{F0D6281C-F9C4-48E8-869F-7A4448644DB4}" destId="{1CDF3A10-E8D7-45BE-B626-78EFED0E1DB5}" srcOrd="0" destOrd="0" presId="urn:microsoft.com/office/officeart/2005/8/layout/chart3"/>
    <dgm:cxn modelId="{1A369AC1-357F-41BD-A67D-9FC807380DEA}" type="presOf" srcId="{E4EDBC4A-9F40-44F4-97BD-BD14BC89A55A}" destId="{4606EFBA-E46D-409F-A3DD-81AACA628353}" srcOrd="1" destOrd="0" presId="urn:microsoft.com/office/officeart/2005/8/layout/chart3"/>
    <dgm:cxn modelId="{2DCE30CB-D988-477D-BC4A-A904A64DD288}" type="presOf" srcId="{747076C2-2099-48E0-81D0-49ECA248BDF6}" destId="{737DA725-89D7-4C01-ADB6-48541C118A12}" srcOrd="1" destOrd="0" presId="urn:microsoft.com/office/officeart/2005/8/layout/chart3"/>
    <dgm:cxn modelId="{C86260CB-08A6-453D-B412-E7C9D061A60B}" srcId="{60869AB8-FBF3-4101-8737-DEA695FC817F}" destId="{348DF9D2-EC25-44C3-BF73-292E9112653C}" srcOrd="4" destOrd="0" parTransId="{3758CA9D-83C2-4239-A418-0DFC148C4791}" sibTransId="{637E5AC6-226A-4C0F-970A-9FB6350DD83C}"/>
    <dgm:cxn modelId="{257EB8EF-DE6E-4505-94EC-5AF5617CE62A}" type="presOf" srcId="{B8AEBBE7-62E6-44C8-9C46-63B34CA10304}" destId="{3AB7799B-C42A-4202-888D-7D98AC9C1F63}" srcOrd="1" destOrd="0" presId="urn:microsoft.com/office/officeart/2005/8/layout/chart3"/>
    <dgm:cxn modelId="{D5689EF1-28D0-420E-921D-01E2542335FC}" srcId="{60869AB8-FBF3-4101-8737-DEA695FC817F}" destId="{F5300919-86AF-4123-BC38-DD81B2905B02}" srcOrd="1" destOrd="0" parTransId="{77C8C0AB-8055-454B-869F-E1B8413CDE34}" sibTransId="{69333065-0645-4AE9-A7D7-862E3E34E672}"/>
    <dgm:cxn modelId="{3F1E03FE-3F3E-4B51-AA3F-E1629E50BCC1}" type="presOf" srcId="{B8AEBBE7-62E6-44C8-9C46-63B34CA10304}" destId="{C2CA2924-CA0C-44B9-BDC2-8E420B81D562}" srcOrd="0" destOrd="0" presId="urn:microsoft.com/office/officeart/2005/8/layout/chart3"/>
    <dgm:cxn modelId="{A586F903-BCFC-4626-8E02-2528EEDF0526}" type="presParOf" srcId="{1389D334-ECA2-4254-B6BB-17D8BB681F38}" destId="{A6DEBAD6-F022-4801-BC83-B5FE44E56C34}" srcOrd="0" destOrd="0" presId="urn:microsoft.com/office/officeart/2005/8/layout/chart3"/>
    <dgm:cxn modelId="{3B89F86F-909D-4857-A617-35C66F9AB653}" type="presParOf" srcId="{1389D334-ECA2-4254-B6BB-17D8BB681F38}" destId="{4606EFBA-E46D-409F-A3DD-81AACA628353}" srcOrd="1" destOrd="0" presId="urn:microsoft.com/office/officeart/2005/8/layout/chart3"/>
    <dgm:cxn modelId="{1B2CFD51-2A7E-4E54-AFD9-1947A937872E}" type="presParOf" srcId="{1389D334-ECA2-4254-B6BB-17D8BB681F38}" destId="{0B7FA601-3A1B-439A-AB14-DA0340C4B476}" srcOrd="2" destOrd="0" presId="urn:microsoft.com/office/officeart/2005/8/layout/chart3"/>
    <dgm:cxn modelId="{70DAADC5-E424-4285-BEA7-9775C63E01C1}" type="presParOf" srcId="{1389D334-ECA2-4254-B6BB-17D8BB681F38}" destId="{10EC9EA7-7163-4758-8CAB-D5CF55EA70A8}" srcOrd="3" destOrd="0" presId="urn:microsoft.com/office/officeart/2005/8/layout/chart3"/>
    <dgm:cxn modelId="{022A4DB3-6762-427E-A955-F615BD71C811}" type="presParOf" srcId="{1389D334-ECA2-4254-B6BB-17D8BB681F38}" destId="{B6168EEA-24AF-45DD-B6D8-E26F30E73711}" srcOrd="4" destOrd="0" presId="urn:microsoft.com/office/officeart/2005/8/layout/chart3"/>
    <dgm:cxn modelId="{F90CB2C4-F781-4359-B3AC-B6EB7ED0F04A}" type="presParOf" srcId="{1389D334-ECA2-4254-B6BB-17D8BB681F38}" destId="{0EEF493C-41B1-4FD9-8CEF-ECCEDF76CACA}" srcOrd="5" destOrd="0" presId="urn:microsoft.com/office/officeart/2005/8/layout/chart3"/>
    <dgm:cxn modelId="{DE1A4164-45B3-4A29-97F7-86EE840E9BC5}" type="presParOf" srcId="{1389D334-ECA2-4254-B6BB-17D8BB681F38}" destId="{1CDF3A10-E8D7-45BE-B626-78EFED0E1DB5}" srcOrd="6" destOrd="0" presId="urn:microsoft.com/office/officeart/2005/8/layout/chart3"/>
    <dgm:cxn modelId="{5E81E2B2-76E3-44E8-9F50-A3F5B5B16D9C}" type="presParOf" srcId="{1389D334-ECA2-4254-B6BB-17D8BB681F38}" destId="{E8C4CDDE-0732-4BC6-94A7-3177D80F7FDB}" srcOrd="7" destOrd="0" presId="urn:microsoft.com/office/officeart/2005/8/layout/chart3"/>
    <dgm:cxn modelId="{85658C23-FF6D-4009-B938-F95B4704EBE8}" type="presParOf" srcId="{1389D334-ECA2-4254-B6BB-17D8BB681F38}" destId="{169FC614-3710-4673-944F-049ABA67BD76}" srcOrd="8" destOrd="0" presId="urn:microsoft.com/office/officeart/2005/8/layout/chart3"/>
    <dgm:cxn modelId="{1BA52A74-57B2-46CF-AD4F-1BFF42B5FA9E}" type="presParOf" srcId="{1389D334-ECA2-4254-B6BB-17D8BB681F38}" destId="{5FEC209F-EE0D-45F9-ABAC-E2C44F6F9DE2}" srcOrd="9" destOrd="0" presId="urn:microsoft.com/office/officeart/2005/8/layout/chart3"/>
    <dgm:cxn modelId="{51C5538C-E072-4D01-9255-F342EAD6C2E5}" type="presParOf" srcId="{1389D334-ECA2-4254-B6BB-17D8BB681F38}" destId="{EC7D398D-47B8-4A77-AB31-268D41B33CF7}" srcOrd="10" destOrd="0" presId="urn:microsoft.com/office/officeart/2005/8/layout/chart3"/>
    <dgm:cxn modelId="{76AC2197-5193-420D-A5F1-18B07D18116C}" type="presParOf" srcId="{1389D334-ECA2-4254-B6BB-17D8BB681F38}" destId="{737DA725-89D7-4C01-ADB6-48541C118A12}" srcOrd="11" destOrd="0" presId="urn:microsoft.com/office/officeart/2005/8/layout/chart3"/>
    <dgm:cxn modelId="{6EA5A795-33AB-41C8-A9FF-0D297790899C}" type="presParOf" srcId="{1389D334-ECA2-4254-B6BB-17D8BB681F38}" destId="{C2CA2924-CA0C-44B9-BDC2-8E420B81D562}" srcOrd="12" destOrd="0" presId="urn:microsoft.com/office/officeart/2005/8/layout/chart3"/>
    <dgm:cxn modelId="{55479A2F-AF4B-484C-A129-06024C6F9422}" type="presParOf" srcId="{1389D334-ECA2-4254-B6BB-17D8BB681F38}" destId="{3AB7799B-C42A-4202-888D-7D98AC9C1F63}" srcOrd="13"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3FE64F2-DAC0-4816-9DAD-303F51ED974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CFE45AE0-4482-4FCE-97E0-5B775392DB0D}">
      <dgm:prSet phldrT="[Texto]" custT="1"/>
      <dgm:spPr>
        <a:solidFill>
          <a:srgbClr val="002060"/>
        </a:solidFill>
      </dgm:spPr>
      <dgm:t>
        <a:bodyPr/>
        <a:lstStyle/>
        <a:p>
          <a:pPr algn="ctr"/>
          <a:r>
            <a:rPr lang="es-ES" sz="2800" b="1" dirty="0"/>
            <a:t>IVA</a:t>
          </a:r>
        </a:p>
      </dgm:t>
    </dgm:pt>
    <dgm:pt modelId="{AA3FF4CD-245C-4522-81F2-0AC0ADF988EF}" type="parTrans" cxnId="{7DBFFDF3-BF8E-4A07-A92F-14EB5DAD958F}">
      <dgm:prSet/>
      <dgm:spPr/>
      <dgm:t>
        <a:bodyPr/>
        <a:lstStyle/>
        <a:p>
          <a:pPr algn="just"/>
          <a:endParaRPr lang="es-ES" sz="1900"/>
        </a:p>
      </dgm:t>
    </dgm:pt>
    <dgm:pt modelId="{24D5088B-E379-4337-9143-DE8C61130698}" type="sibTrans" cxnId="{7DBFFDF3-BF8E-4A07-A92F-14EB5DAD958F}">
      <dgm:prSet/>
      <dgm:spPr/>
      <dgm:t>
        <a:bodyPr/>
        <a:lstStyle/>
        <a:p>
          <a:pPr algn="just"/>
          <a:endParaRPr lang="es-ES" sz="1900"/>
        </a:p>
      </dgm:t>
    </dgm:pt>
    <dgm:pt modelId="{FF905D1E-1190-42DE-8BF6-57677B8E744A}">
      <dgm:prSet phldrT="[Texto]" custT="1"/>
      <dgm:spPr/>
      <dgm:t>
        <a:bodyPr/>
        <a:lstStyle/>
        <a:p>
          <a:pPr algn="just"/>
          <a:r>
            <a:rPr lang="es-ES" sz="2200" dirty="0"/>
            <a:t>Homologación de la Tasa de 16% en la zona fronteriza. </a:t>
          </a:r>
        </a:p>
      </dgm:t>
    </dgm:pt>
    <dgm:pt modelId="{17488133-79C1-4654-A24E-A793D7DC8745}" type="parTrans" cxnId="{4B23BB5E-7F98-4550-A918-FEC6DA7C6DAF}">
      <dgm:prSet/>
      <dgm:spPr/>
      <dgm:t>
        <a:bodyPr/>
        <a:lstStyle/>
        <a:p>
          <a:pPr algn="just"/>
          <a:endParaRPr lang="es-ES" sz="1900"/>
        </a:p>
      </dgm:t>
    </dgm:pt>
    <dgm:pt modelId="{41817DB5-E1BE-44EB-AE10-53A7BEA24A64}" type="sibTrans" cxnId="{4B23BB5E-7F98-4550-A918-FEC6DA7C6DAF}">
      <dgm:prSet/>
      <dgm:spPr/>
      <dgm:t>
        <a:bodyPr/>
        <a:lstStyle/>
        <a:p>
          <a:pPr algn="just"/>
          <a:endParaRPr lang="es-ES" sz="1900"/>
        </a:p>
      </dgm:t>
    </dgm:pt>
    <dgm:pt modelId="{1BD6707A-32C3-4255-ABC1-5183A86A4C28}">
      <dgm:prSet phldrT="[Texto]" custT="1"/>
      <dgm:spPr/>
      <dgm:t>
        <a:bodyPr/>
        <a:lstStyle/>
        <a:p>
          <a:pPr algn="just"/>
          <a:r>
            <a:rPr lang="es-ES" sz="2200" dirty="0"/>
            <a:t>Gravar con la tasa general de 16% la prestación de servicios de hotelería, mascotas y sus alimentos, transporte público de pasajeros (con excepción del que opera en áreas urbanas, suburbanas o metropolitanas), entre otros. </a:t>
          </a:r>
        </a:p>
      </dgm:t>
    </dgm:pt>
    <dgm:pt modelId="{DCD5DB1D-9C8C-4ADF-BAC0-8E9870A6F821}" type="parTrans" cxnId="{0AFB3271-6F92-4950-8941-7B974CF0998B}">
      <dgm:prSet/>
      <dgm:spPr/>
      <dgm:t>
        <a:bodyPr/>
        <a:lstStyle/>
        <a:p>
          <a:pPr algn="just"/>
          <a:endParaRPr lang="es-ES" sz="1900"/>
        </a:p>
      </dgm:t>
    </dgm:pt>
    <dgm:pt modelId="{BB4C79F3-7520-4558-A910-1C59C6FAD49F}" type="sibTrans" cxnId="{0AFB3271-6F92-4950-8941-7B974CF0998B}">
      <dgm:prSet/>
      <dgm:spPr/>
      <dgm:t>
        <a:bodyPr/>
        <a:lstStyle/>
        <a:p>
          <a:pPr algn="just"/>
          <a:endParaRPr lang="es-ES" sz="1900"/>
        </a:p>
      </dgm:t>
    </dgm:pt>
    <dgm:pt modelId="{DCD40ADE-3932-484E-B959-AC7F21555E54}">
      <dgm:prSet phldrT="[Texto]" custT="1"/>
      <dgm:spPr>
        <a:solidFill>
          <a:srgbClr val="002060"/>
        </a:solidFill>
      </dgm:spPr>
      <dgm:t>
        <a:bodyPr/>
        <a:lstStyle/>
        <a:p>
          <a:pPr algn="ctr"/>
          <a:r>
            <a:rPr lang="es-ES" sz="2800" b="1" dirty="0"/>
            <a:t>ISR </a:t>
          </a:r>
        </a:p>
      </dgm:t>
    </dgm:pt>
    <dgm:pt modelId="{471687F7-974B-4B9C-8C23-1A56B8F0BA3A}" type="parTrans" cxnId="{583E789F-F5DA-45D8-9897-8C3B1C8EB703}">
      <dgm:prSet/>
      <dgm:spPr/>
      <dgm:t>
        <a:bodyPr/>
        <a:lstStyle/>
        <a:p>
          <a:pPr algn="just"/>
          <a:endParaRPr lang="es-ES" sz="1900"/>
        </a:p>
      </dgm:t>
    </dgm:pt>
    <dgm:pt modelId="{D86453B6-A5D5-4F63-B208-45848B650C73}" type="sibTrans" cxnId="{583E789F-F5DA-45D8-9897-8C3B1C8EB703}">
      <dgm:prSet/>
      <dgm:spPr/>
      <dgm:t>
        <a:bodyPr/>
        <a:lstStyle/>
        <a:p>
          <a:pPr algn="just"/>
          <a:endParaRPr lang="es-ES" sz="1900"/>
        </a:p>
      </dgm:t>
    </dgm:pt>
    <dgm:pt modelId="{A407F41A-0119-4E7E-8804-BE12FB730AE0}">
      <dgm:prSet phldrT="[Texto]" custT="1"/>
      <dgm:spPr/>
      <dgm:t>
        <a:bodyPr/>
        <a:lstStyle/>
        <a:p>
          <a:pPr algn="just"/>
          <a:r>
            <a:rPr lang="es-ES" sz="2100" b="0" dirty="0"/>
            <a:t>Eliminación del Régimen de Consolidación Fiscal, del Régimen Simplificado, del REPECO e Intermedio, entre otros.  </a:t>
          </a:r>
        </a:p>
      </dgm:t>
    </dgm:pt>
    <dgm:pt modelId="{52727190-23C6-4B7B-96F1-A2287B97F1F6}" type="parTrans" cxnId="{94058C1F-8C65-40D9-9F2E-E5A15674BCE3}">
      <dgm:prSet/>
      <dgm:spPr/>
      <dgm:t>
        <a:bodyPr/>
        <a:lstStyle/>
        <a:p>
          <a:pPr algn="just"/>
          <a:endParaRPr lang="es-ES" sz="1900"/>
        </a:p>
      </dgm:t>
    </dgm:pt>
    <dgm:pt modelId="{852BAF85-E6A2-42D8-B6FF-1406A7B87DE9}" type="sibTrans" cxnId="{94058C1F-8C65-40D9-9F2E-E5A15674BCE3}">
      <dgm:prSet/>
      <dgm:spPr/>
      <dgm:t>
        <a:bodyPr/>
        <a:lstStyle/>
        <a:p>
          <a:pPr algn="just"/>
          <a:endParaRPr lang="es-ES" sz="1900"/>
        </a:p>
      </dgm:t>
    </dgm:pt>
    <dgm:pt modelId="{E4CC47D0-81E7-473F-A3C9-91E873471B6E}">
      <dgm:prSet phldrT="[Texto]" custT="1"/>
      <dgm:spPr/>
      <dgm:t>
        <a:bodyPr/>
        <a:lstStyle/>
        <a:p>
          <a:pPr algn="just"/>
          <a:r>
            <a:rPr lang="es-ES" sz="2100" b="0" dirty="0"/>
            <a:t>Creación del Régimen Fiscal Opcional, del Régimen de Coordinados, del Régimen de Incorporación Fiscal, entre otros. </a:t>
          </a:r>
        </a:p>
      </dgm:t>
    </dgm:pt>
    <dgm:pt modelId="{D73AB188-AD1F-47E5-91F9-552E09CEF293}" type="parTrans" cxnId="{2E79628F-337C-4B96-B862-FE92B8B16385}">
      <dgm:prSet/>
      <dgm:spPr/>
      <dgm:t>
        <a:bodyPr/>
        <a:lstStyle/>
        <a:p>
          <a:pPr algn="just"/>
          <a:endParaRPr lang="es-ES" sz="1900"/>
        </a:p>
      </dgm:t>
    </dgm:pt>
    <dgm:pt modelId="{EB09C4FB-9E30-4C52-92F2-7B1BE51A596E}" type="sibTrans" cxnId="{2E79628F-337C-4B96-B862-FE92B8B16385}">
      <dgm:prSet/>
      <dgm:spPr/>
      <dgm:t>
        <a:bodyPr/>
        <a:lstStyle/>
        <a:p>
          <a:pPr algn="just"/>
          <a:endParaRPr lang="es-ES" sz="1900"/>
        </a:p>
      </dgm:t>
    </dgm:pt>
    <dgm:pt modelId="{F5A0B69C-8DDB-44D8-B788-CCC9BF07C97B}">
      <dgm:prSet phldrT="[Texto]" custT="1"/>
      <dgm:spPr>
        <a:solidFill>
          <a:srgbClr val="002060"/>
        </a:solidFill>
      </dgm:spPr>
      <dgm:t>
        <a:bodyPr/>
        <a:lstStyle/>
        <a:p>
          <a:pPr algn="ctr"/>
          <a:r>
            <a:rPr lang="es-ES" sz="2400" b="1" dirty="0"/>
            <a:t>IEPS</a:t>
          </a:r>
        </a:p>
      </dgm:t>
    </dgm:pt>
    <dgm:pt modelId="{BC51268D-67CD-4C38-A19A-E1BDD95A0D34}" type="parTrans" cxnId="{458C201B-C3DF-45EA-9C05-94ED5DF20905}">
      <dgm:prSet/>
      <dgm:spPr/>
      <dgm:t>
        <a:bodyPr/>
        <a:lstStyle/>
        <a:p>
          <a:pPr algn="just"/>
          <a:endParaRPr lang="es-ES" sz="1900"/>
        </a:p>
      </dgm:t>
    </dgm:pt>
    <dgm:pt modelId="{9E1E8329-F34A-44A8-9969-E0572441C55A}" type="sibTrans" cxnId="{458C201B-C3DF-45EA-9C05-94ED5DF20905}">
      <dgm:prSet/>
      <dgm:spPr/>
      <dgm:t>
        <a:bodyPr/>
        <a:lstStyle/>
        <a:p>
          <a:pPr algn="just"/>
          <a:endParaRPr lang="es-ES" sz="1900"/>
        </a:p>
      </dgm:t>
    </dgm:pt>
    <dgm:pt modelId="{24B2DE41-EF36-4B49-AD5B-6FAF5FAD89AB}">
      <dgm:prSet phldrT="[Texto]" custT="1"/>
      <dgm:spPr/>
      <dgm:t>
        <a:bodyPr/>
        <a:lstStyle/>
        <a:p>
          <a:pPr algn="just"/>
          <a:r>
            <a:rPr lang="es-ES" sz="2200" dirty="0"/>
            <a:t>IEPS a plaguicidas, combustibles fósiles, bebidas saborizadas, alimentos con alto contenido calórico.  </a:t>
          </a:r>
        </a:p>
      </dgm:t>
    </dgm:pt>
    <dgm:pt modelId="{48BC46F7-3CD0-46A1-89AA-6B39AFC2B243}" type="parTrans" cxnId="{99AA5C97-8876-4E82-AD82-8FC8E7ECD4C1}">
      <dgm:prSet/>
      <dgm:spPr/>
      <dgm:t>
        <a:bodyPr/>
        <a:lstStyle/>
        <a:p>
          <a:pPr algn="just"/>
          <a:endParaRPr lang="es-ES" sz="1900"/>
        </a:p>
      </dgm:t>
    </dgm:pt>
    <dgm:pt modelId="{20FCF5B2-5EB8-4FC9-895C-AE9B3890F962}" type="sibTrans" cxnId="{99AA5C97-8876-4E82-AD82-8FC8E7ECD4C1}">
      <dgm:prSet/>
      <dgm:spPr/>
      <dgm:t>
        <a:bodyPr/>
        <a:lstStyle/>
        <a:p>
          <a:pPr algn="just"/>
          <a:endParaRPr lang="es-ES" sz="1900"/>
        </a:p>
      </dgm:t>
    </dgm:pt>
    <dgm:pt modelId="{40FD01FF-CBAA-450A-8692-14CB7DE01849}">
      <dgm:prSet phldrT="[Texto]" custT="1"/>
      <dgm:spPr/>
      <dgm:t>
        <a:bodyPr/>
        <a:lstStyle/>
        <a:p>
          <a:pPr algn="just"/>
          <a:r>
            <a:rPr lang="es-ES" sz="2200" dirty="0"/>
            <a:t>IEPS a combustibles automotrices (No incluido en la reforma de 2013).</a:t>
          </a:r>
        </a:p>
      </dgm:t>
    </dgm:pt>
    <dgm:pt modelId="{C3AF17F4-789F-416C-9A48-8E438DC46A26}" type="parTrans" cxnId="{50F3F1A5-0D3F-46E7-8514-12E92651B825}">
      <dgm:prSet/>
      <dgm:spPr/>
      <dgm:t>
        <a:bodyPr/>
        <a:lstStyle/>
        <a:p>
          <a:pPr algn="just"/>
          <a:endParaRPr lang="es-ES" sz="1900"/>
        </a:p>
      </dgm:t>
    </dgm:pt>
    <dgm:pt modelId="{30C7594E-D9B9-430D-A401-CAF548750053}" type="sibTrans" cxnId="{50F3F1A5-0D3F-46E7-8514-12E92651B825}">
      <dgm:prSet/>
      <dgm:spPr/>
      <dgm:t>
        <a:bodyPr/>
        <a:lstStyle/>
        <a:p>
          <a:pPr algn="just"/>
          <a:endParaRPr lang="es-ES" sz="1900"/>
        </a:p>
      </dgm:t>
    </dgm:pt>
    <dgm:pt modelId="{4F644DD6-F153-4E6B-A22C-C6213314D3F9}">
      <dgm:prSet phldrT="[Texto]" custT="1"/>
      <dgm:spPr/>
      <dgm:t>
        <a:bodyPr/>
        <a:lstStyle/>
        <a:p>
          <a:pPr algn="just"/>
          <a:r>
            <a:rPr lang="es-ES" sz="2100" b="0" dirty="0"/>
            <a:t>Impuesto a los dividendos y ganancias en bolsa. </a:t>
          </a:r>
        </a:p>
      </dgm:t>
    </dgm:pt>
    <dgm:pt modelId="{FFEF1128-129E-4586-8B10-8C3ACD2C1D46}" type="parTrans" cxnId="{AD1CAD97-2A2B-4704-9DB5-043EB54CAC28}">
      <dgm:prSet/>
      <dgm:spPr/>
      <dgm:t>
        <a:bodyPr/>
        <a:lstStyle/>
        <a:p>
          <a:pPr algn="just"/>
          <a:endParaRPr lang="es-ES" sz="1900"/>
        </a:p>
      </dgm:t>
    </dgm:pt>
    <dgm:pt modelId="{0CFEBF6B-6F74-459F-8A15-65E20A2C8652}" type="sibTrans" cxnId="{AD1CAD97-2A2B-4704-9DB5-043EB54CAC28}">
      <dgm:prSet/>
      <dgm:spPr/>
      <dgm:t>
        <a:bodyPr/>
        <a:lstStyle/>
        <a:p>
          <a:pPr algn="just"/>
          <a:endParaRPr lang="es-ES" sz="1900"/>
        </a:p>
      </dgm:t>
    </dgm:pt>
    <dgm:pt modelId="{B81D52D9-9EB2-48F5-B3AD-4BD1839CAEEB}">
      <dgm:prSet phldrT="[Texto]" custT="1"/>
      <dgm:spPr/>
      <dgm:t>
        <a:bodyPr/>
        <a:lstStyle/>
        <a:p>
          <a:pPr algn="just"/>
          <a:r>
            <a:rPr lang="es-ES" sz="2100" b="0" dirty="0"/>
            <a:t>Modificaciones a deducciones en gasto en automóviles, aportaciones a los fondos de pensiones y jubilaciones, deducciones personales, consumo en restaurantes, créditos hipotecarios y venta de casa habitación. </a:t>
          </a:r>
        </a:p>
      </dgm:t>
    </dgm:pt>
    <dgm:pt modelId="{1CFC79E9-E48A-4F8F-915B-3A55DCA85782}" type="parTrans" cxnId="{ADC69FBF-D512-473B-A468-8D66545B785D}">
      <dgm:prSet/>
      <dgm:spPr/>
      <dgm:t>
        <a:bodyPr/>
        <a:lstStyle/>
        <a:p>
          <a:pPr algn="just"/>
          <a:endParaRPr lang="es-ES" sz="1900"/>
        </a:p>
      </dgm:t>
    </dgm:pt>
    <dgm:pt modelId="{84799BCD-78BF-44C5-BCD5-F5E1C9A0C075}" type="sibTrans" cxnId="{ADC69FBF-D512-473B-A468-8D66545B785D}">
      <dgm:prSet/>
      <dgm:spPr/>
      <dgm:t>
        <a:bodyPr/>
        <a:lstStyle/>
        <a:p>
          <a:pPr algn="just"/>
          <a:endParaRPr lang="es-ES" sz="1900"/>
        </a:p>
      </dgm:t>
    </dgm:pt>
    <dgm:pt modelId="{50913A8E-BBE5-4C6E-9C2B-D57E0B3DEFA9}">
      <dgm:prSet phldrT="[Texto]" custT="1"/>
      <dgm:spPr/>
      <dgm:t>
        <a:bodyPr/>
        <a:lstStyle/>
        <a:p>
          <a:pPr algn="just"/>
          <a:r>
            <a:rPr lang="es-ES" sz="2100" b="0" dirty="0"/>
            <a:t>Modificaciones a las tasas marginales del ISR a personas físicas.</a:t>
          </a:r>
        </a:p>
      </dgm:t>
    </dgm:pt>
    <dgm:pt modelId="{F73AC5D5-7F4F-40D5-8D01-8B786628D048}" type="parTrans" cxnId="{BBC931FC-433A-40CF-8EC2-CE1F9F42D67E}">
      <dgm:prSet/>
      <dgm:spPr/>
      <dgm:t>
        <a:bodyPr/>
        <a:lstStyle/>
        <a:p>
          <a:pPr algn="just"/>
          <a:endParaRPr lang="es-ES" sz="1900"/>
        </a:p>
      </dgm:t>
    </dgm:pt>
    <dgm:pt modelId="{8875D83A-0131-41A2-9244-1D0C5FAC29D6}" type="sibTrans" cxnId="{BBC931FC-433A-40CF-8EC2-CE1F9F42D67E}">
      <dgm:prSet/>
      <dgm:spPr/>
      <dgm:t>
        <a:bodyPr/>
        <a:lstStyle/>
        <a:p>
          <a:pPr algn="just"/>
          <a:endParaRPr lang="es-ES" sz="1900"/>
        </a:p>
      </dgm:t>
    </dgm:pt>
    <dgm:pt modelId="{50A44EC5-F890-42DC-B454-D8634A7F6BED}">
      <dgm:prSet phldrT="[Texto]" custT="1"/>
      <dgm:spPr/>
      <dgm:t>
        <a:bodyPr/>
        <a:lstStyle/>
        <a:p>
          <a:pPr algn="just"/>
          <a:r>
            <a:rPr lang="es-ES" sz="2100" b="0" dirty="0"/>
            <a:t>Derogación de IETU e IDE.</a:t>
          </a:r>
        </a:p>
      </dgm:t>
    </dgm:pt>
    <dgm:pt modelId="{A7048CBB-748D-4FA6-9642-655E91E4443A}" type="parTrans" cxnId="{D7D98D56-2115-498A-8338-2E665BDED6FC}">
      <dgm:prSet/>
      <dgm:spPr/>
      <dgm:t>
        <a:bodyPr/>
        <a:lstStyle/>
        <a:p>
          <a:endParaRPr lang="es-ES" sz="1900"/>
        </a:p>
      </dgm:t>
    </dgm:pt>
    <dgm:pt modelId="{62D541F0-C6AD-444C-BE5B-EB6E75E37D6E}" type="sibTrans" cxnId="{D7D98D56-2115-498A-8338-2E665BDED6FC}">
      <dgm:prSet/>
      <dgm:spPr/>
      <dgm:t>
        <a:bodyPr/>
        <a:lstStyle/>
        <a:p>
          <a:endParaRPr lang="es-ES" sz="1900"/>
        </a:p>
      </dgm:t>
    </dgm:pt>
    <dgm:pt modelId="{3658829D-B7F8-4902-B5C9-809D62889861}" type="pres">
      <dgm:prSet presAssocID="{E3FE64F2-DAC0-4816-9DAD-303F51ED9747}" presName="Name0" presStyleCnt="0">
        <dgm:presLayoutVars>
          <dgm:dir/>
          <dgm:animLvl val="lvl"/>
          <dgm:resizeHandles val="exact"/>
        </dgm:presLayoutVars>
      </dgm:prSet>
      <dgm:spPr/>
    </dgm:pt>
    <dgm:pt modelId="{5072FF03-3F16-4EFA-9A52-062B4F9A7D90}" type="pres">
      <dgm:prSet presAssocID="{CFE45AE0-4482-4FCE-97E0-5B775392DB0D}" presName="linNode" presStyleCnt="0"/>
      <dgm:spPr/>
    </dgm:pt>
    <dgm:pt modelId="{07B6D4FB-F28D-49F9-92B8-7C7C710CE771}" type="pres">
      <dgm:prSet presAssocID="{CFE45AE0-4482-4FCE-97E0-5B775392DB0D}" presName="parentText" presStyleLbl="node1" presStyleIdx="0" presStyleCnt="3" custScaleX="27418" custScaleY="89205">
        <dgm:presLayoutVars>
          <dgm:chMax val="1"/>
          <dgm:bulletEnabled val="1"/>
        </dgm:presLayoutVars>
      </dgm:prSet>
      <dgm:spPr/>
    </dgm:pt>
    <dgm:pt modelId="{9E762E8D-F723-4A58-8049-C36871353A2E}" type="pres">
      <dgm:prSet presAssocID="{CFE45AE0-4482-4FCE-97E0-5B775392DB0D}" presName="descendantText" presStyleLbl="alignAccFollowNode1" presStyleIdx="0" presStyleCnt="3" custScaleX="136434">
        <dgm:presLayoutVars>
          <dgm:bulletEnabled val="1"/>
        </dgm:presLayoutVars>
      </dgm:prSet>
      <dgm:spPr/>
    </dgm:pt>
    <dgm:pt modelId="{FE078110-2E1D-4F0B-93CA-0DD9757F9474}" type="pres">
      <dgm:prSet presAssocID="{24D5088B-E379-4337-9143-DE8C61130698}" presName="sp" presStyleCnt="0"/>
      <dgm:spPr/>
    </dgm:pt>
    <dgm:pt modelId="{49385469-BEC1-44BF-99FF-42EDE14F96ED}" type="pres">
      <dgm:prSet presAssocID="{DCD40ADE-3932-484E-B959-AC7F21555E54}" presName="linNode" presStyleCnt="0"/>
      <dgm:spPr/>
    </dgm:pt>
    <dgm:pt modelId="{36A3A6EA-BE78-4665-BC32-DEBE2DA8C7BE}" type="pres">
      <dgm:prSet presAssocID="{DCD40ADE-3932-484E-B959-AC7F21555E54}" presName="parentText" presStyleLbl="node1" presStyleIdx="1" presStyleCnt="3" custScaleX="27735" custScaleY="82930">
        <dgm:presLayoutVars>
          <dgm:chMax val="1"/>
          <dgm:bulletEnabled val="1"/>
        </dgm:presLayoutVars>
      </dgm:prSet>
      <dgm:spPr/>
    </dgm:pt>
    <dgm:pt modelId="{B13D663D-0400-48FF-9C16-264829332728}" type="pres">
      <dgm:prSet presAssocID="{DCD40ADE-3932-484E-B959-AC7F21555E54}" presName="descendantText" presStyleLbl="alignAccFollowNode1" presStyleIdx="1" presStyleCnt="3" custScaleX="137484" custScaleY="239757">
        <dgm:presLayoutVars>
          <dgm:bulletEnabled val="1"/>
        </dgm:presLayoutVars>
      </dgm:prSet>
      <dgm:spPr/>
    </dgm:pt>
    <dgm:pt modelId="{F1571336-2812-4EAB-87CE-95D6E4BD7B59}" type="pres">
      <dgm:prSet presAssocID="{D86453B6-A5D5-4F63-B208-45848B650C73}" presName="sp" presStyleCnt="0"/>
      <dgm:spPr/>
    </dgm:pt>
    <dgm:pt modelId="{F5C807B3-FAF5-4DB4-AC1B-6D87FEE0C9B0}" type="pres">
      <dgm:prSet presAssocID="{F5A0B69C-8DDB-44D8-B788-CCC9BF07C97B}" presName="linNode" presStyleCnt="0"/>
      <dgm:spPr/>
    </dgm:pt>
    <dgm:pt modelId="{BE3E5347-B820-4F77-9601-FB99AA71EDE1}" type="pres">
      <dgm:prSet presAssocID="{F5A0B69C-8DDB-44D8-B788-CCC9BF07C97B}" presName="parentText" presStyleLbl="node1" presStyleIdx="2" presStyleCnt="3" custScaleX="27486" custScaleY="75569">
        <dgm:presLayoutVars>
          <dgm:chMax val="1"/>
          <dgm:bulletEnabled val="1"/>
        </dgm:presLayoutVars>
      </dgm:prSet>
      <dgm:spPr/>
    </dgm:pt>
    <dgm:pt modelId="{39769962-1B2A-463C-867E-139DAD0EEA2C}" type="pres">
      <dgm:prSet presAssocID="{F5A0B69C-8DDB-44D8-B788-CCC9BF07C97B}" presName="descendantText" presStyleLbl="alignAccFollowNode1" presStyleIdx="2" presStyleCnt="3" custScaleX="136273" custLinFactNeighborX="878" custLinFactNeighborY="0">
        <dgm:presLayoutVars>
          <dgm:bulletEnabled val="1"/>
        </dgm:presLayoutVars>
      </dgm:prSet>
      <dgm:spPr/>
    </dgm:pt>
  </dgm:ptLst>
  <dgm:cxnLst>
    <dgm:cxn modelId="{BAC97204-496E-4BE0-B71D-81E098BF6F35}" type="presOf" srcId="{50A44EC5-F890-42DC-B454-D8634A7F6BED}" destId="{B13D663D-0400-48FF-9C16-264829332728}" srcOrd="0" destOrd="5" presId="urn:microsoft.com/office/officeart/2005/8/layout/vList5"/>
    <dgm:cxn modelId="{F8099512-5316-4ABC-A632-A652383B211B}" type="presOf" srcId="{DCD40ADE-3932-484E-B959-AC7F21555E54}" destId="{36A3A6EA-BE78-4665-BC32-DEBE2DA8C7BE}" srcOrd="0" destOrd="0" presId="urn:microsoft.com/office/officeart/2005/8/layout/vList5"/>
    <dgm:cxn modelId="{186D3815-0C5D-4187-AFF8-88A1F1204A93}" type="presOf" srcId="{F5A0B69C-8DDB-44D8-B788-CCC9BF07C97B}" destId="{BE3E5347-B820-4F77-9601-FB99AA71EDE1}" srcOrd="0" destOrd="0" presId="urn:microsoft.com/office/officeart/2005/8/layout/vList5"/>
    <dgm:cxn modelId="{355BE916-681A-40C8-8D0D-4BE686C662D7}" type="presOf" srcId="{E4CC47D0-81E7-473F-A3C9-91E873471B6E}" destId="{B13D663D-0400-48FF-9C16-264829332728}" srcOrd="0" destOrd="1" presId="urn:microsoft.com/office/officeart/2005/8/layout/vList5"/>
    <dgm:cxn modelId="{458C201B-C3DF-45EA-9C05-94ED5DF20905}" srcId="{E3FE64F2-DAC0-4816-9DAD-303F51ED9747}" destId="{F5A0B69C-8DDB-44D8-B788-CCC9BF07C97B}" srcOrd="2" destOrd="0" parTransId="{BC51268D-67CD-4C38-A19A-E1BDD95A0D34}" sibTransId="{9E1E8329-F34A-44A8-9969-E0572441C55A}"/>
    <dgm:cxn modelId="{94058C1F-8C65-40D9-9F2E-E5A15674BCE3}" srcId="{DCD40ADE-3932-484E-B959-AC7F21555E54}" destId="{A407F41A-0119-4E7E-8804-BE12FB730AE0}" srcOrd="0" destOrd="0" parTransId="{52727190-23C6-4B7B-96F1-A2287B97F1F6}" sibTransId="{852BAF85-E6A2-42D8-B6FF-1406A7B87DE9}"/>
    <dgm:cxn modelId="{79E28925-12FC-400E-8085-251604F2A641}" type="presOf" srcId="{FF905D1E-1190-42DE-8BF6-57677B8E744A}" destId="{9E762E8D-F723-4A58-8049-C36871353A2E}" srcOrd="0" destOrd="0" presId="urn:microsoft.com/office/officeart/2005/8/layout/vList5"/>
    <dgm:cxn modelId="{4B23BB5E-7F98-4550-A918-FEC6DA7C6DAF}" srcId="{CFE45AE0-4482-4FCE-97E0-5B775392DB0D}" destId="{FF905D1E-1190-42DE-8BF6-57677B8E744A}" srcOrd="0" destOrd="0" parTransId="{17488133-79C1-4654-A24E-A793D7DC8745}" sibTransId="{41817DB5-E1BE-44EB-AE10-53A7BEA24A64}"/>
    <dgm:cxn modelId="{A0600869-9DDF-466F-90B1-5CBBB668D656}" type="presOf" srcId="{CFE45AE0-4482-4FCE-97E0-5B775392DB0D}" destId="{07B6D4FB-F28D-49F9-92B8-7C7C710CE771}" srcOrd="0" destOrd="0" presId="urn:microsoft.com/office/officeart/2005/8/layout/vList5"/>
    <dgm:cxn modelId="{0AFB3271-6F92-4950-8941-7B974CF0998B}" srcId="{CFE45AE0-4482-4FCE-97E0-5B775392DB0D}" destId="{1BD6707A-32C3-4255-ABC1-5183A86A4C28}" srcOrd="1" destOrd="0" parTransId="{DCD5DB1D-9C8C-4ADF-BAC0-8E9870A6F821}" sibTransId="{BB4C79F3-7520-4558-A910-1C59C6FAD49F}"/>
    <dgm:cxn modelId="{D7D98D56-2115-498A-8338-2E665BDED6FC}" srcId="{DCD40ADE-3932-484E-B959-AC7F21555E54}" destId="{50A44EC5-F890-42DC-B454-D8634A7F6BED}" srcOrd="5" destOrd="0" parTransId="{A7048CBB-748D-4FA6-9642-655E91E4443A}" sibTransId="{62D541F0-C6AD-444C-BE5B-EB6E75E37D6E}"/>
    <dgm:cxn modelId="{8ECDE879-79BB-43A5-8070-BD0A9B26F3C7}" type="presOf" srcId="{40FD01FF-CBAA-450A-8692-14CB7DE01849}" destId="{39769962-1B2A-463C-867E-139DAD0EEA2C}" srcOrd="0" destOrd="1" presId="urn:microsoft.com/office/officeart/2005/8/layout/vList5"/>
    <dgm:cxn modelId="{9FCF2F7F-4B25-443E-B4A6-021D6259C58A}" type="presOf" srcId="{50913A8E-BBE5-4C6E-9C2B-D57E0B3DEFA9}" destId="{B13D663D-0400-48FF-9C16-264829332728}" srcOrd="0" destOrd="3" presId="urn:microsoft.com/office/officeart/2005/8/layout/vList5"/>
    <dgm:cxn modelId="{2E026388-DC92-4D30-8370-67137C26F54F}" type="presOf" srcId="{4F644DD6-F153-4E6B-A22C-C6213314D3F9}" destId="{B13D663D-0400-48FF-9C16-264829332728}" srcOrd="0" destOrd="2" presId="urn:microsoft.com/office/officeart/2005/8/layout/vList5"/>
    <dgm:cxn modelId="{2E79628F-337C-4B96-B862-FE92B8B16385}" srcId="{DCD40ADE-3932-484E-B959-AC7F21555E54}" destId="{E4CC47D0-81E7-473F-A3C9-91E873471B6E}" srcOrd="1" destOrd="0" parTransId="{D73AB188-AD1F-47E5-91F9-552E09CEF293}" sibTransId="{EB09C4FB-9E30-4C52-92F2-7B1BE51A596E}"/>
    <dgm:cxn modelId="{99AA5C97-8876-4E82-AD82-8FC8E7ECD4C1}" srcId="{F5A0B69C-8DDB-44D8-B788-CCC9BF07C97B}" destId="{24B2DE41-EF36-4B49-AD5B-6FAF5FAD89AB}" srcOrd="0" destOrd="0" parTransId="{48BC46F7-3CD0-46A1-89AA-6B39AFC2B243}" sibTransId="{20FCF5B2-5EB8-4FC9-895C-AE9B3890F962}"/>
    <dgm:cxn modelId="{AD1CAD97-2A2B-4704-9DB5-043EB54CAC28}" srcId="{DCD40ADE-3932-484E-B959-AC7F21555E54}" destId="{4F644DD6-F153-4E6B-A22C-C6213314D3F9}" srcOrd="2" destOrd="0" parTransId="{FFEF1128-129E-4586-8B10-8C3ACD2C1D46}" sibTransId="{0CFEBF6B-6F74-459F-8A15-65E20A2C8652}"/>
    <dgm:cxn modelId="{20F4059A-0021-4F6A-BFB3-2BD055F2E4AA}" type="presOf" srcId="{24B2DE41-EF36-4B49-AD5B-6FAF5FAD89AB}" destId="{39769962-1B2A-463C-867E-139DAD0EEA2C}" srcOrd="0" destOrd="0" presId="urn:microsoft.com/office/officeart/2005/8/layout/vList5"/>
    <dgm:cxn modelId="{583E789F-F5DA-45D8-9897-8C3B1C8EB703}" srcId="{E3FE64F2-DAC0-4816-9DAD-303F51ED9747}" destId="{DCD40ADE-3932-484E-B959-AC7F21555E54}" srcOrd="1" destOrd="0" parTransId="{471687F7-974B-4B9C-8C23-1A56B8F0BA3A}" sibTransId="{D86453B6-A5D5-4F63-B208-45848B650C73}"/>
    <dgm:cxn modelId="{F772E69F-C3B4-4749-AC10-D02C91E612DA}" type="presOf" srcId="{B81D52D9-9EB2-48F5-B3AD-4BD1839CAEEB}" destId="{B13D663D-0400-48FF-9C16-264829332728}" srcOrd="0" destOrd="4" presId="urn:microsoft.com/office/officeart/2005/8/layout/vList5"/>
    <dgm:cxn modelId="{50F3F1A5-0D3F-46E7-8514-12E92651B825}" srcId="{F5A0B69C-8DDB-44D8-B788-CCC9BF07C97B}" destId="{40FD01FF-CBAA-450A-8692-14CB7DE01849}" srcOrd="1" destOrd="0" parTransId="{C3AF17F4-789F-416C-9A48-8E438DC46A26}" sibTransId="{30C7594E-D9B9-430D-A401-CAF548750053}"/>
    <dgm:cxn modelId="{4E0052BD-29FB-4C2E-A13F-C4DC01A7A9F1}" type="presOf" srcId="{E3FE64F2-DAC0-4816-9DAD-303F51ED9747}" destId="{3658829D-B7F8-4902-B5C9-809D62889861}" srcOrd="0" destOrd="0" presId="urn:microsoft.com/office/officeart/2005/8/layout/vList5"/>
    <dgm:cxn modelId="{ADC69FBF-D512-473B-A468-8D66545B785D}" srcId="{DCD40ADE-3932-484E-B959-AC7F21555E54}" destId="{B81D52D9-9EB2-48F5-B3AD-4BD1839CAEEB}" srcOrd="4" destOrd="0" parTransId="{1CFC79E9-E48A-4F8F-915B-3A55DCA85782}" sibTransId="{84799BCD-78BF-44C5-BCD5-F5E1C9A0C075}"/>
    <dgm:cxn modelId="{558FEAC4-F45C-4FFA-BD07-5332D1B1D806}" type="presOf" srcId="{A407F41A-0119-4E7E-8804-BE12FB730AE0}" destId="{B13D663D-0400-48FF-9C16-264829332728}" srcOrd="0" destOrd="0" presId="urn:microsoft.com/office/officeart/2005/8/layout/vList5"/>
    <dgm:cxn modelId="{62ADBBDE-DC27-443E-82E7-3C1F2C62BCD5}" type="presOf" srcId="{1BD6707A-32C3-4255-ABC1-5183A86A4C28}" destId="{9E762E8D-F723-4A58-8049-C36871353A2E}" srcOrd="0" destOrd="1" presId="urn:microsoft.com/office/officeart/2005/8/layout/vList5"/>
    <dgm:cxn modelId="{7DBFFDF3-BF8E-4A07-A92F-14EB5DAD958F}" srcId="{E3FE64F2-DAC0-4816-9DAD-303F51ED9747}" destId="{CFE45AE0-4482-4FCE-97E0-5B775392DB0D}" srcOrd="0" destOrd="0" parTransId="{AA3FF4CD-245C-4522-81F2-0AC0ADF988EF}" sibTransId="{24D5088B-E379-4337-9143-DE8C61130698}"/>
    <dgm:cxn modelId="{BBC931FC-433A-40CF-8EC2-CE1F9F42D67E}" srcId="{DCD40ADE-3932-484E-B959-AC7F21555E54}" destId="{50913A8E-BBE5-4C6E-9C2B-D57E0B3DEFA9}" srcOrd="3" destOrd="0" parTransId="{F73AC5D5-7F4F-40D5-8D01-8B786628D048}" sibTransId="{8875D83A-0131-41A2-9244-1D0C5FAC29D6}"/>
    <dgm:cxn modelId="{CC95AC80-1036-4D68-A3D6-D69216E59CA9}" type="presParOf" srcId="{3658829D-B7F8-4902-B5C9-809D62889861}" destId="{5072FF03-3F16-4EFA-9A52-062B4F9A7D90}" srcOrd="0" destOrd="0" presId="urn:microsoft.com/office/officeart/2005/8/layout/vList5"/>
    <dgm:cxn modelId="{8657D243-B351-4290-BC2C-5A9871DF8547}" type="presParOf" srcId="{5072FF03-3F16-4EFA-9A52-062B4F9A7D90}" destId="{07B6D4FB-F28D-49F9-92B8-7C7C710CE771}" srcOrd="0" destOrd="0" presId="urn:microsoft.com/office/officeart/2005/8/layout/vList5"/>
    <dgm:cxn modelId="{CB8E0229-864F-453F-85F6-EB99C5EFCF1B}" type="presParOf" srcId="{5072FF03-3F16-4EFA-9A52-062B4F9A7D90}" destId="{9E762E8D-F723-4A58-8049-C36871353A2E}" srcOrd="1" destOrd="0" presId="urn:microsoft.com/office/officeart/2005/8/layout/vList5"/>
    <dgm:cxn modelId="{90E85AB6-A10B-4CEE-A959-05365F833824}" type="presParOf" srcId="{3658829D-B7F8-4902-B5C9-809D62889861}" destId="{FE078110-2E1D-4F0B-93CA-0DD9757F9474}" srcOrd="1" destOrd="0" presId="urn:microsoft.com/office/officeart/2005/8/layout/vList5"/>
    <dgm:cxn modelId="{B13EF25B-A9BC-47FF-9733-F004BF54C315}" type="presParOf" srcId="{3658829D-B7F8-4902-B5C9-809D62889861}" destId="{49385469-BEC1-44BF-99FF-42EDE14F96ED}" srcOrd="2" destOrd="0" presId="urn:microsoft.com/office/officeart/2005/8/layout/vList5"/>
    <dgm:cxn modelId="{9F3B4A25-4B9B-44A8-92AF-8A41C4AD58F4}" type="presParOf" srcId="{49385469-BEC1-44BF-99FF-42EDE14F96ED}" destId="{36A3A6EA-BE78-4665-BC32-DEBE2DA8C7BE}" srcOrd="0" destOrd="0" presId="urn:microsoft.com/office/officeart/2005/8/layout/vList5"/>
    <dgm:cxn modelId="{11A791EB-5EF2-497D-87E0-A32654C43CBA}" type="presParOf" srcId="{49385469-BEC1-44BF-99FF-42EDE14F96ED}" destId="{B13D663D-0400-48FF-9C16-264829332728}" srcOrd="1" destOrd="0" presId="urn:microsoft.com/office/officeart/2005/8/layout/vList5"/>
    <dgm:cxn modelId="{D24797B4-17A7-4042-85DA-BC5C87C9153A}" type="presParOf" srcId="{3658829D-B7F8-4902-B5C9-809D62889861}" destId="{F1571336-2812-4EAB-87CE-95D6E4BD7B59}" srcOrd="3" destOrd="0" presId="urn:microsoft.com/office/officeart/2005/8/layout/vList5"/>
    <dgm:cxn modelId="{5B60E33B-21B2-4D2B-ABF7-36711DD05D15}" type="presParOf" srcId="{3658829D-B7F8-4902-B5C9-809D62889861}" destId="{F5C807B3-FAF5-4DB4-AC1B-6D87FEE0C9B0}" srcOrd="4" destOrd="0" presId="urn:microsoft.com/office/officeart/2005/8/layout/vList5"/>
    <dgm:cxn modelId="{1C384339-3982-4897-A808-6C5C9F35078F}" type="presParOf" srcId="{F5C807B3-FAF5-4DB4-AC1B-6D87FEE0C9B0}" destId="{BE3E5347-B820-4F77-9601-FB99AA71EDE1}" srcOrd="0" destOrd="0" presId="urn:microsoft.com/office/officeart/2005/8/layout/vList5"/>
    <dgm:cxn modelId="{68B51E1B-A52C-46CE-ACEA-8DAB4EEF64B7}" type="presParOf" srcId="{F5C807B3-FAF5-4DB4-AC1B-6D87FEE0C9B0}" destId="{39769962-1B2A-463C-867E-139DAD0EEA2C}"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355B86E-A2C0-4AF5-A0F8-ACC748956C26}" type="doc">
      <dgm:prSet loTypeId="urn:microsoft.com/office/officeart/2005/8/layout/chart3" loCatId="cycle" qsTypeId="urn:microsoft.com/office/officeart/2005/8/quickstyle/simple1" qsCatId="simple" csTypeId="urn:microsoft.com/office/officeart/2005/8/colors/accent1_2" csCatId="accent1" phldr="1"/>
      <dgm:spPr/>
    </dgm:pt>
    <dgm:pt modelId="{4A724FED-D5CC-44C0-AEA3-F6F5135C68A9}">
      <dgm:prSet phldrT="[Texto]"/>
      <dgm:spPr>
        <a:solidFill>
          <a:schemeClr val="accent2"/>
        </a:solidFill>
      </dgm:spPr>
      <dgm:t>
        <a:bodyPr/>
        <a:lstStyle/>
        <a:p>
          <a:r>
            <a:rPr lang="es-ES" b="1" dirty="0"/>
            <a:t>Bases para el establecimiento de un sistema de seguridad social universal</a:t>
          </a:r>
        </a:p>
      </dgm:t>
    </dgm:pt>
    <dgm:pt modelId="{70747280-F38E-4CBF-AB64-17C6EFB6D83D}" type="parTrans" cxnId="{C1DE7BD7-99B1-4EDC-87EE-11FF6AB6F76F}">
      <dgm:prSet/>
      <dgm:spPr/>
      <dgm:t>
        <a:bodyPr/>
        <a:lstStyle/>
        <a:p>
          <a:endParaRPr lang="es-ES" b="1"/>
        </a:p>
      </dgm:t>
    </dgm:pt>
    <dgm:pt modelId="{90ACB385-0E5A-497D-B1A5-C5AD18FECE6C}" type="sibTrans" cxnId="{C1DE7BD7-99B1-4EDC-87EE-11FF6AB6F76F}">
      <dgm:prSet/>
      <dgm:spPr/>
      <dgm:t>
        <a:bodyPr/>
        <a:lstStyle/>
        <a:p>
          <a:endParaRPr lang="es-ES" b="1"/>
        </a:p>
      </dgm:t>
    </dgm:pt>
    <dgm:pt modelId="{2239FB73-D82E-42D6-958D-527AD242552A}">
      <dgm:prSet phldrT="[Texto]"/>
      <dgm:spPr/>
      <dgm:t>
        <a:bodyPr/>
        <a:lstStyle/>
        <a:p>
          <a:r>
            <a:rPr lang="es-ES" b="1" dirty="0"/>
            <a:t>Responsabilidad Hacendaria</a:t>
          </a:r>
        </a:p>
      </dgm:t>
    </dgm:pt>
    <dgm:pt modelId="{95311C6D-3099-4EF6-9B11-88940B35CFA2}" type="parTrans" cxnId="{28F4D682-0C4A-4790-B243-6585B871954C}">
      <dgm:prSet/>
      <dgm:spPr/>
      <dgm:t>
        <a:bodyPr/>
        <a:lstStyle/>
        <a:p>
          <a:endParaRPr lang="es-ES" b="1"/>
        </a:p>
      </dgm:t>
    </dgm:pt>
    <dgm:pt modelId="{119C629E-8111-4D90-9ED6-B40DBAD0F3EA}" type="sibTrans" cxnId="{28F4D682-0C4A-4790-B243-6585B871954C}">
      <dgm:prSet/>
      <dgm:spPr/>
      <dgm:t>
        <a:bodyPr/>
        <a:lstStyle/>
        <a:p>
          <a:endParaRPr lang="es-ES" b="1"/>
        </a:p>
      </dgm:t>
    </dgm:pt>
    <dgm:pt modelId="{84983196-AC1F-4160-84E2-5E1C19604E64}">
      <dgm:prSet phldrT="[Texto]"/>
      <dgm:spPr/>
      <dgm:t>
        <a:bodyPr/>
        <a:lstStyle/>
        <a:p>
          <a:r>
            <a:rPr lang="es-ES" b="1" dirty="0"/>
            <a:t>Fortalecimiento de la capacidad financiera del Estado</a:t>
          </a:r>
        </a:p>
      </dgm:t>
    </dgm:pt>
    <dgm:pt modelId="{ED883C40-B9FF-4C47-9FAE-156F8EC954A2}" type="parTrans" cxnId="{A6D44A87-1DAA-446C-A1DE-F9739ECEDA08}">
      <dgm:prSet/>
      <dgm:spPr/>
      <dgm:t>
        <a:bodyPr/>
        <a:lstStyle/>
        <a:p>
          <a:endParaRPr lang="es-ES" b="1"/>
        </a:p>
      </dgm:t>
    </dgm:pt>
    <dgm:pt modelId="{9ED69B76-C39B-47DE-BB15-C61A39EC0289}" type="sibTrans" cxnId="{A6D44A87-1DAA-446C-A1DE-F9739ECEDA08}">
      <dgm:prSet/>
      <dgm:spPr/>
      <dgm:t>
        <a:bodyPr/>
        <a:lstStyle/>
        <a:p>
          <a:endParaRPr lang="es-ES" b="1"/>
        </a:p>
      </dgm:t>
    </dgm:pt>
    <dgm:pt modelId="{75484A84-C123-4D24-8081-80ED42BBFFA7}">
      <dgm:prSet phldrT="[Texto]"/>
      <dgm:spPr/>
      <dgm:t>
        <a:bodyPr/>
        <a:lstStyle/>
        <a:p>
          <a:r>
            <a:rPr lang="es-ES" b="1" dirty="0"/>
            <a:t>Federalismo</a:t>
          </a:r>
        </a:p>
      </dgm:t>
    </dgm:pt>
    <dgm:pt modelId="{AC17FDD2-712F-41BE-9102-04EFB867B38D}" type="parTrans" cxnId="{74B7658F-AE2D-4EBA-BACB-CEDD0A2C44DB}">
      <dgm:prSet/>
      <dgm:spPr/>
      <dgm:t>
        <a:bodyPr/>
        <a:lstStyle/>
        <a:p>
          <a:endParaRPr lang="es-MX"/>
        </a:p>
      </dgm:t>
    </dgm:pt>
    <dgm:pt modelId="{EE08BAFB-17ED-4788-B620-EA923E3E333F}" type="sibTrans" cxnId="{74B7658F-AE2D-4EBA-BACB-CEDD0A2C44DB}">
      <dgm:prSet/>
      <dgm:spPr/>
      <dgm:t>
        <a:bodyPr/>
        <a:lstStyle/>
        <a:p>
          <a:endParaRPr lang="es-MX"/>
        </a:p>
      </dgm:t>
    </dgm:pt>
    <dgm:pt modelId="{94FDEA3C-90D1-4CED-BF19-A3C363663743}">
      <dgm:prSet phldrT="[Texto]"/>
      <dgm:spPr>
        <a:solidFill>
          <a:schemeClr val="accent2"/>
        </a:solidFill>
      </dgm:spPr>
      <dgm:t>
        <a:bodyPr/>
        <a:lstStyle/>
        <a:p>
          <a:r>
            <a:rPr lang="es-ES" b="1" dirty="0"/>
            <a:t>Eficiencia y eficacia del gasto público</a:t>
          </a:r>
        </a:p>
      </dgm:t>
    </dgm:pt>
    <dgm:pt modelId="{7C4E4DD6-FCA2-4EE8-A7D4-04BFD35EDF5D}" type="parTrans" cxnId="{D8F46676-78BB-4AEE-BB86-7957DFDC720B}">
      <dgm:prSet/>
      <dgm:spPr/>
      <dgm:t>
        <a:bodyPr/>
        <a:lstStyle/>
        <a:p>
          <a:endParaRPr lang="es-MX"/>
        </a:p>
      </dgm:t>
    </dgm:pt>
    <dgm:pt modelId="{89A85A52-7F63-4D1F-98B7-AE445A78C548}" type="sibTrans" cxnId="{D8F46676-78BB-4AEE-BB86-7957DFDC720B}">
      <dgm:prSet/>
      <dgm:spPr/>
      <dgm:t>
        <a:bodyPr/>
        <a:lstStyle/>
        <a:p>
          <a:endParaRPr lang="es-MX"/>
        </a:p>
      </dgm:t>
    </dgm:pt>
    <dgm:pt modelId="{011C1B49-BB9D-41FA-990E-F37EE0B1700E}" type="pres">
      <dgm:prSet presAssocID="{5355B86E-A2C0-4AF5-A0F8-ACC748956C26}" presName="compositeShape" presStyleCnt="0">
        <dgm:presLayoutVars>
          <dgm:chMax val="7"/>
          <dgm:dir/>
          <dgm:resizeHandles val="exact"/>
        </dgm:presLayoutVars>
      </dgm:prSet>
      <dgm:spPr/>
    </dgm:pt>
    <dgm:pt modelId="{0B0F44C4-BE5D-4CB8-AD9A-ED623A5E8123}" type="pres">
      <dgm:prSet presAssocID="{5355B86E-A2C0-4AF5-A0F8-ACC748956C26}" presName="wedge1" presStyleLbl="node1" presStyleIdx="0" presStyleCnt="5" custLinFactNeighborX="-2465" custLinFactNeighborY="1408"/>
      <dgm:spPr/>
    </dgm:pt>
    <dgm:pt modelId="{EE0E5BE7-0F9E-4813-B018-A774BB2D4F3F}" type="pres">
      <dgm:prSet presAssocID="{5355B86E-A2C0-4AF5-A0F8-ACC748956C26}" presName="wedge1Tx" presStyleLbl="node1" presStyleIdx="0" presStyleCnt="5">
        <dgm:presLayoutVars>
          <dgm:chMax val="0"/>
          <dgm:chPref val="0"/>
          <dgm:bulletEnabled val="1"/>
        </dgm:presLayoutVars>
      </dgm:prSet>
      <dgm:spPr/>
    </dgm:pt>
    <dgm:pt modelId="{116B2B26-C245-4B6B-B951-FB18D1335B94}" type="pres">
      <dgm:prSet presAssocID="{5355B86E-A2C0-4AF5-A0F8-ACC748956C26}" presName="wedge2" presStyleLbl="node1" presStyleIdx="1" presStyleCnt="5"/>
      <dgm:spPr/>
    </dgm:pt>
    <dgm:pt modelId="{A8C7405A-B03E-4486-B020-EDEC7E1B4A49}" type="pres">
      <dgm:prSet presAssocID="{5355B86E-A2C0-4AF5-A0F8-ACC748956C26}" presName="wedge2Tx" presStyleLbl="node1" presStyleIdx="1" presStyleCnt="5">
        <dgm:presLayoutVars>
          <dgm:chMax val="0"/>
          <dgm:chPref val="0"/>
          <dgm:bulletEnabled val="1"/>
        </dgm:presLayoutVars>
      </dgm:prSet>
      <dgm:spPr/>
    </dgm:pt>
    <dgm:pt modelId="{9484D038-4915-4736-8BB0-2A65577C5CF6}" type="pres">
      <dgm:prSet presAssocID="{5355B86E-A2C0-4AF5-A0F8-ACC748956C26}" presName="wedge3" presStyleLbl="node1" presStyleIdx="2" presStyleCnt="5"/>
      <dgm:spPr/>
    </dgm:pt>
    <dgm:pt modelId="{24469643-E050-4365-9BD2-9C7566B63B19}" type="pres">
      <dgm:prSet presAssocID="{5355B86E-A2C0-4AF5-A0F8-ACC748956C26}" presName="wedge3Tx" presStyleLbl="node1" presStyleIdx="2" presStyleCnt="5">
        <dgm:presLayoutVars>
          <dgm:chMax val="0"/>
          <dgm:chPref val="0"/>
          <dgm:bulletEnabled val="1"/>
        </dgm:presLayoutVars>
      </dgm:prSet>
      <dgm:spPr/>
    </dgm:pt>
    <dgm:pt modelId="{0346537C-56C2-4D43-B421-E4C083A43FAC}" type="pres">
      <dgm:prSet presAssocID="{5355B86E-A2C0-4AF5-A0F8-ACC748956C26}" presName="wedge4" presStyleLbl="node1" presStyleIdx="3" presStyleCnt="5"/>
      <dgm:spPr/>
    </dgm:pt>
    <dgm:pt modelId="{740D1F72-59FB-4643-A0C0-A13D536E8B31}" type="pres">
      <dgm:prSet presAssocID="{5355B86E-A2C0-4AF5-A0F8-ACC748956C26}" presName="wedge4Tx" presStyleLbl="node1" presStyleIdx="3" presStyleCnt="5">
        <dgm:presLayoutVars>
          <dgm:chMax val="0"/>
          <dgm:chPref val="0"/>
          <dgm:bulletEnabled val="1"/>
        </dgm:presLayoutVars>
      </dgm:prSet>
      <dgm:spPr/>
    </dgm:pt>
    <dgm:pt modelId="{5FE66445-C2B0-4F08-A054-37B46ECAB2D4}" type="pres">
      <dgm:prSet presAssocID="{5355B86E-A2C0-4AF5-A0F8-ACC748956C26}" presName="wedge5" presStyleLbl="node1" presStyleIdx="4" presStyleCnt="5" custLinFactNeighborX="-1818" custLinFactNeighborY="-2112"/>
      <dgm:spPr/>
    </dgm:pt>
    <dgm:pt modelId="{7026C306-7BC4-4DCE-81E0-14684927C295}" type="pres">
      <dgm:prSet presAssocID="{5355B86E-A2C0-4AF5-A0F8-ACC748956C26}" presName="wedge5Tx" presStyleLbl="node1" presStyleIdx="4" presStyleCnt="5">
        <dgm:presLayoutVars>
          <dgm:chMax val="0"/>
          <dgm:chPref val="0"/>
          <dgm:bulletEnabled val="1"/>
        </dgm:presLayoutVars>
      </dgm:prSet>
      <dgm:spPr/>
    </dgm:pt>
  </dgm:ptLst>
  <dgm:cxnLst>
    <dgm:cxn modelId="{82494501-1558-4736-8E97-3439F37F33F9}" type="presOf" srcId="{84983196-AC1F-4160-84E2-5E1C19604E64}" destId="{9484D038-4915-4736-8BB0-2A65577C5CF6}" srcOrd="0" destOrd="0" presId="urn:microsoft.com/office/officeart/2005/8/layout/chart3"/>
    <dgm:cxn modelId="{52C9F30B-D120-4FF4-B228-A375FC9AC2FE}" type="presOf" srcId="{2239FB73-D82E-42D6-958D-527AD242552A}" destId="{116B2B26-C245-4B6B-B951-FB18D1335B94}" srcOrd="0" destOrd="0" presId="urn:microsoft.com/office/officeart/2005/8/layout/chart3"/>
    <dgm:cxn modelId="{65C5151D-B8DC-430B-A35B-A0DF3D860E58}" type="presOf" srcId="{4A724FED-D5CC-44C0-AEA3-F6F5135C68A9}" destId="{0B0F44C4-BE5D-4CB8-AD9A-ED623A5E8123}" srcOrd="0" destOrd="0" presId="urn:microsoft.com/office/officeart/2005/8/layout/chart3"/>
    <dgm:cxn modelId="{339A522B-3BDD-425B-93A5-D6E80D35A29F}" type="presOf" srcId="{75484A84-C123-4D24-8081-80ED42BBFFA7}" destId="{740D1F72-59FB-4643-A0C0-A13D536E8B31}" srcOrd="1" destOrd="0" presId="urn:microsoft.com/office/officeart/2005/8/layout/chart3"/>
    <dgm:cxn modelId="{814D4E52-D760-43BA-B65F-C02D4F296D0D}" type="presOf" srcId="{5355B86E-A2C0-4AF5-A0F8-ACC748956C26}" destId="{011C1B49-BB9D-41FA-990E-F37EE0B1700E}" srcOrd="0" destOrd="0" presId="urn:microsoft.com/office/officeart/2005/8/layout/chart3"/>
    <dgm:cxn modelId="{0D6E8153-F9A0-439C-A023-6EF1C3AE1077}" type="presOf" srcId="{84983196-AC1F-4160-84E2-5E1C19604E64}" destId="{24469643-E050-4365-9BD2-9C7566B63B19}" srcOrd="1" destOrd="0" presId="urn:microsoft.com/office/officeart/2005/8/layout/chart3"/>
    <dgm:cxn modelId="{D8F46676-78BB-4AEE-BB86-7957DFDC720B}" srcId="{5355B86E-A2C0-4AF5-A0F8-ACC748956C26}" destId="{94FDEA3C-90D1-4CED-BF19-A3C363663743}" srcOrd="4" destOrd="0" parTransId="{7C4E4DD6-FCA2-4EE8-A7D4-04BFD35EDF5D}" sibTransId="{89A85A52-7F63-4D1F-98B7-AE445A78C548}"/>
    <dgm:cxn modelId="{AAE74A81-1198-4B62-9625-4A954AE50E59}" type="presOf" srcId="{4A724FED-D5CC-44C0-AEA3-F6F5135C68A9}" destId="{EE0E5BE7-0F9E-4813-B018-A774BB2D4F3F}" srcOrd="1" destOrd="0" presId="urn:microsoft.com/office/officeart/2005/8/layout/chart3"/>
    <dgm:cxn modelId="{28F4D682-0C4A-4790-B243-6585B871954C}" srcId="{5355B86E-A2C0-4AF5-A0F8-ACC748956C26}" destId="{2239FB73-D82E-42D6-958D-527AD242552A}" srcOrd="1" destOrd="0" parTransId="{95311C6D-3099-4EF6-9B11-88940B35CFA2}" sibTransId="{119C629E-8111-4D90-9ED6-B40DBAD0F3EA}"/>
    <dgm:cxn modelId="{A6D44A87-1DAA-446C-A1DE-F9739ECEDA08}" srcId="{5355B86E-A2C0-4AF5-A0F8-ACC748956C26}" destId="{84983196-AC1F-4160-84E2-5E1C19604E64}" srcOrd="2" destOrd="0" parTransId="{ED883C40-B9FF-4C47-9FAE-156F8EC954A2}" sibTransId="{9ED69B76-C39B-47DE-BB15-C61A39EC0289}"/>
    <dgm:cxn modelId="{74B7658F-AE2D-4EBA-BACB-CEDD0A2C44DB}" srcId="{5355B86E-A2C0-4AF5-A0F8-ACC748956C26}" destId="{75484A84-C123-4D24-8081-80ED42BBFFA7}" srcOrd="3" destOrd="0" parTransId="{AC17FDD2-712F-41BE-9102-04EFB867B38D}" sibTransId="{EE08BAFB-17ED-4788-B620-EA923E3E333F}"/>
    <dgm:cxn modelId="{C3CEF78F-A51E-4078-B2CC-3512CA96C23B}" type="presOf" srcId="{75484A84-C123-4D24-8081-80ED42BBFFA7}" destId="{0346537C-56C2-4D43-B421-E4C083A43FAC}" srcOrd="0" destOrd="0" presId="urn:microsoft.com/office/officeart/2005/8/layout/chart3"/>
    <dgm:cxn modelId="{817384CF-1EF7-4329-BD40-F3CD1257F5DC}" type="presOf" srcId="{94FDEA3C-90D1-4CED-BF19-A3C363663743}" destId="{7026C306-7BC4-4DCE-81E0-14684927C295}" srcOrd="1" destOrd="0" presId="urn:microsoft.com/office/officeart/2005/8/layout/chart3"/>
    <dgm:cxn modelId="{C1DE7BD7-99B1-4EDC-87EE-11FF6AB6F76F}" srcId="{5355B86E-A2C0-4AF5-A0F8-ACC748956C26}" destId="{4A724FED-D5CC-44C0-AEA3-F6F5135C68A9}" srcOrd="0" destOrd="0" parTransId="{70747280-F38E-4CBF-AB64-17C6EFB6D83D}" sibTransId="{90ACB385-0E5A-497D-B1A5-C5AD18FECE6C}"/>
    <dgm:cxn modelId="{0C5ACDD9-AE74-474D-81ED-DE3C447F0371}" type="presOf" srcId="{2239FB73-D82E-42D6-958D-527AD242552A}" destId="{A8C7405A-B03E-4486-B020-EDEC7E1B4A49}" srcOrd="1" destOrd="0" presId="urn:microsoft.com/office/officeart/2005/8/layout/chart3"/>
    <dgm:cxn modelId="{F115A9E8-396F-41D5-85EE-BBC3C6BB554F}" type="presOf" srcId="{94FDEA3C-90D1-4CED-BF19-A3C363663743}" destId="{5FE66445-C2B0-4F08-A054-37B46ECAB2D4}" srcOrd="0" destOrd="0" presId="urn:microsoft.com/office/officeart/2005/8/layout/chart3"/>
    <dgm:cxn modelId="{CA425EEE-21A9-4CCE-8270-CE141FFE422B}" type="presParOf" srcId="{011C1B49-BB9D-41FA-990E-F37EE0B1700E}" destId="{0B0F44C4-BE5D-4CB8-AD9A-ED623A5E8123}" srcOrd="0" destOrd="0" presId="urn:microsoft.com/office/officeart/2005/8/layout/chart3"/>
    <dgm:cxn modelId="{1AEF4E6C-06DD-4C6D-83F6-E07E96979ABA}" type="presParOf" srcId="{011C1B49-BB9D-41FA-990E-F37EE0B1700E}" destId="{EE0E5BE7-0F9E-4813-B018-A774BB2D4F3F}" srcOrd="1" destOrd="0" presId="urn:microsoft.com/office/officeart/2005/8/layout/chart3"/>
    <dgm:cxn modelId="{9007BE28-1544-4374-9FA1-0FFC060ABB74}" type="presParOf" srcId="{011C1B49-BB9D-41FA-990E-F37EE0B1700E}" destId="{116B2B26-C245-4B6B-B951-FB18D1335B94}" srcOrd="2" destOrd="0" presId="urn:microsoft.com/office/officeart/2005/8/layout/chart3"/>
    <dgm:cxn modelId="{F9A28040-8496-4317-84EC-783001E7E197}" type="presParOf" srcId="{011C1B49-BB9D-41FA-990E-F37EE0B1700E}" destId="{A8C7405A-B03E-4486-B020-EDEC7E1B4A49}" srcOrd="3" destOrd="0" presId="urn:microsoft.com/office/officeart/2005/8/layout/chart3"/>
    <dgm:cxn modelId="{6B290175-7424-4870-8F5D-935328738D68}" type="presParOf" srcId="{011C1B49-BB9D-41FA-990E-F37EE0B1700E}" destId="{9484D038-4915-4736-8BB0-2A65577C5CF6}" srcOrd="4" destOrd="0" presId="urn:microsoft.com/office/officeart/2005/8/layout/chart3"/>
    <dgm:cxn modelId="{45BEE3ED-C61A-4177-B0EA-C2169A0AD2A9}" type="presParOf" srcId="{011C1B49-BB9D-41FA-990E-F37EE0B1700E}" destId="{24469643-E050-4365-9BD2-9C7566B63B19}" srcOrd="5" destOrd="0" presId="urn:microsoft.com/office/officeart/2005/8/layout/chart3"/>
    <dgm:cxn modelId="{81C6704F-A411-47A5-A97E-E5CB25BA23F2}" type="presParOf" srcId="{011C1B49-BB9D-41FA-990E-F37EE0B1700E}" destId="{0346537C-56C2-4D43-B421-E4C083A43FAC}" srcOrd="6" destOrd="0" presId="urn:microsoft.com/office/officeart/2005/8/layout/chart3"/>
    <dgm:cxn modelId="{41C4D325-7120-4162-AD3C-1821EB7350FA}" type="presParOf" srcId="{011C1B49-BB9D-41FA-990E-F37EE0B1700E}" destId="{740D1F72-59FB-4643-A0C0-A13D536E8B31}" srcOrd="7" destOrd="0" presId="urn:microsoft.com/office/officeart/2005/8/layout/chart3"/>
    <dgm:cxn modelId="{C674EFDD-FFAB-4D81-92AB-46E81C1FA74C}" type="presParOf" srcId="{011C1B49-BB9D-41FA-990E-F37EE0B1700E}" destId="{5FE66445-C2B0-4F08-A054-37B46ECAB2D4}" srcOrd="8" destOrd="0" presId="urn:microsoft.com/office/officeart/2005/8/layout/chart3"/>
    <dgm:cxn modelId="{2203C798-EDB0-4985-8E23-12E58415549E}" type="presParOf" srcId="{011C1B49-BB9D-41FA-990E-F37EE0B1700E}" destId="{7026C306-7BC4-4DCE-81E0-14684927C295}" srcOrd="9"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910B09D-4ABC-4EB1-AD10-68C55A710AF7}" type="doc">
      <dgm:prSet loTypeId="urn:microsoft.com/office/officeart/2008/layout/VerticalCircleList" loCatId="list" qsTypeId="urn:microsoft.com/office/officeart/2005/8/quickstyle/simple1" qsCatId="simple" csTypeId="urn:microsoft.com/office/officeart/2005/8/colors/accent1_2" csCatId="accent1" phldr="1"/>
      <dgm:spPr/>
      <dgm:t>
        <a:bodyPr/>
        <a:lstStyle/>
        <a:p>
          <a:endParaRPr lang="es-ES"/>
        </a:p>
      </dgm:t>
    </dgm:pt>
    <dgm:pt modelId="{8C654588-4C4A-49E0-B2A6-64F5AAC630A1}">
      <dgm:prSet phldrT="[Texto]"/>
      <dgm:spPr/>
      <dgm:t>
        <a:bodyPr/>
        <a:lstStyle/>
        <a:p>
          <a:r>
            <a:rPr lang="es-ES" b="1" dirty="0"/>
            <a:t>Certidumbre tributaria</a:t>
          </a:r>
        </a:p>
      </dgm:t>
    </dgm:pt>
    <dgm:pt modelId="{4CA3848E-2BB2-4EA9-B587-3A6EE831F2B6}" type="parTrans" cxnId="{8440F2EA-2325-4EF9-9C42-37C952CDFA95}">
      <dgm:prSet/>
      <dgm:spPr/>
      <dgm:t>
        <a:bodyPr/>
        <a:lstStyle/>
        <a:p>
          <a:endParaRPr lang="es-ES" b="1"/>
        </a:p>
      </dgm:t>
    </dgm:pt>
    <dgm:pt modelId="{2C63CB26-D855-4DCB-8CD6-4E192420A41D}" type="sibTrans" cxnId="{8440F2EA-2325-4EF9-9C42-37C952CDFA95}">
      <dgm:prSet/>
      <dgm:spPr/>
      <dgm:t>
        <a:bodyPr/>
        <a:lstStyle/>
        <a:p>
          <a:endParaRPr lang="es-ES" b="1"/>
        </a:p>
      </dgm:t>
    </dgm:pt>
    <dgm:pt modelId="{EBB06120-ADFA-4BD0-A4CA-FDDF1EEE94AF}">
      <dgm:prSet phldrT="[Texto]"/>
      <dgm:spPr/>
      <dgm:t>
        <a:bodyPr/>
        <a:lstStyle/>
        <a:p>
          <a:r>
            <a:rPr lang="es-ES" b="1" dirty="0"/>
            <a:t>Transparencia y rendición de cuentas, manejo honesto y eficaz de las cuestiones públicas</a:t>
          </a:r>
        </a:p>
      </dgm:t>
    </dgm:pt>
    <dgm:pt modelId="{951EAE4F-7551-422D-AEF1-9D263BBE7E37}" type="parTrans" cxnId="{F07BABCD-AA2D-4D94-A4FC-86304B253A9F}">
      <dgm:prSet/>
      <dgm:spPr/>
      <dgm:t>
        <a:bodyPr/>
        <a:lstStyle/>
        <a:p>
          <a:endParaRPr lang="es-ES" b="1"/>
        </a:p>
      </dgm:t>
    </dgm:pt>
    <dgm:pt modelId="{9C37C9B5-4DA4-4F44-9AB1-4658A6E0A418}" type="sibTrans" cxnId="{F07BABCD-AA2D-4D94-A4FC-86304B253A9F}">
      <dgm:prSet/>
      <dgm:spPr/>
      <dgm:t>
        <a:bodyPr/>
        <a:lstStyle/>
        <a:p>
          <a:endParaRPr lang="es-ES" b="1"/>
        </a:p>
      </dgm:t>
    </dgm:pt>
    <dgm:pt modelId="{7E41581E-EE4A-49FB-9417-CA60CEB2874E}">
      <dgm:prSet phldrT="[Texto]"/>
      <dgm:spPr/>
      <dgm:t>
        <a:bodyPr/>
        <a:lstStyle/>
        <a:p>
          <a:r>
            <a:rPr lang="es-ES" b="1" dirty="0"/>
            <a:t>Dependencia de los ingresos petroleros</a:t>
          </a:r>
        </a:p>
      </dgm:t>
    </dgm:pt>
    <dgm:pt modelId="{CE84CFE8-DF3C-4BF8-98EA-3DA3424DD693}" type="parTrans" cxnId="{E2F37B12-7B85-45D6-B331-C6AACB19056F}">
      <dgm:prSet/>
      <dgm:spPr/>
      <dgm:t>
        <a:bodyPr/>
        <a:lstStyle/>
        <a:p>
          <a:endParaRPr lang="es-ES" b="1"/>
        </a:p>
      </dgm:t>
    </dgm:pt>
    <dgm:pt modelId="{14799AA9-E729-480C-A051-E96E0D78D84E}" type="sibTrans" cxnId="{E2F37B12-7B85-45D6-B331-C6AACB19056F}">
      <dgm:prSet/>
      <dgm:spPr/>
      <dgm:t>
        <a:bodyPr/>
        <a:lstStyle/>
        <a:p>
          <a:endParaRPr lang="es-ES" b="1"/>
        </a:p>
      </dgm:t>
    </dgm:pt>
    <dgm:pt modelId="{102736CA-739F-4497-8AF6-8C2951B669EF}">
      <dgm:prSet phldrT="[Texto]"/>
      <dgm:spPr/>
      <dgm:t>
        <a:bodyPr/>
        <a:lstStyle/>
        <a:p>
          <a:r>
            <a:rPr lang="es-ES" b="1" dirty="0"/>
            <a:t>Revisión de tasas y efectividad de los impuestos especiales</a:t>
          </a:r>
        </a:p>
      </dgm:t>
    </dgm:pt>
    <dgm:pt modelId="{E356CA48-D602-4882-9FA5-334F662B6892}" type="parTrans" cxnId="{AAB71B23-5B06-477C-B32E-18C66C3477D5}">
      <dgm:prSet/>
      <dgm:spPr/>
      <dgm:t>
        <a:bodyPr/>
        <a:lstStyle/>
        <a:p>
          <a:endParaRPr lang="es-ES" b="1"/>
        </a:p>
      </dgm:t>
    </dgm:pt>
    <dgm:pt modelId="{5E869E27-1A9A-4762-B430-C11320FD2BBD}" type="sibTrans" cxnId="{AAB71B23-5B06-477C-B32E-18C66C3477D5}">
      <dgm:prSet/>
      <dgm:spPr/>
      <dgm:t>
        <a:bodyPr/>
        <a:lstStyle/>
        <a:p>
          <a:endParaRPr lang="es-ES" b="1"/>
        </a:p>
      </dgm:t>
    </dgm:pt>
    <dgm:pt modelId="{CA232152-9851-47ED-9B9B-8778FF4FA5C5}">
      <dgm:prSet phldrT="[Texto]"/>
      <dgm:spPr/>
      <dgm:t>
        <a:bodyPr/>
        <a:lstStyle/>
        <a:p>
          <a:r>
            <a:rPr lang="es-ES" b="1" dirty="0"/>
            <a:t>Baja calidad del gasto público</a:t>
          </a:r>
        </a:p>
      </dgm:t>
    </dgm:pt>
    <dgm:pt modelId="{3D135973-BE2B-4C40-B917-24622EEA0630}" type="parTrans" cxnId="{58DA10D1-0277-43B1-85D3-71058CDD1C18}">
      <dgm:prSet/>
      <dgm:spPr/>
      <dgm:t>
        <a:bodyPr/>
        <a:lstStyle/>
        <a:p>
          <a:endParaRPr lang="es-ES" b="1"/>
        </a:p>
      </dgm:t>
    </dgm:pt>
    <dgm:pt modelId="{B0726951-1A1E-47B3-8B27-DE850104F0D2}" type="sibTrans" cxnId="{58DA10D1-0277-43B1-85D3-71058CDD1C18}">
      <dgm:prSet/>
      <dgm:spPr/>
      <dgm:t>
        <a:bodyPr/>
        <a:lstStyle/>
        <a:p>
          <a:endParaRPr lang="es-ES" b="1"/>
        </a:p>
      </dgm:t>
    </dgm:pt>
    <dgm:pt modelId="{E7E9FBE2-EF6E-4D28-A038-351FB5674C31}">
      <dgm:prSet phldrT="[Texto]"/>
      <dgm:spPr/>
      <dgm:t>
        <a:bodyPr/>
        <a:lstStyle/>
        <a:p>
          <a:r>
            <a:rPr lang="es-ES" b="1" dirty="0"/>
            <a:t>Falta de alineación de los programas nacionales y regionales </a:t>
          </a:r>
        </a:p>
      </dgm:t>
    </dgm:pt>
    <dgm:pt modelId="{13C519A4-A942-4704-B684-21C4C5595BCA}" type="parTrans" cxnId="{9D059D22-6489-4326-A502-86378B93949C}">
      <dgm:prSet/>
      <dgm:spPr/>
      <dgm:t>
        <a:bodyPr/>
        <a:lstStyle/>
        <a:p>
          <a:endParaRPr lang="es-ES" b="1"/>
        </a:p>
      </dgm:t>
    </dgm:pt>
    <dgm:pt modelId="{110EF8BF-C09D-4658-A43E-3514D1F9CB36}" type="sibTrans" cxnId="{9D059D22-6489-4326-A502-86378B93949C}">
      <dgm:prSet/>
      <dgm:spPr/>
      <dgm:t>
        <a:bodyPr/>
        <a:lstStyle/>
        <a:p>
          <a:endParaRPr lang="es-ES" b="1"/>
        </a:p>
      </dgm:t>
    </dgm:pt>
    <dgm:pt modelId="{17A7773D-0D24-4FBB-8F17-60F93ACB4621}" type="pres">
      <dgm:prSet presAssocID="{8910B09D-4ABC-4EB1-AD10-68C55A710AF7}" presName="Name0" presStyleCnt="0">
        <dgm:presLayoutVars>
          <dgm:dir/>
        </dgm:presLayoutVars>
      </dgm:prSet>
      <dgm:spPr/>
    </dgm:pt>
    <dgm:pt modelId="{237542DE-C143-4A38-A854-9F5F54C73770}" type="pres">
      <dgm:prSet presAssocID="{8C654588-4C4A-49E0-B2A6-64F5AAC630A1}" presName="noChildren" presStyleCnt="0"/>
      <dgm:spPr/>
    </dgm:pt>
    <dgm:pt modelId="{B5622BFB-8C0E-4028-B25B-7459F9DC6403}" type="pres">
      <dgm:prSet presAssocID="{8C654588-4C4A-49E0-B2A6-64F5AAC630A1}" presName="gap" presStyleCnt="0"/>
      <dgm:spPr/>
    </dgm:pt>
    <dgm:pt modelId="{6A372928-5CA1-4341-B65A-72E9CD410DC3}" type="pres">
      <dgm:prSet presAssocID="{8C654588-4C4A-49E0-B2A6-64F5AAC630A1}" presName="medCircle2" presStyleLbl="vennNode1" presStyleIdx="0" presStyleCnt="6"/>
      <dgm:spPr/>
    </dgm:pt>
    <dgm:pt modelId="{9B8F27D8-946B-433D-B78E-7183D79D2EA3}" type="pres">
      <dgm:prSet presAssocID="{8C654588-4C4A-49E0-B2A6-64F5AAC630A1}" presName="txLvlOnly1" presStyleLbl="revTx" presStyleIdx="0" presStyleCnt="6"/>
      <dgm:spPr/>
    </dgm:pt>
    <dgm:pt modelId="{5C163560-7A3F-4C00-9D13-5B1DA45233BE}" type="pres">
      <dgm:prSet presAssocID="{EBB06120-ADFA-4BD0-A4CA-FDDF1EEE94AF}" presName="noChildren" presStyleCnt="0"/>
      <dgm:spPr/>
    </dgm:pt>
    <dgm:pt modelId="{E44FF518-7A95-4AEE-AFD0-8ECA96D8FF5F}" type="pres">
      <dgm:prSet presAssocID="{EBB06120-ADFA-4BD0-A4CA-FDDF1EEE94AF}" presName="gap" presStyleCnt="0"/>
      <dgm:spPr/>
    </dgm:pt>
    <dgm:pt modelId="{E71FFE9E-CDE5-41EB-8E8D-06C5F03A4E23}" type="pres">
      <dgm:prSet presAssocID="{EBB06120-ADFA-4BD0-A4CA-FDDF1EEE94AF}" presName="medCircle2" presStyleLbl="vennNode1" presStyleIdx="1" presStyleCnt="6"/>
      <dgm:spPr/>
    </dgm:pt>
    <dgm:pt modelId="{DCC625A2-8CEC-4BFC-B1CF-6F5CCC017FD9}" type="pres">
      <dgm:prSet presAssocID="{EBB06120-ADFA-4BD0-A4CA-FDDF1EEE94AF}" presName="txLvlOnly1" presStyleLbl="revTx" presStyleIdx="1" presStyleCnt="6"/>
      <dgm:spPr/>
    </dgm:pt>
    <dgm:pt modelId="{D930330E-60F0-4567-9E68-49ECB132ECB3}" type="pres">
      <dgm:prSet presAssocID="{7E41581E-EE4A-49FB-9417-CA60CEB2874E}" presName="noChildren" presStyleCnt="0"/>
      <dgm:spPr/>
    </dgm:pt>
    <dgm:pt modelId="{C32DADC6-4FBC-49E2-9039-EB439EA0373A}" type="pres">
      <dgm:prSet presAssocID="{7E41581E-EE4A-49FB-9417-CA60CEB2874E}" presName="gap" presStyleCnt="0"/>
      <dgm:spPr/>
    </dgm:pt>
    <dgm:pt modelId="{93C19AB7-A429-44D3-A130-4E4C9E0FDBAA}" type="pres">
      <dgm:prSet presAssocID="{7E41581E-EE4A-49FB-9417-CA60CEB2874E}" presName="medCircle2" presStyleLbl="vennNode1" presStyleIdx="2" presStyleCnt="6"/>
      <dgm:spPr/>
    </dgm:pt>
    <dgm:pt modelId="{CDE850F2-5869-4E83-B019-1F534854E84A}" type="pres">
      <dgm:prSet presAssocID="{7E41581E-EE4A-49FB-9417-CA60CEB2874E}" presName="txLvlOnly1" presStyleLbl="revTx" presStyleIdx="2" presStyleCnt="6"/>
      <dgm:spPr/>
    </dgm:pt>
    <dgm:pt modelId="{437BABAB-DB44-4BC1-A7F6-C06C9CDA98AB}" type="pres">
      <dgm:prSet presAssocID="{102736CA-739F-4497-8AF6-8C2951B669EF}" presName="noChildren" presStyleCnt="0"/>
      <dgm:spPr/>
    </dgm:pt>
    <dgm:pt modelId="{63CAF760-111C-4926-93B8-D04F51F1D773}" type="pres">
      <dgm:prSet presAssocID="{102736CA-739F-4497-8AF6-8C2951B669EF}" presName="gap" presStyleCnt="0"/>
      <dgm:spPr/>
    </dgm:pt>
    <dgm:pt modelId="{B7FE64A1-F135-4536-8999-A822C29DC38B}" type="pres">
      <dgm:prSet presAssocID="{102736CA-739F-4497-8AF6-8C2951B669EF}" presName="medCircle2" presStyleLbl="vennNode1" presStyleIdx="3" presStyleCnt="6"/>
      <dgm:spPr/>
    </dgm:pt>
    <dgm:pt modelId="{935ECCCC-6744-457F-B328-818B39B9742A}" type="pres">
      <dgm:prSet presAssocID="{102736CA-739F-4497-8AF6-8C2951B669EF}" presName="txLvlOnly1" presStyleLbl="revTx" presStyleIdx="3" presStyleCnt="6"/>
      <dgm:spPr/>
    </dgm:pt>
    <dgm:pt modelId="{3567046B-90C9-4B9A-82F5-36F3A36A273E}" type="pres">
      <dgm:prSet presAssocID="{CA232152-9851-47ED-9B9B-8778FF4FA5C5}" presName="noChildren" presStyleCnt="0"/>
      <dgm:spPr/>
    </dgm:pt>
    <dgm:pt modelId="{5882E05C-AADD-4CD8-9102-6ED3606DF468}" type="pres">
      <dgm:prSet presAssocID="{CA232152-9851-47ED-9B9B-8778FF4FA5C5}" presName="gap" presStyleCnt="0"/>
      <dgm:spPr/>
    </dgm:pt>
    <dgm:pt modelId="{03D7CC3D-C26D-4B4F-8974-2AF4418B981A}" type="pres">
      <dgm:prSet presAssocID="{CA232152-9851-47ED-9B9B-8778FF4FA5C5}" presName="medCircle2" presStyleLbl="vennNode1" presStyleIdx="4" presStyleCnt="6"/>
      <dgm:spPr/>
    </dgm:pt>
    <dgm:pt modelId="{2760FB41-25A7-4648-B780-3D72CBA3AF14}" type="pres">
      <dgm:prSet presAssocID="{CA232152-9851-47ED-9B9B-8778FF4FA5C5}" presName="txLvlOnly1" presStyleLbl="revTx" presStyleIdx="4" presStyleCnt="6"/>
      <dgm:spPr/>
    </dgm:pt>
    <dgm:pt modelId="{C0C8E4C3-C9C3-4D1A-B2C2-8014C8172D06}" type="pres">
      <dgm:prSet presAssocID="{E7E9FBE2-EF6E-4D28-A038-351FB5674C31}" presName="noChildren" presStyleCnt="0"/>
      <dgm:spPr/>
    </dgm:pt>
    <dgm:pt modelId="{27BCF4A8-5FD5-4256-A305-B02C8DB163F4}" type="pres">
      <dgm:prSet presAssocID="{E7E9FBE2-EF6E-4D28-A038-351FB5674C31}" presName="gap" presStyleCnt="0"/>
      <dgm:spPr/>
    </dgm:pt>
    <dgm:pt modelId="{BE2A83F9-465A-48D1-9626-06AC64810625}" type="pres">
      <dgm:prSet presAssocID="{E7E9FBE2-EF6E-4D28-A038-351FB5674C31}" presName="medCircle2" presStyleLbl="vennNode1" presStyleIdx="5" presStyleCnt="6"/>
      <dgm:spPr/>
    </dgm:pt>
    <dgm:pt modelId="{F632281E-DCC9-45AB-B50C-B3599FDCE3D2}" type="pres">
      <dgm:prSet presAssocID="{E7E9FBE2-EF6E-4D28-A038-351FB5674C31}" presName="txLvlOnly1" presStyleLbl="revTx" presStyleIdx="5" presStyleCnt="6"/>
      <dgm:spPr/>
    </dgm:pt>
  </dgm:ptLst>
  <dgm:cxnLst>
    <dgm:cxn modelId="{E2F37B12-7B85-45D6-B331-C6AACB19056F}" srcId="{8910B09D-4ABC-4EB1-AD10-68C55A710AF7}" destId="{7E41581E-EE4A-49FB-9417-CA60CEB2874E}" srcOrd="2" destOrd="0" parTransId="{CE84CFE8-DF3C-4BF8-98EA-3DA3424DD693}" sibTransId="{14799AA9-E729-480C-A051-E96E0D78D84E}"/>
    <dgm:cxn modelId="{01DCA31C-9D3D-417F-BE6F-CB512F80921E}" type="presOf" srcId="{7E41581E-EE4A-49FB-9417-CA60CEB2874E}" destId="{CDE850F2-5869-4E83-B019-1F534854E84A}" srcOrd="0" destOrd="0" presId="urn:microsoft.com/office/officeart/2008/layout/VerticalCircleList"/>
    <dgm:cxn modelId="{9D059D22-6489-4326-A502-86378B93949C}" srcId="{8910B09D-4ABC-4EB1-AD10-68C55A710AF7}" destId="{E7E9FBE2-EF6E-4D28-A038-351FB5674C31}" srcOrd="5" destOrd="0" parTransId="{13C519A4-A942-4704-B684-21C4C5595BCA}" sibTransId="{110EF8BF-C09D-4658-A43E-3514D1F9CB36}"/>
    <dgm:cxn modelId="{AAB71B23-5B06-477C-B32E-18C66C3477D5}" srcId="{8910B09D-4ABC-4EB1-AD10-68C55A710AF7}" destId="{102736CA-739F-4497-8AF6-8C2951B669EF}" srcOrd="3" destOrd="0" parTransId="{E356CA48-D602-4882-9FA5-334F662B6892}" sibTransId="{5E869E27-1A9A-4762-B430-C11320FD2BBD}"/>
    <dgm:cxn modelId="{4EDEFA25-0DCB-41E8-85BE-F31B68FDB562}" type="presOf" srcId="{8910B09D-4ABC-4EB1-AD10-68C55A710AF7}" destId="{17A7773D-0D24-4FBB-8F17-60F93ACB4621}" srcOrd="0" destOrd="0" presId="urn:microsoft.com/office/officeart/2008/layout/VerticalCircleList"/>
    <dgm:cxn modelId="{F0A6B727-912D-4B21-8878-F857C509968A}" type="presOf" srcId="{EBB06120-ADFA-4BD0-A4CA-FDDF1EEE94AF}" destId="{DCC625A2-8CEC-4BFC-B1CF-6F5CCC017FD9}" srcOrd="0" destOrd="0" presId="urn:microsoft.com/office/officeart/2008/layout/VerticalCircleList"/>
    <dgm:cxn modelId="{59F17034-764E-4F1E-B0D8-56F2D481D46B}" type="presOf" srcId="{8C654588-4C4A-49E0-B2A6-64F5AAC630A1}" destId="{9B8F27D8-946B-433D-B78E-7183D79D2EA3}" srcOrd="0" destOrd="0" presId="urn:microsoft.com/office/officeart/2008/layout/VerticalCircleList"/>
    <dgm:cxn modelId="{74D66736-5D8F-4DB1-A3A2-BBB744618406}" type="presOf" srcId="{E7E9FBE2-EF6E-4D28-A038-351FB5674C31}" destId="{F632281E-DCC9-45AB-B50C-B3599FDCE3D2}" srcOrd="0" destOrd="0" presId="urn:microsoft.com/office/officeart/2008/layout/VerticalCircleList"/>
    <dgm:cxn modelId="{0D9F4785-9F14-4C79-9EFE-A0AD43823ABC}" type="presOf" srcId="{102736CA-739F-4497-8AF6-8C2951B669EF}" destId="{935ECCCC-6744-457F-B328-818B39B9742A}" srcOrd="0" destOrd="0" presId="urn:microsoft.com/office/officeart/2008/layout/VerticalCircleList"/>
    <dgm:cxn modelId="{F07BABCD-AA2D-4D94-A4FC-86304B253A9F}" srcId="{8910B09D-4ABC-4EB1-AD10-68C55A710AF7}" destId="{EBB06120-ADFA-4BD0-A4CA-FDDF1EEE94AF}" srcOrd="1" destOrd="0" parTransId="{951EAE4F-7551-422D-AEF1-9D263BBE7E37}" sibTransId="{9C37C9B5-4DA4-4F44-9AB1-4658A6E0A418}"/>
    <dgm:cxn modelId="{58DA10D1-0277-43B1-85D3-71058CDD1C18}" srcId="{8910B09D-4ABC-4EB1-AD10-68C55A710AF7}" destId="{CA232152-9851-47ED-9B9B-8778FF4FA5C5}" srcOrd="4" destOrd="0" parTransId="{3D135973-BE2B-4C40-B917-24622EEA0630}" sibTransId="{B0726951-1A1E-47B3-8B27-DE850104F0D2}"/>
    <dgm:cxn modelId="{37D900E0-3CB2-4DEE-A893-D1AEAA5F98D5}" type="presOf" srcId="{CA232152-9851-47ED-9B9B-8778FF4FA5C5}" destId="{2760FB41-25A7-4648-B780-3D72CBA3AF14}" srcOrd="0" destOrd="0" presId="urn:microsoft.com/office/officeart/2008/layout/VerticalCircleList"/>
    <dgm:cxn modelId="{8440F2EA-2325-4EF9-9C42-37C952CDFA95}" srcId="{8910B09D-4ABC-4EB1-AD10-68C55A710AF7}" destId="{8C654588-4C4A-49E0-B2A6-64F5AAC630A1}" srcOrd="0" destOrd="0" parTransId="{4CA3848E-2BB2-4EA9-B587-3A6EE831F2B6}" sibTransId="{2C63CB26-D855-4DCB-8CD6-4E192420A41D}"/>
    <dgm:cxn modelId="{D7CA3F3E-79F7-4237-BB23-85E15D5EACDD}" type="presParOf" srcId="{17A7773D-0D24-4FBB-8F17-60F93ACB4621}" destId="{237542DE-C143-4A38-A854-9F5F54C73770}" srcOrd="0" destOrd="0" presId="urn:microsoft.com/office/officeart/2008/layout/VerticalCircleList"/>
    <dgm:cxn modelId="{DB923456-571B-4987-9024-81072A9CA9DB}" type="presParOf" srcId="{237542DE-C143-4A38-A854-9F5F54C73770}" destId="{B5622BFB-8C0E-4028-B25B-7459F9DC6403}" srcOrd="0" destOrd="0" presId="urn:microsoft.com/office/officeart/2008/layout/VerticalCircleList"/>
    <dgm:cxn modelId="{24B3C4C9-D36B-4A91-BBD7-C622D5E70F88}" type="presParOf" srcId="{237542DE-C143-4A38-A854-9F5F54C73770}" destId="{6A372928-5CA1-4341-B65A-72E9CD410DC3}" srcOrd="1" destOrd="0" presId="urn:microsoft.com/office/officeart/2008/layout/VerticalCircleList"/>
    <dgm:cxn modelId="{8EB287A5-321F-45A3-BD28-1859254FD625}" type="presParOf" srcId="{237542DE-C143-4A38-A854-9F5F54C73770}" destId="{9B8F27D8-946B-433D-B78E-7183D79D2EA3}" srcOrd="2" destOrd="0" presId="urn:microsoft.com/office/officeart/2008/layout/VerticalCircleList"/>
    <dgm:cxn modelId="{E24A6AA3-42FE-4ED5-A43A-B06943CDDA21}" type="presParOf" srcId="{17A7773D-0D24-4FBB-8F17-60F93ACB4621}" destId="{5C163560-7A3F-4C00-9D13-5B1DA45233BE}" srcOrd="1" destOrd="0" presId="urn:microsoft.com/office/officeart/2008/layout/VerticalCircleList"/>
    <dgm:cxn modelId="{647FA5AD-56BB-4459-8C0B-B193F91ABD57}" type="presParOf" srcId="{5C163560-7A3F-4C00-9D13-5B1DA45233BE}" destId="{E44FF518-7A95-4AEE-AFD0-8ECA96D8FF5F}" srcOrd="0" destOrd="0" presId="urn:microsoft.com/office/officeart/2008/layout/VerticalCircleList"/>
    <dgm:cxn modelId="{0EC63379-975E-41FF-A84D-749D5FFAD7EB}" type="presParOf" srcId="{5C163560-7A3F-4C00-9D13-5B1DA45233BE}" destId="{E71FFE9E-CDE5-41EB-8E8D-06C5F03A4E23}" srcOrd="1" destOrd="0" presId="urn:microsoft.com/office/officeart/2008/layout/VerticalCircleList"/>
    <dgm:cxn modelId="{485300FA-FA65-4F45-B054-E0714137A810}" type="presParOf" srcId="{5C163560-7A3F-4C00-9D13-5B1DA45233BE}" destId="{DCC625A2-8CEC-4BFC-B1CF-6F5CCC017FD9}" srcOrd="2" destOrd="0" presId="urn:microsoft.com/office/officeart/2008/layout/VerticalCircleList"/>
    <dgm:cxn modelId="{09D70EAA-B642-47DF-8D20-E2B327F17580}" type="presParOf" srcId="{17A7773D-0D24-4FBB-8F17-60F93ACB4621}" destId="{D930330E-60F0-4567-9E68-49ECB132ECB3}" srcOrd="2" destOrd="0" presId="urn:microsoft.com/office/officeart/2008/layout/VerticalCircleList"/>
    <dgm:cxn modelId="{9191950A-381C-42BE-9797-C18246171DAC}" type="presParOf" srcId="{D930330E-60F0-4567-9E68-49ECB132ECB3}" destId="{C32DADC6-4FBC-49E2-9039-EB439EA0373A}" srcOrd="0" destOrd="0" presId="urn:microsoft.com/office/officeart/2008/layout/VerticalCircleList"/>
    <dgm:cxn modelId="{F2CDEF56-EFA5-4643-99A6-39B9129322EF}" type="presParOf" srcId="{D930330E-60F0-4567-9E68-49ECB132ECB3}" destId="{93C19AB7-A429-44D3-A130-4E4C9E0FDBAA}" srcOrd="1" destOrd="0" presId="urn:microsoft.com/office/officeart/2008/layout/VerticalCircleList"/>
    <dgm:cxn modelId="{B6CF7F39-B974-456E-84D7-09FCCAE3C636}" type="presParOf" srcId="{D930330E-60F0-4567-9E68-49ECB132ECB3}" destId="{CDE850F2-5869-4E83-B019-1F534854E84A}" srcOrd="2" destOrd="0" presId="urn:microsoft.com/office/officeart/2008/layout/VerticalCircleList"/>
    <dgm:cxn modelId="{63BB14DE-426D-4136-9534-26258CD98952}" type="presParOf" srcId="{17A7773D-0D24-4FBB-8F17-60F93ACB4621}" destId="{437BABAB-DB44-4BC1-A7F6-C06C9CDA98AB}" srcOrd="3" destOrd="0" presId="urn:microsoft.com/office/officeart/2008/layout/VerticalCircleList"/>
    <dgm:cxn modelId="{4E4F3847-1C59-48FC-97EC-651AD0892FEB}" type="presParOf" srcId="{437BABAB-DB44-4BC1-A7F6-C06C9CDA98AB}" destId="{63CAF760-111C-4926-93B8-D04F51F1D773}" srcOrd="0" destOrd="0" presId="urn:microsoft.com/office/officeart/2008/layout/VerticalCircleList"/>
    <dgm:cxn modelId="{30D31040-0288-4544-A6D0-EF6200014301}" type="presParOf" srcId="{437BABAB-DB44-4BC1-A7F6-C06C9CDA98AB}" destId="{B7FE64A1-F135-4536-8999-A822C29DC38B}" srcOrd="1" destOrd="0" presId="urn:microsoft.com/office/officeart/2008/layout/VerticalCircleList"/>
    <dgm:cxn modelId="{3271BFBC-D302-402E-966E-1EAEA7EF1871}" type="presParOf" srcId="{437BABAB-DB44-4BC1-A7F6-C06C9CDA98AB}" destId="{935ECCCC-6744-457F-B328-818B39B9742A}" srcOrd="2" destOrd="0" presId="urn:microsoft.com/office/officeart/2008/layout/VerticalCircleList"/>
    <dgm:cxn modelId="{D475C2FD-08E9-45DF-93C8-0937FBD291F7}" type="presParOf" srcId="{17A7773D-0D24-4FBB-8F17-60F93ACB4621}" destId="{3567046B-90C9-4B9A-82F5-36F3A36A273E}" srcOrd="4" destOrd="0" presId="urn:microsoft.com/office/officeart/2008/layout/VerticalCircleList"/>
    <dgm:cxn modelId="{65118AA4-725F-4B1B-8E16-2681D2470913}" type="presParOf" srcId="{3567046B-90C9-4B9A-82F5-36F3A36A273E}" destId="{5882E05C-AADD-4CD8-9102-6ED3606DF468}" srcOrd="0" destOrd="0" presId="urn:microsoft.com/office/officeart/2008/layout/VerticalCircleList"/>
    <dgm:cxn modelId="{57CB9E4D-BED0-42F5-BF34-E21E646987F6}" type="presParOf" srcId="{3567046B-90C9-4B9A-82F5-36F3A36A273E}" destId="{03D7CC3D-C26D-4B4F-8974-2AF4418B981A}" srcOrd="1" destOrd="0" presId="urn:microsoft.com/office/officeart/2008/layout/VerticalCircleList"/>
    <dgm:cxn modelId="{729232EA-7C93-4128-91C4-1C724B5BF016}" type="presParOf" srcId="{3567046B-90C9-4B9A-82F5-36F3A36A273E}" destId="{2760FB41-25A7-4648-B780-3D72CBA3AF14}" srcOrd="2" destOrd="0" presId="urn:microsoft.com/office/officeart/2008/layout/VerticalCircleList"/>
    <dgm:cxn modelId="{B115F89A-CEF3-4EB8-8733-155933EB884F}" type="presParOf" srcId="{17A7773D-0D24-4FBB-8F17-60F93ACB4621}" destId="{C0C8E4C3-C9C3-4D1A-B2C2-8014C8172D06}" srcOrd="5" destOrd="0" presId="urn:microsoft.com/office/officeart/2008/layout/VerticalCircleList"/>
    <dgm:cxn modelId="{EDD37CC5-9820-4B7A-9BB7-C9E8F23C2715}" type="presParOf" srcId="{C0C8E4C3-C9C3-4D1A-B2C2-8014C8172D06}" destId="{27BCF4A8-5FD5-4256-A305-B02C8DB163F4}" srcOrd="0" destOrd="0" presId="urn:microsoft.com/office/officeart/2008/layout/VerticalCircleList"/>
    <dgm:cxn modelId="{4EA66EC2-1DBD-4F92-AE03-988DE94E3393}" type="presParOf" srcId="{C0C8E4C3-C9C3-4D1A-B2C2-8014C8172D06}" destId="{BE2A83F9-465A-48D1-9626-06AC64810625}" srcOrd="1" destOrd="0" presId="urn:microsoft.com/office/officeart/2008/layout/VerticalCircleList"/>
    <dgm:cxn modelId="{6FD328AC-C906-4857-B9A6-4C7857DED29E}" type="presParOf" srcId="{C0C8E4C3-C9C3-4D1A-B2C2-8014C8172D06}" destId="{F632281E-DCC9-45AB-B50C-B3599FDCE3D2}" srcOrd="2" destOrd="0" presId="urn:microsoft.com/office/officeart/2008/layout/Vertical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928EA51-05E2-4BE3-A686-FDCC493D6F33}" type="doc">
      <dgm:prSet loTypeId="urn:microsoft.com/office/officeart/2008/layout/VerticalCircleList" loCatId="list" qsTypeId="urn:microsoft.com/office/officeart/2005/8/quickstyle/simple1" qsCatId="simple" csTypeId="urn:microsoft.com/office/officeart/2005/8/colors/accent1_2" csCatId="accent1" phldr="1"/>
      <dgm:spPr/>
    </dgm:pt>
    <dgm:pt modelId="{D226382F-7DB6-4583-8233-B4B7584601E7}">
      <dgm:prSet phldrT="[Texto]" custT="1"/>
      <dgm:spPr/>
      <dgm:t>
        <a:bodyPr/>
        <a:lstStyle/>
        <a:p>
          <a:r>
            <a:rPr lang="es-ES" sz="2000" b="1" dirty="0"/>
            <a:t>Fragilidad institucional</a:t>
          </a:r>
        </a:p>
      </dgm:t>
    </dgm:pt>
    <dgm:pt modelId="{31C79F8A-1A0E-4CAF-84E0-C70DA970198E}" type="parTrans" cxnId="{D6B360A3-E6DF-43E0-8CFF-EA6CF5A68AFA}">
      <dgm:prSet/>
      <dgm:spPr/>
      <dgm:t>
        <a:bodyPr/>
        <a:lstStyle/>
        <a:p>
          <a:endParaRPr lang="es-ES" sz="1100" b="1"/>
        </a:p>
      </dgm:t>
    </dgm:pt>
    <dgm:pt modelId="{D551C0A4-9D7E-4E19-980C-036CDE159AB4}" type="sibTrans" cxnId="{D6B360A3-E6DF-43E0-8CFF-EA6CF5A68AFA}">
      <dgm:prSet/>
      <dgm:spPr/>
      <dgm:t>
        <a:bodyPr/>
        <a:lstStyle/>
        <a:p>
          <a:endParaRPr lang="es-ES" sz="1100" b="1"/>
        </a:p>
      </dgm:t>
    </dgm:pt>
    <dgm:pt modelId="{8D2A23DB-0027-4078-BB2F-1B7D5941F851}">
      <dgm:prSet phldrT="[Texto]" custT="1"/>
      <dgm:spPr/>
      <dgm:t>
        <a:bodyPr/>
        <a:lstStyle/>
        <a:p>
          <a:r>
            <a:rPr lang="es-ES" sz="2000" b="1" dirty="0"/>
            <a:t>Falta de aplicación de sanciones</a:t>
          </a:r>
        </a:p>
      </dgm:t>
    </dgm:pt>
    <dgm:pt modelId="{DE3DF3DB-509D-4624-B8DC-96DB5B5290CD}" type="parTrans" cxnId="{7055FBE7-F6C1-48E3-B36A-D0FF253FD812}">
      <dgm:prSet/>
      <dgm:spPr/>
      <dgm:t>
        <a:bodyPr/>
        <a:lstStyle/>
        <a:p>
          <a:endParaRPr lang="es-ES" sz="1100" b="1"/>
        </a:p>
      </dgm:t>
    </dgm:pt>
    <dgm:pt modelId="{A5D46563-3D90-499E-8D3B-3DD7D00386C0}" type="sibTrans" cxnId="{7055FBE7-F6C1-48E3-B36A-D0FF253FD812}">
      <dgm:prSet/>
      <dgm:spPr/>
      <dgm:t>
        <a:bodyPr/>
        <a:lstStyle/>
        <a:p>
          <a:endParaRPr lang="es-ES" sz="1100" b="1"/>
        </a:p>
      </dgm:t>
    </dgm:pt>
    <dgm:pt modelId="{9D32E9B3-C276-46FE-83FE-30C3EDF31C06}">
      <dgm:prSet phldrT="[Texto]" custT="1"/>
      <dgm:spPr/>
      <dgm:t>
        <a:bodyPr/>
        <a:lstStyle/>
        <a:p>
          <a:r>
            <a:rPr lang="es-ES" sz="2000" b="1" dirty="0"/>
            <a:t>Opacidad en los procesos de asignación de recursos</a:t>
          </a:r>
        </a:p>
      </dgm:t>
    </dgm:pt>
    <dgm:pt modelId="{DCEB1F9A-6D96-4CE2-BB04-724CCFC68FBC}" type="parTrans" cxnId="{46EFB75F-70B5-4DE3-ADF3-2FE4D2462CDF}">
      <dgm:prSet/>
      <dgm:spPr/>
      <dgm:t>
        <a:bodyPr/>
        <a:lstStyle/>
        <a:p>
          <a:endParaRPr lang="es-ES" sz="1100" b="1"/>
        </a:p>
      </dgm:t>
    </dgm:pt>
    <dgm:pt modelId="{E726F8FC-0607-4F1C-844C-5E55E8C2BB23}" type="sibTrans" cxnId="{46EFB75F-70B5-4DE3-ADF3-2FE4D2462CDF}">
      <dgm:prSet/>
      <dgm:spPr/>
      <dgm:t>
        <a:bodyPr/>
        <a:lstStyle/>
        <a:p>
          <a:endParaRPr lang="es-ES" sz="1100" b="1"/>
        </a:p>
      </dgm:t>
    </dgm:pt>
    <dgm:pt modelId="{83F30EE5-2CC3-46D5-987C-54761E23CC64}">
      <dgm:prSet phldrT="[Texto]" custT="1"/>
      <dgm:spPr/>
      <dgm:t>
        <a:bodyPr/>
        <a:lstStyle/>
        <a:p>
          <a:r>
            <a:rPr lang="es-ES" sz="2000" b="1" dirty="0"/>
            <a:t>Reingeniería de programas presupuestarios y administrativos</a:t>
          </a:r>
        </a:p>
      </dgm:t>
    </dgm:pt>
    <dgm:pt modelId="{1B6B6CBA-776E-4AC0-8393-E53DCB6D956C}" type="parTrans" cxnId="{1460AD50-2B24-4847-89B9-9644981B2C1C}">
      <dgm:prSet/>
      <dgm:spPr/>
      <dgm:t>
        <a:bodyPr/>
        <a:lstStyle/>
        <a:p>
          <a:endParaRPr lang="es-ES" sz="1100" b="1"/>
        </a:p>
      </dgm:t>
    </dgm:pt>
    <dgm:pt modelId="{B6099AAE-25FC-4214-AF94-7088D6725D1C}" type="sibTrans" cxnId="{1460AD50-2B24-4847-89B9-9644981B2C1C}">
      <dgm:prSet/>
      <dgm:spPr/>
      <dgm:t>
        <a:bodyPr/>
        <a:lstStyle/>
        <a:p>
          <a:endParaRPr lang="es-ES" sz="1100" b="1"/>
        </a:p>
      </dgm:t>
    </dgm:pt>
    <dgm:pt modelId="{C9ED0AB1-4167-47CF-995F-738A7142D171}">
      <dgm:prSet phldrT="[Texto]" custT="1"/>
      <dgm:spPr/>
      <dgm:t>
        <a:bodyPr/>
        <a:lstStyle/>
        <a:p>
          <a:r>
            <a:rPr lang="es-ES" sz="2000" b="1" dirty="0"/>
            <a:t>Políticas inerciales y ciclo político</a:t>
          </a:r>
        </a:p>
      </dgm:t>
    </dgm:pt>
    <dgm:pt modelId="{44811AA0-0EC6-48A0-9AD3-BA8ED60F7C65}" type="parTrans" cxnId="{EEB7AD52-5C15-4E7C-A795-6E803FFF2E4F}">
      <dgm:prSet/>
      <dgm:spPr/>
      <dgm:t>
        <a:bodyPr/>
        <a:lstStyle/>
        <a:p>
          <a:endParaRPr lang="es-ES" sz="1100" b="1"/>
        </a:p>
      </dgm:t>
    </dgm:pt>
    <dgm:pt modelId="{492FD646-F307-4122-A270-9B286408C20C}" type="sibTrans" cxnId="{EEB7AD52-5C15-4E7C-A795-6E803FFF2E4F}">
      <dgm:prSet/>
      <dgm:spPr/>
      <dgm:t>
        <a:bodyPr/>
        <a:lstStyle/>
        <a:p>
          <a:endParaRPr lang="es-ES" sz="1100" b="1"/>
        </a:p>
      </dgm:t>
    </dgm:pt>
    <dgm:pt modelId="{A81EB048-DCFD-4521-B0B6-779155A2A0E3}" type="pres">
      <dgm:prSet presAssocID="{F928EA51-05E2-4BE3-A686-FDCC493D6F33}" presName="Name0" presStyleCnt="0">
        <dgm:presLayoutVars>
          <dgm:dir/>
        </dgm:presLayoutVars>
      </dgm:prSet>
      <dgm:spPr/>
    </dgm:pt>
    <dgm:pt modelId="{83C86AE3-FACE-4B04-B818-39BD024C3DAE}" type="pres">
      <dgm:prSet presAssocID="{D226382F-7DB6-4583-8233-B4B7584601E7}" presName="noChildren" presStyleCnt="0"/>
      <dgm:spPr/>
    </dgm:pt>
    <dgm:pt modelId="{5F5478C7-0DBF-43BE-872A-4FB9B8CE2EF4}" type="pres">
      <dgm:prSet presAssocID="{D226382F-7DB6-4583-8233-B4B7584601E7}" presName="gap" presStyleCnt="0"/>
      <dgm:spPr/>
    </dgm:pt>
    <dgm:pt modelId="{1B332067-F8DF-4387-B948-984CB5A7F903}" type="pres">
      <dgm:prSet presAssocID="{D226382F-7DB6-4583-8233-B4B7584601E7}" presName="medCircle2" presStyleLbl="vennNode1" presStyleIdx="0" presStyleCnt="5"/>
      <dgm:spPr/>
    </dgm:pt>
    <dgm:pt modelId="{63B636C5-AF3B-4F34-8256-8EA023E7FC1B}" type="pres">
      <dgm:prSet presAssocID="{D226382F-7DB6-4583-8233-B4B7584601E7}" presName="txLvlOnly1" presStyleLbl="revTx" presStyleIdx="0" presStyleCnt="5"/>
      <dgm:spPr/>
    </dgm:pt>
    <dgm:pt modelId="{6A4AADE7-B233-4D66-A788-5398E1A62E99}" type="pres">
      <dgm:prSet presAssocID="{83F30EE5-2CC3-46D5-987C-54761E23CC64}" presName="noChildren" presStyleCnt="0"/>
      <dgm:spPr/>
    </dgm:pt>
    <dgm:pt modelId="{F2A071AD-480A-40F8-88E6-F4960A4CB4DF}" type="pres">
      <dgm:prSet presAssocID="{83F30EE5-2CC3-46D5-987C-54761E23CC64}" presName="gap" presStyleCnt="0"/>
      <dgm:spPr/>
    </dgm:pt>
    <dgm:pt modelId="{90CC1E88-404D-45AF-9A65-A18DCFC17D4A}" type="pres">
      <dgm:prSet presAssocID="{83F30EE5-2CC3-46D5-987C-54761E23CC64}" presName="medCircle2" presStyleLbl="vennNode1" presStyleIdx="1" presStyleCnt="5"/>
      <dgm:spPr/>
    </dgm:pt>
    <dgm:pt modelId="{3FDB2D36-E4DB-4EFC-B0D0-0767D61A3CB8}" type="pres">
      <dgm:prSet presAssocID="{83F30EE5-2CC3-46D5-987C-54761E23CC64}" presName="txLvlOnly1" presStyleLbl="revTx" presStyleIdx="1" presStyleCnt="5"/>
      <dgm:spPr/>
    </dgm:pt>
    <dgm:pt modelId="{ACF6CD89-530F-4D19-9190-D56938C01C30}" type="pres">
      <dgm:prSet presAssocID="{8D2A23DB-0027-4078-BB2F-1B7D5941F851}" presName="noChildren" presStyleCnt="0"/>
      <dgm:spPr/>
    </dgm:pt>
    <dgm:pt modelId="{61B0E1ED-523C-4500-AE07-8420C4C19A0E}" type="pres">
      <dgm:prSet presAssocID="{8D2A23DB-0027-4078-BB2F-1B7D5941F851}" presName="gap" presStyleCnt="0"/>
      <dgm:spPr/>
    </dgm:pt>
    <dgm:pt modelId="{328B7B04-3B64-4CFE-8526-B61E55E490B1}" type="pres">
      <dgm:prSet presAssocID="{8D2A23DB-0027-4078-BB2F-1B7D5941F851}" presName="medCircle2" presStyleLbl="vennNode1" presStyleIdx="2" presStyleCnt="5"/>
      <dgm:spPr/>
    </dgm:pt>
    <dgm:pt modelId="{E0CDE94C-A7C2-43C5-B5A6-4E95EDDD9852}" type="pres">
      <dgm:prSet presAssocID="{8D2A23DB-0027-4078-BB2F-1B7D5941F851}" presName="txLvlOnly1" presStyleLbl="revTx" presStyleIdx="2" presStyleCnt="5"/>
      <dgm:spPr/>
    </dgm:pt>
    <dgm:pt modelId="{0BC7B14A-6922-4259-9001-FAC371188B50}" type="pres">
      <dgm:prSet presAssocID="{9D32E9B3-C276-46FE-83FE-30C3EDF31C06}" presName="noChildren" presStyleCnt="0"/>
      <dgm:spPr/>
    </dgm:pt>
    <dgm:pt modelId="{F5267DA9-3EF5-459D-9C2C-2F3E4F206786}" type="pres">
      <dgm:prSet presAssocID="{9D32E9B3-C276-46FE-83FE-30C3EDF31C06}" presName="gap" presStyleCnt="0"/>
      <dgm:spPr/>
    </dgm:pt>
    <dgm:pt modelId="{40EE205C-C611-44B2-9F93-94142874EC0B}" type="pres">
      <dgm:prSet presAssocID="{9D32E9B3-C276-46FE-83FE-30C3EDF31C06}" presName="medCircle2" presStyleLbl="vennNode1" presStyleIdx="3" presStyleCnt="5"/>
      <dgm:spPr/>
    </dgm:pt>
    <dgm:pt modelId="{CD85633C-B56A-4CD0-B539-129912FBD7FA}" type="pres">
      <dgm:prSet presAssocID="{9D32E9B3-C276-46FE-83FE-30C3EDF31C06}" presName="txLvlOnly1" presStyleLbl="revTx" presStyleIdx="3" presStyleCnt="5"/>
      <dgm:spPr/>
    </dgm:pt>
    <dgm:pt modelId="{2C0F57FC-604F-4C82-81FD-142A529E3097}" type="pres">
      <dgm:prSet presAssocID="{C9ED0AB1-4167-47CF-995F-738A7142D171}" presName="noChildren" presStyleCnt="0"/>
      <dgm:spPr/>
    </dgm:pt>
    <dgm:pt modelId="{ADA2B64C-97F9-45F2-83AD-2008F7BCEEF4}" type="pres">
      <dgm:prSet presAssocID="{C9ED0AB1-4167-47CF-995F-738A7142D171}" presName="gap" presStyleCnt="0"/>
      <dgm:spPr/>
    </dgm:pt>
    <dgm:pt modelId="{12CAF64D-5587-4523-BC7C-9DCC512905BE}" type="pres">
      <dgm:prSet presAssocID="{C9ED0AB1-4167-47CF-995F-738A7142D171}" presName="medCircle2" presStyleLbl="vennNode1" presStyleIdx="4" presStyleCnt="5"/>
      <dgm:spPr/>
    </dgm:pt>
    <dgm:pt modelId="{B22D3202-C116-4D87-9FFC-67EE616D741B}" type="pres">
      <dgm:prSet presAssocID="{C9ED0AB1-4167-47CF-995F-738A7142D171}" presName="txLvlOnly1" presStyleLbl="revTx" presStyleIdx="4" presStyleCnt="5"/>
      <dgm:spPr/>
    </dgm:pt>
  </dgm:ptLst>
  <dgm:cxnLst>
    <dgm:cxn modelId="{54199702-A5F9-43B0-B82E-47C41AE41216}" type="presOf" srcId="{9D32E9B3-C276-46FE-83FE-30C3EDF31C06}" destId="{CD85633C-B56A-4CD0-B539-129912FBD7FA}" srcOrd="0" destOrd="0" presId="urn:microsoft.com/office/officeart/2008/layout/VerticalCircleList"/>
    <dgm:cxn modelId="{46EFB75F-70B5-4DE3-ADF3-2FE4D2462CDF}" srcId="{F928EA51-05E2-4BE3-A686-FDCC493D6F33}" destId="{9D32E9B3-C276-46FE-83FE-30C3EDF31C06}" srcOrd="3" destOrd="0" parTransId="{DCEB1F9A-6D96-4CE2-BB04-724CCFC68FBC}" sibTransId="{E726F8FC-0607-4F1C-844C-5E55E8C2BB23}"/>
    <dgm:cxn modelId="{1460AD50-2B24-4847-89B9-9644981B2C1C}" srcId="{F928EA51-05E2-4BE3-A686-FDCC493D6F33}" destId="{83F30EE5-2CC3-46D5-987C-54761E23CC64}" srcOrd="1" destOrd="0" parTransId="{1B6B6CBA-776E-4AC0-8393-E53DCB6D956C}" sibTransId="{B6099AAE-25FC-4214-AF94-7088D6725D1C}"/>
    <dgm:cxn modelId="{EEB7AD52-5C15-4E7C-A795-6E803FFF2E4F}" srcId="{F928EA51-05E2-4BE3-A686-FDCC493D6F33}" destId="{C9ED0AB1-4167-47CF-995F-738A7142D171}" srcOrd="4" destOrd="0" parTransId="{44811AA0-0EC6-48A0-9AD3-BA8ED60F7C65}" sibTransId="{492FD646-F307-4122-A270-9B286408C20C}"/>
    <dgm:cxn modelId="{D6B360A3-E6DF-43E0-8CFF-EA6CF5A68AFA}" srcId="{F928EA51-05E2-4BE3-A686-FDCC493D6F33}" destId="{D226382F-7DB6-4583-8233-B4B7584601E7}" srcOrd="0" destOrd="0" parTransId="{31C79F8A-1A0E-4CAF-84E0-C70DA970198E}" sibTransId="{D551C0A4-9D7E-4E19-980C-036CDE159AB4}"/>
    <dgm:cxn modelId="{7B8430AB-0F79-4E98-8CD0-CA1D89D193EE}" type="presOf" srcId="{83F30EE5-2CC3-46D5-987C-54761E23CC64}" destId="{3FDB2D36-E4DB-4EFC-B0D0-0767D61A3CB8}" srcOrd="0" destOrd="0" presId="urn:microsoft.com/office/officeart/2008/layout/VerticalCircleList"/>
    <dgm:cxn modelId="{5E544EBA-9468-4383-8259-9562E7E5F08E}" type="presOf" srcId="{8D2A23DB-0027-4078-BB2F-1B7D5941F851}" destId="{E0CDE94C-A7C2-43C5-B5A6-4E95EDDD9852}" srcOrd="0" destOrd="0" presId="urn:microsoft.com/office/officeart/2008/layout/VerticalCircleList"/>
    <dgm:cxn modelId="{C4DF7AC2-4266-4CD7-AD99-92B07E08373D}" type="presOf" srcId="{C9ED0AB1-4167-47CF-995F-738A7142D171}" destId="{B22D3202-C116-4D87-9FFC-67EE616D741B}" srcOrd="0" destOrd="0" presId="urn:microsoft.com/office/officeart/2008/layout/VerticalCircleList"/>
    <dgm:cxn modelId="{B268F3C3-D64A-4A94-A152-4B57A5D2B6F2}" type="presOf" srcId="{F928EA51-05E2-4BE3-A686-FDCC493D6F33}" destId="{A81EB048-DCFD-4521-B0B6-779155A2A0E3}" srcOrd="0" destOrd="0" presId="urn:microsoft.com/office/officeart/2008/layout/VerticalCircleList"/>
    <dgm:cxn modelId="{C00552D9-0091-4CE1-8B7F-50A5CD9C4DE5}" type="presOf" srcId="{D226382F-7DB6-4583-8233-B4B7584601E7}" destId="{63B636C5-AF3B-4F34-8256-8EA023E7FC1B}" srcOrd="0" destOrd="0" presId="urn:microsoft.com/office/officeart/2008/layout/VerticalCircleList"/>
    <dgm:cxn modelId="{7055FBE7-F6C1-48E3-B36A-D0FF253FD812}" srcId="{F928EA51-05E2-4BE3-A686-FDCC493D6F33}" destId="{8D2A23DB-0027-4078-BB2F-1B7D5941F851}" srcOrd="2" destOrd="0" parTransId="{DE3DF3DB-509D-4624-B8DC-96DB5B5290CD}" sibTransId="{A5D46563-3D90-499E-8D3B-3DD7D00386C0}"/>
    <dgm:cxn modelId="{30ED5AE4-1393-482F-8847-18CB2070E88D}" type="presParOf" srcId="{A81EB048-DCFD-4521-B0B6-779155A2A0E3}" destId="{83C86AE3-FACE-4B04-B818-39BD024C3DAE}" srcOrd="0" destOrd="0" presId="urn:microsoft.com/office/officeart/2008/layout/VerticalCircleList"/>
    <dgm:cxn modelId="{48C250AE-FD83-424C-8E7E-1E68435999E2}" type="presParOf" srcId="{83C86AE3-FACE-4B04-B818-39BD024C3DAE}" destId="{5F5478C7-0DBF-43BE-872A-4FB9B8CE2EF4}" srcOrd="0" destOrd="0" presId="urn:microsoft.com/office/officeart/2008/layout/VerticalCircleList"/>
    <dgm:cxn modelId="{E8FC2E60-D2A7-4E80-8B7A-FEF3E4837BDF}" type="presParOf" srcId="{83C86AE3-FACE-4B04-B818-39BD024C3DAE}" destId="{1B332067-F8DF-4387-B948-984CB5A7F903}" srcOrd="1" destOrd="0" presId="urn:microsoft.com/office/officeart/2008/layout/VerticalCircleList"/>
    <dgm:cxn modelId="{DD3EA41D-BEC4-4E40-882B-B480836DA906}" type="presParOf" srcId="{83C86AE3-FACE-4B04-B818-39BD024C3DAE}" destId="{63B636C5-AF3B-4F34-8256-8EA023E7FC1B}" srcOrd="2" destOrd="0" presId="urn:microsoft.com/office/officeart/2008/layout/VerticalCircleList"/>
    <dgm:cxn modelId="{762889E5-63F0-418E-AE96-0A5F5DD7A33C}" type="presParOf" srcId="{A81EB048-DCFD-4521-B0B6-779155A2A0E3}" destId="{6A4AADE7-B233-4D66-A788-5398E1A62E99}" srcOrd="1" destOrd="0" presId="urn:microsoft.com/office/officeart/2008/layout/VerticalCircleList"/>
    <dgm:cxn modelId="{BED704F6-2E74-454F-AEA8-E3C582AE6B83}" type="presParOf" srcId="{6A4AADE7-B233-4D66-A788-5398E1A62E99}" destId="{F2A071AD-480A-40F8-88E6-F4960A4CB4DF}" srcOrd="0" destOrd="0" presId="urn:microsoft.com/office/officeart/2008/layout/VerticalCircleList"/>
    <dgm:cxn modelId="{2FA57C05-385C-4721-A152-7721DCE6DD7F}" type="presParOf" srcId="{6A4AADE7-B233-4D66-A788-5398E1A62E99}" destId="{90CC1E88-404D-45AF-9A65-A18DCFC17D4A}" srcOrd="1" destOrd="0" presId="urn:microsoft.com/office/officeart/2008/layout/VerticalCircleList"/>
    <dgm:cxn modelId="{3239A677-EBDF-43A6-89D4-8F1421F7512B}" type="presParOf" srcId="{6A4AADE7-B233-4D66-A788-5398E1A62E99}" destId="{3FDB2D36-E4DB-4EFC-B0D0-0767D61A3CB8}" srcOrd="2" destOrd="0" presId="urn:microsoft.com/office/officeart/2008/layout/VerticalCircleList"/>
    <dgm:cxn modelId="{15914357-4CD0-4C26-BBAE-BB6B6C1E69F2}" type="presParOf" srcId="{A81EB048-DCFD-4521-B0B6-779155A2A0E3}" destId="{ACF6CD89-530F-4D19-9190-D56938C01C30}" srcOrd="2" destOrd="0" presId="urn:microsoft.com/office/officeart/2008/layout/VerticalCircleList"/>
    <dgm:cxn modelId="{2A774945-6133-4EE4-ADB9-CA19F3548822}" type="presParOf" srcId="{ACF6CD89-530F-4D19-9190-D56938C01C30}" destId="{61B0E1ED-523C-4500-AE07-8420C4C19A0E}" srcOrd="0" destOrd="0" presId="urn:microsoft.com/office/officeart/2008/layout/VerticalCircleList"/>
    <dgm:cxn modelId="{7C3A1486-518E-470A-9C33-C994EFEA42C9}" type="presParOf" srcId="{ACF6CD89-530F-4D19-9190-D56938C01C30}" destId="{328B7B04-3B64-4CFE-8526-B61E55E490B1}" srcOrd="1" destOrd="0" presId="urn:microsoft.com/office/officeart/2008/layout/VerticalCircleList"/>
    <dgm:cxn modelId="{34636D26-9E57-45F4-8D2D-230888FE145C}" type="presParOf" srcId="{ACF6CD89-530F-4D19-9190-D56938C01C30}" destId="{E0CDE94C-A7C2-43C5-B5A6-4E95EDDD9852}" srcOrd="2" destOrd="0" presId="urn:microsoft.com/office/officeart/2008/layout/VerticalCircleList"/>
    <dgm:cxn modelId="{FD243862-D545-4CF7-9211-D12C2B3C4B0E}" type="presParOf" srcId="{A81EB048-DCFD-4521-B0B6-779155A2A0E3}" destId="{0BC7B14A-6922-4259-9001-FAC371188B50}" srcOrd="3" destOrd="0" presId="urn:microsoft.com/office/officeart/2008/layout/VerticalCircleList"/>
    <dgm:cxn modelId="{35FA4A8D-DA9B-40BD-BBCD-30058600E338}" type="presParOf" srcId="{0BC7B14A-6922-4259-9001-FAC371188B50}" destId="{F5267DA9-3EF5-459D-9C2C-2F3E4F206786}" srcOrd="0" destOrd="0" presId="urn:microsoft.com/office/officeart/2008/layout/VerticalCircleList"/>
    <dgm:cxn modelId="{5F1CAFA7-708B-49FC-9C88-0D188F0B4116}" type="presParOf" srcId="{0BC7B14A-6922-4259-9001-FAC371188B50}" destId="{40EE205C-C611-44B2-9F93-94142874EC0B}" srcOrd="1" destOrd="0" presId="urn:microsoft.com/office/officeart/2008/layout/VerticalCircleList"/>
    <dgm:cxn modelId="{FDBE959A-1FBD-47C1-A287-C10C186127C5}" type="presParOf" srcId="{0BC7B14A-6922-4259-9001-FAC371188B50}" destId="{CD85633C-B56A-4CD0-B539-129912FBD7FA}" srcOrd="2" destOrd="0" presId="urn:microsoft.com/office/officeart/2008/layout/VerticalCircleList"/>
    <dgm:cxn modelId="{8B57B005-F929-4876-ABEC-910152CE5C4B}" type="presParOf" srcId="{A81EB048-DCFD-4521-B0B6-779155A2A0E3}" destId="{2C0F57FC-604F-4C82-81FD-142A529E3097}" srcOrd="4" destOrd="0" presId="urn:microsoft.com/office/officeart/2008/layout/VerticalCircleList"/>
    <dgm:cxn modelId="{66981A2D-F832-42D5-AC77-977C59A95C3C}" type="presParOf" srcId="{2C0F57FC-604F-4C82-81FD-142A529E3097}" destId="{ADA2B64C-97F9-45F2-83AD-2008F7BCEEF4}" srcOrd="0" destOrd="0" presId="urn:microsoft.com/office/officeart/2008/layout/VerticalCircleList"/>
    <dgm:cxn modelId="{B265EEE5-1FBC-4944-8A34-5F34E29E5C8F}" type="presParOf" srcId="{2C0F57FC-604F-4C82-81FD-142A529E3097}" destId="{12CAF64D-5587-4523-BC7C-9DCC512905BE}" srcOrd="1" destOrd="0" presId="urn:microsoft.com/office/officeart/2008/layout/VerticalCircleList"/>
    <dgm:cxn modelId="{1A827662-B903-4526-B145-DB9B858C86FF}" type="presParOf" srcId="{2C0F57FC-604F-4C82-81FD-142A529E3097}" destId="{B22D3202-C116-4D87-9FFC-67EE616D741B}" srcOrd="2" destOrd="0" presId="urn:microsoft.com/office/officeart/2008/layout/VerticalCircle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E6F8E4A-528C-4DB3-A919-7EA3AB9F659B}"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ES"/>
        </a:p>
      </dgm:t>
    </dgm:pt>
    <dgm:pt modelId="{25BCB423-4751-4757-B6F5-C7F4F69D5364}">
      <dgm:prSet phldrT="[Texto]"/>
      <dgm:spPr/>
      <dgm:t>
        <a:bodyPr/>
        <a:lstStyle/>
        <a:p>
          <a:r>
            <a:rPr lang="es-419" b="1" dirty="0"/>
            <a:t>En México, se aplica una definición especial de déficit fiscal </a:t>
          </a:r>
          <a:endParaRPr lang="es-ES" b="1" dirty="0"/>
        </a:p>
      </dgm:t>
    </dgm:pt>
    <dgm:pt modelId="{8C123A53-4CC2-4A0D-9944-82EBC32A9E0A}" type="parTrans" cxnId="{714BDD1A-953F-4A4D-9D57-4DE0A35F7191}">
      <dgm:prSet/>
      <dgm:spPr/>
      <dgm:t>
        <a:bodyPr/>
        <a:lstStyle/>
        <a:p>
          <a:endParaRPr lang="es-ES" b="1"/>
        </a:p>
      </dgm:t>
    </dgm:pt>
    <dgm:pt modelId="{3183B20B-266E-4088-9878-D1C36161E099}" type="sibTrans" cxnId="{714BDD1A-953F-4A4D-9D57-4DE0A35F7191}">
      <dgm:prSet/>
      <dgm:spPr/>
      <dgm:t>
        <a:bodyPr/>
        <a:lstStyle/>
        <a:p>
          <a:endParaRPr lang="es-ES" b="1"/>
        </a:p>
      </dgm:t>
    </dgm:pt>
    <dgm:pt modelId="{333AA333-0953-446C-B8A8-39D277055317}">
      <dgm:prSet phldrT="[Texto]"/>
      <dgm:spPr/>
      <dgm:t>
        <a:bodyPr/>
        <a:lstStyle/>
        <a:p>
          <a:r>
            <a:rPr lang="es-419" b="1" dirty="0"/>
            <a:t>La regla de gasto estructural sólo abarca alrededor de la mitad del gasto </a:t>
          </a:r>
          <a:endParaRPr lang="es-ES" b="1" dirty="0"/>
        </a:p>
      </dgm:t>
    </dgm:pt>
    <dgm:pt modelId="{3811E0BE-0789-415E-BC3F-40B7B433D03F}" type="parTrans" cxnId="{C0B1AC87-B48C-4BF1-B3BA-010C15F6884D}">
      <dgm:prSet/>
      <dgm:spPr/>
      <dgm:t>
        <a:bodyPr/>
        <a:lstStyle/>
        <a:p>
          <a:endParaRPr lang="es-ES" b="1"/>
        </a:p>
      </dgm:t>
    </dgm:pt>
    <dgm:pt modelId="{328536F3-EB5C-4669-9BD4-F2EDA92B4446}" type="sibTrans" cxnId="{C0B1AC87-B48C-4BF1-B3BA-010C15F6884D}">
      <dgm:prSet/>
      <dgm:spPr/>
      <dgm:t>
        <a:bodyPr/>
        <a:lstStyle/>
        <a:p>
          <a:endParaRPr lang="es-ES" b="1"/>
        </a:p>
      </dgm:t>
    </dgm:pt>
    <dgm:pt modelId="{4E708CBD-1DF0-47FF-A986-CDA1F2737CA8}">
      <dgm:prSet phldrT="[Texto]"/>
      <dgm:spPr/>
      <dgm:t>
        <a:bodyPr/>
        <a:lstStyle/>
        <a:p>
          <a:r>
            <a:rPr lang="es-419" b="1" dirty="0"/>
            <a:t>México utiliza reiteradamente las cláusulas de escape</a:t>
          </a:r>
          <a:endParaRPr lang="es-ES" b="1" dirty="0"/>
        </a:p>
      </dgm:t>
    </dgm:pt>
    <dgm:pt modelId="{B0288F61-0883-45DE-A25A-400581F549FD}" type="parTrans" cxnId="{619E154A-4642-489E-8BB8-212AF16A9669}">
      <dgm:prSet/>
      <dgm:spPr/>
      <dgm:t>
        <a:bodyPr/>
        <a:lstStyle/>
        <a:p>
          <a:endParaRPr lang="es-ES" b="1"/>
        </a:p>
      </dgm:t>
    </dgm:pt>
    <dgm:pt modelId="{987EBF4F-288A-4D55-A13C-197546BCAD07}" type="sibTrans" cxnId="{619E154A-4642-489E-8BB8-212AF16A9669}">
      <dgm:prSet/>
      <dgm:spPr/>
      <dgm:t>
        <a:bodyPr/>
        <a:lstStyle/>
        <a:p>
          <a:endParaRPr lang="es-ES" b="1"/>
        </a:p>
      </dgm:t>
    </dgm:pt>
    <dgm:pt modelId="{0C9976A2-70DA-43FE-8115-06597153AF29}">
      <dgm:prSet phldrT="[Texto]"/>
      <dgm:spPr/>
      <dgm:t>
        <a:bodyPr/>
        <a:lstStyle/>
        <a:p>
          <a:r>
            <a:rPr lang="es-419" b="1" dirty="0"/>
            <a:t>Se utilizan ingresos extraordinarios para cubrir el faltante de ingresos</a:t>
          </a:r>
        </a:p>
      </dgm:t>
    </dgm:pt>
    <dgm:pt modelId="{E202A898-13E3-4DD4-8179-F047E79F845B}" type="parTrans" cxnId="{16AB8C30-BF63-4946-9E7A-C9AE2CB126CB}">
      <dgm:prSet/>
      <dgm:spPr/>
      <dgm:t>
        <a:bodyPr/>
        <a:lstStyle/>
        <a:p>
          <a:endParaRPr lang="es-ES" b="1"/>
        </a:p>
      </dgm:t>
    </dgm:pt>
    <dgm:pt modelId="{B5B6DD39-FA9A-47AA-BF26-C525AAEB894B}" type="sibTrans" cxnId="{16AB8C30-BF63-4946-9E7A-C9AE2CB126CB}">
      <dgm:prSet/>
      <dgm:spPr/>
      <dgm:t>
        <a:bodyPr/>
        <a:lstStyle/>
        <a:p>
          <a:endParaRPr lang="es-ES" b="1"/>
        </a:p>
      </dgm:t>
    </dgm:pt>
    <dgm:pt modelId="{B09405AD-5768-41B8-B0AF-66A7B47105D6}" type="pres">
      <dgm:prSet presAssocID="{6E6F8E4A-528C-4DB3-A919-7EA3AB9F659B}" presName="Name0" presStyleCnt="0">
        <dgm:presLayoutVars>
          <dgm:chMax val="7"/>
          <dgm:chPref val="7"/>
          <dgm:dir/>
        </dgm:presLayoutVars>
      </dgm:prSet>
      <dgm:spPr/>
    </dgm:pt>
    <dgm:pt modelId="{F71C49F8-619E-4FA0-9973-BB57F32F09E0}" type="pres">
      <dgm:prSet presAssocID="{6E6F8E4A-528C-4DB3-A919-7EA3AB9F659B}" presName="Name1" presStyleCnt="0"/>
      <dgm:spPr/>
    </dgm:pt>
    <dgm:pt modelId="{4A686DC2-B731-43CF-AE8B-96A6C35F5056}" type="pres">
      <dgm:prSet presAssocID="{6E6F8E4A-528C-4DB3-A919-7EA3AB9F659B}" presName="cycle" presStyleCnt="0"/>
      <dgm:spPr/>
    </dgm:pt>
    <dgm:pt modelId="{D1E7BDAF-E63C-48E8-8A3B-CD065A292A56}" type="pres">
      <dgm:prSet presAssocID="{6E6F8E4A-528C-4DB3-A919-7EA3AB9F659B}" presName="srcNode" presStyleLbl="node1" presStyleIdx="0" presStyleCnt="4"/>
      <dgm:spPr/>
    </dgm:pt>
    <dgm:pt modelId="{8D0750AB-044F-40B6-B12F-EF981B13BE50}" type="pres">
      <dgm:prSet presAssocID="{6E6F8E4A-528C-4DB3-A919-7EA3AB9F659B}" presName="conn" presStyleLbl="parChTrans1D2" presStyleIdx="0" presStyleCnt="1"/>
      <dgm:spPr/>
    </dgm:pt>
    <dgm:pt modelId="{C286B37C-821F-4A2C-8D7E-8F2807785EC1}" type="pres">
      <dgm:prSet presAssocID="{6E6F8E4A-528C-4DB3-A919-7EA3AB9F659B}" presName="extraNode" presStyleLbl="node1" presStyleIdx="0" presStyleCnt="4"/>
      <dgm:spPr/>
    </dgm:pt>
    <dgm:pt modelId="{12447E58-18B7-4DCA-A377-01A6B3612AC8}" type="pres">
      <dgm:prSet presAssocID="{6E6F8E4A-528C-4DB3-A919-7EA3AB9F659B}" presName="dstNode" presStyleLbl="node1" presStyleIdx="0" presStyleCnt="4"/>
      <dgm:spPr/>
    </dgm:pt>
    <dgm:pt modelId="{A6707574-040A-4E53-94DC-88B47116BA1F}" type="pres">
      <dgm:prSet presAssocID="{25BCB423-4751-4757-B6F5-C7F4F69D5364}" presName="text_1" presStyleLbl="node1" presStyleIdx="0" presStyleCnt="4">
        <dgm:presLayoutVars>
          <dgm:bulletEnabled val="1"/>
        </dgm:presLayoutVars>
      </dgm:prSet>
      <dgm:spPr/>
    </dgm:pt>
    <dgm:pt modelId="{ECE66371-5B22-4997-A137-923F8CD80D09}" type="pres">
      <dgm:prSet presAssocID="{25BCB423-4751-4757-B6F5-C7F4F69D5364}" presName="accent_1" presStyleCnt="0"/>
      <dgm:spPr/>
    </dgm:pt>
    <dgm:pt modelId="{8EE5FDDC-601A-4996-9C9F-F794DA9DEABD}" type="pres">
      <dgm:prSet presAssocID="{25BCB423-4751-4757-B6F5-C7F4F69D5364}" presName="accentRepeatNode" presStyleLbl="solidFgAcc1" presStyleIdx="0" presStyleCnt="4"/>
      <dgm:spPr/>
    </dgm:pt>
    <dgm:pt modelId="{43079E13-F788-4680-A219-505AA8E0A06C}" type="pres">
      <dgm:prSet presAssocID="{333AA333-0953-446C-B8A8-39D277055317}" presName="text_2" presStyleLbl="node1" presStyleIdx="1" presStyleCnt="4">
        <dgm:presLayoutVars>
          <dgm:bulletEnabled val="1"/>
        </dgm:presLayoutVars>
      </dgm:prSet>
      <dgm:spPr/>
    </dgm:pt>
    <dgm:pt modelId="{75A32EE1-A6E6-4012-A230-020CB6923DA3}" type="pres">
      <dgm:prSet presAssocID="{333AA333-0953-446C-B8A8-39D277055317}" presName="accent_2" presStyleCnt="0"/>
      <dgm:spPr/>
    </dgm:pt>
    <dgm:pt modelId="{C0FD52A8-D2C2-4390-BB14-FA7BD63ED6BC}" type="pres">
      <dgm:prSet presAssocID="{333AA333-0953-446C-B8A8-39D277055317}" presName="accentRepeatNode" presStyleLbl="solidFgAcc1" presStyleIdx="1" presStyleCnt="4"/>
      <dgm:spPr/>
    </dgm:pt>
    <dgm:pt modelId="{0B44DFF0-B877-4761-A655-512B8039B259}" type="pres">
      <dgm:prSet presAssocID="{4E708CBD-1DF0-47FF-A986-CDA1F2737CA8}" presName="text_3" presStyleLbl="node1" presStyleIdx="2" presStyleCnt="4">
        <dgm:presLayoutVars>
          <dgm:bulletEnabled val="1"/>
        </dgm:presLayoutVars>
      </dgm:prSet>
      <dgm:spPr/>
    </dgm:pt>
    <dgm:pt modelId="{521B63A9-9C28-4F84-9A0E-175BD6113E5B}" type="pres">
      <dgm:prSet presAssocID="{4E708CBD-1DF0-47FF-A986-CDA1F2737CA8}" presName="accent_3" presStyleCnt="0"/>
      <dgm:spPr/>
    </dgm:pt>
    <dgm:pt modelId="{9A13B948-E48D-4471-ADFC-FFFE5878C4EA}" type="pres">
      <dgm:prSet presAssocID="{4E708CBD-1DF0-47FF-A986-CDA1F2737CA8}" presName="accentRepeatNode" presStyleLbl="solidFgAcc1" presStyleIdx="2" presStyleCnt="4"/>
      <dgm:spPr/>
    </dgm:pt>
    <dgm:pt modelId="{46F00471-83ED-46D3-91F1-0EC2AAD6CF50}" type="pres">
      <dgm:prSet presAssocID="{0C9976A2-70DA-43FE-8115-06597153AF29}" presName="text_4" presStyleLbl="node1" presStyleIdx="3" presStyleCnt="4">
        <dgm:presLayoutVars>
          <dgm:bulletEnabled val="1"/>
        </dgm:presLayoutVars>
      </dgm:prSet>
      <dgm:spPr/>
    </dgm:pt>
    <dgm:pt modelId="{8B6AAB28-E8FA-4787-A205-8B878CC0B656}" type="pres">
      <dgm:prSet presAssocID="{0C9976A2-70DA-43FE-8115-06597153AF29}" presName="accent_4" presStyleCnt="0"/>
      <dgm:spPr/>
    </dgm:pt>
    <dgm:pt modelId="{1E0928AD-D2F2-40A9-9A8F-11DEB44CC237}" type="pres">
      <dgm:prSet presAssocID="{0C9976A2-70DA-43FE-8115-06597153AF29}" presName="accentRepeatNode" presStyleLbl="solidFgAcc1" presStyleIdx="3" presStyleCnt="4"/>
      <dgm:spPr/>
    </dgm:pt>
  </dgm:ptLst>
  <dgm:cxnLst>
    <dgm:cxn modelId="{FE1DD017-C952-4E20-94A7-0C0205B7D6FE}" type="presOf" srcId="{25BCB423-4751-4757-B6F5-C7F4F69D5364}" destId="{A6707574-040A-4E53-94DC-88B47116BA1F}" srcOrd="0" destOrd="0" presId="urn:microsoft.com/office/officeart/2008/layout/VerticalCurvedList"/>
    <dgm:cxn modelId="{714BDD1A-953F-4A4D-9D57-4DE0A35F7191}" srcId="{6E6F8E4A-528C-4DB3-A919-7EA3AB9F659B}" destId="{25BCB423-4751-4757-B6F5-C7F4F69D5364}" srcOrd="0" destOrd="0" parTransId="{8C123A53-4CC2-4A0D-9944-82EBC32A9E0A}" sibTransId="{3183B20B-266E-4088-9878-D1C36161E099}"/>
    <dgm:cxn modelId="{56924A24-D73C-4C74-9024-4EEBEA1C5392}" type="presOf" srcId="{0C9976A2-70DA-43FE-8115-06597153AF29}" destId="{46F00471-83ED-46D3-91F1-0EC2AAD6CF50}" srcOrd="0" destOrd="0" presId="urn:microsoft.com/office/officeart/2008/layout/VerticalCurvedList"/>
    <dgm:cxn modelId="{16AB8C30-BF63-4946-9E7A-C9AE2CB126CB}" srcId="{6E6F8E4A-528C-4DB3-A919-7EA3AB9F659B}" destId="{0C9976A2-70DA-43FE-8115-06597153AF29}" srcOrd="3" destOrd="0" parTransId="{E202A898-13E3-4DD4-8179-F047E79F845B}" sibTransId="{B5B6DD39-FA9A-47AA-BF26-C525AAEB894B}"/>
    <dgm:cxn modelId="{F90C9368-1332-43E4-A968-8CADD3035448}" type="presOf" srcId="{4E708CBD-1DF0-47FF-A986-CDA1F2737CA8}" destId="{0B44DFF0-B877-4761-A655-512B8039B259}" srcOrd="0" destOrd="0" presId="urn:microsoft.com/office/officeart/2008/layout/VerticalCurvedList"/>
    <dgm:cxn modelId="{619E154A-4642-489E-8BB8-212AF16A9669}" srcId="{6E6F8E4A-528C-4DB3-A919-7EA3AB9F659B}" destId="{4E708CBD-1DF0-47FF-A986-CDA1F2737CA8}" srcOrd="2" destOrd="0" parTransId="{B0288F61-0883-45DE-A25A-400581F549FD}" sibTransId="{987EBF4F-288A-4D55-A13C-197546BCAD07}"/>
    <dgm:cxn modelId="{C0B1AC87-B48C-4BF1-B3BA-010C15F6884D}" srcId="{6E6F8E4A-528C-4DB3-A919-7EA3AB9F659B}" destId="{333AA333-0953-446C-B8A8-39D277055317}" srcOrd="1" destOrd="0" parTransId="{3811E0BE-0789-415E-BC3F-40B7B433D03F}" sibTransId="{328536F3-EB5C-4669-9BD4-F2EDA92B4446}"/>
    <dgm:cxn modelId="{4241008C-2D67-449D-85F8-63B6FE41D6D2}" type="presOf" srcId="{333AA333-0953-446C-B8A8-39D277055317}" destId="{43079E13-F788-4680-A219-505AA8E0A06C}" srcOrd="0" destOrd="0" presId="urn:microsoft.com/office/officeart/2008/layout/VerticalCurvedList"/>
    <dgm:cxn modelId="{AD0F9797-65BE-40C8-AEC6-693BEEB8A989}" type="presOf" srcId="{3183B20B-266E-4088-9878-D1C36161E099}" destId="{8D0750AB-044F-40B6-B12F-EF981B13BE50}" srcOrd="0" destOrd="0" presId="urn:microsoft.com/office/officeart/2008/layout/VerticalCurvedList"/>
    <dgm:cxn modelId="{242C2FAA-A1AD-45CE-82CA-DF00840C6D2B}" type="presOf" srcId="{6E6F8E4A-528C-4DB3-A919-7EA3AB9F659B}" destId="{B09405AD-5768-41B8-B0AF-66A7B47105D6}" srcOrd="0" destOrd="0" presId="urn:microsoft.com/office/officeart/2008/layout/VerticalCurvedList"/>
    <dgm:cxn modelId="{B68D8839-6315-441C-93FD-13443F4E1487}" type="presParOf" srcId="{B09405AD-5768-41B8-B0AF-66A7B47105D6}" destId="{F71C49F8-619E-4FA0-9973-BB57F32F09E0}" srcOrd="0" destOrd="0" presId="urn:microsoft.com/office/officeart/2008/layout/VerticalCurvedList"/>
    <dgm:cxn modelId="{5B92FA61-250C-4DB4-8545-EF3DA8C995F4}" type="presParOf" srcId="{F71C49F8-619E-4FA0-9973-BB57F32F09E0}" destId="{4A686DC2-B731-43CF-AE8B-96A6C35F5056}" srcOrd="0" destOrd="0" presId="urn:microsoft.com/office/officeart/2008/layout/VerticalCurvedList"/>
    <dgm:cxn modelId="{A6FC95EB-B752-4000-86C7-40635667C1A8}" type="presParOf" srcId="{4A686DC2-B731-43CF-AE8B-96A6C35F5056}" destId="{D1E7BDAF-E63C-48E8-8A3B-CD065A292A56}" srcOrd="0" destOrd="0" presId="urn:microsoft.com/office/officeart/2008/layout/VerticalCurvedList"/>
    <dgm:cxn modelId="{79E9DB5B-813D-46BD-8FB7-A089F410ECB8}" type="presParOf" srcId="{4A686DC2-B731-43CF-AE8B-96A6C35F5056}" destId="{8D0750AB-044F-40B6-B12F-EF981B13BE50}" srcOrd="1" destOrd="0" presId="urn:microsoft.com/office/officeart/2008/layout/VerticalCurvedList"/>
    <dgm:cxn modelId="{C2DC6B80-50EF-4A98-8BD7-6091B258526F}" type="presParOf" srcId="{4A686DC2-B731-43CF-AE8B-96A6C35F5056}" destId="{C286B37C-821F-4A2C-8D7E-8F2807785EC1}" srcOrd="2" destOrd="0" presId="urn:microsoft.com/office/officeart/2008/layout/VerticalCurvedList"/>
    <dgm:cxn modelId="{B89B50F0-50DB-4C97-82B8-712875D363B9}" type="presParOf" srcId="{4A686DC2-B731-43CF-AE8B-96A6C35F5056}" destId="{12447E58-18B7-4DCA-A377-01A6B3612AC8}" srcOrd="3" destOrd="0" presId="urn:microsoft.com/office/officeart/2008/layout/VerticalCurvedList"/>
    <dgm:cxn modelId="{0472D590-ACDA-456B-A9A6-C8FC5EAEDE2A}" type="presParOf" srcId="{F71C49F8-619E-4FA0-9973-BB57F32F09E0}" destId="{A6707574-040A-4E53-94DC-88B47116BA1F}" srcOrd="1" destOrd="0" presId="urn:microsoft.com/office/officeart/2008/layout/VerticalCurvedList"/>
    <dgm:cxn modelId="{85A4AE9C-EB16-48CB-A7B7-E1C4B507AE00}" type="presParOf" srcId="{F71C49F8-619E-4FA0-9973-BB57F32F09E0}" destId="{ECE66371-5B22-4997-A137-923F8CD80D09}" srcOrd="2" destOrd="0" presId="urn:microsoft.com/office/officeart/2008/layout/VerticalCurvedList"/>
    <dgm:cxn modelId="{BE89F9F8-0D57-49CA-A0CC-4D33C88F879D}" type="presParOf" srcId="{ECE66371-5B22-4997-A137-923F8CD80D09}" destId="{8EE5FDDC-601A-4996-9C9F-F794DA9DEABD}" srcOrd="0" destOrd="0" presId="urn:microsoft.com/office/officeart/2008/layout/VerticalCurvedList"/>
    <dgm:cxn modelId="{34C4E657-4284-46E9-BE4D-42F1C17C65A0}" type="presParOf" srcId="{F71C49F8-619E-4FA0-9973-BB57F32F09E0}" destId="{43079E13-F788-4680-A219-505AA8E0A06C}" srcOrd="3" destOrd="0" presId="urn:microsoft.com/office/officeart/2008/layout/VerticalCurvedList"/>
    <dgm:cxn modelId="{ABDB4434-BFC5-446C-A60C-EE934C94DB1F}" type="presParOf" srcId="{F71C49F8-619E-4FA0-9973-BB57F32F09E0}" destId="{75A32EE1-A6E6-4012-A230-020CB6923DA3}" srcOrd="4" destOrd="0" presId="urn:microsoft.com/office/officeart/2008/layout/VerticalCurvedList"/>
    <dgm:cxn modelId="{72871740-B0B8-40B9-B24D-C5AD3814FEC5}" type="presParOf" srcId="{75A32EE1-A6E6-4012-A230-020CB6923DA3}" destId="{C0FD52A8-D2C2-4390-BB14-FA7BD63ED6BC}" srcOrd="0" destOrd="0" presId="urn:microsoft.com/office/officeart/2008/layout/VerticalCurvedList"/>
    <dgm:cxn modelId="{7B51C803-9F27-4F5D-B9C8-7622934D61CC}" type="presParOf" srcId="{F71C49F8-619E-4FA0-9973-BB57F32F09E0}" destId="{0B44DFF0-B877-4761-A655-512B8039B259}" srcOrd="5" destOrd="0" presId="urn:microsoft.com/office/officeart/2008/layout/VerticalCurvedList"/>
    <dgm:cxn modelId="{7AA9E1D1-1705-459A-9A49-940B6B640D91}" type="presParOf" srcId="{F71C49F8-619E-4FA0-9973-BB57F32F09E0}" destId="{521B63A9-9C28-4F84-9A0E-175BD6113E5B}" srcOrd="6" destOrd="0" presId="urn:microsoft.com/office/officeart/2008/layout/VerticalCurvedList"/>
    <dgm:cxn modelId="{F52FEF94-A989-4027-8022-16F1C5A7A72E}" type="presParOf" srcId="{521B63A9-9C28-4F84-9A0E-175BD6113E5B}" destId="{9A13B948-E48D-4471-ADFC-FFFE5878C4EA}" srcOrd="0" destOrd="0" presId="urn:microsoft.com/office/officeart/2008/layout/VerticalCurvedList"/>
    <dgm:cxn modelId="{B0AE2965-7E62-4C6D-B6DB-F63DF20AA665}" type="presParOf" srcId="{F71C49F8-619E-4FA0-9973-BB57F32F09E0}" destId="{46F00471-83ED-46D3-91F1-0EC2AAD6CF50}" srcOrd="7" destOrd="0" presId="urn:microsoft.com/office/officeart/2008/layout/VerticalCurvedList"/>
    <dgm:cxn modelId="{62D399D6-B17E-4338-9EB6-89EF6C1B2562}" type="presParOf" srcId="{F71C49F8-619E-4FA0-9973-BB57F32F09E0}" destId="{8B6AAB28-E8FA-4787-A205-8B878CC0B656}" srcOrd="8" destOrd="0" presId="urn:microsoft.com/office/officeart/2008/layout/VerticalCurvedList"/>
    <dgm:cxn modelId="{D71D4F41-C3B4-42D6-AA7A-8680DDD279A4}" type="presParOf" srcId="{8B6AAB28-E8FA-4787-A205-8B878CC0B656}" destId="{1E0928AD-D2F2-40A9-9A8F-11DEB44CC237}"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FEE2558-43BF-471C-84DA-C5BF082317F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ES"/>
        </a:p>
      </dgm:t>
    </dgm:pt>
    <dgm:pt modelId="{8B9A3960-C068-41D8-A53A-E5E62550E222}">
      <dgm:prSet phldrT="[Texto]"/>
      <dgm:spPr>
        <a:solidFill>
          <a:schemeClr val="tx2"/>
        </a:solidFill>
      </dgm:spPr>
      <dgm:t>
        <a:bodyPr/>
        <a:lstStyle/>
        <a:p>
          <a:r>
            <a:rPr lang="es-419" b="1" dirty="0"/>
            <a:t>El LMGCE pretende generar ahorro público; pero la LFPRH y su reglamento no incluyen ningún instrumento financiero para captarlo. </a:t>
          </a:r>
          <a:endParaRPr lang="es-ES" b="1" dirty="0"/>
        </a:p>
      </dgm:t>
    </dgm:pt>
    <dgm:pt modelId="{A2DF2D13-676C-4B6B-BEC1-A8A25A5A8731}" type="parTrans" cxnId="{195CEF38-EE45-47C4-89E0-E0EE2AD57DB1}">
      <dgm:prSet/>
      <dgm:spPr/>
      <dgm:t>
        <a:bodyPr/>
        <a:lstStyle/>
        <a:p>
          <a:endParaRPr lang="es-ES" b="1"/>
        </a:p>
      </dgm:t>
    </dgm:pt>
    <dgm:pt modelId="{C8E2D2CE-C2FC-46B2-B63B-9E31726D47F7}" type="sibTrans" cxnId="{195CEF38-EE45-47C4-89E0-E0EE2AD57DB1}">
      <dgm:prSet/>
      <dgm:spPr/>
      <dgm:t>
        <a:bodyPr/>
        <a:lstStyle/>
        <a:p>
          <a:endParaRPr lang="es-ES" b="1"/>
        </a:p>
      </dgm:t>
    </dgm:pt>
    <dgm:pt modelId="{33CBF309-5980-438B-BBD1-1AF134E196A0}">
      <dgm:prSet phldrT="[Texto]"/>
      <dgm:spPr>
        <a:solidFill>
          <a:schemeClr val="tx2"/>
        </a:solidFill>
      </dgm:spPr>
      <dgm:t>
        <a:bodyPr/>
        <a:lstStyle/>
        <a:p>
          <a:r>
            <a:rPr lang="es-419" b="1" dirty="0"/>
            <a:t>Tampoco establece cómo mantener el balance presupuestario cuando el PIB se encuentre por arriba de su nivel de tendencia.</a:t>
          </a:r>
          <a:endParaRPr lang="es-ES" b="1" dirty="0"/>
        </a:p>
      </dgm:t>
    </dgm:pt>
    <dgm:pt modelId="{A936B5CA-26B2-48AC-BD26-C96E93A1C0B8}" type="parTrans" cxnId="{A695FAF9-3EA2-4D28-A3F1-72C71D588973}">
      <dgm:prSet/>
      <dgm:spPr/>
      <dgm:t>
        <a:bodyPr/>
        <a:lstStyle/>
        <a:p>
          <a:endParaRPr lang="es-ES" b="1"/>
        </a:p>
      </dgm:t>
    </dgm:pt>
    <dgm:pt modelId="{133B46C8-EDD0-4605-B058-79B10C8F554F}" type="sibTrans" cxnId="{A695FAF9-3EA2-4D28-A3F1-72C71D588973}">
      <dgm:prSet/>
      <dgm:spPr/>
      <dgm:t>
        <a:bodyPr/>
        <a:lstStyle/>
        <a:p>
          <a:endParaRPr lang="es-ES" b="1"/>
        </a:p>
      </dgm:t>
    </dgm:pt>
    <dgm:pt modelId="{9625D9BB-D388-4274-AC88-818D823EFFB2}">
      <dgm:prSet phldrT="[Texto]"/>
      <dgm:spPr>
        <a:solidFill>
          <a:schemeClr val="tx2"/>
        </a:solidFill>
      </dgm:spPr>
      <dgm:t>
        <a:bodyPr/>
        <a:lstStyle/>
        <a:p>
          <a:r>
            <a:rPr lang="es-419" b="1" dirty="0"/>
            <a:t>Que el Congreso establezca una regla fiscal basada en el BE que permita al Ejecutivo instrumentar una política contracíclica</a:t>
          </a:r>
          <a:endParaRPr lang="es-ES" b="1" dirty="0"/>
        </a:p>
      </dgm:t>
    </dgm:pt>
    <dgm:pt modelId="{47737954-B241-495E-B5BA-51001F5BFE01}" type="parTrans" cxnId="{6A1DF396-8E10-4F1F-9C78-6072A13D15BF}">
      <dgm:prSet/>
      <dgm:spPr/>
      <dgm:t>
        <a:bodyPr/>
        <a:lstStyle/>
        <a:p>
          <a:endParaRPr lang="es-ES" b="1"/>
        </a:p>
      </dgm:t>
    </dgm:pt>
    <dgm:pt modelId="{3EB1B7F8-559F-44D6-A296-404475849322}" type="sibTrans" cxnId="{6A1DF396-8E10-4F1F-9C78-6072A13D15BF}">
      <dgm:prSet/>
      <dgm:spPr/>
      <dgm:t>
        <a:bodyPr/>
        <a:lstStyle/>
        <a:p>
          <a:endParaRPr lang="es-ES" b="1"/>
        </a:p>
      </dgm:t>
    </dgm:pt>
    <dgm:pt modelId="{9343AF9A-4DBD-4330-B615-6AE89EFED8A8}">
      <dgm:prSet phldrT="[Texto]"/>
      <dgm:spPr>
        <a:solidFill>
          <a:schemeClr val="tx2"/>
        </a:solidFill>
      </dgm:spPr>
      <dgm:t>
        <a:bodyPr/>
        <a:lstStyle/>
        <a:p>
          <a:pPr>
            <a:buFont typeface="Symbol" panose="05050102010706020507" pitchFamily="18" charset="2"/>
            <a:buChar char=""/>
          </a:pPr>
          <a:r>
            <a:rPr lang="es-419" b="1" dirty="0"/>
            <a:t>Conformar grupos técnicos de expertos que apliquen metodologías para la estimación de las principales variables asociadas con la regla fiscal. </a:t>
          </a:r>
          <a:endParaRPr lang="es-ES" b="1" dirty="0"/>
        </a:p>
      </dgm:t>
    </dgm:pt>
    <dgm:pt modelId="{B0C1AFA3-78EA-4803-BD87-483F1AF3B16B}" type="parTrans" cxnId="{622B7105-B0B5-493E-8D5E-12B43353A177}">
      <dgm:prSet/>
      <dgm:spPr/>
      <dgm:t>
        <a:bodyPr/>
        <a:lstStyle/>
        <a:p>
          <a:endParaRPr lang="es-ES" b="1"/>
        </a:p>
      </dgm:t>
    </dgm:pt>
    <dgm:pt modelId="{71759393-D94D-4A4F-BFD8-E6E14B5AFB71}" type="sibTrans" cxnId="{622B7105-B0B5-493E-8D5E-12B43353A177}">
      <dgm:prSet/>
      <dgm:spPr/>
      <dgm:t>
        <a:bodyPr/>
        <a:lstStyle/>
        <a:p>
          <a:endParaRPr lang="es-ES" b="1"/>
        </a:p>
      </dgm:t>
    </dgm:pt>
    <dgm:pt modelId="{C5C330A5-BB62-471F-8CBA-E508AE7D85AF}" type="pres">
      <dgm:prSet presAssocID="{EFEE2558-43BF-471C-84DA-C5BF082317F8}" presName="diagram" presStyleCnt="0">
        <dgm:presLayoutVars>
          <dgm:dir/>
          <dgm:resizeHandles val="exact"/>
        </dgm:presLayoutVars>
      </dgm:prSet>
      <dgm:spPr/>
    </dgm:pt>
    <dgm:pt modelId="{D9330B80-D579-4DB2-8AB0-10EA146E4AE3}" type="pres">
      <dgm:prSet presAssocID="{8B9A3960-C068-41D8-A53A-E5E62550E222}" presName="node" presStyleLbl="node1" presStyleIdx="0" presStyleCnt="4">
        <dgm:presLayoutVars>
          <dgm:bulletEnabled val="1"/>
        </dgm:presLayoutVars>
      </dgm:prSet>
      <dgm:spPr/>
    </dgm:pt>
    <dgm:pt modelId="{C6A336ED-32B1-4CF8-BDBB-89FEE1E3D639}" type="pres">
      <dgm:prSet presAssocID="{C8E2D2CE-C2FC-46B2-B63B-9E31726D47F7}" presName="sibTrans" presStyleCnt="0"/>
      <dgm:spPr/>
    </dgm:pt>
    <dgm:pt modelId="{954BFC69-7856-4ECE-8607-1C72FB24D9E4}" type="pres">
      <dgm:prSet presAssocID="{33CBF309-5980-438B-BBD1-1AF134E196A0}" presName="node" presStyleLbl="node1" presStyleIdx="1" presStyleCnt="4">
        <dgm:presLayoutVars>
          <dgm:bulletEnabled val="1"/>
        </dgm:presLayoutVars>
      </dgm:prSet>
      <dgm:spPr/>
    </dgm:pt>
    <dgm:pt modelId="{F2B08CD5-E004-426B-B6CB-0F31E828EEAF}" type="pres">
      <dgm:prSet presAssocID="{133B46C8-EDD0-4605-B058-79B10C8F554F}" presName="sibTrans" presStyleCnt="0"/>
      <dgm:spPr/>
    </dgm:pt>
    <dgm:pt modelId="{1E568979-DA86-4733-85A4-99EA1C6F6A02}" type="pres">
      <dgm:prSet presAssocID="{9625D9BB-D388-4274-AC88-818D823EFFB2}" presName="node" presStyleLbl="node1" presStyleIdx="2" presStyleCnt="4">
        <dgm:presLayoutVars>
          <dgm:bulletEnabled val="1"/>
        </dgm:presLayoutVars>
      </dgm:prSet>
      <dgm:spPr/>
    </dgm:pt>
    <dgm:pt modelId="{ED3BEC3D-8648-4FFA-B1A8-E7E88E24E15E}" type="pres">
      <dgm:prSet presAssocID="{3EB1B7F8-559F-44D6-A296-404475849322}" presName="sibTrans" presStyleCnt="0"/>
      <dgm:spPr/>
    </dgm:pt>
    <dgm:pt modelId="{12D7D892-EAF6-4A74-AD5B-C6A823D285B7}" type="pres">
      <dgm:prSet presAssocID="{9343AF9A-4DBD-4330-B615-6AE89EFED8A8}" presName="node" presStyleLbl="node1" presStyleIdx="3" presStyleCnt="4">
        <dgm:presLayoutVars>
          <dgm:bulletEnabled val="1"/>
        </dgm:presLayoutVars>
      </dgm:prSet>
      <dgm:spPr/>
    </dgm:pt>
  </dgm:ptLst>
  <dgm:cxnLst>
    <dgm:cxn modelId="{622B7105-B0B5-493E-8D5E-12B43353A177}" srcId="{EFEE2558-43BF-471C-84DA-C5BF082317F8}" destId="{9343AF9A-4DBD-4330-B615-6AE89EFED8A8}" srcOrd="3" destOrd="0" parTransId="{B0C1AFA3-78EA-4803-BD87-483F1AF3B16B}" sibTransId="{71759393-D94D-4A4F-BFD8-E6E14B5AFB71}"/>
    <dgm:cxn modelId="{195CEF38-EE45-47C4-89E0-E0EE2AD57DB1}" srcId="{EFEE2558-43BF-471C-84DA-C5BF082317F8}" destId="{8B9A3960-C068-41D8-A53A-E5E62550E222}" srcOrd="0" destOrd="0" parTransId="{A2DF2D13-676C-4B6B-BEC1-A8A25A5A8731}" sibTransId="{C8E2D2CE-C2FC-46B2-B63B-9E31726D47F7}"/>
    <dgm:cxn modelId="{40BC9250-2122-4AF7-A342-3487BAE7AE4D}" type="presOf" srcId="{9343AF9A-4DBD-4330-B615-6AE89EFED8A8}" destId="{12D7D892-EAF6-4A74-AD5B-C6A823D285B7}" srcOrd="0" destOrd="0" presId="urn:microsoft.com/office/officeart/2005/8/layout/default"/>
    <dgm:cxn modelId="{B9360971-E0FA-443F-8403-53D16F264813}" type="presOf" srcId="{33CBF309-5980-438B-BBD1-1AF134E196A0}" destId="{954BFC69-7856-4ECE-8607-1C72FB24D9E4}" srcOrd="0" destOrd="0" presId="urn:microsoft.com/office/officeart/2005/8/layout/default"/>
    <dgm:cxn modelId="{86E5FB7C-FAE3-4A18-A5E1-505D3ED13CC0}" type="presOf" srcId="{9625D9BB-D388-4274-AC88-818D823EFFB2}" destId="{1E568979-DA86-4733-85A4-99EA1C6F6A02}" srcOrd="0" destOrd="0" presId="urn:microsoft.com/office/officeart/2005/8/layout/default"/>
    <dgm:cxn modelId="{8CE91780-F9C0-42B6-9394-A88CC3CE17B9}" type="presOf" srcId="{EFEE2558-43BF-471C-84DA-C5BF082317F8}" destId="{C5C330A5-BB62-471F-8CBA-E508AE7D85AF}" srcOrd="0" destOrd="0" presId="urn:microsoft.com/office/officeart/2005/8/layout/default"/>
    <dgm:cxn modelId="{6A1DF396-8E10-4F1F-9C78-6072A13D15BF}" srcId="{EFEE2558-43BF-471C-84DA-C5BF082317F8}" destId="{9625D9BB-D388-4274-AC88-818D823EFFB2}" srcOrd="2" destOrd="0" parTransId="{47737954-B241-495E-B5BA-51001F5BFE01}" sibTransId="{3EB1B7F8-559F-44D6-A296-404475849322}"/>
    <dgm:cxn modelId="{0F1AA3AD-71E5-45AA-BBD6-63AF95CB00EF}" type="presOf" srcId="{8B9A3960-C068-41D8-A53A-E5E62550E222}" destId="{D9330B80-D579-4DB2-8AB0-10EA146E4AE3}" srcOrd="0" destOrd="0" presId="urn:microsoft.com/office/officeart/2005/8/layout/default"/>
    <dgm:cxn modelId="{A695FAF9-3EA2-4D28-A3F1-72C71D588973}" srcId="{EFEE2558-43BF-471C-84DA-C5BF082317F8}" destId="{33CBF309-5980-438B-BBD1-1AF134E196A0}" srcOrd="1" destOrd="0" parTransId="{A936B5CA-26B2-48AC-BD26-C96E93A1C0B8}" sibTransId="{133B46C8-EDD0-4605-B058-79B10C8F554F}"/>
    <dgm:cxn modelId="{BE6EFB6C-FC27-4CC8-B069-8E6770CCBD0A}" type="presParOf" srcId="{C5C330A5-BB62-471F-8CBA-E508AE7D85AF}" destId="{D9330B80-D579-4DB2-8AB0-10EA146E4AE3}" srcOrd="0" destOrd="0" presId="urn:microsoft.com/office/officeart/2005/8/layout/default"/>
    <dgm:cxn modelId="{8221B9A1-A680-40BC-BE88-19B491FFD0B0}" type="presParOf" srcId="{C5C330A5-BB62-471F-8CBA-E508AE7D85AF}" destId="{C6A336ED-32B1-4CF8-BDBB-89FEE1E3D639}" srcOrd="1" destOrd="0" presId="urn:microsoft.com/office/officeart/2005/8/layout/default"/>
    <dgm:cxn modelId="{C3EC6035-868B-40B7-A105-6C530A60022F}" type="presParOf" srcId="{C5C330A5-BB62-471F-8CBA-E508AE7D85AF}" destId="{954BFC69-7856-4ECE-8607-1C72FB24D9E4}" srcOrd="2" destOrd="0" presId="urn:microsoft.com/office/officeart/2005/8/layout/default"/>
    <dgm:cxn modelId="{F0278ADE-8EA7-4F7F-8905-F8D805102EDF}" type="presParOf" srcId="{C5C330A5-BB62-471F-8CBA-E508AE7D85AF}" destId="{F2B08CD5-E004-426B-B6CB-0F31E828EEAF}" srcOrd="3" destOrd="0" presId="urn:microsoft.com/office/officeart/2005/8/layout/default"/>
    <dgm:cxn modelId="{796C1140-30DD-4EE4-BB35-4FB026E9BA30}" type="presParOf" srcId="{C5C330A5-BB62-471F-8CBA-E508AE7D85AF}" destId="{1E568979-DA86-4733-85A4-99EA1C6F6A02}" srcOrd="4" destOrd="0" presId="urn:microsoft.com/office/officeart/2005/8/layout/default"/>
    <dgm:cxn modelId="{7C897C61-7EE5-4F43-8846-9F02B5B772E7}" type="presParOf" srcId="{C5C330A5-BB62-471F-8CBA-E508AE7D85AF}" destId="{ED3BEC3D-8648-4FFA-B1A8-E7E88E24E15E}" srcOrd="5" destOrd="0" presId="urn:microsoft.com/office/officeart/2005/8/layout/default"/>
    <dgm:cxn modelId="{2D2F7570-0F43-4B42-B6D2-C1CAE4C07591}" type="presParOf" srcId="{C5C330A5-BB62-471F-8CBA-E508AE7D85AF}" destId="{12D7D892-EAF6-4A74-AD5B-C6A823D285B7}" srcOrd="6" destOrd="0" presId="urn:microsoft.com/office/officeart/2005/8/layout/defaul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1CA53AD-A167-48F5-968C-494FE054221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B7CC03F8-F507-455A-BA38-5842172CF1A2}">
      <dgm:prSet phldrT="[Texto]"/>
      <dgm:spPr>
        <a:solidFill>
          <a:schemeClr val="accent1">
            <a:lumMod val="50000"/>
          </a:schemeClr>
        </a:solidFill>
      </dgm:spPr>
      <dgm:t>
        <a:bodyPr/>
        <a:lstStyle/>
        <a:p>
          <a:r>
            <a:rPr lang="es-MX" b="1" dirty="0"/>
            <a:t>Gravar el Ingreso al capital y fortalecer su progresividad</a:t>
          </a:r>
        </a:p>
      </dgm:t>
    </dgm:pt>
    <dgm:pt modelId="{DC43E7E6-82CC-4052-A716-D64F0182A160}" type="parTrans" cxnId="{B191CB7F-95CD-4B50-B563-5334535B5EED}">
      <dgm:prSet/>
      <dgm:spPr/>
      <dgm:t>
        <a:bodyPr/>
        <a:lstStyle/>
        <a:p>
          <a:endParaRPr lang="es-MX" b="1"/>
        </a:p>
      </dgm:t>
    </dgm:pt>
    <dgm:pt modelId="{7DE5A845-F7ED-4547-A356-0F5E14DE644F}" type="sibTrans" cxnId="{B191CB7F-95CD-4B50-B563-5334535B5EED}">
      <dgm:prSet/>
      <dgm:spPr/>
      <dgm:t>
        <a:bodyPr/>
        <a:lstStyle/>
        <a:p>
          <a:endParaRPr lang="es-MX" b="1"/>
        </a:p>
      </dgm:t>
    </dgm:pt>
    <dgm:pt modelId="{8B0270DB-8D92-43AB-A7D0-89E0C1E18A6D}">
      <dgm:prSet phldrT="[Texto]"/>
      <dgm:spPr>
        <a:solidFill>
          <a:schemeClr val="accent1">
            <a:lumMod val="50000"/>
          </a:schemeClr>
        </a:solidFill>
      </dgm:spPr>
      <dgm:t>
        <a:bodyPr/>
        <a:lstStyle/>
        <a:p>
          <a:r>
            <a:rPr lang="es-MX" b="1" dirty="0"/>
            <a:t>Impuesto a la herencia</a:t>
          </a:r>
        </a:p>
      </dgm:t>
    </dgm:pt>
    <dgm:pt modelId="{A1404709-BCF5-4B5F-B34A-265A20F779C5}" type="parTrans" cxnId="{B4EF0D42-4A61-4780-BC75-DBDC154C7509}">
      <dgm:prSet/>
      <dgm:spPr/>
      <dgm:t>
        <a:bodyPr/>
        <a:lstStyle/>
        <a:p>
          <a:endParaRPr lang="es-MX" b="1"/>
        </a:p>
      </dgm:t>
    </dgm:pt>
    <dgm:pt modelId="{40DF063A-21E3-4BF8-AA9E-0B46615EC150}" type="sibTrans" cxnId="{B4EF0D42-4A61-4780-BC75-DBDC154C7509}">
      <dgm:prSet/>
      <dgm:spPr/>
      <dgm:t>
        <a:bodyPr/>
        <a:lstStyle/>
        <a:p>
          <a:endParaRPr lang="es-MX" b="1"/>
        </a:p>
      </dgm:t>
    </dgm:pt>
    <dgm:pt modelId="{768AC005-3270-4C78-B735-102EB5238BD3}">
      <dgm:prSet phldrT="[Texto]"/>
      <dgm:spPr>
        <a:solidFill>
          <a:schemeClr val="accent1">
            <a:lumMod val="50000"/>
          </a:schemeClr>
        </a:solidFill>
      </dgm:spPr>
      <dgm:t>
        <a:bodyPr/>
        <a:lstStyle/>
        <a:p>
          <a:r>
            <a:rPr lang="es-MX" b="1" dirty="0"/>
            <a:t>Reforzar la cooperación internacional para reducir la evasión del impuesto sobre el  capital </a:t>
          </a:r>
        </a:p>
      </dgm:t>
    </dgm:pt>
    <dgm:pt modelId="{634E3840-FA25-491C-8510-71C18F666381}" type="parTrans" cxnId="{676B5C1B-2FEA-4C19-A213-9BD5DE08A529}">
      <dgm:prSet/>
      <dgm:spPr/>
      <dgm:t>
        <a:bodyPr/>
        <a:lstStyle/>
        <a:p>
          <a:endParaRPr lang="es-MX" b="1"/>
        </a:p>
      </dgm:t>
    </dgm:pt>
    <dgm:pt modelId="{B030B898-C8F7-43CE-A57D-6B9DC3D459BA}" type="sibTrans" cxnId="{676B5C1B-2FEA-4C19-A213-9BD5DE08A529}">
      <dgm:prSet/>
      <dgm:spPr/>
      <dgm:t>
        <a:bodyPr/>
        <a:lstStyle/>
        <a:p>
          <a:endParaRPr lang="es-MX" b="1"/>
        </a:p>
      </dgm:t>
    </dgm:pt>
    <dgm:pt modelId="{9B229472-FDFC-449C-8300-9DE9A98DFF9C}">
      <dgm:prSet phldrT="[Texto]"/>
      <dgm:spPr>
        <a:solidFill>
          <a:schemeClr val="accent1">
            <a:lumMod val="50000"/>
          </a:schemeClr>
        </a:solidFill>
      </dgm:spPr>
      <dgm:t>
        <a:bodyPr/>
        <a:lstStyle/>
        <a:p>
          <a:r>
            <a:rPr lang="es-MX" b="1" dirty="0"/>
            <a:t>Integrar la administración tributaria y la de seguridad social para  disminuir la evasión</a:t>
          </a:r>
        </a:p>
      </dgm:t>
    </dgm:pt>
    <dgm:pt modelId="{C6E5202A-C3FE-429B-AFFD-C0E447C3617F}" type="parTrans" cxnId="{CCB4CEA6-A120-49E2-966C-F9615AA2B7C9}">
      <dgm:prSet/>
      <dgm:spPr/>
      <dgm:t>
        <a:bodyPr/>
        <a:lstStyle/>
        <a:p>
          <a:endParaRPr lang="es-MX" b="1"/>
        </a:p>
      </dgm:t>
    </dgm:pt>
    <dgm:pt modelId="{1BD66026-02C3-446C-A6F7-BB147833DA87}" type="sibTrans" cxnId="{CCB4CEA6-A120-49E2-966C-F9615AA2B7C9}">
      <dgm:prSet/>
      <dgm:spPr/>
      <dgm:t>
        <a:bodyPr/>
        <a:lstStyle/>
        <a:p>
          <a:endParaRPr lang="es-MX" b="1"/>
        </a:p>
      </dgm:t>
    </dgm:pt>
    <dgm:pt modelId="{45276156-6F09-417C-B06C-DBE110211708}">
      <dgm:prSet phldrT="[Texto]"/>
      <dgm:spPr>
        <a:solidFill>
          <a:schemeClr val="accent1">
            <a:lumMod val="50000"/>
          </a:schemeClr>
        </a:solidFill>
      </dgm:spPr>
      <dgm:t>
        <a:bodyPr/>
        <a:lstStyle/>
        <a:p>
          <a:r>
            <a:rPr lang="es-MX" b="1" dirty="0"/>
            <a:t>Aumentar y homogeneizar las tasas de impuesto al carbono de los distintos combustibles fósiles</a:t>
          </a:r>
        </a:p>
      </dgm:t>
    </dgm:pt>
    <dgm:pt modelId="{04A64CCD-1993-4526-BB9D-33AE2BB5AC5A}" type="parTrans" cxnId="{8275DBE4-E9E1-463F-A3C9-3F08687861F9}">
      <dgm:prSet/>
      <dgm:spPr/>
      <dgm:t>
        <a:bodyPr/>
        <a:lstStyle/>
        <a:p>
          <a:endParaRPr lang="es-MX" b="1"/>
        </a:p>
      </dgm:t>
    </dgm:pt>
    <dgm:pt modelId="{9EC7B37B-3345-430E-9AE7-838D4F84FAEC}" type="sibTrans" cxnId="{8275DBE4-E9E1-463F-A3C9-3F08687861F9}">
      <dgm:prSet/>
      <dgm:spPr/>
      <dgm:t>
        <a:bodyPr/>
        <a:lstStyle/>
        <a:p>
          <a:endParaRPr lang="es-MX" b="1"/>
        </a:p>
      </dgm:t>
    </dgm:pt>
    <dgm:pt modelId="{87BCE618-FAB7-46D6-9951-9C44C4A4BE7B}">
      <dgm:prSet phldrT="[Texto]"/>
      <dgm:spPr>
        <a:solidFill>
          <a:schemeClr val="accent1">
            <a:lumMod val="50000"/>
          </a:schemeClr>
        </a:solidFill>
      </dgm:spPr>
      <dgm:t>
        <a:bodyPr/>
        <a:lstStyle/>
        <a:p>
          <a:r>
            <a:rPr lang="es-MX" b="1" dirty="0"/>
            <a:t>La tasa impositiva actual para personas morales es de 30%, por encima del promedio de la OCDE de 24%</a:t>
          </a:r>
        </a:p>
      </dgm:t>
    </dgm:pt>
    <dgm:pt modelId="{8C2EC12A-0732-45D4-97D4-C90680DC1B55}" type="parTrans" cxnId="{E0B9E70B-A6A7-4FE7-AB90-DC58A599447E}">
      <dgm:prSet/>
      <dgm:spPr/>
      <dgm:t>
        <a:bodyPr/>
        <a:lstStyle/>
        <a:p>
          <a:endParaRPr lang="es-MX" b="1"/>
        </a:p>
      </dgm:t>
    </dgm:pt>
    <dgm:pt modelId="{0C54BAAD-A3BE-4191-87B6-9B8E883A89E1}" type="sibTrans" cxnId="{E0B9E70B-A6A7-4FE7-AB90-DC58A599447E}">
      <dgm:prSet/>
      <dgm:spPr/>
      <dgm:t>
        <a:bodyPr/>
        <a:lstStyle/>
        <a:p>
          <a:endParaRPr lang="es-MX" b="1"/>
        </a:p>
      </dgm:t>
    </dgm:pt>
    <dgm:pt modelId="{BED827EE-B153-49C6-8691-B5346FF2C0ED}">
      <dgm:prSet phldrT="[Texto]"/>
      <dgm:spPr>
        <a:solidFill>
          <a:schemeClr val="accent1">
            <a:lumMod val="50000"/>
          </a:schemeClr>
        </a:solidFill>
      </dgm:spPr>
      <dgm:t>
        <a:bodyPr/>
        <a:lstStyle/>
        <a:p>
          <a:r>
            <a:rPr lang="es-MX" b="1" dirty="0"/>
            <a:t>Ampliar la base del IVA, eliminando exenciones </a:t>
          </a:r>
        </a:p>
      </dgm:t>
    </dgm:pt>
    <dgm:pt modelId="{6707C976-5339-44C0-8888-C7002E9ADB78}" type="parTrans" cxnId="{C6E7824D-CB3F-4502-9129-3B9DD0E3F332}">
      <dgm:prSet/>
      <dgm:spPr/>
      <dgm:t>
        <a:bodyPr/>
        <a:lstStyle/>
        <a:p>
          <a:endParaRPr lang="es-MX" b="1"/>
        </a:p>
      </dgm:t>
    </dgm:pt>
    <dgm:pt modelId="{A5055806-6B63-4C25-8070-B1E07978CD1E}" type="sibTrans" cxnId="{C6E7824D-CB3F-4502-9129-3B9DD0E3F332}">
      <dgm:prSet/>
      <dgm:spPr/>
      <dgm:t>
        <a:bodyPr/>
        <a:lstStyle/>
        <a:p>
          <a:endParaRPr lang="es-MX" b="1"/>
        </a:p>
      </dgm:t>
    </dgm:pt>
    <dgm:pt modelId="{B6D12E13-4450-4373-83D6-85956EB405C9}">
      <dgm:prSet phldrT="[Texto]"/>
      <dgm:spPr>
        <a:solidFill>
          <a:schemeClr val="accent1">
            <a:lumMod val="50000"/>
          </a:schemeClr>
        </a:solidFill>
      </dgm:spPr>
      <dgm:t>
        <a:bodyPr/>
        <a:lstStyle/>
        <a:p>
          <a:r>
            <a:rPr lang="es-MX" b="1" dirty="0"/>
            <a:t>Ampliar la base del ISR y eliminar gastos fiscales ineficaces</a:t>
          </a:r>
        </a:p>
      </dgm:t>
    </dgm:pt>
    <dgm:pt modelId="{4E0B87D3-F577-4AF4-8ABC-4D9304763AE7}" type="parTrans" cxnId="{F7675342-86B6-4F8F-A9CB-BAC4A829E8F8}">
      <dgm:prSet/>
      <dgm:spPr/>
      <dgm:t>
        <a:bodyPr/>
        <a:lstStyle/>
        <a:p>
          <a:endParaRPr lang="es-MX" b="1"/>
        </a:p>
      </dgm:t>
    </dgm:pt>
    <dgm:pt modelId="{EF9FE521-C876-40C5-9EA7-C357C27BC2FB}" type="sibTrans" cxnId="{F7675342-86B6-4F8F-A9CB-BAC4A829E8F8}">
      <dgm:prSet/>
      <dgm:spPr/>
      <dgm:t>
        <a:bodyPr/>
        <a:lstStyle/>
        <a:p>
          <a:endParaRPr lang="es-MX" b="1"/>
        </a:p>
      </dgm:t>
    </dgm:pt>
    <dgm:pt modelId="{48EA3D43-999D-409F-89BA-244CB4F2E073}">
      <dgm:prSet phldrT="[Texto]"/>
      <dgm:spPr>
        <a:solidFill>
          <a:schemeClr val="accent1">
            <a:lumMod val="50000"/>
          </a:schemeClr>
        </a:solidFill>
      </dgm:spPr>
      <dgm:t>
        <a:bodyPr/>
        <a:lstStyle/>
        <a:p>
          <a:r>
            <a:rPr lang="es-MX" b="1" dirty="0"/>
            <a:t>Reforma al impuesto predial, actualización de las cuotas y mejora de los sistemas de recaudación </a:t>
          </a:r>
        </a:p>
      </dgm:t>
    </dgm:pt>
    <dgm:pt modelId="{DC0A7CBF-7F4C-481C-9F7E-125C549E31DF}" type="parTrans" cxnId="{1E70DA7E-575B-49C6-B1AC-62BEACCC3E55}">
      <dgm:prSet/>
      <dgm:spPr/>
      <dgm:t>
        <a:bodyPr/>
        <a:lstStyle/>
        <a:p>
          <a:endParaRPr lang="es-MX" b="1"/>
        </a:p>
      </dgm:t>
    </dgm:pt>
    <dgm:pt modelId="{9E264CB1-1DD6-4DCA-AA90-8C417E0BD6F8}" type="sibTrans" cxnId="{1E70DA7E-575B-49C6-B1AC-62BEACCC3E55}">
      <dgm:prSet/>
      <dgm:spPr/>
      <dgm:t>
        <a:bodyPr/>
        <a:lstStyle/>
        <a:p>
          <a:endParaRPr lang="es-MX" b="1"/>
        </a:p>
      </dgm:t>
    </dgm:pt>
    <dgm:pt modelId="{B2121C36-31F5-4EB4-8E19-1779B4EEACEE}" type="pres">
      <dgm:prSet presAssocID="{61CA53AD-A167-48F5-968C-494FE0542214}" presName="diagram" presStyleCnt="0">
        <dgm:presLayoutVars>
          <dgm:dir/>
          <dgm:resizeHandles val="exact"/>
        </dgm:presLayoutVars>
      </dgm:prSet>
      <dgm:spPr/>
    </dgm:pt>
    <dgm:pt modelId="{F2DD917E-F442-4642-85F3-720CE3E9C0F1}" type="pres">
      <dgm:prSet presAssocID="{B7CC03F8-F507-455A-BA38-5842172CF1A2}" presName="node" presStyleLbl="node1" presStyleIdx="0" presStyleCnt="9">
        <dgm:presLayoutVars>
          <dgm:bulletEnabled val="1"/>
        </dgm:presLayoutVars>
      </dgm:prSet>
      <dgm:spPr/>
    </dgm:pt>
    <dgm:pt modelId="{DC0A41CB-9A83-43BB-8A07-0FAAD9404034}" type="pres">
      <dgm:prSet presAssocID="{7DE5A845-F7ED-4547-A356-0F5E14DE644F}" presName="sibTrans" presStyleCnt="0"/>
      <dgm:spPr/>
    </dgm:pt>
    <dgm:pt modelId="{5F570AA4-F850-414D-94AE-08DA7D86AEDD}" type="pres">
      <dgm:prSet presAssocID="{8B0270DB-8D92-43AB-A7D0-89E0C1E18A6D}" presName="node" presStyleLbl="node1" presStyleIdx="1" presStyleCnt="9">
        <dgm:presLayoutVars>
          <dgm:bulletEnabled val="1"/>
        </dgm:presLayoutVars>
      </dgm:prSet>
      <dgm:spPr/>
    </dgm:pt>
    <dgm:pt modelId="{7699DD90-7637-4ECC-A172-29752F886673}" type="pres">
      <dgm:prSet presAssocID="{40DF063A-21E3-4BF8-AA9E-0B46615EC150}" presName="sibTrans" presStyleCnt="0"/>
      <dgm:spPr/>
    </dgm:pt>
    <dgm:pt modelId="{2F0D20A4-A3CD-4176-BF3F-BCB9F4B0A267}" type="pres">
      <dgm:prSet presAssocID="{768AC005-3270-4C78-B735-102EB5238BD3}" presName="node" presStyleLbl="node1" presStyleIdx="2" presStyleCnt="9">
        <dgm:presLayoutVars>
          <dgm:bulletEnabled val="1"/>
        </dgm:presLayoutVars>
      </dgm:prSet>
      <dgm:spPr/>
    </dgm:pt>
    <dgm:pt modelId="{4CE5F109-DDB6-41D6-8D46-08533EF4B152}" type="pres">
      <dgm:prSet presAssocID="{B030B898-C8F7-43CE-A57D-6B9DC3D459BA}" presName="sibTrans" presStyleCnt="0"/>
      <dgm:spPr/>
    </dgm:pt>
    <dgm:pt modelId="{9380F966-71E5-4EE9-B17B-D059F2C55B5B}" type="pres">
      <dgm:prSet presAssocID="{9B229472-FDFC-449C-8300-9DE9A98DFF9C}" presName="node" presStyleLbl="node1" presStyleIdx="3" presStyleCnt="9">
        <dgm:presLayoutVars>
          <dgm:bulletEnabled val="1"/>
        </dgm:presLayoutVars>
      </dgm:prSet>
      <dgm:spPr/>
    </dgm:pt>
    <dgm:pt modelId="{61CAD8E6-7765-41C6-989C-7AD9A12CDA6C}" type="pres">
      <dgm:prSet presAssocID="{1BD66026-02C3-446C-A6F7-BB147833DA87}" presName="sibTrans" presStyleCnt="0"/>
      <dgm:spPr/>
    </dgm:pt>
    <dgm:pt modelId="{1DD93037-11B6-4FE4-9AD8-C6E3735CC278}" type="pres">
      <dgm:prSet presAssocID="{45276156-6F09-417C-B06C-DBE110211708}" presName="node" presStyleLbl="node1" presStyleIdx="4" presStyleCnt="9">
        <dgm:presLayoutVars>
          <dgm:bulletEnabled val="1"/>
        </dgm:presLayoutVars>
      </dgm:prSet>
      <dgm:spPr/>
    </dgm:pt>
    <dgm:pt modelId="{DF67BD07-1D33-4C9D-88A3-8B2A822A3538}" type="pres">
      <dgm:prSet presAssocID="{9EC7B37B-3345-430E-9AE7-838D4F84FAEC}" presName="sibTrans" presStyleCnt="0"/>
      <dgm:spPr/>
    </dgm:pt>
    <dgm:pt modelId="{472D6E6E-C367-4AA3-882D-486EA839933C}" type="pres">
      <dgm:prSet presAssocID="{87BCE618-FAB7-46D6-9951-9C44C4A4BE7B}" presName="node" presStyleLbl="node1" presStyleIdx="5" presStyleCnt="9">
        <dgm:presLayoutVars>
          <dgm:bulletEnabled val="1"/>
        </dgm:presLayoutVars>
      </dgm:prSet>
      <dgm:spPr/>
    </dgm:pt>
    <dgm:pt modelId="{5B9FB8AD-8EFE-4EFE-BE29-E205B87EC0A5}" type="pres">
      <dgm:prSet presAssocID="{0C54BAAD-A3BE-4191-87B6-9B8E883A89E1}" presName="sibTrans" presStyleCnt="0"/>
      <dgm:spPr/>
    </dgm:pt>
    <dgm:pt modelId="{4AA77CDB-2343-4F70-A81D-CFC1734FFBBD}" type="pres">
      <dgm:prSet presAssocID="{BED827EE-B153-49C6-8691-B5346FF2C0ED}" presName="node" presStyleLbl="node1" presStyleIdx="6" presStyleCnt="9">
        <dgm:presLayoutVars>
          <dgm:bulletEnabled val="1"/>
        </dgm:presLayoutVars>
      </dgm:prSet>
      <dgm:spPr/>
    </dgm:pt>
    <dgm:pt modelId="{87C02F45-A360-479F-88D6-10474B7A6F12}" type="pres">
      <dgm:prSet presAssocID="{A5055806-6B63-4C25-8070-B1E07978CD1E}" presName="sibTrans" presStyleCnt="0"/>
      <dgm:spPr/>
    </dgm:pt>
    <dgm:pt modelId="{AE4FFB83-2DFC-4D45-8BA3-B708E72B43F3}" type="pres">
      <dgm:prSet presAssocID="{B6D12E13-4450-4373-83D6-85956EB405C9}" presName="node" presStyleLbl="node1" presStyleIdx="7" presStyleCnt="9">
        <dgm:presLayoutVars>
          <dgm:bulletEnabled val="1"/>
        </dgm:presLayoutVars>
      </dgm:prSet>
      <dgm:spPr/>
    </dgm:pt>
    <dgm:pt modelId="{DF3C1696-E337-4462-8242-0924DB0AF2D2}" type="pres">
      <dgm:prSet presAssocID="{EF9FE521-C876-40C5-9EA7-C357C27BC2FB}" presName="sibTrans" presStyleCnt="0"/>
      <dgm:spPr/>
    </dgm:pt>
    <dgm:pt modelId="{FC16F881-871A-49F6-B639-BC4A3F43A776}" type="pres">
      <dgm:prSet presAssocID="{48EA3D43-999D-409F-89BA-244CB4F2E073}" presName="node" presStyleLbl="node1" presStyleIdx="8" presStyleCnt="9">
        <dgm:presLayoutVars>
          <dgm:bulletEnabled val="1"/>
        </dgm:presLayoutVars>
      </dgm:prSet>
      <dgm:spPr/>
    </dgm:pt>
  </dgm:ptLst>
  <dgm:cxnLst>
    <dgm:cxn modelId="{E0B9E70B-A6A7-4FE7-AB90-DC58A599447E}" srcId="{61CA53AD-A167-48F5-968C-494FE0542214}" destId="{87BCE618-FAB7-46D6-9951-9C44C4A4BE7B}" srcOrd="5" destOrd="0" parTransId="{8C2EC12A-0732-45D4-97D4-C90680DC1B55}" sibTransId="{0C54BAAD-A3BE-4191-87B6-9B8E883A89E1}"/>
    <dgm:cxn modelId="{12AF7B14-6B74-4BC3-BC8E-8BA56D6D0147}" type="presOf" srcId="{48EA3D43-999D-409F-89BA-244CB4F2E073}" destId="{FC16F881-871A-49F6-B639-BC4A3F43A776}" srcOrd="0" destOrd="0" presId="urn:microsoft.com/office/officeart/2005/8/layout/default"/>
    <dgm:cxn modelId="{676B5C1B-2FEA-4C19-A213-9BD5DE08A529}" srcId="{61CA53AD-A167-48F5-968C-494FE0542214}" destId="{768AC005-3270-4C78-B735-102EB5238BD3}" srcOrd="2" destOrd="0" parTransId="{634E3840-FA25-491C-8510-71C18F666381}" sibTransId="{B030B898-C8F7-43CE-A57D-6B9DC3D459BA}"/>
    <dgm:cxn modelId="{8D650F1F-9138-4CA4-B1FB-78854AFE5C3B}" type="presOf" srcId="{9B229472-FDFC-449C-8300-9DE9A98DFF9C}" destId="{9380F966-71E5-4EE9-B17B-D059F2C55B5B}" srcOrd="0" destOrd="0" presId="urn:microsoft.com/office/officeart/2005/8/layout/default"/>
    <dgm:cxn modelId="{939D4E61-DA18-4CA2-94D0-D086F031C67D}" type="presOf" srcId="{45276156-6F09-417C-B06C-DBE110211708}" destId="{1DD93037-11B6-4FE4-9AD8-C6E3735CC278}" srcOrd="0" destOrd="0" presId="urn:microsoft.com/office/officeart/2005/8/layout/default"/>
    <dgm:cxn modelId="{B4EF0D42-4A61-4780-BC75-DBDC154C7509}" srcId="{61CA53AD-A167-48F5-968C-494FE0542214}" destId="{8B0270DB-8D92-43AB-A7D0-89E0C1E18A6D}" srcOrd="1" destOrd="0" parTransId="{A1404709-BCF5-4B5F-B34A-265A20F779C5}" sibTransId="{40DF063A-21E3-4BF8-AA9E-0B46615EC150}"/>
    <dgm:cxn modelId="{F7675342-86B6-4F8F-A9CB-BAC4A829E8F8}" srcId="{61CA53AD-A167-48F5-968C-494FE0542214}" destId="{B6D12E13-4450-4373-83D6-85956EB405C9}" srcOrd="7" destOrd="0" parTransId="{4E0B87D3-F577-4AF4-8ABC-4D9304763AE7}" sibTransId="{EF9FE521-C876-40C5-9EA7-C357C27BC2FB}"/>
    <dgm:cxn modelId="{1C32756B-C35E-47AB-BDA6-15FA91F4FD1F}" type="presOf" srcId="{B7CC03F8-F507-455A-BA38-5842172CF1A2}" destId="{F2DD917E-F442-4642-85F3-720CE3E9C0F1}" srcOrd="0" destOrd="0" presId="urn:microsoft.com/office/officeart/2005/8/layout/default"/>
    <dgm:cxn modelId="{C6E7824D-CB3F-4502-9129-3B9DD0E3F332}" srcId="{61CA53AD-A167-48F5-968C-494FE0542214}" destId="{BED827EE-B153-49C6-8691-B5346FF2C0ED}" srcOrd="6" destOrd="0" parTransId="{6707C976-5339-44C0-8888-C7002E9ADB78}" sibTransId="{A5055806-6B63-4C25-8070-B1E07978CD1E}"/>
    <dgm:cxn modelId="{3F54CC4F-1A17-4052-B814-EE3C29691651}" type="presOf" srcId="{768AC005-3270-4C78-B735-102EB5238BD3}" destId="{2F0D20A4-A3CD-4176-BF3F-BCB9F4B0A267}" srcOrd="0" destOrd="0" presId="urn:microsoft.com/office/officeart/2005/8/layout/default"/>
    <dgm:cxn modelId="{54B33270-3297-4599-8506-359AFB0D8AB5}" type="presOf" srcId="{B6D12E13-4450-4373-83D6-85956EB405C9}" destId="{AE4FFB83-2DFC-4D45-8BA3-B708E72B43F3}" srcOrd="0" destOrd="0" presId="urn:microsoft.com/office/officeart/2005/8/layout/default"/>
    <dgm:cxn modelId="{1E70DA7E-575B-49C6-B1AC-62BEACCC3E55}" srcId="{61CA53AD-A167-48F5-968C-494FE0542214}" destId="{48EA3D43-999D-409F-89BA-244CB4F2E073}" srcOrd="8" destOrd="0" parTransId="{DC0A7CBF-7F4C-481C-9F7E-125C549E31DF}" sibTransId="{9E264CB1-1DD6-4DCA-AA90-8C417E0BD6F8}"/>
    <dgm:cxn modelId="{B191CB7F-95CD-4B50-B563-5334535B5EED}" srcId="{61CA53AD-A167-48F5-968C-494FE0542214}" destId="{B7CC03F8-F507-455A-BA38-5842172CF1A2}" srcOrd="0" destOrd="0" parTransId="{DC43E7E6-82CC-4052-A716-D64F0182A160}" sibTransId="{7DE5A845-F7ED-4547-A356-0F5E14DE644F}"/>
    <dgm:cxn modelId="{CCB4CEA6-A120-49E2-966C-F9615AA2B7C9}" srcId="{61CA53AD-A167-48F5-968C-494FE0542214}" destId="{9B229472-FDFC-449C-8300-9DE9A98DFF9C}" srcOrd="3" destOrd="0" parTransId="{C6E5202A-C3FE-429B-AFFD-C0E447C3617F}" sibTransId="{1BD66026-02C3-446C-A6F7-BB147833DA87}"/>
    <dgm:cxn modelId="{FFAD9EB2-C13E-4BFD-9E5E-4CBDA6D7CD33}" type="presOf" srcId="{61CA53AD-A167-48F5-968C-494FE0542214}" destId="{B2121C36-31F5-4EB4-8E19-1779B4EEACEE}" srcOrd="0" destOrd="0" presId="urn:microsoft.com/office/officeart/2005/8/layout/default"/>
    <dgm:cxn modelId="{B43DF9B7-64F7-4C8C-93F3-00A7246FEFC5}" type="presOf" srcId="{87BCE618-FAB7-46D6-9951-9C44C4A4BE7B}" destId="{472D6E6E-C367-4AA3-882D-486EA839933C}" srcOrd="0" destOrd="0" presId="urn:microsoft.com/office/officeart/2005/8/layout/default"/>
    <dgm:cxn modelId="{6A98FAD8-2B5E-4EAD-A77A-0950F8AC28F7}" type="presOf" srcId="{8B0270DB-8D92-43AB-A7D0-89E0C1E18A6D}" destId="{5F570AA4-F850-414D-94AE-08DA7D86AEDD}" srcOrd="0" destOrd="0" presId="urn:microsoft.com/office/officeart/2005/8/layout/default"/>
    <dgm:cxn modelId="{8275DBE4-E9E1-463F-A3C9-3F08687861F9}" srcId="{61CA53AD-A167-48F5-968C-494FE0542214}" destId="{45276156-6F09-417C-B06C-DBE110211708}" srcOrd="4" destOrd="0" parTransId="{04A64CCD-1993-4526-BB9D-33AE2BB5AC5A}" sibTransId="{9EC7B37B-3345-430E-9AE7-838D4F84FAEC}"/>
    <dgm:cxn modelId="{D7DA19ED-88C4-4B9C-B9EA-C370EA21BA8F}" type="presOf" srcId="{BED827EE-B153-49C6-8691-B5346FF2C0ED}" destId="{4AA77CDB-2343-4F70-A81D-CFC1734FFBBD}" srcOrd="0" destOrd="0" presId="urn:microsoft.com/office/officeart/2005/8/layout/default"/>
    <dgm:cxn modelId="{6AD0AE8C-B1E8-4039-9F2F-6274AD1CAD50}" type="presParOf" srcId="{B2121C36-31F5-4EB4-8E19-1779B4EEACEE}" destId="{F2DD917E-F442-4642-85F3-720CE3E9C0F1}" srcOrd="0" destOrd="0" presId="urn:microsoft.com/office/officeart/2005/8/layout/default"/>
    <dgm:cxn modelId="{8B90BCFE-2F6B-44EF-9C97-17D43C5D2F8F}" type="presParOf" srcId="{B2121C36-31F5-4EB4-8E19-1779B4EEACEE}" destId="{DC0A41CB-9A83-43BB-8A07-0FAAD9404034}" srcOrd="1" destOrd="0" presId="urn:microsoft.com/office/officeart/2005/8/layout/default"/>
    <dgm:cxn modelId="{56FFEF1E-B073-4CA0-9700-67A26567C74E}" type="presParOf" srcId="{B2121C36-31F5-4EB4-8E19-1779B4EEACEE}" destId="{5F570AA4-F850-414D-94AE-08DA7D86AEDD}" srcOrd="2" destOrd="0" presId="urn:microsoft.com/office/officeart/2005/8/layout/default"/>
    <dgm:cxn modelId="{DDBFF74A-A669-430B-A0D7-0F3284CF0079}" type="presParOf" srcId="{B2121C36-31F5-4EB4-8E19-1779B4EEACEE}" destId="{7699DD90-7637-4ECC-A172-29752F886673}" srcOrd="3" destOrd="0" presId="urn:microsoft.com/office/officeart/2005/8/layout/default"/>
    <dgm:cxn modelId="{20680BC4-585A-487E-A199-30851BEFFE2A}" type="presParOf" srcId="{B2121C36-31F5-4EB4-8E19-1779B4EEACEE}" destId="{2F0D20A4-A3CD-4176-BF3F-BCB9F4B0A267}" srcOrd="4" destOrd="0" presId="urn:microsoft.com/office/officeart/2005/8/layout/default"/>
    <dgm:cxn modelId="{06913FCE-FDC0-4800-B33C-49F7AB3DFA7D}" type="presParOf" srcId="{B2121C36-31F5-4EB4-8E19-1779B4EEACEE}" destId="{4CE5F109-DDB6-41D6-8D46-08533EF4B152}" srcOrd="5" destOrd="0" presId="urn:microsoft.com/office/officeart/2005/8/layout/default"/>
    <dgm:cxn modelId="{FC3F5906-C8EA-4CC2-931B-0D372950C4B1}" type="presParOf" srcId="{B2121C36-31F5-4EB4-8E19-1779B4EEACEE}" destId="{9380F966-71E5-4EE9-B17B-D059F2C55B5B}" srcOrd="6" destOrd="0" presId="urn:microsoft.com/office/officeart/2005/8/layout/default"/>
    <dgm:cxn modelId="{2F80A6DF-645B-4D0B-8FF8-86F78DF1A5A0}" type="presParOf" srcId="{B2121C36-31F5-4EB4-8E19-1779B4EEACEE}" destId="{61CAD8E6-7765-41C6-989C-7AD9A12CDA6C}" srcOrd="7" destOrd="0" presId="urn:microsoft.com/office/officeart/2005/8/layout/default"/>
    <dgm:cxn modelId="{DE13429F-3148-415E-A70B-C1EB870DE812}" type="presParOf" srcId="{B2121C36-31F5-4EB4-8E19-1779B4EEACEE}" destId="{1DD93037-11B6-4FE4-9AD8-C6E3735CC278}" srcOrd="8" destOrd="0" presId="urn:microsoft.com/office/officeart/2005/8/layout/default"/>
    <dgm:cxn modelId="{BE30962E-B836-4B6F-B979-B476D0CDED37}" type="presParOf" srcId="{B2121C36-31F5-4EB4-8E19-1779B4EEACEE}" destId="{DF67BD07-1D33-4C9D-88A3-8B2A822A3538}" srcOrd="9" destOrd="0" presId="urn:microsoft.com/office/officeart/2005/8/layout/default"/>
    <dgm:cxn modelId="{28C695FE-5EAB-40C2-8DDD-C7713AE89DB8}" type="presParOf" srcId="{B2121C36-31F5-4EB4-8E19-1779B4EEACEE}" destId="{472D6E6E-C367-4AA3-882D-486EA839933C}" srcOrd="10" destOrd="0" presId="urn:microsoft.com/office/officeart/2005/8/layout/default"/>
    <dgm:cxn modelId="{A381BF33-3584-4C82-82FC-440607C3F3D5}" type="presParOf" srcId="{B2121C36-31F5-4EB4-8E19-1779B4EEACEE}" destId="{5B9FB8AD-8EFE-4EFE-BE29-E205B87EC0A5}" srcOrd="11" destOrd="0" presId="urn:microsoft.com/office/officeart/2005/8/layout/default"/>
    <dgm:cxn modelId="{9D2A9E37-3A64-41B1-A856-DB73626F1036}" type="presParOf" srcId="{B2121C36-31F5-4EB4-8E19-1779B4EEACEE}" destId="{4AA77CDB-2343-4F70-A81D-CFC1734FFBBD}" srcOrd="12" destOrd="0" presId="urn:microsoft.com/office/officeart/2005/8/layout/default"/>
    <dgm:cxn modelId="{ED5B1523-C3CF-4596-A6BF-5013C4DD4E2E}" type="presParOf" srcId="{B2121C36-31F5-4EB4-8E19-1779B4EEACEE}" destId="{87C02F45-A360-479F-88D6-10474B7A6F12}" srcOrd="13" destOrd="0" presId="urn:microsoft.com/office/officeart/2005/8/layout/default"/>
    <dgm:cxn modelId="{6327DE9D-B917-40C0-BD24-9468D2A5D77D}" type="presParOf" srcId="{B2121C36-31F5-4EB4-8E19-1779B4EEACEE}" destId="{AE4FFB83-2DFC-4D45-8BA3-B708E72B43F3}" srcOrd="14" destOrd="0" presId="urn:microsoft.com/office/officeart/2005/8/layout/default"/>
    <dgm:cxn modelId="{C0EC023C-FD54-4D75-99BB-0B5C9CA44E13}" type="presParOf" srcId="{B2121C36-31F5-4EB4-8E19-1779B4EEACEE}" destId="{DF3C1696-E337-4462-8242-0924DB0AF2D2}" srcOrd="15" destOrd="0" presId="urn:microsoft.com/office/officeart/2005/8/layout/default"/>
    <dgm:cxn modelId="{E917DE08-921F-43FC-9CC9-2C9A5B7FFB04}" type="presParOf" srcId="{B2121C36-31F5-4EB4-8E19-1779B4EEACEE}" destId="{FC16F881-871A-49F6-B639-BC4A3F43A776}" srcOrd="1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2FB291-86FE-4B7D-B310-E1A20A177567}">
      <dsp:nvSpPr>
        <dsp:cNvPr id="0" name=""/>
        <dsp:cNvSpPr/>
      </dsp:nvSpPr>
      <dsp:spPr>
        <a:xfrm>
          <a:off x="0" y="0"/>
          <a:ext cx="10094494" cy="1236527"/>
        </a:xfrm>
        <a:prstGeom prst="roundRect">
          <a:avLst>
            <a:gd name="adj" fmla="val 10000"/>
          </a:avLst>
        </a:prstGeom>
        <a:solidFill>
          <a:schemeClr val="accent2">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s-ES" sz="2800" b="1" kern="1200" dirty="0"/>
            <a:t>i) Elevar la recaudación tributaria</a:t>
          </a:r>
        </a:p>
      </dsp:txBody>
      <dsp:txXfrm>
        <a:off x="2142551" y="0"/>
        <a:ext cx="7951942" cy="1236527"/>
      </dsp:txXfrm>
    </dsp:sp>
    <dsp:sp modelId="{0226A0BB-E3B6-4FA2-97C0-5A3C15EE6538}">
      <dsp:nvSpPr>
        <dsp:cNvPr id="0" name=""/>
        <dsp:cNvSpPr/>
      </dsp:nvSpPr>
      <dsp:spPr>
        <a:xfrm>
          <a:off x="123652" y="123652"/>
          <a:ext cx="2018898" cy="989221"/>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l="-3000" r="-3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17E9FEC8-6085-49EF-B6C1-2982910A52CE}">
      <dsp:nvSpPr>
        <dsp:cNvPr id="0" name=""/>
        <dsp:cNvSpPr/>
      </dsp:nvSpPr>
      <dsp:spPr>
        <a:xfrm>
          <a:off x="0" y="1360180"/>
          <a:ext cx="10094494" cy="1236527"/>
        </a:xfrm>
        <a:prstGeom prst="roundRect">
          <a:avLst>
            <a:gd name="adj" fmla="val 10000"/>
          </a:avLst>
        </a:prstGeom>
        <a:solidFill>
          <a:schemeClr val="accent2">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s-ES" sz="2800" b="1" kern="1200" dirty="0"/>
            <a:t>ii) Mejorar la calidad del gasto</a:t>
          </a:r>
        </a:p>
      </dsp:txBody>
      <dsp:txXfrm>
        <a:off x="2142551" y="1360180"/>
        <a:ext cx="7951942" cy="1236527"/>
      </dsp:txXfrm>
    </dsp:sp>
    <dsp:sp modelId="{8E13129D-C718-47C1-B67E-6FF3464624C9}">
      <dsp:nvSpPr>
        <dsp:cNvPr id="0" name=""/>
        <dsp:cNvSpPr/>
      </dsp:nvSpPr>
      <dsp:spPr>
        <a:xfrm>
          <a:off x="123652" y="1483832"/>
          <a:ext cx="2018898" cy="989221"/>
        </a:xfrm>
        <a:prstGeom prst="roundRect">
          <a:avLst>
            <a:gd name="adj" fmla="val 10000"/>
          </a:avLst>
        </a:prstGeom>
        <a:blipFill>
          <a:blip xmlns:r="http://schemas.openxmlformats.org/officeDocument/2006/relationships"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t="-23000" b="-23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6479DFAB-597D-4EB3-A818-4754C5B743FD}">
      <dsp:nvSpPr>
        <dsp:cNvPr id="0" name=""/>
        <dsp:cNvSpPr/>
      </dsp:nvSpPr>
      <dsp:spPr>
        <a:xfrm>
          <a:off x="0" y="2720360"/>
          <a:ext cx="10094494" cy="1236527"/>
        </a:xfrm>
        <a:prstGeom prst="roundRect">
          <a:avLst>
            <a:gd name="adj" fmla="val 10000"/>
          </a:avLst>
        </a:prstGeom>
        <a:solidFill>
          <a:schemeClr val="accent2">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s-ES" sz="2800" b="1" kern="1200" dirty="0"/>
            <a:t>iii) Fortalecer la coordinación fiscal y la responsabilidad hacendaria del Estado</a:t>
          </a:r>
        </a:p>
      </dsp:txBody>
      <dsp:txXfrm>
        <a:off x="2142551" y="2720360"/>
        <a:ext cx="7951942" cy="1236527"/>
      </dsp:txXfrm>
    </dsp:sp>
    <dsp:sp modelId="{79B3A09F-B2C1-462D-BABB-A7BDB175AA69}">
      <dsp:nvSpPr>
        <dsp:cNvPr id="0" name=""/>
        <dsp:cNvSpPr/>
      </dsp:nvSpPr>
      <dsp:spPr>
        <a:xfrm>
          <a:off x="123652" y="2844012"/>
          <a:ext cx="2018898" cy="989221"/>
        </a:xfrm>
        <a:prstGeom prst="roundRect">
          <a:avLst>
            <a:gd name="adj" fmla="val 10000"/>
          </a:avLst>
        </a:prstGeom>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t="-27000" b="-27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142AD03E-8FB3-48AF-AED4-25A45AD1888C}">
      <dsp:nvSpPr>
        <dsp:cNvPr id="0" name=""/>
        <dsp:cNvSpPr/>
      </dsp:nvSpPr>
      <dsp:spPr>
        <a:xfrm>
          <a:off x="0" y="4080540"/>
          <a:ext cx="10094494" cy="1236527"/>
        </a:xfrm>
        <a:prstGeom prst="roundRect">
          <a:avLst>
            <a:gd name="adj" fmla="val 10000"/>
          </a:avLst>
        </a:prstGeom>
        <a:solidFill>
          <a:schemeClr val="accent2">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s-ES" sz="2800" b="1" kern="1200" dirty="0"/>
            <a:t>iv) Establecer mecanismos para la creación de un sistema de seguridad social universal</a:t>
          </a:r>
        </a:p>
      </dsp:txBody>
      <dsp:txXfrm>
        <a:off x="2142551" y="4080540"/>
        <a:ext cx="7951942" cy="1236527"/>
      </dsp:txXfrm>
    </dsp:sp>
    <dsp:sp modelId="{7E3E508B-8C7F-49DA-81D0-AE7E29CD7969}">
      <dsp:nvSpPr>
        <dsp:cNvPr id="0" name=""/>
        <dsp:cNvSpPr/>
      </dsp:nvSpPr>
      <dsp:spPr>
        <a:xfrm>
          <a:off x="123652" y="4204193"/>
          <a:ext cx="2018898" cy="989221"/>
        </a:xfrm>
        <a:prstGeom prst="roundRect">
          <a:avLst>
            <a:gd name="adj" fmla="val 10000"/>
          </a:avLst>
        </a:prstGeom>
        <a:blipFill>
          <a:blip xmlns:r="http://schemas.openxmlformats.org/officeDocument/2006/relationships"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a:stretch>
            <a:fillRect t="-18000" b="-18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D917C0-B18C-4F93-9F58-77816222FEB6}">
      <dsp:nvSpPr>
        <dsp:cNvPr id="0" name=""/>
        <dsp:cNvSpPr/>
      </dsp:nvSpPr>
      <dsp:spPr>
        <a:xfrm>
          <a:off x="0" y="363913"/>
          <a:ext cx="2736605" cy="1641963"/>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Font typeface="Arial" panose="020B0604020202020204" pitchFamily="34" charset="0"/>
            <a:buNone/>
          </a:pPr>
          <a:r>
            <a:rPr lang="es-419" sz="1900" kern="1200" dirty="0">
              <a:solidFill>
                <a:schemeClr val="bg1"/>
              </a:solidFill>
            </a:rPr>
            <a:t>Consolidar las finanzas públicas para </a:t>
          </a:r>
          <a:r>
            <a:rPr lang="es-419" sz="1900" b="1" kern="1200" dirty="0">
              <a:solidFill>
                <a:schemeClr val="bg1"/>
              </a:solidFill>
            </a:rPr>
            <a:t>expandir el espacio fiscal </a:t>
          </a:r>
          <a:r>
            <a:rPr lang="es-419" sz="1900" kern="1200" dirty="0">
              <a:solidFill>
                <a:schemeClr val="bg1"/>
              </a:solidFill>
            </a:rPr>
            <a:t>y destinar recursos a presiones de mediano plazo.</a:t>
          </a:r>
          <a:endParaRPr lang="es-ES" sz="1900" kern="1200" dirty="0">
            <a:solidFill>
              <a:schemeClr val="bg1"/>
            </a:solidFill>
          </a:endParaRPr>
        </a:p>
      </dsp:txBody>
      <dsp:txXfrm>
        <a:off x="0" y="363913"/>
        <a:ext cx="2736605" cy="1641963"/>
      </dsp:txXfrm>
    </dsp:sp>
    <dsp:sp modelId="{10B34CB7-9A76-41CE-A081-35E076CA4CB0}">
      <dsp:nvSpPr>
        <dsp:cNvPr id="0" name=""/>
        <dsp:cNvSpPr/>
      </dsp:nvSpPr>
      <dsp:spPr>
        <a:xfrm>
          <a:off x="3010266" y="363913"/>
          <a:ext cx="2736605" cy="1641963"/>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Font typeface="Arial" panose="020B0604020202020204" pitchFamily="34" charset="0"/>
            <a:buNone/>
          </a:pPr>
          <a:r>
            <a:rPr lang="es-ES" sz="1900" kern="1200" dirty="0">
              <a:solidFill>
                <a:schemeClr val="bg1"/>
              </a:solidFill>
            </a:rPr>
            <a:t>Poner atención en los niveles deseados de deuda</a:t>
          </a:r>
        </a:p>
      </dsp:txBody>
      <dsp:txXfrm>
        <a:off x="3010266" y="363913"/>
        <a:ext cx="2736605" cy="1641963"/>
      </dsp:txXfrm>
    </dsp:sp>
    <dsp:sp modelId="{C19BA833-D839-4896-83AB-3F1B536AD715}">
      <dsp:nvSpPr>
        <dsp:cNvPr id="0" name=""/>
        <dsp:cNvSpPr/>
      </dsp:nvSpPr>
      <dsp:spPr>
        <a:xfrm>
          <a:off x="6020532" y="363913"/>
          <a:ext cx="2736605" cy="1641963"/>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Font typeface="Arial" panose="020B0604020202020204" pitchFamily="34" charset="0"/>
            <a:buNone/>
          </a:pPr>
          <a:r>
            <a:rPr lang="es-419" sz="1900" kern="1200" dirty="0">
              <a:solidFill>
                <a:schemeClr val="bg1"/>
              </a:solidFill>
            </a:rPr>
            <a:t>U</a:t>
          </a:r>
          <a:r>
            <a:rPr lang="es-MX" sz="1900" kern="1200" dirty="0">
              <a:solidFill>
                <a:schemeClr val="bg1"/>
              </a:solidFill>
            </a:rPr>
            <a:t>n </a:t>
          </a:r>
          <a:r>
            <a:rPr lang="es-MX" sz="1900" b="1" kern="1200" dirty="0">
              <a:solidFill>
                <a:schemeClr val="bg1"/>
              </a:solidFill>
            </a:rPr>
            <a:t>consejo fiscal </a:t>
          </a:r>
          <a:r>
            <a:rPr lang="es-MX" sz="1900" kern="1200" dirty="0">
              <a:solidFill>
                <a:schemeClr val="bg1"/>
              </a:solidFill>
            </a:rPr>
            <a:t>mejoraría la rendición de cuentas y fortalecería la responsabilidad fiscal del gobierno.</a:t>
          </a:r>
          <a:endParaRPr lang="es-ES" sz="1900" kern="1200" dirty="0">
            <a:solidFill>
              <a:schemeClr val="bg1"/>
            </a:solidFill>
          </a:endParaRPr>
        </a:p>
      </dsp:txBody>
      <dsp:txXfrm>
        <a:off x="6020532" y="363913"/>
        <a:ext cx="2736605" cy="1641963"/>
      </dsp:txXfrm>
    </dsp:sp>
    <dsp:sp modelId="{F8C85271-36B9-470E-B330-EC79DE1C4A98}">
      <dsp:nvSpPr>
        <dsp:cNvPr id="0" name=""/>
        <dsp:cNvSpPr/>
      </dsp:nvSpPr>
      <dsp:spPr>
        <a:xfrm>
          <a:off x="0" y="2279537"/>
          <a:ext cx="2736605" cy="1641963"/>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Font typeface="Arial" panose="020B0604020202020204" pitchFamily="34" charset="0"/>
            <a:buNone/>
          </a:pPr>
          <a:r>
            <a:rPr lang="es-419" sz="1900" kern="1200" dirty="0">
              <a:solidFill>
                <a:schemeClr val="bg1"/>
              </a:solidFill>
            </a:rPr>
            <a:t>El </a:t>
          </a:r>
          <a:r>
            <a:rPr lang="es-419" sz="1900" b="1" kern="1200" dirty="0">
              <a:solidFill>
                <a:schemeClr val="bg1"/>
              </a:solidFill>
            </a:rPr>
            <a:t>Remanente de Banco de México </a:t>
          </a:r>
          <a:r>
            <a:rPr lang="es-419" sz="1900" kern="1200" dirty="0">
              <a:solidFill>
                <a:schemeClr val="bg1"/>
              </a:solidFill>
            </a:rPr>
            <a:t>debe usarse en su totalidad a</a:t>
          </a:r>
          <a:r>
            <a:rPr lang="es-419" sz="1900" b="1" kern="1200" dirty="0">
              <a:solidFill>
                <a:schemeClr val="bg1"/>
              </a:solidFill>
            </a:rPr>
            <a:t> reducir los RFSP</a:t>
          </a:r>
          <a:r>
            <a:rPr lang="es-419" sz="1900" kern="1200" dirty="0">
              <a:solidFill>
                <a:schemeClr val="bg1"/>
              </a:solidFill>
            </a:rPr>
            <a:t> y la deuda pública.</a:t>
          </a:r>
          <a:endParaRPr lang="es-ES" sz="1900" kern="1200" dirty="0">
            <a:solidFill>
              <a:schemeClr val="bg1"/>
            </a:solidFill>
          </a:endParaRPr>
        </a:p>
      </dsp:txBody>
      <dsp:txXfrm>
        <a:off x="0" y="2279537"/>
        <a:ext cx="2736605" cy="1641963"/>
      </dsp:txXfrm>
    </dsp:sp>
    <dsp:sp modelId="{37488689-9EFF-4AC8-A62F-37F8442822C9}">
      <dsp:nvSpPr>
        <dsp:cNvPr id="0" name=""/>
        <dsp:cNvSpPr/>
      </dsp:nvSpPr>
      <dsp:spPr>
        <a:xfrm>
          <a:off x="3010266" y="2279537"/>
          <a:ext cx="2736605" cy="1641963"/>
        </a:xfrm>
        <a:prstGeom prst="rect">
          <a:avLst/>
        </a:prstGeom>
        <a:solidFill>
          <a:schemeClr val="accent4">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1460" tIns="251460" rIns="251460" bIns="251460" numCol="1" spcCol="1270" anchor="ctr" anchorCtr="0">
          <a:noAutofit/>
        </a:bodyPr>
        <a:lstStyle/>
        <a:p>
          <a:pPr marL="0" lvl="0" indent="0" algn="ctr" defTabSz="2933700">
            <a:lnSpc>
              <a:spcPct val="90000"/>
            </a:lnSpc>
            <a:spcBef>
              <a:spcPct val="0"/>
            </a:spcBef>
            <a:spcAft>
              <a:spcPct val="35000"/>
            </a:spcAft>
            <a:buNone/>
          </a:pPr>
          <a:r>
            <a:rPr lang="es-ES" sz="6600" kern="1200" dirty="0">
              <a:solidFill>
                <a:schemeClr val="bg1"/>
              </a:solidFill>
            </a:rPr>
            <a:t>FMI</a:t>
          </a:r>
        </a:p>
      </dsp:txBody>
      <dsp:txXfrm>
        <a:off x="3010266" y="2279537"/>
        <a:ext cx="2736605" cy="1641963"/>
      </dsp:txXfrm>
    </dsp:sp>
    <dsp:sp modelId="{B4E6C52B-4E1C-4A71-BBEF-10227A6AF727}">
      <dsp:nvSpPr>
        <dsp:cNvPr id="0" name=""/>
        <dsp:cNvSpPr/>
      </dsp:nvSpPr>
      <dsp:spPr>
        <a:xfrm>
          <a:off x="6020532" y="2279537"/>
          <a:ext cx="2736605" cy="1641963"/>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bg1"/>
              </a:solidFill>
            </a:rPr>
            <a:t>Elevar la recaudación del IVA</a:t>
          </a:r>
        </a:p>
      </dsp:txBody>
      <dsp:txXfrm>
        <a:off x="6020532" y="2279537"/>
        <a:ext cx="2736605" cy="1641963"/>
      </dsp:txXfrm>
    </dsp:sp>
    <dsp:sp modelId="{B4A2AB8C-604C-45CF-8FF1-60110698E2DB}">
      <dsp:nvSpPr>
        <dsp:cNvPr id="0" name=""/>
        <dsp:cNvSpPr/>
      </dsp:nvSpPr>
      <dsp:spPr>
        <a:xfrm>
          <a:off x="1505133" y="4195161"/>
          <a:ext cx="2736605" cy="1641963"/>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bg1"/>
              </a:solidFill>
            </a:rPr>
            <a:t>Mejorar la efectividad y eficiencia del gasto público</a:t>
          </a:r>
        </a:p>
      </dsp:txBody>
      <dsp:txXfrm>
        <a:off x="1505133" y="4195161"/>
        <a:ext cx="2736605" cy="1641963"/>
      </dsp:txXfrm>
    </dsp:sp>
    <dsp:sp modelId="{68E7E96C-9DEE-49DE-A7CF-8F841CB58A49}">
      <dsp:nvSpPr>
        <dsp:cNvPr id="0" name=""/>
        <dsp:cNvSpPr/>
      </dsp:nvSpPr>
      <dsp:spPr>
        <a:xfrm>
          <a:off x="4515399" y="4195161"/>
          <a:ext cx="2736605" cy="1641963"/>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bg1"/>
              </a:solidFill>
            </a:rPr>
            <a:t>Limitar el uso de las cláusulas de excepción</a:t>
          </a:r>
        </a:p>
      </dsp:txBody>
      <dsp:txXfrm>
        <a:off x="4515399" y="4195161"/>
        <a:ext cx="2736605" cy="164196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087569-DA64-45E2-9BB6-F420D52AA942}">
      <dsp:nvSpPr>
        <dsp:cNvPr id="0" name=""/>
        <dsp:cNvSpPr/>
      </dsp:nvSpPr>
      <dsp:spPr>
        <a:xfrm>
          <a:off x="41966" y="183336"/>
          <a:ext cx="2771531" cy="1662918"/>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Continuar con la eliminación de costos fiscales y regímenes especiales. </a:t>
          </a:r>
        </a:p>
      </dsp:txBody>
      <dsp:txXfrm>
        <a:off x="41966" y="183336"/>
        <a:ext cx="2771531" cy="1662918"/>
      </dsp:txXfrm>
    </dsp:sp>
    <dsp:sp modelId="{10534DD4-B98E-4B64-8352-1CF42B8B8719}">
      <dsp:nvSpPr>
        <dsp:cNvPr id="0" name=""/>
        <dsp:cNvSpPr/>
      </dsp:nvSpPr>
      <dsp:spPr>
        <a:xfrm>
          <a:off x="3090650" y="183336"/>
          <a:ext cx="2771531" cy="1662918"/>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Reforzar la recaudación patrimonial como fuente de ingresos subnacionales</a:t>
          </a:r>
        </a:p>
      </dsp:txBody>
      <dsp:txXfrm>
        <a:off x="3090650" y="183336"/>
        <a:ext cx="2771531" cy="1662918"/>
      </dsp:txXfrm>
    </dsp:sp>
    <dsp:sp modelId="{E73F2229-F042-4064-BD45-456139EFCA3A}">
      <dsp:nvSpPr>
        <dsp:cNvPr id="0" name=""/>
        <dsp:cNvSpPr/>
      </dsp:nvSpPr>
      <dsp:spPr>
        <a:xfrm>
          <a:off x="6139334" y="183336"/>
          <a:ext cx="2771531" cy="1662918"/>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419" sz="2000" b="1" kern="1200" dirty="0"/>
            <a:t>Incorporar gravámenes sobre la transmisión gratuita de bienes (donaciones, legados, herencias)</a:t>
          </a:r>
          <a:endParaRPr lang="es-ES" sz="2000" b="1" kern="1200" dirty="0"/>
        </a:p>
      </dsp:txBody>
      <dsp:txXfrm>
        <a:off x="6139334" y="183336"/>
        <a:ext cx="2771531" cy="1662918"/>
      </dsp:txXfrm>
    </dsp:sp>
    <dsp:sp modelId="{CCD03465-222B-48B2-A257-6F1D404243DC}">
      <dsp:nvSpPr>
        <dsp:cNvPr id="0" name=""/>
        <dsp:cNvSpPr/>
      </dsp:nvSpPr>
      <dsp:spPr>
        <a:xfrm>
          <a:off x="41966" y="2123407"/>
          <a:ext cx="2771531" cy="1662918"/>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419" sz="2000" b="1" kern="1200" dirty="0"/>
            <a:t>La generalización y fortalecimiento del IVA</a:t>
          </a:r>
          <a:endParaRPr lang="es-ES" sz="2000" b="1" kern="1200" dirty="0"/>
        </a:p>
      </dsp:txBody>
      <dsp:txXfrm>
        <a:off x="41966" y="2123407"/>
        <a:ext cx="2771531" cy="1662918"/>
      </dsp:txXfrm>
    </dsp:sp>
    <dsp:sp modelId="{6E6E5996-6CF4-4E61-BAD8-1E981B03614C}">
      <dsp:nvSpPr>
        <dsp:cNvPr id="0" name=""/>
        <dsp:cNvSpPr/>
      </dsp:nvSpPr>
      <dsp:spPr>
        <a:xfrm>
          <a:off x="3090650" y="2123407"/>
          <a:ext cx="2771531" cy="1662918"/>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419" sz="2000" b="1" kern="1200" dirty="0"/>
            <a:t>Fortalecimiento de impuestos selectivos</a:t>
          </a:r>
          <a:endParaRPr lang="es-ES" sz="2000" b="1" kern="1200" dirty="0"/>
        </a:p>
      </dsp:txBody>
      <dsp:txXfrm>
        <a:off x="3090650" y="2123407"/>
        <a:ext cx="2771531" cy="1662918"/>
      </dsp:txXfrm>
    </dsp:sp>
    <dsp:sp modelId="{9ACAD448-B485-4108-A61A-D8713ED196C4}">
      <dsp:nvSpPr>
        <dsp:cNvPr id="0" name=""/>
        <dsp:cNvSpPr/>
      </dsp:nvSpPr>
      <dsp:spPr>
        <a:xfrm>
          <a:off x="6139334" y="2123407"/>
          <a:ext cx="2771531" cy="1662918"/>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Font typeface="Symbol" panose="05050102010706020507" pitchFamily="18" charset="2"/>
            <a:buNone/>
          </a:pPr>
          <a:r>
            <a:rPr lang="es-419" sz="2000" b="1" kern="1200" dirty="0"/>
            <a:t>Promover la formalización del mercado laboral </a:t>
          </a:r>
          <a:endParaRPr lang="es-ES" sz="2000" b="1" kern="1200" dirty="0"/>
        </a:p>
      </dsp:txBody>
      <dsp:txXfrm>
        <a:off x="6139334" y="2123407"/>
        <a:ext cx="2771531" cy="1662918"/>
      </dsp:txXfrm>
    </dsp:sp>
    <dsp:sp modelId="{315C0128-ADA0-4EDF-B9A8-EFBCFA28A02D}">
      <dsp:nvSpPr>
        <dsp:cNvPr id="0" name=""/>
        <dsp:cNvSpPr/>
      </dsp:nvSpPr>
      <dsp:spPr>
        <a:xfrm>
          <a:off x="2388" y="4063479"/>
          <a:ext cx="2771531" cy="1662918"/>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419" sz="2000" b="1" kern="1200" dirty="0"/>
            <a:t>Impuestos ambientales que vinculen la tributación con  políticas ambientales, planeación urbana y de transporte</a:t>
          </a:r>
          <a:endParaRPr lang="es-ES" sz="2000" b="1" kern="1200" dirty="0"/>
        </a:p>
      </dsp:txBody>
      <dsp:txXfrm>
        <a:off x="2388" y="4063479"/>
        <a:ext cx="2771531" cy="1662918"/>
      </dsp:txXfrm>
    </dsp:sp>
    <dsp:sp modelId="{4EBFA5E8-4734-45CE-BA08-76E61F5148D0}">
      <dsp:nvSpPr>
        <dsp:cNvPr id="0" name=""/>
        <dsp:cNvSpPr/>
      </dsp:nvSpPr>
      <dsp:spPr>
        <a:xfrm>
          <a:off x="3051073" y="4063479"/>
          <a:ext cx="5899370" cy="1662918"/>
        </a:xfrm>
        <a:prstGeom prst="rect">
          <a:avLst/>
        </a:prstGeom>
        <a:solidFill>
          <a:schemeClr val="accent2">
            <a:lumMod val="75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marL="0" lvl="0" indent="0" algn="ctr" defTabSz="2400300">
            <a:lnSpc>
              <a:spcPct val="90000"/>
            </a:lnSpc>
            <a:spcBef>
              <a:spcPct val="0"/>
            </a:spcBef>
            <a:spcAft>
              <a:spcPct val="35000"/>
            </a:spcAft>
            <a:buNone/>
          </a:pPr>
          <a:r>
            <a:rPr lang="es-ES" sz="5400" b="1" kern="1200" dirty="0"/>
            <a:t>CEPAL</a:t>
          </a:r>
        </a:p>
      </dsp:txBody>
      <dsp:txXfrm>
        <a:off x="3051073" y="4063479"/>
        <a:ext cx="5899370" cy="166291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8B43B8-ADA2-48AE-A7D4-6FC08174953C}">
      <dsp:nvSpPr>
        <dsp:cNvPr id="0" name=""/>
        <dsp:cNvSpPr/>
      </dsp:nvSpPr>
      <dsp:spPr>
        <a:xfrm>
          <a:off x="0" y="2920"/>
          <a:ext cx="1205864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B7C6ED5-6DB4-4E65-8F03-FCCF5D3620B6}">
      <dsp:nvSpPr>
        <dsp:cNvPr id="0" name=""/>
        <dsp:cNvSpPr/>
      </dsp:nvSpPr>
      <dsp:spPr>
        <a:xfrm>
          <a:off x="0" y="2920"/>
          <a:ext cx="2411729" cy="59753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s-419" sz="2400" b="1" kern="1200" dirty="0"/>
            <a:t>Consideraciones Finales</a:t>
          </a:r>
        </a:p>
      </dsp:txBody>
      <dsp:txXfrm>
        <a:off x="0" y="2920"/>
        <a:ext cx="2411729" cy="5975331"/>
      </dsp:txXfrm>
    </dsp:sp>
    <dsp:sp modelId="{B2ED82A3-120B-4890-A7F4-C9C1F2CFB0C8}">
      <dsp:nvSpPr>
        <dsp:cNvPr id="0" name=""/>
        <dsp:cNvSpPr/>
      </dsp:nvSpPr>
      <dsp:spPr>
        <a:xfrm>
          <a:off x="2592609" y="59230"/>
          <a:ext cx="9466040" cy="11262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Font typeface="Arial" panose="020B0604020202020204" pitchFamily="34" charset="0"/>
            <a:buNone/>
          </a:pPr>
          <a:endParaRPr lang="es-419" sz="1200" b="0" kern="1200" dirty="0"/>
        </a:p>
        <a:p>
          <a:pPr marL="0" lvl="0" indent="0" algn="l" defTabSz="533400">
            <a:lnSpc>
              <a:spcPct val="90000"/>
            </a:lnSpc>
            <a:spcBef>
              <a:spcPct val="0"/>
            </a:spcBef>
            <a:spcAft>
              <a:spcPct val="35000"/>
            </a:spcAft>
            <a:buFont typeface="Arial" panose="020B0604020202020204" pitchFamily="34" charset="0"/>
            <a:buNone/>
          </a:pPr>
          <a:r>
            <a:rPr lang="es-419" sz="2400" b="0" kern="1200" dirty="0"/>
            <a:t>La Reforma Hacendaria fue esencialmente recaudatoria y no de seguridad social. </a:t>
          </a:r>
        </a:p>
      </dsp:txBody>
      <dsp:txXfrm>
        <a:off x="2592609" y="59230"/>
        <a:ext cx="9466040" cy="1126209"/>
      </dsp:txXfrm>
    </dsp:sp>
    <dsp:sp modelId="{5C4FB21C-D1EC-4448-9CB3-D49BEB12B062}">
      <dsp:nvSpPr>
        <dsp:cNvPr id="0" name=""/>
        <dsp:cNvSpPr/>
      </dsp:nvSpPr>
      <dsp:spPr>
        <a:xfrm>
          <a:off x="2411729" y="1185440"/>
          <a:ext cx="9646919"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A5A1D03-70FC-46D7-B401-6ACF559B46A9}">
      <dsp:nvSpPr>
        <dsp:cNvPr id="0" name=""/>
        <dsp:cNvSpPr/>
      </dsp:nvSpPr>
      <dsp:spPr>
        <a:xfrm>
          <a:off x="2592609" y="1241751"/>
          <a:ext cx="9466040" cy="11262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Arial" panose="020B0604020202020204" pitchFamily="34" charset="0"/>
            <a:buNone/>
          </a:pPr>
          <a:r>
            <a:rPr lang="es-419" sz="2400" b="0" kern="1200" dirty="0"/>
            <a:t>Las modificaciones al IVA e ISR elevaron los ingresos tributarios en 1.7 </a:t>
          </a:r>
          <a:r>
            <a:rPr lang="es-419" sz="2400" b="0" kern="1200" dirty="0" err="1"/>
            <a:t>pp</a:t>
          </a:r>
          <a:r>
            <a:rPr lang="es-419" sz="2400" b="0" kern="1200" dirty="0"/>
            <a:t> del PIB de 2013 a 2017. También contribuyó el IEPS a gasolinas y diésel, el cual ha aportado alrededor de 1.0 </a:t>
          </a:r>
          <a:r>
            <a:rPr lang="es-419" sz="2400" b="0" kern="1200" dirty="0" err="1"/>
            <a:t>pp</a:t>
          </a:r>
          <a:r>
            <a:rPr lang="es-419" sz="2400" b="0" kern="1200" dirty="0"/>
            <a:t> del PIB. </a:t>
          </a:r>
        </a:p>
      </dsp:txBody>
      <dsp:txXfrm>
        <a:off x="2592609" y="1241751"/>
        <a:ext cx="9466040" cy="1126209"/>
      </dsp:txXfrm>
    </dsp:sp>
    <dsp:sp modelId="{0E317106-A58A-48B3-B19F-18B063C19DAB}">
      <dsp:nvSpPr>
        <dsp:cNvPr id="0" name=""/>
        <dsp:cNvSpPr/>
      </dsp:nvSpPr>
      <dsp:spPr>
        <a:xfrm>
          <a:off x="2411729" y="2367961"/>
          <a:ext cx="9646919"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7EE10BF-AE3D-46F6-BA2F-50EAEA583DA2}">
      <dsp:nvSpPr>
        <dsp:cNvPr id="0" name=""/>
        <dsp:cNvSpPr/>
      </dsp:nvSpPr>
      <dsp:spPr>
        <a:xfrm>
          <a:off x="2592609" y="2424271"/>
          <a:ext cx="9466040" cy="11262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Arial" panose="020B0604020202020204" pitchFamily="34" charset="0"/>
            <a:buNone/>
          </a:pPr>
          <a:r>
            <a:rPr lang="es-419" sz="2400" b="0" kern="1200" dirty="0"/>
            <a:t>El incremento en la recaudación también fue producto de las mejoras administrativas impulsadas por el SAT y de un componente tendencial en el crecimiento económico.</a:t>
          </a:r>
        </a:p>
      </dsp:txBody>
      <dsp:txXfrm>
        <a:off x="2592609" y="2424271"/>
        <a:ext cx="9466040" cy="1126209"/>
      </dsp:txXfrm>
    </dsp:sp>
    <dsp:sp modelId="{F7623DCB-6417-4C91-BC93-EE775122C95D}">
      <dsp:nvSpPr>
        <dsp:cNvPr id="0" name=""/>
        <dsp:cNvSpPr/>
      </dsp:nvSpPr>
      <dsp:spPr>
        <a:xfrm>
          <a:off x="2411729" y="3550481"/>
          <a:ext cx="9646919"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194E0D9-FEF9-41F4-8FB6-CEF92A7AFDEC}">
      <dsp:nvSpPr>
        <dsp:cNvPr id="0" name=""/>
        <dsp:cNvSpPr/>
      </dsp:nvSpPr>
      <dsp:spPr>
        <a:xfrm>
          <a:off x="2592609" y="3606792"/>
          <a:ext cx="9466040" cy="11262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0" indent="0" algn="l" defTabSz="466725">
            <a:lnSpc>
              <a:spcPct val="90000"/>
            </a:lnSpc>
            <a:spcBef>
              <a:spcPct val="0"/>
            </a:spcBef>
            <a:spcAft>
              <a:spcPct val="35000"/>
            </a:spcAft>
            <a:buFont typeface="Arial" panose="020B0604020202020204" pitchFamily="34" charset="0"/>
            <a:buNone/>
          </a:pPr>
          <a:r>
            <a:rPr lang="es-419" sz="1050" b="0" kern="1200" dirty="0"/>
            <a:t> </a:t>
          </a:r>
        </a:p>
        <a:p>
          <a:pPr marL="0" lvl="0" indent="0" algn="l" defTabSz="466725">
            <a:lnSpc>
              <a:spcPct val="90000"/>
            </a:lnSpc>
            <a:spcBef>
              <a:spcPct val="0"/>
            </a:spcBef>
            <a:spcAft>
              <a:spcPct val="35000"/>
            </a:spcAft>
            <a:buFont typeface="Arial" panose="020B0604020202020204" pitchFamily="34" charset="0"/>
            <a:buNone/>
          </a:pPr>
          <a:r>
            <a:rPr lang="es-419" sz="2400" b="0" kern="1200" dirty="0"/>
            <a:t>El aumento en la recaudación permitió compensar la caída de los ingresos petroleros, los cuales pasaron de 8.3% del PIB a 3.8%.</a:t>
          </a:r>
        </a:p>
      </dsp:txBody>
      <dsp:txXfrm>
        <a:off x="2592609" y="3606792"/>
        <a:ext cx="9466040" cy="1126209"/>
      </dsp:txXfrm>
    </dsp:sp>
    <dsp:sp modelId="{C4891DAA-FA95-4AA7-B6E7-3BDCC59EFCE7}">
      <dsp:nvSpPr>
        <dsp:cNvPr id="0" name=""/>
        <dsp:cNvSpPr/>
      </dsp:nvSpPr>
      <dsp:spPr>
        <a:xfrm>
          <a:off x="2411729" y="4733001"/>
          <a:ext cx="9646919"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6D0290D-0263-4ABD-8ABB-34EDBE6C1249}">
      <dsp:nvSpPr>
        <dsp:cNvPr id="0" name=""/>
        <dsp:cNvSpPr/>
      </dsp:nvSpPr>
      <dsp:spPr>
        <a:xfrm>
          <a:off x="2592609" y="4789312"/>
          <a:ext cx="9466040" cy="11262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Arial" panose="020B0604020202020204" pitchFamily="34" charset="0"/>
            <a:buNone/>
          </a:pPr>
          <a:r>
            <a:rPr lang="es-419" sz="2400" b="0" kern="1200"/>
            <a:t>En materia de gasto, quedaron pendientes la pensión universal y el seguro de desempleo. Tampoco se atendieron con la suficiente profundidad los temas  de calidad y efectividad del gasto público y federalismo fiscal.</a:t>
          </a:r>
          <a:endParaRPr lang="es-419" sz="2400" b="0" kern="1200" dirty="0"/>
        </a:p>
      </dsp:txBody>
      <dsp:txXfrm>
        <a:off x="2592609" y="4789312"/>
        <a:ext cx="9466040" cy="1126209"/>
      </dsp:txXfrm>
    </dsp:sp>
    <dsp:sp modelId="{E278C734-80E2-4EC1-B562-F57679B69A98}">
      <dsp:nvSpPr>
        <dsp:cNvPr id="0" name=""/>
        <dsp:cNvSpPr/>
      </dsp:nvSpPr>
      <dsp:spPr>
        <a:xfrm>
          <a:off x="2411729" y="5915522"/>
          <a:ext cx="9646919"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AF86A5-C0DE-49EB-AE2F-4FD11A547884}">
      <dsp:nvSpPr>
        <dsp:cNvPr id="0" name=""/>
        <dsp:cNvSpPr/>
      </dsp:nvSpPr>
      <dsp:spPr>
        <a:xfrm>
          <a:off x="0" y="2890"/>
          <a:ext cx="1196975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B447F0B-EF1F-4F31-A954-618C56F8E536}">
      <dsp:nvSpPr>
        <dsp:cNvPr id="0" name=""/>
        <dsp:cNvSpPr/>
      </dsp:nvSpPr>
      <dsp:spPr>
        <a:xfrm>
          <a:off x="0" y="2890"/>
          <a:ext cx="2393950" cy="59137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s-419" sz="2400" b="1" kern="1200" dirty="0"/>
            <a:t>Consideraciones finales</a:t>
          </a:r>
        </a:p>
      </dsp:txBody>
      <dsp:txXfrm>
        <a:off x="0" y="2890"/>
        <a:ext cx="2393950" cy="5913741"/>
      </dsp:txXfrm>
    </dsp:sp>
    <dsp:sp modelId="{7083440D-6C85-471A-817D-AB7D5368F0ED}">
      <dsp:nvSpPr>
        <dsp:cNvPr id="0" name=""/>
        <dsp:cNvSpPr/>
      </dsp:nvSpPr>
      <dsp:spPr>
        <a:xfrm>
          <a:off x="2573496" y="95292"/>
          <a:ext cx="9396253" cy="18480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Font typeface="Arial" panose="020B0604020202020204" pitchFamily="34" charset="0"/>
            <a:buNone/>
          </a:pPr>
          <a:endParaRPr lang="es-419" sz="1800" kern="1200" dirty="0"/>
        </a:p>
        <a:p>
          <a:pPr marL="0" lvl="0" indent="0" algn="l" defTabSz="800100">
            <a:lnSpc>
              <a:spcPct val="90000"/>
            </a:lnSpc>
            <a:spcBef>
              <a:spcPct val="0"/>
            </a:spcBef>
            <a:spcAft>
              <a:spcPct val="35000"/>
            </a:spcAft>
            <a:buFont typeface="Arial" panose="020B0604020202020204" pitchFamily="34" charset="0"/>
            <a:buNone/>
          </a:pPr>
          <a:r>
            <a:rPr lang="es-419" sz="2400" kern="1200" dirty="0"/>
            <a:t>En materia de responsabilidad hacendaria, se establecieron los RFSP y al SHRFSP como ancla fiscal y el LMGCE como regla fiscal. Sin embargo, el endeudamiento público crecieron a un ritmo acelerado entre 2014 y 2016. </a:t>
          </a:r>
        </a:p>
      </dsp:txBody>
      <dsp:txXfrm>
        <a:off x="2573496" y="95292"/>
        <a:ext cx="9396253" cy="1848044"/>
      </dsp:txXfrm>
    </dsp:sp>
    <dsp:sp modelId="{D561A81C-3E13-4ECA-B30B-8F9521B135D4}">
      <dsp:nvSpPr>
        <dsp:cNvPr id="0" name=""/>
        <dsp:cNvSpPr/>
      </dsp:nvSpPr>
      <dsp:spPr>
        <a:xfrm>
          <a:off x="2393949" y="1943336"/>
          <a:ext cx="957580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8CF51BB-1A2A-4F4A-B0FF-052C3A1A2077}">
      <dsp:nvSpPr>
        <dsp:cNvPr id="0" name=""/>
        <dsp:cNvSpPr/>
      </dsp:nvSpPr>
      <dsp:spPr>
        <a:xfrm>
          <a:off x="2573496" y="2035738"/>
          <a:ext cx="9396253" cy="18480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Font typeface="Arial" panose="020B0604020202020204" pitchFamily="34" charset="0"/>
            <a:buNone/>
          </a:pPr>
          <a:endParaRPr lang="es-419" sz="1400" kern="1200" dirty="0"/>
        </a:p>
        <a:p>
          <a:pPr marL="0" lvl="0" indent="0" algn="l" defTabSz="622300">
            <a:lnSpc>
              <a:spcPct val="90000"/>
            </a:lnSpc>
            <a:spcBef>
              <a:spcPct val="0"/>
            </a:spcBef>
            <a:spcAft>
              <a:spcPct val="35000"/>
            </a:spcAft>
            <a:buFont typeface="Arial" panose="020B0604020202020204" pitchFamily="34" charset="0"/>
            <a:buNone/>
          </a:pPr>
          <a:r>
            <a:rPr lang="es-419" sz="2400" kern="1200" dirty="0"/>
            <a:t>El LMGCE sólo comprende un porcentaje del gasto total y no cuenta con mecanismos para la generación de ahorro público cuando la economía crezca por encima de su potencial.</a:t>
          </a:r>
        </a:p>
      </dsp:txBody>
      <dsp:txXfrm>
        <a:off x="2573496" y="2035738"/>
        <a:ext cx="9396253" cy="1848044"/>
      </dsp:txXfrm>
    </dsp:sp>
    <dsp:sp modelId="{A5831024-632D-420D-953F-68A700D0060A}">
      <dsp:nvSpPr>
        <dsp:cNvPr id="0" name=""/>
        <dsp:cNvSpPr/>
      </dsp:nvSpPr>
      <dsp:spPr>
        <a:xfrm>
          <a:off x="2393949" y="3883783"/>
          <a:ext cx="957580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61BBD2E-FB65-4013-925C-4E806BB2853B}">
      <dsp:nvSpPr>
        <dsp:cNvPr id="0" name=""/>
        <dsp:cNvSpPr/>
      </dsp:nvSpPr>
      <dsp:spPr>
        <a:xfrm>
          <a:off x="2573496" y="3976185"/>
          <a:ext cx="9396253" cy="18480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Arial" panose="020B0604020202020204" pitchFamily="34" charset="0"/>
            <a:buNone/>
          </a:pPr>
          <a:r>
            <a:rPr lang="es-419" sz="2400" kern="1200" dirty="0"/>
            <a:t>Las distintas propuestas para fortalecer el marco fiscal del país deben ser discutidas y analizadas por el Congreso para continuar con el proceso de consolidación de las finanzas públicas y generar espacio fiscal para enfrentar las distintas presiones y problemas que pueden presentarse en el mediano y largo plazo. </a:t>
          </a:r>
        </a:p>
      </dsp:txBody>
      <dsp:txXfrm>
        <a:off x="2573496" y="3976185"/>
        <a:ext cx="9396253" cy="1848044"/>
      </dsp:txXfrm>
    </dsp:sp>
    <dsp:sp modelId="{A795A607-B4CB-4C52-9A5D-1D66F14F438F}">
      <dsp:nvSpPr>
        <dsp:cNvPr id="0" name=""/>
        <dsp:cNvSpPr/>
      </dsp:nvSpPr>
      <dsp:spPr>
        <a:xfrm>
          <a:off x="2393949" y="5824229"/>
          <a:ext cx="957580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DEBAD6-F022-4801-BC83-B5FE44E56C34}">
      <dsp:nvSpPr>
        <dsp:cNvPr id="0" name=""/>
        <dsp:cNvSpPr/>
      </dsp:nvSpPr>
      <dsp:spPr>
        <a:xfrm>
          <a:off x="2592406" y="388108"/>
          <a:ext cx="5669760" cy="5669760"/>
        </a:xfrm>
        <a:prstGeom prst="pie">
          <a:avLst>
            <a:gd name="adj1" fmla="val 16200000"/>
            <a:gd name="adj2" fmla="val 19285716"/>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Pensión Universal y Seguro de Desempleo</a:t>
          </a:r>
        </a:p>
        <a:p>
          <a:pPr marL="0" lvl="0" indent="0" algn="ctr" defTabSz="800100">
            <a:lnSpc>
              <a:spcPct val="90000"/>
            </a:lnSpc>
            <a:spcBef>
              <a:spcPct val="0"/>
            </a:spcBef>
            <a:spcAft>
              <a:spcPct val="35000"/>
            </a:spcAft>
            <a:buNone/>
          </a:pPr>
          <a:r>
            <a:rPr lang="es-ES" sz="1800" b="1" kern="1200" dirty="0"/>
            <a:t>(Pendiente)</a:t>
          </a:r>
        </a:p>
      </dsp:txBody>
      <dsp:txXfrm>
        <a:off x="5483309" y="928085"/>
        <a:ext cx="1552434" cy="978708"/>
      </dsp:txXfrm>
    </dsp:sp>
    <dsp:sp modelId="{0B7FA601-3A1B-439A-AB14-DA0340C4B476}">
      <dsp:nvSpPr>
        <dsp:cNvPr id="0" name=""/>
        <dsp:cNvSpPr/>
      </dsp:nvSpPr>
      <dsp:spPr>
        <a:xfrm>
          <a:off x="2445937" y="691845"/>
          <a:ext cx="5669760" cy="5669760"/>
        </a:xfrm>
        <a:prstGeom prst="pie">
          <a:avLst>
            <a:gd name="adj1" fmla="val 19285716"/>
            <a:gd name="adj2" fmla="val 771428"/>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ES" sz="1600" b="1" kern="1200" dirty="0"/>
            <a:t>Responsabilidad hacendaria, LMGCE y SHRFSP como ancla fiscal</a:t>
          </a:r>
        </a:p>
      </dsp:txBody>
      <dsp:txXfrm>
        <a:off x="6327023" y="2716760"/>
        <a:ext cx="1646930" cy="1046205"/>
      </dsp:txXfrm>
    </dsp:sp>
    <dsp:sp modelId="{B6168EEA-24AF-45DD-B6D8-E26F30E73711}">
      <dsp:nvSpPr>
        <dsp:cNvPr id="0" name=""/>
        <dsp:cNvSpPr/>
      </dsp:nvSpPr>
      <dsp:spPr>
        <a:xfrm>
          <a:off x="2445937" y="691845"/>
          <a:ext cx="5669760" cy="5669760"/>
        </a:xfrm>
        <a:prstGeom prst="pie">
          <a:avLst>
            <a:gd name="adj1" fmla="val 771428"/>
            <a:gd name="adj2" fmla="val 3857143"/>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ES" sz="1600" b="1" kern="1200" dirty="0"/>
            <a:t>Gasto federalizado</a:t>
          </a:r>
        </a:p>
      </dsp:txBody>
      <dsp:txXfrm>
        <a:off x="6090783" y="4066703"/>
        <a:ext cx="1484937" cy="1079954"/>
      </dsp:txXfrm>
    </dsp:sp>
    <dsp:sp modelId="{1CDF3A10-E8D7-45BE-B626-78EFED0E1DB5}">
      <dsp:nvSpPr>
        <dsp:cNvPr id="0" name=""/>
        <dsp:cNvSpPr/>
      </dsp:nvSpPr>
      <dsp:spPr>
        <a:xfrm>
          <a:off x="2445937" y="691845"/>
          <a:ext cx="5669760" cy="5669760"/>
        </a:xfrm>
        <a:prstGeom prst="pie">
          <a:avLst>
            <a:gd name="adj1" fmla="val 3857226"/>
            <a:gd name="adj2" fmla="val 6942858"/>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Modificaciones a la Ley del IEPS</a:t>
          </a:r>
        </a:p>
      </dsp:txBody>
      <dsp:txXfrm>
        <a:off x="4521475" y="5146657"/>
        <a:ext cx="1518685" cy="1079954"/>
      </dsp:txXfrm>
    </dsp:sp>
    <dsp:sp modelId="{169FC614-3710-4673-944F-049ABA67BD76}">
      <dsp:nvSpPr>
        <dsp:cNvPr id="0" name=""/>
        <dsp:cNvSpPr/>
      </dsp:nvSpPr>
      <dsp:spPr>
        <a:xfrm>
          <a:off x="2445937" y="691845"/>
          <a:ext cx="5669760" cy="5669760"/>
        </a:xfrm>
        <a:prstGeom prst="pie">
          <a:avLst>
            <a:gd name="adj1" fmla="val 6942858"/>
            <a:gd name="adj2" fmla="val 10028574"/>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Tasa de IVA generalizado</a:t>
          </a:r>
        </a:p>
      </dsp:txBody>
      <dsp:txXfrm>
        <a:off x="2985914" y="4066703"/>
        <a:ext cx="1484937" cy="1079954"/>
      </dsp:txXfrm>
    </dsp:sp>
    <dsp:sp modelId="{EC7D398D-47B8-4A77-AB31-268D41B33CF7}">
      <dsp:nvSpPr>
        <dsp:cNvPr id="0" name=""/>
        <dsp:cNvSpPr/>
      </dsp:nvSpPr>
      <dsp:spPr>
        <a:xfrm>
          <a:off x="2445937" y="691845"/>
          <a:ext cx="5669760" cy="5669760"/>
        </a:xfrm>
        <a:prstGeom prst="pie">
          <a:avLst>
            <a:gd name="adj1" fmla="val 10028574"/>
            <a:gd name="adj2" fmla="val 13114284"/>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ES" sz="1600" b="1" kern="1200" dirty="0"/>
            <a:t>Eliminación del régimen de consolidación fiscal y REPECO.  </a:t>
          </a:r>
        </a:p>
        <a:p>
          <a:pPr marL="0" lvl="0" indent="0" algn="ctr" defTabSz="711200">
            <a:lnSpc>
              <a:spcPct val="90000"/>
            </a:lnSpc>
            <a:spcBef>
              <a:spcPct val="0"/>
            </a:spcBef>
            <a:spcAft>
              <a:spcPct val="35000"/>
            </a:spcAft>
            <a:buNone/>
          </a:pPr>
          <a:r>
            <a:rPr lang="es-ES" sz="1600" b="1" kern="1200" dirty="0"/>
            <a:t>Creación del RIF </a:t>
          </a:r>
        </a:p>
      </dsp:txBody>
      <dsp:txXfrm>
        <a:off x="2587681" y="2716760"/>
        <a:ext cx="1646930" cy="1046205"/>
      </dsp:txXfrm>
    </dsp:sp>
    <dsp:sp modelId="{C2CA2924-CA0C-44B9-BDC2-8E420B81D562}">
      <dsp:nvSpPr>
        <dsp:cNvPr id="0" name=""/>
        <dsp:cNvSpPr/>
      </dsp:nvSpPr>
      <dsp:spPr>
        <a:xfrm>
          <a:off x="2445937" y="691845"/>
          <a:ext cx="5669760" cy="5669760"/>
        </a:xfrm>
        <a:prstGeom prst="pie">
          <a:avLst>
            <a:gd name="adj1" fmla="val 13114284"/>
            <a:gd name="adj2" fmla="val 16200000"/>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ES" sz="1600" b="1" kern="1200" dirty="0"/>
            <a:t>Se expide una nueva ley del ISR</a:t>
          </a:r>
        </a:p>
        <a:p>
          <a:pPr marL="0" lvl="0" indent="0" algn="ctr" defTabSz="711200">
            <a:lnSpc>
              <a:spcPct val="90000"/>
            </a:lnSpc>
            <a:spcBef>
              <a:spcPct val="0"/>
            </a:spcBef>
            <a:spcAft>
              <a:spcPct val="35000"/>
            </a:spcAft>
            <a:buNone/>
          </a:pPr>
          <a:r>
            <a:rPr lang="es-ES" sz="1600" b="1" kern="1200" dirty="0"/>
            <a:t>Derogación del IETU e IDE </a:t>
          </a:r>
        </a:p>
      </dsp:txBody>
      <dsp:txXfrm>
        <a:off x="3674385" y="1231822"/>
        <a:ext cx="1552434" cy="9787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762E8D-F723-4A58-8049-C36871353A2E}">
      <dsp:nvSpPr>
        <dsp:cNvPr id="0" name=""/>
        <dsp:cNvSpPr/>
      </dsp:nvSpPr>
      <dsp:spPr>
        <a:xfrm rot="5400000">
          <a:off x="5913137" y="-4528084"/>
          <a:ext cx="1274782" cy="10477692"/>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977900">
            <a:lnSpc>
              <a:spcPct val="90000"/>
            </a:lnSpc>
            <a:spcBef>
              <a:spcPct val="0"/>
            </a:spcBef>
            <a:spcAft>
              <a:spcPct val="15000"/>
            </a:spcAft>
            <a:buChar char="•"/>
          </a:pPr>
          <a:r>
            <a:rPr lang="es-ES" sz="2200" kern="1200" dirty="0"/>
            <a:t>Homologación de la Tasa de 16% en la zona fronteriza. </a:t>
          </a:r>
        </a:p>
        <a:p>
          <a:pPr marL="228600" lvl="1" indent="-228600" algn="just" defTabSz="977900">
            <a:lnSpc>
              <a:spcPct val="90000"/>
            </a:lnSpc>
            <a:spcBef>
              <a:spcPct val="0"/>
            </a:spcBef>
            <a:spcAft>
              <a:spcPct val="15000"/>
            </a:spcAft>
            <a:buChar char="•"/>
          </a:pPr>
          <a:r>
            <a:rPr lang="es-ES" sz="2200" kern="1200" dirty="0"/>
            <a:t>Gravar con la tasa general de 16% la prestación de servicios de hotelería, mascotas y sus alimentos, transporte público de pasajeros (con excepción del que opera en áreas urbanas, suburbanas o metropolitanas), entre otros. </a:t>
          </a:r>
        </a:p>
      </dsp:txBody>
      <dsp:txXfrm rot="-5400000">
        <a:off x="1311682" y="135601"/>
        <a:ext cx="10415462" cy="1150322"/>
      </dsp:txXfrm>
    </dsp:sp>
    <dsp:sp modelId="{07B6D4FB-F28D-49F9-92B8-7C7C710CE771}">
      <dsp:nvSpPr>
        <dsp:cNvPr id="0" name=""/>
        <dsp:cNvSpPr/>
      </dsp:nvSpPr>
      <dsp:spPr>
        <a:xfrm>
          <a:off x="127273" y="31"/>
          <a:ext cx="1184408" cy="1421461"/>
        </a:xfrm>
        <a:prstGeom prst="roundRect">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s-ES" sz="2800" b="1" kern="1200" dirty="0"/>
            <a:t>IVA</a:t>
          </a:r>
        </a:p>
      </dsp:txBody>
      <dsp:txXfrm>
        <a:off x="185091" y="57849"/>
        <a:ext cx="1068772" cy="1305825"/>
      </dsp:txXfrm>
    </dsp:sp>
    <dsp:sp modelId="{B13D663D-0400-48FF-9C16-264829332728}">
      <dsp:nvSpPr>
        <dsp:cNvPr id="0" name=""/>
        <dsp:cNvSpPr/>
      </dsp:nvSpPr>
      <dsp:spPr>
        <a:xfrm rot="5400000">
          <a:off x="5070024" y="-2244652"/>
          <a:ext cx="3056379" cy="10548018"/>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933450">
            <a:lnSpc>
              <a:spcPct val="90000"/>
            </a:lnSpc>
            <a:spcBef>
              <a:spcPct val="0"/>
            </a:spcBef>
            <a:spcAft>
              <a:spcPct val="15000"/>
            </a:spcAft>
            <a:buChar char="•"/>
          </a:pPr>
          <a:r>
            <a:rPr lang="es-ES" sz="2100" b="0" kern="1200" dirty="0"/>
            <a:t>Eliminación del Régimen de Consolidación Fiscal, del Régimen Simplificado, del REPECO e Intermedio, entre otros.  </a:t>
          </a:r>
        </a:p>
        <a:p>
          <a:pPr marL="228600" lvl="1" indent="-228600" algn="just" defTabSz="933450">
            <a:lnSpc>
              <a:spcPct val="90000"/>
            </a:lnSpc>
            <a:spcBef>
              <a:spcPct val="0"/>
            </a:spcBef>
            <a:spcAft>
              <a:spcPct val="15000"/>
            </a:spcAft>
            <a:buChar char="•"/>
          </a:pPr>
          <a:r>
            <a:rPr lang="es-ES" sz="2100" b="0" kern="1200" dirty="0"/>
            <a:t>Creación del Régimen Fiscal Opcional, del Régimen de Coordinados, del Régimen de Incorporación Fiscal, entre otros. </a:t>
          </a:r>
        </a:p>
        <a:p>
          <a:pPr marL="228600" lvl="1" indent="-228600" algn="just" defTabSz="933450">
            <a:lnSpc>
              <a:spcPct val="90000"/>
            </a:lnSpc>
            <a:spcBef>
              <a:spcPct val="0"/>
            </a:spcBef>
            <a:spcAft>
              <a:spcPct val="15000"/>
            </a:spcAft>
            <a:buChar char="•"/>
          </a:pPr>
          <a:r>
            <a:rPr lang="es-ES" sz="2100" b="0" kern="1200" dirty="0"/>
            <a:t>Impuesto a los dividendos y ganancias en bolsa. </a:t>
          </a:r>
        </a:p>
        <a:p>
          <a:pPr marL="228600" lvl="1" indent="-228600" algn="just" defTabSz="933450">
            <a:lnSpc>
              <a:spcPct val="90000"/>
            </a:lnSpc>
            <a:spcBef>
              <a:spcPct val="0"/>
            </a:spcBef>
            <a:spcAft>
              <a:spcPct val="15000"/>
            </a:spcAft>
            <a:buChar char="•"/>
          </a:pPr>
          <a:r>
            <a:rPr lang="es-ES" sz="2100" b="0" kern="1200" dirty="0"/>
            <a:t>Modificaciones a las tasas marginales del ISR a personas físicas.</a:t>
          </a:r>
        </a:p>
        <a:p>
          <a:pPr marL="228600" lvl="1" indent="-228600" algn="just" defTabSz="933450">
            <a:lnSpc>
              <a:spcPct val="90000"/>
            </a:lnSpc>
            <a:spcBef>
              <a:spcPct val="0"/>
            </a:spcBef>
            <a:spcAft>
              <a:spcPct val="15000"/>
            </a:spcAft>
            <a:buChar char="•"/>
          </a:pPr>
          <a:r>
            <a:rPr lang="es-ES" sz="2100" b="0" kern="1200" dirty="0"/>
            <a:t>Modificaciones a deducciones en gasto en automóviles, aportaciones a los fondos de pensiones y jubilaciones, deducciones personales, consumo en restaurantes, créditos hipotecarios y venta de casa habitación. </a:t>
          </a:r>
        </a:p>
        <a:p>
          <a:pPr marL="228600" lvl="1" indent="-228600" algn="just" defTabSz="933450">
            <a:lnSpc>
              <a:spcPct val="90000"/>
            </a:lnSpc>
            <a:spcBef>
              <a:spcPct val="0"/>
            </a:spcBef>
            <a:spcAft>
              <a:spcPct val="15000"/>
            </a:spcAft>
            <a:buChar char="•"/>
          </a:pPr>
          <a:r>
            <a:rPr lang="es-ES" sz="2100" b="0" kern="1200" dirty="0"/>
            <a:t>Derogación de IETU e IDE.</a:t>
          </a:r>
        </a:p>
      </dsp:txBody>
      <dsp:txXfrm rot="-5400000">
        <a:off x="1324205" y="1650367"/>
        <a:ext cx="10398818" cy="2757979"/>
      </dsp:txXfrm>
    </dsp:sp>
    <dsp:sp modelId="{36A3A6EA-BE78-4665-BC32-DEBE2DA8C7BE}">
      <dsp:nvSpPr>
        <dsp:cNvPr id="0" name=""/>
        <dsp:cNvSpPr/>
      </dsp:nvSpPr>
      <dsp:spPr>
        <a:xfrm>
          <a:off x="127273" y="2368621"/>
          <a:ext cx="1196931" cy="1321471"/>
        </a:xfrm>
        <a:prstGeom prst="roundRect">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s-ES" sz="2800" b="1" kern="1200" dirty="0"/>
            <a:t>ISR </a:t>
          </a:r>
        </a:p>
      </dsp:txBody>
      <dsp:txXfrm>
        <a:off x="185702" y="2427050"/>
        <a:ext cx="1080073" cy="1204613"/>
      </dsp:txXfrm>
    </dsp:sp>
    <dsp:sp modelId="{39769962-1B2A-463C-867E-139DAD0EEA2C}">
      <dsp:nvSpPr>
        <dsp:cNvPr id="0" name=""/>
        <dsp:cNvSpPr/>
      </dsp:nvSpPr>
      <dsp:spPr>
        <a:xfrm rot="5400000">
          <a:off x="5947820" y="41947"/>
          <a:ext cx="1274782" cy="10465328"/>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977900">
            <a:lnSpc>
              <a:spcPct val="90000"/>
            </a:lnSpc>
            <a:spcBef>
              <a:spcPct val="0"/>
            </a:spcBef>
            <a:spcAft>
              <a:spcPct val="15000"/>
            </a:spcAft>
            <a:buChar char="•"/>
          </a:pPr>
          <a:r>
            <a:rPr lang="es-ES" sz="2200" kern="1200" dirty="0"/>
            <a:t>IEPS a plaguicidas, combustibles fósiles, bebidas saborizadas, alimentos con alto contenido calórico.  </a:t>
          </a:r>
        </a:p>
        <a:p>
          <a:pPr marL="228600" lvl="1" indent="-228600" algn="just" defTabSz="977900">
            <a:lnSpc>
              <a:spcPct val="90000"/>
            </a:lnSpc>
            <a:spcBef>
              <a:spcPct val="0"/>
            </a:spcBef>
            <a:spcAft>
              <a:spcPct val="15000"/>
            </a:spcAft>
            <a:buChar char="•"/>
          </a:pPr>
          <a:r>
            <a:rPr lang="es-ES" sz="2200" kern="1200" dirty="0"/>
            <a:t>IEPS a combustibles automotrices (No incluido en la reforma de 2013).</a:t>
          </a:r>
        </a:p>
      </dsp:txBody>
      <dsp:txXfrm rot="-5400000">
        <a:off x="1352547" y="4699450"/>
        <a:ext cx="10403098" cy="1150322"/>
      </dsp:txXfrm>
    </dsp:sp>
    <dsp:sp modelId="{BE3E5347-B820-4F77-9601-FB99AA71EDE1}">
      <dsp:nvSpPr>
        <dsp:cNvPr id="0" name=""/>
        <dsp:cNvSpPr/>
      </dsp:nvSpPr>
      <dsp:spPr>
        <a:xfrm>
          <a:off x="127273" y="4672524"/>
          <a:ext cx="1187345" cy="1204175"/>
        </a:xfrm>
        <a:prstGeom prst="roundRect">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s-ES" sz="2400" b="1" kern="1200" dirty="0"/>
            <a:t>IEPS</a:t>
          </a:r>
        </a:p>
      </dsp:txBody>
      <dsp:txXfrm>
        <a:off x="185234" y="4730485"/>
        <a:ext cx="1071423" cy="108825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0F44C4-BE5D-4CB8-AD9A-ED623A5E8123}">
      <dsp:nvSpPr>
        <dsp:cNvPr id="0" name=""/>
        <dsp:cNvSpPr/>
      </dsp:nvSpPr>
      <dsp:spPr>
        <a:xfrm>
          <a:off x="1877283" y="425585"/>
          <a:ext cx="4994496" cy="4994496"/>
        </a:xfrm>
        <a:prstGeom prst="pie">
          <a:avLst>
            <a:gd name="adj1" fmla="val 16200000"/>
            <a:gd name="adj2" fmla="val 2052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ES" sz="1600" b="1" kern="1200" dirty="0"/>
            <a:t>Bases para el establecimiento de un sistema de seguridad social universal</a:t>
          </a:r>
        </a:p>
      </dsp:txBody>
      <dsp:txXfrm>
        <a:off x="4437557" y="1171787"/>
        <a:ext cx="1694561" cy="1159436"/>
      </dsp:txXfrm>
    </dsp:sp>
    <dsp:sp modelId="{116B2B26-C245-4B6B-B951-FB18D1335B94}">
      <dsp:nvSpPr>
        <dsp:cNvPr id="0" name=""/>
        <dsp:cNvSpPr/>
      </dsp:nvSpPr>
      <dsp:spPr>
        <a:xfrm>
          <a:off x="1825590" y="596069"/>
          <a:ext cx="4994496" cy="4994496"/>
        </a:xfrm>
        <a:prstGeom prst="pie">
          <a:avLst>
            <a:gd name="adj1" fmla="val 20520000"/>
            <a:gd name="adj2" fmla="val 32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ES" sz="1600" b="1" kern="1200" dirty="0"/>
            <a:t>Responsabilidad Hacendaria</a:t>
          </a:r>
        </a:p>
      </dsp:txBody>
      <dsp:txXfrm>
        <a:off x="5089850" y="2855484"/>
        <a:ext cx="1486457" cy="1254569"/>
      </dsp:txXfrm>
    </dsp:sp>
    <dsp:sp modelId="{9484D038-4915-4736-8BB0-2A65577C5CF6}">
      <dsp:nvSpPr>
        <dsp:cNvPr id="0" name=""/>
        <dsp:cNvSpPr/>
      </dsp:nvSpPr>
      <dsp:spPr>
        <a:xfrm>
          <a:off x="1825590" y="596069"/>
          <a:ext cx="4994496" cy="4994496"/>
        </a:xfrm>
        <a:prstGeom prst="pie">
          <a:avLst>
            <a:gd name="adj1" fmla="val 3240000"/>
            <a:gd name="adj2" fmla="val 756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ES" sz="1600" b="1" kern="1200" dirty="0"/>
            <a:t>Fortalecimiento de la capacidad financiera del Estado</a:t>
          </a:r>
        </a:p>
      </dsp:txBody>
      <dsp:txXfrm>
        <a:off x="3430963" y="4341941"/>
        <a:ext cx="1783748" cy="1070249"/>
      </dsp:txXfrm>
    </dsp:sp>
    <dsp:sp modelId="{0346537C-56C2-4D43-B421-E4C083A43FAC}">
      <dsp:nvSpPr>
        <dsp:cNvPr id="0" name=""/>
        <dsp:cNvSpPr/>
      </dsp:nvSpPr>
      <dsp:spPr>
        <a:xfrm>
          <a:off x="1825590" y="596069"/>
          <a:ext cx="4994496" cy="4994496"/>
        </a:xfrm>
        <a:prstGeom prst="pie">
          <a:avLst>
            <a:gd name="adj1" fmla="val 7560000"/>
            <a:gd name="adj2" fmla="val 1188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ES" sz="1600" b="1" kern="1200" dirty="0"/>
            <a:t>Federalismo</a:t>
          </a:r>
        </a:p>
      </dsp:txBody>
      <dsp:txXfrm>
        <a:off x="2063423" y="2855484"/>
        <a:ext cx="1486457" cy="1254569"/>
      </dsp:txXfrm>
    </dsp:sp>
    <dsp:sp modelId="{5FE66445-C2B0-4F08-A054-37B46ECAB2D4}">
      <dsp:nvSpPr>
        <dsp:cNvPr id="0" name=""/>
        <dsp:cNvSpPr/>
      </dsp:nvSpPr>
      <dsp:spPr>
        <a:xfrm>
          <a:off x="1734790" y="490585"/>
          <a:ext cx="4994496" cy="4994496"/>
        </a:xfrm>
        <a:prstGeom prst="pie">
          <a:avLst>
            <a:gd name="adj1" fmla="val 11880000"/>
            <a:gd name="adj2" fmla="val 1620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ES" sz="1600" b="1" kern="1200" dirty="0"/>
            <a:t>Eficiencia y eficacia del gasto público</a:t>
          </a:r>
        </a:p>
      </dsp:txBody>
      <dsp:txXfrm>
        <a:off x="2463154" y="1251651"/>
        <a:ext cx="1694561" cy="11594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372928-5CA1-4341-B65A-72E9CD410DC3}">
      <dsp:nvSpPr>
        <dsp:cNvPr id="0" name=""/>
        <dsp:cNvSpPr/>
      </dsp:nvSpPr>
      <dsp:spPr>
        <a:xfrm>
          <a:off x="1550185" y="2995"/>
          <a:ext cx="902112" cy="90211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9B8F27D8-946B-433D-B78E-7183D79D2EA3}">
      <dsp:nvSpPr>
        <dsp:cNvPr id="0" name=""/>
        <dsp:cNvSpPr/>
      </dsp:nvSpPr>
      <dsp:spPr>
        <a:xfrm>
          <a:off x="2001242" y="2995"/>
          <a:ext cx="4813101" cy="902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Certidumbre tributaria</a:t>
          </a:r>
        </a:p>
      </dsp:txBody>
      <dsp:txXfrm>
        <a:off x="2001242" y="2995"/>
        <a:ext cx="4813101" cy="902112"/>
      </dsp:txXfrm>
    </dsp:sp>
    <dsp:sp modelId="{E71FFE9E-CDE5-41EB-8E8D-06C5F03A4E23}">
      <dsp:nvSpPr>
        <dsp:cNvPr id="0" name=""/>
        <dsp:cNvSpPr/>
      </dsp:nvSpPr>
      <dsp:spPr>
        <a:xfrm>
          <a:off x="1550185" y="905107"/>
          <a:ext cx="902112" cy="90211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DCC625A2-8CEC-4BFC-B1CF-6F5CCC017FD9}">
      <dsp:nvSpPr>
        <dsp:cNvPr id="0" name=""/>
        <dsp:cNvSpPr/>
      </dsp:nvSpPr>
      <dsp:spPr>
        <a:xfrm>
          <a:off x="2001242" y="905107"/>
          <a:ext cx="4813101" cy="902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Transparencia y rendición de cuentas, manejo honesto y eficaz de las cuestiones públicas</a:t>
          </a:r>
        </a:p>
      </dsp:txBody>
      <dsp:txXfrm>
        <a:off x="2001242" y="905107"/>
        <a:ext cx="4813101" cy="902112"/>
      </dsp:txXfrm>
    </dsp:sp>
    <dsp:sp modelId="{93C19AB7-A429-44D3-A130-4E4C9E0FDBAA}">
      <dsp:nvSpPr>
        <dsp:cNvPr id="0" name=""/>
        <dsp:cNvSpPr/>
      </dsp:nvSpPr>
      <dsp:spPr>
        <a:xfrm>
          <a:off x="1550185" y="1807220"/>
          <a:ext cx="902112" cy="90211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CDE850F2-5869-4E83-B019-1F534854E84A}">
      <dsp:nvSpPr>
        <dsp:cNvPr id="0" name=""/>
        <dsp:cNvSpPr/>
      </dsp:nvSpPr>
      <dsp:spPr>
        <a:xfrm>
          <a:off x="2001242" y="1807220"/>
          <a:ext cx="4813101" cy="902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Dependencia de los ingresos petroleros</a:t>
          </a:r>
        </a:p>
      </dsp:txBody>
      <dsp:txXfrm>
        <a:off x="2001242" y="1807220"/>
        <a:ext cx="4813101" cy="902112"/>
      </dsp:txXfrm>
    </dsp:sp>
    <dsp:sp modelId="{B7FE64A1-F135-4536-8999-A822C29DC38B}">
      <dsp:nvSpPr>
        <dsp:cNvPr id="0" name=""/>
        <dsp:cNvSpPr/>
      </dsp:nvSpPr>
      <dsp:spPr>
        <a:xfrm>
          <a:off x="1550185" y="2709333"/>
          <a:ext cx="902112" cy="90211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935ECCCC-6744-457F-B328-818B39B9742A}">
      <dsp:nvSpPr>
        <dsp:cNvPr id="0" name=""/>
        <dsp:cNvSpPr/>
      </dsp:nvSpPr>
      <dsp:spPr>
        <a:xfrm>
          <a:off x="2001242" y="2709333"/>
          <a:ext cx="4813101" cy="902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Revisión de tasas y efectividad de los impuestos especiales</a:t>
          </a:r>
        </a:p>
      </dsp:txBody>
      <dsp:txXfrm>
        <a:off x="2001242" y="2709333"/>
        <a:ext cx="4813101" cy="902112"/>
      </dsp:txXfrm>
    </dsp:sp>
    <dsp:sp modelId="{03D7CC3D-C26D-4B4F-8974-2AF4418B981A}">
      <dsp:nvSpPr>
        <dsp:cNvPr id="0" name=""/>
        <dsp:cNvSpPr/>
      </dsp:nvSpPr>
      <dsp:spPr>
        <a:xfrm>
          <a:off x="1550185" y="3611446"/>
          <a:ext cx="902112" cy="90211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2760FB41-25A7-4648-B780-3D72CBA3AF14}">
      <dsp:nvSpPr>
        <dsp:cNvPr id="0" name=""/>
        <dsp:cNvSpPr/>
      </dsp:nvSpPr>
      <dsp:spPr>
        <a:xfrm>
          <a:off x="2001242" y="3611446"/>
          <a:ext cx="4813101" cy="902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Baja calidad del gasto público</a:t>
          </a:r>
        </a:p>
      </dsp:txBody>
      <dsp:txXfrm>
        <a:off x="2001242" y="3611446"/>
        <a:ext cx="4813101" cy="902112"/>
      </dsp:txXfrm>
    </dsp:sp>
    <dsp:sp modelId="{BE2A83F9-465A-48D1-9626-06AC64810625}">
      <dsp:nvSpPr>
        <dsp:cNvPr id="0" name=""/>
        <dsp:cNvSpPr/>
      </dsp:nvSpPr>
      <dsp:spPr>
        <a:xfrm>
          <a:off x="1550185" y="4513559"/>
          <a:ext cx="902112" cy="90211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F632281E-DCC9-45AB-B50C-B3599FDCE3D2}">
      <dsp:nvSpPr>
        <dsp:cNvPr id="0" name=""/>
        <dsp:cNvSpPr/>
      </dsp:nvSpPr>
      <dsp:spPr>
        <a:xfrm>
          <a:off x="2001242" y="4513559"/>
          <a:ext cx="4813101" cy="902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Falta de alineación de los programas nacionales y regionales </a:t>
          </a:r>
        </a:p>
      </dsp:txBody>
      <dsp:txXfrm>
        <a:off x="2001242" y="4513559"/>
        <a:ext cx="4813101" cy="90211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332067-F8DF-4387-B948-984CB5A7F903}">
      <dsp:nvSpPr>
        <dsp:cNvPr id="0" name=""/>
        <dsp:cNvSpPr/>
      </dsp:nvSpPr>
      <dsp:spPr>
        <a:xfrm>
          <a:off x="1045972" y="1693"/>
          <a:ext cx="1083056" cy="108305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63B636C5-AF3B-4F34-8256-8EA023E7FC1B}">
      <dsp:nvSpPr>
        <dsp:cNvPr id="0" name=""/>
        <dsp:cNvSpPr/>
      </dsp:nvSpPr>
      <dsp:spPr>
        <a:xfrm>
          <a:off x="1587500" y="1693"/>
          <a:ext cx="5778499" cy="10830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Fragilidad institucional</a:t>
          </a:r>
        </a:p>
      </dsp:txBody>
      <dsp:txXfrm>
        <a:off x="1587500" y="1693"/>
        <a:ext cx="5778499" cy="1083056"/>
      </dsp:txXfrm>
    </dsp:sp>
    <dsp:sp modelId="{90CC1E88-404D-45AF-9A65-A18DCFC17D4A}">
      <dsp:nvSpPr>
        <dsp:cNvPr id="0" name=""/>
        <dsp:cNvSpPr/>
      </dsp:nvSpPr>
      <dsp:spPr>
        <a:xfrm>
          <a:off x="1045972" y="1084749"/>
          <a:ext cx="1083056" cy="108305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3FDB2D36-E4DB-4EFC-B0D0-0767D61A3CB8}">
      <dsp:nvSpPr>
        <dsp:cNvPr id="0" name=""/>
        <dsp:cNvSpPr/>
      </dsp:nvSpPr>
      <dsp:spPr>
        <a:xfrm>
          <a:off x="1587500" y="1084749"/>
          <a:ext cx="5778499" cy="10830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Reingeniería de programas presupuestarios y administrativos</a:t>
          </a:r>
        </a:p>
      </dsp:txBody>
      <dsp:txXfrm>
        <a:off x="1587500" y="1084749"/>
        <a:ext cx="5778499" cy="1083056"/>
      </dsp:txXfrm>
    </dsp:sp>
    <dsp:sp modelId="{328B7B04-3B64-4CFE-8526-B61E55E490B1}">
      <dsp:nvSpPr>
        <dsp:cNvPr id="0" name=""/>
        <dsp:cNvSpPr/>
      </dsp:nvSpPr>
      <dsp:spPr>
        <a:xfrm>
          <a:off x="1045972" y="2167805"/>
          <a:ext cx="1083056" cy="108305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E0CDE94C-A7C2-43C5-B5A6-4E95EDDD9852}">
      <dsp:nvSpPr>
        <dsp:cNvPr id="0" name=""/>
        <dsp:cNvSpPr/>
      </dsp:nvSpPr>
      <dsp:spPr>
        <a:xfrm>
          <a:off x="1587500" y="2167805"/>
          <a:ext cx="5778499" cy="10830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Falta de aplicación de sanciones</a:t>
          </a:r>
        </a:p>
      </dsp:txBody>
      <dsp:txXfrm>
        <a:off x="1587500" y="2167805"/>
        <a:ext cx="5778499" cy="1083056"/>
      </dsp:txXfrm>
    </dsp:sp>
    <dsp:sp modelId="{40EE205C-C611-44B2-9F93-94142874EC0B}">
      <dsp:nvSpPr>
        <dsp:cNvPr id="0" name=""/>
        <dsp:cNvSpPr/>
      </dsp:nvSpPr>
      <dsp:spPr>
        <a:xfrm>
          <a:off x="1045972" y="3250861"/>
          <a:ext cx="1083056" cy="108305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CD85633C-B56A-4CD0-B539-129912FBD7FA}">
      <dsp:nvSpPr>
        <dsp:cNvPr id="0" name=""/>
        <dsp:cNvSpPr/>
      </dsp:nvSpPr>
      <dsp:spPr>
        <a:xfrm>
          <a:off x="1587500" y="3250861"/>
          <a:ext cx="5778499" cy="10830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Opacidad en los procesos de asignación de recursos</a:t>
          </a:r>
        </a:p>
      </dsp:txBody>
      <dsp:txXfrm>
        <a:off x="1587500" y="3250861"/>
        <a:ext cx="5778499" cy="1083056"/>
      </dsp:txXfrm>
    </dsp:sp>
    <dsp:sp modelId="{12CAF64D-5587-4523-BC7C-9DCC512905BE}">
      <dsp:nvSpPr>
        <dsp:cNvPr id="0" name=""/>
        <dsp:cNvSpPr/>
      </dsp:nvSpPr>
      <dsp:spPr>
        <a:xfrm>
          <a:off x="1045972" y="4333917"/>
          <a:ext cx="1083056" cy="108305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B22D3202-C116-4D87-9FFC-67EE616D741B}">
      <dsp:nvSpPr>
        <dsp:cNvPr id="0" name=""/>
        <dsp:cNvSpPr/>
      </dsp:nvSpPr>
      <dsp:spPr>
        <a:xfrm>
          <a:off x="1587500" y="4333917"/>
          <a:ext cx="5778499" cy="10830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Políticas inerciales y ciclo político</a:t>
          </a:r>
        </a:p>
      </dsp:txBody>
      <dsp:txXfrm>
        <a:off x="1587500" y="4333917"/>
        <a:ext cx="5778499" cy="108305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0750AB-044F-40B6-B12F-EF981B13BE50}">
      <dsp:nvSpPr>
        <dsp:cNvPr id="0" name=""/>
        <dsp:cNvSpPr/>
      </dsp:nvSpPr>
      <dsp:spPr>
        <a:xfrm>
          <a:off x="-6519216" y="-997040"/>
          <a:ext cx="7759435" cy="7759435"/>
        </a:xfrm>
        <a:prstGeom prst="blockArc">
          <a:avLst>
            <a:gd name="adj1" fmla="val 18900000"/>
            <a:gd name="adj2" fmla="val 2700000"/>
            <a:gd name="adj3" fmla="val 278"/>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6707574-040A-4E53-94DC-88B47116BA1F}">
      <dsp:nvSpPr>
        <dsp:cNvPr id="0" name=""/>
        <dsp:cNvSpPr/>
      </dsp:nvSpPr>
      <dsp:spPr>
        <a:xfrm>
          <a:off x="648989" y="443240"/>
          <a:ext cx="4985290" cy="88694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4010" tIns="45720" rIns="45720" bIns="45720" numCol="1" spcCol="1270" anchor="ctr" anchorCtr="0">
          <a:noAutofit/>
        </a:bodyPr>
        <a:lstStyle/>
        <a:p>
          <a:pPr marL="0" lvl="0" indent="0" algn="l" defTabSz="800100">
            <a:lnSpc>
              <a:spcPct val="90000"/>
            </a:lnSpc>
            <a:spcBef>
              <a:spcPct val="0"/>
            </a:spcBef>
            <a:spcAft>
              <a:spcPct val="35000"/>
            </a:spcAft>
            <a:buNone/>
          </a:pPr>
          <a:r>
            <a:rPr lang="es-419" sz="1800" b="1" kern="1200" dirty="0"/>
            <a:t>En México, se aplica una definición especial de déficit fiscal </a:t>
          </a:r>
          <a:endParaRPr lang="es-ES" sz="1800" b="1" kern="1200" dirty="0"/>
        </a:p>
      </dsp:txBody>
      <dsp:txXfrm>
        <a:off x="648989" y="443240"/>
        <a:ext cx="4985290" cy="886942"/>
      </dsp:txXfrm>
    </dsp:sp>
    <dsp:sp modelId="{8EE5FDDC-601A-4996-9C9F-F794DA9DEABD}">
      <dsp:nvSpPr>
        <dsp:cNvPr id="0" name=""/>
        <dsp:cNvSpPr/>
      </dsp:nvSpPr>
      <dsp:spPr>
        <a:xfrm>
          <a:off x="94650" y="332372"/>
          <a:ext cx="1108677" cy="1108677"/>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3079E13-F788-4680-A219-505AA8E0A06C}">
      <dsp:nvSpPr>
        <dsp:cNvPr id="0" name=""/>
        <dsp:cNvSpPr/>
      </dsp:nvSpPr>
      <dsp:spPr>
        <a:xfrm>
          <a:off x="1157493" y="1773884"/>
          <a:ext cx="4476785" cy="88694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4010" tIns="45720" rIns="45720" bIns="45720" numCol="1" spcCol="1270" anchor="ctr" anchorCtr="0">
          <a:noAutofit/>
        </a:bodyPr>
        <a:lstStyle/>
        <a:p>
          <a:pPr marL="0" lvl="0" indent="0" algn="l" defTabSz="800100">
            <a:lnSpc>
              <a:spcPct val="90000"/>
            </a:lnSpc>
            <a:spcBef>
              <a:spcPct val="0"/>
            </a:spcBef>
            <a:spcAft>
              <a:spcPct val="35000"/>
            </a:spcAft>
            <a:buNone/>
          </a:pPr>
          <a:r>
            <a:rPr lang="es-419" sz="1800" b="1" kern="1200" dirty="0"/>
            <a:t>La regla de gasto estructural sólo abarca alrededor de la mitad del gasto </a:t>
          </a:r>
          <a:endParaRPr lang="es-ES" sz="1800" b="1" kern="1200" dirty="0"/>
        </a:p>
      </dsp:txBody>
      <dsp:txXfrm>
        <a:off x="1157493" y="1773884"/>
        <a:ext cx="4476785" cy="886942"/>
      </dsp:txXfrm>
    </dsp:sp>
    <dsp:sp modelId="{C0FD52A8-D2C2-4390-BB14-FA7BD63ED6BC}">
      <dsp:nvSpPr>
        <dsp:cNvPr id="0" name=""/>
        <dsp:cNvSpPr/>
      </dsp:nvSpPr>
      <dsp:spPr>
        <a:xfrm>
          <a:off x="603154" y="1663016"/>
          <a:ext cx="1108677" cy="1108677"/>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B44DFF0-B877-4761-A655-512B8039B259}">
      <dsp:nvSpPr>
        <dsp:cNvPr id="0" name=""/>
        <dsp:cNvSpPr/>
      </dsp:nvSpPr>
      <dsp:spPr>
        <a:xfrm>
          <a:off x="1157493" y="3104527"/>
          <a:ext cx="4476785" cy="88694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4010" tIns="45720" rIns="45720" bIns="45720" numCol="1" spcCol="1270" anchor="ctr" anchorCtr="0">
          <a:noAutofit/>
        </a:bodyPr>
        <a:lstStyle/>
        <a:p>
          <a:pPr marL="0" lvl="0" indent="0" algn="l" defTabSz="800100">
            <a:lnSpc>
              <a:spcPct val="90000"/>
            </a:lnSpc>
            <a:spcBef>
              <a:spcPct val="0"/>
            </a:spcBef>
            <a:spcAft>
              <a:spcPct val="35000"/>
            </a:spcAft>
            <a:buNone/>
          </a:pPr>
          <a:r>
            <a:rPr lang="es-419" sz="1800" b="1" kern="1200" dirty="0"/>
            <a:t>México utiliza reiteradamente las cláusulas de escape</a:t>
          </a:r>
          <a:endParaRPr lang="es-ES" sz="1800" b="1" kern="1200" dirty="0"/>
        </a:p>
      </dsp:txBody>
      <dsp:txXfrm>
        <a:off x="1157493" y="3104527"/>
        <a:ext cx="4476785" cy="886942"/>
      </dsp:txXfrm>
    </dsp:sp>
    <dsp:sp modelId="{9A13B948-E48D-4471-ADFC-FFFE5878C4EA}">
      <dsp:nvSpPr>
        <dsp:cNvPr id="0" name=""/>
        <dsp:cNvSpPr/>
      </dsp:nvSpPr>
      <dsp:spPr>
        <a:xfrm>
          <a:off x="603154" y="2993660"/>
          <a:ext cx="1108677" cy="1108677"/>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6F00471-83ED-46D3-91F1-0EC2AAD6CF50}">
      <dsp:nvSpPr>
        <dsp:cNvPr id="0" name=""/>
        <dsp:cNvSpPr/>
      </dsp:nvSpPr>
      <dsp:spPr>
        <a:xfrm>
          <a:off x="648989" y="4435171"/>
          <a:ext cx="4985290" cy="88694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4010" tIns="45720" rIns="45720" bIns="45720" numCol="1" spcCol="1270" anchor="ctr" anchorCtr="0">
          <a:noAutofit/>
        </a:bodyPr>
        <a:lstStyle/>
        <a:p>
          <a:pPr marL="0" lvl="0" indent="0" algn="l" defTabSz="800100">
            <a:lnSpc>
              <a:spcPct val="90000"/>
            </a:lnSpc>
            <a:spcBef>
              <a:spcPct val="0"/>
            </a:spcBef>
            <a:spcAft>
              <a:spcPct val="35000"/>
            </a:spcAft>
            <a:buNone/>
          </a:pPr>
          <a:r>
            <a:rPr lang="es-419" sz="1800" b="1" kern="1200" dirty="0"/>
            <a:t>Se utilizan ingresos extraordinarios para cubrir el faltante de ingresos</a:t>
          </a:r>
        </a:p>
      </dsp:txBody>
      <dsp:txXfrm>
        <a:off x="648989" y="4435171"/>
        <a:ext cx="4985290" cy="886942"/>
      </dsp:txXfrm>
    </dsp:sp>
    <dsp:sp modelId="{1E0928AD-D2F2-40A9-9A8F-11DEB44CC237}">
      <dsp:nvSpPr>
        <dsp:cNvPr id="0" name=""/>
        <dsp:cNvSpPr/>
      </dsp:nvSpPr>
      <dsp:spPr>
        <a:xfrm>
          <a:off x="94650" y="4324303"/>
          <a:ext cx="1108677" cy="1108677"/>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330B80-D579-4DB2-8AB0-10EA146E4AE3}">
      <dsp:nvSpPr>
        <dsp:cNvPr id="0" name=""/>
        <dsp:cNvSpPr/>
      </dsp:nvSpPr>
      <dsp:spPr>
        <a:xfrm>
          <a:off x="737" y="944163"/>
          <a:ext cx="2875038" cy="1725023"/>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419" sz="1800" b="1" kern="1200" dirty="0"/>
            <a:t>El LMGCE pretende generar ahorro público; pero la LFPRH y su reglamento no incluyen ningún instrumento financiero para captarlo. </a:t>
          </a:r>
          <a:endParaRPr lang="es-ES" sz="1800" b="1" kern="1200" dirty="0"/>
        </a:p>
      </dsp:txBody>
      <dsp:txXfrm>
        <a:off x="737" y="944163"/>
        <a:ext cx="2875038" cy="1725023"/>
      </dsp:txXfrm>
    </dsp:sp>
    <dsp:sp modelId="{954BFC69-7856-4ECE-8607-1C72FB24D9E4}">
      <dsp:nvSpPr>
        <dsp:cNvPr id="0" name=""/>
        <dsp:cNvSpPr/>
      </dsp:nvSpPr>
      <dsp:spPr>
        <a:xfrm>
          <a:off x="3163279" y="944163"/>
          <a:ext cx="2875038" cy="1725023"/>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419" sz="1800" b="1" kern="1200" dirty="0"/>
            <a:t>Tampoco establece cómo mantener el balance presupuestario cuando el PIB se encuentre por arriba de su nivel de tendencia.</a:t>
          </a:r>
          <a:endParaRPr lang="es-ES" sz="1800" b="1" kern="1200" dirty="0"/>
        </a:p>
      </dsp:txBody>
      <dsp:txXfrm>
        <a:off x="3163279" y="944163"/>
        <a:ext cx="2875038" cy="1725023"/>
      </dsp:txXfrm>
    </dsp:sp>
    <dsp:sp modelId="{1E568979-DA86-4733-85A4-99EA1C6F6A02}">
      <dsp:nvSpPr>
        <dsp:cNvPr id="0" name=""/>
        <dsp:cNvSpPr/>
      </dsp:nvSpPr>
      <dsp:spPr>
        <a:xfrm>
          <a:off x="737" y="2956690"/>
          <a:ext cx="2875038" cy="1725023"/>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419" sz="1800" b="1" kern="1200" dirty="0"/>
            <a:t>Que el Congreso establezca una regla fiscal basada en el BE que permita al Ejecutivo instrumentar una política contracíclica</a:t>
          </a:r>
          <a:endParaRPr lang="es-ES" sz="1800" b="1" kern="1200" dirty="0"/>
        </a:p>
      </dsp:txBody>
      <dsp:txXfrm>
        <a:off x="737" y="2956690"/>
        <a:ext cx="2875038" cy="1725023"/>
      </dsp:txXfrm>
    </dsp:sp>
    <dsp:sp modelId="{12D7D892-EAF6-4A74-AD5B-C6A823D285B7}">
      <dsp:nvSpPr>
        <dsp:cNvPr id="0" name=""/>
        <dsp:cNvSpPr/>
      </dsp:nvSpPr>
      <dsp:spPr>
        <a:xfrm>
          <a:off x="3163279" y="2956690"/>
          <a:ext cx="2875038" cy="1725023"/>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Font typeface="Symbol" panose="05050102010706020507" pitchFamily="18" charset="2"/>
            <a:buNone/>
          </a:pPr>
          <a:r>
            <a:rPr lang="es-419" sz="1800" b="1" kern="1200" dirty="0"/>
            <a:t>Conformar grupos técnicos de expertos que apliquen metodologías para la estimación de las principales variables asociadas con la regla fiscal. </a:t>
          </a:r>
          <a:endParaRPr lang="es-ES" sz="1800" b="1" kern="1200" dirty="0"/>
        </a:p>
      </dsp:txBody>
      <dsp:txXfrm>
        <a:off x="3163279" y="2956690"/>
        <a:ext cx="2875038" cy="172502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D917E-F442-4642-85F3-720CE3E9C0F1}">
      <dsp:nvSpPr>
        <dsp:cNvPr id="0" name=""/>
        <dsp:cNvSpPr/>
      </dsp:nvSpPr>
      <dsp:spPr>
        <a:xfrm>
          <a:off x="0" y="252488"/>
          <a:ext cx="2816678" cy="1690007"/>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b="1" kern="1200" dirty="0"/>
            <a:t>Gravar el Ingreso al capital y fortalecer su progresividad</a:t>
          </a:r>
        </a:p>
      </dsp:txBody>
      <dsp:txXfrm>
        <a:off x="0" y="252488"/>
        <a:ext cx="2816678" cy="1690007"/>
      </dsp:txXfrm>
    </dsp:sp>
    <dsp:sp modelId="{5F570AA4-F850-414D-94AE-08DA7D86AEDD}">
      <dsp:nvSpPr>
        <dsp:cNvPr id="0" name=""/>
        <dsp:cNvSpPr/>
      </dsp:nvSpPr>
      <dsp:spPr>
        <a:xfrm>
          <a:off x="3098346" y="252488"/>
          <a:ext cx="2816678" cy="1690007"/>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b="1" kern="1200" dirty="0"/>
            <a:t>Impuesto a la herencia</a:t>
          </a:r>
        </a:p>
      </dsp:txBody>
      <dsp:txXfrm>
        <a:off x="3098346" y="252488"/>
        <a:ext cx="2816678" cy="1690007"/>
      </dsp:txXfrm>
    </dsp:sp>
    <dsp:sp modelId="{2F0D20A4-A3CD-4176-BF3F-BCB9F4B0A267}">
      <dsp:nvSpPr>
        <dsp:cNvPr id="0" name=""/>
        <dsp:cNvSpPr/>
      </dsp:nvSpPr>
      <dsp:spPr>
        <a:xfrm>
          <a:off x="6196693" y="252488"/>
          <a:ext cx="2816678" cy="1690007"/>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b="1" kern="1200" dirty="0"/>
            <a:t>Reforzar la cooperación internacional para reducir la evasión del impuesto sobre el  capital </a:t>
          </a:r>
        </a:p>
      </dsp:txBody>
      <dsp:txXfrm>
        <a:off x="6196693" y="252488"/>
        <a:ext cx="2816678" cy="1690007"/>
      </dsp:txXfrm>
    </dsp:sp>
    <dsp:sp modelId="{9380F966-71E5-4EE9-B17B-D059F2C55B5B}">
      <dsp:nvSpPr>
        <dsp:cNvPr id="0" name=""/>
        <dsp:cNvSpPr/>
      </dsp:nvSpPr>
      <dsp:spPr>
        <a:xfrm>
          <a:off x="0" y="2224163"/>
          <a:ext cx="2816678" cy="1690007"/>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b="1" kern="1200" dirty="0"/>
            <a:t>Integrar la administración tributaria y la de seguridad social para  disminuir la evasión</a:t>
          </a:r>
        </a:p>
      </dsp:txBody>
      <dsp:txXfrm>
        <a:off x="0" y="2224163"/>
        <a:ext cx="2816678" cy="1690007"/>
      </dsp:txXfrm>
    </dsp:sp>
    <dsp:sp modelId="{1DD93037-11B6-4FE4-9AD8-C6E3735CC278}">
      <dsp:nvSpPr>
        <dsp:cNvPr id="0" name=""/>
        <dsp:cNvSpPr/>
      </dsp:nvSpPr>
      <dsp:spPr>
        <a:xfrm>
          <a:off x="3098346" y="2224163"/>
          <a:ext cx="2816678" cy="1690007"/>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b="1" kern="1200" dirty="0"/>
            <a:t>Aumentar y homogeneizar las tasas de impuesto al carbono de los distintos combustibles fósiles</a:t>
          </a:r>
        </a:p>
      </dsp:txBody>
      <dsp:txXfrm>
        <a:off x="3098346" y="2224163"/>
        <a:ext cx="2816678" cy="1690007"/>
      </dsp:txXfrm>
    </dsp:sp>
    <dsp:sp modelId="{472D6E6E-C367-4AA3-882D-486EA839933C}">
      <dsp:nvSpPr>
        <dsp:cNvPr id="0" name=""/>
        <dsp:cNvSpPr/>
      </dsp:nvSpPr>
      <dsp:spPr>
        <a:xfrm>
          <a:off x="6196693" y="2224163"/>
          <a:ext cx="2816678" cy="1690007"/>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b="1" kern="1200" dirty="0"/>
            <a:t>La tasa impositiva actual para personas morales es de 30%, por encima del promedio de la OCDE de 24%</a:t>
          </a:r>
        </a:p>
      </dsp:txBody>
      <dsp:txXfrm>
        <a:off x="6196693" y="2224163"/>
        <a:ext cx="2816678" cy="1690007"/>
      </dsp:txXfrm>
    </dsp:sp>
    <dsp:sp modelId="{4AA77CDB-2343-4F70-A81D-CFC1734FFBBD}">
      <dsp:nvSpPr>
        <dsp:cNvPr id="0" name=""/>
        <dsp:cNvSpPr/>
      </dsp:nvSpPr>
      <dsp:spPr>
        <a:xfrm>
          <a:off x="0" y="4195838"/>
          <a:ext cx="2816678" cy="1690007"/>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b="1" kern="1200" dirty="0"/>
            <a:t>Ampliar la base del IVA, eliminando exenciones </a:t>
          </a:r>
        </a:p>
      </dsp:txBody>
      <dsp:txXfrm>
        <a:off x="0" y="4195838"/>
        <a:ext cx="2816678" cy="1690007"/>
      </dsp:txXfrm>
    </dsp:sp>
    <dsp:sp modelId="{AE4FFB83-2DFC-4D45-8BA3-B708E72B43F3}">
      <dsp:nvSpPr>
        <dsp:cNvPr id="0" name=""/>
        <dsp:cNvSpPr/>
      </dsp:nvSpPr>
      <dsp:spPr>
        <a:xfrm>
          <a:off x="3098346" y="4195838"/>
          <a:ext cx="2816678" cy="1690007"/>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b="1" kern="1200" dirty="0"/>
            <a:t>Ampliar la base del ISR y eliminar gastos fiscales ineficaces</a:t>
          </a:r>
        </a:p>
      </dsp:txBody>
      <dsp:txXfrm>
        <a:off x="3098346" y="4195838"/>
        <a:ext cx="2816678" cy="1690007"/>
      </dsp:txXfrm>
    </dsp:sp>
    <dsp:sp modelId="{FC16F881-871A-49F6-B639-BC4A3F43A776}">
      <dsp:nvSpPr>
        <dsp:cNvPr id="0" name=""/>
        <dsp:cNvSpPr/>
      </dsp:nvSpPr>
      <dsp:spPr>
        <a:xfrm>
          <a:off x="6196693" y="4195838"/>
          <a:ext cx="2816678" cy="1690007"/>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b="1" kern="1200" dirty="0"/>
            <a:t>Reforma al impuesto predial, actualización de las cuotas y mejora de los sistemas de recaudación </a:t>
          </a:r>
        </a:p>
      </dsp:txBody>
      <dsp:txXfrm>
        <a:off x="6196693" y="4195838"/>
        <a:ext cx="2816678" cy="1690007"/>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5.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79F87A0D-EBC2-4704-8CFB-225080423A7B}"/>
              </a:ext>
            </a:extLst>
          </p:cNvPr>
          <p:cNvSpPr>
            <a:spLocks noGrp="1"/>
          </p:cNvSpPr>
          <p:nvPr>
            <p:ph type="hdr" sz="quarter"/>
          </p:nvPr>
        </p:nvSpPr>
        <p:spPr>
          <a:xfrm>
            <a:off x="0" y="0"/>
            <a:ext cx="2982913" cy="466725"/>
          </a:xfrm>
          <a:prstGeom prst="rect">
            <a:avLst/>
          </a:prstGeom>
        </p:spPr>
        <p:txBody>
          <a:bodyPr vert="horz" lIns="91440" tIns="45720" rIns="91440" bIns="45720" rtlCol="0"/>
          <a:lstStyle>
            <a:lvl1pPr algn="l">
              <a:defRPr sz="1200"/>
            </a:lvl1pPr>
          </a:lstStyle>
          <a:p>
            <a:endParaRPr lang="es-419"/>
          </a:p>
        </p:txBody>
      </p:sp>
      <p:sp>
        <p:nvSpPr>
          <p:cNvPr id="3" name="Marcador de fecha 2">
            <a:extLst>
              <a:ext uri="{FF2B5EF4-FFF2-40B4-BE49-F238E27FC236}">
                <a16:creationId xmlns:a16="http://schemas.microsoft.com/office/drawing/2014/main" id="{2E2DB914-7DBE-4287-804C-85C413ADEB21}"/>
              </a:ext>
            </a:extLst>
          </p:cNvPr>
          <p:cNvSpPr>
            <a:spLocks noGrp="1"/>
          </p:cNvSpPr>
          <p:nvPr>
            <p:ph type="dt" sz="quarter" idx="1"/>
          </p:nvPr>
        </p:nvSpPr>
        <p:spPr>
          <a:xfrm>
            <a:off x="3897313" y="0"/>
            <a:ext cx="2982912" cy="466725"/>
          </a:xfrm>
          <a:prstGeom prst="rect">
            <a:avLst/>
          </a:prstGeom>
        </p:spPr>
        <p:txBody>
          <a:bodyPr vert="horz" lIns="91440" tIns="45720" rIns="91440" bIns="45720" rtlCol="0"/>
          <a:lstStyle>
            <a:lvl1pPr algn="r">
              <a:defRPr sz="1200"/>
            </a:lvl1pPr>
          </a:lstStyle>
          <a:p>
            <a:fld id="{CCC19BBF-A032-4A0F-9599-6130E37C414F}" type="datetimeFigureOut">
              <a:rPr lang="es-419" smtClean="0"/>
              <a:t>06/08/18</a:t>
            </a:fld>
            <a:endParaRPr lang="es-419"/>
          </a:p>
        </p:txBody>
      </p:sp>
      <p:sp>
        <p:nvSpPr>
          <p:cNvPr id="4" name="Marcador de pie de página 3">
            <a:extLst>
              <a:ext uri="{FF2B5EF4-FFF2-40B4-BE49-F238E27FC236}">
                <a16:creationId xmlns:a16="http://schemas.microsoft.com/office/drawing/2014/main" id="{B31C7D15-AAAF-424D-92C3-E1437EED459C}"/>
              </a:ext>
            </a:extLst>
          </p:cNvPr>
          <p:cNvSpPr>
            <a:spLocks noGrp="1"/>
          </p:cNvSpPr>
          <p:nvPr>
            <p:ph type="ftr" sz="quarter" idx="2"/>
          </p:nvPr>
        </p:nvSpPr>
        <p:spPr>
          <a:xfrm>
            <a:off x="0" y="8829675"/>
            <a:ext cx="2982913" cy="466725"/>
          </a:xfrm>
          <a:prstGeom prst="rect">
            <a:avLst/>
          </a:prstGeom>
        </p:spPr>
        <p:txBody>
          <a:bodyPr vert="horz" lIns="91440" tIns="45720" rIns="91440" bIns="45720" rtlCol="0" anchor="b"/>
          <a:lstStyle>
            <a:lvl1pPr algn="l">
              <a:defRPr sz="1200"/>
            </a:lvl1pPr>
          </a:lstStyle>
          <a:p>
            <a:endParaRPr lang="es-419"/>
          </a:p>
        </p:txBody>
      </p:sp>
      <p:sp>
        <p:nvSpPr>
          <p:cNvPr id="5" name="Marcador de número de diapositiva 4">
            <a:extLst>
              <a:ext uri="{FF2B5EF4-FFF2-40B4-BE49-F238E27FC236}">
                <a16:creationId xmlns:a16="http://schemas.microsoft.com/office/drawing/2014/main" id="{D142CC8C-102C-45B2-942B-DFDA5E3384E8}"/>
              </a:ext>
            </a:extLst>
          </p:cNvPr>
          <p:cNvSpPr>
            <a:spLocks noGrp="1"/>
          </p:cNvSpPr>
          <p:nvPr>
            <p:ph type="sldNum" sz="quarter" idx="3"/>
          </p:nvPr>
        </p:nvSpPr>
        <p:spPr>
          <a:xfrm>
            <a:off x="3897313" y="8829675"/>
            <a:ext cx="2982912" cy="466725"/>
          </a:xfrm>
          <a:prstGeom prst="rect">
            <a:avLst/>
          </a:prstGeom>
        </p:spPr>
        <p:txBody>
          <a:bodyPr vert="horz" lIns="91440" tIns="45720" rIns="91440" bIns="45720" rtlCol="0" anchor="b"/>
          <a:lstStyle>
            <a:lvl1pPr algn="r">
              <a:defRPr sz="1200"/>
            </a:lvl1pPr>
          </a:lstStyle>
          <a:p>
            <a:fld id="{AB33C3B9-D3EE-438A-9091-3FF4CDDE5C17}" type="slidenum">
              <a:rPr lang="es-419" smtClean="0"/>
              <a:t>‹Nº›</a:t>
            </a:fld>
            <a:endParaRPr lang="es-419"/>
          </a:p>
        </p:txBody>
      </p:sp>
    </p:spTree>
    <p:extLst>
      <p:ext uri="{BB962C8B-B14F-4D97-AF65-F5344CB8AC3E}">
        <p14:creationId xmlns:p14="http://schemas.microsoft.com/office/powerpoint/2010/main" val="17633518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s-419"/>
          </a:p>
        </p:txBody>
      </p:sp>
      <p:sp>
        <p:nvSpPr>
          <p:cNvPr id="3" name="Marcador de fecha 2"/>
          <p:cNvSpPr>
            <a:spLocks noGrp="1"/>
          </p:cNvSpPr>
          <p:nvPr>
            <p:ph type="dt" idx="1"/>
          </p:nvPr>
        </p:nvSpPr>
        <p:spPr>
          <a:xfrm>
            <a:off x="3898102" y="0"/>
            <a:ext cx="2982119" cy="466434"/>
          </a:xfrm>
          <a:prstGeom prst="rect">
            <a:avLst/>
          </a:prstGeom>
        </p:spPr>
        <p:txBody>
          <a:bodyPr vert="horz" lIns="92446" tIns="46223" rIns="92446" bIns="46223" rtlCol="0"/>
          <a:lstStyle>
            <a:lvl1pPr algn="r">
              <a:defRPr sz="1200"/>
            </a:lvl1pPr>
          </a:lstStyle>
          <a:p>
            <a:fld id="{70C9C42B-8D68-4C97-85EC-EFE001035AD8}" type="datetimeFigureOut">
              <a:rPr lang="es-419" smtClean="0"/>
              <a:t>06/08/18</a:t>
            </a:fld>
            <a:endParaRPr lang="es-419"/>
          </a:p>
        </p:txBody>
      </p:sp>
      <p:sp>
        <p:nvSpPr>
          <p:cNvPr id="4" name="Marcador de imagen de diapositiva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2446" tIns="46223" rIns="92446" bIns="46223" rtlCol="0" anchor="ctr"/>
          <a:lstStyle/>
          <a:p>
            <a:endParaRPr lang="es-419"/>
          </a:p>
        </p:txBody>
      </p:sp>
      <p:sp>
        <p:nvSpPr>
          <p:cNvPr id="5" name="Marcador de notas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6" name="Marcador de pie de página 5"/>
          <p:cNvSpPr>
            <a:spLocks noGrp="1"/>
          </p:cNvSpPr>
          <p:nvPr>
            <p:ph type="ftr" sz="quarter" idx="4"/>
          </p:nvPr>
        </p:nvSpPr>
        <p:spPr>
          <a:xfrm>
            <a:off x="0" y="8829967"/>
            <a:ext cx="2982119" cy="466433"/>
          </a:xfrm>
          <a:prstGeom prst="rect">
            <a:avLst/>
          </a:prstGeom>
        </p:spPr>
        <p:txBody>
          <a:bodyPr vert="horz" lIns="92446" tIns="46223" rIns="92446" bIns="46223" rtlCol="0" anchor="b"/>
          <a:lstStyle>
            <a:lvl1pPr algn="l">
              <a:defRPr sz="1200"/>
            </a:lvl1pPr>
          </a:lstStyle>
          <a:p>
            <a:endParaRPr lang="es-419"/>
          </a:p>
        </p:txBody>
      </p:sp>
      <p:sp>
        <p:nvSpPr>
          <p:cNvPr id="7" name="Marcador de número de diapositiva 6"/>
          <p:cNvSpPr>
            <a:spLocks noGrp="1"/>
          </p:cNvSpPr>
          <p:nvPr>
            <p:ph type="sldNum" sz="quarter" idx="5"/>
          </p:nvPr>
        </p:nvSpPr>
        <p:spPr>
          <a:xfrm>
            <a:off x="3898102" y="8829967"/>
            <a:ext cx="2982119" cy="466433"/>
          </a:xfrm>
          <a:prstGeom prst="rect">
            <a:avLst/>
          </a:prstGeom>
        </p:spPr>
        <p:txBody>
          <a:bodyPr vert="horz" lIns="92446" tIns="46223" rIns="92446" bIns="46223" rtlCol="0" anchor="b"/>
          <a:lstStyle>
            <a:lvl1pPr algn="r">
              <a:defRPr sz="1200"/>
            </a:lvl1pPr>
          </a:lstStyle>
          <a:p>
            <a:fld id="{57198CF8-CD27-4455-B92F-6B75D385F1E2}" type="slidenum">
              <a:rPr lang="es-419" smtClean="0"/>
              <a:t>‹Nº›</a:t>
            </a:fld>
            <a:endParaRPr lang="es-419"/>
          </a:p>
        </p:txBody>
      </p:sp>
    </p:spTree>
    <p:extLst>
      <p:ext uri="{BB962C8B-B14F-4D97-AF65-F5344CB8AC3E}">
        <p14:creationId xmlns:p14="http://schemas.microsoft.com/office/powerpoint/2010/main" val="2775436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1</a:t>
            </a:fld>
            <a:endParaRPr lang="es-ES_tradnl"/>
          </a:p>
        </p:txBody>
      </p:sp>
    </p:spTree>
    <p:extLst>
      <p:ext uri="{BB962C8B-B14F-4D97-AF65-F5344CB8AC3E}">
        <p14:creationId xmlns:p14="http://schemas.microsoft.com/office/powerpoint/2010/main" val="734199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u="none" strike="noStrike" kern="1200" baseline="0" dirty="0">
                <a:solidFill>
                  <a:schemeClr val="tx1"/>
                </a:solidFill>
                <a:latin typeface="+mn-lt"/>
                <a:ea typeface="+mn-ea"/>
                <a:cs typeface="+mn-cs"/>
              </a:rPr>
              <a:t>En 2014 la desigualdad en el ingreso disponible, medida por el coeficiente de Gini, fue de</a:t>
            </a:r>
          </a:p>
          <a:p>
            <a:r>
              <a:rPr lang="es-MX" sz="1200" b="0" i="0" u="none" strike="noStrike" kern="1200" baseline="0" dirty="0">
                <a:solidFill>
                  <a:schemeClr val="tx1"/>
                </a:solidFill>
                <a:latin typeface="+mn-lt"/>
                <a:ea typeface="+mn-ea"/>
                <a:cs typeface="+mn-cs"/>
              </a:rPr>
              <a:t>0.46 (véase la gráfica 1.8). Si bien esta cifra ha disminuido desde mediados de la década</a:t>
            </a:r>
          </a:p>
          <a:p>
            <a:r>
              <a:rPr lang="es-MX" sz="1200" b="0" i="0" u="none" strike="noStrike" kern="1200" baseline="0" dirty="0">
                <a:solidFill>
                  <a:schemeClr val="tx1"/>
                </a:solidFill>
                <a:latin typeface="+mn-lt"/>
                <a:ea typeface="+mn-ea"/>
                <a:cs typeface="+mn-cs"/>
              </a:rPr>
              <a:t>de 1990 (alrededor de 0.50), aún es 50% más alta que el promedio de la OCDE, de 0.315.</a:t>
            </a:r>
          </a:p>
          <a:p>
            <a:r>
              <a:rPr lang="es-MX" sz="1200" b="0" i="0" u="none" strike="noStrike" kern="1200" baseline="0" dirty="0">
                <a:solidFill>
                  <a:schemeClr val="tx1"/>
                </a:solidFill>
                <a:latin typeface="+mn-lt"/>
                <a:ea typeface="+mn-ea"/>
                <a:cs typeface="+mn-cs"/>
              </a:rPr>
              <a:t>La reducción del nivel de pobreza relativa desde finales de dicha década se ha</a:t>
            </a:r>
          </a:p>
          <a:p>
            <a:r>
              <a:rPr lang="es-MX" sz="1200" b="0" i="0" u="none" strike="noStrike" kern="1200" baseline="0" dirty="0">
                <a:solidFill>
                  <a:schemeClr val="tx1"/>
                </a:solidFill>
                <a:latin typeface="+mn-lt"/>
                <a:ea typeface="+mn-ea"/>
                <a:cs typeface="+mn-cs"/>
              </a:rPr>
              <a:t>desacelerado y continúa elevada en comparación con otros países de la OCDE y con</a:t>
            </a:r>
          </a:p>
          <a:p>
            <a:r>
              <a:rPr lang="es-MX" sz="1200" b="0" i="0" u="none" strike="noStrike" kern="1200" baseline="0" dirty="0">
                <a:solidFill>
                  <a:schemeClr val="tx1"/>
                </a:solidFill>
                <a:latin typeface="+mn-lt"/>
                <a:ea typeface="+mn-ea"/>
                <a:cs typeface="+mn-cs"/>
              </a:rPr>
              <a:t>algunos de América Latina con niveles similares de PIB per cápita. En 2014, casi 17% de</a:t>
            </a:r>
          </a:p>
          <a:p>
            <a:r>
              <a:rPr lang="es-MX" sz="1200" b="0" i="0" u="none" strike="noStrike" kern="1200" baseline="0" dirty="0">
                <a:solidFill>
                  <a:schemeClr val="tx1"/>
                </a:solidFill>
                <a:latin typeface="+mn-lt"/>
                <a:ea typeface="+mn-ea"/>
                <a:cs typeface="+mn-cs"/>
              </a:rPr>
              <a:t>los mexicanos tenía ingresos después de impuestos y transferencias menores que el</a:t>
            </a:r>
          </a:p>
          <a:p>
            <a:r>
              <a:rPr lang="es-MX" sz="1200" b="0" i="0" u="none" strike="noStrike" kern="1200" baseline="0" dirty="0">
                <a:solidFill>
                  <a:schemeClr val="tx1"/>
                </a:solidFill>
                <a:latin typeface="+mn-lt"/>
                <a:ea typeface="+mn-ea"/>
                <a:cs typeface="+mn-cs"/>
              </a:rPr>
              <a:t>ingreso mediano, casi el doble del promedio de la OCDE. </a:t>
            </a:r>
            <a:r>
              <a:rPr lang="es-MX" sz="1200" b="1" i="0" u="none" strike="noStrike" kern="1200" baseline="0" dirty="0">
                <a:solidFill>
                  <a:schemeClr val="tx1"/>
                </a:solidFill>
                <a:latin typeface="+mn-lt"/>
                <a:ea typeface="+mn-ea"/>
                <a:cs typeface="+mn-cs"/>
              </a:rPr>
              <a:t>El sistema fiscal y de</a:t>
            </a:r>
          </a:p>
          <a:p>
            <a:r>
              <a:rPr lang="es-MX" sz="1200" b="1" i="0" u="none" strike="noStrike" kern="1200" baseline="0" dirty="0">
                <a:solidFill>
                  <a:schemeClr val="tx1"/>
                </a:solidFill>
                <a:latin typeface="+mn-lt"/>
                <a:ea typeface="+mn-ea"/>
                <a:cs typeface="+mn-cs"/>
              </a:rPr>
              <a:t>transferencias de México ayuda poco a mejorar la igualdad.</a:t>
            </a:r>
            <a:r>
              <a:rPr lang="es-MX" sz="1200" b="0" i="0" u="none" strike="noStrike" kern="1200" baseline="0" dirty="0">
                <a:solidFill>
                  <a:schemeClr val="tx1"/>
                </a:solidFill>
                <a:latin typeface="+mn-lt"/>
                <a:ea typeface="+mn-ea"/>
                <a:cs typeface="+mn-cs"/>
              </a:rPr>
              <a:t> </a:t>
            </a:r>
            <a:r>
              <a:rPr lang="es-MX" sz="1200" b="1" i="0" u="none" strike="noStrike" kern="1200" baseline="0" dirty="0">
                <a:solidFill>
                  <a:schemeClr val="tx1"/>
                </a:solidFill>
                <a:latin typeface="+mn-lt"/>
                <a:ea typeface="+mn-ea"/>
                <a:cs typeface="+mn-cs"/>
              </a:rPr>
              <a:t>La diferencia entre la</a:t>
            </a:r>
          </a:p>
          <a:p>
            <a:r>
              <a:rPr lang="es-MX" sz="1200" b="1" i="0" u="none" strike="noStrike" kern="1200" baseline="0" dirty="0">
                <a:solidFill>
                  <a:schemeClr val="tx1"/>
                </a:solidFill>
                <a:latin typeface="+mn-lt"/>
                <a:ea typeface="+mn-ea"/>
                <a:cs typeface="+mn-cs"/>
              </a:rPr>
              <a:t>desigualdad (medida por el coeficiente de Gini) antes y después de impuestos y</a:t>
            </a:r>
          </a:p>
          <a:p>
            <a:r>
              <a:rPr lang="es-MX" sz="1200" b="1" i="0" u="none" strike="noStrike" kern="1200" baseline="0" dirty="0">
                <a:solidFill>
                  <a:schemeClr val="tx1"/>
                </a:solidFill>
                <a:latin typeface="+mn-lt"/>
                <a:ea typeface="+mn-ea"/>
                <a:cs typeface="+mn-cs"/>
              </a:rPr>
              <a:t>transferencias es la más baja en la OCDE. Por otro lado, a pesar de los avances, la red de</a:t>
            </a:r>
          </a:p>
          <a:p>
            <a:r>
              <a:rPr lang="es-MX" sz="1200" b="1" i="0" u="none" strike="noStrike" kern="1200" baseline="0" dirty="0">
                <a:solidFill>
                  <a:schemeClr val="tx1"/>
                </a:solidFill>
                <a:latin typeface="+mn-lt"/>
                <a:ea typeface="+mn-ea"/>
                <a:cs typeface="+mn-cs"/>
              </a:rPr>
              <a:t>seguridad social aún es débil en México.</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De acuerdo con la OCDE (2016), la distribución luego de implementada la política fiscal mejoró en promedio un 27% en los países de la Organización; sin embargo, en México dicha reducción es de alrededor del 2.0%.</a:t>
            </a:r>
            <a:endParaRPr lang="es-419" sz="1200" kern="1200" dirty="0">
              <a:solidFill>
                <a:schemeClr val="tx1"/>
              </a:solidFill>
              <a:effectLst/>
              <a:latin typeface="+mn-lt"/>
              <a:ea typeface="+mn-ea"/>
              <a:cs typeface="+mn-cs"/>
            </a:endParaRPr>
          </a:p>
          <a:p>
            <a:endParaRPr lang="es-419" b="1"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16</a:t>
            </a:fld>
            <a:endParaRPr lang="es-419"/>
          </a:p>
        </p:txBody>
      </p:sp>
    </p:spTree>
    <p:extLst>
      <p:ext uri="{BB962C8B-B14F-4D97-AF65-F5344CB8AC3E}">
        <p14:creationId xmlns:p14="http://schemas.microsoft.com/office/powerpoint/2010/main" val="20431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419" dirty="0"/>
              <a:t>El LMGCE es el gasto corriente estructural de la última Cuenta Pública disponible al momento de presentar al Congreso la ILIF y el PPEF, más un incremento real anual que deberá ser menor al crecimiento del PIB potencial. En tanto que el GCE se refiere al gasto programable menos el costo financiero, participaciones federales, ADEFAS, combustibles para la generación de electricidad, pensiones y jubilaciones del sector público y la inversión física y financiera directa de la APF. </a:t>
            </a:r>
          </a:p>
          <a:p>
            <a:r>
              <a:rPr lang="es-419" dirty="0"/>
              <a:t>Que la regla fiscal del LMGCE prevea aumentar el ahorro, la inversión, la reducción de la deuda o mejorar el balance público cuando la economía por arriba de su nivel de tendencia de mediano plazo.</a:t>
            </a:r>
          </a:p>
          <a:p>
            <a:r>
              <a:rPr lang="es-419" dirty="0"/>
              <a:t>Reformar la normativa y mecanismos para asegurar que no se rebase el LMGCE.</a:t>
            </a:r>
          </a:p>
          <a:p>
            <a:r>
              <a:rPr lang="es-419" dirty="0"/>
              <a:t>El gasto GCE corresponde al gasto neto total menos el costo financiero, participaciones a estados y municipios, </a:t>
            </a:r>
            <a:r>
              <a:rPr lang="es-419" dirty="0" err="1"/>
              <a:t>Adefas</a:t>
            </a:r>
            <a:r>
              <a:rPr lang="es-419" dirty="0"/>
              <a:t>, combustibles utilizados para la generación de electricidad, pagos de pensiones y jubilaciones del sector público y la Inversión física y financiera de la APF. </a:t>
            </a:r>
          </a:p>
          <a:p>
            <a:endParaRPr lang="es-419"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17</a:t>
            </a:fld>
            <a:endParaRPr lang="es-419"/>
          </a:p>
        </p:txBody>
      </p:sp>
    </p:spTree>
    <p:extLst>
      <p:ext uri="{BB962C8B-B14F-4D97-AF65-F5344CB8AC3E}">
        <p14:creationId xmlns:p14="http://schemas.microsoft.com/office/powerpoint/2010/main" val="1055514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18</a:t>
            </a:fld>
            <a:endParaRPr lang="es-419"/>
          </a:p>
        </p:txBody>
      </p:sp>
    </p:spTree>
    <p:extLst>
      <p:ext uri="{BB962C8B-B14F-4D97-AF65-F5344CB8AC3E}">
        <p14:creationId xmlns:p14="http://schemas.microsoft.com/office/powerpoint/2010/main" val="5682324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20</a:t>
            </a:fld>
            <a:endParaRPr lang="es-419"/>
          </a:p>
        </p:txBody>
      </p:sp>
    </p:spTree>
    <p:extLst>
      <p:ext uri="{BB962C8B-B14F-4D97-AF65-F5344CB8AC3E}">
        <p14:creationId xmlns:p14="http://schemas.microsoft.com/office/powerpoint/2010/main" val="2888392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419" dirty="0"/>
              <a:t> </a:t>
            </a:r>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21</a:t>
            </a:fld>
            <a:endParaRPr lang="es-419"/>
          </a:p>
        </p:txBody>
      </p:sp>
    </p:spTree>
    <p:extLst>
      <p:ext uri="{BB962C8B-B14F-4D97-AF65-F5344CB8AC3E}">
        <p14:creationId xmlns:p14="http://schemas.microsoft.com/office/powerpoint/2010/main" val="23527035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22</a:t>
            </a:fld>
            <a:endParaRPr lang="es-419"/>
          </a:p>
        </p:txBody>
      </p:sp>
    </p:spTree>
    <p:extLst>
      <p:ext uri="{BB962C8B-B14F-4D97-AF65-F5344CB8AC3E}">
        <p14:creationId xmlns:p14="http://schemas.microsoft.com/office/powerpoint/2010/main" val="3583633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23</a:t>
            </a:fld>
            <a:endParaRPr lang="es-419"/>
          </a:p>
        </p:txBody>
      </p:sp>
    </p:spTree>
    <p:extLst>
      <p:ext uri="{BB962C8B-B14F-4D97-AF65-F5344CB8AC3E}">
        <p14:creationId xmlns:p14="http://schemas.microsoft.com/office/powerpoint/2010/main" val="28023669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24</a:t>
            </a:fld>
            <a:endParaRPr lang="es-419"/>
          </a:p>
        </p:txBody>
      </p:sp>
    </p:spTree>
    <p:extLst>
      <p:ext uri="{BB962C8B-B14F-4D97-AF65-F5344CB8AC3E}">
        <p14:creationId xmlns:p14="http://schemas.microsoft.com/office/powerpoint/2010/main" val="20055801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25</a:t>
            </a:fld>
            <a:endParaRPr lang="es-419"/>
          </a:p>
        </p:txBody>
      </p:sp>
    </p:spTree>
    <p:extLst>
      <p:ext uri="{BB962C8B-B14F-4D97-AF65-F5344CB8AC3E}">
        <p14:creationId xmlns:p14="http://schemas.microsoft.com/office/powerpoint/2010/main" val="28138081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26</a:t>
            </a:fld>
            <a:endParaRPr lang="es-419"/>
          </a:p>
        </p:txBody>
      </p:sp>
    </p:spTree>
    <p:extLst>
      <p:ext uri="{BB962C8B-B14F-4D97-AF65-F5344CB8AC3E}">
        <p14:creationId xmlns:p14="http://schemas.microsoft.com/office/powerpoint/2010/main" val="27351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419" dirty="0"/>
              <a:t>La reforma hacendaria responde al acuerdo 2.11 del pacto por México que reconoce la necesidad de una reforma hacendaria eficiente y equitativa como palanca del desarrollo. </a:t>
            </a:r>
          </a:p>
          <a:p>
            <a:endParaRPr lang="es-419"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3</a:t>
            </a:fld>
            <a:endParaRPr lang="es-419"/>
          </a:p>
        </p:txBody>
      </p:sp>
    </p:spTree>
    <p:extLst>
      <p:ext uri="{BB962C8B-B14F-4D97-AF65-F5344CB8AC3E}">
        <p14:creationId xmlns:p14="http://schemas.microsoft.com/office/powerpoint/2010/main" val="3647069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28</a:t>
            </a:fld>
            <a:endParaRPr lang="es-419"/>
          </a:p>
        </p:txBody>
      </p:sp>
    </p:spTree>
    <p:extLst>
      <p:ext uri="{BB962C8B-B14F-4D97-AF65-F5344CB8AC3E}">
        <p14:creationId xmlns:p14="http://schemas.microsoft.com/office/powerpoint/2010/main" val="14375997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29</a:t>
            </a:fld>
            <a:endParaRPr lang="es-419"/>
          </a:p>
        </p:txBody>
      </p:sp>
    </p:spTree>
    <p:extLst>
      <p:ext uri="{BB962C8B-B14F-4D97-AF65-F5344CB8AC3E}">
        <p14:creationId xmlns:p14="http://schemas.microsoft.com/office/powerpoint/2010/main" val="10315242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F495FA6-FEE8-624E-ADDD-FA24AA94D0F5}" type="slidenum">
              <a:rPr lang="es-ES_tradnl" smtClean="0"/>
              <a:t>30</a:t>
            </a:fld>
            <a:endParaRPr lang="es-ES_tradnl"/>
          </a:p>
        </p:txBody>
      </p:sp>
    </p:spTree>
    <p:extLst>
      <p:ext uri="{BB962C8B-B14F-4D97-AF65-F5344CB8AC3E}">
        <p14:creationId xmlns:p14="http://schemas.microsoft.com/office/powerpoint/2010/main" val="514172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5</a:t>
            </a:fld>
            <a:endParaRPr lang="es-419"/>
          </a:p>
        </p:txBody>
      </p:sp>
    </p:spTree>
    <p:extLst>
      <p:ext uri="{BB962C8B-B14F-4D97-AF65-F5344CB8AC3E}">
        <p14:creationId xmlns:p14="http://schemas.microsoft.com/office/powerpoint/2010/main" val="1635075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7</a:t>
            </a:fld>
            <a:endParaRPr lang="es-419"/>
          </a:p>
        </p:txBody>
      </p:sp>
    </p:spTree>
    <p:extLst>
      <p:ext uri="{BB962C8B-B14F-4D97-AF65-F5344CB8AC3E}">
        <p14:creationId xmlns:p14="http://schemas.microsoft.com/office/powerpoint/2010/main" val="1074404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8</a:t>
            </a:fld>
            <a:endParaRPr lang="es-419"/>
          </a:p>
        </p:txBody>
      </p:sp>
    </p:spTree>
    <p:extLst>
      <p:ext uri="{BB962C8B-B14F-4D97-AF65-F5344CB8AC3E}">
        <p14:creationId xmlns:p14="http://schemas.microsoft.com/office/powerpoint/2010/main" val="14187431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11</a:t>
            </a:fld>
            <a:endParaRPr lang="es-419"/>
          </a:p>
        </p:txBody>
      </p:sp>
    </p:spTree>
    <p:extLst>
      <p:ext uri="{BB962C8B-B14F-4D97-AF65-F5344CB8AC3E}">
        <p14:creationId xmlns:p14="http://schemas.microsoft.com/office/powerpoint/2010/main" val="23464536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13</a:t>
            </a:fld>
            <a:endParaRPr lang="es-419"/>
          </a:p>
        </p:txBody>
      </p:sp>
    </p:spTree>
    <p:extLst>
      <p:ext uri="{BB962C8B-B14F-4D97-AF65-F5344CB8AC3E}">
        <p14:creationId xmlns:p14="http://schemas.microsoft.com/office/powerpoint/2010/main" val="31254503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14</a:t>
            </a:fld>
            <a:endParaRPr lang="es-419"/>
          </a:p>
        </p:txBody>
      </p:sp>
    </p:spTree>
    <p:extLst>
      <p:ext uri="{BB962C8B-B14F-4D97-AF65-F5344CB8AC3E}">
        <p14:creationId xmlns:p14="http://schemas.microsoft.com/office/powerpoint/2010/main" val="3023873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Entre</a:t>
            </a:r>
            <a:r>
              <a:rPr lang="es-MX" baseline="0" dirty="0"/>
              <a:t> los efectos de las mejoras en la administración tributaria destaca el crecimiento de 93.2% del total de contribuyentes, así como la reducción en el número de horas por año que requieren las empresas para el pago de impuestos, el cual pasó de 334 en 2013 a 240.5 en 2017, de acuerdo con información del Banco Mundial.  </a:t>
            </a:r>
            <a:endParaRPr lang="es-MX" dirty="0"/>
          </a:p>
        </p:txBody>
      </p:sp>
      <p:sp>
        <p:nvSpPr>
          <p:cNvPr id="4" name="Marcador de número de diapositiva 3"/>
          <p:cNvSpPr>
            <a:spLocks noGrp="1"/>
          </p:cNvSpPr>
          <p:nvPr>
            <p:ph type="sldNum" sz="quarter" idx="10"/>
          </p:nvPr>
        </p:nvSpPr>
        <p:spPr/>
        <p:txBody>
          <a:bodyPr/>
          <a:lstStyle/>
          <a:p>
            <a:fld id="{57198CF8-CD27-4455-B92F-6B75D385F1E2}" type="slidenum">
              <a:rPr lang="es-419" smtClean="0"/>
              <a:t>15</a:t>
            </a:fld>
            <a:endParaRPr lang="es-419"/>
          </a:p>
        </p:txBody>
      </p:sp>
    </p:spTree>
    <p:extLst>
      <p:ext uri="{BB962C8B-B14F-4D97-AF65-F5344CB8AC3E}">
        <p14:creationId xmlns:p14="http://schemas.microsoft.com/office/powerpoint/2010/main" val="208278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902D97-60E0-4A72-8031-5DECEC59E33B}"/>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419"/>
          </a:p>
        </p:txBody>
      </p:sp>
      <p:sp>
        <p:nvSpPr>
          <p:cNvPr id="3" name="Subtítulo 2">
            <a:extLst>
              <a:ext uri="{FF2B5EF4-FFF2-40B4-BE49-F238E27FC236}">
                <a16:creationId xmlns:a16="http://schemas.microsoft.com/office/drawing/2014/main" id="{BBE7484A-1731-4C7F-8EE3-7F85B36FC2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419"/>
          </a:p>
        </p:txBody>
      </p:sp>
      <p:sp>
        <p:nvSpPr>
          <p:cNvPr id="4" name="Marcador de fecha 3">
            <a:extLst>
              <a:ext uri="{FF2B5EF4-FFF2-40B4-BE49-F238E27FC236}">
                <a16:creationId xmlns:a16="http://schemas.microsoft.com/office/drawing/2014/main" id="{A60AF598-B4C2-47D6-933E-DC8A85A3FC1E}"/>
              </a:ext>
            </a:extLst>
          </p:cNvPr>
          <p:cNvSpPr>
            <a:spLocks noGrp="1"/>
          </p:cNvSpPr>
          <p:nvPr>
            <p:ph type="dt" sz="half" idx="10"/>
          </p:nvPr>
        </p:nvSpPr>
        <p:spPr/>
        <p:txBody>
          <a:bodyPr/>
          <a:lstStyle/>
          <a:p>
            <a:fld id="{AEC23A83-9DA8-4187-A871-AA751C7DA063}" type="datetimeFigureOut">
              <a:rPr lang="es-419" smtClean="0"/>
              <a:t>06/08/18</a:t>
            </a:fld>
            <a:endParaRPr lang="es-419"/>
          </a:p>
        </p:txBody>
      </p:sp>
      <p:sp>
        <p:nvSpPr>
          <p:cNvPr id="5" name="Marcador de pie de página 4">
            <a:extLst>
              <a:ext uri="{FF2B5EF4-FFF2-40B4-BE49-F238E27FC236}">
                <a16:creationId xmlns:a16="http://schemas.microsoft.com/office/drawing/2014/main" id="{1AF12F37-DC91-4B63-B4D4-6CBEABC3E358}"/>
              </a:ext>
            </a:extLst>
          </p:cNvPr>
          <p:cNvSpPr>
            <a:spLocks noGrp="1"/>
          </p:cNvSpPr>
          <p:nvPr>
            <p:ph type="ftr" sz="quarter" idx="11"/>
          </p:nvPr>
        </p:nvSpPr>
        <p:spPr/>
        <p:txBody>
          <a:bodyPr/>
          <a:lstStyle/>
          <a:p>
            <a:endParaRPr lang="es-419"/>
          </a:p>
        </p:txBody>
      </p:sp>
      <p:sp>
        <p:nvSpPr>
          <p:cNvPr id="6" name="Marcador de número de diapositiva 5">
            <a:extLst>
              <a:ext uri="{FF2B5EF4-FFF2-40B4-BE49-F238E27FC236}">
                <a16:creationId xmlns:a16="http://schemas.microsoft.com/office/drawing/2014/main" id="{B606132E-709F-4EF7-AFDE-38456539873D}"/>
              </a:ext>
            </a:extLst>
          </p:cNvPr>
          <p:cNvSpPr>
            <a:spLocks noGrp="1"/>
          </p:cNvSpPr>
          <p:nvPr>
            <p:ph type="sldNum" sz="quarter" idx="12"/>
          </p:nvPr>
        </p:nvSpPr>
        <p:spPr/>
        <p:txBody>
          <a:bodyPr/>
          <a:lstStyle/>
          <a:p>
            <a:fld id="{F6CC5589-D63B-45F4-9296-EBD161FBDF68}" type="slidenum">
              <a:rPr lang="es-419" smtClean="0"/>
              <a:t>‹Nº›</a:t>
            </a:fld>
            <a:endParaRPr lang="es-419"/>
          </a:p>
        </p:txBody>
      </p:sp>
    </p:spTree>
    <p:extLst>
      <p:ext uri="{BB962C8B-B14F-4D97-AF65-F5344CB8AC3E}">
        <p14:creationId xmlns:p14="http://schemas.microsoft.com/office/powerpoint/2010/main" val="15237243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3AB7E2-B4EB-4906-82FF-3787AFF0B180}"/>
              </a:ext>
            </a:extLst>
          </p:cNvPr>
          <p:cNvSpPr>
            <a:spLocks noGrp="1"/>
          </p:cNvSpPr>
          <p:nvPr>
            <p:ph type="title"/>
          </p:nvPr>
        </p:nvSpPr>
        <p:spPr/>
        <p:txBody>
          <a:bodyPr/>
          <a:lstStyle/>
          <a:p>
            <a:r>
              <a:rPr lang="es-ES"/>
              <a:t>Haga clic para modificar el estilo de título del patrón</a:t>
            </a:r>
            <a:endParaRPr lang="es-419"/>
          </a:p>
        </p:txBody>
      </p:sp>
      <p:sp>
        <p:nvSpPr>
          <p:cNvPr id="3" name="Marcador de texto vertical 2">
            <a:extLst>
              <a:ext uri="{FF2B5EF4-FFF2-40B4-BE49-F238E27FC236}">
                <a16:creationId xmlns:a16="http://schemas.microsoft.com/office/drawing/2014/main" id="{FABEAC9B-B910-4EFF-918B-E4FF58E766E6}"/>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4" name="Marcador de fecha 3">
            <a:extLst>
              <a:ext uri="{FF2B5EF4-FFF2-40B4-BE49-F238E27FC236}">
                <a16:creationId xmlns:a16="http://schemas.microsoft.com/office/drawing/2014/main" id="{CAC14080-574D-40E2-80FE-226864748855}"/>
              </a:ext>
            </a:extLst>
          </p:cNvPr>
          <p:cNvSpPr>
            <a:spLocks noGrp="1"/>
          </p:cNvSpPr>
          <p:nvPr>
            <p:ph type="dt" sz="half" idx="10"/>
          </p:nvPr>
        </p:nvSpPr>
        <p:spPr/>
        <p:txBody>
          <a:bodyPr/>
          <a:lstStyle/>
          <a:p>
            <a:fld id="{AEC23A83-9DA8-4187-A871-AA751C7DA063}" type="datetimeFigureOut">
              <a:rPr lang="es-419" smtClean="0"/>
              <a:t>06/08/18</a:t>
            </a:fld>
            <a:endParaRPr lang="es-419"/>
          </a:p>
        </p:txBody>
      </p:sp>
      <p:sp>
        <p:nvSpPr>
          <p:cNvPr id="5" name="Marcador de pie de página 4">
            <a:extLst>
              <a:ext uri="{FF2B5EF4-FFF2-40B4-BE49-F238E27FC236}">
                <a16:creationId xmlns:a16="http://schemas.microsoft.com/office/drawing/2014/main" id="{707C6C2A-618E-456B-AF3E-581BEB56AB86}"/>
              </a:ext>
            </a:extLst>
          </p:cNvPr>
          <p:cNvSpPr>
            <a:spLocks noGrp="1"/>
          </p:cNvSpPr>
          <p:nvPr>
            <p:ph type="ftr" sz="quarter" idx="11"/>
          </p:nvPr>
        </p:nvSpPr>
        <p:spPr/>
        <p:txBody>
          <a:bodyPr/>
          <a:lstStyle/>
          <a:p>
            <a:endParaRPr lang="es-419"/>
          </a:p>
        </p:txBody>
      </p:sp>
      <p:sp>
        <p:nvSpPr>
          <p:cNvPr id="6" name="Marcador de número de diapositiva 5">
            <a:extLst>
              <a:ext uri="{FF2B5EF4-FFF2-40B4-BE49-F238E27FC236}">
                <a16:creationId xmlns:a16="http://schemas.microsoft.com/office/drawing/2014/main" id="{62984679-A986-4298-8A3A-F16758C4E2FD}"/>
              </a:ext>
            </a:extLst>
          </p:cNvPr>
          <p:cNvSpPr>
            <a:spLocks noGrp="1"/>
          </p:cNvSpPr>
          <p:nvPr>
            <p:ph type="sldNum" sz="quarter" idx="12"/>
          </p:nvPr>
        </p:nvSpPr>
        <p:spPr/>
        <p:txBody>
          <a:bodyPr/>
          <a:lstStyle/>
          <a:p>
            <a:fld id="{F6CC5589-D63B-45F4-9296-EBD161FBDF68}" type="slidenum">
              <a:rPr lang="es-419" smtClean="0"/>
              <a:t>‹Nº›</a:t>
            </a:fld>
            <a:endParaRPr lang="es-419"/>
          </a:p>
        </p:txBody>
      </p:sp>
    </p:spTree>
    <p:extLst>
      <p:ext uri="{BB962C8B-B14F-4D97-AF65-F5344CB8AC3E}">
        <p14:creationId xmlns:p14="http://schemas.microsoft.com/office/powerpoint/2010/main" val="598041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CB3ECBD9-9F40-4CFF-A1B2-59C37FECD10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419"/>
          </a:p>
        </p:txBody>
      </p:sp>
      <p:sp>
        <p:nvSpPr>
          <p:cNvPr id="3" name="Marcador de texto vertical 2">
            <a:extLst>
              <a:ext uri="{FF2B5EF4-FFF2-40B4-BE49-F238E27FC236}">
                <a16:creationId xmlns:a16="http://schemas.microsoft.com/office/drawing/2014/main" id="{E5887005-DAE1-45E7-B2E1-55C2FE480181}"/>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4" name="Marcador de fecha 3">
            <a:extLst>
              <a:ext uri="{FF2B5EF4-FFF2-40B4-BE49-F238E27FC236}">
                <a16:creationId xmlns:a16="http://schemas.microsoft.com/office/drawing/2014/main" id="{362156BB-AE47-4A50-8AD8-182287BC2347}"/>
              </a:ext>
            </a:extLst>
          </p:cNvPr>
          <p:cNvSpPr>
            <a:spLocks noGrp="1"/>
          </p:cNvSpPr>
          <p:nvPr>
            <p:ph type="dt" sz="half" idx="10"/>
          </p:nvPr>
        </p:nvSpPr>
        <p:spPr/>
        <p:txBody>
          <a:bodyPr/>
          <a:lstStyle/>
          <a:p>
            <a:fld id="{AEC23A83-9DA8-4187-A871-AA751C7DA063}" type="datetimeFigureOut">
              <a:rPr lang="es-419" smtClean="0"/>
              <a:t>06/08/18</a:t>
            </a:fld>
            <a:endParaRPr lang="es-419"/>
          </a:p>
        </p:txBody>
      </p:sp>
      <p:sp>
        <p:nvSpPr>
          <p:cNvPr id="5" name="Marcador de pie de página 4">
            <a:extLst>
              <a:ext uri="{FF2B5EF4-FFF2-40B4-BE49-F238E27FC236}">
                <a16:creationId xmlns:a16="http://schemas.microsoft.com/office/drawing/2014/main" id="{64EB94BF-4225-44B1-AEEA-9BC34E988C0C}"/>
              </a:ext>
            </a:extLst>
          </p:cNvPr>
          <p:cNvSpPr>
            <a:spLocks noGrp="1"/>
          </p:cNvSpPr>
          <p:nvPr>
            <p:ph type="ftr" sz="quarter" idx="11"/>
          </p:nvPr>
        </p:nvSpPr>
        <p:spPr/>
        <p:txBody>
          <a:bodyPr/>
          <a:lstStyle/>
          <a:p>
            <a:endParaRPr lang="es-419"/>
          </a:p>
        </p:txBody>
      </p:sp>
      <p:sp>
        <p:nvSpPr>
          <p:cNvPr id="6" name="Marcador de número de diapositiva 5">
            <a:extLst>
              <a:ext uri="{FF2B5EF4-FFF2-40B4-BE49-F238E27FC236}">
                <a16:creationId xmlns:a16="http://schemas.microsoft.com/office/drawing/2014/main" id="{1D1FAFFA-EA0C-4BD7-B29F-E7C459C1FC13}"/>
              </a:ext>
            </a:extLst>
          </p:cNvPr>
          <p:cNvSpPr>
            <a:spLocks noGrp="1"/>
          </p:cNvSpPr>
          <p:nvPr>
            <p:ph type="sldNum" sz="quarter" idx="12"/>
          </p:nvPr>
        </p:nvSpPr>
        <p:spPr/>
        <p:txBody>
          <a:bodyPr/>
          <a:lstStyle/>
          <a:p>
            <a:fld id="{F6CC5589-D63B-45F4-9296-EBD161FBDF68}" type="slidenum">
              <a:rPr lang="es-419" smtClean="0"/>
              <a:t>‹Nº›</a:t>
            </a:fld>
            <a:endParaRPr lang="es-419"/>
          </a:p>
        </p:txBody>
      </p:sp>
    </p:spTree>
    <p:extLst>
      <p:ext uri="{BB962C8B-B14F-4D97-AF65-F5344CB8AC3E}">
        <p14:creationId xmlns:p14="http://schemas.microsoft.com/office/powerpoint/2010/main" val="543128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 logo">
    <p:spTree>
      <p:nvGrpSpPr>
        <p:cNvPr id="1" name=""/>
        <p:cNvGrpSpPr/>
        <p:nvPr/>
      </p:nvGrpSpPr>
      <p:grpSpPr>
        <a:xfrm>
          <a:off x="0" y="0"/>
          <a:ext cx="0" cy="0"/>
          <a:chOff x="0" y="0"/>
          <a:chExt cx="0" cy="0"/>
        </a:xfrm>
      </p:grpSpPr>
      <p:graphicFrame>
        <p:nvGraphicFramePr>
          <p:cNvPr id="2" name="1 Objeto" hidden="1"/>
          <p:cNvGraphicFramePr>
            <a:graphicFrameLocks noChangeAspect="1"/>
          </p:cNvGraphicFramePr>
          <p:nvPr userDrawn="1">
            <p:custDataLst>
              <p:tags r:id="rId2"/>
            </p:custDataLst>
            <p:extLst/>
          </p:nvPr>
        </p:nvGraphicFramePr>
        <p:xfrm>
          <a:off x="2119" y="1591"/>
          <a:ext cx="2116" cy="1587"/>
        </p:xfrm>
        <a:graphic>
          <a:graphicData uri="http://schemas.openxmlformats.org/presentationml/2006/ole">
            <mc:AlternateContent xmlns:mc="http://schemas.openxmlformats.org/markup-compatibility/2006">
              <mc:Choice xmlns:v="urn:schemas-microsoft-com:vml" Requires="v">
                <p:oleObj spid="_x0000_s1100" name="Diapositiva de think-cell" r:id="rId4" imgW="270" imgH="270" progId="TCLayout.ActiveDocument.1">
                  <p:embed/>
                </p:oleObj>
              </mc:Choice>
              <mc:Fallback>
                <p:oleObj name="Diapositiva de think-cell" r:id="rId4" imgW="270" imgH="270" progId="TCLayout.ActiveDocument.1">
                  <p:embed/>
                  <p:pic>
                    <p:nvPicPr>
                      <p:cNvPr id="2" name="1 Objeto"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9" y="1591"/>
                        <a:ext cx="2116" cy="158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 name="Slide Number Placeholder 5"/>
          <p:cNvSpPr>
            <a:spLocks noGrp="1"/>
          </p:cNvSpPr>
          <p:nvPr>
            <p:ph type="sldNum" sz="quarter" idx="12"/>
          </p:nvPr>
        </p:nvSpPr>
        <p:spPr>
          <a:xfrm>
            <a:off x="9355100" y="6510728"/>
            <a:ext cx="2844800" cy="365125"/>
          </a:xfrm>
        </p:spPr>
        <p:txBody>
          <a:bodyPr/>
          <a:lstStyle>
            <a:lvl1pPr algn="r">
              <a:defRPr>
                <a:solidFill>
                  <a:schemeClr val="bg1">
                    <a:lumMod val="50000"/>
                  </a:schemeClr>
                </a:solidFill>
              </a:defRPr>
            </a:lvl1pPr>
          </a:lstStyle>
          <a:p>
            <a:fld id="{78E2B403-E05A-47A0-BF73-2E1B9470ACAF}" type="slidenum">
              <a:rPr lang="en-US" smtClean="0">
                <a:solidFill>
                  <a:prstClr val="white">
                    <a:lumMod val="50000"/>
                  </a:prstClr>
                </a:solidFill>
              </a:rPr>
              <a:pPr/>
              <a:t>‹Nº›</a:t>
            </a:fld>
            <a:endParaRPr lang="en-US" dirty="0">
              <a:solidFill>
                <a:prstClr val="white">
                  <a:lumMod val="50000"/>
                </a:prstClr>
              </a:solidFill>
            </a:endParaRPr>
          </a:p>
        </p:txBody>
      </p:sp>
      <p:sp>
        <p:nvSpPr>
          <p:cNvPr id="9" name="Title 1"/>
          <p:cNvSpPr>
            <a:spLocks noGrp="1"/>
          </p:cNvSpPr>
          <p:nvPr>
            <p:ph type="title"/>
          </p:nvPr>
        </p:nvSpPr>
        <p:spPr>
          <a:xfrm>
            <a:off x="13432" y="47362"/>
            <a:ext cx="10972800" cy="609600"/>
          </a:xfrm>
        </p:spPr>
        <p:txBody>
          <a:bodyPr>
            <a:normAutofit/>
          </a:bodyPr>
          <a:lstStyle>
            <a:lvl1pPr algn="l">
              <a:defRPr sz="1350" b="1">
                <a:latin typeface="Arial" pitchFamily="34" charset="0"/>
                <a:cs typeface="Arial" pitchFamily="34" charset="0"/>
              </a:defRPr>
            </a:lvl1pPr>
          </a:lstStyle>
          <a:p>
            <a:endParaRPr lang="x-none" sz="1275" dirty="0">
              <a:latin typeface="Calibri"/>
              <a:cs typeface="Calibri"/>
            </a:endParaRPr>
          </a:p>
        </p:txBody>
      </p:sp>
      <p:cxnSp>
        <p:nvCxnSpPr>
          <p:cNvPr id="10" name="Straight Connector 7"/>
          <p:cNvCxnSpPr/>
          <p:nvPr userDrawn="1"/>
        </p:nvCxnSpPr>
        <p:spPr>
          <a:xfrm>
            <a:off x="0" y="764704"/>
            <a:ext cx="12192000" cy="1588"/>
          </a:xfrm>
          <a:prstGeom prst="line">
            <a:avLst/>
          </a:prstGeom>
          <a:ln w="25400">
            <a:solidFill>
              <a:srgbClr val="4F6228"/>
            </a:solidFill>
          </a:ln>
        </p:spPr>
        <p:style>
          <a:lnRef idx="1">
            <a:schemeClr val="accent1"/>
          </a:lnRef>
          <a:fillRef idx="0">
            <a:schemeClr val="accent1"/>
          </a:fillRef>
          <a:effectRef idx="0">
            <a:schemeClr val="accent1"/>
          </a:effectRef>
          <a:fontRef idx="minor">
            <a:schemeClr val="tx1"/>
          </a:fontRef>
        </p:style>
      </p:cxnSp>
      <p:sp>
        <p:nvSpPr>
          <p:cNvPr id="7" name="Título 1"/>
          <p:cNvSpPr txBox="1">
            <a:spLocks/>
          </p:cNvSpPr>
          <p:nvPr userDrawn="1"/>
        </p:nvSpPr>
        <p:spPr>
          <a:xfrm>
            <a:off x="13434" y="0"/>
            <a:ext cx="11771073" cy="405204"/>
          </a:xfrm>
          <a:prstGeom prst="rect">
            <a:avLst/>
          </a:prstGeom>
        </p:spPr>
        <p:txBody>
          <a:bodyPr vert="horz" lIns="68580" tIns="34290" rIns="68580" bIns="34290" rtlCol="0" anchor="ctr">
            <a:noAutofit/>
          </a:bodyPr>
          <a:lstStyle>
            <a:lvl1pPr algn="l" defTabSz="914400" rtl="0" eaLnBrk="1" latinLnBrk="0" hangingPunct="1">
              <a:spcBef>
                <a:spcPct val="0"/>
              </a:spcBef>
              <a:buNone/>
              <a:defRPr sz="1800" b="1" kern="1200">
                <a:solidFill>
                  <a:schemeClr val="tx1"/>
                </a:solidFill>
                <a:latin typeface="Arial" pitchFamily="34" charset="0"/>
                <a:ea typeface="+mj-ea"/>
                <a:cs typeface="Arial" pitchFamily="34" charset="0"/>
              </a:defRPr>
            </a:lvl1pPr>
          </a:lstStyle>
          <a:p>
            <a:endParaRPr lang="x-none" sz="1275" dirty="0">
              <a:latin typeface="Calibri"/>
              <a:cs typeface="Calibri"/>
            </a:endParaRPr>
          </a:p>
        </p:txBody>
      </p:sp>
    </p:spTree>
    <p:extLst>
      <p:ext uri="{BB962C8B-B14F-4D97-AF65-F5344CB8AC3E}">
        <p14:creationId xmlns:p14="http://schemas.microsoft.com/office/powerpoint/2010/main" val="1460138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3DD6AF-378C-4559-9707-2BC8F47D51FF}"/>
              </a:ext>
            </a:extLst>
          </p:cNvPr>
          <p:cNvSpPr>
            <a:spLocks noGrp="1"/>
          </p:cNvSpPr>
          <p:nvPr>
            <p:ph type="title"/>
          </p:nvPr>
        </p:nvSpPr>
        <p:spPr/>
        <p:txBody>
          <a:bodyPr/>
          <a:lstStyle/>
          <a:p>
            <a:r>
              <a:rPr lang="es-ES"/>
              <a:t>Haga clic para modificar el estilo de título del patrón</a:t>
            </a:r>
            <a:endParaRPr lang="es-419"/>
          </a:p>
        </p:txBody>
      </p:sp>
      <p:sp>
        <p:nvSpPr>
          <p:cNvPr id="3" name="Marcador de contenido 2">
            <a:extLst>
              <a:ext uri="{FF2B5EF4-FFF2-40B4-BE49-F238E27FC236}">
                <a16:creationId xmlns:a16="http://schemas.microsoft.com/office/drawing/2014/main" id="{10D60DD5-1793-4CB8-BAFB-EBBD41AE6CC4}"/>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4" name="Marcador de fecha 3">
            <a:extLst>
              <a:ext uri="{FF2B5EF4-FFF2-40B4-BE49-F238E27FC236}">
                <a16:creationId xmlns:a16="http://schemas.microsoft.com/office/drawing/2014/main" id="{AE367F3C-0DEB-49E9-AA51-A53AC6B0BB0E}"/>
              </a:ext>
            </a:extLst>
          </p:cNvPr>
          <p:cNvSpPr>
            <a:spLocks noGrp="1"/>
          </p:cNvSpPr>
          <p:nvPr>
            <p:ph type="dt" sz="half" idx="10"/>
          </p:nvPr>
        </p:nvSpPr>
        <p:spPr/>
        <p:txBody>
          <a:bodyPr/>
          <a:lstStyle/>
          <a:p>
            <a:fld id="{AEC23A83-9DA8-4187-A871-AA751C7DA063}" type="datetimeFigureOut">
              <a:rPr lang="es-419" smtClean="0"/>
              <a:t>06/08/18</a:t>
            </a:fld>
            <a:endParaRPr lang="es-419"/>
          </a:p>
        </p:txBody>
      </p:sp>
      <p:sp>
        <p:nvSpPr>
          <p:cNvPr id="5" name="Marcador de pie de página 4">
            <a:extLst>
              <a:ext uri="{FF2B5EF4-FFF2-40B4-BE49-F238E27FC236}">
                <a16:creationId xmlns:a16="http://schemas.microsoft.com/office/drawing/2014/main" id="{EF16547D-1C86-41A9-B307-A6AE7E545E21}"/>
              </a:ext>
            </a:extLst>
          </p:cNvPr>
          <p:cNvSpPr>
            <a:spLocks noGrp="1"/>
          </p:cNvSpPr>
          <p:nvPr>
            <p:ph type="ftr" sz="quarter" idx="11"/>
          </p:nvPr>
        </p:nvSpPr>
        <p:spPr/>
        <p:txBody>
          <a:bodyPr/>
          <a:lstStyle/>
          <a:p>
            <a:endParaRPr lang="es-419"/>
          </a:p>
        </p:txBody>
      </p:sp>
      <p:sp>
        <p:nvSpPr>
          <p:cNvPr id="6" name="Marcador de número de diapositiva 5">
            <a:extLst>
              <a:ext uri="{FF2B5EF4-FFF2-40B4-BE49-F238E27FC236}">
                <a16:creationId xmlns:a16="http://schemas.microsoft.com/office/drawing/2014/main" id="{3D0962F1-0A8C-4C76-8DC4-988CB977CB7B}"/>
              </a:ext>
            </a:extLst>
          </p:cNvPr>
          <p:cNvSpPr>
            <a:spLocks noGrp="1"/>
          </p:cNvSpPr>
          <p:nvPr>
            <p:ph type="sldNum" sz="quarter" idx="12"/>
          </p:nvPr>
        </p:nvSpPr>
        <p:spPr/>
        <p:txBody>
          <a:bodyPr/>
          <a:lstStyle/>
          <a:p>
            <a:fld id="{F6CC5589-D63B-45F4-9296-EBD161FBDF68}" type="slidenum">
              <a:rPr lang="es-419" smtClean="0"/>
              <a:t>‹Nº›</a:t>
            </a:fld>
            <a:endParaRPr lang="es-419"/>
          </a:p>
        </p:txBody>
      </p:sp>
    </p:spTree>
    <p:extLst>
      <p:ext uri="{BB962C8B-B14F-4D97-AF65-F5344CB8AC3E}">
        <p14:creationId xmlns:p14="http://schemas.microsoft.com/office/powerpoint/2010/main" val="2801210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08F7F2-DADE-4B58-B22E-388A97BE5A6A}"/>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419"/>
          </a:p>
        </p:txBody>
      </p:sp>
      <p:sp>
        <p:nvSpPr>
          <p:cNvPr id="3" name="Marcador de texto 2">
            <a:extLst>
              <a:ext uri="{FF2B5EF4-FFF2-40B4-BE49-F238E27FC236}">
                <a16:creationId xmlns:a16="http://schemas.microsoft.com/office/drawing/2014/main" id="{DFFB2C2A-71A8-489E-8C3F-6DEE981EFFE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0162065F-6CD5-4127-AA1A-82373CC88699}"/>
              </a:ext>
            </a:extLst>
          </p:cNvPr>
          <p:cNvSpPr>
            <a:spLocks noGrp="1"/>
          </p:cNvSpPr>
          <p:nvPr>
            <p:ph type="dt" sz="half" idx="10"/>
          </p:nvPr>
        </p:nvSpPr>
        <p:spPr/>
        <p:txBody>
          <a:bodyPr/>
          <a:lstStyle/>
          <a:p>
            <a:fld id="{AEC23A83-9DA8-4187-A871-AA751C7DA063}" type="datetimeFigureOut">
              <a:rPr lang="es-419" smtClean="0"/>
              <a:t>06/08/18</a:t>
            </a:fld>
            <a:endParaRPr lang="es-419"/>
          </a:p>
        </p:txBody>
      </p:sp>
      <p:sp>
        <p:nvSpPr>
          <p:cNvPr id="5" name="Marcador de pie de página 4">
            <a:extLst>
              <a:ext uri="{FF2B5EF4-FFF2-40B4-BE49-F238E27FC236}">
                <a16:creationId xmlns:a16="http://schemas.microsoft.com/office/drawing/2014/main" id="{6E99277A-E6DA-4C92-B899-497245FDA39D}"/>
              </a:ext>
            </a:extLst>
          </p:cNvPr>
          <p:cNvSpPr>
            <a:spLocks noGrp="1"/>
          </p:cNvSpPr>
          <p:nvPr>
            <p:ph type="ftr" sz="quarter" idx="11"/>
          </p:nvPr>
        </p:nvSpPr>
        <p:spPr/>
        <p:txBody>
          <a:bodyPr/>
          <a:lstStyle/>
          <a:p>
            <a:endParaRPr lang="es-419"/>
          </a:p>
        </p:txBody>
      </p:sp>
      <p:sp>
        <p:nvSpPr>
          <p:cNvPr id="6" name="Marcador de número de diapositiva 5">
            <a:extLst>
              <a:ext uri="{FF2B5EF4-FFF2-40B4-BE49-F238E27FC236}">
                <a16:creationId xmlns:a16="http://schemas.microsoft.com/office/drawing/2014/main" id="{7500D0C5-6A06-4DA8-95EE-C8A02BD6E134}"/>
              </a:ext>
            </a:extLst>
          </p:cNvPr>
          <p:cNvSpPr>
            <a:spLocks noGrp="1"/>
          </p:cNvSpPr>
          <p:nvPr>
            <p:ph type="sldNum" sz="quarter" idx="12"/>
          </p:nvPr>
        </p:nvSpPr>
        <p:spPr/>
        <p:txBody>
          <a:bodyPr/>
          <a:lstStyle/>
          <a:p>
            <a:fld id="{F6CC5589-D63B-45F4-9296-EBD161FBDF68}" type="slidenum">
              <a:rPr lang="es-419" smtClean="0"/>
              <a:t>‹Nº›</a:t>
            </a:fld>
            <a:endParaRPr lang="es-419"/>
          </a:p>
        </p:txBody>
      </p:sp>
    </p:spTree>
    <p:extLst>
      <p:ext uri="{BB962C8B-B14F-4D97-AF65-F5344CB8AC3E}">
        <p14:creationId xmlns:p14="http://schemas.microsoft.com/office/powerpoint/2010/main" val="1440072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D7B4CD-A8A5-4A3D-8661-5EB5E6E8F0B8}"/>
              </a:ext>
            </a:extLst>
          </p:cNvPr>
          <p:cNvSpPr>
            <a:spLocks noGrp="1"/>
          </p:cNvSpPr>
          <p:nvPr>
            <p:ph type="title"/>
          </p:nvPr>
        </p:nvSpPr>
        <p:spPr/>
        <p:txBody>
          <a:bodyPr/>
          <a:lstStyle/>
          <a:p>
            <a:r>
              <a:rPr lang="es-ES"/>
              <a:t>Haga clic para modificar el estilo de título del patrón</a:t>
            </a:r>
            <a:endParaRPr lang="es-419"/>
          </a:p>
        </p:txBody>
      </p:sp>
      <p:sp>
        <p:nvSpPr>
          <p:cNvPr id="3" name="Marcador de contenido 2">
            <a:extLst>
              <a:ext uri="{FF2B5EF4-FFF2-40B4-BE49-F238E27FC236}">
                <a16:creationId xmlns:a16="http://schemas.microsoft.com/office/drawing/2014/main" id="{2D071540-FAF8-42EE-8EB9-C2B8D71C7F83}"/>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4" name="Marcador de contenido 3">
            <a:extLst>
              <a:ext uri="{FF2B5EF4-FFF2-40B4-BE49-F238E27FC236}">
                <a16:creationId xmlns:a16="http://schemas.microsoft.com/office/drawing/2014/main" id="{4D0DC6E3-BA30-4E4C-A192-E6C3E4028307}"/>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5" name="Marcador de fecha 4">
            <a:extLst>
              <a:ext uri="{FF2B5EF4-FFF2-40B4-BE49-F238E27FC236}">
                <a16:creationId xmlns:a16="http://schemas.microsoft.com/office/drawing/2014/main" id="{A832ADAD-7289-472E-B0B0-DBF6336DB3EF}"/>
              </a:ext>
            </a:extLst>
          </p:cNvPr>
          <p:cNvSpPr>
            <a:spLocks noGrp="1"/>
          </p:cNvSpPr>
          <p:nvPr>
            <p:ph type="dt" sz="half" idx="10"/>
          </p:nvPr>
        </p:nvSpPr>
        <p:spPr/>
        <p:txBody>
          <a:bodyPr/>
          <a:lstStyle/>
          <a:p>
            <a:fld id="{AEC23A83-9DA8-4187-A871-AA751C7DA063}" type="datetimeFigureOut">
              <a:rPr lang="es-419" smtClean="0"/>
              <a:t>06/08/18</a:t>
            </a:fld>
            <a:endParaRPr lang="es-419"/>
          </a:p>
        </p:txBody>
      </p:sp>
      <p:sp>
        <p:nvSpPr>
          <p:cNvPr id="6" name="Marcador de pie de página 5">
            <a:extLst>
              <a:ext uri="{FF2B5EF4-FFF2-40B4-BE49-F238E27FC236}">
                <a16:creationId xmlns:a16="http://schemas.microsoft.com/office/drawing/2014/main" id="{997062A8-90A1-408B-8E14-E62CB5050854}"/>
              </a:ext>
            </a:extLst>
          </p:cNvPr>
          <p:cNvSpPr>
            <a:spLocks noGrp="1"/>
          </p:cNvSpPr>
          <p:nvPr>
            <p:ph type="ftr" sz="quarter" idx="11"/>
          </p:nvPr>
        </p:nvSpPr>
        <p:spPr/>
        <p:txBody>
          <a:bodyPr/>
          <a:lstStyle/>
          <a:p>
            <a:endParaRPr lang="es-419"/>
          </a:p>
        </p:txBody>
      </p:sp>
      <p:sp>
        <p:nvSpPr>
          <p:cNvPr id="7" name="Marcador de número de diapositiva 6">
            <a:extLst>
              <a:ext uri="{FF2B5EF4-FFF2-40B4-BE49-F238E27FC236}">
                <a16:creationId xmlns:a16="http://schemas.microsoft.com/office/drawing/2014/main" id="{CBBF2394-B4B2-4A15-9460-1CD900889BE6}"/>
              </a:ext>
            </a:extLst>
          </p:cNvPr>
          <p:cNvSpPr>
            <a:spLocks noGrp="1"/>
          </p:cNvSpPr>
          <p:nvPr>
            <p:ph type="sldNum" sz="quarter" idx="12"/>
          </p:nvPr>
        </p:nvSpPr>
        <p:spPr/>
        <p:txBody>
          <a:bodyPr/>
          <a:lstStyle/>
          <a:p>
            <a:fld id="{F6CC5589-D63B-45F4-9296-EBD161FBDF68}" type="slidenum">
              <a:rPr lang="es-419" smtClean="0"/>
              <a:t>‹Nº›</a:t>
            </a:fld>
            <a:endParaRPr lang="es-419"/>
          </a:p>
        </p:txBody>
      </p:sp>
    </p:spTree>
    <p:extLst>
      <p:ext uri="{BB962C8B-B14F-4D97-AF65-F5344CB8AC3E}">
        <p14:creationId xmlns:p14="http://schemas.microsoft.com/office/powerpoint/2010/main" val="480216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1BB0D5-9169-433B-9B55-F18BAD4EC26A}"/>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419"/>
          </a:p>
        </p:txBody>
      </p:sp>
      <p:sp>
        <p:nvSpPr>
          <p:cNvPr id="3" name="Marcador de texto 2">
            <a:extLst>
              <a:ext uri="{FF2B5EF4-FFF2-40B4-BE49-F238E27FC236}">
                <a16:creationId xmlns:a16="http://schemas.microsoft.com/office/drawing/2014/main" id="{C42BDBEA-56C9-4A36-B0E8-366F01A15CD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651B3528-76C5-4588-9193-4F5720E5F373}"/>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5" name="Marcador de texto 4">
            <a:extLst>
              <a:ext uri="{FF2B5EF4-FFF2-40B4-BE49-F238E27FC236}">
                <a16:creationId xmlns:a16="http://schemas.microsoft.com/office/drawing/2014/main" id="{6B014EA5-76C0-4D4D-886C-2147A2E36FD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9FE3E0AD-3594-4739-AADD-1049CAB6B920}"/>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7" name="Marcador de fecha 6">
            <a:extLst>
              <a:ext uri="{FF2B5EF4-FFF2-40B4-BE49-F238E27FC236}">
                <a16:creationId xmlns:a16="http://schemas.microsoft.com/office/drawing/2014/main" id="{69A402D6-F97D-4B3D-A6C8-961238CD25A0}"/>
              </a:ext>
            </a:extLst>
          </p:cNvPr>
          <p:cNvSpPr>
            <a:spLocks noGrp="1"/>
          </p:cNvSpPr>
          <p:nvPr>
            <p:ph type="dt" sz="half" idx="10"/>
          </p:nvPr>
        </p:nvSpPr>
        <p:spPr/>
        <p:txBody>
          <a:bodyPr/>
          <a:lstStyle/>
          <a:p>
            <a:fld id="{AEC23A83-9DA8-4187-A871-AA751C7DA063}" type="datetimeFigureOut">
              <a:rPr lang="es-419" smtClean="0"/>
              <a:t>06/08/18</a:t>
            </a:fld>
            <a:endParaRPr lang="es-419"/>
          </a:p>
        </p:txBody>
      </p:sp>
      <p:sp>
        <p:nvSpPr>
          <p:cNvPr id="8" name="Marcador de pie de página 7">
            <a:extLst>
              <a:ext uri="{FF2B5EF4-FFF2-40B4-BE49-F238E27FC236}">
                <a16:creationId xmlns:a16="http://schemas.microsoft.com/office/drawing/2014/main" id="{7C32BBAD-E4C5-4B3B-BFEA-186F7BD352A2}"/>
              </a:ext>
            </a:extLst>
          </p:cNvPr>
          <p:cNvSpPr>
            <a:spLocks noGrp="1"/>
          </p:cNvSpPr>
          <p:nvPr>
            <p:ph type="ftr" sz="quarter" idx="11"/>
          </p:nvPr>
        </p:nvSpPr>
        <p:spPr/>
        <p:txBody>
          <a:bodyPr/>
          <a:lstStyle/>
          <a:p>
            <a:endParaRPr lang="es-419"/>
          </a:p>
        </p:txBody>
      </p:sp>
      <p:sp>
        <p:nvSpPr>
          <p:cNvPr id="9" name="Marcador de número de diapositiva 8">
            <a:extLst>
              <a:ext uri="{FF2B5EF4-FFF2-40B4-BE49-F238E27FC236}">
                <a16:creationId xmlns:a16="http://schemas.microsoft.com/office/drawing/2014/main" id="{90CF1FB6-37D1-452A-971E-B18827FFAD57}"/>
              </a:ext>
            </a:extLst>
          </p:cNvPr>
          <p:cNvSpPr>
            <a:spLocks noGrp="1"/>
          </p:cNvSpPr>
          <p:nvPr>
            <p:ph type="sldNum" sz="quarter" idx="12"/>
          </p:nvPr>
        </p:nvSpPr>
        <p:spPr/>
        <p:txBody>
          <a:bodyPr/>
          <a:lstStyle/>
          <a:p>
            <a:fld id="{F6CC5589-D63B-45F4-9296-EBD161FBDF68}" type="slidenum">
              <a:rPr lang="es-419" smtClean="0"/>
              <a:t>‹Nº›</a:t>
            </a:fld>
            <a:endParaRPr lang="es-419"/>
          </a:p>
        </p:txBody>
      </p:sp>
    </p:spTree>
    <p:extLst>
      <p:ext uri="{BB962C8B-B14F-4D97-AF65-F5344CB8AC3E}">
        <p14:creationId xmlns:p14="http://schemas.microsoft.com/office/powerpoint/2010/main" val="1427046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AD0DA3-93E6-46D8-8909-637EC6989B0C}"/>
              </a:ext>
            </a:extLst>
          </p:cNvPr>
          <p:cNvSpPr>
            <a:spLocks noGrp="1"/>
          </p:cNvSpPr>
          <p:nvPr>
            <p:ph type="title"/>
          </p:nvPr>
        </p:nvSpPr>
        <p:spPr/>
        <p:txBody>
          <a:bodyPr/>
          <a:lstStyle/>
          <a:p>
            <a:r>
              <a:rPr lang="es-ES"/>
              <a:t>Haga clic para modificar el estilo de título del patrón</a:t>
            </a:r>
            <a:endParaRPr lang="es-419"/>
          </a:p>
        </p:txBody>
      </p:sp>
      <p:sp>
        <p:nvSpPr>
          <p:cNvPr id="3" name="Marcador de fecha 2">
            <a:extLst>
              <a:ext uri="{FF2B5EF4-FFF2-40B4-BE49-F238E27FC236}">
                <a16:creationId xmlns:a16="http://schemas.microsoft.com/office/drawing/2014/main" id="{93E1AC3F-175D-4A59-A768-DB1434D150EF}"/>
              </a:ext>
            </a:extLst>
          </p:cNvPr>
          <p:cNvSpPr>
            <a:spLocks noGrp="1"/>
          </p:cNvSpPr>
          <p:nvPr>
            <p:ph type="dt" sz="half" idx="10"/>
          </p:nvPr>
        </p:nvSpPr>
        <p:spPr/>
        <p:txBody>
          <a:bodyPr/>
          <a:lstStyle/>
          <a:p>
            <a:fld id="{AEC23A83-9DA8-4187-A871-AA751C7DA063}" type="datetimeFigureOut">
              <a:rPr lang="es-419" smtClean="0"/>
              <a:t>06/08/18</a:t>
            </a:fld>
            <a:endParaRPr lang="es-419"/>
          </a:p>
        </p:txBody>
      </p:sp>
      <p:sp>
        <p:nvSpPr>
          <p:cNvPr id="4" name="Marcador de pie de página 3">
            <a:extLst>
              <a:ext uri="{FF2B5EF4-FFF2-40B4-BE49-F238E27FC236}">
                <a16:creationId xmlns:a16="http://schemas.microsoft.com/office/drawing/2014/main" id="{81EF497B-1C52-4EAF-86B1-7DA85CDC8238}"/>
              </a:ext>
            </a:extLst>
          </p:cNvPr>
          <p:cNvSpPr>
            <a:spLocks noGrp="1"/>
          </p:cNvSpPr>
          <p:nvPr>
            <p:ph type="ftr" sz="quarter" idx="11"/>
          </p:nvPr>
        </p:nvSpPr>
        <p:spPr/>
        <p:txBody>
          <a:bodyPr/>
          <a:lstStyle/>
          <a:p>
            <a:endParaRPr lang="es-419"/>
          </a:p>
        </p:txBody>
      </p:sp>
      <p:sp>
        <p:nvSpPr>
          <p:cNvPr id="5" name="Marcador de número de diapositiva 4">
            <a:extLst>
              <a:ext uri="{FF2B5EF4-FFF2-40B4-BE49-F238E27FC236}">
                <a16:creationId xmlns:a16="http://schemas.microsoft.com/office/drawing/2014/main" id="{206082A7-6492-49CD-B878-81A03DA771BB}"/>
              </a:ext>
            </a:extLst>
          </p:cNvPr>
          <p:cNvSpPr>
            <a:spLocks noGrp="1"/>
          </p:cNvSpPr>
          <p:nvPr>
            <p:ph type="sldNum" sz="quarter" idx="12"/>
          </p:nvPr>
        </p:nvSpPr>
        <p:spPr/>
        <p:txBody>
          <a:bodyPr/>
          <a:lstStyle/>
          <a:p>
            <a:fld id="{F6CC5589-D63B-45F4-9296-EBD161FBDF68}" type="slidenum">
              <a:rPr lang="es-419" smtClean="0"/>
              <a:t>‹Nº›</a:t>
            </a:fld>
            <a:endParaRPr lang="es-419"/>
          </a:p>
        </p:txBody>
      </p:sp>
    </p:spTree>
    <p:extLst>
      <p:ext uri="{BB962C8B-B14F-4D97-AF65-F5344CB8AC3E}">
        <p14:creationId xmlns:p14="http://schemas.microsoft.com/office/powerpoint/2010/main" val="2840411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377884D9-B873-4EBC-9B37-0140345F9E79}"/>
              </a:ext>
            </a:extLst>
          </p:cNvPr>
          <p:cNvSpPr>
            <a:spLocks noGrp="1"/>
          </p:cNvSpPr>
          <p:nvPr>
            <p:ph type="dt" sz="half" idx="10"/>
          </p:nvPr>
        </p:nvSpPr>
        <p:spPr/>
        <p:txBody>
          <a:bodyPr/>
          <a:lstStyle/>
          <a:p>
            <a:fld id="{AEC23A83-9DA8-4187-A871-AA751C7DA063}" type="datetimeFigureOut">
              <a:rPr lang="es-419" smtClean="0"/>
              <a:t>06/08/18</a:t>
            </a:fld>
            <a:endParaRPr lang="es-419"/>
          </a:p>
        </p:txBody>
      </p:sp>
      <p:sp>
        <p:nvSpPr>
          <p:cNvPr id="3" name="Marcador de pie de página 2">
            <a:extLst>
              <a:ext uri="{FF2B5EF4-FFF2-40B4-BE49-F238E27FC236}">
                <a16:creationId xmlns:a16="http://schemas.microsoft.com/office/drawing/2014/main" id="{4AFDE127-D277-4A93-9A39-3B4A12A85B18}"/>
              </a:ext>
            </a:extLst>
          </p:cNvPr>
          <p:cNvSpPr>
            <a:spLocks noGrp="1"/>
          </p:cNvSpPr>
          <p:nvPr>
            <p:ph type="ftr" sz="quarter" idx="11"/>
          </p:nvPr>
        </p:nvSpPr>
        <p:spPr/>
        <p:txBody>
          <a:bodyPr/>
          <a:lstStyle/>
          <a:p>
            <a:endParaRPr lang="es-419"/>
          </a:p>
        </p:txBody>
      </p:sp>
      <p:sp>
        <p:nvSpPr>
          <p:cNvPr id="4" name="Marcador de número de diapositiva 3">
            <a:extLst>
              <a:ext uri="{FF2B5EF4-FFF2-40B4-BE49-F238E27FC236}">
                <a16:creationId xmlns:a16="http://schemas.microsoft.com/office/drawing/2014/main" id="{CA6B9BDA-67DE-484B-BE67-873B15B705CB}"/>
              </a:ext>
            </a:extLst>
          </p:cNvPr>
          <p:cNvSpPr>
            <a:spLocks noGrp="1"/>
          </p:cNvSpPr>
          <p:nvPr>
            <p:ph type="sldNum" sz="quarter" idx="12"/>
          </p:nvPr>
        </p:nvSpPr>
        <p:spPr/>
        <p:txBody>
          <a:bodyPr/>
          <a:lstStyle/>
          <a:p>
            <a:fld id="{F6CC5589-D63B-45F4-9296-EBD161FBDF68}" type="slidenum">
              <a:rPr lang="es-419" smtClean="0"/>
              <a:t>‹Nº›</a:t>
            </a:fld>
            <a:endParaRPr lang="es-419"/>
          </a:p>
        </p:txBody>
      </p:sp>
    </p:spTree>
    <p:extLst>
      <p:ext uri="{BB962C8B-B14F-4D97-AF65-F5344CB8AC3E}">
        <p14:creationId xmlns:p14="http://schemas.microsoft.com/office/powerpoint/2010/main" val="1889274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83FC95-8FC4-4868-AC9A-4A90DC82506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419"/>
          </a:p>
        </p:txBody>
      </p:sp>
      <p:sp>
        <p:nvSpPr>
          <p:cNvPr id="3" name="Marcador de contenido 2">
            <a:extLst>
              <a:ext uri="{FF2B5EF4-FFF2-40B4-BE49-F238E27FC236}">
                <a16:creationId xmlns:a16="http://schemas.microsoft.com/office/drawing/2014/main" id="{6B68BE9D-868F-44B4-A142-7B7D46BED0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4" name="Marcador de texto 3">
            <a:extLst>
              <a:ext uri="{FF2B5EF4-FFF2-40B4-BE49-F238E27FC236}">
                <a16:creationId xmlns:a16="http://schemas.microsoft.com/office/drawing/2014/main" id="{80BF3D33-63EA-4A0C-B252-F23B7D78D2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A62C55A5-D617-4A75-B869-696B134FF482}"/>
              </a:ext>
            </a:extLst>
          </p:cNvPr>
          <p:cNvSpPr>
            <a:spLocks noGrp="1"/>
          </p:cNvSpPr>
          <p:nvPr>
            <p:ph type="dt" sz="half" idx="10"/>
          </p:nvPr>
        </p:nvSpPr>
        <p:spPr/>
        <p:txBody>
          <a:bodyPr/>
          <a:lstStyle/>
          <a:p>
            <a:fld id="{AEC23A83-9DA8-4187-A871-AA751C7DA063}" type="datetimeFigureOut">
              <a:rPr lang="es-419" smtClean="0"/>
              <a:t>06/08/18</a:t>
            </a:fld>
            <a:endParaRPr lang="es-419"/>
          </a:p>
        </p:txBody>
      </p:sp>
      <p:sp>
        <p:nvSpPr>
          <p:cNvPr id="6" name="Marcador de pie de página 5">
            <a:extLst>
              <a:ext uri="{FF2B5EF4-FFF2-40B4-BE49-F238E27FC236}">
                <a16:creationId xmlns:a16="http://schemas.microsoft.com/office/drawing/2014/main" id="{5C057E51-C2E9-4826-B59C-828A0C136EA9}"/>
              </a:ext>
            </a:extLst>
          </p:cNvPr>
          <p:cNvSpPr>
            <a:spLocks noGrp="1"/>
          </p:cNvSpPr>
          <p:nvPr>
            <p:ph type="ftr" sz="quarter" idx="11"/>
          </p:nvPr>
        </p:nvSpPr>
        <p:spPr/>
        <p:txBody>
          <a:bodyPr/>
          <a:lstStyle/>
          <a:p>
            <a:endParaRPr lang="es-419"/>
          </a:p>
        </p:txBody>
      </p:sp>
      <p:sp>
        <p:nvSpPr>
          <p:cNvPr id="7" name="Marcador de número de diapositiva 6">
            <a:extLst>
              <a:ext uri="{FF2B5EF4-FFF2-40B4-BE49-F238E27FC236}">
                <a16:creationId xmlns:a16="http://schemas.microsoft.com/office/drawing/2014/main" id="{22D29660-2C8C-42AD-97C3-095008B8DDEC}"/>
              </a:ext>
            </a:extLst>
          </p:cNvPr>
          <p:cNvSpPr>
            <a:spLocks noGrp="1"/>
          </p:cNvSpPr>
          <p:nvPr>
            <p:ph type="sldNum" sz="quarter" idx="12"/>
          </p:nvPr>
        </p:nvSpPr>
        <p:spPr/>
        <p:txBody>
          <a:bodyPr/>
          <a:lstStyle/>
          <a:p>
            <a:fld id="{F6CC5589-D63B-45F4-9296-EBD161FBDF68}" type="slidenum">
              <a:rPr lang="es-419" smtClean="0"/>
              <a:t>‹Nº›</a:t>
            </a:fld>
            <a:endParaRPr lang="es-419"/>
          </a:p>
        </p:txBody>
      </p:sp>
    </p:spTree>
    <p:extLst>
      <p:ext uri="{BB962C8B-B14F-4D97-AF65-F5344CB8AC3E}">
        <p14:creationId xmlns:p14="http://schemas.microsoft.com/office/powerpoint/2010/main" val="4077176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04A324-F413-408E-AF63-D8356BC0BD9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419"/>
          </a:p>
        </p:txBody>
      </p:sp>
      <p:sp>
        <p:nvSpPr>
          <p:cNvPr id="3" name="Marcador de posición de imagen 2">
            <a:extLst>
              <a:ext uri="{FF2B5EF4-FFF2-40B4-BE49-F238E27FC236}">
                <a16:creationId xmlns:a16="http://schemas.microsoft.com/office/drawing/2014/main" id="{E8A139BD-D3B8-4454-920E-BD34C75154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419"/>
          </a:p>
        </p:txBody>
      </p:sp>
      <p:sp>
        <p:nvSpPr>
          <p:cNvPr id="4" name="Marcador de texto 3">
            <a:extLst>
              <a:ext uri="{FF2B5EF4-FFF2-40B4-BE49-F238E27FC236}">
                <a16:creationId xmlns:a16="http://schemas.microsoft.com/office/drawing/2014/main" id="{EF950EA6-B91D-4983-A920-002FF69F4C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70CAB197-8D2A-4C21-B3A1-B26FBBA6611B}"/>
              </a:ext>
            </a:extLst>
          </p:cNvPr>
          <p:cNvSpPr>
            <a:spLocks noGrp="1"/>
          </p:cNvSpPr>
          <p:nvPr>
            <p:ph type="dt" sz="half" idx="10"/>
          </p:nvPr>
        </p:nvSpPr>
        <p:spPr/>
        <p:txBody>
          <a:bodyPr/>
          <a:lstStyle/>
          <a:p>
            <a:fld id="{AEC23A83-9DA8-4187-A871-AA751C7DA063}" type="datetimeFigureOut">
              <a:rPr lang="es-419" smtClean="0"/>
              <a:t>06/08/18</a:t>
            </a:fld>
            <a:endParaRPr lang="es-419"/>
          </a:p>
        </p:txBody>
      </p:sp>
      <p:sp>
        <p:nvSpPr>
          <p:cNvPr id="6" name="Marcador de pie de página 5">
            <a:extLst>
              <a:ext uri="{FF2B5EF4-FFF2-40B4-BE49-F238E27FC236}">
                <a16:creationId xmlns:a16="http://schemas.microsoft.com/office/drawing/2014/main" id="{B735F8A5-5F9A-4E16-AE66-AB9B7B51DFC8}"/>
              </a:ext>
            </a:extLst>
          </p:cNvPr>
          <p:cNvSpPr>
            <a:spLocks noGrp="1"/>
          </p:cNvSpPr>
          <p:nvPr>
            <p:ph type="ftr" sz="quarter" idx="11"/>
          </p:nvPr>
        </p:nvSpPr>
        <p:spPr/>
        <p:txBody>
          <a:bodyPr/>
          <a:lstStyle/>
          <a:p>
            <a:endParaRPr lang="es-419"/>
          </a:p>
        </p:txBody>
      </p:sp>
      <p:sp>
        <p:nvSpPr>
          <p:cNvPr id="7" name="Marcador de número de diapositiva 6">
            <a:extLst>
              <a:ext uri="{FF2B5EF4-FFF2-40B4-BE49-F238E27FC236}">
                <a16:creationId xmlns:a16="http://schemas.microsoft.com/office/drawing/2014/main" id="{B3FD41FC-4A64-4B97-9269-D6F435337AFE}"/>
              </a:ext>
            </a:extLst>
          </p:cNvPr>
          <p:cNvSpPr>
            <a:spLocks noGrp="1"/>
          </p:cNvSpPr>
          <p:nvPr>
            <p:ph type="sldNum" sz="quarter" idx="12"/>
          </p:nvPr>
        </p:nvSpPr>
        <p:spPr/>
        <p:txBody>
          <a:bodyPr/>
          <a:lstStyle/>
          <a:p>
            <a:fld id="{F6CC5589-D63B-45F4-9296-EBD161FBDF68}" type="slidenum">
              <a:rPr lang="es-419" smtClean="0"/>
              <a:t>‹Nº›</a:t>
            </a:fld>
            <a:endParaRPr lang="es-419"/>
          </a:p>
        </p:txBody>
      </p:sp>
    </p:spTree>
    <p:extLst>
      <p:ext uri="{BB962C8B-B14F-4D97-AF65-F5344CB8AC3E}">
        <p14:creationId xmlns:p14="http://schemas.microsoft.com/office/powerpoint/2010/main" val="669275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089BAE8A-0611-4850-9C89-6C45866B1E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419"/>
          </a:p>
        </p:txBody>
      </p:sp>
      <p:sp>
        <p:nvSpPr>
          <p:cNvPr id="3" name="Marcador de texto 2">
            <a:extLst>
              <a:ext uri="{FF2B5EF4-FFF2-40B4-BE49-F238E27FC236}">
                <a16:creationId xmlns:a16="http://schemas.microsoft.com/office/drawing/2014/main" id="{24BA1BF1-B978-4FF8-8649-B478683341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4" name="Marcador de fecha 3">
            <a:extLst>
              <a:ext uri="{FF2B5EF4-FFF2-40B4-BE49-F238E27FC236}">
                <a16:creationId xmlns:a16="http://schemas.microsoft.com/office/drawing/2014/main" id="{0E568DD6-66C3-489B-82CD-6DD0A49C0B1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C23A83-9DA8-4187-A871-AA751C7DA063}" type="datetimeFigureOut">
              <a:rPr lang="es-419" smtClean="0"/>
              <a:t>06/08/18</a:t>
            </a:fld>
            <a:endParaRPr lang="es-419"/>
          </a:p>
        </p:txBody>
      </p:sp>
      <p:sp>
        <p:nvSpPr>
          <p:cNvPr id="5" name="Marcador de pie de página 4">
            <a:extLst>
              <a:ext uri="{FF2B5EF4-FFF2-40B4-BE49-F238E27FC236}">
                <a16:creationId xmlns:a16="http://schemas.microsoft.com/office/drawing/2014/main" id="{26AC52CD-F713-4FC7-A708-AE17F213A7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419"/>
          </a:p>
        </p:txBody>
      </p:sp>
      <p:sp>
        <p:nvSpPr>
          <p:cNvPr id="6" name="Marcador de número de diapositiva 5">
            <a:extLst>
              <a:ext uri="{FF2B5EF4-FFF2-40B4-BE49-F238E27FC236}">
                <a16:creationId xmlns:a16="http://schemas.microsoft.com/office/drawing/2014/main" id="{2E520CB1-FE21-498E-83DF-50CE3A24CF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CC5589-D63B-45F4-9296-EBD161FBDF68}" type="slidenum">
              <a:rPr lang="es-419" smtClean="0"/>
              <a:t>‹Nº›</a:t>
            </a:fld>
            <a:endParaRPr lang="es-419"/>
          </a:p>
        </p:txBody>
      </p:sp>
    </p:spTree>
    <p:extLst>
      <p:ext uri="{BB962C8B-B14F-4D97-AF65-F5344CB8AC3E}">
        <p14:creationId xmlns:p14="http://schemas.microsoft.com/office/powerpoint/2010/main" val="37023914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419"/>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22.xml.rels><?xml version="1.0" encoding="UTF-8" standalone="yes"?>
<Relationships xmlns="http://schemas.openxmlformats.org/package/2006/relationships"><Relationship Id="rId8" Type="http://schemas.openxmlformats.org/officeDocument/2006/relationships/diagramData" Target="../diagrams/data8.xml"/><Relationship Id="rId3" Type="http://schemas.openxmlformats.org/officeDocument/2006/relationships/diagramData" Target="../diagrams/data7.xml"/><Relationship Id="rId7" Type="http://schemas.microsoft.com/office/2007/relationships/diagramDrawing" Target="../diagrams/drawing7.xml"/><Relationship Id="rId12" Type="http://schemas.microsoft.com/office/2007/relationships/diagramDrawing" Target="../diagrams/drawing8.xml"/><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diagramColors" Target="../diagrams/colors7.xml"/><Relationship Id="rId11" Type="http://schemas.openxmlformats.org/officeDocument/2006/relationships/diagramColors" Target="../diagrams/colors8.xml"/><Relationship Id="rId5" Type="http://schemas.openxmlformats.org/officeDocument/2006/relationships/diagramQuickStyle" Target="../diagrams/quickStyle7.xml"/><Relationship Id="rId10" Type="http://schemas.openxmlformats.org/officeDocument/2006/relationships/diagramQuickStyle" Target="../diagrams/quickStyle8.xml"/><Relationship Id="rId4" Type="http://schemas.openxmlformats.org/officeDocument/2006/relationships/diagramLayout" Target="../diagrams/layout7.xml"/><Relationship Id="rId9" Type="http://schemas.openxmlformats.org/officeDocument/2006/relationships/diagramLayout" Target="../diagrams/layout8.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CuadroTexto"/>
          <p:cNvSpPr txBox="1"/>
          <p:nvPr/>
        </p:nvSpPr>
        <p:spPr>
          <a:xfrm>
            <a:off x="1176443" y="1327136"/>
            <a:ext cx="9700624" cy="1323439"/>
          </a:xfrm>
          <a:prstGeom prst="rect">
            <a:avLst/>
          </a:prstGeom>
          <a:noFill/>
        </p:spPr>
        <p:txBody>
          <a:bodyPr wrap="square" rtlCol="0">
            <a:spAutoFit/>
          </a:bodyPr>
          <a:lstStyle/>
          <a:p>
            <a:pPr algn="ctr"/>
            <a:r>
              <a:rPr lang="es-MX" sz="4000" b="1" dirty="0">
                <a:solidFill>
                  <a:schemeClr val="tx1">
                    <a:lumMod val="65000"/>
                    <a:lumOff val="35000"/>
                  </a:schemeClr>
                </a:solidFill>
                <a:latin typeface="Calibri" charset="0"/>
                <a:ea typeface="Calibri" charset="0"/>
                <a:cs typeface="Calibri" charset="0"/>
              </a:rPr>
              <a:t>La Reforma Hacendaria a cuatro años de su implementación. Resultados y propuestas.</a:t>
            </a:r>
            <a:r>
              <a:rPr lang="es-ES_tradnl" sz="4000" b="1" dirty="0">
                <a:solidFill>
                  <a:schemeClr val="tx1">
                    <a:lumMod val="65000"/>
                    <a:lumOff val="35000"/>
                  </a:schemeClr>
                </a:solidFill>
                <a:latin typeface="Calibri" charset="0"/>
                <a:ea typeface="Calibri" charset="0"/>
                <a:cs typeface="Calibri" charset="0"/>
              </a:rPr>
              <a:t> </a:t>
            </a:r>
            <a:endParaRPr lang="es-ES_tradnl" sz="3200" b="1" dirty="0">
              <a:solidFill>
                <a:schemeClr val="tx1">
                  <a:lumMod val="65000"/>
                  <a:lumOff val="35000"/>
                </a:schemeClr>
              </a:solidFill>
              <a:latin typeface="Calibri" charset="0"/>
              <a:ea typeface="Calibri" charset="0"/>
              <a:cs typeface="Calibri" charset="0"/>
            </a:endParaRPr>
          </a:p>
        </p:txBody>
      </p:sp>
      <p:cxnSp>
        <p:nvCxnSpPr>
          <p:cNvPr id="5" name="6 Conector recto"/>
          <p:cNvCxnSpPr/>
          <p:nvPr/>
        </p:nvCxnSpPr>
        <p:spPr>
          <a:xfrm>
            <a:off x="2233413" y="2650575"/>
            <a:ext cx="7586684" cy="0"/>
          </a:xfrm>
          <a:prstGeom prst="line">
            <a:avLst/>
          </a:prstGeom>
          <a:ln w="31750">
            <a:solidFill>
              <a:srgbClr val="4F6228"/>
            </a:solidFill>
          </a:ln>
        </p:spPr>
        <p:style>
          <a:lnRef idx="1">
            <a:schemeClr val="accent1"/>
          </a:lnRef>
          <a:fillRef idx="0">
            <a:schemeClr val="accent1"/>
          </a:fillRef>
          <a:effectRef idx="0">
            <a:schemeClr val="accent1"/>
          </a:effectRef>
          <a:fontRef idx="minor">
            <a:schemeClr val="tx1"/>
          </a:fontRef>
        </p:style>
      </p:cxnSp>
      <p:sp>
        <p:nvSpPr>
          <p:cNvPr id="7" name="7 CuadroTexto">
            <a:extLst>
              <a:ext uri="{FF2B5EF4-FFF2-40B4-BE49-F238E27FC236}">
                <a16:creationId xmlns:a16="http://schemas.microsoft.com/office/drawing/2014/main" id="{DFC012D8-F362-48C2-84AA-C64390A2F36D}"/>
              </a:ext>
            </a:extLst>
          </p:cNvPr>
          <p:cNvSpPr txBox="1"/>
          <p:nvPr/>
        </p:nvSpPr>
        <p:spPr>
          <a:xfrm>
            <a:off x="2233413" y="3407897"/>
            <a:ext cx="8282065" cy="2416046"/>
          </a:xfrm>
          <a:prstGeom prst="rect">
            <a:avLst/>
          </a:prstGeom>
          <a:noFill/>
        </p:spPr>
        <p:txBody>
          <a:bodyPr wrap="square" rtlCol="0">
            <a:spAutoFit/>
          </a:bodyPr>
          <a:lstStyle/>
          <a:p>
            <a:pPr algn="r"/>
            <a:r>
              <a:rPr lang="es-ES_tradnl" sz="2600" b="1" dirty="0">
                <a:solidFill>
                  <a:schemeClr val="tx1">
                    <a:lumMod val="65000"/>
                    <a:lumOff val="35000"/>
                  </a:schemeClr>
                </a:solidFill>
                <a:latin typeface="Calibri" charset="0"/>
                <a:ea typeface="Calibri" charset="0"/>
                <a:cs typeface="Calibri" charset="0"/>
              </a:rPr>
              <a:t>Instituto Belisario Domínguez</a:t>
            </a:r>
          </a:p>
          <a:p>
            <a:pPr algn="r"/>
            <a:r>
              <a:rPr lang="es-ES_tradnl" sz="2600" dirty="0">
                <a:solidFill>
                  <a:schemeClr val="tx1">
                    <a:lumMod val="65000"/>
                    <a:lumOff val="35000"/>
                  </a:schemeClr>
                </a:solidFill>
                <a:latin typeface="Calibri" charset="0"/>
                <a:ea typeface="Calibri" charset="0"/>
                <a:cs typeface="Calibri" charset="0"/>
              </a:rPr>
              <a:t>DGFI</a:t>
            </a:r>
          </a:p>
          <a:p>
            <a:pPr algn="r">
              <a:spcAft>
                <a:spcPts val="600"/>
              </a:spcAft>
            </a:pPr>
            <a:r>
              <a:rPr lang="es-ES_tradnl" sz="2400" dirty="0">
                <a:solidFill>
                  <a:schemeClr val="tx1">
                    <a:lumMod val="65000"/>
                    <a:lumOff val="35000"/>
                  </a:schemeClr>
                </a:solidFill>
                <a:latin typeface="Calibri" charset="0"/>
                <a:ea typeface="Calibri" charset="0"/>
                <a:cs typeface="Calibri" charset="0"/>
              </a:rPr>
              <a:t>Agosto de 2018</a:t>
            </a:r>
          </a:p>
          <a:p>
            <a:pPr algn="r">
              <a:spcAft>
                <a:spcPts val="600"/>
              </a:spcAft>
            </a:pPr>
            <a:r>
              <a:rPr lang="es-ES_tradnl" sz="2000" b="1" dirty="0">
                <a:solidFill>
                  <a:schemeClr val="tx1">
                    <a:lumMod val="65000"/>
                    <a:lumOff val="35000"/>
                  </a:schemeClr>
                </a:solidFill>
                <a:latin typeface="Calibri" charset="0"/>
                <a:ea typeface="Calibri" charset="0"/>
                <a:cs typeface="Calibri" charset="0"/>
              </a:rPr>
              <a:t>José Luis Clavellina Miller</a:t>
            </a:r>
            <a:endParaRPr lang="es-ES_tradnl" sz="1600" dirty="0">
              <a:solidFill>
                <a:schemeClr val="tx1">
                  <a:lumMod val="65000"/>
                  <a:lumOff val="35000"/>
                </a:schemeClr>
              </a:solidFill>
              <a:latin typeface="Calibri" charset="0"/>
              <a:ea typeface="Calibri" charset="0"/>
              <a:cs typeface="Calibri" charset="0"/>
            </a:endParaRPr>
          </a:p>
          <a:p>
            <a:pPr algn="r">
              <a:spcAft>
                <a:spcPts val="600"/>
              </a:spcAft>
            </a:pPr>
            <a:r>
              <a:rPr lang="es-ES_tradnl" sz="2000" b="1" dirty="0">
                <a:solidFill>
                  <a:schemeClr val="tx1">
                    <a:lumMod val="65000"/>
                    <a:lumOff val="35000"/>
                  </a:schemeClr>
                </a:solidFill>
                <a:latin typeface="Calibri" charset="0"/>
              </a:rPr>
              <a:t>Sandra Maya Hernández</a:t>
            </a:r>
          </a:p>
          <a:p>
            <a:pPr algn="r">
              <a:spcAft>
                <a:spcPts val="600"/>
              </a:spcAft>
            </a:pPr>
            <a:r>
              <a:rPr lang="es-ES_tradnl" sz="2000" b="1" dirty="0">
                <a:solidFill>
                  <a:schemeClr val="tx1">
                    <a:lumMod val="65000"/>
                    <a:lumOff val="35000"/>
                  </a:schemeClr>
                </a:solidFill>
                <a:latin typeface="Calibri" charset="0"/>
              </a:rPr>
              <a:t>Gabriela Morales Cisneros</a:t>
            </a:r>
          </a:p>
        </p:txBody>
      </p:sp>
    </p:spTree>
    <p:extLst>
      <p:ext uri="{BB962C8B-B14F-4D97-AF65-F5344CB8AC3E}">
        <p14:creationId xmlns:p14="http://schemas.microsoft.com/office/powerpoint/2010/main" val="3768480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203180-6448-4D50-A6CB-C87E1E3ACDBD}"/>
              </a:ext>
            </a:extLst>
          </p:cNvPr>
          <p:cNvSpPr>
            <a:spLocks noGrp="1"/>
          </p:cNvSpPr>
          <p:nvPr>
            <p:ph type="title"/>
          </p:nvPr>
        </p:nvSpPr>
        <p:spPr>
          <a:xfrm>
            <a:off x="13432" y="47362"/>
            <a:ext cx="12068078" cy="609600"/>
          </a:xfrm>
        </p:spPr>
        <p:txBody>
          <a:bodyPr>
            <a:normAutofit/>
          </a:bodyPr>
          <a:lstStyle/>
          <a:p>
            <a:pPr algn="r"/>
            <a:r>
              <a:rPr lang="es-419" sz="2400" dirty="0"/>
              <a:t>Cumplimiento de objetivos: Ingresos tributarios</a:t>
            </a:r>
          </a:p>
        </p:txBody>
      </p:sp>
      <p:sp>
        <p:nvSpPr>
          <p:cNvPr id="7" name="CuadroTexto 6">
            <a:extLst>
              <a:ext uri="{FF2B5EF4-FFF2-40B4-BE49-F238E27FC236}">
                <a16:creationId xmlns:a16="http://schemas.microsoft.com/office/drawing/2014/main" id="{E8E03793-219A-475D-A524-755A2F6F7E0A}"/>
              </a:ext>
            </a:extLst>
          </p:cNvPr>
          <p:cNvSpPr txBox="1"/>
          <p:nvPr/>
        </p:nvSpPr>
        <p:spPr>
          <a:xfrm>
            <a:off x="7086600" y="5360670"/>
            <a:ext cx="1234440" cy="276999"/>
          </a:xfrm>
          <a:prstGeom prst="rect">
            <a:avLst/>
          </a:prstGeom>
          <a:noFill/>
        </p:spPr>
        <p:txBody>
          <a:bodyPr wrap="square" rtlCol="0">
            <a:spAutoFit/>
          </a:bodyPr>
          <a:lstStyle/>
          <a:p>
            <a:r>
              <a:rPr lang="es-419" sz="1200" b="1" dirty="0">
                <a:solidFill>
                  <a:schemeClr val="bg1"/>
                </a:solidFill>
              </a:rPr>
              <a:t>Asignación</a:t>
            </a:r>
          </a:p>
        </p:txBody>
      </p:sp>
      <p:sp>
        <p:nvSpPr>
          <p:cNvPr id="8" name="CuadroTexto 7">
            <a:extLst>
              <a:ext uri="{FF2B5EF4-FFF2-40B4-BE49-F238E27FC236}">
                <a16:creationId xmlns:a16="http://schemas.microsoft.com/office/drawing/2014/main" id="{8A2A1066-F43F-4C61-8F43-DDC5D32C0E0E}"/>
              </a:ext>
            </a:extLst>
          </p:cNvPr>
          <p:cNvSpPr txBox="1"/>
          <p:nvPr/>
        </p:nvSpPr>
        <p:spPr>
          <a:xfrm>
            <a:off x="984183" y="6476469"/>
            <a:ext cx="4869180" cy="230832"/>
          </a:xfrm>
          <a:prstGeom prst="rect">
            <a:avLst/>
          </a:prstGeom>
          <a:noFill/>
        </p:spPr>
        <p:txBody>
          <a:bodyPr wrap="square" rtlCol="0">
            <a:spAutoFit/>
          </a:bodyPr>
          <a:lstStyle/>
          <a:p>
            <a:r>
              <a:rPr lang="es-419" sz="900" dirty="0"/>
              <a:t>Fuente: Elaboración propia con datos de SHCP.</a:t>
            </a:r>
          </a:p>
        </p:txBody>
      </p:sp>
      <p:sp>
        <p:nvSpPr>
          <p:cNvPr id="4" name="CuadroTexto 3">
            <a:extLst>
              <a:ext uri="{FF2B5EF4-FFF2-40B4-BE49-F238E27FC236}">
                <a16:creationId xmlns:a16="http://schemas.microsoft.com/office/drawing/2014/main" id="{7A2EC94F-89EC-4EEC-BB3B-58F5FB085736}"/>
              </a:ext>
            </a:extLst>
          </p:cNvPr>
          <p:cNvSpPr txBox="1"/>
          <p:nvPr/>
        </p:nvSpPr>
        <p:spPr>
          <a:xfrm>
            <a:off x="934453" y="1424087"/>
            <a:ext cx="6304547" cy="369332"/>
          </a:xfrm>
          <a:prstGeom prst="rect">
            <a:avLst/>
          </a:prstGeom>
          <a:noFill/>
        </p:spPr>
        <p:txBody>
          <a:bodyPr wrap="square" rtlCol="0">
            <a:spAutoFit/>
          </a:bodyPr>
          <a:lstStyle/>
          <a:p>
            <a:pPr algn="ctr"/>
            <a:r>
              <a:rPr lang="es-419" b="1" dirty="0"/>
              <a:t>Ingresos tributarios como proporción del PIB, 2013-2017 </a:t>
            </a:r>
          </a:p>
        </p:txBody>
      </p:sp>
      <p:sp>
        <p:nvSpPr>
          <p:cNvPr id="5" name="CuadroTexto 4">
            <a:extLst>
              <a:ext uri="{FF2B5EF4-FFF2-40B4-BE49-F238E27FC236}">
                <a16:creationId xmlns:a16="http://schemas.microsoft.com/office/drawing/2014/main" id="{C9AAEDD1-63CC-46C5-ACD8-D8A77C55C1EB}"/>
              </a:ext>
            </a:extLst>
          </p:cNvPr>
          <p:cNvSpPr txBox="1"/>
          <p:nvPr/>
        </p:nvSpPr>
        <p:spPr>
          <a:xfrm>
            <a:off x="7703820" y="1512860"/>
            <a:ext cx="4006516" cy="4524315"/>
          </a:xfrm>
          <a:prstGeom prst="rect">
            <a:avLst/>
          </a:prstGeom>
          <a:noFill/>
        </p:spPr>
        <p:txBody>
          <a:bodyPr wrap="square" rtlCol="0">
            <a:spAutoFit/>
          </a:bodyPr>
          <a:lstStyle/>
          <a:p>
            <a:pPr marL="342900" indent="-342900">
              <a:buFont typeface="Arial" panose="020B0604020202020204" pitchFamily="34" charset="0"/>
              <a:buChar char="•"/>
            </a:pPr>
            <a:r>
              <a:rPr lang="es-419" sz="2400" dirty="0"/>
              <a:t>De 2013 a 2017, los ingresos tributarios como proporción del PIB pasaron de 9.6% a 13.1%, esto es, se elevaron 3.5 </a:t>
            </a:r>
            <a:r>
              <a:rPr lang="es-419" sz="2400" dirty="0" err="1"/>
              <a:t>pp</a:t>
            </a:r>
            <a:r>
              <a:rPr lang="es-419" sz="2400" dirty="0"/>
              <a:t> del PIB en 4 años. </a:t>
            </a:r>
          </a:p>
          <a:p>
            <a:pPr marL="342900" indent="-342900">
              <a:buFont typeface="Arial" panose="020B0604020202020204" pitchFamily="34" charset="0"/>
              <a:buChar char="•"/>
            </a:pPr>
            <a:endParaRPr lang="es-419" sz="2400" dirty="0"/>
          </a:p>
          <a:p>
            <a:pPr marL="342900" indent="-342900">
              <a:buFont typeface="Arial" panose="020B0604020202020204" pitchFamily="34" charset="0"/>
              <a:buChar char="•"/>
            </a:pPr>
            <a:r>
              <a:rPr lang="es-419" sz="2400" dirty="0"/>
              <a:t>La recaudación por ISR, que pasó de 5.8% a 7.2% del PIB, la del IEPS de cero a 1.7% del PIB y el IVA de 3.4% a 3.7% del PIB.  </a:t>
            </a:r>
          </a:p>
        </p:txBody>
      </p:sp>
      <p:pic>
        <p:nvPicPr>
          <p:cNvPr id="6" name="Imagen 5">
            <a:extLst>
              <a:ext uri="{FF2B5EF4-FFF2-40B4-BE49-F238E27FC236}">
                <a16:creationId xmlns:a16="http://schemas.microsoft.com/office/drawing/2014/main" id="{2091ADDB-4C9F-437D-95B4-AFFCF4D74F72}"/>
              </a:ext>
            </a:extLst>
          </p:cNvPr>
          <p:cNvPicPr>
            <a:picLocks noChangeAspect="1"/>
          </p:cNvPicPr>
          <p:nvPr/>
        </p:nvPicPr>
        <p:blipFill>
          <a:blip r:embed="rId2"/>
          <a:stretch>
            <a:fillRect/>
          </a:stretch>
        </p:blipFill>
        <p:spPr>
          <a:xfrm>
            <a:off x="736533" y="1779060"/>
            <a:ext cx="6502467" cy="4744433"/>
          </a:xfrm>
          <a:prstGeom prst="rect">
            <a:avLst/>
          </a:prstGeom>
        </p:spPr>
      </p:pic>
    </p:spTree>
    <p:extLst>
      <p:ext uri="{BB962C8B-B14F-4D97-AF65-F5344CB8AC3E}">
        <p14:creationId xmlns:p14="http://schemas.microsoft.com/office/powerpoint/2010/main" val="403493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FA476FE8-0584-4F8A-BE55-8EAAA75A6FEF}"/>
              </a:ext>
            </a:extLst>
          </p:cNvPr>
          <p:cNvSpPr txBox="1"/>
          <p:nvPr/>
        </p:nvSpPr>
        <p:spPr>
          <a:xfrm>
            <a:off x="661270" y="6634414"/>
            <a:ext cx="4869180" cy="230832"/>
          </a:xfrm>
          <a:prstGeom prst="rect">
            <a:avLst/>
          </a:prstGeom>
          <a:noFill/>
        </p:spPr>
        <p:txBody>
          <a:bodyPr wrap="square" rtlCol="0">
            <a:spAutoFit/>
          </a:bodyPr>
          <a:lstStyle/>
          <a:p>
            <a:r>
              <a:rPr lang="es-419" sz="900" dirty="0"/>
              <a:t>Fuente: Elaboración propia con datos de SHCP.</a:t>
            </a:r>
          </a:p>
        </p:txBody>
      </p:sp>
      <p:sp>
        <p:nvSpPr>
          <p:cNvPr id="8" name="CuadroTexto 7">
            <a:extLst>
              <a:ext uri="{FF2B5EF4-FFF2-40B4-BE49-F238E27FC236}">
                <a16:creationId xmlns:a16="http://schemas.microsoft.com/office/drawing/2014/main" id="{6F8C9E6A-852E-4496-9E0E-7951662911D0}"/>
              </a:ext>
            </a:extLst>
          </p:cNvPr>
          <p:cNvSpPr txBox="1"/>
          <p:nvPr/>
        </p:nvSpPr>
        <p:spPr>
          <a:xfrm>
            <a:off x="661270" y="3667420"/>
            <a:ext cx="4869180" cy="230832"/>
          </a:xfrm>
          <a:prstGeom prst="rect">
            <a:avLst/>
          </a:prstGeom>
          <a:noFill/>
        </p:spPr>
        <p:txBody>
          <a:bodyPr wrap="square" rtlCol="0">
            <a:spAutoFit/>
          </a:bodyPr>
          <a:lstStyle/>
          <a:p>
            <a:r>
              <a:rPr lang="es-419" sz="900" dirty="0"/>
              <a:t>Fuente: Elaboración propia con datos de SHCP.</a:t>
            </a:r>
          </a:p>
        </p:txBody>
      </p:sp>
      <p:sp>
        <p:nvSpPr>
          <p:cNvPr id="9" name="CuadroTexto 8">
            <a:extLst>
              <a:ext uri="{FF2B5EF4-FFF2-40B4-BE49-F238E27FC236}">
                <a16:creationId xmlns:a16="http://schemas.microsoft.com/office/drawing/2014/main" id="{AD38863B-6691-478D-8228-9694E5553206}"/>
              </a:ext>
            </a:extLst>
          </p:cNvPr>
          <p:cNvSpPr txBox="1"/>
          <p:nvPr/>
        </p:nvSpPr>
        <p:spPr>
          <a:xfrm>
            <a:off x="6694522" y="3614453"/>
            <a:ext cx="4869180" cy="230832"/>
          </a:xfrm>
          <a:prstGeom prst="rect">
            <a:avLst/>
          </a:prstGeom>
          <a:noFill/>
        </p:spPr>
        <p:txBody>
          <a:bodyPr wrap="square" rtlCol="0">
            <a:spAutoFit/>
          </a:bodyPr>
          <a:lstStyle/>
          <a:p>
            <a:r>
              <a:rPr lang="es-419" sz="900" dirty="0"/>
              <a:t>Fuente: Elaboración propia con datos de SHCP.</a:t>
            </a:r>
          </a:p>
        </p:txBody>
      </p:sp>
      <p:sp>
        <p:nvSpPr>
          <p:cNvPr id="10" name="CuadroTexto 9">
            <a:extLst>
              <a:ext uri="{FF2B5EF4-FFF2-40B4-BE49-F238E27FC236}">
                <a16:creationId xmlns:a16="http://schemas.microsoft.com/office/drawing/2014/main" id="{B62CBED2-C7C9-42BE-833B-3344087815E5}"/>
              </a:ext>
            </a:extLst>
          </p:cNvPr>
          <p:cNvSpPr txBox="1"/>
          <p:nvPr/>
        </p:nvSpPr>
        <p:spPr>
          <a:xfrm>
            <a:off x="6718225" y="6571944"/>
            <a:ext cx="4869180" cy="230832"/>
          </a:xfrm>
          <a:prstGeom prst="rect">
            <a:avLst/>
          </a:prstGeom>
          <a:noFill/>
        </p:spPr>
        <p:txBody>
          <a:bodyPr wrap="square" rtlCol="0">
            <a:spAutoFit/>
          </a:bodyPr>
          <a:lstStyle/>
          <a:p>
            <a:r>
              <a:rPr lang="es-419" sz="900" dirty="0"/>
              <a:t>Fuente: Elaboración propia con datos de SHCP.</a:t>
            </a:r>
          </a:p>
        </p:txBody>
      </p:sp>
      <p:sp>
        <p:nvSpPr>
          <p:cNvPr id="12" name="Título 11">
            <a:extLst>
              <a:ext uri="{FF2B5EF4-FFF2-40B4-BE49-F238E27FC236}">
                <a16:creationId xmlns:a16="http://schemas.microsoft.com/office/drawing/2014/main" id="{B46EB1F8-2EA7-464F-9083-8760C0DA8230}"/>
              </a:ext>
            </a:extLst>
          </p:cNvPr>
          <p:cNvSpPr>
            <a:spLocks noGrp="1"/>
          </p:cNvSpPr>
          <p:nvPr>
            <p:ph type="title"/>
          </p:nvPr>
        </p:nvSpPr>
        <p:spPr/>
        <p:txBody>
          <a:bodyPr/>
          <a:lstStyle/>
          <a:p>
            <a:endParaRPr lang="es-419"/>
          </a:p>
        </p:txBody>
      </p:sp>
      <p:sp>
        <p:nvSpPr>
          <p:cNvPr id="13" name="Título 1">
            <a:extLst>
              <a:ext uri="{FF2B5EF4-FFF2-40B4-BE49-F238E27FC236}">
                <a16:creationId xmlns:a16="http://schemas.microsoft.com/office/drawing/2014/main" id="{C9F82E30-C69F-4AC2-A75F-6D9A7C35A6AE}"/>
              </a:ext>
            </a:extLst>
          </p:cNvPr>
          <p:cNvSpPr txBox="1">
            <a:spLocks/>
          </p:cNvSpPr>
          <p:nvPr/>
        </p:nvSpPr>
        <p:spPr>
          <a:xfrm>
            <a:off x="13432" y="47362"/>
            <a:ext cx="12068078" cy="609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1350" b="1" kern="1200">
                <a:solidFill>
                  <a:schemeClr val="tx1"/>
                </a:solidFill>
                <a:latin typeface="Arial" pitchFamily="34" charset="0"/>
                <a:ea typeface="+mj-ea"/>
                <a:cs typeface="Arial" pitchFamily="34" charset="0"/>
              </a:defRPr>
            </a:lvl1pPr>
          </a:lstStyle>
          <a:p>
            <a:pPr algn="r"/>
            <a:r>
              <a:rPr lang="es-419" sz="2400"/>
              <a:t>Cumplimiento de objetivos: Ingresos tributarios</a:t>
            </a:r>
            <a:endParaRPr lang="es-419" sz="2400" dirty="0"/>
          </a:p>
        </p:txBody>
      </p:sp>
      <p:pic>
        <p:nvPicPr>
          <p:cNvPr id="6" name="Imagen 5">
            <a:extLst>
              <a:ext uri="{FF2B5EF4-FFF2-40B4-BE49-F238E27FC236}">
                <a16:creationId xmlns:a16="http://schemas.microsoft.com/office/drawing/2014/main" id="{614C440B-EFCF-4E39-AD93-91BE1DCFB36D}"/>
              </a:ext>
            </a:extLst>
          </p:cNvPr>
          <p:cNvPicPr>
            <a:picLocks noChangeAspect="1"/>
          </p:cNvPicPr>
          <p:nvPr/>
        </p:nvPicPr>
        <p:blipFill>
          <a:blip r:embed="rId3"/>
          <a:stretch>
            <a:fillRect/>
          </a:stretch>
        </p:blipFill>
        <p:spPr>
          <a:xfrm>
            <a:off x="6694522" y="928613"/>
            <a:ext cx="5145470" cy="2678818"/>
          </a:xfrm>
          <a:prstGeom prst="rect">
            <a:avLst/>
          </a:prstGeom>
        </p:spPr>
      </p:pic>
      <p:pic>
        <p:nvPicPr>
          <p:cNvPr id="11" name="Imagen 10">
            <a:extLst>
              <a:ext uri="{FF2B5EF4-FFF2-40B4-BE49-F238E27FC236}">
                <a16:creationId xmlns:a16="http://schemas.microsoft.com/office/drawing/2014/main" id="{2726573D-3913-47C0-9148-C830B2EFCFCD}"/>
              </a:ext>
            </a:extLst>
          </p:cNvPr>
          <p:cNvPicPr>
            <a:picLocks noChangeAspect="1"/>
          </p:cNvPicPr>
          <p:nvPr/>
        </p:nvPicPr>
        <p:blipFill>
          <a:blip r:embed="rId4"/>
          <a:stretch>
            <a:fillRect/>
          </a:stretch>
        </p:blipFill>
        <p:spPr>
          <a:xfrm>
            <a:off x="908741" y="890614"/>
            <a:ext cx="4694896" cy="2776806"/>
          </a:xfrm>
          <a:prstGeom prst="rect">
            <a:avLst/>
          </a:prstGeom>
        </p:spPr>
      </p:pic>
      <p:pic>
        <p:nvPicPr>
          <p:cNvPr id="14" name="Imagen 13">
            <a:extLst>
              <a:ext uri="{FF2B5EF4-FFF2-40B4-BE49-F238E27FC236}">
                <a16:creationId xmlns:a16="http://schemas.microsoft.com/office/drawing/2014/main" id="{CE429400-C583-4FAF-9AC3-4C551DDA02D2}"/>
              </a:ext>
            </a:extLst>
          </p:cNvPr>
          <p:cNvPicPr>
            <a:picLocks noChangeAspect="1"/>
          </p:cNvPicPr>
          <p:nvPr/>
        </p:nvPicPr>
        <p:blipFill>
          <a:blip r:embed="rId5"/>
          <a:stretch>
            <a:fillRect/>
          </a:stretch>
        </p:blipFill>
        <p:spPr>
          <a:xfrm>
            <a:off x="804936" y="3926924"/>
            <a:ext cx="4694896" cy="2678818"/>
          </a:xfrm>
          <a:prstGeom prst="rect">
            <a:avLst/>
          </a:prstGeom>
        </p:spPr>
      </p:pic>
      <p:pic>
        <p:nvPicPr>
          <p:cNvPr id="19" name="Imagen 18">
            <a:extLst>
              <a:ext uri="{FF2B5EF4-FFF2-40B4-BE49-F238E27FC236}">
                <a16:creationId xmlns:a16="http://schemas.microsoft.com/office/drawing/2014/main" id="{3D7BD74D-3C3B-4802-8A7B-61743C3643AD}"/>
              </a:ext>
            </a:extLst>
          </p:cNvPr>
          <p:cNvPicPr>
            <a:picLocks noChangeAspect="1"/>
          </p:cNvPicPr>
          <p:nvPr/>
        </p:nvPicPr>
        <p:blipFill>
          <a:blip r:embed="rId6"/>
          <a:stretch>
            <a:fillRect/>
          </a:stretch>
        </p:blipFill>
        <p:spPr>
          <a:xfrm>
            <a:off x="6718225" y="3898252"/>
            <a:ext cx="4869180" cy="2597179"/>
          </a:xfrm>
          <a:prstGeom prst="rect">
            <a:avLst/>
          </a:prstGeom>
        </p:spPr>
      </p:pic>
    </p:spTree>
    <p:extLst>
      <p:ext uri="{BB962C8B-B14F-4D97-AF65-F5344CB8AC3E}">
        <p14:creationId xmlns:p14="http://schemas.microsoft.com/office/powerpoint/2010/main" val="1264528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4EA41588-36BC-40B6-A2BA-84E21D698844}"/>
              </a:ext>
            </a:extLst>
          </p:cNvPr>
          <p:cNvSpPr txBox="1"/>
          <p:nvPr/>
        </p:nvSpPr>
        <p:spPr>
          <a:xfrm>
            <a:off x="165832" y="1525637"/>
            <a:ext cx="5173579" cy="4524315"/>
          </a:xfrm>
          <a:prstGeom prst="rect">
            <a:avLst/>
          </a:prstGeom>
          <a:noFill/>
        </p:spPr>
        <p:txBody>
          <a:bodyPr wrap="square" rtlCol="0">
            <a:spAutoFit/>
          </a:bodyPr>
          <a:lstStyle/>
          <a:p>
            <a:pPr marL="342900" indent="-342900">
              <a:buFont typeface="Arial" panose="020B0604020202020204" pitchFamily="34" charset="0"/>
              <a:buChar char="•"/>
            </a:pPr>
            <a:r>
              <a:rPr lang="es-419" sz="2400" dirty="0"/>
              <a:t>Una parte importante del aumento en la recaudación es el IEPS a gasolinas y diésel (1% del PIB en 2017). </a:t>
            </a:r>
          </a:p>
          <a:p>
            <a:pPr marL="342900" indent="-342900">
              <a:buFont typeface="Arial" panose="020B0604020202020204" pitchFamily="34" charset="0"/>
              <a:buChar char="•"/>
            </a:pPr>
            <a:endParaRPr lang="es-419" sz="1200" dirty="0"/>
          </a:p>
          <a:p>
            <a:pPr marL="342900" indent="-342900">
              <a:buFont typeface="Arial" panose="020B0604020202020204" pitchFamily="34" charset="0"/>
              <a:buChar char="•"/>
            </a:pPr>
            <a:r>
              <a:rPr lang="es-419" sz="2400" dirty="0"/>
              <a:t>Se trata de una reforma aprobada con posterioridad a la reforma fiscal.  </a:t>
            </a:r>
          </a:p>
          <a:p>
            <a:pPr marL="342900" indent="-342900">
              <a:buFont typeface="Arial" panose="020B0604020202020204" pitchFamily="34" charset="0"/>
              <a:buChar char="•"/>
            </a:pPr>
            <a:endParaRPr lang="es-419" sz="1200" dirty="0"/>
          </a:p>
          <a:p>
            <a:pPr marL="342900" indent="-342900">
              <a:buFont typeface="Arial" panose="020B0604020202020204" pitchFamily="34" charset="0"/>
              <a:buChar char="•"/>
            </a:pPr>
            <a:r>
              <a:rPr lang="es-419" sz="2400" dirty="0"/>
              <a:t>Para aminorar el impacto del aumento en los precios se han otorgado estímulos fiscales que para 2017 se ubican en alrededor de 74 </a:t>
            </a:r>
            <a:r>
              <a:rPr lang="es-419" sz="2400" dirty="0" err="1"/>
              <a:t>mmdp</a:t>
            </a:r>
            <a:r>
              <a:rPr lang="es-419" sz="2400" dirty="0"/>
              <a:t>.   </a:t>
            </a:r>
          </a:p>
        </p:txBody>
      </p:sp>
      <p:sp>
        <p:nvSpPr>
          <p:cNvPr id="6" name="CuadroTexto 5">
            <a:extLst>
              <a:ext uri="{FF2B5EF4-FFF2-40B4-BE49-F238E27FC236}">
                <a16:creationId xmlns:a16="http://schemas.microsoft.com/office/drawing/2014/main" id="{64EB8B96-E0A1-44CF-BFDE-CA89C0424E1F}"/>
              </a:ext>
            </a:extLst>
          </p:cNvPr>
          <p:cNvSpPr txBox="1"/>
          <p:nvPr/>
        </p:nvSpPr>
        <p:spPr>
          <a:xfrm>
            <a:off x="5879029" y="5677196"/>
            <a:ext cx="4869180" cy="230832"/>
          </a:xfrm>
          <a:prstGeom prst="rect">
            <a:avLst/>
          </a:prstGeom>
          <a:noFill/>
        </p:spPr>
        <p:txBody>
          <a:bodyPr wrap="square" rtlCol="0">
            <a:spAutoFit/>
          </a:bodyPr>
          <a:lstStyle/>
          <a:p>
            <a:r>
              <a:rPr lang="es-419" sz="900" dirty="0"/>
              <a:t>Fuente: Elaboración propia con datos de SHCP.</a:t>
            </a:r>
          </a:p>
        </p:txBody>
      </p:sp>
      <p:sp>
        <p:nvSpPr>
          <p:cNvPr id="7" name="Título 1">
            <a:extLst>
              <a:ext uri="{FF2B5EF4-FFF2-40B4-BE49-F238E27FC236}">
                <a16:creationId xmlns:a16="http://schemas.microsoft.com/office/drawing/2014/main" id="{878CC227-E27A-42D9-A80D-FC26F87ED2E7}"/>
              </a:ext>
            </a:extLst>
          </p:cNvPr>
          <p:cNvSpPr txBox="1">
            <a:spLocks/>
          </p:cNvSpPr>
          <p:nvPr/>
        </p:nvSpPr>
        <p:spPr>
          <a:xfrm>
            <a:off x="165832" y="199762"/>
            <a:ext cx="12068078" cy="609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1350" b="1" kern="1200">
                <a:solidFill>
                  <a:schemeClr val="tx1"/>
                </a:solidFill>
                <a:latin typeface="Arial" pitchFamily="34" charset="0"/>
                <a:ea typeface="+mj-ea"/>
                <a:cs typeface="Arial" pitchFamily="34" charset="0"/>
              </a:defRPr>
            </a:lvl1pPr>
          </a:lstStyle>
          <a:p>
            <a:pPr algn="r"/>
            <a:r>
              <a:rPr lang="es-419" sz="2400"/>
              <a:t>Cumplimiento de objetivos: Ingresos tributarios</a:t>
            </a:r>
            <a:endParaRPr lang="es-419" sz="2400" dirty="0"/>
          </a:p>
        </p:txBody>
      </p:sp>
      <p:pic>
        <p:nvPicPr>
          <p:cNvPr id="2" name="Imagen 1">
            <a:extLst>
              <a:ext uri="{FF2B5EF4-FFF2-40B4-BE49-F238E27FC236}">
                <a16:creationId xmlns:a16="http://schemas.microsoft.com/office/drawing/2014/main" id="{06831599-D43E-4D3F-AAAA-5FC94BFE3913}"/>
              </a:ext>
            </a:extLst>
          </p:cNvPr>
          <p:cNvPicPr>
            <a:picLocks noChangeAspect="1"/>
          </p:cNvPicPr>
          <p:nvPr/>
        </p:nvPicPr>
        <p:blipFill>
          <a:blip r:embed="rId2"/>
          <a:stretch>
            <a:fillRect/>
          </a:stretch>
        </p:blipFill>
        <p:spPr>
          <a:xfrm>
            <a:off x="5879029" y="1967071"/>
            <a:ext cx="5603947" cy="3641446"/>
          </a:xfrm>
          <a:prstGeom prst="rect">
            <a:avLst/>
          </a:prstGeom>
        </p:spPr>
      </p:pic>
    </p:spTree>
    <p:extLst>
      <p:ext uri="{BB962C8B-B14F-4D97-AF65-F5344CB8AC3E}">
        <p14:creationId xmlns:p14="http://schemas.microsoft.com/office/powerpoint/2010/main" val="3880710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7F9077D6-0103-4CA4-BCB7-39BFAD6589CE}"/>
              </a:ext>
            </a:extLst>
          </p:cNvPr>
          <p:cNvSpPr>
            <a:spLocks noGrp="1"/>
          </p:cNvSpPr>
          <p:nvPr>
            <p:ph type="title"/>
          </p:nvPr>
        </p:nvSpPr>
        <p:spPr>
          <a:xfrm>
            <a:off x="13432" y="47362"/>
            <a:ext cx="12068078" cy="609600"/>
          </a:xfrm>
        </p:spPr>
        <p:txBody>
          <a:bodyPr>
            <a:normAutofit/>
          </a:bodyPr>
          <a:lstStyle/>
          <a:p>
            <a:pPr algn="r"/>
            <a:r>
              <a:rPr lang="es-419" sz="1800" dirty="0"/>
              <a:t>Cumplimiento de objetivos: Formalidad laboral</a:t>
            </a:r>
          </a:p>
        </p:txBody>
      </p:sp>
      <p:sp>
        <p:nvSpPr>
          <p:cNvPr id="9" name="CuadroTexto 8">
            <a:extLst>
              <a:ext uri="{FF2B5EF4-FFF2-40B4-BE49-F238E27FC236}">
                <a16:creationId xmlns:a16="http://schemas.microsoft.com/office/drawing/2014/main" id="{7B5AA8C0-86BB-4946-9F7B-5179AEFEBC39}"/>
              </a:ext>
            </a:extLst>
          </p:cNvPr>
          <p:cNvSpPr txBox="1"/>
          <p:nvPr/>
        </p:nvSpPr>
        <p:spPr>
          <a:xfrm>
            <a:off x="8115301" y="2806560"/>
            <a:ext cx="3430771" cy="2308324"/>
          </a:xfrm>
          <a:prstGeom prst="rect">
            <a:avLst/>
          </a:prstGeom>
          <a:noFill/>
        </p:spPr>
        <p:txBody>
          <a:bodyPr wrap="square" rtlCol="0">
            <a:spAutoFit/>
          </a:bodyPr>
          <a:lstStyle/>
          <a:p>
            <a:pPr marL="285750" indent="-285750">
              <a:buFont typeface="Arial" panose="020B0604020202020204" pitchFamily="34" charset="0"/>
              <a:buChar char="•"/>
            </a:pPr>
            <a:r>
              <a:rPr lang="es-419" sz="2400" dirty="0"/>
              <a:t>El número de personas que declaran ISR pasó de 1.97 millones en 2013 a 3.8 millones en 2017, esto es, se incrementó 93.2%. </a:t>
            </a:r>
          </a:p>
        </p:txBody>
      </p:sp>
      <p:grpSp>
        <p:nvGrpSpPr>
          <p:cNvPr id="14" name="Grupo 13">
            <a:extLst>
              <a:ext uri="{FF2B5EF4-FFF2-40B4-BE49-F238E27FC236}">
                <a16:creationId xmlns:a16="http://schemas.microsoft.com/office/drawing/2014/main" id="{F3919A4D-DCD4-47ED-9CA4-8D012F3273B9}"/>
              </a:ext>
            </a:extLst>
          </p:cNvPr>
          <p:cNvGrpSpPr/>
          <p:nvPr/>
        </p:nvGrpSpPr>
        <p:grpSpPr>
          <a:xfrm>
            <a:off x="606332" y="871539"/>
            <a:ext cx="7123206" cy="5839087"/>
            <a:chOff x="742950" y="1042988"/>
            <a:chExt cx="7600950" cy="5732582"/>
          </a:xfrm>
        </p:grpSpPr>
        <p:pic>
          <p:nvPicPr>
            <p:cNvPr id="11" name="Imagen 10">
              <a:extLst>
                <a:ext uri="{FF2B5EF4-FFF2-40B4-BE49-F238E27FC236}">
                  <a16:creationId xmlns:a16="http://schemas.microsoft.com/office/drawing/2014/main" id="{5D6F5999-F6FD-468B-A7F3-259F53858484}"/>
                </a:ext>
              </a:extLst>
            </p:cNvPr>
            <p:cNvPicPr>
              <a:picLocks noChangeAspect="1"/>
            </p:cNvPicPr>
            <p:nvPr/>
          </p:nvPicPr>
          <p:blipFill>
            <a:blip r:embed="rId3"/>
            <a:stretch>
              <a:fillRect/>
            </a:stretch>
          </p:blipFill>
          <p:spPr>
            <a:xfrm>
              <a:off x="827376" y="1528763"/>
              <a:ext cx="7395068" cy="4985197"/>
            </a:xfrm>
            <a:prstGeom prst="rect">
              <a:avLst/>
            </a:prstGeom>
          </p:spPr>
        </p:pic>
        <p:sp>
          <p:nvSpPr>
            <p:cNvPr id="12" name="CuadroTexto 11">
              <a:extLst>
                <a:ext uri="{FF2B5EF4-FFF2-40B4-BE49-F238E27FC236}">
                  <a16:creationId xmlns:a16="http://schemas.microsoft.com/office/drawing/2014/main" id="{3D9D0994-322C-4D2F-89FC-C45D742466B5}"/>
                </a:ext>
              </a:extLst>
            </p:cNvPr>
            <p:cNvSpPr txBox="1"/>
            <p:nvPr/>
          </p:nvSpPr>
          <p:spPr>
            <a:xfrm>
              <a:off x="742950" y="1042988"/>
              <a:ext cx="7600950" cy="369332"/>
            </a:xfrm>
            <a:prstGeom prst="rect">
              <a:avLst/>
            </a:prstGeom>
            <a:noFill/>
          </p:spPr>
          <p:txBody>
            <a:bodyPr wrap="square" rtlCol="0">
              <a:spAutoFit/>
            </a:bodyPr>
            <a:lstStyle/>
            <a:p>
              <a:pPr algn="ctr"/>
              <a:r>
                <a:rPr lang="es-419" b="1" dirty="0"/>
                <a:t>ISR, Número de contribuyentes que presentaron declaración </a:t>
              </a:r>
            </a:p>
          </p:txBody>
        </p:sp>
        <p:sp>
          <p:nvSpPr>
            <p:cNvPr id="13" name="CuadroTexto 12">
              <a:extLst>
                <a:ext uri="{FF2B5EF4-FFF2-40B4-BE49-F238E27FC236}">
                  <a16:creationId xmlns:a16="http://schemas.microsoft.com/office/drawing/2014/main" id="{50C50D2C-794F-45E7-BDBA-94F95A7B199A}"/>
                </a:ext>
              </a:extLst>
            </p:cNvPr>
            <p:cNvSpPr txBox="1"/>
            <p:nvPr/>
          </p:nvSpPr>
          <p:spPr>
            <a:xfrm>
              <a:off x="1100138" y="6513960"/>
              <a:ext cx="7122306" cy="261610"/>
            </a:xfrm>
            <a:prstGeom prst="rect">
              <a:avLst/>
            </a:prstGeom>
            <a:noFill/>
          </p:spPr>
          <p:txBody>
            <a:bodyPr wrap="square" rtlCol="0">
              <a:spAutoFit/>
            </a:bodyPr>
            <a:lstStyle/>
            <a:p>
              <a:r>
                <a:rPr lang="es-419" sz="1050" dirty="0"/>
                <a:t>Fuente: Elaboración propia con datos de SHCP. </a:t>
              </a:r>
            </a:p>
          </p:txBody>
        </p:sp>
      </p:grpSp>
    </p:spTree>
    <p:extLst>
      <p:ext uri="{BB962C8B-B14F-4D97-AF65-F5344CB8AC3E}">
        <p14:creationId xmlns:p14="http://schemas.microsoft.com/office/powerpoint/2010/main" val="1021842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0AAF01-F67A-4EB5-822E-FD2AE531CBE1}"/>
              </a:ext>
            </a:extLst>
          </p:cNvPr>
          <p:cNvSpPr>
            <a:spLocks noGrp="1"/>
          </p:cNvSpPr>
          <p:nvPr>
            <p:ph type="title"/>
          </p:nvPr>
        </p:nvSpPr>
        <p:spPr/>
        <p:txBody>
          <a:bodyPr/>
          <a:lstStyle/>
          <a:p>
            <a:endParaRPr lang="es-419"/>
          </a:p>
        </p:txBody>
      </p:sp>
      <p:grpSp>
        <p:nvGrpSpPr>
          <p:cNvPr id="7" name="Grupo 6">
            <a:extLst>
              <a:ext uri="{FF2B5EF4-FFF2-40B4-BE49-F238E27FC236}">
                <a16:creationId xmlns:a16="http://schemas.microsoft.com/office/drawing/2014/main" id="{039D9C40-5756-42C6-9268-858D0C3B25BF}"/>
              </a:ext>
            </a:extLst>
          </p:cNvPr>
          <p:cNvGrpSpPr/>
          <p:nvPr/>
        </p:nvGrpSpPr>
        <p:grpSpPr>
          <a:xfrm>
            <a:off x="4344552" y="1981352"/>
            <a:ext cx="7272336" cy="4340392"/>
            <a:chOff x="6180129" y="3489158"/>
            <a:chExt cx="5710897" cy="3349348"/>
          </a:xfrm>
        </p:grpSpPr>
        <p:pic>
          <p:nvPicPr>
            <p:cNvPr id="3" name="Imagen 2">
              <a:extLst>
                <a:ext uri="{FF2B5EF4-FFF2-40B4-BE49-F238E27FC236}">
                  <a16:creationId xmlns:a16="http://schemas.microsoft.com/office/drawing/2014/main" id="{2F102414-3B28-4AA3-AACB-4AD43F185136}"/>
                </a:ext>
              </a:extLst>
            </p:cNvPr>
            <p:cNvPicPr>
              <a:picLocks noChangeAspect="1"/>
            </p:cNvPicPr>
            <p:nvPr/>
          </p:nvPicPr>
          <p:blipFill>
            <a:blip r:embed="rId3"/>
            <a:stretch>
              <a:fillRect/>
            </a:stretch>
          </p:blipFill>
          <p:spPr>
            <a:xfrm>
              <a:off x="6180129" y="3489158"/>
              <a:ext cx="5710897" cy="3135395"/>
            </a:xfrm>
            <a:prstGeom prst="rect">
              <a:avLst/>
            </a:prstGeom>
          </p:spPr>
        </p:pic>
        <p:sp>
          <p:nvSpPr>
            <p:cNvPr id="4" name="CuadroTexto 3">
              <a:extLst>
                <a:ext uri="{FF2B5EF4-FFF2-40B4-BE49-F238E27FC236}">
                  <a16:creationId xmlns:a16="http://schemas.microsoft.com/office/drawing/2014/main" id="{81E76246-61FB-4ADF-B80F-15DC499BB83D}"/>
                </a:ext>
              </a:extLst>
            </p:cNvPr>
            <p:cNvSpPr txBox="1"/>
            <p:nvPr/>
          </p:nvSpPr>
          <p:spPr>
            <a:xfrm>
              <a:off x="6584991" y="6607674"/>
              <a:ext cx="4869180" cy="230832"/>
            </a:xfrm>
            <a:prstGeom prst="rect">
              <a:avLst/>
            </a:prstGeom>
            <a:noFill/>
          </p:spPr>
          <p:txBody>
            <a:bodyPr wrap="square" rtlCol="0">
              <a:spAutoFit/>
            </a:bodyPr>
            <a:lstStyle/>
            <a:p>
              <a:r>
                <a:rPr lang="es-419" sz="900" dirty="0"/>
                <a:t>Fuente: Elaboración propia con datos de STPS.</a:t>
              </a:r>
            </a:p>
          </p:txBody>
        </p:sp>
      </p:grpSp>
      <p:sp>
        <p:nvSpPr>
          <p:cNvPr id="5" name="CuadroTexto 4">
            <a:extLst>
              <a:ext uri="{FF2B5EF4-FFF2-40B4-BE49-F238E27FC236}">
                <a16:creationId xmlns:a16="http://schemas.microsoft.com/office/drawing/2014/main" id="{A2CF0DC2-2597-443B-8057-3D45F3BE102A}"/>
              </a:ext>
            </a:extLst>
          </p:cNvPr>
          <p:cNvSpPr txBox="1"/>
          <p:nvPr/>
        </p:nvSpPr>
        <p:spPr>
          <a:xfrm>
            <a:off x="359492" y="1175092"/>
            <a:ext cx="11257396" cy="1200329"/>
          </a:xfrm>
          <a:prstGeom prst="rect">
            <a:avLst/>
          </a:prstGeom>
          <a:noFill/>
        </p:spPr>
        <p:txBody>
          <a:bodyPr wrap="square" rtlCol="0">
            <a:spAutoFit/>
          </a:bodyPr>
          <a:lstStyle/>
          <a:p>
            <a:pPr marL="342900" indent="-342900">
              <a:buFont typeface="Arial" panose="020B0604020202020204" pitchFamily="34" charset="0"/>
              <a:buChar char="•"/>
            </a:pPr>
            <a:r>
              <a:rPr lang="es-419" sz="2400" dirty="0"/>
              <a:t>El número de trabajadores asegurados al IMSS de 2013 a 2017 ha aumentado a una tasa promedio anual de 3.1%.</a:t>
            </a:r>
          </a:p>
          <a:p>
            <a:pPr marL="342900" indent="-342900">
              <a:buFont typeface="Arial" panose="020B0604020202020204" pitchFamily="34" charset="0"/>
              <a:buChar char="•"/>
            </a:pPr>
            <a:endParaRPr lang="es-419" sz="2400" dirty="0"/>
          </a:p>
        </p:txBody>
      </p:sp>
      <p:sp>
        <p:nvSpPr>
          <p:cNvPr id="6" name="CuadroTexto 5">
            <a:extLst>
              <a:ext uri="{FF2B5EF4-FFF2-40B4-BE49-F238E27FC236}">
                <a16:creationId xmlns:a16="http://schemas.microsoft.com/office/drawing/2014/main" id="{2538C982-7613-4757-8C92-F14137B79FE2}"/>
              </a:ext>
            </a:extLst>
          </p:cNvPr>
          <p:cNvSpPr txBox="1"/>
          <p:nvPr/>
        </p:nvSpPr>
        <p:spPr>
          <a:xfrm>
            <a:off x="575112" y="2598012"/>
            <a:ext cx="3431406" cy="3416320"/>
          </a:xfrm>
          <a:prstGeom prst="rect">
            <a:avLst/>
          </a:prstGeom>
          <a:noFill/>
        </p:spPr>
        <p:txBody>
          <a:bodyPr wrap="square" rtlCol="0">
            <a:spAutoFit/>
          </a:bodyPr>
          <a:lstStyle/>
          <a:p>
            <a:pPr marL="285750" indent="-285750">
              <a:buFont typeface="Arial" panose="020B0604020202020204" pitchFamily="34" charset="0"/>
              <a:buChar char="•"/>
            </a:pPr>
            <a:r>
              <a:rPr lang="es-419" sz="2400" dirty="0"/>
              <a:t>La reforma fiscal se llevó a cabo junto con otras reformas estructurales, por lo que resulta difícil aislar el efecto de las medidas fiscales en el comportamiento del empleo formal. </a:t>
            </a:r>
          </a:p>
        </p:txBody>
      </p:sp>
    </p:spTree>
    <p:extLst>
      <p:ext uri="{BB962C8B-B14F-4D97-AF65-F5344CB8AC3E}">
        <p14:creationId xmlns:p14="http://schemas.microsoft.com/office/powerpoint/2010/main" val="1178942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570AB92C-2435-47D9-AB40-7F961BCE9C21}"/>
              </a:ext>
            </a:extLst>
          </p:cNvPr>
          <p:cNvSpPr>
            <a:spLocks noGrp="1"/>
          </p:cNvSpPr>
          <p:nvPr>
            <p:ph type="title"/>
          </p:nvPr>
        </p:nvSpPr>
        <p:spPr>
          <a:xfrm>
            <a:off x="13432" y="47362"/>
            <a:ext cx="12068078" cy="609600"/>
          </a:xfrm>
        </p:spPr>
        <p:txBody>
          <a:bodyPr>
            <a:normAutofit/>
          </a:bodyPr>
          <a:lstStyle/>
          <a:p>
            <a:pPr algn="r"/>
            <a:r>
              <a:rPr lang="es-419" sz="1800" dirty="0"/>
              <a:t>Cumplimiento de objetivos: Tiempo para pagar impuestos y número de contribuyentes</a:t>
            </a:r>
          </a:p>
        </p:txBody>
      </p:sp>
      <p:grpSp>
        <p:nvGrpSpPr>
          <p:cNvPr id="7" name="Grupo 6">
            <a:extLst>
              <a:ext uri="{FF2B5EF4-FFF2-40B4-BE49-F238E27FC236}">
                <a16:creationId xmlns:a16="http://schemas.microsoft.com/office/drawing/2014/main" id="{4EB443EE-DD29-47E1-B7A1-13F026D3D10C}"/>
              </a:ext>
            </a:extLst>
          </p:cNvPr>
          <p:cNvGrpSpPr/>
          <p:nvPr/>
        </p:nvGrpSpPr>
        <p:grpSpPr>
          <a:xfrm>
            <a:off x="273970" y="1536174"/>
            <a:ext cx="6626893" cy="4307414"/>
            <a:chOff x="986594" y="2235399"/>
            <a:chExt cx="4923018" cy="2871099"/>
          </a:xfrm>
        </p:grpSpPr>
        <p:pic>
          <p:nvPicPr>
            <p:cNvPr id="2" name="Imagen 1">
              <a:extLst>
                <a:ext uri="{FF2B5EF4-FFF2-40B4-BE49-F238E27FC236}">
                  <a16:creationId xmlns:a16="http://schemas.microsoft.com/office/drawing/2014/main" id="{E09F5C2C-E858-400E-B912-3B35A1B04CB3}"/>
                </a:ext>
              </a:extLst>
            </p:cNvPr>
            <p:cNvPicPr>
              <a:picLocks noChangeAspect="1"/>
            </p:cNvPicPr>
            <p:nvPr/>
          </p:nvPicPr>
          <p:blipFill>
            <a:blip r:embed="rId3"/>
            <a:stretch>
              <a:fillRect/>
            </a:stretch>
          </p:blipFill>
          <p:spPr>
            <a:xfrm>
              <a:off x="986594" y="2235399"/>
              <a:ext cx="4407766" cy="2644660"/>
            </a:xfrm>
            <a:prstGeom prst="rect">
              <a:avLst/>
            </a:prstGeom>
          </p:spPr>
        </p:pic>
        <p:sp>
          <p:nvSpPr>
            <p:cNvPr id="5" name="CuadroTexto 4">
              <a:extLst>
                <a:ext uri="{FF2B5EF4-FFF2-40B4-BE49-F238E27FC236}">
                  <a16:creationId xmlns:a16="http://schemas.microsoft.com/office/drawing/2014/main" id="{25FDFA9C-1CCF-414B-B74D-A77A13F6884E}"/>
                </a:ext>
              </a:extLst>
            </p:cNvPr>
            <p:cNvSpPr txBox="1"/>
            <p:nvPr/>
          </p:nvSpPr>
          <p:spPr>
            <a:xfrm>
              <a:off x="1040432" y="4875666"/>
              <a:ext cx="4869180" cy="230832"/>
            </a:xfrm>
            <a:prstGeom prst="rect">
              <a:avLst/>
            </a:prstGeom>
            <a:noFill/>
          </p:spPr>
          <p:txBody>
            <a:bodyPr wrap="square" rtlCol="0">
              <a:spAutoFit/>
            </a:bodyPr>
            <a:lstStyle/>
            <a:p>
              <a:r>
                <a:rPr lang="es-419" sz="900" dirty="0"/>
                <a:t>Fuente: Elaboración propia con datos de Banco Mundial.</a:t>
              </a:r>
            </a:p>
          </p:txBody>
        </p:sp>
      </p:grpSp>
      <p:sp>
        <p:nvSpPr>
          <p:cNvPr id="6" name="CuadroTexto 5">
            <a:extLst>
              <a:ext uri="{FF2B5EF4-FFF2-40B4-BE49-F238E27FC236}">
                <a16:creationId xmlns:a16="http://schemas.microsoft.com/office/drawing/2014/main" id="{8C09BD0E-F0B0-401F-B76A-EBE75D22E729}"/>
              </a:ext>
            </a:extLst>
          </p:cNvPr>
          <p:cNvSpPr txBox="1"/>
          <p:nvPr/>
        </p:nvSpPr>
        <p:spPr>
          <a:xfrm>
            <a:off x="6696325" y="2589056"/>
            <a:ext cx="5221705" cy="2308324"/>
          </a:xfrm>
          <a:prstGeom prst="rect">
            <a:avLst/>
          </a:prstGeom>
          <a:noFill/>
        </p:spPr>
        <p:txBody>
          <a:bodyPr wrap="square" rtlCol="0">
            <a:spAutoFit/>
          </a:bodyPr>
          <a:lstStyle/>
          <a:p>
            <a:pPr marL="342900" indent="-342900">
              <a:buFont typeface="Arial" panose="020B0604020202020204" pitchFamily="34" charset="0"/>
              <a:buChar char="•"/>
            </a:pPr>
            <a:r>
              <a:rPr lang="es-419" sz="2400" dirty="0"/>
              <a:t>También se ha reducido en número de horas por año requeridas para el pago de impuestos de 334 en 2013 a 240.5 en 2017, según datos del Banco Mundial. </a:t>
            </a:r>
          </a:p>
          <a:p>
            <a:pPr marL="342900" indent="-342900">
              <a:buFont typeface="Arial" panose="020B0604020202020204" pitchFamily="34" charset="0"/>
              <a:buChar char="•"/>
            </a:pPr>
            <a:endParaRPr lang="es-419" sz="2400" dirty="0"/>
          </a:p>
        </p:txBody>
      </p:sp>
    </p:spTree>
    <p:extLst>
      <p:ext uri="{BB962C8B-B14F-4D97-AF65-F5344CB8AC3E}">
        <p14:creationId xmlns:p14="http://schemas.microsoft.com/office/powerpoint/2010/main" val="58829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C440A08F-3B72-4FB8-9324-562ED2CA3A9F}"/>
              </a:ext>
            </a:extLst>
          </p:cNvPr>
          <p:cNvPicPr>
            <a:picLocks noChangeAspect="1"/>
          </p:cNvPicPr>
          <p:nvPr/>
        </p:nvPicPr>
        <p:blipFill>
          <a:blip r:embed="rId3"/>
          <a:stretch>
            <a:fillRect/>
          </a:stretch>
        </p:blipFill>
        <p:spPr>
          <a:xfrm>
            <a:off x="13432" y="1512278"/>
            <a:ext cx="7332264" cy="4343400"/>
          </a:xfrm>
          <a:prstGeom prst="rect">
            <a:avLst/>
          </a:prstGeom>
        </p:spPr>
      </p:pic>
      <p:sp>
        <p:nvSpPr>
          <p:cNvPr id="8" name="CuadroTexto 7">
            <a:extLst>
              <a:ext uri="{FF2B5EF4-FFF2-40B4-BE49-F238E27FC236}">
                <a16:creationId xmlns:a16="http://schemas.microsoft.com/office/drawing/2014/main" id="{5E6A6702-A7F3-4C16-B5D5-B5852651BBF0}"/>
              </a:ext>
            </a:extLst>
          </p:cNvPr>
          <p:cNvSpPr txBox="1"/>
          <p:nvPr/>
        </p:nvSpPr>
        <p:spPr>
          <a:xfrm>
            <a:off x="7455877" y="1703872"/>
            <a:ext cx="4625633" cy="4401205"/>
          </a:xfrm>
          <a:prstGeom prst="rect">
            <a:avLst/>
          </a:prstGeom>
          <a:noFill/>
        </p:spPr>
        <p:txBody>
          <a:bodyPr wrap="square" rtlCol="0">
            <a:spAutoFit/>
          </a:bodyPr>
          <a:lstStyle/>
          <a:p>
            <a:pPr marL="285750" indent="-285750">
              <a:buFont typeface="Arial" panose="020B0604020202020204" pitchFamily="34" charset="0"/>
              <a:buChar char="•"/>
            </a:pPr>
            <a:r>
              <a:rPr lang="es-419" sz="2800" dirty="0"/>
              <a:t>De 2014 a 2016 la reducción en la desigualdad ha sido marginal. </a:t>
            </a:r>
          </a:p>
          <a:p>
            <a:pPr marL="285750" indent="-285750">
              <a:buFont typeface="Arial" panose="020B0604020202020204" pitchFamily="34" charset="0"/>
              <a:buChar char="•"/>
            </a:pPr>
            <a:endParaRPr lang="es-419" sz="2800" dirty="0"/>
          </a:p>
          <a:p>
            <a:pPr marL="285750" indent="-285750">
              <a:buFont typeface="Arial" panose="020B0604020202020204" pitchFamily="34" charset="0"/>
              <a:buChar char="•"/>
            </a:pPr>
            <a:r>
              <a:rPr lang="es-419" sz="2800" dirty="0"/>
              <a:t>El coeficiente de Gini pasó de 0.503 a 0.498 </a:t>
            </a:r>
          </a:p>
          <a:p>
            <a:pPr marL="285750" indent="-285750">
              <a:buFont typeface="Arial" panose="020B0604020202020204" pitchFamily="34" charset="0"/>
              <a:buChar char="•"/>
            </a:pPr>
            <a:endParaRPr lang="es-419" sz="2800" dirty="0"/>
          </a:p>
          <a:p>
            <a:pPr marL="285750" indent="-285750">
              <a:buFont typeface="Arial" panose="020B0604020202020204" pitchFamily="34" charset="0"/>
              <a:buChar char="•"/>
            </a:pPr>
            <a:r>
              <a:rPr lang="es-419" sz="2800" dirty="0"/>
              <a:t>El promedio del índice en países de la OCDE ronda 0.315</a:t>
            </a:r>
          </a:p>
        </p:txBody>
      </p:sp>
      <p:sp>
        <p:nvSpPr>
          <p:cNvPr id="10" name="Título 1">
            <a:extLst>
              <a:ext uri="{FF2B5EF4-FFF2-40B4-BE49-F238E27FC236}">
                <a16:creationId xmlns:a16="http://schemas.microsoft.com/office/drawing/2014/main" id="{C3AC761E-07E2-47BA-A0B0-760167E7F44F}"/>
              </a:ext>
            </a:extLst>
          </p:cNvPr>
          <p:cNvSpPr>
            <a:spLocks noGrp="1"/>
          </p:cNvSpPr>
          <p:nvPr>
            <p:ph type="title"/>
          </p:nvPr>
        </p:nvSpPr>
        <p:spPr>
          <a:xfrm>
            <a:off x="13432" y="47362"/>
            <a:ext cx="12068078" cy="609600"/>
          </a:xfrm>
        </p:spPr>
        <p:txBody>
          <a:bodyPr>
            <a:normAutofit/>
          </a:bodyPr>
          <a:lstStyle/>
          <a:p>
            <a:pPr algn="r"/>
            <a:r>
              <a:rPr lang="es-419" sz="1800" dirty="0"/>
              <a:t>Cumplimiento de objetivos: Reducción de la desigualdad</a:t>
            </a:r>
          </a:p>
        </p:txBody>
      </p:sp>
    </p:spTree>
    <p:extLst>
      <p:ext uri="{BB962C8B-B14F-4D97-AF65-F5344CB8AC3E}">
        <p14:creationId xmlns:p14="http://schemas.microsoft.com/office/powerpoint/2010/main" val="3877590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16353286-AF61-4304-85C2-03732FF20450}"/>
              </a:ext>
            </a:extLst>
          </p:cNvPr>
          <p:cNvSpPr>
            <a:spLocks noGrp="1"/>
          </p:cNvSpPr>
          <p:nvPr>
            <p:ph type="title"/>
          </p:nvPr>
        </p:nvSpPr>
        <p:spPr>
          <a:xfrm>
            <a:off x="13432" y="47362"/>
            <a:ext cx="12068078" cy="609600"/>
          </a:xfrm>
        </p:spPr>
        <p:txBody>
          <a:bodyPr>
            <a:normAutofit/>
          </a:bodyPr>
          <a:lstStyle/>
          <a:p>
            <a:pPr algn="r"/>
            <a:r>
              <a:rPr lang="es-419" sz="1800" dirty="0"/>
              <a:t>Cumplimiento de objetivos: Responsabilidad Hacendaria</a:t>
            </a:r>
          </a:p>
        </p:txBody>
      </p:sp>
      <p:grpSp>
        <p:nvGrpSpPr>
          <p:cNvPr id="15" name="Grupo 14">
            <a:extLst>
              <a:ext uri="{FF2B5EF4-FFF2-40B4-BE49-F238E27FC236}">
                <a16:creationId xmlns:a16="http://schemas.microsoft.com/office/drawing/2014/main" id="{A3EC4415-09DE-46F4-8BB7-EA2F63BB5C63}"/>
              </a:ext>
            </a:extLst>
          </p:cNvPr>
          <p:cNvGrpSpPr/>
          <p:nvPr/>
        </p:nvGrpSpPr>
        <p:grpSpPr>
          <a:xfrm>
            <a:off x="5096972" y="1371600"/>
            <a:ext cx="7612386" cy="5134559"/>
            <a:chOff x="569088" y="1351630"/>
            <a:chExt cx="6895970" cy="4685297"/>
          </a:xfrm>
        </p:grpSpPr>
        <p:pic>
          <p:nvPicPr>
            <p:cNvPr id="12" name="Imagen 11">
              <a:extLst>
                <a:ext uri="{FF2B5EF4-FFF2-40B4-BE49-F238E27FC236}">
                  <a16:creationId xmlns:a16="http://schemas.microsoft.com/office/drawing/2014/main" id="{14D828D6-6803-417A-9CF5-D79E46597D24}"/>
                </a:ext>
              </a:extLst>
            </p:cNvPr>
            <p:cNvPicPr>
              <a:picLocks noChangeAspect="1"/>
            </p:cNvPicPr>
            <p:nvPr/>
          </p:nvPicPr>
          <p:blipFill>
            <a:blip r:embed="rId3"/>
            <a:stretch>
              <a:fillRect/>
            </a:stretch>
          </p:blipFill>
          <p:spPr>
            <a:xfrm>
              <a:off x="569088" y="1597036"/>
              <a:ext cx="6312975" cy="4063680"/>
            </a:xfrm>
            <a:prstGeom prst="rect">
              <a:avLst/>
            </a:prstGeom>
          </p:spPr>
        </p:pic>
        <p:sp>
          <p:nvSpPr>
            <p:cNvPr id="13" name="CuadroTexto 12">
              <a:extLst>
                <a:ext uri="{FF2B5EF4-FFF2-40B4-BE49-F238E27FC236}">
                  <a16:creationId xmlns:a16="http://schemas.microsoft.com/office/drawing/2014/main" id="{1BEF307F-7FAA-468F-ABAB-039768396E71}"/>
                </a:ext>
              </a:extLst>
            </p:cNvPr>
            <p:cNvSpPr txBox="1"/>
            <p:nvPr/>
          </p:nvSpPr>
          <p:spPr>
            <a:xfrm>
              <a:off x="1598542" y="1351630"/>
              <a:ext cx="4510006" cy="646331"/>
            </a:xfrm>
            <a:prstGeom prst="rect">
              <a:avLst/>
            </a:prstGeom>
            <a:noFill/>
          </p:spPr>
          <p:txBody>
            <a:bodyPr wrap="square" rtlCol="0">
              <a:spAutoFit/>
            </a:bodyPr>
            <a:lstStyle/>
            <a:p>
              <a:pPr algn="ctr"/>
              <a:r>
                <a:rPr lang="es-419" b="1" dirty="0"/>
                <a:t>Límite máximo del gasto corriente estructural</a:t>
              </a:r>
            </a:p>
            <a:p>
              <a:pPr algn="ctr"/>
              <a:r>
                <a:rPr lang="es-419" dirty="0"/>
                <a:t>(% del PIB)</a:t>
              </a:r>
            </a:p>
          </p:txBody>
        </p:sp>
        <p:sp>
          <p:nvSpPr>
            <p:cNvPr id="14" name="CuadroTexto 13">
              <a:extLst>
                <a:ext uri="{FF2B5EF4-FFF2-40B4-BE49-F238E27FC236}">
                  <a16:creationId xmlns:a16="http://schemas.microsoft.com/office/drawing/2014/main" id="{B4E40118-CE20-40A9-A2A0-E0816127E462}"/>
                </a:ext>
              </a:extLst>
            </p:cNvPr>
            <p:cNvSpPr txBox="1"/>
            <p:nvPr/>
          </p:nvSpPr>
          <p:spPr>
            <a:xfrm>
              <a:off x="723295" y="5775317"/>
              <a:ext cx="6741763" cy="261610"/>
            </a:xfrm>
            <a:prstGeom prst="rect">
              <a:avLst/>
            </a:prstGeom>
            <a:noFill/>
          </p:spPr>
          <p:txBody>
            <a:bodyPr wrap="square" rtlCol="0">
              <a:spAutoFit/>
            </a:bodyPr>
            <a:lstStyle/>
            <a:p>
              <a:r>
                <a:rPr lang="es-419" sz="1100" dirty="0"/>
                <a:t>Fuente: Elaboración propia con datos de SHCP.</a:t>
              </a:r>
            </a:p>
          </p:txBody>
        </p:sp>
      </p:grpSp>
      <p:sp>
        <p:nvSpPr>
          <p:cNvPr id="16" name="CuadroTexto 15">
            <a:extLst>
              <a:ext uri="{FF2B5EF4-FFF2-40B4-BE49-F238E27FC236}">
                <a16:creationId xmlns:a16="http://schemas.microsoft.com/office/drawing/2014/main" id="{D353E679-B3E4-40FA-9FBC-A3DEA3D88B21}"/>
              </a:ext>
            </a:extLst>
          </p:cNvPr>
          <p:cNvSpPr txBox="1"/>
          <p:nvPr/>
        </p:nvSpPr>
        <p:spPr>
          <a:xfrm>
            <a:off x="341781" y="2064480"/>
            <a:ext cx="4186990" cy="4154984"/>
          </a:xfrm>
          <a:prstGeom prst="rect">
            <a:avLst/>
          </a:prstGeom>
          <a:noFill/>
        </p:spPr>
        <p:txBody>
          <a:bodyPr wrap="square" rtlCol="0">
            <a:spAutoFit/>
          </a:bodyPr>
          <a:lstStyle/>
          <a:p>
            <a:pPr marL="285750" indent="-285750">
              <a:buFont typeface="Arial" panose="020B0604020202020204" pitchFamily="34" charset="0"/>
              <a:buChar char="•"/>
            </a:pPr>
            <a:r>
              <a:rPr lang="es-419" sz="2400" dirty="0"/>
              <a:t>Hasta 2013, la regla de balance presupuestario no preveía mejorar la posición fiscal cuando el PIB estuviera por encima de su tendencia de mediano plazo, por lo que se propuso fortalecerla con un límite máximo de gasto corriente estructural (LMGCE). </a:t>
            </a:r>
          </a:p>
          <a:p>
            <a:pPr marL="285750" indent="-285750">
              <a:buFont typeface="Arial" panose="020B0604020202020204" pitchFamily="34" charset="0"/>
              <a:buChar char="•"/>
            </a:pPr>
            <a:endParaRPr lang="es-419" sz="2400" dirty="0"/>
          </a:p>
        </p:txBody>
      </p:sp>
    </p:spTree>
    <p:extLst>
      <p:ext uri="{BB962C8B-B14F-4D97-AF65-F5344CB8AC3E}">
        <p14:creationId xmlns:p14="http://schemas.microsoft.com/office/powerpoint/2010/main" val="15351616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5386AD86-139E-4D96-818F-8B9F4560964B}"/>
              </a:ext>
            </a:extLst>
          </p:cNvPr>
          <p:cNvSpPr txBox="1"/>
          <p:nvPr/>
        </p:nvSpPr>
        <p:spPr>
          <a:xfrm>
            <a:off x="5575713" y="1122881"/>
            <a:ext cx="6429375" cy="1815882"/>
          </a:xfrm>
          <a:prstGeom prst="rect">
            <a:avLst/>
          </a:prstGeom>
          <a:noFill/>
        </p:spPr>
        <p:txBody>
          <a:bodyPr wrap="square" rtlCol="0">
            <a:spAutoFit/>
          </a:bodyPr>
          <a:lstStyle/>
          <a:p>
            <a:pPr marL="285750" indent="-285750">
              <a:buFont typeface="Arial" panose="020B0604020202020204" pitchFamily="34" charset="0"/>
              <a:buChar char="•"/>
            </a:pPr>
            <a:r>
              <a:rPr lang="es-419" sz="2800" dirty="0"/>
              <a:t>Pese a los mayores ingresos tributarios y el límite al gasto corriente estructural, el SHRFSP creció hasta 48.7% del PIB en 2016. </a:t>
            </a:r>
          </a:p>
        </p:txBody>
      </p:sp>
      <p:sp>
        <p:nvSpPr>
          <p:cNvPr id="8" name="Título 1">
            <a:extLst>
              <a:ext uri="{FF2B5EF4-FFF2-40B4-BE49-F238E27FC236}">
                <a16:creationId xmlns:a16="http://schemas.microsoft.com/office/drawing/2014/main" id="{C11EBEBE-2161-4FBB-B8BB-34177D63B60B}"/>
              </a:ext>
            </a:extLst>
          </p:cNvPr>
          <p:cNvSpPr>
            <a:spLocks noGrp="1"/>
          </p:cNvSpPr>
          <p:nvPr>
            <p:ph type="title"/>
          </p:nvPr>
        </p:nvSpPr>
        <p:spPr>
          <a:xfrm>
            <a:off x="13432" y="47362"/>
            <a:ext cx="12068078" cy="609600"/>
          </a:xfrm>
        </p:spPr>
        <p:txBody>
          <a:bodyPr>
            <a:normAutofit/>
          </a:bodyPr>
          <a:lstStyle/>
          <a:p>
            <a:pPr algn="r"/>
            <a:r>
              <a:rPr lang="es-419" sz="1800" dirty="0"/>
              <a:t>Cumplimiento de objetivos: Responsabilidad Hacendaria</a:t>
            </a:r>
          </a:p>
        </p:txBody>
      </p:sp>
      <p:pic>
        <p:nvPicPr>
          <p:cNvPr id="2" name="Imagen 1">
            <a:extLst>
              <a:ext uri="{FF2B5EF4-FFF2-40B4-BE49-F238E27FC236}">
                <a16:creationId xmlns:a16="http://schemas.microsoft.com/office/drawing/2014/main" id="{CFFE239F-A6DE-454F-A8E7-CDD7E414D28C}"/>
              </a:ext>
            </a:extLst>
          </p:cNvPr>
          <p:cNvPicPr>
            <a:picLocks noChangeAspect="1"/>
          </p:cNvPicPr>
          <p:nvPr/>
        </p:nvPicPr>
        <p:blipFill>
          <a:blip r:embed="rId3"/>
          <a:stretch>
            <a:fillRect/>
          </a:stretch>
        </p:blipFill>
        <p:spPr>
          <a:xfrm>
            <a:off x="13433" y="1122881"/>
            <a:ext cx="5562280" cy="3706294"/>
          </a:xfrm>
          <a:prstGeom prst="rect">
            <a:avLst/>
          </a:prstGeom>
        </p:spPr>
      </p:pic>
      <p:pic>
        <p:nvPicPr>
          <p:cNvPr id="9" name="Imagen 8">
            <a:extLst>
              <a:ext uri="{FF2B5EF4-FFF2-40B4-BE49-F238E27FC236}">
                <a16:creationId xmlns:a16="http://schemas.microsoft.com/office/drawing/2014/main" id="{27D9A9AF-E848-4030-B034-4B58D06221DF}"/>
              </a:ext>
            </a:extLst>
          </p:cNvPr>
          <p:cNvPicPr>
            <a:picLocks noChangeAspect="1"/>
          </p:cNvPicPr>
          <p:nvPr/>
        </p:nvPicPr>
        <p:blipFill>
          <a:blip r:embed="rId4"/>
          <a:stretch>
            <a:fillRect/>
          </a:stretch>
        </p:blipFill>
        <p:spPr>
          <a:xfrm>
            <a:off x="5684225" y="3429001"/>
            <a:ext cx="6554798" cy="3348648"/>
          </a:xfrm>
          <a:prstGeom prst="rect">
            <a:avLst/>
          </a:prstGeom>
        </p:spPr>
      </p:pic>
    </p:spTree>
    <p:extLst>
      <p:ext uri="{BB962C8B-B14F-4D97-AF65-F5344CB8AC3E}">
        <p14:creationId xmlns:p14="http://schemas.microsoft.com/office/powerpoint/2010/main" val="14869104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78E2B403-E05A-47A0-BF73-2E1B9470ACAF}" type="slidenum">
              <a:rPr lang="es-ES_tradnl" smtClean="0">
                <a:solidFill>
                  <a:prstClr val="white">
                    <a:lumMod val="50000"/>
                  </a:prstClr>
                </a:solidFill>
              </a:rPr>
              <a:pPr/>
              <a:t>19</a:t>
            </a:fld>
            <a:endParaRPr lang="es-ES_tradnl" dirty="0">
              <a:solidFill>
                <a:prstClr val="white">
                  <a:lumMod val="50000"/>
                </a:prstClr>
              </a:solidFill>
            </a:endParaRPr>
          </a:p>
        </p:txBody>
      </p:sp>
      <p:sp>
        <p:nvSpPr>
          <p:cNvPr id="3" name="Título 2"/>
          <p:cNvSpPr>
            <a:spLocks noGrp="1"/>
          </p:cNvSpPr>
          <p:nvPr>
            <p:ph type="title"/>
          </p:nvPr>
        </p:nvSpPr>
        <p:spPr>
          <a:xfrm>
            <a:off x="1617201" y="75071"/>
            <a:ext cx="8229600" cy="609600"/>
          </a:xfrm>
        </p:spPr>
        <p:txBody>
          <a:bodyPr>
            <a:normAutofit fontScale="90000"/>
          </a:bodyPr>
          <a:lstStyle/>
          <a:p>
            <a:r>
              <a:rPr lang="es-ES_tradnl" sz="4000" dirty="0"/>
              <a:t>Índice</a:t>
            </a:r>
          </a:p>
        </p:txBody>
      </p:sp>
      <p:sp>
        <p:nvSpPr>
          <p:cNvPr id="6" name="Marcador de contenido 2"/>
          <p:cNvSpPr txBox="1">
            <a:spLocks/>
          </p:cNvSpPr>
          <p:nvPr/>
        </p:nvSpPr>
        <p:spPr>
          <a:xfrm>
            <a:off x="1795047" y="1781433"/>
            <a:ext cx="8556076"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04850" lvl="1" indent="-514350">
              <a:buFont typeface="+mj-lt"/>
              <a:buAutoNum type="arabicPeriod"/>
            </a:pPr>
            <a:r>
              <a:rPr lang="es-ES_tradnl" sz="2600" dirty="0">
                <a:solidFill>
                  <a:schemeClr val="tx1">
                    <a:lumMod val="50000"/>
                    <a:lumOff val="50000"/>
                  </a:schemeClr>
                </a:solidFill>
              </a:rPr>
              <a:t>Introducción</a:t>
            </a:r>
          </a:p>
          <a:p>
            <a:pPr marL="704850" lvl="1" indent="-514350">
              <a:buFont typeface="+mj-lt"/>
              <a:buAutoNum type="arabicPeriod"/>
            </a:pPr>
            <a:endParaRPr lang="es-ES_tradnl" sz="2600" dirty="0"/>
          </a:p>
          <a:p>
            <a:pPr marL="704850" lvl="1" indent="-514350">
              <a:buFont typeface="+mj-lt"/>
              <a:buAutoNum type="arabicPeriod"/>
            </a:pPr>
            <a:r>
              <a:rPr lang="es-ES_tradnl" sz="2600" dirty="0">
                <a:solidFill>
                  <a:schemeClr val="tx1">
                    <a:lumMod val="50000"/>
                    <a:lumOff val="50000"/>
                  </a:schemeClr>
                </a:solidFill>
              </a:rPr>
              <a:t>Objetivos</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Principales modificaciones legales </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Cumplimiento de objetivos  </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b="1" dirty="0"/>
              <a:t>Pendientes y propuestas </a:t>
            </a:r>
          </a:p>
          <a:p>
            <a:pPr marL="704850" lvl="1" indent="-514350">
              <a:buFont typeface="+mj-lt"/>
              <a:buAutoNum type="arabicPeriod"/>
            </a:pPr>
            <a:endParaRPr lang="es-ES_tradnl" sz="2600" b="1" dirty="0"/>
          </a:p>
          <a:p>
            <a:pPr marL="704850" lvl="1" indent="-514350">
              <a:buFont typeface="+mj-lt"/>
              <a:buAutoNum type="arabicPeriod"/>
            </a:pPr>
            <a:r>
              <a:rPr lang="es-ES_tradnl" sz="2600" dirty="0">
                <a:solidFill>
                  <a:schemeClr val="tx1">
                    <a:lumMod val="50000"/>
                    <a:lumOff val="50000"/>
                  </a:schemeClr>
                </a:solidFill>
              </a:rPr>
              <a:t>Consideraciones finales </a:t>
            </a:r>
          </a:p>
          <a:p>
            <a:pPr marL="704850" lvl="1" indent="-514350">
              <a:buFont typeface="+mj-lt"/>
              <a:buAutoNum type="arabicPeriod"/>
            </a:pPr>
            <a:endParaRPr lang="es-ES_tradnl" sz="2600" dirty="0">
              <a:solidFill>
                <a:schemeClr val="tx1">
                  <a:lumMod val="50000"/>
                  <a:lumOff val="50000"/>
                </a:schemeClr>
              </a:solidFill>
            </a:endParaRPr>
          </a:p>
        </p:txBody>
      </p:sp>
      <p:sp>
        <p:nvSpPr>
          <p:cNvPr id="7" name="Rectángulo redondeado 6"/>
          <p:cNvSpPr/>
          <p:nvPr/>
        </p:nvSpPr>
        <p:spPr>
          <a:xfrm>
            <a:off x="1795047" y="5007277"/>
            <a:ext cx="8556076" cy="655532"/>
          </a:xfrm>
          <a:prstGeom prst="roundRect">
            <a:avLst/>
          </a:prstGeom>
          <a:noFill/>
          <a:ln w="38100">
            <a:solidFill>
              <a:srgbClr val="4D62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01364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78E2B403-E05A-47A0-BF73-2E1B9470ACAF}" type="slidenum">
              <a:rPr lang="es-ES_tradnl" smtClean="0">
                <a:solidFill>
                  <a:prstClr val="white">
                    <a:lumMod val="50000"/>
                  </a:prstClr>
                </a:solidFill>
              </a:rPr>
              <a:pPr/>
              <a:t>2</a:t>
            </a:fld>
            <a:endParaRPr lang="es-ES_tradnl" dirty="0">
              <a:solidFill>
                <a:prstClr val="white">
                  <a:lumMod val="50000"/>
                </a:prstClr>
              </a:solidFill>
            </a:endParaRPr>
          </a:p>
        </p:txBody>
      </p:sp>
      <p:sp>
        <p:nvSpPr>
          <p:cNvPr id="3" name="Título 2"/>
          <p:cNvSpPr>
            <a:spLocks noGrp="1"/>
          </p:cNvSpPr>
          <p:nvPr>
            <p:ph type="title"/>
          </p:nvPr>
        </p:nvSpPr>
        <p:spPr>
          <a:xfrm>
            <a:off x="1617201" y="75071"/>
            <a:ext cx="8229600" cy="609600"/>
          </a:xfrm>
        </p:spPr>
        <p:txBody>
          <a:bodyPr>
            <a:normAutofit fontScale="90000"/>
          </a:bodyPr>
          <a:lstStyle/>
          <a:p>
            <a:r>
              <a:rPr lang="es-ES_tradnl" sz="4000" dirty="0"/>
              <a:t>Índice</a:t>
            </a:r>
          </a:p>
        </p:txBody>
      </p:sp>
      <p:sp>
        <p:nvSpPr>
          <p:cNvPr id="4" name="Marcador de contenido 2"/>
          <p:cNvSpPr txBox="1">
            <a:spLocks/>
          </p:cNvSpPr>
          <p:nvPr/>
        </p:nvSpPr>
        <p:spPr>
          <a:xfrm>
            <a:off x="1830216" y="1482494"/>
            <a:ext cx="8556076"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04850" lvl="1" indent="-514350">
              <a:buFont typeface="+mj-lt"/>
              <a:buAutoNum type="arabicPeriod"/>
            </a:pPr>
            <a:r>
              <a:rPr lang="es-ES_tradnl" sz="2600" b="1" dirty="0"/>
              <a:t>Introducción</a:t>
            </a:r>
          </a:p>
          <a:p>
            <a:pPr marL="704850" lvl="1" indent="-514350">
              <a:buFont typeface="+mj-lt"/>
              <a:buAutoNum type="arabicPeriod"/>
            </a:pPr>
            <a:endParaRPr lang="es-ES_tradnl" sz="2600" dirty="0"/>
          </a:p>
          <a:p>
            <a:pPr marL="704850" lvl="1" indent="-514350">
              <a:buFont typeface="+mj-lt"/>
              <a:buAutoNum type="arabicPeriod"/>
            </a:pPr>
            <a:r>
              <a:rPr lang="es-ES_tradnl" sz="2600" dirty="0">
                <a:solidFill>
                  <a:schemeClr val="tx1">
                    <a:lumMod val="50000"/>
                    <a:lumOff val="50000"/>
                  </a:schemeClr>
                </a:solidFill>
              </a:rPr>
              <a:t>Objetivos</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Principales modificaciones legales </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Cumplimiento de objetivos  </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Pendientes y propuestas </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Consideraciones Finales</a:t>
            </a:r>
          </a:p>
          <a:p>
            <a:pPr marL="704850" lvl="1" indent="-514350">
              <a:buFont typeface="+mj-lt"/>
              <a:buAutoNum type="arabicPeriod"/>
            </a:pPr>
            <a:endParaRPr lang="es-ES_tradnl" sz="2600" dirty="0">
              <a:solidFill>
                <a:schemeClr val="tx1">
                  <a:lumMod val="50000"/>
                  <a:lumOff val="50000"/>
                </a:schemeClr>
              </a:solidFill>
            </a:endParaRPr>
          </a:p>
        </p:txBody>
      </p:sp>
      <p:sp>
        <p:nvSpPr>
          <p:cNvPr id="8" name="Rectángulo redondeado 7"/>
          <p:cNvSpPr/>
          <p:nvPr/>
        </p:nvSpPr>
        <p:spPr>
          <a:xfrm>
            <a:off x="1830216" y="1361567"/>
            <a:ext cx="8556076" cy="655532"/>
          </a:xfrm>
          <a:prstGeom prst="roundRect">
            <a:avLst/>
          </a:prstGeom>
          <a:noFill/>
          <a:ln w="38100">
            <a:solidFill>
              <a:srgbClr val="4D62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12707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8299F6E7-52CC-40EC-9BB3-89E90056AA71}"/>
              </a:ext>
            </a:extLst>
          </p:cNvPr>
          <p:cNvSpPr>
            <a:spLocks noGrp="1"/>
          </p:cNvSpPr>
          <p:nvPr>
            <p:ph type="title"/>
          </p:nvPr>
        </p:nvSpPr>
        <p:spPr>
          <a:xfrm>
            <a:off x="13432" y="47362"/>
            <a:ext cx="12068078" cy="609600"/>
          </a:xfrm>
        </p:spPr>
        <p:txBody>
          <a:bodyPr>
            <a:normAutofit/>
          </a:bodyPr>
          <a:lstStyle/>
          <a:p>
            <a:pPr algn="r"/>
            <a:r>
              <a:rPr lang="es-419" sz="2000" dirty="0"/>
              <a:t>Temas pendientes  </a:t>
            </a:r>
          </a:p>
        </p:txBody>
      </p:sp>
      <p:graphicFrame>
        <p:nvGraphicFramePr>
          <p:cNvPr id="4" name="Diagrama 3">
            <a:extLst>
              <a:ext uri="{FF2B5EF4-FFF2-40B4-BE49-F238E27FC236}">
                <a16:creationId xmlns:a16="http://schemas.microsoft.com/office/drawing/2014/main" id="{AC50B481-861E-407B-8630-5279B338E7E2}"/>
              </a:ext>
            </a:extLst>
          </p:cNvPr>
          <p:cNvGraphicFramePr/>
          <p:nvPr>
            <p:extLst>
              <p:ext uri="{D42A27DB-BD31-4B8C-83A1-F6EECF244321}">
                <p14:modId xmlns:p14="http://schemas.microsoft.com/office/powerpoint/2010/main" val="64692467"/>
              </p:ext>
            </p:extLst>
          </p:nvPr>
        </p:nvGraphicFramePr>
        <p:xfrm>
          <a:off x="1815433" y="765246"/>
          <a:ext cx="8820484" cy="59458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uadroTexto 4">
            <a:extLst>
              <a:ext uri="{FF2B5EF4-FFF2-40B4-BE49-F238E27FC236}">
                <a16:creationId xmlns:a16="http://schemas.microsoft.com/office/drawing/2014/main" id="{C93FF605-A88B-4450-9FC4-5FE0F8443491}"/>
              </a:ext>
            </a:extLst>
          </p:cNvPr>
          <p:cNvSpPr txBox="1"/>
          <p:nvPr/>
        </p:nvSpPr>
        <p:spPr>
          <a:xfrm>
            <a:off x="2328863" y="1385888"/>
            <a:ext cx="1985963" cy="369332"/>
          </a:xfrm>
          <a:prstGeom prst="rect">
            <a:avLst/>
          </a:prstGeom>
          <a:noFill/>
          <a:ln>
            <a:solidFill>
              <a:schemeClr val="accent1"/>
            </a:solidFill>
          </a:ln>
        </p:spPr>
        <p:txBody>
          <a:bodyPr wrap="square" rtlCol="0">
            <a:spAutoFit/>
          </a:bodyPr>
          <a:lstStyle/>
          <a:p>
            <a:pPr algn="ctr"/>
            <a:r>
              <a:rPr lang="es-419" b="1" dirty="0"/>
              <a:t>Pendientes</a:t>
            </a:r>
          </a:p>
        </p:txBody>
      </p:sp>
      <p:sp>
        <p:nvSpPr>
          <p:cNvPr id="14" name="CuadroTexto 13">
            <a:extLst>
              <a:ext uri="{FF2B5EF4-FFF2-40B4-BE49-F238E27FC236}">
                <a16:creationId xmlns:a16="http://schemas.microsoft.com/office/drawing/2014/main" id="{C686AE1A-889D-4FF5-90A4-0BB7A59201B5}"/>
              </a:ext>
            </a:extLst>
          </p:cNvPr>
          <p:cNvSpPr txBox="1"/>
          <p:nvPr/>
        </p:nvSpPr>
        <p:spPr>
          <a:xfrm>
            <a:off x="8053387" y="5745091"/>
            <a:ext cx="1985963" cy="369332"/>
          </a:xfrm>
          <a:prstGeom prst="rect">
            <a:avLst/>
          </a:prstGeom>
          <a:noFill/>
          <a:ln>
            <a:solidFill>
              <a:schemeClr val="accent1"/>
            </a:solidFill>
          </a:ln>
        </p:spPr>
        <p:txBody>
          <a:bodyPr wrap="square" rtlCol="0">
            <a:spAutoFit/>
          </a:bodyPr>
          <a:lstStyle/>
          <a:p>
            <a:pPr algn="ctr"/>
            <a:r>
              <a:rPr lang="es-419" b="1" dirty="0"/>
              <a:t>Abordados</a:t>
            </a:r>
          </a:p>
        </p:txBody>
      </p:sp>
    </p:spTree>
    <p:extLst>
      <p:ext uri="{BB962C8B-B14F-4D97-AF65-F5344CB8AC3E}">
        <p14:creationId xmlns:p14="http://schemas.microsoft.com/office/powerpoint/2010/main" val="35479325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70E6887C-3A55-4619-9778-E2E9D4303866}"/>
              </a:ext>
            </a:extLst>
          </p:cNvPr>
          <p:cNvSpPr>
            <a:spLocks noGrp="1"/>
          </p:cNvSpPr>
          <p:nvPr>
            <p:ph type="title"/>
          </p:nvPr>
        </p:nvSpPr>
        <p:spPr>
          <a:xfrm>
            <a:off x="13432" y="47362"/>
            <a:ext cx="12068078" cy="609600"/>
          </a:xfrm>
        </p:spPr>
        <p:txBody>
          <a:bodyPr>
            <a:normAutofit/>
          </a:bodyPr>
          <a:lstStyle/>
          <a:p>
            <a:pPr algn="r"/>
            <a:r>
              <a:rPr lang="es-419" sz="2000" dirty="0"/>
              <a:t>Retos identificados: IBD (2016) </a:t>
            </a:r>
          </a:p>
        </p:txBody>
      </p:sp>
      <p:graphicFrame>
        <p:nvGraphicFramePr>
          <p:cNvPr id="5" name="Diagrama 4">
            <a:extLst>
              <a:ext uri="{FF2B5EF4-FFF2-40B4-BE49-F238E27FC236}">
                <a16:creationId xmlns:a16="http://schemas.microsoft.com/office/drawing/2014/main" id="{8BA97C2E-2F70-41DE-9EF4-3EDC34CBF2B4}"/>
              </a:ext>
            </a:extLst>
          </p:cNvPr>
          <p:cNvGraphicFramePr/>
          <p:nvPr>
            <p:extLst>
              <p:ext uri="{D42A27DB-BD31-4B8C-83A1-F6EECF244321}">
                <p14:modId xmlns:p14="http://schemas.microsoft.com/office/powerpoint/2010/main" val="1863572471"/>
              </p:ext>
            </p:extLst>
          </p:nvPr>
        </p:nvGraphicFramePr>
        <p:xfrm>
          <a:off x="-927769" y="96029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a 5">
            <a:extLst>
              <a:ext uri="{FF2B5EF4-FFF2-40B4-BE49-F238E27FC236}">
                <a16:creationId xmlns:a16="http://schemas.microsoft.com/office/drawing/2014/main" id="{CA89AFE0-CE30-4180-9B12-3ACF69AB43D9}"/>
              </a:ext>
            </a:extLst>
          </p:cNvPr>
          <p:cNvGraphicFramePr/>
          <p:nvPr>
            <p:extLst>
              <p:ext uri="{D42A27DB-BD31-4B8C-83A1-F6EECF244321}">
                <p14:modId xmlns:p14="http://schemas.microsoft.com/office/powerpoint/2010/main" val="463499023"/>
              </p:ext>
            </p:extLst>
          </p:nvPr>
        </p:nvGraphicFramePr>
        <p:xfrm>
          <a:off x="5121297" y="975529"/>
          <a:ext cx="8128000" cy="541866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CuadroTexto 1">
            <a:extLst>
              <a:ext uri="{FF2B5EF4-FFF2-40B4-BE49-F238E27FC236}">
                <a16:creationId xmlns:a16="http://schemas.microsoft.com/office/drawing/2014/main" id="{2910EB91-133A-43BF-8D7D-77EE372CE4CB}"/>
              </a:ext>
            </a:extLst>
          </p:cNvPr>
          <p:cNvSpPr txBox="1"/>
          <p:nvPr/>
        </p:nvSpPr>
        <p:spPr>
          <a:xfrm>
            <a:off x="7640681" y="6409429"/>
            <a:ext cx="5608616" cy="307777"/>
          </a:xfrm>
          <a:prstGeom prst="rect">
            <a:avLst/>
          </a:prstGeom>
          <a:noFill/>
        </p:spPr>
        <p:txBody>
          <a:bodyPr wrap="square" rtlCol="0">
            <a:spAutoFit/>
          </a:bodyPr>
          <a:lstStyle/>
          <a:p>
            <a:r>
              <a:rPr lang="es-419" sz="1400" dirty="0"/>
              <a:t>*IBD (2016), Retos para el éxito de la reforma hacendaria.</a:t>
            </a:r>
          </a:p>
        </p:txBody>
      </p:sp>
    </p:spTree>
    <p:extLst>
      <p:ext uri="{BB962C8B-B14F-4D97-AF65-F5344CB8AC3E}">
        <p14:creationId xmlns:p14="http://schemas.microsoft.com/office/powerpoint/2010/main" val="25330814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76D127F7-C1EF-406A-8467-72B2E5680332}"/>
              </a:ext>
            </a:extLst>
          </p:cNvPr>
          <p:cNvSpPr>
            <a:spLocks noGrp="1"/>
          </p:cNvSpPr>
          <p:nvPr>
            <p:ph type="title"/>
          </p:nvPr>
        </p:nvSpPr>
        <p:spPr>
          <a:xfrm>
            <a:off x="13432" y="47362"/>
            <a:ext cx="12068078" cy="609600"/>
          </a:xfrm>
        </p:spPr>
        <p:txBody>
          <a:bodyPr>
            <a:normAutofit/>
          </a:bodyPr>
          <a:lstStyle/>
          <a:p>
            <a:pPr algn="r"/>
            <a:r>
              <a:rPr lang="es-419" sz="2000" dirty="0"/>
              <a:t>Propuestas: ASF en materia de responsabilidad hacendaria…</a:t>
            </a:r>
          </a:p>
        </p:txBody>
      </p:sp>
      <p:graphicFrame>
        <p:nvGraphicFramePr>
          <p:cNvPr id="2" name="Diagrama 1">
            <a:extLst>
              <a:ext uri="{FF2B5EF4-FFF2-40B4-BE49-F238E27FC236}">
                <a16:creationId xmlns:a16="http://schemas.microsoft.com/office/drawing/2014/main" id="{9006562E-2AAC-479B-9421-EA365A3F0C70}"/>
              </a:ext>
            </a:extLst>
          </p:cNvPr>
          <p:cNvGraphicFramePr/>
          <p:nvPr>
            <p:extLst>
              <p:ext uri="{D42A27DB-BD31-4B8C-83A1-F6EECF244321}">
                <p14:modId xmlns:p14="http://schemas.microsoft.com/office/powerpoint/2010/main" val="443130735"/>
              </p:ext>
            </p:extLst>
          </p:nvPr>
        </p:nvGraphicFramePr>
        <p:xfrm>
          <a:off x="0" y="984988"/>
          <a:ext cx="5716337" cy="5765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a 3">
            <a:extLst>
              <a:ext uri="{FF2B5EF4-FFF2-40B4-BE49-F238E27FC236}">
                <a16:creationId xmlns:a16="http://schemas.microsoft.com/office/drawing/2014/main" id="{C5D9CD89-0B23-454C-A7E4-8D623F7DA430}"/>
              </a:ext>
            </a:extLst>
          </p:cNvPr>
          <p:cNvGraphicFramePr/>
          <p:nvPr>
            <p:extLst>
              <p:ext uri="{D42A27DB-BD31-4B8C-83A1-F6EECF244321}">
                <p14:modId xmlns:p14="http://schemas.microsoft.com/office/powerpoint/2010/main" val="4023476771"/>
              </p:ext>
            </p:extLst>
          </p:nvPr>
        </p:nvGraphicFramePr>
        <p:xfrm>
          <a:off x="5993843" y="684687"/>
          <a:ext cx="6039055" cy="562587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CuadroTexto 4"/>
          <p:cNvSpPr txBox="1"/>
          <p:nvPr/>
        </p:nvSpPr>
        <p:spPr>
          <a:xfrm>
            <a:off x="1248229" y="984988"/>
            <a:ext cx="4180114" cy="400110"/>
          </a:xfrm>
          <a:prstGeom prst="rect">
            <a:avLst/>
          </a:prstGeom>
          <a:noFill/>
        </p:spPr>
        <p:txBody>
          <a:bodyPr wrap="square" rtlCol="0">
            <a:spAutoFit/>
          </a:bodyPr>
          <a:lstStyle/>
          <a:p>
            <a:pPr algn="ctr"/>
            <a:r>
              <a:rPr lang="es-MX" sz="2000" b="1" dirty="0"/>
              <a:t>Problemática</a:t>
            </a:r>
          </a:p>
        </p:txBody>
      </p:sp>
      <p:sp>
        <p:nvSpPr>
          <p:cNvPr id="6" name="CuadroTexto 5"/>
          <p:cNvSpPr txBox="1"/>
          <p:nvPr/>
        </p:nvSpPr>
        <p:spPr>
          <a:xfrm>
            <a:off x="6908800" y="1161143"/>
            <a:ext cx="4209143" cy="400110"/>
          </a:xfrm>
          <a:prstGeom prst="rect">
            <a:avLst/>
          </a:prstGeom>
          <a:noFill/>
        </p:spPr>
        <p:txBody>
          <a:bodyPr wrap="square" rtlCol="0">
            <a:spAutoFit/>
          </a:bodyPr>
          <a:lstStyle/>
          <a:p>
            <a:pPr algn="ctr"/>
            <a:r>
              <a:rPr lang="es-MX" sz="2000" b="1" dirty="0"/>
              <a:t>Propuestas</a:t>
            </a:r>
          </a:p>
        </p:txBody>
      </p:sp>
      <p:sp>
        <p:nvSpPr>
          <p:cNvPr id="7" name="CuadroTexto 6">
            <a:extLst>
              <a:ext uri="{FF2B5EF4-FFF2-40B4-BE49-F238E27FC236}">
                <a16:creationId xmlns:a16="http://schemas.microsoft.com/office/drawing/2014/main" id="{1EE0F461-0EEA-473D-8E0F-CE369A8749F8}"/>
              </a:ext>
            </a:extLst>
          </p:cNvPr>
          <p:cNvSpPr txBox="1"/>
          <p:nvPr/>
        </p:nvSpPr>
        <p:spPr>
          <a:xfrm>
            <a:off x="4071938" y="6750342"/>
            <a:ext cx="184731" cy="369332"/>
          </a:xfrm>
          <a:prstGeom prst="rect">
            <a:avLst/>
          </a:prstGeom>
          <a:noFill/>
        </p:spPr>
        <p:txBody>
          <a:bodyPr wrap="none" rtlCol="0">
            <a:spAutoFit/>
          </a:bodyPr>
          <a:lstStyle/>
          <a:p>
            <a:endParaRPr lang="es-419" dirty="0"/>
          </a:p>
        </p:txBody>
      </p:sp>
      <p:sp>
        <p:nvSpPr>
          <p:cNvPr id="8" name="CuadroTexto 7">
            <a:extLst>
              <a:ext uri="{FF2B5EF4-FFF2-40B4-BE49-F238E27FC236}">
                <a16:creationId xmlns:a16="http://schemas.microsoft.com/office/drawing/2014/main" id="{70890BAE-CA2D-47E9-9067-776B598D91B2}"/>
              </a:ext>
            </a:extLst>
          </p:cNvPr>
          <p:cNvSpPr txBox="1"/>
          <p:nvPr/>
        </p:nvSpPr>
        <p:spPr>
          <a:xfrm>
            <a:off x="1314450" y="1200150"/>
            <a:ext cx="1985963" cy="369332"/>
          </a:xfrm>
          <a:prstGeom prst="rect">
            <a:avLst/>
          </a:prstGeom>
          <a:noFill/>
          <a:ln>
            <a:solidFill>
              <a:schemeClr val="accent1"/>
            </a:solidFill>
          </a:ln>
        </p:spPr>
        <p:txBody>
          <a:bodyPr wrap="square" rtlCol="0">
            <a:spAutoFit/>
          </a:bodyPr>
          <a:lstStyle/>
          <a:p>
            <a:pPr algn="ctr"/>
            <a:r>
              <a:rPr lang="es-419" dirty="0"/>
              <a:t>Pendientes</a:t>
            </a:r>
          </a:p>
        </p:txBody>
      </p:sp>
      <p:sp>
        <p:nvSpPr>
          <p:cNvPr id="11" name="CuadroTexto 10">
            <a:extLst>
              <a:ext uri="{FF2B5EF4-FFF2-40B4-BE49-F238E27FC236}">
                <a16:creationId xmlns:a16="http://schemas.microsoft.com/office/drawing/2014/main" id="{893A2703-B94E-48B1-B6FA-64ECAB170F88}"/>
              </a:ext>
            </a:extLst>
          </p:cNvPr>
          <p:cNvSpPr txBox="1"/>
          <p:nvPr/>
        </p:nvSpPr>
        <p:spPr>
          <a:xfrm>
            <a:off x="6339235" y="6119336"/>
            <a:ext cx="5910163" cy="523220"/>
          </a:xfrm>
          <a:prstGeom prst="rect">
            <a:avLst/>
          </a:prstGeom>
          <a:noFill/>
        </p:spPr>
        <p:txBody>
          <a:bodyPr wrap="square" rtlCol="0">
            <a:spAutoFit/>
          </a:bodyPr>
          <a:lstStyle/>
          <a:p>
            <a:r>
              <a:rPr lang="es-MX" sz="1400" b="1" dirty="0"/>
              <a:t>*Instituciones y Reglas Fiscales para la Sostenibilidad de las Finanzas Públicas </a:t>
            </a:r>
            <a:endParaRPr lang="es-MX" sz="1400" dirty="0"/>
          </a:p>
          <a:p>
            <a:r>
              <a:rPr lang="es-419" sz="1400" dirty="0"/>
              <a:t>Auditoría Estudio: 16-0-06100-0E-1788  1788-GB </a:t>
            </a:r>
          </a:p>
        </p:txBody>
      </p:sp>
    </p:spTree>
    <p:extLst>
      <p:ext uri="{BB962C8B-B14F-4D97-AF65-F5344CB8AC3E}">
        <p14:creationId xmlns:p14="http://schemas.microsoft.com/office/powerpoint/2010/main" val="16111275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637219C-2A97-432F-A7F3-CCE1DD209F60}"/>
              </a:ext>
            </a:extLst>
          </p:cNvPr>
          <p:cNvSpPr>
            <a:spLocks noGrp="1"/>
          </p:cNvSpPr>
          <p:nvPr>
            <p:ph type="title"/>
          </p:nvPr>
        </p:nvSpPr>
        <p:spPr>
          <a:xfrm>
            <a:off x="13432" y="47362"/>
            <a:ext cx="12068078" cy="609600"/>
          </a:xfrm>
        </p:spPr>
        <p:txBody>
          <a:bodyPr>
            <a:normAutofit/>
          </a:bodyPr>
          <a:lstStyle/>
          <a:p>
            <a:pPr algn="r"/>
            <a:r>
              <a:rPr lang="es-419" sz="2000" dirty="0"/>
              <a:t>Propuestas: OCDE, ingresos tributarios</a:t>
            </a:r>
          </a:p>
        </p:txBody>
      </p:sp>
      <p:graphicFrame>
        <p:nvGraphicFramePr>
          <p:cNvPr id="4" name="Diagrama 3"/>
          <p:cNvGraphicFramePr/>
          <p:nvPr>
            <p:extLst>
              <p:ext uri="{D42A27DB-BD31-4B8C-83A1-F6EECF244321}">
                <p14:modId xmlns:p14="http://schemas.microsoft.com/office/powerpoint/2010/main" val="1395279686"/>
              </p:ext>
            </p:extLst>
          </p:nvPr>
        </p:nvGraphicFramePr>
        <p:xfrm>
          <a:off x="159657" y="821266"/>
          <a:ext cx="9013372" cy="61383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9428662" y="3055861"/>
            <a:ext cx="2603681" cy="1669143"/>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5400" b="1" dirty="0"/>
              <a:t>OCDE</a:t>
            </a:r>
          </a:p>
        </p:txBody>
      </p:sp>
      <p:sp>
        <p:nvSpPr>
          <p:cNvPr id="2" name="CuadroTexto 1">
            <a:extLst>
              <a:ext uri="{FF2B5EF4-FFF2-40B4-BE49-F238E27FC236}">
                <a16:creationId xmlns:a16="http://schemas.microsoft.com/office/drawing/2014/main" id="{73CF8686-50BE-4DA4-BD3E-6DD964CF9695}"/>
              </a:ext>
            </a:extLst>
          </p:cNvPr>
          <p:cNvSpPr txBox="1"/>
          <p:nvPr/>
        </p:nvSpPr>
        <p:spPr>
          <a:xfrm>
            <a:off x="9689420" y="5843587"/>
            <a:ext cx="2502580" cy="738664"/>
          </a:xfrm>
          <a:prstGeom prst="rect">
            <a:avLst/>
          </a:prstGeom>
          <a:noFill/>
        </p:spPr>
        <p:txBody>
          <a:bodyPr wrap="square" rtlCol="0">
            <a:spAutoFit/>
          </a:bodyPr>
          <a:lstStyle/>
          <a:p>
            <a:r>
              <a:rPr lang="es-419" sz="1400" dirty="0"/>
              <a:t>*OCDE (2018), </a:t>
            </a:r>
            <a:r>
              <a:rPr lang="es-419" sz="1400" dirty="0" err="1"/>
              <a:t>Getting</a:t>
            </a:r>
            <a:r>
              <a:rPr lang="es-419" sz="1400" dirty="0"/>
              <a:t> </a:t>
            </a:r>
            <a:r>
              <a:rPr lang="es-419" sz="1400" dirty="0" err="1"/>
              <a:t>it</a:t>
            </a:r>
            <a:r>
              <a:rPr lang="es-419" sz="1400" dirty="0"/>
              <a:t> </a:t>
            </a:r>
            <a:r>
              <a:rPr lang="es-419" sz="1400" dirty="0" err="1"/>
              <a:t>right</a:t>
            </a:r>
            <a:r>
              <a:rPr lang="es-419" sz="1400" dirty="0"/>
              <a:t>. Prioridades estratégicas para México. </a:t>
            </a:r>
          </a:p>
        </p:txBody>
      </p:sp>
    </p:spTree>
    <p:extLst>
      <p:ext uri="{BB962C8B-B14F-4D97-AF65-F5344CB8AC3E}">
        <p14:creationId xmlns:p14="http://schemas.microsoft.com/office/powerpoint/2010/main" val="9630562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a:extLst>
              <a:ext uri="{FF2B5EF4-FFF2-40B4-BE49-F238E27FC236}">
                <a16:creationId xmlns:a16="http://schemas.microsoft.com/office/drawing/2014/main" id="{75208B22-08DB-4DDD-A547-81A5D1314FDD}"/>
              </a:ext>
            </a:extLst>
          </p:cNvPr>
          <p:cNvGraphicFramePr/>
          <p:nvPr>
            <p:extLst>
              <p:ext uri="{D42A27DB-BD31-4B8C-83A1-F6EECF244321}">
                <p14:modId xmlns:p14="http://schemas.microsoft.com/office/powerpoint/2010/main" val="3821807680"/>
              </p:ext>
            </p:extLst>
          </p:nvPr>
        </p:nvGraphicFramePr>
        <p:xfrm>
          <a:off x="1758462" y="656963"/>
          <a:ext cx="8757138" cy="6201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ítulo 1">
            <a:extLst>
              <a:ext uri="{FF2B5EF4-FFF2-40B4-BE49-F238E27FC236}">
                <a16:creationId xmlns:a16="http://schemas.microsoft.com/office/drawing/2014/main" id="{76D127F7-C1EF-406A-8467-72B2E5680332}"/>
              </a:ext>
            </a:extLst>
          </p:cNvPr>
          <p:cNvSpPr>
            <a:spLocks noGrp="1"/>
          </p:cNvSpPr>
          <p:nvPr>
            <p:ph type="title"/>
          </p:nvPr>
        </p:nvSpPr>
        <p:spPr>
          <a:xfrm>
            <a:off x="13432" y="47362"/>
            <a:ext cx="12068078" cy="609600"/>
          </a:xfrm>
        </p:spPr>
        <p:txBody>
          <a:bodyPr>
            <a:normAutofit/>
          </a:bodyPr>
          <a:lstStyle/>
          <a:p>
            <a:pPr algn="r"/>
            <a:r>
              <a:rPr lang="es-419" sz="2000" dirty="0"/>
              <a:t>Propuestas: FMI </a:t>
            </a:r>
          </a:p>
        </p:txBody>
      </p:sp>
      <p:sp>
        <p:nvSpPr>
          <p:cNvPr id="2" name="CuadroTexto 1">
            <a:extLst>
              <a:ext uri="{FF2B5EF4-FFF2-40B4-BE49-F238E27FC236}">
                <a16:creationId xmlns:a16="http://schemas.microsoft.com/office/drawing/2014/main" id="{86DA6B89-CA49-4380-BB5C-8EB032EE7537}"/>
              </a:ext>
            </a:extLst>
          </p:cNvPr>
          <p:cNvSpPr txBox="1"/>
          <p:nvPr/>
        </p:nvSpPr>
        <p:spPr>
          <a:xfrm>
            <a:off x="300038" y="6015038"/>
            <a:ext cx="2400300" cy="523220"/>
          </a:xfrm>
          <a:prstGeom prst="rect">
            <a:avLst/>
          </a:prstGeom>
          <a:noFill/>
        </p:spPr>
        <p:txBody>
          <a:bodyPr wrap="square" rtlCol="0">
            <a:spAutoFit/>
          </a:bodyPr>
          <a:lstStyle/>
          <a:p>
            <a:r>
              <a:rPr lang="es-419" sz="1400" dirty="0"/>
              <a:t>*FMI (2017), Artículo IV, México</a:t>
            </a:r>
          </a:p>
        </p:txBody>
      </p:sp>
    </p:spTree>
    <p:extLst>
      <p:ext uri="{BB962C8B-B14F-4D97-AF65-F5344CB8AC3E}">
        <p14:creationId xmlns:p14="http://schemas.microsoft.com/office/powerpoint/2010/main" val="39705578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3563A4D3-28FF-40F8-B992-DE3EF58A62B8}"/>
              </a:ext>
            </a:extLst>
          </p:cNvPr>
          <p:cNvGraphicFramePr/>
          <p:nvPr>
            <p:extLst>
              <p:ext uri="{D42A27DB-BD31-4B8C-83A1-F6EECF244321}">
                <p14:modId xmlns:p14="http://schemas.microsoft.com/office/powerpoint/2010/main" val="170242154"/>
              </p:ext>
            </p:extLst>
          </p:nvPr>
        </p:nvGraphicFramePr>
        <p:xfrm>
          <a:off x="722813" y="900904"/>
          <a:ext cx="8952832" cy="5909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ítulo 3"/>
          <p:cNvSpPr>
            <a:spLocks noGrp="1"/>
          </p:cNvSpPr>
          <p:nvPr>
            <p:ph type="title"/>
          </p:nvPr>
        </p:nvSpPr>
        <p:spPr/>
        <p:txBody>
          <a:bodyPr/>
          <a:lstStyle/>
          <a:p>
            <a:endParaRPr lang="es-MX"/>
          </a:p>
        </p:txBody>
      </p:sp>
      <p:sp>
        <p:nvSpPr>
          <p:cNvPr id="5" name="Título 1">
            <a:extLst>
              <a:ext uri="{FF2B5EF4-FFF2-40B4-BE49-F238E27FC236}">
                <a16:creationId xmlns:a16="http://schemas.microsoft.com/office/drawing/2014/main" id="{76D127F7-C1EF-406A-8467-72B2E5680332}"/>
              </a:ext>
            </a:extLst>
          </p:cNvPr>
          <p:cNvSpPr txBox="1">
            <a:spLocks/>
          </p:cNvSpPr>
          <p:nvPr/>
        </p:nvSpPr>
        <p:spPr>
          <a:xfrm>
            <a:off x="13432" y="47362"/>
            <a:ext cx="12068078" cy="609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1350" b="1" kern="1200">
                <a:solidFill>
                  <a:schemeClr val="tx1"/>
                </a:solidFill>
                <a:latin typeface="Arial" pitchFamily="34" charset="0"/>
                <a:ea typeface="+mj-ea"/>
                <a:cs typeface="Arial" pitchFamily="34" charset="0"/>
              </a:defRPr>
            </a:lvl1pPr>
          </a:lstStyle>
          <a:p>
            <a:pPr algn="r"/>
            <a:r>
              <a:rPr lang="es-419" sz="2000" dirty="0"/>
              <a:t>Propuestas: CEPAL, ingresos tributarios </a:t>
            </a:r>
          </a:p>
        </p:txBody>
      </p:sp>
      <p:sp>
        <p:nvSpPr>
          <p:cNvPr id="3" name="CuadroTexto 2">
            <a:extLst>
              <a:ext uri="{FF2B5EF4-FFF2-40B4-BE49-F238E27FC236}">
                <a16:creationId xmlns:a16="http://schemas.microsoft.com/office/drawing/2014/main" id="{75603EDD-19EA-4B5F-89B0-E58CCCC731F2}"/>
              </a:ext>
            </a:extLst>
          </p:cNvPr>
          <p:cNvSpPr txBox="1"/>
          <p:nvPr/>
        </p:nvSpPr>
        <p:spPr>
          <a:xfrm>
            <a:off x="10144125" y="5529262"/>
            <a:ext cx="1937385" cy="954107"/>
          </a:xfrm>
          <a:prstGeom prst="rect">
            <a:avLst/>
          </a:prstGeom>
          <a:noFill/>
        </p:spPr>
        <p:txBody>
          <a:bodyPr wrap="square" rtlCol="0">
            <a:spAutoFit/>
          </a:bodyPr>
          <a:lstStyle/>
          <a:p>
            <a:r>
              <a:rPr lang="es-419" sz="1400" dirty="0"/>
              <a:t>*CEPAL (2018), Panorama fiscal de América Latina y el Caribe 2018.</a:t>
            </a:r>
          </a:p>
        </p:txBody>
      </p:sp>
    </p:spTree>
    <p:extLst>
      <p:ext uri="{BB962C8B-B14F-4D97-AF65-F5344CB8AC3E}">
        <p14:creationId xmlns:p14="http://schemas.microsoft.com/office/powerpoint/2010/main" val="37424316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D3EBF62C-8E8E-4AEC-9BC5-4DA4A29C5086}"/>
              </a:ext>
            </a:extLst>
          </p:cNvPr>
          <p:cNvSpPr>
            <a:spLocks noGrp="1"/>
          </p:cNvSpPr>
          <p:nvPr>
            <p:ph type="title"/>
          </p:nvPr>
        </p:nvSpPr>
        <p:spPr>
          <a:xfrm>
            <a:off x="13432" y="47362"/>
            <a:ext cx="12068078" cy="609600"/>
          </a:xfrm>
        </p:spPr>
        <p:txBody>
          <a:bodyPr>
            <a:normAutofit/>
          </a:bodyPr>
          <a:lstStyle/>
          <a:p>
            <a:pPr algn="r"/>
            <a:r>
              <a:rPr lang="es-419" sz="2000" dirty="0"/>
              <a:t>Propuestas del Sector Privado</a:t>
            </a:r>
          </a:p>
        </p:txBody>
      </p:sp>
      <p:sp>
        <p:nvSpPr>
          <p:cNvPr id="4" name="CuadroTexto 3">
            <a:extLst>
              <a:ext uri="{FF2B5EF4-FFF2-40B4-BE49-F238E27FC236}">
                <a16:creationId xmlns:a16="http://schemas.microsoft.com/office/drawing/2014/main" id="{9862B159-A5E6-4DD7-9549-CAD12ECDC34F}"/>
              </a:ext>
            </a:extLst>
          </p:cNvPr>
          <p:cNvSpPr txBox="1"/>
          <p:nvPr/>
        </p:nvSpPr>
        <p:spPr>
          <a:xfrm>
            <a:off x="300039" y="849552"/>
            <a:ext cx="3857624" cy="5170646"/>
          </a:xfrm>
          <a:prstGeom prst="rect">
            <a:avLst/>
          </a:prstGeom>
          <a:noFill/>
        </p:spPr>
        <p:txBody>
          <a:bodyPr wrap="square" rtlCol="0">
            <a:spAutoFit/>
          </a:bodyPr>
          <a:lstStyle/>
          <a:p>
            <a:pPr algn="ctr"/>
            <a:r>
              <a:rPr lang="es-ES" sz="2200" b="1" dirty="0"/>
              <a:t>IMEF, 2017</a:t>
            </a:r>
          </a:p>
          <a:p>
            <a:endParaRPr lang="es-ES" sz="1100" dirty="0"/>
          </a:p>
          <a:p>
            <a:pPr marL="285750" indent="-285750">
              <a:buFont typeface="Arial" panose="020B0604020202020204" pitchFamily="34" charset="0"/>
              <a:buChar char="•"/>
            </a:pPr>
            <a:r>
              <a:rPr lang="es-ES" sz="2200" dirty="0"/>
              <a:t>Superávit primario y estímulo a la inversión. </a:t>
            </a:r>
          </a:p>
          <a:p>
            <a:pPr marL="285750" indent="-285750">
              <a:buFont typeface="Arial" panose="020B0604020202020204" pitchFamily="34" charset="0"/>
              <a:buChar char="•"/>
            </a:pPr>
            <a:r>
              <a:rPr lang="es-ES" sz="2200" dirty="0"/>
              <a:t>Reducción del ISR corporativo. </a:t>
            </a:r>
          </a:p>
          <a:p>
            <a:pPr marL="285750" indent="-285750">
              <a:buFont typeface="Arial" panose="020B0604020202020204" pitchFamily="34" charset="0"/>
              <a:buChar char="•"/>
            </a:pPr>
            <a:r>
              <a:rPr lang="es-ES" sz="2200" dirty="0"/>
              <a:t>Deducibilidad de las prestaciones de previsión social</a:t>
            </a:r>
          </a:p>
          <a:p>
            <a:pPr marL="285750" indent="-285750">
              <a:buFont typeface="Arial" panose="020B0604020202020204" pitchFamily="34" charset="0"/>
              <a:buChar char="•"/>
            </a:pPr>
            <a:r>
              <a:rPr lang="es-ES" sz="2200" dirty="0"/>
              <a:t>Eliminación del Impuesto Especial a Dividendos. </a:t>
            </a:r>
          </a:p>
          <a:p>
            <a:pPr marL="285750" indent="-285750">
              <a:buFont typeface="Arial" panose="020B0604020202020204" pitchFamily="34" charset="0"/>
              <a:buChar char="•"/>
            </a:pPr>
            <a:r>
              <a:rPr lang="es-ES" sz="2200" dirty="0"/>
              <a:t>IVA generalizado</a:t>
            </a:r>
          </a:p>
          <a:p>
            <a:pPr marL="285750" indent="-285750">
              <a:buFont typeface="Arial" panose="020B0604020202020204" pitchFamily="34" charset="0"/>
              <a:buChar char="•"/>
            </a:pPr>
            <a:r>
              <a:rPr lang="es-ES" sz="2200" dirty="0"/>
              <a:t>Consejo Fiscal </a:t>
            </a:r>
          </a:p>
          <a:p>
            <a:pPr marL="285750" indent="-285750">
              <a:buFont typeface="Arial" panose="020B0604020202020204" pitchFamily="34" charset="0"/>
              <a:buChar char="•"/>
            </a:pPr>
            <a:endParaRPr lang="es-ES" sz="2200" dirty="0"/>
          </a:p>
          <a:p>
            <a:pPr marL="285750" indent="-285750">
              <a:buFont typeface="Arial" panose="020B0604020202020204" pitchFamily="34" charset="0"/>
              <a:buChar char="•"/>
            </a:pPr>
            <a:endParaRPr lang="es-419" sz="2200" dirty="0"/>
          </a:p>
        </p:txBody>
      </p:sp>
      <p:sp>
        <p:nvSpPr>
          <p:cNvPr id="5" name="CuadroTexto 4">
            <a:extLst>
              <a:ext uri="{FF2B5EF4-FFF2-40B4-BE49-F238E27FC236}">
                <a16:creationId xmlns:a16="http://schemas.microsoft.com/office/drawing/2014/main" id="{E8FE8EFF-B018-464D-AAEC-8149197551A9}"/>
              </a:ext>
            </a:extLst>
          </p:cNvPr>
          <p:cNvSpPr txBox="1"/>
          <p:nvPr/>
        </p:nvSpPr>
        <p:spPr>
          <a:xfrm>
            <a:off x="4157663" y="831970"/>
            <a:ext cx="3957639" cy="4832092"/>
          </a:xfrm>
          <a:prstGeom prst="rect">
            <a:avLst/>
          </a:prstGeom>
          <a:noFill/>
        </p:spPr>
        <p:txBody>
          <a:bodyPr wrap="square" rtlCol="0">
            <a:spAutoFit/>
          </a:bodyPr>
          <a:lstStyle/>
          <a:p>
            <a:pPr algn="ctr"/>
            <a:r>
              <a:rPr lang="es-ES" sz="2200" b="1" dirty="0"/>
              <a:t>COPARMEX</a:t>
            </a:r>
          </a:p>
          <a:p>
            <a:endParaRPr lang="es-ES" sz="1200" dirty="0"/>
          </a:p>
          <a:p>
            <a:pPr marL="285750" indent="-285750">
              <a:buFont typeface="Arial" panose="020B0604020202020204" pitchFamily="34" charset="0"/>
              <a:buChar char="•"/>
            </a:pPr>
            <a:r>
              <a:rPr lang="es-ES" sz="2200" dirty="0"/>
              <a:t>Implementación de una nueva reforma fiscal que promueva el crecimiento económico, eleve la base de contribuyentes, simplifique los esquemas de tributación y tasas impositivas a nivel global. </a:t>
            </a:r>
          </a:p>
          <a:p>
            <a:pPr marL="285750" indent="-285750">
              <a:buFont typeface="Arial" panose="020B0604020202020204" pitchFamily="34" charset="0"/>
              <a:buChar char="•"/>
            </a:pPr>
            <a:r>
              <a:rPr lang="es-ES" sz="2200" dirty="0"/>
              <a:t>Política de deuda y gasto públicos con controles por parte del Legislativo.</a:t>
            </a:r>
            <a:endParaRPr lang="es-419" sz="2200" dirty="0"/>
          </a:p>
          <a:p>
            <a:endParaRPr lang="es-419" sz="2200" dirty="0"/>
          </a:p>
        </p:txBody>
      </p:sp>
      <p:sp>
        <p:nvSpPr>
          <p:cNvPr id="6" name="CuadroTexto 5">
            <a:extLst>
              <a:ext uri="{FF2B5EF4-FFF2-40B4-BE49-F238E27FC236}">
                <a16:creationId xmlns:a16="http://schemas.microsoft.com/office/drawing/2014/main" id="{C719D1F6-9D36-407A-B54D-4888BAFD364A}"/>
              </a:ext>
            </a:extLst>
          </p:cNvPr>
          <p:cNvSpPr txBox="1"/>
          <p:nvPr/>
        </p:nvSpPr>
        <p:spPr>
          <a:xfrm>
            <a:off x="8443913" y="831967"/>
            <a:ext cx="3637597" cy="6524863"/>
          </a:xfrm>
          <a:prstGeom prst="rect">
            <a:avLst/>
          </a:prstGeom>
          <a:noFill/>
        </p:spPr>
        <p:txBody>
          <a:bodyPr wrap="square" rtlCol="0">
            <a:spAutoFit/>
          </a:bodyPr>
          <a:lstStyle/>
          <a:p>
            <a:pPr algn="ctr"/>
            <a:r>
              <a:rPr lang="es-ES" sz="2200" b="1" dirty="0"/>
              <a:t>CCE </a:t>
            </a:r>
          </a:p>
          <a:p>
            <a:endParaRPr lang="es-ES" sz="1000" dirty="0"/>
          </a:p>
          <a:p>
            <a:pPr marL="285750" indent="-285750">
              <a:buFont typeface="Arial" panose="020B0604020202020204" pitchFamily="34" charset="0"/>
              <a:buChar char="•"/>
            </a:pPr>
            <a:r>
              <a:rPr lang="es-ES" sz="2200" dirty="0"/>
              <a:t>Medidas fiscales que promuevan la reinversión de utilidades, la generación de empleos, así como la inversión productiva. </a:t>
            </a:r>
          </a:p>
          <a:p>
            <a:pPr marL="285750" indent="-285750">
              <a:buFont typeface="Arial" panose="020B0604020202020204" pitchFamily="34" charset="0"/>
              <a:buChar char="•"/>
            </a:pPr>
            <a:r>
              <a:rPr lang="es-ES" sz="2200" dirty="0"/>
              <a:t>Dar mayor certeza a la inversión extranjera. </a:t>
            </a:r>
          </a:p>
          <a:p>
            <a:pPr marL="285750" indent="-285750">
              <a:buFont typeface="Arial" panose="020B0604020202020204" pitchFamily="34" charset="0"/>
              <a:buChar char="•"/>
            </a:pPr>
            <a:r>
              <a:rPr lang="es-ES" sz="2200" dirty="0"/>
              <a:t>Disminuir paulatinamente el ISR. </a:t>
            </a:r>
          </a:p>
          <a:p>
            <a:pPr marL="285750" indent="-285750">
              <a:buFont typeface="Arial" panose="020B0604020202020204" pitchFamily="34" charset="0"/>
              <a:buChar char="•"/>
            </a:pPr>
            <a:r>
              <a:rPr lang="es-ES" sz="2200" dirty="0"/>
              <a:t>Generar incentivos direccionados a cadenas de valor hacia la exportación. </a:t>
            </a:r>
          </a:p>
          <a:p>
            <a:pPr marL="285750" indent="-285750">
              <a:buFont typeface="Arial" panose="020B0604020202020204" pitchFamily="34" charset="0"/>
              <a:buChar char="•"/>
            </a:pPr>
            <a:r>
              <a:rPr lang="es-ES" sz="2200" dirty="0"/>
              <a:t>Impuestos al consumo y regionales de acuerdo con las mejores prácticas internacionales. </a:t>
            </a:r>
            <a:endParaRPr lang="es-419" sz="2200" dirty="0"/>
          </a:p>
          <a:p>
            <a:endParaRPr lang="es-419" sz="2200" dirty="0"/>
          </a:p>
        </p:txBody>
      </p:sp>
    </p:spTree>
    <p:extLst>
      <p:ext uri="{BB962C8B-B14F-4D97-AF65-F5344CB8AC3E}">
        <p14:creationId xmlns:p14="http://schemas.microsoft.com/office/powerpoint/2010/main" val="25490539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78E2B403-E05A-47A0-BF73-2E1B9470ACAF}" type="slidenum">
              <a:rPr lang="es-ES_tradnl" smtClean="0">
                <a:solidFill>
                  <a:prstClr val="white">
                    <a:lumMod val="50000"/>
                  </a:prstClr>
                </a:solidFill>
              </a:rPr>
              <a:pPr/>
              <a:t>27</a:t>
            </a:fld>
            <a:endParaRPr lang="es-ES_tradnl" dirty="0">
              <a:solidFill>
                <a:prstClr val="white">
                  <a:lumMod val="50000"/>
                </a:prstClr>
              </a:solidFill>
            </a:endParaRPr>
          </a:p>
        </p:txBody>
      </p:sp>
      <p:sp>
        <p:nvSpPr>
          <p:cNvPr id="3" name="Título 2"/>
          <p:cNvSpPr>
            <a:spLocks noGrp="1"/>
          </p:cNvSpPr>
          <p:nvPr>
            <p:ph type="title"/>
          </p:nvPr>
        </p:nvSpPr>
        <p:spPr>
          <a:xfrm>
            <a:off x="1617201" y="75071"/>
            <a:ext cx="8229600" cy="609600"/>
          </a:xfrm>
        </p:spPr>
        <p:txBody>
          <a:bodyPr>
            <a:normAutofit fontScale="90000"/>
          </a:bodyPr>
          <a:lstStyle/>
          <a:p>
            <a:r>
              <a:rPr lang="es-ES_tradnl" sz="4000" dirty="0"/>
              <a:t>Índice</a:t>
            </a:r>
          </a:p>
        </p:txBody>
      </p:sp>
      <p:sp>
        <p:nvSpPr>
          <p:cNvPr id="6" name="Marcador de contenido 2"/>
          <p:cNvSpPr txBox="1">
            <a:spLocks/>
          </p:cNvSpPr>
          <p:nvPr/>
        </p:nvSpPr>
        <p:spPr>
          <a:xfrm>
            <a:off x="1795047" y="1781433"/>
            <a:ext cx="8556076"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04850" lvl="1" indent="-514350">
              <a:buFont typeface="+mj-lt"/>
              <a:buAutoNum type="arabicPeriod"/>
            </a:pPr>
            <a:r>
              <a:rPr lang="es-ES_tradnl" sz="2600" dirty="0">
                <a:solidFill>
                  <a:schemeClr val="tx1">
                    <a:lumMod val="50000"/>
                    <a:lumOff val="50000"/>
                  </a:schemeClr>
                </a:solidFill>
              </a:rPr>
              <a:t>Introducción</a:t>
            </a:r>
          </a:p>
          <a:p>
            <a:pPr marL="704850" lvl="1" indent="-514350">
              <a:buFont typeface="+mj-lt"/>
              <a:buAutoNum type="arabicPeriod"/>
            </a:pPr>
            <a:endParaRPr lang="es-ES_tradnl" sz="2600" dirty="0"/>
          </a:p>
          <a:p>
            <a:pPr marL="704850" lvl="1" indent="-514350">
              <a:buFont typeface="+mj-lt"/>
              <a:buAutoNum type="arabicPeriod"/>
            </a:pPr>
            <a:r>
              <a:rPr lang="es-ES_tradnl" sz="2600" dirty="0">
                <a:solidFill>
                  <a:schemeClr val="tx1">
                    <a:lumMod val="50000"/>
                    <a:lumOff val="50000"/>
                  </a:schemeClr>
                </a:solidFill>
              </a:rPr>
              <a:t>Objetivos</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Principales modificaciones legales </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Cumplimiento de objetivos  </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Pendientes y propuestas </a:t>
            </a:r>
          </a:p>
          <a:p>
            <a:pPr marL="704850" lvl="1" indent="-514350">
              <a:buFont typeface="+mj-lt"/>
              <a:buAutoNum type="arabicPeriod"/>
            </a:pPr>
            <a:endParaRPr lang="es-ES_tradnl" sz="2600" b="1" dirty="0"/>
          </a:p>
          <a:p>
            <a:pPr marL="704850" lvl="1" indent="-514350">
              <a:buFont typeface="+mj-lt"/>
              <a:buAutoNum type="arabicPeriod"/>
            </a:pPr>
            <a:r>
              <a:rPr lang="es-ES_tradnl" sz="2600" b="1" dirty="0"/>
              <a:t>Consideraciones finales </a:t>
            </a:r>
          </a:p>
          <a:p>
            <a:pPr marL="704850" lvl="1" indent="-514350">
              <a:buFont typeface="+mj-lt"/>
              <a:buAutoNum type="arabicPeriod"/>
            </a:pPr>
            <a:endParaRPr lang="es-ES_tradnl" sz="2600" dirty="0">
              <a:solidFill>
                <a:schemeClr val="tx1">
                  <a:lumMod val="50000"/>
                  <a:lumOff val="50000"/>
                </a:schemeClr>
              </a:solidFill>
            </a:endParaRPr>
          </a:p>
        </p:txBody>
      </p:sp>
      <p:sp>
        <p:nvSpPr>
          <p:cNvPr id="7" name="Rectángulo redondeado 6"/>
          <p:cNvSpPr/>
          <p:nvPr/>
        </p:nvSpPr>
        <p:spPr>
          <a:xfrm>
            <a:off x="1795047" y="5855196"/>
            <a:ext cx="8556076" cy="655532"/>
          </a:xfrm>
          <a:prstGeom prst="roundRect">
            <a:avLst/>
          </a:prstGeom>
          <a:noFill/>
          <a:ln w="38100">
            <a:solidFill>
              <a:srgbClr val="4D62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4238015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a:extLst>
              <a:ext uri="{FF2B5EF4-FFF2-40B4-BE49-F238E27FC236}">
                <a16:creationId xmlns:a16="http://schemas.microsoft.com/office/drawing/2014/main" id="{90BA3584-28AB-4C6F-949B-09C08013A3DC}"/>
              </a:ext>
            </a:extLst>
          </p:cNvPr>
          <p:cNvGraphicFramePr/>
          <p:nvPr>
            <p:extLst>
              <p:ext uri="{D42A27DB-BD31-4B8C-83A1-F6EECF244321}">
                <p14:modId xmlns:p14="http://schemas.microsoft.com/office/powerpoint/2010/main" val="2673562558"/>
              </p:ext>
            </p:extLst>
          </p:nvPr>
        </p:nvGraphicFramePr>
        <p:xfrm>
          <a:off x="0" y="862540"/>
          <a:ext cx="12058650" cy="5981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732027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08C381-2767-4BCE-AE21-198EBE199D4E}"/>
              </a:ext>
            </a:extLst>
          </p:cNvPr>
          <p:cNvSpPr>
            <a:spLocks noGrp="1"/>
          </p:cNvSpPr>
          <p:nvPr>
            <p:ph type="title"/>
          </p:nvPr>
        </p:nvSpPr>
        <p:spPr/>
        <p:txBody>
          <a:bodyPr/>
          <a:lstStyle/>
          <a:p>
            <a:endParaRPr lang="es-419"/>
          </a:p>
        </p:txBody>
      </p:sp>
      <p:graphicFrame>
        <p:nvGraphicFramePr>
          <p:cNvPr id="3" name="Diagrama 2">
            <a:extLst>
              <a:ext uri="{FF2B5EF4-FFF2-40B4-BE49-F238E27FC236}">
                <a16:creationId xmlns:a16="http://schemas.microsoft.com/office/drawing/2014/main" id="{DC943E79-71AE-4EBE-9C3F-26AFAFFED9B0}"/>
              </a:ext>
            </a:extLst>
          </p:cNvPr>
          <p:cNvGraphicFramePr/>
          <p:nvPr>
            <p:extLst>
              <p:ext uri="{D42A27DB-BD31-4B8C-83A1-F6EECF244321}">
                <p14:modId xmlns:p14="http://schemas.microsoft.com/office/powerpoint/2010/main" val="622152375"/>
              </p:ext>
            </p:extLst>
          </p:nvPr>
        </p:nvGraphicFramePr>
        <p:xfrm>
          <a:off x="117475" y="891116"/>
          <a:ext cx="11969750" cy="59195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48272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57B6B1-ECFA-46D3-9730-48BE3FF80265}"/>
              </a:ext>
            </a:extLst>
          </p:cNvPr>
          <p:cNvSpPr>
            <a:spLocks noGrp="1"/>
          </p:cNvSpPr>
          <p:nvPr>
            <p:ph type="title"/>
          </p:nvPr>
        </p:nvSpPr>
        <p:spPr>
          <a:xfrm>
            <a:off x="13432" y="47362"/>
            <a:ext cx="12178568" cy="760712"/>
          </a:xfrm>
        </p:spPr>
        <p:txBody>
          <a:bodyPr>
            <a:normAutofit/>
          </a:bodyPr>
          <a:lstStyle/>
          <a:p>
            <a:pPr algn="r"/>
            <a:r>
              <a:rPr lang="es-419" sz="2400" dirty="0"/>
              <a:t>La Iniciativa de Reforma Social y Hacendaria se presentó en un contexto de … </a:t>
            </a:r>
          </a:p>
        </p:txBody>
      </p:sp>
      <p:sp>
        <p:nvSpPr>
          <p:cNvPr id="6" name="CuadroTexto 5">
            <a:extLst>
              <a:ext uri="{FF2B5EF4-FFF2-40B4-BE49-F238E27FC236}">
                <a16:creationId xmlns:a16="http://schemas.microsoft.com/office/drawing/2014/main" id="{E48D710E-9854-468C-BBFA-E9604B8B9D6C}"/>
              </a:ext>
            </a:extLst>
          </p:cNvPr>
          <p:cNvSpPr txBox="1"/>
          <p:nvPr/>
        </p:nvSpPr>
        <p:spPr>
          <a:xfrm>
            <a:off x="1395663" y="1197662"/>
            <a:ext cx="10253610" cy="5447645"/>
          </a:xfrm>
          <a:prstGeom prst="rect">
            <a:avLst/>
          </a:prstGeom>
          <a:noFill/>
        </p:spPr>
        <p:txBody>
          <a:bodyPr wrap="square" rtlCol="0">
            <a:spAutoFit/>
          </a:bodyPr>
          <a:lstStyle/>
          <a:p>
            <a:pPr marL="457200" indent="-457200">
              <a:buFont typeface="Wingdings" panose="05000000000000000000" pitchFamily="2" charset="2"/>
              <a:buChar char="ü"/>
            </a:pPr>
            <a:r>
              <a:rPr lang="es-419" sz="2400" b="1" dirty="0"/>
              <a:t>Pacto por México</a:t>
            </a:r>
          </a:p>
          <a:p>
            <a:pPr marL="457200" indent="-457200">
              <a:buFont typeface="Wingdings" panose="05000000000000000000" pitchFamily="2" charset="2"/>
              <a:buChar char="ü"/>
            </a:pPr>
            <a:endParaRPr lang="es-419" sz="1100" b="1" dirty="0"/>
          </a:p>
          <a:p>
            <a:pPr marL="457200" indent="-457200">
              <a:buFont typeface="Wingdings" panose="05000000000000000000" pitchFamily="2" charset="2"/>
              <a:buChar char="ü"/>
            </a:pPr>
            <a:r>
              <a:rPr lang="es-419" sz="2400" b="1" dirty="0"/>
              <a:t>Desaceleración económica</a:t>
            </a:r>
          </a:p>
          <a:p>
            <a:pPr marL="457200" indent="-457200">
              <a:buFont typeface="Wingdings" panose="05000000000000000000" pitchFamily="2" charset="2"/>
              <a:buChar char="ü"/>
            </a:pPr>
            <a:endParaRPr lang="es-419" sz="1200" b="1" dirty="0"/>
          </a:p>
          <a:p>
            <a:pPr marL="457200" indent="-457200">
              <a:buFont typeface="Wingdings" panose="05000000000000000000" pitchFamily="2" charset="2"/>
              <a:buChar char="ü"/>
            </a:pPr>
            <a:r>
              <a:rPr lang="es-419" sz="2400" b="1" dirty="0"/>
              <a:t>Menor producción petrolera</a:t>
            </a:r>
          </a:p>
          <a:p>
            <a:pPr marL="457200" indent="-457200">
              <a:buFont typeface="Wingdings" panose="05000000000000000000" pitchFamily="2" charset="2"/>
              <a:buChar char="ü"/>
            </a:pPr>
            <a:endParaRPr lang="es-419" sz="1200" b="1" dirty="0"/>
          </a:p>
          <a:p>
            <a:pPr marL="457200" indent="-457200">
              <a:buFont typeface="Wingdings" panose="05000000000000000000" pitchFamily="2" charset="2"/>
              <a:buChar char="ü"/>
            </a:pPr>
            <a:r>
              <a:rPr lang="es-419" sz="2400" b="1" dirty="0"/>
              <a:t>Inequidades del sistema tributario</a:t>
            </a:r>
          </a:p>
          <a:p>
            <a:pPr marL="457200" indent="-457200">
              <a:buFont typeface="Wingdings" panose="05000000000000000000" pitchFamily="2" charset="2"/>
              <a:buChar char="ü"/>
            </a:pPr>
            <a:endParaRPr lang="es-419" sz="1200" b="1" dirty="0"/>
          </a:p>
          <a:p>
            <a:pPr marL="457200" indent="-457200">
              <a:buFont typeface="Wingdings" panose="05000000000000000000" pitchFamily="2" charset="2"/>
              <a:buChar char="ü"/>
            </a:pPr>
            <a:r>
              <a:rPr lang="es-419" sz="2400" b="1" dirty="0"/>
              <a:t>Altos costos administrativos para cumplir con obligaciones fiscales  </a:t>
            </a:r>
          </a:p>
          <a:p>
            <a:pPr marL="457200" indent="-457200">
              <a:buFont typeface="Wingdings" panose="05000000000000000000" pitchFamily="2" charset="2"/>
              <a:buChar char="ü"/>
            </a:pPr>
            <a:endParaRPr lang="es-419" sz="1200" b="1" dirty="0"/>
          </a:p>
          <a:p>
            <a:pPr marL="457200" indent="-457200">
              <a:buFont typeface="Wingdings" panose="05000000000000000000" pitchFamily="2" charset="2"/>
              <a:buChar char="ü"/>
            </a:pPr>
            <a:r>
              <a:rPr lang="es-419" sz="2400" b="1" dirty="0"/>
              <a:t>Falta de mecanismos de ahorro público</a:t>
            </a:r>
          </a:p>
          <a:p>
            <a:pPr marL="457200" indent="-457200">
              <a:buFont typeface="Wingdings" panose="05000000000000000000" pitchFamily="2" charset="2"/>
              <a:buChar char="ü"/>
            </a:pPr>
            <a:endParaRPr lang="es-419" sz="1200" b="1" dirty="0"/>
          </a:p>
          <a:p>
            <a:pPr marL="457200" indent="-457200">
              <a:buFont typeface="Wingdings" panose="05000000000000000000" pitchFamily="2" charset="2"/>
              <a:buChar char="ü"/>
            </a:pPr>
            <a:r>
              <a:rPr lang="es-419" sz="2400" b="1" dirty="0"/>
              <a:t>Elevada informalidad</a:t>
            </a:r>
          </a:p>
          <a:p>
            <a:pPr marL="457200" indent="-457200">
              <a:buFont typeface="Wingdings" panose="05000000000000000000" pitchFamily="2" charset="2"/>
              <a:buChar char="ü"/>
            </a:pPr>
            <a:endParaRPr lang="es-419" sz="1200" b="1" dirty="0"/>
          </a:p>
          <a:p>
            <a:pPr marL="457200" indent="-457200">
              <a:buFont typeface="Wingdings" panose="05000000000000000000" pitchFamily="2" charset="2"/>
              <a:buChar char="ü"/>
            </a:pPr>
            <a:r>
              <a:rPr lang="es-419" sz="2400" b="1" dirty="0"/>
              <a:t>Límites en la cobertura del sistema de seguridad social</a:t>
            </a:r>
          </a:p>
          <a:p>
            <a:pPr marL="457200" indent="-457200">
              <a:buFont typeface="Wingdings" panose="05000000000000000000" pitchFamily="2" charset="2"/>
              <a:buChar char="ü"/>
            </a:pPr>
            <a:endParaRPr lang="es-419" sz="1200" b="1" dirty="0"/>
          </a:p>
          <a:p>
            <a:pPr marL="457200" indent="-457200">
              <a:buFont typeface="Wingdings" panose="05000000000000000000" pitchFamily="2" charset="2"/>
              <a:buChar char="ü"/>
            </a:pPr>
            <a:r>
              <a:rPr lang="es-419" sz="2400" b="1" dirty="0"/>
              <a:t>Necesidad de crear mecanismos de protección social que garantizaran niveles mínimos de bienestar</a:t>
            </a:r>
          </a:p>
        </p:txBody>
      </p:sp>
    </p:spTree>
    <p:extLst>
      <p:ext uri="{BB962C8B-B14F-4D97-AF65-F5344CB8AC3E}">
        <p14:creationId xmlns:p14="http://schemas.microsoft.com/office/powerpoint/2010/main" val="20004170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CuadroTexto"/>
          <p:cNvSpPr txBox="1"/>
          <p:nvPr/>
        </p:nvSpPr>
        <p:spPr>
          <a:xfrm>
            <a:off x="1176443" y="1327136"/>
            <a:ext cx="9700624" cy="1323439"/>
          </a:xfrm>
          <a:prstGeom prst="rect">
            <a:avLst/>
          </a:prstGeom>
          <a:noFill/>
        </p:spPr>
        <p:txBody>
          <a:bodyPr wrap="square" rtlCol="0">
            <a:spAutoFit/>
          </a:bodyPr>
          <a:lstStyle/>
          <a:p>
            <a:pPr algn="ctr"/>
            <a:r>
              <a:rPr lang="es-MX" sz="4000" b="1" dirty="0">
                <a:solidFill>
                  <a:schemeClr val="tx1">
                    <a:lumMod val="65000"/>
                    <a:lumOff val="35000"/>
                  </a:schemeClr>
                </a:solidFill>
                <a:latin typeface="Calibri" charset="0"/>
                <a:ea typeface="Calibri" charset="0"/>
                <a:cs typeface="Calibri" charset="0"/>
              </a:rPr>
              <a:t>La Reforma Hacendaria a cuatro años de su implementación. Resultados y propuestas.</a:t>
            </a:r>
            <a:r>
              <a:rPr lang="es-ES_tradnl" sz="4000" b="1" dirty="0">
                <a:solidFill>
                  <a:schemeClr val="tx1">
                    <a:lumMod val="65000"/>
                    <a:lumOff val="35000"/>
                  </a:schemeClr>
                </a:solidFill>
                <a:latin typeface="Calibri" charset="0"/>
                <a:ea typeface="Calibri" charset="0"/>
                <a:cs typeface="Calibri" charset="0"/>
              </a:rPr>
              <a:t> </a:t>
            </a:r>
            <a:endParaRPr lang="es-ES_tradnl" sz="3200" b="1" dirty="0">
              <a:solidFill>
                <a:schemeClr val="tx1">
                  <a:lumMod val="65000"/>
                  <a:lumOff val="35000"/>
                </a:schemeClr>
              </a:solidFill>
              <a:latin typeface="Calibri" charset="0"/>
              <a:ea typeface="Calibri" charset="0"/>
              <a:cs typeface="Calibri" charset="0"/>
            </a:endParaRPr>
          </a:p>
        </p:txBody>
      </p:sp>
      <p:cxnSp>
        <p:nvCxnSpPr>
          <p:cNvPr id="5" name="6 Conector recto"/>
          <p:cNvCxnSpPr/>
          <p:nvPr/>
        </p:nvCxnSpPr>
        <p:spPr>
          <a:xfrm>
            <a:off x="2233413" y="2650575"/>
            <a:ext cx="7586684" cy="0"/>
          </a:xfrm>
          <a:prstGeom prst="line">
            <a:avLst/>
          </a:prstGeom>
          <a:ln w="31750">
            <a:solidFill>
              <a:srgbClr val="4F6228"/>
            </a:solidFill>
          </a:ln>
        </p:spPr>
        <p:style>
          <a:lnRef idx="1">
            <a:schemeClr val="accent1"/>
          </a:lnRef>
          <a:fillRef idx="0">
            <a:schemeClr val="accent1"/>
          </a:fillRef>
          <a:effectRef idx="0">
            <a:schemeClr val="accent1"/>
          </a:effectRef>
          <a:fontRef idx="minor">
            <a:schemeClr val="tx1"/>
          </a:fontRef>
        </p:style>
      </p:cxnSp>
      <p:sp>
        <p:nvSpPr>
          <p:cNvPr id="7" name="7 CuadroTexto">
            <a:extLst>
              <a:ext uri="{FF2B5EF4-FFF2-40B4-BE49-F238E27FC236}">
                <a16:creationId xmlns:a16="http://schemas.microsoft.com/office/drawing/2014/main" id="{DFC012D8-F362-48C2-84AA-C64390A2F36D}"/>
              </a:ext>
            </a:extLst>
          </p:cNvPr>
          <p:cNvSpPr txBox="1"/>
          <p:nvPr/>
        </p:nvSpPr>
        <p:spPr>
          <a:xfrm>
            <a:off x="2233413" y="3407897"/>
            <a:ext cx="8282065" cy="2416046"/>
          </a:xfrm>
          <a:prstGeom prst="rect">
            <a:avLst/>
          </a:prstGeom>
          <a:noFill/>
        </p:spPr>
        <p:txBody>
          <a:bodyPr wrap="square" rtlCol="0">
            <a:spAutoFit/>
          </a:bodyPr>
          <a:lstStyle/>
          <a:p>
            <a:pPr algn="r"/>
            <a:r>
              <a:rPr lang="es-ES_tradnl" sz="2600" b="1" dirty="0">
                <a:solidFill>
                  <a:schemeClr val="tx1">
                    <a:lumMod val="65000"/>
                    <a:lumOff val="35000"/>
                  </a:schemeClr>
                </a:solidFill>
                <a:latin typeface="Calibri" charset="0"/>
                <a:ea typeface="Calibri" charset="0"/>
                <a:cs typeface="Calibri" charset="0"/>
              </a:rPr>
              <a:t>Instituto Belisario Domínguez</a:t>
            </a:r>
          </a:p>
          <a:p>
            <a:pPr algn="r"/>
            <a:r>
              <a:rPr lang="es-ES_tradnl" sz="2600" dirty="0">
                <a:solidFill>
                  <a:schemeClr val="tx1">
                    <a:lumMod val="65000"/>
                    <a:lumOff val="35000"/>
                  </a:schemeClr>
                </a:solidFill>
                <a:latin typeface="Calibri" charset="0"/>
                <a:ea typeface="Calibri" charset="0"/>
                <a:cs typeface="Calibri" charset="0"/>
              </a:rPr>
              <a:t>DGFI</a:t>
            </a:r>
          </a:p>
          <a:p>
            <a:pPr algn="r">
              <a:spcAft>
                <a:spcPts val="600"/>
              </a:spcAft>
            </a:pPr>
            <a:r>
              <a:rPr lang="es-ES_tradnl" sz="2400" dirty="0">
                <a:solidFill>
                  <a:schemeClr val="tx1">
                    <a:lumMod val="65000"/>
                    <a:lumOff val="35000"/>
                  </a:schemeClr>
                </a:solidFill>
                <a:latin typeface="Calibri" charset="0"/>
                <a:ea typeface="Calibri" charset="0"/>
                <a:cs typeface="Calibri" charset="0"/>
              </a:rPr>
              <a:t>Agosto de 2018</a:t>
            </a:r>
          </a:p>
          <a:p>
            <a:pPr algn="r">
              <a:spcAft>
                <a:spcPts val="600"/>
              </a:spcAft>
            </a:pPr>
            <a:r>
              <a:rPr lang="es-ES_tradnl" sz="2000" b="1" dirty="0">
                <a:solidFill>
                  <a:schemeClr val="tx1">
                    <a:lumMod val="65000"/>
                    <a:lumOff val="35000"/>
                  </a:schemeClr>
                </a:solidFill>
                <a:latin typeface="Calibri" charset="0"/>
                <a:ea typeface="Calibri" charset="0"/>
                <a:cs typeface="Calibri" charset="0"/>
              </a:rPr>
              <a:t>José Luis Clavellina Miller</a:t>
            </a:r>
            <a:endParaRPr lang="es-ES_tradnl" sz="1600" dirty="0">
              <a:solidFill>
                <a:schemeClr val="tx1">
                  <a:lumMod val="65000"/>
                  <a:lumOff val="35000"/>
                </a:schemeClr>
              </a:solidFill>
              <a:latin typeface="Calibri" charset="0"/>
              <a:ea typeface="Calibri" charset="0"/>
              <a:cs typeface="Calibri" charset="0"/>
            </a:endParaRPr>
          </a:p>
          <a:p>
            <a:pPr algn="r">
              <a:spcAft>
                <a:spcPts val="600"/>
              </a:spcAft>
            </a:pPr>
            <a:r>
              <a:rPr lang="es-ES_tradnl" sz="2000" b="1" dirty="0">
                <a:solidFill>
                  <a:schemeClr val="tx1">
                    <a:lumMod val="65000"/>
                    <a:lumOff val="35000"/>
                  </a:schemeClr>
                </a:solidFill>
                <a:latin typeface="Calibri" charset="0"/>
              </a:rPr>
              <a:t>Sandra Maya Hernández</a:t>
            </a:r>
          </a:p>
          <a:p>
            <a:pPr algn="r">
              <a:spcAft>
                <a:spcPts val="600"/>
              </a:spcAft>
            </a:pPr>
            <a:r>
              <a:rPr lang="es-ES_tradnl" sz="2000" b="1" dirty="0">
                <a:solidFill>
                  <a:schemeClr val="tx1">
                    <a:lumMod val="65000"/>
                    <a:lumOff val="35000"/>
                  </a:schemeClr>
                </a:solidFill>
                <a:latin typeface="Calibri" charset="0"/>
              </a:rPr>
              <a:t>Gabriela Morales Cisneros</a:t>
            </a:r>
          </a:p>
        </p:txBody>
      </p:sp>
    </p:spTree>
    <p:extLst>
      <p:ext uri="{BB962C8B-B14F-4D97-AF65-F5344CB8AC3E}">
        <p14:creationId xmlns:p14="http://schemas.microsoft.com/office/powerpoint/2010/main" val="10181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78E2B403-E05A-47A0-BF73-2E1B9470ACAF}" type="slidenum">
              <a:rPr lang="es-ES_tradnl" smtClean="0">
                <a:solidFill>
                  <a:prstClr val="white">
                    <a:lumMod val="50000"/>
                  </a:prstClr>
                </a:solidFill>
              </a:rPr>
              <a:pPr/>
              <a:t>4</a:t>
            </a:fld>
            <a:endParaRPr lang="es-ES_tradnl" dirty="0">
              <a:solidFill>
                <a:prstClr val="white">
                  <a:lumMod val="50000"/>
                </a:prstClr>
              </a:solidFill>
            </a:endParaRPr>
          </a:p>
        </p:txBody>
      </p:sp>
      <p:sp>
        <p:nvSpPr>
          <p:cNvPr id="3" name="Título 2"/>
          <p:cNvSpPr>
            <a:spLocks noGrp="1"/>
          </p:cNvSpPr>
          <p:nvPr>
            <p:ph type="title"/>
          </p:nvPr>
        </p:nvSpPr>
        <p:spPr>
          <a:xfrm>
            <a:off x="1617201" y="75071"/>
            <a:ext cx="8229600" cy="609600"/>
          </a:xfrm>
        </p:spPr>
        <p:txBody>
          <a:bodyPr>
            <a:normAutofit fontScale="90000"/>
          </a:bodyPr>
          <a:lstStyle/>
          <a:p>
            <a:r>
              <a:rPr lang="es-ES_tradnl" sz="4000" dirty="0"/>
              <a:t>Índice</a:t>
            </a:r>
          </a:p>
        </p:txBody>
      </p:sp>
      <p:sp>
        <p:nvSpPr>
          <p:cNvPr id="9" name="Marcador de contenido 2"/>
          <p:cNvSpPr txBox="1">
            <a:spLocks/>
          </p:cNvSpPr>
          <p:nvPr/>
        </p:nvSpPr>
        <p:spPr>
          <a:xfrm>
            <a:off x="1830216" y="1648616"/>
            <a:ext cx="8556076"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04850" lvl="1" indent="-514350">
              <a:buFont typeface="+mj-lt"/>
              <a:buAutoNum type="arabicPeriod"/>
            </a:pPr>
            <a:r>
              <a:rPr lang="es-ES_tradnl" sz="2600" dirty="0">
                <a:solidFill>
                  <a:schemeClr val="tx1">
                    <a:lumMod val="50000"/>
                    <a:lumOff val="50000"/>
                  </a:schemeClr>
                </a:solidFill>
              </a:rPr>
              <a:t>Introducción</a:t>
            </a:r>
          </a:p>
          <a:p>
            <a:pPr marL="704850" lvl="1" indent="-514350">
              <a:buFont typeface="+mj-lt"/>
              <a:buAutoNum type="arabicPeriod"/>
            </a:pPr>
            <a:endParaRPr lang="es-ES_tradnl" sz="2600" dirty="0"/>
          </a:p>
          <a:p>
            <a:pPr marL="704850" lvl="1" indent="-514350">
              <a:buFont typeface="+mj-lt"/>
              <a:buAutoNum type="arabicPeriod"/>
            </a:pPr>
            <a:r>
              <a:rPr lang="es-ES_tradnl" sz="2600" b="1" dirty="0"/>
              <a:t>Objetivos</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Principales modificaciones legales </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Cumplimiento de objetivos  </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Pendientes y propuestas </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Consideraciones finales </a:t>
            </a:r>
          </a:p>
          <a:p>
            <a:pPr marL="704850" lvl="1" indent="-514350">
              <a:buFont typeface="+mj-lt"/>
              <a:buAutoNum type="arabicPeriod"/>
            </a:pPr>
            <a:endParaRPr lang="es-ES_tradnl" sz="2600" dirty="0">
              <a:solidFill>
                <a:schemeClr val="tx1">
                  <a:lumMod val="50000"/>
                  <a:lumOff val="50000"/>
                </a:schemeClr>
              </a:solidFill>
            </a:endParaRPr>
          </a:p>
        </p:txBody>
      </p:sp>
      <p:sp>
        <p:nvSpPr>
          <p:cNvPr id="10" name="Rectángulo redondeado 9"/>
          <p:cNvSpPr/>
          <p:nvPr/>
        </p:nvSpPr>
        <p:spPr>
          <a:xfrm>
            <a:off x="1830216" y="2451813"/>
            <a:ext cx="8556076" cy="655532"/>
          </a:xfrm>
          <a:prstGeom prst="roundRect">
            <a:avLst/>
          </a:prstGeom>
          <a:noFill/>
          <a:ln w="38100">
            <a:solidFill>
              <a:srgbClr val="4D62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b="1" dirty="0"/>
          </a:p>
        </p:txBody>
      </p:sp>
    </p:spTree>
    <p:extLst>
      <p:ext uri="{BB962C8B-B14F-4D97-AF65-F5344CB8AC3E}">
        <p14:creationId xmlns:p14="http://schemas.microsoft.com/office/powerpoint/2010/main" val="1265357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058B13-2613-4C01-BA5D-2BB20BFC3E2B}"/>
              </a:ext>
            </a:extLst>
          </p:cNvPr>
          <p:cNvSpPr>
            <a:spLocks noGrp="1"/>
          </p:cNvSpPr>
          <p:nvPr>
            <p:ph type="title"/>
          </p:nvPr>
        </p:nvSpPr>
        <p:spPr>
          <a:xfrm>
            <a:off x="13432" y="47362"/>
            <a:ext cx="11999498" cy="609600"/>
          </a:xfrm>
        </p:spPr>
        <p:txBody>
          <a:bodyPr>
            <a:normAutofit/>
          </a:bodyPr>
          <a:lstStyle/>
          <a:p>
            <a:pPr algn="r"/>
            <a:r>
              <a:rPr lang="es-419" sz="2400" dirty="0"/>
              <a:t>Los principales objetivos que se pretendían alcanzar eran…</a:t>
            </a:r>
          </a:p>
        </p:txBody>
      </p:sp>
      <p:graphicFrame>
        <p:nvGraphicFramePr>
          <p:cNvPr id="6" name="Diagrama 5">
            <a:extLst>
              <a:ext uri="{FF2B5EF4-FFF2-40B4-BE49-F238E27FC236}">
                <a16:creationId xmlns:a16="http://schemas.microsoft.com/office/drawing/2014/main" id="{02191FE1-81E4-489D-AE8A-1A507891CF08}"/>
              </a:ext>
            </a:extLst>
          </p:cNvPr>
          <p:cNvGraphicFramePr/>
          <p:nvPr>
            <p:extLst>
              <p:ext uri="{D42A27DB-BD31-4B8C-83A1-F6EECF244321}">
                <p14:modId xmlns:p14="http://schemas.microsoft.com/office/powerpoint/2010/main" val="1890000043"/>
              </p:ext>
            </p:extLst>
          </p:nvPr>
        </p:nvGraphicFramePr>
        <p:xfrm>
          <a:off x="1479885" y="1128741"/>
          <a:ext cx="10094494" cy="53201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37897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78E2B403-E05A-47A0-BF73-2E1B9470ACAF}" type="slidenum">
              <a:rPr lang="es-ES_tradnl" smtClean="0">
                <a:solidFill>
                  <a:prstClr val="white">
                    <a:lumMod val="50000"/>
                  </a:prstClr>
                </a:solidFill>
              </a:rPr>
              <a:pPr/>
              <a:t>6</a:t>
            </a:fld>
            <a:endParaRPr lang="es-ES_tradnl" dirty="0">
              <a:solidFill>
                <a:prstClr val="white">
                  <a:lumMod val="50000"/>
                </a:prstClr>
              </a:solidFill>
            </a:endParaRPr>
          </a:p>
        </p:txBody>
      </p:sp>
      <p:sp>
        <p:nvSpPr>
          <p:cNvPr id="3" name="Título 2"/>
          <p:cNvSpPr>
            <a:spLocks noGrp="1"/>
          </p:cNvSpPr>
          <p:nvPr>
            <p:ph type="title"/>
          </p:nvPr>
        </p:nvSpPr>
        <p:spPr>
          <a:xfrm>
            <a:off x="1617201" y="75071"/>
            <a:ext cx="8229600" cy="609600"/>
          </a:xfrm>
        </p:spPr>
        <p:txBody>
          <a:bodyPr>
            <a:normAutofit fontScale="90000"/>
          </a:bodyPr>
          <a:lstStyle/>
          <a:p>
            <a:r>
              <a:rPr lang="es-ES_tradnl" sz="4000" dirty="0"/>
              <a:t>Índice</a:t>
            </a:r>
          </a:p>
        </p:txBody>
      </p:sp>
      <p:sp>
        <p:nvSpPr>
          <p:cNvPr id="6" name="Marcador de contenido 2"/>
          <p:cNvSpPr txBox="1">
            <a:spLocks/>
          </p:cNvSpPr>
          <p:nvPr/>
        </p:nvSpPr>
        <p:spPr>
          <a:xfrm>
            <a:off x="1812631" y="1816602"/>
            <a:ext cx="8556076"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04850" lvl="1" indent="-514350">
              <a:buFont typeface="+mj-lt"/>
              <a:buAutoNum type="arabicPeriod"/>
            </a:pPr>
            <a:r>
              <a:rPr lang="es-ES_tradnl" sz="2600" dirty="0">
                <a:solidFill>
                  <a:schemeClr val="tx1">
                    <a:lumMod val="50000"/>
                    <a:lumOff val="50000"/>
                  </a:schemeClr>
                </a:solidFill>
              </a:rPr>
              <a:t>Introducción</a:t>
            </a:r>
          </a:p>
          <a:p>
            <a:pPr marL="704850" lvl="1" indent="-514350">
              <a:buFont typeface="+mj-lt"/>
              <a:buAutoNum type="arabicPeriod"/>
            </a:pPr>
            <a:endParaRPr lang="es-ES_tradnl" sz="2600" dirty="0"/>
          </a:p>
          <a:p>
            <a:pPr marL="704850" lvl="1" indent="-514350">
              <a:buFont typeface="+mj-lt"/>
              <a:buAutoNum type="arabicPeriod"/>
            </a:pPr>
            <a:r>
              <a:rPr lang="es-ES_tradnl" sz="2600" dirty="0">
                <a:solidFill>
                  <a:schemeClr val="tx1">
                    <a:lumMod val="50000"/>
                    <a:lumOff val="50000"/>
                  </a:schemeClr>
                </a:solidFill>
              </a:rPr>
              <a:t>Objetivos</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b="1" dirty="0"/>
              <a:t>Principales modificaciones legales </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Cumplimiento de objetivos  </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Pendientes y propuestas </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Consideraciones finales</a:t>
            </a:r>
          </a:p>
          <a:p>
            <a:pPr marL="704850" lvl="1" indent="-514350">
              <a:buFont typeface="+mj-lt"/>
              <a:buAutoNum type="arabicPeriod"/>
            </a:pPr>
            <a:endParaRPr lang="es-ES_tradnl" sz="2600" dirty="0">
              <a:solidFill>
                <a:schemeClr val="tx1">
                  <a:lumMod val="50000"/>
                  <a:lumOff val="50000"/>
                </a:schemeClr>
              </a:solidFill>
            </a:endParaRPr>
          </a:p>
        </p:txBody>
      </p:sp>
      <p:sp>
        <p:nvSpPr>
          <p:cNvPr id="7" name="Rectángulo redondeado 6"/>
          <p:cNvSpPr/>
          <p:nvPr/>
        </p:nvSpPr>
        <p:spPr>
          <a:xfrm>
            <a:off x="1812631" y="3336739"/>
            <a:ext cx="8556076" cy="655532"/>
          </a:xfrm>
          <a:prstGeom prst="roundRect">
            <a:avLst/>
          </a:prstGeom>
          <a:noFill/>
          <a:ln w="38100">
            <a:solidFill>
              <a:srgbClr val="4D62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040838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1D1B1A34-7520-42DB-8B2F-704DF3F38003}"/>
              </a:ext>
            </a:extLst>
          </p:cNvPr>
          <p:cNvSpPr txBox="1">
            <a:spLocks/>
          </p:cNvSpPr>
          <p:nvPr/>
        </p:nvSpPr>
        <p:spPr>
          <a:xfrm>
            <a:off x="49528" y="47362"/>
            <a:ext cx="11999498" cy="609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1350" b="1" kern="1200">
                <a:solidFill>
                  <a:schemeClr val="tx1"/>
                </a:solidFill>
                <a:latin typeface="Arial" pitchFamily="34" charset="0"/>
                <a:ea typeface="+mj-ea"/>
                <a:cs typeface="Arial" pitchFamily="34" charset="0"/>
              </a:defRPr>
            </a:lvl1pPr>
          </a:lstStyle>
          <a:p>
            <a:pPr algn="r"/>
            <a:r>
              <a:rPr lang="es-419" sz="2400" dirty="0"/>
              <a:t>Principales modificaciones legales</a:t>
            </a:r>
          </a:p>
        </p:txBody>
      </p:sp>
      <p:graphicFrame>
        <p:nvGraphicFramePr>
          <p:cNvPr id="4" name="Diagrama 3">
            <a:extLst>
              <a:ext uri="{FF2B5EF4-FFF2-40B4-BE49-F238E27FC236}">
                <a16:creationId xmlns:a16="http://schemas.microsoft.com/office/drawing/2014/main" id="{56D27AAB-5543-4023-9A94-F6252CEF1AE4}"/>
              </a:ext>
            </a:extLst>
          </p:cNvPr>
          <p:cNvGraphicFramePr/>
          <p:nvPr>
            <p:extLst>
              <p:ext uri="{D42A27DB-BD31-4B8C-83A1-F6EECF244321}">
                <p14:modId xmlns:p14="http://schemas.microsoft.com/office/powerpoint/2010/main" val="1214551231"/>
              </p:ext>
            </p:extLst>
          </p:nvPr>
        </p:nvGraphicFramePr>
        <p:xfrm>
          <a:off x="-1828800" y="469232"/>
          <a:ext cx="10708105" cy="67497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a:extLst>
              <a:ext uri="{FF2B5EF4-FFF2-40B4-BE49-F238E27FC236}">
                <a16:creationId xmlns:a16="http://schemas.microsoft.com/office/drawing/2014/main" id="{F7D95707-C1D3-4423-80C2-162E5C7EDB88}"/>
              </a:ext>
            </a:extLst>
          </p:cNvPr>
          <p:cNvSpPr txBox="1"/>
          <p:nvPr/>
        </p:nvSpPr>
        <p:spPr>
          <a:xfrm>
            <a:off x="6944497" y="1705233"/>
            <a:ext cx="4633783" cy="3970318"/>
          </a:xfrm>
          <a:prstGeom prst="rect">
            <a:avLst/>
          </a:prstGeom>
          <a:noFill/>
        </p:spPr>
        <p:txBody>
          <a:bodyPr wrap="square" rtlCol="0">
            <a:spAutoFit/>
          </a:bodyPr>
          <a:lstStyle/>
          <a:p>
            <a:pPr marL="342900" indent="-342900">
              <a:buFont typeface="Arial" panose="020B0604020202020204" pitchFamily="34" charset="0"/>
              <a:buChar char="•"/>
            </a:pPr>
            <a:r>
              <a:rPr lang="es-ES" sz="2800" dirty="0"/>
              <a:t>Se analizan los resultados de la Reforma principalmente en materia de ingresos públicos y responsabilidad hacendaria.</a:t>
            </a:r>
          </a:p>
          <a:p>
            <a:r>
              <a:rPr lang="es-ES" sz="2800" dirty="0"/>
              <a:t> </a:t>
            </a:r>
          </a:p>
          <a:p>
            <a:pPr marL="342900" indent="-342900">
              <a:buFont typeface="Arial" panose="020B0604020202020204" pitchFamily="34" charset="0"/>
              <a:buChar char="•"/>
            </a:pPr>
            <a:r>
              <a:rPr lang="es-ES" sz="2800" dirty="0"/>
              <a:t>Se señalan algunos de los elementos pendientes por atender.</a:t>
            </a:r>
            <a:endParaRPr lang="es-419" sz="4000" dirty="0"/>
          </a:p>
        </p:txBody>
      </p:sp>
    </p:spTree>
    <p:extLst>
      <p:ext uri="{BB962C8B-B14F-4D97-AF65-F5344CB8AC3E}">
        <p14:creationId xmlns:p14="http://schemas.microsoft.com/office/powerpoint/2010/main" val="1303526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endParaRPr lang="es-MX"/>
          </a:p>
        </p:txBody>
      </p:sp>
      <p:sp>
        <p:nvSpPr>
          <p:cNvPr id="9" name="Título 1">
            <a:extLst>
              <a:ext uri="{FF2B5EF4-FFF2-40B4-BE49-F238E27FC236}">
                <a16:creationId xmlns:a16="http://schemas.microsoft.com/office/drawing/2014/main" id="{1D1B1A34-7520-42DB-8B2F-704DF3F38003}"/>
              </a:ext>
            </a:extLst>
          </p:cNvPr>
          <p:cNvSpPr txBox="1">
            <a:spLocks/>
          </p:cNvSpPr>
          <p:nvPr/>
        </p:nvSpPr>
        <p:spPr>
          <a:xfrm>
            <a:off x="49528" y="47362"/>
            <a:ext cx="11999498" cy="609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1350" b="1" kern="1200">
                <a:solidFill>
                  <a:schemeClr val="tx1"/>
                </a:solidFill>
                <a:latin typeface="Arial" pitchFamily="34" charset="0"/>
                <a:ea typeface="+mj-ea"/>
                <a:cs typeface="Arial" pitchFamily="34" charset="0"/>
              </a:defRPr>
            </a:lvl1pPr>
          </a:lstStyle>
          <a:p>
            <a:pPr algn="r"/>
            <a:r>
              <a:rPr lang="es-419" sz="2400" dirty="0"/>
              <a:t>Principales modificaciones legales</a:t>
            </a:r>
          </a:p>
        </p:txBody>
      </p:sp>
      <p:graphicFrame>
        <p:nvGraphicFramePr>
          <p:cNvPr id="7" name="Marcador de contenido 3">
            <a:extLst>
              <a:ext uri="{FF2B5EF4-FFF2-40B4-BE49-F238E27FC236}">
                <a16:creationId xmlns:a16="http://schemas.microsoft.com/office/drawing/2014/main" id="{66992FA8-FD38-480E-B25E-E46EA90A43C7}"/>
              </a:ext>
            </a:extLst>
          </p:cNvPr>
          <p:cNvGraphicFramePr>
            <a:graphicFrameLocks/>
          </p:cNvGraphicFramePr>
          <p:nvPr>
            <p:extLst>
              <p:ext uri="{D42A27DB-BD31-4B8C-83A1-F6EECF244321}">
                <p14:modId xmlns:p14="http://schemas.microsoft.com/office/powerpoint/2010/main" val="1660054078"/>
              </p:ext>
            </p:extLst>
          </p:nvPr>
        </p:nvGraphicFramePr>
        <p:xfrm>
          <a:off x="49528" y="898604"/>
          <a:ext cx="11999498" cy="59120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611152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78E2B403-E05A-47A0-BF73-2E1B9470ACAF}" type="slidenum">
              <a:rPr lang="es-ES_tradnl" smtClean="0">
                <a:solidFill>
                  <a:prstClr val="white">
                    <a:lumMod val="50000"/>
                  </a:prstClr>
                </a:solidFill>
              </a:rPr>
              <a:pPr/>
              <a:t>9</a:t>
            </a:fld>
            <a:endParaRPr lang="es-ES_tradnl" dirty="0">
              <a:solidFill>
                <a:prstClr val="white">
                  <a:lumMod val="50000"/>
                </a:prstClr>
              </a:solidFill>
            </a:endParaRPr>
          </a:p>
        </p:txBody>
      </p:sp>
      <p:sp>
        <p:nvSpPr>
          <p:cNvPr id="3" name="Título 2"/>
          <p:cNvSpPr>
            <a:spLocks noGrp="1"/>
          </p:cNvSpPr>
          <p:nvPr>
            <p:ph type="title"/>
          </p:nvPr>
        </p:nvSpPr>
        <p:spPr>
          <a:xfrm>
            <a:off x="1617201" y="75071"/>
            <a:ext cx="8229600" cy="609600"/>
          </a:xfrm>
        </p:spPr>
        <p:txBody>
          <a:bodyPr>
            <a:normAutofit fontScale="90000"/>
          </a:bodyPr>
          <a:lstStyle/>
          <a:p>
            <a:r>
              <a:rPr lang="es-ES_tradnl" sz="4000" dirty="0"/>
              <a:t>Índice</a:t>
            </a:r>
          </a:p>
        </p:txBody>
      </p:sp>
      <p:sp>
        <p:nvSpPr>
          <p:cNvPr id="6" name="Marcador de contenido 2"/>
          <p:cNvSpPr txBox="1">
            <a:spLocks/>
          </p:cNvSpPr>
          <p:nvPr/>
        </p:nvSpPr>
        <p:spPr>
          <a:xfrm>
            <a:off x="1812631" y="1816602"/>
            <a:ext cx="8556076"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04850" lvl="1" indent="-514350">
              <a:buFont typeface="+mj-lt"/>
              <a:buAutoNum type="arabicPeriod"/>
            </a:pPr>
            <a:r>
              <a:rPr lang="es-ES_tradnl" sz="2600" dirty="0">
                <a:solidFill>
                  <a:schemeClr val="tx1">
                    <a:lumMod val="50000"/>
                    <a:lumOff val="50000"/>
                  </a:schemeClr>
                </a:solidFill>
              </a:rPr>
              <a:t>Introducción</a:t>
            </a:r>
          </a:p>
          <a:p>
            <a:pPr marL="704850" lvl="1" indent="-514350">
              <a:buFont typeface="+mj-lt"/>
              <a:buAutoNum type="arabicPeriod"/>
            </a:pPr>
            <a:endParaRPr lang="es-ES_tradnl" sz="2600" dirty="0"/>
          </a:p>
          <a:p>
            <a:pPr marL="704850" lvl="1" indent="-514350">
              <a:buFont typeface="+mj-lt"/>
              <a:buAutoNum type="arabicPeriod"/>
            </a:pPr>
            <a:r>
              <a:rPr lang="es-ES_tradnl" sz="2600" dirty="0">
                <a:solidFill>
                  <a:schemeClr val="tx1">
                    <a:lumMod val="50000"/>
                    <a:lumOff val="50000"/>
                  </a:schemeClr>
                </a:solidFill>
              </a:rPr>
              <a:t>Objetivos</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Principales modificaciones legales </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b="1" dirty="0"/>
              <a:t>Cumplimiento de objetivos  </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Pendientes y propuestas </a:t>
            </a:r>
          </a:p>
          <a:p>
            <a:pPr marL="704850" lvl="1" indent="-514350">
              <a:buFont typeface="+mj-lt"/>
              <a:buAutoNum type="arabicPeriod"/>
            </a:pPr>
            <a:endParaRPr lang="es-ES_tradnl" sz="2600" dirty="0">
              <a:solidFill>
                <a:schemeClr val="tx1">
                  <a:lumMod val="50000"/>
                  <a:lumOff val="50000"/>
                </a:schemeClr>
              </a:solidFill>
            </a:endParaRPr>
          </a:p>
          <a:p>
            <a:pPr marL="704850" lvl="1" indent="-514350">
              <a:buFont typeface="+mj-lt"/>
              <a:buAutoNum type="arabicPeriod"/>
            </a:pPr>
            <a:r>
              <a:rPr lang="es-ES_tradnl" sz="2600" dirty="0">
                <a:solidFill>
                  <a:schemeClr val="tx1">
                    <a:lumMod val="50000"/>
                    <a:lumOff val="50000"/>
                  </a:schemeClr>
                </a:solidFill>
              </a:rPr>
              <a:t>Consideraciones finales</a:t>
            </a:r>
          </a:p>
          <a:p>
            <a:pPr marL="704850" lvl="1" indent="-514350">
              <a:buFont typeface="+mj-lt"/>
              <a:buAutoNum type="arabicPeriod"/>
            </a:pPr>
            <a:endParaRPr lang="es-ES_tradnl" sz="2600" dirty="0">
              <a:solidFill>
                <a:schemeClr val="tx1">
                  <a:lumMod val="50000"/>
                  <a:lumOff val="50000"/>
                </a:schemeClr>
              </a:solidFill>
            </a:endParaRPr>
          </a:p>
        </p:txBody>
      </p:sp>
      <p:sp>
        <p:nvSpPr>
          <p:cNvPr id="7" name="Rectángulo redondeado 6"/>
          <p:cNvSpPr/>
          <p:nvPr/>
        </p:nvSpPr>
        <p:spPr>
          <a:xfrm>
            <a:off x="1812631" y="4215969"/>
            <a:ext cx="8556076" cy="655532"/>
          </a:xfrm>
          <a:prstGeom prst="roundRect">
            <a:avLst/>
          </a:prstGeom>
          <a:noFill/>
          <a:ln w="38100">
            <a:solidFill>
              <a:srgbClr val="4D62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3906133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2296</TotalTime>
  <Words>2572</Words>
  <Application>Microsoft Office PowerPoint</Application>
  <PresentationFormat>Panorámica</PresentationFormat>
  <Paragraphs>328</Paragraphs>
  <Slides>30</Slides>
  <Notes>22</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30</vt:i4>
      </vt:variant>
    </vt:vector>
  </HeadingPairs>
  <TitlesOfParts>
    <vt:vector size="37" baseType="lpstr">
      <vt:lpstr>Arial</vt:lpstr>
      <vt:lpstr>Calibri</vt:lpstr>
      <vt:lpstr>Calibri Light</vt:lpstr>
      <vt:lpstr>Symbol</vt:lpstr>
      <vt:lpstr>Wingdings</vt:lpstr>
      <vt:lpstr>Tema de Office</vt:lpstr>
      <vt:lpstr>Diapositiva de think-cell</vt:lpstr>
      <vt:lpstr>Presentación de PowerPoint</vt:lpstr>
      <vt:lpstr>Índice</vt:lpstr>
      <vt:lpstr>La Iniciativa de Reforma Social y Hacendaria se presentó en un contexto de … </vt:lpstr>
      <vt:lpstr>Índice</vt:lpstr>
      <vt:lpstr>Los principales objetivos que se pretendían alcanzar eran…</vt:lpstr>
      <vt:lpstr>Índice</vt:lpstr>
      <vt:lpstr>Presentación de PowerPoint</vt:lpstr>
      <vt:lpstr>Presentación de PowerPoint</vt:lpstr>
      <vt:lpstr>Índice</vt:lpstr>
      <vt:lpstr>Cumplimiento de objetivos: Ingresos tributarios</vt:lpstr>
      <vt:lpstr>Presentación de PowerPoint</vt:lpstr>
      <vt:lpstr>Presentación de PowerPoint</vt:lpstr>
      <vt:lpstr>Cumplimiento de objetivos: Formalidad laboral</vt:lpstr>
      <vt:lpstr>Presentación de PowerPoint</vt:lpstr>
      <vt:lpstr>Cumplimiento de objetivos: Tiempo para pagar impuestos y número de contribuyentes</vt:lpstr>
      <vt:lpstr>Cumplimiento de objetivos: Reducción de la desigualdad</vt:lpstr>
      <vt:lpstr>Cumplimiento de objetivos: Responsabilidad Hacendaria</vt:lpstr>
      <vt:lpstr>Cumplimiento de objetivos: Responsabilidad Hacendaria</vt:lpstr>
      <vt:lpstr>Índice</vt:lpstr>
      <vt:lpstr>Temas pendientes  </vt:lpstr>
      <vt:lpstr>Retos identificados: IBD (2016) </vt:lpstr>
      <vt:lpstr>Propuestas: ASF en materia de responsabilidad hacendaria…</vt:lpstr>
      <vt:lpstr>Propuestas: OCDE, ingresos tributarios</vt:lpstr>
      <vt:lpstr>Propuestas: FMI </vt:lpstr>
      <vt:lpstr>Presentación de PowerPoint</vt:lpstr>
      <vt:lpstr>Propuestas del Sector Privado</vt:lpstr>
      <vt:lpstr>Índice</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JOSE LUIS CLAVELLINA MILLER</dc:creator>
  <cp:lastModifiedBy>Ariadna Díaz Castillo</cp:lastModifiedBy>
  <cp:revision>122</cp:revision>
  <cp:lastPrinted>2018-04-13T17:13:26Z</cp:lastPrinted>
  <dcterms:created xsi:type="dcterms:W3CDTF">2018-02-21T17:21:26Z</dcterms:created>
  <dcterms:modified xsi:type="dcterms:W3CDTF">2018-08-06T16:09:12Z</dcterms:modified>
</cp:coreProperties>
</file>