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66" r:id="rId2"/>
    <p:sldMasterId id="2147483669" r:id="rId3"/>
    <p:sldMasterId id="2147483672" r:id="rId4"/>
    <p:sldMasterId id="2147483675" r:id="rId5"/>
    <p:sldMasterId id="2147483678" r:id="rId6"/>
    <p:sldMasterId id="2147483680" r:id="rId7"/>
    <p:sldMasterId id="2147483682" r:id="rId8"/>
    <p:sldMasterId id="2147483685" r:id="rId9"/>
    <p:sldMasterId id="2147483689" r:id="rId10"/>
    <p:sldMasterId id="2147483694" r:id="rId11"/>
  </p:sldMasterIdLst>
  <p:notesMasterIdLst>
    <p:notesMasterId r:id="rId45"/>
  </p:notesMasterIdLst>
  <p:sldIdLst>
    <p:sldId id="1151" r:id="rId12"/>
    <p:sldId id="1185" r:id="rId13"/>
    <p:sldId id="1187" r:id="rId14"/>
    <p:sldId id="1173" r:id="rId15"/>
    <p:sldId id="1174" r:id="rId16"/>
    <p:sldId id="1175" r:id="rId17"/>
    <p:sldId id="1186" r:id="rId18"/>
    <p:sldId id="1163" r:id="rId19"/>
    <p:sldId id="1164" r:id="rId20"/>
    <p:sldId id="1162" r:id="rId21"/>
    <p:sldId id="1165" r:id="rId22"/>
    <p:sldId id="1161" r:id="rId23"/>
    <p:sldId id="1189" r:id="rId24"/>
    <p:sldId id="1181" r:id="rId25"/>
    <p:sldId id="1198" r:id="rId26"/>
    <p:sldId id="1196" r:id="rId27"/>
    <p:sldId id="1179" r:id="rId28"/>
    <p:sldId id="1153" r:id="rId29"/>
    <p:sldId id="1183" r:id="rId30"/>
    <p:sldId id="271" r:id="rId31"/>
    <p:sldId id="1176" r:id="rId32"/>
    <p:sldId id="1172" r:id="rId33"/>
    <p:sldId id="269" r:id="rId34"/>
    <p:sldId id="275" r:id="rId35"/>
    <p:sldId id="1199" r:id="rId36"/>
    <p:sldId id="1200" r:id="rId37"/>
    <p:sldId id="1202" r:id="rId38"/>
    <p:sldId id="1203" r:id="rId39"/>
    <p:sldId id="1205" r:id="rId40"/>
    <p:sldId id="1206" r:id="rId41"/>
    <p:sldId id="1208" r:id="rId42"/>
    <p:sldId id="1207" r:id="rId43"/>
    <p:sldId id="1209" r:id="rId4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1937"/>
    <p:restoredTop sz="93826"/>
  </p:normalViewPr>
  <p:slideViewPr>
    <p:cSldViewPr snapToGrid="0" snapToObjects="1">
      <p:cViewPr varScale="1">
        <p:scale>
          <a:sx n="76" d="100"/>
          <a:sy n="76" d="100"/>
        </p:scale>
        <p:origin x="320" y="60"/>
      </p:cViewPr>
      <p:guideLst>
        <p:guide orient="horz" pos="2160"/>
        <p:guide pos="2880"/>
      </p:guideLst>
    </p:cSldViewPr>
  </p:slideViewPr>
  <p:notesTextViewPr>
    <p:cViewPr>
      <p:scale>
        <a:sx n="3" d="2"/>
        <a:sy n="3" d="2"/>
      </p:scale>
      <p:origin x="0" y="0"/>
    </p:cViewPr>
  </p:notesTextViewPr>
  <p:sorterViewPr>
    <p:cViewPr>
      <p:scale>
        <a:sx n="100" d="100"/>
        <a:sy n="100" d="100"/>
      </p:scale>
      <p:origin x="0" y="-62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presProps" Target="presProps.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oleObject" Target="file:///\\Users\joaquin\Dropbox\IBD%20-%20Estudio%20sobre%20salarios\Presentacio&#769;n%20Senado\base%20de%20datos(2).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oaquin:Dropbox:IBD%20-%20Estudio%20sobre%20salarios:Gr&#225;ficos:Gr&#225;ficos%20IBD%20Salario%20M&#237;nim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Joaquin:Dropbox:IBD%20-%20Estudio%20sobre%20salarios:Gr&#225;ficos:Gr&#225;ficos%20IBD%20Salario%20M&#237;nimo.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Users\joaquin\Dropbox\IBD%20-%20Estudio%20sobre%20salarios\Presentacio&#769;n%20Senado\base%20de%20datos(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Hoja2!$A$9</c:f>
              <c:strCache>
                <c:ptCount val="1"/>
                <c:pt idx="0">
                  <c:v>2012-2017</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Hoja2!$C$8:$G$8</c:f>
              <c:strCache>
                <c:ptCount val="5"/>
                <c:pt idx="0">
                  <c:v>Hasta un salario mínimo</c:v>
                </c:pt>
                <c:pt idx="1">
                  <c:v>Más de 1 hasta 2 salarios mínimos</c:v>
                </c:pt>
                <c:pt idx="2">
                  <c:v>Más de 2 hasta 3 salarios mínimos</c:v>
                </c:pt>
                <c:pt idx="3">
                  <c:v>Más de 3 hasta 5 salarios mínimos</c:v>
                </c:pt>
                <c:pt idx="4">
                  <c:v>Más de 5 salarios mínimos</c:v>
                </c:pt>
              </c:strCache>
            </c:strRef>
          </c:cat>
          <c:val>
            <c:numRef>
              <c:f>Hoja2!$C$9:$G$9</c:f>
              <c:numCache>
                <c:formatCode>0.00</c:formatCode>
                <c:ptCount val="5"/>
                <c:pt idx="0">
                  <c:v>810369</c:v>
                </c:pt>
                <c:pt idx="1">
                  <c:v>2642879</c:v>
                </c:pt>
                <c:pt idx="2">
                  <c:v>181020</c:v>
                </c:pt>
                <c:pt idx="3">
                  <c:v>-873502</c:v>
                </c:pt>
                <c:pt idx="4">
                  <c:v>-1107142</c:v>
                </c:pt>
              </c:numCache>
            </c:numRef>
          </c:val>
          <c:extLst xmlns:c16r2="http://schemas.microsoft.com/office/drawing/2015/06/chart">
            <c:ext xmlns:c16="http://schemas.microsoft.com/office/drawing/2014/chart" uri="{C3380CC4-5D6E-409C-BE32-E72D297353CC}">
              <c16:uniqueId val="{00000000-C860-CD49-90C4-44D682E6B895}"/>
            </c:ext>
          </c:extLst>
        </c:ser>
        <c:ser>
          <c:idx val="1"/>
          <c:order val="1"/>
          <c:tx>
            <c:strRef>
              <c:f>Hoja2!$A$10</c:f>
              <c:strCache>
                <c:ptCount val="1"/>
                <c:pt idx="0">
                  <c:v>2006-2012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Hoja2!$C$8:$G$8</c:f>
              <c:strCache>
                <c:ptCount val="5"/>
                <c:pt idx="0">
                  <c:v>Hasta un salario mínimo</c:v>
                </c:pt>
                <c:pt idx="1">
                  <c:v>Más de 1 hasta 2 salarios mínimos</c:v>
                </c:pt>
                <c:pt idx="2">
                  <c:v>Más de 2 hasta 3 salarios mínimos</c:v>
                </c:pt>
                <c:pt idx="3">
                  <c:v>Más de 3 hasta 5 salarios mínimos</c:v>
                </c:pt>
                <c:pt idx="4">
                  <c:v>Más de 5 salarios mínimos</c:v>
                </c:pt>
              </c:strCache>
            </c:strRef>
          </c:cat>
          <c:val>
            <c:numRef>
              <c:f>Hoja2!$C$10:$G$10</c:f>
              <c:numCache>
                <c:formatCode>0.00</c:formatCode>
                <c:ptCount val="5"/>
                <c:pt idx="0">
                  <c:v>989131</c:v>
                </c:pt>
                <c:pt idx="1">
                  <c:v>2331385</c:v>
                </c:pt>
                <c:pt idx="2">
                  <c:v>1134462</c:v>
                </c:pt>
                <c:pt idx="3">
                  <c:v>-284544</c:v>
                </c:pt>
                <c:pt idx="4">
                  <c:v>-1110695</c:v>
                </c:pt>
              </c:numCache>
            </c:numRef>
          </c:val>
          <c:extLst xmlns:c16r2="http://schemas.microsoft.com/office/drawing/2015/06/chart">
            <c:ext xmlns:c16="http://schemas.microsoft.com/office/drawing/2014/chart" uri="{C3380CC4-5D6E-409C-BE32-E72D297353CC}">
              <c16:uniqueId val="{00000001-C860-CD49-90C4-44D682E6B895}"/>
            </c:ext>
          </c:extLst>
        </c:ser>
        <c:ser>
          <c:idx val="2"/>
          <c:order val="2"/>
          <c:tx>
            <c:strRef>
              <c:f>Hoja2!$A$11</c:f>
              <c:strCache>
                <c:ptCount val="1"/>
                <c:pt idx="0">
                  <c:v>2009-2012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Hoja2!$C$8:$G$8</c:f>
              <c:strCache>
                <c:ptCount val="5"/>
                <c:pt idx="0">
                  <c:v>Hasta un salario mínimo</c:v>
                </c:pt>
                <c:pt idx="1">
                  <c:v>Más de 1 hasta 2 salarios mínimos</c:v>
                </c:pt>
                <c:pt idx="2">
                  <c:v>Más de 2 hasta 3 salarios mínimos</c:v>
                </c:pt>
                <c:pt idx="3">
                  <c:v>Más de 3 hasta 5 salarios mínimos</c:v>
                </c:pt>
                <c:pt idx="4">
                  <c:v>Más de 5 salarios mínimos</c:v>
                </c:pt>
              </c:strCache>
            </c:strRef>
          </c:cat>
          <c:val>
            <c:numRef>
              <c:f>Hoja2!$C$11:$G$11</c:f>
              <c:numCache>
                <c:formatCode>0.00</c:formatCode>
                <c:ptCount val="5"/>
                <c:pt idx="0">
                  <c:v>857438</c:v>
                </c:pt>
                <c:pt idx="1">
                  <c:v>1410562</c:v>
                </c:pt>
                <c:pt idx="2">
                  <c:v>1853247</c:v>
                </c:pt>
                <c:pt idx="3">
                  <c:v>-554675</c:v>
                </c:pt>
                <c:pt idx="4">
                  <c:v>-871169</c:v>
                </c:pt>
              </c:numCache>
            </c:numRef>
          </c:val>
          <c:extLst xmlns:c16r2="http://schemas.microsoft.com/office/drawing/2015/06/chart">
            <c:ext xmlns:c16="http://schemas.microsoft.com/office/drawing/2014/chart" uri="{C3380CC4-5D6E-409C-BE32-E72D297353CC}">
              <c16:uniqueId val="{00000002-C860-CD49-90C4-44D682E6B895}"/>
            </c:ext>
          </c:extLst>
        </c:ser>
        <c:ser>
          <c:idx val="3"/>
          <c:order val="3"/>
          <c:tx>
            <c:strRef>
              <c:f>Hoja2!$A$12</c:f>
              <c:strCache>
                <c:ptCount val="1"/>
                <c:pt idx="0">
                  <c:v>2006-2009</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Hoja2!$C$8:$G$8</c:f>
              <c:strCache>
                <c:ptCount val="5"/>
                <c:pt idx="0">
                  <c:v>Hasta un salario mínimo</c:v>
                </c:pt>
                <c:pt idx="1">
                  <c:v>Más de 1 hasta 2 salarios mínimos</c:v>
                </c:pt>
                <c:pt idx="2">
                  <c:v>Más de 2 hasta 3 salarios mínimos</c:v>
                </c:pt>
                <c:pt idx="3">
                  <c:v>Más de 3 hasta 5 salarios mínimos</c:v>
                </c:pt>
                <c:pt idx="4">
                  <c:v>Más de 5 salarios mínimos</c:v>
                </c:pt>
              </c:strCache>
            </c:strRef>
          </c:cat>
          <c:val>
            <c:numRef>
              <c:f>Hoja2!$C$12:$G$12</c:f>
              <c:numCache>
                <c:formatCode>0.00</c:formatCode>
                <c:ptCount val="5"/>
                <c:pt idx="0">
                  <c:v>131693</c:v>
                </c:pt>
                <c:pt idx="1">
                  <c:v>920823</c:v>
                </c:pt>
                <c:pt idx="2">
                  <c:v>-718785</c:v>
                </c:pt>
                <c:pt idx="3">
                  <c:v>270131</c:v>
                </c:pt>
                <c:pt idx="4">
                  <c:v>-239526</c:v>
                </c:pt>
              </c:numCache>
            </c:numRef>
          </c:val>
          <c:extLst xmlns:c16r2="http://schemas.microsoft.com/office/drawing/2015/06/chart">
            <c:ext xmlns:c16="http://schemas.microsoft.com/office/drawing/2014/chart" uri="{C3380CC4-5D6E-409C-BE32-E72D297353CC}">
              <c16:uniqueId val="{00000003-C860-CD49-90C4-44D682E6B895}"/>
            </c:ext>
          </c:extLst>
        </c:ser>
        <c:dLbls>
          <c:dLblPos val="outEnd"/>
          <c:showLegendKey val="0"/>
          <c:showVal val="1"/>
          <c:showCatName val="0"/>
          <c:showSerName val="0"/>
          <c:showPercent val="0"/>
          <c:showBubbleSize val="0"/>
        </c:dLbls>
        <c:gapWidth val="219"/>
        <c:overlap val="-27"/>
        <c:axId val="1753076464"/>
        <c:axId val="1753077008"/>
      </c:barChart>
      <c:catAx>
        <c:axId val="175307646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MX"/>
          </a:p>
        </c:txPr>
        <c:crossAx val="1753077008"/>
        <c:crosses val="autoZero"/>
        <c:auto val="1"/>
        <c:lblAlgn val="ctr"/>
        <c:lblOffset val="100"/>
        <c:noMultiLvlLbl val="0"/>
      </c:catAx>
      <c:valAx>
        <c:axId val="1753077008"/>
        <c:scaling>
          <c:orientation val="minMax"/>
          <c:max val="3000000"/>
        </c:scaling>
        <c:delete val="0"/>
        <c:axPos val="l"/>
        <c:numFmt formatCode="General"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53076464"/>
        <c:crosses val="autoZero"/>
        <c:crossBetween val="between"/>
        <c:dispUnits>
          <c:builtInUnit val="millions"/>
          <c:dispUnitsLbl>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MX"/>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2400" b="1" dirty="0"/>
              <a:t>Participación de salarios en PIB</a:t>
            </a:r>
            <a:r>
              <a:rPr lang="es-MX" dirty="0"/>
              <a:t>.</a:t>
            </a:r>
          </a:p>
        </c:rich>
      </c:tx>
      <c:layout>
        <c:manualLayout>
          <c:xMode val="edge"/>
          <c:yMode val="edge"/>
          <c:x val="0.12942445777990233"/>
          <c:y val="2.1807179885194643E-2"/>
        </c:manualLayout>
      </c:layout>
      <c:overlay val="0"/>
      <c:spPr>
        <a:noFill/>
        <a:ln>
          <a:noFill/>
        </a:ln>
        <a:effectLst/>
      </c:spPr>
    </c:title>
    <c:autoTitleDeleted val="0"/>
    <c:plotArea>
      <c:layout/>
      <c:lineChart>
        <c:grouping val="standard"/>
        <c:varyColors val="0"/>
        <c:ser>
          <c:idx val="0"/>
          <c:order val="0"/>
          <c:spPr>
            <a:ln w="28575" cap="rnd">
              <a:solidFill>
                <a:srgbClr val="800000"/>
              </a:solidFill>
              <a:round/>
            </a:ln>
            <a:effectLst/>
          </c:spPr>
          <c:marker>
            <c:symbol val="none"/>
          </c:marker>
          <c:cat>
            <c:numRef>
              <c:f>'Gráfico 1'!$A$3:$A$27</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'Gráfico 1'!$E$3:$E$27</c:f>
              <c:numCache>
                <c:formatCode>0.000%</c:formatCode>
                <c:ptCount val="25"/>
                <c:pt idx="0">
                  <c:v>0.46792760800728</c:v>
                </c:pt>
                <c:pt idx="1">
                  <c:v>0.45802270509946202</c:v>
                </c:pt>
                <c:pt idx="2">
                  <c:v>0.35842933351982198</c:v>
                </c:pt>
                <c:pt idx="3">
                  <c:v>0.34773825771822497</c:v>
                </c:pt>
                <c:pt idx="4">
                  <c:v>0.36267873765312197</c:v>
                </c:pt>
                <c:pt idx="5">
                  <c:v>0.38002017158815798</c:v>
                </c:pt>
                <c:pt idx="6">
                  <c:v>0.38688009745989499</c:v>
                </c:pt>
                <c:pt idx="7">
                  <c:v>0.40410112910630802</c:v>
                </c:pt>
                <c:pt idx="8">
                  <c:v>0.43457638451102798</c:v>
                </c:pt>
                <c:pt idx="9">
                  <c:v>0.428810516408142</c:v>
                </c:pt>
                <c:pt idx="10">
                  <c:v>0.43641844225224102</c:v>
                </c:pt>
                <c:pt idx="11">
                  <c:v>0.41318956999138901</c:v>
                </c:pt>
                <c:pt idx="12">
                  <c:v>0.427152807873586</c:v>
                </c:pt>
                <c:pt idx="13">
                  <c:v>0.41875145863170699</c:v>
                </c:pt>
                <c:pt idx="14">
                  <c:v>0.409745538769335</c:v>
                </c:pt>
                <c:pt idx="15">
                  <c:v>0.42656889581290502</c:v>
                </c:pt>
                <c:pt idx="16">
                  <c:v>0.43407866438838799</c:v>
                </c:pt>
                <c:pt idx="17">
                  <c:v>0.39768546095978802</c:v>
                </c:pt>
                <c:pt idx="18">
                  <c:v>0.38560434526710202</c:v>
                </c:pt>
                <c:pt idx="19">
                  <c:v>0.39572596420400902</c:v>
                </c:pt>
                <c:pt idx="20">
                  <c:v>0.40196233277553101</c:v>
                </c:pt>
                <c:pt idx="21">
                  <c:v>0.38894241668785801</c:v>
                </c:pt>
                <c:pt idx="22">
                  <c:v>0.392743730724813</c:v>
                </c:pt>
                <c:pt idx="23">
                  <c:v>0.37692998093078001</c:v>
                </c:pt>
                <c:pt idx="24">
                  <c:v>0.37551004672576099</c:v>
                </c:pt>
              </c:numCache>
            </c:numRef>
          </c:val>
          <c:smooth val="1"/>
          <c:extLst xmlns:c16r2="http://schemas.microsoft.com/office/drawing/2015/06/chart">
            <c:ext xmlns:c16="http://schemas.microsoft.com/office/drawing/2014/chart" uri="{C3380CC4-5D6E-409C-BE32-E72D297353CC}">
              <c16:uniqueId val="{00000000-ED0A-4360-B82C-5CD55631F0DD}"/>
            </c:ext>
          </c:extLst>
        </c:ser>
        <c:dLbls>
          <c:showLegendKey val="0"/>
          <c:showVal val="0"/>
          <c:showCatName val="0"/>
          <c:showSerName val="0"/>
          <c:showPercent val="0"/>
          <c:showBubbleSize val="0"/>
        </c:dLbls>
        <c:smooth val="0"/>
        <c:axId val="1753084624"/>
        <c:axId val="1753077552"/>
      </c:lineChart>
      <c:catAx>
        <c:axId val="175308462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53077552"/>
        <c:crosses val="autoZero"/>
        <c:auto val="1"/>
        <c:lblAlgn val="ctr"/>
        <c:lblOffset val="100"/>
        <c:noMultiLvlLbl val="0"/>
      </c:catAx>
      <c:valAx>
        <c:axId val="1753077552"/>
        <c:scaling>
          <c:orientation val="minMax"/>
          <c:min val="0.34"/>
        </c:scaling>
        <c:delete val="0"/>
        <c:axPos val="l"/>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175308462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Salario mínimo</c:v>
          </c:tx>
          <c:spPr>
            <a:ln w="28575" cap="rnd">
              <a:solidFill>
                <a:srgbClr val="FF6600"/>
              </a:solidFill>
              <a:round/>
            </a:ln>
            <a:effectLst/>
          </c:spPr>
          <c:marker>
            <c:symbol val="none"/>
          </c:marker>
          <c:cat>
            <c:strRef>
              <c:f>'Gráfico 4'!$B$7:$B$32</c:f>
              <c:strCache>
                <c:ptCount val="26"/>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strCache>
            </c:strRef>
          </c:cat>
          <c:val>
            <c:numRef>
              <c:f>'Gráfico 4'!$M$7:$M$32</c:f>
              <c:numCache>
                <c:formatCode>0.00</c:formatCode>
                <c:ptCount val="26"/>
                <c:pt idx="0">
                  <c:v>362.52060000000012</c:v>
                </c:pt>
                <c:pt idx="1">
                  <c:v>391.8</c:v>
                </c:pt>
                <c:pt idx="2">
                  <c:v>419.1</c:v>
                </c:pt>
                <c:pt idx="3">
                  <c:v>492.84821917808222</c:v>
                </c:pt>
                <c:pt idx="4">
                  <c:v>611.98027397260296</c:v>
                </c:pt>
                <c:pt idx="5">
                  <c:v>729</c:v>
                </c:pt>
                <c:pt idx="6">
                  <c:v>849.04356164383535</c:v>
                </c:pt>
                <c:pt idx="7">
                  <c:v>957.3</c:v>
                </c:pt>
                <c:pt idx="8">
                  <c:v>1053.5999999999999</c:v>
                </c:pt>
                <c:pt idx="9">
                  <c:v>1127.0999999999999</c:v>
                </c:pt>
                <c:pt idx="10">
                  <c:v>1186.2</c:v>
                </c:pt>
                <c:pt idx="11">
                  <c:v>1245.9000000000001</c:v>
                </c:pt>
                <c:pt idx="12">
                  <c:v>1299</c:v>
                </c:pt>
                <c:pt idx="13">
                  <c:v>1357.2</c:v>
                </c:pt>
                <c:pt idx="14">
                  <c:v>1411.5</c:v>
                </c:pt>
                <c:pt idx="15">
                  <c:v>1466.4</c:v>
                </c:pt>
                <c:pt idx="16">
                  <c:v>1525.2</c:v>
                </c:pt>
                <c:pt idx="17">
                  <c:v>1595.7</c:v>
                </c:pt>
                <c:pt idx="18">
                  <c:v>1673.1</c:v>
                </c:pt>
                <c:pt idx="19">
                  <c:v>1741.8</c:v>
                </c:pt>
                <c:pt idx="20">
                  <c:v>1815.6</c:v>
                </c:pt>
                <c:pt idx="21">
                  <c:v>1893.6</c:v>
                </c:pt>
                <c:pt idx="22">
                  <c:v>1967.4</c:v>
                </c:pt>
                <c:pt idx="23">
                  <c:v>2103</c:v>
                </c:pt>
                <c:pt idx="24">
                  <c:v>2191.1999999999998</c:v>
                </c:pt>
                <c:pt idx="25">
                  <c:v>2421.9</c:v>
                </c:pt>
              </c:numCache>
            </c:numRef>
          </c:val>
          <c:smooth val="1"/>
          <c:extLst xmlns:c16r2="http://schemas.microsoft.com/office/drawing/2015/06/chart">
            <c:ext xmlns:c16="http://schemas.microsoft.com/office/drawing/2014/chart" uri="{C3380CC4-5D6E-409C-BE32-E72D297353CC}">
              <c16:uniqueId val="{00000000-44BC-3145-8867-97588648F0DF}"/>
            </c:ext>
          </c:extLst>
        </c:ser>
        <c:ser>
          <c:idx val="1"/>
          <c:order val="1"/>
          <c:tx>
            <c:v>LBM</c:v>
          </c:tx>
          <c:spPr>
            <a:ln w="28575" cap="rnd">
              <a:solidFill>
                <a:srgbClr val="008000"/>
              </a:solidFill>
              <a:round/>
            </a:ln>
            <a:effectLst/>
          </c:spPr>
          <c:marker>
            <c:symbol val="none"/>
          </c:marker>
          <c:cat>
            <c:strRef>
              <c:f>'Gráfico 4'!$B$7:$B$32</c:f>
              <c:strCache>
                <c:ptCount val="26"/>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strCache>
            </c:strRef>
          </c:cat>
          <c:val>
            <c:numRef>
              <c:f>'Gráfico 4'!$G$7:$G$32</c:f>
              <c:numCache>
                <c:formatCode>"$"#,##0.00</c:formatCode>
                <c:ptCount val="26"/>
                <c:pt idx="0">
                  <c:v>346.28</c:v>
                </c:pt>
                <c:pt idx="1">
                  <c:v>376.1</c:v>
                </c:pt>
                <c:pt idx="2">
                  <c:v>386.18</c:v>
                </c:pt>
                <c:pt idx="3">
                  <c:v>405.50371777563441</c:v>
                </c:pt>
                <c:pt idx="4">
                  <c:v>597.39973647577472</c:v>
                </c:pt>
                <c:pt idx="5">
                  <c:v>763.94838406650376</c:v>
                </c:pt>
                <c:pt idx="6">
                  <c:v>861.3586685010323</c:v>
                </c:pt>
                <c:pt idx="7">
                  <c:v>1041.9888385838581</c:v>
                </c:pt>
                <c:pt idx="8">
                  <c:v>1095.775145436565</c:v>
                </c:pt>
                <c:pt idx="9">
                  <c:v>1170.781484755091</c:v>
                </c:pt>
                <c:pt idx="10">
                  <c:v>1229.4900480010219</c:v>
                </c:pt>
                <c:pt idx="11">
                  <c:v>1282.245970557351</c:v>
                </c:pt>
                <c:pt idx="12">
                  <c:v>1351.392687968641</c:v>
                </c:pt>
                <c:pt idx="13">
                  <c:v>1422.9149661204119</c:v>
                </c:pt>
                <c:pt idx="14">
                  <c:v>1517.163840681138</c:v>
                </c:pt>
                <c:pt idx="15">
                  <c:v>1629.649205828247</c:v>
                </c:pt>
                <c:pt idx="16">
                  <c:v>1684.205447882116</c:v>
                </c:pt>
                <c:pt idx="17">
                  <c:v>1837.7440487050681</c:v>
                </c:pt>
                <c:pt idx="18">
                  <c:v>1955.8328975178911</c:v>
                </c:pt>
                <c:pt idx="19">
                  <c:v>2040.0221912092161</c:v>
                </c:pt>
                <c:pt idx="20">
                  <c:v>2159.9065761498609</c:v>
                </c:pt>
                <c:pt idx="21">
                  <c:v>2322.7399999999998</c:v>
                </c:pt>
                <c:pt idx="22">
                  <c:v>2454.84</c:v>
                </c:pt>
                <c:pt idx="23">
                  <c:v>2531.6999999999998</c:v>
                </c:pt>
                <c:pt idx="24">
                  <c:v>2667.38</c:v>
                </c:pt>
                <c:pt idx="25">
                  <c:v>2743.310468604172</c:v>
                </c:pt>
              </c:numCache>
            </c:numRef>
          </c:val>
          <c:smooth val="1"/>
          <c:extLst xmlns:c16r2="http://schemas.microsoft.com/office/drawing/2015/06/chart">
            <c:ext xmlns:c16="http://schemas.microsoft.com/office/drawing/2014/chart" uri="{C3380CC4-5D6E-409C-BE32-E72D297353CC}">
              <c16:uniqueId val="{00000001-44BC-3145-8867-97588648F0DF}"/>
            </c:ext>
          </c:extLst>
        </c:ser>
        <c:ser>
          <c:idx val="2"/>
          <c:order val="2"/>
          <c:tx>
            <c:v>Línea de Bienestar</c:v>
          </c:tx>
          <c:spPr>
            <a:ln w="28575" cap="rnd">
              <a:solidFill>
                <a:srgbClr val="800000"/>
              </a:solidFill>
              <a:round/>
            </a:ln>
            <a:effectLst/>
          </c:spPr>
          <c:marker>
            <c:symbol val="none"/>
          </c:marker>
          <c:cat>
            <c:strRef>
              <c:f>'Gráfico 4'!$B$7:$B$32</c:f>
              <c:strCache>
                <c:ptCount val="26"/>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strCache>
            </c:strRef>
          </c:cat>
          <c:val>
            <c:numRef>
              <c:f>'Gráfico 4'!$J$7:$J$32</c:f>
              <c:numCache>
                <c:formatCode>"$"#,##0.00</c:formatCode>
                <c:ptCount val="26"/>
                <c:pt idx="0">
                  <c:v>730.76</c:v>
                </c:pt>
                <c:pt idx="1">
                  <c:v>808.55999999999983</c:v>
                </c:pt>
                <c:pt idx="2">
                  <c:v>852.02</c:v>
                </c:pt>
                <c:pt idx="3">
                  <c:v>911.12</c:v>
                </c:pt>
                <c:pt idx="4">
                  <c:v>1354.14</c:v>
                </c:pt>
                <c:pt idx="5">
                  <c:v>1701.46</c:v>
                </c:pt>
                <c:pt idx="6">
                  <c:v>1958.86</c:v>
                </c:pt>
                <c:pt idx="7">
                  <c:v>2312.92</c:v>
                </c:pt>
                <c:pt idx="8">
                  <c:v>2539.96</c:v>
                </c:pt>
                <c:pt idx="9">
                  <c:v>2727.06</c:v>
                </c:pt>
                <c:pt idx="10">
                  <c:v>2888.48</c:v>
                </c:pt>
                <c:pt idx="11">
                  <c:v>3034.5586542676988</c:v>
                </c:pt>
                <c:pt idx="12">
                  <c:v>3166.760664651043</c:v>
                </c:pt>
                <c:pt idx="13">
                  <c:v>3317.1551091315619</c:v>
                </c:pt>
                <c:pt idx="14">
                  <c:v>3479.5889167491309</c:v>
                </c:pt>
                <c:pt idx="15">
                  <c:v>3646.0359127895158</c:v>
                </c:pt>
                <c:pt idx="16">
                  <c:v>3753.2255987978142</c:v>
                </c:pt>
                <c:pt idx="17">
                  <c:v>4014.8936773294331</c:v>
                </c:pt>
                <c:pt idx="18">
                  <c:v>4234.5779206852458</c:v>
                </c:pt>
                <c:pt idx="19">
                  <c:v>4395.2395470809388</c:v>
                </c:pt>
                <c:pt idx="20">
                  <c:v>4584.0160334286402</c:v>
                </c:pt>
                <c:pt idx="21">
                  <c:v>4795.5054688930468</c:v>
                </c:pt>
                <c:pt idx="22">
                  <c:v>5087.7094573103686</c:v>
                </c:pt>
                <c:pt idx="23">
                  <c:v>5203.28</c:v>
                </c:pt>
                <c:pt idx="24">
                  <c:v>5403.64</c:v>
                </c:pt>
                <c:pt idx="25">
                  <c:v>5572.8936483590514</c:v>
                </c:pt>
              </c:numCache>
            </c:numRef>
          </c:val>
          <c:smooth val="1"/>
          <c:extLst xmlns:c16r2="http://schemas.microsoft.com/office/drawing/2015/06/chart">
            <c:ext xmlns:c16="http://schemas.microsoft.com/office/drawing/2014/chart" uri="{C3380CC4-5D6E-409C-BE32-E72D297353CC}">
              <c16:uniqueId val="{00000002-44BC-3145-8867-97588648F0DF}"/>
            </c:ext>
          </c:extLst>
        </c:ser>
        <c:dLbls>
          <c:showLegendKey val="0"/>
          <c:showVal val="0"/>
          <c:showCatName val="0"/>
          <c:showSerName val="0"/>
          <c:showPercent val="0"/>
          <c:showBubbleSize val="0"/>
        </c:dLbls>
        <c:smooth val="0"/>
        <c:axId val="1753080816"/>
        <c:axId val="1753074832"/>
      </c:lineChart>
      <c:catAx>
        <c:axId val="175308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crossAx val="1753074832"/>
        <c:crosses val="autoZero"/>
        <c:auto val="1"/>
        <c:lblAlgn val="ctr"/>
        <c:lblOffset val="100"/>
        <c:noMultiLvlLbl val="0"/>
      </c:catAx>
      <c:valAx>
        <c:axId val="1753074832"/>
        <c:scaling>
          <c:orientation val="minMax"/>
        </c:scaling>
        <c:delete val="0"/>
        <c:axPos val="l"/>
        <c:majorGridlines>
          <c:spPr>
            <a:ln w="9525" cap="flat" cmpd="sng" algn="ctr">
              <a:solidFill>
                <a:schemeClr val="tx1">
                  <a:lumMod val="15000"/>
                  <a:lumOff val="85000"/>
                </a:schemeClr>
              </a:solidFill>
              <a:round/>
            </a:ln>
            <a:effectLst/>
          </c:spPr>
        </c:majorGridlines>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s-MX"/>
          </a:p>
        </c:txPr>
        <c:crossAx val="1753080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Hoja5!$H$8</c:f>
              <c:strCache>
                <c:ptCount val="1"/>
                <c:pt idx="0">
                  <c:v>2017</c:v>
                </c:pt>
              </c:strCache>
            </c:strRef>
          </c:tx>
          <c:spPr>
            <a:solidFill>
              <a:schemeClr val="accent2"/>
            </a:solidFill>
            <a:ln>
              <a:noFill/>
            </a:ln>
            <a:effectLst/>
          </c:spPr>
          <c:invertIfNegative val="0"/>
          <c:cat>
            <c:strRef>
              <c:f>Hoja5!$A$9:$A$19</c:f>
              <c:strCache>
                <c:ptCount val="11"/>
                <c:pt idx="0">
                  <c:v>Profesionistas, técnicos y trabajadores del arte</c:v>
                </c:pt>
                <c:pt idx="1">
                  <c:v>Trabajadores de la educación</c:v>
                </c:pt>
                <c:pt idx="2">
                  <c:v>Funcionarios y directivos de los sectores público, privado y social</c:v>
                </c:pt>
                <c:pt idx="3">
                  <c:v>Oficinistas</c:v>
                </c:pt>
                <c:pt idx="4">
                  <c:v>Trabajadores industriales, artesanos y ayudantes</c:v>
                </c:pt>
                <c:pt idx="5">
                  <c:v>Comerciantes</c:v>
                </c:pt>
                <c:pt idx="6">
                  <c:v>Conductores y ayudantes de conductores de maquinaria móvil y medios de transporte</c:v>
                </c:pt>
                <c:pt idx="7">
                  <c:v>Trabajadores en servicios personales</c:v>
                </c:pt>
                <c:pt idx="8">
                  <c:v>Trabajadores en servicios de protección y vigilancia y fuerzas armadas</c:v>
                </c:pt>
                <c:pt idx="9">
                  <c:v>Trabajadores en actividades agrícolas, ganaderas, silvícolas y de caza y pesca</c:v>
                </c:pt>
                <c:pt idx="10">
                  <c:v>Total</c:v>
                </c:pt>
              </c:strCache>
            </c:strRef>
          </c:cat>
          <c:val>
            <c:numRef>
              <c:f>Hoja5!$H$9:$H$19</c:f>
              <c:numCache>
                <c:formatCode>General</c:formatCode>
                <c:ptCount val="11"/>
                <c:pt idx="0">
                  <c:v>0.86419791533222401</c:v>
                </c:pt>
                <c:pt idx="1">
                  <c:v>0.82451937295235489</c:v>
                </c:pt>
                <c:pt idx="2">
                  <c:v>0.7620043797872198</c:v>
                </c:pt>
                <c:pt idx="3">
                  <c:v>0.85363361438840613</c:v>
                </c:pt>
                <c:pt idx="4">
                  <c:v>0.62110460607337725</c:v>
                </c:pt>
                <c:pt idx="5">
                  <c:v>0.67847150395558864</c:v>
                </c:pt>
                <c:pt idx="6">
                  <c:v>0.68650930923183806</c:v>
                </c:pt>
                <c:pt idx="7">
                  <c:v>0.75006726074565611</c:v>
                </c:pt>
                <c:pt idx="8">
                  <c:v>0.93547463060133462</c:v>
                </c:pt>
                <c:pt idx="9">
                  <c:v>0.72349252162975541</c:v>
                </c:pt>
                <c:pt idx="10">
                  <c:v>0.44373124271631714</c:v>
                </c:pt>
              </c:numCache>
            </c:numRef>
          </c:val>
          <c:extLst xmlns:c16r2="http://schemas.microsoft.com/office/drawing/2015/06/chart">
            <c:ext xmlns:c16="http://schemas.microsoft.com/office/drawing/2014/chart" uri="{C3380CC4-5D6E-409C-BE32-E72D297353CC}">
              <c16:uniqueId val="{00000000-3905-F64B-B542-FE70363C5B62}"/>
            </c:ext>
          </c:extLst>
        </c:ser>
        <c:ser>
          <c:idx val="0"/>
          <c:order val="1"/>
          <c:tx>
            <c:strRef>
              <c:f>Hoja5!$D$8</c:f>
              <c:strCache>
                <c:ptCount val="1"/>
                <c:pt idx="0">
                  <c:v>2012</c:v>
                </c:pt>
              </c:strCache>
            </c:strRef>
          </c:tx>
          <c:spPr>
            <a:solidFill>
              <a:srgbClr val="C00000"/>
            </a:solidFill>
            <a:ln>
              <a:solidFill>
                <a:srgbClr val="C00000"/>
              </a:solidFill>
            </a:ln>
            <a:effectLst/>
          </c:spPr>
          <c:invertIfNegative val="0"/>
          <c:cat>
            <c:strRef>
              <c:f>Hoja5!$A$9:$A$19</c:f>
              <c:strCache>
                <c:ptCount val="11"/>
                <c:pt idx="0">
                  <c:v>Profesionistas, técnicos y trabajadores del arte</c:v>
                </c:pt>
                <c:pt idx="1">
                  <c:v>Trabajadores de la educación</c:v>
                </c:pt>
                <c:pt idx="2">
                  <c:v>Funcionarios y directivos de los sectores público, privado y social</c:v>
                </c:pt>
                <c:pt idx="3">
                  <c:v>Oficinistas</c:v>
                </c:pt>
                <c:pt idx="4">
                  <c:v>Trabajadores industriales, artesanos y ayudantes</c:v>
                </c:pt>
                <c:pt idx="5">
                  <c:v>Comerciantes</c:v>
                </c:pt>
                <c:pt idx="6">
                  <c:v>Conductores y ayudantes de conductores de maquinaria móvil y medios de transporte</c:v>
                </c:pt>
                <c:pt idx="7">
                  <c:v>Trabajadores en servicios personales</c:v>
                </c:pt>
                <c:pt idx="8">
                  <c:v>Trabajadores en servicios de protección y vigilancia y fuerzas armadas</c:v>
                </c:pt>
                <c:pt idx="9">
                  <c:v>Trabajadores en actividades agrícolas, ganaderas, silvícolas y de caza y pesca</c:v>
                </c:pt>
                <c:pt idx="10">
                  <c:v>Total</c:v>
                </c:pt>
              </c:strCache>
            </c:strRef>
          </c:cat>
          <c:val>
            <c:numRef>
              <c:f>Hoja5!$D$9:$D$19</c:f>
              <c:numCache>
                <c:formatCode>General</c:formatCode>
                <c:ptCount val="11"/>
                <c:pt idx="0">
                  <c:v>0.94177677030836027</c:v>
                </c:pt>
                <c:pt idx="1">
                  <c:v>0.80811613627804268</c:v>
                </c:pt>
                <c:pt idx="2">
                  <c:v>0.87605830820861275</c:v>
                </c:pt>
                <c:pt idx="3">
                  <c:v>0.81376493032911845</c:v>
                </c:pt>
                <c:pt idx="4">
                  <c:v>0.58250539875298002</c:v>
                </c:pt>
                <c:pt idx="5">
                  <c:v>0.58539116573449601</c:v>
                </c:pt>
                <c:pt idx="6">
                  <c:v>0.8371126844147857</c:v>
                </c:pt>
                <c:pt idx="7">
                  <c:v>0.71433137616737274</c:v>
                </c:pt>
                <c:pt idx="8">
                  <c:v>1.0087383018520857</c:v>
                </c:pt>
                <c:pt idx="9">
                  <c:v>0.56796793865358342</c:v>
                </c:pt>
                <c:pt idx="10">
                  <c:v>0.44985724968501045</c:v>
                </c:pt>
              </c:numCache>
            </c:numRef>
          </c:val>
          <c:extLst xmlns:c16r2="http://schemas.microsoft.com/office/drawing/2015/06/chart">
            <c:ext xmlns:c16="http://schemas.microsoft.com/office/drawing/2014/chart" uri="{C3380CC4-5D6E-409C-BE32-E72D297353CC}">
              <c16:uniqueId val="{00000001-3905-F64B-B542-FE70363C5B62}"/>
            </c:ext>
          </c:extLst>
        </c:ser>
        <c:dLbls>
          <c:showLegendKey val="0"/>
          <c:showVal val="0"/>
          <c:showCatName val="0"/>
          <c:showSerName val="0"/>
          <c:showPercent val="0"/>
          <c:showBubbleSize val="0"/>
        </c:dLbls>
        <c:gapWidth val="182"/>
        <c:axId val="1753069392"/>
        <c:axId val="1753082992"/>
      </c:barChart>
      <c:catAx>
        <c:axId val="17530693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MX"/>
          </a:p>
        </c:txPr>
        <c:crossAx val="1753082992"/>
        <c:crosses val="autoZero"/>
        <c:auto val="1"/>
        <c:lblAlgn val="ctr"/>
        <c:lblOffset val="100"/>
        <c:noMultiLvlLbl val="0"/>
      </c:catAx>
      <c:valAx>
        <c:axId val="17530829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MX"/>
          </a:p>
        </c:txPr>
        <c:crossAx val="1753069392"/>
        <c:crosses val="autoZero"/>
        <c:crossBetween val="between"/>
      </c:valAx>
      <c:spPr>
        <a:noFill/>
        <a:ln>
          <a:noFill/>
        </a:ln>
        <a:effectLst/>
      </c:spPr>
    </c:plotArea>
    <c:legend>
      <c:legendPos val="r"/>
      <c:overlay val="1"/>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0.09128</cdr:x>
      <cdr:y>0.60798</cdr:y>
    </cdr:from>
    <cdr:to>
      <cdr:x>0.55494</cdr:x>
      <cdr:y>0.67744</cdr:y>
    </cdr:to>
    <cdr:sp macro="" textlink="">
      <cdr:nvSpPr>
        <cdr:cNvPr id="3" name="Abrir llave 2">
          <a:extLst xmlns:a="http://schemas.openxmlformats.org/drawingml/2006/main">
            <a:ext uri="{FF2B5EF4-FFF2-40B4-BE49-F238E27FC236}">
              <a16:creationId xmlns="" xmlns:a16="http://schemas.microsoft.com/office/drawing/2014/main" id="{61A41FE5-AE64-0A4F-A5AB-E10BFFD590D1}"/>
            </a:ext>
          </a:extLst>
        </cdr:cNvPr>
        <cdr:cNvSpPr/>
      </cdr:nvSpPr>
      <cdr:spPr>
        <a:xfrm xmlns:a="http://schemas.openxmlformats.org/drawingml/2006/main" rot="16200000">
          <a:off x="2810526" y="1205098"/>
          <a:ext cx="362198" cy="4292930"/>
        </a:xfrm>
        <a:prstGeom xmlns:a="http://schemas.openxmlformats.org/drawingml/2006/main" prst="leftBrac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s-MX"/>
        </a:p>
      </cdr:txBody>
    </cdr:sp>
  </cdr:relSizeAnchor>
  <cdr:relSizeAnchor xmlns:cdr="http://schemas.openxmlformats.org/drawingml/2006/chartDrawing">
    <cdr:from>
      <cdr:x>0.62292</cdr:x>
      <cdr:y>0.42603</cdr:y>
    </cdr:from>
    <cdr:to>
      <cdr:x>0.97948</cdr:x>
      <cdr:y>0.49338</cdr:y>
    </cdr:to>
    <cdr:sp macro="" textlink="">
      <cdr:nvSpPr>
        <cdr:cNvPr id="4" name="Abrir llave 3">
          <a:extLst xmlns:a="http://schemas.openxmlformats.org/drawingml/2006/main">
            <a:ext uri="{FF2B5EF4-FFF2-40B4-BE49-F238E27FC236}">
              <a16:creationId xmlns="" xmlns:a16="http://schemas.microsoft.com/office/drawing/2014/main" id="{2095A99B-AE29-4341-84E6-A7523559FB93}"/>
            </a:ext>
          </a:extLst>
        </cdr:cNvPr>
        <cdr:cNvSpPr/>
      </cdr:nvSpPr>
      <cdr:spPr>
        <a:xfrm xmlns:a="http://schemas.openxmlformats.org/drawingml/2006/main" rot="5400000">
          <a:off x="7242548" y="746570"/>
          <a:ext cx="351208" cy="3301341"/>
        </a:xfrm>
        <a:prstGeom xmlns:a="http://schemas.openxmlformats.org/drawingml/2006/main" prst="leftBrac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s-MX"/>
        </a:p>
      </cdr:txBody>
    </cdr:sp>
  </cdr:relSizeAnchor>
  <cdr:relSizeAnchor xmlns:cdr="http://schemas.openxmlformats.org/drawingml/2006/chartDrawing">
    <cdr:from>
      <cdr:x>0.09577</cdr:x>
      <cdr:y>0.69338</cdr:y>
    </cdr:from>
    <cdr:to>
      <cdr:x>0.54853</cdr:x>
      <cdr:y>0.78675</cdr:y>
    </cdr:to>
    <cdr:sp macro="" textlink="">
      <cdr:nvSpPr>
        <cdr:cNvPr id="5" name="CuadroTexto 4">
          <a:extLst xmlns:a="http://schemas.openxmlformats.org/drawingml/2006/main">
            <a:ext uri="{FF2B5EF4-FFF2-40B4-BE49-F238E27FC236}">
              <a16:creationId xmlns="" xmlns:a16="http://schemas.microsoft.com/office/drawing/2014/main" id="{CEE182DF-7A36-0944-84D0-B9A96D0BCE3D}"/>
            </a:ext>
          </a:extLst>
        </cdr:cNvPr>
        <cdr:cNvSpPr txBox="1"/>
      </cdr:nvSpPr>
      <cdr:spPr>
        <a:xfrm xmlns:a="http://schemas.openxmlformats.org/drawingml/2006/main">
          <a:off x="886724" y="3615789"/>
          <a:ext cx="4191990" cy="4868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s-ES_tradnl" sz="1800" b="1" dirty="0"/>
            <a:t>Crecimiento de los empleos precarios</a:t>
          </a:r>
        </a:p>
      </cdr:txBody>
    </cdr:sp>
  </cdr:relSizeAnchor>
  <cdr:relSizeAnchor xmlns:cdr="http://schemas.openxmlformats.org/drawingml/2006/chartDrawing">
    <cdr:from>
      <cdr:x>0.62163</cdr:x>
      <cdr:y>0.23337</cdr:y>
    </cdr:from>
    <cdr:to>
      <cdr:x>0.97948</cdr:x>
      <cdr:y>0.36545</cdr:y>
    </cdr:to>
    <cdr:sp macro="" textlink="">
      <cdr:nvSpPr>
        <cdr:cNvPr id="6" name="CuadroTexto 1">
          <a:extLst xmlns:a="http://schemas.openxmlformats.org/drawingml/2006/main">
            <a:ext uri="{FF2B5EF4-FFF2-40B4-BE49-F238E27FC236}">
              <a16:creationId xmlns="" xmlns:a16="http://schemas.microsoft.com/office/drawing/2014/main" id="{830B7CAF-2599-854D-A2AF-FF83E1FE020D}"/>
            </a:ext>
          </a:extLst>
        </cdr:cNvPr>
        <cdr:cNvSpPr txBox="1"/>
      </cdr:nvSpPr>
      <cdr:spPr>
        <a:xfrm xmlns:a="http://schemas.openxmlformats.org/drawingml/2006/main">
          <a:off x="5755606" y="1216973"/>
          <a:ext cx="3313217" cy="68876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s-ES_tradnl" sz="1800" b="1" dirty="0"/>
            <a:t>Prevalece un </a:t>
          </a:r>
          <a:r>
            <a:rPr lang="es-ES_tradnl" sz="1800" b="1" dirty="0">
              <a:solidFill>
                <a:srgbClr val="C00000"/>
              </a:solidFill>
            </a:rPr>
            <a:t>menor dinamismo </a:t>
          </a:r>
          <a:r>
            <a:rPr lang="es-ES_tradnl" sz="1800" b="1" dirty="0"/>
            <a:t>entre los empleos </a:t>
          </a:r>
          <a:r>
            <a:rPr lang="es-ES_tradnl" sz="1800" b="1" dirty="0">
              <a:solidFill>
                <a:srgbClr val="C00000"/>
              </a:solidFill>
            </a:rPr>
            <a:t>mejor remunerados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301730-CEDC-414C-BD99-082FA23D92CC}" type="datetimeFigureOut">
              <a:rPr lang="en-US" smtClean="0"/>
              <a:t>8/16/2018</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5128B8-FD05-47B0-A437-2F678021085C}" type="slidenum">
              <a:rPr lang="en-US" smtClean="0"/>
              <a:t>‹Nº›</a:t>
            </a:fld>
            <a:endParaRPr lang="en-US"/>
          </a:p>
        </p:txBody>
      </p:sp>
    </p:spTree>
    <p:extLst>
      <p:ext uri="{BB962C8B-B14F-4D97-AF65-F5344CB8AC3E}">
        <p14:creationId xmlns:p14="http://schemas.microsoft.com/office/powerpoint/2010/main" val="1719949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la literatura sobre salarios de eficiencias</a:t>
            </a:r>
            <a:r>
              <a:rPr lang="es-MX" baseline="0" dirty="0" smtClean="0"/>
              <a:t> ha señalado, e</a:t>
            </a:r>
            <a:r>
              <a:rPr lang="es-MX" dirty="0" smtClean="0"/>
              <a:t>n diversos</a:t>
            </a:r>
            <a:r>
              <a:rPr lang="es-MX" baseline="0" dirty="0" smtClean="0"/>
              <a:t> niveles, el </a:t>
            </a:r>
            <a:r>
              <a:rPr lang="es-MX" dirty="0" smtClean="0"/>
              <a:t>salario incide en la naturaleza</a:t>
            </a:r>
            <a:r>
              <a:rPr lang="es-MX" baseline="0" dirty="0" smtClean="0"/>
              <a:t> de la oferta de empleo en aspectos tales como esfuerzo </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t>2</a:t>
            </a:fld>
            <a:endParaRPr lang="en-US"/>
          </a:p>
        </p:txBody>
      </p:sp>
    </p:spTree>
    <p:extLst>
      <p:ext uri="{BB962C8B-B14F-4D97-AF65-F5344CB8AC3E}">
        <p14:creationId xmlns:p14="http://schemas.microsoft.com/office/powerpoint/2010/main" val="3260300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la literatura sobre salarios de eficiencias</a:t>
            </a:r>
            <a:r>
              <a:rPr lang="es-MX" baseline="0" dirty="0" smtClean="0"/>
              <a:t> ha señalado, e</a:t>
            </a:r>
            <a:r>
              <a:rPr lang="es-MX" dirty="0" smtClean="0"/>
              <a:t>n diversos</a:t>
            </a:r>
            <a:r>
              <a:rPr lang="es-MX" baseline="0" dirty="0" smtClean="0"/>
              <a:t> niveles, el </a:t>
            </a:r>
            <a:r>
              <a:rPr lang="es-MX" dirty="0" smtClean="0"/>
              <a:t>salario incide en la naturaleza</a:t>
            </a:r>
            <a:r>
              <a:rPr lang="es-MX" baseline="0" dirty="0" smtClean="0"/>
              <a:t> de la oferta de empleo en aspectos tales como esfuerzo </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t>3</a:t>
            </a:fld>
            <a:endParaRPr lang="en-US"/>
          </a:p>
        </p:txBody>
      </p:sp>
    </p:spTree>
    <p:extLst>
      <p:ext uri="{BB962C8B-B14F-4D97-AF65-F5344CB8AC3E}">
        <p14:creationId xmlns:p14="http://schemas.microsoft.com/office/powerpoint/2010/main" val="3189579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la literatura sobre salarios de eficiencias</a:t>
            </a:r>
            <a:r>
              <a:rPr lang="es-MX" baseline="0" dirty="0" smtClean="0"/>
              <a:t> ha señalado, e</a:t>
            </a:r>
            <a:r>
              <a:rPr lang="es-MX" dirty="0" smtClean="0"/>
              <a:t>n diversos</a:t>
            </a:r>
            <a:r>
              <a:rPr lang="es-MX" baseline="0" dirty="0" smtClean="0"/>
              <a:t> niveles, el </a:t>
            </a:r>
            <a:r>
              <a:rPr lang="es-MX" dirty="0" smtClean="0"/>
              <a:t>salario incide en la naturaleza</a:t>
            </a:r>
            <a:r>
              <a:rPr lang="es-MX" baseline="0" dirty="0" smtClean="0"/>
              <a:t> de la oferta de empleo en aspectos tales como esfuerzo </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t>4</a:t>
            </a:fld>
            <a:endParaRPr lang="en-US"/>
          </a:p>
        </p:txBody>
      </p:sp>
    </p:spTree>
    <p:extLst>
      <p:ext uri="{BB962C8B-B14F-4D97-AF65-F5344CB8AC3E}">
        <p14:creationId xmlns:p14="http://schemas.microsoft.com/office/powerpoint/2010/main" val="348645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la literatura sobre salarios de eficiencias</a:t>
            </a:r>
            <a:r>
              <a:rPr lang="es-MX" baseline="0" dirty="0" smtClean="0"/>
              <a:t> ha señalado, e</a:t>
            </a:r>
            <a:r>
              <a:rPr lang="es-MX" dirty="0" smtClean="0"/>
              <a:t>n diversos</a:t>
            </a:r>
            <a:r>
              <a:rPr lang="es-MX" baseline="0" dirty="0" smtClean="0"/>
              <a:t> niveles, el </a:t>
            </a:r>
            <a:r>
              <a:rPr lang="es-MX" dirty="0" smtClean="0"/>
              <a:t>salario incide en la naturaleza</a:t>
            </a:r>
            <a:r>
              <a:rPr lang="es-MX" baseline="0" dirty="0" smtClean="0"/>
              <a:t> de la oferta de empleo en aspectos tales como esfuerzo </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17392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Como la literatura sobre salarios de eficiencias</a:t>
            </a:r>
            <a:r>
              <a:rPr lang="es-MX" baseline="0" dirty="0" smtClean="0"/>
              <a:t> ha señalado, e</a:t>
            </a:r>
            <a:r>
              <a:rPr lang="es-MX" dirty="0" smtClean="0"/>
              <a:t>n diversos</a:t>
            </a:r>
            <a:r>
              <a:rPr lang="es-MX" baseline="0" dirty="0" smtClean="0"/>
              <a:t> niveles, el </a:t>
            </a:r>
            <a:r>
              <a:rPr lang="es-MX" dirty="0" smtClean="0"/>
              <a:t>salario incide en la naturaleza</a:t>
            </a:r>
            <a:r>
              <a:rPr lang="es-MX" baseline="0" dirty="0" smtClean="0"/>
              <a:t> de la oferta de empleo en aspectos tales como esfuerzo </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338491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Si nos remontaos</a:t>
            </a:r>
            <a:r>
              <a:rPr lang="es-MX" baseline="0" dirty="0" smtClean="0"/>
              <a:t> más atrás el contraste es todavía peor</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t>9</a:t>
            </a:fld>
            <a:endParaRPr lang="en-US"/>
          </a:p>
        </p:txBody>
      </p:sp>
    </p:spTree>
    <p:extLst>
      <p:ext uri="{BB962C8B-B14F-4D97-AF65-F5344CB8AC3E}">
        <p14:creationId xmlns:p14="http://schemas.microsoft.com/office/powerpoint/2010/main" val="4150372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No hay recetas, pero en México  está en los lugares más abajo…</a:t>
            </a:r>
          </a:p>
        </p:txBody>
      </p:sp>
      <p:sp>
        <p:nvSpPr>
          <p:cNvPr id="4" name="Marcador de número de diapositiva 3"/>
          <p:cNvSpPr>
            <a:spLocks noGrp="1"/>
          </p:cNvSpPr>
          <p:nvPr>
            <p:ph type="sldNum" sz="quarter" idx="10"/>
          </p:nvPr>
        </p:nvSpPr>
        <p:spPr/>
        <p:txBody>
          <a:bodyPr/>
          <a:lstStyle/>
          <a:p>
            <a:fld id="{2F5128B8-FD05-47B0-A437-2F678021085C}" type="slidenum">
              <a:rPr lang="en-US" smtClean="0"/>
              <a:t>11</a:t>
            </a:fld>
            <a:endParaRPr lang="en-US"/>
          </a:p>
        </p:txBody>
      </p:sp>
    </p:spTree>
    <p:extLst>
      <p:ext uri="{BB962C8B-B14F-4D97-AF65-F5344CB8AC3E}">
        <p14:creationId xmlns:p14="http://schemas.microsoft.com/office/powerpoint/2010/main" val="894506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población con ingreso laboral inferior al costo de la canasta alimentaria pasó de</a:t>
            </a:r>
          </a:p>
          <a:p>
            <a:r>
              <a:rPr lang="es-MX" dirty="0" smtClean="0"/>
              <a:t>40.1% en el segundo trimestre de 2017 a 38.5% en el segundo trimestre de 2018,</a:t>
            </a:r>
          </a:p>
          <a:p>
            <a:r>
              <a:rPr lang="es-MX" dirty="0" smtClean="0"/>
              <a:t>debido a una mejora en el ingreso laboral. Sin embargo, aún no se alcanza el nivel</a:t>
            </a:r>
          </a:p>
          <a:p>
            <a:r>
              <a:rPr lang="es-MX" dirty="0" smtClean="0"/>
              <a:t>de 2008</a:t>
            </a:r>
            <a:endParaRPr lang="es-MX" dirty="0"/>
          </a:p>
        </p:txBody>
      </p:sp>
      <p:sp>
        <p:nvSpPr>
          <p:cNvPr id="4" name="Marcador de número de diapositiva 3"/>
          <p:cNvSpPr>
            <a:spLocks noGrp="1"/>
          </p:cNvSpPr>
          <p:nvPr>
            <p:ph type="sldNum" sz="quarter" idx="10"/>
          </p:nvPr>
        </p:nvSpPr>
        <p:spPr/>
        <p:txBody>
          <a:bodyPr/>
          <a:lstStyle/>
          <a:p>
            <a:fld id="{2F5128B8-FD05-47B0-A437-2F678021085C}" type="slidenum">
              <a:rPr lang="en-US" smtClean="0"/>
              <a:t>19</a:t>
            </a:fld>
            <a:endParaRPr lang="en-US"/>
          </a:p>
        </p:txBody>
      </p:sp>
    </p:spTree>
    <p:extLst>
      <p:ext uri="{BB962C8B-B14F-4D97-AF65-F5344CB8AC3E}">
        <p14:creationId xmlns:p14="http://schemas.microsoft.com/office/powerpoint/2010/main" val="2066786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spcBef>
                <a:spcPct val="0"/>
              </a:spcBef>
            </a:pPr>
            <a:r>
              <a:rPr lang="en-US" dirty="0" err="1"/>
              <a:t>Citas</a:t>
            </a:r>
            <a:r>
              <a:rPr lang="en-US" dirty="0"/>
              <a:t> de </a:t>
            </a:r>
            <a:r>
              <a:rPr lang="en-US" dirty="0" err="1"/>
              <a:t>Videgaray</a:t>
            </a:r>
            <a:r>
              <a:rPr lang="en-US" dirty="0"/>
              <a:t>: </a:t>
            </a:r>
            <a:r>
              <a:rPr lang="es-MX" dirty="0"/>
              <a:t>“…¿Cuál es el objetivo fundamental de este Paquete Económico, de esta Ley de Ingresos, de este Presupuesto de Egresos? Es proteger la estabilidad de la economía mexicana, estabilidad que se ha venido consolidando a lo largo de los últimos 20 años, con política monetaria prudente y creíble y con un manejo responsable de la Hacienda Pública Federal.”  </a:t>
            </a:r>
            <a:r>
              <a:rPr lang="es-MX" dirty="0" err="1"/>
              <a:t>L.Videgaray</a:t>
            </a:r>
            <a:r>
              <a:rPr lang="es-MX" dirty="0"/>
              <a:t>, Secretario de SHCP, septiembre 10, 2015. Discurso en el Foro Expansión, México D.F. </a:t>
            </a:r>
          </a:p>
          <a:p>
            <a:pPr eaLnBrk="1" hangingPunct="1">
              <a:spcBef>
                <a:spcPct val="0"/>
              </a:spcBef>
            </a:pPr>
            <a:endParaRPr lang="en-US" dirty="0"/>
          </a:p>
          <a:p>
            <a:endParaRPr lang="es-MX" dirty="0"/>
          </a:p>
        </p:txBody>
      </p:sp>
      <p:sp>
        <p:nvSpPr>
          <p:cNvPr id="4" name="Marcador de número de diapositiva 3"/>
          <p:cNvSpPr>
            <a:spLocks noGrp="1"/>
          </p:cNvSpPr>
          <p:nvPr>
            <p:ph type="sldNum" sz="quarter" idx="10"/>
          </p:nvPr>
        </p:nvSpPr>
        <p:spPr/>
        <p:txBody>
          <a:bodyPr/>
          <a:lstStyle/>
          <a:p>
            <a:pPr>
              <a:defRPr/>
            </a:pPr>
            <a:fld id="{E58D5591-8E3C-4B4E-884B-AFC64BA4F25B}" type="slidenum">
              <a:rPr lang="es-ES_tradnl" smtClean="0"/>
              <a:pPr>
                <a:defRPr/>
              </a:pPr>
              <a:t>27</a:t>
            </a:fld>
            <a:endParaRPr lang="es-ES_tradnl"/>
          </a:p>
        </p:txBody>
      </p:sp>
    </p:spTree>
    <p:extLst>
      <p:ext uri="{BB962C8B-B14F-4D97-AF65-F5344CB8AC3E}">
        <p14:creationId xmlns:p14="http://schemas.microsoft.com/office/powerpoint/2010/main" val="444268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8964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1253619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2" name="Imagen 8" descr="dd.jpg"/>
          <p:cNvPicPr>
            <a:picLocks/>
          </p:cNvPicPr>
          <p:nvPr userDrawn="1"/>
        </p:nvPicPr>
        <p:blipFill>
          <a:blip r:embed="rId2">
            <a:extLst>
              <a:ext uri="{28A0092B-C50C-407E-A947-70E740481C1C}">
                <a14:useLocalDpi xmlns:a14="http://schemas.microsoft.com/office/drawing/2010/main"/>
              </a:ext>
            </a:extLst>
          </a:blip>
          <a:srcRect/>
          <a:stretch>
            <a:fillRect/>
          </a:stretch>
        </p:blipFill>
        <p:spPr bwMode="auto">
          <a:xfrm rot="16200000" flipV="1">
            <a:off x="1143000" y="-1143000"/>
            <a:ext cx="6858000" cy="914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26182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268267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cap="small">
                <a:latin typeface="Tw Cen MT"/>
                <a:cs typeface="Tw Cen MT"/>
              </a:defRPr>
            </a:lvl1p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800" b="1" i="0">
                <a:latin typeface="Arial"/>
                <a:cs typeface="Arial"/>
              </a:defRPr>
            </a:lvl1pPr>
            <a:lvl2pPr>
              <a:defRPr sz="2400" b="1" i="0">
                <a:latin typeface="Arial"/>
                <a:cs typeface="Arial"/>
              </a:defRPr>
            </a:lvl2pPr>
            <a:lvl3pPr>
              <a:defRPr sz="2400" b="1" i="0">
                <a:latin typeface="Arial"/>
                <a:cs typeface="Arial"/>
              </a:defRPr>
            </a:lvl3pPr>
            <a:lvl4pPr>
              <a:defRPr sz="2000" b="1" i="0">
                <a:latin typeface="Arial"/>
                <a:cs typeface="Arial"/>
              </a:defRPr>
            </a:lvl4pPr>
            <a:lvl5pPr>
              <a:defRPr sz="2000" b="1" i="0">
                <a:latin typeface="Arial"/>
                <a:cs typeface="Aria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4012916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cap="small">
                <a:latin typeface="Tw Cen MT"/>
                <a:cs typeface="Tw Cen MT"/>
              </a:defRPr>
            </a:lvl1p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800" b="1" i="0">
                <a:latin typeface="Arial"/>
                <a:cs typeface="Arial"/>
              </a:defRPr>
            </a:lvl1pPr>
            <a:lvl2pPr>
              <a:defRPr sz="2400" b="1" i="0">
                <a:latin typeface="Arial"/>
                <a:cs typeface="Arial"/>
              </a:defRPr>
            </a:lvl2pPr>
            <a:lvl3pPr>
              <a:defRPr sz="2400" b="1" i="0">
                <a:latin typeface="Arial"/>
                <a:cs typeface="Arial"/>
              </a:defRPr>
            </a:lvl3pPr>
            <a:lvl4pPr>
              <a:defRPr sz="2000" b="1" i="0">
                <a:latin typeface="Arial"/>
                <a:cs typeface="Arial"/>
              </a:defRPr>
            </a:lvl4pPr>
            <a:lvl5pPr>
              <a:defRPr sz="2000" b="1" i="0">
                <a:latin typeface="Arial"/>
                <a:cs typeface="Aria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4201500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70000"/>
              </a:lnSpc>
              <a:defRPr sz="4400" cap="small">
                <a:latin typeface="+mj-lt"/>
                <a:cs typeface="Tw Cen MT"/>
              </a:defRPr>
            </a:lvl1pPr>
          </a:lstStyle>
          <a:p>
            <a:r>
              <a:rPr lang="es-ES_tradnl" dirty="0"/>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800" b="0" i="0">
                <a:latin typeface="+mn-lt"/>
                <a:cs typeface="Arial"/>
              </a:defRPr>
            </a:lvl1pPr>
            <a:lvl2pPr>
              <a:defRPr sz="2400" b="0" i="0">
                <a:latin typeface="+mn-lt"/>
                <a:cs typeface="Arial"/>
              </a:defRPr>
            </a:lvl2pPr>
            <a:lvl3pPr>
              <a:defRPr sz="2400" b="0" i="0">
                <a:latin typeface="+mn-lt"/>
                <a:cs typeface="Arial"/>
              </a:defRPr>
            </a:lvl3pPr>
            <a:lvl4pPr>
              <a:defRPr sz="2000" b="0" i="0">
                <a:latin typeface="+mn-lt"/>
                <a:cs typeface="Arial"/>
              </a:defRPr>
            </a:lvl4pPr>
            <a:lvl5pPr>
              <a:defRPr sz="2000" b="0" i="0">
                <a:latin typeface="+mn-lt"/>
                <a:cs typeface="Aria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2758639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Tree>
    <p:extLst>
      <p:ext uri="{BB962C8B-B14F-4D97-AF65-F5344CB8AC3E}">
        <p14:creationId xmlns:p14="http://schemas.microsoft.com/office/powerpoint/2010/main" val="4110571045"/>
      </p:ext>
    </p:extLst>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9582796"/>
      </p:ext>
    </p:extLst>
  </p:cSld>
  <p:clrMapOvr>
    <a:masterClrMapping/>
  </p:clrMapOvr>
  <p:transition spd="med">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cap="small">
                <a:latin typeface="Tw Cen MT"/>
                <a:cs typeface="Tw Cen MT"/>
              </a:defRPr>
            </a:lvl1p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800" b="0" i="0">
                <a:latin typeface="Arial"/>
                <a:cs typeface="Arial"/>
              </a:defRPr>
            </a:lvl1pPr>
            <a:lvl2pPr>
              <a:defRPr sz="2400" b="0" i="0">
                <a:latin typeface="Arial"/>
                <a:cs typeface="Arial"/>
              </a:defRPr>
            </a:lvl2pPr>
            <a:lvl3pPr>
              <a:defRPr sz="2400" b="0" i="0">
                <a:latin typeface="Arial"/>
                <a:cs typeface="Arial"/>
              </a:defRPr>
            </a:lvl3pPr>
            <a:lvl4pPr>
              <a:defRPr sz="2000" b="0" i="0">
                <a:latin typeface="Arial"/>
                <a:cs typeface="Arial"/>
              </a:defRPr>
            </a:lvl4pPr>
            <a:lvl5pPr>
              <a:defRPr sz="2000" b="0" i="0">
                <a:latin typeface="Arial"/>
                <a:cs typeface="Aria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32201978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Tree>
    <p:extLst>
      <p:ext uri="{BB962C8B-B14F-4D97-AF65-F5344CB8AC3E}">
        <p14:creationId xmlns:p14="http://schemas.microsoft.com/office/powerpoint/2010/main" val="2978168911"/>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14676838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 para editar título</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atin typeface="Arial" pitchFamily="34" charset="0"/>
              </a:defRPr>
            </a:lvl1pPr>
          </a:lstStyle>
          <a:p>
            <a:fld id="{63E62E4B-FE49-41BE-80D2-6C60055DE660}" type="datetimeFigureOut">
              <a:rPr lang="en-US" smtClean="0"/>
              <a:pPr/>
              <a:t>8/16/2018</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atin typeface="Arial" pitchFamily="34" charset="0"/>
              </a:defRPr>
            </a:lvl1pPr>
          </a:lstStyle>
          <a:p>
            <a:endParaRPr lang="en-US" dirty="0"/>
          </a:p>
        </p:txBody>
      </p:sp>
      <p:sp>
        <p:nvSpPr>
          <p:cNvPr id="9" name="Slide Number Placeholder 8"/>
          <p:cNvSpPr>
            <a:spLocks noGrp="1"/>
          </p:cNvSpPr>
          <p:nvPr>
            <p:ph type="sldNum" sz="quarter" idx="12"/>
          </p:nvPr>
        </p:nvSpPr>
        <p:spPr>
          <a:xfrm>
            <a:off x="7992758" y="6669360"/>
            <a:ext cx="1148537" cy="188640"/>
          </a:xfrm>
          <a:prstGeom prst="rect">
            <a:avLst/>
          </a:prstGeom>
        </p:spPr>
        <p:txBody>
          <a:bodyPr/>
          <a:lstStyle/>
          <a:p>
            <a:fld id="{EAE15FBB-C212-4CCE-963E-E89263F0DE18}" type="slidenum">
              <a:rPr lang="en-US" smtClean="0"/>
              <a:t>‹Nº›</a:t>
            </a:fld>
            <a:endParaRPr lang="en-US"/>
          </a:p>
        </p:txBody>
      </p:sp>
    </p:spTree>
    <p:extLst>
      <p:ext uri="{BB962C8B-B14F-4D97-AF65-F5344CB8AC3E}">
        <p14:creationId xmlns:p14="http://schemas.microsoft.com/office/powerpoint/2010/main" val="12610930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stretch>
            <a:fillRect/>
          </a:stretch>
        </p:blipFill>
        <p:spPr>
          <a:xfrm>
            <a:off x="0" y="0"/>
            <a:ext cx="9144000" cy="6842191"/>
          </a:xfrm>
          <a:prstGeom prst="rect">
            <a:avLst/>
          </a:prstGeom>
        </p:spPr>
      </p:pic>
    </p:spTree>
    <p:extLst>
      <p:ext uri="{BB962C8B-B14F-4D97-AF65-F5344CB8AC3E}">
        <p14:creationId xmlns:p14="http://schemas.microsoft.com/office/powerpoint/2010/main" val="29977923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7642780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9940487"/>
      </p:ext>
    </p:extLst>
  </p:cSld>
  <p:clrMapOvr>
    <a:masterClrMapping/>
  </p:clrMapOvr>
  <p:transition spd="med">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8600" y="1431079"/>
            <a:ext cx="8695944" cy="5133997"/>
          </a:xfrm>
        </p:spPr>
        <p:txBody>
          <a:bodyPr/>
          <a:lstStyle>
            <a:lvl1pPr>
              <a:defRPr>
                <a:latin typeface="Gujarati Sangam MN"/>
                <a:cs typeface="Gujarati Sangam MN"/>
              </a:defRPr>
            </a:lvl1pPr>
            <a:lvl2pPr>
              <a:defRPr>
                <a:latin typeface="Gujarati Sangam MN"/>
                <a:cs typeface="Gujarati Sangam MN"/>
              </a:defRPr>
            </a:lvl2pPr>
            <a:lvl3pPr>
              <a:defRPr>
                <a:latin typeface="Gujarati Sangam MN"/>
                <a:cs typeface="Gujarati Sangam MN"/>
              </a:defRPr>
            </a:lvl3pPr>
            <a:lvl4pPr>
              <a:defRPr>
                <a:latin typeface="Gujarati Sangam MN"/>
                <a:cs typeface="Gujarati Sangam MN"/>
              </a:defRPr>
            </a:lvl4pPr>
            <a:lvl5pPr>
              <a:defRPr>
                <a:latin typeface="Gujarati Sangam MN"/>
                <a:cs typeface="Gujarati Sangam MN"/>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dirty="0"/>
          </a:p>
        </p:txBody>
      </p:sp>
      <p:sp>
        <p:nvSpPr>
          <p:cNvPr id="11" name="Elipse 10"/>
          <p:cNvSpPr/>
          <p:nvPr userDrawn="1"/>
        </p:nvSpPr>
        <p:spPr>
          <a:xfrm>
            <a:off x="8008689" y="15436"/>
            <a:ext cx="843598" cy="1078885"/>
          </a:xfrm>
          <a:prstGeom prst="ellipse">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8" name="Imagen 17" descr="Logo unam tran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95870" y="71062"/>
            <a:ext cx="553714" cy="576314"/>
          </a:xfrm>
          <a:prstGeom prst="rect">
            <a:avLst/>
          </a:prstGeom>
        </p:spPr>
      </p:pic>
      <p:cxnSp>
        <p:nvCxnSpPr>
          <p:cNvPr id="21" name="Conector recto 20"/>
          <p:cNvCxnSpPr/>
          <p:nvPr userDrawn="1"/>
        </p:nvCxnSpPr>
        <p:spPr>
          <a:xfrm>
            <a:off x="8118327" y="-12377"/>
            <a:ext cx="0" cy="1331998"/>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13" name="Rounded Rectangle 15"/>
          <p:cNvSpPr/>
          <p:nvPr userDrawn="1"/>
        </p:nvSpPr>
        <p:spPr>
          <a:xfrm>
            <a:off x="228600" y="127002"/>
            <a:ext cx="8695944" cy="1028700"/>
          </a:xfrm>
          <a:prstGeom prst="roundRect">
            <a:avLst>
              <a:gd name="adj" fmla="val 1272"/>
            </a:avLst>
          </a:prstGeom>
          <a:solidFill>
            <a:srgbClr val="176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lang="en-US" sz="3600" dirty="0"/>
          </a:p>
        </p:txBody>
      </p:sp>
      <p:sp>
        <p:nvSpPr>
          <p:cNvPr id="15" name="Título 1"/>
          <p:cNvSpPr>
            <a:spLocks noGrp="1"/>
          </p:cNvSpPr>
          <p:nvPr>
            <p:ph type="title"/>
          </p:nvPr>
        </p:nvSpPr>
        <p:spPr>
          <a:xfrm>
            <a:off x="1244600" y="284075"/>
            <a:ext cx="7504984" cy="726601"/>
          </a:xfrm>
        </p:spPr>
        <p:txBody>
          <a:bodyPr>
            <a:noAutofit/>
          </a:bodyPr>
          <a:lstStyle>
            <a:lvl1pPr>
              <a:defRPr sz="4000" b="1" i="0">
                <a:solidFill>
                  <a:schemeClr val="bg1"/>
                </a:solidFill>
                <a:effectLst>
                  <a:outerShdw blurRad="50800" dist="38100" dir="2700000" algn="tl" rotWithShape="0">
                    <a:srgbClr val="000000">
                      <a:alpha val="43000"/>
                    </a:srgbClr>
                  </a:outerShdw>
                </a:effectLst>
                <a:latin typeface="Avenir Medium"/>
                <a:cs typeface="Avenir Medium"/>
              </a:defRPr>
            </a:lvl1pPr>
          </a:lstStyle>
          <a:p>
            <a:r>
              <a:rPr lang="es-ES_tradnl"/>
              <a:t>Clic para editar título</a:t>
            </a:r>
            <a:endParaRPr lang="es-ES" dirty="0"/>
          </a:p>
        </p:txBody>
      </p:sp>
      <p:pic>
        <p:nvPicPr>
          <p:cNvPr id="17" name="Imagen 16" descr="Logo unam trans.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2031" y="216452"/>
            <a:ext cx="817158" cy="850511"/>
          </a:xfrm>
          <a:prstGeom prst="rect">
            <a:avLst/>
          </a:prstGeom>
        </p:spPr>
      </p:pic>
      <p:sp>
        <p:nvSpPr>
          <p:cNvPr id="2" name="Rectángulo 1"/>
          <p:cNvSpPr/>
          <p:nvPr userDrawn="1"/>
        </p:nvSpPr>
        <p:spPr>
          <a:xfrm>
            <a:off x="228600" y="1191477"/>
            <a:ext cx="8695944" cy="72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935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cap="small">
                <a:latin typeface="Tw Cen MT"/>
                <a:cs typeface="Tw Cen MT"/>
              </a:defRPr>
            </a:lvl1p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800" b="1" i="0">
                <a:latin typeface="Arial"/>
                <a:cs typeface="Arial"/>
              </a:defRPr>
            </a:lvl1pPr>
            <a:lvl2pPr>
              <a:defRPr sz="2400" b="1" i="0">
                <a:latin typeface="Arial"/>
                <a:cs typeface="Arial"/>
              </a:defRPr>
            </a:lvl2pPr>
            <a:lvl3pPr>
              <a:defRPr sz="2400" b="1" i="0">
                <a:latin typeface="Arial"/>
                <a:cs typeface="Arial"/>
              </a:defRPr>
            </a:lvl3pPr>
            <a:lvl4pPr>
              <a:defRPr sz="2000" b="1" i="0">
                <a:latin typeface="Arial"/>
                <a:cs typeface="Arial"/>
              </a:defRPr>
            </a:lvl4pPr>
            <a:lvl5pPr>
              <a:defRPr sz="2000" b="1" i="0">
                <a:latin typeface="Arial"/>
                <a:cs typeface="Aria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21464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Tree>
    <p:extLst>
      <p:ext uri="{BB962C8B-B14F-4D97-AF65-F5344CB8AC3E}">
        <p14:creationId xmlns:p14="http://schemas.microsoft.com/office/powerpoint/2010/main" val="1918749104"/>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601731142"/>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2" name="Imagen 8" descr="dd.jpg"/>
          <p:cNvPicPr>
            <a:picLocks/>
          </p:cNvPicPr>
          <p:nvPr userDrawn="1"/>
        </p:nvPicPr>
        <p:blipFill>
          <a:blip r:embed="rId2">
            <a:extLst>
              <a:ext uri="{28A0092B-C50C-407E-A947-70E740481C1C}">
                <a14:useLocalDpi xmlns:a14="http://schemas.microsoft.com/office/drawing/2010/main"/>
              </a:ext>
            </a:extLst>
          </a:blip>
          <a:srcRect/>
          <a:stretch>
            <a:fillRect/>
          </a:stretch>
        </p:blipFill>
        <p:spPr bwMode="auto">
          <a:xfrm rot="16200000" flipV="1">
            <a:off x="1143000" y="-1143000"/>
            <a:ext cx="6858000" cy="914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7732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1967520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2" name="Imagen 8" descr="dd.jpg"/>
          <p:cNvPicPr>
            <a:picLocks/>
          </p:cNvPicPr>
          <p:nvPr userDrawn="1"/>
        </p:nvPicPr>
        <p:blipFill>
          <a:blip r:embed="rId2">
            <a:extLst>
              <a:ext uri="{28A0092B-C50C-407E-A947-70E740481C1C}">
                <a14:useLocalDpi xmlns:a14="http://schemas.microsoft.com/office/drawing/2010/main"/>
              </a:ext>
            </a:extLst>
          </a:blip>
          <a:srcRect/>
          <a:stretch>
            <a:fillRect/>
          </a:stretch>
        </p:blipFill>
        <p:spPr bwMode="auto">
          <a:xfrm rot="16200000" flipV="1">
            <a:off x="1143000" y="-1143000"/>
            <a:ext cx="6858000" cy="914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13725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a:xfrm>
            <a:off x="148632" y="1205590"/>
            <a:ext cx="8851121" cy="5535887"/>
          </a:xfrm>
        </p:spPr>
        <p:txBody>
          <a:bodyPr>
            <a:normAutofit/>
          </a:bodyPr>
          <a:lstStyle>
            <a:lvl1pPr>
              <a:defRPr sz="2000" b="1" i="0">
                <a:latin typeface="Century Gothic"/>
                <a:cs typeface="Century Gothic"/>
              </a:defRPr>
            </a:lvl1pPr>
            <a:lvl2pPr>
              <a:defRPr sz="1800" b="1" i="0">
                <a:latin typeface="Century Gothic"/>
                <a:cs typeface="Century Gothic"/>
              </a:defRPr>
            </a:lvl2pPr>
            <a:lvl3pPr>
              <a:defRPr sz="1800" b="1" i="0">
                <a:latin typeface="Century Gothic"/>
                <a:cs typeface="Century Gothic"/>
              </a:defRPr>
            </a:lvl3pPr>
            <a:lvl4pPr>
              <a:defRPr sz="1600" b="1" i="0">
                <a:latin typeface="Century Gothic"/>
                <a:cs typeface="Century Gothic"/>
              </a:defRPr>
            </a:lvl4pPr>
            <a:lvl5pPr>
              <a:defRPr sz="1600" b="1" i="0">
                <a:latin typeface="Century Gothic"/>
                <a:cs typeface="Century Gothic"/>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Tree>
    <p:extLst>
      <p:ext uri="{BB962C8B-B14F-4D97-AF65-F5344CB8AC3E}">
        <p14:creationId xmlns:p14="http://schemas.microsoft.com/office/powerpoint/2010/main" val="1264441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pic>
        <p:nvPicPr>
          <p:cNvPr id="2" name="Imagen 8" descr="dd.jpg"/>
          <p:cNvPicPr>
            <a:picLocks/>
          </p:cNvPicPr>
          <p:nvPr userDrawn="1"/>
        </p:nvPicPr>
        <p:blipFill>
          <a:blip r:embed="rId2">
            <a:extLst>
              <a:ext uri="{28A0092B-C50C-407E-A947-70E740481C1C}">
                <a14:useLocalDpi xmlns:a14="http://schemas.microsoft.com/office/drawing/2010/main"/>
              </a:ext>
            </a:extLst>
          </a:blip>
          <a:srcRect/>
          <a:stretch>
            <a:fillRect/>
          </a:stretch>
        </p:blipFill>
        <p:spPr bwMode="auto">
          <a:xfrm rot="16200000" flipV="1">
            <a:off x="1143000" y="-1143000"/>
            <a:ext cx="6858000" cy="914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272833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image" Target="../media/image2.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0.emf"/><Relationship Id="rId5" Type="http://schemas.openxmlformats.org/officeDocument/2006/relationships/theme" Target="../theme/theme10.xml"/><Relationship Id="rId4" Type="http://schemas.openxmlformats.org/officeDocument/2006/relationships/slideLayout" Target="../slideLayouts/slideLayout24.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theme" Target="../theme/theme11.xml"/><Relationship Id="rId1" Type="http://schemas.openxmlformats.org/officeDocument/2006/relationships/slideLayout" Target="../slideLayouts/slideLayout25.xml"/><Relationship Id="rId5" Type="http://schemas.openxmlformats.org/officeDocument/2006/relationships/image" Target="../media/image7.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7.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7" Type="http://schemas.openxmlformats.org/officeDocument/2006/relationships/image" Target="../media/image7.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7"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6.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2.png"/><Relationship Id="rId4" Type="http://schemas.microsoft.com/office/2007/relationships/hdphoto" Target="../media/hdphoto2.wdp"/></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7.xml"/><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2.png"/><Relationship Id="rId4" Type="http://schemas.microsoft.com/office/2007/relationships/hdphoto" Target="../media/hdphoto1.wdp"/></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microsoft.com/office/2007/relationships/hdphoto" Target="../media/hdphoto3.wdp"/><Relationship Id="rId5" Type="http://schemas.openxmlformats.org/officeDocument/2006/relationships/image" Target="../media/image8.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9.emf"/><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p:nvSpPr>
        <p:spPr>
          <a:xfrm flipH="1" flipV="1">
            <a:off x="7073809" y="-10082"/>
            <a:ext cx="1938024"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30" name="Title Placeholder 1"/>
          <p:cNvSpPr>
            <a:spLocks noGrp="1"/>
          </p:cNvSpPr>
          <p:nvPr>
            <p:ph type="title"/>
          </p:nvPr>
        </p:nvSpPr>
        <p:spPr bwMode="auto">
          <a:xfrm>
            <a:off x="149225" y="97527"/>
            <a:ext cx="6851117" cy="9171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sp>
        <p:nvSpPr>
          <p:cNvPr id="10" name="Rectangle 15"/>
          <p:cNvSpPr/>
          <p:nvPr/>
        </p:nvSpPr>
        <p:spPr>
          <a:xfrm flipV="1">
            <a:off x="7073809" y="-10473"/>
            <a:ext cx="1938024"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31081" y="19608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Imagen 3">
            <a:extLst>
              <a:ext uri="{FF2B5EF4-FFF2-40B4-BE49-F238E27FC236}">
                <a16:creationId xmlns="" xmlns:a16="http://schemas.microsoft.com/office/drawing/2014/main" id="{770B92E6-3DE7-1647-B3B0-8DEBE8AAAD9E}"/>
              </a:ext>
            </a:extLst>
          </p:cNvPr>
          <p:cNvPicPr>
            <a:picLocks noChangeAspect="1"/>
          </p:cNvPicPr>
          <p:nvPr userDrawn="1"/>
        </p:nvPicPr>
        <p:blipFill>
          <a:blip r:embed="rId7">
            <a:extLst>
              <a:ext uri="{BEBA8EAE-BF5A-486C-A8C5-ECC9F3942E4B}">
                <a14:imgProps xmlns:a14="http://schemas.microsoft.com/office/drawing/2010/main">
                  <a14:imgLayer>
                    <a14:imgEffect>
                      <a14:saturation sat="0"/>
                    </a14:imgEffect>
                  </a14:imgLayer>
                </a14:imgProps>
              </a:ext>
            </a:extLst>
          </a:blip>
          <a:stretch>
            <a:fillRect/>
          </a:stretch>
        </p:blipFill>
        <p:spPr>
          <a:xfrm>
            <a:off x="7894308" y="145583"/>
            <a:ext cx="1117019" cy="821009"/>
          </a:xfrm>
          <a:prstGeom prst="rect">
            <a:avLst/>
          </a:prstGeom>
        </p:spPr>
      </p:pic>
    </p:spTree>
    <p:extLst>
      <p:ext uri="{BB962C8B-B14F-4D97-AF65-F5344CB8AC3E}">
        <p14:creationId xmlns:p14="http://schemas.microsoft.com/office/powerpoint/2010/main" val="27172942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96" r:id="rId4"/>
  </p:sldLayoutIdLst>
  <p:transition spd="slow">
    <p:wipe dir="r"/>
  </p:transition>
  <p:txStyles>
    <p:titleStyle>
      <a:lvl1pPr algn="l" rtl="0" eaLnBrk="1" fontAlgn="base" hangingPunct="1">
        <a:spcBef>
          <a:spcPct val="0"/>
        </a:spcBef>
        <a:spcAft>
          <a:spcPct val="0"/>
        </a:spcAft>
        <a:defRPr sz="4000" b="1" kern="1200" cap="small">
          <a:solidFill>
            <a:srgbClr val="1466A7"/>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6"/>
          <a:stretch>
            <a:fillRect/>
          </a:stretch>
        </p:blipFill>
        <p:spPr>
          <a:xfrm>
            <a:off x="0" y="0"/>
            <a:ext cx="9144000" cy="6842191"/>
          </a:xfrm>
          <a:prstGeom prst="rect">
            <a:avLst/>
          </a:prstGeom>
        </p:spPr>
      </p:pic>
      <p:sp>
        <p:nvSpPr>
          <p:cNvPr id="16" name="Rectangle 15"/>
          <p:cNvSpPr/>
          <p:nvPr/>
        </p:nvSpPr>
        <p:spPr>
          <a:xfrm flipH="1" flipV="1">
            <a:off x="8081261" y="-10082"/>
            <a:ext cx="862714"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149225" y="143112"/>
            <a:ext cx="7859232"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168134" y="18670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ectangle 15"/>
          <p:cNvSpPr/>
          <p:nvPr/>
        </p:nvSpPr>
        <p:spPr>
          <a:xfrm flipV="1">
            <a:off x="8081261" y="-10473"/>
            <a:ext cx="862713" cy="108000"/>
          </a:xfrm>
          <a:prstGeom prst="rect">
            <a:avLst/>
          </a:prstGeom>
          <a:solidFill>
            <a:srgbClr val="0088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167550142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Lst>
  <p:transition spd="slow">
    <p:wipe dir="r"/>
  </p:transition>
  <p:txStyles>
    <p:titleStyle>
      <a:lvl1pPr algn="l" rtl="0" eaLnBrk="1" fontAlgn="base" hangingPunct="1">
        <a:lnSpc>
          <a:spcPct val="80000"/>
        </a:lnSpc>
        <a:spcBef>
          <a:spcPct val="0"/>
        </a:spcBef>
        <a:spcAft>
          <a:spcPct val="0"/>
        </a:spcAft>
        <a:defRPr sz="4000" b="1" kern="1200" cap="small">
          <a:solidFill>
            <a:srgbClr val="007B7B"/>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3" descr="background.jpg"/>
          <p:cNvPicPr>
            <a:picLocks noChangeAspect="1"/>
          </p:cNvPicPr>
          <p:nvPr/>
        </p:nvPicPr>
        <p:blipFill>
          <a:blip r:embed="rId3">
            <a:duotone>
              <a:schemeClr val="accent2">
                <a:shade val="45000"/>
                <a:satMod val="135000"/>
              </a:schemeClr>
              <a:prstClr val="white"/>
            </a:duotone>
            <a:alphaModFix amt="76000"/>
            <a:extLst>
              <a:ext uri="{28A0092B-C50C-407E-A947-70E740481C1C}">
                <a14:useLocalDpi xmlns:a14="http://schemas.microsoft.com/office/drawing/2010/main"/>
              </a:ext>
            </a:extLst>
          </a:blip>
          <a:stretch>
            <a:fillRect/>
          </a:stretch>
        </p:blipFill>
        <p:spPr>
          <a:xfrm>
            <a:off x="0" y="948054"/>
            <a:ext cx="9178601" cy="5909947"/>
          </a:xfrm>
          <a:prstGeom prst="rect">
            <a:avLst/>
          </a:prstGeom>
        </p:spPr>
      </p:pic>
      <p:sp>
        <p:nvSpPr>
          <p:cNvPr id="9" name="Rectangle 15"/>
          <p:cNvSpPr/>
          <p:nvPr/>
        </p:nvSpPr>
        <p:spPr>
          <a:xfrm flipH="1" flipV="1">
            <a:off x="-1" y="-3"/>
            <a:ext cx="9178601" cy="1027113"/>
          </a:xfrm>
          <a:prstGeom prst="rect">
            <a:avLst/>
          </a:prstGeom>
          <a:gradFill flip="none" rotWithShape="1">
            <a:gsLst>
              <a:gs pos="63000">
                <a:srgbClr val="03606A"/>
              </a:gs>
              <a:gs pos="100000">
                <a:srgbClr val="03606A"/>
              </a:gs>
              <a:gs pos="77000">
                <a:srgbClr val="008888"/>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222964" y="76517"/>
            <a:ext cx="7257839"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404003" y="15280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48662" y="152807"/>
            <a:ext cx="761265" cy="720000"/>
          </a:xfrm>
          <a:prstGeom prst="rect">
            <a:avLst/>
          </a:prstGeom>
        </p:spPr>
      </p:pic>
      <p:sp>
        <p:nvSpPr>
          <p:cNvPr id="13" name="Rectangle 15"/>
          <p:cNvSpPr/>
          <p:nvPr/>
        </p:nvSpPr>
        <p:spPr>
          <a:xfrm flipV="1">
            <a:off x="0" y="-29865"/>
            <a:ext cx="149225" cy="1056975"/>
          </a:xfrm>
          <a:prstGeom prst="rect">
            <a:avLst/>
          </a:prstGeom>
          <a:solidFill>
            <a:srgbClr val="D48C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2158366615"/>
      </p:ext>
    </p:extLst>
  </p:cSld>
  <p:clrMap bg1="lt1" tx1="dk1" bg2="lt2" tx2="dk2" accent1="accent1" accent2="accent2" accent3="accent3" accent4="accent4" accent5="accent5" accent6="accent6" hlink="hlink" folHlink="folHlink"/>
  <p:sldLayoutIdLst>
    <p:sldLayoutId id="2147483695" r:id="rId1"/>
  </p:sldLayoutIdLst>
  <p:transition spd="slow">
    <p:wipe dir="r"/>
  </p:transition>
  <p:txStyles>
    <p:titleStyle>
      <a:lvl1pPr algn="l" rtl="0" eaLnBrk="1" fontAlgn="base" hangingPunct="1">
        <a:spcBef>
          <a:spcPct val="0"/>
        </a:spcBef>
        <a:spcAft>
          <a:spcPct val="0"/>
        </a:spcAft>
        <a:defRPr sz="4400" b="1" kern="1200" cap="small">
          <a:solidFill>
            <a:srgbClr val="FFFFFF"/>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rgbClr val="00A1D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rgbClr val="00A1D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rgbClr val="00A1D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rgbClr val="00A1D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rgbClr val="00A1D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descr="1587642.jpg"/>
          <p:cNvPicPr>
            <a:picLocks noChangeAspect="1"/>
          </p:cNvPicPr>
          <p:nvPr/>
        </p:nvPicPr>
        <p:blipFill>
          <a:blip r:embed="rId4">
            <a:duotone>
              <a:schemeClr val="accent2">
                <a:shade val="45000"/>
                <a:satMod val="135000"/>
              </a:schemeClr>
              <a:prstClr val="white"/>
            </a:duotone>
            <a:alphaModFix amt="44000"/>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flipV="1">
            <a:off x="0" y="0"/>
            <a:ext cx="9144000" cy="6858000"/>
          </a:xfrm>
          <a:prstGeom prst="rect">
            <a:avLst/>
          </a:prstGeom>
        </p:spPr>
      </p:pic>
      <p:sp>
        <p:nvSpPr>
          <p:cNvPr id="16" name="Rectangle 15"/>
          <p:cNvSpPr/>
          <p:nvPr/>
        </p:nvSpPr>
        <p:spPr>
          <a:xfrm flipH="1" flipV="1">
            <a:off x="8089351" y="-10082"/>
            <a:ext cx="903094"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74613" y="143112"/>
            <a:ext cx="68567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00426" y="21097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ectangle 15"/>
          <p:cNvSpPr/>
          <p:nvPr/>
        </p:nvSpPr>
        <p:spPr>
          <a:xfrm flipV="1">
            <a:off x="8089351" y="-10473"/>
            <a:ext cx="903094"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151121416"/>
      </p:ext>
    </p:extLst>
  </p:cSld>
  <p:clrMap bg1="lt1" tx1="dk1" bg2="lt2" tx2="dk2" accent1="accent1" accent2="accent2" accent3="accent3" accent4="accent4" accent5="accent5" accent6="accent6" hlink="hlink" folHlink="folHlink"/>
  <p:sldLayoutIdLst>
    <p:sldLayoutId id="2147483667" r:id="rId1"/>
    <p:sldLayoutId id="2147483668" r:id="rId2"/>
  </p:sldLayoutIdLst>
  <p:transition spd="slow">
    <p:wipe dir="r"/>
  </p:transition>
  <p:txStyles>
    <p:titleStyle>
      <a:lvl1pPr algn="l" rtl="0" eaLnBrk="1" fontAlgn="base" hangingPunct="1">
        <a:spcBef>
          <a:spcPct val="0"/>
        </a:spcBef>
        <a:spcAft>
          <a:spcPct val="0"/>
        </a:spcAft>
        <a:defRPr sz="4000" b="1" kern="1200" cap="small">
          <a:solidFill>
            <a:srgbClr val="1466A7"/>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descr="k4fbtvnamqf733.jpg"/>
          <p:cNvPicPr>
            <a:picLocks noChangeAspect="1"/>
          </p:cNvPicPr>
          <p:nvPr/>
        </p:nvPicPr>
        <p:blipFill>
          <a:blip r:embed="rId4">
            <a:alphaModFix amt="46000"/>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0" y="0"/>
            <a:ext cx="9144000" cy="6857999"/>
          </a:xfrm>
          <a:prstGeom prst="rect">
            <a:avLst/>
          </a:prstGeom>
          <a:noFill/>
          <a:ln>
            <a:noFill/>
          </a:ln>
        </p:spPr>
      </p:pic>
      <p:sp>
        <p:nvSpPr>
          <p:cNvPr id="16" name="Rectangle 15"/>
          <p:cNvSpPr/>
          <p:nvPr/>
        </p:nvSpPr>
        <p:spPr>
          <a:xfrm flipH="1" flipV="1">
            <a:off x="7193053" y="-10081"/>
            <a:ext cx="1750922"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149225" y="143112"/>
            <a:ext cx="6782088"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1956" y="21097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96615" y="210977"/>
            <a:ext cx="761265" cy="720000"/>
          </a:xfrm>
          <a:prstGeom prst="rect">
            <a:avLst/>
          </a:prstGeom>
        </p:spPr>
      </p:pic>
      <p:sp>
        <p:nvSpPr>
          <p:cNvPr id="13" name="Rectangle 15"/>
          <p:cNvSpPr/>
          <p:nvPr/>
        </p:nvSpPr>
        <p:spPr>
          <a:xfrm flipV="1">
            <a:off x="7193053" y="-10473"/>
            <a:ext cx="1750922"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3662683751"/>
      </p:ext>
    </p:extLst>
  </p:cSld>
  <p:clrMap bg1="lt1" tx1="dk1" bg2="lt2" tx2="dk2" accent1="accent1" accent2="accent2" accent3="accent3" accent4="accent4" accent5="accent5" accent6="accent6" hlink="hlink" folHlink="folHlink"/>
  <p:sldLayoutIdLst>
    <p:sldLayoutId id="2147483670" r:id="rId1"/>
    <p:sldLayoutId id="2147483671" r:id="rId2"/>
  </p:sldLayoutIdLst>
  <p:transition spd="slow">
    <p:wipe dir="r"/>
  </p:transition>
  <p:txStyles>
    <p:titleStyle>
      <a:lvl1pPr algn="l" rtl="0" eaLnBrk="1" fontAlgn="base" hangingPunct="1">
        <a:spcBef>
          <a:spcPct val="0"/>
        </a:spcBef>
        <a:spcAft>
          <a:spcPct val="0"/>
        </a:spcAft>
        <a:defRPr sz="4000" b="1" kern="1200" cap="small">
          <a:solidFill>
            <a:srgbClr val="1466A7"/>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descr="k4fbtvnamqf733.jpg"/>
          <p:cNvPicPr>
            <a:picLocks noChangeAspect="1"/>
          </p:cNvPicPr>
          <p:nvPr/>
        </p:nvPicPr>
        <p:blipFill>
          <a:blip r:embed="rId4">
            <a:alphaModFix amt="46000"/>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0" y="0"/>
            <a:ext cx="9144000" cy="6857999"/>
          </a:xfrm>
          <a:prstGeom prst="rect">
            <a:avLst/>
          </a:prstGeom>
          <a:noFill/>
          <a:ln>
            <a:noFill/>
          </a:ln>
        </p:spPr>
      </p:pic>
      <p:sp>
        <p:nvSpPr>
          <p:cNvPr id="16" name="Rectangle 15"/>
          <p:cNvSpPr/>
          <p:nvPr/>
        </p:nvSpPr>
        <p:spPr>
          <a:xfrm flipH="1" flipV="1">
            <a:off x="149225" y="-10084"/>
            <a:ext cx="8794750"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236472" y="97527"/>
            <a:ext cx="6956581" cy="9268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1956" y="21097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96615" y="210977"/>
            <a:ext cx="761265" cy="720000"/>
          </a:xfrm>
          <a:prstGeom prst="rect">
            <a:avLst/>
          </a:prstGeom>
        </p:spPr>
      </p:pic>
      <p:sp>
        <p:nvSpPr>
          <p:cNvPr id="13" name="Rectangle 15"/>
          <p:cNvSpPr/>
          <p:nvPr/>
        </p:nvSpPr>
        <p:spPr>
          <a:xfrm flipV="1">
            <a:off x="149225" y="-10473"/>
            <a:ext cx="8794750"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3508485246"/>
      </p:ext>
    </p:extLst>
  </p:cSld>
  <p:clrMap bg1="lt1" tx1="dk1" bg2="lt2" tx2="dk2" accent1="accent1" accent2="accent2" accent3="accent3" accent4="accent4" accent5="accent5" accent6="accent6" hlink="hlink" folHlink="folHlink"/>
  <p:sldLayoutIdLst>
    <p:sldLayoutId id="2147483673" r:id="rId1"/>
    <p:sldLayoutId id="2147483674" r:id="rId2"/>
  </p:sldLayoutIdLst>
  <p:transition spd="slow">
    <p:wipe dir="r"/>
  </p:transition>
  <p:txStyles>
    <p:titleStyle>
      <a:lvl1pPr algn="l" rtl="0" eaLnBrk="1" fontAlgn="base" hangingPunct="1">
        <a:spcBef>
          <a:spcPct val="0"/>
        </a:spcBef>
        <a:spcAft>
          <a:spcPct val="0"/>
        </a:spcAft>
        <a:defRPr sz="4000" b="1" kern="1200" cap="small">
          <a:solidFill>
            <a:schemeClr val="bg1"/>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Imagen 9" descr="1587642.jpg"/>
          <p:cNvPicPr>
            <a:picLocks noChangeAspect="1"/>
          </p:cNvPicPr>
          <p:nvPr/>
        </p:nvPicPr>
        <p:blipFill>
          <a:blip r:embed="rId4" cstate="screen">
            <a:duotone>
              <a:schemeClr val="accent2">
                <a:shade val="45000"/>
                <a:satMod val="135000"/>
              </a:schemeClr>
              <a:prstClr val="white"/>
            </a:duotone>
            <a:alphaModFix amt="44000"/>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flipV="1">
            <a:off x="0" y="1163399"/>
            <a:ext cx="9144000" cy="5694599"/>
          </a:xfrm>
          <a:prstGeom prst="rect">
            <a:avLst/>
          </a:prstGeom>
        </p:spPr>
      </p:pic>
      <p:sp>
        <p:nvSpPr>
          <p:cNvPr id="16" name="Rectangle 15"/>
          <p:cNvSpPr/>
          <p:nvPr/>
        </p:nvSpPr>
        <p:spPr>
          <a:xfrm flipH="1" flipV="1">
            <a:off x="7193053" y="-10081"/>
            <a:ext cx="1750922" cy="1027113"/>
          </a:xfrm>
          <a:prstGeom prst="round2SameRect">
            <a:avLst/>
          </a:prstGeom>
          <a:gradFill flip="none" rotWithShape="1">
            <a:gsLst>
              <a:gs pos="0">
                <a:srgbClr val="076AB2"/>
              </a:gs>
              <a:gs pos="85000">
                <a:srgbClr val="004C85"/>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149225" y="143112"/>
            <a:ext cx="6782088"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1956" y="21097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96615" y="210977"/>
            <a:ext cx="761265" cy="720000"/>
          </a:xfrm>
          <a:prstGeom prst="rect">
            <a:avLst/>
          </a:prstGeom>
        </p:spPr>
      </p:pic>
      <p:sp>
        <p:nvSpPr>
          <p:cNvPr id="13" name="Rectangle 15"/>
          <p:cNvSpPr/>
          <p:nvPr/>
        </p:nvSpPr>
        <p:spPr>
          <a:xfrm flipV="1">
            <a:off x="7193053" y="-10473"/>
            <a:ext cx="1750922"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2135386950"/>
      </p:ext>
    </p:extLst>
  </p:cSld>
  <p:clrMap bg1="lt1" tx1="dk1" bg2="lt2" tx2="dk2" accent1="accent1" accent2="accent2" accent3="accent3" accent4="accent4" accent5="accent5" accent6="accent6" hlink="hlink" folHlink="folHlink"/>
  <p:sldLayoutIdLst>
    <p:sldLayoutId id="2147483676" r:id="rId1"/>
    <p:sldLayoutId id="2147483677" r:id="rId2"/>
  </p:sldLayoutIdLst>
  <p:transition spd="slow">
    <p:wipe dir="r"/>
  </p:transition>
  <p:txStyles>
    <p:titleStyle>
      <a:lvl1pPr algn="l" rtl="0" eaLnBrk="1" fontAlgn="base" hangingPunct="1">
        <a:spcBef>
          <a:spcPct val="0"/>
        </a:spcBef>
        <a:spcAft>
          <a:spcPct val="0"/>
        </a:spcAft>
        <a:defRPr sz="3600" b="1" kern="1200">
          <a:solidFill>
            <a:srgbClr val="1466A7"/>
          </a:solidFill>
          <a:latin typeface="Arial"/>
          <a:ea typeface="ＭＳ Ｐゴシック" charset="0"/>
          <a:cs typeface="Arial"/>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descr="k4fbtvnamqf733.jpg"/>
          <p:cNvPicPr>
            <a:picLocks noChangeAspect="1"/>
          </p:cNvPicPr>
          <p:nvPr/>
        </p:nvPicPr>
        <p:blipFill>
          <a:blip r:embed="rId3" cstate="screen">
            <a:alphaModFix amt="46000"/>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tretch>
            <a:fillRect/>
          </a:stretch>
        </p:blipFill>
        <p:spPr>
          <a:xfrm>
            <a:off x="0" y="1026721"/>
            <a:ext cx="9144000" cy="5831278"/>
          </a:xfrm>
          <a:prstGeom prst="rect">
            <a:avLst/>
          </a:prstGeom>
          <a:noFill/>
          <a:ln>
            <a:noFill/>
          </a:ln>
        </p:spPr>
      </p:pic>
      <p:sp>
        <p:nvSpPr>
          <p:cNvPr id="9" name="Rectangle 15"/>
          <p:cNvSpPr/>
          <p:nvPr/>
        </p:nvSpPr>
        <p:spPr>
          <a:xfrm flipH="1" flipV="1">
            <a:off x="0" y="-2"/>
            <a:ext cx="7393078" cy="1027113"/>
          </a:xfrm>
          <a:prstGeom prst="rect">
            <a:avLst/>
          </a:prstGeom>
          <a:gradFill flip="none" rotWithShape="1">
            <a:gsLst>
              <a:gs pos="0">
                <a:srgbClr val="0476C8"/>
              </a:gs>
              <a:gs pos="85000">
                <a:srgbClr val="004C85"/>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6" name="Rectangle 15"/>
          <p:cNvSpPr/>
          <p:nvPr/>
        </p:nvSpPr>
        <p:spPr>
          <a:xfrm flipH="1" flipV="1">
            <a:off x="7386936" y="-392"/>
            <a:ext cx="1824920" cy="1027113"/>
          </a:xfrm>
          <a:prstGeom prst="rect">
            <a:avLst/>
          </a:prstGeom>
          <a:gradFill flip="none" rotWithShape="1">
            <a:gsLst>
              <a:gs pos="0">
                <a:srgbClr val="077DD3"/>
              </a:gs>
              <a:gs pos="85000">
                <a:srgbClr val="004C85"/>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222964" y="76517"/>
            <a:ext cx="7257839"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04003" y="15280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48662" y="152807"/>
            <a:ext cx="761265" cy="720000"/>
          </a:xfrm>
          <a:prstGeom prst="rect">
            <a:avLst/>
          </a:prstGeom>
        </p:spPr>
      </p:pic>
      <p:sp>
        <p:nvSpPr>
          <p:cNvPr id="13" name="Rectangle 15"/>
          <p:cNvSpPr/>
          <p:nvPr/>
        </p:nvSpPr>
        <p:spPr>
          <a:xfrm flipV="1">
            <a:off x="0" y="-29865"/>
            <a:ext cx="149225" cy="1056975"/>
          </a:xfrm>
          <a:prstGeom prst="rect">
            <a:avLst/>
          </a:prstGeom>
          <a:solidFill>
            <a:srgbClr val="37AD5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2964690097"/>
      </p:ext>
    </p:extLst>
  </p:cSld>
  <p:clrMap bg1="lt1" tx1="dk1" bg2="lt2" tx2="dk2" accent1="accent1" accent2="accent2" accent3="accent3" accent4="accent4" accent5="accent5" accent6="accent6" hlink="hlink" folHlink="folHlink"/>
  <p:sldLayoutIdLst>
    <p:sldLayoutId id="2147483679" r:id="rId1"/>
  </p:sldLayoutIdLst>
  <p:transition spd="slow">
    <p:wipe dir="r"/>
  </p:transition>
  <p:txStyles>
    <p:titleStyle>
      <a:lvl1pPr algn="l" rtl="0" eaLnBrk="1" fontAlgn="base" hangingPunct="1">
        <a:spcBef>
          <a:spcPct val="0"/>
        </a:spcBef>
        <a:spcAft>
          <a:spcPct val="0"/>
        </a:spcAft>
        <a:defRPr sz="4400" b="1" kern="1200" cap="small">
          <a:solidFill>
            <a:srgbClr val="FFFFFF"/>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Imagen 9" descr="1587642.jpg"/>
          <p:cNvPicPr>
            <a:picLocks noChangeAspect="1"/>
          </p:cNvPicPr>
          <p:nvPr/>
        </p:nvPicPr>
        <p:blipFill>
          <a:blip r:embed="rId3" cstate="screen">
            <a:duotone>
              <a:schemeClr val="accent2">
                <a:shade val="45000"/>
                <a:satMod val="135000"/>
              </a:schemeClr>
              <a:prstClr val="white"/>
            </a:duotone>
            <a:alphaModFix amt="44000"/>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flipV="1">
            <a:off x="0" y="1026720"/>
            <a:ext cx="9144000" cy="5831277"/>
          </a:xfrm>
          <a:prstGeom prst="rect">
            <a:avLst/>
          </a:prstGeom>
        </p:spPr>
      </p:pic>
      <p:sp>
        <p:nvSpPr>
          <p:cNvPr id="9" name="Rectangle 15"/>
          <p:cNvSpPr/>
          <p:nvPr/>
        </p:nvSpPr>
        <p:spPr>
          <a:xfrm flipH="1" flipV="1">
            <a:off x="0" y="-2"/>
            <a:ext cx="7393078" cy="1027113"/>
          </a:xfrm>
          <a:prstGeom prst="rect">
            <a:avLst/>
          </a:prstGeom>
          <a:gradFill flip="none" rotWithShape="1">
            <a:gsLst>
              <a:gs pos="0">
                <a:srgbClr val="0476C8"/>
              </a:gs>
              <a:gs pos="85000">
                <a:srgbClr val="004C85"/>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6" name="Rectangle 15"/>
          <p:cNvSpPr/>
          <p:nvPr/>
        </p:nvSpPr>
        <p:spPr>
          <a:xfrm flipH="1" flipV="1">
            <a:off x="7386936" y="-392"/>
            <a:ext cx="1824920" cy="1027113"/>
          </a:xfrm>
          <a:prstGeom prst="rect">
            <a:avLst/>
          </a:prstGeom>
          <a:gradFill flip="none" rotWithShape="1">
            <a:gsLst>
              <a:gs pos="0">
                <a:srgbClr val="077DD3"/>
              </a:gs>
              <a:gs pos="85000">
                <a:srgbClr val="004C85"/>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222963" y="1163400"/>
            <a:ext cx="8721011"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222964" y="76517"/>
            <a:ext cx="7257839"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94309" y="123722"/>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11" descr="oit-logo.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38968" y="123722"/>
            <a:ext cx="761265" cy="720000"/>
          </a:xfrm>
          <a:prstGeom prst="rect">
            <a:avLst/>
          </a:prstGeom>
        </p:spPr>
      </p:pic>
      <p:sp>
        <p:nvSpPr>
          <p:cNvPr id="13" name="Rectangle 15"/>
          <p:cNvSpPr/>
          <p:nvPr/>
        </p:nvSpPr>
        <p:spPr>
          <a:xfrm flipV="1">
            <a:off x="-13412" y="939627"/>
            <a:ext cx="9225267" cy="87483"/>
          </a:xfrm>
          <a:prstGeom prst="rect">
            <a:avLst/>
          </a:prstGeom>
          <a:gradFill flip="none" rotWithShape="1">
            <a:gsLst>
              <a:gs pos="0">
                <a:srgbClr val="267E40"/>
              </a:gs>
              <a:gs pos="100000">
                <a:srgbClr val="267E40"/>
              </a:gs>
              <a:gs pos="71000">
                <a:srgbClr val="37AD52"/>
              </a:gs>
            </a:gsLst>
            <a:lin ang="43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2139688944"/>
      </p:ext>
    </p:extLst>
  </p:cSld>
  <p:clrMap bg1="lt1" tx1="dk1" bg2="lt2" tx2="dk2" accent1="accent1" accent2="accent2" accent3="accent3" accent4="accent4" accent5="accent5" accent6="accent6" hlink="hlink" folHlink="folHlink"/>
  <p:sldLayoutIdLst>
    <p:sldLayoutId id="2147483681" r:id="rId1"/>
  </p:sldLayoutIdLst>
  <p:transition spd="slow">
    <p:wipe dir="r"/>
  </p:transition>
  <p:txStyles>
    <p:titleStyle>
      <a:lvl1pPr algn="l" rtl="0" eaLnBrk="1" fontAlgn="base" hangingPunct="1">
        <a:spcBef>
          <a:spcPct val="0"/>
        </a:spcBef>
        <a:spcAft>
          <a:spcPct val="0"/>
        </a:spcAft>
        <a:defRPr sz="4400" b="1" kern="1200" cap="small">
          <a:solidFill>
            <a:srgbClr val="FFFFFF"/>
          </a:solidFill>
          <a:latin typeface="Tw Cen MT"/>
          <a:ea typeface="ＭＳ Ｐゴシック" charset="0"/>
          <a:cs typeface="Tw Cen MT"/>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149226" y="76517"/>
            <a:ext cx="8197052"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s-ES_tradnl" dirty="0"/>
              <a:t>Clic para editar título</a:t>
            </a:r>
            <a:endParaRPr lang="en-US" dirty="0"/>
          </a:p>
        </p:txBody>
      </p:sp>
      <p:pic>
        <p:nvPicPr>
          <p:cNvPr id="11" name="Picture 1" descr="Logo unam trans-1.png"/>
          <p:cNvPicPr>
            <a:picLocks noChangeAspect="1"/>
          </p:cNvPicPr>
          <p:nvPr/>
        </p:nvPicPr>
        <p:blipFill>
          <a:blip r:embed="rId5" cstate="screen">
            <a:duotone>
              <a:prstClr val="black"/>
              <a:schemeClr val="accent1">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8346278" y="138377"/>
            <a:ext cx="726100" cy="755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15"/>
          <p:cNvSpPr/>
          <p:nvPr/>
        </p:nvSpPr>
        <p:spPr>
          <a:xfrm flipV="1">
            <a:off x="-13412" y="939627"/>
            <a:ext cx="9225267" cy="8748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53819992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97" r:id="rId3"/>
  </p:sldLayoutIdLst>
  <p:transition spd="slow">
    <p:wipe dir="r"/>
  </p:transition>
  <p:txStyles>
    <p:titleStyle>
      <a:lvl1pPr algn="l" rtl="0" eaLnBrk="1" fontAlgn="base" hangingPunct="1">
        <a:lnSpc>
          <a:spcPct val="70000"/>
        </a:lnSpc>
        <a:spcBef>
          <a:spcPct val="0"/>
        </a:spcBef>
        <a:spcAft>
          <a:spcPct val="0"/>
        </a:spcAft>
        <a:defRPr sz="3600" b="1" kern="1200" cap="small">
          <a:solidFill>
            <a:srgbClr val="800000"/>
          </a:solidFill>
          <a:latin typeface="+mj-lt"/>
          <a:ea typeface="ＭＳ Ｐゴシック" charset="0"/>
          <a:cs typeface="Arial"/>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mn-lt"/>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mn-lt"/>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mn-lt"/>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mn-lt"/>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mn-lt"/>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Imagen 17"/>
          <p:cNvPicPr>
            <a:picLocks noChangeAspect="1"/>
          </p:cNvPicPr>
          <p:nvPr/>
        </p:nvPicPr>
        <p:blipFill>
          <a:blip r:embed="rId5"/>
          <a:stretch>
            <a:fillRect/>
          </a:stretch>
        </p:blipFill>
        <p:spPr>
          <a:xfrm>
            <a:off x="13094" y="1027110"/>
            <a:ext cx="9144000" cy="5842000"/>
          </a:xfrm>
          <a:prstGeom prst="rect">
            <a:avLst/>
          </a:prstGeom>
        </p:spPr>
      </p:pic>
      <p:sp>
        <p:nvSpPr>
          <p:cNvPr id="16" name="Rectangle 15"/>
          <p:cNvSpPr/>
          <p:nvPr/>
        </p:nvSpPr>
        <p:spPr>
          <a:xfrm flipH="1" flipV="1">
            <a:off x="0" y="-393"/>
            <a:ext cx="9211856" cy="1027113"/>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Gill Sans"/>
              <a:cs typeface="Gill Sans"/>
            </a:endParaRPr>
          </a:p>
        </p:txBody>
      </p:sp>
      <p:sp>
        <p:nvSpPr>
          <p:cNvPr id="1029" name="Text Placeholder 2"/>
          <p:cNvSpPr>
            <a:spLocks noGrp="1"/>
          </p:cNvSpPr>
          <p:nvPr>
            <p:ph type="body" idx="1"/>
          </p:nvPr>
        </p:nvSpPr>
        <p:spPr bwMode="auto">
          <a:xfrm>
            <a:off x="149225" y="1163400"/>
            <a:ext cx="8794750" cy="551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1030" name="Title Placeholder 1"/>
          <p:cNvSpPr>
            <a:spLocks noGrp="1"/>
          </p:cNvSpPr>
          <p:nvPr>
            <p:ph type="title"/>
          </p:nvPr>
        </p:nvSpPr>
        <p:spPr bwMode="auto">
          <a:xfrm>
            <a:off x="149226" y="76517"/>
            <a:ext cx="8254778"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s-ES_tradnl"/>
              <a:t>Clic para editar título</a:t>
            </a:r>
            <a:endParaRPr lang="en-US" dirty="0"/>
          </a:p>
        </p:txBody>
      </p:sp>
      <p:pic>
        <p:nvPicPr>
          <p:cNvPr id="11" name="Picture 1" descr="Logo unam trans-1.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404003" y="152807"/>
            <a:ext cx="691525" cy="72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15"/>
          <p:cNvSpPr/>
          <p:nvPr/>
        </p:nvSpPr>
        <p:spPr>
          <a:xfrm flipV="1">
            <a:off x="-13412" y="939627"/>
            <a:ext cx="9225267" cy="87483"/>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4000" dirty="0">
              <a:solidFill>
                <a:schemeClr val="bg1"/>
              </a:solidFill>
              <a:latin typeface="+mj-lt"/>
              <a:cs typeface="Century Gothic"/>
            </a:endParaRPr>
          </a:p>
        </p:txBody>
      </p:sp>
    </p:spTree>
    <p:extLst>
      <p:ext uri="{BB962C8B-B14F-4D97-AF65-F5344CB8AC3E}">
        <p14:creationId xmlns:p14="http://schemas.microsoft.com/office/powerpoint/2010/main" val="420253904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transition spd="slow">
    <p:wipe dir="r"/>
  </p:transition>
  <p:txStyles>
    <p:titleStyle>
      <a:lvl1pPr algn="l" rtl="0" eaLnBrk="1" fontAlgn="base" hangingPunct="1">
        <a:spcBef>
          <a:spcPct val="0"/>
        </a:spcBef>
        <a:spcAft>
          <a:spcPct val="0"/>
        </a:spcAft>
        <a:defRPr sz="3600" b="1" kern="1200" cap="small">
          <a:solidFill>
            <a:srgbClr val="FFFFFF"/>
          </a:solidFill>
          <a:latin typeface="Arial"/>
          <a:ea typeface="ＭＳ Ｐゴシック" charset="0"/>
          <a:cs typeface="Arial"/>
        </a:defRPr>
      </a:lvl1pPr>
      <a:lvl2pPr algn="ctr" rtl="0" eaLnBrk="1" fontAlgn="base" hangingPunct="1">
        <a:spcBef>
          <a:spcPct val="0"/>
        </a:spcBef>
        <a:spcAft>
          <a:spcPct val="0"/>
        </a:spcAft>
        <a:defRPr sz="4000" b="1">
          <a:solidFill>
            <a:srgbClr val="FFFFFF"/>
          </a:solidFill>
          <a:latin typeface="Arial Narrow" charset="0"/>
          <a:ea typeface="ＭＳ Ｐゴシック" charset="0"/>
        </a:defRPr>
      </a:lvl2pPr>
      <a:lvl3pPr algn="ctr" rtl="0" eaLnBrk="1" fontAlgn="base" hangingPunct="1">
        <a:spcBef>
          <a:spcPct val="0"/>
        </a:spcBef>
        <a:spcAft>
          <a:spcPct val="0"/>
        </a:spcAft>
        <a:defRPr sz="4000" b="1">
          <a:solidFill>
            <a:srgbClr val="FFFFFF"/>
          </a:solidFill>
          <a:latin typeface="Arial Narrow" charset="0"/>
          <a:ea typeface="ＭＳ Ｐゴシック" charset="0"/>
        </a:defRPr>
      </a:lvl3pPr>
      <a:lvl4pPr algn="ctr" rtl="0" eaLnBrk="1" fontAlgn="base" hangingPunct="1">
        <a:spcBef>
          <a:spcPct val="0"/>
        </a:spcBef>
        <a:spcAft>
          <a:spcPct val="0"/>
        </a:spcAft>
        <a:defRPr sz="4000" b="1">
          <a:solidFill>
            <a:srgbClr val="FFFFFF"/>
          </a:solidFill>
          <a:latin typeface="Arial Narrow" charset="0"/>
          <a:ea typeface="ＭＳ Ｐゴシック" charset="0"/>
        </a:defRPr>
      </a:lvl4pPr>
      <a:lvl5pPr algn="ctr" rtl="0" eaLnBrk="1" fontAlgn="base" hangingPunct="1">
        <a:spcBef>
          <a:spcPct val="0"/>
        </a:spcBef>
        <a:spcAft>
          <a:spcPct val="0"/>
        </a:spcAft>
        <a:defRPr sz="4000" b="1">
          <a:solidFill>
            <a:srgbClr val="FFFFFF"/>
          </a:solidFill>
          <a:latin typeface="Arial Narrow" charset="0"/>
          <a:ea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Font typeface="Arial" charset="0"/>
        <a:buChar char="•"/>
        <a:defRPr sz="2800" kern="1200">
          <a:solidFill>
            <a:schemeClr val="tx2"/>
          </a:solidFill>
          <a:latin typeface="Arial"/>
          <a:ea typeface="ＭＳ Ｐゴシック" charset="0"/>
          <a:cs typeface="Arial"/>
        </a:defRPr>
      </a:lvl1pPr>
      <a:lvl2pPr marL="593725" indent="-27305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2pPr>
      <a:lvl3pPr marL="868363" indent="-228600" algn="l" rtl="0" eaLnBrk="1" fontAlgn="base" hangingPunct="1">
        <a:spcBef>
          <a:spcPct val="20000"/>
        </a:spcBef>
        <a:spcAft>
          <a:spcPct val="0"/>
        </a:spcAft>
        <a:buClr>
          <a:schemeClr val="accent1"/>
        </a:buClr>
        <a:buFont typeface="Arial" charset="0"/>
        <a:buChar char="•"/>
        <a:defRPr sz="2400" kern="1200">
          <a:solidFill>
            <a:schemeClr val="tx2"/>
          </a:solidFill>
          <a:latin typeface="Arial"/>
          <a:ea typeface="ＭＳ Ｐゴシック" charset="0"/>
          <a:cs typeface="Arial"/>
        </a:defRPr>
      </a:lvl3pPr>
      <a:lvl4pPr marL="11430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4pPr>
      <a:lvl5pPr marL="1371600" indent="-228600" algn="l" rtl="0" eaLnBrk="1" fontAlgn="base" hangingPunct="1">
        <a:spcBef>
          <a:spcPct val="20000"/>
        </a:spcBef>
        <a:spcAft>
          <a:spcPct val="0"/>
        </a:spcAft>
        <a:buClr>
          <a:schemeClr val="accent1"/>
        </a:buClr>
        <a:buFont typeface="Arial" charset="0"/>
        <a:buChar char="•"/>
        <a:defRPr sz="2000" kern="1200">
          <a:solidFill>
            <a:schemeClr val="tx2"/>
          </a:solidFill>
          <a:latin typeface="Arial"/>
          <a:ea typeface="ＭＳ Ｐゴシック" charset="0"/>
          <a:cs typeface="Arial"/>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 y="0"/>
            <a:ext cx="9298805" cy="6858000"/>
          </a:xfrm>
          <a:prstGeom prst="rect">
            <a:avLst/>
          </a:prstGeom>
        </p:spPr>
      </p:pic>
      <p:sp>
        <p:nvSpPr>
          <p:cNvPr id="9" name="Rectángulo redondeado 8"/>
          <p:cNvSpPr/>
          <p:nvPr/>
        </p:nvSpPr>
        <p:spPr>
          <a:xfrm>
            <a:off x="2588308" y="2547685"/>
            <a:ext cx="4122185" cy="1693188"/>
          </a:xfrm>
          <a:prstGeom prst="roundRect">
            <a:avLst/>
          </a:prstGeom>
          <a:solidFill>
            <a:schemeClr val="tx1">
              <a:alpha val="52000"/>
            </a:schemeClr>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rial"/>
              <a:cs typeface="Arial"/>
            </a:endParaRPr>
          </a:p>
        </p:txBody>
      </p:sp>
      <p:sp>
        <p:nvSpPr>
          <p:cNvPr id="10" name="CuadroTexto 9"/>
          <p:cNvSpPr txBox="1"/>
          <p:nvPr/>
        </p:nvSpPr>
        <p:spPr>
          <a:xfrm>
            <a:off x="2662518" y="2732559"/>
            <a:ext cx="4122185" cy="1600438"/>
          </a:xfrm>
          <a:prstGeom prst="rect">
            <a:avLst/>
          </a:prstGeom>
          <a:noFill/>
        </p:spPr>
        <p:txBody>
          <a:bodyPr wrap="square" rtlCol="0">
            <a:spAutoFit/>
          </a:bodyPr>
          <a:lstStyle/>
          <a:p>
            <a:pPr algn="ctr"/>
            <a:r>
              <a:rPr lang="es-ES" sz="1400" dirty="0">
                <a:solidFill>
                  <a:schemeClr val="bg1"/>
                </a:solidFill>
                <a:latin typeface="Arial"/>
                <a:cs typeface="Arial"/>
              </a:rPr>
              <a:t>PEDRO ENRIQUE ARMENDARES</a:t>
            </a:r>
          </a:p>
          <a:p>
            <a:pPr algn="ctr"/>
            <a:r>
              <a:rPr lang="es-ES" sz="1400" dirty="0" smtClean="0">
                <a:solidFill>
                  <a:schemeClr val="bg1"/>
                </a:solidFill>
                <a:latin typeface="Arial"/>
                <a:cs typeface="Arial"/>
              </a:rPr>
              <a:t>JUAN </a:t>
            </a:r>
            <a:r>
              <a:rPr lang="es-ES" sz="1400" dirty="0">
                <a:solidFill>
                  <a:schemeClr val="bg1"/>
                </a:solidFill>
                <a:latin typeface="Arial"/>
                <a:cs typeface="Arial"/>
              </a:rPr>
              <a:t>CARLOS MORENO-BRID</a:t>
            </a:r>
          </a:p>
          <a:p>
            <a:pPr algn="ctr"/>
            <a:r>
              <a:rPr lang="es-ES" sz="1400" dirty="0" smtClean="0">
                <a:solidFill>
                  <a:schemeClr val="bg1"/>
                </a:solidFill>
                <a:latin typeface="Arial"/>
                <a:cs typeface="Arial"/>
              </a:rPr>
              <a:t>JOAQUÍN </a:t>
            </a:r>
            <a:r>
              <a:rPr lang="es-ES" sz="1400" dirty="0">
                <a:solidFill>
                  <a:schemeClr val="bg1"/>
                </a:solidFill>
                <a:latin typeface="Arial"/>
                <a:cs typeface="Arial"/>
              </a:rPr>
              <a:t>SÁNCHEZ GÓMEZ</a:t>
            </a:r>
          </a:p>
          <a:p>
            <a:pPr algn="ctr"/>
            <a:r>
              <a:rPr lang="es-ES" sz="1400" dirty="0">
                <a:solidFill>
                  <a:schemeClr val="bg1"/>
                </a:solidFill>
                <a:latin typeface="Arial"/>
                <a:cs typeface="Arial"/>
              </a:rPr>
              <a:t>LUIS ÁNGEL MONROY GÓMEZ FRANCO</a:t>
            </a:r>
          </a:p>
          <a:p>
            <a:pPr algn="ctr"/>
            <a:r>
              <a:rPr lang="es-ES" sz="1400" dirty="0">
                <a:solidFill>
                  <a:schemeClr val="bg1"/>
                </a:solidFill>
                <a:latin typeface="Arial"/>
                <a:cs typeface="Arial"/>
              </a:rPr>
              <a:t>ISABEL </a:t>
            </a:r>
            <a:r>
              <a:rPr lang="es-ES" sz="1400" dirty="0" smtClean="0">
                <a:solidFill>
                  <a:schemeClr val="bg1"/>
                </a:solidFill>
                <a:latin typeface="Arial"/>
                <a:cs typeface="Arial"/>
              </a:rPr>
              <a:t>SALAT</a:t>
            </a:r>
          </a:p>
          <a:p>
            <a:pPr algn="ctr"/>
            <a:r>
              <a:rPr lang="es-ES" sz="1400" dirty="0">
                <a:solidFill>
                  <a:schemeClr val="bg1"/>
                </a:solidFill>
                <a:latin typeface="Arial"/>
                <a:cs typeface="Arial"/>
              </a:rPr>
              <a:t>Senado de la República, 16 de agosto de 2018</a:t>
            </a:r>
          </a:p>
          <a:p>
            <a:pPr algn="ctr"/>
            <a:endParaRPr lang="es-ES" sz="1400" dirty="0">
              <a:solidFill>
                <a:schemeClr val="bg1"/>
              </a:solidFill>
              <a:latin typeface="Arial"/>
              <a:cs typeface="Arial"/>
            </a:endParaRPr>
          </a:p>
        </p:txBody>
      </p:sp>
      <p:sp>
        <p:nvSpPr>
          <p:cNvPr id="12" name="CuadroTexto 11"/>
          <p:cNvSpPr txBox="1"/>
          <p:nvPr/>
        </p:nvSpPr>
        <p:spPr>
          <a:xfrm>
            <a:off x="-3" y="0"/>
            <a:ext cx="8538469" cy="646986"/>
          </a:xfrm>
          <a:prstGeom prst="roundRect">
            <a:avLst/>
          </a:prstGeom>
          <a:solidFill>
            <a:schemeClr val="accent1">
              <a:lumMod val="75000"/>
            </a:schemeClr>
          </a:solidFill>
          <a:ln>
            <a:noFill/>
          </a:ln>
        </p:spPr>
        <p:txBody>
          <a:bodyPr wrap="square" rtlCol="0">
            <a:spAutoFit/>
          </a:bodyPr>
          <a:lstStyle/>
          <a:p>
            <a:pPr algn="dist">
              <a:lnSpc>
                <a:spcPct val="80000"/>
              </a:lnSpc>
            </a:pPr>
            <a:r>
              <a:rPr lang="es-ES" sz="2000" b="1" cap="all" dirty="0">
                <a:solidFill>
                  <a:schemeClr val="bg1"/>
                </a:solidFill>
                <a:ea typeface="Arial Black" charset="0"/>
                <a:cs typeface="Arial Black" charset="0"/>
              </a:rPr>
              <a:t>los salarios en México: una mirada a cinco años de la aplicación de las reformas </a:t>
            </a:r>
            <a:r>
              <a:rPr lang="es-ES" sz="2000" b="1" cap="all" dirty="0" err="1">
                <a:solidFill>
                  <a:schemeClr val="bg1"/>
                </a:solidFill>
                <a:ea typeface="Arial Black" charset="0"/>
                <a:cs typeface="Arial Black" charset="0"/>
              </a:rPr>
              <a:t>estructuraleS</a:t>
            </a:r>
            <a:endParaRPr lang="es-ES" sz="2000" b="1" cap="all" dirty="0">
              <a:solidFill>
                <a:schemeClr val="bg1"/>
              </a:solidFill>
              <a:ea typeface="Arial" charset="0"/>
              <a:cs typeface="Arial" charset="0"/>
            </a:endParaRPr>
          </a:p>
        </p:txBody>
      </p:sp>
      <p:pic>
        <p:nvPicPr>
          <p:cNvPr id="14" name="Picture 1" descr="Logo unam trans-1.png"/>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a:ext>
            </a:extLst>
          </a:blip>
          <a:srcRect/>
          <a:stretch>
            <a:fillRect/>
          </a:stretch>
        </p:blipFill>
        <p:spPr bwMode="auto">
          <a:xfrm>
            <a:off x="8538466" y="0"/>
            <a:ext cx="760338" cy="7609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378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Salario mínimo y salario medio real, variaciones ene-sept 2017 vs 2016</a:t>
            </a:r>
          </a:p>
        </p:txBody>
      </p:sp>
      <p:pic>
        <p:nvPicPr>
          <p:cNvPr id="3" name="Imagen 2"/>
          <p:cNvPicPr>
            <a:picLocks noChangeAspect="1"/>
          </p:cNvPicPr>
          <p:nvPr/>
        </p:nvPicPr>
        <p:blipFill>
          <a:blip r:embed="rId2"/>
          <a:stretch>
            <a:fillRect/>
          </a:stretch>
        </p:blipFill>
        <p:spPr>
          <a:xfrm>
            <a:off x="280086" y="1425145"/>
            <a:ext cx="8559113" cy="5179715"/>
          </a:xfrm>
          <a:prstGeom prst="rect">
            <a:avLst/>
          </a:prstGeom>
        </p:spPr>
      </p:pic>
      <p:sp>
        <p:nvSpPr>
          <p:cNvPr id="4" name="CuadroTexto 3"/>
          <p:cNvSpPr txBox="1"/>
          <p:nvPr/>
        </p:nvSpPr>
        <p:spPr>
          <a:xfrm>
            <a:off x="1098959" y="1650289"/>
            <a:ext cx="2072080" cy="1323439"/>
          </a:xfrm>
          <a:prstGeom prst="rect">
            <a:avLst/>
          </a:prstGeom>
          <a:noFill/>
        </p:spPr>
        <p:txBody>
          <a:bodyPr wrap="square" rtlCol="0">
            <a:spAutoFit/>
          </a:bodyPr>
          <a:lstStyle/>
          <a:p>
            <a:r>
              <a:rPr lang="es-MX" sz="2000" b="1" dirty="0">
                <a:solidFill>
                  <a:srgbClr val="FF0000"/>
                </a:solidFill>
              </a:rPr>
              <a:t>Y </a:t>
            </a:r>
            <a:r>
              <a:rPr lang="es-MX" sz="2000" b="1" dirty="0" smtClean="0">
                <a:solidFill>
                  <a:srgbClr val="FF0000"/>
                </a:solidFill>
              </a:rPr>
              <a:t>en 2017 siguió </a:t>
            </a:r>
            <a:r>
              <a:rPr lang="es-MX" sz="2000" b="1" dirty="0">
                <a:solidFill>
                  <a:srgbClr val="FF0000"/>
                </a:solidFill>
              </a:rPr>
              <a:t>cayendo el salario medio real  en México</a:t>
            </a:r>
          </a:p>
        </p:txBody>
      </p:sp>
    </p:spTree>
    <p:extLst>
      <p:ext uri="{BB962C8B-B14F-4D97-AF65-F5344CB8AC3E}">
        <p14:creationId xmlns:p14="http://schemas.microsoft.com/office/powerpoint/2010/main" val="2192606876"/>
      </p:ext>
    </p:extLst>
  </p:cSld>
  <p:clrMapOvr>
    <a:masterClrMapping/>
  </p:clrMapOvr>
  <p:transition spd="slow">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Salario mínimo real como % del salario promedio real del sector privado, 2005-15</a:t>
            </a:r>
          </a:p>
        </p:txBody>
      </p:sp>
      <p:pic>
        <p:nvPicPr>
          <p:cNvPr id="4" name="Imagen 3"/>
          <p:cNvPicPr>
            <a:picLocks noChangeAspect="1"/>
          </p:cNvPicPr>
          <p:nvPr/>
        </p:nvPicPr>
        <p:blipFill>
          <a:blip r:embed="rId3"/>
          <a:stretch>
            <a:fillRect/>
          </a:stretch>
        </p:blipFill>
        <p:spPr>
          <a:xfrm>
            <a:off x="486033" y="1293341"/>
            <a:ext cx="7175156" cy="5140409"/>
          </a:xfrm>
          <a:prstGeom prst="rect">
            <a:avLst/>
          </a:prstGeom>
        </p:spPr>
      </p:pic>
      <p:sp>
        <p:nvSpPr>
          <p:cNvPr id="5" name="CuadroTexto 4"/>
          <p:cNvSpPr txBox="1"/>
          <p:nvPr/>
        </p:nvSpPr>
        <p:spPr>
          <a:xfrm>
            <a:off x="7175158" y="1902941"/>
            <a:ext cx="1795848" cy="369332"/>
          </a:xfrm>
          <a:prstGeom prst="rect">
            <a:avLst/>
          </a:prstGeom>
          <a:noFill/>
        </p:spPr>
        <p:txBody>
          <a:bodyPr wrap="square" rtlCol="0">
            <a:spAutoFit/>
          </a:bodyPr>
          <a:lstStyle/>
          <a:p>
            <a:endParaRPr lang="es-MX" dirty="0"/>
          </a:p>
        </p:txBody>
      </p:sp>
      <p:sp>
        <p:nvSpPr>
          <p:cNvPr id="6" name="CuadroTexto 5"/>
          <p:cNvSpPr txBox="1"/>
          <p:nvPr/>
        </p:nvSpPr>
        <p:spPr>
          <a:xfrm>
            <a:off x="4703805" y="1293341"/>
            <a:ext cx="4349580" cy="1200329"/>
          </a:xfrm>
          <a:prstGeom prst="rect">
            <a:avLst/>
          </a:prstGeom>
          <a:noFill/>
        </p:spPr>
        <p:txBody>
          <a:bodyPr wrap="square" rtlCol="0">
            <a:spAutoFit/>
          </a:bodyPr>
          <a:lstStyle/>
          <a:p>
            <a:r>
              <a:rPr lang="es-MX" b="1" dirty="0">
                <a:solidFill>
                  <a:srgbClr val="FF0000"/>
                </a:solidFill>
              </a:rPr>
              <a:t>En México … el salario mínimo no cumple el rol de protección y satisfacción de necesidades básicas de los trabajadores y sus familias (OIT, 2018)</a:t>
            </a:r>
          </a:p>
        </p:txBody>
      </p:sp>
    </p:spTree>
    <p:extLst>
      <p:ext uri="{BB962C8B-B14F-4D97-AF65-F5344CB8AC3E}">
        <p14:creationId xmlns:p14="http://schemas.microsoft.com/office/powerpoint/2010/main" val="2957604900"/>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América Latina: relación del salario mínimo con la línea de pobreza por persona </a:t>
            </a:r>
            <a:r>
              <a:rPr lang="es-MX" sz="2000" dirty="0"/>
              <a:t>(2005-2014).</a:t>
            </a:r>
          </a:p>
        </p:txBody>
      </p:sp>
      <p:pic>
        <p:nvPicPr>
          <p:cNvPr id="4" name="Imagen 3"/>
          <p:cNvPicPr>
            <a:picLocks noChangeAspect="1"/>
          </p:cNvPicPr>
          <p:nvPr/>
        </p:nvPicPr>
        <p:blipFill>
          <a:blip r:embed="rId2"/>
          <a:stretch>
            <a:fillRect/>
          </a:stretch>
        </p:blipFill>
        <p:spPr>
          <a:xfrm>
            <a:off x="400831" y="1161535"/>
            <a:ext cx="6453049" cy="2680686"/>
          </a:xfrm>
          <a:prstGeom prst="rect">
            <a:avLst/>
          </a:prstGeom>
        </p:spPr>
      </p:pic>
      <p:pic>
        <p:nvPicPr>
          <p:cNvPr id="5" name="Imagen 4"/>
          <p:cNvPicPr>
            <a:picLocks noChangeAspect="1"/>
          </p:cNvPicPr>
          <p:nvPr/>
        </p:nvPicPr>
        <p:blipFill>
          <a:blip r:embed="rId3"/>
          <a:stretch>
            <a:fillRect/>
          </a:stretch>
        </p:blipFill>
        <p:spPr>
          <a:xfrm>
            <a:off x="1672281" y="4055702"/>
            <a:ext cx="7173317" cy="2693773"/>
          </a:xfrm>
          <a:prstGeom prst="rect">
            <a:avLst/>
          </a:prstGeom>
        </p:spPr>
      </p:pic>
      <p:sp>
        <p:nvSpPr>
          <p:cNvPr id="6" name="CuadroTexto 5"/>
          <p:cNvSpPr txBox="1"/>
          <p:nvPr/>
        </p:nvSpPr>
        <p:spPr>
          <a:xfrm>
            <a:off x="6853880" y="1458097"/>
            <a:ext cx="2158315" cy="2554545"/>
          </a:xfrm>
          <a:prstGeom prst="rect">
            <a:avLst/>
          </a:prstGeom>
          <a:noFill/>
        </p:spPr>
        <p:txBody>
          <a:bodyPr wrap="square" rtlCol="0">
            <a:spAutoFit/>
          </a:bodyPr>
          <a:lstStyle/>
          <a:p>
            <a:r>
              <a:rPr lang="es-MX" sz="2000" b="1" dirty="0">
                <a:solidFill>
                  <a:srgbClr val="FF0000"/>
                </a:solidFill>
              </a:rPr>
              <a:t>El salario mínimo en México a un nivel tan bajo que es una aberración en la región. ¡El único  que no llega a la línea de pobreza! </a:t>
            </a:r>
          </a:p>
        </p:txBody>
      </p:sp>
    </p:spTree>
    <p:extLst>
      <p:ext uri="{BB962C8B-B14F-4D97-AF65-F5344CB8AC3E}">
        <p14:creationId xmlns:p14="http://schemas.microsoft.com/office/powerpoint/2010/main" val="1731264487"/>
      </p:ext>
    </p:extLst>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6396" y="2895218"/>
            <a:ext cx="8197052" cy="871537"/>
          </a:xfrm>
        </p:spPr>
        <p:txBody>
          <a:bodyPr/>
          <a:lstStyle/>
          <a:p>
            <a:r>
              <a:rPr lang="es-MX" dirty="0" smtClean="0"/>
              <a:t>La evolución de los salarios </a:t>
            </a:r>
            <a:r>
              <a:rPr lang="es-MX" dirty="0"/>
              <a:t>le quitan </a:t>
            </a:r>
            <a:r>
              <a:rPr lang="es-MX" dirty="0" smtClean="0"/>
              <a:t>lustre al sexenio del empleo; y ya en esas a varios más…</a:t>
            </a:r>
            <a:endParaRPr lang="es-MX" dirty="0"/>
          </a:p>
        </p:txBody>
      </p:sp>
    </p:spTree>
    <p:extLst>
      <p:ext uri="{BB962C8B-B14F-4D97-AF65-F5344CB8AC3E}">
        <p14:creationId xmlns:p14="http://schemas.microsoft.com/office/powerpoint/2010/main" val="2795723379"/>
      </p:ext>
    </p:extLst>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ingreso laboral en </a:t>
            </a:r>
            <a:r>
              <a:rPr lang="es-MX" dirty="0" err="1" smtClean="0"/>
              <a:t>méxico</a:t>
            </a:r>
            <a:r>
              <a:rPr lang="es-MX" dirty="0" smtClean="0"/>
              <a:t> lleva diez años perdiendo poder adquisitivo real…</a:t>
            </a:r>
            <a:endParaRPr lang="es-MX" dirty="0"/>
          </a:p>
        </p:txBody>
      </p:sp>
      <p:pic>
        <p:nvPicPr>
          <p:cNvPr id="3" name="Imagen 2"/>
          <p:cNvPicPr>
            <a:picLocks noChangeAspect="1"/>
          </p:cNvPicPr>
          <p:nvPr/>
        </p:nvPicPr>
        <p:blipFill>
          <a:blip r:embed="rId2"/>
          <a:stretch>
            <a:fillRect/>
          </a:stretch>
        </p:blipFill>
        <p:spPr>
          <a:xfrm>
            <a:off x="75501" y="1098958"/>
            <a:ext cx="9068499" cy="5759042"/>
          </a:xfrm>
          <a:prstGeom prst="rect">
            <a:avLst/>
          </a:prstGeom>
        </p:spPr>
      </p:pic>
    </p:spTree>
    <p:extLst>
      <p:ext uri="{BB962C8B-B14F-4D97-AF65-F5344CB8AC3E}">
        <p14:creationId xmlns:p14="http://schemas.microsoft.com/office/powerpoint/2010/main" val="875409019"/>
      </p:ext>
    </p:extLst>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86F74CB-0C75-4048-8C06-292758BDAB4B}"/>
              </a:ext>
            </a:extLst>
          </p:cNvPr>
          <p:cNvSpPr>
            <a:spLocks noGrp="1"/>
          </p:cNvSpPr>
          <p:nvPr>
            <p:ph type="title"/>
          </p:nvPr>
        </p:nvSpPr>
        <p:spPr/>
        <p:txBody>
          <a:bodyPr/>
          <a:lstStyle/>
          <a:p>
            <a:r>
              <a:rPr lang="es-MX" sz="3200" dirty="0"/>
              <a:t>El ingreso laboral real tiene un retraimiento mayor para los niveles </a:t>
            </a:r>
            <a:r>
              <a:rPr lang="es-MX" sz="3200" dirty="0" smtClean="0"/>
              <a:t>educativos </a:t>
            </a:r>
            <a:r>
              <a:rPr lang="es-MX" sz="3200" dirty="0"/>
              <a:t>más altos</a:t>
            </a:r>
            <a:endParaRPr lang="es-ES_tradnl" sz="3200" dirty="0"/>
          </a:p>
        </p:txBody>
      </p:sp>
      <p:pic>
        <p:nvPicPr>
          <p:cNvPr id="5" name="Imagen 4">
            <a:extLst>
              <a:ext uri="{FF2B5EF4-FFF2-40B4-BE49-F238E27FC236}">
                <a16:creationId xmlns="" xmlns:a16="http://schemas.microsoft.com/office/drawing/2014/main" id="{D56344EC-8CFA-744D-8F9E-57A5D8E6BABB}"/>
              </a:ext>
            </a:extLst>
          </p:cNvPr>
          <p:cNvPicPr>
            <a:picLocks noChangeAspect="1"/>
          </p:cNvPicPr>
          <p:nvPr/>
        </p:nvPicPr>
        <p:blipFill>
          <a:blip r:embed="rId2"/>
          <a:stretch>
            <a:fillRect/>
          </a:stretch>
        </p:blipFill>
        <p:spPr>
          <a:xfrm>
            <a:off x="0" y="1685999"/>
            <a:ext cx="9144000" cy="3933872"/>
          </a:xfrm>
          <a:prstGeom prst="rect">
            <a:avLst/>
          </a:prstGeom>
        </p:spPr>
      </p:pic>
      <p:sp>
        <p:nvSpPr>
          <p:cNvPr id="6" name="CuadroTexto 5">
            <a:extLst>
              <a:ext uri="{FF2B5EF4-FFF2-40B4-BE49-F238E27FC236}">
                <a16:creationId xmlns="" xmlns:a16="http://schemas.microsoft.com/office/drawing/2014/main" id="{E6B8710F-01C0-0748-A1B3-3931CD803AC1}"/>
              </a:ext>
            </a:extLst>
          </p:cNvPr>
          <p:cNvSpPr txBox="1"/>
          <p:nvPr/>
        </p:nvSpPr>
        <p:spPr>
          <a:xfrm>
            <a:off x="149226" y="5710335"/>
            <a:ext cx="5934333" cy="369332"/>
          </a:xfrm>
          <a:prstGeom prst="rect">
            <a:avLst/>
          </a:prstGeom>
          <a:noFill/>
        </p:spPr>
        <p:txBody>
          <a:bodyPr wrap="square" rtlCol="0">
            <a:spAutoFit/>
          </a:bodyPr>
          <a:lstStyle/>
          <a:p>
            <a:r>
              <a:rPr lang="es-ES_tradnl" dirty="0"/>
              <a:t>Fuente: Informe “Desigualdades en México 2018”.</a:t>
            </a:r>
          </a:p>
        </p:txBody>
      </p:sp>
      <p:sp>
        <p:nvSpPr>
          <p:cNvPr id="7" name="CuadroTexto 6">
            <a:extLst>
              <a:ext uri="{FF2B5EF4-FFF2-40B4-BE49-F238E27FC236}">
                <a16:creationId xmlns="" xmlns:a16="http://schemas.microsoft.com/office/drawing/2014/main" id="{A8D39FC3-3C55-E943-BAD7-11EE9D7688D2}"/>
              </a:ext>
            </a:extLst>
          </p:cNvPr>
          <p:cNvSpPr txBox="1"/>
          <p:nvPr/>
        </p:nvSpPr>
        <p:spPr>
          <a:xfrm>
            <a:off x="149226" y="1132359"/>
            <a:ext cx="8994774" cy="369332"/>
          </a:xfrm>
          <a:prstGeom prst="rect">
            <a:avLst/>
          </a:prstGeom>
          <a:noFill/>
        </p:spPr>
        <p:txBody>
          <a:bodyPr wrap="square" rtlCol="0">
            <a:spAutoFit/>
          </a:bodyPr>
          <a:lstStyle/>
          <a:p>
            <a:pPr algn="ctr"/>
            <a:r>
              <a:rPr lang="es-ES_tradnl" b="1" dirty="0"/>
              <a:t>Mediana del ingreso por hora trabajada según nivel máximo de instrucción</a:t>
            </a:r>
          </a:p>
        </p:txBody>
      </p:sp>
      <p:sp>
        <p:nvSpPr>
          <p:cNvPr id="8" name="CuadroTexto 7"/>
          <p:cNvSpPr txBox="1"/>
          <p:nvPr/>
        </p:nvSpPr>
        <p:spPr>
          <a:xfrm>
            <a:off x="3523376" y="1577401"/>
            <a:ext cx="5394121" cy="923330"/>
          </a:xfrm>
          <a:prstGeom prst="rect">
            <a:avLst/>
          </a:prstGeom>
          <a:noFill/>
        </p:spPr>
        <p:txBody>
          <a:bodyPr wrap="square" rtlCol="0">
            <a:spAutoFit/>
          </a:bodyPr>
          <a:lstStyle/>
          <a:p>
            <a:r>
              <a:rPr lang="es-MX" dirty="0" smtClean="0">
                <a:solidFill>
                  <a:srgbClr val="FF0000"/>
                </a:solidFill>
              </a:rPr>
              <a:t>Cuestiona fuertemente la idea de que la falta de empleo se debe a la escasez de trabajadores especializados</a:t>
            </a:r>
            <a:endParaRPr lang="es-MX" dirty="0">
              <a:solidFill>
                <a:srgbClr val="FF0000"/>
              </a:solidFill>
            </a:endParaRPr>
          </a:p>
        </p:txBody>
      </p:sp>
    </p:spTree>
    <p:extLst>
      <p:ext uri="{BB962C8B-B14F-4D97-AF65-F5344CB8AC3E}">
        <p14:creationId xmlns:p14="http://schemas.microsoft.com/office/powerpoint/2010/main" val="928533724"/>
      </p:ext>
    </p:extLst>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Se traduce todo esto en la recomposición del </a:t>
            </a:r>
            <a:r>
              <a:rPr lang="es-ES" sz="3200" dirty="0"/>
              <a:t>empleos </a:t>
            </a:r>
            <a:r>
              <a:rPr lang="es-ES" sz="3200" dirty="0" smtClean="0"/>
              <a:t>hacia los de más baja </a:t>
            </a:r>
            <a:r>
              <a:rPr lang="es-ES" sz="3200" dirty="0"/>
              <a:t>remuneración</a:t>
            </a:r>
            <a:endParaRPr lang="es-ES" sz="3200" dirty="0">
              <a:solidFill>
                <a:srgbClr val="FF0000"/>
              </a:solidFill>
            </a:endParaRPr>
          </a:p>
        </p:txBody>
      </p:sp>
      <p:graphicFrame>
        <p:nvGraphicFramePr>
          <p:cNvPr id="11" name="Gráfico 10">
            <a:extLst>
              <a:ext uri="{FF2B5EF4-FFF2-40B4-BE49-F238E27FC236}">
                <a16:creationId xmlns="" xmlns:a16="http://schemas.microsoft.com/office/drawing/2014/main" id="{4A9EF90C-B37C-4011-ABBF-C1B21A25287B}"/>
              </a:ext>
            </a:extLst>
          </p:cNvPr>
          <p:cNvGraphicFramePr>
            <a:graphicFrameLocks/>
          </p:cNvGraphicFramePr>
          <p:nvPr>
            <p:extLst/>
          </p:nvPr>
        </p:nvGraphicFramePr>
        <p:xfrm>
          <a:off x="-114828" y="1217468"/>
          <a:ext cx="9258828" cy="52147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Tabla 2">
            <a:extLst>
              <a:ext uri="{FF2B5EF4-FFF2-40B4-BE49-F238E27FC236}">
                <a16:creationId xmlns="" xmlns:a16="http://schemas.microsoft.com/office/drawing/2014/main" id="{D5952572-72F3-8F43-8AAE-62B96CBE7C9A}"/>
              </a:ext>
            </a:extLst>
          </p:cNvPr>
          <p:cNvGraphicFramePr>
            <a:graphicFrameLocks noGrp="1"/>
          </p:cNvGraphicFramePr>
          <p:nvPr>
            <p:extLst/>
          </p:nvPr>
        </p:nvGraphicFramePr>
        <p:xfrm>
          <a:off x="0" y="6363155"/>
          <a:ext cx="9144000" cy="338447"/>
        </p:xfrm>
        <a:graphic>
          <a:graphicData uri="http://schemas.openxmlformats.org/drawingml/2006/table">
            <a:tbl>
              <a:tblPr>
                <a:tableStyleId>{5C22544A-7EE6-4342-B048-85BDC9FD1C3A}</a:tableStyleId>
              </a:tblPr>
              <a:tblGrid>
                <a:gridCol w="9144000">
                  <a:extLst>
                    <a:ext uri="{9D8B030D-6E8A-4147-A177-3AD203B41FA5}">
                      <a16:colId xmlns="" xmlns:a16="http://schemas.microsoft.com/office/drawing/2014/main" val="2341835740"/>
                    </a:ext>
                  </a:extLst>
                </a:gridCol>
              </a:tblGrid>
              <a:tr h="338447">
                <a:tc>
                  <a:txBody>
                    <a:bodyPr/>
                    <a:lstStyle/>
                    <a:p>
                      <a:pPr algn="ctr" fontAlgn="b"/>
                      <a:r>
                        <a:rPr lang="es-MX" sz="1100" u="none" strike="noStrike" dirty="0">
                          <a:effectLst/>
                        </a:rPr>
                        <a:t>FUENTE: INEGI. Encuesta Nacional de Ocupación y Empleo; datos del segundo trimestre</a:t>
                      </a:r>
                      <a:endParaRPr lang="es-MX" sz="1100" b="0" i="0" u="none" strike="noStrike" dirty="0">
                        <a:solidFill>
                          <a:srgbClr val="000000"/>
                        </a:solidFill>
                        <a:effectLst/>
                        <a:latin typeface="Calibri" panose="020F0502020204030204" pitchFamily="34" charset="0"/>
                      </a:endParaRPr>
                    </a:p>
                  </a:txBody>
                  <a:tcPr marL="9525" marR="9525" marT="9525" marB="0" anchor="b">
                    <a:noFill/>
                  </a:tcPr>
                </a:tc>
                <a:extLst>
                  <a:ext uri="{0D108BD9-81ED-4DB2-BD59-A6C34878D82A}">
                    <a16:rowId xmlns="" xmlns:a16="http://schemas.microsoft.com/office/drawing/2014/main" val="1736720100"/>
                  </a:ext>
                </a:extLst>
              </a:tr>
            </a:tbl>
          </a:graphicData>
        </a:graphic>
      </p:graphicFrame>
    </p:spTree>
    <p:extLst>
      <p:ext uri="{BB962C8B-B14F-4D97-AF65-F5344CB8AC3E}">
        <p14:creationId xmlns:p14="http://schemas.microsoft.com/office/powerpoint/2010/main" val="3129290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Sólo 37% de los ocupados tiene ingresos laborales por más de 3 salarios mínimos </a:t>
            </a:r>
            <a:endParaRPr lang="es-MX" dirty="0"/>
          </a:p>
        </p:txBody>
      </p:sp>
      <p:pic>
        <p:nvPicPr>
          <p:cNvPr id="3" name="Imagen 2"/>
          <p:cNvPicPr>
            <a:picLocks noChangeAspect="1"/>
          </p:cNvPicPr>
          <p:nvPr/>
        </p:nvPicPr>
        <p:blipFill>
          <a:blip r:embed="rId2"/>
          <a:stretch>
            <a:fillRect/>
          </a:stretch>
        </p:blipFill>
        <p:spPr>
          <a:xfrm>
            <a:off x="0" y="1090569"/>
            <a:ext cx="9143999" cy="5767431"/>
          </a:xfrm>
          <a:prstGeom prst="rect">
            <a:avLst/>
          </a:prstGeom>
        </p:spPr>
      </p:pic>
    </p:spTree>
    <p:extLst>
      <p:ext uri="{BB962C8B-B14F-4D97-AF65-F5344CB8AC3E}">
        <p14:creationId xmlns:p14="http://schemas.microsoft.com/office/powerpoint/2010/main" val="3616465718"/>
      </p:ext>
    </p:extLst>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Así, Hay muy pocos países en que la participación del salario en el ingreso haya caído tanto como en México </a:t>
            </a:r>
            <a:endParaRPr lang="es-ES" sz="2800" dirty="0"/>
          </a:p>
        </p:txBody>
      </p:sp>
      <p:graphicFrame>
        <p:nvGraphicFramePr>
          <p:cNvPr id="3" name="Gráfico 2">
            <a:extLst>
              <a:ext uri="{FF2B5EF4-FFF2-40B4-BE49-F238E27FC236}">
                <a16:creationId xmlns="" xmlns:a16="http://schemas.microsoft.com/office/drawing/2014/main" id="{2A1B4AB9-0861-4613-B531-1BC53401863E}"/>
              </a:ext>
            </a:extLst>
          </p:cNvPr>
          <p:cNvGraphicFramePr>
            <a:graphicFrameLocks/>
          </p:cNvGraphicFramePr>
          <p:nvPr>
            <p:extLst/>
          </p:nvPr>
        </p:nvGraphicFramePr>
        <p:xfrm>
          <a:off x="149224" y="1297782"/>
          <a:ext cx="8708779" cy="5241393"/>
        </p:xfrm>
        <a:graphic>
          <a:graphicData uri="http://schemas.openxmlformats.org/drawingml/2006/chart">
            <c:chart xmlns:c="http://schemas.openxmlformats.org/drawingml/2006/chart" xmlns:r="http://schemas.openxmlformats.org/officeDocument/2006/relationships" r:id="rId2"/>
          </a:graphicData>
        </a:graphic>
      </p:graphicFrame>
      <p:sp>
        <p:nvSpPr>
          <p:cNvPr id="4" name="CuadroTexto 3"/>
          <p:cNvSpPr txBox="1"/>
          <p:nvPr/>
        </p:nvSpPr>
        <p:spPr>
          <a:xfrm>
            <a:off x="2908570" y="4435813"/>
            <a:ext cx="3832698" cy="1477328"/>
          </a:xfrm>
          <a:prstGeom prst="rect">
            <a:avLst/>
          </a:prstGeom>
          <a:noFill/>
        </p:spPr>
        <p:txBody>
          <a:bodyPr wrap="square" rtlCol="0">
            <a:spAutoFit/>
          </a:bodyPr>
          <a:lstStyle/>
          <a:p>
            <a:r>
              <a:rPr lang="es-MX" b="1" dirty="0" smtClean="0">
                <a:solidFill>
                  <a:schemeClr val="accent6"/>
                </a:solidFill>
              </a:rPr>
              <a:t>Desde 2009, los salarios pierden peso en el PIB.  Dado que la </a:t>
            </a:r>
            <a:r>
              <a:rPr lang="es-MX" b="1" dirty="0">
                <a:solidFill>
                  <a:schemeClr val="accent6"/>
                </a:solidFill>
              </a:rPr>
              <a:t>distribución del </a:t>
            </a:r>
            <a:r>
              <a:rPr lang="es-MX" b="1" dirty="0" smtClean="0">
                <a:solidFill>
                  <a:schemeClr val="accent6"/>
                </a:solidFill>
              </a:rPr>
              <a:t>ingreso</a:t>
            </a:r>
            <a:r>
              <a:rPr lang="es-MX" b="1" dirty="0">
                <a:solidFill>
                  <a:schemeClr val="accent6"/>
                </a:solidFill>
              </a:rPr>
              <a:t> </a:t>
            </a:r>
            <a:r>
              <a:rPr lang="es-MX" b="1" dirty="0" smtClean="0">
                <a:solidFill>
                  <a:schemeClr val="accent6"/>
                </a:solidFill>
              </a:rPr>
              <a:t>se ha concentrado más, parece que la recuperación post-crisis favoreció a los “más favorecidos”</a:t>
            </a:r>
            <a:endParaRPr lang="es-MX" b="1" dirty="0">
              <a:solidFill>
                <a:schemeClr val="accent6"/>
              </a:solidFill>
            </a:endParaRPr>
          </a:p>
        </p:txBody>
      </p:sp>
      <p:sp>
        <p:nvSpPr>
          <p:cNvPr id="5" name="CuadroTexto 4"/>
          <p:cNvSpPr txBox="1"/>
          <p:nvPr/>
        </p:nvSpPr>
        <p:spPr>
          <a:xfrm>
            <a:off x="83891" y="6420255"/>
            <a:ext cx="8774112" cy="338554"/>
          </a:xfrm>
          <a:prstGeom prst="rect">
            <a:avLst/>
          </a:prstGeom>
          <a:noFill/>
        </p:spPr>
        <p:txBody>
          <a:bodyPr wrap="square" rtlCol="0">
            <a:spAutoFit/>
          </a:bodyPr>
          <a:lstStyle/>
          <a:p>
            <a:r>
              <a:rPr lang="es-MX" sz="1600" dirty="0"/>
              <a:t>Fuente: Elaboración propia con base en datos oficiales y de </a:t>
            </a:r>
            <a:r>
              <a:rPr lang="es-MX" sz="1600" dirty="0" err="1"/>
              <a:t>N.Samaniego</a:t>
            </a:r>
            <a:r>
              <a:rPr lang="es-MX" sz="1600" dirty="0"/>
              <a:t> (2018)</a:t>
            </a:r>
          </a:p>
        </p:txBody>
      </p:sp>
    </p:spTree>
    <p:extLst>
      <p:ext uri="{BB962C8B-B14F-4D97-AF65-F5344CB8AC3E}">
        <p14:creationId xmlns:p14="http://schemas.microsoft.com/office/powerpoint/2010/main" val="2066215271"/>
      </p:ext>
    </p:extLst>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smtClean="0"/>
              <a:t>La atonía del ingreso laboral es tal que casi 40% de la población no cubre la canasta alimentaria</a:t>
            </a:r>
            <a:endParaRPr lang="es-MX" sz="2800" dirty="0"/>
          </a:p>
        </p:txBody>
      </p:sp>
      <p:pic>
        <p:nvPicPr>
          <p:cNvPr id="9" name="Imagen 8"/>
          <p:cNvPicPr>
            <a:picLocks noChangeAspect="1"/>
          </p:cNvPicPr>
          <p:nvPr/>
        </p:nvPicPr>
        <p:blipFill>
          <a:blip r:embed="rId3"/>
          <a:stretch>
            <a:fillRect/>
          </a:stretch>
        </p:blipFill>
        <p:spPr>
          <a:xfrm>
            <a:off x="4247752" y="3757700"/>
            <a:ext cx="4662498" cy="3100300"/>
          </a:xfrm>
          <a:prstGeom prst="rect">
            <a:avLst/>
          </a:prstGeom>
        </p:spPr>
      </p:pic>
      <p:pic>
        <p:nvPicPr>
          <p:cNvPr id="10" name="Imagen 9"/>
          <p:cNvPicPr>
            <a:picLocks noChangeAspect="1"/>
          </p:cNvPicPr>
          <p:nvPr/>
        </p:nvPicPr>
        <p:blipFill>
          <a:blip r:embed="rId4"/>
          <a:stretch>
            <a:fillRect/>
          </a:stretch>
        </p:blipFill>
        <p:spPr>
          <a:xfrm>
            <a:off x="-90906" y="995681"/>
            <a:ext cx="4338658" cy="2947236"/>
          </a:xfrm>
          <a:prstGeom prst="rect">
            <a:avLst/>
          </a:prstGeom>
        </p:spPr>
      </p:pic>
      <p:sp>
        <p:nvSpPr>
          <p:cNvPr id="11" name="CuadroTexto 10"/>
          <p:cNvSpPr txBox="1"/>
          <p:nvPr/>
        </p:nvSpPr>
        <p:spPr>
          <a:xfrm>
            <a:off x="4765431" y="1128069"/>
            <a:ext cx="4144819" cy="2031325"/>
          </a:xfrm>
          <a:prstGeom prst="rect">
            <a:avLst/>
          </a:prstGeom>
          <a:noFill/>
        </p:spPr>
        <p:txBody>
          <a:bodyPr wrap="square" rtlCol="0">
            <a:spAutoFit/>
          </a:bodyPr>
          <a:lstStyle/>
          <a:p>
            <a:r>
              <a:rPr lang="es-MX" dirty="0" smtClean="0">
                <a:solidFill>
                  <a:srgbClr val="FF0000"/>
                </a:solidFill>
              </a:rPr>
              <a:t>“La </a:t>
            </a:r>
            <a:r>
              <a:rPr lang="es-MX" dirty="0">
                <a:solidFill>
                  <a:srgbClr val="FF0000"/>
                </a:solidFill>
              </a:rPr>
              <a:t>población con ingreso laboral inferior al costo de la canasta alimentaria pasó de</a:t>
            </a:r>
          </a:p>
          <a:p>
            <a:r>
              <a:rPr lang="es-MX" dirty="0">
                <a:solidFill>
                  <a:srgbClr val="FF0000"/>
                </a:solidFill>
              </a:rPr>
              <a:t>40.1% en el segundo trimestre de 2017 a 38.5% en el segundo trimestre de 2018,</a:t>
            </a:r>
          </a:p>
          <a:p>
            <a:r>
              <a:rPr lang="es-MX" dirty="0">
                <a:solidFill>
                  <a:srgbClr val="FF0000"/>
                </a:solidFill>
              </a:rPr>
              <a:t>debido a una mejora en el ingreso laboral. Sin embargo, </a:t>
            </a:r>
            <a:r>
              <a:rPr lang="es-MX" dirty="0" smtClean="0">
                <a:solidFill>
                  <a:srgbClr val="FF0000"/>
                </a:solidFill>
              </a:rPr>
              <a:t>sigue por encima del nivel</a:t>
            </a:r>
            <a:endParaRPr lang="es-MX" dirty="0">
              <a:solidFill>
                <a:srgbClr val="FF0000"/>
              </a:solidFill>
            </a:endParaRPr>
          </a:p>
          <a:p>
            <a:r>
              <a:rPr lang="es-MX" dirty="0">
                <a:solidFill>
                  <a:srgbClr val="FF0000"/>
                </a:solidFill>
              </a:rPr>
              <a:t>de </a:t>
            </a:r>
            <a:r>
              <a:rPr lang="es-MX" dirty="0" smtClean="0">
                <a:solidFill>
                  <a:srgbClr val="FF0000"/>
                </a:solidFill>
              </a:rPr>
              <a:t>2008”   CONEVAL, agosto 2018</a:t>
            </a:r>
            <a:endParaRPr lang="es-MX" dirty="0">
              <a:solidFill>
                <a:srgbClr val="FF0000"/>
              </a:solidFill>
            </a:endParaRPr>
          </a:p>
        </p:txBody>
      </p:sp>
    </p:spTree>
    <p:extLst>
      <p:ext uri="{BB962C8B-B14F-4D97-AF65-F5344CB8AC3E}">
        <p14:creationId xmlns:p14="http://schemas.microsoft.com/office/powerpoint/2010/main" val="23610607"/>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El trabajo no puede verse como un </a:t>
            </a:r>
            <a:r>
              <a:rPr lang="es-MX" sz="3600" dirty="0"/>
              <a:t>mero </a:t>
            </a:r>
            <a:r>
              <a:rPr lang="es-MX" sz="3600" dirty="0" smtClean="0"/>
              <a:t>mercado, ni el salario como un precio más</a:t>
            </a:r>
            <a:endParaRPr lang="es-MX" sz="3600" dirty="0"/>
          </a:p>
        </p:txBody>
      </p:sp>
      <p:sp>
        <p:nvSpPr>
          <p:cNvPr id="3" name="Marcador de contenido 2"/>
          <p:cNvSpPr>
            <a:spLocks noGrp="1"/>
          </p:cNvSpPr>
          <p:nvPr>
            <p:ph idx="1"/>
          </p:nvPr>
        </p:nvSpPr>
        <p:spPr/>
        <p:txBody>
          <a:bodyPr>
            <a:normAutofit/>
          </a:bodyPr>
          <a:lstStyle/>
          <a:p>
            <a:pPr marL="0" indent="0">
              <a:buNone/>
            </a:pPr>
            <a:r>
              <a:rPr lang="es-MX" sz="3200" dirty="0" smtClean="0"/>
              <a:t>El empleo, el trabajo no puede verse como una mercancía más. </a:t>
            </a:r>
          </a:p>
          <a:p>
            <a:pPr marL="0" indent="0">
              <a:buNone/>
            </a:pPr>
            <a:r>
              <a:rPr lang="es-MX" sz="3200" dirty="0" smtClean="0"/>
              <a:t>Su precio, el salario, está sujeto no solo a las leyes de la oferta y la demanda sino a otras consideraciones incluyendo de política. El caso de los salarios mínimos en México es ilustrativo. </a:t>
            </a:r>
          </a:p>
          <a:p>
            <a:pPr marL="0" indent="0">
              <a:buNone/>
            </a:pPr>
            <a:r>
              <a:rPr lang="es-MX" sz="3200" dirty="0" smtClean="0"/>
              <a:t>El empleo tiene muchas expresiones de “calidad”, cantidad y precio.  Sus “excedentes” tienen un impacto social como el de ningún otro mercado</a:t>
            </a:r>
            <a:r>
              <a:rPr lang="es-MX" sz="3200" dirty="0"/>
              <a:t>	</a:t>
            </a:r>
            <a:endParaRPr lang="es-MX" sz="3200" dirty="0" smtClean="0"/>
          </a:p>
        </p:txBody>
      </p:sp>
    </p:spTree>
    <p:extLst>
      <p:ext uri="{BB962C8B-B14F-4D97-AF65-F5344CB8AC3E}">
        <p14:creationId xmlns:p14="http://schemas.microsoft.com/office/powerpoint/2010/main" val="3654775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Porcentaje de la población en pobreza laboral</a:t>
            </a:r>
          </a:p>
        </p:txBody>
      </p:sp>
      <p:pic>
        <p:nvPicPr>
          <p:cNvPr id="4" name="Imagen 3">
            <a:extLst>
              <a:ext uri="{FF2B5EF4-FFF2-40B4-BE49-F238E27FC236}">
                <a16:creationId xmlns="" xmlns:a16="http://schemas.microsoft.com/office/drawing/2014/main" id="{732EF4CF-9D90-7F4C-8367-63A6AA8FC522}"/>
              </a:ext>
            </a:extLst>
          </p:cNvP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9225" y="1218189"/>
            <a:ext cx="8773102" cy="5404284"/>
          </a:xfrm>
          <a:prstGeom prst="rect">
            <a:avLst/>
          </a:prstGeom>
          <a:noFill/>
          <a:ln>
            <a:noFill/>
          </a:ln>
        </p:spPr>
      </p:pic>
    </p:spTree>
    <p:extLst>
      <p:ext uri="{BB962C8B-B14F-4D97-AF65-F5344CB8AC3E}">
        <p14:creationId xmlns:p14="http://schemas.microsoft.com/office/powerpoint/2010/main" val="354284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Difícil achacarlo a la productividad. Esta es un mal “sherpa” de los salarios en </a:t>
            </a:r>
            <a:r>
              <a:rPr lang="es-MX" dirty="0" err="1" smtClean="0"/>
              <a:t>méxico</a:t>
            </a:r>
            <a:endParaRPr lang="es-MX" dirty="0"/>
          </a:p>
        </p:txBody>
      </p:sp>
      <p:pic>
        <p:nvPicPr>
          <p:cNvPr id="3" name="Imagen 2"/>
          <p:cNvPicPr>
            <a:picLocks noChangeAspect="1"/>
          </p:cNvPicPr>
          <p:nvPr/>
        </p:nvPicPr>
        <p:blipFill>
          <a:blip r:embed="rId2"/>
          <a:stretch>
            <a:fillRect/>
          </a:stretch>
        </p:blipFill>
        <p:spPr>
          <a:xfrm>
            <a:off x="149226" y="1325461"/>
            <a:ext cx="8474657" cy="4915947"/>
          </a:xfrm>
          <a:prstGeom prst="rect">
            <a:avLst/>
          </a:prstGeom>
        </p:spPr>
      </p:pic>
      <p:sp>
        <p:nvSpPr>
          <p:cNvPr id="4" name="CuadroTexto 3"/>
          <p:cNvSpPr txBox="1"/>
          <p:nvPr/>
        </p:nvSpPr>
        <p:spPr>
          <a:xfrm>
            <a:off x="4219662" y="3632433"/>
            <a:ext cx="4126616" cy="923330"/>
          </a:xfrm>
          <a:prstGeom prst="rect">
            <a:avLst/>
          </a:prstGeom>
          <a:noFill/>
        </p:spPr>
        <p:txBody>
          <a:bodyPr wrap="square" rtlCol="0">
            <a:spAutoFit/>
          </a:bodyPr>
          <a:lstStyle/>
          <a:p>
            <a:r>
              <a:rPr lang="es-MX" b="1" dirty="0" smtClean="0">
                <a:solidFill>
                  <a:srgbClr val="FF0000"/>
                </a:solidFill>
              </a:rPr>
              <a:t>Si el salario mínimo hubiera crecido al parejo de la productividad ya habría rebasada la línea alimentaria….  </a:t>
            </a:r>
            <a:endParaRPr lang="es-MX" b="1" dirty="0">
              <a:solidFill>
                <a:srgbClr val="FF0000"/>
              </a:solidFill>
            </a:endParaRPr>
          </a:p>
        </p:txBody>
      </p:sp>
    </p:spTree>
    <p:extLst>
      <p:ext uri="{BB962C8B-B14F-4D97-AF65-F5344CB8AC3E}">
        <p14:creationId xmlns:p14="http://schemas.microsoft.com/office/powerpoint/2010/main" val="3961373530"/>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2E346A7-3401-4544-A169-C657B366F155}"/>
              </a:ext>
            </a:extLst>
          </p:cNvPr>
          <p:cNvSpPr>
            <a:spLocks noGrp="1"/>
          </p:cNvSpPr>
          <p:nvPr>
            <p:ph type="title"/>
          </p:nvPr>
        </p:nvSpPr>
        <p:spPr/>
        <p:txBody>
          <a:bodyPr/>
          <a:lstStyle/>
          <a:p>
            <a:r>
              <a:rPr lang="es-ES_tradnl" dirty="0"/>
              <a:t>México: el salario mínimo </a:t>
            </a:r>
            <a:r>
              <a:rPr lang="es-ES_tradnl" dirty="0" smtClean="0"/>
              <a:t>estancado en contraste con América </a:t>
            </a:r>
            <a:r>
              <a:rPr lang="es-ES_tradnl" dirty="0"/>
              <a:t>Latina</a:t>
            </a:r>
          </a:p>
        </p:txBody>
      </p:sp>
      <p:pic>
        <p:nvPicPr>
          <p:cNvPr id="3" name="Picture 5">
            <a:extLst>
              <a:ext uri="{FF2B5EF4-FFF2-40B4-BE49-F238E27FC236}">
                <a16:creationId xmlns="" xmlns:a16="http://schemas.microsoft.com/office/drawing/2014/main" id="{379A1EBA-030E-814B-806A-67DF3C56E06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673912" y="1013937"/>
            <a:ext cx="5334630" cy="3356728"/>
          </a:xfrm>
          <a:prstGeom prst="rect">
            <a:avLst/>
          </a:prstGeom>
          <a:noFill/>
          <a:ln>
            <a:noFill/>
          </a:ln>
        </p:spPr>
      </p:pic>
      <p:pic>
        <p:nvPicPr>
          <p:cNvPr id="4" name="Imagen 3"/>
          <p:cNvPicPr>
            <a:picLocks noChangeAspect="1"/>
          </p:cNvPicPr>
          <p:nvPr/>
        </p:nvPicPr>
        <p:blipFill>
          <a:blip r:embed="rId3"/>
          <a:stretch>
            <a:fillRect/>
          </a:stretch>
        </p:blipFill>
        <p:spPr>
          <a:xfrm>
            <a:off x="149226" y="4060272"/>
            <a:ext cx="6192001" cy="2797728"/>
          </a:xfrm>
          <a:prstGeom prst="rect">
            <a:avLst/>
          </a:prstGeom>
        </p:spPr>
      </p:pic>
    </p:spTree>
    <p:extLst>
      <p:ext uri="{BB962C8B-B14F-4D97-AF65-F5344CB8AC3E}">
        <p14:creationId xmlns:p14="http://schemas.microsoft.com/office/powerpoint/2010/main" val="3116643309"/>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La insuficiencia del salario </a:t>
            </a:r>
            <a:r>
              <a:rPr lang="es-ES" dirty="0" smtClean="0"/>
              <a:t>mínimo: por debajo de la línea </a:t>
            </a:r>
            <a:r>
              <a:rPr lang="es-ES" dirty="0" err="1" smtClean="0"/>
              <a:t>basica</a:t>
            </a:r>
            <a:endParaRPr lang="es-ES" dirty="0"/>
          </a:p>
        </p:txBody>
      </p:sp>
      <p:graphicFrame>
        <p:nvGraphicFramePr>
          <p:cNvPr id="4" name="Gráfico 3">
            <a:extLst>
              <a:ext uri="{FF2B5EF4-FFF2-40B4-BE49-F238E27FC236}">
                <a16:creationId xmlns="" xmlns:a16="http://schemas.microsoft.com/office/drawing/2014/main" id="{CE5F5858-F34B-FD48-9CB7-E64EFE268491}"/>
              </a:ext>
            </a:extLst>
          </p:cNvPr>
          <p:cNvGraphicFramePr>
            <a:graphicFrameLocks/>
          </p:cNvGraphicFramePr>
          <p:nvPr>
            <p:extLst>
              <p:ext uri="{D42A27DB-BD31-4B8C-83A1-F6EECF244321}">
                <p14:modId xmlns:p14="http://schemas.microsoft.com/office/powerpoint/2010/main" val="4012658080"/>
              </p:ext>
            </p:extLst>
          </p:nvPr>
        </p:nvGraphicFramePr>
        <p:xfrm>
          <a:off x="149225" y="1354149"/>
          <a:ext cx="8803236" cy="51535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96367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01D2702-73FF-5140-8776-99A2A9AF6284}"/>
              </a:ext>
            </a:extLst>
          </p:cNvPr>
          <p:cNvSpPr>
            <a:spLocks noGrp="1"/>
          </p:cNvSpPr>
          <p:nvPr>
            <p:ph type="title"/>
          </p:nvPr>
        </p:nvSpPr>
        <p:spPr/>
        <p:txBody>
          <a:bodyPr/>
          <a:lstStyle/>
          <a:p>
            <a:r>
              <a:rPr lang="es-MX" sz="3200" dirty="0" smtClean="0"/>
              <a:t>La conspicua brecha de género en casi toda actividad marca al país: </a:t>
            </a:r>
            <a:r>
              <a:rPr lang="es-MX" sz="1800" dirty="0" smtClean="0"/>
              <a:t>(cociente mujeres/hombres </a:t>
            </a:r>
            <a:r>
              <a:rPr lang="es-MX" sz="1800" dirty="0"/>
              <a:t>2012 y </a:t>
            </a:r>
            <a:r>
              <a:rPr lang="es-MX" sz="1800" dirty="0" smtClean="0"/>
              <a:t>2017)</a:t>
            </a:r>
            <a:endParaRPr lang="es-MX" sz="1800" dirty="0"/>
          </a:p>
        </p:txBody>
      </p:sp>
      <p:graphicFrame>
        <p:nvGraphicFramePr>
          <p:cNvPr id="5" name="Gráfico 4">
            <a:extLst>
              <a:ext uri="{FF2B5EF4-FFF2-40B4-BE49-F238E27FC236}">
                <a16:creationId xmlns="" xmlns:a16="http://schemas.microsoft.com/office/drawing/2014/main" id="{EAF7D7DB-EEAC-49F4-B2A6-961E6BB15184}"/>
              </a:ext>
            </a:extLst>
          </p:cNvPr>
          <p:cNvGraphicFramePr>
            <a:graphicFrameLocks/>
          </p:cNvGraphicFramePr>
          <p:nvPr>
            <p:extLst>
              <p:ext uri="{D42A27DB-BD31-4B8C-83A1-F6EECF244321}">
                <p14:modId xmlns:p14="http://schemas.microsoft.com/office/powerpoint/2010/main" val="915636253"/>
              </p:ext>
            </p:extLst>
          </p:nvPr>
        </p:nvGraphicFramePr>
        <p:xfrm>
          <a:off x="149225" y="1133351"/>
          <a:ext cx="8626639" cy="51843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7667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6397" y="3197222"/>
            <a:ext cx="8197052" cy="871537"/>
          </a:xfrm>
        </p:spPr>
        <p:txBody>
          <a:bodyPr/>
          <a:lstStyle/>
          <a:p>
            <a:r>
              <a:rPr lang="es-MX" dirty="0" smtClean="0"/>
              <a:t>Y la neta ¿por qué, por qué, por qué se ha dado este deterioro salarial?</a:t>
            </a:r>
            <a:br>
              <a:rPr lang="es-MX" dirty="0" smtClean="0"/>
            </a:br>
            <a:r>
              <a:rPr lang="es-MX" dirty="0"/>
              <a:t/>
            </a:r>
            <a:br>
              <a:rPr lang="es-MX" dirty="0"/>
            </a:br>
            <a:r>
              <a:rPr lang="es-MX" dirty="0" smtClean="0"/>
              <a:t>Más </a:t>
            </a:r>
            <a:r>
              <a:rPr lang="es-MX" dirty="0" err="1" smtClean="0"/>
              <a:t>imortante</a:t>
            </a:r>
            <a:r>
              <a:rPr lang="es-MX" dirty="0" smtClean="0"/>
              <a:t> ¿como se revierte? </a:t>
            </a:r>
            <a:endParaRPr lang="es-MX" dirty="0"/>
          </a:p>
        </p:txBody>
      </p:sp>
    </p:spTree>
    <p:extLst>
      <p:ext uri="{BB962C8B-B14F-4D97-AF65-F5344CB8AC3E}">
        <p14:creationId xmlns:p14="http://schemas.microsoft.com/office/powerpoint/2010/main" val="3990676294"/>
      </p:ext>
    </p:extLst>
  </p:cSld>
  <p:clrMapOvr>
    <a:masterClrMapping/>
  </p:clrMapOvr>
  <p:transition spd="slow">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4510" y="3776062"/>
            <a:ext cx="8197052" cy="871537"/>
          </a:xfrm>
        </p:spPr>
        <p:txBody>
          <a:bodyPr/>
          <a:lstStyle/>
          <a:p>
            <a:r>
              <a:rPr lang="es-MX" dirty="0"/>
              <a:t>L</a:t>
            </a:r>
            <a:r>
              <a:rPr lang="es-MX" dirty="0" smtClean="0"/>
              <a:t>a </a:t>
            </a:r>
            <a:r>
              <a:rPr lang="es-MX" dirty="0" smtClean="0"/>
              <a:t>razón de </a:t>
            </a:r>
            <a:r>
              <a:rPr lang="es-MX" dirty="0" smtClean="0"/>
              <a:t>fondo va </a:t>
            </a:r>
            <a:r>
              <a:rPr lang="es-MX" dirty="0" smtClean="0"/>
              <a:t>más allá del mercado </a:t>
            </a:r>
            <a:r>
              <a:rPr lang="es-MX" dirty="0" smtClean="0"/>
              <a:t>laboral. Y tiene que ver con la agenda de desarrollo elegida y la economía política que la sustenta</a:t>
            </a:r>
            <a:endParaRPr lang="es-MX" dirty="0"/>
          </a:p>
        </p:txBody>
      </p:sp>
    </p:spTree>
    <p:extLst>
      <p:ext uri="{BB962C8B-B14F-4D97-AF65-F5344CB8AC3E}">
        <p14:creationId xmlns:p14="http://schemas.microsoft.com/office/powerpoint/2010/main" val="214310249"/>
      </p:ext>
    </p:extLst>
  </p:cSld>
  <p:clrMapOvr>
    <a:masterClrMapping/>
  </p:clrMapOvr>
  <p:transition spd="slow">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dirty="0" smtClean="0"/>
              <a:t>Un </a:t>
            </a:r>
            <a:r>
              <a:rPr lang="es-MX" sz="2800" dirty="0" smtClean="0"/>
              <a:t>problema:  el </a:t>
            </a:r>
            <a:r>
              <a:rPr lang="es-MX" sz="2800" dirty="0"/>
              <a:t>d</a:t>
            </a:r>
            <a:r>
              <a:rPr lang="es-MX" sz="2800" dirty="0" smtClean="0"/>
              <a:t>iagnóstico </a:t>
            </a:r>
            <a:r>
              <a:rPr lang="es-MX" sz="2800" dirty="0" smtClean="0"/>
              <a:t>detrás del </a:t>
            </a:r>
            <a:r>
              <a:rPr lang="es-MX" sz="2800" dirty="0"/>
              <a:t>Pacto por </a:t>
            </a:r>
            <a:r>
              <a:rPr lang="es-MX" sz="2800" dirty="0" smtClean="0"/>
              <a:t>México acerca del lento crecimiento de la </a:t>
            </a:r>
            <a:r>
              <a:rPr lang="es-MX" sz="2800" dirty="0" err="1" smtClean="0"/>
              <a:t>economia</a:t>
            </a:r>
            <a:endParaRPr lang="es-MX" sz="2800" dirty="0"/>
          </a:p>
        </p:txBody>
      </p:sp>
      <p:sp>
        <p:nvSpPr>
          <p:cNvPr id="3" name="Marcador de contenido 2"/>
          <p:cNvSpPr>
            <a:spLocks noGrp="1"/>
          </p:cNvSpPr>
          <p:nvPr>
            <p:ph idx="1"/>
          </p:nvPr>
        </p:nvSpPr>
        <p:spPr/>
        <p:txBody>
          <a:bodyPr>
            <a:noAutofit/>
          </a:bodyPr>
          <a:lstStyle/>
          <a:p>
            <a:pPr marL="0" indent="0">
              <a:buNone/>
            </a:pPr>
            <a:r>
              <a:rPr lang="es-MX" dirty="0" smtClean="0"/>
              <a:t>Macro </a:t>
            </a:r>
            <a:r>
              <a:rPr lang="es-MX" dirty="0"/>
              <a:t>está </a:t>
            </a:r>
            <a:r>
              <a:rPr lang="es-MX" dirty="0" smtClean="0"/>
              <a:t>bien: una estabilización nominal - </a:t>
            </a:r>
            <a:r>
              <a:rPr lang="es-MX" dirty="0"/>
              <a:t>condición suficiente y necesaria para </a:t>
            </a:r>
            <a:r>
              <a:rPr lang="es-MX" dirty="0" smtClean="0"/>
              <a:t>crecer- con  </a:t>
            </a:r>
            <a:r>
              <a:rPr lang="es-MX" i="1" dirty="0" err="1" smtClean="0"/>
              <a:t>export-led</a:t>
            </a:r>
            <a:r>
              <a:rPr lang="es-MX" i="1" dirty="0" smtClean="0"/>
              <a:t> </a:t>
            </a:r>
            <a:r>
              <a:rPr lang="es-MX" i="1" dirty="0" err="1" smtClean="0"/>
              <a:t>growth</a:t>
            </a:r>
            <a:r>
              <a:rPr lang="es-MX" dirty="0" smtClean="0"/>
              <a:t>.  </a:t>
            </a:r>
            <a:endParaRPr lang="es-MX" dirty="0" smtClean="0">
              <a:solidFill>
                <a:srgbClr val="FF0000"/>
              </a:solidFill>
            </a:endParaRPr>
          </a:p>
          <a:p>
            <a:pPr marL="0" indent="0">
              <a:buNone/>
            </a:pPr>
            <a:r>
              <a:rPr lang="es-MX" dirty="0"/>
              <a:t>M</a:t>
            </a:r>
            <a:r>
              <a:rPr lang="es-MX" dirty="0" smtClean="0"/>
              <a:t>icro </a:t>
            </a:r>
            <a:r>
              <a:rPr lang="es-MX" dirty="0" smtClean="0"/>
              <a:t>está </a:t>
            </a:r>
            <a:r>
              <a:rPr lang="es-MX" dirty="0" smtClean="0"/>
              <a:t>mal</a:t>
            </a:r>
            <a:r>
              <a:rPr lang="es-MX" dirty="0" smtClean="0"/>
              <a:t>: </a:t>
            </a:r>
            <a:r>
              <a:rPr lang="es-MX" dirty="0" smtClean="0"/>
              <a:t>Informalidad</a:t>
            </a:r>
            <a:r>
              <a:rPr lang="es-MX" dirty="0"/>
              <a:t>, baja productividad y falta de competencia </a:t>
            </a:r>
            <a:r>
              <a:rPr lang="es-MX" dirty="0" smtClean="0"/>
              <a:t>en </a:t>
            </a:r>
            <a:r>
              <a:rPr lang="es-MX" dirty="0"/>
              <a:t>mercados </a:t>
            </a:r>
            <a:r>
              <a:rPr lang="es-MX" dirty="0" smtClean="0"/>
              <a:t>clave causan el </a:t>
            </a:r>
            <a:r>
              <a:rPr lang="es-MX" dirty="0"/>
              <a:t>pobre desempeño de la </a:t>
            </a:r>
            <a:r>
              <a:rPr lang="es-MX" dirty="0" smtClean="0"/>
              <a:t>economía. Se buscó fortalecer la competencia y liberalizar el mercado </a:t>
            </a:r>
            <a:r>
              <a:rPr lang="es-MX" dirty="0" smtClean="0"/>
              <a:t>laboral (Reforma de 2012, y freno a la del 2017).</a:t>
            </a:r>
            <a:endParaRPr lang="es-MX" dirty="0" smtClean="0"/>
          </a:p>
          <a:p>
            <a:pPr marL="0" indent="0" algn="ctr">
              <a:buNone/>
            </a:pPr>
            <a:r>
              <a:rPr lang="es-MX" sz="2400" i="1" dirty="0" smtClean="0">
                <a:solidFill>
                  <a:srgbClr val="FF0000"/>
                </a:solidFill>
              </a:rPr>
              <a:t>Énfasis en estabilidad, sin atención a la igualdad y con </a:t>
            </a:r>
            <a:r>
              <a:rPr lang="es-MX" sz="2400" i="1" dirty="0" err="1" smtClean="0">
                <a:solidFill>
                  <a:srgbClr val="FF0000"/>
                </a:solidFill>
              </a:rPr>
              <a:t>maquilización</a:t>
            </a:r>
            <a:r>
              <a:rPr lang="es-MX" sz="2400" i="1" dirty="0" smtClean="0">
                <a:solidFill>
                  <a:srgbClr val="FF0000"/>
                </a:solidFill>
              </a:rPr>
              <a:t> de los procesos productivo empujan a la baja el salario </a:t>
            </a:r>
            <a:endParaRPr lang="es-MX" sz="2400" i="1" dirty="0" smtClean="0">
              <a:solidFill>
                <a:srgbClr val="FF0000"/>
              </a:solidFill>
            </a:endParaRPr>
          </a:p>
          <a:p>
            <a:pPr marL="0" indent="0" algn="ctr">
              <a:buNone/>
            </a:pPr>
            <a:endParaRPr lang="es-MX" sz="2400" i="1" dirty="0" smtClean="0">
              <a:solidFill>
                <a:srgbClr val="FF0000"/>
              </a:solidFill>
            </a:endParaRPr>
          </a:p>
          <a:p>
            <a:pPr marL="0" indent="0" algn="ctr">
              <a:buNone/>
            </a:pPr>
            <a:r>
              <a:rPr lang="es-MX" sz="2400" i="1" dirty="0" smtClean="0">
                <a:solidFill>
                  <a:srgbClr val="FF0000"/>
                </a:solidFill>
              </a:rPr>
              <a:t>DEMOCRATIZAR </a:t>
            </a:r>
            <a:r>
              <a:rPr lang="es-MX" sz="2400" i="1" dirty="0" smtClean="0">
                <a:solidFill>
                  <a:srgbClr val="FF0000"/>
                </a:solidFill>
              </a:rPr>
              <a:t>LA PRODUCTIVIDAD COMO EJE </a:t>
            </a:r>
            <a:r>
              <a:rPr lang="es-MX" sz="2400" i="1" dirty="0" smtClean="0">
                <a:solidFill>
                  <a:srgbClr val="FF0000"/>
                </a:solidFill>
              </a:rPr>
              <a:t>TRANSVERSAL</a:t>
            </a:r>
          </a:p>
          <a:p>
            <a:pPr marL="0" indent="0" algn="ctr">
              <a:buNone/>
            </a:pPr>
            <a:r>
              <a:rPr lang="es-MX" sz="2400" i="1" dirty="0" smtClean="0">
                <a:solidFill>
                  <a:srgbClr val="FF0000"/>
                </a:solidFill>
              </a:rPr>
              <a:t>¿Qué se pretendía con ello?  Nunca se explicitó liga con salarios </a:t>
            </a:r>
            <a:endParaRPr lang="es-MX" sz="2400" i="1" dirty="0" smtClean="0">
              <a:solidFill>
                <a:srgbClr val="FF0000"/>
              </a:solidFill>
            </a:endParaRPr>
          </a:p>
        </p:txBody>
      </p:sp>
    </p:spTree>
    <p:extLst>
      <p:ext uri="{BB962C8B-B14F-4D97-AF65-F5344CB8AC3E}">
        <p14:creationId xmlns:p14="http://schemas.microsoft.com/office/powerpoint/2010/main" val="1201302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813233"/>
          </a:xfrm>
        </p:spPr>
        <p:txBody>
          <a:bodyPr/>
          <a:lstStyle/>
          <a:p>
            <a:r>
              <a:rPr lang="es-MX" sz="2800" dirty="0" smtClean="0"/>
              <a:t>Diagnóstico </a:t>
            </a:r>
            <a:r>
              <a:rPr lang="es-MX" sz="2800" dirty="0"/>
              <a:t>alternativo: lo macro esta </a:t>
            </a:r>
            <a:r>
              <a:rPr lang="es-MX" sz="2800" dirty="0" smtClean="0"/>
              <a:t>mal, y faltó </a:t>
            </a:r>
            <a:r>
              <a:rPr lang="es-MX" sz="2800" dirty="0"/>
              <a:t>atender desigualdad y </a:t>
            </a:r>
            <a:r>
              <a:rPr lang="es-MX" sz="2800" dirty="0" smtClean="0"/>
              <a:t>Estado de Derecho</a:t>
            </a:r>
            <a:endParaRPr lang="es-MX" sz="2800" dirty="0"/>
          </a:p>
        </p:txBody>
      </p:sp>
      <p:sp>
        <p:nvSpPr>
          <p:cNvPr id="3" name="Marcador de contenido 2"/>
          <p:cNvSpPr>
            <a:spLocks noGrp="1"/>
          </p:cNvSpPr>
          <p:nvPr>
            <p:ph idx="1"/>
          </p:nvPr>
        </p:nvSpPr>
        <p:spPr/>
        <p:txBody>
          <a:bodyPr>
            <a:noAutofit/>
          </a:bodyPr>
          <a:lstStyle/>
          <a:p>
            <a:pPr marL="0" indent="0">
              <a:buNone/>
            </a:pPr>
            <a:r>
              <a:rPr lang="es-MX" sz="2400" dirty="0" smtClean="0"/>
              <a:t>1.Insuficiente </a:t>
            </a:r>
            <a:r>
              <a:rPr lang="es-MX" sz="2400" dirty="0"/>
              <a:t>inversión: Baja de la pública, restricción de crédito</a:t>
            </a:r>
          </a:p>
          <a:p>
            <a:pPr marL="0" indent="0">
              <a:buNone/>
            </a:pPr>
            <a:r>
              <a:rPr lang="es-MX" sz="2400" dirty="0" smtClean="0"/>
              <a:t>2.Exportaciones con poca capacidad de arrastre al resto</a:t>
            </a:r>
          </a:p>
          <a:p>
            <a:pPr marL="0" indent="0">
              <a:buNone/>
            </a:pPr>
            <a:r>
              <a:rPr lang="es-MX" sz="2400" dirty="0"/>
              <a:t>	       Desmadejamiento productivo: restricción </a:t>
            </a:r>
            <a:r>
              <a:rPr lang="es-MX" sz="2400" dirty="0" smtClean="0"/>
              <a:t>externa</a:t>
            </a:r>
            <a:endParaRPr lang="es-MX" sz="2400" dirty="0"/>
          </a:p>
          <a:p>
            <a:pPr marL="0" indent="0">
              <a:buNone/>
            </a:pPr>
            <a:r>
              <a:rPr lang="es-MX" sz="2400" dirty="0"/>
              <a:t>	       Competitividad basada en bajos costos laborales</a:t>
            </a:r>
          </a:p>
          <a:p>
            <a:pPr marL="0" indent="0">
              <a:buNone/>
            </a:pPr>
            <a:r>
              <a:rPr lang="es-MX" sz="2400" dirty="0"/>
              <a:t>	       Tendencia de largo plazo a la apreciación </a:t>
            </a:r>
            <a:r>
              <a:rPr lang="es-MX" sz="2400" dirty="0" smtClean="0"/>
              <a:t>cambiaria</a:t>
            </a:r>
          </a:p>
          <a:p>
            <a:pPr marL="0" indent="0">
              <a:buNone/>
            </a:pPr>
            <a:r>
              <a:rPr lang="es-MX" sz="2400" dirty="0"/>
              <a:t>	</a:t>
            </a:r>
            <a:r>
              <a:rPr lang="es-MX" sz="2400" dirty="0" smtClean="0"/>
              <a:t>        Ausencia </a:t>
            </a:r>
            <a:r>
              <a:rPr lang="es-MX" sz="2400" dirty="0"/>
              <a:t>de políticas de desarrollo productivo</a:t>
            </a:r>
          </a:p>
          <a:p>
            <a:pPr marL="0" indent="0">
              <a:buNone/>
            </a:pPr>
            <a:r>
              <a:rPr lang="es-MX" sz="2400" dirty="0" smtClean="0"/>
              <a:t>3.Aguda </a:t>
            </a:r>
            <a:r>
              <a:rPr lang="es-MX" sz="2400" dirty="0"/>
              <a:t>desigualdad, </a:t>
            </a:r>
            <a:r>
              <a:rPr lang="es-MX" sz="2400" dirty="0" smtClean="0"/>
              <a:t>débil mercado interno. </a:t>
            </a:r>
            <a:r>
              <a:rPr lang="es-MX" sz="2400" dirty="0" smtClean="0"/>
              <a:t>4.Fragilidad </a:t>
            </a:r>
            <a:r>
              <a:rPr lang="es-MX" sz="2400" dirty="0"/>
              <a:t>de las finanzas públicas</a:t>
            </a:r>
          </a:p>
          <a:p>
            <a:pPr marL="0" indent="0">
              <a:buNone/>
            </a:pPr>
            <a:r>
              <a:rPr lang="es-MX" sz="2400" dirty="0"/>
              <a:t>	   Ingresos, impacto redistributivo, acción </a:t>
            </a:r>
            <a:r>
              <a:rPr lang="es-MX" sz="2400" dirty="0" err="1"/>
              <a:t>contracíclica</a:t>
            </a:r>
            <a:r>
              <a:rPr lang="es-MX" sz="2400" dirty="0"/>
              <a:t>, </a:t>
            </a:r>
            <a:r>
              <a:rPr lang="es-MX" sz="2400" dirty="0" smtClean="0"/>
              <a:t>  	   calidad </a:t>
            </a:r>
            <a:r>
              <a:rPr lang="es-MX" sz="2400" dirty="0"/>
              <a:t>y eficiencia del gasto, duplicación </a:t>
            </a:r>
            <a:r>
              <a:rPr lang="es-MX" sz="2400" dirty="0" smtClean="0"/>
              <a:t>de programas</a:t>
            </a:r>
            <a:endParaRPr lang="es-MX" sz="2400" dirty="0"/>
          </a:p>
          <a:p>
            <a:pPr marL="0" indent="0">
              <a:buNone/>
            </a:pPr>
            <a:r>
              <a:rPr lang="es-MX" sz="2400" dirty="0" smtClean="0">
                <a:solidFill>
                  <a:srgbClr val="FF0000"/>
                </a:solidFill>
              </a:rPr>
              <a:t>La agenda con énfasis en la igualdad, robusteciendo con ello el mercado interno, y en la política de desarrollo productivo favorece el alza del salario real, y explícitamente del salario mínimo</a:t>
            </a:r>
            <a:endParaRPr lang="es-MX" sz="2400" dirty="0">
              <a:solidFill>
                <a:srgbClr val="FF0000"/>
              </a:solidFill>
            </a:endParaRPr>
          </a:p>
          <a:p>
            <a:pPr marL="0" indent="0">
              <a:buNone/>
            </a:pPr>
            <a:endParaRPr lang="es-MX" sz="2400" dirty="0"/>
          </a:p>
          <a:p>
            <a:endParaRPr lang="es-MX" sz="2400" dirty="0"/>
          </a:p>
        </p:txBody>
      </p:sp>
    </p:spTree>
    <p:extLst>
      <p:ext uri="{BB962C8B-B14F-4D97-AF65-F5344CB8AC3E}">
        <p14:creationId xmlns:p14="http://schemas.microsoft.com/office/powerpoint/2010/main" val="476685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813233"/>
          </a:xfrm>
        </p:spPr>
        <p:txBody>
          <a:bodyPr/>
          <a:lstStyle/>
          <a:p>
            <a:r>
              <a:rPr lang="es-MX" sz="2800" dirty="0" smtClean="0"/>
              <a:t>Segundo problema, ya en el marco del mundo laboral</a:t>
            </a:r>
            <a:endParaRPr lang="es-MX" sz="2800" dirty="0"/>
          </a:p>
        </p:txBody>
      </p:sp>
      <p:sp>
        <p:nvSpPr>
          <p:cNvPr id="3" name="Marcador de contenido 2"/>
          <p:cNvSpPr>
            <a:spLocks noGrp="1"/>
          </p:cNvSpPr>
          <p:nvPr>
            <p:ph idx="1"/>
          </p:nvPr>
        </p:nvSpPr>
        <p:spPr/>
        <p:txBody>
          <a:bodyPr>
            <a:noAutofit/>
          </a:bodyPr>
          <a:lstStyle/>
          <a:p>
            <a:pPr marL="0" indent="0">
              <a:buNone/>
            </a:pPr>
            <a:r>
              <a:rPr lang="es-MX" sz="2400" dirty="0" smtClean="0"/>
              <a:t>1.El Estado abdicó de su rol como mediador calificado e imparcial en la pugna de la distribución funcional del ingreso. Pero aun, tomó de manera implícita o explícita el lado de la patronal.</a:t>
            </a:r>
          </a:p>
          <a:p>
            <a:pPr marL="0" indent="0">
              <a:buNone/>
            </a:pPr>
            <a:r>
              <a:rPr lang="es-MX" sz="2400" dirty="0"/>
              <a:t>	</a:t>
            </a:r>
            <a:r>
              <a:rPr lang="es-MX" sz="2400" dirty="0" smtClean="0"/>
              <a:t>Ejemplos abundan: contratos de protección, política de CONASAMI, pautas de resolución de conflictos laborales parcial, etc.  </a:t>
            </a:r>
            <a:endParaRPr lang="es-MX" sz="2400" dirty="0"/>
          </a:p>
          <a:p>
            <a:pPr marL="0" indent="0">
              <a:buNone/>
            </a:pPr>
            <a:r>
              <a:rPr lang="es-MX" sz="2400" dirty="0" smtClean="0"/>
              <a:t>2.El giro en la agenda de desarrollo a favor de las reformas ha fracasado en colocar a la economía mexicana en una senda robusta de crecimiento de la actividad productiva y del empleo digno.  Ante debilidad de la demanda el empleo de calidad no crece, a la vez el rezago de la inversión hace que la dotación de capital por trabajador caiga, lo que mina la productividad, la creación de empleo digno y sus salarios.  </a:t>
            </a:r>
          </a:p>
          <a:p>
            <a:pPr marL="0" indent="0">
              <a:buNone/>
            </a:pPr>
            <a:r>
              <a:rPr lang="es-MX" sz="2400" dirty="0" smtClean="0"/>
              <a:t>3. La innovación ahorradora de mano de obra.</a:t>
            </a:r>
            <a:endParaRPr lang="es-MX" sz="2400" dirty="0"/>
          </a:p>
        </p:txBody>
      </p:sp>
    </p:spTree>
    <p:extLst>
      <p:ext uri="{BB962C8B-B14F-4D97-AF65-F5344CB8AC3E}">
        <p14:creationId xmlns:p14="http://schemas.microsoft.com/office/powerpoint/2010/main" val="1989703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El trabajo no puede verse como un </a:t>
            </a:r>
            <a:r>
              <a:rPr lang="es-MX" sz="3600" dirty="0"/>
              <a:t>mero </a:t>
            </a:r>
            <a:r>
              <a:rPr lang="es-MX" sz="3600" dirty="0" smtClean="0"/>
              <a:t>mercado, ni el salario como un precio más</a:t>
            </a:r>
            <a:endParaRPr lang="es-MX" sz="3600" dirty="0"/>
          </a:p>
        </p:txBody>
      </p:sp>
      <p:sp>
        <p:nvSpPr>
          <p:cNvPr id="3" name="Marcador de contenido 2"/>
          <p:cNvSpPr>
            <a:spLocks noGrp="1"/>
          </p:cNvSpPr>
          <p:nvPr>
            <p:ph idx="1"/>
          </p:nvPr>
        </p:nvSpPr>
        <p:spPr/>
        <p:txBody>
          <a:bodyPr>
            <a:normAutofit/>
          </a:bodyPr>
          <a:lstStyle/>
          <a:p>
            <a:pPr marL="0" indent="0">
              <a:buNone/>
            </a:pPr>
            <a:r>
              <a:rPr lang="es-MX" dirty="0" smtClean="0"/>
              <a:t>La demanda agregada es fundamental en su evolución y también las características de su oferta. Posiciones teóricas contrarias lo ven como determinado, según el horizonte temporal, más por factores de demanda que de oferta.</a:t>
            </a:r>
          </a:p>
          <a:p>
            <a:pPr marL="0" indent="0">
              <a:buNone/>
            </a:pPr>
            <a:r>
              <a:rPr lang="es-MX" dirty="0" smtClean="0"/>
              <a:t>La discusión sobre la naturaleza de desempleo (voluntaria, friccional, involuntaria o estructural, “natural”) ha marcado la evolución de la teoría y práctica de la Macro</a:t>
            </a:r>
            <a:r>
              <a:rPr lang="es-MX" dirty="0"/>
              <a:t>. Discusiones sobre su relación con la inflación, </a:t>
            </a:r>
            <a:r>
              <a:rPr lang="es-MX" dirty="0" smtClean="0"/>
              <a:t>el producto potencial, el ciclo económico </a:t>
            </a:r>
            <a:r>
              <a:rPr lang="es-MX" dirty="0"/>
              <a:t>marcan la </a:t>
            </a:r>
            <a:r>
              <a:rPr lang="es-MX" dirty="0" smtClean="0"/>
              <a:t>literatura económica.</a:t>
            </a:r>
            <a:endParaRPr lang="es-MX" dirty="0"/>
          </a:p>
          <a:p>
            <a:pPr marL="0" indent="0">
              <a:buNone/>
            </a:pPr>
            <a:r>
              <a:rPr lang="es-MX" dirty="0" smtClean="0"/>
              <a:t>    </a:t>
            </a:r>
            <a:r>
              <a:rPr lang="es-MX" dirty="0"/>
              <a:t>	</a:t>
            </a:r>
            <a:endParaRPr lang="es-MX" dirty="0" smtClean="0"/>
          </a:p>
        </p:txBody>
      </p:sp>
    </p:spTree>
    <p:extLst>
      <p:ext uri="{BB962C8B-B14F-4D97-AF65-F5344CB8AC3E}">
        <p14:creationId xmlns:p14="http://schemas.microsoft.com/office/powerpoint/2010/main" val="30014176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813233"/>
          </a:xfrm>
        </p:spPr>
        <p:txBody>
          <a:bodyPr/>
          <a:lstStyle/>
          <a:p>
            <a:r>
              <a:rPr lang="es-MX" sz="2800" dirty="0" smtClean="0"/>
              <a:t>La solución al problema salarial requiere una nueva agenda de desarrollo hacia la igualdad y el crecimiento</a:t>
            </a:r>
            <a:endParaRPr lang="es-MX" sz="2800" dirty="0"/>
          </a:p>
        </p:txBody>
      </p:sp>
      <p:sp>
        <p:nvSpPr>
          <p:cNvPr id="3" name="Marcador de contenido 2"/>
          <p:cNvSpPr>
            <a:spLocks noGrp="1"/>
          </p:cNvSpPr>
          <p:nvPr>
            <p:ph idx="1"/>
          </p:nvPr>
        </p:nvSpPr>
        <p:spPr/>
        <p:txBody>
          <a:bodyPr>
            <a:noAutofit/>
          </a:bodyPr>
          <a:lstStyle/>
          <a:p>
            <a:pPr marL="0" indent="0">
              <a:buNone/>
            </a:pPr>
            <a:r>
              <a:rPr lang="es-MX" sz="2400" dirty="0" smtClean="0"/>
              <a:t>Ante el agotamiento </a:t>
            </a:r>
            <a:r>
              <a:rPr lang="es-MX" sz="2400" dirty="0" smtClean="0"/>
              <a:t>del </a:t>
            </a:r>
            <a:r>
              <a:rPr lang="es-MX" sz="2400" dirty="0" smtClean="0"/>
              <a:t>modelo de crecimiento basado en el </a:t>
            </a:r>
            <a:r>
              <a:rPr lang="es-MX" sz="2400" i="1" dirty="0" err="1" smtClean="0"/>
              <a:t>export</a:t>
            </a:r>
            <a:r>
              <a:rPr lang="es-MX" sz="2400" i="1" dirty="0" err="1"/>
              <a:t>-</a:t>
            </a:r>
            <a:r>
              <a:rPr lang="es-MX" sz="2400" i="1" dirty="0" err="1" smtClean="0"/>
              <a:t>led</a:t>
            </a:r>
            <a:r>
              <a:rPr lang="es-MX" sz="2400" i="1" dirty="0" smtClean="0"/>
              <a:t> </a:t>
            </a:r>
            <a:r>
              <a:rPr lang="es-MX" sz="2400" i="1" dirty="0" err="1" smtClean="0"/>
              <a:t>growth</a:t>
            </a:r>
            <a:r>
              <a:rPr lang="es-MX" sz="2400" i="1" dirty="0" smtClean="0"/>
              <a:t>, </a:t>
            </a:r>
            <a:r>
              <a:rPr lang="es-MX" sz="2400" dirty="0" smtClean="0"/>
              <a:t>urge reactivar </a:t>
            </a:r>
            <a:r>
              <a:rPr lang="es-MX" sz="2400" dirty="0" smtClean="0"/>
              <a:t>el mercado interno como motor de la demanda agregada</a:t>
            </a:r>
            <a:r>
              <a:rPr lang="es-MX" sz="2400" dirty="0" smtClean="0"/>
              <a:t>. EUA nos acusa de </a:t>
            </a:r>
            <a:r>
              <a:rPr lang="es-MX" sz="2400" b="1" i="1" dirty="0" smtClean="0"/>
              <a:t>Dumping Salarial. </a:t>
            </a:r>
            <a:r>
              <a:rPr lang="es-MX" sz="2400" dirty="0" smtClean="0"/>
              <a:t>Hay que colocar </a:t>
            </a:r>
            <a:r>
              <a:rPr lang="es-MX" sz="2400" dirty="0" smtClean="0"/>
              <a:t>a la desigualdad </a:t>
            </a:r>
            <a:r>
              <a:rPr lang="es-MX" sz="2400" dirty="0" smtClean="0"/>
              <a:t>y el crecimiento al </a:t>
            </a:r>
            <a:r>
              <a:rPr lang="es-MX" sz="2400" dirty="0" smtClean="0"/>
              <a:t>centro de </a:t>
            </a:r>
            <a:r>
              <a:rPr lang="es-MX" sz="2400" dirty="0" smtClean="0"/>
              <a:t>la mirada </a:t>
            </a:r>
            <a:r>
              <a:rPr lang="es-MX" sz="2400" dirty="0" smtClean="0"/>
              <a:t>de la política macro, además de las </a:t>
            </a:r>
            <a:r>
              <a:rPr lang="es-MX" sz="2400" dirty="0" smtClean="0"/>
              <a:t>sociales, y aplicar una política industrial. </a:t>
            </a:r>
          </a:p>
          <a:p>
            <a:pPr marL="0" indent="0">
              <a:buNone/>
            </a:pPr>
            <a:endParaRPr lang="es-MX" sz="2400" dirty="0"/>
          </a:p>
          <a:p>
            <a:pPr marL="0" indent="0">
              <a:buNone/>
            </a:pPr>
            <a:r>
              <a:rPr lang="es-MX" sz="2400" dirty="0"/>
              <a:t>L</a:t>
            </a:r>
            <a:r>
              <a:rPr lang="es-MX" sz="2400" dirty="0" smtClean="0"/>
              <a:t>o laboral tiene tres elementos clase,  además de mayor demanda agregada</a:t>
            </a:r>
            <a:r>
              <a:rPr lang="es-MX" sz="2400" dirty="0" smtClean="0"/>
              <a:t>:</a:t>
            </a:r>
            <a:endParaRPr lang="es-MX" sz="2400" dirty="0" smtClean="0"/>
          </a:p>
          <a:p>
            <a:pPr marL="0" indent="0">
              <a:buNone/>
            </a:pPr>
            <a:r>
              <a:rPr lang="es-MX" sz="2400" dirty="0" smtClean="0"/>
              <a:t>i</a:t>
            </a:r>
            <a:r>
              <a:rPr lang="es-MX" sz="2400" dirty="0" smtClean="0"/>
              <a:t>) </a:t>
            </a:r>
            <a:r>
              <a:rPr lang="es-MX" sz="2400" dirty="0"/>
              <a:t>Reactivar la progresista reforma laboral de 2017 </a:t>
            </a:r>
            <a:endParaRPr lang="es-MX" sz="2400" dirty="0" smtClean="0"/>
          </a:p>
          <a:p>
            <a:pPr marL="0" indent="0">
              <a:buNone/>
            </a:pPr>
            <a:r>
              <a:rPr lang="es-MX" sz="2400" dirty="0" smtClean="0"/>
              <a:t>ii) </a:t>
            </a:r>
            <a:r>
              <a:rPr lang="es-MX" sz="2400" dirty="0" smtClean="0"/>
              <a:t>S</a:t>
            </a:r>
            <a:r>
              <a:rPr lang="es-MX" sz="2400" dirty="0" smtClean="0"/>
              <a:t>istema de inspecci</a:t>
            </a:r>
            <a:r>
              <a:rPr lang="es-MX" sz="2400" dirty="0" smtClean="0"/>
              <a:t>ón federal de condiciones de trabajo</a:t>
            </a:r>
            <a:r>
              <a:rPr lang="es-MX" sz="2400" dirty="0" smtClean="0"/>
              <a:t> </a:t>
            </a:r>
          </a:p>
          <a:p>
            <a:pPr marL="0" indent="0">
              <a:buNone/>
            </a:pPr>
            <a:r>
              <a:rPr lang="es-MX" sz="2400" dirty="0" smtClean="0"/>
              <a:t>durante </a:t>
            </a:r>
            <a:r>
              <a:rPr lang="es-MX" sz="2400" dirty="0"/>
              <a:t>el período.</a:t>
            </a:r>
          </a:p>
          <a:p>
            <a:pPr marL="0" indent="0">
              <a:buNone/>
            </a:pPr>
            <a:r>
              <a:rPr lang="es-MX" sz="2400" dirty="0" smtClean="0"/>
              <a:t>iii) Colocar al salario mínimo en ruta de recuperación robusta y sostenida</a:t>
            </a:r>
            <a:endParaRPr lang="es-MX" sz="2400" dirty="0"/>
          </a:p>
          <a:p>
            <a:pPr marL="0" indent="0">
              <a:buNone/>
            </a:pPr>
            <a:endParaRPr lang="es-MX" sz="2400" dirty="0" smtClean="0"/>
          </a:p>
          <a:p>
            <a:pPr marL="0" indent="0">
              <a:buNone/>
            </a:pPr>
            <a:r>
              <a:rPr lang="es-MX" sz="2400" dirty="0"/>
              <a:t>	</a:t>
            </a:r>
          </a:p>
        </p:txBody>
      </p:sp>
    </p:spTree>
    <p:extLst>
      <p:ext uri="{BB962C8B-B14F-4D97-AF65-F5344CB8AC3E}">
        <p14:creationId xmlns:p14="http://schemas.microsoft.com/office/powerpoint/2010/main" val="450669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813233"/>
          </a:xfrm>
        </p:spPr>
        <p:txBody>
          <a:bodyPr/>
          <a:lstStyle/>
          <a:p>
            <a:r>
              <a:rPr lang="es-MX" sz="2800" dirty="0" smtClean="0"/>
              <a:t>La solución al problema salarial requiere una nueva agenda de desarrollo hacia la igualdad y el crecimiento</a:t>
            </a:r>
            <a:endParaRPr lang="es-MX" sz="2800" dirty="0"/>
          </a:p>
        </p:txBody>
      </p:sp>
      <p:sp>
        <p:nvSpPr>
          <p:cNvPr id="3" name="Marcador de contenido 2"/>
          <p:cNvSpPr>
            <a:spLocks noGrp="1"/>
          </p:cNvSpPr>
          <p:nvPr>
            <p:ph idx="1"/>
          </p:nvPr>
        </p:nvSpPr>
        <p:spPr/>
        <p:txBody>
          <a:bodyPr>
            <a:noAutofit/>
          </a:bodyPr>
          <a:lstStyle/>
          <a:p>
            <a:pPr marL="0" indent="0">
              <a:buNone/>
            </a:pPr>
            <a:r>
              <a:rPr lang="es-MX" sz="2400" dirty="0"/>
              <a:t>La propuesta </a:t>
            </a:r>
            <a:r>
              <a:rPr lang="es-MX" sz="2400" dirty="0" smtClean="0"/>
              <a:t>del Presidente electo es </a:t>
            </a:r>
            <a:r>
              <a:rPr lang="es-MX" sz="2400" dirty="0"/>
              <a:t>impulsar </a:t>
            </a:r>
            <a:r>
              <a:rPr lang="es-MX" sz="2400" dirty="0" smtClean="0"/>
              <a:t>la </a:t>
            </a:r>
            <a:r>
              <a:rPr lang="es-MX" sz="2400" dirty="0"/>
              <a:t>recuperación salarial </a:t>
            </a:r>
            <a:r>
              <a:rPr lang="es-MX" sz="2400" dirty="0" smtClean="0"/>
              <a:t>de manera gradual </a:t>
            </a:r>
            <a:r>
              <a:rPr lang="es-MX" sz="2400" dirty="0"/>
              <a:t>con </a:t>
            </a:r>
            <a:r>
              <a:rPr lang="es-MX" sz="2400" dirty="0" smtClean="0"/>
              <a:t>alzas anuales de 15% </a:t>
            </a:r>
            <a:r>
              <a:rPr lang="es-MX" sz="2400" dirty="0"/>
              <a:t>anual</a:t>
            </a:r>
            <a:r>
              <a:rPr lang="es-MX" sz="2400" dirty="0" smtClean="0"/>
              <a:t>, en principio. Se estima o pretende llegar </a:t>
            </a:r>
            <a:r>
              <a:rPr lang="es-MX" sz="2400" dirty="0"/>
              <a:t>a un salario </a:t>
            </a:r>
            <a:r>
              <a:rPr lang="es-MX" sz="2400" dirty="0" smtClean="0"/>
              <a:t>(real de hoy) de </a:t>
            </a:r>
            <a:r>
              <a:rPr lang="es-MX" sz="2400" dirty="0"/>
              <a:t>171 pesos al final del sexenio,  </a:t>
            </a:r>
            <a:r>
              <a:rPr lang="es-MX" sz="2400" dirty="0" smtClean="0"/>
              <a:t>es decir sumando el </a:t>
            </a:r>
            <a:r>
              <a:rPr lang="es-MX" sz="2400" dirty="0"/>
              <a:t>incremento </a:t>
            </a:r>
            <a:r>
              <a:rPr lang="es-MX" sz="2400" dirty="0" smtClean="0"/>
              <a:t>que tenga la </a:t>
            </a:r>
            <a:r>
              <a:rPr lang="es-MX" sz="2400" dirty="0"/>
              <a:t>inflación durante el período.</a:t>
            </a:r>
          </a:p>
          <a:p>
            <a:pPr marL="0" indent="0">
              <a:buNone/>
            </a:pPr>
            <a:endParaRPr lang="es-MX" sz="2400" dirty="0"/>
          </a:p>
          <a:p>
            <a:pPr marL="0" indent="0">
              <a:buNone/>
            </a:pPr>
            <a:r>
              <a:rPr lang="es-MX" sz="2400" dirty="0" smtClean="0"/>
              <a:t>Para ello basta c</a:t>
            </a:r>
            <a:r>
              <a:rPr lang="es-MX" sz="2400" dirty="0" smtClean="0"/>
              <a:t>ambiar las prioridades </a:t>
            </a:r>
            <a:r>
              <a:rPr lang="es-MX" sz="2400" dirty="0" smtClean="0"/>
              <a:t>de la </a:t>
            </a:r>
            <a:r>
              <a:rPr lang="es-MX" sz="2400" dirty="0" smtClean="0"/>
              <a:t>CONASAMI. Cerrarla requiere una </a:t>
            </a:r>
            <a:r>
              <a:rPr lang="es-MX" sz="2400" dirty="0"/>
              <a:t>reforma constitucional, </a:t>
            </a:r>
            <a:r>
              <a:rPr lang="es-MX" sz="2400" dirty="0" smtClean="0"/>
              <a:t>y NO creo </a:t>
            </a:r>
            <a:r>
              <a:rPr lang="es-MX" sz="2400" dirty="0" smtClean="0"/>
              <a:t>sea ni buena ni la mejor opción. Hay que retomar su misión original de servir para</a:t>
            </a:r>
            <a:r>
              <a:rPr lang="es-MX" sz="2400" dirty="0" smtClean="0"/>
              <a:t> que el salario </a:t>
            </a:r>
            <a:r>
              <a:rPr lang="es-MX" sz="2400" dirty="0" smtClean="0"/>
              <a:t>mínimo </a:t>
            </a:r>
            <a:r>
              <a:rPr lang="es-MX" sz="2400" dirty="0" smtClean="0"/>
              <a:t>de </a:t>
            </a:r>
            <a:r>
              <a:rPr lang="es-MX" sz="2400" dirty="0" smtClean="0"/>
              <a:t>protección económica de los asalariados y sus familiares. </a:t>
            </a:r>
            <a:r>
              <a:rPr lang="es-MX" sz="2400" dirty="0" smtClean="0"/>
              <a:t> Dicho </a:t>
            </a:r>
            <a:r>
              <a:rPr lang="es-MX" sz="2400" dirty="0" smtClean="0"/>
              <a:t>eso, </a:t>
            </a:r>
            <a:r>
              <a:rPr lang="es-MX" sz="2400" dirty="0" smtClean="0"/>
              <a:t>¿como </a:t>
            </a:r>
            <a:r>
              <a:rPr lang="es-MX" sz="2400" dirty="0" smtClean="0"/>
              <a:t>se </a:t>
            </a:r>
            <a:r>
              <a:rPr lang="es-MX" sz="2400" dirty="0" smtClean="0"/>
              <a:t>reorganizaría la Comisión? ¿</a:t>
            </a:r>
            <a:r>
              <a:rPr lang="es-MX" sz="2400" dirty="0" err="1" smtClean="0"/>
              <a:t>Vómo</a:t>
            </a:r>
            <a:r>
              <a:rPr lang="es-MX" sz="2400" dirty="0" smtClean="0"/>
              <a:t> se harían sus procesos y procedimientos </a:t>
            </a:r>
            <a:r>
              <a:rPr lang="es-MX" sz="2400" dirty="0" smtClean="0"/>
              <a:t>para el cálculo del alza del </a:t>
            </a:r>
            <a:r>
              <a:rPr lang="es-MX" sz="2400" dirty="0" smtClean="0"/>
              <a:t>salario mínimo</a:t>
            </a:r>
            <a:r>
              <a:rPr lang="es-MX" sz="2400" dirty="0"/>
              <a:t> </a:t>
            </a:r>
            <a:r>
              <a:rPr lang="es-MX" sz="2400" dirty="0" smtClean="0"/>
              <a:t>a llegar a su nivel digno, ¿y después?</a:t>
            </a:r>
            <a:r>
              <a:rPr lang="es-MX" sz="2400" dirty="0" smtClean="0"/>
              <a:t> </a:t>
            </a:r>
          </a:p>
          <a:p>
            <a:pPr marL="0" indent="0">
              <a:buNone/>
            </a:pPr>
            <a:endParaRPr lang="es-MX" sz="2400" dirty="0"/>
          </a:p>
          <a:p>
            <a:pPr marL="0" indent="0">
              <a:buNone/>
            </a:pPr>
            <a:endParaRPr lang="es-MX" sz="2400" dirty="0" smtClean="0"/>
          </a:p>
          <a:p>
            <a:pPr marL="0" indent="0">
              <a:buNone/>
            </a:pPr>
            <a:r>
              <a:rPr lang="es-MX" sz="2400" dirty="0"/>
              <a:t>	</a:t>
            </a:r>
          </a:p>
        </p:txBody>
      </p:sp>
    </p:spTree>
    <p:extLst>
      <p:ext uri="{BB962C8B-B14F-4D97-AF65-F5344CB8AC3E}">
        <p14:creationId xmlns:p14="http://schemas.microsoft.com/office/powerpoint/2010/main" val="2698924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9225" y="143112"/>
            <a:ext cx="8158196" cy="813233"/>
          </a:xfrm>
        </p:spPr>
        <p:txBody>
          <a:bodyPr/>
          <a:lstStyle/>
          <a:p>
            <a:r>
              <a:rPr lang="es-MX" sz="2800" dirty="0" smtClean="0"/>
              <a:t>Ayudan los puntos clave de </a:t>
            </a:r>
            <a:r>
              <a:rPr lang="es-MX" sz="2800" dirty="0" smtClean="0"/>
              <a:t>un sistema de salarios </a:t>
            </a:r>
            <a:r>
              <a:rPr lang="es-MX" sz="2800" dirty="0" err="1" smtClean="0"/>
              <a:t>minimos</a:t>
            </a:r>
            <a:r>
              <a:rPr lang="es-MX" sz="2800" dirty="0" smtClean="0"/>
              <a:t> (SSM), (</a:t>
            </a:r>
            <a:r>
              <a:rPr lang="es-MX" sz="2800" dirty="0" err="1" smtClean="0"/>
              <a:t>oit</a:t>
            </a:r>
            <a:r>
              <a:rPr lang="es-MX" sz="2800" dirty="0" smtClean="0"/>
              <a:t>, convenio </a:t>
            </a:r>
            <a:r>
              <a:rPr lang="es-MX" sz="2400" dirty="0" smtClean="0"/>
              <a:t>137</a:t>
            </a:r>
            <a:r>
              <a:rPr lang="es-MX" sz="2800" dirty="0" smtClean="0"/>
              <a:t>) para… ¡no fallar!</a:t>
            </a:r>
            <a:endParaRPr lang="es-MX" sz="2800" dirty="0"/>
          </a:p>
        </p:txBody>
      </p:sp>
      <p:sp>
        <p:nvSpPr>
          <p:cNvPr id="3" name="Marcador de contenido 2"/>
          <p:cNvSpPr>
            <a:spLocks noGrp="1"/>
          </p:cNvSpPr>
          <p:nvPr>
            <p:ph idx="1"/>
          </p:nvPr>
        </p:nvSpPr>
        <p:spPr/>
        <p:txBody>
          <a:bodyPr>
            <a:noAutofit/>
          </a:bodyPr>
          <a:lstStyle/>
          <a:p>
            <a:pPr marL="514350" indent="-514350">
              <a:buAutoNum type="romanLcParenR"/>
            </a:pPr>
            <a:r>
              <a:rPr lang="es-MX" sz="2400" dirty="0" smtClean="0"/>
              <a:t>Ámbito </a:t>
            </a:r>
            <a:r>
              <a:rPr lang="es-MX" sz="2400" dirty="0"/>
              <a:t>de aplicación tan amplio como sea posible</a:t>
            </a:r>
            <a:r>
              <a:rPr lang="es-MX" sz="2400" dirty="0" smtClean="0"/>
              <a:t>;</a:t>
            </a:r>
          </a:p>
          <a:p>
            <a:pPr marL="514350" indent="-514350">
              <a:buAutoNum type="romanLcParenR"/>
            </a:pPr>
            <a:r>
              <a:rPr lang="es-MX" sz="2400" dirty="0" smtClean="0"/>
              <a:t>Consulta </a:t>
            </a:r>
            <a:r>
              <a:rPr lang="es-MX" sz="2400" dirty="0"/>
              <a:t>exhaustiva a los </a:t>
            </a:r>
            <a:r>
              <a:rPr lang="es-MX" sz="2400" dirty="0" smtClean="0"/>
              <a:t>interlocutores sociales </a:t>
            </a:r>
            <a:r>
              <a:rPr lang="es-MX" sz="2400" dirty="0"/>
              <a:t>en pie de igualdad, respecto a la concepción y la </a:t>
            </a:r>
            <a:r>
              <a:rPr lang="es-MX" sz="2400" dirty="0" smtClean="0"/>
              <a:t>aplicación del SSM </a:t>
            </a:r>
            <a:r>
              <a:rPr lang="es-MX" sz="2400" dirty="0"/>
              <a:t>y, si fuera necesario, su participación directa en </a:t>
            </a:r>
            <a:r>
              <a:rPr lang="es-MX" sz="2400" dirty="0" smtClean="0"/>
              <a:t>él; </a:t>
            </a:r>
          </a:p>
          <a:p>
            <a:pPr marL="514350" indent="-514350">
              <a:buAutoNum type="romanLcParenR"/>
            </a:pPr>
            <a:r>
              <a:rPr lang="es-MX" sz="2400" dirty="0"/>
              <a:t>I</a:t>
            </a:r>
            <a:r>
              <a:rPr lang="es-MX" sz="2400" dirty="0" smtClean="0"/>
              <a:t>nclusión de las necesidades </a:t>
            </a:r>
            <a:r>
              <a:rPr lang="es-MX" sz="2400" dirty="0"/>
              <a:t>de los trabajadores </a:t>
            </a:r>
            <a:r>
              <a:rPr lang="es-MX" sz="2400" dirty="0" smtClean="0"/>
              <a:t>y de </a:t>
            </a:r>
            <a:r>
              <a:rPr lang="es-MX" sz="2400" dirty="0"/>
              <a:t>sus familias, así como de los factores de orden </a:t>
            </a:r>
            <a:r>
              <a:rPr lang="es-MX" sz="2400" dirty="0" smtClean="0"/>
              <a:t>económico en </a:t>
            </a:r>
            <a:r>
              <a:rPr lang="es-MX" sz="2400" dirty="0"/>
              <a:t>la fijación de </a:t>
            </a:r>
            <a:r>
              <a:rPr lang="es-MX" sz="2400" dirty="0" smtClean="0"/>
              <a:t>SM</a:t>
            </a:r>
          </a:p>
          <a:p>
            <a:pPr marL="514350" indent="-514350">
              <a:buAutoNum type="romanLcParenR"/>
            </a:pPr>
            <a:r>
              <a:rPr lang="es-MX" sz="2400" dirty="0" smtClean="0"/>
              <a:t>Ajuste </a:t>
            </a:r>
            <a:r>
              <a:rPr lang="es-MX" sz="2400" dirty="0"/>
              <a:t>periódico de los niveles de salarios </a:t>
            </a:r>
            <a:r>
              <a:rPr lang="es-MX" sz="2400" dirty="0" smtClean="0"/>
              <a:t>mínimos para </a:t>
            </a:r>
            <a:r>
              <a:rPr lang="es-MX" sz="2400" dirty="0"/>
              <a:t>tener en cuenta las modificaciones del costo de la vida y otras condiciones económicas</a:t>
            </a:r>
            <a:r>
              <a:rPr lang="es-MX" sz="2400" dirty="0" smtClean="0"/>
              <a:t>;</a:t>
            </a:r>
          </a:p>
          <a:p>
            <a:pPr marL="514350" indent="-514350">
              <a:buAutoNum type="romanLcParenR"/>
            </a:pPr>
            <a:r>
              <a:rPr lang="es-MX" sz="2400" dirty="0" smtClean="0"/>
              <a:t> Adopción </a:t>
            </a:r>
            <a:r>
              <a:rPr lang="es-MX" sz="2400" dirty="0"/>
              <a:t>de las medidas adecuadas para garantizar la aplicación efectiva de las </a:t>
            </a:r>
            <a:r>
              <a:rPr lang="es-MX" sz="2400" dirty="0" smtClean="0"/>
              <a:t>disposiciones relativas </a:t>
            </a:r>
            <a:r>
              <a:rPr lang="es-MX" sz="2400" dirty="0"/>
              <a:t>a los salarios mínimos</a:t>
            </a:r>
            <a:r>
              <a:rPr lang="es-MX" sz="2400" dirty="0" smtClean="0"/>
              <a:t>.</a:t>
            </a:r>
            <a:endParaRPr lang="es-MX" sz="2400" dirty="0"/>
          </a:p>
          <a:p>
            <a:pPr marL="0" indent="0">
              <a:buNone/>
            </a:pPr>
            <a:endParaRPr lang="es-MX" sz="2400" dirty="0" smtClean="0"/>
          </a:p>
          <a:p>
            <a:pPr marL="0" indent="0">
              <a:buNone/>
            </a:pPr>
            <a:r>
              <a:rPr lang="es-MX" sz="2400" dirty="0"/>
              <a:t>	</a:t>
            </a:r>
          </a:p>
        </p:txBody>
      </p:sp>
    </p:spTree>
    <p:extLst>
      <p:ext uri="{BB962C8B-B14F-4D97-AF65-F5344CB8AC3E}">
        <p14:creationId xmlns:p14="http://schemas.microsoft.com/office/powerpoint/2010/main" val="28999426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 y="0"/>
            <a:ext cx="9298805" cy="6858000"/>
          </a:xfrm>
          <a:prstGeom prst="rect">
            <a:avLst/>
          </a:prstGeom>
        </p:spPr>
      </p:pic>
      <p:sp>
        <p:nvSpPr>
          <p:cNvPr id="9" name="Rectángulo redondeado 8"/>
          <p:cNvSpPr/>
          <p:nvPr/>
        </p:nvSpPr>
        <p:spPr>
          <a:xfrm>
            <a:off x="2588308" y="2547685"/>
            <a:ext cx="4122185" cy="1693188"/>
          </a:xfrm>
          <a:prstGeom prst="roundRect">
            <a:avLst/>
          </a:prstGeom>
          <a:solidFill>
            <a:schemeClr val="tx1">
              <a:alpha val="52000"/>
            </a:schemeClr>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rial"/>
              <a:cs typeface="Arial"/>
            </a:endParaRPr>
          </a:p>
        </p:txBody>
      </p:sp>
      <p:sp>
        <p:nvSpPr>
          <p:cNvPr id="10" name="CuadroTexto 9"/>
          <p:cNvSpPr txBox="1"/>
          <p:nvPr/>
        </p:nvSpPr>
        <p:spPr>
          <a:xfrm>
            <a:off x="2662518" y="2732559"/>
            <a:ext cx="4122185" cy="1600438"/>
          </a:xfrm>
          <a:prstGeom prst="rect">
            <a:avLst/>
          </a:prstGeom>
          <a:noFill/>
        </p:spPr>
        <p:txBody>
          <a:bodyPr wrap="square" rtlCol="0">
            <a:spAutoFit/>
          </a:bodyPr>
          <a:lstStyle/>
          <a:p>
            <a:pPr algn="ctr"/>
            <a:r>
              <a:rPr lang="es-ES" sz="1400" dirty="0">
                <a:solidFill>
                  <a:schemeClr val="bg1"/>
                </a:solidFill>
                <a:latin typeface="Arial"/>
                <a:cs typeface="Arial"/>
              </a:rPr>
              <a:t>PEDRO ENRIQUE ARMENDARES</a:t>
            </a:r>
          </a:p>
          <a:p>
            <a:pPr algn="ctr"/>
            <a:r>
              <a:rPr lang="es-ES" sz="1400" dirty="0" smtClean="0">
                <a:solidFill>
                  <a:schemeClr val="bg1"/>
                </a:solidFill>
                <a:latin typeface="Arial"/>
                <a:cs typeface="Arial"/>
              </a:rPr>
              <a:t>JUAN </a:t>
            </a:r>
            <a:r>
              <a:rPr lang="es-ES" sz="1400" dirty="0">
                <a:solidFill>
                  <a:schemeClr val="bg1"/>
                </a:solidFill>
                <a:latin typeface="Arial"/>
                <a:cs typeface="Arial"/>
              </a:rPr>
              <a:t>CARLOS MORENO-BRID</a:t>
            </a:r>
          </a:p>
          <a:p>
            <a:pPr algn="ctr"/>
            <a:r>
              <a:rPr lang="es-ES" sz="1400" dirty="0" smtClean="0">
                <a:solidFill>
                  <a:schemeClr val="bg1"/>
                </a:solidFill>
                <a:latin typeface="Arial"/>
                <a:cs typeface="Arial"/>
              </a:rPr>
              <a:t>JOAQUÍN </a:t>
            </a:r>
            <a:r>
              <a:rPr lang="es-ES" sz="1400" dirty="0">
                <a:solidFill>
                  <a:schemeClr val="bg1"/>
                </a:solidFill>
                <a:latin typeface="Arial"/>
                <a:cs typeface="Arial"/>
              </a:rPr>
              <a:t>SÁNCHEZ GÓMEZ</a:t>
            </a:r>
          </a:p>
          <a:p>
            <a:pPr algn="ctr"/>
            <a:r>
              <a:rPr lang="es-ES" sz="1400" dirty="0">
                <a:solidFill>
                  <a:schemeClr val="bg1"/>
                </a:solidFill>
                <a:latin typeface="Arial"/>
                <a:cs typeface="Arial"/>
              </a:rPr>
              <a:t>LUIS ÁNGEL MONROY GÓMEZ FRANCO</a:t>
            </a:r>
          </a:p>
          <a:p>
            <a:pPr algn="ctr"/>
            <a:r>
              <a:rPr lang="es-ES" sz="1400" dirty="0">
                <a:solidFill>
                  <a:schemeClr val="bg1"/>
                </a:solidFill>
                <a:latin typeface="Arial"/>
                <a:cs typeface="Arial"/>
              </a:rPr>
              <a:t>ISABEL </a:t>
            </a:r>
            <a:r>
              <a:rPr lang="es-ES" sz="1400" dirty="0" smtClean="0">
                <a:solidFill>
                  <a:schemeClr val="bg1"/>
                </a:solidFill>
                <a:latin typeface="Arial"/>
                <a:cs typeface="Arial"/>
              </a:rPr>
              <a:t>SALAT</a:t>
            </a:r>
          </a:p>
          <a:p>
            <a:pPr algn="ctr"/>
            <a:r>
              <a:rPr lang="es-ES" sz="1400" dirty="0">
                <a:solidFill>
                  <a:schemeClr val="bg1"/>
                </a:solidFill>
                <a:latin typeface="Arial"/>
                <a:cs typeface="Arial"/>
              </a:rPr>
              <a:t>Senado de la República, 16 de agosto de 2018</a:t>
            </a:r>
          </a:p>
          <a:p>
            <a:pPr algn="ctr"/>
            <a:endParaRPr lang="es-ES" sz="1400" dirty="0">
              <a:solidFill>
                <a:schemeClr val="bg1"/>
              </a:solidFill>
              <a:latin typeface="Arial"/>
              <a:cs typeface="Arial"/>
            </a:endParaRPr>
          </a:p>
        </p:txBody>
      </p:sp>
      <p:sp>
        <p:nvSpPr>
          <p:cNvPr id="12" name="CuadroTexto 11"/>
          <p:cNvSpPr txBox="1"/>
          <p:nvPr/>
        </p:nvSpPr>
        <p:spPr>
          <a:xfrm>
            <a:off x="-3" y="0"/>
            <a:ext cx="8538469" cy="646986"/>
          </a:xfrm>
          <a:prstGeom prst="roundRect">
            <a:avLst/>
          </a:prstGeom>
          <a:solidFill>
            <a:schemeClr val="accent1">
              <a:lumMod val="75000"/>
            </a:schemeClr>
          </a:solidFill>
          <a:ln>
            <a:noFill/>
          </a:ln>
        </p:spPr>
        <p:txBody>
          <a:bodyPr wrap="square" rtlCol="0">
            <a:spAutoFit/>
          </a:bodyPr>
          <a:lstStyle/>
          <a:p>
            <a:pPr algn="dist">
              <a:lnSpc>
                <a:spcPct val="80000"/>
              </a:lnSpc>
            </a:pPr>
            <a:r>
              <a:rPr lang="es-ES" sz="2000" b="1" cap="all" dirty="0">
                <a:solidFill>
                  <a:schemeClr val="bg1"/>
                </a:solidFill>
                <a:ea typeface="Arial Black" charset="0"/>
                <a:cs typeface="Arial Black" charset="0"/>
              </a:rPr>
              <a:t>los salarios en México: una mirada a cinco años de la aplicación de las reformas </a:t>
            </a:r>
            <a:r>
              <a:rPr lang="es-ES" sz="2000" b="1" cap="all" dirty="0" err="1">
                <a:solidFill>
                  <a:schemeClr val="bg1"/>
                </a:solidFill>
                <a:ea typeface="Arial Black" charset="0"/>
                <a:cs typeface="Arial Black" charset="0"/>
              </a:rPr>
              <a:t>estructuraleS</a:t>
            </a:r>
            <a:endParaRPr lang="es-ES" sz="2000" b="1" cap="all" dirty="0">
              <a:solidFill>
                <a:schemeClr val="bg1"/>
              </a:solidFill>
              <a:ea typeface="Arial" charset="0"/>
              <a:cs typeface="Arial" charset="0"/>
            </a:endParaRPr>
          </a:p>
        </p:txBody>
      </p:sp>
      <p:pic>
        <p:nvPicPr>
          <p:cNvPr id="14" name="Picture 1" descr="Logo unam trans-1.png"/>
          <p:cNvPicPr>
            <a:picLocks noChangeAspect="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a:ext>
            </a:extLst>
          </a:blip>
          <a:srcRect/>
          <a:stretch>
            <a:fillRect/>
          </a:stretch>
        </p:blipFill>
        <p:spPr bwMode="auto">
          <a:xfrm>
            <a:off x="8538466" y="0"/>
            <a:ext cx="760338" cy="7609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6466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El trabajo no puede verse como un </a:t>
            </a:r>
            <a:r>
              <a:rPr lang="es-MX" sz="3600" dirty="0"/>
              <a:t>mero </a:t>
            </a:r>
            <a:r>
              <a:rPr lang="es-MX" sz="3600" dirty="0" smtClean="0"/>
              <a:t>mercado, ni el salario como un precio más</a:t>
            </a:r>
            <a:endParaRPr lang="es-MX" sz="3600" dirty="0"/>
          </a:p>
        </p:txBody>
      </p:sp>
      <p:sp>
        <p:nvSpPr>
          <p:cNvPr id="3" name="Marcador de contenido 2"/>
          <p:cNvSpPr>
            <a:spLocks noGrp="1"/>
          </p:cNvSpPr>
          <p:nvPr>
            <p:ph idx="1"/>
          </p:nvPr>
        </p:nvSpPr>
        <p:spPr/>
        <p:txBody>
          <a:bodyPr>
            <a:normAutofit/>
          </a:bodyPr>
          <a:lstStyle/>
          <a:p>
            <a:pPr marL="0" indent="0">
              <a:buNone/>
            </a:pPr>
            <a:r>
              <a:rPr lang="es-MX" dirty="0" smtClean="0"/>
              <a:t>La fijación salarial se hace por contratos, tiempos y espacio, tareas y sujetos a marcos institucionales específicos.</a:t>
            </a:r>
          </a:p>
          <a:p>
            <a:pPr marL="0" indent="0">
              <a:buNone/>
            </a:pPr>
            <a:r>
              <a:rPr lang="es-MX" dirty="0" smtClean="0"/>
              <a:t>En ella inciden elementos económicos, políticos, éticos, </a:t>
            </a:r>
            <a:r>
              <a:rPr lang="es-MX" dirty="0"/>
              <a:t>disposiciones </a:t>
            </a:r>
            <a:r>
              <a:rPr lang="es-MX" dirty="0" smtClean="0"/>
              <a:t>legales (de huelga, sindicalización, resolución de conflictos, etc.), así como barreras discriminatorias, contingencia histórica y geográfica, y decisiones de política macroeconómica. </a:t>
            </a:r>
          </a:p>
          <a:p>
            <a:pPr marL="0" indent="0">
              <a:buNone/>
            </a:pPr>
            <a:r>
              <a:rPr lang="es-MX" dirty="0" smtClean="0"/>
              <a:t>En México, los salarios (nivel, dispersión, liga con pensión, etc.) dependen también de factores políticos –fuera de y en el mercado laboral. </a:t>
            </a:r>
          </a:p>
          <a:p>
            <a:pPr marL="0" indent="0">
              <a:buNone/>
            </a:pPr>
            <a:r>
              <a:rPr lang="es-MX" dirty="0" smtClean="0"/>
              <a:t>La agenda de desarrollo –hacia afuera o hacia adentro- también marca su pauta. </a:t>
            </a:r>
            <a:endParaRPr lang="es-MX" dirty="0"/>
          </a:p>
        </p:txBody>
      </p:sp>
    </p:spTree>
    <p:extLst>
      <p:ext uri="{BB962C8B-B14F-4D97-AF65-F5344CB8AC3E}">
        <p14:creationId xmlns:p14="http://schemas.microsoft.com/office/powerpoint/2010/main" val="3761074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La pauta de salarios sujeta a “</a:t>
            </a:r>
            <a:r>
              <a:rPr lang="es-MX" sz="3600" dirty="0" err="1" smtClean="0"/>
              <a:t>trade</a:t>
            </a:r>
            <a:r>
              <a:rPr lang="es-MX" sz="3600" dirty="0" err="1"/>
              <a:t>-</a:t>
            </a:r>
            <a:r>
              <a:rPr lang="es-MX" sz="3600" dirty="0" err="1" smtClean="0"/>
              <a:t>offs</a:t>
            </a:r>
            <a:r>
              <a:rPr lang="es-MX" sz="3600" dirty="0" smtClean="0"/>
              <a:t>” potenciales en diversos ámbitos eco-</a:t>
            </a:r>
            <a:r>
              <a:rPr lang="es-MX" sz="3600" dirty="0" err="1" smtClean="0"/>
              <a:t>pol</a:t>
            </a:r>
            <a:r>
              <a:rPr lang="es-MX" sz="3600" dirty="0" smtClean="0"/>
              <a:t>-</a:t>
            </a:r>
            <a:r>
              <a:rPr lang="es-MX" sz="3600" dirty="0" err="1" smtClean="0"/>
              <a:t>soc</a:t>
            </a:r>
            <a:endParaRPr lang="es-MX" sz="3600" dirty="0"/>
          </a:p>
        </p:txBody>
      </p:sp>
      <p:sp>
        <p:nvSpPr>
          <p:cNvPr id="3" name="Marcador de contenido 2"/>
          <p:cNvSpPr>
            <a:spLocks noGrp="1"/>
          </p:cNvSpPr>
          <p:nvPr>
            <p:ph idx="1"/>
          </p:nvPr>
        </p:nvSpPr>
        <p:spPr/>
        <p:txBody>
          <a:bodyPr>
            <a:normAutofit/>
          </a:bodyPr>
          <a:lstStyle/>
          <a:p>
            <a:pPr marL="0" indent="0">
              <a:spcBef>
                <a:spcPts val="0"/>
              </a:spcBef>
              <a:buNone/>
            </a:pPr>
            <a:r>
              <a:rPr lang="es-MX" dirty="0" smtClean="0"/>
              <a:t>i) Ámbitos legales: constitucional y, hasta hace poco, en otros ajenos al mundo laboral</a:t>
            </a:r>
          </a:p>
          <a:p>
            <a:pPr marL="320675" lvl="1" indent="0">
              <a:spcBef>
                <a:spcPts val="0"/>
              </a:spcBef>
              <a:buNone/>
            </a:pPr>
            <a:r>
              <a:rPr lang="es-MX" dirty="0" smtClean="0"/>
              <a:t>Niveles los deseables (¿por quienes?) versus estipulados por ley</a:t>
            </a:r>
          </a:p>
          <a:p>
            <a:pPr marL="320675" lvl="1" indent="0">
              <a:spcBef>
                <a:spcPts val="0"/>
              </a:spcBef>
              <a:buNone/>
            </a:pPr>
            <a:r>
              <a:rPr lang="es-MX" dirty="0" smtClean="0"/>
              <a:t>Mecanismo institucional de ajuste (período, monto): mínimos </a:t>
            </a:r>
          </a:p>
          <a:p>
            <a:pPr marL="320675" lvl="1" indent="0">
              <a:spcBef>
                <a:spcPts val="0"/>
              </a:spcBef>
              <a:buNone/>
            </a:pPr>
            <a:r>
              <a:rPr lang="es-MX" dirty="0" smtClean="0"/>
              <a:t>Disposiciones sobre reparto de utilidades</a:t>
            </a:r>
          </a:p>
          <a:p>
            <a:pPr marL="320675" lvl="1" indent="0">
              <a:buNone/>
            </a:pPr>
            <a:r>
              <a:rPr lang="es-MX" dirty="0"/>
              <a:t>	</a:t>
            </a:r>
            <a:r>
              <a:rPr lang="es-MX" dirty="0" smtClean="0"/>
              <a:t> </a:t>
            </a:r>
          </a:p>
          <a:p>
            <a:pPr marL="0" indent="0">
              <a:buNone/>
            </a:pPr>
            <a:r>
              <a:rPr lang="es-MX" dirty="0" smtClean="0"/>
              <a:t>ii) Bienestar social, pues el salario marca su ingreso</a:t>
            </a:r>
          </a:p>
          <a:p>
            <a:pPr marL="0" indent="0">
              <a:buNone/>
            </a:pPr>
            <a:r>
              <a:rPr lang="es-MX" dirty="0"/>
              <a:t>	</a:t>
            </a:r>
            <a:r>
              <a:rPr lang="es-MX" dirty="0" smtClean="0"/>
              <a:t>¿Cómo se define éste? ¿Derechos o posibilidades? 	¿Con respecto a qué canastas y cómo se mide?</a:t>
            </a:r>
          </a:p>
          <a:p>
            <a:pPr marL="0" indent="0">
              <a:buNone/>
            </a:pPr>
            <a:r>
              <a:rPr lang="es-MX" dirty="0"/>
              <a:t>	</a:t>
            </a:r>
            <a:endParaRPr lang="es-MX" dirty="0" smtClean="0"/>
          </a:p>
        </p:txBody>
      </p:sp>
    </p:spTree>
    <p:extLst>
      <p:ext uri="{BB962C8B-B14F-4D97-AF65-F5344CB8AC3E}">
        <p14:creationId xmlns:p14="http://schemas.microsoft.com/office/powerpoint/2010/main" val="1953790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smtClean="0"/>
              <a:t>La pauta de salarios sujeta a “</a:t>
            </a:r>
            <a:r>
              <a:rPr lang="es-MX" sz="3600" dirty="0" err="1" smtClean="0"/>
              <a:t>trade</a:t>
            </a:r>
            <a:r>
              <a:rPr lang="es-MX" sz="3600" dirty="0" err="1"/>
              <a:t>-</a:t>
            </a:r>
            <a:r>
              <a:rPr lang="es-MX" sz="3600" dirty="0" err="1" smtClean="0"/>
              <a:t>offs</a:t>
            </a:r>
            <a:r>
              <a:rPr lang="es-MX" sz="3600" dirty="0" smtClean="0"/>
              <a:t>” potenciales en diversos ámbitos eco-</a:t>
            </a:r>
            <a:r>
              <a:rPr lang="es-MX" sz="3600" dirty="0" err="1" smtClean="0"/>
              <a:t>pol</a:t>
            </a:r>
            <a:r>
              <a:rPr lang="es-MX" sz="3600" dirty="0" smtClean="0"/>
              <a:t>-</a:t>
            </a:r>
            <a:r>
              <a:rPr lang="es-MX" sz="3600" dirty="0" err="1" smtClean="0"/>
              <a:t>soc</a:t>
            </a:r>
            <a:endParaRPr lang="es-MX" sz="3600" dirty="0"/>
          </a:p>
        </p:txBody>
      </p:sp>
      <p:sp>
        <p:nvSpPr>
          <p:cNvPr id="3" name="Marcador de contenido 2"/>
          <p:cNvSpPr>
            <a:spLocks noGrp="1"/>
          </p:cNvSpPr>
          <p:nvPr>
            <p:ph idx="1"/>
          </p:nvPr>
        </p:nvSpPr>
        <p:spPr/>
        <p:txBody>
          <a:bodyPr>
            <a:normAutofit fontScale="92500" lnSpcReduction="20000"/>
          </a:bodyPr>
          <a:lstStyle/>
          <a:p>
            <a:pPr marL="0" indent="0">
              <a:buNone/>
            </a:pPr>
            <a:r>
              <a:rPr lang="es-MX" dirty="0" smtClean="0"/>
              <a:t>iii) Competitividad,  costos unitarios y productividad. </a:t>
            </a:r>
          </a:p>
          <a:p>
            <a:pPr marL="0" indent="0">
              <a:buNone/>
            </a:pPr>
            <a:r>
              <a:rPr lang="es-MX" dirty="0"/>
              <a:t>	</a:t>
            </a:r>
            <a:r>
              <a:rPr lang="es-MX" dirty="0" smtClean="0"/>
              <a:t>Círculos virtuosos: demanda, empleo, salarios, inversión, productividad/competitividad, más demanda. </a:t>
            </a:r>
            <a:endParaRPr lang="es-MX" dirty="0"/>
          </a:p>
          <a:p>
            <a:pPr marL="0" indent="0">
              <a:buNone/>
            </a:pPr>
            <a:r>
              <a:rPr lang="es-MX" dirty="0" smtClean="0"/>
              <a:t>	O viciosos: demanda, empleo </a:t>
            </a:r>
            <a:r>
              <a:rPr lang="es-MX" dirty="0" err="1" smtClean="0"/>
              <a:t>inversiLigado</a:t>
            </a:r>
            <a:r>
              <a:rPr lang="es-MX" dirty="0" smtClean="0"/>
              <a:t> a estructura (transables y no transables), apertura y regulación</a:t>
            </a:r>
          </a:p>
          <a:p>
            <a:pPr marL="0" indent="0">
              <a:buNone/>
            </a:pPr>
            <a:r>
              <a:rPr lang="es-MX" dirty="0"/>
              <a:t>	</a:t>
            </a:r>
            <a:r>
              <a:rPr lang="es-MX" dirty="0" smtClean="0"/>
              <a:t>Peso de la mano de obra en el valor agregado</a:t>
            </a:r>
            <a:endParaRPr lang="es-MX" dirty="0"/>
          </a:p>
          <a:p>
            <a:pPr marL="0" indent="0">
              <a:buNone/>
            </a:pPr>
            <a:endParaRPr lang="es-MX" dirty="0" smtClean="0"/>
          </a:p>
          <a:p>
            <a:pPr marL="0" indent="0">
              <a:buNone/>
            </a:pPr>
            <a:r>
              <a:rPr lang="es-MX" dirty="0" smtClean="0"/>
              <a:t>iv) Consideraciones macroeconómicas: inflación, gasto público</a:t>
            </a:r>
          </a:p>
          <a:p>
            <a:pPr marL="0" indent="0">
              <a:buNone/>
            </a:pPr>
            <a:r>
              <a:rPr lang="es-MX" dirty="0" smtClean="0"/>
              <a:t>	Efecto de traspaso en otros mercados</a:t>
            </a:r>
          </a:p>
          <a:p>
            <a:pPr marL="0" indent="0">
              <a:buNone/>
            </a:pPr>
            <a:r>
              <a:rPr lang="es-MX" dirty="0"/>
              <a:t>	</a:t>
            </a:r>
            <a:r>
              <a:rPr lang="es-MX" dirty="0" smtClean="0"/>
              <a:t>¿</a:t>
            </a:r>
            <a:r>
              <a:rPr lang="es-MX" dirty="0"/>
              <a:t>Qué impuestos o transferencias afectan al salario real? </a:t>
            </a:r>
            <a:r>
              <a:rPr lang="es-MX" dirty="0" smtClean="0"/>
              <a:t>	Contribuciones a SS, prestaciones</a:t>
            </a:r>
            <a:r>
              <a:rPr lang="es-MX" dirty="0"/>
              <a:t>, IVA sobre </a:t>
            </a:r>
            <a:r>
              <a:rPr lang="es-MX" dirty="0" smtClean="0"/>
              <a:t>alimentos </a:t>
            </a:r>
            <a:r>
              <a:rPr lang="es-MX" dirty="0"/>
              <a:t>y otras mercancías.  Disponibilidad de </a:t>
            </a:r>
            <a:r>
              <a:rPr lang="es-MX" dirty="0" smtClean="0"/>
              <a:t>bienes </a:t>
            </a:r>
            <a:r>
              <a:rPr lang="es-MX" dirty="0"/>
              <a:t>públicos </a:t>
            </a:r>
          </a:p>
          <a:p>
            <a:pPr marL="0" indent="0">
              <a:buNone/>
            </a:pPr>
            <a:endParaRPr lang="es-MX" dirty="0" smtClean="0"/>
          </a:p>
          <a:p>
            <a:pPr marL="0" indent="0">
              <a:buNone/>
            </a:pPr>
            <a:r>
              <a:rPr lang="es-MX" dirty="0" smtClean="0"/>
              <a:t>v) Presiones políticas, sociales y económicas; micro y macro  </a:t>
            </a:r>
            <a:endParaRPr lang="es-MX" dirty="0"/>
          </a:p>
        </p:txBody>
      </p:sp>
    </p:spTree>
    <p:extLst>
      <p:ext uri="{BB962C8B-B14F-4D97-AF65-F5344CB8AC3E}">
        <p14:creationId xmlns:p14="http://schemas.microsoft.com/office/powerpoint/2010/main" val="1216103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1563" y="3356613"/>
            <a:ext cx="8197052" cy="871537"/>
          </a:xfrm>
        </p:spPr>
        <p:txBody>
          <a:bodyPr/>
          <a:lstStyle/>
          <a:p>
            <a:r>
              <a:rPr lang="es-MX" dirty="0" smtClean="0"/>
              <a:t>Los salarios en México: una preocupante y  cuestionable excepción en América Latina</a:t>
            </a:r>
            <a:endParaRPr lang="es-MX" dirty="0"/>
          </a:p>
        </p:txBody>
      </p:sp>
    </p:spTree>
    <p:extLst>
      <p:ext uri="{BB962C8B-B14F-4D97-AF65-F5344CB8AC3E}">
        <p14:creationId xmlns:p14="http://schemas.microsoft.com/office/powerpoint/2010/main" val="614983342"/>
      </p:ext>
    </p:extLst>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América latina: variación acumulada del índice de salarios medios reales </a:t>
            </a:r>
            <a:r>
              <a:rPr lang="es-MX" sz="2800" dirty="0"/>
              <a:t>2005-15</a:t>
            </a:r>
            <a:r>
              <a:rPr lang="es-MX" sz="3200" dirty="0"/>
              <a:t> </a:t>
            </a:r>
            <a:r>
              <a:rPr lang="es-MX" sz="1800" dirty="0"/>
              <a:t>(año 2005 = 100)</a:t>
            </a:r>
            <a:endParaRPr lang="es-MX" sz="3200" dirty="0"/>
          </a:p>
        </p:txBody>
      </p:sp>
      <p:pic>
        <p:nvPicPr>
          <p:cNvPr id="4" name="Imagen 3"/>
          <p:cNvPicPr>
            <a:picLocks noChangeAspect="1"/>
          </p:cNvPicPr>
          <p:nvPr/>
        </p:nvPicPr>
        <p:blipFill>
          <a:blip r:embed="rId2"/>
          <a:stretch>
            <a:fillRect/>
          </a:stretch>
        </p:blipFill>
        <p:spPr>
          <a:xfrm>
            <a:off x="152554" y="1400432"/>
            <a:ext cx="8703122" cy="5189838"/>
          </a:xfrm>
          <a:prstGeom prst="rect">
            <a:avLst/>
          </a:prstGeom>
        </p:spPr>
      </p:pic>
      <p:sp>
        <p:nvSpPr>
          <p:cNvPr id="5" name="CuadroTexto 4"/>
          <p:cNvSpPr txBox="1"/>
          <p:nvPr/>
        </p:nvSpPr>
        <p:spPr>
          <a:xfrm>
            <a:off x="1194486" y="1540476"/>
            <a:ext cx="3072714" cy="1015663"/>
          </a:xfrm>
          <a:prstGeom prst="rect">
            <a:avLst/>
          </a:prstGeom>
          <a:noFill/>
        </p:spPr>
        <p:txBody>
          <a:bodyPr wrap="square" rtlCol="0">
            <a:spAutoFit/>
          </a:bodyPr>
          <a:lstStyle/>
          <a:p>
            <a:r>
              <a:rPr lang="es-MX" sz="2000" b="1" dirty="0">
                <a:solidFill>
                  <a:srgbClr val="FF0000"/>
                </a:solidFill>
              </a:rPr>
              <a:t>Para los asalariados de México ha sido una década perdida más…</a:t>
            </a:r>
          </a:p>
        </p:txBody>
      </p:sp>
      <p:sp>
        <p:nvSpPr>
          <p:cNvPr id="3" name="Elipse 2"/>
          <p:cNvSpPr/>
          <p:nvPr/>
        </p:nvSpPr>
        <p:spPr>
          <a:xfrm>
            <a:off x="6677636" y="4555222"/>
            <a:ext cx="1501629" cy="1602297"/>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5821960" y="4337108"/>
            <a:ext cx="2524318" cy="646331"/>
          </a:xfrm>
          <a:prstGeom prst="rect">
            <a:avLst/>
          </a:prstGeom>
          <a:noFill/>
        </p:spPr>
        <p:txBody>
          <a:bodyPr wrap="square" rtlCol="0">
            <a:spAutoFit/>
          </a:bodyPr>
          <a:lstStyle/>
          <a:p>
            <a:r>
              <a:rPr lang="es-MX" dirty="0" smtClean="0"/>
              <a:t>¡Contraste radical con los otros “grandes”!</a:t>
            </a:r>
            <a:endParaRPr lang="es-MX" dirty="0"/>
          </a:p>
        </p:txBody>
      </p:sp>
    </p:spTree>
    <p:extLst>
      <p:ext uri="{BB962C8B-B14F-4D97-AF65-F5344CB8AC3E}">
        <p14:creationId xmlns:p14="http://schemas.microsoft.com/office/powerpoint/2010/main" val="2421177858"/>
      </p:ext>
    </p:extLst>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a:t>América latina: variación acumulada del índice de salarios mínimos reales. </a:t>
            </a:r>
            <a:r>
              <a:rPr lang="es-MX" sz="2400" dirty="0"/>
              <a:t>(año 2005 = 100)</a:t>
            </a:r>
          </a:p>
        </p:txBody>
      </p:sp>
      <p:pic>
        <p:nvPicPr>
          <p:cNvPr id="4" name="Imagen 3"/>
          <p:cNvPicPr>
            <a:picLocks noChangeAspect="1"/>
          </p:cNvPicPr>
          <p:nvPr/>
        </p:nvPicPr>
        <p:blipFill>
          <a:blip r:embed="rId3"/>
          <a:stretch>
            <a:fillRect/>
          </a:stretch>
        </p:blipFill>
        <p:spPr>
          <a:xfrm>
            <a:off x="511648" y="1392195"/>
            <a:ext cx="8220459" cy="5360097"/>
          </a:xfrm>
          <a:prstGeom prst="rect">
            <a:avLst/>
          </a:prstGeom>
        </p:spPr>
      </p:pic>
      <p:sp>
        <p:nvSpPr>
          <p:cNvPr id="5" name="CuadroTexto 4"/>
          <p:cNvSpPr txBox="1"/>
          <p:nvPr/>
        </p:nvSpPr>
        <p:spPr>
          <a:xfrm>
            <a:off x="1449859" y="1754659"/>
            <a:ext cx="4819136" cy="1938992"/>
          </a:xfrm>
          <a:prstGeom prst="rect">
            <a:avLst/>
          </a:prstGeom>
          <a:noFill/>
        </p:spPr>
        <p:txBody>
          <a:bodyPr wrap="square" rtlCol="0">
            <a:spAutoFit/>
          </a:bodyPr>
          <a:lstStyle/>
          <a:p>
            <a:r>
              <a:rPr lang="es-MX" sz="2000" b="1" dirty="0">
                <a:solidFill>
                  <a:srgbClr val="FF0000"/>
                </a:solidFill>
              </a:rPr>
              <a:t>En México el uso del salario mínimo como indexador de otros precios (hasta 2016) reprimió su ajuste y </a:t>
            </a:r>
            <a:r>
              <a:rPr lang="es-MX" sz="2000" b="1" dirty="0" smtClean="0">
                <a:solidFill>
                  <a:srgbClr val="FF0000"/>
                </a:solidFill>
              </a:rPr>
              <a:t>anuló su </a:t>
            </a:r>
            <a:r>
              <a:rPr lang="es-MX" sz="2000" b="1" dirty="0">
                <a:solidFill>
                  <a:srgbClr val="FF0000"/>
                </a:solidFill>
              </a:rPr>
              <a:t>función de protección del ingreso del trabajador a cubrir necesidades básicas. La política de CONASAMI urge revisarse</a:t>
            </a:r>
          </a:p>
        </p:txBody>
      </p:sp>
    </p:spTree>
    <p:extLst>
      <p:ext uri="{BB962C8B-B14F-4D97-AF65-F5344CB8AC3E}">
        <p14:creationId xmlns:p14="http://schemas.microsoft.com/office/powerpoint/2010/main" val="1388496577"/>
      </p:ext>
    </p:extLst>
  </p:cSld>
  <p:clrMapOvr>
    <a:masterClrMapping/>
  </p:clrMapOvr>
  <p:transition spd="slow">
    <p:wipe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_UNA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0.xml><?xml version="1.0" encoding="utf-8"?>
<a:theme xmlns:a="http://schemas.openxmlformats.org/drawingml/2006/main" name="9_NewsPrint">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1.xml><?xml version="1.0" encoding="utf-8"?>
<a:theme xmlns:a="http://schemas.openxmlformats.org/drawingml/2006/main" name="10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3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4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5.xml><?xml version="1.0" encoding="utf-8"?>
<a:theme xmlns:a="http://schemas.openxmlformats.org/drawingml/2006/main" name="5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6.xml><?xml version="1.0" encoding="utf-8"?>
<a:theme xmlns:a="http://schemas.openxmlformats.org/drawingml/2006/main" name="6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7.xml><?xml version="1.0" encoding="utf-8"?>
<a:theme xmlns:a="http://schemas.openxmlformats.org/drawingml/2006/main" name="7_NewsPrint">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8.xml><?xml version="1.0" encoding="utf-8"?>
<a:theme xmlns:a="http://schemas.openxmlformats.org/drawingml/2006/main" name="8_NewsPrint">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9.xml><?xml version="1.0" encoding="utf-8"?>
<a:theme xmlns:a="http://schemas.openxmlformats.org/drawingml/2006/main" name="11_NewsPrint">
  <a:themeElements>
    <a:clrScheme name="Brisa">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PRES_UNAM.thmx</Template>
  <TotalTime>938</TotalTime>
  <Words>2094</Words>
  <Application>Microsoft Office PowerPoint</Application>
  <PresentationFormat>Presentación en pantalla (4:3)</PresentationFormat>
  <Paragraphs>155</Paragraphs>
  <Slides>33</Slides>
  <Notes>9</Notes>
  <HiddenSlides>0</HiddenSlides>
  <MMClips>0</MMClips>
  <ScaleCrop>false</ScaleCrop>
  <HeadingPairs>
    <vt:vector size="6" baseType="variant">
      <vt:variant>
        <vt:lpstr>Fuentes usadas</vt:lpstr>
      </vt:variant>
      <vt:variant>
        <vt:i4>10</vt:i4>
      </vt:variant>
      <vt:variant>
        <vt:lpstr>Tema</vt:lpstr>
      </vt:variant>
      <vt:variant>
        <vt:i4>11</vt:i4>
      </vt:variant>
      <vt:variant>
        <vt:lpstr>Títulos de diapositiva</vt:lpstr>
      </vt:variant>
      <vt:variant>
        <vt:i4>33</vt:i4>
      </vt:variant>
    </vt:vector>
  </HeadingPairs>
  <TitlesOfParts>
    <vt:vector size="54" baseType="lpstr">
      <vt:lpstr>ＭＳ Ｐゴシック</vt:lpstr>
      <vt:lpstr>Arial</vt:lpstr>
      <vt:lpstr>Arial Black</vt:lpstr>
      <vt:lpstr>Arial Narrow</vt:lpstr>
      <vt:lpstr>Avenir Medium</vt:lpstr>
      <vt:lpstr>Calibri</vt:lpstr>
      <vt:lpstr>Century Gothic</vt:lpstr>
      <vt:lpstr>Gill Sans</vt:lpstr>
      <vt:lpstr>Gujarati Sangam MN</vt:lpstr>
      <vt:lpstr>Tw Cen MT</vt:lpstr>
      <vt:lpstr>PRES_UNAM</vt:lpstr>
      <vt:lpstr>2_NewsPrint</vt:lpstr>
      <vt:lpstr>3_NewsPrint</vt:lpstr>
      <vt:lpstr>4_NewsPrint</vt:lpstr>
      <vt:lpstr>5_NewsPrint</vt:lpstr>
      <vt:lpstr>6_NewsPrint</vt:lpstr>
      <vt:lpstr>7_NewsPrint</vt:lpstr>
      <vt:lpstr>8_NewsPrint</vt:lpstr>
      <vt:lpstr>11_NewsPrint</vt:lpstr>
      <vt:lpstr>9_NewsPrint</vt:lpstr>
      <vt:lpstr>10_NewsPrint</vt:lpstr>
      <vt:lpstr>Presentación de PowerPoint</vt:lpstr>
      <vt:lpstr>El trabajo no puede verse como un mero mercado, ni el salario como un precio más</vt:lpstr>
      <vt:lpstr>El trabajo no puede verse como un mero mercado, ni el salario como un precio más</vt:lpstr>
      <vt:lpstr>El trabajo no puede verse como un mero mercado, ni el salario como un precio más</vt:lpstr>
      <vt:lpstr>La pauta de salarios sujeta a “trade-offs” potenciales en diversos ámbitos eco-pol-soc</vt:lpstr>
      <vt:lpstr>La pauta de salarios sujeta a “trade-offs” potenciales en diversos ámbitos eco-pol-soc</vt:lpstr>
      <vt:lpstr>Los salarios en México: una preocupante y  cuestionable excepción en América Latina</vt:lpstr>
      <vt:lpstr>América latina: variación acumulada del índice de salarios medios reales 2005-15 (año 2005 = 100)</vt:lpstr>
      <vt:lpstr>América latina: variación acumulada del índice de salarios mínimos reales. (año 2005 = 100)</vt:lpstr>
      <vt:lpstr>Salario mínimo y salario medio real, variaciones ene-sept 2017 vs 2016</vt:lpstr>
      <vt:lpstr>Salario mínimo real como % del salario promedio real del sector privado, 2005-15</vt:lpstr>
      <vt:lpstr>América Latina: relación del salario mínimo con la línea de pobreza por persona (2005-2014).</vt:lpstr>
      <vt:lpstr>La evolución de los salarios le quitan lustre al sexenio del empleo; y ya en esas a varios más…</vt:lpstr>
      <vt:lpstr>El ingreso laboral en méxico lleva diez años perdiendo poder adquisitivo real…</vt:lpstr>
      <vt:lpstr>El ingreso laboral real tiene un retraimiento mayor para los niveles educativos más altos</vt:lpstr>
      <vt:lpstr>Se traduce todo esto en la recomposición del empleos hacia los de más baja remuneración</vt:lpstr>
      <vt:lpstr>Sólo 37% de los ocupados tiene ingresos laborales por más de 3 salarios mínimos </vt:lpstr>
      <vt:lpstr>Así, Hay muy pocos países en que la participación del salario en el ingreso haya caído tanto como en México </vt:lpstr>
      <vt:lpstr>La atonía del ingreso laboral es tal que casi 40% de la población no cubre la canasta alimentaria</vt:lpstr>
      <vt:lpstr>Porcentaje de la población en pobreza laboral</vt:lpstr>
      <vt:lpstr>Difícil achacarlo a la productividad. Esta es un mal “sherpa” de los salarios en méxico</vt:lpstr>
      <vt:lpstr>México: el salario mínimo estancado en contraste con América Latina</vt:lpstr>
      <vt:lpstr>La insuficiencia del salario mínimo: por debajo de la línea basica</vt:lpstr>
      <vt:lpstr>La conspicua brecha de género en casi toda actividad marca al país: (cociente mujeres/hombres 2012 y 2017)</vt:lpstr>
      <vt:lpstr>Y la neta ¿por qué, por qué, por qué se ha dado este deterioro salarial?  Más imortante ¿como se revierte? </vt:lpstr>
      <vt:lpstr>La razón de fondo va más allá del mercado laboral. Y tiene que ver con la agenda de desarrollo elegida y la economía política que la sustenta</vt:lpstr>
      <vt:lpstr>Un problema:  el diagnóstico detrás del Pacto por México acerca del lento crecimiento de la economia</vt:lpstr>
      <vt:lpstr>Diagnóstico alternativo: lo macro esta mal, y faltó atender desigualdad y Estado de Derecho</vt:lpstr>
      <vt:lpstr>Segundo problema, ya en el marco del mundo laboral</vt:lpstr>
      <vt:lpstr>La solución al problema salarial requiere una nueva agenda de desarrollo hacia la igualdad y el crecimiento</vt:lpstr>
      <vt:lpstr>La solución al problema salarial requiere una nueva agenda de desarrollo hacia la igualdad y el crecimiento</vt:lpstr>
      <vt:lpstr>Ayudan los puntos clave de un sistema de salarios minimos (SSM), (oit, convenio 137) para… ¡no fallar!</vt:lpstr>
      <vt:lpstr>Presentación de PowerPoint</vt:lpstr>
    </vt:vector>
  </TitlesOfParts>
  <Company>UNAM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Joaquin Sanchez</dc:creator>
  <cp:lastModifiedBy>Juan Carlos Moreno Brid</cp:lastModifiedBy>
  <cp:revision>88</cp:revision>
  <dcterms:created xsi:type="dcterms:W3CDTF">2018-08-03T22:24:44Z</dcterms:created>
  <dcterms:modified xsi:type="dcterms:W3CDTF">2018-08-16T14:21:42Z</dcterms:modified>
</cp:coreProperties>
</file>