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5.xml" ContentType="application/vnd.openxmlformats-officedocument.drawingml.chart+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ppt/charts/chart8.xml" ContentType="application/vnd.openxmlformats-officedocument.drawingml.chart+xml"/>
  <Override PartName="/ppt/charts/chart9.xml" ContentType="application/vnd.openxmlformats-officedocument.drawingml.chart+xml"/>
  <Override PartName="/ppt/drawings/drawing2.xml" ContentType="application/vnd.openxmlformats-officedocument.drawingml.chartshapes+xml"/>
  <Override PartName="/ppt/charts/chart10.xml" ContentType="application/vnd.openxmlformats-officedocument.drawingml.chart+xml"/>
  <Override PartName="/ppt/charts/chart11.xml" ContentType="application/vnd.openxmlformats-officedocument.drawingml.chart+xml"/>
  <Override PartName="/ppt/theme/themeOverride2.xml" ContentType="application/vnd.openxmlformats-officedocument.themeOverride+xml"/>
  <Override PartName="/ppt/drawings/drawing3.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42"/>
  </p:notesMasterIdLst>
  <p:handoutMasterIdLst>
    <p:handoutMasterId r:id="rId43"/>
  </p:handoutMasterIdLst>
  <p:sldIdLst>
    <p:sldId id="1148" r:id="rId2"/>
    <p:sldId id="1152" r:id="rId3"/>
    <p:sldId id="1107" r:id="rId4"/>
    <p:sldId id="1150" r:id="rId5"/>
    <p:sldId id="1151" r:id="rId6"/>
    <p:sldId id="1144" r:id="rId7"/>
    <p:sldId id="1154" r:id="rId8"/>
    <p:sldId id="1137" r:id="rId9"/>
    <p:sldId id="1138" r:id="rId10"/>
    <p:sldId id="1111" r:id="rId11"/>
    <p:sldId id="1113" r:id="rId12"/>
    <p:sldId id="1109" r:id="rId13"/>
    <p:sldId id="1108" r:id="rId14"/>
    <p:sldId id="1127" r:id="rId15"/>
    <p:sldId id="1117" r:id="rId16"/>
    <p:sldId id="1062" r:id="rId17"/>
    <p:sldId id="1139" r:id="rId18"/>
    <p:sldId id="1058" r:id="rId19"/>
    <p:sldId id="1055" r:id="rId20"/>
    <p:sldId id="1114" r:id="rId21"/>
    <p:sldId id="1115" r:id="rId22"/>
    <p:sldId id="1056" r:id="rId23"/>
    <p:sldId id="1143" r:id="rId24"/>
    <p:sldId id="1142" r:id="rId25"/>
    <p:sldId id="1146" r:id="rId26"/>
    <p:sldId id="1057" r:id="rId27"/>
    <p:sldId id="1088" r:id="rId28"/>
    <p:sldId id="1140" r:id="rId29"/>
    <p:sldId id="1116" r:id="rId30"/>
    <p:sldId id="1118" r:id="rId31"/>
    <p:sldId id="1064" r:id="rId32"/>
    <p:sldId id="1124" r:id="rId33"/>
    <p:sldId id="1135" r:id="rId34"/>
    <p:sldId id="1134" r:id="rId35"/>
    <p:sldId id="1147" r:id="rId36"/>
    <p:sldId id="1149" r:id="rId37"/>
    <p:sldId id="1093" r:id="rId38"/>
    <p:sldId id="1092" r:id="rId39"/>
    <p:sldId id="1103" r:id="rId40"/>
    <p:sldId id="1156"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75"/>
    <a:srgbClr val="D48C35"/>
    <a:srgbClr val="E2751D"/>
    <a:srgbClr val="FFFFFF"/>
    <a:srgbClr val="006262"/>
    <a:srgbClr val="008888"/>
    <a:srgbClr val="2C7C9F"/>
    <a:srgbClr val="03606A"/>
    <a:srgbClr val="CAEAE4"/>
    <a:srgbClr val="B1F6C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2833802-FEF1-4C79-8D5D-14CF1EAF98D9}" styleName="Estilo claro 2 - Énfasis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A111915-BE36-4E01-A7E5-04B1672EAD32}" styleName="Estilo claro 2 - Énfasis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Estilo claro 2 - Énfasis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DA37D80-6434-44D0-A028-1B22A696006F}" styleName="Estilo claro 3 - Énfasis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Estilo claro 3 - Énfasis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B4B98B0-60AC-42C2-AFA5-B58CD77FA1E5}" styleName="Estilo claro 1 - Énfasis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2C8C85-51F0-491E-9774-3900AFEF0FD7}" styleName="Estilo claro 2 - Énfasis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7292A2E-F333-43FB-9621-5CBBE7FDCDCB}" styleName="Estilo claro 2 - Énfasis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91"/>
    <p:restoredTop sz="92912" autoAdjust="0"/>
  </p:normalViewPr>
  <p:slideViewPr>
    <p:cSldViewPr snapToGrid="0" snapToObjects="1">
      <p:cViewPr varScale="1">
        <p:scale>
          <a:sx n="74" d="100"/>
          <a:sy n="74" d="100"/>
        </p:scale>
        <p:origin x="1320" y="6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132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Users\joaquin\Library\Containers\com.apple.mail\Data\Library\Mail%20Downloads\C591A69D-C281-448A-BED6-9D51EC63A6C6\Financiamiento%20y%20ahorro.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Users\norma\Documents\Documentos%20%20Actual\22%20Eventos%20material%20y%20notas\2018-03%20Comentario%20Orlandina\INEGI%20Serie%20Ingresos%20por%20estratos%20de%20subordinados.xlsx" TargetMode="External"/></Relationships>
</file>

<file path=ppt/charts/_rels/chart11.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Users\isabelsalat\Desktop\NAFTA%20gra&#769;ficas.xlsx" TargetMode="External"/><Relationship Id="rId1" Type="http://schemas.openxmlformats.org/officeDocument/2006/relationships/themeOverride" Target="../theme/themeOverride2.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oleObject" Target="file:///\\Users\isabelsalat\Downloads\Gra&#769;ficas%20Reformas%20macro.xlsx" TargetMode="External"/><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6.xml.rels><?xml version="1.0" encoding="UTF-8" standalone="yes"?>
<Relationships xmlns="http://schemas.openxmlformats.org/package/2006/relationships"><Relationship Id="rId3" Type="http://schemas.openxmlformats.org/officeDocument/2006/relationships/oleObject" Target="file:///\\Users\joaquin\Dropbox\JCMB%20-%20Ana&#769;lisis%20de%20las%20Reformas%20Estructurales%202012-2018\Presentacio&#769;n%20Senado\inflac&#807;ao.xlsx" TargetMode="External"/><Relationship Id="rId2" Type="http://schemas.microsoft.com/office/2011/relationships/chartColorStyle" Target="colors3.xml"/><Relationship Id="rId1" Type="http://schemas.microsoft.com/office/2011/relationships/chartStyle" Target="style3.xml"/></Relationships>
</file>

<file path=ppt/charts/_rels/chart7.xml.rels><?xml version="1.0" encoding="UTF-8" standalone="yes"?>
<Relationships xmlns="http://schemas.openxmlformats.org/package/2006/relationships"><Relationship Id="rId3" Type="http://schemas.openxmlformats.org/officeDocument/2006/relationships/oleObject" Target="file:///\\Users\isabelsalat\Downloads\Gra&#769;ficas%20Reformas%20macro.xlsx" TargetMode="External"/><Relationship Id="rId2" Type="http://schemas.microsoft.com/office/2011/relationships/chartColorStyle" Target="colors4.xml"/><Relationship Id="rId1" Type="http://schemas.microsoft.com/office/2011/relationships/chartStyle" Target="style4.xm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Joaquin:Dropbox:IBD%20-%20Estudio%20sobre%20salarios:Gr&#225;ficos:Gr&#225;ficos%20IBD%20Salario%20M&#237;nimo.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Macintosh%20HD:Users:Joaquin:Dropbox:IBD%20-%20Estudio%20sobre%20salarios:Gr&#225;ficos:Gr&#225;ficos%20IBD%20Salario%20M&#237;nim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24573115133113"/>
          <c:y val="0.19967036884619699"/>
          <c:w val="0.72509175421438399"/>
          <c:h val="0.59712737828623097"/>
        </c:manualLayout>
      </c:layout>
      <c:lineChart>
        <c:grouping val="standard"/>
        <c:varyColors val="0"/>
        <c:ser>
          <c:idx val="0"/>
          <c:order val="0"/>
          <c:tx>
            <c:strRef>
              <c:f>'Financiamiento y Ahorro (1994)'!$J$9</c:f>
              <c:strCache>
                <c:ptCount val="1"/>
                <c:pt idx="0">
                  <c:v>Financiamiento al Sector Privado</c:v>
                </c:pt>
              </c:strCache>
            </c:strRef>
          </c:tx>
          <c:spPr>
            <a:ln>
              <a:solidFill>
                <a:srgbClr val="00B050"/>
              </a:solidFill>
            </a:ln>
          </c:spPr>
          <c:marker>
            <c:symbol val="none"/>
          </c:marker>
          <c:dLbls>
            <c:dLbl>
              <c:idx val="0"/>
              <c:layout>
                <c:manualLayout>
                  <c:x val="-3.0074595311301001E-2"/>
                  <c:y val="-1.2726100269738401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15F8-3D44-81F7-5C31D6FA74B3}"/>
                </c:ext>
                <c:ext xmlns:c15="http://schemas.microsoft.com/office/drawing/2012/chart" uri="{CE6537A1-D6FC-4f65-9D91-7224C49458BB}"/>
              </c:extLst>
            </c:dLbl>
            <c:dLbl>
              <c:idx val="15"/>
              <c:layout>
                <c:manualLayout>
                  <c:x val="-0.100048024972986"/>
                  <c:y val="-5.9504992572810597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15F8-3D44-81F7-5C31D6FA74B3}"/>
                </c:ext>
                <c:ext xmlns:c15="http://schemas.microsoft.com/office/drawing/2012/chart" uri="{CE6537A1-D6FC-4f65-9D91-7224C49458BB}"/>
              </c:extLst>
            </c:dLbl>
            <c:dLbl>
              <c:idx val="32"/>
              <c:dLblPos val="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15F8-3D44-81F7-5C31D6FA74B3}"/>
                </c:ext>
                <c:ext xmlns:c15="http://schemas.microsoft.com/office/drawing/2012/chart" uri="{CE6537A1-D6FC-4f65-9D91-7224C49458BB}"/>
              </c:extLst>
            </c:dLbl>
            <c:dLbl>
              <c:idx val="41"/>
              <c:dLblPos val="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15F8-3D44-81F7-5C31D6FA74B3}"/>
                </c:ext>
                <c:ext xmlns:c15="http://schemas.microsoft.com/office/drawing/2012/chart" uri="{CE6537A1-D6FC-4f65-9D91-7224C49458BB}"/>
              </c:extLst>
            </c:dLbl>
            <c:dLbl>
              <c:idx val="51"/>
              <c:dLblPos val="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15F8-3D44-81F7-5C31D6FA74B3}"/>
                </c:ext>
                <c:ext xmlns:c15="http://schemas.microsoft.com/office/drawing/2012/chart" uri="{CE6537A1-D6FC-4f65-9D91-7224C49458BB}"/>
              </c:extLst>
            </c:dLbl>
            <c:dLbl>
              <c:idx val="66"/>
              <c:layout>
                <c:manualLayout>
                  <c:x val="-6.7765111974780801E-2"/>
                  <c:y val="-1.5242817639848799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15F8-3D44-81F7-5C31D6FA74B3}"/>
                </c:ext>
                <c:ext xmlns:c15="http://schemas.microsoft.com/office/drawing/2012/chart" uri="{CE6537A1-D6FC-4f65-9D91-7224C49458BB}"/>
              </c:extLst>
            </c:dLbl>
            <c:dLbl>
              <c:idx val="75"/>
              <c:layout>
                <c:manualLayout>
                  <c:x val="-8.0206117938612306E-2"/>
                  <c:y val="3.7962369023458599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15F8-3D44-81F7-5C31D6FA74B3}"/>
                </c:ext>
                <c:ext xmlns:c15="http://schemas.microsoft.com/office/drawing/2012/chart" uri="{CE6537A1-D6FC-4f65-9D91-7224C49458BB}"/>
              </c:extLst>
            </c:dLbl>
            <c:dLbl>
              <c:idx val="84"/>
              <c:layout>
                <c:manualLayout>
                  <c:x val="-3.64049238636752E-2"/>
                  <c:y val="-1.48688178060533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15F8-3D44-81F7-5C31D6FA74B3}"/>
                </c:ext>
                <c:ext xmlns:c15="http://schemas.microsoft.com/office/drawing/2012/chart" uri="{CE6537A1-D6FC-4f65-9D91-7224C49458BB}"/>
              </c:extLst>
            </c:dLbl>
            <c:numFmt formatCode="_-* #,##0.0_-;\-* #,##0.0_-;_-* &quot;-&quot;?_-;_-@_-" sourceLinked="0"/>
            <c:spPr>
              <a:noFill/>
              <a:ln>
                <a:noFill/>
              </a:ln>
              <a:effectLst/>
            </c:spPr>
            <c:txPr>
              <a:bodyPr/>
              <a:lstStyle/>
              <a:p>
                <a:pPr>
                  <a:defRPr sz="800"/>
                </a:pPr>
                <a:endParaRPr lang="es-419"/>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ext>
            </c:extLst>
          </c:dLbls>
          <c:cat>
            <c:strRef>
              <c:f>('Financiamiento y Ahorro (1994)'!$I$22,'Financiamiento y Ahorro (1994)'!$I$26,'Financiamiento y Ahorro (1994)'!$I$30:$I$112)</c:f>
              <c:strCache>
                <c:ptCount val="85"/>
                <c:pt idx="0">
                  <c:v>IV 1994</c:v>
                </c:pt>
                <c:pt idx="1">
                  <c:v>IV 1995</c:v>
                </c:pt>
                <c:pt idx="2">
                  <c:v>1996/4</c:v>
                </c:pt>
                <c:pt idx="3">
                  <c:v>1997/1</c:v>
                </c:pt>
                <c:pt idx="4">
                  <c:v>1997/2</c:v>
                </c:pt>
                <c:pt idx="5">
                  <c:v>1997/3</c:v>
                </c:pt>
                <c:pt idx="6">
                  <c:v>1997/4</c:v>
                </c:pt>
                <c:pt idx="7">
                  <c:v>1998/1</c:v>
                </c:pt>
                <c:pt idx="8">
                  <c:v>1998/2</c:v>
                </c:pt>
                <c:pt idx="9">
                  <c:v>1998/3</c:v>
                </c:pt>
                <c:pt idx="10">
                  <c:v>1998/4</c:v>
                </c:pt>
                <c:pt idx="11">
                  <c:v>1999/1</c:v>
                </c:pt>
                <c:pt idx="12">
                  <c:v>1999/2</c:v>
                </c:pt>
                <c:pt idx="13">
                  <c:v>1999/3</c:v>
                </c:pt>
                <c:pt idx="14">
                  <c:v>1999/4</c:v>
                </c:pt>
                <c:pt idx="15">
                  <c:v>2000/1</c:v>
                </c:pt>
                <c:pt idx="16">
                  <c:v>2000/2</c:v>
                </c:pt>
                <c:pt idx="17">
                  <c:v>2000/3</c:v>
                </c:pt>
                <c:pt idx="18">
                  <c:v>2000/4</c:v>
                </c:pt>
                <c:pt idx="19">
                  <c:v>2001/1</c:v>
                </c:pt>
                <c:pt idx="20">
                  <c:v>2001/2</c:v>
                </c:pt>
                <c:pt idx="21">
                  <c:v>2001/3</c:v>
                </c:pt>
                <c:pt idx="22">
                  <c:v>2001/4</c:v>
                </c:pt>
                <c:pt idx="23">
                  <c:v>2002/1</c:v>
                </c:pt>
                <c:pt idx="24">
                  <c:v>2002/2</c:v>
                </c:pt>
                <c:pt idx="25">
                  <c:v>2002/3</c:v>
                </c:pt>
                <c:pt idx="26">
                  <c:v>2002/4</c:v>
                </c:pt>
                <c:pt idx="27">
                  <c:v>2003/1</c:v>
                </c:pt>
                <c:pt idx="28">
                  <c:v>2003/2</c:v>
                </c:pt>
                <c:pt idx="29">
                  <c:v>2003/3</c:v>
                </c:pt>
                <c:pt idx="30">
                  <c:v>2003/4</c:v>
                </c:pt>
                <c:pt idx="31">
                  <c:v>2004/1</c:v>
                </c:pt>
                <c:pt idx="32">
                  <c:v>2004/2</c:v>
                </c:pt>
                <c:pt idx="33">
                  <c:v>2004/3</c:v>
                </c:pt>
                <c:pt idx="34">
                  <c:v>2004/4</c:v>
                </c:pt>
                <c:pt idx="35">
                  <c:v>2005/1</c:v>
                </c:pt>
                <c:pt idx="36">
                  <c:v>2005/2</c:v>
                </c:pt>
                <c:pt idx="37">
                  <c:v>2005/3</c:v>
                </c:pt>
                <c:pt idx="38">
                  <c:v>2005/4</c:v>
                </c:pt>
                <c:pt idx="39">
                  <c:v>2006/1</c:v>
                </c:pt>
                <c:pt idx="40">
                  <c:v>2006/2</c:v>
                </c:pt>
                <c:pt idx="41">
                  <c:v>2006/3</c:v>
                </c:pt>
                <c:pt idx="42">
                  <c:v>2006/4</c:v>
                </c:pt>
                <c:pt idx="43">
                  <c:v>2007/1</c:v>
                </c:pt>
                <c:pt idx="44">
                  <c:v>2007/2</c:v>
                </c:pt>
                <c:pt idx="45">
                  <c:v>2007/3</c:v>
                </c:pt>
                <c:pt idx="46">
                  <c:v>2007/4</c:v>
                </c:pt>
                <c:pt idx="47">
                  <c:v>2008/1</c:v>
                </c:pt>
                <c:pt idx="48">
                  <c:v>2008/2</c:v>
                </c:pt>
                <c:pt idx="49">
                  <c:v>2008/3</c:v>
                </c:pt>
                <c:pt idx="50">
                  <c:v>2008/4</c:v>
                </c:pt>
                <c:pt idx="51">
                  <c:v>2009/1</c:v>
                </c:pt>
                <c:pt idx="52">
                  <c:v>2009/2</c:v>
                </c:pt>
                <c:pt idx="53">
                  <c:v>2009/3</c:v>
                </c:pt>
                <c:pt idx="54">
                  <c:v>2009/4</c:v>
                </c:pt>
                <c:pt idx="55">
                  <c:v>2010/1</c:v>
                </c:pt>
                <c:pt idx="56">
                  <c:v>2010/2</c:v>
                </c:pt>
                <c:pt idx="57">
                  <c:v>2010/3</c:v>
                </c:pt>
                <c:pt idx="58">
                  <c:v>2010/4</c:v>
                </c:pt>
                <c:pt idx="59">
                  <c:v>2011/1</c:v>
                </c:pt>
                <c:pt idx="60">
                  <c:v>2011/2</c:v>
                </c:pt>
                <c:pt idx="61">
                  <c:v>2011/3</c:v>
                </c:pt>
                <c:pt idx="62">
                  <c:v>2011/4</c:v>
                </c:pt>
                <c:pt idx="63">
                  <c:v>2012/1</c:v>
                </c:pt>
                <c:pt idx="64">
                  <c:v>2012/2</c:v>
                </c:pt>
                <c:pt idx="65">
                  <c:v>2012/3</c:v>
                </c:pt>
                <c:pt idx="66">
                  <c:v>2012/4</c:v>
                </c:pt>
                <c:pt idx="67">
                  <c:v>2013/1</c:v>
                </c:pt>
                <c:pt idx="68">
                  <c:v>2013/2</c:v>
                </c:pt>
                <c:pt idx="69">
                  <c:v>2013/3</c:v>
                </c:pt>
                <c:pt idx="70">
                  <c:v>2013/4</c:v>
                </c:pt>
                <c:pt idx="71">
                  <c:v>2014/1</c:v>
                </c:pt>
                <c:pt idx="72">
                  <c:v>2014/2</c:v>
                </c:pt>
                <c:pt idx="73">
                  <c:v>2014/3</c:v>
                </c:pt>
                <c:pt idx="74">
                  <c:v>2014/4</c:v>
                </c:pt>
                <c:pt idx="75">
                  <c:v>2015/1</c:v>
                </c:pt>
                <c:pt idx="76">
                  <c:v>2015/2</c:v>
                </c:pt>
                <c:pt idx="77">
                  <c:v>2015/3</c:v>
                </c:pt>
                <c:pt idx="78">
                  <c:v>2015/4</c:v>
                </c:pt>
                <c:pt idx="79">
                  <c:v>2016/1</c:v>
                </c:pt>
                <c:pt idx="80">
                  <c:v>2016/2</c:v>
                </c:pt>
                <c:pt idx="81">
                  <c:v>2016/3</c:v>
                </c:pt>
                <c:pt idx="82">
                  <c:v>2016/4</c:v>
                </c:pt>
                <c:pt idx="83">
                  <c:v>2017/1</c:v>
                </c:pt>
                <c:pt idx="84">
                  <c:v>2017/2</c:v>
                </c:pt>
              </c:strCache>
            </c:strRef>
          </c:cat>
          <c:val>
            <c:numRef>
              <c:f>('Financiamiento y Ahorro (1994)'!$J$22,'Financiamiento y Ahorro (1994)'!$J$26,'Financiamiento y Ahorro (1994)'!$J$30:$J$112)</c:f>
              <c:numCache>
                <c:formatCode>_-* #,##0.0_-;\-* #,##0.0_-;_-* "-"??_-;_-@_-</c:formatCode>
                <c:ptCount val="85"/>
                <c:pt idx="0">
                  <c:v>34.207775734454373</c:v>
                </c:pt>
                <c:pt idx="1">
                  <c:v>33.021484725773647</c:v>
                </c:pt>
                <c:pt idx="2">
                  <c:v>26.95691734942595</c:v>
                </c:pt>
                <c:pt idx="3">
                  <c:v>24.70259805586155</c:v>
                </c:pt>
                <c:pt idx="4">
                  <c:v>23.742648567832319</c:v>
                </c:pt>
                <c:pt idx="5">
                  <c:v>22.626005593783379</c:v>
                </c:pt>
                <c:pt idx="6">
                  <c:v>22.330210818454351</c:v>
                </c:pt>
                <c:pt idx="7">
                  <c:v>19.80408932912885</c:v>
                </c:pt>
                <c:pt idx="8">
                  <c:v>19.808831340506579</c:v>
                </c:pt>
                <c:pt idx="9">
                  <c:v>19.851903433050431</c:v>
                </c:pt>
                <c:pt idx="10">
                  <c:v>18.270755592960299</c:v>
                </c:pt>
                <c:pt idx="11">
                  <c:v>16.55719326911391</c:v>
                </c:pt>
                <c:pt idx="12">
                  <c:v>16.204652226617242</c:v>
                </c:pt>
                <c:pt idx="13">
                  <c:v>14.64671085522812</c:v>
                </c:pt>
                <c:pt idx="14">
                  <c:v>14.467407258582121</c:v>
                </c:pt>
                <c:pt idx="15">
                  <c:v>12.595307817809321</c:v>
                </c:pt>
                <c:pt idx="16">
                  <c:v>12.41120567186314</c:v>
                </c:pt>
                <c:pt idx="17">
                  <c:v>12.0100866545804</c:v>
                </c:pt>
                <c:pt idx="18">
                  <c:v>11.43065930071244</c:v>
                </c:pt>
                <c:pt idx="19">
                  <c:v>10.797023091631679</c:v>
                </c:pt>
                <c:pt idx="20">
                  <c:v>10.31747834253237</c:v>
                </c:pt>
                <c:pt idx="21">
                  <c:v>10.12632626061866</c:v>
                </c:pt>
                <c:pt idx="22">
                  <c:v>9.8337713953031685</c:v>
                </c:pt>
                <c:pt idx="23">
                  <c:v>9.4950705399576698</c:v>
                </c:pt>
                <c:pt idx="24">
                  <c:v>9.2515890498595645</c:v>
                </c:pt>
                <c:pt idx="25">
                  <c:v>9.2969861246353158</c:v>
                </c:pt>
                <c:pt idx="26">
                  <c:v>9.5243308484099352</c:v>
                </c:pt>
                <c:pt idx="27">
                  <c:v>9.1331877363750849</c:v>
                </c:pt>
                <c:pt idx="28">
                  <c:v>8.8750366291559892</c:v>
                </c:pt>
                <c:pt idx="29">
                  <c:v>8.9441754569049934</c:v>
                </c:pt>
                <c:pt idx="30">
                  <c:v>9.0387827435579009</c:v>
                </c:pt>
                <c:pt idx="31">
                  <c:v>8.52966906252896</c:v>
                </c:pt>
                <c:pt idx="32">
                  <c:v>8.4406468859061068</c:v>
                </c:pt>
                <c:pt idx="33">
                  <c:v>8.6588795174438022</c:v>
                </c:pt>
                <c:pt idx="34">
                  <c:v>8.7853309889775009</c:v>
                </c:pt>
                <c:pt idx="35">
                  <c:v>8.7428148975769204</c:v>
                </c:pt>
                <c:pt idx="36">
                  <c:v>8.8062043148670899</c:v>
                </c:pt>
                <c:pt idx="37">
                  <c:v>8.7939485221538156</c:v>
                </c:pt>
                <c:pt idx="38">
                  <c:v>9.5074898632317808</c:v>
                </c:pt>
                <c:pt idx="39">
                  <c:v>9.5143580716167175</c:v>
                </c:pt>
                <c:pt idx="40">
                  <c:v>9.8627398316563202</c:v>
                </c:pt>
                <c:pt idx="41">
                  <c:v>10.382489735052809</c:v>
                </c:pt>
                <c:pt idx="42">
                  <c:v>11.15914551350582</c:v>
                </c:pt>
                <c:pt idx="43">
                  <c:v>11.378642535575951</c:v>
                </c:pt>
                <c:pt idx="44">
                  <c:v>11.8565308924254</c:v>
                </c:pt>
                <c:pt idx="45">
                  <c:v>12.71154110398493</c:v>
                </c:pt>
                <c:pt idx="46">
                  <c:v>13.32112257435606</c:v>
                </c:pt>
                <c:pt idx="47">
                  <c:v>13.49950722808668</c:v>
                </c:pt>
                <c:pt idx="48">
                  <c:v>13.328593633257681</c:v>
                </c:pt>
                <c:pt idx="49">
                  <c:v>13.650590728772761</c:v>
                </c:pt>
                <c:pt idx="50">
                  <c:v>14.190463455910271</c:v>
                </c:pt>
                <c:pt idx="51">
                  <c:v>15.039303019593451</c:v>
                </c:pt>
                <c:pt idx="52">
                  <c:v>14.62707634295765</c:v>
                </c:pt>
                <c:pt idx="53">
                  <c:v>14.403361542121431</c:v>
                </c:pt>
                <c:pt idx="54">
                  <c:v>14.2723558946222</c:v>
                </c:pt>
                <c:pt idx="55">
                  <c:v>13.547601722023719</c:v>
                </c:pt>
                <c:pt idx="56">
                  <c:v>13.549314845993131</c:v>
                </c:pt>
                <c:pt idx="57">
                  <c:v>13.856808843999969</c:v>
                </c:pt>
                <c:pt idx="58">
                  <c:v>14.166321029068619</c:v>
                </c:pt>
                <c:pt idx="59">
                  <c:v>14.0274343420853</c:v>
                </c:pt>
                <c:pt idx="60">
                  <c:v>14.2645932437498</c:v>
                </c:pt>
                <c:pt idx="61">
                  <c:v>14.868351864506961</c:v>
                </c:pt>
                <c:pt idx="62">
                  <c:v>15.2457696038667</c:v>
                </c:pt>
                <c:pt idx="63">
                  <c:v>14.717730004787571</c:v>
                </c:pt>
                <c:pt idx="64">
                  <c:v>15.17820973553448</c:v>
                </c:pt>
                <c:pt idx="65">
                  <c:v>15.51226299757003</c:v>
                </c:pt>
                <c:pt idx="66">
                  <c:v>15.86047050279611</c:v>
                </c:pt>
                <c:pt idx="67">
                  <c:v>16.078923216202501</c:v>
                </c:pt>
                <c:pt idx="68">
                  <c:v>16.327887661525089</c:v>
                </c:pt>
                <c:pt idx="69">
                  <c:v>16.791551704936619</c:v>
                </c:pt>
                <c:pt idx="70">
                  <c:v>17.238643179278199</c:v>
                </c:pt>
                <c:pt idx="71">
                  <c:v>16.8093571237386</c:v>
                </c:pt>
                <c:pt idx="72">
                  <c:v>16.915900741593489</c:v>
                </c:pt>
                <c:pt idx="73">
                  <c:v>17.15282076123513</c:v>
                </c:pt>
                <c:pt idx="74">
                  <c:v>17.56382130077828</c:v>
                </c:pt>
                <c:pt idx="75">
                  <c:v>17.575132034105511</c:v>
                </c:pt>
                <c:pt idx="76">
                  <c:v>17.72157031902837</c:v>
                </c:pt>
                <c:pt idx="77">
                  <c:v>18.36632265761407</c:v>
                </c:pt>
                <c:pt idx="78">
                  <c:v>18.898995402177</c:v>
                </c:pt>
                <c:pt idx="79">
                  <c:v>18.79077679422242</c:v>
                </c:pt>
                <c:pt idx="80">
                  <c:v>19.071671511734952</c:v>
                </c:pt>
                <c:pt idx="81">
                  <c:v>19.649199235033279</c:v>
                </c:pt>
                <c:pt idx="82">
                  <c:v>19.99987274867587</c:v>
                </c:pt>
                <c:pt idx="83">
                  <c:v>19.250403380234509</c:v>
                </c:pt>
                <c:pt idx="84">
                  <c:v>19.52798718133911</c:v>
                </c:pt>
              </c:numCache>
            </c:numRef>
          </c:val>
          <c:smooth val="0"/>
          <c:extLst xmlns:c16r2="http://schemas.microsoft.com/office/drawing/2015/06/chart">
            <c:ext xmlns:c16="http://schemas.microsoft.com/office/drawing/2014/chart" uri="{C3380CC4-5D6E-409C-BE32-E72D297353CC}">
              <c16:uniqueId val="{00000008-15F8-3D44-81F7-5C31D6FA74B3}"/>
            </c:ext>
          </c:extLst>
        </c:ser>
        <c:ser>
          <c:idx val="1"/>
          <c:order val="1"/>
          <c:tx>
            <c:strRef>
              <c:f>'Financiamiento y Ahorro (1994)'!$L$9</c:f>
              <c:strCache>
                <c:ptCount val="1"/>
                <c:pt idx="0">
                  <c:v>Captación</c:v>
                </c:pt>
              </c:strCache>
            </c:strRef>
          </c:tx>
          <c:spPr>
            <a:ln>
              <a:solidFill>
                <a:srgbClr val="C00000"/>
              </a:solidFill>
            </a:ln>
          </c:spPr>
          <c:marker>
            <c:symbol val="none"/>
          </c:marker>
          <c:dLbls>
            <c:dLbl>
              <c:idx val="0"/>
              <c:layout>
                <c:manualLayout>
                  <c:x val="-4.0643482436954197E-2"/>
                  <c:y val="2.5539007491540502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9-15F8-3D44-81F7-5C31D6FA74B3}"/>
                </c:ext>
                <c:ext xmlns:c15="http://schemas.microsoft.com/office/drawing/2012/chart" uri="{CE6537A1-D6FC-4f65-9D91-7224C49458BB}"/>
              </c:extLst>
            </c:dLbl>
            <c:dLbl>
              <c:idx val="16"/>
              <c:layout>
                <c:manualLayout>
                  <c:x val="-0.106822156216885"/>
                  <c:y val="-5.1003944186146302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A-15F8-3D44-81F7-5C31D6FA74B3}"/>
                </c:ext>
                <c:ext xmlns:c15="http://schemas.microsoft.com/office/drawing/2012/chart" uri="{CE6537A1-D6FC-4f65-9D91-7224C49458BB}"/>
              </c:extLst>
            </c:dLbl>
            <c:dLbl>
              <c:idx val="33"/>
              <c:layout>
                <c:manualLayout>
                  <c:x val="-3.8163687324299998E-2"/>
                  <c:y val="2.7672301295287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B-15F8-3D44-81F7-5C31D6FA74B3}"/>
                </c:ext>
                <c:ext xmlns:c15="http://schemas.microsoft.com/office/drawing/2012/chart" uri="{CE6537A1-D6FC-4f65-9D91-7224C49458BB}"/>
              </c:extLst>
            </c:dLbl>
            <c:dLbl>
              <c:idx val="41"/>
              <c:dLblPos val="b"/>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C-15F8-3D44-81F7-5C31D6FA74B3}"/>
                </c:ext>
                <c:ext xmlns:c15="http://schemas.microsoft.com/office/drawing/2012/chart" uri="{CE6537A1-D6FC-4f65-9D91-7224C49458BB}"/>
              </c:extLst>
            </c:dLbl>
            <c:dLbl>
              <c:idx val="52"/>
              <c:layout>
                <c:manualLayout>
                  <c:x val="-7.6392397259067393E-2"/>
                  <c:y val="-2.4068867114822801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D-15F8-3D44-81F7-5C31D6FA74B3}"/>
                </c:ext>
                <c:ext xmlns:c15="http://schemas.microsoft.com/office/drawing/2012/chart" uri="{CE6537A1-D6FC-4f65-9D91-7224C49458BB}"/>
              </c:extLst>
            </c:dLbl>
            <c:dLbl>
              <c:idx val="65"/>
              <c:layout>
                <c:manualLayout>
                  <c:x val="-5.1235067643023997E-2"/>
                  <c:y val="3.8798887733068298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15F8-3D44-81F7-5C31D6FA74B3}"/>
                </c:ext>
                <c:ext xmlns:c15="http://schemas.microsoft.com/office/drawing/2012/chart" uri="{CE6537A1-D6FC-4f65-9D91-7224C49458BB}"/>
              </c:extLst>
            </c:dLbl>
            <c:dLbl>
              <c:idx val="75"/>
              <c:layout>
                <c:manualLayout>
                  <c:x val="-9.6802010705534694E-2"/>
                  <c:y val="1.9480508137887601E-17"/>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F-15F8-3D44-81F7-5C31D6FA74B3}"/>
                </c:ext>
                <c:ext xmlns:c15="http://schemas.microsoft.com/office/drawing/2012/chart" uri="{CE6537A1-D6FC-4f65-9D91-7224C49458BB}"/>
              </c:extLst>
            </c:dLbl>
            <c:dLbl>
              <c:idx val="84"/>
              <c:layout>
                <c:manualLayout>
                  <c:x val="-5.3062602642319198E-2"/>
                  <c:y val="7.4655007161296303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0-15F8-3D44-81F7-5C31D6FA74B3}"/>
                </c:ext>
                <c:ext xmlns:c15="http://schemas.microsoft.com/office/drawing/2012/chart" uri="{CE6537A1-D6FC-4f65-9D91-7224C49458BB}"/>
              </c:extLst>
            </c:dLbl>
            <c:dLbl>
              <c:idx val="85"/>
              <c:layout>
                <c:manualLayout>
                  <c:x val="-6.9521270328520096E-2"/>
                  <c:y val="-2.59782384767226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1-15F8-3D44-81F7-5C31D6FA74B3}"/>
                </c:ext>
                <c:ext xmlns:c15="http://schemas.microsoft.com/office/drawing/2012/chart" uri="{CE6537A1-D6FC-4f65-9D91-7224C49458BB}"/>
              </c:extLst>
            </c:dLbl>
            <c:numFmt formatCode="_-* #,##0.0_-;\-* #,##0.0_-;_-* &quot;-&quot;?_-;_-@_-" sourceLinked="0"/>
            <c:spPr>
              <a:noFill/>
              <a:ln>
                <a:noFill/>
              </a:ln>
              <a:effectLst/>
            </c:spPr>
            <c:txPr>
              <a:bodyPr/>
              <a:lstStyle/>
              <a:p>
                <a:pPr>
                  <a:defRPr sz="800" baseline="0"/>
                </a:pPr>
                <a:endParaRPr lang="es-419"/>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ext>
            </c:extLst>
          </c:dLbls>
          <c:cat>
            <c:strRef>
              <c:f>('Financiamiento y Ahorro (1994)'!$I$22,'Financiamiento y Ahorro (1994)'!$I$26,'Financiamiento y Ahorro (1994)'!$I$30:$I$112)</c:f>
              <c:strCache>
                <c:ptCount val="85"/>
                <c:pt idx="0">
                  <c:v>IV 1994</c:v>
                </c:pt>
                <c:pt idx="1">
                  <c:v>IV 1995</c:v>
                </c:pt>
                <c:pt idx="2">
                  <c:v>1996/4</c:v>
                </c:pt>
                <c:pt idx="3">
                  <c:v>1997/1</c:v>
                </c:pt>
                <c:pt idx="4">
                  <c:v>1997/2</c:v>
                </c:pt>
                <c:pt idx="5">
                  <c:v>1997/3</c:v>
                </c:pt>
                <c:pt idx="6">
                  <c:v>1997/4</c:v>
                </c:pt>
                <c:pt idx="7">
                  <c:v>1998/1</c:v>
                </c:pt>
                <c:pt idx="8">
                  <c:v>1998/2</c:v>
                </c:pt>
                <c:pt idx="9">
                  <c:v>1998/3</c:v>
                </c:pt>
                <c:pt idx="10">
                  <c:v>1998/4</c:v>
                </c:pt>
                <c:pt idx="11">
                  <c:v>1999/1</c:v>
                </c:pt>
                <c:pt idx="12">
                  <c:v>1999/2</c:v>
                </c:pt>
                <c:pt idx="13">
                  <c:v>1999/3</c:v>
                </c:pt>
                <c:pt idx="14">
                  <c:v>1999/4</c:v>
                </c:pt>
                <c:pt idx="15">
                  <c:v>2000/1</c:v>
                </c:pt>
                <c:pt idx="16">
                  <c:v>2000/2</c:v>
                </c:pt>
                <c:pt idx="17">
                  <c:v>2000/3</c:v>
                </c:pt>
                <c:pt idx="18">
                  <c:v>2000/4</c:v>
                </c:pt>
                <c:pt idx="19">
                  <c:v>2001/1</c:v>
                </c:pt>
                <c:pt idx="20">
                  <c:v>2001/2</c:v>
                </c:pt>
                <c:pt idx="21">
                  <c:v>2001/3</c:v>
                </c:pt>
                <c:pt idx="22">
                  <c:v>2001/4</c:v>
                </c:pt>
                <c:pt idx="23">
                  <c:v>2002/1</c:v>
                </c:pt>
                <c:pt idx="24">
                  <c:v>2002/2</c:v>
                </c:pt>
                <c:pt idx="25">
                  <c:v>2002/3</c:v>
                </c:pt>
                <c:pt idx="26">
                  <c:v>2002/4</c:v>
                </c:pt>
                <c:pt idx="27">
                  <c:v>2003/1</c:v>
                </c:pt>
                <c:pt idx="28">
                  <c:v>2003/2</c:v>
                </c:pt>
                <c:pt idx="29">
                  <c:v>2003/3</c:v>
                </c:pt>
                <c:pt idx="30">
                  <c:v>2003/4</c:v>
                </c:pt>
                <c:pt idx="31">
                  <c:v>2004/1</c:v>
                </c:pt>
                <c:pt idx="32">
                  <c:v>2004/2</c:v>
                </c:pt>
                <c:pt idx="33">
                  <c:v>2004/3</c:v>
                </c:pt>
                <c:pt idx="34">
                  <c:v>2004/4</c:v>
                </c:pt>
                <c:pt idx="35">
                  <c:v>2005/1</c:v>
                </c:pt>
                <c:pt idx="36">
                  <c:v>2005/2</c:v>
                </c:pt>
                <c:pt idx="37">
                  <c:v>2005/3</c:v>
                </c:pt>
                <c:pt idx="38">
                  <c:v>2005/4</c:v>
                </c:pt>
                <c:pt idx="39">
                  <c:v>2006/1</c:v>
                </c:pt>
                <c:pt idx="40">
                  <c:v>2006/2</c:v>
                </c:pt>
                <c:pt idx="41">
                  <c:v>2006/3</c:v>
                </c:pt>
                <c:pt idx="42">
                  <c:v>2006/4</c:v>
                </c:pt>
                <c:pt idx="43">
                  <c:v>2007/1</c:v>
                </c:pt>
                <c:pt idx="44">
                  <c:v>2007/2</c:v>
                </c:pt>
                <c:pt idx="45">
                  <c:v>2007/3</c:v>
                </c:pt>
                <c:pt idx="46">
                  <c:v>2007/4</c:v>
                </c:pt>
                <c:pt idx="47">
                  <c:v>2008/1</c:v>
                </c:pt>
                <c:pt idx="48">
                  <c:v>2008/2</c:v>
                </c:pt>
                <c:pt idx="49">
                  <c:v>2008/3</c:v>
                </c:pt>
                <c:pt idx="50">
                  <c:v>2008/4</c:v>
                </c:pt>
                <c:pt idx="51">
                  <c:v>2009/1</c:v>
                </c:pt>
                <c:pt idx="52">
                  <c:v>2009/2</c:v>
                </c:pt>
                <c:pt idx="53">
                  <c:v>2009/3</c:v>
                </c:pt>
                <c:pt idx="54">
                  <c:v>2009/4</c:v>
                </c:pt>
                <c:pt idx="55">
                  <c:v>2010/1</c:v>
                </c:pt>
                <c:pt idx="56">
                  <c:v>2010/2</c:v>
                </c:pt>
                <c:pt idx="57">
                  <c:v>2010/3</c:v>
                </c:pt>
                <c:pt idx="58">
                  <c:v>2010/4</c:v>
                </c:pt>
                <c:pt idx="59">
                  <c:v>2011/1</c:v>
                </c:pt>
                <c:pt idx="60">
                  <c:v>2011/2</c:v>
                </c:pt>
                <c:pt idx="61">
                  <c:v>2011/3</c:v>
                </c:pt>
                <c:pt idx="62">
                  <c:v>2011/4</c:v>
                </c:pt>
                <c:pt idx="63">
                  <c:v>2012/1</c:v>
                </c:pt>
                <c:pt idx="64">
                  <c:v>2012/2</c:v>
                </c:pt>
                <c:pt idx="65">
                  <c:v>2012/3</c:v>
                </c:pt>
                <c:pt idx="66">
                  <c:v>2012/4</c:v>
                </c:pt>
                <c:pt idx="67">
                  <c:v>2013/1</c:v>
                </c:pt>
                <c:pt idx="68">
                  <c:v>2013/2</c:v>
                </c:pt>
                <c:pt idx="69">
                  <c:v>2013/3</c:v>
                </c:pt>
                <c:pt idx="70">
                  <c:v>2013/4</c:v>
                </c:pt>
                <c:pt idx="71">
                  <c:v>2014/1</c:v>
                </c:pt>
                <c:pt idx="72">
                  <c:v>2014/2</c:v>
                </c:pt>
                <c:pt idx="73">
                  <c:v>2014/3</c:v>
                </c:pt>
                <c:pt idx="74">
                  <c:v>2014/4</c:v>
                </c:pt>
                <c:pt idx="75">
                  <c:v>2015/1</c:v>
                </c:pt>
                <c:pt idx="76">
                  <c:v>2015/2</c:v>
                </c:pt>
                <c:pt idx="77">
                  <c:v>2015/3</c:v>
                </c:pt>
                <c:pt idx="78">
                  <c:v>2015/4</c:v>
                </c:pt>
                <c:pt idx="79">
                  <c:v>2016/1</c:v>
                </c:pt>
                <c:pt idx="80">
                  <c:v>2016/2</c:v>
                </c:pt>
                <c:pt idx="81">
                  <c:v>2016/3</c:v>
                </c:pt>
                <c:pt idx="82">
                  <c:v>2016/4</c:v>
                </c:pt>
                <c:pt idx="83">
                  <c:v>2017/1</c:v>
                </c:pt>
                <c:pt idx="84">
                  <c:v>2017/2</c:v>
                </c:pt>
              </c:strCache>
            </c:strRef>
          </c:cat>
          <c:val>
            <c:numRef>
              <c:f>('Financiamiento y Ahorro (1994)'!$L$22,'Financiamiento y Ahorro (1994)'!$L$26,'Financiamiento y Ahorro (1994)'!$L$30:$L$112)</c:f>
              <c:numCache>
                <c:formatCode>_-* #,##0.0_-;\-* #,##0.0_-;_-* "-"??_-;_-@_-</c:formatCode>
                <c:ptCount val="85"/>
                <c:pt idx="0">
                  <c:v>23.304084983861721</c:v>
                </c:pt>
                <c:pt idx="1">
                  <c:v>25.043151359640731</c:v>
                </c:pt>
                <c:pt idx="2">
                  <c:v>24.437811539663091</c:v>
                </c:pt>
                <c:pt idx="3">
                  <c:v>23.08425429080015</c:v>
                </c:pt>
                <c:pt idx="4">
                  <c:v>22.62353512981063</c:v>
                </c:pt>
                <c:pt idx="5">
                  <c:v>22.174342424289829</c:v>
                </c:pt>
                <c:pt idx="6">
                  <c:v>23.259508217217519</c:v>
                </c:pt>
                <c:pt idx="7">
                  <c:v>20.758453411552001</c:v>
                </c:pt>
                <c:pt idx="8">
                  <c:v>21.407850277132152</c:v>
                </c:pt>
                <c:pt idx="9">
                  <c:v>22.544674984164601</c:v>
                </c:pt>
                <c:pt idx="10">
                  <c:v>23.73332574345191</c:v>
                </c:pt>
                <c:pt idx="11">
                  <c:v>22.12720257231592</c:v>
                </c:pt>
                <c:pt idx="12">
                  <c:v>21.640293133310699</c:v>
                </c:pt>
                <c:pt idx="13">
                  <c:v>22.253172673858749</c:v>
                </c:pt>
                <c:pt idx="14">
                  <c:v>21.63233211064933</c:v>
                </c:pt>
                <c:pt idx="15">
                  <c:v>19.537987826524471</c:v>
                </c:pt>
                <c:pt idx="16">
                  <c:v>18.810076399371809</c:v>
                </c:pt>
                <c:pt idx="17">
                  <c:v>18.614163509576041</c:v>
                </c:pt>
                <c:pt idx="18">
                  <c:v>17.789713353761101</c:v>
                </c:pt>
                <c:pt idx="19">
                  <c:v>17.301390084366499</c:v>
                </c:pt>
                <c:pt idx="20">
                  <c:v>17.426625719378961</c:v>
                </c:pt>
                <c:pt idx="21">
                  <c:v>18.367722802170679</c:v>
                </c:pt>
                <c:pt idx="22">
                  <c:v>18.395716241525221</c:v>
                </c:pt>
                <c:pt idx="23">
                  <c:v>17.954793412361919</c:v>
                </c:pt>
                <c:pt idx="24">
                  <c:v>17.404884704930861</c:v>
                </c:pt>
                <c:pt idx="25">
                  <c:v>17.17124032204023</c:v>
                </c:pt>
                <c:pt idx="26">
                  <c:v>17.718890123977129</c:v>
                </c:pt>
                <c:pt idx="27">
                  <c:v>18.433458260137961</c:v>
                </c:pt>
                <c:pt idx="28">
                  <c:v>17.485034980913909</c:v>
                </c:pt>
                <c:pt idx="29">
                  <c:v>17.70137504641264</c:v>
                </c:pt>
                <c:pt idx="30">
                  <c:v>18.662308016339409</c:v>
                </c:pt>
                <c:pt idx="31">
                  <c:v>17.589006972897781</c:v>
                </c:pt>
                <c:pt idx="32">
                  <c:v>17.48939864906432</c:v>
                </c:pt>
                <c:pt idx="33">
                  <c:v>17.334789681522579</c:v>
                </c:pt>
                <c:pt idx="34">
                  <c:v>18.39316768518631</c:v>
                </c:pt>
                <c:pt idx="35">
                  <c:v>17.813526931820761</c:v>
                </c:pt>
                <c:pt idx="36">
                  <c:v>17.91990656756942</c:v>
                </c:pt>
                <c:pt idx="37">
                  <c:v>17.936819798691321</c:v>
                </c:pt>
                <c:pt idx="38">
                  <c:v>18.801631982628201</c:v>
                </c:pt>
                <c:pt idx="39">
                  <c:v>17.987024907670602</c:v>
                </c:pt>
                <c:pt idx="40">
                  <c:v>17.968866451907449</c:v>
                </c:pt>
                <c:pt idx="41">
                  <c:v>16.718983157847461</c:v>
                </c:pt>
                <c:pt idx="42">
                  <c:v>17.537063962949151</c:v>
                </c:pt>
                <c:pt idx="43">
                  <c:v>16.62657973034759</c:v>
                </c:pt>
                <c:pt idx="44">
                  <c:v>16.664557523478202</c:v>
                </c:pt>
                <c:pt idx="45">
                  <c:v>16.950349751887479</c:v>
                </c:pt>
                <c:pt idx="46">
                  <c:v>18.200819403661789</c:v>
                </c:pt>
                <c:pt idx="47">
                  <c:v>17.414054770016659</c:v>
                </c:pt>
                <c:pt idx="48">
                  <c:v>17.422952175541919</c:v>
                </c:pt>
                <c:pt idx="49">
                  <c:v>17.319539811314591</c:v>
                </c:pt>
                <c:pt idx="50">
                  <c:v>20.253666523152891</c:v>
                </c:pt>
                <c:pt idx="51">
                  <c:v>20.82469938430869</c:v>
                </c:pt>
                <c:pt idx="52">
                  <c:v>20.509224015322189</c:v>
                </c:pt>
                <c:pt idx="53">
                  <c:v>20.05006749024777</c:v>
                </c:pt>
                <c:pt idx="54">
                  <c:v>21.32755238134979</c:v>
                </c:pt>
                <c:pt idx="55">
                  <c:v>19.452572713618679</c:v>
                </c:pt>
                <c:pt idx="56">
                  <c:v>19.6398140154236</c:v>
                </c:pt>
                <c:pt idx="57">
                  <c:v>20.10261270373028</c:v>
                </c:pt>
                <c:pt idx="58">
                  <c:v>21.1594548157465</c:v>
                </c:pt>
                <c:pt idx="59">
                  <c:v>20.132652829610581</c:v>
                </c:pt>
                <c:pt idx="60">
                  <c:v>20.204051052468198</c:v>
                </c:pt>
                <c:pt idx="61">
                  <c:v>20.933454623089759</c:v>
                </c:pt>
                <c:pt idx="62">
                  <c:v>21.154932299615918</c:v>
                </c:pt>
                <c:pt idx="63">
                  <c:v>20.25831059057078</c:v>
                </c:pt>
                <c:pt idx="64">
                  <c:v>20.646391370289489</c:v>
                </c:pt>
                <c:pt idx="65">
                  <c:v>20.380026442851921</c:v>
                </c:pt>
                <c:pt idx="66">
                  <c:v>21.435933867818061</c:v>
                </c:pt>
                <c:pt idx="67">
                  <c:v>20.977837193302559</c:v>
                </c:pt>
                <c:pt idx="68">
                  <c:v>21.27939357106052</c:v>
                </c:pt>
                <c:pt idx="69">
                  <c:v>21.532685190337261</c:v>
                </c:pt>
                <c:pt idx="70">
                  <c:v>22.522712379186139</c:v>
                </c:pt>
                <c:pt idx="71">
                  <c:v>22.255720705831429</c:v>
                </c:pt>
                <c:pt idx="72">
                  <c:v>22.259057956292569</c:v>
                </c:pt>
                <c:pt idx="73">
                  <c:v>22.200292586022819</c:v>
                </c:pt>
                <c:pt idx="74">
                  <c:v>23.308653540123071</c:v>
                </c:pt>
                <c:pt idx="75">
                  <c:v>23.8713253754851</c:v>
                </c:pt>
                <c:pt idx="76">
                  <c:v>23.596154488700801</c:v>
                </c:pt>
                <c:pt idx="77">
                  <c:v>24.175208478554019</c:v>
                </c:pt>
                <c:pt idx="78">
                  <c:v>25.067785586687521</c:v>
                </c:pt>
                <c:pt idx="79">
                  <c:v>24.936675551560551</c:v>
                </c:pt>
                <c:pt idx="80">
                  <c:v>25.235175519298931</c:v>
                </c:pt>
                <c:pt idx="81">
                  <c:v>25.49017028631398</c:v>
                </c:pt>
                <c:pt idx="82">
                  <c:v>26.255843585273421</c:v>
                </c:pt>
                <c:pt idx="83">
                  <c:v>24.870322194801101</c:v>
                </c:pt>
                <c:pt idx="84">
                  <c:v>25.448170654065809</c:v>
                </c:pt>
              </c:numCache>
            </c:numRef>
          </c:val>
          <c:smooth val="0"/>
          <c:extLst xmlns:c16r2="http://schemas.microsoft.com/office/drawing/2015/06/chart">
            <c:ext xmlns:c16="http://schemas.microsoft.com/office/drawing/2014/chart" uri="{C3380CC4-5D6E-409C-BE32-E72D297353CC}">
              <c16:uniqueId val="{00000012-15F8-3D44-81F7-5C31D6FA74B3}"/>
            </c:ext>
          </c:extLst>
        </c:ser>
        <c:dLbls>
          <c:showLegendKey val="0"/>
          <c:showVal val="0"/>
          <c:showCatName val="0"/>
          <c:showSerName val="0"/>
          <c:showPercent val="0"/>
          <c:showBubbleSize val="0"/>
        </c:dLbls>
        <c:smooth val="0"/>
        <c:axId val="1048702848"/>
        <c:axId val="1048712640"/>
      </c:lineChart>
      <c:catAx>
        <c:axId val="1048702848"/>
        <c:scaling>
          <c:orientation val="minMax"/>
        </c:scaling>
        <c:delete val="0"/>
        <c:axPos val="b"/>
        <c:numFmt formatCode="General" sourceLinked="0"/>
        <c:majorTickMark val="out"/>
        <c:minorTickMark val="none"/>
        <c:tickLblPos val="nextTo"/>
        <c:crossAx val="1048712640"/>
        <c:crosses val="autoZero"/>
        <c:auto val="1"/>
        <c:lblAlgn val="ctr"/>
        <c:lblOffset val="100"/>
        <c:noMultiLvlLbl val="0"/>
      </c:catAx>
      <c:valAx>
        <c:axId val="1048712640"/>
        <c:scaling>
          <c:orientation val="minMax"/>
          <c:max val="35"/>
          <c:min val="8"/>
        </c:scaling>
        <c:delete val="0"/>
        <c:axPos val="l"/>
        <c:title>
          <c:tx>
            <c:rich>
              <a:bodyPr rot="-5400000" vert="horz"/>
              <a:lstStyle/>
              <a:p>
                <a:pPr>
                  <a:defRPr/>
                </a:pPr>
                <a:r>
                  <a:rPr lang="en-US"/>
                  <a:t>% del</a:t>
                </a:r>
                <a:r>
                  <a:rPr lang="en-US" baseline="0"/>
                  <a:t> </a:t>
                </a:r>
                <a:r>
                  <a:rPr lang="en-US"/>
                  <a:t>PIB</a:t>
                </a:r>
              </a:p>
            </c:rich>
          </c:tx>
          <c:overlay val="0"/>
        </c:title>
        <c:numFmt formatCode="_(* #,##0_);_(* \(#,##0\);_(* &quot;-&quot;_);_(@_)" sourceLinked="0"/>
        <c:majorTickMark val="out"/>
        <c:minorTickMark val="none"/>
        <c:tickLblPos val="nextTo"/>
        <c:crossAx val="1048702848"/>
        <c:crosses val="autoZero"/>
        <c:crossBetween val="between"/>
      </c:valAx>
      <c:spPr>
        <a:noFill/>
      </c:spPr>
    </c:plotArea>
    <c:plotVisOnly val="1"/>
    <c:dispBlanksAs val="gap"/>
    <c:showDLblsOverMax val="0"/>
  </c:chart>
  <c:spPr>
    <a:noFill/>
    <a:ln>
      <a:noFill/>
    </a:ln>
  </c:sp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37233342820099"/>
          <c:y val="6.7296285860329305E-2"/>
          <c:w val="0.71970132498497896"/>
          <c:h val="0.70753801432076879"/>
        </c:manualLayout>
      </c:layout>
      <c:lineChart>
        <c:grouping val="standard"/>
        <c:varyColors val="0"/>
        <c:ser>
          <c:idx val="0"/>
          <c:order val="0"/>
          <c:tx>
            <c:strRef>
              <c:f>Sheet2!$B$6</c:f>
              <c:strCache>
                <c:ptCount val="1"/>
                <c:pt idx="0">
                  <c:v>Hasta 2 Salarios Mínimos</c:v>
                </c:pt>
              </c:strCache>
            </c:strRef>
          </c:tx>
          <c:marker>
            <c:symbol val="none"/>
          </c:marker>
          <c:dLbls>
            <c:dLbl>
              <c:idx val="14"/>
              <c:layout>
                <c:manualLayout>
                  <c:x val="-3.4662045060658599E-2"/>
                  <c:y val="3.5294117647058802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9442-074F-81F6-83F85CD04686}"/>
                </c:ext>
                <c:ext xmlns:c15="http://schemas.microsoft.com/office/drawing/2012/chart" uri="{CE6537A1-D6FC-4f65-9D91-7224C49458BB}"/>
              </c:extLst>
            </c:dLbl>
            <c:dLbl>
              <c:idx val="48"/>
              <c:layout>
                <c:manualLayout>
                  <c:x val="-3.6311545394175103E-2"/>
                  <c:y val="5.58238481328448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9442-074F-81F6-83F85CD04686}"/>
                </c:ext>
                <c:ext xmlns:c15="http://schemas.microsoft.com/office/drawing/2012/chart" uri="{CE6537A1-D6FC-4f65-9D91-7224C49458BB}"/>
              </c:extLst>
            </c:dLbl>
            <c:spPr>
              <a:noFill/>
              <a:ln>
                <a:noFill/>
              </a:ln>
              <a:effectLst/>
            </c:spPr>
            <c:txPr>
              <a:bodyPr/>
              <a:lstStyle/>
              <a:p>
                <a:pPr>
                  <a:defRPr sz="1600" b="1" i="0">
                    <a:solidFill>
                      <a:schemeClr val="accent1"/>
                    </a:solidFill>
                  </a:defRPr>
                </a:pPr>
                <a:endParaRPr lang="es-419"/>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Sheet2!$A$7:$A$57</c:f>
              <c:strCache>
                <c:ptCount val="51"/>
                <c:pt idx="0">
                  <c:v>2005-I</c:v>
                </c:pt>
                <c:pt idx="1">
                  <c:v>2005-II</c:v>
                </c:pt>
                <c:pt idx="2">
                  <c:v>2005-III</c:v>
                </c:pt>
                <c:pt idx="3">
                  <c:v>2005-IV</c:v>
                </c:pt>
                <c:pt idx="4">
                  <c:v>2006-I</c:v>
                </c:pt>
                <c:pt idx="5">
                  <c:v>2006-II</c:v>
                </c:pt>
                <c:pt idx="6">
                  <c:v>2006-III</c:v>
                </c:pt>
                <c:pt idx="7">
                  <c:v>2006-IV</c:v>
                </c:pt>
                <c:pt idx="8">
                  <c:v>2007-I</c:v>
                </c:pt>
                <c:pt idx="9">
                  <c:v>2007-II</c:v>
                </c:pt>
                <c:pt idx="10">
                  <c:v>207-III</c:v>
                </c:pt>
                <c:pt idx="11">
                  <c:v>2007-IV</c:v>
                </c:pt>
                <c:pt idx="12">
                  <c:v>2008-I</c:v>
                </c:pt>
                <c:pt idx="13">
                  <c:v>2008-II</c:v>
                </c:pt>
                <c:pt idx="14">
                  <c:v>2008-III</c:v>
                </c:pt>
                <c:pt idx="15">
                  <c:v>2008-IV</c:v>
                </c:pt>
                <c:pt idx="16">
                  <c:v>2009-I</c:v>
                </c:pt>
                <c:pt idx="17">
                  <c:v>2009-II</c:v>
                </c:pt>
                <c:pt idx="18">
                  <c:v>2oo9-III</c:v>
                </c:pt>
                <c:pt idx="19">
                  <c:v>2009-IV</c:v>
                </c:pt>
                <c:pt idx="20">
                  <c:v>2010-I</c:v>
                </c:pt>
                <c:pt idx="21">
                  <c:v>2010-II</c:v>
                </c:pt>
                <c:pt idx="22">
                  <c:v>2010-III</c:v>
                </c:pt>
                <c:pt idx="23">
                  <c:v>2010-IV</c:v>
                </c:pt>
                <c:pt idx="24">
                  <c:v>2011-I</c:v>
                </c:pt>
                <c:pt idx="25">
                  <c:v>2011-II</c:v>
                </c:pt>
                <c:pt idx="26">
                  <c:v>2011-III</c:v>
                </c:pt>
                <c:pt idx="27">
                  <c:v>2011-IV</c:v>
                </c:pt>
                <c:pt idx="28">
                  <c:v>2012-I</c:v>
                </c:pt>
                <c:pt idx="29">
                  <c:v>2012-II</c:v>
                </c:pt>
                <c:pt idx="30">
                  <c:v>2012-III</c:v>
                </c:pt>
                <c:pt idx="31">
                  <c:v>2012-IV</c:v>
                </c:pt>
                <c:pt idx="32">
                  <c:v>2013-I</c:v>
                </c:pt>
                <c:pt idx="33">
                  <c:v>2013-II</c:v>
                </c:pt>
                <c:pt idx="34">
                  <c:v>2013-III</c:v>
                </c:pt>
                <c:pt idx="35">
                  <c:v>2013-IV</c:v>
                </c:pt>
                <c:pt idx="36">
                  <c:v>2014-I</c:v>
                </c:pt>
                <c:pt idx="37">
                  <c:v>2014-II</c:v>
                </c:pt>
                <c:pt idx="38">
                  <c:v>2014-III</c:v>
                </c:pt>
                <c:pt idx="39">
                  <c:v>2014-IV</c:v>
                </c:pt>
                <c:pt idx="40">
                  <c:v>2015-I</c:v>
                </c:pt>
                <c:pt idx="41">
                  <c:v>2015-II</c:v>
                </c:pt>
                <c:pt idx="42">
                  <c:v>2015-III</c:v>
                </c:pt>
                <c:pt idx="43">
                  <c:v>2015-IV</c:v>
                </c:pt>
                <c:pt idx="44">
                  <c:v>2016-I</c:v>
                </c:pt>
                <c:pt idx="45">
                  <c:v>2016-II</c:v>
                </c:pt>
                <c:pt idx="46">
                  <c:v>2016-III</c:v>
                </c:pt>
                <c:pt idx="47">
                  <c:v>2016-IV</c:v>
                </c:pt>
                <c:pt idx="48">
                  <c:v>2017-I</c:v>
                </c:pt>
                <c:pt idx="49">
                  <c:v>2017-II</c:v>
                </c:pt>
                <c:pt idx="50">
                  <c:v>2017-III</c:v>
                </c:pt>
              </c:strCache>
            </c:strRef>
          </c:cat>
          <c:val>
            <c:numRef>
              <c:f>Sheet2!$B$7:$B$57</c:f>
              <c:numCache>
                <c:formatCode>_(* #,##0.0_);_(* \(#,##0.0\);_(* "-"??_);_(@_)</c:formatCode>
                <c:ptCount val="51"/>
                <c:pt idx="0">
                  <c:v>10.593835</c:v>
                </c:pt>
                <c:pt idx="1">
                  <c:v>10.196002</c:v>
                </c:pt>
                <c:pt idx="2">
                  <c:v>9.9202349999999999</c:v>
                </c:pt>
                <c:pt idx="3">
                  <c:v>9.8016050000000003</c:v>
                </c:pt>
                <c:pt idx="4">
                  <c:v>9.6105140000000002</c:v>
                </c:pt>
                <c:pt idx="5">
                  <c:v>9.5740669999999994</c:v>
                </c:pt>
                <c:pt idx="6">
                  <c:v>9.0723780000000005</c:v>
                </c:pt>
                <c:pt idx="7">
                  <c:v>9.3065949999999997</c:v>
                </c:pt>
                <c:pt idx="8">
                  <c:v>9.702356</c:v>
                </c:pt>
                <c:pt idx="9">
                  <c:v>9.2432799999999986</c:v>
                </c:pt>
                <c:pt idx="10">
                  <c:v>9.1570879999999999</c:v>
                </c:pt>
                <c:pt idx="11">
                  <c:v>9.5698109999999996</c:v>
                </c:pt>
                <c:pt idx="12">
                  <c:v>9.4363539999999997</c:v>
                </c:pt>
                <c:pt idx="13">
                  <c:v>9.4120740000000005</c:v>
                </c:pt>
                <c:pt idx="14">
                  <c:v>9.0382719999999956</c:v>
                </c:pt>
                <c:pt idx="15">
                  <c:v>9.4051120000000008</c:v>
                </c:pt>
                <c:pt idx="16">
                  <c:v>10.460065999999999</c:v>
                </c:pt>
                <c:pt idx="17">
                  <c:v>10.294395</c:v>
                </c:pt>
                <c:pt idx="18">
                  <c:v>10.280862000000001</c:v>
                </c:pt>
                <c:pt idx="19">
                  <c:v>10.670567</c:v>
                </c:pt>
                <c:pt idx="20">
                  <c:v>11.023028999999999</c:v>
                </c:pt>
                <c:pt idx="21">
                  <c:v>11.111803999999999</c:v>
                </c:pt>
                <c:pt idx="22">
                  <c:v>10.691910999999999</c:v>
                </c:pt>
                <c:pt idx="23">
                  <c:v>11.187941</c:v>
                </c:pt>
                <c:pt idx="24">
                  <c:v>10.786716</c:v>
                </c:pt>
                <c:pt idx="25">
                  <c:v>10.766591999999999</c:v>
                </c:pt>
                <c:pt idx="26">
                  <c:v>11.050656999999999</c:v>
                </c:pt>
                <c:pt idx="27">
                  <c:v>11.260453999999999</c:v>
                </c:pt>
                <c:pt idx="28">
                  <c:v>11.840783</c:v>
                </c:pt>
                <c:pt idx="29">
                  <c:v>11.968639</c:v>
                </c:pt>
                <c:pt idx="30">
                  <c:v>11.810422000000001</c:v>
                </c:pt>
                <c:pt idx="31">
                  <c:v>12.146376</c:v>
                </c:pt>
                <c:pt idx="32">
                  <c:v>12.091189999999999</c:v>
                </c:pt>
                <c:pt idx="33">
                  <c:v>12.649286999999999</c:v>
                </c:pt>
                <c:pt idx="34">
                  <c:v>12.223426999999999</c:v>
                </c:pt>
                <c:pt idx="35">
                  <c:v>12.306323000000001</c:v>
                </c:pt>
                <c:pt idx="36">
                  <c:v>12.225605</c:v>
                </c:pt>
                <c:pt idx="37">
                  <c:v>12.441402999999999</c:v>
                </c:pt>
                <c:pt idx="38">
                  <c:v>12.171848000000001</c:v>
                </c:pt>
                <c:pt idx="39">
                  <c:v>12.550411</c:v>
                </c:pt>
                <c:pt idx="40">
                  <c:v>13.009786</c:v>
                </c:pt>
                <c:pt idx="41">
                  <c:v>13.475178</c:v>
                </c:pt>
                <c:pt idx="42">
                  <c:v>13.416017999999999</c:v>
                </c:pt>
                <c:pt idx="43">
                  <c:v>13.764513000000001</c:v>
                </c:pt>
                <c:pt idx="44">
                  <c:v>14.840299</c:v>
                </c:pt>
                <c:pt idx="45">
                  <c:v>14.866732000000001</c:v>
                </c:pt>
                <c:pt idx="46">
                  <c:v>14.515769000000001</c:v>
                </c:pt>
                <c:pt idx="47">
                  <c:v>14.364166000000001</c:v>
                </c:pt>
                <c:pt idx="48">
                  <c:v>14.942983999999999</c:v>
                </c:pt>
                <c:pt idx="49">
                  <c:v>14.885973999999999</c:v>
                </c:pt>
                <c:pt idx="50">
                  <c:v>14.431252000000001</c:v>
                </c:pt>
              </c:numCache>
            </c:numRef>
          </c:val>
          <c:smooth val="0"/>
          <c:extLst xmlns:c16r2="http://schemas.microsoft.com/office/drawing/2015/06/chart">
            <c:ext xmlns:c16="http://schemas.microsoft.com/office/drawing/2014/chart" uri="{C3380CC4-5D6E-409C-BE32-E72D297353CC}">
              <c16:uniqueId val="{00000002-9442-074F-81F6-83F85CD04686}"/>
            </c:ext>
          </c:extLst>
        </c:ser>
        <c:dLbls>
          <c:showLegendKey val="0"/>
          <c:showVal val="0"/>
          <c:showCatName val="0"/>
          <c:showSerName val="0"/>
          <c:showPercent val="0"/>
          <c:showBubbleSize val="0"/>
        </c:dLbls>
        <c:marker val="1"/>
        <c:smooth val="0"/>
        <c:axId val="1263696464"/>
        <c:axId val="1263699184"/>
      </c:lineChart>
      <c:lineChart>
        <c:grouping val="standard"/>
        <c:varyColors val="0"/>
        <c:ser>
          <c:idx val="2"/>
          <c:order val="1"/>
          <c:tx>
            <c:strRef>
              <c:f>Sheet2!$D$6</c:f>
              <c:strCache>
                <c:ptCount val="1"/>
                <c:pt idx="0">
                  <c:v>Más de 5 Salarios Mínimos</c:v>
                </c:pt>
              </c:strCache>
            </c:strRef>
          </c:tx>
          <c:spPr>
            <a:ln>
              <a:solidFill>
                <a:schemeClr val="accent2"/>
              </a:solidFill>
            </a:ln>
          </c:spPr>
          <c:marker>
            <c:symbol val="none"/>
          </c:marker>
          <c:dLbls>
            <c:dLbl>
              <c:idx val="14"/>
              <c:layout>
                <c:manualLayout>
                  <c:x val="-3.6395147313691499E-2"/>
                  <c:y val="-3.5294117647058802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9442-074F-81F6-83F85CD04686}"/>
                </c:ext>
                <c:ext xmlns:c15="http://schemas.microsoft.com/office/drawing/2012/chart" uri="{CE6537A1-D6FC-4f65-9D91-7224C49458BB}"/>
              </c:extLst>
            </c:dLbl>
            <c:dLbl>
              <c:idx val="49"/>
              <c:layout>
                <c:manualLayout>
                  <c:x val="-4.8526863084922101E-2"/>
                  <c:y val="4.4117647058823498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9442-074F-81F6-83F85CD04686}"/>
                </c:ext>
                <c:ext xmlns:c15="http://schemas.microsoft.com/office/drawing/2012/chart" uri="{CE6537A1-D6FC-4f65-9D91-7224C49458BB}"/>
              </c:extLst>
            </c:dLbl>
            <c:spPr>
              <a:noFill/>
              <a:ln>
                <a:noFill/>
              </a:ln>
              <a:effectLst/>
            </c:spPr>
            <c:txPr>
              <a:bodyPr/>
              <a:lstStyle/>
              <a:p>
                <a:pPr>
                  <a:defRPr sz="1600" b="1" i="0">
                    <a:solidFill>
                      <a:schemeClr val="accent2"/>
                    </a:solidFill>
                  </a:defRPr>
                </a:pPr>
                <a:endParaRPr lang="es-419"/>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Sheet2!$A$7:$A$57</c:f>
              <c:strCache>
                <c:ptCount val="51"/>
                <c:pt idx="0">
                  <c:v>2005-I</c:v>
                </c:pt>
                <c:pt idx="1">
                  <c:v>2005-II</c:v>
                </c:pt>
                <c:pt idx="2">
                  <c:v>2005-III</c:v>
                </c:pt>
                <c:pt idx="3">
                  <c:v>2005-IV</c:v>
                </c:pt>
                <c:pt idx="4">
                  <c:v>2006-I</c:v>
                </c:pt>
                <c:pt idx="5">
                  <c:v>2006-II</c:v>
                </c:pt>
                <c:pt idx="6">
                  <c:v>2006-III</c:v>
                </c:pt>
                <c:pt idx="7">
                  <c:v>2006-IV</c:v>
                </c:pt>
                <c:pt idx="8">
                  <c:v>2007-I</c:v>
                </c:pt>
                <c:pt idx="9">
                  <c:v>2007-II</c:v>
                </c:pt>
                <c:pt idx="10">
                  <c:v>207-III</c:v>
                </c:pt>
                <c:pt idx="11">
                  <c:v>2007-IV</c:v>
                </c:pt>
                <c:pt idx="12">
                  <c:v>2008-I</c:v>
                </c:pt>
                <c:pt idx="13">
                  <c:v>2008-II</c:v>
                </c:pt>
                <c:pt idx="14">
                  <c:v>2008-III</c:v>
                </c:pt>
                <c:pt idx="15">
                  <c:v>2008-IV</c:v>
                </c:pt>
                <c:pt idx="16">
                  <c:v>2009-I</c:v>
                </c:pt>
                <c:pt idx="17">
                  <c:v>2009-II</c:v>
                </c:pt>
                <c:pt idx="18">
                  <c:v>2oo9-III</c:v>
                </c:pt>
                <c:pt idx="19">
                  <c:v>2009-IV</c:v>
                </c:pt>
                <c:pt idx="20">
                  <c:v>2010-I</c:v>
                </c:pt>
                <c:pt idx="21">
                  <c:v>2010-II</c:v>
                </c:pt>
                <c:pt idx="22">
                  <c:v>2010-III</c:v>
                </c:pt>
                <c:pt idx="23">
                  <c:v>2010-IV</c:v>
                </c:pt>
                <c:pt idx="24">
                  <c:v>2011-I</c:v>
                </c:pt>
                <c:pt idx="25">
                  <c:v>2011-II</c:v>
                </c:pt>
                <c:pt idx="26">
                  <c:v>2011-III</c:v>
                </c:pt>
                <c:pt idx="27">
                  <c:v>2011-IV</c:v>
                </c:pt>
                <c:pt idx="28">
                  <c:v>2012-I</c:v>
                </c:pt>
                <c:pt idx="29">
                  <c:v>2012-II</c:v>
                </c:pt>
                <c:pt idx="30">
                  <c:v>2012-III</c:v>
                </c:pt>
                <c:pt idx="31">
                  <c:v>2012-IV</c:v>
                </c:pt>
                <c:pt idx="32">
                  <c:v>2013-I</c:v>
                </c:pt>
                <c:pt idx="33">
                  <c:v>2013-II</c:v>
                </c:pt>
                <c:pt idx="34">
                  <c:v>2013-III</c:v>
                </c:pt>
                <c:pt idx="35">
                  <c:v>2013-IV</c:v>
                </c:pt>
                <c:pt idx="36">
                  <c:v>2014-I</c:v>
                </c:pt>
                <c:pt idx="37">
                  <c:v>2014-II</c:v>
                </c:pt>
                <c:pt idx="38">
                  <c:v>2014-III</c:v>
                </c:pt>
                <c:pt idx="39">
                  <c:v>2014-IV</c:v>
                </c:pt>
                <c:pt idx="40">
                  <c:v>2015-I</c:v>
                </c:pt>
                <c:pt idx="41">
                  <c:v>2015-II</c:v>
                </c:pt>
                <c:pt idx="42">
                  <c:v>2015-III</c:v>
                </c:pt>
                <c:pt idx="43">
                  <c:v>2015-IV</c:v>
                </c:pt>
                <c:pt idx="44">
                  <c:v>2016-I</c:v>
                </c:pt>
                <c:pt idx="45">
                  <c:v>2016-II</c:v>
                </c:pt>
                <c:pt idx="46">
                  <c:v>2016-III</c:v>
                </c:pt>
                <c:pt idx="47">
                  <c:v>2016-IV</c:v>
                </c:pt>
                <c:pt idx="48">
                  <c:v>2017-I</c:v>
                </c:pt>
                <c:pt idx="49">
                  <c:v>2017-II</c:v>
                </c:pt>
                <c:pt idx="50">
                  <c:v>2017-III</c:v>
                </c:pt>
              </c:strCache>
            </c:strRef>
          </c:cat>
          <c:val>
            <c:numRef>
              <c:f>Sheet2!$D$7:$D$57</c:f>
              <c:numCache>
                <c:formatCode>_(* #,##0.0_);_(* \(#,##0.0\);_(* "-"??_);_(@_)</c:formatCode>
                <c:ptCount val="51"/>
                <c:pt idx="0">
                  <c:v>2.892872999999998</c:v>
                </c:pt>
                <c:pt idx="1">
                  <c:v>3.029706</c:v>
                </c:pt>
                <c:pt idx="2">
                  <c:v>3.105899</c:v>
                </c:pt>
                <c:pt idx="3">
                  <c:v>3.2934950000000001</c:v>
                </c:pt>
                <c:pt idx="4">
                  <c:v>3.3600629999999998</c:v>
                </c:pt>
                <c:pt idx="5">
                  <c:v>3.4575640000000001</c:v>
                </c:pt>
                <c:pt idx="6">
                  <c:v>3.7146840000000001</c:v>
                </c:pt>
                <c:pt idx="7">
                  <c:v>3.7149399999999999</c:v>
                </c:pt>
                <c:pt idx="8">
                  <c:v>3.5246550000000001</c:v>
                </c:pt>
                <c:pt idx="9">
                  <c:v>3.6707860000000001</c:v>
                </c:pt>
                <c:pt idx="10">
                  <c:v>3.6321680000000001</c:v>
                </c:pt>
                <c:pt idx="11">
                  <c:v>3.6604399999999999</c:v>
                </c:pt>
                <c:pt idx="12">
                  <c:v>3.6070090000000001</c:v>
                </c:pt>
                <c:pt idx="13">
                  <c:v>3.672183</c:v>
                </c:pt>
                <c:pt idx="14">
                  <c:v>3.7831679999999999</c:v>
                </c:pt>
                <c:pt idx="15">
                  <c:v>3.6178189999999999</c:v>
                </c:pt>
                <c:pt idx="16">
                  <c:v>3.2955320000000001</c:v>
                </c:pt>
                <c:pt idx="17">
                  <c:v>3.3696779999999991</c:v>
                </c:pt>
                <c:pt idx="18">
                  <c:v>3.2474379999999998</c:v>
                </c:pt>
                <c:pt idx="19">
                  <c:v>3.0836100000000002</c:v>
                </c:pt>
                <c:pt idx="20">
                  <c:v>2.7890259999999998</c:v>
                </c:pt>
                <c:pt idx="21">
                  <c:v>2.8023099999999999</c:v>
                </c:pt>
                <c:pt idx="22">
                  <c:v>2.8568929999999981</c:v>
                </c:pt>
                <c:pt idx="23">
                  <c:v>2.8316370000000002</c:v>
                </c:pt>
                <c:pt idx="24">
                  <c:v>2.7397909999999999</c:v>
                </c:pt>
                <c:pt idx="25">
                  <c:v>2.7882739999999999</c:v>
                </c:pt>
                <c:pt idx="26">
                  <c:v>2.88958</c:v>
                </c:pt>
                <c:pt idx="27">
                  <c:v>2.900719</c:v>
                </c:pt>
                <c:pt idx="28">
                  <c:v>2.8208199999999999</c:v>
                </c:pt>
                <c:pt idx="29">
                  <c:v>2.8831690000000001</c:v>
                </c:pt>
                <c:pt idx="30">
                  <c:v>2.8790089999999982</c:v>
                </c:pt>
                <c:pt idx="31">
                  <c:v>2.973211</c:v>
                </c:pt>
                <c:pt idx="32">
                  <c:v>2.7205460000000001</c:v>
                </c:pt>
                <c:pt idx="33">
                  <c:v>2.7645559999999998</c:v>
                </c:pt>
                <c:pt idx="34">
                  <c:v>2.751493</c:v>
                </c:pt>
                <c:pt idx="35">
                  <c:v>2.757406</c:v>
                </c:pt>
                <c:pt idx="36">
                  <c:v>2.5656759999999998</c:v>
                </c:pt>
                <c:pt idx="37">
                  <c:v>2.5611329999999999</c:v>
                </c:pt>
                <c:pt idx="38">
                  <c:v>2.5310350000000001</c:v>
                </c:pt>
                <c:pt idx="39">
                  <c:v>2.4974189999999998</c:v>
                </c:pt>
                <c:pt idx="40">
                  <c:v>2.575888</c:v>
                </c:pt>
                <c:pt idx="41">
                  <c:v>2.3424779999999981</c:v>
                </c:pt>
                <c:pt idx="42">
                  <c:v>2.4412539999999998</c:v>
                </c:pt>
                <c:pt idx="43">
                  <c:v>2.375823</c:v>
                </c:pt>
                <c:pt idx="44">
                  <c:v>2.2390089999999998</c:v>
                </c:pt>
                <c:pt idx="45">
                  <c:v>2.2369189999999999</c:v>
                </c:pt>
                <c:pt idx="46">
                  <c:v>2.355004999999998</c:v>
                </c:pt>
                <c:pt idx="47">
                  <c:v>2.381294</c:v>
                </c:pt>
                <c:pt idx="48">
                  <c:v>1.920477</c:v>
                </c:pt>
                <c:pt idx="49">
                  <c:v>1.949578</c:v>
                </c:pt>
                <c:pt idx="50">
                  <c:v>1.9267879999999999</c:v>
                </c:pt>
              </c:numCache>
            </c:numRef>
          </c:val>
          <c:smooth val="0"/>
          <c:extLst xmlns:c16r2="http://schemas.microsoft.com/office/drawing/2015/06/chart">
            <c:ext xmlns:c16="http://schemas.microsoft.com/office/drawing/2014/chart" uri="{C3380CC4-5D6E-409C-BE32-E72D297353CC}">
              <c16:uniqueId val="{00000005-9442-074F-81F6-83F85CD04686}"/>
            </c:ext>
          </c:extLst>
        </c:ser>
        <c:dLbls>
          <c:showLegendKey val="0"/>
          <c:showVal val="0"/>
          <c:showCatName val="0"/>
          <c:showSerName val="0"/>
          <c:showPercent val="0"/>
          <c:showBubbleSize val="0"/>
        </c:dLbls>
        <c:marker val="1"/>
        <c:smooth val="0"/>
        <c:axId val="1263708432"/>
        <c:axId val="1263710064"/>
      </c:lineChart>
      <c:catAx>
        <c:axId val="1263696464"/>
        <c:scaling>
          <c:orientation val="minMax"/>
        </c:scaling>
        <c:delete val="0"/>
        <c:axPos val="b"/>
        <c:numFmt formatCode="General" sourceLinked="0"/>
        <c:majorTickMark val="out"/>
        <c:minorTickMark val="none"/>
        <c:tickLblPos val="nextTo"/>
        <c:crossAx val="1263699184"/>
        <c:crosses val="autoZero"/>
        <c:auto val="1"/>
        <c:lblAlgn val="ctr"/>
        <c:lblOffset val="100"/>
        <c:noMultiLvlLbl val="0"/>
      </c:catAx>
      <c:valAx>
        <c:axId val="1263699184"/>
        <c:scaling>
          <c:orientation val="minMax"/>
        </c:scaling>
        <c:delete val="0"/>
        <c:axPos val="l"/>
        <c:title>
          <c:tx>
            <c:rich>
              <a:bodyPr rot="-5400000" vert="horz"/>
              <a:lstStyle/>
              <a:p>
                <a:pPr>
                  <a:defRPr sz="1200">
                    <a:solidFill>
                      <a:srgbClr val="3366FF"/>
                    </a:solidFill>
                  </a:defRPr>
                </a:pPr>
                <a:r>
                  <a:rPr lang="en-US" sz="1200">
                    <a:solidFill>
                      <a:srgbClr val="3366FF"/>
                    </a:solidFill>
                  </a:rPr>
                  <a:t>Millones de trabajadores</a:t>
                </a:r>
              </a:p>
            </c:rich>
          </c:tx>
          <c:overlay val="0"/>
        </c:title>
        <c:numFmt formatCode="_(* #,##0.0_);_(* \(#,##0.0\);_(* &quot;-&quot;??_);_(@_)" sourceLinked="1"/>
        <c:majorTickMark val="out"/>
        <c:minorTickMark val="none"/>
        <c:tickLblPos val="nextTo"/>
        <c:txPr>
          <a:bodyPr/>
          <a:lstStyle/>
          <a:p>
            <a:pPr>
              <a:defRPr sz="1400" b="1" i="0" baseline="0">
                <a:solidFill>
                  <a:schemeClr val="accent1"/>
                </a:solidFill>
              </a:defRPr>
            </a:pPr>
            <a:endParaRPr lang="es-419"/>
          </a:p>
        </c:txPr>
        <c:crossAx val="1263696464"/>
        <c:crosses val="autoZero"/>
        <c:crossBetween val="between"/>
      </c:valAx>
      <c:valAx>
        <c:axId val="1263710064"/>
        <c:scaling>
          <c:orientation val="minMax"/>
        </c:scaling>
        <c:delete val="0"/>
        <c:axPos val="r"/>
        <c:title>
          <c:tx>
            <c:rich>
              <a:bodyPr rot="-5400000" vert="horz"/>
              <a:lstStyle/>
              <a:p>
                <a:pPr>
                  <a:defRPr sz="1400">
                    <a:solidFill>
                      <a:srgbClr val="FF0000"/>
                    </a:solidFill>
                  </a:defRPr>
                </a:pPr>
                <a:r>
                  <a:rPr lang="en-US" sz="1400">
                    <a:solidFill>
                      <a:srgbClr val="FF0000"/>
                    </a:solidFill>
                  </a:rPr>
                  <a:t>Millones de trabajadores</a:t>
                </a:r>
              </a:p>
            </c:rich>
          </c:tx>
          <c:overlay val="0"/>
        </c:title>
        <c:numFmt formatCode="_(* #,##0.0_);_(* \(#,##0.0\);_(* &quot;-&quot;??_);_(@_)" sourceLinked="1"/>
        <c:majorTickMark val="out"/>
        <c:minorTickMark val="none"/>
        <c:tickLblPos val="nextTo"/>
        <c:txPr>
          <a:bodyPr/>
          <a:lstStyle/>
          <a:p>
            <a:pPr>
              <a:defRPr sz="1400" b="1" i="0">
                <a:solidFill>
                  <a:srgbClr val="FF0000"/>
                </a:solidFill>
              </a:defRPr>
            </a:pPr>
            <a:endParaRPr lang="es-419"/>
          </a:p>
        </c:txPr>
        <c:crossAx val="1263708432"/>
        <c:crosses val="max"/>
        <c:crossBetween val="between"/>
      </c:valAx>
      <c:catAx>
        <c:axId val="1263708432"/>
        <c:scaling>
          <c:orientation val="minMax"/>
        </c:scaling>
        <c:delete val="1"/>
        <c:axPos val="b"/>
        <c:numFmt formatCode="General" sourceLinked="0"/>
        <c:majorTickMark val="out"/>
        <c:minorTickMark val="none"/>
        <c:tickLblPos val="nextTo"/>
        <c:crossAx val="1263710064"/>
        <c:crosses val="autoZero"/>
        <c:auto val="1"/>
        <c:lblAlgn val="ctr"/>
        <c:lblOffset val="100"/>
        <c:noMultiLvlLbl val="0"/>
      </c:catAx>
      <c:spPr>
        <a:noFill/>
        <a:ln>
          <a:noFill/>
        </a:ln>
      </c:spPr>
    </c:plotArea>
    <c:legend>
      <c:legendPos val="t"/>
      <c:layout>
        <c:manualLayout>
          <c:xMode val="edge"/>
          <c:yMode val="edge"/>
          <c:x val="0.17849302722701799"/>
          <c:y val="0.688613861386138"/>
          <c:w val="0.62293362426082299"/>
          <c:h val="4.9710181648086098E-2"/>
        </c:manualLayout>
      </c:layout>
      <c:overlay val="0"/>
      <c:txPr>
        <a:bodyPr/>
        <a:lstStyle/>
        <a:p>
          <a:pPr>
            <a:defRPr sz="1400" b="1"/>
          </a:pPr>
          <a:endParaRPr lang="es-419"/>
        </a:p>
      </c:txPr>
    </c:legend>
    <c:plotVisOnly val="1"/>
    <c:dispBlanksAs val="gap"/>
    <c:showDLblsOverMax val="0"/>
  </c:chart>
  <c:spPr>
    <a:noFill/>
    <a:ln>
      <a:no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2509980122001"/>
          <c:y val="7.8492919937449404E-2"/>
          <c:w val="0.81199917501875796"/>
          <c:h val="0.74244916889220702"/>
        </c:manualLayout>
      </c:layout>
      <c:lineChart>
        <c:grouping val="standard"/>
        <c:varyColors val="0"/>
        <c:ser>
          <c:idx val="0"/>
          <c:order val="0"/>
          <c:tx>
            <c:strRef>
              <c:f>'/Users/isabelsalat/Downloads/[Figure_3.xlsx]Per Hour'!$T$17</c:f>
              <c:strCache>
                <c:ptCount val="1"/>
                <c:pt idx="0">
                  <c:v>Real wage</c:v>
                </c:pt>
              </c:strCache>
            </c:strRef>
          </c:tx>
          <c:spPr>
            <a:ln>
              <a:solidFill>
                <a:srgbClr val="FF0000"/>
              </a:solidFill>
            </a:ln>
          </c:spPr>
          <c:marker>
            <c:symbol val="none"/>
          </c:marker>
          <c:cat>
            <c:numRef>
              <c:f>'[3]Per Hour'!$S$18:$S$40</c:f>
              <c:numCache>
                <c:formatCode>General</c:formatCode>
                <c:ptCount val="23"/>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numCache>
            </c:numRef>
          </c:cat>
          <c:val>
            <c:numRef>
              <c:f>'[3]Per Hour'!$T$18:$T$40</c:f>
              <c:numCache>
                <c:formatCode>General</c:formatCode>
                <c:ptCount val="23"/>
                <c:pt idx="0">
                  <c:v>100</c:v>
                </c:pt>
                <c:pt idx="1">
                  <c:v>88.467979902704045</c:v>
                </c:pt>
                <c:pt idx="2">
                  <c:v>78.977589919451503</c:v>
                </c:pt>
                <c:pt idx="3">
                  <c:v>77.924874391897774</c:v>
                </c:pt>
                <c:pt idx="4">
                  <c:v>80.110056623335666</c:v>
                </c:pt>
                <c:pt idx="5">
                  <c:v>80.835792327936844</c:v>
                </c:pt>
                <c:pt idx="6">
                  <c:v>85.724539436957244</c:v>
                </c:pt>
                <c:pt idx="7">
                  <c:v>91.777653720393104</c:v>
                </c:pt>
                <c:pt idx="8">
                  <c:v>93.548129834915727</c:v>
                </c:pt>
                <c:pt idx="9">
                  <c:v>94.864024244358305</c:v>
                </c:pt>
                <c:pt idx="10">
                  <c:v>93.883084775500848</c:v>
                </c:pt>
                <c:pt idx="11">
                  <c:v>93.221150011963275</c:v>
                </c:pt>
                <c:pt idx="12">
                  <c:v>93.922960363665908</c:v>
                </c:pt>
                <c:pt idx="13">
                  <c:v>94.951750538320979</c:v>
                </c:pt>
                <c:pt idx="14">
                  <c:v>95.658685940521167</c:v>
                </c:pt>
                <c:pt idx="15">
                  <c:v>95.706344506962253</c:v>
                </c:pt>
                <c:pt idx="16">
                  <c:v>93.514050450698775</c:v>
                </c:pt>
                <c:pt idx="17">
                  <c:v>93.784115660528499</c:v>
                </c:pt>
                <c:pt idx="18">
                  <c:v>93.664969244427098</c:v>
                </c:pt>
                <c:pt idx="19">
                  <c:v>94.348075363407503</c:v>
                </c:pt>
                <c:pt idx="20">
                  <c:v>94.991466010354785</c:v>
                </c:pt>
                <c:pt idx="21">
                  <c:v>96.008182094418771</c:v>
                </c:pt>
                <c:pt idx="22">
                  <c:v>97.723890486277725</c:v>
                </c:pt>
              </c:numCache>
            </c:numRef>
          </c:val>
          <c:smooth val="1"/>
          <c:extLst xmlns:c16r2="http://schemas.microsoft.com/office/drawing/2015/06/chart">
            <c:ext xmlns:c16="http://schemas.microsoft.com/office/drawing/2014/chart" uri="{C3380CC4-5D6E-409C-BE32-E72D297353CC}">
              <c16:uniqueId val="{00000000-27BB-7D4C-A5E8-4218D0B2DDEA}"/>
            </c:ext>
          </c:extLst>
        </c:ser>
        <c:dLbls>
          <c:showLegendKey val="0"/>
          <c:showVal val="0"/>
          <c:showCatName val="0"/>
          <c:showSerName val="0"/>
          <c:showPercent val="0"/>
          <c:showBubbleSize val="0"/>
        </c:dLbls>
        <c:marker val="1"/>
        <c:smooth val="0"/>
        <c:axId val="1263708976"/>
        <c:axId val="1263710608"/>
      </c:lineChart>
      <c:lineChart>
        <c:grouping val="standard"/>
        <c:varyColors val="0"/>
        <c:ser>
          <c:idx val="1"/>
          <c:order val="1"/>
          <c:tx>
            <c:strRef>
              <c:f>'/Users/isabelsalat/Downloads/[Figure_3.xlsx]Per Hour'!$U$17</c:f>
              <c:strCache>
                <c:ptCount val="1"/>
                <c:pt idx="0">
                  <c:v>Production workers</c:v>
                </c:pt>
              </c:strCache>
            </c:strRef>
          </c:tx>
          <c:spPr>
            <a:ln>
              <a:solidFill>
                <a:srgbClr val="0000FF"/>
              </a:solidFill>
            </a:ln>
          </c:spPr>
          <c:marker>
            <c:symbol val="none"/>
          </c:marker>
          <c:cat>
            <c:numRef>
              <c:f>'[3]Per Hour'!$S$18:$S$40</c:f>
              <c:numCache>
                <c:formatCode>General</c:formatCode>
                <c:ptCount val="23"/>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numCache>
            </c:numRef>
          </c:cat>
          <c:val>
            <c:numRef>
              <c:f>'[3]Per Hour'!$U$18:$U$40</c:f>
              <c:numCache>
                <c:formatCode>General</c:formatCode>
                <c:ptCount val="23"/>
                <c:pt idx="0">
                  <c:v>17.97999999999999</c:v>
                </c:pt>
                <c:pt idx="1">
                  <c:v>10.75</c:v>
                </c:pt>
                <c:pt idx="2">
                  <c:v>10.63</c:v>
                </c:pt>
                <c:pt idx="3">
                  <c:v>12.02</c:v>
                </c:pt>
                <c:pt idx="4">
                  <c:v>12.18</c:v>
                </c:pt>
                <c:pt idx="5">
                  <c:v>13.54</c:v>
                </c:pt>
                <c:pt idx="6">
                  <c:v>15.32</c:v>
                </c:pt>
                <c:pt idx="7">
                  <c:v>16.850000000000001</c:v>
                </c:pt>
                <c:pt idx="8">
                  <c:v>16.72</c:v>
                </c:pt>
                <c:pt idx="9">
                  <c:v>15.28</c:v>
                </c:pt>
                <c:pt idx="10">
                  <c:v>14.85</c:v>
                </c:pt>
                <c:pt idx="11">
                  <c:v>15.58</c:v>
                </c:pt>
                <c:pt idx="12">
                  <c:v>16.310000000000009</c:v>
                </c:pt>
                <c:pt idx="13">
                  <c:v>16.5</c:v>
                </c:pt>
                <c:pt idx="14">
                  <c:v>16.93</c:v>
                </c:pt>
                <c:pt idx="15">
                  <c:v>14.53</c:v>
                </c:pt>
                <c:pt idx="16">
                  <c:v>15.40132602192411</c:v>
                </c:pt>
                <c:pt idx="17">
                  <c:v>15.9568246722748</c:v>
                </c:pt>
                <c:pt idx="18">
                  <c:v>15.529517335932621</c:v>
                </c:pt>
                <c:pt idx="19">
                  <c:v>16.269997943438291</c:v>
                </c:pt>
                <c:pt idx="20">
                  <c:v>15.934123049417909</c:v>
                </c:pt>
                <c:pt idx="21">
                  <c:v>13.659912830271161</c:v>
                </c:pt>
              </c:numCache>
            </c:numRef>
          </c:val>
          <c:smooth val="1"/>
          <c:extLst xmlns:c16r2="http://schemas.microsoft.com/office/drawing/2015/06/chart">
            <c:ext xmlns:c16="http://schemas.microsoft.com/office/drawing/2014/chart" uri="{C3380CC4-5D6E-409C-BE32-E72D297353CC}">
              <c16:uniqueId val="{00000001-27BB-7D4C-A5E8-4218D0B2DDEA}"/>
            </c:ext>
          </c:extLst>
        </c:ser>
        <c:dLbls>
          <c:showLegendKey val="0"/>
          <c:showVal val="0"/>
          <c:showCatName val="0"/>
          <c:showSerName val="0"/>
          <c:showPercent val="0"/>
          <c:showBubbleSize val="0"/>
        </c:dLbls>
        <c:marker val="1"/>
        <c:smooth val="0"/>
        <c:axId val="1263698096"/>
        <c:axId val="1263697552"/>
      </c:lineChart>
      <c:catAx>
        <c:axId val="1263708976"/>
        <c:scaling>
          <c:orientation val="minMax"/>
        </c:scaling>
        <c:delete val="0"/>
        <c:axPos val="b"/>
        <c:numFmt formatCode="General" sourceLinked="0"/>
        <c:majorTickMark val="out"/>
        <c:minorTickMark val="none"/>
        <c:tickLblPos val="nextTo"/>
        <c:spPr>
          <a:ln>
            <a:solidFill>
              <a:sysClr val="windowText" lastClr="000000"/>
            </a:solidFill>
          </a:ln>
        </c:spPr>
        <c:crossAx val="1263710608"/>
        <c:crosses val="autoZero"/>
        <c:auto val="0"/>
        <c:lblAlgn val="ctr"/>
        <c:lblOffset val="100"/>
        <c:noMultiLvlLbl val="0"/>
      </c:catAx>
      <c:valAx>
        <c:axId val="1263710608"/>
        <c:scaling>
          <c:orientation val="minMax"/>
          <c:max val="100"/>
          <c:min val="70"/>
        </c:scaling>
        <c:delete val="0"/>
        <c:axPos val="l"/>
        <c:majorGridlines>
          <c:spPr>
            <a:ln>
              <a:solidFill>
                <a:schemeClr val="tx1"/>
              </a:solidFill>
            </a:ln>
          </c:spPr>
        </c:majorGridlines>
        <c:numFmt formatCode="General" sourceLinked="0"/>
        <c:majorTickMark val="out"/>
        <c:minorTickMark val="none"/>
        <c:tickLblPos val="nextTo"/>
        <c:spPr>
          <a:ln>
            <a:solidFill>
              <a:sysClr val="windowText" lastClr="000000"/>
            </a:solidFill>
          </a:ln>
        </c:spPr>
        <c:crossAx val="1263708976"/>
        <c:crosses val="autoZero"/>
        <c:crossBetween val="between"/>
        <c:majorUnit val="10"/>
      </c:valAx>
      <c:valAx>
        <c:axId val="1263697552"/>
        <c:scaling>
          <c:orientation val="minMax"/>
          <c:max val="25"/>
          <c:min val="5"/>
        </c:scaling>
        <c:delete val="0"/>
        <c:axPos val="r"/>
        <c:numFmt formatCode="General" sourceLinked="1"/>
        <c:majorTickMark val="out"/>
        <c:minorTickMark val="none"/>
        <c:tickLblPos val="nextTo"/>
        <c:crossAx val="1263698096"/>
        <c:crosses val="max"/>
        <c:crossBetween val="between"/>
        <c:majorUnit val="5"/>
      </c:valAx>
      <c:catAx>
        <c:axId val="1263698096"/>
        <c:scaling>
          <c:orientation val="minMax"/>
        </c:scaling>
        <c:delete val="1"/>
        <c:axPos val="b"/>
        <c:numFmt formatCode="General" sourceLinked="1"/>
        <c:majorTickMark val="out"/>
        <c:minorTickMark val="none"/>
        <c:tickLblPos val="nextTo"/>
        <c:crossAx val="1263697552"/>
        <c:crosses val="autoZero"/>
        <c:auto val="1"/>
        <c:lblAlgn val="ctr"/>
        <c:lblOffset val="100"/>
        <c:noMultiLvlLbl val="0"/>
      </c:catAx>
      <c:spPr>
        <a:ln>
          <a:solidFill>
            <a:sysClr val="windowText" lastClr="000000"/>
          </a:solidFill>
        </a:ln>
      </c:spPr>
    </c:plotArea>
    <c:plotVisOnly val="1"/>
    <c:dispBlanksAs val="gap"/>
    <c:showDLblsOverMax val="0"/>
  </c:chart>
  <c:spPr>
    <a:ln>
      <a:noFill/>
    </a:ln>
  </c:spPr>
  <c:txPr>
    <a:bodyPr/>
    <a:lstStyle/>
    <a:p>
      <a:pPr>
        <a:defRPr sz="1400" b="1">
          <a:latin typeface="Times New Roman" charset="0"/>
          <a:ea typeface="Times New Roman" charset="0"/>
          <a:cs typeface="Times New Roman" charset="0"/>
        </a:defRPr>
      </a:pPr>
      <a:endParaRPr lang="es-419"/>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Hoja4!$D$13</c:f>
              <c:strCache>
                <c:ptCount val="1"/>
                <c:pt idx="0">
                  <c:v>Servicios de capital total</c:v>
                </c:pt>
              </c:strCache>
            </c:strRef>
          </c:tx>
          <c:spPr>
            <a:solidFill>
              <a:schemeClr val="accent1"/>
            </a:solidFill>
            <a:ln>
              <a:noFill/>
            </a:ln>
            <a:effectLst/>
          </c:spPr>
          <c:invertIfNegative val="0"/>
          <c:cat>
            <c:numRef>
              <c:f>Hoja4!$C$14:$C$38</c:f>
              <c:numCache>
                <c:formatCode>General</c:formatCode>
                <c:ptCount val="2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numCache>
            </c:numRef>
          </c:cat>
          <c:val>
            <c:numRef>
              <c:f>Hoja4!$D$14:$D$38</c:f>
              <c:numCache>
                <c:formatCode>General</c:formatCode>
                <c:ptCount val="25"/>
                <c:pt idx="0">
                  <c:v>1.53</c:v>
                </c:pt>
                <c:pt idx="1">
                  <c:v>1.85</c:v>
                </c:pt>
                <c:pt idx="2">
                  <c:v>1.8</c:v>
                </c:pt>
                <c:pt idx="3">
                  <c:v>1.96</c:v>
                </c:pt>
                <c:pt idx="4">
                  <c:v>1.23</c:v>
                </c:pt>
                <c:pt idx="5">
                  <c:v>0.6</c:v>
                </c:pt>
                <c:pt idx="6">
                  <c:v>1.48</c:v>
                </c:pt>
                <c:pt idx="7">
                  <c:v>2</c:v>
                </c:pt>
                <c:pt idx="8">
                  <c:v>2.2400000000000002</c:v>
                </c:pt>
                <c:pt idx="9">
                  <c:v>2.42</c:v>
                </c:pt>
                <c:pt idx="10">
                  <c:v>2.04</c:v>
                </c:pt>
                <c:pt idx="11">
                  <c:v>1.4</c:v>
                </c:pt>
                <c:pt idx="12">
                  <c:v>1.1100000000000001</c:v>
                </c:pt>
                <c:pt idx="13">
                  <c:v>1.1499999999999999</c:v>
                </c:pt>
                <c:pt idx="14">
                  <c:v>1.36</c:v>
                </c:pt>
                <c:pt idx="15">
                  <c:v>1.59</c:v>
                </c:pt>
                <c:pt idx="16">
                  <c:v>1.77</c:v>
                </c:pt>
                <c:pt idx="17">
                  <c:v>1.77</c:v>
                </c:pt>
                <c:pt idx="18">
                  <c:v>1.29</c:v>
                </c:pt>
                <c:pt idx="19">
                  <c:v>0.9</c:v>
                </c:pt>
                <c:pt idx="20">
                  <c:v>1.1399999999999999</c:v>
                </c:pt>
                <c:pt idx="21">
                  <c:v>1.45</c:v>
                </c:pt>
                <c:pt idx="22">
                  <c:v>1.39</c:v>
                </c:pt>
                <c:pt idx="23">
                  <c:v>1.28</c:v>
                </c:pt>
                <c:pt idx="24">
                  <c:v>1.3</c:v>
                </c:pt>
              </c:numCache>
            </c:numRef>
          </c:val>
          <c:extLst xmlns:c16r2="http://schemas.microsoft.com/office/drawing/2015/06/chart">
            <c:ext xmlns:c16="http://schemas.microsoft.com/office/drawing/2014/chart" uri="{C3380CC4-5D6E-409C-BE32-E72D297353CC}">
              <c16:uniqueId val="{00000000-AFC5-C14A-B6A4-8034EB883ED7}"/>
            </c:ext>
          </c:extLst>
        </c:ser>
        <c:ser>
          <c:idx val="1"/>
          <c:order val="1"/>
          <c:tx>
            <c:strRef>
              <c:f>Hoja4!$E$13</c:f>
              <c:strCache>
                <c:ptCount val="1"/>
                <c:pt idx="0">
                  <c:v>Servicios laborales totales</c:v>
                </c:pt>
              </c:strCache>
            </c:strRef>
          </c:tx>
          <c:spPr>
            <a:solidFill>
              <a:schemeClr val="accent2"/>
            </a:solidFill>
            <a:ln>
              <a:noFill/>
            </a:ln>
            <a:effectLst/>
          </c:spPr>
          <c:invertIfNegative val="0"/>
          <c:cat>
            <c:numRef>
              <c:f>Hoja4!$C$14:$C$38</c:f>
              <c:numCache>
                <c:formatCode>General</c:formatCode>
                <c:ptCount val="2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numCache>
            </c:numRef>
          </c:cat>
          <c:val>
            <c:numRef>
              <c:f>Hoja4!$E$14:$E$38</c:f>
              <c:numCache>
                <c:formatCode>General</c:formatCode>
                <c:ptCount val="25"/>
                <c:pt idx="0">
                  <c:v>0.5</c:v>
                </c:pt>
                <c:pt idx="1">
                  <c:v>0.97</c:v>
                </c:pt>
                <c:pt idx="2">
                  <c:v>0.76</c:v>
                </c:pt>
                <c:pt idx="3">
                  <c:v>0.72</c:v>
                </c:pt>
                <c:pt idx="4">
                  <c:v>-0.39</c:v>
                </c:pt>
                <c:pt idx="5">
                  <c:v>0.9</c:v>
                </c:pt>
                <c:pt idx="6">
                  <c:v>1.1499999999999999</c:v>
                </c:pt>
                <c:pt idx="7">
                  <c:v>0.55000000000000004</c:v>
                </c:pt>
                <c:pt idx="8">
                  <c:v>0.88</c:v>
                </c:pt>
                <c:pt idx="9">
                  <c:v>0.24</c:v>
                </c:pt>
                <c:pt idx="10">
                  <c:v>0.3</c:v>
                </c:pt>
                <c:pt idx="11">
                  <c:v>-0.04</c:v>
                </c:pt>
                <c:pt idx="12">
                  <c:v>1.37</c:v>
                </c:pt>
                <c:pt idx="13">
                  <c:v>0.87</c:v>
                </c:pt>
                <c:pt idx="14">
                  <c:v>-0.01</c:v>
                </c:pt>
                <c:pt idx="15">
                  <c:v>0.84</c:v>
                </c:pt>
                <c:pt idx="16">
                  <c:v>0.6</c:v>
                </c:pt>
                <c:pt idx="17">
                  <c:v>0.41</c:v>
                </c:pt>
                <c:pt idx="18">
                  <c:v>-0.48</c:v>
                </c:pt>
                <c:pt idx="19">
                  <c:v>0.34</c:v>
                </c:pt>
                <c:pt idx="20">
                  <c:v>0.32</c:v>
                </c:pt>
                <c:pt idx="21">
                  <c:v>0.45</c:v>
                </c:pt>
                <c:pt idx="22">
                  <c:v>7.0000000000000007E-2</c:v>
                </c:pt>
                <c:pt idx="23">
                  <c:v>0.14000000000000001</c:v>
                </c:pt>
                <c:pt idx="24">
                  <c:v>0.17</c:v>
                </c:pt>
              </c:numCache>
            </c:numRef>
          </c:val>
          <c:extLst xmlns:c16r2="http://schemas.microsoft.com/office/drawing/2015/06/chart">
            <c:ext xmlns:c16="http://schemas.microsoft.com/office/drawing/2014/chart" uri="{C3380CC4-5D6E-409C-BE32-E72D297353CC}">
              <c16:uniqueId val="{00000001-AFC5-C14A-B6A4-8034EB883ED7}"/>
            </c:ext>
          </c:extLst>
        </c:ser>
        <c:ser>
          <c:idx val="3"/>
          <c:order val="3"/>
          <c:tx>
            <c:strRef>
              <c:f>Hoja4!$G$13</c:f>
              <c:strCache>
                <c:ptCount val="1"/>
                <c:pt idx="0">
                  <c:v>Productividad  total de los factores (PTF)</c:v>
                </c:pt>
              </c:strCache>
            </c:strRef>
          </c:tx>
          <c:spPr>
            <a:solidFill>
              <a:schemeClr val="accent4"/>
            </a:solidFill>
            <a:ln>
              <a:noFill/>
            </a:ln>
            <a:effectLst/>
          </c:spPr>
          <c:invertIfNegative val="0"/>
          <c:cat>
            <c:numRef>
              <c:f>Hoja4!$C$14:$C$38</c:f>
              <c:numCache>
                <c:formatCode>General</c:formatCode>
                <c:ptCount val="2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numCache>
            </c:numRef>
          </c:cat>
          <c:val>
            <c:numRef>
              <c:f>Hoja4!$G$14:$G$38</c:f>
              <c:numCache>
                <c:formatCode>General</c:formatCode>
                <c:ptCount val="25"/>
                <c:pt idx="0">
                  <c:v>1.1599999999999999</c:v>
                </c:pt>
                <c:pt idx="1">
                  <c:v>0.17</c:v>
                </c:pt>
                <c:pt idx="2">
                  <c:v>-0.95</c:v>
                </c:pt>
                <c:pt idx="3">
                  <c:v>0.21</c:v>
                </c:pt>
                <c:pt idx="4">
                  <c:v>-3.89</c:v>
                </c:pt>
                <c:pt idx="5">
                  <c:v>2.76</c:v>
                </c:pt>
                <c:pt idx="6">
                  <c:v>0.69</c:v>
                </c:pt>
                <c:pt idx="7">
                  <c:v>0.18</c:v>
                </c:pt>
                <c:pt idx="8">
                  <c:v>-1.6</c:v>
                </c:pt>
                <c:pt idx="9">
                  <c:v>-0.06</c:v>
                </c:pt>
                <c:pt idx="10">
                  <c:v>-2.5</c:v>
                </c:pt>
                <c:pt idx="11">
                  <c:v>-1.34</c:v>
                </c:pt>
                <c:pt idx="12">
                  <c:v>-0.5</c:v>
                </c:pt>
                <c:pt idx="13">
                  <c:v>0.41</c:v>
                </c:pt>
                <c:pt idx="14">
                  <c:v>0.4</c:v>
                </c:pt>
                <c:pt idx="15">
                  <c:v>0.41</c:v>
                </c:pt>
                <c:pt idx="16">
                  <c:v>-0.54</c:v>
                </c:pt>
                <c:pt idx="17">
                  <c:v>-1.38</c:v>
                </c:pt>
                <c:pt idx="18">
                  <c:v>-3.56</c:v>
                </c:pt>
                <c:pt idx="19">
                  <c:v>1.71</c:v>
                </c:pt>
                <c:pt idx="20">
                  <c:v>0.8</c:v>
                </c:pt>
                <c:pt idx="21">
                  <c:v>0.43</c:v>
                </c:pt>
                <c:pt idx="22">
                  <c:v>-0.65</c:v>
                </c:pt>
                <c:pt idx="23">
                  <c:v>-0.18</c:v>
                </c:pt>
                <c:pt idx="24">
                  <c:v>-0.01</c:v>
                </c:pt>
              </c:numCache>
            </c:numRef>
          </c:val>
          <c:extLst xmlns:c16r2="http://schemas.microsoft.com/office/drawing/2015/06/chart">
            <c:ext xmlns:c16="http://schemas.microsoft.com/office/drawing/2014/chart" uri="{C3380CC4-5D6E-409C-BE32-E72D297353CC}">
              <c16:uniqueId val="{00000002-AFC5-C14A-B6A4-8034EB883ED7}"/>
            </c:ext>
          </c:extLst>
        </c:ser>
        <c:dLbls>
          <c:showLegendKey val="0"/>
          <c:showVal val="0"/>
          <c:showCatName val="0"/>
          <c:showSerName val="0"/>
          <c:showPercent val="0"/>
          <c:showBubbleSize val="0"/>
        </c:dLbls>
        <c:gapWidth val="150"/>
        <c:axId val="1048706656"/>
        <c:axId val="1048707744"/>
      </c:barChart>
      <c:lineChart>
        <c:grouping val="standard"/>
        <c:varyColors val="0"/>
        <c:ser>
          <c:idx val="2"/>
          <c:order val="2"/>
          <c:tx>
            <c:strRef>
              <c:f>Hoja4!$F$13</c:f>
              <c:strCache>
                <c:ptCount val="1"/>
                <c:pt idx="0">
                  <c:v>Valor de Producción</c:v>
                </c:pt>
              </c:strCache>
            </c:strRef>
          </c:tx>
          <c:spPr>
            <a:ln w="28575" cap="rnd">
              <a:solidFill>
                <a:schemeClr val="accent3"/>
              </a:solidFill>
              <a:round/>
            </a:ln>
            <a:effectLst/>
          </c:spPr>
          <c:marker>
            <c:symbol val="none"/>
          </c:marker>
          <c:cat>
            <c:numRef>
              <c:f>Hoja4!$C$14:$C$38</c:f>
              <c:numCache>
                <c:formatCode>General</c:formatCode>
                <c:ptCount val="2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numCache>
            </c:numRef>
          </c:cat>
          <c:val>
            <c:numRef>
              <c:f>Hoja4!$F$14:$F$38</c:f>
              <c:numCache>
                <c:formatCode>General</c:formatCode>
                <c:ptCount val="25"/>
                <c:pt idx="0">
                  <c:v>5.4</c:v>
                </c:pt>
                <c:pt idx="1">
                  <c:v>4.9000000000000004</c:v>
                </c:pt>
                <c:pt idx="2">
                  <c:v>2.2000000000000002</c:v>
                </c:pt>
                <c:pt idx="3">
                  <c:v>6.33</c:v>
                </c:pt>
                <c:pt idx="4">
                  <c:v>-6.18</c:v>
                </c:pt>
                <c:pt idx="5">
                  <c:v>7.25</c:v>
                </c:pt>
                <c:pt idx="6">
                  <c:v>6.84</c:v>
                </c:pt>
                <c:pt idx="7">
                  <c:v>6.23</c:v>
                </c:pt>
                <c:pt idx="8">
                  <c:v>3.58</c:v>
                </c:pt>
                <c:pt idx="9">
                  <c:v>5.2</c:v>
                </c:pt>
                <c:pt idx="10">
                  <c:v>-1.1200000000000001</c:v>
                </c:pt>
                <c:pt idx="11">
                  <c:v>0.62</c:v>
                </c:pt>
                <c:pt idx="12">
                  <c:v>2.3299999999999992</c:v>
                </c:pt>
                <c:pt idx="13">
                  <c:v>4.5</c:v>
                </c:pt>
                <c:pt idx="14">
                  <c:v>3.08</c:v>
                </c:pt>
                <c:pt idx="15">
                  <c:v>5.51</c:v>
                </c:pt>
                <c:pt idx="16">
                  <c:v>3.16</c:v>
                </c:pt>
                <c:pt idx="17">
                  <c:v>0.87</c:v>
                </c:pt>
                <c:pt idx="18">
                  <c:v>-5.7700000000000014</c:v>
                </c:pt>
                <c:pt idx="19">
                  <c:v>5.81</c:v>
                </c:pt>
                <c:pt idx="20">
                  <c:v>3.7</c:v>
                </c:pt>
                <c:pt idx="21">
                  <c:v>4.1499999999999986</c:v>
                </c:pt>
                <c:pt idx="22">
                  <c:v>1.42</c:v>
                </c:pt>
                <c:pt idx="23">
                  <c:v>2.29</c:v>
                </c:pt>
                <c:pt idx="24">
                  <c:v>3.19</c:v>
                </c:pt>
              </c:numCache>
            </c:numRef>
          </c:val>
          <c:smooth val="0"/>
          <c:extLst xmlns:c16r2="http://schemas.microsoft.com/office/drawing/2015/06/chart">
            <c:ext xmlns:c16="http://schemas.microsoft.com/office/drawing/2014/chart" uri="{C3380CC4-5D6E-409C-BE32-E72D297353CC}">
              <c16:uniqueId val="{00000003-AFC5-C14A-B6A4-8034EB883ED7}"/>
            </c:ext>
          </c:extLst>
        </c:ser>
        <c:dLbls>
          <c:showLegendKey val="0"/>
          <c:showVal val="0"/>
          <c:showCatName val="0"/>
          <c:showSerName val="0"/>
          <c:showPercent val="0"/>
          <c:showBubbleSize val="0"/>
        </c:dLbls>
        <c:marker val="1"/>
        <c:smooth val="0"/>
        <c:axId val="1048709920"/>
        <c:axId val="1048708832"/>
      </c:lineChart>
      <c:catAx>
        <c:axId val="1048706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s-419"/>
          </a:p>
        </c:txPr>
        <c:crossAx val="1048707744"/>
        <c:crosses val="autoZero"/>
        <c:auto val="1"/>
        <c:lblAlgn val="ctr"/>
        <c:lblOffset val="100"/>
        <c:noMultiLvlLbl val="0"/>
      </c:catAx>
      <c:valAx>
        <c:axId val="10487077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es-419"/>
          </a:p>
        </c:txPr>
        <c:crossAx val="1048706656"/>
        <c:crosses val="autoZero"/>
        <c:crossBetween val="between"/>
      </c:valAx>
      <c:valAx>
        <c:axId val="1048708832"/>
        <c:scaling>
          <c:orientation val="minMax"/>
          <c:min val="-7"/>
        </c:scaling>
        <c:delete val="0"/>
        <c:axPos val="r"/>
        <c:numFmt formatCode="General" sourceLinked="1"/>
        <c:majorTickMark val="none"/>
        <c:minorTickMark val="none"/>
        <c:tickLblPos val="nextTo"/>
        <c:spPr>
          <a:noFill/>
          <a:ln>
            <a:noFill/>
          </a:ln>
          <a:effectLst/>
        </c:spPr>
        <c:txPr>
          <a:bodyPr rot="-60000000" vert="horz"/>
          <a:lstStyle/>
          <a:p>
            <a:pPr>
              <a:defRPr/>
            </a:pPr>
            <a:endParaRPr lang="es-419"/>
          </a:p>
        </c:txPr>
        <c:crossAx val="1048709920"/>
        <c:crosses val="max"/>
        <c:crossBetween val="between"/>
      </c:valAx>
      <c:catAx>
        <c:axId val="1048709920"/>
        <c:scaling>
          <c:orientation val="minMax"/>
        </c:scaling>
        <c:delete val="1"/>
        <c:axPos val="b"/>
        <c:numFmt formatCode="General" sourceLinked="1"/>
        <c:majorTickMark val="none"/>
        <c:minorTickMark val="none"/>
        <c:tickLblPos val="nextTo"/>
        <c:crossAx val="1048708832"/>
        <c:crosses val="autoZero"/>
        <c:auto val="1"/>
        <c:lblAlgn val="ctr"/>
        <c:lblOffset val="100"/>
        <c:noMultiLvlLbl val="0"/>
      </c:catAx>
      <c:spPr>
        <a:noFill/>
        <a:ln>
          <a:noFill/>
        </a:ln>
        <a:effectLst/>
      </c:spPr>
    </c:plotArea>
    <c:legend>
      <c:legendPos val="b"/>
      <c:overlay val="0"/>
      <c:spPr>
        <a:noFill/>
        <a:ln>
          <a:noFill/>
        </a:ln>
        <a:effectLst/>
      </c:spPr>
      <c:txPr>
        <a:bodyPr rot="0" vert="horz"/>
        <a:lstStyle/>
        <a:p>
          <a:pPr>
            <a:defRPr/>
          </a:pPr>
          <a:endParaRPr lang="es-419"/>
        </a:p>
      </c:txPr>
    </c:legend>
    <c:plotVisOnly val="1"/>
    <c:dispBlanksAs val="gap"/>
    <c:showDLblsOverMax val="0"/>
  </c:chart>
  <c:spPr>
    <a:noFill/>
    <a:ln w="9525" cap="flat" cmpd="sng" algn="ctr">
      <a:solidFill>
        <a:schemeClr val="tx1">
          <a:lumMod val="15000"/>
          <a:lumOff val="85000"/>
        </a:schemeClr>
      </a:solidFill>
      <a:round/>
    </a:ln>
    <a:effectLst/>
  </c:spPr>
  <c:txPr>
    <a:bodyPr/>
    <a:lstStyle/>
    <a:p>
      <a:pPr>
        <a:defRPr sz="1400" b="1"/>
      </a:pPr>
      <a:endParaRPr lang="es-419"/>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Datos_Gráfico1!$F$3</c:f>
              <c:strCache>
                <c:ptCount val="1"/>
                <c:pt idx="0">
                  <c:v>PIB per cápita</c:v>
                </c:pt>
              </c:strCache>
            </c:strRef>
          </c:tx>
          <c:spPr>
            <a:ln w="28575" cap="rnd">
              <a:solidFill>
                <a:schemeClr val="accent6"/>
              </a:solidFill>
              <a:round/>
            </a:ln>
            <a:effectLst/>
          </c:spPr>
          <c:marker>
            <c:symbol val="none"/>
          </c:marker>
          <c:cat>
            <c:numRef>
              <c:f>Datos_Gráfico1!$A$4:$A$30</c:f>
              <c:numCache>
                <c:formatCode>General</c:formatCode>
                <c:ptCount val="27"/>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formatCode="0">
                  <c:v>2015</c:v>
                </c:pt>
                <c:pt idx="25" formatCode="0">
                  <c:v>2016</c:v>
                </c:pt>
                <c:pt idx="26" formatCode="0">
                  <c:v>2017</c:v>
                </c:pt>
              </c:numCache>
            </c:numRef>
          </c:cat>
          <c:val>
            <c:numRef>
              <c:f>Datos_Gráfico1!$B$4:$B$30</c:f>
              <c:numCache>
                <c:formatCode>0.00</c:formatCode>
                <c:ptCount val="27"/>
                <c:pt idx="0">
                  <c:v>28.784549653934349</c:v>
                </c:pt>
                <c:pt idx="1">
                  <c:v>28.703862593609948</c:v>
                </c:pt>
                <c:pt idx="2">
                  <c:v>36.222448347464351</c:v>
                </c:pt>
                <c:pt idx="3">
                  <c:v>36.404547659754002</c:v>
                </c:pt>
                <c:pt idx="4">
                  <c:v>33.095824742502245</c:v>
                </c:pt>
                <c:pt idx="5">
                  <c:v>33.946100378455185</c:v>
                </c:pt>
                <c:pt idx="6">
                  <c:v>34.650333793132802</c:v>
                </c:pt>
                <c:pt idx="7">
                  <c:v>34.836952965503599</c:v>
                </c:pt>
                <c:pt idx="8">
                  <c:v>34.163602411733834</c:v>
                </c:pt>
                <c:pt idx="9">
                  <c:v>34.410523009953998</c:v>
                </c:pt>
                <c:pt idx="10">
                  <c:v>33.868346464581847</c:v>
                </c:pt>
                <c:pt idx="11">
                  <c:v>33.158321376562029</c:v>
                </c:pt>
                <c:pt idx="12">
                  <c:v>32.61247087963104</c:v>
                </c:pt>
                <c:pt idx="13">
                  <c:v>32.567874457328486</c:v>
                </c:pt>
                <c:pt idx="14">
                  <c:v>32.177062379842205</c:v>
                </c:pt>
                <c:pt idx="15">
                  <c:v>32.679028855445473</c:v>
                </c:pt>
                <c:pt idx="16">
                  <c:v>32.743818987298098</c:v>
                </c:pt>
                <c:pt idx="17">
                  <c:v>33.073087750164049</c:v>
                </c:pt>
                <c:pt idx="18">
                  <c:v>32.056920268658004</c:v>
                </c:pt>
                <c:pt idx="19">
                  <c:v>32.732519364750303</c:v>
                </c:pt>
                <c:pt idx="20">
                  <c:v>33.230985524133693</c:v>
                </c:pt>
                <c:pt idx="21">
                  <c:v>33.538849123471728</c:v>
                </c:pt>
                <c:pt idx="22">
                  <c:v>33.284023455913591</c:v>
                </c:pt>
                <c:pt idx="23">
                  <c:v>33.247863051973312</c:v>
                </c:pt>
                <c:pt idx="24">
                  <c:v>33.260355803426862</c:v>
                </c:pt>
                <c:pt idx="25">
                  <c:v>33.609117789080834</c:v>
                </c:pt>
                <c:pt idx="26">
                  <c:v>33.430644148412753</c:v>
                </c:pt>
              </c:numCache>
            </c:numRef>
          </c:val>
          <c:smooth val="0"/>
          <c:extLst xmlns:c16r2="http://schemas.microsoft.com/office/drawing/2015/06/chart">
            <c:ext xmlns:c16="http://schemas.microsoft.com/office/drawing/2014/chart" uri="{C3380CC4-5D6E-409C-BE32-E72D297353CC}">
              <c16:uniqueId val="{00000000-4591-AB42-95DF-3C7377C20651}"/>
            </c:ext>
          </c:extLst>
        </c:ser>
        <c:ser>
          <c:idx val="2"/>
          <c:order val="1"/>
          <c:tx>
            <c:strRef>
              <c:f>Datos_Gráfico1!$H$3</c:f>
              <c:strCache>
                <c:ptCount val="1"/>
                <c:pt idx="0">
                  <c:v>Producto por hora trabajada</c:v>
                </c:pt>
              </c:strCache>
            </c:strRef>
          </c:tx>
          <c:spPr>
            <a:ln w="28575" cap="rnd">
              <a:solidFill>
                <a:schemeClr val="accent4"/>
              </a:solidFill>
              <a:round/>
            </a:ln>
            <a:effectLst/>
          </c:spPr>
          <c:marker>
            <c:symbol val="none"/>
          </c:marker>
          <c:cat>
            <c:numRef>
              <c:f>Datos_Gráfico1!$A$4:$A$30</c:f>
              <c:numCache>
                <c:formatCode>General</c:formatCode>
                <c:ptCount val="27"/>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formatCode="0">
                  <c:v>2015</c:v>
                </c:pt>
                <c:pt idx="25" formatCode="0">
                  <c:v>2016</c:v>
                </c:pt>
                <c:pt idx="26" formatCode="0">
                  <c:v>2017</c:v>
                </c:pt>
              </c:numCache>
            </c:numRef>
          </c:cat>
          <c:val>
            <c:numRef>
              <c:f>Datos_Gráfico1!$D$4:$D$30</c:f>
              <c:numCache>
                <c:formatCode>0.00</c:formatCode>
                <c:ptCount val="27"/>
                <c:pt idx="0">
                  <c:v>34.589808777517781</c:v>
                </c:pt>
                <c:pt idx="1">
                  <c:v>33.609618830233259</c:v>
                </c:pt>
                <c:pt idx="2">
                  <c:v>41.881415341271257</c:v>
                </c:pt>
                <c:pt idx="3">
                  <c:v>41.426900207295439</c:v>
                </c:pt>
                <c:pt idx="4">
                  <c:v>38.759900863104022</c:v>
                </c:pt>
                <c:pt idx="5">
                  <c:v>38.238559170501553</c:v>
                </c:pt>
                <c:pt idx="6">
                  <c:v>37.241834017102434</c:v>
                </c:pt>
                <c:pt idx="7">
                  <c:v>38.579316897924194</c:v>
                </c:pt>
                <c:pt idx="8">
                  <c:v>36.844916563179858</c:v>
                </c:pt>
                <c:pt idx="9">
                  <c:v>37.964750613967695</c:v>
                </c:pt>
                <c:pt idx="10">
                  <c:v>37.39346530506559</c:v>
                </c:pt>
                <c:pt idx="11">
                  <c:v>34.693696342687034</c:v>
                </c:pt>
                <c:pt idx="12">
                  <c:v>34.729365538877786</c:v>
                </c:pt>
                <c:pt idx="13">
                  <c:v>34.318741687793533</c:v>
                </c:pt>
                <c:pt idx="14">
                  <c:v>33.194403869312723</c:v>
                </c:pt>
                <c:pt idx="15">
                  <c:v>33.999615386313309</c:v>
                </c:pt>
                <c:pt idx="16">
                  <c:v>34.128600761243995</c:v>
                </c:pt>
                <c:pt idx="17">
                  <c:v>32.751928229502738</c:v>
                </c:pt>
                <c:pt idx="18">
                  <c:v>31.824268569240537</c:v>
                </c:pt>
                <c:pt idx="19">
                  <c:v>29.418637732884385</c:v>
                </c:pt>
                <c:pt idx="20">
                  <c:v>30.180810923132551</c:v>
                </c:pt>
                <c:pt idx="21">
                  <c:v>30.222006963203913</c:v>
                </c:pt>
                <c:pt idx="22">
                  <c:v>30.010834257795455</c:v>
                </c:pt>
                <c:pt idx="23">
                  <c:v>30.646846674230776</c:v>
                </c:pt>
                <c:pt idx="24">
                  <c:v>30.594741585946462</c:v>
                </c:pt>
                <c:pt idx="25">
                  <c:v>30.743217241505633</c:v>
                </c:pt>
                <c:pt idx="26">
                  <c:v>29.57318143372666</c:v>
                </c:pt>
              </c:numCache>
            </c:numRef>
          </c:val>
          <c:smooth val="0"/>
          <c:extLst xmlns:c16r2="http://schemas.microsoft.com/office/drawing/2015/06/chart">
            <c:ext xmlns:c16="http://schemas.microsoft.com/office/drawing/2014/chart" uri="{C3380CC4-5D6E-409C-BE32-E72D297353CC}">
              <c16:uniqueId val="{00000001-4591-AB42-95DF-3C7377C20651}"/>
            </c:ext>
          </c:extLst>
        </c:ser>
        <c:dLbls>
          <c:showLegendKey val="0"/>
          <c:showVal val="0"/>
          <c:showCatName val="0"/>
          <c:showSerName val="0"/>
          <c:showPercent val="0"/>
          <c:showBubbleSize val="0"/>
        </c:dLbls>
        <c:smooth val="0"/>
        <c:axId val="845468528"/>
        <c:axId val="845473424"/>
      </c:lineChart>
      <c:catAx>
        <c:axId val="845468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s-419"/>
          </a:p>
        </c:txPr>
        <c:crossAx val="845473424"/>
        <c:crosses val="autoZero"/>
        <c:auto val="1"/>
        <c:lblAlgn val="ctr"/>
        <c:lblOffset val="100"/>
        <c:noMultiLvlLbl val="0"/>
      </c:catAx>
      <c:valAx>
        <c:axId val="845473424"/>
        <c:scaling>
          <c:orientation val="minMax"/>
          <c:max val="42"/>
          <c:min val="27"/>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r>
                  <a:rPr lang="es-ES_tradnl"/>
                  <a:t>México como porcentaje  de Estados Unidos</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s-419"/>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s-419"/>
          </a:p>
        </c:txPr>
        <c:crossAx val="8454685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s-419"/>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b="1">
          <a:latin typeface="Calibri" panose="020F0502020204030204" pitchFamily="34" charset="0"/>
          <a:cs typeface="Calibri" panose="020F0502020204030204" pitchFamily="34" charset="0"/>
        </a:defRPr>
      </a:pPr>
      <a:endParaRPr lang="es-419"/>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950607773275799"/>
          <c:y val="0.16279290048225301"/>
          <c:w val="0.84079025340553104"/>
          <c:h val="0.68085322397909398"/>
        </c:manualLayout>
      </c:layout>
      <c:scatterChart>
        <c:scatterStyle val="lineMarker"/>
        <c:varyColors val="0"/>
        <c:ser>
          <c:idx val="0"/>
          <c:order val="0"/>
          <c:tx>
            <c:strRef>
              <c:f>'[BD_inversion_BM.xlsx]PIB y EXP'!$I$27:$I$41</c:f>
              <c:strCache>
                <c:ptCount val="15"/>
                <c:pt idx="0">
                  <c:v>America Latina</c:v>
                </c:pt>
                <c:pt idx="1">
                  <c:v>Mexico</c:v>
                </c:pt>
                <c:pt idx="2">
                  <c:v>Argentina</c:v>
                </c:pt>
                <c:pt idx="3">
                  <c:v>Chile</c:v>
                </c:pt>
                <c:pt idx="4">
                  <c:v>Brasil</c:v>
                </c:pt>
                <c:pt idx="5">
                  <c:v>Panama</c:v>
                </c:pt>
                <c:pt idx="6">
                  <c:v>Peru</c:v>
                </c:pt>
                <c:pt idx="7">
                  <c:v>Colombia</c:v>
                </c:pt>
                <c:pt idx="8">
                  <c:v>Costa Rica</c:v>
                </c:pt>
                <c:pt idx="9">
                  <c:v>Guatemala</c:v>
                </c:pt>
                <c:pt idx="10">
                  <c:v>Honduras</c:v>
                </c:pt>
                <c:pt idx="11">
                  <c:v>El Salvador</c:v>
                </c:pt>
                <c:pt idx="12">
                  <c:v>Bolivia</c:v>
                </c:pt>
                <c:pt idx="13">
                  <c:v>Ecuador</c:v>
                </c:pt>
                <c:pt idx="14">
                  <c:v>Nicaragua</c:v>
                </c:pt>
              </c:strCache>
            </c:strRef>
          </c:tx>
          <c:spPr>
            <a:ln w="28575" cap="rnd">
              <a:noFill/>
              <a:round/>
            </a:ln>
            <a:effectLst/>
          </c:spPr>
          <c:marker>
            <c:symbol val="circle"/>
            <c:size val="5"/>
            <c:spPr>
              <a:solidFill>
                <a:schemeClr val="accent1"/>
              </a:solidFill>
              <a:ln w="38100">
                <a:solidFill>
                  <a:schemeClr val="accent1"/>
                </a:solidFill>
              </a:ln>
              <a:effectLst/>
            </c:spPr>
          </c:marker>
          <c:dPt>
            <c:idx val="0"/>
            <c:marker>
              <c:symbol val="star"/>
              <c:size val="5"/>
              <c:spPr>
                <a:solidFill>
                  <a:srgbClr val="C00000"/>
                </a:solidFill>
                <a:ln w="38100">
                  <a:solidFill>
                    <a:srgbClr val="C00000">
                      <a:alpha val="97000"/>
                    </a:srgbClr>
                  </a:solidFill>
                </a:ln>
                <a:effectLst/>
              </c:spPr>
            </c:marker>
            <c:bubble3D val="0"/>
            <c:extLst xmlns:c16r2="http://schemas.microsoft.com/office/drawing/2015/06/chart">
              <c:ext xmlns:c16="http://schemas.microsoft.com/office/drawing/2014/chart" uri="{C3380CC4-5D6E-409C-BE32-E72D297353CC}">
                <c16:uniqueId val="{00000000-E824-4067-B551-9400895CBAE9}"/>
              </c:ext>
            </c:extLst>
          </c:dPt>
          <c:dLbls>
            <c:dLbl>
              <c:idx val="0"/>
              <c:tx>
                <c:rich>
                  <a:bodyPr/>
                  <a:lstStyle/>
                  <a:p>
                    <a:r>
                      <a:rPr lang="en-US" sz="1600">
                        <a:solidFill>
                          <a:schemeClr val="tx1"/>
                        </a:solidFill>
                      </a:rPr>
                      <a:t>América Latina</a:t>
                    </a:r>
                  </a:p>
                </c:rich>
              </c:tx>
              <c:dLblPos val="l"/>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0-E824-4067-B551-9400895CBAE9}"/>
                </c:ext>
                <c:ext xmlns:c15="http://schemas.microsoft.com/office/drawing/2012/chart" uri="{CE6537A1-D6FC-4f65-9D91-7224C49458BB}"/>
              </c:extLst>
            </c:dLbl>
            <c:dLbl>
              <c:idx val="1"/>
              <c:tx>
                <c:rich>
                  <a:bodyPr/>
                  <a:lstStyle/>
                  <a:p>
                    <a:r>
                      <a:rPr lang="en-US"/>
                      <a:t>México</a:t>
                    </a:r>
                  </a:p>
                </c:rich>
              </c:tx>
              <c:dLblPos val="l"/>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1-E824-4067-B551-9400895CBAE9}"/>
                </c:ext>
                <c:ext xmlns:c15="http://schemas.microsoft.com/office/drawing/2012/chart" uri="{CE6537A1-D6FC-4f65-9D91-7224C49458BB}"/>
              </c:extLst>
            </c:dLbl>
            <c:dLbl>
              <c:idx val="2"/>
              <c:tx>
                <c:rich>
                  <a:bodyPr/>
                  <a:lstStyle/>
                  <a:p>
                    <a:fld id="{EE96B2E1-501C-4FDA-BF56-881B13EA2B1D}" type="CELLRANGE">
                      <a:rPr lang="es-419"/>
                      <a:pPr/>
                      <a:t>[CELLRANGE]</a:t>
                    </a:fld>
                    <a:endParaRPr lang="es-419"/>
                  </a:p>
                </c:rich>
              </c:tx>
              <c:dLblPos val="l"/>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Lst>
            </c:dLbl>
            <c:dLbl>
              <c:idx val="3"/>
              <c:tx>
                <c:rich>
                  <a:bodyPr/>
                  <a:lstStyle/>
                  <a:p>
                    <a:fld id="{C1016535-EDCA-4D78-81B7-AD14550B46D1}" type="CELLRANGE">
                      <a:rPr lang="es-419"/>
                      <a:pPr/>
                      <a:t>[CELLRANGE]</a:t>
                    </a:fld>
                    <a:endParaRPr lang="es-419"/>
                  </a:p>
                </c:rich>
              </c:tx>
              <c:dLblPos val="l"/>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Lst>
            </c:dLbl>
            <c:dLbl>
              <c:idx val="4"/>
              <c:tx>
                <c:rich>
                  <a:bodyPr/>
                  <a:lstStyle/>
                  <a:p>
                    <a:fld id="{B4C24422-99A9-4D16-8DD8-AA57FE15A366}" type="CELLRANGE">
                      <a:rPr lang="es-419"/>
                      <a:pPr/>
                      <a:t>[CELLRANGE]</a:t>
                    </a:fld>
                    <a:endParaRPr lang="es-419"/>
                  </a:p>
                </c:rich>
              </c:tx>
              <c:dLblPos val="l"/>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Lst>
            </c:dLbl>
            <c:dLbl>
              <c:idx val="5"/>
              <c:tx>
                <c:rich>
                  <a:bodyPr/>
                  <a:lstStyle/>
                  <a:p>
                    <a:r>
                      <a:rPr lang="en-US"/>
                      <a:t>Panamá</a:t>
                    </a:r>
                  </a:p>
                </c:rich>
              </c:tx>
              <c:dLblPos val="l"/>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5-E824-4067-B551-9400895CBAE9}"/>
                </c:ext>
                <c:ext xmlns:c15="http://schemas.microsoft.com/office/drawing/2012/chart" uri="{CE6537A1-D6FC-4f65-9D91-7224C49458BB}"/>
              </c:extLst>
            </c:dLbl>
            <c:dLbl>
              <c:idx val="6"/>
              <c:layout>
                <c:manualLayout>
                  <c:x val="-7.4729631632358295E-2"/>
                  <c:y val="2.88132540968845E-2"/>
                </c:manualLayout>
              </c:layout>
              <c:tx>
                <c:rich>
                  <a:bodyPr/>
                  <a:lstStyle/>
                  <a:p>
                    <a:r>
                      <a:rPr lang="en-US"/>
                      <a:t>Perú</a:t>
                    </a:r>
                  </a:p>
                </c:rich>
              </c:tx>
              <c:dLblPos val="r"/>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6-E824-4067-B551-9400895CBAE9}"/>
                </c:ext>
                <c:ext xmlns:c15="http://schemas.microsoft.com/office/drawing/2012/chart" uri="{CE6537A1-D6FC-4f65-9D91-7224C49458BB}">
                  <c15:layout>
                    <c:manualLayout>
                      <c:w val="7.9433300494070422E-2"/>
                      <c:h val="7.7183504412029535E-2"/>
                    </c:manualLayout>
                  </c15:layout>
                </c:ext>
              </c:extLst>
            </c:dLbl>
            <c:dLbl>
              <c:idx val="7"/>
              <c:tx>
                <c:rich>
                  <a:bodyPr/>
                  <a:lstStyle/>
                  <a:p>
                    <a:fld id="{E441731F-3085-4AC3-A25D-48F425E58A9D}" type="CELLRANGE">
                      <a:rPr lang="es-419"/>
                      <a:pPr/>
                      <a:t>[CELLRANGE]</a:t>
                    </a:fld>
                    <a:endParaRPr lang="es-419"/>
                  </a:p>
                </c:rich>
              </c:tx>
              <c:dLblPos val="l"/>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Lst>
            </c:dLbl>
            <c:dLbl>
              <c:idx val="8"/>
              <c:tx>
                <c:rich>
                  <a:bodyPr/>
                  <a:lstStyle/>
                  <a:p>
                    <a:fld id="{2A9E4487-74AA-4876-A853-0CEFD7304627}" type="CELLRANGE">
                      <a:rPr lang="es-419"/>
                      <a:pPr/>
                      <a:t>[CELLRANGE]</a:t>
                    </a:fld>
                    <a:endParaRPr lang="es-419"/>
                  </a:p>
                </c:rich>
              </c:tx>
              <c:dLblPos val="l"/>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Lst>
            </c:dLbl>
            <c:dLbl>
              <c:idx val="9"/>
              <c:tx>
                <c:rich>
                  <a:bodyPr/>
                  <a:lstStyle/>
                  <a:p>
                    <a:fld id="{FBD003BF-5F7C-4926-93B5-75F6DD7924F8}" type="CELLRANGE">
                      <a:rPr lang="es-419"/>
                      <a:pPr/>
                      <a:t>[CELLRANGE]</a:t>
                    </a:fld>
                    <a:endParaRPr lang="es-419"/>
                  </a:p>
                </c:rich>
              </c:tx>
              <c:dLblPos val="l"/>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Lst>
            </c:dLbl>
            <c:dLbl>
              <c:idx val="10"/>
              <c:layout>
                <c:manualLayout>
                  <c:x val="-1.4809318890043E-2"/>
                  <c:y val="4.2704626334519602E-2"/>
                </c:manualLayout>
              </c:layout>
              <c:tx>
                <c:rich>
                  <a:bodyPr/>
                  <a:lstStyle/>
                  <a:p>
                    <a:fld id="{3C8890A6-3B7D-4068-9181-69EA39BB2C5C}" type="CELLRANGE">
                      <a:rPr lang="en-US"/>
                      <a:pPr/>
                      <a:t>[CELLRANGE]</a:t>
                    </a:fld>
                    <a:endParaRPr lang="es-419"/>
                  </a:p>
                </c:rich>
              </c:tx>
              <c:dLblPos val="r"/>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A-E824-4067-B551-9400895CBAE9}"/>
                </c:ext>
                <c:ext xmlns:c15="http://schemas.microsoft.com/office/drawing/2012/chart" uri="{CE6537A1-D6FC-4f65-9D91-7224C49458BB}">
                  <c15:dlblFieldTable/>
                  <c15:showDataLabelsRange val="1"/>
                </c:ext>
              </c:extLst>
            </c:dLbl>
            <c:dLbl>
              <c:idx val="11"/>
              <c:tx>
                <c:rich>
                  <a:bodyPr/>
                  <a:lstStyle/>
                  <a:p>
                    <a:fld id="{0C6D1D3A-998D-4BD3-ABE2-7B78E03E0E2C}" type="CELLRANGE">
                      <a:rPr lang="es-419"/>
                      <a:pPr/>
                      <a:t>[CELLRANGE]</a:t>
                    </a:fld>
                    <a:endParaRPr lang="es-419"/>
                  </a:p>
                </c:rich>
              </c:tx>
              <c:dLblPos val="l"/>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Lst>
            </c:dLbl>
            <c:dLbl>
              <c:idx val="12"/>
              <c:layout>
                <c:manualLayout>
                  <c:x val="-0.109595484477893"/>
                  <c:y val="-3.2414910858995102E-2"/>
                </c:manualLayout>
              </c:layout>
              <c:tx>
                <c:rich>
                  <a:bodyPr/>
                  <a:lstStyle/>
                  <a:p>
                    <a:fld id="{E9244B59-0E56-4441-8EE9-333D48ECB529}" type="CELLRANGE">
                      <a:rPr lang="en-US"/>
                      <a:pPr/>
                      <a:t>[CELLRANGE]</a:t>
                    </a:fld>
                    <a:endParaRPr lang="es-419"/>
                  </a:p>
                </c:rich>
              </c:tx>
              <c:dLblPos val="r"/>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C-E824-4067-B551-9400895CBAE9}"/>
                </c:ext>
                <c:ext xmlns:c15="http://schemas.microsoft.com/office/drawing/2012/chart" uri="{CE6537A1-D6FC-4f65-9D91-7224C49458BB}">
                  <c15:dlblFieldTable/>
                  <c15:showDataLabelsRange val="1"/>
                </c:ext>
              </c:extLst>
            </c:dLbl>
            <c:dLbl>
              <c:idx val="13"/>
              <c:tx>
                <c:rich>
                  <a:bodyPr/>
                  <a:lstStyle/>
                  <a:p>
                    <a:fld id="{7C55E076-EF53-4625-9735-73058A9C08E2}" type="CELLRANGE">
                      <a:rPr lang="es-419"/>
                      <a:pPr/>
                      <a:t>[CELLRANGE]</a:t>
                    </a:fld>
                    <a:endParaRPr lang="es-419"/>
                  </a:p>
                </c:rich>
              </c:tx>
              <c:dLblPos val="l"/>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Lst>
            </c:dLbl>
            <c:dLbl>
              <c:idx val="14"/>
              <c:tx>
                <c:rich>
                  <a:bodyPr/>
                  <a:lstStyle/>
                  <a:p>
                    <a:fld id="{4B02CD87-F93F-4638-BEB2-8F7B4621A5C3}" type="CELLRANGE">
                      <a:rPr lang="es-419"/>
                      <a:pPr/>
                      <a:t>[CELLRANGE]</a:t>
                    </a:fld>
                    <a:endParaRPr lang="es-419"/>
                  </a:p>
                </c:rich>
              </c:tx>
              <c:dLblPos val="l"/>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s-419"/>
              </a:p>
            </c:txPr>
            <c:dLblPos val="l"/>
            <c:showLegendKey val="0"/>
            <c:showVal val="0"/>
            <c:showCatName val="0"/>
            <c:showSerName val="0"/>
            <c:showPercent val="0"/>
            <c:showBubbleSize val="0"/>
            <c:showLeaderLines val="0"/>
            <c:extLst xmlns:c16r2="http://schemas.microsoft.com/office/drawing/2015/06/chart">
              <c:ext xmlns:c15="http://schemas.microsoft.com/office/drawing/2012/chart" uri="{CE6537A1-D6FC-4f65-9D91-7224C49458BB}">
                <c15:showDataLabelsRange val="1"/>
                <c15:showLeaderLines val="0"/>
              </c:ext>
            </c:extLst>
          </c:dLbls>
          <c:xVal>
            <c:numRef>
              <c:f>'[1]PIB y EXP'!$K$27:$K$41</c:f>
              <c:numCache>
                <c:formatCode>0.0</c:formatCode>
                <c:ptCount val="15"/>
                <c:pt idx="0">
                  <c:v>2.4447413329991452</c:v>
                </c:pt>
                <c:pt idx="1">
                  <c:v>2.4503332758239802</c:v>
                </c:pt>
                <c:pt idx="2">
                  <c:v>1.897212564891837</c:v>
                </c:pt>
                <c:pt idx="3">
                  <c:v>4.3014076856508181</c:v>
                </c:pt>
                <c:pt idx="4">
                  <c:v>2.2464098829493522</c:v>
                </c:pt>
                <c:pt idx="5">
                  <c:v>4.6321761885753876</c:v>
                </c:pt>
                <c:pt idx="6">
                  <c:v>3.089100580890181</c:v>
                </c:pt>
                <c:pt idx="7">
                  <c:v>3.555053656033857</c:v>
                </c:pt>
                <c:pt idx="8">
                  <c:v>3.9092765433617278</c:v>
                </c:pt>
                <c:pt idx="9">
                  <c:v>2.9217982663078961</c:v>
                </c:pt>
                <c:pt idx="10">
                  <c:v>3.3155842988976669</c:v>
                </c:pt>
                <c:pt idx="11">
                  <c:v>2.012155475160978</c:v>
                </c:pt>
                <c:pt idx="12">
                  <c:v>3.0092366914837192</c:v>
                </c:pt>
                <c:pt idx="13">
                  <c:v>2.99366647667809</c:v>
                </c:pt>
                <c:pt idx="14">
                  <c:v>2.231927137086775</c:v>
                </c:pt>
              </c:numCache>
            </c:numRef>
          </c:xVal>
          <c:yVal>
            <c:numRef>
              <c:f>'[1]PIB y EXP'!$J$27:$J$41</c:f>
              <c:numCache>
                <c:formatCode>0.0</c:formatCode>
                <c:ptCount val="15"/>
                <c:pt idx="0">
                  <c:v>4.1834372360408114</c:v>
                </c:pt>
                <c:pt idx="1">
                  <c:v>7.6355482262961436</c:v>
                </c:pt>
                <c:pt idx="2">
                  <c:v>4.3909542802895833</c:v>
                </c:pt>
                <c:pt idx="3">
                  <c:v>5.5872506945421119</c:v>
                </c:pt>
                <c:pt idx="4">
                  <c:v>6.1268799098029154</c:v>
                </c:pt>
                <c:pt idx="5">
                  <c:v>3.5552974199229981</c:v>
                </c:pt>
                <c:pt idx="6">
                  <c:v>4.0531638519341717</c:v>
                </c:pt>
                <c:pt idx="7">
                  <c:v>4.8422205655372856</c:v>
                </c:pt>
                <c:pt idx="8">
                  <c:v>6.1881283073930371</c:v>
                </c:pt>
                <c:pt idx="9">
                  <c:v>2.136769782178471</c:v>
                </c:pt>
                <c:pt idx="10">
                  <c:v>2.404832190688011</c:v>
                </c:pt>
                <c:pt idx="11">
                  <c:v>3.260798381698971</c:v>
                </c:pt>
                <c:pt idx="12">
                  <c:v>4.1374317829591778</c:v>
                </c:pt>
                <c:pt idx="13">
                  <c:v>2.99366647667809</c:v>
                </c:pt>
                <c:pt idx="14">
                  <c:v>5.7724506179297457</c:v>
                </c:pt>
              </c:numCache>
            </c:numRef>
          </c:yVal>
          <c:smooth val="0"/>
          <c:extLst xmlns:c16r2="http://schemas.microsoft.com/office/drawing/2015/06/chart">
            <c:ext xmlns:c16="http://schemas.microsoft.com/office/drawing/2014/chart" uri="{C3380CC4-5D6E-409C-BE32-E72D297353CC}">
              <c16:uniqueId val="{0000000F-E824-4067-B551-9400895CBAE9}"/>
            </c:ext>
            <c:ext xmlns:c15="http://schemas.microsoft.com/office/drawing/2012/chart" uri="{02D57815-91ED-43cb-92C2-25804820EDAC}">
              <c15:datalabelsRange>
                <c15:f>'[BD_inversion_BM.xlsx]PIB y EXP'!$I$27:$I$41</c15:f>
                <c15:dlblRangeCache>
                  <c:ptCount val="15"/>
                  <c:pt idx="0">
                    <c:v>America Latina</c:v>
                  </c:pt>
                  <c:pt idx="1">
                    <c:v>Mexico</c:v>
                  </c:pt>
                  <c:pt idx="2">
                    <c:v>Argentina</c:v>
                  </c:pt>
                  <c:pt idx="3">
                    <c:v>Chile</c:v>
                  </c:pt>
                  <c:pt idx="4">
                    <c:v>Brasil</c:v>
                  </c:pt>
                  <c:pt idx="5">
                    <c:v>Panama</c:v>
                  </c:pt>
                  <c:pt idx="6">
                    <c:v>Peru</c:v>
                  </c:pt>
                  <c:pt idx="7">
                    <c:v>Colombia</c:v>
                  </c:pt>
                  <c:pt idx="8">
                    <c:v>Costa Rica</c:v>
                  </c:pt>
                  <c:pt idx="9">
                    <c:v>Guatemala</c:v>
                  </c:pt>
                  <c:pt idx="10">
                    <c:v>Honduras</c:v>
                  </c:pt>
                  <c:pt idx="11">
                    <c:v>El Salvador</c:v>
                  </c:pt>
                  <c:pt idx="12">
                    <c:v>Bolivia</c:v>
                  </c:pt>
                  <c:pt idx="13">
                    <c:v>Ecuador</c:v>
                  </c:pt>
                  <c:pt idx="14">
                    <c:v>Nicaragua</c:v>
                  </c:pt>
                </c15:dlblRangeCache>
              </c15:datalabelsRange>
            </c:ext>
          </c:extLst>
        </c:ser>
        <c:dLbls>
          <c:dLblPos val="l"/>
          <c:showLegendKey val="0"/>
          <c:showVal val="1"/>
          <c:showCatName val="0"/>
          <c:showSerName val="0"/>
          <c:showPercent val="0"/>
          <c:showBubbleSize val="0"/>
        </c:dLbls>
        <c:axId val="844942640"/>
        <c:axId val="1263701904"/>
      </c:scatterChart>
      <c:valAx>
        <c:axId val="844942640"/>
        <c:scaling>
          <c:orientation val="minMax"/>
          <c:max val="4.7"/>
          <c:min val="1.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s-ES" sz="2000" dirty="0">
                    <a:solidFill>
                      <a:schemeClr val="tx1"/>
                    </a:solidFill>
                  </a:rPr>
                  <a:t>TCMA del </a:t>
                </a:r>
                <a:r>
                  <a:rPr lang="es-ES" sz="2000" b="1" dirty="0">
                    <a:solidFill>
                      <a:schemeClr val="tx1"/>
                    </a:solidFill>
                  </a:rPr>
                  <a:t>PIB</a:t>
                </a:r>
              </a:p>
            </c:rich>
          </c:tx>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s-419"/>
            </a:p>
          </c:txPr>
        </c:title>
        <c:numFmt formatCode="0.0"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s-419"/>
          </a:p>
        </c:txPr>
        <c:crossAx val="1263701904"/>
        <c:crosses val="autoZero"/>
        <c:crossBetween val="midCat"/>
      </c:valAx>
      <c:valAx>
        <c:axId val="1263701904"/>
        <c:scaling>
          <c:orientation val="minMax"/>
          <c:min val="1"/>
        </c:scaling>
        <c:delete val="0"/>
        <c:axPos val="l"/>
        <c:majorGridlines>
          <c:spPr>
            <a:ln w="9525" cap="flat" cmpd="sng" algn="ctr">
              <a:solidFill>
                <a:srgbClr val="E7E6E6">
                  <a:lumMod val="75000"/>
                </a:srgb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s-ES" sz="2000" dirty="0">
                    <a:solidFill>
                      <a:schemeClr val="tx1"/>
                    </a:solidFill>
                  </a:rPr>
                  <a:t>TCMA de las </a:t>
                </a:r>
                <a:r>
                  <a:rPr lang="es-ES" sz="2000" b="1" dirty="0">
                    <a:solidFill>
                      <a:schemeClr val="tx1"/>
                    </a:solidFill>
                  </a:rPr>
                  <a:t>exportaciones</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s-419"/>
            </a:p>
          </c:txPr>
        </c:title>
        <c:numFmt formatCode="General" sourceLinked="0"/>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s-419"/>
          </a:p>
        </c:txPr>
        <c:crossAx val="844942640"/>
        <c:crosses val="autoZero"/>
        <c:crossBetween val="midCat"/>
      </c:valAx>
      <c:spPr>
        <a:noFill/>
        <a:ln>
          <a:solidFill>
            <a:sysClr val="windowText" lastClr="000000"/>
          </a:solidFill>
        </a:ln>
        <a:effectLst/>
      </c:spPr>
    </c:plotArea>
    <c:plotVisOnly val="1"/>
    <c:dispBlanksAs val="gap"/>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s-419"/>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dLbls>
            <c:dLbl>
              <c:idx val="0"/>
              <c:tx>
                <c:rich>
                  <a:bodyPr/>
                  <a:lstStyle/>
                  <a:p>
                    <a:r>
                      <a:rPr lang="en-US"/>
                      <a:t>1960-1981</a:t>
                    </a:r>
                  </a:p>
                </c:rich>
              </c:tx>
              <c:dLblPos val="l"/>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8D30-3F43-9A99-3F7105A7439A}"/>
                </c:ext>
                <c:ext xmlns:c15="http://schemas.microsoft.com/office/drawing/2012/chart" uri="{CE6537A1-D6FC-4f65-9D91-7224C49458BB}"/>
              </c:extLst>
            </c:dLbl>
            <c:dLbl>
              <c:idx val="1"/>
              <c:tx>
                <c:rich>
                  <a:bodyPr/>
                  <a:lstStyle/>
                  <a:p>
                    <a:r>
                      <a:rPr lang="en-US"/>
                      <a:t>1982-1987</a:t>
                    </a:r>
                  </a:p>
                </c:rich>
              </c:tx>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8D30-3F43-9A99-3F7105A7439A}"/>
                </c:ext>
                <c:ext xmlns:c15="http://schemas.microsoft.com/office/drawing/2012/chart" uri="{CE6537A1-D6FC-4f65-9D91-7224C49458BB}"/>
              </c:extLst>
            </c:dLbl>
            <c:dLbl>
              <c:idx val="2"/>
              <c:tx>
                <c:rich>
                  <a:bodyPr/>
                  <a:lstStyle/>
                  <a:p>
                    <a:r>
                      <a:rPr lang="en-US"/>
                      <a:t>1988-1994</a:t>
                    </a:r>
                  </a:p>
                </c:rich>
              </c:tx>
              <c:dLblPos val="l"/>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8D30-3F43-9A99-3F7105A7439A}"/>
                </c:ext>
                <c:ext xmlns:c15="http://schemas.microsoft.com/office/drawing/2012/chart" uri="{CE6537A1-D6FC-4f65-9D91-7224C49458BB}"/>
              </c:extLst>
            </c:dLbl>
            <c:dLbl>
              <c:idx val="3"/>
              <c:tx>
                <c:rich>
                  <a:bodyPr/>
                  <a:lstStyle/>
                  <a:p>
                    <a:r>
                      <a:rPr lang="en-US"/>
                      <a:t>1995-2008</a:t>
                    </a:r>
                  </a:p>
                </c:rich>
              </c:tx>
              <c:dLblPos val="b"/>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8D30-3F43-9A99-3F7105A7439A}"/>
                </c:ext>
                <c:ext xmlns:c15="http://schemas.microsoft.com/office/drawing/2012/chart" uri="{CE6537A1-D6FC-4f65-9D91-7224C49458BB}"/>
              </c:extLst>
            </c:dLbl>
            <c:dLbl>
              <c:idx val="4"/>
              <c:tx>
                <c:rich>
                  <a:bodyPr/>
                  <a:lstStyle/>
                  <a:p>
                    <a:r>
                      <a:rPr lang="en-US"/>
                      <a:t>2010-2017</a:t>
                    </a:r>
                  </a:p>
                </c:rich>
              </c:tx>
              <c:dLblPos val="l"/>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8D30-3F43-9A99-3F7105A7439A}"/>
                </c:ext>
                <c:ext xmlns:c15="http://schemas.microsoft.com/office/drawing/2012/chart" uri="{CE6537A1-D6FC-4f65-9D91-7224C49458BB}"/>
              </c:extLst>
            </c:dLbl>
            <c:spPr>
              <a:noFill/>
              <a:ln>
                <a:noFill/>
              </a:ln>
              <a:effectLst/>
            </c:spPr>
            <c:txPr>
              <a:bodyPr rot="0" vert="horz"/>
              <a:lstStyle/>
              <a:p>
                <a:pPr>
                  <a:defRPr/>
                </a:pPr>
                <a:endParaRPr lang="es-419"/>
              </a:p>
            </c:txPr>
            <c:dLblPos val="l"/>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'/Users/joaquin/Dropbox/JCMB TLCAN Revista Economía Mexicana/[Base de datos TLCAN18042018.xlsx]Base de datos'!$U$6:$U$10</c:f>
              <c:numCache>
                <c:formatCode>General</c:formatCode>
                <c:ptCount val="5"/>
                <c:pt idx="0">
                  <c:v>-1.7256550677359501E-2</c:v>
                </c:pt>
                <c:pt idx="1">
                  <c:v>4.9997531408343503E-2</c:v>
                </c:pt>
                <c:pt idx="2">
                  <c:v>-7.3944093213222798E-3</c:v>
                </c:pt>
                <c:pt idx="3">
                  <c:v>-5.4101968876568403E-3</c:v>
                </c:pt>
                <c:pt idx="4">
                  <c:v>-1.34116822560636E-2</c:v>
                </c:pt>
              </c:numCache>
            </c:numRef>
          </c:xVal>
          <c:yVal>
            <c:numRef>
              <c:f>'/Users/joaquin/Dropbox/JCMB TLCAN Revista Economía Mexicana/[Base de datos TLCAN18042018.xlsx]Base de datos'!$V$6:$V$10</c:f>
              <c:numCache>
                <c:formatCode>General</c:formatCode>
                <c:ptCount val="5"/>
                <c:pt idx="0">
                  <c:v>6.6611623106483497E-2</c:v>
                </c:pt>
                <c:pt idx="1">
                  <c:v>8.9384450871987696E-4</c:v>
                </c:pt>
                <c:pt idx="2">
                  <c:v>3.40150696842925E-2</c:v>
                </c:pt>
                <c:pt idx="3">
                  <c:v>2.9475910908419101E-2</c:v>
                </c:pt>
                <c:pt idx="4">
                  <c:v>2.8148294555655502E-2</c:v>
                </c:pt>
              </c:numCache>
            </c:numRef>
          </c:yVal>
          <c:smooth val="1"/>
          <c:extLst xmlns:c16r2="http://schemas.microsoft.com/office/drawing/2015/06/chart">
            <c:ext xmlns:c16="http://schemas.microsoft.com/office/drawing/2014/chart" uri="{C3380CC4-5D6E-409C-BE32-E72D297353CC}">
              <c16:uniqueId val="{00000005-8D30-3F43-9A99-3F7105A7439A}"/>
            </c:ext>
          </c:extLst>
        </c:ser>
        <c:dLbls>
          <c:showLegendKey val="0"/>
          <c:showVal val="0"/>
          <c:showCatName val="0"/>
          <c:showSerName val="0"/>
          <c:showPercent val="0"/>
          <c:showBubbleSize val="0"/>
        </c:dLbls>
        <c:axId val="1263705168"/>
        <c:axId val="1263705712"/>
      </c:scatterChart>
      <c:valAx>
        <c:axId val="1263705168"/>
        <c:scaling>
          <c:orientation val="minMax"/>
          <c:max val="0.06"/>
        </c:scaling>
        <c:delete val="0"/>
        <c:axPos val="b"/>
        <c:title>
          <c:tx>
            <c:rich>
              <a:bodyPr rot="0" vert="horz"/>
              <a:lstStyle/>
              <a:p>
                <a:pPr>
                  <a:defRPr/>
                </a:pPr>
                <a:r>
                  <a:rPr lang="es-ES_tradnl"/>
                  <a:t>Balance Comercial (%</a:t>
                </a:r>
                <a:r>
                  <a:rPr lang="es-ES"/>
                  <a:t> PIB)</a:t>
                </a:r>
                <a:endParaRPr lang="es-ES_tradnl"/>
              </a:p>
            </c:rich>
          </c:tx>
          <c:overlay val="0"/>
          <c:spPr>
            <a:noFill/>
            <a:ln>
              <a:noFill/>
            </a:ln>
            <a:effectLst/>
          </c:spPr>
        </c:title>
        <c:numFmt formatCode="0%" sourceLinked="0"/>
        <c:majorTickMark val="in"/>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s-419"/>
          </a:p>
        </c:txPr>
        <c:crossAx val="1263705712"/>
        <c:crosses val="autoZero"/>
        <c:crossBetween val="midCat"/>
      </c:valAx>
      <c:valAx>
        <c:axId val="1263705712"/>
        <c:scaling>
          <c:orientation val="minMax"/>
          <c:max val="7.0000000000000007E-2"/>
          <c:min val="-1E-3"/>
        </c:scaling>
        <c:delete val="0"/>
        <c:axPos val="l"/>
        <c:title>
          <c:tx>
            <c:rich>
              <a:bodyPr rot="-5400000" vert="horz"/>
              <a:lstStyle/>
              <a:p>
                <a:pPr>
                  <a:defRPr/>
                </a:pPr>
                <a:r>
                  <a:rPr lang="es-ES_tradnl"/>
                  <a:t>PIB (TMCA)</a:t>
                </a:r>
              </a:p>
            </c:rich>
          </c:tx>
          <c:overlay val="0"/>
          <c:spPr>
            <a:noFill/>
            <a:ln>
              <a:noFill/>
            </a:ln>
            <a:effectLst/>
          </c:spPr>
        </c:title>
        <c:numFmt formatCode="0%" sourceLinked="0"/>
        <c:majorTickMark val="in"/>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s-419"/>
          </a:p>
        </c:txPr>
        <c:crossAx val="1263705168"/>
        <c:crosses val="autoZero"/>
        <c:crossBetween val="midCat"/>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solidFill>
        <a:schemeClr val="tx1">
          <a:lumMod val="15000"/>
          <a:lumOff val="85000"/>
        </a:schemeClr>
      </a:solidFill>
      <a:round/>
    </a:ln>
    <a:effectLst/>
  </c:spPr>
  <c:txPr>
    <a:bodyPr/>
    <a:lstStyle/>
    <a:p>
      <a:pPr>
        <a:defRPr sz="1200" b="1"/>
      </a:pPr>
      <a:endParaRPr lang="es-419"/>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chemeClr val="tx1">
                    <a:lumMod val="65000"/>
                    <a:lumOff val="35000"/>
                  </a:schemeClr>
                </a:solidFill>
                <a:latin typeface="+mn-lt"/>
                <a:ea typeface="+mn-ea"/>
                <a:cs typeface="+mn-cs"/>
              </a:defRPr>
            </a:pPr>
            <a:r>
              <a:rPr lang="es-ES_tradnl"/>
              <a:t>Tasa de crecimiento del PIB e Inflación (2006-2017)</a:t>
            </a:r>
          </a:p>
        </c:rich>
      </c:tx>
      <c:overlay val="0"/>
      <c:spPr>
        <a:noFill/>
        <a:ln>
          <a:noFill/>
        </a:ln>
        <a:effectLst/>
      </c:spPr>
      <c:txPr>
        <a:bodyPr rot="0" spcFirstLastPara="1" vertOverflow="ellipsis" vert="horz" wrap="square" anchor="ctr" anchorCtr="1"/>
        <a:lstStyle/>
        <a:p>
          <a:pPr>
            <a:defRPr sz="1680" b="1" i="0" u="none" strike="noStrike" kern="1200" spc="0" baseline="0">
              <a:solidFill>
                <a:schemeClr val="tx1">
                  <a:lumMod val="65000"/>
                  <a:lumOff val="35000"/>
                </a:schemeClr>
              </a:solidFill>
              <a:latin typeface="+mn-lt"/>
              <a:ea typeface="+mn-ea"/>
              <a:cs typeface="+mn-cs"/>
            </a:defRPr>
          </a:pPr>
          <a:endParaRPr lang="es-419"/>
        </a:p>
      </c:txPr>
    </c:title>
    <c:autoTitleDeleted val="0"/>
    <c:plotArea>
      <c:layout/>
      <c:lineChart>
        <c:grouping val="standard"/>
        <c:varyColors val="0"/>
        <c:ser>
          <c:idx val="0"/>
          <c:order val="0"/>
          <c:tx>
            <c:v>Inflación</c:v>
          </c:tx>
          <c:spPr>
            <a:ln w="28575" cap="rnd">
              <a:solidFill>
                <a:srgbClr val="7030A0"/>
              </a:solidFill>
              <a:round/>
            </a:ln>
            <a:effectLst/>
          </c:spPr>
          <c:marker>
            <c:symbol val="none"/>
          </c:marker>
          <c:cat>
            <c:numRef>
              <c:f>Data!$AY$8:$BJ$8</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cat>
          <c:val>
            <c:numRef>
              <c:f>Data!$AY$9:$BJ$9</c:f>
              <c:numCache>
                <c:formatCode>0.00</c:formatCode>
                <c:ptCount val="12"/>
                <c:pt idx="0">
                  <c:v>6.3892224084119391</c:v>
                </c:pt>
                <c:pt idx="1">
                  <c:v>5.7890612834063262</c:v>
                </c:pt>
                <c:pt idx="2">
                  <c:v>6.172509662927979</c:v>
                </c:pt>
                <c:pt idx="3">
                  <c:v>3.9476665755532707</c:v>
                </c:pt>
                <c:pt idx="4">
                  <c:v>4.5451486764221443</c:v>
                </c:pt>
                <c:pt idx="5">
                  <c:v>5.8428711423921982</c:v>
                </c:pt>
                <c:pt idx="6">
                  <c:v>4.065933054662338</c:v>
                </c:pt>
                <c:pt idx="7">
                  <c:v>1.5297276638946755</c:v>
                </c:pt>
                <c:pt idx="8">
                  <c:v>4.367586050274582</c:v>
                </c:pt>
                <c:pt idx="9">
                  <c:v>2.7360649278151783</c:v>
                </c:pt>
                <c:pt idx="10">
                  <c:v>5.3627747734027906</c:v>
                </c:pt>
                <c:pt idx="11">
                  <c:v>6.1338538486783278</c:v>
                </c:pt>
              </c:numCache>
            </c:numRef>
          </c:val>
          <c:smooth val="1"/>
          <c:extLst xmlns:c16r2="http://schemas.microsoft.com/office/drawing/2015/06/chart">
            <c:ext xmlns:c16="http://schemas.microsoft.com/office/drawing/2014/chart" uri="{C3380CC4-5D6E-409C-BE32-E72D297353CC}">
              <c16:uniqueId val="{00000000-52FC-784D-9556-2B7098A96299}"/>
            </c:ext>
          </c:extLst>
        </c:ser>
        <c:ser>
          <c:idx val="1"/>
          <c:order val="1"/>
          <c:tx>
            <c:v>PIB (crecimiento)</c:v>
          </c:tx>
          <c:spPr>
            <a:ln w="28575" cap="rnd">
              <a:solidFill>
                <a:srgbClr val="C00000"/>
              </a:solidFill>
              <a:round/>
            </a:ln>
            <a:effectLst/>
          </c:spPr>
          <c:marker>
            <c:symbol val="none"/>
          </c:marker>
          <c:cat>
            <c:numRef>
              <c:f>Data!$AY$8:$BJ$8</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cat>
          <c:val>
            <c:numRef>
              <c:f>Data!$AY$10:$BJ$10</c:f>
              <c:numCache>
                <c:formatCode>0.00</c:formatCode>
                <c:ptCount val="12"/>
                <c:pt idx="0">
                  <c:v>4.4950778942140772</c:v>
                </c:pt>
                <c:pt idx="1">
                  <c:v>2.2914457211892056</c:v>
                </c:pt>
                <c:pt idx="2">
                  <c:v>1.1435845803801499</c:v>
                </c:pt>
                <c:pt idx="3">
                  <c:v>-5.2857441368175131</c:v>
                </c:pt>
                <c:pt idx="4">
                  <c:v>5.1181181432116318</c:v>
                </c:pt>
                <c:pt idx="5">
                  <c:v>3.6630079295009352</c:v>
                </c:pt>
                <c:pt idx="6">
                  <c:v>3.6423226794134678</c:v>
                </c:pt>
                <c:pt idx="7">
                  <c:v>1.3540919615167866</c:v>
                </c:pt>
                <c:pt idx="8">
                  <c:v>2.8452837445479986</c:v>
                </c:pt>
                <c:pt idx="9">
                  <c:v>3.270472129483835</c:v>
                </c:pt>
                <c:pt idx="10">
                  <c:v>2.9133282765102564</c:v>
                </c:pt>
                <c:pt idx="11">
                  <c:v>2.0365858341696139</c:v>
                </c:pt>
              </c:numCache>
            </c:numRef>
          </c:val>
          <c:smooth val="1"/>
          <c:extLst xmlns:c16r2="http://schemas.microsoft.com/office/drawing/2015/06/chart">
            <c:ext xmlns:c16="http://schemas.microsoft.com/office/drawing/2014/chart" uri="{C3380CC4-5D6E-409C-BE32-E72D297353CC}">
              <c16:uniqueId val="{00000001-52FC-784D-9556-2B7098A96299}"/>
            </c:ext>
          </c:extLst>
        </c:ser>
        <c:dLbls>
          <c:showLegendKey val="0"/>
          <c:showVal val="0"/>
          <c:showCatName val="0"/>
          <c:showSerName val="0"/>
          <c:showPercent val="0"/>
          <c:showBubbleSize val="0"/>
        </c:dLbls>
        <c:smooth val="0"/>
        <c:axId val="1263706800"/>
        <c:axId val="1263697008"/>
      </c:lineChart>
      <c:catAx>
        <c:axId val="12637068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s-419"/>
          </a:p>
        </c:txPr>
        <c:crossAx val="1263697008"/>
        <c:crosses val="autoZero"/>
        <c:auto val="1"/>
        <c:lblAlgn val="ctr"/>
        <c:lblOffset val="100"/>
        <c:noMultiLvlLbl val="0"/>
      </c:catAx>
      <c:valAx>
        <c:axId val="126369700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s-419"/>
          </a:p>
        </c:txPr>
        <c:crossAx val="12637068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s-419"/>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b="1"/>
      </a:pPr>
      <a:endParaRPr lang="es-419"/>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'Gráfico 4'!$H$3</c:f>
              <c:strCache>
                <c:ptCount val="1"/>
                <c:pt idx="0">
                  <c:v>Inversión Total</c:v>
                </c:pt>
              </c:strCache>
            </c:strRef>
          </c:tx>
          <c:spPr>
            <a:ln w="38100" cap="rnd">
              <a:solidFill>
                <a:schemeClr val="accent1"/>
              </a:solidFill>
              <a:round/>
            </a:ln>
            <a:effectLst/>
          </c:spPr>
          <c:marker>
            <c:symbol val="none"/>
          </c:marker>
          <c:cat>
            <c:numRef>
              <c:f>'Gráfico 4'!$G$4:$G$28</c:f>
              <c:numCache>
                <c:formatCode>General</c:formatCode>
                <c:ptCount val="25"/>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numCache>
            </c:numRef>
          </c:cat>
          <c:val>
            <c:numRef>
              <c:f>'Gráfico 4'!$H$4:$H$28</c:f>
              <c:numCache>
                <c:formatCode>0%</c:formatCode>
                <c:ptCount val="25"/>
                <c:pt idx="0">
                  <c:v>0.21106458049838708</c:v>
                </c:pt>
                <c:pt idx="1">
                  <c:v>0.23063985872352802</c:v>
                </c:pt>
                <c:pt idx="2">
                  <c:v>0.15789730680070296</c:v>
                </c:pt>
                <c:pt idx="3">
                  <c:v>0.17657423343617437</c:v>
                </c:pt>
                <c:pt idx="4">
                  <c:v>0.19033283202877405</c:v>
                </c:pt>
                <c:pt idx="5">
                  <c:v>0.19993372162524614</c:v>
                </c:pt>
                <c:pt idx="6">
                  <c:v>0.20539561224276051</c:v>
                </c:pt>
                <c:pt idx="7">
                  <c:v>0.20596619414589801</c:v>
                </c:pt>
                <c:pt idx="8">
                  <c:v>0.19176259167086013</c:v>
                </c:pt>
                <c:pt idx="9">
                  <c:v>0.18747590191044131</c:v>
                </c:pt>
                <c:pt idx="10">
                  <c:v>0.18674745838624654</c:v>
                </c:pt>
                <c:pt idx="11">
                  <c:v>0.1924484778216238</c:v>
                </c:pt>
                <c:pt idx="12">
                  <c:v>0.19978525997860924</c:v>
                </c:pt>
                <c:pt idx="13">
                  <c:v>0.20899677915473408</c:v>
                </c:pt>
                <c:pt idx="14">
                  <c:v>0.21619756295681039</c:v>
                </c:pt>
                <c:pt idx="15">
                  <c:v>0.22776632249824225</c:v>
                </c:pt>
                <c:pt idx="16">
                  <c:v>0.21241668616930012</c:v>
                </c:pt>
                <c:pt idx="17">
                  <c:v>0.21159851640833641</c:v>
                </c:pt>
                <c:pt idx="18">
                  <c:v>0.22014040368739296</c:v>
                </c:pt>
                <c:pt idx="19">
                  <c:v>0.22287000377662974</c:v>
                </c:pt>
                <c:pt idx="20">
                  <c:v>0.21252465236610457</c:v>
                </c:pt>
                <c:pt idx="21">
                  <c:v>0.21306638208415715</c:v>
                </c:pt>
                <c:pt idx="22">
                  <c:v>0.21661500478614557</c:v>
                </c:pt>
                <c:pt idx="23">
                  <c:v>0.21277872766480802</c:v>
                </c:pt>
                <c:pt idx="24">
                  <c:v>0.20536445421220581</c:v>
                </c:pt>
              </c:numCache>
            </c:numRef>
          </c:val>
          <c:smooth val="1"/>
          <c:extLst xmlns:c16r2="http://schemas.microsoft.com/office/drawing/2015/06/chart">
            <c:ext xmlns:c16="http://schemas.microsoft.com/office/drawing/2014/chart" uri="{C3380CC4-5D6E-409C-BE32-E72D297353CC}">
              <c16:uniqueId val="{00000000-0FD5-ED44-971A-C409D649FC18}"/>
            </c:ext>
          </c:extLst>
        </c:ser>
        <c:ser>
          <c:idx val="1"/>
          <c:order val="1"/>
          <c:tx>
            <c:strRef>
              <c:f>'Gráfico 4'!$I$3</c:f>
              <c:strCache>
                <c:ptCount val="1"/>
                <c:pt idx="0">
                  <c:v>Inversión Pública</c:v>
                </c:pt>
              </c:strCache>
            </c:strRef>
          </c:tx>
          <c:spPr>
            <a:ln w="38100" cap="rnd">
              <a:solidFill>
                <a:schemeClr val="accent2"/>
              </a:solidFill>
              <a:round/>
            </a:ln>
            <a:effectLst/>
          </c:spPr>
          <c:marker>
            <c:symbol val="none"/>
          </c:marker>
          <c:cat>
            <c:numRef>
              <c:f>'Gráfico 4'!$G$4:$G$28</c:f>
              <c:numCache>
                <c:formatCode>General</c:formatCode>
                <c:ptCount val="25"/>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numCache>
            </c:numRef>
          </c:cat>
          <c:val>
            <c:numRef>
              <c:f>'Gráfico 4'!$I$4:$I$28</c:f>
              <c:numCache>
                <c:formatCode>0%</c:formatCode>
                <c:ptCount val="25"/>
                <c:pt idx="0">
                  <c:v>3.7355931446251281E-2</c:v>
                </c:pt>
                <c:pt idx="1">
                  <c:v>3.7703247283406641E-2</c:v>
                </c:pt>
                <c:pt idx="2">
                  <c:v>3.1223439909249754E-2</c:v>
                </c:pt>
                <c:pt idx="3">
                  <c:v>2.849992757904949E-2</c:v>
                </c:pt>
                <c:pt idx="4">
                  <c:v>3.0143568791697155E-2</c:v>
                </c:pt>
                <c:pt idx="5">
                  <c:v>2.5980477870511311E-2</c:v>
                </c:pt>
                <c:pt idx="6">
                  <c:v>2.8845471157257101E-2</c:v>
                </c:pt>
                <c:pt idx="7">
                  <c:v>3.4353012536863847E-2</c:v>
                </c:pt>
                <c:pt idx="8">
                  <c:v>3.4353832908899179E-2</c:v>
                </c:pt>
                <c:pt idx="9">
                  <c:v>4.1381074720174688E-2</c:v>
                </c:pt>
                <c:pt idx="10">
                  <c:v>4.274685594331476E-2</c:v>
                </c:pt>
                <c:pt idx="11">
                  <c:v>4.2519254227037333E-2</c:v>
                </c:pt>
                <c:pt idx="12">
                  <c:v>4.551103503562607E-2</c:v>
                </c:pt>
                <c:pt idx="13">
                  <c:v>4.6205062047532885E-2</c:v>
                </c:pt>
                <c:pt idx="14">
                  <c:v>4.7190963312273682E-2</c:v>
                </c:pt>
                <c:pt idx="15">
                  <c:v>5.6557334236226053E-2</c:v>
                </c:pt>
                <c:pt idx="16">
                  <c:v>5.9714408072929354E-2</c:v>
                </c:pt>
                <c:pt idx="17">
                  <c:v>5.6242046341790343E-2</c:v>
                </c:pt>
                <c:pt idx="18">
                  <c:v>5.1441301459666439E-2</c:v>
                </c:pt>
                <c:pt idx="19">
                  <c:v>4.540065960005478E-2</c:v>
                </c:pt>
                <c:pt idx="20">
                  <c:v>4.4088951752600844E-2</c:v>
                </c:pt>
                <c:pt idx="21">
                  <c:v>4.1909941657397407E-2</c:v>
                </c:pt>
                <c:pt idx="22">
                  <c:v>3.6241172197736551E-2</c:v>
                </c:pt>
                <c:pt idx="23">
                  <c:v>3.4010124560310405E-2</c:v>
                </c:pt>
                <c:pt idx="24">
                  <c:v>3.1131341029405606E-2</c:v>
                </c:pt>
              </c:numCache>
            </c:numRef>
          </c:val>
          <c:smooth val="1"/>
          <c:extLst xmlns:c16r2="http://schemas.microsoft.com/office/drawing/2015/06/chart">
            <c:ext xmlns:c16="http://schemas.microsoft.com/office/drawing/2014/chart" uri="{C3380CC4-5D6E-409C-BE32-E72D297353CC}">
              <c16:uniqueId val="{00000001-0FD5-ED44-971A-C409D649FC18}"/>
            </c:ext>
          </c:extLst>
        </c:ser>
        <c:ser>
          <c:idx val="2"/>
          <c:order val="2"/>
          <c:tx>
            <c:strRef>
              <c:f>'Gráfico 4'!$J$3</c:f>
              <c:strCache>
                <c:ptCount val="1"/>
                <c:pt idx="0">
                  <c:v>Inversión Privada</c:v>
                </c:pt>
              </c:strCache>
            </c:strRef>
          </c:tx>
          <c:spPr>
            <a:ln w="38100" cap="rnd">
              <a:solidFill>
                <a:schemeClr val="accent3"/>
              </a:solidFill>
              <a:round/>
            </a:ln>
            <a:effectLst/>
          </c:spPr>
          <c:marker>
            <c:symbol val="none"/>
          </c:marker>
          <c:cat>
            <c:numRef>
              <c:f>'Gráfico 4'!$G$4:$G$28</c:f>
              <c:numCache>
                <c:formatCode>General</c:formatCode>
                <c:ptCount val="25"/>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numCache>
            </c:numRef>
          </c:cat>
          <c:val>
            <c:numRef>
              <c:f>'Gráfico 4'!$J$4:$J$28</c:f>
              <c:numCache>
                <c:formatCode>0%</c:formatCode>
                <c:ptCount val="25"/>
                <c:pt idx="0">
                  <c:v>0.17370864905213576</c:v>
                </c:pt>
                <c:pt idx="1">
                  <c:v>0.19293661144012131</c:v>
                </c:pt>
                <c:pt idx="2">
                  <c:v>0.12667386694146962</c:v>
                </c:pt>
                <c:pt idx="3">
                  <c:v>0.1480743058337031</c:v>
                </c:pt>
                <c:pt idx="4">
                  <c:v>0.16018926323707691</c:v>
                </c:pt>
                <c:pt idx="5">
                  <c:v>0.17395324371304588</c:v>
                </c:pt>
                <c:pt idx="6">
                  <c:v>0.17655014110578934</c:v>
                </c:pt>
                <c:pt idx="7">
                  <c:v>0.17161318160903419</c:v>
                </c:pt>
                <c:pt idx="8">
                  <c:v>0.15740875876196098</c:v>
                </c:pt>
                <c:pt idx="9">
                  <c:v>0.14609482719026662</c:v>
                </c:pt>
                <c:pt idx="10">
                  <c:v>0.14400060246207166</c:v>
                </c:pt>
                <c:pt idx="11">
                  <c:v>0.14992922363142211</c:v>
                </c:pt>
                <c:pt idx="12">
                  <c:v>0.15427422496098553</c:v>
                </c:pt>
                <c:pt idx="13">
                  <c:v>0.16279171710720119</c:v>
                </c:pt>
                <c:pt idx="14">
                  <c:v>0.16900659964453674</c:v>
                </c:pt>
                <c:pt idx="15">
                  <c:v>0.17120898826201625</c:v>
                </c:pt>
                <c:pt idx="16">
                  <c:v>0.1527022780963708</c:v>
                </c:pt>
                <c:pt idx="17">
                  <c:v>0.15535647004982117</c:v>
                </c:pt>
                <c:pt idx="18">
                  <c:v>0.16869910221159265</c:v>
                </c:pt>
                <c:pt idx="19">
                  <c:v>0.17746934419214183</c:v>
                </c:pt>
                <c:pt idx="20">
                  <c:v>0.1684357005827859</c:v>
                </c:pt>
                <c:pt idx="21">
                  <c:v>0.17115644042675976</c:v>
                </c:pt>
                <c:pt idx="22">
                  <c:v>0.180373832588409</c:v>
                </c:pt>
                <c:pt idx="23">
                  <c:v>0.17876860309044057</c:v>
                </c:pt>
                <c:pt idx="24">
                  <c:v>0.17423311321035179</c:v>
                </c:pt>
              </c:numCache>
            </c:numRef>
          </c:val>
          <c:smooth val="1"/>
          <c:extLst xmlns:c16r2="http://schemas.microsoft.com/office/drawing/2015/06/chart">
            <c:ext xmlns:c16="http://schemas.microsoft.com/office/drawing/2014/chart" uri="{C3380CC4-5D6E-409C-BE32-E72D297353CC}">
              <c16:uniqueId val="{00000002-0FD5-ED44-971A-C409D649FC18}"/>
            </c:ext>
          </c:extLst>
        </c:ser>
        <c:dLbls>
          <c:showLegendKey val="0"/>
          <c:showVal val="0"/>
          <c:showCatName val="0"/>
          <c:showSerName val="0"/>
          <c:showPercent val="0"/>
          <c:showBubbleSize val="0"/>
        </c:dLbls>
        <c:marker val="1"/>
        <c:smooth val="0"/>
        <c:axId val="1263709520"/>
        <c:axId val="1263706256"/>
      </c:lineChart>
      <c:lineChart>
        <c:grouping val="standard"/>
        <c:varyColors val="0"/>
        <c:ser>
          <c:idx val="3"/>
          <c:order val="3"/>
          <c:tx>
            <c:strRef>
              <c:f>'Gráfico 4'!$K$3</c:f>
              <c:strCache>
                <c:ptCount val="1"/>
                <c:pt idx="0">
                  <c:v>PIB</c:v>
                </c:pt>
              </c:strCache>
            </c:strRef>
          </c:tx>
          <c:spPr>
            <a:ln w="38100" cap="rnd">
              <a:solidFill>
                <a:schemeClr val="accent4"/>
              </a:solidFill>
              <a:round/>
            </a:ln>
            <a:effectLst/>
          </c:spPr>
          <c:marker>
            <c:symbol val="none"/>
          </c:marker>
          <c:cat>
            <c:numRef>
              <c:f>'Gráfico 4'!$G$4:$G$28</c:f>
              <c:numCache>
                <c:formatCode>General</c:formatCode>
                <c:ptCount val="25"/>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numCache>
            </c:numRef>
          </c:cat>
          <c:val>
            <c:numRef>
              <c:f>'Gráfico 4'!$K$5:$K$28</c:f>
              <c:numCache>
                <c:formatCode>0%</c:formatCode>
                <c:ptCount val="24"/>
                <c:pt idx="0">
                  <c:v>4.9410806781467226E-2</c:v>
                </c:pt>
                <c:pt idx="1">
                  <c:v>-6.2912308256407118E-2</c:v>
                </c:pt>
                <c:pt idx="2">
                  <c:v>6.7732586971206626E-2</c:v>
                </c:pt>
                <c:pt idx="3">
                  <c:v>6.8468522786242839E-2</c:v>
                </c:pt>
                <c:pt idx="4">
                  <c:v>5.1639251657593602E-2</c:v>
                </c:pt>
                <c:pt idx="5">
                  <c:v>2.7535542496241832E-2</c:v>
                </c:pt>
                <c:pt idx="6">
                  <c:v>4.9424537146742338E-2</c:v>
                </c:pt>
                <c:pt idx="7">
                  <c:v>-4.0439012669283535E-3</c:v>
                </c:pt>
                <c:pt idx="8">
                  <c:v>-3.9844483409433496E-4</c:v>
                </c:pt>
                <c:pt idx="9">
                  <c:v>1.4463826876150401E-2</c:v>
                </c:pt>
                <c:pt idx="10">
                  <c:v>3.9205908102128734E-2</c:v>
                </c:pt>
                <c:pt idx="11">
                  <c:v>2.3078070640330628E-2</c:v>
                </c:pt>
                <c:pt idx="12">
                  <c:v>4.4950778960143323E-2</c:v>
                </c:pt>
                <c:pt idx="13">
                  <c:v>2.2914457125357494E-2</c:v>
                </c:pt>
                <c:pt idx="14">
                  <c:v>1.1435845888782104E-2</c:v>
                </c:pt>
                <c:pt idx="15">
                  <c:v>-5.2857441383946525E-2</c:v>
                </c:pt>
                <c:pt idx="16">
                  <c:v>5.1181181432116377E-2</c:v>
                </c:pt>
                <c:pt idx="17">
                  <c:v>3.6630079311734204E-2</c:v>
                </c:pt>
                <c:pt idx="18">
                  <c:v>3.6423226777413248E-2</c:v>
                </c:pt>
                <c:pt idx="19">
                  <c:v>1.3540919615167858E-2</c:v>
                </c:pt>
                <c:pt idx="20">
                  <c:v>2.8043401283809909E-2</c:v>
                </c:pt>
                <c:pt idx="21">
                  <c:v>3.2879915993309243E-2</c:v>
                </c:pt>
                <c:pt idx="22">
                  <c:v>2.8978595692333072E-2</c:v>
                </c:pt>
                <c:pt idx="23">
                  <c:v>2.0414696357383397E-2</c:v>
                </c:pt>
              </c:numCache>
            </c:numRef>
          </c:val>
          <c:smooth val="1"/>
          <c:extLst xmlns:c16r2="http://schemas.microsoft.com/office/drawing/2015/06/chart">
            <c:ext xmlns:c16="http://schemas.microsoft.com/office/drawing/2014/chart" uri="{C3380CC4-5D6E-409C-BE32-E72D297353CC}">
              <c16:uniqueId val="{00000003-0FD5-ED44-971A-C409D649FC18}"/>
            </c:ext>
          </c:extLst>
        </c:ser>
        <c:dLbls>
          <c:showLegendKey val="0"/>
          <c:showVal val="0"/>
          <c:showCatName val="0"/>
          <c:showSerName val="0"/>
          <c:showPercent val="0"/>
          <c:showBubbleSize val="0"/>
        </c:dLbls>
        <c:marker val="1"/>
        <c:smooth val="0"/>
        <c:axId val="1263704624"/>
        <c:axId val="1263704080"/>
      </c:lineChart>
      <c:catAx>
        <c:axId val="1263709520"/>
        <c:scaling>
          <c:orientation val="minMax"/>
        </c:scaling>
        <c:delete val="0"/>
        <c:axPos val="b"/>
        <c:numFmt formatCode="General" sourceLinked="1"/>
        <c:majorTickMark val="in"/>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1" i="0" u="none" strike="noStrike" kern="1200" cap="none" spc="0" normalizeH="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s-419"/>
          </a:p>
        </c:txPr>
        <c:crossAx val="1263706256"/>
        <c:crosses val="autoZero"/>
        <c:auto val="1"/>
        <c:lblAlgn val="ctr"/>
        <c:lblOffset val="100"/>
        <c:tickLblSkip val="1"/>
        <c:noMultiLvlLbl val="0"/>
      </c:catAx>
      <c:valAx>
        <c:axId val="1263706256"/>
        <c:scaling>
          <c:orientation val="minMax"/>
        </c:scaling>
        <c:delete val="0"/>
        <c:axPos val="l"/>
        <c:title>
          <c:tx>
            <c:rich>
              <a:bodyPr rot="-5400000" spcFirstLastPara="1" vertOverflow="ellipsis" vert="horz" wrap="square" anchor="ctr" anchorCtr="1"/>
              <a:lstStyle/>
              <a:p>
                <a:pPr>
                  <a:defRPr sz="1400" b="1" i="0" u="none" strike="noStrike" kern="1200" cap="all" baseline="0">
                    <a:solidFill>
                      <a:schemeClr val="tx1">
                        <a:lumMod val="65000"/>
                        <a:lumOff val="35000"/>
                      </a:schemeClr>
                    </a:solidFill>
                    <a:latin typeface="Calibri" panose="020F0502020204030204" pitchFamily="34" charset="0"/>
                    <a:ea typeface="+mn-ea"/>
                    <a:cs typeface="Calibri" panose="020F0502020204030204" pitchFamily="34" charset="0"/>
                  </a:defRPr>
                </a:pPr>
                <a:r>
                  <a:rPr lang="es-ES_tradnl"/>
                  <a:t>Porcentaje del PIB</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s-419"/>
            </a:p>
          </c:txPr>
        </c:title>
        <c:numFmt formatCode="0%" sourceLinked="0"/>
        <c:majorTickMark val="in"/>
        <c:minorTickMark val="in"/>
        <c:tickLblPos val="nextTo"/>
        <c:spPr>
          <a:noFill/>
          <a:ln>
            <a:solidFill>
              <a:schemeClr val="tx1"/>
            </a:solid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s-419"/>
          </a:p>
        </c:txPr>
        <c:crossAx val="1263709520"/>
        <c:crossesAt val="1"/>
        <c:crossBetween val="between"/>
      </c:valAx>
      <c:valAx>
        <c:axId val="1263704080"/>
        <c:scaling>
          <c:orientation val="minMax"/>
        </c:scaling>
        <c:delete val="0"/>
        <c:axPos val="r"/>
        <c:title>
          <c:tx>
            <c:rich>
              <a:bodyPr rot="-5400000" spcFirstLastPara="1" vertOverflow="ellipsis" vert="horz" wrap="square" anchor="ctr" anchorCtr="1"/>
              <a:lstStyle/>
              <a:p>
                <a:pPr>
                  <a:defRPr sz="1400" b="1" i="0" u="none" strike="noStrike" kern="1200" cap="all" baseline="0">
                    <a:solidFill>
                      <a:schemeClr val="tx1">
                        <a:lumMod val="65000"/>
                        <a:lumOff val="35000"/>
                      </a:schemeClr>
                    </a:solidFill>
                    <a:latin typeface="Calibri" panose="020F0502020204030204" pitchFamily="34" charset="0"/>
                    <a:ea typeface="+mn-ea"/>
                    <a:cs typeface="Calibri" panose="020F0502020204030204" pitchFamily="34" charset="0"/>
                  </a:defRPr>
                </a:pPr>
                <a:r>
                  <a:rPr lang="es-ES_tradnl"/>
                  <a:t>Variación anual %</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s-419"/>
            </a:p>
          </c:txPr>
        </c:title>
        <c:numFmt formatCode="0%" sourceLinked="0"/>
        <c:majorTickMark val="none"/>
        <c:minorTickMark val="out"/>
        <c:tickLblPos val="nextTo"/>
        <c:spPr>
          <a:noFill/>
          <a:ln>
            <a:solidFill>
              <a:schemeClr val="tx1"/>
            </a:solid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s-419"/>
          </a:p>
        </c:txPr>
        <c:crossAx val="1263704624"/>
        <c:crosses val="max"/>
        <c:crossBetween val="between"/>
      </c:valAx>
      <c:catAx>
        <c:axId val="1263704624"/>
        <c:scaling>
          <c:orientation val="minMax"/>
        </c:scaling>
        <c:delete val="1"/>
        <c:axPos val="b"/>
        <c:numFmt formatCode="General" sourceLinked="1"/>
        <c:majorTickMark val="out"/>
        <c:minorTickMark val="none"/>
        <c:tickLblPos val="nextTo"/>
        <c:crossAx val="1263704080"/>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s-419"/>
        </a:p>
      </c:txPr>
    </c:legend>
    <c:plotVisOnly val="1"/>
    <c:dispBlanksAs val="gap"/>
    <c:showDLblsOverMax val="0"/>
  </c:chart>
  <c:spPr>
    <a:noFill/>
    <a:ln>
      <a:noFill/>
    </a:ln>
    <a:effectLst/>
  </c:spPr>
  <c:txPr>
    <a:bodyPr/>
    <a:lstStyle/>
    <a:p>
      <a:pPr>
        <a:defRPr sz="1400" b="1">
          <a:latin typeface="Calibri" panose="020F0502020204030204" pitchFamily="34" charset="0"/>
          <a:cs typeface="Calibri" panose="020F0502020204030204" pitchFamily="34" charset="0"/>
        </a:defRPr>
      </a:pPr>
      <a:endParaRPr lang="es-419"/>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2400" b="1" dirty="0" smtClean="0"/>
              <a:t>Participación </a:t>
            </a:r>
            <a:r>
              <a:rPr lang="es-MX" sz="2400" b="1" dirty="0"/>
              <a:t>de salarios </a:t>
            </a:r>
            <a:r>
              <a:rPr lang="es-MX" sz="2400" b="1" dirty="0" smtClean="0"/>
              <a:t>en </a:t>
            </a:r>
            <a:r>
              <a:rPr lang="es-MX" sz="2400" b="1" dirty="0"/>
              <a:t>PIB</a:t>
            </a:r>
            <a:r>
              <a:rPr lang="es-MX" dirty="0"/>
              <a:t>.</a:t>
            </a:r>
          </a:p>
        </c:rich>
      </c:tx>
      <c:layout>
        <c:manualLayout>
          <c:xMode val="edge"/>
          <c:yMode val="edge"/>
          <c:x val="0.12942445777990233"/>
          <c:y val="2.1807179885194643E-2"/>
        </c:manualLayout>
      </c:layout>
      <c:overlay val="0"/>
      <c:spPr>
        <a:noFill/>
        <a:ln>
          <a:noFill/>
        </a:ln>
        <a:effectLst/>
      </c:spPr>
    </c:title>
    <c:autoTitleDeleted val="0"/>
    <c:plotArea>
      <c:layout/>
      <c:lineChart>
        <c:grouping val="standard"/>
        <c:varyColors val="0"/>
        <c:ser>
          <c:idx val="0"/>
          <c:order val="0"/>
          <c:spPr>
            <a:ln w="28575" cap="rnd">
              <a:solidFill>
                <a:srgbClr val="800000"/>
              </a:solidFill>
              <a:round/>
            </a:ln>
            <a:effectLst/>
          </c:spPr>
          <c:marker>
            <c:symbol val="none"/>
          </c:marker>
          <c:cat>
            <c:numRef>
              <c:f>'Gráfico 1'!$A$3:$A$27</c:f>
              <c:numCache>
                <c:formatCode>General</c:formatCode>
                <c:ptCount val="25"/>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numCache>
            </c:numRef>
          </c:cat>
          <c:val>
            <c:numRef>
              <c:f>'Gráfico 1'!$E$3:$E$27</c:f>
              <c:numCache>
                <c:formatCode>0.000%</c:formatCode>
                <c:ptCount val="25"/>
                <c:pt idx="0">
                  <c:v>0.46792760800728</c:v>
                </c:pt>
                <c:pt idx="1">
                  <c:v>0.45802270509946202</c:v>
                </c:pt>
                <c:pt idx="2">
                  <c:v>0.35842933351982198</c:v>
                </c:pt>
                <c:pt idx="3">
                  <c:v>0.34773825771822497</c:v>
                </c:pt>
                <c:pt idx="4">
                  <c:v>0.36267873765312197</c:v>
                </c:pt>
                <c:pt idx="5">
                  <c:v>0.38002017158815798</c:v>
                </c:pt>
                <c:pt idx="6">
                  <c:v>0.38688009745989499</c:v>
                </c:pt>
                <c:pt idx="7">
                  <c:v>0.40410112910630802</c:v>
                </c:pt>
                <c:pt idx="8">
                  <c:v>0.43457638451102798</c:v>
                </c:pt>
                <c:pt idx="9">
                  <c:v>0.428810516408142</c:v>
                </c:pt>
                <c:pt idx="10">
                  <c:v>0.43641844225224102</c:v>
                </c:pt>
                <c:pt idx="11">
                  <c:v>0.41318956999138901</c:v>
                </c:pt>
                <c:pt idx="12">
                  <c:v>0.427152807873586</c:v>
                </c:pt>
                <c:pt idx="13">
                  <c:v>0.41875145863170699</c:v>
                </c:pt>
                <c:pt idx="14">
                  <c:v>0.409745538769335</c:v>
                </c:pt>
                <c:pt idx="15">
                  <c:v>0.42656889581290502</c:v>
                </c:pt>
                <c:pt idx="16">
                  <c:v>0.43407866438838799</c:v>
                </c:pt>
                <c:pt idx="17">
                  <c:v>0.39768546095978802</c:v>
                </c:pt>
                <c:pt idx="18">
                  <c:v>0.38560434526710202</c:v>
                </c:pt>
                <c:pt idx="19">
                  <c:v>0.39572596420400902</c:v>
                </c:pt>
                <c:pt idx="20">
                  <c:v>0.40196233277553101</c:v>
                </c:pt>
                <c:pt idx="21">
                  <c:v>0.38894241668785801</c:v>
                </c:pt>
                <c:pt idx="22">
                  <c:v>0.392743730724813</c:v>
                </c:pt>
                <c:pt idx="23">
                  <c:v>0.37692998093078001</c:v>
                </c:pt>
                <c:pt idx="24">
                  <c:v>0.37551004672576099</c:v>
                </c:pt>
              </c:numCache>
            </c:numRef>
          </c:val>
          <c:smooth val="1"/>
          <c:extLst xmlns:c16r2="http://schemas.microsoft.com/office/drawing/2015/06/chart">
            <c:ext xmlns:c16="http://schemas.microsoft.com/office/drawing/2014/chart" uri="{C3380CC4-5D6E-409C-BE32-E72D297353CC}">
              <c16:uniqueId val="{00000000-ED0A-4360-B82C-5CD55631F0DD}"/>
            </c:ext>
          </c:extLst>
        </c:ser>
        <c:dLbls>
          <c:showLegendKey val="0"/>
          <c:showVal val="0"/>
          <c:showCatName val="0"/>
          <c:showSerName val="0"/>
          <c:showPercent val="0"/>
          <c:showBubbleSize val="0"/>
        </c:dLbls>
        <c:smooth val="0"/>
        <c:axId val="1263695376"/>
        <c:axId val="1263707888"/>
      </c:lineChart>
      <c:catAx>
        <c:axId val="1263695376"/>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419"/>
          </a:p>
        </c:txPr>
        <c:crossAx val="1263707888"/>
        <c:crosses val="autoZero"/>
        <c:auto val="1"/>
        <c:lblAlgn val="ctr"/>
        <c:lblOffset val="100"/>
        <c:noMultiLvlLbl val="0"/>
      </c:catAx>
      <c:valAx>
        <c:axId val="1263707888"/>
        <c:scaling>
          <c:orientation val="minMax"/>
          <c:min val="0.34"/>
        </c:scaling>
        <c:delete val="0"/>
        <c:axPos val="l"/>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419"/>
          </a:p>
        </c:txPr>
        <c:crossAx val="1263695376"/>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s-419"/>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a:t>SALARIO</a:t>
            </a:r>
            <a:r>
              <a:rPr lang="es-MX" baseline="0"/>
              <a:t> MEDIO DE COTIZACIÓN AL IMSS Y SALARIO MÍNIMO</a:t>
            </a:r>
          </a:p>
          <a:p>
            <a:pPr>
              <a:defRPr sz="1400" b="0" i="0" u="none" strike="noStrike" kern="1200" spc="0" baseline="0">
                <a:solidFill>
                  <a:schemeClr val="tx1">
                    <a:lumMod val="65000"/>
                    <a:lumOff val="35000"/>
                  </a:schemeClr>
                </a:solidFill>
                <a:latin typeface="+mn-lt"/>
                <a:ea typeface="+mn-ea"/>
                <a:cs typeface="+mn-cs"/>
              </a:defRPr>
            </a:pPr>
            <a:r>
              <a:rPr lang="es-MX" baseline="0"/>
              <a:t>Índice 1980= 100</a:t>
            </a:r>
            <a:endParaRPr lang="es-MX"/>
          </a:p>
        </c:rich>
      </c:tx>
      <c:overlay val="0"/>
      <c:spPr>
        <a:noFill/>
        <a:ln>
          <a:noFill/>
        </a:ln>
        <a:effectLst/>
      </c:spPr>
    </c:title>
    <c:autoTitleDeleted val="0"/>
    <c:plotArea>
      <c:layout>
        <c:manualLayout>
          <c:layoutTarget val="inner"/>
          <c:xMode val="edge"/>
          <c:yMode val="edge"/>
          <c:x val="9.8219816272965804E-2"/>
          <c:y val="0.20038832033544501"/>
          <c:w val="0.86244028871391099"/>
          <c:h val="0.493542215930453"/>
        </c:manualLayout>
      </c:layout>
      <c:lineChart>
        <c:grouping val="standard"/>
        <c:varyColors val="0"/>
        <c:ser>
          <c:idx val="0"/>
          <c:order val="0"/>
          <c:tx>
            <c:v>SALARIO MEDIO DE COTIZACIÓN</c:v>
          </c:tx>
          <c:spPr>
            <a:ln w="28575" cap="rnd">
              <a:solidFill>
                <a:srgbClr val="008000"/>
              </a:solidFill>
              <a:round/>
            </a:ln>
            <a:effectLst/>
          </c:spPr>
          <c:marker>
            <c:symbol val="none"/>
          </c:marker>
          <c:cat>
            <c:numRef>
              <c:f>'Gráfico 2'!$A$3:$A$47</c:f>
              <c:numCache>
                <c:formatCode>General</c:formatCode>
                <c:ptCount val="45"/>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numCache>
            </c:numRef>
          </c:cat>
          <c:val>
            <c:numRef>
              <c:f>'Gráfico 2'!$K$3:$K$47</c:f>
              <c:numCache>
                <c:formatCode>0.0</c:formatCode>
                <c:ptCount val="45"/>
                <c:pt idx="0">
                  <c:v>102.4166265351855</c:v>
                </c:pt>
                <c:pt idx="1">
                  <c:v>107.6331163366368</c:v>
                </c:pt>
                <c:pt idx="2">
                  <c:v>99.977720654241864</c:v>
                </c:pt>
                <c:pt idx="3">
                  <c:v>124.9830517081991</c:v>
                </c:pt>
                <c:pt idx="4">
                  <c:v>104.406066736577</c:v>
                </c:pt>
                <c:pt idx="5">
                  <c:v>102.176822354355</c:v>
                </c:pt>
                <c:pt idx="6">
                  <c:v>102.81422320446831</c:v>
                </c:pt>
                <c:pt idx="7">
                  <c:v>100</c:v>
                </c:pt>
                <c:pt idx="8">
                  <c:v>101.72273695432921</c:v>
                </c:pt>
                <c:pt idx="9">
                  <c:v>109.2348616798842</c:v>
                </c:pt>
                <c:pt idx="10">
                  <c:v>81.884322873136128</c:v>
                </c:pt>
                <c:pt idx="11">
                  <c:v>66.985655126467876</c:v>
                </c:pt>
                <c:pt idx="12">
                  <c:v>67.328727245451631</c:v>
                </c:pt>
                <c:pt idx="13">
                  <c:v>62.227356501545898</c:v>
                </c:pt>
                <c:pt idx="14">
                  <c:v>56.069291323561202</c:v>
                </c:pt>
                <c:pt idx="15">
                  <c:v>53.329923917907969</c:v>
                </c:pt>
                <c:pt idx="16">
                  <c:v>56.313417595522232</c:v>
                </c:pt>
                <c:pt idx="17">
                  <c:v>54.65251969735175</c:v>
                </c:pt>
                <c:pt idx="18">
                  <c:v>56.836625944744313</c:v>
                </c:pt>
                <c:pt idx="19">
                  <c:v>59.969233166128859</c:v>
                </c:pt>
                <c:pt idx="20">
                  <c:v>62.324951247019257</c:v>
                </c:pt>
                <c:pt idx="21">
                  <c:v>73.183441333212031</c:v>
                </c:pt>
                <c:pt idx="22">
                  <c:v>61.682269610045751</c:v>
                </c:pt>
                <c:pt idx="23">
                  <c:v>54.924759579356873</c:v>
                </c:pt>
                <c:pt idx="24">
                  <c:v>54.016443127129769</c:v>
                </c:pt>
                <c:pt idx="25">
                  <c:v>54.986696280214893</c:v>
                </c:pt>
                <c:pt idx="26">
                  <c:v>55.214216179797774</c:v>
                </c:pt>
                <c:pt idx="27">
                  <c:v>59.003935453652169</c:v>
                </c:pt>
                <c:pt idx="28">
                  <c:v>62.529833193730127</c:v>
                </c:pt>
                <c:pt idx="29">
                  <c:v>64.360048697244949</c:v>
                </c:pt>
                <c:pt idx="30">
                  <c:v>65.580909954197026</c:v>
                </c:pt>
                <c:pt idx="31">
                  <c:v>66.691043301724378</c:v>
                </c:pt>
                <c:pt idx="32">
                  <c:v>67.97003673810346</c:v>
                </c:pt>
                <c:pt idx="33">
                  <c:v>69.079211555542344</c:v>
                </c:pt>
                <c:pt idx="34">
                  <c:v>70.0898678541826</c:v>
                </c:pt>
                <c:pt idx="35">
                  <c:v>70.228459680679947</c:v>
                </c:pt>
                <c:pt idx="36">
                  <c:v>69.494596879470663</c:v>
                </c:pt>
                <c:pt idx="37">
                  <c:v>68.889498364495836</c:v>
                </c:pt>
                <c:pt idx="38">
                  <c:v>69.449423804145894</c:v>
                </c:pt>
                <c:pt idx="39">
                  <c:v>69.581062681519398</c:v>
                </c:pt>
                <c:pt idx="40">
                  <c:v>69.634159163342275</c:v>
                </c:pt>
                <c:pt idx="41">
                  <c:v>69.898997783856544</c:v>
                </c:pt>
                <c:pt idx="42">
                  <c:v>70.925170545633677</c:v>
                </c:pt>
                <c:pt idx="43">
                  <c:v>72.124634543599626</c:v>
                </c:pt>
                <c:pt idx="44">
                  <c:v>71.400509685212796</c:v>
                </c:pt>
              </c:numCache>
            </c:numRef>
          </c:val>
          <c:smooth val="1"/>
          <c:extLst xmlns:c16r2="http://schemas.microsoft.com/office/drawing/2015/06/chart">
            <c:ext xmlns:c16="http://schemas.microsoft.com/office/drawing/2014/chart" uri="{C3380CC4-5D6E-409C-BE32-E72D297353CC}">
              <c16:uniqueId val="{00000000-D3FE-704D-A9D3-0E0646A96FB5}"/>
            </c:ext>
          </c:extLst>
        </c:ser>
        <c:ser>
          <c:idx val="1"/>
          <c:order val="1"/>
          <c:tx>
            <c:v>SALARIO MÍNIMO</c:v>
          </c:tx>
          <c:spPr>
            <a:ln w="28575" cap="rnd">
              <a:solidFill>
                <a:srgbClr val="800000"/>
              </a:solidFill>
              <a:round/>
            </a:ln>
            <a:effectLst/>
          </c:spPr>
          <c:marker>
            <c:symbol val="none"/>
          </c:marker>
          <c:cat>
            <c:numRef>
              <c:f>'Gráfico 2'!$A$3:$A$47</c:f>
              <c:numCache>
                <c:formatCode>General</c:formatCode>
                <c:ptCount val="45"/>
                <c:pt idx="0">
                  <c:v>1973</c:v>
                </c:pt>
                <c:pt idx="1">
                  <c:v>1974</c:v>
                </c:pt>
                <c:pt idx="2">
                  <c:v>1975</c:v>
                </c:pt>
                <c:pt idx="3">
                  <c:v>1976</c:v>
                </c:pt>
                <c:pt idx="4">
                  <c:v>1977</c:v>
                </c:pt>
                <c:pt idx="5">
                  <c:v>1978</c:v>
                </c:pt>
                <c:pt idx="6">
                  <c:v>1979</c:v>
                </c:pt>
                <c:pt idx="7">
                  <c:v>1980</c:v>
                </c:pt>
                <c:pt idx="8">
                  <c:v>1981</c:v>
                </c:pt>
                <c:pt idx="9">
                  <c:v>1982</c:v>
                </c:pt>
                <c:pt idx="10">
                  <c:v>1983</c:v>
                </c:pt>
                <c:pt idx="11">
                  <c:v>1984</c:v>
                </c:pt>
                <c:pt idx="12">
                  <c:v>1985</c:v>
                </c:pt>
                <c:pt idx="13">
                  <c:v>1986</c:v>
                </c:pt>
                <c:pt idx="14">
                  <c:v>1987</c:v>
                </c:pt>
                <c:pt idx="15">
                  <c:v>1988</c:v>
                </c:pt>
                <c:pt idx="16">
                  <c:v>1989</c:v>
                </c:pt>
                <c:pt idx="17">
                  <c:v>1990</c:v>
                </c:pt>
                <c:pt idx="18">
                  <c:v>1991</c:v>
                </c:pt>
                <c:pt idx="19">
                  <c:v>1992</c:v>
                </c:pt>
                <c:pt idx="20">
                  <c:v>1993</c:v>
                </c:pt>
                <c:pt idx="21">
                  <c:v>1994</c:v>
                </c:pt>
                <c:pt idx="22">
                  <c:v>1995</c:v>
                </c:pt>
                <c:pt idx="23">
                  <c:v>1996</c:v>
                </c:pt>
                <c:pt idx="24">
                  <c:v>1997</c:v>
                </c:pt>
                <c:pt idx="25">
                  <c:v>1998</c:v>
                </c:pt>
                <c:pt idx="26">
                  <c:v>1999</c:v>
                </c:pt>
                <c:pt idx="27">
                  <c:v>2000</c:v>
                </c:pt>
                <c:pt idx="28">
                  <c:v>2001</c:v>
                </c:pt>
                <c:pt idx="29">
                  <c:v>2002</c:v>
                </c:pt>
                <c:pt idx="30">
                  <c:v>2003</c:v>
                </c:pt>
                <c:pt idx="31">
                  <c:v>2004</c:v>
                </c:pt>
                <c:pt idx="32">
                  <c:v>2005</c:v>
                </c:pt>
                <c:pt idx="33">
                  <c:v>2006</c:v>
                </c:pt>
                <c:pt idx="34">
                  <c:v>2007</c:v>
                </c:pt>
                <c:pt idx="35">
                  <c:v>2008</c:v>
                </c:pt>
                <c:pt idx="36">
                  <c:v>2009</c:v>
                </c:pt>
                <c:pt idx="37">
                  <c:v>2010</c:v>
                </c:pt>
                <c:pt idx="38">
                  <c:v>2011</c:v>
                </c:pt>
                <c:pt idx="39">
                  <c:v>2012</c:v>
                </c:pt>
                <c:pt idx="40">
                  <c:v>2013</c:v>
                </c:pt>
                <c:pt idx="41">
                  <c:v>2014</c:v>
                </c:pt>
                <c:pt idx="42">
                  <c:v>2015</c:v>
                </c:pt>
                <c:pt idx="43">
                  <c:v>2016</c:v>
                </c:pt>
                <c:pt idx="44">
                  <c:v>2017</c:v>
                </c:pt>
              </c:numCache>
            </c:numRef>
          </c:cat>
          <c:val>
            <c:numRef>
              <c:f>'Gráfico 2'!$L$3:$L$47</c:f>
              <c:numCache>
                <c:formatCode>0.0</c:formatCode>
                <c:ptCount val="45"/>
                <c:pt idx="0">
                  <c:v>93.396812284777525</c:v>
                </c:pt>
                <c:pt idx="1">
                  <c:v>101.5659315447263</c:v>
                </c:pt>
                <c:pt idx="2">
                  <c:v>102.9540596467486</c:v>
                </c:pt>
                <c:pt idx="3">
                  <c:v>114.5050097012724</c:v>
                </c:pt>
                <c:pt idx="4">
                  <c:v>113.70454912098199</c:v>
                </c:pt>
                <c:pt idx="5">
                  <c:v>109.85033677293229</c:v>
                </c:pt>
                <c:pt idx="6">
                  <c:v>107.57267965102599</c:v>
                </c:pt>
                <c:pt idx="7">
                  <c:v>100</c:v>
                </c:pt>
                <c:pt idx="8">
                  <c:v>101.7000896651242</c:v>
                </c:pt>
                <c:pt idx="9">
                  <c:v>89.537459661806196</c:v>
                </c:pt>
                <c:pt idx="10">
                  <c:v>74.839610757794844</c:v>
                </c:pt>
                <c:pt idx="11">
                  <c:v>69.810063481094502</c:v>
                </c:pt>
                <c:pt idx="12">
                  <c:v>68.863891775559068</c:v>
                </c:pt>
                <c:pt idx="13">
                  <c:v>63.035320044803569</c:v>
                </c:pt>
                <c:pt idx="14">
                  <c:v>59.250710111088701</c:v>
                </c:pt>
                <c:pt idx="15">
                  <c:v>51.801047999098458</c:v>
                </c:pt>
                <c:pt idx="16">
                  <c:v>48.651784681969893</c:v>
                </c:pt>
                <c:pt idx="17">
                  <c:v>44.131146479269432</c:v>
                </c:pt>
                <c:pt idx="18">
                  <c:v>35.719335342628703</c:v>
                </c:pt>
                <c:pt idx="19">
                  <c:v>40.270087014646961</c:v>
                </c:pt>
                <c:pt idx="20">
                  <c:v>39.6555522045769</c:v>
                </c:pt>
                <c:pt idx="21">
                  <c:v>39.656303854066543</c:v>
                </c:pt>
                <c:pt idx="22">
                  <c:v>34.544297550108581</c:v>
                </c:pt>
                <c:pt idx="23">
                  <c:v>31.920610063045249</c:v>
                </c:pt>
                <c:pt idx="24">
                  <c:v>31.522576081282029</c:v>
                </c:pt>
                <c:pt idx="25">
                  <c:v>31.668998756790511</c:v>
                </c:pt>
                <c:pt idx="26">
                  <c:v>30.62720991891393</c:v>
                </c:pt>
                <c:pt idx="27">
                  <c:v>30.786087190991239</c:v>
                </c:pt>
                <c:pt idx="28">
                  <c:v>30.962160995372919</c:v>
                </c:pt>
                <c:pt idx="29">
                  <c:v>31.02489640136789</c:v>
                </c:pt>
                <c:pt idx="30">
                  <c:v>31.169113822271079</c:v>
                </c:pt>
                <c:pt idx="31">
                  <c:v>31.042152502791879</c:v>
                </c:pt>
                <c:pt idx="32">
                  <c:v>31.189114799247839</c:v>
                </c:pt>
                <c:pt idx="33">
                  <c:v>31.30090048462182</c:v>
                </c:pt>
                <c:pt idx="34">
                  <c:v>31.27760688969899</c:v>
                </c:pt>
                <c:pt idx="35">
                  <c:v>30.94581525000099</c:v>
                </c:pt>
                <c:pt idx="36">
                  <c:v>30.747435982166021</c:v>
                </c:pt>
                <c:pt idx="37">
                  <c:v>30.952250561359541</c:v>
                </c:pt>
                <c:pt idx="38">
                  <c:v>31.16140898038152</c:v>
                </c:pt>
                <c:pt idx="39">
                  <c:v>31.198968444395021</c:v>
                </c:pt>
                <c:pt idx="40">
                  <c:v>31.346150778797</c:v>
                </c:pt>
                <c:pt idx="41">
                  <c:v>31.309603248961849</c:v>
                </c:pt>
                <c:pt idx="42">
                  <c:v>32.581152904409571</c:v>
                </c:pt>
                <c:pt idx="43">
                  <c:v>33.015994373373537</c:v>
                </c:pt>
                <c:pt idx="44">
                  <c:v>34.41302804126277</c:v>
                </c:pt>
              </c:numCache>
            </c:numRef>
          </c:val>
          <c:smooth val="1"/>
          <c:extLst xmlns:c16r2="http://schemas.microsoft.com/office/drawing/2015/06/chart">
            <c:ext xmlns:c16="http://schemas.microsoft.com/office/drawing/2014/chart" uri="{C3380CC4-5D6E-409C-BE32-E72D297353CC}">
              <c16:uniqueId val="{00000001-D3FE-704D-A9D3-0E0646A96FB5}"/>
            </c:ext>
          </c:extLst>
        </c:ser>
        <c:dLbls>
          <c:showLegendKey val="0"/>
          <c:showVal val="0"/>
          <c:showCatName val="0"/>
          <c:showSerName val="0"/>
          <c:showPercent val="0"/>
          <c:showBubbleSize val="0"/>
        </c:dLbls>
        <c:smooth val="0"/>
        <c:axId val="1263707344"/>
        <c:axId val="1263695920"/>
      </c:lineChart>
      <c:catAx>
        <c:axId val="1263707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419"/>
          </a:p>
        </c:txPr>
        <c:crossAx val="1263695920"/>
        <c:crosses val="autoZero"/>
        <c:auto val="1"/>
        <c:lblAlgn val="ctr"/>
        <c:lblOffset val="100"/>
        <c:noMultiLvlLbl val="0"/>
      </c:catAx>
      <c:valAx>
        <c:axId val="1263695920"/>
        <c:scaling>
          <c:orientation val="minMax"/>
          <c:max val="135"/>
          <c:min val="20"/>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419"/>
          </a:p>
        </c:txPr>
        <c:crossAx val="126370734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419"/>
        </a:p>
      </c:txPr>
    </c:legend>
    <c:plotVisOnly val="1"/>
    <c:dispBlanksAs val="gap"/>
    <c:showDLblsOverMax val="0"/>
  </c:chart>
  <c:spPr>
    <a:noFill/>
    <a:ln w="9525" cap="flat" cmpd="sng" algn="ctr">
      <a:solidFill>
        <a:schemeClr val="tx1">
          <a:lumMod val="15000"/>
          <a:lumOff val="85000"/>
        </a:schemeClr>
      </a:solidFill>
      <a:round/>
    </a:ln>
    <a:effectLst/>
  </c:spPr>
  <c:txPr>
    <a:bodyPr/>
    <a:lstStyle/>
    <a:p>
      <a:pPr>
        <a:defRPr/>
      </a:pPr>
      <a:endParaRPr lang="es-419"/>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5">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0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963AFD-9CEB-EB4B-BAE5-B3D064876415}"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ES"/>
        </a:p>
      </dgm:t>
    </dgm:pt>
    <dgm:pt modelId="{3C594B56-C1D2-5E4B-97FC-8217922FFC16}">
      <dgm:prSet/>
      <dgm:spPr/>
      <dgm:t>
        <a:bodyPr/>
        <a:lstStyle/>
        <a:p>
          <a:r>
            <a:rPr lang="es-MX" b="1" i="0"/>
            <a:t>Insertar a la economía mexicana en una senda de expansión elevada y sostenida de la actividad productiva y del empleo digno.</a:t>
          </a:r>
          <a:endParaRPr lang="es-MX" b="1"/>
        </a:p>
      </dgm:t>
    </dgm:pt>
    <dgm:pt modelId="{980CC978-C147-ED41-B490-08AE5E2DB6D6}" type="parTrans" cxnId="{FF39F4E0-98C3-1944-BD0A-7DE71F17E3B7}">
      <dgm:prSet/>
      <dgm:spPr/>
      <dgm:t>
        <a:bodyPr/>
        <a:lstStyle/>
        <a:p>
          <a:endParaRPr lang="es-ES" b="1"/>
        </a:p>
      </dgm:t>
    </dgm:pt>
    <dgm:pt modelId="{7D270C68-8239-E943-8D9B-5647C52DDC09}" type="sibTrans" cxnId="{FF39F4E0-98C3-1944-BD0A-7DE71F17E3B7}">
      <dgm:prSet/>
      <dgm:spPr/>
      <dgm:t>
        <a:bodyPr/>
        <a:lstStyle/>
        <a:p>
          <a:endParaRPr lang="es-ES" b="1"/>
        </a:p>
      </dgm:t>
    </dgm:pt>
    <dgm:pt modelId="{9DC56AE7-C589-4444-992C-62DA76AE7BC2}">
      <dgm:prSet/>
      <dgm:spPr/>
      <dgm:t>
        <a:bodyPr/>
        <a:lstStyle/>
        <a:p>
          <a:r>
            <a:rPr lang="es-MX" b="1" i="0"/>
            <a:t>Distribuir de manera más progresiva el ingreso</a:t>
          </a:r>
          <a:endParaRPr lang="es-MX" b="1"/>
        </a:p>
      </dgm:t>
    </dgm:pt>
    <dgm:pt modelId="{D3CF16AC-F7EC-8340-89B4-B67DA0933EC2}" type="parTrans" cxnId="{6E3BD5A0-447C-C847-A4DB-16C9231E3775}">
      <dgm:prSet/>
      <dgm:spPr/>
      <dgm:t>
        <a:bodyPr/>
        <a:lstStyle/>
        <a:p>
          <a:endParaRPr lang="es-ES" b="1"/>
        </a:p>
      </dgm:t>
    </dgm:pt>
    <dgm:pt modelId="{F1645846-42BB-B04B-AE7E-55DD811936FA}" type="sibTrans" cxnId="{6E3BD5A0-447C-C847-A4DB-16C9231E3775}">
      <dgm:prSet/>
      <dgm:spPr/>
      <dgm:t>
        <a:bodyPr/>
        <a:lstStyle/>
        <a:p>
          <a:endParaRPr lang="es-ES" b="1"/>
        </a:p>
      </dgm:t>
    </dgm:pt>
    <dgm:pt modelId="{C827113A-29C3-7449-904C-C67FA957C181}">
      <dgm:prSet/>
      <dgm:spPr/>
      <dgm:t>
        <a:bodyPr/>
        <a:lstStyle/>
        <a:p>
          <a:r>
            <a:rPr lang="es-MX" b="1" i="0" dirty="0" smtClean="0"/>
            <a:t>Fortalecer Estado de Derecho: Bajar violencia, corrupción </a:t>
          </a:r>
          <a:r>
            <a:rPr lang="es-MX" b="1" i="0" dirty="0"/>
            <a:t>e impunidad</a:t>
          </a:r>
          <a:endParaRPr lang="es-MX" b="1" dirty="0"/>
        </a:p>
      </dgm:t>
    </dgm:pt>
    <dgm:pt modelId="{D2C5AEEC-8C66-B244-A7B4-0BA92595E7CB}" type="parTrans" cxnId="{2D1A3B44-9BC2-4248-BEE1-915361BEC097}">
      <dgm:prSet/>
      <dgm:spPr/>
      <dgm:t>
        <a:bodyPr/>
        <a:lstStyle/>
        <a:p>
          <a:endParaRPr lang="es-ES" b="1"/>
        </a:p>
      </dgm:t>
    </dgm:pt>
    <dgm:pt modelId="{18C8AA1A-3C64-2348-BF0C-A7245919C28A}" type="sibTrans" cxnId="{2D1A3B44-9BC2-4248-BEE1-915361BEC097}">
      <dgm:prSet/>
      <dgm:spPr/>
      <dgm:t>
        <a:bodyPr/>
        <a:lstStyle/>
        <a:p>
          <a:endParaRPr lang="es-ES" b="1"/>
        </a:p>
      </dgm:t>
    </dgm:pt>
    <dgm:pt modelId="{2089C191-383B-8F42-B510-377FB772AF6E}">
      <dgm:prSet/>
      <dgm:spPr/>
      <dgm:t>
        <a:bodyPr/>
        <a:lstStyle/>
        <a:p>
          <a:r>
            <a:rPr lang="es-MX" b="1" i="0"/>
            <a:t>Mantener estabilidad macro</a:t>
          </a:r>
          <a:endParaRPr lang="es-MX" b="1"/>
        </a:p>
      </dgm:t>
    </dgm:pt>
    <dgm:pt modelId="{E7AB5FBF-DCA2-DA47-B70B-CC29AD53B342}" type="parTrans" cxnId="{2BD5746E-C3B6-AA49-B785-DA72C357F574}">
      <dgm:prSet/>
      <dgm:spPr/>
      <dgm:t>
        <a:bodyPr/>
        <a:lstStyle/>
        <a:p>
          <a:endParaRPr lang="es-ES" b="1"/>
        </a:p>
      </dgm:t>
    </dgm:pt>
    <dgm:pt modelId="{D5229726-D4A1-AE4F-8D2A-99D4F14F5B6F}" type="sibTrans" cxnId="{2BD5746E-C3B6-AA49-B785-DA72C357F574}">
      <dgm:prSet/>
      <dgm:spPr/>
      <dgm:t>
        <a:bodyPr/>
        <a:lstStyle/>
        <a:p>
          <a:endParaRPr lang="es-ES" b="1"/>
        </a:p>
      </dgm:t>
    </dgm:pt>
    <dgm:pt modelId="{F4DA1D79-98EC-9449-B11E-1BA741F9D66B}">
      <dgm:prSet/>
      <dgm:spPr/>
      <dgm:t>
        <a:bodyPr/>
        <a:lstStyle/>
        <a:p>
          <a:r>
            <a:rPr lang="es-MX" b="1" i="0"/>
            <a:t>Todo ello sin reforma tributaria  ni incrementar deuda en un contexto adverso internacionalmente</a:t>
          </a:r>
          <a:endParaRPr lang="es-MX" b="1"/>
        </a:p>
      </dgm:t>
    </dgm:pt>
    <dgm:pt modelId="{B70FBB5D-DDA9-CC4E-934C-23FE1C0F2361}" type="parTrans" cxnId="{0760B808-8FBD-6B40-9333-E3A357D35EB9}">
      <dgm:prSet/>
      <dgm:spPr/>
      <dgm:t>
        <a:bodyPr/>
        <a:lstStyle/>
        <a:p>
          <a:endParaRPr lang="es-ES" b="1"/>
        </a:p>
      </dgm:t>
    </dgm:pt>
    <dgm:pt modelId="{A9F450EC-24B5-6645-9054-8FE86547A921}" type="sibTrans" cxnId="{0760B808-8FBD-6B40-9333-E3A357D35EB9}">
      <dgm:prSet/>
      <dgm:spPr/>
      <dgm:t>
        <a:bodyPr/>
        <a:lstStyle/>
        <a:p>
          <a:endParaRPr lang="es-ES" b="1"/>
        </a:p>
      </dgm:t>
    </dgm:pt>
    <dgm:pt modelId="{FE24C632-30A5-3248-B42B-5398155D879B}" type="pres">
      <dgm:prSet presAssocID="{3B963AFD-9CEB-EB4B-BAE5-B3D064876415}" presName="compositeShape" presStyleCnt="0">
        <dgm:presLayoutVars>
          <dgm:chMax val="7"/>
          <dgm:dir/>
          <dgm:resizeHandles val="exact"/>
        </dgm:presLayoutVars>
      </dgm:prSet>
      <dgm:spPr/>
      <dgm:t>
        <a:bodyPr/>
        <a:lstStyle/>
        <a:p>
          <a:endParaRPr lang="es-MX"/>
        </a:p>
      </dgm:t>
    </dgm:pt>
    <dgm:pt modelId="{B06E519F-1873-DA4D-B291-BB794A599377}" type="pres">
      <dgm:prSet presAssocID="{3C594B56-C1D2-5E4B-97FC-8217922FFC16}" presName="circ1" presStyleLbl="vennNode1" presStyleIdx="0" presStyleCnt="5"/>
      <dgm:spPr/>
    </dgm:pt>
    <dgm:pt modelId="{583EDC37-AE51-E14E-98EB-DF740586377D}" type="pres">
      <dgm:prSet presAssocID="{3C594B56-C1D2-5E4B-97FC-8217922FFC16}" presName="circ1Tx" presStyleLbl="revTx" presStyleIdx="0" presStyleCnt="0">
        <dgm:presLayoutVars>
          <dgm:chMax val="0"/>
          <dgm:chPref val="0"/>
          <dgm:bulletEnabled val="1"/>
        </dgm:presLayoutVars>
      </dgm:prSet>
      <dgm:spPr/>
      <dgm:t>
        <a:bodyPr/>
        <a:lstStyle/>
        <a:p>
          <a:endParaRPr lang="es-MX"/>
        </a:p>
      </dgm:t>
    </dgm:pt>
    <dgm:pt modelId="{64D6714B-CAF7-2C4E-9BAC-CD89D163C858}" type="pres">
      <dgm:prSet presAssocID="{9DC56AE7-C589-4444-992C-62DA76AE7BC2}" presName="circ2" presStyleLbl="vennNode1" presStyleIdx="1" presStyleCnt="5"/>
      <dgm:spPr/>
    </dgm:pt>
    <dgm:pt modelId="{951F5886-146B-0E4F-AA1A-9E4A022EFD3B}" type="pres">
      <dgm:prSet presAssocID="{9DC56AE7-C589-4444-992C-62DA76AE7BC2}" presName="circ2Tx" presStyleLbl="revTx" presStyleIdx="0" presStyleCnt="0">
        <dgm:presLayoutVars>
          <dgm:chMax val="0"/>
          <dgm:chPref val="0"/>
          <dgm:bulletEnabled val="1"/>
        </dgm:presLayoutVars>
      </dgm:prSet>
      <dgm:spPr/>
      <dgm:t>
        <a:bodyPr/>
        <a:lstStyle/>
        <a:p>
          <a:endParaRPr lang="es-MX"/>
        </a:p>
      </dgm:t>
    </dgm:pt>
    <dgm:pt modelId="{8C3943E3-5F76-A241-B2E0-98F8DE12C154}" type="pres">
      <dgm:prSet presAssocID="{C827113A-29C3-7449-904C-C67FA957C181}" presName="circ3" presStyleLbl="vennNode1" presStyleIdx="2" presStyleCnt="5"/>
      <dgm:spPr/>
    </dgm:pt>
    <dgm:pt modelId="{CFDC64E0-AF72-1249-BB63-BE18BA963228}" type="pres">
      <dgm:prSet presAssocID="{C827113A-29C3-7449-904C-C67FA957C181}" presName="circ3Tx" presStyleLbl="revTx" presStyleIdx="0" presStyleCnt="0">
        <dgm:presLayoutVars>
          <dgm:chMax val="0"/>
          <dgm:chPref val="0"/>
          <dgm:bulletEnabled val="1"/>
        </dgm:presLayoutVars>
      </dgm:prSet>
      <dgm:spPr/>
      <dgm:t>
        <a:bodyPr/>
        <a:lstStyle/>
        <a:p>
          <a:endParaRPr lang="es-MX"/>
        </a:p>
      </dgm:t>
    </dgm:pt>
    <dgm:pt modelId="{927FBB42-F567-9044-972B-0097AB2C68AB}" type="pres">
      <dgm:prSet presAssocID="{2089C191-383B-8F42-B510-377FB772AF6E}" presName="circ4" presStyleLbl="vennNode1" presStyleIdx="3" presStyleCnt="5"/>
      <dgm:spPr/>
    </dgm:pt>
    <dgm:pt modelId="{457FD24B-3311-C34C-831F-13CE944C6E1A}" type="pres">
      <dgm:prSet presAssocID="{2089C191-383B-8F42-B510-377FB772AF6E}" presName="circ4Tx" presStyleLbl="revTx" presStyleIdx="0" presStyleCnt="0">
        <dgm:presLayoutVars>
          <dgm:chMax val="0"/>
          <dgm:chPref val="0"/>
          <dgm:bulletEnabled val="1"/>
        </dgm:presLayoutVars>
      </dgm:prSet>
      <dgm:spPr/>
      <dgm:t>
        <a:bodyPr/>
        <a:lstStyle/>
        <a:p>
          <a:endParaRPr lang="es-MX"/>
        </a:p>
      </dgm:t>
    </dgm:pt>
    <dgm:pt modelId="{D05E1425-5AF1-B74C-B6D1-96D789AEAE73}" type="pres">
      <dgm:prSet presAssocID="{F4DA1D79-98EC-9449-B11E-1BA741F9D66B}" presName="circ5" presStyleLbl="vennNode1" presStyleIdx="4" presStyleCnt="5"/>
      <dgm:spPr/>
    </dgm:pt>
    <dgm:pt modelId="{B05EDF12-BAD9-FB40-B9FE-756B40C88FB3}" type="pres">
      <dgm:prSet presAssocID="{F4DA1D79-98EC-9449-B11E-1BA741F9D66B}" presName="circ5Tx" presStyleLbl="revTx" presStyleIdx="0" presStyleCnt="0">
        <dgm:presLayoutVars>
          <dgm:chMax val="0"/>
          <dgm:chPref val="0"/>
          <dgm:bulletEnabled val="1"/>
        </dgm:presLayoutVars>
      </dgm:prSet>
      <dgm:spPr/>
      <dgm:t>
        <a:bodyPr/>
        <a:lstStyle/>
        <a:p>
          <a:endParaRPr lang="es-MX"/>
        </a:p>
      </dgm:t>
    </dgm:pt>
  </dgm:ptLst>
  <dgm:cxnLst>
    <dgm:cxn modelId="{6E3BD5A0-447C-C847-A4DB-16C9231E3775}" srcId="{3B963AFD-9CEB-EB4B-BAE5-B3D064876415}" destId="{9DC56AE7-C589-4444-992C-62DA76AE7BC2}" srcOrd="1" destOrd="0" parTransId="{D3CF16AC-F7EC-8340-89B4-B67DA0933EC2}" sibTransId="{F1645846-42BB-B04B-AE7E-55DD811936FA}"/>
    <dgm:cxn modelId="{2D1A3B44-9BC2-4248-BEE1-915361BEC097}" srcId="{3B963AFD-9CEB-EB4B-BAE5-B3D064876415}" destId="{C827113A-29C3-7449-904C-C67FA957C181}" srcOrd="2" destOrd="0" parTransId="{D2C5AEEC-8C66-B244-A7B4-0BA92595E7CB}" sibTransId="{18C8AA1A-3C64-2348-BF0C-A7245919C28A}"/>
    <dgm:cxn modelId="{47857F33-5F6B-0545-B51E-2C71BEAEEBD5}" type="presOf" srcId="{3B963AFD-9CEB-EB4B-BAE5-B3D064876415}" destId="{FE24C632-30A5-3248-B42B-5398155D879B}" srcOrd="0" destOrd="0" presId="urn:microsoft.com/office/officeart/2005/8/layout/venn1"/>
    <dgm:cxn modelId="{D6F8A79E-D685-7344-A353-C9C3AED43557}" type="presOf" srcId="{9DC56AE7-C589-4444-992C-62DA76AE7BC2}" destId="{951F5886-146B-0E4F-AA1A-9E4A022EFD3B}" srcOrd="0" destOrd="0" presId="urn:microsoft.com/office/officeart/2005/8/layout/venn1"/>
    <dgm:cxn modelId="{09FF7CE8-72A6-6741-AAE7-95434AA40D03}" type="presOf" srcId="{C827113A-29C3-7449-904C-C67FA957C181}" destId="{CFDC64E0-AF72-1249-BB63-BE18BA963228}" srcOrd="0" destOrd="0" presId="urn:microsoft.com/office/officeart/2005/8/layout/venn1"/>
    <dgm:cxn modelId="{0760B808-8FBD-6B40-9333-E3A357D35EB9}" srcId="{3B963AFD-9CEB-EB4B-BAE5-B3D064876415}" destId="{F4DA1D79-98EC-9449-B11E-1BA741F9D66B}" srcOrd="4" destOrd="0" parTransId="{B70FBB5D-DDA9-CC4E-934C-23FE1C0F2361}" sibTransId="{A9F450EC-24B5-6645-9054-8FE86547A921}"/>
    <dgm:cxn modelId="{8FCF384D-2D87-8C47-93CA-4158059EE4E2}" type="presOf" srcId="{2089C191-383B-8F42-B510-377FB772AF6E}" destId="{457FD24B-3311-C34C-831F-13CE944C6E1A}" srcOrd="0" destOrd="0" presId="urn:microsoft.com/office/officeart/2005/8/layout/venn1"/>
    <dgm:cxn modelId="{98FF7B79-6765-134A-B2A3-65165FFC25A0}" type="presOf" srcId="{3C594B56-C1D2-5E4B-97FC-8217922FFC16}" destId="{583EDC37-AE51-E14E-98EB-DF740586377D}" srcOrd="0" destOrd="0" presId="urn:microsoft.com/office/officeart/2005/8/layout/venn1"/>
    <dgm:cxn modelId="{2BD5746E-C3B6-AA49-B785-DA72C357F574}" srcId="{3B963AFD-9CEB-EB4B-BAE5-B3D064876415}" destId="{2089C191-383B-8F42-B510-377FB772AF6E}" srcOrd="3" destOrd="0" parTransId="{E7AB5FBF-DCA2-DA47-B70B-CC29AD53B342}" sibTransId="{D5229726-D4A1-AE4F-8D2A-99D4F14F5B6F}"/>
    <dgm:cxn modelId="{FF39F4E0-98C3-1944-BD0A-7DE71F17E3B7}" srcId="{3B963AFD-9CEB-EB4B-BAE5-B3D064876415}" destId="{3C594B56-C1D2-5E4B-97FC-8217922FFC16}" srcOrd="0" destOrd="0" parTransId="{980CC978-C147-ED41-B490-08AE5E2DB6D6}" sibTransId="{7D270C68-8239-E943-8D9B-5647C52DDC09}"/>
    <dgm:cxn modelId="{F1190543-22C3-EF43-B6BC-86486171ECEA}" type="presOf" srcId="{F4DA1D79-98EC-9449-B11E-1BA741F9D66B}" destId="{B05EDF12-BAD9-FB40-B9FE-756B40C88FB3}" srcOrd="0" destOrd="0" presId="urn:microsoft.com/office/officeart/2005/8/layout/venn1"/>
    <dgm:cxn modelId="{2FB7C2B7-5F26-9C44-BD12-030641E44F47}" type="presParOf" srcId="{FE24C632-30A5-3248-B42B-5398155D879B}" destId="{B06E519F-1873-DA4D-B291-BB794A599377}" srcOrd="0" destOrd="0" presId="urn:microsoft.com/office/officeart/2005/8/layout/venn1"/>
    <dgm:cxn modelId="{EA6F2E75-C430-E14C-A3F0-A4834181F75F}" type="presParOf" srcId="{FE24C632-30A5-3248-B42B-5398155D879B}" destId="{583EDC37-AE51-E14E-98EB-DF740586377D}" srcOrd="1" destOrd="0" presId="urn:microsoft.com/office/officeart/2005/8/layout/venn1"/>
    <dgm:cxn modelId="{A6CC637B-39CA-F444-8A8F-890F1217DD67}" type="presParOf" srcId="{FE24C632-30A5-3248-B42B-5398155D879B}" destId="{64D6714B-CAF7-2C4E-9BAC-CD89D163C858}" srcOrd="2" destOrd="0" presId="urn:microsoft.com/office/officeart/2005/8/layout/venn1"/>
    <dgm:cxn modelId="{DF49602A-90E0-294F-870E-42243584DEE3}" type="presParOf" srcId="{FE24C632-30A5-3248-B42B-5398155D879B}" destId="{951F5886-146B-0E4F-AA1A-9E4A022EFD3B}" srcOrd="3" destOrd="0" presId="urn:microsoft.com/office/officeart/2005/8/layout/venn1"/>
    <dgm:cxn modelId="{382DDF5C-971B-1748-8A03-806AA33AEA76}" type="presParOf" srcId="{FE24C632-30A5-3248-B42B-5398155D879B}" destId="{8C3943E3-5F76-A241-B2E0-98F8DE12C154}" srcOrd="4" destOrd="0" presId="urn:microsoft.com/office/officeart/2005/8/layout/venn1"/>
    <dgm:cxn modelId="{CFFCA313-7710-2C43-819A-756860338210}" type="presParOf" srcId="{FE24C632-30A5-3248-B42B-5398155D879B}" destId="{CFDC64E0-AF72-1249-BB63-BE18BA963228}" srcOrd="5" destOrd="0" presId="urn:microsoft.com/office/officeart/2005/8/layout/venn1"/>
    <dgm:cxn modelId="{8506B882-B999-4444-AF3E-B46390D77CCD}" type="presParOf" srcId="{FE24C632-30A5-3248-B42B-5398155D879B}" destId="{927FBB42-F567-9044-972B-0097AB2C68AB}" srcOrd="6" destOrd="0" presId="urn:microsoft.com/office/officeart/2005/8/layout/venn1"/>
    <dgm:cxn modelId="{2A6E3EE8-B19F-534E-BC85-9D98DE804B34}" type="presParOf" srcId="{FE24C632-30A5-3248-B42B-5398155D879B}" destId="{457FD24B-3311-C34C-831F-13CE944C6E1A}" srcOrd="7" destOrd="0" presId="urn:microsoft.com/office/officeart/2005/8/layout/venn1"/>
    <dgm:cxn modelId="{7B380EDE-FD75-914D-A796-D302F0627221}" type="presParOf" srcId="{FE24C632-30A5-3248-B42B-5398155D879B}" destId="{D05E1425-5AF1-B74C-B6D1-96D789AEAE73}" srcOrd="8" destOrd="0" presId="urn:microsoft.com/office/officeart/2005/8/layout/venn1"/>
    <dgm:cxn modelId="{B6253F72-A534-1D44-BB07-6F9F40C18E65}" type="presParOf" srcId="{FE24C632-30A5-3248-B42B-5398155D879B}" destId="{B05EDF12-BAD9-FB40-B9FE-756B40C88FB3}"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drawing1.xml><?xml version="1.0" encoding="utf-8"?>
<c:userShapes xmlns:c="http://schemas.openxmlformats.org/drawingml/2006/chart">
  <cdr:relSizeAnchor xmlns:cdr="http://schemas.openxmlformats.org/drawingml/2006/chartDrawing">
    <cdr:from>
      <cdr:x>0.04004</cdr:x>
      <cdr:y>0</cdr:y>
    </cdr:from>
    <cdr:to>
      <cdr:x>0.27872</cdr:x>
      <cdr:y>0.82669</cdr:y>
    </cdr:to>
    <cdr:grpSp>
      <cdr:nvGrpSpPr>
        <cdr:cNvPr id="50" name="Group 49">
          <a:extLst xmlns:a="http://schemas.openxmlformats.org/drawingml/2006/main">
            <a:ext uri="{FF2B5EF4-FFF2-40B4-BE49-F238E27FC236}">
              <a16:creationId xmlns:a16="http://schemas.microsoft.com/office/drawing/2014/main" xmlns="" id="{9E1EC697-FA1D-4FBD-9088-9886FF7EE3DD}"/>
            </a:ext>
          </a:extLst>
        </cdr:cNvPr>
        <cdr:cNvGrpSpPr/>
      </cdr:nvGrpSpPr>
      <cdr:grpSpPr>
        <a:xfrm xmlns:a="http://schemas.openxmlformats.org/drawingml/2006/main">
          <a:off x="349690" y="0"/>
          <a:ext cx="2084516" cy="4140672"/>
          <a:chOff x="372736" y="0"/>
          <a:chExt cx="1006374" cy="2470147"/>
        </a:xfrm>
      </cdr:grpSpPr>
      <cdr:cxnSp macro="">
        <cdr:nvCxnSpPr>
          <cdr:cNvPr id="3" name="Straight Connector 2">
            <a:extLst xmlns:a="http://schemas.openxmlformats.org/drawingml/2006/main">
              <a:ext uri="{FF2B5EF4-FFF2-40B4-BE49-F238E27FC236}">
                <a16:creationId xmlns:a16="http://schemas.microsoft.com/office/drawing/2014/main" xmlns="" id="{1CFAE6E9-1ACF-470E-AC84-624B845A264B}"/>
              </a:ext>
            </a:extLst>
          </cdr:cNvPr>
          <cdr:cNvCxnSpPr/>
        </cdr:nvCxnSpPr>
        <cdr:spPr>
          <a:xfrm xmlns:a="http://schemas.openxmlformats.org/drawingml/2006/main" flipV="1">
            <a:off x="1200197" y="57147"/>
            <a:ext cx="0" cy="2413000"/>
          </a:xfrm>
          <a:prstGeom xmlns:a="http://schemas.openxmlformats.org/drawingml/2006/main" prst="line">
            <a:avLst/>
          </a:prstGeom>
          <a:ln xmlns:a="http://schemas.openxmlformats.org/drawingml/2006/main">
            <a:solidFill>
              <a:schemeClr val="tx1">
                <a:lumMod val="65000"/>
                <a:lumOff val="35000"/>
              </a:schemeClr>
            </a:solidFill>
            <a:prstDash val="dash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nvGrpSpPr>
          <cdr:cNvPr id="11" name="Group 10">
            <a:extLst xmlns:a="http://schemas.openxmlformats.org/drawingml/2006/main">
              <a:ext uri="{FF2B5EF4-FFF2-40B4-BE49-F238E27FC236}">
                <a16:creationId xmlns:a16="http://schemas.microsoft.com/office/drawing/2014/main" xmlns="" id="{F48F5589-8569-4095-8D8E-E7C30B562AAA}"/>
              </a:ext>
            </a:extLst>
          </cdr:cNvPr>
          <cdr:cNvGrpSpPr/>
        </cdr:nvGrpSpPr>
        <cdr:grpSpPr>
          <a:xfrm xmlns:a="http://schemas.openxmlformats.org/drawingml/2006/main">
            <a:off x="372736" y="0"/>
            <a:ext cx="1006374" cy="274179"/>
            <a:chOff x="203200" y="146050"/>
            <a:chExt cx="857240" cy="274179"/>
          </a:xfrm>
        </cdr:grpSpPr>
        <cdr:sp macro="" textlink="">
          <cdr:nvSpPr>
            <cdr:cNvPr id="7" name="Rectangle 6"/>
            <cdr:cNvSpPr/>
          </cdr:nvSpPr>
          <cdr:spPr>
            <a:xfrm xmlns:a="http://schemas.openxmlformats.org/drawingml/2006/main">
              <a:off x="365120" y="172015"/>
              <a:ext cx="533400" cy="222248"/>
            </a:xfrm>
            <a:prstGeom xmlns:a="http://schemas.openxmlformats.org/drawingml/2006/main" prst="rect">
              <a:avLst/>
            </a:prstGeom>
            <a:solidFill xmlns:a="http://schemas.openxmlformats.org/drawingml/2006/main">
              <a:schemeClr val="tx1">
                <a:lumMod val="65000"/>
                <a:lumOff val="35000"/>
              </a:schemeClr>
            </a:solidFill>
            <a:ln xmlns:a="http://schemas.openxmlformats.org/drawingml/2006/main">
              <a:solidFill>
                <a:schemeClr val="tx1">
                  <a:lumMod val="65000"/>
                  <a:lumOff val="35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nchor="ctr"/>
            <a:lstStyle xmlns:a="http://schemas.openxmlformats.org/drawingml/2006/main"/>
            <a:p xmlns:a="http://schemas.openxmlformats.org/drawingml/2006/main">
              <a:pPr algn="ctr"/>
              <a:endParaRPr lang="en-US" sz="600">
                <a:solidFill>
                  <a:schemeClr val="bg1"/>
                </a:solidFill>
              </a:endParaRPr>
            </a:p>
          </cdr:txBody>
        </cdr:sp>
        <cdr:sp macro="" textlink="">
          <cdr:nvSpPr>
            <cdr:cNvPr id="10" name="Rectangle 9"/>
            <cdr:cNvSpPr/>
          </cdr:nvSpPr>
          <cdr:spPr>
            <a:xfrm xmlns:a="http://schemas.openxmlformats.org/drawingml/2006/main">
              <a:off x="203200" y="146050"/>
              <a:ext cx="857240" cy="274179"/>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800" b="0" i="0" u="none">
                  <a:solidFill>
                    <a:schemeClr val="bg1"/>
                  </a:solidFill>
                </a:rPr>
                <a:t>CRAP</a:t>
              </a:r>
            </a:p>
            <a:p xmlns:a="http://schemas.openxmlformats.org/drawingml/2006/main">
              <a:pPr algn="ctr"/>
              <a:r>
                <a:rPr lang="en-US" sz="800" b="0" i="0" u="none">
                  <a:solidFill>
                    <a:schemeClr val="bg1"/>
                  </a:solidFill>
                </a:rPr>
                <a:t>1994 - 1999</a:t>
              </a:r>
            </a:p>
          </cdr:txBody>
        </cdr:sp>
      </cdr:grpSp>
      <cdr:grpSp>
        <cdr:nvGrpSpPr>
          <cdr:cNvPr id="23" name="Group 22">
            <a:extLst xmlns:a="http://schemas.openxmlformats.org/drawingml/2006/main">
              <a:ext uri="{FF2B5EF4-FFF2-40B4-BE49-F238E27FC236}">
                <a16:creationId xmlns:a16="http://schemas.microsoft.com/office/drawing/2014/main" xmlns="" id="{247D1C3B-9F48-4794-8812-C19FCD134BC1}"/>
              </a:ext>
            </a:extLst>
          </cdr:cNvPr>
          <cdr:cNvGrpSpPr/>
        </cdr:nvGrpSpPr>
        <cdr:grpSpPr>
          <a:xfrm xmlns:a="http://schemas.openxmlformats.org/drawingml/2006/main">
            <a:off x="596365" y="285750"/>
            <a:ext cx="523459" cy="133346"/>
            <a:chOff x="507990" y="333658"/>
            <a:chExt cx="445887" cy="133347"/>
          </a:xfrm>
        </cdr:grpSpPr>
        <cdr:sp macro="" textlink="">
          <cdr:nvSpPr>
            <cdr:cNvPr id="8" name="Rectangle 7"/>
            <cdr:cNvSpPr/>
          </cdr:nvSpPr>
          <cdr:spPr>
            <a:xfrm xmlns:a="http://schemas.openxmlformats.org/drawingml/2006/main">
              <a:off x="507990" y="359056"/>
              <a:ext cx="76200" cy="82550"/>
            </a:xfrm>
            <a:prstGeom xmlns:a="http://schemas.openxmlformats.org/drawingml/2006/main" prst="rect">
              <a:avLst/>
            </a:prstGeom>
            <a:solidFill xmlns:a="http://schemas.openxmlformats.org/drawingml/2006/main">
              <a:schemeClr val="accent6"/>
            </a:solidFill>
            <a:ln xmlns:a="http://schemas.openxmlformats.org/drawingml/2006/main">
              <a:solidFill>
                <a:schemeClr val="accent6"/>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sp macro="" textlink="">
          <cdr:nvSpPr>
            <cdr:cNvPr id="22" name="Rectangle 21"/>
            <cdr:cNvSpPr/>
          </cdr:nvSpPr>
          <cdr:spPr>
            <a:xfrm xmlns:a="http://schemas.openxmlformats.org/drawingml/2006/main">
              <a:off x="586975" y="333658"/>
              <a:ext cx="366902" cy="133347"/>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r"/>
              <a:r>
                <a:rPr lang="en-US" sz="800" b="0" i="0" u="none">
                  <a:solidFill>
                    <a:schemeClr val="tx1"/>
                  </a:solidFill>
                </a:rPr>
                <a:t>1.4%</a:t>
              </a:r>
            </a:p>
          </cdr:txBody>
        </cdr:sp>
      </cdr:grpSp>
      <cdr:grpSp>
        <cdr:nvGrpSpPr>
          <cdr:cNvPr id="24" name="Group 23">
            <a:extLst xmlns:a="http://schemas.openxmlformats.org/drawingml/2006/main">
              <a:ext uri="{FF2B5EF4-FFF2-40B4-BE49-F238E27FC236}">
                <a16:creationId xmlns:a16="http://schemas.microsoft.com/office/drawing/2014/main" xmlns="" id="{14AFE580-367B-4C16-97BF-624327FE49F1}"/>
              </a:ext>
            </a:extLst>
          </cdr:cNvPr>
          <cdr:cNvGrpSpPr/>
        </cdr:nvGrpSpPr>
        <cdr:grpSpPr>
          <a:xfrm xmlns:a="http://schemas.openxmlformats.org/drawingml/2006/main">
            <a:off x="596365" y="434692"/>
            <a:ext cx="594855" cy="121701"/>
            <a:chOff x="0" y="0"/>
            <a:chExt cx="506702" cy="121700"/>
          </a:xfrm>
        </cdr:grpSpPr>
        <cdr:sp macro="" textlink="">
          <cdr:nvSpPr>
            <cdr:cNvPr id="25" name="Rectangle 24"/>
            <cdr:cNvSpPr/>
          </cdr:nvSpPr>
          <cdr:spPr>
            <a:xfrm xmlns:a="http://schemas.openxmlformats.org/drawingml/2006/main">
              <a:off x="0" y="25398"/>
              <a:ext cx="76200" cy="82550"/>
            </a:xfrm>
            <a:prstGeom xmlns:a="http://schemas.openxmlformats.org/drawingml/2006/main" prst="rect">
              <a:avLst/>
            </a:prstGeom>
            <a:solidFill xmlns:a="http://schemas.openxmlformats.org/drawingml/2006/main">
              <a:schemeClr val="tx2">
                <a:lumMod val="75000"/>
              </a:schemeClr>
            </a:solidFill>
            <a:ln xmlns:a="http://schemas.openxmlformats.org/drawingml/2006/main">
              <a:solidFill>
                <a:schemeClr val="tx2">
                  <a:lumMod val="75000"/>
                </a:schemeClr>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sp macro="" textlink="">
          <cdr:nvSpPr>
            <cdr:cNvPr id="26" name="Rectangle 25"/>
            <cdr:cNvSpPr/>
          </cdr:nvSpPr>
          <cdr:spPr>
            <a:xfrm xmlns:a="http://schemas.openxmlformats.org/drawingml/2006/main">
              <a:off x="57160" y="0"/>
              <a:ext cx="449542" cy="121700"/>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r"/>
              <a:r>
                <a:rPr lang="en-US" sz="800" b="0" i="0" u="none">
                  <a:solidFill>
                    <a:schemeClr val="tx1"/>
                  </a:solidFill>
                </a:rPr>
                <a:t>-13.3%</a:t>
              </a:r>
            </a:p>
          </cdr:txBody>
        </cdr:sp>
      </cdr:grpSp>
    </cdr:grpSp>
  </cdr:relSizeAnchor>
  <cdr:relSizeAnchor xmlns:cdr="http://schemas.openxmlformats.org/drawingml/2006/chartDrawing">
    <cdr:from>
      <cdr:x>0.22639</cdr:x>
      <cdr:y>0.00206</cdr:y>
    </cdr:from>
    <cdr:to>
      <cdr:x>0.44583</cdr:x>
      <cdr:y>0.83088</cdr:y>
    </cdr:to>
    <cdr:grpSp>
      <cdr:nvGrpSpPr>
        <cdr:cNvPr id="49" name="Group 48">
          <a:extLst xmlns:a="http://schemas.openxmlformats.org/drawingml/2006/main">
            <a:ext uri="{FF2B5EF4-FFF2-40B4-BE49-F238E27FC236}">
              <a16:creationId xmlns:a16="http://schemas.microsoft.com/office/drawing/2014/main" xmlns="" id="{AF7956FB-C26F-4BBD-A126-0E06B40C57A9}"/>
            </a:ext>
          </a:extLst>
        </cdr:cNvPr>
        <cdr:cNvGrpSpPr/>
      </cdr:nvGrpSpPr>
      <cdr:grpSpPr>
        <a:xfrm xmlns:a="http://schemas.openxmlformats.org/drawingml/2006/main">
          <a:off x="1977181" y="10318"/>
          <a:ext cx="1916483" cy="4151341"/>
          <a:chOff x="1192754" y="0"/>
          <a:chExt cx="1006374" cy="2476497"/>
        </a:xfrm>
      </cdr:grpSpPr>
      <cdr:cxnSp macro="">
        <cdr:nvCxnSpPr>
          <cdr:cNvPr id="4" name="Straight Connector 3">
            <a:extLst xmlns:a="http://schemas.openxmlformats.org/drawingml/2006/main">
              <a:ext uri="{FF2B5EF4-FFF2-40B4-BE49-F238E27FC236}">
                <a16:creationId xmlns:a16="http://schemas.microsoft.com/office/drawing/2014/main" xmlns="" id="{127135FD-0C0F-4C24-B6AA-7F3CA935288E}"/>
              </a:ext>
            </a:extLst>
          </cdr:cNvPr>
          <cdr:cNvCxnSpPr/>
        </cdr:nvCxnSpPr>
        <cdr:spPr>
          <a:xfrm xmlns:a="http://schemas.openxmlformats.org/drawingml/2006/main" flipV="1">
            <a:off x="2020215" y="63497"/>
            <a:ext cx="0" cy="2413000"/>
          </a:xfrm>
          <a:prstGeom xmlns:a="http://schemas.openxmlformats.org/drawingml/2006/main" prst="line">
            <a:avLst/>
          </a:prstGeom>
          <a:ln xmlns:a="http://schemas.openxmlformats.org/drawingml/2006/main">
            <a:solidFill>
              <a:schemeClr val="tx1">
                <a:lumMod val="65000"/>
                <a:lumOff val="35000"/>
              </a:schemeClr>
            </a:solidFill>
            <a:prstDash val="dash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nvGrpSpPr>
          <cdr:cNvPr id="12" name="Group 11">
            <a:extLst xmlns:a="http://schemas.openxmlformats.org/drawingml/2006/main">
              <a:ext uri="{FF2B5EF4-FFF2-40B4-BE49-F238E27FC236}">
                <a16:creationId xmlns:a16="http://schemas.microsoft.com/office/drawing/2014/main" xmlns="" id="{7AD9C704-EEBD-4807-83C2-6855DF262C50}"/>
              </a:ext>
            </a:extLst>
          </cdr:cNvPr>
          <cdr:cNvGrpSpPr/>
        </cdr:nvGrpSpPr>
        <cdr:grpSpPr>
          <a:xfrm xmlns:a="http://schemas.openxmlformats.org/drawingml/2006/main">
            <a:off x="1192754" y="0"/>
            <a:ext cx="1006374" cy="274183"/>
            <a:chOff x="0" y="0"/>
            <a:chExt cx="857240" cy="274179"/>
          </a:xfrm>
        </cdr:grpSpPr>
        <cdr:sp macro="" textlink="">
          <cdr:nvSpPr>
            <cdr:cNvPr id="13" name="Rectangle 12"/>
            <cdr:cNvSpPr/>
          </cdr:nvSpPr>
          <cdr:spPr>
            <a:xfrm xmlns:a="http://schemas.openxmlformats.org/drawingml/2006/main">
              <a:off x="161920" y="25965"/>
              <a:ext cx="533400" cy="222248"/>
            </a:xfrm>
            <a:prstGeom xmlns:a="http://schemas.openxmlformats.org/drawingml/2006/main" prst="rect">
              <a:avLst/>
            </a:prstGeom>
            <a:solidFill xmlns:a="http://schemas.openxmlformats.org/drawingml/2006/main">
              <a:schemeClr val="tx1">
                <a:lumMod val="65000"/>
                <a:lumOff val="35000"/>
              </a:schemeClr>
            </a:solidFill>
            <a:ln xmlns:a="http://schemas.openxmlformats.org/drawingml/2006/main">
              <a:solidFill>
                <a:schemeClr val="tx1">
                  <a:lumMod val="65000"/>
                  <a:lumOff val="35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n-US" sz="600">
                <a:solidFill>
                  <a:schemeClr val="bg1"/>
                </a:solidFill>
              </a:endParaRPr>
            </a:p>
          </cdr:txBody>
        </cdr:sp>
        <cdr:sp macro="" textlink="">
          <cdr:nvSpPr>
            <cdr:cNvPr id="14" name="Rectangle 13"/>
            <cdr:cNvSpPr/>
          </cdr:nvSpPr>
          <cdr:spPr>
            <a:xfrm xmlns:a="http://schemas.openxmlformats.org/drawingml/2006/main">
              <a:off x="0" y="0"/>
              <a:ext cx="857240" cy="274179"/>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800" b="0" i="0" u="none">
                  <a:solidFill>
                    <a:schemeClr val="bg1"/>
                  </a:solidFill>
                </a:rPr>
                <a:t>CRAP</a:t>
              </a:r>
            </a:p>
            <a:p xmlns:a="http://schemas.openxmlformats.org/drawingml/2006/main">
              <a:pPr algn="ctr"/>
              <a:r>
                <a:rPr lang="en-US" sz="800" b="0" i="0" u="none">
                  <a:solidFill>
                    <a:schemeClr val="bg1"/>
                  </a:solidFill>
                </a:rPr>
                <a:t>2000 - 2004</a:t>
              </a:r>
            </a:p>
          </cdr:txBody>
        </cdr:sp>
      </cdr:grpSp>
      <cdr:grpSp>
        <cdr:nvGrpSpPr>
          <cdr:cNvPr id="27" name="Group 26">
            <a:extLst xmlns:a="http://schemas.openxmlformats.org/drawingml/2006/main">
              <a:ext uri="{FF2B5EF4-FFF2-40B4-BE49-F238E27FC236}">
                <a16:creationId xmlns:a16="http://schemas.microsoft.com/office/drawing/2014/main" xmlns="" id="{66A399BD-C5EE-4CA4-A0AF-12320A0DAFCE}"/>
              </a:ext>
            </a:extLst>
          </cdr:cNvPr>
          <cdr:cNvGrpSpPr/>
        </cdr:nvGrpSpPr>
        <cdr:grpSpPr>
          <a:xfrm xmlns:a="http://schemas.openxmlformats.org/drawingml/2006/main">
            <a:off x="1408940" y="285750"/>
            <a:ext cx="566560" cy="133346"/>
            <a:chOff x="0" y="0"/>
            <a:chExt cx="482600" cy="133347"/>
          </a:xfrm>
        </cdr:grpSpPr>
        <cdr:sp macro="" textlink="">
          <cdr:nvSpPr>
            <cdr:cNvPr id="31" name="Rectangle 30"/>
            <cdr:cNvSpPr/>
          </cdr:nvSpPr>
          <cdr:spPr>
            <a:xfrm xmlns:a="http://schemas.openxmlformats.org/drawingml/2006/main">
              <a:off x="0" y="25398"/>
              <a:ext cx="76200" cy="82550"/>
            </a:xfrm>
            <a:prstGeom xmlns:a="http://schemas.openxmlformats.org/drawingml/2006/main" prst="rect">
              <a:avLst/>
            </a:prstGeom>
            <a:solidFill xmlns:a="http://schemas.openxmlformats.org/drawingml/2006/main">
              <a:schemeClr val="accent6"/>
            </a:solidFill>
            <a:ln xmlns:a="http://schemas.openxmlformats.org/drawingml/2006/main">
              <a:solidFill>
                <a:schemeClr val="accent6"/>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sp macro="" textlink="">
          <cdr:nvSpPr>
            <cdr:cNvPr id="32" name="Rectangle 31"/>
            <cdr:cNvSpPr/>
          </cdr:nvSpPr>
          <cdr:spPr>
            <a:xfrm xmlns:a="http://schemas.openxmlformats.org/drawingml/2006/main">
              <a:off x="57160" y="0"/>
              <a:ext cx="425440" cy="133347"/>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r"/>
              <a:r>
                <a:rPr lang="en-US" sz="800" b="0" i="0" u="none">
                  <a:solidFill>
                    <a:schemeClr val="tx1"/>
                  </a:solidFill>
                </a:rPr>
                <a:t>1.3%</a:t>
              </a:r>
            </a:p>
          </cdr:txBody>
        </cdr:sp>
      </cdr:grpSp>
      <cdr:grpSp>
        <cdr:nvGrpSpPr>
          <cdr:cNvPr id="28" name="Group 27">
            <a:extLst xmlns:a="http://schemas.openxmlformats.org/drawingml/2006/main">
              <a:ext uri="{FF2B5EF4-FFF2-40B4-BE49-F238E27FC236}">
                <a16:creationId xmlns:a16="http://schemas.microsoft.com/office/drawing/2014/main" xmlns="" id="{9B55514B-A628-47A7-9ECA-B30232ECD133}"/>
              </a:ext>
            </a:extLst>
          </cdr:cNvPr>
          <cdr:cNvGrpSpPr/>
        </cdr:nvGrpSpPr>
        <cdr:grpSpPr>
          <a:xfrm xmlns:a="http://schemas.openxmlformats.org/drawingml/2006/main">
            <a:off x="1408940" y="434692"/>
            <a:ext cx="566557" cy="133347"/>
            <a:chOff x="0" y="148942"/>
            <a:chExt cx="482600" cy="133347"/>
          </a:xfrm>
        </cdr:grpSpPr>
        <cdr:sp macro="" textlink="">
          <cdr:nvSpPr>
            <cdr:cNvPr id="29" name="Rectangle 28"/>
            <cdr:cNvSpPr/>
          </cdr:nvSpPr>
          <cdr:spPr>
            <a:xfrm xmlns:a="http://schemas.openxmlformats.org/drawingml/2006/main">
              <a:off x="0" y="174340"/>
              <a:ext cx="76200" cy="82550"/>
            </a:xfrm>
            <a:prstGeom xmlns:a="http://schemas.openxmlformats.org/drawingml/2006/main" prst="rect">
              <a:avLst/>
            </a:prstGeom>
            <a:solidFill xmlns:a="http://schemas.openxmlformats.org/drawingml/2006/main">
              <a:schemeClr val="tx2">
                <a:lumMod val="75000"/>
              </a:schemeClr>
            </a:solidFill>
            <a:ln xmlns:a="http://schemas.openxmlformats.org/drawingml/2006/main">
              <a:solidFill>
                <a:schemeClr val="tx2">
                  <a:lumMod val="75000"/>
                </a:schemeClr>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sp macro="" textlink="">
          <cdr:nvSpPr>
            <cdr:cNvPr id="30" name="Rectangle 29"/>
            <cdr:cNvSpPr/>
          </cdr:nvSpPr>
          <cdr:spPr>
            <a:xfrm xmlns:a="http://schemas.openxmlformats.org/drawingml/2006/main">
              <a:off x="57160" y="148942"/>
              <a:ext cx="425440" cy="133347"/>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r"/>
              <a:r>
                <a:rPr lang="en-US" sz="800" b="0" i="0" u="none">
                  <a:solidFill>
                    <a:schemeClr val="tx1"/>
                  </a:solidFill>
                </a:rPr>
                <a:t>-7.7%</a:t>
              </a:r>
            </a:p>
          </cdr:txBody>
        </cdr:sp>
      </cdr:grpSp>
    </cdr:grpSp>
  </cdr:relSizeAnchor>
  <cdr:relSizeAnchor xmlns:cdr="http://schemas.openxmlformats.org/drawingml/2006/chartDrawing">
    <cdr:from>
      <cdr:x>0.37181</cdr:x>
      <cdr:y>0.00309</cdr:y>
    </cdr:from>
    <cdr:to>
      <cdr:x>0.62169</cdr:x>
      <cdr:y>0.83403</cdr:y>
    </cdr:to>
    <cdr:grpSp>
      <cdr:nvGrpSpPr>
        <cdr:cNvPr id="48" name="Group 47">
          <a:extLst xmlns:a="http://schemas.openxmlformats.org/drawingml/2006/main">
            <a:ext uri="{FF2B5EF4-FFF2-40B4-BE49-F238E27FC236}">
              <a16:creationId xmlns:a16="http://schemas.microsoft.com/office/drawing/2014/main" xmlns="" id="{DEA676FE-3EE7-4C2E-BC91-3B9424DB287C}"/>
            </a:ext>
          </a:extLst>
        </cdr:cNvPr>
        <cdr:cNvGrpSpPr/>
      </cdr:nvGrpSpPr>
      <cdr:grpSpPr>
        <a:xfrm xmlns:a="http://schemas.openxmlformats.org/drawingml/2006/main">
          <a:off x="3247209" y="15477"/>
          <a:ext cx="2182332" cy="4161959"/>
          <a:chOff x="2020227" y="0"/>
          <a:chExt cx="1006374" cy="2482847"/>
        </a:xfrm>
      </cdr:grpSpPr>
      <cdr:cxnSp macro="">
        <cdr:nvCxnSpPr>
          <cdr:cNvPr id="5" name="Straight Connector 4">
            <a:extLst xmlns:a="http://schemas.openxmlformats.org/drawingml/2006/main">
              <a:ext uri="{FF2B5EF4-FFF2-40B4-BE49-F238E27FC236}">
                <a16:creationId xmlns:a16="http://schemas.microsoft.com/office/drawing/2014/main" xmlns="" id="{E454B0B2-14CD-48C0-A04C-CD21CBFEBD38}"/>
              </a:ext>
            </a:extLst>
          </cdr:cNvPr>
          <cdr:cNvCxnSpPr/>
        </cdr:nvCxnSpPr>
        <cdr:spPr>
          <a:xfrm xmlns:a="http://schemas.openxmlformats.org/drawingml/2006/main" flipV="1">
            <a:off x="2840233" y="69847"/>
            <a:ext cx="0" cy="2413000"/>
          </a:xfrm>
          <a:prstGeom xmlns:a="http://schemas.openxmlformats.org/drawingml/2006/main" prst="line">
            <a:avLst/>
          </a:prstGeom>
          <a:ln xmlns:a="http://schemas.openxmlformats.org/drawingml/2006/main">
            <a:solidFill>
              <a:schemeClr val="tx1">
                <a:lumMod val="65000"/>
                <a:lumOff val="35000"/>
              </a:schemeClr>
            </a:solidFill>
            <a:prstDash val="dash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nvGrpSpPr>
          <cdr:cNvPr id="15" name="Group 14">
            <a:extLst xmlns:a="http://schemas.openxmlformats.org/drawingml/2006/main">
              <a:ext uri="{FF2B5EF4-FFF2-40B4-BE49-F238E27FC236}">
                <a16:creationId xmlns:a16="http://schemas.microsoft.com/office/drawing/2014/main" xmlns="" id="{676E885B-5355-449C-A744-0B508ACEADCC}"/>
              </a:ext>
            </a:extLst>
          </cdr:cNvPr>
          <cdr:cNvGrpSpPr/>
        </cdr:nvGrpSpPr>
        <cdr:grpSpPr>
          <a:xfrm xmlns:a="http://schemas.openxmlformats.org/drawingml/2006/main">
            <a:off x="2020227" y="0"/>
            <a:ext cx="1006374" cy="274180"/>
            <a:chOff x="0" y="0"/>
            <a:chExt cx="857240" cy="274179"/>
          </a:xfrm>
        </cdr:grpSpPr>
        <cdr:sp macro="" textlink="">
          <cdr:nvSpPr>
            <cdr:cNvPr id="16" name="Rectangle 15"/>
            <cdr:cNvSpPr/>
          </cdr:nvSpPr>
          <cdr:spPr>
            <a:xfrm xmlns:a="http://schemas.openxmlformats.org/drawingml/2006/main">
              <a:off x="161920" y="25965"/>
              <a:ext cx="533400" cy="222248"/>
            </a:xfrm>
            <a:prstGeom xmlns:a="http://schemas.openxmlformats.org/drawingml/2006/main" prst="rect">
              <a:avLst/>
            </a:prstGeom>
            <a:solidFill xmlns:a="http://schemas.openxmlformats.org/drawingml/2006/main">
              <a:schemeClr val="tx1">
                <a:lumMod val="65000"/>
                <a:lumOff val="35000"/>
              </a:schemeClr>
            </a:solidFill>
            <a:ln xmlns:a="http://schemas.openxmlformats.org/drawingml/2006/main">
              <a:solidFill>
                <a:schemeClr val="tx1">
                  <a:lumMod val="65000"/>
                  <a:lumOff val="35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n-US" sz="600">
                <a:solidFill>
                  <a:schemeClr val="bg1"/>
                </a:solidFill>
              </a:endParaRPr>
            </a:p>
          </cdr:txBody>
        </cdr:sp>
        <cdr:sp macro="" textlink="">
          <cdr:nvSpPr>
            <cdr:cNvPr id="17" name="Rectangle 16"/>
            <cdr:cNvSpPr/>
          </cdr:nvSpPr>
          <cdr:spPr>
            <a:xfrm xmlns:a="http://schemas.openxmlformats.org/drawingml/2006/main">
              <a:off x="0" y="0"/>
              <a:ext cx="857240" cy="274179"/>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800" b="0" i="0" u="none">
                  <a:solidFill>
                    <a:schemeClr val="bg1"/>
                  </a:solidFill>
                </a:rPr>
                <a:t>CRAP</a:t>
              </a:r>
            </a:p>
            <a:p xmlns:a="http://schemas.openxmlformats.org/drawingml/2006/main">
              <a:pPr algn="ctr"/>
              <a:r>
                <a:rPr lang="en-US" sz="800" b="0" i="0" u="none">
                  <a:solidFill>
                    <a:schemeClr val="bg1"/>
                  </a:solidFill>
                </a:rPr>
                <a:t>2005 - 2009</a:t>
              </a:r>
            </a:p>
          </cdr:txBody>
        </cdr:sp>
      </cdr:grpSp>
      <cdr:grpSp>
        <cdr:nvGrpSpPr>
          <cdr:cNvPr id="33" name="Group 32">
            <a:extLst xmlns:a="http://schemas.openxmlformats.org/drawingml/2006/main">
              <a:ext uri="{FF2B5EF4-FFF2-40B4-BE49-F238E27FC236}">
                <a16:creationId xmlns:a16="http://schemas.microsoft.com/office/drawing/2014/main" xmlns="" id="{01F7F739-5376-42AF-BBF1-B2DDDA6C954F}"/>
              </a:ext>
            </a:extLst>
          </cdr:cNvPr>
          <cdr:cNvGrpSpPr/>
        </cdr:nvGrpSpPr>
        <cdr:grpSpPr>
          <a:xfrm xmlns:a="http://schemas.openxmlformats.org/drawingml/2006/main">
            <a:off x="2251323" y="285749"/>
            <a:ext cx="566558" cy="133346"/>
            <a:chOff x="0" y="0"/>
            <a:chExt cx="482600" cy="133347"/>
          </a:xfrm>
        </cdr:grpSpPr>
        <cdr:sp macro="" textlink="">
          <cdr:nvSpPr>
            <cdr:cNvPr id="37" name="Rectangle 36"/>
            <cdr:cNvSpPr/>
          </cdr:nvSpPr>
          <cdr:spPr>
            <a:xfrm xmlns:a="http://schemas.openxmlformats.org/drawingml/2006/main">
              <a:off x="0" y="25398"/>
              <a:ext cx="76200" cy="82550"/>
            </a:xfrm>
            <a:prstGeom xmlns:a="http://schemas.openxmlformats.org/drawingml/2006/main" prst="rect">
              <a:avLst/>
            </a:prstGeom>
            <a:solidFill xmlns:a="http://schemas.openxmlformats.org/drawingml/2006/main">
              <a:schemeClr val="accent6"/>
            </a:solidFill>
            <a:ln xmlns:a="http://schemas.openxmlformats.org/drawingml/2006/main">
              <a:solidFill>
                <a:schemeClr val="accent6"/>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sp macro="" textlink="">
          <cdr:nvSpPr>
            <cdr:cNvPr id="38" name="Rectangle 37"/>
            <cdr:cNvSpPr/>
          </cdr:nvSpPr>
          <cdr:spPr>
            <a:xfrm xmlns:a="http://schemas.openxmlformats.org/drawingml/2006/main">
              <a:off x="57160" y="0"/>
              <a:ext cx="425440" cy="133347"/>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r"/>
              <a:r>
                <a:rPr lang="en-US" sz="800" b="0" i="0" u="none">
                  <a:solidFill>
                    <a:schemeClr val="tx1"/>
                  </a:solidFill>
                </a:rPr>
                <a:t>4.0%</a:t>
              </a:r>
            </a:p>
          </cdr:txBody>
        </cdr:sp>
      </cdr:grpSp>
      <cdr:grpSp>
        <cdr:nvGrpSpPr>
          <cdr:cNvPr id="34" name="Group 33">
            <a:extLst xmlns:a="http://schemas.openxmlformats.org/drawingml/2006/main">
              <a:ext uri="{FF2B5EF4-FFF2-40B4-BE49-F238E27FC236}">
                <a16:creationId xmlns:a16="http://schemas.microsoft.com/office/drawing/2014/main" xmlns="" id="{4DC32499-1CE2-4CB0-8FB2-FA6B0553C907}"/>
              </a:ext>
            </a:extLst>
          </cdr:cNvPr>
          <cdr:cNvGrpSpPr/>
        </cdr:nvGrpSpPr>
        <cdr:grpSpPr>
          <a:xfrm xmlns:a="http://schemas.openxmlformats.org/drawingml/2006/main">
            <a:off x="2251323" y="434692"/>
            <a:ext cx="566558" cy="133348"/>
            <a:chOff x="0" y="148942"/>
            <a:chExt cx="482600" cy="133347"/>
          </a:xfrm>
        </cdr:grpSpPr>
        <cdr:sp macro="" textlink="">
          <cdr:nvSpPr>
            <cdr:cNvPr id="35" name="Rectangle 34"/>
            <cdr:cNvSpPr/>
          </cdr:nvSpPr>
          <cdr:spPr>
            <a:xfrm xmlns:a="http://schemas.openxmlformats.org/drawingml/2006/main">
              <a:off x="0" y="174340"/>
              <a:ext cx="76200" cy="82550"/>
            </a:xfrm>
            <a:prstGeom xmlns:a="http://schemas.openxmlformats.org/drawingml/2006/main" prst="rect">
              <a:avLst/>
            </a:prstGeom>
            <a:solidFill xmlns:a="http://schemas.openxmlformats.org/drawingml/2006/main">
              <a:schemeClr val="tx2">
                <a:lumMod val="75000"/>
              </a:schemeClr>
            </a:solidFill>
            <a:ln xmlns:a="http://schemas.openxmlformats.org/drawingml/2006/main">
              <a:solidFill>
                <a:schemeClr val="tx2">
                  <a:lumMod val="75000"/>
                </a:schemeClr>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sp macro="" textlink="">
          <cdr:nvSpPr>
            <cdr:cNvPr id="36" name="Rectangle 35"/>
            <cdr:cNvSpPr/>
          </cdr:nvSpPr>
          <cdr:spPr>
            <a:xfrm xmlns:a="http://schemas.openxmlformats.org/drawingml/2006/main">
              <a:off x="57160" y="148942"/>
              <a:ext cx="425440" cy="133347"/>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r"/>
              <a:r>
                <a:rPr lang="en-US" sz="800" b="0" i="0" u="none">
                  <a:solidFill>
                    <a:schemeClr val="tx1"/>
                  </a:solidFill>
                </a:rPr>
                <a:t>11.2%</a:t>
              </a:r>
            </a:p>
          </cdr:txBody>
        </cdr:sp>
      </cdr:grpSp>
    </cdr:grpSp>
  </cdr:relSizeAnchor>
  <cdr:relSizeAnchor xmlns:cdr="http://schemas.openxmlformats.org/drawingml/2006/chartDrawing">
    <cdr:from>
      <cdr:x>0.56559</cdr:x>
      <cdr:y>0.00413</cdr:y>
    </cdr:from>
    <cdr:to>
      <cdr:x>0.78267</cdr:x>
      <cdr:y>0.8372</cdr:y>
    </cdr:to>
    <cdr:grpSp>
      <cdr:nvGrpSpPr>
        <cdr:cNvPr id="47" name="Group 46">
          <a:extLst xmlns:a="http://schemas.openxmlformats.org/drawingml/2006/main">
            <a:ext uri="{FF2B5EF4-FFF2-40B4-BE49-F238E27FC236}">
              <a16:creationId xmlns:a16="http://schemas.microsoft.com/office/drawing/2014/main" xmlns="" id="{E55E929A-B69B-47DD-89A1-4E5312B5EC98}"/>
            </a:ext>
          </a:extLst>
        </cdr:cNvPr>
        <cdr:cNvGrpSpPr/>
      </cdr:nvGrpSpPr>
      <cdr:grpSpPr>
        <a:xfrm xmlns:a="http://schemas.openxmlformats.org/drawingml/2006/main">
          <a:off x="4939590" y="20686"/>
          <a:ext cx="1895873" cy="4172628"/>
          <a:chOff x="2925745" y="0"/>
          <a:chExt cx="825712" cy="2489197"/>
        </a:xfrm>
      </cdr:grpSpPr>
      <cdr:cxnSp macro="">
        <cdr:nvCxnSpPr>
          <cdr:cNvPr id="6" name="Straight Connector 5">
            <a:extLst xmlns:a="http://schemas.openxmlformats.org/drawingml/2006/main">
              <a:ext uri="{FF2B5EF4-FFF2-40B4-BE49-F238E27FC236}">
                <a16:creationId xmlns:a16="http://schemas.microsoft.com/office/drawing/2014/main" xmlns="" id="{79410205-B72C-4896-9953-BA2D7EE3BDBA}"/>
              </a:ext>
            </a:extLst>
          </cdr:cNvPr>
          <cdr:cNvCxnSpPr/>
        </cdr:nvCxnSpPr>
        <cdr:spPr>
          <a:xfrm xmlns:a="http://schemas.openxmlformats.org/drawingml/2006/main" flipV="1">
            <a:off x="3660251" y="76197"/>
            <a:ext cx="0" cy="2413000"/>
          </a:xfrm>
          <a:prstGeom xmlns:a="http://schemas.openxmlformats.org/drawingml/2006/main" prst="line">
            <a:avLst/>
          </a:prstGeom>
          <a:ln xmlns:a="http://schemas.openxmlformats.org/drawingml/2006/main">
            <a:solidFill>
              <a:schemeClr val="tx1">
                <a:lumMod val="65000"/>
                <a:lumOff val="35000"/>
              </a:schemeClr>
            </a:solidFill>
            <a:prstDash val="dash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nvGrpSpPr>
          <cdr:cNvPr id="21" name="Group 20">
            <a:extLst xmlns:a="http://schemas.openxmlformats.org/drawingml/2006/main">
              <a:ext uri="{FF2B5EF4-FFF2-40B4-BE49-F238E27FC236}">
                <a16:creationId xmlns:a16="http://schemas.microsoft.com/office/drawing/2014/main" xmlns="" id="{1C2B3235-D80B-4F5E-BD95-74FAC9E9E148}"/>
              </a:ext>
            </a:extLst>
          </cdr:cNvPr>
          <cdr:cNvGrpSpPr/>
        </cdr:nvGrpSpPr>
        <cdr:grpSpPr>
          <a:xfrm xmlns:a="http://schemas.openxmlformats.org/drawingml/2006/main">
            <a:off x="2925745" y="0"/>
            <a:ext cx="825712" cy="274180"/>
            <a:chOff x="2315225" y="159033"/>
            <a:chExt cx="703350" cy="274179"/>
          </a:xfrm>
        </cdr:grpSpPr>
        <cdr:sp macro="" textlink="">
          <cdr:nvSpPr>
            <cdr:cNvPr id="19" name="Rectangle 18"/>
            <cdr:cNvSpPr/>
          </cdr:nvSpPr>
          <cdr:spPr>
            <a:xfrm xmlns:a="http://schemas.openxmlformats.org/drawingml/2006/main">
              <a:off x="2400200" y="184998"/>
              <a:ext cx="533400" cy="222248"/>
            </a:xfrm>
            <a:prstGeom xmlns:a="http://schemas.openxmlformats.org/drawingml/2006/main" prst="rect">
              <a:avLst/>
            </a:prstGeom>
            <a:solidFill xmlns:a="http://schemas.openxmlformats.org/drawingml/2006/main">
              <a:schemeClr val="tx1">
                <a:lumMod val="65000"/>
                <a:lumOff val="35000"/>
              </a:schemeClr>
            </a:solidFill>
            <a:ln xmlns:a="http://schemas.openxmlformats.org/drawingml/2006/main">
              <a:solidFill>
                <a:schemeClr val="tx1">
                  <a:lumMod val="65000"/>
                  <a:lumOff val="35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n-US" sz="600">
                <a:solidFill>
                  <a:schemeClr val="bg1"/>
                </a:solidFill>
              </a:endParaRPr>
            </a:p>
          </cdr:txBody>
        </cdr:sp>
        <cdr:sp macro="" textlink="">
          <cdr:nvSpPr>
            <cdr:cNvPr id="20" name="Rectangle 19"/>
            <cdr:cNvSpPr/>
          </cdr:nvSpPr>
          <cdr:spPr>
            <a:xfrm xmlns:a="http://schemas.openxmlformats.org/drawingml/2006/main">
              <a:off x="2315225" y="159033"/>
              <a:ext cx="703350" cy="274179"/>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800" b="0" i="0" u="none">
                  <a:solidFill>
                    <a:schemeClr val="bg1"/>
                  </a:solidFill>
                </a:rPr>
                <a:t>CRAP</a:t>
              </a:r>
            </a:p>
            <a:p xmlns:a="http://schemas.openxmlformats.org/drawingml/2006/main">
              <a:pPr algn="ctr"/>
              <a:r>
                <a:rPr lang="en-US" sz="800" b="0" i="0" u="none">
                  <a:solidFill>
                    <a:schemeClr val="bg1"/>
                  </a:solidFill>
                </a:rPr>
                <a:t>2010 - 2014</a:t>
              </a:r>
            </a:p>
          </cdr:txBody>
        </cdr:sp>
      </cdr:grpSp>
      <cdr:grpSp>
        <cdr:nvGrpSpPr>
          <cdr:cNvPr id="39" name="Group 38">
            <a:extLst xmlns:a="http://schemas.openxmlformats.org/drawingml/2006/main">
              <a:ext uri="{FF2B5EF4-FFF2-40B4-BE49-F238E27FC236}">
                <a16:creationId xmlns:a16="http://schemas.microsoft.com/office/drawing/2014/main" xmlns="" id="{6DD2679F-A5E1-4451-9345-195372DC5FC0}"/>
              </a:ext>
            </a:extLst>
          </cdr:cNvPr>
          <cdr:cNvGrpSpPr/>
        </cdr:nvGrpSpPr>
        <cdr:grpSpPr>
          <a:xfrm xmlns:a="http://schemas.openxmlformats.org/drawingml/2006/main">
            <a:off x="3063885" y="285750"/>
            <a:ext cx="566557" cy="133344"/>
            <a:chOff x="0" y="0"/>
            <a:chExt cx="482600" cy="133347"/>
          </a:xfrm>
        </cdr:grpSpPr>
        <cdr:sp macro="" textlink="">
          <cdr:nvSpPr>
            <cdr:cNvPr id="43" name="Rectangle 42"/>
            <cdr:cNvSpPr/>
          </cdr:nvSpPr>
          <cdr:spPr>
            <a:xfrm xmlns:a="http://schemas.openxmlformats.org/drawingml/2006/main">
              <a:off x="0" y="25398"/>
              <a:ext cx="76200" cy="82550"/>
            </a:xfrm>
            <a:prstGeom xmlns:a="http://schemas.openxmlformats.org/drawingml/2006/main" prst="rect">
              <a:avLst/>
            </a:prstGeom>
            <a:solidFill xmlns:a="http://schemas.openxmlformats.org/drawingml/2006/main">
              <a:schemeClr val="accent6"/>
            </a:solidFill>
            <a:ln xmlns:a="http://schemas.openxmlformats.org/drawingml/2006/main">
              <a:solidFill>
                <a:schemeClr val="accent6"/>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sp macro="" textlink="">
          <cdr:nvSpPr>
            <cdr:cNvPr id="44" name="Rectangle 43"/>
            <cdr:cNvSpPr/>
          </cdr:nvSpPr>
          <cdr:spPr>
            <a:xfrm xmlns:a="http://schemas.openxmlformats.org/drawingml/2006/main">
              <a:off x="57160" y="0"/>
              <a:ext cx="425440" cy="133347"/>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r"/>
              <a:r>
                <a:rPr lang="en-US" sz="800" b="0" i="0" u="none">
                  <a:solidFill>
                    <a:schemeClr val="tx1"/>
                  </a:solidFill>
                </a:rPr>
                <a:t>5.2%</a:t>
              </a:r>
            </a:p>
          </cdr:txBody>
        </cdr:sp>
      </cdr:grpSp>
      <cdr:grpSp>
        <cdr:nvGrpSpPr>
          <cdr:cNvPr id="40" name="Group 39">
            <a:extLst xmlns:a="http://schemas.openxmlformats.org/drawingml/2006/main">
              <a:ext uri="{FF2B5EF4-FFF2-40B4-BE49-F238E27FC236}">
                <a16:creationId xmlns:a16="http://schemas.microsoft.com/office/drawing/2014/main" xmlns="" id="{7D2046E4-6858-47AE-B2CD-653D716472BA}"/>
              </a:ext>
            </a:extLst>
          </cdr:cNvPr>
          <cdr:cNvGrpSpPr/>
        </cdr:nvGrpSpPr>
        <cdr:grpSpPr>
          <a:xfrm xmlns:a="http://schemas.openxmlformats.org/drawingml/2006/main">
            <a:off x="3063886" y="434691"/>
            <a:ext cx="566558" cy="133348"/>
            <a:chOff x="0" y="148942"/>
            <a:chExt cx="482600" cy="133347"/>
          </a:xfrm>
        </cdr:grpSpPr>
        <cdr:sp macro="" textlink="">
          <cdr:nvSpPr>
            <cdr:cNvPr id="41" name="Rectangle 40"/>
            <cdr:cNvSpPr/>
          </cdr:nvSpPr>
          <cdr:spPr>
            <a:xfrm xmlns:a="http://schemas.openxmlformats.org/drawingml/2006/main">
              <a:off x="0" y="174340"/>
              <a:ext cx="76200" cy="82550"/>
            </a:xfrm>
            <a:prstGeom xmlns:a="http://schemas.openxmlformats.org/drawingml/2006/main" prst="rect">
              <a:avLst/>
            </a:prstGeom>
            <a:solidFill xmlns:a="http://schemas.openxmlformats.org/drawingml/2006/main">
              <a:schemeClr val="tx2">
                <a:lumMod val="75000"/>
              </a:schemeClr>
            </a:solidFill>
            <a:ln xmlns:a="http://schemas.openxmlformats.org/drawingml/2006/main">
              <a:solidFill>
                <a:schemeClr val="tx2">
                  <a:lumMod val="75000"/>
                </a:schemeClr>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sp macro="" textlink="">
          <cdr:nvSpPr>
            <cdr:cNvPr id="42" name="Rectangle 41"/>
            <cdr:cNvSpPr/>
          </cdr:nvSpPr>
          <cdr:spPr>
            <a:xfrm xmlns:a="http://schemas.openxmlformats.org/drawingml/2006/main">
              <a:off x="57160" y="148942"/>
              <a:ext cx="425440" cy="133347"/>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r"/>
              <a:r>
                <a:rPr lang="en-US" sz="800" b="0" i="0" u="none">
                  <a:solidFill>
                    <a:schemeClr val="tx1"/>
                  </a:solidFill>
                </a:rPr>
                <a:t>7.7%</a:t>
              </a:r>
            </a:p>
          </cdr:txBody>
        </cdr:sp>
      </cdr:grpSp>
    </cdr:grpSp>
  </cdr:relSizeAnchor>
  <cdr:relSizeAnchor xmlns:cdr="http://schemas.openxmlformats.org/drawingml/2006/chartDrawing">
    <cdr:from>
      <cdr:x>0.83139</cdr:x>
      <cdr:y>0.34247</cdr:y>
    </cdr:from>
    <cdr:to>
      <cdr:x>1</cdr:x>
      <cdr:y>0.39772</cdr:y>
    </cdr:to>
    <cdr:sp macro="" textlink="">
      <cdr:nvSpPr>
        <cdr:cNvPr id="45" name="Rectangle 44"/>
        <cdr:cNvSpPr/>
      </cdr:nvSpPr>
      <cdr:spPr>
        <a:xfrm xmlns:a="http://schemas.openxmlformats.org/drawingml/2006/main">
          <a:off x="3167989" y="1021798"/>
          <a:ext cx="642484" cy="164846"/>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en-US" sz="800" b="1" i="0" u="none">
              <a:solidFill>
                <a:schemeClr val="tx1"/>
              </a:solidFill>
            </a:rPr>
            <a:t>Captación Bancaria*</a:t>
          </a:r>
        </a:p>
      </cdr:txBody>
    </cdr:sp>
  </cdr:relSizeAnchor>
  <cdr:relSizeAnchor xmlns:cdr="http://schemas.openxmlformats.org/drawingml/2006/chartDrawing">
    <cdr:from>
      <cdr:x>0.7779</cdr:x>
      <cdr:y>0.6728</cdr:y>
    </cdr:from>
    <cdr:to>
      <cdr:x>1</cdr:x>
      <cdr:y>0.74631</cdr:y>
    </cdr:to>
    <cdr:sp macro="" textlink="">
      <cdr:nvSpPr>
        <cdr:cNvPr id="46" name="Rectangle 45"/>
        <cdr:cNvSpPr/>
      </cdr:nvSpPr>
      <cdr:spPr>
        <a:xfrm xmlns:a="http://schemas.openxmlformats.org/drawingml/2006/main">
          <a:off x="6793804" y="3369878"/>
          <a:ext cx="1939714" cy="368199"/>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en-US" sz="800" b="1" i="0" u="none" dirty="0" err="1">
              <a:solidFill>
                <a:schemeClr val="tx1"/>
              </a:solidFill>
            </a:rPr>
            <a:t>Financiamiento</a:t>
          </a:r>
          <a:r>
            <a:rPr lang="en-US" sz="800" b="1" i="0" u="none" dirty="0">
              <a:solidFill>
                <a:schemeClr val="tx1"/>
              </a:solidFill>
            </a:rPr>
            <a:t> d</a:t>
          </a:r>
          <a:r>
            <a:rPr lang="en-US" sz="800" b="1" i="0" u="none" baseline="0" dirty="0">
              <a:solidFill>
                <a:schemeClr val="tx1"/>
              </a:solidFill>
            </a:rPr>
            <a:t>e la Banca* al Sector </a:t>
          </a:r>
          <a:r>
            <a:rPr lang="en-US" sz="800" b="1" i="0" u="none" baseline="0" dirty="0" err="1">
              <a:solidFill>
                <a:schemeClr val="tx1"/>
              </a:solidFill>
            </a:rPr>
            <a:t>Privado</a:t>
          </a:r>
          <a:r>
            <a:rPr lang="en-US" sz="800" b="1" i="0" u="none" baseline="0" dirty="0">
              <a:solidFill>
                <a:schemeClr val="tx1"/>
              </a:solidFill>
            </a:rPr>
            <a:t> No </a:t>
          </a:r>
          <a:r>
            <a:rPr lang="en-US" sz="800" b="1" i="0" u="none" baseline="0" dirty="0" err="1">
              <a:solidFill>
                <a:schemeClr val="tx1"/>
              </a:solidFill>
            </a:rPr>
            <a:t>Financiero</a:t>
          </a:r>
          <a:endParaRPr lang="en-US" sz="800" b="1" i="0" u="none" dirty="0">
            <a:solidFill>
              <a:schemeClr val="tx1"/>
            </a:solidFill>
          </a:endParaRPr>
        </a:p>
      </cdr:txBody>
    </cdr:sp>
  </cdr:relSizeAnchor>
  <cdr:relSizeAnchor xmlns:cdr="http://schemas.openxmlformats.org/drawingml/2006/chartDrawing">
    <cdr:from>
      <cdr:x>0.87523</cdr:x>
      <cdr:y>0.40699</cdr:y>
    </cdr:from>
    <cdr:to>
      <cdr:x>0.87524</cdr:x>
      <cdr:y>0.63061</cdr:y>
    </cdr:to>
    <cdr:cxnSp macro="">
      <cdr:nvCxnSpPr>
        <cdr:cNvPr id="52" name="Straight Arrow Connector 51">
          <a:extLst xmlns:a="http://schemas.openxmlformats.org/drawingml/2006/main">
            <a:ext uri="{FF2B5EF4-FFF2-40B4-BE49-F238E27FC236}">
              <a16:creationId xmlns:a16="http://schemas.microsoft.com/office/drawing/2014/main" xmlns="" id="{B6EDB4DD-FD04-4A9E-9990-68EF0BB6EC9A}"/>
            </a:ext>
          </a:extLst>
        </cdr:cNvPr>
        <cdr:cNvCxnSpPr/>
      </cdr:nvCxnSpPr>
      <cdr:spPr>
        <a:xfrm xmlns:a="http://schemas.openxmlformats.org/drawingml/2006/main">
          <a:off x="3358604" y="1390508"/>
          <a:ext cx="39" cy="764008"/>
        </a:xfrm>
        <a:prstGeom xmlns:a="http://schemas.openxmlformats.org/drawingml/2006/main" prst="straightConnector1">
          <a:avLst/>
        </a:prstGeom>
        <a:ln xmlns:a="http://schemas.openxmlformats.org/drawingml/2006/main">
          <a:solidFill>
            <a:schemeClr val="tx1">
              <a:lumMod val="50000"/>
              <a:lumOff val="50000"/>
            </a:schemeClr>
          </a:solidFill>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0.85906</cdr:x>
      <cdr:y>0.46954</cdr:y>
    </cdr:from>
    <cdr:to>
      <cdr:x>1</cdr:x>
      <cdr:y>0.54698</cdr:y>
    </cdr:to>
    <cdr:sp macro="" textlink="">
      <cdr:nvSpPr>
        <cdr:cNvPr id="53" name="Rectangle 52"/>
        <cdr:cNvSpPr/>
      </cdr:nvSpPr>
      <cdr:spPr>
        <a:xfrm xmlns:a="http://schemas.openxmlformats.org/drawingml/2006/main">
          <a:off x="3300070" y="1518889"/>
          <a:ext cx="541420" cy="250502"/>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800" b="0" i="0" u="none">
              <a:solidFill>
                <a:schemeClr val="tx1"/>
              </a:solidFill>
            </a:rPr>
            <a:t>5.9%</a:t>
          </a:r>
          <a:endParaRPr lang="en-US" sz="800" b="0" i="0" u="none" baseline="0">
            <a:solidFill>
              <a:schemeClr val="tx1"/>
            </a:solidFill>
          </a:endParaRPr>
        </a:p>
        <a:p xmlns:a="http://schemas.openxmlformats.org/drawingml/2006/main">
          <a:pPr algn="ctr"/>
          <a:r>
            <a:rPr lang="en-US" sz="800" b="0" i="0" u="none" baseline="0">
              <a:solidFill>
                <a:schemeClr val="tx1"/>
              </a:solidFill>
            </a:rPr>
            <a:t>del PIB</a:t>
          </a:r>
          <a:endParaRPr lang="en-US" sz="800" b="0" i="0" u="none">
            <a:solidFill>
              <a:schemeClr val="tx1"/>
            </a:solidFill>
          </a:endParaRPr>
        </a:p>
      </cdr:txBody>
    </cdr:sp>
  </cdr:relSizeAnchor>
  <cdr:relSizeAnchor xmlns:cdr="http://schemas.openxmlformats.org/drawingml/2006/chartDrawing">
    <cdr:from>
      <cdr:x>0.74896</cdr:x>
      <cdr:y>0.00737</cdr:y>
    </cdr:from>
    <cdr:to>
      <cdr:x>0.93225</cdr:x>
      <cdr:y>0.18501</cdr:y>
    </cdr:to>
    <cdr:grpSp>
      <cdr:nvGrpSpPr>
        <cdr:cNvPr id="51" name="Group 46">
          <a:extLst xmlns:a="http://schemas.openxmlformats.org/drawingml/2006/main">
            <a:ext uri="{FF2B5EF4-FFF2-40B4-BE49-F238E27FC236}">
              <a16:creationId xmlns:a16="http://schemas.microsoft.com/office/drawing/2014/main" xmlns="" id="{F752B258-1B6F-4C17-A707-6E5282BCD894}"/>
            </a:ext>
          </a:extLst>
        </cdr:cNvPr>
        <cdr:cNvGrpSpPr/>
      </cdr:nvGrpSpPr>
      <cdr:grpSpPr>
        <a:xfrm xmlns:a="http://schemas.openxmlformats.org/drawingml/2006/main">
          <a:off x="6541056" y="36914"/>
          <a:ext cx="1600766" cy="889752"/>
          <a:chOff x="0" y="0"/>
          <a:chExt cx="703352" cy="530763"/>
        </a:xfrm>
      </cdr:grpSpPr>
      <cdr:grpSp>
        <cdr:nvGrpSpPr>
          <cdr:cNvPr id="55" name="Group 20">
            <a:extLst xmlns:a="http://schemas.openxmlformats.org/drawingml/2006/main">
              <a:ext uri="{FF2B5EF4-FFF2-40B4-BE49-F238E27FC236}">
                <a16:creationId xmlns:a16="http://schemas.microsoft.com/office/drawing/2014/main" xmlns="" id="{49CCC64C-3E98-41BE-A7EC-E1C37BF60A06}"/>
              </a:ext>
            </a:extLst>
          </cdr:cNvPr>
          <cdr:cNvGrpSpPr/>
        </cdr:nvGrpSpPr>
        <cdr:grpSpPr>
          <a:xfrm xmlns:a="http://schemas.openxmlformats.org/drawingml/2006/main">
            <a:off x="0" y="0"/>
            <a:ext cx="703352" cy="251999"/>
            <a:chOff x="0" y="0"/>
            <a:chExt cx="599121" cy="274179"/>
          </a:xfrm>
        </cdr:grpSpPr>
        <cdr:sp macro="" textlink="">
          <cdr:nvSpPr>
            <cdr:cNvPr id="62" name="Rectangle 18">
              <a:extLst xmlns:a="http://schemas.openxmlformats.org/drawingml/2006/main">
                <a:ext uri="{FF2B5EF4-FFF2-40B4-BE49-F238E27FC236}">
                  <a16:creationId xmlns:a16="http://schemas.microsoft.com/office/drawing/2014/main" xmlns="" id="{D14908E5-4610-4155-9FDC-97A0D2E47287}"/>
                </a:ext>
              </a:extLst>
            </cdr:cNvPr>
            <cdr:cNvSpPr/>
          </cdr:nvSpPr>
          <cdr:spPr>
            <a:xfrm xmlns:a="http://schemas.openxmlformats.org/drawingml/2006/main">
              <a:off x="72383" y="25965"/>
              <a:ext cx="454356" cy="222248"/>
            </a:xfrm>
            <a:prstGeom xmlns:a="http://schemas.openxmlformats.org/drawingml/2006/main" prst="rect">
              <a:avLst/>
            </a:prstGeom>
            <a:solidFill xmlns:a="http://schemas.openxmlformats.org/drawingml/2006/main">
              <a:schemeClr val="tx1">
                <a:lumMod val="65000"/>
                <a:lumOff val="35000"/>
              </a:schemeClr>
            </a:solidFill>
            <a:ln xmlns:a="http://schemas.openxmlformats.org/drawingml/2006/main">
              <a:solidFill>
                <a:schemeClr val="tx1">
                  <a:lumMod val="65000"/>
                  <a:lumOff val="35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n-US" sz="600">
                <a:solidFill>
                  <a:schemeClr val="bg1"/>
                </a:solidFill>
              </a:endParaRPr>
            </a:p>
          </cdr:txBody>
        </cdr:sp>
        <cdr:sp macro="" textlink="">
          <cdr:nvSpPr>
            <cdr:cNvPr id="63" name="Rectangle 19">
              <a:extLst xmlns:a="http://schemas.openxmlformats.org/drawingml/2006/main">
                <a:ext uri="{FF2B5EF4-FFF2-40B4-BE49-F238E27FC236}">
                  <a16:creationId xmlns:a16="http://schemas.microsoft.com/office/drawing/2014/main" xmlns="" id="{47FC743C-1BEC-4FAE-9F94-5C5EC4833CDF}"/>
                </a:ext>
              </a:extLst>
            </cdr:cNvPr>
            <cdr:cNvSpPr/>
          </cdr:nvSpPr>
          <cdr:spPr>
            <a:xfrm xmlns:a="http://schemas.openxmlformats.org/drawingml/2006/main">
              <a:off x="0" y="0"/>
              <a:ext cx="599121" cy="274179"/>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800" b="0" i="0" u="none">
                  <a:solidFill>
                    <a:schemeClr val="bg1"/>
                  </a:solidFill>
                </a:rPr>
                <a:t>CRAP</a:t>
              </a:r>
            </a:p>
            <a:p xmlns:a="http://schemas.openxmlformats.org/drawingml/2006/main">
              <a:pPr algn="ctr"/>
              <a:r>
                <a:rPr lang="en-US" sz="800" b="0" i="0" u="none">
                  <a:solidFill>
                    <a:schemeClr val="bg1"/>
                  </a:solidFill>
                </a:rPr>
                <a:t>2015 - 2016</a:t>
              </a:r>
            </a:p>
          </cdr:txBody>
        </cdr:sp>
      </cdr:grpSp>
      <cdr:grpSp>
        <cdr:nvGrpSpPr>
          <cdr:cNvPr id="56" name="Group 38">
            <a:extLst xmlns:a="http://schemas.openxmlformats.org/drawingml/2006/main">
              <a:ext uri="{FF2B5EF4-FFF2-40B4-BE49-F238E27FC236}">
                <a16:creationId xmlns:a16="http://schemas.microsoft.com/office/drawing/2014/main" xmlns="" id="{5CC82FD3-7E6C-4C03-9DC5-5A04ADA84742}"/>
              </a:ext>
            </a:extLst>
          </cdr:cNvPr>
          <cdr:cNvGrpSpPr/>
        </cdr:nvGrpSpPr>
        <cdr:grpSpPr>
          <a:xfrm xmlns:a="http://schemas.openxmlformats.org/drawingml/2006/main">
            <a:off x="138140" y="262633"/>
            <a:ext cx="482598" cy="122561"/>
            <a:chOff x="138139" y="285750"/>
            <a:chExt cx="411081" cy="133347"/>
          </a:xfrm>
        </cdr:grpSpPr>
        <cdr:sp macro="" textlink="">
          <cdr:nvSpPr>
            <cdr:cNvPr id="60" name="Rectangle 42">
              <a:extLst xmlns:a="http://schemas.openxmlformats.org/drawingml/2006/main">
                <a:ext uri="{FF2B5EF4-FFF2-40B4-BE49-F238E27FC236}">
                  <a16:creationId xmlns:a16="http://schemas.microsoft.com/office/drawing/2014/main" xmlns="" id="{4924106D-1FEC-40C0-B7E5-D5AA85E91A64}"/>
                </a:ext>
              </a:extLst>
            </cdr:cNvPr>
            <cdr:cNvSpPr/>
          </cdr:nvSpPr>
          <cdr:spPr>
            <a:xfrm xmlns:a="http://schemas.openxmlformats.org/drawingml/2006/main">
              <a:off x="138139" y="311148"/>
              <a:ext cx="64908" cy="82550"/>
            </a:xfrm>
            <a:prstGeom xmlns:a="http://schemas.openxmlformats.org/drawingml/2006/main" prst="rect">
              <a:avLst/>
            </a:prstGeom>
            <a:solidFill xmlns:a="http://schemas.openxmlformats.org/drawingml/2006/main">
              <a:schemeClr val="accent6"/>
            </a:solidFill>
            <a:ln xmlns:a="http://schemas.openxmlformats.org/drawingml/2006/main">
              <a:solidFill>
                <a:schemeClr val="accent6"/>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sp macro="" textlink="">
          <cdr:nvSpPr>
            <cdr:cNvPr id="61" name="Rectangle 43">
              <a:extLst xmlns:a="http://schemas.openxmlformats.org/drawingml/2006/main">
                <a:ext uri="{FF2B5EF4-FFF2-40B4-BE49-F238E27FC236}">
                  <a16:creationId xmlns:a16="http://schemas.microsoft.com/office/drawing/2014/main" xmlns="" id="{11A7E395-0B9B-4B14-B49F-FE011E8F28DA}"/>
                </a:ext>
              </a:extLst>
            </cdr:cNvPr>
            <cdr:cNvSpPr/>
          </cdr:nvSpPr>
          <cdr:spPr>
            <a:xfrm xmlns:a="http://schemas.openxmlformats.org/drawingml/2006/main">
              <a:off x="186828" y="285750"/>
              <a:ext cx="362392" cy="133347"/>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r"/>
              <a:r>
                <a:rPr lang="en-US" sz="800" b="0" i="0" u="none">
                  <a:solidFill>
                    <a:schemeClr val="tx1"/>
                  </a:solidFill>
                </a:rPr>
                <a:t>7.3%</a:t>
              </a:r>
            </a:p>
          </cdr:txBody>
        </cdr:sp>
      </cdr:grpSp>
      <cdr:grpSp>
        <cdr:nvGrpSpPr>
          <cdr:cNvPr id="57" name="Group 39">
            <a:extLst xmlns:a="http://schemas.openxmlformats.org/drawingml/2006/main">
              <a:ext uri="{FF2B5EF4-FFF2-40B4-BE49-F238E27FC236}">
                <a16:creationId xmlns:a16="http://schemas.microsoft.com/office/drawing/2014/main" xmlns="" id="{FB16A49C-5A98-4537-A2CC-2255CBF38D01}"/>
              </a:ext>
            </a:extLst>
          </cdr:cNvPr>
          <cdr:cNvGrpSpPr/>
        </cdr:nvGrpSpPr>
        <cdr:grpSpPr>
          <a:xfrm xmlns:a="http://schemas.openxmlformats.org/drawingml/2006/main">
            <a:off x="138141" y="408204"/>
            <a:ext cx="482263" cy="122559"/>
            <a:chOff x="138140" y="444134"/>
            <a:chExt cx="410795" cy="133347"/>
          </a:xfrm>
        </cdr:grpSpPr>
        <cdr:sp macro="" textlink="">
          <cdr:nvSpPr>
            <cdr:cNvPr id="58" name="Rectangle 40">
              <a:extLst xmlns:a="http://schemas.openxmlformats.org/drawingml/2006/main">
                <a:ext uri="{FF2B5EF4-FFF2-40B4-BE49-F238E27FC236}">
                  <a16:creationId xmlns:a16="http://schemas.microsoft.com/office/drawing/2014/main" xmlns="" id="{EA8CD32C-712F-4EE6-81B7-AB5650661696}"/>
                </a:ext>
              </a:extLst>
            </cdr:cNvPr>
            <cdr:cNvSpPr/>
          </cdr:nvSpPr>
          <cdr:spPr>
            <a:xfrm xmlns:a="http://schemas.openxmlformats.org/drawingml/2006/main">
              <a:off x="138140" y="460090"/>
              <a:ext cx="64908" cy="82550"/>
            </a:xfrm>
            <a:prstGeom xmlns:a="http://schemas.openxmlformats.org/drawingml/2006/main" prst="rect">
              <a:avLst/>
            </a:prstGeom>
            <a:solidFill xmlns:a="http://schemas.openxmlformats.org/drawingml/2006/main">
              <a:schemeClr val="tx2">
                <a:lumMod val="75000"/>
              </a:schemeClr>
            </a:solidFill>
            <a:ln xmlns:a="http://schemas.openxmlformats.org/drawingml/2006/main">
              <a:solidFill>
                <a:schemeClr val="tx2">
                  <a:lumMod val="75000"/>
                </a:schemeClr>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sp macro="" textlink="">
          <cdr:nvSpPr>
            <cdr:cNvPr id="59" name="Rectangle 41">
              <a:extLst xmlns:a="http://schemas.openxmlformats.org/drawingml/2006/main">
                <a:ext uri="{FF2B5EF4-FFF2-40B4-BE49-F238E27FC236}">
                  <a16:creationId xmlns:a16="http://schemas.microsoft.com/office/drawing/2014/main" xmlns="" id="{B7944535-A618-4815-9EAD-EC4F6F3185D1}"/>
                </a:ext>
              </a:extLst>
            </cdr:cNvPr>
            <cdr:cNvSpPr/>
          </cdr:nvSpPr>
          <cdr:spPr>
            <a:xfrm xmlns:a="http://schemas.openxmlformats.org/drawingml/2006/main">
              <a:off x="186543" y="444134"/>
              <a:ext cx="362392" cy="133347"/>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r"/>
              <a:r>
                <a:rPr lang="en-US" sz="800" b="0" i="0" u="none">
                  <a:solidFill>
                    <a:schemeClr val="tx1"/>
                  </a:solidFill>
                </a:rPr>
                <a:t>8.5%</a:t>
              </a:r>
            </a:p>
          </cdr:txBody>
        </cdr:sp>
      </cdr:grpSp>
    </cdr:grpSp>
  </cdr:relSizeAnchor>
</c:userShapes>
</file>

<file path=ppt/drawings/drawing2.xml><?xml version="1.0" encoding="utf-8"?>
<c:userShapes xmlns:c="http://schemas.openxmlformats.org/drawingml/2006/chart">
  <cdr:relSizeAnchor xmlns:cdr="http://schemas.openxmlformats.org/drawingml/2006/chartDrawing">
    <cdr:from>
      <cdr:x>0</cdr:x>
      <cdr:y>0.88072</cdr:y>
    </cdr:from>
    <cdr:to>
      <cdr:x>0.98187</cdr:x>
      <cdr:y>1</cdr:y>
    </cdr:to>
    <cdr:sp macro="" textlink="">
      <cdr:nvSpPr>
        <cdr:cNvPr id="3" name="CuadroTexto 2">
          <a:extLst xmlns:a="http://schemas.openxmlformats.org/drawingml/2006/main">
            <a:ext uri="{FF2B5EF4-FFF2-40B4-BE49-F238E27FC236}">
              <a16:creationId xmlns:a16="http://schemas.microsoft.com/office/drawing/2014/main" xmlns="" id="{99F3E689-FC56-4EBC-AE2F-0D42CFDAB62B}"/>
            </a:ext>
          </a:extLst>
        </cdr:cNvPr>
        <cdr:cNvSpPr txBox="1"/>
      </cdr:nvSpPr>
      <cdr:spPr>
        <a:xfrm xmlns:a="http://schemas.openxmlformats.org/drawingml/2006/main">
          <a:off x="0" y="3939064"/>
          <a:ext cx="5662706" cy="533486"/>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MX" sz="1000"/>
            <a:t>FUENTE: Elaboración propia con datos de IMSS, CONASAMI e INEGI. (Para 2016 y 2017 se tomó el salario nedio de cotización menos $10.50,(que es la diferencia estimada por el IMSS) en virud de que la serie histórica</a:t>
          </a:r>
          <a:r>
            <a:rPr lang="es-MX" sz="1000" baseline="0"/>
            <a:t> de salario medio de cotizantes se descontinuó.</a:t>
          </a:r>
          <a:endParaRPr lang="es-MX" sz="1000"/>
        </a:p>
      </cdr:txBody>
    </cdr:sp>
  </cdr:relSizeAnchor>
  <cdr:relSizeAnchor xmlns:cdr="http://schemas.openxmlformats.org/drawingml/2006/chartDrawing">
    <cdr:from>
      <cdr:x>0.19865</cdr:x>
      <cdr:y>0.20796</cdr:y>
    </cdr:from>
    <cdr:to>
      <cdr:x>0.37246</cdr:x>
      <cdr:y>0.2747</cdr:y>
    </cdr:to>
    <cdr:sp macro="" textlink="">
      <cdr:nvSpPr>
        <cdr:cNvPr id="4" name="Cuadro de texto 6"/>
        <cdr:cNvSpPr txBox="1"/>
      </cdr:nvSpPr>
      <cdr:spPr>
        <a:xfrm xmlns:a="http://schemas.openxmlformats.org/drawingml/2006/main">
          <a:off x="1750834" y="1104490"/>
          <a:ext cx="1531894" cy="354491"/>
        </a:xfrm>
        <a:prstGeom xmlns:a="http://schemas.openxmlformats.org/drawingml/2006/main" prst="rect">
          <a:avLst/>
        </a:prstGeom>
        <a:solidFill xmlns:a="http://schemas.openxmlformats.org/drawingml/2006/main">
          <a:schemeClr val="accent3">
            <a:lumMod val="75000"/>
          </a:schemeClr>
        </a:solidFill>
        <a:ln xmlns:a="http://schemas.openxmlformats.org/drawingml/2006/main">
          <a:noFill/>
        </a:l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s-ES" sz="900" b="1" dirty="0">
              <a:solidFill>
                <a:schemeClr val="bg1"/>
              </a:solidFill>
              <a:latin typeface="Tahoma"/>
              <a:cs typeface="Tahoma"/>
            </a:rPr>
            <a:t>Máximo Histórico </a:t>
          </a:r>
        </a:p>
        <a:p xmlns:a="http://schemas.openxmlformats.org/drawingml/2006/main">
          <a:pPr algn="l"/>
          <a:r>
            <a:rPr lang="es-ES" sz="900" dirty="0">
              <a:solidFill>
                <a:schemeClr val="bg1"/>
              </a:solidFill>
              <a:latin typeface="Tahoma"/>
              <a:cs typeface="Tahoma"/>
            </a:rPr>
            <a:t>Oct de 1976</a:t>
          </a:r>
        </a:p>
      </cdr:txBody>
    </cdr:sp>
  </cdr:relSizeAnchor>
  <cdr:relSizeAnchor xmlns:cdr="http://schemas.openxmlformats.org/drawingml/2006/chartDrawing">
    <cdr:from>
      <cdr:x>0.62046</cdr:x>
      <cdr:y>0.30746</cdr:y>
    </cdr:from>
    <cdr:to>
      <cdr:x>0.77732</cdr:x>
      <cdr:y>0.37154</cdr:y>
    </cdr:to>
    <cdr:sp macro="" textlink="">
      <cdr:nvSpPr>
        <cdr:cNvPr id="5" name="Cuadro de texto 6"/>
        <cdr:cNvSpPr txBox="1"/>
      </cdr:nvSpPr>
      <cdr:spPr>
        <a:xfrm xmlns:a="http://schemas.openxmlformats.org/drawingml/2006/main">
          <a:off x="5468545" y="1632977"/>
          <a:ext cx="1382572" cy="340322"/>
        </a:xfrm>
        <a:prstGeom xmlns:a="http://schemas.openxmlformats.org/drawingml/2006/main" prst="rect">
          <a:avLst/>
        </a:prstGeom>
        <a:solidFill xmlns:a="http://schemas.openxmlformats.org/drawingml/2006/main">
          <a:schemeClr val="accent6">
            <a:lumMod val="75000"/>
          </a:schemeClr>
        </a:solidFill>
        <a:ln xmlns:a="http://schemas.openxmlformats.org/drawingml/2006/main">
          <a:noFill/>
        </a:l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s-ES" sz="900" b="1" dirty="0">
              <a:solidFill>
                <a:srgbClr val="FFFFFF"/>
              </a:solidFill>
              <a:latin typeface="Tahoma"/>
              <a:cs typeface="Tahoma"/>
            </a:rPr>
            <a:t>Nivel más bajo</a:t>
          </a:r>
        </a:p>
        <a:p xmlns:a="http://schemas.openxmlformats.org/drawingml/2006/main">
          <a:pPr algn="l"/>
          <a:r>
            <a:rPr lang="es-ES" sz="900" dirty="0">
              <a:solidFill>
                <a:srgbClr val="FFFFFF"/>
              </a:solidFill>
              <a:latin typeface="Tahoma"/>
              <a:cs typeface="Tahoma"/>
            </a:rPr>
            <a:t>Dic de 1999</a:t>
          </a:r>
        </a:p>
      </cdr:txBody>
    </cdr:sp>
  </cdr:relSizeAnchor>
</c:userShapes>
</file>

<file path=ppt/drawings/drawing3.xml><?xml version="1.0" encoding="utf-8"?>
<c:userShapes xmlns:c="http://schemas.openxmlformats.org/drawingml/2006/chart">
  <cdr:relSizeAnchor xmlns:cdr="http://schemas.openxmlformats.org/drawingml/2006/chartDrawing">
    <cdr:from>
      <cdr:x>0.42176</cdr:x>
      <cdr:y>0.2607</cdr:y>
    </cdr:from>
    <cdr:to>
      <cdr:x>0.97984</cdr:x>
      <cdr:y>0.39691</cdr:y>
    </cdr:to>
    <cdr:sp macro="" textlink="">
      <cdr:nvSpPr>
        <cdr:cNvPr id="4" name="TextBox 3">
          <a:extLst xmlns:a="http://schemas.openxmlformats.org/drawingml/2006/main">
            <a:ext uri="{FF2B5EF4-FFF2-40B4-BE49-F238E27FC236}">
              <a16:creationId xmlns:a16="http://schemas.microsoft.com/office/drawing/2014/main" xmlns="" id="{6992403E-7935-4482-B86E-18C5E4A6B38C}"/>
            </a:ext>
          </a:extLst>
        </cdr:cNvPr>
        <cdr:cNvSpPr txBox="1"/>
      </cdr:nvSpPr>
      <cdr:spPr>
        <a:xfrm xmlns:a="http://schemas.openxmlformats.org/drawingml/2006/main">
          <a:off x="1666634" y="756039"/>
          <a:ext cx="2205312" cy="39501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b="1">
              <a:solidFill>
                <a:srgbClr val="0000FF"/>
              </a:solidFill>
              <a:latin typeface="Times New Roman" charset="0"/>
              <a:ea typeface="Times New Roman" charset="0"/>
              <a:cs typeface="Times New Roman" charset="0"/>
            </a:rPr>
            <a:t>México como porcentaje</a:t>
          </a:r>
          <a:r>
            <a:rPr lang="en-US" sz="1000" b="1" baseline="0">
              <a:solidFill>
                <a:srgbClr val="0000FF"/>
              </a:solidFill>
              <a:latin typeface="Times New Roman" charset="0"/>
              <a:ea typeface="Times New Roman" charset="0"/>
              <a:cs typeface="Times New Roman" charset="0"/>
            </a:rPr>
            <a:t> de EUA </a:t>
          </a:r>
        </a:p>
        <a:p xmlns:a="http://schemas.openxmlformats.org/drawingml/2006/main">
          <a:r>
            <a:rPr lang="en-US" sz="1000" b="1" baseline="0">
              <a:solidFill>
                <a:srgbClr val="0000FF"/>
              </a:solidFill>
              <a:latin typeface="Times New Roman" charset="0"/>
              <a:ea typeface="Times New Roman" charset="0"/>
              <a:cs typeface="Times New Roman" charset="0"/>
            </a:rPr>
            <a:t>(eje derecho)</a:t>
          </a:r>
          <a:endParaRPr lang="en-US" sz="1000" b="1">
            <a:solidFill>
              <a:srgbClr val="0000FF"/>
            </a:solidFill>
            <a:latin typeface="Times New Roman" charset="0"/>
            <a:ea typeface="Times New Roman" charset="0"/>
            <a:cs typeface="Times New Roman" charset="0"/>
          </a:endParaRPr>
        </a:p>
      </cdr:txBody>
    </cdr:sp>
  </cdr:relSizeAnchor>
  <cdr:relSizeAnchor xmlns:cdr="http://schemas.openxmlformats.org/drawingml/2006/chartDrawing">
    <cdr:from>
      <cdr:x>0.10767</cdr:x>
      <cdr:y>0.62095</cdr:y>
    </cdr:from>
    <cdr:to>
      <cdr:x>0.90953</cdr:x>
      <cdr:y>0.74666</cdr:y>
    </cdr:to>
    <cdr:sp macro="" textlink="">
      <cdr:nvSpPr>
        <cdr:cNvPr id="5" name="TextBox 4">
          <a:extLst xmlns:a="http://schemas.openxmlformats.org/drawingml/2006/main">
            <a:ext uri="{FF2B5EF4-FFF2-40B4-BE49-F238E27FC236}">
              <a16:creationId xmlns:a16="http://schemas.microsoft.com/office/drawing/2014/main" xmlns="" id="{89ADC445-6CC8-4CDA-A6DA-529FE35847E9}"/>
            </a:ext>
          </a:extLst>
        </cdr:cNvPr>
        <cdr:cNvSpPr txBox="1"/>
      </cdr:nvSpPr>
      <cdr:spPr>
        <a:xfrm xmlns:a="http://schemas.openxmlformats.org/drawingml/2006/main">
          <a:off x="425450" y="1800783"/>
          <a:ext cx="3168650" cy="36456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b="1">
              <a:solidFill>
                <a:srgbClr val="FF0000"/>
              </a:solidFill>
              <a:latin typeface="Times New Roman" charset="0"/>
              <a:ea typeface="Times New Roman" charset="0"/>
              <a:cs typeface="Times New Roman" charset="0"/>
            </a:rPr>
            <a:t>Remuneración real por hora (1994=</a:t>
          </a:r>
          <a:r>
            <a:rPr lang="en-US" sz="1000" b="1" baseline="0">
              <a:solidFill>
                <a:srgbClr val="FF0000"/>
              </a:solidFill>
              <a:latin typeface="Times New Roman" charset="0"/>
              <a:ea typeface="Times New Roman" charset="0"/>
              <a:cs typeface="Times New Roman" charset="0"/>
            </a:rPr>
            <a:t>100, </a:t>
          </a:r>
          <a:r>
            <a:rPr lang="en-US" sz="1000" b="1">
              <a:solidFill>
                <a:srgbClr val="FF0000"/>
              </a:solidFill>
              <a:latin typeface="Times New Roman" charset="0"/>
              <a:ea typeface="Times New Roman" charset="0"/>
              <a:cs typeface="Times New Roman" charset="0"/>
            </a:rPr>
            <a:t>eje izquierdo)</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s-ES_trad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713716AC-C4F4-1242-8EDD-6DDAD17F5467}" type="datetimeFigureOut">
              <a:rPr lang="en-US"/>
              <a:pPr>
                <a:defRPr/>
              </a:pPr>
              <a:t>8/7/2018</a:t>
            </a:fld>
            <a:endParaRPr lang="es-ES_trad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s-ES_trad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1189F28C-C8A7-D741-AF2B-62A03A661E82}" type="slidenum">
              <a:rPr lang="es-ES_tradnl"/>
              <a:pPr>
                <a:defRPr/>
              </a:pPr>
              <a:t>‹Nº›</a:t>
            </a:fld>
            <a:endParaRPr lang="es-ES_tradnl"/>
          </a:p>
        </p:txBody>
      </p:sp>
    </p:spTree>
    <p:extLst>
      <p:ext uri="{BB962C8B-B14F-4D97-AF65-F5344CB8AC3E}">
        <p14:creationId xmlns:p14="http://schemas.microsoft.com/office/powerpoint/2010/main" val="10513973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A5AB53B4-1A05-B349-A81B-2E42DB636D5C}" type="datetimeFigureOut">
              <a:rPr lang="es-ES"/>
              <a:pPr>
                <a:defRPr/>
              </a:pPr>
              <a:t>07/08/2018</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_tradnl" noProof="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noProof="0"/>
              <a:t>Haga clic para modificar el estilo de texto del patrón</a:t>
            </a:r>
          </a:p>
          <a:p>
            <a:pPr lvl="1"/>
            <a:r>
              <a:rPr lang="es-ES_tradnl" noProof="0"/>
              <a:t>Segundo nivel</a:t>
            </a:r>
          </a:p>
          <a:p>
            <a:pPr lvl="2"/>
            <a:r>
              <a:rPr lang="es-ES_tradnl" noProof="0"/>
              <a:t>Tercer nivel</a:t>
            </a:r>
          </a:p>
          <a:p>
            <a:pPr lvl="3"/>
            <a:r>
              <a:rPr lang="es-ES_tradnl" noProof="0"/>
              <a:t>Cuarto nivel</a:t>
            </a:r>
          </a:p>
          <a:p>
            <a:pPr lvl="4"/>
            <a:r>
              <a:rPr lang="es-ES_tradnl" noProof="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E58D5591-8E3C-4B4E-884B-AFC64BA4F25B}" type="slidenum">
              <a:rPr lang="es-ES_tradnl"/>
              <a:pPr>
                <a:defRPr/>
              </a:pPr>
              <a:t>‹Nº›</a:t>
            </a:fld>
            <a:endParaRPr lang="es-ES_tradnl"/>
          </a:p>
        </p:txBody>
      </p:sp>
    </p:spTree>
    <p:extLst>
      <p:ext uri="{BB962C8B-B14F-4D97-AF65-F5344CB8AC3E}">
        <p14:creationId xmlns:p14="http://schemas.microsoft.com/office/powerpoint/2010/main" val="224732570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spcBef>
                <a:spcPct val="0"/>
              </a:spcBef>
            </a:pPr>
            <a:r>
              <a:rPr lang="en-US" dirty="0" err="1"/>
              <a:t>Citas</a:t>
            </a:r>
            <a:r>
              <a:rPr lang="en-US" dirty="0"/>
              <a:t> de </a:t>
            </a:r>
            <a:r>
              <a:rPr lang="en-US" dirty="0" err="1"/>
              <a:t>Videgaray</a:t>
            </a:r>
            <a:r>
              <a:rPr lang="en-US" dirty="0"/>
              <a:t>: </a:t>
            </a:r>
            <a:r>
              <a:rPr lang="es-MX" dirty="0"/>
              <a:t>“…¿Cuál es el objetivo fundamental de este Paquete Económico, de esta Ley de Ingresos, de este Presupuesto de Egresos? Es proteger la estabilidad de la economía mexicana, estabilidad que se ha venido consolidando a lo largo de los últimos 20 años, con política monetaria prudente y creíble y con un manejo responsable de la Hacienda Pública Federal.”  </a:t>
            </a:r>
            <a:r>
              <a:rPr lang="es-MX" dirty="0" err="1"/>
              <a:t>L.Videgaray</a:t>
            </a:r>
            <a:r>
              <a:rPr lang="es-MX" dirty="0"/>
              <a:t>, Secretario de SHCP, septiembre 10, 2015. Discurso en el Foro Expansión, México D.F. </a:t>
            </a:r>
          </a:p>
          <a:p>
            <a:pPr eaLnBrk="1" hangingPunct="1">
              <a:spcBef>
                <a:spcPct val="0"/>
              </a:spcBef>
            </a:pPr>
            <a:endParaRPr lang="en-US" dirty="0"/>
          </a:p>
          <a:p>
            <a:endParaRPr lang="es-MX" dirty="0"/>
          </a:p>
        </p:txBody>
      </p:sp>
      <p:sp>
        <p:nvSpPr>
          <p:cNvPr id="4" name="Marcador de número de diapositiva 3"/>
          <p:cNvSpPr>
            <a:spLocks noGrp="1"/>
          </p:cNvSpPr>
          <p:nvPr>
            <p:ph type="sldNum" sz="quarter" idx="10"/>
          </p:nvPr>
        </p:nvSpPr>
        <p:spPr/>
        <p:txBody>
          <a:bodyPr/>
          <a:lstStyle/>
          <a:p>
            <a:pPr>
              <a:defRPr/>
            </a:pPr>
            <a:fld id="{E58D5591-8E3C-4B4E-884B-AFC64BA4F25B}" type="slidenum">
              <a:rPr lang="es-ES_tradnl" smtClean="0"/>
              <a:pPr>
                <a:defRPr/>
              </a:pPr>
              <a:t>6</a:t>
            </a:fld>
            <a:endParaRPr lang="es-ES_tradnl"/>
          </a:p>
        </p:txBody>
      </p:sp>
    </p:spTree>
    <p:extLst>
      <p:ext uri="{BB962C8B-B14F-4D97-AF65-F5344CB8AC3E}">
        <p14:creationId xmlns:p14="http://schemas.microsoft.com/office/powerpoint/2010/main" val="1432982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Ejemplo de algunas reformas,  </a:t>
            </a:r>
            <a:endParaRPr lang="es-MX" dirty="0"/>
          </a:p>
        </p:txBody>
      </p:sp>
      <p:sp>
        <p:nvSpPr>
          <p:cNvPr id="4" name="Marcador de número de diapositiva 3"/>
          <p:cNvSpPr>
            <a:spLocks noGrp="1"/>
          </p:cNvSpPr>
          <p:nvPr>
            <p:ph type="sldNum" sz="quarter" idx="10"/>
          </p:nvPr>
        </p:nvSpPr>
        <p:spPr/>
        <p:txBody>
          <a:bodyPr/>
          <a:lstStyle/>
          <a:p>
            <a:pPr>
              <a:defRPr/>
            </a:pPr>
            <a:fld id="{E58D5591-8E3C-4B4E-884B-AFC64BA4F25B}" type="slidenum">
              <a:rPr lang="es-ES_tradnl" smtClean="0"/>
              <a:pPr>
                <a:defRPr/>
              </a:pPr>
              <a:t>8</a:t>
            </a:fld>
            <a:endParaRPr lang="es-ES_tradnl"/>
          </a:p>
        </p:txBody>
      </p:sp>
    </p:spTree>
    <p:extLst>
      <p:ext uri="{BB962C8B-B14F-4D97-AF65-F5344CB8AC3E}">
        <p14:creationId xmlns:p14="http://schemas.microsoft.com/office/powerpoint/2010/main" val="1216411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12</a:t>
            </a:fld>
            <a:endParaRPr lang="es-ES_tradnl"/>
          </a:p>
        </p:txBody>
      </p:sp>
    </p:spTree>
    <p:extLst>
      <p:ext uri="{BB962C8B-B14F-4D97-AF65-F5344CB8AC3E}">
        <p14:creationId xmlns:p14="http://schemas.microsoft.com/office/powerpoint/2010/main" val="1049099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13</a:t>
            </a:fld>
            <a:endParaRPr lang="es-ES_tradnl"/>
          </a:p>
        </p:txBody>
      </p:sp>
    </p:spTree>
    <p:extLst>
      <p:ext uri="{BB962C8B-B14F-4D97-AF65-F5344CB8AC3E}">
        <p14:creationId xmlns:p14="http://schemas.microsoft.com/office/powerpoint/2010/main" val="1858332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r>
              <a:rPr lang="es-MX" dirty="0"/>
              <a:t>OJO</a:t>
            </a:r>
            <a:r>
              <a:rPr lang="es-MX" baseline="0" dirty="0"/>
              <a:t> agregar datos de deuda a PIB</a:t>
            </a:r>
            <a:endParaRPr lang="es-MX" dirty="0"/>
          </a:p>
          <a:p>
            <a:pPr eaLnBrk="1" hangingPunct="1">
              <a:spcBef>
                <a:spcPct val="0"/>
              </a:spcBef>
            </a:pPr>
            <a:endParaRPr lang="en-US" dirty="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B70DF8-5141-4FE5-80D5-146962A5FDB9}" type="slidenum">
              <a:rPr lang="en-US">
                <a:solidFill>
                  <a:prstClr val="black"/>
                </a:solidFill>
              </a:rPr>
              <a:pPr fontAlgn="base">
                <a:spcBef>
                  <a:spcPct val="0"/>
                </a:spcBef>
                <a:spcAft>
                  <a:spcPct val="0"/>
                </a:spcAft>
                <a:defRPr/>
              </a:pPr>
              <a:t>36</a:t>
            </a:fld>
            <a:endParaRPr lang="en-US">
              <a:solidFill>
                <a:prstClr val="black"/>
              </a:solidFill>
            </a:endParaRPr>
          </a:p>
        </p:txBody>
      </p:sp>
    </p:spTree>
    <p:extLst>
      <p:ext uri="{BB962C8B-B14F-4D97-AF65-F5344CB8AC3E}">
        <p14:creationId xmlns:p14="http://schemas.microsoft.com/office/powerpoint/2010/main" val="1021794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Dos </a:t>
            </a:r>
            <a:r>
              <a:rPr lang="en-US" dirty="0" err="1"/>
              <a:t>lecciones</a:t>
            </a:r>
            <a:endParaRPr lang="en-US" dirty="0"/>
          </a:p>
          <a:p>
            <a:r>
              <a:rPr lang="en-US" dirty="0"/>
              <a:t>“Mexico´s duality shows that getting macroeconomic policy right is necessary but not sufficient.”</a:t>
            </a:r>
          </a:p>
          <a:p>
            <a:endParaRPr lang="en-US" dirty="0"/>
          </a:p>
          <a:p>
            <a:r>
              <a:rPr lang="en-US" dirty="0"/>
              <a:t>2. “Importance of infrastructure…Many of the foundations of the modern Mexican economy were laid a century ago.. That leaves swathes of the country unconnected”. </a:t>
            </a:r>
          </a:p>
          <a:p>
            <a:endParaRPr lang="en-US" dirty="0"/>
          </a:p>
          <a:p>
            <a:r>
              <a:rPr lang="en-US" dirty="0"/>
              <a:t>                The Economist The two </a:t>
            </a:r>
            <a:r>
              <a:rPr lang="en-US" dirty="0" err="1"/>
              <a:t>Mexicos</a:t>
            </a:r>
            <a:r>
              <a:rPr lang="en-US" dirty="0"/>
              <a:t>, </a:t>
            </a:r>
            <a:r>
              <a:rPr lang="en-US" dirty="0" err="1"/>
              <a:t>Septiembre</a:t>
            </a:r>
            <a:r>
              <a:rPr lang="en-US" dirty="0"/>
              <a:t> 19, 2015</a:t>
            </a:r>
          </a:p>
          <a:p>
            <a:endParaRPr lang="es-MX" dirty="0"/>
          </a:p>
        </p:txBody>
      </p:sp>
      <p:sp>
        <p:nvSpPr>
          <p:cNvPr id="4" name="Marcador de número de diapositiva 3"/>
          <p:cNvSpPr>
            <a:spLocks noGrp="1"/>
          </p:cNvSpPr>
          <p:nvPr>
            <p:ph type="sldNum" sz="quarter" idx="10"/>
          </p:nvPr>
        </p:nvSpPr>
        <p:spPr/>
        <p:txBody>
          <a:bodyPr/>
          <a:lstStyle/>
          <a:p>
            <a:pPr>
              <a:defRPr/>
            </a:pPr>
            <a:fld id="{E58D5591-8E3C-4B4E-884B-AFC64BA4F25B}" type="slidenum">
              <a:rPr lang="es-ES_tradnl" smtClean="0"/>
              <a:pPr>
                <a:defRPr/>
              </a:pPr>
              <a:t>37</a:t>
            </a:fld>
            <a:endParaRPr lang="es-ES_tradnl"/>
          </a:p>
        </p:txBody>
      </p:sp>
    </p:spTree>
    <p:extLst>
      <p:ext uri="{BB962C8B-B14F-4D97-AF65-F5344CB8AC3E}">
        <p14:creationId xmlns:p14="http://schemas.microsoft.com/office/powerpoint/2010/main" val="23309254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stretch>
            <a:fillRect/>
          </a:stretch>
        </p:blipFill>
        <p:spPr>
          <a:xfrm>
            <a:off x="0" y="0"/>
            <a:ext cx="9144000" cy="6842191"/>
          </a:xfrm>
          <a:prstGeom prst="rect">
            <a:avLst/>
          </a:prstGeom>
        </p:spPr>
      </p:pic>
    </p:spTree>
    <p:extLst>
      <p:ext uri="{BB962C8B-B14F-4D97-AF65-F5344CB8AC3E}">
        <p14:creationId xmlns:p14="http://schemas.microsoft.com/office/powerpoint/2010/main" val="2997792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9225" y="143112"/>
            <a:ext cx="8000365" cy="1062478"/>
          </a:xfrm>
        </p:spPr>
        <p:txBody>
          <a:bodyPr anchor="ctr"/>
          <a:lstStyle>
            <a:lvl1pPr algn="l">
              <a:defRPr b="1" i="0" cap="none" baseline="0">
                <a:latin typeface="Arial Black" charset="0"/>
                <a:ea typeface="Arial Black" charset="0"/>
                <a:cs typeface="Arial Black" charset="0"/>
              </a:defRPr>
            </a:lvl1pPr>
          </a:lstStyle>
          <a:p>
            <a:r>
              <a:rPr lang="es-ES_tradnl" dirty="0" err="1"/>
              <a:t>Click</a:t>
            </a:r>
            <a:r>
              <a:rPr lang="es-ES_tradnl" dirty="0"/>
              <a:t> to </a:t>
            </a:r>
            <a:r>
              <a:rPr lang="es-ES_tradnl" dirty="0" err="1"/>
              <a:t>edit</a:t>
            </a:r>
            <a:r>
              <a:rPr lang="es-ES_tradnl" dirty="0"/>
              <a:t> Master </a:t>
            </a:r>
            <a:r>
              <a:rPr lang="es-ES_tradnl" dirty="0" err="1"/>
              <a:t>title</a:t>
            </a:r>
            <a:r>
              <a:rPr lang="es-ES_tradnl" dirty="0"/>
              <a:t> </a:t>
            </a:r>
            <a:r>
              <a:rPr lang="es-ES_tradnl" dirty="0" err="1"/>
              <a:t>style</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000" b="0" i="0">
                <a:latin typeface="Arial" charset="0"/>
                <a:ea typeface="Arial" charset="0"/>
                <a:cs typeface="Arial" charset="0"/>
              </a:defRPr>
            </a:lvl1pPr>
            <a:lvl2pPr>
              <a:defRPr sz="1800" b="0" i="0">
                <a:latin typeface="Arial" charset="0"/>
                <a:ea typeface="Arial" charset="0"/>
                <a:cs typeface="Arial" charset="0"/>
              </a:defRPr>
            </a:lvl2pPr>
            <a:lvl3pPr>
              <a:defRPr sz="1800" b="0" i="0">
                <a:latin typeface="Arial" charset="0"/>
                <a:ea typeface="Arial" charset="0"/>
                <a:cs typeface="Arial" charset="0"/>
              </a:defRPr>
            </a:lvl3pPr>
            <a:lvl4pPr>
              <a:defRPr sz="1600" b="0" i="0">
                <a:latin typeface="Arial" charset="0"/>
                <a:ea typeface="Arial" charset="0"/>
                <a:cs typeface="Arial" charset="0"/>
              </a:defRPr>
            </a:lvl4pPr>
            <a:lvl5pPr>
              <a:defRPr sz="1600" b="0" i="0">
                <a:latin typeface="Arial" charset="0"/>
                <a:ea typeface="Arial" charset="0"/>
                <a:cs typeface="Arial" charset="0"/>
              </a:defRPr>
            </a:lvl5pPr>
          </a:lstStyle>
          <a:p>
            <a:pPr lvl="0"/>
            <a:r>
              <a:rPr lang="es-ES_tradnl" dirty="0" err="1"/>
              <a:t>Click</a:t>
            </a:r>
            <a:r>
              <a:rPr lang="es-ES_tradnl" dirty="0"/>
              <a:t> </a:t>
            </a:r>
            <a:r>
              <a:rPr lang="es-ES_tradnl" dirty="0" err="1"/>
              <a:t>to</a:t>
            </a:r>
            <a:r>
              <a:rPr lang="es-ES_tradnl" dirty="0"/>
              <a:t> </a:t>
            </a:r>
            <a:r>
              <a:rPr lang="es-ES_tradnl" dirty="0" err="1"/>
              <a:t>edit</a:t>
            </a:r>
            <a:r>
              <a:rPr lang="es-ES_tradnl" dirty="0"/>
              <a:t> Master </a:t>
            </a:r>
            <a:r>
              <a:rPr lang="es-ES_tradnl" dirty="0" err="1"/>
              <a:t>text</a:t>
            </a:r>
            <a:r>
              <a:rPr lang="es-ES_tradnl" dirty="0"/>
              <a:t> </a:t>
            </a:r>
            <a:r>
              <a:rPr lang="es-ES_tradnl" dirty="0" err="1"/>
              <a:t>styles</a:t>
            </a:r>
            <a:endParaRPr lang="es-ES_tradnl" dirty="0"/>
          </a:p>
          <a:p>
            <a:pPr lvl="1"/>
            <a:r>
              <a:rPr lang="es-ES_tradnl" dirty="0" err="1"/>
              <a:t>Second</a:t>
            </a:r>
            <a:r>
              <a:rPr lang="es-ES_tradnl" dirty="0"/>
              <a:t> </a:t>
            </a:r>
            <a:r>
              <a:rPr lang="es-ES_tradnl" dirty="0" err="1"/>
              <a:t>level</a:t>
            </a:r>
            <a:endParaRPr lang="es-ES_tradnl" dirty="0"/>
          </a:p>
          <a:p>
            <a:pPr lvl="2"/>
            <a:r>
              <a:rPr lang="es-ES_tradnl" dirty="0" err="1"/>
              <a:t>Third</a:t>
            </a:r>
            <a:r>
              <a:rPr lang="es-ES_tradnl" dirty="0"/>
              <a:t> </a:t>
            </a:r>
            <a:r>
              <a:rPr lang="es-ES_tradnl" dirty="0" err="1"/>
              <a:t>level</a:t>
            </a:r>
            <a:endParaRPr lang="es-ES_tradnl" dirty="0"/>
          </a:p>
          <a:p>
            <a:pPr lvl="3"/>
            <a:r>
              <a:rPr lang="es-ES_tradnl" dirty="0" err="1"/>
              <a:t>Fourth</a:t>
            </a:r>
            <a:r>
              <a:rPr lang="es-ES_tradnl" dirty="0"/>
              <a:t> </a:t>
            </a:r>
            <a:r>
              <a:rPr lang="es-ES_tradnl" dirty="0" err="1"/>
              <a:t>level</a:t>
            </a:r>
            <a:endParaRPr lang="es-ES_tradnl" dirty="0"/>
          </a:p>
          <a:p>
            <a:pPr lvl="4"/>
            <a:r>
              <a:rPr lang="es-ES_tradnl" dirty="0" err="1"/>
              <a:t>Fifth</a:t>
            </a:r>
            <a:r>
              <a:rPr lang="es-ES_tradnl" dirty="0"/>
              <a:t> </a:t>
            </a:r>
            <a:r>
              <a:rPr lang="es-ES_tradnl" dirty="0" err="1"/>
              <a:t>level</a:t>
            </a:r>
            <a:endParaRPr lang="en-US" dirty="0"/>
          </a:p>
        </p:txBody>
      </p:sp>
    </p:spTree>
    <p:extLst>
      <p:ext uri="{BB962C8B-B14F-4D97-AF65-F5344CB8AC3E}">
        <p14:creationId xmlns:p14="http://schemas.microsoft.com/office/powerpoint/2010/main" val="764278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9940487"/>
      </p:ext>
    </p:extLst>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n logo">
    <p:spTree>
      <p:nvGrpSpPr>
        <p:cNvPr id="1" name=""/>
        <p:cNvGrpSpPr/>
        <p:nvPr/>
      </p:nvGrpSpPr>
      <p:grpSpPr>
        <a:xfrm>
          <a:off x="0" y="0"/>
          <a:ext cx="0" cy="0"/>
          <a:chOff x="0" y="0"/>
          <a:chExt cx="0" cy="0"/>
        </a:xfrm>
      </p:grpSpPr>
      <p:graphicFrame>
        <p:nvGraphicFramePr>
          <p:cNvPr id="2" name="1 Objeto" hidden="1"/>
          <p:cNvGraphicFramePr>
            <a:graphicFrameLocks noChangeAspect="1"/>
          </p:cNvGraphicFramePr>
          <p:nvPr userDrawn="1">
            <p:custDataLst>
              <p:tags r:id="rId2"/>
            </p:custDataLs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1076" name="Diapositiva de think-cell" r:id="rId4" imgW="270" imgH="270" progId="TCLayout.ActiveDocument.1">
                  <p:embed/>
                </p:oleObj>
              </mc:Choice>
              <mc:Fallback>
                <p:oleObj name="Diapositiva de think-cell" r:id="rId4" imgW="270" imgH="27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9" y="1590"/>
                        <a:ext cx="1587" cy="158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 name="Slide Number Placeholder 5"/>
          <p:cNvSpPr>
            <a:spLocks noGrp="1"/>
          </p:cNvSpPr>
          <p:nvPr>
            <p:ph type="sldNum" sz="quarter" idx="12"/>
          </p:nvPr>
        </p:nvSpPr>
        <p:spPr>
          <a:xfrm>
            <a:off x="7016325" y="6510727"/>
            <a:ext cx="2133600" cy="365125"/>
          </a:xfrm>
          <a:prstGeom prst="rect">
            <a:avLst/>
          </a:prstGeom>
        </p:spPr>
        <p:txBody>
          <a:bodyPr/>
          <a:lstStyle>
            <a:lvl1pPr algn="r">
              <a:defRPr>
                <a:solidFill>
                  <a:schemeClr val="bg1">
                    <a:lumMod val="50000"/>
                  </a:schemeClr>
                </a:solidFill>
              </a:defRPr>
            </a:lvl1pPr>
          </a:lstStyle>
          <a:p>
            <a:fld id="{78E2B403-E05A-47A0-BF73-2E1B9470ACAF}" type="slidenum">
              <a:rPr lang="en-US" smtClean="0">
                <a:solidFill>
                  <a:prstClr val="white">
                    <a:lumMod val="50000"/>
                  </a:prstClr>
                </a:solidFill>
              </a:rPr>
              <a:pPr/>
              <a:t>‹Nº›</a:t>
            </a:fld>
            <a:endParaRPr lang="en-US" dirty="0">
              <a:solidFill>
                <a:prstClr val="white">
                  <a:lumMod val="50000"/>
                </a:prstClr>
              </a:solidFill>
            </a:endParaRPr>
          </a:p>
        </p:txBody>
      </p:sp>
      <p:sp>
        <p:nvSpPr>
          <p:cNvPr id="9" name="Title 1"/>
          <p:cNvSpPr>
            <a:spLocks noGrp="1"/>
          </p:cNvSpPr>
          <p:nvPr>
            <p:ph type="title"/>
          </p:nvPr>
        </p:nvSpPr>
        <p:spPr>
          <a:xfrm>
            <a:off x="10074" y="47362"/>
            <a:ext cx="8229600" cy="609600"/>
          </a:xfrm>
        </p:spPr>
        <p:txBody>
          <a:bodyPr>
            <a:normAutofit/>
          </a:bodyPr>
          <a:lstStyle>
            <a:lvl1pPr algn="l">
              <a:defRPr sz="1350" b="1">
                <a:latin typeface="Arial" pitchFamily="34" charset="0"/>
                <a:cs typeface="Arial" pitchFamily="34" charset="0"/>
              </a:defRPr>
            </a:lvl1pPr>
          </a:lstStyle>
          <a:p>
            <a:endParaRPr lang="x-none" sz="1275" dirty="0">
              <a:latin typeface="Calibri"/>
              <a:cs typeface="Calibri"/>
            </a:endParaRPr>
          </a:p>
        </p:txBody>
      </p:sp>
      <p:cxnSp>
        <p:nvCxnSpPr>
          <p:cNvPr id="10" name="Straight Connector 7"/>
          <p:cNvCxnSpPr/>
          <p:nvPr userDrawn="1"/>
        </p:nvCxnSpPr>
        <p:spPr>
          <a:xfrm>
            <a:off x="0" y="764704"/>
            <a:ext cx="9144000" cy="1588"/>
          </a:xfrm>
          <a:prstGeom prst="line">
            <a:avLst/>
          </a:prstGeom>
          <a:ln w="25400">
            <a:solidFill>
              <a:srgbClr val="4F6228"/>
            </a:solidFill>
          </a:ln>
        </p:spPr>
        <p:style>
          <a:lnRef idx="1">
            <a:schemeClr val="accent1"/>
          </a:lnRef>
          <a:fillRef idx="0">
            <a:schemeClr val="accent1"/>
          </a:fillRef>
          <a:effectRef idx="0">
            <a:schemeClr val="accent1"/>
          </a:effectRef>
          <a:fontRef idx="minor">
            <a:schemeClr val="tx1"/>
          </a:fontRef>
        </p:style>
      </p:cxnSp>
      <p:sp>
        <p:nvSpPr>
          <p:cNvPr id="7" name="Título 1"/>
          <p:cNvSpPr txBox="1">
            <a:spLocks/>
          </p:cNvSpPr>
          <p:nvPr userDrawn="1"/>
        </p:nvSpPr>
        <p:spPr>
          <a:xfrm>
            <a:off x="10075" y="0"/>
            <a:ext cx="8828305" cy="405204"/>
          </a:xfrm>
          <a:prstGeom prst="rect">
            <a:avLst/>
          </a:prstGeom>
        </p:spPr>
        <p:txBody>
          <a:bodyPr vert="horz" lIns="68580" tIns="34290" rIns="68580" bIns="34290" rtlCol="0" anchor="ctr">
            <a:noAutofit/>
          </a:bodyPr>
          <a:lstStyle>
            <a:lvl1pPr algn="l" defTabSz="914400" rtl="0" eaLnBrk="1" latinLnBrk="0" hangingPunct="1">
              <a:spcBef>
                <a:spcPct val="0"/>
              </a:spcBef>
              <a:buNone/>
              <a:defRPr sz="1800" b="1" kern="1200">
                <a:solidFill>
                  <a:schemeClr val="tx1"/>
                </a:solidFill>
                <a:latin typeface="Arial" pitchFamily="34" charset="0"/>
                <a:ea typeface="+mj-ea"/>
                <a:cs typeface="Arial" pitchFamily="34" charset="0"/>
              </a:defRPr>
            </a:lvl1pPr>
          </a:lstStyle>
          <a:p>
            <a:endParaRPr lang="x-none" sz="1275" dirty="0">
              <a:latin typeface="Calibri"/>
              <a:cs typeface="Calibri"/>
            </a:endParaRPr>
          </a:p>
        </p:txBody>
      </p:sp>
    </p:spTree>
    <p:extLst>
      <p:ext uri="{BB962C8B-B14F-4D97-AF65-F5344CB8AC3E}">
        <p14:creationId xmlns:p14="http://schemas.microsoft.com/office/powerpoint/2010/main" val="1252273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
              <a:t>Haga clic para modificar el estilo de título del patrón</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D39944F-D326-4779-8D98-44F3B0AEAA45}" type="datetimeFigureOut">
              <a:rPr lang="en-US" smtClean="0"/>
              <a:t>8/7/2018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F4917C5-4801-4C78-AD73-5F87913F6C81}" type="slidenum">
              <a:rPr lang="en-US" smtClean="0"/>
              <a:t>‹Nº›</a:t>
            </a:fld>
            <a:endParaRPr lang="en-US"/>
          </a:p>
        </p:txBody>
      </p:sp>
    </p:spTree>
    <p:extLst>
      <p:ext uri="{BB962C8B-B14F-4D97-AF65-F5344CB8AC3E}">
        <p14:creationId xmlns:p14="http://schemas.microsoft.com/office/powerpoint/2010/main" val="2318823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0B1996-2BB2-49C1-BC78-95F3C20DF70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82A548FF-AA51-4674-B7D0-34262462088C}"/>
              </a:ext>
            </a:extLst>
          </p:cNvPr>
          <p:cNvSpPr>
            <a:spLocks noGrp="1"/>
          </p:cNvSpPr>
          <p:nvPr>
            <p:ph type="dt" sz="half" idx="10"/>
          </p:nvPr>
        </p:nvSpPr>
        <p:spPr>
          <a:xfrm>
            <a:off x="628650" y="6356351"/>
            <a:ext cx="2057400" cy="365125"/>
          </a:xfrm>
          <a:prstGeom prst="rect">
            <a:avLst/>
          </a:prstGeom>
        </p:spPr>
        <p:txBody>
          <a:bodyPr/>
          <a:lstStyle/>
          <a:p>
            <a:fld id="{C3FEB9B3-EB04-4D87-8DDD-E22BF2E981CB}" type="datetimeFigureOut">
              <a:rPr lang="en-US" smtClean="0"/>
              <a:t>8/7/2018</a:t>
            </a:fld>
            <a:endParaRPr lang="en-US"/>
          </a:p>
        </p:txBody>
      </p:sp>
      <p:sp>
        <p:nvSpPr>
          <p:cNvPr id="4" name="Footer Placeholder 3">
            <a:extLst>
              <a:ext uri="{FF2B5EF4-FFF2-40B4-BE49-F238E27FC236}">
                <a16:creationId xmlns:a16="http://schemas.microsoft.com/office/drawing/2014/main" xmlns="" id="{A1C89609-2F5D-46BE-B6C3-39CC7F06FDC8}"/>
              </a:ext>
            </a:extLst>
          </p:cNvPr>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xmlns="" id="{FCB33FC0-8CEE-4D3A-B319-A497AB6524A7}"/>
              </a:ext>
            </a:extLst>
          </p:cNvPr>
          <p:cNvSpPr>
            <a:spLocks noGrp="1"/>
          </p:cNvSpPr>
          <p:nvPr>
            <p:ph type="sldNum" sz="quarter" idx="12"/>
          </p:nvPr>
        </p:nvSpPr>
        <p:spPr>
          <a:xfrm>
            <a:off x="6457950" y="6356351"/>
            <a:ext cx="2057400" cy="365125"/>
          </a:xfrm>
          <a:prstGeom prst="rect">
            <a:avLst/>
          </a:prstGeom>
        </p:spPr>
        <p:txBody>
          <a:bodyPr/>
          <a:lstStyle/>
          <a:p>
            <a:fld id="{B6576E89-8151-4C85-A745-70526D292B0F}" type="slidenum">
              <a:rPr lang="en-US" smtClean="0"/>
              <a:t>‹Nº›</a:t>
            </a:fld>
            <a:endParaRPr lang="en-US"/>
          </a:p>
        </p:txBody>
      </p:sp>
    </p:spTree>
    <p:extLst>
      <p:ext uri="{BB962C8B-B14F-4D97-AF65-F5344CB8AC3E}">
        <p14:creationId xmlns:p14="http://schemas.microsoft.com/office/powerpoint/2010/main" val="2187914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Tree>
    <p:extLst>
      <p:ext uri="{BB962C8B-B14F-4D97-AF65-F5344CB8AC3E}">
        <p14:creationId xmlns:p14="http://schemas.microsoft.com/office/powerpoint/2010/main" val="3395005691"/>
      </p:ext>
    </p:extLst>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emf"/><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9">
            <a:lum/>
            <a:alphaModFix/>
          </a:blip>
          <a:stretch>
            <a:fillRect/>
          </a:stretch>
        </p:blipFill>
        <p:spPr>
          <a:xfrm>
            <a:off x="0" y="0"/>
            <a:ext cx="9144000" cy="6842191"/>
          </a:xfrm>
          <a:prstGeom prst="rect">
            <a:avLst/>
          </a:prstGeom>
        </p:spPr>
      </p:pic>
      <p:pic>
        <p:nvPicPr>
          <p:cNvPr id="12" name="Imagen 11"/>
          <p:cNvPicPr>
            <a:picLocks noChangeAspect="1"/>
          </p:cNvPicPr>
          <p:nvPr userDrawn="1"/>
        </p:nvPicPr>
        <p:blipFill>
          <a:blip r:embed="rId10">
            <a:duotone>
              <a:schemeClr val="bg2">
                <a:shade val="45000"/>
                <a:satMod val="135000"/>
              </a:schemeClr>
              <a:prstClr val="white"/>
            </a:duotone>
            <a:alphaModFix amt="35000"/>
          </a:blip>
          <a:stretch>
            <a:fillRect/>
          </a:stretch>
        </p:blipFill>
        <p:spPr>
          <a:xfrm>
            <a:off x="0" y="-10473"/>
            <a:ext cx="9144000" cy="6862095"/>
          </a:xfrm>
          <a:prstGeom prst="rect">
            <a:avLst/>
          </a:prstGeom>
        </p:spPr>
      </p:pic>
      <p:sp>
        <p:nvSpPr>
          <p:cNvPr id="1029" name="Text Placeholder 2"/>
          <p:cNvSpPr>
            <a:spLocks noGrp="1"/>
          </p:cNvSpPr>
          <p:nvPr>
            <p:ph type="body" idx="1"/>
          </p:nvPr>
        </p:nvSpPr>
        <p:spPr bwMode="auto">
          <a:xfrm>
            <a:off x="149225" y="1163400"/>
            <a:ext cx="8794750" cy="5510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_tradnl" dirty="0" err="1"/>
              <a:t>Click</a:t>
            </a:r>
            <a:r>
              <a:rPr lang="es-ES_tradnl" dirty="0"/>
              <a:t> </a:t>
            </a:r>
            <a:r>
              <a:rPr lang="es-ES_tradnl" dirty="0" err="1"/>
              <a:t>to</a:t>
            </a:r>
            <a:r>
              <a:rPr lang="es-ES_tradnl" dirty="0"/>
              <a:t> </a:t>
            </a:r>
            <a:r>
              <a:rPr lang="es-ES_tradnl" dirty="0" err="1"/>
              <a:t>edit</a:t>
            </a:r>
            <a:r>
              <a:rPr lang="es-ES_tradnl" dirty="0"/>
              <a:t> Master </a:t>
            </a:r>
            <a:r>
              <a:rPr lang="es-ES_tradnl" dirty="0" err="1"/>
              <a:t>text</a:t>
            </a:r>
            <a:r>
              <a:rPr lang="es-ES_tradnl" dirty="0"/>
              <a:t> </a:t>
            </a:r>
            <a:r>
              <a:rPr lang="es-ES_tradnl" dirty="0" err="1"/>
              <a:t>styles</a:t>
            </a:r>
            <a:endParaRPr lang="es-ES_tradnl" dirty="0"/>
          </a:p>
          <a:p>
            <a:pPr lvl="1"/>
            <a:r>
              <a:rPr lang="es-ES_tradnl" dirty="0" err="1"/>
              <a:t>Second</a:t>
            </a:r>
            <a:r>
              <a:rPr lang="es-ES_tradnl" dirty="0"/>
              <a:t> </a:t>
            </a:r>
            <a:r>
              <a:rPr lang="es-ES_tradnl" dirty="0" err="1"/>
              <a:t>level</a:t>
            </a:r>
            <a:endParaRPr lang="es-ES_tradnl" dirty="0"/>
          </a:p>
          <a:p>
            <a:pPr lvl="2"/>
            <a:r>
              <a:rPr lang="es-ES_tradnl" dirty="0" err="1"/>
              <a:t>Third</a:t>
            </a:r>
            <a:r>
              <a:rPr lang="es-ES_tradnl" dirty="0"/>
              <a:t> </a:t>
            </a:r>
            <a:r>
              <a:rPr lang="es-ES_tradnl" dirty="0" err="1"/>
              <a:t>level</a:t>
            </a:r>
            <a:endParaRPr lang="es-ES_tradnl" dirty="0"/>
          </a:p>
          <a:p>
            <a:pPr lvl="3"/>
            <a:r>
              <a:rPr lang="es-ES_tradnl" dirty="0" err="1"/>
              <a:t>Fourth</a:t>
            </a:r>
            <a:r>
              <a:rPr lang="es-ES_tradnl" dirty="0"/>
              <a:t> </a:t>
            </a:r>
            <a:r>
              <a:rPr lang="es-ES_tradnl" dirty="0" err="1"/>
              <a:t>level</a:t>
            </a:r>
            <a:endParaRPr lang="es-ES_tradnl" dirty="0"/>
          </a:p>
          <a:p>
            <a:pPr lvl="4"/>
            <a:r>
              <a:rPr lang="es-ES_tradnl" dirty="0" err="1"/>
              <a:t>Fifth</a:t>
            </a:r>
            <a:r>
              <a:rPr lang="es-ES_tradnl" dirty="0"/>
              <a:t> </a:t>
            </a:r>
            <a:r>
              <a:rPr lang="es-ES_tradnl" dirty="0" err="1"/>
              <a:t>level</a:t>
            </a:r>
            <a:endParaRPr lang="en-US" dirty="0"/>
          </a:p>
        </p:txBody>
      </p:sp>
      <p:sp>
        <p:nvSpPr>
          <p:cNvPr id="1030" name="Title Placeholder 1"/>
          <p:cNvSpPr>
            <a:spLocks noGrp="1"/>
          </p:cNvSpPr>
          <p:nvPr>
            <p:ph type="title"/>
          </p:nvPr>
        </p:nvSpPr>
        <p:spPr bwMode="auto">
          <a:xfrm>
            <a:off x="149224" y="229737"/>
            <a:ext cx="8033452"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s-ES_tradnl" dirty="0" err="1"/>
              <a:t>Click</a:t>
            </a:r>
            <a:r>
              <a:rPr lang="es-ES_tradnl" dirty="0"/>
              <a:t> to </a:t>
            </a:r>
            <a:r>
              <a:rPr lang="es-ES_tradnl" dirty="0" err="1"/>
              <a:t>edit</a:t>
            </a:r>
            <a:r>
              <a:rPr lang="es-ES_tradnl" dirty="0"/>
              <a:t> Master </a:t>
            </a:r>
            <a:r>
              <a:rPr lang="es-ES_tradnl" dirty="0" err="1"/>
              <a:t>title</a:t>
            </a:r>
            <a:r>
              <a:rPr lang="es-ES_tradnl" dirty="0"/>
              <a:t> </a:t>
            </a:r>
            <a:r>
              <a:rPr lang="es-ES_tradnl" dirty="0" err="1"/>
              <a:t>style</a:t>
            </a:r>
            <a:endParaRPr lang="en-US" dirty="0"/>
          </a:p>
        </p:txBody>
      </p:sp>
      <p:cxnSp>
        <p:nvCxnSpPr>
          <p:cNvPr id="15" name="Conector recto 14"/>
          <p:cNvCxnSpPr/>
          <p:nvPr userDrawn="1"/>
        </p:nvCxnSpPr>
        <p:spPr>
          <a:xfrm flipH="1">
            <a:off x="149225" y="1163400"/>
            <a:ext cx="8794750" cy="0"/>
          </a:xfrm>
          <a:prstGeom prst="line">
            <a:avLst/>
          </a:prstGeom>
          <a:ln w="5715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pic>
        <p:nvPicPr>
          <p:cNvPr id="6" name="Imagen 5"/>
          <p:cNvPicPr>
            <a:picLocks noChangeAspect="1"/>
          </p:cNvPicPr>
          <p:nvPr userDrawn="1"/>
        </p:nvPicPr>
        <p:blipFill>
          <a:blip r:embed="rId11" cstate="print">
            <a:duotone>
              <a:prstClr val="black"/>
              <a:schemeClr val="tx2">
                <a:tint val="45000"/>
                <a:satMod val="400000"/>
              </a:schemeClr>
            </a:duotone>
            <a:lum bright="-20000"/>
            <a:extLst>
              <a:ext uri="{28A0092B-C50C-407E-A947-70E740481C1C}">
                <a14:useLocalDpi xmlns:a14="http://schemas.microsoft.com/office/drawing/2010/main"/>
              </a:ext>
            </a:extLst>
          </a:blip>
          <a:stretch>
            <a:fillRect/>
          </a:stretch>
        </p:blipFill>
        <p:spPr>
          <a:xfrm>
            <a:off x="8168863" y="191237"/>
            <a:ext cx="775111" cy="871537"/>
          </a:xfrm>
          <a:prstGeom prst="rect">
            <a:avLst/>
          </a:prstGeom>
        </p:spPr>
      </p:pic>
    </p:spTree>
    <p:extLst>
      <p:ext uri="{BB962C8B-B14F-4D97-AF65-F5344CB8AC3E}">
        <p14:creationId xmlns:p14="http://schemas.microsoft.com/office/powerpoint/2010/main" val="167550142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6" r:id="rId3"/>
    <p:sldLayoutId id="2147483727" r:id="rId4"/>
    <p:sldLayoutId id="2147483728" r:id="rId5"/>
    <p:sldLayoutId id="2147483729" r:id="rId6"/>
    <p:sldLayoutId id="2147483730" r:id="rId7"/>
  </p:sldLayoutIdLst>
  <p:transition spd="slow">
    <p:wipe dir="r"/>
  </p:transition>
  <p:txStyles>
    <p:titleStyle>
      <a:lvl1pPr algn="l" rtl="0" eaLnBrk="0" fontAlgn="base" hangingPunct="0">
        <a:lnSpc>
          <a:spcPct val="80000"/>
        </a:lnSpc>
        <a:spcBef>
          <a:spcPct val="0"/>
        </a:spcBef>
        <a:spcAft>
          <a:spcPct val="0"/>
        </a:spcAft>
        <a:defRPr sz="4000" b="1" i="0" kern="1200" cap="none" baseline="0">
          <a:solidFill>
            <a:srgbClr val="007B7B"/>
          </a:solidFill>
          <a:latin typeface="Arial Black" charset="0"/>
          <a:ea typeface="Arial Black" charset="0"/>
          <a:cs typeface="Arial Black" charset="0"/>
        </a:defRPr>
      </a:lvl1pPr>
      <a:lvl2pPr algn="ctr" rtl="0" eaLnBrk="0" fontAlgn="base" hangingPunct="0">
        <a:spcBef>
          <a:spcPct val="0"/>
        </a:spcBef>
        <a:spcAft>
          <a:spcPct val="0"/>
        </a:spcAft>
        <a:defRPr sz="4000" b="1">
          <a:solidFill>
            <a:srgbClr val="FFFFFF"/>
          </a:solidFill>
          <a:latin typeface="Arial Narrow" charset="0"/>
          <a:ea typeface="ＭＳ Ｐゴシック" charset="0"/>
        </a:defRPr>
      </a:lvl2pPr>
      <a:lvl3pPr algn="ctr" rtl="0" eaLnBrk="0" fontAlgn="base" hangingPunct="0">
        <a:spcBef>
          <a:spcPct val="0"/>
        </a:spcBef>
        <a:spcAft>
          <a:spcPct val="0"/>
        </a:spcAft>
        <a:defRPr sz="4000" b="1">
          <a:solidFill>
            <a:srgbClr val="FFFFFF"/>
          </a:solidFill>
          <a:latin typeface="Arial Narrow" charset="0"/>
          <a:ea typeface="ＭＳ Ｐゴシック" charset="0"/>
        </a:defRPr>
      </a:lvl3pPr>
      <a:lvl4pPr algn="ctr" rtl="0" eaLnBrk="0" fontAlgn="base" hangingPunct="0">
        <a:spcBef>
          <a:spcPct val="0"/>
        </a:spcBef>
        <a:spcAft>
          <a:spcPct val="0"/>
        </a:spcAft>
        <a:defRPr sz="4000" b="1">
          <a:solidFill>
            <a:srgbClr val="FFFFFF"/>
          </a:solidFill>
          <a:latin typeface="Arial Narrow" charset="0"/>
          <a:ea typeface="ＭＳ Ｐゴシック" charset="0"/>
        </a:defRPr>
      </a:lvl4pPr>
      <a:lvl5pPr algn="ctr" rtl="0" eaLnBrk="0" fontAlgn="base" hangingPunct="0">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800" kern="1200">
          <a:solidFill>
            <a:schemeClr val="tx2"/>
          </a:solidFill>
          <a:latin typeface="Arial"/>
          <a:ea typeface="ＭＳ Ｐゴシック" charset="0"/>
          <a:cs typeface="Arial"/>
        </a:defRPr>
      </a:lvl1pPr>
      <a:lvl2pPr marL="593725"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2pPr>
      <a:lvl3pPr marL="868363" indent="-228600" algn="l" rtl="0" eaLnBrk="0" fontAlgn="base" hangingPunct="0">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3pPr>
      <a:lvl4pPr marL="1143000"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4pPr>
      <a:lvl5pPr marL="1371600"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tiff"/><Relationship Id="rId1" Type="http://schemas.openxmlformats.org/officeDocument/2006/relationships/slideLayout" Target="../slideLayouts/slideLayout3.xml"/><Relationship Id="rId4" Type="http://schemas.openxmlformats.org/officeDocument/2006/relationships/image" Target="../media/image8.tiff"/></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emf"/><Relationship Id="rId7" Type="http://schemas.openxmlformats.org/officeDocument/2006/relationships/image" Target="../media/image25.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tiff"/><Relationship Id="rId1" Type="http://schemas.openxmlformats.org/officeDocument/2006/relationships/slideLayout" Target="../slideLayouts/slideLayout3.xml"/><Relationship Id="rId4" Type="http://schemas.openxmlformats.org/officeDocument/2006/relationships/image" Target="../media/image8.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xmlns="" id="{37314E08-8D7D-EF43-8D5A-9AE03A4AFE1D}"/>
              </a:ext>
            </a:extLst>
          </p:cNvPr>
          <p:cNvPicPr>
            <a:picLocks noChangeAspect="1"/>
          </p:cNvPicPr>
          <p:nvPr/>
        </p:nvPicPr>
        <p:blipFill>
          <a:blip r:embed="rId2"/>
          <a:stretch>
            <a:fillRect/>
          </a:stretch>
        </p:blipFill>
        <p:spPr>
          <a:xfrm>
            <a:off x="-126460" y="23000"/>
            <a:ext cx="9144000" cy="6858000"/>
          </a:xfrm>
          <a:prstGeom prst="rect">
            <a:avLst/>
          </a:prstGeom>
        </p:spPr>
      </p:pic>
      <p:sp>
        <p:nvSpPr>
          <p:cNvPr id="9" name="Rectángulo redondeado 8"/>
          <p:cNvSpPr/>
          <p:nvPr/>
        </p:nvSpPr>
        <p:spPr>
          <a:xfrm>
            <a:off x="1905747" y="5470489"/>
            <a:ext cx="5593976" cy="1007173"/>
          </a:xfrm>
          <a:prstGeom prst="roundRect">
            <a:avLst/>
          </a:prstGeom>
          <a:solidFill>
            <a:schemeClr val="tx1">
              <a:alpha val="52000"/>
            </a:schemeClr>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latin typeface="Arial"/>
              <a:cs typeface="Arial"/>
            </a:endParaRPr>
          </a:p>
        </p:txBody>
      </p:sp>
      <p:sp>
        <p:nvSpPr>
          <p:cNvPr id="10" name="CuadroTexto 9"/>
          <p:cNvSpPr txBox="1"/>
          <p:nvPr/>
        </p:nvSpPr>
        <p:spPr>
          <a:xfrm>
            <a:off x="2696100" y="5470489"/>
            <a:ext cx="4013271" cy="276999"/>
          </a:xfrm>
          <a:prstGeom prst="rect">
            <a:avLst/>
          </a:prstGeom>
          <a:noFill/>
        </p:spPr>
        <p:txBody>
          <a:bodyPr wrap="square" rtlCol="0">
            <a:spAutoFit/>
          </a:bodyPr>
          <a:lstStyle/>
          <a:p>
            <a:pPr algn="dist"/>
            <a:r>
              <a:rPr lang="es-ES" sz="1200" dirty="0">
                <a:solidFill>
                  <a:schemeClr val="tx2">
                    <a:lumMod val="10000"/>
                    <a:lumOff val="90000"/>
                  </a:schemeClr>
                </a:solidFill>
                <a:latin typeface="Arial"/>
                <a:cs typeface="Arial"/>
              </a:rPr>
              <a:t>JUAN CARLOS MORENO-BRID</a:t>
            </a:r>
          </a:p>
        </p:txBody>
      </p:sp>
      <p:sp>
        <p:nvSpPr>
          <p:cNvPr id="12" name="CuadroTexto 11"/>
          <p:cNvSpPr txBox="1"/>
          <p:nvPr/>
        </p:nvSpPr>
        <p:spPr>
          <a:xfrm>
            <a:off x="0" y="0"/>
            <a:ext cx="9144000" cy="1627680"/>
          </a:xfrm>
          <a:prstGeom prst="roundRect">
            <a:avLst/>
          </a:prstGeom>
          <a:solidFill>
            <a:schemeClr val="accent1">
              <a:lumMod val="75000"/>
            </a:schemeClr>
          </a:solidFill>
          <a:ln>
            <a:noFill/>
          </a:ln>
        </p:spPr>
        <p:txBody>
          <a:bodyPr wrap="square" rtlCol="0">
            <a:spAutoFit/>
          </a:bodyPr>
          <a:lstStyle/>
          <a:p>
            <a:pPr algn="dist">
              <a:lnSpc>
                <a:spcPct val="80000"/>
              </a:lnSpc>
            </a:pPr>
            <a:r>
              <a:rPr lang="es-ES" sz="2800" b="1" cap="all" dirty="0">
                <a:solidFill>
                  <a:schemeClr val="bg1"/>
                </a:solidFill>
                <a:latin typeface="+mn-lt"/>
                <a:ea typeface="Arial Black" charset="0"/>
                <a:cs typeface="Arial Black" charset="0"/>
              </a:rPr>
              <a:t>Reformas Estructurales y Políticas Macro: Avances y pendientes en la ruta de México hacia un crecimiento económico, elevado y sostenido</a:t>
            </a:r>
            <a:endParaRPr lang="es-ES" sz="2800" b="1" cap="all" dirty="0">
              <a:solidFill>
                <a:schemeClr val="bg1"/>
              </a:solidFill>
              <a:ea typeface="Arial" charset="0"/>
              <a:cs typeface="Arial" charset="0"/>
            </a:endParaRPr>
          </a:p>
        </p:txBody>
      </p:sp>
      <p:pic>
        <p:nvPicPr>
          <p:cNvPr id="14" name="Picture 1" descr="Logo unam trans-1.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2043839" y="5584156"/>
            <a:ext cx="534129" cy="534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CuadroTexto 14"/>
          <p:cNvSpPr txBox="1"/>
          <p:nvPr/>
        </p:nvSpPr>
        <p:spPr>
          <a:xfrm>
            <a:off x="2696100" y="5718701"/>
            <a:ext cx="4013271" cy="276999"/>
          </a:xfrm>
          <a:prstGeom prst="rect">
            <a:avLst/>
          </a:prstGeom>
          <a:noFill/>
        </p:spPr>
        <p:txBody>
          <a:bodyPr wrap="square" rtlCol="0">
            <a:spAutoFit/>
          </a:bodyPr>
          <a:lstStyle/>
          <a:p>
            <a:pPr algn="dist"/>
            <a:r>
              <a:rPr lang="es-ES" sz="1200" dirty="0">
                <a:solidFill>
                  <a:srgbClr val="FFFFFF"/>
                </a:solidFill>
                <a:latin typeface="Arial"/>
                <a:cs typeface="Arial"/>
              </a:rPr>
              <a:t>JOAQUÍN SÁNCHEZ E ISABEL SALAT</a:t>
            </a:r>
          </a:p>
        </p:txBody>
      </p:sp>
      <p:sp>
        <p:nvSpPr>
          <p:cNvPr id="16" name="CuadroTexto 15"/>
          <p:cNvSpPr txBox="1"/>
          <p:nvPr/>
        </p:nvSpPr>
        <p:spPr>
          <a:xfrm>
            <a:off x="2509736" y="5920257"/>
            <a:ext cx="4883285" cy="584775"/>
          </a:xfrm>
          <a:prstGeom prst="rect">
            <a:avLst/>
          </a:prstGeom>
          <a:noFill/>
        </p:spPr>
        <p:txBody>
          <a:bodyPr wrap="square" rtlCol="0">
            <a:spAutoFit/>
          </a:bodyPr>
          <a:lstStyle/>
          <a:p>
            <a:pPr algn="dist"/>
            <a:r>
              <a:rPr lang="es-ES" sz="1600" b="1" dirty="0">
                <a:solidFill>
                  <a:schemeClr val="tx2">
                    <a:lumMod val="10000"/>
                    <a:lumOff val="90000"/>
                  </a:schemeClr>
                </a:solidFill>
                <a:latin typeface="Arial"/>
                <a:cs typeface="Arial"/>
              </a:rPr>
              <a:t>FACULTAD DE </a:t>
            </a:r>
            <a:r>
              <a:rPr lang="es-ES" sz="1600" b="1" dirty="0" smtClean="0">
                <a:solidFill>
                  <a:schemeClr val="tx2">
                    <a:lumMod val="10000"/>
                    <a:lumOff val="90000"/>
                  </a:schemeClr>
                </a:solidFill>
                <a:latin typeface="Arial"/>
                <a:cs typeface="Arial"/>
              </a:rPr>
              <a:t>ECONOMÍA</a:t>
            </a:r>
          </a:p>
          <a:p>
            <a:pPr algn="dist"/>
            <a:r>
              <a:rPr lang="es-ES" sz="1600" b="1" dirty="0" smtClean="0">
                <a:solidFill>
                  <a:schemeClr val="tx2">
                    <a:lumMod val="10000"/>
                    <a:lumOff val="90000"/>
                  </a:schemeClr>
                </a:solidFill>
                <a:latin typeface="Arial"/>
                <a:cs typeface="Arial"/>
              </a:rPr>
              <a:t>Senado de la República, 7 de agosto de 2018</a:t>
            </a:r>
            <a:endParaRPr lang="es-ES" sz="1600" b="1" dirty="0">
              <a:solidFill>
                <a:schemeClr val="tx2">
                  <a:lumMod val="10000"/>
                  <a:lumOff val="90000"/>
                </a:schemeClr>
              </a:solidFill>
              <a:latin typeface="Arial"/>
              <a:cs typeface="Arial"/>
            </a:endParaRPr>
          </a:p>
        </p:txBody>
      </p:sp>
      <p:pic>
        <p:nvPicPr>
          <p:cNvPr id="2" name="Imagen 1">
            <a:extLst>
              <a:ext uri="{FF2B5EF4-FFF2-40B4-BE49-F238E27FC236}">
                <a16:creationId xmlns:a16="http://schemas.microsoft.com/office/drawing/2014/main" xmlns="" id="{02B20299-2938-5D40-8C26-8F7BECA60725}"/>
              </a:ext>
            </a:extLst>
          </p:cNvPr>
          <p:cNvPicPr>
            <a:picLocks noChangeAspect="1"/>
          </p:cNvPicPr>
          <p:nvPr/>
        </p:nvPicPr>
        <p:blipFill>
          <a:blip r:embed="rId4">
            <a:duotone>
              <a:schemeClr val="accent3">
                <a:shade val="45000"/>
                <a:satMod val="135000"/>
              </a:schemeClr>
              <a:prstClr val="white"/>
            </a:duotone>
          </a:blip>
          <a:stretch>
            <a:fillRect/>
          </a:stretch>
        </p:blipFill>
        <p:spPr>
          <a:xfrm>
            <a:off x="6587803" y="5502830"/>
            <a:ext cx="948623" cy="697238"/>
          </a:xfrm>
          <a:prstGeom prst="rect">
            <a:avLst/>
          </a:prstGeom>
        </p:spPr>
      </p:pic>
    </p:spTree>
    <p:extLst>
      <p:ext uri="{BB962C8B-B14F-4D97-AF65-F5344CB8AC3E}">
        <p14:creationId xmlns:p14="http://schemas.microsoft.com/office/powerpoint/2010/main" val="400150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xmlns="" id="{F279D873-6639-4BEC-BC79-C560EA6C9475}"/>
              </a:ext>
            </a:extLst>
          </p:cNvPr>
          <p:cNvPicPr>
            <a:picLocks noChangeAspect="1"/>
          </p:cNvPicPr>
          <p:nvPr/>
        </p:nvPicPr>
        <p:blipFill>
          <a:blip r:embed="rId2"/>
          <a:stretch>
            <a:fillRect/>
          </a:stretch>
        </p:blipFill>
        <p:spPr>
          <a:xfrm>
            <a:off x="61200" y="4402800"/>
            <a:ext cx="4557600" cy="2490118"/>
          </a:xfrm>
          <a:prstGeom prst="rect">
            <a:avLst/>
          </a:prstGeom>
        </p:spPr>
      </p:pic>
      <p:pic>
        <p:nvPicPr>
          <p:cNvPr id="24" name="Imagen 23">
            <a:extLst>
              <a:ext uri="{FF2B5EF4-FFF2-40B4-BE49-F238E27FC236}">
                <a16:creationId xmlns:a16="http://schemas.microsoft.com/office/drawing/2014/main" xmlns="" id="{D2870881-EAE8-40C5-A8B5-361B1359A300}"/>
              </a:ext>
            </a:extLst>
          </p:cNvPr>
          <p:cNvPicPr>
            <a:picLocks noChangeAspect="1"/>
          </p:cNvPicPr>
          <p:nvPr/>
        </p:nvPicPr>
        <p:blipFill>
          <a:blip r:embed="rId3"/>
          <a:stretch>
            <a:fillRect/>
          </a:stretch>
        </p:blipFill>
        <p:spPr>
          <a:xfrm>
            <a:off x="132347" y="1263456"/>
            <a:ext cx="4559181" cy="2476362"/>
          </a:xfrm>
          <a:prstGeom prst="rect">
            <a:avLst/>
          </a:prstGeom>
        </p:spPr>
      </p:pic>
      <p:sp>
        <p:nvSpPr>
          <p:cNvPr id="2" name="Marcador de número de diapositiva 1">
            <a:extLst>
              <a:ext uri="{FF2B5EF4-FFF2-40B4-BE49-F238E27FC236}">
                <a16:creationId xmlns:a16="http://schemas.microsoft.com/office/drawing/2014/main" xmlns="" id="{D80B38DE-24D8-4759-A44E-4FC77E46D49B}"/>
              </a:ext>
            </a:extLst>
          </p:cNvPr>
          <p:cNvSpPr>
            <a:spLocks noGrp="1"/>
          </p:cNvSpPr>
          <p:nvPr>
            <p:ph type="sldNum" sz="quarter" idx="12"/>
          </p:nvPr>
        </p:nvSpPr>
        <p:spPr/>
        <p:txBody>
          <a:bodyPr/>
          <a:lstStyle/>
          <a:p>
            <a:fld id="{78E2B403-E05A-47A0-BF73-2E1B9470ACAF}" type="slidenum">
              <a:rPr lang="en-US" smtClean="0">
                <a:solidFill>
                  <a:prstClr val="white">
                    <a:lumMod val="50000"/>
                  </a:prstClr>
                </a:solidFill>
              </a:rPr>
              <a:pPr/>
              <a:t>10</a:t>
            </a:fld>
            <a:endParaRPr lang="en-US" dirty="0">
              <a:solidFill>
                <a:prstClr val="white">
                  <a:lumMod val="50000"/>
                </a:prstClr>
              </a:solidFill>
            </a:endParaRPr>
          </a:p>
        </p:txBody>
      </p:sp>
      <p:sp>
        <p:nvSpPr>
          <p:cNvPr id="4" name="Título 1">
            <a:extLst>
              <a:ext uri="{FF2B5EF4-FFF2-40B4-BE49-F238E27FC236}">
                <a16:creationId xmlns:a16="http://schemas.microsoft.com/office/drawing/2014/main" xmlns="" id="{E155A83D-0568-4574-8BE2-6033031E08DA}"/>
              </a:ext>
            </a:extLst>
          </p:cNvPr>
          <p:cNvSpPr>
            <a:spLocks noGrp="1"/>
          </p:cNvSpPr>
          <p:nvPr>
            <p:ph type="title"/>
          </p:nvPr>
        </p:nvSpPr>
        <p:spPr>
          <a:xfrm>
            <a:off x="10074" y="11575"/>
            <a:ext cx="8134182" cy="747132"/>
          </a:xfrm>
        </p:spPr>
        <p:txBody>
          <a:bodyPr>
            <a:noAutofit/>
          </a:bodyPr>
          <a:lstStyle/>
          <a:p>
            <a:r>
              <a:rPr lang="es-ES_tradnl" sz="2400" dirty="0" smtClean="0">
                <a:latin typeface="Calibri" charset="0"/>
                <a:ea typeface="Calibri" charset="0"/>
                <a:cs typeface="Calibri" charset="0"/>
              </a:rPr>
              <a:t>Recursos adicionales de la administración:  </a:t>
            </a:r>
            <a:r>
              <a:rPr lang="es-ES_tradnl" sz="2400" dirty="0">
                <a:latin typeface="Calibri" charset="0"/>
                <a:ea typeface="Calibri" charset="0"/>
                <a:cs typeface="Calibri" charset="0"/>
              </a:rPr>
              <a:t>¡7.5 </a:t>
            </a:r>
            <a:r>
              <a:rPr lang="es-ES_tradnl" sz="2400" dirty="0" err="1">
                <a:latin typeface="Calibri" charset="0"/>
                <a:ea typeface="Calibri" charset="0"/>
                <a:cs typeface="Calibri" charset="0"/>
              </a:rPr>
              <a:t>pp</a:t>
            </a:r>
            <a:r>
              <a:rPr lang="es-ES_tradnl" sz="2400" dirty="0">
                <a:latin typeface="Calibri" charset="0"/>
                <a:ea typeface="Calibri" charset="0"/>
                <a:cs typeface="Calibri" charset="0"/>
              </a:rPr>
              <a:t> del PIB!</a:t>
            </a:r>
          </a:p>
        </p:txBody>
      </p:sp>
      <p:sp>
        <p:nvSpPr>
          <p:cNvPr id="6" name="CuadroTexto 5">
            <a:extLst>
              <a:ext uri="{FF2B5EF4-FFF2-40B4-BE49-F238E27FC236}">
                <a16:creationId xmlns:a16="http://schemas.microsoft.com/office/drawing/2014/main" xmlns="" id="{803066A5-2A40-4E04-B534-7640A6202F76}"/>
              </a:ext>
            </a:extLst>
          </p:cNvPr>
          <p:cNvSpPr txBox="1"/>
          <p:nvPr/>
        </p:nvSpPr>
        <p:spPr>
          <a:xfrm>
            <a:off x="188258" y="760189"/>
            <a:ext cx="4503269" cy="615553"/>
          </a:xfrm>
          <a:prstGeom prst="rect">
            <a:avLst/>
          </a:prstGeom>
          <a:noFill/>
        </p:spPr>
        <p:txBody>
          <a:bodyPr wrap="square" rtlCol="0">
            <a:spAutoFit/>
          </a:bodyPr>
          <a:lstStyle/>
          <a:p>
            <a:pPr algn="ctr"/>
            <a:r>
              <a:rPr lang="es-ES_tradnl" sz="1700" b="1" dirty="0">
                <a:latin typeface="Calibri" charset="0"/>
                <a:ea typeface="Calibri" charset="0"/>
                <a:cs typeface="Calibri" charset="0"/>
              </a:rPr>
              <a:t>Ingresos presupuestarios</a:t>
            </a:r>
          </a:p>
          <a:p>
            <a:pPr algn="ctr"/>
            <a:r>
              <a:rPr lang="es-ES_tradnl" sz="1700" dirty="0">
                <a:latin typeface="Calibri" charset="0"/>
                <a:ea typeface="Calibri" charset="0"/>
                <a:cs typeface="Calibri" charset="0"/>
              </a:rPr>
              <a:t>(% del PIB)</a:t>
            </a:r>
          </a:p>
        </p:txBody>
      </p:sp>
      <p:grpSp>
        <p:nvGrpSpPr>
          <p:cNvPr id="23" name="Grupo 22">
            <a:extLst>
              <a:ext uri="{FF2B5EF4-FFF2-40B4-BE49-F238E27FC236}">
                <a16:creationId xmlns:a16="http://schemas.microsoft.com/office/drawing/2014/main" xmlns="" id="{693EEAC2-BE41-4A7D-9527-32540E75FE2D}"/>
              </a:ext>
            </a:extLst>
          </p:cNvPr>
          <p:cNvGrpSpPr/>
          <p:nvPr/>
        </p:nvGrpSpPr>
        <p:grpSpPr>
          <a:xfrm>
            <a:off x="4804884" y="1091256"/>
            <a:ext cx="4335755" cy="2687835"/>
            <a:chOff x="4808245" y="1011119"/>
            <a:chExt cx="4335755" cy="3046988"/>
          </a:xfrm>
        </p:grpSpPr>
        <p:sp>
          <p:nvSpPr>
            <p:cNvPr id="7" name="CuadroTexto 6">
              <a:extLst>
                <a:ext uri="{FF2B5EF4-FFF2-40B4-BE49-F238E27FC236}">
                  <a16:creationId xmlns:a16="http://schemas.microsoft.com/office/drawing/2014/main" xmlns="" id="{33F25B2F-A54C-43F8-9833-BF64A7FABDF3}"/>
                </a:ext>
              </a:extLst>
            </p:cNvPr>
            <p:cNvSpPr txBox="1"/>
            <p:nvPr/>
          </p:nvSpPr>
          <p:spPr>
            <a:xfrm>
              <a:off x="4991278" y="1011119"/>
              <a:ext cx="4152722" cy="3046988"/>
            </a:xfrm>
            <a:prstGeom prst="rect">
              <a:avLst/>
            </a:prstGeom>
            <a:noFill/>
          </p:spPr>
          <p:txBody>
            <a:bodyPr wrap="square" rtlCol="0">
              <a:spAutoFit/>
            </a:bodyPr>
            <a:lstStyle/>
            <a:p>
              <a:pPr algn="ctr"/>
              <a:r>
                <a:rPr lang="es-ES_tradnl" sz="1400" b="1" dirty="0"/>
                <a:t>Entre 2012 y 2016: (0.3pp+2.9pp = 3.2pp)</a:t>
              </a:r>
            </a:p>
            <a:p>
              <a:r>
                <a:rPr lang="es-ES_tradnl" sz="1400" dirty="0"/>
                <a:t>Ingresos petroleros por 4.9 </a:t>
              </a:r>
              <a:r>
                <a:rPr lang="es-ES_tradnl" sz="1400" dirty="0" err="1"/>
                <a:t>pp</a:t>
              </a:r>
              <a:r>
                <a:rPr lang="es-ES_tradnl" sz="1400" dirty="0"/>
                <a:t> del PIB</a:t>
              </a:r>
            </a:p>
            <a:p>
              <a:pPr marL="176213" lvl="1"/>
              <a:r>
                <a:rPr lang="es-ES_tradnl" sz="1400" dirty="0">
                  <a:sym typeface="Wingdings" panose="05000000000000000000" pitchFamily="2" charset="2"/>
                </a:rPr>
                <a:t>Gobierno Federal: </a:t>
              </a:r>
              <a:r>
                <a:rPr lang="es-ES_tradnl" sz="1400" b="1" dirty="0">
                  <a:sym typeface="Wingdings" panose="05000000000000000000" pitchFamily="2" charset="2"/>
                </a:rPr>
                <a:t>4.3</a:t>
              </a:r>
              <a:r>
                <a:rPr lang="es-ES_tradnl" sz="1400" dirty="0">
                  <a:sym typeface="Wingdings" panose="05000000000000000000" pitchFamily="2" charset="2"/>
                </a:rPr>
                <a:t> </a:t>
              </a:r>
              <a:r>
                <a:rPr lang="es-ES_tradnl" sz="1400" dirty="0" err="1">
                  <a:sym typeface="Wingdings" panose="05000000000000000000" pitchFamily="2" charset="2"/>
                </a:rPr>
                <a:t>pp</a:t>
              </a:r>
              <a:endParaRPr lang="es-ES_tradnl" sz="1400" dirty="0">
                <a:sym typeface="Wingdings" panose="05000000000000000000" pitchFamily="2" charset="2"/>
              </a:endParaRPr>
            </a:p>
            <a:p>
              <a:pPr marL="176213" lvl="1"/>
              <a:r>
                <a:rPr lang="es-ES_tradnl" sz="1400" dirty="0">
                  <a:sym typeface="Wingdings" panose="05000000000000000000" pitchFamily="2" charset="2"/>
                </a:rPr>
                <a:t>Pemex:		0.5 </a:t>
              </a:r>
              <a:r>
                <a:rPr lang="es-ES_tradnl" sz="1400" dirty="0" err="1">
                  <a:sym typeface="Wingdings" panose="05000000000000000000" pitchFamily="2" charset="2"/>
                </a:rPr>
                <a:t>pp</a:t>
              </a:r>
              <a:endParaRPr lang="es-ES_tradnl" sz="1400" dirty="0">
                <a:sym typeface="Wingdings" panose="05000000000000000000" pitchFamily="2" charset="2"/>
              </a:endParaRPr>
            </a:p>
            <a:p>
              <a:pPr marL="176213" lvl="1" indent="-176213"/>
              <a:r>
                <a:rPr lang="es-ES_tradnl" sz="1400" dirty="0">
                  <a:sym typeface="Wingdings" panose="05000000000000000000" pitchFamily="2" charset="2"/>
                </a:rPr>
                <a:t>Tributarios por </a:t>
              </a:r>
              <a:r>
                <a:rPr lang="es-ES_tradnl" sz="1400" b="1" dirty="0">
                  <a:sym typeface="Wingdings" panose="05000000000000000000" pitchFamily="2" charset="2"/>
                </a:rPr>
                <a:t>5.2</a:t>
              </a:r>
              <a:r>
                <a:rPr lang="es-ES_tradnl" sz="1400" dirty="0">
                  <a:sym typeface="Wingdings" panose="05000000000000000000" pitchFamily="2" charset="2"/>
                </a:rPr>
                <a:t> </a:t>
              </a:r>
              <a:r>
                <a:rPr lang="es-ES_tradnl" sz="1400" dirty="0" err="1">
                  <a:sym typeface="Wingdings" panose="05000000000000000000" pitchFamily="2" charset="2"/>
                </a:rPr>
                <a:t>pp</a:t>
              </a:r>
              <a:r>
                <a:rPr lang="es-ES_tradnl" sz="1400" dirty="0">
                  <a:sym typeface="Wingdings" panose="05000000000000000000" pitchFamily="2" charset="2"/>
                </a:rPr>
                <a:t> del PIB</a:t>
              </a:r>
            </a:p>
            <a:p>
              <a:pPr marL="176213" lvl="1" indent="6350"/>
              <a:r>
                <a:rPr lang="es-ES_tradnl" sz="1400" dirty="0">
                  <a:sym typeface="Wingdings" panose="05000000000000000000" pitchFamily="2" charset="2"/>
                </a:rPr>
                <a:t>ISR:	2.0 </a:t>
              </a:r>
              <a:r>
                <a:rPr lang="es-ES_tradnl" sz="1400" dirty="0" err="1">
                  <a:sym typeface="Wingdings" panose="05000000000000000000" pitchFamily="2" charset="2"/>
                </a:rPr>
                <a:t>pp</a:t>
              </a:r>
              <a:endParaRPr lang="es-ES_tradnl" sz="1400" dirty="0">
                <a:sym typeface="Wingdings" panose="05000000000000000000" pitchFamily="2" charset="2"/>
              </a:endParaRPr>
            </a:p>
            <a:p>
              <a:pPr marL="176213" lvl="1" indent="6350"/>
              <a:r>
                <a:rPr lang="es-ES_tradnl" sz="1400" dirty="0">
                  <a:sym typeface="Wingdings" panose="05000000000000000000" pitchFamily="2" charset="2"/>
                </a:rPr>
                <a:t>IVA:	0.2 </a:t>
              </a:r>
              <a:r>
                <a:rPr lang="es-ES_tradnl" sz="1400" dirty="0" err="1">
                  <a:sym typeface="Wingdings" panose="05000000000000000000" pitchFamily="2" charset="2"/>
                </a:rPr>
                <a:t>pp</a:t>
              </a:r>
              <a:endParaRPr lang="es-ES_tradnl" sz="1400" dirty="0">
                <a:sym typeface="Wingdings" panose="05000000000000000000" pitchFamily="2" charset="2"/>
              </a:endParaRPr>
            </a:p>
            <a:p>
              <a:pPr marL="176213" lvl="1" indent="6350"/>
              <a:r>
                <a:rPr lang="es-ES_tradnl" sz="1400" dirty="0">
                  <a:sym typeface="Wingdings" panose="05000000000000000000" pitchFamily="2" charset="2"/>
                </a:rPr>
                <a:t>IEPS combustibles: 2.7 </a:t>
              </a:r>
              <a:r>
                <a:rPr lang="es-ES_tradnl" sz="1400" dirty="0" err="1">
                  <a:sym typeface="Wingdings" panose="05000000000000000000" pitchFamily="2" charset="2"/>
                </a:rPr>
                <a:t>pp</a:t>
              </a:r>
              <a:endParaRPr lang="es-ES_tradnl" sz="1400" dirty="0">
                <a:sym typeface="Wingdings" panose="05000000000000000000" pitchFamily="2" charset="2"/>
              </a:endParaRPr>
            </a:p>
            <a:p>
              <a:pPr marL="0" lvl="1"/>
              <a:r>
                <a:rPr lang="es-ES_tradnl" sz="1400" dirty="0">
                  <a:sym typeface="Wingdings" panose="05000000000000000000" pitchFamily="2" charset="2"/>
                </a:rPr>
                <a:t>Remanente de Operación de Banxico:</a:t>
              </a:r>
            </a:p>
            <a:p>
              <a:pPr marL="0" lvl="1" indent="182563"/>
              <a:r>
                <a:rPr lang="es-ES_tradnl" sz="1400" dirty="0">
                  <a:sym typeface="Wingdings" panose="05000000000000000000" pitchFamily="2" charset="2"/>
                </a:rPr>
                <a:t>2015: 0.2% del PIB</a:t>
              </a:r>
            </a:p>
            <a:p>
              <a:pPr marL="0" lvl="1" indent="182563"/>
              <a:r>
                <a:rPr lang="es-ES_tradnl" sz="1400" dirty="0">
                  <a:sym typeface="Wingdings" panose="05000000000000000000" pitchFamily="2" charset="2"/>
                </a:rPr>
                <a:t>2016: 1.2% del PIB</a:t>
              </a:r>
            </a:p>
            <a:p>
              <a:pPr marL="0" lvl="1" indent="182563"/>
              <a:r>
                <a:rPr lang="es-ES_tradnl" sz="1400" dirty="0">
                  <a:sym typeface="Wingdings" panose="05000000000000000000" pitchFamily="2" charset="2"/>
                </a:rPr>
                <a:t>2017: 1.5% del PIB</a:t>
              </a:r>
            </a:p>
          </p:txBody>
        </p:sp>
        <p:sp>
          <p:nvSpPr>
            <p:cNvPr id="16" name="Flecha: hacia arriba 15">
              <a:extLst>
                <a:ext uri="{FF2B5EF4-FFF2-40B4-BE49-F238E27FC236}">
                  <a16:creationId xmlns:a16="http://schemas.microsoft.com/office/drawing/2014/main" xmlns="" id="{9700B47F-7A94-4ED7-BC90-B558C74A332B}"/>
                </a:ext>
              </a:extLst>
            </p:cNvPr>
            <p:cNvSpPr/>
            <p:nvPr/>
          </p:nvSpPr>
          <p:spPr>
            <a:xfrm>
              <a:off x="4821686" y="2031246"/>
              <a:ext cx="232999" cy="204025"/>
            </a:xfrm>
            <a:prstGeom prst="upArrow">
              <a:avLst>
                <a:gd name="adj1" fmla="val 50000"/>
                <a:gd name="adj2" fmla="val 56701"/>
              </a:avLst>
            </a:prstGeom>
            <a:solidFill>
              <a:srgbClr val="5385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00"/>
            </a:p>
          </p:txBody>
        </p:sp>
        <p:sp>
          <p:nvSpPr>
            <p:cNvPr id="19" name="Flecha: hacia arriba 18">
              <a:extLst>
                <a:ext uri="{FF2B5EF4-FFF2-40B4-BE49-F238E27FC236}">
                  <a16:creationId xmlns:a16="http://schemas.microsoft.com/office/drawing/2014/main" xmlns="" id="{04356082-07A0-4529-BEA6-8F7483525637}"/>
                </a:ext>
              </a:extLst>
            </p:cNvPr>
            <p:cNvSpPr/>
            <p:nvPr/>
          </p:nvSpPr>
          <p:spPr>
            <a:xfrm rot="10800000">
              <a:off x="4808245" y="1378999"/>
              <a:ext cx="232999" cy="204025"/>
            </a:xfrm>
            <a:prstGeom prst="upArrow">
              <a:avLst>
                <a:gd name="adj1" fmla="val 50000"/>
                <a:gd name="adj2" fmla="val 5670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00"/>
            </a:p>
          </p:txBody>
        </p:sp>
        <p:sp>
          <p:nvSpPr>
            <p:cNvPr id="20" name="Flecha: hacia arriba 19">
              <a:extLst>
                <a:ext uri="{FF2B5EF4-FFF2-40B4-BE49-F238E27FC236}">
                  <a16:creationId xmlns:a16="http://schemas.microsoft.com/office/drawing/2014/main" xmlns="" id="{657288A6-C60A-4691-8C98-688A1084649E}"/>
                </a:ext>
              </a:extLst>
            </p:cNvPr>
            <p:cNvSpPr/>
            <p:nvPr/>
          </p:nvSpPr>
          <p:spPr>
            <a:xfrm>
              <a:off x="4808245" y="2987577"/>
              <a:ext cx="232999" cy="204025"/>
            </a:xfrm>
            <a:prstGeom prst="upArrow">
              <a:avLst>
                <a:gd name="adj1" fmla="val 50000"/>
                <a:gd name="adj2" fmla="val 56701"/>
              </a:avLst>
            </a:prstGeom>
            <a:solidFill>
              <a:srgbClr val="5385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00"/>
            </a:p>
          </p:txBody>
        </p:sp>
      </p:grpSp>
      <p:sp>
        <p:nvSpPr>
          <p:cNvPr id="35" name="CuadroTexto 34">
            <a:extLst>
              <a:ext uri="{FF2B5EF4-FFF2-40B4-BE49-F238E27FC236}">
                <a16:creationId xmlns:a16="http://schemas.microsoft.com/office/drawing/2014/main" xmlns="" id="{FB724FF3-38E9-4999-8549-9DCE0B551E54}"/>
              </a:ext>
            </a:extLst>
          </p:cNvPr>
          <p:cNvSpPr txBox="1"/>
          <p:nvPr/>
        </p:nvSpPr>
        <p:spPr>
          <a:xfrm>
            <a:off x="13989" y="3894773"/>
            <a:ext cx="4804336" cy="615553"/>
          </a:xfrm>
          <a:prstGeom prst="rect">
            <a:avLst/>
          </a:prstGeom>
          <a:noFill/>
        </p:spPr>
        <p:txBody>
          <a:bodyPr wrap="square" rtlCol="0">
            <a:spAutoFit/>
          </a:bodyPr>
          <a:lstStyle/>
          <a:p>
            <a:pPr algn="ctr"/>
            <a:r>
              <a:rPr lang="es-ES_tradnl" sz="1700" b="1" dirty="0">
                <a:latin typeface="Calibri" charset="0"/>
                <a:ea typeface="Calibri" charset="0"/>
                <a:cs typeface="Calibri" charset="0"/>
              </a:rPr>
              <a:t>Deuda (SHRFSP)</a:t>
            </a:r>
          </a:p>
          <a:p>
            <a:pPr algn="ctr"/>
            <a:r>
              <a:rPr lang="es-ES_tradnl" sz="1700" dirty="0">
                <a:latin typeface="Calibri" charset="0"/>
                <a:ea typeface="Calibri" charset="0"/>
                <a:cs typeface="Calibri" charset="0"/>
              </a:rPr>
              <a:t>(% del PIB)</a:t>
            </a:r>
          </a:p>
        </p:txBody>
      </p:sp>
      <p:sp>
        <p:nvSpPr>
          <p:cNvPr id="36" name="CuadroTexto 35">
            <a:extLst>
              <a:ext uri="{FF2B5EF4-FFF2-40B4-BE49-F238E27FC236}">
                <a16:creationId xmlns:a16="http://schemas.microsoft.com/office/drawing/2014/main" xmlns="" id="{59B36DC7-40F7-4F14-8609-9B87B33C489D}"/>
              </a:ext>
            </a:extLst>
          </p:cNvPr>
          <p:cNvSpPr txBox="1"/>
          <p:nvPr/>
        </p:nvSpPr>
        <p:spPr>
          <a:xfrm>
            <a:off x="4677539" y="6541104"/>
            <a:ext cx="4773478" cy="276999"/>
          </a:xfrm>
          <a:prstGeom prst="rect">
            <a:avLst/>
          </a:prstGeom>
          <a:noFill/>
        </p:spPr>
        <p:txBody>
          <a:bodyPr wrap="square" rtlCol="0">
            <a:spAutoFit/>
          </a:bodyPr>
          <a:lstStyle/>
          <a:p>
            <a:r>
              <a:rPr lang="es-ES_tradnl" sz="1200" b="1" dirty="0"/>
              <a:t>Fuente</a:t>
            </a:r>
            <a:r>
              <a:rPr lang="es-ES_tradnl" sz="1200" dirty="0"/>
              <a:t>: Elaboración propia con datos de SHCP.</a:t>
            </a:r>
          </a:p>
        </p:txBody>
      </p:sp>
      <p:cxnSp>
        <p:nvCxnSpPr>
          <p:cNvPr id="37" name="Conector recto 36">
            <a:extLst>
              <a:ext uri="{FF2B5EF4-FFF2-40B4-BE49-F238E27FC236}">
                <a16:creationId xmlns:a16="http://schemas.microsoft.com/office/drawing/2014/main" xmlns="" id="{38E5045E-256C-43D0-BF53-378E5A8B823C}"/>
              </a:ext>
            </a:extLst>
          </p:cNvPr>
          <p:cNvCxnSpPr>
            <a:cxnSpLocks/>
          </p:cNvCxnSpPr>
          <p:nvPr/>
        </p:nvCxnSpPr>
        <p:spPr>
          <a:xfrm>
            <a:off x="0" y="3909763"/>
            <a:ext cx="9149925" cy="0"/>
          </a:xfrm>
          <a:prstGeom prst="line">
            <a:avLst/>
          </a:prstGeom>
          <a:ln>
            <a:solidFill>
              <a:srgbClr val="538501"/>
            </a:solidFill>
            <a:prstDash val="lgDash"/>
          </a:ln>
        </p:spPr>
        <p:style>
          <a:lnRef idx="1">
            <a:schemeClr val="accent1"/>
          </a:lnRef>
          <a:fillRef idx="0">
            <a:schemeClr val="accent1"/>
          </a:fillRef>
          <a:effectRef idx="0">
            <a:schemeClr val="accent1"/>
          </a:effectRef>
          <a:fontRef idx="minor">
            <a:schemeClr val="tx1"/>
          </a:fontRef>
        </p:style>
      </p:cxnSp>
      <p:sp>
        <p:nvSpPr>
          <p:cNvPr id="40" name="CuadroTexto 39">
            <a:extLst>
              <a:ext uri="{FF2B5EF4-FFF2-40B4-BE49-F238E27FC236}">
                <a16:creationId xmlns:a16="http://schemas.microsoft.com/office/drawing/2014/main" xmlns="" id="{78020AB3-15AA-4BB5-ADE8-30045AB0E3AE}"/>
              </a:ext>
            </a:extLst>
          </p:cNvPr>
          <p:cNvSpPr txBox="1"/>
          <p:nvPr/>
        </p:nvSpPr>
        <p:spPr>
          <a:xfrm>
            <a:off x="5166809" y="4010057"/>
            <a:ext cx="3977191" cy="1815882"/>
          </a:xfrm>
          <a:prstGeom prst="rect">
            <a:avLst/>
          </a:prstGeom>
          <a:noFill/>
        </p:spPr>
        <p:txBody>
          <a:bodyPr wrap="square" rtlCol="0">
            <a:spAutoFit/>
          </a:bodyPr>
          <a:lstStyle/>
          <a:p>
            <a:pPr algn="ctr"/>
            <a:r>
              <a:rPr lang="es-ES_tradnl" sz="1400" b="1" dirty="0"/>
              <a:t>Entre 2012 y 2016:</a:t>
            </a:r>
          </a:p>
          <a:p>
            <a:r>
              <a:rPr lang="es-ES_tradnl" sz="1400" dirty="0"/>
              <a:t>SHRFSP por 11.5 </a:t>
            </a:r>
            <a:r>
              <a:rPr lang="es-ES_tradnl" sz="1400" dirty="0" err="1"/>
              <a:t>pp</a:t>
            </a:r>
            <a:r>
              <a:rPr lang="es-ES_tradnl" sz="1400" dirty="0"/>
              <a:t> del PIB</a:t>
            </a:r>
          </a:p>
          <a:p>
            <a:r>
              <a:rPr lang="es-ES_tradnl" sz="1400" dirty="0">
                <a:sym typeface="Wingdings" panose="05000000000000000000" pitchFamily="2" charset="2"/>
              </a:rPr>
              <a:t>Sin embargo:</a:t>
            </a:r>
          </a:p>
          <a:p>
            <a:r>
              <a:rPr lang="es-ES_tradnl" sz="1400" dirty="0">
                <a:sym typeface="Wingdings" panose="05000000000000000000" pitchFamily="2" charset="2"/>
              </a:rPr>
              <a:t>Bonos de pensión Pemex y CFE por 1.8 </a:t>
            </a:r>
            <a:r>
              <a:rPr lang="es-ES_tradnl" sz="1400" dirty="0" err="1">
                <a:sym typeface="Wingdings" panose="05000000000000000000" pitchFamily="2" charset="2"/>
              </a:rPr>
              <a:t>pp</a:t>
            </a:r>
            <a:endParaRPr lang="es-ES_tradnl" sz="1400" dirty="0">
              <a:sym typeface="Wingdings" panose="05000000000000000000" pitchFamily="2" charset="2"/>
            </a:endParaRPr>
          </a:p>
          <a:p>
            <a:r>
              <a:rPr lang="es-ES_tradnl" sz="1400" dirty="0">
                <a:sym typeface="Wingdings" panose="05000000000000000000" pitchFamily="2" charset="2"/>
              </a:rPr>
              <a:t>Depreciación del tipo de cambio por 5.4 </a:t>
            </a:r>
            <a:r>
              <a:rPr lang="es-ES_tradnl" sz="1400" dirty="0" err="1">
                <a:sym typeface="Wingdings" panose="05000000000000000000" pitchFamily="2" charset="2"/>
              </a:rPr>
              <a:t>pp</a:t>
            </a:r>
            <a:endParaRPr lang="es-ES_tradnl" sz="1400" dirty="0">
              <a:solidFill>
                <a:srgbClr val="FF0000"/>
              </a:solidFill>
              <a:sym typeface="Wingdings" panose="05000000000000000000" pitchFamily="2" charset="2"/>
            </a:endParaRPr>
          </a:p>
          <a:p>
            <a:endParaRPr lang="es-ES_tradnl" sz="1400" dirty="0">
              <a:sym typeface="Wingdings" panose="05000000000000000000" pitchFamily="2" charset="2"/>
            </a:endParaRPr>
          </a:p>
          <a:p>
            <a:r>
              <a:rPr lang="es-ES_tradnl" sz="1400" dirty="0">
                <a:sym typeface="Wingdings" panose="05000000000000000000" pitchFamily="2" charset="2"/>
              </a:rPr>
              <a:t>Por lo tanto, recursos de endeudamiento </a:t>
            </a:r>
            <a:r>
              <a:rPr lang="es-ES_tradnl" sz="1400" b="1" dirty="0">
                <a:sym typeface="Wingdings" panose="05000000000000000000" pitchFamily="2" charset="2"/>
              </a:rPr>
              <a:t>por 4.3 </a:t>
            </a:r>
            <a:r>
              <a:rPr lang="es-ES_tradnl" sz="1400" b="1" dirty="0" err="1">
                <a:sym typeface="Wingdings" panose="05000000000000000000" pitchFamily="2" charset="2"/>
              </a:rPr>
              <a:t>pp</a:t>
            </a:r>
            <a:r>
              <a:rPr lang="es-ES_tradnl" sz="1400" b="1" dirty="0">
                <a:sym typeface="Wingdings" panose="05000000000000000000" pitchFamily="2" charset="2"/>
              </a:rPr>
              <a:t> del PIB</a:t>
            </a:r>
          </a:p>
        </p:txBody>
      </p:sp>
      <p:cxnSp>
        <p:nvCxnSpPr>
          <p:cNvPr id="42" name="Conector: angular 41">
            <a:extLst>
              <a:ext uri="{FF2B5EF4-FFF2-40B4-BE49-F238E27FC236}">
                <a16:creationId xmlns:a16="http://schemas.microsoft.com/office/drawing/2014/main" xmlns="" id="{2BB03A1E-E2FD-4BA4-A808-75901A81BA75}"/>
              </a:ext>
            </a:extLst>
          </p:cNvPr>
          <p:cNvCxnSpPr>
            <a:cxnSpLocks/>
          </p:cNvCxnSpPr>
          <p:nvPr/>
        </p:nvCxnSpPr>
        <p:spPr>
          <a:xfrm flipV="1">
            <a:off x="1872574" y="4800446"/>
            <a:ext cx="1679518" cy="523170"/>
          </a:xfrm>
          <a:prstGeom prst="bentConnector3">
            <a:avLst>
              <a:gd name="adj1" fmla="val -256"/>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3" name="CuadroTexto 42">
            <a:extLst>
              <a:ext uri="{FF2B5EF4-FFF2-40B4-BE49-F238E27FC236}">
                <a16:creationId xmlns:a16="http://schemas.microsoft.com/office/drawing/2014/main" xmlns="" id="{1ACDACDF-B8EE-42B3-BBCF-5380708BD3C6}"/>
              </a:ext>
            </a:extLst>
          </p:cNvPr>
          <p:cNvSpPr txBox="1"/>
          <p:nvPr/>
        </p:nvSpPr>
        <p:spPr>
          <a:xfrm>
            <a:off x="609209" y="4738841"/>
            <a:ext cx="1293846" cy="584775"/>
          </a:xfrm>
          <a:prstGeom prst="rect">
            <a:avLst/>
          </a:prstGeom>
          <a:noFill/>
        </p:spPr>
        <p:txBody>
          <a:bodyPr wrap="square" rtlCol="0">
            <a:spAutoFit/>
          </a:bodyPr>
          <a:lstStyle/>
          <a:p>
            <a:pPr algn="ctr"/>
            <a:r>
              <a:rPr lang="es-ES_tradnl" sz="1600" b="1" dirty="0"/>
              <a:t>+11.5 puntos del PIB</a:t>
            </a:r>
          </a:p>
        </p:txBody>
      </p:sp>
      <p:sp>
        <p:nvSpPr>
          <p:cNvPr id="51" name="Flecha: hacia arriba 50">
            <a:extLst>
              <a:ext uri="{FF2B5EF4-FFF2-40B4-BE49-F238E27FC236}">
                <a16:creationId xmlns:a16="http://schemas.microsoft.com/office/drawing/2014/main" xmlns="" id="{94A56B39-8251-41CC-9241-7AFC869F44F0}"/>
              </a:ext>
            </a:extLst>
          </p:cNvPr>
          <p:cNvSpPr/>
          <p:nvPr/>
        </p:nvSpPr>
        <p:spPr>
          <a:xfrm>
            <a:off x="4936651" y="4242314"/>
            <a:ext cx="232999" cy="204025"/>
          </a:xfrm>
          <a:prstGeom prst="upArrow">
            <a:avLst>
              <a:gd name="adj1" fmla="val 50000"/>
              <a:gd name="adj2" fmla="val 56701"/>
            </a:avLst>
          </a:prstGeom>
          <a:solidFill>
            <a:srgbClr val="5385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CuadroTexto 51">
            <a:extLst>
              <a:ext uri="{FF2B5EF4-FFF2-40B4-BE49-F238E27FC236}">
                <a16:creationId xmlns:a16="http://schemas.microsoft.com/office/drawing/2014/main" xmlns="" id="{1DE30B94-0FC3-4E1D-8CD7-D641F69ADB13}"/>
              </a:ext>
            </a:extLst>
          </p:cNvPr>
          <p:cNvSpPr txBox="1"/>
          <p:nvPr/>
        </p:nvSpPr>
        <p:spPr>
          <a:xfrm>
            <a:off x="123754" y="6276855"/>
            <a:ext cx="430427" cy="307777"/>
          </a:xfrm>
          <a:prstGeom prst="rect">
            <a:avLst/>
          </a:prstGeom>
          <a:solidFill>
            <a:schemeClr val="bg1"/>
          </a:solidFill>
        </p:spPr>
        <p:txBody>
          <a:bodyPr wrap="square" rtlCol="0">
            <a:spAutoFit/>
          </a:bodyPr>
          <a:lstStyle/>
          <a:p>
            <a:r>
              <a:rPr lang="es-419" sz="1400" dirty="0"/>
              <a:t>0.0</a:t>
            </a:r>
            <a:endParaRPr lang="es-MX" sz="1400" dirty="0"/>
          </a:p>
        </p:txBody>
      </p:sp>
      <p:cxnSp>
        <p:nvCxnSpPr>
          <p:cNvPr id="54" name="Conector recto 53">
            <a:extLst>
              <a:ext uri="{FF2B5EF4-FFF2-40B4-BE49-F238E27FC236}">
                <a16:creationId xmlns:a16="http://schemas.microsoft.com/office/drawing/2014/main" xmlns="" id="{75E78C1A-00BF-426F-9E17-3FFBB7B185AB}"/>
              </a:ext>
            </a:extLst>
          </p:cNvPr>
          <p:cNvCxnSpPr>
            <a:cxnSpLocks/>
          </p:cNvCxnSpPr>
          <p:nvPr/>
        </p:nvCxnSpPr>
        <p:spPr>
          <a:xfrm flipV="1">
            <a:off x="524365" y="6233984"/>
            <a:ext cx="127703" cy="607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ector recto 56">
            <a:extLst>
              <a:ext uri="{FF2B5EF4-FFF2-40B4-BE49-F238E27FC236}">
                <a16:creationId xmlns:a16="http://schemas.microsoft.com/office/drawing/2014/main" xmlns="" id="{669DC25B-98BC-421A-9D8A-475F353FC928}"/>
              </a:ext>
            </a:extLst>
          </p:cNvPr>
          <p:cNvCxnSpPr>
            <a:cxnSpLocks/>
          </p:cNvCxnSpPr>
          <p:nvPr/>
        </p:nvCxnSpPr>
        <p:spPr>
          <a:xfrm flipV="1">
            <a:off x="526025" y="6275410"/>
            <a:ext cx="127703" cy="607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62882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n-US" smtClean="0">
                <a:solidFill>
                  <a:prstClr val="white">
                    <a:lumMod val="50000"/>
                  </a:prstClr>
                </a:solidFill>
              </a:rPr>
              <a:pPr/>
              <a:t>11</a:t>
            </a:fld>
            <a:endParaRPr lang="en-US" dirty="0">
              <a:solidFill>
                <a:prstClr val="white">
                  <a:lumMod val="50000"/>
                </a:prstClr>
              </a:solidFill>
            </a:endParaRPr>
          </a:p>
        </p:txBody>
      </p:sp>
      <p:sp>
        <p:nvSpPr>
          <p:cNvPr id="3" name="Título 2"/>
          <p:cNvSpPr>
            <a:spLocks noGrp="1"/>
          </p:cNvSpPr>
          <p:nvPr>
            <p:ph type="title"/>
          </p:nvPr>
        </p:nvSpPr>
        <p:spPr/>
        <p:txBody>
          <a:bodyPr>
            <a:noAutofit/>
          </a:bodyPr>
          <a:lstStyle/>
          <a:p>
            <a:r>
              <a:rPr lang="es-MX" sz="2400" dirty="0" smtClean="0">
                <a:latin typeface="+mn-lt"/>
              </a:rPr>
              <a:t>Nota para esta legislación: Proyección </a:t>
            </a:r>
            <a:r>
              <a:rPr lang="es-MX" sz="2400" dirty="0">
                <a:latin typeface="+mn-lt"/>
              </a:rPr>
              <a:t>del cociente de deuda/PIB </a:t>
            </a:r>
            <a:r>
              <a:rPr lang="es-MX" sz="2400" dirty="0" smtClean="0">
                <a:latin typeface="+mn-lt"/>
              </a:rPr>
              <a:t>fue sobre-optimista. </a:t>
            </a:r>
            <a:r>
              <a:rPr lang="es-MX" sz="2400" dirty="0">
                <a:latin typeface="+mn-lt"/>
              </a:rPr>
              <a:t>¿Error de cálculo?</a:t>
            </a:r>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266106" y="1144523"/>
            <a:ext cx="8564268" cy="5548766"/>
          </a:xfrm>
          <a:prstGeom prst="rect">
            <a:avLst/>
          </a:prstGeom>
        </p:spPr>
      </p:pic>
    </p:spTree>
    <p:extLst>
      <p:ext uri="{BB962C8B-B14F-4D97-AF65-F5344CB8AC3E}">
        <p14:creationId xmlns:p14="http://schemas.microsoft.com/office/powerpoint/2010/main" val="586843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74" y="11575"/>
            <a:ext cx="8097606" cy="747132"/>
          </a:xfrm>
        </p:spPr>
        <p:txBody>
          <a:bodyPr>
            <a:noAutofit/>
          </a:bodyPr>
          <a:lstStyle/>
          <a:p>
            <a:r>
              <a:rPr lang="es-ES_tradnl" sz="2400" dirty="0">
                <a:latin typeface="Calibri" charset="0"/>
                <a:ea typeface="Calibri" charset="0"/>
                <a:cs typeface="Calibri" charset="0"/>
              </a:rPr>
              <a:t>Desde 2009, y a pesar de una reforma fiscal, el gasto ha sido mayor que los ingresos, lo que ha generado déficit recurrente</a:t>
            </a:r>
          </a:p>
        </p:txBody>
      </p:sp>
      <p:sp>
        <p:nvSpPr>
          <p:cNvPr id="12" name="30 CuadroTexto"/>
          <p:cNvSpPr txBox="1"/>
          <p:nvPr/>
        </p:nvSpPr>
        <p:spPr>
          <a:xfrm>
            <a:off x="10074" y="995343"/>
            <a:ext cx="9133926" cy="1261884"/>
          </a:xfrm>
          <a:prstGeom prst="rect">
            <a:avLst/>
          </a:prstGeom>
          <a:noFill/>
        </p:spPr>
        <p:txBody>
          <a:bodyPr wrap="square" rtlCol="0">
            <a:spAutoFit/>
          </a:bodyPr>
          <a:lstStyle/>
          <a:p>
            <a:pPr marL="184150" lvl="0" indent="-173038" algn="just">
              <a:buSzPct val="110000"/>
              <a:buFont typeface="Arial" panose="020B0604020202020204" pitchFamily="34" charset="0"/>
              <a:buChar char="•"/>
            </a:pPr>
            <a:r>
              <a:rPr lang="es-ES_tradnl" sz="1900" dirty="0">
                <a:latin typeface="Calibri" charset="0"/>
                <a:ea typeface="Calibri" charset="0"/>
                <a:cs typeface="Calibri" charset="0"/>
              </a:rPr>
              <a:t>Durante </a:t>
            </a:r>
            <a:r>
              <a:rPr lang="es-ES_tradnl" sz="1900" dirty="0" smtClean="0">
                <a:latin typeface="Calibri" charset="0"/>
                <a:ea typeface="Calibri" charset="0"/>
                <a:cs typeface="Calibri" charset="0"/>
              </a:rPr>
              <a:t>2008-09 </a:t>
            </a:r>
            <a:r>
              <a:rPr lang="es-ES_tradnl" sz="1900" dirty="0">
                <a:latin typeface="Calibri" charset="0"/>
                <a:ea typeface="Calibri" charset="0"/>
                <a:cs typeface="Calibri" charset="0"/>
              </a:rPr>
              <a:t>se elevó el gasto público para contrarrestar los efectos de la crisis financiera global, desde entonces se ha mantenido por encima de los ingresos.</a:t>
            </a:r>
          </a:p>
          <a:p>
            <a:pPr marL="184150" lvl="0" indent="-173038" algn="just">
              <a:buSzPct val="110000"/>
              <a:buFont typeface="Arial" panose="020B0604020202020204" pitchFamily="34" charset="0"/>
              <a:buChar char="•"/>
            </a:pPr>
            <a:endParaRPr lang="es-ES_tradnl" sz="1900" dirty="0">
              <a:latin typeface="Calibri" charset="0"/>
              <a:ea typeface="Calibri" charset="0"/>
              <a:cs typeface="Calibri" charset="0"/>
            </a:endParaRPr>
          </a:p>
          <a:p>
            <a:pPr marL="184150" lvl="0" indent="-173038" algn="just">
              <a:buSzPct val="110000"/>
              <a:buFont typeface="Arial" panose="020B0604020202020204" pitchFamily="34" charset="0"/>
              <a:buChar char="•"/>
            </a:pPr>
            <a:r>
              <a:rPr lang="es-ES_tradnl" sz="1900" dirty="0">
                <a:latin typeface="Calibri" charset="0"/>
                <a:ea typeface="Calibri" charset="0"/>
                <a:cs typeface="Calibri" charset="0"/>
              </a:rPr>
              <a:t>En 2015 el déficit público alcanzó 3.4% del PIB y para 2017 fue de 1.1% del PIB.</a:t>
            </a:r>
          </a:p>
        </p:txBody>
      </p:sp>
      <p:sp>
        <p:nvSpPr>
          <p:cNvPr id="5" name="Marcador de número de diapositiva 4"/>
          <p:cNvSpPr>
            <a:spLocks noGrp="1"/>
          </p:cNvSpPr>
          <p:nvPr>
            <p:ph type="sldNum" sz="quarter" idx="12"/>
          </p:nvPr>
        </p:nvSpPr>
        <p:spPr/>
        <p:txBody>
          <a:bodyPr/>
          <a:lstStyle/>
          <a:p>
            <a:fld id="{78E2B403-E05A-47A0-BF73-2E1B9470ACAF}" type="slidenum">
              <a:rPr lang="es-ES_tradnl" smtClean="0">
                <a:solidFill>
                  <a:prstClr val="white">
                    <a:lumMod val="50000"/>
                  </a:prstClr>
                </a:solidFill>
                <a:latin typeface="Calibri" charset="0"/>
                <a:ea typeface="Calibri" charset="0"/>
                <a:cs typeface="Calibri" charset="0"/>
              </a:rPr>
              <a:pPr/>
              <a:t>12</a:t>
            </a:fld>
            <a:endParaRPr lang="es-ES_tradnl" dirty="0">
              <a:solidFill>
                <a:prstClr val="white">
                  <a:lumMod val="50000"/>
                </a:prstClr>
              </a:solidFill>
              <a:latin typeface="Calibri" charset="0"/>
              <a:ea typeface="Calibri" charset="0"/>
              <a:cs typeface="Calibri" charset="0"/>
            </a:endParaRPr>
          </a:p>
        </p:txBody>
      </p:sp>
      <p:sp>
        <p:nvSpPr>
          <p:cNvPr id="23" name="CuadroTexto 22"/>
          <p:cNvSpPr txBox="1"/>
          <p:nvPr/>
        </p:nvSpPr>
        <p:spPr>
          <a:xfrm>
            <a:off x="1475085" y="2562336"/>
            <a:ext cx="3792086" cy="646331"/>
          </a:xfrm>
          <a:prstGeom prst="rect">
            <a:avLst/>
          </a:prstGeom>
          <a:noFill/>
        </p:spPr>
        <p:txBody>
          <a:bodyPr wrap="square" rtlCol="0">
            <a:spAutoFit/>
          </a:bodyPr>
          <a:lstStyle/>
          <a:p>
            <a:pPr algn="ctr"/>
            <a:r>
              <a:rPr lang="es-ES_tradnl" b="1" dirty="0">
                <a:latin typeface="Calibri" charset="0"/>
                <a:ea typeface="Calibri" charset="0"/>
                <a:cs typeface="Calibri" charset="0"/>
              </a:rPr>
              <a:t>Gasto neto e ingresos presupuestarios</a:t>
            </a:r>
          </a:p>
          <a:p>
            <a:pPr algn="ctr"/>
            <a:r>
              <a:rPr lang="es-ES_tradnl" dirty="0">
                <a:latin typeface="Calibri" charset="0"/>
                <a:ea typeface="Calibri" charset="0"/>
                <a:cs typeface="Calibri" charset="0"/>
              </a:rPr>
              <a:t>(% del PIB)</a:t>
            </a:r>
          </a:p>
        </p:txBody>
      </p:sp>
      <p:sp>
        <p:nvSpPr>
          <p:cNvPr id="24" name="CuadroTexto 23"/>
          <p:cNvSpPr txBox="1"/>
          <p:nvPr/>
        </p:nvSpPr>
        <p:spPr>
          <a:xfrm>
            <a:off x="6876999" y="3604428"/>
            <a:ext cx="2091822" cy="2157102"/>
          </a:xfrm>
          <a:prstGeom prst="rect">
            <a:avLst/>
          </a:prstGeom>
          <a:noFill/>
          <a:ln w="25400">
            <a:solidFill>
              <a:srgbClr val="FF0000"/>
            </a:solidFill>
          </a:ln>
        </p:spPr>
        <p:txBody>
          <a:bodyPr wrap="square" lIns="108000" tIns="108000" rIns="108000" bIns="108000" rtlCol="0">
            <a:spAutoFit/>
          </a:bodyPr>
          <a:lstStyle/>
          <a:p>
            <a:pPr algn="ctr"/>
            <a:r>
              <a:rPr lang="es-ES_tradnl" b="1" dirty="0"/>
              <a:t>Los déficit debieron ser temporales, sin embargo, se convirtieron en prácticas recurrentes.</a:t>
            </a:r>
          </a:p>
        </p:txBody>
      </p:sp>
      <p:sp>
        <p:nvSpPr>
          <p:cNvPr id="3" name="CuadroTexto 2"/>
          <p:cNvSpPr txBox="1"/>
          <p:nvPr/>
        </p:nvSpPr>
        <p:spPr>
          <a:xfrm>
            <a:off x="156786" y="6356096"/>
            <a:ext cx="4773478" cy="276999"/>
          </a:xfrm>
          <a:prstGeom prst="rect">
            <a:avLst/>
          </a:prstGeom>
          <a:noFill/>
        </p:spPr>
        <p:txBody>
          <a:bodyPr wrap="square" rtlCol="0">
            <a:spAutoFit/>
          </a:bodyPr>
          <a:lstStyle/>
          <a:p>
            <a:r>
              <a:rPr lang="es-ES_tradnl" sz="1200" b="1" dirty="0"/>
              <a:t>Fuente</a:t>
            </a:r>
            <a:r>
              <a:rPr lang="es-ES_tradnl" sz="1200" dirty="0"/>
              <a:t>: Elaboración propia con datos de SHCP e Inegi.</a:t>
            </a:r>
          </a:p>
        </p:txBody>
      </p:sp>
      <p:sp>
        <p:nvSpPr>
          <p:cNvPr id="6" name="CuadroTexto 5"/>
          <p:cNvSpPr txBox="1"/>
          <p:nvPr/>
        </p:nvSpPr>
        <p:spPr>
          <a:xfrm>
            <a:off x="6086234" y="2421340"/>
            <a:ext cx="2882587" cy="646331"/>
          </a:xfrm>
          <a:prstGeom prst="rect">
            <a:avLst/>
          </a:prstGeom>
          <a:noFill/>
          <a:ln w="19050">
            <a:solidFill>
              <a:schemeClr val="accent5">
                <a:lumMod val="50000"/>
              </a:schemeClr>
            </a:solidFill>
          </a:ln>
        </p:spPr>
        <p:txBody>
          <a:bodyPr wrap="square" rtlCol="0">
            <a:spAutoFit/>
          </a:bodyPr>
          <a:lstStyle/>
          <a:p>
            <a:r>
              <a:rPr lang="es-ES_tradnl" dirty="0"/>
              <a:t>1% del PIB 2017 = 218 </a:t>
            </a:r>
            <a:r>
              <a:rPr lang="es-ES_tradnl" dirty="0" err="1"/>
              <a:t>mmp</a:t>
            </a:r>
            <a:r>
              <a:rPr lang="es-ES_tradnl" dirty="0"/>
              <a:t>.</a:t>
            </a:r>
          </a:p>
        </p:txBody>
      </p:sp>
      <p:pic>
        <p:nvPicPr>
          <p:cNvPr id="7" name="Imagen 6">
            <a:extLst>
              <a:ext uri="{FF2B5EF4-FFF2-40B4-BE49-F238E27FC236}">
                <a16:creationId xmlns:a16="http://schemas.microsoft.com/office/drawing/2014/main" xmlns="" id="{29BF564B-53CF-4D02-A769-CDF4B2BBA2AE}"/>
              </a:ext>
            </a:extLst>
          </p:cNvPr>
          <p:cNvPicPr>
            <a:picLocks noChangeAspect="1"/>
          </p:cNvPicPr>
          <p:nvPr/>
        </p:nvPicPr>
        <p:blipFill>
          <a:blip r:embed="rId3"/>
          <a:stretch>
            <a:fillRect/>
          </a:stretch>
        </p:blipFill>
        <p:spPr>
          <a:xfrm>
            <a:off x="-129252" y="3052239"/>
            <a:ext cx="7006251" cy="3246048"/>
          </a:xfrm>
          <a:prstGeom prst="rect">
            <a:avLst/>
          </a:prstGeom>
        </p:spPr>
      </p:pic>
    </p:spTree>
    <p:extLst>
      <p:ext uri="{BB962C8B-B14F-4D97-AF65-F5344CB8AC3E}">
        <p14:creationId xmlns:p14="http://schemas.microsoft.com/office/powerpoint/2010/main" val="3380961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74" y="11575"/>
            <a:ext cx="7987878" cy="747132"/>
          </a:xfrm>
        </p:spPr>
        <p:txBody>
          <a:bodyPr>
            <a:noAutofit/>
          </a:bodyPr>
          <a:lstStyle/>
          <a:p>
            <a:r>
              <a:rPr lang="es-ES_tradnl" sz="2000" dirty="0">
                <a:latin typeface="Calibri" charset="0"/>
                <a:ea typeface="Calibri" charset="0"/>
                <a:cs typeface="Calibri" charset="0"/>
              </a:rPr>
              <a:t>El mayor gasto público y el déficit no se han traducido en más elevadas  tasas de crecimiento económico, ni tampoco en reducciones </a:t>
            </a:r>
            <a:r>
              <a:rPr lang="es-ES_tradnl" sz="2000" dirty="0" smtClean="0">
                <a:latin typeface="Calibri" charset="0"/>
                <a:ea typeface="Calibri" charset="0"/>
                <a:cs typeface="Calibri" charset="0"/>
              </a:rPr>
              <a:t>significativas de </a:t>
            </a:r>
            <a:r>
              <a:rPr lang="es-ES_tradnl" sz="2000" dirty="0">
                <a:latin typeface="Calibri" charset="0"/>
                <a:ea typeface="Calibri" charset="0"/>
                <a:cs typeface="Calibri" charset="0"/>
              </a:rPr>
              <a:t>la pobreza o desigualdad</a:t>
            </a:r>
          </a:p>
        </p:txBody>
      </p:sp>
      <p:sp>
        <p:nvSpPr>
          <p:cNvPr id="5" name="Marcador de número de diapositiva 4"/>
          <p:cNvSpPr>
            <a:spLocks noGrp="1"/>
          </p:cNvSpPr>
          <p:nvPr>
            <p:ph type="sldNum" sz="quarter" idx="12"/>
          </p:nvPr>
        </p:nvSpPr>
        <p:spPr/>
        <p:txBody>
          <a:bodyPr/>
          <a:lstStyle/>
          <a:p>
            <a:fld id="{78E2B403-E05A-47A0-BF73-2E1B9470ACAF}" type="slidenum">
              <a:rPr lang="es-ES_tradnl" smtClean="0">
                <a:solidFill>
                  <a:prstClr val="white">
                    <a:lumMod val="50000"/>
                  </a:prstClr>
                </a:solidFill>
                <a:latin typeface="Calibri" charset="0"/>
                <a:ea typeface="Calibri" charset="0"/>
                <a:cs typeface="Calibri" charset="0"/>
              </a:rPr>
              <a:pPr/>
              <a:t>13</a:t>
            </a:fld>
            <a:endParaRPr lang="es-ES_tradnl" dirty="0">
              <a:solidFill>
                <a:prstClr val="white">
                  <a:lumMod val="50000"/>
                </a:prstClr>
              </a:solidFill>
              <a:latin typeface="Calibri" charset="0"/>
              <a:ea typeface="Calibri" charset="0"/>
              <a:cs typeface="Calibri" charset="0"/>
            </a:endParaRPr>
          </a:p>
        </p:txBody>
      </p:sp>
      <p:sp>
        <p:nvSpPr>
          <p:cNvPr id="23" name="CuadroTexto 22"/>
          <p:cNvSpPr txBox="1"/>
          <p:nvPr/>
        </p:nvSpPr>
        <p:spPr>
          <a:xfrm>
            <a:off x="790632" y="1451150"/>
            <a:ext cx="5677053" cy="646331"/>
          </a:xfrm>
          <a:prstGeom prst="rect">
            <a:avLst/>
          </a:prstGeom>
          <a:noFill/>
        </p:spPr>
        <p:txBody>
          <a:bodyPr wrap="square" rtlCol="0">
            <a:spAutoFit/>
          </a:bodyPr>
          <a:lstStyle/>
          <a:p>
            <a:pPr algn="ctr"/>
            <a:r>
              <a:rPr lang="es-ES_tradnl" b="1" dirty="0">
                <a:latin typeface="Calibri" charset="0"/>
                <a:ea typeface="Calibri" charset="0"/>
                <a:cs typeface="Calibri" charset="0"/>
              </a:rPr>
              <a:t>Evolución del PIB, del balance presupuestario y primario</a:t>
            </a:r>
          </a:p>
          <a:p>
            <a:pPr algn="ctr"/>
            <a:r>
              <a:rPr lang="es-ES_tradnl" dirty="0">
                <a:latin typeface="Calibri" charset="0"/>
                <a:ea typeface="Calibri" charset="0"/>
                <a:cs typeface="Calibri" charset="0"/>
              </a:rPr>
              <a:t>(Variación % real anual y % del PIB)</a:t>
            </a:r>
          </a:p>
        </p:txBody>
      </p:sp>
      <p:sp>
        <p:nvSpPr>
          <p:cNvPr id="7" name="CuadroTexto 6"/>
          <p:cNvSpPr txBox="1"/>
          <p:nvPr/>
        </p:nvSpPr>
        <p:spPr>
          <a:xfrm>
            <a:off x="240867" y="6090681"/>
            <a:ext cx="4773478" cy="276999"/>
          </a:xfrm>
          <a:prstGeom prst="rect">
            <a:avLst/>
          </a:prstGeom>
          <a:noFill/>
        </p:spPr>
        <p:txBody>
          <a:bodyPr wrap="square" rtlCol="0">
            <a:spAutoFit/>
          </a:bodyPr>
          <a:lstStyle/>
          <a:p>
            <a:r>
              <a:rPr lang="es-ES_tradnl" sz="1200" b="1" dirty="0"/>
              <a:t>Fuente</a:t>
            </a:r>
            <a:r>
              <a:rPr lang="es-ES_tradnl" sz="1200" dirty="0"/>
              <a:t>: Elaboración propia con datos de SHCP.</a:t>
            </a:r>
          </a:p>
        </p:txBody>
      </p:sp>
      <p:sp>
        <p:nvSpPr>
          <p:cNvPr id="11" name="CuadroTexto 10"/>
          <p:cNvSpPr txBox="1"/>
          <p:nvPr/>
        </p:nvSpPr>
        <p:spPr>
          <a:xfrm>
            <a:off x="6897523" y="2097481"/>
            <a:ext cx="2127675" cy="3542096"/>
          </a:xfrm>
          <a:prstGeom prst="rect">
            <a:avLst/>
          </a:prstGeom>
          <a:noFill/>
          <a:ln w="25400">
            <a:solidFill>
              <a:schemeClr val="accent6">
                <a:lumMod val="50000"/>
              </a:schemeClr>
            </a:solidFill>
          </a:ln>
        </p:spPr>
        <p:txBody>
          <a:bodyPr wrap="square" lIns="108000" tIns="108000" rIns="108000" bIns="108000" rtlCol="0">
            <a:spAutoFit/>
          </a:bodyPr>
          <a:lstStyle/>
          <a:p>
            <a:pPr algn="ctr"/>
            <a:r>
              <a:rPr lang="es-ES_tradnl" b="1" dirty="0"/>
              <a:t>Implicaciones del déficit primario:</a:t>
            </a:r>
          </a:p>
          <a:p>
            <a:pPr marL="342900" indent="-342900">
              <a:buAutoNum type="arabicPeriod"/>
            </a:pPr>
            <a:r>
              <a:rPr lang="es-ES_tradnl" b="1" dirty="0"/>
              <a:t>Insuficiencia de recursos para financiar la operación del sector público</a:t>
            </a:r>
          </a:p>
          <a:p>
            <a:pPr marL="342900" indent="-342900">
              <a:buAutoNum type="arabicPeriod"/>
            </a:pPr>
            <a:r>
              <a:rPr lang="es-ES_tradnl" b="1" dirty="0"/>
              <a:t>Uso de la deuda para el pago de intereses.</a:t>
            </a:r>
          </a:p>
        </p:txBody>
      </p:sp>
      <p:pic>
        <p:nvPicPr>
          <p:cNvPr id="4" name="Imagen 3">
            <a:extLst>
              <a:ext uri="{FF2B5EF4-FFF2-40B4-BE49-F238E27FC236}">
                <a16:creationId xmlns:a16="http://schemas.microsoft.com/office/drawing/2014/main" xmlns="" id="{9DC0D323-3C15-4DFF-A7BA-86E998A11316}"/>
              </a:ext>
            </a:extLst>
          </p:cNvPr>
          <p:cNvPicPr>
            <a:picLocks noChangeAspect="1"/>
          </p:cNvPicPr>
          <p:nvPr/>
        </p:nvPicPr>
        <p:blipFill>
          <a:blip r:embed="rId3"/>
          <a:stretch>
            <a:fillRect/>
          </a:stretch>
        </p:blipFill>
        <p:spPr>
          <a:xfrm>
            <a:off x="-108728" y="2321816"/>
            <a:ext cx="7006251" cy="3317761"/>
          </a:xfrm>
          <a:prstGeom prst="rect">
            <a:avLst/>
          </a:prstGeom>
        </p:spPr>
      </p:pic>
    </p:spTree>
    <p:extLst>
      <p:ext uri="{BB962C8B-B14F-4D97-AF65-F5344CB8AC3E}">
        <p14:creationId xmlns:p14="http://schemas.microsoft.com/office/powerpoint/2010/main" val="3479869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Punto crítico en la reforma fiscal y en la agenda macro</a:t>
            </a:r>
          </a:p>
        </p:txBody>
      </p:sp>
      <p:sp>
        <p:nvSpPr>
          <p:cNvPr id="3" name="Marcador de contenido 2"/>
          <p:cNvSpPr>
            <a:spLocks noGrp="1"/>
          </p:cNvSpPr>
          <p:nvPr>
            <p:ph idx="1"/>
          </p:nvPr>
        </p:nvSpPr>
        <p:spPr/>
        <p:txBody>
          <a:bodyPr/>
          <a:lstStyle/>
          <a:p>
            <a:pPr marL="0" lvl="0" indent="0">
              <a:buClr>
                <a:srgbClr val="2C7C9F"/>
              </a:buClr>
              <a:buNone/>
            </a:pPr>
            <a:r>
              <a:rPr lang="es-MX" sz="2800" dirty="0">
                <a:solidFill>
                  <a:srgbClr val="09213B"/>
                </a:solidFill>
              </a:rPr>
              <a:t>“…Lo primero que tenemos que hacer es cuidar la responsabilidad fiscal…En segundo lugar, debemos reducir el déficit fiscal…¿Cómo…? El compromiso del Presidente ha sido muy claro …hasta el 30 de noviembre de 2018, ni nuevos impuestos ni incrementar los impuestos existentes. </a:t>
            </a:r>
          </a:p>
          <a:p>
            <a:pPr marL="0" lvl="0" indent="0">
              <a:buClr>
                <a:srgbClr val="2C7C9F"/>
              </a:buClr>
              <a:buNone/>
            </a:pPr>
            <a:r>
              <a:rPr lang="es-MX" sz="2800" dirty="0">
                <a:solidFill>
                  <a:srgbClr val="09213B"/>
                </a:solidFill>
              </a:rPr>
              <a:t>	</a:t>
            </a:r>
          </a:p>
          <a:p>
            <a:pPr marL="0" lvl="0" indent="0">
              <a:spcBef>
                <a:spcPts val="0"/>
              </a:spcBef>
              <a:buClr>
                <a:srgbClr val="2C7C9F"/>
              </a:buClr>
              <a:buNone/>
            </a:pPr>
            <a:r>
              <a:rPr lang="es-MX" sz="2800" dirty="0" err="1">
                <a:solidFill>
                  <a:srgbClr val="09213B"/>
                </a:solidFill>
              </a:rPr>
              <a:t>L.Videgaray</a:t>
            </a:r>
            <a:r>
              <a:rPr lang="es-MX" sz="2800" dirty="0">
                <a:solidFill>
                  <a:srgbClr val="09213B"/>
                </a:solidFill>
              </a:rPr>
              <a:t>, septiembre 19, 2015. </a:t>
            </a:r>
          </a:p>
          <a:p>
            <a:pPr marL="0" lvl="0" indent="0">
              <a:spcBef>
                <a:spcPts val="0"/>
              </a:spcBef>
              <a:buClr>
                <a:srgbClr val="2C7C9F"/>
              </a:buClr>
              <a:buNone/>
            </a:pPr>
            <a:r>
              <a:rPr lang="es-MX" sz="2800" dirty="0">
                <a:solidFill>
                  <a:srgbClr val="09213B"/>
                </a:solidFill>
              </a:rPr>
              <a:t>Discurso en Foro Expansión </a:t>
            </a:r>
          </a:p>
          <a:p>
            <a:endParaRPr lang="es-MX" dirty="0"/>
          </a:p>
        </p:txBody>
      </p:sp>
    </p:spTree>
    <p:extLst>
      <p:ext uri="{BB962C8B-B14F-4D97-AF65-F5344CB8AC3E}">
        <p14:creationId xmlns:p14="http://schemas.microsoft.com/office/powerpoint/2010/main" val="18922369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7368A0B-B16B-1F4E-A931-D866639682D0}"/>
              </a:ext>
            </a:extLst>
          </p:cNvPr>
          <p:cNvSpPr>
            <a:spLocks noGrp="1"/>
          </p:cNvSpPr>
          <p:nvPr>
            <p:ph type="title"/>
          </p:nvPr>
        </p:nvSpPr>
        <p:spPr/>
        <p:txBody>
          <a:bodyPr/>
          <a:lstStyle/>
          <a:p>
            <a:r>
              <a:rPr lang="es-MX" sz="2800" dirty="0"/>
              <a:t>Captación y Financiamiento Bancario del Sector Privado no Financiero (% del PIB)</a:t>
            </a:r>
          </a:p>
        </p:txBody>
      </p:sp>
      <p:graphicFrame>
        <p:nvGraphicFramePr>
          <p:cNvPr id="3" name="Gráfico 2">
            <a:extLst>
              <a:ext uri="{FF2B5EF4-FFF2-40B4-BE49-F238E27FC236}">
                <a16:creationId xmlns:a16="http://schemas.microsoft.com/office/drawing/2014/main" xmlns="" id="{E31339F5-0CE5-4589-BE82-CB12D83E4D34}"/>
              </a:ext>
            </a:extLst>
          </p:cNvPr>
          <p:cNvGraphicFramePr/>
          <p:nvPr>
            <p:extLst/>
          </p:nvPr>
        </p:nvGraphicFramePr>
        <p:xfrm>
          <a:off x="149225" y="1510817"/>
          <a:ext cx="8733518" cy="5008736"/>
        </p:xfrm>
        <a:graphic>
          <a:graphicData uri="http://schemas.openxmlformats.org/drawingml/2006/chart">
            <c:chart xmlns:c="http://schemas.openxmlformats.org/drawingml/2006/chart" xmlns:r="http://schemas.openxmlformats.org/officeDocument/2006/relationships" r:id="rId2"/>
          </a:graphicData>
        </a:graphic>
      </p:graphicFrame>
      <p:sp>
        <p:nvSpPr>
          <p:cNvPr id="4" name="CuadroTexto 3">
            <a:extLst>
              <a:ext uri="{FF2B5EF4-FFF2-40B4-BE49-F238E27FC236}">
                <a16:creationId xmlns:a16="http://schemas.microsoft.com/office/drawing/2014/main" xmlns="" id="{EBA7DC77-E94E-E846-8387-221D2E089B71}"/>
              </a:ext>
            </a:extLst>
          </p:cNvPr>
          <p:cNvSpPr txBox="1"/>
          <p:nvPr/>
        </p:nvSpPr>
        <p:spPr>
          <a:xfrm>
            <a:off x="698067" y="6196387"/>
            <a:ext cx="7635833" cy="646331"/>
          </a:xfrm>
          <a:prstGeom prst="rect">
            <a:avLst/>
          </a:prstGeom>
          <a:noFill/>
        </p:spPr>
        <p:txBody>
          <a:bodyPr wrap="square" rtlCol="0">
            <a:spAutoFit/>
          </a:bodyPr>
          <a:lstStyle/>
          <a:p>
            <a:r>
              <a:rPr lang="es-ES" dirty="0"/>
              <a:t>Fuente: Instituto Belisario Domínguez (2018).</a:t>
            </a:r>
            <a:endParaRPr lang="es-MX" dirty="0"/>
          </a:p>
          <a:p>
            <a:endParaRPr lang="es-MX" dirty="0"/>
          </a:p>
        </p:txBody>
      </p:sp>
    </p:spTree>
    <p:extLst>
      <p:ext uri="{BB962C8B-B14F-4D97-AF65-F5344CB8AC3E}">
        <p14:creationId xmlns:p14="http://schemas.microsoft.com/office/powerpoint/2010/main" val="2219584109"/>
      </p:ext>
    </p:extLst>
  </p:cSld>
  <p:clrMapOvr>
    <a:masterClrMapping/>
  </p:clrMapOvr>
  <p:transition spd="slow">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ED51A70-E6D5-D24C-990E-F689F16DFAE3}"/>
              </a:ext>
            </a:extLst>
          </p:cNvPr>
          <p:cNvSpPr>
            <a:spLocks noGrp="1"/>
          </p:cNvSpPr>
          <p:nvPr>
            <p:ph type="title"/>
          </p:nvPr>
        </p:nvSpPr>
        <p:spPr/>
        <p:txBody>
          <a:bodyPr/>
          <a:lstStyle/>
          <a:p>
            <a:r>
              <a:rPr lang="es-MX" dirty="0"/>
              <a:t>Comparativo de tasas de interés</a:t>
            </a:r>
          </a:p>
        </p:txBody>
      </p:sp>
      <p:pic>
        <p:nvPicPr>
          <p:cNvPr id="4" name="Imagen 3">
            <a:extLst>
              <a:ext uri="{FF2B5EF4-FFF2-40B4-BE49-F238E27FC236}">
                <a16:creationId xmlns:a16="http://schemas.microsoft.com/office/drawing/2014/main" xmlns="" id="{0C97A5F6-8836-CC40-AA18-8B6BF1F4D699}"/>
              </a:ext>
            </a:extLst>
          </p:cNvPr>
          <p:cNvPicPr/>
          <p:nvPr/>
        </p:nvPicPr>
        <p:blipFill>
          <a:blip r:embed="rId2">
            <a:clrChange>
              <a:clrFrom>
                <a:srgbClr val="FFFFFF"/>
              </a:clrFrom>
              <a:clrTo>
                <a:srgbClr val="FFFFFF">
                  <a:alpha val="0"/>
                </a:srgbClr>
              </a:clrTo>
            </a:clrChange>
          </a:blip>
          <a:stretch>
            <a:fillRect/>
          </a:stretch>
        </p:blipFill>
        <p:spPr>
          <a:xfrm>
            <a:off x="149225" y="1334262"/>
            <a:ext cx="8775319" cy="5523738"/>
          </a:xfrm>
          <a:prstGeom prst="rect">
            <a:avLst/>
          </a:prstGeom>
        </p:spPr>
      </p:pic>
    </p:spTree>
    <p:extLst>
      <p:ext uri="{BB962C8B-B14F-4D97-AF65-F5344CB8AC3E}">
        <p14:creationId xmlns:p14="http://schemas.microsoft.com/office/powerpoint/2010/main" val="27814948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536117"/>
            <a:ext cx="8910535" cy="1062478"/>
          </a:xfrm>
        </p:spPr>
        <p:txBody>
          <a:bodyPr/>
          <a:lstStyle/>
          <a:p>
            <a:r>
              <a:rPr lang="es-MX" dirty="0" smtClean="0"/>
              <a:t>¿Qué pasó con la productividad y las brechas de crecimiento?</a:t>
            </a:r>
            <a:endParaRPr lang="es-MX" dirty="0"/>
          </a:p>
        </p:txBody>
      </p:sp>
      <p:sp>
        <p:nvSpPr>
          <p:cNvPr id="3" name="Marcador de contenido 2"/>
          <p:cNvSpPr>
            <a:spLocks noGrp="1"/>
          </p:cNvSpPr>
          <p:nvPr>
            <p:ph idx="1"/>
          </p:nvPr>
        </p:nvSpPr>
        <p:spPr/>
        <p:txBody>
          <a:bodyPr/>
          <a:lstStyle/>
          <a:p>
            <a:endParaRPr lang="es-MX" dirty="0"/>
          </a:p>
        </p:txBody>
      </p:sp>
    </p:spTree>
    <p:extLst>
      <p:ext uri="{BB962C8B-B14F-4D97-AF65-F5344CB8AC3E}">
        <p14:creationId xmlns:p14="http://schemas.microsoft.com/office/powerpoint/2010/main" val="33532948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D31ABCC-F355-2A4B-8997-DF78AD3D27DF}"/>
              </a:ext>
            </a:extLst>
          </p:cNvPr>
          <p:cNvSpPr>
            <a:spLocks noGrp="1"/>
          </p:cNvSpPr>
          <p:nvPr>
            <p:ph type="title"/>
          </p:nvPr>
        </p:nvSpPr>
        <p:spPr>
          <a:xfrm>
            <a:off x="149225" y="240389"/>
            <a:ext cx="8000365" cy="1062478"/>
          </a:xfrm>
        </p:spPr>
        <p:txBody>
          <a:bodyPr/>
          <a:lstStyle/>
          <a:p>
            <a:r>
              <a:rPr lang="es-ES" sz="2400" dirty="0"/>
              <a:t>P</a:t>
            </a:r>
            <a:r>
              <a:rPr lang="es-ES" sz="2400" dirty="0" smtClean="0"/>
              <a:t>roductividad total de los factores tuvo un pobre desempeño, y NO aportó al </a:t>
            </a:r>
            <a:r>
              <a:rPr lang="es-ES" sz="2400" dirty="0"/>
              <a:t>crecimiento </a:t>
            </a:r>
            <a:r>
              <a:rPr lang="es-ES" sz="1600" dirty="0" smtClean="0"/>
              <a:t>(En </a:t>
            </a:r>
            <a:r>
              <a:rPr lang="es-ES" sz="1600" dirty="0"/>
              <a:t>porcentajes, tasa de alza anual del PIB referenciada en el eje izquierdo)</a:t>
            </a:r>
            <a:r>
              <a:rPr lang="es-MX" sz="1600" dirty="0"/>
              <a:t/>
            </a:r>
            <a:br>
              <a:rPr lang="es-MX" sz="1600" dirty="0"/>
            </a:br>
            <a:endParaRPr lang="es-MX" sz="2400" dirty="0"/>
          </a:p>
        </p:txBody>
      </p:sp>
      <p:graphicFrame>
        <p:nvGraphicFramePr>
          <p:cNvPr id="4" name="Gráfico 3">
            <a:extLst>
              <a:ext uri="{FF2B5EF4-FFF2-40B4-BE49-F238E27FC236}">
                <a16:creationId xmlns:a16="http://schemas.microsoft.com/office/drawing/2014/main" xmlns="" id="{83345D32-6BE1-3C40-B005-A1EFC66F5F6A}"/>
              </a:ext>
            </a:extLst>
          </p:cNvPr>
          <p:cNvGraphicFramePr/>
          <p:nvPr>
            <p:extLst>
              <p:ext uri="{D42A27DB-BD31-4B8C-83A1-F6EECF244321}">
                <p14:modId xmlns:p14="http://schemas.microsoft.com/office/powerpoint/2010/main" val="2294007753"/>
              </p:ext>
            </p:extLst>
          </p:nvPr>
        </p:nvGraphicFramePr>
        <p:xfrm>
          <a:off x="149225" y="1443164"/>
          <a:ext cx="8738743" cy="49942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84956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72CB735-1548-B24A-B581-11605C9515F3}"/>
              </a:ext>
            </a:extLst>
          </p:cNvPr>
          <p:cNvSpPr>
            <a:spLocks noGrp="1"/>
          </p:cNvSpPr>
          <p:nvPr>
            <p:ph type="title"/>
          </p:nvPr>
        </p:nvSpPr>
        <p:spPr/>
        <p:txBody>
          <a:bodyPr/>
          <a:lstStyle/>
          <a:p>
            <a:r>
              <a:rPr lang="es-MX" sz="3200" dirty="0" smtClean="0"/>
              <a:t>México sigue sin cerrar su brecha de </a:t>
            </a:r>
            <a:r>
              <a:rPr lang="es-MX" sz="3200" dirty="0"/>
              <a:t>PIB per cápita y productividad, (% del de EUA) </a:t>
            </a:r>
          </a:p>
        </p:txBody>
      </p:sp>
      <p:graphicFrame>
        <p:nvGraphicFramePr>
          <p:cNvPr id="4" name="Gráfico 3">
            <a:extLst>
              <a:ext uri="{FF2B5EF4-FFF2-40B4-BE49-F238E27FC236}">
                <a16:creationId xmlns:a16="http://schemas.microsoft.com/office/drawing/2014/main" xmlns="" id="{C2A544E6-27A5-0B43-9551-C6B6694DBA48}"/>
              </a:ext>
            </a:extLst>
          </p:cNvPr>
          <p:cNvGraphicFramePr/>
          <p:nvPr>
            <p:extLst>
              <p:ext uri="{D42A27DB-BD31-4B8C-83A1-F6EECF244321}">
                <p14:modId xmlns:p14="http://schemas.microsoft.com/office/powerpoint/2010/main" val="2763288174"/>
              </p:ext>
            </p:extLst>
          </p:nvPr>
        </p:nvGraphicFramePr>
        <p:xfrm>
          <a:off x="0" y="1367599"/>
          <a:ext cx="8900160" cy="51673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90572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smtClean="0"/>
              <a:t>El Pacto por México y las reformas: ¡despertando al mundo entonces!</a:t>
            </a:r>
            <a:endParaRPr lang="es-MX" sz="3200" dirty="0"/>
          </a:p>
        </p:txBody>
      </p:sp>
      <p:pic>
        <p:nvPicPr>
          <p:cNvPr id="4" name="Picture 3"/>
          <p:cNvPicPr>
            <a:picLocks noGrp="1" noChangeAspect="1" noChangeArrowheads="1"/>
          </p:cNvPicPr>
          <p:nvPr>
            <p:ph idx="1"/>
          </p:nvPr>
        </p:nvPicPr>
        <p:blipFill>
          <a:blip r:embed="rId2" cstate="print"/>
          <a:srcRect/>
          <a:stretch>
            <a:fillRect/>
          </a:stretch>
        </p:blipFill>
        <p:spPr bwMode="auto">
          <a:xfrm>
            <a:off x="483735" y="1849532"/>
            <a:ext cx="4354680" cy="4158894"/>
          </a:xfrm>
          <a:prstGeom prst="rect">
            <a:avLst/>
          </a:prstGeom>
          <a:noFill/>
          <a:ln w="9525">
            <a:noFill/>
            <a:miter lim="800000"/>
            <a:headEnd/>
            <a:tailEnd/>
          </a:ln>
        </p:spPr>
      </p:pic>
      <p:sp>
        <p:nvSpPr>
          <p:cNvPr id="3" name="CuadroTexto 2"/>
          <p:cNvSpPr txBox="1"/>
          <p:nvPr/>
        </p:nvSpPr>
        <p:spPr>
          <a:xfrm>
            <a:off x="5535038" y="1712068"/>
            <a:ext cx="3317132" cy="3416320"/>
          </a:xfrm>
          <a:prstGeom prst="rect">
            <a:avLst/>
          </a:prstGeom>
          <a:noFill/>
        </p:spPr>
        <p:txBody>
          <a:bodyPr wrap="square" rtlCol="0">
            <a:spAutoFit/>
          </a:bodyPr>
          <a:lstStyle/>
          <a:p>
            <a:r>
              <a:rPr lang="es-MX" sz="2400" b="1" dirty="0" smtClean="0"/>
              <a:t>Desde la firma del TLCAN o, antes, con el descubrimiento de las vastas reservas petroleras del Sureste, México no impresionaba de esa manera al mundo económico </a:t>
            </a:r>
            <a:endParaRPr lang="es-MX" sz="2400" b="1" dirty="0"/>
          </a:p>
        </p:txBody>
      </p:sp>
    </p:spTree>
    <p:extLst>
      <p:ext uri="{BB962C8B-B14F-4D97-AF65-F5344CB8AC3E}">
        <p14:creationId xmlns:p14="http://schemas.microsoft.com/office/powerpoint/2010/main" val="32992374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Gráfico 10">
            <a:extLst>
              <a:ext uri="{FF2B5EF4-FFF2-40B4-BE49-F238E27FC236}">
                <a16:creationId xmlns:a16="http://schemas.microsoft.com/office/drawing/2014/main" xmlns="" id="{DDD075A4-B0BE-48E1-A455-06F090E54DE8}"/>
              </a:ext>
            </a:extLst>
          </p:cNvPr>
          <p:cNvGraphicFramePr/>
          <p:nvPr>
            <p:extLst/>
          </p:nvPr>
        </p:nvGraphicFramePr>
        <p:xfrm>
          <a:off x="97972" y="1590805"/>
          <a:ext cx="7066916" cy="4847573"/>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xmlns="" id="{60A7B81F-BA2A-47D8-9DCE-037BA36C06A0}"/>
              </a:ext>
            </a:extLst>
          </p:cNvPr>
          <p:cNvSpPr>
            <a:spLocks noGrp="1"/>
          </p:cNvSpPr>
          <p:nvPr>
            <p:ph type="title"/>
          </p:nvPr>
        </p:nvSpPr>
        <p:spPr/>
        <p:txBody>
          <a:bodyPr>
            <a:noAutofit/>
          </a:bodyPr>
          <a:lstStyle/>
          <a:p>
            <a:r>
              <a:rPr lang="es-ES" sz="2700" dirty="0" smtClean="0"/>
              <a:t>Exportamos muchísimo, pero no se traduce en crecimiento dinámico del PIB </a:t>
            </a:r>
            <a:r>
              <a:rPr lang="es-ES" sz="1500" dirty="0" smtClean="0"/>
              <a:t>(tasas </a:t>
            </a:r>
            <a:r>
              <a:rPr lang="es-ES" sz="1500" dirty="0"/>
              <a:t>medias de crecimiento anual, </a:t>
            </a:r>
            <a:r>
              <a:rPr lang="es-ES" sz="1500" dirty="0" smtClean="0"/>
              <a:t>1980-2016 porcentajes</a:t>
            </a:r>
            <a:r>
              <a:rPr lang="es-ES" sz="1500" dirty="0"/>
              <a:t>, con base en datos a precios constantes)</a:t>
            </a:r>
            <a:endParaRPr lang="en-US" sz="2100" dirty="0"/>
          </a:p>
        </p:txBody>
      </p:sp>
      <p:sp>
        <p:nvSpPr>
          <p:cNvPr id="5" name="Oval 4">
            <a:extLst>
              <a:ext uri="{FF2B5EF4-FFF2-40B4-BE49-F238E27FC236}">
                <a16:creationId xmlns:a16="http://schemas.microsoft.com/office/drawing/2014/main" xmlns="" id="{44B8937D-3B77-490C-B242-FB2BDC1FDD58}"/>
              </a:ext>
            </a:extLst>
          </p:cNvPr>
          <p:cNvSpPr/>
          <p:nvPr/>
        </p:nvSpPr>
        <p:spPr>
          <a:xfrm>
            <a:off x="1878039" y="2300869"/>
            <a:ext cx="1024528" cy="480032"/>
          </a:xfrm>
          <a:prstGeom prst="ellipse">
            <a:avLst/>
          </a:prstGeom>
          <a:noFill/>
          <a:ln w="254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04D0DF8E-8563-40AF-9AEA-6561585BB41F}"/>
              </a:ext>
            </a:extLst>
          </p:cNvPr>
          <p:cNvSpPr/>
          <p:nvPr/>
        </p:nvSpPr>
        <p:spPr>
          <a:xfrm>
            <a:off x="865447" y="6438378"/>
            <a:ext cx="6965302" cy="253916"/>
          </a:xfrm>
          <a:prstGeom prst="rect">
            <a:avLst/>
          </a:prstGeom>
        </p:spPr>
        <p:txBody>
          <a:bodyPr wrap="square">
            <a:spAutoFit/>
          </a:bodyPr>
          <a:lstStyle/>
          <a:p>
            <a:r>
              <a:rPr lang="es-MX" sz="1050" dirty="0">
                <a:solidFill>
                  <a:srgbClr val="000000"/>
                </a:solidFill>
                <a:ea typeface="Times New Roman" panose="02020603050405020304" pitchFamily="18" charset="0"/>
              </a:rPr>
              <a:t>Fuente: Moreno </a:t>
            </a:r>
            <a:r>
              <a:rPr lang="es-MX" sz="1050" dirty="0" err="1">
                <a:solidFill>
                  <a:srgbClr val="000000"/>
                </a:solidFill>
                <a:ea typeface="Times New Roman" panose="02020603050405020304" pitchFamily="18" charset="0"/>
              </a:rPr>
              <a:t>Brid</a:t>
            </a:r>
            <a:r>
              <a:rPr lang="es-MX" sz="1050" dirty="0">
                <a:solidFill>
                  <a:srgbClr val="000000"/>
                </a:solidFill>
                <a:ea typeface="Times New Roman" panose="02020603050405020304" pitchFamily="18" charset="0"/>
              </a:rPr>
              <a:t> y Sánchez (2018) con base en datos del Banco Mundial.</a:t>
            </a:r>
            <a:endParaRPr lang="en-US" sz="1050" dirty="0"/>
          </a:p>
        </p:txBody>
      </p:sp>
      <p:sp>
        <p:nvSpPr>
          <p:cNvPr id="9" name="TextBox 8">
            <a:extLst>
              <a:ext uri="{FF2B5EF4-FFF2-40B4-BE49-F238E27FC236}">
                <a16:creationId xmlns:a16="http://schemas.microsoft.com/office/drawing/2014/main" xmlns="" id="{1B0F5EFC-A2A1-46AD-8288-0EB37A55F5ED}"/>
              </a:ext>
            </a:extLst>
          </p:cNvPr>
          <p:cNvSpPr txBox="1"/>
          <p:nvPr/>
        </p:nvSpPr>
        <p:spPr>
          <a:xfrm>
            <a:off x="6997960" y="2540885"/>
            <a:ext cx="1979346" cy="2123658"/>
          </a:xfrm>
          <a:prstGeom prst="rect">
            <a:avLst/>
          </a:prstGeom>
          <a:noFill/>
        </p:spPr>
        <p:txBody>
          <a:bodyPr wrap="square" rtlCol="0">
            <a:spAutoFit/>
          </a:bodyPr>
          <a:lstStyle/>
          <a:p>
            <a:r>
              <a:rPr lang="es-MX" sz="1650" dirty="0">
                <a:solidFill>
                  <a:srgbClr val="C00000"/>
                </a:solidFill>
              </a:rPr>
              <a:t>México es una singularidad en AL, con el más rápido crecimiento de las exportaciones, sin correlato en el crecimiento del PIB real </a:t>
            </a:r>
          </a:p>
        </p:txBody>
      </p:sp>
    </p:spTree>
    <p:extLst>
      <p:ext uri="{BB962C8B-B14F-4D97-AF65-F5344CB8AC3E}">
        <p14:creationId xmlns:p14="http://schemas.microsoft.com/office/powerpoint/2010/main" val="2975751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23DAA5-C634-4F3E-AB81-61A87888A2E8}"/>
              </a:ext>
            </a:extLst>
          </p:cNvPr>
          <p:cNvSpPr>
            <a:spLocks noGrp="1"/>
          </p:cNvSpPr>
          <p:nvPr>
            <p:ph type="title"/>
          </p:nvPr>
        </p:nvSpPr>
        <p:spPr>
          <a:xfrm>
            <a:off x="257708" y="163085"/>
            <a:ext cx="7886700" cy="896761"/>
          </a:xfrm>
        </p:spPr>
        <p:txBody>
          <a:bodyPr>
            <a:normAutofit/>
          </a:bodyPr>
          <a:lstStyle/>
          <a:p>
            <a:r>
              <a:rPr lang="es-ES" sz="2800" dirty="0"/>
              <a:t>Exportaciones en auge, por años, pero no dinamizan al PIB, 1993-2017</a:t>
            </a:r>
            <a:endParaRPr lang="en-US" sz="2800" dirty="0"/>
          </a:p>
        </p:txBody>
      </p:sp>
      <p:pic>
        <p:nvPicPr>
          <p:cNvPr id="3" name="Picture 2">
            <a:extLst>
              <a:ext uri="{FF2B5EF4-FFF2-40B4-BE49-F238E27FC236}">
                <a16:creationId xmlns:a16="http://schemas.microsoft.com/office/drawing/2014/main" xmlns="" id="{E977EE28-024E-4880-BE6C-2FF1031A46B8}"/>
              </a:ext>
            </a:extLst>
          </p:cNvPr>
          <p:cNvPicPr>
            <a:picLocks noChangeAspect="1"/>
          </p:cNvPicPr>
          <p:nvPr/>
        </p:nvPicPr>
        <p:blipFill>
          <a:blip r:embed="rId2">
            <a:clrChange>
              <a:clrFrom>
                <a:srgbClr val="000000">
                  <a:alpha val="0"/>
                </a:srgbClr>
              </a:clrFrom>
              <a:clrTo>
                <a:srgbClr val="000000">
                  <a:alpha val="0"/>
                </a:srgbClr>
              </a:clrTo>
            </a:clrChange>
          </a:blip>
          <a:stretch>
            <a:fillRect/>
          </a:stretch>
        </p:blipFill>
        <p:spPr>
          <a:xfrm>
            <a:off x="2023353" y="1214929"/>
            <a:ext cx="7033098" cy="5438790"/>
          </a:xfrm>
          <a:prstGeom prst="rect">
            <a:avLst/>
          </a:prstGeom>
        </p:spPr>
      </p:pic>
      <p:sp>
        <p:nvSpPr>
          <p:cNvPr id="4" name="Rectangle 3">
            <a:extLst>
              <a:ext uri="{FF2B5EF4-FFF2-40B4-BE49-F238E27FC236}">
                <a16:creationId xmlns:a16="http://schemas.microsoft.com/office/drawing/2014/main" xmlns="" id="{7BBBD67C-4BA8-48CD-BFDA-F3209D66B2AC}"/>
              </a:ext>
            </a:extLst>
          </p:cNvPr>
          <p:cNvSpPr/>
          <p:nvPr/>
        </p:nvSpPr>
        <p:spPr>
          <a:xfrm>
            <a:off x="89980" y="5291884"/>
            <a:ext cx="2031741" cy="577081"/>
          </a:xfrm>
          <a:prstGeom prst="rect">
            <a:avLst/>
          </a:prstGeom>
        </p:spPr>
        <p:txBody>
          <a:bodyPr wrap="square">
            <a:spAutoFit/>
          </a:bodyPr>
          <a:lstStyle/>
          <a:p>
            <a:r>
              <a:rPr lang="es-ES" sz="1050" dirty="0"/>
              <a:t>Fuente: Elaboración propia con base en Banco de México e INEGI.</a:t>
            </a:r>
            <a:endParaRPr lang="en-US" sz="1050" dirty="0"/>
          </a:p>
        </p:txBody>
      </p:sp>
      <p:sp>
        <p:nvSpPr>
          <p:cNvPr id="5" name="TextBox 4">
            <a:extLst>
              <a:ext uri="{FF2B5EF4-FFF2-40B4-BE49-F238E27FC236}">
                <a16:creationId xmlns:a16="http://schemas.microsoft.com/office/drawing/2014/main" xmlns="" id="{00A44EA9-909F-4834-B215-30F7F044DC4F}"/>
              </a:ext>
            </a:extLst>
          </p:cNvPr>
          <p:cNvSpPr txBox="1"/>
          <p:nvPr/>
        </p:nvSpPr>
        <p:spPr>
          <a:xfrm>
            <a:off x="86307" y="1598565"/>
            <a:ext cx="1859225" cy="2862322"/>
          </a:xfrm>
          <a:prstGeom prst="rect">
            <a:avLst/>
          </a:prstGeom>
          <a:noFill/>
        </p:spPr>
        <p:txBody>
          <a:bodyPr wrap="square" rtlCol="0">
            <a:spAutoFit/>
          </a:bodyPr>
          <a:lstStyle/>
          <a:p>
            <a:r>
              <a:rPr lang="es-MX" dirty="0">
                <a:solidFill>
                  <a:srgbClr val="FF0000"/>
                </a:solidFill>
              </a:rPr>
              <a:t>Participación de exportaciones (totales y automotrices) en el PIB ha aumentado mucho. Pero el crecimiento del PIB perdió impulso</a:t>
            </a:r>
          </a:p>
        </p:txBody>
      </p:sp>
    </p:spTree>
    <p:extLst>
      <p:ext uri="{BB962C8B-B14F-4D97-AF65-F5344CB8AC3E}">
        <p14:creationId xmlns:p14="http://schemas.microsoft.com/office/powerpoint/2010/main" val="36643313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D8565F2-860F-7B47-B150-B8E36CCDD6B7}"/>
              </a:ext>
            </a:extLst>
          </p:cNvPr>
          <p:cNvSpPr>
            <a:spLocks noGrp="1"/>
          </p:cNvSpPr>
          <p:nvPr>
            <p:ph type="title"/>
          </p:nvPr>
        </p:nvSpPr>
        <p:spPr>
          <a:xfrm>
            <a:off x="149225" y="143111"/>
            <a:ext cx="8000365" cy="1442497"/>
          </a:xfrm>
        </p:spPr>
        <p:txBody>
          <a:bodyPr/>
          <a:lstStyle/>
          <a:p>
            <a:r>
              <a:rPr lang="es-ES" sz="3200" dirty="0"/>
              <a:t>Mismo déficit comercial se asocia con cada vez menos </a:t>
            </a:r>
            <a:r>
              <a:rPr lang="es-ES" sz="3200" dirty="0" smtClean="0"/>
              <a:t>impulso de la economía real</a:t>
            </a:r>
            <a:r>
              <a:rPr lang="es-MX" sz="3200" dirty="0"/>
              <a:t/>
            </a:r>
            <a:br>
              <a:rPr lang="es-MX" sz="3200" dirty="0"/>
            </a:br>
            <a:endParaRPr lang="es-MX" sz="3200" dirty="0"/>
          </a:p>
        </p:txBody>
      </p:sp>
      <p:graphicFrame>
        <p:nvGraphicFramePr>
          <p:cNvPr id="4" name="Gráfico 3">
            <a:extLst>
              <a:ext uri="{FF2B5EF4-FFF2-40B4-BE49-F238E27FC236}">
                <a16:creationId xmlns:a16="http://schemas.microsoft.com/office/drawing/2014/main" xmlns="" id="{B2281FDB-2F19-3B41-BCE8-7AF6733785BB}"/>
              </a:ext>
            </a:extLst>
          </p:cNvPr>
          <p:cNvGraphicFramePr/>
          <p:nvPr>
            <p:extLst>
              <p:ext uri="{D42A27DB-BD31-4B8C-83A1-F6EECF244321}">
                <p14:modId xmlns:p14="http://schemas.microsoft.com/office/powerpoint/2010/main" val="2458463357"/>
              </p:ext>
            </p:extLst>
          </p:nvPr>
        </p:nvGraphicFramePr>
        <p:xfrm>
          <a:off x="149224" y="1368678"/>
          <a:ext cx="8811895" cy="516623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217480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03DBFCA-8364-2241-B2AC-11100B0CAA49}"/>
              </a:ext>
            </a:extLst>
          </p:cNvPr>
          <p:cNvSpPr>
            <a:spLocks noGrp="1"/>
          </p:cNvSpPr>
          <p:nvPr>
            <p:ph type="title"/>
          </p:nvPr>
        </p:nvSpPr>
        <p:spPr/>
        <p:txBody>
          <a:bodyPr/>
          <a:lstStyle/>
          <a:p>
            <a:r>
              <a:rPr lang="es-MX" dirty="0" smtClean="0"/>
              <a:t>Inflación es baja pero el  crecimiento se desacelera</a:t>
            </a:r>
            <a:endParaRPr lang="es-MX" dirty="0"/>
          </a:p>
        </p:txBody>
      </p:sp>
      <p:graphicFrame>
        <p:nvGraphicFramePr>
          <p:cNvPr id="3" name="Tabla 2">
            <a:extLst>
              <a:ext uri="{FF2B5EF4-FFF2-40B4-BE49-F238E27FC236}">
                <a16:creationId xmlns:a16="http://schemas.microsoft.com/office/drawing/2014/main" xmlns="" id="{F0471A43-FCC5-EB45-84C5-F9D7946C67D0}"/>
              </a:ext>
            </a:extLst>
          </p:cNvPr>
          <p:cNvGraphicFramePr>
            <a:graphicFrameLocks noGrp="1"/>
          </p:cNvGraphicFramePr>
          <p:nvPr>
            <p:extLst/>
          </p:nvPr>
        </p:nvGraphicFramePr>
        <p:xfrm>
          <a:off x="149225" y="1297205"/>
          <a:ext cx="8794752" cy="553515"/>
        </p:xfrm>
        <a:graphic>
          <a:graphicData uri="http://schemas.openxmlformats.org/drawingml/2006/table">
            <a:tbl>
              <a:tblPr>
                <a:tableStyleId>{5C22544A-7EE6-4342-B048-85BDC9FD1C3A}</a:tableStyleId>
              </a:tblPr>
              <a:tblGrid>
                <a:gridCol w="967668">
                  <a:extLst>
                    <a:ext uri="{9D8B030D-6E8A-4147-A177-3AD203B41FA5}">
                      <a16:colId xmlns:a16="http://schemas.microsoft.com/office/drawing/2014/main" xmlns="" val="500326353"/>
                    </a:ext>
                  </a:extLst>
                </a:gridCol>
                <a:gridCol w="652257">
                  <a:extLst>
                    <a:ext uri="{9D8B030D-6E8A-4147-A177-3AD203B41FA5}">
                      <a16:colId xmlns:a16="http://schemas.microsoft.com/office/drawing/2014/main" xmlns="" val="2122001888"/>
                    </a:ext>
                  </a:extLst>
                </a:gridCol>
                <a:gridCol w="652257">
                  <a:extLst>
                    <a:ext uri="{9D8B030D-6E8A-4147-A177-3AD203B41FA5}">
                      <a16:colId xmlns:a16="http://schemas.microsoft.com/office/drawing/2014/main" xmlns="" val="2162296555"/>
                    </a:ext>
                  </a:extLst>
                </a:gridCol>
                <a:gridCol w="652257">
                  <a:extLst>
                    <a:ext uri="{9D8B030D-6E8A-4147-A177-3AD203B41FA5}">
                      <a16:colId xmlns:a16="http://schemas.microsoft.com/office/drawing/2014/main" xmlns="" val="3018547497"/>
                    </a:ext>
                  </a:extLst>
                </a:gridCol>
                <a:gridCol w="652257">
                  <a:extLst>
                    <a:ext uri="{9D8B030D-6E8A-4147-A177-3AD203B41FA5}">
                      <a16:colId xmlns:a16="http://schemas.microsoft.com/office/drawing/2014/main" xmlns="" val="50512814"/>
                    </a:ext>
                  </a:extLst>
                </a:gridCol>
                <a:gridCol w="652257">
                  <a:extLst>
                    <a:ext uri="{9D8B030D-6E8A-4147-A177-3AD203B41FA5}">
                      <a16:colId xmlns:a16="http://schemas.microsoft.com/office/drawing/2014/main" xmlns="" val="413643814"/>
                    </a:ext>
                  </a:extLst>
                </a:gridCol>
                <a:gridCol w="652257">
                  <a:extLst>
                    <a:ext uri="{9D8B030D-6E8A-4147-A177-3AD203B41FA5}">
                      <a16:colId xmlns:a16="http://schemas.microsoft.com/office/drawing/2014/main" xmlns="" val="4183379237"/>
                    </a:ext>
                  </a:extLst>
                </a:gridCol>
                <a:gridCol w="652257">
                  <a:extLst>
                    <a:ext uri="{9D8B030D-6E8A-4147-A177-3AD203B41FA5}">
                      <a16:colId xmlns:a16="http://schemas.microsoft.com/office/drawing/2014/main" xmlns="" val="2044481768"/>
                    </a:ext>
                  </a:extLst>
                </a:gridCol>
                <a:gridCol w="652257">
                  <a:extLst>
                    <a:ext uri="{9D8B030D-6E8A-4147-A177-3AD203B41FA5}">
                      <a16:colId xmlns:a16="http://schemas.microsoft.com/office/drawing/2014/main" xmlns="" val="2883998070"/>
                    </a:ext>
                  </a:extLst>
                </a:gridCol>
                <a:gridCol w="652257">
                  <a:extLst>
                    <a:ext uri="{9D8B030D-6E8A-4147-A177-3AD203B41FA5}">
                      <a16:colId xmlns:a16="http://schemas.microsoft.com/office/drawing/2014/main" xmlns="" val="3040265794"/>
                    </a:ext>
                  </a:extLst>
                </a:gridCol>
                <a:gridCol w="652257">
                  <a:extLst>
                    <a:ext uri="{9D8B030D-6E8A-4147-A177-3AD203B41FA5}">
                      <a16:colId xmlns:a16="http://schemas.microsoft.com/office/drawing/2014/main" xmlns="" val="1878319406"/>
                    </a:ext>
                  </a:extLst>
                </a:gridCol>
                <a:gridCol w="652257">
                  <a:extLst>
                    <a:ext uri="{9D8B030D-6E8A-4147-A177-3AD203B41FA5}">
                      <a16:colId xmlns:a16="http://schemas.microsoft.com/office/drawing/2014/main" xmlns="" val="4032071205"/>
                    </a:ext>
                  </a:extLst>
                </a:gridCol>
                <a:gridCol w="652257">
                  <a:extLst>
                    <a:ext uri="{9D8B030D-6E8A-4147-A177-3AD203B41FA5}">
                      <a16:colId xmlns:a16="http://schemas.microsoft.com/office/drawing/2014/main" xmlns="" val="421608482"/>
                    </a:ext>
                  </a:extLst>
                </a:gridCol>
              </a:tblGrid>
              <a:tr h="184505">
                <a:tc>
                  <a:txBody>
                    <a:bodyPr/>
                    <a:lstStyle/>
                    <a:p>
                      <a:pPr algn="l" fontAlgn="b"/>
                      <a:r>
                        <a:rPr lang="es-MX" sz="1100" u="none" strike="noStrike">
                          <a:effectLst/>
                        </a:rPr>
                        <a:t>Variable</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2006</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2007</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2008</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2009</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2010</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2011</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2012</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2013</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2014</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2015</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2016</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2017</a:t>
                      </a:r>
                      <a:endParaRPr lang="es-MX" sz="1100" b="0" i="0" u="none" strike="noStrike">
                        <a:solidFill>
                          <a:srgbClr val="000000"/>
                        </a:solidFill>
                        <a:effectLst/>
                        <a:latin typeface="Calibri" panose="020F0502020204030204" pitchFamily="34" charset="0"/>
                      </a:endParaRPr>
                    </a:p>
                  </a:txBody>
                  <a:tcPr marL="9225" marR="9225" marT="9225" marB="0" anchor="b"/>
                </a:tc>
                <a:extLst>
                  <a:ext uri="{0D108BD9-81ED-4DB2-BD59-A6C34878D82A}">
                    <a16:rowId xmlns:a16="http://schemas.microsoft.com/office/drawing/2014/main" xmlns="" val="3693646012"/>
                  </a:ext>
                </a:extLst>
              </a:tr>
              <a:tr h="184505">
                <a:tc>
                  <a:txBody>
                    <a:bodyPr/>
                    <a:lstStyle/>
                    <a:p>
                      <a:pPr algn="l" fontAlgn="b"/>
                      <a:r>
                        <a:rPr lang="es-MX" sz="1100" u="none" strike="noStrike">
                          <a:effectLst/>
                        </a:rPr>
                        <a:t>Inflación</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6.39</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5.79</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6.17</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3.95</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4.55</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5.84</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4.07</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1.53</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4.37</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2.74</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5.36</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6.13</a:t>
                      </a:r>
                      <a:endParaRPr lang="es-MX" sz="1100" b="0" i="0" u="none" strike="noStrike">
                        <a:solidFill>
                          <a:srgbClr val="000000"/>
                        </a:solidFill>
                        <a:effectLst/>
                        <a:latin typeface="Calibri" panose="020F0502020204030204" pitchFamily="34" charset="0"/>
                      </a:endParaRPr>
                    </a:p>
                  </a:txBody>
                  <a:tcPr marL="9225" marR="9225" marT="9225" marB="0" anchor="b"/>
                </a:tc>
                <a:extLst>
                  <a:ext uri="{0D108BD9-81ED-4DB2-BD59-A6C34878D82A}">
                    <a16:rowId xmlns:a16="http://schemas.microsoft.com/office/drawing/2014/main" xmlns="" val="794944766"/>
                  </a:ext>
                </a:extLst>
              </a:tr>
              <a:tr h="184505">
                <a:tc>
                  <a:txBody>
                    <a:bodyPr/>
                    <a:lstStyle/>
                    <a:p>
                      <a:pPr algn="l" fontAlgn="b"/>
                      <a:r>
                        <a:rPr lang="es-MX" sz="1100" u="none" strike="noStrike">
                          <a:effectLst/>
                        </a:rPr>
                        <a:t>Crecimiento</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4.50</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2.29</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1.14</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-5.29</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5.12</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3.66</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3.64</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1.35</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2.85</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3.27</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a:effectLst/>
                        </a:rPr>
                        <a:t>2.91</a:t>
                      </a:r>
                      <a:endParaRPr lang="es-MX" sz="1100" b="0" i="0" u="none" strike="noStrike">
                        <a:solidFill>
                          <a:srgbClr val="000000"/>
                        </a:solidFill>
                        <a:effectLst/>
                        <a:latin typeface="Calibri" panose="020F0502020204030204" pitchFamily="34" charset="0"/>
                      </a:endParaRPr>
                    </a:p>
                  </a:txBody>
                  <a:tcPr marL="9225" marR="9225" marT="9225" marB="0" anchor="b"/>
                </a:tc>
                <a:tc>
                  <a:txBody>
                    <a:bodyPr/>
                    <a:lstStyle/>
                    <a:p>
                      <a:pPr algn="r" fontAlgn="b"/>
                      <a:r>
                        <a:rPr lang="es-MX" sz="1100" u="none" strike="noStrike" dirty="0">
                          <a:effectLst/>
                        </a:rPr>
                        <a:t>2.04</a:t>
                      </a:r>
                      <a:endParaRPr lang="es-MX" sz="1100" b="0" i="0" u="none" strike="noStrike" dirty="0">
                        <a:solidFill>
                          <a:srgbClr val="000000"/>
                        </a:solidFill>
                        <a:effectLst/>
                        <a:latin typeface="Calibri" panose="020F0502020204030204" pitchFamily="34" charset="0"/>
                      </a:endParaRPr>
                    </a:p>
                  </a:txBody>
                  <a:tcPr marL="9225" marR="9225" marT="9225" marB="0" anchor="b"/>
                </a:tc>
                <a:extLst>
                  <a:ext uri="{0D108BD9-81ED-4DB2-BD59-A6C34878D82A}">
                    <a16:rowId xmlns:a16="http://schemas.microsoft.com/office/drawing/2014/main" xmlns="" val="1916537869"/>
                  </a:ext>
                </a:extLst>
              </a:tr>
            </a:tbl>
          </a:graphicData>
        </a:graphic>
      </p:graphicFrame>
      <p:graphicFrame>
        <p:nvGraphicFramePr>
          <p:cNvPr id="6" name="Gráfico 5">
            <a:extLst>
              <a:ext uri="{FF2B5EF4-FFF2-40B4-BE49-F238E27FC236}">
                <a16:creationId xmlns:a16="http://schemas.microsoft.com/office/drawing/2014/main" xmlns="" id="{43AE2CBD-1922-5440-A8E4-F8A59E81FA80}"/>
              </a:ext>
            </a:extLst>
          </p:cNvPr>
          <p:cNvGraphicFramePr>
            <a:graphicFrameLocks/>
          </p:cNvGraphicFramePr>
          <p:nvPr>
            <p:extLst/>
          </p:nvPr>
        </p:nvGraphicFramePr>
        <p:xfrm>
          <a:off x="149225" y="2133276"/>
          <a:ext cx="8794752" cy="42675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4462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E669120-2ADD-9C4E-8213-ACE3ED2B13AA}"/>
              </a:ext>
            </a:extLst>
          </p:cNvPr>
          <p:cNvSpPr>
            <a:spLocks noGrp="1"/>
          </p:cNvSpPr>
          <p:nvPr>
            <p:ph type="title"/>
          </p:nvPr>
        </p:nvSpPr>
        <p:spPr>
          <a:xfrm>
            <a:off x="149225" y="143112"/>
            <a:ext cx="8712673" cy="1062478"/>
          </a:xfrm>
        </p:spPr>
        <p:txBody>
          <a:bodyPr/>
          <a:lstStyle/>
          <a:p>
            <a:r>
              <a:rPr lang="es-MX" sz="3600" dirty="0"/>
              <a:t>C</a:t>
            </a:r>
            <a:r>
              <a:rPr lang="es-MX" sz="3600" dirty="0" smtClean="0"/>
              <a:t>reciendo por debajo del ritmo potencial (que no es alto)</a:t>
            </a:r>
            <a:endParaRPr lang="es-MX" sz="3600" dirty="0"/>
          </a:p>
        </p:txBody>
      </p:sp>
      <p:pic>
        <p:nvPicPr>
          <p:cNvPr id="5" name="Imagen 4">
            <a:extLst>
              <a:ext uri="{FF2B5EF4-FFF2-40B4-BE49-F238E27FC236}">
                <a16:creationId xmlns:a16="http://schemas.microsoft.com/office/drawing/2014/main" xmlns="" id="{8DC723D8-ED11-5541-A514-8DDDAE83D092}"/>
              </a:ext>
            </a:extLst>
          </p:cNvPr>
          <p:cNvPicPr>
            <a:picLocks noChangeAspect="1"/>
          </p:cNvPicPr>
          <p:nvPr/>
        </p:nvPicPr>
        <p:blipFill rotWithShape="1">
          <a:blip r:embed="rId2">
            <a:clrChange>
              <a:clrFrom>
                <a:srgbClr val="FFFFFF"/>
              </a:clrFrom>
              <a:clrTo>
                <a:srgbClr val="FFFFFF">
                  <a:alpha val="0"/>
                </a:srgbClr>
              </a:clrTo>
            </a:clrChange>
          </a:blip>
          <a:srcRect t="13373"/>
          <a:stretch/>
        </p:blipFill>
        <p:spPr>
          <a:xfrm>
            <a:off x="710120" y="1256260"/>
            <a:ext cx="7439470" cy="5601740"/>
          </a:xfrm>
          <a:prstGeom prst="rect">
            <a:avLst/>
          </a:prstGeom>
        </p:spPr>
      </p:pic>
    </p:spTree>
    <p:extLst>
      <p:ext uri="{BB962C8B-B14F-4D97-AF65-F5344CB8AC3E}">
        <p14:creationId xmlns:p14="http://schemas.microsoft.com/office/powerpoint/2010/main" val="2208968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6935845-AC2B-694A-B955-F2BB0A6ECE95}"/>
              </a:ext>
            </a:extLst>
          </p:cNvPr>
          <p:cNvSpPr>
            <a:spLocks noGrp="1"/>
          </p:cNvSpPr>
          <p:nvPr>
            <p:ph type="title"/>
          </p:nvPr>
        </p:nvSpPr>
        <p:spPr/>
        <p:txBody>
          <a:bodyPr/>
          <a:lstStyle/>
          <a:p>
            <a:r>
              <a:rPr lang="es-MX" sz="3200" dirty="0" smtClean="0"/>
              <a:t>Las exportaciones, pero sobre todo la inversión, pierden fuerza</a:t>
            </a:r>
            <a:endParaRPr lang="es-MX" sz="3200" dirty="0"/>
          </a:p>
        </p:txBody>
      </p:sp>
      <p:graphicFrame>
        <p:nvGraphicFramePr>
          <p:cNvPr id="4" name="Tabla 3">
            <a:extLst>
              <a:ext uri="{FF2B5EF4-FFF2-40B4-BE49-F238E27FC236}">
                <a16:creationId xmlns:a16="http://schemas.microsoft.com/office/drawing/2014/main" xmlns="" id="{A3026226-EC2D-994E-BC2E-DFFBF90A4E52}"/>
              </a:ext>
            </a:extLst>
          </p:cNvPr>
          <p:cNvGraphicFramePr>
            <a:graphicFrameLocks noGrp="1"/>
          </p:cNvGraphicFramePr>
          <p:nvPr>
            <p:extLst>
              <p:ext uri="{D42A27DB-BD31-4B8C-83A1-F6EECF244321}">
                <p14:modId xmlns:p14="http://schemas.microsoft.com/office/powerpoint/2010/main" val="1636562624"/>
              </p:ext>
            </p:extLst>
          </p:nvPr>
        </p:nvGraphicFramePr>
        <p:xfrm>
          <a:off x="-48638" y="2169247"/>
          <a:ext cx="9192639" cy="2918318"/>
        </p:xfrm>
        <a:graphic>
          <a:graphicData uri="http://schemas.openxmlformats.org/drawingml/2006/table">
            <a:tbl>
              <a:tblPr>
                <a:tableStyleId>{5C22544A-7EE6-4342-B048-85BDC9FD1C3A}</a:tableStyleId>
              </a:tblPr>
              <a:tblGrid>
                <a:gridCol w="1970034">
                  <a:extLst>
                    <a:ext uri="{9D8B030D-6E8A-4147-A177-3AD203B41FA5}">
                      <a16:colId xmlns:a16="http://schemas.microsoft.com/office/drawing/2014/main" xmlns="" val="3249468110"/>
                    </a:ext>
                  </a:extLst>
                </a:gridCol>
                <a:gridCol w="555585">
                  <a:extLst>
                    <a:ext uri="{9D8B030D-6E8A-4147-A177-3AD203B41FA5}">
                      <a16:colId xmlns:a16="http://schemas.microsoft.com/office/drawing/2014/main" xmlns="" val="455761453"/>
                    </a:ext>
                  </a:extLst>
                </a:gridCol>
                <a:gridCol w="555585">
                  <a:extLst>
                    <a:ext uri="{9D8B030D-6E8A-4147-A177-3AD203B41FA5}">
                      <a16:colId xmlns:a16="http://schemas.microsoft.com/office/drawing/2014/main" xmlns="" val="1117650902"/>
                    </a:ext>
                  </a:extLst>
                </a:gridCol>
                <a:gridCol w="555585">
                  <a:extLst>
                    <a:ext uri="{9D8B030D-6E8A-4147-A177-3AD203B41FA5}">
                      <a16:colId xmlns:a16="http://schemas.microsoft.com/office/drawing/2014/main" xmlns="" val="2905582952"/>
                    </a:ext>
                  </a:extLst>
                </a:gridCol>
                <a:gridCol w="555585">
                  <a:extLst>
                    <a:ext uri="{9D8B030D-6E8A-4147-A177-3AD203B41FA5}">
                      <a16:colId xmlns:a16="http://schemas.microsoft.com/office/drawing/2014/main" xmlns="" val="1900221591"/>
                    </a:ext>
                  </a:extLst>
                </a:gridCol>
                <a:gridCol w="555585">
                  <a:extLst>
                    <a:ext uri="{9D8B030D-6E8A-4147-A177-3AD203B41FA5}">
                      <a16:colId xmlns:a16="http://schemas.microsoft.com/office/drawing/2014/main" xmlns="" val="2427472132"/>
                    </a:ext>
                  </a:extLst>
                </a:gridCol>
                <a:gridCol w="555585">
                  <a:extLst>
                    <a:ext uri="{9D8B030D-6E8A-4147-A177-3AD203B41FA5}">
                      <a16:colId xmlns:a16="http://schemas.microsoft.com/office/drawing/2014/main" xmlns="" val="2139724996"/>
                    </a:ext>
                  </a:extLst>
                </a:gridCol>
                <a:gridCol w="555585">
                  <a:extLst>
                    <a:ext uri="{9D8B030D-6E8A-4147-A177-3AD203B41FA5}">
                      <a16:colId xmlns:a16="http://schemas.microsoft.com/office/drawing/2014/main" xmlns="" val="379007888"/>
                    </a:ext>
                  </a:extLst>
                </a:gridCol>
                <a:gridCol w="555585">
                  <a:extLst>
                    <a:ext uri="{9D8B030D-6E8A-4147-A177-3AD203B41FA5}">
                      <a16:colId xmlns:a16="http://schemas.microsoft.com/office/drawing/2014/main" xmlns="" val="417652243"/>
                    </a:ext>
                  </a:extLst>
                </a:gridCol>
                <a:gridCol w="555585">
                  <a:extLst>
                    <a:ext uri="{9D8B030D-6E8A-4147-A177-3AD203B41FA5}">
                      <a16:colId xmlns:a16="http://schemas.microsoft.com/office/drawing/2014/main" xmlns="" val="479896187"/>
                    </a:ext>
                  </a:extLst>
                </a:gridCol>
                <a:gridCol w="555585">
                  <a:extLst>
                    <a:ext uri="{9D8B030D-6E8A-4147-A177-3AD203B41FA5}">
                      <a16:colId xmlns:a16="http://schemas.microsoft.com/office/drawing/2014/main" xmlns="" val="821184355"/>
                    </a:ext>
                  </a:extLst>
                </a:gridCol>
                <a:gridCol w="555585">
                  <a:extLst>
                    <a:ext uri="{9D8B030D-6E8A-4147-A177-3AD203B41FA5}">
                      <a16:colId xmlns:a16="http://schemas.microsoft.com/office/drawing/2014/main" xmlns="" val="3365897366"/>
                    </a:ext>
                  </a:extLst>
                </a:gridCol>
                <a:gridCol w="555585">
                  <a:extLst>
                    <a:ext uri="{9D8B030D-6E8A-4147-A177-3AD203B41FA5}">
                      <a16:colId xmlns:a16="http://schemas.microsoft.com/office/drawing/2014/main" xmlns="" val="1580490547"/>
                    </a:ext>
                  </a:extLst>
                </a:gridCol>
                <a:gridCol w="555585">
                  <a:extLst>
                    <a:ext uri="{9D8B030D-6E8A-4147-A177-3AD203B41FA5}">
                      <a16:colId xmlns:a16="http://schemas.microsoft.com/office/drawing/2014/main" xmlns="" val="1073932860"/>
                    </a:ext>
                  </a:extLst>
                </a:gridCol>
              </a:tblGrid>
              <a:tr h="224486">
                <a:tc rowSpan="2">
                  <a:txBody>
                    <a:bodyPr/>
                    <a:lstStyle/>
                    <a:p>
                      <a:pPr algn="ctr" fontAlgn="t"/>
                      <a:r>
                        <a:rPr lang="es-MX" sz="1400" u="none" strike="noStrike">
                          <a:effectLst/>
                        </a:rPr>
                        <a:t>Concepto</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2006</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2007</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2008</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2009</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2010</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2011</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2012</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2013</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2014</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2015</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2016</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2017</a:t>
                      </a:r>
                      <a:endParaRPr lang="es-MX" sz="1400" b="0"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2018</a:t>
                      </a:r>
                      <a:endParaRPr lang="es-MX" sz="1400" b="1" i="0" u="none" strike="noStrike">
                        <a:solidFill>
                          <a:srgbClr val="FFFFFF"/>
                        </a:solidFill>
                        <a:effectLst/>
                        <a:latin typeface="Calibri" panose="020F0502020204030204" pitchFamily="34" charset="0"/>
                      </a:endParaRPr>
                    </a:p>
                  </a:txBody>
                  <a:tcPr marL="0" marR="0" marT="0" marB="0"/>
                </a:tc>
                <a:extLst>
                  <a:ext uri="{0D108BD9-81ED-4DB2-BD59-A6C34878D82A}">
                    <a16:rowId xmlns:a16="http://schemas.microsoft.com/office/drawing/2014/main" xmlns="" val="3432454518"/>
                  </a:ext>
                </a:extLst>
              </a:tr>
              <a:tr h="224486">
                <a:tc vMerge="1">
                  <a:txBody>
                    <a:bodyPr/>
                    <a:lstStyle/>
                    <a:p>
                      <a:endParaRPr lang="es-MX"/>
                    </a:p>
                  </a:txBody>
                  <a:tcPr/>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Anual</a:t>
                      </a:r>
                      <a:endParaRPr lang="es-MX" sz="1400" b="1" i="0" u="none" strike="noStrike">
                        <a:solidFill>
                          <a:srgbClr val="FFFFFF"/>
                        </a:solidFill>
                        <a:effectLst/>
                        <a:latin typeface="Calibri" panose="020F0502020204030204" pitchFamily="34" charset="0"/>
                      </a:endParaRPr>
                    </a:p>
                  </a:txBody>
                  <a:tcPr marL="0" marR="0" marT="0" marB="0"/>
                </a:tc>
                <a:tc>
                  <a:txBody>
                    <a:bodyPr/>
                    <a:lstStyle/>
                    <a:p>
                      <a:pPr algn="ctr" fontAlgn="t"/>
                      <a:r>
                        <a:rPr lang="es-MX" sz="1400" u="none" strike="noStrike">
                          <a:effectLst/>
                        </a:rPr>
                        <a:t>I</a:t>
                      </a:r>
                      <a:endParaRPr lang="es-MX" sz="1400" b="1" i="0" u="none" strike="noStrike">
                        <a:solidFill>
                          <a:srgbClr val="FFFFFF"/>
                        </a:solidFill>
                        <a:effectLst/>
                        <a:latin typeface="Calibri" panose="020F0502020204030204" pitchFamily="34" charset="0"/>
                      </a:endParaRPr>
                    </a:p>
                  </a:txBody>
                  <a:tcPr marL="0" marR="0" marT="0" marB="0"/>
                </a:tc>
                <a:extLst>
                  <a:ext uri="{0D108BD9-81ED-4DB2-BD59-A6C34878D82A}">
                    <a16:rowId xmlns:a16="http://schemas.microsoft.com/office/drawing/2014/main" xmlns="" val="3327951641"/>
                  </a:ext>
                </a:extLst>
              </a:tr>
              <a:tr h="224486">
                <a:tc>
                  <a:txBody>
                    <a:bodyPr/>
                    <a:lstStyle/>
                    <a:p>
                      <a:pPr algn="l" fontAlgn="t"/>
                      <a:r>
                        <a:rPr lang="es-MX" sz="1400" u="none" strike="noStrike" dirty="0">
                          <a:effectLst/>
                        </a:rPr>
                        <a:t>        Variación anual</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a:t>
                      </a:r>
                      <a:endParaRPr lang="es-MX" sz="1400" b="0" i="0" u="none" strike="noStrike">
                        <a:effectLst/>
                        <a:latin typeface="Calibri" panose="020F0502020204030204" pitchFamily="34" charset="0"/>
                      </a:endParaRPr>
                    </a:p>
                  </a:txBody>
                  <a:tcPr marL="0" marR="0" marT="0" marB="0"/>
                </a:tc>
                <a:extLst>
                  <a:ext uri="{0D108BD9-81ED-4DB2-BD59-A6C34878D82A}">
                    <a16:rowId xmlns:a16="http://schemas.microsoft.com/office/drawing/2014/main" xmlns="" val="2000908530"/>
                  </a:ext>
                </a:extLst>
              </a:tr>
              <a:tr h="224486">
                <a:tc>
                  <a:txBody>
                    <a:bodyPr/>
                    <a:lstStyle/>
                    <a:p>
                      <a:pPr algn="l" fontAlgn="t"/>
                      <a:r>
                        <a:rPr lang="es-MX" sz="1400" u="none" strike="noStrike" dirty="0">
                          <a:effectLst/>
                        </a:rPr>
                        <a:t>PIB</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4.5</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2.3</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1.1</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dirty="0">
                          <a:effectLst/>
                        </a:rPr>
                        <a:t>- 5.3</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5.1</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3.7</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3.6</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1.4</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2.8</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3.3</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2.9</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2.0</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1.3</a:t>
                      </a:r>
                      <a:endParaRPr lang="es-MX" sz="1400" b="0" i="0" u="none" strike="noStrike">
                        <a:effectLst/>
                        <a:latin typeface="Calibri" panose="020F0502020204030204" pitchFamily="34" charset="0"/>
                      </a:endParaRPr>
                    </a:p>
                  </a:txBody>
                  <a:tcPr marL="0" marR="0" marT="0" marB="0"/>
                </a:tc>
                <a:extLst>
                  <a:ext uri="{0D108BD9-81ED-4DB2-BD59-A6C34878D82A}">
                    <a16:rowId xmlns:a16="http://schemas.microsoft.com/office/drawing/2014/main" xmlns="" val="1941702487"/>
                  </a:ext>
                </a:extLst>
              </a:tr>
              <a:tr h="224486">
                <a:tc>
                  <a:txBody>
                    <a:bodyPr/>
                    <a:lstStyle/>
                    <a:p>
                      <a:pPr algn="l" fontAlgn="t"/>
                      <a:r>
                        <a:rPr lang="es-MX" sz="1400" u="none" strike="noStrike" dirty="0">
                          <a:effectLst/>
                        </a:rPr>
                        <a:t>Importaciones</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8.7</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4.8</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3.3</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dirty="0">
                          <a:effectLst/>
                        </a:rPr>
                        <a:t>- 15.9</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17.1</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5.6</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5.4</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2.1</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5.9</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5.9</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2.9</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6.5</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5.7</a:t>
                      </a:r>
                      <a:endParaRPr lang="es-MX" sz="1400" b="0" i="0" u="none" strike="noStrike">
                        <a:effectLst/>
                        <a:latin typeface="Calibri" panose="020F0502020204030204" pitchFamily="34" charset="0"/>
                      </a:endParaRPr>
                    </a:p>
                  </a:txBody>
                  <a:tcPr marL="0" marR="0" marT="0" marB="0"/>
                </a:tc>
                <a:extLst>
                  <a:ext uri="{0D108BD9-81ED-4DB2-BD59-A6C34878D82A}">
                    <a16:rowId xmlns:a16="http://schemas.microsoft.com/office/drawing/2014/main" xmlns="" val="1276617439"/>
                  </a:ext>
                </a:extLst>
              </a:tr>
              <a:tr h="448972">
                <a:tc>
                  <a:txBody>
                    <a:bodyPr/>
                    <a:lstStyle/>
                    <a:p>
                      <a:pPr algn="l" fontAlgn="t"/>
                      <a:r>
                        <a:rPr lang="es-MX" sz="1400" u="none" strike="noStrike" dirty="0">
                          <a:effectLst/>
                        </a:rPr>
                        <a:t>Oferta y Demanda Agregada</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5.4</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2.9</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1.6</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dirty="0">
                          <a:effectLst/>
                        </a:rPr>
                        <a:t>-   7.8</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7.7</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4.1</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4.1</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1.5</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3.6</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3.9</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2.9</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3.2</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dirty="0">
                          <a:effectLst/>
                        </a:rPr>
                        <a:t>    2.4</a:t>
                      </a:r>
                      <a:endParaRPr lang="es-MX" sz="1400" b="0" i="0" u="none" strike="noStrike" dirty="0">
                        <a:effectLst/>
                        <a:latin typeface="Calibri" panose="020F0502020204030204" pitchFamily="34" charset="0"/>
                      </a:endParaRPr>
                    </a:p>
                  </a:txBody>
                  <a:tcPr marL="0" marR="0" marT="0" marB="0"/>
                </a:tc>
                <a:extLst>
                  <a:ext uri="{0D108BD9-81ED-4DB2-BD59-A6C34878D82A}">
                    <a16:rowId xmlns:a16="http://schemas.microsoft.com/office/drawing/2014/main" xmlns="" val="2933392102"/>
                  </a:ext>
                </a:extLst>
              </a:tr>
              <a:tr h="224486">
                <a:tc>
                  <a:txBody>
                    <a:bodyPr/>
                    <a:lstStyle/>
                    <a:p>
                      <a:pPr algn="l" fontAlgn="t"/>
                      <a:r>
                        <a:rPr lang="es-MX" sz="1400" u="none" strike="noStrike" dirty="0">
                          <a:effectLst/>
                        </a:rPr>
                        <a:t>Consumo Privado</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4.1</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2.5</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0.7</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dirty="0">
                          <a:effectLst/>
                        </a:rPr>
                        <a:t>-   6.3</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3.6</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3.4</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2.3</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1.8</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2.1</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2.7</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3.8</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3.0</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2.6</a:t>
                      </a:r>
                      <a:endParaRPr lang="es-MX" sz="1400" b="0" i="0" u="none" strike="noStrike">
                        <a:effectLst/>
                        <a:latin typeface="Calibri" panose="020F0502020204030204" pitchFamily="34" charset="0"/>
                      </a:endParaRPr>
                    </a:p>
                  </a:txBody>
                  <a:tcPr marL="0" marR="0" marT="0" marB="0"/>
                </a:tc>
                <a:extLst>
                  <a:ext uri="{0D108BD9-81ED-4DB2-BD59-A6C34878D82A}">
                    <a16:rowId xmlns:a16="http://schemas.microsoft.com/office/drawing/2014/main" xmlns="" val="555214157"/>
                  </a:ext>
                </a:extLst>
              </a:tr>
              <a:tr h="224486">
                <a:tc>
                  <a:txBody>
                    <a:bodyPr/>
                    <a:lstStyle/>
                    <a:p>
                      <a:pPr algn="l" fontAlgn="t"/>
                      <a:r>
                        <a:rPr lang="es-MX" sz="1400" u="none" strike="noStrike" dirty="0">
                          <a:effectLst/>
                        </a:rPr>
                        <a:t>Consumo de Gobierno</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2.7</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1.8</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2.9</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dirty="0">
                          <a:effectLst/>
                        </a:rPr>
                        <a:t>    2.9</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2.3</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3.0</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3.4</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0.5</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2.6</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1.9</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2.3</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0.1</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1.1</a:t>
                      </a:r>
                      <a:endParaRPr lang="es-MX" sz="1400" b="0" i="0" u="none" strike="noStrike">
                        <a:effectLst/>
                        <a:latin typeface="Calibri" panose="020F0502020204030204" pitchFamily="34" charset="0"/>
                      </a:endParaRPr>
                    </a:p>
                  </a:txBody>
                  <a:tcPr marL="0" marR="0" marT="0" marB="0"/>
                </a:tc>
                <a:extLst>
                  <a:ext uri="{0D108BD9-81ED-4DB2-BD59-A6C34878D82A}">
                    <a16:rowId xmlns:a16="http://schemas.microsoft.com/office/drawing/2014/main" xmlns="" val="3974189933"/>
                  </a:ext>
                </a:extLst>
              </a:tr>
              <a:tr h="448972">
                <a:tc>
                  <a:txBody>
                    <a:bodyPr/>
                    <a:lstStyle/>
                    <a:p>
                      <a:pPr algn="l" fontAlgn="t"/>
                      <a:r>
                        <a:rPr lang="es-MX" sz="1400" u="none" strike="noStrike" dirty="0">
                          <a:effectLst/>
                        </a:rPr>
                        <a:t>Formación Bruta de Capital Fijo</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9.3</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5.8</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6.6</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dirty="0">
                          <a:effectLst/>
                        </a:rPr>
                        <a:t>-  11.7</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4.7</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7.8</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4.9</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3.4</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3.1</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5.0</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1.1</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dirty="0">
                          <a:effectLst/>
                        </a:rPr>
                        <a:t>- 1.5</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1.5</a:t>
                      </a:r>
                      <a:endParaRPr lang="es-MX" sz="1400" b="0" i="0" u="none" strike="noStrike">
                        <a:effectLst/>
                        <a:latin typeface="Calibri" panose="020F0502020204030204" pitchFamily="34" charset="0"/>
                      </a:endParaRPr>
                    </a:p>
                  </a:txBody>
                  <a:tcPr marL="0" marR="0" marT="0" marB="0"/>
                </a:tc>
                <a:extLst>
                  <a:ext uri="{0D108BD9-81ED-4DB2-BD59-A6C34878D82A}">
                    <a16:rowId xmlns:a16="http://schemas.microsoft.com/office/drawing/2014/main" xmlns="" val="1858539712"/>
                  </a:ext>
                </a:extLst>
              </a:tr>
              <a:tr h="224486">
                <a:tc>
                  <a:txBody>
                    <a:bodyPr/>
                    <a:lstStyle/>
                    <a:p>
                      <a:pPr algn="l" fontAlgn="t"/>
                      <a:r>
                        <a:rPr lang="es-MX" sz="1400" u="none" strike="noStrike" dirty="0">
                          <a:effectLst/>
                        </a:rPr>
                        <a:t>Exportaciones</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7.8</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2.0</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1.0</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dirty="0">
                          <a:effectLst/>
                        </a:rPr>
                        <a:t> -10.9</a:t>
                      </a:r>
                      <a:endParaRPr lang="es-MX" sz="1400" b="0" i="0" u="none" strike="noStrike" dirty="0">
                        <a:effectLst/>
                        <a:latin typeface="Calibri" panose="020F0502020204030204" pitchFamily="34" charset="0"/>
                      </a:endParaRPr>
                    </a:p>
                  </a:txBody>
                  <a:tcPr marL="0" marR="0" marT="0" marB="0"/>
                </a:tc>
                <a:tc>
                  <a:txBody>
                    <a:bodyPr/>
                    <a:lstStyle/>
                    <a:p>
                      <a:pPr algn="ctr" fontAlgn="t"/>
                      <a:r>
                        <a:rPr lang="es-MX" sz="1400" u="none" strike="noStrike">
                          <a:effectLst/>
                        </a:rPr>
                        <a:t>    22.4</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7.7</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6.5</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1.4</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7.0</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8.4</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3.5</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3.8</a:t>
                      </a:r>
                      <a:endParaRPr lang="es-MX" sz="1400" b="0" i="0" u="none" strike="noStrike">
                        <a:effectLst/>
                        <a:latin typeface="Calibri" panose="020F0502020204030204" pitchFamily="34" charset="0"/>
                      </a:endParaRPr>
                    </a:p>
                  </a:txBody>
                  <a:tcPr marL="0" marR="0" marT="0" marB="0"/>
                </a:tc>
                <a:tc>
                  <a:txBody>
                    <a:bodyPr/>
                    <a:lstStyle/>
                    <a:p>
                      <a:pPr algn="ctr" fontAlgn="t"/>
                      <a:r>
                        <a:rPr lang="es-MX" sz="1400" u="none" strike="noStrike">
                          <a:effectLst/>
                        </a:rPr>
                        <a:t>    1.6</a:t>
                      </a:r>
                      <a:endParaRPr lang="es-MX" sz="1400" b="0" i="0" u="none" strike="noStrike">
                        <a:effectLst/>
                        <a:latin typeface="Calibri" panose="020F0502020204030204" pitchFamily="34" charset="0"/>
                      </a:endParaRPr>
                    </a:p>
                  </a:txBody>
                  <a:tcPr marL="0" marR="0" marT="0" marB="0"/>
                </a:tc>
                <a:extLst>
                  <a:ext uri="{0D108BD9-81ED-4DB2-BD59-A6C34878D82A}">
                    <a16:rowId xmlns:a16="http://schemas.microsoft.com/office/drawing/2014/main" xmlns="" val="3715462208"/>
                  </a:ext>
                </a:extLst>
              </a:tr>
              <a:tr h="224486">
                <a:tc gridSpan="14">
                  <a:txBody>
                    <a:bodyPr/>
                    <a:lstStyle/>
                    <a:p>
                      <a:pPr algn="ctr" fontAlgn="t"/>
                      <a:r>
                        <a:rPr lang="es-MX" sz="1400" u="none" strike="noStrike" dirty="0">
                          <a:effectLst/>
                        </a:rPr>
                        <a:t>Fuente: INEGI. Sistema de Cuentas Nacionales de México. </a:t>
                      </a:r>
                      <a:endParaRPr lang="es-MX" sz="1400" b="0" i="0" u="none" strike="noStrike" dirty="0">
                        <a:effectLst/>
                        <a:latin typeface="Calibri" panose="020F0502020204030204" pitchFamily="34" charset="0"/>
                      </a:endParaRPr>
                    </a:p>
                  </a:txBody>
                  <a:tcPr marL="0" marR="0"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xmlns="" val="2610610882"/>
                  </a:ext>
                </a:extLst>
              </a:tr>
            </a:tbl>
          </a:graphicData>
        </a:graphic>
      </p:graphicFrame>
    </p:spTree>
    <p:extLst>
      <p:ext uri="{BB962C8B-B14F-4D97-AF65-F5344CB8AC3E}">
        <p14:creationId xmlns:p14="http://schemas.microsoft.com/office/powerpoint/2010/main" val="15078390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8E251CE-C967-3947-8661-40894D3C8501}"/>
              </a:ext>
            </a:extLst>
          </p:cNvPr>
          <p:cNvSpPr>
            <a:spLocks noGrp="1"/>
          </p:cNvSpPr>
          <p:nvPr>
            <p:ph type="title"/>
          </p:nvPr>
        </p:nvSpPr>
        <p:spPr/>
        <p:txBody>
          <a:bodyPr/>
          <a:lstStyle/>
          <a:p>
            <a:r>
              <a:rPr lang="es-ES" sz="2400" dirty="0" smtClean="0"/>
              <a:t>La inversión pública colapsó en el sexenio, frena a la privada y mina competitividad</a:t>
            </a:r>
            <a:r>
              <a:rPr lang="es-MX" sz="2400" dirty="0"/>
              <a:t/>
            </a:r>
            <a:br>
              <a:rPr lang="es-MX" sz="2400" dirty="0"/>
            </a:br>
            <a:endParaRPr lang="es-MX" sz="2400" dirty="0"/>
          </a:p>
        </p:txBody>
      </p:sp>
      <p:graphicFrame>
        <p:nvGraphicFramePr>
          <p:cNvPr id="4" name="Gráfico 3">
            <a:extLst>
              <a:ext uri="{FF2B5EF4-FFF2-40B4-BE49-F238E27FC236}">
                <a16:creationId xmlns:a16="http://schemas.microsoft.com/office/drawing/2014/main" xmlns="" id="{C65B2BBF-3768-A74C-9219-E32A6C11FDEC}"/>
              </a:ext>
            </a:extLst>
          </p:cNvPr>
          <p:cNvGraphicFramePr/>
          <p:nvPr>
            <p:extLst>
              <p:ext uri="{D42A27DB-BD31-4B8C-83A1-F6EECF244321}">
                <p14:modId xmlns:p14="http://schemas.microsoft.com/office/powerpoint/2010/main" val="205708384"/>
              </p:ext>
            </p:extLst>
          </p:nvPr>
        </p:nvGraphicFramePr>
        <p:xfrm>
          <a:off x="0" y="1205590"/>
          <a:ext cx="8924544" cy="56524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411730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n-US" smtClean="0">
                <a:solidFill>
                  <a:prstClr val="white">
                    <a:lumMod val="50000"/>
                  </a:prstClr>
                </a:solidFill>
              </a:rPr>
              <a:pPr/>
              <a:t>27</a:t>
            </a:fld>
            <a:endParaRPr lang="en-US" dirty="0">
              <a:solidFill>
                <a:prstClr val="white">
                  <a:lumMod val="50000"/>
                </a:prstClr>
              </a:solidFill>
            </a:endParaRPr>
          </a:p>
        </p:txBody>
      </p:sp>
      <p:sp>
        <p:nvSpPr>
          <p:cNvPr id="3" name="Título 2"/>
          <p:cNvSpPr>
            <a:spLocks noGrp="1"/>
          </p:cNvSpPr>
          <p:nvPr>
            <p:ph type="title"/>
          </p:nvPr>
        </p:nvSpPr>
        <p:spPr/>
        <p:txBody>
          <a:bodyPr>
            <a:noAutofit/>
          </a:bodyPr>
          <a:lstStyle/>
          <a:p>
            <a:r>
              <a:rPr lang="es-MX" sz="2400" dirty="0" smtClean="0">
                <a:solidFill>
                  <a:srgbClr val="007575"/>
                </a:solidFill>
                <a:latin typeface="Calibri" panose="020F0502020204030204"/>
              </a:rPr>
              <a:t>La inversión pública </a:t>
            </a:r>
            <a:r>
              <a:rPr lang="es-MX" sz="2400" dirty="0">
                <a:solidFill>
                  <a:srgbClr val="007575"/>
                </a:solidFill>
                <a:latin typeface="Calibri" panose="020F0502020204030204"/>
              </a:rPr>
              <a:t>cayó </a:t>
            </a:r>
            <a:r>
              <a:rPr lang="es-MX" sz="2400" dirty="0" smtClean="0">
                <a:solidFill>
                  <a:srgbClr val="007575"/>
                </a:solidFill>
                <a:latin typeface="Calibri" panose="020F0502020204030204"/>
              </a:rPr>
              <a:t>5</a:t>
            </a:r>
            <a:r>
              <a:rPr lang="es-MX" sz="2400" dirty="0">
                <a:solidFill>
                  <a:srgbClr val="007575"/>
                </a:solidFill>
                <a:latin typeface="Calibri" panose="020F0502020204030204"/>
              </a:rPr>
              <a:t>% anual en términos </a:t>
            </a:r>
            <a:r>
              <a:rPr lang="es-MX" sz="2400" dirty="0" err="1">
                <a:solidFill>
                  <a:srgbClr val="007575"/>
                </a:solidFill>
                <a:latin typeface="Calibri" panose="020F0502020204030204"/>
              </a:rPr>
              <a:t>realesen</a:t>
            </a:r>
            <a:r>
              <a:rPr lang="es-MX" sz="2400" dirty="0">
                <a:solidFill>
                  <a:srgbClr val="007575"/>
                </a:solidFill>
                <a:latin typeface="Calibri" panose="020F0502020204030204"/>
              </a:rPr>
              <a:t> 2012-17 . </a:t>
            </a:r>
            <a:r>
              <a:rPr lang="es-MX" sz="2400" dirty="0" smtClean="0">
                <a:solidFill>
                  <a:srgbClr val="007575"/>
                </a:solidFill>
                <a:latin typeface="Calibri" panose="020F0502020204030204"/>
              </a:rPr>
              <a:t>¡Su menor nivel en </a:t>
            </a:r>
            <a:r>
              <a:rPr lang="es-MX" sz="2400" dirty="0">
                <a:solidFill>
                  <a:srgbClr val="007575"/>
                </a:solidFill>
                <a:latin typeface="Calibri" panose="020F0502020204030204"/>
              </a:rPr>
              <a:t>décadas, como % PIB! </a:t>
            </a:r>
            <a:endParaRPr lang="es-MX" sz="1600" dirty="0">
              <a:solidFill>
                <a:srgbClr val="007575"/>
              </a:solidFill>
            </a:endParaRPr>
          </a:p>
        </p:txBody>
      </p:sp>
      <p:pic>
        <p:nvPicPr>
          <p:cNvPr id="4" name="Imagen 3"/>
          <p:cNvPicPr>
            <a:picLocks noChangeAspect="1"/>
          </p:cNvPicPr>
          <p:nvPr/>
        </p:nvPicPr>
        <p:blipFill>
          <a:blip r:embed="rId2"/>
          <a:stretch>
            <a:fillRect/>
          </a:stretch>
        </p:blipFill>
        <p:spPr>
          <a:xfrm>
            <a:off x="10073" y="805758"/>
            <a:ext cx="9139851" cy="6070094"/>
          </a:xfrm>
          <a:prstGeom prst="rect">
            <a:avLst/>
          </a:prstGeom>
          <a:solidFill>
            <a:srgbClr val="FF0000"/>
          </a:solidFill>
        </p:spPr>
      </p:pic>
      <p:sp>
        <p:nvSpPr>
          <p:cNvPr id="5" name="Rectángulo 4"/>
          <p:cNvSpPr/>
          <p:nvPr/>
        </p:nvSpPr>
        <p:spPr>
          <a:xfrm>
            <a:off x="1557196" y="1059255"/>
            <a:ext cx="6246891" cy="434567"/>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bg1"/>
              </a:solidFill>
            </a:endParaRPr>
          </a:p>
        </p:txBody>
      </p:sp>
    </p:spTree>
    <p:extLst>
      <p:ext uri="{BB962C8B-B14F-4D97-AF65-F5344CB8AC3E}">
        <p14:creationId xmlns:p14="http://schemas.microsoft.com/office/powerpoint/2010/main" val="11210981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3701" y="2341563"/>
            <a:ext cx="8000365" cy="1062478"/>
          </a:xfrm>
        </p:spPr>
        <p:txBody>
          <a:bodyPr/>
          <a:lstStyle/>
          <a:p>
            <a:r>
              <a:rPr lang="es-MX" dirty="0" smtClean="0"/>
              <a:t>Y lo social…</a:t>
            </a:r>
            <a:endParaRPr lang="es-MX" dirty="0"/>
          </a:p>
        </p:txBody>
      </p:sp>
      <p:sp>
        <p:nvSpPr>
          <p:cNvPr id="3" name="Marcador de contenido 2"/>
          <p:cNvSpPr>
            <a:spLocks noGrp="1"/>
          </p:cNvSpPr>
          <p:nvPr>
            <p:ph idx="1"/>
          </p:nvPr>
        </p:nvSpPr>
        <p:spPr/>
        <p:txBody>
          <a:bodyPr/>
          <a:lstStyle/>
          <a:p>
            <a:endParaRPr lang="es-MX"/>
          </a:p>
        </p:txBody>
      </p:sp>
    </p:spTree>
    <p:extLst>
      <p:ext uri="{BB962C8B-B14F-4D97-AF65-F5344CB8AC3E}">
        <p14:creationId xmlns:p14="http://schemas.microsoft.com/office/powerpoint/2010/main" val="32486033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600" dirty="0"/>
              <a:t>La distribución funcional del </a:t>
            </a:r>
            <a:r>
              <a:rPr lang="es-ES" sz="3600" dirty="0" smtClean="0"/>
              <a:t>ingreso: problema agudo</a:t>
            </a:r>
            <a:endParaRPr lang="es-ES" sz="3600" dirty="0"/>
          </a:p>
        </p:txBody>
      </p:sp>
      <p:graphicFrame>
        <p:nvGraphicFramePr>
          <p:cNvPr id="3" name="Gráfico 2">
            <a:extLst>
              <a:ext uri="{FF2B5EF4-FFF2-40B4-BE49-F238E27FC236}">
                <a16:creationId xmlns:a16="http://schemas.microsoft.com/office/drawing/2014/main" xmlns="" id="{2A1B4AB9-0861-4613-B531-1BC53401863E}"/>
              </a:ext>
            </a:extLst>
          </p:cNvPr>
          <p:cNvGraphicFramePr>
            <a:graphicFrameLocks/>
          </p:cNvGraphicFramePr>
          <p:nvPr>
            <p:extLst>
              <p:ext uri="{D42A27DB-BD31-4B8C-83A1-F6EECF244321}">
                <p14:modId xmlns:p14="http://schemas.microsoft.com/office/powerpoint/2010/main" val="3701669525"/>
              </p:ext>
            </p:extLst>
          </p:nvPr>
        </p:nvGraphicFramePr>
        <p:xfrm>
          <a:off x="149224" y="1297782"/>
          <a:ext cx="8708779" cy="5241393"/>
        </p:xfrm>
        <a:graphic>
          <a:graphicData uri="http://schemas.openxmlformats.org/drawingml/2006/chart">
            <c:chart xmlns:c="http://schemas.openxmlformats.org/drawingml/2006/chart" xmlns:r="http://schemas.openxmlformats.org/officeDocument/2006/relationships" r:id="rId2"/>
          </a:graphicData>
        </a:graphic>
      </p:graphicFrame>
      <p:sp>
        <p:nvSpPr>
          <p:cNvPr id="4" name="CuadroTexto 3"/>
          <p:cNvSpPr txBox="1"/>
          <p:nvPr/>
        </p:nvSpPr>
        <p:spPr>
          <a:xfrm>
            <a:off x="2908570" y="4435813"/>
            <a:ext cx="3832698" cy="1754326"/>
          </a:xfrm>
          <a:prstGeom prst="rect">
            <a:avLst/>
          </a:prstGeom>
          <a:noFill/>
        </p:spPr>
        <p:txBody>
          <a:bodyPr wrap="square" rtlCol="0">
            <a:spAutoFit/>
          </a:bodyPr>
          <a:lstStyle/>
          <a:p>
            <a:r>
              <a:rPr lang="es-MX" b="1" dirty="0" smtClean="0">
                <a:solidFill>
                  <a:schemeClr val="accent6"/>
                </a:solidFill>
              </a:rPr>
              <a:t>La política salarial un rezago en la modernidad mexicana.  La reforma del 2017 se quedó congelada. Los avances en el mínimo a contracorriente y tropezones</a:t>
            </a:r>
            <a:endParaRPr lang="es-MX" b="1" dirty="0">
              <a:solidFill>
                <a:schemeClr val="accent6"/>
              </a:solidFill>
            </a:endParaRPr>
          </a:p>
        </p:txBody>
      </p:sp>
      <p:sp>
        <p:nvSpPr>
          <p:cNvPr id="5" name="CuadroTexto 4"/>
          <p:cNvSpPr txBox="1"/>
          <p:nvPr/>
        </p:nvSpPr>
        <p:spPr>
          <a:xfrm>
            <a:off x="642026" y="6420255"/>
            <a:ext cx="4776280" cy="369332"/>
          </a:xfrm>
          <a:prstGeom prst="rect">
            <a:avLst/>
          </a:prstGeom>
          <a:noFill/>
        </p:spPr>
        <p:txBody>
          <a:bodyPr wrap="square" rtlCol="0">
            <a:spAutoFit/>
          </a:bodyPr>
          <a:lstStyle/>
          <a:p>
            <a:r>
              <a:rPr lang="es-MX" dirty="0" smtClean="0"/>
              <a:t>Fuente: </a:t>
            </a:r>
            <a:r>
              <a:rPr lang="es-MX" dirty="0" err="1" smtClean="0"/>
              <a:t>N.Samaniego</a:t>
            </a:r>
            <a:r>
              <a:rPr lang="es-MX" dirty="0" smtClean="0"/>
              <a:t> 2018</a:t>
            </a:r>
            <a:endParaRPr lang="es-MX" dirty="0"/>
          </a:p>
        </p:txBody>
      </p:sp>
    </p:spTree>
    <p:extLst>
      <p:ext uri="{BB962C8B-B14F-4D97-AF65-F5344CB8AC3E}">
        <p14:creationId xmlns:p14="http://schemas.microsoft.com/office/powerpoint/2010/main" val="1559377631"/>
      </p:ext>
    </p:extLst>
  </p:cSld>
  <p:clrMapOvr>
    <a:masterClrMapping/>
  </p:clrMapOvr>
  <p:transition spd="slow">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D147743-8800-024C-B308-E80B8FBD8B14}"/>
              </a:ext>
            </a:extLst>
          </p:cNvPr>
          <p:cNvSpPr>
            <a:spLocks noGrp="1"/>
          </p:cNvSpPr>
          <p:nvPr>
            <p:ph type="title"/>
          </p:nvPr>
        </p:nvSpPr>
        <p:spPr/>
        <p:txBody>
          <a:bodyPr/>
          <a:lstStyle/>
          <a:p>
            <a:r>
              <a:rPr lang="es-MX" sz="2800" dirty="0" smtClean="0"/>
              <a:t>El Pacto por México y las reformas estructurales</a:t>
            </a:r>
            <a:endParaRPr lang="es-MX" sz="2800" dirty="0"/>
          </a:p>
        </p:txBody>
      </p:sp>
      <p:graphicFrame>
        <p:nvGraphicFramePr>
          <p:cNvPr id="4" name="Tabla 3">
            <a:extLst>
              <a:ext uri="{FF2B5EF4-FFF2-40B4-BE49-F238E27FC236}">
                <a16:creationId xmlns:a16="http://schemas.microsoft.com/office/drawing/2014/main" xmlns="" id="{C098C207-548D-BB49-AB5C-D75653B95FBB}"/>
              </a:ext>
            </a:extLst>
          </p:cNvPr>
          <p:cNvGraphicFramePr>
            <a:graphicFrameLocks noGrp="1"/>
          </p:cNvGraphicFramePr>
          <p:nvPr>
            <p:extLst/>
          </p:nvPr>
        </p:nvGraphicFramePr>
        <p:xfrm>
          <a:off x="149225" y="1163638"/>
          <a:ext cx="8792893" cy="5510212"/>
        </p:xfrm>
        <a:graphic>
          <a:graphicData uri="http://schemas.openxmlformats.org/drawingml/2006/table">
            <a:tbl>
              <a:tblPr firstRow="1" firstCol="1" bandRow="1" bandCol="1">
                <a:tableStyleId>{5C22544A-7EE6-4342-B048-85BDC9FD1C3A}</a:tableStyleId>
              </a:tblPr>
              <a:tblGrid>
                <a:gridCol w="1954076">
                  <a:extLst>
                    <a:ext uri="{9D8B030D-6E8A-4147-A177-3AD203B41FA5}">
                      <a16:colId xmlns:a16="http://schemas.microsoft.com/office/drawing/2014/main" xmlns="" val="855495055"/>
                    </a:ext>
                  </a:extLst>
                </a:gridCol>
                <a:gridCol w="1474706">
                  <a:extLst>
                    <a:ext uri="{9D8B030D-6E8A-4147-A177-3AD203B41FA5}">
                      <a16:colId xmlns:a16="http://schemas.microsoft.com/office/drawing/2014/main" xmlns="" val="4006293371"/>
                    </a:ext>
                  </a:extLst>
                </a:gridCol>
                <a:gridCol w="5364111">
                  <a:extLst>
                    <a:ext uri="{9D8B030D-6E8A-4147-A177-3AD203B41FA5}">
                      <a16:colId xmlns:a16="http://schemas.microsoft.com/office/drawing/2014/main" xmlns="" val="3827461956"/>
                    </a:ext>
                  </a:extLst>
                </a:gridCol>
              </a:tblGrid>
              <a:tr h="420738">
                <a:tc>
                  <a:txBody>
                    <a:bodyPr/>
                    <a:lstStyle/>
                    <a:p>
                      <a:pPr algn="ctr">
                        <a:spcAft>
                          <a:spcPts val="0"/>
                        </a:spcAft>
                      </a:pPr>
                      <a:r>
                        <a:rPr lang="es-ES" sz="1050">
                          <a:effectLst/>
                        </a:rPr>
                        <a:t>Reforma estructural</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ctr">
                        <a:spcAft>
                          <a:spcPts val="0"/>
                        </a:spcAft>
                      </a:pPr>
                      <a:r>
                        <a:rPr lang="es-ES" sz="1050">
                          <a:effectLst/>
                        </a:rPr>
                        <a:t>Aprobación de leyes secundarias</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ctr">
                        <a:spcAft>
                          <a:spcPts val="0"/>
                        </a:spcAft>
                      </a:pPr>
                      <a:r>
                        <a:rPr lang="es-ES" sz="1050">
                          <a:effectLst/>
                        </a:rPr>
                        <a:t>Objetivos planteados por cada reforma</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extLst>
                  <a:ext uri="{0D108BD9-81ED-4DB2-BD59-A6C34878D82A}">
                    <a16:rowId xmlns:a16="http://schemas.microsoft.com/office/drawing/2014/main" xmlns="" val="2690726870"/>
                  </a:ext>
                </a:extLst>
              </a:tr>
              <a:tr h="473623">
                <a:tc>
                  <a:txBody>
                    <a:bodyPr/>
                    <a:lstStyle/>
                    <a:p>
                      <a:pPr algn="ctr">
                        <a:lnSpc>
                          <a:spcPct val="115000"/>
                        </a:lnSpc>
                        <a:spcAft>
                          <a:spcPts val="0"/>
                        </a:spcAft>
                      </a:pPr>
                      <a:r>
                        <a:rPr lang="es-ES" sz="1050">
                          <a:effectLst/>
                        </a:rPr>
                        <a:t>Laboral</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ctr">
                        <a:lnSpc>
                          <a:spcPct val="115000"/>
                        </a:lnSpc>
                        <a:spcAft>
                          <a:spcPts val="0"/>
                        </a:spcAft>
                      </a:pPr>
                      <a:r>
                        <a:rPr lang="es-ES" sz="1050">
                          <a:effectLst/>
                        </a:rPr>
                        <a:t>12/2012</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just">
                        <a:lnSpc>
                          <a:spcPct val="115000"/>
                        </a:lnSpc>
                        <a:spcAft>
                          <a:spcPts val="0"/>
                        </a:spcAft>
                      </a:pPr>
                      <a:r>
                        <a:rPr lang="es-ES" sz="1050">
                          <a:effectLst/>
                        </a:rPr>
                        <a:t>Impulsar la creación de empleos formales mediante con nuevas y más flexibles formas de contratación laboral con acceso a seguridad social</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extLst>
                  <a:ext uri="{0D108BD9-81ED-4DB2-BD59-A6C34878D82A}">
                    <a16:rowId xmlns:a16="http://schemas.microsoft.com/office/drawing/2014/main" xmlns="" val="1611112368"/>
                  </a:ext>
                </a:extLst>
              </a:tr>
              <a:tr h="634906">
                <a:tc>
                  <a:txBody>
                    <a:bodyPr/>
                    <a:lstStyle/>
                    <a:p>
                      <a:pPr algn="ctr">
                        <a:lnSpc>
                          <a:spcPct val="115000"/>
                        </a:lnSpc>
                        <a:spcAft>
                          <a:spcPts val="0"/>
                        </a:spcAft>
                      </a:pPr>
                      <a:r>
                        <a:rPr lang="es-ES" sz="1050">
                          <a:effectLst/>
                        </a:rPr>
                        <a:t>Educativa</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ctr">
                        <a:lnSpc>
                          <a:spcPct val="115000"/>
                        </a:lnSpc>
                        <a:spcAft>
                          <a:spcPts val="0"/>
                        </a:spcAft>
                      </a:pPr>
                      <a:r>
                        <a:rPr lang="es-ES" sz="1050">
                          <a:effectLst/>
                        </a:rPr>
                        <a:t>09/2013</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just">
                        <a:lnSpc>
                          <a:spcPct val="115000"/>
                        </a:lnSpc>
                        <a:spcAft>
                          <a:spcPts val="0"/>
                        </a:spcAft>
                      </a:pPr>
                      <a:r>
                        <a:rPr lang="es-ES" sz="1050">
                          <a:effectLst/>
                        </a:rPr>
                        <a:t>Transformar el sistema educativo nacional, enfocándose en la evaluación del personal docente. Se expidieron la Ley General Educativa y la Ley de Servicio Profesional Docente.</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extLst>
                  <a:ext uri="{0D108BD9-81ED-4DB2-BD59-A6C34878D82A}">
                    <a16:rowId xmlns:a16="http://schemas.microsoft.com/office/drawing/2014/main" xmlns="" val="799248809"/>
                  </a:ext>
                </a:extLst>
              </a:tr>
              <a:tr h="796189">
                <a:tc>
                  <a:txBody>
                    <a:bodyPr/>
                    <a:lstStyle/>
                    <a:p>
                      <a:pPr algn="ctr">
                        <a:lnSpc>
                          <a:spcPct val="115000"/>
                        </a:lnSpc>
                        <a:spcAft>
                          <a:spcPts val="0"/>
                        </a:spcAft>
                      </a:pPr>
                      <a:r>
                        <a:rPr lang="es-ES" sz="1050">
                          <a:effectLst/>
                        </a:rPr>
                        <a:t>Fiscal</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ctr">
                        <a:lnSpc>
                          <a:spcPct val="115000"/>
                        </a:lnSpc>
                        <a:spcAft>
                          <a:spcPts val="0"/>
                        </a:spcAft>
                      </a:pPr>
                      <a:r>
                        <a:rPr lang="es-ES" sz="1050">
                          <a:effectLst/>
                        </a:rPr>
                        <a:t>10/2013</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just">
                        <a:lnSpc>
                          <a:spcPct val="115000"/>
                        </a:lnSpc>
                        <a:spcAft>
                          <a:spcPts val="0"/>
                        </a:spcAft>
                      </a:pPr>
                      <a:r>
                        <a:rPr lang="es-ES" sz="1050">
                          <a:effectLst/>
                        </a:rPr>
                        <a:t>Aumentar los ingresos tributarios en dos puntos y medio del PIB mediante cambios en el impuesto sobre la renta, alzas en la tasa marginal máxima al 35%, reducciones en incentivos fiscales a la inversión, y aprobación de un impuesto de 10% sobre ganancias de capital y dividendos</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extLst>
                  <a:ext uri="{0D108BD9-81ED-4DB2-BD59-A6C34878D82A}">
                    <a16:rowId xmlns:a16="http://schemas.microsoft.com/office/drawing/2014/main" xmlns="" val="1208967315"/>
                  </a:ext>
                </a:extLst>
              </a:tr>
              <a:tr h="957472">
                <a:tc>
                  <a:txBody>
                    <a:bodyPr/>
                    <a:lstStyle/>
                    <a:p>
                      <a:pPr algn="ctr">
                        <a:lnSpc>
                          <a:spcPct val="115000"/>
                        </a:lnSpc>
                        <a:spcAft>
                          <a:spcPts val="0"/>
                        </a:spcAft>
                      </a:pPr>
                      <a:r>
                        <a:rPr lang="es-ES" sz="1050">
                          <a:effectLst/>
                        </a:rPr>
                        <a:t>Financiera</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ctr">
                        <a:lnSpc>
                          <a:spcPct val="115000"/>
                        </a:lnSpc>
                        <a:spcAft>
                          <a:spcPts val="0"/>
                        </a:spcAft>
                      </a:pPr>
                      <a:r>
                        <a:rPr lang="es-ES" sz="1050">
                          <a:effectLst/>
                        </a:rPr>
                        <a:t>01/2014</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just">
                        <a:lnSpc>
                          <a:spcPct val="115000"/>
                        </a:lnSpc>
                        <a:spcAft>
                          <a:spcPts val="0"/>
                        </a:spcAft>
                      </a:pPr>
                      <a:r>
                        <a:rPr lang="es-ES" sz="1050">
                          <a:effectLst/>
                        </a:rPr>
                        <a:t>Robustecer los derechos de propiedad de los acreedores, fortalecer el poder de la autoridad regulatoria para hace más expedita la solución de conflictos y la competencia entre los intermediarios financieros. Ampliar las capacidades de la banca de desarrollo para dar crédito a las pequeñas y medianas empresas (PYMES).</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extLst>
                  <a:ext uri="{0D108BD9-81ED-4DB2-BD59-A6C34878D82A}">
                    <a16:rowId xmlns:a16="http://schemas.microsoft.com/office/drawing/2014/main" xmlns="" val="3898501062"/>
                  </a:ext>
                </a:extLst>
              </a:tr>
              <a:tr h="634906">
                <a:tc>
                  <a:txBody>
                    <a:bodyPr/>
                    <a:lstStyle/>
                    <a:p>
                      <a:pPr algn="ctr">
                        <a:lnSpc>
                          <a:spcPct val="115000"/>
                        </a:lnSpc>
                        <a:spcAft>
                          <a:spcPts val="0"/>
                        </a:spcAft>
                      </a:pPr>
                      <a:r>
                        <a:rPr lang="es-ES" sz="1050">
                          <a:effectLst/>
                        </a:rPr>
                        <a:t>Competencia</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ctr">
                        <a:lnSpc>
                          <a:spcPct val="115000"/>
                        </a:lnSpc>
                        <a:spcAft>
                          <a:spcPts val="0"/>
                        </a:spcAft>
                      </a:pPr>
                      <a:r>
                        <a:rPr lang="es-ES" sz="1050">
                          <a:effectLst/>
                        </a:rPr>
                        <a:t>05/2014</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just">
                        <a:lnSpc>
                          <a:spcPct val="115000"/>
                        </a:lnSpc>
                        <a:spcAft>
                          <a:spcPts val="0"/>
                        </a:spcAft>
                      </a:pPr>
                      <a:r>
                        <a:rPr lang="es-ES" sz="1050">
                          <a:effectLst/>
                        </a:rPr>
                        <a:t>Fortalecer las capacidades y atribuciones de la Comisión Federal de Competencia Económica (COFECE), y darle autonomía constitucional con poder de eliminar barreras a la competencia, y regular el acceso a insumos esenciales.</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extLst>
                  <a:ext uri="{0D108BD9-81ED-4DB2-BD59-A6C34878D82A}">
                    <a16:rowId xmlns:a16="http://schemas.microsoft.com/office/drawing/2014/main" xmlns="" val="2360204321"/>
                  </a:ext>
                </a:extLst>
              </a:tr>
              <a:tr h="634906">
                <a:tc>
                  <a:txBody>
                    <a:bodyPr/>
                    <a:lstStyle/>
                    <a:p>
                      <a:pPr algn="ctr">
                        <a:lnSpc>
                          <a:spcPct val="115000"/>
                        </a:lnSpc>
                        <a:spcAft>
                          <a:spcPts val="0"/>
                        </a:spcAft>
                      </a:pPr>
                      <a:r>
                        <a:rPr lang="es-ES" sz="1050">
                          <a:effectLst/>
                        </a:rPr>
                        <a:t>Telecomunicaciones</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ctr">
                        <a:lnSpc>
                          <a:spcPct val="115000"/>
                        </a:lnSpc>
                        <a:spcAft>
                          <a:spcPts val="0"/>
                        </a:spcAft>
                      </a:pPr>
                      <a:r>
                        <a:rPr lang="es-ES" sz="1050">
                          <a:effectLst/>
                        </a:rPr>
                        <a:t>06/2014</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just">
                        <a:lnSpc>
                          <a:spcPct val="115000"/>
                        </a:lnSpc>
                        <a:spcAft>
                          <a:spcPts val="0"/>
                        </a:spcAft>
                      </a:pPr>
                      <a:r>
                        <a:rPr lang="es-ES" sz="1050">
                          <a:effectLst/>
                        </a:rPr>
                        <a:t>Ampliar la competencia en el sector. Creación de un ente reglador –el Instituto Federal de Telecomunicaciones (IFETEL), con capacidades de sanción a “operadores dominantes”</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extLst>
                  <a:ext uri="{0D108BD9-81ED-4DB2-BD59-A6C34878D82A}">
                    <a16:rowId xmlns:a16="http://schemas.microsoft.com/office/drawing/2014/main" xmlns="" val="2816996908"/>
                  </a:ext>
                </a:extLst>
              </a:tr>
              <a:tr h="957472">
                <a:tc>
                  <a:txBody>
                    <a:bodyPr/>
                    <a:lstStyle/>
                    <a:p>
                      <a:pPr algn="ctr">
                        <a:lnSpc>
                          <a:spcPct val="115000"/>
                        </a:lnSpc>
                        <a:spcAft>
                          <a:spcPts val="0"/>
                        </a:spcAft>
                      </a:pPr>
                      <a:r>
                        <a:rPr lang="es-ES" sz="1050">
                          <a:effectLst/>
                        </a:rPr>
                        <a:t>Energía</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ctr">
                        <a:lnSpc>
                          <a:spcPct val="115000"/>
                        </a:lnSpc>
                        <a:spcAft>
                          <a:spcPts val="0"/>
                        </a:spcAft>
                      </a:pPr>
                      <a:r>
                        <a:rPr lang="es-ES" sz="1050">
                          <a:effectLst/>
                        </a:rPr>
                        <a:t>08/2014</a:t>
                      </a:r>
                      <a:endParaRPr lang="es-MX" sz="105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tc>
                  <a:txBody>
                    <a:bodyPr/>
                    <a:lstStyle/>
                    <a:p>
                      <a:pPr algn="just">
                        <a:lnSpc>
                          <a:spcPct val="115000"/>
                        </a:lnSpc>
                        <a:spcAft>
                          <a:spcPts val="0"/>
                        </a:spcAft>
                      </a:pPr>
                      <a:r>
                        <a:rPr lang="es-ES" sz="1050" dirty="0">
                          <a:effectLst/>
                        </a:rPr>
                        <a:t>Apertura del sector a la participación del sector privado nacional y extranjero en la exploración, producción, transporte de petróleo y gas, así como en la refinación y comercialización; promover la competencia, elevar la eficiencia tecnológica y la oferta de servicios; Modificar la estructura de gobernanza corporativa de PEMEX y de CFE</a:t>
                      </a:r>
                      <a:endParaRPr lang="es-MX"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2592" marR="52592" marT="0" marB="0"/>
                </a:tc>
                <a:extLst>
                  <a:ext uri="{0D108BD9-81ED-4DB2-BD59-A6C34878D82A}">
                    <a16:rowId xmlns:a16="http://schemas.microsoft.com/office/drawing/2014/main" xmlns="" val="3592150153"/>
                  </a:ext>
                </a:extLst>
              </a:tr>
            </a:tbl>
          </a:graphicData>
        </a:graphic>
      </p:graphicFrame>
    </p:spTree>
    <p:extLst>
      <p:ext uri="{BB962C8B-B14F-4D97-AF65-F5344CB8AC3E}">
        <p14:creationId xmlns:p14="http://schemas.microsoft.com/office/powerpoint/2010/main" val="25431346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600" dirty="0"/>
              <a:t>Evolución del poder adquisitivo de los salarios: 1973-2017</a:t>
            </a:r>
          </a:p>
        </p:txBody>
      </p:sp>
      <p:graphicFrame>
        <p:nvGraphicFramePr>
          <p:cNvPr id="3" name="Gráfico 2">
            <a:extLst>
              <a:ext uri="{FF2B5EF4-FFF2-40B4-BE49-F238E27FC236}">
                <a16:creationId xmlns:a16="http://schemas.microsoft.com/office/drawing/2014/main" xmlns="" id="{3655DCEB-6AA6-8741-BFB0-D5057A52B7E2}"/>
              </a:ext>
            </a:extLst>
          </p:cNvPr>
          <p:cNvGraphicFramePr>
            <a:graphicFrameLocks/>
          </p:cNvGraphicFramePr>
          <p:nvPr>
            <p:extLst/>
          </p:nvPr>
        </p:nvGraphicFramePr>
        <p:xfrm>
          <a:off x="149225" y="1385508"/>
          <a:ext cx="8813732" cy="5311112"/>
        </p:xfrm>
        <a:graphic>
          <a:graphicData uri="http://schemas.openxmlformats.org/drawingml/2006/chart">
            <c:chart xmlns:c="http://schemas.openxmlformats.org/drawingml/2006/chart" xmlns:r="http://schemas.openxmlformats.org/officeDocument/2006/relationships" r:id="rId2"/>
          </a:graphicData>
        </a:graphic>
      </p:graphicFrame>
      <p:cxnSp>
        <p:nvCxnSpPr>
          <p:cNvPr id="4" name="Conector recto 3"/>
          <p:cNvCxnSpPr/>
          <p:nvPr/>
        </p:nvCxnSpPr>
        <p:spPr>
          <a:xfrm flipH="1" flipV="1">
            <a:off x="1693194" y="2332554"/>
            <a:ext cx="32553" cy="3746568"/>
          </a:xfrm>
          <a:prstGeom prst="line">
            <a:avLst/>
          </a:prstGeom>
          <a:ln>
            <a:solidFill>
              <a:schemeClr val="bg1">
                <a:lumMod val="50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p:nvCxnSpPr>
        <p:spPr>
          <a:xfrm flipH="1" flipV="1">
            <a:off x="5445976" y="2332554"/>
            <a:ext cx="32553" cy="3746568"/>
          </a:xfrm>
          <a:prstGeom prst="line">
            <a:avLst/>
          </a:prstGeom>
          <a:ln>
            <a:solidFill>
              <a:schemeClr val="bg1">
                <a:lumMod val="50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6" name="CuadroTexto 5"/>
          <p:cNvSpPr txBox="1"/>
          <p:nvPr/>
        </p:nvSpPr>
        <p:spPr>
          <a:xfrm>
            <a:off x="309524" y="5452146"/>
            <a:ext cx="1392632" cy="584763"/>
          </a:xfrm>
          <a:prstGeom prst="rect">
            <a:avLst/>
          </a:prstGeom>
          <a:solidFill>
            <a:schemeClr val="bg1">
              <a:lumMod val="50000"/>
            </a:schemeClr>
          </a:solidFill>
          <a:ln>
            <a:solidFill>
              <a:schemeClr val="bg1"/>
            </a:solid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ES" sz="800" dirty="0">
                <a:solidFill>
                  <a:schemeClr val="bg1"/>
                </a:solidFill>
                <a:latin typeface="Tahoma"/>
                <a:cs typeface="Tahoma"/>
              </a:rPr>
              <a:t>Crecimiento de los Salarios</a:t>
            </a:r>
          </a:p>
          <a:p>
            <a:pPr algn="ctr"/>
            <a:r>
              <a:rPr lang="es-ES" sz="800" dirty="0">
                <a:solidFill>
                  <a:schemeClr val="bg1"/>
                </a:solidFill>
                <a:latin typeface="Tahoma"/>
                <a:cs typeface="Tahoma"/>
              </a:rPr>
              <a:t>Ene 1970 - Oct 1976</a:t>
            </a:r>
          </a:p>
          <a:p>
            <a:pPr algn="ctr"/>
            <a:r>
              <a:rPr lang="es-ES" sz="800" b="1" dirty="0">
                <a:latin typeface="Tahoma"/>
                <a:cs typeface="Tahoma"/>
              </a:rPr>
              <a:t>(33.1%)</a:t>
            </a:r>
          </a:p>
        </p:txBody>
      </p:sp>
      <p:sp>
        <p:nvSpPr>
          <p:cNvPr id="7" name="CuadroTexto 6"/>
          <p:cNvSpPr txBox="1"/>
          <p:nvPr/>
        </p:nvSpPr>
        <p:spPr>
          <a:xfrm>
            <a:off x="1716237" y="5452146"/>
            <a:ext cx="3772787" cy="600164"/>
          </a:xfrm>
          <a:prstGeom prst="rect">
            <a:avLst/>
          </a:prstGeom>
          <a:solidFill>
            <a:schemeClr val="bg1">
              <a:lumMod val="50000"/>
            </a:schemeClr>
          </a:solidFill>
          <a:ln>
            <a:solidFill>
              <a:srgbClr val="FFFFFF"/>
            </a:solid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800" dirty="0"/>
              <a:t>La Política Salarial Pactada </a:t>
            </a:r>
          </a:p>
          <a:p>
            <a:r>
              <a:rPr lang="es-ES" sz="800" dirty="0"/>
              <a:t>Oct 1976 a  Dic-1999</a:t>
            </a:r>
          </a:p>
          <a:p>
            <a:r>
              <a:rPr lang="es-ES" sz="800" dirty="0"/>
              <a:t>Variación del S.M. Real </a:t>
            </a:r>
          </a:p>
          <a:p>
            <a:r>
              <a:rPr lang="es-ES" sz="900" b="1" dirty="0">
                <a:solidFill>
                  <a:srgbClr val="800000"/>
                </a:solidFill>
              </a:rPr>
              <a:t>(-75.3%)</a:t>
            </a:r>
          </a:p>
        </p:txBody>
      </p:sp>
      <p:sp>
        <p:nvSpPr>
          <p:cNvPr id="8" name="CuadroTexto 7"/>
          <p:cNvSpPr txBox="1"/>
          <p:nvPr/>
        </p:nvSpPr>
        <p:spPr>
          <a:xfrm>
            <a:off x="5521577" y="5452146"/>
            <a:ext cx="3312899" cy="584763"/>
          </a:xfrm>
          <a:prstGeom prst="rect">
            <a:avLst/>
          </a:prstGeom>
          <a:solidFill>
            <a:schemeClr val="bg1">
              <a:lumMod val="50000"/>
            </a:schemeClr>
          </a:solidFill>
          <a:ln>
            <a:solidFill>
              <a:srgbClr val="FFFFFF"/>
            </a:solid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800" dirty="0"/>
              <a:t>Estabilización del Salario </a:t>
            </a:r>
          </a:p>
          <a:p>
            <a:r>
              <a:rPr lang="es-ES" sz="800" dirty="0"/>
              <a:t>Ene 2000 –  ACTUAL</a:t>
            </a:r>
          </a:p>
          <a:p>
            <a:r>
              <a:rPr lang="es-ES" sz="800" dirty="0"/>
              <a:t>Variación del S.M. Real </a:t>
            </a:r>
          </a:p>
          <a:p>
            <a:r>
              <a:rPr lang="es-ES" sz="800" b="1" dirty="0">
                <a:solidFill>
                  <a:srgbClr val="000000"/>
                </a:solidFill>
              </a:rPr>
              <a:t>(0.97%)</a:t>
            </a:r>
          </a:p>
        </p:txBody>
      </p:sp>
      <p:sp>
        <p:nvSpPr>
          <p:cNvPr id="9" name="CuadroTexto 8"/>
          <p:cNvSpPr txBox="1"/>
          <p:nvPr/>
        </p:nvSpPr>
        <p:spPr>
          <a:xfrm>
            <a:off x="6624536" y="1896894"/>
            <a:ext cx="2412460" cy="923330"/>
          </a:xfrm>
          <a:prstGeom prst="rect">
            <a:avLst/>
          </a:prstGeom>
          <a:noFill/>
        </p:spPr>
        <p:txBody>
          <a:bodyPr wrap="square" rtlCol="0">
            <a:spAutoFit/>
          </a:bodyPr>
          <a:lstStyle/>
          <a:p>
            <a:r>
              <a:rPr lang="es-MX" dirty="0">
                <a:solidFill>
                  <a:schemeClr val="accent6"/>
                </a:solidFill>
              </a:rPr>
              <a:t>El mínimo no llega a la línea de bienestar alimentario</a:t>
            </a:r>
          </a:p>
        </p:txBody>
      </p:sp>
    </p:spTree>
    <p:extLst>
      <p:ext uri="{BB962C8B-B14F-4D97-AF65-F5344CB8AC3E}">
        <p14:creationId xmlns:p14="http://schemas.microsoft.com/office/powerpoint/2010/main" val="1090623146"/>
      </p:ext>
    </p:extLst>
  </p:cSld>
  <p:clrMapOvr>
    <a:masterClrMapping/>
  </p:clrMapOvr>
  <p:transition spd="slow">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D797849-8D70-D241-AE4C-9F7858198A1F}"/>
              </a:ext>
            </a:extLst>
          </p:cNvPr>
          <p:cNvSpPr>
            <a:spLocks noGrp="1"/>
          </p:cNvSpPr>
          <p:nvPr>
            <p:ph type="title"/>
          </p:nvPr>
        </p:nvSpPr>
        <p:spPr/>
        <p:txBody>
          <a:bodyPr/>
          <a:lstStyle/>
          <a:p>
            <a:r>
              <a:rPr lang="es-MX" dirty="0"/>
              <a:t>Población subordinada formal por nivel de ingresos</a:t>
            </a:r>
          </a:p>
        </p:txBody>
      </p:sp>
      <p:graphicFrame>
        <p:nvGraphicFramePr>
          <p:cNvPr id="4" name="Gráfico 3">
            <a:extLst>
              <a:ext uri="{FF2B5EF4-FFF2-40B4-BE49-F238E27FC236}">
                <a16:creationId xmlns:a16="http://schemas.microsoft.com/office/drawing/2014/main" xmlns="" id="{006674D0-7D83-FB4C-AC6C-5B6DF471EEBE}"/>
              </a:ext>
            </a:extLst>
          </p:cNvPr>
          <p:cNvGraphicFramePr/>
          <p:nvPr>
            <p:extLst>
              <p:ext uri="{D42A27DB-BD31-4B8C-83A1-F6EECF244321}">
                <p14:modId xmlns:p14="http://schemas.microsoft.com/office/powerpoint/2010/main" val="900758047"/>
              </p:ext>
            </p:extLst>
          </p:nvPr>
        </p:nvGraphicFramePr>
        <p:xfrm>
          <a:off x="149224" y="1610296"/>
          <a:ext cx="8763127" cy="4839272"/>
        </p:xfrm>
        <a:graphic>
          <a:graphicData uri="http://schemas.openxmlformats.org/drawingml/2006/chart">
            <c:chart xmlns:c="http://schemas.openxmlformats.org/drawingml/2006/chart" xmlns:r="http://schemas.openxmlformats.org/officeDocument/2006/relationships" r:id="rId2"/>
          </a:graphicData>
        </a:graphic>
      </p:graphicFrame>
      <p:sp>
        <p:nvSpPr>
          <p:cNvPr id="3" name="CuadroTexto 2"/>
          <p:cNvSpPr txBox="1"/>
          <p:nvPr/>
        </p:nvSpPr>
        <p:spPr>
          <a:xfrm>
            <a:off x="1459149" y="6138153"/>
            <a:ext cx="5622587" cy="369332"/>
          </a:xfrm>
          <a:prstGeom prst="rect">
            <a:avLst/>
          </a:prstGeom>
          <a:noFill/>
        </p:spPr>
        <p:txBody>
          <a:bodyPr wrap="square" rtlCol="0">
            <a:spAutoFit/>
          </a:bodyPr>
          <a:lstStyle/>
          <a:p>
            <a:r>
              <a:rPr lang="es-MX" dirty="0"/>
              <a:t>Fuente: Samaniego 2018, con base en cifras oficiales</a:t>
            </a:r>
          </a:p>
        </p:txBody>
      </p:sp>
    </p:spTree>
    <p:extLst>
      <p:ext uri="{BB962C8B-B14F-4D97-AF65-F5344CB8AC3E}">
        <p14:creationId xmlns:p14="http://schemas.microsoft.com/office/powerpoint/2010/main" val="41737638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F0EC1D6-68AF-1144-B2EB-F1E0F9CE4BB8}"/>
              </a:ext>
            </a:extLst>
          </p:cNvPr>
          <p:cNvSpPr>
            <a:spLocks noGrp="1"/>
          </p:cNvSpPr>
          <p:nvPr>
            <p:ph type="title"/>
          </p:nvPr>
        </p:nvSpPr>
        <p:spPr/>
        <p:txBody>
          <a:bodyPr/>
          <a:lstStyle/>
          <a:p>
            <a:r>
              <a:rPr lang="es-MX" sz="3200" dirty="0"/>
              <a:t>Remuneración por hora trabajada (1994=100): México y EUA</a:t>
            </a:r>
          </a:p>
        </p:txBody>
      </p:sp>
      <p:graphicFrame>
        <p:nvGraphicFramePr>
          <p:cNvPr id="4" name="Gráfico 3">
            <a:extLst>
              <a:ext uri="{FF2B5EF4-FFF2-40B4-BE49-F238E27FC236}">
                <a16:creationId xmlns:a16="http://schemas.microsoft.com/office/drawing/2014/main" xmlns="" id="{00000000-0008-0000-0200-000002000000}"/>
              </a:ext>
            </a:extLst>
          </p:cNvPr>
          <p:cNvGraphicFramePr/>
          <p:nvPr>
            <p:extLst/>
          </p:nvPr>
        </p:nvGraphicFramePr>
        <p:xfrm>
          <a:off x="0" y="1468338"/>
          <a:ext cx="8882743" cy="520559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053876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Indicadores de Pobreza 2016</a:t>
            </a:r>
          </a:p>
        </p:txBody>
      </p:sp>
      <p:pic>
        <p:nvPicPr>
          <p:cNvPr id="4" name="Imagen 3" descr="Captura de pantalla 2017-05-05 a las 18.43.04.pn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16560" y="1205590"/>
            <a:ext cx="8158480" cy="5418295"/>
          </a:xfrm>
          <a:prstGeom prst="rect">
            <a:avLst/>
          </a:prstGeom>
        </p:spPr>
      </p:pic>
      <p:sp>
        <p:nvSpPr>
          <p:cNvPr id="5" name="CuadroTexto 4">
            <a:extLst>
              <a:ext uri="{FF2B5EF4-FFF2-40B4-BE49-F238E27FC236}">
                <a16:creationId xmlns:a16="http://schemas.microsoft.com/office/drawing/2014/main" xmlns="" id="{98D2693C-23C7-4B4C-9AC9-EB845DFBDB57}"/>
              </a:ext>
            </a:extLst>
          </p:cNvPr>
          <p:cNvSpPr txBox="1"/>
          <p:nvPr/>
        </p:nvSpPr>
        <p:spPr>
          <a:xfrm>
            <a:off x="510581" y="6254553"/>
            <a:ext cx="4164227" cy="369332"/>
          </a:xfrm>
          <a:prstGeom prst="rect">
            <a:avLst/>
          </a:prstGeom>
          <a:noFill/>
        </p:spPr>
        <p:txBody>
          <a:bodyPr wrap="square" rtlCol="0">
            <a:spAutoFit/>
          </a:bodyPr>
          <a:lstStyle/>
          <a:p>
            <a:r>
              <a:rPr lang="es-MX" dirty="0"/>
              <a:t>Fuente: CONEVAL.</a:t>
            </a:r>
          </a:p>
        </p:txBody>
      </p:sp>
    </p:spTree>
    <p:extLst>
      <p:ext uri="{BB962C8B-B14F-4D97-AF65-F5344CB8AC3E}">
        <p14:creationId xmlns:p14="http://schemas.microsoft.com/office/powerpoint/2010/main" val="41106477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Pobreza: disminución en porcentaje</a:t>
            </a:r>
          </a:p>
        </p:txBody>
      </p:sp>
      <p:pic>
        <p:nvPicPr>
          <p:cNvPr id="7" name="Imagen 6">
            <a:extLst>
              <a:ext uri="{FF2B5EF4-FFF2-40B4-BE49-F238E27FC236}">
                <a16:creationId xmlns:a16="http://schemas.microsoft.com/office/drawing/2014/main" xmlns="" id="{1A20D0E5-91CD-CD4F-B2AB-FC3C62E0BB2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0" y="1751939"/>
            <a:ext cx="9144000" cy="4540372"/>
          </a:xfrm>
          <a:prstGeom prst="rect">
            <a:avLst/>
          </a:prstGeom>
        </p:spPr>
      </p:pic>
      <p:sp>
        <p:nvSpPr>
          <p:cNvPr id="8" name="CuadroTexto 7">
            <a:extLst>
              <a:ext uri="{FF2B5EF4-FFF2-40B4-BE49-F238E27FC236}">
                <a16:creationId xmlns:a16="http://schemas.microsoft.com/office/drawing/2014/main" xmlns="" id="{B792C8B7-BEA9-374A-91FD-7660F055C53C}"/>
              </a:ext>
            </a:extLst>
          </p:cNvPr>
          <p:cNvSpPr txBox="1"/>
          <p:nvPr/>
        </p:nvSpPr>
        <p:spPr>
          <a:xfrm>
            <a:off x="803189" y="6292311"/>
            <a:ext cx="4164227" cy="369332"/>
          </a:xfrm>
          <a:prstGeom prst="rect">
            <a:avLst/>
          </a:prstGeom>
          <a:noFill/>
        </p:spPr>
        <p:txBody>
          <a:bodyPr wrap="square" rtlCol="0">
            <a:spAutoFit/>
          </a:bodyPr>
          <a:lstStyle/>
          <a:p>
            <a:r>
              <a:rPr lang="es-MX" dirty="0"/>
              <a:t>Fuente: CONEVAL.</a:t>
            </a:r>
          </a:p>
        </p:txBody>
      </p:sp>
    </p:spTree>
    <p:extLst>
      <p:ext uri="{BB962C8B-B14F-4D97-AF65-F5344CB8AC3E}">
        <p14:creationId xmlns:p14="http://schemas.microsoft.com/office/powerpoint/2010/main" val="1360517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spTree>
    <p:extLst>
      <p:ext uri="{BB962C8B-B14F-4D97-AF65-F5344CB8AC3E}">
        <p14:creationId xmlns:p14="http://schemas.microsoft.com/office/powerpoint/2010/main" val="9986061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8"/>
          <p:cNvSpPr txBox="1">
            <a:spLocks noChangeArrowheads="1"/>
          </p:cNvSpPr>
          <p:nvPr/>
        </p:nvSpPr>
        <p:spPr bwMode="auto">
          <a:xfrm>
            <a:off x="5359029" y="6306979"/>
            <a:ext cx="370877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chemeClr val="tx1"/>
                </a:solidFill>
                <a:latin typeface="Tahoma" pitchFamily="34" charset="0"/>
                <a:ea typeface="MS PGothic" pitchFamily="34" charset="-128"/>
              </a:defRPr>
            </a:lvl1pPr>
            <a:lvl2pPr marL="742950" indent="-285750">
              <a:defRPr sz="1400">
                <a:solidFill>
                  <a:schemeClr val="tx1"/>
                </a:solidFill>
                <a:latin typeface="Tahoma" pitchFamily="34" charset="0"/>
                <a:ea typeface="MS PGothic" pitchFamily="34" charset="-128"/>
              </a:defRPr>
            </a:lvl2pPr>
            <a:lvl3pPr marL="1143000" indent="-228600">
              <a:defRPr sz="1400">
                <a:solidFill>
                  <a:schemeClr val="tx1"/>
                </a:solidFill>
                <a:latin typeface="Tahoma" pitchFamily="34" charset="0"/>
                <a:ea typeface="MS PGothic" pitchFamily="34" charset="-128"/>
              </a:defRPr>
            </a:lvl3pPr>
            <a:lvl4pPr marL="1600200" indent="-228600">
              <a:defRPr sz="1400">
                <a:solidFill>
                  <a:schemeClr val="tx1"/>
                </a:solidFill>
                <a:latin typeface="Tahoma" pitchFamily="34" charset="0"/>
                <a:ea typeface="MS PGothic" pitchFamily="34" charset="-128"/>
              </a:defRPr>
            </a:lvl4pPr>
            <a:lvl5pPr marL="2057400" indent="-228600">
              <a:defRPr sz="1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Tahoma" pitchFamily="34" charset="0"/>
                <a:ea typeface="MS PGothic" pitchFamily="34" charset="-128"/>
              </a:defRPr>
            </a:lvl9pPr>
          </a:lstStyle>
          <a:p>
            <a:pPr>
              <a:spcBef>
                <a:spcPct val="50000"/>
              </a:spcBef>
            </a:pPr>
            <a:r>
              <a:rPr lang="es-ES_tradnl" altLang="es-MX" sz="1000" b="1" dirty="0">
                <a:solidFill>
                  <a:prstClr val="black">
                    <a:lumMod val="50000"/>
                    <a:lumOff val="50000"/>
                  </a:prstClr>
                </a:solidFill>
                <a:latin typeface="Century Gothic" pitchFamily="34" charset="0"/>
              </a:rPr>
              <a:t>FUENTE: .</a:t>
            </a:r>
          </a:p>
        </p:txBody>
      </p:sp>
      <p:sp>
        <p:nvSpPr>
          <p:cNvPr id="6" name="Rectángulo 5"/>
          <p:cNvSpPr/>
          <p:nvPr/>
        </p:nvSpPr>
        <p:spPr>
          <a:xfrm>
            <a:off x="789831" y="1776875"/>
            <a:ext cx="4286226" cy="307777"/>
          </a:xfrm>
          <a:prstGeom prst="rect">
            <a:avLst/>
          </a:prstGeom>
        </p:spPr>
        <p:txBody>
          <a:bodyPr wrap="square">
            <a:spAutoFit/>
          </a:bodyPr>
          <a:lstStyle/>
          <a:p>
            <a:endParaRPr lang="es-MX" sz="1400" dirty="0"/>
          </a:p>
        </p:txBody>
      </p:sp>
      <p:pic>
        <p:nvPicPr>
          <p:cNvPr id="7" name="Imagen 6"/>
          <p:cNvPicPr>
            <a:picLocks noChangeAspect="1"/>
          </p:cNvPicPr>
          <p:nvPr/>
        </p:nvPicPr>
        <p:blipFill>
          <a:blip r:embed="rId3"/>
          <a:stretch>
            <a:fillRect/>
          </a:stretch>
        </p:blipFill>
        <p:spPr>
          <a:xfrm>
            <a:off x="102931" y="1541762"/>
            <a:ext cx="3370450" cy="2538691"/>
          </a:xfrm>
          <a:prstGeom prst="rect">
            <a:avLst/>
          </a:prstGeom>
        </p:spPr>
      </p:pic>
      <p:sp>
        <p:nvSpPr>
          <p:cNvPr id="8" name="CuadroTexto 7"/>
          <p:cNvSpPr txBox="1"/>
          <p:nvPr/>
        </p:nvSpPr>
        <p:spPr>
          <a:xfrm>
            <a:off x="51783" y="1150200"/>
            <a:ext cx="1736373" cy="369332"/>
          </a:xfrm>
          <a:prstGeom prst="rect">
            <a:avLst/>
          </a:prstGeom>
          <a:noFill/>
        </p:spPr>
        <p:txBody>
          <a:bodyPr wrap="none" rtlCol="0">
            <a:spAutoFit/>
          </a:bodyPr>
          <a:lstStyle/>
          <a:p>
            <a:r>
              <a:rPr lang="es-MX" dirty="0"/>
              <a:t>Inflación anual </a:t>
            </a:r>
          </a:p>
        </p:txBody>
      </p:sp>
      <p:pic>
        <p:nvPicPr>
          <p:cNvPr id="9" name="Imagen 8"/>
          <p:cNvPicPr>
            <a:picLocks noChangeAspect="1"/>
          </p:cNvPicPr>
          <p:nvPr/>
        </p:nvPicPr>
        <p:blipFill>
          <a:blip r:embed="rId4"/>
          <a:stretch>
            <a:fillRect/>
          </a:stretch>
        </p:blipFill>
        <p:spPr>
          <a:xfrm>
            <a:off x="335056" y="4315566"/>
            <a:ext cx="3138326" cy="2440361"/>
          </a:xfrm>
          <a:prstGeom prst="rect">
            <a:avLst/>
          </a:prstGeom>
        </p:spPr>
      </p:pic>
      <p:pic>
        <p:nvPicPr>
          <p:cNvPr id="10" name="Imagen 9"/>
          <p:cNvPicPr>
            <a:picLocks noChangeAspect="1"/>
          </p:cNvPicPr>
          <p:nvPr/>
        </p:nvPicPr>
        <p:blipFill>
          <a:blip r:embed="rId5"/>
          <a:stretch>
            <a:fillRect/>
          </a:stretch>
        </p:blipFill>
        <p:spPr>
          <a:xfrm>
            <a:off x="6013547" y="4315566"/>
            <a:ext cx="3250800" cy="2316000"/>
          </a:xfrm>
          <a:prstGeom prst="rect">
            <a:avLst/>
          </a:prstGeom>
        </p:spPr>
      </p:pic>
      <p:pic>
        <p:nvPicPr>
          <p:cNvPr id="11" name="Imagen 10"/>
          <p:cNvPicPr>
            <a:picLocks noChangeAspect="1"/>
          </p:cNvPicPr>
          <p:nvPr/>
        </p:nvPicPr>
        <p:blipFill>
          <a:blip r:embed="rId6"/>
          <a:stretch>
            <a:fillRect/>
          </a:stretch>
        </p:blipFill>
        <p:spPr>
          <a:xfrm>
            <a:off x="5902152" y="1405288"/>
            <a:ext cx="3018600" cy="2251667"/>
          </a:xfrm>
          <a:prstGeom prst="rect">
            <a:avLst/>
          </a:prstGeom>
        </p:spPr>
      </p:pic>
      <p:pic>
        <p:nvPicPr>
          <p:cNvPr id="13" name="Imagen 12"/>
          <p:cNvPicPr>
            <a:picLocks noChangeAspect="1"/>
          </p:cNvPicPr>
          <p:nvPr/>
        </p:nvPicPr>
        <p:blipFill>
          <a:blip r:embed="rId7"/>
          <a:stretch>
            <a:fillRect/>
          </a:stretch>
        </p:blipFill>
        <p:spPr>
          <a:xfrm>
            <a:off x="3397717" y="2982646"/>
            <a:ext cx="2615829" cy="2463967"/>
          </a:xfrm>
          <a:prstGeom prst="rect">
            <a:avLst/>
          </a:prstGeom>
        </p:spPr>
      </p:pic>
      <p:sp>
        <p:nvSpPr>
          <p:cNvPr id="2" name="Título 1">
            <a:extLst>
              <a:ext uri="{FF2B5EF4-FFF2-40B4-BE49-F238E27FC236}">
                <a16:creationId xmlns:a16="http://schemas.microsoft.com/office/drawing/2014/main" xmlns="" id="{E7CBD8C0-E960-1D42-A34D-3EE54FD9BC52}"/>
              </a:ext>
            </a:extLst>
          </p:cNvPr>
          <p:cNvSpPr>
            <a:spLocks noGrp="1"/>
          </p:cNvSpPr>
          <p:nvPr>
            <p:ph type="title"/>
          </p:nvPr>
        </p:nvSpPr>
        <p:spPr/>
        <p:txBody>
          <a:bodyPr/>
          <a:lstStyle/>
          <a:p>
            <a:r>
              <a:rPr lang="es-MX" dirty="0"/>
              <a:t>Expectativas del Sector </a:t>
            </a:r>
            <a:r>
              <a:rPr lang="es-MX" dirty="0" smtClean="0"/>
              <a:t>Privado, julio 2018</a:t>
            </a:r>
            <a:endParaRPr lang="es-MX" dirty="0"/>
          </a:p>
        </p:txBody>
      </p:sp>
    </p:spTree>
    <p:extLst>
      <p:ext uri="{BB962C8B-B14F-4D97-AF65-F5344CB8AC3E}">
        <p14:creationId xmlns:p14="http://schemas.microsoft.com/office/powerpoint/2010/main" val="37665253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9225" y="143112"/>
            <a:ext cx="8167924" cy="1062478"/>
          </a:xfrm>
        </p:spPr>
        <p:txBody>
          <a:bodyPr/>
          <a:lstStyle/>
          <a:p>
            <a:r>
              <a:rPr lang="es-MX" dirty="0"/>
              <a:t>Una conclusión preocupante</a:t>
            </a:r>
          </a:p>
        </p:txBody>
      </p:sp>
      <p:sp>
        <p:nvSpPr>
          <p:cNvPr id="3" name="Marcador de contenido 2"/>
          <p:cNvSpPr>
            <a:spLocks noGrp="1"/>
          </p:cNvSpPr>
          <p:nvPr>
            <p:ph idx="1"/>
          </p:nvPr>
        </p:nvSpPr>
        <p:spPr/>
        <p:txBody>
          <a:bodyPr/>
          <a:lstStyle/>
          <a:p>
            <a:pPr marL="0" indent="0">
              <a:buNone/>
            </a:pPr>
            <a:endParaRPr lang="es-MX" dirty="0"/>
          </a:p>
          <a:p>
            <a:pPr marL="0" indent="0">
              <a:buNone/>
            </a:pPr>
            <a:endParaRPr lang="es-MX" dirty="0"/>
          </a:p>
          <a:p>
            <a:pPr marL="0" indent="0" algn="ctr">
              <a:buNone/>
            </a:pPr>
            <a:r>
              <a:rPr lang="es-MX" sz="2800" dirty="0"/>
              <a:t>“</a:t>
            </a:r>
            <a:r>
              <a:rPr lang="es-MX" sz="3600" dirty="0"/>
              <a:t>No hay economía en el mundo, como la mexicana, con un contraste más agudo entre su éxito externo y su fracaso interno.” </a:t>
            </a:r>
          </a:p>
          <a:p>
            <a:endParaRPr lang="es-MX" sz="3600" dirty="0"/>
          </a:p>
          <a:p>
            <a:pPr marL="0" indent="0">
              <a:buNone/>
            </a:pPr>
            <a:r>
              <a:rPr lang="es-MX" sz="3600" dirty="0"/>
              <a:t>                  Dani </a:t>
            </a:r>
            <a:r>
              <a:rPr lang="es-MX" sz="3600" dirty="0" err="1"/>
              <a:t>Rodrik</a:t>
            </a:r>
            <a:endParaRPr lang="es-MX" sz="3600" dirty="0"/>
          </a:p>
          <a:p>
            <a:pPr marL="0" indent="0">
              <a:buNone/>
            </a:pPr>
            <a:r>
              <a:rPr lang="es-MX" sz="3600" dirty="0"/>
              <a:t>			</a:t>
            </a:r>
            <a:r>
              <a:rPr lang="es-MX" sz="2400" dirty="0"/>
              <a:t>(</a:t>
            </a:r>
            <a:r>
              <a:rPr lang="es-MX" sz="2400" dirty="0" err="1"/>
              <a:t>The</a:t>
            </a:r>
            <a:r>
              <a:rPr lang="es-MX" sz="2400" dirty="0"/>
              <a:t> </a:t>
            </a:r>
            <a:r>
              <a:rPr lang="es-MX" sz="2400" dirty="0" err="1"/>
              <a:t>Economist</a:t>
            </a:r>
            <a:r>
              <a:rPr lang="es-MX" sz="2400" dirty="0"/>
              <a:t>, 2016) </a:t>
            </a:r>
          </a:p>
        </p:txBody>
      </p:sp>
    </p:spTree>
    <p:extLst>
      <p:ext uri="{BB962C8B-B14F-4D97-AF65-F5344CB8AC3E}">
        <p14:creationId xmlns:p14="http://schemas.microsoft.com/office/powerpoint/2010/main" val="30779294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Retos de la nueva </a:t>
            </a:r>
            <a:r>
              <a:rPr lang="es-MX" dirty="0" smtClean="0"/>
              <a:t>administración.  ¡No </a:t>
            </a:r>
            <a:r>
              <a:rPr lang="es-MX" dirty="0" err="1" smtClean="0"/>
              <a:t>falllar</a:t>
            </a:r>
            <a:r>
              <a:rPr lang="es-MX" dirty="0"/>
              <a:t>!</a:t>
            </a:r>
          </a:p>
        </p:txBody>
      </p:sp>
      <p:graphicFrame>
        <p:nvGraphicFramePr>
          <p:cNvPr id="6" name="Marcador de contenido 5">
            <a:extLst>
              <a:ext uri="{FF2B5EF4-FFF2-40B4-BE49-F238E27FC236}">
                <a16:creationId xmlns:a16="http://schemas.microsoft.com/office/drawing/2014/main" xmlns="" id="{112E0962-D4B5-3B4F-BBAB-49682FC24D8B}"/>
              </a:ext>
            </a:extLst>
          </p:cNvPr>
          <p:cNvGraphicFramePr>
            <a:graphicFrameLocks noGrp="1"/>
          </p:cNvGraphicFramePr>
          <p:nvPr>
            <p:ph idx="1"/>
            <p:extLst>
              <p:ext uri="{D42A27DB-BD31-4B8C-83A1-F6EECF244321}">
                <p14:modId xmlns:p14="http://schemas.microsoft.com/office/powerpoint/2010/main" val="3795063620"/>
              </p:ext>
            </p:extLst>
          </p:nvPr>
        </p:nvGraphicFramePr>
        <p:xfrm>
          <a:off x="1050841" y="1400663"/>
          <a:ext cx="7227528" cy="4256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4294967295"/>
          </p:nvPr>
        </p:nvSpPr>
        <p:spPr>
          <a:xfrm>
            <a:off x="6457950" y="6356351"/>
            <a:ext cx="2057400" cy="365125"/>
          </a:xfrm>
          <a:prstGeom prst="rect">
            <a:avLst/>
          </a:prstGeom>
        </p:spPr>
        <p:txBody>
          <a:bodyPr/>
          <a:lstStyle/>
          <a:p>
            <a:fld id="{4B531423-D6BC-40DC-B2ED-B6CCB385F6CE}" type="slidenum">
              <a:rPr lang="x-none" smtClean="0">
                <a:solidFill>
                  <a:prstClr val="black">
                    <a:tint val="75000"/>
                  </a:prstClr>
                </a:solidFill>
              </a:rPr>
              <a:pPr/>
              <a:t>38</a:t>
            </a:fld>
            <a:endParaRPr lang="x-none">
              <a:solidFill>
                <a:prstClr val="black">
                  <a:tint val="75000"/>
                </a:prstClr>
              </a:solidFill>
            </a:endParaRPr>
          </a:p>
        </p:txBody>
      </p:sp>
      <p:sp>
        <p:nvSpPr>
          <p:cNvPr id="7" name="CuadroTexto 6">
            <a:extLst>
              <a:ext uri="{FF2B5EF4-FFF2-40B4-BE49-F238E27FC236}">
                <a16:creationId xmlns:a16="http://schemas.microsoft.com/office/drawing/2014/main" xmlns="" id="{9C1DF91C-931A-E74F-A1C5-8171B414366A}"/>
              </a:ext>
            </a:extLst>
          </p:cNvPr>
          <p:cNvSpPr txBox="1"/>
          <p:nvPr/>
        </p:nvSpPr>
        <p:spPr>
          <a:xfrm>
            <a:off x="149225" y="5815584"/>
            <a:ext cx="9080119" cy="1200329"/>
          </a:xfrm>
          <a:prstGeom prst="rect">
            <a:avLst/>
          </a:prstGeom>
          <a:noFill/>
        </p:spPr>
        <p:txBody>
          <a:bodyPr wrap="square" rtlCol="0">
            <a:spAutoFit/>
          </a:bodyPr>
          <a:lstStyle/>
          <a:p>
            <a:pPr algn="ctr"/>
            <a:r>
              <a:rPr lang="es-MX" b="1" dirty="0"/>
              <a:t>¿Cómo enfrentar estos retos? </a:t>
            </a:r>
            <a:r>
              <a:rPr lang="es-MX" b="1" dirty="0" smtClean="0"/>
              <a:t>Sin duda con </a:t>
            </a:r>
            <a:r>
              <a:rPr lang="es-MX" b="1" dirty="0"/>
              <a:t>el  compromiso del Congreso en su tarea legislativa de manera que no se falle como </a:t>
            </a:r>
            <a:r>
              <a:rPr lang="es-MX" b="1" dirty="0" smtClean="0"/>
              <a:t>Gobierno.  Crear un Consejo fiscal dependiente del Congreso sería un gran instrumento</a:t>
            </a:r>
            <a:endParaRPr lang="es-MX" b="1" dirty="0"/>
          </a:p>
          <a:p>
            <a:pPr algn="ctr"/>
            <a:endParaRPr lang="es-MX" b="1" dirty="0"/>
          </a:p>
        </p:txBody>
      </p:sp>
    </p:spTree>
    <p:extLst>
      <p:ext uri="{BB962C8B-B14F-4D97-AF65-F5344CB8AC3E}">
        <p14:creationId xmlns:p14="http://schemas.microsoft.com/office/powerpoint/2010/main" val="12365097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F6029C-DBE1-459B-89EE-CD376426A004}"/>
              </a:ext>
            </a:extLst>
          </p:cNvPr>
          <p:cNvSpPr>
            <a:spLocks noGrp="1"/>
          </p:cNvSpPr>
          <p:nvPr>
            <p:ph type="title"/>
          </p:nvPr>
        </p:nvSpPr>
        <p:spPr>
          <a:xfrm>
            <a:off x="502191" y="369239"/>
            <a:ext cx="7886700" cy="761855"/>
          </a:xfrm>
        </p:spPr>
        <p:txBody>
          <a:bodyPr>
            <a:normAutofit fontScale="90000"/>
          </a:bodyPr>
          <a:lstStyle/>
          <a:p>
            <a:r>
              <a:rPr lang="es-MX" dirty="0" smtClean="0"/>
              <a:t>Notas en la coyuntura actual: urge una nueva agenda de desarrollo</a:t>
            </a:r>
            <a:endParaRPr lang="es-MX" dirty="0"/>
          </a:p>
        </p:txBody>
      </p:sp>
      <p:sp>
        <p:nvSpPr>
          <p:cNvPr id="3" name="Content Placeholder 2">
            <a:extLst>
              <a:ext uri="{FF2B5EF4-FFF2-40B4-BE49-F238E27FC236}">
                <a16:creationId xmlns:a16="http://schemas.microsoft.com/office/drawing/2014/main" xmlns="" id="{0EE198BE-22C8-4808-BB48-CD0AE75B4861}"/>
              </a:ext>
            </a:extLst>
          </p:cNvPr>
          <p:cNvSpPr>
            <a:spLocks noGrp="1"/>
          </p:cNvSpPr>
          <p:nvPr>
            <p:ph idx="1"/>
          </p:nvPr>
        </p:nvSpPr>
        <p:spPr>
          <a:xfrm>
            <a:off x="184826" y="1400783"/>
            <a:ext cx="8506639" cy="5000017"/>
          </a:xfrm>
        </p:spPr>
        <p:txBody>
          <a:bodyPr>
            <a:normAutofit lnSpcReduction="10000"/>
          </a:bodyPr>
          <a:lstStyle/>
          <a:p>
            <a:pPr>
              <a:lnSpc>
                <a:spcPct val="120000"/>
              </a:lnSpc>
            </a:pPr>
            <a:r>
              <a:rPr lang="es-MX" dirty="0" smtClean="0"/>
              <a:t>Independientemente </a:t>
            </a:r>
            <a:r>
              <a:rPr lang="es-MX" dirty="0"/>
              <a:t>del resultado de la renegociación (o cancelación) del TLCAN, México necesita “una nueva agenda de desarrollo en la que la igualdad y el robustecimiento del mercado interno tengan la mayor prelación”</a:t>
            </a:r>
          </a:p>
          <a:p>
            <a:pPr>
              <a:lnSpc>
                <a:spcPct val="120000"/>
              </a:lnSpc>
            </a:pPr>
            <a:r>
              <a:rPr lang="es-MX" dirty="0" smtClean="0"/>
              <a:t>Ello presupone </a:t>
            </a:r>
            <a:r>
              <a:rPr lang="es-MX" dirty="0"/>
              <a:t>colocar a la desigualdad en el centro de las preocupaciones de la política macroeconómica, y no sólo la social, para que el mercado interno cobre </a:t>
            </a:r>
            <a:r>
              <a:rPr lang="es-MX" dirty="0" smtClean="0"/>
              <a:t>dinamismo en un enfoque de derechos</a:t>
            </a:r>
            <a:endParaRPr lang="es-MX" dirty="0"/>
          </a:p>
          <a:p>
            <a:pPr lvl="1">
              <a:lnSpc>
                <a:spcPct val="120000"/>
              </a:lnSpc>
            </a:pPr>
            <a:r>
              <a:rPr lang="es-MX" dirty="0"/>
              <a:t>No para reemplazar el dinamismo del mercado externo, sino para complementarlo</a:t>
            </a:r>
          </a:p>
          <a:p>
            <a:pPr>
              <a:lnSpc>
                <a:spcPct val="120000"/>
              </a:lnSpc>
            </a:pPr>
            <a:r>
              <a:rPr lang="es-MX" dirty="0"/>
              <a:t>La agenda </a:t>
            </a:r>
            <a:r>
              <a:rPr lang="es-MX" dirty="0" smtClean="0"/>
              <a:t>debe comprender recuperación </a:t>
            </a:r>
            <a:r>
              <a:rPr lang="es-MX" dirty="0"/>
              <a:t>de políticas activas de desarrollo </a:t>
            </a:r>
            <a:r>
              <a:rPr lang="es-MX" dirty="0" smtClean="0"/>
              <a:t>productivo, </a:t>
            </a:r>
            <a:r>
              <a:rPr lang="es-MX" dirty="0"/>
              <a:t>una reforma fiscal profunda, una </a:t>
            </a:r>
            <a:r>
              <a:rPr lang="es-MX" dirty="0" smtClean="0"/>
              <a:t>banca </a:t>
            </a:r>
            <a:r>
              <a:rPr lang="es-MX" dirty="0"/>
              <a:t>de desarrollo que financie inversión productiva y una política cambiaria que evite la apreciación real del peso</a:t>
            </a:r>
          </a:p>
          <a:p>
            <a:pPr lvl="1">
              <a:lnSpc>
                <a:spcPct val="120000"/>
              </a:lnSpc>
            </a:pPr>
            <a:endParaRPr lang="es-MX" dirty="0"/>
          </a:p>
          <a:p>
            <a:pPr lvl="1">
              <a:lnSpc>
                <a:spcPct val="120000"/>
              </a:lnSpc>
            </a:pPr>
            <a:endParaRPr lang="es-MX" dirty="0"/>
          </a:p>
          <a:p>
            <a:pPr>
              <a:lnSpc>
                <a:spcPct val="120000"/>
              </a:lnSpc>
            </a:pPr>
            <a:endParaRPr lang="es-MX" dirty="0"/>
          </a:p>
        </p:txBody>
      </p:sp>
    </p:spTree>
    <p:extLst>
      <p:ext uri="{BB962C8B-B14F-4D97-AF65-F5344CB8AC3E}">
        <p14:creationId xmlns:p14="http://schemas.microsoft.com/office/powerpoint/2010/main" val="62096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¿Cómo evaluar un paquete tal de reformas?</a:t>
            </a:r>
            <a:endParaRPr lang="es-MX" dirty="0"/>
          </a:p>
        </p:txBody>
      </p:sp>
      <p:pic>
        <p:nvPicPr>
          <p:cNvPr id="4" name="Picture 3"/>
          <p:cNvPicPr>
            <a:picLocks noGrp="1" noChangeAspect="1" noChangeArrowheads="1"/>
          </p:cNvPicPr>
          <p:nvPr>
            <p:ph idx="1"/>
          </p:nvPr>
        </p:nvPicPr>
        <p:blipFill>
          <a:blip r:embed="rId2" cstate="print"/>
          <a:srcRect/>
          <a:stretch>
            <a:fillRect/>
          </a:stretch>
        </p:blipFill>
        <p:spPr bwMode="auto">
          <a:xfrm>
            <a:off x="3311" y="2217907"/>
            <a:ext cx="4354680" cy="4158894"/>
          </a:xfrm>
          <a:prstGeom prst="rect">
            <a:avLst/>
          </a:prstGeom>
          <a:noFill/>
          <a:ln w="9525">
            <a:noFill/>
            <a:miter lim="800000"/>
            <a:headEnd/>
            <a:tailEnd/>
          </a:ln>
        </p:spPr>
      </p:pic>
      <p:sp>
        <p:nvSpPr>
          <p:cNvPr id="5" name="3 Marcador de texto"/>
          <p:cNvSpPr txBox="1">
            <a:spLocks/>
          </p:cNvSpPr>
          <p:nvPr/>
        </p:nvSpPr>
        <p:spPr bwMode="auto">
          <a:xfrm>
            <a:off x="4280170" y="1926077"/>
            <a:ext cx="4863830" cy="4931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273050" indent="-273050" algn="l" rtl="0" eaLnBrk="0" fontAlgn="base" hangingPunct="0">
              <a:spcBef>
                <a:spcPct val="20000"/>
              </a:spcBef>
              <a:spcAft>
                <a:spcPct val="0"/>
              </a:spcAft>
              <a:buClr>
                <a:schemeClr val="accent1"/>
              </a:buClr>
              <a:buFont typeface="Arial" charset="0"/>
              <a:buChar char="•"/>
              <a:defRPr sz="2000" b="0" i="0" kern="1200">
                <a:solidFill>
                  <a:schemeClr val="tx2"/>
                </a:solidFill>
                <a:latin typeface="Arial" charset="0"/>
                <a:ea typeface="Arial" charset="0"/>
                <a:cs typeface="Arial" charset="0"/>
              </a:defRPr>
            </a:lvl1pPr>
            <a:lvl2pPr marL="593725" indent="-273050" algn="l" rtl="0" eaLnBrk="0" fontAlgn="base" hangingPunct="0">
              <a:spcBef>
                <a:spcPct val="20000"/>
              </a:spcBef>
              <a:spcAft>
                <a:spcPct val="0"/>
              </a:spcAft>
              <a:buClr>
                <a:schemeClr val="accent1"/>
              </a:buClr>
              <a:buFont typeface="Arial" charset="0"/>
              <a:buChar char="•"/>
              <a:defRPr sz="1800" b="0" i="0" kern="1200">
                <a:solidFill>
                  <a:schemeClr val="tx2"/>
                </a:solidFill>
                <a:latin typeface="Arial" charset="0"/>
                <a:ea typeface="Arial" charset="0"/>
                <a:cs typeface="Arial" charset="0"/>
              </a:defRPr>
            </a:lvl2pPr>
            <a:lvl3pPr marL="868363" indent="-228600" algn="l" rtl="0" eaLnBrk="0" fontAlgn="base" hangingPunct="0">
              <a:spcBef>
                <a:spcPct val="20000"/>
              </a:spcBef>
              <a:spcAft>
                <a:spcPct val="0"/>
              </a:spcAft>
              <a:buClr>
                <a:schemeClr val="accent1"/>
              </a:buClr>
              <a:buFont typeface="Arial" charset="0"/>
              <a:buChar char="•"/>
              <a:defRPr sz="1800" b="0" i="0" kern="1200">
                <a:solidFill>
                  <a:schemeClr val="tx2"/>
                </a:solidFill>
                <a:latin typeface="Arial" charset="0"/>
                <a:ea typeface="Arial" charset="0"/>
                <a:cs typeface="Arial" charset="0"/>
              </a:defRPr>
            </a:lvl3pPr>
            <a:lvl4pPr marL="1143000" indent="-228600" algn="l" rtl="0" eaLnBrk="0" fontAlgn="base" hangingPunct="0">
              <a:spcBef>
                <a:spcPct val="20000"/>
              </a:spcBef>
              <a:spcAft>
                <a:spcPct val="0"/>
              </a:spcAft>
              <a:buClr>
                <a:schemeClr val="accent1"/>
              </a:buClr>
              <a:buFont typeface="Arial" charset="0"/>
              <a:buChar char="•"/>
              <a:defRPr sz="1600" b="0" i="0" kern="1200">
                <a:solidFill>
                  <a:schemeClr val="tx2"/>
                </a:solidFill>
                <a:latin typeface="Arial" charset="0"/>
                <a:ea typeface="Arial" charset="0"/>
                <a:cs typeface="Arial" charset="0"/>
              </a:defRPr>
            </a:lvl4pPr>
            <a:lvl5pPr marL="1371600" indent="-228600" algn="l" rtl="0" eaLnBrk="0" fontAlgn="base" hangingPunct="0">
              <a:spcBef>
                <a:spcPct val="20000"/>
              </a:spcBef>
              <a:spcAft>
                <a:spcPct val="0"/>
              </a:spcAft>
              <a:buClr>
                <a:schemeClr val="accent1"/>
              </a:buClr>
              <a:buFont typeface="Arial" charset="0"/>
              <a:buChar char="•"/>
              <a:defRPr sz="1600" b="0" i="0" kern="1200">
                <a:solidFill>
                  <a:schemeClr val="tx2"/>
                </a:solidFill>
                <a:latin typeface="Arial" charset="0"/>
                <a:ea typeface="Arial" charset="0"/>
                <a:cs typeface="Arial" charset="0"/>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ctr" defTabSz="914400">
              <a:buClr>
                <a:schemeClr val="accent2"/>
              </a:buClr>
              <a:buSzPct val="60000"/>
              <a:buFont typeface="Arial" charset="0"/>
              <a:buNone/>
              <a:defRPr/>
            </a:pPr>
            <a:r>
              <a:rPr lang="es-ES" b="1" i="1" dirty="0" smtClean="0">
                <a:latin typeface="Arial" pitchFamily="34" charset="0"/>
                <a:cs typeface="Arial" pitchFamily="34" charset="0"/>
              </a:rPr>
              <a:t>2014</a:t>
            </a:r>
          </a:p>
          <a:p>
            <a:pPr marL="0" indent="0" algn="ctr" defTabSz="914400">
              <a:buClr>
                <a:schemeClr val="accent2"/>
              </a:buClr>
              <a:buSzPct val="60000"/>
              <a:buFont typeface="Arial" charset="0"/>
              <a:buNone/>
              <a:defRPr/>
            </a:pPr>
            <a:r>
              <a:rPr lang="es-ES" b="1" i="1" dirty="0" smtClean="0">
                <a:latin typeface="Arial" pitchFamily="34" charset="0"/>
                <a:cs typeface="Arial" pitchFamily="34" charset="0"/>
              </a:rPr>
              <a:t>Tigre azteca ¿o gatito?</a:t>
            </a:r>
          </a:p>
          <a:p>
            <a:pPr marL="0" indent="0" algn="ctr" defTabSz="914400">
              <a:buClr>
                <a:schemeClr val="accent2"/>
              </a:buClr>
              <a:buSzPct val="60000"/>
              <a:buFont typeface="Arial" charset="0"/>
              <a:buNone/>
              <a:defRPr/>
            </a:pPr>
            <a:r>
              <a:rPr lang="es-ES" b="1" i="1" dirty="0" smtClean="0">
                <a:latin typeface="Arial" pitchFamily="34" charset="0"/>
                <a:cs typeface="Arial" pitchFamily="34" charset="0"/>
              </a:rPr>
              <a:t>(T. </a:t>
            </a:r>
            <a:r>
              <a:rPr lang="es-ES" b="1" i="1" dirty="0" err="1" smtClean="0">
                <a:latin typeface="Arial" pitchFamily="34" charset="0"/>
                <a:cs typeface="Arial" pitchFamily="34" charset="0"/>
              </a:rPr>
              <a:t>Wainwright</a:t>
            </a:r>
            <a:r>
              <a:rPr lang="es-ES" b="1" i="1" dirty="0" smtClean="0">
                <a:latin typeface="Arial" pitchFamily="34" charset="0"/>
                <a:cs typeface="Arial" pitchFamily="34" charset="0"/>
              </a:rPr>
              <a:t>, </a:t>
            </a:r>
            <a:r>
              <a:rPr lang="es-ES" b="1" i="1" dirty="0" err="1" smtClean="0">
                <a:latin typeface="Arial" pitchFamily="34" charset="0"/>
                <a:cs typeface="Arial" pitchFamily="34" charset="0"/>
              </a:rPr>
              <a:t>The</a:t>
            </a:r>
            <a:r>
              <a:rPr lang="es-ES" b="1" i="1" dirty="0" smtClean="0">
                <a:latin typeface="Arial" pitchFamily="34" charset="0"/>
                <a:cs typeface="Arial" pitchFamily="34" charset="0"/>
              </a:rPr>
              <a:t> </a:t>
            </a:r>
            <a:r>
              <a:rPr lang="es-ES" b="1" i="1" dirty="0" err="1" smtClean="0">
                <a:latin typeface="Arial" pitchFamily="34" charset="0"/>
                <a:cs typeface="Arial" pitchFamily="34" charset="0"/>
              </a:rPr>
              <a:t>Economist</a:t>
            </a:r>
            <a:r>
              <a:rPr lang="es-ES" b="1" i="1" dirty="0" smtClean="0">
                <a:latin typeface="Arial" pitchFamily="34" charset="0"/>
                <a:cs typeface="Arial" pitchFamily="34" charset="0"/>
              </a:rPr>
              <a:t>, </a:t>
            </a:r>
            <a:r>
              <a:rPr lang="es-ES" b="1" i="1" dirty="0" err="1" smtClean="0">
                <a:latin typeface="Arial" pitchFamily="34" charset="0"/>
                <a:cs typeface="Arial" pitchFamily="34" charset="0"/>
              </a:rPr>
              <a:t>may</a:t>
            </a:r>
            <a:r>
              <a:rPr lang="es-ES" b="1" i="1" dirty="0" smtClean="0">
                <a:latin typeface="Arial" pitchFamily="34" charset="0"/>
                <a:cs typeface="Arial" pitchFamily="34" charset="0"/>
              </a:rPr>
              <a:t>.)</a:t>
            </a:r>
          </a:p>
          <a:p>
            <a:pPr marL="0" indent="0" algn="ctr" defTabSz="914400">
              <a:buClr>
                <a:schemeClr val="accent2"/>
              </a:buClr>
              <a:buSzPct val="60000"/>
              <a:buFont typeface="Arial" charset="0"/>
              <a:buNone/>
              <a:defRPr/>
            </a:pPr>
            <a:r>
              <a:rPr lang="es-MX" b="1" i="1" dirty="0" err="1" smtClean="0">
                <a:latin typeface="Arial" pitchFamily="34" charset="0"/>
                <a:cs typeface="Arial" pitchFamily="34" charset="0"/>
              </a:rPr>
              <a:t>Mexican</a:t>
            </a:r>
            <a:r>
              <a:rPr lang="es-MX" b="1" i="1" dirty="0" smtClean="0">
                <a:latin typeface="Arial" pitchFamily="34" charset="0"/>
                <a:cs typeface="Arial" pitchFamily="34" charset="0"/>
              </a:rPr>
              <a:t> </a:t>
            </a:r>
            <a:r>
              <a:rPr lang="es-MX" b="1" i="1" dirty="0" err="1" smtClean="0">
                <a:latin typeface="Arial" pitchFamily="34" charset="0"/>
                <a:cs typeface="Arial" pitchFamily="34" charset="0"/>
              </a:rPr>
              <a:t>Moment</a:t>
            </a:r>
            <a:r>
              <a:rPr lang="es-MX" b="1" i="1" dirty="0" smtClean="0">
                <a:latin typeface="Arial" pitchFamily="34" charset="0"/>
                <a:cs typeface="Arial" pitchFamily="34" charset="0"/>
              </a:rPr>
              <a:t> en pausa (</a:t>
            </a:r>
            <a:r>
              <a:rPr lang="es-MX" b="1" i="1" dirty="0" err="1" smtClean="0">
                <a:latin typeface="Arial" pitchFamily="34" charset="0"/>
                <a:cs typeface="Arial" pitchFamily="34" charset="0"/>
              </a:rPr>
              <a:t>M.Leos</a:t>
            </a:r>
            <a:r>
              <a:rPr lang="es-MX" b="1" i="1" dirty="0" smtClean="0">
                <a:latin typeface="Arial" pitchFamily="34" charset="0"/>
                <a:cs typeface="Arial" pitchFamily="34" charset="0"/>
              </a:rPr>
              <a:t> </a:t>
            </a:r>
            <a:r>
              <a:rPr lang="es-MX" b="1" i="1" dirty="0" err="1" smtClean="0">
                <a:latin typeface="Arial" pitchFamily="34" charset="0"/>
                <a:cs typeface="Arial" pitchFamily="34" charset="0"/>
              </a:rPr>
              <a:t>Moody's</a:t>
            </a:r>
            <a:r>
              <a:rPr lang="es-MX" b="1" i="1" dirty="0" smtClean="0">
                <a:latin typeface="Arial" pitchFamily="34" charset="0"/>
                <a:cs typeface="Arial" pitchFamily="34" charset="0"/>
              </a:rPr>
              <a:t>, ago.)</a:t>
            </a:r>
          </a:p>
          <a:p>
            <a:pPr marL="0" indent="0" algn="ctr" defTabSz="914400">
              <a:buClr>
                <a:schemeClr val="accent2"/>
              </a:buClr>
              <a:buSzPct val="60000"/>
              <a:buFont typeface="Arial" charset="0"/>
              <a:buNone/>
              <a:defRPr/>
            </a:pPr>
            <a:r>
              <a:rPr lang="es-MX" b="1" i="1" dirty="0" smtClean="0">
                <a:latin typeface="Arial" pitchFamily="34" charset="0"/>
                <a:cs typeface="Arial" pitchFamily="34" charset="0"/>
              </a:rPr>
              <a:t>El momento … slogan que quizás nunca fue (El País, oct.)</a:t>
            </a:r>
          </a:p>
          <a:p>
            <a:pPr marL="0" indent="0" algn="ctr" defTabSz="914400">
              <a:buClr>
                <a:schemeClr val="accent2"/>
              </a:buClr>
              <a:buSzPct val="60000"/>
              <a:buFont typeface="Arial" charset="0"/>
              <a:buNone/>
              <a:defRPr/>
            </a:pPr>
            <a:r>
              <a:rPr lang="es-MX" b="1" i="1" dirty="0" smtClean="0">
                <a:latin typeface="Arial" pitchFamily="34" charset="0"/>
                <a:cs typeface="Arial" pitchFamily="34" charset="0"/>
              </a:rPr>
              <a:t>Potencial de </a:t>
            </a:r>
            <a:r>
              <a:rPr lang="es-MX" b="1" i="1" dirty="0" err="1" smtClean="0">
                <a:latin typeface="Arial" pitchFamily="34" charset="0"/>
                <a:cs typeface="Arial" pitchFamily="34" charset="0"/>
              </a:rPr>
              <a:t>Mexico</a:t>
            </a:r>
            <a:r>
              <a:rPr lang="es-MX" b="1" i="1" dirty="0" smtClean="0">
                <a:latin typeface="Arial" pitchFamily="34" charset="0"/>
                <a:cs typeface="Arial" pitchFamily="34" charset="0"/>
              </a:rPr>
              <a:t> claramente exagerado</a:t>
            </a:r>
          </a:p>
          <a:p>
            <a:pPr marL="0" indent="0" algn="ctr" defTabSz="914400">
              <a:buClr>
                <a:schemeClr val="accent2"/>
              </a:buClr>
              <a:buSzPct val="60000"/>
              <a:buFont typeface="Arial" charset="0"/>
              <a:buNone/>
              <a:defRPr/>
            </a:pPr>
            <a:r>
              <a:rPr lang="es-MX" b="1" i="1" dirty="0" smtClean="0">
                <a:latin typeface="Arial" pitchFamily="34" charset="0"/>
                <a:cs typeface="Arial" pitchFamily="34" charset="0"/>
              </a:rPr>
              <a:t>(</a:t>
            </a:r>
            <a:r>
              <a:rPr lang="es-MX" b="1" i="1" dirty="0" err="1" smtClean="0">
                <a:latin typeface="Arial" pitchFamily="34" charset="0"/>
                <a:cs typeface="Arial" pitchFamily="34" charset="0"/>
              </a:rPr>
              <a:t>A.Werner</a:t>
            </a:r>
            <a:r>
              <a:rPr lang="es-MX" b="1" i="1" dirty="0" smtClean="0">
                <a:latin typeface="Arial" pitchFamily="34" charset="0"/>
                <a:cs typeface="Arial" pitchFamily="34" charset="0"/>
              </a:rPr>
              <a:t>, FMI, oct.)</a:t>
            </a:r>
          </a:p>
          <a:p>
            <a:pPr marL="320040" indent="-320040" algn="ctr" defTabSz="914400">
              <a:buClr>
                <a:schemeClr val="accent2"/>
              </a:buClr>
              <a:buSzPct val="60000"/>
              <a:defRPr/>
            </a:pPr>
            <a:r>
              <a:rPr lang="en-US" b="1" i="1" dirty="0" smtClean="0">
                <a:latin typeface="Arial" pitchFamily="34" charset="0"/>
                <a:cs typeface="Arial" pitchFamily="34" charset="0"/>
              </a:rPr>
              <a:t>Mexico: ¿A </a:t>
            </a:r>
            <a:r>
              <a:rPr lang="en-US" b="1" i="1" dirty="0" err="1" smtClean="0">
                <a:latin typeface="Arial" pitchFamily="34" charset="0"/>
                <a:cs typeface="Arial" pitchFamily="34" charset="0"/>
              </a:rPr>
              <a:t>dónde</a:t>
            </a:r>
            <a:r>
              <a:rPr lang="en-US" b="1" i="1" dirty="0" smtClean="0">
                <a:latin typeface="Arial" pitchFamily="34" charset="0"/>
                <a:cs typeface="Arial" pitchFamily="34" charset="0"/>
              </a:rPr>
              <a:t> se </a:t>
            </a:r>
            <a:r>
              <a:rPr lang="en-US" b="1" i="1" dirty="0" err="1" smtClean="0">
                <a:latin typeface="Arial" pitchFamily="34" charset="0"/>
                <a:cs typeface="Arial" pitchFamily="34" charset="0"/>
              </a:rPr>
              <a:t>fue</a:t>
            </a:r>
            <a:r>
              <a:rPr lang="en-US" b="1" i="1" dirty="0" smtClean="0">
                <a:latin typeface="Arial" pitchFamily="34" charset="0"/>
                <a:cs typeface="Arial" pitchFamily="34" charset="0"/>
              </a:rPr>
              <a:t> el </a:t>
            </a:r>
            <a:r>
              <a:rPr lang="en-US" b="1" i="1" dirty="0" err="1" smtClean="0">
                <a:latin typeface="Arial" pitchFamily="34" charset="0"/>
                <a:cs typeface="Arial" pitchFamily="34" charset="0"/>
              </a:rPr>
              <a:t>crecimiento</a:t>
            </a:r>
            <a:r>
              <a:rPr lang="en-US" b="1" i="1" dirty="0" smtClean="0">
                <a:latin typeface="Arial" pitchFamily="34" charset="0"/>
                <a:cs typeface="Arial" pitchFamily="34" charset="0"/>
              </a:rPr>
              <a:t>? (FT, </a:t>
            </a:r>
            <a:r>
              <a:rPr lang="en-US" b="1" i="1" dirty="0" err="1" smtClean="0">
                <a:latin typeface="Arial" pitchFamily="34" charset="0"/>
                <a:cs typeface="Arial" pitchFamily="34" charset="0"/>
              </a:rPr>
              <a:t>feb.</a:t>
            </a:r>
            <a:r>
              <a:rPr lang="en-US" b="1" i="1" dirty="0" smtClean="0">
                <a:latin typeface="Arial" pitchFamily="34" charset="0"/>
                <a:cs typeface="Arial" pitchFamily="34" charset="0"/>
              </a:rPr>
              <a:t> 2014) </a:t>
            </a:r>
          </a:p>
          <a:p>
            <a:pPr marL="0" indent="0" defTabSz="914400">
              <a:buFont typeface="Arial" charset="0"/>
              <a:buNone/>
            </a:pPr>
            <a:endParaRPr lang="es-MX" dirty="0"/>
          </a:p>
        </p:txBody>
      </p:sp>
      <p:sp>
        <p:nvSpPr>
          <p:cNvPr id="6" name="CuadroTexto 5"/>
          <p:cNvSpPr txBox="1"/>
          <p:nvPr/>
        </p:nvSpPr>
        <p:spPr>
          <a:xfrm>
            <a:off x="1011677" y="1361872"/>
            <a:ext cx="6809361" cy="369332"/>
          </a:xfrm>
          <a:prstGeom prst="rect">
            <a:avLst/>
          </a:prstGeom>
          <a:noFill/>
        </p:spPr>
        <p:txBody>
          <a:bodyPr wrap="square" rtlCol="0">
            <a:spAutoFit/>
          </a:bodyPr>
          <a:lstStyle/>
          <a:p>
            <a:r>
              <a:rPr lang="es-MX" dirty="0" smtClean="0"/>
              <a:t>En pocos meses cambió la percepción mundial…. ¿y la nuestra?</a:t>
            </a:r>
            <a:endParaRPr lang="es-MX" dirty="0"/>
          </a:p>
        </p:txBody>
      </p:sp>
      <p:sp>
        <p:nvSpPr>
          <p:cNvPr id="7" name="CuadroTexto 6"/>
          <p:cNvSpPr txBox="1"/>
          <p:nvPr/>
        </p:nvSpPr>
        <p:spPr>
          <a:xfrm>
            <a:off x="914400" y="1828800"/>
            <a:ext cx="2597285" cy="400110"/>
          </a:xfrm>
          <a:prstGeom prst="rect">
            <a:avLst/>
          </a:prstGeom>
          <a:noFill/>
        </p:spPr>
        <p:txBody>
          <a:bodyPr wrap="square" rtlCol="0">
            <a:spAutoFit/>
          </a:bodyPr>
          <a:lstStyle/>
          <a:p>
            <a:r>
              <a:rPr lang="es-MX" sz="2000" b="1" dirty="0" smtClean="0"/>
              <a:t>2013</a:t>
            </a:r>
            <a:endParaRPr lang="es-MX" sz="2000" b="1" dirty="0"/>
          </a:p>
        </p:txBody>
      </p:sp>
    </p:spTree>
    <p:extLst>
      <p:ext uri="{BB962C8B-B14F-4D97-AF65-F5344CB8AC3E}">
        <p14:creationId xmlns:p14="http://schemas.microsoft.com/office/powerpoint/2010/main" val="14442784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xmlns="" id="{37314E08-8D7D-EF43-8D5A-9AE03A4AFE1D}"/>
              </a:ext>
            </a:extLst>
          </p:cNvPr>
          <p:cNvPicPr>
            <a:picLocks noChangeAspect="1"/>
          </p:cNvPicPr>
          <p:nvPr/>
        </p:nvPicPr>
        <p:blipFill>
          <a:blip r:embed="rId2"/>
          <a:stretch>
            <a:fillRect/>
          </a:stretch>
        </p:blipFill>
        <p:spPr>
          <a:xfrm>
            <a:off x="-126460" y="23000"/>
            <a:ext cx="9144000" cy="6858000"/>
          </a:xfrm>
          <a:prstGeom prst="rect">
            <a:avLst/>
          </a:prstGeom>
        </p:spPr>
      </p:pic>
      <p:sp>
        <p:nvSpPr>
          <p:cNvPr id="9" name="Rectángulo redondeado 8"/>
          <p:cNvSpPr/>
          <p:nvPr/>
        </p:nvSpPr>
        <p:spPr>
          <a:xfrm>
            <a:off x="1905747" y="5470489"/>
            <a:ext cx="5593976" cy="1007173"/>
          </a:xfrm>
          <a:prstGeom prst="roundRect">
            <a:avLst/>
          </a:prstGeom>
          <a:solidFill>
            <a:schemeClr val="tx1">
              <a:alpha val="52000"/>
            </a:schemeClr>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latin typeface="Arial"/>
              <a:cs typeface="Arial"/>
            </a:endParaRPr>
          </a:p>
        </p:txBody>
      </p:sp>
      <p:sp>
        <p:nvSpPr>
          <p:cNvPr id="10" name="CuadroTexto 9"/>
          <p:cNvSpPr txBox="1"/>
          <p:nvPr/>
        </p:nvSpPr>
        <p:spPr>
          <a:xfrm>
            <a:off x="2696100" y="5470489"/>
            <a:ext cx="4013271" cy="276999"/>
          </a:xfrm>
          <a:prstGeom prst="rect">
            <a:avLst/>
          </a:prstGeom>
          <a:noFill/>
        </p:spPr>
        <p:txBody>
          <a:bodyPr wrap="square" rtlCol="0">
            <a:spAutoFit/>
          </a:bodyPr>
          <a:lstStyle/>
          <a:p>
            <a:pPr algn="dist"/>
            <a:r>
              <a:rPr lang="es-ES" sz="1200" dirty="0">
                <a:solidFill>
                  <a:schemeClr val="tx2">
                    <a:lumMod val="10000"/>
                    <a:lumOff val="90000"/>
                  </a:schemeClr>
                </a:solidFill>
                <a:latin typeface="Arial"/>
                <a:cs typeface="Arial"/>
              </a:rPr>
              <a:t>JUAN CARLOS MORENO-BRID</a:t>
            </a:r>
          </a:p>
        </p:txBody>
      </p:sp>
      <p:sp>
        <p:nvSpPr>
          <p:cNvPr id="12" name="CuadroTexto 11"/>
          <p:cNvSpPr txBox="1"/>
          <p:nvPr/>
        </p:nvSpPr>
        <p:spPr>
          <a:xfrm>
            <a:off x="0" y="0"/>
            <a:ext cx="9144000" cy="1627680"/>
          </a:xfrm>
          <a:prstGeom prst="roundRect">
            <a:avLst/>
          </a:prstGeom>
          <a:solidFill>
            <a:schemeClr val="accent1">
              <a:lumMod val="75000"/>
            </a:schemeClr>
          </a:solidFill>
          <a:ln>
            <a:noFill/>
          </a:ln>
        </p:spPr>
        <p:txBody>
          <a:bodyPr wrap="square" rtlCol="0">
            <a:spAutoFit/>
          </a:bodyPr>
          <a:lstStyle/>
          <a:p>
            <a:pPr algn="dist">
              <a:lnSpc>
                <a:spcPct val="80000"/>
              </a:lnSpc>
            </a:pPr>
            <a:r>
              <a:rPr lang="es-ES" sz="2800" b="1" cap="all" dirty="0">
                <a:solidFill>
                  <a:schemeClr val="bg1"/>
                </a:solidFill>
                <a:latin typeface="+mn-lt"/>
                <a:ea typeface="Arial Black" charset="0"/>
                <a:cs typeface="Arial Black" charset="0"/>
              </a:rPr>
              <a:t>Reformas Estructurales y Políticas Macro: Avances y pendientes en la ruta de México hacia un crecimiento económico, elevado y sostenido</a:t>
            </a:r>
            <a:endParaRPr lang="es-ES" sz="2800" b="1" cap="all" dirty="0">
              <a:solidFill>
                <a:schemeClr val="bg1"/>
              </a:solidFill>
              <a:ea typeface="Arial" charset="0"/>
              <a:cs typeface="Arial" charset="0"/>
            </a:endParaRPr>
          </a:p>
        </p:txBody>
      </p:sp>
      <p:pic>
        <p:nvPicPr>
          <p:cNvPr id="14" name="Picture 1" descr="Logo unam trans-1.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2043839" y="5584156"/>
            <a:ext cx="534129" cy="534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CuadroTexto 14"/>
          <p:cNvSpPr txBox="1"/>
          <p:nvPr/>
        </p:nvSpPr>
        <p:spPr>
          <a:xfrm>
            <a:off x="2696100" y="5718701"/>
            <a:ext cx="4013271" cy="276999"/>
          </a:xfrm>
          <a:prstGeom prst="rect">
            <a:avLst/>
          </a:prstGeom>
          <a:noFill/>
        </p:spPr>
        <p:txBody>
          <a:bodyPr wrap="square" rtlCol="0">
            <a:spAutoFit/>
          </a:bodyPr>
          <a:lstStyle/>
          <a:p>
            <a:pPr algn="dist"/>
            <a:r>
              <a:rPr lang="es-ES" sz="1200" dirty="0">
                <a:solidFill>
                  <a:srgbClr val="FFFFFF"/>
                </a:solidFill>
                <a:latin typeface="Arial"/>
                <a:cs typeface="Arial"/>
              </a:rPr>
              <a:t>JOAQUÍN SÁNCHEZ E ISABEL SALAT</a:t>
            </a:r>
          </a:p>
        </p:txBody>
      </p:sp>
      <p:sp>
        <p:nvSpPr>
          <p:cNvPr id="16" name="CuadroTexto 15"/>
          <p:cNvSpPr txBox="1"/>
          <p:nvPr/>
        </p:nvSpPr>
        <p:spPr>
          <a:xfrm>
            <a:off x="2509736" y="5920257"/>
            <a:ext cx="4883285" cy="584775"/>
          </a:xfrm>
          <a:prstGeom prst="rect">
            <a:avLst/>
          </a:prstGeom>
          <a:noFill/>
        </p:spPr>
        <p:txBody>
          <a:bodyPr wrap="square" rtlCol="0">
            <a:spAutoFit/>
          </a:bodyPr>
          <a:lstStyle/>
          <a:p>
            <a:pPr algn="dist"/>
            <a:r>
              <a:rPr lang="es-ES" sz="1600" b="1" dirty="0">
                <a:solidFill>
                  <a:schemeClr val="tx2">
                    <a:lumMod val="10000"/>
                    <a:lumOff val="90000"/>
                  </a:schemeClr>
                </a:solidFill>
                <a:latin typeface="Arial"/>
                <a:cs typeface="Arial"/>
              </a:rPr>
              <a:t>FACULTAD DE </a:t>
            </a:r>
            <a:r>
              <a:rPr lang="es-ES" sz="1600" b="1" dirty="0" smtClean="0">
                <a:solidFill>
                  <a:schemeClr val="tx2">
                    <a:lumMod val="10000"/>
                    <a:lumOff val="90000"/>
                  </a:schemeClr>
                </a:solidFill>
                <a:latin typeface="Arial"/>
                <a:cs typeface="Arial"/>
              </a:rPr>
              <a:t>ECONOMÍA</a:t>
            </a:r>
          </a:p>
          <a:p>
            <a:pPr algn="dist"/>
            <a:r>
              <a:rPr lang="es-ES" sz="1600" b="1" dirty="0" smtClean="0">
                <a:solidFill>
                  <a:schemeClr val="tx2">
                    <a:lumMod val="10000"/>
                    <a:lumOff val="90000"/>
                  </a:schemeClr>
                </a:solidFill>
                <a:latin typeface="Arial"/>
                <a:cs typeface="Arial"/>
              </a:rPr>
              <a:t>Senado de la República, 7 de agosto de 2018</a:t>
            </a:r>
            <a:endParaRPr lang="es-ES" sz="1600" b="1" dirty="0">
              <a:solidFill>
                <a:schemeClr val="tx2">
                  <a:lumMod val="10000"/>
                  <a:lumOff val="90000"/>
                </a:schemeClr>
              </a:solidFill>
              <a:latin typeface="Arial"/>
              <a:cs typeface="Arial"/>
            </a:endParaRPr>
          </a:p>
        </p:txBody>
      </p:sp>
      <p:pic>
        <p:nvPicPr>
          <p:cNvPr id="2" name="Imagen 1">
            <a:extLst>
              <a:ext uri="{FF2B5EF4-FFF2-40B4-BE49-F238E27FC236}">
                <a16:creationId xmlns:a16="http://schemas.microsoft.com/office/drawing/2014/main" xmlns="" id="{02B20299-2938-5D40-8C26-8F7BECA60725}"/>
              </a:ext>
            </a:extLst>
          </p:cNvPr>
          <p:cNvPicPr>
            <a:picLocks noChangeAspect="1"/>
          </p:cNvPicPr>
          <p:nvPr/>
        </p:nvPicPr>
        <p:blipFill>
          <a:blip r:embed="rId4">
            <a:duotone>
              <a:schemeClr val="accent3">
                <a:shade val="45000"/>
                <a:satMod val="135000"/>
              </a:schemeClr>
              <a:prstClr val="white"/>
            </a:duotone>
          </a:blip>
          <a:stretch>
            <a:fillRect/>
          </a:stretch>
        </p:blipFill>
        <p:spPr>
          <a:xfrm>
            <a:off x="6587803" y="5502830"/>
            <a:ext cx="948623" cy="697238"/>
          </a:xfrm>
          <a:prstGeom prst="rect">
            <a:avLst/>
          </a:prstGeom>
        </p:spPr>
      </p:pic>
    </p:spTree>
    <p:extLst>
      <p:ext uri="{BB962C8B-B14F-4D97-AF65-F5344CB8AC3E}">
        <p14:creationId xmlns:p14="http://schemas.microsoft.com/office/powerpoint/2010/main" val="2246436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Retos en evaluar el paquete </a:t>
            </a:r>
            <a:r>
              <a:rPr lang="es-MX" dirty="0"/>
              <a:t>de </a:t>
            </a:r>
            <a:r>
              <a:rPr lang="es-MX" dirty="0" smtClean="0"/>
              <a:t>reformas de ese calibre</a:t>
            </a:r>
            <a:endParaRPr lang="es-MX" dirty="0"/>
          </a:p>
        </p:txBody>
      </p:sp>
      <p:sp>
        <p:nvSpPr>
          <p:cNvPr id="3" name="Marcador de contenido 2"/>
          <p:cNvSpPr>
            <a:spLocks noGrp="1"/>
          </p:cNvSpPr>
          <p:nvPr>
            <p:ph idx="1"/>
          </p:nvPr>
        </p:nvSpPr>
        <p:spPr/>
        <p:txBody>
          <a:bodyPr/>
          <a:lstStyle/>
          <a:p>
            <a:r>
              <a:rPr lang="es-MX" dirty="0" smtClean="0"/>
              <a:t>Muy poco tiempo ha transcurrido</a:t>
            </a:r>
          </a:p>
          <a:p>
            <a:r>
              <a:rPr lang="es-MX" dirty="0" smtClean="0"/>
              <a:t>Objetivos, instrumentación y resultados…</a:t>
            </a:r>
          </a:p>
          <a:p>
            <a:pPr lvl="1"/>
            <a:r>
              <a:rPr lang="es-MX" dirty="0" smtClean="0"/>
              <a:t>Difieren en tiempo y espacios</a:t>
            </a:r>
          </a:p>
          <a:p>
            <a:pPr lvl="1"/>
            <a:r>
              <a:rPr lang="es-MX" dirty="0" smtClean="0"/>
              <a:t>Afectan a distintos actores en diferentes sentidos</a:t>
            </a:r>
          </a:p>
          <a:p>
            <a:pPr lvl="1"/>
            <a:r>
              <a:rPr lang="es-MX" dirty="0" smtClean="0"/>
              <a:t>Individualmente cada reforma…</a:t>
            </a:r>
          </a:p>
          <a:p>
            <a:r>
              <a:rPr lang="es-MX" dirty="0" smtClean="0"/>
              <a:t>Choques externos</a:t>
            </a:r>
          </a:p>
          <a:p>
            <a:r>
              <a:rPr lang="es-MX" dirty="0" smtClean="0"/>
              <a:t>Modelos macro-econométricos o de equilibrio general o de otro tipo, escenarios </a:t>
            </a:r>
            <a:r>
              <a:rPr lang="es-MX" dirty="0" err="1"/>
              <a:t>contrafactuales</a:t>
            </a:r>
            <a:endParaRPr lang="es-MX" dirty="0"/>
          </a:p>
          <a:p>
            <a:endParaRPr lang="es-MX" dirty="0" smtClean="0"/>
          </a:p>
          <a:p>
            <a:endParaRPr lang="es-MX" dirty="0"/>
          </a:p>
          <a:p>
            <a:r>
              <a:rPr lang="es-MX" dirty="0" smtClean="0"/>
              <a:t>Nuestra decisión… basada en historia económica y teorías de desarrollo Períodos de sostenido: 3 características: i) diagnóstico de cuales son las restricciones fundamentales al crecimiento, ii) instrumentos para removerlas y iii) voluntad política en los actores relevantes para avanzar en esa dirección</a:t>
            </a:r>
            <a:endParaRPr lang="es-MX" dirty="0"/>
          </a:p>
        </p:txBody>
      </p:sp>
    </p:spTree>
    <p:extLst>
      <p:ext uri="{BB962C8B-B14F-4D97-AF65-F5344CB8AC3E}">
        <p14:creationId xmlns:p14="http://schemas.microsoft.com/office/powerpoint/2010/main" val="3366965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dirty="0" smtClean="0"/>
              <a:t>Diagnóstico detrás del </a:t>
            </a:r>
            <a:r>
              <a:rPr lang="es-MX" sz="3600" dirty="0"/>
              <a:t>Pacto por México y las </a:t>
            </a:r>
            <a:r>
              <a:rPr lang="es-MX" sz="3600" dirty="0" smtClean="0"/>
              <a:t>reformas</a:t>
            </a:r>
            <a:endParaRPr lang="es-MX" sz="3600" dirty="0"/>
          </a:p>
        </p:txBody>
      </p:sp>
      <p:sp>
        <p:nvSpPr>
          <p:cNvPr id="3" name="Marcador de contenido 2"/>
          <p:cNvSpPr>
            <a:spLocks noGrp="1"/>
          </p:cNvSpPr>
          <p:nvPr>
            <p:ph idx="1"/>
          </p:nvPr>
        </p:nvSpPr>
        <p:spPr/>
        <p:txBody>
          <a:bodyPr>
            <a:noAutofit/>
          </a:bodyPr>
          <a:lstStyle/>
          <a:p>
            <a:pPr marL="0" indent="0">
              <a:buNone/>
            </a:pPr>
            <a:endParaRPr lang="es-MX" sz="2800" dirty="0"/>
          </a:p>
          <a:p>
            <a:pPr marL="0" indent="0">
              <a:buNone/>
            </a:pPr>
            <a:r>
              <a:rPr lang="es-MX" sz="2800" dirty="0" smtClean="0"/>
              <a:t>    </a:t>
            </a:r>
            <a:r>
              <a:rPr lang="es-MX" sz="3200" dirty="0"/>
              <a:t>Macro está bien, (</a:t>
            </a:r>
            <a:r>
              <a:rPr lang="es-MX" sz="3200" i="1" dirty="0" err="1"/>
              <a:t>export-led</a:t>
            </a:r>
            <a:r>
              <a:rPr lang="es-MX" sz="3200" i="1" dirty="0"/>
              <a:t> </a:t>
            </a:r>
            <a:r>
              <a:rPr lang="es-MX" sz="3200" i="1" dirty="0" err="1"/>
              <a:t>growth</a:t>
            </a:r>
            <a:r>
              <a:rPr lang="es-MX" sz="3200" dirty="0"/>
              <a:t>). Lo micro mal. </a:t>
            </a:r>
          </a:p>
          <a:p>
            <a:pPr marL="0" indent="0">
              <a:buNone/>
            </a:pPr>
            <a:r>
              <a:rPr lang="es-MX" sz="3200" dirty="0"/>
              <a:t>    Estabilización: condición suficiente y necesaria para crecer</a:t>
            </a:r>
          </a:p>
          <a:p>
            <a:pPr marL="0" indent="0">
              <a:buNone/>
            </a:pPr>
            <a:r>
              <a:rPr lang="es-MX" sz="3200" dirty="0"/>
              <a:t>     Informalidad, baja productividad y falta de competencia (en mercados clave): raíces del pobre desempeño de la </a:t>
            </a:r>
            <a:r>
              <a:rPr lang="es-MX" sz="3200" dirty="0" smtClean="0"/>
              <a:t>economía</a:t>
            </a:r>
          </a:p>
          <a:p>
            <a:pPr marL="0" indent="0" algn="ctr">
              <a:buNone/>
            </a:pPr>
            <a:endParaRPr lang="es-MX" sz="2400" i="1" dirty="0" smtClean="0">
              <a:solidFill>
                <a:srgbClr val="FF0000"/>
              </a:solidFill>
            </a:endParaRPr>
          </a:p>
          <a:p>
            <a:pPr marL="0" indent="0" algn="ctr">
              <a:buNone/>
            </a:pPr>
            <a:r>
              <a:rPr lang="es-MX" sz="2400" i="1" dirty="0" smtClean="0">
                <a:solidFill>
                  <a:srgbClr val="FF0000"/>
                </a:solidFill>
              </a:rPr>
              <a:t>DEMOCRATIZAR LA PRODUCTIVIDAD COMO EJE TRANSVERSAL</a:t>
            </a:r>
            <a:endParaRPr lang="es-MX" sz="2400" i="1" dirty="0">
              <a:solidFill>
                <a:srgbClr val="FF0000"/>
              </a:solidFill>
            </a:endParaRPr>
          </a:p>
        </p:txBody>
      </p:sp>
    </p:spTree>
    <p:extLst>
      <p:ext uri="{BB962C8B-B14F-4D97-AF65-F5344CB8AC3E}">
        <p14:creationId xmlns:p14="http://schemas.microsoft.com/office/powerpoint/2010/main" val="584549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9225" y="143112"/>
            <a:ext cx="8158196" cy="1062478"/>
          </a:xfrm>
        </p:spPr>
        <p:txBody>
          <a:bodyPr/>
          <a:lstStyle/>
          <a:p>
            <a:r>
              <a:rPr lang="es-MX" sz="2800" dirty="0" smtClean="0"/>
              <a:t>Diagnóstico </a:t>
            </a:r>
            <a:r>
              <a:rPr lang="es-MX" sz="2800" dirty="0"/>
              <a:t>alternativo: lo macro esta </a:t>
            </a:r>
            <a:r>
              <a:rPr lang="es-MX" sz="2800" dirty="0" smtClean="0"/>
              <a:t>mal, y faltó </a:t>
            </a:r>
            <a:r>
              <a:rPr lang="es-MX" sz="2800" dirty="0"/>
              <a:t>atender desigualdad y </a:t>
            </a:r>
            <a:r>
              <a:rPr lang="es-MX" sz="2800" dirty="0" smtClean="0"/>
              <a:t>Estado de Derecho</a:t>
            </a:r>
            <a:endParaRPr lang="es-MX" sz="2800" dirty="0"/>
          </a:p>
        </p:txBody>
      </p:sp>
      <p:sp>
        <p:nvSpPr>
          <p:cNvPr id="3" name="Marcador de contenido 2"/>
          <p:cNvSpPr>
            <a:spLocks noGrp="1"/>
          </p:cNvSpPr>
          <p:nvPr>
            <p:ph idx="1"/>
          </p:nvPr>
        </p:nvSpPr>
        <p:spPr/>
        <p:txBody>
          <a:bodyPr>
            <a:noAutofit/>
          </a:bodyPr>
          <a:lstStyle/>
          <a:p>
            <a:pPr marL="0" indent="0">
              <a:buNone/>
            </a:pPr>
            <a:r>
              <a:rPr lang="es-MX" sz="2400" dirty="0" smtClean="0"/>
              <a:t>1.Insuficiente </a:t>
            </a:r>
            <a:r>
              <a:rPr lang="es-MX" sz="2400" dirty="0"/>
              <a:t>inversión: Baja de la pública, restricción de crédito</a:t>
            </a:r>
          </a:p>
          <a:p>
            <a:pPr marL="0" indent="0">
              <a:buNone/>
            </a:pPr>
            <a:r>
              <a:rPr lang="es-MX" sz="2400" dirty="0" smtClean="0"/>
              <a:t>2.Exportaciones con poca capacidad de arrastre al resto</a:t>
            </a:r>
          </a:p>
          <a:p>
            <a:pPr marL="0" indent="0">
              <a:buNone/>
            </a:pPr>
            <a:r>
              <a:rPr lang="es-MX" sz="2400" dirty="0"/>
              <a:t>	       Desmadejamiento productivo: restricción </a:t>
            </a:r>
            <a:r>
              <a:rPr lang="es-MX" sz="2400" dirty="0" smtClean="0"/>
              <a:t>externa</a:t>
            </a:r>
            <a:endParaRPr lang="es-MX" sz="2400" dirty="0"/>
          </a:p>
          <a:p>
            <a:pPr marL="0" indent="0">
              <a:buNone/>
            </a:pPr>
            <a:r>
              <a:rPr lang="es-MX" sz="2400" dirty="0"/>
              <a:t>	       Competitividad basada en bajos costos laborales</a:t>
            </a:r>
          </a:p>
          <a:p>
            <a:pPr marL="0" indent="0">
              <a:buNone/>
            </a:pPr>
            <a:r>
              <a:rPr lang="es-MX" sz="2400" dirty="0"/>
              <a:t>	       Tendencia de largo plazo a la apreciación </a:t>
            </a:r>
            <a:r>
              <a:rPr lang="es-MX" sz="2400" dirty="0" smtClean="0"/>
              <a:t>cambiaria</a:t>
            </a:r>
          </a:p>
          <a:p>
            <a:pPr marL="0" indent="0">
              <a:buNone/>
            </a:pPr>
            <a:r>
              <a:rPr lang="es-MX" sz="2400" dirty="0"/>
              <a:t>	</a:t>
            </a:r>
            <a:r>
              <a:rPr lang="es-MX" sz="2400" dirty="0" smtClean="0"/>
              <a:t>        Ausencia </a:t>
            </a:r>
            <a:r>
              <a:rPr lang="es-MX" sz="2400" dirty="0"/>
              <a:t>de políticas de desarrollo productivo</a:t>
            </a:r>
          </a:p>
          <a:p>
            <a:pPr marL="0" indent="0">
              <a:buNone/>
            </a:pPr>
            <a:r>
              <a:rPr lang="es-MX" sz="2400" dirty="0" smtClean="0"/>
              <a:t>3.Aguda </a:t>
            </a:r>
            <a:r>
              <a:rPr lang="es-MX" sz="2400" dirty="0"/>
              <a:t>desigualdad, </a:t>
            </a:r>
            <a:r>
              <a:rPr lang="es-MX" sz="2400" dirty="0" smtClean="0"/>
              <a:t>débil mercado interno,</a:t>
            </a:r>
          </a:p>
          <a:p>
            <a:pPr marL="0" indent="0">
              <a:buNone/>
            </a:pPr>
            <a:r>
              <a:rPr lang="es-MX" sz="2400" dirty="0" smtClean="0"/>
              <a:t>4.Fragilidad </a:t>
            </a:r>
            <a:r>
              <a:rPr lang="es-MX" sz="2400" dirty="0"/>
              <a:t>de las finanzas públicas</a:t>
            </a:r>
          </a:p>
          <a:p>
            <a:pPr marL="0" indent="0">
              <a:buNone/>
            </a:pPr>
            <a:r>
              <a:rPr lang="es-MX" sz="2400" dirty="0"/>
              <a:t>	   Ingresos, impacto redistributivo, acción </a:t>
            </a:r>
            <a:r>
              <a:rPr lang="es-MX" sz="2400" dirty="0" err="1"/>
              <a:t>contracíclica</a:t>
            </a:r>
            <a:r>
              <a:rPr lang="es-MX" sz="2400" dirty="0"/>
              <a:t>, </a:t>
            </a:r>
            <a:r>
              <a:rPr lang="es-MX" sz="2400" dirty="0" smtClean="0"/>
              <a:t>  	   calidad </a:t>
            </a:r>
            <a:r>
              <a:rPr lang="es-MX" sz="2400" dirty="0"/>
              <a:t>y eficiencia del gasto, duplicación de </a:t>
            </a:r>
            <a:r>
              <a:rPr lang="es-MX" sz="2400" dirty="0" smtClean="0"/>
              <a:t>	   			programas</a:t>
            </a:r>
            <a:endParaRPr lang="es-MX" sz="2400" dirty="0"/>
          </a:p>
          <a:p>
            <a:pPr marL="0" indent="0">
              <a:buNone/>
            </a:pPr>
            <a:endParaRPr lang="es-MX" sz="2400" dirty="0"/>
          </a:p>
          <a:p>
            <a:endParaRPr lang="es-MX" sz="2400" dirty="0"/>
          </a:p>
        </p:txBody>
      </p:sp>
    </p:spTree>
    <p:extLst>
      <p:ext uri="{BB962C8B-B14F-4D97-AF65-F5344CB8AC3E}">
        <p14:creationId xmlns:p14="http://schemas.microsoft.com/office/powerpoint/2010/main" val="1825764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En consecuencia…</a:t>
            </a:r>
            <a:endParaRPr lang="es-MX" dirty="0"/>
          </a:p>
        </p:txBody>
      </p:sp>
      <p:sp>
        <p:nvSpPr>
          <p:cNvPr id="3" name="Marcador de contenido 2"/>
          <p:cNvSpPr>
            <a:spLocks noGrp="1"/>
          </p:cNvSpPr>
          <p:nvPr>
            <p:ph idx="1"/>
          </p:nvPr>
        </p:nvSpPr>
        <p:spPr/>
        <p:txBody>
          <a:bodyPr>
            <a:normAutofit/>
          </a:bodyPr>
          <a:lstStyle/>
          <a:p>
            <a:r>
              <a:rPr lang="es-MX" sz="2400" dirty="0" smtClean="0"/>
              <a:t>Las reformas estructurales tuvieron avances importantes: mantener estabilización nominal, preservar dinamismo, exportador, fortalecer ingresos públicos, crear más competencia y atraer inversión en mercados clave, aumentar el número de empleos formales registrados, y mejorar algunos indicadores de bienestar…</a:t>
            </a:r>
          </a:p>
          <a:p>
            <a:endParaRPr lang="es-MX" sz="2400" dirty="0" smtClean="0"/>
          </a:p>
          <a:p>
            <a:endParaRPr lang="es-MX" sz="2400" dirty="0"/>
          </a:p>
          <a:p>
            <a:r>
              <a:rPr lang="es-MX" sz="2400" dirty="0" smtClean="0"/>
              <a:t>Pero NO removieron las restricciones fundamentales que pesan sobre el crecimiento elevado y sostenido de la actividad productiva y el empleo digno.  </a:t>
            </a:r>
          </a:p>
          <a:p>
            <a:pPr lvl="1"/>
            <a:r>
              <a:rPr lang="es-MX" sz="2200" dirty="0" smtClean="0"/>
              <a:t>En parte por la visión, el diseño, o la instrumentación,    </a:t>
            </a:r>
            <a:endParaRPr lang="es-MX" sz="2200" dirty="0"/>
          </a:p>
        </p:txBody>
      </p:sp>
    </p:spTree>
    <p:extLst>
      <p:ext uri="{BB962C8B-B14F-4D97-AF65-F5344CB8AC3E}">
        <p14:creationId xmlns:p14="http://schemas.microsoft.com/office/powerpoint/2010/main" val="39631009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1600" y="2711214"/>
            <a:ext cx="8000365" cy="1062478"/>
          </a:xfrm>
        </p:spPr>
        <p:txBody>
          <a:bodyPr/>
          <a:lstStyle/>
          <a:p>
            <a:r>
              <a:rPr lang="es-MX" dirty="0" smtClean="0"/>
              <a:t>Algunas ilustraciones de efectos o cambios en ámbitos de reformas específicas</a:t>
            </a:r>
            <a:endParaRPr lang="es-MX" dirty="0"/>
          </a:p>
        </p:txBody>
      </p:sp>
      <p:sp>
        <p:nvSpPr>
          <p:cNvPr id="3" name="Marcador de contenido 2"/>
          <p:cNvSpPr>
            <a:spLocks noGrp="1"/>
          </p:cNvSpPr>
          <p:nvPr>
            <p:ph idx="1"/>
          </p:nvPr>
        </p:nvSpPr>
        <p:spPr>
          <a:xfrm>
            <a:off x="142214" y="1146584"/>
            <a:ext cx="8851121" cy="5535887"/>
          </a:xfrm>
        </p:spPr>
        <p:txBody>
          <a:bodyPr/>
          <a:lstStyle/>
          <a:p>
            <a:endParaRPr lang="es-MX" dirty="0"/>
          </a:p>
        </p:txBody>
      </p:sp>
    </p:spTree>
    <p:extLst>
      <p:ext uri="{BB962C8B-B14F-4D97-AF65-F5344CB8AC3E}">
        <p14:creationId xmlns:p14="http://schemas.microsoft.com/office/powerpoint/2010/main" val="190671041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9_NewsPrint">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Mincho"/>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13556</TotalTime>
  <Words>2592</Words>
  <Application>Microsoft Office PowerPoint</Application>
  <PresentationFormat>Presentación en pantalla (4:3)</PresentationFormat>
  <Paragraphs>454</Paragraphs>
  <Slides>40</Slides>
  <Notes>6</Notes>
  <HiddenSlides>0</HiddenSlides>
  <MMClips>0</MMClips>
  <ScaleCrop>false</ScaleCrop>
  <HeadingPairs>
    <vt:vector size="8" baseType="variant">
      <vt:variant>
        <vt:lpstr>Fuentes usadas</vt:lpstr>
      </vt:variant>
      <vt:variant>
        <vt:i4>10</vt:i4>
      </vt:variant>
      <vt:variant>
        <vt:lpstr>Tema</vt:lpstr>
      </vt:variant>
      <vt:variant>
        <vt:i4>1</vt:i4>
      </vt:variant>
      <vt:variant>
        <vt:lpstr>Servidores OLE incrustados</vt:lpstr>
      </vt:variant>
      <vt:variant>
        <vt:i4>1</vt:i4>
      </vt:variant>
      <vt:variant>
        <vt:lpstr>Títulos de diapositiva</vt:lpstr>
      </vt:variant>
      <vt:variant>
        <vt:i4>40</vt:i4>
      </vt:variant>
    </vt:vector>
  </HeadingPairs>
  <TitlesOfParts>
    <vt:vector size="52" baseType="lpstr">
      <vt:lpstr>ＭＳ Ｐゴシック</vt:lpstr>
      <vt:lpstr>ＭＳ Ｐゴシック</vt:lpstr>
      <vt:lpstr>Arial</vt:lpstr>
      <vt:lpstr>Arial Black</vt:lpstr>
      <vt:lpstr>Arial Narrow</vt:lpstr>
      <vt:lpstr>Calibri</vt:lpstr>
      <vt:lpstr>Century Gothic</vt:lpstr>
      <vt:lpstr>Tahoma</vt:lpstr>
      <vt:lpstr>Times New Roman</vt:lpstr>
      <vt:lpstr>Wingdings</vt:lpstr>
      <vt:lpstr>9_NewsPrint</vt:lpstr>
      <vt:lpstr>Diapositiva de think-cell</vt:lpstr>
      <vt:lpstr>Presentación de PowerPoint</vt:lpstr>
      <vt:lpstr>El Pacto por México y las reformas: ¡despertando al mundo entonces!</vt:lpstr>
      <vt:lpstr>El Pacto por México y las reformas estructurales</vt:lpstr>
      <vt:lpstr>¿Cómo evaluar un paquete tal de reformas?</vt:lpstr>
      <vt:lpstr>Retos en evaluar el paquete de reformas de ese calibre</vt:lpstr>
      <vt:lpstr>Diagnóstico detrás del Pacto por México y las reformas</vt:lpstr>
      <vt:lpstr>Diagnóstico alternativo: lo macro esta mal, y faltó atender desigualdad y Estado de Derecho</vt:lpstr>
      <vt:lpstr>En consecuencia…</vt:lpstr>
      <vt:lpstr>Algunas ilustraciones de efectos o cambios en ámbitos de reformas específicas</vt:lpstr>
      <vt:lpstr>Recursos adicionales de la administración:  ¡7.5 pp del PIB!</vt:lpstr>
      <vt:lpstr>Nota para esta legislación: Proyección del cociente de deuda/PIB fue sobre-optimista. ¿Error de cálculo?</vt:lpstr>
      <vt:lpstr>Desde 2009, y a pesar de una reforma fiscal, el gasto ha sido mayor que los ingresos, lo que ha generado déficit recurrente</vt:lpstr>
      <vt:lpstr>El mayor gasto público y el déficit no se han traducido en más elevadas  tasas de crecimiento económico, ni tampoco en reducciones significativas de la pobreza o desigualdad</vt:lpstr>
      <vt:lpstr>Punto crítico en la reforma fiscal y en la agenda macro</vt:lpstr>
      <vt:lpstr>Captación y Financiamiento Bancario del Sector Privado no Financiero (% del PIB)</vt:lpstr>
      <vt:lpstr>Comparativo de tasas de interés</vt:lpstr>
      <vt:lpstr>¿Qué pasó con la productividad y las brechas de crecimiento?</vt:lpstr>
      <vt:lpstr>Productividad total de los factores tuvo un pobre desempeño, y NO aportó al crecimiento (En porcentajes, tasa de alza anual del PIB referenciada en el eje izquierdo) </vt:lpstr>
      <vt:lpstr>México sigue sin cerrar su brecha de PIB per cápita y productividad, (% del de EUA) </vt:lpstr>
      <vt:lpstr>Exportamos muchísimo, pero no se traduce en crecimiento dinámico del PIB (tasas medias de crecimiento anual, 1980-2016 porcentajes, con base en datos a precios constantes)</vt:lpstr>
      <vt:lpstr>Exportaciones en auge, por años, pero no dinamizan al PIB, 1993-2017</vt:lpstr>
      <vt:lpstr>Mismo déficit comercial se asocia con cada vez menos impulso de la economía real </vt:lpstr>
      <vt:lpstr>Inflación es baja pero el  crecimiento se desacelera</vt:lpstr>
      <vt:lpstr>Creciendo por debajo del ritmo potencial (que no es alto)</vt:lpstr>
      <vt:lpstr>Las exportaciones, pero sobre todo la inversión, pierden fuerza</vt:lpstr>
      <vt:lpstr>La inversión pública colapsó en el sexenio, frena a la privada y mina competitividad </vt:lpstr>
      <vt:lpstr>La inversión pública cayó 5% anual en términos realesen 2012-17 . ¡Su menor nivel en décadas, como % PIB! </vt:lpstr>
      <vt:lpstr>Y lo social…</vt:lpstr>
      <vt:lpstr>La distribución funcional del ingreso: problema agudo</vt:lpstr>
      <vt:lpstr>Evolución del poder adquisitivo de los salarios: 1973-2017</vt:lpstr>
      <vt:lpstr>Población subordinada formal por nivel de ingresos</vt:lpstr>
      <vt:lpstr>Remuneración por hora trabajada (1994=100): México y EUA</vt:lpstr>
      <vt:lpstr>Indicadores de Pobreza 2016</vt:lpstr>
      <vt:lpstr>Pobreza: disminución en porcentaje</vt:lpstr>
      <vt:lpstr>Presentación de PowerPoint</vt:lpstr>
      <vt:lpstr>Expectativas del Sector Privado, julio 2018</vt:lpstr>
      <vt:lpstr>Una conclusión preocupante</vt:lpstr>
      <vt:lpstr>Retos de la nueva administración.  ¡No falllar!</vt:lpstr>
      <vt:lpstr>Notas en la coyuntura actual: urge una nueva agenda de desarrollo</vt:lpstr>
      <vt:lpstr>Presentación de PowerPoint</vt:lpstr>
    </vt:vector>
  </TitlesOfParts>
  <Company>PRIVATE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Moisés</dc:creator>
  <cp:lastModifiedBy>eventos</cp:lastModifiedBy>
  <cp:revision>1767</cp:revision>
  <cp:lastPrinted>2016-04-01T19:43:09Z</cp:lastPrinted>
  <dcterms:created xsi:type="dcterms:W3CDTF">2013-01-27T16:17:11Z</dcterms:created>
  <dcterms:modified xsi:type="dcterms:W3CDTF">2018-08-07T15:00:50Z</dcterms:modified>
</cp:coreProperties>
</file>