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7" r:id="rId1"/>
  </p:sldMasterIdLst>
  <p:notesMasterIdLst>
    <p:notesMasterId r:id="rId24"/>
  </p:notesMasterIdLst>
  <p:sldIdLst>
    <p:sldId id="256" r:id="rId2"/>
    <p:sldId id="260" r:id="rId3"/>
    <p:sldId id="259" r:id="rId4"/>
    <p:sldId id="261" r:id="rId5"/>
    <p:sldId id="285" r:id="rId6"/>
    <p:sldId id="286" r:id="rId7"/>
    <p:sldId id="287" r:id="rId8"/>
    <p:sldId id="288" r:id="rId9"/>
    <p:sldId id="263" r:id="rId10"/>
    <p:sldId id="289" r:id="rId11"/>
    <p:sldId id="290" r:id="rId12"/>
    <p:sldId id="292" r:id="rId13"/>
    <p:sldId id="293" r:id="rId14"/>
    <p:sldId id="294" r:id="rId15"/>
    <p:sldId id="295" r:id="rId16"/>
    <p:sldId id="297" r:id="rId17"/>
    <p:sldId id="296" r:id="rId18"/>
    <p:sldId id="298" r:id="rId19"/>
    <p:sldId id="299" r:id="rId20"/>
    <p:sldId id="291" r:id="rId21"/>
    <p:sldId id="300" r:id="rId22"/>
    <p:sldId id="279" r:id="rId23"/>
  </p:sldIdLst>
  <p:sldSz cx="9144000" cy="5143500" type="screen16x9"/>
  <p:notesSz cx="6858000" cy="9144000"/>
  <p:embeddedFontLst>
    <p:embeddedFont>
      <p:font typeface="Arial Narrow" panose="020B0606020202030204" pitchFamily="34" charset="0"/>
      <p:regular r:id="rId25"/>
      <p:bold r:id="rId26"/>
      <p:italic r:id="rId27"/>
      <p:boldItalic r:id="rId28"/>
    </p:embeddedFont>
    <p:embeddedFont>
      <p:font typeface="Arvo" panose="020B0604020202020204" charset="0"/>
      <p:regular r:id="rId29"/>
      <p:bold r:id="rId30"/>
      <p:italic r:id="rId31"/>
      <p:boldItalic r:id="rId32"/>
    </p:embeddedFont>
    <p:embeddedFont>
      <p:font typeface="Roboto Condensed" panose="020B0604020202020204" charset="0"/>
      <p:regular r:id="rId33"/>
      <p:bold r:id="rId34"/>
      <p:italic r:id="rId35"/>
      <p:boldItalic r:id="rId36"/>
    </p:embeddedFont>
    <p:embeddedFont>
      <p:font typeface="Roboto Condensed Light" panose="020B0604020202020204"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0D33594-470B-425B-83C2-8A4482728E90}">
  <a:tblStyle styleId="{80D33594-470B-425B-83C2-8A4482728E90}"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366"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9" Type="http://schemas.openxmlformats.org/officeDocument/2006/relationships/font" Target="fonts/font15.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0.fntdata"/><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font" Target="fonts/font13.fntdata"/><Relationship Id="rId40" Type="http://schemas.openxmlformats.org/officeDocument/2006/relationships/font" Target="fonts/font1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110687584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35f391192_0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2" name="Google Shape;182;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f391192_01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Google Shape;26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f391192_01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Google Shape;26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5f391192_029: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9" name="Google Shape;21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f391192_01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Google Shape;26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f391192_01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Google Shape;26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f391192_01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Google Shape;26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f391192_01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Google Shape;26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f391192_01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Google Shape;26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f391192_01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Google Shape;26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5f391192_029: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9" name="Google Shape;21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35f391192_09: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7" name="Google Shape;227;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f391192_01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Google Shape;26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f391192_01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Google Shape;26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g35ed75ccf_022: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00" name="Google Shape;500;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5f391192_029: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9" name="Google Shape;21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5f391192_029: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9" name="Google Shape;21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f391192_01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Google Shape;26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f391192_01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Google Shape;26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7544483" y="657775"/>
            <a:ext cx="1299300" cy="4329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nvGrpSpPr>
          <p:cNvPr id="11" name="Google Shape;11;p2"/>
          <p:cNvGrpSpPr/>
          <p:nvPr/>
        </p:nvGrpSpPr>
        <p:grpSpPr>
          <a:xfrm>
            <a:off x="0" y="-7088"/>
            <a:ext cx="8661398" cy="5150588"/>
            <a:chOff x="0" y="-7088"/>
            <a:chExt cx="8661398" cy="5150588"/>
          </a:xfrm>
        </p:grpSpPr>
        <p:sp>
          <p:nvSpPr>
            <p:cNvPr id="12" name="Google Shape;12;p2"/>
            <p:cNvSpPr/>
            <p:nvPr/>
          </p:nvSpPr>
          <p:spPr>
            <a:xfrm>
              <a:off x="0" y="0"/>
              <a:ext cx="3525000" cy="5143500"/>
            </a:xfrm>
            <a:prstGeom prst="rect">
              <a:avLst/>
            </a:prstGeom>
            <a:solidFill>
              <a:srgbClr val="C7D3E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Google Shape;13;p2"/>
            <p:cNvSpPr/>
            <p:nvPr/>
          </p:nvSpPr>
          <p:spPr>
            <a:xfrm rot="10800000" flipH="1">
              <a:off x="3517898" y="-7088"/>
              <a:ext cx="5143500" cy="5143500"/>
            </a:xfrm>
            <a:prstGeom prst="rtTriangle">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grpSp>
        <p:nvGrpSpPr>
          <p:cNvPr id="14" name="Google Shape;14;p2"/>
          <p:cNvGrpSpPr/>
          <p:nvPr/>
        </p:nvGrpSpPr>
        <p:grpSpPr>
          <a:xfrm rot="10800000" flipH="1">
            <a:off x="1" y="1090763"/>
            <a:ext cx="8847502" cy="2961975"/>
            <a:chOff x="-8178042" y="-4493254"/>
            <a:chExt cx="19483598" cy="6522736"/>
          </a:xfrm>
        </p:grpSpPr>
        <p:sp>
          <p:nvSpPr>
            <p:cNvPr id="15" name="Google Shape;15;p2"/>
            <p:cNvSpPr/>
            <p:nvPr/>
          </p:nvSpPr>
          <p:spPr>
            <a:xfrm>
              <a:off x="-8178042" y="-4493118"/>
              <a:ext cx="12968400" cy="6522600"/>
            </a:xfrm>
            <a:prstGeom prst="rect">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sp>
          <p:nvSpPr>
            <p:cNvPr id="16" name="Google Shape;16;p2"/>
            <p:cNvSpPr/>
            <p:nvPr/>
          </p:nvSpPr>
          <p:spPr>
            <a:xfrm>
              <a:off x="4782955" y="-4493254"/>
              <a:ext cx="6522600" cy="6522600"/>
            </a:xfrm>
            <a:prstGeom prst="rtTriangle">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grpSp>
        <p:nvGrpSpPr>
          <p:cNvPr id="17" name="Google Shape;17;p2"/>
          <p:cNvGrpSpPr/>
          <p:nvPr/>
        </p:nvGrpSpPr>
        <p:grpSpPr>
          <a:xfrm>
            <a:off x="3677236" y="4278349"/>
            <a:ext cx="5480829" cy="432996"/>
            <a:chOff x="5582265" y="4646738"/>
            <a:chExt cx="5480829" cy="432996"/>
          </a:xfrm>
        </p:grpSpPr>
        <p:sp>
          <p:nvSpPr>
            <p:cNvPr id="18" name="Google Shape;18;p2"/>
            <p:cNvSpPr/>
            <p:nvPr/>
          </p:nvSpPr>
          <p:spPr>
            <a:xfrm rot="10800000">
              <a:off x="5582265"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19" name="Google Shape;19;p2"/>
            <p:cNvGrpSpPr/>
            <p:nvPr/>
          </p:nvGrpSpPr>
          <p:grpSpPr>
            <a:xfrm flipH="1">
              <a:off x="5585232" y="4646738"/>
              <a:ext cx="5477861" cy="304551"/>
              <a:chOff x="-24158748" y="330075"/>
              <a:chExt cx="30568423" cy="1699506"/>
            </a:xfrm>
          </p:grpSpPr>
          <p:sp>
            <p:nvSpPr>
              <p:cNvPr id="20" name="Google Shape;20;p2"/>
              <p:cNvSpPr/>
              <p:nvPr/>
            </p:nvSpPr>
            <p:spPr>
              <a:xfrm>
                <a:off x="-24158748" y="330081"/>
                <a:ext cx="289080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21" name="Google Shape;21;p2"/>
              <p:cNvSpPr/>
              <p:nvPr/>
            </p:nvSpPr>
            <p:spPr>
              <a:xfrm>
                <a:off x="4710175"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22" name="Google Shape;22;p2"/>
          <p:cNvSpPr txBox="1">
            <a:spLocks noGrp="1"/>
          </p:cNvSpPr>
          <p:nvPr>
            <p:ph type="ctrTitle"/>
          </p:nvPr>
        </p:nvSpPr>
        <p:spPr>
          <a:xfrm>
            <a:off x="685800" y="1090750"/>
            <a:ext cx="5367900" cy="29619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23"/>
        <p:cNvGrpSpPr/>
        <p:nvPr/>
      </p:nvGrpSpPr>
      <p:grpSpPr>
        <a:xfrm>
          <a:off x="0" y="0"/>
          <a:ext cx="0" cy="0"/>
          <a:chOff x="0" y="0"/>
          <a:chExt cx="0" cy="0"/>
        </a:xfrm>
      </p:grpSpPr>
      <p:sp>
        <p:nvSpPr>
          <p:cNvPr id="24" name="Google Shape;24;p3"/>
          <p:cNvSpPr/>
          <p:nvPr/>
        </p:nvSpPr>
        <p:spPr>
          <a:xfrm>
            <a:off x="5697214" y="2635519"/>
            <a:ext cx="889200" cy="2964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nvGrpSpPr>
          <p:cNvPr id="25" name="Google Shape;25;p3"/>
          <p:cNvGrpSpPr/>
          <p:nvPr/>
        </p:nvGrpSpPr>
        <p:grpSpPr>
          <a:xfrm>
            <a:off x="0" y="-7088"/>
            <a:ext cx="8661398" cy="5150588"/>
            <a:chOff x="0" y="-7088"/>
            <a:chExt cx="8661398" cy="5150588"/>
          </a:xfrm>
        </p:grpSpPr>
        <p:sp>
          <p:nvSpPr>
            <p:cNvPr id="26" name="Google Shape;26;p3"/>
            <p:cNvSpPr/>
            <p:nvPr/>
          </p:nvSpPr>
          <p:spPr>
            <a:xfrm>
              <a:off x="0" y="0"/>
              <a:ext cx="3525000" cy="5143500"/>
            </a:xfrm>
            <a:prstGeom prst="rect">
              <a:avLst/>
            </a:prstGeom>
            <a:solidFill>
              <a:srgbClr val="C7D3E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 name="Google Shape;27;p3"/>
            <p:cNvSpPr/>
            <p:nvPr/>
          </p:nvSpPr>
          <p:spPr>
            <a:xfrm rot="10800000" flipH="1">
              <a:off x="3517898" y="-7088"/>
              <a:ext cx="5143500" cy="5143500"/>
            </a:xfrm>
            <a:prstGeom prst="rtTriangle">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grpSp>
        <p:nvGrpSpPr>
          <p:cNvPr id="28" name="Google Shape;28;p3"/>
          <p:cNvGrpSpPr/>
          <p:nvPr/>
        </p:nvGrpSpPr>
        <p:grpSpPr>
          <a:xfrm rot="10800000" flipH="1">
            <a:off x="-2" y="2924826"/>
            <a:ext cx="6589087" cy="2027268"/>
            <a:chOff x="-9894852" y="-4493254"/>
            <a:chExt cx="21200407" cy="6522740"/>
          </a:xfrm>
        </p:grpSpPr>
        <p:sp>
          <p:nvSpPr>
            <p:cNvPr id="29" name="Google Shape;29;p3"/>
            <p:cNvSpPr/>
            <p:nvPr/>
          </p:nvSpPr>
          <p:spPr>
            <a:xfrm>
              <a:off x="-9894852" y="-4493114"/>
              <a:ext cx="14685300" cy="6522600"/>
            </a:xfrm>
            <a:prstGeom prst="rect">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sp>
          <p:nvSpPr>
            <p:cNvPr id="30" name="Google Shape;30;p3"/>
            <p:cNvSpPr/>
            <p:nvPr/>
          </p:nvSpPr>
          <p:spPr>
            <a:xfrm>
              <a:off x="4782955" y="-4493254"/>
              <a:ext cx="6522600" cy="6522600"/>
            </a:xfrm>
            <a:prstGeom prst="rtTriangle">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grpSp>
        <p:nvGrpSpPr>
          <p:cNvPr id="31" name="Google Shape;31;p3"/>
          <p:cNvGrpSpPr/>
          <p:nvPr/>
        </p:nvGrpSpPr>
        <p:grpSpPr>
          <a:xfrm>
            <a:off x="6946842" y="4472723"/>
            <a:ext cx="2202830" cy="670795"/>
            <a:chOff x="5575242" y="4472723"/>
            <a:chExt cx="2202830" cy="670795"/>
          </a:xfrm>
        </p:grpSpPr>
        <p:sp>
          <p:nvSpPr>
            <p:cNvPr id="32" name="Google Shape;32;p3"/>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33" name="Google Shape;33;p3"/>
            <p:cNvGrpSpPr/>
            <p:nvPr/>
          </p:nvGrpSpPr>
          <p:grpSpPr>
            <a:xfrm flipH="1">
              <a:off x="5734850" y="4472723"/>
              <a:ext cx="2040837" cy="670795"/>
              <a:chOff x="1297954" y="330075"/>
              <a:chExt cx="5169293" cy="1699506"/>
            </a:xfrm>
          </p:grpSpPr>
          <p:sp>
            <p:nvSpPr>
              <p:cNvPr id="34" name="Google Shape;34;p3"/>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35" name="Google Shape;35;p3"/>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36" name="Google Shape;36;p3"/>
            <p:cNvGrpSpPr/>
            <p:nvPr/>
          </p:nvGrpSpPr>
          <p:grpSpPr>
            <a:xfrm flipH="1">
              <a:off x="5578209" y="4646738"/>
              <a:ext cx="2199863" cy="304563"/>
              <a:chOff x="-5827153" y="330075"/>
              <a:chExt cx="12276019" cy="1699569"/>
            </a:xfrm>
          </p:grpSpPr>
          <p:sp>
            <p:nvSpPr>
              <p:cNvPr id="37" name="Google Shape;37;p3"/>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38" name="Google Shape;38;p3"/>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39" name="Google Shape;39;p3"/>
          <p:cNvSpPr txBox="1">
            <a:spLocks noGrp="1"/>
          </p:cNvSpPr>
          <p:nvPr>
            <p:ph type="ctrTitle"/>
          </p:nvPr>
        </p:nvSpPr>
        <p:spPr>
          <a:xfrm>
            <a:off x="463525" y="2871148"/>
            <a:ext cx="4094400" cy="1159800"/>
          </a:xfrm>
          <a:prstGeom prst="rect">
            <a:avLst/>
          </a:prstGeom>
        </p:spPr>
        <p:txBody>
          <a:bodyPr spcFirstLastPara="1" wrap="square" lIns="91425" tIns="91425" rIns="91425" bIns="91425" anchor="b" anchorCtr="0"/>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40" name="Google Shape;40;p3"/>
          <p:cNvSpPr txBox="1">
            <a:spLocks noGrp="1"/>
          </p:cNvSpPr>
          <p:nvPr>
            <p:ph type="subTitle" idx="1"/>
          </p:nvPr>
        </p:nvSpPr>
        <p:spPr>
          <a:xfrm>
            <a:off x="463525" y="3975449"/>
            <a:ext cx="4094400" cy="784800"/>
          </a:xfrm>
          <a:prstGeom prst="rect">
            <a:avLst/>
          </a:prstGeom>
        </p:spPr>
        <p:txBody>
          <a:bodyPr spcFirstLastPara="1" wrap="square" lIns="91425" tIns="91425" rIns="91425" bIns="91425" anchor="t" anchorCtr="0"/>
          <a:lstStyle>
            <a:lvl1pPr lvl="0" rtl="0">
              <a:spcBef>
                <a:spcPts val="0"/>
              </a:spcBef>
              <a:spcAft>
                <a:spcPts val="0"/>
              </a:spcAft>
              <a:buClr>
                <a:srgbClr val="FF9800"/>
              </a:buClr>
              <a:buSzPts val="2000"/>
              <a:buNone/>
              <a:defRPr sz="2000">
                <a:solidFill>
                  <a:srgbClr val="FF9800"/>
                </a:solidFill>
              </a:defRPr>
            </a:lvl1pPr>
            <a:lvl2pPr lvl="1" rtl="0">
              <a:spcBef>
                <a:spcPts val="1000"/>
              </a:spcBef>
              <a:spcAft>
                <a:spcPts val="0"/>
              </a:spcAft>
              <a:buClr>
                <a:srgbClr val="FF9800"/>
              </a:buClr>
              <a:buSzPts val="2000"/>
              <a:buNone/>
              <a:defRPr sz="2000">
                <a:solidFill>
                  <a:srgbClr val="FF9800"/>
                </a:solidFill>
              </a:defRPr>
            </a:lvl2pPr>
            <a:lvl3pPr lvl="2" rtl="0">
              <a:spcBef>
                <a:spcPts val="1000"/>
              </a:spcBef>
              <a:spcAft>
                <a:spcPts val="0"/>
              </a:spcAft>
              <a:buClr>
                <a:srgbClr val="FF9800"/>
              </a:buClr>
              <a:buSzPts val="2000"/>
              <a:buNone/>
              <a:defRPr sz="2000">
                <a:solidFill>
                  <a:srgbClr val="FF9800"/>
                </a:solidFill>
              </a:defRPr>
            </a:lvl3pPr>
            <a:lvl4pPr lvl="3" rtl="0">
              <a:spcBef>
                <a:spcPts val="1000"/>
              </a:spcBef>
              <a:spcAft>
                <a:spcPts val="0"/>
              </a:spcAft>
              <a:buClr>
                <a:srgbClr val="FF9800"/>
              </a:buClr>
              <a:buSzPts val="2000"/>
              <a:buNone/>
              <a:defRPr sz="2000">
                <a:solidFill>
                  <a:srgbClr val="FF9800"/>
                </a:solidFill>
              </a:defRPr>
            </a:lvl4pPr>
            <a:lvl5pPr lvl="4" rtl="0">
              <a:spcBef>
                <a:spcPts val="1000"/>
              </a:spcBef>
              <a:spcAft>
                <a:spcPts val="0"/>
              </a:spcAft>
              <a:buClr>
                <a:srgbClr val="FF9800"/>
              </a:buClr>
              <a:buSzPts val="2000"/>
              <a:buNone/>
              <a:defRPr sz="2000">
                <a:solidFill>
                  <a:srgbClr val="FF9800"/>
                </a:solidFill>
              </a:defRPr>
            </a:lvl5pPr>
            <a:lvl6pPr lvl="5" rtl="0">
              <a:spcBef>
                <a:spcPts val="1000"/>
              </a:spcBef>
              <a:spcAft>
                <a:spcPts val="0"/>
              </a:spcAft>
              <a:buClr>
                <a:srgbClr val="FF9800"/>
              </a:buClr>
              <a:buSzPts val="2000"/>
              <a:buNone/>
              <a:defRPr sz="2000">
                <a:solidFill>
                  <a:srgbClr val="FF9800"/>
                </a:solidFill>
              </a:defRPr>
            </a:lvl6pPr>
            <a:lvl7pPr lvl="6" rtl="0">
              <a:spcBef>
                <a:spcPts val="1000"/>
              </a:spcBef>
              <a:spcAft>
                <a:spcPts val="0"/>
              </a:spcAft>
              <a:buClr>
                <a:srgbClr val="FF9800"/>
              </a:buClr>
              <a:buSzPts val="2000"/>
              <a:buNone/>
              <a:defRPr sz="2000">
                <a:solidFill>
                  <a:srgbClr val="FF9800"/>
                </a:solidFill>
              </a:defRPr>
            </a:lvl7pPr>
            <a:lvl8pPr lvl="7" rtl="0">
              <a:spcBef>
                <a:spcPts val="1000"/>
              </a:spcBef>
              <a:spcAft>
                <a:spcPts val="0"/>
              </a:spcAft>
              <a:buClr>
                <a:srgbClr val="FF9800"/>
              </a:buClr>
              <a:buSzPts val="2000"/>
              <a:buNone/>
              <a:defRPr sz="2000">
                <a:solidFill>
                  <a:srgbClr val="FF9800"/>
                </a:solidFill>
              </a:defRPr>
            </a:lvl8pPr>
            <a:lvl9pPr lvl="8" rtl="0">
              <a:spcBef>
                <a:spcPts val="1000"/>
              </a:spcBef>
              <a:spcAft>
                <a:spcPts val="1000"/>
              </a:spcAft>
              <a:buClr>
                <a:srgbClr val="FF9800"/>
              </a:buClr>
              <a:buSzPts val="2000"/>
              <a:buNone/>
              <a:defRPr sz="2000">
                <a:solidFill>
                  <a:srgbClr val="FF9800"/>
                </a:solidFill>
              </a:defRPr>
            </a:lvl9pPr>
          </a:lstStyle>
          <a:p>
            <a:endParaRPr/>
          </a:p>
        </p:txBody>
      </p:sp>
      <p:sp>
        <p:nvSpPr>
          <p:cNvPr id="41" name="Google Shape;41;p3"/>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42"/>
        <p:cNvGrpSpPr/>
        <p:nvPr/>
      </p:nvGrpSpPr>
      <p:grpSpPr>
        <a:xfrm>
          <a:off x="0" y="0"/>
          <a:ext cx="0" cy="0"/>
          <a:chOff x="0" y="0"/>
          <a:chExt cx="0" cy="0"/>
        </a:xfrm>
      </p:grpSpPr>
      <p:sp>
        <p:nvSpPr>
          <p:cNvPr id="43" name="Google Shape;43;p4"/>
          <p:cNvSpPr/>
          <p:nvPr/>
        </p:nvSpPr>
        <p:spPr>
          <a:xfrm>
            <a:off x="7544483" y="657775"/>
            <a:ext cx="1299300" cy="4329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nvGrpSpPr>
          <p:cNvPr id="44" name="Google Shape;44;p4"/>
          <p:cNvGrpSpPr/>
          <p:nvPr/>
        </p:nvGrpSpPr>
        <p:grpSpPr>
          <a:xfrm>
            <a:off x="0" y="-7088"/>
            <a:ext cx="8661398" cy="5150588"/>
            <a:chOff x="0" y="-7088"/>
            <a:chExt cx="8661398" cy="5150588"/>
          </a:xfrm>
        </p:grpSpPr>
        <p:sp>
          <p:nvSpPr>
            <p:cNvPr id="45" name="Google Shape;45;p4"/>
            <p:cNvSpPr/>
            <p:nvPr/>
          </p:nvSpPr>
          <p:spPr>
            <a:xfrm>
              <a:off x="0" y="0"/>
              <a:ext cx="3525000" cy="5143500"/>
            </a:xfrm>
            <a:prstGeom prst="rect">
              <a:avLst/>
            </a:prstGeom>
            <a:solidFill>
              <a:srgbClr val="C7D3E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6" name="Google Shape;46;p4"/>
            <p:cNvSpPr/>
            <p:nvPr/>
          </p:nvSpPr>
          <p:spPr>
            <a:xfrm rot="10800000" flipH="1">
              <a:off x="3517898" y="-7088"/>
              <a:ext cx="5143500" cy="5143500"/>
            </a:xfrm>
            <a:prstGeom prst="rtTriangle">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grpSp>
        <p:nvGrpSpPr>
          <p:cNvPr id="47" name="Google Shape;47;p4"/>
          <p:cNvGrpSpPr/>
          <p:nvPr/>
        </p:nvGrpSpPr>
        <p:grpSpPr>
          <a:xfrm rot="10800000" flipH="1">
            <a:off x="1" y="1090763"/>
            <a:ext cx="8847502" cy="2961975"/>
            <a:chOff x="-8178042" y="-4493254"/>
            <a:chExt cx="19483598" cy="6522736"/>
          </a:xfrm>
        </p:grpSpPr>
        <p:sp>
          <p:nvSpPr>
            <p:cNvPr id="48" name="Google Shape;48;p4"/>
            <p:cNvSpPr/>
            <p:nvPr/>
          </p:nvSpPr>
          <p:spPr>
            <a:xfrm>
              <a:off x="-8178042" y="-4493118"/>
              <a:ext cx="12968400" cy="6522600"/>
            </a:xfrm>
            <a:prstGeom prst="rect">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sp>
          <p:nvSpPr>
            <p:cNvPr id="49" name="Google Shape;49;p4"/>
            <p:cNvSpPr/>
            <p:nvPr/>
          </p:nvSpPr>
          <p:spPr>
            <a:xfrm>
              <a:off x="4782955" y="-4493254"/>
              <a:ext cx="6522600" cy="6522600"/>
            </a:xfrm>
            <a:prstGeom prst="rtTriangle">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sp>
        <p:nvSpPr>
          <p:cNvPr id="50" name="Google Shape;50;p4"/>
          <p:cNvSpPr txBox="1">
            <a:spLocks noGrp="1"/>
          </p:cNvSpPr>
          <p:nvPr>
            <p:ph type="body" idx="1"/>
          </p:nvPr>
        </p:nvSpPr>
        <p:spPr>
          <a:xfrm>
            <a:off x="829775" y="1202000"/>
            <a:ext cx="5090700" cy="2745000"/>
          </a:xfrm>
          <a:prstGeom prst="rect">
            <a:avLst/>
          </a:prstGeom>
        </p:spPr>
        <p:txBody>
          <a:bodyPr spcFirstLastPara="1" wrap="square" lIns="91425" tIns="91425" rIns="91425" bIns="91425" anchor="t" anchorCtr="0"/>
          <a:lstStyle>
            <a:lvl1pPr marL="457200" lvl="0" indent="-419100" rtl="0">
              <a:spcBef>
                <a:spcPts val="600"/>
              </a:spcBef>
              <a:spcAft>
                <a:spcPts val="0"/>
              </a:spcAft>
              <a:buClr>
                <a:srgbClr val="FFFFFF"/>
              </a:buClr>
              <a:buSzPts val="3000"/>
              <a:buChar char="▰"/>
              <a:defRPr sz="3000" i="1">
                <a:solidFill>
                  <a:srgbClr val="FFFFFF"/>
                </a:solidFill>
              </a:defRPr>
            </a:lvl1pPr>
            <a:lvl2pPr marL="914400" lvl="1" indent="-419100" rtl="0">
              <a:spcBef>
                <a:spcPts val="480"/>
              </a:spcBef>
              <a:spcAft>
                <a:spcPts val="0"/>
              </a:spcAft>
              <a:buClr>
                <a:srgbClr val="FFFFFF"/>
              </a:buClr>
              <a:buSzPts val="3000"/>
              <a:buChar char="▻"/>
              <a:defRPr sz="3000" i="1">
                <a:solidFill>
                  <a:srgbClr val="FFFFFF"/>
                </a:solidFill>
              </a:defRPr>
            </a:lvl2pPr>
            <a:lvl3pPr marL="1371600" lvl="2" indent="-419100" rtl="0">
              <a:spcBef>
                <a:spcPts val="480"/>
              </a:spcBef>
              <a:spcAft>
                <a:spcPts val="0"/>
              </a:spcAft>
              <a:buClr>
                <a:srgbClr val="FFFFFF"/>
              </a:buClr>
              <a:buSzPts val="3000"/>
              <a:buChar char="▻"/>
              <a:defRPr sz="3000" i="1">
                <a:solidFill>
                  <a:srgbClr val="FFFFFF"/>
                </a:solidFill>
              </a:defRPr>
            </a:lvl3pPr>
            <a:lvl4pPr marL="1828800" lvl="3" indent="-419100" rtl="0">
              <a:spcBef>
                <a:spcPts val="360"/>
              </a:spcBef>
              <a:spcAft>
                <a:spcPts val="0"/>
              </a:spcAft>
              <a:buClr>
                <a:srgbClr val="FFFFFF"/>
              </a:buClr>
              <a:buSzPts val="3000"/>
              <a:buChar char="▻"/>
              <a:defRPr sz="3000" i="1">
                <a:solidFill>
                  <a:srgbClr val="FFFFFF"/>
                </a:solidFill>
              </a:defRPr>
            </a:lvl4pPr>
            <a:lvl5pPr marL="2286000" lvl="4" indent="-419100" rtl="0">
              <a:spcBef>
                <a:spcPts val="360"/>
              </a:spcBef>
              <a:spcAft>
                <a:spcPts val="0"/>
              </a:spcAft>
              <a:buClr>
                <a:srgbClr val="FFFFFF"/>
              </a:buClr>
              <a:buSzPts val="3000"/>
              <a:buChar char="▻"/>
              <a:defRPr sz="3000" i="1">
                <a:solidFill>
                  <a:srgbClr val="FFFFFF"/>
                </a:solidFill>
              </a:defRPr>
            </a:lvl5pPr>
            <a:lvl6pPr marL="2743200" lvl="5" indent="-419100" rtl="0">
              <a:spcBef>
                <a:spcPts val="360"/>
              </a:spcBef>
              <a:spcAft>
                <a:spcPts val="0"/>
              </a:spcAft>
              <a:buClr>
                <a:srgbClr val="FFFFFF"/>
              </a:buClr>
              <a:buSzPts val="3000"/>
              <a:buChar char="▻"/>
              <a:defRPr sz="3000" i="1">
                <a:solidFill>
                  <a:srgbClr val="FFFFFF"/>
                </a:solidFill>
              </a:defRPr>
            </a:lvl6pPr>
            <a:lvl7pPr marL="3200400" lvl="6" indent="-419100" rtl="0">
              <a:spcBef>
                <a:spcPts val="360"/>
              </a:spcBef>
              <a:spcAft>
                <a:spcPts val="0"/>
              </a:spcAft>
              <a:buClr>
                <a:srgbClr val="FFFFFF"/>
              </a:buClr>
              <a:buSzPts val="3000"/>
              <a:buChar char="▻"/>
              <a:defRPr sz="3000" i="1">
                <a:solidFill>
                  <a:srgbClr val="FFFFFF"/>
                </a:solidFill>
              </a:defRPr>
            </a:lvl7pPr>
            <a:lvl8pPr marL="3657600" lvl="7" indent="-419100" rtl="0">
              <a:spcBef>
                <a:spcPts val="360"/>
              </a:spcBef>
              <a:spcAft>
                <a:spcPts val="0"/>
              </a:spcAft>
              <a:buClr>
                <a:srgbClr val="FFFFFF"/>
              </a:buClr>
              <a:buSzPts val="3000"/>
              <a:buChar char="▻"/>
              <a:defRPr sz="3000" i="1">
                <a:solidFill>
                  <a:srgbClr val="FFFFFF"/>
                </a:solidFill>
              </a:defRPr>
            </a:lvl8pPr>
            <a:lvl9pPr marL="4114800" lvl="8" indent="-419100">
              <a:spcBef>
                <a:spcPts val="360"/>
              </a:spcBef>
              <a:spcAft>
                <a:spcPts val="0"/>
              </a:spcAft>
              <a:buClr>
                <a:srgbClr val="FFFFFF"/>
              </a:buClr>
              <a:buSzPts val="3000"/>
              <a:buChar char="▻"/>
              <a:defRPr sz="3000" i="1">
                <a:solidFill>
                  <a:srgbClr val="FFFFFF"/>
                </a:solidFill>
              </a:defRPr>
            </a:lvl9pPr>
          </a:lstStyle>
          <a:p>
            <a:endParaRPr/>
          </a:p>
        </p:txBody>
      </p:sp>
      <p:sp>
        <p:nvSpPr>
          <p:cNvPr id="51" name="Google Shape;51;p4"/>
          <p:cNvSpPr txBox="1"/>
          <p:nvPr/>
        </p:nvSpPr>
        <p:spPr>
          <a:xfrm>
            <a:off x="286600" y="1014575"/>
            <a:ext cx="676500" cy="6537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r>
              <a:rPr lang="en" sz="7200" b="1">
                <a:solidFill>
                  <a:srgbClr val="FF9800"/>
                </a:solidFill>
              </a:rPr>
              <a:t>“</a:t>
            </a:r>
            <a:endParaRPr sz="7200" b="1">
              <a:solidFill>
                <a:srgbClr val="FF9800"/>
              </a:solidFill>
            </a:endParaRPr>
          </a:p>
        </p:txBody>
      </p:sp>
      <p:grpSp>
        <p:nvGrpSpPr>
          <p:cNvPr id="52" name="Google Shape;52;p4"/>
          <p:cNvGrpSpPr/>
          <p:nvPr/>
        </p:nvGrpSpPr>
        <p:grpSpPr>
          <a:xfrm>
            <a:off x="6946842" y="4472723"/>
            <a:ext cx="2202830" cy="670795"/>
            <a:chOff x="5575242" y="4472723"/>
            <a:chExt cx="2202830" cy="670795"/>
          </a:xfrm>
        </p:grpSpPr>
        <p:sp>
          <p:nvSpPr>
            <p:cNvPr id="53" name="Google Shape;53;p4"/>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54" name="Google Shape;54;p4"/>
            <p:cNvGrpSpPr/>
            <p:nvPr/>
          </p:nvGrpSpPr>
          <p:grpSpPr>
            <a:xfrm flipH="1">
              <a:off x="5734850" y="4472723"/>
              <a:ext cx="2040837" cy="670795"/>
              <a:chOff x="1297954" y="330075"/>
              <a:chExt cx="5169293" cy="1699506"/>
            </a:xfrm>
          </p:grpSpPr>
          <p:sp>
            <p:nvSpPr>
              <p:cNvPr id="55" name="Google Shape;55;p4"/>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56" name="Google Shape;56;p4"/>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57" name="Google Shape;57;p4"/>
            <p:cNvGrpSpPr/>
            <p:nvPr/>
          </p:nvGrpSpPr>
          <p:grpSpPr>
            <a:xfrm flipH="1">
              <a:off x="5578209" y="4646738"/>
              <a:ext cx="2199863" cy="304563"/>
              <a:chOff x="-5827153" y="330075"/>
              <a:chExt cx="12276019" cy="1699569"/>
            </a:xfrm>
          </p:grpSpPr>
          <p:sp>
            <p:nvSpPr>
              <p:cNvPr id="58" name="Google Shape;58;p4"/>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59" name="Google Shape;59;p4"/>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60" name="Google Shape;60;p4"/>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61"/>
        <p:cNvGrpSpPr/>
        <p:nvPr/>
      </p:nvGrpSpPr>
      <p:grpSpPr>
        <a:xfrm>
          <a:off x="0" y="0"/>
          <a:ext cx="0" cy="0"/>
          <a:chOff x="0" y="0"/>
          <a:chExt cx="0" cy="0"/>
        </a:xfrm>
      </p:grpSpPr>
      <p:grpSp>
        <p:nvGrpSpPr>
          <p:cNvPr id="62" name="Google Shape;62;p5"/>
          <p:cNvGrpSpPr/>
          <p:nvPr/>
        </p:nvGrpSpPr>
        <p:grpSpPr>
          <a:xfrm>
            <a:off x="-4" y="40"/>
            <a:ext cx="7072430" cy="1327315"/>
            <a:chOff x="-4" y="40"/>
            <a:chExt cx="7072430" cy="1327315"/>
          </a:xfrm>
        </p:grpSpPr>
        <p:sp>
          <p:nvSpPr>
            <p:cNvPr id="63" name="Google Shape;63;p5"/>
            <p:cNvSpPr/>
            <p:nvPr/>
          </p:nvSpPr>
          <p:spPr>
            <a:xfrm>
              <a:off x="6292649" y="126425"/>
              <a:ext cx="779700" cy="2598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nvGrpSpPr>
            <p:cNvPr id="64" name="Google Shape;64;p5"/>
            <p:cNvGrpSpPr/>
            <p:nvPr/>
          </p:nvGrpSpPr>
          <p:grpSpPr>
            <a:xfrm rot="10800000" flipH="1">
              <a:off x="3" y="40"/>
              <a:ext cx="6756168" cy="1327315"/>
              <a:chOff x="-2168138" y="330075"/>
              <a:chExt cx="8650663" cy="1699506"/>
            </a:xfrm>
          </p:grpSpPr>
          <p:sp>
            <p:nvSpPr>
              <p:cNvPr id="65" name="Google Shape;65;p5"/>
              <p:cNvSpPr/>
              <p:nvPr/>
            </p:nvSpPr>
            <p:spPr>
              <a:xfrm>
                <a:off x="-2168138" y="330081"/>
                <a:ext cx="69582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sp>
            <p:nvSpPr>
              <p:cNvPr id="66" name="Google Shape;66;p5"/>
              <p:cNvSpPr/>
              <p:nvPr/>
            </p:nvSpPr>
            <p:spPr>
              <a:xfrm>
                <a:off x="4783025"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grpSp>
          <p:nvGrpSpPr>
            <p:cNvPr id="67" name="Google Shape;67;p5"/>
            <p:cNvGrpSpPr/>
            <p:nvPr/>
          </p:nvGrpSpPr>
          <p:grpSpPr>
            <a:xfrm rot="10800000" flipH="1">
              <a:off x="-4" y="381007"/>
              <a:ext cx="7072430" cy="771744"/>
              <a:chOff x="-9092084" y="330075"/>
              <a:chExt cx="15574609" cy="1699501"/>
            </a:xfrm>
          </p:grpSpPr>
          <p:sp>
            <p:nvSpPr>
              <p:cNvPr id="68" name="Google Shape;68;p5"/>
              <p:cNvSpPr/>
              <p:nvPr/>
            </p:nvSpPr>
            <p:spPr>
              <a:xfrm>
                <a:off x="-9092084" y="330076"/>
                <a:ext cx="13882200" cy="1699500"/>
              </a:xfrm>
              <a:prstGeom prst="rect">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sp>
            <p:nvSpPr>
              <p:cNvPr id="69" name="Google Shape;69;p5"/>
              <p:cNvSpPr/>
              <p:nvPr/>
            </p:nvSpPr>
            <p:spPr>
              <a:xfrm>
                <a:off x="4783025" y="330075"/>
                <a:ext cx="1699500" cy="1699500"/>
              </a:xfrm>
              <a:prstGeom prst="rtTriangle">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grpSp>
      <p:grpSp>
        <p:nvGrpSpPr>
          <p:cNvPr id="70" name="Google Shape;70;p5"/>
          <p:cNvGrpSpPr/>
          <p:nvPr/>
        </p:nvGrpSpPr>
        <p:grpSpPr>
          <a:xfrm>
            <a:off x="6946842" y="4472723"/>
            <a:ext cx="2202830" cy="670795"/>
            <a:chOff x="5575242" y="4472723"/>
            <a:chExt cx="2202830" cy="670795"/>
          </a:xfrm>
        </p:grpSpPr>
        <p:sp>
          <p:nvSpPr>
            <p:cNvPr id="71" name="Google Shape;71;p5"/>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72" name="Google Shape;72;p5"/>
            <p:cNvGrpSpPr/>
            <p:nvPr/>
          </p:nvGrpSpPr>
          <p:grpSpPr>
            <a:xfrm flipH="1">
              <a:off x="5734850" y="4472723"/>
              <a:ext cx="2040837" cy="670795"/>
              <a:chOff x="1297954" y="330075"/>
              <a:chExt cx="5169293" cy="1699506"/>
            </a:xfrm>
          </p:grpSpPr>
          <p:sp>
            <p:nvSpPr>
              <p:cNvPr id="73" name="Google Shape;73;p5"/>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74" name="Google Shape;74;p5"/>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75" name="Google Shape;75;p5"/>
            <p:cNvGrpSpPr/>
            <p:nvPr/>
          </p:nvGrpSpPr>
          <p:grpSpPr>
            <a:xfrm flipH="1">
              <a:off x="5578209" y="4646738"/>
              <a:ext cx="2199863" cy="304563"/>
              <a:chOff x="-5827153" y="330075"/>
              <a:chExt cx="12276019" cy="1699569"/>
            </a:xfrm>
          </p:grpSpPr>
          <p:sp>
            <p:nvSpPr>
              <p:cNvPr id="76" name="Google Shape;76;p5"/>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77" name="Google Shape;77;p5"/>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78" name="Google Shape;78;p5"/>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79" name="Google Shape;79;p5"/>
          <p:cNvSpPr txBox="1">
            <a:spLocks noGrp="1"/>
          </p:cNvSpPr>
          <p:nvPr>
            <p:ph type="body" idx="1"/>
          </p:nvPr>
        </p:nvSpPr>
        <p:spPr>
          <a:xfrm>
            <a:off x="814275" y="1327350"/>
            <a:ext cx="6132600" cy="3145500"/>
          </a:xfrm>
          <a:prstGeom prst="rect">
            <a:avLst/>
          </a:prstGeom>
        </p:spPr>
        <p:txBody>
          <a:bodyPr spcFirstLastPara="1" wrap="square" lIns="91425" tIns="91425" rIns="91425" bIns="91425" anchor="ctr" anchorCtr="0"/>
          <a:lstStyle>
            <a:lvl1pPr marL="457200" lvl="0" indent="-381000">
              <a:spcBef>
                <a:spcPts val="600"/>
              </a:spcBef>
              <a:spcAft>
                <a:spcPts val="0"/>
              </a:spcAft>
              <a:buSzPts val="2400"/>
              <a:buChar char="▰"/>
              <a:defRPr/>
            </a:lvl1pPr>
            <a:lvl2pPr marL="914400" lvl="1" indent="-381000">
              <a:spcBef>
                <a:spcPts val="1000"/>
              </a:spcBef>
              <a:spcAft>
                <a:spcPts val="0"/>
              </a:spcAft>
              <a:buSzPts val="2400"/>
              <a:buChar char="▻"/>
              <a:defRPr/>
            </a:lvl2pPr>
            <a:lvl3pPr marL="1371600" lvl="2" indent="-381000">
              <a:spcBef>
                <a:spcPts val="1000"/>
              </a:spcBef>
              <a:spcAft>
                <a:spcPts val="0"/>
              </a:spcAft>
              <a:buSzPts val="2400"/>
              <a:buChar char="▻"/>
              <a:defRPr/>
            </a:lvl3pPr>
            <a:lvl4pPr marL="1828800" lvl="3" indent="-381000">
              <a:spcBef>
                <a:spcPts val="1000"/>
              </a:spcBef>
              <a:spcAft>
                <a:spcPts val="0"/>
              </a:spcAft>
              <a:buSzPts val="2400"/>
              <a:buChar char="▻"/>
              <a:defRPr/>
            </a:lvl4pPr>
            <a:lvl5pPr marL="2286000" lvl="4" indent="-381000">
              <a:spcBef>
                <a:spcPts val="1000"/>
              </a:spcBef>
              <a:spcAft>
                <a:spcPts val="0"/>
              </a:spcAft>
              <a:buSzPts val="2400"/>
              <a:buChar char="▻"/>
              <a:defRPr/>
            </a:lvl5pPr>
            <a:lvl6pPr marL="2743200" lvl="5" indent="-381000">
              <a:spcBef>
                <a:spcPts val="1000"/>
              </a:spcBef>
              <a:spcAft>
                <a:spcPts val="0"/>
              </a:spcAft>
              <a:buSzPts val="2400"/>
              <a:buChar char="▻"/>
              <a:defRPr/>
            </a:lvl6pPr>
            <a:lvl7pPr marL="3200400" lvl="6" indent="-381000">
              <a:spcBef>
                <a:spcPts val="1000"/>
              </a:spcBef>
              <a:spcAft>
                <a:spcPts val="0"/>
              </a:spcAft>
              <a:buSzPts val="2400"/>
              <a:buChar char="▻"/>
              <a:defRPr/>
            </a:lvl7pPr>
            <a:lvl8pPr marL="3657600" lvl="7" indent="-381000">
              <a:spcBef>
                <a:spcPts val="1000"/>
              </a:spcBef>
              <a:spcAft>
                <a:spcPts val="0"/>
              </a:spcAft>
              <a:buSzPts val="2400"/>
              <a:buChar char="▻"/>
              <a:defRPr/>
            </a:lvl8pPr>
            <a:lvl9pPr marL="4114800" lvl="8" indent="-381000">
              <a:spcBef>
                <a:spcPts val="1000"/>
              </a:spcBef>
              <a:spcAft>
                <a:spcPts val="1000"/>
              </a:spcAft>
              <a:buSzPts val="2400"/>
              <a:buChar char="▻"/>
              <a:defRPr/>
            </a:lvl9pPr>
          </a:lstStyle>
          <a:p>
            <a:endParaRPr/>
          </a:p>
        </p:txBody>
      </p:sp>
      <p:sp>
        <p:nvSpPr>
          <p:cNvPr id="80" name="Google Shape;80;p5"/>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81"/>
        <p:cNvGrpSpPr/>
        <p:nvPr/>
      </p:nvGrpSpPr>
      <p:grpSpPr>
        <a:xfrm>
          <a:off x="0" y="0"/>
          <a:ext cx="0" cy="0"/>
          <a:chOff x="0" y="0"/>
          <a:chExt cx="0" cy="0"/>
        </a:xfrm>
      </p:grpSpPr>
      <p:grpSp>
        <p:nvGrpSpPr>
          <p:cNvPr id="82" name="Google Shape;82;p6"/>
          <p:cNvGrpSpPr/>
          <p:nvPr/>
        </p:nvGrpSpPr>
        <p:grpSpPr>
          <a:xfrm>
            <a:off x="-4" y="40"/>
            <a:ext cx="7072430" cy="1327315"/>
            <a:chOff x="-4" y="40"/>
            <a:chExt cx="7072430" cy="1327315"/>
          </a:xfrm>
        </p:grpSpPr>
        <p:sp>
          <p:nvSpPr>
            <p:cNvPr id="83" name="Google Shape;83;p6"/>
            <p:cNvSpPr/>
            <p:nvPr/>
          </p:nvSpPr>
          <p:spPr>
            <a:xfrm>
              <a:off x="6292649" y="126425"/>
              <a:ext cx="779700" cy="2598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nvGrpSpPr>
            <p:cNvPr id="84" name="Google Shape;84;p6"/>
            <p:cNvGrpSpPr/>
            <p:nvPr/>
          </p:nvGrpSpPr>
          <p:grpSpPr>
            <a:xfrm rot="10800000" flipH="1">
              <a:off x="3" y="40"/>
              <a:ext cx="6756168" cy="1327315"/>
              <a:chOff x="-2168138" y="330075"/>
              <a:chExt cx="8650663" cy="1699506"/>
            </a:xfrm>
          </p:grpSpPr>
          <p:sp>
            <p:nvSpPr>
              <p:cNvPr id="85" name="Google Shape;85;p6"/>
              <p:cNvSpPr/>
              <p:nvPr/>
            </p:nvSpPr>
            <p:spPr>
              <a:xfrm>
                <a:off x="-2168138" y="330081"/>
                <a:ext cx="69582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sp>
            <p:nvSpPr>
              <p:cNvPr id="86" name="Google Shape;86;p6"/>
              <p:cNvSpPr/>
              <p:nvPr/>
            </p:nvSpPr>
            <p:spPr>
              <a:xfrm>
                <a:off x="4783025"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grpSp>
          <p:nvGrpSpPr>
            <p:cNvPr id="87" name="Google Shape;87;p6"/>
            <p:cNvGrpSpPr/>
            <p:nvPr/>
          </p:nvGrpSpPr>
          <p:grpSpPr>
            <a:xfrm rot="10800000" flipH="1">
              <a:off x="-4" y="381007"/>
              <a:ext cx="7072430" cy="771744"/>
              <a:chOff x="-9092084" y="330075"/>
              <a:chExt cx="15574609" cy="1699501"/>
            </a:xfrm>
          </p:grpSpPr>
          <p:sp>
            <p:nvSpPr>
              <p:cNvPr id="88" name="Google Shape;88;p6"/>
              <p:cNvSpPr/>
              <p:nvPr/>
            </p:nvSpPr>
            <p:spPr>
              <a:xfrm>
                <a:off x="-9092084" y="330076"/>
                <a:ext cx="13882200" cy="1699500"/>
              </a:xfrm>
              <a:prstGeom prst="rect">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sp>
            <p:nvSpPr>
              <p:cNvPr id="89" name="Google Shape;89;p6"/>
              <p:cNvSpPr/>
              <p:nvPr/>
            </p:nvSpPr>
            <p:spPr>
              <a:xfrm>
                <a:off x="4783025" y="330075"/>
                <a:ext cx="1699500" cy="1699500"/>
              </a:xfrm>
              <a:prstGeom prst="rtTriangle">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grpSp>
      <p:grpSp>
        <p:nvGrpSpPr>
          <p:cNvPr id="90" name="Google Shape;90;p6"/>
          <p:cNvGrpSpPr/>
          <p:nvPr/>
        </p:nvGrpSpPr>
        <p:grpSpPr>
          <a:xfrm>
            <a:off x="6946842" y="4472723"/>
            <a:ext cx="2202830" cy="670795"/>
            <a:chOff x="5575242" y="4472723"/>
            <a:chExt cx="2202830" cy="670795"/>
          </a:xfrm>
        </p:grpSpPr>
        <p:sp>
          <p:nvSpPr>
            <p:cNvPr id="91" name="Google Shape;91;p6"/>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92" name="Google Shape;92;p6"/>
            <p:cNvGrpSpPr/>
            <p:nvPr/>
          </p:nvGrpSpPr>
          <p:grpSpPr>
            <a:xfrm flipH="1">
              <a:off x="5734850" y="4472723"/>
              <a:ext cx="2040837" cy="670795"/>
              <a:chOff x="1297954" y="330075"/>
              <a:chExt cx="5169293" cy="1699506"/>
            </a:xfrm>
          </p:grpSpPr>
          <p:sp>
            <p:nvSpPr>
              <p:cNvPr id="93" name="Google Shape;93;p6"/>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94" name="Google Shape;94;p6"/>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95" name="Google Shape;95;p6"/>
            <p:cNvGrpSpPr/>
            <p:nvPr/>
          </p:nvGrpSpPr>
          <p:grpSpPr>
            <a:xfrm flipH="1">
              <a:off x="5578209" y="4646738"/>
              <a:ext cx="2199863" cy="304563"/>
              <a:chOff x="-5827153" y="330075"/>
              <a:chExt cx="12276019" cy="1699569"/>
            </a:xfrm>
          </p:grpSpPr>
          <p:sp>
            <p:nvSpPr>
              <p:cNvPr id="96" name="Google Shape;96;p6"/>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97" name="Google Shape;97;p6"/>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98" name="Google Shape;98;p6"/>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99" name="Google Shape;99;p6"/>
          <p:cNvSpPr txBox="1">
            <a:spLocks noGrp="1"/>
          </p:cNvSpPr>
          <p:nvPr>
            <p:ph type="body" idx="1"/>
          </p:nvPr>
        </p:nvSpPr>
        <p:spPr>
          <a:xfrm>
            <a:off x="814275" y="1537988"/>
            <a:ext cx="3378300" cy="2724300"/>
          </a:xfrm>
          <a:prstGeom prst="rect">
            <a:avLst/>
          </a:prstGeom>
        </p:spPr>
        <p:txBody>
          <a:bodyPr spcFirstLastPara="1" wrap="square" lIns="91425" tIns="91425" rIns="91425" bIns="91425" anchor="t" anchorCtr="0"/>
          <a:lstStyle>
            <a:lvl1pPr marL="457200" lvl="0" indent="-355600">
              <a:spcBef>
                <a:spcPts val="600"/>
              </a:spcBef>
              <a:spcAft>
                <a:spcPts val="0"/>
              </a:spcAft>
              <a:buSzPts val="2000"/>
              <a:buChar char="▰"/>
              <a:defRPr sz="2000"/>
            </a:lvl1pPr>
            <a:lvl2pPr marL="914400" lvl="1" indent="-355600">
              <a:spcBef>
                <a:spcPts val="1000"/>
              </a:spcBef>
              <a:spcAft>
                <a:spcPts val="0"/>
              </a:spcAft>
              <a:buSzPts val="2000"/>
              <a:buChar char="▻"/>
              <a:defRPr sz="2000"/>
            </a:lvl2pPr>
            <a:lvl3pPr marL="1371600" lvl="2" indent="-355600">
              <a:spcBef>
                <a:spcPts val="1000"/>
              </a:spcBef>
              <a:spcAft>
                <a:spcPts val="0"/>
              </a:spcAft>
              <a:buSzPts val="2000"/>
              <a:buChar char="▻"/>
              <a:defRPr sz="2000"/>
            </a:lvl3pPr>
            <a:lvl4pPr marL="1828800" lvl="3" indent="-355600">
              <a:spcBef>
                <a:spcPts val="1000"/>
              </a:spcBef>
              <a:spcAft>
                <a:spcPts val="0"/>
              </a:spcAft>
              <a:buSzPts val="2000"/>
              <a:buChar char="▻"/>
              <a:defRPr sz="2000"/>
            </a:lvl4pPr>
            <a:lvl5pPr marL="2286000" lvl="4" indent="-355600">
              <a:spcBef>
                <a:spcPts val="1000"/>
              </a:spcBef>
              <a:spcAft>
                <a:spcPts val="0"/>
              </a:spcAft>
              <a:buSzPts val="2000"/>
              <a:buChar char="▻"/>
              <a:defRPr sz="2000"/>
            </a:lvl5pPr>
            <a:lvl6pPr marL="2743200" lvl="5" indent="-355600">
              <a:spcBef>
                <a:spcPts val="1000"/>
              </a:spcBef>
              <a:spcAft>
                <a:spcPts val="0"/>
              </a:spcAft>
              <a:buSzPts val="2000"/>
              <a:buChar char="▻"/>
              <a:defRPr sz="2000"/>
            </a:lvl6pPr>
            <a:lvl7pPr marL="3200400" lvl="6" indent="-355600">
              <a:spcBef>
                <a:spcPts val="1000"/>
              </a:spcBef>
              <a:spcAft>
                <a:spcPts val="0"/>
              </a:spcAft>
              <a:buSzPts val="2000"/>
              <a:buChar char="▻"/>
              <a:defRPr sz="2000"/>
            </a:lvl7pPr>
            <a:lvl8pPr marL="3657600" lvl="7" indent="-355600">
              <a:spcBef>
                <a:spcPts val="1000"/>
              </a:spcBef>
              <a:spcAft>
                <a:spcPts val="0"/>
              </a:spcAft>
              <a:buSzPts val="2000"/>
              <a:buChar char="▻"/>
              <a:defRPr sz="2000"/>
            </a:lvl8pPr>
            <a:lvl9pPr marL="4114800" lvl="8" indent="-355600">
              <a:spcBef>
                <a:spcPts val="1000"/>
              </a:spcBef>
              <a:spcAft>
                <a:spcPts val="1000"/>
              </a:spcAft>
              <a:buSzPts val="2000"/>
              <a:buChar char="▻"/>
              <a:defRPr sz="2000"/>
            </a:lvl9pPr>
          </a:lstStyle>
          <a:p>
            <a:endParaRPr/>
          </a:p>
        </p:txBody>
      </p:sp>
      <p:sp>
        <p:nvSpPr>
          <p:cNvPr id="100" name="Google Shape;100;p6"/>
          <p:cNvSpPr txBox="1">
            <a:spLocks noGrp="1"/>
          </p:cNvSpPr>
          <p:nvPr>
            <p:ph type="body" idx="2"/>
          </p:nvPr>
        </p:nvSpPr>
        <p:spPr>
          <a:xfrm>
            <a:off x="4396123" y="1537988"/>
            <a:ext cx="3378300" cy="2724300"/>
          </a:xfrm>
          <a:prstGeom prst="rect">
            <a:avLst/>
          </a:prstGeom>
        </p:spPr>
        <p:txBody>
          <a:bodyPr spcFirstLastPara="1" wrap="square" lIns="91425" tIns="91425" rIns="91425" bIns="91425" anchor="t" anchorCtr="0"/>
          <a:lstStyle>
            <a:lvl1pPr marL="457200" lvl="0" indent="-355600">
              <a:spcBef>
                <a:spcPts val="600"/>
              </a:spcBef>
              <a:spcAft>
                <a:spcPts val="0"/>
              </a:spcAft>
              <a:buSzPts val="2000"/>
              <a:buChar char="▰"/>
              <a:defRPr sz="2000"/>
            </a:lvl1pPr>
            <a:lvl2pPr marL="914400" lvl="1" indent="-355600">
              <a:spcBef>
                <a:spcPts val="1000"/>
              </a:spcBef>
              <a:spcAft>
                <a:spcPts val="0"/>
              </a:spcAft>
              <a:buSzPts val="2000"/>
              <a:buChar char="▻"/>
              <a:defRPr sz="2000"/>
            </a:lvl2pPr>
            <a:lvl3pPr marL="1371600" lvl="2" indent="-355600">
              <a:spcBef>
                <a:spcPts val="1000"/>
              </a:spcBef>
              <a:spcAft>
                <a:spcPts val="0"/>
              </a:spcAft>
              <a:buSzPts val="2000"/>
              <a:buChar char="▻"/>
              <a:defRPr sz="2000"/>
            </a:lvl3pPr>
            <a:lvl4pPr marL="1828800" lvl="3" indent="-355600">
              <a:spcBef>
                <a:spcPts val="1000"/>
              </a:spcBef>
              <a:spcAft>
                <a:spcPts val="0"/>
              </a:spcAft>
              <a:buSzPts val="2000"/>
              <a:buChar char="▻"/>
              <a:defRPr sz="2000"/>
            </a:lvl4pPr>
            <a:lvl5pPr marL="2286000" lvl="4" indent="-355600">
              <a:spcBef>
                <a:spcPts val="1000"/>
              </a:spcBef>
              <a:spcAft>
                <a:spcPts val="0"/>
              </a:spcAft>
              <a:buSzPts val="2000"/>
              <a:buChar char="▻"/>
              <a:defRPr sz="2000"/>
            </a:lvl5pPr>
            <a:lvl6pPr marL="2743200" lvl="5" indent="-355600">
              <a:spcBef>
                <a:spcPts val="1000"/>
              </a:spcBef>
              <a:spcAft>
                <a:spcPts val="0"/>
              </a:spcAft>
              <a:buSzPts val="2000"/>
              <a:buChar char="▻"/>
              <a:defRPr sz="2000"/>
            </a:lvl6pPr>
            <a:lvl7pPr marL="3200400" lvl="6" indent="-355600">
              <a:spcBef>
                <a:spcPts val="1000"/>
              </a:spcBef>
              <a:spcAft>
                <a:spcPts val="0"/>
              </a:spcAft>
              <a:buSzPts val="2000"/>
              <a:buChar char="▻"/>
              <a:defRPr sz="2000"/>
            </a:lvl7pPr>
            <a:lvl8pPr marL="3657600" lvl="7" indent="-355600">
              <a:spcBef>
                <a:spcPts val="1000"/>
              </a:spcBef>
              <a:spcAft>
                <a:spcPts val="0"/>
              </a:spcAft>
              <a:buSzPts val="2000"/>
              <a:buChar char="▻"/>
              <a:defRPr sz="2000"/>
            </a:lvl8pPr>
            <a:lvl9pPr marL="4114800" lvl="8" indent="-355600">
              <a:spcBef>
                <a:spcPts val="1000"/>
              </a:spcBef>
              <a:spcAft>
                <a:spcPts val="1000"/>
              </a:spcAft>
              <a:buSzPts val="2000"/>
              <a:buChar char="▻"/>
              <a:defRPr sz="2000"/>
            </a:lvl9pPr>
          </a:lstStyle>
          <a:p>
            <a:endParaRPr/>
          </a:p>
        </p:txBody>
      </p:sp>
      <p:sp>
        <p:nvSpPr>
          <p:cNvPr id="101" name="Google Shape;101;p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2"/>
        <p:cNvGrpSpPr/>
        <p:nvPr/>
      </p:nvGrpSpPr>
      <p:grpSpPr>
        <a:xfrm>
          <a:off x="0" y="0"/>
          <a:ext cx="0" cy="0"/>
          <a:chOff x="0" y="0"/>
          <a:chExt cx="0" cy="0"/>
        </a:xfrm>
      </p:grpSpPr>
      <p:sp>
        <p:nvSpPr>
          <p:cNvPr id="163" name="Google Shape;163;p10"/>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‹Nº›</a:t>
            </a:fld>
            <a:endParaRPr/>
          </a:p>
        </p:txBody>
      </p:sp>
      <p:grpSp>
        <p:nvGrpSpPr>
          <p:cNvPr id="164" name="Google Shape;164;p10"/>
          <p:cNvGrpSpPr/>
          <p:nvPr/>
        </p:nvGrpSpPr>
        <p:grpSpPr>
          <a:xfrm>
            <a:off x="6946842" y="4472723"/>
            <a:ext cx="2202830" cy="670795"/>
            <a:chOff x="5575242" y="4472723"/>
            <a:chExt cx="2202830" cy="670795"/>
          </a:xfrm>
        </p:grpSpPr>
        <p:sp>
          <p:nvSpPr>
            <p:cNvPr id="165" name="Google Shape;165;p10"/>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166" name="Google Shape;166;p10"/>
            <p:cNvGrpSpPr/>
            <p:nvPr/>
          </p:nvGrpSpPr>
          <p:grpSpPr>
            <a:xfrm flipH="1">
              <a:off x="5734850" y="4472723"/>
              <a:ext cx="2040837" cy="670795"/>
              <a:chOff x="1297954" y="330075"/>
              <a:chExt cx="5169293" cy="1699506"/>
            </a:xfrm>
          </p:grpSpPr>
          <p:sp>
            <p:nvSpPr>
              <p:cNvPr id="167" name="Google Shape;167;p10"/>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68" name="Google Shape;168;p10"/>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69" name="Google Shape;169;p10"/>
            <p:cNvGrpSpPr/>
            <p:nvPr/>
          </p:nvGrpSpPr>
          <p:grpSpPr>
            <a:xfrm flipH="1">
              <a:off x="5578209" y="4646738"/>
              <a:ext cx="2199863" cy="304563"/>
              <a:chOff x="-5827153" y="330075"/>
              <a:chExt cx="12276019" cy="1699569"/>
            </a:xfrm>
          </p:grpSpPr>
          <p:sp>
            <p:nvSpPr>
              <p:cNvPr id="170" name="Google Shape;170;p10"/>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71" name="Google Shape;171;p10"/>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grpSp>
        <p:nvGrpSpPr>
          <p:cNvPr id="172" name="Google Shape;172;p10"/>
          <p:cNvGrpSpPr/>
          <p:nvPr/>
        </p:nvGrpSpPr>
        <p:grpSpPr>
          <a:xfrm rot="10800000">
            <a:off x="-8" y="-2"/>
            <a:ext cx="2202830" cy="670795"/>
            <a:chOff x="5575242" y="4472723"/>
            <a:chExt cx="2202830" cy="670795"/>
          </a:xfrm>
        </p:grpSpPr>
        <p:sp>
          <p:nvSpPr>
            <p:cNvPr id="173" name="Google Shape;173;p10"/>
            <p:cNvSpPr/>
            <p:nvPr/>
          </p:nvSpPr>
          <p:spPr>
            <a:xfrm rot="10800000">
              <a:off x="5575242" y="4948334"/>
              <a:ext cx="394200" cy="1314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174" name="Google Shape;174;p10"/>
            <p:cNvGrpSpPr/>
            <p:nvPr/>
          </p:nvGrpSpPr>
          <p:grpSpPr>
            <a:xfrm flipH="1">
              <a:off x="5734850" y="4472723"/>
              <a:ext cx="2040837" cy="670795"/>
              <a:chOff x="1297954" y="330075"/>
              <a:chExt cx="5169293" cy="1699506"/>
            </a:xfrm>
          </p:grpSpPr>
          <p:sp>
            <p:nvSpPr>
              <p:cNvPr id="175" name="Google Shape;175;p10"/>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76" name="Google Shape;176;p10"/>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77" name="Google Shape;177;p10"/>
            <p:cNvGrpSpPr/>
            <p:nvPr/>
          </p:nvGrpSpPr>
          <p:grpSpPr>
            <a:xfrm flipH="1">
              <a:off x="5578209" y="4646738"/>
              <a:ext cx="2199863" cy="304563"/>
              <a:chOff x="-5827153" y="330075"/>
              <a:chExt cx="12276019" cy="1699569"/>
            </a:xfrm>
          </p:grpSpPr>
          <p:sp>
            <p:nvSpPr>
              <p:cNvPr id="178" name="Google Shape;178;p10"/>
              <p:cNvSpPr/>
              <p:nvPr/>
            </p:nvSpPr>
            <p:spPr>
              <a:xfrm>
                <a:off x="-5827153" y="330144"/>
                <a:ext cx="10612200" cy="1699500"/>
              </a:xfrm>
              <a:prstGeom prst="rect">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79" name="Google Shape;179;p10"/>
              <p:cNvSpPr/>
              <p:nvPr/>
            </p:nvSpPr>
            <p:spPr>
              <a:xfrm>
                <a:off x="4749366" y="330075"/>
                <a:ext cx="1699500" cy="1699500"/>
              </a:xfrm>
              <a:prstGeom prst="rtTriangle">
                <a:avLst/>
              </a:prstGeom>
              <a:solidFill>
                <a:srgbClr val="3F537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14275" y="392575"/>
            <a:ext cx="5258400" cy="766200"/>
          </a:xfrm>
          <a:prstGeom prst="rect">
            <a:avLst/>
          </a:prstGeom>
          <a:noFill/>
          <a:ln>
            <a:noFill/>
          </a:ln>
        </p:spPr>
        <p:txBody>
          <a:bodyPr spcFirstLastPara="1" wrap="square" lIns="91425" tIns="91425" rIns="91425" bIns="91425" anchor="ctr" anchorCtr="0"/>
          <a:lstStyle>
            <a:lvl1pPr lvl="0">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1pPr>
            <a:lvl2pPr lvl="1">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2pPr>
            <a:lvl3pPr lvl="2">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3pPr>
            <a:lvl4pPr lvl="3">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4pPr>
            <a:lvl5pPr lvl="4">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5pPr>
            <a:lvl6pPr lvl="5">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6pPr>
            <a:lvl7pPr lvl="6">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7pPr>
            <a:lvl8pPr lvl="7">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8pPr>
            <a:lvl9pPr lvl="8">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9pPr>
          </a:lstStyle>
          <a:p>
            <a:endParaRPr/>
          </a:p>
        </p:txBody>
      </p:sp>
      <p:sp>
        <p:nvSpPr>
          <p:cNvPr id="7" name="Google Shape;7;p1"/>
          <p:cNvSpPr txBox="1">
            <a:spLocks noGrp="1"/>
          </p:cNvSpPr>
          <p:nvPr>
            <p:ph type="body" idx="1"/>
          </p:nvPr>
        </p:nvSpPr>
        <p:spPr>
          <a:xfrm>
            <a:off x="814275" y="1327350"/>
            <a:ext cx="6132600" cy="3145500"/>
          </a:xfrm>
          <a:prstGeom prst="rect">
            <a:avLst/>
          </a:prstGeom>
          <a:noFill/>
          <a:ln>
            <a:noFill/>
          </a:ln>
        </p:spPr>
        <p:txBody>
          <a:bodyPr spcFirstLastPara="1" wrap="square" lIns="91425" tIns="91425" rIns="91425" bIns="91425" anchor="ctr" anchorCtr="0"/>
          <a:lstStyle>
            <a:lvl1pPr marL="457200" lvl="0" indent="-381000">
              <a:spcBef>
                <a:spcPts val="6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1pPr>
            <a:lvl2pPr marL="914400" lvl="1"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2pPr>
            <a:lvl3pPr marL="1371600" lvl="2"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3pPr>
            <a:lvl4pPr marL="1828800" lvl="3"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4pPr>
            <a:lvl5pPr marL="2286000" lvl="4"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5pPr>
            <a:lvl6pPr marL="2743200" lvl="5"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6pPr>
            <a:lvl7pPr marL="3200400" lvl="6"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7pPr>
            <a:lvl8pPr marL="3657600" lvl="7"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8pPr>
            <a:lvl9pPr marL="4114800" lvl="8" indent="-381000">
              <a:spcBef>
                <a:spcPts val="1000"/>
              </a:spcBef>
              <a:spcAft>
                <a:spcPts val="100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9pPr>
          </a:lstStyle>
          <a:p>
            <a:endParaRPr/>
          </a:p>
        </p:txBody>
      </p:sp>
      <p:sp>
        <p:nvSpPr>
          <p:cNvPr id="8" name="Google Shape;8;p1"/>
          <p:cNvSpPr txBox="1">
            <a:spLocks noGrp="1"/>
          </p:cNvSpPr>
          <p:nvPr>
            <p:ph type="sldNum" idx="12"/>
          </p:nvPr>
        </p:nvSpPr>
        <p:spPr>
          <a:xfrm>
            <a:off x="7618000" y="4636500"/>
            <a:ext cx="1487400" cy="315600"/>
          </a:xfrm>
          <a:prstGeom prst="rect">
            <a:avLst/>
          </a:prstGeom>
          <a:noFill/>
          <a:ln>
            <a:noFill/>
          </a:ln>
        </p:spPr>
        <p:txBody>
          <a:bodyPr spcFirstLastPara="1" wrap="square" lIns="91425" tIns="91425" rIns="91425" bIns="91425" anchor="ctr" anchorCtr="0">
            <a:noAutofit/>
          </a:bodyPr>
          <a:lstStyle>
            <a:lvl1pPr lvl="0" algn="r">
              <a:buNone/>
              <a:defRPr sz="1200" b="1">
                <a:solidFill>
                  <a:srgbClr val="FFFFFF"/>
                </a:solidFill>
                <a:latin typeface="Roboto Condensed"/>
                <a:ea typeface="Roboto Condensed"/>
                <a:cs typeface="Roboto Condensed"/>
                <a:sym typeface="Roboto Condensed"/>
              </a:defRPr>
            </a:lvl1pPr>
            <a:lvl2pPr lvl="1" algn="r">
              <a:buNone/>
              <a:defRPr sz="1200" b="1">
                <a:solidFill>
                  <a:srgbClr val="FFFFFF"/>
                </a:solidFill>
                <a:latin typeface="Roboto Condensed"/>
                <a:ea typeface="Roboto Condensed"/>
                <a:cs typeface="Roboto Condensed"/>
                <a:sym typeface="Roboto Condensed"/>
              </a:defRPr>
            </a:lvl2pPr>
            <a:lvl3pPr lvl="2" algn="r">
              <a:buNone/>
              <a:defRPr sz="1200" b="1">
                <a:solidFill>
                  <a:srgbClr val="FFFFFF"/>
                </a:solidFill>
                <a:latin typeface="Roboto Condensed"/>
                <a:ea typeface="Roboto Condensed"/>
                <a:cs typeface="Roboto Condensed"/>
                <a:sym typeface="Roboto Condensed"/>
              </a:defRPr>
            </a:lvl3pPr>
            <a:lvl4pPr lvl="3" algn="r">
              <a:buNone/>
              <a:defRPr sz="1200" b="1">
                <a:solidFill>
                  <a:srgbClr val="FFFFFF"/>
                </a:solidFill>
                <a:latin typeface="Roboto Condensed"/>
                <a:ea typeface="Roboto Condensed"/>
                <a:cs typeface="Roboto Condensed"/>
                <a:sym typeface="Roboto Condensed"/>
              </a:defRPr>
            </a:lvl4pPr>
            <a:lvl5pPr lvl="4" algn="r">
              <a:buNone/>
              <a:defRPr sz="1200" b="1">
                <a:solidFill>
                  <a:srgbClr val="FFFFFF"/>
                </a:solidFill>
                <a:latin typeface="Roboto Condensed"/>
                <a:ea typeface="Roboto Condensed"/>
                <a:cs typeface="Roboto Condensed"/>
                <a:sym typeface="Roboto Condensed"/>
              </a:defRPr>
            </a:lvl5pPr>
            <a:lvl6pPr lvl="5" algn="r">
              <a:buNone/>
              <a:defRPr sz="1200" b="1">
                <a:solidFill>
                  <a:srgbClr val="FFFFFF"/>
                </a:solidFill>
                <a:latin typeface="Roboto Condensed"/>
                <a:ea typeface="Roboto Condensed"/>
                <a:cs typeface="Roboto Condensed"/>
                <a:sym typeface="Roboto Condensed"/>
              </a:defRPr>
            </a:lvl6pPr>
            <a:lvl7pPr lvl="6" algn="r">
              <a:buNone/>
              <a:defRPr sz="1200" b="1">
                <a:solidFill>
                  <a:srgbClr val="FFFFFF"/>
                </a:solidFill>
                <a:latin typeface="Roboto Condensed"/>
                <a:ea typeface="Roboto Condensed"/>
                <a:cs typeface="Roboto Condensed"/>
                <a:sym typeface="Roboto Condensed"/>
              </a:defRPr>
            </a:lvl7pPr>
            <a:lvl8pPr lvl="7" algn="r">
              <a:buNone/>
              <a:defRPr sz="1200" b="1">
                <a:solidFill>
                  <a:srgbClr val="FFFFFF"/>
                </a:solidFill>
                <a:latin typeface="Roboto Condensed"/>
                <a:ea typeface="Roboto Condensed"/>
                <a:cs typeface="Roboto Condensed"/>
                <a:sym typeface="Roboto Condensed"/>
              </a:defRPr>
            </a:lvl8pPr>
            <a:lvl9pPr lvl="8" algn="r">
              <a:buNone/>
              <a:defRPr sz="1200" b="1">
                <a:solidFill>
                  <a:srgbClr val="FFFFFF"/>
                </a:solidFill>
                <a:latin typeface="Roboto Condensed"/>
                <a:ea typeface="Roboto Condensed"/>
                <a:cs typeface="Roboto Condensed"/>
                <a:sym typeface="Roboto Condensed"/>
              </a:defRPr>
            </a:lvl9pPr>
          </a:lstStyle>
          <a:p>
            <a:pPr marL="0" lvl="0" indent="0">
              <a:spcBef>
                <a:spcPts val="0"/>
              </a:spcBef>
              <a:spcAft>
                <a:spcPts val="0"/>
              </a:spcAft>
              <a:buNone/>
            </a:pPr>
            <a:fld id="{00000000-1234-1234-1234-123412341234}" type="slidenum">
              <a:rPr lang="en"/>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6" r:id="rId6"/>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1"/>
          <p:cNvSpPr txBox="1">
            <a:spLocks noGrp="1"/>
          </p:cNvSpPr>
          <p:nvPr>
            <p:ph type="ctrTitle"/>
          </p:nvPr>
        </p:nvSpPr>
        <p:spPr>
          <a:xfrm>
            <a:off x="685800" y="1090750"/>
            <a:ext cx="6118448" cy="2961900"/>
          </a:xfrm>
          <a:prstGeom prst="rect">
            <a:avLst/>
          </a:prstGeom>
        </p:spPr>
        <p:txBody>
          <a:bodyPr spcFirstLastPara="1" wrap="square" lIns="91425" tIns="91425" rIns="91425" bIns="91425" anchor="ctr" anchorCtr="0">
            <a:noAutofit/>
          </a:bodyPr>
          <a:lstStyle/>
          <a:p>
            <a:pPr lvl="0"/>
            <a:r>
              <a:rPr lang="es-MX" sz="2800" dirty="0"/>
              <a:t>LA REFORMA ENERGÉTICA: </a:t>
            </a:r>
            <a:br>
              <a:rPr lang="es-MX" sz="2800" dirty="0"/>
            </a:br>
            <a:r>
              <a:rPr lang="es-MX" sz="2800" dirty="0"/>
              <a:t>LA IMPOSICIÓN DE UN NUEVO MODELO LEGAL E INSTITUCIONAL EXTRAORDINARIO Y PREFERENTE</a:t>
            </a:r>
            <a:endParaRPr sz="2800" dirty="0"/>
          </a:p>
        </p:txBody>
      </p:sp>
      <p:sp>
        <p:nvSpPr>
          <p:cNvPr id="2" name="1 CuadroTexto"/>
          <p:cNvSpPr txBox="1"/>
          <p:nvPr/>
        </p:nvSpPr>
        <p:spPr>
          <a:xfrm>
            <a:off x="3923928" y="4155926"/>
            <a:ext cx="5112568" cy="523220"/>
          </a:xfrm>
          <a:prstGeom prst="rect">
            <a:avLst/>
          </a:prstGeom>
          <a:noFill/>
        </p:spPr>
        <p:txBody>
          <a:bodyPr wrap="square" rtlCol="0">
            <a:spAutoFit/>
          </a:bodyPr>
          <a:lstStyle/>
          <a:p>
            <a:pPr algn="r"/>
            <a:r>
              <a:rPr lang="es-MX" sz="2800" b="1" dirty="0">
                <a:solidFill>
                  <a:schemeClr val="tx2">
                    <a:lumMod val="10000"/>
                  </a:schemeClr>
                </a:solidFill>
                <a:latin typeface="Roboto Condensed"/>
                <a:ea typeface="Roboto Condensed"/>
                <a:cs typeface="Roboto Condensed"/>
                <a:sym typeface="Roboto Condensed"/>
              </a:rPr>
              <a:t>Martha Laura Bolívar Meza</a:t>
            </a:r>
          </a:p>
        </p:txBody>
      </p:sp>
      <p:sp>
        <p:nvSpPr>
          <p:cNvPr id="3" name="2 CuadroTexto"/>
          <p:cNvSpPr txBox="1"/>
          <p:nvPr/>
        </p:nvSpPr>
        <p:spPr>
          <a:xfrm>
            <a:off x="1691680" y="123478"/>
            <a:ext cx="5904656" cy="923330"/>
          </a:xfrm>
          <a:prstGeom prst="rect">
            <a:avLst/>
          </a:prstGeom>
          <a:noFill/>
        </p:spPr>
        <p:txBody>
          <a:bodyPr wrap="square" rtlCol="0">
            <a:spAutoFit/>
          </a:bodyPr>
          <a:lstStyle/>
          <a:p>
            <a:pPr algn="ctr"/>
            <a:r>
              <a:rPr lang="es-MX" sz="1800" b="1" dirty="0">
                <a:solidFill>
                  <a:schemeClr val="tx2">
                    <a:lumMod val="10000"/>
                  </a:schemeClr>
                </a:solidFill>
                <a:latin typeface="Roboto Condensed"/>
                <a:ea typeface="Roboto Condensed"/>
                <a:cs typeface="Roboto Condensed"/>
                <a:sym typeface="Roboto Condensed"/>
              </a:rPr>
              <a:t>Balance de las Reformas Estructurales</a:t>
            </a:r>
          </a:p>
          <a:p>
            <a:pPr algn="ctr"/>
            <a:r>
              <a:rPr lang="es-MX" sz="1800" b="1" dirty="0">
                <a:solidFill>
                  <a:schemeClr val="tx2">
                    <a:lumMod val="10000"/>
                  </a:schemeClr>
                </a:solidFill>
                <a:latin typeface="Roboto Condensed"/>
                <a:ea typeface="Roboto Condensed"/>
                <a:cs typeface="Roboto Condensed"/>
                <a:sym typeface="Roboto Condensed"/>
              </a:rPr>
              <a:t> </a:t>
            </a:r>
          </a:p>
          <a:p>
            <a:pPr algn="ctr"/>
            <a:r>
              <a:rPr lang="es-MX" sz="1800" b="1" dirty="0">
                <a:solidFill>
                  <a:schemeClr val="tx2">
                    <a:lumMod val="10000"/>
                  </a:schemeClr>
                </a:solidFill>
                <a:latin typeface="Roboto Condensed"/>
                <a:ea typeface="Roboto Condensed"/>
                <a:cs typeface="Roboto Condensed"/>
                <a:sym typeface="Roboto Condensed"/>
              </a:rPr>
              <a:t>MESA 2: Balance de la Reforma Energética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7773" y="3205759"/>
            <a:ext cx="720080" cy="7232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12360" y="3293437"/>
            <a:ext cx="916285" cy="547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8"/>
          <p:cNvSpPr txBox="1">
            <a:spLocks noGrp="1"/>
          </p:cNvSpPr>
          <p:nvPr>
            <p:ph type="body" idx="1"/>
          </p:nvPr>
        </p:nvSpPr>
        <p:spPr>
          <a:xfrm>
            <a:off x="395536" y="1131590"/>
            <a:ext cx="8387445" cy="2724300"/>
          </a:xfrm>
          <a:prstGeom prst="rect">
            <a:avLst/>
          </a:prstGeom>
        </p:spPr>
        <p:txBody>
          <a:bodyPr spcFirstLastPara="1" wrap="square" lIns="91425" tIns="91425" rIns="91425" bIns="91425" anchor="t" anchorCtr="0">
            <a:noAutofit/>
          </a:bodyPr>
          <a:lstStyle/>
          <a:p>
            <a:pPr marL="0" lvl="0" indent="0">
              <a:buNone/>
            </a:pPr>
            <a:r>
              <a:rPr lang="es-MX" b="1" dirty="0">
                <a:latin typeface="Arial Narrow" panose="020B0606020202030204" pitchFamily="34" charset="0"/>
              </a:rPr>
              <a:t>A</a:t>
            </a:r>
            <a:r>
              <a:rPr lang="es-MX" sz="1800" b="1" dirty="0">
                <a:latin typeface="Arial Narrow" panose="020B0606020202030204" pitchFamily="34" charset="0"/>
              </a:rPr>
              <a:t>. La reforma a los artículos 25, 27 y 28 constitucionales y la imposición de un nuevo modelo energético.</a:t>
            </a:r>
            <a:endParaRPr lang="en" sz="1800" dirty="0">
              <a:latin typeface="Arial Narrow" panose="020B0606020202030204" pitchFamily="34" charset="0"/>
            </a:endParaRPr>
          </a:p>
          <a:p>
            <a:pPr marL="342900" lvl="0" indent="-342900">
              <a:buFont typeface="Wingdings" panose="05000000000000000000" pitchFamily="2" charset="2"/>
              <a:buChar char="q"/>
            </a:pPr>
            <a:r>
              <a:rPr lang="es-MX" sz="1800" dirty="0">
                <a:latin typeface="Arial Narrow" panose="020B0606020202030204" pitchFamily="34" charset="0"/>
              </a:rPr>
              <a:t>Régimen especial para la administración de la renta petrolera</a:t>
            </a:r>
          </a:p>
          <a:p>
            <a:pPr marL="342900" lvl="0" indent="-342900">
              <a:buFont typeface="Arial" panose="020B0604020202020204" pitchFamily="34" charset="0"/>
              <a:buChar char="•"/>
            </a:pPr>
            <a:r>
              <a:rPr lang="es-MX" sz="1800" dirty="0">
                <a:latin typeface="Arial Narrow" panose="020B0606020202030204" pitchFamily="34" charset="0"/>
              </a:rPr>
              <a:t>Se crea un régimen fiscal especial para las asignaciones petroleras (PEMEX) y para los contratos (particulares)</a:t>
            </a:r>
          </a:p>
          <a:p>
            <a:pPr marL="342900" lvl="0" indent="-342900">
              <a:buFont typeface="Arial" panose="020B0604020202020204" pitchFamily="34" charset="0"/>
              <a:buChar char="•"/>
            </a:pPr>
            <a:r>
              <a:rPr lang="es-MX" sz="1800" dirty="0">
                <a:latin typeface="Arial Narrow" panose="020B0606020202030204" pitchFamily="34" charset="0"/>
              </a:rPr>
              <a:t>La renta petrolera no se entrega a la Tesorería de la Federación, sino a un Fideicomiso (Fondo Mexicano del Petróleo) </a:t>
            </a:r>
          </a:p>
          <a:p>
            <a:pPr marL="342900" lvl="0" indent="-342900">
              <a:buFont typeface="Wingdings" panose="05000000000000000000" pitchFamily="2" charset="2"/>
              <a:buChar char="q"/>
            </a:pPr>
            <a:endParaRPr lang="es-MX" sz="1800" dirty="0">
              <a:latin typeface="Arial Narrow" panose="020B0606020202030204" pitchFamily="34" charset="0"/>
            </a:endParaRPr>
          </a:p>
          <a:p>
            <a:pPr marL="342900" lvl="0" indent="-342900">
              <a:buFont typeface="Wingdings" panose="05000000000000000000" pitchFamily="2" charset="2"/>
              <a:buChar char="q"/>
            </a:pPr>
            <a:r>
              <a:rPr lang="es-MX" sz="1800" dirty="0">
                <a:latin typeface="Arial Narrow" panose="020B0606020202030204" pitchFamily="34" charset="0"/>
              </a:rPr>
              <a:t>Creación de regímenes extraordinarios para los órganos reguladores en materia energética</a:t>
            </a:r>
          </a:p>
          <a:p>
            <a:pPr marL="342900" lvl="0" indent="-342900">
              <a:buFont typeface="Arial" panose="020B0604020202020204" pitchFamily="34" charset="0"/>
              <a:buChar char="•"/>
            </a:pPr>
            <a:r>
              <a:rPr lang="es-MX" sz="1800" dirty="0">
                <a:latin typeface="Arial Narrow" panose="020B0606020202030204" pitchFamily="34" charset="0"/>
              </a:rPr>
              <a:t>Se le otorgan las facultades normativas del mercado eléctrico y los hidrocarburos CRE y CNH</a:t>
            </a:r>
          </a:p>
          <a:p>
            <a:pPr marL="342900" lvl="0" indent="-342900">
              <a:buFont typeface="Arial" panose="020B0604020202020204" pitchFamily="34" charset="0"/>
              <a:buChar char="•"/>
            </a:pPr>
            <a:endParaRPr dirty="0"/>
          </a:p>
        </p:txBody>
      </p:sp>
      <p:sp>
        <p:nvSpPr>
          <p:cNvPr id="268" name="Google Shape;268;p18"/>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lvl="0"/>
            <a:r>
              <a:rPr lang="es-MX" dirty="0"/>
              <a:t>LA REFORMA CONSTITUCIONAL</a:t>
            </a:r>
            <a:endParaRPr dirty="0"/>
          </a:p>
        </p:txBody>
      </p:sp>
      <p:sp>
        <p:nvSpPr>
          <p:cNvPr id="270" name="Google Shape;270;p18"/>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10</a:t>
            </a:fld>
            <a:endParaRPr/>
          </a:p>
        </p:txBody>
      </p:sp>
      <p:grpSp>
        <p:nvGrpSpPr>
          <p:cNvPr id="271" name="Google Shape;271;p18"/>
          <p:cNvGrpSpPr/>
          <p:nvPr/>
        </p:nvGrpSpPr>
        <p:grpSpPr>
          <a:xfrm>
            <a:off x="312466" y="587260"/>
            <a:ext cx="309022" cy="376837"/>
            <a:chOff x="596350" y="929175"/>
            <a:chExt cx="407950" cy="497475"/>
          </a:xfrm>
        </p:grpSpPr>
        <p:sp>
          <p:nvSpPr>
            <p:cNvPr id="272" name="Google Shape;272;p18"/>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3" name="Google Shape;273;p18"/>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4" name="Google Shape;274;p18"/>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5" name="Google Shape;275;p18"/>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6" name="Google Shape;276;p18"/>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7" name="Google Shape;277;p18"/>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8" name="Google Shape;278;p18"/>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37515387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8"/>
          <p:cNvSpPr txBox="1">
            <a:spLocks noGrp="1"/>
          </p:cNvSpPr>
          <p:nvPr>
            <p:ph type="body" idx="1"/>
          </p:nvPr>
        </p:nvSpPr>
        <p:spPr>
          <a:xfrm>
            <a:off x="484059" y="1215602"/>
            <a:ext cx="8262652" cy="2724300"/>
          </a:xfrm>
          <a:prstGeom prst="rect">
            <a:avLst/>
          </a:prstGeom>
        </p:spPr>
        <p:txBody>
          <a:bodyPr spcFirstLastPara="1" wrap="square" lIns="91425" tIns="91425" rIns="91425" bIns="91425" anchor="t" anchorCtr="0">
            <a:noAutofit/>
          </a:bodyPr>
          <a:lstStyle/>
          <a:p>
            <a:pPr marL="0" lvl="0" indent="0">
              <a:buNone/>
              <a:tabLst>
                <a:tab pos="363538" algn="l"/>
              </a:tabLst>
            </a:pPr>
            <a:r>
              <a:rPr lang="es-MX" b="1" dirty="0">
                <a:latin typeface="Arial Narrow" panose="020B0606020202030204" pitchFamily="34" charset="0"/>
              </a:rPr>
              <a:t>B.	</a:t>
            </a:r>
            <a:r>
              <a:rPr lang="es-MX" sz="1800" b="1" dirty="0">
                <a:latin typeface="Arial Narrow" panose="020B0606020202030204" pitchFamily="34" charset="0"/>
              </a:rPr>
              <a:t>Los artículos transitorios de la reforma constitucional: la definición del modelo.</a:t>
            </a:r>
            <a:endParaRPr lang="en" sz="1800" dirty="0">
              <a:latin typeface="Arial Narrow" panose="020B0606020202030204" pitchFamily="34" charset="0"/>
            </a:endParaRPr>
          </a:p>
          <a:p>
            <a:pPr marL="342900" lvl="0" indent="-342900">
              <a:buFont typeface="Wingdings" panose="05000000000000000000" pitchFamily="2" charset="2"/>
              <a:buChar char="q"/>
            </a:pPr>
            <a:r>
              <a:rPr lang="es-MX" sz="1800" dirty="0">
                <a:latin typeface="Arial Narrow" panose="020B0606020202030204" pitchFamily="34" charset="0"/>
              </a:rPr>
              <a:t>Incorporación de 21 Artículos Transitorios que serán la base para las leyes secundarias de la reforma energética</a:t>
            </a:r>
          </a:p>
          <a:p>
            <a:pPr marL="342900" lvl="0" indent="-342900">
              <a:buFont typeface="Arial" panose="020B0604020202020204" pitchFamily="34" charset="0"/>
              <a:buChar char="•"/>
            </a:pPr>
            <a:r>
              <a:rPr lang="es-MX" sz="1800" dirty="0">
                <a:latin typeface="Arial Narrow" panose="020B0606020202030204" pitchFamily="34" charset="0"/>
              </a:rPr>
              <a:t>Principios de las empresas productivas del Estado.</a:t>
            </a:r>
          </a:p>
          <a:p>
            <a:pPr marL="342900" lvl="0" indent="-342900">
              <a:buFont typeface="Arial" panose="020B0604020202020204" pitchFamily="34" charset="0"/>
              <a:buChar char="•"/>
            </a:pPr>
            <a:r>
              <a:rPr lang="es-MX" sz="1800" dirty="0">
                <a:latin typeface="Arial Narrow" panose="020B0606020202030204" pitchFamily="34" charset="0"/>
              </a:rPr>
              <a:t>Régimen de asignaciones y contratos en hidrocarburos</a:t>
            </a:r>
          </a:p>
          <a:p>
            <a:pPr marL="342900" lvl="0" indent="-342900">
              <a:buFont typeface="Arial" panose="020B0604020202020204" pitchFamily="34" charset="0"/>
              <a:buChar char="•"/>
            </a:pPr>
            <a:r>
              <a:rPr lang="es-MX" sz="1800" dirty="0">
                <a:latin typeface="Arial Narrow" panose="020B0606020202030204" pitchFamily="34" charset="0"/>
              </a:rPr>
              <a:t>Régimen de contratos para que los particulares “por cuenta de la Nación” lleven a cabo, entre otros, la explotación de la industria eléctrica.</a:t>
            </a:r>
          </a:p>
          <a:p>
            <a:pPr marL="342900" lvl="0" indent="-342900">
              <a:buFont typeface="Arial" panose="020B0604020202020204" pitchFamily="34" charset="0"/>
              <a:buChar char="•"/>
            </a:pPr>
            <a:r>
              <a:rPr lang="es-MX" sz="1800" dirty="0">
                <a:latin typeface="Arial Narrow" panose="020B0606020202030204" pitchFamily="34" charset="0"/>
              </a:rPr>
              <a:t>Modalidades de “contraprestaciones” que pagarán las empresas productivas o los particulares y creación de un fideicomiso público (no paraestatal) denominado Fondo Mexicano del Petróleo.</a:t>
            </a:r>
          </a:p>
          <a:p>
            <a:pPr marL="342900" lvl="0" indent="-342900">
              <a:buFont typeface="Arial" panose="020B0604020202020204" pitchFamily="34" charset="0"/>
              <a:buChar char="•"/>
            </a:pPr>
            <a:endParaRPr lang="es-MX" dirty="0">
              <a:latin typeface="Arial Narrow" panose="020B0606020202030204" pitchFamily="34" charset="0"/>
            </a:endParaRPr>
          </a:p>
          <a:p>
            <a:pPr marL="342900" lvl="0" indent="-342900">
              <a:buFont typeface="Arial" panose="020B0604020202020204" pitchFamily="34" charset="0"/>
              <a:buChar char="•"/>
            </a:pPr>
            <a:endParaRPr dirty="0"/>
          </a:p>
        </p:txBody>
      </p:sp>
      <p:sp>
        <p:nvSpPr>
          <p:cNvPr id="268" name="Google Shape;268;p18"/>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lvl="0"/>
            <a:r>
              <a:rPr lang="es-MX" dirty="0"/>
              <a:t>LA REFORMA CONSTITUCIONAL</a:t>
            </a:r>
            <a:endParaRPr dirty="0"/>
          </a:p>
        </p:txBody>
      </p:sp>
      <p:sp>
        <p:nvSpPr>
          <p:cNvPr id="270" name="Google Shape;270;p18"/>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11</a:t>
            </a:fld>
            <a:endParaRPr/>
          </a:p>
        </p:txBody>
      </p:sp>
      <p:grpSp>
        <p:nvGrpSpPr>
          <p:cNvPr id="271" name="Google Shape;271;p18"/>
          <p:cNvGrpSpPr/>
          <p:nvPr/>
        </p:nvGrpSpPr>
        <p:grpSpPr>
          <a:xfrm>
            <a:off x="312466" y="587260"/>
            <a:ext cx="309022" cy="376837"/>
            <a:chOff x="596350" y="929175"/>
            <a:chExt cx="407950" cy="497475"/>
          </a:xfrm>
        </p:grpSpPr>
        <p:sp>
          <p:nvSpPr>
            <p:cNvPr id="272" name="Google Shape;272;p18"/>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3" name="Google Shape;273;p18"/>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4" name="Google Shape;274;p18"/>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5" name="Google Shape;275;p18"/>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6" name="Google Shape;276;p18"/>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7" name="Google Shape;277;p18"/>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8" name="Google Shape;278;p18"/>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3751538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14"/>
          <p:cNvSpPr txBox="1">
            <a:spLocks noGrp="1"/>
          </p:cNvSpPr>
          <p:nvPr>
            <p:ph type="ctrTitle"/>
          </p:nvPr>
        </p:nvSpPr>
        <p:spPr>
          <a:xfrm>
            <a:off x="463525" y="2871148"/>
            <a:ext cx="4094400" cy="1159800"/>
          </a:xfrm>
          <a:prstGeom prst="rect">
            <a:avLst/>
          </a:prstGeom>
        </p:spPr>
        <p:txBody>
          <a:bodyPr spcFirstLastPara="1" wrap="square" lIns="91425" tIns="91425" rIns="91425" bIns="91425" anchor="b" anchorCtr="0">
            <a:noAutofit/>
          </a:bodyPr>
          <a:lstStyle/>
          <a:p>
            <a:pPr lvl="0"/>
            <a:r>
              <a:rPr lang="es-MX" dirty="0"/>
              <a:t>LAS LEYES SECUNDARIAS</a:t>
            </a:r>
            <a:endParaRPr dirty="0"/>
          </a:p>
        </p:txBody>
      </p:sp>
      <p:sp>
        <p:nvSpPr>
          <p:cNvPr id="222" name="Google Shape;222;p14"/>
          <p:cNvSpPr txBox="1">
            <a:spLocks noGrp="1"/>
          </p:cNvSpPr>
          <p:nvPr>
            <p:ph type="subTitle" idx="1"/>
          </p:nvPr>
        </p:nvSpPr>
        <p:spPr>
          <a:xfrm>
            <a:off x="463525" y="3939902"/>
            <a:ext cx="4314443" cy="784800"/>
          </a:xfrm>
          <a:prstGeom prst="rect">
            <a:avLst/>
          </a:prstGeom>
        </p:spPr>
        <p:txBody>
          <a:bodyPr spcFirstLastPara="1" wrap="square" lIns="91425" tIns="91425" rIns="91425" bIns="91425" anchor="t" anchorCtr="0">
            <a:noAutofit/>
          </a:bodyPr>
          <a:lstStyle/>
          <a:p>
            <a:pPr marL="0" lvl="0" indent="0">
              <a:spcAft>
                <a:spcPts val="1000"/>
              </a:spcAft>
            </a:pPr>
            <a:r>
              <a:rPr lang="es-MX" dirty="0"/>
              <a:t>La creación de los regímenes extraordinarios y preferentes de la materia energética</a:t>
            </a:r>
          </a:p>
        </p:txBody>
      </p:sp>
      <p:sp>
        <p:nvSpPr>
          <p:cNvPr id="223" name="Google Shape;223;p14"/>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12</a:t>
            </a:fld>
            <a:endParaRPr/>
          </a:p>
        </p:txBody>
      </p:sp>
      <p:sp>
        <p:nvSpPr>
          <p:cNvPr id="224" name="Google Shape;224;p14"/>
          <p:cNvSpPr txBox="1"/>
          <p:nvPr/>
        </p:nvSpPr>
        <p:spPr>
          <a:xfrm>
            <a:off x="463525" y="0"/>
            <a:ext cx="2181600" cy="3136200"/>
          </a:xfrm>
          <a:prstGeom prst="rect">
            <a:avLst/>
          </a:prstGeom>
          <a:noFill/>
          <a:ln>
            <a:noFill/>
          </a:ln>
        </p:spPr>
        <p:txBody>
          <a:bodyPr spcFirstLastPara="1" wrap="square" lIns="91425" tIns="91425" rIns="91425" bIns="91425" anchor="b" anchorCtr="0">
            <a:noAutofit/>
          </a:bodyPr>
          <a:lstStyle/>
          <a:p>
            <a:pPr marL="0" lvl="0" indent="0">
              <a:spcBef>
                <a:spcPts val="0"/>
              </a:spcBef>
              <a:spcAft>
                <a:spcPts val="0"/>
              </a:spcAft>
              <a:buNone/>
            </a:pPr>
            <a:r>
              <a:rPr lang="en" sz="12000" b="1" dirty="0">
                <a:solidFill>
                  <a:srgbClr val="3F5378"/>
                </a:solidFill>
                <a:latin typeface="Roboto Condensed"/>
                <a:ea typeface="Roboto Condensed"/>
                <a:cs typeface="Roboto Condensed"/>
                <a:sym typeface="Roboto Condensed"/>
              </a:rPr>
              <a:t>3</a:t>
            </a:r>
            <a:endParaRPr sz="3000" b="1" dirty="0">
              <a:solidFill>
                <a:srgbClr val="3F5378"/>
              </a:solidFill>
              <a:latin typeface="Roboto Condensed"/>
              <a:ea typeface="Roboto Condensed"/>
              <a:cs typeface="Roboto Condensed"/>
              <a:sym typeface="Roboto Condensed"/>
            </a:endParaRPr>
          </a:p>
        </p:txBody>
      </p:sp>
    </p:spTree>
    <p:extLst>
      <p:ext uri="{BB962C8B-B14F-4D97-AF65-F5344CB8AC3E}">
        <p14:creationId xmlns:p14="http://schemas.microsoft.com/office/powerpoint/2010/main" val="41424326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8"/>
          <p:cNvSpPr txBox="1">
            <a:spLocks noGrp="1"/>
          </p:cNvSpPr>
          <p:nvPr>
            <p:ph type="body" idx="1"/>
          </p:nvPr>
        </p:nvSpPr>
        <p:spPr>
          <a:xfrm>
            <a:off x="505035" y="1071586"/>
            <a:ext cx="8262652" cy="2724300"/>
          </a:xfrm>
          <a:prstGeom prst="rect">
            <a:avLst/>
          </a:prstGeom>
        </p:spPr>
        <p:txBody>
          <a:bodyPr spcFirstLastPara="1" wrap="square" lIns="91425" tIns="91425" rIns="91425" bIns="91425" anchor="t" anchorCtr="0">
            <a:noAutofit/>
          </a:bodyPr>
          <a:lstStyle/>
          <a:p>
            <a:pPr marL="0" lvl="0" indent="0">
              <a:buNone/>
            </a:pPr>
            <a:r>
              <a:rPr lang="es-MX" b="1" dirty="0">
                <a:latin typeface="Arial Narrow" panose="020B0606020202030204" pitchFamily="34" charset="0"/>
              </a:rPr>
              <a:t>A. El replanteamiento del régimen de propiedad .</a:t>
            </a:r>
            <a:endParaRPr lang="en" dirty="0">
              <a:latin typeface="Arial Narrow" panose="020B0606020202030204" pitchFamily="34" charset="0"/>
            </a:endParaRPr>
          </a:p>
          <a:p>
            <a:pPr marL="342900" lvl="0" indent="-342900">
              <a:buFont typeface="Wingdings" panose="05000000000000000000" pitchFamily="2" charset="2"/>
              <a:buChar char="q"/>
            </a:pPr>
            <a:endParaRPr lang="es-MX" sz="200" dirty="0">
              <a:latin typeface="Arial Narrow" panose="020B0606020202030204" pitchFamily="34" charset="0"/>
            </a:endParaRPr>
          </a:p>
          <a:p>
            <a:pPr marL="342900" lvl="0" indent="-342900">
              <a:buFont typeface="Wingdings" panose="05000000000000000000" pitchFamily="2" charset="2"/>
              <a:buChar char="q"/>
            </a:pPr>
            <a:r>
              <a:rPr lang="es-MX" sz="1800" dirty="0">
                <a:latin typeface="Arial Narrow" panose="020B0606020202030204" pitchFamily="34" charset="0"/>
              </a:rPr>
              <a:t>Cambios en el régimen de la propiedad de la Nación, pasando de un régimen de derecho público (concesiones) a uno de derecho privado (contratos) </a:t>
            </a:r>
          </a:p>
          <a:p>
            <a:pPr marL="342900" lvl="0" indent="-342900">
              <a:buFont typeface="Arial" panose="020B0604020202020204" pitchFamily="34" charset="0"/>
              <a:buChar char="•"/>
            </a:pPr>
            <a:r>
              <a:rPr lang="es-MX" sz="1800" dirty="0">
                <a:latin typeface="Arial Narrow" panose="020B0606020202030204" pitchFamily="34" charset="0"/>
              </a:rPr>
              <a:t>Se asignan mediante procesos licitatorios de competencia</a:t>
            </a:r>
          </a:p>
          <a:p>
            <a:pPr marL="342900" lvl="0" indent="-342900">
              <a:buFont typeface="Arial" panose="020B0604020202020204" pitchFamily="34" charset="0"/>
              <a:buChar char="•"/>
            </a:pPr>
            <a:r>
              <a:rPr lang="es-MX" sz="1800" dirty="0">
                <a:latin typeface="Arial Narrow" panose="020B0606020202030204" pitchFamily="34" charset="0"/>
              </a:rPr>
              <a:t>Los contratos se regulan por legislación mercantil</a:t>
            </a:r>
          </a:p>
          <a:p>
            <a:pPr marL="342900" lvl="0" indent="-342900">
              <a:buFont typeface="Arial" panose="020B0604020202020204" pitchFamily="34" charset="0"/>
              <a:buChar char="•"/>
            </a:pPr>
            <a:r>
              <a:rPr lang="es-MX" sz="1800" dirty="0">
                <a:latin typeface="Arial Narrow" panose="020B0606020202030204" pitchFamily="34" charset="0"/>
              </a:rPr>
              <a:t>Los contratos son sujetos al arbitraje comercial e internacional. </a:t>
            </a:r>
          </a:p>
          <a:p>
            <a:pPr marL="342900" lvl="0" indent="-342900">
              <a:buFont typeface="Wingdings" panose="05000000000000000000" pitchFamily="2" charset="2"/>
              <a:buChar char="q"/>
            </a:pPr>
            <a:endParaRPr lang="es-MX" sz="200" dirty="0">
              <a:latin typeface="Arial Narrow" panose="020B0606020202030204" pitchFamily="34" charset="0"/>
            </a:endParaRPr>
          </a:p>
          <a:p>
            <a:pPr marL="342900" lvl="0" indent="-342900">
              <a:buFont typeface="Wingdings" panose="05000000000000000000" pitchFamily="2" charset="2"/>
              <a:buChar char="q"/>
            </a:pPr>
            <a:r>
              <a:rPr lang="es-MX" sz="1800" dirty="0">
                <a:latin typeface="Arial Narrow" panose="020B0606020202030204" pitchFamily="34" charset="0"/>
              </a:rPr>
              <a:t>Se permite el registro contable sobre bienes de dominio de la Nación</a:t>
            </a:r>
          </a:p>
          <a:p>
            <a:pPr marL="342900" lvl="0" indent="-342900">
              <a:buFont typeface="Wingdings" panose="05000000000000000000" pitchFamily="2" charset="2"/>
              <a:buChar char="q"/>
            </a:pPr>
            <a:endParaRPr lang="es-MX" sz="200" dirty="0">
              <a:latin typeface="Arial Narrow" panose="020B0606020202030204" pitchFamily="34" charset="0"/>
            </a:endParaRPr>
          </a:p>
          <a:p>
            <a:pPr marL="342900" lvl="0" indent="-342900">
              <a:buFont typeface="Wingdings" panose="05000000000000000000" pitchFamily="2" charset="2"/>
              <a:buChar char="q"/>
            </a:pPr>
            <a:r>
              <a:rPr lang="es-MX" sz="1800" dirty="0">
                <a:latin typeface="Arial Narrow" panose="020B0606020202030204" pitchFamily="34" charset="0"/>
              </a:rPr>
              <a:t>La ocupación superficial se hace para beneficiar el interés particular de los contratistas y no del interés público (expropiaciones)</a:t>
            </a:r>
          </a:p>
          <a:p>
            <a:pPr marL="342900" lvl="0" indent="-342900">
              <a:buFont typeface="Arial" panose="020B0604020202020204" pitchFamily="34" charset="0"/>
              <a:buChar char="•"/>
            </a:pPr>
            <a:r>
              <a:rPr lang="es-MX" sz="1800" dirty="0">
                <a:latin typeface="Arial Narrow" panose="020B0606020202030204" pitchFamily="34" charset="0"/>
              </a:rPr>
              <a:t>La definición de utilidad pública aplica para terrenos e instalaciones, y los hidrocarburos y electricidad se considerar actividades preferentes. </a:t>
            </a:r>
            <a:endParaRPr lang="es-MX" dirty="0"/>
          </a:p>
          <a:p>
            <a:pPr marL="342900" lvl="0" indent="-342900">
              <a:buFont typeface="Arial" panose="020B0604020202020204" pitchFamily="34" charset="0"/>
              <a:buChar char="•"/>
            </a:pPr>
            <a:endParaRPr dirty="0"/>
          </a:p>
        </p:txBody>
      </p:sp>
      <p:sp>
        <p:nvSpPr>
          <p:cNvPr id="268" name="Google Shape;268;p18"/>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lvl="0"/>
            <a:r>
              <a:rPr lang="es-MX" dirty="0"/>
              <a:t>LAS LEYES SECUNDARIAS</a:t>
            </a:r>
            <a:endParaRPr dirty="0"/>
          </a:p>
        </p:txBody>
      </p:sp>
      <p:sp>
        <p:nvSpPr>
          <p:cNvPr id="270" name="Google Shape;270;p18"/>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13</a:t>
            </a:fld>
            <a:endParaRPr/>
          </a:p>
        </p:txBody>
      </p:sp>
      <p:grpSp>
        <p:nvGrpSpPr>
          <p:cNvPr id="271" name="Google Shape;271;p18"/>
          <p:cNvGrpSpPr/>
          <p:nvPr/>
        </p:nvGrpSpPr>
        <p:grpSpPr>
          <a:xfrm>
            <a:off x="312466" y="587260"/>
            <a:ext cx="309022" cy="376837"/>
            <a:chOff x="596350" y="929175"/>
            <a:chExt cx="407950" cy="497475"/>
          </a:xfrm>
        </p:grpSpPr>
        <p:sp>
          <p:nvSpPr>
            <p:cNvPr id="272" name="Google Shape;272;p18"/>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3" name="Google Shape;273;p18"/>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4" name="Google Shape;274;p18"/>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5" name="Google Shape;275;p18"/>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6" name="Google Shape;276;p18"/>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7" name="Google Shape;277;p18"/>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8" name="Google Shape;278;p18"/>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23520298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8"/>
          <p:cNvSpPr txBox="1">
            <a:spLocks noGrp="1"/>
          </p:cNvSpPr>
          <p:nvPr>
            <p:ph type="body" idx="1"/>
          </p:nvPr>
        </p:nvSpPr>
        <p:spPr>
          <a:xfrm>
            <a:off x="505035" y="1059582"/>
            <a:ext cx="8262652" cy="2724300"/>
          </a:xfrm>
          <a:prstGeom prst="rect">
            <a:avLst/>
          </a:prstGeom>
        </p:spPr>
        <p:txBody>
          <a:bodyPr spcFirstLastPara="1" wrap="square" lIns="91425" tIns="91425" rIns="91425" bIns="91425" anchor="t" anchorCtr="0">
            <a:noAutofit/>
          </a:bodyPr>
          <a:lstStyle/>
          <a:p>
            <a:pPr marL="0" lvl="0" indent="0">
              <a:buNone/>
            </a:pPr>
            <a:r>
              <a:rPr lang="es-MX" b="1" dirty="0">
                <a:latin typeface="Arial Narrow" panose="020B0606020202030204" pitchFamily="34" charset="0"/>
              </a:rPr>
              <a:t>B. La trasmutación de lo público en privado</a:t>
            </a:r>
            <a:endParaRPr lang="en" dirty="0">
              <a:latin typeface="Arial Narrow" panose="020B0606020202030204" pitchFamily="34" charset="0"/>
            </a:endParaRPr>
          </a:p>
          <a:p>
            <a:pPr marL="342900" lvl="0" indent="-342900">
              <a:buFont typeface="Wingdings" panose="05000000000000000000" pitchFamily="2" charset="2"/>
              <a:buChar char="q"/>
            </a:pPr>
            <a:r>
              <a:rPr lang="es-MX" dirty="0">
                <a:latin typeface="Arial Narrow" panose="020B0606020202030204" pitchFamily="34" charset="0"/>
              </a:rPr>
              <a:t>Se pasa del concepto de “servicio público” a “reglas de mercado” </a:t>
            </a:r>
          </a:p>
          <a:p>
            <a:pPr marL="342900" lvl="0" indent="-342900">
              <a:buFont typeface="Wingdings" panose="05000000000000000000" pitchFamily="2" charset="2"/>
              <a:buChar char="q"/>
            </a:pPr>
            <a:r>
              <a:rPr lang="es-MX" dirty="0">
                <a:latin typeface="Arial Narrow" panose="020B0606020202030204" pitchFamily="34" charset="0"/>
              </a:rPr>
              <a:t>Mezcla deliberada de conceptos:</a:t>
            </a:r>
          </a:p>
          <a:p>
            <a:pPr marL="342900" lvl="0" indent="-342900">
              <a:buFont typeface="Arial" panose="020B0604020202020204" pitchFamily="34" charset="0"/>
              <a:buChar char="•"/>
            </a:pPr>
            <a:r>
              <a:rPr lang="es-MX" dirty="0">
                <a:latin typeface="Arial Narrow" panose="020B0606020202030204" pitchFamily="34" charset="0"/>
              </a:rPr>
              <a:t>Se considera de </a:t>
            </a:r>
            <a:r>
              <a:rPr lang="es-MX" u="sng" dirty="0">
                <a:latin typeface="Arial Narrow" panose="020B0606020202030204" pitchFamily="34" charset="0"/>
              </a:rPr>
              <a:t>interés social y orden públicos</a:t>
            </a:r>
            <a:r>
              <a:rPr lang="es-MX" dirty="0">
                <a:latin typeface="Arial Narrow" panose="020B0606020202030204" pitchFamily="34" charset="0"/>
              </a:rPr>
              <a:t>: al Servicio Público de Transmisión y Distribución de Energía Eléctrica.</a:t>
            </a:r>
          </a:p>
          <a:p>
            <a:pPr marL="342900" lvl="0" indent="-342900">
              <a:buFont typeface="Arial" panose="020B0604020202020204" pitchFamily="34" charset="0"/>
              <a:buChar char="•"/>
            </a:pPr>
            <a:r>
              <a:rPr lang="es-MX" dirty="0">
                <a:latin typeface="Arial Narrow" panose="020B0606020202030204" pitchFamily="34" charset="0"/>
              </a:rPr>
              <a:t>Se consideran de </a:t>
            </a:r>
            <a:r>
              <a:rPr lang="es-MX" u="sng" dirty="0">
                <a:latin typeface="Arial Narrow" panose="020B0606020202030204" pitchFamily="34" charset="0"/>
              </a:rPr>
              <a:t>interés público</a:t>
            </a:r>
            <a:r>
              <a:rPr lang="es-MX" dirty="0">
                <a:latin typeface="Arial Narrow" panose="020B0606020202030204" pitchFamily="34" charset="0"/>
              </a:rPr>
              <a:t>: las actividades de la industria eléctrica que incluyen las actividades de generación, transmisión, distribución y comercialización </a:t>
            </a:r>
          </a:p>
          <a:p>
            <a:pPr marL="342900" lvl="0" indent="-342900">
              <a:buFont typeface="Arial" panose="020B0604020202020204" pitchFamily="34" charset="0"/>
              <a:buChar char="•"/>
            </a:pPr>
            <a:r>
              <a:rPr lang="es-MX" dirty="0">
                <a:latin typeface="Arial Narrow" panose="020B0606020202030204" pitchFamily="34" charset="0"/>
              </a:rPr>
              <a:t>Se definen de </a:t>
            </a:r>
            <a:r>
              <a:rPr lang="es-MX" u="sng" dirty="0">
                <a:latin typeface="Arial Narrow" panose="020B0606020202030204" pitchFamily="34" charset="0"/>
              </a:rPr>
              <a:t>utilidad pública</a:t>
            </a:r>
            <a:r>
              <a:rPr lang="es-MX" dirty="0">
                <a:latin typeface="Arial Narrow" panose="020B0606020202030204" pitchFamily="34" charset="0"/>
              </a:rPr>
              <a:t>: las actividades de generación, transmisión, distribución, comercialización, en suma, toda la industria eléctrica (y no sólo al servicio público), por lo que procede la ocupación superficial o la constitución de servidumbres necesarias ello, por lo cual procede la expropiación para tales fines.</a:t>
            </a:r>
            <a:endParaRPr dirty="0"/>
          </a:p>
        </p:txBody>
      </p:sp>
      <p:sp>
        <p:nvSpPr>
          <p:cNvPr id="268" name="Google Shape;268;p18"/>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lvl="0"/>
            <a:r>
              <a:rPr lang="es-MX" dirty="0"/>
              <a:t>LAS LEYES SECUNDARIAS</a:t>
            </a:r>
            <a:endParaRPr dirty="0"/>
          </a:p>
        </p:txBody>
      </p:sp>
      <p:sp>
        <p:nvSpPr>
          <p:cNvPr id="270" name="Google Shape;270;p18"/>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14</a:t>
            </a:fld>
            <a:endParaRPr/>
          </a:p>
        </p:txBody>
      </p:sp>
      <p:grpSp>
        <p:nvGrpSpPr>
          <p:cNvPr id="271" name="Google Shape;271;p18"/>
          <p:cNvGrpSpPr/>
          <p:nvPr/>
        </p:nvGrpSpPr>
        <p:grpSpPr>
          <a:xfrm>
            <a:off x="312466" y="587260"/>
            <a:ext cx="309022" cy="376837"/>
            <a:chOff x="596350" y="929175"/>
            <a:chExt cx="407950" cy="497475"/>
          </a:xfrm>
        </p:grpSpPr>
        <p:sp>
          <p:nvSpPr>
            <p:cNvPr id="272" name="Google Shape;272;p18"/>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3" name="Google Shape;273;p18"/>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4" name="Google Shape;274;p18"/>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5" name="Google Shape;275;p18"/>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6" name="Google Shape;276;p18"/>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7" name="Google Shape;277;p18"/>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8" name="Google Shape;278;p18"/>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3107561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8"/>
          <p:cNvSpPr txBox="1">
            <a:spLocks noGrp="1"/>
          </p:cNvSpPr>
          <p:nvPr>
            <p:ph type="body" idx="1"/>
          </p:nvPr>
        </p:nvSpPr>
        <p:spPr>
          <a:xfrm>
            <a:off x="505035" y="1287610"/>
            <a:ext cx="8262652" cy="2724300"/>
          </a:xfrm>
          <a:prstGeom prst="rect">
            <a:avLst/>
          </a:prstGeom>
        </p:spPr>
        <p:txBody>
          <a:bodyPr spcFirstLastPara="1" wrap="square" lIns="91425" tIns="91425" rIns="91425" bIns="91425" anchor="t" anchorCtr="0">
            <a:noAutofit/>
          </a:bodyPr>
          <a:lstStyle/>
          <a:p>
            <a:pPr marL="0" lvl="0" indent="0">
              <a:buNone/>
            </a:pPr>
            <a:r>
              <a:rPr lang="es-MX" b="1" dirty="0">
                <a:latin typeface="Arial Narrow" panose="020B0606020202030204" pitchFamily="34" charset="0"/>
              </a:rPr>
              <a:t>C. </a:t>
            </a:r>
            <a:r>
              <a:rPr lang="es-MX" sz="1800" b="1" dirty="0">
                <a:latin typeface="Arial Narrow" panose="020B0606020202030204" pitchFamily="34" charset="0"/>
              </a:rPr>
              <a:t>La adopción de “directrices” de gobierno corporativo de la OCDE para las empresas públicas del sector energético</a:t>
            </a:r>
            <a:endParaRPr lang="en" sz="1800" dirty="0">
              <a:latin typeface="Arial Narrow" panose="020B0606020202030204" pitchFamily="34" charset="0"/>
            </a:endParaRPr>
          </a:p>
          <a:p>
            <a:pPr marL="342900" lvl="0" indent="-342900">
              <a:buFont typeface="Wingdings" panose="05000000000000000000" pitchFamily="2" charset="2"/>
              <a:buChar char="q"/>
            </a:pPr>
            <a:r>
              <a:rPr lang="es-MX" sz="1800" dirty="0">
                <a:latin typeface="Arial Narrow" panose="020B0606020202030204" pitchFamily="34" charset="0"/>
              </a:rPr>
              <a:t>Se elimina la regulación con principios de derecho público a regirse por el derecho privado. </a:t>
            </a:r>
          </a:p>
          <a:p>
            <a:pPr marL="342900" lvl="0" indent="-342900">
              <a:buFont typeface="Wingdings" panose="05000000000000000000" pitchFamily="2" charset="2"/>
              <a:buChar char="q"/>
            </a:pPr>
            <a:r>
              <a:rPr lang="es-MX" sz="1800" dirty="0">
                <a:latin typeface="Arial Narrow" panose="020B0606020202030204" pitchFamily="34" charset="0"/>
              </a:rPr>
              <a:t>Se excluye a PEMEX y CFE de Ley Federal de las Entidades Paraestatales.</a:t>
            </a:r>
          </a:p>
          <a:p>
            <a:pPr marL="342900" lvl="0" indent="-342900">
              <a:buFont typeface="Wingdings" panose="05000000000000000000" pitchFamily="2" charset="2"/>
              <a:buChar char="q"/>
            </a:pPr>
            <a:r>
              <a:rPr lang="es-MX" sz="1800" dirty="0">
                <a:latin typeface="Arial Narrow" panose="020B0606020202030204" pitchFamily="34" charset="0"/>
              </a:rPr>
              <a:t>Se crea un régimen excepcional y extraordinario en materia de adquisiciones, contrataciones, y obra pública.</a:t>
            </a:r>
          </a:p>
          <a:p>
            <a:pPr marL="342900" lvl="0" indent="-342900">
              <a:buFont typeface="Wingdings" panose="05000000000000000000" pitchFamily="2" charset="2"/>
              <a:buChar char="q"/>
            </a:pPr>
            <a:r>
              <a:rPr lang="es-MX" sz="1800" dirty="0">
                <a:latin typeface="Arial Narrow" panose="020B0606020202030204" pitchFamily="34" charset="0"/>
              </a:rPr>
              <a:t>Se crea un régimen de remuneraciones especial</a:t>
            </a:r>
          </a:p>
          <a:p>
            <a:pPr marL="342900" lvl="0" indent="-342900">
              <a:buFont typeface="Arial" panose="020B0604020202020204" pitchFamily="34" charset="0"/>
              <a:buChar char="•"/>
            </a:pPr>
            <a:endParaRPr dirty="0"/>
          </a:p>
        </p:txBody>
      </p:sp>
      <p:sp>
        <p:nvSpPr>
          <p:cNvPr id="268" name="Google Shape;268;p18"/>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lvl="0"/>
            <a:r>
              <a:rPr lang="es-MX" dirty="0"/>
              <a:t>LAS LEYES SECUNDARIAS</a:t>
            </a:r>
            <a:endParaRPr dirty="0"/>
          </a:p>
        </p:txBody>
      </p:sp>
      <p:sp>
        <p:nvSpPr>
          <p:cNvPr id="270" name="Google Shape;270;p18"/>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15</a:t>
            </a:fld>
            <a:endParaRPr/>
          </a:p>
        </p:txBody>
      </p:sp>
      <p:grpSp>
        <p:nvGrpSpPr>
          <p:cNvPr id="271" name="Google Shape;271;p18"/>
          <p:cNvGrpSpPr/>
          <p:nvPr/>
        </p:nvGrpSpPr>
        <p:grpSpPr>
          <a:xfrm>
            <a:off x="312466" y="587260"/>
            <a:ext cx="309022" cy="376837"/>
            <a:chOff x="596350" y="929175"/>
            <a:chExt cx="407950" cy="497475"/>
          </a:xfrm>
        </p:grpSpPr>
        <p:sp>
          <p:nvSpPr>
            <p:cNvPr id="272" name="Google Shape;272;p18"/>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3" name="Google Shape;273;p18"/>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4" name="Google Shape;274;p18"/>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5" name="Google Shape;275;p18"/>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6" name="Google Shape;276;p18"/>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7" name="Google Shape;277;p18"/>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8" name="Google Shape;278;p18"/>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35523156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8"/>
          <p:cNvSpPr txBox="1">
            <a:spLocks noGrp="1"/>
          </p:cNvSpPr>
          <p:nvPr>
            <p:ph type="body" idx="1"/>
          </p:nvPr>
        </p:nvSpPr>
        <p:spPr>
          <a:xfrm>
            <a:off x="505035" y="1287610"/>
            <a:ext cx="8262652" cy="2724300"/>
          </a:xfrm>
          <a:prstGeom prst="rect">
            <a:avLst/>
          </a:prstGeom>
        </p:spPr>
        <p:txBody>
          <a:bodyPr spcFirstLastPara="1" wrap="square" lIns="91425" tIns="91425" rIns="91425" bIns="91425" anchor="t" anchorCtr="0">
            <a:noAutofit/>
          </a:bodyPr>
          <a:lstStyle/>
          <a:p>
            <a:pPr marL="0" lvl="0" indent="0">
              <a:buNone/>
            </a:pPr>
            <a:r>
              <a:rPr lang="es-MX" b="1" dirty="0">
                <a:latin typeface="Arial Narrow" panose="020B0606020202030204" pitchFamily="34" charset="0"/>
              </a:rPr>
              <a:t>C. </a:t>
            </a:r>
            <a:r>
              <a:rPr lang="es-MX" sz="1800" b="1" dirty="0">
                <a:latin typeface="Arial Narrow" panose="020B0606020202030204" pitchFamily="34" charset="0"/>
              </a:rPr>
              <a:t>La adopción de “directrices” de gobierno corporativo de la OCDE para las empresas públicas del sector energético</a:t>
            </a:r>
            <a:endParaRPr lang="en" sz="1800" dirty="0">
              <a:latin typeface="Arial Narrow" panose="020B0606020202030204" pitchFamily="34" charset="0"/>
            </a:endParaRPr>
          </a:p>
          <a:p>
            <a:pPr marL="342900" lvl="0" indent="-342900">
              <a:buFont typeface="Wingdings" panose="05000000000000000000" pitchFamily="2" charset="2"/>
              <a:buChar char="q"/>
            </a:pPr>
            <a:r>
              <a:rPr lang="es-MX" sz="1800" dirty="0">
                <a:latin typeface="Arial Narrow" panose="020B0606020202030204" pitchFamily="34" charset="0"/>
              </a:rPr>
              <a:t>Las Leyes de PEMEX y Ley de CFE generan para sí mismas un régimen extraordinario de derecho privado.</a:t>
            </a:r>
          </a:p>
          <a:p>
            <a:pPr marL="342900" lvl="0" indent="-342900">
              <a:buFont typeface="Arial" panose="020B0604020202020204" pitchFamily="34" charset="0"/>
              <a:buChar char="•"/>
            </a:pPr>
            <a:r>
              <a:rPr lang="es-MX" sz="1800" dirty="0">
                <a:latin typeface="Arial Narrow" panose="020B0606020202030204" pitchFamily="34" charset="0"/>
              </a:rPr>
              <a:t> Fortalecimiento del Consejo de Administración, por encima del Legislativo</a:t>
            </a:r>
          </a:p>
          <a:p>
            <a:pPr marL="342900" lvl="0" indent="-342900">
              <a:buFont typeface="Arial" panose="020B0604020202020204" pitchFamily="34" charset="0"/>
              <a:buChar char="•"/>
            </a:pPr>
            <a:r>
              <a:rPr lang="es-MX" sz="1800" dirty="0">
                <a:latin typeface="Arial Narrow" panose="020B0606020202030204" pitchFamily="34" charset="0"/>
              </a:rPr>
              <a:t>Eliminación del régimen de responsabilidades de los servidores públicos</a:t>
            </a:r>
          </a:p>
          <a:p>
            <a:pPr marL="342900" lvl="0" indent="-342900">
              <a:buFont typeface="Arial" panose="020B0604020202020204" pitchFamily="34" charset="0"/>
              <a:buChar char="•"/>
            </a:pPr>
            <a:r>
              <a:rPr lang="es-MX" sz="1800" dirty="0">
                <a:latin typeface="Arial Narrow" panose="020B0606020202030204" pitchFamily="34" charset="0"/>
              </a:rPr>
              <a:t>Las empresas filiales de Pemex y CFE tendrán naturaleza de derecho privado, nacional o extranjero</a:t>
            </a:r>
          </a:p>
          <a:p>
            <a:pPr marL="342900" lvl="0" indent="-342900">
              <a:buFont typeface="Arial" panose="020B0604020202020204" pitchFamily="34" charset="0"/>
              <a:buChar char="•"/>
            </a:pPr>
            <a:r>
              <a:rPr lang="es-MX" sz="1800" dirty="0">
                <a:latin typeface="Arial Narrow" panose="020B0606020202030204" pitchFamily="34" charset="0"/>
              </a:rPr>
              <a:t>Eliminación de los criterios de auditoría pública, optándose por la auditoría privada y financiera, bajo la figura del Comisario independiente.</a:t>
            </a:r>
          </a:p>
        </p:txBody>
      </p:sp>
      <p:sp>
        <p:nvSpPr>
          <p:cNvPr id="268" name="Google Shape;268;p18"/>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lvl="0"/>
            <a:r>
              <a:rPr lang="es-MX" dirty="0"/>
              <a:t>LAS LEYES SECUNDARIAS</a:t>
            </a:r>
            <a:endParaRPr dirty="0"/>
          </a:p>
        </p:txBody>
      </p:sp>
      <p:sp>
        <p:nvSpPr>
          <p:cNvPr id="270" name="Google Shape;270;p18"/>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16</a:t>
            </a:fld>
            <a:endParaRPr/>
          </a:p>
        </p:txBody>
      </p:sp>
      <p:grpSp>
        <p:nvGrpSpPr>
          <p:cNvPr id="271" name="Google Shape;271;p18"/>
          <p:cNvGrpSpPr/>
          <p:nvPr/>
        </p:nvGrpSpPr>
        <p:grpSpPr>
          <a:xfrm>
            <a:off x="312466" y="587260"/>
            <a:ext cx="309022" cy="376837"/>
            <a:chOff x="596350" y="929175"/>
            <a:chExt cx="407950" cy="497475"/>
          </a:xfrm>
        </p:grpSpPr>
        <p:sp>
          <p:nvSpPr>
            <p:cNvPr id="272" name="Google Shape;272;p18"/>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3" name="Google Shape;273;p18"/>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4" name="Google Shape;274;p18"/>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5" name="Google Shape;275;p18"/>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6" name="Google Shape;276;p18"/>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7" name="Google Shape;277;p18"/>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8" name="Google Shape;278;p18"/>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9249270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8"/>
          <p:cNvSpPr txBox="1">
            <a:spLocks noGrp="1"/>
          </p:cNvSpPr>
          <p:nvPr>
            <p:ph type="body" idx="1"/>
          </p:nvPr>
        </p:nvSpPr>
        <p:spPr>
          <a:xfrm>
            <a:off x="484059" y="1503634"/>
            <a:ext cx="8262652" cy="2724300"/>
          </a:xfrm>
          <a:prstGeom prst="rect">
            <a:avLst/>
          </a:prstGeom>
        </p:spPr>
        <p:txBody>
          <a:bodyPr spcFirstLastPara="1" wrap="square" lIns="91425" tIns="91425" rIns="91425" bIns="91425" anchor="t" anchorCtr="0">
            <a:noAutofit/>
          </a:bodyPr>
          <a:lstStyle/>
          <a:p>
            <a:pPr marL="0" lvl="0" indent="0">
              <a:buNone/>
              <a:tabLst>
                <a:tab pos="363538" algn="l"/>
              </a:tabLst>
            </a:pPr>
            <a:r>
              <a:rPr lang="es-MX" b="1" dirty="0">
                <a:latin typeface="Arial Narrow" panose="020B0606020202030204" pitchFamily="34" charset="0"/>
              </a:rPr>
              <a:t>D.	</a:t>
            </a:r>
            <a:r>
              <a:rPr lang="es-MX" sz="1800" b="1" dirty="0">
                <a:latin typeface="Arial Narrow" panose="020B0606020202030204" pitchFamily="34" charset="0"/>
              </a:rPr>
              <a:t>Creación de órganos reguladores y organismos descentralizados ad hoc al modelo energético con un enfoque de gobierno corporativo.</a:t>
            </a:r>
            <a:endParaRPr lang="en" sz="1800" dirty="0">
              <a:latin typeface="Arial Narrow" panose="020B0606020202030204" pitchFamily="34" charset="0"/>
            </a:endParaRPr>
          </a:p>
          <a:p>
            <a:pPr marL="342900" lvl="0" indent="-342900">
              <a:buFont typeface="Wingdings" panose="05000000000000000000" pitchFamily="2" charset="2"/>
              <a:buChar char="q"/>
            </a:pPr>
            <a:r>
              <a:rPr lang="es-MX" sz="1800" dirty="0">
                <a:latin typeface="Arial Narrow" panose="020B0606020202030204" pitchFamily="34" charset="0"/>
              </a:rPr>
              <a:t>Invención de órganos reguladores en materia de energía, que dependen del Ejecutivo Federal, pero tienen personalidad jurídica propia y autosuficiencia presupuestaria</a:t>
            </a:r>
          </a:p>
          <a:p>
            <a:pPr marL="0" lvl="0" indent="0">
              <a:buNone/>
              <a:tabLst>
                <a:tab pos="363538" algn="l"/>
              </a:tabLst>
            </a:pPr>
            <a:endParaRPr lang="es-MX" dirty="0">
              <a:latin typeface="Arial Narrow" panose="020B0606020202030204" pitchFamily="34" charset="0"/>
            </a:endParaRPr>
          </a:p>
          <a:p>
            <a:pPr marL="342900" lvl="0" indent="-342900">
              <a:buFont typeface="Arial" panose="020B0604020202020204" pitchFamily="34" charset="0"/>
              <a:buChar char="•"/>
            </a:pPr>
            <a:endParaRPr dirty="0"/>
          </a:p>
        </p:txBody>
      </p:sp>
      <p:sp>
        <p:nvSpPr>
          <p:cNvPr id="268" name="Google Shape;268;p18"/>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lvl="0"/>
            <a:r>
              <a:rPr lang="es-MX" dirty="0"/>
              <a:t>LAS LEYES SECUNDARIAS</a:t>
            </a:r>
            <a:endParaRPr dirty="0"/>
          </a:p>
        </p:txBody>
      </p:sp>
      <p:sp>
        <p:nvSpPr>
          <p:cNvPr id="270" name="Google Shape;270;p18"/>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17</a:t>
            </a:fld>
            <a:endParaRPr/>
          </a:p>
        </p:txBody>
      </p:sp>
      <p:grpSp>
        <p:nvGrpSpPr>
          <p:cNvPr id="271" name="Google Shape;271;p18"/>
          <p:cNvGrpSpPr/>
          <p:nvPr/>
        </p:nvGrpSpPr>
        <p:grpSpPr>
          <a:xfrm>
            <a:off x="312466" y="587260"/>
            <a:ext cx="309022" cy="376837"/>
            <a:chOff x="596350" y="929175"/>
            <a:chExt cx="407950" cy="497475"/>
          </a:xfrm>
        </p:grpSpPr>
        <p:sp>
          <p:nvSpPr>
            <p:cNvPr id="272" name="Google Shape;272;p18"/>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3" name="Google Shape;273;p18"/>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4" name="Google Shape;274;p18"/>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5" name="Google Shape;275;p18"/>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6" name="Google Shape;276;p18"/>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7" name="Google Shape;277;p18"/>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8" name="Google Shape;278;p18"/>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1182671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8"/>
          <p:cNvSpPr txBox="1">
            <a:spLocks noGrp="1"/>
          </p:cNvSpPr>
          <p:nvPr>
            <p:ph type="body" idx="1"/>
          </p:nvPr>
        </p:nvSpPr>
        <p:spPr>
          <a:xfrm>
            <a:off x="484059" y="1287610"/>
            <a:ext cx="8262652" cy="2724300"/>
          </a:xfrm>
          <a:prstGeom prst="rect">
            <a:avLst/>
          </a:prstGeom>
        </p:spPr>
        <p:txBody>
          <a:bodyPr spcFirstLastPara="1" wrap="square" lIns="91425" tIns="91425" rIns="91425" bIns="91425" anchor="t" anchorCtr="0">
            <a:noAutofit/>
          </a:bodyPr>
          <a:lstStyle/>
          <a:p>
            <a:pPr marL="0" lvl="0" indent="0">
              <a:buNone/>
              <a:tabLst>
                <a:tab pos="363538" algn="l"/>
              </a:tabLst>
            </a:pPr>
            <a:r>
              <a:rPr lang="es-MX" b="1" dirty="0">
                <a:latin typeface="Arial Narrow" panose="020B0606020202030204" pitchFamily="34" charset="0"/>
              </a:rPr>
              <a:t>E.	</a:t>
            </a:r>
            <a:r>
              <a:rPr lang="es-MX" sz="1800" b="1" dirty="0">
                <a:latin typeface="Arial Narrow" panose="020B0606020202030204" pitchFamily="34" charset="0"/>
              </a:rPr>
              <a:t>Eliminación del carácter público y fiscal de la renta petrolera para darle un carácter privado de “contraprestaciones”.</a:t>
            </a:r>
            <a:endParaRPr lang="en" sz="1800" dirty="0">
              <a:latin typeface="Arial Narrow" panose="020B0606020202030204" pitchFamily="34" charset="0"/>
            </a:endParaRPr>
          </a:p>
          <a:p>
            <a:pPr marL="342900" lvl="0" indent="-342900">
              <a:buFont typeface="Wingdings" panose="05000000000000000000" pitchFamily="2" charset="2"/>
              <a:buChar char="q"/>
            </a:pPr>
            <a:r>
              <a:rPr lang="es-MX" sz="1800" dirty="0">
                <a:latin typeface="Arial Narrow" panose="020B0606020202030204" pitchFamily="34" charset="0"/>
              </a:rPr>
              <a:t>Se crea un régimen de excepción en el caso de las contraprestaciones derivadas de los contratos. </a:t>
            </a:r>
          </a:p>
          <a:p>
            <a:pPr marL="342900" lvl="0" indent="-342900">
              <a:buFont typeface="Wingdings" panose="05000000000000000000" pitchFamily="2" charset="2"/>
              <a:buChar char="q"/>
            </a:pPr>
            <a:r>
              <a:rPr lang="es-MX" sz="1800" dirty="0">
                <a:latin typeface="Arial Narrow" panose="020B0606020202030204" pitchFamily="34" charset="0"/>
              </a:rPr>
              <a:t>Se quita la facultad para ejercer actos de autoridad sobre los ingresos de hidrocarburos.</a:t>
            </a:r>
          </a:p>
          <a:p>
            <a:pPr marL="342900" lvl="0" indent="-342900">
              <a:buFont typeface="Wingdings" panose="05000000000000000000" pitchFamily="2" charset="2"/>
              <a:buChar char="q"/>
            </a:pPr>
            <a:r>
              <a:rPr lang="es-MX" sz="1800" dirty="0">
                <a:latin typeface="Arial Narrow" panose="020B0606020202030204" pitchFamily="34" charset="0"/>
              </a:rPr>
              <a:t>Hay inequidad entre el régimen fiscal aplicable a Pemex y la de los contratistas.</a:t>
            </a:r>
          </a:p>
          <a:p>
            <a:pPr marL="342900" lvl="0" indent="-342900">
              <a:buFont typeface="Wingdings" panose="05000000000000000000" pitchFamily="2" charset="2"/>
              <a:buChar char="q"/>
            </a:pPr>
            <a:r>
              <a:rPr lang="es-MX" sz="1800" dirty="0">
                <a:latin typeface="Arial Narrow" panose="020B0606020202030204" pitchFamily="34" charset="0"/>
              </a:rPr>
              <a:t> Se crea un régimen extraordinario sobre los ingresos del Fondo Mexicano del Petróleo.</a:t>
            </a:r>
          </a:p>
          <a:p>
            <a:pPr marL="342900" lvl="0" indent="-342900">
              <a:buFont typeface="Wingdings" panose="05000000000000000000" pitchFamily="2" charset="2"/>
              <a:buChar char="q"/>
            </a:pPr>
            <a:endParaRPr lang="es-MX" dirty="0">
              <a:latin typeface="Arial Narrow" panose="020B0606020202030204" pitchFamily="34" charset="0"/>
            </a:endParaRPr>
          </a:p>
          <a:p>
            <a:pPr marL="342900" lvl="0" indent="-342900">
              <a:buFont typeface="Arial" panose="020B0604020202020204" pitchFamily="34" charset="0"/>
              <a:buChar char="•"/>
            </a:pPr>
            <a:endParaRPr dirty="0"/>
          </a:p>
        </p:txBody>
      </p:sp>
      <p:sp>
        <p:nvSpPr>
          <p:cNvPr id="268" name="Google Shape;268;p18"/>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lvl="0"/>
            <a:r>
              <a:rPr lang="es-MX" dirty="0"/>
              <a:t>LAS LEYES SECUNDARIAS</a:t>
            </a:r>
            <a:endParaRPr dirty="0"/>
          </a:p>
        </p:txBody>
      </p:sp>
      <p:sp>
        <p:nvSpPr>
          <p:cNvPr id="270" name="Google Shape;270;p18"/>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18</a:t>
            </a:fld>
            <a:endParaRPr/>
          </a:p>
        </p:txBody>
      </p:sp>
      <p:grpSp>
        <p:nvGrpSpPr>
          <p:cNvPr id="271" name="Google Shape;271;p18"/>
          <p:cNvGrpSpPr/>
          <p:nvPr/>
        </p:nvGrpSpPr>
        <p:grpSpPr>
          <a:xfrm>
            <a:off x="312466" y="587260"/>
            <a:ext cx="309022" cy="376837"/>
            <a:chOff x="596350" y="929175"/>
            <a:chExt cx="407950" cy="497475"/>
          </a:xfrm>
        </p:grpSpPr>
        <p:sp>
          <p:nvSpPr>
            <p:cNvPr id="272" name="Google Shape;272;p18"/>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3" name="Google Shape;273;p18"/>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4" name="Google Shape;274;p18"/>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5" name="Google Shape;275;p18"/>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6" name="Google Shape;276;p18"/>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7" name="Google Shape;277;p18"/>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8" name="Google Shape;278;p18"/>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5186395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14"/>
          <p:cNvSpPr txBox="1">
            <a:spLocks noGrp="1"/>
          </p:cNvSpPr>
          <p:nvPr>
            <p:ph type="ctrTitle"/>
          </p:nvPr>
        </p:nvSpPr>
        <p:spPr>
          <a:xfrm>
            <a:off x="463525" y="2871148"/>
            <a:ext cx="4094400" cy="1159800"/>
          </a:xfrm>
          <a:prstGeom prst="rect">
            <a:avLst/>
          </a:prstGeom>
        </p:spPr>
        <p:txBody>
          <a:bodyPr spcFirstLastPara="1" wrap="square" lIns="91425" tIns="91425" rIns="91425" bIns="91425" anchor="b" anchorCtr="0">
            <a:noAutofit/>
          </a:bodyPr>
          <a:lstStyle/>
          <a:p>
            <a:pPr lvl="0"/>
            <a:r>
              <a:rPr lang="es-MX" dirty="0"/>
              <a:t>REFLEXIONES FINALES</a:t>
            </a:r>
            <a:endParaRPr dirty="0"/>
          </a:p>
        </p:txBody>
      </p:sp>
      <p:sp>
        <p:nvSpPr>
          <p:cNvPr id="223" name="Google Shape;223;p14"/>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19</a:t>
            </a:fld>
            <a:endParaRPr/>
          </a:p>
        </p:txBody>
      </p:sp>
      <p:sp>
        <p:nvSpPr>
          <p:cNvPr id="224" name="Google Shape;224;p14"/>
          <p:cNvSpPr txBox="1"/>
          <p:nvPr/>
        </p:nvSpPr>
        <p:spPr>
          <a:xfrm>
            <a:off x="463525" y="0"/>
            <a:ext cx="2181600" cy="3136200"/>
          </a:xfrm>
          <a:prstGeom prst="rect">
            <a:avLst/>
          </a:prstGeom>
          <a:noFill/>
          <a:ln>
            <a:noFill/>
          </a:ln>
        </p:spPr>
        <p:txBody>
          <a:bodyPr spcFirstLastPara="1" wrap="square" lIns="91425" tIns="91425" rIns="91425" bIns="91425" anchor="b" anchorCtr="0">
            <a:noAutofit/>
          </a:bodyPr>
          <a:lstStyle/>
          <a:p>
            <a:pPr marL="0" lvl="0" indent="0">
              <a:spcBef>
                <a:spcPts val="0"/>
              </a:spcBef>
              <a:spcAft>
                <a:spcPts val="0"/>
              </a:spcAft>
              <a:buNone/>
            </a:pPr>
            <a:endParaRPr sz="3000" b="1" dirty="0">
              <a:solidFill>
                <a:srgbClr val="3F5378"/>
              </a:solidFill>
              <a:latin typeface="Roboto Condensed"/>
              <a:ea typeface="Roboto Condensed"/>
              <a:cs typeface="Roboto Condensed"/>
              <a:sym typeface="Roboto Condensed"/>
            </a:endParaRPr>
          </a:p>
        </p:txBody>
      </p:sp>
      <p:sp>
        <p:nvSpPr>
          <p:cNvPr id="2" name="1 Subtítulo"/>
          <p:cNvSpPr>
            <a:spLocks noGrp="1"/>
          </p:cNvSpPr>
          <p:nvPr>
            <p:ph type="subTitle" idx="1"/>
          </p:nvPr>
        </p:nvSpPr>
        <p:spPr/>
        <p:txBody>
          <a:bodyPr/>
          <a:lstStyle/>
          <a:p>
            <a:endParaRPr lang="es-MX"/>
          </a:p>
        </p:txBody>
      </p:sp>
    </p:spTree>
    <p:extLst>
      <p:ext uri="{BB962C8B-B14F-4D97-AF65-F5344CB8AC3E}">
        <p14:creationId xmlns:p14="http://schemas.microsoft.com/office/powerpoint/2010/main" val="1370773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15"/>
          <p:cNvSpPr txBox="1">
            <a:spLocks noGrp="1"/>
          </p:cNvSpPr>
          <p:nvPr>
            <p:ph type="body" idx="1"/>
          </p:nvPr>
        </p:nvSpPr>
        <p:spPr>
          <a:xfrm>
            <a:off x="755576" y="1194902"/>
            <a:ext cx="5760640" cy="2745000"/>
          </a:xfrm>
          <a:prstGeom prst="rect">
            <a:avLst/>
          </a:prstGeom>
        </p:spPr>
        <p:txBody>
          <a:bodyPr spcFirstLastPara="1" wrap="square" lIns="91425" tIns="91425" rIns="91425" bIns="91425" anchor="t" anchorCtr="0">
            <a:noAutofit/>
          </a:bodyPr>
          <a:lstStyle/>
          <a:p>
            <a:pPr marL="0" lvl="0" indent="0">
              <a:buNone/>
            </a:pPr>
            <a:r>
              <a:rPr lang="es-MX" sz="2000" dirty="0">
                <a:latin typeface="Arial Narrow" panose="020B0606020202030204" pitchFamily="34" charset="0"/>
                <a:ea typeface="Roboto Condensed" panose="020B0604020202020204" charset="0"/>
              </a:rPr>
              <a:t>Existe un desplazamiento de la autoridad del Estado hacia los mercados, en donde ejercen un área privilegiada de poder las corporaciones transnacionales, las grandes empresas de consultoría y las organizaciones internacionales no gubernamentales de ayuda económica. La característica primordial de esta nueva careta del capitalismo es el vuelco en la relación Estado-mercado …</a:t>
            </a:r>
            <a:endParaRPr sz="2000" dirty="0">
              <a:latin typeface="Arial Narrow" panose="020B0606020202030204" pitchFamily="34" charset="0"/>
              <a:ea typeface="Roboto Condensed" panose="020B0604020202020204" charset="0"/>
            </a:endParaRPr>
          </a:p>
        </p:txBody>
      </p:sp>
      <p:sp>
        <p:nvSpPr>
          <p:cNvPr id="230" name="Google Shape;230;p15"/>
          <p:cNvSpPr txBox="1">
            <a:spLocks noGrp="1"/>
          </p:cNvSpPr>
          <p:nvPr>
            <p:ph type="sldNum" idx="4294967295"/>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2</a:t>
            </a:fld>
            <a:endParaRPr/>
          </a:p>
        </p:txBody>
      </p:sp>
      <p:sp>
        <p:nvSpPr>
          <p:cNvPr id="231" name="Google Shape;231;p15"/>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2</a:t>
            </a:fld>
            <a:endParaRPr/>
          </a:p>
        </p:txBody>
      </p:sp>
      <p:sp>
        <p:nvSpPr>
          <p:cNvPr id="2" name="1 CuadroTexto"/>
          <p:cNvSpPr txBox="1"/>
          <p:nvPr/>
        </p:nvSpPr>
        <p:spPr>
          <a:xfrm>
            <a:off x="5076056" y="4079320"/>
            <a:ext cx="3816424" cy="523220"/>
          </a:xfrm>
          <a:prstGeom prst="rect">
            <a:avLst/>
          </a:prstGeom>
          <a:noFill/>
        </p:spPr>
        <p:txBody>
          <a:bodyPr wrap="square" rtlCol="0">
            <a:spAutoFit/>
          </a:bodyPr>
          <a:lstStyle/>
          <a:p>
            <a:r>
              <a:rPr lang="es-MX" b="1" dirty="0" err="1"/>
              <a:t>Susan</a:t>
            </a:r>
            <a:r>
              <a:rPr lang="es-MX" b="1" dirty="0"/>
              <a:t> </a:t>
            </a:r>
            <a:r>
              <a:rPr lang="es-MX" b="1" dirty="0" err="1"/>
              <a:t>Strange</a:t>
            </a:r>
            <a:r>
              <a:rPr lang="es-MX" b="1" dirty="0"/>
              <a:t>, </a:t>
            </a:r>
            <a:r>
              <a:rPr lang="es-MX" b="1" i="1" dirty="0"/>
              <a:t>La retirada del Estado (2001)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8"/>
          <p:cNvSpPr txBox="1">
            <a:spLocks noGrp="1"/>
          </p:cNvSpPr>
          <p:nvPr>
            <p:ph type="body" idx="1"/>
          </p:nvPr>
        </p:nvSpPr>
        <p:spPr>
          <a:xfrm>
            <a:off x="505035" y="1215602"/>
            <a:ext cx="8262652" cy="2724300"/>
          </a:xfrm>
          <a:prstGeom prst="rect">
            <a:avLst/>
          </a:prstGeom>
        </p:spPr>
        <p:txBody>
          <a:bodyPr spcFirstLastPara="1" wrap="square" lIns="91425" tIns="91425" rIns="91425" bIns="91425" anchor="t" anchorCtr="0">
            <a:noAutofit/>
          </a:bodyPr>
          <a:lstStyle/>
          <a:p>
            <a:pPr lvl="0" indent="-457200">
              <a:buAutoNum type="alphaUcPeriod"/>
            </a:pPr>
            <a:r>
              <a:rPr lang="es-MX" sz="1800" b="1" dirty="0">
                <a:latin typeface="Arial Narrow" panose="020B0606020202030204" pitchFamily="34" charset="0"/>
              </a:rPr>
              <a:t>Desde la reforma energética de 2008 se fue creando un andamiaje de regímenes discrecionales, especiales y extraordinarios, que operaba con irregularidad por la falta de su definición en la Constitución mexicana. </a:t>
            </a:r>
          </a:p>
          <a:p>
            <a:pPr lvl="0" indent="-457200">
              <a:buAutoNum type="alphaUcPeriod"/>
            </a:pPr>
            <a:endParaRPr lang="es-MX" sz="1800" b="1" dirty="0">
              <a:latin typeface="Arial Narrow" panose="020B0606020202030204" pitchFamily="34" charset="0"/>
            </a:endParaRPr>
          </a:p>
          <a:p>
            <a:pPr lvl="0" indent="-457200">
              <a:buAutoNum type="alphaUcPeriod"/>
            </a:pPr>
            <a:r>
              <a:rPr lang="es-MX" sz="1800" b="1" dirty="0">
                <a:latin typeface="Arial Narrow" panose="020B0606020202030204" pitchFamily="34" charset="0"/>
              </a:rPr>
              <a:t>Con las reformas constitucionales y legales durante los años 2013-2014 se formalizó jurídicamente la posibilidad –ahora legal y constitucional- de facilitar la prevalencia del interés privado sobre las ahora llamadas eufemísticamente áreas estratégicas constitucionales, que ya no tienen la exclusividad del Estado, y cuya definición suponía amparar el interés público.</a:t>
            </a:r>
          </a:p>
          <a:p>
            <a:pPr marL="0" lvl="0" indent="0">
              <a:buNone/>
            </a:pPr>
            <a:endParaRPr dirty="0"/>
          </a:p>
        </p:txBody>
      </p:sp>
      <p:sp>
        <p:nvSpPr>
          <p:cNvPr id="268" name="Google Shape;268;p18"/>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lvl="0"/>
            <a:r>
              <a:rPr lang="es-MX" dirty="0"/>
              <a:t>REFLEXIONES FINALES</a:t>
            </a:r>
            <a:endParaRPr dirty="0"/>
          </a:p>
        </p:txBody>
      </p:sp>
      <p:sp>
        <p:nvSpPr>
          <p:cNvPr id="270" name="Google Shape;270;p18"/>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20</a:t>
            </a:fld>
            <a:endParaRPr/>
          </a:p>
        </p:txBody>
      </p:sp>
      <p:grpSp>
        <p:nvGrpSpPr>
          <p:cNvPr id="271" name="Google Shape;271;p18"/>
          <p:cNvGrpSpPr/>
          <p:nvPr/>
        </p:nvGrpSpPr>
        <p:grpSpPr>
          <a:xfrm>
            <a:off x="312466" y="587260"/>
            <a:ext cx="309022" cy="376837"/>
            <a:chOff x="596350" y="929175"/>
            <a:chExt cx="407950" cy="497475"/>
          </a:xfrm>
        </p:grpSpPr>
        <p:sp>
          <p:nvSpPr>
            <p:cNvPr id="272" name="Google Shape;272;p18"/>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3" name="Google Shape;273;p18"/>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4" name="Google Shape;274;p18"/>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5" name="Google Shape;275;p18"/>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6" name="Google Shape;276;p18"/>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7" name="Google Shape;277;p18"/>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8" name="Google Shape;278;p18"/>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37515387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8"/>
          <p:cNvSpPr txBox="1">
            <a:spLocks noGrp="1"/>
          </p:cNvSpPr>
          <p:nvPr>
            <p:ph type="body" idx="1"/>
          </p:nvPr>
        </p:nvSpPr>
        <p:spPr>
          <a:xfrm>
            <a:off x="505035" y="1215602"/>
            <a:ext cx="8262652" cy="2724300"/>
          </a:xfrm>
          <a:prstGeom prst="rect">
            <a:avLst/>
          </a:prstGeom>
        </p:spPr>
        <p:txBody>
          <a:bodyPr spcFirstLastPara="1" wrap="square" lIns="91425" tIns="91425" rIns="91425" bIns="91425" anchor="t" anchorCtr="0">
            <a:noAutofit/>
          </a:bodyPr>
          <a:lstStyle/>
          <a:p>
            <a:pPr marL="0" lvl="0" indent="0">
              <a:buNone/>
            </a:pPr>
            <a:r>
              <a:rPr lang="es-MX" sz="1800" b="1" dirty="0">
                <a:latin typeface="Arial Narrow" panose="020B0606020202030204" pitchFamily="34" charset="0"/>
              </a:rPr>
              <a:t>El cambio de conceptos:</a:t>
            </a:r>
          </a:p>
          <a:p>
            <a:pPr marL="342900" lvl="0" indent="-342900">
              <a:buFont typeface="Wingdings" panose="05000000000000000000" pitchFamily="2" charset="2"/>
              <a:buChar char="Ø"/>
            </a:pPr>
            <a:r>
              <a:rPr lang="es-MX" sz="1800" b="1" dirty="0">
                <a:latin typeface="Arial Narrow" panose="020B0606020202030204" pitchFamily="34" charset="0"/>
              </a:rPr>
              <a:t>de servicio público a mercado, </a:t>
            </a:r>
          </a:p>
          <a:p>
            <a:pPr marL="342900" lvl="0" indent="-342900">
              <a:buFont typeface="Wingdings" panose="05000000000000000000" pitchFamily="2" charset="2"/>
              <a:buChar char="Ø"/>
            </a:pPr>
            <a:r>
              <a:rPr lang="es-MX" sz="1800" b="1" dirty="0">
                <a:latin typeface="Arial Narrow" panose="020B0606020202030204" pitchFamily="34" charset="0"/>
              </a:rPr>
              <a:t>el dominio de la Nación hacia actividades preferentes, </a:t>
            </a:r>
          </a:p>
          <a:p>
            <a:pPr marL="342900" lvl="0" indent="-342900">
              <a:buFont typeface="Wingdings" panose="05000000000000000000" pitchFamily="2" charset="2"/>
              <a:buChar char="Ø"/>
            </a:pPr>
            <a:r>
              <a:rPr lang="es-MX" sz="1800" b="1" dirty="0">
                <a:latin typeface="Arial Narrow" panose="020B0606020202030204" pitchFamily="34" charset="0"/>
              </a:rPr>
              <a:t>de entidades paraestatales a empresas productivas, </a:t>
            </a:r>
          </a:p>
          <a:p>
            <a:pPr marL="342900" lvl="0" indent="-342900">
              <a:buFont typeface="Wingdings" panose="05000000000000000000" pitchFamily="2" charset="2"/>
              <a:buChar char="Ø"/>
            </a:pPr>
            <a:r>
              <a:rPr lang="es-MX" sz="1800" b="1" dirty="0">
                <a:latin typeface="Arial Narrow" panose="020B0606020202030204" pitchFamily="34" charset="0"/>
              </a:rPr>
              <a:t>de órganos desconcentrados a órganos reguladores de carácter extraordinario,</a:t>
            </a:r>
          </a:p>
          <a:p>
            <a:pPr marL="342900" lvl="0" indent="-342900">
              <a:buFont typeface="Wingdings" panose="05000000000000000000" pitchFamily="2" charset="2"/>
              <a:buChar char="Ø"/>
            </a:pPr>
            <a:r>
              <a:rPr lang="es-MX" sz="1800" b="1" dirty="0">
                <a:latin typeface="Arial Narrow" panose="020B0606020202030204" pitchFamily="34" charset="0"/>
              </a:rPr>
              <a:t>de contribuciones a contraprestaciones en materia fiscal, </a:t>
            </a:r>
          </a:p>
          <a:p>
            <a:pPr marL="0" lvl="0" indent="0">
              <a:buNone/>
            </a:pPr>
            <a:r>
              <a:rPr lang="es-MX" sz="1800" b="1" dirty="0">
                <a:latin typeface="Arial Narrow" panose="020B0606020202030204" pitchFamily="34" charset="0"/>
              </a:rPr>
              <a:t>Demuestran un cambio de principios que trasmutan lo público en privado, en donde la explotación de bienes de dominio público para la obtención de ingresos para el Estado, que no necesariamente termina en el presupuesto público para el beneficio del dueño originario de esta riqueza: la Nación. </a:t>
            </a:r>
          </a:p>
          <a:p>
            <a:pPr marL="0" lvl="0" indent="0">
              <a:buNone/>
            </a:pPr>
            <a:endParaRPr dirty="0"/>
          </a:p>
        </p:txBody>
      </p:sp>
      <p:sp>
        <p:nvSpPr>
          <p:cNvPr id="268" name="Google Shape;268;p18"/>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lvl="0"/>
            <a:r>
              <a:rPr lang="es-MX" dirty="0"/>
              <a:t>REFLEXIONES FINALES</a:t>
            </a:r>
            <a:endParaRPr dirty="0"/>
          </a:p>
        </p:txBody>
      </p:sp>
      <p:sp>
        <p:nvSpPr>
          <p:cNvPr id="270" name="Google Shape;270;p18"/>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21</a:t>
            </a:fld>
            <a:endParaRPr/>
          </a:p>
        </p:txBody>
      </p:sp>
      <p:grpSp>
        <p:nvGrpSpPr>
          <p:cNvPr id="271" name="Google Shape;271;p18"/>
          <p:cNvGrpSpPr/>
          <p:nvPr/>
        </p:nvGrpSpPr>
        <p:grpSpPr>
          <a:xfrm>
            <a:off x="312466" y="587260"/>
            <a:ext cx="309022" cy="376837"/>
            <a:chOff x="596350" y="929175"/>
            <a:chExt cx="407950" cy="497475"/>
          </a:xfrm>
        </p:grpSpPr>
        <p:sp>
          <p:nvSpPr>
            <p:cNvPr id="272" name="Google Shape;272;p18"/>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3" name="Google Shape;273;p18"/>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4" name="Google Shape;274;p18"/>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5" name="Google Shape;275;p18"/>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6" name="Google Shape;276;p18"/>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7" name="Google Shape;277;p18"/>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8" name="Google Shape;278;p18"/>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18488121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34"/>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22</a:t>
            </a:fld>
            <a:endParaRPr/>
          </a:p>
        </p:txBody>
      </p:sp>
      <p:sp>
        <p:nvSpPr>
          <p:cNvPr id="503" name="Google Shape;503;p34"/>
          <p:cNvSpPr txBox="1">
            <a:spLocks noGrp="1"/>
          </p:cNvSpPr>
          <p:nvPr>
            <p:ph type="ctrTitle" idx="4294967295"/>
          </p:nvPr>
        </p:nvSpPr>
        <p:spPr>
          <a:xfrm>
            <a:off x="1275150" y="2364400"/>
            <a:ext cx="6593700" cy="115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000" dirty="0">
                <a:solidFill>
                  <a:srgbClr val="FF9800"/>
                </a:solidFill>
              </a:rPr>
              <a:t>GRACIAS</a:t>
            </a:r>
            <a:endParaRPr sz="6000" dirty="0">
              <a:solidFill>
                <a:srgbClr val="FF98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14"/>
          <p:cNvSpPr txBox="1">
            <a:spLocks noGrp="1"/>
          </p:cNvSpPr>
          <p:nvPr>
            <p:ph type="ctrTitle"/>
          </p:nvPr>
        </p:nvSpPr>
        <p:spPr>
          <a:xfrm>
            <a:off x="463525" y="2871148"/>
            <a:ext cx="4094400" cy="1159800"/>
          </a:xfrm>
          <a:prstGeom prst="rect">
            <a:avLst/>
          </a:prstGeom>
        </p:spPr>
        <p:txBody>
          <a:bodyPr spcFirstLastPara="1" wrap="square" lIns="91425" tIns="91425" rIns="91425" bIns="91425" anchor="b" anchorCtr="0">
            <a:noAutofit/>
          </a:bodyPr>
          <a:lstStyle/>
          <a:p>
            <a:pPr lvl="0"/>
            <a:r>
              <a:rPr lang="es-MX" dirty="0"/>
              <a:t>ANTECEDENTES</a:t>
            </a:r>
            <a:endParaRPr dirty="0"/>
          </a:p>
        </p:txBody>
      </p:sp>
      <p:sp>
        <p:nvSpPr>
          <p:cNvPr id="222" name="Google Shape;222;p14"/>
          <p:cNvSpPr txBox="1">
            <a:spLocks noGrp="1"/>
          </p:cNvSpPr>
          <p:nvPr>
            <p:ph type="subTitle" idx="1"/>
          </p:nvPr>
        </p:nvSpPr>
        <p:spPr>
          <a:xfrm>
            <a:off x="463525" y="3939902"/>
            <a:ext cx="4314443" cy="784800"/>
          </a:xfrm>
          <a:prstGeom prst="rect">
            <a:avLst/>
          </a:prstGeom>
        </p:spPr>
        <p:txBody>
          <a:bodyPr spcFirstLastPara="1" wrap="square" lIns="91425" tIns="91425" rIns="91425" bIns="91425" anchor="t" anchorCtr="0">
            <a:noAutofit/>
          </a:bodyPr>
          <a:lstStyle/>
          <a:p>
            <a:pPr marL="0" lvl="0" indent="0" rtl="0">
              <a:spcBef>
                <a:spcPts val="0"/>
              </a:spcBef>
              <a:spcAft>
                <a:spcPts val="1000"/>
              </a:spcAft>
              <a:buNone/>
            </a:pPr>
            <a:r>
              <a:rPr lang="es-MX" dirty="0"/>
              <a:t>Las “recomendaciones” de los tanques de ideas</a:t>
            </a:r>
            <a:endParaRPr dirty="0"/>
          </a:p>
        </p:txBody>
      </p:sp>
      <p:sp>
        <p:nvSpPr>
          <p:cNvPr id="223" name="Google Shape;223;p14"/>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3</a:t>
            </a:fld>
            <a:endParaRPr/>
          </a:p>
        </p:txBody>
      </p:sp>
      <p:sp>
        <p:nvSpPr>
          <p:cNvPr id="224" name="Google Shape;224;p14"/>
          <p:cNvSpPr txBox="1"/>
          <p:nvPr/>
        </p:nvSpPr>
        <p:spPr>
          <a:xfrm>
            <a:off x="463525" y="0"/>
            <a:ext cx="2181600" cy="3136200"/>
          </a:xfrm>
          <a:prstGeom prst="rect">
            <a:avLst/>
          </a:prstGeom>
          <a:noFill/>
          <a:ln>
            <a:noFill/>
          </a:ln>
        </p:spPr>
        <p:txBody>
          <a:bodyPr spcFirstLastPara="1" wrap="square" lIns="91425" tIns="91425" rIns="91425" bIns="91425" anchor="b" anchorCtr="0">
            <a:noAutofit/>
          </a:bodyPr>
          <a:lstStyle/>
          <a:p>
            <a:pPr marL="0" lvl="0" indent="0">
              <a:spcBef>
                <a:spcPts val="0"/>
              </a:spcBef>
              <a:spcAft>
                <a:spcPts val="0"/>
              </a:spcAft>
              <a:buNone/>
            </a:pPr>
            <a:r>
              <a:rPr lang="en" sz="12000" b="1" dirty="0">
                <a:solidFill>
                  <a:srgbClr val="3F5378"/>
                </a:solidFill>
                <a:latin typeface="Roboto Condensed"/>
                <a:ea typeface="Roboto Condensed"/>
                <a:cs typeface="Roboto Condensed"/>
                <a:sym typeface="Roboto Condensed"/>
              </a:rPr>
              <a:t>1</a:t>
            </a:r>
            <a:endParaRPr sz="3000" b="1" dirty="0">
              <a:solidFill>
                <a:srgbClr val="3F5378"/>
              </a:solidFill>
              <a:latin typeface="Roboto Condensed"/>
              <a:ea typeface="Roboto Condensed"/>
              <a:cs typeface="Roboto Condensed"/>
              <a:sym typeface="Roboto Condense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dirty="0"/>
              <a:t>ANTECEDENTES</a:t>
            </a:r>
            <a:endParaRPr dirty="0"/>
          </a:p>
        </p:txBody>
      </p:sp>
      <p:sp>
        <p:nvSpPr>
          <p:cNvPr id="237" name="Google Shape;237;p16"/>
          <p:cNvSpPr txBox="1">
            <a:spLocks noGrp="1"/>
          </p:cNvSpPr>
          <p:nvPr>
            <p:ph type="body" idx="1"/>
          </p:nvPr>
        </p:nvSpPr>
        <p:spPr>
          <a:xfrm>
            <a:off x="554025" y="1635646"/>
            <a:ext cx="7906407" cy="3145500"/>
          </a:xfrm>
          <a:prstGeom prst="rect">
            <a:avLst/>
          </a:prstGeom>
        </p:spPr>
        <p:txBody>
          <a:bodyPr spcFirstLastPara="1" wrap="square" lIns="91425" tIns="91425" rIns="91425" bIns="91425" anchor="ctr" anchorCtr="0">
            <a:noAutofit/>
          </a:bodyPr>
          <a:lstStyle/>
          <a:p>
            <a:pPr marL="176213" lvl="0" indent="0">
              <a:spcBef>
                <a:spcPts val="0"/>
              </a:spcBef>
              <a:buNone/>
            </a:pPr>
            <a:r>
              <a:rPr lang="es-MX" sz="1800" dirty="0">
                <a:latin typeface="Arial Narrow" panose="020B0606020202030204" pitchFamily="34" charset="0"/>
              </a:rPr>
              <a:t>1. </a:t>
            </a:r>
            <a:r>
              <a:rPr lang="es-MX" sz="1800" b="1" dirty="0">
                <a:latin typeface="Arial Narrow" panose="020B0606020202030204" pitchFamily="34" charset="0"/>
              </a:rPr>
              <a:t>Los tanques de ideas: las recomendaciones de las “mejores prácticas internacionales”.</a:t>
            </a:r>
          </a:p>
          <a:p>
            <a:pPr lvl="0">
              <a:spcBef>
                <a:spcPts val="0"/>
              </a:spcBef>
            </a:pPr>
            <a:r>
              <a:rPr lang="es-ES_tradnl" sz="1800" dirty="0">
                <a:latin typeface="Arial Narrow" panose="020B0606020202030204" pitchFamily="34" charset="0"/>
              </a:rPr>
              <a:t>Cambio en el régimen de la propiedad y la utilidad públicas</a:t>
            </a:r>
            <a:r>
              <a:rPr lang="en" sz="1800" dirty="0">
                <a:latin typeface="Arial Narrow" panose="020B0606020202030204" pitchFamily="34" charset="0"/>
              </a:rPr>
              <a:t> (</a:t>
            </a:r>
            <a:r>
              <a:rPr lang="es-MX" sz="1800" dirty="0">
                <a:latin typeface="Arial Narrow" panose="020B0606020202030204" pitchFamily="34" charset="0"/>
              </a:rPr>
              <a:t>Woodrow Wilson Center)</a:t>
            </a:r>
          </a:p>
          <a:p>
            <a:pPr marL="446088" lvl="0" indent="0">
              <a:spcBef>
                <a:spcPts val="0"/>
              </a:spcBef>
              <a:buNone/>
            </a:pPr>
            <a:r>
              <a:rPr lang="es-MX" sz="1800" dirty="0"/>
              <a:t>•	Distinción entre dueño, operador y contratista</a:t>
            </a:r>
          </a:p>
          <a:p>
            <a:pPr marL="446088" indent="0">
              <a:spcBef>
                <a:spcPts val="0"/>
              </a:spcBef>
              <a:buNone/>
            </a:pPr>
            <a:r>
              <a:rPr lang="es-MX" sz="1800" dirty="0"/>
              <a:t>•	</a:t>
            </a:r>
            <a:r>
              <a:rPr lang="es-ES_tradnl" sz="1800" dirty="0"/>
              <a:t>La premisa de la maximización del valor</a:t>
            </a:r>
            <a:endParaRPr lang="en" sz="1800" dirty="0"/>
          </a:p>
          <a:p>
            <a:pPr marL="446088" lvl="0" indent="0">
              <a:spcBef>
                <a:spcPts val="0"/>
              </a:spcBef>
              <a:buNone/>
            </a:pPr>
            <a:r>
              <a:rPr lang="es-MX" sz="1800" dirty="0"/>
              <a:t>•	La “necesidad” de mayores operadores</a:t>
            </a:r>
          </a:p>
          <a:p>
            <a:pPr marL="446088" indent="-342900">
              <a:spcBef>
                <a:spcPts val="0"/>
              </a:spcBef>
            </a:pPr>
            <a:endParaRPr lang="es-MX" sz="1800" dirty="0"/>
          </a:p>
          <a:p>
            <a:pPr marL="446088" indent="-342900">
              <a:spcBef>
                <a:spcPts val="0"/>
              </a:spcBef>
            </a:pPr>
            <a:r>
              <a:rPr lang="es-MX" sz="1800" dirty="0"/>
              <a:t>La privatización de las empresas públicas estatales mediante el “gobierno corporativo” (OCDE)</a:t>
            </a:r>
          </a:p>
          <a:p>
            <a:pPr marL="446088" indent="-342900">
              <a:spcBef>
                <a:spcPts val="0"/>
              </a:spcBef>
            </a:pPr>
            <a:endParaRPr lang="es-MX" sz="1800" dirty="0"/>
          </a:p>
          <a:p>
            <a:pPr marL="446088" indent="-342900">
              <a:spcBef>
                <a:spcPts val="0"/>
              </a:spcBef>
            </a:pPr>
            <a:r>
              <a:rPr lang="es-MX" sz="1800" dirty="0"/>
              <a:t>La competitividad en el sector energético (IMCO)</a:t>
            </a:r>
          </a:p>
          <a:p>
            <a:pPr marL="446088" indent="-342900">
              <a:spcBef>
                <a:spcPts val="0"/>
              </a:spcBef>
            </a:pPr>
            <a:endParaRPr dirty="0"/>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4</a:t>
            </a:fld>
            <a:endParaRPr/>
          </a:p>
        </p:txBody>
      </p:sp>
      <p:grpSp>
        <p:nvGrpSpPr>
          <p:cNvPr id="239" name="Google Shape;239;p16"/>
          <p:cNvGrpSpPr/>
          <p:nvPr/>
        </p:nvGrpSpPr>
        <p:grpSpPr>
          <a:xfrm>
            <a:off x="282216" y="590918"/>
            <a:ext cx="369505" cy="369505"/>
            <a:chOff x="2594050" y="1631825"/>
            <a:chExt cx="439625" cy="439625"/>
          </a:xfrm>
        </p:grpSpPr>
        <p:sp>
          <p:nvSpPr>
            <p:cNvPr id="240" name="Google Shape;240;p16"/>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1" name="Google Shape;241;p16"/>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2" name="Google Shape;242;p16"/>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3" name="Google Shape;243;p16"/>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dirty="0"/>
              <a:t>ANTECEDENTES</a:t>
            </a:r>
            <a:endParaRPr dirty="0"/>
          </a:p>
        </p:txBody>
      </p:sp>
      <p:sp>
        <p:nvSpPr>
          <p:cNvPr id="237" name="Google Shape;237;p16"/>
          <p:cNvSpPr txBox="1">
            <a:spLocks noGrp="1"/>
          </p:cNvSpPr>
          <p:nvPr>
            <p:ph type="body" idx="1"/>
          </p:nvPr>
        </p:nvSpPr>
        <p:spPr>
          <a:xfrm>
            <a:off x="361297" y="1563638"/>
            <a:ext cx="8027128" cy="3145500"/>
          </a:xfrm>
          <a:prstGeom prst="rect">
            <a:avLst/>
          </a:prstGeom>
        </p:spPr>
        <p:txBody>
          <a:bodyPr spcFirstLastPara="1" wrap="square" lIns="91425" tIns="91425" rIns="91425" bIns="91425" anchor="ctr" anchorCtr="0">
            <a:noAutofit/>
          </a:bodyPr>
          <a:lstStyle/>
          <a:p>
            <a:pPr marL="176213" lvl="0" indent="0">
              <a:spcBef>
                <a:spcPts val="0"/>
              </a:spcBef>
              <a:buNone/>
            </a:pPr>
            <a:r>
              <a:rPr lang="es-MX" sz="1800" b="1" dirty="0">
                <a:latin typeface="Arial Narrow" panose="020B0606020202030204" pitchFamily="34" charset="0"/>
              </a:rPr>
              <a:t>2. El Pacto por México: reflejo de la adopción de las “recomendaciones”</a:t>
            </a:r>
          </a:p>
          <a:p>
            <a:pPr lvl="0">
              <a:spcBef>
                <a:spcPts val="0"/>
              </a:spcBef>
            </a:pPr>
            <a:r>
              <a:rPr lang="es-MX" sz="1800" dirty="0">
                <a:latin typeface="Arial Narrow" panose="020B0606020202030204" pitchFamily="34" charset="0"/>
              </a:rPr>
              <a:t>Los hidrocarburos seguirán siendo propiedad de la Nación.</a:t>
            </a:r>
          </a:p>
          <a:p>
            <a:pPr>
              <a:spcBef>
                <a:spcPts val="0"/>
              </a:spcBef>
              <a:buFont typeface="Arial" panose="020B0604020202020204" pitchFamily="34" charset="0"/>
              <a:buChar char="•"/>
            </a:pPr>
            <a:r>
              <a:rPr lang="es-MX" sz="1800" dirty="0">
                <a:latin typeface="Arial Narrow" panose="020B0606020202030204" pitchFamily="34" charset="0"/>
              </a:rPr>
              <a:t>Se mantendrá en manos de la Nación, a través del Estado,</a:t>
            </a:r>
            <a:r>
              <a:rPr lang="es-MX" sz="1800" i="1" dirty="0">
                <a:latin typeface="Arial Narrow" panose="020B0606020202030204" pitchFamily="34" charset="0"/>
              </a:rPr>
              <a:t> </a:t>
            </a:r>
            <a:r>
              <a:rPr lang="es-MX" sz="1800" i="1" u="sng" dirty="0">
                <a:latin typeface="Arial Narrow" panose="020B0606020202030204" pitchFamily="34" charset="0"/>
              </a:rPr>
              <a:t>la propiedad y el control de los hidrocarburos y la propiedad de PEMEX</a:t>
            </a:r>
            <a:r>
              <a:rPr lang="es-MX" sz="1800" i="1" dirty="0">
                <a:latin typeface="Arial Narrow" panose="020B0606020202030204" pitchFamily="34" charset="0"/>
              </a:rPr>
              <a:t> </a:t>
            </a:r>
            <a:r>
              <a:rPr lang="es-MX" sz="1800" dirty="0">
                <a:latin typeface="Arial Narrow" panose="020B0606020202030204" pitchFamily="34" charset="0"/>
              </a:rPr>
              <a:t>como empresa pública. En todos los casos, la Nación recibirá la totalidad de la producción de Hidrocarburos. (Compromiso 54).</a:t>
            </a:r>
          </a:p>
          <a:p>
            <a:pPr lvl="0">
              <a:spcBef>
                <a:spcPts val="0"/>
              </a:spcBef>
            </a:pPr>
            <a:endParaRPr lang="es-MX" sz="1800" dirty="0">
              <a:latin typeface="Arial Narrow" panose="020B0606020202030204" pitchFamily="34" charset="0"/>
            </a:endParaRPr>
          </a:p>
          <a:p>
            <a:pPr lvl="0">
              <a:spcBef>
                <a:spcPts val="0"/>
              </a:spcBef>
            </a:pPr>
            <a:r>
              <a:rPr lang="es-MX" sz="1800" dirty="0">
                <a:latin typeface="Arial Narrow" panose="020B0606020202030204" pitchFamily="34" charset="0"/>
              </a:rPr>
              <a:t>PEMEX como empresa pública de carácter productivo.</a:t>
            </a:r>
          </a:p>
          <a:p>
            <a:pPr lvl="0">
              <a:spcBef>
                <a:spcPts val="0"/>
              </a:spcBef>
              <a:buFont typeface="Arial" panose="020B0604020202020204" pitchFamily="34" charset="0"/>
              <a:buChar char="•"/>
            </a:pPr>
            <a:r>
              <a:rPr lang="es-MX" sz="1800" dirty="0">
                <a:latin typeface="Arial Narrow" panose="020B0606020202030204" pitchFamily="34" charset="0"/>
              </a:rPr>
              <a:t>“Se realizarán las reformas necesarias, tanto en el ámbito de la regulación de entidades paraestatales, como en el del sector energético y fiscal para transformar a PEMEX en una empresa pública de carácter productivo, que se conserve como propiedad del Estado pero que tenga la capacidad de </a:t>
            </a:r>
            <a:r>
              <a:rPr lang="es-MX" sz="1800" u="sng" dirty="0">
                <a:latin typeface="Arial Narrow" panose="020B0606020202030204" pitchFamily="34" charset="0"/>
              </a:rPr>
              <a:t>competir</a:t>
            </a:r>
            <a:r>
              <a:rPr lang="es-MX" sz="1800" dirty="0">
                <a:latin typeface="Arial Narrow" panose="020B0606020202030204" pitchFamily="34" charset="0"/>
              </a:rPr>
              <a:t> en la industria hasta convertirse en una empresa de clase mundial. Para ello, será necesario dotarla de las </a:t>
            </a:r>
            <a:r>
              <a:rPr lang="es-MX" sz="1800" i="1" u="sng" dirty="0">
                <a:latin typeface="Arial Narrow" panose="020B0606020202030204" pitchFamily="34" charset="0"/>
              </a:rPr>
              <a:t>reglas de gobierno corporativo </a:t>
            </a:r>
            <a:r>
              <a:rPr lang="es-MX" sz="1800" dirty="0">
                <a:latin typeface="Arial Narrow" panose="020B0606020202030204" pitchFamily="34" charset="0"/>
              </a:rPr>
              <a:t>y de transparencia que se exigirían a una empresa productiva de su importancia. (Compromiso 55).</a:t>
            </a:r>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5</a:t>
            </a:fld>
            <a:endParaRPr/>
          </a:p>
        </p:txBody>
      </p:sp>
      <p:grpSp>
        <p:nvGrpSpPr>
          <p:cNvPr id="239" name="Google Shape;239;p16"/>
          <p:cNvGrpSpPr/>
          <p:nvPr/>
        </p:nvGrpSpPr>
        <p:grpSpPr>
          <a:xfrm>
            <a:off x="282216" y="590918"/>
            <a:ext cx="369505" cy="369505"/>
            <a:chOff x="2594050" y="1631825"/>
            <a:chExt cx="439625" cy="439625"/>
          </a:xfrm>
        </p:grpSpPr>
        <p:sp>
          <p:nvSpPr>
            <p:cNvPr id="240" name="Google Shape;240;p16"/>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1" name="Google Shape;241;p16"/>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2" name="Google Shape;242;p16"/>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3" name="Google Shape;243;p16"/>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4111391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dirty="0"/>
              <a:t>ANTECEDENTES</a:t>
            </a:r>
            <a:endParaRPr dirty="0"/>
          </a:p>
        </p:txBody>
      </p:sp>
      <p:sp>
        <p:nvSpPr>
          <p:cNvPr id="237" name="Google Shape;237;p16"/>
          <p:cNvSpPr txBox="1">
            <a:spLocks noGrp="1"/>
          </p:cNvSpPr>
          <p:nvPr>
            <p:ph type="body" idx="1"/>
          </p:nvPr>
        </p:nvSpPr>
        <p:spPr>
          <a:xfrm>
            <a:off x="554025" y="1419622"/>
            <a:ext cx="8194439" cy="3145500"/>
          </a:xfrm>
          <a:prstGeom prst="rect">
            <a:avLst/>
          </a:prstGeom>
        </p:spPr>
        <p:txBody>
          <a:bodyPr spcFirstLastPara="1" wrap="square" lIns="91425" tIns="91425" rIns="91425" bIns="91425" anchor="ctr" anchorCtr="0">
            <a:noAutofit/>
          </a:bodyPr>
          <a:lstStyle/>
          <a:p>
            <a:pPr marL="176213" lvl="0" indent="0">
              <a:spcBef>
                <a:spcPts val="0"/>
              </a:spcBef>
              <a:buNone/>
            </a:pPr>
            <a:r>
              <a:rPr lang="es-MX" sz="1800" b="1" dirty="0">
                <a:latin typeface="Arial Narrow" panose="020B0606020202030204" pitchFamily="34" charset="0"/>
              </a:rPr>
              <a:t>2. El Pacto por México: reflejo de la adopción de las “recomendaciones”</a:t>
            </a:r>
          </a:p>
          <a:p>
            <a:pPr lvl="0">
              <a:spcBef>
                <a:spcPts val="0"/>
              </a:spcBef>
            </a:pPr>
            <a:r>
              <a:rPr lang="es-MX" sz="1800" dirty="0">
                <a:latin typeface="Arial Narrow" panose="020B0606020202030204" pitchFamily="34" charset="0"/>
              </a:rPr>
              <a:t> Multiplicar la exploración y producción de hidrocarburos.</a:t>
            </a:r>
          </a:p>
          <a:p>
            <a:pPr lvl="0">
              <a:spcBef>
                <a:spcPts val="0"/>
              </a:spcBef>
              <a:buFont typeface="Arial" panose="020B0604020202020204" pitchFamily="34" charset="0"/>
              <a:buChar char="•"/>
            </a:pPr>
            <a:r>
              <a:rPr lang="es-MX" sz="1800" dirty="0">
                <a:latin typeface="Arial Narrow" panose="020B0606020202030204" pitchFamily="34" charset="0"/>
              </a:rPr>
              <a:t>“Se ampliará la capacidad de ejecución de la industria de exploración y producción de hidrocarburos mediante una reforma energética para </a:t>
            </a:r>
            <a:r>
              <a:rPr lang="es-MX" sz="1800" i="1" u="sng" dirty="0">
                <a:latin typeface="Arial Narrow" panose="020B0606020202030204" pitchFamily="34" charset="0"/>
              </a:rPr>
              <a:t>maximizar la renta petrolera </a:t>
            </a:r>
            <a:r>
              <a:rPr lang="es-MX" sz="1800" dirty="0">
                <a:latin typeface="Arial Narrow" panose="020B0606020202030204" pitchFamily="34" charset="0"/>
              </a:rPr>
              <a:t>para el Estado mexicano. (Compromiso 56)</a:t>
            </a:r>
          </a:p>
          <a:p>
            <a:pPr lvl="0">
              <a:spcBef>
                <a:spcPts val="0"/>
              </a:spcBef>
            </a:pPr>
            <a:endParaRPr lang="es-MX" sz="1800" dirty="0">
              <a:latin typeface="Arial Narrow" panose="020B0606020202030204" pitchFamily="34" charset="0"/>
            </a:endParaRPr>
          </a:p>
          <a:p>
            <a:pPr lvl="0">
              <a:spcBef>
                <a:spcPts val="0"/>
              </a:spcBef>
            </a:pPr>
            <a:r>
              <a:rPr lang="es-MX" sz="1800" dirty="0">
                <a:latin typeface="Arial Narrow" panose="020B0606020202030204" pitchFamily="34" charset="0"/>
              </a:rPr>
              <a:t>Competencia en los procesos de refinación, petroquímica y transporte de hidrocarburos.</a:t>
            </a:r>
          </a:p>
          <a:p>
            <a:pPr lvl="0">
              <a:spcBef>
                <a:spcPts val="0"/>
              </a:spcBef>
              <a:buFont typeface="Arial" panose="020B0604020202020204" pitchFamily="34" charset="0"/>
              <a:buChar char="•"/>
            </a:pPr>
            <a:r>
              <a:rPr lang="es-MX" sz="1800" dirty="0">
                <a:latin typeface="Arial Narrow" panose="020B0606020202030204" pitchFamily="34" charset="0"/>
              </a:rPr>
              <a:t>Se realizarán las reformas necesarias para crear un entorno de </a:t>
            </a:r>
            <a:r>
              <a:rPr lang="es-MX" sz="1800" i="1" u="sng" dirty="0">
                <a:latin typeface="Arial Narrow" panose="020B0606020202030204" pitchFamily="34" charset="0"/>
              </a:rPr>
              <a:t>competencia </a:t>
            </a:r>
            <a:r>
              <a:rPr lang="es-MX" sz="1800" dirty="0">
                <a:latin typeface="Arial Narrow" panose="020B0606020202030204" pitchFamily="34" charset="0"/>
              </a:rPr>
              <a:t>en los procesos económicos de refinación, petroquímica y transporte de hidrocarburos, </a:t>
            </a:r>
            <a:r>
              <a:rPr lang="es-MX" sz="1800" i="1" u="sng" dirty="0">
                <a:latin typeface="Arial Narrow" panose="020B0606020202030204" pitchFamily="34" charset="0"/>
              </a:rPr>
              <a:t>sin privatizar las instalaciones de PEMEX</a:t>
            </a:r>
            <a:r>
              <a:rPr lang="es-MX" sz="1800" dirty="0">
                <a:latin typeface="Arial Narrow" panose="020B0606020202030204" pitchFamily="34" charset="0"/>
              </a:rPr>
              <a:t>. (Compromiso 57). </a:t>
            </a:r>
            <a:endParaRPr dirty="0"/>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6</a:t>
            </a:fld>
            <a:endParaRPr/>
          </a:p>
        </p:txBody>
      </p:sp>
      <p:grpSp>
        <p:nvGrpSpPr>
          <p:cNvPr id="239" name="Google Shape;239;p16"/>
          <p:cNvGrpSpPr/>
          <p:nvPr/>
        </p:nvGrpSpPr>
        <p:grpSpPr>
          <a:xfrm>
            <a:off x="282216" y="590918"/>
            <a:ext cx="369505" cy="369505"/>
            <a:chOff x="2594050" y="1631825"/>
            <a:chExt cx="439625" cy="439625"/>
          </a:xfrm>
        </p:grpSpPr>
        <p:sp>
          <p:nvSpPr>
            <p:cNvPr id="240" name="Google Shape;240;p16"/>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1" name="Google Shape;241;p16"/>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2" name="Google Shape;242;p16"/>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3" name="Google Shape;243;p16"/>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1468392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14"/>
          <p:cNvSpPr txBox="1">
            <a:spLocks noGrp="1"/>
          </p:cNvSpPr>
          <p:nvPr>
            <p:ph type="ctrTitle"/>
          </p:nvPr>
        </p:nvSpPr>
        <p:spPr>
          <a:xfrm>
            <a:off x="463525" y="2871148"/>
            <a:ext cx="4094400" cy="1159800"/>
          </a:xfrm>
          <a:prstGeom prst="rect">
            <a:avLst/>
          </a:prstGeom>
        </p:spPr>
        <p:txBody>
          <a:bodyPr spcFirstLastPara="1" wrap="square" lIns="91425" tIns="91425" rIns="91425" bIns="91425" anchor="b" anchorCtr="0">
            <a:noAutofit/>
          </a:bodyPr>
          <a:lstStyle/>
          <a:p>
            <a:pPr lvl="0"/>
            <a:r>
              <a:rPr lang="es-MX" dirty="0"/>
              <a:t>LA REFORMA CONSTITUCIONAL</a:t>
            </a:r>
            <a:endParaRPr dirty="0"/>
          </a:p>
        </p:txBody>
      </p:sp>
      <p:sp>
        <p:nvSpPr>
          <p:cNvPr id="222" name="Google Shape;222;p14"/>
          <p:cNvSpPr txBox="1">
            <a:spLocks noGrp="1"/>
          </p:cNvSpPr>
          <p:nvPr>
            <p:ph type="subTitle" idx="1"/>
          </p:nvPr>
        </p:nvSpPr>
        <p:spPr>
          <a:xfrm>
            <a:off x="463525" y="3939902"/>
            <a:ext cx="4314443" cy="784800"/>
          </a:xfrm>
          <a:prstGeom prst="rect">
            <a:avLst/>
          </a:prstGeom>
        </p:spPr>
        <p:txBody>
          <a:bodyPr spcFirstLastPara="1" wrap="square" lIns="91425" tIns="91425" rIns="91425" bIns="91425" anchor="t" anchorCtr="0">
            <a:noAutofit/>
          </a:bodyPr>
          <a:lstStyle/>
          <a:p>
            <a:pPr marL="0" lvl="0" indent="0" rtl="0">
              <a:spcBef>
                <a:spcPts val="0"/>
              </a:spcBef>
              <a:spcAft>
                <a:spcPts val="1000"/>
              </a:spcAft>
              <a:buNone/>
            </a:pPr>
            <a:r>
              <a:rPr lang="es-MX" dirty="0"/>
              <a:t>El primer paso</a:t>
            </a:r>
            <a:endParaRPr dirty="0"/>
          </a:p>
        </p:txBody>
      </p:sp>
      <p:sp>
        <p:nvSpPr>
          <p:cNvPr id="223" name="Google Shape;223;p14"/>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7</a:t>
            </a:fld>
            <a:endParaRPr/>
          </a:p>
        </p:txBody>
      </p:sp>
      <p:sp>
        <p:nvSpPr>
          <p:cNvPr id="224" name="Google Shape;224;p14"/>
          <p:cNvSpPr txBox="1"/>
          <p:nvPr/>
        </p:nvSpPr>
        <p:spPr>
          <a:xfrm>
            <a:off x="463525" y="0"/>
            <a:ext cx="2181600" cy="3136200"/>
          </a:xfrm>
          <a:prstGeom prst="rect">
            <a:avLst/>
          </a:prstGeom>
          <a:noFill/>
          <a:ln>
            <a:noFill/>
          </a:ln>
        </p:spPr>
        <p:txBody>
          <a:bodyPr spcFirstLastPara="1" wrap="square" lIns="91425" tIns="91425" rIns="91425" bIns="91425" anchor="b" anchorCtr="0">
            <a:noAutofit/>
          </a:bodyPr>
          <a:lstStyle/>
          <a:p>
            <a:pPr marL="0" lvl="0" indent="0">
              <a:spcBef>
                <a:spcPts val="0"/>
              </a:spcBef>
              <a:spcAft>
                <a:spcPts val="0"/>
              </a:spcAft>
              <a:buNone/>
            </a:pPr>
            <a:r>
              <a:rPr lang="en" sz="12000" b="1" dirty="0">
                <a:solidFill>
                  <a:srgbClr val="3F5378"/>
                </a:solidFill>
                <a:latin typeface="Roboto Condensed"/>
                <a:ea typeface="Roboto Condensed"/>
                <a:cs typeface="Roboto Condensed"/>
                <a:sym typeface="Roboto Condensed"/>
              </a:rPr>
              <a:t>2</a:t>
            </a:r>
            <a:endParaRPr sz="3000" b="1" dirty="0">
              <a:solidFill>
                <a:srgbClr val="3F5378"/>
              </a:solidFill>
              <a:latin typeface="Roboto Condensed"/>
              <a:ea typeface="Roboto Condensed"/>
              <a:cs typeface="Roboto Condensed"/>
              <a:sym typeface="Roboto Condensed"/>
            </a:endParaRPr>
          </a:p>
        </p:txBody>
      </p:sp>
    </p:spTree>
    <p:extLst>
      <p:ext uri="{BB962C8B-B14F-4D97-AF65-F5344CB8AC3E}">
        <p14:creationId xmlns:p14="http://schemas.microsoft.com/office/powerpoint/2010/main" val="6070566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8"/>
          <p:cNvSpPr txBox="1">
            <a:spLocks noGrp="1"/>
          </p:cNvSpPr>
          <p:nvPr>
            <p:ph type="body" idx="1"/>
          </p:nvPr>
        </p:nvSpPr>
        <p:spPr>
          <a:xfrm>
            <a:off x="505035" y="1131590"/>
            <a:ext cx="8262652" cy="2724300"/>
          </a:xfrm>
          <a:prstGeom prst="rect">
            <a:avLst/>
          </a:prstGeom>
        </p:spPr>
        <p:txBody>
          <a:bodyPr spcFirstLastPara="1" wrap="square" lIns="91425" tIns="91425" rIns="91425" bIns="91425" anchor="t" anchorCtr="0">
            <a:noAutofit/>
          </a:bodyPr>
          <a:lstStyle/>
          <a:p>
            <a:pPr marL="0" lvl="0" indent="0">
              <a:buNone/>
            </a:pPr>
            <a:r>
              <a:rPr lang="es-MX" b="1" dirty="0">
                <a:latin typeface="Arial Narrow" panose="020B0606020202030204" pitchFamily="34" charset="0"/>
              </a:rPr>
              <a:t>A. La reforma a los artículos 25, 27 y 28 constitucionales y la imposición de un nuevo modelo energético.</a:t>
            </a:r>
            <a:endParaRPr lang="en" dirty="0">
              <a:latin typeface="Arial Narrow" panose="020B0606020202030204" pitchFamily="34" charset="0"/>
            </a:endParaRPr>
          </a:p>
          <a:p>
            <a:pPr marL="342900" lvl="0" indent="-342900">
              <a:buFont typeface="Wingdings" panose="05000000000000000000" pitchFamily="2" charset="2"/>
              <a:buChar char="q"/>
            </a:pPr>
            <a:endParaRPr lang="es-MX" sz="1000" dirty="0">
              <a:latin typeface="Arial Narrow" panose="020B0606020202030204" pitchFamily="34" charset="0"/>
            </a:endParaRPr>
          </a:p>
          <a:p>
            <a:pPr marL="342900" lvl="0" indent="-342900">
              <a:buFont typeface="Wingdings" panose="05000000000000000000" pitchFamily="2" charset="2"/>
              <a:buChar char="q"/>
            </a:pPr>
            <a:r>
              <a:rPr lang="es-MX" sz="1800" dirty="0">
                <a:latin typeface="Arial Narrow" panose="020B0606020202030204" pitchFamily="34" charset="0"/>
              </a:rPr>
              <a:t>Cambios en el régimen de la propiedad de la Nación:</a:t>
            </a:r>
          </a:p>
          <a:p>
            <a:pPr marL="342900" lvl="0" indent="-342900">
              <a:buFont typeface="Arial" panose="020B0604020202020204" pitchFamily="34" charset="0"/>
              <a:buChar char="•"/>
            </a:pPr>
            <a:r>
              <a:rPr lang="es-MX" sz="1800" dirty="0">
                <a:latin typeface="Arial Narrow" panose="020B0606020202030204" pitchFamily="34" charset="0"/>
              </a:rPr>
              <a:t>Se crean las figuras de las asignaciones y los contratos.</a:t>
            </a:r>
          </a:p>
          <a:p>
            <a:pPr marL="342900" lvl="0" indent="-342900">
              <a:buFont typeface="Arial" panose="020B0604020202020204" pitchFamily="34" charset="0"/>
              <a:buChar char="•"/>
            </a:pPr>
            <a:r>
              <a:rPr lang="es-MX" sz="1800" dirty="0">
                <a:latin typeface="Arial Narrow" panose="020B0606020202030204" pitchFamily="34" charset="0"/>
              </a:rPr>
              <a:t>Los hidrocarburos </a:t>
            </a:r>
            <a:r>
              <a:rPr lang="es-MX" sz="1800" i="1" u="sng" dirty="0">
                <a:latin typeface="Arial Narrow" panose="020B0606020202030204" pitchFamily="34" charset="0"/>
              </a:rPr>
              <a:t>en el subsuelo </a:t>
            </a:r>
            <a:r>
              <a:rPr lang="es-MX" sz="1800" dirty="0">
                <a:latin typeface="Arial Narrow" panose="020B0606020202030204" pitchFamily="34" charset="0"/>
              </a:rPr>
              <a:t>son propiedad de la Nación</a:t>
            </a:r>
          </a:p>
          <a:p>
            <a:pPr marL="342900" lvl="0" indent="-342900">
              <a:buFont typeface="Wingdings" panose="05000000000000000000" pitchFamily="2" charset="2"/>
              <a:buChar char="q"/>
            </a:pPr>
            <a:endParaRPr lang="es-MX" sz="1000" dirty="0">
              <a:latin typeface="Arial Narrow" panose="020B0606020202030204" pitchFamily="34" charset="0"/>
            </a:endParaRPr>
          </a:p>
          <a:p>
            <a:pPr marL="342900" lvl="0" indent="-342900">
              <a:buFont typeface="Wingdings" panose="05000000000000000000" pitchFamily="2" charset="2"/>
              <a:buChar char="q"/>
            </a:pPr>
            <a:r>
              <a:rPr lang="es-MX" sz="1800" dirty="0">
                <a:latin typeface="Arial Narrow" panose="020B0606020202030204" pitchFamily="34" charset="0"/>
              </a:rPr>
              <a:t>Cambios en la definición de las áreas estratégicas exclusivas del Estado</a:t>
            </a:r>
          </a:p>
          <a:p>
            <a:pPr marL="342900" lvl="0" indent="-342900">
              <a:buFont typeface="Arial" panose="020B0604020202020204" pitchFamily="34" charset="0"/>
              <a:buChar char="•"/>
            </a:pPr>
            <a:r>
              <a:rPr lang="es-MX" sz="1800" dirty="0">
                <a:latin typeface="Arial Narrow" panose="020B0606020202030204" pitchFamily="34" charset="0"/>
              </a:rPr>
              <a:t>En electricidad sólo queda como estratégico “la planeación y el control del sistema eléctrico nacional”, así como “el servicio público de transmisión y distribución de energía eléctrica”</a:t>
            </a:r>
          </a:p>
          <a:p>
            <a:pPr marL="342900" lvl="0" indent="-342900">
              <a:buFont typeface="Arial" panose="020B0604020202020204" pitchFamily="34" charset="0"/>
              <a:buChar char="•"/>
            </a:pPr>
            <a:r>
              <a:rPr lang="es-MX" sz="1800" dirty="0">
                <a:latin typeface="Arial Narrow" panose="020B0606020202030204" pitchFamily="34" charset="0"/>
              </a:rPr>
              <a:t>En hidrocarburos: la exploración y extracción del petróleo</a:t>
            </a:r>
          </a:p>
          <a:p>
            <a:pPr marL="342900" lvl="0" indent="-342900">
              <a:buFont typeface="Arial" panose="020B0604020202020204" pitchFamily="34" charset="0"/>
              <a:buChar char="•"/>
            </a:pPr>
            <a:endParaRPr lang="es-MX" dirty="0"/>
          </a:p>
          <a:p>
            <a:pPr marL="342900" lvl="0" indent="-342900">
              <a:buFont typeface="Arial" panose="020B0604020202020204" pitchFamily="34" charset="0"/>
              <a:buChar char="•"/>
            </a:pPr>
            <a:endParaRPr dirty="0"/>
          </a:p>
        </p:txBody>
      </p:sp>
      <p:sp>
        <p:nvSpPr>
          <p:cNvPr id="268" name="Google Shape;268;p18"/>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lvl="0"/>
            <a:r>
              <a:rPr lang="es-MX" dirty="0"/>
              <a:t>LA REFORMA CONSTITUCIONAL</a:t>
            </a:r>
            <a:endParaRPr dirty="0"/>
          </a:p>
        </p:txBody>
      </p:sp>
      <p:sp>
        <p:nvSpPr>
          <p:cNvPr id="270" name="Google Shape;270;p18"/>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8</a:t>
            </a:fld>
            <a:endParaRPr/>
          </a:p>
        </p:txBody>
      </p:sp>
      <p:grpSp>
        <p:nvGrpSpPr>
          <p:cNvPr id="271" name="Google Shape;271;p18"/>
          <p:cNvGrpSpPr/>
          <p:nvPr/>
        </p:nvGrpSpPr>
        <p:grpSpPr>
          <a:xfrm>
            <a:off x="312466" y="587260"/>
            <a:ext cx="309022" cy="376837"/>
            <a:chOff x="596350" y="929175"/>
            <a:chExt cx="407950" cy="497475"/>
          </a:xfrm>
        </p:grpSpPr>
        <p:sp>
          <p:nvSpPr>
            <p:cNvPr id="272" name="Google Shape;272;p18"/>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3" name="Google Shape;273;p18"/>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4" name="Google Shape;274;p18"/>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5" name="Google Shape;275;p18"/>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6" name="Google Shape;276;p18"/>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7" name="Google Shape;277;p18"/>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8" name="Google Shape;278;p18"/>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12557845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8"/>
          <p:cNvSpPr txBox="1">
            <a:spLocks noGrp="1"/>
          </p:cNvSpPr>
          <p:nvPr>
            <p:ph type="body" idx="1"/>
          </p:nvPr>
        </p:nvSpPr>
        <p:spPr>
          <a:xfrm>
            <a:off x="505035" y="1215602"/>
            <a:ext cx="8262652" cy="2724300"/>
          </a:xfrm>
          <a:prstGeom prst="rect">
            <a:avLst/>
          </a:prstGeom>
        </p:spPr>
        <p:txBody>
          <a:bodyPr spcFirstLastPara="1" wrap="square" lIns="91425" tIns="91425" rIns="91425" bIns="91425" anchor="t" anchorCtr="0">
            <a:noAutofit/>
          </a:bodyPr>
          <a:lstStyle/>
          <a:p>
            <a:pPr marL="0" lvl="0" indent="0">
              <a:buNone/>
            </a:pPr>
            <a:r>
              <a:rPr lang="es-MX" b="1" dirty="0">
                <a:latin typeface="Arial Narrow" panose="020B0606020202030204" pitchFamily="34" charset="0"/>
              </a:rPr>
              <a:t>A. </a:t>
            </a:r>
            <a:r>
              <a:rPr lang="es-MX" sz="1800" b="1" dirty="0">
                <a:latin typeface="Arial Narrow" panose="020B0606020202030204" pitchFamily="34" charset="0"/>
              </a:rPr>
              <a:t>La reforma a los artículos 25, 27 y 28 constitucionales y la imposición de un nuevo modelo energético.</a:t>
            </a:r>
            <a:endParaRPr lang="en" sz="1800" dirty="0">
              <a:latin typeface="Arial Narrow" panose="020B0606020202030204" pitchFamily="34" charset="0"/>
            </a:endParaRPr>
          </a:p>
          <a:p>
            <a:pPr marL="342900" lvl="0" indent="-342900">
              <a:buFont typeface="Wingdings" panose="05000000000000000000" pitchFamily="2" charset="2"/>
              <a:buChar char="q"/>
            </a:pPr>
            <a:r>
              <a:rPr lang="es-MX" sz="1800" dirty="0">
                <a:latin typeface="Arial Narrow" panose="020B0606020202030204" pitchFamily="34" charset="0"/>
              </a:rPr>
              <a:t>La invención del término empresas productivas del Estado:</a:t>
            </a:r>
          </a:p>
          <a:p>
            <a:pPr marL="342900" lvl="0" indent="-342900">
              <a:buFont typeface="Arial" panose="020B0604020202020204" pitchFamily="34" charset="0"/>
              <a:buChar char="•"/>
            </a:pPr>
            <a:r>
              <a:rPr lang="es-MX" sz="1800" dirty="0">
                <a:latin typeface="Arial Narrow" panose="020B0606020202030204" pitchFamily="34" charset="0"/>
              </a:rPr>
              <a:t>Se crea un régimen especial para CFE y PEMEX para la “administración, organización, funcionamiento, procedimientos de contratación y demás actos jurídicos que celebren las empresas productivas del Estado, así como su régimen de remuneraciones, con base en las </a:t>
            </a:r>
            <a:r>
              <a:rPr lang="es-MX" sz="1800" i="1" u="sng" dirty="0">
                <a:latin typeface="Arial Narrow" panose="020B0606020202030204" pitchFamily="34" charset="0"/>
              </a:rPr>
              <a:t>mejores prácticas</a:t>
            </a:r>
            <a:r>
              <a:rPr lang="es-MX" sz="1800" dirty="0">
                <a:latin typeface="Arial Narrow" panose="020B0606020202030204" pitchFamily="34" charset="0"/>
              </a:rPr>
              <a:t>”</a:t>
            </a:r>
          </a:p>
          <a:p>
            <a:pPr marL="342900" lvl="0" indent="-342900">
              <a:buFont typeface="Arial" panose="020B0604020202020204" pitchFamily="34" charset="0"/>
              <a:buChar char="•"/>
            </a:pPr>
            <a:r>
              <a:rPr lang="es-MX" sz="1800" dirty="0">
                <a:latin typeface="Arial Narrow" panose="020B0606020202030204" pitchFamily="34" charset="0"/>
              </a:rPr>
              <a:t>Pemex y CFE se reconfiguran a corporaciones de derecho privado</a:t>
            </a:r>
          </a:p>
          <a:p>
            <a:pPr marL="342900" lvl="0" indent="-342900">
              <a:buFont typeface="Arial" panose="020B0604020202020204" pitchFamily="34" charset="0"/>
              <a:buChar char="•"/>
            </a:pPr>
            <a:r>
              <a:rPr lang="es-MX" sz="1800" dirty="0">
                <a:latin typeface="Arial Narrow" panose="020B0606020202030204" pitchFamily="34" charset="0"/>
              </a:rPr>
              <a:t>Se abandona el principio de “servicio público” por el de “creación de valor económico”.</a:t>
            </a:r>
          </a:p>
          <a:p>
            <a:pPr marL="342900" lvl="0" indent="-342900">
              <a:buFont typeface="Arial" panose="020B0604020202020204" pitchFamily="34" charset="0"/>
              <a:buChar char="•"/>
            </a:pPr>
            <a:endParaRPr dirty="0"/>
          </a:p>
        </p:txBody>
      </p:sp>
      <p:sp>
        <p:nvSpPr>
          <p:cNvPr id="268" name="Google Shape;268;p18"/>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lvl="0"/>
            <a:r>
              <a:rPr lang="es-MX" dirty="0"/>
              <a:t>LA REFORMA CONSTITUCIONAL</a:t>
            </a:r>
            <a:endParaRPr dirty="0"/>
          </a:p>
        </p:txBody>
      </p:sp>
      <p:sp>
        <p:nvSpPr>
          <p:cNvPr id="270" name="Google Shape;270;p18"/>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9</a:t>
            </a:fld>
            <a:endParaRPr/>
          </a:p>
        </p:txBody>
      </p:sp>
      <p:grpSp>
        <p:nvGrpSpPr>
          <p:cNvPr id="271" name="Google Shape;271;p18"/>
          <p:cNvGrpSpPr/>
          <p:nvPr/>
        </p:nvGrpSpPr>
        <p:grpSpPr>
          <a:xfrm>
            <a:off x="312466" y="587260"/>
            <a:ext cx="309022" cy="376837"/>
            <a:chOff x="596350" y="929175"/>
            <a:chExt cx="407950" cy="497475"/>
          </a:xfrm>
        </p:grpSpPr>
        <p:sp>
          <p:nvSpPr>
            <p:cNvPr id="272" name="Google Shape;272;p18"/>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3" name="Google Shape;273;p18"/>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4" name="Google Shape;274;p18"/>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5" name="Google Shape;275;p18"/>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6" name="Google Shape;276;p18"/>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7" name="Google Shape;277;p18"/>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8" name="Google Shape;278;p18"/>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cSld>
  <p:clrMapOvr>
    <a:masterClrMapping/>
  </p:clrMapOvr>
</p:sld>
</file>

<file path=ppt/theme/theme1.xml><?xml version="1.0" encoding="utf-8"?>
<a:theme xmlns:a="http://schemas.openxmlformats.org/drawingml/2006/main" name="Salerio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TotalTime>
  <Words>1423</Words>
  <Application>Microsoft Office PowerPoint</Application>
  <PresentationFormat>Presentación en pantalla (16:9)</PresentationFormat>
  <Paragraphs>148</Paragraphs>
  <Slides>22</Slides>
  <Notes>22</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22</vt:i4>
      </vt:variant>
    </vt:vector>
  </HeadingPairs>
  <TitlesOfParts>
    <vt:vector size="29" baseType="lpstr">
      <vt:lpstr>Arial Narrow</vt:lpstr>
      <vt:lpstr>Roboto Condensed Light</vt:lpstr>
      <vt:lpstr>Wingdings</vt:lpstr>
      <vt:lpstr>Roboto Condensed</vt:lpstr>
      <vt:lpstr>Arial</vt:lpstr>
      <vt:lpstr>Arvo</vt:lpstr>
      <vt:lpstr>Salerio template</vt:lpstr>
      <vt:lpstr>LA REFORMA ENERGÉTICA:  LA IMPOSICIÓN DE UN NUEVO MODELO LEGAL E INSTITUCIONAL EXTRAORDINARIO Y PREFERENTE</vt:lpstr>
      <vt:lpstr>Presentación de PowerPoint</vt:lpstr>
      <vt:lpstr>ANTECEDENTES</vt:lpstr>
      <vt:lpstr>ANTECEDENTES</vt:lpstr>
      <vt:lpstr>ANTECEDENTES</vt:lpstr>
      <vt:lpstr>ANTECEDENTES</vt:lpstr>
      <vt:lpstr>LA REFORMA CONSTITUCIONAL</vt:lpstr>
      <vt:lpstr>LA REFORMA CONSTITUCIONAL</vt:lpstr>
      <vt:lpstr>LA REFORMA CONSTITUCIONAL</vt:lpstr>
      <vt:lpstr>LA REFORMA CONSTITUCIONAL</vt:lpstr>
      <vt:lpstr>LA REFORMA CONSTITUCIONAL</vt:lpstr>
      <vt:lpstr>LAS LEYES SECUNDARIAS</vt:lpstr>
      <vt:lpstr>LAS LEYES SECUNDARIAS</vt:lpstr>
      <vt:lpstr>LAS LEYES SECUNDARIAS</vt:lpstr>
      <vt:lpstr>LAS LEYES SECUNDARIAS</vt:lpstr>
      <vt:lpstr>LAS LEYES SECUNDARIAS</vt:lpstr>
      <vt:lpstr>LAS LEYES SECUNDARIAS</vt:lpstr>
      <vt:lpstr>LAS LEYES SECUNDARIAS</vt:lpstr>
      <vt:lpstr>REFLEXIONES FINALES</vt:lpstr>
      <vt:lpstr>REFLEXIONES FINALES</vt:lpstr>
      <vt:lpstr>REFLEXIONES FINALES</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REFORMA ENERGÉTICA:  LA IMPOSICIÓN DE UN NUEVO MODELO LEGAL E INSTITUCIONAL EXTRAORDINARIO Y PREFERENTE</dc:title>
  <dc:creator>MARTHA LAURA BOLIVAR MEZA</dc:creator>
  <cp:lastModifiedBy>Ariadna Díaz Castillo</cp:lastModifiedBy>
  <cp:revision>18</cp:revision>
  <dcterms:modified xsi:type="dcterms:W3CDTF">2018-08-09T15:22:02Z</dcterms:modified>
</cp:coreProperties>
</file>