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61" r:id="rId2"/>
    <p:sldId id="321" r:id="rId3"/>
    <p:sldId id="290" r:id="rId4"/>
    <p:sldId id="291" r:id="rId5"/>
    <p:sldId id="292" r:id="rId6"/>
    <p:sldId id="293" r:id="rId7"/>
    <p:sldId id="298" r:id="rId8"/>
    <p:sldId id="327" r:id="rId9"/>
    <p:sldId id="326" r:id="rId10"/>
    <p:sldId id="328" r:id="rId11"/>
    <p:sldId id="329" r:id="rId12"/>
    <p:sldId id="325" r:id="rId13"/>
    <p:sldId id="271" r:id="rId14"/>
    <p:sldId id="339" r:id="rId15"/>
    <p:sldId id="295" r:id="rId16"/>
    <p:sldId id="279" r:id="rId17"/>
    <p:sldId id="331" r:id="rId18"/>
    <p:sldId id="333" r:id="rId19"/>
    <p:sldId id="334" r:id="rId20"/>
    <p:sldId id="302" r:id="rId21"/>
    <p:sldId id="301" r:id="rId22"/>
    <p:sldId id="335" r:id="rId23"/>
    <p:sldId id="336" r:id="rId24"/>
    <p:sldId id="337" r:id="rId25"/>
    <p:sldId id="312" r:id="rId26"/>
    <p:sldId id="264" r:id="rId27"/>
    <p:sldId id="313" r:id="rId28"/>
    <p:sldId id="314" r:id="rId29"/>
    <p:sldId id="272" r:id="rId30"/>
    <p:sldId id="260" r:id="rId31"/>
    <p:sldId id="315" r:id="rId3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D4D5E"/>
    <a:srgbClr val="4E9A34"/>
    <a:srgbClr val="228E74"/>
    <a:srgbClr val="00AC98"/>
    <a:srgbClr val="28A88A"/>
    <a:srgbClr val="67DBBF"/>
    <a:srgbClr val="4FB59D"/>
    <a:srgbClr val="00D6BD"/>
    <a:srgbClr val="27A587"/>
    <a:srgbClr val="2DBD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00" autoAdjust="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1230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254AD-9DC6-4ABC-9538-C0F627878982}" type="datetimeFigureOut">
              <a:rPr lang="en-US" smtClean="0"/>
              <a:t>8/13/2018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8E6A3E-A18A-4659-96B9-1FE3494A28A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69216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E6A3E-A18A-4659-96B9-1FE3494A28A8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151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Mencionar afectación al principio de continuidad y concentración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E6A3E-A18A-4659-96B9-1FE3494A28A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425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 valioso destacar a los estados que, aunque aún tienen mucho que mejorar, alcanzaron un avance importante entre 2016 y 2017: Estado de México, Oaxaca, Coahuila, Jalisco , San Luis Potosí y Aguascalientes.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_tradnl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 contraste, Chiapas, la Ciudad de México, Hidalgo, Campeche y Veracruz bajaron en posición respecto al año anterior.</a:t>
            </a:r>
            <a:endParaRPr lang="es-MX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8E6A3E-A18A-4659-96B9-1FE3494A28A8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212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9719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17085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50593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71001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6217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583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57076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94190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17986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78487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78062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EC78A1-536A-FA4F-A60D-AC22D36F6B0D}" type="datetimeFigureOut">
              <a:rPr lang="es-ES" smtClean="0"/>
              <a:t>13/08/2018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E537C8-9067-174E-9F15-BF632E1223A1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4661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17983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ágono 7"/>
          <p:cNvSpPr/>
          <p:nvPr/>
        </p:nvSpPr>
        <p:spPr>
          <a:xfrm>
            <a:off x="0" y="781641"/>
            <a:ext cx="6045200" cy="770703"/>
          </a:xfrm>
          <a:prstGeom prst="homePlate">
            <a:avLst>
              <a:gd name="adj" fmla="val 0"/>
            </a:avLst>
          </a:prstGeom>
          <a:solidFill>
            <a:srgbClr val="4E9A3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Fideicomiso </a:t>
            </a:r>
            <a:r>
              <a:rPr lang="es-ES" sz="2800" b="1" dirty="0" err="1">
                <a:solidFill>
                  <a:schemeClr val="bg1"/>
                </a:solidFill>
                <a:latin typeface="Calibri"/>
                <a:cs typeface="Calibri"/>
              </a:rPr>
              <a:t>Banobras</a:t>
            </a:r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es-ES" sz="2000" dirty="0">
                <a:solidFill>
                  <a:schemeClr val="bg1"/>
                </a:solidFill>
                <a:latin typeface="Calibri"/>
                <a:cs typeface="Calibri"/>
              </a:rPr>
              <a:t>(5 mil millones)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873760" y="2225040"/>
            <a:ext cx="7447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Estuvo inactivo durante 2017.</a:t>
            </a:r>
          </a:p>
          <a:p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r>
              <a:rPr lang="es-ES" sz="2400" b="1" dirty="0">
                <a:solidFill>
                  <a:srgbClr val="4E9A34"/>
                </a:solidFill>
                <a:cs typeface="Calibri"/>
              </a:rPr>
              <a:t>Recursos disponibles sin uso: </a:t>
            </a:r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325.6 millones de pesos (por intereses generados).</a:t>
            </a:r>
          </a:p>
          <a:p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r>
              <a:rPr lang="es-ES" sz="24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No se dio intervención oportuna al Secretariado Ejecutivo por parte de la SHCP.</a:t>
            </a:r>
          </a:p>
          <a:p>
            <a:endParaRPr lang="es-ES" sz="24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</p:txBody>
      </p:sp>
      <p:pic>
        <p:nvPicPr>
          <p:cNvPr id="9" name="Imagen 8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28" y="2354418"/>
            <a:ext cx="239332" cy="242250"/>
          </a:xfrm>
          <a:prstGeom prst="rect">
            <a:avLst/>
          </a:prstGeom>
        </p:spPr>
      </p:pic>
      <p:pic>
        <p:nvPicPr>
          <p:cNvPr id="10" name="Imagen 9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28" y="3055458"/>
            <a:ext cx="239332" cy="242250"/>
          </a:xfrm>
          <a:prstGeom prst="rect">
            <a:avLst/>
          </a:prstGeom>
        </p:spPr>
      </p:pic>
      <p:pic>
        <p:nvPicPr>
          <p:cNvPr id="15" name="Imagen 14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28" y="4162898"/>
            <a:ext cx="239332" cy="24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258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ágono 7"/>
          <p:cNvSpPr/>
          <p:nvPr/>
        </p:nvSpPr>
        <p:spPr>
          <a:xfrm>
            <a:off x="0" y="781642"/>
            <a:ext cx="4754500" cy="586160"/>
          </a:xfrm>
          <a:prstGeom prst="homePlate">
            <a:avLst>
              <a:gd name="adj" fmla="val 0"/>
            </a:avLst>
          </a:prstGeom>
          <a:solidFill>
            <a:srgbClr val="4E9A3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Cooperación internacional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944880" y="1838960"/>
            <a:ext cx="771144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Importante inversión de recursos para apoyar la implementación y consolidación.</a:t>
            </a:r>
          </a:p>
          <a:p>
            <a:endParaRPr lang="es-ES" sz="10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La “Iniciativa Mérida” ha asignado más de 247 millones de dólares para apoyar a México en la transición hacia el nuevo sistema de justicia penal.</a:t>
            </a:r>
          </a:p>
          <a:p>
            <a:endParaRPr lang="es-ES" sz="10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r>
              <a:rPr lang="es-ES" sz="22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En 2016, USAID contó con aprox. 94 millones de dólares para su portafolio de Estado de derecho, apoyando principalmente en la transición al sistema penal acusatorio a nivel estatal. </a:t>
            </a:r>
          </a:p>
          <a:p>
            <a:endParaRPr lang="es-ES" sz="10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pPr algn="ctr"/>
            <a:r>
              <a:rPr lang="es-ES" sz="3600" b="1" dirty="0">
                <a:solidFill>
                  <a:srgbClr val="4E9A34"/>
                </a:solidFill>
                <a:cs typeface="Calibri"/>
              </a:rPr>
              <a:t>¿Cómo ha impactado el apoyo </a:t>
            </a:r>
            <a:br>
              <a:rPr lang="es-ES" sz="3600" b="1" dirty="0">
                <a:solidFill>
                  <a:srgbClr val="4E9A34"/>
                </a:solidFill>
                <a:cs typeface="Calibri"/>
              </a:rPr>
            </a:br>
            <a:r>
              <a:rPr lang="es-ES" sz="3600" b="1" dirty="0">
                <a:solidFill>
                  <a:srgbClr val="4E9A34"/>
                </a:solidFill>
                <a:cs typeface="Calibri"/>
              </a:rPr>
              <a:t>de la cooperación internacional?</a:t>
            </a:r>
          </a:p>
        </p:txBody>
      </p:sp>
      <p:pic>
        <p:nvPicPr>
          <p:cNvPr id="9" name="Imagen 8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48" y="1927698"/>
            <a:ext cx="239332" cy="242250"/>
          </a:xfrm>
          <a:prstGeom prst="rect">
            <a:avLst/>
          </a:prstGeom>
        </p:spPr>
      </p:pic>
      <p:pic>
        <p:nvPicPr>
          <p:cNvPr id="10" name="Imagen 9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48" y="2750658"/>
            <a:ext cx="239332" cy="242250"/>
          </a:xfrm>
          <a:prstGeom prst="rect">
            <a:avLst/>
          </a:prstGeom>
        </p:spPr>
      </p:pic>
      <p:pic>
        <p:nvPicPr>
          <p:cNvPr id="15" name="Imagen 14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548" y="3908898"/>
            <a:ext cx="239332" cy="24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101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883920" y="2194560"/>
            <a:ext cx="73761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4000" dirty="0">
                <a:latin typeface="Calibri"/>
                <a:cs typeface="Calibri"/>
              </a:rPr>
              <a:t>¿Cuáles son las </a:t>
            </a:r>
            <a:r>
              <a:rPr lang="es-ES" sz="4000" b="1" dirty="0">
                <a:solidFill>
                  <a:srgbClr val="4E9A34"/>
                </a:solidFill>
                <a:latin typeface="Calibri"/>
                <a:cs typeface="Calibri"/>
              </a:rPr>
              <a:t>prioridades </a:t>
            </a:r>
            <a:br>
              <a:rPr lang="es-ES" sz="4000" b="1" dirty="0">
                <a:solidFill>
                  <a:srgbClr val="4E9A34"/>
                </a:solidFill>
                <a:latin typeface="Calibri"/>
                <a:cs typeface="Calibri"/>
              </a:rPr>
            </a:br>
            <a:r>
              <a:rPr lang="es-ES" sz="4000" b="1" dirty="0">
                <a:solidFill>
                  <a:srgbClr val="4E9A34"/>
                </a:solidFill>
                <a:latin typeface="Calibri"/>
                <a:cs typeface="Calibri"/>
              </a:rPr>
              <a:t>de los gobiernos locales </a:t>
            </a:r>
            <a:r>
              <a:rPr lang="es-ES" sz="4000" dirty="0">
                <a:latin typeface="Calibri"/>
                <a:cs typeface="Calibri"/>
              </a:rPr>
              <a:t>en la inversión de recursos para la consolidación del SJPA?</a:t>
            </a:r>
          </a:p>
          <a:p>
            <a:pPr algn="ctr"/>
            <a:endParaRPr lang="es-ES" sz="4000" dirty="0">
              <a:latin typeface="Calibri"/>
              <a:cs typeface="Calibri"/>
            </a:endParaRPr>
          </a:p>
        </p:txBody>
      </p:sp>
      <p:cxnSp>
        <p:nvCxnSpPr>
          <p:cNvPr id="7" name="Conector recto 6"/>
          <p:cNvCxnSpPr/>
          <p:nvPr/>
        </p:nvCxnSpPr>
        <p:spPr>
          <a:xfrm>
            <a:off x="1112520" y="1971040"/>
            <a:ext cx="6918960" cy="0"/>
          </a:xfrm>
          <a:prstGeom prst="line">
            <a:avLst/>
          </a:prstGeom>
          <a:ln w="38100" cmpd="sng">
            <a:solidFill>
              <a:srgbClr val="4E9A3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3219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uadroTexto 11"/>
          <p:cNvSpPr txBox="1"/>
          <p:nvPr/>
        </p:nvSpPr>
        <p:spPr>
          <a:xfrm>
            <a:off x="685800" y="1635760"/>
            <a:ext cx="77724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b="1" dirty="0">
                <a:solidFill>
                  <a:srgbClr val="4E9A34"/>
                </a:solidFill>
                <a:ea typeface="Gadugi" panose="020B0502040204020203" pitchFamily="34" charset="0"/>
                <a:cs typeface="Calibri"/>
              </a:rPr>
              <a:t>Hallazgos </a:t>
            </a:r>
            <a:br>
              <a:rPr lang="es-ES" sz="9600" b="1" dirty="0">
                <a:solidFill>
                  <a:srgbClr val="4E9A34"/>
                </a:solidFill>
                <a:ea typeface="Gadugi" panose="020B0502040204020203" pitchFamily="34" charset="0"/>
                <a:cs typeface="Calibri"/>
              </a:rPr>
            </a:br>
            <a:r>
              <a:rPr lang="es-ES" sz="5400" dirty="0">
                <a:solidFill>
                  <a:srgbClr val="7F7F7F"/>
                </a:solidFill>
                <a:ea typeface="Gadugi" panose="020B0502040204020203" pitchFamily="34" charset="0"/>
                <a:cs typeface="Calibri"/>
              </a:rPr>
              <a:t>sobre capacidades institucionales y resultados de la operación</a:t>
            </a:r>
          </a:p>
        </p:txBody>
      </p:sp>
    </p:spTree>
    <p:extLst>
      <p:ext uri="{BB962C8B-B14F-4D97-AF65-F5344CB8AC3E}">
        <p14:creationId xmlns:p14="http://schemas.microsoft.com/office/powerpoint/2010/main" val="384868654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910615" y="2703343"/>
            <a:ext cx="7525281" cy="144655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adugi" panose="020B0502040204020203" pitchFamily="34" charset="0"/>
                <a:cs typeface="Calibri"/>
              </a:rPr>
              <a:t>¿Impunidad </a:t>
            </a:r>
          </a:p>
          <a:p>
            <a:pPr algn="ctr"/>
            <a:r>
              <a:rPr lang="es-ES" sz="44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adugi" panose="020B0502040204020203" pitchFamily="34" charset="0"/>
                <a:cs typeface="Calibri"/>
              </a:rPr>
              <a:t>Institucionalizada?</a:t>
            </a:r>
          </a:p>
        </p:txBody>
      </p:sp>
      <p:pic>
        <p:nvPicPr>
          <p:cNvPr id="2" name="Imagen 1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694" y="2798690"/>
            <a:ext cx="751123" cy="76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2415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ángulo 20"/>
          <p:cNvSpPr/>
          <p:nvPr/>
        </p:nvSpPr>
        <p:spPr>
          <a:xfrm>
            <a:off x="316416" y="3974797"/>
            <a:ext cx="8827585" cy="943359"/>
          </a:xfrm>
          <a:prstGeom prst="rect">
            <a:avLst/>
          </a:prstGeom>
          <a:solidFill>
            <a:srgbClr val="1A6C58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/>
              <a:cs typeface="Calibri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16413" y="2023293"/>
            <a:ext cx="8827588" cy="896983"/>
          </a:xfrm>
          <a:prstGeom prst="rect">
            <a:avLst/>
          </a:prstGeom>
          <a:solidFill>
            <a:srgbClr val="228E7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Calibri"/>
              <a:cs typeface="Calibri"/>
            </a:endParaRPr>
          </a:p>
        </p:txBody>
      </p:sp>
      <p:sp>
        <p:nvSpPr>
          <p:cNvPr id="10" name="Pentágono 9"/>
          <p:cNvSpPr/>
          <p:nvPr/>
        </p:nvSpPr>
        <p:spPr>
          <a:xfrm>
            <a:off x="-7458" y="884935"/>
            <a:ext cx="3360258" cy="683234"/>
          </a:xfrm>
          <a:prstGeom prst="homePlate">
            <a:avLst>
              <a:gd name="adj" fmla="val 0"/>
            </a:avLst>
          </a:prstGeom>
          <a:solidFill>
            <a:srgbClr val="4E9A3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Marco normativo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316412" y="1649449"/>
            <a:ext cx="10450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800" b="1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  <a:endParaRPr lang="en-US" sz="8800"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316417" y="3660299"/>
            <a:ext cx="104502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8800" b="1" dirty="0">
                <a:solidFill>
                  <a:srgbClr val="FFFFFF"/>
                </a:solidFill>
                <a:latin typeface="Calibri"/>
                <a:cs typeface="Calibri"/>
              </a:rPr>
              <a:t>2</a:t>
            </a:r>
            <a:endParaRPr lang="en-US" sz="8800" b="1" dirty="0">
              <a:solidFill>
                <a:srgbClr val="FFFFFF"/>
              </a:solidFill>
              <a:latin typeface="Calibri"/>
              <a:cs typeface="Calibri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1663894" y="2143760"/>
            <a:ext cx="6969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cs typeface="Calibri"/>
              </a:rPr>
              <a:t>Las decisiones y criterios de los Tribunales Federales han impactado la operación y muchas veces son inconsistentes con los principios del SJPA.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1663894" y="3994826"/>
            <a:ext cx="69697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bg1"/>
                </a:solidFill>
                <a:cs typeface="Calibri"/>
              </a:rPr>
              <a:t>La existencia de ciertas decisiones divergentes con los principios y valores del modelo acusatorio debe alertar sobre la relevancia del Poder Judicial en la consolidación del sistema acusatorio. </a:t>
            </a:r>
          </a:p>
        </p:txBody>
      </p:sp>
      <p:sp>
        <p:nvSpPr>
          <p:cNvPr id="5" name="Rectángulo 4"/>
          <p:cNvSpPr/>
          <p:nvPr/>
        </p:nvSpPr>
        <p:spPr>
          <a:xfrm>
            <a:off x="1270002" y="4918156"/>
            <a:ext cx="7873998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sz="1900" dirty="0">
                <a:solidFill>
                  <a:srgbClr val="0D4D5E"/>
                </a:solidFill>
                <a:cs typeface="Calibri"/>
              </a:rPr>
              <a:t>Su uso excesivo ha provocado la paralización y prolongación de los procesos.</a:t>
            </a:r>
          </a:p>
          <a:p>
            <a:pPr marL="285750" indent="-285750">
              <a:buFont typeface="Arial"/>
              <a:buChar char="•"/>
            </a:pPr>
            <a:endParaRPr lang="es-ES" sz="300" dirty="0">
              <a:solidFill>
                <a:srgbClr val="0D4D5E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s-ES" sz="1900" dirty="0">
                <a:solidFill>
                  <a:srgbClr val="0D4D5E"/>
                </a:solidFill>
                <a:cs typeface="Calibri"/>
              </a:rPr>
              <a:t>Implica que un tercer juez revise un caso de manera escrita, sin llevar a cabo una valoración a partir de lo que las partes argumentan en las audiencias.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1422399" y="2925102"/>
            <a:ext cx="7721601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sz="1900" dirty="0">
                <a:solidFill>
                  <a:srgbClr val="0D4D5E"/>
                </a:solidFill>
                <a:cs typeface="Calibri"/>
              </a:rPr>
              <a:t>Jueces privilegian forma sobre fondo.</a:t>
            </a:r>
          </a:p>
          <a:p>
            <a:pPr marL="285750" indent="-285750">
              <a:buFont typeface="Arial"/>
              <a:buChar char="•"/>
            </a:pPr>
            <a:r>
              <a:rPr lang="es-ES" sz="1900" dirty="0">
                <a:solidFill>
                  <a:srgbClr val="0D4D5E"/>
                </a:solidFill>
                <a:cs typeface="Calibri"/>
              </a:rPr>
              <a:t>Decisiones tienden a formalizar y prolongar los procesos</a:t>
            </a:r>
          </a:p>
          <a:p>
            <a:pPr marL="285750" indent="-285750">
              <a:buFont typeface="Arial"/>
              <a:buChar char="•"/>
            </a:pPr>
            <a:endParaRPr lang="es-ES" sz="300" dirty="0">
              <a:solidFill>
                <a:srgbClr val="0D4D5E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231092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Conector recto 34"/>
          <p:cNvCxnSpPr/>
          <p:nvPr/>
        </p:nvCxnSpPr>
        <p:spPr>
          <a:xfrm flipV="1">
            <a:off x="4348480" y="1910080"/>
            <a:ext cx="0" cy="4823675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Pentágono 6"/>
          <p:cNvSpPr/>
          <p:nvPr/>
        </p:nvSpPr>
        <p:spPr>
          <a:xfrm>
            <a:off x="0" y="739355"/>
            <a:ext cx="4876800" cy="699686"/>
          </a:xfrm>
          <a:prstGeom prst="homePlate">
            <a:avLst>
              <a:gd name="adj" fmla="val 0"/>
            </a:avLst>
          </a:prstGeom>
          <a:solidFill>
            <a:srgbClr val="4E9A3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Capacidades institucionales</a:t>
            </a:r>
          </a:p>
        </p:txBody>
      </p:sp>
      <p:sp>
        <p:nvSpPr>
          <p:cNvPr id="47" name="CuadroTexto 46"/>
          <p:cNvSpPr txBox="1"/>
          <p:nvPr/>
        </p:nvSpPr>
        <p:spPr>
          <a:xfrm>
            <a:off x="326015" y="1773553"/>
            <a:ext cx="3819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>
                <a:solidFill>
                  <a:srgbClr val="228E74"/>
                </a:solidFill>
                <a:latin typeface="Calibri"/>
                <a:cs typeface="Calibri"/>
              </a:rPr>
              <a:t>Procuradurías y Fiscalías</a:t>
            </a:r>
            <a:endParaRPr lang="en-US" sz="2800" b="1" dirty="0">
              <a:solidFill>
                <a:srgbClr val="228E74"/>
              </a:solidFill>
              <a:latin typeface="Calibri"/>
              <a:cs typeface="Calibri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4684655" y="1771235"/>
            <a:ext cx="3942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800" b="1" dirty="0">
                <a:solidFill>
                  <a:srgbClr val="00AC98"/>
                </a:solidFill>
                <a:latin typeface="Calibri"/>
                <a:cs typeface="Calibri"/>
              </a:rPr>
              <a:t>Poderes Judiciales</a:t>
            </a:r>
            <a:endParaRPr lang="en-US" sz="2800" b="1" dirty="0">
              <a:solidFill>
                <a:srgbClr val="00AC98"/>
              </a:solidFill>
              <a:latin typeface="Calibri"/>
              <a:cs typeface="Calibri"/>
            </a:endParaRPr>
          </a:p>
        </p:txBody>
      </p:sp>
      <p:pic>
        <p:nvPicPr>
          <p:cNvPr id="24" name="Imagen 23" descr="flechita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15" y="2546678"/>
            <a:ext cx="263265" cy="266475"/>
          </a:xfrm>
          <a:prstGeom prst="rect">
            <a:avLst/>
          </a:prstGeom>
        </p:spPr>
      </p:pic>
      <p:sp>
        <p:nvSpPr>
          <p:cNvPr id="4" name="CuadroTexto 3"/>
          <p:cNvSpPr txBox="1"/>
          <p:nvPr/>
        </p:nvSpPr>
        <p:spPr>
          <a:xfrm>
            <a:off x="4968240" y="2495878"/>
            <a:ext cx="40132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Tendencia a profesionalización de administrador de juzgados (separación de funciones administrativas de jurisdiccionales).</a:t>
            </a:r>
          </a:p>
          <a:p>
            <a:endParaRPr lang="es-ES_tradnl" sz="16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r>
              <a:rPr lang="es-ES_tradnl" sz="1600" b="1" dirty="0">
                <a:solidFill>
                  <a:srgbClr val="00AC98"/>
                </a:solidFill>
                <a:cs typeface="Calibri"/>
                <a:sym typeface="Wingdings"/>
              </a:rPr>
              <a:t> 43.8% de los poderes judiciales cuentan con un administrador separado de las funciones de un juez.</a:t>
            </a:r>
            <a:endParaRPr lang="es-ES_tradnl" sz="1600" b="1" dirty="0">
              <a:solidFill>
                <a:srgbClr val="00AC98"/>
              </a:solidFill>
              <a:cs typeface="Calibri"/>
            </a:endParaRPr>
          </a:p>
          <a:p>
            <a:endParaRPr lang="es-ES_tradnl" sz="16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Problemas en la gestión:</a:t>
            </a:r>
          </a:p>
          <a:p>
            <a:pPr marL="342900" indent="-342900">
              <a:buFont typeface="+mj-ea"/>
              <a:buAutoNum type="circleNumDbPlain"/>
            </a:pPr>
            <a:r>
              <a:rPr lang="es-ES_tradnl" sz="1600" dirty="0">
                <a:solidFill>
                  <a:srgbClr val="00AC98"/>
                </a:solidFill>
                <a:cs typeface="Calibri"/>
              </a:rPr>
              <a:t>Dilación</a:t>
            </a:r>
          </a:p>
          <a:p>
            <a:pPr marL="342900" indent="-342900">
              <a:buFont typeface="+mj-ea"/>
              <a:buAutoNum type="circleNumDbPlain"/>
            </a:pPr>
            <a:r>
              <a:rPr lang="es-ES_tradnl" sz="1600" dirty="0">
                <a:solidFill>
                  <a:srgbClr val="00AC98"/>
                </a:solidFill>
                <a:cs typeface="Calibri"/>
              </a:rPr>
              <a:t>Diferimiento</a:t>
            </a:r>
          </a:p>
          <a:p>
            <a:pPr marL="342900" indent="-342900">
              <a:buFont typeface="+mj-ea"/>
              <a:buAutoNum type="circleNumDbPlain"/>
            </a:pPr>
            <a:r>
              <a:rPr lang="es-ES_tradnl" sz="1600" dirty="0">
                <a:solidFill>
                  <a:srgbClr val="00AC98"/>
                </a:solidFill>
                <a:cs typeface="Calibri"/>
              </a:rPr>
              <a:t>Segmentación</a:t>
            </a:r>
          </a:p>
          <a:p>
            <a:pPr marL="342900" indent="-342900">
              <a:buFont typeface="+mj-ea"/>
              <a:buAutoNum type="circleNumDbPlain"/>
            </a:pPr>
            <a:endParaRPr lang="es-ES_tradnl" sz="1600" dirty="0">
              <a:solidFill>
                <a:schemeClr val="tx1">
                  <a:lumMod val="65000"/>
                  <a:lumOff val="35000"/>
                </a:schemeClr>
              </a:solidFill>
              <a:cs typeface="Calibri"/>
            </a:endParaRPr>
          </a:p>
          <a:p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cs typeface="Calibri"/>
              </a:rPr>
              <a:t>Los principales problemas son consecuencia de las insuficientes capacidades de los operadores para conducirse en las audiencias.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89280" y="2495878"/>
            <a:ext cx="357255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595959"/>
                </a:solidFill>
                <a:cs typeface="Calibri"/>
              </a:rPr>
              <a:t>Esfuerzos concentrados el procesamiento de volumen de casos ingresados. Tres modelos identificados:</a:t>
            </a:r>
          </a:p>
          <a:p>
            <a:pPr marL="342900" indent="-342900">
              <a:buFont typeface="+mj-ea"/>
              <a:buAutoNum type="circleNumDbPlain"/>
            </a:pPr>
            <a:r>
              <a:rPr lang="es-ES" sz="1600" dirty="0">
                <a:solidFill>
                  <a:srgbClr val="595959"/>
                </a:solidFill>
                <a:cs typeface="Calibri"/>
              </a:rPr>
              <a:t>Atención Temprana</a:t>
            </a:r>
          </a:p>
          <a:p>
            <a:pPr marL="342900" indent="-342900">
              <a:buFont typeface="+mj-ea"/>
              <a:buAutoNum type="circleNumDbPlain"/>
            </a:pPr>
            <a:r>
              <a:rPr lang="es-ES" sz="1600" dirty="0">
                <a:solidFill>
                  <a:srgbClr val="595959"/>
                </a:solidFill>
                <a:cs typeface="Calibri"/>
              </a:rPr>
              <a:t>Tres pisos</a:t>
            </a:r>
          </a:p>
          <a:p>
            <a:pPr marL="342900" indent="-342900">
              <a:buFont typeface="+mj-ea"/>
              <a:buAutoNum type="circleNumDbPlain"/>
            </a:pPr>
            <a:r>
              <a:rPr lang="es-ES" sz="1600" dirty="0">
                <a:solidFill>
                  <a:srgbClr val="595959"/>
                </a:solidFill>
                <a:cs typeface="Calibri"/>
              </a:rPr>
              <a:t>Demanda diferenciada</a:t>
            </a:r>
          </a:p>
          <a:p>
            <a:endParaRPr lang="es-ES" sz="1600" dirty="0">
              <a:solidFill>
                <a:srgbClr val="595959"/>
              </a:solidFill>
              <a:cs typeface="Calibri"/>
            </a:endParaRPr>
          </a:p>
          <a:p>
            <a:r>
              <a:rPr lang="es-ES" sz="1600" dirty="0">
                <a:solidFill>
                  <a:srgbClr val="595959"/>
                </a:solidFill>
                <a:cs typeface="Calibri"/>
              </a:rPr>
              <a:t>Inexistencia de modelo de investigación criminal acorde a necesidades del sistema acusatorio.</a:t>
            </a:r>
          </a:p>
          <a:p>
            <a:endParaRPr lang="es-ES" sz="1600" dirty="0">
              <a:solidFill>
                <a:srgbClr val="595959"/>
              </a:solidFill>
              <a:cs typeface="Calibri"/>
            </a:endParaRPr>
          </a:p>
          <a:p>
            <a:r>
              <a:rPr lang="es-ES" sz="1600" dirty="0">
                <a:solidFill>
                  <a:srgbClr val="595959"/>
                </a:solidFill>
                <a:cs typeface="Calibri"/>
              </a:rPr>
              <a:t> 75% de las entidades federativas evolucionaron de procuradurías a fiscalías, pero con </a:t>
            </a:r>
            <a:r>
              <a:rPr lang="es-ES" sz="1600" b="1" dirty="0">
                <a:solidFill>
                  <a:srgbClr val="228E74"/>
                </a:solidFill>
                <a:cs typeface="Calibri"/>
              </a:rPr>
              <a:t>cambios menores en su diseño institucional.</a:t>
            </a:r>
          </a:p>
        </p:txBody>
      </p:sp>
      <p:pic>
        <p:nvPicPr>
          <p:cNvPr id="31" name="Imagen 30" descr="flechita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15" y="4243398"/>
            <a:ext cx="263265" cy="266475"/>
          </a:xfrm>
          <a:prstGeom prst="rect">
            <a:avLst/>
          </a:prstGeom>
        </p:spPr>
      </p:pic>
      <p:pic>
        <p:nvPicPr>
          <p:cNvPr id="33" name="Imagen 32" descr="flechita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015" y="5228918"/>
            <a:ext cx="263265" cy="266475"/>
          </a:xfrm>
          <a:prstGeom prst="rect">
            <a:avLst/>
          </a:prstGeom>
        </p:spPr>
      </p:pic>
      <p:pic>
        <p:nvPicPr>
          <p:cNvPr id="36" name="Imagen 35" descr="flechita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655" y="2546678"/>
            <a:ext cx="263265" cy="266475"/>
          </a:xfrm>
          <a:prstGeom prst="rect">
            <a:avLst/>
          </a:prstGeom>
        </p:spPr>
      </p:pic>
      <p:pic>
        <p:nvPicPr>
          <p:cNvPr id="37" name="Imagen 36" descr="flechita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655" y="4489553"/>
            <a:ext cx="263265" cy="266475"/>
          </a:xfrm>
          <a:prstGeom prst="rect">
            <a:avLst/>
          </a:prstGeom>
        </p:spPr>
      </p:pic>
      <p:pic>
        <p:nvPicPr>
          <p:cNvPr id="38" name="Imagen 37" descr="flechita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4655" y="5698593"/>
            <a:ext cx="263265" cy="26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6405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lujo-0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2"/>
          <a:stretch/>
        </p:blipFill>
        <p:spPr>
          <a:xfrm>
            <a:off x="0" y="589280"/>
            <a:ext cx="9144000" cy="626872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03200" y="5834266"/>
            <a:ext cx="4399280" cy="892552"/>
          </a:xfrm>
          <a:prstGeom prst="rect">
            <a:avLst/>
          </a:prstGeom>
          <a:solidFill>
            <a:srgbClr val="4E9A34"/>
          </a:solidFill>
          <a:ln>
            <a:solidFill>
              <a:srgbClr val="228E74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s-ES" sz="1300" dirty="0">
                <a:solidFill>
                  <a:schemeClr val="bg1"/>
                </a:solidFill>
                <a:latin typeface="Calibri"/>
                <a:cs typeface="Calibri"/>
              </a:rPr>
              <a:t>El tipo de finalización más frecuente es suspensión condicional de proceso (28%), seguido del sobreseimiento (20%) y el procedimiento abreviado (15%). </a:t>
            </a:r>
          </a:p>
          <a:p>
            <a:pPr marL="285750" indent="-285750">
              <a:buFont typeface="Arial"/>
              <a:buChar char="•"/>
            </a:pPr>
            <a:r>
              <a:rPr lang="es-ES" sz="1300" dirty="0">
                <a:solidFill>
                  <a:schemeClr val="bg1"/>
                </a:solidFill>
                <a:latin typeface="Calibri"/>
                <a:cs typeface="Calibri"/>
              </a:rPr>
              <a:t>Solo el 10% de los casos terminan en un juicio oral.</a:t>
            </a:r>
          </a:p>
        </p:txBody>
      </p:sp>
      <p:sp>
        <p:nvSpPr>
          <p:cNvPr id="6" name="Rectángulo 5"/>
          <p:cNvSpPr/>
          <p:nvPr/>
        </p:nvSpPr>
        <p:spPr>
          <a:xfrm>
            <a:off x="203200" y="3670186"/>
            <a:ext cx="1859280" cy="1892826"/>
          </a:xfrm>
          <a:prstGeom prst="rect">
            <a:avLst/>
          </a:prstGeom>
          <a:noFill/>
          <a:ln w="38100" cmpd="sng">
            <a:solidFill>
              <a:srgbClr val="228E7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ES" sz="1300" b="1" dirty="0">
                <a:solidFill>
                  <a:srgbClr val="00AC98"/>
                </a:solidFill>
                <a:latin typeface="Calibri"/>
                <a:cs typeface="Calibri"/>
              </a:rPr>
              <a:t>Estancamiento :</a:t>
            </a:r>
          </a:p>
          <a:p>
            <a:pPr algn="ctr"/>
            <a:r>
              <a:rPr lang="es-ES" sz="1300" dirty="0">
                <a:solidFill>
                  <a:srgbClr val="00AC98"/>
                </a:solidFill>
                <a:latin typeface="Calibri"/>
                <a:cs typeface="Calibri"/>
              </a:rPr>
              <a:t>El porcentaje de carpetas de investigación iniciadas ha aumentado en un 79.6% de 2015 a 2017, pero la capacidad de resolución se mantiene igual (1 de cada 2) </a:t>
            </a:r>
          </a:p>
        </p:txBody>
      </p:sp>
    </p:spTree>
    <p:extLst>
      <p:ext uri="{BB962C8B-B14F-4D97-AF65-F5344CB8AC3E}">
        <p14:creationId xmlns:p14="http://schemas.microsoft.com/office/powerpoint/2010/main" val="707989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adroTexto 46"/>
          <p:cNvSpPr txBox="1"/>
          <p:nvPr/>
        </p:nvSpPr>
        <p:spPr>
          <a:xfrm>
            <a:off x="200154" y="1553678"/>
            <a:ext cx="399983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600" b="1" dirty="0">
                <a:solidFill>
                  <a:srgbClr val="228E74"/>
                </a:solidFill>
                <a:latin typeface="Calibri"/>
                <a:cs typeface="Calibri"/>
              </a:rPr>
              <a:t>Capacidades institucionales</a:t>
            </a:r>
            <a:endParaRPr lang="en-US" sz="2600" b="1" dirty="0">
              <a:solidFill>
                <a:srgbClr val="228E74"/>
              </a:solidFill>
              <a:latin typeface="Calibri"/>
              <a:cs typeface="Calibri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4612640" y="1553678"/>
            <a:ext cx="39420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b="1" dirty="0">
                <a:solidFill>
                  <a:srgbClr val="00AC98"/>
                </a:solidFill>
                <a:latin typeface="Calibri"/>
                <a:cs typeface="Calibri"/>
              </a:rPr>
              <a:t>Resultados de operación</a:t>
            </a:r>
            <a:endParaRPr lang="en-US" sz="2600" b="1" dirty="0">
              <a:solidFill>
                <a:srgbClr val="00AC98"/>
              </a:solidFill>
              <a:latin typeface="Calibri"/>
              <a:cs typeface="Calibri"/>
            </a:endParaRPr>
          </a:p>
        </p:txBody>
      </p:sp>
      <p:sp>
        <p:nvSpPr>
          <p:cNvPr id="24" name="Subtítulo 2"/>
          <p:cNvSpPr txBox="1">
            <a:spLocks/>
          </p:cNvSpPr>
          <p:nvPr/>
        </p:nvSpPr>
        <p:spPr>
          <a:xfrm>
            <a:off x="-9616" y="779730"/>
            <a:ext cx="4937216" cy="526470"/>
          </a:xfrm>
          <a:prstGeom prst="rect">
            <a:avLst/>
          </a:prstGeom>
          <a:solidFill>
            <a:srgbClr val="228E74"/>
          </a:solidFill>
          <a:ln w="28575" cmpd="sng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Defensorías públicas locales</a:t>
            </a:r>
          </a:p>
        </p:txBody>
      </p:sp>
      <p:cxnSp>
        <p:nvCxnSpPr>
          <p:cNvPr id="21" name="Conector recto 20"/>
          <p:cNvCxnSpPr/>
          <p:nvPr/>
        </p:nvCxnSpPr>
        <p:spPr>
          <a:xfrm flipV="1">
            <a:off x="4348480" y="1706880"/>
            <a:ext cx="0" cy="502687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CuadroTexto 25"/>
          <p:cNvSpPr txBox="1"/>
          <p:nvPr/>
        </p:nvSpPr>
        <p:spPr>
          <a:xfrm>
            <a:off x="82175" y="-989967"/>
            <a:ext cx="38190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800" b="1" dirty="0">
                <a:solidFill>
                  <a:srgbClr val="228E74"/>
                </a:solidFill>
                <a:latin typeface="Calibri"/>
                <a:cs typeface="Calibri"/>
              </a:rPr>
              <a:t>Procuradurías y Fiscalías</a:t>
            </a:r>
            <a:endParaRPr lang="en-US" sz="2800" b="1" dirty="0">
              <a:solidFill>
                <a:srgbClr val="228E74"/>
              </a:solidFill>
              <a:latin typeface="Calibri"/>
              <a:cs typeface="Calibri"/>
            </a:endParaRPr>
          </a:p>
        </p:txBody>
      </p:sp>
      <p:pic>
        <p:nvPicPr>
          <p:cNvPr id="28" name="Imagen 27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07" y="2316480"/>
            <a:ext cx="263265" cy="266475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447040" y="2294455"/>
            <a:ext cx="356616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595959"/>
                </a:solidFill>
                <a:cs typeface="Calibri"/>
              </a:rPr>
              <a:t>En la mayoría de los estados no se ha constituido un modelo organizacional que fortalezca las capacidades de la defensa.</a:t>
            </a:r>
          </a:p>
          <a:p>
            <a:endParaRPr lang="es-ES" sz="1600" dirty="0">
              <a:solidFill>
                <a:srgbClr val="595959"/>
              </a:solidFill>
              <a:cs typeface="Calibri"/>
            </a:endParaRPr>
          </a:p>
          <a:p>
            <a:r>
              <a:rPr lang="es-ES" sz="1600" dirty="0">
                <a:solidFill>
                  <a:srgbClr val="595959"/>
                </a:solidFill>
                <a:cs typeface="Calibri"/>
              </a:rPr>
              <a:t>Sólo un escaso número de defensorías cuentan con personal de apoyo a la investigación.</a:t>
            </a:r>
          </a:p>
          <a:p>
            <a:endParaRPr lang="es-ES" sz="1600" dirty="0">
              <a:solidFill>
                <a:srgbClr val="595959"/>
              </a:solidFill>
              <a:cs typeface="Calibri"/>
            </a:endParaRPr>
          </a:p>
          <a:p>
            <a:r>
              <a:rPr lang="es-ES" sz="1600" dirty="0">
                <a:solidFill>
                  <a:srgbClr val="228E74"/>
                </a:solidFill>
                <a:cs typeface="Calibri"/>
              </a:rPr>
              <a:t>Los defensores públicos tienen en promedio una </a:t>
            </a:r>
            <a:r>
              <a:rPr lang="es-ES" sz="1600" b="1" dirty="0">
                <a:solidFill>
                  <a:srgbClr val="228E74"/>
                </a:solidFill>
                <a:cs typeface="Calibri"/>
              </a:rPr>
              <a:t>carga de trabajo de 209 imputados representados </a:t>
            </a:r>
            <a:r>
              <a:rPr lang="es-ES" sz="1600" dirty="0">
                <a:solidFill>
                  <a:srgbClr val="228E74"/>
                </a:solidFill>
                <a:cs typeface="Calibri"/>
              </a:rPr>
              <a:t>al mismo tiempo.</a:t>
            </a:r>
          </a:p>
          <a:p>
            <a:pPr lvl="1"/>
            <a:r>
              <a:rPr lang="es-ES" sz="1600" dirty="0">
                <a:solidFill>
                  <a:srgbClr val="4E9A34"/>
                </a:solidFill>
                <a:cs typeface="Calibri"/>
                <a:sym typeface="Wingdings"/>
              </a:rPr>
              <a:t> En Nuevo León  la caga de trabajo alcanza 854 imputados representados por defensor </a:t>
            </a:r>
            <a:endParaRPr lang="es-ES" sz="1600" dirty="0">
              <a:solidFill>
                <a:srgbClr val="4E9A34"/>
              </a:solidFill>
              <a:cs typeface="Calibri"/>
            </a:endParaRPr>
          </a:p>
        </p:txBody>
      </p:sp>
      <p:pic>
        <p:nvPicPr>
          <p:cNvPr id="29" name="Imagen 28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07" y="3556000"/>
            <a:ext cx="263265" cy="266475"/>
          </a:xfrm>
          <a:prstGeom prst="rect">
            <a:avLst/>
          </a:prstGeom>
        </p:spPr>
      </p:pic>
      <p:pic>
        <p:nvPicPr>
          <p:cNvPr id="30" name="Imagen 29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807" y="4520752"/>
            <a:ext cx="263265" cy="266475"/>
          </a:xfrm>
          <a:prstGeom prst="rect">
            <a:avLst/>
          </a:prstGeom>
        </p:spPr>
      </p:pic>
      <p:pic>
        <p:nvPicPr>
          <p:cNvPr id="31" name="Imagen 30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640" y="2316480"/>
            <a:ext cx="263265" cy="266475"/>
          </a:xfrm>
          <a:prstGeom prst="rect">
            <a:avLst/>
          </a:prstGeom>
        </p:spPr>
      </p:pic>
      <p:sp>
        <p:nvSpPr>
          <p:cNvPr id="33" name="CuadroTexto 32"/>
          <p:cNvSpPr txBox="1"/>
          <p:nvPr/>
        </p:nvSpPr>
        <p:spPr>
          <a:xfrm>
            <a:off x="4845873" y="2294455"/>
            <a:ext cx="35661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En promedio, tres de cada diez imputados representados por los defensores (32.1%) fueron vinculados a proceso.</a:t>
            </a:r>
          </a:p>
          <a:p>
            <a:endParaRPr lang="es-ES_tradnl" sz="16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  <a:p>
            <a:endParaRPr lang="es-ES_tradnl" sz="16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  <a:p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En promedio se impuso prisión preventiva oficiosa al 20.5% de los imputados representados. En algunos estados ese porcentaje supera el 40%</a:t>
            </a:r>
          </a:p>
        </p:txBody>
      </p:sp>
      <p:pic>
        <p:nvPicPr>
          <p:cNvPr id="36" name="Imagen 35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640" y="3822475"/>
            <a:ext cx="263265" cy="26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0310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ángulo 4"/>
          <p:cNvSpPr/>
          <p:nvPr/>
        </p:nvSpPr>
        <p:spPr>
          <a:xfrm>
            <a:off x="619760" y="3649888"/>
            <a:ext cx="2921393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Calibri"/>
                <a:cs typeface="Calibri"/>
              </a:rPr>
              <a:t>Del total de medidas cautelares que son concedidas por los jueces, </a:t>
            </a:r>
            <a:r>
              <a:rPr lang="es-ES" b="1" dirty="0">
                <a:solidFill>
                  <a:srgbClr val="228E74"/>
                </a:solidFill>
                <a:latin typeface="Calibri"/>
                <a:cs typeface="Calibri"/>
              </a:rPr>
              <a:t>38.9% </a:t>
            </a:r>
            <a:r>
              <a:rPr lang="es-ES" dirty="0">
                <a:latin typeface="Calibri"/>
                <a:cs typeface="Calibri"/>
              </a:rPr>
              <a:t>es prisión preventiva, seguida de presentación periódica </a:t>
            </a:r>
            <a:r>
              <a:rPr lang="es-ES" b="1" dirty="0">
                <a:solidFill>
                  <a:srgbClr val="228E74"/>
                </a:solidFill>
                <a:latin typeface="Calibri"/>
                <a:cs typeface="Calibri"/>
              </a:rPr>
              <a:t>(22.4%)</a:t>
            </a:r>
            <a:r>
              <a:rPr lang="es-ES" dirty="0">
                <a:latin typeface="Calibri"/>
                <a:cs typeface="Calibri"/>
              </a:rPr>
              <a:t>.</a:t>
            </a:r>
          </a:p>
        </p:txBody>
      </p:sp>
      <p:sp>
        <p:nvSpPr>
          <p:cNvPr id="6" name="Subtítulo 2"/>
          <p:cNvSpPr txBox="1">
            <a:spLocks/>
          </p:cNvSpPr>
          <p:nvPr/>
        </p:nvSpPr>
        <p:spPr>
          <a:xfrm>
            <a:off x="-11947" y="740640"/>
            <a:ext cx="2633227" cy="534017"/>
          </a:xfrm>
          <a:prstGeom prst="rect">
            <a:avLst/>
          </a:prstGeom>
          <a:solidFill>
            <a:srgbClr val="228E74"/>
          </a:solidFill>
          <a:ln w="28575" cmpd="sng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UMECAS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375264" y="1810337"/>
            <a:ext cx="8402975" cy="1169873"/>
          </a:xfrm>
          <a:prstGeom prst="rect">
            <a:avLst/>
          </a:prstGeom>
          <a:noFill/>
          <a:ln w="28575" cmpd="sng">
            <a:solidFill>
              <a:srgbClr val="28A88A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ángulo 22"/>
          <p:cNvSpPr/>
          <p:nvPr/>
        </p:nvSpPr>
        <p:spPr>
          <a:xfrm>
            <a:off x="4277359" y="3727254"/>
            <a:ext cx="4328161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>
                <a:latin typeface="Calibri"/>
                <a:cs typeface="Calibri"/>
              </a:rPr>
              <a:t>A  pesar de que en las 32 entidades federativas existe una UMECA, únicamente 5 tienen un nivel de avance alto, mientras que </a:t>
            </a:r>
            <a:r>
              <a:rPr lang="es-ES" b="1" dirty="0">
                <a:solidFill>
                  <a:srgbClr val="228E74"/>
                </a:solidFill>
                <a:latin typeface="Calibri"/>
                <a:cs typeface="Calibri"/>
              </a:rPr>
              <a:t>11 tienen un nivel de desarrollo bajo o muy leve</a:t>
            </a:r>
            <a:r>
              <a:rPr lang="es-ES" dirty="0">
                <a:latin typeface="Calibri"/>
                <a:cs typeface="Calibri"/>
              </a:rPr>
              <a:t>. El resto de los estados cuenta con un nivel de avance medio. </a:t>
            </a:r>
            <a:endParaRPr lang="es-ES" dirty="0">
              <a:solidFill>
                <a:srgbClr val="1A6C58"/>
              </a:solidFill>
              <a:latin typeface="Calibri"/>
              <a:cs typeface="Calibri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375265" y="3432614"/>
            <a:ext cx="3394095" cy="2308324"/>
          </a:xfrm>
          <a:prstGeom prst="rect">
            <a:avLst/>
          </a:prstGeom>
          <a:noFill/>
          <a:ln w="28575" cmpd="sng">
            <a:solidFill>
              <a:srgbClr val="28A88A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CuadroTexto 1"/>
          <p:cNvSpPr txBox="1"/>
          <p:nvPr/>
        </p:nvSpPr>
        <p:spPr>
          <a:xfrm>
            <a:off x="619760" y="1893090"/>
            <a:ext cx="778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cs typeface="Calibri"/>
              </a:rPr>
              <a:t>En promedio nacional, la prisión preventiva es la medida cautelar que se solicita en mayor medida por el MP </a:t>
            </a:r>
            <a:r>
              <a:rPr lang="es-ES" b="1" dirty="0">
                <a:solidFill>
                  <a:srgbClr val="228E74"/>
                </a:solidFill>
                <a:cs typeface="Calibri"/>
              </a:rPr>
              <a:t>(26.4%)</a:t>
            </a:r>
            <a:r>
              <a:rPr lang="es-ES" dirty="0">
                <a:solidFill>
                  <a:srgbClr val="1A6C58"/>
                </a:solidFill>
                <a:cs typeface="Calibri"/>
              </a:rPr>
              <a:t>, </a:t>
            </a:r>
            <a:r>
              <a:rPr lang="es-ES" dirty="0">
                <a:cs typeface="Calibri"/>
              </a:rPr>
              <a:t>seguido de presentación periódica </a:t>
            </a:r>
            <a:r>
              <a:rPr lang="es-ES" b="1" dirty="0">
                <a:solidFill>
                  <a:srgbClr val="228E74"/>
                </a:solidFill>
                <a:cs typeface="Calibri"/>
              </a:rPr>
              <a:t>(16.3%)</a:t>
            </a:r>
            <a:r>
              <a:rPr lang="es-ES" dirty="0">
                <a:cs typeface="Calibri"/>
              </a:rPr>
              <a:t>, y garantía económica </a:t>
            </a:r>
            <a:r>
              <a:rPr lang="es-ES" b="1" dirty="0">
                <a:solidFill>
                  <a:srgbClr val="228E74"/>
                </a:solidFill>
                <a:cs typeface="Calibri"/>
              </a:rPr>
              <a:t>(10.6%)</a:t>
            </a:r>
            <a:r>
              <a:rPr lang="es-ES" dirty="0">
                <a:solidFill>
                  <a:srgbClr val="1A6C58"/>
                </a:solidFill>
                <a:cs typeface="Calibri"/>
              </a:rPr>
              <a:t>.</a:t>
            </a:r>
          </a:p>
        </p:txBody>
      </p:sp>
      <p:sp>
        <p:nvSpPr>
          <p:cNvPr id="22" name="Rectángulo 21"/>
          <p:cNvSpPr/>
          <p:nvPr/>
        </p:nvSpPr>
        <p:spPr>
          <a:xfrm>
            <a:off x="4063345" y="3432614"/>
            <a:ext cx="4714895" cy="2308324"/>
          </a:xfrm>
          <a:prstGeom prst="rect">
            <a:avLst/>
          </a:prstGeom>
          <a:noFill/>
          <a:ln w="28575" cmpd="sng">
            <a:solidFill>
              <a:srgbClr val="28A88A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289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609600" y="2246143"/>
            <a:ext cx="8305799" cy="221599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s-ES" sz="4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adugi" panose="020B0502040204020203" pitchFamily="34" charset="0"/>
                <a:cs typeface="Calibri"/>
              </a:rPr>
              <a:t>El sistema de justicia penal en la construcción de paz</a:t>
            </a:r>
          </a:p>
          <a:p>
            <a:pPr algn="ctr"/>
            <a:endParaRPr lang="es-ES" sz="15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ea typeface="Gadugi" panose="020B0502040204020203" pitchFamily="34" charset="0"/>
              <a:cs typeface="Calibri"/>
            </a:endParaRPr>
          </a:p>
          <a:p>
            <a:pPr marL="571500" indent="-571500">
              <a:buFont typeface="Arial"/>
              <a:buChar char="•"/>
            </a:pPr>
            <a:r>
              <a:rPr lang="es-ES" sz="35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ea typeface="Gadugi" panose="020B0502040204020203" pitchFamily="34" charset="0"/>
                <a:cs typeface="Calibri"/>
              </a:rPr>
              <a:t>¿Está contemplado entre las prioridades?</a:t>
            </a:r>
          </a:p>
        </p:txBody>
      </p:sp>
      <p:pic>
        <p:nvPicPr>
          <p:cNvPr id="2" name="Imagen 1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79794" y="1376290"/>
            <a:ext cx="751123" cy="760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465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1402080" y="2461633"/>
            <a:ext cx="7450417" cy="773353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dirty="0">
                <a:solidFill>
                  <a:srgbClr val="595959"/>
                </a:solidFill>
                <a:latin typeface="Calibri"/>
                <a:cs typeface="Calibri"/>
              </a:rPr>
              <a:t>En </a:t>
            </a:r>
            <a:r>
              <a:rPr lang="es-ES_tradnl" b="1" dirty="0">
                <a:solidFill>
                  <a:srgbClr val="228E74"/>
                </a:solidFill>
                <a:latin typeface="Calibri"/>
                <a:cs typeface="Calibri"/>
              </a:rPr>
              <a:t>2017, solo 26.8% </a:t>
            </a:r>
            <a:r>
              <a:rPr lang="es-ES_tradnl" dirty="0">
                <a:solidFill>
                  <a:srgbClr val="595959"/>
                </a:solidFill>
                <a:latin typeface="Calibri"/>
                <a:cs typeface="Calibri"/>
              </a:rPr>
              <a:t>del estado de fuerza nacional fue capacitado en funciones de primer respondiente. </a:t>
            </a:r>
          </a:p>
        </p:txBody>
      </p:sp>
      <p:sp>
        <p:nvSpPr>
          <p:cNvPr id="15" name="Subtítulo 2"/>
          <p:cNvSpPr txBox="1">
            <a:spLocks/>
          </p:cNvSpPr>
          <p:nvPr/>
        </p:nvSpPr>
        <p:spPr>
          <a:xfrm>
            <a:off x="0" y="861994"/>
            <a:ext cx="4214949" cy="653630"/>
          </a:xfrm>
          <a:prstGeom prst="rect">
            <a:avLst/>
          </a:prstGeom>
          <a:solidFill>
            <a:srgbClr val="228E74"/>
          </a:solidFill>
          <a:ln w="28575" cmpd="sng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Seguridad pública</a:t>
            </a:r>
          </a:p>
        </p:txBody>
      </p:sp>
      <p:cxnSp>
        <p:nvCxnSpPr>
          <p:cNvPr id="18" name="Conector recto 17"/>
          <p:cNvCxnSpPr/>
          <p:nvPr/>
        </p:nvCxnSpPr>
        <p:spPr>
          <a:xfrm>
            <a:off x="1223531" y="4021587"/>
            <a:ext cx="7431125" cy="0"/>
          </a:xfrm>
          <a:prstGeom prst="line">
            <a:avLst/>
          </a:prstGeom>
          <a:ln w="38100" cmpd="sng">
            <a:solidFill>
              <a:srgbClr val="228E7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CuadroTexto 1"/>
          <p:cNvSpPr txBox="1"/>
          <p:nvPr/>
        </p:nvSpPr>
        <p:spPr>
          <a:xfrm>
            <a:off x="1402080" y="4165600"/>
            <a:ext cx="7071360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dirty="0">
                <a:solidFill>
                  <a:srgbClr val="595959"/>
                </a:solidFill>
                <a:cs typeface="Calibri"/>
              </a:rPr>
              <a:t>Actualización y simplificación del IPH basado en diagnóstico y aplicación piloto:</a:t>
            </a:r>
          </a:p>
          <a:p>
            <a:pPr marL="800100" lvl="1" indent="-342900">
              <a:buClr>
                <a:srgbClr val="228E74"/>
              </a:buClr>
              <a:buFont typeface="+mj-lt"/>
              <a:buAutoNum type="arabicPeriod"/>
            </a:pPr>
            <a:r>
              <a:rPr lang="es-ES_tradnl" dirty="0">
                <a:solidFill>
                  <a:srgbClr val="595959"/>
                </a:solidFill>
                <a:cs typeface="Calibri"/>
              </a:rPr>
              <a:t>Formato más amigables para el policía</a:t>
            </a:r>
          </a:p>
          <a:p>
            <a:pPr marL="800100" lvl="1" indent="-342900">
              <a:buClr>
                <a:srgbClr val="228E74"/>
              </a:buClr>
              <a:buFont typeface="+mj-lt"/>
              <a:buAutoNum type="arabicPeriod"/>
            </a:pPr>
            <a:r>
              <a:rPr lang="es-ES_tradnl" dirty="0">
                <a:solidFill>
                  <a:srgbClr val="595959"/>
                </a:solidFill>
                <a:cs typeface="Calibri"/>
              </a:rPr>
              <a:t>Simplificación de secciones obligatorias</a:t>
            </a:r>
          </a:p>
          <a:p>
            <a:pPr marL="800100" lvl="1" indent="-342900">
              <a:buClr>
                <a:srgbClr val="228E74"/>
              </a:buClr>
              <a:buFont typeface="+mj-lt"/>
              <a:buAutoNum type="arabicPeriod"/>
            </a:pPr>
            <a:r>
              <a:rPr lang="es-ES_tradnl" dirty="0">
                <a:solidFill>
                  <a:srgbClr val="595959"/>
                </a:solidFill>
                <a:cs typeface="Calibri"/>
              </a:rPr>
              <a:t>Eliminación de secciones repetitivas y reducción de reactivos</a:t>
            </a:r>
          </a:p>
          <a:p>
            <a:pPr marL="800100" lvl="1" indent="-342900">
              <a:buClr>
                <a:srgbClr val="228E74"/>
              </a:buClr>
              <a:buFont typeface="+mj-lt"/>
              <a:buAutoNum type="arabicPeriod"/>
            </a:pPr>
            <a:r>
              <a:rPr lang="es-ES_tradnl" dirty="0">
                <a:solidFill>
                  <a:srgbClr val="595959"/>
                </a:solidFill>
                <a:cs typeface="Calibri"/>
              </a:rPr>
              <a:t>Eliminación de lenguaje técnico</a:t>
            </a:r>
          </a:p>
        </p:txBody>
      </p:sp>
      <p:cxnSp>
        <p:nvCxnSpPr>
          <p:cNvPr id="22" name="Conector recto 21"/>
          <p:cNvCxnSpPr/>
          <p:nvPr/>
        </p:nvCxnSpPr>
        <p:spPr>
          <a:xfrm>
            <a:off x="1223531" y="2339713"/>
            <a:ext cx="7431125" cy="0"/>
          </a:xfrm>
          <a:prstGeom prst="line">
            <a:avLst/>
          </a:prstGeom>
          <a:ln w="38100" cmpd="sng">
            <a:solidFill>
              <a:srgbClr val="228E74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Imagen 22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81" y="2537531"/>
            <a:ext cx="423989" cy="429160"/>
          </a:xfrm>
          <a:prstGeom prst="rect">
            <a:avLst/>
          </a:prstGeom>
        </p:spPr>
      </p:pic>
      <p:pic>
        <p:nvPicPr>
          <p:cNvPr id="24" name="Imagen 23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7481" y="4165600"/>
            <a:ext cx="423989" cy="429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89058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ángulo 31"/>
          <p:cNvSpPr/>
          <p:nvPr/>
        </p:nvSpPr>
        <p:spPr>
          <a:xfrm>
            <a:off x="436880" y="5197499"/>
            <a:ext cx="8247138" cy="854282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38100" cmpd="sng">
            <a:solidFill>
              <a:srgbClr val="00AC98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0" name="Rectángulo 29"/>
          <p:cNvSpPr/>
          <p:nvPr/>
        </p:nvSpPr>
        <p:spPr>
          <a:xfrm>
            <a:off x="436880" y="3958645"/>
            <a:ext cx="8247138" cy="919416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38100" cmpd="sng">
            <a:solidFill>
              <a:srgbClr val="0D4D5E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Rectángulo 30"/>
          <p:cNvSpPr/>
          <p:nvPr/>
        </p:nvSpPr>
        <p:spPr>
          <a:xfrm>
            <a:off x="436880" y="2821801"/>
            <a:ext cx="8247138" cy="868336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38100" cmpd="sng">
            <a:solidFill>
              <a:srgbClr val="228E7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Rectángulo 7"/>
          <p:cNvSpPr/>
          <p:nvPr/>
        </p:nvSpPr>
        <p:spPr>
          <a:xfrm>
            <a:off x="436880" y="1700998"/>
            <a:ext cx="8247138" cy="870169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 w="38100" cmpd="sng">
            <a:solidFill>
              <a:srgbClr val="4E9A34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Pentágono 25"/>
          <p:cNvSpPr/>
          <p:nvPr/>
        </p:nvSpPr>
        <p:spPr>
          <a:xfrm>
            <a:off x="0" y="765997"/>
            <a:ext cx="3942080" cy="589280"/>
          </a:xfrm>
          <a:prstGeom prst="homePlate">
            <a:avLst>
              <a:gd name="adj" fmla="val 0"/>
            </a:avLst>
          </a:prstGeom>
          <a:solidFill>
            <a:srgbClr val="4E9A3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3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Atención a víctimas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760926" y="1816280"/>
            <a:ext cx="74788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>
                <a:solidFill>
                  <a:srgbClr val="4E9A34"/>
                </a:solidFill>
                <a:cs typeface="Calibri"/>
              </a:rPr>
              <a:t>Poca claridad </a:t>
            </a:r>
            <a:r>
              <a:rPr lang="es-ES" dirty="0">
                <a:solidFill>
                  <a:schemeClr val="tx1">
                    <a:lumMod val="75000"/>
                    <a:lumOff val="25000"/>
                  </a:schemeClr>
                </a:solidFill>
                <a:cs typeface="Calibri"/>
              </a:rPr>
              <a:t>sobre la ubicación y distribución de los servicios de atención jurídica a víctimas.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599756" y="3954731"/>
            <a:ext cx="7823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Un número importante de Comisiones Estatales de Atención a Víctimas </a:t>
            </a:r>
            <a:r>
              <a:rPr lang="es-ES" b="1" dirty="0">
                <a:solidFill>
                  <a:srgbClr val="0D4D5E"/>
                </a:solidFill>
                <a:cs typeface="Calibri"/>
              </a:rPr>
              <a:t>no están preparadas ni cuentan con personal suficiente</a:t>
            </a:r>
            <a:r>
              <a:rPr lang="es-ES" dirty="0">
                <a:solidFill>
                  <a:srgbClr val="0D4D5E"/>
                </a:solidFill>
                <a:cs typeface="Calibri"/>
              </a:rPr>
              <a:t>, </a:t>
            </a:r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ni insumos institucionales, para brindar la atención a víctimas.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578046" y="2941965"/>
            <a:ext cx="79448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La mayoría de las Comisiones Estatales Ejecutivas de Atención a Víctimas </a:t>
            </a:r>
            <a:r>
              <a:rPr lang="es-ES" b="1" dirty="0">
                <a:solidFill>
                  <a:srgbClr val="228E74"/>
                </a:solidFill>
                <a:cs typeface="Calibri"/>
              </a:rPr>
              <a:t>solo cuentan con áreas de atención jurídica</a:t>
            </a:r>
            <a:r>
              <a:rPr lang="es-ES" dirty="0">
                <a:solidFill>
                  <a:srgbClr val="228E74"/>
                </a:solidFill>
                <a:cs typeface="Calibri"/>
              </a:rPr>
              <a:t>.</a:t>
            </a:r>
          </a:p>
        </p:txBody>
      </p:sp>
      <p:sp>
        <p:nvSpPr>
          <p:cNvPr id="6" name="CuadroTexto 5"/>
          <p:cNvSpPr txBox="1"/>
          <p:nvPr/>
        </p:nvSpPr>
        <p:spPr>
          <a:xfrm>
            <a:off x="846692" y="5231385"/>
            <a:ext cx="78373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>
                <a:solidFill>
                  <a:srgbClr val="00AC98"/>
                </a:solidFill>
                <a:cs typeface="Calibri"/>
              </a:rPr>
              <a:t>Solo se cuenta con 23% de los Asesores jurídicos </a:t>
            </a:r>
            <a:r>
              <a:rPr lang="es-MX" dirty="0">
                <a:solidFill>
                  <a:schemeClr val="tx1">
                    <a:lumMod val="85000"/>
                    <a:lumOff val="15000"/>
                  </a:schemeClr>
                </a:solidFill>
                <a:cs typeface="Calibri"/>
              </a:rPr>
              <a:t>necesarios para atender a 24 millones de víctimas (CEAV) (Actualmente se cuenta con 699 asesores jurídicos</a:t>
            </a:r>
            <a:endParaRPr lang="es-ES" dirty="0">
              <a:solidFill>
                <a:schemeClr val="tx1">
                  <a:lumMod val="85000"/>
                  <a:lumOff val="15000"/>
                </a:schemeClr>
              </a:solidFill>
              <a:cs typeface="Calibri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3112165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ubtítulo 2"/>
          <p:cNvSpPr txBox="1">
            <a:spLocks/>
          </p:cNvSpPr>
          <p:nvPr/>
        </p:nvSpPr>
        <p:spPr>
          <a:xfrm>
            <a:off x="-9616" y="718770"/>
            <a:ext cx="4423827" cy="597590"/>
          </a:xfrm>
          <a:prstGeom prst="rect">
            <a:avLst/>
          </a:prstGeom>
          <a:solidFill>
            <a:srgbClr val="228E74"/>
          </a:solidFill>
          <a:ln w="28575" cmpd="sng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Instituciones federales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596394" y="2194560"/>
            <a:ext cx="3752086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228E74"/>
                </a:solidFill>
                <a:latin typeface="Calibri"/>
                <a:cs typeface="Calibri"/>
              </a:rPr>
              <a:t>Apoyo del BID</a:t>
            </a:r>
            <a:r>
              <a:rPr lang="es-ES" sz="1600" dirty="0">
                <a:solidFill>
                  <a:srgbClr val="595959"/>
                </a:solidFill>
                <a:latin typeface="Calibri"/>
                <a:cs typeface="Calibri"/>
              </a:rPr>
              <a:t>, y de expertos para el fortalecimiento institucional desarrollo de un Modelo de operación tipo basado en:</a:t>
            </a:r>
          </a:p>
          <a:p>
            <a:pPr marL="439200" lvl="1" indent="-198000">
              <a:buClr>
                <a:srgbClr val="4E9A34"/>
              </a:buClr>
              <a:buFont typeface="+mj-lt"/>
              <a:buAutoNum type="arabicPeriod"/>
            </a:pPr>
            <a:r>
              <a:rPr lang="es-ES" sz="1600" dirty="0">
                <a:solidFill>
                  <a:srgbClr val="595959"/>
                </a:solidFill>
                <a:latin typeface="Calibri"/>
                <a:cs typeface="Calibri"/>
              </a:rPr>
              <a:t>Priorización </a:t>
            </a:r>
          </a:p>
          <a:p>
            <a:pPr marL="439200" lvl="1" indent="-198000">
              <a:buClr>
                <a:srgbClr val="4E9A34"/>
              </a:buClr>
              <a:buFont typeface="+mj-lt"/>
              <a:buAutoNum type="arabicPeriod"/>
            </a:pPr>
            <a:r>
              <a:rPr lang="es-ES" sz="1600" dirty="0">
                <a:solidFill>
                  <a:srgbClr val="595959"/>
                </a:solidFill>
                <a:latin typeface="Calibri"/>
                <a:cs typeface="Calibri"/>
              </a:rPr>
              <a:t>Persecución estratégica</a:t>
            </a:r>
          </a:p>
          <a:p>
            <a:endParaRPr lang="es-ES" sz="1600" dirty="0">
              <a:solidFill>
                <a:srgbClr val="595959"/>
              </a:solidFill>
              <a:latin typeface="Calibri"/>
              <a:cs typeface="Calibri"/>
            </a:endParaRPr>
          </a:p>
          <a:p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Proceso aún </a:t>
            </a:r>
            <a:r>
              <a:rPr lang="es-ES" sz="1600" b="1" dirty="0">
                <a:solidFill>
                  <a:srgbClr val="228E74"/>
                </a:solidFill>
                <a:latin typeface="Calibri"/>
                <a:cs typeface="Calibri"/>
              </a:rPr>
              <a:t>en construcción</a:t>
            </a:r>
          </a:p>
          <a:p>
            <a:endParaRPr lang="es-ES" sz="16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  <a:p>
            <a:r>
              <a:rPr lang="es-E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Fortalecimiento de la Agencia de Investigación Criminal:</a:t>
            </a:r>
          </a:p>
          <a:p>
            <a:pPr marL="526950" lvl="1" indent="-285750">
              <a:buClr>
                <a:srgbClr val="4E9A34"/>
              </a:buClr>
              <a:buFont typeface="Wingdings" charset="2"/>
              <a:buChar char="§"/>
            </a:pPr>
            <a:r>
              <a:rPr lang="es-ES" sz="1600" dirty="0">
                <a:solidFill>
                  <a:srgbClr val="595959"/>
                </a:solidFill>
                <a:cs typeface="Calibri"/>
              </a:rPr>
              <a:t>Creación de nuevas unidades</a:t>
            </a:r>
          </a:p>
          <a:p>
            <a:pPr marL="526950" lvl="1" indent="-285750">
              <a:buClr>
                <a:srgbClr val="4E9A34"/>
              </a:buClr>
              <a:buFontTx/>
              <a:buChar char="-"/>
            </a:pPr>
            <a:r>
              <a:rPr lang="es-ES" sz="1300" dirty="0">
                <a:solidFill>
                  <a:srgbClr val="595959"/>
                </a:solidFill>
                <a:cs typeface="Calibri"/>
              </a:rPr>
              <a:t>Investigaciones cibernéticas y operaciones tecnológicas</a:t>
            </a:r>
          </a:p>
          <a:p>
            <a:pPr marL="526950" lvl="1" indent="-285750">
              <a:buClr>
                <a:srgbClr val="4E9A34"/>
              </a:buClr>
              <a:buFontTx/>
              <a:buChar char="-"/>
            </a:pPr>
            <a:r>
              <a:rPr lang="es-ES" sz="1300" dirty="0">
                <a:solidFill>
                  <a:srgbClr val="595959"/>
                </a:solidFill>
                <a:cs typeface="Calibri"/>
              </a:rPr>
              <a:t>Combate al delito de secuestro</a:t>
            </a:r>
          </a:p>
          <a:p>
            <a:pPr marL="526950" lvl="1" indent="-285750">
              <a:buClr>
                <a:srgbClr val="4E9A34"/>
              </a:buClr>
              <a:buFontTx/>
              <a:buChar char="-"/>
            </a:pPr>
            <a:r>
              <a:rPr lang="es-ES" sz="1300" dirty="0">
                <a:solidFill>
                  <a:srgbClr val="595959"/>
                </a:solidFill>
                <a:cs typeface="Calibri"/>
              </a:rPr>
              <a:t>Oficina Nacional de Política de Drogas</a:t>
            </a:r>
          </a:p>
          <a:p>
            <a:pPr marL="526950" lvl="1" indent="-285750">
              <a:buClr>
                <a:srgbClr val="4E9A34"/>
              </a:buClr>
              <a:buFont typeface="Wingdings" charset="2"/>
              <a:buChar char="§"/>
            </a:pPr>
            <a:r>
              <a:rPr lang="es-ES" sz="1600" dirty="0">
                <a:solidFill>
                  <a:srgbClr val="595959"/>
                </a:solidFill>
                <a:cs typeface="Calibri"/>
              </a:rPr>
              <a:t>Sistema Único de Información Criminal</a:t>
            </a:r>
          </a:p>
          <a:p>
            <a:pPr marL="526950" lvl="1" indent="-285750">
              <a:buClr>
                <a:srgbClr val="4E9A34"/>
              </a:buClr>
              <a:buFont typeface="Wingdings" charset="2"/>
              <a:buChar char="§"/>
            </a:pPr>
            <a:r>
              <a:rPr lang="es-ES" sz="1600" dirty="0">
                <a:solidFill>
                  <a:srgbClr val="595959"/>
                </a:solidFill>
                <a:cs typeface="Calibri"/>
              </a:rPr>
              <a:t>Servicio Profesional de Carrera</a:t>
            </a:r>
          </a:p>
        </p:txBody>
      </p:sp>
      <p:sp>
        <p:nvSpPr>
          <p:cNvPr id="26" name="CuadroTexto 25"/>
          <p:cNvSpPr txBox="1"/>
          <p:nvPr/>
        </p:nvSpPr>
        <p:spPr>
          <a:xfrm>
            <a:off x="4995674" y="2194560"/>
            <a:ext cx="37795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Evolución de figura de juez administrador.</a:t>
            </a:r>
          </a:p>
          <a:p>
            <a:pPr marL="439200" lvl="1" indent="-198000">
              <a:buClr>
                <a:srgbClr val="4E9A34"/>
              </a:buClr>
              <a:buFont typeface="+mj-lt"/>
              <a:buAutoNum type="arabicPeriod"/>
            </a:pPr>
            <a:r>
              <a:rPr lang="es-ES" sz="1600" dirty="0">
                <a:solidFill>
                  <a:srgbClr val="595959"/>
                </a:solidFill>
                <a:latin typeface="Calibri"/>
                <a:cs typeface="Calibri"/>
              </a:rPr>
              <a:t>El sistema ya cumple con el margen de actuación requerido por el sistema acusatorio </a:t>
            </a:r>
          </a:p>
          <a:p>
            <a:pPr marL="439200" lvl="1" indent="-198000">
              <a:buClr>
                <a:srgbClr val="4E9A34"/>
              </a:buClr>
              <a:buFont typeface="+mj-lt"/>
              <a:buAutoNum type="arabicPeriod"/>
            </a:pPr>
            <a:r>
              <a:rPr lang="es-ES" sz="1600" dirty="0">
                <a:solidFill>
                  <a:srgbClr val="595959"/>
                </a:solidFill>
                <a:latin typeface="Calibri"/>
                <a:cs typeface="Calibri"/>
              </a:rPr>
              <a:t>La gestión ya no requiere acompañamiento de un juez</a:t>
            </a:r>
          </a:p>
          <a:p>
            <a:pPr marL="800100" lvl="1" indent="-342900">
              <a:buFont typeface="+mj-ea"/>
              <a:buAutoNum type="arabicPeriod"/>
            </a:pPr>
            <a:endParaRPr lang="es-ES" sz="1600" dirty="0">
              <a:solidFill>
                <a:srgbClr val="595959"/>
              </a:solidFill>
              <a:latin typeface="Calibri"/>
              <a:cs typeface="Calibri"/>
            </a:endParaRPr>
          </a:p>
          <a:p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Apoyo de gestión con tecnología</a:t>
            </a:r>
          </a:p>
          <a:p>
            <a:endParaRPr lang="es-ES_tradnl" sz="16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  <a:p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Seguimiento continuo de la operación.</a:t>
            </a:r>
          </a:p>
          <a:p>
            <a:endParaRPr lang="es-ES_tradnl" sz="1600" dirty="0">
              <a:solidFill>
                <a:schemeClr val="tx1">
                  <a:lumMod val="65000"/>
                  <a:lumOff val="35000"/>
                </a:schemeClr>
              </a:solidFill>
              <a:latin typeface="Calibri"/>
              <a:cs typeface="Calibri"/>
            </a:endParaRPr>
          </a:p>
          <a:p>
            <a:r>
              <a:rPr lang="es-ES_tradnl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Problemas identificados: </a:t>
            </a:r>
          </a:p>
          <a:p>
            <a:pPr marL="439200" lvl="2" indent="-198000">
              <a:buClr>
                <a:srgbClr val="4E9A34"/>
              </a:buClr>
              <a:buFont typeface="+mj-lt"/>
              <a:buAutoNum type="arabicPeriod"/>
            </a:pPr>
            <a:r>
              <a:rPr lang="es-ES" sz="1600" dirty="0">
                <a:solidFill>
                  <a:srgbClr val="595959"/>
                </a:solidFill>
                <a:latin typeface="Calibri"/>
                <a:cs typeface="Calibri"/>
              </a:rPr>
              <a:t>Diferimiento imputable a todos los operadores</a:t>
            </a:r>
          </a:p>
          <a:p>
            <a:pPr marL="439200" lvl="2" indent="-198000">
              <a:buClr>
                <a:srgbClr val="4E9A34"/>
              </a:buClr>
              <a:buFont typeface="+mj-lt"/>
              <a:buAutoNum type="arabicPeriod"/>
            </a:pPr>
            <a:r>
              <a:rPr lang="es-ES" sz="1600" dirty="0">
                <a:solidFill>
                  <a:srgbClr val="595959"/>
                </a:solidFill>
                <a:latin typeface="Calibri"/>
                <a:cs typeface="Calibri"/>
              </a:rPr>
              <a:t>Procedimiento para realizar notificaciones</a:t>
            </a:r>
          </a:p>
        </p:txBody>
      </p:sp>
      <p:sp>
        <p:nvSpPr>
          <p:cNvPr id="27" name="CuadroTexto 26"/>
          <p:cNvSpPr txBox="1"/>
          <p:nvPr/>
        </p:nvSpPr>
        <p:spPr>
          <a:xfrm>
            <a:off x="200154" y="1553678"/>
            <a:ext cx="762298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600" b="1" dirty="0">
                <a:solidFill>
                  <a:srgbClr val="228E74"/>
                </a:solidFill>
                <a:latin typeface="Calibri"/>
                <a:cs typeface="Calibri"/>
              </a:rPr>
              <a:t>PGR</a:t>
            </a:r>
            <a:endParaRPr lang="en-US" sz="2600" b="1" dirty="0">
              <a:solidFill>
                <a:srgbClr val="228E74"/>
              </a:solidFill>
              <a:latin typeface="Calibri"/>
              <a:cs typeface="Calibri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4612640" y="1553678"/>
            <a:ext cx="495808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b="1" dirty="0">
                <a:solidFill>
                  <a:srgbClr val="00AC98"/>
                </a:solidFill>
                <a:latin typeface="Calibri"/>
                <a:cs typeface="Calibri"/>
              </a:rPr>
              <a:t>Poder Judicial de la Federación</a:t>
            </a:r>
            <a:endParaRPr lang="en-US" sz="2600" b="1" dirty="0">
              <a:solidFill>
                <a:srgbClr val="00AC98"/>
              </a:solidFill>
              <a:latin typeface="Calibri"/>
              <a:cs typeface="Calibri"/>
            </a:endParaRPr>
          </a:p>
        </p:txBody>
      </p:sp>
      <p:cxnSp>
        <p:nvCxnSpPr>
          <p:cNvPr id="29" name="Conector recto 28"/>
          <p:cNvCxnSpPr/>
          <p:nvPr/>
        </p:nvCxnSpPr>
        <p:spPr>
          <a:xfrm flipV="1">
            <a:off x="4348480" y="1706880"/>
            <a:ext cx="0" cy="5026876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Imagen 29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29" y="2212565"/>
            <a:ext cx="263265" cy="266475"/>
          </a:xfrm>
          <a:prstGeom prst="rect">
            <a:avLst/>
          </a:prstGeom>
        </p:spPr>
      </p:pic>
      <p:pic>
        <p:nvPicPr>
          <p:cNvPr id="31" name="Imagen 30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29" y="3652970"/>
            <a:ext cx="263265" cy="266475"/>
          </a:xfrm>
          <a:prstGeom prst="rect">
            <a:avLst/>
          </a:prstGeom>
        </p:spPr>
      </p:pic>
      <p:pic>
        <p:nvPicPr>
          <p:cNvPr id="33" name="Imagen 32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129" y="4160970"/>
            <a:ext cx="263265" cy="266475"/>
          </a:xfrm>
          <a:prstGeom prst="rect">
            <a:avLst/>
          </a:prstGeom>
        </p:spPr>
      </p:pic>
      <p:pic>
        <p:nvPicPr>
          <p:cNvPr id="36" name="Imagen 35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409" y="2212565"/>
            <a:ext cx="263265" cy="266475"/>
          </a:xfrm>
          <a:prstGeom prst="rect">
            <a:avLst/>
          </a:prstGeom>
        </p:spPr>
      </p:pic>
      <p:pic>
        <p:nvPicPr>
          <p:cNvPr id="37" name="Imagen 36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409" y="3919445"/>
            <a:ext cx="263265" cy="266475"/>
          </a:xfrm>
          <a:prstGeom prst="rect">
            <a:avLst/>
          </a:prstGeom>
        </p:spPr>
      </p:pic>
      <p:pic>
        <p:nvPicPr>
          <p:cNvPr id="38" name="Imagen 37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409" y="4427445"/>
            <a:ext cx="263265" cy="266475"/>
          </a:xfrm>
          <a:prstGeom prst="rect">
            <a:avLst/>
          </a:prstGeom>
        </p:spPr>
      </p:pic>
      <p:pic>
        <p:nvPicPr>
          <p:cNvPr id="40" name="Imagen 39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409" y="4912888"/>
            <a:ext cx="263265" cy="26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8875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 descr="flujo02-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400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7473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adroTexto 46"/>
          <p:cNvSpPr txBox="1"/>
          <p:nvPr/>
        </p:nvSpPr>
        <p:spPr>
          <a:xfrm>
            <a:off x="650783" y="1795938"/>
            <a:ext cx="3966627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b="1" dirty="0">
                <a:solidFill>
                  <a:srgbClr val="228E74"/>
                </a:solidFill>
                <a:latin typeface="Calibri"/>
                <a:cs typeface="Calibri"/>
              </a:rPr>
              <a:t>Defensoría Pública</a:t>
            </a:r>
            <a:endParaRPr lang="en-US" sz="2600" b="1" dirty="0">
              <a:solidFill>
                <a:srgbClr val="228E74"/>
              </a:solidFill>
              <a:latin typeface="Calibri"/>
              <a:cs typeface="Calibri"/>
            </a:endParaRPr>
          </a:p>
        </p:txBody>
      </p:sp>
      <p:sp>
        <p:nvSpPr>
          <p:cNvPr id="48" name="CuadroTexto 47"/>
          <p:cNvSpPr txBox="1"/>
          <p:nvPr/>
        </p:nvSpPr>
        <p:spPr>
          <a:xfrm>
            <a:off x="4699832" y="1795938"/>
            <a:ext cx="334096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600" b="1" dirty="0">
                <a:solidFill>
                  <a:srgbClr val="00AC98"/>
                </a:solidFill>
                <a:latin typeface="Calibri"/>
                <a:cs typeface="Calibri"/>
              </a:rPr>
              <a:t>Policía Federal</a:t>
            </a:r>
            <a:endParaRPr lang="en-US" sz="2600" b="1" dirty="0">
              <a:solidFill>
                <a:srgbClr val="00AC98"/>
              </a:solidFill>
              <a:latin typeface="Calibri"/>
              <a:cs typeface="Calibri"/>
            </a:endParaRPr>
          </a:p>
        </p:txBody>
      </p:sp>
      <p:sp>
        <p:nvSpPr>
          <p:cNvPr id="24" name="Subtítulo 2"/>
          <p:cNvSpPr txBox="1">
            <a:spLocks/>
          </p:cNvSpPr>
          <p:nvPr/>
        </p:nvSpPr>
        <p:spPr>
          <a:xfrm>
            <a:off x="-9616" y="820965"/>
            <a:ext cx="4423827" cy="556950"/>
          </a:xfrm>
          <a:prstGeom prst="rect">
            <a:avLst/>
          </a:prstGeom>
          <a:solidFill>
            <a:srgbClr val="228E74"/>
          </a:solidFill>
          <a:ln w="28575" cmpd="sng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Instituciones federales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772160" y="2430621"/>
            <a:ext cx="3291840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595959"/>
                </a:solidFill>
                <a:latin typeface="Calibri"/>
                <a:cs typeface="Calibri"/>
              </a:rPr>
              <a:t>La defensoría pública a nivel federal se encuentra en mejores condiciones que las defensorías locales.</a:t>
            </a:r>
          </a:p>
          <a:p>
            <a:endParaRPr lang="es-ES" sz="1600" dirty="0">
              <a:solidFill>
                <a:srgbClr val="595959"/>
              </a:solidFill>
              <a:latin typeface="Calibri"/>
              <a:cs typeface="Calibri"/>
            </a:endParaRPr>
          </a:p>
          <a:p>
            <a:r>
              <a:rPr lang="es-ES" sz="1600" dirty="0">
                <a:solidFill>
                  <a:srgbClr val="595959"/>
                </a:solidFill>
                <a:latin typeface="Calibri"/>
                <a:cs typeface="Calibri"/>
              </a:rPr>
              <a:t>Se encuentra en desventaja frente a las demás instituciones federales.</a:t>
            </a:r>
          </a:p>
          <a:p>
            <a:endParaRPr lang="es-ES" sz="1600" dirty="0">
              <a:solidFill>
                <a:srgbClr val="595959"/>
              </a:solidFill>
              <a:latin typeface="Calibri"/>
              <a:cs typeface="Calibri"/>
            </a:endParaRPr>
          </a:p>
          <a:p>
            <a:r>
              <a:rPr lang="es-ES" sz="1600" b="1" dirty="0">
                <a:solidFill>
                  <a:srgbClr val="4E9A34"/>
                </a:solidFill>
                <a:latin typeface="Calibri"/>
                <a:cs typeface="Calibri"/>
              </a:rPr>
              <a:t>Los defensores públicos federales representan en promedio 93 imputados al año y tienen asignados en promedio 85 asuntos.</a:t>
            </a:r>
          </a:p>
        </p:txBody>
      </p:sp>
      <p:cxnSp>
        <p:nvCxnSpPr>
          <p:cNvPr id="26" name="Conector recto 25"/>
          <p:cNvCxnSpPr/>
          <p:nvPr/>
        </p:nvCxnSpPr>
        <p:spPr>
          <a:xfrm flipV="1">
            <a:off x="4348480" y="1953101"/>
            <a:ext cx="0" cy="446024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7" name="Imagen 26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409" y="2458786"/>
            <a:ext cx="263265" cy="266475"/>
          </a:xfrm>
          <a:prstGeom prst="rect">
            <a:avLst/>
          </a:prstGeom>
        </p:spPr>
      </p:pic>
      <p:sp>
        <p:nvSpPr>
          <p:cNvPr id="28" name="CuadroTexto 27"/>
          <p:cNvSpPr txBox="1"/>
          <p:nvPr/>
        </p:nvSpPr>
        <p:spPr>
          <a:xfrm>
            <a:off x="4995674" y="2430621"/>
            <a:ext cx="3894326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>
                <a:solidFill>
                  <a:srgbClr val="595959"/>
                </a:solidFill>
                <a:cs typeface="Calibri"/>
              </a:rPr>
              <a:t>Unidad de Seguimiento y Supervisión de Medidas Cautelares y Suspensión Condicional del Proceso no funciona ni opera de forma óptima.</a:t>
            </a:r>
          </a:p>
          <a:p>
            <a:endParaRPr lang="es-ES" sz="1600" dirty="0">
              <a:solidFill>
                <a:srgbClr val="595959"/>
              </a:solidFill>
              <a:cs typeface="Calibri"/>
            </a:endParaRPr>
          </a:p>
          <a:p>
            <a:r>
              <a:rPr lang="es-ES" sz="1600" dirty="0">
                <a:solidFill>
                  <a:srgbClr val="595959"/>
                </a:solidFill>
                <a:cs typeface="Calibri"/>
              </a:rPr>
              <a:t>Impacto negativo para lograr el propósito de minimizar el uso de la prisión preventiva:</a:t>
            </a:r>
          </a:p>
          <a:p>
            <a:pPr marL="439200" lvl="1" indent="-198000">
              <a:buFont typeface="+mj-lt"/>
              <a:buAutoNum type="arabicPeriod"/>
            </a:pPr>
            <a:r>
              <a:rPr lang="es-ES" sz="1600" b="1" dirty="0">
                <a:solidFill>
                  <a:srgbClr val="4E9A34"/>
                </a:solidFill>
                <a:cs typeface="Calibri"/>
              </a:rPr>
              <a:t>Los ministerios públicos federales solicitaron la prisión preventiva como medida cautelar en 72% de los casos.</a:t>
            </a:r>
          </a:p>
          <a:p>
            <a:pPr marL="439200" lvl="1" indent="-198000">
              <a:buFont typeface="+mj-lt"/>
              <a:buAutoNum type="arabicPeriod"/>
            </a:pPr>
            <a:r>
              <a:rPr lang="es-ES" sz="1600" b="1" dirty="0">
                <a:solidFill>
                  <a:srgbClr val="4E9A34"/>
                </a:solidFill>
                <a:cs typeface="Calibri"/>
              </a:rPr>
              <a:t>De las medidas cautelares impuestas por el Poder Judicial de la Federación, la mayoría fue prisión preventiva (43%), lo que provoca que gran parte de la población penitenciaria se encuentre en espera de sentencia.</a:t>
            </a:r>
          </a:p>
          <a:p>
            <a:r>
              <a:rPr lang="es-ES" sz="1600" dirty="0">
                <a:solidFill>
                  <a:srgbClr val="595959"/>
                </a:solidFill>
                <a:cs typeface="Calibri"/>
              </a:rPr>
              <a:t> </a:t>
            </a:r>
          </a:p>
        </p:txBody>
      </p:sp>
      <p:pic>
        <p:nvPicPr>
          <p:cNvPr id="29" name="Imagen 28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409" y="3677986"/>
            <a:ext cx="263265" cy="266475"/>
          </a:xfrm>
          <a:prstGeom prst="rect">
            <a:avLst/>
          </a:prstGeom>
        </p:spPr>
      </p:pic>
      <p:pic>
        <p:nvPicPr>
          <p:cNvPr id="30" name="Imagen 29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50" y="2458786"/>
            <a:ext cx="263265" cy="266475"/>
          </a:xfrm>
          <a:prstGeom prst="rect">
            <a:avLst/>
          </a:prstGeom>
        </p:spPr>
      </p:pic>
      <p:pic>
        <p:nvPicPr>
          <p:cNvPr id="31" name="Imagen 30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50" y="3431831"/>
            <a:ext cx="263265" cy="266475"/>
          </a:xfrm>
          <a:prstGeom prst="rect">
            <a:avLst/>
          </a:prstGeom>
        </p:spPr>
      </p:pic>
      <p:pic>
        <p:nvPicPr>
          <p:cNvPr id="33" name="Imagen 32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50" y="4173511"/>
            <a:ext cx="263265" cy="266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253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944880" y="1635760"/>
            <a:ext cx="71424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b="1" dirty="0">
                <a:solidFill>
                  <a:srgbClr val="4E9A34"/>
                </a:solidFill>
                <a:latin typeface="Calibri"/>
                <a:cs typeface="Calibri"/>
              </a:rPr>
              <a:t>Ranking</a:t>
            </a:r>
            <a:r>
              <a:rPr lang="es-ES" sz="54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"/>
                <a:cs typeface="Calibri"/>
              </a:rPr>
              <a:t> </a:t>
            </a:r>
          </a:p>
          <a:p>
            <a:r>
              <a:rPr lang="es-ES" sz="5400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de avance en el proceso de consolidación</a:t>
            </a:r>
          </a:p>
          <a:p>
            <a:endParaRPr lang="es-ES" sz="5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74026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PPT Hallazgos 2017_ranking-0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0976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ulo 2"/>
          <p:cNvSpPr txBox="1">
            <a:spLocks/>
          </p:cNvSpPr>
          <p:nvPr/>
        </p:nvSpPr>
        <p:spPr>
          <a:xfrm>
            <a:off x="368471" y="2216722"/>
            <a:ext cx="8123324" cy="19895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7200" b="1" dirty="0">
                <a:solidFill>
                  <a:srgbClr val="4E9A34"/>
                </a:solidFill>
                <a:latin typeface="Calibri"/>
                <a:cs typeface="Calibri"/>
              </a:rPr>
              <a:t>Índice de impunidad </a:t>
            </a:r>
          </a:p>
          <a:p>
            <a:pPr algn="l"/>
            <a:r>
              <a:rPr lang="es-ES" dirty="0">
                <a:solidFill>
                  <a:schemeClr val="bg1">
                    <a:lumMod val="50000"/>
                  </a:schemeClr>
                </a:solidFill>
                <a:latin typeface="Calibri"/>
                <a:cs typeface="Calibri"/>
              </a:rPr>
              <a:t>en el sistema de justicia penal acusatorio</a:t>
            </a:r>
          </a:p>
        </p:txBody>
      </p:sp>
    </p:spTree>
    <p:extLst>
      <p:ext uri="{BB962C8B-B14F-4D97-AF65-F5344CB8AC3E}">
        <p14:creationId xmlns:p14="http://schemas.microsoft.com/office/powerpoint/2010/main" val="376422190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btítulo 2"/>
          <p:cNvSpPr txBox="1">
            <a:spLocks/>
          </p:cNvSpPr>
          <p:nvPr/>
        </p:nvSpPr>
        <p:spPr>
          <a:xfrm>
            <a:off x="0" y="863600"/>
            <a:ext cx="4214949" cy="505700"/>
          </a:xfrm>
          <a:prstGeom prst="rect">
            <a:avLst/>
          </a:prstGeom>
          <a:solidFill>
            <a:srgbClr val="228E74"/>
          </a:solidFill>
          <a:ln w="28575" cmpd="sng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Índice de impunidad</a:t>
            </a:r>
          </a:p>
        </p:txBody>
      </p:sp>
      <p:sp>
        <p:nvSpPr>
          <p:cNvPr id="11" name="Marcador de contenido 2"/>
          <p:cNvSpPr>
            <a:spLocks noGrp="1"/>
          </p:cNvSpPr>
          <p:nvPr>
            <p:ph idx="1"/>
          </p:nvPr>
        </p:nvSpPr>
        <p:spPr>
          <a:xfrm>
            <a:off x="152400" y="1653904"/>
            <a:ext cx="3667760" cy="248121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s-ES" sz="1800" dirty="0">
                <a:latin typeface="Calibri"/>
                <a:cs typeface="Calibri"/>
              </a:rPr>
              <a:t>Los resultados indican que existen niveles de impunidad generalizada en las entidades federativas analizadas, pues incluso el estado “mejor calificado” presenta un índice cercano al </a:t>
            </a:r>
            <a:r>
              <a:rPr lang="es-ES" sz="1800" b="1" dirty="0">
                <a:solidFill>
                  <a:srgbClr val="228E74"/>
                </a:solidFill>
                <a:latin typeface="Calibri"/>
                <a:cs typeface="Calibri"/>
              </a:rPr>
              <a:t>60%, </a:t>
            </a:r>
            <a:r>
              <a:rPr lang="es-ES" sz="1800" dirty="0">
                <a:latin typeface="Calibri"/>
                <a:cs typeface="Calibri"/>
              </a:rPr>
              <a:t>mientras que el promedio nacional supera el </a:t>
            </a:r>
            <a:r>
              <a:rPr lang="es-ES" sz="1800" b="1" dirty="0">
                <a:solidFill>
                  <a:srgbClr val="228E74"/>
                </a:solidFill>
                <a:latin typeface="Calibri"/>
                <a:cs typeface="Calibri"/>
              </a:rPr>
              <a:t>80%</a:t>
            </a:r>
            <a:r>
              <a:rPr lang="es-ES" sz="1800" dirty="0">
                <a:latin typeface="Calibri"/>
                <a:cs typeface="Calibri"/>
              </a:rPr>
              <a:t>. </a:t>
            </a:r>
          </a:p>
          <a:p>
            <a:endParaRPr lang="es-ES" sz="1800" dirty="0">
              <a:latin typeface="Calibri"/>
              <a:cs typeface="Calibri"/>
            </a:endParaRPr>
          </a:p>
        </p:txBody>
      </p:sp>
      <p:pic>
        <p:nvPicPr>
          <p:cNvPr id="2" name="Imagen 1" descr="impunida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5840" y="731520"/>
            <a:ext cx="4047744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7085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ítulo 2"/>
          <p:cNvSpPr txBox="1">
            <a:spLocks/>
          </p:cNvSpPr>
          <p:nvPr/>
        </p:nvSpPr>
        <p:spPr>
          <a:xfrm>
            <a:off x="0" y="2660490"/>
            <a:ext cx="9144000" cy="13222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6000" b="1" dirty="0">
                <a:solidFill>
                  <a:srgbClr val="4E9A34"/>
                </a:solidFill>
                <a:latin typeface="Calibri"/>
                <a:ea typeface="Gadugi" panose="020B0502040204020203" pitchFamily="34" charset="0"/>
                <a:cs typeface="Calibri"/>
              </a:rPr>
              <a:t>RECOMENDACIONES</a:t>
            </a:r>
          </a:p>
        </p:txBody>
      </p:sp>
    </p:spTree>
    <p:extLst>
      <p:ext uri="{BB962C8B-B14F-4D97-AF65-F5344CB8AC3E}">
        <p14:creationId xmlns:p14="http://schemas.microsoft.com/office/powerpoint/2010/main" val="34844225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/>
          <p:cNvSpPr txBox="1"/>
          <p:nvPr/>
        </p:nvSpPr>
        <p:spPr>
          <a:xfrm>
            <a:off x="685800" y="1666240"/>
            <a:ext cx="77724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9600" b="1" dirty="0">
                <a:solidFill>
                  <a:srgbClr val="4E9A34"/>
                </a:solidFill>
                <a:ea typeface="Gadugi" panose="020B0502040204020203" pitchFamily="34" charset="0"/>
                <a:cs typeface="Calibri"/>
              </a:rPr>
              <a:t>Hallazgos </a:t>
            </a:r>
            <a:br>
              <a:rPr lang="es-ES" sz="9600" b="1" dirty="0">
                <a:solidFill>
                  <a:srgbClr val="4E9A34"/>
                </a:solidFill>
                <a:ea typeface="Gadugi" panose="020B0502040204020203" pitchFamily="34" charset="0"/>
                <a:cs typeface="Calibri"/>
              </a:rPr>
            </a:br>
            <a:r>
              <a:rPr lang="es-ES" sz="5400" dirty="0">
                <a:solidFill>
                  <a:srgbClr val="7F7F7F"/>
                </a:solidFill>
                <a:ea typeface="Gadugi" panose="020B0502040204020203" pitchFamily="34" charset="0"/>
                <a:cs typeface="Calibri"/>
              </a:rPr>
              <a:t>desde la perspectiva </a:t>
            </a:r>
            <a:br>
              <a:rPr lang="es-ES" sz="5400" dirty="0">
                <a:solidFill>
                  <a:srgbClr val="7F7F7F"/>
                </a:solidFill>
                <a:ea typeface="Gadugi" panose="020B0502040204020203" pitchFamily="34" charset="0"/>
                <a:cs typeface="Calibri"/>
              </a:rPr>
            </a:br>
            <a:r>
              <a:rPr lang="es-ES" sz="5400" dirty="0">
                <a:solidFill>
                  <a:srgbClr val="7F7F7F"/>
                </a:solidFill>
                <a:ea typeface="Gadugi" panose="020B0502040204020203" pitchFamily="34" charset="0"/>
                <a:cs typeface="Calibri"/>
              </a:rPr>
              <a:t>de política pública</a:t>
            </a:r>
          </a:p>
        </p:txBody>
      </p:sp>
    </p:spTree>
    <p:extLst>
      <p:ext uri="{BB962C8B-B14F-4D97-AF65-F5344CB8AC3E}">
        <p14:creationId xmlns:p14="http://schemas.microsoft.com/office/powerpoint/2010/main" val="228310878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uadroTexto 13"/>
          <p:cNvSpPr txBox="1"/>
          <p:nvPr/>
        </p:nvSpPr>
        <p:spPr>
          <a:xfrm>
            <a:off x="1701879" y="3206617"/>
            <a:ext cx="79548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rgbClr val="7F7F7F"/>
                </a:solidFill>
              </a:rPr>
              <a:t>Desarrollo de una política articuladora de seguridad y justicia	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1739331" y="4094708"/>
            <a:ext cx="7473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rgbClr val="7F7F7F"/>
                </a:solidFill>
              </a:rPr>
              <a:t>Desarrollo de un nuevo modelo de procuración de justicia</a:t>
            </a:r>
          </a:p>
          <a:p>
            <a:endParaRPr lang="es-ES" sz="2000" dirty="0">
              <a:solidFill>
                <a:srgbClr val="7F7F7F"/>
              </a:solidFill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1755096" y="4948750"/>
            <a:ext cx="74897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rgbClr val="7F7F7F"/>
                </a:solidFill>
              </a:rPr>
              <a:t>Profesionalización de los operadores del sistema de justicia</a:t>
            </a:r>
          </a:p>
          <a:p>
            <a:endParaRPr lang="es-ES" sz="2000" dirty="0">
              <a:solidFill>
                <a:srgbClr val="7F7F7F"/>
              </a:solidFill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1755096" y="5907968"/>
            <a:ext cx="710355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>
                <a:solidFill>
                  <a:srgbClr val="7F7F7F"/>
                </a:solidFill>
              </a:rPr>
              <a:t>Enfatizar la relevancia del rol de los Poderes Judiciales y </a:t>
            </a:r>
          </a:p>
          <a:p>
            <a:r>
              <a:rPr lang="es-ES" sz="2000" dirty="0">
                <a:solidFill>
                  <a:srgbClr val="7F7F7F"/>
                </a:solidFill>
              </a:rPr>
              <a:t>el impacto de los criterios judiciales en la operación</a:t>
            </a:r>
          </a:p>
          <a:p>
            <a:endParaRPr lang="es-ES" sz="2000" dirty="0">
              <a:solidFill>
                <a:srgbClr val="7F7F7F"/>
              </a:solidFill>
            </a:endParaRPr>
          </a:p>
        </p:txBody>
      </p:sp>
      <p:sp>
        <p:nvSpPr>
          <p:cNvPr id="2" name="Forma libre 1"/>
          <p:cNvSpPr/>
          <p:nvPr/>
        </p:nvSpPr>
        <p:spPr>
          <a:xfrm>
            <a:off x="1416138" y="2746171"/>
            <a:ext cx="323193" cy="709448"/>
          </a:xfrm>
          <a:custGeom>
            <a:avLst/>
            <a:gdLst>
              <a:gd name="connsiteX0" fmla="*/ 0 w 323193"/>
              <a:gd name="connsiteY0" fmla="*/ 0 h 709448"/>
              <a:gd name="connsiteX1" fmla="*/ 0 w 323193"/>
              <a:gd name="connsiteY1" fmla="*/ 709448 h 709448"/>
              <a:gd name="connsiteX2" fmla="*/ 323193 w 323193"/>
              <a:gd name="connsiteY2" fmla="*/ 709448 h 7094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23193" h="709448">
                <a:moveTo>
                  <a:pt x="0" y="0"/>
                </a:moveTo>
                <a:lnTo>
                  <a:pt x="0" y="709448"/>
                </a:lnTo>
                <a:lnTo>
                  <a:pt x="323193" y="709448"/>
                </a:lnTo>
              </a:path>
            </a:pathLst>
          </a:custGeom>
          <a:noFill/>
          <a:ln w="28575" cmpd="sng">
            <a:solidFill>
              <a:srgbClr val="28A88A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rma libre 2"/>
          <p:cNvSpPr/>
          <p:nvPr/>
        </p:nvSpPr>
        <p:spPr>
          <a:xfrm>
            <a:off x="1266365" y="2746171"/>
            <a:ext cx="472966" cy="1592317"/>
          </a:xfrm>
          <a:custGeom>
            <a:avLst/>
            <a:gdLst>
              <a:gd name="connsiteX0" fmla="*/ 0 w 472966"/>
              <a:gd name="connsiteY0" fmla="*/ 0 h 1592317"/>
              <a:gd name="connsiteX1" fmla="*/ 0 w 472966"/>
              <a:gd name="connsiteY1" fmla="*/ 1592317 h 1592317"/>
              <a:gd name="connsiteX2" fmla="*/ 472966 w 472966"/>
              <a:gd name="connsiteY2" fmla="*/ 1592317 h 1592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2966" h="1592317">
                <a:moveTo>
                  <a:pt x="0" y="0"/>
                </a:moveTo>
                <a:lnTo>
                  <a:pt x="0" y="1592317"/>
                </a:lnTo>
                <a:lnTo>
                  <a:pt x="472966" y="1592317"/>
                </a:lnTo>
              </a:path>
            </a:pathLst>
          </a:custGeom>
          <a:noFill/>
          <a:ln w="28575" cmpd="sng">
            <a:solidFill>
              <a:srgbClr val="00AC98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rma libre 4"/>
          <p:cNvSpPr/>
          <p:nvPr/>
        </p:nvSpPr>
        <p:spPr>
          <a:xfrm>
            <a:off x="1100827" y="2769819"/>
            <a:ext cx="654269" cy="2498835"/>
          </a:xfrm>
          <a:custGeom>
            <a:avLst/>
            <a:gdLst>
              <a:gd name="connsiteX0" fmla="*/ 0 w 654269"/>
              <a:gd name="connsiteY0" fmla="*/ 0 h 2498835"/>
              <a:gd name="connsiteX1" fmla="*/ 0 w 654269"/>
              <a:gd name="connsiteY1" fmla="*/ 2498835 h 2498835"/>
              <a:gd name="connsiteX2" fmla="*/ 654269 w 654269"/>
              <a:gd name="connsiteY2" fmla="*/ 2498835 h 249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4269" h="2498835">
                <a:moveTo>
                  <a:pt x="0" y="0"/>
                </a:moveTo>
                <a:lnTo>
                  <a:pt x="0" y="2498835"/>
                </a:lnTo>
                <a:lnTo>
                  <a:pt x="654269" y="2498835"/>
                </a:lnTo>
              </a:path>
            </a:pathLst>
          </a:custGeom>
          <a:noFill/>
          <a:ln w="28575" cmpd="sng">
            <a:solidFill>
              <a:srgbClr val="228E74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rma libre 5"/>
          <p:cNvSpPr/>
          <p:nvPr/>
        </p:nvSpPr>
        <p:spPr>
          <a:xfrm>
            <a:off x="943173" y="2754054"/>
            <a:ext cx="796158" cy="3468413"/>
          </a:xfrm>
          <a:custGeom>
            <a:avLst/>
            <a:gdLst>
              <a:gd name="connsiteX0" fmla="*/ 0 w 796158"/>
              <a:gd name="connsiteY0" fmla="*/ 0 h 3468413"/>
              <a:gd name="connsiteX1" fmla="*/ 0 w 796158"/>
              <a:gd name="connsiteY1" fmla="*/ 3468413 h 3468413"/>
              <a:gd name="connsiteX2" fmla="*/ 796158 w 796158"/>
              <a:gd name="connsiteY2" fmla="*/ 3468413 h 3468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96158" h="3468413">
                <a:moveTo>
                  <a:pt x="0" y="0"/>
                </a:moveTo>
                <a:lnTo>
                  <a:pt x="0" y="3468413"/>
                </a:lnTo>
                <a:lnTo>
                  <a:pt x="796158" y="3468413"/>
                </a:lnTo>
              </a:path>
            </a:pathLst>
          </a:custGeom>
          <a:noFill/>
          <a:ln w="28575" cmpd="sng">
            <a:solidFill>
              <a:srgbClr val="4E9A34"/>
            </a:solidFill>
            <a:prstDash val="solid"/>
            <a:headEnd type="none"/>
            <a:tailEnd type="triangle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ubtítulo 2"/>
          <p:cNvSpPr txBox="1">
            <a:spLocks/>
          </p:cNvSpPr>
          <p:nvPr/>
        </p:nvSpPr>
        <p:spPr>
          <a:xfrm>
            <a:off x="0" y="945535"/>
            <a:ext cx="4214949" cy="653630"/>
          </a:xfrm>
          <a:prstGeom prst="rect">
            <a:avLst/>
          </a:prstGeom>
          <a:solidFill>
            <a:srgbClr val="4E9A34"/>
          </a:solidFill>
          <a:ln w="28575" cmpd="sng">
            <a:noFill/>
            <a:prstDash val="sys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Recomendaciones</a:t>
            </a:r>
          </a:p>
        </p:txBody>
      </p:sp>
      <p:sp>
        <p:nvSpPr>
          <p:cNvPr id="36" name="Rectángulo 35"/>
          <p:cNvSpPr/>
          <p:nvPr/>
        </p:nvSpPr>
        <p:spPr>
          <a:xfrm>
            <a:off x="866990" y="1975154"/>
            <a:ext cx="7328196" cy="896983"/>
          </a:xfrm>
          <a:prstGeom prst="rect">
            <a:avLst/>
          </a:prstGeom>
          <a:solidFill>
            <a:srgbClr val="228E7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ubtítulo 2"/>
          <p:cNvSpPr txBox="1">
            <a:spLocks/>
          </p:cNvSpPr>
          <p:nvPr/>
        </p:nvSpPr>
        <p:spPr>
          <a:xfrm>
            <a:off x="866991" y="2054456"/>
            <a:ext cx="7328195" cy="665935"/>
          </a:xfrm>
          <a:prstGeom prst="rect">
            <a:avLst/>
          </a:prstGeom>
          <a:ln w="28575" cmpd="sng">
            <a:noFill/>
            <a:prstDash val="sysDash"/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b="1" dirty="0">
                <a:solidFill>
                  <a:schemeClr val="bg1"/>
                </a:solidFill>
              </a:rPr>
              <a:t>Creación de una Instancia de coordinación nacional</a:t>
            </a:r>
          </a:p>
        </p:txBody>
      </p:sp>
      <p:sp>
        <p:nvSpPr>
          <p:cNvPr id="13" name="Rectángulo 12"/>
          <p:cNvSpPr/>
          <p:nvPr/>
        </p:nvSpPr>
        <p:spPr>
          <a:xfrm>
            <a:off x="223520" y="2015794"/>
            <a:ext cx="487680" cy="4699966"/>
          </a:xfrm>
          <a:prstGeom prst="rect">
            <a:avLst/>
          </a:prstGeom>
          <a:solidFill>
            <a:srgbClr val="0D4D5E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s-ES_tradnl">
                <a:solidFill>
                  <a:schemeClr val="bg1"/>
                </a:solidFill>
              </a:rPr>
              <a:t>Seguimiento y evaluación</a:t>
            </a:r>
          </a:p>
        </p:txBody>
      </p:sp>
    </p:spTree>
    <p:extLst>
      <p:ext uri="{BB962C8B-B14F-4D97-AF65-F5344CB8AC3E}">
        <p14:creationId xmlns:p14="http://schemas.microsoft.com/office/powerpoint/2010/main" val="232495392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diagram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54005"/>
            <a:ext cx="9578805" cy="661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316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ítulo 2"/>
          <p:cNvSpPr txBox="1">
            <a:spLocks/>
          </p:cNvSpPr>
          <p:nvPr/>
        </p:nvSpPr>
        <p:spPr>
          <a:xfrm>
            <a:off x="433860" y="2296153"/>
            <a:ext cx="8241340" cy="860456"/>
          </a:xfrm>
          <a:prstGeom prst="rect">
            <a:avLst/>
          </a:prstGeom>
          <a:pattFill prst="pct10">
            <a:fgClr>
              <a:schemeClr val="bg1">
                <a:lumMod val="75000"/>
              </a:schemeClr>
            </a:fgClr>
            <a:bgClr>
              <a:schemeClr val="bg1"/>
            </a:bgClr>
          </a:pattFill>
          <a:ln>
            <a:noFill/>
          </a:ln>
          <a:effectLst/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800" b="1" dirty="0">
                <a:solidFill>
                  <a:srgbClr val="4E9A34"/>
                </a:solidFill>
                <a:latin typeface="Calibri"/>
                <a:ea typeface="Gadugi" panose="020B0502040204020203" pitchFamily="34" charset="0"/>
                <a:cs typeface="Calibri"/>
              </a:rPr>
              <a:t>Centrado en instituciones de seguridad pública y  procuración de justicia</a:t>
            </a:r>
          </a:p>
        </p:txBody>
      </p:sp>
      <p:sp>
        <p:nvSpPr>
          <p:cNvPr id="2" name="Llamada de flecha hacia abajo 1"/>
          <p:cNvSpPr/>
          <p:nvPr/>
        </p:nvSpPr>
        <p:spPr>
          <a:xfrm>
            <a:off x="468800" y="841508"/>
            <a:ext cx="8206400" cy="1302667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50394"/>
            </a:avLst>
          </a:prstGeom>
          <a:solidFill>
            <a:srgbClr val="228E74"/>
          </a:solidFill>
          <a:ln w="28575" cmpd="sng"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sz="3200" dirty="0">
                <a:solidFill>
                  <a:schemeClr val="bg1"/>
                </a:solidFill>
                <a:latin typeface="Calibri"/>
                <a:cs typeface="Calibri"/>
              </a:rPr>
              <a:t>Proceso de consolidación</a:t>
            </a:r>
          </a:p>
        </p:txBody>
      </p:sp>
      <p:sp>
        <p:nvSpPr>
          <p:cNvPr id="9" name="Subtítulo 2"/>
          <p:cNvSpPr txBox="1">
            <a:spLocks/>
          </p:cNvSpPr>
          <p:nvPr/>
        </p:nvSpPr>
        <p:spPr>
          <a:xfrm>
            <a:off x="468800" y="5125739"/>
            <a:ext cx="8206400" cy="1146415"/>
          </a:xfrm>
          <a:prstGeom prst="rect">
            <a:avLst/>
          </a:prstGeom>
          <a:ln w="19050" cmpd="sng">
            <a:solidFill>
              <a:srgbClr val="22903C"/>
            </a:solidFill>
            <a:prstDash val="sysDot"/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2800" b="1" dirty="0">
              <a:solidFill>
                <a:srgbClr val="22903C"/>
              </a:solidFill>
              <a:latin typeface="Calibri"/>
              <a:ea typeface="Gadugi" panose="020B0502040204020203" pitchFamily="34" charset="0"/>
              <a:cs typeface="Calibri"/>
            </a:endParaRPr>
          </a:p>
          <a:p>
            <a:r>
              <a:rPr lang="es-ES" sz="2800" b="1" dirty="0">
                <a:solidFill>
                  <a:srgbClr val="4E9A34"/>
                </a:solidFill>
                <a:latin typeface="Calibri"/>
                <a:ea typeface="Gadugi" panose="020B0502040204020203" pitchFamily="34" charset="0"/>
                <a:cs typeface="Calibri"/>
              </a:rPr>
              <a:t>SESNSP</a:t>
            </a:r>
            <a:r>
              <a:rPr lang="es-ES" sz="2800" b="1" dirty="0">
                <a:solidFill>
                  <a:srgbClr val="22903C"/>
                </a:solidFill>
                <a:latin typeface="Calibri"/>
                <a:ea typeface="Gadugi" panose="020B0502040204020203" pitchFamily="34" charset="0"/>
                <a:cs typeface="Calibri"/>
              </a:rPr>
              <a:t> </a:t>
            </a:r>
            <a:r>
              <a:rPr lang="es-ES" sz="2800" dirty="0">
                <a:solidFill>
                  <a:srgbClr val="595959"/>
                </a:solidFill>
                <a:latin typeface="Calibri"/>
                <a:ea typeface="Gadugi" panose="020B0502040204020203" pitchFamily="34" charset="0"/>
                <a:cs typeface="Calibri"/>
              </a:rPr>
              <a:t>se encuentra limitado </a:t>
            </a:r>
            <a:br>
              <a:rPr lang="es-ES" sz="2800" dirty="0">
                <a:solidFill>
                  <a:srgbClr val="595959"/>
                </a:solidFill>
                <a:latin typeface="Calibri"/>
                <a:ea typeface="Gadugi" panose="020B0502040204020203" pitchFamily="34" charset="0"/>
                <a:cs typeface="Calibri"/>
              </a:rPr>
            </a:br>
            <a:r>
              <a:rPr lang="es-ES" sz="2800" dirty="0">
                <a:solidFill>
                  <a:srgbClr val="595959"/>
                </a:solidFill>
                <a:latin typeface="Calibri"/>
                <a:ea typeface="Gadugi" panose="020B0502040204020203" pitchFamily="34" charset="0"/>
                <a:cs typeface="Calibri"/>
              </a:rPr>
              <a:t>por su naturaleza jurídica y facultades legales</a:t>
            </a:r>
          </a:p>
          <a:p>
            <a:endParaRPr lang="es-ES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10" name="Subtítulo 2"/>
          <p:cNvSpPr txBox="1">
            <a:spLocks/>
          </p:cNvSpPr>
          <p:nvPr/>
        </p:nvSpPr>
        <p:spPr>
          <a:xfrm>
            <a:off x="873760" y="3286876"/>
            <a:ext cx="8152049" cy="1671754"/>
          </a:xfrm>
          <a:prstGeom prst="rect">
            <a:avLst/>
          </a:prstGeom>
          <a:ln w="28575" cmpd="sng"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500" dirty="0">
                <a:solidFill>
                  <a:srgbClr val="595959"/>
                </a:solidFill>
                <a:latin typeface="Calibri"/>
                <a:cs typeface="Calibri"/>
              </a:rPr>
              <a:t>Recursos distribuidos a policías, procuradurías/fiscalías, UMECAS, asesores de víctimas.</a:t>
            </a:r>
          </a:p>
          <a:p>
            <a:pPr algn="l"/>
            <a:endParaRPr lang="es-ES" sz="500" dirty="0">
              <a:solidFill>
                <a:srgbClr val="595959"/>
              </a:solidFill>
              <a:latin typeface="Calibri"/>
              <a:cs typeface="Calibri"/>
            </a:endParaRPr>
          </a:p>
          <a:p>
            <a:pPr algn="l"/>
            <a:r>
              <a:rPr lang="es-ES" sz="2500" b="1" dirty="0">
                <a:solidFill>
                  <a:srgbClr val="4E9A34"/>
                </a:solidFill>
                <a:latin typeface="Calibri"/>
                <a:cs typeface="Calibri"/>
              </a:rPr>
              <a:t>Exclusión de Poderes Judiciales y Defensorías Públicas</a:t>
            </a:r>
          </a:p>
        </p:txBody>
      </p:sp>
      <p:pic>
        <p:nvPicPr>
          <p:cNvPr id="15" name="Imagen 14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28" y="3565706"/>
            <a:ext cx="239332" cy="242250"/>
          </a:xfrm>
          <a:prstGeom prst="rect">
            <a:avLst/>
          </a:prstGeom>
        </p:spPr>
      </p:pic>
      <p:pic>
        <p:nvPicPr>
          <p:cNvPr id="16" name="Imagen 15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428" y="4480106"/>
            <a:ext cx="239332" cy="24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7776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ítulo 2"/>
          <p:cNvSpPr txBox="1">
            <a:spLocks/>
          </p:cNvSpPr>
          <p:nvPr/>
        </p:nvSpPr>
        <p:spPr>
          <a:xfrm>
            <a:off x="1238504" y="3085938"/>
            <a:ext cx="8206400" cy="3509423"/>
          </a:xfrm>
          <a:prstGeom prst="rect">
            <a:avLst/>
          </a:prstGeom>
          <a:ln w="28575" cmpd="sng">
            <a:noFill/>
            <a:prstDash val="sysDash"/>
          </a:ln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000" b="1" dirty="0">
                <a:solidFill>
                  <a:srgbClr val="4E9A34"/>
                </a:solidFill>
                <a:latin typeface="Calibri"/>
                <a:ea typeface="Gadugi" panose="020B0502040204020203" pitchFamily="34" charset="0"/>
                <a:cs typeface="Calibri"/>
              </a:rPr>
              <a:t>Solo 8 estados </a:t>
            </a:r>
            <a:r>
              <a:rPr lang="es-ES" sz="2000" dirty="0">
                <a:solidFill>
                  <a:srgbClr val="595959"/>
                </a:solidFill>
                <a:latin typeface="Calibri"/>
                <a:ea typeface="Gadugi" panose="020B0502040204020203" pitchFamily="34" charset="0"/>
                <a:cs typeface="Calibri"/>
              </a:rPr>
              <a:t>cuentan con órgano de consolidación.</a:t>
            </a:r>
          </a:p>
          <a:p>
            <a:pPr algn="l"/>
            <a:endParaRPr lang="es-ES" sz="2000" dirty="0">
              <a:solidFill>
                <a:srgbClr val="595959"/>
              </a:solidFill>
              <a:latin typeface="Calibri"/>
              <a:ea typeface="Gadugi" panose="020B0502040204020203" pitchFamily="34" charset="0"/>
              <a:cs typeface="Calibri"/>
            </a:endParaRPr>
          </a:p>
          <a:p>
            <a:pPr algn="l"/>
            <a:r>
              <a:rPr lang="es-ES" sz="2000" b="1" dirty="0">
                <a:solidFill>
                  <a:srgbClr val="4E9A34"/>
                </a:solidFill>
                <a:latin typeface="Calibri"/>
                <a:ea typeface="Gadugi" panose="020B0502040204020203" pitchFamily="34" charset="0"/>
                <a:cs typeface="Calibri"/>
              </a:rPr>
              <a:t>9 estados</a:t>
            </a:r>
            <a:r>
              <a:rPr lang="es-ES" sz="2000" dirty="0">
                <a:solidFill>
                  <a:srgbClr val="4E9A34"/>
                </a:solidFill>
                <a:latin typeface="Calibri"/>
                <a:ea typeface="Gadugi" panose="020B0502040204020203" pitchFamily="34" charset="0"/>
                <a:cs typeface="Calibri"/>
              </a:rPr>
              <a:t> </a:t>
            </a:r>
            <a:r>
              <a:rPr lang="es-ES" sz="2000" dirty="0">
                <a:solidFill>
                  <a:srgbClr val="595959"/>
                </a:solidFill>
                <a:latin typeface="Calibri"/>
                <a:ea typeface="Gadugi" panose="020B0502040204020203" pitchFamily="34" charset="0"/>
                <a:cs typeface="Calibri"/>
              </a:rPr>
              <a:t>trasladaron funciones de coordinación a </a:t>
            </a:r>
          </a:p>
          <a:p>
            <a:pPr algn="l"/>
            <a:r>
              <a:rPr lang="es-ES" sz="2000" dirty="0">
                <a:solidFill>
                  <a:srgbClr val="595959"/>
                </a:solidFill>
                <a:latin typeface="Calibri"/>
                <a:ea typeface="Gadugi" panose="020B0502040204020203" pitchFamily="34" charset="0"/>
                <a:cs typeface="Calibri"/>
              </a:rPr>
              <a:t>Secretariado Ejecutivo del Sistema Estatal de Seguridad Pública.</a:t>
            </a:r>
          </a:p>
          <a:p>
            <a:pPr algn="l"/>
            <a:endParaRPr lang="es-ES" sz="2000" b="1" dirty="0">
              <a:solidFill>
                <a:srgbClr val="00AC00"/>
              </a:solidFill>
              <a:latin typeface="Calibri"/>
              <a:ea typeface="Gadugi" panose="020B0502040204020203" pitchFamily="34" charset="0"/>
              <a:cs typeface="Calibri"/>
            </a:endParaRPr>
          </a:p>
          <a:p>
            <a:pPr algn="l"/>
            <a:r>
              <a:rPr lang="es-ES" sz="2000" b="1" dirty="0">
                <a:solidFill>
                  <a:srgbClr val="4E9A34"/>
                </a:solidFill>
                <a:latin typeface="Calibri"/>
                <a:ea typeface="Gadugi" panose="020B0502040204020203" pitchFamily="34" charset="0"/>
                <a:cs typeface="Calibri"/>
              </a:rPr>
              <a:t>15 estados </a:t>
            </a:r>
            <a:r>
              <a:rPr lang="es-ES" sz="2000" dirty="0">
                <a:solidFill>
                  <a:srgbClr val="595959"/>
                </a:solidFill>
                <a:latin typeface="Calibri"/>
                <a:ea typeface="Gadugi" panose="020B0502040204020203" pitchFamily="34" charset="0"/>
                <a:cs typeface="Calibri"/>
              </a:rPr>
              <a:t>mantienen órgano local.</a:t>
            </a:r>
          </a:p>
          <a:p>
            <a:pPr algn="l"/>
            <a:endParaRPr lang="es-ES" sz="2000" dirty="0">
              <a:solidFill>
                <a:srgbClr val="595959"/>
              </a:solidFill>
              <a:latin typeface="Calibri"/>
              <a:ea typeface="Gadugi" panose="020B0502040204020203" pitchFamily="34" charset="0"/>
              <a:cs typeface="Calibri"/>
            </a:endParaRPr>
          </a:p>
          <a:p>
            <a:pPr algn="l"/>
            <a:r>
              <a:rPr lang="es-ES" sz="2000" dirty="0">
                <a:solidFill>
                  <a:srgbClr val="595959"/>
                </a:solidFill>
                <a:latin typeface="Calibri"/>
                <a:ea typeface="Gadugi" panose="020B0502040204020203" pitchFamily="34" charset="0"/>
                <a:cs typeface="Calibri"/>
              </a:rPr>
              <a:t>A nivel Federal solo el Poder Judicial Federal cuenta con </a:t>
            </a:r>
            <a:r>
              <a:rPr lang="es-ES" sz="2000" b="1" dirty="0">
                <a:solidFill>
                  <a:srgbClr val="4E9A34"/>
                </a:solidFill>
                <a:latin typeface="Calibri"/>
                <a:ea typeface="Gadugi" panose="020B0502040204020203" pitchFamily="34" charset="0"/>
                <a:cs typeface="Calibri"/>
              </a:rPr>
              <a:t>una unidad </a:t>
            </a:r>
          </a:p>
          <a:p>
            <a:pPr algn="l"/>
            <a:r>
              <a:rPr lang="es-ES" sz="2000" dirty="0">
                <a:solidFill>
                  <a:srgbClr val="595959"/>
                </a:solidFill>
                <a:latin typeface="Calibri"/>
                <a:ea typeface="Gadugi" panose="020B0502040204020203" pitchFamily="34" charset="0"/>
                <a:cs typeface="Calibri"/>
              </a:rPr>
              <a:t>para la consolidación.</a:t>
            </a:r>
          </a:p>
          <a:p>
            <a:pPr marL="457200" indent="-457200" algn="l">
              <a:buFont typeface="Arial"/>
              <a:buChar char="•"/>
            </a:pPr>
            <a:endParaRPr lang="es-ES" sz="2000" dirty="0">
              <a:solidFill>
                <a:srgbClr val="595959"/>
              </a:solidFill>
              <a:latin typeface="Calibri"/>
              <a:cs typeface="Calibri"/>
            </a:endParaRPr>
          </a:p>
        </p:txBody>
      </p:sp>
      <p:sp>
        <p:nvSpPr>
          <p:cNvPr id="5" name="Pentágono 4"/>
          <p:cNvSpPr/>
          <p:nvPr/>
        </p:nvSpPr>
        <p:spPr>
          <a:xfrm>
            <a:off x="559857" y="971940"/>
            <a:ext cx="5779983" cy="759507"/>
          </a:xfrm>
          <a:prstGeom prst="homePlate">
            <a:avLst/>
          </a:prstGeom>
          <a:solidFill>
            <a:srgbClr val="4E9A3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300" dirty="0">
                <a:solidFill>
                  <a:schemeClr val="bg1"/>
                </a:solidFill>
                <a:latin typeface="Calibri"/>
                <a:cs typeface="Calibri"/>
              </a:rPr>
              <a:t>Ausencia de coordinación integral </a:t>
            </a:r>
            <a:br>
              <a:rPr lang="es-ES" sz="2300" dirty="0">
                <a:solidFill>
                  <a:schemeClr val="bg1"/>
                </a:solidFill>
                <a:latin typeface="Calibri"/>
                <a:cs typeface="Calibri"/>
              </a:rPr>
            </a:br>
            <a:r>
              <a:rPr lang="es-ES" sz="2300" dirty="0">
                <a:solidFill>
                  <a:schemeClr val="bg1"/>
                </a:solidFill>
                <a:latin typeface="Calibri"/>
                <a:cs typeface="Calibri"/>
              </a:rPr>
              <a:t>y falta de articulación</a:t>
            </a:r>
          </a:p>
        </p:txBody>
      </p:sp>
      <p:sp>
        <p:nvSpPr>
          <p:cNvPr id="6" name="Pentágono 5"/>
          <p:cNvSpPr/>
          <p:nvPr/>
        </p:nvSpPr>
        <p:spPr>
          <a:xfrm flipH="1">
            <a:off x="2865120" y="2001192"/>
            <a:ext cx="5577840" cy="782275"/>
          </a:xfrm>
          <a:prstGeom prst="homePlate">
            <a:avLst/>
          </a:prstGeom>
          <a:solidFill>
            <a:srgbClr val="228E7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s-ES" sz="2300" dirty="0">
                <a:solidFill>
                  <a:schemeClr val="bg1"/>
                </a:solidFill>
                <a:latin typeface="Calibri"/>
                <a:cs typeface="Calibri"/>
              </a:rPr>
              <a:t>Sistemas de coordinación locales </a:t>
            </a:r>
            <a:br>
              <a:rPr lang="es-ES" sz="2300" dirty="0">
                <a:solidFill>
                  <a:schemeClr val="bg1"/>
                </a:solidFill>
                <a:latin typeface="Calibri"/>
                <a:cs typeface="Calibri"/>
              </a:rPr>
            </a:br>
            <a:r>
              <a:rPr lang="es-ES" sz="2300" dirty="0">
                <a:solidFill>
                  <a:schemeClr val="bg1"/>
                </a:solidFill>
                <a:latin typeface="Calibri"/>
                <a:cs typeface="Calibri"/>
              </a:rPr>
              <a:t>con esquemas divergentes</a:t>
            </a:r>
          </a:p>
        </p:txBody>
      </p:sp>
      <p:pic>
        <p:nvPicPr>
          <p:cNvPr id="17" name="Imagen 16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72" y="3085938"/>
            <a:ext cx="239332" cy="242250"/>
          </a:xfrm>
          <a:prstGeom prst="rect">
            <a:avLst/>
          </a:prstGeom>
        </p:spPr>
      </p:pic>
      <p:pic>
        <p:nvPicPr>
          <p:cNvPr id="18" name="Imagen 17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72" y="3807298"/>
            <a:ext cx="239332" cy="242250"/>
          </a:xfrm>
          <a:prstGeom prst="rect">
            <a:avLst/>
          </a:prstGeom>
        </p:spPr>
      </p:pic>
      <p:pic>
        <p:nvPicPr>
          <p:cNvPr id="19" name="Imagen 18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72" y="4894418"/>
            <a:ext cx="239332" cy="242250"/>
          </a:xfrm>
          <a:prstGeom prst="rect">
            <a:avLst/>
          </a:prstGeom>
        </p:spPr>
      </p:pic>
      <p:pic>
        <p:nvPicPr>
          <p:cNvPr id="20" name="Imagen 19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72" y="5636098"/>
            <a:ext cx="239332" cy="24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7589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ítulo 2"/>
          <p:cNvSpPr txBox="1">
            <a:spLocks/>
          </p:cNvSpPr>
          <p:nvPr/>
        </p:nvSpPr>
        <p:spPr>
          <a:xfrm>
            <a:off x="794988" y="1480205"/>
            <a:ext cx="8349011" cy="1129823"/>
          </a:xfrm>
          <a:prstGeom prst="rect">
            <a:avLst/>
          </a:prstGeom>
          <a:ln w="28575" cmpd="sng">
            <a:noFill/>
            <a:prstDash val="sysDash"/>
          </a:ln>
          <a:effectLst/>
        </p:spPr>
        <p:txBody>
          <a:bodyPr vert="horz" lIns="91440" tIns="45720" rIns="91440" bIns="45720" rtlCol="0" anchor="ctr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s-E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Acciones </a:t>
            </a:r>
            <a:r>
              <a:rPr lang="es-ES" sz="2200" b="1" dirty="0">
                <a:solidFill>
                  <a:srgbClr val="4E9A34"/>
                </a:solidFill>
                <a:latin typeface="Calibri"/>
                <a:cs typeface="Calibri"/>
              </a:rPr>
              <a:t>aisladas y sin articulación.</a:t>
            </a:r>
          </a:p>
          <a:p>
            <a:pPr algn="l"/>
            <a:r>
              <a:rPr lang="es-ES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Acciones tendientes a superar brechas de implementación.</a:t>
            </a:r>
          </a:p>
        </p:txBody>
      </p:sp>
      <p:sp>
        <p:nvSpPr>
          <p:cNvPr id="8" name="Pentágono 7"/>
          <p:cNvSpPr/>
          <p:nvPr/>
        </p:nvSpPr>
        <p:spPr>
          <a:xfrm>
            <a:off x="-1" y="3081925"/>
            <a:ext cx="4734561" cy="559805"/>
          </a:xfrm>
          <a:prstGeom prst="homePlate">
            <a:avLst>
              <a:gd name="adj" fmla="val 0"/>
            </a:avLst>
          </a:prstGeom>
          <a:solidFill>
            <a:srgbClr val="4E9A3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¿Seguimiento y evaluación?</a:t>
            </a:r>
          </a:p>
        </p:txBody>
      </p:sp>
      <p:sp>
        <p:nvSpPr>
          <p:cNvPr id="25" name="Pentágono 24"/>
          <p:cNvSpPr/>
          <p:nvPr/>
        </p:nvSpPr>
        <p:spPr>
          <a:xfrm>
            <a:off x="0" y="829031"/>
            <a:ext cx="4734560" cy="651174"/>
          </a:xfrm>
          <a:prstGeom prst="homePlate">
            <a:avLst>
              <a:gd name="adj" fmla="val 0"/>
            </a:avLst>
          </a:prstGeom>
          <a:solidFill>
            <a:srgbClr val="4E9A3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Planeación aislada y focalizada</a:t>
            </a:r>
          </a:p>
        </p:txBody>
      </p:sp>
      <p:pic>
        <p:nvPicPr>
          <p:cNvPr id="14" name="Imagen 13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56" y="1713246"/>
            <a:ext cx="239332" cy="242250"/>
          </a:xfrm>
          <a:prstGeom prst="rect">
            <a:avLst/>
          </a:prstGeom>
        </p:spPr>
      </p:pic>
      <p:pic>
        <p:nvPicPr>
          <p:cNvPr id="15" name="Imagen 14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56" y="2150126"/>
            <a:ext cx="239332" cy="242250"/>
          </a:xfrm>
          <a:prstGeom prst="rect">
            <a:avLst/>
          </a:prstGeom>
        </p:spPr>
      </p:pic>
      <p:sp>
        <p:nvSpPr>
          <p:cNvPr id="2" name="CuadroTexto 1"/>
          <p:cNvSpPr txBox="1"/>
          <p:nvPr/>
        </p:nvSpPr>
        <p:spPr>
          <a:xfrm>
            <a:off x="794988" y="3808995"/>
            <a:ext cx="7711440" cy="2800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Los estados e instituciones registran de manera </a:t>
            </a:r>
            <a:r>
              <a:rPr lang="es-ES" sz="2200" b="1" dirty="0">
                <a:solidFill>
                  <a:srgbClr val="4E9A34"/>
                </a:solidFill>
                <a:cs typeface="Calibri"/>
              </a:rPr>
              <a:t>heterogénea y arbitraria, </a:t>
            </a:r>
            <a:r>
              <a:rPr lang="es-ES" sz="22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debido a la </a:t>
            </a:r>
            <a:r>
              <a:rPr lang="es-ES" sz="2200" b="1" dirty="0">
                <a:solidFill>
                  <a:srgbClr val="4E9A34"/>
                </a:solidFill>
                <a:cs typeface="Calibri"/>
              </a:rPr>
              <a:t>ausencia de criterios </a:t>
            </a:r>
            <a:r>
              <a:rPr lang="es-ES" sz="22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para el registro de la información.</a:t>
            </a:r>
          </a:p>
          <a:p>
            <a:endParaRPr lang="es-ES" sz="22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r>
              <a:rPr lang="es-ES" sz="22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Inexistencia de la lógica del sistema acusatorio en el registro.</a:t>
            </a:r>
          </a:p>
          <a:p>
            <a:endParaRPr lang="es-ES" sz="2200" dirty="0">
              <a:solidFill>
                <a:schemeClr val="tx1">
                  <a:lumMod val="50000"/>
                  <a:lumOff val="50000"/>
                </a:schemeClr>
              </a:solidFill>
              <a:cs typeface="Calibri"/>
            </a:endParaRPr>
          </a:p>
          <a:p>
            <a:r>
              <a:rPr lang="es-ES" sz="2200" dirty="0">
                <a:solidFill>
                  <a:schemeClr val="tx1">
                    <a:lumMod val="50000"/>
                    <a:lumOff val="50000"/>
                  </a:schemeClr>
                </a:solidFill>
                <a:cs typeface="Calibri"/>
              </a:rPr>
              <a:t>No es posible realizar análisis que de trazabilidad a los casos, lo que imposibilita el seguimiento y evaluación integrales.</a:t>
            </a:r>
          </a:p>
        </p:txBody>
      </p:sp>
      <p:pic>
        <p:nvPicPr>
          <p:cNvPr id="17" name="Imagen 16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56" y="3907806"/>
            <a:ext cx="239332" cy="242250"/>
          </a:xfrm>
          <a:prstGeom prst="rect">
            <a:avLst/>
          </a:prstGeom>
        </p:spPr>
      </p:pic>
      <p:pic>
        <p:nvPicPr>
          <p:cNvPr id="18" name="Imagen 17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56" y="5248926"/>
            <a:ext cx="239332" cy="242250"/>
          </a:xfrm>
          <a:prstGeom prst="rect">
            <a:avLst/>
          </a:prstGeom>
        </p:spPr>
      </p:pic>
      <p:pic>
        <p:nvPicPr>
          <p:cNvPr id="20" name="Imagen 19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56" y="5919486"/>
            <a:ext cx="239332" cy="24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2073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contenido 2"/>
          <p:cNvSpPr txBox="1">
            <a:spLocks/>
          </p:cNvSpPr>
          <p:nvPr/>
        </p:nvSpPr>
        <p:spPr>
          <a:xfrm>
            <a:off x="922677" y="2630881"/>
            <a:ext cx="7283719" cy="2157223"/>
          </a:xfrm>
          <a:prstGeom prst="rect">
            <a:avLst/>
          </a:prstGeom>
          <a:solidFill>
            <a:schemeClr val="bg1"/>
          </a:solidFill>
          <a:ln w="12700">
            <a:solidFill>
              <a:srgbClr val="4E9A34"/>
            </a:solidFill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ES_tradn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Entre 2010 y 2016, </a:t>
            </a:r>
          </a:p>
          <a:p>
            <a:pPr marL="0" indent="0" algn="ctr">
              <a:buNone/>
            </a:pPr>
            <a:r>
              <a:rPr lang="es-ES_tradnl" sz="2400" b="1" dirty="0">
                <a:solidFill>
                  <a:srgbClr val="4E9A34"/>
                </a:solidFill>
                <a:latin typeface="Calibri"/>
                <a:cs typeface="Calibri"/>
              </a:rPr>
              <a:t>la SETEC distribuyó un total de $4,173,317,985.02 </a:t>
            </a:r>
          </a:p>
          <a:p>
            <a:pPr marL="0" indent="0" algn="ctr">
              <a:buNone/>
            </a:pPr>
            <a:r>
              <a:rPr lang="es-ES_tradnl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entre todas las instituciones del sector justicia.</a:t>
            </a:r>
          </a:p>
        </p:txBody>
      </p:sp>
      <p:sp>
        <p:nvSpPr>
          <p:cNvPr id="8" name="Pentágono 7"/>
          <p:cNvSpPr/>
          <p:nvPr/>
        </p:nvSpPr>
        <p:spPr>
          <a:xfrm>
            <a:off x="0" y="1532597"/>
            <a:ext cx="4267200" cy="614520"/>
          </a:xfrm>
          <a:prstGeom prst="homePlate">
            <a:avLst>
              <a:gd name="adj" fmla="val 0"/>
            </a:avLst>
          </a:prstGeom>
          <a:solidFill>
            <a:srgbClr val="4E9A3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Distribución de recursos</a:t>
            </a:r>
          </a:p>
        </p:txBody>
      </p:sp>
      <p:sp>
        <p:nvSpPr>
          <p:cNvPr id="15" name="Marcador de contenido 2"/>
          <p:cNvSpPr txBox="1">
            <a:spLocks/>
          </p:cNvSpPr>
          <p:nvPr/>
        </p:nvSpPr>
        <p:spPr>
          <a:xfrm>
            <a:off x="1593606" y="5035547"/>
            <a:ext cx="6124316" cy="1332622"/>
          </a:xfrm>
          <a:prstGeom prst="rect">
            <a:avLst/>
          </a:prstGeom>
          <a:solidFill>
            <a:schemeClr val="bg1"/>
          </a:solidFill>
          <a:ln w="12700">
            <a:noFill/>
            <a:prstDash val="dash"/>
          </a:ln>
        </p:spPr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22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/>
                <a:cs typeface="Calibri"/>
              </a:rPr>
              <a:t>Actualmente no existe un recurso destinado exclusivamente para el sistema de justicia penal que involucre a todas las instituciones</a:t>
            </a:r>
          </a:p>
        </p:txBody>
      </p:sp>
      <p:pic>
        <p:nvPicPr>
          <p:cNvPr id="10" name="Imagen 9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768" y="5250018"/>
            <a:ext cx="239332" cy="24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204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ágono 7"/>
          <p:cNvSpPr/>
          <p:nvPr/>
        </p:nvSpPr>
        <p:spPr>
          <a:xfrm>
            <a:off x="0" y="740507"/>
            <a:ext cx="2377440" cy="614520"/>
          </a:xfrm>
          <a:prstGeom prst="homePlate">
            <a:avLst>
              <a:gd name="adj" fmla="val 0"/>
            </a:avLst>
          </a:prstGeom>
          <a:solidFill>
            <a:srgbClr val="4E9A3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FASP 2017</a:t>
            </a:r>
          </a:p>
        </p:txBody>
      </p:sp>
      <p:grpSp>
        <p:nvGrpSpPr>
          <p:cNvPr id="22" name="Agrupar 21"/>
          <p:cNvGrpSpPr/>
          <p:nvPr/>
        </p:nvGrpSpPr>
        <p:grpSpPr>
          <a:xfrm>
            <a:off x="1332202" y="1551687"/>
            <a:ext cx="7811798" cy="1137937"/>
            <a:chOff x="890112" y="1717099"/>
            <a:chExt cx="7811798" cy="1137937"/>
          </a:xfrm>
        </p:grpSpPr>
        <p:sp>
          <p:nvSpPr>
            <p:cNvPr id="15" name="Rectángulo 14"/>
            <p:cNvSpPr/>
            <p:nvPr/>
          </p:nvSpPr>
          <p:spPr>
            <a:xfrm>
              <a:off x="890112" y="1717099"/>
              <a:ext cx="7155781" cy="10156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00050" lvl="1"/>
              <a:r>
                <a:rPr lang="es-ES" sz="2000" b="1" dirty="0">
                  <a:latin typeface="Calibri"/>
                  <a:cs typeface="Calibri"/>
                </a:rPr>
                <a:t>Inversión federal: </a:t>
              </a:r>
              <a:r>
                <a:rPr lang="es-MX" sz="2000" b="1" dirty="0">
                  <a:latin typeface="Calibri"/>
                  <a:ea typeface="Times New Roman"/>
                  <a:cs typeface="Calibri"/>
                </a:rPr>
                <a:t>$6,989,500,000.00 (77.5%)</a:t>
              </a:r>
            </a:p>
            <a:p>
              <a:pPr marL="400050" lvl="1"/>
              <a:r>
                <a:rPr lang="es-MX" sz="2000" b="1" dirty="0">
                  <a:latin typeface="Calibri"/>
                  <a:ea typeface="Times New Roman"/>
                  <a:cs typeface="Calibri"/>
                </a:rPr>
                <a:t>Inversión estatal: $2,033,016,574.00 (22.5%)</a:t>
              </a:r>
            </a:p>
            <a:p>
              <a:pPr marL="400050" lvl="1"/>
              <a:r>
                <a:rPr lang="es-ES" sz="2000" b="1" dirty="0">
                  <a:latin typeface="Calibri"/>
                  <a:cs typeface="Calibri"/>
                </a:rPr>
                <a:t> </a:t>
              </a:r>
            </a:p>
          </p:txBody>
        </p:sp>
        <p:sp>
          <p:nvSpPr>
            <p:cNvPr id="16" name="Rectángulo 15"/>
            <p:cNvSpPr/>
            <p:nvPr/>
          </p:nvSpPr>
          <p:spPr>
            <a:xfrm>
              <a:off x="1081445" y="2454926"/>
              <a:ext cx="762046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400050" lvl="1"/>
              <a:r>
                <a:rPr lang="es-ES_tradnl" sz="2000" b="1" dirty="0">
                  <a:solidFill>
                    <a:srgbClr val="4E9A34"/>
                  </a:solidFill>
                  <a:latin typeface="Calibri"/>
                  <a:cs typeface="Calibri"/>
                </a:rPr>
                <a:t>   Total:                </a:t>
              </a:r>
              <a:r>
                <a:rPr lang="es-MX" sz="2000" b="1" dirty="0">
                  <a:solidFill>
                    <a:srgbClr val="4E9A34"/>
                  </a:solidFill>
                  <a:latin typeface="Calibri"/>
                  <a:ea typeface="Times New Roman"/>
                  <a:cs typeface="Calibri"/>
                </a:rPr>
                <a:t>$9,022,516,574.01          </a:t>
              </a:r>
              <a:endParaRPr lang="es-MX" sz="2000" b="1" dirty="0">
                <a:solidFill>
                  <a:srgbClr val="4E9A34"/>
                </a:solidFill>
                <a:latin typeface="Calibri"/>
                <a:ea typeface="ＭＳ 明朝"/>
                <a:cs typeface="Calibri"/>
              </a:endParaRPr>
            </a:p>
          </p:txBody>
        </p:sp>
        <p:cxnSp>
          <p:nvCxnSpPr>
            <p:cNvPr id="10" name="Conector recto 9"/>
            <p:cNvCxnSpPr/>
            <p:nvPr/>
          </p:nvCxnSpPr>
          <p:spPr>
            <a:xfrm>
              <a:off x="1307819" y="2424985"/>
              <a:ext cx="6091683" cy="0"/>
            </a:xfrm>
            <a:prstGeom prst="line">
              <a:avLst/>
            </a:prstGeom>
            <a:ln>
              <a:solidFill>
                <a:srgbClr val="4E9A3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Marcador de contenido 2"/>
          <p:cNvSpPr txBox="1">
            <a:spLocks/>
          </p:cNvSpPr>
          <p:nvPr/>
        </p:nvSpPr>
        <p:spPr>
          <a:xfrm>
            <a:off x="215017" y="2777576"/>
            <a:ext cx="8497395" cy="10855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s-E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Calibri"/>
                <a:cs typeface="Calibri"/>
              </a:rPr>
              <a:t>De 10 programas de prioridad nacional</a:t>
            </a:r>
            <a:r>
              <a:rPr lang="es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  <a:t>, </a:t>
            </a:r>
            <a:br>
              <a:rPr lang="es-E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/>
                <a:cs typeface="Calibri"/>
              </a:rPr>
            </a:br>
            <a:r>
              <a:rPr lang="es-ES" sz="2000" b="1" dirty="0">
                <a:solidFill>
                  <a:srgbClr val="4E9A34"/>
                </a:solidFill>
                <a:latin typeface="Calibri"/>
                <a:cs typeface="Calibri"/>
              </a:rPr>
              <a:t>6.4% </a:t>
            </a:r>
            <a:r>
              <a:rPr lang="es-ES" sz="2000" dirty="0">
                <a:solidFill>
                  <a:srgbClr val="404040"/>
                </a:solidFill>
                <a:latin typeface="Calibri"/>
                <a:cs typeface="Calibri"/>
              </a:rPr>
              <a:t>fue destinado al denominado </a:t>
            </a:r>
            <a:br>
              <a:rPr lang="es-ES" sz="2000" dirty="0">
                <a:solidFill>
                  <a:srgbClr val="404040"/>
                </a:solidFill>
                <a:latin typeface="Calibri"/>
                <a:cs typeface="Calibri"/>
              </a:rPr>
            </a:br>
            <a:r>
              <a:rPr lang="es-ES" sz="2000" dirty="0">
                <a:solidFill>
                  <a:srgbClr val="4E9A34"/>
                </a:solidFill>
                <a:latin typeface="Calibri"/>
                <a:cs typeface="Calibri"/>
              </a:rPr>
              <a:t>“Implementación y desarrollo del sistema de justicia penal </a:t>
            </a:r>
            <a:br>
              <a:rPr lang="es-ES" sz="2000" dirty="0">
                <a:solidFill>
                  <a:srgbClr val="4E9A34"/>
                </a:solidFill>
                <a:latin typeface="Calibri"/>
                <a:cs typeface="Calibri"/>
              </a:rPr>
            </a:br>
            <a:r>
              <a:rPr lang="es-ES" sz="2000" dirty="0">
                <a:solidFill>
                  <a:srgbClr val="4E9A34"/>
                </a:solidFill>
                <a:latin typeface="Calibri"/>
                <a:cs typeface="Calibri"/>
              </a:rPr>
              <a:t>y sistemas complementarios” </a:t>
            </a:r>
          </a:p>
          <a:p>
            <a:pPr marL="400050" lvl="1" indent="0">
              <a:buFont typeface="Arial"/>
              <a:buNone/>
            </a:pPr>
            <a:r>
              <a:rPr lang="es-ES" sz="2000" dirty="0">
                <a:latin typeface="Calibri"/>
                <a:cs typeface="Calibri"/>
              </a:rPr>
              <a:t>   </a:t>
            </a:r>
          </a:p>
          <a:p>
            <a:pPr marL="0" indent="0" algn="ctr">
              <a:buFont typeface="Arial"/>
              <a:buNone/>
            </a:pPr>
            <a:endParaRPr lang="es-ES" sz="2000" dirty="0">
              <a:latin typeface="Calibri"/>
              <a:cs typeface="Calibri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751840" y="4227231"/>
            <a:ext cx="7736143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>
                <a:cs typeface="Calibri"/>
              </a:rPr>
              <a:t>Otros programas de prioridad nacional podrían contener  subprogramas que impacten al sistema de justicia penal, como:</a:t>
            </a:r>
          </a:p>
          <a:p>
            <a:pPr marL="511200" lvl="1" indent="-234000">
              <a:spcAft>
                <a:spcPts val="600"/>
              </a:spcAft>
              <a:buClr>
                <a:srgbClr val="4E9A34"/>
              </a:buClr>
              <a:buFont typeface="+mj-lt"/>
              <a:buAutoNum type="arabicPeriod"/>
            </a:pPr>
            <a:r>
              <a:rPr lang="es-ES" sz="1600" dirty="0">
                <a:cs typeface="Calibri"/>
              </a:rPr>
              <a:t>Profesionalización de las Instituciones de Seguridad Pública (capacitaciones de primer respondiente o policía procesal).</a:t>
            </a:r>
          </a:p>
          <a:p>
            <a:pPr marL="511200" lvl="1" indent="-234000">
              <a:spcAft>
                <a:spcPts val="600"/>
              </a:spcAft>
              <a:buClr>
                <a:srgbClr val="4E9A34"/>
              </a:buClr>
              <a:buFont typeface="+mj-lt"/>
              <a:buAutoNum type="arabicPeriod"/>
            </a:pPr>
            <a:r>
              <a:rPr lang="es-ES" sz="1600" dirty="0">
                <a:cs typeface="Calibri"/>
              </a:rPr>
              <a:t>Fortalecimiento de Programas Prioritarios Locales de las Instituciones de Seguridad Pública e Impartición de Justicia.</a:t>
            </a:r>
          </a:p>
          <a:p>
            <a:pPr marL="511200" lvl="1" indent="-234000">
              <a:spcAft>
                <a:spcPts val="600"/>
              </a:spcAft>
              <a:buClr>
                <a:srgbClr val="4E9A34"/>
              </a:buClr>
              <a:buFont typeface="+mj-lt"/>
              <a:buAutoNum type="arabicPeriod"/>
            </a:pPr>
            <a:r>
              <a:rPr lang="es-ES" sz="1600" dirty="0">
                <a:cs typeface="Calibri"/>
              </a:rPr>
              <a:t>Fortalecimiento de la Autoridad Administrativa Especializada del Sistema de Justicia Penal para Adolescentes</a:t>
            </a:r>
          </a:p>
          <a:p>
            <a:pPr marL="511200" lvl="1" indent="-234000">
              <a:spcAft>
                <a:spcPts val="600"/>
              </a:spcAft>
              <a:buClr>
                <a:srgbClr val="4E9A34"/>
              </a:buClr>
              <a:buFont typeface="+mj-lt"/>
              <a:buAutoNum type="arabicPeriod"/>
            </a:pPr>
            <a:r>
              <a:rPr lang="es-ES" sz="1600" dirty="0">
                <a:cs typeface="Calibri"/>
              </a:rPr>
              <a:t>Desarrollo de las Ciencias Forenses en la Investigación de Hechos Delictivos</a:t>
            </a:r>
          </a:p>
        </p:txBody>
      </p:sp>
      <p:pic>
        <p:nvPicPr>
          <p:cNvPr id="17" name="Imagen 16" descr="flechita0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508" y="4305138"/>
            <a:ext cx="239332" cy="24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61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entágono 7"/>
          <p:cNvSpPr/>
          <p:nvPr/>
        </p:nvSpPr>
        <p:spPr>
          <a:xfrm>
            <a:off x="0" y="781642"/>
            <a:ext cx="4255169" cy="614520"/>
          </a:xfrm>
          <a:prstGeom prst="homePlate">
            <a:avLst>
              <a:gd name="adj" fmla="val 0"/>
            </a:avLst>
          </a:prstGeom>
          <a:solidFill>
            <a:srgbClr val="4E9A34"/>
          </a:solidFill>
          <a:ln w="19050" cmpd="sng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" sz="2800" b="1" dirty="0">
                <a:solidFill>
                  <a:schemeClr val="bg1"/>
                </a:solidFill>
                <a:latin typeface="Calibri"/>
                <a:cs typeface="Calibri"/>
              </a:rPr>
              <a:t>FORTASEG 2017</a:t>
            </a:r>
          </a:p>
        </p:txBody>
      </p:sp>
      <p:sp>
        <p:nvSpPr>
          <p:cNvPr id="2" name="CuadroTexto 1"/>
          <p:cNvSpPr txBox="1"/>
          <p:nvPr/>
        </p:nvSpPr>
        <p:spPr>
          <a:xfrm>
            <a:off x="970280" y="1889760"/>
            <a:ext cx="7203440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s-ES" sz="2500" dirty="0">
              <a:latin typeface="Calibri"/>
              <a:cs typeface="Calibri"/>
            </a:endParaRPr>
          </a:p>
          <a:p>
            <a:pPr algn="ctr"/>
            <a:r>
              <a:rPr lang="es-ES" sz="2500" dirty="0">
                <a:latin typeface="Calibri"/>
                <a:cs typeface="Calibri"/>
              </a:rPr>
              <a:t>Inversión de </a:t>
            </a:r>
            <a:br>
              <a:rPr lang="es-ES" sz="2500" dirty="0">
                <a:latin typeface="Calibri"/>
                <a:cs typeface="Calibri"/>
              </a:rPr>
            </a:br>
            <a:r>
              <a:rPr lang="es-ES" sz="5400" b="1" dirty="0">
                <a:solidFill>
                  <a:srgbClr val="4E9A34"/>
                </a:solidFill>
                <a:latin typeface="Calibri"/>
                <a:cs typeface="Calibri"/>
              </a:rPr>
              <a:t>$5,905,980,016 </a:t>
            </a:r>
            <a:br>
              <a:rPr lang="es-ES" sz="2500" b="1" dirty="0">
                <a:solidFill>
                  <a:srgbClr val="28A88A"/>
                </a:solidFill>
                <a:latin typeface="Calibri"/>
                <a:cs typeface="Calibri"/>
              </a:rPr>
            </a:br>
            <a:r>
              <a:rPr lang="es-ES" sz="2500" dirty="0">
                <a:latin typeface="Calibri"/>
                <a:cs typeface="Calibri"/>
              </a:rPr>
              <a:t>entre programas de prioridad nacional.</a:t>
            </a:r>
          </a:p>
          <a:p>
            <a:pPr algn="ctr"/>
            <a:endParaRPr lang="es-ES" sz="2500" dirty="0">
              <a:latin typeface="Calibri"/>
              <a:cs typeface="Calibri"/>
            </a:endParaRPr>
          </a:p>
          <a:p>
            <a:pPr algn="ctr"/>
            <a:endParaRPr lang="es-ES" sz="1000" b="1" dirty="0">
              <a:solidFill>
                <a:srgbClr val="28A88A"/>
              </a:solidFill>
              <a:latin typeface="Calibri"/>
              <a:cs typeface="Calibri"/>
            </a:endParaRPr>
          </a:p>
          <a:p>
            <a:pPr algn="ctr"/>
            <a:r>
              <a:rPr lang="es-ES" sz="4000" b="1" dirty="0">
                <a:solidFill>
                  <a:srgbClr val="4E9A34"/>
                </a:solidFill>
                <a:latin typeface="Calibri"/>
                <a:cs typeface="Calibri"/>
              </a:rPr>
              <a:t>4.6% </a:t>
            </a:r>
            <a:r>
              <a:rPr lang="es-ES" sz="2500" dirty="0">
                <a:latin typeface="Calibri"/>
                <a:cs typeface="Calibri"/>
              </a:rPr>
              <a:t>fue destinado al programa </a:t>
            </a:r>
            <a:br>
              <a:rPr lang="es-ES" sz="2500" dirty="0">
                <a:latin typeface="Calibri"/>
                <a:cs typeface="Calibri"/>
              </a:rPr>
            </a:br>
            <a:r>
              <a:rPr lang="es-ES" sz="2500" b="1" dirty="0">
                <a:solidFill>
                  <a:srgbClr val="4E9A34"/>
                </a:solidFill>
                <a:latin typeface="Calibri"/>
                <a:cs typeface="Calibri"/>
              </a:rPr>
              <a:t>“Implementación y desarrollo </a:t>
            </a:r>
            <a:br>
              <a:rPr lang="es-ES" sz="2500" b="1" dirty="0">
                <a:solidFill>
                  <a:srgbClr val="4E9A34"/>
                </a:solidFill>
                <a:latin typeface="Calibri"/>
                <a:cs typeface="Calibri"/>
              </a:rPr>
            </a:br>
            <a:r>
              <a:rPr lang="es-ES" sz="2500" b="1" dirty="0">
                <a:solidFill>
                  <a:srgbClr val="4E9A34"/>
                </a:solidFill>
                <a:latin typeface="Calibri"/>
                <a:cs typeface="Calibri"/>
              </a:rPr>
              <a:t>del sistema de justicia penal ” </a:t>
            </a:r>
          </a:p>
        </p:txBody>
      </p:sp>
    </p:spTree>
    <p:extLst>
      <p:ext uri="{BB962C8B-B14F-4D97-AF65-F5344CB8AC3E}">
        <p14:creationId xmlns:p14="http://schemas.microsoft.com/office/powerpoint/2010/main" val="264083154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9782</TotalTime>
  <Words>1630</Words>
  <Application>Microsoft Office PowerPoint</Application>
  <PresentationFormat>Presentación en pantalla (4:3)</PresentationFormat>
  <Paragraphs>200</Paragraphs>
  <Slides>31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31</vt:i4>
      </vt:variant>
    </vt:vector>
  </HeadingPairs>
  <TitlesOfParts>
    <vt:vector size="39" baseType="lpstr">
      <vt:lpstr>ＭＳ 明朝</vt:lpstr>
      <vt:lpstr>Arial</vt:lpstr>
      <vt:lpstr>Calibri</vt:lpstr>
      <vt:lpstr>Gadugi</vt:lpstr>
      <vt:lpstr>Helvetica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CIDAC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Cynthia</dc:creator>
  <cp:lastModifiedBy>Ariadna Díaz Castillo</cp:lastModifiedBy>
  <cp:revision>213</cp:revision>
  <dcterms:created xsi:type="dcterms:W3CDTF">2018-07-13T16:39:08Z</dcterms:created>
  <dcterms:modified xsi:type="dcterms:W3CDTF">2018-08-14T01:53:25Z</dcterms:modified>
</cp:coreProperties>
</file>