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73" r:id="rId6"/>
    <p:sldId id="275" r:id="rId7"/>
    <p:sldId id="261" r:id="rId8"/>
    <p:sldId id="260" r:id="rId9"/>
    <p:sldId id="269" r:id="rId10"/>
    <p:sldId id="262" r:id="rId11"/>
    <p:sldId id="270" r:id="rId12"/>
    <p:sldId id="276" r:id="rId13"/>
    <p:sldId id="277" r:id="rId14"/>
    <p:sldId id="264" r:id="rId15"/>
    <p:sldId id="278" r:id="rId16"/>
    <p:sldId id="267" r:id="rId17"/>
    <p:sldId id="266" r:id="rId18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4"/>
    <p:restoredTop sz="94674"/>
  </p:normalViewPr>
  <p:slideViewPr>
    <p:cSldViewPr snapToGrid="0" snapToObjects="1">
      <p:cViewPr varScale="1">
        <p:scale>
          <a:sx n="80" d="100"/>
          <a:sy n="80" d="100"/>
        </p:scale>
        <p:origin x="131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norma\Documents\Documentos%20%20Actual\12%20Salarios%20\Salarios%20medios%20IMSS\Salarios%20IMSS%20histo&#769;rica%20A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_tradnl" sz="2000" b="1"/>
              <a:t>PARTICIPACIÓN DE LAS REMUNERACIONES AL TRABAJO EN EL VALOR AGREGADO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2.7310924369747899E-2"/>
          <c:y val="0.146919191919192"/>
          <c:w val="0.94537815126050395"/>
          <c:h val="0.6846508390996579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C744-42D0-BA73-34F2F2FD834A}"/>
                </c:ext>
              </c:extLst>
            </c:dLbl>
            <c:dLbl>
              <c:idx val="1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C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744-42D0-BA73-34F2F2FD834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Hoja1!$A$3:$A$16</c:f>
              <c:strCache>
                <c:ptCount val="14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2016r/</c:v>
                </c:pt>
              </c:strCache>
            </c:strRef>
          </c:cat>
          <c:val>
            <c:numRef>
              <c:f>Hoja1!$H$3:$H$16</c:f>
              <c:numCache>
                <c:formatCode>General</c:formatCode>
                <c:ptCount val="14"/>
                <c:pt idx="0">
                  <c:v>0.29893676726528301</c:v>
                </c:pt>
                <c:pt idx="1">
                  <c:v>0.28673872071192702</c:v>
                </c:pt>
                <c:pt idx="2">
                  <c:v>0.283784273135681</c:v>
                </c:pt>
                <c:pt idx="3">
                  <c:v>0.27809912788792901</c:v>
                </c:pt>
                <c:pt idx="4">
                  <c:v>0.27534157209728899</c:v>
                </c:pt>
                <c:pt idx="5">
                  <c:v>0.27720453131033501</c:v>
                </c:pt>
                <c:pt idx="6">
                  <c:v>0.288751651616311</c:v>
                </c:pt>
                <c:pt idx="7">
                  <c:v>0.27842279717156698</c:v>
                </c:pt>
                <c:pt idx="8">
                  <c:v>0.272918824612297</c:v>
                </c:pt>
                <c:pt idx="9">
                  <c:v>0.27309565735515501</c:v>
                </c:pt>
                <c:pt idx="10">
                  <c:v>0.27909326981564597</c:v>
                </c:pt>
                <c:pt idx="11">
                  <c:v>0.27400139806624402</c:v>
                </c:pt>
                <c:pt idx="12">
                  <c:v>0.27323439895443702</c:v>
                </c:pt>
                <c:pt idx="13">
                  <c:v>0.266294986800518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44-42D0-BA73-34F2F2FD83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773536048"/>
        <c:axId val="-773533728"/>
      </c:barChart>
      <c:catAx>
        <c:axId val="-773536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773533728"/>
        <c:crosses val="autoZero"/>
        <c:auto val="1"/>
        <c:lblAlgn val="ctr"/>
        <c:lblOffset val="100"/>
        <c:noMultiLvlLbl val="0"/>
      </c:catAx>
      <c:valAx>
        <c:axId val="-773533728"/>
        <c:scaling>
          <c:orientation val="minMax"/>
        </c:scaling>
        <c:delete val="1"/>
        <c:axPos val="l"/>
        <c:numFmt formatCode="0.0%" sourceLinked="0"/>
        <c:majorTickMark val="none"/>
        <c:minorTickMark val="none"/>
        <c:tickLblPos val="nextTo"/>
        <c:crossAx val="-773536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MX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_tradnl" b="1"/>
              <a:t>REMUNERACIONES AL TRABAJO COMO PROPORCIÓN DEL VALOR AGREGADO</a:t>
            </a:r>
          </a:p>
          <a:p>
            <a:pPr>
              <a:defRPr/>
            </a:pPr>
            <a:r>
              <a:rPr lang="es-ES_tradnl" b="1"/>
              <a:t>2015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4.3267464969434698E-2"/>
          <c:y val="0.176036308623298"/>
          <c:w val="0.93596576186762603"/>
          <c:h val="0.5515980320916770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8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B93-4EDA-B44D-9DA6F23F421F}"/>
              </c:ext>
            </c:extLst>
          </c:dPt>
          <c:cat>
            <c:strRef>
              <c:f>[1]Hoja1!$A$4:$A$38</c:f>
              <c:strCache>
                <c:ptCount val="35"/>
                <c:pt idx="0">
                  <c:v>Australia</c:v>
                </c:pt>
                <c:pt idx="1">
                  <c:v>Austria</c:v>
                </c:pt>
                <c:pt idx="2">
                  <c:v>Bélgica</c:v>
                </c:pt>
                <c:pt idx="3">
                  <c:v>Chile</c:v>
                </c:pt>
                <c:pt idx="4">
                  <c:v>Rep. Checa</c:v>
                </c:pt>
                <c:pt idx="5">
                  <c:v>Dinamarca</c:v>
                </c:pt>
                <c:pt idx="6">
                  <c:v>Estonia</c:v>
                </c:pt>
                <c:pt idx="7">
                  <c:v>Finlandia</c:v>
                </c:pt>
                <c:pt idx="8">
                  <c:v>Francia</c:v>
                </c:pt>
                <c:pt idx="9">
                  <c:v>Alemania</c:v>
                </c:pt>
                <c:pt idx="10">
                  <c:v>Grecia</c:v>
                </c:pt>
                <c:pt idx="11">
                  <c:v>Hungría</c:v>
                </c:pt>
                <c:pt idx="12">
                  <c:v>Islandia</c:v>
                </c:pt>
                <c:pt idx="13">
                  <c:v>Irlanda</c:v>
                </c:pt>
                <c:pt idx="14">
                  <c:v>Italia</c:v>
                </c:pt>
                <c:pt idx="15">
                  <c:v>Japón</c:v>
                </c:pt>
                <c:pt idx="16">
                  <c:v>Corea </c:v>
                </c:pt>
                <c:pt idx="17">
                  <c:v>Luxemburgo</c:v>
                </c:pt>
                <c:pt idx="18">
                  <c:v>Méxio</c:v>
                </c:pt>
                <c:pt idx="19">
                  <c:v>Países Bajos55.2</c:v>
                </c:pt>
                <c:pt idx="20">
                  <c:v>Noruega</c:v>
                </c:pt>
                <c:pt idx="21">
                  <c:v>Polonia</c:v>
                </c:pt>
                <c:pt idx="22">
                  <c:v>Potugal</c:v>
                </c:pt>
                <c:pt idx="23">
                  <c:v>Rep. Eslovaca</c:v>
                </c:pt>
                <c:pt idx="24">
                  <c:v>Eslovenia</c:v>
                </c:pt>
                <c:pt idx="25">
                  <c:v>España</c:v>
                </c:pt>
                <c:pt idx="26">
                  <c:v>Suecia</c:v>
                </c:pt>
                <c:pt idx="27">
                  <c:v>Suiza</c:v>
                </c:pt>
                <c:pt idx="28">
                  <c:v>treino Unido</c:v>
                </c:pt>
                <c:pt idx="29">
                  <c:v>Estados Unidos</c:v>
                </c:pt>
                <c:pt idx="30">
                  <c:v>Zona Euro</c:v>
                </c:pt>
                <c:pt idx="31">
                  <c:v>Brasil</c:v>
                </c:pt>
                <c:pt idx="32">
                  <c:v>China</c:v>
                </c:pt>
                <c:pt idx="33">
                  <c:v>Fed Rusa</c:v>
                </c:pt>
                <c:pt idx="34">
                  <c:v>Sudáfrica</c:v>
                </c:pt>
              </c:strCache>
            </c:strRef>
          </c:cat>
          <c:val>
            <c:numRef>
              <c:f>[1]Hoja1!$B$4:$B$38</c:f>
              <c:numCache>
                <c:formatCode>_-* #,##0.0_-;\-* #,##0.0_-;_-* "-"??_-;_-@_-</c:formatCode>
                <c:ptCount val="35"/>
                <c:pt idx="0">
                  <c:v>51</c:v>
                </c:pt>
                <c:pt idx="1">
                  <c:v>53.7</c:v>
                </c:pt>
                <c:pt idx="2">
                  <c:v>57.5</c:v>
                </c:pt>
                <c:pt idx="3">
                  <c:v>43.6</c:v>
                </c:pt>
                <c:pt idx="4">
                  <c:v>45.8</c:v>
                </c:pt>
                <c:pt idx="5">
                  <c:v>61</c:v>
                </c:pt>
                <c:pt idx="6">
                  <c:v>51.7</c:v>
                </c:pt>
                <c:pt idx="7">
                  <c:v>58</c:v>
                </c:pt>
                <c:pt idx="8">
                  <c:v>58.3</c:v>
                </c:pt>
                <c:pt idx="9">
                  <c:v>56.3</c:v>
                </c:pt>
                <c:pt idx="10">
                  <c:v>37.1</c:v>
                </c:pt>
                <c:pt idx="11">
                  <c:v>49.9</c:v>
                </c:pt>
                <c:pt idx="12">
                  <c:v>59.1</c:v>
                </c:pt>
                <c:pt idx="13">
                  <c:v>41.7</c:v>
                </c:pt>
                <c:pt idx="14">
                  <c:v>44.1</c:v>
                </c:pt>
                <c:pt idx="15">
                  <c:v>52</c:v>
                </c:pt>
                <c:pt idx="16">
                  <c:v>48.3</c:v>
                </c:pt>
                <c:pt idx="17">
                  <c:v>54.6</c:v>
                </c:pt>
                <c:pt idx="18">
                  <c:v>28.6</c:v>
                </c:pt>
                <c:pt idx="19">
                  <c:v>55.2</c:v>
                </c:pt>
                <c:pt idx="20" formatCode="General">
                  <c:v>50.4</c:v>
                </c:pt>
                <c:pt idx="21">
                  <c:v>42.1</c:v>
                </c:pt>
                <c:pt idx="22">
                  <c:v>50.9</c:v>
                </c:pt>
                <c:pt idx="23" formatCode="General">
                  <c:v>40.700000000000003</c:v>
                </c:pt>
                <c:pt idx="24" formatCode="General">
                  <c:v>58.3</c:v>
                </c:pt>
                <c:pt idx="25" formatCode="General">
                  <c:v>51.7</c:v>
                </c:pt>
                <c:pt idx="26" formatCode="General">
                  <c:v>54.4</c:v>
                </c:pt>
                <c:pt idx="27" formatCode="General">
                  <c:v>60.9</c:v>
                </c:pt>
                <c:pt idx="28" formatCode="General">
                  <c:v>56.4</c:v>
                </c:pt>
                <c:pt idx="29">
                  <c:v>56.5</c:v>
                </c:pt>
                <c:pt idx="30">
                  <c:v>53.2</c:v>
                </c:pt>
                <c:pt idx="31">
                  <c:v>49.7</c:v>
                </c:pt>
                <c:pt idx="32">
                  <c:v>49.2</c:v>
                </c:pt>
                <c:pt idx="33">
                  <c:v>60.2</c:v>
                </c:pt>
                <c:pt idx="34">
                  <c:v>50.8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93-4EDA-B44D-9DA6F23F42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928475088"/>
        <c:axId val="-928472768"/>
      </c:barChart>
      <c:catAx>
        <c:axId val="-92847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928472768"/>
        <c:crosses val="autoZero"/>
        <c:auto val="1"/>
        <c:lblAlgn val="ctr"/>
        <c:lblOffset val="100"/>
        <c:noMultiLvlLbl val="0"/>
      </c:catAx>
      <c:valAx>
        <c:axId val="-928472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??_-;_-@_-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928475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27FE61-E5B4-F54D-8DC7-0B2B3568C775}" type="doc">
      <dgm:prSet loTypeId="urn:microsoft.com/office/officeart/2005/8/layout/l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630B7CDB-17FE-384C-B69B-136D13B6797F}">
      <dgm:prSet/>
      <dgm:spPr/>
      <dgm:t>
        <a:bodyPr/>
        <a:lstStyle/>
        <a:p>
          <a:pPr rtl="0"/>
          <a:r>
            <a:rPr lang="es-ES_tradnl" dirty="0"/>
            <a:t>El salario y el ingreso en las reformas estructurales</a:t>
          </a:r>
        </a:p>
      </dgm:t>
    </dgm:pt>
    <dgm:pt modelId="{DEF38C8B-BA42-EF41-B3FA-DE51B8ABEEC1}" type="parTrans" cxnId="{39732938-CB78-FE4C-AAEC-CCCA3D7CF9C9}">
      <dgm:prSet/>
      <dgm:spPr/>
      <dgm:t>
        <a:bodyPr/>
        <a:lstStyle/>
        <a:p>
          <a:endParaRPr lang="es-ES_tradnl"/>
        </a:p>
      </dgm:t>
    </dgm:pt>
    <dgm:pt modelId="{7EB0B6EB-D6F1-F449-A5B0-AED6445ECAF8}" type="sibTrans" cxnId="{39732938-CB78-FE4C-AAEC-CCCA3D7CF9C9}">
      <dgm:prSet/>
      <dgm:spPr/>
      <dgm:t>
        <a:bodyPr/>
        <a:lstStyle/>
        <a:p>
          <a:endParaRPr lang="es-ES_tradnl"/>
        </a:p>
      </dgm:t>
    </dgm:pt>
    <dgm:pt modelId="{FBCC2FD6-9718-0448-9034-8EC53426FB3E}">
      <dgm:prSet/>
      <dgm:spPr/>
      <dgm:t>
        <a:bodyPr/>
        <a:lstStyle/>
        <a:p>
          <a:pPr rtl="0"/>
          <a:r>
            <a:rPr lang="es-ES_tradnl"/>
            <a:t>Resultados observados</a:t>
          </a:r>
        </a:p>
      </dgm:t>
    </dgm:pt>
    <dgm:pt modelId="{0ACB07F8-A3AE-6948-80C7-D347B6B83ED5}" type="parTrans" cxnId="{F7D922AB-A705-8B4F-B0B2-FCC393FDA471}">
      <dgm:prSet/>
      <dgm:spPr/>
      <dgm:t>
        <a:bodyPr/>
        <a:lstStyle/>
        <a:p>
          <a:endParaRPr lang="es-ES_tradnl"/>
        </a:p>
      </dgm:t>
    </dgm:pt>
    <dgm:pt modelId="{9C18B31B-A0F7-6C46-9D4B-6E570CD87873}" type="sibTrans" cxnId="{F7D922AB-A705-8B4F-B0B2-FCC393FDA471}">
      <dgm:prSet/>
      <dgm:spPr/>
      <dgm:t>
        <a:bodyPr/>
        <a:lstStyle/>
        <a:p>
          <a:endParaRPr lang="es-ES_tradnl"/>
        </a:p>
      </dgm:t>
    </dgm:pt>
    <dgm:pt modelId="{D5BC97D7-806D-8F44-A0C4-8541352E6749}">
      <dgm:prSet/>
      <dgm:spPr/>
      <dgm:t>
        <a:bodyPr/>
        <a:lstStyle/>
        <a:p>
          <a:pPr rtl="0"/>
          <a:r>
            <a:rPr lang="es-ES_tradnl"/>
            <a:t>Desafíos pendientes</a:t>
          </a:r>
        </a:p>
      </dgm:t>
    </dgm:pt>
    <dgm:pt modelId="{95B64E73-E979-7D43-8E2A-EFEBD593027B}" type="parTrans" cxnId="{C5A95B29-D571-944C-82A1-A79CBB92CB94}">
      <dgm:prSet/>
      <dgm:spPr/>
      <dgm:t>
        <a:bodyPr/>
        <a:lstStyle/>
        <a:p>
          <a:endParaRPr lang="es-ES_tradnl"/>
        </a:p>
      </dgm:t>
    </dgm:pt>
    <dgm:pt modelId="{7A1F7ACC-FF3A-0C4C-BD2B-A4DEAA069E90}" type="sibTrans" cxnId="{C5A95B29-D571-944C-82A1-A79CBB92CB94}">
      <dgm:prSet/>
      <dgm:spPr/>
      <dgm:t>
        <a:bodyPr/>
        <a:lstStyle/>
        <a:p>
          <a:endParaRPr lang="es-ES_tradnl"/>
        </a:p>
      </dgm:t>
    </dgm:pt>
    <dgm:pt modelId="{FF8EC013-40CC-6F49-A58E-495E9602930A}" type="pres">
      <dgm:prSet presAssocID="{EA27FE61-E5B4-F54D-8DC7-0B2B3568C775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ED57BF5E-F813-C243-91B4-52D5943DD78A}" type="pres">
      <dgm:prSet presAssocID="{630B7CDB-17FE-384C-B69B-136D13B6797F}" presName="horFlow" presStyleCnt="0"/>
      <dgm:spPr/>
    </dgm:pt>
    <dgm:pt modelId="{E51A4D6E-40B2-3E49-B0F7-B092DE656B48}" type="pres">
      <dgm:prSet presAssocID="{630B7CDB-17FE-384C-B69B-136D13B6797F}" presName="bigChev" presStyleLbl="node1" presStyleIdx="0" presStyleCnt="3" custScaleX="243482"/>
      <dgm:spPr/>
    </dgm:pt>
    <dgm:pt modelId="{4DBCC508-DC3D-264C-A244-BD33E152004C}" type="pres">
      <dgm:prSet presAssocID="{630B7CDB-17FE-384C-B69B-136D13B6797F}" presName="vSp" presStyleCnt="0"/>
      <dgm:spPr/>
    </dgm:pt>
    <dgm:pt modelId="{767B0D69-BE57-8245-8D6B-BD8556E8FA2F}" type="pres">
      <dgm:prSet presAssocID="{FBCC2FD6-9718-0448-9034-8EC53426FB3E}" presName="horFlow" presStyleCnt="0"/>
      <dgm:spPr/>
    </dgm:pt>
    <dgm:pt modelId="{AF34985E-1AA9-2A48-871A-8037C0B10E1A}" type="pres">
      <dgm:prSet presAssocID="{FBCC2FD6-9718-0448-9034-8EC53426FB3E}" presName="bigChev" presStyleLbl="node1" presStyleIdx="1" presStyleCnt="3" custScaleX="244339"/>
      <dgm:spPr/>
    </dgm:pt>
    <dgm:pt modelId="{FB3774BD-5B13-C74A-8B1B-6EEEE385647C}" type="pres">
      <dgm:prSet presAssocID="{FBCC2FD6-9718-0448-9034-8EC53426FB3E}" presName="vSp" presStyleCnt="0"/>
      <dgm:spPr/>
    </dgm:pt>
    <dgm:pt modelId="{96353E5F-4353-1947-901A-217096E282F4}" type="pres">
      <dgm:prSet presAssocID="{D5BC97D7-806D-8F44-A0C4-8541352E6749}" presName="horFlow" presStyleCnt="0"/>
      <dgm:spPr/>
    </dgm:pt>
    <dgm:pt modelId="{AEF33964-6601-AC42-AB9F-FF085AE5BE10}" type="pres">
      <dgm:prSet presAssocID="{D5BC97D7-806D-8F44-A0C4-8541352E6749}" presName="bigChev" presStyleLbl="node1" presStyleIdx="2" presStyleCnt="3" custScaleX="242024"/>
      <dgm:spPr/>
    </dgm:pt>
  </dgm:ptLst>
  <dgm:cxnLst>
    <dgm:cxn modelId="{C92A181D-BBC4-9C49-8C91-39F7D0C7788A}" type="presOf" srcId="{630B7CDB-17FE-384C-B69B-136D13B6797F}" destId="{E51A4D6E-40B2-3E49-B0F7-B092DE656B48}" srcOrd="0" destOrd="0" presId="urn:microsoft.com/office/officeart/2005/8/layout/lProcess3"/>
    <dgm:cxn modelId="{C5A95B29-D571-944C-82A1-A79CBB92CB94}" srcId="{EA27FE61-E5B4-F54D-8DC7-0B2B3568C775}" destId="{D5BC97D7-806D-8F44-A0C4-8541352E6749}" srcOrd="2" destOrd="0" parTransId="{95B64E73-E979-7D43-8E2A-EFEBD593027B}" sibTransId="{7A1F7ACC-FF3A-0C4C-BD2B-A4DEAA069E90}"/>
    <dgm:cxn modelId="{39732938-CB78-FE4C-AAEC-CCCA3D7CF9C9}" srcId="{EA27FE61-E5B4-F54D-8DC7-0B2B3568C775}" destId="{630B7CDB-17FE-384C-B69B-136D13B6797F}" srcOrd="0" destOrd="0" parTransId="{DEF38C8B-BA42-EF41-B3FA-DE51B8ABEEC1}" sibTransId="{7EB0B6EB-D6F1-F449-A5B0-AED6445ECAF8}"/>
    <dgm:cxn modelId="{D2E7E15A-466B-C342-A2D2-67EE81AFB237}" type="presOf" srcId="{FBCC2FD6-9718-0448-9034-8EC53426FB3E}" destId="{AF34985E-1AA9-2A48-871A-8037C0B10E1A}" srcOrd="0" destOrd="0" presId="urn:microsoft.com/office/officeart/2005/8/layout/lProcess3"/>
    <dgm:cxn modelId="{F7D922AB-A705-8B4F-B0B2-FCC393FDA471}" srcId="{EA27FE61-E5B4-F54D-8DC7-0B2B3568C775}" destId="{FBCC2FD6-9718-0448-9034-8EC53426FB3E}" srcOrd="1" destOrd="0" parTransId="{0ACB07F8-A3AE-6948-80C7-D347B6B83ED5}" sibTransId="{9C18B31B-A0F7-6C46-9D4B-6E570CD87873}"/>
    <dgm:cxn modelId="{B3AF27B5-B3C7-4B40-8017-5A89325C4EAA}" type="presOf" srcId="{D5BC97D7-806D-8F44-A0C4-8541352E6749}" destId="{AEF33964-6601-AC42-AB9F-FF085AE5BE10}" srcOrd="0" destOrd="0" presId="urn:microsoft.com/office/officeart/2005/8/layout/lProcess3"/>
    <dgm:cxn modelId="{F9B76AF2-2EE2-CC43-B2EE-BFB7352BDB95}" type="presOf" srcId="{EA27FE61-E5B4-F54D-8DC7-0B2B3568C775}" destId="{FF8EC013-40CC-6F49-A58E-495E9602930A}" srcOrd="0" destOrd="0" presId="urn:microsoft.com/office/officeart/2005/8/layout/lProcess3"/>
    <dgm:cxn modelId="{7AD39290-7782-334D-801E-CCF989F90CE1}" type="presParOf" srcId="{FF8EC013-40CC-6F49-A58E-495E9602930A}" destId="{ED57BF5E-F813-C243-91B4-52D5943DD78A}" srcOrd="0" destOrd="0" presId="urn:microsoft.com/office/officeart/2005/8/layout/lProcess3"/>
    <dgm:cxn modelId="{ABA484AF-A664-1A47-A23C-6E9158EA21DF}" type="presParOf" srcId="{ED57BF5E-F813-C243-91B4-52D5943DD78A}" destId="{E51A4D6E-40B2-3E49-B0F7-B092DE656B48}" srcOrd="0" destOrd="0" presId="urn:microsoft.com/office/officeart/2005/8/layout/lProcess3"/>
    <dgm:cxn modelId="{969EBCF3-D75A-4A4C-9316-C4A52244EEA3}" type="presParOf" srcId="{FF8EC013-40CC-6F49-A58E-495E9602930A}" destId="{4DBCC508-DC3D-264C-A244-BD33E152004C}" srcOrd="1" destOrd="0" presId="urn:microsoft.com/office/officeart/2005/8/layout/lProcess3"/>
    <dgm:cxn modelId="{E6B8633C-28AB-1B4A-B01F-D0FC110C7A8D}" type="presParOf" srcId="{FF8EC013-40CC-6F49-A58E-495E9602930A}" destId="{767B0D69-BE57-8245-8D6B-BD8556E8FA2F}" srcOrd="2" destOrd="0" presId="urn:microsoft.com/office/officeart/2005/8/layout/lProcess3"/>
    <dgm:cxn modelId="{B47DCA3B-B81E-7A4F-843D-06629369DB05}" type="presParOf" srcId="{767B0D69-BE57-8245-8D6B-BD8556E8FA2F}" destId="{AF34985E-1AA9-2A48-871A-8037C0B10E1A}" srcOrd="0" destOrd="0" presId="urn:microsoft.com/office/officeart/2005/8/layout/lProcess3"/>
    <dgm:cxn modelId="{ACB75DC4-4E99-AE4A-A7C5-9EF608BEA64D}" type="presParOf" srcId="{FF8EC013-40CC-6F49-A58E-495E9602930A}" destId="{FB3774BD-5B13-C74A-8B1B-6EEEE385647C}" srcOrd="3" destOrd="0" presId="urn:microsoft.com/office/officeart/2005/8/layout/lProcess3"/>
    <dgm:cxn modelId="{F612B60E-F6B7-3243-ACAF-6BD2783231BA}" type="presParOf" srcId="{FF8EC013-40CC-6F49-A58E-495E9602930A}" destId="{96353E5F-4353-1947-901A-217096E282F4}" srcOrd="4" destOrd="0" presId="urn:microsoft.com/office/officeart/2005/8/layout/lProcess3"/>
    <dgm:cxn modelId="{D4493A73-D943-4C4A-BDF2-6BF6050A386D}" type="presParOf" srcId="{96353E5F-4353-1947-901A-217096E282F4}" destId="{AEF33964-6601-AC42-AB9F-FF085AE5BE1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A58CEA-C816-F34C-8856-737A7298A1A8}" type="doc">
      <dgm:prSet loTypeId="urn:microsoft.com/office/officeart/2005/8/layout/l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5545A26D-58EC-D343-A2AD-963AA4A163FF}">
      <dgm:prSet/>
      <dgm:spPr/>
      <dgm:t>
        <a:bodyPr/>
        <a:lstStyle/>
        <a:p>
          <a:pPr rtl="0"/>
          <a:r>
            <a:rPr lang="es-ES_tradnl"/>
            <a:t>La protección del ingreso del trabajo, no aparece como un objetivo explícito </a:t>
          </a:r>
        </a:p>
      </dgm:t>
    </dgm:pt>
    <dgm:pt modelId="{C6419195-18A6-8642-B0C4-BCDAA3E10270}" type="parTrans" cxnId="{3865BBDD-1498-BD41-BC2F-5A4F79574C5F}">
      <dgm:prSet/>
      <dgm:spPr/>
      <dgm:t>
        <a:bodyPr/>
        <a:lstStyle/>
        <a:p>
          <a:endParaRPr lang="es-ES_tradnl"/>
        </a:p>
      </dgm:t>
    </dgm:pt>
    <dgm:pt modelId="{D0DD7F9F-9A82-E84E-876D-96AA38E5A54B}" type="sibTrans" cxnId="{3865BBDD-1498-BD41-BC2F-5A4F79574C5F}">
      <dgm:prSet/>
      <dgm:spPr/>
      <dgm:t>
        <a:bodyPr/>
        <a:lstStyle/>
        <a:p>
          <a:endParaRPr lang="es-ES_tradnl"/>
        </a:p>
      </dgm:t>
    </dgm:pt>
    <dgm:pt modelId="{5098B9F0-ADD2-624E-8918-942DF0BD8F16}">
      <dgm:prSet/>
      <dgm:spPr/>
      <dgm:t>
        <a:bodyPr/>
        <a:lstStyle/>
        <a:p>
          <a:pPr rtl="0"/>
          <a:r>
            <a:rPr lang="es-ES_tradnl"/>
            <a:t>El salario fue entendido como un precio más, fijado en un mercado en el que actúan entes con muy distinto poder de negociación.</a:t>
          </a:r>
        </a:p>
      </dgm:t>
    </dgm:pt>
    <dgm:pt modelId="{105C4B00-2B3C-BC4E-B207-070D4F3487F0}" type="parTrans" cxnId="{C4434889-1A29-4441-9361-F0F42E2188DB}">
      <dgm:prSet/>
      <dgm:spPr/>
      <dgm:t>
        <a:bodyPr/>
        <a:lstStyle/>
        <a:p>
          <a:endParaRPr lang="es-ES_tradnl"/>
        </a:p>
      </dgm:t>
    </dgm:pt>
    <dgm:pt modelId="{37E1437F-63C1-EB45-9350-D92EA609C47B}" type="sibTrans" cxnId="{C4434889-1A29-4441-9361-F0F42E2188DB}">
      <dgm:prSet/>
      <dgm:spPr/>
      <dgm:t>
        <a:bodyPr/>
        <a:lstStyle/>
        <a:p>
          <a:endParaRPr lang="es-ES_tradnl"/>
        </a:p>
      </dgm:t>
    </dgm:pt>
    <dgm:pt modelId="{B7550601-19C4-ED4E-B3C2-6A6B28C5B63E}">
      <dgm:prSet/>
      <dgm:spPr/>
      <dgm:t>
        <a:bodyPr/>
        <a:lstStyle/>
        <a:p>
          <a:pPr rtl="0"/>
          <a:r>
            <a:rPr lang="es-ES_tradnl"/>
            <a:t>El salario se convirtió en un instrumento de la política económica</a:t>
          </a:r>
        </a:p>
      </dgm:t>
    </dgm:pt>
    <dgm:pt modelId="{FC920514-CE93-B442-B008-ACA379A04D9B}" type="parTrans" cxnId="{27F151F0-735F-1C41-A262-CB12E2AD1DAD}">
      <dgm:prSet/>
      <dgm:spPr/>
      <dgm:t>
        <a:bodyPr/>
        <a:lstStyle/>
        <a:p>
          <a:endParaRPr lang="es-ES_tradnl"/>
        </a:p>
      </dgm:t>
    </dgm:pt>
    <dgm:pt modelId="{262FD6FE-86A0-1F4F-9D97-1ECA2A207D77}" type="sibTrans" cxnId="{27F151F0-735F-1C41-A262-CB12E2AD1DAD}">
      <dgm:prSet/>
      <dgm:spPr/>
      <dgm:t>
        <a:bodyPr/>
        <a:lstStyle/>
        <a:p>
          <a:endParaRPr lang="es-ES_tradnl"/>
        </a:p>
      </dgm:t>
    </dgm:pt>
    <dgm:pt modelId="{003B3FEA-14DB-8D44-B476-BC86835B66A0}">
      <dgm:prSet/>
      <dgm:spPr/>
      <dgm:t>
        <a:bodyPr/>
        <a:lstStyle/>
        <a:p>
          <a:pPr rtl="0"/>
          <a:r>
            <a:rPr lang="es-ES_tradnl"/>
            <a:t>Salario mínimo.  Más que una garantía mínima básica y un piso de la estructura salarial, se convirtió en uno de los principales instrumentos de la política antiinflacionaria.</a:t>
          </a:r>
        </a:p>
      </dgm:t>
    </dgm:pt>
    <dgm:pt modelId="{48C17E92-2DB8-704A-9549-95346A988C43}" type="parTrans" cxnId="{0E0382D3-2859-FD4B-9758-AAE000EA83BF}">
      <dgm:prSet/>
      <dgm:spPr/>
      <dgm:t>
        <a:bodyPr/>
        <a:lstStyle/>
        <a:p>
          <a:endParaRPr lang="es-ES_tradnl"/>
        </a:p>
      </dgm:t>
    </dgm:pt>
    <dgm:pt modelId="{9477CE77-D736-964D-B339-BC263B855D35}" type="sibTrans" cxnId="{0E0382D3-2859-FD4B-9758-AAE000EA83BF}">
      <dgm:prSet/>
      <dgm:spPr/>
      <dgm:t>
        <a:bodyPr/>
        <a:lstStyle/>
        <a:p>
          <a:endParaRPr lang="es-ES_tradnl"/>
        </a:p>
      </dgm:t>
    </dgm:pt>
    <dgm:pt modelId="{DA49FB5C-C5CC-A242-A4E7-A6F24820D938}">
      <dgm:prSet/>
      <dgm:spPr/>
      <dgm:t>
        <a:bodyPr/>
        <a:lstStyle/>
        <a:p>
          <a:pPr rtl="0"/>
          <a:r>
            <a:rPr lang="es-ES_tradnl"/>
            <a:t>El salario manufacturero pasó a ser el principal elemento de competitividad en el modelo de apertura comercial e inserción a la globalización. </a:t>
          </a:r>
        </a:p>
      </dgm:t>
    </dgm:pt>
    <dgm:pt modelId="{B06099E1-EF9F-294F-8896-FFE2C6533936}" type="parTrans" cxnId="{9B9288D0-87CF-074C-B757-B3F367DF961F}">
      <dgm:prSet/>
      <dgm:spPr/>
      <dgm:t>
        <a:bodyPr/>
        <a:lstStyle/>
        <a:p>
          <a:endParaRPr lang="es-ES_tradnl"/>
        </a:p>
      </dgm:t>
    </dgm:pt>
    <dgm:pt modelId="{109A79F5-E144-B84C-9FDB-AA5455799328}" type="sibTrans" cxnId="{9B9288D0-87CF-074C-B757-B3F367DF961F}">
      <dgm:prSet/>
      <dgm:spPr/>
      <dgm:t>
        <a:bodyPr/>
        <a:lstStyle/>
        <a:p>
          <a:endParaRPr lang="es-ES_tradnl"/>
        </a:p>
      </dgm:t>
    </dgm:pt>
    <dgm:pt modelId="{FC998A8D-E1F6-444E-853D-A11C6C6B0BC7}" type="pres">
      <dgm:prSet presAssocID="{C1A58CEA-C816-F34C-8856-737A7298A1A8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BFC6A976-28F3-D34C-B37D-0A17B4D9098A}" type="pres">
      <dgm:prSet presAssocID="{5545A26D-58EC-D343-A2AD-963AA4A163FF}" presName="horFlow" presStyleCnt="0"/>
      <dgm:spPr/>
    </dgm:pt>
    <dgm:pt modelId="{08F05713-8841-3648-B893-69B13A639A73}" type="pres">
      <dgm:prSet presAssocID="{5545A26D-58EC-D343-A2AD-963AA4A163FF}" presName="bigChev" presStyleLbl="node1" presStyleIdx="0" presStyleCnt="2"/>
      <dgm:spPr/>
    </dgm:pt>
    <dgm:pt modelId="{CA8EFF25-C428-0247-9444-20CED82FD542}" type="pres">
      <dgm:prSet presAssocID="{105C4B00-2B3C-BC4E-B207-070D4F3487F0}" presName="parTrans" presStyleCnt="0"/>
      <dgm:spPr/>
    </dgm:pt>
    <dgm:pt modelId="{981930E6-B3E2-BB47-8FF5-36A86F652B32}" type="pres">
      <dgm:prSet presAssocID="{5098B9F0-ADD2-624E-8918-942DF0BD8F16}" presName="node" presStyleLbl="alignAccFollowNode1" presStyleIdx="0" presStyleCnt="3" custScaleX="183932">
        <dgm:presLayoutVars>
          <dgm:bulletEnabled val="1"/>
        </dgm:presLayoutVars>
      </dgm:prSet>
      <dgm:spPr/>
    </dgm:pt>
    <dgm:pt modelId="{A9C8E864-1207-804C-A1AE-42C0DA515F2D}" type="pres">
      <dgm:prSet presAssocID="{5545A26D-58EC-D343-A2AD-963AA4A163FF}" presName="vSp" presStyleCnt="0"/>
      <dgm:spPr/>
    </dgm:pt>
    <dgm:pt modelId="{59E6BE91-4C61-DF45-BB7A-6D9090ADB806}" type="pres">
      <dgm:prSet presAssocID="{B7550601-19C4-ED4E-B3C2-6A6B28C5B63E}" presName="horFlow" presStyleCnt="0"/>
      <dgm:spPr/>
    </dgm:pt>
    <dgm:pt modelId="{0DEEB063-807C-AF47-9012-EB89EA961F54}" type="pres">
      <dgm:prSet presAssocID="{B7550601-19C4-ED4E-B3C2-6A6B28C5B63E}" presName="bigChev" presStyleLbl="node1" presStyleIdx="1" presStyleCnt="2"/>
      <dgm:spPr/>
    </dgm:pt>
    <dgm:pt modelId="{C5DB8BD6-1D1B-CD43-91F7-62926B9189F1}" type="pres">
      <dgm:prSet presAssocID="{48C17E92-2DB8-704A-9549-95346A988C43}" presName="parTrans" presStyleCnt="0"/>
      <dgm:spPr/>
    </dgm:pt>
    <dgm:pt modelId="{2587FEC5-EECC-2648-B21E-6A2E52C30720}" type="pres">
      <dgm:prSet presAssocID="{003B3FEA-14DB-8D44-B476-BC86835B66A0}" presName="node" presStyleLbl="alignAccFollowNode1" presStyleIdx="1" presStyleCnt="3">
        <dgm:presLayoutVars>
          <dgm:bulletEnabled val="1"/>
        </dgm:presLayoutVars>
      </dgm:prSet>
      <dgm:spPr/>
    </dgm:pt>
    <dgm:pt modelId="{EFD02A52-6588-9349-9AEB-5B1E20AE837B}" type="pres">
      <dgm:prSet presAssocID="{9477CE77-D736-964D-B339-BC263B855D35}" presName="sibTrans" presStyleCnt="0"/>
      <dgm:spPr/>
    </dgm:pt>
    <dgm:pt modelId="{5D61158F-6214-F94B-B5A7-214D497F4830}" type="pres">
      <dgm:prSet presAssocID="{DA49FB5C-C5CC-A242-A4E7-A6F24820D938}" presName="node" presStyleLbl="alignAccFollowNode1" presStyleIdx="2" presStyleCnt="3">
        <dgm:presLayoutVars>
          <dgm:bulletEnabled val="1"/>
        </dgm:presLayoutVars>
      </dgm:prSet>
      <dgm:spPr/>
    </dgm:pt>
  </dgm:ptLst>
  <dgm:cxnLst>
    <dgm:cxn modelId="{57A7CE5B-D5EC-8F4B-BA6C-98508A23927A}" type="presOf" srcId="{B7550601-19C4-ED4E-B3C2-6A6B28C5B63E}" destId="{0DEEB063-807C-AF47-9012-EB89EA961F54}" srcOrd="0" destOrd="0" presId="urn:microsoft.com/office/officeart/2005/8/layout/lProcess3"/>
    <dgm:cxn modelId="{37E5C05C-C0D3-4D47-A68C-B962820C901E}" type="presOf" srcId="{5545A26D-58EC-D343-A2AD-963AA4A163FF}" destId="{08F05713-8841-3648-B893-69B13A639A73}" srcOrd="0" destOrd="0" presId="urn:microsoft.com/office/officeart/2005/8/layout/lProcess3"/>
    <dgm:cxn modelId="{74302055-96E2-5245-88D8-1C6C71177FFB}" type="presOf" srcId="{C1A58CEA-C816-F34C-8856-737A7298A1A8}" destId="{FC998A8D-E1F6-444E-853D-A11C6C6B0BC7}" srcOrd="0" destOrd="0" presId="urn:microsoft.com/office/officeart/2005/8/layout/lProcess3"/>
    <dgm:cxn modelId="{C4434889-1A29-4441-9361-F0F42E2188DB}" srcId="{5545A26D-58EC-D343-A2AD-963AA4A163FF}" destId="{5098B9F0-ADD2-624E-8918-942DF0BD8F16}" srcOrd="0" destOrd="0" parTransId="{105C4B00-2B3C-BC4E-B207-070D4F3487F0}" sibTransId="{37E1437F-63C1-EB45-9350-D92EA609C47B}"/>
    <dgm:cxn modelId="{72DB2EA9-E00A-EB47-BCED-F7C6600F7A1A}" type="presOf" srcId="{5098B9F0-ADD2-624E-8918-942DF0BD8F16}" destId="{981930E6-B3E2-BB47-8FF5-36A86F652B32}" srcOrd="0" destOrd="0" presId="urn:microsoft.com/office/officeart/2005/8/layout/lProcess3"/>
    <dgm:cxn modelId="{FD7108AF-5DAA-CC49-B9E6-3CEDDD55B497}" type="presOf" srcId="{003B3FEA-14DB-8D44-B476-BC86835B66A0}" destId="{2587FEC5-EECC-2648-B21E-6A2E52C30720}" srcOrd="0" destOrd="0" presId="urn:microsoft.com/office/officeart/2005/8/layout/lProcess3"/>
    <dgm:cxn modelId="{9B9288D0-87CF-074C-B757-B3F367DF961F}" srcId="{B7550601-19C4-ED4E-B3C2-6A6B28C5B63E}" destId="{DA49FB5C-C5CC-A242-A4E7-A6F24820D938}" srcOrd="1" destOrd="0" parTransId="{B06099E1-EF9F-294F-8896-FFE2C6533936}" sibTransId="{109A79F5-E144-B84C-9FDB-AA5455799328}"/>
    <dgm:cxn modelId="{F95060D3-05F8-EB4E-9D0F-37952F9AF75C}" type="presOf" srcId="{DA49FB5C-C5CC-A242-A4E7-A6F24820D938}" destId="{5D61158F-6214-F94B-B5A7-214D497F4830}" srcOrd="0" destOrd="0" presId="urn:microsoft.com/office/officeart/2005/8/layout/lProcess3"/>
    <dgm:cxn modelId="{0E0382D3-2859-FD4B-9758-AAE000EA83BF}" srcId="{B7550601-19C4-ED4E-B3C2-6A6B28C5B63E}" destId="{003B3FEA-14DB-8D44-B476-BC86835B66A0}" srcOrd="0" destOrd="0" parTransId="{48C17E92-2DB8-704A-9549-95346A988C43}" sibTransId="{9477CE77-D736-964D-B339-BC263B855D35}"/>
    <dgm:cxn modelId="{3865BBDD-1498-BD41-BC2F-5A4F79574C5F}" srcId="{C1A58CEA-C816-F34C-8856-737A7298A1A8}" destId="{5545A26D-58EC-D343-A2AD-963AA4A163FF}" srcOrd="0" destOrd="0" parTransId="{C6419195-18A6-8642-B0C4-BCDAA3E10270}" sibTransId="{D0DD7F9F-9A82-E84E-876D-96AA38E5A54B}"/>
    <dgm:cxn modelId="{27F151F0-735F-1C41-A262-CB12E2AD1DAD}" srcId="{C1A58CEA-C816-F34C-8856-737A7298A1A8}" destId="{B7550601-19C4-ED4E-B3C2-6A6B28C5B63E}" srcOrd="1" destOrd="0" parTransId="{FC920514-CE93-B442-B008-ACA379A04D9B}" sibTransId="{262FD6FE-86A0-1F4F-9D97-1ECA2A207D77}"/>
    <dgm:cxn modelId="{F2C58294-190C-014A-91E1-C4D95F9DF382}" type="presParOf" srcId="{FC998A8D-E1F6-444E-853D-A11C6C6B0BC7}" destId="{BFC6A976-28F3-D34C-B37D-0A17B4D9098A}" srcOrd="0" destOrd="0" presId="urn:microsoft.com/office/officeart/2005/8/layout/lProcess3"/>
    <dgm:cxn modelId="{8FFA81F6-2A0E-4049-BFC9-9E5F1915C8C4}" type="presParOf" srcId="{BFC6A976-28F3-D34C-B37D-0A17B4D9098A}" destId="{08F05713-8841-3648-B893-69B13A639A73}" srcOrd="0" destOrd="0" presId="urn:microsoft.com/office/officeart/2005/8/layout/lProcess3"/>
    <dgm:cxn modelId="{CDC89EEA-2F60-814C-8984-D1EEB52585DA}" type="presParOf" srcId="{BFC6A976-28F3-D34C-B37D-0A17B4D9098A}" destId="{CA8EFF25-C428-0247-9444-20CED82FD542}" srcOrd="1" destOrd="0" presId="urn:microsoft.com/office/officeart/2005/8/layout/lProcess3"/>
    <dgm:cxn modelId="{9662EBAD-CFB8-D241-BD34-A78997A23821}" type="presParOf" srcId="{BFC6A976-28F3-D34C-B37D-0A17B4D9098A}" destId="{981930E6-B3E2-BB47-8FF5-36A86F652B32}" srcOrd="2" destOrd="0" presId="urn:microsoft.com/office/officeart/2005/8/layout/lProcess3"/>
    <dgm:cxn modelId="{E3592EA7-0208-754C-A165-5222BA668715}" type="presParOf" srcId="{FC998A8D-E1F6-444E-853D-A11C6C6B0BC7}" destId="{A9C8E864-1207-804C-A1AE-42C0DA515F2D}" srcOrd="1" destOrd="0" presId="urn:microsoft.com/office/officeart/2005/8/layout/lProcess3"/>
    <dgm:cxn modelId="{AEBE2E4C-C0C4-8B4F-954F-28955579AAD0}" type="presParOf" srcId="{FC998A8D-E1F6-444E-853D-A11C6C6B0BC7}" destId="{59E6BE91-4C61-DF45-BB7A-6D9090ADB806}" srcOrd="2" destOrd="0" presId="urn:microsoft.com/office/officeart/2005/8/layout/lProcess3"/>
    <dgm:cxn modelId="{A26F44AA-32D4-764C-AA01-682C51E8A54E}" type="presParOf" srcId="{59E6BE91-4C61-DF45-BB7A-6D9090ADB806}" destId="{0DEEB063-807C-AF47-9012-EB89EA961F54}" srcOrd="0" destOrd="0" presId="urn:microsoft.com/office/officeart/2005/8/layout/lProcess3"/>
    <dgm:cxn modelId="{D716EB4A-27FF-DF4B-A37C-FCB6B9BC27D1}" type="presParOf" srcId="{59E6BE91-4C61-DF45-BB7A-6D9090ADB806}" destId="{C5DB8BD6-1D1B-CD43-91F7-62926B9189F1}" srcOrd="1" destOrd="0" presId="urn:microsoft.com/office/officeart/2005/8/layout/lProcess3"/>
    <dgm:cxn modelId="{B8D503F3-D57C-774D-94FA-896D4AF1ED3A}" type="presParOf" srcId="{59E6BE91-4C61-DF45-BB7A-6D9090ADB806}" destId="{2587FEC5-EECC-2648-B21E-6A2E52C30720}" srcOrd="2" destOrd="0" presId="urn:microsoft.com/office/officeart/2005/8/layout/lProcess3"/>
    <dgm:cxn modelId="{CCC9D7DE-7D04-6547-AC9A-C46AC136E569}" type="presParOf" srcId="{59E6BE91-4C61-DF45-BB7A-6D9090ADB806}" destId="{EFD02A52-6588-9349-9AEB-5B1E20AE837B}" srcOrd="3" destOrd="0" presId="urn:microsoft.com/office/officeart/2005/8/layout/lProcess3"/>
    <dgm:cxn modelId="{EF9BDE4D-288B-7A47-9A11-5EAE8C9153DD}" type="presParOf" srcId="{59E6BE91-4C61-DF45-BB7A-6D9090ADB806}" destId="{5D61158F-6214-F94B-B5A7-214D497F4830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D49B57-6B4A-0647-B265-F95F61BA58A0}" type="doc">
      <dgm:prSet loTypeId="urn:microsoft.com/office/officeart/2005/8/layout/pyramid2" loCatId="" qsTypeId="urn:microsoft.com/office/officeart/2005/8/quickstyle/simple4" qsCatId="simple" csTypeId="urn:microsoft.com/office/officeart/2005/8/colors/accent1_2" csCatId="accent1" phldr="1"/>
      <dgm:spPr/>
    </dgm:pt>
    <dgm:pt modelId="{1CBDD207-F634-F941-951B-4138159407B5}">
      <dgm:prSet phldrT="[Texto]"/>
      <dgm:spPr/>
      <dgm:t>
        <a:bodyPr/>
        <a:lstStyle/>
        <a:p>
          <a:r>
            <a:rPr lang="es-ES_tradnl" dirty="0"/>
            <a:t>Demanda interna y bajo crecimiento</a:t>
          </a:r>
        </a:p>
      </dgm:t>
    </dgm:pt>
    <dgm:pt modelId="{9337FA9F-1982-F34F-B7F1-1EF440F45060}" type="parTrans" cxnId="{0A6320C3-CC2B-A849-AE2D-F16804E28B7C}">
      <dgm:prSet/>
      <dgm:spPr/>
      <dgm:t>
        <a:bodyPr/>
        <a:lstStyle/>
        <a:p>
          <a:endParaRPr lang="es-ES_tradnl"/>
        </a:p>
      </dgm:t>
    </dgm:pt>
    <dgm:pt modelId="{3934E3A2-48A5-0F4B-A119-33A2349C2758}" type="sibTrans" cxnId="{0A6320C3-CC2B-A849-AE2D-F16804E28B7C}">
      <dgm:prSet/>
      <dgm:spPr/>
      <dgm:t>
        <a:bodyPr/>
        <a:lstStyle/>
        <a:p>
          <a:endParaRPr lang="es-ES_tradnl"/>
        </a:p>
      </dgm:t>
    </dgm:pt>
    <dgm:pt modelId="{63781CFE-A365-3C40-A6D7-EAA3502D0DDD}">
      <dgm:prSet phldrT="[Texto]"/>
      <dgm:spPr/>
      <dgm:t>
        <a:bodyPr/>
        <a:lstStyle/>
        <a:p>
          <a:r>
            <a:rPr lang="es-ES_tradnl" dirty="0"/>
            <a:t>Pobreza e informalidad</a:t>
          </a:r>
        </a:p>
      </dgm:t>
    </dgm:pt>
    <dgm:pt modelId="{E46CA393-1E86-9040-8FA8-E98C0B85F4B9}" type="parTrans" cxnId="{E128E98C-847D-3A48-A61A-C6CC2724BE7C}">
      <dgm:prSet/>
      <dgm:spPr/>
      <dgm:t>
        <a:bodyPr/>
        <a:lstStyle/>
        <a:p>
          <a:endParaRPr lang="es-ES_tradnl"/>
        </a:p>
      </dgm:t>
    </dgm:pt>
    <dgm:pt modelId="{38E5CDCE-B7D9-9E40-8006-5BD7EF4C6D09}" type="sibTrans" cxnId="{E128E98C-847D-3A48-A61A-C6CC2724BE7C}">
      <dgm:prSet/>
      <dgm:spPr/>
      <dgm:t>
        <a:bodyPr/>
        <a:lstStyle/>
        <a:p>
          <a:endParaRPr lang="es-ES_tradnl"/>
        </a:p>
      </dgm:t>
    </dgm:pt>
    <dgm:pt modelId="{92E48809-66BE-F94F-8699-2A2947CC4CDE}">
      <dgm:prSet phldrT="[Texto]"/>
      <dgm:spPr/>
      <dgm:t>
        <a:bodyPr/>
        <a:lstStyle/>
        <a:p>
          <a:r>
            <a:rPr lang="es-ES_tradnl" dirty="0"/>
            <a:t>Migración forzada</a:t>
          </a:r>
        </a:p>
        <a:p>
          <a:r>
            <a:rPr lang="es-ES_tradnl" dirty="0"/>
            <a:t>Violencia</a:t>
          </a:r>
        </a:p>
      </dgm:t>
    </dgm:pt>
    <dgm:pt modelId="{E47B1B77-2B3B-9C46-9F66-2D341F390D16}" type="parTrans" cxnId="{18CB6A32-81FC-2340-9E18-726E35231D32}">
      <dgm:prSet/>
      <dgm:spPr/>
      <dgm:t>
        <a:bodyPr/>
        <a:lstStyle/>
        <a:p>
          <a:endParaRPr lang="es-ES_tradnl"/>
        </a:p>
      </dgm:t>
    </dgm:pt>
    <dgm:pt modelId="{B7AF3275-AD3A-9C42-B18D-0033E9DCD1DC}" type="sibTrans" cxnId="{18CB6A32-81FC-2340-9E18-726E35231D32}">
      <dgm:prSet/>
      <dgm:spPr/>
      <dgm:t>
        <a:bodyPr/>
        <a:lstStyle/>
        <a:p>
          <a:endParaRPr lang="es-ES_tradnl"/>
        </a:p>
      </dgm:t>
    </dgm:pt>
    <dgm:pt modelId="{8E48450E-5119-A744-941F-EA6BF50F8856}" type="pres">
      <dgm:prSet presAssocID="{3DD49B57-6B4A-0647-B265-F95F61BA58A0}" presName="compositeShape" presStyleCnt="0">
        <dgm:presLayoutVars>
          <dgm:dir/>
          <dgm:resizeHandles/>
        </dgm:presLayoutVars>
      </dgm:prSet>
      <dgm:spPr/>
    </dgm:pt>
    <dgm:pt modelId="{3C726E53-5D9D-7447-AF6C-218DEC7721F5}" type="pres">
      <dgm:prSet presAssocID="{3DD49B57-6B4A-0647-B265-F95F61BA58A0}" presName="pyramid" presStyleLbl="node1" presStyleIdx="0" presStyleCnt="1"/>
      <dgm:spPr/>
    </dgm:pt>
    <dgm:pt modelId="{643AFF06-2BCE-F045-B2C5-9CE7B1A1440B}" type="pres">
      <dgm:prSet presAssocID="{3DD49B57-6B4A-0647-B265-F95F61BA58A0}" presName="theList" presStyleCnt="0"/>
      <dgm:spPr/>
    </dgm:pt>
    <dgm:pt modelId="{EBE04DFC-5916-9641-B508-1096C74C3BC2}" type="pres">
      <dgm:prSet presAssocID="{1CBDD207-F634-F941-951B-4138159407B5}" presName="aNode" presStyleLbl="fgAcc1" presStyleIdx="0" presStyleCnt="3">
        <dgm:presLayoutVars>
          <dgm:bulletEnabled val="1"/>
        </dgm:presLayoutVars>
      </dgm:prSet>
      <dgm:spPr/>
    </dgm:pt>
    <dgm:pt modelId="{EC26E047-44A1-6049-9B18-E52507FA9B66}" type="pres">
      <dgm:prSet presAssocID="{1CBDD207-F634-F941-951B-4138159407B5}" presName="aSpace" presStyleCnt="0"/>
      <dgm:spPr/>
    </dgm:pt>
    <dgm:pt modelId="{CB6AF9A5-199A-BC4B-AFCE-9439CFEF0CDE}" type="pres">
      <dgm:prSet presAssocID="{63781CFE-A365-3C40-A6D7-EAA3502D0DDD}" presName="aNode" presStyleLbl="fgAcc1" presStyleIdx="1" presStyleCnt="3">
        <dgm:presLayoutVars>
          <dgm:bulletEnabled val="1"/>
        </dgm:presLayoutVars>
      </dgm:prSet>
      <dgm:spPr/>
    </dgm:pt>
    <dgm:pt modelId="{5A328A54-6494-6741-AF98-46FA21614349}" type="pres">
      <dgm:prSet presAssocID="{63781CFE-A365-3C40-A6D7-EAA3502D0DDD}" presName="aSpace" presStyleCnt="0"/>
      <dgm:spPr/>
    </dgm:pt>
    <dgm:pt modelId="{448D863F-3F2D-E444-98DB-5D059974545F}" type="pres">
      <dgm:prSet presAssocID="{92E48809-66BE-F94F-8699-2A2947CC4CDE}" presName="aNode" presStyleLbl="fgAcc1" presStyleIdx="2" presStyleCnt="3">
        <dgm:presLayoutVars>
          <dgm:bulletEnabled val="1"/>
        </dgm:presLayoutVars>
      </dgm:prSet>
      <dgm:spPr/>
    </dgm:pt>
    <dgm:pt modelId="{F8A1FBED-8687-DD48-A863-7B3FF91DC9C1}" type="pres">
      <dgm:prSet presAssocID="{92E48809-66BE-F94F-8699-2A2947CC4CDE}" presName="aSpace" presStyleCnt="0"/>
      <dgm:spPr/>
    </dgm:pt>
  </dgm:ptLst>
  <dgm:cxnLst>
    <dgm:cxn modelId="{18CB6A32-81FC-2340-9E18-726E35231D32}" srcId="{3DD49B57-6B4A-0647-B265-F95F61BA58A0}" destId="{92E48809-66BE-F94F-8699-2A2947CC4CDE}" srcOrd="2" destOrd="0" parTransId="{E47B1B77-2B3B-9C46-9F66-2D341F390D16}" sibTransId="{B7AF3275-AD3A-9C42-B18D-0033E9DCD1DC}"/>
    <dgm:cxn modelId="{578BD959-8827-A441-A3BD-A8AE5D41DDF4}" type="presOf" srcId="{92E48809-66BE-F94F-8699-2A2947CC4CDE}" destId="{448D863F-3F2D-E444-98DB-5D059974545F}" srcOrd="0" destOrd="0" presId="urn:microsoft.com/office/officeart/2005/8/layout/pyramid2"/>
    <dgm:cxn modelId="{B1838D7C-74C0-B149-A112-4A0E872BF9E3}" type="presOf" srcId="{3DD49B57-6B4A-0647-B265-F95F61BA58A0}" destId="{8E48450E-5119-A744-941F-EA6BF50F8856}" srcOrd="0" destOrd="0" presId="urn:microsoft.com/office/officeart/2005/8/layout/pyramid2"/>
    <dgm:cxn modelId="{04003687-FECC-E143-BCF6-E45B3A6F0E4A}" type="presOf" srcId="{1CBDD207-F634-F941-951B-4138159407B5}" destId="{EBE04DFC-5916-9641-B508-1096C74C3BC2}" srcOrd="0" destOrd="0" presId="urn:microsoft.com/office/officeart/2005/8/layout/pyramid2"/>
    <dgm:cxn modelId="{C8EC688B-B51F-B047-B440-A3E633FB36F6}" type="presOf" srcId="{63781CFE-A365-3C40-A6D7-EAA3502D0DDD}" destId="{CB6AF9A5-199A-BC4B-AFCE-9439CFEF0CDE}" srcOrd="0" destOrd="0" presId="urn:microsoft.com/office/officeart/2005/8/layout/pyramid2"/>
    <dgm:cxn modelId="{E128E98C-847D-3A48-A61A-C6CC2724BE7C}" srcId="{3DD49B57-6B4A-0647-B265-F95F61BA58A0}" destId="{63781CFE-A365-3C40-A6D7-EAA3502D0DDD}" srcOrd="1" destOrd="0" parTransId="{E46CA393-1E86-9040-8FA8-E98C0B85F4B9}" sibTransId="{38E5CDCE-B7D9-9E40-8006-5BD7EF4C6D09}"/>
    <dgm:cxn modelId="{0A6320C3-CC2B-A849-AE2D-F16804E28B7C}" srcId="{3DD49B57-6B4A-0647-B265-F95F61BA58A0}" destId="{1CBDD207-F634-F941-951B-4138159407B5}" srcOrd="0" destOrd="0" parTransId="{9337FA9F-1982-F34F-B7F1-1EF440F45060}" sibTransId="{3934E3A2-48A5-0F4B-A119-33A2349C2758}"/>
    <dgm:cxn modelId="{290C2270-1418-D340-8B97-711520B91AF8}" type="presParOf" srcId="{8E48450E-5119-A744-941F-EA6BF50F8856}" destId="{3C726E53-5D9D-7447-AF6C-218DEC7721F5}" srcOrd="0" destOrd="0" presId="urn:microsoft.com/office/officeart/2005/8/layout/pyramid2"/>
    <dgm:cxn modelId="{15DFCB29-AAB2-3649-9903-4F608CAFE7D6}" type="presParOf" srcId="{8E48450E-5119-A744-941F-EA6BF50F8856}" destId="{643AFF06-2BCE-F045-B2C5-9CE7B1A1440B}" srcOrd="1" destOrd="0" presId="urn:microsoft.com/office/officeart/2005/8/layout/pyramid2"/>
    <dgm:cxn modelId="{B859019E-35FE-1640-9209-56C0AC5CB407}" type="presParOf" srcId="{643AFF06-2BCE-F045-B2C5-9CE7B1A1440B}" destId="{EBE04DFC-5916-9641-B508-1096C74C3BC2}" srcOrd="0" destOrd="0" presId="urn:microsoft.com/office/officeart/2005/8/layout/pyramid2"/>
    <dgm:cxn modelId="{A3EAE1AF-443D-7347-AEC2-E753A9F06E39}" type="presParOf" srcId="{643AFF06-2BCE-F045-B2C5-9CE7B1A1440B}" destId="{EC26E047-44A1-6049-9B18-E52507FA9B66}" srcOrd="1" destOrd="0" presId="urn:microsoft.com/office/officeart/2005/8/layout/pyramid2"/>
    <dgm:cxn modelId="{56D23808-595C-8C45-BADA-8D6F5BD957F2}" type="presParOf" srcId="{643AFF06-2BCE-F045-B2C5-9CE7B1A1440B}" destId="{CB6AF9A5-199A-BC4B-AFCE-9439CFEF0CDE}" srcOrd="2" destOrd="0" presId="urn:microsoft.com/office/officeart/2005/8/layout/pyramid2"/>
    <dgm:cxn modelId="{5C2128A6-BD77-2E49-B1D9-9736177CBC3C}" type="presParOf" srcId="{643AFF06-2BCE-F045-B2C5-9CE7B1A1440B}" destId="{5A328A54-6494-6741-AF98-46FA21614349}" srcOrd="3" destOrd="0" presId="urn:microsoft.com/office/officeart/2005/8/layout/pyramid2"/>
    <dgm:cxn modelId="{2EAAF548-A6E1-BC4D-9D1A-447B9B98AACD}" type="presParOf" srcId="{643AFF06-2BCE-F045-B2C5-9CE7B1A1440B}" destId="{448D863F-3F2D-E444-98DB-5D059974545F}" srcOrd="4" destOrd="0" presId="urn:microsoft.com/office/officeart/2005/8/layout/pyramid2"/>
    <dgm:cxn modelId="{871407A8-110E-D94A-A20D-A842B6C8A46D}" type="presParOf" srcId="{643AFF06-2BCE-F045-B2C5-9CE7B1A1440B}" destId="{F8A1FBED-8687-DD48-A863-7B3FF91DC9C1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20F9D5-2684-ED4A-9691-DBC2D37DFDF5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15334B7D-6923-D74D-B6C2-07EC511421DE}">
      <dgm:prSet/>
      <dgm:spPr/>
      <dgm:t>
        <a:bodyPr/>
        <a:lstStyle/>
        <a:p>
          <a:pPr rtl="0"/>
          <a:r>
            <a:rPr lang="es-ES_tradnl" dirty="0"/>
            <a:t>Fortalecer de manera sostenida el ingreso por trabajo atañe no solo a la </a:t>
          </a:r>
          <a:r>
            <a:rPr lang="es-ES_tradnl" i="1" dirty="0"/>
            <a:t>política laboral</a:t>
          </a:r>
          <a:r>
            <a:rPr lang="es-ES_tradnl" dirty="0"/>
            <a:t>, sino a toda la </a:t>
          </a:r>
          <a:r>
            <a:rPr lang="es-ES_tradnl" i="1" dirty="0"/>
            <a:t>política económica y social</a:t>
          </a:r>
          <a:endParaRPr lang="es-ES_tradnl" dirty="0"/>
        </a:p>
      </dgm:t>
    </dgm:pt>
    <dgm:pt modelId="{8F09D0D9-790E-6B49-9562-4B3DDADF353B}" type="parTrans" cxnId="{D7E93BF9-1384-A149-BDEC-83D479C727FB}">
      <dgm:prSet/>
      <dgm:spPr/>
      <dgm:t>
        <a:bodyPr/>
        <a:lstStyle/>
        <a:p>
          <a:endParaRPr lang="es-ES_tradnl"/>
        </a:p>
      </dgm:t>
    </dgm:pt>
    <dgm:pt modelId="{C587ADD3-6847-284C-8200-CAD041D8F4BC}" type="sibTrans" cxnId="{D7E93BF9-1384-A149-BDEC-83D479C727FB}">
      <dgm:prSet/>
      <dgm:spPr/>
      <dgm:t>
        <a:bodyPr/>
        <a:lstStyle/>
        <a:p>
          <a:endParaRPr lang="es-ES_tradnl"/>
        </a:p>
      </dgm:t>
    </dgm:pt>
    <dgm:pt modelId="{C62CC0E9-31FE-C94B-AF41-536CF627D3FD}">
      <dgm:prSet/>
      <dgm:spPr/>
      <dgm:t>
        <a:bodyPr/>
        <a:lstStyle/>
        <a:p>
          <a:pPr rtl="0"/>
          <a:r>
            <a:rPr lang="es-ES_tradnl" dirty="0"/>
            <a:t>Buscar que el desarrollo se traduzca en un mejor nivel del ingreso del que dependen la mayoría de las familias</a:t>
          </a:r>
        </a:p>
      </dgm:t>
    </dgm:pt>
    <dgm:pt modelId="{23A971CE-46C1-5546-9FA2-8E93091E7497}" type="parTrans" cxnId="{417AF989-A450-0F40-B87B-AFF86693AD4E}">
      <dgm:prSet/>
      <dgm:spPr/>
      <dgm:t>
        <a:bodyPr/>
        <a:lstStyle/>
        <a:p>
          <a:endParaRPr lang="es-ES_tradnl"/>
        </a:p>
      </dgm:t>
    </dgm:pt>
    <dgm:pt modelId="{B5AFA574-A2FC-2840-9A78-C615FC1B6E5B}" type="sibTrans" cxnId="{417AF989-A450-0F40-B87B-AFF86693AD4E}">
      <dgm:prSet/>
      <dgm:spPr/>
      <dgm:t>
        <a:bodyPr/>
        <a:lstStyle/>
        <a:p>
          <a:endParaRPr lang="es-ES_tradnl"/>
        </a:p>
      </dgm:t>
    </dgm:pt>
    <dgm:pt modelId="{8966C8A0-3543-C74B-83AA-02F5B86EA46E}" type="pres">
      <dgm:prSet presAssocID="{F120F9D5-2684-ED4A-9691-DBC2D37DFDF5}" presName="compositeShape" presStyleCnt="0">
        <dgm:presLayoutVars>
          <dgm:dir/>
          <dgm:resizeHandles/>
        </dgm:presLayoutVars>
      </dgm:prSet>
      <dgm:spPr/>
    </dgm:pt>
    <dgm:pt modelId="{11BEFF57-6951-4649-9526-6D465D8D5A34}" type="pres">
      <dgm:prSet presAssocID="{F120F9D5-2684-ED4A-9691-DBC2D37DFDF5}" presName="pyramid" presStyleLbl="node1" presStyleIdx="0" presStyleCnt="1"/>
      <dgm:spPr/>
    </dgm:pt>
    <dgm:pt modelId="{55ABEC73-4114-EC4D-A3C5-30E656828453}" type="pres">
      <dgm:prSet presAssocID="{F120F9D5-2684-ED4A-9691-DBC2D37DFDF5}" presName="theList" presStyleCnt="0"/>
      <dgm:spPr/>
    </dgm:pt>
    <dgm:pt modelId="{23558D23-14E3-484B-9BF3-9414DD467E6C}" type="pres">
      <dgm:prSet presAssocID="{C62CC0E9-31FE-C94B-AF41-536CF627D3FD}" presName="aNode" presStyleLbl="fgAcc1" presStyleIdx="0" presStyleCnt="2" custScaleX="166652">
        <dgm:presLayoutVars>
          <dgm:bulletEnabled val="1"/>
        </dgm:presLayoutVars>
      </dgm:prSet>
      <dgm:spPr/>
    </dgm:pt>
    <dgm:pt modelId="{45272F4D-76E3-3641-AB4C-EC13050695FF}" type="pres">
      <dgm:prSet presAssocID="{C62CC0E9-31FE-C94B-AF41-536CF627D3FD}" presName="aSpace" presStyleCnt="0"/>
      <dgm:spPr/>
    </dgm:pt>
    <dgm:pt modelId="{BFA819D1-4B34-CC40-9963-6F955D31D49B}" type="pres">
      <dgm:prSet presAssocID="{15334B7D-6923-D74D-B6C2-07EC511421DE}" presName="aNode" presStyleLbl="fgAcc1" presStyleIdx="1" presStyleCnt="2" custScaleX="211502">
        <dgm:presLayoutVars>
          <dgm:bulletEnabled val="1"/>
        </dgm:presLayoutVars>
      </dgm:prSet>
      <dgm:spPr/>
    </dgm:pt>
    <dgm:pt modelId="{91D416E3-CF4E-6D4F-BC6A-306B8CAA7D2C}" type="pres">
      <dgm:prSet presAssocID="{15334B7D-6923-D74D-B6C2-07EC511421DE}" presName="aSpace" presStyleCnt="0"/>
      <dgm:spPr/>
    </dgm:pt>
  </dgm:ptLst>
  <dgm:cxnLst>
    <dgm:cxn modelId="{C54F1832-2D55-4E48-9FB2-EE447FDF671B}" type="presOf" srcId="{F120F9D5-2684-ED4A-9691-DBC2D37DFDF5}" destId="{8966C8A0-3543-C74B-83AA-02F5B86EA46E}" srcOrd="0" destOrd="0" presId="urn:microsoft.com/office/officeart/2005/8/layout/pyramid2"/>
    <dgm:cxn modelId="{C3C2AA3D-F310-074E-B544-9F562CC4AF8D}" type="presOf" srcId="{15334B7D-6923-D74D-B6C2-07EC511421DE}" destId="{BFA819D1-4B34-CC40-9963-6F955D31D49B}" srcOrd="0" destOrd="0" presId="urn:microsoft.com/office/officeart/2005/8/layout/pyramid2"/>
    <dgm:cxn modelId="{58E1EF68-E425-8246-9799-273135A5769E}" type="presOf" srcId="{C62CC0E9-31FE-C94B-AF41-536CF627D3FD}" destId="{23558D23-14E3-484B-9BF3-9414DD467E6C}" srcOrd="0" destOrd="0" presId="urn:microsoft.com/office/officeart/2005/8/layout/pyramid2"/>
    <dgm:cxn modelId="{417AF989-A450-0F40-B87B-AFF86693AD4E}" srcId="{F120F9D5-2684-ED4A-9691-DBC2D37DFDF5}" destId="{C62CC0E9-31FE-C94B-AF41-536CF627D3FD}" srcOrd="0" destOrd="0" parTransId="{23A971CE-46C1-5546-9FA2-8E93091E7497}" sibTransId="{B5AFA574-A2FC-2840-9A78-C615FC1B6E5B}"/>
    <dgm:cxn modelId="{D7E93BF9-1384-A149-BDEC-83D479C727FB}" srcId="{F120F9D5-2684-ED4A-9691-DBC2D37DFDF5}" destId="{15334B7D-6923-D74D-B6C2-07EC511421DE}" srcOrd="1" destOrd="0" parTransId="{8F09D0D9-790E-6B49-9562-4B3DDADF353B}" sibTransId="{C587ADD3-6847-284C-8200-CAD041D8F4BC}"/>
    <dgm:cxn modelId="{64C45739-3E63-EB4A-9473-B0E4AE9962EA}" type="presParOf" srcId="{8966C8A0-3543-C74B-83AA-02F5B86EA46E}" destId="{11BEFF57-6951-4649-9526-6D465D8D5A34}" srcOrd="0" destOrd="0" presId="urn:microsoft.com/office/officeart/2005/8/layout/pyramid2"/>
    <dgm:cxn modelId="{C766EF3C-6C3B-C94A-AE4C-9483378B324D}" type="presParOf" srcId="{8966C8A0-3543-C74B-83AA-02F5B86EA46E}" destId="{55ABEC73-4114-EC4D-A3C5-30E656828453}" srcOrd="1" destOrd="0" presId="urn:microsoft.com/office/officeart/2005/8/layout/pyramid2"/>
    <dgm:cxn modelId="{D9F5CFC8-6E38-B94B-87ED-5CA76F268DB7}" type="presParOf" srcId="{55ABEC73-4114-EC4D-A3C5-30E656828453}" destId="{23558D23-14E3-484B-9BF3-9414DD467E6C}" srcOrd="0" destOrd="0" presId="urn:microsoft.com/office/officeart/2005/8/layout/pyramid2"/>
    <dgm:cxn modelId="{B7CC3D33-7B35-FC4A-A63F-C714384C37D9}" type="presParOf" srcId="{55ABEC73-4114-EC4D-A3C5-30E656828453}" destId="{45272F4D-76E3-3641-AB4C-EC13050695FF}" srcOrd="1" destOrd="0" presId="urn:microsoft.com/office/officeart/2005/8/layout/pyramid2"/>
    <dgm:cxn modelId="{BEACBC8C-F164-D843-912C-ED366AE47F0D}" type="presParOf" srcId="{55ABEC73-4114-EC4D-A3C5-30E656828453}" destId="{BFA819D1-4B34-CC40-9963-6F955D31D49B}" srcOrd="2" destOrd="0" presId="urn:microsoft.com/office/officeart/2005/8/layout/pyramid2"/>
    <dgm:cxn modelId="{787E8547-AD7E-9245-97AA-57CF1ACBFB62}" type="presParOf" srcId="{55ABEC73-4114-EC4D-A3C5-30E656828453}" destId="{91D416E3-CF4E-6D4F-BC6A-306B8CAA7D2C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F80145-6C97-9E47-A840-3BBFE6747EBE}" type="doc">
      <dgm:prSet loTypeId="urn:microsoft.com/office/officeart/2005/8/layout/lProcess3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7DCF6F35-9EA6-484B-A9BA-65844B041B84}">
      <dgm:prSet custT="1"/>
      <dgm:spPr/>
      <dgm:t>
        <a:bodyPr/>
        <a:lstStyle/>
        <a:p>
          <a:pPr rtl="0"/>
          <a:r>
            <a:rPr lang="es-ES" sz="2000" dirty="0"/>
            <a:t>Va estrechamente ligado al tipo y calidad de empleo generado</a:t>
          </a:r>
        </a:p>
      </dgm:t>
    </dgm:pt>
    <dgm:pt modelId="{C5F7BABA-E9B0-0E48-9DE3-1BA35CE6F4B8}" type="parTrans" cxnId="{D1CEDF3B-7F28-B54B-9C4E-88C0C0359405}">
      <dgm:prSet/>
      <dgm:spPr/>
      <dgm:t>
        <a:bodyPr/>
        <a:lstStyle/>
        <a:p>
          <a:endParaRPr lang="es-ES_tradnl"/>
        </a:p>
      </dgm:t>
    </dgm:pt>
    <dgm:pt modelId="{09A5F0DE-4D51-0446-85EF-5F391076DA02}" type="sibTrans" cxnId="{D1CEDF3B-7F28-B54B-9C4E-88C0C0359405}">
      <dgm:prSet/>
      <dgm:spPr/>
      <dgm:t>
        <a:bodyPr/>
        <a:lstStyle/>
        <a:p>
          <a:endParaRPr lang="es-ES_tradnl"/>
        </a:p>
      </dgm:t>
    </dgm:pt>
    <dgm:pt modelId="{56568845-F533-A146-91A8-0EEB0626B33F}">
      <dgm:prSet custT="1"/>
      <dgm:spPr/>
      <dgm:t>
        <a:bodyPr/>
        <a:lstStyle/>
        <a:p>
          <a:pPr rtl="0"/>
          <a:r>
            <a:rPr lang="es-ES" sz="2000" dirty="0"/>
            <a:t>Al nivel y complejidad de las ocupaciones y de los niveles de conocimientos, habilidades y destrezas requeridas</a:t>
          </a:r>
        </a:p>
      </dgm:t>
    </dgm:pt>
    <dgm:pt modelId="{1C14AE31-74E9-5746-8FE1-7E67B1E86FF3}" type="parTrans" cxnId="{6EEE2CDB-FB48-E249-83D9-FC84F78EE9FE}">
      <dgm:prSet/>
      <dgm:spPr/>
      <dgm:t>
        <a:bodyPr/>
        <a:lstStyle/>
        <a:p>
          <a:endParaRPr lang="es-ES_tradnl"/>
        </a:p>
      </dgm:t>
    </dgm:pt>
    <dgm:pt modelId="{FE19CBFC-0C26-2A48-A53F-D68B00D6FCD6}" type="sibTrans" cxnId="{6EEE2CDB-FB48-E249-83D9-FC84F78EE9FE}">
      <dgm:prSet/>
      <dgm:spPr/>
      <dgm:t>
        <a:bodyPr/>
        <a:lstStyle/>
        <a:p>
          <a:endParaRPr lang="es-ES_tradnl"/>
        </a:p>
      </dgm:t>
    </dgm:pt>
    <dgm:pt modelId="{9BA22A39-98DA-414C-BC3F-121403357DBA}">
      <dgm:prSet custT="1"/>
      <dgm:spPr/>
      <dgm:t>
        <a:bodyPr/>
        <a:lstStyle/>
        <a:p>
          <a:pPr rtl="0"/>
          <a:r>
            <a:rPr lang="es-ES" sz="2000" dirty="0"/>
            <a:t>Implica migrar hacia estructuras productivas de mayor valor agregado</a:t>
          </a:r>
        </a:p>
      </dgm:t>
    </dgm:pt>
    <dgm:pt modelId="{040EC259-CFED-A94F-A49B-1FCE5E424FC6}" type="parTrans" cxnId="{1F34BDA1-515A-8D45-89B9-0BE0743838C5}">
      <dgm:prSet/>
      <dgm:spPr/>
      <dgm:t>
        <a:bodyPr/>
        <a:lstStyle/>
        <a:p>
          <a:endParaRPr lang="es-ES_tradnl"/>
        </a:p>
      </dgm:t>
    </dgm:pt>
    <dgm:pt modelId="{7AF7E799-9A52-2946-ADFC-E2E604C10DAF}" type="sibTrans" cxnId="{1F34BDA1-515A-8D45-89B9-0BE0743838C5}">
      <dgm:prSet/>
      <dgm:spPr/>
      <dgm:t>
        <a:bodyPr/>
        <a:lstStyle/>
        <a:p>
          <a:endParaRPr lang="es-ES_tradnl"/>
        </a:p>
      </dgm:t>
    </dgm:pt>
    <dgm:pt modelId="{3E35DAC9-7DC6-6249-9B0C-3B18044CCD04}">
      <dgm:prSet custT="1"/>
      <dgm:spPr/>
      <dgm:t>
        <a:bodyPr/>
        <a:lstStyle/>
        <a:p>
          <a:pPr rtl="0"/>
          <a:r>
            <a:rPr lang="es-ES" sz="2000" dirty="0"/>
            <a:t>Implica orientar y articular los distintos instrumentos de la política económica y social hacia este objetivo. </a:t>
          </a:r>
        </a:p>
      </dgm:t>
    </dgm:pt>
    <dgm:pt modelId="{397F662D-9484-E947-A2B1-E6FA92AB3891}" type="parTrans" cxnId="{2CAABF85-6FAF-1E4C-918A-5946403C2149}">
      <dgm:prSet/>
      <dgm:spPr/>
      <dgm:t>
        <a:bodyPr/>
        <a:lstStyle/>
        <a:p>
          <a:endParaRPr lang="es-ES_tradnl"/>
        </a:p>
      </dgm:t>
    </dgm:pt>
    <dgm:pt modelId="{B21AA9C6-64FF-4D4B-991B-42ABE51249B7}" type="sibTrans" cxnId="{2CAABF85-6FAF-1E4C-918A-5946403C2149}">
      <dgm:prSet/>
      <dgm:spPr/>
      <dgm:t>
        <a:bodyPr/>
        <a:lstStyle/>
        <a:p>
          <a:endParaRPr lang="es-ES_tradnl"/>
        </a:p>
      </dgm:t>
    </dgm:pt>
    <dgm:pt modelId="{1E4478A0-F142-2B40-8D35-DACF3141253D}">
      <dgm:prSet custT="1"/>
      <dgm:spPr/>
      <dgm:t>
        <a:bodyPr/>
        <a:lstStyle/>
        <a:p>
          <a:pPr rtl="0"/>
          <a:r>
            <a:rPr lang="es-ES" sz="2000" dirty="0"/>
            <a:t>Reorientar el modelo de desarrollo del país.</a:t>
          </a:r>
        </a:p>
      </dgm:t>
    </dgm:pt>
    <dgm:pt modelId="{F2377521-46F7-9749-86A7-339C76877497}" type="parTrans" cxnId="{35B41CF8-E075-1F4D-91AA-D56938F942B3}">
      <dgm:prSet/>
      <dgm:spPr/>
      <dgm:t>
        <a:bodyPr/>
        <a:lstStyle/>
        <a:p>
          <a:endParaRPr lang="es-ES_tradnl"/>
        </a:p>
      </dgm:t>
    </dgm:pt>
    <dgm:pt modelId="{81F66FEC-3A29-0643-84CB-22933A304F9B}" type="sibTrans" cxnId="{35B41CF8-E075-1F4D-91AA-D56938F942B3}">
      <dgm:prSet/>
      <dgm:spPr/>
      <dgm:t>
        <a:bodyPr/>
        <a:lstStyle/>
        <a:p>
          <a:endParaRPr lang="es-ES_tradnl"/>
        </a:p>
      </dgm:t>
    </dgm:pt>
    <dgm:pt modelId="{C942CE8A-5566-E444-856F-D39044B7D334}" type="pres">
      <dgm:prSet presAssocID="{35F80145-6C97-9E47-A840-3BBFE6747EBE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3D5BDE63-3E42-C245-A261-83A76199FFC7}" type="pres">
      <dgm:prSet presAssocID="{7DCF6F35-9EA6-484B-A9BA-65844B041B84}" presName="horFlow" presStyleCnt="0"/>
      <dgm:spPr/>
    </dgm:pt>
    <dgm:pt modelId="{3A60AE08-3604-1146-9BBA-C70E5F20013D}" type="pres">
      <dgm:prSet presAssocID="{7DCF6F35-9EA6-484B-A9BA-65844B041B84}" presName="bigChev" presStyleLbl="node1" presStyleIdx="0" presStyleCnt="5" custScaleX="429350"/>
      <dgm:spPr/>
    </dgm:pt>
    <dgm:pt modelId="{1589F510-C4AF-0C4B-A504-5C37BD405E00}" type="pres">
      <dgm:prSet presAssocID="{7DCF6F35-9EA6-484B-A9BA-65844B041B84}" presName="vSp" presStyleCnt="0"/>
      <dgm:spPr/>
    </dgm:pt>
    <dgm:pt modelId="{A31E87FE-759E-B748-B9B5-3F500B80448D}" type="pres">
      <dgm:prSet presAssocID="{56568845-F533-A146-91A8-0EEB0626B33F}" presName="horFlow" presStyleCnt="0"/>
      <dgm:spPr/>
    </dgm:pt>
    <dgm:pt modelId="{6343AFE3-CDB4-0D45-986E-E7B7F7DAC32D}" type="pres">
      <dgm:prSet presAssocID="{56568845-F533-A146-91A8-0EEB0626B33F}" presName="bigChev" presStyleLbl="node1" presStyleIdx="1" presStyleCnt="5" custScaleX="429350"/>
      <dgm:spPr/>
    </dgm:pt>
    <dgm:pt modelId="{6838E837-5D2A-D64F-A6E3-C6196115F0D3}" type="pres">
      <dgm:prSet presAssocID="{56568845-F533-A146-91A8-0EEB0626B33F}" presName="vSp" presStyleCnt="0"/>
      <dgm:spPr/>
    </dgm:pt>
    <dgm:pt modelId="{711A1FB0-8249-D54E-BE16-6F28E58CD4FC}" type="pres">
      <dgm:prSet presAssocID="{9BA22A39-98DA-414C-BC3F-121403357DBA}" presName="horFlow" presStyleCnt="0"/>
      <dgm:spPr/>
    </dgm:pt>
    <dgm:pt modelId="{886A0BE1-FE8A-7443-A110-9421FC0B1E72}" type="pres">
      <dgm:prSet presAssocID="{9BA22A39-98DA-414C-BC3F-121403357DBA}" presName="bigChev" presStyleLbl="node1" presStyleIdx="2" presStyleCnt="5" custScaleX="429350"/>
      <dgm:spPr/>
    </dgm:pt>
    <dgm:pt modelId="{DD030F18-DC44-3140-9151-784DF3C4D6A8}" type="pres">
      <dgm:prSet presAssocID="{9BA22A39-98DA-414C-BC3F-121403357DBA}" presName="vSp" presStyleCnt="0"/>
      <dgm:spPr/>
    </dgm:pt>
    <dgm:pt modelId="{6B201FC5-C5BD-C84F-BA83-4B4BD4AB180E}" type="pres">
      <dgm:prSet presAssocID="{3E35DAC9-7DC6-6249-9B0C-3B18044CCD04}" presName="horFlow" presStyleCnt="0"/>
      <dgm:spPr/>
    </dgm:pt>
    <dgm:pt modelId="{7DFD9C4C-A811-324A-B4D4-7A4592600570}" type="pres">
      <dgm:prSet presAssocID="{3E35DAC9-7DC6-6249-9B0C-3B18044CCD04}" presName="bigChev" presStyleLbl="node1" presStyleIdx="3" presStyleCnt="5" custScaleX="428901"/>
      <dgm:spPr/>
    </dgm:pt>
    <dgm:pt modelId="{7F443B97-8FB0-DE4C-96B2-70D87C0C1F77}" type="pres">
      <dgm:prSet presAssocID="{3E35DAC9-7DC6-6249-9B0C-3B18044CCD04}" presName="vSp" presStyleCnt="0"/>
      <dgm:spPr/>
    </dgm:pt>
    <dgm:pt modelId="{A740915A-19AA-C645-BB71-FF9DFFF4DE50}" type="pres">
      <dgm:prSet presAssocID="{1E4478A0-F142-2B40-8D35-DACF3141253D}" presName="horFlow" presStyleCnt="0"/>
      <dgm:spPr/>
    </dgm:pt>
    <dgm:pt modelId="{FB60700A-D2D6-7146-812A-CFFD7F15B472}" type="pres">
      <dgm:prSet presAssocID="{1E4478A0-F142-2B40-8D35-DACF3141253D}" presName="bigChev" presStyleLbl="node1" presStyleIdx="4" presStyleCnt="5" custScaleX="429350"/>
      <dgm:spPr/>
    </dgm:pt>
  </dgm:ptLst>
  <dgm:cxnLst>
    <dgm:cxn modelId="{D1CEDF3B-7F28-B54B-9C4E-88C0C0359405}" srcId="{35F80145-6C97-9E47-A840-3BBFE6747EBE}" destId="{7DCF6F35-9EA6-484B-A9BA-65844B041B84}" srcOrd="0" destOrd="0" parTransId="{C5F7BABA-E9B0-0E48-9DE3-1BA35CE6F4B8}" sibTransId="{09A5F0DE-4D51-0446-85EF-5F391076DA02}"/>
    <dgm:cxn modelId="{3BFD113E-5161-4C4E-968A-8A9D0067629F}" type="presOf" srcId="{7DCF6F35-9EA6-484B-A9BA-65844B041B84}" destId="{3A60AE08-3604-1146-9BBA-C70E5F20013D}" srcOrd="0" destOrd="0" presId="urn:microsoft.com/office/officeart/2005/8/layout/lProcess3"/>
    <dgm:cxn modelId="{DAA27B7B-A672-B945-A1C8-63B86A8D4190}" type="presOf" srcId="{35F80145-6C97-9E47-A840-3BBFE6747EBE}" destId="{C942CE8A-5566-E444-856F-D39044B7D334}" srcOrd="0" destOrd="0" presId="urn:microsoft.com/office/officeart/2005/8/layout/lProcess3"/>
    <dgm:cxn modelId="{2CAABF85-6FAF-1E4C-918A-5946403C2149}" srcId="{35F80145-6C97-9E47-A840-3BBFE6747EBE}" destId="{3E35DAC9-7DC6-6249-9B0C-3B18044CCD04}" srcOrd="3" destOrd="0" parTransId="{397F662D-9484-E947-A2B1-E6FA92AB3891}" sibTransId="{B21AA9C6-64FF-4D4B-991B-42ABE51249B7}"/>
    <dgm:cxn modelId="{3B183D8A-317D-3E49-88AB-9417E6738636}" type="presOf" srcId="{9BA22A39-98DA-414C-BC3F-121403357DBA}" destId="{886A0BE1-FE8A-7443-A110-9421FC0B1E72}" srcOrd="0" destOrd="0" presId="urn:microsoft.com/office/officeart/2005/8/layout/lProcess3"/>
    <dgm:cxn modelId="{1F34BDA1-515A-8D45-89B9-0BE0743838C5}" srcId="{35F80145-6C97-9E47-A840-3BBFE6747EBE}" destId="{9BA22A39-98DA-414C-BC3F-121403357DBA}" srcOrd="2" destOrd="0" parTransId="{040EC259-CFED-A94F-A49B-1FCE5E424FC6}" sibTransId="{7AF7E799-9A52-2946-ADFC-E2E604C10DAF}"/>
    <dgm:cxn modelId="{094A90AE-B772-D342-BD12-D50A5F75BD4D}" type="presOf" srcId="{1E4478A0-F142-2B40-8D35-DACF3141253D}" destId="{FB60700A-D2D6-7146-812A-CFFD7F15B472}" srcOrd="0" destOrd="0" presId="urn:microsoft.com/office/officeart/2005/8/layout/lProcess3"/>
    <dgm:cxn modelId="{8D5290D5-0CE0-404F-81C5-1E36414C6A5F}" type="presOf" srcId="{3E35DAC9-7DC6-6249-9B0C-3B18044CCD04}" destId="{7DFD9C4C-A811-324A-B4D4-7A4592600570}" srcOrd="0" destOrd="0" presId="urn:microsoft.com/office/officeart/2005/8/layout/lProcess3"/>
    <dgm:cxn modelId="{AEDBF8D9-A0B4-B54E-8A89-D4BCA8AFE520}" type="presOf" srcId="{56568845-F533-A146-91A8-0EEB0626B33F}" destId="{6343AFE3-CDB4-0D45-986E-E7B7F7DAC32D}" srcOrd="0" destOrd="0" presId="urn:microsoft.com/office/officeart/2005/8/layout/lProcess3"/>
    <dgm:cxn modelId="{6EEE2CDB-FB48-E249-83D9-FC84F78EE9FE}" srcId="{35F80145-6C97-9E47-A840-3BBFE6747EBE}" destId="{56568845-F533-A146-91A8-0EEB0626B33F}" srcOrd="1" destOrd="0" parTransId="{1C14AE31-74E9-5746-8FE1-7E67B1E86FF3}" sibTransId="{FE19CBFC-0C26-2A48-A53F-D68B00D6FCD6}"/>
    <dgm:cxn modelId="{35B41CF8-E075-1F4D-91AA-D56938F942B3}" srcId="{35F80145-6C97-9E47-A840-3BBFE6747EBE}" destId="{1E4478A0-F142-2B40-8D35-DACF3141253D}" srcOrd="4" destOrd="0" parTransId="{F2377521-46F7-9749-86A7-339C76877497}" sibTransId="{81F66FEC-3A29-0643-84CB-22933A304F9B}"/>
    <dgm:cxn modelId="{05866FF1-21F1-0146-8953-2500E59B7A1B}" type="presParOf" srcId="{C942CE8A-5566-E444-856F-D39044B7D334}" destId="{3D5BDE63-3E42-C245-A261-83A76199FFC7}" srcOrd="0" destOrd="0" presId="urn:microsoft.com/office/officeart/2005/8/layout/lProcess3"/>
    <dgm:cxn modelId="{45D781AF-E945-D245-810D-71CAF3FDF224}" type="presParOf" srcId="{3D5BDE63-3E42-C245-A261-83A76199FFC7}" destId="{3A60AE08-3604-1146-9BBA-C70E5F20013D}" srcOrd="0" destOrd="0" presId="urn:microsoft.com/office/officeart/2005/8/layout/lProcess3"/>
    <dgm:cxn modelId="{AB03A176-A0CB-B644-B7CD-198AE6FE6958}" type="presParOf" srcId="{C942CE8A-5566-E444-856F-D39044B7D334}" destId="{1589F510-C4AF-0C4B-A504-5C37BD405E00}" srcOrd="1" destOrd="0" presId="urn:microsoft.com/office/officeart/2005/8/layout/lProcess3"/>
    <dgm:cxn modelId="{37881C82-43A7-D249-9E35-A8C7509359FF}" type="presParOf" srcId="{C942CE8A-5566-E444-856F-D39044B7D334}" destId="{A31E87FE-759E-B748-B9B5-3F500B80448D}" srcOrd="2" destOrd="0" presId="urn:microsoft.com/office/officeart/2005/8/layout/lProcess3"/>
    <dgm:cxn modelId="{B2A92DAF-79E7-8543-9E32-A17C388B56B6}" type="presParOf" srcId="{A31E87FE-759E-B748-B9B5-3F500B80448D}" destId="{6343AFE3-CDB4-0D45-986E-E7B7F7DAC32D}" srcOrd="0" destOrd="0" presId="urn:microsoft.com/office/officeart/2005/8/layout/lProcess3"/>
    <dgm:cxn modelId="{6E0D4083-4632-1541-B8D2-5F1F3AED4784}" type="presParOf" srcId="{C942CE8A-5566-E444-856F-D39044B7D334}" destId="{6838E837-5D2A-D64F-A6E3-C6196115F0D3}" srcOrd="3" destOrd="0" presId="urn:microsoft.com/office/officeart/2005/8/layout/lProcess3"/>
    <dgm:cxn modelId="{3152A4A6-04AC-5741-A21F-087A76A0E053}" type="presParOf" srcId="{C942CE8A-5566-E444-856F-D39044B7D334}" destId="{711A1FB0-8249-D54E-BE16-6F28E58CD4FC}" srcOrd="4" destOrd="0" presId="urn:microsoft.com/office/officeart/2005/8/layout/lProcess3"/>
    <dgm:cxn modelId="{1C7FC65B-34DF-BE48-9E44-B02EE672A89B}" type="presParOf" srcId="{711A1FB0-8249-D54E-BE16-6F28E58CD4FC}" destId="{886A0BE1-FE8A-7443-A110-9421FC0B1E72}" srcOrd="0" destOrd="0" presId="urn:microsoft.com/office/officeart/2005/8/layout/lProcess3"/>
    <dgm:cxn modelId="{24FB8EBC-F54C-B946-BF83-4BEB9D722635}" type="presParOf" srcId="{C942CE8A-5566-E444-856F-D39044B7D334}" destId="{DD030F18-DC44-3140-9151-784DF3C4D6A8}" srcOrd="5" destOrd="0" presId="urn:microsoft.com/office/officeart/2005/8/layout/lProcess3"/>
    <dgm:cxn modelId="{A556A1A9-5059-924A-9A56-7B8B52EBA35C}" type="presParOf" srcId="{C942CE8A-5566-E444-856F-D39044B7D334}" destId="{6B201FC5-C5BD-C84F-BA83-4B4BD4AB180E}" srcOrd="6" destOrd="0" presId="urn:microsoft.com/office/officeart/2005/8/layout/lProcess3"/>
    <dgm:cxn modelId="{9FC05DCA-8A06-3D4F-BEE0-6B9A2A217501}" type="presParOf" srcId="{6B201FC5-C5BD-C84F-BA83-4B4BD4AB180E}" destId="{7DFD9C4C-A811-324A-B4D4-7A4592600570}" srcOrd="0" destOrd="0" presId="urn:microsoft.com/office/officeart/2005/8/layout/lProcess3"/>
    <dgm:cxn modelId="{382B29C9-EDC6-1E4C-9C95-4B395D08DBF3}" type="presParOf" srcId="{C942CE8A-5566-E444-856F-D39044B7D334}" destId="{7F443B97-8FB0-DE4C-96B2-70D87C0C1F77}" srcOrd="7" destOrd="0" presId="urn:microsoft.com/office/officeart/2005/8/layout/lProcess3"/>
    <dgm:cxn modelId="{0B43B865-E6B7-7346-BC48-F48E5B022382}" type="presParOf" srcId="{C942CE8A-5566-E444-856F-D39044B7D334}" destId="{A740915A-19AA-C645-BB71-FF9DFFF4DE50}" srcOrd="8" destOrd="0" presId="urn:microsoft.com/office/officeart/2005/8/layout/lProcess3"/>
    <dgm:cxn modelId="{C1F5B743-0973-254A-A2A7-D56E84C23AEE}" type="presParOf" srcId="{A740915A-19AA-C645-BB71-FF9DFFF4DE50}" destId="{FB60700A-D2D6-7146-812A-CFFD7F15B472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F41B53-71C2-F444-BDF3-BEE9CE82E141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933E8399-BB1F-334E-8CC6-B03864F0AA85}">
      <dgm:prSet/>
      <dgm:spPr/>
      <dgm:t>
        <a:bodyPr/>
        <a:lstStyle/>
        <a:p>
          <a:pPr rtl="0"/>
          <a:r>
            <a:rPr lang="es-ES" dirty="0"/>
            <a:t>No es un objetivo fácil o inmediato, ya que requiere articular los distintos instrumentos hacia este fin </a:t>
          </a:r>
        </a:p>
      </dgm:t>
    </dgm:pt>
    <dgm:pt modelId="{2CF00A04-4FCE-7E4A-A1B4-E378730EA2C7}" type="parTrans" cxnId="{1A75FC39-852C-C140-BD50-814809C6DE47}">
      <dgm:prSet/>
      <dgm:spPr/>
      <dgm:t>
        <a:bodyPr/>
        <a:lstStyle/>
        <a:p>
          <a:endParaRPr lang="es-ES_tradnl"/>
        </a:p>
      </dgm:t>
    </dgm:pt>
    <dgm:pt modelId="{1C6EA8F9-31E3-BD45-B260-377D38EE63B9}" type="sibTrans" cxnId="{1A75FC39-852C-C140-BD50-814809C6DE47}">
      <dgm:prSet/>
      <dgm:spPr/>
      <dgm:t>
        <a:bodyPr/>
        <a:lstStyle/>
        <a:p>
          <a:endParaRPr lang="es-ES_tradnl"/>
        </a:p>
      </dgm:t>
    </dgm:pt>
    <dgm:pt modelId="{6A26FEDE-0590-2D44-B35C-7E1933F45650}">
      <dgm:prSet/>
      <dgm:spPr/>
      <dgm:t>
        <a:bodyPr/>
        <a:lstStyle/>
        <a:p>
          <a:pPr rtl="0"/>
          <a:r>
            <a:rPr lang="es-ES"/>
            <a:t>Implica cuidar los equilibrios macroeconómicos, a fin de evitar efectos desestabilizadores o inflacionarios que reviertan los avances alcanzados</a:t>
          </a:r>
        </a:p>
      </dgm:t>
    </dgm:pt>
    <dgm:pt modelId="{DD804BBB-6002-014C-BADF-53CD1C406940}" type="parTrans" cxnId="{D478089B-2B26-0546-919D-07309FE8DF47}">
      <dgm:prSet/>
      <dgm:spPr/>
      <dgm:t>
        <a:bodyPr/>
        <a:lstStyle/>
        <a:p>
          <a:endParaRPr lang="es-ES_tradnl"/>
        </a:p>
      </dgm:t>
    </dgm:pt>
    <dgm:pt modelId="{504B02AA-978B-E24C-8781-E3A935451B22}" type="sibTrans" cxnId="{D478089B-2B26-0546-919D-07309FE8DF47}">
      <dgm:prSet/>
      <dgm:spPr/>
      <dgm:t>
        <a:bodyPr/>
        <a:lstStyle/>
        <a:p>
          <a:endParaRPr lang="es-ES_tradnl"/>
        </a:p>
      </dgm:t>
    </dgm:pt>
    <dgm:pt modelId="{3E0C624A-C8D5-8448-BB11-6AC49ADE0109}" type="pres">
      <dgm:prSet presAssocID="{04F41B53-71C2-F444-BDF3-BEE9CE82E141}" presName="compositeShape" presStyleCnt="0">
        <dgm:presLayoutVars>
          <dgm:dir/>
          <dgm:resizeHandles/>
        </dgm:presLayoutVars>
      </dgm:prSet>
      <dgm:spPr/>
    </dgm:pt>
    <dgm:pt modelId="{3490671E-F59A-7549-A23D-9D17AB8C685C}" type="pres">
      <dgm:prSet presAssocID="{04F41B53-71C2-F444-BDF3-BEE9CE82E141}" presName="pyramid" presStyleLbl="node1" presStyleIdx="0" presStyleCnt="1"/>
      <dgm:spPr/>
    </dgm:pt>
    <dgm:pt modelId="{83BF7D05-C79D-A441-8296-101F1DE98A71}" type="pres">
      <dgm:prSet presAssocID="{04F41B53-71C2-F444-BDF3-BEE9CE82E141}" presName="theList" presStyleCnt="0"/>
      <dgm:spPr/>
    </dgm:pt>
    <dgm:pt modelId="{FEC52030-088F-8D41-A298-37AD8973BCE2}" type="pres">
      <dgm:prSet presAssocID="{933E8399-BB1F-334E-8CC6-B03864F0AA85}" presName="aNode" presStyleLbl="fgAcc1" presStyleIdx="0" presStyleCnt="2" custScaleX="238464">
        <dgm:presLayoutVars>
          <dgm:bulletEnabled val="1"/>
        </dgm:presLayoutVars>
      </dgm:prSet>
      <dgm:spPr/>
    </dgm:pt>
    <dgm:pt modelId="{F44A7AAE-2DCD-C548-8E03-8AED1B04787F}" type="pres">
      <dgm:prSet presAssocID="{933E8399-BB1F-334E-8CC6-B03864F0AA85}" presName="aSpace" presStyleCnt="0"/>
      <dgm:spPr/>
    </dgm:pt>
    <dgm:pt modelId="{F203C69E-9376-1645-9D4C-9956E46EF358}" type="pres">
      <dgm:prSet presAssocID="{6A26FEDE-0590-2D44-B35C-7E1933F45650}" presName="aNode" presStyleLbl="fgAcc1" presStyleIdx="1" presStyleCnt="2" custScaleX="237733">
        <dgm:presLayoutVars>
          <dgm:bulletEnabled val="1"/>
        </dgm:presLayoutVars>
      </dgm:prSet>
      <dgm:spPr/>
    </dgm:pt>
    <dgm:pt modelId="{042D7B3D-D2F4-8142-A14A-BAFEAD0C3FA5}" type="pres">
      <dgm:prSet presAssocID="{6A26FEDE-0590-2D44-B35C-7E1933F45650}" presName="aSpace" presStyleCnt="0"/>
      <dgm:spPr/>
    </dgm:pt>
  </dgm:ptLst>
  <dgm:cxnLst>
    <dgm:cxn modelId="{944C9902-7551-0D46-8D22-F711C0137E11}" type="presOf" srcId="{933E8399-BB1F-334E-8CC6-B03864F0AA85}" destId="{FEC52030-088F-8D41-A298-37AD8973BCE2}" srcOrd="0" destOrd="0" presId="urn:microsoft.com/office/officeart/2005/8/layout/pyramid2"/>
    <dgm:cxn modelId="{1A75FC39-852C-C140-BD50-814809C6DE47}" srcId="{04F41B53-71C2-F444-BDF3-BEE9CE82E141}" destId="{933E8399-BB1F-334E-8CC6-B03864F0AA85}" srcOrd="0" destOrd="0" parTransId="{2CF00A04-4FCE-7E4A-A1B4-E378730EA2C7}" sibTransId="{1C6EA8F9-31E3-BD45-B260-377D38EE63B9}"/>
    <dgm:cxn modelId="{23E7D777-98E7-B64D-8BB9-389D0E8649E1}" type="presOf" srcId="{04F41B53-71C2-F444-BDF3-BEE9CE82E141}" destId="{3E0C624A-C8D5-8448-BB11-6AC49ADE0109}" srcOrd="0" destOrd="0" presId="urn:microsoft.com/office/officeart/2005/8/layout/pyramid2"/>
    <dgm:cxn modelId="{D478089B-2B26-0546-919D-07309FE8DF47}" srcId="{04F41B53-71C2-F444-BDF3-BEE9CE82E141}" destId="{6A26FEDE-0590-2D44-B35C-7E1933F45650}" srcOrd="1" destOrd="0" parTransId="{DD804BBB-6002-014C-BADF-53CD1C406940}" sibTransId="{504B02AA-978B-E24C-8781-E3A935451B22}"/>
    <dgm:cxn modelId="{FC784DEF-127A-7146-84D3-6BEE2D265573}" type="presOf" srcId="{6A26FEDE-0590-2D44-B35C-7E1933F45650}" destId="{F203C69E-9376-1645-9D4C-9956E46EF358}" srcOrd="0" destOrd="0" presId="urn:microsoft.com/office/officeart/2005/8/layout/pyramid2"/>
    <dgm:cxn modelId="{8F848502-EBD2-1E4D-AE0D-EFEE8C20C57B}" type="presParOf" srcId="{3E0C624A-C8D5-8448-BB11-6AC49ADE0109}" destId="{3490671E-F59A-7549-A23D-9D17AB8C685C}" srcOrd="0" destOrd="0" presId="urn:microsoft.com/office/officeart/2005/8/layout/pyramid2"/>
    <dgm:cxn modelId="{A881C290-710E-1B4A-9EFB-6A5A44320907}" type="presParOf" srcId="{3E0C624A-C8D5-8448-BB11-6AC49ADE0109}" destId="{83BF7D05-C79D-A441-8296-101F1DE98A71}" srcOrd="1" destOrd="0" presId="urn:microsoft.com/office/officeart/2005/8/layout/pyramid2"/>
    <dgm:cxn modelId="{A3323F26-E771-D84C-9C40-24476183F3A5}" type="presParOf" srcId="{83BF7D05-C79D-A441-8296-101F1DE98A71}" destId="{FEC52030-088F-8D41-A298-37AD8973BCE2}" srcOrd="0" destOrd="0" presId="urn:microsoft.com/office/officeart/2005/8/layout/pyramid2"/>
    <dgm:cxn modelId="{1C11D896-B205-6641-B14B-BC6AF688868A}" type="presParOf" srcId="{83BF7D05-C79D-A441-8296-101F1DE98A71}" destId="{F44A7AAE-2DCD-C548-8E03-8AED1B04787F}" srcOrd="1" destOrd="0" presId="urn:microsoft.com/office/officeart/2005/8/layout/pyramid2"/>
    <dgm:cxn modelId="{061F1D8D-2B88-6446-85B4-9B1F27DBF185}" type="presParOf" srcId="{83BF7D05-C79D-A441-8296-101F1DE98A71}" destId="{F203C69E-9376-1645-9D4C-9956E46EF358}" srcOrd="2" destOrd="0" presId="urn:microsoft.com/office/officeart/2005/8/layout/pyramid2"/>
    <dgm:cxn modelId="{BDBD3BAD-4A53-E54D-942D-19A686DEC26D}" type="presParOf" srcId="{83BF7D05-C79D-A441-8296-101F1DE98A71}" destId="{042D7B3D-D2F4-8142-A14A-BAFEAD0C3FA5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97FF4E9-D733-0F4D-985A-6131D620FDDF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DE8CCF2D-67DB-2243-9D07-B5A66873C347}">
      <dgm:prSet/>
      <dgm:spPr/>
      <dgm:t>
        <a:bodyPr/>
        <a:lstStyle/>
        <a:p>
          <a:pPr rtl="0"/>
          <a:r>
            <a:rPr lang="es-ES_tradnl" dirty="0"/>
            <a:t>Recuperar el papel del Estado como moderador o árbitro para la equidad  en el ámbito laboral</a:t>
          </a:r>
        </a:p>
      </dgm:t>
    </dgm:pt>
    <dgm:pt modelId="{3EBA6291-1878-6446-A6A6-FC1B677B99AF}" type="parTrans" cxnId="{0278077F-B846-1A49-976C-77382AD2839A}">
      <dgm:prSet/>
      <dgm:spPr/>
      <dgm:t>
        <a:bodyPr/>
        <a:lstStyle/>
        <a:p>
          <a:endParaRPr lang="es-ES_tradnl"/>
        </a:p>
      </dgm:t>
    </dgm:pt>
    <dgm:pt modelId="{E76A7BC1-CCCA-6C46-9EBA-FBC81C78A580}" type="sibTrans" cxnId="{0278077F-B846-1A49-976C-77382AD2839A}">
      <dgm:prSet/>
      <dgm:spPr/>
      <dgm:t>
        <a:bodyPr/>
        <a:lstStyle/>
        <a:p>
          <a:endParaRPr lang="es-ES_tradnl"/>
        </a:p>
      </dgm:t>
    </dgm:pt>
    <dgm:pt modelId="{7DA406CD-BBBE-014E-A72F-96C80110D6A6}">
      <dgm:prSet/>
      <dgm:spPr/>
      <dgm:t>
        <a:bodyPr/>
        <a:lstStyle/>
        <a:p>
          <a:pPr rtl="0"/>
          <a:r>
            <a:rPr lang="es-ES" dirty="0"/>
            <a:t>Hacer efectivas las garantías constitucionales mínimas de ingreso de la población asalariada </a:t>
          </a:r>
        </a:p>
      </dgm:t>
    </dgm:pt>
    <dgm:pt modelId="{F2627EEA-C8DC-DE40-A32B-510B9A85C7A1}" type="parTrans" cxnId="{A7149BDE-CFCF-8143-B1F5-3FE17CB53153}">
      <dgm:prSet/>
      <dgm:spPr/>
      <dgm:t>
        <a:bodyPr/>
        <a:lstStyle/>
        <a:p>
          <a:endParaRPr lang="es-ES_tradnl"/>
        </a:p>
      </dgm:t>
    </dgm:pt>
    <dgm:pt modelId="{DB65E71B-17E7-0342-A985-C6D6F15B9448}" type="sibTrans" cxnId="{A7149BDE-CFCF-8143-B1F5-3FE17CB53153}">
      <dgm:prSet/>
      <dgm:spPr/>
      <dgm:t>
        <a:bodyPr/>
        <a:lstStyle/>
        <a:p>
          <a:endParaRPr lang="es-ES_tradnl"/>
        </a:p>
      </dgm:t>
    </dgm:pt>
    <dgm:pt modelId="{34406F1C-B1BA-FD41-AC17-E2D0D79114D7}">
      <dgm:prSet/>
      <dgm:spPr/>
      <dgm:t>
        <a:bodyPr/>
        <a:lstStyle/>
        <a:p>
          <a:pPr rtl="0"/>
          <a:r>
            <a:rPr lang="es-ES" dirty="0"/>
            <a:t>Promover el marco institucional adecuado para una libre negociación colectiva entre capital y trabajo y </a:t>
          </a:r>
        </a:p>
      </dgm:t>
    </dgm:pt>
    <dgm:pt modelId="{FFF9B90E-5F82-714F-A1B9-B011D2885D10}" type="parTrans" cxnId="{5E2961DE-5D3A-B642-B3BA-A4EF8A6D6B35}">
      <dgm:prSet/>
      <dgm:spPr/>
      <dgm:t>
        <a:bodyPr/>
        <a:lstStyle/>
        <a:p>
          <a:endParaRPr lang="es-ES_tradnl"/>
        </a:p>
      </dgm:t>
    </dgm:pt>
    <dgm:pt modelId="{D26DBAAE-4EC8-8B46-953A-93680E36E6AB}" type="sibTrans" cxnId="{5E2961DE-5D3A-B642-B3BA-A4EF8A6D6B35}">
      <dgm:prSet/>
      <dgm:spPr/>
      <dgm:t>
        <a:bodyPr/>
        <a:lstStyle/>
        <a:p>
          <a:endParaRPr lang="es-ES_tradnl"/>
        </a:p>
      </dgm:t>
    </dgm:pt>
    <dgm:pt modelId="{D15BAC8B-87FC-AE40-8583-EEE9A5DC26DB}">
      <dgm:prSet/>
      <dgm:spPr/>
      <dgm:t>
        <a:bodyPr/>
        <a:lstStyle/>
        <a:p>
          <a:pPr rtl="0"/>
          <a:r>
            <a:rPr lang="es-ES" dirty="0"/>
            <a:t>Orientar el proceso de desarrollo hacia una más equilibrada distribución funcional del ingreso.</a:t>
          </a:r>
        </a:p>
      </dgm:t>
    </dgm:pt>
    <dgm:pt modelId="{00A73963-5609-B044-B5EF-32D8A64D06DF}" type="parTrans" cxnId="{AB09977A-4A67-AE44-AF7F-077CC1477019}">
      <dgm:prSet/>
      <dgm:spPr/>
      <dgm:t>
        <a:bodyPr/>
        <a:lstStyle/>
        <a:p>
          <a:endParaRPr lang="es-ES_tradnl"/>
        </a:p>
      </dgm:t>
    </dgm:pt>
    <dgm:pt modelId="{7357A1EE-D8CA-9144-A248-E2486F37C895}" type="sibTrans" cxnId="{AB09977A-4A67-AE44-AF7F-077CC1477019}">
      <dgm:prSet/>
      <dgm:spPr/>
      <dgm:t>
        <a:bodyPr/>
        <a:lstStyle/>
        <a:p>
          <a:endParaRPr lang="es-ES_tradnl"/>
        </a:p>
      </dgm:t>
    </dgm:pt>
    <dgm:pt modelId="{4472990F-CDEF-044D-9346-77B9D29DAE5F}" type="pres">
      <dgm:prSet presAssocID="{697FF4E9-D733-0F4D-985A-6131D620FDDF}" presName="Name0" presStyleCnt="0">
        <dgm:presLayoutVars>
          <dgm:dir/>
          <dgm:animLvl val="lvl"/>
          <dgm:resizeHandles val="exact"/>
        </dgm:presLayoutVars>
      </dgm:prSet>
      <dgm:spPr/>
    </dgm:pt>
    <dgm:pt modelId="{CDBE81D7-EE20-BA4A-A22D-73E3AA971DD3}" type="pres">
      <dgm:prSet presAssocID="{DE8CCF2D-67DB-2243-9D07-B5A66873C347}" presName="linNode" presStyleCnt="0"/>
      <dgm:spPr/>
    </dgm:pt>
    <dgm:pt modelId="{14C4CFEC-85EB-7849-9A49-373A166FAB56}" type="pres">
      <dgm:prSet presAssocID="{DE8CCF2D-67DB-2243-9D07-B5A66873C347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575E9B5B-DB5B-1944-9E66-81770C438BE4}" type="pres">
      <dgm:prSet presAssocID="{DE8CCF2D-67DB-2243-9D07-B5A66873C347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203FED67-AB4B-9944-A4FC-6374C774B02E}" type="presOf" srcId="{D15BAC8B-87FC-AE40-8583-EEE9A5DC26DB}" destId="{575E9B5B-DB5B-1944-9E66-81770C438BE4}" srcOrd="0" destOrd="2" presId="urn:microsoft.com/office/officeart/2005/8/layout/vList5"/>
    <dgm:cxn modelId="{8A24924A-7DF8-1140-A2C3-2AEC9CE9CCD2}" type="presOf" srcId="{DE8CCF2D-67DB-2243-9D07-B5A66873C347}" destId="{14C4CFEC-85EB-7849-9A49-373A166FAB56}" srcOrd="0" destOrd="0" presId="urn:microsoft.com/office/officeart/2005/8/layout/vList5"/>
    <dgm:cxn modelId="{4C1B6A76-7E65-804D-B214-3EA1FB22C379}" type="presOf" srcId="{697FF4E9-D733-0F4D-985A-6131D620FDDF}" destId="{4472990F-CDEF-044D-9346-77B9D29DAE5F}" srcOrd="0" destOrd="0" presId="urn:microsoft.com/office/officeart/2005/8/layout/vList5"/>
    <dgm:cxn modelId="{996E195A-6214-CE41-9C84-D332088648D6}" type="presOf" srcId="{7DA406CD-BBBE-014E-A72F-96C80110D6A6}" destId="{575E9B5B-DB5B-1944-9E66-81770C438BE4}" srcOrd="0" destOrd="0" presId="urn:microsoft.com/office/officeart/2005/8/layout/vList5"/>
    <dgm:cxn modelId="{AB09977A-4A67-AE44-AF7F-077CC1477019}" srcId="{DE8CCF2D-67DB-2243-9D07-B5A66873C347}" destId="{D15BAC8B-87FC-AE40-8583-EEE9A5DC26DB}" srcOrd="2" destOrd="0" parTransId="{00A73963-5609-B044-B5EF-32D8A64D06DF}" sibTransId="{7357A1EE-D8CA-9144-A248-E2486F37C895}"/>
    <dgm:cxn modelId="{0278077F-B846-1A49-976C-77382AD2839A}" srcId="{697FF4E9-D733-0F4D-985A-6131D620FDDF}" destId="{DE8CCF2D-67DB-2243-9D07-B5A66873C347}" srcOrd="0" destOrd="0" parTransId="{3EBA6291-1878-6446-A6A6-FC1B677B99AF}" sibTransId="{E76A7BC1-CCCA-6C46-9EBA-FBC81C78A580}"/>
    <dgm:cxn modelId="{9B3C55A2-CE2F-6248-BAEF-134E443F04A3}" type="presOf" srcId="{34406F1C-B1BA-FD41-AC17-E2D0D79114D7}" destId="{575E9B5B-DB5B-1944-9E66-81770C438BE4}" srcOrd="0" destOrd="1" presId="urn:microsoft.com/office/officeart/2005/8/layout/vList5"/>
    <dgm:cxn modelId="{5E2961DE-5D3A-B642-B3BA-A4EF8A6D6B35}" srcId="{DE8CCF2D-67DB-2243-9D07-B5A66873C347}" destId="{34406F1C-B1BA-FD41-AC17-E2D0D79114D7}" srcOrd="1" destOrd="0" parTransId="{FFF9B90E-5F82-714F-A1B9-B011D2885D10}" sibTransId="{D26DBAAE-4EC8-8B46-953A-93680E36E6AB}"/>
    <dgm:cxn modelId="{A7149BDE-CFCF-8143-B1F5-3FE17CB53153}" srcId="{DE8CCF2D-67DB-2243-9D07-B5A66873C347}" destId="{7DA406CD-BBBE-014E-A72F-96C80110D6A6}" srcOrd="0" destOrd="0" parTransId="{F2627EEA-C8DC-DE40-A32B-510B9A85C7A1}" sibTransId="{DB65E71B-17E7-0342-A985-C6D6F15B9448}"/>
    <dgm:cxn modelId="{142FA411-28CE-BB4E-B8B8-A7E96E5EC828}" type="presParOf" srcId="{4472990F-CDEF-044D-9346-77B9D29DAE5F}" destId="{CDBE81D7-EE20-BA4A-A22D-73E3AA971DD3}" srcOrd="0" destOrd="0" presId="urn:microsoft.com/office/officeart/2005/8/layout/vList5"/>
    <dgm:cxn modelId="{6BBED904-AAC6-6E42-9D3D-67621D1A6EFA}" type="presParOf" srcId="{CDBE81D7-EE20-BA4A-A22D-73E3AA971DD3}" destId="{14C4CFEC-85EB-7849-9A49-373A166FAB56}" srcOrd="0" destOrd="0" presId="urn:microsoft.com/office/officeart/2005/8/layout/vList5"/>
    <dgm:cxn modelId="{84714474-4B37-A846-BC38-0E9E1423ED2D}" type="presParOf" srcId="{CDBE81D7-EE20-BA4A-A22D-73E3AA971DD3}" destId="{575E9B5B-DB5B-1944-9E66-81770C438BE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95D9FB5-ACD0-5149-B199-10919926D308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DA9CEA73-5E32-0A4E-8BA5-28831BE460D3}">
      <dgm:prSet custT="1"/>
      <dgm:spPr/>
      <dgm:t>
        <a:bodyPr/>
        <a:lstStyle/>
        <a:p>
          <a:pPr rtl="0"/>
          <a:r>
            <a:rPr lang="es-ES" sz="1600" dirty="0"/>
            <a:t>Detener y revertir la declinación histórica del salario mínimo y el relativo estancamiento del salario medio, en un entorno de crecimiento y estabilidad,</a:t>
          </a:r>
          <a:endParaRPr lang="es-ES" sz="1100" dirty="0"/>
        </a:p>
      </dgm:t>
    </dgm:pt>
    <dgm:pt modelId="{8867B727-CCAA-1D47-8D7D-AC82F0E54188}" type="parTrans" cxnId="{75DD4C5D-521A-9149-8154-B0DB38450950}">
      <dgm:prSet/>
      <dgm:spPr/>
      <dgm:t>
        <a:bodyPr/>
        <a:lstStyle/>
        <a:p>
          <a:endParaRPr lang="es-ES_tradnl"/>
        </a:p>
      </dgm:t>
    </dgm:pt>
    <dgm:pt modelId="{40163A3F-CFEF-EF4C-B8CD-B74D92659A4F}" type="sibTrans" cxnId="{75DD4C5D-521A-9149-8154-B0DB38450950}">
      <dgm:prSet/>
      <dgm:spPr/>
      <dgm:t>
        <a:bodyPr/>
        <a:lstStyle/>
        <a:p>
          <a:endParaRPr lang="es-ES_tradnl"/>
        </a:p>
      </dgm:t>
    </dgm:pt>
    <dgm:pt modelId="{90055EC4-04EA-524F-BD3B-013F5F877FBC}">
      <dgm:prSet custT="1"/>
      <dgm:spPr/>
      <dgm:t>
        <a:bodyPr/>
        <a:lstStyle/>
        <a:p>
          <a:pPr rtl="0"/>
          <a:r>
            <a:rPr lang="es-ES" sz="1600" dirty="0"/>
            <a:t>Promover que las ganancias en productividad sean compartidas de manera equilibrada por los asalariados, fortaleciendo el vínculo entre salarios y productividad.</a:t>
          </a:r>
          <a:r>
            <a:rPr lang="es-ES" sz="1050" dirty="0"/>
            <a:t> </a:t>
          </a:r>
        </a:p>
      </dgm:t>
    </dgm:pt>
    <dgm:pt modelId="{D8E7BDF4-383D-624B-BB02-60AD59AEB504}" type="parTrans" cxnId="{7B8BC37B-787E-0446-8E35-1048BF99BD8E}">
      <dgm:prSet/>
      <dgm:spPr/>
      <dgm:t>
        <a:bodyPr/>
        <a:lstStyle/>
        <a:p>
          <a:endParaRPr lang="es-ES_tradnl"/>
        </a:p>
      </dgm:t>
    </dgm:pt>
    <dgm:pt modelId="{6771253F-E70E-FF4C-B4D2-0DBE0837A01B}" type="sibTrans" cxnId="{7B8BC37B-787E-0446-8E35-1048BF99BD8E}">
      <dgm:prSet/>
      <dgm:spPr/>
      <dgm:t>
        <a:bodyPr/>
        <a:lstStyle/>
        <a:p>
          <a:endParaRPr lang="es-ES_tradnl"/>
        </a:p>
      </dgm:t>
    </dgm:pt>
    <dgm:pt modelId="{9CF895D8-D6A0-054C-9835-BD9C8981FA3E}">
      <dgm:prSet custT="1"/>
      <dgm:spPr/>
      <dgm:t>
        <a:bodyPr/>
        <a:lstStyle/>
        <a:p>
          <a:pPr rtl="0"/>
          <a:r>
            <a:rPr lang="es-ES" sz="1600" dirty="0"/>
            <a:t>Avanzar para reducir la fuerte desigualdad  que imperan dentro de la distribución misma de los salarios en muy distintos contextos. (Por ejemplo, las que imperan al interior del sector público) y eliminar  las diferencias injustificables que todavía prevalecen entre los salarios de hombres y mujeres para ocupaciones de igual nivel de calificación). </a:t>
          </a:r>
          <a:endParaRPr lang="es-ES" sz="2000" dirty="0"/>
        </a:p>
      </dgm:t>
    </dgm:pt>
    <dgm:pt modelId="{2F2E5B33-8C23-4E46-8A6D-D23CF3776F3B}" type="parTrans" cxnId="{78508396-3674-AB49-B8BF-A2511B84C9FF}">
      <dgm:prSet/>
      <dgm:spPr/>
      <dgm:t>
        <a:bodyPr/>
        <a:lstStyle/>
        <a:p>
          <a:endParaRPr lang="es-ES_tradnl"/>
        </a:p>
      </dgm:t>
    </dgm:pt>
    <dgm:pt modelId="{4B869C9B-A659-A640-A03E-2EEF97C18295}" type="sibTrans" cxnId="{78508396-3674-AB49-B8BF-A2511B84C9FF}">
      <dgm:prSet/>
      <dgm:spPr/>
      <dgm:t>
        <a:bodyPr/>
        <a:lstStyle/>
        <a:p>
          <a:endParaRPr lang="es-ES_tradnl"/>
        </a:p>
      </dgm:t>
    </dgm:pt>
    <dgm:pt modelId="{387FA162-0D55-664F-AA41-51267CA2701E}" type="pres">
      <dgm:prSet presAssocID="{D95D9FB5-ACD0-5149-B199-10919926D308}" presName="compositeShape" presStyleCnt="0">
        <dgm:presLayoutVars>
          <dgm:dir/>
          <dgm:resizeHandles/>
        </dgm:presLayoutVars>
      </dgm:prSet>
      <dgm:spPr/>
    </dgm:pt>
    <dgm:pt modelId="{52FA6BAC-49AA-7543-9B96-BC677D6C1911}" type="pres">
      <dgm:prSet presAssocID="{D95D9FB5-ACD0-5149-B199-10919926D308}" presName="pyramid" presStyleLbl="node1" presStyleIdx="0" presStyleCnt="1"/>
      <dgm:spPr/>
    </dgm:pt>
    <dgm:pt modelId="{9E92CDE3-7D8B-414B-9DD6-199B338C5A99}" type="pres">
      <dgm:prSet presAssocID="{D95D9FB5-ACD0-5149-B199-10919926D308}" presName="theList" presStyleCnt="0"/>
      <dgm:spPr/>
    </dgm:pt>
    <dgm:pt modelId="{7FEA0965-91EB-B444-A34B-3E4E8C234A6D}" type="pres">
      <dgm:prSet presAssocID="{DA9CEA73-5E32-0A4E-8BA5-28831BE460D3}" presName="aNode" presStyleLbl="fgAcc1" presStyleIdx="0" presStyleCnt="3" custScaleX="248786">
        <dgm:presLayoutVars>
          <dgm:bulletEnabled val="1"/>
        </dgm:presLayoutVars>
      </dgm:prSet>
      <dgm:spPr/>
    </dgm:pt>
    <dgm:pt modelId="{B5821465-6D96-EC48-B5E8-D29E063EFCE8}" type="pres">
      <dgm:prSet presAssocID="{DA9CEA73-5E32-0A4E-8BA5-28831BE460D3}" presName="aSpace" presStyleCnt="0"/>
      <dgm:spPr/>
    </dgm:pt>
    <dgm:pt modelId="{9F3806FD-237A-8140-BC6F-2B474B2B1422}" type="pres">
      <dgm:prSet presAssocID="{90055EC4-04EA-524F-BD3B-013F5F877FBC}" presName="aNode" presStyleLbl="fgAcc1" presStyleIdx="1" presStyleCnt="3" custScaleX="252546">
        <dgm:presLayoutVars>
          <dgm:bulletEnabled val="1"/>
        </dgm:presLayoutVars>
      </dgm:prSet>
      <dgm:spPr/>
    </dgm:pt>
    <dgm:pt modelId="{B02C1634-B603-EB42-ADAD-4A3BAD97D415}" type="pres">
      <dgm:prSet presAssocID="{90055EC4-04EA-524F-BD3B-013F5F877FBC}" presName="aSpace" presStyleCnt="0"/>
      <dgm:spPr/>
    </dgm:pt>
    <dgm:pt modelId="{8EFAB634-7E9D-804D-8445-64C03602F770}" type="pres">
      <dgm:prSet presAssocID="{9CF895D8-D6A0-054C-9835-BD9C8981FA3E}" presName="aNode" presStyleLbl="fgAcc1" presStyleIdx="2" presStyleCnt="3" custScaleX="275495" custScaleY="170784">
        <dgm:presLayoutVars>
          <dgm:bulletEnabled val="1"/>
        </dgm:presLayoutVars>
      </dgm:prSet>
      <dgm:spPr/>
    </dgm:pt>
    <dgm:pt modelId="{EED7AD09-A3D1-8941-A1AC-96303B6D82E8}" type="pres">
      <dgm:prSet presAssocID="{9CF895D8-D6A0-054C-9835-BD9C8981FA3E}" presName="aSpace" presStyleCnt="0"/>
      <dgm:spPr/>
    </dgm:pt>
  </dgm:ptLst>
  <dgm:cxnLst>
    <dgm:cxn modelId="{C9D33302-EF76-3E4D-AF82-6BD5261827E2}" type="presOf" srcId="{DA9CEA73-5E32-0A4E-8BA5-28831BE460D3}" destId="{7FEA0965-91EB-B444-A34B-3E4E8C234A6D}" srcOrd="0" destOrd="0" presId="urn:microsoft.com/office/officeart/2005/8/layout/pyramid2"/>
    <dgm:cxn modelId="{57EB430C-6A5B-6F4E-B10B-FC6456067070}" type="presOf" srcId="{9CF895D8-D6A0-054C-9835-BD9C8981FA3E}" destId="{8EFAB634-7E9D-804D-8445-64C03602F770}" srcOrd="0" destOrd="0" presId="urn:microsoft.com/office/officeart/2005/8/layout/pyramid2"/>
    <dgm:cxn modelId="{8643A52E-6B0D-AA49-8664-0DC15CF2026F}" type="presOf" srcId="{90055EC4-04EA-524F-BD3B-013F5F877FBC}" destId="{9F3806FD-237A-8140-BC6F-2B474B2B1422}" srcOrd="0" destOrd="0" presId="urn:microsoft.com/office/officeart/2005/8/layout/pyramid2"/>
    <dgm:cxn modelId="{4F6B0340-5419-F842-BBE5-7127115CD9F5}" type="presOf" srcId="{D95D9FB5-ACD0-5149-B199-10919926D308}" destId="{387FA162-0D55-664F-AA41-51267CA2701E}" srcOrd="0" destOrd="0" presId="urn:microsoft.com/office/officeart/2005/8/layout/pyramid2"/>
    <dgm:cxn modelId="{75DD4C5D-521A-9149-8154-B0DB38450950}" srcId="{D95D9FB5-ACD0-5149-B199-10919926D308}" destId="{DA9CEA73-5E32-0A4E-8BA5-28831BE460D3}" srcOrd="0" destOrd="0" parTransId="{8867B727-CCAA-1D47-8D7D-AC82F0E54188}" sibTransId="{40163A3F-CFEF-EF4C-B8CD-B74D92659A4F}"/>
    <dgm:cxn modelId="{7B8BC37B-787E-0446-8E35-1048BF99BD8E}" srcId="{D95D9FB5-ACD0-5149-B199-10919926D308}" destId="{90055EC4-04EA-524F-BD3B-013F5F877FBC}" srcOrd="1" destOrd="0" parTransId="{D8E7BDF4-383D-624B-BB02-60AD59AEB504}" sibTransId="{6771253F-E70E-FF4C-B4D2-0DBE0837A01B}"/>
    <dgm:cxn modelId="{78508396-3674-AB49-B8BF-A2511B84C9FF}" srcId="{D95D9FB5-ACD0-5149-B199-10919926D308}" destId="{9CF895D8-D6A0-054C-9835-BD9C8981FA3E}" srcOrd="2" destOrd="0" parTransId="{2F2E5B33-8C23-4E46-8A6D-D23CF3776F3B}" sibTransId="{4B869C9B-A659-A640-A03E-2EEF97C18295}"/>
    <dgm:cxn modelId="{9F11F512-2088-544F-837A-99BADA899805}" type="presParOf" srcId="{387FA162-0D55-664F-AA41-51267CA2701E}" destId="{52FA6BAC-49AA-7543-9B96-BC677D6C1911}" srcOrd="0" destOrd="0" presId="urn:microsoft.com/office/officeart/2005/8/layout/pyramid2"/>
    <dgm:cxn modelId="{D61B591E-3554-8043-AFB1-B9545FB67BC2}" type="presParOf" srcId="{387FA162-0D55-664F-AA41-51267CA2701E}" destId="{9E92CDE3-7D8B-414B-9DD6-199B338C5A99}" srcOrd="1" destOrd="0" presId="urn:microsoft.com/office/officeart/2005/8/layout/pyramid2"/>
    <dgm:cxn modelId="{63000665-90CD-5F42-A143-95DA4D0EFD99}" type="presParOf" srcId="{9E92CDE3-7D8B-414B-9DD6-199B338C5A99}" destId="{7FEA0965-91EB-B444-A34B-3E4E8C234A6D}" srcOrd="0" destOrd="0" presId="urn:microsoft.com/office/officeart/2005/8/layout/pyramid2"/>
    <dgm:cxn modelId="{E530CA6A-722E-4F4E-B57F-E2C98356C68A}" type="presParOf" srcId="{9E92CDE3-7D8B-414B-9DD6-199B338C5A99}" destId="{B5821465-6D96-EC48-B5E8-D29E063EFCE8}" srcOrd="1" destOrd="0" presId="urn:microsoft.com/office/officeart/2005/8/layout/pyramid2"/>
    <dgm:cxn modelId="{CD23B53C-F9FE-F148-8506-192E9E149E06}" type="presParOf" srcId="{9E92CDE3-7D8B-414B-9DD6-199B338C5A99}" destId="{9F3806FD-237A-8140-BC6F-2B474B2B1422}" srcOrd="2" destOrd="0" presId="urn:microsoft.com/office/officeart/2005/8/layout/pyramid2"/>
    <dgm:cxn modelId="{1CBE1FE5-3F56-B44C-B1FA-8A78F76D803A}" type="presParOf" srcId="{9E92CDE3-7D8B-414B-9DD6-199B338C5A99}" destId="{B02C1634-B603-EB42-ADAD-4A3BAD97D415}" srcOrd="3" destOrd="0" presId="urn:microsoft.com/office/officeart/2005/8/layout/pyramid2"/>
    <dgm:cxn modelId="{326EB979-8C4B-F44E-ACA5-60375463EC66}" type="presParOf" srcId="{9E92CDE3-7D8B-414B-9DD6-199B338C5A99}" destId="{8EFAB634-7E9D-804D-8445-64C03602F770}" srcOrd="4" destOrd="0" presId="urn:microsoft.com/office/officeart/2005/8/layout/pyramid2"/>
    <dgm:cxn modelId="{D60E7EC2-1A3C-224F-AC11-4D9607BE769F}" type="presParOf" srcId="{9E92CDE3-7D8B-414B-9DD6-199B338C5A99}" destId="{EED7AD09-A3D1-8941-A1AC-96303B6D82E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0D1EABA-5277-1542-9520-04EAB56EF015}" type="doc">
      <dgm:prSet loTypeId="urn:microsoft.com/office/officeart/2005/8/layout/pyramid2" loCatId="pyramid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95ED6DD0-F521-094F-A375-D46F5D3DF7D5}">
      <dgm:prSet/>
      <dgm:spPr/>
      <dgm:t>
        <a:bodyPr/>
        <a:lstStyle/>
        <a:p>
          <a:pPr rtl="0"/>
          <a:r>
            <a:rPr lang="es-ES"/>
            <a:t>El tema del salario no es un subproducto del que deba desatenderse el Estado; es un tema crucial, que debe ocupar atención prioritaria, tanto en la política económica, como la educativa, la tecnológica y la de bienestar social.</a:t>
          </a:r>
        </a:p>
      </dgm:t>
    </dgm:pt>
    <dgm:pt modelId="{551E6A9A-9F77-8940-8963-50BFB46FDB1E}" type="parTrans" cxnId="{3422E8C6-564E-4649-B2A3-7E3BF9A64100}">
      <dgm:prSet/>
      <dgm:spPr/>
      <dgm:t>
        <a:bodyPr/>
        <a:lstStyle/>
        <a:p>
          <a:endParaRPr lang="es-ES_tradnl"/>
        </a:p>
      </dgm:t>
    </dgm:pt>
    <dgm:pt modelId="{339CE746-26A7-B744-8D1C-57693FE86CCB}" type="sibTrans" cxnId="{3422E8C6-564E-4649-B2A3-7E3BF9A64100}">
      <dgm:prSet/>
      <dgm:spPr/>
      <dgm:t>
        <a:bodyPr/>
        <a:lstStyle/>
        <a:p>
          <a:endParaRPr lang="es-ES_tradnl"/>
        </a:p>
      </dgm:t>
    </dgm:pt>
    <dgm:pt modelId="{373CD908-7F3A-A64C-9C15-DD49F9658026}" type="pres">
      <dgm:prSet presAssocID="{90D1EABA-5277-1542-9520-04EAB56EF015}" presName="compositeShape" presStyleCnt="0">
        <dgm:presLayoutVars>
          <dgm:dir/>
          <dgm:resizeHandles/>
        </dgm:presLayoutVars>
      </dgm:prSet>
      <dgm:spPr/>
    </dgm:pt>
    <dgm:pt modelId="{63D77927-F683-614A-B0EF-43AAD3466D99}" type="pres">
      <dgm:prSet presAssocID="{90D1EABA-5277-1542-9520-04EAB56EF015}" presName="pyramid" presStyleLbl="node1" presStyleIdx="0" presStyleCnt="1"/>
      <dgm:spPr/>
    </dgm:pt>
    <dgm:pt modelId="{D2E6AF04-03BC-0A4E-8C79-A35EC7BC00E7}" type="pres">
      <dgm:prSet presAssocID="{90D1EABA-5277-1542-9520-04EAB56EF015}" presName="theList" presStyleCnt="0"/>
      <dgm:spPr/>
    </dgm:pt>
    <dgm:pt modelId="{F7B98433-6D96-5B4D-A895-F3BF0A9B8E5E}" type="pres">
      <dgm:prSet presAssocID="{95ED6DD0-F521-094F-A375-D46F5D3DF7D5}" presName="aNode" presStyleLbl="fgAcc1" presStyleIdx="0" presStyleCnt="1" custScaleX="366502">
        <dgm:presLayoutVars>
          <dgm:bulletEnabled val="1"/>
        </dgm:presLayoutVars>
      </dgm:prSet>
      <dgm:spPr/>
    </dgm:pt>
    <dgm:pt modelId="{8AE2E185-A107-2948-9551-2F3EFEFE92B3}" type="pres">
      <dgm:prSet presAssocID="{95ED6DD0-F521-094F-A375-D46F5D3DF7D5}" presName="aSpace" presStyleCnt="0"/>
      <dgm:spPr/>
    </dgm:pt>
  </dgm:ptLst>
  <dgm:cxnLst>
    <dgm:cxn modelId="{4DAF6E21-6B65-074F-8029-1F7D5032AFF8}" type="presOf" srcId="{95ED6DD0-F521-094F-A375-D46F5D3DF7D5}" destId="{F7B98433-6D96-5B4D-A895-F3BF0A9B8E5E}" srcOrd="0" destOrd="0" presId="urn:microsoft.com/office/officeart/2005/8/layout/pyramid2"/>
    <dgm:cxn modelId="{3422E8C6-564E-4649-B2A3-7E3BF9A64100}" srcId="{90D1EABA-5277-1542-9520-04EAB56EF015}" destId="{95ED6DD0-F521-094F-A375-D46F5D3DF7D5}" srcOrd="0" destOrd="0" parTransId="{551E6A9A-9F77-8940-8963-50BFB46FDB1E}" sibTransId="{339CE746-26A7-B744-8D1C-57693FE86CCB}"/>
    <dgm:cxn modelId="{0ECB69F2-1CDF-9E47-8381-E1181945C493}" type="presOf" srcId="{90D1EABA-5277-1542-9520-04EAB56EF015}" destId="{373CD908-7F3A-A64C-9C15-DD49F9658026}" srcOrd="0" destOrd="0" presId="urn:microsoft.com/office/officeart/2005/8/layout/pyramid2"/>
    <dgm:cxn modelId="{49E5B343-8803-0947-A25E-93134FB679B8}" type="presParOf" srcId="{373CD908-7F3A-A64C-9C15-DD49F9658026}" destId="{63D77927-F683-614A-B0EF-43AAD3466D99}" srcOrd="0" destOrd="0" presId="urn:microsoft.com/office/officeart/2005/8/layout/pyramid2"/>
    <dgm:cxn modelId="{DB296508-B831-374E-A693-74F6E985E1B5}" type="presParOf" srcId="{373CD908-7F3A-A64C-9C15-DD49F9658026}" destId="{D2E6AF04-03BC-0A4E-8C79-A35EC7BC00E7}" srcOrd="1" destOrd="0" presId="urn:microsoft.com/office/officeart/2005/8/layout/pyramid2"/>
    <dgm:cxn modelId="{0E776599-6E83-194A-9822-F77D6D4DF66B}" type="presParOf" srcId="{D2E6AF04-03BC-0A4E-8C79-A35EC7BC00E7}" destId="{F7B98433-6D96-5B4D-A895-F3BF0A9B8E5E}" srcOrd="0" destOrd="0" presId="urn:microsoft.com/office/officeart/2005/8/layout/pyramid2"/>
    <dgm:cxn modelId="{FD592F9D-4D6C-9847-886D-C5C10CFD9422}" type="presParOf" srcId="{D2E6AF04-03BC-0A4E-8C79-A35EC7BC00E7}" destId="{8AE2E185-A107-2948-9551-2F3EFEFE92B3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1A4D6E-40B2-3E49-B0F7-B092DE656B48}">
      <dsp:nvSpPr>
        <dsp:cNvPr id="0" name=""/>
        <dsp:cNvSpPr/>
      </dsp:nvSpPr>
      <dsp:spPr>
        <a:xfrm>
          <a:off x="908844" y="2347"/>
          <a:ext cx="6047723" cy="99353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400" kern="1200" dirty="0"/>
            <a:t>El salario y el ingreso en las reformas estructurales</a:t>
          </a:r>
        </a:p>
      </dsp:txBody>
      <dsp:txXfrm>
        <a:off x="1405614" y="2347"/>
        <a:ext cx="5054184" cy="993539"/>
      </dsp:txXfrm>
    </dsp:sp>
    <dsp:sp modelId="{AF34985E-1AA9-2A48-871A-8037C0B10E1A}">
      <dsp:nvSpPr>
        <dsp:cNvPr id="0" name=""/>
        <dsp:cNvSpPr/>
      </dsp:nvSpPr>
      <dsp:spPr>
        <a:xfrm>
          <a:off x="908844" y="1134982"/>
          <a:ext cx="6069010" cy="99353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400" kern="1200"/>
            <a:t>Resultados observados</a:t>
          </a:r>
        </a:p>
      </dsp:txBody>
      <dsp:txXfrm>
        <a:off x="1405614" y="1134982"/>
        <a:ext cx="5075471" cy="993539"/>
      </dsp:txXfrm>
    </dsp:sp>
    <dsp:sp modelId="{AEF33964-6601-AC42-AB9F-FF085AE5BE10}">
      <dsp:nvSpPr>
        <dsp:cNvPr id="0" name=""/>
        <dsp:cNvSpPr/>
      </dsp:nvSpPr>
      <dsp:spPr>
        <a:xfrm>
          <a:off x="908844" y="2267617"/>
          <a:ext cx="6011509" cy="99353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180" tIns="21590" rIns="0" bIns="2159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3400" kern="1200"/>
            <a:t>Desafíos pendientes</a:t>
          </a:r>
        </a:p>
      </dsp:txBody>
      <dsp:txXfrm>
        <a:off x="1405614" y="2267617"/>
        <a:ext cx="5017970" cy="9935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05713-8841-3648-B893-69B13A639A73}">
      <dsp:nvSpPr>
        <dsp:cNvPr id="0" name=""/>
        <dsp:cNvSpPr/>
      </dsp:nvSpPr>
      <dsp:spPr>
        <a:xfrm>
          <a:off x="2113" y="234080"/>
          <a:ext cx="3265586" cy="13062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/>
            <a:t>La protección del ingreso del trabajo, no aparece como un objetivo explícito </a:t>
          </a:r>
        </a:p>
      </dsp:txBody>
      <dsp:txXfrm>
        <a:off x="655230" y="234080"/>
        <a:ext cx="1959352" cy="1306234"/>
      </dsp:txXfrm>
    </dsp:sp>
    <dsp:sp modelId="{981930E6-B3E2-BB47-8FF5-36A86F652B32}">
      <dsp:nvSpPr>
        <dsp:cNvPr id="0" name=""/>
        <dsp:cNvSpPr/>
      </dsp:nvSpPr>
      <dsp:spPr>
        <a:xfrm>
          <a:off x="2843173" y="345110"/>
          <a:ext cx="4985360" cy="108417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/>
            <a:t>El salario fue entendido como un precio más, fijado en un mercado en el que actúan entes con muy distinto poder de negociación.</a:t>
          </a:r>
        </a:p>
      </dsp:txBody>
      <dsp:txXfrm>
        <a:off x="3385260" y="345110"/>
        <a:ext cx="3901186" cy="1084174"/>
      </dsp:txXfrm>
    </dsp:sp>
    <dsp:sp modelId="{0DEEB063-807C-AF47-9012-EB89EA961F54}">
      <dsp:nvSpPr>
        <dsp:cNvPr id="0" name=""/>
        <dsp:cNvSpPr/>
      </dsp:nvSpPr>
      <dsp:spPr>
        <a:xfrm>
          <a:off x="2113" y="1723188"/>
          <a:ext cx="3265586" cy="13062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/>
            <a:t>El salario se convirtió en un instrumento de la política económica</a:t>
          </a:r>
        </a:p>
      </dsp:txBody>
      <dsp:txXfrm>
        <a:off x="655230" y="1723188"/>
        <a:ext cx="1959352" cy="1306234"/>
      </dsp:txXfrm>
    </dsp:sp>
    <dsp:sp modelId="{2587FEC5-EECC-2648-B21E-6A2E52C30720}">
      <dsp:nvSpPr>
        <dsp:cNvPr id="0" name=""/>
        <dsp:cNvSpPr/>
      </dsp:nvSpPr>
      <dsp:spPr>
        <a:xfrm>
          <a:off x="2843173" y="1834218"/>
          <a:ext cx="2710436" cy="108417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/>
            <a:t>Salario mínimo.  Más que una garantía mínima básica y un piso de la estructura salarial, se convirtió en uno de los principales instrumentos de la política antiinflacionaria.</a:t>
          </a:r>
        </a:p>
      </dsp:txBody>
      <dsp:txXfrm>
        <a:off x="3385260" y="1834218"/>
        <a:ext cx="1626262" cy="1084174"/>
      </dsp:txXfrm>
    </dsp:sp>
    <dsp:sp modelId="{5D61158F-6214-F94B-B5A7-214D497F4830}">
      <dsp:nvSpPr>
        <dsp:cNvPr id="0" name=""/>
        <dsp:cNvSpPr/>
      </dsp:nvSpPr>
      <dsp:spPr>
        <a:xfrm>
          <a:off x="5174149" y="1834218"/>
          <a:ext cx="2710436" cy="1084174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000" kern="1200"/>
            <a:t>El salario manufacturero pasó a ser el principal elemento de competitividad en el modelo de apertura comercial e inserción a la globalización. </a:t>
          </a:r>
        </a:p>
      </dsp:txBody>
      <dsp:txXfrm>
        <a:off x="5716236" y="1834218"/>
        <a:ext cx="1626262" cy="10841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26E53-5D9D-7447-AF6C-218DEC7721F5}">
      <dsp:nvSpPr>
        <dsp:cNvPr id="0" name=""/>
        <dsp:cNvSpPr/>
      </dsp:nvSpPr>
      <dsp:spPr>
        <a:xfrm>
          <a:off x="2066835" y="0"/>
          <a:ext cx="3263504" cy="3263504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E04DFC-5916-9641-B508-1096C74C3BC2}">
      <dsp:nvSpPr>
        <dsp:cNvPr id="0" name=""/>
        <dsp:cNvSpPr/>
      </dsp:nvSpPr>
      <dsp:spPr>
        <a:xfrm>
          <a:off x="3698587" y="328103"/>
          <a:ext cx="2121277" cy="7725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Demanda interna y bajo crecimiento</a:t>
          </a:r>
        </a:p>
      </dsp:txBody>
      <dsp:txXfrm>
        <a:off x="3736299" y="365815"/>
        <a:ext cx="2045853" cy="697108"/>
      </dsp:txXfrm>
    </dsp:sp>
    <dsp:sp modelId="{CB6AF9A5-199A-BC4B-AFCE-9439CFEF0CDE}">
      <dsp:nvSpPr>
        <dsp:cNvPr id="0" name=""/>
        <dsp:cNvSpPr/>
      </dsp:nvSpPr>
      <dsp:spPr>
        <a:xfrm>
          <a:off x="3698587" y="1197202"/>
          <a:ext cx="2121277" cy="7725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Pobreza e informalidad</a:t>
          </a:r>
        </a:p>
      </dsp:txBody>
      <dsp:txXfrm>
        <a:off x="3736299" y="1234914"/>
        <a:ext cx="2045853" cy="697108"/>
      </dsp:txXfrm>
    </dsp:sp>
    <dsp:sp modelId="{448D863F-3F2D-E444-98DB-5D059974545F}">
      <dsp:nvSpPr>
        <dsp:cNvPr id="0" name=""/>
        <dsp:cNvSpPr/>
      </dsp:nvSpPr>
      <dsp:spPr>
        <a:xfrm>
          <a:off x="3698587" y="2066301"/>
          <a:ext cx="2121277" cy="77253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Migración forzada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Violencia</a:t>
          </a:r>
        </a:p>
      </dsp:txBody>
      <dsp:txXfrm>
        <a:off x="3736299" y="2104013"/>
        <a:ext cx="2045853" cy="6971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BEFF57-6951-4649-9526-6D465D8D5A34}">
      <dsp:nvSpPr>
        <dsp:cNvPr id="0" name=""/>
        <dsp:cNvSpPr/>
      </dsp:nvSpPr>
      <dsp:spPr>
        <a:xfrm>
          <a:off x="981189" y="0"/>
          <a:ext cx="3917214" cy="3917214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558D23-14E3-484B-9BF3-9414DD467E6C}">
      <dsp:nvSpPr>
        <dsp:cNvPr id="0" name=""/>
        <dsp:cNvSpPr/>
      </dsp:nvSpPr>
      <dsp:spPr>
        <a:xfrm>
          <a:off x="2091253" y="392103"/>
          <a:ext cx="4243275" cy="13924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/>
            <a:t>Buscar que el desarrollo se traduzca en un mejor nivel del ingreso del que dependen la mayoría de las familias</a:t>
          </a:r>
        </a:p>
      </dsp:txBody>
      <dsp:txXfrm>
        <a:off x="2159227" y="460077"/>
        <a:ext cx="4107327" cy="1256499"/>
      </dsp:txXfrm>
    </dsp:sp>
    <dsp:sp modelId="{BFA819D1-4B34-CC40-9963-6F955D31D49B}">
      <dsp:nvSpPr>
        <dsp:cNvPr id="0" name=""/>
        <dsp:cNvSpPr/>
      </dsp:nvSpPr>
      <dsp:spPr>
        <a:xfrm>
          <a:off x="1520270" y="1958607"/>
          <a:ext cx="5385240" cy="13924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700" kern="1200" dirty="0"/>
            <a:t>Fortalecer de manera sostenida el ingreso por trabajo atañe no solo a la </a:t>
          </a:r>
          <a:r>
            <a:rPr lang="es-ES_tradnl" sz="1700" i="1" kern="1200" dirty="0"/>
            <a:t>política laboral</a:t>
          </a:r>
          <a:r>
            <a:rPr lang="es-ES_tradnl" sz="1700" kern="1200" dirty="0"/>
            <a:t>, sino a toda la </a:t>
          </a:r>
          <a:r>
            <a:rPr lang="es-ES_tradnl" sz="1700" i="1" kern="1200" dirty="0"/>
            <a:t>política económica y social</a:t>
          </a:r>
          <a:endParaRPr lang="es-ES_tradnl" sz="1700" kern="1200" dirty="0"/>
        </a:p>
      </dsp:txBody>
      <dsp:txXfrm>
        <a:off x="1588244" y="2026581"/>
        <a:ext cx="5249292" cy="12564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60AE08-3604-1146-9BBA-C70E5F20013D}">
      <dsp:nvSpPr>
        <dsp:cNvPr id="0" name=""/>
        <dsp:cNvSpPr/>
      </dsp:nvSpPr>
      <dsp:spPr>
        <a:xfrm>
          <a:off x="0" y="3800"/>
          <a:ext cx="7886698" cy="7347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Va estrechamente ligado al tipo y calidad de empleo generado</a:t>
          </a:r>
        </a:p>
      </dsp:txBody>
      <dsp:txXfrm>
        <a:off x="367379" y="3800"/>
        <a:ext cx="7151941" cy="734757"/>
      </dsp:txXfrm>
    </dsp:sp>
    <dsp:sp modelId="{6343AFE3-CDB4-0D45-986E-E7B7F7DAC32D}">
      <dsp:nvSpPr>
        <dsp:cNvPr id="0" name=""/>
        <dsp:cNvSpPr/>
      </dsp:nvSpPr>
      <dsp:spPr>
        <a:xfrm>
          <a:off x="0" y="841423"/>
          <a:ext cx="7886698" cy="7347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Al nivel y complejidad de las ocupaciones y de los niveles de conocimientos, habilidades y destrezas requeridas</a:t>
          </a:r>
        </a:p>
      </dsp:txBody>
      <dsp:txXfrm>
        <a:off x="367379" y="841423"/>
        <a:ext cx="7151941" cy="734757"/>
      </dsp:txXfrm>
    </dsp:sp>
    <dsp:sp modelId="{886A0BE1-FE8A-7443-A110-9421FC0B1E72}">
      <dsp:nvSpPr>
        <dsp:cNvPr id="0" name=""/>
        <dsp:cNvSpPr/>
      </dsp:nvSpPr>
      <dsp:spPr>
        <a:xfrm>
          <a:off x="0" y="1679046"/>
          <a:ext cx="7886698" cy="7347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Implica migrar hacia estructuras productivas de mayor valor agregado</a:t>
          </a:r>
        </a:p>
      </dsp:txBody>
      <dsp:txXfrm>
        <a:off x="367379" y="1679046"/>
        <a:ext cx="7151941" cy="734757"/>
      </dsp:txXfrm>
    </dsp:sp>
    <dsp:sp modelId="{7DFD9C4C-A811-324A-B4D4-7A4592600570}">
      <dsp:nvSpPr>
        <dsp:cNvPr id="0" name=""/>
        <dsp:cNvSpPr/>
      </dsp:nvSpPr>
      <dsp:spPr>
        <a:xfrm>
          <a:off x="0" y="2516669"/>
          <a:ext cx="7878450" cy="7347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Implica orientar y articular los distintos instrumentos de la política económica y social hacia este objetivo. </a:t>
          </a:r>
        </a:p>
      </dsp:txBody>
      <dsp:txXfrm>
        <a:off x="367379" y="2516669"/>
        <a:ext cx="7143693" cy="734757"/>
      </dsp:txXfrm>
    </dsp:sp>
    <dsp:sp modelId="{FB60700A-D2D6-7146-812A-CFFD7F15B472}">
      <dsp:nvSpPr>
        <dsp:cNvPr id="0" name=""/>
        <dsp:cNvSpPr/>
      </dsp:nvSpPr>
      <dsp:spPr>
        <a:xfrm>
          <a:off x="0" y="3354292"/>
          <a:ext cx="7886698" cy="734757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Reorientar el modelo de desarrollo del país.</a:t>
          </a:r>
        </a:p>
      </dsp:txBody>
      <dsp:txXfrm>
        <a:off x="367379" y="3354292"/>
        <a:ext cx="7151941" cy="7347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90671E-F59A-7549-A23D-9D17AB8C685C}">
      <dsp:nvSpPr>
        <dsp:cNvPr id="0" name=""/>
        <dsp:cNvSpPr/>
      </dsp:nvSpPr>
      <dsp:spPr>
        <a:xfrm>
          <a:off x="452316" y="0"/>
          <a:ext cx="4363770" cy="436377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C52030-088F-8D41-A298-37AD8973BCE2}">
      <dsp:nvSpPr>
        <dsp:cNvPr id="0" name=""/>
        <dsp:cNvSpPr/>
      </dsp:nvSpPr>
      <dsp:spPr>
        <a:xfrm>
          <a:off x="670470" y="436803"/>
          <a:ext cx="6763913" cy="15511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No es un objetivo fácil o inmediato, ya que requiere articular los distintos instrumentos hacia este fin </a:t>
          </a:r>
        </a:p>
      </dsp:txBody>
      <dsp:txXfrm>
        <a:off x="746193" y="512526"/>
        <a:ext cx="6612467" cy="1399737"/>
      </dsp:txXfrm>
    </dsp:sp>
    <dsp:sp modelId="{F203C69E-9376-1645-9D4C-9956E46EF358}">
      <dsp:nvSpPr>
        <dsp:cNvPr id="0" name=""/>
        <dsp:cNvSpPr/>
      </dsp:nvSpPr>
      <dsp:spPr>
        <a:xfrm>
          <a:off x="680837" y="2181885"/>
          <a:ext cx="6743178" cy="155118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300" kern="1200"/>
            <a:t>Implica cuidar los equilibrios macroeconómicos, a fin de evitar efectos desestabilizadores o inflacionarios que reviertan los avances alcanzados</a:t>
          </a:r>
        </a:p>
      </dsp:txBody>
      <dsp:txXfrm>
        <a:off x="756560" y="2257608"/>
        <a:ext cx="6591732" cy="13997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E9B5B-DB5B-1944-9E66-81770C438BE4}">
      <dsp:nvSpPr>
        <dsp:cNvPr id="0" name=""/>
        <dsp:cNvSpPr/>
      </dsp:nvSpPr>
      <dsp:spPr>
        <a:xfrm rot="5400000">
          <a:off x="4057554" y="-891992"/>
          <a:ext cx="2610803" cy="50474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/>
            <a:t>Hacer efectivas las garantías constitucionales mínimas de ingreso de la población asalariada 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/>
            <a:t>Promover el marco institucional adecuado para una libre negociación colectiva entre capital y trabajo y 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900" kern="1200" dirty="0"/>
            <a:t>Orientar el proceso de desarrollo hacia una más equilibrada distribución funcional del ingreso.</a:t>
          </a:r>
        </a:p>
      </dsp:txBody>
      <dsp:txXfrm rot="-5400000">
        <a:off x="2839212" y="453799"/>
        <a:ext cx="4920039" cy="2355905"/>
      </dsp:txXfrm>
    </dsp:sp>
    <dsp:sp modelId="{14C4CFEC-85EB-7849-9A49-373A166FAB56}">
      <dsp:nvSpPr>
        <dsp:cNvPr id="0" name=""/>
        <dsp:cNvSpPr/>
      </dsp:nvSpPr>
      <dsp:spPr>
        <a:xfrm>
          <a:off x="0" y="0"/>
          <a:ext cx="2839212" cy="32635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2900" kern="1200" dirty="0"/>
            <a:t>Recuperar el papel del Estado como moderador o árbitro para la equidad  en el ámbito laboral</a:t>
          </a:r>
        </a:p>
      </dsp:txBody>
      <dsp:txXfrm>
        <a:off x="138599" y="138599"/>
        <a:ext cx="2562014" cy="29863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A6BAC-49AA-7543-9B96-BC677D6C1911}">
      <dsp:nvSpPr>
        <dsp:cNvPr id="0" name=""/>
        <dsp:cNvSpPr/>
      </dsp:nvSpPr>
      <dsp:spPr>
        <a:xfrm>
          <a:off x="276017" y="0"/>
          <a:ext cx="4445252" cy="4445252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EA0965-91EB-B444-A34B-3E4E8C234A6D}">
      <dsp:nvSpPr>
        <dsp:cNvPr id="0" name=""/>
        <dsp:cNvSpPr/>
      </dsp:nvSpPr>
      <dsp:spPr>
        <a:xfrm>
          <a:off x="349121" y="446656"/>
          <a:ext cx="7188457" cy="8699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Detener y revertir la declinación histórica del salario mínimo y el relativo estancamiento del salario medio, en un entorno de crecimiento y estabilidad,</a:t>
          </a:r>
          <a:endParaRPr lang="es-ES" sz="1100" kern="1200" dirty="0"/>
        </a:p>
      </dsp:txBody>
      <dsp:txXfrm>
        <a:off x="391589" y="489124"/>
        <a:ext cx="7103521" cy="785031"/>
      </dsp:txXfrm>
    </dsp:sp>
    <dsp:sp modelId="{9F3806FD-237A-8140-BC6F-2B474B2B1422}">
      <dsp:nvSpPr>
        <dsp:cNvPr id="0" name=""/>
        <dsp:cNvSpPr/>
      </dsp:nvSpPr>
      <dsp:spPr>
        <a:xfrm>
          <a:off x="294800" y="1425370"/>
          <a:ext cx="7297098" cy="86996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Promover que las ganancias en productividad sean compartidas de manera equilibrada por los asalariados, fortaleciendo el vínculo entre salarios y productividad.</a:t>
          </a:r>
          <a:r>
            <a:rPr lang="es-ES" sz="1050" kern="1200" dirty="0"/>
            <a:t> </a:t>
          </a:r>
        </a:p>
      </dsp:txBody>
      <dsp:txXfrm>
        <a:off x="337268" y="1467838"/>
        <a:ext cx="7212162" cy="785031"/>
      </dsp:txXfrm>
    </dsp:sp>
    <dsp:sp modelId="{8EFAB634-7E9D-804D-8445-64C03602F770}">
      <dsp:nvSpPr>
        <dsp:cNvPr id="0" name=""/>
        <dsp:cNvSpPr/>
      </dsp:nvSpPr>
      <dsp:spPr>
        <a:xfrm>
          <a:off x="-36745" y="2404083"/>
          <a:ext cx="7960190" cy="148576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Avanzar para reducir la fuerte desigualdad  que imperan dentro de la distribución misma de los salarios en muy distintos contextos. (Por ejemplo, las que imperan al interior del sector público) y eliminar  las diferencias injustificables que todavía prevalecen entre los salarios de hombres y mujeres para ocupaciones de igual nivel de calificación). </a:t>
          </a:r>
          <a:endParaRPr lang="es-ES" sz="2000" kern="1200" dirty="0"/>
        </a:p>
      </dsp:txBody>
      <dsp:txXfrm>
        <a:off x="35784" y="2476612"/>
        <a:ext cx="7815132" cy="13407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D77927-F683-614A-B0EF-43AAD3466D99}">
      <dsp:nvSpPr>
        <dsp:cNvPr id="0" name=""/>
        <dsp:cNvSpPr/>
      </dsp:nvSpPr>
      <dsp:spPr>
        <a:xfrm>
          <a:off x="1250959" y="0"/>
          <a:ext cx="3263504" cy="3263504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B98433-6D96-5B4D-A895-F3BF0A9B8E5E}">
      <dsp:nvSpPr>
        <dsp:cNvPr id="0" name=""/>
        <dsp:cNvSpPr/>
      </dsp:nvSpPr>
      <dsp:spPr>
        <a:xfrm>
          <a:off x="56087" y="326669"/>
          <a:ext cx="7774524" cy="232014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700" kern="1200"/>
            <a:t>El tema del salario no es un subproducto del que deba desatenderse el Estado; es un tema crucial, que debe ocupar atención prioritaria, tanto en la política económica, como la educativa, la tecnológica y la de bienestar social.</a:t>
          </a:r>
        </a:p>
      </dsp:txBody>
      <dsp:txXfrm>
        <a:off x="169347" y="439929"/>
        <a:ext cx="7548004" cy="2093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0.04832</cdr:x>
      <cdr:y>0.92929</cdr:y>
    </cdr:from>
    <cdr:to>
      <cdr:x>0.88866</cdr:x>
      <cdr:y>0.98737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92100" y="4673600"/>
          <a:ext cx="5080000" cy="292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ES_tradnl" sz="1100"/>
            <a:t>FUENTE: INEGI, Cuentas Nacionales, base 2013.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0.02716</cdr:x>
      <cdr:y>0.92436</cdr:y>
    </cdr:from>
    <cdr:to>
      <cdr:x>0.67412</cdr:x>
      <cdr:y>1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15900" y="3879850"/>
          <a:ext cx="5143500" cy="317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ES_tradnl" sz="1100"/>
        </a:p>
      </cdr:txBody>
    </cdr:sp>
  </cdr:relSizeAnchor>
  <cdr:relSizeAnchor xmlns:cdr="http://schemas.openxmlformats.org/drawingml/2006/chartDrawing">
    <cdr:from>
      <cdr:x>0.02875</cdr:x>
      <cdr:y>0.92436</cdr:y>
    </cdr:from>
    <cdr:to>
      <cdr:x>0.68211</cdr:x>
      <cdr:y>0.99395</cdr:y>
    </cdr:to>
    <cdr:sp macro="" textlink="">
      <cdr:nvSpPr>
        <cdr:cNvPr id="3" name="CuadroTexto 2"/>
        <cdr:cNvSpPr txBox="1"/>
      </cdr:nvSpPr>
      <cdr:spPr>
        <a:xfrm xmlns:a="http://schemas.openxmlformats.org/drawingml/2006/main">
          <a:off x="228600" y="3879850"/>
          <a:ext cx="5194300" cy="292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ES_tradnl" sz="1100"/>
            <a:t>FUENTE: Elaboración propia con datos de OCDE.stat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70B4B-D687-0A4F-B593-BFF2E542DECA}" type="datetimeFigureOut">
              <a:rPr lang="es-ES_tradnl" smtClean="0"/>
              <a:t>16/08/2018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F9FDE-849D-5440-81C7-C591636FF37F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520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F9FDE-849D-5440-81C7-C591636FF37F}" type="slidenum">
              <a:rPr lang="es-ES_tradnl" smtClean="0"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62925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F9FDE-849D-5440-81C7-C591636FF37F}" type="slidenum">
              <a:rPr lang="es-ES_tradnl" smtClean="0"/>
              <a:t>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53113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3C6AE-5047-B84A-A476-90BDD59C6D03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422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9C33C-DE54-9247-B572-1513962C9D47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2579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91808-CD6F-344E-949D-EC7E07BB73C9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1999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E96E6-DDDC-B643-92B7-BA611C5DB224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079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1A2D0-DEFE-1E4B-9A80-4BCC3561AFE9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231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B1DBB-D51A-7042-B01A-BB0D0AD0B1A3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418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34903-653C-DA41-B214-9C9FA91B23D1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6913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79F41-27D9-6C45-A6B4-D5D8CC78D61C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6700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97C8-D7A9-B541-AA0F-C5D89AB60E1F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00347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C8A01-87A5-0340-8825-DE9CAC77CF71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54159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_tradnl"/>
              <a:t>Clic para editar título</a:t>
            </a:r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AB4D-49DB-4140-AC8B-EAE8F085CAE9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1370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B70E3-739C-C442-9FE8-0F6E384C57CA}" type="datetime1">
              <a:rPr lang="es-MX" smtClean="0"/>
              <a:t>16/08/2018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0226C-B9D6-4E4E-8085-D98D401AF195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647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/>
              <a:t>“Los desafíos pendientes en materia de salarios”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/>
              <a:t>Norma Samaniego</a:t>
            </a:r>
          </a:p>
          <a:p>
            <a:endParaRPr lang="es-ES_tradnl" dirty="0"/>
          </a:p>
          <a:p>
            <a:r>
              <a:rPr lang="es-ES_tradnl" dirty="0"/>
              <a:t>FORO: EL BALANCE DE LAS REFORMAS ESTRUCTURALES</a:t>
            </a:r>
          </a:p>
          <a:p>
            <a:r>
              <a:rPr lang="es-ES_tradnl" dirty="0"/>
              <a:t>Instituto Belisario Domínguez</a:t>
            </a:r>
          </a:p>
          <a:p>
            <a:r>
              <a:rPr lang="es-ES_tradnl" dirty="0"/>
              <a:t>16 de Agosto de 2018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93489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Impacto de la contención de la masa salarial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5668714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85155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026801275"/>
              </p:ext>
            </p:extLst>
          </p:nvPr>
        </p:nvGraphicFramePr>
        <p:xfrm>
          <a:off x="623888" y="2139554"/>
          <a:ext cx="7886700" cy="3917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¿Cuáles son los desafíos pendientes?</a:t>
            </a: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176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Una mejora sostenida y duradera de los niveles de ingreso</a:t>
            </a:r>
          </a:p>
        </p:txBody>
      </p:sp>
      <p:graphicFrame>
        <p:nvGraphicFramePr>
          <p:cNvPr id="8" name="Marcador de conteni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6185863"/>
              </p:ext>
            </p:extLst>
          </p:nvPr>
        </p:nvGraphicFramePr>
        <p:xfrm>
          <a:off x="628650" y="2226469"/>
          <a:ext cx="7886700" cy="4092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477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A60AE08-3604-1146-9BBA-C70E5F2001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343AFE3-CDB4-0D45-986E-E7B7F7DAC3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86A0BE1-FE8A-7443-A110-9421FC0B1E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DFD9C4C-A811-324A-B4D4-7A45926005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B60700A-D2D6-7146-812A-CFFD7F15B4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Es necesario advertir que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2744320"/>
              </p:ext>
            </p:extLst>
          </p:nvPr>
        </p:nvGraphicFramePr>
        <p:xfrm>
          <a:off x="628650" y="1783533"/>
          <a:ext cx="7886700" cy="43637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0951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En materia laboral</a:t>
            </a: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52658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456154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Algunos objetivos de la política económica y social en materia de salarios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548104"/>
              </p:ext>
            </p:extLst>
          </p:nvPr>
        </p:nvGraphicFramePr>
        <p:xfrm>
          <a:off x="628650" y="1810693"/>
          <a:ext cx="7886700" cy="4445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1164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EA0965-91EB-B444-A34B-3E4E8C234A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F3806FD-237A-8140-BC6F-2B474B2B1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EFAB634-7E9D-804D-8445-64C03602F7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Conclusión</a:t>
            </a:r>
          </a:p>
        </p:txBody>
      </p:sp>
      <p:graphicFrame>
        <p:nvGraphicFramePr>
          <p:cNvPr id="2" name="Marcador de conteni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3800710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4373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¡Gracias!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29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Contenido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810030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89678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Salario y reformas estructurales</a:t>
            </a: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4716465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8973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¿Cuáles fueron los resultados?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92773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Evolución de los salarios mínimos  y medios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31" y="1967724"/>
            <a:ext cx="7483455" cy="4215793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8617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68953"/>
              </p:ext>
            </p:extLst>
          </p:nvPr>
        </p:nvGraphicFramePr>
        <p:xfrm>
          <a:off x="120254" y="1493044"/>
          <a:ext cx="8902303" cy="3869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Hoja de cálculo" r:id="rId3" imgW="15189200" imgH="6604000" progId="Excel.Sheet.12">
                  <p:embed/>
                </p:oleObj>
              </mc:Choice>
              <mc:Fallback>
                <p:oleObj name="Hoja de cálculo" r:id="rId3" imgW="15189200" imgH="6604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254" y="1493044"/>
                        <a:ext cx="8902303" cy="3869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4998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Evolución de la masa salarial</a:t>
            </a:r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0215" y="1810693"/>
            <a:ext cx="7058438" cy="4561941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5153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Participación del salario en el ingreso nacional</a:t>
            </a:r>
          </a:p>
        </p:txBody>
      </p:sp>
      <p:graphicFrame>
        <p:nvGraphicFramePr>
          <p:cNvPr id="12" name="Marcador de contenido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318883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70078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Comparación con países de OCDE y otros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17195"/>
              </p:ext>
            </p:extLst>
          </p:nvPr>
        </p:nvGraphicFramePr>
        <p:xfrm>
          <a:off x="628650" y="2341960"/>
          <a:ext cx="7308976" cy="3329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226C-B9D6-4E4E-8085-D98D401AF195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18908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645</Words>
  <Application>Microsoft Office PowerPoint</Application>
  <PresentationFormat>Presentación en pantalla (4:3)</PresentationFormat>
  <Paragraphs>74</Paragraphs>
  <Slides>17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Tema de Office</vt:lpstr>
      <vt:lpstr>Hoja de cálculo</vt:lpstr>
      <vt:lpstr>“Los desafíos pendientes en materia de salarios” </vt:lpstr>
      <vt:lpstr>Contenido</vt:lpstr>
      <vt:lpstr>Salario y reformas estructurales</vt:lpstr>
      <vt:lpstr>¿Cuáles fueron los resultados?</vt:lpstr>
      <vt:lpstr>Evolución de los salarios mínimos  y medios </vt:lpstr>
      <vt:lpstr>Presentación de PowerPoint</vt:lpstr>
      <vt:lpstr>Evolución de la masa salarial</vt:lpstr>
      <vt:lpstr>Participación del salario en el ingreso nacional</vt:lpstr>
      <vt:lpstr>Comparación con países de OCDE y otros</vt:lpstr>
      <vt:lpstr>Impacto de la contención de la masa salarial</vt:lpstr>
      <vt:lpstr>¿Cuáles son los desafíos pendientes?</vt:lpstr>
      <vt:lpstr>Una mejora sostenida y duradera de los niveles de ingreso</vt:lpstr>
      <vt:lpstr>Es necesario advertir que</vt:lpstr>
      <vt:lpstr>En materia laboral</vt:lpstr>
      <vt:lpstr>Algunos objetivos de la política económica y social en materia de salarios</vt:lpstr>
      <vt:lpstr>Conclusión</vt:lpstr>
      <vt:lpstr>¡Gracias!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“Los desafíos pendientes en materia de salarios”</dc:title>
  <dc:creator>Norma Samaniego Breach</dc:creator>
  <cp:lastModifiedBy>Ariadna Díaz Castillo</cp:lastModifiedBy>
  <cp:revision>47</cp:revision>
  <dcterms:created xsi:type="dcterms:W3CDTF">2018-08-09T17:03:53Z</dcterms:created>
  <dcterms:modified xsi:type="dcterms:W3CDTF">2018-08-16T14:07:04Z</dcterms:modified>
</cp:coreProperties>
</file>