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charts/chart6.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306" r:id="rId3"/>
    <p:sldId id="417" r:id="rId4"/>
    <p:sldId id="494" r:id="rId5"/>
    <p:sldId id="497" r:id="rId6"/>
    <p:sldId id="507" r:id="rId7"/>
    <p:sldId id="403" r:id="rId8"/>
    <p:sldId id="363" r:id="rId9"/>
    <p:sldId id="400" r:id="rId10"/>
    <p:sldId id="373" r:id="rId11"/>
    <p:sldId id="401" r:id="rId12"/>
    <p:sldId id="404" r:id="rId13"/>
    <p:sldId id="368" r:id="rId14"/>
    <p:sldId id="369" r:id="rId15"/>
    <p:sldId id="338" r:id="rId16"/>
    <p:sldId id="402" r:id="rId17"/>
    <p:sldId id="377" r:id="rId18"/>
    <p:sldId id="388" r:id="rId19"/>
    <p:sldId id="405" r:id="rId20"/>
    <p:sldId id="380" r:id="rId21"/>
    <p:sldId id="381" r:id="rId22"/>
    <p:sldId id="382" r:id="rId23"/>
    <p:sldId id="406" r:id="rId24"/>
    <p:sldId id="407" r:id="rId25"/>
    <p:sldId id="408" r:id="rId26"/>
    <p:sldId id="409" r:id="rId27"/>
    <p:sldId id="393" r:id="rId28"/>
    <p:sldId id="394" r:id="rId29"/>
    <p:sldId id="410" r:id="rId30"/>
    <p:sldId id="360" r:id="rId31"/>
    <p:sldId id="412" r:id="rId32"/>
    <p:sldId id="411" r:id="rId33"/>
    <p:sldId id="416" r:id="rId34"/>
    <p:sldId id="414" r:id="rId35"/>
    <p:sldId id="415" r:id="rId36"/>
    <p:sldId id="413" r:id="rId37"/>
    <p:sldId id="361" r:id="rId38"/>
  </p:sldIdLst>
  <p:sldSz cx="9144000" cy="6858000" type="screen4x3"/>
  <p:notesSz cx="6881813" cy="92964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0000"/>
    <a:srgbClr val="115B46"/>
    <a:srgbClr val="008356"/>
    <a:srgbClr val="000000"/>
    <a:srgbClr val="FF81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94660"/>
  </p:normalViewPr>
  <p:slideViewPr>
    <p:cSldViewPr snapToGrid="0" snapToObjects="1">
      <p:cViewPr varScale="1">
        <p:scale>
          <a:sx n="61" d="100"/>
          <a:sy n="61" d="100"/>
        </p:scale>
        <p:origin x="1348" y="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72199627391828247"/>
          <c:y val="0.5490090182918127"/>
        </c:manualLayout>
      </c:layout>
      <c:overlay val="0"/>
      <c:txPr>
        <a:bodyPr/>
        <a:lstStyle/>
        <a:p>
          <a:pPr>
            <a:defRPr sz="1400"/>
          </a:pPr>
          <a:endParaRPr lang="es-MX"/>
        </a:p>
      </c:txPr>
    </c:title>
    <c:autoTitleDeleted val="0"/>
    <c:plotArea>
      <c:layout>
        <c:manualLayout>
          <c:layoutTarget val="inner"/>
          <c:xMode val="edge"/>
          <c:yMode val="edge"/>
          <c:x val="0.47597061864920992"/>
          <c:y val="5.6630656270374662E-2"/>
          <c:w val="0.33827929375368548"/>
          <c:h val="0.86064195741168092"/>
        </c:manualLayout>
      </c:layout>
      <c:barChart>
        <c:barDir val="bar"/>
        <c:grouping val="clustered"/>
        <c:varyColors val="0"/>
        <c:ser>
          <c:idx val="0"/>
          <c:order val="0"/>
          <c:tx>
            <c:strRef>
              <c:f>Hoja1!$B$1</c:f>
              <c:strCache>
                <c:ptCount val="1"/>
                <c:pt idx="0">
                  <c:v>%</c:v>
                </c:pt>
              </c:strCache>
            </c:strRef>
          </c:tx>
          <c:spPr>
            <a:solidFill>
              <a:schemeClr val="accent2">
                <a:lumMod val="75000"/>
              </a:schemeClr>
            </a:solidFill>
          </c:spPr>
          <c:invertIfNegative val="0"/>
          <c:dLbls>
            <c:spPr>
              <a:noFill/>
              <a:ln>
                <a:noFill/>
              </a:ln>
              <a:effectLst/>
            </c:spPr>
            <c:txPr>
              <a:bodyPr/>
              <a:lstStyle/>
              <a:p>
                <a:pPr>
                  <a:defRPr sz="1200" b="1"/>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Agilizar trámites</c:v>
                </c:pt>
                <c:pt idx="1">
                  <c:v>Obtener licencias y permisos</c:v>
                </c:pt>
                <c:pt idx="2">
                  <c:v>Impedir abuso de autoridad</c:v>
                </c:pt>
                <c:pt idx="3">
                  <c:v>Ganar contratos</c:v>
                </c:pt>
                <c:pt idx="4">
                  <c:v>Participar en licitaciones</c:v>
                </c:pt>
              </c:strCache>
            </c:strRef>
          </c:cat>
          <c:val>
            <c:numRef>
              <c:f>Hoja1!$B$2:$B$6</c:f>
              <c:numCache>
                <c:formatCode>General</c:formatCode>
                <c:ptCount val="5"/>
                <c:pt idx="0">
                  <c:v>43</c:v>
                </c:pt>
                <c:pt idx="1">
                  <c:v>32</c:v>
                </c:pt>
                <c:pt idx="2">
                  <c:v>21</c:v>
                </c:pt>
                <c:pt idx="3">
                  <c:v>16</c:v>
                </c:pt>
                <c:pt idx="4">
                  <c:v>11</c:v>
                </c:pt>
              </c:numCache>
            </c:numRef>
          </c:val>
          <c:extLst>
            <c:ext xmlns:c16="http://schemas.microsoft.com/office/drawing/2014/chart" uri="{C3380CC4-5D6E-409C-BE32-E72D297353CC}">
              <c16:uniqueId val="{00000000-CD24-4A57-9F96-E1D331D9F742}"/>
            </c:ext>
          </c:extLst>
        </c:ser>
        <c:dLbls>
          <c:showLegendKey val="0"/>
          <c:showVal val="0"/>
          <c:showCatName val="0"/>
          <c:showSerName val="0"/>
          <c:showPercent val="0"/>
          <c:showBubbleSize val="0"/>
        </c:dLbls>
        <c:gapWidth val="81"/>
        <c:axId val="1946348768"/>
        <c:axId val="1946352032"/>
      </c:barChart>
      <c:catAx>
        <c:axId val="1946348768"/>
        <c:scaling>
          <c:orientation val="maxMin"/>
        </c:scaling>
        <c:delete val="0"/>
        <c:axPos val="l"/>
        <c:numFmt formatCode="General" sourceLinked="0"/>
        <c:majorTickMark val="out"/>
        <c:minorTickMark val="none"/>
        <c:tickLblPos val="nextTo"/>
        <c:txPr>
          <a:bodyPr/>
          <a:lstStyle/>
          <a:p>
            <a:pPr>
              <a:defRPr sz="1300" b="1"/>
            </a:pPr>
            <a:endParaRPr lang="es-MX"/>
          </a:p>
        </c:txPr>
        <c:crossAx val="1946352032"/>
        <c:crosses val="autoZero"/>
        <c:auto val="1"/>
        <c:lblAlgn val="ctr"/>
        <c:lblOffset val="100"/>
        <c:noMultiLvlLbl val="0"/>
      </c:catAx>
      <c:valAx>
        <c:axId val="1946352032"/>
        <c:scaling>
          <c:orientation val="minMax"/>
        </c:scaling>
        <c:delete val="1"/>
        <c:axPos val="t"/>
        <c:numFmt formatCode="General" sourceLinked="1"/>
        <c:majorTickMark val="out"/>
        <c:minorTickMark val="none"/>
        <c:tickLblPos val="nextTo"/>
        <c:crossAx val="1946348768"/>
        <c:crosses val="autoZero"/>
        <c:crossBetween val="between"/>
      </c:valAx>
      <c:spPr>
        <a:noFill/>
        <a:ln w="25400">
          <a:noFill/>
        </a:ln>
      </c:spPr>
    </c:plotArea>
    <c:plotVisOnly val="1"/>
    <c:dispBlanksAs val="gap"/>
    <c:showDLblsOverMax val="0"/>
  </c:chart>
  <c:txPr>
    <a:bodyPr/>
    <a:lstStyle/>
    <a:p>
      <a:pPr>
        <a:defRPr sz="1800"/>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76669029233657859"/>
          <c:y val="0.49636431790766627"/>
        </c:manualLayout>
      </c:layout>
      <c:overlay val="0"/>
      <c:txPr>
        <a:bodyPr/>
        <a:lstStyle/>
        <a:p>
          <a:pPr>
            <a:defRPr sz="1400"/>
          </a:pPr>
          <a:endParaRPr lang="es-MX"/>
        </a:p>
      </c:txPr>
    </c:title>
    <c:autoTitleDeleted val="0"/>
    <c:plotArea>
      <c:layout>
        <c:manualLayout>
          <c:layoutTarget val="inner"/>
          <c:xMode val="edge"/>
          <c:yMode val="edge"/>
          <c:x val="0.46240382443989325"/>
          <c:y val="0"/>
          <c:w val="0.40704565807344517"/>
          <c:h val="0.92080732927927689"/>
        </c:manualLayout>
      </c:layout>
      <c:barChart>
        <c:barDir val="bar"/>
        <c:grouping val="clustered"/>
        <c:varyColors val="0"/>
        <c:ser>
          <c:idx val="0"/>
          <c:order val="0"/>
          <c:tx>
            <c:strRef>
              <c:f>Hoja1!$B$1</c:f>
              <c:strCache>
                <c:ptCount val="1"/>
                <c:pt idx="0">
                  <c:v>%</c:v>
                </c:pt>
              </c:strCache>
            </c:strRef>
          </c:tx>
          <c:spPr>
            <a:solidFill>
              <a:schemeClr val="accent2">
                <a:lumMod val="50000"/>
              </a:schemeClr>
            </a:solidFill>
          </c:spPr>
          <c:invertIfNegative val="0"/>
          <c:dLbls>
            <c:spPr>
              <a:noFill/>
              <a:ln>
                <a:noFill/>
              </a:ln>
              <a:effectLst/>
            </c:spPr>
            <c:txPr>
              <a:bodyPr/>
              <a:lstStyle/>
              <a:p>
                <a:pPr>
                  <a:defRPr sz="1200" b="1"/>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Municipal</c:v>
                </c:pt>
                <c:pt idx="1">
                  <c:v>Estatal</c:v>
                </c:pt>
                <c:pt idx="2">
                  <c:v>Federal</c:v>
                </c:pt>
                <c:pt idx="3">
                  <c:v>Agencias públicas</c:v>
                </c:pt>
              </c:strCache>
            </c:strRef>
          </c:cat>
          <c:val>
            <c:numRef>
              <c:f>Hoja1!$B$2:$B$5</c:f>
              <c:numCache>
                <c:formatCode>General</c:formatCode>
                <c:ptCount val="4"/>
                <c:pt idx="0">
                  <c:v>33</c:v>
                </c:pt>
                <c:pt idx="1">
                  <c:v>26</c:v>
                </c:pt>
                <c:pt idx="2">
                  <c:v>24</c:v>
                </c:pt>
                <c:pt idx="3">
                  <c:v>17</c:v>
                </c:pt>
              </c:numCache>
            </c:numRef>
          </c:val>
          <c:extLst>
            <c:ext xmlns:c16="http://schemas.microsoft.com/office/drawing/2014/chart" uri="{C3380CC4-5D6E-409C-BE32-E72D297353CC}">
              <c16:uniqueId val="{00000000-1543-4C0C-B629-05DFD98C2CEF}"/>
            </c:ext>
          </c:extLst>
        </c:ser>
        <c:dLbls>
          <c:showLegendKey val="0"/>
          <c:showVal val="0"/>
          <c:showCatName val="0"/>
          <c:showSerName val="0"/>
          <c:showPercent val="0"/>
          <c:showBubbleSize val="0"/>
        </c:dLbls>
        <c:gapWidth val="81"/>
        <c:axId val="1946351488"/>
        <c:axId val="1946361824"/>
      </c:barChart>
      <c:catAx>
        <c:axId val="1946351488"/>
        <c:scaling>
          <c:orientation val="maxMin"/>
        </c:scaling>
        <c:delete val="0"/>
        <c:axPos val="l"/>
        <c:numFmt formatCode="General" sourceLinked="0"/>
        <c:majorTickMark val="out"/>
        <c:minorTickMark val="none"/>
        <c:tickLblPos val="nextTo"/>
        <c:txPr>
          <a:bodyPr/>
          <a:lstStyle/>
          <a:p>
            <a:pPr>
              <a:defRPr sz="1400" b="1"/>
            </a:pPr>
            <a:endParaRPr lang="es-MX"/>
          </a:p>
        </c:txPr>
        <c:crossAx val="1946361824"/>
        <c:crosses val="autoZero"/>
        <c:auto val="1"/>
        <c:lblAlgn val="ctr"/>
        <c:lblOffset val="100"/>
        <c:noMultiLvlLbl val="0"/>
      </c:catAx>
      <c:valAx>
        <c:axId val="1946361824"/>
        <c:scaling>
          <c:orientation val="minMax"/>
        </c:scaling>
        <c:delete val="1"/>
        <c:axPos val="t"/>
        <c:numFmt formatCode="General" sourceLinked="1"/>
        <c:majorTickMark val="out"/>
        <c:minorTickMark val="none"/>
        <c:tickLblPos val="nextTo"/>
        <c:crossAx val="1946351488"/>
        <c:crosses val="autoZero"/>
        <c:crossBetween val="between"/>
      </c:valAx>
      <c:spPr>
        <a:noFill/>
        <a:ln w="25400">
          <a:noFill/>
        </a:ln>
      </c:spPr>
    </c:plotArea>
    <c:plotVisOnly val="1"/>
    <c:dispBlanksAs val="gap"/>
    <c:showDLblsOverMax val="0"/>
  </c:chart>
  <c:txPr>
    <a:bodyPr/>
    <a:lstStyle/>
    <a:p>
      <a:pPr>
        <a:defRPr sz="1800"/>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rAngAx val="0"/>
      <c:perspective val="0"/>
    </c:view3D>
    <c:floor>
      <c:thickness val="0"/>
    </c:floor>
    <c:sideWall>
      <c:thickness val="0"/>
      <c:spPr>
        <a:noFill/>
        <a:ln w="25400">
          <a:noFill/>
        </a:ln>
      </c:spPr>
    </c:sideWall>
    <c:backWall>
      <c:thickness val="0"/>
      <c:spPr>
        <a:noFill/>
        <a:ln w="25400">
          <a:noFill/>
        </a:ln>
      </c:spPr>
    </c:backWall>
    <c:plotArea>
      <c:layout>
        <c:manualLayout>
          <c:layoutTarget val="inner"/>
          <c:xMode val="edge"/>
          <c:yMode val="edge"/>
          <c:x val="0"/>
          <c:y val="4.9467297053066399E-2"/>
          <c:w val="1"/>
          <c:h val="0.78779981360354201"/>
        </c:manualLayout>
      </c:layout>
      <c:bar3DChart>
        <c:barDir val="col"/>
        <c:grouping val="clustered"/>
        <c:varyColors val="0"/>
        <c:ser>
          <c:idx val="0"/>
          <c:order val="0"/>
          <c:tx>
            <c:strRef>
              <c:f>Hoja1!$B$1</c:f>
              <c:strCache>
                <c:ptCount val="1"/>
                <c:pt idx="0">
                  <c:v>Total nacional de solicitudes de información</c:v>
                </c:pt>
              </c:strCache>
            </c:strRef>
          </c:tx>
          <c:spPr>
            <a:solidFill>
              <a:srgbClr val="009999"/>
            </a:solidFill>
            <a:scene3d>
              <a:camera prst="orthographicFront"/>
              <a:lightRig rig="threePt" dir="t"/>
            </a:scene3d>
            <a:sp3d prstMaterial="plastic">
              <a:bevelT w="63500" h="57150" prst="coolSlant"/>
              <a:bevelB w="63500" h="57150" prst="coolSlant"/>
            </a:sp3d>
          </c:spPr>
          <c:invertIfNegative val="0"/>
          <c:dPt>
            <c:idx val="0"/>
            <c:invertIfNegative val="0"/>
            <c:bubble3D val="0"/>
            <c:spPr>
              <a:solidFill>
                <a:srgbClr val="009999"/>
              </a:solidFill>
              <a:scene3d>
                <a:camera prst="orthographicFront"/>
                <a:lightRig rig="threePt" dir="t"/>
              </a:scene3d>
              <a:sp3d prstMaterial="plastic">
                <a:bevelT w="63500" h="57150" prst="coolSlant"/>
                <a:bevelB w="63500" h="57150" prst="coolSlant"/>
              </a:sp3d>
            </c:spPr>
            <c:extLst>
              <c:ext xmlns:c16="http://schemas.microsoft.com/office/drawing/2014/chart" uri="{C3380CC4-5D6E-409C-BE32-E72D297353CC}">
                <c16:uniqueId val="{00000001-F7D8-44CC-9F13-16F8DB1A4F8F}"/>
              </c:ext>
            </c:extLst>
          </c:dPt>
          <c:dPt>
            <c:idx val="1"/>
            <c:invertIfNegative val="0"/>
            <c:bubble3D val="0"/>
            <c:extLst>
              <c:ext xmlns:c16="http://schemas.microsoft.com/office/drawing/2014/chart" uri="{C3380CC4-5D6E-409C-BE32-E72D297353CC}">
                <c16:uniqueId val="{00000002-F7D8-44CC-9F13-16F8DB1A4F8F}"/>
              </c:ext>
            </c:extLst>
          </c:dPt>
          <c:dPt>
            <c:idx val="2"/>
            <c:invertIfNegative val="0"/>
            <c:bubble3D val="0"/>
            <c:extLst>
              <c:ext xmlns:c16="http://schemas.microsoft.com/office/drawing/2014/chart" uri="{C3380CC4-5D6E-409C-BE32-E72D297353CC}">
                <c16:uniqueId val="{00000003-F7D8-44CC-9F13-16F8DB1A4F8F}"/>
              </c:ext>
            </c:extLst>
          </c:dPt>
          <c:dPt>
            <c:idx val="3"/>
            <c:invertIfNegative val="0"/>
            <c:bubble3D val="0"/>
            <c:extLst>
              <c:ext xmlns:c16="http://schemas.microsoft.com/office/drawing/2014/chart" uri="{C3380CC4-5D6E-409C-BE32-E72D297353CC}">
                <c16:uniqueId val="{00000004-F7D8-44CC-9F13-16F8DB1A4F8F}"/>
              </c:ext>
            </c:extLst>
          </c:dPt>
          <c:dPt>
            <c:idx val="4"/>
            <c:invertIfNegative val="0"/>
            <c:bubble3D val="0"/>
            <c:extLst>
              <c:ext xmlns:c16="http://schemas.microsoft.com/office/drawing/2014/chart" uri="{C3380CC4-5D6E-409C-BE32-E72D297353CC}">
                <c16:uniqueId val="{00000005-F7D8-44CC-9F13-16F8DB1A4F8F}"/>
              </c:ext>
            </c:extLst>
          </c:dPt>
          <c:dPt>
            <c:idx val="5"/>
            <c:invertIfNegative val="0"/>
            <c:bubble3D val="0"/>
            <c:extLst>
              <c:ext xmlns:c16="http://schemas.microsoft.com/office/drawing/2014/chart" uri="{C3380CC4-5D6E-409C-BE32-E72D297353CC}">
                <c16:uniqueId val="{00000006-F7D8-44CC-9F13-16F8DB1A4F8F}"/>
              </c:ext>
            </c:extLst>
          </c:dPt>
          <c:dLbls>
            <c:dLbl>
              <c:idx val="0"/>
              <c:layout>
                <c:manualLayout>
                  <c:x val="-2.8108240185133644E-3"/>
                  <c:y val="8.994054009648384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7D8-44CC-9F13-16F8DB1A4F8F}"/>
                </c:ext>
              </c:extLst>
            </c:dLbl>
            <c:dLbl>
              <c:idx val="1"/>
              <c:layout>
                <c:manualLayout>
                  <c:x val="-2.786038393802823E-3"/>
                  <c:y val="1.463066218146629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7D8-44CC-9F13-16F8DB1A4F8F}"/>
                </c:ext>
              </c:extLst>
            </c:dLbl>
            <c:dLbl>
              <c:idx val="2"/>
              <c:layout>
                <c:manualLayout>
                  <c:x val="1.3930191969013478E-3"/>
                  <c:y val="1.09729966360996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7D8-44CC-9F13-16F8DB1A4F8F}"/>
                </c:ext>
              </c:extLst>
            </c:dLbl>
            <c:dLbl>
              <c:idx val="3"/>
              <c:layout>
                <c:manualLayout>
                  <c:x val="2.8108240185133705E-3"/>
                  <c:y val="7.315331090733112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7D8-44CC-9F13-16F8DB1A4F8F}"/>
                </c:ext>
              </c:extLst>
            </c:dLbl>
            <c:dLbl>
              <c:idx val="4"/>
              <c:layout>
                <c:manualLayout>
                  <c:x val="8.4623508935321838E-4"/>
                  <c:y val="1.12730980139164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7D8-44CC-9F13-16F8DB1A4F8F}"/>
                </c:ext>
              </c:extLst>
            </c:dLbl>
            <c:dLbl>
              <c:idx val="5"/>
              <c:layout>
                <c:manualLayout>
                  <c:x val="-1.4054120092567885E-3"/>
                  <c:y val="7.315331090733146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7D8-44CC-9F13-16F8DB1A4F8F}"/>
                </c:ext>
              </c:extLst>
            </c:dLbl>
            <c:spPr>
              <a:noFill/>
              <a:ln>
                <a:noFill/>
              </a:ln>
              <a:effectLst/>
            </c:spPr>
            <c:txPr>
              <a:bodyPr/>
              <a:lstStyle/>
              <a:p>
                <a:pPr>
                  <a:defRPr sz="1200" b="1"/>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Hoja1!$B$2:$B$11</c:f>
              <c:numCache>
                <c:formatCode>#,##0</c:formatCode>
                <c:ptCount val="10"/>
                <c:pt idx="0">
                  <c:v>365644</c:v>
                </c:pt>
                <c:pt idx="1">
                  <c:v>455170</c:v>
                </c:pt>
                <c:pt idx="2">
                  <c:v>461978</c:v>
                </c:pt>
                <c:pt idx="3">
                  <c:v>504385</c:v>
                </c:pt>
                <c:pt idx="4">
                  <c:v>488060</c:v>
                </c:pt>
                <c:pt idx="5">
                  <c:v>541071</c:v>
                </c:pt>
                <c:pt idx="6">
                  <c:v>639800</c:v>
                </c:pt>
                <c:pt idx="7">
                  <c:v>619233</c:v>
                </c:pt>
                <c:pt idx="8">
                  <c:v>770496</c:v>
                </c:pt>
                <c:pt idx="9">
                  <c:v>836460</c:v>
                </c:pt>
              </c:numCache>
            </c:numRef>
          </c:val>
          <c:extLst>
            <c:ext xmlns:c16="http://schemas.microsoft.com/office/drawing/2014/chart" uri="{C3380CC4-5D6E-409C-BE32-E72D297353CC}">
              <c16:uniqueId val="{00000007-F7D8-44CC-9F13-16F8DB1A4F8F}"/>
            </c:ext>
          </c:extLst>
        </c:ser>
        <c:dLbls>
          <c:showLegendKey val="0"/>
          <c:showVal val="0"/>
          <c:showCatName val="0"/>
          <c:showSerName val="0"/>
          <c:showPercent val="0"/>
          <c:showBubbleSize val="0"/>
        </c:dLbls>
        <c:gapWidth val="120"/>
        <c:shape val="cylinder"/>
        <c:axId val="-1791111488"/>
        <c:axId val="-1791114208"/>
        <c:axId val="0"/>
      </c:bar3DChart>
      <c:catAx>
        <c:axId val="-1791111488"/>
        <c:scaling>
          <c:orientation val="minMax"/>
        </c:scaling>
        <c:delete val="0"/>
        <c:axPos val="b"/>
        <c:numFmt formatCode="General" sourceLinked="1"/>
        <c:majorTickMark val="out"/>
        <c:minorTickMark val="none"/>
        <c:tickLblPos val="nextTo"/>
        <c:txPr>
          <a:bodyPr/>
          <a:lstStyle/>
          <a:p>
            <a:pPr>
              <a:defRPr sz="1600"/>
            </a:pPr>
            <a:endParaRPr lang="es-MX"/>
          </a:p>
        </c:txPr>
        <c:crossAx val="-1791114208"/>
        <c:crosses val="autoZero"/>
        <c:auto val="1"/>
        <c:lblAlgn val="ctr"/>
        <c:lblOffset val="100"/>
        <c:noMultiLvlLbl val="0"/>
      </c:catAx>
      <c:valAx>
        <c:axId val="-1791114208"/>
        <c:scaling>
          <c:orientation val="minMax"/>
        </c:scaling>
        <c:delete val="1"/>
        <c:axPos val="l"/>
        <c:numFmt formatCode="#,##0" sourceLinked="1"/>
        <c:majorTickMark val="out"/>
        <c:minorTickMark val="none"/>
        <c:tickLblPos val="nextTo"/>
        <c:crossAx val="-1791111488"/>
        <c:crosses val="autoZero"/>
        <c:crossBetween val="between"/>
      </c:valAx>
    </c:plotArea>
    <c:plotVisOnly val="1"/>
    <c:dispBlanksAs val="gap"/>
    <c:showDLblsOverMax val="0"/>
  </c:chart>
  <c:txPr>
    <a:bodyPr/>
    <a:lstStyle/>
    <a:p>
      <a:pPr>
        <a:defRPr sz="1800"/>
      </a:pPr>
      <a:endParaRPr lang="es-MX"/>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rAngAx val="0"/>
      <c:perspective val="0"/>
    </c:view3D>
    <c:floor>
      <c:thickness val="0"/>
    </c:floor>
    <c:sideWall>
      <c:thickness val="0"/>
      <c:spPr>
        <a:noFill/>
        <a:ln w="25400">
          <a:noFill/>
        </a:ln>
      </c:spPr>
    </c:sideWall>
    <c:backWall>
      <c:thickness val="0"/>
      <c:spPr>
        <a:noFill/>
        <a:ln w="25400">
          <a:noFill/>
        </a:ln>
      </c:spPr>
    </c:backWall>
    <c:plotArea>
      <c:layout>
        <c:manualLayout>
          <c:layoutTarget val="inner"/>
          <c:xMode val="edge"/>
          <c:yMode val="edge"/>
          <c:x val="0"/>
          <c:y val="0.10798983917791807"/>
          <c:w val="1"/>
          <c:h val="0.72927716464679049"/>
        </c:manualLayout>
      </c:layout>
      <c:bar3DChart>
        <c:barDir val="col"/>
        <c:grouping val="clustered"/>
        <c:varyColors val="0"/>
        <c:ser>
          <c:idx val="0"/>
          <c:order val="0"/>
          <c:tx>
            <c:strRef>
              <c:f>Hoja1!$B$1</c:f>
              <c:strCache>
                <c:ptCount val="1"/>
                <c:pt idx="0">
                  <c:v>Total nacional de solicitudes de información</c:v>
                </c:pt>
              </c:strCache>
            </c:strRef>
          </c:tx>
          <c:spPr>
            <a:solidFill>
              <a:srgbClr val="7030A0"/>
            </a:solidFill>
            <a:scene3d>
              <a:camera prst="orthographicFront"/>
              <a:lightRig rig="threePt" dir="t"/>
            </a:scene3d>
            <a:sp3d>
              <a:bevelT w="165100" prst="coolSlant"/>
              <a:bevelB w="165100" prst="coolSlant"/>
            </a:sp3d>
          </c:spPr>
          <c:invertIfNegative val="0"/>
          <c:dPt>
            <c:idx val="0"/>
            <c:invertIfNegative val="0"/>
            <c:bubble3D val="0"/>
            <c:spPr>
              <a:solidFill>
                <a:srgbClr val="7030A0"/>
              </a:solidFill>
              <a:scene3d>
                <a:camera prst="orthographicFront"/>
                <a:lightRig rig="threePt" dir="t"/>
              </a:scene3d>
              <a:sp3d>
                <a:bevelT w="165100" prst="coolSlant"/>
                <a:bevelB w="165100" prst="coolSlant"/>
              </a:sp3d>
            </c:spPr>
            <c:extLst>
              <c:ext xmlns:c16="http://schemas.microsoft.com/office/drawing/2014/chart" uri="{C3380CC4-5D6E-409C-BE32-E72D297353CC}">
                <c16:uniqueId val="{00000001-AA04-4224-A0E4-A40FE8E1E6F9}"/>
              </c:ext>
            </c:extLst>
          </c:dPt>
          <c:dPt>
            <c:idx val="1"/>
            <c:invertIfNegative val="0"/>
            <c:bubble3D val="0"/>
            <c:extLst>
              <c:ext xmlns:c16="http://schemas.microsoft.com/office/drawing/2014/chart" uri="{C3380CC4-5D6E-409C-BE32-E72D297353CC}">
                <c16:uniqueId val="{00000002-AA04-4224-A0E4-A40FE8E1E6F9}"/>
              </c:ext>
            </c:extLst>
          </c:dPt>
          <c:dPt>
            <c:idx val="2"/>
            <c:invertIfNegative val="0"/>
            <c:bubble3D val="0"/>
            <c:extLst>
              <c:ext xmlns:c16="http://schemas.microsoft.com/office/drawing/2014/chart" uri="{C3380CC4-5D6E-409C-BE32-E72D297353CC}">
                <c16:uniqueId val="{00000003-AA04-4224-A0E4-A40FE8E1E6F9}"/>
              </c:ext>
            </c:extLst>
          </c:dPt>
          <c:dPt>
            <c:idx val="3"/>
            <c:invertIfNegative val="0"/>
            <c:bubble3D val="0"/>
            <c:extLst>
              <c:ext xmlns:c16="http://schemas.microsoft.com/office/drawing/2014/chart" uri="{C3380CC4-5D6E-409C-BE32-E72D297353CC}">
                <c16:uniqueId val="{00000004-AA04-4224-A0E4-A40FE8E1E6F9}"/>
              </c:ext>
            </c:extLst>
          </c:dPt>
          <c:dPt>
            <c:idx val="4"/>
            <c:invertIfNegative val="0"/>
            <c:bubble3D val="0"/>
            <c:extLst>
              <c:ext xmlns:c16="http://schemas.microsoft.com/office/drawing/2014/chart" uri="{C3380CC4-5D6E-409C-BE32-E72D297353CC}">
                <c16:uniqueId val="{00000005-AA04-4224-A0E4-A40FE8E1E6F9}"/>
              </c:ext>
            </c:extLst>
          </c:dPt>
          <c:dPt>
            <c:idx val="5"/>
            <c:invertIfNegative val="0"/>
            <c:bubble3D val="0"/>
            <c:extLst>
              <c:ext xmlns:c16="http://schemas.microsoft.com/office/drawing/2014/chart" uri="{C3380CC4-5D6E-409C-BE32-E72D297353CC}">
                <c16:uniqueId val="{00000006-AA04-4224-A0E4-A40FE8E1E6F9}"/>
              </c:ext>
            </c:extLst>
          </c:dPt>
          <c:dLbls>
            <c:dLbl>
              <c:idx val="0"/>
              <c:layout>
                <c:manualLayout>
                  <c:x val="1.3682300363896166E-3"/>
                  <c:y val="8.994113174508020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A04-4224-A0E4-A40FE8E1E6F9}"/>
                </c:ext>
              </c:extLst>
            </c:dLbl>
            <c:dLbl>
              <c:idx val="1"/>
              <c:layout>
                <c:manualLayout>
                  <c:x val="-2.786038393802823E-3"/>
                  <c:y val="1.463066218146629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A04-4224-A0E4-A40FE8E1E6F9}"/>
                </c:ext>
              </c:extLst>
            </c:dLbl>
            <c:dLbl>
              <c:idx val="2"/>
              <c:layout>
                <c:manualLayout>
                  <c:x val="1.3930191969013478E-3"/>
                  <c:y val="1.09729966360996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A04-4224-A0E4-A40FE8E1E6F9}"/>
                </c:ext>
              </c:extLst>
            </c:dLbl>
            <c:dLbl>
              <c:idx val="3"/>
              <c:layout>
                <c:manualLayout>
                  <c:x val="2.8108240185133705E-3"/>
                  <c:y val="7.315331090733112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A04-4224-A0E4-A40FE8E1E6F9}"/>
                </c:ext>
              </c:extLst>
            </c:dLbl>
            <c:dLbl>
              <c:idx val="4"/>
              <c:layout>
                <c:manualLayout>
                  <c:x val="8.4623508935321838E-4"/>
                  <c:y val="1.12730980139164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A04-4224-A0E4-A40FE8E1E6F9}"/>
                </c:ext>
              </c:extLst>
            </c:dLbl>
            <c:dLbl>
              <c:idx val="5"/>
              <c:layout>
                <c:manualLayout>
                  <c:x val="-1.4054120092567885E-3"/>
                  <c:y val="7.315331090733146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A04-4224-A0E4-A40FE8E1E6F9}"/>
                </c:ext>
              </c:extLst>
            </c:dLbl>
            <c:spPr>
              <a:noFill/>
              <a:ln>
                <a:noFill/>
              </a:ln>
              <a:effectLst/>
            </c:spPr>
            <c:txPr>
              <a:bodyPr/>
              <a:lstStyle/>
              <a:p>
                <a:pPr>
                  <a:defRPr sz="1200" b="1"/>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Hoja1!$B$2:$B$11</c:f>
              <c:numCache>
                <c:formatCode>#,##0</c:formatCode>
                <c:ptCount val="10"/>
                <c:pt idx="0">
                  <c:v>10828</c:v>
                </c:pt>
                <c:pt idx="1">
                  <c:v>14097</c:v>
                </c:pt>
                <c:pt idx="2">
                  <c:v>23775</c:v>
                </c:pt>
                <c:pt idx="3">
                  <c:v>22136</c:v>
                </c:pt>
                <c:pt idx="4">
                  <c:v>24366</c:v>
                </c:pt>
                <c:pt idx="5">
                  <c:v>29395</c:v>
                </c:pt>
                <c:pt idx="6">
                  <c:v>21831</c:v>
                </c:pt>
                <c:pt idx="7">
                  <c:v>26010</c:v>
                </c:pt>
                <c:pt idx="8">
                  <c:v>48195</c:v>
                </c:pt>
                <c:pt idx="9">
                  <c:v>37122</c:v>
                </c:pt>
              </c:numCache>
            </c:numRef>
          </c:val>
          <c:extLst>
            <c:ext xmlns:c16="http://schemas.microsoft.com/office/drawing/2014/chart" uri="{C3380CC4-5D6E-409C-BE32-E72D297353CC}">
              <c16:uniqueId val="{00000007-AA04-4224-A0E4-A40FE8E1E6F9}"/>
            </c:ext>
          </c:extLst>
        </c:ser>
        <c:dLbls>
          <c:showLegendKey val="0"/>
          <c:showVal val="0"/>
          <c:showCatName val="0"/>
          <c:showSerName val="0"/>
          <c:showPercent val="0"/>
          <c:showBubbleSize val="0"/>
        </c:dLbls>
        <c:gapWidth val="120"/>
        <c:shape val="cylinder"/>
        <c:axId val="-1791108224"/>
        <c:axId val="-1791107680"/>
        <c:axId val="0"/>
      </c:bar3DChart>
      <c:catAx>
        <c:axId val="-1791108224"/>
        <c:scaling>
          <c:orientation val="minMax"/>
        </c:scaling>
        <c:delete val="0"/>
        <c:axPos val="b"/>
        <c:numFmt formatCode="General" sourceLinked="1"/>
        <c:majorTickMark val="out"/>
        <c:minorTickMark val="none"/>
        <c:tickLblPos val="nextTo"/>
        <c:txPr>
          <a:bodyPr/>
          <a:lstStyle/>
          <a:p>
            <a:pPr>
              <a:defRPr sz="1600"/>
            </a:pPr>
            <a:endParaRPr lang="es-MX"/>
          </a:p>
        </c:txPr>
        <c:crossAx val="-1791107680"/>
        <c:crosses val="autoZero"/>
        <c:auto val="1"/>
        <c:lblAlgn val="ctr"/>
        <c:lblOffset val="100"/>
        <c:noMultiLvlLbl val="0"/>
      </c:catAx>
      <c:valAx>
        <c:axId val="-1791107680"/>
        <c:scaling>
          <c:orientation val="minMax"/>
        </c:scaling>
        <c:delete val="1"/>
        <c:axPos val="l"/>
        <c:numFmt formatCode="#,##0" sourceLinked="1"/>
        <c:majorTickMark val="out"/>
        <c:minorTickMark val="none"/>
        <c:tickLblPos val="nextTo"/>
        <c:crossAx val="-1791108224"/>
        <c:crosses val="autoZero"/>
        <c:crossBetween val="between"/>
      </c:valAx>
    </c:plotArea>
    <c:plotVisOnly val="1"/>
    <c:dispBlanksAs val="gap"/>
    <c:showDLblsOverMax val="0"/>
  </c:chart>
  <c:txPr>
    <a:bodyPr/>
    <a:lstStyle/>
    <a:p>
      <a:pPr>
        <a:defRPr sz="1800"/>
      </a:pPr>
      <a:endParaRPr lang="es-MX"/>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335600887650659E-2"/>
          <c:y val="0.16117862842811542"/>
          <c:w val="0.90573638429293923"/>
          <c:h val="0.72923669467787111"/>
        </c:manualLayout>
      </c:layout>
      <c:lineChart>
        <c:grouping val="standard"/>
        <c:varyColors val="0"/>
        <c:ser>
          <c:idx val="0"/>
          <c:order val="0"/>
          <c:tx>
            <c:strRef>
              <c:f>Hoja1!$B$1</c:f>
              <c:strCache>
                <c:ptCount val="1"/>
                <c:pt idx="0">
                  <c:v>Promedio nacional</c:v>
                </c:pt>
              </c:strCache>
            </c:strRef>
          </c:tx>
          <c:spPr>
            <a:ln w="38100">
              <a:solidFill>
                <a:srgbClr val="C00000"/>
              </a:solidFill>
            </a:ln>
          </c:spPr>
          <c:marker>
            <c:spPr>
              <a:solidFill>
                <a:srgbClr val="C00000"/>
              </a:solidFill>
            </c:spPr>
          </c:marker>
          <c:dLbls>
            <c:dLbl>
              <c:idx val="2"/>
              <c:layout>
                <c:manualLayout>
                  <c:x val="-3.2234549395464558E-2"/>
                  <c:y val="-6.23502219827750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329-4ACF-9868-07B47B955EDC}"/>
                </c:ext>
              </c:extLst>
            </c:dLbl>
            <c:dLbl>
              <c:idx val="3"/>
              <c:layout>
                <c:manualLayout>
                  <c:x val="-3.1870654911756245E-2"/>
                  <c:y val="4.050169123682652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329-4ACF-9868-07B47B955EDC}"/>
                </c:ext>
              </c:extLst>
            </c:dLbl>
            <c:dLbl>
              <c:idx val="4"/>
              <c:layout>
                <c:manualLayout>
                  <c:x val="-2.8541072820188741E-2"/>
                  <c:y val="-5.0922937542408023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3.9497102018264202E-2"/>
                      <c:h val="8.104944358181343E-2"/>
                    </c:manualLayout>
                  </c15:layout>
                </c:ext>
                <c:ext xmlns:c16="http://schemas.microsoft.com/office/drawing/2014/chart" uri="{C3380CC4-5D6E-409C-BE32-E72D297353CC}">
                  <c16:uniqueId val="{00000002-E329-4ACF-9868-07B47B955EDC}"/>
                </c:ext>
              </c:extLst>
            </c:dLbl>
            <c:dLbl>
              <c:idx val="5"/>
              <c:layout>
                <c:manualLayout>
                  <c:x val="-3.1669438041261912E-2"/>
                  <c:y val="-3.623452664428625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329-4ACF-9868-07B47B955EDC}"/>
                </c:ext>
              </c:extLst>
            </c:dLbl>
            <c:spPr>
              <a:noFill/>
              <a:ln>
                <a:noFill/>
              </a:ln>
              <a:effectLst/>
            </c:spPr>
            <c:txPr>
              <a:bodyPr/>
              <a:lstStyle/>
              <a:p>
                <a:pPr>
                  <a:defRPr sz="1400"/>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Hoja1!$B$2:$B$11</c:f>
              <c:numCache>
                <c:formatCode>#,##0.0</c:formatCode>
                <c:ptCount val="10"/>
                <c:pt idx="0">
                  <c:v>3</c:v>
                </c:pt>
                <c:pt idx="1">
                  <c:v>3.1</c:v>
                </c:pt>
                <c:pt idx="2">
                  <c:v>5.0999999999999996</c:v>
                </c:pt>
                <c:pt idx="3">
                  <c:v>4.4000000000000004</c:v>
                </c:pt>
                <c:pt idx="4">
                  <c:v>5</c:v>
                </c:pt>
                <c:pt idx="5">
                  <c:v>5.4</c:v>
                </c:pt>
                <c:pt idx="6">
                  <c:v>3.4</c:v>
                </c:pt>
                <c:pt idx="7">
                  <c:v>4.2</c:v>
                </c:pt>
                <c:pt idx="8">
                  <c:v>6.3</c:v>
                </c:pt>
                <c:pt idx="9">
                  <c:v>4.4000000000000004</c:v>
                </c:pt>
              </c:numCache>
            </c:numRef>
          </c:val>
          <c:smooth val="0"/>
          <c:extLst>
            <c:ext xmlns:c16="http://schemas.microsoft.com/office/drawing/2014/chart" uri="{C3380CC4-5D6E-409C-BE32-E72D297353CC}">
              <c16:uniqueId val="{00000004-E329-4ACF-9868-07B47B955EDC}"/>
            </c:ext>
          </c:extLst>
        </c:ser>
        <c:dLbls>
          <c:dLblPos val="t"/>
          <c:showLegendKey val="0"/>
          <c:showVal val="1"/>
          <c:showCatName val="0"/>
          <c:showSerName val="0"/>
          <c:showPercent val="0"/>
          <c:showBubbleSize val="0"/>
        </c:dLbls>
        <c:marker val="1"/>
        <c:smooth val="0"/>
        <c:axId val="-2145556208"/>
        <c:axId val="-1795415600"/>
      </c:lineChart>
      <c:catAx>
        <c:axId val="-2145556208"/>
        <c:scaling>
          <c:orientation val="minMax"/>
        </c:scaling>
        <c:delete val="0"/>
        <c:axPos val="b"/>
        <c:numFmt formatCode="General" sourceLinked="1"/>
        <c:majorTickMark val="out"/>
        <c:minorTickMark val="none"/>
        <c:tickLblPos val="nextTo"/>
        <c:txPr>
          <a:bodyPr/>
          <a:lstStyle/>
          <a:p>
            <a:pPr>
              <a:defRPr sz="1600" b="1"/>
            </a:pPr>
            <a:endParaRPr lang="es-MX"/>
          </a:p>
        </c:txPr>
        <c:crossAx val="-1795415600"/>
        <c:crosses val="autoZero"/>
        <c:auto val="1"/>
        <c:lblAlgn val="ctr"/>
        <c:lblOffset val="100"/>
        <c:noMultiLvlLbl val="0"/>
      </c:catAx>
      <c:valAx>
        <c:axId val="-1795415600"/>
        <c:scaling>
          <c:orientation val="minMax"/>
        </c:scaling>
        <c:delete val="0"/>
        <c:axPos val="l"/>
        <c:majorGridlines/>
        <c:numFmt formatCode="#,##0.0" sourceLinked="1"/>
        <c:majorTickMark val="out"/>
        <c:minorTickMark val="none"/>
        <c:tickLblPos val="nextTo"/>
        <c:txPr>
          <a:bodyPr/>
          <a:lstStyle/>
          <a:p>
            <a:pPr>
              <a:defRPr sz="1400" b="1"/>
            </a:pPr>
            <a:endParaRPr lang="es-MX"/>
          </a:p>
        </c:txPr>
        <c:crossAx val="-2145556208"/>
        <c:crosses val="autoZero"/>
        <c:crossBetween val="between"/>
      </c:valAx>
    </c:plotArea>
    <c:plotVisOnly val="1"/>
    <c:dispBlanksAs val="gap"/>
    <c:showDLblsOverMax val="0"/>
  </c:chart>
  <c:txPr>
    <a:bodyPr/>
    <a:lstStyle/>
    <a:p>
      <a:pPr>
        <a:defRPr sz="1800"/>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Primarios</c:v>
                </c:pt>
              </c:strCache>
            </c:strRef>
          </c:tx>
          <c:spPr>
            <a:solidFill>
              <a:srgbClr val="9C5BCD"/>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Federación</c:v>
                </c:pt>
                <c:pt idx="1">
                  <c:v>Estados</c:v>
                </c:pt>
                <c:pt idx="2">
                  <c:v>Total nacional</c:v>
                </c:pt>
              </c:strCache>
            </c:strRef>
          </c:cat>
          <c:val>
            <c:numRef>
              <c:f>Hoja1!$B$2:$B$4</c:f>
              <c:numCache>
                <c:formatCode>#,##0</c:formatCode>
                <c:ptCount val="3"/>
                <c:pt idx="0">
                  <c:v>215434309</c:v>
                </c:pt>
                <c:pt idx="1">
                  <c:v>190310331</c:v>
                </c:pt>
                <c:pt idx="2">
                  <c:v>405744640</c:v>
                </c:pt>
              </c:numCache>
            </c:numRef>
          </c:val>
          <c:shape val="cylinder"/>
          <c:extLst>
            <c:ext xmlns:c16="http://schemas.microsoft.com/office/drawing/2014/chart" uri="{C3380CC4-5D6E-409C-BE32-E72D297353CC}">
              <c16:uniqueId val="{00000000-5059-44EE-83B0-B424D6C48F10}"/>
            </c:ext>
          </c:extLst>
        </c:ser>
        <c:ser>
          <c:idx val="1"/>
          <c:order val="1"/>
          <c:tx>
            <c:strRef>
              <c:f>Hoja1!$C$1</c:f>
              <c:strCache>
                <c:ptCount val="1"/>
                <c:pt idx="0">
                  <c:v>Secundarios</c:v>
                </c:pt>
              </c:strCache>
            </c:strRef>
          </c:tx>
          <c:spPr>
            <a:solidFill>
              <a:schemeClr val="accent6">
                <a:lumMod val="60000"/>
                <a:lumOff val="40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Federación</c:v>
                </c:pt>
                <c:pt idx="1">
                  <c:v>Estados</c:v>
                </c:pt>
                <c:pt idx="2">
                  <c:v>Total nacional</c:v>
                </c:pt>
              </c:strCache>
            </c:strRef>
          </c:cat>
          <c:val>
            <c:numRef>
              <c:f>Hoja1!$C$2:$C$4</c:f>
              <c:numCache>
                <c:formatCode>#,##0</c:formatCode>
                <c:ptCount val="3"/>
                <c:pt idx="0">
                  <c:v>358181036</c:v>
                </c:pt>
                <c:pt idx="1">
                  <c:v>496884243</c:v>
                </c:pt>
                <c:pt idx="2">
                  <c:v>855065279</c:v>
                </c:pt>
              </c:numCache>
            </c:numRef>
          </c:val>
          <c:shape val="cylinder"/>
          <c:extLst>
            <c:ext xmlns:c16="http://schemas.microsoft.com/office/drawing/2014/chart" uri="{C3380CC4-5D6E-409C-BE32-E72D297353CC}">
              <c16:uniqueId val="{00000001-5059-44EE-83B0-B424D6C48F10}"/>
            </c:ext>
          </c:extLst>
        </c:ser>
        <c:ser>
          <c:idx val="2"/>
          <c:order val="2"/>
          <c:tx>
            <c:strRef>
              <c:f>Hoja1!$D$1</c:f>
              <c:strCache>
                <c:ptCount val="1"/>
                <c:pt idx="0">
                  <c:v>Total</c:v>
                </c:pt>
              </c:strCache>
            </c:strRef>
          </c:tx>
          <c:spPr>
            <a:solidFill>
              <a:schemeClr val="accent5">
                <a:lumMod val="60000"/>
                <a:lumOff val="40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Federación</c:v>
                </c:pt>
                <c:pt idx="1">
                  <c:v>Estados</c:v>
                </c:pt>
                <c:pt idx="2">
                  <c:v>Total nacional</c:v>
                </c:pt>
              </c:strCache>
            </c:strRef>
          </c:cat>
          <c:val>
            <c:numRef>
              <c:f>Hoja1!$D$2:$D$4</c:f>
              <c:numCache>
                <c:formatCode>#,##0</c:formatCode>
                <c:ptCount val="3"/>
                <c:pt idx="0">
                  <c:v>573615345</c:v>
                </c:pt>
                <c:pt idx="1">
                  <c:v>687194574</c:v>
                </c:pt>
                <c:pt idx="2">
                  <c:v>1260809919</c:v>
                </c:pt>
              </c:numCache>
            </c:numRef>
          </c:val>
          <c:shape val="cylinder"/>
          <c:extLst>
            <c:ext xmlns:c16="http://schemas.microsoft.com/office/drawing/2014/chart" uri="{C3380CC4-5D6E-409C-BE32-E72D297353CC}">
              <c16:uniqueId val="{00000002-5059-44EE-83B0-B424D6C48F10}"/>
            </c:ext>
          </c:extLst>
        </c:ser>
        <c:dLbls>
          <c:showLegendKey val="0"/>
          <c:showVal val="1"/>
          <c:showCatName val="0"/>
          <c:showSerName val="0"/>
          <c:showPercent val="0"/>
          <c:showBubbleSize val="0"/>
        </c:dLbls>
        <c:gapWidth val="150"/>
        <c:shape val="box"/>
        <c:axId val="112465311"/>
        <c:axId val="114256175"/>
        <c:axId val="0"/>
      </c:bar3DChart>
      <c:catAx>
        <c:axId val="112465311"/>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MX"/>
          </a:p>
        </c:txPr>
        <c:crossAx val="114256175"/>
        <c:crosses val="autoZero"/>
        <c:auto val="1"/>
        <c:lblAlgn val="ctr"/>
        <c:lblOffset val="100"/>
        <c:noMultiLvlLbl val="0"/>
      </c:catAx>
      <c:valAx>
        <c:axId val="114256175"/>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124653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0.06389</cdr:x>
      <cdr:y>0.07886</cdr:y>
    </cdr:from>
    <cdr:to>
      <cdr:x>0.06389</cdr:x>
      <cdr:y>0.37268</cdr:y>
    </cdr:to>
    <cdr:cxnSp macro="">
      <cdr:nvCxnSpPr>
        <cdr:cNvPr id="8" name="Conector recto 7">
          <a:extLst xmlns:a="http://schemas.openxmlformats.org/drawingml/2006/main">
            <a:ext uri="{FF2B5EF4-FFF2-40B4-BE49-F238E27FC236}">
              <a16:creationId xmlns:a16="http://schemas.microsoft.com/office/drawing/2014/main" id="{7354A64E-5B90-410C-B371-A480CDC93226}"/>
            </a:ext>
          </a:extLst>
        </cdr:cNvPr>
        <cdr:cNvCxnSpPr/>
      </cdr:nvCxnSpPr>
      <cdr:spPr>
        <a:xfrm xmlns:a="http://schemas.openxmlformats.org/drawingml/2006/main" flipV="1">
          <a:off x="582488" y="296670"/>
          <a:ext cx="0" cy="1105370"/>
        </a:xfrm>
        <a:prstGeom xmlns:a="http://schemas.openxmlformats.org/drawingml/2006/main" prst="line">
          <a:avLst/>
        </a:prstGeom>
        <a:ln xmlns:a="http://schemas.openxmlformats.org/drawingml/2006/main" w="19050">
          <a:solidFill>
            <a:srgbClr val="FF00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0.06787</cdr:x>
      <cdr:y>0.05689</cdr:y>
    </cdr:from>
    <cdr:to>
      <cdr:x>0.06882</cdr:x>
      <cdr:y>0.41832</cdr:y>
    </cdr:to>
    <cdr:cxnSp macro="">
      <cdr:nvCxnSpPr>
        <cdr:cNvPr id="3" name="Conector recto 2">
          <a:extLst xmlns:a="http://schemas.openxmlformats.org/drawingml/2006/main">
            <a:ext uri="{FF2B5EF4-FFF2-40B4-BE49-F238E27FC236}">
              <a16:creationId xmlns:a16="http://schemas.microsoft.com/office/drawing/2014/main" id="{997D4757-915A-47E4-A6BA-2E03C9AF924A}"/>
            </a:ext>
          </a:extLst>
        </cdr:cNvPr>
        <cdr:cNvCxnSpPr/>
      </cdr:nvCxnSpPr>
      <cdr:spPr>
        <a:xfrm xmlns:a="http://schemas.openxmlformats.org/drawingml/2006/main" flipV="1">
          <a:off x="618762" y="197532"/>
          <a:ext cx="8626" cy="1254942"/>
        </a:xfrm>
        <a:prstGeom xmlns:a="http://schemas.openxmlformats.org/drawingml/2006/main" prst="line">
          <a:avLst/>
        </a:prstGeom>
        <a:ln xmlns:a="http://schemas.openxmlformats.org/drawingml/2006/main" w="19050">
          <a:solidFill>
            <a:srgbClr val="FF0000"/>
          </a:solidFill>
          <a:prstDash val="sysDash"/>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dr:relSizeAnchor xmlns:cdr="http://schemas.openxmlformats.org/drawingml/2006/chartDrawing">
    <cdr:from>
      <cdr:x>0.06655</cdr:x>
      <cdr:y>0.05221</cdr:y>
    </cdr:from>
    <cdr:to>
      <cdr:x>0.92854</cdr:x>
      <cdr:y>0.05221</cdr:y>
    </cdr:to>
    <cdr:cxnSp macro="">
      <cdr:nvCxnSpPr>
        <cdr:cNvPr id="5" name="Conector recto 4">
          <a:extLst xmlns:a="http://schemas.openxmlformats.org/drawingml/2006/main">
            <a:ext uri="{FF2B5EF4-FFF2-40B4-BE49-F238E27FC236}">
              <a16:creationId xmlns:a16="http://schemas.microsoft.com/office/drawing/2014/main" id="{CD5804F2-6E8E-4159-9E3C-3351713DC005}"/>
            </a:ext>
          </a:extLst>
        </cdr:cNvPr>
        <cdr:cNvCxnSpPr/>
      </cdr:nvCxnSpPr>
      <cdr:spPr>
        <a:xfrm xmlns:a="http://schemas.openxmlformats.org/drawingml/2006/main">
          <a:off x="606718" y="181285"/>
          <a:ext cx="7858664" cy="0"/>
        </a:xfrm>
        <a:prstGeom xmlns:a="http://schemas.openxmlformats.org/drawingml/2006/main" prst="line">
          <a:avLst/>
        </a:prstGeom>
        <a:ln xmlns:a="http://schemas.openxmlformats.org/drawingml/2006/main" w="19050">
          <a:solidFill>
            <a:srgbClr val="FF0000"/>
          </a:solidFill>
          <a:prstDash val="sysDash"/>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s-ES_tradnl" dirty="0"/>
          </a:p>
        </p:txBody>
      </p:sp>
      <p:sp>
        <p:nvSpPr>
          <p:cNvPr id="3" name="Marcador de fecha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348EC9A4-A577-674D-8CE1-5085E872DC0F}" type="datetimeFigureOut">
              <a:rPr lang="es-ES_tradnl" smtClean="0"/>
              <a:pPr/>
              <a:t>07/08/2018</a:t>
            </a:fld>
            <a:endParaRPr lang="es-ES_tradnl" dirty="0"/>
          </a:p>
        </p:txBody>
      </p:sp>
      <p:sp>
        <p:nvSpPr>
          <p:cNvPr id="4" name="Marcador de imagen de diapositiva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s-ES_tradnl" dirty="0"/>
          </a:p>
        </p:txBody>
      </p:sp>
      <p:sp>
        <p:nvSpPr>
          <p:cNvPr id="5" name="Marcador de notas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s-ES_tradnl" dirty="0"/>
          </a:p>
        </p:txBody>
      </p:sp>
      <p:sp>
        <p:nvSpPr>
          <p:cNvPr id="7" name="Marcador de número de diapositiva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B51FB39A-F886-844C-97C1-4A93FA8D9EF3}"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79513" y="696913"/>
            <a:ext cx="4651375" cy="3487737"/>
          </a:xfrm>
        </p:spPr>
      </p:sp>
      <p:sp>
        <p:nvSpPr>
          <p:cNvPr id="3" name="2 Marcador de notas"/>
          <p:cNvSpPr>
            <a:spLocks noGrp="1"/>
          </p:cNvSpPr>
          <p:nvPr>
            <p:ph type="body" idx="1"/>
          </p:nvPr>
        </p:nvSpPr>
        <p:spPr/>
        <p:txBody>
          <a:bodyPr/>
          <a:lstStyle/>
          <a:p>
            <a:pPr defTabSz="465882">
              <a:defRPr/>
            </a:pPr>
            <a:endParaRPr lang="es-MX" dirty="0"/>
          </a:p>
        </p:txBody>
      </p:sp>
      <p:sp>
        <p:nvSpPr>
          <p:cNvPr id="4" name="3 Marcador de número de diapositiva"/>
          <p:cNvSpPr>
            <a:spLocks noGrp="1"/>
          </p:cNvSpPr>
          <p:nvPr>
            <p:ph type="sldNum" sz="quarter" idx="10"/>
          </p:nvPr>
        </p:nvSpPr>
        <p:spPr/>
        <p:txBody>
          <a:bodyPr/>
          <a:lstStyle/>
          <a:p>
            <a:fld id="{40E62658-E68E-4D41-9C2E-C03DE6D7E3AA}" type="slidenum">
              <a:rPr lang="es-ES" smtClean="0"/>
              <a:t>4</a:t>
            </a:fld>
            <a:endParaRPr lang="es-ES"/>
          </a:p>
        </p:txBody>
      </p:sp>
    </p:spTree>
    <p:extLst>
      <p:ext uri="{BB962C8B-B14F-4D97-AF65-F5344CB8AC3E}">
        <p14:creationId xmlns:p14="http://schemas.microsoft.com/office/powerpoint/2010/main" val="1749689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79513" y="696913"/>
            <a:ext cx="4651375" cy="3487737"/>
          </a:xfrm>
        </p:spPr>
      </p:sp>
      <p:sp>
        <p:nvSpPr>
          <p:cNvPr id="3" name="2 Marcador de notas"/>
          <p:cNvSpPr>
            <a:spLocks noGrp="1"/>
          </p:cNvSpPr>
          <p:nvPr>
            <p:ph type="body" idx="1"/>
          </p:nvPr>
        </p:nvSpPr>
        <p:spPr/>
        <p:txBody>
          <a:bodyPr/>
          <a:lstStyle/>
          <a:p>
            <a:pPr defTabSz="465882">
              <a:defRPr/>
            </a:pPr>
            <a:endParaRPr lang="es-MX" dirty="0"/>
          </a:p>
        </p:txBody>
      </p:sp>
      <p:sp>
        <p:nvSpPr>
          <p:cNvPr id="4" name="3 Marcador de número de diapositiva"/>
          <p:cNvSpPr>
            <a:spLocks noGrp="1"/>
          </p:cNvSpPr>
          <p:nvPr>
            <p:ph type="sldNum" sz="quarter" idx="10"/>
          </p:nvPr>
        </p:nvSpPr>
        <p:spPr/>
        <p:txBody>
          <a:bodyPr/>
          <a:lstStyle/>
          <a:p>
            <a:fld id="{40E62658-E68E-4D41-9C2E-C03DE6D7E3AA}" type="slidenum">
              <a:rPr lang="es-ES" smtClean="0"/>
              <a:t>5</a:t>
            </a:fld>
            <a:endParaRPr lang="es-ES"/>
          </a:p>
        </p:txBody>
      </p:sp>
    </p:spTree>
    <p:extLst>
      <p:ext uri="{BB962C8B-B14F-4D97-AF65-F5344CB8AC3E}">
        <p14:creationId xmlns:p14="http://schemas.microsoft.com/office/powerpoint/2010/main" val="649651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79513" y="696913"/>
            <a:ext cx="4651375" cy="3487737"/>
          </a:xfrm>
        </p:spPr>
      </p:sp>
      <p:sp>
        <p:nvSpPr>
          <p:cNvPr id="3" name="2 Marcador de notas"/>
          <p:cNvSpPr>
            <a:spLocks noGrp="1"/>
          </p:cNvSpPr>
          <p:nvPr>
            <p:ph type="body" idx="1"/>
          </p:nvPr>
        </p:nvSpPr>
        <p:spPr/>
        <p:txBody>
          <a:bodyPr/>
          <a:lstStyle/>
          <a:p>
            <a:pPr defTabSz="465882">
              <a:defRPr/>
            </a:pPr>
            <a:endParaRPr lang="es-MX" dirty="0"/>
          </a:p>
        </p:txBody>
      </p:sp>
      <p:sp>
        <p:nvSpPr>
          <p:cNvPr id="4" name="3 Marcador de número de diapositiva"/>
          <p:cNvSpPr>
            <a:spLocks noGrp="1"/>
          </p:cNvSpPr>
          <p:nvPr>
            <p:ph type="sldNum" sz="quarter" idx="10"/>
          </p:nvPr>
        </p:nvSpPr>
        <p:spPr/>
        <p:txBody>
          <a:bodyPr/>
          <a:lstStyle/>
          <a:p>
            <a:fld id="{40E62658-E68E-4D41-9C2E-C03DE6D7E3AA}" type="slidenum">
              <a:rPr lang="es-ES" smtClean="0"/>
              <a:t>6</a:t>
            </a:fld>
            <a:endParaRPr lang="es-ES"/>
          </a:p>
        </p:txBody>
      </p:sp>
    </p:spTree>
    <p:extLst>
      <p:ext uri="{BB962C8B-B14F-4D97-AF65-F5344CB8AC3E}">
        <p14:creationId xmlns:p14="http://schemas.microsoft.com/office/powerpoint/2010/main" val="1466937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D645C789-2406-BC40-B8C3-7EE30E7E516D}" type="slidenum">
              <a:rPr lang="es-ES_tradnl" smtClean="0"/>
              <a:pPr/>
              <a:t>‹Nº›</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7" name="Imagen 6"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7" name="Imagen 6"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2717D6F8-B9D8-4F1E-AF2D-AC0DA173FA46}" type="datetime1">
              <a:rPr lang="es-MX" smtClean="0"/>
              <a:t>07/08/2018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2EEE92-B417-4ACB-84B0-576613EB8781}" type="slidenum">
              <a:rPr lang="es-MX" smtClean="0"/>
              <a:t>‹Nº›</a:t>
            </a:fld>
            <a:endParaRPr lang="es-MX"/>
          </a:p>
        </p:txBody>
      </p:sp>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279" y="-1"/>
            <a:ext cx="1323597" cy="1022967"/>
          </a:xfrm>
          <a:prstGeom prst="rect">
            <a:avLst/>
          </a:prstGeom>
        </p:spPr>
      </p:pic>
    </p:spTree>
    <p:extLst>
      <p:ext uri="{BB962C8B-B14F-4D97-AF65-F5344CB8AC3E}">
        <p14:creationId xmlns:p14="http://schemas.microsoft.com/office/powerpoint/2010/main" val="1518903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7" name="Imagen 6" descr="CEURPO-PP-1.jpg"/>
          <p:cNvPicPr>
            <a:picLocks noChangeAspect="1"/>
          </p:cNvPicPr>
          <p:nvPr userDrawn="1"/>
        </p:nvPicPr>
        <p:blipFill>
          <a:blip r:embed="rId2">
            <a:alphaModFix amt="30000"/>
          </a:blip>
          <a:stretch>
            <a:fillRect/>
          </a:stretch>
        </p:blipFill>
        <p:spPr>
          <a:xfrm>
            <a:off x="0" y="-9244"/>
            <a:ext cx="9144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7" name="Imagen 6"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6" name="Marcador de pie de página 5"/>
          <p:cNvSpPr>
            <a:spLocks noGrp="1"/>
          </p:cNvSpPr>
          <p:nvPr>
            <p:ph type="ftr" sz="quarter" idx="11"/>
          </p:nvPr>
        </p:nvSpPr>
        <p:spPr/>
        <p:txBody>
          <a:bodyPr/>
          <a:lstStyle/>
          <a:p>
            <a:endParaRPr lang="es-ES_tradnl" dirty="0"/>
          </a:p>
        </p:txBody>
      </p:sp>
      <p:sp>
        <p:nvSpPr>
          <p:cNvPr id="7" name="Marcador de número de diapositiva 6"/>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8" name="Imagen 7"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8" name="Marcador de pie de página 7"/>
          <p:cNvSpPr>
            <a:spLocks noGrp="1"/>
          </p:cNvSpPr>
          <p:nvPr>
            <p:ph type="ftr" sz="quarter" idx="11"/>
          </p:nvPr>
        </p:nvSpPr>
        <p:spPr/>
        <p:txBody>
          <a:bodyPr/>
          <a:lstStyle/>
          <a:p>
            <a:endParaRPr lang="es-ES_tradnl" dirty="0"/>
          </a:p>
        </p:txBody>
      </p:sp>
      <p:sp>
        <p:nvSpPr>
          <p:cNvPr id="9" name="Marcador de número de diapositiva 8"/>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10" name="Imagen 9"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6" name="Imagen 5"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3" name="Marcador de pie de página 2"/>
          <p:cNvSpPr>
            <a:spLocks noGrp="1"/>
          </p:cNvSpPr>
          <p:nvPr>
            <p:ph type="ftr" sz="quarter" idx="11"/>
          </p:nvPr>
        </p:nvSpPr>
        <p:spPr/>
        <p:txBody>
          <a:bodyPr/>
          <a:lstStyle/>
          <a:p>
            <a:endParaRPr lang="es-ES_tradnl" dirty="0"/>
          </a:p>
        </p:txBody>
      </p:sp>
      <p:sp>
        <p:nvSpPr>
          <p:cNvPr id="4" name="Marcador de número de diapositiva 3"/>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5" name="Imagen 4"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6" name="Marcador de pie de página 5"/>
          <p:cNvSpPr>
            <a:spLocks noGrp="1"/>
          </p:cNvSpPr>
          <p:nvPr>
            <p:ph type="ftr" sz="quarter" idx="11"/>
          </p:nvPr>
        </p:nvSpPr>
        <p:spPr/>
        <p:txBody>
          <a:bodyPr/>
          <a:lstStyle/>
          <a:p>
            <a:endParaRPr lang="es-ES_tradnl" dirty="0"/>
          </a:p>
        </p:txBody>
      </p:sp>
      <p:sp>
        <p:nvSpPr>
          <p:cNvPr id="7" name="Marcador de número de diapositiva 6"/>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8" name="Imagen 7"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743F9476-27BA-9B4E-BD3D-AC2872F253C5}" type="datetimeFigureOut">
              <a:rPr lang="es-ES_tradnl" smtClean="0"/>
              <a:pPr/>
              <a:t>07/08/2018</a:t>
            </a:fld>
            <a:endParaRPr lang="es-ES_tradnl" dirty="0"/>
          </a:p>
        </p:txBody>
      </p:sp>
      <p:sp>
        <p:nvSpPr>
          <p:cNvPr id="6" name="Marcador de pie de página 5"/>
          <p:cNvSpPr>
            <a:spLocks noGrp="1"/>
          </p:cNvSpPr>
          <p:nvPr>
            <p:ph type="ftr" sz="quarter" idx="11"/>
          </p:nvPr>
        </p:nvSpPr>
        <p:spPr/>
        <p:txBody>
          <a:bodyPr/>
          <a:lstStyle/>
          <a:p>
            <a:endParaRPr lang="es-ES_tradnl" dirty="0"/>
          </a:p>
        </p:txBody>
      </p:sp>
      <p:sp>
        <p:nvSpPr>
          <p:cNvPr id="7" name="Marcador de número de diapositiva 6"/>
          <p:cNvSpPr>
            <a:spLocks noGrp="1"/>
          </p:cNvSpPr>
          <p:nvPr>
            <p:ph type="sldNum" sz="quarter" idx="12"/>
          </p:nvPr>
        </p:nvSpPr>
        <p:spPr/>
        <p:txBody>
          <a:bodyPr/>
          <a:lstStyle/>
          <a:p>
            <a:fld id="{D645C789-2406-BC40-B8C3-7EE30E7E516D}" type="slidenum">
              <a:rPr lang="es-ES_tradnl" smtClean="0"/>
              <a:pPr/>
              <a:t>‹Nº›</a:t>
            </a:fld>
            <a:endParaRPr lang="es-ES_tradnl" dirty="0"/>
          </a:p>
        </p:txBody>
      </p:sp>
      <p:pic>
        <p:nvPicPr>
          <p:cNvPr id="8" name="Imagen 7" descr="CEURPO-PP-1.jpg"/>
          <p:cNvPicPr>
            <a:picLocks noChangeAspect="1"/>
          </p:cNvPicPr>
          <p:nvPr userDrawn="1"/>
        </p:nvPicPr>
        <p:blipFill>
          <a:blip r:embed="rId2">
            <a:alphaModFix amt="80000"/>
          </a:blip>
          <a:stretch>
            <a:fillRect/>
          </a:stretch>
        </p:blipFill>
        <p:spPr>
          <a:xfrm>
            <a:off x="0" y="-9244"/>
            <a:ext cx="9144000"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3F9476-27BA-9B4E-BD3D-AC2872F253C5}" type="datetimeFigureOut">
              <a:rPr lang="es-ES_tradnl" smtClean="0"/>
              <a:pPr/>
              <a:t>07/08/2018</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45C789-2406-BC40-B8C3-7EE30E7E516D}"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inai.org.mx/"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mailto:oscar.guerra@inai.org.mx" TargetMode="External"/><Relationship Id="rId4" Type="http://schemas.openxmlformats.org/officeDocument/2006/relationships/hyperlink" Target="https://twitter.com/oscarguerraford?lang=es" TargetMode="Externa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descr="Plantila-PP-1.1.jpg"/>
          <p:cNvPicPr>
            <a:picLocks noChangeAspect="1"/>
          </p:cNvPicPr>
          <p:nvPr/>
        </p:nvPicPr>
        <p:blipFill>
          <a:blip r:embed="rId2"/>
          <a:stretch>
            <a:fillRect/>
          </a:stretch>
        </p:blipFill>
        <p:spPr>
          <a:xfrm rot="10800000">
            <a:off x="-1" y="0"/>
            <a:ext cx="9144001" cy="6858000"/>
          </a:xfrm>
          <a:prstGeom prst="rect">
            <a:avLst/>
          </a:prstGeom>
        </p:spPr>
      </p:pic>
      <p:pic>
        <p:nvPicPr>
          <p:cNvPr id="7" name="Imagen 6" descr=" logo inai.png"/>
          <p:cNvPicPr>
            <a:picLocks noChangeAspect="1"/>
          </p:cNvPicPr>
          <p:nvPr/>
        </p:nvPicPr>
        <p:blipFill>
          <a:blip r:embed="rId3"/>
          <a:stretch>
            <a:fillRect/>
          </a:stretch>
        </p:blipFill>
        <p:spPr>
          <a:xfrm>
            <a:off x="297720" y="228357"/>
            <a:ext cx="2580323" cy="1282099"/>
          </a:xfrm>
          <a:prstGeom prst="rect">
            <a:avLst/>
          </a:prstGeom>
          <a:effectLst>
            <a:outerShdw blurRad="50800" dist="38100" dir="2700000" algn="tl" rotWithShape="0">
              <a:srgbClr val="000000">
                <a:alpha val="0"/>
              </a:srgbClr>
            </a:outerShdw>
          </a:effectLst>
        </p:spPr>
      </p:pic>
      <p:sp>
        <p:nvSpPr>
          <p:cNvPr id="2" name="CuadroTexto 1"/>
          <p:cNvSpPr txBox="1"/>
          <p:nvPr/>
        </p:nvSpPr>
        <p:spPr>
          <a:xfrm>
            <a:off x="6086764" y="5975927"/>
            <a:ext cx="2807853" cy="461665"/>
          </a:xfrm>
          <a:prstGeom prst="rect">
            <a:avLst/>
          </a:prstGeom>
          <a:noFill/>
        </p:spPr>
        <p:txBody>
          <a:bodyPr wrap="square" rtlCol="0">
            <a:spAutoFit/>
          </a:bodyPr>
          <a:lstStyle/>
          <a:p>
            <a:pPr algn="r"/>
            <a:r>
              <a:rPr lang="es-MX" sz="2400" b="1" dirty="0">
                <a:solidFill>
                  <a:schemeClr val="tx2">
                    <a:lumMod val="20000"/>
                    <a:lumOff val="80000"/>
                  </a:schemeClr>
                </a:solidFill>
              </a:rPr>
              <a:t>Agosto de 2018</a:t>
            </a:r>
          </a:p>
        </p:txBody>
      </p:sp>
      <p:sp>
        <p:nvSpPr>
          <p:cNvPr id="6" name="Rectángulo 5"/>
          <p:cNvSpPr/>
          <p:nvPr/>
        </p:nvSpPr>
        <p:spPr>
          <a:xfrm>
            <a:off x="1070266" y="2250040"/>
            <a:ext cx="7031177" cy="2840586"/>
          </a:xfrm>
          <a:prstGeom prst="rect">
            <a:avLst/>
          </a:prstGeom>
        </p:spPr>
        <p:txBody>
          <a:bodyPr wrap="square">
            <a:spAutoFit/>
          </a:bodyPr>
          <a:lstStyle/>
          <a:p>
            <a:pPr algn="ctr">
              <a:lnSpc>
                <a:spcPct val="114000"/>
              </a:lnSpc>
            </a:pPr>
            <a:r>
              <a:rPr lang="es-MX" sz="4000" b="1" cap="small" dirty="0">
                <a:solidFill>
                  <a:schemeClr val="bg1"/>
                </a:solidFill>
                <a:latin typeface="Arial" panose="020B0604020202020204" pitchFamily="34" charset="0"/>
              </a:rPr>
              <a:t>Avances en la reforma constitucional de transparencia y acceso a la información</a:t>
            </a:r>
          </a:p>
        </p:txBody>
      </p:sp>
      <p:pic>
        <p:nvPicPr>
          <p:cNvPr id="3" name="Picture 2" descr="Resultado de imagen para instituto belisario dominguez">
            <a:extLst>
              <a:ext uri="{FF2B5EF4-FFF2-40B4-BE49-F238E27FC236}">
                <a16:creationId xmlns:a16="http://schemas.microsoft.com/office/drawing/2014/main" id="{20062C9A-BE62-462D-84B0-DD30D43B3F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7125" y="166364"/>
            <a:ext cx="1829178" cy="13440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a:extLst>
              <a:ext uri="{FF2B5EF4-FFF2-40B4-BE49-F238E27FC236}">
                <a16:creationId xmlns:a16="http://schemas.microsoft.com/office/drawing/2014/main" id="{AE8C999E-BEE1-4522-A276-372D2688A2C7}"/>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10</a:t>
            </a:fld>
            <a:endParaRPr lang="es-MX" dirty="0"/>
          </a:p>
        </p:txBody>
      </p:sp>
      <p:sp>
        <p:nvSpPr>
          <p:cNvPr id="7" name="3 Marcador de número de diapositiva">
            <a:extLst>
              <a:ext uri="{FF2B5EF4-FFF2-40B4-BE49-F238E27FC236}">
                <a16:creationId xmlns:a16="http://schemas.microsoft.com/office/drawing/2014/main" id="{5ED86290-2279-41F8-A9B0-5A641EB4057D}"/>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10</a:t>
            </a:fld>
            <a:endParaRPr lang="es-MX" dirty="0"/>
          </a:p>
        </p:txBody>
      </p:sp>
      <p:sp>
        <p:nvSpPr>
          <p:cNvPr id="8" name="4 Rectángulo">
            <a:extLst>
              <a:ext uri="{FF2B5EF4-FFF2-40B4-BE49-F238E27FC236}">
                <a16:creationId xmlns:a16="http://schemas.microsoft.com/office/drawing/2014/main" id="{CB6A370E-65C2-427B-9632-CD72FE94E39A}"/>
              </a:ext>
            </a:extLst>
          </p:cNvPr>
          <p:cNvSpPr/>
          <p:nvPr/>
        </p:nvSpPr>
        <p:spPr>
          <a:xfrm>
            <a:off x="239889" y="946657"/>
            <a:ext cx="8610260" cy="5818901"/>
          </a:xfrm>
          <a:prstGeom prst="rect">
            <a:avLst/>
          </a:prstGeom>
        </p:spPr>
        <p:txBody>
          <a:bodyPr wrap="square">
            <a:spAutoFit/>
          </a:bodyPr>
          <a:lstStyle/>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Autonomía de los organismos garantes</a:t>
            </a:r>
            <a:r>
              <a:rPr lang="es-ES" sz="1950" kern="0" dirty="0">
                <a:cs typeface="Arial" pitchFamily="34" charset="0"/>
              </a:rPr>
              <a:t>. Número de organismos con </a:t>
            </a:r>
            <a:r>
              <a:rPr lang="es-ES" sz="1950" b="1" kern="0" dirty="0">
                <a:cs typeface="Arial" pitchFamily="34" charset="0"/>
              </a:rPr>
              <a:t>autonomía constitucional (local): </a:t>
            </a:r>
            <a:r>
              <a:rPr lang="es-ES" sz="1950" b="1" u="sng" kern="0" dirty="0">
                <a:cs typeface="Arial" pitchFamily="34" charset="0"/>
              </a:rPr>
              <a:t>20</a:t>
            </a:r>
            <a:r>
              <a:rPr lang="es-ES" sz="1950" kern="0" dirty="0">
                <a:cs typeface="Arial" pitchFamily="34" charset="0"/>
              </a:rPr>
              <a:t>; con </a:t>
            </a:r>
            <a:r>
              <a:rPr lang="es-ES" sz="1950" b="1" kern="0" dirty="0">
                <a:cs typeface="Arial" pitchFamily="34" charset="0"/>
              </a:rPr>
              <a:t>autonomía </a:t>
            </a:r>
            <a:r>
              <a:rPr lang="es-ES" sz="1950" kern="0" dirty="0">
                <a:cs typeface="Arial" pitchFamily="34" charset="0"/>
              </a:rPr>
              <a:t>otorgada por la </a:t>
            </a:r>
            <a:r>
              <a:rPr lang="es-ES" sz="1950" b="1" kern="0" dirty="0">
                <a:cs typeface="Arial" pitchFamily="34" charset="0"/>
              </a:rPr>
              <a:t>ley en la materia: 9</a:t>
            </a:r>
            <a:r>
              <a:rPr lang="es-ES" sz="1950" kern="0" dirty="0">
                <a:cs typeface="Arial" pitchFamily="34" charset="0"/>
              </a:rPr>
              <a:t>; y </a:t>
            </a:r>
            <a:r>
              <a:rPr lang="es-ES" sz="1950" b="1" kern="0" dirty="0">
                <a:cs typeface="Arial" pitchFamily="34" charset="0"/>
              </a:rPr>
              <a:t>descentralizados </a:t>
            </a:r>
            <a:r>
              <a:rPr lang="es-ES" sz="1950" kern="0" dirty="0">
                <a:cs typeface="Arial" pitchFamily="34" charset="0"/>
              </a:rPr>
              <a:t>del </a:t>
            </a:r>
            <a:r>
              <a:rPr lang="es-ES" sz="1950" b="1" kern="0" dirty="0">
                <a:cs typeface="Arial" pitchFamily="34" charset="0"/>
              </a:rPr>
              <a:t>Ejecutivo: </a:t>
            </a:r>
            <a:r>
              <a:rPr lang="es-ES" sz="1950" b="1" u="sng" kern="0" dirty="0">
                <a:cs typeface="Arial" pitchFamily="34" charset="0"/>
              </a:rPr>
              <a:t>4</a:t>
            </a:r>
            <a:r>
              <a:rPr lang="es-ES" sz="1950" kern="0" dirty="0">
                <a:cs typeface="Arial" pitchFamily="34" charset="0"/>
              </a:rPr>
              <a:t>.</a:t>
            </a:r>
          </a:p>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Situación de los comisionados/</a:t>
            </a:r>
            <a:r>
              <a:rPr lang="es-ES" sz="1950" b="1" kern="0" dirty="0">
                <a:cs typeface="Arial" pitchFamily="34" charset="0"/>
              </a:rPr>
              <a:t>consejeros</a:t>
            </a:r>
            <a:r>
              <a:rPr lang="es-ES" sz="1950" kern="0" dirty="0">
                <a:cs typeface="Arial" pitchFamily="34" charset="0"/>
              </a:rPr>
              <a:t>. En la mayoría de las entidades, el </a:t>
            </a:r>
            <a:r>
              <a:rPr lang="es-ES" sz="1950" b="1" kern="0" dirty="0">
                <a:cs typeface="Arial" pitchFamily="34" charset="0"/>
              </a:rPr>
              <a:t>procedimiento para su designación estaba sujeto a la discrecionalidad</a:t>
            </a:r>
            <a:r>
              <a:rPr lang="es-ES" sz="1950" kern="0" dirty="0">
                <a:cs typeface="Arial" pitchFamily="34" charset="0"/>
              </a:rPr>
              <a:t> de las autoridades o de las fuerzas políticas. La </a:t>
            </a:r>
            <a:r>
              <a:rPr lang="es-ES" sz="1950" b="1" kern="0" dirty="0">
                <a:cs typeface="Arial" pitchFamily="34" charset="0"/>
              </a:rPr>
              <a:t>duración en el cargo variaba entre </a:t>
            </a:r>
            <a:r>
              <a:rPr lang="es-ES" sz="1950" b="1" u="sng" kern="0" dirty="0">
                <a:cs typeface="Arial" pitchFamily="34" charset="0"/>
              </a:rPr>
              <a:t>3 y 7 años</a:t>
            </a:r>
            <a:r>
              <a:rPr lang="es-ES" sz="1950" kern="0" dirty="0">
                <a:cs typeface="Arial" pitchFamily="34" charset="0"/>
              </a:rPr>
              <a:t> (en algunos casos con posibilidad de reelección).</a:t>
            </a:r>
          </a:p>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Procedimientos para sancionar incumplimientos</a:t>
            </a:r>
            <a:r>
              <a:rPr lang="es-ES" sz="1950" i="1" kern="0" dirty="0">
                <a:cs typeface="Arial" pitchFamily="34" charset="0"/>
              </a:rPr>
              <a:t>.</a:t>
            </a:r>
            <a:r>
              <a:rPr lang="es-ES" sz="1950" kern="0" dirty="0">
                <a:cs typeface="Arial" pitchFamily="34" charset="0"/>
              </a:rPr>
              <a:t> Órganos garantes que </a:t>
            </a:r>
            <a:r>
              <a:rPr lang="es-ES" sz="1950" b="1" kern="0" dirty="0">
                <a:cs typeface="Arial" pitchFamily="34" charset="0"/>
              </a:rPr>
              <a:t>sancionaban de manera directa</a:t>
            </a:r>
            <a:r>
              <a:rPr lang="es-ES" sz="1950" kern="0" dirty="0">
                <a:cs typeface="Arial" pitchFamily="34" charset="0"/>
              </a:rPr>
              <a:t> (sanciones administrativas y/o pecuniarias): </a:t>
            </a:r>
            <a:r>
              <a:rPr lang="es-ES" sz="1950" b="1" u="sng" kern="0" dirty="0">
                <a:cs typeface="Arial" pitchFamily="34" charset="0"/>
              </a:rPr>
              <a:t>13</a:t>
            </a:r>
            <a:r>
              <a:rPr lang="es-ES" sz="1950" kern="0" dirty="0">
                <a:cs typeface="Arial" pitchFamily="34" charset="0"/>
              </a:rPr>
              <a:t>; de </a:t>
            </a:r>
            <a:r>
              <a:rPr lang="es-ES" sz="1950" b="1" kern="0" dirty="0">
                <a:cs typeface="Arial" pitchFamily="34" charset="0"/>
              </a:rPr>
              <a:t>manera indirecta</a:t>
            </a:r>
            <a:r>
              <a:rPr lang="es-ES" sz="1950" kern="0" dirty="0">
                <a:cs typeface="Arial" pitchFamily="34" charset="0"/>
              </a:rPr>
              <a:t> (con vista a los órganos de control): </a:t>
            </a:r>
            <a:r>
              <a:rPr lang="es-ES" sz="1950" b="1" u="sng" kern="0" dirty="0">
                <a:cs typeface="Arial" pitchFamily="34" charset="0"/>
              </a:rPr>
              <a:t>13</a:t>
            </a:r>
            <a:r>
              <a:rPr lang="es-ES" sz="1950" kern="0" dirty="0">
                <a:cs typeface="Arial" pitchFamily="34" charset="0"/>
              </a:rPr>
              <a:t>; y de </a:t>
            </a:r>
            <a:r>
              <a:rPr lang="es-ES" sz="1950" b="1" kern="0" dirty="0">
                <a:cs typeface="Arial" pitchFamily="34" charset="0"/>
              </a:rPr>
              <a:t>forma mixta</a:t>
            </a:r>
            <a:r>
              <a:rPr lang="es-ES" sz="1950" kern="0" dirty="0">
                <a:cs typeface="Arial" pitchFamily="34" charset="0"/>
              </a:rPr>
              <a:t>, (normalmente de manera directa, pero en caso de persistir los incumplimientos daban vista a los órganos de control o a superiores jerárquicos): </a:t>
            </a:r>
            <a:r>
              <a:rPr lang="es-ES" sz="1950" b="1" u="sng" kern="0" dirty="0">
                <a:cs typeface="Arial" pitchFamily="34" charset="0"/>
              </a:rPr>
              <a:t>7</a:t>
            </a:r>
            <a:r>
              <a:rPr lang="es-ES" sz="1950" kern="0" dirty="0">
                <a:cs typeface="Arial" pitchFamily="34" charset="0"/>
              </a:rPr>
              <a:t>.</a:t>
            </a:r>
          </a:p>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Presupuesto asignado a los organismos garantes en 2014</a:t>
            </a:r>
            <a:r>
              <a:rPr lang="es-ES" sz="1950" i="1" kern="0" dirty="0">
                <a:cs typeface="Arial" pitchFamily="34" charset="0"/>
              </a:rPr>
              <a:t>.</a:t>
            </a:r>
            <a:r>
              <a:rPr lang="es-ES" sz="1950" kern="0" dirty="0">
                <a:cs typeface="Arial" pitchFamily="34" charset="0"/>
              </a:rPr>
              <a:t> El </a:t>
            </a:r>
            <a:r>
              <a:rPr lang="es-ES" sz="1950" b="1" kern="0" dirty="0">
                <a:cs typeface="Arial" pitchFamily="34" charset="0"/>
              </a:rPr>
              <a:t>promedio de presupuesto asignado per cápita</a:t>
            </a:r>
            <a:r>
              <a:rPr lang="es-ES" sz="1950" kern="0" dirty="0">
                <a:cs typeface="Arial" pitchFamily="34" charset="0"/>
              </a:rPr>
              <a:t> fue de </a:t>
            </a:r>
            <a:r>
              <a:rPr lang="es-ES" sz="1950" b="1" u="sng" kern="0" dirty="0">
                <a:cs typeface="Arial" pitchFamily="34" charset="0"/>
              </a:rPr>
              <a:t>6.65 pesos</a:t>
            </a:r>
            <a:r>
              <a:rPr lang="es-ES" sz="1950" kern="0" dirty="0">
                <a:cs typeface="Arial" pitchFamily="34" charset="0"/>
              </a:rPr>
              <a:t>. Chiapas, Puebla y Michoacán otorgaron </a:t>
            </a:r>
            <a:r>
              <a:rPr lang="es-ES" sz="1950" b="1" kern="0" dirty="0">
                <a:cs typeface="Arial" pitchFamily="34" charset="0"/>
              </a:rPr>
              <a:t>recursos per cápita de </a:t>
            </a:r>
            <a:r>
              <a:rPr lang="es-ES" sz="1950" b="1" u="sng" kern="0" dirty="0">
                <a:cs typeface="Arial" pitchFamily="34" charset="0"/>
              </a:rPr>
              <a:t>1.79</a:t>
            </a:r>
            <a:r>
              <a:rPr lang="es-ES" sz="1950" b="1" kern="0" dirty="0">
                <a:cs typeface="Arial" pitchFamily="34" charset="0"/>
              </a:rPr>
              <a:t>, </a:t>
            </a:r>
            <a:r>
              <a:rPr lang="es-ES" sz="1950" b="1" u="sng" kern="0" dirty="0">
                <a:cs typeface="Arial" pitchFamily="34" charset="0"/>
              </a:rPr>
              <a:t>2.16</a:t>
            </a:r>
            <a:r>
              <a:rPr lang="es-ES" sz="1950" b="1" kern="0" dirty="0">
                <a:cs typeface="Arial" pitchFamily="34" charset="0"/>
              </a:rPr>
              <a:t> y </a:t>
            </a:r>
            <a:r>
              <a:rPr lang="es-ES" sz="1950" b="1" u="sng" kern="0" dirty="0">
                <a:cs typeface="Arial" pitchFamily="34" charset="0"/>
              </a:rPr>
              <a:t>2.18</a:t>
            </a:r>
            <a:r>
              <a:rPr lang="es-ES" sz="1950" kern="0" dirty="0">
                <a:cs typeface="Arial" pitchFamily="34" charset="0"/>
              </a:rPr>
              <a:t> </a:t>
            </a:r>
            <a:r>
              <a:rPr lang="es-ES" sz="1950" b="1" kern="0" dirty="0">
                <a:cs typeface="Arial" pitchFamily="34" charset="0"/>
              </a:rPr>
              <a:t>pesos</a:t>
            </a:r>
            <a:r>
              <a:rPr lang="es-ES" sz="1950" kern="0" dirty="0">
                <a:cs typeface="Arial" pitchFamily="34" charset="0"/>
              </a:rPr>
              <a:t>, respectivamente; Quintana Roo asignó </a:t>
            </a:r>
            <a:r>
              <a:rPr lang="es-ES" sz="1950" b="1" u="sng" kern="0" dirty="0">
                <a:cs typeface="Arial" pitchFamily="34" charset="0"/>
              </a:rPr>
              <a:t>17.13</a:t>
            </a:r>
            <a:r>
              <a:rPr lang="es-ES" sz="1950" b="1" kern="0" dirty="0">
                <a:cs typeface="Arial" pitchFamily="34" charset="0"/>
              </a:rPr>
              <a:t> pesos</a:t>
            </a:r>
            <a:r>
              <a:rPr lang="es-ES" sz="1950" kern="0" dirty="0">
                <a:cs typeface="Arial" pitchFamily="34" charset="0"/>
              </a:rPr>
              <a:t> y Campeche, </a:t>
            </a:r>
            <a:r>
              <a:rPr lang="es-ES" sz="1950" b="1" u="sng" kern="0" dirty="0">
                <a:cs typeface="Arial" pitchFamily="34" charset="0"/>
              </a:rPr>
              <a:t>20.71</a:t>
            </a:r>
            <a:r>
              <a:rPr lang="es-ES" sz="1950" b="1" kern="0" dirty="0">
                <a:cs typeface="Arial" pitchFamily="34" charset="0"/>
              </a:rPr>
              <a:t> pesos</a:t>
            </a:r>
            <a:r>
              <a:rPr lang="es-ES" sz="1950" kern="0" dirty="0">
                <a:cs typeface="Arial" pitchFamily="34" charset="0"/>
              </a:rPr>
              <a:t>.</a:t>
            </a:r>
          </a:p>
        </p:txBody>
      </p:sp>
      <p:sp>
        <p:nvSpPr>
          <p:cNvPr id="10" name="CuadroTexto 9">
            <a:extLst>
              <a:ext uri="{FF2B5EF4-FFF2-40B4-BE49-F238E27FC236}">
                <a16:creationId xmlns:a16="http://schemas.microsoft.com/office/drawing/2014/main" id="{4006DC28-5C78-4262-8B15-E31515AC7A8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Situación de la transparencia antes de la reforma</a:t>
            </a:r>
          </a:p>
        </p:txBody>
      </p:sp>
    </p:spTree>
    <p:extLst>
      <p:ext uri="{BB962C8B-B14F-4D97-AF65-F5344CB8AC3E}">
        <p14:creationId xmlns:p14="http://schemas.microsoft.com/office/powerpoint/2010/main" val="2498657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a:extLst>
              <a:ext uri="{FF2B5EF4-FFF2-40B4-BE49-F238E27FC236}">
                <a16:creationId xmlns:a16="http://schemas.microsoft.com/office/drawing/2014/main" id="{AE8C999E-BEE1-4522-A276-372D2688A2C7}"/>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11</a:t>
            </a:fld>
            <a:endParaRPr lang="es-MX" dirty="0"/>
          </a:p>
        </p:txBody>
      </p:sp>
      <p:sp>
        <p:nvSpPr>
          <p:cNvPr id="7" name="3 Marcador de número de diapositiva">
            <a:extLst>
              <a:ext uri="{FF2B5EF4-FFF2-40B4-BE49-F238E27FC236}">
                <a16:creationId xmlns:a16="http://schemas.microsoft.com/office/drawing/2014/main" id="{5ED86290-2279-41F8-A9B0-5A641EB4057D}"/>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11</a:t>
            </a:fld>
            <a:endParaRPr lang="es-MX" dirty="0"/>
          </a:p>
        </p:txBody>
      </p:sp>
      <p:sp>
        <p:nvSpPr>
          <p:cNvPr id="8" name="4 Rectángulo">
            <a:extLst>
              <a:ext uri="{FF2B5EF4-FFF2-40B4-BE49-F238E27FC236}">
                <a16:creationId xmlns:a16="http://schemas.microsoft.com/office/drawing/2014/main" id="{CB6A370E-65C2-427B-9632-CD72FE94E39A}"/>
              </a:ext>
            </a:extLst>
          </p:cNvPr>
          <p:cNvSpPr/>
          <p:nvPr/>
        </p:nvSpPr>
        <p:spPr>
          <a:xfrm>
            <a:off x="239889" y="1020227"/>
            <a:ext cx="8610260" cy="5642699"/>
          </a:xfrm>
          <a:prstGeom prst="rect">
            <a:avLst/>
          </a:prstGeom>
        </p:spPr>
        <p:txBody>
          <a:bodyPr wrap="square">
            <a:spAutoFit/>
          </a:bodyPr>
          <a:lstStyle/>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Proporción del presupuesto para transparencia</a:t>
            </a:r>
            <a:r>
              <a:rPr lang="es-ES" sz="1950" i="1" kern="0" dirty="0">
                <a:cs typeface="Arial" pitchFamily="34" charset="0"/>
              </a:rPr>
              <a:t>. </a:t>
            </a:r>
            <a:r>
              <a:rPr lang="es-ES" sz="1950" kern="0" dirty="0">
                <a:cs typeface="Arial" pitchFamily="34" charset="0"/>
              </a:rPr>
              <a:t>Los </a:t>
            </a:r>
            <a:r>
              <a:rPr lang="es-ES" sz="1950" b="1" kern="0" dirty="0">
                <a:cs typeface="Arial" pitchFamily="34" charset="0"/>
              </a:rPr>
              <a:t>recursos destinados al tema de la transparencia</a:t>
            </a:r>
            <a:r>
              <a:rPr lang="es-ES" sz="1950" kern="0" dirty="0">
                <a:cs typeface="Arial" pitchFamily="34" charset="0"/>
              </a:rPr>
              <a:t>, </a:t>
            </a:r>
            <a:r>
              <a:rPr lang="es-ES" sz="1950" b="1" kern="0" dirty="0">
                <a:cs typeface="Arial" pitchFamily="34" charset="0"/>
              </a:rPr>
              <a:t>en proporción al total del presupuesto</a:t>
            </a:r>
            <a:r>
              <a:rPr lang="es-ES" sz="1950" kern="0" dirty="0">
                <a:cs typeface="Arial" pitchFamily="34" charset="0"/>
              </a:rPr>
              <a:t> de las entidades federativas, estuvo </a:t>
            </a:r>
            <a:r>
              <a:rPr lang="es-ES" sz="1950" b="1" kern="0" dirty="0">
                <a:cs typeface="Arial" pitchFamily="34" charset="0"/>
              </a:rPr>
              <a:t>en el rango de </a:t>
            </a:r>
            <a:r>
              <a:rPr lang="es-ES" sz="1950" b="1" u="sng" kern="0" dirty="0">
                <a:cs typeface="Arial" pitchFamily="34" charset="0"/>
              </a:rPr>
              <a:t>0.01% hasta 0.11%</a:t>
            </a:r>
            <a:r>
              <a:rPr lang="es-ES" sz="1950" b="1" kern="0" dirty="0">
                <a:cs typeface="Arial" pitchFamily="34" charset="0"/>
              </a:rPr>
              <a:t>.</a:t>
            </a:r>
          </a:p>
          <a:p>
            <a:pPr marL="342900" indent="-342900" algn="just" fontAlgn="auto">
              <a:lnSpc>
                <a:spcPct val="110000"/>
              </a:lnSpc>
              <a:spcBef>
                <a:spcPts val="0"/>
              </a:spcBef>
              <a:spcAft>
                <a:spcPts val="1200"/>
              </a:spcAft>
              <a:buFont typeface="Arial" panose="020B0604020202020204" pitchFamily="34" charset="0"/>
              <a:buChar char="•"/>
              <a:defRPr/>
            </a:pPr>
            <a:r>
              <a:rPr lang="es-ES" sz="1950" kern="0" dirty="0">
                <a:cs typeface="Arial" pitchFamily="34" charset="0"/>
              </a:rPr>
              <a:t>Al </a:t>
            </a:r>
            <a:r>
              <a:rPr lang="es-ES" sz="1950" b="1" kern="0" dirty="0">
                <a:cs typeface="Arial" pitchFamily="34" charset="0"/>
              </a:rPr>
              <a:t>cierre del año 2013</a:t>
            </a:r>
            <a:r>
              <a:rPr lang="es-ES" sz="1950" kern="0" dirty="0">
                <a:cs typeface="Arial" pitchFamily="34" charset="0"/>
              </a:rPr>
              <a:t>, antes de la reforma de febrero de 2014, los sujetos obligados de las </a:t>
            </a:r>
            <a:r>
              <a:rPr lang="es-ES" sz="1950" b="1" kern="0" dirty="0">
                <a:cs typeface="Arial" pitchFamily="34" charset="0"/>
              </a:rPr>
              <a:t>entidades federativas recibieron en total </a:t>
            </a:r>
            <a:r>
              <a:rPr lang="es-ES" sz="1950" b="1" u="sng" kern="0" dirty="0">
                <a:cs typeface="Arial" pitchFamily="34" charset="0"/>
              </a:rPr>
              <a:t>312,983 solicitudes</a:t>
            </a:r>
            <a:r>
              <a:rPr lang="es-ES" sz="1950" kern="0" dirty="0">
                <a:cs typeface="Arial" pitchFamily="34" charset="0"/>
              </a:rPr>
              <a:t>, de las cuales </a:t>
            </a:r>
            <a:r>
              <a:rPr lang="es-ES" sz="1950" b="1" u="sng" kern="0" dirty="0">
                <a:cs typeface="Arial" pitchFamily="34" charset="0"/>
              </a:rPr>
              <a:t>21,614</a:t>
            </a:r>
            <a:r>
              <a:rPr lang="es-ES" sz="1950" b="1" kern="0" dirty="0">
                <a:cs typeface="Arial" pitchFamily="34" charset="0"/>
              </a:rPr>
              <a:t> tuvieron un </a:t>
            </a:r>
            <a:r>
              <a:rPr lang="es-ES" sz="1950" b="1" u="sng" kern="0" dirty="0">
                <a:cs typeface="Arial" pitchFamily="34" charset="0"/>
              </a:rPr>
              <a:t>recurso de revisión</a:t>
            </a:r>
            <a:r>
              <a:rPr lang="es-ES" sz="1950" kern="0" dirty="0">
                <a:cs typeface="Arial" pitchFamily="34" charset="0"/>
              </a:rPr>
              <a:t>; esto significa que el </a:t>
            </a:r>
            <a:r>
              <a:rPr lang="es-ES" sz="1950" b="1" u="sng" kern="0" dirty="0">
                <a:cs typeface="Arial" pitchFamily="34" charset="0"/>
              </a:rPr>
              <a:t>6.9</a:t>
            </a:r>
            <a:r>
              <a:rPr lang="es-ES" sz="1950" b="1" kern="0" dirty="0">
                <a:cs typeface="Arial" pitchFamily="34" charset="0"/>
              </a:rPr>
              <a:t> por ciento de las solicitudes fueron impugnadas</a:t>
            </a:r>
            <a:r>
              <a:rPr lang="es-ES" sz="1950" kern="0" dirty="0">
                <a:cs typeface="Arial" pitchFamily="34" charset="0"/>
              </a:rPr>
              <a:t> (índice de recurrencia).</a:t>
            </a:r>
          </a:p>
          <a:p>
            <a:pPr marL="342900" indent="-342900" algn="just" fontAlgn="auto">
              <a:lnSpc>
                <a:spcPct val="110000"/>
              </a:lnSpc>
              <a:spcBef>
                <a:spcPts val="0"/>
              </a:spcBef>
              <a:spcAft>
                <a:spcPts val="1200"/>
              </a:spcAft>
              <a:buFont typeface="Arial" panose="020B0604020202020204" pitchFamily="34" charset="0"/>
              <a:buChar char="•"/>
              <a:defRPr/>
            </a:pPr>
            <a:r>
              <a:rPr lang="es-ES" sz="1950" kern="0" dirty="0">
                <a:cs typeface="Arial" pitchFamily="34" charset="0"/>
              </a:rPr>
              <a:t>De las 312,983 solicitudes, </a:t>
            </a:r>
            <a:r>
              <a:rPr lang="es-ES" sz="1950" b="1" kern="0" dirty="0">
                <a:cs typeface="Arial" pitchFamily="34" charset="0"/>
              </a:rPr>
              <a:t>cinco entidades concentraron el </a:t>
            </a:r>
            <a:r>
              <a:rPr lang="es-ES" sz="1950" b="1" u="sng" kern="0" dirty="0">
                <a:cs typeface="Arial" pitchFamily="34" charset="0"/>
              </a:rPr>
              <a:t>63.5%</a:t>
            </a:r>
            <a:r>
              <a:rPr lang="es-ES" sz="1950" kern="0" dirty="0">
                <a:cs typeface="Arial" pitchFamily="34" charset="0"/>
              </a:rPr>
              <a:t>; en el lado opuesto, </a:t>
            </a:r>
            <a:r>
              <a:rPr lang="es-ES" sz="1950" b="1" u="sng" kern="0" dirty="0">
                <a:cs typeface="Arial" pitchFamily="34" charset="0"/>
              </a:rPr>
              <a:t>18 </a:t>
            </a:r>
            <a:r>
              <a:rPr lang="es-ES" sz="1950" b="1" kern="0" dirty="0">
                <a:cs typeface="Arial" pitchFamily="34" charset="0"/>
              </a:rPr>
              <a:t>estados</a:t>
            </a:r>
            <a:r>
              <a:rPr lang="es-ES" sz="1950" kern="0" dirty="0">
                <a:cs typeface="Arial" pitchFamily="34" charset="0"/>
              </a:rPr>
              <a:t> (más de la mitad) </a:t>
            </a:r>
            <a:r>
              <a:rPr lang="es-ES" sz="1950" b="1" kern="0" dirty="0">
                <a:cs typeface="Arial" pitchFamily="34" charset="0"/>
              </a:rPr>
              <a:t>apenas alcanzaron en conjunto el </a:t>
            </a:r>
            <a:r>
              <a:rPr lang="es-ES" sz="1950" b="1" u="sng" kern="0" dirty="0">
                <a:cs typeface="Arial" pitchFamily="34" charset="0"/>
              </a:rPr>
              <a:t>17.1%</a:t>
            </a:r>
            <a:r>
              <a:rPr lang="es-ES" sz="1950" kern="0" dirty="0">
                <a:cs typeface="Arial" pitchFamily="34" charset="0"/>
              </a:rPr>
              <a:t> de esta cifra.</a:t>
            </a:r>
          </a:p>
          <a:p>
            <a:pPr marL="342900" indent="-342900" algn="just" fontAlgn="auto">
              <a:lnSpc>
                <a:spcPct val="110000"/>
              </a:lnSpc>
              <a:spcBef>
                <a:spcPts val="0"/>
              </a:spcBef>
              <a:spcAft>
                <a:spcPts val="1200"/>
              </a:spcAft>
              <a:buFont typeface="Arial" panose="020B0604020202020204" pitchFamily="34" charset="0"/>
              <a:buChar char="•"/>
              <a:defRPr/>
            </a:pPr>
            <a:r>
              <a:rPr lang="es-ES" sz="1950" kern="0" dirty="0">
                <a:cs typeface="Arial" pitchFamily="34" charset="0"/>
              </a:rPr>
              <a:t>Lo anterior tiene correspondencia con el número de habitantes por estado, pero al hacer un comparativo del </a:t>
            </a:r>
            <a:r>
              <a:rPr lang="es-ES" sz="1950" b="1" kern="0" dirty="0">
                <a:cs typeface="Arial" pitchFamily="34" charset="0"/>
              </a:rPr>
              <a:t>número de solicitudes por cada 100 mil habitantes, las cifras van desde </a:t>
            </a:r>
            <a:r>
              <a:rPr lang="es-ES" sz="1950" b="1" u="sng" kern="0" dirty="0">
                <a:cs typeface="Arial" pitchFamily="34" charset="0"/>
              </a:rPr>
              <a:t>38 hasta 4,946</a:t>
            </a:r>
            <a:r>
              <a:rPr lang="es-ES" sz="1950" b="1" kern="0" dirty="0">
                <a:cs typeface="Arial" pitchFamily="34" charset="0"/>
              </a:rPr>
              <a:t> solicitudes</a:t>
            </a:r>
            <a:r>
              <a:rPr lang="es-ES" sz="1950" kern="0" dirty="0">
                <a:cs typeface="Arial" pitchFamily="34" charset="0"/>
              </a:rPr>
              <a:t>.</a:t>
            </a:r>
          </a:p>
          <a:p>
            <a:pPr marL="342900" indent="-342900" algn="just" fontAlgn="auto">
              <a:lnSpc>
                <a:spcPct val="110000"/>
              </a:lnSpc>
              <a:spcBef>
                <a:spcPts val="0"/>
              </a:spcBef>
              <a:spcAft>
                <a:spcPts val="1200"/>
              </a:spcAft>
              <a:buFont typeface="Arial" panose="020B0604020202020204" pitchFamily="34" charset="0"/>
              <a:buChar char="•"/>
              <a:defRPr/>
            </a:pPr>
            <a:r>
              <a:rPr lang="es-ES" sz="1950" kern="0" dirty="0">
                <a:cs typeface="Arial" pitchFamily="34" charset="0"/>
              </a:rPr>
              <a:t>Los </a:t>
            </a:r>
            <a:r>
              <a:rPr lang="es-ES" sz="1950" b="1" kern="0" dirty="0">
                <a:cs typeface="Arial" pitchFamily="34" charset="0"/>
              </a:rPr>
              <a:t>índices de recurrencia</a:t>
            </a:r>
            <a:r>
              <a:rPr lang="es-ES" sz="1950" kern="0" dirty="0">
                <a:cs typeface="Arial" pitchFamily="34" charset="0"/>
              </a:rPr>
              <a:t> (porcentaje de solicitudes que tuvieron recursos de revisión) se encontraban </a:t>
            </a:r>
            <a:r>
              <a:rPr lang="es-ES" sz="1950" b="1" kern="0" dirty="0">
                <a:cs typeface="Arial" pitchFamily="34" charset="0"/>
              </a:rPr>
              <a:t>entre el rango de </a:t>
            </a:r>
            <a:r>
              <a:rPr lang="es-ES" sz="1950" b="1" u="sng" kern="0" dirty="0">
                <a:cs typeface="Arial" pitchFamily="34" charset="0"/>
              </a:rPr>
              <a:t>0.1% y 18.2%</a:t>
            </a:r>
            <a:r>
              <a:rPr lang="es-ES" sz="1950" kern="0" dirty="0">
                <a:cs typeface="Arial" pitchFamily="34" charset="0"/>
              </a:rPr>
              <a:t>.</a:t>
            </a:r>
          </a:p>
        </p:txBody>
      </p:sp>
      <p:sp>
        <p:nvSpPr>
          <p:cNvPr id="10" name="CuadroTexto 9">
            <a:extLst>
              <a:ext uri="{FF2B5EF4-FFF2-40B4-BE49-F238E27FC236}">
                <a16:creationId xmlns:a16="http://schemas.microsoft.com/office/drawing/2014/main" id="{3359F29A-713A-42C9-9E53-BB5DA1B68508}"/>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Situación de la transparencia antes de la reforma</a:t>
            </a:r>
          </a:p>
        </p:txBody>
      </p:sp>
    </p:spTree>
    <p:extLst>
      <p:ext uri="{BB962C8B-B14F-4D97-AF65-F5344CB8AC3E}">
        <p14:creationId xmlns:p14="http://schemas.microsoft.com/office/powerpoint/2010/main" val="4164350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244436" y="1859339"/>
            <a:ext cx="6899564" cy="3139321"/>
          </a:xfrm>
          <a:prstGeom prst="rect">
            <a:avLst/>
          </a:prstGeom>
          <a:solidFill>
            <a:srgbClr val="7030A0"/>
          </a:solidFill>
          <a:ln>
            <a:noFill/>
          </a:ln>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6600" b="1" cap="small" dirty="0">
                <a:solidFill>
                  <a:schemeClr val="bg1"/>
                </a:solidFill>
              </a:rPr>
              <a:t>Avances en la implementación de la reforma de 2014</a:t>
            </a:r>
            <a:endParaRPr lang="es-MX" sz="4000" b="1" cap="small" dirty="0">
              <a:solidFill>
                <a:schemeClr val="bg1"/>
              </a:solidFill>
            </a:endParaRPr>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12</a:t>
            </a:fld>
            <a:endParaRPr lang="es-MX" dirty="0"/>
          </a:p>
        </p:txBody>
      </p:sp>
    </p:spTree>
    <p:extLst>
      <p:ext uri="{BB962C8B-B14F-4D97-AF65-F5344CB8AC3E}">
        <p14:creationId xmlns:p14="http://schemas.microsoft.com/office/powerpoint/2010/main" val="1665656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Cumplimiento de la reforma constitucional 2014</a:t>
            </a:r>
          </a:p>
        </p:txBody>
      </p:sp>
      <p:sp>
        <p:nvSpPr>
          <p:cNvPr id="5"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13</a:t>
            </a:fld>
            <a:endParaRPr lang="es-MX" dirty="0"/>
          </a:p>
        </p:txBody>
      </p:sp>
      <p:sp>
        <p:nvSpPr>
          <p:cNvPr id="37" name="4 CuadroTexto"/>
          <p:cNvSpPr txBox="1"/>
          <p:nvPr/>
        </p:nvSpPr>
        <p:spPr>
          <a:xfrm>
            <a:off x="395536" y="1898797"/>
            <a:ext cx="8424936" cy="4616648"/>
          </a:xfrm>
          <a:prstGeom prst="rect">
            <a:avLst/>
          </a:prstGeom>
          <a:noFill/>
        </p:spPr>
        <p:txBody>
          <a:bodyPr wrap="square" rtlCol="0">
            <a:spAutoFit/>
          </a:bodyPr>
          <a:lstStyle/>
          <a:p>
            <a:pPr marL="446088" indent="-446088" algn="just">
              <a:lnSpc>
                <a:spcPct val="110000"/>
              </a:lnSpc>
              <a:spcAft>
                <a:spcPts val="1200"/>
              </a:spcAft>
              <a:buFont typeface="Wingdings" panose="05000000000000000000" pitchFamily="2" charset="2"/>
              <a:buChar char="§"/>
            </a:pPr>
            <a:r>
              <a:rPr lang="es-MX" sz="2000" dirty="0">
                <a:cs typeface="Arial" panose="020B0604020202020204" pitchFamily="34" charset="0"/>
              </a:rPr>
              <a:t>A la fecha, </a:t>
            </a:r>
            <a:r>
              <a:rPr lang="es-MX" sz="2000" b="1" u="sng" dirty="0">
                <a:cs typeface="Arial" panose="020B0604020202020204" pitchFamily="34" charset="0"/>
              </a:rPr>
              <a:t>ya se expidieron las 3 leyes generales </a:t>
            </a:r>
            <a:r>
              <a:rPr lang="es-MX" sz="2000" dirty="0">
                <a:cs typeface="Arial" panose="020B0604020202020204" pitchFamily="34" charset="0"/>
              </a:rPr>
              <a:t>en materia de </a:t>
            </a:r>
            <a:r>
              <a:rPr lang="es-MX" sz="2000" b="1" dirty="0">
                <a:cs typeface="Arial" panose="020B0604020202020204" pitchFamily="34" charset="0"/>
              </a:rPr>
              <a:t>transparencia y acceso a la información, protección de datos personales y archivos</a:t>
            </a:r>
            <a:r>
              <a:rPr lang="es-MX" sz="2000" dirty="0">
                <a:cs typeface="Arial" panose="020B0604020202020204" pitchFamily="34" charset="0"/>
              </a:rPr>
              <a:t>.</a:t>
            </a:r>
          </a:p>
          <a:p>
            <a:pPr marL="446088" indent="-446088" algn="just">
              <a:lnSpc>
                <a:spcPct val="110000"/>
              </a:lnSpc>
              <a:spcAft>
                <a:spcPts val="1200"/>
              </a:spcAft>
              <a:buFont typeface="Wingdings" panose="05000000000000000000" pitchFamily="2" charset="2"/>
              <a:buChar char="§"/>
            </a:pPr>
            <a:r>
              <a:rPr lang="es-MX" sz="2000" u="sng" dirty="0">
                <a:cs typeface="Arial" panose="020B0604020202020204" pitchFamily="34" charset="0"/>
              </a:rPr>
              <a:t>Se otorgó </a:t>
            </a:r>
            <a:r>
              <a:rPr lang="es-MX" sz="2000" b="1" u="sng" dirty="0">
                <a:cs typeface="Arial" panose="020B0604020202020204" pitchFamily="34" charset="0"/>
              </a:rPr>
              <a:t>autonomía constitucional</a:t>
            </a:r>
            <a:r>
              <a:rPr lang="es-MX" sz="2000" u="sng" dirty="0">
                <a:cs typeface="Arial" panose="020B0604020202020204" pitchFamily="34" charset="0"/>
              </a:rPr>
              <a:t> </a:t>
            </a:r>
            <a:r>
              <a:rPr lang="es-MX" sz="2000" dirty="0">
                <a:cs typeface="Arial" panose="020B0604020202020204" pitchFamily="34" charset="0"/>
              </a:rPr>
              <a:t>a </a:t>
            </a:r>
            <a:r>
              <a:rPr lang="es-MX" sz="2000" u="sng" dirty="0">
                <a:cs typeface="Arial" panose="020B0604020202020204" pitchFamily="34" charset="0"/>
              </a:rPr>
              <a:t>todos los órganos garantes</a:t>
            </a:r>
            <a:r>
              <a:rPr lang="es-MX" sz="2000" dirty="0">
                <a:cs typeface="Arial" panose="020B0604020202020204" pitchFamily="34" charset="0"/>
              </a:rPr>
              <a:t> de transparencia.</a:t>
            </a:r>
          </a:p>
          <a:p>
            <a:pPr marL="446088" indent="-446088" algn="just">
              <a:lnSpc>
                <a:spcPct val="110000"/>
              </a:lnSpc>
              <a:spcAft>
                <a:spcPts val="1200"/>
              </a:spcAft>
              <a:buFont typeface="Wingdings" panose="05000000000000000000" pitchFamily="2" charset="2"/>
              <a:buChar char="§"/>
            </a:pPr>
            <a:r>
              <a:rPr lang="es-MX" sz="2000" dirty="0">
                <a:cs typeface="Arial" panose="020B0604020202020204" pitchFamily="34" charset="0"/>
              </a:rPr>
              <a:t>El </a:t>
            </a:r>
            <a:r>
              <a:rPr lang="es-MX" sz="2000" u="sng" dirty="0">
                <a:cs typeface="Arial" panose="020B0604020202020204" pitchFamily="34" charset="0"/>
              </a:rPr>
              <a:t>INAI tiene competencia</a:t>
            </a:r>
            <a:r>
              <a:rPr lang="es-MX" sz="2000" dirty="0">
                <a:cs typeface="Arial" panose="020B0604020202020204" pitchFamily="34" charset="0"/>
              </a:rPr>
              <a:t> para </a:t>
            </a:r>
            <a:r>
              <a:rPr lang="es-MX" sz="2000" b="1" dirty="0">
                <a:cs typeface="Arial" panose="020B0604020202020204" pitchFamily="34" charset="0"/>
              </a:rPr>
              <a:t>conocer asuntos de los </a:t>
            </a:r>
            <a:r>
              <a:rPr lang="es-MX" sz="2000" b="1" u="sng" dirty="0">
                <a:cs typeface="Arial" panose="020B0604020202020204" pitchFamily="34" charset="0"/>
              </a:rPr>
              <a:t>tres poderes y órganos autónomos del ámbito federal</a:t>
            </a:r>
            <a:r>
              <a:rPr lang="es-MX" sz="2000" dirty="0">
                <a:cs typeface="Arial" panose="020B0604020202020204" pitchFamily="34" charset="0"/>
              </a:rPr>
              <a:t>, con excepción de la SCJN en asuntos jurisdiccionales.</a:t>
            </a:r>
          </a:p>
          <a:p>
            <a:pPr marL="446088" indent="-446088" algn="just">
              <a:lnSpc>
                <a:spcPct val="110000"/>
              </a:lnSpc>
              <a:spcAft>
                <a:spcPts val="1200"/>
              </a:spcAft>
              <a:buFont typeface="Wingdings" panose="05000000000000000000" pitchFamily="2" charset="2"/>
              <a:buChar char="§"/>
            </a:pPr>
            <a:r>
              <a:rPr lang="es-MX" sz="2000" dirty="0">
                <a:cs typeface="Arial" panose="020B0604020202020204" pitchFamily="34" charset="0"/>
              </a:rPr>
              <a:t>Las </a:t>
            </a:r>
            <a:r>
              <a:rPr lang="es-MX" sz="2000" u="sng" dirty="0">
                <a:cs typeface="Arial" panose="020B0604020202020204" pitchFamily="34" charset="0"/>
              </a:rPr>
              <a:t>resoluciones del organismo garante de la federación son vinculatorias, definitivas e inatacables</a:t>
            </a:r>
            <a:r>
              <a:rPr lang="es-MX" sz="2000" dirty="0">
                <a:cs typeface="Arial" panose="020B0604020202020204" pitchFamily="34" charset="0"/>
              </a:rPr>
              <a:t> para los sujetos obligados; solamente la Consejería Jurídica del Ejecutivo puede impugnarlas ante la SCJN cuando se ponga en riesgo la seguridad nacional.</a:t>
            </a:r>
          </a:p>
        </p:txBody>
      </p:sp>
      <p:sp>
        <p:nvSpPr>
          <p:cNvPr id="38" name="5 CuadroTexto"/>
          <p:cNvSpPr txBox="1"/>
          <p:nvPr/>
        </p:nvSpPr>
        <p:spPr>
          <a:xfrm>
            <a:off x="395536" y="975494"/>
            <a:ext cx="8352928" cy="752514"/>
          </a:xfrm>
          <a:prstGeom prst="rect">
            <a:avLst/>
          </a:prstGeom>
          <a:noFill/>
        </p:spPr>
        <p:txBody>
          <a:bodyPr wrap="square" rtlCol="0">
            <a:spAutoFit/>
          </a:bodyPr>
          <a:lstStyle/>
          <a:p>
            <a:pPr algn="just">
              <a:lnSpc>
                <a:spcPct val="110000"/>
              </a:lnSpc>
              <a:spcAft>
                <a:spcPts val="600"/>
              </a:spcAft>
            </a:pPr>
            <a:r>
              <a:rPr lang="es-ES" sz="2000" dirty="0">
                <a:cs typeface="Arial" panose="020B0604020202020204" pitchFamily="34" charset="0"/>
              </a:rPr>
              <a:t>Sobre los </a:t>
            </a:r>
            <a:r>
              <a:rPr lang="es-ES" sz="2000" b="1" dirty="0">
                <a:cs typeface="Arial" panose="020B0604020202020204" pitchFamily="34" charset="0"/>
              </a:rPr>
              <a:t>aspectos relevantes</a:t>
            </a:r>
            <a:r>
              <a:rPr lang="es-ES" sz="2000" dirty="0">
                <a:cs typeface="Arial" panose="020B0604020202020204" pitchFamily="34" charset="0"/>
              </a:rPr>
              <a:t> de la reforma constitucional de 2014, se ha cumplido lo siguiente:</a:t>
            </a:r>
            <a:endParaRPr lang="es-MX" sz="2000" dirty="0">
              <a:cs typeface="Arial" panose="020B0604020202020204" pitchFamily="34" charset="0"/>
            </a:endParaRPr>
          </a:p>
        </p:txBody>
      </p:sp>
    </p:spTree>
    <p:extLst>
      <p:ext uri="{BB962C8B-B14F-4D97-AF65-F5344CB8AC3E}">
        <p14:creationId xmlns:p14="http://schemas.microsoft.com/office/powerpoint/2010/main" val="2277207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14</a:t>
            </a:fld>
            <a:endParaRPr lang="es-MX" dirty="0"/>
          </a:p>
        </p:txBody>
      </p:sp>
      <p:sp>
        <p:nvSpPr>
          <p:cNvPr id="6" name="6 CuadroTexto"/>
          <p:cNvSpPr txBox="1"/>
          <p:nvPr/>
        </p:nvSpPr>
        <p:spPr>
          <a:xfrm>
            <a:off x="253815" y="1006815"/>
            <a:ext cx="8566657" cy="5734903"/>
          </a:xfrm>
          <a:prstGeom prst="rect">
            <a:avLst/>
          </a:prstGeom>
          <a:noFill/>
        </p:spPr>
        <p:txBody>
          <a:bodyPr wrap="square" rtlCol="0">
            <a:spAutoFit/>
          </a:bodyPr>
          <a:lstStyle/>
          <a:p>
            <a:pPr marL="446088" indent="-446088" algn="just">
              <a:lnSpc>
                <a:spcPct val="110000"/>
              </a:lnSpc>
              <a:spcAft>
                <a:spcPts val="1100"/>
              </a:spcAft>
              <a:buFont typeface="Wingdings" panose="05000000000000000000" pitchFamily="2" charset="2"/>
              <a:buChar char="§"/>
            </a:pPr>
            <a:r>
              <a:rPr lang="es-MX" sz="2000" dirty="0">
                <a:cs typeface="Arial" panose="020B0604020202020204" pitchFamily="34" charset="0"/>
              </a:rPr>
              <a:t>Los integrantes de los organismos garantes son </a:t>
            </a:r>
            <a:r>
              <a:rPr lang="es-MX" sz="2000" b="1" dirty="0">
                <a:cs typeface="Arial" panose="020B0604020202020204" pitchFamily="34" charset="0"/>
              </a:rPr>
              <a:t>designados por el Poder Legislativo</a:t>
            </a:r>
            <a:r>
              <a:rPr lang="es-MX" sz="2000" dirty="0">
                <a:cs typeface="Arial" panose="020B0604020202020204" pitchFamily="34" charset="0"/>
              </a:rPr>
              <a:t>.</a:t>
            </a:r>
          </a:p>
          <a:p>
            <a:pPr marL="446088" indent="-446088" algn="just">
              <a:lnSpc>
                <a:spcPct val="110000"/>
              </a:lnSpc>
              <a:spcAft>
                <a:spcPts val="1100"/>
              </a:spcAft>
              <a:buFont typeface="Wingdings" panose="05000000000000000000" pitchFamily="2" charset="2"/>
              <a:buChar char="§"/>
            </a:pPr>
            <a:r>
              <a:rPr lang="es-MX" sz="2000" dirty="0">
                <a:cs typeface="Arial" panose="020B0604020202020204" pitchFamily="34" charset="0"/>
              </a:rPr>
              <a:t>Todos los </a:t>
            </a:r>
            <a:r>
              <a:rPr lang="es-MX" sz="2000" u="sng" dirty="0">
                <a:cs typeface="Arial" panose="020B0604020202020204" pitchFamily="34" charset="0"/>
              </a:rPr>
              <a:t>organismos garantes autónomos</a:t>
            </a:r>
            <a:r>
              <a:rPr lang="es-MX" sz="2000" dirty="0">
                <a:cs typeface="Arial" panose="020B0604020202020204" pitchFamily="34" charset="0"/>
              </a:rPr>
              <a:t> tienen la capacidad para interponer </a:t>
            </a:r>
            <a:r>
              <a:rPr lang="es-MX" sz="2000" b="1" u="sng" dirty="0">
                <a:cs typeface="Arial" panose="020B0604020202020204" pitchFamily="34" charset="0"/>
              </a:rPr>
              <a:t>acciones de inconstitucionalidad</a:t>
            </a:r>
            <a:r>
              <a:rPr lang="es-MX" sz="2000" dirty="0">
                <a:cs typeface="Arial" panose="020B0604020202020204" pitchFamily="34" charset="0"/>
              </a:rPr>
              <a:t> en sus respectivos ámbitos de competencia.</a:t>
            </a:r>
          </a:p>
          <a:p>
            <a:pPr marL="446088" indent="-446088" algn="just">
              <a:lnSpc>
                <a:spcPct val="110000"/>
              </a:lnSpc>
              <a:spcAft>
                <a:spcPts val="1100"/>
              </a:spcAft>
              <a:buFont typeface="Wingdings" panose="05000000000000000000" pitchFamily="2" charset="2"/>
              <a:buChar char="§"/>
            </a:pPr>
            <a:r>
              <a:rPr lang="es-MX" sz="2000" dirty="0">
                <a:cs typeface="Arial" panose="020B0604020202020204" pitchFamily="34" charset="0"/>
              </a:rPr>
              <a:t>El INAI tiene la capacidad, además, para interponer </a:t>
            </a:r>
            <a:r>
              <a:rPr lang="es-MX" sz="2000" b="1" u="sng" dirty="0">
                <a:cs typeface="Arial" panose="020B0604020202020204" pitchFamily="34" charset="0"/>
              </a:rPr>
              <a:t>controversias constitucionales</a:t>
            </a:r>
            <a:r>
              <a:rPr lang="es-MX" sz="2000" dirty="0">
                <a:cs typeface="Arial" panose="020B0604020202020204" pitchFamily="34" charset="0"/>
              </a:rPr>
              <a:t>.</a:t>
            </a:r>
          </a:p>
          <a:p>
            <a:pPr marL="446088" indent="-446088" algn="just">
              <a:lnSpc>
                <a:spcPct val="110000"/>
              </a:lnSpc>
              <a:spcAft>
                <a:spcPts val="1100"/>
              </a:spcAft>
              <a:buFont typeface="Wingdings" panose="05000000000000000000" pitchFamily="2" charset="2"/>
              <a:buChar char="§"/>
            </a:pPr>
            <a:r>
              <a:rPr lang="es-MX" sz="2000" u="sng" dirty="0">
                <a:cs typeface="Arial" panose="020B0604020202020204" pitchFamily="34" charset="0"/>
              </a:rPr>
              <a:t>Se </a:t>
            </a:r>
            <a:r>
              <a:rPr lang="es-MX" sz="2000" b="1" u="sng" dirty="0">
                <a:cs typeface="Arial" panose="020B0604020202020204" pitchFamily="34" charset="0"/>
              </a:rPr>
              <a:t>amplió el catálogo de sujetos obligados directos en todas los padrones del país</a:t>
            </a:r>
            <a:r>
              <a:rPr lang="es-MX" sz="2000" u="sng" dirty="0">
                <a:cs typeface="Arial" panose="020B0604020202020204" pitchFamily="34" charset="0"/>
              </a:rPr>
              <a:t>, </a:t>
            </a:r>
            <a:r>
              <a:rPr lang="es-MX" sz="2000" dirty="0">
                <a:cs typeface="Arial" panose="020B0604020202020204" pitchFamily="34" charset="0"/>
              </a:rPr>
              <a:t>incluyendo a </a:t>
            </a:r>
            <a:r>
              <a:rPr lang="es-MX" sz="2000" u="sng" dirty="0">
                <a:cs typeface="Arial" panose="020B0604020202020204" pitchFamily="34" charset="0"/>
              </a:rPr>
              <a:t>partidos políticos,</a:t>
            </a:r>
            <a:r>
              <a:rPr lang="es-MX" sz="2000" dirty="0">
                <a:cs typeface="Arial" panose="020B0604020202020204" pitchFamily="34" charset="0"/>
              </a:rPr>
              <a:t> </a:t>
            </a:r>
            <a:r>
              <a:rPr lang="es-MX" sz="2000" u="sng" dirty="0">
                <a:cs typeface="Arial" panose="020B0604020202020204" pitchFamily="34" charset="0"/>
              </a:rPr>
              <a:t>fideicomisos y fondos públicos, sindicatos y personas físicas o morales</a:t>
            </a:r>
            <a:r>
              <a:rPr lang="es-MX" sz="2000" dirty="0">
                <a:cs typeface="Arial" panose="020B0604020202020204" pitchFamily="34" charset="0"/>
              </a:rPr>
              <a:t> que reciban y ejerzan recursos públicos o realicen actos de autoridad.</a:t>
            </a:r>
          </a:p>
          <a:p>
            <a:pPr marL="446088" indent="-446088" algn="just">
              <a:lnSpc>
                <a:spcPct val="110000"/>
              </a:lnSpc>
              <a:spcAft>
                <a:spcPts val="1100"/>
              </a:spcAft>
              <a:buFont typeface="Wingdings" panose="05000000000000000000" pitchFamily="2" charset="2"/>
              <a:buChar char="§"/>
            </a:pPr>
            <a:r>
              <a:rPr lang="es-MX" sz="2000" u="sng" dirty="0">
                <a:cs typeface="Arial" panose="020B0604020202020204" pitchFamily="34" charset="0"/>
              </a:rPr>
              <a:t>Se instituyó el </a:t>
            </a:r>
            <a:r>
              <a:rPr lang="es-MX" sz="2000" b="1" u="sng" dirty="0">
                <a:cs typeface="Arial" panose="020B0604020202020204" pitchFamily="34" charset="0"/>
              </a:rPr>
              <a:t>Sistema Nacional de transparencia</a:t>
            </a:r>
            <a:r>
              <a:rPr lang="es-MX" sz="2000" u="sng" dirty="0">
                <a:cs typeface="Arial" panose="020B0604020202020204" pitchFamily="34" charset="0"/>
              </a:rPr>
              <a:t>, </a:t>
            </a:r>
            <a:r>
              <a:rPr lang="es-MX" sz="2000" dirty="0">
                <a:cs typeface="Arial" panose="020B0604020202020204" pitchFamily="34" charset="0"/>
              </a:rPr>
              <a:t>integrado por el INAI, la Auditoría Superior de la Federación, el Archivo General de la Nación, el Instituto Nacional de Estadística y Geografía (INEGI) y los 32 organismos garantes de transparencia de las entidades federativas.</a:t>
            </a:r>
          </a:p>
        </p:txBody>
      </p:sp>
      <p:sp>
        <p:nvSpPr>
          <p:cNvPr id="7" name="CuadroTexto 6">
            <a:extLst>
              <a:ext uri="{FF2B5EF4-FFF2-40B4-BE49-F238E27FC236}">
                <a16:creationId xmlns:a16="http://schemas.microsoft.com/office/drawing/2014/main" id="{5E9115CE-00C2-4DEF-A1EF-A2D83ED66311}"/>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Cumplimiento de la reforma constitucional 2014</a:t>
            </a:r>
          </a:p>
        </p:txBody>
      </p:sp>
    </p:spTree>
    <p:extLst>
      <p:ext uri="{BB962C8B-B14F-4D97-AF65-F5344CB8AC3E}">
        <p14:creationId xmlns:p14="http://schemas.microsoft.com/office/powerpoint/2010/main" val="2905631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194725" y="150495"/>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Armonización de la normatividad de transparencia</a:t>
            </a:r>
          </a:p>
        </p:txBody>
      </p:sp>
      <p:sp>
        <p:nvSpPr>
          <p:cNvPr id="14" name="3 Marcador de número de diapositiva">
            <a:extLst>
              <a:ext uri="{FF2B5EF4-FFF2-40B4-BE49-F238E27FC236}">
                <a16:creationId xmlns:a16="http://schemas.microsoft.com/office/drawing/2014/main" id="{6AC67770-6EBD-4857-A818-A3DEB7C0C7B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15</a:t>
            </a:fld>
            <a:endParaRPr lang="es-MX" dirty="0"/>
          </a:p>
        </p:txBody>
      </p:sp>
      <p:sp>
        <p:nvSpPr>
          <p:cNvPr id="15" name="3 Marcador de número de diapositiva">
            <a:extLst>
              <a:ext uri="{FF2B5EF4-FFF2-40B4-BE49-F238E27FC236}">
                <a16:creationId xmlns:a16="http://schemas.microsoft.com/office/drawing/2014/main" id="{636A3994-8B41-413A-8634-9F9BA0E1EFA4}"/>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15</a:t>
            </a:fld>
            <a:endParaRPr lang="es-MX" dirty="0"/>
          </a:p>
        </p:txBody>
      </p:sp>
      <p:sp>
        <p:nvSpPr>
          <p:cNvPr id="2" name="CuadroTexto 1">
            <a:extLst>
              <a:ext uri="{FF2B5EF4-FFF2-40B4-BE49-F238E27FC236}">
                <a16:creationId xmlns:a16="http://schemas.microsoft.com/office/drawing/2014/main" id="{6C26263E-D53A-4EB5-898A-952683E7C299}"/>
              </a:ext>
            </a:extLst>
          </p:cNvPr>
          <p:cNvSpPr txBox="1"/>
          <p:nvPr/>
        </p:nvSpPr>
        <p:spPr>
          <a:xfrm>
            <a:off x="483473" y="935425"/>
            <a:ext cx="8103477" cy="707886"/>
          </a:xfrm>
          <a:prstGeom prst="rect">
            <a:avLst/>
          </a:prstGeom>
          <a:noFill/>
        </p:spPr>
        <p:txBody>
          <a:bodyPr wrap="square" rtlCol="0">
            <a:spAutoFit/>
          </a:bodyPr>
          <a:lstStyle/>
          <a:p>
            <a:pPr algn="just"/>
            <a:r>
              <a:rPr lang="es-MX" sz="2000" b="1" dirty="0"/>
              <a:t>Armonización de las leyes de transparencia federal y estatales con la Ley General:</a:t>
            </a:r>
          </a:p>
        </p:txBody>
      </p:sp>
      <p:graphicFrame>
        <p:nvGraphicFramePr>
          <p:cNvPr id="9" name="Tabla 8">
            <a:extLst>
              <a:ext uri="{FF2B5EF4-FFF2-40B4-BE49-F238E27FC236}">
                <a16:creationId xmlns:a16="http://schemas.microsoft.com/office/drawing/2014/main" id="{BF2DD6D0-52E7-4CBF-AD29-D3A381F26DA4}"/>
              </a:ext>
            </a:extLst>
          </p:cNvPr>
          <p:cNvGraphicFramePr>
            <a:graphicFrameLocks noGrp="1"/>
          </p:cNvGraphicFramePr>
          <p:nvPr>
            <p:extLst>
              <p:ext uri="{D42A27DB-BD31-4B8C-83A1-F6EECF244321}">
                <p14:modId xmlns:p14="http://schemas.microsoft.com/office/powerpoint/2010/main" val="558035969"/>
              </p:ext>
            </p:extLst>
          </p:nvPr>
        </p:nvGraphicFramePr>
        <p:xfrm>
          <a:off x="567557" y="1719574"/>
          <a:ext cx="8019394" cy="2661920"/>
        </p:xfrm>
        <a:graphic>
          <a:graphicData uri="http://schemas.openxmlformats.org/drawingml/2006/table">
            <a:tbl>
              <a:tblPr firstRow="1" bandRow="1">
                <a:tableStyleId>{5C22544A-7EE6-4342-B048-85BDC9FD1C3A}</a:tableStyleId>
              </a:tblPr>
              <a:tblGrid>
                <a:gridCol w="5612044">
                  <a:extLst>
                    <a:ext uri="{9D8B030D-6E8A-4147-A177-3AD203B41FA5}">
                      <a16:colId xmlns:a16="http://schemas.microsoft.com/office/drawing/2014/main" val="3638142016"/>
                    </a:ext>
                  </a:extLst>
                </a:gridCol>
                <a:gridCol w="2407350">
                  <a:extLst>
                    <a:ext uri="{9D8B030D-6E8A-4147-A177-3AD203B41FA5}">
                      <a16:colId xmlns:a16="http://schemas.microsoft.com/office/drawing/2014/main" val="2723817010"/>
                    </a:ext>
                  </a:extLst>
                </a:gridCol>
              </a:tblGrid>
              <a:tr h="370840">
                <a:tc>
                  <a:txBody>
                    <a:bodyPr/>
                    <a:lstStyle/>
                    <a:p>
                      <a:pPr algn="ctr"/>
                      <a:r>
                        <a:rPr lang="es-MX" dirty="0"/>
                        <a:t>Armonización de las leyes</a:t>
                      </a:r>
                    </a:p>
                  </a:txBody>
                  <a:tcPr/>
                </a:tc>
                <a:tc>
                  <a:txBody>
                    <a:bodyPr/>
                    <a:lstStyle/>
                    <a:p>
                      <a:pPr algn="ctr"/>
                      <a:r>
                        <a:rPr lang="es-MX" dirty="0"/>
                        <a:t>Número de leyes</a:t>
                      </a:r>
                    </a:p>
                  </a:txBody>
                  <a:tcPr/>
                </a:tc>
                <a:extLst>
                  <a:ext uri="{0D108BD9-81ED-4DB2-BD59-A6C34878D82A}">
                    <a16:rowId xmlns:a16="http://schemas.microsoft.com/office/drawing/2014/main" val="1205610704"/>
                  </a:ext>
                </a:extLst>
              </a:tr>
              <a:tr h="370840">
                <a:tc>
                  <a:txBody>
                    <a:bodyPr/>
                    <a:lstStyle/>
                    <a:p>
                      <a:r>
                        <a:rPr lang="es-MX" sz="1800" dirty="0"/>
                        <a:t>Publicación de la armonización </a:t>
                      </a:r>
                      <a:r>
                        <a:rPr lang="es-MX" sz="1800" b="1" dirty="0"/>
                        <a:t>a más tardar el 4 de mayo </a:t>
                      </a:r>
                      <a:r>
                        <a:rPr lang="es-MX" sz="1800" dirty="0"/>
                        <a:t>de 2016</a:t>
                      </a:r>
                      <a:endParaRPr lang="es-MX" dirty="0"/>
                    </a:p>
                  </a:txBody>
                  <a:tcPr/>
                </a:tc>
                <a:tc>
                  <a:txBody>
                    <a:bodyPr/>
                    <a:lstStyle/>
                    <a:p>
                      <a:pPr algn="ctr"/>
                      <a:r>
                        <a:rPr lang="es-MX" b="1" dirty="0"/>
                        <a:t>22</a:t>
                      </a:r>
                    </a:p>
                  </a:txBody>
                  <a:tcPr/>
                </a:tc>
                <a:extLst>
                  <a:ext uri="{0D108BD9-81ED-4DB2-BD59-A6C34878D82A}">
                    <a16:rowId xmlns:a16="http://schemas.microsoft.com/office/drawing/2014/main" val="1012586472"/>
                  </a:ext>
                </a:extLst>
              </a:tr>
              <a:tr h="370840">
                <a:tc>
                  <a:txBody>
                    <a:bodyPr/>
                    <a:lstStyle/>
                    <a:p>
                      <a:r>
                        <a:rPr lang="es-MX" dirty="0"/>
                        <a:t>Publicación de la armonización </a:t>
                      </a:r>
                      <a:r>
                        <a:rPr lang="es-MX" b="1" dirty="0"/>
                        <a:t>después del 4 y antes del 31 de mayo</a:t>
                      </a:r>
                      <a:r>
                        <a:rPr lang="es-MX" dirty="0"/>
                        <a:t> de 2016</a:t>
                      </a:r>
                    </a:p>
                  </a:txBody>
                  <a:tcPr/>
                </a:tc>
                <a:tc>
                  <a:txBody>
                    <a:bodyPr/>
                    <a:lstStyle/>
                    <a:p>
                      <a:pPr algn="ctr"/>
                      <a:r>
                        <a:rPr lang="es-MX" b="1" dirty="0"/>
                        <a:t>8</a:t>
                      </a:r>
                    </a:p>
                  </a:txBody>
                  <a:tcPr/>
                </a:tc>
                <a:extLst>
                  <a:ext uri="{0D108BD9-81ED-4DB2-BD59-A6C34878D82A}">
                    <a16:rowId xmlns:a16="http://schemas.microsoft.com/office/drawing/2014/main" val="519584191"/>
                  </a:ext>
                </a:extLst>
              </a:tr>
              <a:tr h="370840">
                <a:tc>
                  <a:txBody>
                    <a:bodyPr/>
                    <a:lstStyle/>
                    <a:p>
                      <a:r>
                        <a:rPr lang="es-MX" dirty="0"/>
                        <a:t>Publicación de la armonización </a:t>
                      </a:r>
                      <a:r>
                        <a:rPr lang="es-MX" b="1" dirty="0"/>
                        <a:t>después del mes de mayo</a:t>
                      </a:r>
                      <a:r>
                        <a:rPr lang="es-MX" dirty="0"/>
                        <a:t> de 2016</a:t>
                      </a:r>
                    </a:p>
                  </a:txBody>
                  <a:tcPr/>
                </a:tc>
                <a:tc>
                  <a:txBody>
                    <a:bodyPr/>
                    <a:lstStyle/>
                    <a:p>
                      <a:pPr algn="ctr"/>
                      <a:r>
                        <a:rPr lang="es-MX" b="1" dirty="0"/>
                        <a:t>3</a:t>
                      </a:r>
                    </a:p>
                  </a:txBody>
                  <a:tcPr/>
                </a:tc>
                <a:extLst>
                  <a:ext uri="{0D108BD9-81ED-4DB2-BD59-A6C34878D82A}">
                    <a16:rowId xmlns:a16="http://schemas.microsoft.com/office/drawing/2014/main" val="2643944924"/>
                  </a:ext>
                </a:extLst>
              </a:tr>
              <a:tr h="370840">
                <a:tc>
                  <a:txBody>
                    <a:bodyPr/>
                    <a:lstStyle/>
                    <a:p>
                      <a:pPr algn="ctr"/>
                      <a:r>
                        <a:rPr lang="es-MX" b="1" dirty="0"/>
                        <a:t>Total de leyes</a:t>
                      </a:r>
                    </a:p>
                  </a:txBody>
                  <a:tcPr/>
                </a:tc>
                <a:tc>
                  <a:txBody>
                    <a:bodyPr/>
                    <a:lstStyle/>
                    <a:p>
                      <a:pPr algn="ctr"/>
                      <a:r>
                        <a:rPr lang="es-MX" b="1" dirty="0"/>
                        <a:t>33</a:t>
                      </a:r>
                    </a:p>
                  </a:txBody>
                  <a:tcPr/>
                </a:tc>
                <a:extLst>
                  <a:ext uri="{0D108BD9-81ED-4DB2-BD59-A6C34878D82A}">
                    <a16:rowId xmlns:a16="http://schemas.microsoft.com/office/drawing/2014/main" val="3906598863"/>
                  </a:ext>
                </a:extLst>
              </a:tr>
            </a:tbl>
          </a:graphicData>
        </a:graphic>
      </p:graphicFrame>
      <p:sp>
        <p:nvSpPr>
          <p:cNvPr id="23" name="CuadroTexto 22">
            <a:extLst>
              <a:ext uri="{FF2B5EF4-FFF2-40B4-BE49-F238E27FC236}">
                <a16:creationId xmlns:a16="http://schemas.microsoft.com/office/drawing/2014/main" id="{FDDE969B-6E1C-42A6-BC3D-0129BB774CA0}"/>
              </a:ext>
            </a:extLst>
          </p:cNvPr>
          <p:cNvSpPr txBox="1"/>
          <p:nvPr/>
        </p:nvSpPr>
        <p:spPr>
          <a:xfrm>
            <a:off x="294291" y="4734896"/>
            <a:ext cx="8522324" cy="1768176"/>
          </a:xfrm>
          <a:prstGeom prst="rect">
            <a:avLst/>
          </a:prstGeom>
          <a:noFill/>
        </p:spPr>
        <p:txBody>
          <a:bodyPr wrap="square" rtlCol="0">
            <a:spAutoFit/>
          </a:bodyPr>
          <a:lstStyle/>
          <a:p>
            <a:pPr algn="just">
              <a:lnSpc>
                <a:spcPct val="110000"/>
              </a:lnSpc>
            </a:pPr>
            <a:r>
              <a:rPr lang="es-MX" sz="2000" dirty="0"/>
              <a:t>Por su parte, </a:t>
            </a:r>
            <a:r>
              <a:rPr lang="es-MX" sz="2000" b="1" dirty="0"/>
              <a:t>el Sistema Nacional de Transparencia</a:t>
            </a:r>
            <a:r>
              <a:rPr lang="es-MX" sz="2000" dirty="0"/>
              <a:t>, Acceso a la Información Pública y Protección de Datos Personales (SNT) </a:t>
            </a:r>
            <a:r>
              <a:rPr lang="es-MX" sz="2000" b="1" dirty="0"/>
              <a:t>ha </a:t>
            </a:r>
            <a:r>
              <a:rPr lang="es-MX" sz="2000" b="1" u="sng" dirty="0"/>
              <a:t>emitido normatividad complementaria</a:t>
            </a:r>
            <a:r>
              <a:rPr lang="es-MX" sz="2000" b="1" dirty="0"/>
              <a:t> </a:t>
            </a:r>
            <a:r>
              <a:rPr lang="es-MX" sz="2000" dirty="0"/>
              <a:t>en cumplimiento de los mandatos de la Ley General; en total, </a:t>
            </a:r>
            <a:r>
              <a:rPr lang="es-MX" sz="2000" b="1" dirty="0"/>
              <a:t>14 normas </a:t>
            </a:r>
            <a:r>
              <a:rPr lang="es-MX" sz="2000" dirty="0"/>
              <a:t>que son de </a:t>
            </a:r>
            <a:r>
              <a:rPr lang="es-MX" sz="2000" b="1" dirty="0"/>
              <a:t>observancia obligatoria para los organismos garantes y/o los sujetos obligados</a:t>
            </a:r>
            <a:r>
              <a:rPr lang="es-MX" sz="2000" dirty="0"/>
              <a:t>.</a:t>
            </a:r>
          </a:p>
        </p:txBody>
      </p:sp>
    </p:spTree>
    <p:extLst>
      <p:ext uri="{BB962C8B-B14F-4D97-AF65-F5344CB8AC3E}">
        <p14:creationId xmlns:p14="http://schemas.microsoft.com/office/powerpoint/2010/main" val="2209975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194725" y="150495"/>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Normatividad complementaria emitida por el SNT</a:t>
            </a:r>
          </a:p>
        </p:txBody>
      </p:sp>
      <p:sp>
        <p:nvSpPr>
          <p:cNvPr id="14" name="3 Marcador de número de diapositiva">
            <a:extLst>
              <a:ext uri="{FF2B5EF4-FFF2-40B4-BE49-F238E27FC236}">
                <a16:creationId xmlns:a16="http://schemas.microsoft.com/office/drawing/2014/main" id="{6AC67770-6EBD-4857-A818-A3DEB7C0C7B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16</a:t>
            </a:fld>
            <a:endParaRPr lang="es-MX" dirty="0"/>
          </a:p>
        </p:txBody>
      </p:sp>
      <p:sp>
        <p:nvSpPr>
          <p:cNvPr id="15" name="3 Marcador de número de diapositiva">
            <a:extLst>
              <a:ext uri="{FF2B5EF4-FFF2-40B4-BE49-F238E27FC236}">
                <a16:creationId xmlns:a16="http://schemas.microsoft.com/office/drawing/2014/main" id="{636A3994-8B41-413A-8634-9F9BA0E1EFA4}"/>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16</a:t>
            </a:fld>
            <a:endParaRPr lang="es-MX" dirty="0"/>
          </a:p>
        </p:txBody>
      </p:sp>
      <p:sp>
        <p:nvSpPr>
          <p:cNvPr id="2" name="CuadroTexto 1">
            <a:extLst>
              <a:ext uri="{FF2B5EF4-FFF2-40B4-BE49-F238E27FC236}">
                <a16:creationId xmlns:a16="http://schemas.microsoft.com/office/drawing/2014/main" id="{6C26263E-D53A-4EB5-898A-952683E7C299}"/>
              </a:ext>
            </a:extLst>
          </p:cNvPr>
          <p:cNvSpPr txBox="1"/>
          <p:nvPr/>
        </p:nvSpPr>
        <p:spPr>
          <a:xfrm>
            <a:off x="168170" y="882875"/>
            <a:ext cx="7830206" cy="400110"/>
          </a:xfrm>
          <a:prstGeom prst="rect">
            <a:avLst/>
          </a:prstGeom>
          <a:noFill/>
        </p:spPr>
        <p:txBody>
          <a:bodyPr wrap="square" rtlCol="0">
            <a:spAutoFit/>
          </a:bodyPr>
          <a:lstStyle/>
          <a:p>
            <a:r>
              <a:rPr lang="es-MX" sz="2000" b="1" dirty="0"/>
              <a:t>Dentro de la normatividad relevante emitida por el SNT, se encuentra:</a:t>
            </a:r>
          </a:p>
        </p:txBody>
      </p:sp>
      <p:sp>
        <p:nvSpPr>
          <p:cNvPr id="3" name="Rectángulo 2">
            <a:extLst>
              <a:ext uri="{FF2B5EF4-FFF2-40B4-BE49-F238E27FC236}">
                <a16:creationId xmlns:a16="http://schemas.microsoft.com/office/drawing/2014/main" id="{BD231BDA-ABC7-4DD9-8168-4CC3AB30690B}"/>
              </a:ext>
            </a:extLst>
          </p:cNvPr>
          <p:cNvSpPr/>
          <p:nvPr/>
        </p:nvSpPr>
        <p:spPr>
          <a:xfrm>
            <a:off x="180526" y="1308975"/>
            <a:ext cx="8795311" cy="5503879"/>
          </a:xfrm>
          <a:prstGeom prst="rect">
            <a:avLst/>
          </a:prstGeom>
        </p:spPr>
        <p:txBody>
          <a:bodyPr wrap="square">
            <a:spAutoFit/>
          </a:bodyPr>
          <a:lstStyle/>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Reglamento del Consejo Nacional del Sistema Nacional de Transparencia, Acceso a la Información Pública y Protección de Datos Personales.</a:t>
            </a:r>
          </a:p>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Lineamientos para la organización, coordinación y funcionamiento de las instancias de los integrantes del Sistema Nacional de Transparencia, Acceso a la Información Pública y Protección de Datos Personales.</a:t>
            </a:r>
          </a:p>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Lineamientos generales en materia de clasificación y desclasificación de la información, así como para la elaboración de versiones públicas.</a:t>
            </a:r>
          </a:p>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Lineamientos para la organización y conservación de los archivos.</a:t>
            </a:r>
          </a:p>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Lineamientos para la elaboración, ejecución y evaluación del Programa Nacional de Transparencia y Acceso a la Información.</a:t>
            </a:r>
          </a:p>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Lineamientos para la implementación y operación de la Plataforma Nacional de Transparencia.</a:t>
            </a:r>
          </a:p>
          <a:p>
            <a:pPr marL="342900" lvl="0" indent="-342900" algn="just">
              <a:lnSpc>
                <a:spcPct val="115000"/>
              </a:lnSpc>
              <a:spcAft>
                <a:spcPts val="800"/>
              </a:spcAft>
              <a:buFont typeface="Symbol" panose="05050102010706020507" pitchFamily="18" charset="2"/>
              <a:buChar char=""/>
            </a:pPr>
            <a:r>
              <a:rPr lang="es-MX" sz="1700" dirty="0">
                <a:ea typeface="Calibri" panose="020F0502020204030204" pitchFamily="34" charset="0"/>
                <a:cs typeface="Times New Roman" panose="02020603050405020304" pitchFamily="18" charset="0"/>
              </a:rPr>
              <a:t>Lineamientos técnicos generales para la publicación, homologación y estandarización de la información de las obligaciones establecidas en el título quinto y en la fracción IV del artículo 31 de la Ley General de Transparencia y Acceso a la Información Pública, que deben de difundir los sujetos obligados en los portales de Internet y en la Plataforma Nacional de Transparencia. </a:t>
            </a:r>
            <a:endParaRPr lang="es-MX" sz="17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248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Normatividad estatal y de los sujetos obligados</a:t>
            </a:r>
          </a:p>
        </p:txBody>
      </p:sp>
      <p:sp>
        <p:nvSpPr>
          <p:cNvPr id="5"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17</a:t>
            </a:fld>
            <a:endParaRPr lang="es-MX" dirty="0"/>
          </a:p>
        </p:txBody>
      </p:sp>
      <p:sp>
        <p:nvSpPr>
          <p:cNvPr id="2" name="CuadroTexto 1">
            <a:extLst>
              <a:ext uri="{FF2B5EF4-FFF2-40B4-BE49-F238E27FC236}">
                <a16:creationId xmlns:a16="http://schemas.microsoft.com/office/drawing/2014/main" id="{F2B3A7A8-8E14-4E4E-8FE6-EDCF22763FDF}"/>
              </a:ext>
            </a:extLst>
          </p:cNvPr>
          <p:cNvSpPr txBox="1"/>
          <p:nvPr/>
        </p:nvSpPr>
        <p:spPr>
          <a:xfrm>
            <a:off x="315311" y="987977"/>
            <a:ext cx="8525447" cy="1143005"/>
          </a:xfrm>
          <a:prstGeom prst="rect">
            <a:avLst/>
          </a:prstGeom>
          <a:noFill/>
        </p:spPr>
        <p:txBody>
          <a:bodyPr wrap="square" rtlCol="0">
            <a:spAutoFit/>
          </a:bodyPr>
          <a:lstStyle/>
          <a:p>
            <a:pPr algn="just">
              <a:lnSpc>
                <a:spcPct val="110000"/>
              </a:lnSpc>
              <a:spcAft>
                <a:spcPts val="600"/>
              </a:spcAft>
            </a:pPr>
            <a:r>
              <a:rPr lang="es-MX" sz="1950" b="1" dirty="0"/>
              <a:t>Organismos garantes:</a:t>
            </a:r>
          </a:p>
          <a:p>
            <a:pPr marL="285750" indent="-285750" algn="just">
              <a:lnSpc>
                <a:spcPct val="110000"/>
              </a:lnSpc>
              <a:spcAft>
                <a:spcPts val="600"/>
              </a:spcAft>
              <a:buFont typeface="Arial" panose="020B0604020202020204" pitchFamily="34" charset="0"/>
              <a:buChar char="•"/>
            </a:pPr>
            <a:r>
              <a:rPr lang="es-MX" sz="1950" dirty="0"/>
              <a:t>Cada organismo garante </a:t>
            </a:r>
            <a:r>
              <a:rPr lang="es-MX" sz="1950" b="1" dirty="0"/>
              <a:t>generó sus lineamientos y criterios</a:t>
            </a:r>
            <a:r>
              <a:rPr lang="es-MX" sz="1950" dirty="0"/>
              <a:t> para </a:t>
            </a:r>
            <a:r>
              <a:rPr lang="es-MX" sz="1950" b="1" dirty="0"/>
              <a:t>cumplir </a:t>
            </a:r>
            <a:r>
              <a:rPr lang="es-MX" sz="1950" dirty="0"/>
              <a:t>con las </a:t>
            </a:r>
            <a:r>
              <a:rPr lang="es-MX" sz="1950" b="1" dirty="0"/>
              <a:t>determinaciones adicionales</a:t>
            </a:r>
            <a:r>
              <a:rPr lang="es-MX" sz="1950" dirty="0"/>
              <a:t> que su </a:t>
            </a:r>
            <a:r>
              <a:rPr lang="es-MX" sz="1950" b="1" dirty="0"/>
              <a:t>propia ley de transparencia</a:t>
            </a:r>
            <a:r>
              <a:rPr lang="es-MX" sz="1950" dirty="0"/>
              <a:t> establece.</a:t>
            </a:r>
          </a:p>
        </p:txBody>
      </p:sp>
      <p:sp>
        <p:nvSpPr>
          <p:cNvPr id="7" name="CuadroTexto 6">
            <a:extLst>
              <a:ext uri="{FF2B5EF4-FFF2-40B4-BE49-F238E27FC236}">
                <a16:creationId xmlns:a16="http://schemas.microsoft.com/office/drawing/2014/main" id="{38C4E5BD-8487-4594-9CC5-487CF90FB73B}"/>
              </a:ext>
            </a:extLst>
          </p:cNvPr>
          <p:cNvSpPr txBox="1"/>
          <p:nvPr/>
        </p:nvSpPr>
        <p:spPr>
          <a:xfrm>
            <a:off x="336331" y="2423586"/>
            <a:ext cx="8525447" cy="4267707"/>
          </a:xfrm>
          <a:prstGeom prst="rect">
            <a:avLst/>
          </a:prstGeom>
          <a:noFill/>
        </p:spPr>
        <p:txBody>
          <a:bodyPr wrap="square" rtlCol="0">
            <a:spAutoFit/>
          </a:bodyPr>
          <a:lstStyle/>
          <a:p>
            <a:pPr algn="just">
              <a:lnSpc>
                <a:spcPct val="110000"/>
              </a:lnSpc>
              <a:spcAft>
                <a:spcPts val="600"/>
              </a:spcAft>
            </a:pPr>
            <a:r>
              <a:rPr lang="es-MX" sz="1950" b="1" dirty="0"/>
              <a:t>Sujetos obligados:</a:t>
            </a:r>
          </a:p>
          <a:p>
            <a:pPr marL="285750" indent="-285750" algn="just">
              <a:lnSpc>
                <a:spcPct val="110000"/>
              </a:lnSpc>
              <a:spcAft>
                <a:spcPts val="600"/>
              </a:spcAft>
              <a:buFont typeface="Arial" panose="020B0604020202020204" pitchFamily="34" charset="0"/>
              <a:buChar char="•"/>
            </a:pPr>
            <a:r>
              <a:rPr lang="es-MX" sz="1950" b="1" i="1" dirty="0"/>
              <a:t>Unidad de transparencia</a:t>
            </a:r>
            <a:r>
              <a:rPr lang="es-MX" sz="1950" dirty="0"/>
              <a:t>. Los sujetos obligados, por mandato de ley, han instituido sus unidades de transparencia para atender a los solicitantes de información y para supervisar el cumplimiento de la publicación de las obligaciones de transparencia.</a:t>
            </a:r>
          </a:p>
          <a:p>
            <a:pPr marL="285750" indent="-285750" algn="just">
              <a:lnSpc>
                <a:spcPct val="110000"/>
              </a:lnSpc>
              <a:spcAft>
                <a:spcPts val="600"/>
              </a:spcAft>
              <a:buFont typeface="Arial" panose="020B0604020202020204" pitchFamily="34" charset="0"/>
              <a:buChar char="•"/>
            </a:pPr>
            <a:r>
              <a:rPr lang="es-MX" sz="1950" b="1" i="1" dirty="0"/>
              <a:t>Comité de transparencia</a:t>
            </a:r>
            <a:r>
              <a:rPr lang="es-MX" sz="1950" dirty="0"/>
              <a:t>. Asimismo, el sujeto obligado debe constituir un comité como órgano colegiado, </a:t>
            </a:r>
            <a:r>
              <a:rPr lang="es-ES" sz="1950" dirty="0"/>
              <a:t>para la toma de decisiones en asuntos relacionados con ampliación de plazos de las respuestas, clasificación de la información, declaración de inexistencia o de incompetencia.</a:t>
            </a:r>
          </a:p>
          <a:p>
            <a:pPr marL="285750" indent="-285750" algn="just">
              <a:lnSpc>
                <a:spcPct val="110000"/>
              </a:lnSpc>
              <a:spcAft>
                <a:spcPts val="600"/>
              </a:spcAft>
              <a:buFont typeface="Arial" panose="020B0604020202020204" pitchFamily="34" charset="0"/>
              <a:buChar char="•"/>
            </a:pPr>
            <a:r>
              <a:rPr lang="es-ES" sz="1950" b="1" i="1" dirty="0"/>
              <a:t>Reglamento de transparencia</a:t>
            </a:r>
            <a:r>
              <a:rPr lang="es-ES" sz="1950" dirty="0"/>
              <a:t>. Muchos de ellos han generado su reglamento interno en materia de transparencia, a efectos de establecer procedimientos para distribuir las actividades y competencias al interior de la institución.</a:t>
            </a:r>
            <a:endParaRPr lang="es-MX" sz="1950" dirty="0"/>
          </a:p>
        </p:txBody>
      </p:sp>
    </p:spTree>
    <p:extLst>
      <p:ext uri="{BB962C8B-B14F-4D97-AF65-F5344CB8AC3E}">
        <p14:creationId xmlns:p14="http://schemas.microsoft.com/office/powerpoint/2010/main" val="2390784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Establecimiento de la PNT</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18</a:t>
            </a:fld>
            <a:endParaRPr lang="es-MX" dirty="0"/>
          </a:p>
        </p:txBody>
      </p:sp>
      <p:sp>
        <p:nvSpPr>
          <p:cNvPr id="2" name="Rectángulo 1">
            <a:extLst>
              <a:ext uri="{FF2B5EF4-FFF2-40B4-BE49-F238E27FC236}">
                <a16:creationId xmlns:a16="http://schemas.microsoft.com/office/drawing/2014/main" id="{0D1E3C73-5C09-4BC9-9F87-8E7D6DB63382}"/>
              </a:ext>
            </a:extLst>
          </p:cNvPr>
          <p:cNvSpPr/>
          <p:nvPr/>
        </p:nvSpPr>
        <p:spPr>
          <a:xfrm>
            <a:off x="336331" y="975288"/>
            <a:ext cx="8525447" cy="5824030"/>
          </a:xfrm>
          <a:prstGeom prst="rect">
            <a:avLst/>
          </a:prstGeom>
        </p:spPr>
        <p:txBody>
          <a:bodyPr wrap="square">
            <a:spAutoFit/>
          </a:bodyPr>
          <a:lstStyle/>
          <a:p>
            <a:pPr algn="just">
              <a:lnSpc>
                <a:spcPct val="110000"/>
              </a:lnSpc>
              <a:spcAft>
                <a:spcPts val="1200"/>
              </a:spcAft>
            </a:pPr>
            <a:r>
              <a:rPr lang="es-MX" sz="1900" dirty="0">
                <a:ea typeface="Calibri" panose="020F0502020204030204" pitchFamily="34" charset="0"/>
              </a:rPr>
              <a:t>La propia Constitución determina el </a:t>
            </a:r>
            <a:r>
              <a:rPr lang="es-MX" sz="1900" b="1" dirty="0">
                <a:ea typeface="Calibri" panose="020F0502020204030204" pitchFamily="34" charset="0"/>
              </a:rPr>
              <a:t>uso de las tecnologías de la información y la comunicación </a:t>
            </a:r>
            <a:r>
              <a:rPr lang="es-MX" sz="1900" dirty="0">
                <a:ea typeface="Calibri" panose="020F0502020204030204" pitchFamily="34" charset="0"/>
              </a:rPr>
              <a:t>para </a:t>
            </a:r>
            <a:r>
              <a:rPr lang="es-MX" sz="1900" b="1" dirty="0">
                <a:ea typeface="Calibri" panose="020F0502020204030204" pitchFamily="34" charset="0"/>
              </a:rPr>
              <a:t>facilitar el ejercicio del derecho de acceso a la información</a:t>
            </a:r>
            <a:r>
              <a:rPr lang="es-MX" sz="1900" dirty="0">
                <a:ea typeface="Calibri" panose="020F0502020204030204" pitchFamily="34" charset="0"/>
              </a:rPr>
              <a:t>, de los </a:t>
            </a:r>
            <a:r>
              <a:rPr lang="es-MX" sz="1900" b="1" dirty="0">
                <a:ea typeface="Calibri" panose="020F0502020204030204" pitchFamily="34" charset="0"/>
              </a:rPr>
              <a:t>derechos ARCO</a:t>
            </a:r>
            <a:r>
              <a:rPr lang="es-MX" sz="1900" dirty="0">
                <a:ea typeface="Calibri" panose="020F0502020204030204" pitchFamily="34" charset="0"/>
              </a:rPr>
              <a:t> y la </a:t>
            </a:r>
            <a:r>
              <a:rPr lang="es-MX" sz="1900" b="1" dirty="0">
                <a:ea typeface="Calibri" panose="020F0502020204030204" pitchFamily="34" charset="0"/>
              </a:rPr>
              <a:t>publicación de las obligaciones de transparencia</a:t>
            </a:r>
            <a:r>
              <a:rPr lang="es-MX" sz="1900" dirty="0">
                <a:ea typeface="Calibri" panose="020F0502020204030204" pitchFamily="34" charset="0"/>
              </a:rPr>
              <a:t>.</a:t>
            </a:r>
          </a:p>
          <a:p>
            <a:pPr algn="just">
              <a:lnSpc>
                <a:spcPct val="110000"/>
              </a:lnSpc>
              <a:spcAft>
                <a:spcPts val="1200"/>
              </a:spcAft>
            </a:pPr>
            <a:r>
              <a:rPr lang="es-MX" sz="1900" dirty="0"/>
              <a:t>Al respecto, los artículos 49 al 52 de la Ley General de transparencia instituyen </a:t>
            </a:r>
            <a:r>
              <a:rPr lang="es-ES" sz="1900" dirty="0"/>
              <a:t>la configuración de la Plataforma Nacional de Transparencia (PNT) en cuatro sistemas: </a:t>
            </a:r>
          </a:p>
          <a:p>
            <a:pPr marL="457200" indent="-457200" algn="just">
              <a:lnSpc>
                <a:spcPct val="110000"/>
              </a:lnSpc>
              <a:spcAft>
                <a:spcPts val="1200"/>
              </a:spcAft>
              <a:buAutoNum type="arabicParenR"/>
            </a:pPr>
            <a:r>
              <a:rPr lang="es-ES" sz="1900" b="1" dirty="0"/>
              <a:t>SISAI</a:t>
            </a:r>
            <a:r>
              <a:rPr lang="es-ES" sz="1900" dirty="0"/>
              <a:t>, para ingresar solicitudes de información o de derechos ARCO a cualquier sujeto obligado del país;</a:t>
            </a:r>
          </a:p>
          <a:p>
            <a:pPr marL="457200" indent="-457200" algn="just">
              <a:lnSpc>
                <a:spcPct val="110000"/>
              </a:lnSpc>
              <a:spcAft>
                <a:spcPts val="1200"/>
              </a:spcAft>
              <a:buAutoNum type="arabicParenR"/>
            </a:pPr>
            <a:r>
              <a:rPr lang="es-ES" sz="1900" b="1" dirty="0"/>
              <a:t>SIGEMI</a:t>
            </a:r>
            <a:r>
              <a:rPr lang="es-ES" sz="1900" dirty="0"/>
              <a:t>, para interponer impugnaciones en contra de las respuestas de los sujetos obligados o por la falta de éstas;</a:t>
            </a:r>
          </a:p>
          <a:p>
            <a:pPr marL="457200" indent="-457200" algn="just">
              <a:lnSpc>
                <a:spcPct val="110000"/>
              </a:lnSpc>
              <a:spcAft>
                <a:spcPts val="1200"/>
              </a:spcAft>
              <a:buAutoNum type="arabicParenR"/>
            </a:pPr>
            <a:r>
              <a:rPr lang="es-ES" sz="1900" b="1" dirty="0"/>
              <a:t>SIPOT</a:t>
            </a:r>
            <a:r>
              <a:rPr lang="es-ES" sz="1900" dirty="0"/>
              <a:t>, para publicar y consultar las obligaciones de transparencia; y </a:t>
            </a:r>
          </a:p>
          <a:p>
            <a:pPr marL="457200" indent="-457200" algn="just">
              <a:lnSpc>
                <a:spcPct val="110000"/>
              </a:lnSpc>
              <a:spcAft>
                <a:spcPts val="1200"/>
              </a:spcAft>
              <a:buAutoNum type="arabicParenR"/>
            </a:pPr>
            <a:r>
              <a:rPr lang="es-ES" sz="1900" b="1" dirty="0"/>
              <a:t>SICOM</a:t>
            </a:r>
            <a:r>
              <a:rPr lang="es-ES" sz="1900" dirty="0"/>
              <a:t>, para la comunicación dinámica y con efectos legales entre los organismos garantes y los sujetos obligados.</a:t>
            </a:r>
          </a:p>
          <a:p>
            <a:pPr algn="just">
              <a:lnSpc>
                <a:spcPct val="110000"/>
              </a:lnSpc>
              <a:spcAft>
                <a:spcPts val="1200"/>
              </a:spcAft>
            </a:pPr>
            <a:r>
              <a:rPr lang="es-ES" sz="1900" dirty="0"/>
              <a:t>Cabe reiterar que, </a:t>
            </a:r>
            <a:r>
              <a:rPr lang="es-ES" sz="1900" b="1" dirty="0"/>
              <a:t>con objeto de homologar la publicación</a:t>
            </a:r>
            <a:r>
              <a:rPr lang="es-ES" sz="1900" dirty="0"/>
              <a:t> de las obligaciones de transparencia, se desarrollaron los ya mencionados </a:t>
            </a:r>
            <a:r>
              <a:rPr lang="es-ES" sz="1900" b="1" dirty="0"/>
              <a:t>lineamientos que establecen los formatos</a:t>
            </a:r>
            <a:r>
              <a:rPr lang="es-ES" sz="1900" dirty="0"/>
              <a:t> para uso de todos los sujetos obligados.</a:t>
            </a:r>
            <a:endParaRPr lang="es-MX" sz="1900" dirty="0"/>
          </a:p>
        </p:txBody>
      </p:sp>
    </p:spTree>
    <p:extLst>
      <p:ext uri="{BB962C8B-B14F-4D97-AF65-F5344CB8AC3E}">
        <p14:creationId xmlns:p14="http://schemas.microsoft.com/office/powerpoint/2010/main" val="4239855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244436" y="1859339"/>
            <a:ext cx="6899564" cy="3139321"/>
          </a:xfrm>
          <a:prstGeom prst="rect">
            <a:avLst/>
          </a:prstGeom>
          <a:solidFill>
            <a:srgbClr val="7030A0"/>
          </a:solidFill>
          <a:ln>
            <a:noFill/>
          </a:ln>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6600" b="1" cap="small" dirty="0">
                <a:solidFill>
                  <a:schemeClr val="bg1"/>
                </a:solidFill>
              </a:rPr>
              <a:t>Avances en los indicadores y temas clave</a:t>
            </a:r>
            <a:endParaRPr lang="es-MX" sz="4000" b="1" cap="small" dirty="0">
              <a:solidFill>
                <a:schemeClr val="bg1"/>
              </a:solidFill>
            </a:endParaRPr>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19</a:t>
            </a:fld>
            <a:endParaRPr lang="es-MX" dirty="0"/>
          </a:p>
        </p:txBody>
      </p:sp>
    </p:spTree>
    <p:extLst>
      <p:ext uri="{BB962C8B-B14F-4D97-AF65-F5344CB8AC3E}">
        <p14:creationId xmlns:p14="http://schemas.microsoft.com/office/powerpoint/2010/main" val="4203342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u="sng"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PRESENTACIÓN </a:t>
            </a:r>
            <a:endParaRPr lang="es-ES_tradnl" sz="3200" b="1" u="sng"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endParaRP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a:t>
            </a:fld>
            <a:endParaRPr lang="es-MX" dirty="0"/>
          </a:p>
        </p:txBody>
      </p:sp>
      <p:sp>
        <p:nvSpPr>
          <p:cNvPr id="10" name="4 Rectángulo"/>
          <p:cNvSpPr/>
          <p:nvPr/>
        </p:nvSpPr>
        <p:spPr>
          <a:xfrm>
            <a:off x="251518" y="1114822"/>
            <a:ext cx="6500263" cy="1768176"/>
          </a:xfrm>
          <a:prstGeom prst="rect">
            <a:avLst/>
          </a:prstGeom>
        </p:spPr>
        <p:txBody>
          <a:bodyPr wrap="square">
            <a:spAutoFit/>
          </a:bodyPr>
          <a:lstStyle/>
          <a:p>
            <a:pPr algn="just" fontAlgn="auto">
              <a:lnSpc>
                <a:spcPct val="110000"/>
              </a:lnSpc>
              <a:spcBef>
                <a:spcPts val="0"/>
              </a:spcBef>
              <a:spcAft>
                <a:spcPts val="1200"/>
              </a:spcAft>
              <a:defRPr/>
            </a:pPr>
            <a:r>
              <a:rPr lang="es-MX" sz="2000" kern="0" dirty="0">
                <a:cs typeface="Arial" pitchFamily="34" charset="0"/>
              </a:rPr>
              <a:t>La reforma constitucional de transparencia y acceso a la información tiene el propósito de generar un entramado normativo e institucional para encaminarnos hacia un régimen de transparencia y rendición de cuentas, además de coadyuvar en el combate a la corrupción.</a:t>
            </a:r>
          </a:p>
        </p:txBody>
      </p:sp>
      <p:sp>
        <p:nvSpPr>
          <p:cNvPr id="9" name="4 Rectángulo"/>
          <p:cNvSpPr/>
          <p:nvPr/>
        </p:nvSpPr>
        <p:spPr>
          <a:xfrm>
            <a:off x="239889" y="4930222"/>
            <a:ext cx="8796607" cy="1768176"/>
          </a:xfrm>
          <a:prstGeom prst="rect">
            <a:avLst/>
          </a:prstGeom>
        </p:spPr>
        <p:txBody>
          <a:bodyPr wrap="square">
            <a:spAutoFit/>
          </a:bodyPr>
          <a:lstStyle/>
          <a:p>
            <a:pPr algn="just" fontAlgn="auto">
              <a:lnSpc>
                <a:spcPct val="110000"/>
              </a:lnSpc>
              <a:spcBef>
                <a:spcPts val="0"/>
              </a:spcBef>
              <a:spcAft>
                <a:spcPts val="1200"/>
              </a:spcAft>
              <a:defRPr/>
            </a:pPr>
            <a:r>
              <a:rPr lang="es-MX" sz="2000" kern="0" dirty="0">
                <a:cs typeface="Arial" pitchFamily="34" charset="0"/>
              </a:rPr>
              <a:t>Este ensayo </a:t>
            </a:r>
            <a:r>
              <a:rPr lang="es-ES" sz="2000" kern="0" dirty="0">
                <a:cs typeface="Arial" pitchFamily="34" charset="0"/>
              </a:rPr>
              <a:t>expone las causas que motivaron la reforma constitucional de 2014, los avances en materia normativa e institucional, algunos indicadores que dan testimonio de esos avances y los retos que hemos enfrentado y seguiremos enfrentando en los próximos años para alcanzar los objetivos que fueron planteados en la ley fundamental de nuestro país</a:t>
            </a:r>
            <a:r>
              <a:rPr lang="es-MX" sz="2000" kern="0" dirty="0">
                <a:cs typeface="Arial" pitchFamily="34" charset="0"/>
              </a:rPr>
              <a:t>.</a:t>
            </a:r>
          </a:p>
        </p:txBody>
      </p:sp>
      <p:pic>
        <p:nvPicPr>
          <p:cNvPr id="2052" name="Picture 4" descr="Resultado de imagen para transpar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324" y="1229455"/>
            <a:ext cx="1731815" cy="1313940"/>
          </a:xfrm>
          <a:prstGeom prst="rect">
            <a:avLst/>
          </a:prstGeom>
          <a:noFill/>
          <a:extLst>
            <a:ext uri="{909E8E84-426E-40DD-AFC4-6F175D3DCCD1}">
              <a14:hiddenFill xmlns:a14="http://schemas.microsoft.com/office/drawing/2010/main">
                <a:solidFill>
                  <a:srgbClr val="FFFFFF"/>
                </a:solidFill>
              </a14:hiddenFill>
            </a:ext>
          </a:extLst>
        </p:spPr>
      </p:pic>
      <p:sp>
        <p:nvSpPr>
          <p:cNvPr id="12" name="4 Rectángulo">
            <a:extLst>
              <a:ext uri="{FF2B5EF4-FFF2-40B4-BE49-F238E27FC236}">
                <a16:creationId xmlns:a16="http://schemas.microsoft.com/office/drawing/2014/main" id="{DC5E4376-5538-4E96-9731-9E29CDF29AEF}"/>
              </a:ext>
            </a:extLst>
          </p:cNvPr>
          <p:cNvSpPr/>
          <p:nvPr/>
        </p:nvSpPr>
        <p:spPr>
          <a:xfrm>
            <a:off x="239889" y="3057240"/>
            <a:ext cx="8664222" cy="1768176"/>
          </a:xfrm>
          <a:prstGeom prst="rect">
            <a:avLst/>
          </a:prstGeom>
        </p:spPr>
        <p:txBody>
          <a:bodyPr wrap="square">
            <a:spAutoFit/>
          </a:bodyPr>
          <a:lstStyle/>
          <a:p>
            <a:pPr algn="just" fontAlgn="auto">
              <a:lnSpc>
                <a:spcPct val="110000"/>
              </a:lnSpc>
              <a:spcBef>
                <a:spcPts val="0"/>
              </a:spcBef>
              <a:spcAft>
                <a:spcPts val="1200"/>
              </a:spcAft>
              <a:defRPr/>
            </a:pPr>
            <a:r>
              <a:rPr lang="es-MX" sz="2000" kern="0" dirty="0">
                <a:cs typeface="Arial" pitchFamily="34" charset="0"/>
              </a:rPr>
              <a:t>Del mismo modo que la reforma anticorrupción, implica una configuración de esfuerzos interinstitucionales y la participación de un gran número de servidores públicos para materializar los mandatos constitucionales. Esta tarea no ha resultado sencilla, pero se han tenido avances muy importantes que vale la pena destacar.</a:t>
            </a:r>
          </a:p>
        </p:txBody>
      </p:sp>
    </p:spTree>
    <p:extLst>
      <p:ext uri="{BB962C8B-B14F-4D97-AF65-F5344CB8AC3E}">
        <p14:creationId xmlns:p14="http://schemas.microsoft.com/office/powerpoint/2010/main" val="3122514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 Rectángulo">
            <a:extLst>
              <a:ext uri="{FF2B5EF4-FFF2-40B4-BE49-F238E27FC236}">
                <a16:creationId xmlns:a16="http://schemas.microsoft.com/office/drawing/2014/main" id="{960E530A-22BC-46DA-88C6-074041B9417F}"/>
              </a:ext>
            </a:extLst>
          </p:cNvPr>
          <p:cNvSpPr/>
          <p:nvPr/>
        </p:nvSpPr>
        <p:spPr>
          <a:xfrm>
            <a:off x="251520" y="861362"/>
            <a:ext cx="8640960" cy="1653273"/>
          </a:xfrm>
          <a:prstGeom prst="rect">
            <a:avLst/>
          </a:prstGeom>
        </p:spPr>
        <p:txBody>
          <a:bodyPr wrap="square">
            <a:spAutoFit/>
          </a:bodyPr>
          <a:lstStyle/>
          <a:p>
            <a:pPr algn="just">
              <a:lnSpc>
                <a:spcPct val="114000"/>
              </a:lnSpc>
            </a:pPr>
            <a:r>
              <a:rPr lang="es-ES" dirty="0"/>
              <a:t>A partir de la reforma constitucional de 2007, </a:t>
            </a:r>
            <a:r>
              <a:rPr lang="es-ES" b="1" dirty="0"/>
              <a:t>el número total de solicitudes de información y derechos ARCO, contando las de la federación y los estados, se ha incrementado en un promedio anual de 10.1%. </a:t>
            </a:r>
            <a:r>
              <a:rPr lang="es-ES" dirty="0"/>
              <a:t>Con la entrada en operación de la PNT, en el año de 2016, </a:t>
            </a:r>
            <a:r>
              <a:rPr lang="es-ES" b="1" dirty="0"/>
              <a:t>el incremento fue considerable</a:t>
            </a:r>
            <a:r>
              <a:rPr lang="es-ES" dirty="0"/>
              <a:t>: </a:t>
            </a:r>
            <a:r>
              <a:rPr lang="es-ES" b="1" dirty="0"/>
              <a:t>24.4%, </a:t>
            </a:r>
            <a:r>
              <a:rPr lang="es-ES" dirty="0"/>
              <a:t>y en 2017 siguió el crecimiento de solicitudes en un 8.6%.</a:t>
            </a:r>
          </a:p>
        </p:txBody>
      </p:sp>
      <p:grpSp>
        <p:nvGrpSpPr>
          <p:cNvPr id="21" name="Grupo 20">
            <a:extLst>
              <a:ext uri="{FF2B5EF4-FFF2-40B4-BE49-F238E27FC236}">
                <a16:creationId xmlns:a16="http://schemas.microsoft.com/office/drawing/2014/main" id="{867CB609-EE11-4400-BF50-FD5E9599A442}"/>
              </a:ext>
            </a:extLst>
          </p:cNvPr>
          <p:cNvGrpSpPr/>
          <p:nvPr/>
        </p:nvGrpSpPr>
        <p:grpSpPr>
          <a:xfrm>
            <a:off x="27112" y="3078880"/>
            <a:ext cx="9116888" cy="3762065"/>
            <a:chOff x="27112" y="2622426"/>
            <a:chExt cx="9116888" cy="3342630"/>
          </a:xfrm>
        </p:grpSpPr>
        <p:graphicFrame>
          <p:nvGraphicFramePr>
            <p:cNvPr id="22" name="1 Gráfico">
              <a:extLst>
                <a:ext uri="{FF2B5EF4-FFF2-40B4-BE49-F238E27FC236}">
                  <a16:creationId xmlns:a16="http://schemas.microsoft.com/office/drawing/2014/main" id="{2DBD0AC7-E60B-42B2-BD7F-1F90C73585D0}"/>
                </a:ext>
              </a:extLst>
            </p:cNvPr>
            <p:cNvGraphicFramePr/>
            <p:nvPr>
              <p:extLst/>
            </p:nvPr>
          </p:nvGraphicFramePr>
          <p:xfrm>
            <a:off x="27112" y="2622426"/>
            <a:ext cx="9116888" cy="3342630"/>
          </p:xfrm>
          <a:graphic>
            <a:graphicData uri="http://schemas.openxmlformats.org/drawingml/2006/chart">
              <c:chart xmlns:c="http://schemas.openxmlformats.org/drawingml/2006/chart" xmlns:r="http://schemas.openxmlformats.org/officeDocument/2006/relationships" r:id="rId2"/>
            </a:graphicData>
          </a:graphic>
        </p:graphicFrame>
        <p:sp>
          <p:nvSpPr>
            <p:cNvPr id="23" name="16 CuadroTexto">
              <a:extLst>
                <a:ext uri="{FF2B5EF4-FFF2-40B4-BE49-F238E27FC236}">
                  <a16:creationId xmlns:a16="http://schemas.microsoft.com/office/drawing/2014/main" id="{94607510-4BA8-4542-AE51-79C5001B7503}"/>
                </a:ext>
              </a:extLst>
            </p:cNvPr>
            <p:cNvSpPr txBox="1"/>
            <p:nvPr/>
          </p:nvSpPr>
          <p:spPr>
            <a:xfrm>
              <a:off x="4080298" y="2696201"/>
              <a:ext cx="965054" cy="328155"/>
            </a:xfrm>
            <a:prstGeom prst="rect">
              <a:avLst/>
            </a:prstGeom>
            <a:solidFill>
              <a:schemeClr val="bg1"/>
            </a:solidFill>
          </p:spPr>
          <p:txBody>
            <a:bodyPr wrap="square" rtlCol="0">
              <a:spAutoFit/>
            </a:bodyPr>
            <a:lstStyle/>
            <a:p>
              <a:pPr algn="ctr"/>
              <a:r>
                <a:rPr lang="es-MX" b="1" dirty="0"/>
                <a:t>128.8%</a:t>
              </a:r>
            </a:p>
          </p:txBody>
        </p:sp>
        <p:sp>
          <p:nvSpPr>
            <p:cNvPr id="24" name="17 Triángulo isósceles">
              <a:extLst>
                <a:ext uri="{FF2B5EF4-FFF2-40B4-BE49-F238E27FC236}">
                  <a16:creationId xmlns:a16="http://schemas.microsoft.com/office/drawing/2014/main" id="{0F46977F-F8BE-4337-AE96-3BE90A67525F}"/>
                </a:ext>
              </a:extLst>
            </p:cNvPr>
            <p:cNvSpPr/>
            <p:nvPr/>
          </p:nvSpPr>
          <p:spPr>
            <a:xfrm>
              <a:off x="886917" y="4022346"/>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21 CuadroTexto">
              <a:extLst>
                <a:ext uri="{FF2B5EF4-FFF2-40B4-BE49-F238E27FC236}">
                  <a16:creationId xmlns:a16="http://schemas.microsoft.com/office/drawing/2014/main" id="{D1FE4AD6-4338-4620-A2D6-B4F55DF4D42C}"/>
                </a:ext>
              </a:extLst>
            </p:cNvPr>
            <p:cNvSpPr txBox="1"/>
            <p:nvPr/>
          </p:nvSpPr>
          <p:spPr>
            <a:xfrm>
              <a:off x="734646" y="3760566"/>
              <a:ext cx="648072" cy="292388"/>
            </a:xfrm>
            <a:prstGeom prst="rect">
              <a:avLst/>
            </a:prstGeom>
            <a:noFill/>
          </p:spPr>
          <p:txBody>
            <a:bodyPr wrap="square" rtlCol="0">
              <a:spAutoFit/>
            </a:bodyPr>
            <a:lstStyle/>
            <a:p>
              <a:r>
                <a:rPr lang="es-MX" sz="1250" dirty="0"/>
                <a:t>24.5%</a:t>
              </a:r>
            </a:p>
          </p:txBody>
        </p:sp>
        <p:sp>
          <p:nvSpPr>
            <p:cNvPr id="26" name="22 Triángulo isósceles">
              <a:extLst>
                <a:ext uri="{FF2B5EF4-FFF2-40B4-BE49-F238E27FC236}">
                  <a16:creationId xmlns:a16="http://schemas.microsoft.com/office/drawing/2014/main" id="{630FF0DB-9F42-402B-934E-1ECEF5E58B85}"/>
                </a:ext>
              </a:extLst>
            </p:cNvPr>
            <p:cNvSpPr/>
            <p:nvPr/>
          </p:nvSpPr>
          <p:spPr>
            <a:xfrm>
              <a:off x="1830404" y="3937232"/>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7" name="23 CuadroTexto">
              <a:extLst>
                <a:ext uri="{FF2B5EF4-FFF2-40B4-BE49-F238E27FC236}">
                  <a16:creationId xmlns:a16="http://schemas.microsoft.com/office/drawing/2014/main" id="{3EE22078-4458-45F8-983D-71D7025DF1A0}"/>
                </a:ext>
              </a:extLst>
            </p:cNvPr>
            <p:cNvSpPr txBox="1"/>
            <p:nvPr/>
          </p:nvSpPr>
          <p:spPr>
            <a:xfrm>
              <a:off x="1741514" y="3675937"/>
              <a:ext cx="648072" cy="292388"/>
            </a:xfrm>
            <a:prstGeom prst="rect">
              <a:avLst/>
            </a:prstGeom>
            <a:noFill/>
          </p:spPr>
          <p:txBody>
            <a:bodyPr wrap="square" rtlCol="0">
              <a:spAutoFit/>
            </a:bodyPr>
            <a:lstStyle/>
            <a:p>
              <a:r>
                <a:rPr lang="es-MX" sz="1250" dirty="0"/>
                <a:t>1.5%</a:t>
              </a:r>
            </a:p>
          </p:txBody>
        </p:sp>
        <p:sp>
          <p:nvSpPr>
            <p:cNvPr id="28" name="24 Triángulo isósceles">
              <a:extLst>
                <a:ext uri="{FF2B5EF4-FFF2-40B4-BE49-F238E27FC236}">
                  <a16:creationId xmlns:a16="http://schemas.microsoft.com/office/drawing/2014/main" id="{79622059-6FF5-4D5F-AB26-3DEE1A7D9B0E}"/>
                </a:ext>
              </a:extLst>
            </p:cNvPr>
            <p:cNvSpPr/>
            <p:nvPr/>
          </p:nvSpPr>
          <p:spPr>
            <a:xfrm>
              <a:off x="2724872" y="3843297"/>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25 CuadroTexto">
              <a:extLst>
                <a:ext uri="{FF2B5EF4-FFF2-40B4-BE49-F238E27FC236}">
                  <a16:creationId xmlns:a16="http://schemas.microsoft.com/office/drawing/2014/main" id="{3BFE7A1B-71A2-4848-8640-39990189314A}"/>
                </a:ext>
              </a:extLst>
            </p:cNvPr>
            <p:cNvSpPr txBox="1"/>
            <p:nvPr/>
          </p:nvSpPr>
          <p:spPr>
            <a:xfrm>
              <a:off x="2616174" y="3565158"/>
              <a:ext cx="520865" cy="292388"/>
            </a:xfrm>
            <a:prstGeom prst="rect">
              <a:avLst/>
            </a:prstGeom>
            <a:noFill/>
          </p:spPr>
          <p:txBody>
            <a:bodyPr wrap="square" rtlCol="0">
              <a:spAutoFit/>
            </a:bodyPr>
            <a:lstStyle/>
            <a:p>
              <a:pPr algn="ctr"/>
              <a:r>
                <a:rPr lang="es-MX" sz="1250" dirty="0"/>
                <a:t>9.2%</a:t>
              </a:r>
            </a:p>
          </p:txBody>
        </p:sp>
        <p:sp>
          <p:nvSpPr>
            <p:cNvPr id="30" name="26 Triángulo isósceles">
              <a:extLst>
                <a:ext uri="{FF2B5EF4-FFF2-40B4-BE49-F238E27FC236}">
                  <a16:creationId xmlns:a16="http://schemas.microsoft.com/office/drawing/2014/main" id="{A4501E82-A28D-4F96-BD70-98AE0B211753}"/>
                </a:ext>
              </a:extLst>
            </p:cNvPr>
            <p:cNvSpPr/>
            <p:nvPr/>
          </p:nvSpPr>
          <p:spPr>
            <a:xfrm>
              <a:off x="4468441" y="3724701"/>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27 CuadroTexto">
              <a:extLst>
                <a:ext uri="{FF2B5EF4-FFF2-40B4-BE49-F238E27FC236}">
                  <a16:creationId xmlns:a16="http://schemas.microsoft.com/office/drawing/2014/main" id="{60A34AB9-208A-4F2A-B0A5-8D68522D0221}"/>
                </a:ext>
              </a:extLst>
            </p:cNvPr>
            <p:cNvSpPr txBox="1"/>
            <p:nvPr/>
          </p:nvSpPr>
          <p:spPr>
            <a:xfrm>
              <a:off x="4310897" y="3464439"/>
              <a:ext cx="592138" cy="292388"/>
            </a:xfrm>
            <a:prstGeom prst="rect">
              <a:avLst/>
            </a:prstGeom>
            <a:noFill/>
          </p:spPr>
          <p:txBody>
            <a:bodyPr wrap="square" rtlCol="0">
              <a:spAutoFit/>
            </a:bodyPr>
            <a:lstStyle/>
            <a:p>
              <a:r>
                <a:rPr lang="es-MX" sz="1250" dirty="0"/>
                <a:t>10.9%</a:t>
              </a:r>
            </a:p>
          </p:txBody>
        </p:sp>
        <p:sp>
          <p:nvSpPr>
            <p:cNvPr id="32" name="28 Triángulo isósceles">
              <a:extLst>
                <a:ext uri="{FF2B5EF4-FFF2-40B4-BE49-F238E27FC236}">
                  <a16:creationId xmlns:a16="http://schemas.microsoft.com/office/drawing/2014/main" id="{8FD755BB-91AA-47DB-8D43-5E35F2A34675}"/>
                </a:ext>
              </a:extLst>
            </p:cNvPr>
            <p:cNvSpPr/>
            <p:nvPr/>
          </p:nvSpPr>
          <p:spPr>
            <a:xfrm>
              <a:off x="5345831" y="3464623"/>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29 CuadroTexto">
              <a:extLst>
                <a:ext uri="{FF2B5EF4-FFF2-40B4-BE49-F238E27FC236}">
                  <a16:creationId xmlns:a16="http://schemas.microsoft.com/office/drawing/2014/main" id="{A6012661-1074-4622-8628-DD64A81725AA}"/>
                </a:ext>
              </a:extLst>
            </p:cNvPr>
            <p:cNvSpPr txBox="1"/>
            <p:nvPr/>
          </p:nvSpPr>
          <p:spPr>
            <a:xfrm>
              <a:off x="5198966" y="3179930"/>
              <a:ext cx="639037" cy="284693"/>
            </a:xfrm>
            <a:prstGeom prst="rect">
              <a:avLst/>
            </a:prstGeom>
            <a:noFill/>
          </p:spPr>
          <p:txBody>
            <a:bodyPr wrap="square" rtlCol="0">
              <a:spAutoFit/>
            </a:bodyPr>
            <a:lstStyle/>
            <a:p>
              <a:r>
                <a:rPr lang="es-MX" sz="1250" dirty="0"/>
                <a:t>18.2%</a:t>
              </a:r>
            </a:p>
          </p:txBody>
        </p:sp>
        <p:sp>
          <p:nvSpPr>
            <p:cNvPr id="34" name="30 Triángulo isósceles">
              <a:extLst>
                <a:ext uri="{FF2B5EF4-FFF2-40B4-BE49-F238E27FC236}">
                  <a16:creationId xmlns:a16="http://schemas.microsoft.com/office/drawing/2014/main" id="{831D51FC-4FE8-4161-B717-C73F3164F5D2}"/>
                </a:ext>
              </a:extLst>
            </p:cNvPr>
            <p:cNvSpPr/>
            <p:nvPr/>
          </p:nvSpPr>
          <p:spPr>
            <a:xfrm flipV="1">
              <a:off x="3617093" y="3910367"/>
              <a:ext cx="216024" cy="21692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31 CuadroTexto">
              <a:extLst>
                <a:ext uri="{FF2B5EF4-FFF2-40B4-BE49-F238E27FC236}">
                  <a16:creationId xmlns:a16="http://schemas.microsoft.com/office/drawing/2014/main" id="{F87AA953-C792-4A3C-8E34-1FC927F54788}"/>
                </a:ext>
              </a:extLst>
            </p:cNvPr>
            <p:cNvSpPr txBox="1"/>
            <p:nvPr/>
          </p:nvSpPr>
          <p:spPr>
            <a:xfrm>
              <a:off x="3480477" y="3611902"/>
              <a:ext cx="598443" cy="284693"/>
            </a:xfrm>
            <a:prstGeom prst="rect">
              <a:avLst/>
            </a:prstGeom>
            <a:noFill/>
          </p:spPr>
          <p:txBody>
            <a:bodyPr wrap="square" rtlCol="0">
              <a:spAutoFit/>
            </a:bodyPr>
            <a:lstStyle/>
            <a:p>
              <a:r>
                <a:rPr lang="es-MX" sz="1250" dirty="0"/>
                <a:t>-3.2%</a:t>
              </a:r>
            </a:p>
          </p:txBody>
        </p:sp>
        <p:sp>
          <p:nvSpPr>
            <p:cNvPr id="36" name="30 Triángulo isósceles">
              <a:extLst>
                <a:ext uri="{FF2B5EF4-FFF2-40B4-BE49-F238E27FC236}">
                  <a16:creationId xmlns:a16="http://schemas.microsoft.com/office/drawing/2014/main" id="{DA8C13B1-AFF4-4C79-AAE8-2CF61A070A13}"/>
                </a:ext>
              </a:extLst>
            </p:cNvPr>
            <p:cNvSpPr/>
            <p:nvPr/>
          </p:nvSpPr>
          <p:spPr>
            <a:xfrm flipV="1">
              <a:off x="6266918" y="3544661"/>
              <a:ext cx="216024" cy="21692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31 CuadroTexto">
              <a:extLst>
                <a:ext uri="{FF2B5EF4-FFF2-40B4-BE49-F238E27FC236}">
                  <a16:creationId xmlns:a16="http://schemas.microsoft.com/office/drawing/2014/main" id="{413C429B-1113-4DD2-9E41-0D03290AB116}"/>
                </a:ext>
              </a:extLst>
            </p:cNvPr>
            <p:cNvSpPr txBox="1"/>
            <p:nvPr/>
          </p:nvSpPr>
          <p:spPr>
            <a:xfrm>
              <a:off x="6137292" y="3234662"/>
              <a:ext cx="648072" cy="292388"/>
            </a:xfrm>
            <a:prstGeom prst="rect">
              <a:avLst/>
            </a:prstGeom>
            <a:noFill/>
          </p:spPr>
          <p:txBody>
            <a:bodyPr wrap="square" rtlCol="0">
              <a:spAutoFit/>
            </a:bodyPr>
            <a:lstStyle/>
            <a:p>
              <a:r>
                <a:rPr lang="es-MX" sz="1250" dirty="0"/>
                <a:t>-3.2%</a:t>
              </a:r>
            </a:p>
          </p:txBody>
        </p:sp>
        <p:cxnSp>
          <p:nvCxnSpPr>
            <p:cNvPr id="38" name="Conector recto 37">
              <a:extLst>
                <a:ext uri="{FF2B5EF4-FFF2-40B4-BE49-F238E27FC236}">
                  <a16:creationId xmlns:a16="http://schemas.microsoft.com/office/drawing/2014/main" id="{44BF273B-56F0-4E2E-92B3-7C2FCCAB919C}"/>
                </a:ext>
              </a:extLst>
            </p:cNvPr>
            <p:cNvCxnSpPr>
              <a:cxnSpLocks/>
            </p:cNvCxnSpPr>
            <p:nvPr/>
          </p:nvCxnSpPr>
          <p:spPr>
            <a:xfrm>
              <a:off x="609600" y="2886020"/>
              <a:ext cx="3522454"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40D05526-F120-4ECF-86A5-84F5E5BC1EE4}"/>
                </a:ext>
              </a:extLst>
            </p:cNvPr>
            <p:cNvCxnSpPr>
              <a:cxnSpLocks/>
            </p:cNvCxnSpPr>
            <p:nvPr/>
          </p:nvCxnSpPr>
          <p:spPr>
            <a:xfrm>
              <a:off x="5005975" y="2886020"/>
              <a:ext cx="3555371" cy="0"/>
            </a:xfrm>
            <a:prstGeom prst="line">
              <a:avLst/>
            </a:prstGeom>
            <a:ln w="1905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40" name="28 Triángulo isósceles">
            <a:extLst>
              <a:ext uri="{FF2B5EF4-FFF2-40B4-BE49-F238E27FC236}">
                <a16:creationId xmlns:a16="http://schemas.microsoft.com/office/drawing/2014/main" id="{4C881BF4-34BE-4A8A-BD31-6F63E701D2C9}"/>
              </a:ext>
            </a:extLst>
          </p:cNvPr>
          <p:cNvSpPr/>
          <p:nvPr/>
        </p:nvSpPr>
        <p:spPr>
          <a:xfrm>
            <a:off x="7100694" y="3841341"/>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29 CuadroTexto">
            <a:extLst>
              <a:ext uri="{FF2B5EF4-FFF2-40B4-BE49-F238E27FC236}">
                <a16:creationId xmlns:a16="http://schemas.microsoft.com/office/drawing/2014/main" id="{31C32F76-8016-455F-A39A-D37D68F2F44A}"/>
              </a:ext>
            </a:extLst>
          </p:cNvPr>
          <p:cNvSpPr txBox="1"/>
          <p:nvPr/>
        </p:nvSpPr>
        <p:spPr>
          <a:xfrm>
            <a:off x="6953829" y="3556648"/>
            <a:ext cx="639037" cy="284693"/>
          </a:xfrm>
          <a:prstGeom prst="rect">
            <a:avLst/>
          </a:prstGeom>
          <a:noFill/>
        </p:spPr>
        <p:txBody>
          <a:bodyPr wrap="square" rtlCol="0">
            <a:spAutoFit/>
          </a:bodyPr>
          <a:lstStyle/>
          <a:p>
            <a:r>
              <a:rPr lang="es-MX" sz="1250" dirty="0"/>
              <a:t>24.4%</a:t>
            </a:r>
          </a:p>
        </p:txBody>
      </p:sp>
      <p:sp>
        <p:nvSpPr>
          <p:cNvPr id="42" name="CuadroTexto 41">
            <a:extLst>
              <a:ext uri="{FF2B5EF4-FFF2-40B4-BE49-F238E27FC236}">
                <a16:creationId xmlns:a16="http://schemas.microsoft.com/office/drawing/2014/main" id="{1461ADA5-1E26-406C-B92E-860C3E33F819}"/>
              </a:ext>
            </a:extLst>
          </p:cNvPr>
          <p:cNvSpPr txBox="1"/>
          <p:nvPr/>
        </p:nvSpPr>
        <p:spPr>
          <a:xfrm>
            <a:off x="239889" y="147676"/>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3200"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HISTÓRICO DE SOLICITUDES </a:t>
            </a:r>
            <a:r>
              <a:rPr lang="es-ES_tradnl" sz="32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NACIONAL</a:t>
            </a:r>
          </a:p>
        </p:txBody>
      </p:sp>
      <p:sp>
        <p:nvSpPr>
          <p:cNvPr id="3" name="Flecha: hacia abajo 2">
            <a:extLst>
              <a:ext uri="{FF2B5EF4-FFF2-40B4-BE49-F238E27FC236}">
                <a16:creationId xmlns:a16="http://schemas.microsoft.com/office/drawing/2014/main" id="{4AA0574F-C95A-495F-B584-784B1F248545}"/>
              </a:ext>
            </a:extLst>
          </p:cNvPr>
          <p:cNvSpPr/>
          <p:nvPr/>
        </p:nvSpPr>
        <p:spPr>
          <a:xfrm>
            <a:off x="7583087" y="2924506"/>
            <a:ext cx="205103" cy="66163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43" name="3 Rectángulo">
            <a:extLst>
              <a:ext uri="{FF2B5EF4-FFF2-40B4-BE49-F238E27FC236}">
                <a16:creationId xmlns:a16="http://schemas.microsoft.com/office/drawing/2014/main" id="{D782BB79-C5B2-40C2-BAEC-363371481B86}"/>
              </a:ext>
            </a:extLst>
          </p:cNvPr>
          <p:cNvSpPr/>
          <p:nvPr/>
        </p:nvSpPr>
        <p:spPr>
          <a:xfrm>
            <a:off x="344458" y="2547981"/>
            <a:ext cx="8102970" cy="423193"/>
          </a:xfrm>
          <a:prstGeom prst="rect">
            <a:avLst/>
          </a:prstGeom>
        </p:spPr>
        <p:txBody>
          <a:bodyPr wrap="square">
            <a:spAutoFit/>
          </a:bodyPr>
          <a:lstStyle/>
          <a:p>
            <a:pPr algn="ctr">
              <a:lnSpc>
                <a:spcPct val="114000"/>
              </a:lnSpc>
            </a:pPr>
            <a:r>
              <a:rPr lang="es-ES" sz="2000" b="1" cap="small" dirty="0"/>
              <a:t>Incremento importante a partir de la entrada en operación de la </a:t>
            </a:r>
            <a:r>
              <a:rPr lang="es-ES" sz="2000" b="1" cap="small" dirty="0">
                <a:solidFill>
                  <a:srgbClr val="FF0000"/>
                </a:solidFill>
              </a:rPr>
              <a:t>PNT</a:t>
            </a:r>
          </a:p>
        </p:txBody>
      </p:sp>
      <p:sp>
        <p:nvSpPr>
          <p:cNvPr id="44" name="3 Marcador de número de diapositiva">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20</a:t>
            </a:fld>
            <a:endParaRPr lang="es-MX" dirty="0"/>
          </a:p>
        </p:txBody>
      </p:sp>
      <p:sp>
        <p:nvSpPr>
          <p:cNvPr id="45" name="28 Triángulo isósceles">
            <a:extLst>
              <a:ext uri="{FF2B5EF4-FFF2-40B4-BE49-F238E27FC236}">
                <a16:creationId xmlns:a16="http://schemas.microsoft.com/office/drawing/2014/main" id="{D74EF50D-13F1-4CEA-B33C-0CD4A1CBC6E1}"/>
              </a:ext>
            </a:extLst>
          </p:cNvPr>
          <p:cNvSpPr/>
          <p:nvPr/>
        </p:nvSpPr>
        <p:spPr>
          <a:xfrm>
            <a:off x="8020014" y="3639781"/>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6" name="29 CuadroTexto">
            <a:extLst>
              <a:ext uri="{FF2B5EF4-FFF2-40B4-BE49-F238E27FC236}">
                <a16:creationId xmlns:a16="http://schemas.microsoft.com/office/drawing/2014/main" id="{CC08BE6B-B26C-4C36-93DA-13D80CEEF092}"/>
              </a:ext>
            </a:extLst>
          </p:cNvPr>
          <p:cNvSpPr txBox="1"/>
          <p:nvPr/>
        </p:nvSpPr>
        <p:spPr>
          <a:xfrm>
            <a:off x="7922309" y="3355088"/>
            <a:ext cx="639037" cy="284693"/>
          </a:xfrm>
          <a:prstGeom prst="rect">
            <a:avLst/>
          </a:prstGeom>
          <a:noFill/>
        </p:spPr>
        <p:txBody>
          <a:bodyPr wrap="square" rtlCol="0">
            <a:spAutoFit/>
          </a:bodyPr>
          <a:lstStyle/>
          <a:p>
            <a:r>
              <a:rPr lang="es-MX" sz="1250" dirty="0"/>
              <a:t>8.6%</a:t>
            </a:r>
          </a:p>
        </p:txBody>
      </p:sp>
    </p:spTree>
    <p:extLst>
      <p:ext uri="{BB962C8B-B14F-4D97-AF65-F5344CB8AC3E}">
        <p14:creationId xmlns:p14="http://schemas.microsoft.com/office/powerpoint/2010/main" val="3846055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CuadroTexto 41">
            <a:extLst>
              <a:ext uri="{FF2B5EF4-FFF2-40B4-BE49-F238E27FC236}">
                <a16:creationId xmlns:a16="http://schemas.microsoft.com/office/drawing/2014/main" id="{1461ADA5-1E26-406C-B92E-860C3E33F819}"/>
              </a:ext>
            </a:extLst>
          </p:cNvPr>
          <p:cNvSpPr txBox="1"/>
          <p:nvPr/>
        </p:nvSpPr>
        <p:spPr>
          <a:xfrm>
            <a:off x="239889" y="147676"/>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3200"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RECURSOS DE REVISIÓN </a:t>
            </a:r>
            <a:r>
              <a:rPr lang="es-ES_tradnl" sz="32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NACIONAL</a:t>
            </a:r>
          </a:p>
        </p:txBody>
      </p:sp>
      <p:sp>
        <p:nvSpPr>
          <p:cNvPr id="44" name="2 Rectángulo">
            <a:extLst>
              <a:ext uri="{FF2B5EF4-FFF2-40B4-BE49-F238E27FC236}">
                <a16:creationId xmlns:a16="http://schemas.microsoft.com/office/drawing/2014/main" id="{FC500F7B-80D4-41A0-8187-95FA8DF59CA3}"/>
              </a:ext>
            </a:extLst>
          </p:cNvPr>
          <p:cNvSpPr/>
          <p:nvPr/>
        </p:nvSpPr>
        <p:spPr>
          <a:xfrm>
            <a:off x="251520" y="927998"/>
            <a:ext cx="8712968" cy="1846659"/>
          </a:xfrm>
          <a:prstGeom prst="rect">
            <a:avLst/>
          </a:prstGeom>
        </p:spPr>
        <p:txBody>
          <a:bodyPr wrap="square">
            <a:spAutoFit/>
          </a:bodyPr>
          <a:lstStyle/>
          <a:p>
            <a:pPr algn="just">
              <a:lnSpc>
                <a:spcPct val="114000"/>
              </a:lnSpc>
            </a:pPr>
            <a:r>
              <a:rPr lang="es-ES" sz="2000" dirty="0"/>
              <a:t>En el periodo 2008 – 2017, el </a:t>
            </a:r>
            <a:r>
              <a:rPr lang="es-ES" sz="2000" b="1" dirty="0"/>
              <a:t>incremento promedio de recursos a nivel nacional fue de 19.8%</a:t>
            </a:r>
            <a:r>
              <a:rPr lang="es-ES" sz="2000" dirty="0"/>
              <a:t>. En </a:t>
            </a:r>
            <a:r>
              <a:rPr lang="es-ES" sz="2000" b="1" dirty="0"/>
              <a:t>2016, alcanzó un aumento del 85.3%</a:t>
            </a:r>
            <a:r>
              <a:rPr lang="es-ES" sz="2000" dirty="0"/>
              <a:t>, pero en parte se debió al gran número de recursos que se presentaron en Morelos (13,500). No obstante, aun si restamos tal cantidad, en ese año se recibieron alrededor de 35 mil recursos de revisión</a:t>
            </a:r>
            <a:r>
              <a:rPr lang="es-MX" sz="2000" dirty="0"/>
              <a:t>, cantidad superada en 2017 con más de 37 mil.</a:t>
            </a:r>
            <a:endParaRPr lang="es-ES" sz="2000" dirty="0"/>
          </a:p>
        </p:txBody>
      </p:sp>
      <p:graphicFrame>
        <p:nvGraphicFramePr>
          <p:cNvPr id="46" name="17 Gráfico">
            <a:extLst>
              <a:ext uri="{FF2B5EF4-FFF2-40B4-BE49-F238E27FC236}">
                <a16:creationId xmlns:a16="http://schemas.microsoft.com/office/drawing/2014/main" id="{AC73A8E9-9A31-46A1-AA8D-F3722295D548}"/>
              </a:ext>
            </a:extLst>
          </p:cNvPr>
          <p:cNvGraphicFramePr/>
          <p:nvPr>
            <p:extLst/>
          </p:nvPr>
        </p:nvGraphicFramePr>
        <p:xfrm>
          <a:off x="27112" y="3277315"/>
          <a:ext cx="9116888" cy="3472160"/>
        </p:xfrm>
        <a:graphic>
          <a:graphicData uri="http://schemas.openxmlformats.org/drawingml/2006/chart">
            <c:chart xmlns:c="http://schemas.openxmlformats.org/drawingml/2006/chart" xmlns:r="http://schemas.openxmlformats.org/officeDocument/2006/relationships" r:id="rId2"/>
          </a:graphicData>
        </a:graphic>
      </p:graphicFrame>
      <p:sp>
        <p:nvSpPr>
          <p:cNvPr id="47" name="19 Triángulo isósceles">
            <a:extLst>
              <a:ext uri="{FF2B5EF4-FFF2-40B4-BE49-F238E27FC236}">
                <a16:creationId xmlns:a16="http://schemas.microsoft.com/office/drawing/2014/main" id="{12299982-4045-4235-A3A7-0C56A887971F}"/>
              </a:ext>
            </a:extLst>
          </p:cNvPr>
          <p:cNvSpPr/>
          <p:nvPr/>
        </p:nvSpPr>
        <p:spPr>
          <a:xfrm>
            <a:off x="932453" y="5240296"/>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8" name="21 CuadroTexto">
            <a:extLst>
              <a:ext uri="{FF2B5EF4-FFF2-40B4-BE49-F238E27FC236}">
                <a16:creationId xmlns:a16="http://schemas.microsoft.com/office/drawing/2014/main" id="{B79B45D3-B9B7-488C-881C-800AD6162FDB}"/>
              </a:ext>
            </a:extLst>
          </p:cNvPr>
          <p:cNvSpPr txBox="1"/>
          <p:nvPr/>
        </p:nvSpPr>
        <p:spPr>
          <a:xfrm>
            <a:off x="786977" y="4970880"/>
            <a:ext cx="648072" cy="292388"/>
          </a:xfrm>
          <a:prstGeom prst="rect">
            <a:avLst/>
          </a:prstGeom>
          <a:noFill/>
        </p:spPr>
        <p:txBody>
          <a:bodyPr wrap="square" rtlCol="0">
            <a:spAutoFit/>
          </a:bodyPr>
          <a:lstStyle/>
          <a:p>
            <a:r>
              <a:rPr lang="es-MX" sz="1250" dirty="0"/>
              <a:t>30.2%</a:t>
            </a:r>
          </a:p>
        </p:txBody>
      </p:sp>
      <p:sp>
        <p:nvSpPr>
          <p:cNvPr id="49" name="22 Triángulo isósceles">
            <a:extLst>
              <a:ext uri="{FF2B5EF4-FFF2-40B4-BE49-F238E27FC236}">
                <a16:creationId xmlns:a16="http://schemas.microsoft.com/office/drawing/2014/main" id="{EE73E997-6CBC-4C7C-9DDC-EAD3E866FD75}"/>
              </a:ext>
            </a:extLst>
          </p:cNvPr>
          <p:cNvSpPr/>
          <p:nvPr/>
        </p:nvSpPr>
        <p:spPr>
          <a:xfrm>
            <a:off x="1816758" y="4765118"/>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0" name="23 CuadroTexto">
            <a:extLst>
              <a:ext uri="{FF2B5EF4-FFF2-40B4-BE49-F238E27FC236}">
                <a16:creationId xmlns:a16="http://schemas.microsoft.com/office/drawing/2014/main" id="{6BEF97E9-48D5-403E-BBB0-BBBB784E8D22}"/>
              </a:ext>
            </a:extLst>
          </p:cNvPr>
          <p:cNvSpPr txBox="1"/>
          <p:nvPr/>
        </p:nvSpPr>
        <p:spPr>
          <a:xfrm>
            <a:off x="1661116" y="4504796"/>
            <a:ext cx="648072" cy="292388"/>
          </a:xfrm>
          <a:prstGeom prst="rect">
            <a:avLst/>
          </a:prstGeom>
          <a:noFill/>
        </p:spPr>
        <p:txBody>
          <a:bodyPr wrap="square" rtlCol="0">
            <a:spAutoFit/>
          </a:bodyPr>
          <a:lstStyle/>
          <a:p>
            <a:r>
              <a:rPr lang="es-MX" sz="1250" dirty="0"/>
              <a:t>68.7%</a:t>
            </a:r>
          </a:p>
        </p:txBody>
      </p:sp>
      <p:sp>
        <p:nvSpPr>
          <p:cNvPr id="51" name="25 CuadroTexto">
            <a:extLst>
              <a:ext uri="{FF2B5EF4-FFF2-40B4-BE49-F238E27FC236}">
                <a16:creationId xmlns:a16="http://schemas.microsoft.com/office/drawing/2014/main" id="{431BC683-AD04-458C-8ECF-10C9B4D7850C}"/>
              </a:ext>
            </a:extLst>
          </p:cNvPr>
          <p:cNvSpPr txBox="1"/>
          <p:nvPr/>
        </p:nvSpPr>
        <p:spPr>
          <a:xfrm>
            <a:off x="2532935" y="4554266"/>
            <a:ext cx="648072" cy="292388"/>
          </a:xfrm>
          <a:prstGeom prst="rect">
            <a:avLst/>
          </a:prstGeom>
          <a:noFill/>
        </p:spPr>
        <p:txBody>
          <a:bodyPr wrap="square" rtlCol="0">
            <a:spAutoFit/>
          </a:bodyPr>
          <a:lstStyle/>
          <a:p>
            <a:pPr algn="ctr"/>
            <a:r>
              <a:rPr lang="es-MX" sz="1250" dirty="0"/>
              <a:t>-6.9%</a:t>
            </a:r>
          </a:p>
        </p:txBody>
      </p:sp>
      <p:sp>
        <p:nvSpPr>
          <p:cNvPr id="52" name="26 Triángulo isósceles">
            <a:extLst>
              <a:ext uri="{FF2B5EF4-FFF2-40B4-BE49-F238E27FC236}">
                <a16:creationId xmlns:a16="http://schemas.microsoft.com/office/drawing/2014/main" id="{DE9DE86E-0EEB-4E1B-8B64-7AEABBF2F421}"/>
              </a:ext>
            </a:extLst>
          </p:cNvPr>
          <p:cNvSpPr/>
          <p:nvPr/>
        </p:nvSpPr>
        <p:spPr>
          <a:xfrm>
            <a:off x="4482455" y="4436365"/>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3" name="27 CuadroTexto">
            <a:extLst>
              <a:ext uri="{FF2B5EF4-FFF2-40B4-BE49-F238E27FC236}">
                <a16:creationId xmlns:a16="http://schemas.microsoft.com/office/drawing/2014/main" id="{A6E7DA2C-4C17-4A99-BFCE-92A910C6A2EB}"/>
              </a:ext>
            </a:extLst>
          </p:cNvPr>
          <p:cNvSpPr txBox="1"/>
          <p:nvPr/>
        </p:nvSpPr>
        <p:spPr>
          <a:xfrm>
            <a:off x="4281211" y="4145624"/>
            <a:ext cx="628012" cy="284693"/>
          </a:xfrm>
          <a:prstGeom prst="rect">
            <a:avLst/>
          </a:prstGeom>
          <a:noFill/>
        </p:spPr>
        <p:txBody>
          <a:bodyPr wrap="square" rtlCol="0">
            <a:spAutoFit/>
          </a:bodyPr>
          <a:lstStyle/>
          <a:p>
            <a:pPr algn="ctr"/>
            <a:r>
              <a:rPr lang="es-MX" sz="1250" dirty="0"/>
              <a:t>20.6%</a:t>
            </a:r>
          </a:p>
        </p:txBody>
      </p:sp>
      <p:sp>
        <p:nvSpPr>
          <p:cNvPr id="54" name="28 Triángulo isósceles">
            <a:extLst>
              <a:ext uri="{FF2B5EF4-FFF2-40B4-BE49-F238E27FC236}">
                <a16:creationId xmlns:a16="http://schemas.microsoft.com/office/drawing/2014/main" id="{C7802AAD-2413-419F-8E0E-B370DE377BE9}"/>
              </a:ext>
            </a:extLst>
          </p:cNvPr>
          <p:cNvSpPr/>
          <p:nvPr/>
        </p:nvSpPr>
        <p:spPr>
          <a:xfrm>
            <a:off x="3621240" y="4708510"/>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29 CuadroTexto">
            <a:extLst>
              <a:ext uri="{FF2B5EF4-FFF2-40B4-BE49-F238E27FC236}">
                <a16:creationId xmlns:a16="http://schemas.microsoft.com/office/drawing/2014/main" id="{51BC3463-4E37-4EF2-ACEB-D4A3AFF0CD67}"/>
              </a:ext>
            </a:extLst>
          </p:cNvPr>
          <p:cNvSpPr txBox="1"/>
          <p:nvPr/>
        </p:nvSpPr>
        <p:spPr>
          <a:xfrm>
            <a:off x="5193341" y="4512348"/>
            <a:ext cx="648072" cy="292388"/>
          </a:xfrm>
          <a:prstGeom prst="rect">
            <a:avLst/>
          </a:prstGeom>
          <a:noFill/>
        </p:spPr>
        <p:txBody>
          <a:bodyPr wrap="square" rtlCol="0">
            <a:spAutoFit/>
          </a:bodyPr>
          <a:lstStyle/>
          <a:p>
            <a:r>
              <a:rPr lang="es-MX" sz="1250" dirty="0"/>
              <a:t>-25.7%</a:t>
            </a:r>
          </a:p>
        </p:txBody>
      </p:sp>
      <p:sp>
        <p:nvSpPr>
          <p:cNvPr id="56" name="30 Triángulo isósceles">
            <a:extLst>
              <a:ext uri="{FF2B5EF4-FFF2-40B4-BE49-F238E27FC236}">
                <a16:creationId xmlns:a16="http://schemas.microsoft.com/office/drawing/2014/main" id="{C16A29BE-E81A-4BD3-BA39-BD1D7F26D631}"/>
              </a:ext>
            </a:extLst>
          </p:cNvPr>
          <p:cNvSpPr/>
          <p:nvPr/>
        </p:nvSpPr>
        <p:spPr>
          <a:xfrm flipV="1">
            <a:off x="5393117" y="4805000"/>
            <a:ext cx="216024" cy="21692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7" name="31 CuadroTexto">
            <a:extLst>
              <a:ext uri="{FF2B5EF4-FFF2-40B4-BE49-F238E27FC236}">
                <a16:creationId xmlns:a16="http://schemas.microsoft.com/office/drawing/2014/main" id="{1B29CAE5-625B-40B9-B855-539AC79EBE11}"/>
              </a:ext>
            </a:extLst>
          </p:cNvPr>
          <p:cNvSpPr txBox="1"/>
          <p:nvPr/>
        </p:nvSpPr>
        <p:spPr>
          <a:xfrm>
            <a:off x="3412506" y="4420004"/>
            <a:ext cx="648072" cy="292388"/>
          </a:xfrm>
          <a:prstGeom prst="rect">
            <a:avLst/>
          </a:prstGeom>
          <a:noFill/>
        </p:spPr>
        <p:txBody>
          <a:bodyPr wrap="square" rtlCol="0">
            <a:spAutoFit/>
          </a:bodyPr>
          <a:lstStyle/>
          <a:p>
            <a:pPr algn="ctr"/>
            <a:r>
              <a:rPr lang="es-MX" sz="1250" dirty="0"/>
              <a:t>10.1%</a:t>
            </a:r>
          </a:p>
        </p:txBody>
      </p:sp>
      <p:sp>
        <p:nvSpPr>
          <p:cNvPr id="58" name="42 Triángulo isósceles">
            <a:extLst>
              <a:ext uri="{FF2B5EF4-FFF2-40B4-BE49-F238E27FC236}">
                <a16:creationId xmlns:a16="http://schemas.microsoft.com/office/drawing/2014/main" id="{11352720-9134-4C89-87E0-D390B4A6FC9F}"/>
              </a:ext>
            </a:extLst>
          </p:cNvPr>
          <p:cNvSpPr/>
          <p:nvPr/>
        </p:nvSpPr>
        <p:spPr>
          <a:xfrm flipV="1">
            <a:off x="2743157" y="4852032"/>
            <a:ext cx="216024" cy="21692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9" name="26 Triángulo isósceles">
            <a:extLst>
              <a:ext uri="{FF2B5EF4-FFF2-40B4-BE49-F238E27FC236}">
                <a16:creationId xmlns:a16="http://schemas.microsoft.com/office/drawing/2014/main" id="{F3803774-225B-4DA0-BB75-BA133027A0B3}"/>
              </a:ext>
            </a:extLst>
          </p:cNvPr>
          <p:cNvSpPr/>
          <p:nvPr/>
        </p:nvSpPr>
        <p:spPr>
          <a:xfrm>
            <a:off x="6244305" y="4594408"/>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0" name="27 CuadroTexto">
            <a:extLst>
              <a:ext uri="{FF2B5EF4-FFF2-40B4-BE49-F238E27FC236}">
                <a16:creationId xmlns:a16="http://schemas.microsoft.com/office/drawing/2014/main" id="{0031D1DF-7FE9-480E-B0B4-DB9EE6D710CA}"/>
              </a:ext>
            </a:extLst>
          </p:cNvPr>
          <p:cNvSpPr txBox="1"/>
          <p:nvPr/>
        </p:nvSpPr>
        <p:spPr>
          <a:xfrm>
            <a:off x="6082440" y="4326778"/>
            <a:ext cx="648072" cy="284693"/>
          </a:xfrm>
          <a:prstGeom prst="rect">
            <a:avLst/>
          </a:prstGeom>
          <a:noFill/>
        </p:spPr>
        <p:txBody>
          <a:bodyPr wrap="square" rtlCol="0">
            <a:spAutoFit/>
          </a:bodyPr>
          <a:lstStyle/>
          <a:p>
            <a:r>
              <a:rPr lang="es-MX" sz="1250" dirty="0"/>
              <a:t>19.1%</a:t>
            </a:r>
          </a:p>
        </p:txBody>
      </p:sp>
      <p:sp>
        <p:nvSpPr>
          <p:cNvPr id="61" name="26 Triángulo isósceles">
            <a:extLst>
              <a:ext uri="{FF2B5EF4-FFF2-40B4-BE49-F238E27FC236}">
                <a16:creationId xmlns:a16="http://schemas.microsoft.com/office/drawing/2014/main" id="{B0F50A3A-9691-4CDD-A09D-8440784B0548}"/>
              </a:ext>
            </a:extLst>
          </p:cNvPr>
          <p:cNvSpPr/>
          <p:nvPr/>
        </p:nvSpPr>
        <p:spPr>
          <a:xfrm>
            <a:off x="7088392" y="3965233"/>
            <a:ext cx="216024" cy="216923"/>
          </a:xfrm>
          <a:prstGeom prst="triangle">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2" name="27 CuadroTexto">
            <a:extLst>
              <a:ext uri="{FF2B5EF4-FFF2-40B4-BE49-F238E27FC236}">
                <a16:creationId xmlns:a16="http://schemas.microsoft.com/office/drawing/2014/main" id="{DE0877EA-ACC3-4DC1-8FCF-EE6D99D2DD96}"/>
              </a:ext>
            </a:extLst>
          </p:cNvPr>
          <p:cNvSpPr txBox="1"/>
          <p:nvPr/>
        </p:nvSpPr>
        <p:spPr>
          <a:xfrm>
            <a:off x="6938883" y="3697603"/>
            <a:ext cx="704543" cy="284693"/>
          </a:xfrm>
          <a:prstGeom prst="rect">
            <a:avLst/>
          </a:prstGeom>
          <a:noFill/>
        </p:spPr>
        <p:txBody>
          <a:bodyPr wrap="square" rtlCol="0">
            <a:spAutoFit/>
          </a:bodyPr>
          <a:lstStyle/>
          <a:p>
            <a:r>
              <a:rPr lang="es-MX" sz="1250" dirty="0"/>
              <a:t>85.3%</a:t>
            </a:r>
          </a:p>
        </p:txBody>
      </p:sp>
      <p:sp>
        <p:nvSpPr>
          <p:cNvPr id="63" name="CuadroTexto 62">
            <a:extLst>
              <a:ext uri="{FF2B5EF4-FFF2-40B4-BE49-F238E27FC236}">
                <a16:creationId xmlns:a16="http://schemas.microsoft.com/office/drawing/2014/main" id="{B0049432-6890-42B8-BAB6-657BADFC9A2D}"/>
              </a:ext>
            </a:extLst>
          </p:cNvPr>
          <p:cNvSpPr txBox="1"/>
          <p:nvPr/>
        </p:nvSpPr>
        <p:spPr>
          <a:xfrm>
            <a:off x="4202264" y="3294700"/>
            <a:ext cx="913200" cy="338554"/>
          </a:xfrm>
          <a:prstGeom prst="rect">
            <a:avLst/>
          </a:prstGeom>
          <a:solidFill>
            <a:schemeClr val="bg1"/>
          </a:solidFill>
        </p:spPr>
        <p:txBody>
          <a:bodyPr wrap="square" rtlCol="0">
            <a:spAutoFit/>
          </a:bodyPr>
          <a:lstStyle/>
          <a:p>
            <a:pPr algn="ctr"/>
            <a:r>
              <a:rPr lang="es-MX" sz="1600" b="1" dirty="0"/>
              <a:t>242.8%</a:t>
            </a:r>
          </a:p>
        </p:txBody>
      </p:sp>
      <p:sp>
        <p:nvSpPr>
          <p:cNvPr id="64" name="CuadroTexto 63">
            <a:extLst>
              <a:ext uri="{FF2B5EF4-FFF2-40B4-BE49-F238E27FC236}">
                <a16:creationId xmlns:a16="http://schemas.microsoft.com/office/drawing/2014/main" id="{9E5452B6-FCB5-4613-834E-B1097E20A37C}"/>
              </a:ext>
            </a:extLst>
          </p:cNvPr>
          <p:cNvSpPr txBox="1"/>
          <p:nvPr/>
        </p:nvSpPr>
        <p:spPr>
          <a:xfrm>
            <a:off x="7343007" y="2753847"/>
            <a:ext cx="729853" cy="400110"/>
          </a:xfrm>
          <a:prstGeom prst="rect">
            <a:avLst/>
          </a:prstGeom>
          <a:noFill/>
        </p:spPr>
        <p:txBody>
          <a:bodyPr wrap="square" rtlCol="0">
            <a:spAutoFit/>
          </a:bodyPr>
          <a:lstStyle/>
          <a:p>
            <a:pPr algn="ctr"/>
            <a:r>
              <a:rPr lang="es-MX" sz="2000" b="1" dirty="0">
                <a:solidFill>
                  <a:srgbClr val="FF0000"/>
                </a:solidFill>
              </a:rPr>
              <a:t>PNT</a:t>
            </a:r>
          </a:p>
        </p:txBody>
      </p:sp>
      <p:sp>
        <p:nvSpPr>
          <p:cNvPr id="65" name="Flecha: hacia abajo 64">
            <a:extLst>
              <a:ext uri="{FF2B5EF4-FFF2-40B4-BE49-F238E27FC236}">
                <a16:creationId xmlns:a16="http://schemas.microsoft.com/office/drawing/2014/main" id="{22005B04-D1A2-4BFE-A9B2-A61B3CD14FBB}"/>
              </a:ext>
            </a:extLst>
          </p:cNvPr>
          <p:cNvSpPr/>
          <p:nvPr/>
        </p:nvSpPr>
        <p:spPr>
          <a:xfrm>
            <a:off x="7605026" y="3117788"/>
            <a:ext cx="205103" cy="338554"/>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25" name="3 Marcador de número de diapositiva">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21</a:t>
            </a:fld>
            <a:endParaRPr lang="es-MX" dirty="0"/>
          </a:p>
        </p:txBody>
      </p:sp>
      <p:sp>
        <p:nvSpPr>
          <p:cNvPr id="26" name="29 CuadroTexto">
            <a:extLst>
              <a:ext uri="{FF2B5EF4-FFF2-40B4-BE49-F238E27FC236}">
                <a16:creationId xmlns:a16="http://schemas.microsoft.com/office/drawing/2014/main" id="{C542CF10-0D8D-4844-88A5-17807B432F86}"/>
              </a:ext>
            </a:extLst>
          </p:cNvPr>
          <p:cNvSpPr txBox="1"/>
          <p:nvPr/>
        </p:nvSpPr>
        <p:spPr>
          <a:xfrm>
            <a:off x="7862804" y="3750353"/>
            <a:ext cx="648072" cy="292388"/>
          </a:xfrm>
          <a:prstGeom prst="rect">
            <a:avLst/>
          </a:prstGeom>
          <a:noFill/>
        </p:spPr>
        <p:txBody>
          <a:bodyPr wrap="square" rtlCol="0">
            <a:spAutoFit/>
          </a:bodyPr>
          <a:lstStyle/>
          <a:p>
            <a:r>
              <a:rPr lang="es-MX" sz="1250" dirty="0"/>
              <a:t>-23.0%</a:t>
            </a:r>
          </a:p>
        </p:txBody>
      </p:sp>
      <p:sp>
        <p:nvSpPr>
          <p:cNvPr id="27" name="30 Triángulo isósceles">
            <a:extLst>
              <a:ext uri="{FF2B5EF4-FFF2-40B4-BE49-F238E27FC236}">
                <a16:creationId xmlns:a16="http://schemas.microsoft.com/office/drawing/2014/main" id="{EBF0E8FD-3F0E-49DC-9A15-CEC21E2C0E64}"/>
              </a:ext>
            </a:extLst>
          </p:cNvPr>
          <p:cNvSpPr/>
          <p:nvPr/>
        </p:nvSpPr>
        <p:spPr>
          <a:xfrm flipV="1">
            <a:off x="8062580" y="4043005"/>
            <a:ext cx="216024" cy="21692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76537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Rectángulo">
            <a:extLst>
              <a:ext uri="{FF2B5EF4-FFF2-40B4-BE49-F238E27FC236}">
                <a16:creationId xmlns:a16="http://schemas.microsoft.com/office/drawing/2014/main" id="{0A9A8047-9EF6-4C00-AC8E-4951019F12D6}"/>
              </a:ext>
            </a:extLst>
          </p:cNvPr>
          <p:cNvSpPr/>
          <p:nvPr/>
        </p:nvSpPr>
        <p:spPr>
          <a:xfrm>
            <a:off x="421466" y="972744"/>
            <a:ext cx="8283001" cy="1495794"/>
          </a:xfrm>
          <a:prstGeom prst="rect">
            <a:avLst/>
          </a:prstGeom>
        </p:spPr>
        <p:txBody>
          <a:bodyPr wrap="square">
            <a:spAutoFit/>
          </a:bodyPr>
          <a:lstStyle/>
          <a:p>
            <a:pPr algn="just">
              <a:lnSpc>
                <a:spcPct val="114000"/>
              </a:lnSpc>
            </a:pPr>
            <a:r>
              <a:rPr lang="es-MX" sz="2000" b="1" dirty="0"/>
              <a:t>En 2016, el porcentaje de solicitudes que tuvieron un recurso de revisión fue de 6.3% (año atípico)</a:t>
            </a:r>
            <a:r>
              <a:rPr lang="es-MX" sz="2000" dirty="0"/>
              <a:t>. Antes, no se había rebasado la barrera del seis por ciento; incluso, en 2017 el índice volvió a bajar a </a:t>
            </a:r>
            <a:r>
              <a:rPr lang="es-MX" sz="2000" b="1" dirty="0"/>
              <a:t>4.4</a:t>
            </a:r>
            <a:r>
              <a:rPr lang="es-MX" sz="2000" dirty="0"/>
              <a:t>. En los 10 años, </a:t>
            </a:r>
            <a:r>
              <a:rPr lang="es-MX" sz="2000" b="1" dirty="0"/>
              <a:t>el promedio de recurrencia es de 4.4 por ciento</a:t>
            </a:r>
            <a:r>
              <a:rPr lang="es-MX" sz="2000" dirty="0"/>
              <a:t>. </a:t>
            </a:r>
            <a:endParaRPr lang="es-ES" sz="2000" dirty="0"/>
          </a:p>
        </p:txBody>
      </p:sp>
      <p:sp>
        <p:nvSpPr>
          <p:cNvPr id="11" name="CuadroTexto 10">
            <a:extLst>
              <a:ext uri="{FF2B5EF4-FFF2-40B4-BE49-F238E27FC236}">
                <a16:creationId xmlns:a16="http://schemas.microsoft.com/office/drawing/2014/main" id="{5E72943B-B26D-4726-A615-A6C120F509E2}"/>
              </a:ext>
            </a:extLst>
          </p:cNvPr>
          <p:cNvSpPr txBox="1"/>
          <p:nvPr/>
        </p:nvSpPr>
        <p:spPr>
          <a:xfrm>
            <a:off x="239889" y="147676"/>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3200"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ÍNDICE DE RECURRENCIA </a:t>
            </a:r>
            <a:r>
              <a:rPr lang="es-ES_tradnl" sz="32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NACIONAL</a:t>
            </a:r>
          </a:p>
        </p:txBody>
      </p:sp>
      <p:sp>
        <p:nvSpPr>
          <p:cNvPr id="7" name="3 Marcador de número de diapositiva">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22</a:t>
            </a:fld>
            <a:endParaRPr lang="es-MX" dirty="0"/>
          </a:p>
        </p:txBody>
      </p:sp>
      <p:grpSp>
        <p:nvGrpSpPr>
          <p:cNvPr id="8" name="Grupo 7">
            <a:extLst>
              <a:ext uri="{FF2B5EF4-FFF2-40B4-BE49-F238E27FC236}">
                <a16:creationId xmlns:a16="http://schemas.microsoft.com/office/drawing/2014/main" id="{422B208C-88B2-42E4-A322-9F5D492D8933}"/>
              </a:ext>
            </a:extLst>
          </p:cNvPr>
          <p:cNvGrpSpPr/>
          <p:nvPr/>
        </p:nvGrpSpPr>
        <p:grpSpPr>
          <a:xfrm>
            <a:off x="73570" y="2553633"/>
            <a:ext cx="8965977" cy="3676188"/>
            <a:chOff x="242487" y="2895782"/>
            <a:chExt cx="8385046" cy="3211720"/>
          </a:xfrm>
        </p:grpSpPr>
        <p:graphicFrame>
          <p:nvGraphicFramePr>
            <p:cNvPr id="14" name="5 Gráfico">
              <a:extLst>
                <a:ext uri="{FF2B5EF4-FFF2-40B4-BE49-F238E27FC236}">
                  <a16:creationId xmlns:a16="http://schemas.microsoft.com/office/drawing/2014/main" id="{0D31A18C-77FA-407B-A88A-D59D8C643FEE}"/>
                </a:ext>
              </a:extLst>
            </p:cNvPr>
            <p:cNvGraphicFramePr/>
            <p:nvPr>
              <p:extLst>
                <p:ext uri="{D42A27DB-BD31-4B8C-83A1-F6EECF244321}">
                  <p14:modId xmlns:p14="http://schemas.microsoft.com/office/powerpoint/2010/main" val="31053278"/>
                </p:ext>
              </p:extLst>
            </p:nvPr>
          </p:nvGraphicFramePr>
          <p:xfrm>
            <a:off x="242487" y="2959510"/>
            <a:ext cx="7628585" cy="3147992"/>
          </p:xfrm>
          <a:graphic>
            <a:graphicData uri="http://schemas.openxmlformats.org/drawingml/2006/chart">
              <c:chart xmlns:c="http://schemas.openxmlformats.org/drawingml/2006/chart" xmlns:r="http://schemas.openxmlformats.org/officeDocument/2006/relationships" r:id="rId2"/>
            </a:graphicData>
          </a:graphic>
        </p:graphicFrame>
        <p:sp>
          <p:nvSpPr>
            <p:cNvPr id="15" name="CuadroTexto 14">
              <a:extLst>
                <a:ext uri="{FF2B5EF4-FFF2-40B4-BE49-F238E27FC236}">
                  <a16:creationId xmlns:a16="http://schemas.microsoft.com/office/drawing/2014/main" id="{B86B2774-B1AE-4E1F-A4D1-0F644F988698}"/>
                </a:ext>
              </a:extLst>
            </p:cNvPr>
            <p:cNvSpPr txBox="1"/>
            <p:nvPr/>
          </p:nvSpPr>
          <p:spPr>
            <a:xfrm>
              <a:off x="6266148" y="2895782"/>
              <a:ext cx="729853" cy="400110"/>
            </a:xfrm>
            <a:prstGeom prst="rect">
              <a:avLst/>
            </a:prstGeom>
            <a:noFill/>
          </p:spPr>
          <p:txBody>
            <a:bodyPr wrap="square" rtlCol="0">
              <a:spAutoFit/>
            </a:bodyPr>
            <a:lstStyle/>
            <a:p>
              <a:pPr algn="ctr"/>
              <a:r>
                <a:rPr lang="es-MX" sz="2000" b="1" dirty="0">
                  <a:solidFill>
                    <a:srgbClr val="FF0000"/>
                  </a:solidFill>
                </a:rPr>
                <a:t>PNT</a:t>
              </a:r>
            </a:p>
          </p:txBody>
        </p:sp>
        <p:sp>
          <p:nvSpPr>
            <p:cNvPr id="16" name="Flecha: hacia abajo 15">
              <a:extLst>
                <a:ext uri="{FF2B5EF4-FFF2-40B4-BE49-F238E27FC236}">
                  <a16:creationId xmlns:a16="http://schemas.microsoft.com/office/drawing/2014/main" id="{179F7169-2980-4D74-899F-AB5D356A975B}"/>
                </a:ext>
              </a:extLst>
            </p:cNvPr>
            <p:cNvSpPr/>
            <p:nvPr/>
          </p:nvSpPr>
          <p:spPr>
            <a:xfrm>
              <a:off x="6528167" y="3259723"/>
              <a:ext cx="205103" cy="338554"/>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cxnSp>
          <p:nvCxnSpPr>
            <p:cNvPr id="17" name="Conector recto 16">
              <a:extLst>
                <a:ext uri="{FF2B5EF4-FFF2-40B4-BE49-F238E27FC236}">
                  <a16:creationId xmlns:a16="http://schemas.microsoft.com/office/drawing/2014/main" id="{D854C809-5CCD-4130-B1F8-29F9C0B30D86}"/>
                </a:ext>
              </a:extLst>
            </p:cNvPr>
            <p:cNvCxnSpPr>
              <a:cxnSpLocks/>
            </p:cNvCxnSpPr>
            <p:nvPr/>
          </p:nvCxnSpPr>
          <p:spPr>
            <a:xfrm>
              <a:off x="761258" y="4317730"/>
              <a:ext cx="6951879"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BC689131-16BB-40A1-A339-34129DA5E884}"/>
                </a:ext>
              </a:extLst>
            </p:cNvPr>
            <p:cNvSpPr txBox="1"/>
            <p:nvPr/>
          </p:nvSpPr>
          <p:spPr>
            <a:xfrm>
              <a:off x="7632757" y="4070707"/>
              <a:ext cx="994776" cy="523220"/>
            </a:xfrm>
            <a:prstGeom prst="rect">
              <a:avLst/>
            </a:prstGeom>
            <a:noFill/>
          </p:spPr>
          <p:txBody>
            <a:bodyPr wrap="square" rtlCol="0">
              <a:spAutoFit/>
            </a:bodyPr>
            <a:lstStyle/>
            <a:p>
              <a:pPr algn="ctr"/>
              <a:r>
                <a:rPr lang="es-MX" sz="1600" b="1" dirty="0"/>
                <a:t>Promedio: 4.4</a:t>
              </a:r>
            </a:p>
          </p:txBody>
        </p:sp>
      </p:grpSp>
    </p:spTree>
    <p:extLst>
      <p:ext uri="{BB962C8B-B14F-4D97-AF65-F5344CB8AC3E}">
        <p14:creationId xmlns:p14="http://schemas.microsoft.com/office/powerpoint/2010/main" val="4175878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5E72943B-B26D-4726-A615-A6C120F509E2}"/>
              </a:ext>
            </a:extLst>
          </p:cNvPr>
          <p:cNvSpPr txBox="1"/>
          <p:nvPr/>
        </p:nvSpPr>
        <p:spPr>
          <a:xfrm>
            <a:off x="239889" y="147676"/>
            <a:ext cx="8621889" cy="1077218"/>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32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FEDERACIÓN: sujetos obligados con más solicitudes</a:t>
            </a:r>
          </a:p>
        </p:txBody>
      </p:sp>
      <p:sp>
        <p:nvSpPr>
          <p:cNvPr id="7" name="3 Marcador de número de diapositiva">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23</a:t>
            </a:fld>
            <a:endParaRPr lang="es-MX" dirty="0"/>
          </a:p>
        </p:txBody>
      </p:sp>
      <p:sp>
        <p:nvSpPr>
          <p:cNvPr id="12" name="Rectángulo 11">
            <a:extLst>
              <a:ext uri="{FF2B5EF4-FFF2-40B4-BE49-F238E27FC236}">
                <a16:creationId xmlns:a16="http://schemas.microsoft.com/office/drawing/2014/main" id="{619EB831-ABDD-4966-B40D-779BFBDC48BD}"/>
              </a:ext>
            </a:extLst>
          </p:cNvPr>
          <p:cNvSpPr/>
          <p:nvPr/>
        </p:nvSpPr>
        <p:spPr>
          <a:xfrm>
            <a:off x="239890" y="1227760"/>
            <a:ext cx="8664220" cy="658642"/>
          </a:xfrm>
          <a:prstGeom prst="rect">
            <a:avLst/>
          </a:prstGeom>
        </p:spPr>
        <p:txBody>
          <a:bodyPr wrap="square">
            <a:spAutoFit/>
          </a:bodyPr>
          <a:lstStyle/>
          <a:p>
            <a:pPr algn="just">
              <a:lnSpc>
                <a:spcPct val="115000"/>
              </a:lnSpc>
              <a:spcAft>
                <a:spcPts val="800"/>
              </a:spcAft>
            </a:pPr>
            <a:r>
              <a:rPr lang="es-MX" sz="1600" dirty="0">
                <a:ea typeface="Calibri" panose="020F0502020204030204" pitchFamily="34" charset="0"/>
                <a:cs typeface="Times New Roman" panose="02020603050405020304" pitchFamily="18" charset="0"/>
              </a:rPr>
              <a:t>Los 10 Sujetos Obligados del Orden Federal con el mayor número de solicitudes en el periodo del 1 de enero de 2014 al 31 de mayo de 2018, son:</a:t>
            </a:r>
            <a:endParaRPr lang="es-MX" sz="1400" dirty="0">
              <a:effectLst/>
              <a:ea typeface="Calibri" panose="020F0502020204030204" pitchFamily="34" charset="0"/>
              <a:cs typeface="Times New Roman" panose="02020603050405020304" pitchFamily="18" charset="0"/>
            </a:endParaRPr>
          </a:p>
        </p:txBody>
      </p:sp>
      <p:graphicFrame>
        <p:nvGraphicFramePr>
          <p:cNvPr id="13" name="Tabla 12">
            <a:extLst>
              <a:ext uri="{FF2B5EF4-FFF2-40B4-BE49-F238E27FC236}">
                <a16:creationId xmlns:a16="http://schemas.microsoft.com/office/drawing/2014/main" id="{582092F0-2A08-4FB7-A32F-3F2409429019}"/>
              </a:ext>
            </a:extLst>
          </p:cNvPr>
          <p:cNvGraphicFramePr>
            <a:graphicFrameLocks noGrp="1"/>
          </p:cNvGraphicFramePr>
          <p:nvPr>
            <p:extLst>
              <p:ext uri="{D42A27DB-BD31-4B8C-83A1-F6EECF244321}">
                <p14:modId xmlns:p14="http://schemas.microsoft.com/office/powerpoint/2010/main" val="4014086125"/>
              </p:ext>
            </p:extLst>
          </p:nvPr>
        </p:nvGraphicFramePr>
        <p:xfrm>
          <a:off x="239890" y="1947043"/>
          <a:ext cx="8621889" cy="4627535"/>
        </p:xfrm>
        <a:graphic>
          <a:graphicData uri="http://schemas.openxmlformats.org/drawingml/2006/table">
            <a:tbl>
              <a:tblPr/>
              <a:tblGrid>
                <a:gridCol w="432772">
                  <a:extLst>
                    <a:ext uri="{9D8B030D-6E8A-4147-A177-3AD203B41FA5}">
                      <a16:colId xmlns:a16="http://schemas.microsoft.com/office/drawing/2014/main" val="1548612113"/>
                    </a:ext>
                  </a:extLst>
                </a:gridCol>
                <a:gridCol w="4572000">
                  <a:extLst>
                    <a:ext uri="{9D8B030D-6E8A-4147-A177-3AD203B41FA5}">
                      <a16:colId xmlns:a16="http://schemas.microsoft.com/office/drawing/2014/main" val="3336235056"/>
                    </a:ext>
                  </a:extLst>
                </a:gridCol>
                <a:gridCol w="1502979">
                  <a:extLst>
                    <a:ext uri="{9D8B030D-6E8A-4147-A177-3AD203B41FA5}">
                      <a16:colId xmlns:a16="http://schemas.microsoft.com/office/drawing/2014/main" val="479144346"/>
                    </a:ext>
                  </a:extLst>
                </a:gridCol>
                <a:gridCol w="1227819">
                  <a:extLst>
                    <a:ext uri="{9D8B030D-6E8A-4147-A177-3AD203B41FA5}">
                      <a16:colId xmlns:a16="http://schemas.microsoft.com/office/drawing/2014/main" val="2257648236"/>
                    </a:ext>
                  </a:extLst>
                </a:gridCol>
                <a:gridCol w="886319">
                  <a:extLst>
                    <a:ext uri="{9D8B030D-6E8A-4147-A177-3AD203B41FA5}">
                      <a16:colId xmlns:a16="http://schemas.microsoft.com/office/drawing/2014/main" val="1238377689"/>
                    </a:ext>
                  </a:extLst>
                </a:gridCol>
              </a:tblGrid>
              <a:tr h="694450">
                <a:tc>
                  <a:txBody>
                    <a:bodyPr/>
                    <a:lstStyle/>
                    <a:p>
                      <a:pPr algn="ctr" fontAlgn="ctr"/>
                      <a:r>
                        <a:rPr lang="es-MX" sz="1400" b="1" i="0" u="none" strike="noStrike" dirty="0" err="1">
                          <a:solidFill>
                            <a:schemeClr val="bg1"/>
                          </a:solidFill>
                          <a:effectLst/>
                          <a:latin typeface="+mn-lt"/>
                          <a:cs typeface="Times New Roman" panose="02020603050405020304" pitchFamily="18" charset="0"/>
                        </a:rPr>
                        <a:t>N°</a:t>
                      </a:r>
                      <a:endParaRPr lang="es-MX" sz="1400" b="1" i="0" u="none" strike="noStrike" dirty="0">
                        <a:solidFill>
                          <a:schemeClr val="bg1"/>
                        </a:solidFill>
                        <a:effectLst/>
                        <a:latin typeface="+mn-lt"/>
                        <a:cs typeface="Times New Roman" panose="02020603050405020304" pitchFamily="18" charset="0"/>
                      </a:endParaRP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400" b="1" i="0" u="none" strike="noStrike" dirty="0">
                          <a:solidFill>
                            <a:schemeClr val="bg1"/>
                          </a:solidFill>
                          <a:effectLst/>
                          <a:latin typeface="+mn-lt"/>
                          <a:cs typeface="Times New Roman" panose="02020603050405020304" pitchFamily="18" charset="0"/>
                        </a:rPr>
                        <a:t>SUJETO OBLIGADO</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ES" sz="1400" b="1" i="0" u="none" strike="noStrike" dirty="0">
                          <a:solidFill>
                            <a:schemeClr val="bg1"/>
                          </a:solidFill>
                          <a:effectLst/>
                          <a:latin typeface="+mn-lt"/>
                          <a:cs typeface="Times New Roman" panose="02020603050405020304" pitchFamily="18" charset="0"/>
                        </a:rPr>
                        <a:t>Solicitudes de Acceso y Corrección de Datos Personales</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400" b="1" i="0" u="none" strike="noStrike" dirty="0">
                          <a:solidFill>
                            <a:schemeClr val="bg1"/>
                          </a:solidFill>
                          <a:effectLst/>
                          <a:latin typeface="+mn-lt"/>
                          <a:cs typeface="Times New Roman" panose="02020603050405020304" pitchFamily="18" charset="0"/>
                        </a:rPr>
                        <a:t>Solicitudes de Información Pública</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400" b="1" i="0" u="none" strike="noStrike" dirty="0">
                          <a:solidFill>
                            <a:schemeClr val="bg1"/>
                          </a:solidFill>
                          <a:effectLst/>
                          <a:latin typeface="+mn-lt"/>
                          <a:cs typeface="Times New Roman" panose="02020603050405020304" pitchFamily="18" charset="0"/>
                        </a:rPr>
                        <a:t>Total</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714725423"/>
                  </a:ext>
                </a:extLst>
              </a:tr>
              <a:tr h="349171">
                <a:tc>
                  <a:txBody>
                    <a:bodyPr/>
                    <a:lstStyle/>
                    <a:p>
                      <a:pPr algn="ctr" fontAlgn="ctr"/>
                      <a:r>
                        <a:rPr lang="es-ES" sz="1400" b="0" i="0" u="none" strike="noStrike" dirty="0">
                          <a:effectLst/>
                          <a:latin typeface="+mn-lt"/>
                          <a:cs typeface="Times New Roman" panose="02020603050405020304" pitchFamily="18" charset="0"/>
                        </a:rPr>
                        <a:t>1</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Instituto Mexicano del Seguro Social (IMSS)</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93,427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42,346</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135,773</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5979552"/>
                  </a:ext>
                </a:extLst>
              </a:tr>
              <a:tr h="349171">
                <a:tc>
                  <a:txBody>
                    <a:bodyPr/>
                    <a:lstStyle/>
                    <a:p>
                      <a:pPr algn="ctr" fontAlgn="ctr"/>
                      <a:r>
                        <a:rPr lang="es-ES" sz="1400" b="0" i="0" u="none" strike="noStrike" dirty="0">
                          <a:effectLst/>
                          <a:latin typeface="+mn-lt"/>
                          <a:cs typeface="Times New Roman" panose="02020603050405020304" pitchFamily="18" charset="0"/>
                        </a:rPr>
                        <a:t>2</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Suprema Corte de Justicia de la Nación (SCJN)*</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226</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75,779</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76,005</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8952022"/>
                  </a:ext>
                </a:extLst>
              </a:tr>
              <a:tr h="349171">
                <a:tc>
                  <a:txBody>
                    <a:bodyPr/>
                    <a:lstStyle/>
                    <a:p>
                      <a:pPr algn="ctr" fontAlgn="ctr"/>
                      <a:r>
                        <a:rPr lang="es-ES" sz="1400" b="0" i="0" u="none" strike="noStrike" dirty="0">
                          <a:effectLst/>
                          <a:latin typeface="+mn-lt"/>
                          <a:cs typeface="Times New Roman" panose="02020603050405020304" pitchFamily="18" charset="0"/>
                        </a:rPr>
                        <a:t>3</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Secretaría de Educación Pública (SEP)</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2,366</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28,835</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31,201</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6249900"/>
                  </a:ext>
                </a:extLst>
              </a:tr>
              <a:tr h="349171">
                <a:tc>
                  <a:txBody>
                    <a:bodyPr/>
                    <a:lstStyle/>
                    <a:p>
                      <a:pPr algn="ctr" fontAlgn="ctr"/>
                      <a:r>
                        <a:rPr lang="es-ES" sz="1400" b="0" i="0" u="none" strike="noStrike" dirty="0">
                          <a:effectLst/>
                          <a:latin typeface="+mn-lt"/>
                          <a:cs typeface="Times New Roman" panose="02020603050405020304" pitchFamily="18" charset="0"/>
                        </a:rPr>
                        <a:t>4</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Comisión Federal para la Protección Contra Riesgos Sanitarios</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28</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30,549</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30,577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5525615"/>
                  </a:ext>
                </a:extLst>
              </a:tr>
              <a:tr h="428499">
                <a:tc>
                  <a:txBody>
                    <a:bodyPr/>
                    <a:lstStyle/>
                    <a:p>
                      <a:pPr algn="ctr" fontAlgn="ctr"/>
                      <a:r>
                        <a:rPr lang="es-ES" sz="1400" b="0" i="0" u="none" strike="noStrike" dirty="0">
                          <a:effectLst/>
                          <a:latin typeface="+mn-lt"/>
                          <a:cs typeface="Times New Roman" panose="02020603050405020304" pitchFamily="18" charset="0"/>
                        </a:rPr>
                        <a:t>5</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Instituto de Seguridad y Servicios Sociales de los Trabajadores del Estado (ISSSTE)</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12,132</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17,858</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29,990</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5715547"/>
                  </a:ext>
                </a:extLst>
              </a:tr>
              <a:tr h="349171">
                <a:tc>
                  <a:txBody>
                    <a:bodyPr/>
                    <a:lstStyle/>
                    <a:p>
                      <a:pPr algn="ctr" fontAlgn="ctr"/>
                      <a:r>
                        <a:rPr lang="es-MX" sz="1400" b="0" i="0" u="none" strike="noStrike" dirty="0">
                          <a:effectLst/>
                          <a:latin typeface="+mn-lt"/>
                          <a:cs typeface="Times New Roman" panose="02020603050405020304" pitchFamily="18" charset="0"/>
                        </a:rPr>
                        <a:t>6</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400" b="0" i="0" u="none" strike="noStrike" dirty="0">
                          <a:effectLst/>
                          <a:latin typeface="+mn-lt"/>
                          <a:cs typeface="Times New Roman" panose="02020603050405020304" pitchFamily="18" charset="0"/>
                        </a:rPr>
                        <a:t>Secretaría de Salud (SSA)</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1,344</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19,478</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20,822</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9142207"/>
                  </a:ext>
                </a:extLst>
              </a:tr>
              <a:tr h="428499">
                <a:tc>
                  <a:txBody>
                    <a:bodyPr/>
                    <a:lstStyle/>
                    <a:p>
                      <a:pPr algn="ctr" fontAlgn="ctr"/>
                      <a:r>
                        <a:rPr lang="es-ES" sz="1400" b="0" i="0" u="none" strike="noStrike" dirty="0">
                          <a:effectLst/>
                          <a:latin typeface="+mn-lt"/>
                          <a:cs typeface="Times New Roman" panose="02020603050405020304" pitchFamily="18" charset="0"/>
                        </a:rPr>
                        <a:t>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Secretaría de Medio Ambiente y Recursos Naturales (SEMARNAT)</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117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19,107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19,224</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2195055"/>
                  </a:ext>
                </a:extLst>
              </a:tr>
              <a:tr h="349171">
                <a:tc>
                  <a:txBody>
                    <a:bodyPr/>
                    <a:lstStyle/>
                    <a:p>
                      <a:pPr algn="ctr" fontAlgn="ctr"/>
                      <a:r>
                        <a:rPr lang="es-ES" sz="1400" b="0" i="0" u="none" strike="noStrike" dirty="0">
                          <a:effectLst/>
                          <a:latin typeface="+mn-lt"/>
                          <a:cs typeface="Times New Roman" panose="02020603050405020304" pitchFamily="18" charset="0"/>
                        </a:rPr>
                        <a:t>8</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Consejo de la Judicatura Federal (CJF)*</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249</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16,583</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effectLst/>
                          <a:latin typeface="+mn-lt"/>
                          <a:cs typeface="Times New Roman" panose="02020603050405020304" pitchFamily="18" charset="0"/>
                        </a:rPr>
                        <a:t>16,832</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2426769"/>
                  </a:ext>
                </a:extLst>
              </a:tr>
              <a:tr h="349171">
                <a:tc>
                  <a:txBody>
                    <a:bodyPr/>
                    <a:lstStyle/>
                    <a:p>
                      <a:pPr algn="ctr" fontAlgn="ctr"/>
                      <a:r>
                        <a:rPr lang="es-MX" sz="1400" b="0" i="0" u="none" strike="noStrike" dirty="0">
                          <a:effectLst/>
                          <a:latin typeface="+mn-lt"/>
                          <a:cs typeface="Times New Roman" panose="02020603050405020304" pitchFamily="18" charset="0"/>
                        </a:rPr>
                        <a:t>9</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400" b="0" i="0" u="none" strike="noStrike" dirty="0">
                          <a:effectLst/>
                          <a:latin typeface="+mn-lt"/>
                          <a:cs typeface="Times New Roman" panose="02020603050405020304" pitchFamily="18" charset="0"/>
                        </a:rPr>
                        <a:t>Secretaría de Gobernación (SEGOB)</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907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15,370</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16,277</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5959701"/>
                  </a:ext>
                </a:extLst>
              </a:tr>
              <a:tr h="349171">
                <a:tc>
                  <a:txBody>
                    <a:bodyPr/>
                    <a:lstStyle/>
                    <a:p>
                      <a:pPr algn="ctr" fontAlgn="ctr"/>
                      <a:r>
                        <a:rPr lang="es-ES" sz="1400" b="0" i="0" u="none" strike="noStrike" dirty="0">
                          <a:effectLst/>
                          <a:latin typeface="+mn-lt"/>
                          <a:cs typeface="Times New Roman" panose="02020603050405020304" pitchFamily="18" charset="0"/>
                        </a:rPr>
                        <a:t>10</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400" b="0" i="0" u="none" strike="noStrike" dirty="0">
                          <a:effectLst/>
                          <a:latin typeface="+mn-lt"/>
                          <a:cs typeface="Times New Roman" panose="02020603050405020304" pitchFamily="18" charset="0"/>
                        </a:rPr>
                        <a:t>Procuraduría General de la República (PGR)</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430</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15,701</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dirty="0">
                          <a:effectLst/>
                          <a:latin typeface="+mn-lt"/>
                          <a:cs typeface="Times New Roman" panose="02020603050405020304" pitchFamily="18" charset="0"/>
                        </a:rPr>
                        <a:t>16,131</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233150"/>
                  </a:ext>
                </a:extLst>
              </a:tr>
              <a:tr h="276009">
                <a:tc>
                  <a:txBody>
                    <a:bodyPr/>
                    <a:lstStyle/>
                    <a:p>
                      <a:pPr algn="ctr" fontAlgn="ctr"/>
                      <a:endParaRPr lang="es-ES" sz="1400" b="1" i="0" u="none" strike="noStrike" dirty="0">
                        <a:solidFill>
                          <a:schemeClr val="bg1"/>
                        </a:solidFill>
                        <a:effectLst/>
                        <a:latin typeface="+mn-lt"/>
                        <a:cs typeface="Times New Roman" panose="02020603050405020304" pitchFamily="18" charset="0"/>
                      </a:endParaRP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ES" sz="1400" b="1" i="0" u="none" strike="noStrike" dirty="0">
                          <a:solidFill>
                            <a:schemeClr val="bg1"/>
                          </a:solidFill>
                          <a:effectLst/>
                          <a:latin typeface="+mn-lt"/>
                          <a:cs typeface="Times New Roman" panose="02020603050405020304" pitchFamily="18" charset="0"/>
                        </a:rPr>
                        <a:t>TOTAL</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400" b="1" i="0" u="none" strike="noStrike" dirty="0">
                          <a:solidFill>
                            <a:schemeClr val="bg1"/>
                          </a:solidFill>
                          <a:effectLst/>
                          <a:latin typeface="+mn-lt"/>
                          <a:cs typeface="Times New Roman" panose="02020603050405020304" pitchFamily="18" charset="0"/>
                        </a:rPr>
                        <a:t>111,126</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400" b="1" i="0" u="none" strike="noStrike" dirty="0">
                          <a:solidFill>
                            <a:schemeClr val="bg1"/>
                          </a:solidFill>
                          <a:effectLst/>
                          <a:latin typeface="+mn-lt"/>
                          <a:cs typeface="Times New Roman" panose="02020603050405020304" pitchFamily="18" charset="0"/>
                        </a:rPr>
                        <a:t>281,606</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400" b="1" i="0" u="none" strike="noStrike" dirty="0">
                          <a:solidFill>
                            <a:schemeClr val="bg1"/>
                          </a:solidFill>
                          <a:effectLst/>
                          <a:latin typeface="+mn-lt"/>
                          <a:cs typeface="Times New Roman" panose="02020603050405020304" pitchFamily="18" charset="0"/>
                        </a:rPr>
                        <a:t>392,832</a:t>
                      </a:r>
                    </a:p>
                  </a:txBody>
                  <a:tcPr marL="5134" marR="5134" marT="5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extLst>
                  <a:ext uri="{0D108BD9-81ED-4DB2-BD59-A6C34878D82A}">
                    <a16:rowId xmlns:a16="http://schemas.microsoft.com/office/drawing/2014/main" val="4000074499"/>
                  </a:ext>
                </a:extLst>
              </a:tr>
            </a:tbl>
          </a:graphicData>
        </a:graphic>
      </p:graphicFrame>
      <p:sp>
        <p:nvSpPr>
          <p:cNvPr id="19" name="Rectángulo 18">
            <a:extLst>
              <a:ext uri="{FF2B5EF4-FFF2-40B4-BE49-F238E27FC236}">
                <a16:creationId xmlns:a16="http://schemas.microsoft.com/office/drawing/2014/main" id="{B5DE6E14-FBDB-4015-BEF7-75FA43B884EB}"/>
              </a:ext>
            </a:extLst>
          </p:cNvPr>
          <p:cNvSpPr/>
          <p:nvPr/>
        </p:nvSpPr>
        <p:spPr>
          <a:xfrm>
            <a:off x="189194" y="6566119"/>
            <a:ext cx="5414127" cy="276999"/>
          </a:xfrm>
          <a:prstGeom prst="rect">
            <a:avLst/>
          </a:prstGeom>
        </p:spPr>
        <p:txBody>
          <a:bodyPr wrap="square">
            <a:spAutoFit/>
          </a:bodyPr>
          <a:lstStyle/>
          <a:p>
            <a:r>
              <a:rPr lang="es-MX" sz="1200" dirty="0">
                <a:cs typeface="Times New Roman" panose="02020603050405020304" pitchFamily="18" charset="0"/>
              </a:rPr>
              <a:t>* Información a partir del 01 de octubre de 2015</a:t>
            </a:r>
          </a:p>
        </p:txBody>
      </p:sp>
      <p:sp>
        <p:nvSpPr>
          <p:cNvPr id="20" name="3 Marcador de número de diapositiva">
            <a:extLst>
              <a:ext uri="{FF2B5EF4-FFF2-40B4-BE49-F238E27FC236}">
                <a16:creationId xmlns:a16="http://schemas.microsoft.com/office/drawing/2014/main" id="{CC3C85EF-EAAF-40BE-AEA5-4E46F40268C8}"/>
              </a:ext>
            </a:extLst>
          </p:cNvPr>
          <p:cNvSpPr txBox="1">
            <a:spLocks/>
          </p:cNvSpPr>
          <p:nvPr/>
        </p:nvSpPr>
        <p:spPr>
          <a:xfrm>
            <a:off x="6705600" y="65087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23</a:t>
            </a:fld>
            <a:endParaRPr lang="es-MX" dirty="0"/>
          </a:p>
        </p:txBody>
      </p:sp>
    </p:spTree>
    <p:extLst>
      <p:ext uri="{BB962C8B-B14F-4D97-AF65-F5344CB8AC3E}">
        <p14:creationId xmlns:p14="http://schemas.microsoft.com/office/powerpoint/2010/main" val="1095950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5E72943B-B26D-4726-A615-A6C120F509E2}"/>
              </a:ext>
            </a:extLst>
          </p:cNvPr>
          <p:cNvSpPr txBox="1"/>
          <p:nvPr/>
        </p:nvSpPr>
        <p:spPr>
          <a:xfrm>
            <a:off x="239889" y="147676"/>
            <a:ext cx="8621889" cy="954107"/>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28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FEDERACIÓN: respuestas negativas a solicitudes por tratarse de información reservada o confidencial</a:t>
            </a:r>
          </a:p>
        </p:txBody>
      </p:sp>
      <p:sp>
        <p:nvSpPr>
          <p:cNvPr id="10" name="Rectángulo 9">
            <a:extLst>
              <a:ext uri="{FF2B5EF4-FFF2-40B4-BE49-F238E27FC236}">
                <a16:creationId xmlns:a16="http://schemas.microsoft.com/office/drawing/2014/main" id="{B344CED0-08AB-4411-A58A-D6426905236C}"/>
              </a:ext>
            </a:extLst>
          </p:cNvPr>
          <p:cNvSpPr/>
          <p:nvPr/>
        </p:nvSpPr>
        <p:spPr>
          <a:xfrm>
            <a:off x="239890" y="1196218"/>
            <a:ext cx="8621888" cy="658642"/>
          </a:xfrm>
          <a:prstGeom prst="rect">
            <a:avLst/>
          </a:prstGeom>
        </p:spPr>
        <p:txBody>
          <a:bodyPr wrap="square">
            <a:spAutoFit/>
          </a:bodyPr>
          <a:lstStyle/>
          <a:p>
            <a:pPr algn="just">
              <a:lnSpc>
                <a:spcPct val="115000"/>
              </a:lnSpc>
              <a:spcAft>
                <a:spcPts val="800"/>
              </a:spcAft>
            </a:pPr>
            <a:r>
              <a:rPr lang="es-MX" sz="1600" dirty="0">
                <a:ea typeface="Calibri" panose="020F0502020204030204" pitchFamily="34" charset="0"/>
                <a:cs typeface="Times New Roman" panose="02020603050405020304" pitchFamily="18" charset="0"/>
              </a:rPr>
              <a:t>Solicitudes ingresadas y respuestas negativas de los Sujetos Obligados del Orden Federal por Sector, en el periodo 1 de enero de 2014 al 31 de mayo de 2018</a:t>
            </a:r>
            <a:endParaRPr lang="es-MX" sz="1400" dirty="0">
              <a:effectLst/>
              <a:ea typeface="Calibri" panose="020F0502020204030204" pitchFamily="34" charset="0"/>
              <a:cs typeface="Times New Roman" panose="02020603050405020304" pitchFamily="18" charset="0"/>
            </a:endParaRPr>
          </a:p>
        </p:txBody>
      </p:sp>
      <p:graphicFrame>
        <p:nvGraphicFramePr>
          <p:cNvPr id="14" name="Tabla 13">
            <a:extLst>
              <a:ext uri="{FF2B5EF4-FFF2-40B4-BE49-F238E27FC236}">
                <a16:creationId xmlns:a16="http://schemas.microsoft.com/office/drawing/2014/main" id="{F289FDC1-1725-4CDE-ADDA-F3623EF982C9}"/>
              </a:ext>
            </a:extLst>
          </p:cNvPr>
          <p:cNvGraphicFramePr>
            <a:graphicFrameLocks noGrp="1"/>
          </p:cNvGraphicFramePr>
          <p:nvPr>
            <p:extLst>
              <p:ext uri="{D42A27DB-BD31-4B8C-83A1-F6EECF244321}">
                <p14:modId xmlns:p14="http://schemas.microsoft.com/office/powerpoint/2010/main" val="3501946056"/>
              </p:ext>
            </p:extLst>
          </p:nvPr>
        </p:nvGraphicFramePr>
        <p:xfrm>
          <a:off x="176830" y="1924899"/>
          <a:ext cx="8788496" cy="4636596"/>
        </p:xfrm>
        <a:graphic>
          <a:graphicData uri="http://schemas.openxmlformats.org/drawingml/2006/table">
            <a:tbl>
              <a:tblPr/>
              <a:tblGrid>
                <a:gridCol w="334001">
                  <a:extLst>
                    <a:ext uri="{9D8B030D-6E8A-4147-A177-3AD203B41FA5}">
                      <a16:colId xmlns:a16="http://schemas.microsoft.com/office/drawing/2014/main" val="2136065174"/>
                    </a:ext>
                  </a:extLst>
                </a:gridCol>
                <a:gridCol w="3364022">
                  <a:extLst>
                    <a:ext uri="{9D8B030D-6E8A-4147-A177-3AD203B41FA5}">
                      <a16:colId xmlns:a16="http://schemas.microsoft.com/office/drawing/2014/main" val="1418555209"/>
                    </a:ext>
                  </a:extLst>
                </a:gridCol>
                <a:gridCol w="791742">
                  <a:extLst>
                    <a:ext uri="{9D8B030D-6E8A-4147-A177-3AD203B41FA5}">
                      <a16:colId xmlns:a16="http://schemas.microsoft.com/office/drawing/2014/main" val="2263107014"/>
                    </a:ext>
                  </a:extLst>
                </a:gridCol>
                <a:gridCol w="1008993">
                  <a:extLst>
                    <a:ext uri="{9D8B030D-6E8A-4147-A177-3AD203B41FA5}">
                      <a16:colId xmlns:a16="http://schemas.microsoft.com/office/drawing/2014/main" val="2560510532"/>
                    </a:ext>
                  </a:extLst>
                </a:gridCol>
                <a:gridCol w="746235">
                  <a:extLst>
                    <a:ext uri="{9D8B030D-6E8A-4147-A177-3AD203B41FA5}">
                      <a16:colId xmlns:a16="http://schemas.microsoft.com/office/drawing/2014/main" val="3536856966"/>
                    </a:ext>
                  </a:extLst>
                </a:gridCol>
                <a:gridCol w="872358">
                  <a:extLst>
                    <a:ext uri="{9D8B030D-6E8A-4147-A177-3AD203B41FA5}">
                      <a16:colId xmlns:a16="http://schemas.microsoft.com/office/drawing/2014/main" val="602005344"/>
                    </a:ext>
                  </a:extLst>
                </a:gridCol>
                <a:gridCol w="977462">
                  <a:extLst>
                    <a:ext uri="{9D8B030D-6E8A-4147-A177-3AD203B41FA5}">
                      <a16:colId xmlns:a16="http://schemas.microsoft.com/office/drawing/2014/main" val="3994836008"/>
                    </a:ext>
                  </a:extLst>
                </a:gridCol>
                <a:gridCol w="693683">
                  <a:extLst>
                    <a:ext uri="{9D8B030D-6E8A-4147-A177-3AD203B41FA5}">
                      <a16:colId xmlns:a16="http://schemas.microsoft.com/office/drawing/2014/main" val="554343201"/>
                    </a:ext>
                  </a:extLst>
                </a:gridCol>
              </a:tblGrid>
              <a:tr h="326076">
                <a:tc rowSpan="2">
                  <a:txBody>
                    <a:bodyPr/>
                    <a:lstStyle/>
                    <a:p>
                      <a:pPr algn="ctr" fontAlgn="ctr"/>
                      <a:r>
                        <a:rPr lang="es-ES" sz="1300" b="1" i="0" u="none" strike="noStrike" dirty="0" err="1">
                          <a:solidFill>
                            <a:schemeClr val="bg1"/>
                          </a:solidFill>
                          <a:effectLst/>
                          <a:latin typeface="+mn-lt"/>
                          <a:cs typeface="Times New Roman" panose="02020603050405020304" pitchFamily="18" charset="0"/>
                        </a:rPr>
                        <a:t>N°</a:t>
                      </a:r>
                      <a:endParaRPr lang="es-ES" sz="1300" b="1" i="0" u="none" strike="noStrike" dirty="0">
                        <a:solidFill>
                          <a:schemeClr val="bg1"/>
                        </a:solidFill>
                        <a:effectLst/>
                        <a:latin typeface="+mn-lt"/>
                        <a:cs typeface="Times New Roman" panose="02020603050405020304" pitchFamily="18" charset="0"/>
                      </a:endParaRP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rowSpan="2">
                  <a:txBody>
                    <a:bodyPr/>
                    <a:lstStyle/>
                    <a:p>
                      <a:pPr algn="ctr" fontAlgn="ctr"/>
                      <a:r>
                        <a:rPr lang="es-ES" sz="1300" b="1" i="0" u="none" strike="noStrike" dirty="0">
                          <a:solidFill>
                            <a:schemeClr val="bg1"/>
                          </a:solidFill>
                          <a:effectLst/>
                          <a:latin typeface="+mn-lt"/>
                          <a:cs typeface="Times New Roman" panose="02020603050405020304" pitchFamily="18" charset="0"/>
                        </a:rPr>
                        <a:t>Sujetos obligados por Sector</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gridSpan="3">
                  <a:txBody>
                    <a:bodyPr/>
                    <a:lstStyle/>
                    <a:p>
                      <a:pPr algn="ctr" fontAlgn="ctr"/>
                      <a:r>
                        <a:rPr lang="es-MX" sz="1300" b="1" i="0" u="none" strike="noStrike" dirty="0">
                          <a:solidFill>
                            <a:schemeClr val="bg1"/>
                          </a:solidFill>
                          <a:effectLst/>
                          <a:latin typeface="+mn-lt"/>
                          <a:cs typeface="Times New Roman" panose="02020603050405020304" pitchFamily="18" charset="0"/>
                        </a:rPr>
                        <a:t>Solicitudes ingresadas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MX"/>
                    </a:p>
                  </a:txBody>
                  <a:tcPr/>
                </a:tc>
                <a:tc hMerge="1">
                  <a:txBody>
                    <a:bodyPr/>
                    <a:lstStyle/>
                    <a:p>
                      <a:endParaRPr lang="es-MX"/>
                    </a:p>
                  </a:txBody>
                  <a:tcPr/>
                </a:tc>
                <a:tc gridSpan="3">
                  <a:txBody>
                    <a:bodyPr/>
                    <a:lstStyle/>
                    <a:p>
                      <a:pPr algn="ctr" fontAlgn="ctr"/>
                      <a:r>
                        <a:rPr lang="es-ES" sz="1300" b="1" i="0" u="none" strike="noStrike" dirty="0">
                          <a:solidFill>
                            <a:schemeClr val="bg1"/>
                          </a:solidFill>
                          <a:effectLst/>
                          <a:latin typeface="+mn-lt"/>
                          <a:cs typeface="Times New Roman" panose="02020603050405020304" pitchFamily="18" charset="0"/>
                        </a:rPr>
                        <a:t>Respuestas negativas por ser información reservada o confidencial</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154372501"/>
                  </a:ext>
                </a:extLst>
              </a:tr>
              <a:tr h="410856">
                <a:tc vMerge="1">
                  <a:txBody>
                    <a:bodyPr/>
                    <a:lstStyle/>
                    <a:p>
                      <a:endParaRPr lang="es-MX"/>
                    </a:p>
                  </a:txBody>
                  <a:tcPr/>
                </a:tc>
                <a:tc vMerge="1">
                  <a:txBody>
                    <a:bodyPr/>
                    <a:lstStyle/>
                    <a:p>
                      <a:endParaRPr lang="es-MX"/>
                    </a:p>
                  </a:txBody>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Datos Personales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Información Pública</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Total</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Datos Personales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Información Pública</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Total</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1663884400"/>
                  </a:ext>
                </a:extLst>
              </a:tr>
              <a:tr h="139126">
                <a:tc>
                  <a:txBody>
                    <a:bodyPr/>
                    <a:lstStyle/>
                    <a:p>
                      <a:pPr algn="ctr" fontAlgn="ctr"/>
                      <a:r>
                        <a:rPr lang="es-MX" sz="1300" b="0" i="0" u="none" strike="noStrike" dirty="0">
                          <a:effectLst/>
                          <a:latin typeface="+mn-lt"/>
                          <a:cs typeface="Times New Roman" panose="02020603050405020304" pitchFamily="18" charset="0"/>
                        </a:rPr>
                        <a:t>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Administración Pública Centralizada</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20,259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362,527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382,786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281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9,669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9,950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8400401"/>
                  </a:ext>
                </a:extLst>
              </a:tr>
              <a:tr h="139126">
                <a:tc>
                  <a:txBody>
                    <a:bodyPr/>
                    <a:lstStyle/>
                    <a:p>
                      <a:pPr algn="ctr" fontAlgn="ctr"/>
                      <a:r>
                        <a:rPr lang="es-ES" sz="1300" b="0" i="0" u="none" strike="noStrike" dirty="0">
                          <a:effectLst/>
                          <a:latin typeface="+mn-lt"/>
                          <a:cs typeface="Times New Roman" panose="02020603050405020304" pitchFamily="18" charset="0"/>
                        </a:rPr>
                        <a:t>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300" b="0" i="0" u="none" strike="noStrike" dirty="0">
                          <a:effectLst/>
                          <a:latin typeface="+mn-lt"/>
                          <a:cs typeface="Times New Roman" panose="02020603050405020304" pitchFamily="18" charset="0"/>
                        </a:rPr>
                        <a:t>Administración Pública Paraestatal del Poder Ejecutivo Federal</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128,823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178,216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307,039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179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4,153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4,332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4449614"/>
                  </a:ext>
                </a:extLst>
              </a:tr>
              <a:tr h="139126">
                <a:tc>
                  <a:txBody>
                    <a:bodyPr/>
                    <a:lstStyle/>
                    <a:p>
                      <a:pPr algn="ctr" fontAlgn="ctr"/>
                      <a:r>
                        <a:rPr lang="es-MX" sz="1300" b="0" i="0" u="none" strike="noStrike" dirty="0">
                          <a:effectLst/>
                          <a:latin typeface="+mn-lt"/>
                          <a:cs typeface="Times New Roman" panose="02020603050405020304" pitchFamily="18" charset="0"/>
                        </a:rPr>
                        <a:t>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Empresas productivas del Estado</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3,581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23,631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27,212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89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770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859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0962040"/>
                  </a:ext>
                </a:extLst>
              </a:tr>
              <a:tr h="139126">
                <a:tc>
                  <a:txBody>
                    <a:bodyPr/>
                    <a:lstStyle/>
                    <a:p>
                      <a:pPr algn="ctr" fontAlgn="ctr"/>
                      <a:r>
                        <a:rPr lang="es-MX" sz="1300" b="0" i="0" u="none" strike="noStrike" dirty="0">
                          <a:effectLst/>
                          <a:latin typeface="+mn-lt"/>
                          <a:cs typeface="Times New Roman" panose="02020603050405020304" pitchFamily="18" charset="0"/>
                        </a:rPr>
                        <a:t>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Empresas productivas subsidiarias de Petróleos Mexicanos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1,596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14,786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16,382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 </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354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354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0975945"/>
                  </a:ext>
                </a:extLst>
              </a:tr>
              <a:tr h="139126">
                <a:tc>
                  <a:txBody>
                    <a:bodyPr/>
                    <a:lstStyle/>
                    <a:p>
                      <a:pPr algn="ctr" fontAlgn="ctr"/>
                      <a:r>
                        <a:rPr lang="es-MX" sz="1300" b="0" i="0" u="none" strike="noStrike" dirty="0">
                          <a:effectLst/>
                          <a:latin typeface="+mn-lt"/>
                          <a:cs typeface="Times New Roman" panose="02020603050405020304" pitchFamily="18" charset="0"/>
                        </a:rPr>
                        <a:t>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Fideicomisos y fondos públicos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1,592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24,818</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26,410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 </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4929099"/>
                  </a:ext>
                </a:extLst>
              </a:tr>
              <a:tr h="139126">
                <a:tc>
                  <a:txBody>
                    <a:bodyPr/>
                    <a:lstStyle/>
                    <a:p>
                      <a:pPr algn="ctr" fontAlgn="ctr"/>
                      <a:r>
                        <a:rPr lang="es-ES" sz="1300" b="0" i="0" u="none" strike="noStrike" dirty="0">
                          <a:effectLst/>
                          <a:latin typeface="+mn-lt"/>
                          <a:cs typeface="Times New Roman" panose="02020603050405020304" pitchFamily="18" charset="0"/>
                        </a:rPr>
                        <a:t>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300" b="0" i="0" u="none" strike="noStrike">
                          <a:effectLst/>
                          <a:latin typeface="+mn-lt"/>
                          <a:cs typeface="Times New Roman" panose="02020603050405020304" pitchFamily="18" charset="0"/>
                        </a:rPr>
                        <a:t>Instituciones de Educación Superior Autónomas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255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6,222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6,477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104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108</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0014444"/>
                  </a:ext>
                </a:extLst>
              </a:tr>
              <a:tr h="278252">
                <a:tc>
                  <a:txBody>
                    <a:bodyPr/>
                    <a:lstStyle/>
                    <a:p>
                      <a:pPr algn="ctr" fontAlgn="ctr"/>
                      <a:r>
                        <a:rPr lang="es-ES" sz="1300" b="0" i="0" u="none" strike="noStrike" dirty="0">
                          <a:effectLst/>
                          <a:latin typeface="+mn-lt"/>
                          <a:cs typeface="Times New Roman" panose="02020603050405020304" pitchFamily="18" charset="0"/>
                        </a:rPr>
                        <a:t>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300" b="0" i="0" u="none" strike="noStrike" dirty="0">
                          <a:effectLst/>
                          <a:latin typeface="+mn-lt"/>
                          <a:cs typeface="Times New Roman" panose="02020603050405020304" pitchFamily="18" charset="0"/>
                        </a:rPr>
                        <a:t>Organismo integrado por representantes del Gobierno Federal, de los trabajadores y de los patrones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3,825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1,646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5,471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51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66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2350112"/>
                  </a:ext>
                </a:extLst>
              </a:tr>
              <a:tr h="139126">
                <a:tc>
                  <a:txBody>
                    <a:bodyPr/>
                    <a:lstStyle/>
                    <a:p>
                      <a:pPr algn="ctr" fontAlgn="ctr"/>
                      <a:r>
                        <a:rPr lang="es-MX" sz="1300" b="0" i="0" u="none" strike="noStrike" dirty="0">
                          <a:effectLst/>
                          <a:latin typeface="+mn-lt"/>
                          <a:cs typeface="Times New Roman" panose="02020603050405020304" pitchFamily="18" charset="0"/>
                        </a:rPr>
                        <a:t>8</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Organismos Autónomos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1,955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32,115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34,070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376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387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3830366"/>
                  </a:ext>
                </a:extLst>
              </a:tr>
              <a:tr h="139126">
                <a:tc>
                  <a:txBody>
                    <a:bodyPr/>
                    <a:lstStyle/>
                    <a:p>
                      <a:pPr algn="ctr" fontAlgn="ctr"/>
                      <a:r>
                        <a:rPr lang="es-MX" sz="1300" b="0" i="0" u="none" strike="noStrike" dirty="0">
                          <a:effectLst/>
                          <a:latin typeface="+mn-lt"/>
                          <a:cs typeface="Times New Roman" panose="02020603050405020304" pitchFamily="18" charset="0"/>
                        </a:rPr>
                        <a:t>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Partidos Políticos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177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7,570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7,747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 </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16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2685171"/>
                  </a:ext>
                </a:extLst>
              </a:tr>
              <a:tr h="139126">
                <a:tc>
                  <a:txBody>
                    <a:bodyPr/>
                    <a:lstStyle/>
                    <a:p>
                      <a:pPr algn="ctr" fontAlgn="ctr"/>
                      <a:r>
                        <a:rPr lang="es-ES" sz="1300" b="0" i="0" u="none" strike="noStrike" dirty="0">
                          <a:effectLst/>
                          <a:latin typeface="+mn-lt"/>
                          <a:cs typeface="Times New Roman" panose="02020603050405020304" pitchFamily="18" charset="0"/>
                        </a:rPr>
                        <a:t>10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300" b="0" i="0" u="none" strike="noStrike" dirty="0">
                          <a:effectLst/>
                          <a:latin typeface="+mn-lt"/>
                          <a:cs typeface="Times New Roman" panose="02020603050405020304" pitchFamily="18" charset="0"/>
                        </a:rPr>
                        <a:t>Poder Judicial de la Federación</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503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93,427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93,930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1,452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1,455</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4270853"/>
                  </a:ext>
                </a:extLst>
              </a:tr>
              <a:tr h="139126">
                <a:tc>
                  <a:txBody>
                    <a:bodyPr/>
                    <a:lstStyle/>
                    <a:p>
                      <a:pPr algn="ctr" fontAlgn="ctr"/>
                      <a:r>
                        <a:rPr lang="es-MX" sz="1300" b="0" i="0" u="none" strike="noStrike" dirty="0">
                          <a:effectLst/>
                          <a:latin typeface="+mn-lt"/>
                          <a:cs typeface="Times New Roman" panose="02020603050405020304" pitchFamily="18" charset="0"/>
                        </a:rPr>
                        <a:t>11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Poder Legislativo Federal</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269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9,460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9,729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 </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162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162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9359547"/>
                  </a:ext>
                </a:extLst>
              </a:tr>
              <a:tr h="139126">
                <a:tc>
                  <a:txBody>
                    <a:bodyPr/>
                    <a:lstStyle/>
                    <a:p>
                      <a:pPr algn="ctr" fontAlgn="ctr"/>
                      <a:r>
                        <a:rPr lang="es-MX" sz="1300" b="0" i="0" u="none" strike="noStrike" dirty="0">
                          <a:effectLst/>
                          <a:latin typeface="+mn-lt"/>
                          <a:cs typeface="Times New Roman" panose="02020603050405020304" pitchFamily="18" charset="0"/>
                        </a:rPr>
                        <a:t>12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Sindicatos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90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6,014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6,104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26</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27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4104830"/>
                  </a:ext>
                </a:extLst>
              </a:tr>
              <a:tr h="139126">
                <a:tc>
                  <a:txBody>
                    <a:bodyPr/>
                    <a:lstStyle/>
                    <a:p>
                      <a:pPr algn="ctr" fontAlgn="ctr"/>
                      <a:r>
                        <a:rPr lang="es-MX" sz="1300" b="0" i="0" u="none" strike="noStrike" dirty="0">
                          <a:effectLst/>
                          <a:latin typeface="+mn-lt"/>
                          <a:cs typeface="Times New Roman" panose="02020603050405020304" pitchFamily="18" charset="0"/>
                        </a:rPr>
                        <a:t>13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MX" sz="1300" b="0" i="0" u="none" strike="noStrike" dirty="0">
                          <a:effectLst/>
                          <a:latin typeface="+mn-lt"/>
                          <a:cs typeface="Times New Roman" panose="02020603050405020304" pitchFamily="18" charset="0"/>
                        </a:rPr>
                        <a:t>Tribunales Administrativos</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103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2,977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3,080</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 </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a:effectLst/>
                          <a:latin typeface="+mn-lt"/>
                          <a:cs typeface="Times New Roman" panose="02020603050405020304" pitchFamily="18" charset="0"/>
                        </a:rPr>
                        <a:t>82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300" b="0" i="0" u="none" strike="noStrike" dirty="0">
                          <a:effectLst/>
                          <a:latin typeface="+mn-lt"/>
                          <a:cs typeface="Times New Roman" panose="02020603050405020304" pitchFamily="18" charset="0"/>
                        </a:rPr>
                        <a:t>82</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1475873"/>
                  </a:ext>
                </a:extLst>
              </a:tr>
              <a:tr h="139126">
                <a:tc>
                  <a:txBody>
                    <a:bodyPr/>
                    <a:lstStyle/>
                    <a:p>
                      <a:pPr algn="ctr" fontAlgn="ctr"/>
                      <a:endParaRPr lang="es-MX" sz="1300" b="1" i="0" u="none" strike="noStrike" dirty="0">
                        <a:solidFill>
                          <a:schemeClr val="bg1"/>
                        </a:solidFill>
                        <a:effectLst/>
                        <a:latin typeface="+mn-lt"/>
                        <a:cs typeface="Times New Roman" panose="02020603050405020304" pitchFamily="18" charset="0"/>
                      </a:endParaRP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TOTAL</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163,028</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763,409</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926,437</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583</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17,311</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300" b="1" i="0" u="none" strike="noStrike" dirty="0">
                          <a:solidFill>
                            <a:schemeClr val="bg1"/>
                          </a:solidFill>
                          <a:effectLst/>
                          <a:latin typeface="+mn-lt"/>
                          <a:cs typeface="Times New Roman" panose="02020603050405020304" pitchFamily="18" charset="0"/>
                        </a:rPr>
                        <a:t>17,894</a:t>
                      </a:r>
                    </a:p>
                  </a:txBody>
                  <a:tcPr marL="4348" marR="4348" marT="4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extLst>
                  <a:ext uri="{0D108BD9-81ED-4DB2-BD59-A6C34878D82A}">
                    <a16:rowId xmlns:a16="http://schemas.microsoft.com/office/drawing/2014/main" val="1332120170"/>
                  </a:ext>
                </a:extLst>
              </a:tr>
            </a:tbl>
          </a:graphicData>
        </a:graphic>
      </p:graphicFrame>
      <p:sp>
        <p:nvSpPr>
          <p:cNvPr id="15" name="3 Marcador de número de diapositiva">
            <a:extLst>
              <a:ext uri="{FF2B5EF4-FFF2-40B4-BE49-F238E27FC236}">
                <a16:creationId xmlns:a16="http://schemas.microsoft.com/office/drawing/2014/main" id="{5377BB44-1FA5-430B-B301-68C945377A62}"/>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24</a:t>
            </a:fld>
            <a:endParaRPr lang="es-MX" dirty="0"/>
          </a:p>
        </p:txBody>
      </p:sp>
    </p:spTree>
    <p:extLst>
      <p:ext uri="{BB962C8B-B14F-4D97-AF65-F5344CB8AC3E}">
        <p14:creationId xmlns:p14="http://schemas.microsoft.com/office/powerpoint/2010/main" val="9152828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5E72943B-B26D-4726-A615-A6C120F509E2}"/>
              </a:ext>
            </a:extLst>
          </p:cNvPr>
          <p:cNvSpPr txBox="1"/>
          <p:nvPr/>
        </p:nvSpPr>
        <p:spPr>
          <a:xfrm>
            <a:off x="239889" y="147676"/>
            <a:ext cx="8621889" cy="954107"/>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28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FEDERACIÓN: Sentido de las resoluciones del Pleno del INAI</a:t>
            </a:r>
          </a:p>
        </p:txBody>
      </p:sp>
      <p:graphicFrame>
        <p:nvGraphicFramePr>
          <p:cNvPr id="5" name="Tabla 4">
            <a:extLst>
              <a:ext uri="{FF2B5EF4-FFF2-40B4-BE49-F238E27FC236}">
                <a16:creationId xmlns:a16="http://schemas.microsoft.com/office/drawing/2014/main" id="{3A43CA18-CA84-4D2F-9D0F-164531122732}"/>
              </a:ext>
            </a:extLst>
          </p:cNvPr>
          <p:cNvGraphicFramePr>
            <a:graphicFrameLocks noGrp="1"/>
          </p:cNvGraphicFramePr>
          <p:nvPr>
            <p:extLst>
              <p:ext uri="{D42A27DB-BD31-4B8C-83A1-F6EECF244321}">
                <p14:modId xmlns:p14="http://schemas.microsoft.com/office/powerpoint/2010/main" val="1735783897"/>
              </p:ext>
            </p:extLst>
          </p:nvPr>
        </p:nvGraphicFramePr>
        <p:xfrm>
          <a:off x="239889" y="2524817"/>
          <a:ext cx="8621888" cy="4059384"/>
        </p:xfrm>
        <a:graphic>
          <a:graphicData uri="http://schemas.openxmlformats.org/drawingml/2006/table">
            <a:tbl>
              <a:tblPr/>
              <a:tblGrid>
                <a:gridCol w="2080946">
                  <a:extLst>
                    <a:ext uri="{9D8B030D-6E8A-4147-A177-3AD203B41FA5}">
                      <a16:colId xmlns:a16="http://schemas.microsoft.com/office/drawing/2014/main" val="461564332"/>
                    </a:ext>
                  </a:extLst>
                </a:gridCol>
                <a:gridCol w="1813396">
                  <a:extLst>
                    <a:ext uri="{9D8B030D-6E8A-4147-A177-3AD203B41FA5}">
                      <a16:colId xmlns:a16="http://schemas.microsoft.com/office/drawing/2014/main" val="3854442990"/>
                    </a:ext>
                  </a:extLst>
                </a:gridCol>
                <a:gridCol w="1486389">
                  <a:extLst>
                    <a:ext uri="{9D8B030D-6E8A-4147-A177-3AD203B41FA5}">
                      <a16:colId xmlns:a16="http://schemas.microsoft.com/office/drawing/2014/main" val="2414872869"/>
                    </a:ext>
                  </a:extLst>
                </a:gridCol>
                <a:gridCol w="1932307">
                  <a:extLst>
                    <a:ext uri="{9D8B030D-6E8A-4147-A177-3AD203B41FA5}">
                      <a16:colId xmlns:a16="http://schemas.microsoft.com/office/drawing/2014/main" val="1485511518"/>
                    </a:ext>
                  </a:extLst>
                </a:gridCol>
                <a:gridCol w="1308850">
                  <a:extLst>
                    <a:ext uri="{9D8B030D-6E8A-4147-A177-3AD203B41FA5}">
                      <a16:colId xmlns:a16="http://schemas.microsoft.com/office/drawing/2014/main" val="963936642"/>
                    </a:ext>
                  </a:extLst>
                </a:gridCol>
              </a:tblGrid>
              <a:tr h="754434">
                <a:tc rowSpan="2">
                  <a:txBody>
                    <a:bodyPr/>
                    <a:lstStyle/>
                    <a:p>
                      <a:pPr algn="ctr" fontAlgn="ctr"/>
                      <a:r>
                        <a:rPr lang="es-MX" sz="1800" b="1" i="0" u="none" strike="noStrike" dirty="0">
                          <a:solidFill>
                            <a:schemeClr val="bg1"/>
                          </a:solidFill>
                          <a:effectLst/>
                          <a:latin typeface="+mn-lt"/>
                          <a:cs typeface="Times New Roman" panose="02020603050405020304" pitchFamily="18" charset="0"/>
                        </a:rPr>
                        <a:t>Sentido de la resolución</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gridSpan="2">
                  <a:txBody>
                    <a:bodyPr/>
                    <a:lstStyle/>
                    <a:p>
                      <a:pPr algn="ctr" fontAlgn="ctr"/>
                      <a:r>
                        <a:rPr lang="es-MX" sz="1800" b="1" i="0" u="none" strike="noStrike" dirty="0">
                          <a:solidFill>
                            <a:schemeClr val="bg1"/>
                          </a:solidFill>
                          <a:effectLst/>
                          <a:latin typeface="+mn-lt"/>
                          <a:cs typeface="Times New Roman" panose="02020603050405020304" pitchFamily="18" charset="0"/>
                        </a:rPr>
                        <a:t>Recurso de Acceso a la Información</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MX"/>
                    </a:p>
                  </a:txBody>
                  <a:tcPr/>
                </a:tc>
                <a:tc gridSpan="2">
                  <a:txBody>
                    <a:bodyPr/>
                    <a:lstStyle/>
                    <a:p>
                      <a:pPr algn="ctr" fontAlgn="ctr"/>
                      <a:r>
                        <a:rPr lang="es-ES" sz="1800" b="1" i="0" u="none" strike="noStrike" dirty="0">
                          <a:solidFill>
                            <a:schemeClr val="bg1"/>
                          </a:solidFill>
                          <a:effectLst/>
                          <a:latin typeface="+mn-lt"/>
                          <a:cs typeface="Times New Roman" panose="02020603050405020304" pitchFamily="18" charset="0"/>
                        </a:rPr>
                        <a:t>Recurso de Protección de Datos</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MX"/>
                    </a:p>
                  </a:txBody>
                  <a:tcPr/>
                </a:tc>
                <a:extLst>
                  <a:ext uri="{0D108BD9-81ED-4DB2-BD59-A6C34878D82A}">
                    <a16:rowId xmlns:a16="http://schemas.microsoft.com/office/drawing/2014/main" val="3327325481"/>
                  </a:ext>
                </a:extLst>
              </a:tr>
              <a:tr h="639168">
                <a:tc vMerge="1">
                  <a:txBody>
                    <a:bodyPr/>
                    <a:lstStyle/>
                    <a:p>
                      <a:endParaRPr lang="es-MX"/>
                    </a:p>
                  </a:txBody>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Número de recursos</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Porcentaje</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Número de recursos</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Porcentaje</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2219934990"/>
                  </a:ext>
                </a:extLst>
              </a:tr>
              <a:tr h="380826">
                <a:tc>
                  <a:txBody>
                    <a:bodyPr/>
                    <a:lstStyle/>
                    <a:p>
                      <a:pPr algn="ctr" fontAlgn="ctr"/>
                      <a:r>
                        <a:rPr lang="es-MX" sz="1800" b="0" i="0" u="none" strike="noStrike" dirty="0">
                          <a:effectLst/>
                          <a:latin typeface="+mn-lt"/>
                          <a:cs typeface="Times New Roman" panose="02020603050405020304" pitchFamily="18" charset="0"/>
                        </a:rPr>
                        <a:t>Confirma</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245</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7.9</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7</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5.3</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6214009"/>
                  </a:ext>
                </a:extLst>
              </a:tr>
              <a:tr h="380826">
                <a:tc>
                  <a:txBody>
                    <a:bodyPr/>
                    <a:lstStyle/>
                    <a:p>
                      <a:pPr algn="ctr" fontAlgn="ctr"/>
                      <a:r>
                        <a:rPr lang="es-MX" sz="1800" b="0" i="0" u="none" strike="noStrike" dirty="0">
                          <a:effectLst/>
                          <a:latin typeface="+mn-lt"/>
                          <a:cs typeface="Times New Roman" panose="02020603050405020304" pitchFamily="18" charset="0"/>
                        </a:rPr>
                        <a:t>Modifica</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1,545</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50.1</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34</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25.8</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9254214"/>
                  </a:ext>
                </a:extLst>
              </a:tr>
              <a:tr h="380826">
                <a:tc>
                  <a:txBody>
                    <a:bodyPr/>
                    <a:lstStyle/>
                    <a:p>
                      <a:pPr algn="ctr" fontAlgn="ctr"/>
                      <a:r>
                        <a:rPr lang="es-MX" sz="1800" b="0" i="0" u="none" strike="noStrike" dirty="0">
                          <a:effectLst/>
                          <a:latin typeface="+mn-lt"/>
                          <a:cs typeface="Times New Roman" panose="02020603050405020304" pitchFamily="18" charset="0"/>
                        </a:rPr>
                        <a:t>Revoca</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652</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21.2</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41</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31.1</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8079879"/>
                  </a:ext>
                </a:extLst>
              </a:tr>
              <a:tr h="380826">
                <a:tc>
                  <a:txBody>
                    <a:bodyPr/>
                    <a:lstStyle/>
                    <a:p>
                      <a:pPr algn="ctr" fontAlgn="ctr"/>
                      <a:r>
                        <a:rPr lang="es-MX" sz="1800" b="0" i="0" u="none" strike="noStrike" dirty="0">
                          <a:effectLst/>
                          <a:latin typeface="+mn-lt"/>
                          <a:cs typeface="Times New Roman" panose="02020603050405020304" pitchFamily="18" charset="0"/>
                        </a:rPr>
                        <a:t>Ordena</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0</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0.0</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3</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2.3</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3157513"/>
                  </a:ext>
                </a:extLst>
              </a:tr>
              <a:tr h="380826">
                <a:tc>
                  <a:txBody>
                    <a:bodyPr/>
                    <a:lstStyle/>
                    <a:p>
                      <a:pPr algn="ctr" fontAlgn="ctr"/>
                      <a:r>
                        <a:rPr lang="es-MX" sz="1800" b="0" i="0" u="none" strike="noStrike" dirty="0">
                          <a:effectLst/>
                          <a:latin typeface="+mn-lt"/>
                          <a:cs typeface="Times New Roman" panose="02020603050405020304" pitchFamily="18" charset="0"/>
                        </a:rPr>
                        <a:t>Sobresee</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293</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9.5</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17</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12.9</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2861667"/>
                  </a:ext>
                </a:extLst>
              </a:tr>
              <a:tr h="380826">
                <a:tc>
                  <a:txBody>
                    <a:bodyPr/>
                    <a:lstStyle/>
                    <a:p>
                      <a:pPr algn="ctr" fontAlgn="ctr"/>
                      <a:r>
                        <a:rPr lang="es-MX" sz="1800" b="0" i="0" u="none" strike="noStrike" dirty="0">
                          <a:effectLst/>
                          <a:latin typeface="+mn-lt"/>
                          <a:cs typeface="Times New Roman" panose="02020603050405020304" pitchFamily="18" charset="0"/>
                        </a:rPr>
                        <a:t>Resueltos de forma</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347</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11.3</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a:effectLst/>
                          <a:latin typeface="+mn-lt"/>
                          <a:cs typeface="Times New Roman" panose="02020603050405020304" pitchFamily="18" charset="0"/>
                        </a:rPr>
                        <a:t>30</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800" b="0" i="0" u="none" strike="noStrike" dirty="0">
                          <a:effectLst/>
                          <a:latin typeface="+mn-lt"/>
                          <a:cs typeface="Times New Roman" panose="02020603050405020304" pitchFamily="18" charset="0"/>
                        </a:rPr>
                        <a:t>22.7</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5032936"/>
                  </a:ext>
                </a:extLst>
              </a:tr>
              <a:tr h="380826">
                <a:tc>
                  <a:txBody>
                    <a:bodyPr/>
                    <a:lstStyle/>
                    <a:p>
                      <a:pPr algn="ctr" fontAlgn="ctr"/>
                      <a:r>
                        <a:rPr lang="es-MX" sz="1800" b="1" i="0" u="none" strike="noStrike" dirty="0">
                          <a:solidFill>
                            <a:schemeClr val="bg1"/>
                          </a:solidFill>
                          <a:effectLst/>
                          <a:latin typeface="+mn-lt"/>
                          <a:cs typeface="Times New Roman" panose="02020603050405020304" pitchFamily="18" charset="0"/>
                        </a:rPr>
                        <a:t>TOTAL</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3,082</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100.0</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132</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800" b="1" i="0" u="none" strike="noStrike" dirty="0">
                          <a:solidFill>
                            <a:schemeClr val="bg1"/>
                          </a:solidFill>
                          <a:effectLst/>
                          <a:latin typeface="+mn-lt"/>
                          <a:cs typeface="Times New Roman" panose="02020603050405020304" pitchFamily="18" charset="0"/>
                        </a:rPr>
                        <a:t>100.0</a:t>
                      </a:r>
                    </a:p>
                  </a:txBody>
                  <a:tcPr marL="5300" marR="5300" marT="5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extLst>
                  <a:ext uri="{0D108BD9-81ED-4DB2-BD59-A6C34878D82A}">
                    <a16:rowId xmlns:a16="http://schemas.microsoft.com/office/drawing/2014/main" val="922263404"/>
                  </a:ext>
                </a:extLst>
              </a:tr>
            </a:tbl>
          </a:graphicData>
        </a:graphic>
      </p:graphicFrame>
      <p:sp>
        <p:nvSpPr>
          <p:cNvPr id="6" name="Rectángulo 5">
            <a:extLst>
              <a:ext uri="{FF2B5EF4-FFF2-40B4-BE49-F238E27FC236}">
                <a16:creationId xmlns:a16="http://schemas.microsoft.com/office/drawing/2014/main" id="{E299C53B-6C49-431E-BFBE-EA210B44F479}"/>
              </a:ext>
            </a:extLst>
          </p:cNvPr>
          <p:cNvSpPr/>
          <p:nvPr/>
        </p:nvSpPr>
        <p:spPr>
          <a:xfrm>
            <a:off x="239888" y="1299411"/>
            <a:ext cx="8621889" cy="1027782"/>
          </a:xfrm>
          <a:prstGeom prst="rect">
            <a:avLst/>
          </a:prstGeom>
        </p:spPr>
        <p:txBody>
          <a:bodyPr wrap="square">
            <a:spAutoFit/>
          </a:bodyPr>
          <a:lstStyle/>
          <a:p>
            <a:pPr algn="just">
              <a:lnSpc>
                <a:spcPct val="115000"/>
              </a:lnSpc>
              <a:spcAft>
                <a:spcPts val="800"/>
              </a:spcAft>
            </a:pPr>
            <a:r>
              <a:rPr lang="es-MX" dirty="0">
                <a:ea typeface="Calibri" panose="020F0502020204030204" pitchFamily="34" charset="0"/>
                <a:cs typeface="Times New Roman" panose="02020603050405020304" pitchFamily="18" charset="0"/>
              </a:rPr>
              <a:t>Sentido de las resoluciones del Pleno del INAI a respuestas negativas de los Sujetos Obligados del Orden Federal </a:t>
            </a:r>
            <a:r>
              <a:rPr lang="es-MX" b="1" dirty="0">
                <a:ea typeface="Calibri" panose="020F0502020204030204" pitchFamily="34" charset="0"/>
                <a:cs typeface="Times New Roman" panose="02020603050405020304" pitchFamily="18" charset="0"/>
              </a:rPr>
              <a:t>recurridas por el solicitante</a:t>
            </a:r>
            <a:r>
              <a:rPr lang="es-MX" dirty="0">
                <a:ea typeface="Calibri" panose="020F0502020204030204" pitchFamily="34" charset="0"/>
                <a:cs typeface="Times New Roman" panose="02020603050405020304" pitchFamily="18" charset="0"/>
              </a:rPr>
              <a:t>, en el periodo del 1 de enero de 2014 al 31 de mayo de 2018</a:t>
            </a:r>
            <a:endParaRPr lang="es-MX" dirty="0">
              <a:effectLst/>
              <a:ea typeface="Calibri" panose="020F0502020204030204" pitchFamily="34" charset="0"/>
              <a:cs typeface="Times New Roman" panose="02020603050405020304" pitchFamily="18" charset="0"/>
            </a:endParaRPr>
          </a:p>
        </p:txBody>
      </p:sp>
      <p:sp>
        <p:nvSpPr>
          <p:cNvPr id="7" name="3 Marcador de número de diapositiva">
            <a:extLst>
              <a:ext uri="{FF2B5EF4-FFF2-40B4-BE49-F238E27FC236}">
                <a16:creationId xmlns:a16="http://schemas.microsoft.com/office/drawing/2014/main" id="{5FB50E3C-686C-49C8-948B-FFCB04BAF831}"/>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25</a:t>
            </a:fld>
            <a:endParaRPr lang="es-MX" dirty="0"/>
          </a:p>
        </p:txBody>
      </p:sp>
    </p:spTree>
    <p:extLst>
      <p:ext uri="{BB962C8B-B14F-4D97-AF65-F5344CB8AC3E}">
        <p14:creationId xmlns:p14="http://schemas.microsoft.com/office/powerpoint/2010/main" val="293661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5E72943B-B26D-4726-A615-A6C120F509E2}"/>
              </a:ext>
            </a:extLst>
          </p:cNvPr>
          <p:cNvSpPr txBox="1"/>
          <p:nvPr/>
        </p:nvSpPr>
        <p:spPr>
          <a:xfrm>
            <a:off x="239889" y="147676"/>
            <a:ext cx="8621889" cy="954107"/>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2800" b="1"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FEDERACIÓN: Cumplimiento de las resoluciones del Pleno del INAI</a:t>
            </a:r>
          </a:p>
        </p:txBody>
      </p:sp>
      <p:graphicFrame>
        <p:nvGraphicFramePr>
          <p:cNvPr id="8" name="Tabla 7">
            <a:extLst>
              <a:ext uri="{FF2B5EF4-FFF2-40B4-BE49-F238E27FC236}">
                <a16:creationId xmlns:a16="http://schemas.microsoft.com/office/drawing/2014/main" id="{174D5B9A-4799-4401-959D-BC30F783C1F5}"/>
              </a:ext>
            </a:extLst>
          </p:cNvPr>
          <p:cNvGraphicFramePr>
            <a:graphicFrameLocks noGrp="1"/>
          </p:cNvGraphicFramePr>
          <p:nvPr>
            <p:extLst>
              <p:ext uri="{D42A27DB-BD31-4B8C-83A1-F6EECF244321}">
                <p14:modId xmlns:p14="http://schemas.microsoft.com/office/powerpoint/2010/main" val="3893066026"/>
              </p:ext>
            </p:extLst>
          </p:nvPr>
        </p:nvGraphicFramePr>
        <p:xfrm>
          <a:off x="250399" y="1294832"/>
          <a:ext cx="8621889" cy="5047488"/>
        </p:xfrm>
        <a:graphic>
          <a:graphicData uri="http://schemas.openxmlformats.org/drawingml/2006/table">
            <a:tbl>
              <a:tblPr firstRow="1" firstCol="1" bandRow="1"/>
              <a:tblGrid>
                <a:gridCol w="1241326">
                  <a:extLst>
                    <a:ext uri="{9D8B030D-6E8A-4147-A177-3AD203B41FA5}">
                      <a16:colId xmlns:a16="http://schemas.microsoft.com/office/drawing/2014/main" val="543750943"/>
                    </a:ext>
                  </a:extLst>
                </a:gridCol>
                <a:gridCol w="2630125">
                  <a:extLst>
                    <a:ext uri="{9D8B030D-6E8A-4147-A177-3AD203B41FA5}">
                      <a16:colId xmlns:a16="http://schemas.microsoft.com/office/drawing/2014/main" val="1127097081"/>
                    </a:ext>
                  </a:extLst>
                </a:gridCol>
                <a:gridCol w="2594966">
                  <a:extLst>
                    <a:ext uri="{9D8B030D-6E8A-4147-A177-3AD203B41FA5}">
                      <a16:colId xmlns:a16="http://schemas.microsoft.com/office/drawing/2014/main" val="738017507"/>
                    </a:ext>
                  </a:extLst>
                </a:gridCol>
                <a:gridCol w="2155472">
                  <a:extLst>
                    <a:ext uri="{9D8B030D-6E8A-4147-A177-3AD203B41FA5}">
                      <a16:colId xmlns:a16="http://schemas.microsoft.com/office/drawing/2014/main" val="3566321723"/>
                    </a:ext>
                  </a:extLst>
                </a:gridCol>
              </a:tblGrid>
              <a:tr h="0">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Año</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Número de resoluciones con instrucción</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Total de resoluciones cumplidas</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Porcentaje de cumplimiento</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3482237777"/>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2003</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166</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166</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100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0087018"/>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2004</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446</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443</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99.3</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5109753"/>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2005</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1,125</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1,122</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99.7</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597938"/>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2006</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1,310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1,304</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99.5</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2102397"/>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2007</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1,782</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1,776</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99.7</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182935"/>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2008</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2,003</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1,987</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99.2</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4235639"/>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2009</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2,070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2,050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0136757"/>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2010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2,018</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2,000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99.1</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4576614"/>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2011</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1,684</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1,657</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98.4</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1650106"/>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2012</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1,857</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1,849</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99.6</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7362433"/>
                  </a:ext>
                </a:extLst>
              </a:tr>
              <a:tr h="0">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2013</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2,498</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2,480</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a:effectLst/>
                          <a:latin typeface="+mn-lt"/>
                          <a:ea typeface="Calibri" panose="020F0502020204030204" pitchFamily="34" charset="0"/>
                          <a:cs typeface="Times New Roman" panose="02020603050405020304" pitchFamily="18" charset="0"/>
                        </a:rPr>
                        <a:t>99.3</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0020832"/>
                  </a:ext>
                </a:extLst>
              </a:tr>
              <a:tr h="0">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2014</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2,708</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2,677</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98.8</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8345367"/>
                  </a:ext>
                </a:extLst>
              </a:tr>
              <a:tr h="0">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2015</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3,370</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3,336</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99.0</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3434980"/>
                  </a:ext>
                </a:extLst>
              </a:tr>
              <a:tr h="0">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2016</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3,421</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3,370</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98.5</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1746788"/>
                  </a:ext>
                </a:extLst>
              </a:tr>
              <a:tr h="0">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2017</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a:effectLst/>
                          <a:latin typeface="+mn-lt"/>
                          <a:ea typeface="Calibri" panose="020F0502020204030204" pitchFamily="34" charset="0"/>
                          <a:cs typeface="Times New Roman" panose="02020603050405020304" pitchFamily="18" charset="0"/>
                        </a:rPr>
                        <a:t>3,651</a:t>
                      </a:r>
                      <a:endParaRPr lang="es-MX" sz="2000" b="1">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3,628</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b="1" dirty="0">
                          <a:effectLst/>
                          <a:latin typeface="+mn-lt"/>
                          <a:ea typeface="Calibri" panose="020F0502020204030204" pitchFamily="34" charset="0"/>
                          <a:cs typeface="Times New Roman" panose="02020603050405020304" pitchFamily="18" charset="0"/>
                        </a:rPr>
                        <a:t>99.3</a:t>
                      </a:r>
                      <a:endParaRPr lang="es-MX" sz="20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669085"/>
                  </a:ext>
                </a:extLst>
              </a:tr>
              <a:tr h="0">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TOTAL</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7"/>
                    </a:solidFill>
                  </a:tcPr>
                </a:tc>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30,109</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7"/>
                    </a:solidFill>
                  </a:tcPr>
                </a:tc>
                <a:tc>
                  <a:txBody>
                    <a:bodyPr/>
                    <a:lstStyle/>
                    <a:p>
                      <a:pPr algn="ctr">
                        <a:lnSpc>
                          <a:spcPct val="115000"/>
                        </a:lnSpc>
                        <a:spcAft>
                          <a:spcPts val="0"/>
                        </a:spcAft>
                      </a:pPr>
                      <a:r>
                        <a:rPr lang="es-MX" sz="1600" b="1">
                          <a:solidFill>
                            <a:srgbClr val="FFFFFF"/>
                          </a:solidFill>
                          <a:effectLst/>
                          <a:latin typeface="+mn-lt"/>
                          <a:ea typeface="Calibri" panose="020F0502020204030204" pitchFamily="34" charset="0"/>
                          <a:cs typeface="Times New Roman" panose="02020603050405020304" pitchFamily="18" charset="0"/>
                        </a:rPr>
                        <a:t>29,845</a:t>
                      </a:r>
                      <a:endParaRPr lang="es-MX" sz="20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7"/>
                    </a:solidFill>
                  </a:tcPr>
                </a:tc>
                <a:tc>
                  <a:txBody>
                    <a:bodyPr/>
                    <a:lstStyle/>
                    <a:p>
                      <a:pPr algn="ctr">
                        <a:lnSpc>
                          <a:spcPct val="115000"/>
                        </a:lnSpc>
                        <a:spcAft>
                          <a:spcPts val="0"/>
                        </a:spcAft>
                      </a:pPr>
                      <a:r>
                        <a:rPr lang="es-MX" sz="1600" b="1" dirty="0">
                          <a:solidFill>
                            <a:srgbClr val="FFFFFF"/>
                          </a:solidFill>
                          <a:effectLst/>
                          <a:latin typeface="+mn-lt"/>
                          <a:ea typeface="Calibri" panose="020F0502020204030204" pitchFamily="34" charset="0"/>
                          <a:cs typeface="Times New Roman" panose="02020603050405020304" pitchFamily="18" charset="0"/>
                        </a:rPr>
                        <a:t>Promedio 99.1</a:t>
                      </a:r>
                      <a:endParaRPr lang="es-MX" sz="20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867"/>
                    </a:solidFill>
                  </a:tcPr>
                </a:tc>
                <a:extLst>
                  <a:ext uri="{0D108BD9-81ED-4DB2-BD59-A6C34878D82A}">
                    <a16:rowId xmlns:a16="http://schemas.microsoft.com/office/drawing/2014/main" val="2169451840"/>
                  </a:ext>
                </a:extLst>
              </a:tr>
            </a:tbl>
          </a:graphicData>
        </a:graphic>
      </p:graphicFrame>
      <p:sp>
        <p:nvSpPr>
          <p:cNvPr id="9" name="3 Marcador de número de diapositiva">
            <a:extLst>
              <a:ext uri="{FF2B5EF4-FFF2-40B4-BE49-F238E27FC236}">
                <a16:creationId xmlns:a16="http://schemas.microsoft.com/office/drawing/2014/main" id="{605A388D-1FF3-4C45-A763-0CD4B1DA3D61}"/>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26</a:t>
            </a:fld>
            <a:endParaRPr lang="es-MX" dirty="0"/>
          </a:p>
        </p:txBody>
      </p:sp>
      <p:sp>
        <p:nvSpPr>
          <p:cNvPr id="2" name="Rectángulo 1"/>
          <p:cNvSpPr/>
          <p:nvPr/>
        </p:nvSpPr>
        <p:spPr>
          <a:xfrm>
            <a:off x="2290618" y="4932217"/>
            <a:ext cx="1006764" cy="1149927"/>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0" name="Rectángulo 9"/>
          <p:cNvSpPr/>
          <p:nvPr/>
        </p:nvSpPr>
        <p:spPr>
          <a:xfrm>
            <a:off x="4899892" y="4918363"/>
            <a:ext cx="1006764" cy="1149927"/>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3" name="CuadroTexto 2"/>
          <p:cNvSpPr txBox="1"/>
          <p:nvPr/>
        </p:nvSpPr>
        <p:spPr>
          <a:xfrm>
            <a:off x="1838039" y="6446983"/>
            <a:ext cx="4488873" cy="338554"/>
          </a:xfrm>
          <a:prstGeom prst="rect">
            <a:avLst/>
          </a:prstGeom>
          <a:noFill/>
        </p:spPr>
        <p:txBody>
          <a:bodyPr wrap="square" rtlCol="0">
            <a:spAutoFit/>
          </a:bodyPr>
          <a:lstStyle/>
          <a:p>
            <a:pPr algn="ctr"/>
            <a:r>
              <a:rPr lang="es-MX" sz="1600" b="1" dirty="0">
                <a:solidFill>
                  <a:srgbClr val="C00000"/>
                </a:solidFill>
              </a:rPr>
              <a:t>Mayor número de resoluciones y cumplimientos</a:t>
            </a:r>
          </a:p>
        </p:txBody>
      </p:sp>
      <p:cxnSp>
        <p:nvCxnSpPr>
          <p:cNvPr id="13" name="Conector recto de flecha 12"/>
          <p:cNvCxnSpPr>
            <a:stCxn id="3" idx="0"/>
            <a:endCxn id="2" idx="3"/>
          </p:cNvCxnSpPr>
          <p:nvPr/>
        </p:nvCxnSpPr>
        <p:spPr>
          <a:xfrm flipH="1" flipV="1">
            <a:off x="3297382" y="5507181"/>
            <a:ext cx="785094" cy="93980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a:stCxn id="3" idx="0"/>
            <a:endCxn id="10" idx="1"/>
          </p:cNvCxnSpPr>
          <p:nvPr/>
        </p:nvCxnSpPr>
        <p:spPr>
          <a:xfrm flipV="1">
            <a:off x="4082476" y="5493327"/>
            <a:ext cx="817416" cy="9536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36802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239889" y="5697037"/>
            <a:ext cx="8691675" cy="1057212"/>
          </a:xfrm>
          <a:prstGeom prst="rect">
            <a:avLst/>
          </a:prstGeom>
        </p:spPr>
        <p:txBody>
          <a:bodyPr wrap="square">
            <a:spAutoFit/>
          </a:bodyPr>
          <a:lstStyle/>
          <a:p>
            <a:pPr algn="ctr">
              <a:lnSpc>
                <a:spcPct val="110000"/>
              </a:lnSpc>
            </a:pPr>
            <a:r>
              <a:rPr lang="es-MX" sz="1900" dirty="0">
                <a:solidFill>
                  <a:srgbClr val="7030A0"/>
                </a:solidFill>
              </a:rPr>
              <a:t>Cifras </a:t>
            </a:r>
            <a:r>
              <a:rPr lang="es-MX" sz="1900" b="1" dirty="0">
                <a:solidFill>
                  <a:srgbClr val="7030A0"/>
                </a:solidFill>
              </a:rPr>
              <a:t>nacionales </a:t>
            </a:r>
            <a:r>
              <a:rPr lang="es-MX" sz="1900" dirty="0">
                <a:solidFill>
                  <a:srgbClr val="7030A0"/>
                </a:solidFill>
              </a:rPr>
              <a:t>actualizadas al día </a:t>
            </a:r>
            <a:r>
              <a:rPr lang="es-MX" sz="1900" u="sng" dirty="0">
                <a:solidFill>
                  <a:srgbClr val="7030A0"/>
                </a:solidFill>
              </a:rPr>
              <a:t>6 de agosto de 2018</a:t>
            </a:r>
            <a:r>
              <a:rPr lang="es-MX" sz="1900" dirty="0">
                <a:solidFill>
                  <a:srgbClr val="7030A0"/>
                </a:solidFill>
              </a:rPr>
              <a:t>: </a:t>
            </a:r>
          </a:p>
          <a:p>
            <a:pPr algn="just">
              <a:lnSpc>
                <a:spcPct val="110000"/>
              </a:lnSpc>
            </a:pPr>
            <a:r>
              <a:rPr lang="es-MX" sz="1900" b="1" dirty="0">
                <a:solidFill>
                  <a:srgbClr val="7030A0"/>
                </a:solidFill>
              </a:rPr>
              <a:t>Registros primarios: 462,388,019</a:t>
            </a:r>
            <a:r>
              <a:rPr lang="es-MX" sz="1900" dirty="0">
                <a:solidFill>
                  <a:srgbClr val="7030A0"/>
                </a:solidFill>
              </a:rPr>
              <a:t>	</a:t>
            </a:r>
            <a:r>
              <a:rPr lang="es-MX" sz="1900" b="1" dirty="0">
                <a:solidFill>
                  <a:srgbClr val="7030A0"/>
                </a:solidFill>
              </a:rPr>
              <a:t>Secundarios: 961,601,995</a:t>
            </a:r>
            <a:r>
              <a:rPr lang="es-MX" sz="1900" dirty="0">
                <a:solidFill>
                  <a:srgbClr val="7030A0"/>
                </a:solidFill>
              </a:rPr>
              <a:t>	</a:t>
            </a:r>
            <a:r>
              <a:rPr lang="es-MX" sz="1900" b="1" dirty="0">
                <a:solidFill>
                  <a:srgbClr val="7030A0"/>
                </a:solidFill>
              </a:rPr>
              <a:t>Total: 1,423,990,014</a:t>
            </a:r>
          </a:p>
          <a:p>
            <a:pPr algn="just">
              <a:lnSpc>
                <a:spcPct val="110000"/>
              </a:lnSpc>
            </a:pPr>
            <a:r>
              <a:rPr lang="es-MX" sz="1900" dirty="0">
                <a:solidFill>
                  <a:srgbClr val="7030A0"/>
                </a:solidFill>
              </a:rPr>
              <a:t>Se estima que </a:t>
            </a:r>
            <a:r>
              <a:rPr lang="es-MX" sz="1900" b="1" dirty="0">
                <a:solidFill>
                  <a:srgbClr val="7030A0"/>
                </a:solidFill>
              </a:rPr>
              <a:t>la PNT tiene cargados más de 14 mil millones de datos</a:t>
            </a:r>
            <a:endParaRPr lang="es-MX" sz="1900" b="1" dirty="0">
              <a:solidFill>
                <a:srgbClr val="7030A0"/>
              </a:solidFill>
              <a:ea typeface="Calibri" panose="020F0502020204030204" pitchFamily="34" charset="0"/>
              <a:cs typeface="Times New Roman" panose="02020603050405020304" pitchFamily="18" charset="0"/>
            </a:endParaRPr>
          </a:p>
        </p:txBody>
      </p:sp>
      <p:sp>
        <p:nvSpPr>
          <p:cNvPr id="8" name="CuadroTexto 7"/>
          <p:cNvSpPr txBox="1"/>
          <p:nvPr/>
        </p:nvSpPr>
        <p:spPr>
          <a:xfrm>
            <a:off x="239889" y="158304"/>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_tradnl" sz="3200" dirty="0">
                <a:ln>
                  <a:solidFill>
                    <a:schemeClr val="accent5">
                      <a:lumMod val="50000"/>
                      <a:alpha val="22000"/>
                    </a:schemeClr>
                  </a:solidFill>
                </a:ln>
                <a:solidFill>
                  <a:schemeClr val="bg1"/>
                </a:solidFill>
                <a:effectLst>
                  <a:outerShdw blurRad="50800" dist="38100" dir="2700000" algn="tl" rotWithShape="0">
                    <a:srgbClr val="000000">
                      <a:alpha val="43000"/>
                    </a:srgbClr>
                  </a:outerShdw>
                </a:effectLst>
                <a:latin typeface="+mj-lt"/>
              </a:rPr>
              <a:t>Carga de obligaciones de transparencia en el SIPOT</a:t>
            </a:r>
          </a:p>
        </p:txBody>
      </p:sp>
      <p:sp>
        <p:nvSpPr>
          <p:cNvPr id="9" name="3 Marcador de número de diapositiva">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27</a:t>
            </a:fld>
            <a:endParaRPr lang="es-MX" dirty="0"/>
          </a:p>
        </p:txBody>
      </p:sp>
      <p:graphicFrame>
        <p:nvGraphicFramePr>
          <p:cNvPr id="10" name="Gráfico 9">
            <a:extLst>
              <a:ext uri="{FF2B5EF4-FFF2-40B4-BE49-F238E27FC236}">
                <a16:creationId xmlns:a16="http://schemas.microsoft.com/office/drawing/2014/main" id="{A217F65D-7947-4A43-9223-0BD017482E8A}"/>
              </a:ext>
            </a:extLst>
          </p:cNvPr>
          <p:cNvGraphicFramePr/>
          <p:nvPr>
            <p:extLst>
              <p:ext uri="{D42A27DB-BD31-4B8C-83A1-F6EECF244321}">
                <p14:modId xmlns:p14="http://schemas.microsoft.com/office/powerpoint/2010/main" val="1190301352"/>
              </p:ext>
            </p:extLst>
          </p:nvPr>
        </p:nvGraphicFramePr>
        <p:xfrm>
          <a:off x="770047" y="1381212"/>
          <a:ext cx="7403211" cy="4131190"/>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ángulo 10">
            <a:extLst>
              <a:ext uri="{FF2B5EF4-FFF2-40B4-BE49-F238E27FC236}">
                <a16:creationId xmlns:a16="http://schemas.microsoft.com/office/drawing/2014/main" id="{DF3875BB-84E6-42AD-9589-0664A63791AA}"/>
              </a:ext>
            </a:extLst>
          </p:cNvPr>
          <p:cNvSpPr/>
          <p:nvPr/>
        </p:nvSpPr>
        <p:spPr>
          <a:xfrm>
            <a:off x="1127760" y="868058"/>
            <a:ext cx="6888480" cy="392159"/>
          </a:xfrm>
          <a:prstGeom prst="rect">
            <a:avLst/>
          </a:prstGeom>
        </p:spPr>
        <p:txBody>
          <a:bodyPr wrap="square">
            <a:spAutoFit/>
          </a:bodyPr>
          <a:lstStyle/>
          <a:p>
            <a:pPr algn="ctr">
              <a:lnSpc>
                <a:spcPct val="115000"/>
              </a:lnSpc>
              <a:spcAft>
                <a:spcPts val="800"/>
              </a:spcAft>
            </a:pPr>
            <a:r>
              <a:rPr lang="es-MX" b="1" dirty="0">
                <a:ea typeface="Calibri" panose="020F0502020204030204" pitchFamily="34" charset="0"/>
                <a:cs typeface="Times New Roman" panose="02020603050405020304" pitchFamily="18" charset="0"/>
              </a:rPr>
              <a:t>Registros capturados en el SIPOT (datos al 17 de junio de 2018)</a:t>
            </a:r>
            <a:endParaRPr lang="es-MX" sz="1600" b="1" dirty="0">
              <a:effectLst/>
              <a:ea typeface="Calibri" panose="020F0502020204030204" pitchFamily="34" charset="0"/>
              <a:cs typeface="Times New Roman" panose="02020603050405020304" pitchFamily="18" charset="0"/>
            </a:endParaRPr>
          </a:p>
        </p:txBody>
      </p:sp>
      <p:sp>
        <p:nvSpPr>
          <p:cNvPr id="12" name="Rectángulo 11"/>
          <p:cNvSpPr/>
          <p:nvPr/>
        </p:nvSpPr>
        <p:spPr>
          <a:xfrm>
            <a:off x="6631708" y="6049818"/>
            <a:ext cx="2230069" cy="306532"/>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228045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p:cNvPr>
          <p:cNvSpPr txBox="1"/>
          <p:nvPr/>
        </p:nvSpPr>
        <p:spPr>
          <a:xfrm>
            <a:off x="239889" y="140795"/>
            <a:ext cx="8621889" cy="1077218"/>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u="sng" cap="small" dirty="0">
                <a:solidFill>
                  <a:schemeClr val="bg1"/>
                </a:solidFill>
              </a:rPr>
              <a:t>Federación</a:t>
            </a:r>
            <a:r>
              <a:rPr lang="es-MX" sz="3200" b="1" cap="small" dirty="0">
                <a:solidFill>
                  <a:schemeClr val="bg1"/>
                </a:solidFill>
              </a:rPr>
              <a:t>: verificación del cumplimiento de las obligaciones de transparencia</a:t>
            </a:r>
            <a:endParaRPr lang="es-MX" sz="3200" b="1" u="sng" cap="small" dirty="0">
              <a:solidFill>
                <a:schemeClr val="bg1"/>
              </a:solidFill>
            </a:endParaRPr>
          </a:p>
        </p:txBody>
      </p:sp>
      <p:graphicFrame>
        <p:nvGraphicFramePr>
          <p:cNvPr id="7" name="2 Tabla">
            <a:extLst>
              <a:ext uri="{FF2B5EF4-FFF2-40B4-BE49-F238E27FC236}">
                <a16:creationId xmlns:a16="http://schemas.microsoft.com/office/drawing/2014/main" id="{83ABBA45-96B9-49A3-95CC-B3D5159AC430}"/>
              </a:ext>
            </a:extLst>
          </p:cNvPr>
          <p:cNvGraphicFramePr>
            <a:graphicFrameLocks noGrp="1"/>
          </p:cNvGraphicFramePr>
          <p:nvPr>
            <p:extLst>
              <p:ext uri="{D42A27DB-BD31-4B8C-83A1-F6EECF244321}">
                <p14:modId xmlns:p14="http://schemas.microsoft.com/office/powerpoint/2010/main" val="3387729051"/>
              </p:ext>
            </p:extLst>
          </p:nvPr>
        </p:nvGraphicFramePr>
        <p:xfrm>
          <a:off x="517236" y="2290622"/>
          <a:ext cx="8169564" cy="4347726"/>
        </p:xfrm>
        <a:graphic>
          <a:graphicData uri="http://schemas.openxmlformats.org/drawingml/2006/table">
            <a:tbl>
              <a:tblPr/>
              <a:tblGrid>
                <a:gridCol w="3554236">
                  <a:extLst>
                    <a:ext uri="{9D8B030D-6E8A-4147-A177-3AD203B41FA5}">
                      <a16:colId xmlns:a16="http://schemas.microsoft.com/office/drawing/2014/main" val="20000"/>
                    </a:ext>
                  </a:extLst>
                </a:gridCol>
                <a:gridCol w="2696548">
                  <a:extLst>
                    <a:ext uri="{9D8B030D-6E8A-4147-A177-3AD203B41FA5}">
                      <a16:colId xmlns:a16="http://schemas.microsoft.com/office/drawing/2014/main" val="20001"/>
                    </a:ext>
                  </a:extLst>
                </a:gridCol>
                <a:gridCol w="1918780">
                  <a:extLst>
                    <a:ext uri="{9D8B030D-6E8A-4147-A177-3AD203B41FA5}">
                      <a16:colId xmlns:a16="http://schemas.microsoft.com/office/drawing/2014/main" val="20002"/>
                    </a:ext>
                  </a:extLst>
                </a:gridCol>
              </a:tblGrid>
              <a:tr h="717610">
                <a:tc>
                  <a:txBody>
                    <a:bodyPr/>
                    <a:lstStyle/>
                    <a:p>
                      <a:pPr algn="ctr" fontAlgn="ctr"/>
                      <a:r>
                        <a:rPr lang="es-MX" sz="1900" b="1" i="0" u="none" strike="noStrike" dirty="0">
                          <a:solidFill>
                            <a:schemeClr val="bg1"/>
                          </a:solidFill>
                          <a:effectLst/>
                          <a:latin typeface="+mn-lt"/>
                          <a:cs typeface="Times New Roman" panose="02020603050405020304" pitchFamily="18" charset="0"/>
                        </a:rPr>
                        <a:t>Sector</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MX" sz="1900" b="1" i="0" u="none" strike="noStrike" dirty="0">
                          <a:solidFill>
                            <a:schemeClr val="bg1"/>
                          </a:solidFill>
                          <a:effectLst/>
                          <a:latin typeface="+mn-lt"/>
                          <a:cs typeface="Times New Roman" panose="02020603050405020304" pitchFamily="18" charset="0"/>
                        </a:rPr>
                        <a:t>Número de Sujetos</a:t>
                      </a:r>
                      <a:r>
                        <a:rPr lang="es-MX" sz="1900" b="1" i="0" u="none" strike="noStrike" baseline="0" dirty="0">
                          <a:solidFill>
                            <a:schemeClr val="bg1"/>
                          </a:solidFill>
                          <a:effectLst/>
                          <a:latin typeface="+mn-lt"/>
                          <a:cs typeface="Times New Roman" panose="02020603050405020304" pitchFamily="18" charset="0"/>
                        </a:rPr>
                        <a:t> Obligados </a:t>
                      </a:r>
                      <a:endParaRPr lang="es-MX" sz="1900" b="1" i="0" u="none" strike="noStrike" dirty="0">
                        <a:solidFill>
                          <a:schemeClr val="bg1"/>
                        </a:solidFill>
                        <a:effectLst/>
                        <a:latin typeface="+mn-lt"/>
                        <a:cs typeface="Times New Roman" panose="02020603050405020304" pitchFamily="18" charset="0"/>
                      </a:endParaRP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s-ES" sz="1900" b="1" dirty="0">
                          <a:solidFill>
                            <a:schemeClr val="bg1"/>
                          </a:solidFill>
                          <a:effectLst/>
                          <a:latin typeface="+mn-lt"/>
                          <a:cs typeface="Times New Roman" panose="02020603050405020304" pitchFamily="18" charset="0"/>
                        </a:rPr>
                        <a:t>IGCPT</a:t>
                      </a:r>
                      <a:endParaRPr lang="es-MX" sz="1900" b="1" i="0" u="none" strike="noStrike" dirty="0">
                        <a:solidFill>
                          <a:schemeClr val="bg1"/>
                        </a:solidFill>
                        <a:effectLst/>
                        <a:latin typeface="+mn-lt"/>
                        <a:cs typeface="Times New Roman" panose="02020603050405020304" pitchFamily="18" charset="0"/>
                      </a:endParaRP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10001"/>
                  </a:ext>
                </a:extLst>
              </a:tr>
              <a:tr h="365816">
                <a:tc>
                  <a:txBody>
                    <a:bodyPr/>
                    <a:lstStyle/>
                    <a:p>
                      <a:pPr algn="l" fontAlgn="ctr"/>
                      <a:r>
                        <a:rPr lang="es-MX" sz="1900" b="0" i="0" u="none" strike="noStrike" dirty="0">
                          <a:solidFill>
                            <a:srgbClr val="000000"/>
                          </a:solidFill>
                          <a:effectLst/>
                          <a:latin typeface="+mn-lt"/>
                          <a:cs typeface="Times New Roman" panose="02020603050405020304" pitchFamily="18" charset="0"/>
                        </a:rPr>
                        <a:t>Ejecutivo Federal</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291</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58.68%</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65816">
                <a:tc>
                  <a:txBody>
                    <a:bodyPr/>
                    <a:lstStyle/>
                    <a:p>
                      <a:pPr algn="l" fontAlgn="ctr"/>
                      <a:r>
                        <a:rPr lang="es-MX" sz="1900" b="0" i="0" u="none" strike="noStrike" dirty="0">
                          <a:solidFill>
                            <a:srgbClr val="000000"/>
                          </a:solidFill>
                          <a:effectLst/>
                          <a:latin typeface="+mn-lt"/>
                          <a:cs typeface="Times New Roman" panose="02020603050405020304" pitchFamily="18" charset="0"/>
                        </a:rPr>
                        <a:t>Fideicomisos y fondos públicos</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405</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73.55%</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3"/>
                  </a:ext>
                </a:extLst>
              </a:tr>
              <a:tr h="365816">
                <a:tc>
                  <a:txBody>
                    <a:bodyPr/>
                    <a:lstStyle/>
                    <a:p>
                      <a:pPr algn="l" fontAlgn="ctr"/>
                      <a:r>
                        <a:rPr lang="es-MX" sz="1900" b="0" i="0" u="none" strike="noStrike" dirty="0">
                          <a:solidFill>
                            <a:srgbClr val="000000"/>
                          </a:solidFill>
                          <a:effectLst/>
                          <a:latin typeface="+mn-lt"/>
                          <a:cs typeface="Times New Roman" panose="02020603050405020304" pitchFamily="18" charset="0"/>
                        </a:rPr>
                        <a:t>Poder Judicial</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a:solidFill>
                            <a:srgbClr val="000000"/>
                          </a:solidFill>
                          <a:effectLst/>
                          <a:latin typeface="+mn-lt"/>
                          <a:cs typeface="Times New Roman" panose="02020603050405020304" pitchFamily="18" charset="0"/>
                        </a:rPr>
                        <a:t>3</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88.47%</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65816">
                <a:tc>
                  <a:txBody>
                    <a:bodyPr/>
                    <a:lstStyle/>
                    <a:p>
                      <a:pPr algn="l" fontAlgn="ctr"/>
                      <a:r>
                        <a:rPr lang="es-MX" sz="1900" b="0" i="0" u="none" strike="noStrike" dirty="0">
                          <a:solidFill>
                            <a:srgbClr val="000000"/>
                          </a:solidFill>
                          <a:effectLst/>
                          <a:latin typeface="+mn-lt"/>
                          <a:cs typeface="Times New Roman" panose="02020603050405020304" pitchFamily="18" charset="0"/>
                        </a:rPr>
                        <a:t>Poder Legislativo</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3</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94.39%</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5"/>
                  </a:ext>
                </a:extLst>
              </a:tr>
              <a:tr h="717610">
                <a:tc>
                  <a:txBody>
                    <a:bodyPr/>
                    <a:lstStyle/>
                    <a:p>
                      <a:pPr algn="l" fontAlgn="ctr"/>
                      <a:r>
                        <a:rPr lang="es-MX" sz="1900" b="0" i="0" u="none" strike="noStrike" dirty="0">
                          <a:solidFill>
                            <a:srgbClr val="000000"/>
                          </a:solidFill>
                          <a:effectLst/>
                          <a:latin typeface="+mn-lt"/>
                          <a:cs typeface="Times New Roman" panose="02020603050405020304" pitchFamily="18" charset="0"/>
                        </a:rPr>
                        <a:t>Órganos Constitucionales Autónomos</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a:solidFill>
                            <a:srgbClr val="000000"/>
                          </a:solidFill>
                          <a:effectLst/>
                          <a:latin typeface="+mn-lt"/>
                          <a:cs typeface="Times New Roman" panose="02020603050405020304" pitchFamily="18" charset="0"/>
                        </a:rPr>
                        <a:t>13</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74.37%</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65816">
                <a:tc>
                  <a:txBody>
                    <a:bodyPr/>
                    <a:lstStyle/>
                    <a:p>
                      <a:pPr algn="l" fontAlgn="ctr"/>
                      <a:r>
                        <a:rPr lang="es-MX" sz="1900" b="0" i="0" u="none" strike="noStrike" dirty="0">
                          <a:solidFill>
                            <a:srgbClr val="000000"/>
                          </a:solidFill>
                          <a:effectLst/>
                          <a:latin typeface="+mn-lt"/>
                          <a:cs typeface="Times New Roman" panose="02020603050405020304" pitchFamily="18" charset="0"/>
                        </a:rPr>
                        <a:t>Partidos Políticos</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9</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62.24%</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7"/>
                  </a:ext>
                </a:extLst>
              </a:tr>
              <a:tr h="365816">
                <a:tc>
                  <a:txBody>
                    <a:bodyPr/>
                    <a:lstStyle/>
                    <a:p>
                      <a:pPr algn="l" fontAlgn="ctr"/>
                      <a:r>
                        <a:rPr lang="es-MX" sz="1900" b="0" i="0" u="none" strike="noStrike" dirty="0">
                          <a:solidFill>
                            <a:srgbClr val="000000"/>
                          </a:solidFill>
                          <a:effectLst/>
                          <a:latin typeface="+mn-lt"/>
                          <a:cs typeface="Times New Roman" panose="02020603050405020304" pitchFamily="18" charset="0"/>
                        </a:rPr>
                        <a:t>Sindicatos</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a:solidFill>
                            <a:srgbClr val="000000"/>
                          </a:solidFill>
                          <a:effectLst/>
                          <a:latin typeface="+mn-lt"/>
                          <a:cs typeface="Times New Roman" panose="02020603050405020304" pitchFamily="18" charset="0"/>
                        </a:rPr>
                        <a:t>138</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900" b="0" i="0" u="none" strike="noStrike" dirty="0">
                          <a:solidFill>
                            <a:srgbClr val="000000"/>
                          </a:solidFill>
                          <a:effectLst/>
                          <a:latin typeface="+mn-lt"/>
                          <a:cs typeface="Times New Roman" panose="02020603050405020304" pitchFamily="18" charset="0"/>
                        </a:rPr>
                        <a:t>35.76%</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717610">
                <a:tc>
                  <a:txBody>
                    <a:bodyPr/>
                    <a:lstStyle/>
                    <a:p>
                      <a:pPr algn="ctr" fontAlgn="ctr"/>
                      <a:r>
                        <a:rPr lang="es-MX" sz="1900" b="1" i="0" u="none" strike="noStrike" dirty="0">
                          <a:solidFill>
                            <a:schemeClr val="bg1"/>
                          </a:solidFill>
                          <a:effectLst/>
                          <a:latin typeface="+mn-lt"/>
                          <a:cs typeface="Times New Roman" panose="02020603050405020304" pitchFamily="18" charset="0"/>
                        </a:rPr>
                        <a:t>Total general</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900" b="1" i="0" u="none" strike="noStrike" dirty="0">
                          <a:solidFill>
                            <a:schemeClr val="bg1"/>
                          </a:solidFill>
                          <a:effectLst/>
                          <a:latin typeface="+mn-lt"/>
                          <a:cs typeface="Times New Roman" panose="02020603050405020304" pitchFamily="18" charset="0"/>
                        </a:rPr>
                        <a:t>862</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tc>
                  <a:txBody>
                    <a:bodyPr/>
                    <a:lstStyle/>
                    <a:p>
                      <a:pPr algn="ctr" fontAlgn="ctr"/>
                      <a:r>
                        <a:rPr lang="es-MX" sz="1900" b="1" i="0" u="none" strike="noStrike" dirty="0">
                          <a:solidFill>
                            <a:schemeClr val="bg1"/>
                          </a:solidFill>
                          <a:effectLst/>
                          <a:latin typeface="+mn-lt"/>
                          <a:cs typeface="Times New Roman" panose="02020603050405020304" pitchFamily="18" charset="0"/>
                        </a:rPr>
                        <a:t>Promedio:</a:t>
                      </a:r>
                      <a:r>
                        <a:rPr lang="es-MX" sz="1900" b="1" i="0" u="none" strike="noStrike" baseline="0" dirty="0">
                          <a:solidFill>
                            <a:schemeClr val="bg1"/>
                          </a:solidFill>
                          <a:effectLst/>
                          <a:latin typeface="+mn-lt"/>
                          <a:cs typeface="Times New Roman" panose="02020603050405020304" pitchFamily="18" charset="0"/>
                        </a:rPr>
                        <a:t> </a:t>
                      </a:r>
                      <a:r>
                        <a:rPr lang="es-MX" sz="1900" b="1" i="0" u="none" strike="noStrike" dirty="0">
                          <a:solidFill>
                            <a:schemeClr val="bg1"/>
                          </a:solidFill>
                          <a:effectLst/>
                          <a:latin typeface="+mn-lt"/>
                          <a:cs typeface="Times New Roman" panose="02020603050405020304" pitchFamily="18" charset="0"/>
                        </a:rPr>
                        <a:t>62.74%</a:t>
                      </a:r>
                    </a:p>
                  </a:txBody>
                  <a:tcPr marL="12149" marR="12149" marT="12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15867"/>
                    </a:solidFill>
                  </a:tcPr>
                </a:tc>
                <a:extLst>
                  <a:ext uri="{0D108BD9-81ED-4DB2-BD59-A6C34878D82A}">
                    <a16:rowId xmlns:a16="http://schemas.microsoft.com/office/drawing/2014/main" val="10009"/>
                  </a:ext>
                </a:extLst>
              </a:tr>
            </a:tbl>
          </a:graphicData>
        </a:graphic>
      </p:graphicFrame>
      <p:sp>
        <p:nvSpPr>
          <p:cNvPr id="8" name="Rectángulo 7">
            <a:extLst>
              <a:ext uri="{FF2B5EF4-FFF2-40B4-BE49-F238E27FC236}">
                <a16:creationId xmlns:a16="http://schemas.microsoft.com/office/drawing/2014/main" id="{15D6C132-9917-4496-8B25-F493EE56B3A4}"/>
              </a:ext>
            </a:extLst>
          </p:cNvPr>
          <p:cNvSpPr/>
          <p:nvPr/>
        </p:nvSpPr>
        <p:spPr>
          <a:xfrm>
            <a:off x="239889" y="1393457"/>
            <a:ext cx="8621889" cy="729430"/>
          </a:xfrm>
          <a:prstGeom prst="rect">
            <a:avLst/>
          </a:prstGeom>
        </p:spPr>
        <p:txBody>
          <a:bodyPr wrap="square">
            <a:spAutoFit/>
          </a:bodyPr>
          <a:lstStyle/>
          <a:p>
            <a:pPr algn="just">
              <a:lnSpc>
                <a:spcPct val="115000"/>
              </a:lnSpc>
              <a:spcAft>
                <a:spcPts val="800"/>
              </a:spcAft>
            </a:pPr>
            <a:r>
              <a:rPr lang="es-MX" b="1" dirty="0">
                <a:ea typeface="Calibri" panose="020F0502020204030204" pitchFamily="34" charset="0"/>
                <a:cs typeface="Times New Roman" panose="02020603050405020304" pitchFamily="18" charset="0"/>
              </a:rPr>
              <a:t>Índice Global de Cumplimiento en Portales de Transparencia por tipo de Sujeto Obligado del </a:t>
            </a:r>
            <a:r>
              <a:rPr lang="es-MX" b="1" u="sng" dirty="0">
                <a:ea typeface="Calibri" panose="020F0502020204030204" pitchFamily="34" charset="0"/>
                <a:cs typeface="Times New Roman" panose="02020603050405020304" pitchFamily="18" charset="0"/>
              </a:rPr>
              <a:t>Orden Federal</a:t>
            </a:r>
            <a:r>
              <a:rPr lang="es-MX" b="1" dirty="0">
                <a:ea typeface="Calibri" panose="020F0502020204030204" pitchFamily="34" charset="0"/>
                <a:cs typeface="Times New Roman" panose="02020603050405020304" pitchFamily="18" charset="0"/>
              </a:rPr>
              <a:t>, verificación-diagnóstica 2017</a:t>
            </a:r>
            <a:endParaRPr lang="es-MX" sz="1600" b="1" dirty="0">
              <a:effectLst/>
              <a:ea typeface="Calibri" panose="020F0502020204030204" pitchFamily="34" charset="0"/>
              <a:cs typeface="Times New Roman" panose="02020603050405020304" pitchFamily="18" charset="0"/>
            </a:endParaRPr>
          </a:p>
        </p:txBody>
      </p:sp>
      <p:sp>
        <p:nvSpPr>
          <p:cNvPr id="9" name="3 Marcador de número de diapositiva">
            <a:extLst>
              <a:ext uri="{FF2B5EF4-FFF2-40B4-BE49-F238E27FC236}">
                <a16:creationId xmlns:a16="http://schemas.microsoft.com/office/drawing/2014/main" id="{963FD5AB-860C-4C46-BAB2-B61FD94537F4}"/>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28</a:t>
            </a:fld>
            <a:endParaRPr lang="es-MX" dirty="0"/>
          </a:p>
        </p:txBody>
      </p:sp>
    </p:spTree>
    <p:extLst>
      <p:ext uri="{BB962C8B-B14F-4D97-AF65-F5344CB8AC3E}">
        <p14:creationId xmlns:p14="http://schemas.microsoft.com/office/powerpoint/2010/main" val="16783611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p:cNvPr>
          <p:cNvSpPr txBox="1"/>
          <p:nvPr/>
        </p:nvSpPr>
        <p:spPr>
          <a:xfrm>
            <a:off x="239889" y="140795"/>
            <a:ext cx="8621889" cy="1077218"/>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u="sng" cap="small" dirty="0">
                <a:solidFill>
                  <a:schemeClr val="bg1"/>
                </a:solidFill>
              </a:rPr>
              <a:t>Estados</a:t>
            </a:r>
            <a:r>
              <a:rPr lang="es-MX" sz="3200" b="1" cap="small" dirty="0">
                <a:solidFill>
                  <a:schemeClr val="bg1"/>
                </a:solidFill>
              </a:rPr>
              <a:t>: verificación del cumplimiento de las obligaciones de transparencia</a:t>
            </a:r>
            <a:endParaRPr lang="es-MX" sz="3200" b="1" u="sng" cap="small" dirty="0">
              <a:solidFill>
                <a:schemeClr val="bg1"/>
              </a:solidFill>
            </a:endParaRPr>
          </a:p>
        </p:txBody>
      </p:sp>
      <p:sp>
        <p:nvSpPr>
          <p:cNvPr id="9" name="3 Marcador de número de diapositiva">
            <a:extLst>
              <a:ext uri="{FF2B5EF4-FFF2-40B4-BE49-F238E27FC236}">
                <a16:creationId xmlns:a16="http://schemas.microsoft.com/office/drawing/2014/main" id="{963FD5AB-860C-4C46-BAB2-B61FD94537F4}"/>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29</a:t>
            </a:fld>
            <a:endParaRPr lang="es-MX" dirty="0"/>
          </a:p>
        </p:txBody>
      </p:sp>
      <p:graphicFrame>
        <p:nvGraphicFramePr>
          <p:cNvPr id="6" name="Tabla 5">
            <a:extLst>
              <a:ext uri="{FF2B5EF4-FFF2-40B4-BE49-F238E27FC236}">
                <a16:creationId xmlns:a16="http://schemas.microsoft.com/office/drawing/2014/main" id="{35F89718-4D4B-44EC-97EF-EA3FE405394D}"/>
              </a:ext>
            </a:extLst>
          </p:cNvPr>
          <p:cNvGraphicFramePr>
            <a:graphicFrameLocks noGrp="1"/>
          </p:cNvGraphicFramePr>
          <p:nvPr>
            <p:extLst>
              <p:ext uri="{D42A27DB-BD31-4B8C-83A1-F6EECF244321}">
                <p14:modId xmlns:p14="http://schemas.microsoft.com/office/powerpoint/2010/main" val="3306295466"/>
              </p:ext>
            </p:extLst>
          </p:nvPr>
        </p:nvGraphicFramePr>
        <p:xfrm>
          <a:off x="172259" y="1756823"/>
          <a:ext cx="8789069" cy="5058021"/>
        </p:xfrm>
        <a:graphic>
          <a:graphicData uri="http://schemas.openxmlformats.org/drawingml/2006/table">
            <a:tbl>
              <a:tblPr/>
              <a:tblGrid>
                <a:gridCol w="1170349">
                  <a:extLst>
                    <a:ext uri="{9D8B030D-6E8A-4147-A177-3AD203B41FA5}">
                      <a16:colId xmlns:a16="http://schemas.microsoft.com/office/drawing/2014/main" val="1628390672"/>
                    </a:ext>
                  </a:extLst>
                </a:gridCol>
                <a:gridCol w="504856">
                  <a:extLst>
                    <a:ext uri="{9D8B030D-6E8A-4147-A177-3AD203B41FA5}">
                      <a16:colId xmlns:a16="http://schemas.microsoft.com/office/drawing/2014/main" val="3061895220"/>
                    </a:ext>
                  </a:extLst>
                </a:gridCol>
                <a:gridCol w="504856">
                  <a:extLst>
                    <a:ext uri="{9D8B030D-6E8A-4147-A177-3AD203B41FA5}">
                      <a16:colId xmlns:a16="http://schemas.microsoft.com/office/drawing/2014/main" val="2805442795"/>
                    </a:ext>
                  </a:extLst>
                </a:gridCol>
                <a:gridCol w="413063">
                  <a:extLst>
                    <a:ext uri="{9D8B030D-6E8A-4147-A177-3AD203B41FA5}">
                      <a16:colId xmlns:a16="http://schemas.microsoft.com/office/drawing/2014/main" val="4123840018"/>
                    </a:ext>
                  </a:extLst>
                </a:gridCol>
                <a:gridCol w="413063">
                  <a:extLst>
                    <a:ext uri="{9D8B030D-6E8A-4147-A177-3AD203B41FA5}">
                      <a16:colId xmlns:a16="http://schemas.microsoft.com/office/drawing/2014/main" val="1543119864"/>
                    </a:ext>
                  </a:extLst>
                </a:gridCol>
                <a:gridCol w="413063">
                  <a:extLst>
                    <a:ext uri="{9D8B030D-6E8A-4147-A177-3AD203B41FA5}">
                      <a16:colId xmlns:a16="http://schemas.microsoft.com/office/drawing/2014/main" val="3369578310"/>
                    </a:ext>
                  </a:extLst>
                </a:gridCol>
                <a:gridCol w="413063">
                  <a:extLst>
                    <a:ext uri="{9D8B030D-6E8A-4147-A177-3AD203B41FA5}">
                      <a16:colId xmlns:a16="http://schemas.microsoft.com/office/drawing/2014/main" val="2178793359"/>
                    </a:ext>
                  </a:extLst>
                </a:gridCol>
                <a:gridCol w="413063">
                  <a:extLst>
                    <a:ext uri="{9D8B030D-6E8A-4147-A177-3AD203B41FA5}">
                      <a16:colId xmlns:a16="http://schemas.microsoft.com/office/drawing/2014/main" val="1147292191"/>
                    </a:ext>
                  </a:extLst>
                </a:gridCol>
                <a:gridCol w="413063">
                  <a:extLst>
                    <a:ext uri="{9D8B030D-6E8A-4147-A177-3AD203B41FA5}">
                      <a16:colId xmlns:a16="http://schemas.microsoft.com/office/drawing/2014/main" val="2153688108"/>
                    </a:ext>
                  </a:extLst>
                </a:gridCol>
                <a:gridCol w="413063">
                  <a:extLst>
                    <a:ext uri="{9D8B030D-6E8A-4147-A177-3AD203B41FA5}">
                      <a16:colId xmlns:a16="http://schemas.microsoft.com/office/drawing/2014/main" val="349405767"/>
                    </a:ext>
                  </a:extLst>
                </a:gridCol>
                <a:gridCol w="413063">
                  <a:extLst>
                    <a:ext uri="{9D8B030D-6E8A-4147-A177-3AD203B41FA5}">
                      <a16:colId xmlns:a16="http://schemas.microsoft.com/office/drawing/2014/main" val="2080830671"/>
                    </a:ext>
                  </a:extLst>
                </a:gridCol>
                <a:gridCol w="413063">
                  <a:extLst>
                    <a:ext uri="{9D8B030D-6E8A-4147-A177-3AD203B41FA5}">
                      <a16:colId xmlns:a16="http://schemas.microsoft.com/office/drawing/2014/main" val="832040350"/>
                    </a:ext>
                  </a:extLst>
                </a:gridCol>
                <a:gridCol w="413063">
                  <a:extLst>
                    <a:ext uri="{9D8B030D-6E8A-4147-A177-3AD203B41FA5}">
                      <a16:colId xmlns:a16="http://schemas.microsoft.com/office/drawing/2014/main" val="1688738797"/>
                    </a:ext>
                  </a:extLst>
                </a:gridCol>
                <a:gridCol w="413063">
                  <a:extLst>
                    <a:ext uri="{9D8B030D-6E8A-4147-A177-3AD203B41FA5}">
                      <a16:colId xmlns:a16="http://schemas.microsoft.com/office/drawing/2014/main" val="4004619730"/>
                    </a:ext>
                  </a:extLst>
                </a:gridCol>
                <a:gridCol w="413063">
                  <a:extLst>
                    <a:ext uri="{9D8B030D-6E8A-4147-A177-3AD203B41FA5}">
                      <a16:colId xmlns:a16="http://schemas.microsoft.com/office/drawing/2014/main" val="2156184289"/>
                    </a:ext>
                  </a:extLst>
                </a:gridCol>
                <a:gridCol w="413063">
                  <a:extLst>
                    <a:ext uri="{9D8B030D-6E8A-4147-A177-3AD203B41FA5}">
                      <a16:colId xmlns:a16="http://schemas.microsoft.com/office/drawing/2014/main" val="3963688931"/>
                    </a:ext>
                  </a:extLst>
                </a:gridCol>
                <a:gridCol w="413063">
                  <a:extLst>
                    <a:ext uri="{9D8B030D-6E8A-4147-A177-3AD203B41FA5}">
                      <a16:colId xmlns:a16="http://schemas.microsoft.com/office/drawing/2014/main" val="1998944170"/>
                    </a:ext>
                  </a:extLst>
                </a:gridCol>
                <a:gridCol w="413063">
                  <a:extLst>
                    <a:ext uri="{9D8B030D-6E8A-4147-A177-3AD203B41FA5}">
                      <a16:colId xmlns:a16="http://schemas.microsoft.com/office/drawing/2014/main" val="3591141443"/>
                    </a:ext>
                  </a:extLst>
                </a:gridCol>
                <a:gridCol w="413063">
                  <a:extLst>
                    <a:ext uri="{9D8B030D-6E8A-4147-A177-3AD203B41FA5}">
                      <a16:colId xmlns:a16="http://schemas.microsoft.com/office/drawing/2014/main" val="3527310805"/>
                    </a:ext>
                  </a:extLst>
                </a:gridCol>
              </a:tblGrid>
              <a:tr h="368666">
                <a:tc row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Entidad federativa</a:t>
                      </a:r>
                    </a:p>
                  </a:txBody>
                  <a:tcPr marL="95183" marR="95183" marT="47591" marB="47591"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546A"/>
                    </a:solidFill>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Aguascalientes 1/</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Baja </a:t>
                      </a:r>
                    </a:p>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California</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Baja </a:t>
                      </a:r>
                    </a:p>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California Sur</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Coahuila</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Durango 2/</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Guanajuato 3/</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Jalisco 4/</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Oaxaca 5/</a:t>
                      </a:r>
                    </a:p>
                  </a:txBody>
                  <a:tcPr marL="95183" marR="95183" marT="47591" marB="47591"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endParaRPr lang="es-MX"/>
                    </a:p>
                  </a:txBody>
                  <a:tcPr/>
                </a:tc>
                <a:tc gridSpan="2">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Zacatecas</a:t>
                      </a:r>
                    </a:p>
                  </a:txBody>
                  <a:tcPr marL="6169" marR="6169" marT="616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44546A"/>
                    </a:solidFill>
                  </a:tcPr>
                </a:tc>
                <a:tc hMerge="1">
                  <a:txBody>
                    <a:bodyPr/>
                    <a:lstStyle/>
                    <a:p>
                      <a:pPr algn="ctr" rtl="0" fontAlgn="ctr"/>
                      <a:endParaRPr lang="es-MX" sz="900" b="0" i="0" u="none" strike="noStrike" dirty="0">
                        <a:solidFill>
                          <a:srgbClr val="FFFFFF"/>
                        </a:solidFill>
                        <a:effectLst/>
                        <a:latin typeface="Calibri" panose="020F0502020204030204" pitchFamily="34" charset="0"/>
                        <a:cs typeface="Calibri" panose="020F0502020204030204" pitchFamily="34" charset="0"/>
                      </a:endParaRPr>
                    </a:p>
                  </a:txBody>
                  <a:tcPr marL="5926" marR="5926" marT="59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4546A"/>
                    </a:solidFill>
                  </a:tcPr>
                </a:tc>
                <a:extLst>
                  <a:ext uri="{0D108BD9-81ED-4DB2-BD59-A6C34878D82A}">
                    <a16:rowId xmlns:a16="http://schemas.microsoft.com/office/drawing/2014/main" val="955275013"/>
                  </a:ext>
                </a:extLst>
              </a:tr>
              <a:tr h="395781">
                <a:tc vMerge="1">
                  <a:txBody>
                    <a:bodyPr/>
                    <a:lstStyle/>
                    <a:p>
                      <a:endParaRPr lang="es-MX"/>
                    </a:p>
                  </a:txBody>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44546A"/>
                    </a:solidFill>
                  </a:tcPr>
                </a:tc>
                <a:tc>
                  <a:txBody>
                    <a:bodyPr/>
                    <a:lstStyle/>
                    <a:p>
                      <a:pPr algn="ctr" rtl="0" fontAlgn="ctr"/>
                      <a:r>
                        <a:rPr lang="es-MX" sz="900" b="0" i="0" u="none" strike="noStrike" dirty="0">
                          <a:solidFill>
                            <a:srgbClr val="FFFFFF"/>
                          </a:solidFill>
                          <a:effectLst/>
                          <a:latin typeface="Calibri" panose="020F0502020204030204" pitchFamily="34" charset="0"/>
                          <a:cs typeface="Calibri" panose="020F0502020204030204" pitchFamily="34" charset="0"/>
                        </a:rPr>
                        <a:t>No. de</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SO</a:t>
                      </a:r>
                    </a:p>
                  </a:txBody>
                  <a:tcPr marL="6169" marR="6169" marT="6169"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546A"/>
                    </a:solidFill>
                  </a:tcPr>
                </a:tc>
                <a:tc>
                  <a:txBody>
                    <a:bodyPr/>
                    <a:lstStyle/>
                    <a:p>
                      <a:pPr algn="ctr" rtl="0" fontAlgn="ctr"/>
                      <a:r>
                        <a:rPr lang="es-MX" sz="900" b="0" i="0" u="none" strike="noStrike" dirty="0" err="1">
                          <a:solidFill>
                            <a:srgbClr val="FFFFFF"/>
                          </a:solidFill>
                          <a:effectLst/>
                          <a:latin typeface="Calibri" panose="020F0502020204030204" pitchFamily="34" charset="0"/>
                          <a:cs typeface="Calibri" panose="020F0502020204030204" pitchFamily="34" charset="0"/>
                        </a:rPr>
                        <a:t>Prom</a:t>
                      </a:r>
                      <a:br>
                        <a:rPr lang="es-MX" sz="900" b="0" i="0" u="none" strike="noStrike" dirty="0">
                          <a:solidFill>
                            <a:srgbClr val="FFFFFF"/>
                          </a:solidFill>
                          <a:effectLst/>
                          <a:latin typeface="Calibri" panose="020F0502020204030204" pitchFamily="34" charset="0"/>
                          <a:cs typeface="Calibri" panose="020F0502020204030204" pitchFamily="34" charset="0"/>
                        </a:rPr>
                      </a:br>
                      <a:r>
                        <a:rPr lang="es-MX" sz="900" b="0" i="0" u="none" strike="noStrike" dirty="0">
                          <a:solidFill>
                            <a:srgbClr val="FFFFFF"/>
                          </a:solidFill>
                          <a:effectLst/>
                          <a:latin typeface="Calibri" panose="020F0502020204030204" pitchFamily="34" charset="0"/>
                          <a:cs typeface="Calibri" panose="020F0502020204030204" pitchFamily="34" charset="0"/>
                        </a:rPr>
                        <a:t>(%)</a:t>
                      </a:r>
                    </a:p>
                  </a:txBody>
                  <a:tcPr marL="6169" marR="6169" marT="6169"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546A"/>
                    </a:solidFill>
                  </a:tcPr>
                </a:tc>
                <a:extLst>
                  <a:ext uri="{0D108BD9-81ED-4DB2-BD59-A6C34878D82A}">
                    <a16:rowId xmlns:a16="http://schemas.microsoft.com/office/drawing/2014/main" val="3145192243"/>
                  </a:ext>
                </a:extLst>
              </a:tr>
              <a:tr h="187203">
                <a:tc>
                  <a:txBody>
                    <a:bodyPr/>
                    <a:lstStyle/>
                    <a:p>
                      <a:pPr algn="l" fontAlgn="ctr"/>
                      <a:r>
                        <a:rPr lang="es-MX" sz="900" b="0" i="0" u="none" strike="noStrike" dirty="0">
                          <a:solidFill>
                            <a:srgbClr val="000000"/>
                          </a:solidFill>
                          <a:effectLst/>
                          <a:latin typeface="Calibri" panose="020F0502020204030204" pitchFamily="34" charset="0"/>
                          <a:cs typeface="Calibri" panose="020F0502020204030204" pitchFamily="34" charset="0"/>
                        </a:rPr>
                        <a:t>Poder Legislativo</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60,0</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65,3</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19,0</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2,2</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94,0</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36,8</a:t>
                      </a:r>
                    </a:p>
                  </a:txBody>
                  <a:tcPr marL="6169" marR="6169" marT="6169"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97,0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023666059"/>
                  </a:ext>
                </a:extLst>
              </a:tr>
              <a:tr h="187203">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Poder Judicial</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17,2</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41,9</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70,8</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0,6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86,0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3,9</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96,0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extLst>
                  <a:ext uri="{0D108BD9-81ED-4DB2-BD59-A6C34878D82A}">
                    <a16:rowId xmlns:a16="http://schemas.microsoft.com/office/drawing/2014/main" val="3042698972"/>
                  </a:ext>
                </a:extLst>
              </a:tr>
              <a:tr h="187203">
                <a:tc>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Órganos Autónomos</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61,8</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59,9</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6</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83,3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2,3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6</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70,0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87,2</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72,3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7</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34,0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5</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96,0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512306671"/>
                  </a:ext>
                </a:extLst>
              </a:tr>
              <a:tr h="187203">
                <a:tc>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Poder Ejecutivo (APC)</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17</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62,6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7</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24,5</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11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66,3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53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29,1</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51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81,3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63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92,1</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85,4</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a:solidFill>
                            <a:srgbClr val="000000"/>
                          </a:solidFill>
                          <a:effectLst/>
                          <a:latin typeface="Calibri" panose="020F0502020204030204" pitchFamily="34" charset="0"/>
                          <a:cs typeface="Calibri" panose="020F0502020204030204" pitchFamily="34" charset="0"/>
                        </a:rPr>
                        <a:t>35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42,3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50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rtl="0" fontAlgn="ctr"/>
                      <a:r>
                        <a:rPr lang="es-MX" sz="900" b="0" i="0" u="none" strike="noStrike" dirty="0">
                          <a:solidFill>
                            <a:srgbClr val="000000"/>
                          </a:solidFill>
                          <a:effectLst/>
                          <a:latin typeface="Calibri" panose="020F0502020204030204" pitchFamily="34" charset="0"/>
                          <a:cs typeface="Calibri" panose="020F0502020204030204" pitchFamily="34" charset="0"/>
                        </a:rPr>
                        <a:t>88,0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extLst>
                  <a:ext uri="{0D108BD9-81ED-4DB2-BD59-A6C34878D82A}">
                    <a16:rowId xmlns:a16="http://schemas.microsoft.com/office/drawing/2014/main" val="2985438961"/>
                  </a:ext>
                </a:extLst>
              </a:tr>
              <a:tr h="433508">
                <a:tc>
                  <a:txBody>
                    <a:bodyPr/>
                    <a:lstStyle/>
                    <a:p>
                      <a:pPr algn="l" fontAlgn="ctr"/>
                      <a:r>
                        <a:rPr lang="es-MX" sz="900" b="0" i="0" u="none" strike="noStrike" dirty="0">
                          <a:solidFill>
                            <a:srgbClr val="000000"/>
                          </a:solidFill>
                          <a:effectLst/>
                          <a:latin typeface="Calibri" panose="020F0502020204030204" pitchFamily="34" charset="0"/>
                          <a:cs typeface="Calibri" panose="020F0502020204030204" pitchFamily="34" charset="0"/>
                        </a:rPr>
                        <a:t>Fideicomisos y fondos públicos sin estructura</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43,0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42,9</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66,2</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53,6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92,0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71808941"/>
                  </a:ext>
                </a:extLst>
              </a:tr>
              <a:tr h="187203">
                <a:tc>
                  <a:txBody>
                    <a:bodyPr/>
                    <a:lstStyle/>
                    <a:p>
                      <a:pPr algn="l" fontAlgn="ctr"/>
                      <a:r>
                        <a:rPr lang="es-MX" sz="900" b="0" i="0" u="none" strike="noStrike">
                          <a:solidFill>
                            <a:srgbClr val="000000"/>
                          </a:solidFill>
                          <a:effectLst/>
                          <a:latin typeface="Calibri" panose="020F0502020204030204" pitchFamily="34" charset="0"/>
                          <a:cs typeface="Calibri" panose="020F0502020204030204" pitchFamily="34" charset="0"/>
                        </a:rPr>
                        <a:t>Autoridades Laborales</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extLst>
                  <a:ext uri="{0D108BD9-81ED-4DB2-BD59-A6C34878D82A}">
                    <a16:rowId xmlns:a16="http://schemas.microsoft.com/office/drawing/2014/main" val="1162317168"/>
                  </a:ext>
                </a:extLst>
              </a:tr>
              <a:tr h="187203">
                <a:tc>
                  <a:txBody>
                    <a:bodyPr/>
                    <a:lstStyle/>
                    <a:p>
                      <a:pPr algn="l" fontAlgn="ctr"/>
                      <a:r>
                        <a:rPr lang="es-MX" sz="900" b="0" i="0" u="none" strike="noStrike">
                          <a:solidFill>
                            <a:srgbClr val="000000"/>
                          </a:solidFill>
                          <a:effectLst/>
                          <a:latin typeface="Calibri" panose="020F0502020204030204" pitchFamily="34" charset="0"/>
                          <a:cs typeface="Calibri" panose="020F0502020204030204" pitchFamily="34" charset="0"/>
                        </a:rPr>
                        <a:t>Partidos Politicos</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10,4</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10</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1,2</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31,6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7</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10</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48,0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39,1</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9</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80,0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391547750"/>
                  </a:ext>
                </a:extLst>
              </a:tr>
              <a:tr h="291057">
                <a:tc>
                  <a:txBody>
                    <a:bodyPr/>
                    <a:lstStyle/>
                    <a:p>
                      <a:pPr algn="l" fontAlgn="ctr"/>
                      <a:r>
                        <a:rPr lang="es-MX" sz="900" b="0" i="0" u="none" strike="noStrike" dirty="0">
                          <a:solidFill>
                            <a:srgbClr val="000000"/>
                          </a:solidFill>
                          <a:effectLst/>
                          <a:latin typeface="Calibri" panose="020F0502020204030204" pitchFamily="34" charset="0"/>
                          <a:cs typeface="Calibri" panose="020F0502020204030204" pitchFamily="34" charset="0"/>
                        </a:rPr>
                        <a:t>Poder </a:t>
                      </a:r>
                      <a:r>
                        <a:rPr lang="es-MX" sz="900" b="0" i="0" u="none" strike="noStrike">
                          <a:solidFill>
                            <a:srgbClr val="000000"/>
                          </a:solidFill>
                          <a:effectLst/>
                          <a:latin typeface="Calibri" panose="020F0502020204030204" pitchFamily="34" charset="0"/>
                          <a:cs typeface="Calibri" panose="020F0502020204030204" pitchFamily="34" charset="0"/>
                        </a:rPr>
                        <a:t>Ejecutivo (Otros)</a:t>
                      </a: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57,4</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10</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62,5</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53,6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extLst>
                  <a:ext uri="{0D108BD9-81ED-4DB2-BD59-A6C34878D82A}">
                    <a16:rowId xmlns:a16="http://schemas.microsoft.com/office/drawing/2014/main" val="1832731431"/>
                  </a:ext>
                </a:extLst>
              </a:tr>
              <a:tr h="334851">
                <a:tc>
                  <a:txBody>
                    <a:bodyPr/>
                    <a:lstStyle/>
                    <a:p>
                      <a:pPr algn="l" fontAlgn="ctr"/>
                      <a:r>
                        <a:rPr lang="es-MX" sz="900" b="0" i="0" u="none" strike="noStrike" dirty="0">
                          <a:solidFill>
                            <a:srgbClr val="000000"/>
                          </a:solidFill>
                          <a:effectLst/>
                          <a:latin typeface="Calibri" panose="020F0502020204030204" pitchFamily="34" charset="0"/>
                          <a:cs typeface="Calibri" panose="020F0502020204030204" pitchFamily="34" charset="0"/>
                        </a:rPr>
                        <a:t>Instituciones de Educación Superior</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32,6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77,9</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51,6</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667054683"/>
                  </a:ext>
                </a:extLst>
              </a:tr>
              <a:tr h="187203">
                <a:tc>
                  <a:txBody>
                    <a:bodyPr/>
                    <a:lstStyle/>
                    <a:p>
                      <a:pPr algn="l" fontAlgn="ctr"/>
                      <a:r>
                        <a:rPr lang="es-MX" sz="900" b="0" i="0" u="none" strike="noStrike" dirty="0">
                          <a:solidFill>
                            <a:srgbClr val="000000"/>
                          </a:solidFill>
                          <a:effectLst/>
                          <a:latin typeface="Calibri" panose="020F0502020204030204" pitchFamily="34" charset="0"/>
                          <a:cs typeface="Calibri" panose="020F0502020204030204" pitchFamily="34" charset="0"/>
                        </a:rPr>
                        <a:t>Sindicatos</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43,8</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69,3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0,1</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17,0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8</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13</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44,0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extLst>
                  <a:ext uri="{0D108BD9-81ED-4DB2-BD59-A6C34878D82A}">
                    <a16:rowId xmlns:a16="http://schemas.microsoft.com/office/drawing/2014/main" val="3030332371"/>
                  </a:ext>
                </a:extLst>
              </a:tr>
              <a:tr h="187203">
                <a:tc>
                  <a:txBody>
                    <a:bodyPr/>
                    <a:lstStyle/>
                    <a:p>
                      <a:pPr algn="l" fontAlgn="ctr"/>
                      <a:r>
                        <a:rPr lang="es-MX" sz="900" b="0" i="0" u="none" strike="noStrike" dirty="0">
                          <a:solidFill>
                            <a:srgbClr val="000000"/>
                          </a:solidFill>
                          <a:effectLst/>
                          <a:latin typeface="Calibri" panose="020F0502020204030204" pitchFamily="34" charset="0"/>
                          <a:cs typeface="Calibri" panose="020F0502020204030204" pitchFamily="34" charset="0"/>
                        </a:rPr>
                        <a:t>Municipios</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11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47,8</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37,3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7</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49,8</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39</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2,3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60,0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57,1</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21,9</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5</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30,3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58</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55,0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172137176"/>
                  </a:ext>
                </a:extLst>
              </a:tr>
              <a:tr h="187203">
                <a:tc>
                  <a:txBody>
                    <a:bodyPr/>
                    <a:lstStyle/>
                    <a:p>
                      <a:pPr algn="l" fontAlgn="ctr"/>
                      <a:r>
                        <a:rPr lang="es-MX" sz="900" b="0" i="0" u="none" strike="noStrike">
                          <a:solidFill>
                            <a:srgbClr val="000000"/>
                          </a:solidFill>
                          <a:effectLst/>
                          <a:latin typeface="Calibri" panose="020F0502020204030204" pitchFamily="34" charset="0"/>
                          <a:cs typeface="Calibri" panose="020F0502020204030204" pitchFamily="34" charset="0"/>
                        </a:rPr>
                        <a:t>Entidades estatales</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34</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60,7</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42,4</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11</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40,3</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a:solidFill>
                            <a:srgbClr val="000000"/>
                          </a:solidFill>
                          <a:effectLst/>
                          <a:latin typeface="Calibri" panose="020F0502020204030204" pitchFamily="34" charset="0"/>
                          <a:cs typeface="Calibri" panose="020F0502020204030204" pitchFamily="34" charset="0"/>
                        </a:rPr>
                        <a:t>73</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0,0</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w="12700" cap="flat" cmpd="sng" algn="ctr">
                      <a:solidFill>
                        <a:srgbClr val="000000"/>
                      </a:solidFill>
                      <a:prstDash val="solid"/>
                      <a:round/>
                      <a:headEnd type="none" w="med" len="med"/>
                      <a:tailEnd type="none" w="med" len="med"/>
                    </a:lnL>
                    <a:lnR>
                      <a:noFill/>
                    </a:lnR>
                    <a:lnT>
                      <a:noFill/>
                    </a:lnT>
                    <a:lnB>
                      <a:noFill/>
                    </a:lnB>
                    <a:solidFill>
                      <a:srgbClr val="9BC2E6"/>
                    </a:solidFill>
                  </a:tcPr>
                </a:tc>
                <a:tc>
                  <a:txBody>
                    <a:bodyPr/>
                    <a:lstStyle/>
                    <a:p>
                      <a:pPr algn="ctr"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tc>
                  <a:txBody>
                    <a:bodyPr/>
                    <a:lstStyle/>
                    <a:p>
                      <a:pPr algn="ctr"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BC2E6"/>
                    </a:solidFill>
                  </a:tcPr>
                </a:tc>
                <a:extLst>
                  <a:ext uri="{0D108BD9-81ED-4DB2-BD59-A6C34878D82A}">
                    <a16:rowId xmlns:a16="http://schemas.microsoft.com/office/drawing/2014/main" val="1843505106"/>
                  </a:ext>
                </a:extLst>
              </a:tr>
              <a:tr h="188895">
                <a:tc>
                  <a:txBody>
                    <a:bodyPr/>
                    <a:lstStyle/>
                    <a:p>
                      <a:pPr algn="l" fontAlgn="ctr"/>
                      <a:r>
                        <a:rPr lang="es-MX" sz="1000" b="1" i="0" u="none" strike="noStrike" dirty="0">
                          <a:solidFill>
                            <a:srgbClr val="000000"/>
                          </a:solidFill>
                          <a:effectLst/>
                          <a:latin typeface="Calibri" panose="020F0502020204030204" pitchFamily="34" charset="0"/>
                          <a:cs typeface="Calibri" panose="020F0502020204030204" pitchFamily="34" charset="0"/>
                        </a:rPr>
                        <a:t>Total General</a:t>
                      </a:r>
                    </a:p>
                  </a:txBody>
                  <a:tcPr marL="74947"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102</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42,1</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35</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46,3</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37</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61,1</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134</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21,1</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130</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65,2</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68</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58,4</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161</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26,9</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56</a:t>
                      </a:r>
                    </a:p>
                  </a:txBody>
                  <a:tcPr marL="6169" marR="6169" marT="616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36,3</a:t>
                      </a:r>
                    </a:p>
                  </a:txBody>
                  <a:tcPr marL="6169" marR="6169" marT="616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141</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1000" b="1" i="0" u="none" strike="noStrike" dirty="0">
                          <a:solidFill>
                            <a:srgbClr val="000000"/>
                          </a:solidFill>
                          <a:effectLst/>
                          <a:latin typeface="Calibri" panose="020F0502020204030204" pitchFamily="34" charset="0"/>
                          <a:cs typeface="Calibri" panose="020F0502020204030204" pitchFamily="34" charset="0"/>
                        </a:rPr>
                        <a:t>81,0</a:t>
                      </a:r>
                    </a:p>
                  </a:txBody>
                  <a:tcPr marL="6169" marR="6169" marT="6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28956099"/>
                  </a:ext>
                </a:extLst>
              </a:tr>
              <a:tr h="234357">
                <a:tc gridSpan="19">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1/ Otros considera: Se considera al Órgano Superior de Fiscalización y a la Comisión de Agua Potable y Alcantarillado del Municipio de Aguascalientes (CCAPAMA)</a:t>
                      </a:r>
                    </a:p>
                  </a:txBody>
                  <a:tcPr marL="95183" marR="95183" marT="47591" marB="47591" anchor="ctr">
                    <a:lnL>
                      <a:noFill/>
                    </a:lnL>
                    <a:lnR>
                      <a:noFill/>
                    </a:lnR>
                    <a:lnT w="12700" cap="flat" cmpd="sng" algn="ctr">
                      <a:solidFill>
                        <a:srgbClr val="000000"/>
                      </a:solidFill>
                      <a:prstDash val="solid"/>
                      <a:round/>
                      <a:headEnd type="none" w="med" len="med"/>
                      <a:tailEnd type="none" w="med" len="med"/>
                    </a:lnT>
                    <a:lnB>
                      <a:noFill/>
                    </a:lnB>
                    <a:no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481727950"/>
                  </a:ext>
                </a:extLst>
              </a:tr>
              <a:tr h="166254">
                <a:tc gridSpan="14">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2/ En Durango la agrupación de municipios incluye los organismos descentralizados. 12 sujetos obligados quedaron en proceso de revisión.</a:t>
                      </a:r>
                    </a:p>
                  </a:txBody>
                  <a:tcPr marL="95183" marR="95183" marT="47591" marB="47591" anchor="ctr">
                    <a:lnL>
                      <a:noFill/>
                    </a:lnL>
                    <a:lnR>
                      <a:noFill/>
                    </a:lnR>
                    <a:lnT>
                      <a:noFill/>
                    </a:lnT>
                    <a:lnB>
                      <a:noFill/>
                    </a:lnB>
                    <a:no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endParaRPr lang="es-MX" sz="900" b="0" i="0" u="none" strike="noStrike">
                        <a:solidFill>
                          <a:srgbClr val="000000"/>
                        </a:solidFill>
                        <a:effectLst/>
                        <a:latin typeface="Calibri" panose="020F0502020204030204" pitchFamily="34" charset="0"/>
                        <a:cs typeface="Calibri" panose="020F0502020204030204" pitchFamily="34" charset="0"/>
                      </a:endParaRPr>
                    </a:p>
                  </a:txBody>
                  <a:tcPr marL="6169" marR="6169" marT="6169" marB="0" anchor="ctr">
                    <a:lnL>
                      <a:noFill/>
                    </a:lnL>
                    <a:lnR>
                      <a:noFill/>
                    </a:lnR>
                    <a:lnT>
                      <a:noFill/>
                    </a:lnT>
                    <a:lnB>
                      <a:noFill/>
                    </a:lnB>
                    <a:noFill/>
                  </a:tcPr>
                </a:tc>
                <a:tc>
                  <a:txBody>
                    <a:bodyPr/>
                    <a:lstStyle/>
                    <a:p>
                      <a:pPr algn="l" rtl="0" fontAlgn="ctr"/>
                      <a:endParaRPr lang="es-MX" sz="900" b="0" i="0" u="none" strike="noStrike">
                        <a:solidFill>
                          <a:srgbClr val="000000"/>
                        </a:solidFill>
                        <a:effectLst/>
                        <a:latin typeface="Calibri" panose="020F0502020204030204" pitchFamily="34" charset="0"/>
                        <a:cs typeface="Calibri" panose="020F0502020204030204" pitchFamily="34" charset="0"/>
                      </a:endParaRPr>
                    </a:p>
                  </a:txBody>
                  <a:tcPr marL="6169" marR="6169" marT="6169" marB="0" anchor="ctr">
                    <a:lnL>
                      <a:noFill/>
                    </a:lnL>
                    <a:lnR>
                      <a:noFill/>
                    </a:lnR>
                    <a:lnT>
                      <a:noFill/>
                    </a:lnT>
                    <a:lnB>
                      <a:noFill/>
                    </a:lnB>
                    <a:noFill/>
                  </a:tcPr>
                </a:tc>
                <a:extLst>
                  <a:ext uri="{0D108BD9-81ED-4DB2-BD59-A6C34878D82A}">
                    <a16:rowId xmlns:a16="http://schemas.microsoft.com/office/drawing/2014/main" val="3695373718"/>
                  </a:ext>
                </a:extLst>
              </a:tr>
              <a:tr h="120660">
                <a:tc gridSpan="8">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3/ En Guanajuato se realizó únicamente una evaluación con una muestra estadística</a:t>
                      </a:r>
                    </a:p>
                  </a:txBody>
                  <a:tcPr marL="95183" marR="95183" marT="47591" marB="47591" anchor="ctr">
                    <a:lnL>
                      <a:noFill/>
                    </a:lnL>
                    <a:lnR>
                      <a:noFill/>
                    </a:lnR>
                    <a:lnT>
                      <a:noFill/>
                    </a:lnT>
                    <a:lnB>
                      <a:noFill/>
                    </a:lnB>
                    <a:no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endParaRPr lang="es-MX" sz="900" b="0" i="0" u="none" strike="noStrike">
                        <a:solidFill>
                          <a:srgbClr val="000000"/>
                        </a:solidFill>
                        <a:effectLst/>
                        <a:latin typeface="Calibri" panose="020F0502020204030204" pitchFamily="34" charset="0"/>
                        <a:cs typeface="Calibri" panose="020F0502020204030204" pitchFamily="34" charset="0"/>
                      </a:endParaRPr>
                    </a:p>
                  </a:txBody>
                  <a:tcPr marL="6169" marR="6169" marT="6169" marB="0" anchor="ctr">
                    <a:lnL>
                      <a:noFill/>
                    </a:lnL>
                    <a:lnR>
                      <a:noFill/>
                    </a:lnR>
                    <a:lnT>
                      <a:noFill/>
                    </a:lnT>
                    <a:lnB>
                      <a:noFill/>
                    </a:lnB>
                    <a:noFill/>
                  </a:tcPr>
                </a:tc>
                <a:tc>
                  <a:txBody>
                    <a:bodyPr/>
                    <a:lstStyle/>
                    <a:p>
                      <a:pPr algn="l" rtl="0" fontAlgn="ctr"/>
                      <a:endParaRPr lang="es-MX" sz="900" b="0" i="0" u="none" strike="noStrike">
                        <a:solidFill>
                          <a:srgbClr val="000000"/>
                        </a:solidFill>
                        <a:effectLst/>
                        <a:latin typeface="Calibri" panose="020F0502020204030204" pitchFamily="34" charset="0"/>
                        <a:cs typeface="Calibri" panose="020F0502020204030204" pitchFamily="34" charset="0"/>
                      </a:endParaRPr>
                    </a:p>
                  </a:txBody>
                  <a:tcPr marL="6169" marR="6169" marT="6169" marB="0" anchor="ctr">
                    <a:lnL>
                      <a:noFill/>
                    </a:lnL>
                    <a:lnR>
                      <a:noFill/>
                    </a:lnR>
                    <a:lnT>
                      <a:noFill/>
                    </a:lnT>
                    <a:lnB>
                      <a:noFill/>
                    </a:lnB>
                    <a:noFill/>
                  </a:tcPr>
                </a:tc>
                <a:extLst>
                  <a:ext uri="{0D108BD9-81ED-4DB2-BD59-A6C34878D82A}">
                    <a16:rowId xmlns:a16="http://schemas.microsoft.com/office/drawing/2014/main" val="3155599362"/>
                  </a:ext>
                </a:extLst>
              </a:tr>
              <a:tr h="368666">
                <a:tc gridSpan="19">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4/ En Jalisco en Otros de Poder Ejecutivo se consideran a 10 organismos públicos descentralizados. En Entidades estatales incluyen 2 organismos públicos intermunicipales que se suman a 71 organismos públicos descentralizados municipales.</a:t>
                      </a:r>
                    </a:p>
                  </a:txBody>
                  <a:tcPr marL="95183" marR="95183" marT="47591" marB="47591" anchor="ctr">
                    <a:lnL>
                      <a:noFill/>
                    </a:lnL>
                    <a:lnR>
                      <a:noFill/>
                    </a:lnR>
                    <a:lnT>
                      <a:noFill/>
                    </a:lnT>
                    <a:lnB>
                      <a:noFill/>
                    </a:lnB>
                    <a:no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787554700"/>
                  </a:ext>
                </a:extLst>
              </a:tr>
              <a:tr h="291057">
                <a:tc gridSpan="15">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5/  En Oaxaca se realizó únicamente una evaluación con una muestra estadística. 1 persona moral evaluada se registro en Otros de Poder Ejecutivo</a:t>
                      </a:r>
                    </a:p>
                  </a:txBody>
                  <a:tcPr marL="95183" marR="95183" marT="47591" marB="47591" anchor="ctr">
                    <a:lnL>
                      <a:noFill/>
                    </a:lnL>
                    <a:lnR>
                      <a:noFill/>
                    </a:lnR>
                    <a:lnT>
                      <a:noFill/>
                    </a:lnT>
                    <a:lnB>
                      <a:noFill/>
                    </a:lnB>
                    <a:no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r>
                        <a:rPr lang="es-MX" sz="900" b="0" i="0" u="none" strike="noStrike" dirty="0">
                          <a:solidFill>
                            <a:srgbClr val="000000"/>
                          </a:solidFill>
                          <a:effectLst/>
                          <a:latin typeface="Calibri" panose="020F0502020204030204" pitchFamily="34" charset="0"/>
                          <a:cs typeface="Calibri" panose="020F0502020204030204" pitchFamily="34" charset="0"/>
                        </a:rPr>
                        <a:t> </a:t>
                      </a:r>
                    </a:p>
                  </a:txBody>
                  <a:tcPr marL="6169" marR="6169" marT="6169" marB="0" anchor="ctr">
                    <a:lnL>
                      <a:noFill/>
                    </a:lnL>
                    <a:lnR>
                      <a:noFill/>
                    </a:lnR>
                    <a:lnT>
                      <a:noFill/>
                    </a:lnT>
                    <a:lnB>
                      <a:noFill/>
                    </a:lnB>
                    <a:noFill/>
                  </a:tcPr>
                </a:tc>
                <a:tc>
                  <a:txBody>
                    <a:bodyPr/>
                    <a:lstStyle/>
                    <a:p>
                      <a:pPr algn="l" rtl="0"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a:noFill/>
                    </a:lnL>
                    <a:lnR>
                      <a:noFill/>
                    </a:lnR>
                    <a:lnT>
                      <a:noFill/>
                    </a:lnT>
                    <a:lnB>
                      <a:noFill/>
                    </a:lnB>
                    <a:noFill/>
                  </a:tcPr>
                </a:tc>
                <a:tc>
                  <a:txBody>
                    <a:bodyPr/>
                    <a:lstStyle/>
                    <a:p>
                      <a:pPr algn="l" rtl="0" fontAlgn="ctr"/>
                      <a:endParaRPr lang="es-MX" sz="900" b="0" i="0" u="none" strike="noStrike" dirty="0">
                        <a:solidFill>
                          <a:srgbClr val="000000"/>
                        </a:solidFill>
                        <a:effectLst/>
                        <a:latin typeface="Calibri" panose="020F0502020204030204" pitchFamily="34" charset="0"/>
                        <a:cs typeface="Calibri" panose="020F0502020204030204" pitchFamily="34" charset="0"/>
                      </a:endParaRPr>
                    </a:p>
                  </a:txBody>
                  <a:tcPr marL="6169" marR="6169" marT="6169" marB="0" anchor="ctr">
                    <a:lnL>
                      <a:noFill/>
                    </a:lnL>
                    <a:lnR>
                      <a:noFill/>
                    </a:lnR>
                    <a:lnT>
                      <a:noFill/>
                    </a:lnT>
                    <a:lnB>
                      <a:noFill/>
                    </a:lnB>
                    <a:noFill/>
                  </a:tcPr>
                </a:tc>
                <a:extLst>
                  <a:ext uri="{0D108BD9-81ED-4DB2-BD59-A6C34878D82A}">
                    <a16:rowId xmlns:a16="http://schemas.microsoft.com/office/drawing/2014/main" val="3740828789"/>
                  </a:ext>
                </a:extLst>
              </a:tr>
            </a:tbl>
          </a:graphicData>
        </a:graphic>
      </p:graphicFrame>
      <p:sp>
        <p:nvSpPr>
          <p:cNvPr id="10" name="Rectángulo 9">
            <a:extLst>
              <a:ext uri="{FF2B5EF4-FFF2-40B4-BE49-F238E27FC236}">
                <a16:creationId xmlns:a16="http://schemas.microsoft.com/office/drawing/2014/main" id="{A57E0ADA-1BE3-4309-8598-C896423D6FCD}"/>
              </a:ext>
            </a:extLst>
          </p:cNvPr>
          <p:cNvSpPr/>
          <p:nvPr/>
        </p:nvSpPr>
        <p:spPr>
          <a:xfrm>
            <a:off x="433848" y="1288951"/>
            <a:ext cx="7994916" cy="410882"/>
          </a:xfrm>
          <a:prstGeom prst="rect">
            <a:avLst/>
          </a:prstGeom>
        </p:spPr>
        <p:txBody>
          <a:bodyPr wrap="square">
            <a:spAutoFit/>
          </a:bodyPr>
          <a:lstStyle/>
          <a:p>
            <a:pPr algn="ctr">
              <a:lnSpc>
                <a:spcPct val="115000"/>
              </a:lnSpc>
              <a:spcAft>
                <a:spcPts val="800"/>
              </a:spcAft>
            </a:pPr>
            <a:r>
              <a:rPr lang="es-MX" b="1" dirty="0">
                <a:ea typeface="Calibri" panose="020F0502020204030204" pitchFamily="34" charset="0"/>
                <a:cs typeface="Times New Roman" panose="02020603050405020304" pitchFamily="18" charset="0"/>
              </a:rPr>
              <a:t>Resultados de la evaluación-diagnóstica 2017, entidades federativas</a:t>
            </a:r>
            <a:endParaRPr lang="es-MX" sz="16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12159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239659" y="2061302"/>
            <a:ext cx="6899564" cy="2554545"/>
          </a:xfrm>
          <a:prstGeom prst="rect">
            <a:avLst/>
          </a:prstGeom>
          <a:solidFill>
            <a:srgbClr val="7030A0"/>
          </a:solidFill>
          <a:ln>
            <a:noFill/>
          </a:ln>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8000" b="1" cap="small" dirty="0">
                <a:solidFill>
                  <a:schemeClr val="bg1"/>
                </a:solidFill>
              </a:rPr>
              <a:t>Corrupción y opacidad</a:t>
            </a:r>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3</a:t>
            </a:fld>
            <a:endParaRPr lang="es-MX" dirty="0"/>
          </a:p>
        </p:txBody>
      </p:sp>
    </p:spTree>
    <p:extLst>
      <p:ext uri="{BB962C8B-B14F-4D97-AF65-F5344CB8AC3E}">
        <p14:creationId xmlns:p14="http://schemas.microsoft.com/office/powerpoint/2010/main" val="3139031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1077218"/>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Controversias constitucionales y acciones de inconstitucionalidad</a:t>
            </a:r>
          </a:p>
        </p:txBody>
      </p:sp>
      <p:graphicFrame>
        <p:nvGraphicFramePr>
          <p:cNvPr id="15" name="Tabla 14">
            <a:extLst>
              <a:ext uri="{FF2B5EF4-FFF2-40B4-BE49-F238E27FC236}">
                <a16:creationId xmlns:a16="http://schemas.microsoft.com/office/drawing/2014/main" id="{64BCC8CF-0397-4569-B184-E004C544F6B1}"/>
              </a:ext>
            </a:extLst>
          </p:cNvPr>
          <p:cNvGraphicFramePr>
            <a:graphicFrameLocks noGrp="1"/>
          </p:cNvGraphicFramePr>
          <p:nvPr>
            <p:extLst>
              <p:ext uri="{D42A27DB-BD31-4B8C-83A1-F6EECF244321}">
                <p14:modId xmlns:p14="http://schemas.microsoft.com/office/powerpoint/2010/main" val="3418984033"/>
              </p:ext>
            </p:extLst>
          </p:nvPr>
        </p:nvGraphicFramePr>
        <p:xfrm>
          <a:off x="239890" y="4237482"/>
          <a:ext cx="8700910" cy="2489968"/>
        </p:xfrm>
        <a:graphic>
          <a:graphicData uri="http://schemas.openxmlformats.org/drawingml/2006/table">
            <a:tbl>
              <a:tblPr firstRow="1" bandRow="1">
                <a:tableStyleId>{5C22544A-7EE6-4342-B048-85BDC9FD1C3A}</a:tableStyleId>
              </a:tblPr>
              <a:tblGrid>
                <a:gridCol w="397419">
                  <a:extLst>
                    <a:ext uri="{9D8B030D-6E8A-4147-A177-3AD203B41FA5}">
                      <a16:colId xmlns:a16="http://schemas.microsoft.com/office/drawing/2014/main" val="1634503592"/>
                    </a:ext>
                  </a:extLst>
                </a:gridCol>
                <a:gridCol w="6742546">
                  <a:extLst>
                    <a:ext uri="{9D8B030D-6E8A-4147-A177-3AD203B41FA5}">
                      <a16:colId xmlns:a16="http://schemas.microsoft.com/office/drawing/2014/main" val="3875307355"/>
                    </a:ext>
                  </a:extLst>
                </a:gridCol>
                <a:gridCol w="1560945">
                  <a:extLst>
                    <a:ext uri="{9D8B030D-6E8A-4147-A177-3AD203B41FA5}">
                      <a16:colId xmlns:a16="http://schemas.microsoft.com/office/drawing/2014/main" val="73727466"/>
                    </a:ext>
                  </a:extLst>
                </a:gridCol>
              </a:tblGrid>
              <a:tr h="306062">
                <a:tc>
                  <a:txBody>
                    <a:bodyPr/>
                    <a:lstStyle/>
                    <a:p>
                      <a:pPr algn="ctr"/>
                      <a:r>
                        <a:rPr lang="es-MX" sz="1400" dirty="0" err="1">
                          <a:latin typeface="+mn-lt"/>
                          <a:cs typeface="Times New Roman" panose="02020603050405020304" pitchFamily="18" charset="0"/>
                        </a:rPr>
                        <a:t>N°</a:t>
                      </a:r>
                      <a:endParaRPr lang="es-MX" sz="1400" dirty="0">
                        <a:latin typeface="+mn-lt"/>
                        <a:cs typeface="Times New Roman" panose="02020603050405020304" pitchFamily="18" charset="0"/>
                      </a:endParaRPr>
                    </a:p>
                  </a:txBody>
                  <a:tcPr anchor="ctr">
                    <a:solidFill>
                      <a:srgbClr val="7030A0"/>
                    </a:solidFill>
                  </a:tcPr>
                </a:tc>
                <a:tc>
                  <a:txBody>
                    <a:bodyPr/>
                    <a:lstStyle/>
                    <a:p>
                      <a:pPr algn="ctr"/>
                      <a:r>
                        <a:rPr lang="es-MX" sz="1400" dirty="0">
                          <a:latin typeface="+mn-lt"/>
                          <a:cs typeface="Times New Roman" panose="02020603050405020304" pitchFamily="18" charset="0"/>
                        </a:rPr>
                        <a:t>Acción de inconstitucionalidad</a:t>
                      </a:r>
                    </a:p>
                  </a:txBody>
                  <a:tcPr anchor="ctr">
                    <a:solidFill>
                      <a:srgbClr val="7030A0"/>
                    </a:solidFill>
                  </a:tcPr>
                </a:tc>
                <a:tc>
                  <a:txBody>
                    <a:bodyPr/>
                    <a:lstStyle/>
                    <a:p>
                      <a:pPr algn="ctr"/>
                      <a:r>
                        <a:rPr lang="es-MX" sz="1400" dirty="0">
                          <a:latin typeface="+mn-lt"/>
                          <a:cs typeface="Times New Roman" panose="02020603050405020304" pitchFamily="18" charset="0"/>
                        </a:rPr>
                        <a:t>Núm. de acciones</a:t>
                      </a:r>
                    </a:p>
                  </a:txBody>
                  <a:tcPr anchor="ctr">
                    <a:solidFill>
                      <a:srgbClr val="7030A0"/>
                    </a:solidFill>
                  </a:tcPr>
                </a:tc>
                <a:extLst>
                  <a:ext uri="{0D108BD9-81ED-4DB2-BD59-A6C34878D82A}">
                    <a16:rowId xmlns:a16="http://schemas.microsoft.com/office/drawing/2014/main" val="3024378478"/>
                  </a:ext>
                </a:extLst>
              </a:tr>
              <a:tr h="374411">
                <a:tc>
                  <a:txBody>
                    <a:bodyPr/>
                    <a:lstStyle/>
                    <a:p>
                      <a:pPr algn="ctr"/>
                      <a:r>
                        <a:rPr lang="es-MX" sz="1400" dirty="0">
                          <a:latin typeface="+mn-lt"/>
                          <a:cs typeface="Times New Roman" panose="02020603050405020304" pitchFamily="18" charset="0"/>
                        </a:rPr>
                        <a:t>1</a:t>
                      </a:r>
                    </a:p>
                  </a:txBody>
                  <a:tcPr anchor="ctr"/>
                </a:tc>
                <a:tc>
                  <a:txBody>
                    <a:bodyPr/>
                    <a:lstStyle/>
                    <a:p>
                      <a:pPr algn="l"/>
                      <a:r>
                        <a:rPr lang="es-MX" sz="1400" dirty="0">
                          <a:latin typeface="+mn-lt"/>
                          <a:cs typeface="Times New Roman" panose="02020603050405020304" pitchFamily="18" charset="0"/>
                        </a:rPr>
                        <a:t>En contra de leyes de transparencia y acceso a la información pública estatales</a:t>
                      </a:r>
                    </a:p>
                  </a:txBody>
                  <a:tcPr anchor="ctr"/>
                </a:tc>
                <a:tc>
                  <a:txBody>
                    <a:bodyPr/>
                    <a:lstStyle/>
                    <a:p>
                      <a:pPr algn="ctr"/>
                      <a:r>
                        <a:rPr lang="es-MX" sz="1400" dirty="0">
                          <a:latin typeface="+mn-lt"/>
                          <a:cs typeface="Times New Roman" panose="02020603050405020304" pitchFamily="18" charset="0"/>
                        </a:rPr>
                        <a:t>10</a:t>
                      </a:r>
                    </a:p>
                  </a:txBody>
                  <a:tcPr anchor="ctr"/>
                </a:tc>
                <a:extLst>
                  <a:ext uri="{0D108BD9-81ED-4DB2-BD59-A6C34878D82A}">
                    <a16:rowId xmlns:a16="http://schemas.microsoft.com/office/drawing/2014/main" val="70793945"/>
                  </a:ext>
                </a:extLst>
              </a:tr>
              <a:tr h="374411">
                <a:tc>
                  <a:txBody>
                    <a:bodyPr/>
                    <a:lstStyle/>
                    <a:p>
                      <a:pPr algn="ctr"/>
                      <a:r>
                        <a:rPr lang="es-MX" sz="1400" dirty="0">
                          <a:latin typeface="+mn-lt"/>
                          <a:cs typeface="Times New Roman" panose="02020603050405020304" pitchFamily="18" charset="0"/>
                        </a:rPr>
                        <a:t>2</a:t>
                      </a:r>
                    </a:p>
                  </a:txBody>
                  <a:tcPr anchor="ctr"/>
                </a:tc>
                <a:tc>
                  <a:txBody>
                    <a:bodyPr/>
                    <a:lstStyle/>
                    <a:p>
                      <a:pPr algn="l"/>
                      <a:r>
                        <a:rPr lang="es-MX" sz="1400" dirty="0">
                          <a:latin typeface="+mn-lt"/>
                          <a:cs typeface="Times New Roman" panose="02020603050405020304" pitchFamily="18" charset="0"/>
                        </a:rPr>
                        <a:t>En contra de leyes de protección de datos personales en posesión de sujetos obligados estatales</a:t>
                      </a:r>
                    </a:p>
                  </a:txBody>
                  <a:tcPr anchor="ctr"/>
                </a:tc>
                <a:tc>
                  <a:txBody>
                    <a:bodyPr/>
                    <a:lstStyle/>
                    <a:p>
                      <a:pPr algn="ctr"/>
                      <a:r>
                        <a:rPr lang="es-MX" sz="1400" dirty="0">
                          <a:latin typeface="+mn-lt"/>
                          <a:cs typeface="Times New Roman" panose="02020603050405020304" pitchFamily="18" charset="0"/>
                        </a:rPr>
                        <a:t>24</a:t>
                      </a:r>
                    </a:p>
                  </a:txBody>
                  <a:tcPr anchor="ctr"/>
                </a:tc>
                <a:extLst>
                  <a:ext uri="{0D108BD9-81ED-4DB2-BD59-A6C34878D82A}">
                    <a16:rowId xmlns:a16="http://schemas.microsoft.com/office/drawing/2014/main" val="2684504674"/>
                  </a:ext>
                </a:extLst>
              </a:tr>
              <a:tr h="306062">
                <a:tc>
                  <a:txBody>
                    <a:bodyPr/>
                    <a:lstStyle/>
                    <a:p>
                      <a:pPr algn="ctr"/>
                      <a:r>
                        <a:rPr lang="es-MX" sz="1400" dirty="0">
                          <a:latin typeface="+mn-lt"/>
                          <a:cs typeface="Times New Roman" panose="02020603050405020304" pitchFamily="18" charset="0"/>
                        </a:rPr>
                        <a:t>3</a:t>
                      </a:r>
                    </a:p>
                  </a:txBody>
                  <a:tcPr anchor="ctr"/>
                </a:tc>
                <a:tc>
                  <a:txBody>
                    <a:bodyPr/>
                    <a:lstStyle/>
                    <a:p>
                      <a:pPr algn="l"/>
                      <a:r>
                        <a:rPr lang="es-MX" sz="1400" dirty="0">
                          <a:latin typeface="+mn-lt"/>
                          <a:cs typeface="Times New Roman" panose="02020603050405020304" pitchFamily="18" charset="0"/>
                        </a:rPr>
                        <a:t>Código Nacional de Procedimientos Penales</a:t>
                      </a:r>
                    </a:p>
                  </a:txBody>
                  <a:tcPr anchor="ctr"/>
                </a:tc>
                <a:tc>
                  <a:txBody>
                    <a:bodyPr/>
                    <a:lstStyle/>
                    <a:p>
                      <a:pPr algn="ctr"/>
                      <a:r>
                        <a:rPr lang="es-MX" sz="1400" dirty="0">
                          <a:latin typeface="+mn-lt"/>
                          <a:cs typeface="Times New Roman" panose="02020603050405020304" pitchFamily="18" charset="0"/>
                        </a:rPr>
                        <a:t>1</a:t>
                      </a:r>
                    </a:p>
                  </a:txBody>
                  <a:tcPr anchor="ctr"/>
                </a:tc>
                <a:extLst>
                  <a:ext uri="{0D108BD9-81ED-4DB2-BD59-A6C34878D82A}">
                    <a16:rowId xmlns:a16="http://schemas.microsoft.com/office/drawing/2014/main" val="1033856730"/>
                  </a:ext>
                </a:extLst>
              </a:tr>
              <a:tr h="374411">
                <a:tc>
                  <a:txBody>
                    <a:bodyPr/>
                    <a:lstStyle/>
                    <a:p>
                      <a:pPr algn="ctr"/>
                      <a:r>
                        <a:rPr lang="es-MX" sz="1400" dirty="0">
                          <a:latin typeface="+mn-lt"/>
                          <a:cs typeface="Times New Roman" panose="02020603050405020304" pitchFamily="18" charset="0"/>
                        </a:rPr>
                        <a:t>4</a:t>
                      </a:r>
                    </a:p>
                  </a:txBody>
                  <a:tcPr anchor="ctr"/>
                </a:tc>
                <a:tc>
                  <a:txBody>
                    <a:bodyPr/>
                    <a:lstStyle/>
                    <a:p>
                      <a:pPr algn="l"/>
                      <a:r>
                        <a:rPr lang="es-ES" sz="1400" dirty="0">
                          <a:latin typeface="+mn-lt"/>
                          <a:cs typeface="Times New Roman" panose="02020603050405020304" pitchFamily="18" charset="0"/>
                        </a:rPr>
                        <a:t>Ley Federal para Prevenir y Sancionar los Delitos Cometidos en materia de Hidrocarburos</a:t>
                      </a:r>
                      <a:endParaRPr lang="es-MX" sz="1400" dirty="0">
                        <a:latin typeface="+mn-lt"/>
                        <a:cs typeface="Times New Roman" panose="02020603050405020304" pitchFamily="18" charset="0"/>
                      </a:endParaRPr>
                    </a:p>
                  </a:txBody>
                  <a:tcPr anchor="ctr"/>
                </a:tc>
                <a:tc>
                  <a:txBody>
                    <a:bodyPr/>
                    <a:lstStyle/>
                    <a:p>
                      <a:pPr algn="ctr"/>
                      <a:r>
                        <a:rPr lang="es-MX" sz="1400" dirty="0">
                          <a:latin typeface="+mn-lt"/>
                          <a:cs typeface="Times New Roman" panose="02020603050405020304" pitchFamily="18" charset="0"/>
                        </a:rPr>
                        <a:t>1</a:t>
                      </a:r>
                    </a:p>
                  </a:txBody>
                  <a:tcPr anchor="ctr"/>
                </a:tc>
                <a:extLst>
                  <a:ext uri="{0D108BD9-81ED-4DB2-BD59-A6C34878D82A}">
                    <a16:rowId xmlns:a16="http://schemas.microsoft.com/office/drawing/2014/main" val="2586134644"/>
                  </a:ext>
                </a:extLst>
              </a:tr>
              <a:tr h="306062">
                <a:tc>
                  <a:txBody>
                    <a:bodyPr/>
                    <a:lstStyle/>
                    <a:p>
                      <a:pPr algn="ctr"/>
                      <a:r>
                        <a:rPr lang="es-MX" sz="1400" dirty="0">
                          <a:latin typeface="+mn-lt"/>
                          <a:cs typeface="Times New Roman" panose="02020603050405020304" pitchFamily="18" charset="0"/>
                        </a:rPr>
                        <a:t>5</a:t>
                      </a:r>
                    </a:p>
                  </a:txBody>
                  <a:tcPr anchor="ctr"/>
                </a:tc>
                <a:tc>
                  <a:txBody>
                    <a:bodyPr/>
                    <a:lstStyle/>
                    <a:p>
                      <a:pPr algn="l"/>
                      <a:r>
                        <a:rPr lang="es-MX" sz="1400" dirty="0">
                          <a:latin typeface="+mn-lt"/>
                          <a:cs typeface="Times New Roman" panose="02020603050405020304" pitchFamily="18" charset="0"/>
                        </a:rPr>
                        <a:t>Ley de Seguridad Interior</a:t>
                      </a:r>
                    </a:p>
                  </a:txBody>
                  <a:tcPr anchor="ctr"/>
                </a:tc>
                <a:tc>
                  <a:txBody>
                    <a:bodyPr/>
                    <a:lstStyle/>
                    <a:p>
                      <a:pPr algn="ctr"/>
                      <a:r>
                        <a:rPr lang="es-MX" sz="1400" dirty="0">
                          <a:latin typeface="+mn-lt"/>
                          <a:cs typeface="Times New Roman" panose="02020603050405020304" pitchFamily="18" charset="0"/>
                        </a:rPr>
                        <a:t>1</a:t>
                      </a:r>
                    </a:p>
                  </a:txBody>
                  <a:tcPr anchor="ctr"/>
                </a:tc>
                <a:extLst>
                  <a:ext uri="{0D108BD9-81ED-4DB2-BD59-A6C34878D82A}">
                    <a16:rowId xmlns:a16="http://schemas.microsoft.com/office/drawing/2014/main" val="3517374405"/>
                  </a:ext>
                </a:extLst>
              </a:tr>
              <a:tr h="228807">
                <a:tc>
                  <a:txBody>
                    <a:bodyPr/>
                    <a:lstStyle/>
                    <a:p>
                      <a:pPr algn="ctr"/>
                      <a:endParaRPr lang="es-MX" sz="1400" b="1" dirty="0">
                        <a:solidFill>
                          <a:schemeClr val="bg1"/>
                        </a:solidFill>
                        <a:latin typeface="+mn-lt"/>
                        <a:cs typeface="Times New Roman" panose="02020603050405020304" pitchFamily="18" charset="0"/>
                      </a:endParaRPr>
                    </a:p>
                  </a:txBody>
                  <a:tcPr anchor="ctr">
                    <a:solidFill>
                      <a:srgbClr val="215867"/>
                    </a:solidFill>
                  </a:tcPr>
                </a:tc>
                <a:tc>
                  <a:txBody>
                    <a:bodyPr/>
                    <a:lstStyle/>
                    <a:p>
                      <a:pPr algn="ctr"/>
                      <a:r>
                        <a:rPr lang="es-MX" sz="1400" b="1" dirty="0">
                          <a:solidFill>
                            <a:schemeClr val="bg1"/>
                          </a:solidFill>
                          <a:latin typeface="+mn-lt"/>
                          <a:cs typeface="Times New Roman" panose="02020603050405020304" pitchFamily="18" charset="0"/>
                        </a:rPr>
                        <a:t>TOTAL</a:t>
                      </a:r>
                    </a:p>
                  </a:txBody>
                  <a:tcPr anchor="ctr">
                    <a:solidFill>
                      <a:srgbClr val="215867"/>
                    </a:solidFill>
                  </a:tcPr>
                </a:tc>
                <a:tc>
                  <a:txBody>
                    <a:bodyPr/>
                    <a:lstStyle/>
                    <a:p>
                      <a:pPr algn="ctr"/>
                      <a:r>
                        <a:rPr lang="es-MX" sz="1400" b="1" dirty="0">
                          <a:solidFill>
                            <a:schemeClr val="bg1"/>
                          </a:solidFill>
                          <a:latin typeface="+mn-lt"/>
                          <a:cs typeface="Times New Roman" panose="02020603050405020304" pitchFamily="18" charset="0"/>
                        </a:rPr>
                        <a:t>37</a:t>
                      </a:r>
                    </a:p>
                  </a:txBody>
                  <a:tcPr anchor="ctr">
                    <a:solidFill>
                      <a:srgbClr val="215867"/>
                    </a:solidFill>
                  </a:tcPr>
                </a:tc>
                <a:extLst>
                  <a:ext uri="{0D108BD9-81ED-4DB2-BD59-A6C34878D82A}">
                    <a16:rowId xmlns:a16="http://schemas.microsoft.com/office/drawing/2014/main" val="1768712177"/>
                  </a:ext>
                </a:extLst>
              </a:tr>
            </a:tbl>
          </a:graphicData>
        </a:graphic>
      </p:graphicFrame>
      <p:sp>
        <p:nvSpPr>
          <p:cNvPr id="16" name="Rectángulo 15">
            <a:extLst>
              <a:ext uri="{FF2B5EF4-FFF2-40B4-BE49-F238E27FC236}">
                <a16:creationId xmlns:a16="http://schemas.microsoft.com/office/drawing/2014/main" id="{EBF8CF3C-ED68-4611-B339-2C775EB026CD}"/>
              </a:ext>
            </a:extLst>
          </p:cNvPr>
          <p:cNvSpPr/>
          <p:nvPr/>
        </p:nvSpPr>
        <p:spPr>
          <a:xfrm>
            <a:off x="169828" y="3735399"/>
            <a:ext cx="6803627" cy="392159"/>
          </a:xfrm>
          <a:prstGeom prst="rect">
            <a:avLst/>
          </a:prstGeom>
        </p:spPr>
        <p:txBody>
          <a:bodyPr wrap="square">
            <a:spAutoFit/>
          </a:bodyPr>
          <a:lstStyle/>
          <a:p>
            <a:pPr algn="just">
              <a:lnSpc>
                <a:spcPct val="115000"/>
              </a:lnSpc>
              <a:spcAft>
                <a:spcPts val="800"/>
              </a:spcAft>
            </a:pPr>
            <a:r>
              <a:rPr lang="es-MX" b="1" i="1" u="sng" dirty="0">
                <a:ea typeface="Calibri" panose="020F0502020204030204" pitchFamily="34" charset="0"/>
                <a:cs typeface="Times New Roman" panose="02020603050405020304" pitchFamily="18" charset="0"/>
              </a:rPr>
              <a:t>Acciones de inconstitucionalidad interpuestas por el INAI:</a:t>
            </a:r>
            <a:endParaRPr lang="es-MX" sz="1600" b="1" u="sng" dirty="0">
              <a:effectLst/>
              <a:ea typeface="Calibri" panose="020F0502020204030204" pitchFamily="34" charset="0"/>
              <a:cs typeface="Times New Roman" panose="02020603050405020304" pitchFamily="18" charset="0"/>
            </a:endParaRPr>
          </a:p>
        </p:txBody>
      </p:sp>
      <p:sp>
        <p:nvSpPr>
          <p:cNvPr id="2" name="Rectángulo 1">
            <a:extLst>
              <a:ext uri="{FF2B5EF4-FFF2-40B4-BE49-F238E27FC236}">
                <a16:creationId xmlns:a16="http://schemas.microsoft.com/office/drawing/2014/main" id="{22FAAE10-3CD3-4177-AFF7-22BED54A0286}"/>
              </a:ext>
            </a:extLst>
          </p:cNvPr>
          <p:cNvSpPr/>
          <p:nvPr/>
        </p:nvSpPr>
        <p:spPr>
          <a:xfrm>
            <a:off x="147145" y="1278057"/>
            <a:ext cx="8866680" cy="2421176"/>
          </a:xfrm>
          <a:prstGeom prst="rect">
            <a:avLst/>
          </a:prstGeom>
        </p:spPr>
        <p:txBody>
          <a:bodyPr wrap="square">
            <a:spAutoFit/>
          </a:bodyPr>
          <a:lstStyle/>
          <a:p>
            <a:pPr algn="just">
              <a:lnSpc>
                <a:spcPct val="115000"/>
              </a:lnSpc>
              <a:spcAft>
                <a:spcPts val="800"/>
              </a:spcAft>
            </a:pPr>
            <a:r>
              <a:rPr lang="es-MX" b="1" i="1" u="sng" dirty="0">
                <a:ea typeface="Calibri" panose="020F0502020204030204" pitchFamily="34" charset="0"/>
                <a:cs typeface="Times New Roman" panose="02020603050405020304" pitchFamily="18" charset="0"/>
              </a:rPr>
              <a:t>Controversias constitucionales</a:t>
            </a:r>
            <a:endParaRPr lang="es-MX" u="sng" dirty="0">
              <a:ea typeface="Calibri" panose="020F0502020204030204" pitchFamily="34" charset="0"/>
              <a:cs typeface="Times New Roman" panose="02020603050405020304" pitchFamily="18" charset="0"/>
            </a:endParaRPr>
          </a:p>
          <a:p>
            <a:pPr algn="just">
              <a:lnSpc>
                <a:spcPct val="115000"/>
              </a:lnSpc>
              <a:spcAft>
                <a:spcPts val="800"/>
              </a:spcAft>
            </a:pPr>
            <a:r>
              <a:rPr lang="es-MX" sz="1650" dirty="0">
                <a:ea typeface="Calibri" panose="020F0502020204030204" pitchFamily="34" charset="0"/>
                <a:cs typeface="Times New Roman" panose="02020603050405020304" pitchFamily="18" charset="0"/>
              </a:rPr>
              <a:t>El INAI solo ha interpuesto </a:t>
            </a:r>
            <a:r>
              <a:rPr lang="es-MX" sz="1650" b="1" dirty="0">
                <a:ea typeface="Calibri" panose="020F0502020204030204" pitchFamily="34" charset="0"/>
                <a:cs typeface="Times New Roman" panose="02020603050405020304" pitchFamily="18" charset="0"/>
              </a:rPr>
              <a:t>1 (una) controversia en contra de la Comisión Federal de Competencia Económica (COFECE)</a:t>
            </a:r>
            <a:r>
              <a:rPr lang="es-MX" sz="1650" dirty="0">
                <a:ea typeface="Calibri" panose="020F0502020204030204" pitchFamily="34" charset="0"/>
                <a:cs typeface="Times New Roman" panose="02020603050405020304" pitchFamily="18" charset="0"/>
              </a:rPr>
              <a:t>. Se reclama la invalidez de los artículos 31, 35, 39, 48 y 54 de su Reglamento de Transparencia, Acceso a la Información Pública y Protección de Datos Personales.</a:t>
            </a:r>
          </a:p>
          <a:p>
            <a:pPr algn="just">
              <a:lnSpc>
                <a:spcPct val="115000"/>
              </a:lnSpc>
              <a:spcAft>
                <a:spcPts val="800"/>
              </a:spcAft>
            </a:pPr>
            <a:r>
              <a:rPr lang="es-MX" sz="1650" dirty="0">
                <a:ea typeface="Calibri" panose="020F0502020204030204" pitchFamily="34" charset="0"/>
                <a:cs typeface="Times New Roman" panose="02020603050405020304" pitchFamily="18" charset="0"/>
              </a:rPr>
              <a:t>En </a:t>
            </a:r>
            <a:r>
              <a:rPr lang="es-MX" sz="1650" b="1" dirty="0">
                <a:ea typeface="Calibri" panose="020F0502020204030204" pitchFamily="34" charset="0"/>
                <a:cs typeface="Times New Roman" panose="02020603050405020304" pitchFamily="18" charset="0"/>
              </a:rPr>
              <a:t>contra de una resolución del INAI</a:t>
            </a:r>
            <a:r>
              <a:rPr lang="es-MX" sz="1650" dirty="0">
                <a:ea typeface="Calibri" panose="020F0502020204030204" pitchFamily="34" charset="0"/>
                <a:cs typeface="Times New Roman" panose="02020603050405020304" pitchFamily="18" charset="0"/>
              </a:rPr>
              <a:t>, el </a:t>
            </a:r>
            <a:r>
              <a:rPr lang="es-MX" sz="1650" b="1" dirty="0">
                <a:ea typeface="Calibri" panose="020F0502020204030204" pitchFamily="34" charset="0"/>
                <a:cs typeface="Times New Roman" panose="02020603050405020304" pitchFamily="18" charset="0"/>
              </a:rPr>
              <a:t>Instituto Federal de Telecomunicaciones (IFETEL) interpuso 1 (una) controversia</a:t>
            </a:r>
            <a:r>
              <a:rPr lang="es-MX" sz="1650" dirty="0">
                <a:ea typeface="Calibri" panose="020F0502020204030204" pitchFamily="34" charset="0"/>
                <a:cs typeface="Times New Roman" panose="02020603050405020304" pitchFamily="18" charset="0"/>
              </a:rPr>
              <a:t>, en la que argumenta que la resolución afecta su función regulatoria prevista en el artículo 28 constitucional. </a:t>
            </a:r>
            <a:endParaRPr lang="es-MX" sz="165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299906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954107"/>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2800" b="1" cap="small" dirty="0">
                <a:solidFill>
                  <a:schemeClr val="bg1"/>
                </a:solidFill>
              </a:rPr>
              <a:t>Recursos de revisión en contra del INAI en materia de seguridad nacional</a:t>
            </a:r>
          </a:p>
        </p:txBody>
      </p:sp>
      <p:graphicFrame>
        <p:nvGraphicFramePr>
          <p:cNvPr id="8" name="Tabla 7">
            <a:extLst>
              <a:ext uri="{FF2B5EF4-FFF2-40B4-BE49-F238E27FC236}">
                <a16:creationId xmlns:a16="http://schemas.microsoft.com/office/drawing/2014/main" id="{2303B212-02DD-405A-89BE-1E8C30E1126B}"/>
              </a:ext>
            </a:extLst>
          </p:cNvPr>
          <p:cNvGraphicFramePr>
            <a:graphicFrameLocks noGrp="1"/>
          </p:cNvGraphicFramePr>
          <p:nvPr>
            <p:extLst>
              <p:ext uri="{D42A27DB-BD31-4B8C-83A1-F6EECF244321}">
                <p14:modId xmlns:p14="http://schemas.microsoft.com/office/powerpoint/2010/main" val="3668086246"/>
              </p:ext>
            </p:extLst>
          </p:nvPr>
        </p:nvGraphicFramePr>
        <p:xfrm>
          <a:off x="239889" y="1335119"/>
          <a:ext cx="8664220" cy="5406136"/>
        </p:xfrm>
        <a:graphic>
          <a:graphicData uri="http://schemas.openxmlformats.org/drawingml/2006/table">
            <a:tbl>
              <a:tblPr firstRow="1" firstCol="1" bandRow="1"/>
              <a:tblGrid>
                <a:gridCol w="600939">
                  <a:extLst>
                    <a:ext uri="{9D8B030D-6E8A-4147-A177-3AD203B41FA5}">
                      <a16:colId xmlns:a16="http://schemas.microsoft.com/office/drawing/2014/main" val="4284219453"/>
                    </a:ext>
                  </a:extLst>
                </a:gridCol>
                <a:gridCol w="1576551">
                  <a:extLst>
                    <a:ext uri="{9D8B030D-6E8A-4147-A177-3AD203B41FA5}">
                      <a16:colId xmlns:a16="http://schemas.microsoft.com/office/drawing/2014/main" val="1029952992"/>
                    </a:ext>
                  </a:extLst>
                </a:gridCol>
                <a:gridCol w="1303283">
                  <a:extLst>
                    <a:ext uri="{9D8B030D-6E8A-4147-A177-3AD203B41FA5}">
                      <a16:colId xmlns:a16="http://schemas.microsoft.com/office/drawing/2014/main" val="2338880799"/>
                    </a:ext>
                  </a:extLst>
                </a:gridCol>
                <a:gridCol w="2736415">
                  <a:extLst>
                    <a:ext uri="{9D8B030D-6E8A-4147-A177-3AD203B41FA5}">
                      <a16:colId xmlns:a16="http://schemas.microsoft.com/office/drawing/2014/main" val="1699265142"/>
                    </a:ext>
                  </a:extLst>
                </a:gridCol>
                <a:gridCol w="2447032">
                  <a:extLst>
                    <a:ext uri="{9D8B030D-6E8A-4147-A177-3AD203B41FA5}">
                      <a16:colId xmlns:a16="http://schemas.microsoft.com/office/drawing/2014/main" val="2380929302"/>
                    </a:ext>
                  </a:extLst>
                </a:gridCol>
              </a:tblGrid>
              <a:tr h="384070">
                <a:tc>
                  <a:txBody>
                    <a:bodyPr/>
                    <a:lstStyle/>
                    <a:p>
                      <a:pPr algn="ctr">
                        <a:lnSpc>
                          <a:spcPct val="107000"/>
                        </a:lnSpc>
                        <a:spcAft>
                          <a:spcPts val="0"/>
                        </a:spcAft>
                      </a:pPr>
                      <a:r>
                        <a:rPr lang="es-MX" sz="1200" b="1" dirty="0" err="1">
                          <a:solidFill>
                            <a:schemeClr val="bg1"/>
                          </a:solidFill>
                          <a:effectLst/>
                          <a:latin typeface="+mn-lt"/>
                          <a:ea typeface="Calibri" panose="020F0502020204030204" pitchFamily="34" charset="0"/>
                          <a:cs typeface="Times New Roman" panose="02020603050405020304" pitchFamily="18" charset="0"/>
                        </a:rPr>
                        <a:t>N°</a:t>
                      </a:r>
                      <a:endParaRPr lang="es-MX" sz="1200" b="1" dirty="0">
                        <a:solidFill>
                          <a:schemeClr val="bg1"/>
                        </a:solidFill>
                        <a:effectLst/>
                        <a:latin typeface="+mn-lt"/>
                        <a:ea typeface="Calibri" panose="020F0502020204030204" pitchFamily="34" charset="0"/>
                        <a:cs typeface="Times New Roman" panose="02020603050405020304" pitchFamily="18" charset="0"/>
                      </a:endParaRPr>
                    </a:p>
                    <a:p>
                      <a:pPr algn="ctr">
                        <a:lnSpc>
                          <a:spcPct val="107000"/>
                        </a:lnSpc>
                        <a:spcAft>
                          <a:spcPts val="0"/>
                        </a:spcAft>
                      </a:pPr>
                      <a:r>
                        <a:rPr lang="es-MX" sz="1200" b="1" dirty="0">
                          <a:solidFill>
                            <a:schemeClr val="bg1"/>
                          </a:solidFill>
                          <a:effectLst/>
                          <a:latin typeface="+mn-lt"/>
                          <a:ea typeface="Calibri" panose="020F0502020204030204" pitchFamily="34" charset="0"/>
                          <a:cs typeface="Times New Roman" panose="02020603050405020304" pitchFamily="18" charset="0"/>
                        </a:rPr>
                        <a:t>Recurso</a:t>
                      </a:r>
                      <a:endParaRPr lang="es-MX" sz="1200" dirty="0">
                        <a:solidFill>
                          <a:schemeClr val="bg1"/>
                        </a:solidFill>
                        <a:effectLst/>
                        <a:latin typeface="+mn-lt"/>
                        <a:ea typeface="Calibri" panose="020F0502020204030204" pitchFamily="34" charset="0"/>
                        <a:cs typeface="Times New Roman" panose="02020603050405020304" pitchFamily="18" charset="0"/>
                      </a:endParaRPr>
                    </a:p>
                  </a:txBody>
                  <a:tcPr marL="31468" marR="314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07000"/>
                        </a:lnSpc>
                        <a:spcAft>
                          <a:spcPts val="0"/>
                        </a:spcAft>
                      </a:pPr>
                      <a:r>
                        <a:rPr lang="es-MX" sz="1200" b="1" dirty="0">
                          <a:solidFill>
                            <a:schemeClr val="bg1"/>
                          </a:solidFill>
                          <a:effectLst/>
                          <a:latin typeface="+mn-lt"/>
                          <a:ea typeface="Calibri" panose="020F0502020204030204" pitchFamily="34" charset="0"/>
                          <a:cs typeface="Times New Roman" panose="02020603050405020304" pitchFamily="18" charset="0"/>
                        </a:rPr>
                        <a:t>Resolución impugnada</a:t>
                      </a:r>
                      <a:endParaRPr lang="es-MX" sz="1200" dirty="0">
                        <a:solidFill>
                          <a:schemeClr val="bg1"/>
                        </a:solidFill>
                        <a:effectLst/>
                        <a:latin typeface="+mn-lt"/>
                        <a:ea typeface="Calibri" panose="020F0502020204030204" pitchFamily="34" charset="0"/>
                        <a:cs typeface="Times New Roman" panose="02020603050405020304" pitchFamily="18" charset="0"/>
                      </a:endParaRPr>
                    </a:p>
                  </a:txBody>
                  <a:tcPr marL="31468" marR="314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07000"/>
                        </a:lnSpc>
                        <a:spcAft>
                          <a:spcPts val="0"/>
                        </a:spcAft>
                      </a:pPr>
                      <a:r>
                        <a:rPr lang="es-MX" sz="1200" b="1" dirty="0">
                          <a:solidFill>
                            <a:schemeClr val="bg1"/>
                          </a:solidFill>
                          <a:effectLst/>
                          <a:latin typeface="+mn-lt"/>
                          <a:ea typeface="Calibri" panose="020F0502020204030204" pitchFamily="34" charset="0"/>
                          <a:cs typeface="Times New Roman" panose="02020603050405020304" pitchFamily="18" charset="0"/>
                        </a:rPr>
                        <a:t>Instancia aludida</a:t>
                      </a:r>
                      <a:endParaRPr lang="es-MX" sz="1200" dirty="0">
                        <a:solidFill>
                          <a:schemeClr val="bg1"/>
                        </a:solidFill>
                        <a:effectLst/>
                        <a:latin typeface="+mn-lt"/>
                        <a:ea typeface="Calibri" panose="020F0502020204030204" pitchFamily="34" charset="0"/>
                        <a:cs typeface="Times New Roman" panose="02020603050405020304" pitchFamily="18" charset="0"/>
                      </a:endParaRPr>
                    </a:p>
                  </a:txBody>
                  <a:tcPr marL="31468" marR="314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07000"/>
                        </a:lnSpc>
                        <a:spcAft>
                          <a:spcPts val="0"/>
                        </a:spcAft>
                      </a:pPr>
                      <a:r>
                        <a:rPr lang="es-MX" sz="1200" b="1" dirty="0">
                          <a:solidFill>
                            <a:schemeClr val="bg1"/>
                          </a:solidFill>
                          <a:effectLst/>
                          <a:latin typeface="+mn-lt"/>
                          <a:ea typeface="Calibri" panose="020F0502020204030204" pitchFamily="34" charset="0"/>
                          <a:cs typeface="Times New Roman" panose="02020603050405020304" pitchFamily="18" charset="0"/>
                        </a:rPr>
                        <a:t>Tema impugnado</a:t>
                      </a:r>
                      <a:endParaRPr lang="es-MX" sz="1200" dirty="0">
                        <a:solidFill>
                          <a:schemeClr val="bg1"/>
                        </a:solidFill>
                        <a:effectLst/>
                        <a:latin typeface="+mn-lt"/>
                        <a:ea typeface="Calibri" panose="020F0502020204030204" pitchFamily="34" charset="0"/>
                        <a:cs typeface="Times New Roman" panose="02020603050405020304" pitchFamily="18" charset="0"/>
                      </a:endParaRPr>
                    </a:p>
                  </a:txBody>
                  <a:tcPr marL="31468" marR="314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a:lnSpc>
                          <a:spcPct val="107000"/>
                        </a:lnSpc>
                        <a:spcAft>
                          <a:spcPts val="0"/>
                        </a:spcAft>
                      </a:pPr>
                      <a:r>
                        <a:rPr lang="es-MX" sz="1200" b="1" dirty="0">
                          <a:solidFill>
                            <a:schemeClr val="bg1"/>
                          </a:solidFill>
                          <a:effectLst/>
                          <a:latin typeface="+mn-lt"/>
                          <a:ea typeface="Calibri" panose="020F0502020204030204" pitchFamily="34" charset="0"/>
                          <a:cs typeface="Times New Roman" panose="02020603050405020304" pitchFamily="18" charset="0"/>
                        </a:rPr>
                        <a:t>Sentido de la resolución</a:t>
                      </a:r>
                      <a:endParaRPr lang="es-MX" sz="1200" dirty="0">
                        <a:solidFill>
                          <a:schemeClr val="bg1"/>
                        </a:solidFill>
                        <a:effectLst/>
                        <a:latin typeface="+mn-lt"/>
                        <a:ea typeface="Calibri" panose="020F0502020204030204" pitchFamily="34" charset="0"/>
                        <a:cs typeface="Times New Roman" panose="02020603050405020304" pitchFamily="18" charset="0"/>
                      </a:endParaRPr>
                    </a:p>
                  </a:txBody>
                  <a:tcPr marL="31468" marR="314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2261032804"/>
                  </a:ext>
                </a:extLst>
              </a:tr>
              <a:tr h="560428">
                <a:tc>
                  <a:txBody>
                    <a:bodyPr/>
                    <a:lstStyle/>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1/2015</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15 de julio de 2015 dictada en el recurso de revisión RDA 0740/15, derivado de la solicitud de información 0210000185114.</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Estado Mayor Presidencial- Oficina de la Presidencia de la República.</a:t>
                      </a:r>
                    </a:p>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 </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Los itinerarios y planes de vuelo de toda la flota aérea a disposición de la Presidencia de la República durante el periodo de julio, agosto, septiembre y octubre de 2014. Número y nombres de la tripulación y pasajeros</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3 de abril de 2017, la SCJN ordenó Revocar la resolución impugnada reservando la información por razones de seguridad nacional.</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6187394"/>
                  </a:ext>
                </a:extLst>
              </a:tr>
              <a:tr h="887345">
                <a:tc>
                  <a:txBody>
                    <a:bodyPr/>
                    <a:lstStyle/>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1/2016</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25 de mayo de 2016 dictada en el recurso de revisión RDA 2149/16, derivado de la solicitud de información 0410000007816.</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Centro de Investigación y Seguridad Nacional</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Número de dispositivos o personas que fueron intervenidos en sus comunicaciones privadas por parte del CISEN en 2014.</a:t>
                      </a:r>
                    </a:p>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En cuántas ocasiones se ha llevado a acabo la intervención de comunicaciones privadas sin autorización judicial en 2014 y bajo qué fundamento.</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5 de diciembre de 2016, la SCJN determinó procedente pero infundado el recurso de revisión en materia de seguridad nacional y Confirmó el sentido de la resolución de fecha 25 de mayo de 2016 dictada en el recurso de revisión RDA 2149/16</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0697546"/>
                  </a:ext>
                </a:extLst>
              </a:tr>
              <a:tr h="700535">
                <a:tc>
                  <a:txBody>
                    <a:bodyPr/>
                    <a:lstStyle/>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1/2017</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18 de enero de 2017 dictada en el recurso de revisión RRA 4114/16, derivado de la solicitud de información 0210000129216.</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Estado Mayor Presidencial- Oficina de la Presidencia de la República.</a:t>
                      </a:r>
                    </a:p>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 </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Bitácoras de vuelo de cada uno de los viajes realizados durante 2015 y 2016, por los 9 aviones y 8 helicópteros que forman parte de la flota aérea asignada a la Presidencia de la República (fecha, número, nombre de los pasajeros y destino).</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a:effectLst/>
                          <a:latin typeface="+mn-lt"/>
                          <a:ea typeface="Calibri" panose="020F0502020204030204" pitchFamily="34" charset="0"/>
                          <a:cs typeface="Times New Roman" panose="02020603050405020304" pitchFamily="18" charset="0"/>
                        </a:rPr>
                        <a:t>No se ha notificado a este Instituto la determinación de la SCJN.</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601855"/>
                  </a:ext>
                </a:extLst>
              </a:tr>
              <a:tr h="560428">
                <a:tc>
                  <a:txBody>
                    <a:bodyPr/>
                    <a:lstStyle/>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2/2017</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1 de marzo de 2017 dictada en el recurso de revisión RRA 4171/16, derivado de la solicitud de información 0210000143316.</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Estado Mayor Presidencial- Oficina de la Presidencia de la República.</a:t>
                      </a:r>
                    </a:p>
                    <a:p>
                      <a:pPr>
                        <a:lnSpc>
                          <a:spcPct val="107000"/>
                        </a:lnSpc>
                        <a:spcAft>
                          <a:spcPts val="0"/>
                        </a:spcAft>
                      </a:pPr>
                      <a:r>
                        <a:rPr lang="es-MX" sz="1200" dirty="0">
                          <a:effectLst/>
                          <a:latin typeface="+mn-lt"/>
                          <a:ea typeface="Calibri" panose="020F0502020204030204" pitchFamily="34" charset="0"/>
                          <a:cs typeface="Times New Roman" panose="02020603050405020304" pitchFamily="18" charset="0"/>
                        </a:rPr>
                        <a:t> </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Copia de las bitácoras de los vuelos de los aviones de la flota </a:t>
                      </a:r>
                      <a:r>
                        <a:rPr lang="es-MX" sz="1200">
                          <a:effectLst/>
                          <a:latin typeface="+mn-lt"/>
                          <a:ea typeface="Calibri" panose="020F0502020204030204" pitchFamily="34" charset="0"/>
                          <a:cs typeface="Times New Roman" panose="02020603050405020304" pitchFamily="18" charset="0"/>
                        </a:rPr>
                        <a:t>aérea presidencial, </a:t>
                      </a:r>
                      <a:r>
                        <a:rPr lang="es-MX" sz="1200" dirty="0">
                          <a:effectLst/>
                          <a:latin typeface="+mn-lt"/>
                          <a:ea typeface="Calibri" panose="020F0502020204030204" pitchFamily="34" charset="0"/>
                          <a:cs typeface="Times New Roman" panose="02020603050405020304" pitchFamily="18" charset="0"/>
                        </a:rPr>
                        <a:t>de 1 de enero de 2011, las ciudades de origen y de destino en México y en </a:t>
                      </a:r>
                      <a:r>
                        <a:rPr lang="es-MX" sz="1200">
                          <a:effectLst/>
                          <a:latin typeface="+mn-lt"/>
                          <a:ea typeface="Calibri" panose="020F0502020204030204" pitchFamily="34" charset="0"/>
                          <a:cs typeface="Times New Roman" panose="02020603050405020304" pitchFamily="18" charset="0"/>
                        </a:rPr>
                        <a:t>el Extranjero, </a:t>
                      </a:r>
                      <a:r>
                        <a:rPr lang="es-MX" sz="1200" dirty="0">
                          <a:effectLst/>
                          <a:latin typeface="+mn-lt"/>
                          <a:ea typeface="Calibri" panose="020F0502020204030204" pitchFamily="34" charset="0"/>
                          <a:cs typeface="Times New Roman" panose="02020603050405020304" pitchFamily="18" charset="0"/>
                        </a:rPr>
                        <a:t>y la lista </a:t>
                      </a:r>
                      <a:r>
                        <a:rPr lang="es-MX" sz="1200">
                          <a:effectLst/>
                          <a:latin typeface="+mn-lt"/>
                          <a:ea typeface="Calibri" panose="020F0502020204030204" pitchFamily="34" charset="0"/>
                          <a:cs typeface="Times New Roman" panose="02020603050405020304" pitchFamily="18" charset="0"/>
                        </a:rPr>
                        <a:t>de pasajeros </a:t>
                      </a:r>
                      <a:r>
                        <a:rPr lang="es-MX" sz="1200" dirty="0">
                          <a:effectLst/>
                          <a:latin typeface="+mn-lt"/>
                          <a:ea typeface="Calibri" panose="020F0502020204030204" pitchFamily="34" charset="0"/>
                          <a:cs typeface="Times New Roman" panose="02020603050405020304" pitchFamily="18" charset="0"/>
                        </a:rPr>
                        <a:t>de cada vuelo.</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Arial Narrow" panose="020B0606020202030204" pitchFamily="34" charset="0"/>
                        <a:buNone/>
                      </a:pPr>
                      <a:r>
                        <a:rPr lang="es-MX" sz="1200" dirty="0">
                          <a:effectLst/>
                          <a:latin typeface="+mn-lt"/>
                          <a:ea typeface="Calibri" panose="020F0502020204030204" pitchFamily="34" charset="0"/>
                          <a:cs typeface="Times New Roman" panose="02020603050405020304" pitchFamily="18" charset="0"/>
                        </a:rPr>
                        <a:t>30 de octubre de 2017, la SCJN ordenó Revocar la resolución impugnada reservando la información por razones de seguridad nacional, dejando intocado todo aquello que no fue materia de revisión por esa sentencia.</a:t>
                      </a:r>
                    </a:p>
                  </a:txBody>
                  <a:tcPr marL="31468" marR="314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3486080"/>
                  </a:ext>
                </a:extLst>
              </a:tr>
            </a:tbl>
          </a:graphicData>
        </a:graphic>
      </p:graphicFrame>
    </p:spTree>
    <p:extLst>
      <p:ext uri="{BB962C8B-B14F-4D97-AF65-F5344CB8AC3E}">
        <p14:creationId xmlns:p14="http://schemas.microsoft.com/office/powerpoint/2010/main" val="34345754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Ejercicio de la autonomía constitucional del INAI</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32</a:t>
            </a:fld>
            <a:endParaRPr lang="es-MX" dirty="0"/>
          </a:p>
        </p:txBody>
      </p:sp>
      <p:sp>
        <p:nvSpPr>
          <p:cNvPr id="7" name="1 Marcador de número de diapositiva"/>
          <p:cNvSpPr txBox="1">
            <a:spLocks/>
          </p:cNvSpPr>
          <p:nvPr/>
        </p:nvSpPr>
        <p:spPr>
          <a:xfrm>
            <a:off x="8647113" y="6408738"/>
            <a:ext cx="366712" cy="365125"/>
          </a:xfrm>
          <a:prstGeom prst="rect">
            <a:avLst/>
          </a:prstGeom>
        </p:spPr>
        <p:txBody>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MX" sz="1200" dirty="0">
              <a:solidFill>
                <a:schemeClr val="bg1">
                  <a:lumMod val="50000"/>
                </a:schemeClr>
              </a:solidFill>
            </a:endParaRPr>
          </a:p>
        </p:txBody>
      </p:sp>
      <p:sp>
        <p:nvSpPr>
          <p:cNvPr id="2" name="CuadroTexto 1"/>
          <p:cNvSpPr txBox="1"/>
          <p:nvPr/>
        </p:nvSpPr>
        <p:spPr>
          <a:xfrm>
            <a:off x="202945" y="849750"/>
            <a:ext cx="8773936" cy="5944704"/>
          </a:xfrm>
          <a:prstGeom prst="rect">
            <a:avLst/>
          </a:prstGeom>
          <a:noFill/>
        </p:spPr>
        <p:txBody>
          <a:bodyPr wrap="square" rtlCol="0">
            <a:spAutoFit/>
          </a:bodyPr>
          <a:lstStyle/>
          <a:p>
            <a:pPr algn="just">
              <a:lnSpc>
                <a:spcPct val="110000"/>
              </a:lnSpc>
              <a:spcAft>
                <a:spcPts val="600"/>
              </a:spcAft>
            </a:pPr>
            <a:r>
              <a:rPr lang="es-MX" sz="1700" dirty="0"/>
              <a:t>Respecto al ejercicio de la autonomía del INAI, puedo señalar lo siguiente:</a:t>
            </a:r>
          </a:p>
          <a:p>
            <a:pPr marL="285750" indent="-285750" algn="just">
              <a:lnSpc>
                <a:spcPct val="110000"/>
              </a:lnSpc>
              <a:spcAft>
                <a:spcPts val="600"/>
              </a:spcAft>
              <a:buFont typeface="Arial" panose="020B0604020202020204" pitchFamily="34" charset="0"/>
              <a:buChar char="•"/>
            </a:pPr>
            <a:r>
              <a:rPr lang="es-MX" sz="1700" dirty="0"/>
              <a:t>El INAI </a:t>
            </a:r>
            <a:r>
              <a:rPr lang="es-MX" sz="1700" b="1" dirty="0"/>
              <a:t>ha operado de manera autónoma e independiente</a:t>
            </a:r>
            <a:r>
              <a:rPr lang="es-MX" sz="1700" dirty="0"/>
              <a:t>. Sin embargo, ha encontrado resistencia en autoridades que cuestionaban la competencia y las facultades del INAI, toda vez que el organismo se ha convertido en un ente revisor de algunas instituciones que se sentían intocables, por lo que consideraban afectada su propia autonomía.</a:t>
            </a:r>
          </a:p>
          <a:p>
            <a:pPr marL="285750" indent="-285750" algn="just">
              <a:lnSpc>
                <a:spcPct val="110000"/>
              </a:lnSpc>
              <a:spcAft>
                <a:spcPts val="600"/>
              </a:spcAft>
              <a:buFont typeface="Arial" panose="020B0604020202020204" pitchFamily="34" charset="0"/>
              <a:buChar char="•"/>
            </a:pPr>
            <a:r>
              <a:rPr lang="es-MX" sz="1700" dirty="0"/>
              <a:t>Algunos de estos sujetos obligados </a:t>
            </a:r>
            <a:r>
              <a:rPr lang="es-MX" sz="1700" b="1" dirty="0"/>
              <a:t>han pretendido presionar indirectamente al INAI con sus propias interpretaciones de la norma</a:t>
            </a:r>
            <a:r>
              <a:rPr lang="es-MX" sz="1700" dirty="0"/>
              <a:t>, </a:t>
            </a:r>
            <a:r>
              <a:rPr lang="es-MX" sz="1700" b="1" dirty="0"/>
              <a:t>aludiendo un desconocimiento</a:t>
            </a:r>
            <a:r>
              <a:rPr lang="es-MX" sz="1700" dirty="0"/>
              <a:t> de este Instituto sobre materias específicas.</a:t>
            </a:r>
          </a:p>
          <a:p>
            <a:pPr marL="285750" indent="-285750" algn="just">
              <a:lnSpc>
                <a:spcPct val="110000"/>
              </a:lnSpc>
              <a:spcAft>
                <a:spcPts val="600"/>
              </a:spcAft>
              <a:buFont typeface="Arial" panose="020B0604020202020204" pitchFamily="34" charset="0"/>
              <a:buChar char="•"/>
            </a:pPr>
            <a:r>
              <a:rPr lang="es-MX" sz="1700" dirty="0"/>
              <a:t>Asimismo, en ciertos sectores de la sociedad </a:t>
            </a:r>
            <a:r>
              <a:rPr lang="es-MX" sz="1700" b="1" dirty="0"/>
              <a:t>se consideró evidente la presión política para el organismo</a:t>
            </a:r>
            <a:r>
              <a:rPr lang="es-MX" sz="1700" dirty="0"/>
              <a:t>, pero esta percepción ha disminuido con el ejercicio de las facultades del INAI; además, </a:t>
            </a:r>
            <a:r>
              <a:rPr lang="es-MX" sz="1700" b="1" dirty="0"/>
              <a:t>el mismo seguimiento de la sociedad organizada ha servido como contrapeso</a:t>
            </a:r>
            <a:r>
              <a:rPr lang="es-MX" sz="1700" dirty="0"/>
              <a:t> para aminorar cualquier presión de alguna autoridad.</a:t>
            </a:r>
          </a:p>
          <a:p>
            <a:pPr marL="285750" indent="-285750" algn="just">
              <a:lnSpc>
                <a:spcPct val="110000"/>
              </a:lnSpc>
              <a:spcAft>
                <a:spcPts val="600"/>
              </a:spcAft>
              <a:buFont typeface="Arial" panose="020B0604020202020204" pitchFamily="34" charset="0"/>
              <a:buChar char="•"/>
            </a:pPr>
            <a:r>
              <a:rPr lang="es-MX" sz="1700" dirty="0"/>
              <a:t>Existen funcionarios al exterior del INAI que </a:t>
            </a:r>
            <a:r>
              <a:rPr lang="es-MX" sz="1700" b="1" dirty="0"/>
              <a:t>continúan creyendo en prácticas de cooptación</a:t>
            </a:r>
            <a:r>
              <a:rPr lang="es-MX" sz="1700" dirty="0"/>
              <a:t>, en el sentido de que </a:t>
            </a:r>
            <a:r>
              <a:rPr lang="es-MX" sz="1700" b="1" dirty="0"/>
              <a:t>las instituciones públicas se desempeñan atendiendo a intereses políticos</a:t>
            </a:r>
            <a:r>
              <a:rPr lang="es-MX" sz="1700" dirty="0"/>
              <a:t>. En el INAI, estas prácticas están desapareciendo en la medida en que se cumple con las facultades y competencias.</a:t>
            </a:r>
          </a:p>
          <a:p>
            <a:pPr marL="285750" indent="-285750" algn="just">
              <a:lnSpc>
                <a:spcPct val="110000"/>
              </a:lnSpc>
              <a:spcAft>
                <a:spcPts val="600"/>
              </a:spcAft>
              <a:buFont typeface="Arial" panose="020B0604020202020204" pitchFamily="34" charset="0"/>
              <a:buChar char="•"/>
            </a:pPr>
            <a:r>
              <a:rPr lang="es-MX" sz="1700" dirty="0"/>
              <a:t>Al tratarse de un cuerpo colegiado, hay diferentes posiciones respecto a la interpretación de las normas a la hora de resolver. Las </a:t>
            </a:r>
            <a:r>
              <a:rPr lang="es-MX" sz="1700" b="1" dirty="0"/>
              <a:t>posturas de los comisionados se derivan de sus interpretaciones </a:t>
            </a:r>
            <a:r>
              <a:rPr lang="es-MX" sz="1700" dirty="0"/>
              <a:t>y cada uno es responsable de lo que decide.</a:t>
            </a:r>
          </a:p>
        </p:txBody>
      </p:sp>
    </p:spTree>
    <p:extLst>
      <p:ext uri="{BB962C8B-B14F-4D97-AF65-F5344CB8AC3E}">
        <p14:creationId xmlns:p14="http://schemas.microsoft.com/office/powerpoint/2010/main" val="9720476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244436" y="2339630"/>
            <a:ext cx="6899564" cy="2123658"/>
          </a:xfrm>
          <a:prstGeom prst="rect">
            <a:avLst/>
          </a:prstGeom>
          <a:solidFill>
            <a:srgbClr val="7030A0"/>
          </a:solidFill>
          <a:ln>
            <a:noFill/>
          </a:ln>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6600" b="1" cap="small" dirty="0">
                <a:solidFill>
                  <a:schemeClr val="bg1"/>
                </a:solidFill>
              </a:rPr>
              <a:t>Retos, omisiones y pendientes</a:t>
            </a:r>
            <a:endParaRPr lang="es-MX" sz="4000" b="1" cap="small" dirty="0">
              <a:solidFill>
                <a:schemeClr val="bg1"/>
              </a:solidFill>
            </a:endParaRPr>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33</a:t>
            </a:fld>
            <a:endParaRPr lang="es-MX" dirty="0"/>
          </a:p>
        </p:txBody>
      </p:sp>
    </p:spTree>
    <p:extLst>
      <p:ext uri="{BB962C8B-B14F-4D97-AF65-F5344CB8AC3E}">
        <p14:creationId xmlns:p14="http://schemas.microsoft.com/office/powerpoint/2010/main" val="3966293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Retos para la implementación de la reforma</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34</a:t>
            </a:fld>
            <a:endParaRPr lang="es-MX" dirty="0"/>
          </a:p>
        </p:txBody>
      </p:sp>
      <p:sp>
        <p:nvSpPr>
          <p:cNvPr id="7" name="1 Marcador de número de diapositiva"/>
          <p:cNvSpPr txBox="1">
            <a:spLocks/>
          </p:cNvSpPr>
          <p:nvPr/>
        </p:nvSpPr>
        <p:spPr>
          <a:xfrm>
            <a:off x="8647113" y="6408738"/>
            <a:ext cx="366712" cy="365125"/>
          </a:xfrm>
          <a:prstGeom prst="rect">
            <a:avLst/>
          </a:prstGeom>
        </p:spPr>
        <p:txBody>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MX" sz="1200" dirty="0">
              <a:solidFill>
                <a:schemeClr val="bg1">
                  <a:lumMod val="50000"/>
                </a:schemeClr>
              </a:solidFill>
            </a:endParaRPr>
          </a:p>
        </p:txBody>
      </p:sp>
      <p:sp>
        <p:nvSpPr>
          <p:cNvPr id="5" name="CuadroTexto 4"/>
          <p:cNvSpPr txBox="1"/>
          <p:nvPr/>
        </p:nvSpPr>
        <p:spPr>
          <a:xfrm>
            <a:off x="202945" y="932877"/>
            <a:ext cx="8773936" cy="5806013"/>
          </a:xfrm>
          <a:prstGeom prst="rect">
            <a:avLst/>
          </a:prstGeom>
          <a:noFill/>
        </p:spPr>
        <p:txBody>
          <a:bodyPr wrap="square" rtlCol="0">
            <a:spAutoFit/>
          </a:bodyPr>
          <a:lstStyle/>
          <a:p>
            <a:pPr marL="285750" indent="-285750" algn="just">
              <a:lnSpc>
                <a:spcPct val="110000"/>
              </a:lnSpc>
              <a:spcAft>
                <a:spcPts val="900"/>
              </a:spcAft>
              <a:buFont typeface="Arial" panose="020B0604020202020204" pitchFamily="34" charset="0"/>
              <a:buChar char="•"/>
            </a:pPr>
            <a:r>
              <a:rPr lang="es-MX" sz="1750" b="1" dirty="0"/>
              <a:t>Carecemos de una cultura de transparencia y rendición de cuentas</a:t>
            </a:r>
            <a:r>
              <a:rPr lang="es-MX" sz="1750" dirty="0"/>
              <a:t>, por lo que es necesario </a:t>
            </a:r>
            <a:r>
              <a:rPr lang="es-MX" sz="1750" b="1" dirty="0"/>
              <a:t>desarrollar una cultura de este tipo</a:t>
            </a:r>
            <a:r>
              <a:rPr lang="es-MX" sz="1750" dirty="0"/>
              <a:t> para que las autoridades cumplan eficientemente con sus obligaciones de transparencia y observen el derecho de acceso a la información pública, y la sociedad se interese por ejercer este derecho y exigir la transparencia de las administraciones.</a:t>
            </a:r>
          </a:p>
          <a:p>
            <a:pPr marL="285750" indent="-285750" algn="just">
              <a:lnSpc>
                <a:spcPct val="110000"/>
              </a:lnSpc>
              <a:spcAft>
                <a:spcPts val="900"/>
              </a:spcAft>
              <a:buFont typeface="Arial" panose="020B0604020202020204" pitchFamily="34" charset="0"/>
              <a:buChar char="•"/>
            </a:pPr>
            <a:r>
              <a:rPr lang="es-MX" sz="1750" b="1" dirty="0"/>
              <a:t>Eliminar la mala costumbre </a:t>
            </a:r>
            <a:r>
              <a:rPr lang="es-MX" sz="1750" dirty="0"/>
              <a:t>por parte de los funcionarios que concluyen su encargo, de </a:t>
            </a:r>
            <a:r>
              <a:rPr lang="es-MX" sz="1750" b="1" dirty="0"/>
              <a:t>desaparecer la información para no dejar huella de su administración</a:t>
            </a:r>
            <a:r>
              <a:rPr lang="es-MX" sz="1750" dirty="0"/>
              <a:t>; es decir, </a:t>
            </a:r>
            <a:r>
              <a:rPr lang="es-MX" sz="1750" b="1" dirty="0"/>
              <a:t>generar una cultura archivística</a:t>
            </a:r>
            <a:r>
              <a:rPr lang="es-MX" sz="1750" dirty="0"/>
              <a:t> en todas las instituciones públicas.</a:t>
            </a:r>
          </a:p>
          <a:p>
            <a:pPr marL="285750" indent="-285750" algn="just">
              <a:lnSpc>
                <a:spcPct val="110000"/>
              </a:lnSpc>
              <a:spcAft>
                <a:spcPts val="900"/>
              </a:spcAft>
              <a:buFont typeface="Arial" panose="020B0604020202020204" pitchFamily="34" charset="0"/>
              <a:buChar char="•"/>
            </a:pPr>
            <a:r>
              <a:rPr lang="es-MX" sz="1750" b="1" dirty="0"/>
              <a:t>Vencer la resistencia natural al cambio</a:t>
            </a:r>
            <a:r>
              <a:rPr lang="es-MX" sz="1750" dirty="0"/>
              <a:t>, de modo que </a:t>
            </a:r>
            <a:r>
              <a:rPr lang="es-MX" sz="1750" b="1" dirty="0"/>
              <a:t>el cumplimiento de sus obligaciones de transparencia se vea como una actividad más en el quehacer cotidiano</a:t>
            </a:r>
            <a:r>
              <a:rPr lang="es-MX" sz="1750" dirty="0"/>
              <a:t> de las instituciones.</a:t>
            </a:r>
          </a:p>
          <a:p>
            <a:pPr marL="285750" indent="-285750" algn="just">
              <a:lnSpc>
                <a:spcPct val="110000"/>
              </a:lnSpc>
              <a:spcAft>
                <a:spcPts val="900"/>
              </a:spcAft>
              <a:buFont typeface="Arial" panose="020B0604020202020204" pitchFamily="34" charset="0"/>
              <a:buChar char="•"/>
            </a:pPr>
            <a:r>
              <a:rPr lang="es-MX" sz="1750" dirty="0"/>
              <a:t>Dentro de las </a:t>
            </a:r>
            <a:r>
              <a:rPr lang="es-MX" sz="1750" b="1" dirty="0"/>
              <a:t>acciones para construir una cultura de transparencia</a:t>
            </a:r>
            <a:r>
              <a:rPr lang="es-MX" sz="1750" dirty="0"/>
              <a:t> están:</a:t>
            </a:r>
          </a:p>
          <a:p>
            <a:pPr marL="742950" lvl="1" indent="-285750" algn="just">
              <a:lnSpc>
                <a:spcPct val="110000"/>
              </a:lnSpc>
              <a:spcAft>
                <a:spcPts val="900"/>
              </a:spcAft>
              <a:buFont typeface="Courier New" panose="02070309020205020404" pitchFamily="49" charset="0"/>
              <a:buChar char="o"/>
            </a:pPr>
            <a:r>
              <a:rPr lang="es-MX" sz="1750" dirty="0"/>
              <a:t>Aplicar la ley sin distinción.</a:t>
            </a:r>
          </a:p>
          <a:p>
            <a:pPr marL="742950" lvl="1" indent="-285750" algn="just">
              <a:lnSpc>
                <a:spcPct val="110000"/>
              </a:lnSpc>
              <a:spcAft>
                <a:spcPts val="900"/>
              </a:spcAft>
              <a:buFont typeface="Courier New" panose="02070309020205020404" pitchFamily="49" charset="0"/>
              <a:buChar char="o"/>
            </a:pPr>
            <a:r>
              <a:rPr lang="es-MX" sz="1750" dirty="0"/>
              <a:t>Capacitar continuamente a todos los servidores públicos en materia de transparencia, acceso a la información, rendición de cuentas y protección de datos personales.</a:t>
            </a:r>
          </a:p>
          <a:p>
            <a:pPr marL="742950" lvl="1" indent="-285750" algn="just">
              <a:lnSpc>
                <a:spcPct val="110000"/>
              </a:lnSpc>
              <a:spcAft>
                <a:spcPts val="900"/>
              </a:spcAft>
              <a:buFont typeface="Courier New" panose="02070309020205020404" pitchFamily="49" charset="0"/>
              <a:buChar char="o"/>
            </a:pPr>
            <a:r>
              <a:rPr lang="es-MX" sz="1750" dirty="0"/>
              <a:t>Difundir y promover los derechos tutelados por los organismos garantes entre la población para un mejor y mayor uso de éstos.</a:t>
            </a:r>
          </a:p>
        </p:txBody>
      </p:sp>
    </p:spTree>
    <p:extLst>
      <p:ext uri="{BB962C8B-B14F-4D97-AF65-F5344CB8AC3E}">
        <p14:creationId xmlns:p14="http://schemas.microsoft.com/office/powerpoint/2010/main" val="35285299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Omisiones y pendientes</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35</a:t>
            </a:fld>
            <a:endParaRPr lang="es-MX" dirty="0"/>
          </a:p>
        </p:txBody>
      </p:sp>
      <p:sp>
        <p:nvSpPr>
          <p:cNvPr id="7" name="1 Marcador de número de diapositiva"/>
          <p:cNvSpPr txBox="1">
            <a:spLocks/>
          </p:cNvSpPr>
          <p:nvPr/>
        </p:nvSpPr>
        <p:spPr>
          <a:xfrm>
            <a:off x="8647113" y="6408738"/>
            <a:ext cx="366712" cy="365125"/>
          </a:xfrm>
          <a:prstGeom prst="rect">
            <a:avLst/>
          </a:prstGeom>
        </p:spPr>
        <p:txBody>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MX" sz="1200" dirty="0">
              <a:solidFill>
                <a:schemeClr val="bg1">
                  <a:lumMod val="50000"/>
                </a:schemeClr>
              </a:solidFill>
            </a:endParaRPr>
          </a:p>
        </p:txBody>
      </p:sp>
      <p:sp>
        <p:nvSpPr>
          <p:cNvPr id="5" name="CuadroTexto 4"/>
          <p:cNvSpPr txBox="1"/>
          <p:nvPr/>
        </p:nvSpPr>
        <p:spPr>
          <a:xfrm>
            <a:off x="202945" y="932877"/>
            <a:ext cx="8773936" cy="5896999"/>
          </a:xfrm>
          <a:prstGeom prst="rect">
            <a:avLst/>
          </a:prstGeom>
          <a:noFill/>
        </p:spPr>
        <p:txBody>
          <a:bodyPr wrap="square" rtlCol="0">
            <a:spAutoFit/>
          </a:bodyPr>
          <a:lstStyle/>
          <a:p>
            <a:pPr algn="just">
              <a:lnSpc>
                <a:spcPct val="110000"/>
              </a:lnSpc>
              <a:spcAft>
                <a:spcPts val="900"/>
              </a:spcAft>
            </a:pPr>
            <a:r>
              <a:rPr lang="es-MX" sz="1750" dirty="0"/>
              <a:t>Nuestra Ley General de transparencia es la mejor valorada a nivel mundial; no obstante, existen algunas omisiones importantes que incluir en su contenido; por ejemplo:</a:t>
            </a:r>
          </a:p>
          <a:p>
            <a:pPr marL="285750" indent="-285750" algn="just">
              <a:lnSpc>
                <a:spcPct val="110000"/>
              </a:lnSpc>
              <a:spcAft>
                <a:spcPts val="900"/>
              </a:spcAft>
              <a:buFont typeface="Arial" panose="020B0604020202020204" pitchFamily="34" charset="0"/>
              <a:buChar char="•"/>
            </a:pPr>
            <a:r>
              <a:rPr lang="es-MX" b="1" i="1" dirty="0"/>
              <a:t>Procedencia del recurso de inconformidad</a:t>
            </a:r>
            <a:r>
              <a:rPr lang="es-MX" dirty="0"/>
              <a:t>. Se debe dar mayor claridad al artículo 160, debido a que la actual redacción ha generado interpretaciones contradictorias sobre la procedencia del recurso de inconformidad que se presenta ante el INAI en contra de las resoluciones de los organismos garantes locales.</a:t>
            </a:r>
          </a:p>
          <a:p>
            <a:pPr marL="285750" indent="-285750" algn="just">
              <a:lnSpc>
                <a:spcPct val="110000"/>
              </a:lnSpc>
              <a:spcAft>
                <a:spcPts val="900"/>
              </a:spcAft>
              <a:buFont typeface="Arial" panose="020B0604020202020204" pitchFamily="34" charset="0"/>
              <a:buChar char="•"/>
            </a:pPr>
            <a:r>
              <a:rPr lang="es-MX" b="1" i="1" dirty="0"/>
              <a:t>Reorientación de solicitudes en caso de no competencia</a:t>
            </a:r>
            <a:r>
              <a:rPr lang="es-MX" dirty="0"/>
              <a:t>. A mi juicio, faltó incluir el deber del sujeto obligado, que declara su incompetencia para responder, de reorientar la solicitud hacia el sujeto obligado que sea competente para atender la petición, en un plazo corto para no demorar el trámite de la respuesta; esto evitaría que el solicitante volviera a realizar el requerimiento de información, lo que normalmente ya no ocurre.</a:t>
            </a:r>
          </a:p>
          <a:p>
            <a:pPr algn="just">
              <a:lnSpc>
                <a:spcPct val="110000"/>
              </a:lnSpc>
              <a:spcAft>
                <a:spcPts val="900"/>
              </a:spcAft>
            </a:pPr>
            <a:r>
              <a:rPr lang="es-MX" sz="1750" dirty="0"/>
              <a:t>Respecto de los </a:t>
            </a:r>
            <a:r>
              <a:rPr lang="es-MX" sz="1750" b="1" dirty="0"/>
              <a:t>pendientes</a:t>
            </a:r>
            <a:r>
              <a:rPr lang="es-MX" sz="1750" dirty="0"/>
              <a:t>, entre otras cosas, todavía tenemos que:</a:t>
            </a:r>
          </a:p>
          <a:p>
            <a:pPr marL="285750" indent="-285750" algn="just">
              <a:lnSpc>
                <a:spcPct val="110000"/>
              </a:lnSpc>
              <a:spcAft>
                <a:spcPts val="900"/>
              </a:spcAft>
              <a:buFont typeface="Arial" panose="020B0604020202020204" pitchFamily="34" charset="0"/>
              <a:buChar char="•"/>
            </a:pPr>
            <a:r>
              <a:rPr lang="es-MX" sz="1750" dirty="0"/>
              <a:t>Implementar el Programa Nacional de Transparencia y Acceso a la Información.</a:t>
            </a:r>
          </a:p>
          <a:p>
            <a:pPr marL="285750" indent="-285750" algn="just">
              <a:lnSpc>
                <a:spcPct val="110000"/>
              </a:lnSpc>
              <a:spcAft>
                <a:spcPts val="900"/>
              </a:spcAft>
              <a:buFont typeface="Arial" panose="020B0604020202020204" pitchFamily="34" charset="0"/>
              <a:buChar char="•"/>
            </a:pPr>
            <a:r>
              <a:rPr lang="es-MX" sz="1750" dirty="0"/>
              <a:t>Impulsar acciones de transparencia proactiva.</a:t>
            </a:r>
          </a:p>
          <a:p>
            <a:pPr marL="285750" indent="-285750" algn="just">
              <a:lnSpc>
                <a:spcPct val="110000"/>
              </a:lnSpc>
              <a:spcAft>
                <a:spcPts val="900"/>
              </a:spcAft>
              <a:buFont typeface="Arial" panose="020B0604020202020204" pitchFamily="34" charset="0"/>
              <a:buChar char="•"/>
            </a:pPr>
            <a:r>
              <a:rPr lang="es-MX" sz="1750" dirty="0"/>
              <a:t>Insistir a las autoridades educativas para que incluyan contenidos de transparencia, acceso a la información, protección de datos personales y rendición de cuentas en los planes de estudio de la educación básica y media.</a:t>
            </a:r>
          </a:p>
        </p:txBody>
      </p:sp>
    </p:spTree>
    <p:extLst>
      <p:ext uri="{BB962C8B-B14F-4D97-AF65-F5344CB8AC3E}">
        <p14:creationId xmlns:p14="http://schemas.microsoft.com/office/powerpoint/2010/main" val="28786992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Conclusiones</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36</a:t>
            </a:fld>
            <a:endParaRPr lang="es-MX" dirty="0"/>
          </a:p>
        </p:txBody>
      </p:sp>
      <p:sp>
        <p:nvSpPr>
          <p:cNvPr id="7" name="1 Marcador de número de diapositiva"/>
          <p:cNvSpPr txBox="1">
            <a:spLocks/>
          </p:cNvSpPr>
          <p:nvPr/>
        </p:nvSpPr>
        <p:spPr>
          <a:xfrm>
            <a:off x="8647113" y="6408738"/>
            <a:ext cx="366712" cy="365125"/>
          </a:xfrm>
          <a:prstGeom prst="rect">
            <a:avLst/>
          </a:prstGeom>
        </p:spPr>
        <p:txBody>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MX" sz="1200" dirty="0">
              <a:solidFill>
                <a:schemeClr val="bg1">
                  <a:lumMod val="50000"/>
                </a:schemeClr>
              </a:solidFill>
            </a:endParaRPr>
          </a:p>
        </p:txBody>
      </p:sp>
      <p:sp>
        <p:nvSpPr>
          <p:cNvPr id="8" name="CuadroTexto 7"/>
          <p:cNvSpPr txBox="1"/>
          <p:nvPr/>
        </p:nvSpPr>
        <p:spPr>
          <a:xfrm>
            <a:off x="202945" y="932877"/>
            <a:ext cx="8773936" cy="5871416"/>
          </a:xfrm>
          <a:prstGeom prst="rect">
            <a:avLst/>
          </a:prstGeom>
          <a:noFill/>
        </p:spPr>
        <p:txBody>
          <a:bodyPr wrap="square" rtlCol="0">
            <a:spAutoFit/>
          </a:bodyPr>
          <a:lstStyle/>
          <a:p>
            <a:pPr marL="285750" indent="-285750" algn="just">
              <a:lnSpc>
                <a:spcPct val="110000"/>
              </a:lnSpc>
              <a:spcAft>
                <a:spcPts val="900"/>
              </a:spcAft>
              <a:buFont typeface="Arial" panose="020B0604020202020204" pitchFamily="34" charset="0"/>
              <a:buChar char="•"/>
            </a:pPr>
            <a:r>
              <a:rPr lang="es-MX" sz="1750" dirty="0"/>
              <a:t>Uno de los logros más destacados es la publicación de todo el entramado normativo complementario para implementar los alcances de la reforma constitucional: leyes generales, leyes federal y estatales, lineamientos, reglamentos, criterios, etc., que hacen la interpretación de la norma más digerible y funcional.</a:t>
            </a:r>
          </a:p>
          <a:p>
            <a:pPr marL="285750" indent="-285750" algn="just">
              <a:lnSpc>
                <a:spcPct val="110000"/>
              </a:lnSpc>
              <a:spcAft>
                <a:spcPts val="900"/>
              </a:spcAft>
              <a:buFont typeface="Arial" panose="020B0604020202020204" pitchFamily="34" charset="0"/>
              <a:buChar char="•"/>
            </a:pPr>
            <a:r>
              <a:rPr lang="es-MX" sz="1750" dirty="0"/>
              <a:t>Los contenidos de la reforma y de las leyes generales han incrementado las funciones y obligaciones de los organismos garantes y los sujetos obligados; por tanto, debemos redoblar esfuerzos para cumplir con la tarea de transparentar la gestión pública y atender los derechos de acceso a la información y protección de datos personales.</a:t>
            </a:r>
          </a:p>
          <a:p>
            <a:pPr marL="285750" indent="-285750" algn="just">
              <a:lnSpc>
                <a:spcPct val="110000"/>
              </a:lnSpc>
              <a:spcAft>
                <a:spcPts val="900"/>
              </a:spcAft>
              <a:buFont typeface="Arial" panose="020B0604020202020204" pitchFamily="34" charset="0"/>
              <a:buChar char="•"/>
            </a:pPr>
            <a:r>
              <a:rPr lang="es-MX" sz="1750" dirty="0"/>
              <a:t>Este incremento de funciones hace necesario dotar de más recursos a los organismos garantes para que puedan cumplir con todas sus funciones.</a:t>
            </a:r>
          </a:p>
          <a:p>
            <a:pPr marL="285750" indent="-285750" algn="just">
              <a:lnSpc>
                <a:spcPct val="110000"/>
              </a:lnSpc>
              <a:spcAft>
                <a:spcPts val="900"/>
              </a:spcAft>
              <a:buFont typeface="Arial" panose="020B0604020202020204" pitchFamily="34" charset="0"/>
              <a:buChar char="•"/>
            </a:pPr>
            <a:r>
              <a:rPr lang="es-MX" sz="1750" dirty="0"/>
              <a:t>Asimismo, es importante desarrollar estrategias conjuntas entre las instituciones del SNT, a fin de compartir logros y buenas prácticas que coadyuven a una mayor eficiencia en la operación.</a:t>
            </a:r>
          </a:p>
          <a:p>
            <a:pPr marL="285750" indent="-285750" algn="just">
              <a:lnSpc>
                <a:spcPct val="110000"/>
              </a:lnSpc>
              <a:spcAft>
                <a:spcPts val="900"/>
              </a:spcAft>
              <a:buFont typeface="Arial" panose="020B0604020202020204" pitchFamily="34" charset="0"/>
              <a:buChar char="•"/>
            </a:pPr>
            <a:r>
              <a:rPr lang="es-MX" sz="1750" dirty="0"/>
              <a:t>Finalmente, es indispensable consolidar una cultura de transparencia y rendición de cuentas que permita vencer la inercia de opacidad en las instituciones y el poco interés de la población para ejercer sus derechos. En la medida en que podamos incentivar la participación de la sociedad, este país mejorará el nivel de su democracia y se crearán las condiciones favorables para un estado de derecho.</a:t>
            </a:r>
          </a:p>
        </p:txBody>
      </p:sp>
    </p:spTree>
    <p:extLst>
      <p:ext uri="{BB962C8B-B14F-4D97-AF65-F5344CB8AC3E}">
        <p14:creationId xmlns:p14="http://schemas.microsoft.com/office/powerpoint/2010/main" val="4012159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descr=" logo inai.png"/>
          <p:cNvPicPr>
            <a:picLocks noChangeAspect="1"/>
          </p:cNvPicPr>
          <p:nvPr/>
        </p:nvPicPr>
        <p:blipFill>
          <a:blip r:embed="rId2"/>
          <a:stretch>
            <a:fillRect/>
          </a:stretch>
        </p:blipFill>
        <p:spPr>
          <a:xfrm>
            <a:off x="7342497" y="5863359"/>
            <a:ext cx="1417682" cy="794115"/>
          </a:xfrm>
          <a:prstGeom prst="rect">
            <a:avLst/>
          </a:prstGeom>
        </p:spPr>
      </p:pic>
      <p:sp>
        <p:nvSpPr>
          <p:cNvPr id="17" name="9 Rectángulo"/>
          <p:cNvSpPr/>
          <p:nvPr/>
        </p:nvSpPr>
        <p:spPr>
          <a:xfrm>
            <a:off x="989553" y="456049"/>
            <a:ext cx="7210673" cy="652615"/>
          </a:xfrm>
          <a:prstGeom prst="rect">
            <a:avLst/>
          </a:prstGeom>
        </p:spPr>
        <p:txBody>
          <a:bodyPr wrap="square">
            <a:spAutoFit/>
          </a:bodyPr>
          <a:lstStyle/>
          <a:p>
            <a:pPr algn="ctr"/>
            <a:r>
              <a:rPr lang="es-MX" sz="3641" b="1" i="1" cap="small" dirty="0">
                <a:solidFill>
                  <a:srgbClr val="7030A0"/>
                </a:solidFill>
                <a:effectLst>
                  <a:outerShdw blurRad="50800" dist="50800" dir="2700000" algn="tl">
                    <a:srgbClr val="FFFFFF"/>
                  </a:outerShdw>
                </a:effectLst>
              </a:rPr>
              <a:t>¡Muchas Gracias por su Atención!</a:t>
            </a:r>
          </a:p>
        </p:txBody>
      </p:sp>
      <p:sp>
        <p:nvSpPr>
          <p:cNvPr id="18" name="15 Rectángulo"/>
          <p:cNvSpPr/>
          <p:nvPr/>
        </p:nvSpPr>
        <p:spPr>
          <a:xfrm>
            <a:off x="299884" y="2941338"/>
            <a:ext cx="8670221" cy="3258841"/>
          </a:xfrm>
          <a:prstGeom prst="rect">
            <a:avLst/>
          </a:prstGeom>
        </p:spPr>
        <p:txBody>
          <a:bodyPr wrap="square">
            <a:spAutoFit/>
          </a:bodyPr>
          <a:lstStyle/>
          <a:p>
            <a:pPr algn="ctr">
              <a:spcAft>
                <a:spcPts val="547"/>
              </a:spcAft>
            </a:pPr>
            <a:r>
              <a:rPr lang="es-MX" sz="2913" b="1" cap="small" dirty="0">
                <a:effectLst>
                  <a:outerShdw blurRad="50800" dist="50800" dir="2700000" algn="tl">
                    <a:srgbClr val="FFFFFF"/>
                  </a:outerShdw>
                </a:effectLst>
              </a:rPr>
              <a:t>Instituto Nacional de Transparencia, Acceso a la Información y Protección de Datos Personales</a:t>
            </a:r>
          </a:p>
          <a:p>
            <a:pPr algn="ctr">
              <a:spcAft>
                <a:spcPts val="547"/>
              </a:spcAft>
            </a:pPr>
            <a:r>
              <a:rPr lang="es-MX" sz="1821" b="1" dirty="0">
                <a:effectLst>
                  <a:outerShdw blurRad="50800" dist="50800" dir="2700000">
                    <a:srgbClr val="FFFFFF"/>
                  </a:outerShdw>
                </a:effectLst>
              </a:rPr>
              <a:t>Insurgentes Sur No. 3211 Col. Insurgentes Cuicuilco,</a:t>
            </a:r>
          </a:p>
          <a:p>
            <a:pPr algn="ctr">
              <a:spcAft>
                <a:spcPts val="547"/>
              </a:spcAft>
            </a:pPr>
            <a:r>
              <a:rPr lang="es-MX" sz="1821" b="1" dirty="0">
                <a:effectLst>
                  <a:outerShdw blurRad="50800" dist="50800" dir="2700000">
                    <a:srgbClr val="FFFFFF"/>
                  </a:outerShdw>
                </a:effectLst>
              </a:rPr>
              <a:t>Delegación Coyoacán, C.P. 04530, México, D.F.</a:t>
            </a:r>
          </a:p>
          <a:p>
            <a:pPr algn="ctr">
              <a:spcAft>
                <a:spcPts val="547"/>
              </a:spcAft>
            </a:pPr>
            <a:r>
              <a:rPr lang="es-MX" sz="2913" b="1" cap="small" dirty="0">
                <a:effectLst>
                  <a:outerShdw blurRad="50800" dist="50800" dir="2700000" algn="tl">
                    <a:srgbClr val="FFFFFF"/>
                  </a:outerShdw>
                </a:effectLst>
              </a:rPr>
              <a:t>Tel. (+52 55) 5004 2400</a:t>
            </a:r>
          </a:p>
          <a:p>
            <a:pPr algn="ctr">
              <a:spcAft>
                <a:spcPts val="547"/>
              </a:spcAft>
            </a:pPr>
            <a:r>
              <a:rPr lang="es-MX" sz="2913" b="1" cap="small" dirty="0">
                <a:effectLst>
                  <a:outerShdw blurRad="50800" dist="50800" dir="2700000" algn="tl">
                    <a:srgbClr val="FFFFFF"/>
                  </a:outerShdw>
                </a:effectLst>
              </a:rPr>
              <a:t>Tel INAI: 01 800 835 4324</a:t>
            </a:r>
          </a:p>
          <a:p>
            <a:pPr algn="ctr">
              <a:spcAft>
                <a:spcPts val="547"/>
              </a:spcAft>
            </a:pPr>
            <a:r>
              <a:rPr lang="es-MX" sz="3200" b="1" dirty="0">
                <a:effectLst>
                  <a:outerShdw blurRad="50800" dist="50800" dir="2700000" algn="tl">
                    <a:srgbClr val="FFFFFF"/>
                  </a:outerShdw>
                </a:effectLst>
                <a:hlinkClick r:id="rId3"/>
              </a:rPr>
              <a:t>www.inai.org.mx</a:t>
            </a:r>
            <a:r>
              <a:rPr lang="es-MX" sz="3200" b="1" dirty="0">
                <a:effectLst>
                  <a:outerShdw blurRad="50800" dist="50800" dir="2700000" algn="tl">
                    <a:srgbClr val="FFFFFF"/>
                  </a:outerShdw>
                </a:effectLst>
              </a:rPr>
              <a:t> </a:t>
            </a:r>
            <a:endParaRPr lang="es-MX" sz="2913" b="1" cap="small" dirty="0">
              <a:effectLst>
                <a:outerShdw blurRad="50800" dist="50800" dir="2700000" algn="tl">
                  <a:srgbClr val="FFFFFF"/>
                </a:outerShdw>
              </a:effectLst>
            </a:endParaRPr>
          </a:p>
        </p:txBody>
      </p:sp>
      <p:sp>
        <p:nvSpPr>
          <p:cNvPr id="19" name="5 Rectángulo"/>
          <p:cNvSpPr/>
          <p:nvPr/>
        </p:nvSpPr>
        <p:spPr>
          <a:xfrm>
            <a:off x="20623" y="1411124"/>
            <a:ext cx="9148532" cy="52322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22" dirty="0"/>
          </a:p>
        </p:txBody>
      </p:sp>
      <p:sp>
        <p:nvSpPr>
          <p:cNvPr id="20" name="15 Rectángulo"/>
          <p:cNvSpPr/>
          <p:nvPr/>
        </p:nvSpPr>
        <p:spPr>
          <a:xfrm>
            <a:off x="638106" y="2015972"/>
            <a:ext cx="7866189" cy="1269194"/>
          </a:xfrm>
          <a:prstGeom prst="rect">
            <a:avLst/>
          </a:prstGeom>
        </p:spPr>
        <p:txBody>
          <a:bodyPr wrap="square">
            <a:spAutoFit/>
          </a:bodyPr>
          <a:lstStyle/>
          <a:p>
            <a:pPr algn="ctr"/>
            <a:r>
              <a:rPr lang="es-MX" sz="2549" b="1" dirty="0">
                <a:effectLst>
                  <a:outerShdw blurRad="38100" dist="38100" dir="2700000" algn="tl">
                    <a:srgbClr val="FFFFFF">
                      <a:alpha val="43137"/>
                    </a:srgbClr>
                  </a:outerShdw>
                </a:effectLst>
              </a:rPr>
              <a:t>Twitter: 	    </a:t>
            </a:r>
            <a:r>
              <a:rPr lang="es-MX" sz="2549" b="1" dirty="0">
                <a:effectLst>
                  <a:outerShdw blurRad="38100" dist="38100" dir="2700000" algn="tl">
                    <a:srgbClr val="FFFFFF">
                      <a:alpha val="43137"/>
                    </a:srgbClr>
                  </a:outerShdw>
                </a:effectLst>
                <a:hlinkClick r:id="rId4"/>
              </a:rPr>
              <a:t>@oscarguerraford</a:t>
            </a:r>
            <a:endParaRPr lang="es-MX" sz="2549" b="1" dirty="0">
              <a:effectLst>
                <a:outerShdw blurRad="38100" dist="38100" dir="2700000" algn="tl">
                  <a:srgbClr val="FFFFFF">
                    <a:alpha val="43137"/>
                  </a:srgbClr>
                </a:outerShdw>
              </a:effectLst>
            </a:endParaRPr>
          </a:p>
          <a:p>
            <a:pPr algn="ctr"/>
            <a:r>
              <a:rPr lang="es-MX" sz="2549" b="1" dirty="0">
                <a:effectLst>
                  <a:outerShdw blurRad="38100" dist="38100" dir="2700000" algn="tl">
                    <a:srgbClr val="FFFFFF">
                      <a:alpha val="43137"/>
                    </a:srgbClr>
                  </a:outerShdw>
                </a:effectLst>
              </a:rPr>
              <a:t>Correo electrónico: 	</a:t>
            </a:r>
            <a:r>
              <a:rPr lang="es-MX" sz="2549" b="1" dirty="0">
                <a:effectLst>
                  <a:outerShdw blurRad="38100" dist="38100" dir="2700000" algn="tl">
                    <a:srgbClr val="FFFFFF">
                      <a:alpha val="43137"/>
                    </a:srgbClr>
                  </a:outerShdw>
                </a:effectLst>
                <a:hlinkClick r:id="rId5"/>
              </a:rPr>
              <a:t>oscar.guerra@inai.org.mx</a:t>
            </a:r>
            <a:endParaRPr lang="es-MX" sz="2549" b="1" dirty="0">
              <a:effectLst>
                <a:outerShdw blurRad="38100" dist="38100" dir="2700000" algn="tl">
                  <a:srgbClr val="FFFFFF">
                    <a:alpha val="43137"/>
                  </a:srgbClr>
                </a:outerShdw>
              </a:effectLst>
            </a:endParaRPr>
          </a:p>
          <a:p>
            <a:pPr algn="ctr"/>
            <a:endParaRPr lang="es-MX" sz="2549" b="1" dirty="0">
              <a:effectLst>
                <a:outerShdw blurRad="38100" dist="38100" dir="2700000" algn="tl">
                  <a:srgbClr val="FFFFFF">
                    <a:alpha val="43137"/>
                  </a:srgbClr>
                </a:outerShdw>
              </a:effectLst>
            </a:endParaRPr>
          </a:p>
        </p:txBody>
      </p:sp>
      <p:sp>
        <p:nvSpPr>
          <p:cNvPr id="21" name="15 Rectángulo"/>
          <p:cNvSpPr/>
          <p:nvPr/>
        </p:nvSpPr>
        <p:spPr>
          <a:xfrm>
            <a:off x="175213" y="1411124"/>
            <a:ext cx="8919564" cy="523220"/>
          </a:xfrm>
          <a:prstGeom prst="rect">
            <a:avLst/>
          </a:prstGeom>
        </p:spPr>
        <p:txBody>
          <a:bodyPr wrap="square">
            <a:spAutoFit/>
          </a:bodyPr>
          <a:lstStyle/>
          <a:p>
            <a:pPr algn="ctr"/>
            <a:r>
              <a:rPr lang="es-MX" sz="2800" b="1" cap="small" dirty="0">
                <a:solidFill>
                  <a:schemeClr val="bg1"/>
                </a:solidFill>
                <a:effectLst>
                  <a:outerShdw blurRad="38100" dist="38100" dir="2700000" algn="tl">
                    <a:srgbClr val="000000">
                      <a:alpha val="43137"/>
                    </a:srgbClr>
                  </a:outerShdw>
                </a:effectLst>
              </a:rPr>
              <a:t>Mtro. Oscar M. Guerra Ford</a:t>
            </a:r>
          </a:p>
        </p:txBody>
      </p:sp>
    </p:spTree>
    <p:extLst>
      <p:ext uri="{BB962C8B-B14F-4D97-AF65-F5344CB8AC3E}">
        <p14:creationId xmlns:p14="http://schemas.microsoft.com/office/powerpoint/2010/main" val="3263577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499992" y="1749342"/>
            <a:ext cx="144016" cy="94052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Marcador de número de diapositiva"/>
          <p:cNvSpPr>
            <a:spLocks noGrp="1"/>
          </p:cNvSpPr>
          <p:nvPr>
            <p:ph type="sldNum" sz="quarter" idx="12"/>
          </p:nvPr>
        </p:nvSpPr>
        <p:spPr/>
        <p:txBody>
          <a:bodyPr/>
          <a:lstStyle/>
          <a:p>
            <a:fld id="{B22EEE92-B417-4ACB-84B0-576613EB8781}" type="slidenum">
              <a:rPr lang="es-MX" smtClean="0"/>
              <a:t>4</a:t>
            </a:fld>
            <a:endParaRPr lang="es-MX"/>
          </a:p>
        </p:txBody>
      </p:sp>
      <p:sp>
        <p:nvSpPr>
          <p:cNvPr id="6" name="1 Título"/>
          <p:cNvSpPr txBox="1">
            <a:spLocks/>
          </p:cNvSpPr>
          <p:nvPr/>
        </p:nvSpPr>
        <p:spPr>
          <a:xfrm>
            <a:off x="1619672" y="202630"/>
            <a:ext cx="7231388" cy="634082"/>
          </a:xfrm>
          <a:prstGeom prst="rect">
            <a:avLst/>
          </a:prstGeom>
          <a:solidFill>
            <a:srgbClr val="7030A0"/>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cap="small" dirty="0">
                <a:solidFill>
                  <a:schemeClr val="bg1"/>
                </a:solidFill>
              </a:rPr>
              <a:t>Costos de la corrupción</a:t>
            </a:r>
          </a:p>
        </p:txBody>
      </p:sp>
      <p:sp>
        <p:nvSpPr>
          <p:cNvPr id="7" name="1 Rectángulo"/>
          <p:cNvSpPr/>
          <p:nvPr/>
        </p:nvSpPr>
        <p:spPr>
          <a:xfrm>
            <a:off x="251520" y="980728"/>
            <a:ext cx="8712968" cy="523220"/>
          </a:xfrm>
          <a:prstGeom prst="rect">
            <a:avLst/>
          </a:prstGeom>
        </p:spPr>
        <p:txBody>
          <a:bodyPr wrap="square">
            <a:spAutoFit/>
          </a:bodyPr>
          <a:lstStyle/>
          <a:p>
            <a:pPr lvl="0" algn="ctr" fontAlgn="base">
              <a:spcBef>
                <a:spcPct val="20000"/>
              </a:spcBef>
              <a:spcAft>
                <a:spcPct val="0"/>
              </a:spcAft>
              <a:buClr>
                <a:schemeClr val="hlink"/>
              </a:buClr>
              <a:buSzPct val="70000"/>
            </a:pPr>
            <a:r>
              <a:rPr kumimoji="1" lang="es-MX" sz="2800" b="1" cap="small" dirty="0">
                <a:solidFill>
                  <a:srgbClr val="C00000"/>
                </a:solidFill>
                <a:cs typeface="Arial" panose="020B0604020202020204" pitchFamily="34" charset="0"/>
              </a:rPr>
              <a:t>Corrupción vs PIB</a:t>
            </a:r>
            <a:endParaRPr kumimoji="1" lang="es-ES" sz="2800" b="1" cap="small" dirty="0">
              <a:solidFill>
                <a:srgbClr val="C00000"/>
              </a:solidFill>
              <a:cs typeface="Arial" panose="020B0604020202020204" pitchFamily="34" charset="0"/>
            </a:endParaRPr>
          </a:p>
        </p:txBody>
      </p:sp>
      <p:sp>
        <p:nvSpPr>
          <p:cNvPr id="8" name="Rectángulo 1"/>
          <p:cNvSpPr/>
          <p:nvPr/>
        </p:nvSpPr>
        <p:spPr>
          <a:xfrm>
            <a:off x="683568" y="1628800"/>
            <a:ext cx="2664296" cy="1160318"/>
          </a:xfrm>
          <a:prstGeom prst="rect">
            <a:avLst/>
          </a:prstGeom>
        </p:spPr>
        <p:txBody>
          <a:bodyPr wrap="square">
            <a:spAutoFit/>
          </a:bodyPr>
          <a:lstStyle/>
          <a:p>
            <a:pPr marL="342900" lvl="0" indent="-342900" algn="just">
              <a:lnSpc>
                <a:spcPct val="110000"/>
              </a:lnSpc>
              <a:spcAft>
                <a:spcPts val="600"/>
              </a:spcAft>
              <a:buFont typeface="Symbol" panose="05050102010706020507" pitchFamily="18" charset="2"/>
              <a:buChar char=""/>
            </a:pPr>
            <a:r>
              <a:rPr lang="es-MX" b="1" dirty="0">
                <a:ea typeface="Calibri" panose="020F0502020204030204" pitchFamily="34" charset="0"/>
                <a:cs typeface="Times New Roman" panose="02020603050405020304" pitchFamily="18" charset="0"/>
              </a:rPr>
              <a:t>Banco de México</a:t>
            </a:r>
          </a:p>
          <a:p>
            <a:pPr marL="342900" lvl="0" indent="-342900" algn="just">
              <a:lnSpc>
                <a:spcPct val="110000"/>
              </a:lnSpc>
              <a:spcAft>
                <a:spcPts val="600"/>
              </a:spcAft>
              <a:buFont typeface="Symbol" panose="05050102010706020507" pitchFamily="18" charset="2"/>
              <a:buChar char=""/>
            </a:pPr>
            <a:r>
              <a:rPr lang="es-MX" b="1" dirty="0">
                <a:ea typeface="Calibri" panose="020F0502020204030204" pitchFamily="34" charset="0"/>
                <a:cs typeface="Times New Roman" panose="02020603050405020304" pitchFamily="18" charset="0"/>
              </a:rPr>
              <a:t>Banco Mundial</a:t>
            </a:r>
          </a:p>
          <a:p>
            <a:pPr marL="342900" lvl="0" indent="-342900" algn="just">
              <a:lnSpc>
                <a:spcPct val="110000"/>
              </a:lnSpc>
              <a:spcAft>
                <a:spcPts val="600"/>
              </a:spcAft>
              <a:buFont typeface="Symbol" panose="05050102010706020507" pitchFamily="18" charset="2"/>
              <a:buChar char=""/>
            </a:pPr>
            <a:r>
              <a:rPr lang="es-MX" b="1" dirty="0">
                <a:ea typeface="Calibri" panose="020F0502020204030204" pitchFamily="34" charset="0"/>
                <a:cs typeface="Times New Roman" panose="02020603050405020304" pitchFamily="18" charset="0"/>
              </a:rPr>
              <a:t>FORBES</a:t>
            </a:r>
          </a:p>
        </p:txBody>
      </p:sp>
      <p:graphicFrame>
        <p:nvGraphicFramePr>
          <p:cNvPr id="11" name="2 Gráfico"/>
          <p:cNvGraphicFramePr/>
          <p:nvPr>
            <p:extLst/>
          </p:nvPr>
        </p:nvGraphicFramePr>
        <p:xfrm>
          <a:off x="107504" y="4471088"/>
          <a:ext cx="4680520" cy="1870728"/>
        </p:xfrm>
        <a:graphic>
          <a:graphicData uri="http://schemas.openxmlformats.org/drawingml/2006/chart">
            <c:chart xmlns:c="http://schemas.openxmlformats.org/drawingml/2006/chart" xmlns:r="http://schemas.openxmlformats.org/officeDocument/2006/relationships" r:id="rId3"/>
          </a:graphicData>
        </a:graphic>
      </p:graphicFrame>
      <p:sp>
        <p:nvSpPr>
          <p:cNvPr id="12" name="3 CuadroTexto"/>
          <p:cNvSpPr txBox="1"/>
          <p:nvPr/>
        </p:nvSpPr>
        <p:spPr>
          <a:xfrm>
            <a:off x="107504" y="3717032"/>
            <a:ext cx="4392488" cy="646331"/>
          </a:xfrm>
          <a:prstGeom prst="rect">
            <a:avLst/>
          </a:prstGeom>
          <a:noFill/>
        </p:spPr>
        <p:txBody>
          <a:bodyPr wrap="square" rtlCol="0">
            <a:spAutoFit/>
          </a:bodyPr>
          <a:lstStyle/>
          <a:p>
            <a:pPr algn="ctr"/>
            <a:r>
              <a:rPr lang="es-MX" b="1" dirty="0">
                <a:solidFill>
                  <a:srgbClr val="C00000"/>
                </a:solidFill>
              </a:rPr>
              <a:t>Motivos por los que se corrompen las empresas*</a:t>
            </a:r>
          </a:p>
        </p:txBody>
      </p:sp>
      <p:graphicFrame>
        <p:nvGraphicFramePr>
          <p:cNvPr id="13" name="12 Gráfico"/>
          <p:cNvGraphicFramePr/>
          <p:nvPr>
            <p:extLst/>
          </p:nvPr>
        </p:nvGraphicFramePr>
        <p:xfrm>
          <a:off x="4751512" y="4471089"/>
          <a:ext cx="4262313" cy="1870728"/>
        </p:xfrm>
        <a:graphic>
          <a:graphicData uri="http://schemas.openxmlformats.org/drawingml/2006/chart">
            <c:chart xmlns:c="http://schemas.openxmlformats.org/drawingml/2006/chart" xmlns:r="http://schemas.openxmlformats.org/officeDocument/2006/relationships" r:id="rId4"/>
          </a:graphicData>
        </a:graphic>
      </p:graphicFrame>
      <p:sp>
        <p:nvSpPr>
          <p:cNvPr id="14" name="13 CuadroTexto"/>
          <p:cNvSpPr txBox="1"/>
          <p:nvPr/>
        </p:nvSpPr>
        <p:spPr>
          <a:xfrm>
            <a:off x="4932040" y="3717032"/>
            <a:ext cx="4176464" cy="646331"/>
          </a:xfrm>
          <a:prstGeom prst="rect">
            <a:avLst/>
          </a:prstGeom>
          <a:noFill/>
        </p:spPr>
        <p:txBody>
          <a:bodyPr wrap="square" rtlCol="0">
            <a:spAutoFit/>
          </a:bodyPr>
          <a:lstStyle/>
          <a:p>
            <a:pPr algn="ctr"/>
            <a:r>
              <a:rPr lang="es-MX" b="1" dirty="0">
                <a:solidFill>
                  <a:schemeClr val="accent2">
                    <a:lumMod val="50000"/>
                  </a:schemeClr>
                </a:solidFill>
              </a:rPr>
              <a:t>A qué nivel de gobierno se destinan los pagos*</a:t>
            </a:r>
          </a:p>
        </p:txBody>
      </p:sp>
      <p:sp>
        <p:nvSpPr>
          <p:cNvPr id="15" name="Flecha derecha 3"/>
          <p:cNvSpPr/>
          <p:nvPr/>
        </p:nvSpPr>
        <p:spPr>
          <a:xfrm>
            <a:off x="4491980" y="5075893"/>
            <a:ext cx="608011" cy="702416"/>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CuadroTexto"/>
          <p:cNvSpPr txBox="1"/>
          <p:nvPr/>
        </p:nvSpPr>
        <p:spPr>
          <a:xfrm>
            <a:off x="107504" y="6381328"/>
            <a:ext cx="6696744" cy="307777"/>
          </a:xfrm>
          <a:prstGeom prst="rect">
            <a:avLst/>
          </a:prstGeom>
          <a:noFill/>
        </p:spPr>
        <p:txBody>
          <a:bodyPr wrap="square" rtlCol="0">
            <a:spAutoFit/>
          </a:bodyPr>
          <a:lstStyle/>
          <a:p>
            <a:r>
              <a:rPr lang="es-MX" sz="1400" dirty="0">
                <a:solidFill>
                  <a:schemeClr val="accent2">
                    <a:lumMod val="50000"/>
                  </a:schemeClr>
                </a:solidFill>
              </a:rPr>
              <a:t>* Datos  de la </a:t>
            </a:r>
            <a:r>
              <a:rPr lang="es-MX" sz="1400" i="1" dirty="0">
                <a:solidFill>
                  <a:schemeClr val="accent2">
                    <a:lumMod val="50000"/>
                  </a:schemeClr>
                </a:solidFill>
              </a:rPr>
              <a:t>Encuesta de Fraude y Corrupción en México 2008</a:t>
            </a:r>
            <a:r>
              <a:rPr lang="es-MX" sz="1400" dirty="0">
                <a:solidFill>
                  <a:schemeClr val="accent2">
                    <a:lumMod val="50000"/>
                  </a:schemeClr>
                </a:solidFill>
              </a:rPr>
              <a:t>, realizada por KPMG</a:t>
            </a:r>
          </a:p>
        </p:txBody>
      </p:sp>
      <p:sp>
        <p:nvSpPr>
          <p:cNvPr id="17" name="Flecha derecha 3"/>
          <p:cNvSpPr/>
          <p:nvPr/>
        </p:nvSpPr>
        <p:spPr>
          <a:xfrm>
            <a:off x="3035897" y="1749343"/>
            <a:ext cx="1608111" cy="940527"/>
          </a:xfrm>
          <a:prstGeom prst="rightArrow">
            <a:avLst>
              <a:gd name="adj1" fmla="val 60127"/>
              <a:gd name="adj2" fmla="val 47975"/>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t>Coinciden</a:t>
            </a:r>
          </a:p>
        </p:txBody>
      </p:sp>
      <p:sp>
        <p:nvSpPr>
          <p:cNvPr id="18" name="Rectángulo 1"/>
          <p:cNvSpPr/>
          <p:nvPr/>
        </p:nvSpPr>
        <p:spPr>
          <a:xfrm>
            <a:off x="4788024" y="1719858"/>
            <a:ext cx="3847012" cy="1006429"/>
          </a:xfrm>
          <a:prstGeom prst="rect">
            <a:avLst/>
          </a:prstGeom>
        </p:spPr>
        <p:txBody>
          <a:bodyPr wrap="square">
            <a:spAutoFit/>
          </a:bodyPr>
          <a:lstStyle/>
          <a:p>
            <a:pPr lvl="0" algn="just">
              <a:lnSpc>
                <a:spcPct val="110000"/>
              </a:lnSpc>
              <a:spcAft>
                <a:spcPts val="600"/>
              </a:spcAft>
            </a:pPr>
            <a:r>
              <a:rPr lang="es-MX" b="1" dirty="0">
                <a:ea typeface="Calibri" panose="020F0502020204030204" pitchFamily="34" charset="0"/>
                <a:cs typeface="Times New Roman" panose="02020603050405020304" pitchFamily="18" charset="0"/>
              </a:rPr>
              <a:t>Costo de la corrupción es del 9% del PIB en México</a:t>
            </a:r>
            <a:r>
              <a:rPr lang="es-MX" dirty="0">
                <a:ea typeface="Calibri" panose="020F0502020204030204" pitchFamily="34" charset="0"/>
                <a:cs typeface="Times New Roman" panose="02020603050405020304" pitchFamily="18" charset="0"/>
              </a:rPr>
              <a:t>, que equivale a más de 1.5 billones de pesos anuales.</a:t>
            </a:r>
            <a:endParaRPr lang="es-MX" sz="1400" dirty="0">
              <a:ea typeface="Calibri" panose="020F0502020204030204" pitchFamily="34" charset="0"/>
              <a:cs typeface="Times New Roman" panose="02020603050405020304" pitchFamily="18" charset="0"/>
            </a:endParaRPr>
          </a:p>
        </p:txBody>
      </p:sp>
      <p:sp>
        <p:nvSpPr>
          <p:cNvPr id="19" name="Rectángulo 1"/>
          <p:cNvSpPr/>
          <p:nvPr/>
        </p:nvSpPr>
        <p:spPr>
          <a:xfrm>
            <a:off x="611560" y="2907577"/>
            <a:ext cx="7951468" cy="701731"/>
          </a:xfrm>
          <a:prstGeom prst="rect">
            <a:avLst/>
          </a:prstGeom>
        </p:spPr>
        <p:txBody>
          <a:bodyPr wrap="square">
            <a:spAutoFit/>
          </a:bodyPr>
          <a:lstStyle/>
          <a:p>
            <a:pPr lvl="0" algn="just">
              <a:lnSpc>
                <a:spcPct val="110000"/>
              </a:lnSpc>
              <a:spcAft>
                <a:spcPts val="600"/>
              </a:spcAft>
            </a:pPr>
            <a:r>
              <a:rPr lang="es-MX" dirty="0">
                <a:ea typeface="Calibri" panose="020F0502020204030204" pitchFamily="34" charset="0"/>
                <a:cs typeface="Times New Roman" panose="02020603050405020304" pitchFamily="18" charset="0"/>
              </a:rPr>
              <a:t>Como dato comparativo, el gasto reciente destinado a la educación es de entre el 5 y 6 porciento del PIB.</a:t>
            </a:r>
            <a:endParaRPr lang="es-MX" sz="14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774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B22EEE92-B417-4ACB-84B0-576613EB8781}" type="slidenum">
              <a:rPr lang="es-MX" smtClean="0"/>
              <a:t>5</a:t>
            </a:fld>
            <a:endParaRPr lang="es-MX"/>
          </a:p>
        </p:txBody>
      </p:sp>
      <p:sp>
        <p:nvSpPr>
          <p:cNvPr id="6" name="1 Título"/>
          <p:cNvSpPr txBox="1">
            <a:spLocks/>
          </p:cNvSpPr>
          <p:nvPr/>
        </p:nvSpPr>
        <p:spPr>
          <a:xfrm>
            <a:off x="1619672" y="202630"/>
            <a:ext cx="7231388" cy="634082"/>
          </a:xfrm>
          <a:prstGeom prst="rect">
            <a:avLst/>
          </a:prstGeom>
          <a:solidFill>
            <a:srgbClr val="7030A0"/>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cap="small" dirty="0">
                <a:solidFill>
                  <a:schemeClr val="bg1"/>
                </a:solidFill>
              </a:rPr>
              <a:t>Opacidad vs inversión</a:t>
            </a:r>
          </a:p>
        </p:txBody>
      </p:sp>
      <p:pic>
        <p:nvPicPr>
          <p:cNvPr id="5" name="Picture 1"/>
          <p:cNvPicPr>
            <a:picLocks noChangeAspect="1" noChangeArrowheads="1"/>
          </p:cNvPicPr>
          <p:nvPr/>
        </p:nvPicPr>
        <p:blipFill>
          <a:blip r:embed="rId3" cstate="print"/>
          <a:srcRect/>
          <a:stretch>
            <a:fillRect/>
          </a:stretch>
        </p:blipFill>
        <p:spPr bwMode="auto">
          <a:xfrm>
            <a:off x="323528" y="3933056"/>
            <a:ext cx="5019399" cy="2863219"/>
          </a:xfrm>
          <a:prstGeom prst="rect">
            <a:avLst/>
          </a:prstGeom>
          <a:noFill/>
          <a:ln w="9525">
            <a:noFill/>
            <a:miter lim="800000"/>
            <a:headEnd/>
            <a:tailEnd/>
          </a:ln>
        </p:spPr>
      </p:pic>
      <p:sp>
        <p:nvSpPr>
          <p:cNvPr id="7" name="4 Rectángulo"/>
          <p:cNvSpPr/>
          <p:nvPr/>
        </p:nvSpPr>
        <p:spPr>
          <a:xfrm>
            <a:off x="5436096" y="4365104"/>
            <a:ext cx="3528392" cy="1631216"/>
          </a:xfrm>
          <a:prstGeom prst="rect">
            <a:avLst/>
          </a:prstGeom>
        </p:spPr>
        <p:txBody>
          <a:bodyPr wrap="square">
            <a:spAutoFit/>
          </a:bodyPr>
          <a:lstStyle/>
          <a:p>
            <a:pPr lvl="0" algn="just" fontAlgn="base">
              <a:spcBef>
                <a:spcPct val="0"/>
              </a:spcBef>
              <a:spcAft>
                <a:spcPct val="0"/>
              </a:spcAft>
            </a:pPr>
            <a:r>
              <a:rPr lang="es-MX" sz="2000" b="1" i="1" dirty="0">
                <a:solidFill>
                  <a:srgbClr val="000000"/>
                </a:solidFill>
                <a:ea typeface="Calibri" pitchFamily="34" charset="0"/>
                <a:cs typeface="Arial" panose="020B0604020202020204" pitchFamily="34" charset="0"/>
              </a:rPr>
              <a:t>Por cada aumento de 1 punto en la opacidad, la inversión extranjera directa como porcentaje del PIB disminuye en 0.15 puntos porcentuales.</a:t>
            </a:r>
            <a:endParaRPr lang="es-MX" sz="2000" dirty="0">
              <a:cs typeface="Arial" pitchFamily="34" charset="0"/>
            </a:endParaRPr>
          </a:p>
        </p:txBody>
      </p:sp>
      <p:sp>
        <p:nvSpPr>
          <p:cNvPr id="8" name="4 Rectángulo"/>
          <p:cNvSpPr/>
          <p:nvPr/>
        </p:nvSpPr>
        <p:spPr>
          <a:xfrm>
            <a:off x="251520" y="1052736"/>
            <a:ext cx="8712968" cy="2592633"/>
          </a:xfrm>
          <a:prstGeom prst="rect">
            <a:avLst/>
          </a:prstGeom>
        </p:spPr>
        <p:txBody>
          <a:bodyPr wrap="square">
            <a:spAutoFit/>
          </a:bodyPr>
          <a:lstStyle/>
          <a:p>
            <a:pPr marL="273050" indent="-273050" algn="just">
              <a:lnSpc>
                <a:spcPct val="114000"/>
              </a:lnSpc>
              <a:spcAft>
                <a:spcPts val="1200"/>
              </a:spcAft>
              <a:buFont typeface="Calibri" pitchFamily="34" charset="0"/>
              <a:buChar char="→"/>
            </a:pPr>
            <a:r>
              <a:rPr lang="es-MX" u="sng" dirty="0">
                <a:cs typeface="Arial" panose="020B0604020202020204" pitchFamily="34" charset="0"/>
              </a:rPr>
              <a:t>Un crecimiento más lento del PIB se correlaciona con niveles de opacidad altos</a:t>
            </a:r>
            <a:r>
              <a:rPr lang="es-MX" dirty="0">
                <a:cs typeface="Arial" panose="020B0604020202020204" pitchFamily="34" charset="0"/>
              </a:rPr>
              <a:t>, al igual que otros factores, incluyendo una </a:t>
            </a:r>
            <a:r>
              <a:rPr lang="es-MX" u="sng" dirty="0">
                <a:cs typeface="Arial" panose="020B0604020202020204" pitchFamily="34" charset="0"/>
              </a:rPr>
              <a:t>disminución de la capacidad para atraer inversión extranjera directa</a:t>
            </a:r>
            <a:r>
              <a:rPr lang="es-MX" dirty="0">
                <a:cs typeface="Arial" panose="020B0604020202020204" pitchFamily="34" charset="0"/>
              </a:rPr>
              <a:t> (IED).</a:t>
            </a:r>
          </a:p>
          <a:p>
            <a:pPr marL="273050" indent="-273050" algn="just">
              <a:lnSpc>
                <a:spcPct val="114000"/>
              </a:lnSpc>
              <a:spcAft>
                <a:spcPts val="1200"/>
              </a:spcAft>
              <a:buFont typeface="Calibri" pitchFamily="34" charset="0"/>
              <a:buChar char="→"/>
            </a:pPr>
            <a:r>
              <a:rPr lang="es-MX" dirty="0">
                <a:cs typeface="Arial" panose="020B0604020202020204" pitchFamily="34" charset="0"/>
              </a:rPr>
              <a:t>La relación entre la opacidad y la IED es particularmente importante porque la IED desempeña el mismo papel en los países de mercados emergentes, que el capital de riesgo desempeña en los países desarrollados.</a:t>
            </a:r>
          </a:p>
          <a:p>
            <a:pPr marL="273050" indent="-273050" algn="just">
              <a:lnSpc>
                <a:spcPct val="114000"/>
              </a:lnSpc>
              <a:spcAft>
                <a:spcPts val="1200"/>
              </a:spcAft>
              <a:buFont typeface="Calibri" pitchFamily="34" charset="0"/>
              <a:buChar char="→"/>
            </a:pPr>
            <a:r>
              <a:rPr lang="es-MX" dirty="0">
                <a:cs typeface="Arial" panose="020B0604020202020204" pitchFamily="34" charset="0"/>
              </a:rPr>
              <a:t>Los países con altos niveles de opacidad salen perdiendo en este tipo de inversión.</a:t>
            </a:r>
          </a:p>
        </p:txBody>
      </p:sp>
    </p:spTree>
    <p:extLst>
      <p:ext uri="{BB962C8B-B14F-4D97-AF65-F5344CB8AC3E}">
        <p14:creationId xmlns:p14="http://schemas.microsoft.com/office/powerpoint/2010/main" val="454745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B22EEE92-B417-4ACB-84B0-576613EB8781}" type="slidenum">
              <a:rPr lang="es-MX" smtClean="0"/>
              <a:t>6</a:t>
            </a:fld>
            <a:endParaRPr lang="es-MX"/>
          </a:p>
        </p:txBody>
      </p:sp>
      <p:sp>
        <p:nvSpPr>
          <p:cNvPr id="6" name="1 Título"/>
          <p:cNvSpPr txBox="1">
            <a:spLocks/>
          </p:cNvSpPr>
          <p:nvPr/>
        </p:nvSpPr>
        <p:spPr>
          <a:xfrm>
            <a:off x="1619672" y="202630"/>
            <a:ext cx="7231388" cy="634082"/>
          </a:xfrm>
          <a:prstGeom prst="rect">
            <a:avLst/>
          </a:prstGeom>
          <a:solidFill>
            <a:srgbClr val="7030A0"/>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cap="small" dirty="0">
                <a:solidFill>
                  <a:schemeClr val="bg1"/>
                </a:solidFill>
              </a:rPr>
              <a:t>Opacidad vs inversión</a:t>
            </a:r>
          </a:p>
        </p:txBody>
      </p:sp>
      <p:sp>
        <p:nvSpPr>
          <p:cNvPr id="8" name="4 Rectángulo"/>
          <p:cNvSpPr/>
          <p:nvPr/>
        </p:nvSpPr>
        <p:spPr>
          <a:xfrm>
            <a:off x="251520" y="1371514"/>
            <a:ext cx="8712968" cy="2057486"/>
          </a:xfrm>
          <a:prstGeom prst="rect">
            <a:avLst/>
          </a:prstGeom>
        </p:spPr>
        <p:txBody>
          <a:bodyPr wrap="square">
            <a:spAutoFit/>
          </a:bodyPr>
          <a:lstStyle/>
          <a:p>
            <a:pPr marL="360363" indent="-360363" algn="just">
              <a:lnSpc>
                <a:spcPct val="114000"/>
              </a:lnSpc>
              <a:spcAft>
                <a:spcPts val="1800"/>
              </a:spcAft>
              <a:buFont typeface="Calibri" pitchFamily="34" charset="0"/>
              <a:buChar char="→"/>
            </a:pPr>
            <a:r>
              <a:rPr lang="es-MX" sz="2000" dirty="0">
                <a:cs typeface="Arial" panose="020B0604020202020204" pitchFamily="34" charset="0"/>
              </a:rPr>
              <a:t>La opacidad limita los índices de crecimiento debido a los efectos de fricción que resultan del mal funcionamiento de las instituciones.</a:t>
            </a:r>
          </a:p>
          <a:p>
            <a:pPr marL="360363" indent="-360363" algn="just">
              <a:lnSpc>
                <a:spcPct val="114000"/>
              </a:lnSpc>
              <a:spcAft>
                <a:spcPts val="1800"/>
              </a:spcAft>
              <a:buFont typeface="Calibri" pitchFamily="34" charset="0"/>
              <a:buChar char="→"/>
            </a:pPr>
            <a:r>
              <a:rPr lang="es-MX" sz="2000" dirty="0">
                <a:cs typeface="Arial" panose="020B0604020202020204" pitchFamily="34" charset="0"/>
              </a:rPr>
              <a:t>Más que simplemente actuar como un freno para el crecimiento y el desarrollo, la opacidad también deprime la renta per cápita al desviar capital de usos más productivos.</a:t>
            </a:r>
          </a:p>
        </p:txBody>
      </p:sp>
      <p:pic>
        <p:nvPicPr>
          <p:cNvPr id="9" name="Picture 3"/>
          <p:cNvPicPr>
            <a:picLocks noChangeAspect="1" noChangeArrowheads="1"/>
          </p:cNvPicPr>
          <p:nvPr/>
        </p:nvPicPr>
        <p:blipFill>
          <a:blip r:embed="rId3" cstate="print"/>
          <a:srcRect/>
          <a:stretch>
            <a:fillRect/>
          </a:stretch>
        </p:blipFill>
        <p:spPr bwMode="auto">
          <a:xfrm>
            <a:off x="136348" y="3963802"/>
            <a:ext cx="4820404" cy="2683221"/>
          </a:xfrm>
          <a:prstGeom prst="rect">
            <a:avLst/>
          </a:prstGeom>
          <a:noFill/>
          <a:ln w="9525">
            <a:noFill/>
            <a:miter lim="800000"/>
            <a:headEnd/>
            <a:tailEnd/>
          </a:ln>
        </p:spPr>
      </p:pic>
      <p:sp>
        <p:nvSpPr>
          <p:cNvPr id="10" name="8 Rectángulo"/>
          <p:cNvSpPr/>
          <p:nvPr/>
        </p:nvSpPr>
        <p:spPr>
          <a:xfrm>
            <a:off x="4895428" y="4437112"/>
            <a:ext cx="4104456" cy="1495794"/>
          </a:xfrm>
          <a:prstGeom prst="rect">
            <a:avLst/>
          </a:prstGeom>
        </p:spPr>
        <p:txBody>
          <a:bodyPr wrap="square">
            <a:spAutoFit/>
          </a:bodyPr>
          <a:lstStyle/>
          <a:p>
            <a:pPr algn="just">
              <a:lnSpc>
                <a:spcPct val="114000"/>
              </a:lnSpc>
            </a:pPr>
            <a:r>
              <a:rPr lang="es-MX" sz="2000" b="1" dirty="0">
                <a:cs typeface="Arial" panose="020B0604020202020204" pitchFamily="34" charset="0"/>
              </a:rPr>
              <a:t>Por ejemplo, por cada aumento de 1 punto en la opacidad, el PIB per cápita disminuyó en 1,367 dólares en EE.UU.</a:t>
            </a:r>
          </a:p>
        </p:txBody>
      </p:sp>
    </p:spTree>
    <p:extLst>
      <p:ext uri="{BB962C8B-B14F-4D97-AF65-F5344CB8AC3E}">
        <p14:creationId xmlns:p14="http://schemas.microsoft.com/office/powerpoint/2010/main" val="3082660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239659" y="1535789"/>
            <a:ext cx="6899564" cy="3785652"/>
          </a:xfrm>
          <a:prstGeom prst="rect">
            <a:avLst/>
          </a:prstGeom>
          <a:solidFill>
            <a:srgbClr val="7030A0"/>
          </a:solidFill>
          <a:ln>
            <a:noFill/>
          </a:ln>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6000" b="1" cap="small" dirty="0">
                <a:solidFill>
                  <a:schemeClr val="bg1"/>
                </a:solidFill>
              </a:rPr>
              <a:t>Antecedentes de la reforma constitucional de 2014</a:t>
            </a:r>
            <a:endParaRPr lang="es-MX" sz="3600" b="1" cap="small" dirty="0">
              <a:solidFill>
                <a:schemeClr val="bg1"/>
              </a:solidFill>
            </a:endParaRPr>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7</a:t>
            </a:fld>
            <a:endParaRPr lang="es-MX" dirty="0"/>
          </a:p>
        </p:txBody>
      </p:sp>
    </p:spTree>
    <p:extLst>
      <p:ext uri="{BB962C8B-B14F-4D97-AF65-F5344CB8AC3E}">
        <p14:creationId xmlns:p14="http://schemas.microsoft.com/office/powerpoint/2010/main" val="2977927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Las leyes de transparencia antes del 2014</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8</a:t>
            </a:fld>
            <a:endParaRPr lang="es-MX" dirty="0"/>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8</a:t>
            </a:fld>
            <a:endParaRPr lang="es-MX" dirty="0"/>
          </a:p>
        </p:txBody>
      </p:sp>
      <p:sp>
        <p:nvSpPr>
          <p:cNvPr id="19" name="4 Rectángulo">
            <a:extLst>
              <a:ext uri="{FF2B5EF4-FFF2-40B4-BE49-F238E27FC236}">
                <a16:creationId xmlns:a16="http://schemas.microsoft.com/office/drawing/2014/main" id="{CFC0C4CF-6F57-441F-8825-B542D50BE956}"/>
              </a:ext>
            </a:extLst>
          </p:cNvPr>
          <p:cNvSpPr/>
          <p:nvPr/>
        </p:nvSpPr>
        <p:spPr>
          <a:xfrm>
            <a:off x="251518" y="1072782"/>
            <a:ext cx="8610260" cy="752514"/>
          </a:xfrm>
          <a:prstGeom prst="rect">
            <a:avLst/>
          </a:prstGeom>
        </p:spPr>
        <p:txBody>
          <a:bodyPr wrap="square">
            <a:spAutoFit/>
          </a:bodyPr>
          <a:lstStyle/>
          <a:p>
            <a:pPr algn="just" fontAlgn="auto">
              <a:lnSpc>
                <a:spcPct val="110000"/>
              </a:lnSpc>
              <a:spcBef>
                <a:spcPts val="0"/>
              </a:spcBef>
              <a:spcAft>
                <a:spcPts val="1200"/>
              </a:spcAft>
              <a:defRPr/>
            </a:pPr>
            <a:r>
              <a:rPr lang="es-MX" sz="2000" kern="0" dirty="0">
                <a:cs typeface="Arial" pitchFamily="34" charset="0"/>
              </a:rPr>
              <a:t>De manera muy puntual, la situación de la transparencia en nuestro país, antes de la reforma constitucional de 2014, se encontraba de la siguiente manera:</a:t>
            </a:r>
          </a:p>
        </p:txBody>
      </p:sp>
      <p:sp>
        <p:nvSpPr>
          <p:cNvPr id="20" name="4 Rectángulo">
            <a:extLst>
              <a:ext uri="{FF2B5EF4-FFF2-40B4-BE49-F238E27FC236}">
                <a16:creationId xmlns:a16="http://schemas.microsoft.com/office/drawing/2014/main" id="{7E629D45-718C-4660-B5EB-83C5CB636B69}"/>
              </a:ext>
            </a:extLst>
          </p:cNvPr>
          <p:cNvSpPr/>
          <p:nvPr/>
        </p:nvSpPr>
        <p:spPr>
          <a:xfrm>
            <a:off x="239889" y="2043871"/>
            <a:ext cx="8610260" cy="4261167"/>
          </a:xfrm>
          <a:prstGeom prst="rect">
            <a:avLst/>
          </a:prstGeom>
        </p:spPr>
        <p:txBody>
          <a:bodyPr wrap="square">
            <a:spAutoFit/>
          </a:bodyPr>
          <a:lstStyle/>
          <a:p>
            <a:pPr marL="342900" indent="-342900" algn="just" fontAlgn="auto">
              <a:lnSpc>
                <a:spcPct val="110000"/>
              </a:lnSpc>
              <a:spcBef>
                <a:spcPts val="0"/>
              </a:spcBef>
              <a:spcAft>
                <a:spcPts val="1800"/>
              </a:spcAft>
              <a:buFont typeface="Arial" panose="020B0604020202020204" pitchFamily="34" charset="0"/>
              <a:buChar char="•"/>
              <a:defRPr/>
            </a:pPr>
            <a:r>
              <a:rPr lang="es-MX" sz="2000" kern="0" dirty="0">
                <a:cs typeface="Arial" pitchFamily="34" charset="0"/>
              </a:rPr>
              <a:t>Las </a:t>
            </a:r>
            <a:r>
              <a:rPr lang="es-MX" sz="2000" b="1" kern="0" dirty="0">
                <a:cs typeface="Arial" pitchFamily="34" charset="0"/>
              </a:rPr>
              <a:t>leyes de transparencia federal y de los estados presentaban una disparidad en sus contenidos muy notoria</a:t>
            </a:r>
            <a:r>
              <a:rPr lang="es-MX" sz="2000" kern="0" dirty="0">
                <a:cs typeface="Arial" pitchFamily="34" charset="0"/>
              </a:rPr>
              <a:t>: mientras unas entidades federativas contaban con leyes de vanguardia, otras ni siquiera terminaron por incluir las disposiciones constitucionales instituidas en la reforma constitucional al artículo 6° promulgada en julio de 2007.</a:t>
            </a:r>
          </a:p>
          <a:p>
            <a:pPr marL="342900" indent="-342900" algn="just" fontAlgn="auto">
              <a:lnSpc>
                <a:spcPct val="110000"/>
              </a:lnSpc>
              <a:spcBef>
                <a:spcPts val="0"/>
              </a:spcBef>
              <a:spcAft>
                <a:spcPts val="1800"/>
              </a:spcAft>
              <a:buFont typeface="Arial" panose="020B0604020202020204" pitchFamily="34" charset="0"/>
              <a:buChar char="•"/>
              <a:defRPr/>
            </a:pPr>
            <a:r>
              <a:rPr lang="es-MX" sz="2000" kern="0" dirty="0">
                <a:cs typeface="Arial" pitchFamily="34" charset="0"/>
              </a:rPr>
              <a:t>La </a:t>
            </a:r>
            <a:r>
              <a:rPr lang="es-MX" sz="2000" b="1" kern="0" dirty="0">
                <a:cs typeface="Arial" pitchFamily="34" charset="0"/>
              </a:rPr>
              <a:t>evaluación realizada por el CIDE </a:t>
            </a:r>
            <a:r>
              <a:rPr lang="es-MX" sz="2000" kern="0" dirty="0">
                <a:cs typeface="Arial" pitchFamily="34" charset="0"/>
              </a:rPr>
              <a:t>a las leyes de transparencia del país, en la </a:t>
            </a:r>
            <a:r>
              <a:rPr lang="es-MX" sz="2000" b="1" kern="0" dirty="0">
                <a:cs typeface="Arial" pitchFamily="34" charset="0"/>
              </a:rPr>
              <a:t>Métrica de Transparencia 2014</a:t>
            </a:r>
            <a:r>
              <a:rPr lang="es-MX" sz="2000" kern="0" dirty="0">
                <a:cs typeface="Arial" pitchFamily="34" charset="0"/>
              </a:rPr>
              <a:t>, determinaron </a:t>
            </a:r>
            <a:r>
              <a:rPr lang="es-MX" sz="2000" b="1" kern="0" dirty="0">
                <a:cs typeface="Arial" pitchFamily="34" charset="0"/>
              </a:rPr>
              <a:t>índices de calidad entre el </a:t>
            </a:r>
            <a:r>
              <a:rPr lang="es-MX" sz="2000" b="1" u="sng" kern="0" dirty="0">
                <a:cs typeface="Arial" pitchFamily="34" charset="0"/>
              </a:rPr>
              <a:t>0.608 y el 0.953</a:t>
            </a:r>
            <a:r>
              <a:rPr lang="es-MX" sz="2000" kern="0" dirty="0">
                <a:cs typeface="Arial" pitchFamily="34" charset="0"/>
              </a:rPr>
              <a:t>. </a:t>
            </a:r>
          </a:p>
          <a:p>
            <a:pPr marL="342900" indent="-342900" algn="just" fontAlgn="auto">
              <a:lnSpc>
                <a:spcPct val="110000"/>
              </a:lnSpc>
              <a:spcBef>
                <a:spcPts val="0"/>
              </a:spcBef>
              <a:spcAft>
                <a:spcPts val="1800"/>
              </a:spcAft>
              <a:buFont typeface="Arial" panose="020B0604020202020204" pitchFamily="34" charset="0"/>
              <a:buChar char="•"/>
              <a:defRPr/>
            </a:pPr>
            <a:r>
              <a:rPr lang="es-MX" sz="2000" kern="0" dirty="0">
                <a:cs typeface="Arial" pitchFamily="34" charset="0"/>
              </a:rPr>
              <a:t>En tanto, la </a:t>
            </a:r>
            <a:r>
              <a:rPr lang="es-MX" sz="2000" b="1" kern="0" dirty="0">
                <a:cs typeface="Arial" pitchFamily="34" charset="0"/>
              </a:rPr>
              <a:t>medición de Fundar a estas mismas leyes en 2014</a:t>
            </a:r>
            <a:r>
              <a:rPr lang="es-MX" sz="2000" kern="0" dirty="0">
                <a:cs typeface="Arial" pitchFamily="34" charset="0"/>
              </a:rPr>
              <a:t> otorgó </a:t>
            </a:r>
            <a:r>
              <a:rPr lang="es-ES" sz="2000" b="1" kern="0" dirty="0">
                <a:cs typeface="Arial" pitchFamily="34" charset="0"/>
              </a:rPr>
              <a:t>índices (IDAIM) de entre </a:t>
            </a:r>
            <a:r>
              <a:rPr lang="es-ES" sz="2000" b="1" u="sng" kern="0" dirty="0">
                <a:cs typeface="Arial" pitchFamily="34" charset="0"/>
              </a:rPr>
              <a:t>4.594 y 8.111</a:t>
            </a:r>
            <a:r>
              <a:rPr lang="es-ES" sz="2000" kern="0" dirty="0">
                <a:cs typeface="Arial" pitchFamily="34" charset="0"/>
              </a:rPr>
              <a:t>. Las diferencias en las calificaciones se explican por la metodología empleada para la valoración.</a:t>
            </a:r>
            <a:endParaRPr lang="es-MX" sz="2000" kern="0" dirty="0">
              <a:cs typeface="Arial" pitchFamily="34" charset="0"/>
            </a:endParaRPr>
          </a:p>
        </p:txBody>
      </p:sp>
    </p:spTree>
    <p:extLst>
      <p:ext uri="{BB962C8B-B14F-4D97-AF65-F5344CB8AC3E}">
        <p14:creationId xmlns:p14="http://schemas.microsoft.com/office/powerpoint/2010/main" val="848598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F21348C-C50B-43A3-A3D8-73EFD2CDCCCE}"/>
              </a:ext>
            </a:extLst>
          </p:cNvPr>
          <p:cNvSpPr txBox="1"/>
          <p:nvPr/>
        </p:nvSpPr>
        <p:spPr>
          <a:xfrm>
            <a:off x="239889" y="200839"/>
            <a:ext cx="8621889"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MX" sz="3200" b="1" cap="small" dirty="0">
                <a:solidFill>
                  <a:schemeClr val="bg1"/>
                </a:solidFill>
              </a:rPr>
              <a:t>Situación de la transparencia antes de la reforma</a:t>
            </a:r>
          </a:p>
        </p:txBody>
      </p:sp>
      <p:sp>
        <p:nvSpPr>
          <p:cNvPr id="6" name="3 Marcador de número de diapositiva">
            <a:extLst>
              <a:ext uri="{FF2B5EF4-FFF2-40B4-BE49-F238E27FC236}">
                <a16:creationId xmlns:a16="http://schemas.microsoft.com/office/drawing/2014/main" id="{532BDA22-CE3D-4AD6-A2B9-DEB3E21C2525}"/>
              </a:ext>
            </a:extLst>
          </p:cNvPr>
          <p:cNvSpPr>
            <a:spLocks noGrp="1"/>
          </p:cNvSpPr>
          <p:nvPr>
            <p:ph type="sldNum" sz="quarter" idx="12"/>
          </p:nvPr>
        </p:nvSpPr>
        <p:spPr>
          <a:xfrm>
            <a:off x="6553200" y="6356350"/>
            <a:ext cx="2133600" cy="365125"/>
          </a:xfrm>
        </p:spPr>
        <p:txBody>
          <a:bodyPr/>
          <a:lstStyle/>
          <a:p>
            <a:fld id="{B22EEE92-B417-4ACB-84B0-576613EB8781}" type="slidenum">
              <a:rPr lang="es-MX" smtClean="0"/>
              <a:t>9</a:t>
            </a:fld>
            <a:endParaRPr lang="es-MX" dirty="0"/>
          </a:p>
        </p:txBody>
      </p:sp>
      <p:sp>
        <p:nvSpPr>
          <p:cNvPr id="13" name="3 Marcador de número de diapositiva"/>
          <p:cNvSpPr txBox="1">
            <a:spLocks/>
          </p:cNvSpPr>
          <p:nvPr/>
        </p:nvSpPr>
        <p:spPr>
          <a:xfrm>
            <a:off x="6553200" y="6356350"/>
            <a:ext cx="2133600" cy="365125"/>
          </a:xfrm>
          <a:prstGeom prst="rect">
            <a:avLst/>
          </a:prstGeom>
        </p:spPr>
        <p:txBody>
          <a:bodyPr vert="horz" lIns="91440" tIns="45720" rIns="91440" bIns="45720" rtlCol="0" anchor="ctr"/>
          <a:lstStyle>
            <a:defPPr>
              <a:defRPr lang="es-ES_tradnl"/>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2EEE92-B417-4ACB-84B0-576613EB8781}" type="slidenum">
              <a:rPr lang="es-MX" smtClean="0"/>
              <a:pPr/>
              <a:t>9</a:t>
            </a:fld>
            <a:endParaRPr lang="es-MX" dirty="0"/>
          </a:p>
        </p:txBody>
      </p:sp>
      <p:sp>
        <p:nvSpPr>
          <p:cNvPr id="20" name="4 Rectángulo">
            <a:extLst>
              <a:ext uri="{FF2B5EF4-FFF2-40B4-BE49-F238E27FC236}">
                <a16:creationId xmlns:a16="http://schemas.microsoft.com/office/drawing/2014/main" id="{7E629D45-718C-4660-B5EB-83C5CB636B69}"/>
              </a:ext>
            </a:extLst>
          </p:cNvPr>
          <p:cNvSpPr/>
          <p:nvPr/>
        </p:nvSpPr>
        <p:spPr>
          <a:xfrm>
            <a:off x="271419" y="957177"/>
            <a:ext cx="8610260" cy="1244956"/>
          </a:xfrm>
          <a:prstGeom prst="rect">
            <a:avLst/>
          </a:prstGeom>
        </p:spPr>
        <p:txBody>
          <a:bodyPr wrap="square">
            <a:spAutoFit/>
          </a:bodyPr>
          <a:lstStyle/>
          <a:p>
            <a:pPr algn="just" fontAlgn="auto">
              <a:lnSpc>
                <a:spcPct val="110000"/>
              </a:lnSpc>
              <a:spcBef>
                <a:spcPts val="0"/>
              </a:spcBef>
              <a:spcAft>
                <a:spcPts val="1200"/>
              </a:spcAft>
              <a:defRPr/>
            </a:pPr>
            <a:r>
              <a:rPr lang="es-MX" sz="2000" kern="0" dirty="0">
                <a:cs typeface="Arial" pitchFamily="34" charset="0"/>
              </a:rPr>
              <a:t>Respecto del contenido, la </a:t>
            </a:r>
            <a:r>
              <a:rPr lang="es-MX" sz="2000" b="1" kern="0" dirty="0">
                <a:cs typeface="Arial" pitchFamily="34" charset="0"/>
              </a:rPr>
              <a:t>heterogeneidad</a:t>
            </a:r>
            <a:r>
              <a:rPr lang="es-MX" sz="2000" kern="0" dirty="0">
                <a:cs typeface="Arial" pitchFamily="34" charset="0"/>
              </a:rPr>
              <a:t> se muestra, principalmente, en los siguientes aspectos:</a:t>
            </a:r>
          </a:p>
          <a:p>
            <a:pPr marL="342900" indent="-342900" algn="just" fontAlgn="auto">
              <a:lnSpc>
                <a:spcPct val="110000"/>
              </a:lnSpc>
              <a:spcBef>
                <a:spcPts val="0"/>
              </a:spcBef>
              <a:spcAft>
                <a:spcPts val="1200"/>
              </a:spcAft>
              <a:buFont typeface="Arial" panose="020B0604020202020204" pitchFamily="34" charset="0"/>
              <a:buChar char="•"/>
              <a:defRPr/>
            </a:pPr>
            <a:endParaRPr lang="es-ES" sz="2000" kern="0" dirty="0">
              <a:cs typeface="Arial" pitchFamily="34" charset="0"/>
            </a:endParaRPr>
          </a:p>
        </p:txBody>
      </p:sp>
      <p:sp>
        <p:nvSpPr>
          <p:cNvPr id="7" name="4 Rectángulo">
            <a:extLst>
              <a:ext uri="{FF2B5EF4-FFF2-40B4-BE49-F238E27FC236}">
                <a16:creationId xmlns:a16="http://schemas.microsoft.com/office/drawing/2014/main" id="{0793A8B4-18BB-4912-AAFD-054EE6CF22D5}"/>
              </a:ext>
            </a:extLst>
          </p:cNvPr>
          <p:cNvSpPr/>
          <p:nvPr/>
        </p:nvSpPr>
        <p:spPr>
          <a:xfrm>
            <a:off x="239889" y="1798000"/>
            <a:ext cx="8610260" cy="4828630"/>
          </a:xfrm>
          <a:prstGeom prst="rect">
            <a:avLst/>
          </a:prstGeom>
        </p:spPr>
        <p:txBody>
          <a:bodyPr wrap="square">
            <a:spAutoFit/>
          </a:bodyPr>
          <a:lstStyle/>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Plazos de respuesta a las solicitudes de información.</a:t>
            </a:r>
            <a:r>
              <a:rPr lang="es-ES" sz="1950" kern="0" dirty="0">
                <a:cs typeface="Arial" pitchFamily="34" charset="0"/>
              </a:rPr>
              <a:t> El </a:t>
            </a:r>
            <a:r>
              <a:rPr lang="es-ES" sz="1950" b="1" kern="0" dirty="0">
                <a:cs typeface="Arial" pitchFamily="34" charset="0"/>
              </a:rPr>
              <a:t>plazo normal</a:t>
            </a:r>
            <a:r>
              <a:rPr lang="es-ES" sz="1950" kern="0" dirty="0">
                <a:cs typeface="Arial" pitchFamily="34" charset="0"/>
              </a:rPr>
              <a:t> iba de </a:t>
            </a:r>
            <a:r>
              <a:rPr lang="es-ES" sz="1950" b="1" u="sng" kern="0" dirty="0">
                <a:cs typeface="Arial" pitchFamily="34" charset="0"/>
              </a:rPr>
              <a:t>5 hasta 20</a:t>
            </a:r>
            <a:r>
              <a:rPr lang="es-ES" sz="1950" b="1" kern="0" dirty="0">
                <a:cs typeface="Arial" pitchFamily="34" charset="0"/>
              </a:rPr>
              <a:t> días hábiles</a:t>
            </a:r>
            <a:r>
              <a:rPr lang="es-ES" sz="1950" kern="0" dirty="0">
                <a:cs typeface="Arial" pitchFamily="34" charset="0"/>
              </a:rPr>
              <a:t>. Con </a:t>
            </a:r>
            <a:r>
              <a:rPr lang="es-ES" sz="1950" b="1" kern="0" dirty="0">
                <a:cs typeface="Arial" pitchFamily="34" charset="0"/>
              </a:rPr>
              <a:t>prevención y ampliación</a:t>
            </a:r>
            <a:r>
              <a:rPr lang="es-ES" sz="1950" kern="0" dirty="0">
                <a:cs typeface="Arial" pitchFamily="34" charset="0"/>
              </a:rPr>
              <a:t> de plazo: desde </a:t>
            </a:r>
            <a:r>
              <a:rPr lang="es-ES" sz="1950" b="1" u="sng" kern="0" dirty="0">
                <a:cs typeface="Arial" pitchFamily="34" charset="0"/>
              </a:rPr>
              <a:t>10 hasta 50</a:t>
            </a:r>
            <a:r>
              <a:rPr lang="es-ES" sz="1950" b="1" kern="0" dirty="0">
                <a:cs typeface="Arial" pitchFamily="34" charset="0"/>
              </a:rPr>
              <a:t> días hábiles</a:t>
            </a:r>
            <a:r>
              <a:rPr lang="es-ES" sz="1950" kern="0" dirty="0">
                <a:cs typeface="Arial" pitchFamily="34" charset="0"/>
              </a:rPr>
              <a:t>.</a:t>
            </a:r>
          </a:p>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Procedimiento para resolver inconformidades.</a:t>
            </a:r>
            <a:r>
              <a:rPr lang="es-ES" sz="1950" kern="0" dirty="0">
                <a:cs typeface="Arial" pitchFamily="34" charset="0"/>
              </a:rPr>
              <a:t> Sin considerar pequeñas diferencias, podíamos contar hasta </a:t>
            </a:r>
            <a:r>
              <a:rPr lang="es-ES" sz="1950" b="1" u="sng" kern="0" dirty="0">
                <a:cs typeface="Arial" pitchFamily="34" charset="0"/>
              </a:rPr>
              <a:t>6</a:t>
            </a:r>
            <a:r>
              <a:rPr lang="es-ES" sz="1950" b="1" kern="0" dirty="0">
                <a:cs typeface="Arial" pitchFamily="34" charset="0"/>
              </a:rPr>
              <a:t> formas de procedimientos disímiles</a:t>
            </a:r>
            <a:r>
              <a:rPr lang="es-ES" sz="1950" kern="0" dirty="0">
                <a:cs typeface="Arial" pitchFamily="34" charset="0"/>
              </a:rPr>
              <a:t>. En cuando a </a:t>
            </a:r>
            <a:r>
              <a:rPr lang="es-ES" sz="1950" b="1" kern="0" dirty="0">
                <a:cs typeface="Arial" pitchFamily="34" charset="0"/>
              </a:rPr>
              <a:t>plazos para dictar las resoluciones</a:t>
            </a:r>
            <a:r>
              <a:rPr lang="es-ES" sz="1950" kern="0" dirty="0">
                <a:cs typeface="Arial" pitchFamily="34" charset="0"/>
              </a:rPr>
              <a:t>, en periodo </a:t>
            </a:r>
            <a:r>
              <a:rPr lang="es-ES" sz="1950" b="1" kern="0" dirty="0">
                <a:cs typeface="Arial" pitchFamily="34" charset="0"/>
              </a:rPr>
              <a:t>normal </a:t>
            </a:r>
            <a:r>
              <a:rPr lang="es-ES" sz="1950" kern="0" dirty="0">
                <a:cs typeface="Arial" pitchFamily="34" charset="0"/>
              </a:rPr>
              <a:t>se consideraba </a:t>
            </a:r>
            <a:r>
              <a:rPr lang="es-ES" sz="1950" b="1" kern="0" dirty="0">
                <a:cs typeface="Arial" pitchFamily="34" charset="0"/>
              </a:rPr>
              <a:t>desde </a:t>
            </a:r>
            <a:r>
              <a:rPr lang="es-ES" sz="1950" b="1" u="sng" kern="0" dirty="0">
                <a:cs typeface="Arial" pitchFamily="34" charset="0"/>
              </a:rPr>
              <a:t>7 hasta 55</a:t>
            </a:r>
            <a:r>
              <a:rPr lang="es-ES" sz="1950" b="1" kern="0" dirty="0">
                <a:cs typeface="Arial" pitchFamily="34" charset="0"/>
              </a:rPr>
              <a:t> días hábiles</a:t>
            </a:r>
            <a:r>
              <a:rPr lang="es-ES" sz="1950" kern="0" dirty="0">
                <a:cs typeface="Arial" pitchFamily="34" charset="0"/>
              </a:rPr>
              <a:t>; con </a:t>
            </a:r>
            <a:r>
              <a:rPr lang="es-ES" sz="1950" b="1" kern="0" dirty="0">
                <a:cs typeface="Arial" pitchFamily="34" charset="0"/>
              </a:rPr>
              <a:t>ampliación y prevención</a:t>
            </a:r>
            <a:r>
              <a:rPr lang="es-ES" sz="1950" kern="0" dirty="0">
                <a:cs typeface="Arial" pitchFamily="34" charset="0"/>
              </a:rPr>
              <a:t>, desde </a:t>
            </a:r>
            <a:r>
              <a:rPr lang="es-ES" sz="1950" b="1" u="sng" kern="0" dirty="0">
                <a:cs typeface="Arial" pitchFamily="34" charset="0"/>
              </a:rPr>
              <a:t>14 hasta 105</a:t>
            </a:r>
            <a:r>
              <a:rPr lang="es-ES" sz="1950" b="1" kern="0" dirty="0">
                <a:cs typeface="Arial" pitchFamily="34" charset="0"/>
              </a:rPr>
              <a:t> días hábiles</a:t>
            </a:r>
            <a:r>
              <a:rPr lang="es-ES" sz="1950" kern="0" dirty="0">
                <a:cs typeface="Arial" pitchFamily="34" charset="0"/>
              </a:rPr>
              <a:t>.</a:t>
            </a:r>
          </a:p>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Indicadores de gestión.</a:t>
            </a:r>
            <a:r>
              <a:rPr lang="es-ES" sz="1950" kern="0" dirty="0">
                <a:cs typeface="Arial" pitchFamily="34" charset="0"/>
              </a:rPr>
              <a:t> Este mandato constitucional solo </a:t>
            </a:r>
            <a:r>
              <a:rPr lang="es-ES" sz="1950" b="1" kern="0" dirty="0">
                <a:cs typeface="Arial" pitchFamily="34" charset="0"/>
              </a:rPr>
              <a:t>era observado en el </a:t>
            </a:r>
            <a:r>
              <a:rPr lang="es-ES" sz="1950" b="1" u="sng" kern="0" dirty="0">
                <a:cs typeface="Arial" pitchFamily="34" charset="0"/>
              </a:rPr>
              <a:t>64%</a:t>
            </a:r>
            <a:r>
              <a:rPr lang="es-ES" sz="1950" b="1" kern="0" dirty="0">
                <a:cs typeface="Arial" pitchFamily="34" charset="0"/>
              </a:rPr>
              <a:t> de las leyes</a:t>
            </a:r>
            <a:r>
              <a:rPr lang="es-ES" sz="1950" kern="0" dirty="0">
                <a:cs typeface="Arial" pitchFamily="34" charset="0"/>
              </a:rPr>
              <a:t> del país como una obligación para todos los sujetos obligados.</a:t>
            </a:r>
          </a:p>
          <a:p>
            <a:pPr marL="342900" indent="-342900" algn="just" fontAlgn="auto">
              <a:lnSpc>
                <a:spcPct val="110000"/>
              </a:lnSpc>
              <a:spcBef>
                <a:spcPts val="0"/>
              </a:spcBef>
              <a:spcAft>
                <a:spcPts val="1200"/>
              </a:spcAft>
              <a:buFont typeface="Arial" panose="020B0604020202020204" pitchFamily="34" charset="0"/>
              <a:buChar char="•"/>
              <a:defRPr/>
            </a:pPr>
            <a:r>
              <a:rPr lang="es-ES" sz="1950" b="1" i="1" kern="0" dirty="0">
                <a:cs typeface="Arial" pitchFamily="34" charset="0"/>
              </a:rPr>
              <a:t>Recursos públicos otorgados a personas físicas y morales.</a:t>
            </a:r>
            <a:r>
              <a:rPr lang="es-ES" sz="1950" kern="0" dirty="0">
                <a:cs typeface="Arial" pitchFamily="34" charset="0"/>
              </a:rPr>
              <a:t> </a:t>
            </a:r>
            <a:r>
              <a:rPr lang="es-ES" sz="1950" b="1" u="sng" kern="0" dirty="0">
                <a:cs typeface="Arial" pitchFamily="34" charset="0"/>
              </a:rPr>
              <a:t>7</a:t>
            </a:r>
            <a:r>
              <a:rPr lang="es-ES" sz="1950" b="1" kern="0" dirty="0">
                <a:cs typeface="Arial" pitchFamily="34" charset="0"/>
              </a:rPr>
              <a:t> legislaciones no cumplían</a:t>
            </a:r>
            <a:r>
              <a:rPr lang="es-ES" sz="1950" kern="0" dirty="0">
                <a:cs typeface="Arial" pitchFamily="34" charset="0"/>
              </a:rPr>
              <a:t> con la especificación de ordenar la publicación de esta información, aun tratándose de un mandato constitucional.</a:t>
            </a:r>
            <a:endParaRPr lang="es-MX" sz="1950" kern="0" dirty="0">
              <a:cs typeface="Arial" pitchFamily="34" charset="0"/>
            </a:endParaRPr>
          </a:p>
        </p:txBody>
      </p:sp>
    </p:spTree>
    <p:extLst>
      <p:ext uri="{BB962C8B-B14F-4D97-AF65-F5344CB8AC3E}">
        <p14:creationId xmlns:p14="http://schemas.microsoft.com/office/powerpoint/2010/main" val="261610575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8492</TotalTime>
  <Words>5240</Words>
  <Application>Microsoft Office PowerPoint</Application>
  <PresentationFormat>Presentación en pantalla (4:3)</PresentationFormat>
  <Paragraphs>895</Paragraphs>
  <Slides>37</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37</vt:i4>
      </vt:variant>
    </vt:vector>
  </HeadingPairs>
  <TitlesOfParts>
    <vt:vector size="45" baseType="lpstr">
      <vt:lpstr>Arial</vt:lpstr>
      <vt:lpstr>Arial Narrow</vt:lpstr>
      <vt:lpstr>Calibri</vt:lpstr>
      <vt:lpstr>Courier New</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Diego Ernesto Diaz Iturbe</dc:creator>
  <cp:lastModifiedBy>Jorge Barrera Reyes</cp:lastModifiedBy>
  <cp:revision>485</cp:revision>
  <cp:lastPrinted>2018-08-06T17:49:22Z</cp:lastPrinted>
  <dcterms:created xsi:type="dcterms:W3CDTF">2017-09-15T16:28:07Z</dcterms:created>
  <dcterms:modified xsi:type="dcterms:W3CDTF">2018-08-07T16:56:57Z</dcterms:modified>
</cp:coreProperties>
</file>