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customXml/itemProps5.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theme/themeOverride1.xml" ContentType="application/vnd.openxmlformats-officedocument.themeOverride+xml"/>
  <Override PartName="/ppt/theme/themeOverride2.xml" ContentType="application/vnd.openxmlformats-officedocument.themeOverr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68" r:id="rId6"/>
    <p:sldMasterId id="2147483678" r:id="rId7"/>
  </p:sldMasterIdLst>
  <p:notesMasterIdLst>
    <p:notesMasterId r:id="rId37"/>
  </p:notesMasterIdLst>
  <p:handoutMasterIdLst>
    <p:handoutMasterId r:id="rId38"/>
  </p:handoutMasterIdLst>
  <p:sldIdLst>
    <p:sldId id="258" r:id="rId8"/>
    <p:sldId id="288" r:id="rId9"/>
    <p:sldId id="325" r:id="rId10"/>
    <p:sldId id="331" r:id="rId11"/>
    <p:sldId id="366" r:id="rId12"/>
    <p:sldId id="367" r:id="rId13"/>
    <p:sldId id="368" r:id="rId14"/>
    <p:sldId id="324" r:id="rId15"/>
    <p:sldId id="350" r:id="rId16"/>
    <p:sldId id="328" r:id="rId17"/>
    <p:sldId id="345" r:id="rId18"/>
    <p:sldId id="326" r:id="rId19"/>
    <p:sldId id="330" r:id="rId20"/>
    <p:sldId id="317" r:id="rId21"/>
    <p:sldId id="358" r:id="rId22"/>
    <p:sldId id="369" r:id="rId23"/>
    <p:sldId id="356" r:id="rId24"/>
    <p:sldId id="357" r:id="rId25"/>
    <p:sldId id="360" r:id="rId26"/>
    <p:sldId id="362" r:id="rId27"/>
    <p:sldId id="361" r:id="rId28"/>
    <p:sldId id="332" r:id="rId29"/>
    <p:sldId id="334" r:id="rId30"/>
    <p:sldId id="346" r:id="rId31"/>
    <p:sldId id="340" r:id="rId32"/>
    <p:sldId id="341" r:id="rId33"/>
    <p:sldId id="298" r:id="rId34"/>
    <p:sldId id="364" r:id="rId35"/>
    <p:sldId id="365" r:id="rId36"/>
  </p:sldIdLst>
  <p:sldSz cx="9144000" cy="6858000" type="screen4x3"/>
  <p:notesSz cx="6805613" cy="99441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 uri="{2D200454-40CA-4A62-9FC3-DE9A4176ACB9}">
      <p15:notesGuideLst xmlns:p15="http://schemas.microsoft.com/office/powerpoint/2012/main" xmlns="">
        <p15:guide id="1" orient="horz" pos="3132">
          <p15:clr>
            <a:srgbClr val="A4A3A4"/>
          </p15:clr>
        </p15:guide>
        <p15:guide id="2" pos="2144">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REYNAUD Julien" initials="RJ" lastIdx="4" clrIdx="0"/>
  <p:cmAuthor id="1" name="Julien" initials="J" lastIdx="5" clrIdx="1">
    <p:extLst/>
  </p:cmAuthor>
  <p:cmAuthor id="2" name="MOUTEL Adrien" initials="MA" lastIdx="1" clrIdx="2"/>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A2128"/>
    <a:srgbClr val="66FF66"/>
    <a:srgbClr val="A154A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9677" autoAdjust="0"/>
    <p:restoredTop sz="90078" autoAdjust="0"/>
  </p:normalViewPr>
  <p:slideViewPr>
    <p:cSldViewPr>
      <p:cViewPr varScale="1">
        <p:scale>
          <a:sx n="60" d="100"/>
          <a:sy n="60" d="100"/>
        </p:scale>
        <p:origin x="-1392" y="-84"/>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notesViewPr>
    <p:cSldViewPr>
      <p:cViewPr varScale="1">
        <p:scale>
          <a:sx n="87" d="100"/>
          <a:sy n="87" d="100"/>
        </p:scale>
        <p:origin x="-1902" y="-72"/>
      </p:cViewPr>
      <p:guideLst>
        <p:guide orient="horz" pos="3132"/>
        <p:guide pos="2144"/>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1.xml"/><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slide" Target="slides/slide19.xml"/><Relationship Id="rId39" Type="http://schemas.openxmlformats.org/officeDocument/2006/relationships/commentAuthors" Target="commentAuthors.xml"/><Relationship Id="rId3" Type="http://schemas.openxmlformats.org/officeDocument/2006/relationships/customXml" Target="../customXml/item3.xml"/><Relationship Id="rId21" Type="http://schemas.openxmlformats.org/officeDocument/2006/relationships/slide" Target="slides/slide14.xml"/><Relationship Id="rId34" Type="http://schemas.openxmlformats.org/officeDocument/2006/relationships/slide" Target="slides/slide27.xml"/><Relationship Id="rId42" Type="http://schemas.openxmlformats.org/officeDocument/2006/relationships/theme" Target="theme/theme1.xml"/><Relationship Id="rId7" Type="http://schemas.openxmlformats.org/officeDocument/2006/relationships/slideMaster" Target="slideMasters/slideMaster2.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slide" Target="slides/slide18.xml"/><Relationship Id="rId33" Type="http://schemas.openxmlformats.org/officeDocument/2006/relationships/slide" Target="slides/slide26.xml"/><Relationship Id="rId38"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slide" Target="slides/slide9.xml"/><Relationship Id="rId20" Type="http://schemas.openxmlformats.org/officeDocument/2006/relationships/slide" Target="slides/slide13.xml"/><Relationship Id="rId29" Type="http://schemas.openxmlformats.org/officeDocument/2006/relationships/slide" Target="slides/slide22.xml"/><Relationship Id="rId41"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Master" Target="slideMasters/slideMaster1.xml"/><Relationship Id="rId11" Type="http://schemas.openxmlformats.org/officeDocument/2006/relationships/slide" Target="slides/slide4.xml"/><Relationship Id="rId24" Type="http://schemas.openxmlformats.org/officeDocument/2006/relationships/slide" Target="slides/slide17.xml"/><Relationship Id="rId32" Type="http://schemas.openxmlformats.org/officeDocument/2006/relationships/slide" Target="slides/slide25.xml"/><Relationship Id="rId37" Type="http://schemas.openxmlformats.org/officeDocument/2006/relationships/notesMaster" Target="notesMasters/notesMaster1.xml"/><Relationship Id="rId40" Type="http://schemas.openxmlformats.org/officeDocument/2006/relationships/presProps" Target="presProps.xml"/><Relationship Id="rId5" Type="http://schemas.openxmlformats.org/officeDocument/2006/relationships/customXml" Target="../customXml/item5.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slide" Target="slides/slide21.xml"/><Relationship Id="rId36" Type="http://schemas.openxmlformats.org/officeDocument/2006/relationships/slide" Target="slides/slide29.xml"/><Relationship Id="rId10" Type="http://schemas.openxmlformats.org/officeDocument/2006/relationships/slide" Target="slides/slide3.xml"/><Relationship Id="rId19" Type="http://schemas.openxmlformats.org/officeDocument/2006/relationships/slide" Target="slides/slide12.xml"/><Relationship Id="rId31" Type="http://schemas.openxmlformats.org/officeDocument/2006/relationships/slide" Target="slides/slide24.xml"/><Relationship Id="rId4" Type="http://schemas.openxmlformats.org/officeDocument/2006/relationships/customXml" Target="../customXml/item4.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slide" Target="slides/slide20.xml"/><Relationship Id="rId30" Type="http://schemas.openxmlformats.org/officeDocument/2006/relationships/slide" Target="slides/slide23.xml"/><Relationship Id="rId35" Type="http://schemas.openxmlformats.org/officeDocument/2006/relationships/slide" Target="slides/slide28.xml"/><Relationship Id="rId43"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2949575" cy="496888"/>
          </a:xfrm>
          <a:prstGeom prst="rect">
            <a:avLst/>
          </a:prstGeom>
        </p:spPr>
        <p:txBody>
          <a:bodyPr vert="horz" lIns="91430" tIns="45715" rIns="91430" bIns="45715" rtlCol="0"/>
          <a:lstStyle>
            <a:lvl1pPr algn="l">
              <a:defRPr sz="1200"/>
            </a:lvl1pPr>
          </a:lstStyle>
          <a:p>
            <a:endParaRPr lang="en-GB"/>
          </a:p>
        </p:txBody>
      </p:sp>
      <p:sp>
        <p:nvSpPr>
          <p:cNvPr id="3" name="Date Placeholder 2"/>
          <p:cNvSpPr>
            <a:spLocks noGrp="1"/>
          </p:cNvSpPr>
          <p:nvPr>
            <p:ph type="dt" sz="quarter" idx="1"/>
          </p:nvPr>
        </p:nvSpPr>
        <p:spPr>
          <a:xfrm>
            <a:off x="3854451" y="0"/>
            <a:ext cx="2949575" cy="496888"/>
          </a:xfrm>
          <a:prstGeom prst="rect">
            <a:avLst/>
          </a:prstGeom>
        </p:spPr>
        <p:txBody>
          <a:bodyPr vert="horz" lIns="91430" tIns="45715" rIns="91430" bIns="45715" rtlCol="0"/>
          <a:lstStyle>
            <a:lvl1pPr algn="r">
              <a:defRPr sz="1200"/>
            </a:lvl1pPr>
          </a:lstStyle>
          <a:p>
            <a:fld id="{2DEF442A-1B58-40B2-80D4-469CF5270773}" type="datetimeFigureOut">
              <a:rPr lang="en-GB" smtClean="0"/>
              <a:t>07/08/2018</a:t>
            </a:fld>
            <a:endParaRPr lang="en-GB"/>
          </a:p>
        </p:txBody>
      </p:sp>
      <p:sp>
        <p:nvSpPr>
          <p:cNvPr id="4" name="Footer Placeholder 3"/>
          <p:cNvSpPr>
            <a:spLocks noGrp="1"/>
          </p:cNvSpPr>
          <p:nvPr>
            <p:ph type="ftr" sz="quarter" idx="2"/>
          </p:nvPr>
        </p:nvSpPr>
        <p:spPr>
          <a:xfrm>
            <a:off x="1" y="9445625"/>
            <a:ext cx="2949575" cy="496888"/>
          </a:xfrm>
          <a:prstGeom prst="rect">
            <a:avLst/>
          </a:prstGeom>
        </p:spPr>
        <p:txBody>
          <a:bodyPr vert="horz" lIns="91430" tIns="45715" rIns="91430" bIns="45715" rtlCol="0" anchor="b"/>
          <a:lstStyle>
            <a:lvl1pPr algn="l">
              <a:defRPr sz="1200"/>
            </a:lvl1pPr>
          </a:lstStyle>
          <a:p>
            <a:endParaRPr lang="en-GB"/>
          </a:p>
        </p:txBody>
      </p:sp>
      <p:sp>
        <p:nvSpPr>
          <p:cNvPr id="5" name="Slide Number Placeholder 4"/>
          <p:cNvSpPr>
            <a:spLocks noGrp="1"/>
          </p:cNvSpPr>
          <p:nvPr>
            <p:ph type="sldNum" sz="quarter" idx="3"/>
          </p:nvPr>
        </p:nvSpPr>
        <p:spPr>
          <a:xfrm>
            <a:off x="3854451" y="9445625"/>
            <a:ext cx="2949575" cy="496888"/>
          </a:xfrm>
          <a:prstGeom prst="rect">
            <a:avLst/>
          </a:prstGeom>
        </p:spPr>
        <p:txBody>
          <a:bodyPr vert="horz" lIns="91430" tIns="45715" rIns="91430" bIns="45715" rtlCol="0" anchor="b"/>
          <a:lstStyle>
            <a:lvl1pPr algn="r">
              <a:defRPr sz="1200"/>
            </a:lvl1pPr>
          </a:lstStyle>
          <a:p>
            <a:fld id="{5DDFE81B-AA5F-4318-921C-37BA8428ED82}" type="slidenum">
              <a:rPr lang="en-GB" smtClean="0"/>
              <a:t>‹#›</a:t>
            </a:fld>
            <a:endParaRPr lang="en-GB"/>
          </a:p>
        </p:txBody>
      </p:sp>
    </p:spTree>
    <p:extLst>
      <p:ext uri="{BB962C8B-B14F-4D97-AF65-F5344CB8AC3E}">
        <p14:creationId xmlns:p14="http://schemas.microsoft.com/office/powerpoint/2010/main" val="117282114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2949099" cy="497205"/>
          </a:xfrm>
          <a:prstGeom prst="rect">
            <a:avLst/>
          </a:prstGeom>
        </p:spPr>
        <p:txBody>
          <a:bodyPr vert="horz" lIns="91430" tIns="45715" rIns="91430" bIns="45715" rtlCol="0"/>
          <a:lstStyle>
            <a:lvl1pPr algn="l">
              <a:defRPr sz="1200"/>
            </a:lvl1pPr>
          </a:lstStyle>
          <a:p>
            <a:endParaRPr lang="en-GB"/>
          </a:p>
        </p:txBody>
      </p:sp>
      <p:sp>
        <p:nvSpPr>
          <p:cNvPr id="3" name="Date Placeholder 2"/>
          <p:cNvSpPr>
            <a:spLocks noGrp="1"/>
          </p:cNvSpPr>
          <p:nvPr>
            <p:ph type="dt" idx="1"/>
          </p:nvPr>
        </p:nvSpPr>
        <p:spPr>
          <a:xfrm>
            <a:off x="3854940" y="0"/>
            <a:ext cx="2949099" cy="497205"/>
          </a:xfrm>
          <a:prstGeom prst="rect">
            <a:avLst/>
          </a:prstGeom>
        </p:spPr>
        <p:txBody>
          <a:bodyPr vert="horz" lIns="91430" tIns="45715" rIns="91430" bIns="45715" rtlCol="0"/>
          <a:lstStyle>
            <a:lvl1pPr algn="r">
              <a:defRPr sz="1200"/>
            </a:lvl1pPr>
          </a:lstStyle>
          <a:p>
            <a:fld id="{32B89A25-EEB2-4372-AD69-43F344E47DE8}" type="datetimeFigureOut">
              <a:rPr lang="en-GB" smtClean="0"/>
              <a:t>07/08/2018</a:t>
            </a:fld>
            <a:endParaRPr lang="en-GB"/>
          </a:p>
        </p:txBody>
      </p:sp>
      <p:sp>
        <p:nvSpPr>
          <p:cNvPr id="4" name="Slide Image Placeholder 3"/>
          <p:cNvSpPr>
            <a:spLocks noGrp="1" noRot="1" noChangeAspect="1"/>
          </p:cNvSpPr>
          <p:nvPr>
            <p:ph type="sldImg" idx="2"/>
          </p:nvPr>
        </p:nvSpPr>
        <p:spPr>
          <a:xfrm>
            <a:off x="917575" y="746125"/>
            <a:ext cx="4972050" cy="3729038"/>
          </a:xfrm>
          <a:prstGeom prst="rect">
            <a:avLst/>
          </a:prstGeom>
          <a:noFill/>
          <a:ln w="12700">
            <a:solidFill>
              <a:prstClr val="black"/>
            </a:solidFill>
          </a:ln>
        </p:spPr>
        <p:txBody>
          <a:bodyPr vert="horz" lIns="91430" tIns="45715" rIns="91430" bIns="45715" rtlCol="0" anchor="ctr"/>
          <a:lstStyle/>
          <a:p>
            <a:endParaRPr lang="en-GB"/>
          </a:p>
        </p:txBody>
      </p:sp>
      <p:sp>
        <p:nvSpPr>
          <p:cNvPr id="5" name="Notes Placeholder 4"/>
          <p:cNvSpPr>
            <a:spLocks noGrp="1"/>
          </p:cNvSpPr>
          <p:nvPr>
            <p:ph type="body" sz="quarter" idx="3"/>
          </p:nvPr>
        </p:nvSpPr>
        <p:spPr>
          <a:xfrm>
            <a:off x="680562" y="4723449"/>
            <a:ext cx="5444490" cy="4474845"/>
          </a:xfrm>
          <a:prstGeom prst="rect">
            <a:avLst/>
          </a:prstGeom>
        </p:spPr>
        <p:txBody>
          <a:bodyPr vert="horz" lIns="91430" tIns="45715" rIns="91430" bIns="45715"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1" y="9445169"/>
            <a:ext cx="2949099" cy="497205"/>
          </a:xfrm>
          <a:prstGeom prst="rect">
            <a:avLst/>
          </a:prstGeom>
        </p:spPr>
        <p:txBody>
          <a:bodyPr vert="horz" lIns="91430" tIns="45715" rIns="91430" bIns="45715" rtlCol="0" anchor="b"/>
          <a:lstStyle>
            <a:lvl1pPr algn="l">
              <a:defRPr sz="1200"/>
            </a:lvl1pPr>
          </a:lstStyle>
          <a:p>
            <a:endParaRPr lang="en-GB"/>
          </a:p>
        </p:txBody>
      </p:sp>
      <p:sp>
        <p:nvSpPr>
          <p:cNvPr id="7" name="Slide Number Placeholder 6"/>
          <p:cNvSpPr>
            <a:spLocks noGrp="1"/>
          </p:cNvSpPr>
          <p:nvPr>
            <p:ph type="sldNum" sz="quarter" idx="5"/>
          </p:nvPr>
        </p:nvSpPr>
        <p:spPr>
          <a:xfrm>
            <a:off x="3854940" y="9445169"/>
            <a:ext cx="2949099" cy="497205"/>
          </a:xfrm>
          <a:prstGeom prst="rect">
            <a:avLst/>
          </a:prstGeom>
        </p:spPr>
        <p:txBody>
          <a:bodyPr vert="horz" lIns="91430" tIns="45715" rIns="91430" bIns="45715" rtlCol="0" anchor="b"/>
          <a:lstStyle>
            <a:lvl1pPr algn="r">
              <a:defRPr sz="1200"/>
            </a:lvl1pPr>
          </a:lstStyle>
          <a:p>
            <a:fld id="{460B295E-E57B-4005-A04E-FC334E4B9556}" type="slidenum">
              <a:rPr lang="en-GB" smtClean="0"/>
              <a:t>‹#›</a:t>
            </a:fld>
            <a:endParaRPr lang="en-GB"/>
          </a:p>
        </p:txBody>
      </p:sp>
    </p:spTree>
    <p:extLst>
      <p:ext uri="{BB962C8B-B14F-4D97-AF65-F5344CB8AC3E}">
        <p14:creationId xmlns:p14="http://schemas.microsoft.com/office/powerpoint/2010/main" val="343124454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14301">
              <a:defRPr/>
            </a:pPr>
            <a:r>
              <a:rPr lang="en-GB" dirty="0"/>
              <a:t>Slide 1: I crafted all the bullet points by combining the titles of key recommendations to make sentences.</a:t>
            </a:r>
          </a:p>
          <a:p>
            <a:endParaRPr lang="en-GB" dirty="0"/>
          </a:p>
        </p:txBody>
      </p:sp>
      <p:sp>
        <p:nvSpPr>
          <p:cNvPr id="4" name="Slide Number Placeholder 3"/>
          <p:cNvSpPr>
            <a:spLocks noGrp="1"/>
          </p:cNvSpPr>
          <p:nvPr>
            <p:ph type="sldNum" sz="quarter" idx="10"/>
          </p:nvPr>
        </p:nvSpPr>
        <p:spPr/>
        <p:txBody>
          <a:bodyPr/>
          <a:lstStyle/>
          <a:p>
            <a:fld id="{C531E453-67EC-46DD-9FE7-1571DE310C5A}" type="slidenum">
              <a:rPr lang="en-GB" smtClean="0">
                <a:solidFill>
                  <a:prstClr val="black"/>
                </a:solidFill>
              </a:rPr>
              <a:pPr/>
              <a:t>1</a:t>
            </a:fld>
            <a:endParaRPr lang="en-GB">
              <a:solidFill>
                <a:prstClr val="black"/>
              </a:solidFill>
            </a:endParaRPr>
          </a:p>
        </p:txBody>
      </p:sp>
    </p:spTree>
    <p:extLst>
      <p:ext uri="{BB962C8B-B14F-4D97-AF65-F5344CB8AC3E}">
        <p14:creationId xmlns:p14="http://schemas.microsoft.com/office/powerpoint/2010/main" val="156944366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E3D50977-E294-437A-9947-AE85F89F8AE4}" type="slidenum">
              <a:rPr lang="en-GB" smtClean="0"/>
              <a:t>20</a:t>
            </a:fld>
            <a:endParaRPr lang="en-GB"/>
          </a:p>
        </p:txBody>
      </p:sp>
    </p:spTree>
    <p:extLst>
      <p:ext uri="{BB962C8B-B14F-4D97-AF65-F5344CB8AC3E}">
        <p14:creationId xmlns:p14="http://schemas.microsoft.com/office/powerpoint/2010/main" val="241596342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GB" baseline="0" dirty="0" smtClean="0"/>
          </a:p>
        </p:txBody>
      </p:sp>
      <p:sp>
        <p:nvSpPr>
          <p:cNvPr id="4" name="Slide Number Placeholder 3"/>
          <p:cNvSpPr>
            <a:spLocks noGrp="1"/>
          </p:cNvSpPr>
          <p:nvPr>
            <p:ph type="sldNum" sz="quarter" idx="10"/>
          </p:nvPr>
        </p:nvSpPr>
        <p:spPr/>
        <p:txBody>
          <a:bodyPr/>
          <a:lstStyle/>
          <a:p>
            <a:fld id="{415A672C-D004-4FBB-B192-5E183E3F21B0}" type="slidenum">
              <a:rPr lang="en-GB" smtClean="0"/>
              <a:t>21</a:t>
            </a:fld>
            <a:endParaRPr lang="en-GB"/>
          </a:p>
        </p:txBody>
      </p:sp>
    </p:spTree>
    <p:extLst>
      <p:ext uri="{BB962C8B-B14F-4D97-AF65-F5344CB8AC3E}">
        <p14:creationId xmlns:p14="http://schemas.microsoft.com/office/powerpoint/2010/main" val="320800629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1774">
              <a:defRPr/>
            </a:pPr>
            <a:r>
              <a:rPr lang="es-ES" dirty="0"/>
              <a:t>El conjunto de la economía mexicana registró en 2013 </a:t>
            </a:r>
            <a:r>
              <a:rPr lang="es-ES" b="1" dirty="0"/>
              <a:t>el nivel más bajo de productividad entre los países de la OCDE</a:t>
            </a:r>
            <a:r>
              <a:rPr lang="es-ES" dirty="0"/>
              <a:t>, casi 60% por debajo del promedio de la OCDE y 70% inferior a Estados Unidos. Asimismo, la economía mexicana en general obtiene una calificación deficiente en materia de innovación, medida a través de las patentes y publicaciones científicas de alto nivel. La inversión en I+D, que equivale a un 0.4% del PIB, es considerablemente inferior a la de prácticamente todos los países BRICS y de la OCDE (OCDE: 2.4%).</a:t>
            </a:r>
            <a:endParaRPr lang="en-GB" dirty="0"/>
          </a:p>
          <a:p>
            <a:endParaRPr lang="en-GB" dirty="0" smtClean="0"/>
          </a:p>
          <a:p>
            <a:r>
              <a:rPr lang="es-ES" dirty="0" smtClean="0"/>
              <a:t>Trabajadores muy pocas veces se conectan con actividades tecnológicas de alto nivel. El puntaje de México en materia de patentes y publicaciones es muy baja. </a:t>
            </a:r>
          </a:p>
          <a:p>
            <a:endParaRPr lang="es-ES" dirty="0" smtClean="0"/>
          </a:p>
          <a:p>
            <a:r>
              <a:rPr lang="es-ES" dirty="0" smtClean="0"/>
              <a:t>La inversión en investigación y desarrollo se encuentra por debajo de todos los países observados y el bloque de los BRICS.</a:t>
            </a:r>
          </a:p>
          <a:p>
            <a:endParaRPr lang="es-ES" dirty="0" smtClean="0"/>
          </a:p>
          <a:p>
            <a:r>
              <a:rPr lang="es-ES" dirty="0" smtClean="0"/>
              <a:t>Una fuerza laboral bien instruida es esencial para una economía innovadora. </a:t>
            </a:r>
          </a:p>
          <a:p>
            <a:endParaRPr lang="es-ES" dirty="0" smtClean="0"/>
          </a:p>
          <a:p>
            <a:r>
              <a:rPr lang="es-ES" dirty="0" smtClean="0"/>
              <a:t>A pesar de que el segmento de las </a:t>
            </a:r>
            <a:r>
              <a:rPr lang="es-ES" dirty="0" err="1" smtClean="0"/>
              <a:t>PyMEs</a:t>
            </a:r>
            <a:r>
              <a:rPr lang="es-ES" dirty="0" smtClean="0"/>
              <a:t> genera casi tres cuartas partes de los empleos, apenas aporta más de la mitad del valor agregado. </a:t>
            </a:r>
          </a:p>
          <a:p>
            <a:endParaRPr lang="es-ES" dirty="0" smtClean="0"/>
          </a:p>
          <a:p>
            <a:r>
              <a:rPr lang="es-ES" dirty="0" smtClean="0"/>
              <a:t>El acceso al crédito, las deficiencias en los procesos administrativos y barreras jurídicas proteccionistas siguen siendo un obstáculo. </a:t>
            </a:r>
          </a:p>
          <a:p>
            <a:endParaRPr lang="en-GB" dirty="0"/>
          </a:p>
        </p:txBody>
      </p:sp>
      <p:sp>
        <p:nvSpPr>
          <p:cNvPr id="4" name="Slide Number Placeholder 3"/>
          <p:cNvSpPr>
            <a:spLocks noGrp="1"/>
          </p:cNvSpPr>
          <p:nvPr>
            <p:ph type="sldNum" sz="quarter" idx="10"/>
          </p:nvPr>
        </p:nvSpPr>
        <p:spPr/>
        <p:txBody>
          <a:bodyPr/>
          <a:lstStyle/>
          <a:p>
            <a:fld id="{F85FAFF6-710B-45F6-8377-61CCA2F51047}" type="slidenum">
              <a:rPr lang="en-GB" smtClean="0"/>
              <a:t>28</a:t>
            </a:fld>
            <a:endParaRPr lang="en-GB"/>
          </a:p>
        </p:txBody>
      </p:sp>
    </p:spTree>
    <p:extLst>
      <p:ext uri="{BB962C8B-B14F-4D97-AF65-F5344CB8AC3E}">
        <p14:creationId xmlns:p14="http://schemas.microsoft.com/office/powerpoint/2010/main" val="114348292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dirty="0" smtClean="0"/>
              <a:t>Una inquietud compartida hoy en día entre los países de la OCDE es cómo aprovechar de forma óptima la próxima revolución industrial y la digitalización de la economía a fin de potenciar el desempeño económico y ascender en la cadena de valor. México también comparte esta inquietud. Sin embargo, a diferencia de otros países de la OCDE, en México la fuerza laboral de baja formación y calificación plantea un problema adicional que hará que esos avances resulten extremadamente difíciles de lograr. </a:t>
            </a:r>
          </a:p>
          <a:p>
            <a:endParaRPr lang="en-GB" dirty="0"/>
          </a:p>
        </p:txBody>
      </p:sp>
      <p:sp>
        <p:nvSpPr>
          <p:cNvPr id="4" name="Slide Number Placeholder 3"/>
          <p:cNvSpPr>
            <a:spLocks noGrp="1"/>
          </p:cNvSpPr>
          <p:nvPr>
            <p:ph type="sldNum" sz="quarter" idx="10"/>
          </p:nvPr>
        </p:nvSpPr>
        <p:spPr/>
        <p:txBody>
          <a:bodyPr/>
          <a:lstStyle/>
          <a:p>
            <a:fld id="{F85FAFF6-710B-45F6-8377-61CCA2F51047}" type="slidenum">
              <a:rPr lang="en-GB" smtClean="0"/>
              <a:t>29</a:t>
            </a:fld>
            <a:endParaRPr lang="en-GB"/>
          </a:p>
        </p:txBody>
      </p:sp>
    </p:spTree>
    <p:extLst>
      <p:ext uri="{BB962C8B-B14F-4D97-AF65-F5344CB8AC3E}">
        <p14:creationId xmlns:p14="http://schemas.microsoft.com/office/powerpoint/2010/main" val="195325029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aseline="0" dirty="0" smtClean="0"/>
              <a:t>The first review included 31 recommendations, most of them in the area of telecommunication services though a few in relation to broadcasting. </a:t>
            </a:r>
          </a:p>
          <a:p>
            <a:r>
              <a:rPr lang="en-GB" baseline="0" dirty="0" smtClean="0"/>
              <a:t>Out of the 31 recommendations, 28 have been implemented and the 3 remaining ones have been implemented in part or are in progress. </a:t>
            </a:r>
            <a:endParaRPr lang="en-GB" dirty="0"/>
          </a:p>
        </p:txBody>
      </p:sp>
      <p:sp>
        <p:nvSpPr>
          <p:cNvPr id="4" name="Slide Number Placeholder 3"/>
          <p:cNvSpPr>
            <a:spLocks noGrp="1"/>
          </p:cNvSpPr>
          <p:nvPr>
            <p:ph type="sldNum" sz="quarter" idx="10"/>
          </p:nvPr>
        </p:nvSpPr>
        <p:spPr/>
        <p:txBody>
          <a:bodyPr/>
          <a:lstStyle/>
          <a:p>
            <a:fld id="{EBE8F52D-14C2-4A76-9F63-A7D0DF502AB2}" type="slidenum">
              <a:rPr lang="en-GB" smtClean="0"/>
              <a:t>5</a:t>
            </a:fld>
            <a:endParaRPr lang="en-GB"/>
          </a:p>
        </p:txBody>
      </p:sp>
    </p:spTree>
    <p:extLst>
      <p:ext uri="{BB962C8B-B14F-4D97-AF65-F5344CB8AC3E}">
        <p14:creationId xmlns:p14="http://schemas.microsoft.com/office/powerpoint/2010/main" val="425638617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1" i="0" u="none" strike="noStrike" kern="1200" dirty="0" smtClean="0">
                <a:solidFill>
                  <a:schemeClr val="tx1"/>
                </a:solidFill>
                <a:effectLst/>
                <a:latin typeface="+mn-lt"/>
                <a:ea typeface="+mn-ea"/>
                <a:cs typeface="+mn-cs"/>
              </a:rPr>
              <a:t>% change 2013-16</a:t>
            </a:r>
            <a:r>
              <a:rPr lang="en-GB" dirty="0" smtClean="0"/>
              <a:t> </a:t>
            </a:r>
          </a:p>
          <a:p>
            <a:r>
              <a:rPr lang="en-GB" sz="1200" b="0" i="0" u="none" strike="noStrike" kern="1200" dirty="0" smtClean="0">
                <a:solidFill>
                  <a:schemeClr val="tx1"/>
                </a:solidFill>
                <a:effectLst/>
                <a:latin typeface="+mn-lt"/>
                <a:ea typeface="+mn-ea"/>
                <a:cs typeface="+mn-cs"/>
              </a:rPr>
              <a:t>900 calls + 2 GB</a:t>
            </a:r>
            <a:r>
              <a:rPr lang="en-GB" dirty="0" smtClean="0"/>
              <a:t> : </a:t>
            </a:r>
            <a:r>
              <a:rPr lang="en-GB" sz="1200" b="1" i="0" u="none" strike="noStrike" kern="1200" dirty="0" smtClean="0">
                <a:solidFill>
                  <a:schemeClr val="tx1"/>
                </a:solidFill>
                <a:effectLst/>
                <a:latin typeface="+mn-lt"/>
                <a:ea typeface="+mn-ea"/>
                <a:cs typeface="+mn-cs"/>
              </a:rPr>
              <a:t>-75.34</a:t>
            </a:r>
            <a:r>
              <a:rPr lang="en-GB" dirty="0" smtClean="0"/>
              <a:t> </a:t>
            </a:r>
          </a:p>
          <a:p>
            <a:r>
              <a:rPr lang="en-GB" sz="1200" b="0" i="0" u="none" strike="noStrike" kern="1200" dirty="0" smtClean="0">
                <a:solidFill>
                  <a:schemeClr val="tx1"/>
                </a:solidFill>
                <a:effectLst/>
                <a:latin typeface="+mn-lt"/>
                <a:ea typeface="+mn-ea"/>
                <a:cs typeface="+mn-cs"/>
              </a:rPr>
              <a:t>300 calls + 1 GB</a:t>
            </a:r>
            <a:r>
              <a:rPr lang="en-GB" dirty="0" smtClean="0"/>
              <a:t> : </a:t>
            </a:r>
            <a:r>
              <a:rPr lang="en-GB" sz="1200" b="1" i="0" u="none" strike="noStrike" kern="1200" dirty="0" smtClean="0">
                <a:solidFill>
                  <a:schemeClr val="tx1"/>
                </a:solidFill>
                <a:effectLst/>
                <a:latin typeface="+mn-lt"/>
                <a:ea typeface="+mn-ea"/>
                <a:cs typeface="+mn-cs"/>
              </a:rPr>
              <a:t>-61.30</a:t>
            </a:r>
            <a:r>
              <a:rPr lang="en-GB" dirty="0" smtClean="0"/>
              <a:t> </a:t>
            </a:r>
          </a:p>
          <a:p>
            <a:r>
              <a:rPr lang="en-GB" sz="1200" b="0" i="0" u="none" strike="noStrike" kern="1200" dirty="0" smtClean="0">
                <a:solidFill>
                  <a:schemeClr val="tx1"/>
                </a:solidFill>
                <a:effectLst/>
                <a:latin typeface="+mn-lt"/>
                <a:ea typeface="+mn-ea"/>
                <a:cs typeface="+mn-cs"/>
              </a:rPr>
              <a:t>100 calls + 500 MB:</a:t>
            </a:r>
            <a:r>
              <a:rPr lang="en-GB" sz="1200" b="0" i="0" u="none" strike="noStrike" kern="1200" baseline="0" dirty="0" smtClean="0">
                <a:solidFill>
                  <a:schemeClr val="tx1"/>
                </a:solidFill>
                <a:effectLst/>
                <a:latin typeface="+mn-lt"/>
                <a:ea typeface="+mn-ea"/>
                <a:cs typeface="+mn-cs"/>
              </a:rPr>
              <a:t> </a:t>
            </a:r>
            <a:r>
              <a:rPr lang="en-GB" sz="1200" b="1" i="0" u="none" strike="noStrike" kern="1200" dirty="0" smtClean="0">
                <a:solidFill>
                  <a:schemeClr val="tx1"/>
                </a:solidFill>
                <a:effectLst/>
                <a:latin typeface="+mn-lt"/>
                <a:ea typeface="+mn-ea"/>
                <a:cs typeface="+mn-cs"/>
              </a:rPr>
              <a:t>-65.06</a:t>
            </a:r>
            <a:r>
              <a:rPr lang="en-GB" dirty="0" smtClean="0"/>
              <a:t> </a:t>
            </a:r>
          </a:p>
          <a:p>
            <a:endParaRPr lang="en-GB" dirty="0" smtClean="0"/>
          </a:p>
          <a:p>
            <a:r>
              <a:rPr lang="en-GB" b="1" dirty="0" smtClean="0"/>
              <a:t>Prices: </a:t>
            </a:r>
          </a:p>
          <a:p>
            <a:r>
              <a:rPr lang="en-US" sz="1200" b="0" i="0" u="none" strike="noStrike" kern="1200" dirty="0" smtClean="0">
                <a:solidFill>
                  <a:schemeClr val="tx1"/>
                </a:solidFill>
                <a:effectLst/>
                <a:latin typeface="+mn-lt"/>
                <a:ea typeface="+mn-ea"/>
                <a:cs typeface="+mn-cs"/>
              </a:rPr>
              <a:t>May 2013</a:t>
            </a:r>
            <a:r>
              <a:rPr lang="en-US" dirty="0" smtClean="0"/>
              <a:t> (in USD PPP)</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i="0" u="none" strike="noStrike" kern="1200" dirty="0" smtClean="0">
                <a:solidFill>
                  <a:schemeClr val="tx1"/>
                </a:solidFill>
                <a:effectLst/>
                <a:latin typeface="+mn-lt"/>
                <a:ea typeface="+mn-ea"/>
                <a:cs typeface="+mn-cs"/>
              </a:rPr>
              <a:t>900 calls + 2 GB: </a:t>
            </a:r>
            <a:r>
              <a:rPr lang="en-US" dirty="0" smtClean="0"/>
              <a:t>   </a:t>
            </a:r>
            <a:r>
              <a:rPr lang="en-US" sz="1200" b="0" i="0" u="none" strike="noStrike" kern="1200" dirty="0" smtClean="0">
                <a:solidFill>
                  <a:schemeClr val="tx1"/>
                </a:solidFill>
                <a:effectLst/>
                <a:latin typeface="+mn-lt"/>
                <a:ea typeface="+mn-ea"/>
                <a:cs typeface="+mn-cs"/>
              </a:rPr>
              <a:t>101.10</a:t>
            </a:r>
            <a:r>
              <a:rPr lang="en-US" dirty="0" smtClean="0"/>
              <a:t> </a:t>
            </a:r>
            <a:endParaRPr lang="en-US" sz="1200" b="0" i="0" u="none" strike="noStrike" kern="1200" dirty="0" smtClean="0">
              <a:solidFill>
                <a:schemeClr val="tx1"/>
              </a:solidFill>
              <a:effectLst/>
              <a:latin typeface="+mn-lt"/>
              <a:ea typeface="+mn-ea"/>
              <a:cs typeface="+mn-cs"/>
            </a:endParaRP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i="0" u="none" strike="noStrike" kern="1200" dirty="0" smtClean="0">
                <a:solidFill>
                  <a:schemeClr val="tx1"/>
                </a:solidFill>
                <a:effectLst/>
                <a:latin typeface="+mn-lt"/>
                <a:ea typeface="+mn-ea"/>
                <a:cs typeface="+mn-cs"/>
              </a:rPr>
              <a:t>300 calls + 1 GB:</a:t>
            </a:r>
            <a:r>
              <a:rPr lang="en-US" sz="1200" b="0" i="0" u="none" strike="noStrike" kern="1200" baseline="0" dirty="0" smtClean="0">
                <a:solidFill>
                  <a:schemeClr val="tx1"/>
                </a:solidFill>
                <a:effectLst/>
                <a:latin typeface="+mn-lt"/>
                <a:ea typeface="+mn-ea"/>
                <a:cs typeface="+mn-cs"/>
              </a:rPr>
              <a:t>     </a:t>
            </a:r>
            <a:r>
              <a:rPr lang="en-US" sz="1200" b="0" i="0" u="none" strike="noStrike" kern="1200" dirty="0" smtClean="0">
                <a:solidFill>
                  <a:schemeClr val="tx1"/>
                </a:solidFill>
                <a:effectLst/>
                <a:latin typeface="+mn-lt"/>
                <a:ea typeface="+mn-ea"/>
                <a:cs typeface="+mn-cs"/>
              </a:rPr>
              <a:t>55.46</a:t>
            </a:r>
            <a:r>
              <a:rPr lang="en-US" dirty="0" smtClean="0"/>
              <a:t> </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i="0" u="none" strike="noStrike" kern="1200" dirty="0" smtClean="0">
                <a:solidFill>
                  <a:schemeClr val="tx1"/>
                </a:solidFill>
                <a:effectLst/>
                <a:latin typeface="+mn-lt"/>
                <a:ea typeface="+mn-ea"/>
                <a:cs typeface="+mn-cs"/>
              </a:rPr>
              <a:t>100 calls + 500 MB: 44.05</a:t>
            </a:r>
            <a:r>
              <a:rPr lang="en-US" dirty="0" smtClean="0"/>
              <a:t> </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dirty="0" smtClean="0"/>
          </a:p>
          <a:p>
            <a: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dirty="0" smtClean="0"/>
              <a:t>May 2014 </a:t>
            </a:r>
            <a:r>
              <a:rPr lang="en-US" dirty="0" smtClean="0"/>
              <a:t>(in USD PPP)</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i="0" u="none" strike="noStrike" kern="1200" dirty="0" smtClean="0">
                <a:solidFill>
                  <a:schemeClr val="tx1"/>
                </a:solidFill>
                <a:effectLst/>
                <a:latin typeface="+mn-lt"/>
                <a:ea typeface="+mn-ea"/>
                <a:cs typeface="+mn-cs"/>
              </a:rPr>
              <a:t>900 calls + 2 GB: </a:t>
            </a:r>
            <a:r>
              <a:rPr lang="en-US" dirty="0" smtClean="0"/>
              <a:t>    </a:t>
            </a:r>
            <a:r>
              <a:rPr lang="en-GB" sz="1200" b="0" i="0" u="none" strike="noStrike" kern="1200" dirty="0" smtClean="0">
                <a:solidFill>
                  <a:schemeClr val="tx1"/>
                </a:solidFill>
                <a:effectLst/>
                <a:latin typeface="+mn-lt"/>
                <a:ea typeface="+mn-ea"/>
                <a:cs typeface="+mn-cs"/>
              </a:rPr>
              <a:t>49.63</a:t>
            </a:r>
            <a:r>
              <a:rPr lang="en-GB" dirty="0" smtClean="0"/>
              <a:t> </a:t>
            </a:r>
            <a:endParaRPr lang="en-US" sz="1200" b="0" i="0" u="none" strike="noStrike" kern="1200" dirty="0" smtClean="0">
              <a:solidFill>
                <a:schemeClr val="tx1"/>
              </a:solidFill>
              <a:effectLst/>
              <a:latin typeface="+mn-lt"/>
              <a:ea typeface="+mn-ea"/>
              <a:cs typeface="+mn-cs"/>
            </a:endParaRP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i="0" u="none" strike="noStrike" kern="1200" dirty="0" smtClean="0">
                <a:solidFill>
                  <a:schemeClr val="tx1"/>
                </a:solidFill>
                <a:effectLst/>
                <a:latin typeface="+mn-lt"/>
                <a:ea typeface="+mn-ea"/>
                <a:cs typeface="+mn-cs"/>
              </a:rPr>
              <a:t>300 calls + 1 GB:</a:t>
            </a:r>
            <a:r>
              <a:rPr lang="en-US" sz="1200" b="0" i="0" u="none" strike="noStrike" kern="1200" baseline="0" dirty="0" smtClean="0">
                <a:solidFill>
                  <a:schemeClr val="tx1"/>
                </a:solidFill>
                <a:effectLst/>
                <a:latin typeface="+mn-lt"/>
                <a:ea typeface="+mn-ea"/>
                <a:cs typeface="+mn-cs"/>
              </a:rPr>
              <a:t>      </a:t>
            </a:r>
            <a:r>
              <a:rPr lang="en-GB" sz="1200" b="0" i="0" u="none" strike="noStrike" kern="1200" dirty="0" smtClean="0">
                <a:solidFill>
                  <a:schemeClr val="tx1"/>
                </a:solidFill>
                <a:effectLst/>
                <a:latin typeface="+mn-lt"/>
                <a:ea typeface="+mn-ea"/>
                <a:cs typeface="+mn-cs"/>
              </a:rPr>
              <a:t>37.14</a:t>
            </a:r>
            <a:r>
              <a:rPr lang="en-GB" dirty="0" smtClean="0"/>
              <a:t> </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i="0" u="none" strike="noStrike" kern="1200" dirty="0" smtClean="0">
                <a:solidFill>
                  <a:schemeClr val="tx1"/>
                </a:solidFill>
                <a:effectLst/>
                <a:latin typeface="+mn-lt"/>
                <a:ea typeface="+mn-ea"/>
                <a:cs typeface="+mn-cs"/>
              </a:rPr>
              <a:t>100 calls + 500 MB:  </a:t>
            </a:r>
            <a:r>
              <a:rPr lang="en-GB" sz="1200" b="0" i="0" u="none" strike="noStrike" kern="1200" dirty="0" smtClean="0">
                <a:solidFill>
                  <a:schemeClr val="tx1"/>
                </a:solidFill>
                <a:effectLst/>
                <a:latin typeface="+mn-lt"/>
                <a:ea typeface="+mn-ea"/>
                <a:cs typeface="+mn-cs"/>
              </a:rPr>
              <a:t>31.36</a:t>
            </a:r>
            <a:r>
              <a:rPr lang="en-GB" dirty="0" smtClean="0"/>
              <a:t> </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dirty="0" smtClean="0"/>
          </a:p>
          <a:p>
            <a: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dirty="0" smtClean="0"/>
              <a:t>Aug 2015 </a:t>
            </a:r>
            <a:r>
              <a:rPr lang="en-US" dirty="0" smtClean="0"/>
              <a:t>(in USD PPP)</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i="0" u="none" strike="noStrike" kern="1200" dirty="0" smtClean="0">
                <a:solidFill>
                  <a:schemeClr val="tx1"/>
                </a:solidFill>
                <a:effectLst/>
                <a:latin typeface="+mn-lt"/>
                <a:ea typeface="+mn-ea"/>
                <a:cs typeface="+mn-cs"/>
              </a:rPr>
              <a:t>900 calls + 2 GB:      </a:t>
            </a:r>
            <a:r>
              <a:rPr lang="en-GB" sz="1200" b="0" i="0" u="none" strike="noStrike" kern="1200" dirty="0" smtClean="0">
                <a:solidFill>
                  <a:schemeClr val="tx1"/>
                </a:solidFill>
                <a:effectLst/>
                <a:latin typeface="+mn-lt"/>
                <a:ea typeface="+mn-ea"/>
                <a:cs typeface="+mn-cs"/>
              </a:rPr>
              <a:t>49.34</a:t>
            </a:r>
            <a:r>
              <a:rPr lang="en-GB" dirty="0" smtClean="0"/>
              <a:t> </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i="0" u="none" strike="noStrike" kern="1200" dirty="0" smtClean="0">
                <a:solidFill>
                  <a:schemeClr val="tx1"/>
                </a:solidFill>
                <a:effectLst/>
                <a:latin typeface="+mn-lt"/>
                <a:ea typeface="+mn-ea"/>
                <a:cs typeface="+mn-cs"/>
              </a:rPr>
              <a:t>300 calls + 1 GB:</a:t>
            </a:r>
            <a:r>
              <a:rPr lang="en-US" sz="1200" b="0" i="0" u="none" strike="noStrike" kern="1200" baseline="0" dirty="0" smtClean="0">
                <a:solidFill>
                  <a:schemeClr val="tx1"/>
                </a:solidFill>
                <a:effectLst/>
                <a:latin typeface="+mn-lt"/>
                <a:ea typeface="+mn-ea"/>
                <a:cs typeface="+mn-cs"/>
              </a:rPr>
              <a:t>      </a:t>
            </a:r>
            <a:r>
              <a:rPr lang="en-GB" sz="1200" b="0" i="0" u="none" strike="noStrike" kern="1200" dirty="0" smtClean="0">
                <a:solidFill>
                  <a:schemeClr val="tx1"/>
                </a:solidFill>
                <a:effectLst/>
                <a:latin typeface="+mn-lt"/>
                <a:ea typeface="+mn-ea"/>
                <a:cs typeface="+mn-cs"/>
              </a:rPr>
              <a:t>28.77</a:t>
            </a:r>
            <a:r>
              <a:rPr lang="en-GB" dirty="0" smtClean="0"/>
              <a:t>  </a:t>
            </a:r>
            <a:endParaRPr lang="en-US" sz="1200" b="0" i="0" u="none" strike="noStrike" kern="1200" baseline="0" dirty="0" smtClean="0">
              <a:solidFill>
                <a:schemeClr val="tx1"/>
              </a:solidFill>
              <a:effectLst/>
              <a:latin typeface="+mn-lt"/>
              <a:ea typeface="+mn-ea"/>
              <a:cs typeface="+mn-cs"/>
            </a:endParaRP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i="0" u="none" strike="noStrike" kern="1200" dirty="0" smtClean="0">
                <a:solidFill>
                  <a:schemeClr val="tx1"/>
                </a:solidFill>
                <a:effectLst/>
                <a:latin typeface="+mn-lt"/>
                <a:ea typeface="+mn-ea"/>
                <a:cs typeface="+mn-cs"/>
              </a:rPr>
              <a:t>100 calls + 500 MB:  </a:t>
            </a:r>
            <a:r>
              <a:rPr lang="en-GB" sz="1200" b="0" i="0" u="none" strike="noStrike" kern="1200" dirty="0" smtClean="0">
                <a:solidFill>
                  <a:schemeClr val="tx1"/>
                </a:solidFill>
                <a:effectLst/>
                <a:latin typeface="+mn-lt"/>
                <a:ea typeface="+mn-ea"/>
                <a:cs typeface="+mn-cs"/>
              </a:rPr>
              <a:t>18.82</a:t>
            </a:r>
            <a:r>
              <a:rPr lang="en-GB" dirty="0" smtClean="0"/>
              <a:t> </a:t>
            </a:r>
          </a:p>
          <a:p>
            <a: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dirty="0" smtClean="0"/>
          </a:p>
          <a:p>
            <a: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dirty="0" smtClean="0"/>
              <a:t>May</a:t>
            </a:r>
            <a:r>
              <a:rPr lang="en-GB" baseline="0" dirty="0" smtClean="0"/>
              <a:t> 2016 </a:t>
            </a:r>
            <a:r>
              <a:rPr lang="en-US" dirty="0" smtClean="0"/>
              <a:t>(in USD PPP)</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i="0" u="none" strike="noStrike" kern="1200" dirty="0" smtClean="0">
                <a:solidFill>
                  <a:schemeClr val="tx1"/>
                </a:solidFill>
                <a:effectLst/>
                <a:latin typeface="+mn-lt"/>
                <a:ea typeface="+mn-ea"/>
                <a:cs typeface="+mn-cs"/>
              </a:rPr>
              <a:t>900 calls + 2 GB:     </a:t>
            </a:r>
            <a:r>
              <a:rPr lang="en-GB" sz="1200" b="0" i="0" u="none" strike="noStrike" kern="1200" dirty="0" smtClean="0">
                <a:solidFill>
                  <a:schemeClr val="tx1"/>
                </a:solidFill>
                <a:effectLst/>
                <a:latin typeface="+mn-lt"/>
                <a:ea typeface="+mn-ea"/>
                <a:cs typeface="+mn-cs"/>
              </a:rPr>
              <a:t>24.93</a:t>
            </a:r>
            <a:r>
              <a:rPr lang="en-GB" dirty="0" smtClean="0"/>
              <a:t> </a:t>
            </a:r>
            <a:r>
              <a:rPr lang="en-US" sz="1200" b="0" i="0" u="none" strike="noStrike" kern="1200" dirty="0" smtClean="0">
                <a:solidFill>
                  <a:schemeClr val="tx1"/>
                </a:solidFill>
                <a:effectLst/>
                <a:latin typeface="+mn-lt"/>
                <a:ea typeface="+mn-ea"/>
                <a:cs typeface="+mn-cs"/>
              </a:rPr>
              <a:t>  </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i="0" u="none" strike="noStrike" kern="1200" dirty="0" smtClean="0">
                <a:solidFill>
                  <a:schemeClr val="tx1"/>
                </a:solidFill>
                <a:effectLst/>
                <a:latin typeface="+mn-lt"/>
                <a:ea typeface="+mn-ea"/>
                <a:cs typeface="+mn-cs"/>
              </a:rPr>
              <a:t>300 calls + 1 GB:</a:t>
            </a:r>
            <a:r>
              <a:rPr lang="en-US" sz="1200" b="0" i="0" u="none" strike="noStrike" kern="1200" baseline="0" dirty="0" smtClean="0">
                <a:solidFill>
                  <a:schemeClr val="tx1"/>
                </a:solidFill>
                <a:effectLst/>
                <a:latin typeface="+mn-lt"/>
                <a:ea typeface="+mn-ea"/>
                <a:cs typeface="+mn-cs"/>
              </a:rPr>
              <a:t>     </a:t>
            </a:r>
            <a:r>
              <a:rPr lang="en-GB" sz="1200" b="0" i="0" u="none" strike="noStrike" kern="1200" dirty="0" smtClean="0">
                <a:solidFill>
                  <a:schemeClr val="tx1"/>
                </a:solidFill>
                <a:effectLst/>
                <a:latin typeface="+mn-lt"/>
                <a:ea typeface="+mn-ea"/>
                <a:cs typeface="+mn-cs"/>
              </a:rPr>
              <a:t>21.46</a:t>
            </a:r>
            <a:r>
              <a:rPr lang="en-GB" dirty="0" smtClean="0"/>
              <a:t> </a:t>
            </a:r>
            <a:endParaRPr lang="en-US" sz="1200" b="0" i="0" u="none" strike="noStrike" kern="1200" baseline="0" dirty="0" smtClean="0">
              <a:solidFill>
                <a:schemeClr val="tx1"/>
              </a:solidFill>
              <a:effectLst/>
              <a:latin typeface="+mn-lt"/>
              <a:ea typeface="+mn-ea"/>
              <a:cs typeface="+mn-cs"/>
            </a:endParaRP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i="0" u="none" strike="noStrike" kern="1200" dirty="0" smtClean="0">
                <a:solidFill>
                  <a:schemeClr val="tx1"/>
                </a:solidFill>
                <a:effectLst/>
                <a:latin typeface="+mn-lt"/>
                <a:ea typeface="+mn-ea"/>
                <a:cs typeface="+mn-cs"/>
              </a:rPr>
              <a:t>100 calls + 500 MB: </a:t>
            </a:r>
            <a:r>
              <a:rPr lang="en-GB" sz="1200" b="0" i="0" u="none" strike="noStrike" kern="1200" dirty="0" smtClean="0">
                <a:solidFill>
                  <a:schemeClr val="tx1"/>
                </a:solidFill>
                <a:effectLst/>
                <a:latin typeface="+mn-lt"/>
                <a:ea typeface="+mn-ea"/>
                <a:cs typeface="+mn-cs"/>
              </a:rPr>
              <a:t>15.39</a:t>
            </a:r>
            <a:r>
              <a:rPr lang="en-GB" dirty="0" smtClean="0"/>
              <a:t> </a:t>
            </a:r>
            <a:endParaRPr lang="en-US" dirty="0" smtClean="0"/>
          </a:p>
          <a:p>
            <a:endParaRPr lang="en-GB" dirty="0"/>
          </a:p>
        </p:txBody>
      </p:sp>
      <p:sp>
        <p:nvSpPr>
          <p:cNvPr id="4" name="Slide Number Placeholder 3"/>
          <p:cNvSpPr>
            <a:spLocks noGrp="1"/>
          </p:cNvSpPr>
          <p:nvPr>
            <p:ph type="sldNum" sz="quarter" idx="10"/>
          </p:nvPr>
        </p:nvSpPr>
        <p:spPr/>
        <p:txBody>
          <a:bodyPr/>
          <a:lstStyle/>
          <a:p>
            <a:fld id="{EBE8F52D-14C2-4A76-9F63-A7D0DF502AB2}" type="slidenum">
              <a:rPr lang="en-GB" smtClean="0"/>
              <a:t>6</a:t>
            </a:fld>
            <a:endParaRPr lang="en-GB"/>
          </a:p>
        </p:txBody>
      </p:sp>
    </p:spTree>
    <p:extLst>
      <p:ext uri="{BB962C8B-B14F-4D97-AF65-F5344CB8AC3E}">
        <p14:creationId xmlns:p14="http://schemas.microsoft.com/office/powerpoint/2010/main" val="144499493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Relative to other sectors Telecoms and Broadcasting have been the stellar performer.</a:t>
            </a:r>
            <a:endParaRPr lang="en-US" dirty="0" smtClean="0"/>
          </a:p>
          <a:p>
            <a:endParaRPr lang="en-GB" dirty="0" smtClean="0"/>
          </a:p>
          <a:p>
            <a:endParaRPr lang="en-GB" dirty="0"/>
          </a:p>
        </p:txBody>
      </p:sp>
      <p:sp>
        <p:nvSpPr>
          <p:cNvPr id="4" name="Slide Number Placeholder 3"/>
          <p:cNvSpPr>
            <a:spLocks noGrp="1"/>
          </p:cNvSpPr>
          <p:nvPr>
            <p:ph type="sldNum" sz="quarter" idx="10"/>
          </p:nvPr>
        </p:nvSpPr>
        <p:spPr/>
        <p:txBody>
          <a:bodyPr/>
          <a:lstStyle/>
          <a:p>
            <a:fld id="{EBE8F52D-14C2-4A76-9F63-A7D0DF502AB2}" type="slidenum">
              <a:rPr lang="en-GB" smtClean="0"/>
              <a:t>7</a:t>
            </a:fld>
            <a:endParaRPr lang="en-GB" dirty="0"/>
          </a:p>
        </p:txBody>
      </p:sp>
    </p:spTree>
    <p:extLst>
      <p:ext uri="{BB962C8B-B14F-4D97-AF65-F5344CB8AC3E}">
        <p14:creationId xmlns:p14="http://schemas.microsoft.com/office/powerpoint/2010/main" val="320880861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defTabSz="931774">
              <a:defRPr/>
            </a:pPr>
            <a:r>
              <a:rPr lang="es-ES" dirty="0"/>
              <a:t>La mayoría de los alumnos mexicanos abandonan el sistema educativo cuando se encuentran cursando estudios de nivel medio superior. En 2012, sólo el 22% de todas las personas de entre 25 y 34 años de edad completaron la instrucción media superior, porcentaje que corresponde con la mitad del promedio de la OCDE. Las posibles consecuencias para México de un alto índice de deserción escolar van </a:t>
            </a:r>
            <a:r>
              <a:rPr lang="es-ES" b="1" dirty="0"/>
              <a:t>más allá de lo estrictamente económico</a:t>
            </a:r>
            <a:r>
              <a:rPr lang="es-ES" dirty="0"/>
              <a:t>:</a:t>
            </a:r>
          </a:p>
          <a:p>
            <a:pPr algn="just"/>
            <a:r>
              <a:rPr lang="es-ES" dirty="0" smtClean="0">
                <a:latin typeface="Times New Roman" panose="02020603050405020304" pitchFamily="18" charset="0"/>
                <a:cs typeface="Times New Roman" panose="02020603050405020304" pitchFamily="18" charset="0"/>
              </a:rPr>
              <a:t>-Rendimiento Académico</a:t>
            </a:r>
          </a:p>
          <a:p>
            <a:pPr algn="just"/>
            <a:r>
              <a:rPr lang="es-ES" dirty="0" smtClean="0">
                <a:latin typeface="Times New Roman" panose="02020603050405020304" pitchFamily="18" charset="0"/>
                <a:cs typeface="Times New Roman" panose="02020603050405020304" pitchFamily="18" charset="0"/>
              </a:rPr>
              <a:t>-Contexto Personal y Familiar</a:t>
            </a:r>
          </a:p>
          <a:p>
            <a:pPr algn="just"/>
            <a:r>
              <a:rPr lang="es-ES" dirty="0" smtClean="0">
                <a:latin typeface="Times New Roman" panose="02020603050405020304" pitchFamily="18" charset="0"/>
                <a:cs typeface="Times New Roman" panose="02020603050405020304" pitchFamily="18" charset="0"/>
              </a:rPr>
              <a:t>-Políticas Educativas </a:t>
            </a:r>
          </a:p>
          <a:p>
            <a:pPr algn="just"/>
            <a:r>
              <a:rPr lang="es-ES" dirty="0" smtClean="0">
                <a:latin typeface="Times New Roman" panose="02020603050405020304" pitchFamily="18" charset="0"/>
                <a:cs typeface="Times New Roman" panose="02020603050405020304" pitchFamily="18" charset="0"/>
              </a:rPr>
              <a:t>-Condiciones del Mercado Laboral </a:t>
            </a:r>
            <a:endParaRPr lang="es-ES" dirty="0"/>
          </a:p>
          <a:p>
            <a:pPr algn="just" defTabSz="931774">
              <a:defRPr/>
            </a:pPr>
            <a:r>
              <a:rPr lang="es-ES" dirty="0"/>
              <a:t>La educación es un importante elemento para predecir resultados en el mercado laboral y en el bienestar en general. En todos los países, los adultos con una baja destreza para la lectura y escritura tienen unas probabilidades mucho más elevadas de tener problemas de salud, de percibirse como objetos de los procesos políticos en lugar de como actores, y de confiar menos en los demás que las personas con mayores competencias en esta materia. </a:t>
            </a:r>
            <a:endParaRPr lang="es-MX" dirty="0">
              <a:latin typeface="Times New Roman" panose="02020603050405020304" pitchFamily="18" charset="0"/>
              <a:cs typeface="Times New Roman" panose="02020603050405020304" pitchFamily="18" charset="0"/>
            </a:endParaRPr>
          </a:p>
          <a:p>
            <a:pPr algn="just" defTabSz="931774">
              <a:defRPr/>
            </a:pPr>
            <a:r>
              <a:rPr lang="es-MX" dirty="0">
                <a:latin typeface="Times New Roman" panose="02020603050405020304" pitchFamily="18" charset="0"/>
                <a:cs typeface="Times New Roman" panose="02020603050405020304" pitchFamily="18" charset="0"/>
              </a:rPr>
              <a:t>México necesita continuar sus esfuerzos para elevar la calidad de la educación obligatoria y fortalecer su vínculo con el mercado laboral. </a:t>
            </a:r>
            <a:endParaRPr lang="es-ES" sz="1000" b="1" dirty="0">
              <a:latin typeface="Times New Roman" panose="02020603050405020304" pitchFamily="18" charset="0"/>
              <a:cs typeface="Times New Roman" panose="02020603050405020304" pitchFamily="18" charset="0"/>
            </a:endParaRPr>
          </a:p>
          <a:p>
            <a:pPr algn="just"/>
            <a:r>
              <a:rPr lang="es-ES" b="1" dirty="0" smtClean="0">
                <a:latin typeface="Times New Roman" panose="02020603050405020304" pitchFamily="18" charset="0"/>
                <a:cs typeface="Times New Roman" panose="02020603050405020304" pitchFamily="18" charset="0"/>
              </a:rPr>
              <a:t>Avance en la equidad y calidad según la prueba PISA 2012. </a:t>
            </a:r>
            <a:endParaRPr lang="en-GB" dirty="0" smtClean="0"/>
          </a:p>
          <a:p>
            <a:pPr algn="just"/>
            <a:r>
              <a:rPr lang="es-MX" b="1" dirty="0" smtClean="0">
                <a:latin typeface="Times New Roman" panose="02020603050405020304" pitchFamily="18" charset="0"/>
                <a:cs typeface="Times New Roman" panose="02020603050405020304" pitchFamily="18" charset="0"/>
              </a:rPr>
              <a:t>Equidad y calidad</a:t>
            </a:r>
          </a:p>
          <a:p>
            <a:pPr algn="just"/>
            <a:r>
              <a:rPr lang="es-MX" dirty="0" smtClean="0">
                <a:latin typeface="Times New Roman" panose="02020603050405020304" pitchFamily="18" charset="0"/>
                <a:cs typeface="Times New Roman" panose="02020603050405020304" pitchFamily="18" charset="0"/>
              </a:rPr>
              <a:t>El reto es aumentar las oportunidades de aprendizaje, además hacer más atractiva la educación de nivel medio superior y adecuarla a las necesidades e intereses tanto de los estudiantes como del mercado laboral.</a:t>
            </a:r>
          </a:p>
          <a:p>
            <a:pPr algn="just"/>
            <a:r>
              <a:rPr lang="es-MX" b="1" dirty="0" smtClean="0">
                <a:latin typeface="Times New Roman" panose="02020603050405020304" pitchFamily="18" charset="0"/>
                <a:cs typeface="Times New Roman" panose="02020603050405020304" pitchFamily="18" charset="0"/>
              </a:rPr>
              <a:t>Aún debe atenderse</a:t>
            </a:r>
          </a:p>
          <a:p>
            <a:pPr algn="just"/>
            <a:r>
              <a:rPr lang="es-MX" dirty="0" smtClean="0">
                <a:latin typeface="Times New Roman" panose="02020603050405020304" pitchFamily="18" charset="0"/>
                <a:cs typeface="Times New Roman" panose="02020603050405020304" pitchFamily="18" charset="0"/>
              </a:rPr>
              <a:t>-Elevar la calidad de la enseñanza </a:t>
            </a:r>
          </a:p>
          <a:p>
            <a:pPr algn="just"/>
            <a:r>
              <a:rPr lang="es-MX" dirty="0" smtClean="0">
                <a:latin typeface="Times New Roman" panose="02020603050405020304" pitchFamily="18" charset="0"/>
                <a:cs typeface="Times New Roman" panose="02020603050405020304" pitchFamily="18" charset="0"/>
              </a:rPr>
              <a:t>-Profesionalizar a los líderes escolares</a:t>
            </a:r>
          </a:p>
          <a:p>
            <a:pPr algn="just"/>
            <a:r>
              <a:rPr lang="es-MX" dirty="0" smtClean="0">
                <a:latin typeface="Times New Roman" panose="02020603050405020304" pitchFamily="18" charset="0"/>
                <a:cs typeface="Times New Roman" panose="02020603050405020304" pitchFamily="18" charset="0"/>
              </a:rPr>
              <a:t>-Evaluar para propiciar el mejoramiento</a:t>
            </a:r>
          </a:p>
          <a:p>
            <a:pPr algn="just"/>
            <a:endParaRPr lang="es-MX" baseline="0" dirty="0" smtClean="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0"/>
          </p:nvPr>
        </p:nvSpPr>
        <p:spPr/>
        <p:txBody>
          <a:bodyPr/>
          <a:lstStyle/>
          <a:p>
            <a:fld id="{F85FAFF6-710B-45F6-8377-61CCA2F51047}" type="slidenum">
              <a:rPr lang="en-GB" smtClean="0"/>
              <a:t>15</a:t>
            </a:fld>
            <a:endParaRPr lang="en-GB"/>
          </a:p>
        </p:txBody>
      </p:sp>
    </p:spTree>
    <p:extLst>
      <p:ext uri="{BB962C8B-B14F-4D97-AF65-F5344CB8AC3E}">
        <p14:creationId xmlns:p14="http://schemas.microsoft.com/office/powerpoint/2010/main" val="110524745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While remarkable changes have been made there are still challenges in ensuring access and improved services are delivered in Mexico. Internet access has substantially  increased but is unevenly distributed</a:t>
            </a:r>
            <a:endParaRPr lang="en-GB" dirty="0" smtClean="0"/>
          </a:p>
          <a:p>
            <a:endParaRPr lang="en-GB" dirty="0"/>
          </a:p>
        </p:txBody>
      </p:sp>
      <p:sp>
        <p:nvSpPr>
          <p:cNvPr id="4" name="Slide Number Placeholder 3"/>
          <p:cNvSpPr>
            <a:spLocks noGrp="1"/>
          </p:cNvSpPr>
          <p:nvPr>
            <p:ph type="sldNum" sz="quarter" idx="10"/>
          </p:nvPr>
        </p:nvSpPr>
        <p:spPr/>
        <p:txBody>
          <a:bodyPr/>
          <a:lstStyle/>
          <a:p>
            <a:fld id="{EBE8F52D-14C2-4A76-9F63-A7D0DF502AB2}" type="slidenum">
              <a:rPr lang="en-GB" smtClean="0"/>
              <a:t>16</a:t>
            </a:fld>
            <a:endParaRPr lang="en-GB"/>
          </a:p>
        </p:txBody>
      </p:sp>
    </p:spTree>
    <p:extLst>
      <p:ext uri="{BB962C8B-B14F-4D97-AF65-F5344CB8AC3E}">
        <p14:creationId xmlns:p14="http://schemas.microsoft.com/office/powerpoint/2010/main" val="17303112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1774">
              <a:defRPr/>
            </a:pPr>
            <a:r>
              <a:rPr lang="es-MX" b="1" dirty="0" smtClean="0">
                <a:latin typeface="Times New Roman" panose="02020603050405020304" pitchFamily="18" charset="0"/>
                <a:cs typeface="Times New Roman" panose="02020603050405020304" pitchFamily="18" charset="0"/>
              </a:rPr>
              <a:t>DESEMPEÑO EN INNOVACIÓN: REZAGADO </a:t>
            </a:r>
          </a:p>
          <a:p>
            <a:r>
              <a:rPr lang="es-MX" noProof="0" dirty="0" smtClean="0"/>
              <a:t>México se encuentra</a:t>
            </a:r>
            <a:r>
              <a:rPr lang="es-MX" baseline="0" noProof="0" dirty="0" smtClean="0"/>
              <a:t> en los cinco últimos lugares en muchos indicadores de innovación, el gasto en I+D es bajo, hay mucho para motivar a las empresas a impulsar su inversión en CBC. </a:t>
            </a:r>
          </a:p>
          <a:p>
            <a:endParaRPr lang="es-MX" baseline="0" noProof="0" dirty="0" smtClean="0"/>
          </a:p>
          <a:p>
            <a:r>
              <a:rPr lang="es-MX" b="1" baseline="0" noProof="0" dirty="0" smtClean="0"/>
              <a:t>PROMOCIÓN DE CENTROS DE INVESTIGACIÓN</a:t>
            </a:r>
          </a:p>
          <a:p>
            <a:r>
              <a:rPr lang="es-MX" baseline="0" noProof="0" dirty="0" smtClean="0"/>
              <a:t>Aún no se tiene un ecosistema sólido de innovación. La vinculación entre el sector público y privado es débil y lo demuestra la escasez de financiamiento intersectorial. </a:t>
            </a:r>
          </a:p>
          <a:p>
            <a:r>
              <a:rPr lang="es-MX" baseline="0" noProof="0" dirty="0" smtClean="0"/>
              <a:t>Otra prioridad es vincular a la ciencia con la industria, por lo que se han ofrecido nuevos estímulos para la cooperación y el cofinanciamiento entre instituciones públicas y la industria. </a:t>
            </a:r>
          </a:p>
          <a:p>
            <a:endParaRPr lang="es-MX" baseline="0" noProof="0" dirty="0" smtClean="0"/>
          </a:p>
          <a:p>
            <a:r>
              <a:rPr lang="es-MX" b="1" baseline="0" noProof="0" dirty="0" smtClean="0"/>
              <a:t>INVERSIÓN EN INFRAESTRUCTURA DE TIC </a:t>
            </a:r>
          </a:p>
          <a:p>
            <a:r>
              <a:rPr lang="es-MX" baseline="0" noProof="0" dirty="0" smtClean="0"/>
              <a:t>Las TIC apoyan la capacidad de las empresas para innovar y aumentar su productividad. Existe un grande desafío para coordinar las necesidades de la sociedad con la infraestructura de </a:t>
            </a:r>
            <a:r>
              <a:rPr lang="es-MX" baseline="0" noProof="0" dirty="0" err="1" smtClean="0"/>
              <a:t>TICs</a:t>
            </a:r>
            <a:r>
              <a:rPr lang="es-MX" baseline="0" noProof="0" dirty="0" smtClean="0"/>
              <a:t> (oportunidades educativas, servicios de salud, necesidades sociales etc.). </a:t>
            </a:r>
          </a:p>
          <a:p>
            <a:r>
              <a:rPr lang="es-MX" baseline="0" noProof="0" dirty="0" smtClean="0"/>
              <a:t>Se han logrado avances al promover la competencia en telecomunicaciones y al aumentar la inversión en </a:t>
            </a:r>
            <a:r>
              <a:rPr lang="es-MX" baseline="0" noProof="0" dirty="0" err="1" smtClean="0"/>
              <a:t>TICs</a:t>
            </a:r>
            <a:r>
              <a:rPr lang="es-MX" baseline="0" noProof="0" dirty="0" smtClean="0"/>
              <a:t>. </a:t>
            </a:r>
          </a:p>
          <a:p>
            <a:endParaRPr lang="es-MX" baseline="0" noProof="0" dirty="0" smtClean="0"/>
          </a:p>
          <a:p>
            <a:endParaRPr lang="es-MX" baseline="0" noProof="0" dirty="0" smtClean="0"/>
          </a:p>
        </p:txBody>
      </p:sp>
      <p:sp>
        <p:nvSpPr>
          <p:cNvPr id="4" name="Slide Number Placeholder 3"/>
          <p:cNvSpPr>
            <a:spLocks noGrp="1"/>
          </p:cNvSpPr>
          <p:nvPr>
            <p:ph type="sldNum" sz="quarter" idx="10"/>
          </p:nvPr>
        </p:nvSpPr>
        <p:spPr/>
        <p:txBody>
          <a:bodyPr/>
          <a:lstStyle/>
          <a:p>
            <a:fld id="{F85FAFF6-710B-45F6-8377-61CCA2F51047}" type="slidenum">
              <a:rPr lang="en-GB" smtClean="0"/>
              <a:t>17</a:t>
            </a:fld>
            <a:endParaRPr lang="en-GB"/>
          </a:p>
        </p:txBody>
      </p:sp>
    </p:spTree>
    <p:extLst>
      <p:ext uri="{BB962C8B-B14F-4D97-AF65-F5344CB8AC3E}">
        <p14:creationId xmlns:p14="http://schemas.microsoft.com/office/powerpoint/2010/main" val="80479778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1774">
              <a:defRPr/>
            </a:pPr>
            <a:r>
              <a:rPr lang="es-MX" b="1" dirty="0" smtClean="0">
                <a:latin typeface="Times New Roman" panose="02020603050405020304" pitchFamily="18" charset="0"/>
                <a:cs typeface="Times New Roman" panose="02020603050405020304" pitchFamily="18" charset="0"/>
              </a:rPr>
              <a:t>MEJOR ESTRUCTURA DE TRANSPORTE </a:t>
            </a:r>
          </a:p>
          <a:p>
            <a:r>
              <a:rPr lang="es-MX" noProof="0" dirty="0" smtClean="0"/>
              <a:t>Existen</a:t>
            </a:r>
            <a:r>
              <a:rPr lang="es-MX" baseline="0" noProof="0" dirty="0" smtClean="0"/>
              <a:t> obstáculos para la conexión de zonas remotas con los puertos. </a:t>
            </a:r>
          </a:p>
          <a:p>
            <a:r>
              <a:rPr lang="es-MX" baseline="0" noProof="0" dirty="0" smtClean="0"/>
              <a:t>Las deficiencias en los procedimientos administrativos y regulatorios son un factos importante que afecta el costo de la comercialización. </a:t>
            </a:r>
          </a:p>
          <a:p>
            <a:r>
              <a:rPr lang="es-MX" baseline="0" noProof="0" dirty="0" smtClean="0"/>
              <a:t>Poca coordinación entre aduanas, autoridades y responsables de la inspección fitosanitaria y veterinaria. </a:t>
            </a:r>
          </a:p>
          <a:p>
            <a:r>
              <a:rPr lang="es-MX" baseline="0" noProof="0" dirty="0" smtClean="0"/>
              <a:t>Los proyectos de ventanilla única aún son pilotos. </a:t>
            </a:r>
          </a:p>
          <a:p>
            <a:r>
              <a:rPr lang="es-MX" baseline="0" noProof="0" dirty="0" smtClean="0"/>
              <a:t>Es prioritario una transformación de aduanas que facilite el comercio. </a:t>
            </a:r>
          </a:p>
          <a:p>
            <a:r>
              <a:rPr lang="es-MX" baseline="0" noProof="0" dirty="0" smtClean="0"/>
              <a:t>Además, mejorar el cruce fronterizo por carretera. </a:t>
            </a:r>
          </a:p>
          <a:p>
            <a:endParaRPr lang="es-MX" baseline="0" noProof="0" dirty="0" smtClean="0"/>
          </a:p>
          <a:p>
            <a:r>
              <a:rPr lang="es-MX" b="1" baseline="0" noProof="0" dirty="0" smtClean="0"/>
              <a:t>ELIMINACIÓN DE BARRERAS REGULATORIAS PARA EL CRECIMIENTO DE LAS EMPRESAS </a:t>
            </a:r>
          </a:p>
          <a:p>
            <a:r>
              <a:rPr lang="es-MX" baseline="0" noProof="0" dirty="0" smtClean="0"/>
              <a:t>Se han logrado cambios importantes en competitividad: </a:t>
            </a:r>
          </a:p>
          <a:p>
            <a:r>
              <a:rPr lang="es-MX" baseline="0" noProof="0" dirty="0" smtClean="0"/>
              <a:t>-Mejorar la capacidad de las autoridades responsables de la competitividad</a:t>
            </a:r>
          </a:p>
          <a:p>
            <a:r>
              <a:rPr lang="es-MX" baseline="0" noProof="0" dirty="0" smtClean="0"/>
              <a:t>-Introducir la evaluación de la competitividad en la nueva reglamentación de la COFEMER</a:t>
            </a:r>
          </a:p>
          <a:p>
            <a:r>
              <a:rPr lang="es-MX" baseline="0" noProof="0" dirty="0" smtClean="0"/>
              <a:t>-Emprender reformas en el sector de las telecomunicaciones</a:t>
            </a:r>
          </a:p>
          <a:p>
            <a:r>
              <a:rPr lang="es-MX" baseline="0" noProof="0" dirty="0" smtClean="0"/>
              <a:t>Todavía hace falta extender iniciativas recientes que abran aún más la entrada a inversión extranjera</a:t>
            </a:r>
          </a:p>
          <a:p>
            <a:endParaRPr lang="es-MX" baseline="0" noProof="0" dirty="0" smtClean="0"/>
          </a:p>
          <a:p>
            <a:r>
              <a:rPr lang="es-MX" b="1" baseline="0" noProof="0" dirty="0" smtClean="0"/>
              <a:t>FINANCIAMIENTO A PYMES </a:t>
            </a:r>
          </a:p>
          <a:p>
            <a:r>
              <a:rPr lang="es-MX" baseline="0" noProof="0" dirty="0" smtClean="0"/>
              <a:t>Reforma financiera, aumentar la competencia y reducir el costo del crédito, oferta más robusta y sostenible del crédito privado.</a:t>
            </a:r>
          </a:p>
          <a:p>
            <a:r>
              <a:rPr lang="es-MX" baseline="0" noProof="0" dirty="0" smtClean="0"/>
              <a:t>Capitales de riesgo e inversión, de los más bajos en países emergentes. </a:t>
            </a:r>
          </a:p>
        </p:txBody>
      </p:sp>
      <p:sp>
        <p:nvSpPr>
          <p:cNvPr id="4" name="Slide Number Placeholder 3"/>
          <p:cNvSpPr>
            <a:spLocks noGrp="1"/>
          </p:cNvSpPr>
          <p:nvPr>
            <p:ph type="sldNum" sz="quarter" idx="10"/>
          </p:nvPr>
        </p:nvSpPr>
        <p:spPr/>
        <p:txBody>
          <a:bodyPr/>
          <a:lstStyle/>
          <a:p>
            <a:fld id="{F85FAFF6-710B-45F6-8377-61CCA2F51047}" type="slidenum">
              <a:rPr lang="en-GB" smtClean="0"/>
              <a:t>18</a:t>
            </a:fld>
            <a:endParaRPr lang="en-GB"/>
          </a:p>
        </p:txBody>
      </p:sp>
    </p:spTree>
    <p:extLst>
      <p:ext uri="{BB962C8B-B14F-4D97-AF65-F5344CB8AC3E}">
        <p14:creationId xmlns:p14="http://schemas.microsoft.com/office/powerpoint/2010/main" val="357545116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dirty="0" smtClean="0"/>
              <a:t>Nota: Los programas incluidos figuran entre paréntesis. Argentina (Agregado </a:t>
            </a:r>
            <a:r>
              <a:rPr lang="es-ES" dirty="0" err="1" smtClean="0"/>
              <a:t>Start</a:t>
            </a:r>
            <a:r>
              <a:rPr lang="es-ES" dirty="0" smtClean="0"/>
              <a:t>-up incentives), Chile (Programa de Apoyo a Emprendimientos Sociales; Programa Emprende Más; Programa Generación </a:t>
            </a:r>
            <a:r>
              <a:rPr lang="es-ES" dirty="0" err="1" smtClean="0"/>
              <a:t>Microemprendimiento</a:t>
            </a:r>
            <a:r>
              <a:rPr lang="es-ES" dirty="0" smtClean="0"/>
              <a:t> Indígena Urbano; Subsidio al Fomento de la Economía Indígena Urbana y Rural), Colombia (Fondo Emprender), República Dominicana (Promoción, Orientación y Ubicación Puestos de Trabajo), Guatemala (Creciendo Seguro), Honduras (Fomento Empresas Autogestionarias para Mujeres en zonas Rurales; Jóvenes emprendedores), Jamaica (</a:t>
            </a:r>
            <a:r>
              <a:rPr lang="es-ES" dirty="0" err="1" smtClean="0"/>
              <a:t>Youth</a:t>
            </a:r>
            <a:r>
              <a:rPr lang="es-ES" dirty="0" smtClean="0"/>
              <a:t> </a:t>
            </a:r>
            <a:r>
              <a:rPr lang="es-ES" dirty="0" err="1" smtClean="0"/>
              <a:t>Empowerment</a:t>
            </a:r>
            <a:r>
              <a:rPr lang="es-ES" dirty="0" smtClean="0"/>
              <a:t> </a:t>
            </a:r>
            <a:r>
              <a:rPr lang="es-ES" dirty="0" err="1" smtClean="0"/>
              <a:t>Strategy</a:t>
            </a:r>
            <a:r>
              <a:rPr lang="es-ES" dirty="0" smtClean="0"/>
              <a:t> </a:t>
            </a:r>
            <a:r>
              <a:rPr lang="es-ES" dirty="0" err="1" smtClean="0"/>
              <a:t>Programme</a:t>
            </a:r>
            <a:r>
              <a:rPr lang="es-ES" dirty="0" smtClean="0"/>
              <a:t>; </a:t>
            </a:r>
            <a:r>
              <a:rPr lang="es-ES" dirty="0" err="1" smtClean="0"/>
              <a:t>Rehabilitation</a:t>
            </a:r>
            <a:r>
              <a:rPr lang="es-ES" dirty="0" smtClean="0"/>
              <a:t> </a:t>
            </a:r>
            <a:r>
              <a:rPr lang="es-ES" dirty="0" err="1" smtClean="0"/>
              <a:t>Grants</a:t>
            </a:r>
            <a:r>
              <a:rPr lang="es-ES" dirty="0" smtClean="0"/>
              <a:t> </a:t>
            </a:r>
            <a:r>
              <a:rPr lang="es-ES" dirty="0" err="1" smtClean="0"/>
              <a:t>Public</a:t>
            </a:r>
            <a:r>
              <a:rPr lang="es-ES" dirty="0" smtClean="0"/>
              <a:t> </a:t>
            </a:r>
            <a:r>
              <a:rPr lang="es-ES" dirty="0" err="1" smtClean="0"/>
              <a:t>Assistance</a:t>
            </a:r>
            <a:r>
              <a:rPr lang="es-ES" dirty="0" smtClean="0"/>
              <a:t>; Economic </a:t>
            </a:r>
            <a:r>
              <a:rPr lang="es-ES" dirty="0" err="1" smtClean="0"/>
              <a:t>Empowerment</a:t>
            </a:r>
            <a:r>
              <a:rPr lang="es-ES" dirty="0" smtClean="0"/>
              <a:t> y </a:t>
            </a:r>
            <a:r>
              <a:rPr lang="es-ES" dirty="0" err="1" smtClean="0"/>
              <a:t>Assistive</a:t>
            </a:r>
            <a:r>
              <a:rPr lang="es-ES" dirty="0" smtClean="0"/>
              <a:t> </a:t>
            </a:r>
            <a:r>
              <a:rPr lang="es-ES" dirty="0" err="1" smtClean="0"/>
              <a:t>Aids</a:t>
            </a:r>
            <a:r>
              <a:rPr lang="es-ES" dirty="0" smtClean="0"/>
              <a:t> </a:t>
            </a:r>
            <a:r>
              <a:rPr lang="es-ES" dirty="0" err="1" smtClean="0"/>
              <a:t>Grant</a:t>
            </a:r>
            <a:r>
              <a:rPr lang="es-ES" dirty="0" smtClean="0"/>
              <a:t>), México (Fideicomiso del Fondo de </a:t>
            </a:r>
            <a:r>
              <a:rPr lang="es-ES" dirty="0" err="1" smtClean="0"/>
              <a:t>Microfinanciamiento</a:t>
            </a:r>
            <a:r>
              <a:rPr lang="es-ES" dirty="0" smtClean="0"/>
              <a:t> a Mujeres Rurales; Fondo para el Apoyo a Proyectos Productivos; Programa de Coordinación para el Apoyo a la Producción Indígena; Programa de Fomento y Desarrollo de las Culturas Indígenas; Programa Organización Productiva para Mujeres Indígenas) y Nicaragua (Cooperativas juveniles; Desarrollo de las MIPYMES; Fomento de la pequeña y mediana empresa familiar urbana y rural; Programa Productivo Alimentario; Usura Cero).</a:t>
            </a:r>
            <a:endParaRPr lang="en-GB" dirty="0"/>
          </a:p>
        </p:txBody>
      </p:sp>
      <p:sp>
        <p:nvSpPr>
          <p:cNvPr id="4" name="Slide Number Placeholder 3"/>
          <p:cNvSpPr>
            <a:spLocks noGrp="1"/>
          </p:cNvSpPr>
          <p:nvPr>
            <p:ph type="sldNum" sz="quarter" idx="10"/>
          </p:nvPr>
        </p:nvSpPr>
        <p:spPr/>
        <p:txBody>
          <a:bodyPr/>
          <a:lstStyle/>
          <a:p>
            <a:fld id="{E3D50977-E294-437A-9947-AE85F89F8AE4}" type="slidenum">
              <a:rPr lang="en-GB" smtClean="0"/>
              <a:t>19</a:t>
            </a:fld>
            <a:endParaRPr lang="en-GB"/>
          </a:p>
        </p:txBody>
      </p:sp>
    </p:spTree>
    <p:extLst>
      <p:ext uri="{BB962C8B-B14F-4D97-AF65-F5344CB8AC3E}">
        <p14:creationId xmlns:p14="http://schemas.microsoft.com/office/powerpoint/2010/main" val="241596342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3.emf"/></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8.em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 Id="rId4" Type="http://schemas.openxmlformats.org/officeDocument/2006/relationships/image" Target="../media/image3.emf"/></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6.emf"/><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bg>
      <p:bgPr>
        <a:solidFill>
          <a:schemeClr val="tx2"/>
        </a:solidFill>
        <a:effectLst/>
      </p:bgPr>
    </p:bg>
    <p:spTree>
      <p:nvGrpSpPr>
        <p:cNvPr id="1" name=""/>
        <p:cNvGrpSpPr/>
        <p:nvPr/>
      </p:nvGrpSpPr>
      <p:grpSpPr>
        <a:xfrm>
          <a:off x="0" y="0"/>
          <a:ext cx="0" cy="0"/>
          <a:chOff x="0" y="0"/>
          <a:chExt cx="0" cy="0"/>
        </a:xfrm>
      </p:grpSpPr>
      <p:pic>
        <p:nvPicPr>
          <p:cNvPr id="38" name="Image 1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516000" y="2628508"/>
            <a:ext cx="2628000" cy="4229631"/>
          </a:xfrm>
          <a:prstGeom prst="rect">
            <a:avLst/>
          </a:prstGeom>
        </p:spPr>
      </p:pic>
      <p:pic>
        <p:nvPicPr>
          <p:cNvPr id="39" name="Imag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164000" y="6001200"/>
            <a:ext cx="1742400" cy="685680"/>
          </a:xfrm>
          <a:prstGeom prst="rect">
            <a:avLst/>
          </a:prstGeom>
        </p:spPr>
      </p:pic>
      <p:pic>
        <p:nvPicPr>
          <p:cNvPr id="36" name="Image 1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10800000">
            <a:off x="0" y="508"/>
            <a:ext cx="2628000" cy="4229631"/>
          </a:xfrm>
          <a:prstGeom prst="rect">
            <a:avLst/>
          </a:prstGeom>
        </p:spPr>
      </p:pic>
      <p:sp>
        <p:nvSpPr>
          <p:cNvPr id="8" name="Title 7"/>
          <p:cNvSpPr>
            <a:spLocks noGrp="1"/>
          </p:cNvSpPr>
          <p:nvPr>
            <p:ph type="ctrTitle" hasCustomPrompt="1"/>
          </p:nvPr>
        </p:nvSpPr>
        <p:spPr>
          <a:xfrm>
            <a:off x="1368000" y="2480400"/>
            <a:ext cx="6300000" cy="1267200"/>
          </a:xfrm>
          <a:prstGeom prst="rect">
            <a:avLst/>
          </a:prstGeom>
        </p:spPr>
        <p:txBody>
          <a:bodyPr lIns="90000" rIns="90000" anchor="b">
            <a:spAutoFit/>
          </a:bodyPr>
          <a:lstStyle>
            <a:lvl1pPr>
              <a:lnSpc>
                <a:spcPts val="4500"/>
              </a:lnSpc>
              <a:defRPr sz="4500" cap="all" baseline="0">
                <a:solidFill>
                  <a:schemeClr val="bg1"/>
                </a:solidFill>
              </a:defRPr>
            </a:lvl1pPr>
          </a:lstStyle>
          <a:p>
            <a:r>
              <a:rPr kumimoji="0" lang="fr-FR" dirty="0"/>
              <a:t>CLIQUEZ POUR MODIFIER LE TITRE</a:t>
            </a:r>
            <a:endParaRPr kumimoji="0" lang="en-US" dirty="0"/>
          </a:p>
        </p:txBody>
      </p:sp>
      <p:sp>
        <p:nvSpPr>
          <p:cNvPr id="9" name="Subtitle 8"/>
          <p:cNvSpPr>
            <a:spLocks noGrp="1"/>
          </p:cNvSpPr>
          <p:nvPr>
            <p:ph type="subTitle" idx="1" hasCustomPrompt="1"/>
          </p:nvPr>
        </p:nvSpPr>
        <p:spPr>
          <a:xfrm>
            <a:off x="1368000" y="3805200"/>
            <a:ext cx="6300000" cy="352800"/>
          </a:xfrm>
        </p:spPr>
        <p:txBody>
          <a:bodyPr lIns="90000" rIns="90000">
            <a:spAutoFit/>
          </a:bodyPr>
          <a:lstStyle>
            <a:lvl1pPr marL="0" indent="0" algn="l">
              <a:lnSpc>
                <a:spcPts val="2000"/>
              </a:lnSpc>
              <a:spcBef>
                <a:spcPts val="0"/>
              </a:spcBef>
              <a:buNone/>
              <a:defRPr sz="1800" baseline="0">
                <a:solidFill>
                  <a:schemeClr val="bg1"/>
                </a:solidFill>
                <a:latin typeface="+mj-l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fr-FR" dirty="0"/>
              <a:t>Cliquez pour modifier les sous-titres</a:t>
            </a:r>
            <a:endParaRPr kumimoji="0" lang="en-US" dirty="0"/>
          </a:p>
        </p:txBody>
      </p:sp>
      <p:pic>
        <p:nvPicPr>
          <p:cNvPr id="37" name="Image 11"/>
          <p:cNvPicPr>
            <a:picLocks noChangeAspect="1"/>
          </p:cNvPicPr>
          <p:nvPr/>
        </p:nvPicPr>
        <p:blipFill>
          <a:blip r:embed="rId4" cstate="print"/>
          <a:stretch>
            <a:fillRect/>
          </a:stretch>
        </p:blipFill>
        <p:spPr>
          <a:xfrm>
            <a:off x="511200" y="432000"/>
            <a:ext cx="692307" cy="1440000"/>
          </a:xfrm>
          <a:prstGeom prst="rect">
            <a:avLst/>
          </a:prstGeom>
        </p:spPr>
      </p:pic>
      <p:sp>
        <p:nvSpPr>
          <p:cNvPr id="12" name="Date Placeholder 3"/>
          <p:cNvSpPr>
            <a:spLocks noGrp="1"/>
          </p:cNvSpPr>
          <p:nvPr>
            <p:ph type="dt" sz="half" idx="2"/>
          </p:nvPr>
        </p:nvSpPr>
        <p:spPr>
          <a:xfrm>
            <a:off x="403200" y="6411600"/>
            <a:ext cx="900000" cy="244800"/>
          </a:xfrm>
          <a:prstGeom prst="rect">
            <a:avLst/>
          </a:prstGeom>
        </p:spPr>
        <p:txBody>
          <a:bodyPr vert="horz" lIns="91440" tIns="45720" rIns="91440" bIns="45720" rtlCol="0" anchor="t" anchorCtr="0"/>
          <a:lstStyle>
            <a:lvl1pPr algn="l">
              <a:defRPr sz="1000" baseline="0">
                <a:solidFill>
                  <a:schemeClr val="bg1"/>
                </a:solidFill>
                <a:latin typeface="Arial"/>
              </a:defRPr>
            </a:lvl1pPr>
          </a:lstStyle>
          <a:p>
            <a:fld id="{FB954A22-E754-4525-90A2-7029A375A15A}" type="datetime1">
              <a:rPr lang="en-GB" smtClean="0">
                <a:solidFill>
                  <a:prstClr val="white"/>
                </a:solidFill>
              </a:rPr>
              <a:t>07/08/2018</a:t>
            </a:fld>
            <a:endParaRPr lang="en-GB">
              <a:solidFill>
                <a:prstClr val="white"/>
              </a:solidFill>
            </a:endParaRPr>
          </a:p>
        </p:txBody>
      </p:sp>
      <p:sp>
        <p:nvSpPr>
          <p:cNvPr id="13" name="Footer Placeholder 4"/>
          <p:cNvSpPr>
            <a:spLocks noGrp="1"/>
          </p:cNvSpPr>
          <p:nvPr>
            <p:ph type="ftr" sz="quarter" idx="3"/>
          </p:nvPr>
        </p:nvSpPr>
        <p:spPr>
          <a:xfrm>
            <a:off x="1368000" y="6411600"/>
            <a:ext cx="4680000" cy="244800"/>
          </a:xfrm>
          <a:prstGeom prst="rect">
            <a:avLst/>
          </a:prstGeom>
        </p:spPr>
        <p:txBody>
          <a:bodyPr vert="horz" lIns="91440" tIns="45720" rIns="91440" bIns="45720" rtlCol="0" anchor="t" anchorCtr="0"/>
          <a:lstStyle>
            <a:lvl1pPr algn="l">
              <a:defRPr sz="1000" kern="1200" baseline="0">
                <a:solidFill>
                  <a:schemeClr val="bg1"/>
                </a:solidFill>
                <a:latin typeface="Arial"/>
              </a:defRPr>
            </a:lvl1pPr>
          </a:lstStyle>
          <a:p>
            <a:endParaRPr lang="en-GB">
              <a:solidFill>
                <a:prstClr val="white"/>
              </a:solidFil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re et contenu">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eaLnBrk="1" latinLnBrk="0" hangingPunct="1">
              <a:defRPr/>
            </a:lvl1pPr>
            <a:lvl2pPr eaLnBrk="1" latinLnBrk="0" hangingPunct="1">
              <a:defRPr/>
            </a:lvl2pPr>
            <a:lvl3pPr eaLnBrk="1" latinLnBrk="0" hangingPunct="1">
              <a:defRPr/>
            </a:lvl3pPr>
            <a:lvl4pPr eaLnBrk="1" latinLnBrk="0" hangingPunct="1">
              <a:defRPr/>
            </a:lvl4pPr>
            <a:lvl5pPr eaLnBrk="1" latinLnBrk="0" hangingPunct="1">
              <a:defRPr/>
            </a:lvl5pPr>
          </a:lstStyle>
          <a:p>
            <a:pPr lvl="0" eaLnBrk="1" latinLnBrk="0" hangingPunct="1"/>
            <a:r>
              <a:rPr lang="fr-FR" dirty="0"/>
              <a:t>Cliquez pour modifier les styles du texte du masque</a:t>
            </a:r>
            <a:endParaRPr lang="en-US" dirty="0"/>
          </a:p>
          <a:p>
            <a:pPr lvl="1" eaLnBrk="1" latinLnBrk="0" hangingPunct="1"/>
            <a:r>
              <a:rPr lang="en-US" dirty="0" err="1"/>
              <a:t>Deuxième</a:t>
            </a:r>
            <a:r>
              <a:rPr lang="en-US" dirty="0"/>
              <a:t> </a:t>
            </a:r>
            <a:r>
              <a:rPr lang="en-US" dirty="0" err="1"/>
              <a:t>niveau</a:t>
            </a:r>
            <a:endParaRPr lang="en-US" dirty="0"/>
          </a:p>
          <a:p>
            <a:pPr lvl="2" eaLnBrk="1" latinLnBrk="0" hangingPunct="1"/>
            <a:r>
              <a:rPr lang="en-US" dirty="0" err="1"/>
              <a:t>Troisième</a:t>
            </a:r>
            <a:r>
              <a:rPr lang="en-US" dirty="0"/>
              <a:t> </a:t>
            </a:r>
            <a:r>
              <a:rPr lang="en-US" dirty="0" err="1"/>
              <a:t>niveau</a:t>
            </a:r>
            <a:endParaRPr lang="en-US" dirty="0"/>
          </a:p>
          <a:p>
            <a:pPr lvl="3" eaLnBrk="1" latinLnBrk="0" hangingPunct="1"/>
            <a:r>
              <a:rPr lang="en-US" dirty="0" err="1"/>
              <a:t>Quatrième</a:t>
            </a:r>
            <a:r>
              <a:rPr lang="en-US" dirty="0"/>
              <a:t> </a:t>
            </a:r>
            <a:r>
              <a:rPr lang="en-US" dirty="0" err="1"/>
              <a:t>niveau</a:t>
            </a:r>
            <a:endParaRPr lang="en-US" dirty="0"/>
          </a:p>
          <a:p>
            <a:pPr lvl="4" eaLnBrk="1" latinLnBrk="0" hangingPunct="1"/>
            <a:r>
              <a:rPr lang="en-US" dirty="0" err="1"/>
              <a:t>Cinquième</a:t>
            </a:r>
            <a:r>
              <a:rPr lang="en-US" dirty="0"/>
              <a:t> </a:t>
            </a:r>
            <a:r>
              <a:rPr lang="en-US" dirty="0" err="1"/>
              <a:t>niveau</a:t>
            </a:r>
            <a:endParaRPr kumimoji="0" lang="en-US" dirty="0"/>
          </a:p>
        </p:txBody>
      </p:sp>
      <p:sp>
        <p:nvSpPr>
          <p:cNvPr id="8" name="Date Placeholder 3"/>
          <p:cNvSpPr>
            <a:spLocks noGrp="1"/>
          </p:cNvSpPr>
          <p:nvPr>
            <p:ph type="dt" sz="half" idx="2"/>
          </p:nvPr>
        </p:nvSpPr>
        <p:spPr>
          <a:xfrm>
            <a:off x="403200" y="6411600"/>
            <a:ext cx="900000" cy="244800"/>
          </a:xfrm>
          <a:prstGeom prst="rect">
            <a:avLst/>
          </a:prstGeom>
        </p:spPr>
        <p:txBody>
          <a:bodyPr vert="horz" lIns="91440" tIns="45720" rIns="91440" bIns="45720" rtlCol="0" anchor="t" anchorCtr="0"/>
          <a:lstStyle>
            <a:lvl1pPr algn="l">
              <a:defRPr sz="1000" baseline="0">
                <a:solidFill>
                  <a:srgbClr val="727272"/>
                </a:solidFill>
                <a:latin typeface="Arial"/>
              </a:defRPr>
            </a:lvl1pPr>
          </a:lstStyle>
          <a:p>
            <a:fld id="{E2762601-0FD4-4B02-AF30-C763A6A660C1}" type="datetime1">
              <a:rPr lang="en-GB" smtClean="0">
                <a:solidFill>
                  <a:prstClr val="white"/>
                </a:solidFill>
              </a:rPr>
              <a:t>07/08/2018</a:t>
            </a:fld>
            <a:endParaRPr lang="en-GB">
              <a:solidFill>
                <a:prstClr val="white"/>
              </a:solidFill>
            </a:endParaRPr>
          </a:p>
        </p:txBody>
      </p:sp>
      <p:sp>
        <p:nvSpPr>
          <p:cNvPr id="9" name="Footer Placeholder 4"/>
          <p:cNvSpPr>
            <a:spLocks noGrp="1"/>
          </p:cNvSpPr>
          <p:nvPr>
            <p:ph type="ftr" sz="quarter" idx="3"/>
          </p:nvPr>
        </p:nvSpPr>
        <p:spPr>
          <a:xfrm>
            <a:off x="1368000" y="6411600"/>
            <a:ext cx="4680000" cy="244800"/>
          </a:xfrm>
          <a:prstGeom prst="rect">
            <a:avLst/>
          </a:prstGeom>
        </p:spPr>
        <p:txBody>
          <a:bodyPr vert="horz" lIns="91440" tIns="45720" rIns="91440" bIns="45720" rtlCol="0" anchor="t" anchorCtr="0"/>
          <a:lstStyle>
            <a:lvl1pPr algn="l">
              <a:defRPr sz="1000" kern="1200" baseline="0">
                <a:solidFill>
                  <a:srgbClr val="727272"/>
                </a:solidFill>
                <a:latin typeface="Arial"/>
              </a:defRPr>
            </a:lvl1pPr>
          </a:lstStyle>
          <a:p>
            <a:endParaRPr lang="en-GB">
              <a:solidFill>
                <a:prstClr val="white"/>
              </a:solidFill>
            </a:endParaRPr>
          </a:p>
        </p:txBody>
      </p:sp>
      <p:sp>
        <p:nvSpPr>
          <p:cNvPr id="10" name="Slide Number Placeholder 5"/>
          <p:cNvSpPr>
            <a:spLocks noGrp="1"/>
          </p:cNvSpPr>
          <p:nvPr>
            <p:ph type="sldNum" sz="quarter" idx="4"/>
          </p:nvPr>
        </p:nvSpPr>
        <p:spPr>
          <a:xfrm>
            <a:off x="8640000" y="6411600"/>
            <a:ext cx="342000" cy="244800"/>
          </a:xfrm>
          <a:prstGeom prst="rect">
            <a:avLst/>
          </a:prstGeom>
        </p:spPr>
        <p:txBody>
          <a:bodyPr vert="horz" wrap="none" lIns="91440" tIns="45720" rIns="91440" bIns="45720" rtlCol="0" anchor="t" anchorCtr="0"/>
          <a:lstStyle>
            <a:lvl1pPr algn="r">
              <a:defRPr sz="1000" baseline="0">
                <a:solidFill>
                  <a:schemeClr val="bg1"/>
                </a:solidFill>
                <a:latin typeface="Arial"/>
              </a:defRPr>
            </a:lvl1pPr>
          </a:lstStyle>
          <a:p>
            <a:fld id="{ECC21D3F-8F1A-49C5-AD48-E60BC70EEBCB}" type="slidenum">
              <a:rPr lang="en-GB" smtClean="0"/>
              <a:pPr/>
              <a:t>‹#›</a:t>
            </a:fld>
            <a:endParaRPr lang="en-GB"/>
          </a:p>
        </p:txBody>
      </p:sp>
      <p:sp>
        <p:nvSpPr>
          <p:cNvPr id="11" name="Title Placeholder 1"/>
          <p:cNvSpPr>
            <a:spLocks noGrp="1"/>
          </p:cNvSpPr>
          <p:nvPr>
            <p:ph type="title" hasCustomPrompt="1"/>
          </p:nvPr>
        </p:nvSpPr>
        <p:spPr>
          <a:xfrm>
            <a:off x="1080000" y="237600"/>
            <a:ext cx="7416000" cy="1022400"/>
          </a:xfrm>
          <a:prstGeom prst="rect">
            <a:avLst/>
          </a:prstGeom>
        </p:spPr>
        <p:txBody>
          <a:bodyPr vert="horz" lIns="91440" tIns="45720" rIns="91440" bIns="45720" rtlCol="0" anchor="ctr">
            <a:noAutofit/>
          </a:bodyPr>
          <a:lstStyle/>
          <a:p>
            <a:r>
              <a:rPr lang="fr-FR" dirty="0"/>
              <a:t>Cliquez pour modifier le titre</a:t>
            </a:r>
            <a:br>
              <a:rPr lang="fr-FR" dirty="0"/>
            </a:br>
            <a:r>
              <a:rPr lang="fr-FR" dirty="0"/>
              <a:t>Le titre peut-être étendu sur deux lignes</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En-tête de section">
    <p:bg>
      <p:bgPr>
        <a:solidFill>
          <a:schemeClr val="tx1"/>
        </a:solidFill>
        <a:effectLst/>
      </p:bgPr>
    </p:bg>
    <p:spTree>
      <p:nvGrpSpPr>
        <p:cNvPr id="1" name=""/>
        <p:cNvGrpSpPr/>
        <p:nvPr/>
      </p:nvGrpSpPr>
      <p:grpSpPr>
        <a:xfrm>
          <a:off x="0" y="0"/>
          <a:ext cx="0" cy="0"/>
          <a:chOff x="0" y="0"/>
          <a:chExt cx="0" cy="0"/>
        </a:xfrm>
      </p:grpSpPr>
      <p:pic>
        <p:nvPicPr>
          <p:cNvPr id="7" name="Image 6"/>
          <p:cNvPicPr>
            <a:picLocks noChangeAspect="1"/>
          </p:cNvPicPr>
          <p:nvPr/>
        </p:nvPicPr>
        <p:blipFill>
          <a:blip r:embed="rId2" cstate="print"/>
          <a:stretch>
            <a:fillRect/>
          </a:stretch>
        </p:blipFill>
        <p:spPr>
          <a:xfrm>
            <a:off x="8193600" y="5328000"/>
            <a:ext cx="950407" cy="1530000"/>
          </a:xfrm>
          <a:prstGeom prst="rect">
            <a:avLst/>
          </a:prstGeom>
        </p:spPr>
      </p:pic>
      <p:pic>
        <p:nvPicPr>
          <p:cNvPr id="8" name="Image 7"/>
          <p:cNvPicPr>
            <a:picLocks noChangeAspect="1"/>
          </p:cNvPicPr>
          <p:nvPr/>
        </p:nvPicPr>
        <p:blipFill>
          <a:blip r:embed="rId3" cstate="print"/>
          <a:stretch>
            <a:fillRect/>
          </a:stretch>
        </p:blipFill>
        <p:spPr>
          <a:xfrm>
            <a:off x="579600" y="468000"/>
            <a:ext cx="692308" cy="1440000"/>
          </a:xfrm>
          <a:prstGeom prst="rect">
            <a:avLst/>
          </a:prstGeom>
        </p:spPr>
      </p:pic>
      <p:sp>
        <p:nvSpPr>
          <p:cNvPr id="9" name="Title 1"/>
          <p:cNvSpPr>
            <a:spLocks noGrp="1"/>
          </p:cNvSpPr>
          <p:nvPr>
            <p:ph type="title" hasCustomPrompt="1"/>
          </p:nvPr>
        </p:nvSpPr>
        <p:spPr>
          <a:xfrm>
            <a:off x="1260000" y="2682992"/>
            <a:ext cx="6624000" cy="1531616"/>
          </a:xfrm>
        </p:spPr>
        <p:txBody>
          <a:bodyPr anchor="ctr" anchorCtr="0">
            <a:spAutoFit/>
          </a:bodyPr>
          <a:lstStyle>
            <a:lvl1pPr algn="ctr">
              <a:lnSpc>
                <a:spcPts val="3700"/>
              </a:lnSpc>
              <a:defRPr sz="3700" b="0" i="0" cap="all" baseline="0">
                <a:solidFill>
                  <a:schemeClr val="bg1"/>
                </a:solidFill>
              </a:defRPr>
            </a:lvl1pPr>
          </a:lstStyle>
          <a:p>
            <a:r>
              <a:rPr lang="fr-FR" dirty="0"/>
              <a:t>Cliquez pour modifier</a:t>
            </a:r>
            <a:br>
              <a:rPr lang="fr-FR" dirty="0"/>
            </a:br>
            <a:r>
              <a:rPr lang="fr-FR" dirty="0"/>
              <a:t>le titre de l'en-tête de section</a:t>
            </a:r>
            <a:endParaRPr lang="en-US" dirty="0"/>
          </a:p>
        </p:txBody>
      </p:sp>
      <p:sp>
        <p:nvSpPr>
          <p:cNvPr id="10" name="Date Placeholder 3"/>
          <p:cNvSpPr>
            <a:spLocks noGrp="1"/>
          </p:cNvSpPr>
          <p:nvPr>
            <p:ph type="dt" sz="half" idx="2"/>
          </p:nvPr>
        </p:nvSpPr>
        <p:spPr>
          <a:xfrm>
            <a:off x="403200" y="6411600"/>
            <a:ext cx="900000" cy="244800"/>
          </a:xfrm>
          <a:prstGeom prst="rect">
            <a:avLst/>
          </a:prstGeom>
        </p:spPr>
        <p:txBody>
          <a:bodyPr vert="horz" lIns="91440" tIns="45720" rIns="91440" bIns="45720" rtlCol="0" anchor="t" anchorCtr="0"/>
          <a:lstStyle>
            <a:lvl1pPr algn="l">
              <a:defRPr sz="1000" baseline="0">
                <a:solidFill>
                  <a:schemeClr val="bg1"/>
                </a:solidFill>
                <a:latin typeface="Arial"/>
              </a:defRPr>
            </a:lvl1pPr>
          </a:lstStyle>
          <a:p>
            <a:fld id="{711743ED-C02A-4FE6-94C6-014C9B3FCEC7}" type="datetime1">
              <a:rPr lang="en-GB" smtClean="0">
                <a:solidFill>
                  <a:prstClr val="white"/>
                </a:solidFill>
              </a:rPr>
              <a:t>07/08/2018</a:t>
            </a:fld>
            <a:endParaRPr lang="en-GB">
              <a:solidFill>
                <a:prstClr val="white"/>
              </a:solidFill>
            </a:endParaRPr>
          </a:p>
        </p:txBody>
      </p:sp>
      <p:sp>
        <p:nvSpPr>
          <p:cNvPr id="11" name="Footer Placeholder 4"/>
          <p:cNvSpPr>
            <a:spLocks noGrp="1"/>
          </p:cNvSpPr>
          <p:nvPr>
            <p:ph type="ftr" sz="quarter" idx="3"/>
          </p:nvPr>
        </p:nvSpPr>
        <p:spPr>
          <a:xfrm>
            <a:off x="1368000" y="6411600"/>
            <a:ext cx="4680000" cy="244800"/>
          </a:xfrm>
          <a:prstGeom prst="rect">
            <a:avLst/>
          </a:prstGeom>
        </p:spPr>
        <p:txBody>
          <a:bodyPr vert="horz" lIns="91440" tIns="45720" rIns="91440" bIns="45720" rtlCol="0" anchor="t" anchorCtr="0"/>
          <a:lstStyle>
            <a:lvl1pPr algn="l">
              <a:defRPr sz="1000" kern="1200" baseline="0">
                <a:solidFill>
                  <a:schemeClr val="bg1"/>
                </a:solidFill>
                <a:latin typeface="Arial"/>
              </a:defRPr>
            </a:lvl1pPr>
          </a:lstStyle>
          <a:p>
            <a:endParaRPr lang="en-GB">
              <a:solidFill>
                <a:prstClr val="white"/>
              </a:solidFill>
            </a:endParaRPr>
          </a:p>
        </p:txBody>
      </p:sp>
      <p:sp>
        <p:nvSpPr>
          <p:cNvPr id="12" name="Slide Number Placeholder 5"/>
          <p:cNvSpPr>
            <a:spLocks noGrp="1"/>
          </p:cNvSpPr>
          <p:nvPr>
            <p:ph type="sldNum" sz="quarter" idx="4"/>
          </p:nvPr>
        </p:nvSpPr>
        <p:spPr>
          <a:xfrm>
            <a:off x="8640000" y="6411600"/>
            <a:ext cx="342000" cy="244800"/>
          </a:xfrm>
          <a:prstGeom prst="rect">
            <a:avLst/>
          </a:prstGeom>
        </p:spPr>
        <p:txBody>
          <a:bodyPr vert="horz" wrap="none" lIns="91440" tIns="45720" rIns="91440" bIns="45720" rtlCol="0" anchor="t" anchorCtr="0"/>
          <a:lstStyle>
            <a:lvl1pPr algn="r">
              <a:defRPr sz="1000" baseline="0">
                <a:solidFill>
                  <a:schemeClr val="tx2"/>
                </a:solidFill>
                <a:latin typeface="Arial"/>
              </a:defRPr>
            </a:lvl1pPr>
          </a:lstStyle>
          <a:p>
            <a:fld id="{ECC21D3F-8F1A-49C5-AD48-E60BC70EEBCB}" type="slidenum">
              <a:rPr lang="en-GB" smtClean="0"/>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fr-FR" dirty="0"/>
              <a:t>Click to </a:t>
            </a:r>
            <a:r>
              <a:rPr lang="fr-FR" dirty="0" err="1"/>
              <a:t>edit</a:t>
            </a:r>
            <a:r>
              <a:rPr lang="fr-FR" dirty="0"/>
              <a:t> </a:t>
            </a:r>
            <a:r>
              <a:rPr lang="fr-FR" dirty="0" err="1"/>
              <a:t>Slide</a:t>
            </a:r>
            <a:r>
              <a:rPr lang="fr-FR" dirty="0"/>
              <a:t> </a:t>
            </a:r>
            <a:r>
              <a:rPr lang="fr-FR" dirty="0" err="1"/>
              <a:t>title</a:t>
            </a:r>
            <a:r>
              <a:rPr lang="fr-FR" dirty="0"/>
              <a:t/>
            </a:r>
            <a:br>
              <a:rPr lang="fr-FR" dirty="0"/>
            </a:br>
            <a:r>
              <a:rPr lang="fr-FR" dirty="0" err="1"/>
              <a:t>Slide</a:t>
            </a:r>
            <a:r>
              <a:rPr lang="fr-FR" dirty="0"/>
              <a:t> </a:t>
            </a:r>
            <a:r>
              <a:rPr lang="fr-FR" dirty="0" err="1"/>
              <a:t>title</a:t>
            </a:r>
            <a:r>
              <a:rPr lang="fr-FR" dirty="0"/>
              <a:t> </a:t>
            </a:r>
            <a:r>
              <a:rPr lang="fr-FR" dirty="0" err="1"/>
              <a:t>can</a:t>
            </a:r>
            <a:r>
              <a:rPr lang="fr-FR" dirty="0"/>
              <a:t> </a:t>
            </a:r>
            <a:r>
              <a:rPr lang="fr-FR" dirty="0" err="1"/>
              <a:t>be</a:t>
            </a:r>
            <a:r>
              <a:rPr lang="fr-FR" dirty="0"/>
              <a:t> </a:t>
            </a:r>
            <a:r>
              <a:rPr lang="fr-FR" dirty="0" err="1"/>
              <a:t>extended</a:t>
            </a:r>
            <a:r>
              <a:rPr lang="fr-FR" dirty="0"/>
              <a:t> to </a:t>
            </a:r>
            <a:r>
              <a:rPr lang="fr-FR" dirty="0" err="1"/>
              <a:t>two</a:t>
            </a:r>
            <a:r>
              <a:rPr lang="fr-FR" dirty="0"/>
              <a:t> </a:t>
            </a:r>
            <a:r>
              <a:rPr lang="fr-FR" dirty="0" err="1"/>
              <a:t>lines</a:t>
            </a:r>
            <a:endParaRPr lang="en-US" dirty="0"/>
          </a:p>
        </p:txBody>
      </p:sp>
      <p:sp>
        <p:nvSpPr>
          <p:cNvPr id="3" name="Content Placeholder 2"/>
          <p:cNvSpPr>
            <a:spLocks noGrp="1"/>
          </p:cNvSpPr>
          <p:nvPr>
            <p:ph idx="1"/>
          </p:nvPr>
        </p:nvSpPr>
        <p:spPr/>
        <p:txBody>
          <a:bodyPr/>
          <a:lstStyle>
            <a:lvl1pPr>
              <a:defRPr>
                <a:solidFill>
                  <a:schemeClr val="tx1"/>
                </a:solidFill>
              </a:defRPr>
            </a:lvl1pPr>
            <a:lvl2pPr>
              <a:buClr>
                <a:schemeClr val="tx1"/>
              </a:buCl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6DEF142-D8EB-40EF-A86C-171ED442EA52}" type="datetime1">
              <a:rPr lang="en-GB" smtClean="0">
                <a:solidFill>
                  <a:prstClr val="white"/>
                </a:solidFill>
              </a:rPr>
              <a:t>07/08/2018</a:t>
            </a:fld>
            <a:endParaRPr lang="en-GB">
              <a:solidFill>
                <a:prstClr val="white"/>
              </a:solidFill>
            </a:endParaRPr>
          </a:p>
        </p:txBody>
      </p:sp>
      <p:sp>
        <p:nvSpPr>
          <p:cNvPr id="5" name="Footer Placeholder 4"/>
          <p:cNvSpPr>
            <a:spLocks noGrp="1"/>
          </p:cNvSpPr>
          <p:nvPr>
            <p:ph type="ftr" sz="quarter" idx="11"/>
          </p:nvPr>
        </p:nvSpPr>
        <p:spPr/>
        <p:txBody>
          <a:bodyPr/>
          <a:lstStyle/>
          <a:p>
            <a:endParaRPr lang="en-GB">
              <a:solidFill>
                <a:prstClr val="white"/>
              </a:solidFill>
            </a:endParaRPr>
          </a:p>
        </p:txBody>
      </p:sp>
      <p:sp>
        <p:nvSpPr>
          <p:cNvPr id="6" name="Slide Number Placeholder 5"/>
          <p:cNvSpPr>
            <a:spLocks noGrp="1"/>
          </p:cNvSpPr>
          <p:nvPr>
            <p:ph type="sldNum" sz="quarter" idx="12"/>
          </p:nvPr>
        </p:nvSpPr>
        <p:spPr/>
        <p:txBody>
          <a:bodyPr/>
          <a:lstStyle/>
          <a:p>
            <a:fld id="{ECC21D3F-8F1A-49C5-AD48-E60BC70EEBCB}" type="slidenum">
              <a:rPr lang="en-GB" smtClean="0"/>
              <a:pPr/>
              <a:t>‹#›</a:t>
            </a:fld>
            <a:endParaRPr lang="en-GB"/>
          </a:p>
        </p:txBody>
      </p:sp>
    </p:spTree>
    <p:extLst>
      <p:ext uri="{BB962C8B-B14F-4D97-AF65-F5344CB8AC3E}">
        <p14:creationId xmlns:p14="http://schemas.microsoft.com/office/powerpoint/2010/main" val="5681608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userDrawn="1">
  <p:cSld name="1_Title and Content">
    <p:spTree>
      <p:nvGrpSpPr>
        <p:cNvPr id="1" name=""/>
        <p:cNvGrpSpPr/>
        <p:nvPr/>
      </p:nvGrpSpPr>
      <p:grpSpPr>
        <a:xfrm>
          <a:off x="0" y="0"/>
          <a:ext cx="0" cy="0"/>
          <a:chOff x="0" y="0"/>
          <a:chExt cx="0" cy="0"/>
        </a:xfrm>
      </p:grpSpPr>
      <p:pic>
        <p:nvPicPr>
          <p:cNvPr id="12" name="Image 11"/>
          <p:cNvPicPr>
            <a:picLocks noChangeAspect="1"/>
          </p:cNvPicPr>
          <p:nvPr userDrawn="1"/>
        </p:nvPicPr>
        <p:blipFill>
          <a:blip r:embed="rId2" cstate="print"/>
          <a:stretch>
            <a:fillRect/>
          </a:stretch>
        </p:blipFill>
        <p:spPr>
          <a:xfrm>
            <a:off x="8193600" y="5328000"/>
            <a:ext cx="950407" cy="1530000"/>
          </a:xfrm>
          <a:prstGeom prst="rect">
            <a:avLst/>
          </a:prstGeom>
        </p:spPr>
      </p:pic>
      <p:sp>
        <p:nvSpPr>
          <p:cNvPr id="14" name="Rectangle 6"/>
          <p:cNvSpPr>
            <a:spLocks noGrp="1" noChangeArrowheads="1"/>
          </p:cNvSpPr>
          <p:nvPr>
            <p:ph type="sldNum" sz="quarter" idx="4"/>
          </p:nvPr>
        </p:nvSpPr>
        <p:spPr bwMode="auto">
          <a:xfrm>
            <a:off x="8640000" y="6411600"/>
            <a:ext cx="341397" cy="246221"/>
          </a:xfrm>
          <a:prstGeom prst="rect">
            <a:avLst/>
          </a:prstGeom>
          <a:noFill/>
          <a:ln w="9525">
            <a:noFill/>
            <a:miter lim="800000"/>
            <a:headEnd/>
            <a:tailEnd/>
          </a:ln>
          <a:effectLst/>
        </p:spPr>
        <p:txBody>
          <a:bodyPr vert="horz" wrap="none" lIns="91440" tIns="45720" rIns="91440" bIns="45720" numCol="1" anchor="t" anchorCtr="0" compatLnSpc="1">
            <a:prstTxWarp prst="textNoShape">
              <a:avLst/>
            </a:prstTxWarp>
            <a:spAutoFit/>
          </a:bodyPr>
          <a:lstStyle>
            <a:lvl1pPr algn="r">
              <a:defRPr sz="1000" baseline="0">
                <a:solidFill>
                  <a:schemeClr val="bg1"/>
                </a:solidFill>
                <a:latin typeface="Arial"/>
              </a:defRPr>
            </a:lvl1pPr>
          </a:lstStyle>
          <a:p>
            <a:fld id="{CBB2FD1D-A7B9-4550-B79B-59A3320AF77E}" type="slidenum">
              <a:rPr lang="en-GB" smtClean="0">
                <a:solidFill>
                  <a:prstClr val="white"/>
                </a:solidFill>
              </a:rPr>
              <a:pPr/>
              <a:t>‹#›</a:t>
            </a:fld>
            <a:endParaRPr lang="en-GB" dirty="0">
              <a:solidFill>
                <a:prstClr val="white"/>
              </a:solidFill>
            </a:endParaRPr>
          </a:p>
        </p:txBody>
      </p:sp>
      <p:sp>
        <p:nvSpPr>
          <p:cNvPr id="3" name="Content Placeholder 2"/>
          <p:cNvSpPr>
            <a:spLocks noGrp="1"/>
          </p:cNvSpPr>
          <p:nvPr>
            <p:ph idx="1"/>
          </p:nvPr>
        </p:nvSpPr>
        <p:spPr>
          <a:xfrm>
            <a:off x="468313" y="1600200"/>
            <a:ext cx="8218487"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7" name="Rectangle 6"/>
          <p:cNvSpPr/>
          <p:nvPr userDrawn="1"/>
        </p:nvSpPr>
        <p:spPr bwMode="auto">
          <a:xfrm>
            <a:off x="504000" y="1306800"/>
            <a:ext cx="8154000" cy="0"/>
          </a:xfrm>
          <a:prstGeom prst="rect">
            <a:avLst/>
          </a:prstGeom>
          <a:noFill/>
          <a:ln w="6350" cap="flat" cmpd="sng" algn="ctr">
            <a:solidFill>
              <a:srgbClr val="727272"/>
            </a:solidFill>
            <a:prstDash val="solid"/>
            <a:miter lim="800000"/>
            <a:headEnd type="none" w="med" len="med"/>
            <a:tailEnd type="none" w="med" len="med"/>
          </a:ln>
          <a:effectLst/>
        </p:spPr>
        <p:txBody>
          <a:bodyPr vert="horz" wrap="none" lIns="91440" tIns="45720" rIns="91440" bIns="45720" numCol="1" rtlCol="0" anchor="t" anchorCtr="0" compatLnSpc="1">
            <a:prstTxWarp prst="textNoShape">
              <a:avLst/>
            </a:prstTxWarp>
          </a:bodyPr>
          <a:lstStyle/>
          <a:p>
            <a:pPr algn="ctr" eaLnBrk="0" fontAlgn="base" hangingPunct="0">
              <a:spcBef>
                <a:spcPct val="0"/>
              </a:spcBef>
              <a:spcAft>
                <a:spcPct val="0"/>
              </a:spcAft>
            </a:pPr>
            <a:endParaRPr lang="fr-FR" sz="2000" smtClean="0">
              <a:solidFill>
                <a:srgbClr val="727272"/>
              </a:solidFill>
              <a:latin typeface="Helvetica 65 Medium" pitchFamily="34" charset="0"/>
            </a:endParaRPr>
          </a:p>
        </p:txBody>
      </p:sp>
      <p:pic>
        <p:nvPicPr>
          <p:cNvPr id="8" name="Image 7"/>
          <p:cNvPicPr>
            <a:picLocks noChangeAspect="1"/>
          </p:cNvPicPr>
          <p:nvPr userDrawn="1"/>
        </p:nvPicPr>
        <p:blipFill>
          <a:blip r:embed="rId3" cstate="print"/>
          <a:stretch>
            <a:fillRect/>
          </a:stretch>
        </p:blipFill>
        <p:spPr>
          <a:xfrm>
            <a:off x="500400" y="288000"/>
            <a:ext cx="458653" cy="954000"/>
          </a:xfrm>
          <a:prstGeom prst="rect">
            <a:avLst/>
          </a:prstGeom>
        </p:spPr>
      </p:pic>
      <p:sp>
        <p:nvSpPr>
          <p:cNvPr id="4" name="Espace réservé du texte 3"/>
          <p:cNvSpPr>
            <a:spLocks noGrp="1"/>
          </p:cNvSpPr>
          <p:nvPr>
            <p:ph type="body" sz="quarter" idx="10" hasCustomPrompt="1"/>
          </p:nvPr>
        </p:nvSpPr>
        <p:spPr>
          <a:xfrm>
            <a:off x="1080000" y="237600"/>
            <a:ext cx="7416000" cy="1022400"/>
          </a:xfrm>
          <a:prstGeom prst="rect">
            <a:avLst/>
          </a:prstGeom>
        </p:spPr>
        <p:txBody>
          <a:bodyPr vert="horz" wrap="square" anchor="ctr" anchorCtr="0"/>
          <a:lstStyle>
            <a:lvl1pPr marL="0" indent="0">
              <a:spcBef>
                <a:spcPts val="0"/>
              </a:spcBef>
              <a:buFontTx/>
              <a:buNone/>
              <a:defRPr sz="3200" baseline="0">
                <a:solidFill>
                  <a:srgbClr val="727272"/>
                </a:solidFill>
                <a:latin typeface="Arial"/>
              </a:defRPr>
            </a:lvl1pPr>
            <a:lvl2pPr>
              <a:spcBef>
                <a:spcPts val="0"/>
              </a:spcBef>
              <a:defRPr sz="3200" baseline="0">
                <a:solidFill>
                  <a:srgbClr val="727272"/>
                </a:solidFill>
                <a:latin typeface="Arial"/>
              </a:defRPr>
            </a:lvl2pPr>
            <a:lvl3pPr>
              <a:spcBef>
                <a:spcPts val="0"/>
              </a:spcBef>
              <a:defRPr sz="3200" baseline="0">
                <a:solidFill>
                  <a:srgbClr val="727272"/>
                </a:solidFill>
                <a:latin typeface="Arial"/>
              </a:defRPr>
            </a:lvl3pPr>
            <a:lvl4pPr>
              <a:spcBef>
                <a:spcPts val="0"/>
              </a:spcBef>
              <a:defRPr sz="3200" baseline="0">
                <a:solidFill>
                  <a:srgbClr val="727272"/>
                </a:solidFill>
                <a:latin typeface="Arial"/>
              </a:defRPr>
            </a:lvl4pPr>
            <a:lvl5pPr>
              <a:spcBef>
                <a:spcPts val="0"/>
              </a:spcBef>
              <a:defRPr sz="3200" baseline="0">
                <a:solidFill>
                  <a:srgbClr val="727272"/>
                </a:solidFill>
                <a:latin typeface="Arial"/>
              </a:defRPr>
            </a:lvl5pPr>
          </a:lstStyle>
          <a:p>
            <a:pPr lvl="0"/>
            <a:r>
              <a:rPr lang="fr-FR" dirty="0" err="1" smtClean="0"/>
              <a:t>Slide</a:t>
            </a:r>
            <a:r>
              <a:rPr lang="fr-FR" dirty="0" smtClean="0"/>
              <a:t> </a:t>
            </a:r>
            <a:r>
              <a:rPr lang="fr-FR" dirty="0" err="1" smtClean="0"/>
              <a:t>title</a:t>
            </a:r>
            <a:r>
              <a:rPr lang="fr-FR" dirty="0" smtClean="0"/>
              <a:t/>
            </a:r>
            <a:br>
              <a:rPr lang="fr-FR" dirty="0" smtClean="0"/>
            </a:br>
            <a:r>
              <a:rPr lang="fr-FR" dirty="0" err="1" smtClean="0"/>
              <a:t>Slide</a:t>
            </a:r>
            <a:r>
              <a:rPr lang="fr-FR" dirty="0" smtClean="0"/>
              <a:t> </a:t>
            </a:r>
            <a:r>
              <a:rPr lang="fr-FR" dirty="0" err="1" smtClean="0"/>
              <a:t>title</a:t>
            </a:r>
            <a:r>
              <a:rPr lang="fr-FR" dirty="0" smtClean="0"/>
              <a:t> </a:t>
            </a:r>
            <a:r>
              <a:rPr lang="fr-FR" dirty="0" err="1" smtClean="0"/>
              <a:t>can</a:t>
            </a:r>
            <a:r>
              <a:rPr lang="fr-FR" dirty="0" smtClean="0"/>
              <a:t> </a:t>
            </a:r>
            <a:r>
              <a:rPr lang="fr-FR" dirty="0" err="1" smtClean="0"/>
              <a:t>be</a:t>
            </a:r>
            <a:r>
              <a:rPr lang="fr-FR" dirty="0" smtClean="0"/>
              <a:t> </a:t>
            </a:r>
            <a:r>
              <a:rPr lang="fr-FR" dirty="0" err="1" smtClean="0"/>
              <a:t>extended</a:t>
            </a:r>
            <a:r>
              <a:rPr lang="fr-FR" dirty="0" smtClean="0"/>
              <a:t> to </a:t>
            </a:r>
            <a:r>
              <a:rPr lang="fr-FR" dirty="0" err="1" smtClean="0"/>
              <a:t>two</a:t>
            </a:r>
            <a:r>
              <a:rPr lang="fr-FR" dirty="0" smtClean="0"/>
              <a:t> </a:t>
            </a:r>
            <a:r>
              <a:rPr lang="fr-FR" dirty="0" err="1" smtClean="0"/>
              <a:t>lines</a:t>
            </a:r>
            <a:endParaRPr lang="fr-FR" dirty="0"/>
          </a:p>
        </p:txBody>
      </p:sp>
    </p:spTree>
    <p:extLst>
      <p:ext uri="{BB962C8B-B14F-4D97-AF65-F5344CB8AC3E}">
        <p14:creationId xmlns:p14="http://schemas.microsoft.com/office/powerpoint/2010/main" val="7516653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bg>
      <p:bgPr>
        <a:solidFill>
          <a:schemeClr val="tx2"/>
        </a:solidFill>
        <a:effectLst/>
      </p:bgPr>
    </p:bg>
    <p:spTree>
      <p:nvGrpSpPr>
        <p:cNvPr id="1" name=""/>
        <p:cNvGrpSpPr/>
        <p:nvPr/>
      </p:nvGrpSpPr>
      <p:grpSpPr>
        <a:xfrm>
          <a:off x="0" y="0"/>
          <a:ext cx="0" cy="0"/>
          <a:chOff x="0" y="0"/>
          <a:chExt cx="0" cy="0"/>
        </a:xfrm>
      </p:grpSpPr>
      <p:pic>
        <p:nvPicPr>
          <p:cNvPr id="38" name="Image 1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516000" y="2628508"/>
            <a:ext cx="2628000" cy="4229631"/>
          </a:xfrm>
          <a:prstGeom prst="rect">
            <a:avLst/>
          </a:prstGeom>
        </p:spPr>
      </p:pic>
      <p:pic>
        <p:nvPicPr>
          <p:cNvPr id="39" name="Imag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164000" y="6001200"/>
            <a:ext cx="1742400" cy="685680"/>
          </a:xfrm>
          <a:prstGeom prst="rect">
            <a:avLst/>
          </a:prstGeom>
        </p:spPr>
      </p:pic>
      <p:pic>
        <p:nvPicPr>
          <p:cNvPr id="36" name="Image 1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10800000">
            <a:off x="0" y="508"/>
            <a:ext cx="2628000" cy="4229631"/>
          </a:xfrm>
          <a:prstGeom prst="rect">
            <a:avLst/>
          </a:prstGeom>
        </p:spPr>
      </p:pic>
      <p:sp>
        <p:nvSpPr>
          <p:cNvPr id="8" name="Title 7"/>
          <p:cNvSpPr>
            <a:spLocks noGrp="1"/>
          </p:cNvSpPr>
          <p:nvPr>
            <p:ph type="ctrTitle" hasCustomPrompt="1"/>
          </p:nvPr>
        </p:nvSpPr>
        <p:spPr>
          <a:xfrm>
            <a:off x="1368000" y="2480400"/>
            <a:ext cx="6300000" cy="1267200"/>
          </a:xfrm>
          <a:prstGeom prst="rect">
            <a:avLst/>
          </a:prstGeom>
        </p:spPr>
        <p:txBody>
          <a:bodyPr lIns="90000" rIns="90000" anchor="b">
            <a:spAutoFit/>
          </a:bodyPr>
          <a:lstStyle>
            <a:lvl1pPr>
              <a:lnSpc>
                <a:spcPts val="4500"/>
              </a:lnSpc>
              <a:defRPr sz="4500" cap="all" baseline="0">
                <a:solidFill>
                  <a:schemeClr val="bg1"/>
                </a:solidFill>
              </a:defRPr>
            </a:lvl1pPr>
          </a:lstStyle>
          <a:p>
            <a:r>
              <a:rPr kumimoji="0" lang="fr-FR" dirty="0"/>
              <a:t>CLIQUEZ POUR MODIFIER LE TITRE</a:t>
            </a:r>
            <a:endParaRPr kumimoji="0" lang="en-US" dirty="0"/>
          </a:p>
        </p:txBody>
      </p:sp>
      <p:sp>
        <p:nvSpPr>
          <p:cNvPr id="9" name="Subtitle 8"/>
          <p:cNvSpPr>
            <a:spLocks noGrp="1"/>
          </p:cNvSpPr>
          <p:nvPr>
            <p:ph type="subTitle" idx="1" hasCustomPrompt="1"/>
          </p:nvPr>
        </p:nvSpPr>
        <p:spPr>
          <a:xfrm>
            <a:off x="1368000" y="3805200"/>
            <a:ext cx="6300000" cy="352800"/>
          </a:xfrm>
        </p:spPr>
        <p:txBody>
          <a:bodyPr lIns="90000" rIns="90000">
            <a:spAutoFit/>
          </a:bodyPr>
          <a:lstStyle>
            <a:lvl1pPr marL="0" indent="0" algn="l">
              <a:lnSpc>
                <a:spcPts val="2000"/>
              </a:lnSpc>
              <a:spcBef>
                <a:spcPts val="0"/>
              </a:spcBef>
              <a:buNone/>
              <a:defRPr sz="1800" baseline="0">
                <a:solidFill>
                  <a:schemeClr val="bg1"/>
                </a:solidFill>
                <a:latin typeface="+mj-l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fr-FR" dirty="0"/>
              <a:t>Cliquez pour modifier les sous-titres</a:t>
            </a:r>
            <a:endParaRPr kumimoji="0" lang="en-US" dirty="0"/>
          </a:p>
        </p:txBody>
      </p:sp>
      <p:pic>
        <p:nvPicPr>
          <p:cNvPr id="37" name="Image 11"/>
          <p:cNvPicPr>
            <a:picLocks noChangeAspect="1"/>
          </p:cNvPicPr>
          <p:nvPr/>
        </p:nvPicPr>
        <p:blipFill>
          <a:blip r:embed="rId4" cstate="print"/>
          <a:stretch>
            <a:fillRect/>
          </a:stretch>
        </p:blipFill>
        <p:spPr>
          <a:xfrm>
            <a:off x="511200" y="432000"/>
            <a:ext cx="692307" cy="1440000"/>
          </a:xfrm>
          <a:prstGeom prst="rect">
            <a:avLst/>
          </a:prstGeom>
        </p:spPr>
      </p:pic>
      <p:sp>
        <p:nvSpPr>
          <p:cNvPr id="12" name="Date Placeholder 3"/>
          <p:cNvSpPr>
            <a:spLocks noGrp="1"/>
          </p:cNvSpPr>
          <p:nvPr>
            <p:ph type="dt" sz="half" idx="2"/>
          </p:nvPr>
        </p:nvSpPr>
        <p:spPr>
          <a:xfrm>
            <a:off x="403200" y="6411600"/>
            <a:ext cx="900000" cy="244800"/>
          </a:xfrm>
          <a:prstGeom prst="rect">
            <a:avLst/>
          </a:prstGeom>
        </p:spPr>
        <p:txBody>
          <a:bodyPr vert="horz" lIns="91440" tIns="45720" rIns="91440" bIns="45720" rtlCol="0" anchor="t" anchorCtr="0"/>
          <a:lstStyle>
            <a:lvl1pPr algn="l">
              <a:defRPr sz="1000" baseline="0">
                <a:solidFill>
                  <a:schemeClr val="bg1"/>
                </a:solidFill>
                <a:latin typeface="Arial"/>
              </a:defRPr>
            </a:lvl1pPr>
          </a:lstStyle>
          <a:p>
            <a:fld id="{227268BA-8885-4129-951A-496AB5F42FE1}" type="datetime1">
              <a:rPr lang="en-GB" smtClean="0">
                <a:solidFill>
                  <a:prstClr val="white"/>
                </a:solidFill>
              </a:rPr>
              <a:t>07/08/2018</a:t>
            </a:fld>
            <a:endParaRPr lang="en-GB">
              <a:solidFill>
                <a:prstClr val="white"/>
              </a:solidFill>
            </a:endParaRPr>
          </a:p>
        </p:txBody>
      </p:sp>
      <p:sp>
        <p:nvSpPr>
          <p:cNvPr id="13" name="Footer Placeholder 4"/>
          <p:cNvSpPr>
            <a:spLocks noGrp="1"/>
          </p:cNvSpPr>
          <p:nvPr>
            <p:ph type="ftr" sz="quarter" idx="3"/>
          </p:nvPr>
        </p:nvSpPr>
        <p:spPr>
          <a:xfrm>
            <a:off x="1368000" y="6411600"/>
            <a:ext cx="4680000" cy="244800"/>
          </a:xfrm>
          <a:prstGeom prst="rect">
            <a:avLst/>
          </a:prstGeom>
        </p:spPr>
        <p:txBody>
          <a:bodyPr vert="horz" lIns="91440" tIns="45720" rIns="91440" bIns="45720" rtlCol="0" anchor="t" anchorCtr="0"/>
          <a:lstStyle>
            <a:lvl1pPr algn="l">
              <a:defRPr sz="1000" kern="1200" baseline="0">
                <a:solidFill>
                  <a:schemeClr val="bg1"/>
                </a:solidFill>
                <a:latin typeface="Arial"/>
              </a:defRPr>
            </a:lvl1pPr>
          </a:lstStyle>
          <a:p>
            <a:endParaRPr lang="en-GB">
              <a:solidFill>
                <a:prstClr val="white"/>
              </a:solidFil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Titre et contenu">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eaLnBrk="1" latinLnBrk="0" hangingPunct="1">
              <a:defRPr/>
            </a:lvl1pPr>
            <a:lvl2pPr eaLnBrk="1" latinLnBrk="0" hangingPunct="1">
              <a:defRPr/>
            </a:lvl2pPr>
            <a:lvl3pPr eaLnBrk="1" latinLnBrk="0" hangingPunct="1">
              <a:defRPr/>
            </a:lvl3pPr>
            <a:lvl4pPr eaLnBrk="1" latinLnBrk="0" hangingPunct="1">
              <a:defRPr/>
            </a:lvl4pPr>
            <a:lvl5pPr eaLnBrk="1" latinLnBrk="0" hangingPunct="1">
              <a:defRPr/>
            </a:lvl5pPr>
          </a:lstStyle>
          <a:p>
            <a:pPr lvl="0" eaLnBrk="1" latinLnBrk="0" hangingPunct="1"/>
            <a:r>
              <a:rPr lang="fr-FR" dirty="0"/>
              <a:t>Cliquez pour modifier les styles du texte du masque</a:t>
            </a:r>
            <a:endParaRPr lang="en-US" dirty="0"/>
          </a:p>
          <a:p>
            <a:pPr lvl="1" eaLnBrk="1" latinLnBrk="0" hangingPunct="1"/>
            <a:r>
              <a:rPr lang="en-US" dirty="0" err="1"/>
              <a:t>Deuxième</a:t>
            </a:r>
            <a:r>
              <a:rPr lang="en-US" dirty="0"/>
              <a:t> </a:t>
            </a:r>
            <a:r>
              <a:rPr lang="en-US" dirty="0" err="1"/>
              <a:t>niveau</a:t>
            </a:r>
            <a:endParaRPr lang="en-US" dirty="0"/>
          </a:p>
          <a:p>
            <a:pPr lvl="2" eaLnBrk="1" latinLnBrk="0" hangingPunct="1"/>
            <a:r>
              <a:rPr lang="en-US" dirty="0" err="1"/>
              <a:t>Troisième</a:t>
            </a:r>
            <a:r>
              <a:rPr lang="en-US" dirty="0"/>
              <a:t> </a:t>
            </a:r>
            <a:r>
              <a:rPr lang="en-US" dirty="0" err="1"/>
              <a:t>niveau</a:t>
            </a:r>
            <a:endParaRPr lang="en-US" dirty="0"/>
          </a:p>
          <a:p>
            <a:pPr lvl="3" eaLnBrk="1" latinLnBrk="0" hangingPunct="1"/>
            <a:r>
              <a:rPr lang="en-US" dirty="0" err="1"/>
              <a:t>Quatrième</a:t>
            </a:r>
            <a:r>
              <a:rPr lang="en-US" dirty="0"/>
              <a:t> </a:t>
            </a:r>
            <a:r>
              <a:rPr lang="en-US" dirty="0" err="1"/>
              <a:t>niveau</a:t>
            </a:r>
            <a:endParaRPr lang="en-US" dirty="0"/>
          </a:p>
          <a:p>
            <a:pPr lvl="4" eaLnBrk="1" latinLnBrk="0" hangingPunct="1"/>
            <a:r>
              <a:rPr lang="en-US" dirty="0" err="1"/>
              <a:t>Cinquième</a:t>
            </a:r>
            <a:r>
              <a:rPr lang="en-US" dirty="0"/>
              <a:t> </a:t>
            </a:r>
            <a:r>
              <a:rPr lang="en-US" dirty="0" err="1"/>
              <a:t>niveau</a:t>
            </a:r>
            <a:endParaRPr kumimoji="0" lang="en-US" dirty="0"/>
          </a:p>
        </p:txBody>
      </p:sp>
      <p:sp>
        <p:nvSpPr>
          <p:cNvPr id="8" name="Date Placeholder 3"/>
          <p:cNvSpPr>
            <a:spLocks noGrp="1"/>
          </p:cNvSpPr>
          <p:nvPr>
            <p:ph type="dt" sz="half" idx="2"/>
          </p:nvPr>
        </p:nvSpPr>
        <p:spPr>
          <a:xfrm>
            <a:off x="403200" y="6411600"/>
            <a:ext cx="900000" cy="244800"/>
          </a:xfrm>
          <a:prstGeom prst="rect">
            <a:avLst/>
          </a:prstGeom>
        </p:spPr>
        <p:txBody>
          <a:bodyPr vert="horz" lIns="91440" tIns="45720" rIns="91440" bIns="45720" rtlCol="0" anchor="t" anchorCtr="0"/>
          <a:lstStyle>
            <a:lvl1pPr algn="l">
              <a:defRPr sz="1000" baseline="0">
                <a:solidFill>
                  <a:srgbClr val="727272"/>
                </a:solidFill>
                <a:latin typeface="Arial"/>
              </a:defRPr>
            </a:lvl1pPr>
          </a:lstStyle>
          <a:p>
            <a:fld id="{A657058F-32DA-445C-A244-04DAD6B1247B}" type="datetime1">
              <a:rPr lang="en-GB" smtClean="0">
                <a:solidFill>
                  <a:prstClr val="white"/>
                </a:solidFill>
              </a:rPr>
              <a:t>07/08/2018</a:t>
            </a:fld>
            <a:endParaRPr lang="en-GB">
              <a:solidFill>
                <a:prstClr val="white"/>
              </a:solidFill>
            </a:endParaRPr>
          </a:p>
        </p:txBody>
      </p:sp>
      <p:sp>
        <p:nvSpPr>
          <p:cNvPr id="9" name="Footer Placeholder 4"/>
          <p:cNvSpPr>
            <a:spLocks noGrp="1"/>
          </p:cNvSpPr>
          <p:nvPr>
            <p:ph type="ftr" sz="quarter" idx="3"/>
          </p:nvPr>
        </p:nvSpPr>
        <p:spPr>
          <a:xfrm>
            <a:off x="1368000" y="6411600"/>
            <a:ext cx="4680000" cy="244800"/>
          </a:xfrm>
          <a:prstGeom prst="rect">
            <a:avLst/>
          </a:prstGeom>
        </p:spPr>
        <p:txBody>
          <a:bodyPr vert="horz" lIns="91440" tIns="45720" rIns="91440" bIns="45720" rtlCol="0" anchor="t" anchorCtr="0"/>
          <a:lstStyle>
            <a:lvl1pPr algn="l">
              <a:defRPr sz="1000" kern="1200" baseline="0">
                <a:solidFill>
                  <a:srgbClr val="727272"/>
                </a:solidFill>
                <a:latin typeface="Arial"/>
              </a:defRPr>
            </a:lvl1pPr>
          </a:lstStyle>
          <a:p>
            <a:endParaRPr lang="en-GB">
              <a:solidFill>
                <a:prstClr val="white"/>
              </a:solidFill>
            </a:endParaRPr>
          </a:p>
        </p:txBody>
      </p:sp>
      <p:sp>
        <p:nvSpPr>
          <p:cNvPr id="10" name="Slide Number Placeholder 5"/>
          <p:cNvSpPr>
            <a:spLocks noGrp="1"/>
          </p:cNvSpPr>
          <p:nvPr>
            <p:ph type="sldNum" sz="quarter" idx="4"/>
          </p:nvPr>
        </p:nvSpPr>
        <p:spPr>
          <a:xfrm>
            <a:off x="8640000" y="6411600"/>
            <a:ext cx="342000" cy="244800"/>
          </a:xfrm>
          <a:prstGeom prst="rect">
            <a:avLst/>
          </a:prstGeom>
        </p:spPr>
        <p:txBody>
          <a:bodyPr vert="horz" wrap="none" lIns="91440" tIns="45720" rIns="91440" bIns="45720" rtlCol="0" anchor="t" anchorCtr="0"/>
          <a:lstStyle>
            <a:lvl1pPr algn="r">
              <a:defRPr sz="1000" baseline="0">
                <a:solidFill>
                  <a:schemeClr val="bg1"/>
                </a:solidFill>
                <a:latin typeface="Arial"/>
              </a:defRPr>
            </a:lvl1pPr>
          </a:lstStyle>
          <a:p>
            <a:fld id="{ECC21D3F-8F1A-49C5-AD48-E60BC70EEBCB}" type="slidenum">
              <a:rPr lang="en-GB" smtClean="0"/>
              <a:pPr/>
              <a:t>‹#›</a:t>
            </a:fld>
            <a:endParaRPr lang="en-GB"/>
          </a:p>
        </p:txBody>
      </p:sp>
      <p:sp>
        <p:nvSpPr>
          <p:cNvPr id="11" name="Title Placeholder 1"/>
          <p:cNvSpPr>
            <a:spLocks noGrp="1"/>
          </p:cNvSpPr>
          <p:nvPr>
            <p:ph type="title" hasCustomPrompt="1"/>
          </p:nvPr>
        </p:nvSpPr>
        <p:spPr>
          <a:xfrm>
            <a:off x="1080000" y="237600"/>
            <a:ext cx="7416000" cy="1022400"/>
          </a:xfrm>
          <a:prstGeom prst="rect">
            <a:avLst/>
          </a:prstGeom>
        </p:spPr>
        <p:txBody>
          <a:bodyPr vert="horz" lIns="91440" tIns="45720" rIns="91440" bIns="45720" rtlCol="0" anchor="ctr">
            <a:noAutofit/>
          </a:bodyPr>
          <a:lstStyle/>
          <a:p>
            <a:r>
              <a:rPr lang="fr-FR" dirty="0"/>
              <a:t>Cliquez pour modifier le titre</a:t>
            </a:r>
            <a:br>
              <a:rPr lang="fr-FR" dirty="0"/>
            </a:br>
            <a:r>
              <a:rPr lang="fr-FR" dirty="0"/>
              <a:t>Le titre peut-être étendu sur deux lignes</a:t>
            </a:r>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p:cSld name="En-tête de section">
    <p:bg>
      <p:bgPr>
        <a:solidFill>
          <a:schemeClr val="tx1"/>
        </a:solidFill>
        <a:effectLst/>
      </p:bgPr>
    </p:bg>
    <p:spTree>
      <p:nvGrpSpPr>
        <p:cNvPr id="1" name=""/>
        <p:cNvGrpSpPr/>
        <p:nvPr/>
      </p:nvGrpSpPr>
      <p:grpSpPr>
        <a:xfrm>
          <a:off x="0" y="0"/>
          <a:ext cx="0" cy="0"/>
          <a:chOff x="0" y="0"/>
          <a:chExt cx="0" cy="0"/>
        </a:xfrm>
      </p:grpSpPr>
      <p:pic>
        <p:nvPicPr>
          <p:cNvPr id="7" name="Image 6"/>
          <p:cNvPicPr>
            <a:picLocks noChangeAspect="1"/>
          </p:cNvPicPr>
          <p:nvPr/>
        </p:nvPicPr>
        <p:blipFill>
          <a:blip r:embed="rId2" cstate="print"/>
          <a:stretch>
            <a:fillRect/>
          </a:stretch>
        </p:blipFill>
        <p:spPr>
          <a:xfrm>
            <a:off x="8193600" y="5328000"/>
            <a:ext cx="950407" cy="1530000"/>
          </a:xfrm>
          <a:prstGeom prst="rect">
            <a:avLst/>
          </a:prstGeom>
        </p:spPr>
      </p:pic>
      <p:pic>
        <p:nvPicPr>
          <p:cNvPr id="8" name="Image 7"/>
          <p:cNvPicPr>
            <a:picLocks noChangeAspect="1"/>
          </p:cNvPicPr>
          <p:nvPr/>
        </p:nvPicPr>
        <p:blipFill>
          <a:blip r:embed="rId3" cstate="print"/>
          <a:stretch>
            <a:fillRect/>
          </a:stretch>
        </p:blipFill>
        <p:spPr>
          <a:xfrm>
            <a:off x="579600" y="468000"/>
            <a:ext cx="692308" cy="1440000"/>
          </a:xfrm>
          <a:prstGeom prst="rect">
            <a:avLst/>
          </a:prstGeom>
        </p:spPr>
      </p:pic>
      <p:sp>
        <p:nvSpPr>
          <p:cNvPr id="9" name="Title 1"/>
          <p:cNvSpPr>
            <a:spLocks noGrp="1"/>
          </p:cNvSpPr>
          <p:nvPr>
            <p:ph type="title" hasCustomPrompt="1"/>
          </p:nvPr>
        </p:nvSpPr>
        <p:spPr>
          <a:xfrm>
            <a:off x="1260000" y="2682992"/>
            <a:ext cx="6624000" cy="1531616"/>
          </a:xfrm>
        </p:spPr>
        <p:txBody>
          <a:bodyPr anchor="ctr" anchorCtr="0">
            <a:spAutoFit/>
          </a:bodyPr>
          <a:lstStyle>
            <a:lvl1pPr algn="ctr">
              <a:lnSpc>
                <a:spcPts val="3700"/>
              </a:lnSpc>
              <a:defRPr sz="3700" b="0" i="0" cap="all" baseline="0">
                <a:solidFill>
                  <a:schemeClr val="bg1"/>
                </a:solidFill>
              </a:defRPr>
            </a:lvl1pPr>
          </a:lstStyle>
          <a:p>
            <a:r>
              <a:rPr lang="fr-FR" dirty="0"/>
              <a:t>Cliquez pour modifier</a:t>
            </a:r>
            <a:br>
              <a:rPr lang="fr-FR" dirty="0"/>
            </a:br>
            <a:r>
              <a:rPr lang="fr-FR" dirty="0"/>
              <a:t>le titre de l'en-tête de section</a:t>
            </a:r>
            <a:endParaRPr lang="en-US" dirty="0"/>
          </a:p>
        </p:txBody>
      </p:sp>
      <p:sp>
        <p:nvSpPr>
          <p:cNvPr id="10" name="Date Placeholder 3"/>
          <p:cNvSpPr>
            <a:spLocks noGrp="1"/>
          </p:cNvSpPr>
          <p:nvPr>
            <p:ph type="dt" sz="half" idx="2"/>
          </p:nvPr>
        </p:nvSpPr>
        <p:spPr>
          <a:xfrm>
            <a:off x="403200" y="6411600"/>
            <a:ext cx="900000" cy="244800"/>
          </a:xfrm>
          <a:prstGeom prst="rect">
            <a:avLst/>
          </a:prstGeom>
        </p:spPr>
        <p:txBody>
          <a:bodyPr vert="horz" lIns="91440" tIns="45720" rIns="91440" bIns="45720" rtlCol="0" anchor="t" anchorCtr="0"/>
          <a:lstStyle>
            <a:lvl1pPr algn="l">
              <a:defRPr sz="1000" baseline="0">
                <a:solidFill>
                  <a:schemeClr val="bg1"/>
                </a:solidFill>
                <a:latin typeface="Arial"/>
              </a:defRPr>
            </a:lvl1pPr>
          </a:lstStyle>
          <a:p>
            <a:fld id="{659052B7-249D-4DC5-AEF9-C38F3063005F}" type="datetime1">
              <a:rPr lang="en-GB" smtClean="0">
                <a:solidFill>
                  <a:prstClr val="white"/>
                </a:solidFill>
              </a:rPr>
              <a:t>07/08/2018</a:t>
            </a:fld>
            <a:endParaRPr lang="en-GB">
              <a:solidFill>
                <a:prstClr val="white"/>
              </a:solidFill>
            </a:endParaRPr>
          </a:p>
        </p:txBody>
      </p:sp>
      <p:sp>
        <p:nvSpPr>
          <p:cNvPr id="11" name="Footer Placeholder 4"/>
          <p:cNvSpPr>
            <a:spLocks noGrp="1"/>
          </p:cNvSpPr>
          <p:nvPr>
            <p:ph type="ftr" sz="quarter" idx="3"/>
          </p:nvPr>
        </p:nvSpPr>
        <p:spPr>
          <a:xfrm>
            <a:off x="1368000" y="6411600"/>
            <a:ext cx="4680000" cy="244800"/>
          </a:xfrm>
          <a:prstGeom prst="rect">
            <a:avLst/>
          </a:prstGeom>
        </p:spPr>
        <p:txBody>
          <a:bodyPr vert="horz" lIns="91440" tIns="45720" rIns="91440" bIns="45720" rtlCol="0" anchor="t" anchorCtr="0"/>
          <a:lstStyle>
            <a:lvl1pPr algn="l">
              <a:defRPr sz="1000" kern="1200" baseline="0">
                <a:solidFill>
                  <a:schemeClr val="bg1"/>
                </a:solidFill>
                <a:latin typeface="Arial"/>
              </a:defRPr>
            </a:lvl1pPr>
          </a:lstStyle>
          <a:p>
            <a:endParaRPr lang="en-GB">
              <a:solidFill>
                <a:prstClr val="white"/>
              </a:solidFill>
            </a:endParaRPr>
          </a:p>
        </p:txBody>
      </p:sp>
      <p:sp>
        <p:nvSpPr>
          <p:cNvPr id="12" name="Slide Number Placeholder 5"/>
          <p:cNvSpPr>
            <a:spLocks noGrp="1"/>
          </p:cNvSpPr>
          <p:nvPr>
            <p:ph type="sldNum" sz="quarter" idx="4"/>
          </p:nvPr>
        </p:nvSpPr>
        <p:spPr>
          <a:xfrm>
            <a:off x="8640000" y="6411600"/>
            <a:ext cx="342000" cy="244800"/>
          </a:xfrm>
          <a:prstGeom prst="rect">
            <a:avLst/>
          </a:prstGeom>
        </p:spPr>
        <p:txBody>
          <a:bodyPr vert="horz" wrap="none" lIns="91440" tIns="45720" rIns="91440" bIns="45720" rtlCol="0" anchor="t" anchorCtr="0"/>
          <a:lstStyle>
            <a:lvl1pPr algn="r">
              <a:defRPr sz="1000" baseline="0">
                <a:solidFill>
                  <a:schemeClr val="tx2"/>
                </a:solidFill>
                <a:latin typeface="Arial"/>
              </a:defRPr>
            </a:lvl1pPr>
          </a:lstStyle>
          <a:p>
            <a:fld id="{ECC21D3F-8F1A-49C5-AD48-E60BC70EEBCB}" type="slidenum">
              <a:rPr lang="en-GB" smtClean="0"/>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fr-FR" dirty="0"/>
              <a:t>Click to </a:t>
            </a:r>
            <a:r>
              <a:rPr lang="fr-FR" dirty="0" err="1"/>
              <a:t>edit</a:t>
            </a:r>
            <a:r>
              <a:rPr lang="fr-FR" dirty="0"/>
              <a:t> </a:t>
            </a:r>
            <a:r>
              <a:rPr lang="fr-FR" dirty="0" err="1"/>
              <a:t>Slide</a:t>
            </a:r>
            <a:r>
              <a:rPr lang="fr-FR" dirty="0"/>
              <a:t> </a:t>
            </a:r>
            <a:r>
              <a:rPr lang="fr-FR" dirty="0" err="1"/>
              <a:t>title</a:t>
            </a:r>
            <a:r>
              <a:rPr lang="fr-FR" dirty="0"/>
              <a:t/>
            </a:r>
            <a:br>
              <a:rPr lang="fr-FR" dirty="0"/>
            </a:br>
            <a:r>
              <a:rPr lang="fr-FR" dirty="0" err="1"/>
              <a:t>Slide</a:t>
            </a:r>
            <a:r>
              <a:rPr lang="fr-FR" dirty="0"/>
              <a:t> </a:t>
            </a:r>
            <a:r>
              <a:rPr lang="fr-FR" dirty="0" err="1"/>
              <a:t>title</a:t>
            </a:r>
            <a:r>
              <a:rPr lang="fr-FR" dirty="0"/>
              <a:t> </a:t>
            </a:r>
            <a:r>
              <a:rPr lang="fr-FR" dirty="0" err="1"/>
              <a:t>can</a:t>
            </a:r>
            <a:r>
              <a:rPr lang="fr-FR" dirty="0"/>
              <a:t> </a:t>
            </a:r>
            <a:r>
              <a:rPr lang="fr-FR" dirty="0" err="1"/>
              <a:t>be</a:t>
            </a:r>
            <a:r>
              <a:rPr lang="fr-FR" dirty="0"/>
              <a:t> </a:t>
            </a:r>
            <a:r>
              <a:rPr lang="fr-FR" dirty="0" err="1"/>
              <a:t>extended</a:t>
            </a:r>
            <a:r>
              <a:rPr lang="fr-FR" dirty="0"/>
              <a:t> to </a:t>
            </a:r>
            <a:r>
              <a:rPr lang="fr-FR" dirty="0" err="1"/>
              <a:t>two</a:t>
            </a:r>
            <a:r>
              <a:rPr lang="fr-FR" dirty="0"/>
              <a:t> </a:t>
            </a:r>
            <a:r>
              <a:rPr lang="fr-FR" dirty="0" err="1"/>
              <a:t>lines</a:t>
            </a:r>
            <a:endParaRPr lang="en-US" dirty="0"/>
          </a:p>
        </p:txBody>
      </p:sp>
      <p:sp>
        <p:nvSpPr>
          <p:cNvPr id="3" name="Content Placeholder 2"/>
          <p:cNvSpPr>
            <a:spLocks noGrp="1"/>
          </p:cNvSpPr>
          <p:nvPr>
            <p:ph idx="1"/>
          </p:nvPr>
        </p:nvSpPr>
        <p:spPr/>
        <p:txBody>
          <a:bodyPr/>
          <a:lstStyle>
            <a:lvl1pPr>
              <a:defRPr>
                <a:solidFill>
                  <a:schemeClr val="tx1"/>
                </a:solidFill>
              </a:defRPr>
            </a:lvl1pPr>
            <a:lvl2pPr>
              <a:buClr>
                <a:schemeClr val="tx1"/>
              </a:buCl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F126253-D31D-4A11-9B5A-395CCAC8BC1C}" type="datetime1">
              <a:rPr lang="en-GB" smtClean="0">
                <a:solidFill>
                  <a:prstClr val="white"/>
                </a:solidFill>
              </a:rPr>
              <a:t>07/08/2018</a:t>
            </a:fld>
            <a:endParaRPr lang="en-GB">
              <a:solidFill>
                <a:prstClr val="white"/>
              </a:solidFill>
            </a:endParaRPr>
          </a:p>
        </p:txBody>
      </p:sp>
      <p:sp>
        <p:nvSpPr>
          <p:cNvPr id="5" name="Footer Placeholder 4"/>
          <p:cNvSpPr>
            <a:spLocks noGrp="1"/>
          </p:cNvSpPr>
          <p:nvPr>
            <p:ph type="ftr" sz="quarter" idx="11"/>
          </p:nvPr>
        </p:nvSpPr>
        <p:spPr/>
        <p:txBody>
          <a:bodyPr/>
          <a:lstStyle/>
          <a:p>
            <a:endParaRPr lang="en-GB">
              <a:solidFill>
                <a:prstClr val="white"/>
              </a:solidFill>
            </a:endParaRPr>
          </a:p>
        </p:txBody>
      </p:sp>
      <p:sp>
        <p:nvSpPr>
          <p:cNvPr id="6" name="Slide Number Placeholder 5"/>
          <p:cNvSpPr>
            <a:spLocks noGrp="1"/>
          </p:cNvSpPr>
          <p:nvPr>
            <p:ph type="sldNum" sz="quarter" idx="12"/>
          </p:nvPr>
        </p:nvSpPr>
        <p:spPr/>
        <p:txBody>
          <a:bodyPr/>
          <a:lstStyle/>
          <a:p>
            <a:fld id="{ECC21D3F-8F1A-49C5-AD48-E60BC70EEBCB}" type="slidenum">
              <a:rPr lang="en-GB" smtClean="0"/>
              <a:pPr/>
              <a:t>‹#›</a:t>
            </a:fld>
            <a:endParaRPr lang="en-GB"/>
          </a:p>
        </p:txBody>
      </p:sp>
    </p:spTree>
    <p:extLst>
      <p:ext uri="{BB962C8B-B14F-4D97-AF65-F5344CB8AC3E}">
        <p14:creationId xmlns:p14="http://schemas.microsoft.com/office/powerpoint/2010/main" val="18552702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3.emf"/><Relationship Id="rId3" Type="http://schemas.openxmlformats.org/officeDocument/2006/relationships/slideLayout" Target="../slideLayouts/slideLayout3.xml"/><Relationship Id="rId7"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8.xml"/><Relationship Id="rId7" Type="http://schemas.openxmlformats.org/officeDocument/2006/relationships/image" Target="../media/image3.emf"/><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image" Target="../media/image2.png"/><Relationship Id="rId5" Type="http://schemas.openxmlformats.org/officeDocument/2006/relationships/theme" Target="../theme/theme2.xml"/><Relationship Id="rId4"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20" name="Image 8"/>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8193600" y="5328184"/>
            <a:ext cx="950407" cy="1529631"/>
          </a:xfrm>
          <a:prstGeom prst="rect">
            <a:avLst/>
          </a:prstGeom>
        </p:spPr>
      </p:pic>
      <p:sp>
        <p:nvSpPr>
          <p:cNvPr id="21" name="Rectangle 20"/>
          <p:cNvSpPr/>
          <p:nvPr/>
        </p:nvSpPr>
        <p:spPr bwMode="auto">
          <a:xfrm>
            <a:off x="504000" y="1306800"/>
            <a:ext cx="8154000" cy="0"/>
          </a:xfrm>
          <a:prstGeom prst="rect">
            <a:avLst/>
          </a:prstGeom>
          <a:noFill/>
          <a:ln w="6350" cap="flat" cmpd="sng" algn="ctr">
            <a:solidFill>
              <a:srgbClr val="727272"/>
            </a:solidFill>
            <a:prstDash val="solid"/>
            <a:miter lim="800000"/>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fr-FR" sz="2000" b="0" i="0" u="none" strike="noStrike" cap="none" normalizeH="0" baseline="0">
              <a:ln>
                <a:noFill/>
              </a:ln>
              <a:solidFill>
                <a:schemeClr val="tx1"/>
              </a:solidFill>
              <a:effectLst/>
              <a:latin typeface="Helvetica 65 Medium" pitchFamily="34" charset="0"/>
            </a:endParaRPr>
          </a:p>
        </p:txBody>
      </p:sp>
      <p:pic>
        <p:nvPicPr>
          <p:cNvPr id="24" name="Image 7"/>
          <p:cNvPicPr>
            <a:picLocks noChangeAspect="1"/>
          </p:cNvPicPr>
          <p:nvPr/>
        </p:nvPicPr>
        <p:blipFill>
          <a:blip r:embed="rId8" cstate="print"/>
          <a:stretch>
            <a:fillRect/>
          </a:stretch>
        </p:blipFill>
        <p:spPr>
          <a:xfrm>
            <a:off x="500400" y="288000"/>
            <a:ext cx="458653" cy="954000"/>
          </a:xfrm>
          <a:prstGeom prst="rect">
            <a:avLst/>
          </a:prstGeom>
        </p:spPr>
      </p:pic>
      <p:sp>
        <p:nvSpPr>
          <p:cNvPr id="13" name="Text Placeholder 12"/>
          <p:cNvSpPr>
            <a:spLocks noGrp="1"/>
          </p:cNvSpPr>
          <p:nvPr>
            <p:ph type="body" idx="1"/>
          </p:nvPr>
        </p:nvSpPr>
        <p:spPr>
          <a:xfrm>
            <a:off x="468000" y="1602000"/>
            <a:ext cx="8218800" cy="4525200"/>
          </a:xfrm>
          <a:prstGeom prst="rect">
            <a:avLst/>
          </a:prstGeom>
        </p:spPr>
        <p:txBody>
          <a:bodyPr vert="horz">
            <a:normAutofit/>
          </a:bodyPr>
          <a:lstStyle/>
          <a:p>
            <a:pPr lvl="0" eaLnBrk="1" latinLnBrk="0" hangingPunct="1"/>
            <a:r>
              <a:rPr kumimoji="0" lang="fr-FR" dirty="0"/>
              <a:t>Cliquez pour modifier les styles du texte du masque</a:t>
            </a:r>
            <a:endParaRPr kumimoji="0" lang="en-US" dirty="0"/>
          </a:p>
          <a:p>
            <a:pPr lvl="1" eaLnBrk="1" latinLnBrk="0" hangingPunct="1"/>
            <a:r>
              <a:rPr kumimoji="0" lang="en-US" dirty="0" err="1"/>
              <a:t>Deuxième</a:t>
            </a:r>
            <a:r>
              <a:rPr kumimoji="0" lang="en-US" dirty="0"/>
              <a:t> </a:t>
            </a:r>
            <a:r>
              <a:rPr kumimoji="0" lang="en-US" dirty="0" err="1"/>
              <a:t>niveau</a:t>
            </a:r>
            <a:endParaRPr kumimoji="0" lang="en-US" dirty="0"/>
          </a:p>
          <a:p>
            <a:pPr lvl="2" eaLnBrk="1" latinLnBrk="0" hangingPunct="1"/>
            <a:r>
              <a:rPr kumimoji="0" lang="en-US" dirty="0" err="1"/>
              <a:t>Troisième</a:t>
            </a:r>
            <a:r>
              <a:rPr kumimoji="0" lang="en-US" dirty="0"/>
              <a:t> </a:t>
            </a:r>
            <a:r>
              <a:rPr kumimoji="0" lang="en-US" dirty="0" err="1"/>
              <a:t>niveau</a:t>
            </a:r>
            <a:endParaRPr kumimoji="0" lang="en-US" dirty="0"/>
          </a:p>
          <a:p>
            <a:pPr lvl="3" eaLnBrk="1" latinLnBrk="0" hangingPunct="1"/>
            <a:r>
              <a:rPr kumimoji="0" lang="en-US" dirty="0" err="1"/>
              <a:t>Quatrième</a:t>
            </a:r>
            <a:r>
              <a:rPr kumimoji="0" lang="en-US" dirty="0"/>
              <a:t> </a:t>
            </a:r>
            <a:r>
              <a:rPr kumimoji="0" lang="en-US" dirty="0" err="1"/>
              <a:t>niveau</a:t>
            </a:r>
            <a:endParaRPr kumimoji="0" lang="en-US" dirty="0"/>
          </a:p>
          <a:p>
            <a:pPr lvl="4" eaLnBrk="1" latinLnBrk="0" hangingPunct="1"/>
            <a:r>
              <a:rPr kumimoji="0" lang="en-US" dirty="0" err="1"/>
              <a:t>Cinquième</a:t>
            </a:r>
            <a:r>
              <a:rPr kumimoji="0" lang="en-US" dirty="0"/>
              <a:t> </a:t>
            </a:r>
            <a:r>
              <a:rPr kumimoji="0" lang="en-US" dirty="0" err="1"/>
              <a:t>niveau</a:t>
            </a:r>
            <a:endParaRPr kumimoji="0" lang="en-US" dirty="0"/>
          </a:p>
        </p:txBody>
      </p:sp>
      <p:sp>
        <p:nvSpPr>
          <p:cNvPr id="25" name="Title Placeholder 1"/>
          <p:cNvSpPr>
            <a:spLocks noGrp="1"/>
          </p:cNvSpPr>
          <p:nvPr>
            <p:ph type="title"/>
          </p:nvPr>
        </p:nvSpPr>
        <p:spPr>
          <a:xfrm>
            <a:off x="1080000" y="237600"/>
            <a:ext cx="7416000" cy="1022400"/>
          </a:xfrm>
          <a:prstGeom prst="rect">
            <a:avLst/>
          </a:prstGeom>
        </p:spPr>
        <p:txBody>
          <a:bodyPr vert="horz" lIns="91440" tIns="45720" rIns="91440" bIns="45720" rtlCol="0" anchor="ctr">
            <a:noAutofit/>
          </a:bodyPr>
          <a:lstStyle/>
          <a:p>
            <a:r>
              <a:rPr lang="fr-FR" dirty="0"/>
              <a:t>Cliquez pour modifier le titre</a:t>
            </a:r>
            <a:br>
              <a:rPr lang="fr-FR" dirty="0"/>
            </a:br>
            <a:r>
              <a:rPr lang="fr-FR" dirty="0"/>
              <a:t>Le titre peut-être étendu sur deux lignes</a:t>
            </a:r>
            <a:endParaRPr lang="en-US" dirty="0"/>
          </a:p>
        </p:txBody>
      </p:sp>
      <p:sp>
        <p:nvSpPr>
          <p:cNvPr id="26" name="Date Placeholder 3"/>
          <p:cNvSpPr>
            <a:spLocks noGrp="1"/>
          </p:cNvSpPr>
          <p:nvPr>
            <p:ph type="dt" sz="half" idx="2"/>
          </p:nvPr>
        </p:nvSpPr>
        <p:spPr>
          <a:xfrm>
            <a:off x="403200" y="6411600"/>
            <a:ext cx="900000" cy="244800"/>
          </a:xfrm>
          <a:prstGeom prst="rect">
            <a:avLst/>
          </a:prstGeom>
        </p:spPr>
        <p:txBody>
          <a:bodyPr vert="horz" lIns="91440" tIns="45720" rIns="91440" bIns="45720" rtlCol="0" anchor="t" anchorCtr="0"/>
          <a:lstStyle>
            <a:lvl1pPr algn="l">
              <a:defRPr sz="1000" baseline="0">
                <a:solidFill>
                  <a:srgbClr val="727272"/>
                </a:solidFill>
                <a:latin typeface="Arial"/>
              </a:defRPr>
            </a:lvl1pPr>
          </a:lstStyle>
          <a:p>
            <a:fld id="{109EEE6A-F7F7-41D8-BBBA-1AE6575A7D1F}" type="datetime1">
              <a:rPr lang="en-GB" smtClean="0">
                <a:solidFill>
                  <a:prstClr val="white"/>
                </a:solidFill>
              </a:rPr>
              <a:t>07/08/2018</a:t>
            </a:fld>
            <a:endParaRPr lang="en-GB">
              <a:solidFill>
                <a:prstClr val="white"/>
              </a:solidFill>
            </a:endParaRPr>
          </a:p>
        </p:txBody>
      </p:sp>
      <p:sp>
        <p:nvSpPr>
          <p:cNvPr id="27" name="Footer Placeholder 4"/>
          <p:cNvSpPr>
            <a:spLocks noGrp="1"/>
          </p:cNvSpPr>
          <p:nvPr>
            <p:ph type="ftr" sz="quarter" idx="3"/>
          </p:nvPr>
        </p:nvSpPr>
        <p:spPr>
          <a:xfrm>
            <a:off x="1368000" y="6411600"/>
            <a:ext cx="4680000" cy="244800"/>
          </a:xfrm>
          <a:prstGeom prst="rect">
            <a:avLst/>
          </a:prstGeom>
        </p:spPr>
        <p:txBody>
          <a:bodyPr vert="horz" lIns="91440" tIns="45720" rIns="91440" bIns="45720" rtlCol="0" anchor="t" anchorCtr="0"/>
          <a:lstStyle>
            <a:lvl1pPr algn="l">
              <a:defRPr sz="1000" kern="1200" baseline="0">
                <a:solidFill>
                  <a:srgbClr val="727272"/>
                </a:solidFill>
                <a:latin typeface="Arial"/>
              </a:defRPr>
            </a:lvl1pPr>
          </a:lstStyle>
          <a:p>
            <a:endParaRPr lang="en-GB">
              <a:solidFill>
                <a:prstClr val="white"/>
              </a:solidFill>
            </a:endParaRPr>
          </a:p>
        </p:txBody>
      </p:sp>
      <p:sp>
        <p:nvSpPr>
          <p:cNvPr id="41" name="Slide Number Placeholder 5"/>
          <p:cNvSpPr>
            <a:spLocks noGrp="1"/>
          </p:cNvSpPr>
          <p:nvPr>
            <p:ph type="sldNum" sz="quarter" idx="4"/>
          </p:nvPr>
        </p:nvSpPr>
        <p:spPr>
          <a:xfrm>
            <a:off x="8640000" y="6411600"/>
            <a:ext cx="342000" cy="244800"/>
          </a:xfrm>
          <a:prstGeom prst="rect">
            <a:avLst/>
          </a:prstGeom>
        </p:spPr>
        <p:txBody>
          <a:bodyPr vert="horz" wrap="none" lIns="91440" tIns="45720" rIns="91440" bIns="45720" rtlCol="0" anchor="t" anchorCtr="0"/>
          <a:lstStyle>
            <a:lvl1pPr algn="r">
              <a:defRPr sz="1000" baseline="0">
                <a:solidFill>
                  <a:schemeClr val="bg1"/>
                </a:solidFill>
                <a:latin typeface="Arial"/>
              </a:defRPr>
            </a:lvl1pPr>
          </a:lstStyle>
          <a:p>
            <a:fld id="{ECC21D3F-8F1A-49C5-AD48-E60BC70EEBCB}"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69" r:id="rId1"/>
    <p:sldLayoutId id="2147483670" r:id="rId2"/>
    <p:sldLayoutId id="2147483671" r:id="rId3"/>
    <p:sldLayoutId id="2147483672" r:id="rId4"/>
    <p:sldLayoutId id="2147483683" r:id="rId5"/>
  </p:sldLayoutIdLst>
  <p:hf hdr="0" ftr="0" dt="0"/>
  <p:txStyles>
    <p:titleStyle>
      <a:lvl1pPr algn="l" rtl="0" eaLnBrk="1" latinLnBrk="0" hangingPunct="1">
        <a:spcBef>
          <a:spcPct val="0"/>
        </a:spcBef>
        <a:buNone/>
        <a:defRPr kumimoji="0" sz="3200" kern="1200">
          <a:solidFill>
            <a:schemeClr val="tx1"/>
          </a:solidFill>
          <a:latin typeface="+mj-lt"/>
          <a:ea typeface="+mj-ea"/>
          <a:cs typeface="+mj-cs"/>
        </a:defRPr>
      </a:lvl1pPr>
    </p:titleStyle>
    <p:bodyStyle>
      <a:lvl1pPr marL="342000" indent="-342000" algn="l" rtl="0" eaLnBrk="1" latinLnBrk="0" hangingPunct="1">
        <a:spcBef>
          <a:spcPts val="768"/>
        </a:spcBef>
        <a:buClr>
          <a:schemeClr val="tx1"/>
        </a:buClr>
        <a:buFont typeface="Arial" pitchFamily="34" charset="0"/>
        <a:buChar char="•"/>
        <a:defRPr kumimoji="0" sz="3200" kern="1200">
          <a:solidFill>
            <a:schemeClr val="tx1"/>
          </a:solidFill>
          <a:latin typeface="+mn-lt"/>
          <a:ea typeface="+mn-ea"/>
          <a:cs typeface="+mn-cs"/>
        </a:defRPr>
      </a:lvl1pPr>
      <a:lvl2pPr marL="741600" indent="-284400" algn="l" rtl="0" eaLnBrk="1" latinLnBrk="0" hangingPunct="1">
        <a:spcBef>
          <a:spcPts val="672"/>
        </a:spcBef>
        <a:buClr>
          <a:schemeClr val="tx1"/>
        </a:buClr>
        <a:buFont typeface="Arial" pitchFamily="34" charset="0"/>
        <a:buChar char="–"/>
        <a:defRPr kumimoji="0" sz="2800" kern="1200">
          <a:solidFill>
            <a:schemeClr val="tx1"/>
          </a:solidFill>
          <a:latin typeface="+mn-lt"/>
          <a:ea typeface="+mn-ea"/>
          <a:cs typeface="+mn-cs"/>
        </a:defRPr>
      </a:lvl2pPr>
      <a:lvl3pPr marL="1144800" indent="-230400" algn="l" rtl="0" eaLnBrk="1" latinLnBrk="0" hangingPunct="1">
        <a:spcBef>
          <a:spcPts val="576"/>
        </a:spcBef>
        <a:buClr>
          <a:schemeClr val="tx1"/>
        </a:buClr>
        <a:buFont typeface="Arial" pitchFamily="34" charset="0"/>
        <a:buChar char="•"/>
        <a:defRPr kumimoji="0" sz="2400" kern="1200">
          <a:solidFill>
            <a:schemeClr val="tx1"/>
          </a:solidFill>
          <a:latin typeface="+mn-lt"/>
          <a:ea typeface="+mn-ea"/>
          <a:cs typeface="+mn-cs"/>
        </a:defRPr>
      </a:lvl3pPr>
      <a:lvl4pPr marL="1602000" indent="-230400" algn="l" rtl="0" eaLnBrk="1" latinLnBrk="0" hangingPunct="1">
        <a:spcBef>
          <a:spcPts val="480"/>
        </a:spcBef>
        <a:buClr>
          <a:schemeClr val="tx1"/>
        </a:buClr>
        <a:buFont typeface="Arial" pitchFamily="34" charset="0"/>
        <a:buChar char="–"/>
        <a:defRPr kumimoji="0" sz="2000" kern="1200">
          <a:solidFill>
            <a:schemeClr val="tx1"/>
          </a:solidFill>
          <a:latin typeface="+mn-lt"/>
          <a:ea typeface="+mn-ea"/>
          <a:cs typeface="+mn-cs"/>
        </a:defRPr>
      </a:lvl4pPr>
      <a:lvl5pPr marL="2059200" indent="-230400" algn="l" rtl="0" eaLnBrk="1" latinLnBrk="0" hangingPunct="1">
        <a:spcBef>
          <a:spcPts val="480"/>
        </a:spcBef>
        <a:buClr>
          <a:schemeClr val="tx1"/>
        </a:buClr>
        <a:buFont typeface="Arial" pitchFamily="34" charset="0"/>
        <a:buChar char="»"/>
        <a:defRPr kumimoji="0" sz="2000" kern="1200">
          <a:solidFill>
            <a:schemeClr val="tx1"/>
          </a:solidFill>
          <a:latin typeface="+mn-lt"/>
          <a:ea typeface="+mn-ea"/>
          <a:cs typeface="+mn-cs"/>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20" name="Image 8"/>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8193600" y="5328184"/>
            <a:ext cx="950407" cy="1529631"/>
          </a:xfrm>
          <a:prstGeom prst="rect">
            <a:avLst/>
          </a:prstGeom>
        </p:spPr>
      </p:pic>
      <p:sp>
        <p:nvSpPr>
          <p:cNvPr id="21" name="Rectangle 20"/>
          <p:cNvSpPr/>
          <p:nvPr/>
        </p:nvSpPr>
        <p:spPr bwMode="auto">
          <a:xfrm>
            <a:off x="504000" y="1306800"/>
            <a:ext cx="8154000" cy="0"/>
          </a:xfrm>
          <a:prstGeom prst="rect">
            <a:avLst/>
          </a:prstGeom>
          <a:noFill/>
          <a:ln w="6350" cap="flat" cmpd="sng" algn="ctr">
            <a:solidFill>
              <a:srgbClr val="727272"/>
            </a:solidFill>
            <a:prstDash val="solid"/>
            <a:miter lim="800000"/>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fr-FR" sz="2000" b="0" i="0" u="none" strike="noStrike" cap="none" normalizeH="0" baseline="0">
              <a:ln>
                <a:noFill/>
              </a:ln>
              <a:solidFill>
                <a:schemeClr val="tx1"/>
              </a:solidFill>
              <a:effectLst/>
              <a:latin typeface="Helvetica 65 Medium" pitchFamily="34" charset="0"/>
            </a:endParaRPr>
          </a:p>
        </p:txBody>
      </p:sp>
      <p:pic>
        <p:nvPicPr>
          <p:cNvPr id="24" name="Image 7"/>
          <p:cNvPicPr>
            <a:picLocks noChangeAspect="1"/>
          </p:cNvPicPr>
          <p:nvPr/>
        </p:nvPicPr>
        <p:blipFill>
          <a:blip r:embed="rId7" cstate="print"/>
          <a:stretch>
            <a:fillRect/>
          </a:stretch>
        </p:blipFill>
        <p:spPr>
          <a:xfrm>
            <a:off x="500400" y="288000"/>
            <a:ext cx="458653" cy="954000"/>
          </a:xfrm>
          <a:prstGeom prst="rect">
            <a:avLst/>
          </a:prstGeom>
        </p:spPr>
      </p:pic>
      <p:sp>
        <p:nvSpPr>
          <p:cNvPr id="13" name="Text Placeholder 12"/>
          <p:cNvSpPr>
            <a:spLocks noGrp="1"/>
          </p:cNvSpPr>
          <p:nvPr>
            <p:ph type="body" idx="1"/>
          </p:nvPr>
        </p:nvSpPr>
        <p:spPr>
          <a:xfrm>
            <a:off x="468000" y="1602000"/>
            <a:ext cx="8218800" cy="4525200"/>
          </a:xfrm>
          <a:prstGeom prst="rect">
            <a:avLst/>
          </a:prstGeom>
        </p:spPr>
        <p:txBody>
          <a:bodyPr vert="horz">
            <a:normAutofit/>
          </a:bodyPr>
          <a:lstStyle/>
          <a:p>
            <a:pPr lvl="0" eaLnBrk="1" latinLnBrk="0" hangingPunct="1"/>
            <a:r>
              <a:rPr kumimoji="0" lang="fr-FR" dirty="0"/>
              <a:t>Cliquez pour modifier les styles du texte du masque</a:t>
            </a:r>
            <a:endParaRPr kumimoji="0" lang="en-US" dirty="0"/>
          </a:p>
          <a:p>
            <a:pPr lvl="1" eaLnBrk="1" latinLnBrk="0" hangingPunct="1"/>
            <a:r>
              <a:rPr kumimoji="0" lang="en-US" dirty="0" err="1"/>
              <a:t>Deuxième</a:t>
            </a:r>
            <a:r>
              <a:rPr kumimoji="0" lang="en-US" dirty="0"/>
              <a:t> </a:t>
            </a:r>
            <a:r>
              <a:rPr kumimoji="0" lang="en-US" dirty="0" err="1"/>
              <a:t>niveau</a:t>
            </a:r>
            <a:endParaRPr kumimoji="0" lang="en-US" dirty="0"/>
          </a:p>
          <a:p>
            <a:pPr lvl="2" eaLnBrk="1" latinLnBrk="0" hangingPunct="1"/>
            <a:r>
              <a:rPr kumimoji="0" lang="en-US" dirty="0" err="1"/>
              <a:t>Troisième</a:t>
            </a:r>
            <a:r>
              <a:rPr kumimoji="0" lang="en-US" dirty="0"/>
              <a:t> </a:t>
            </a:r>
            <a:r>
              <a:rPr kumimoji="0" lang="en-US" dirty="0" err="1"/>
              <a:t>niveau</a:t>
            </a:r>
            <a:endParaRPr kumimoji="0" lang="en-US" dirty="0"/>
          </a:p>
          <a:p>
            <a:pPr lvl="3" eaLnBrk="1" latinLnBrk="0" hangingPunct="1"/>
            <a:r>
              <a:rPr kumimoji="0" lang="en-US" dirty="0" err="1"/>
              <a:t>Quatrième</a:t>
            </a:r>
            <a:r>
              <a:rPr kumimoji="0" lang="en-US" dirty="0"/>
              <a:t> </a:t>
            </a:r>
            <a:r>
              <a:rPr kumimoji="0" lang="en-US" dirty="0" err="1"/>
              <a:t>niveau</a:t>
            </a:r>
            <a:endParaRPr kumimoji="0" lang="en-US" dirty="0"/>
          </a:p>
          <a:p>
            <a:pPr lvl="4" eaLnBrk="1" latinLnBrk="0" hangingPunct="1"/>
            <a:r>
              <a:rPr kumimoji="0" lang="en-US" dirty="0" err="1"/>
              <a:t>Cinquième</a:t>
            </a:r>
            <a:r>
              <a:rPr kumimoji="0" lang="en-US" dirty="0"/>
              <a:t> </a:t>
            </a:r>
            <a:r>
              <a:rPr kumimoji="0" lang="en-US" dirty="0" err="1"/>
              <a:t>niveau</a:t>
            </a:r>
            <a:endParaRPr kumimoji="0" lang="en-US" dirty="0"/>
          </a:p>
        </p:txBody>
      </p:sp>
      <p:sp>
        <p:nvSpPr>
          <p:cNvPr id="25" name="Title Placeholder 1"/>
          <p:cNvSpPr>
            <a:spLocks noGrp="1"/>
          </p:cNvSpPr>
          <p:nvPr>
            <p:ph type="title"/>
          </p:nvPr>
        </p:nvSpPr>
        <p:spPr>
          <a:xfrm>
            <a:off x="1080000" y="237600"/>
            <a:ext cx="7416000" cy="1022400"/>
          </a:xfrm>
          <a:prstGeom prst="rect">
            <a:avLst/>
          </a:prstGeom>
        </p:spPr>
        <p:txBody>
          <a:bodyPr vert="horz" lIns="91440" tIns="45720" rIns="91440" bIns="45720" rtlCol="0" anchor="ctr">
            <a:noAutofit/>
          </a:bodyPr>
          <a:lstStyle/>
          <a:p>
            <a:r>
              <a:rPr lang="fr-FR" dirty="0"/>
              <a:t>Cliquez pour modifier le titre</a:t>
            </a:r>
            <a:br>
              <a:rPr lang="fr-FR" dirty="0"/>
            </a:br>
            <a:r>
              <a:rPr lang="fr-FR" dirty="0"/>
              <a:t>Le titre peut-être étendu sur deux lignes</a:t>
            </a:r>
            <a:endParaRPr lang="en-US" dirty="0"/>
          </a:p>
        </p:txBody>
      </p:sp>
      <p:sp>
        <p:nvSpPr>
          <p:cNvPr id="26" name="Date Placeholder 3"/>
          <p:cNvSpPr>
            <a:spLocks noGrp="1"/>
          </p:cNvSpPr>
          <p:nvPr>
            <p:ph type="dt" sz="half" idx="2"/>
          </p:nvPr>
        </p:nvSpPr>
        <p:spPr>
          <a:xfrm>
            <a:off x="403200" y="6411600"/>
            <a:ext cx="900000" cy="244800"/>
          </a:xfrm>
          <a:prstGeom prst="rect">
            <a:avLst/>
          </a:prstGeom>
        </p:spPr>
        <p:txBody>
          <a:bodyPr vert="horz" lIns="91440" tIns="45720" rIns="91440" bIns="45720" rtlCol="0" anchor="t" anchorCtr="0"/>
          <a:lstStyle>
            <a:lvl1pPr algn="l">
              <a:defRPr sz="1000" baseline="0">
                <a:solidFill>
                  <a:srgbClr val="727272"/>
                </a:solidFill>
                <a:latin typeface="Arial"/>
              </a:defRPr>
            </a:lvl1pPr>
          </a:lstStyle>
          <a:p>
            <a:fld id="{FBC0B80E-B0D7-4B45-8AD6-514B80179C16}" type="datetime1">
              <a:rPr lang="en-GB" smtClean="0">
                <a:solidFill>
                  <a:prstClr val="white"/>
                </a:solidFill>
              </a:rPr>
              <a:t>07/08/2018</a:t>
            </a:fld>
            <a:endParaRPr lang="en-GB">
              <a:solidFill>
                <a:prstClr val="white"/>
              </a:solidFill>
            </a:endParaRPr>
          </a:p>
        </p:txBody>
      </p:sp>
      <p:sp>
        <p:nvSpPr>
          <p:cNvPr id="27" name="Footer Placeholder 4"/>
          <p:cNvSpPr>
            <a:spLocks noGrp="1"/>
          </p:cNvSpPr>
          <p:nvPr>
            <p:ph type="ftr" sz="quarter" idx="3"/>
          </p:nvPr>
        </p:nvSpPr>
        <p:spPr>
          <a:xfrm>
            <a:off x="1368000" y="6411600"/>
            <a:ext cx="4680000" cy="244800"/>
          </a:xfrm>
          <a:prstGeom prst="rect">
            <a:avLst/>
          </a:prstGeom>
        </p:spPr>
        <p:txBody>
          <a:bodyPr vert="horz" lIns="91440" tIns="45720" rIns="91440" bIns="45720" rtlCol="0" anchor="t" anchorCtr="0"/>
          <a:lstStyle>
            <a:lvl1pPr algn="l">
              <a:defRPr sz="1000" kern="1200" baseline="0">
                <a:solidFill>
                  <a:srgbClr val="727272"/>
                </a:solidFill>
                <a:latin typeface="Arial"/>
              </a:defRPr>
            </a:lvl1pPr>
          </a:lstStyle>
          <a:p>
            <a:endParaRPr lang="en-GB">
              <a:solidFill>
                <a:prstClr val="white"/>
              </a:solidFill>
            </a:endParaRPr>
          </a:p>
        </p:txBody>
      </p:sp>
      <p:sp>
        <p:nvSpPr>
          <p:cNvPr id="41" name="Slide Number Placeholder 5"/>
          <p:cNvSpPr>
            <a:spLocks noGrp="1"/>
          </p:cNvSpPr>
          <p:nvPr>
            <p:ph type="sldNum" sz="quarter" idx="4"/>
          </p:nvPr>
        </p:nvSpPr>
        <p:spPr>
          <a:xfrm>
            <a:off x="8640000" y="6411600"/>
            <a:ext cx="342000" cy="244800"/>
          </a:xfrm>
          <a:prstGeom prst="rect">
            <a:avLst/>
          </a:prstGeom>
        </p:spPr>
        <p:txBody>
          <a:bodyPr vert="horz" wrap="none" lIns="91440" tIns="45720" rIns="91440" bIns="45720" rtlCol="0" anchor="t" anchorCtr="0"/>
          <a:lstStyle>
            <a:lvl1pPr algn="r">
              <a:defRPr sz="1000" baseline="0">
                <a:solidFill>
                  <a:schemeClr val="bg1"/>
                </a:solidFill>
                <a:latin typeface="Arial"/>
              </a:defRPr>
            </a:lvl1pPr>
          </a:lstStyle>
          <a:p>
            <a:fld id="{ECC21D3F-8F1A-49C5-AD48-E60BC70EEBCB}"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Lst>
  <p:hf hdr="0" ftr="0" dt="0"/>
  <p:txStyles>
    <p:titleStyle>
      <a:lvl1pPr algn="l" rtl="0" eaLnBrk="1" latinLnBrk="0" hangingPunct="1">
        <a:spcBef>
          <a:spcPct val="0"/>
        </a:spcBef>
        <a:buNone/>
        <a:defRPr kumimoji="0" sz="3200" kern="1200">
          <a:solidFill>
            <a:schemeClr val="tx1"/>
          </a:solidFill>
          <a:latin typeface="+mj-lt"/>
          <a:ea typeface="+mj-ea"/>
          <a:cs typeface="+mj-cs"/>
        </a:defRPr>
      </a:lvl1pPr>
    </p:titleStyle>
    <p:bodyStyle>
      <a:lvl1pPr marL="342000" indent="-342000" algn="l" rtl="0" eaLnBrk="1" latinLnBrk="0" hangingPunct="1">
        <a:spcBef>
          <a:spcPts val="768"/>
        </a:spcBef>
        <a:buClr>
          <a:schemeClr val="tx1"/>
        </a:buClr>
        <a:buFont typeface="Arial" pitchFamily="34" charset="0"/>
        <a:buChar char="•"/>
        <a:defRPr kumimoji="0" sz="3200" kern="1200">
          <a:solidFill>
            <a:schemeClr val="tx1"/>
          </a:solidFill>
          <a:latin typeface="+mn-lt"/>
          <a:ea typeface="+mn-ea"/>
          <a:cs typeface="+mn-cs"/>
        </a:defRPr>
      </a:lvl1pPr>
      <a:lvl2pPr marL="741600" indent="-284400" algn="l" rtl="0" eaLnBrk="1" latinLnBrk="0" hangingPunct="1">
        <a:spcBef>
          <a:spcPts val="672"/>
        </a:spcBef>
        <a:buClr>
          <a:schemeClr val="tx1"/>
        </a:buClr>
        <a:buFont typeface="Arial" pitchFamily="34" charset="0"/>
        <a:buChar char="–"/>
        <a:defRPr kumimoji="0" sz="2800" kern="1200">
          <a:solidFill>
            <a:schemeClr val="tx1"/>
          </a:solidFill>
          <a:latin typeface="+mn-lt"/>
          <a:ea typeface="+mn-ea"/>
          <a:cs typeface="+mn-cs"/>
        </a:defRPr>
      </a:lvl2pPr>
      <a:lvl3pPr marL="1144800" indent="-230400" algn="l" rtl="0" eaLnBrk="1" latinLnBrk="0" hangingPunct="1">
        <a:spcBef>
          <a:spcPts val="576"/>
        </a:spcBef>
        <a:buClr>
          <a:schemeClr val="tx1"/>
        </a:buClr>
        <a:buFont typeface="Arial" pitchFamily="34" charset="0"/>
        <a:buChar char="•"/>
        <a:defRPr kumimoji="0" sz="2400" kern="1200">
          <a:solidFill>
            <a:schemeClr val="tx1"/>
          </a:solidFill>
          <a:latin typeface="+mn-lt"/>
          <a:ea typeface="+mn-ea"/>
          <a:cs typeface="+mn-cs"/>
        </a:defRPr>
      </a:lvl3pPr>
      <a:lvl4pPr marL="1602000" indent="-230400" algn="l" rtl="0" eaLnBrk="1" latinLnBrk="0" hangingPunct="1">
        <a:spcBef>
          <a:spcPts val="480"/>
        </a:spcBef>
        <a:buClr>
          <a:schemeClr val="tx1"/>
        </a:buClr>
        <a:buFont typeface="Arial" pitchFamily="34" charset="0"/>
        <a:buChar char="–"/>
        <a:defRPr kumimoji="0" sz="2000" kern="1200">
          <a:solidFill>
            <a:schemeClr val="tx1"/>
          </a:solidFill>
          <a:latin typeface="+mn-lt"/>
          <a:ea typeface="+mn-ea"/>
          <a:cs typeface="+mn-cs"/>
        </a:defRPr>
      </a:lvl4pPr>
      <a:lvl5pPr marL="2059200" indent="-230400" algn="l" rtl="0" eaLnBrk="1" latinLnBrk="0" hangingPunct="1">
        <a:spcBef>
          <a:spcPts val="480"/>
        </a:spcBef>
        <a:buClr>
          <a:schemeClr val="tx1"/>
        </a:buClr>
        <a:buFont typeface="Arial" pitchFamily="34" charset="0"/>
        <a:buChar char="»"/>
        <a:defRPr kumimoji="0" sz="2000" kern="1200">
          <a:solidFill>
            <a:schemeClr val="tx1"/>
          </a:solidFill>
          <a:latin typeface="+mn-lt"/>
          <a:ea typeface="+mn-ea"/>
          <a:cs typeface="+mn-cs"/>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slideLayout" Target="../slideLayouts/slideLayout4.xml"/><Relationship Id="rId1" Type="http://schemas.openxmlformats.org/officeDocument/2006/relationships/themeOverride" Target="../theme/themeOverride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6.xml"/><Relationship Id="rId1" Type="http://schemas.openxmlformats.org/officeDocument/2006/relationships/slideLayout" Target="../slideLayouts/slideLayout4.xml"/><Relationship Id="rId4" Type="http://schemas.openxmlformats.org/officeDocument/2006/relationships/image" Target="../media/image14.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24.emf"/><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3" Type="http://schemas.openxmlformats.org/officeDocument/2006/relationships/image" Target="../media/image25.emf"/><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3" Type="http://schemas.openxmlformats.org/officeDocument/2006/relationships/image" Target="../media/image28.gif"/><Relationship Id="rId2" Type="http://schemas.openxmlformats.org/officeDocument/2006/relationships/hyperlink" Target="http://twitter.com/OECDeconomy" TargetMode="External"/><Relationship Id="rId1" Type="http://schemas.openxmlformats.org/officeDocument/2006/relationships/slideLayout" Target="../slideLayouts/slideLayout9.xml"/><Relationship Id="rId5" Type="http://schemas.openxmlformats.org/officeDocument/2006/relationships/hyperlink" Target="http://twitter.com/OECD" TargetMode="External"/><Relationship Id="rId4" Type="http://schemas.openxmlformats.org/officeDocument/2006/relationships/hyperlink" Target="http://twitter.com/ocdeenespanol" TargetMode="External"/></Relationships>
</file>

<file path=ppt/slides/_rels/slide28.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2.xml"/><Relationship Id="rId1" Type="http://schemas.openxmlformats.org/officeDocument/2006/relationships/slideLayout" Target="../slideLayouts/slideLayout9.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xml"/><Relationship Id="rId1" Type="http://schemas.openxmlformats.org/officeDocument/2006/relationships/slideLayout" Target="../slideLayouts/slideLayout4.xml"/><Relationship Id="rId4" Type="http://schemas.openxmlformats.org/officeDocument/2006/relationships/image" Target="../media/image14.png"/></Relationships>
</file>

<file path=ppt/slides/_rels/slide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3.xml"/><Relationship Id="rId1" Type="http://schemas.openxmlformats.org/officeDocument/2006/relationships/slideLayout" Target="../slideLayouts/slideLayout4.xml"/><Relationship Id="rId4" Type="http://schemas.openxmlformats.org/officeDocument/2006/relationships/image" Target="../media/image14.png"/></Relationships>
</file>

<file path=ppt/slides/_rels/slide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4.xml"/><Relationship Id="rId1" Type="http://schemas.openxmlformats.org/officeDocument/2006/relationships/slideLayout" Target="../slideLayouts/slideLayout4.xml"/><Relationship Id="rId4" Type="http://schemas.openxmlformats.org/officeDocument/2006/relationships/image" Target="../media/image14.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slideLayout" Target="../slideLayouts/slideLayout4.xml"/><Relationship Id="rId1" Type="http://schemas.openxmlformats.org/officeDocument/2006/relationships/themeOverride" Target="../theme/themeOverrid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txBox="1">
            <a:spLocks/>
          </p:cNvSpPr>
          <p:nvPr/>
        </p:nvSpPr>
        <p:spPr>
          <a:xfrm>
            <a:off x="1259632" y="4005065"/>
            <a:ext cx="6264696" cy="864096"/>
          </a:xfrm>
          <a:prstGeom prst="rect">
            <a:avLst/>
          </a:prstGeom>
        </p:spPr>
        <p:txBody>
          <a:bodyPr vert="horz" lIns="91440" tIns="45720" rIns="91440" bIns="45720" rtlCol="0">
            <a:normAutofit/>
          </a:bodyPr>
          <a:lstStyle>
            <a:lvl1pPr marL="0" indent="0" algn="l" defTabSz="914400" rtl="0" eaLnBrk="1" latinLnBrk="0" hangingPunct="1">
              <a:lnSpc>
                <a:spcPts val="2000"/>
              </a:lnSpc>
              <a:spcBef>
                <a:spcPts val="0"/>
              </a:spcBef>
              <a:buFont typeface="Arial" pitchFamily="34" charset="0"/>
              <a:buNone/>
              <a:defRPr sz="1800" kern="1200">
                <a:solidFill>
                  <a:schemeClr val="tx1">
                    <a:tint val="75000"/>
                  </a:schemeClr>
                </a:solidFill>
                <a:latin typeface="Arial"/>
                <a:ea typeface="+mn-ea"/>
                <a:cs typeface="+mn-cs"/>
              </a:defRPr>
            </a:lvl1pPr>
            <a:lvl2pPr marL="457200" indent="0" algn="ctr" defTabSz="914400" rtl="0" eaLnBrk="1" latinLnBrk="0" hangingPunct="1">
              <a:spcBef>
                <a:spcPct val="20000"/>
              </a:spcBef>
              <a:buClr>
                <a:schemeClr val="tx1"/>
              </a:buClr>
              <a:buFont typeface="Arial" pitchFamily="34" charset="0"/>
              <a:buNone/>
              <a:defRPr sz="2800" kern="1200">
                <a:solidFill>
                  <a:schemeClr val="tx1">
                    <a:tint val="75000"/>
                  </a:schemeClr>
                </a:solidFill>
                <a:latin typeface="Georgia"/>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Georgia"/>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Georgia"/>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Georgia"/>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ctr"/>
            <a:r>
              <a:rPr lang="en-GB" sz="2800" dirty="0">
                <a:solidFill>
                  <a:srgbClr val="92D050"/>
                </a:solidFill>
              </a:rPr>
              <a:t> </a:t>
            </a:r>
          </a:p>
        </p:txBody>
      </p:sp>
      <p:sp>
        <p:nvSpPr>
          <p:cNvPr id="5" name="TextBox 4"/>
          <p:cNvSpPr txBox="1"/>
          <p:nvPr/>
        </p:nvSpPr>
        <p:spPr>
          <a:xfrm>
            <a:off x="1989698" y="1362541"/>
            <a:ext cx="7056784" cy="2446824"/>
          </a:xfrm>
          <a:prstGeom prst="rect">
            <a:avLst/>
          </a:prstGeom>
          <a:noFill/>
        </p:spPr>
        <p:txBody>
          <a:bodyPr wrap="square" rtlCol="0">
            <a:spAutoFit/>
          </a:bodyPr>
          <a:lstStyle/>
          <a:p>
            <a:pPr algn="ctr"/>
            <a:endParaRPr lang="en-GB" sz="3600" dirty="0" smtClean="0">
              <a:solidFill>
                <a:prstClr val="white"/>
              </a:solidFill>
              <a:latin typeface="Arial"/>
            </a:endParaRPr>
          </a:p>
          <a:p>
            <a:pPr algn="ctr"/>
            <a:r>
              <a:rPr lang="es-ES" sz="3600" dirty="0" smtClean="0">
                <a:solidFill>
                  <a:prstClr val="white"/>
                </a:solidFill>
                <a:latin typeface="Arial"/>
              </a:rPr>
              <a:t>Balance de las Reformas Estructurales 2018</a:t>
            </a:r>
            <a:endParaRPr lang="en-GB" sz="3000" dirty="0">
              <a:solidFill>
                <a:prstClr val="white"/>
              </a:solidFill>
              <a:latin typeface="Arial"/>
            </a:endParaRPr>
          </a:p>
          <a:p>
            <a:pPr algn="ctr"/>
            <a:endParaRPr lang="en-GB" sz="3000" dirty="0">
              <a:solidFill>
                <a:prstClr val="white"/>
              </a:solidFill>
              <a:latin typeface="Arial"/>
            </a:endParaRPr>
          </a:p>
          <a:p>
            <a:pPr algn="ctr"/>
            <a:endParaRPr lang="en-GB" sz="1500" dirty="0">
              <a:solidFill>
                <a:prstClr val="white"/>
              </a:solidFill>
              <a:latin typeface="Arial"/>
            </a:endParaRPr>
          </a:p>
        </p:txBody>
      </p:sp>
      <p:sp>
        <p:nvSpPr>
          <p:cNvPr id="2" name="TextBox 1"/>
          <p:cNvSpPr txBox="1"/>
          <p:nvPr/>
        </p:nvSpPr>
        <p:spPr>
          <a:xfrm>
            <a:off x="755576" y="6012577"/>
            <a:ext cx="5616624" cy="584775"/>
          </a:xfrm>
          <a:prstGeom prst="rect">
            <a:avLst/>
          </a:prstGeom>
          <a:noFill/>
        </p:spPr>
        <p:txBody>
          <a:bodyPr wrap="square" rtlCol="0">
            <a:spAutoFit/>
          </a:bodyPr>
          <a:lstStyle/>
          <a:p>
            <a:r>
              <a:rPr lang="en-GB" sz="1600" dirty="0">
                <a:solidFill>
                  <a:schemeClr val="bg1"/>
                </a:solidFill>
                <a:latin typeface="Arial"/>
              </a:rPr>
              <a:t>www.oecd.org/eco/surveys/economic-survey-mexico.htm</a:t>
            </a:r>
          </a:p>
          <a:p>
            <a:endParaRPr lang="en-GB" sz="1600" dirty="0">
              <a:solidFill>
                <a:schemeClr val="bg1"/>
              </a:solidFill>
            </a:endParaRPr>
          </a:p>
        </p:txBody>
      </p:sp>
      <p:sp>
        <p:nvSpPr>
          <p:cNvPr id="3" name="TextBox 2"/>
          <p:cNvSpPr txBox="1"/>
          <p:nvPr/>
        </p:nvSpPr>
        <p:spPr>
          <a:xfrm>
            <a:off x="1259632" y="3447490"/>
            <a:ext cx="6912768" cy="1046440"/>
          </a:xfrm>
          <a:prstGeom prst="rect">
            <a:avLst/>
          </a:prstGeom>
          <a:noFill/>
        </p:spPr>
        <p:txBody>
          <a:bodyPr wrap="square" rtlCol="0">
            <a:spAutoFit/>
          </a:bodyPr>
          <a:lstStyle/>
          <a:p>
            <a:r>
              <a:rPr lang="en-GB" sz="3200" i="1" dirty="0" smtClean="0">
                <a:solidFill>
                  <a:srgbClr val="92D050"/>
                </a:solidFill>
                <a:latin typeface="Arial"/>
              </a:rPr>
              <a:t>Las </a:t>
            </a:r>
            <a:r>
              <a:rPr lang="en-GB" sz="3200" i="1" dirty="0" err="1" smtClean="0">
                <a:solidFill>
                  <a:srgbClr val="92D050"/>
                </a:solidFill>
                <a:latin typeface="Arial"/>
              </a:rPr>
              <a:t>reformas</a:t>
            </a:r>
            <a:r>
              <a:rPr lang="en-GB" sz="3200" i="1" dirty="0" smtClean="0">
                <a:solidFill>
                  <a:srgbClr val="92D050"/>
                </a:solidFill>
                <a:latin typeface="Arial"/>
              </a:rPr>
              <a:t> </a:t>
            </a:r>
            <a:r>
              <a:rPr lang="en-GB" sz="3200" i="1" dirty="0" err="1" smtClean="0">
                <a:solidFill>
                  <a:srgbClr val="92D050"/>
                </a:solidFill>
                <a:latin typeface="Arial"/>
              </a:rPr>
              <a:t>dan</a:t>
            </a:r>
            <a:r>
              <a:rPr lang="en-GB" sz="3200" i="1" dirty="0" smtClean="0">
                <a:solidFill>
                  <a:srgbClr val="92D050"/>
                </a:solidFill>
                <a:latin typeface="Arial"/>
              </a:rPr>
              <a:t> </a:t>
            </a:r>
            <a:r>
              <a:rPr lang="en-GB" sz="3200" i="1" dirty="0" err="1" smtClean="0">
                <a:solidFill>
                  <a:srgbClr val="92D050"/>
                </a:solidFill>
                <a:latin typeface="Arial"/>
              </a:rPr>
              <a:t>buenos</a:t>
            </a:r>
            <a:r>
              <a:rPr lang="en-GB" sz="3200" i="1" dirty="0" smtClean="0">
                <a:solidFill>
                  <a:srgbClr val="92D050"/>
                </a:solidFill>
                <a:latin typeface="Arial"/>
              </a:rPr>
              <a:t> </a:t>
            </a:r>
            <a:r>
              <a:rPr lang="en-GB" sz="3200" i="1" dirty="0" err="1" smtClean="0">
                <a:solidFill>
                  <a:srgbClr val="92D050"/>
                </a:solidFill>
                <a:latin typeface="Arial"/>
              </a:rPr>
              <a:t>resultados</a:t>
            </a:r>
            <a:endParaRPr lang="en-GB" sz="3000" dirty="0">
              <a:solidFill>
                <a:prstClr val="white"/>
              </a:solidFill>
              <a:latin typeface="Arial"/>
            </a:endParaRPr>
          </a:p>
          <a:p>
            <a:endParaRPr lang="en-GB" sz="3000" dirty="0"/>
          </a:p>
        </p:txBody>
      </p:sp>
      <p:sp>
        <p:nvSpPr>
          <p:cNvPr id="7" name="Rectangle 6"/>
          <p:cNvSpPr/>
          <p:nvPr/>
        </p:nvSpPr>
        <p:spPr>
          <a:xfrm>
            <a:off x="7164288" y="5878887"/>
            <a:ext cx="1882194" cy="86409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164287" y="5991690"/>
            <a:ext cx="1768185" cy="6580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4299810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71600" y="237600"/>
            <a:ext cx="8172400" cy="1022400"/>
          </a:xfrm>
        </p:spPr>
        <p:txBody>
          <a:bodyPr/>
          <a:lstStyle/>
          <a:p>
            <a:pPr algn="ctr"/>
            <a:r>
              <a:rPr lang="en-US" sz="2400" b="1" dirty="0" smtClean="0">
                <a:solidFill>
                  <a:schemeClr val="tx2"/>
                </a:solidFill>
              </a:rPr>
              <a:t>Los </a:t>
            </a:r>
            <a:r>
              <a:rPr lang="en-US" sz="2400" b="1" dirty="0" err="1" smtClean="0">
                <a:solidFill>
                  <a:schemeClr val="tx2"/>
                </a:solidFill>
              </a:rPr>
              <a:t>ingresos</a:t>
            </a:r>
            <a:r>
              <a:rPr lang="en-US" sz="2400" b="1" dirty="0" smtClean="0">
                <a:solidFill>
                  <a:schemeClr val="tx2"/>
                </a:solidFill>
              </a:rPr>
              <a:t> </a:t>
            </a:r>
            <a:r>
              <a:rPr lang="en-US" sz="2400" b="1" dirty="0" err="1" smtClean="0">
                <a:solidFill>
                  <a:schemeClr val="tx2"/>
                </a:solidFill>
              </a:rPr>
              <a:t>tributarios</a:t>
            </a:r>
            <a:r>
              <a:rPr lang="en-US" sz="2400" b="1" dirty="0" smtClean="0">
                <a:solidFill>
                  <a:schemeClr val="tx2"/>
                </a:solidFill>
              </a:rPr>
              <a:t> </a:t>
            </a:r>
            <a:r>
              <a:rPr lang="en-US" sz="2400" b="1" dirty="0" err="1" smtClean="0">
                <a:solidFill>
                  <a:schemeClr val="tx2"/>
                </a:solidFill>
              </a:rPr>
              <a:t>ascendieron</a:t>
            </a:r>
            <a:r>
              <a:rPr lang="en-US" sz="2400" b="1" dirty="0" smtClean="0">
                <a:solidFill>
                  <a:schemeClr val="tx2"/>
                </a:solidFill>
              </a:rPr>
              <a:t> </a:t>
            </a:r>
            <a:r>
              <a:rPr lang="en-US" sz="2400" b="1" dirty="0" err="1" smtClean="0">
                <a:solidFill>
                  <a:schemeClr val="tx2"/>
                </a:solidFill>
              </a:rPr>
              <a:t>pronunciadamente</a:t>
            </a:r>
            <a:r>
              <a:rPr lang="en-US" sz="2400" b="1" dirty="0" smtClean="0">
                <a:solidFill>
                  <a:schemeClr val="tx2"/>
                </a:solidFill>
              </a:rPr>
              <a:t> </a:t>
            </a:r>
            <a:r>
              <a:rPr lang="en-US" sz="2400" b="1" dirty="0" err="1" smtClean="0">
                <a:solidFill>
                  <a:schemeClr val="tx2"/>
                </a:solidFill>
              </a:rPr>
              <a:t>después</a:t>
            </a:r>
            <a:r>
              <a:rPr lang="en-US" sz="2400" b="1" dirty="0" smtClean="0">
                <a:solidFill>
                  <a:schemeClr val="tx2"/>
                </a:solidFill>
              </a:rPr>
              <a:t> de </a:t>
            </a:r>
            <a:r>
              <a:rPr lang="en-US" sz="2400" b="1" dirty="0" err="1" smtClean="0">
                <a:solidFill>
                  <a:schemeClr val="tx2"/>
                </a:solidFill>
              </a:rPr>
              <a:t>las</a:t>
            </a:r>
            <a:r>
              <a:rPr lang="en-US" sz="2400" b="1" dirty="0" smtClean="0">
                <a:solidFill>
                  <a:schemeClr val="tx2"/>
                </a:solidFill>
              </a:rPr>
              <a:t> </a:t>
            </a:r>
            <a:r>
              <a:rPr lang="en-US" sz="2400" b="1" dirty="0" err="1" smtClean="0">
                <a:solidFill>
                  <a:schemeClr val="tx2"/>
                </a:solidFill>
              </a:rPr>
              <a:t>reformas</a:t>
            </a:r>
            <a:r>
              <a:rPr lang="en-US" sz="2400" b="1" dirty="0" smtClean="0">
                <a:solidFill>
                  <a:schemeClr val="tx2"/>
                </a:solidFill>
              </a:rPr>
              <a:t> </a:t>
            </a:r>
            <a:r>
              <a:rPr lang="en-US" sz="2400" b="1" dirty="0" err="1" smtClean="0">
                <a:solidFill>
                  <a:schemeClr val="tx2"/>
                </a:solidFill>
              </a:rPr>
              <a:t>fiscales</a:t>
            </a:r>
            <a:endParaRPr lang="en-GB" sz="2400" b="1" dirty="0">
              <a:solidFill>
                <a:schemeClr val="tx2"/>
              </a:solidFill>
            </a:endParaRPr>
          </a:p>
        </p:txBody>
      </p:sp>
      <p:sp>
        <p:nvSpPr>
          <p:cNvPr id="6" name="TextBox 5"/>
          <p:cNvSpPr txBox="1"/>
          <p:nvPr/>
        </p:nvSpPr>
        <p:spPr>
          <a:xfrm>
            <a:off x="298423" y="5903893"/>
            <a:ext cx="6998443" cy="954107"/>
          </a:xfrm>
          <a:prstGeom prst="rect">
            <a:avLst/>
          </a:prstGeom>
          <a:noFill/>
        </p:spPr>
        <p:txBody>
          <a:bodyPr wrap="square" rtlCol="0">
            <a:spAutoFit/>
          </a:bodyPr>
          <a:lstStyle/>
          <a:p>
            <a:endParaRPr lang="en-US" sz="1400" b="1" i="1" dirty="0">
              <a:latin typeface="Arial Narrow" panose="020B0606020202030204" pitchFamily="34" charset="0"/>
            </a:endParaRPr>
          </a:p>
          <a:p>
            <a:r>
              <a:rPr lang="en-US" sz="1400" b="1" i="1" dirty="0" smtClean="0">
                <a:latin typeface="Arial Narrow" panose="020B0606020202030204" pitchFamily="34" charset="0"/>
              </a:rPr>
              <a:t>Nota: </a:t>
            </a:r>
            <a:r>
              <a:rPr lang="en-US" sz="1400" dirty="0">
                <a:latin typeface="Arial Narrow" panose="020B0606020202030204" pitchFamily="34" charset="0"/>
              </a:rPr>
              <a:t>IEPS </a:t>
            </a:r>
            <a:r>
              <a:rPr lang="en-US" sz="1400" dirty="0" err="1" smtClean="0">
                <a:latin typeface="Arial Narrow" panose="020B0606020202030204" pitchFamily="34" charset="0"/>
              </a:rPr>
              <a:t>representa</a:t>
            </a:r>
            <a:r>
              <a:rPr lang="en-US" sz="1400" dirty="0" smtClean="0">
                <a:latin typeface="Arial Narrow" panose="020B0606020202030204" pitchFamily="34" charset="0"/>
              </a:rPr>
              <a:t> el </a:t>
            </a:r>
            <a:r>
              <a:rPr lang="en-US" sz="1400" dirty="0" err="1" smtClean="0">
                <a:latin typeface="Arial Narrow" panose="020B0606020202030204" pitchFamily="34" charset="0"/>
              </a:rPr>
              <a:t>Impuesto</a:t>
            </a:r>
            <a:r>
              <a:rPr lang="en-US" sz="1400" dirty="0" smtClean="0">
                <a:latin typeface="Arial Narrow" panose="020B0606020202030204" pitchFamily="34" charset="0"/>
              </a:rPr>
              <a:t> Especial </a:t>
            </a:r>
            <a:r>
              <a:rPr lang="en-US" sz="1400" dirty="0" err="1" smtClean="0">
                <a:latin typeface="Arial Narrow" panose="020B0606020202030204" pitchFamily="34" charset="0"/>
              </a:rPr>
              <a:t>en</a:t>
            </a:r>
            <a:r>
              <a:rPr lang="en-US" sz="1400" dirty="0" smtClean="0">
                <a:latin typeface="Arial Narrow" panose="020B0606020202030204" pitchFamily="34" charset="0"/>
              </a:rPr>
              <a:t> </a:t>
            </a:r>
            <a:r>
              <a:rPr lang="en-US" sz="1400" dirty="0" err="1" smtClean="0">
                <a:latin typeface="Arial Narrow" panose="020B0606020202030204" pitchFamily="34" charset="0"/>
              </a:rPr>
              <a:t>Productos</a:t>
            </a:r>
            <a:r>
              <a:rPr lang="en-US" sz="1400" dirty="0" smtClean="0">
                <a:latin typeface="Arial Narrow" panose="020B0606020202030204" pitchFamily="34" charset="0"/>
              </a:rPr>
              <a:t> y </a:t>
            </a:r>
            <a:r>
              <a:rPr lang="en-US" sz="1400" dirty="0" err="1" smtClean="0">
                <a:latin typeface="Arial Narrow" panose="020B0606020202030204" pitchFamily="34" charset="0"/>
              </a:rPr>
              <a:t>Servicios</a:t>
            </a:r>
            <a:endParaRPr lang="en-US" sz="1400" b="1" i="1" dirty="0">
              <a:latin typeface="Arial Narrow" panose="020B0606020202030204" pitchFamily="34" charset="0"/>
            </a:endParaRPr>
          </a:p>
          <a:p>
            <a:r>
              <a:rPr lang="en-US" sz="1400" b="1" i="1" dirty="0" smtClean="0">
                <a:latin typeface="Arial Narrow" panose="020B0606020202030204" pitchFamily="34" charset="0"/>
              </a:rPr>
              <a:t>Fuente</a:t>
            </a:r>
            <a:r>
              <a:rPr lang="en-US" sz="1400" dirty="0" smtClean="0">
                <a:latin typeface="Arial Narrow" panose="020B0606020202030204" pitchFamily="34" charset="0"/>
              </a:rPr>
              <a:t>: </a:t>
            </a:r>
            <a:r>
              <a:rPr lang="en-US" sz="1400" dirty="0" err="1" smtClean="0">
                <a:latin typeface="Arial Narrow" panose="020B0606020202030204" pitchFamily="34" charset="0"/>
              </a:rPr>
              <a:t>Secretaría</a:t>
            </a:r>
            <a:r>
              <a:rPr lang="en-US" sz="1400" dirty="0" smtClean="0">
                <a:latin typeface="Arial Narrow" panose="020B0606020202030204" pitchFamily="34" charset="0"/>
              </a:rPr>
              <a:t> de Hacienda y de </a:t>
            </a:r>
            <a:r>
              <a:rPr lang="en-US" sz="1400" dirty="0" err="1" smtClean="0">
                <a:latin typeface="Arial Narrow" panose="020B0606020202030204" pitchFamily="34" charset="0"/>
              </a:rPr>
              <a:t>Crédito</a:t>
            </a:r>
            <a:r>
              <a:rPr lang="en-US" sz="1400" dirty="0" smtClean="0">
                <a:latin typeface="Arial Narrow" panose="020B0606020202030204" pitchFamily="34" charset="0"/>
              </a:rPr>
              <a:t> </a:t>
            </a:r>
            <a:r>
              <a:rPr lang="en-US" sz="1400" dirty="0" err="1" smtClean="0">
                <a:latin typeface="Arial Narrow" panose="020B0606020202030204" pitchFamily="34" charset="0"/>
              </a:rPr>
              <a:t>Público</a:t>
            </a:r>
            <a:r>
              <a:rPr lang="en-US" sz="1400" dirty="0" smtClean="0">
                <a:latin typeface="Arial Narrow" panose="020B0606020202030204" pitchFamily="34" charset="0"/>
              </a:rPr>
              <a:t> (SHCP</a:t>
            </a:r>
            <a:r>
              <a:rPr lang="en-US" sz="1400" dirty="0">
                <a:latin typeface="Arial Narrow" panose="020B0606020202030204" pitchFamily="34" charset="0"/>
              </a:rPr>
              <a:t>)</a:t>
            </a:r>
          </a:p>
          <a:p>
            <a:pPr marL="108000" indent="-108000">
              <a:buFont typeface="+mj-lt"/>
              <a:buAutoNum type="arabicPeriod"/>
            </a:pPr>
            <a:endParaRPr lang="en-US" sz="1400" dirty="0">
              <a:latin typeface="Arial Narrow" panose="020B0606020202030204" pitchFamily="34" charset="0"/>
            </a:endParaRPr>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7584" y="1412776"/>
            <a:ext cx="7416824" cy="46484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Slide Number Placeholder 2"/>
          <p:cNvSpPr>
            <a:spLocks noGrp="1"/>
          </p:cNvSpPr>
          <p:nvPr>
            <p:ph type="sldNum" sz="quarter" idx="12"/>
          </p:nvPr>
        </p:nvSpPr>
        <p:spPr>
          <a:xfrm>
            <a:off x="8604448" y="6357365"/>
            <a:ext cx="342000" cy="244800"/>
          </a:xfrm>
        </p:spPr>
        <p:txBody>
          <a:bodyPr vert="horz" wrap="none" lIns="91440" tIns="45720" rIns="91440" bIns="45720" rtlCol="0" anchor="t" anchorCtr="0"/>
          <a:lstStyle/>
          <a:p>
            <a:fld id="{ECC21D3F-8F1A-49C5-AD48-E60BC70EEBCB}" type="slidenum">
              <a:rPr lang="en-GB"/>
              <a:pPr/>
              <a:t>10</a:t>
            </a:fld>
            <a:endParaRPr lang="en-GB" dirty="0"/>
          </a:p>
        </p:txBody>
      </p:sp>
    </p:spTree>
    <p:extLst>
      <p:ext uri="{BB962C8B-B14F-4D97-AF65-F5344CB8AC3E}">
        <p14:creationId xmlns:p14="http://schemas.microsoft.com/office/powerpoint/2010/main" val="152903009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971600" y="260648"/>
            <a:ext cx="8172400" cy="1022400"/>
          </a:xfrm>
        </p:spPr>
        <p:txBody>
          <a:bodyPr/>
          <a:lstStyle/>
          <a:p>
            <a:pPr algn="ctr"/>
            <a:r>
              <a:rPr lang="en-US" sz="2800" b="1" dirty="0" smtClean="0">
                <a:solidFill>
                  <a:schemeClr val="tx2"/>
                </a:solidFill>
              </a:rPr>
              <a:t>La </a:t>
            </a:r>
            <a:r>
              <a:rPr lang="en-US" sz="2800" b="1" dirty="0" err="1" smtClean="0">
                <a:solidFill>
                  <a:schemeClr val="tx2"/>
                </a:solidFill>
              </a:rPr>
              <a:t>dependencia</a:t>
            </a:r>
            <a:r>
              <a:rPr lang="en-US" sz="2800" b="1" smtClean="0">
                <a:solidFill>
                  <a:schemeClr val="tx2"/>
                </a:solidFill>
              </a:rPr>
              <a:t> </a:t>
            </a:r>
            <a:r>
              <a:rPr lang="en-US" sz="2800" b="1">
                <a:solidFill>
                  <a:schemeClr val="tx2"/>
                </a:solidFill>
              </a:rPr>
              <a:t>d</a:t>
            </a:r>
            <a:r>
              <a:rPr lang="en-US" sz="2800" b="1" smtClean="0">
                <a:solidFill>
                  <a:schemeClr val="tx2"/>
                </a:solidFill>
              </a:rPr>
              <a:t>el </a:t>
            </a:r>
            <a:r>
              <a:rPr lang="en-US" sz="2800" b="1" dirty="0" err="1" smtClean="0">
                <a:solidFill>
                  <a:schemeClr val="tx2"/>
                </a:solidFill>
              </a:rPr>
              <a:t>petróleo</a:t>
            </a:r>
            <a:r>
              <a:rPr lang="en-US" sz="2800" b="1" dirty="0" smtClean="0">
                <a:solidFill>
                  <a:schemeClr val="tx2"/>
                </a:solidFill>
              </a:rPr>
              <a:t> ha </a:t>
            </a:r>
            <a:r>
              <a:rPr lang="en-US" sz="2800" b="1" dirty="0" err="1" smtClean="0">
                <a:solidFill>
                  <a:schemeClr val="tx2"/>
                </a:solidFill>
              </a:rPr>
              <a:t>disminuido</a:t>
            </a:r>
            <a:endParaRPr lang="en-GB" sz="2800" b="1" dirty="0">
              <a:solidFill>
                <a:schemeClr val="tx2"/>
              </a:solidFill>
            </a:endParaRPr>
          </a:p>
        </p:txBody>
      </p:sp>
      <p:sp>
        <p:nvSpPr>
          <p:cNvPr id="7" name="TextBox 6"/>
          <p:cNvSpPr txBox="1"/>
          <p:nvPr/>
        </p:nvSpPr>
        <p:spPr>
          <a:xfrm>
            <a:off x="309860" y="6093296"/>
            <a:ext cx="7862540" cy="738664"/>
          </a:xfrm>
          <a:prstGeom prst="rect">
            <a:avLst/>
          </a:prstGeom>
          <a:noFill/>
        </p:spPr>
        <p:txBody>
          <a:bodyPr wrap="square" rtlCol="0">
            <a:spAutoFit/>
          </a:bodyPr>
          <a:lstStyle/>
          <a:p>
            <a:r>
              <a:rPr lang="en-US" sz="1400" b="1" i="1" dirty="0" smtClean="0">
                <a:latin typeface="Arial Narrow" panose="020B0606020202030204" pitchFamily="34" charset="0"/>
              </a:rPr>
              <a:t/>
            </a:r>
            <a:br>
              <a:rPr lang="en-US" sz="1400" b="1" i="1" dirty="0" smtClean="0">
                <a:latin typeface="Arial Narrow" panose="020B0606020202030204" pitchFamily="34" charset="0"/>
              </a:rPr>
            </a:br>
            <a:r>
              <a:rPr lang="en-US" sz="1400" b="1" i="1" dirty="0" smtClean="0">
                <a:latin typeface="Arial Narrow" panose="020B0606020202030204" pitchFamily="34" charset="0"/>
              </a:rPr>
              <a:t>Fuente</a:t>
            </a:r>
            <a:r>
              <a:rPr lang="en-US" sz="1400" dirty="0" smtClean="0">
                <a:latin typeface="Arial Narrow" panose="020B0606020202030204" pitchFamily="34" charset="0"/>
              </a:rPr>
              <a:t>: </a:t>
            </a:r>
            <a:r>
              <a:rPr lang="en-US" sz="1400" dirty="0" err="1" smtClean="0">
                <a:latin typeface="Arial Narrow" panose="020B0606020202030204" pitchFamily="34" charset="0"/>
              </a:rPr>
              <a:t>Cálculos</a:t>
            </a:r>
            <a:r>
              <a:rPr lang="en-US" sz="1400" dirty="0" smtClean="0">
                <a:latin typeface="Arial Narrow" panose="020B0606020202030204" pitchFamily="34" charset="0"/>
              </a:rPr>
              <a:t> de la OCDE </a:t>
            </a:r>
            <a:r>
              <a:rPr lang="en-US" sz="1400" dirty="0" err="1" smtClean="0">
                <a:latin typeface="Arial Narrow" panose="020B0606020202030204" pitchFamily="34" charset="0"/>
              </a:rPr>
              <a:t>usando</a:t>
            </a:r>
            <a:r>
              <a:rPr lang="en-US" sz="1400" dirty="0" smtClean="0">
                <a:latin typeface="Arial Narrow" panose="020B0606020202030204" pitchFamily="34" charset="0"/>
              </a:rPr>
              <a:t> </a:t>
            </a:r>
            <a:r>
              <a:rPr lang="en-US" sz="1400" dirty="0" err="1" smtClean="0">
                <a:latin typeface="Arial Narrow" panose="020B0606020202030204" pitchFamily="34" charset="0"/>
              </a:rPr>
              <a:t>datos</a:t>
            </a:r>
            <a:r>
              <a:rPr lang="en-US" sz="1400" dirty="0" smtClean="0">
                <a:latin typeface="Arial Narrow" panose="020B0606020202030204" pitchFamily="34" charset="0"/>
              </a:rPr>
              <a:t> de la SHCP. </a:t>
            </a:r>
            <a:endParaRPr lang="en-US" sz="1400" dirty="0">
              <a:latin typeface="Arial Narrow" panose="020B0606020202030204" pitchFamily="34" charset="0"/>
            </a:endParaRPr>
          </a:p>
          <a:p>
            <a:pPr marL="108000" indent="-108000">
              <a:buFont typeface="+mj-lt"/>
              <a:buAutoNum type="arabicPeriod"/>
            </a:pPr>
            <a:endParaRPr lang="en-US" sz="1400" dirty="0">
              <a:latin typeface="Arial Narrow" panose="020B0606020202030204" pitchFamily="34" charset="0"/>
            </a:endParaRPr>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2" y="1196752"/>
            <a:ext cx="7776864" cy="48610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Slide Number Placeholder 1"/>
          <p:cNvSpPr>
            <a:spLocks noGrp="1"/>
          </p:cNvSpPr>
          <p:nvPr>
            <p:ph type="sldNum" sz="quarter" idx="12"/>
          </p:nvPr>
        </p:nvSpPr>
        <p:spPr>
          <a:xfrm>
            <a:off x="8604448" y="6381328"/>
            <a:ext cx="342000" cy="244800"/>
          </a:xfrm>
        </p:spPr>
        <p:txBody>
          <a:bodyPr vert="horz" wrap="none" lIns="91440" tIns="45720" rIns="91440" bIns="45720" rtlCol="0" anchor="t" anchorCtr="0"/>
          <a:lstStyle/>
          <a:p>
            <a:fld id="{ECC21D3F-8F1A-49C5-AD48-E60BC70EEBCB}" type="slidenum">
              <a:rPr lang="en-GB"/>
              <a:pPr/>
              <a:t>11</a:t>
            </a:fld>
            <a:endParaRPr lang="en-GB" dirty="0"/>
          </a:p>
        </p:txBody>
      </p:sp>
    </p:spTree>
    <p:extLst>
      <p:ext uri="{BB962C8B-B14F-4D97-AF65-F5344CB8AC3E}">
        <p14:creationId xmlns:p14="http://schemas.microsoft.com/office/powerpoint/2010/main" val="373515897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95123" y="260648"/>
            <a:ext cx="8172400" cy="1022400"/>
          </a:xfrm>
        </p:spPr>
        <p:txBody>
          <a:bodyPr/>
          <a:lstStyle/>
          <a:p>
            <a:pPr algn="ctr"/>
            <a:r>
              <a:rPr lang="en-US" sz="2800" b="1" dirty="0" smtClean="0">
                <a:solidFill>
                  <a:schemeClr val="tx2"/>
                </a:solidFill>
              </a:rPr>
              <a:t>El </a:t>
            </a:r>
            <a:r>
              <a:rPr lang="en-US" sz="2800" b="1" dirty="0" err="1" smtClean="0">
                <a:solidFill>
                  <a:schemeClr val="tx2"/>
                </a:solidFill>
              </a:rPr>
              <a:t>crédito</a:t>
            </a:r>
            <a:r>
              <a:rPr lang="en-US" sz="2800" b="1" dirty="0" smtClean="0">
                <a:solidFill>
                  <a:schemeClr val="tx2"/>
                </a:solidFill>
              </a:rPr>
              <a:t> </a:t>
            </a:r>
            <a:r>
              <a:rPr lang="en-US" sz="2800" b="1" dirty="0" err="1" smtClean="0">
                <a:solidFill>
                  <a:schemeClr val="tx2"/>
                </a:solidFill>
              </a:rPr>
              <a:t>aumentó</a:t>
            </a:r>
            <a:r>
              <a:rPr lang="en-US" sz="2800" b="1" dirty="0" smtClean="0">
                <a:solidFill>
                  <a:schemeClr val="tx2"/>
                </a:solidFill>
              </a:rPr>
              <a:t> a </a:t>
            </a:r>
            <a:r>
              <a:rPr lang="en-US" sz="2800" b="1" dirty="0" err="1" smtClean="0">
                <a:solidFill>
                  <a:schemeClr val="tx2"/>
                </a:solidFill>
              </a:rPr>
              <a:t>partir</a:t>
            </a:r>
            <a:r>
              <a:rPr lang="en-US" sz="2800" b="1" dirty="0" smtClean="0">
                <a:solidFill>
                  <a:schemeClr val="tx2"/>
                </a:solidFill>
              </a:rPr>
              <a:t> de la </a:t>
            </a:r>
            <a:r>
              <a:rPr lang="en-US" sz="2800" b="1" dirty="0" err="1" smtClean="0">
                <a:solidFill>
                  <a:schemeClr val="tx2"/>
                </a:solidFill>
              </a:rPr>
              <a:t>reforma</a:t>
            </a:r>
            <a:r>
              <a:rPr lang="en-US" sz="2800" b="1" dirty="0" smtClean="0">
                <a:solidFill>
                  <a:schemeClr val="tx2"/>
                </a:solidFill>
              </a:rPr>
              <a:t> </a:t>
            </a:r>
            <a:r>
              <a:rPr lang="en-US" sz="2800" b="1" dirty="0" err="1" smtClean="0">
                <a:solidFill>
                  <a:schemeClr val="tx2"/>
                </a:solidFill>
              </a:rPr>
              <a:t>financiera</a:t>
            </a:r>
            <a:endParaRPr lang="en-GB" sz="2800" b="1" dirty="0">
              <a:solidFill>
                <a:schemeClr val="tx2"/>
              </a:solidFill>
            </a:endParaRPr>
          </a:p>
        </p:txBody>
      </p:sp>
      <p:sp>
        <p:nvSpPr>
          <p:cNvPr id="6" name="TextBox 5"/>
          <p:cNvSpPr txBox="1"/>
          <p:nvPr/>
        </p:nvSpPr>
        <p:spPr>
          <a:xfrm>
            <a:off x="313094" y="6262573"/>
            <a:ext cx="6998443" cy="523220"/>
          </a:xfrm>
          <a:prstGeom prst="rect">
            <a:avLst/>
          </a:prstGeom>
          <a:noFill/>
        </p:spPr>
        <p:txBody>
          <a:bodyPr wrap="square" rtlCol="0">
            <a:spAutoFit/>
          </a:bodyPr>
          <a:lstStyle/>
          <a:p>
            <a:r>
              <a:rPr lang="en-US" sz="1400" b="1" i="1" dirty="0" smtClean="0">
                <a:latin typeface="Arial Narrow" panose="020B0606020202030204" pitchFamily="34" charset="0"/>
              </a:rPr>
              <a:t>Fuente</a:t>
            </a:r>
            <a:r>
              <a:rPr lang="en-US" sz="1400" dirty="0" smtClean="0">
                <a:latin typeface="Arial Narrow" panose="020B0606020202030204" pitchFamily="34" charset="0"/>
              </a:rPr>
              <a:t>: </a:t>
            </a:r>
            <a:r>
              <a:rPr lang="en-US" sz="1400" dirty="0">
                <a:latin typeface="Arial Narrow" panose="020B0606020202030204" pitchFamily="34" charset="0"/>
              </a:rPr>
              <a:t>Banco de México. </a:t>
            </a:r>
          </a:p>
          <a:p>
            <a:pPr marL="108000" indent="-108000">
              <a:buFont typeface="+mj-lt"/>
              <a:buAutoNum type="arabicPeriod"/>
            </a:pPr>
            <a:endParaRPr lang="en-US" sz="1400" dirty="0">
              <a:latin typeface="Arial Narrow" panose="020B0606020202030204" pitchFamily="34" charset="0"/>
            </a:endParaRP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1" y="1268760"/>
            <a:ext cx="8260291" cy="46805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Slide Number Placeholder 2"/>
          <p:cNvSpPr>
            <a:spLocks noGrp="1"/>
          </p:cNvSpPr>
          <p:nvPr>
            <p:ph type="sldNum" sz="quarter" idx="12"/>
          </p:nvPr>
        </p:nvSpPr>
        <p:spPr>
          <a:xfrm>
            <a:off x="8628842" y="6401783"/>
            <a:ext cx="342000" cy="244800"/>
          </a:xfrm>
        </p:spPr>
        <p:txBody>
          <a:bodyPr/>
          <a:lstStyle/>
          <a:p>
            <a:fld id="{ECC21D3F-8F1A-49C5-AD48-E60BC70EEBCB}" type="slidenum">
              <a:rPr lang="en-GB" smtClean="0"/>
              <a:pPr/>
              <a:t>12</a:t>
            </a:fld>
            <a:endParaRPr lang="en-GB" dirty="0"/>
          </a:p>
        </p:txBody>
      </p:sp>
    </p:spTree>
    <p:extLst>
      <p:ext uri="{BB962C8B-B14F-4D97-AF65-F5344CB8AC3E}">
        <p14:creationId xmlns:p14="http://schemas.microsoft.com/office/powerpoint/2010/main" val="358293448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71600" y="237600"/>
            <a:ext cx="8172400" cy="1022400"/>
          </a:xfrm>
        </p:spPr>
        <p:txBody>
          <a:bodyPr/>
          <a:lstStyle/>
          <a:p>
            <a:pPr algn="ctr"/>
            <a:r>
              <a:rPr lang="en-US" sz="2800" b="1" dirty="0" smtClean="0">
                <a:solidFill>
                  <a:schemeClr val="tx2"/>
                </a:solidFill>
              </a:rPr>
              <a:t>Las </a:t>
            </a:r>
            <a:r>
              <a:rPr lang="en-US" sz="2800" b="1" dirty="0" err="1" smtClean="0">
                <a:solidFill>
                  <a:schemeClr val="tx2"/>
                </a:solidFill>
              </a:rPr>
              <a:t>reformas</a:t>
            </a:r>
            <a:r>
              <a:rPr lang="en-US" sz="2800" b="1" dirty="0" smtClean="0">
                <a:solidFill>
                  <a:schemeClr val="tx2"/>
                </a:solidFill>
              </a:rPr>
              <a:t> </a:t>
            </a:r>
            <a:r>
              <a:rPr lang="en-US" sz="2800" b="1" dirty="0" err="1" smtClean="0">
                <a:solidFill>
                  <a:schemeClr val="tx2"/>
                </a:solidFill>
              </a:rPr>
              <a:t>tienen</a:t>
            </a:r>
            <a:r>
              <a:rPr lang="en-US" sz="2800" b="1" dirty="0" smtClean="0">
                <a:solidFill>
                  <a:schemeClr val="tx2"/>
                </a:solidFill>
              </a:rPr>
              <a:t> el </a:t>
            </a:r>
            <a:r>
              <a:rPr lang="en-US" sz="2800" b="1" dirty="0" err="1" smtClean="0">
                <a:solidFill>
                  <a:schemeClr val="tx2"/>
                </a:solidFill>
              </a:rPr>
              <a:t>potencial</a:t>
            </a:r>
            <a:r>
              <a:rPr lang="en-US" sz="2800" b="1" dirty="0" smtClean="0">
                <a:solidFill>
                  <a:schemeClr val="tx2"/>
                </a:solidFill>
              </a:rPr>
              <a:t> de </a:t>
            </a:r>
            <a:r>
              <a:rPr lang="en-US" sz="2800" b="1" dirty="0" err="1" smtClean="0">
                <a:solidFill>
                  <a:schemeClr val="tx2"/>
                </a:solidFill>
              </a:rPr>
              <a:t>impulsar</a:t>
            </a:r>
            <a:r>
              <a:rPr lang="en-US" sz="2800" b="1" dirty="0" smtClean="0">
                <a:solidFill>
                  <a:schemeClr val="tx2"/>
                </a:solidFill>
              </a:rPr>
              <a:t> el </a:t>
            </a:r>
            <a:r>
              <a:rPr lang="en-US" sz="2800" b="1" dirty="0" err="1" smtClean="0">
                <a:solidFill>
                  <a:schemeClr val="tx2"/>
                </a:solidFill>
              </a:rPr>
              <a:t>crecimiento</a:t>
            </a:r>
            <a:endParaRPr lang="en-GB" sz="2800" b="1" dirty="0">
              <a:solidFill>
                <a:schemeClr val="tx2"/>
              </a:solidFill>
            </a:endParaRPr>
          </a:p>
        </p:txBody>
      </p:sp>
      <p:sp>
        <p:nvSpPr>
          <p:cNvPr id="3" name="Slide Number Placeholder 2"/>
          <p:cNvSpPr>
            <a:spLocks noGrp="1"/>
          </p:cNvSpPr>
          <p:nvPr>
            <p:ph type="sldNum" sz="quarter" idx="12"/>
          </p:nvPr>
        </p:nvSpPr>
        <p:spPr/>
        <p:txBody>
          <a:bodyPr/>
          <a:lstStyle/>
          <a:p>
            <a:fld id="{ECC21D3F-8F1A-49C5-AD48-E60BC70EEBCB}" type="slidenum">
              <a:rPr lang="en-GB" smtClean="0"/>
              <a:pPr/>
              <a:t>13</a:t>
            </a:fld>
            <a:endParaRPr lang="en-GB"/>
          </a:p>
        </p:txBody>
      </p:sp>
      <p:sp>
        <p:nvSpPr>
          <p:cNvPr id="4" name="TextBox 3"/>
          <p:cNvSpPr txBox="1"/>
          <p:nvPr/>
        </p:nvSpPr>
        <p:spPr>
          <a:xfrm>
            <a:off x="309860" y="6093296"/>
            <a:ext cx="6998443" cy="738664"/>
          </a:xfrm>
          <a:prstGeom prst="rect">
            <a:avLst/>
          </a:prstGeom>
          <a:noFill/>
        </p:spPr>
        <p:txBody>
          <a:bodyPr wrap="square" rtlCol="0">
            <a:spAutoFit/>
          </a:bodyPr>
          <a:lstStyle/>
          <a:p>
            <a:endParaRPr lang="en-US" sz="1400" dirty="0">
              <a:latin typeface="Arial Narrow" panose="020B0606020202030204" pitchFamily="34" charset="0"/>
            </a:endParaRPr>
          </a:p>
          <a:p>
            <a:r>
              <a:rPr lang="en-US" sz="1400" b="1" i="1" dirty="0" smtClean="0">
                <a:latin typeface="Arial Narrow" panose="020B0606020202030204" pitchFamily="34" charset="0"/>
              </a:rPr>
              <a:t>Fuente</a:t>
            </a:r>
            <a:r>
              <a:rPr lang="en-US" sz="1400" dirty="0" smtClean="0">
                <a:latin typeface="Arial Narrow" panose="020B0606020202030204" pitchFamily="34" charset="0"/>
              </a:rPr>
              <a:t>: </a:t>
            </a:r>
            <a:r>
              <a:rPr lang="en-US" sz="1400" dirty="0" err="1" smtClean="0">
                <a:latin typeface="Arial Narrow" panose="020B0606020202030204" pitchFamily="34" charset="0"/>
              </a:rPr>
              <a:t>Estudios</a:t>
            </a:r>
            <a:r>
              <a:rPr lang="en-US" sz="1400" dirty="0" smtClean="0">
                <a:latin typeface="Arial Narrow" panose="020B0606020202030204" pitchFamily="34" charset="0"/>
              </a:rPr>
              <a:t> </a:t>
            </a:r>
            <a:r>
              <a:rPr lang="en-US" sz="1400" dirty="0" err="1" smtClean="0">
                <a:latin typeface="Arial Narrow" panose="020B0606020202030204" pitchFamily="34" charset="0"/>
              </a:rPr>
              <a:t>Económicos</a:t>
            </a:r>
            <a:r>
              <a:rPr lang="en-US" sz="1400" dirty="0" smtClean="0">
                <a:latin typeface="Arial Narrow" panose="020B0606020202030204" pitchFamily="34" charset="0"/>
              </a:rPr>
              <a:t> de la OCDE: México 2015</a:t>
            </a:r>
            <a:r>
              <a:rPr lang="en-US" sz="1400" dirty="0">
                <a:latin typeface="Arial Narrow" panose="020B0606020202030204" pitchFamily="34" charset="0"/>
              </a:rPr>
              <a:t>. </a:t>
            </a:r>
          </a:p>
          <a:p>
            <a:pPr marL="108000" indent="-108000">
              <a:buFont typeface="+mj-lt"/>
              <a:buAutoNum type="arabicPeriod"/>
            </a:pPr>
            <a:endParaRPr lang="en-US" sz="1400" dirty="0">
              <a:latin typeface="Arial Narrow" panose="020B0606020202030204" pitchFamily="34" charset="0"/>
            </a:endParaRPr>
          </a:p>
        </p:txBody>
      </p:sp>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7544" y="1440384"/>
            <a:ext cx="8280920" cy="43884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82314023"/>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60000" y="2928145"/>
            <a:ext cx="6624000" cy="1041311"/>
          </a:xfrm>
        </p:spPr>
        <p:txBody>
          <a:bodyPr/>
          <a:lstStyle/>
          <a:p>
            <a:r>
              <a:rPr lang="en-GB" i="1" dirty="0" smtClean="0"/>
              <a:t>LO QUE QUEDA POR HACER</a:t>
            </a:r>
            <a:endParaRPr lang="en-GB" i="1" dirty="0"/>
          </a:p>
        </p:txBody>
      </p:sp>
      <p:sp>
        <p:nvSpPr>
          <p:cNvPr id="3" name="Slide Number Placeholder 2"/>
          <p:cNvSpPr>
            <a:spLocks noGrp="1"/>
          </p:cNvSpPr>
          <p:nvPr>
            <p:ph type="sldNum" sz="quarter" idx="4"/>
          </p:nvPr>
        </p:nvSpPr>
        <p:spPr/>
        <p:txBody>
          <a:bodyPr/>
          <a:lstStyle/>
          <a:p>
            <a:fld id="{ECC21D3F-8F1A-49C5-AD48-E60BC70EEBCB}" type="slidenum">
              <a:rPr lang="en-GB" smtClean="0"/>
              <a:pPr/>
              <a:t>14</a:t>
            </a:fld>
            <a:endParaRPr lang="en-GB"/>
          </a:p>
        </p:txBody>
      </p:sp>
    </p:spTree>
    <p:extLst>
      <p:ext uri="{BB962C8B-B14F-4D97-AF65-F5344CB8AC3E}">
        <p14:creationId xmlns:p14="http://schemas.microsoft.com/office/powerpoint/2010/main" val="79493422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97768"/>
            <a:ext cx="7620000" cy="1143000"/>
          </a:xfrm>
        </p:spPr>
        <p:txBody>
          <a:bodyPr/>
          <a:lstStyle/>
          <a:p>
            <a:pPr algn="ctr"/>
            <a:r>
              <a:rPr lang="es-MX" dirty="0" smtClean="0"/>
              <a:t>Ampliar las oportunidades</a:t>
            </a:r>
            <a:endParaRPr lang="es-MX" dirty="0"/>
          </a:p>
        </p:txBody>
      </p:sp>
      <p:sp>
        <p:nvSpPr>
          <p:cNvPr id="3" name="Content Placeholder 2"/>
          <p:cNvSpPr>
            <a:spLocks noGrp="1"/>
          </p:cNvSpPr>
          <p:nvPr>
            <p:ph idx="1"/>
          </p:nvPr>
        </p:nvSpPr>
        <p:spPr>
          <a:xfrm>
            <a:off x="457200" y="1580728"/>
            <a:ext cx="7620000" cy="4800600"/>
          </a:xfrm>
        </p:spPr>
        <p:txBody>
          <a:bodyPr>
            <a:normAutofit fontScale="85000" lnSpcReduction="10000"/>
          </a:bodyPr>
          <a:lstStyle/>
          <a:p>
            <a:pPr marL="114300" indent="0" algn="just">
              <a:buNone/>
            </a:pPr>
            <a:r>
              <a:rPr lang="es-MX" sz="1800" dirty="0" smtClean="0">
                <a:latin typeface="Times New Roman" panose="02020603050405020304" pitchFamily="18" charset="0"/>
                <a:cs typeface="Times New Roman" panose="02020603050405020304" pitchFamily="18" charset="0"/>
              </a:rPr>
              <a:t>Elevar la calidad de la educación obligatoria y fortalecer su </a:t>
            </a:r>
            <a:r>
              <a:rPr lang="es-MX" sz="1800" b="1" dirty="0" smtClean="0">
                <a:latin typeface="Times New Roman" panose="02020603050405020304" pitchFamily="18" charset="0"/>
                <a:cs typeface="Times New Roman" panose="02020603050405020304" pitchFamily="18" charset="0"/>
              </a:rPr>
              <a:t>vínculo</a:t>
            </a:r>
            <a:r>
              <a:rPr lang="es-MX" sz="1800" dirty="0" smtClean="0">
                <a:latin typeface="Times New Roman" panose="02020603050405020304" pitchFamily="18" charset="0"/>
                <a:cs typeface="Times New Roman" panose="02020603050405020304" pitchFamily="18" charset="0"/>
              </a:rPr>
              <a:t> con el mercado laboral. </a:t>
            </a:r>
            <a:endParaRPr lang="es-MX" sz="1800" dirty="0">
              <a:latin typeface="Times New Roman" panose="02020603050405020304" pitchFamily="18" charset="0"/>
              <a:cs typeface="Times New Roman" panose="02020603050405020304" pitchFamily="18" charset="0"/>
            </a:endParaRPr>
          </a:p>
          <a:p>
            <a:pPr marL="114300" indent="0" algn="just">
              <a:buNone/>
            </a:pPr>
            <a:endParaRPr lang="es-MX" sz="1800" dirty="0" smtClean="0">
              <a:latin typeface="Times New Roman" panose="02020603050405020304" pitchFamily="18" charset="0"/>
              <a:cs typeface="Times New Roman" panose="02020603050405020304" pitchFamily="18" charset="0"/>
            </a:endParaRPr>
          </a:p>
          <a:p>
            <a:pPr marL="114300" indent="0" algn="just">
              <a:buNone/>
            </a:pPr>
            <a:r>
              <a:rPr lang="es-ES" sz="1800" b="1" dirty="0" smtClean="0">
                <a:latin typeface="Times New Roman" panose="02020603050405020304" pitchFamily="18" charset="0"/>
                <a:cs typeface="Times New Roman" panose="02020603050405020304" pitchFamily="18" charset="0"/>
              </a:rPr>
              <a:t>Deserción </a:t>
            </a:r>
            <a:r>
              <a:rPr lang="es-ES" sz="1800" b="1" dirty="0">
                <a:latin typeface="Times New Roman" panose="02020603050405020304" pitchFamily="18" charset="0"/>
                <a:cs typeface="Times New Roman" panose="02020603050405020304" pitchFamily="18" charset="0"/>
              </a:rPr>
              <a:t>escolar</a:t>
            </a:r>
            <a:r>
              <a:rPr lang="es-ES" sz="1800" dirty="0">
                <a:latin typeface="Times New Roman" panose="02020603050405020304" pitchFamily="18" charset="0"/>
                <a:cs typeface="Times New Roman" panose="02020603050405020304" pitchFamily="18" charset="0"/>
              </a:rPr>
              <a:t>, más allá de lo estrictamente económico. </a:t>
            </a:r>
          </a:p>
          <a:p>
            <a:pPr marL="114300" indent="0" algn="just">
              <a:buNone/>
            </a:pPr>
            <a:endParaRPr lang="es-ES" sz="1800" dirty="0" smtClean="0">
              <a:latin typeface="Times New Roman" panose="02020603050405020304" pitchFamily="18" charset="0"/>
              <a:cs typeface="Times New Roman" panose="02020603050405020304" pitchFamily="18" charset="0"/>
            </a:endParaRPr>
          </a:p>
          <a:p>
            <a:pPr marL="114300" indent="0" algn="just">
              <a:buNone/>
            </a:pPr>
            <a:r>
              <a:rPr lang="es-ES" sz="1800" b="1" dirty="0" smtClean="0">
                <a:latin typeface="Times New Roman" panose="02020603050405020304" pitchFamily="18" charset="0"/>
                <a:cs typeface="Times New Roman" panose="02020603050405020304" pitchFamily="18" charset="0"/>
              </a:rPr>
              <a:t>30.9% </a:t>
            </a:r>
            <a:r>
              <a:rPr lang="es-ES" sz="1800" dirty="0" smtClean="0">
                <a:latin typeface="Times New Roman" panose="02020603050405020304" pitchFamily="18" charset="0"/>
                <a:cs typeface="Times New Roman" panose="02020603050405020304" pitchFamily="18" charset="0"/>
              </a:rPr>
              <a:t>de los empleadores consideran a su fuerza laboral con preparación insuficiente, duplica al promedio de la OCDE. </a:t>
            </a:r>
          </a:p>
          <a:p>
            <a:pPr marL="114300" indent="0" algn="just">
              <a:buNone/>
            </a:pPr>
            <a:endParaRPr lang="es-MX" sz="1800" dirty="0" smtClean="0">
              <a:latin typeface="Times New Roman" panose="02020603050405020304" pitchFamily="18" charset="0"/>
              <a:cs typeface="Times New Roman" panose="02020603050405020304" pitchFamily="18" charset="0"/>
            </a:endParaRPr>
          </a:p>
          <a:p>
            <a:pPr marL="114300" indent="0" algn="just">
              <a:buNone/>
            </a:pPr>
            <a:r>
              <a:rPr lang="es-ES" sz="1800" b="1" dirty="0">
                <a:latin typeface="Times New Roman" panose="02020603050405020304" pitchFamily="18" charset="0"/>
                <a:cs typeface="Times New Roman" panose="02020603050405020304" pitchFamily="18" charset="0"/>
              </a:rPr>
              <a:t>Equidad y calidad</a:t>
            </a:r>
          </a:p>
          <a:p>
            <a:pPr marL="114300" indent="0" algn="just">
              <a:buNone/>
            </a:pPr>
            <a:r>
              <a:rPr lang="es-ES" sz="1800" dirty="0">
                <a:latin typeface="Times New Roman" panose="02020603050405020304" pitchFamily="18" charset="0"/>
                <a:cs typeface="Times New Roman" panose="02020603050405020304" pitchFamily="18" charset="0"/>
              </a:rPr>
              <a:t>-Aumentar las oportunidades de aprendizaje.</a:t>
            </a:r>
          </a:p>
          <a:p>
            <a:pPr marL="114300" indent="0" algn="just">
              <a:buNone/>
            </a:pPr>
            <a:r>
              <a:rPr lang="es-ES" sz="1800" dirty="0">
                <a:latin typeface="Times New Roman" panose="02020603050405020304" pitchFamily="18" charset="0"/>
                <a:cs typeface="Times New Roman" panose="02020603050405020304" pitchFamily="18" charset="0"/>
              </a:rPr>
              <a:t>-Hacer más atractiva la educación de nivel medio superior y adecuarla (a necesidades e intereses de estudiantes y del mercado laboral).</a:t>
            </a:r>
          </a:p>
          <a:p>
            <a:pPr marL="114300" indent="0" algn="just">
              <a:buNone/>
            </a:pPr>
            <a:endParaRPr lang="es-ES" sz="1800" dirty="0">
              <a:latin typeface="Times New Roman" panose="02020603050405020304" pitchFamily="18" charset="0"/>
              <a:cs typeface="Times New Roman" panose="02020603050405020304" pitchFamily="18" charset="0"/>
            </a:endParaRPr>
          </a:p>
          <a:p>
            <a:pPr marL="114300" indent="0" algn="just">
              <a:buNone/>
            </a:pPr>
            <a:r>
              <a:rPr lang="es-ES" sz="1800" b="1" dirty="0">
                <a:latin typeface="Times New Roman" panose="02020603050405020304" pitchFamily="18" charset="0"/>
                <a:cs typeface="Times New Roman" panose="02020603050405020304" pitchFamily="18" charset="0"/>
              </a:rPr>
              <a:t>Aún debe atenderse</a:t>
            </a:r>
          </a:p>
          <a:p>
            <a:pPr marL="114300" indent="0" algn="just">
              <a:buNone/>
            </a:pPr>
            <a:r>
              <a:rPr lang="es-ES" sz="1800" dirty="0">
                <a:latin typeface="Times New Roman" panose="02020603050405020304" pitchFamily="18" charset="0"/>
                <a:cs typeface="Times New Roman" panose="02020603050405020304" pitchFamily="18" charset="0"/>
              </a:rPr>
              <a:t>-Elevar la calidad de la enseñanza </a:t>
            </a:r>
          </a:p>
          <a:p>
            <a:pPr marL="114300" indent="0" algn="just">
              <a:buNone/>
            </a:pPr>
            <a:r>
              <a:rPr lang="es-ES" sz="1800" dirty="0">
                <a:latin typeface="Times New Roman" panose="02020603050405020304" pitchFamily="18" charset="0"/>
                <a:cs typeface="Times New Roman" panose="02020603050405020304" pitchFamily="18" charset="0"/>
              </a:rPr>
              <a:t>-Profesionalizar a los líderes escolares</a:t>
            </a:r>
          </a:p>
          <a:p>
            <a:pPr marL="114300" indent="0" algn="just">
              <a:buNone/>
            </a:pPr>
            <a:r>
              <a:rPr lang="es-ES" sz="1800" dirty="0">
                <a:latin typeface="Times New Roman" panose="02020603050405020304" pitchFamily="18" charset="0"/>
                <a:cs typeface="Times New Roman" panose="02020603050405020304" pitchFamily="18" charset="0"/>
              </a:rPr>
              <a:t>-Evaluar para propiciar el mejoramiento</a:t>
            </a:r>
          </a:p>
          <a:p>
            <a:pPr marL="114300" indent="0" algn="just">
              <a:buNone/>
            </a:pPr>
            <a:endParaRPr lang="es-MX" sz="1800" dirty="0" smtClean="0">
              <a:latin typeface="Times New Roman" panose="02020603050405020304" pitchFamily="18" charset="0"/>
              <a:cs typeface="Times New Roman" panose="02020603050405020304" pitchFamily="18" charset="0"/>
            </a:endParaRPr>
          </a:p>
        </p:txBody>
      </p:sp>
      <p:sp>
        <p:nvSpPr>
          <p:cNvPr id="11" name="Rectangle 10"/>
          <p:cNvSpPr/>
          <p:nvPr/>
        </p:nvSpPr>
        <p:spPr>
          <a:xfrm>
            <a:off x="5580112" y="5445224"/>
            <a:ext cx="2736304" cy="792088"/>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GB" b="1" dirty="0" smtClean="0">
                <a:latin typeface="Times New Roman" panose="02020603050405020304" pitchFamily="18" charset="0"/>
                <a:cs typeface="Times New Roman" panose="02020603050405020304" pitchFamily="18" charset="0"/>
              </a:rPr>
              <a:t>RECOMENDACIONES</a:t>
            </a:r>
            <a:endParaRPr lang="en-GB" b="1" dirty="0">
              <a:latin typeface="Times New Roman" panose="02020603050405020304" pitchFamily="18" charset="0"/>
              <a:cs typeface="Times New Roman" panose="02020603050405020304" pitchFamily="18" charset="0"/>
            </a:endParaRPr>
          </a:p>
        </p:txBody>
      </p:sp>
      <p:sp>
        <p:nvSpPr>
          <p:cNvPr id="12" name="Rectangle 11"/>
          <p:cNvSpPr/>
          <p:nvPr/>
        </p:nvSpPr>
        <p:spPr>
          <a:xfrm>
            <a:off x="539552" y="1556792"/>
            <a:ext cx="7776864" cy="5040560"/>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s-ES" dirty="0" smtClean="0">
                <a:latin typeface="Times New Roman" panose="02020603050405020304" pitchFamily="18" charset="0"/>
                <a:cs typeface="Times New Roman" panose="02020603050405020304" pitchFamily="18" charset="0"/>
              </a:rPr>
              <a:t>Reforma </a:t>
            </a:r>
            <a:r>
              <a:rPr lang="es-ES" dirty="0">
                <a:latin typeface="Times New Roman" panose="02020603050405020304" pitchFamily="18" charset="0"/>
                <a:cs typeface="Times New Roman" panose="02020603050405020304" pitchFamily="18" charset="0"/>
              </a:rPr>
              <a:t>educativa con </a:t>
            </a:r>
            <a:r>
              <a:rPr lang="es-ES" b="1" dirty="0">
                <a:latin typeface="Times New Roman" panose="02020603050405020304" pitchFamily="18" charset="0"/>
                <a:cs typeface="Times New Roman" panose="02020603050405020304" pitchFamily="18" charset="0"/>
              </a:rPr>
              <a:t>prioridad</a:t>
            </a:r>
            <a:r>
              <a:rPr lang="es-ES" dirty="0">
                <a:latin typeface="Times New Roman" panose="02020603050405020304" pitchFamily="18" charset="0"/>
                <a:cs typeface="Times New Roman" panose="02020603050405020304" pitchFamily="18" charset="0"/>
              </a:rPr>
              <a:t> </a:t>
            </a:r>
            <a:r>
              <a:rPr lang="es-ES" dirty="0" smtClean="0">
                <a:latin typeface="Times New Roman" panose="02020603050405020304" pitchFamily="18" charset="0"/>
                <a:cs typeface="Times New Roman" panose="02020603050405020304" pitchFamily="18" charset="0"/>
              </a:rPr>
              <a:t>nacional.</a:t>
            </a:r>
          </a:p>
          <a:p>
            <a:pPr algn="ctr"/>
            <a:endParaRPr lang="es-ES" dirty="0">
              <a:latin typeface="Times New Roman" panose="02020603050405020304" pitchFamily="18" charset="0"/>
              <a:cs typeface="Times New Roman" panose="02020603050405020304" pitchFamily="18" charset="0"/>
            </a:endParaRPr>
          </a:p>
          <a:p>
            <a:pPr algn="ctr"/>
            <a:r>
              <a:rPr lang="es-ES" dirty="0" smtClean="0">
                <a:latin typeface="Times New Roman" panose="02020603050405020304" pitchFamily="18" charset="0"/>
                <a:cs typeface="Times New Roman" panose="02020603050405020304" pitchFamily="18" charset="0"/>
              </a:rPr>
              <a:t>Extender </a:t>
            </a:r>
            <a:r>
              <a:rPr lang="es-ES" dirty="0">
                <a:latin typeface="Times New Roman" panose="02020603050405020304" pitchFamily="18" charset="0"/>
                <a:cs typeface="Times New Roman" panose="02020603050405020304" pitchFamily="18" charset="0"/>
              </a:rPr>
              <a:t>iniciativas para promover </a:t>
            </a:r>
            <a:r>
              <a:rPr lang="es-ES" b="1" dirty="0">
                <a:latin typeface="Times New Roman" panose="02020603050405020304" pitchFamily="18" charset="0"/>
                <a:cs typeface="Times New Roman" panose="02020603050405020304" pitchFamily="18" charset="0"/>
              </a:rPr>
              <a:t>habilidades</a:t>
            </a:r>
            <a:r>
              <a:rPr lang="es-ES" dirty="0">
                <a:latin typeface="Times New Roman" panose="02020603050405020304" pitchFamily="18" charset="0"/>
                <a:cs typeface="Times New Roman" panose="02020603050405020304" pitchFamily="18" charset="0"/>
              </a:rPr>
              <a:t> interpersonales y socioemocionales entre </a:t>
            </a:r>
            <a:r>
              <a:rPr lang="es-ES" dirty="0" smtClean="0">
                <a:latin typeface="Times New Roman" panose="02020603050405020304" pitchFamily="18" charset="0"/>
                <a:cs typeface="Times New Roman" panose="02020603050405020304" pitchFamily="18" charset="0"/>
              </a:rPr>
              <a:t>estudiantes.</a:t>
            </a:r>
          </a:p>
          <a:p>
            <a:pPr algn="ctr"/>
            <a:endParaRPr lang="es-ES" dirty="0">
              <a:latin typeface="Times New Roman" panose="02020603050405020304" pitchFamily="18" charset="0"/>
              <a:cs typeface="Times New Roman" panose="02020603050405020304" pitchFamily="18" charset="0"/>
            </a:endParaRPr>
          </a:p>
          <a:p>
            <a:pPr algn="ctr"/>
            <a:r>
              <a:rPr lang="es-ES" dirty="0" smtClean="0">
                <a:latin typeface="Times New Roman" panose="02020603050405020304" pitchFamily="18" charset="0"/>
                <a:cs typeface="Times New Roman" panose="02020603050405020304" pitchFamily="18" charset="0"/>
              </a:rPr>
              <a:t>Investigar </a:t>
            </a:r>
            <a:r>
              <a:rPr lang="es-ES" dirty="0">
                <a:latin typeface="Times New Roman" panose="02020603050405020304" pitchFamily="18" charset="0"/>
                <a:cs typeface="Times New Roman" panose="02020603050405020304" pitchFamily="18" charset="0"/>
              </a:rPr>
              <a:t>la implementación de políticas escolares para </a:t>
            </a:r>
            <a:r>
              <a:rPr lang="es-ES" b="1" dirty="0">
                <a:latin typeface="Times New Roman" panose="02020603050405020304" pitchFamily="18" charset="0"/>
                <a:cs typeface="Times New Roman" panose="02020603050405020304" pitchFamily="18" charset="0"/>
              </a:rPr>
              <a:t>mejorar</a:t>
            </a:r>
            <a:r>
              <a:rPr lang="es-ES" dirty="0">
                <a:latin typeface="Times New Roman" panose="02020603050405020304" pitchFamily="18" charset="0"/>
                <a:cs typeface="Times New Roman" panose="02020603050405020304" pitchFamily="18" charset="0"/>
              </a:rPr>
              <a:t> el rendimiento de los estudiantes</a:t>
            </a:r>
            <a:r>
              <a:rPr lang="es-ES" dirty="0" smtClean="0">
                <a:latin typeface="Times New Roman" panose="02020603050405020304" pitchFamily="18" charset="0"/>
                <a:cs typeface="Times New Roman" panose="02020603050405020304" pitchFamily="18" charset="0"/>
              </a:rPr>
              <a:t>.</a:t>
            </a:r>
          </a:p>
          <a:p>
            <a:pPr algn="ctr"/>
            <a:endParaRPr lang="es-ES" dirty="0">
              <a:latin typeface="Times New Roman" panose="02020603050405020304" pitchFamily="18" charset="0"/>
              <a:cs typeface="Times New Roman" panose="02020603050405020304" pitchFamily="18" charset="0"/>
            </a:endParaRPr>
          </a:p>
          <a:p>
            <a:pPr algn="ctr"/>
            <a:r>
              <a:rPr lang="es-ES" dirty="0" smtClean="0">
                <a:latin typeface="Times New Roman" panose="02020603050405020304" pitchFamily="18" charset="0"/>
                <a:cs typeface="Times New Roman" panose="02020603050405020304" pitchFamily="18" charset="0"/>
              </a:rPr>
              <a:t>Hacer </a:t>
            </a:r>
            <a:r>
              <a:rPr lang="es-ES" dirty="0">
                <a:latin typeface="Times New Roman" panose="02020603050405020304" pitchFamily="18" charset="0"/>
                <a:cs typeface="Times New Roman" panose="02020603050405020304" pitchFamily="18" charset="0"/>
              </a:rPr>
              <a:t>más </a:t>
            </a:r>
            <a:r>
              <a:rPr lang="es-ES" b="1" dirty="0">
                <a:latin typeface="Times New Roman" panose="02020603050405020304" pitchFamily="18" charset="0"/>
                <a:cs typeface="Times New Roman" panose="02020603050405020304" pitchFamily="18" charset="0"/>
              </a:rPr>
              <a:t>atractiva</a:t>
            </a:r>
            <a:r>
              <a:rPr lang="es-ES" dirty="0">
                <a:latin typeface="Times New Roman" panose="02020603050405020304" pitchFamily="18" charset="0"/>
                <a:cs typeface="Times New Roman" panose="02020603050405020304" pitchFamily="18" charset="0"/>
              </a:rPr>
              <a:t> la educación </a:t>
            </a:r>
            <a:r>
              <a:rPr lang="es-ES" dirty="0" smtClean="0">
                <a:latin typeface="Times New Roman" panose="02020603050405020304" pitchFamily="18" charset="0"/>
                <a:cs typeface="Times New Roman" panose="02020603050405020304" pitchFamily="18" charset="0"/>
              </a:rPr>
              <a:t>superior.</a:t>
            </a:r>
          </a:p>
          <a:p>
            <a:pPr algn="ctr"/>
            <a:endParaRPr lang="es-ES" dirty="0">
              <a:latin typeface="Times New Roman" panose="02020603050405020304" pitchFamily="18" charset="0"/>
              <a:cs typeface="Times New Roman" panose="02020603050405020304" pitchFamily="18" charset="0"/>
            </a:endParaRPr>
          </a:p>
          <a:p>
            <a:pPr algn="ctr"/>
            <a:r>
              <a:rPr lang="es-ES" dirty="0" smtClean="0">
                <a:latin typeface="Times New Roman" panose="02020603050405020304" pitchFamily="18" charset="0"/>
                <a:cs typeface="Times New Roman" panose="02020603050405020304" pitchFamily="18" charset="0"/>
              </a:rPr>
              <a:t>Fortalecer </a:t>
            </a:r>
            <a:r>
              <a:rPr lang="es-ES" dirty="0">
                <a:latin typeface="Times New Roman" panose="02020603050405020304" pitchFamily="18" charset="0"/>
                <a:cs typeface="Times New Roman" panose="02020603050405020304" pitchFamily="18" charset="0"/>
              </a:rPr>
              <a:t>el sistema de certificación de </a:t>
            </a:r>
            <a:r>
              <a:rPr lang="es-ES" b="1" dirty="0" smtClean="0">
                <a:latin typeface="Times New Roman" panose="02020603050405020304" pitchFamily="18" charset="0"/>
                <a:cs typeface="Times New Roman" panose="02020603050405020304" pitchFamily="18" charset="0"/>
              </a:rPr>
              <a:t>competencias</a:t>
            </a:r>
            <a:r>
              <a:rPr lang="es-ES" dirty="0" smtClean="0">
                <a:latin typeface="Times New Roman" panose="02020603050405020304" pitchFamily="18" charset="0"/>
                <a:cs typeface="Times New Roman" panose="02020603050405020304" pitchFamily="18" charset="0"/>
              </a:rPr>
              <a:t>. </a:t>
            </a:r>
            <a:endParaRPr lang="es-ES" dirty="0">
              <a:latin typeface="Times New Roman" panose="02020603050405020304" pitchFamily="18" charset="0"/>
              <a:cs typeface="Times New Roman" panose="02020603050405020304" pitchFamily="18" charset="0"/>
            </a:endParaRPr>
          </a:p>
          <a:p>
            <a:pPr algn="just"/>
            <a:endParaRPr lang="en-GB" dirty="0"/>
          </a:p>
        </p:txBody>
      </p:sp>
    </p:spTree>
    <p:extLst>
      <p:ext uri="{BB962C8B-B14F-4D97-AF65-F5344CB8AC3E}">
        <p14:creationId xmlns:p14="http://schemas.microsoft.com/office/powerpoint/2010/main" val="5173553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500"/>
                                        <p:tgtEl>
                                          <p:spTgt spid="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Effect transition="in" filter="fade">
                                      <p:cBhvr>
                                        <p:cTn id="22" dur="500"/>
                                        <p:tgtEl>
                                          <p:spTgt spid="3">
                                            <p:txEl>
                                              <p:pRg st="6" end="6"/>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animEffect transition="in" filter="fade">
                                      <p:cBhvr>
                                        <p:cTn id="27" dur="500"/>
                                        <p:tgtEl>
                                          <p:spTgt spid="3">
                                            <p:txEl>
                                              <p:pRg st="7" end="7"/>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8" end="8"/>
                                            </p:txEl>
                                          </p:spTgt>
                                        </p:tgtEl>
                                        <p:attrNameLst>
                                          <p:attrName>style.visibility</p:attrName>
                                        </p:attrNameLst>
                                      </p:cBhvr>
                                      <p:to>
                                        <p:strVal val="visible"/>
                                      </p:to>
                                    </p:set>
                                    <p:animEffect transition="in" filter="fade">
                                      <p:cBhvr>
                                        <p:cTn id="32" dur="500"/>
                                        <p:tgtEl>
                                          <p:spTgt spid="3">
                                            <p:txEl>
                                              <p:pRg st="8" end="8"/>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3">
                                            <p:txEl>
                                              <p:pRg st="10" end="10"/>
                                            </p:txEl>
                                          </p:spTgt>
                                        </p:tgtEl>
                                        <p:attrNameLst>
                                          <p:attrName>style.visibility</p:attrName>
                                        </p:attrNameLst>
                                      </p:cBhvr>
                                      <p:to>
                                        <p:strVal val="visible"/>
                                      </p:to>
                                    </p:set>
                                    <p:animEffect transition="in" filter="fade">
                                      <p:cBhvr>
                                        <p:cTn id="37" dur="500"/>
                                        <p:tgtEl>
                                          <p:spTgt spid="3">
                                            <p:txEl>
                                              <p:pRg st="10" end="10"/>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3">
                                            <p:txEl>
                                              <p:pRg st="11" end="11"/>
                                            </p:txEl>
                                          </p:spTgt>
                                        </p:tgtEl>
                                        <p:attrNameLst>
                                          <p:attrName>style.visibility</p:attrName>
                                        </p:attrNameLst>
                                      </p:cBhvr>
                                      <p:to>
                                        <p:strVal val="visible"/>
                                      </p:to>
                                    </p:set>
                                    <p:animEffect transition="in" filter="fade">
                                      <p:cBhvr>
                                        <p:cTn id="42" dur="500"/>
                                        <p:tgtEl>
                                          <p:spTgt spid="3">
                                            <p:txEl>
                                              <p:pRg st="11" end="11"/>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3">
                                            <p:txEl>
                                              <p:pRg st="12" end="12"/>
                                            </p:txEl>
                                          </p:spTgt>
                                        </p:tgtEl>
                                        <p:attrNameLst>
                                          <p:attrName>style.visibility</p:attrName>
                                        </p:attrNameLst>
                                      </p:cBhvr>
                                      <p:to>
                                        <p:strVal val="visible"/>
                                      </p:to>
                                    </p:set>
                                    <p:animEffect transition="in" filter="fade">
                                      <p:cBhvr>
                                        <p:cTn id="47" dur="500"/>
                                        <p:tgtEl>
                                          <p:spTgt spid="3">
                                            <p:txEl>
                                              <p:pRg st="12" end="12"/>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3">
                                            <p:txEl>
                                              <p:pRg st="13" end="13"/>
                                            </p:txEl>
                                          </p:spTgt>
                                        </p:tgtEl>
                                        <p:attrNameLst>
                                          <p:attrName>style.visibility</p:attrName>
                                        </p:attrNameLst>
                                      </p:cBhvr>
                                      <p:to>
                                        <p:strVal val="visible"/>
                                      </p:to>
                                    </p:set>
                                    <p:animEffect transition="in" filter="fade">
                                      <p:cBhvr>
                                        <p:cTn id="52" dur="500"/>
                                        <p:tgtEl>
                                          <p:spTgt spid="3">
                                            <p:txEl>
                                              <p:pRg st="13" end="13"/>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2" presetClass="entr" presetSubtype="4" fill="hold" grpId="0" nodeType="clickEffect">
                                  <p:stCondLst>
                                    <p:cond delay="0"/>
                                  </p:stCondLst>
                                  <p:childTnLst>
                                    <p:set>
                                      <p:cBhvr>
                                        <p:cTn id="56" dur="1" fill="hold">
                                          <p:stCondLst>
                                            <p:cond delay="0"/>
                                          </p:stCondLst>
                                        </p:cTn>
                                        <p:tgtEl>
                                          <p:spTgt spid="11"/>
                                        </p:tgtEl>
                                        <p:attrNameLst>
                                          <p:attrName>style.visibility</p:attrName>
                                        </p:attrNameLst>
                                      </p:cBhvr>
                                      <p:to>
                                        <p:strVal val="visible"/>
                                      </p:to>
                                    </p:set>
                                    <p:anim calcmode="lin" valueType="num">
                                      <p:cBhvr additive="base">
                                        <p:cTn id="57" dur="500" fill="hold"/>
                                        <p:tgtEl>
                                          <p:spTgt spid="11"/>
                                        </p:tgtEl>
                                        <p:attrNameLst>
                                          <p:attrName>ppt_x</p:attrName>
                                        </p:attrNameLst>
                                      </p:cBhvr>
                                      <p:tavLst>
                                        <p:tav tm="0">
                                          <p:val>
                                            <p:strVal val="#ppt_x"/>
                                          </p:val>
                                        </p:tav>
                                        <p:tav tm="100000">
                                          <p:val>
                                            <p:strVal val="#ppt_x"/>
                                          </p:val>
                                        </p:tav>
                                      </p:tavLst>
                                    </p:anim>
                                    <p:anim calcmode="lin" valueType="num">
                                      <p:cBhvr additive="base">
                                        <p:cTn id="58"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16" presetClass="entr" presetSubtype="21" fill="hold" grpId="0" nodeType="clickEffect">
                                  <p:stCondLst>
                                    <p:cond delay="0"/>
                                  </p:stCondLst>
                                  <p:childTnLst>
                                    <p:set>
                                      <p:cBhvr>
                                        <p:cTn id="62" dur="1" fill="hold">
                                          <p:stCondLst>
                                            <p:cond delay="0"/>
                                          </p:stCondLst>
                                        </p:cTn>
                                        <p:tgtEl>
                                          <p:spTgt spid="12"/>
                                        </p:tgtEl>
                                        <p:attrNameLst>
                                          <p:attrName>style.visibility</p:attrName>
                                        </p:attrNameLst>
                                      </p:cBhvr>
                                      <p:to>
                                        <p:strVal val="visible"/>
                                      </p:to>
                                    </p:set>
                                    <p:animEffect transition="in" filter="barn(inVertical)">
                                      <p:cBhvr>
                                        <p:cTn id="63"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11" grpId="0" animBg="1"/>
      <p:bldP spid="12"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080000" y="390376"/>
            <a:ext cx="7416000" cy="1022400"/>
          </a:xfrm>
        </p:spPr>
        <p:txBody>
          <a:bodyPr>
            <a:normAutofit fontScale="90000"/>
          </a:bodyPr>
          <a:lstStyle/>
          <a:p>
            <a:r>
              <a:rPr lang="en-GB" sz="2900" dirty="0" err="1" smtClean="0">
                <a:solidFill>
                  <a:schemeClr val="tx2">
                    <a:lumMod val="75000"/>
                  </a:schemeClr>
                </a:solidFill>
              </a:rPr>
              <a:t>Sigue</a:t>
            </a:r>
            <a:r>
              <a:rPr lang="en-GB" sz="2900" dirty="0" smtClean="0">
                <a:solidFill>
                  <a:schemeClr val="tx2">
                    <a:lumMod val="75000"/>
                  </a:schemeClr>
                </a:solidFill>
              </a:rPr>
              <a:t> </a:t>
            </a:r>
            <a:r>
              <a:rPr lang="en-GB" sz="2900" dirty="0" err="1">
                <a:solidFill>
                  <a:schemeClr val="tx2">
                    <a:lumMod val="75000"/>
                  </a:schemeClr>
                </a:solidFill>
              </a:rPr>
              <a:t>habiendo</a:t>
            </a:r>
            <a:r>
              <a:rPr lang="en-GB" sz="2900" dirty="0">
                <a:solidFill>
                  <a:schemeClr val="tx2">
                    <a:lumMod val="75000"/>
                  </a:schemeClr>
                </a:solidFill>
              </a:rPr>
              <a:t> </a:t>
            </a:r>
            <a:r>
              <a:rPr lang="en-GB" sz="2900" dirty="0" err="1">
                <a:solidFill>
                  <a:schemeClr val="tx2">
                    <a:lumMod val="75000"/>
                  </a:schemeClr>
                </a:solidFill>
              </a:rPr>
              <a:t>grandes</a:t>
            </a:r>
            <a:r>
              <a:rPr lang="en-GB" sz="2900" dirty="0">
                <a:solidFill>
                  <a:schemeClr val="tx2">
                    <a:lumMod val="75000"/>
                  </a:schemeClr>
                </a:solidFill>
              </a:rPr>
              <a:t> </a:t>
            </a:r>
            <a:r>
              <a:rPr lang="en-GB" sz="2900" dirty="0" err="1">
                <a:solidFill>
                  <a:schemeClr val="tx2">
                    <a:lumMod val="75000"/>
                  </a:schemeClr>
                </a:solidFill>
              </a:rPr>
              <a:t>diferencias</a:t>
            </a:r>
            <a:r>
              <a:rPr lang="en-GB" sz="2900" dirty="0">
                <a:solidFill>
                  <a:schemeClr val="tx2">
                    <a:lumMod val="75000"/>
                  </a:schemeClr>
                </a:solidFill>
              </a:rPr>
              <a:t> </a:t>
            </a:r>
            <a:r>
              <a:rPr lang="en-GB" sz="2900" dirty="0" err="1">
                <a:solidFill>
                  <a:schemeClr val="tx2">
                    <a:lumMod val="75000"/>
                  </a:schemeClr>
                </a:solidFill>
              </a:rPr>
              <a:t>regionales</a:t>
            </a:r>
            <a:r>
              <a:rPr lang="en-GB" sz="2900" dirty="0">
                <a:solidFill>
                  <a:schemeClr val="tx2">
                    <a:lumMod val="75000"/>
                  </a:schemeClr>
                </a:solidFill>
              </a:rPr>
              <a:t> </a:t>
            </a:r>
            <a:r>
              <a:rPr lang="en-GB" sz="2900" dirty="0" smtClean="0">
                <a:solidFill>
                  <a:schemeClr val="tx2">
                    <a:lumMod val="75000"/>
                  </a:schemeClr>
                </a:solidFill>
              </a:rPr>
              <a:t/>
            </a:r>
            <a:br>
              <a:rPr lang="en-GB" sz="2900" dirty="0" smtClean="0">
                <a:solidFill>
                  <a:schemeClr val="tx2">
                    <a:lumMod val="75000"/>
                  </a:schemeClr>
                </a:solidFill>
              </a:rPr>
            </a:br>
            <a:r>
              <a:rPr lang="en-GB" sz="2900" dirty="0" err="1" smtClean="0">
                <a:solidFill>
                  <a:schemeClr val="tx2">
                    <a:lumMod val="75000"/>
                  </a:schemeClr>
                </a:solidFill>
              </a:rPr>
              <a:t>en</a:t>
            </a:r>
            <a:r>
              <a:rPr lang="en-GB" sz="2900" dirty="0" smtClean="0">
                <a:solidFill>
                  <a:schemeClr val="tx2">
                    <a:lumMod val="75000"/>
                  </a:schemeClr>
                </a:solidFill>
              </a:rPr>
              <a:t> </a:t>
            </a:r>
            <a:r>
              <a:rPr lang="en-GB" sz="2900" dirty="0">
                <a:solidFill>
                  <a:schemeClr val="tx2">
                    <a:lumMod val="75000"/>
                  </a:schemeClr>
                </a:solidFill>
              </a:rPr>
              <a:t>el </a:t>
            </a:r>
            <a:r>
              <a:rPr lang="en-GB" sz="2900" dirty="0" err="1">
                <a:solidFill>
                  <a:schemeClr val="tx2">
                    <a:lumMod val="75000"/>
                  </a:schemeClr>
                </a:solidFill>
              </a:rPr>
              <a:t>acceso</a:t>
            </a:r>
            <a:r>
              <a:rPr lang="en-GB" sz="2900" dirty="0">
                <a:solidFill>
                  <a:schemeClr val="tx2">
                    <a:lumMod val="75000"/>
                  </a:schemeClr>
                </a:solidFill>
              </a:rPr>
              <a:t> a internet</a:t>
            </a:r>
            <a:r>
              <a:rPr lang="es-ES_tradnl" sz="2800" dirty="0">
                <a:solidFill>
                  <a:srgbClr val="34240C"/>
                </a:solidFill>
              </a:rPr>
              <a:t/>
            </a:r>
            <a:br>
              <a:rPr lang="es-ES_tradnl" sz="2800" dirty="0">
                <a:solidFill>
                  <a:srgbClr val="34240C"/>
                </a:solidFill>
              </a:rPr>
            </a:br>
            <a:endParaRPr lang="es-MX" sz="2600" dirty="0">
              <a:solidFill>
                <a:schemeClr val="tx2">
                  <a:lumMod val="75000"/>
                </a:schemeClr>
              </a:solidFill>
            </a:endParaRPr>
          </a:p>
        </p:txBody>
      </p:sp>
      <p:pic>
        <p:nvPicPr>
          <p:cNvPr id="4" name="Content Placeholder 3"/>
          <p:cNvPicPr>
            <a:picLocks noGrp="1"/>
          </p:cNvPicPr>
          <p:nvPr>
            <p:ph idx="1"/>
          </p:nvPr>
        </p:nvPicPr>
        <p:blipFill rotWithShape="1">
          <a:blip r:embed="rId3">
            <a:extLst>
              <a:ext uri="{28A0092B-C50C-407E-A947-70E740481C1C}">
                <a14:useLocalDpi xmlns:a14="http://schemas.microsoft.com/office/drawing/2010/main" val="0"/>
              </a:ext>
            </a:extLst>
          </a:blip>
          <a:srcRect r="1031"/>
          <a:stretch/>
        </p:blipFill>
        <p:spPr bwMode="auto">
          <a:xfrm>
            <a:off x="-87356" y="1858587"/>
            <a:ext cx="9231356" cy="4162701"/>
          </a:xfrm>
          <a:prstGeom prst="rect">
            <a:avLst/>
          </a:prstGeom>
          <a:noFill/>
        </p:spPr>
      </p:pic>
      <p:sp>
        <p:nvSpPr>
          <p:cNvPr id="5" name="Rectangle 4"/>
          <p:cNvSpPr/>
          <p:nvPr/>
        </p:nvSpPr>
        <p:spPr>
          <a:xfrm>
            <a:off x="179512" y="1530950"/>
            <a:ext cx="9144000" cy="400110"/>
          </a:xfrm>
          <a:prstGeom prst="rect">
            <a:avLst/>
          </a:prstGeom>
        </p:spPr>
        <p:txBody>
          <a:bodyPr wrap="square">
            <a:spAutoFit/>
          </a:bodyPr>
          <a:lstStyle/>
          <a:p>
            <a:pPr algn="ctr"/>
            <a:r>
              <a:rPr lang="es-MX" sz="2000" dirty="0">
                <a:solidFill>
                  <a:srgbClr val="34240C"/>
                </a:solidFill>
                <a:latin typeface="+mj-lt"/>
              </a:rPr>
              <a:t>Porcentaje de hogares con acceso a internet por estado </a:t>
            </a:r>
          </a:p>
        </p:txBody>
      </p:sp>
      <p:sp>
        <p:nvSpPr>
          <p:cNvPr id="2" name="Slide Number Placeholder 1"/>
          <p:cNvSpPr>
            <a:spLocks noGrp="1"/>
          </p:cNvSpPr>
          <p:nvPr>
            <p:ph type="sldNum" sz="quarter" idx="4294967295"/>
          </p:nvPr>
        </p:nvSpPr>
        <p:spPr>
          <a:xfrm>
            <a:off x="8640000" y="6411600"/>
            <a:ext cx="342000" cy="244800"/>
          </a:xfrm>
          <a:prstGeom prst="rect">
            <a:avLst/>
          </a:prstGeom>
        </p:spPr>
        <p:txBody>
          <a:bodyPr/>
          <a:lstStyle/>
          <a:p>
            <a:fld id="{78837E49-ABBB-4822-8643-74FF230E591F}" type="slidenum">
              <a:rPr lang="en-GB" smtClean="0"/>
              <a:t>16</a:t>
            </a:fld>
            <a:endParaRPr lang="en-GB"/>
          </a:p>
        </p:txBody>
      </p:sp>
      <p:grpSp>
        <p:nvGrpSpPr>
          <p:cNvPr id="11" name="Group 10"/>
          <p:cNvGrpSpPr/>
          <p:nvPr/>
        </p:nvGrpSpPr>
        <p:grpSpPr>
          <a:xfrm>
            <a:off x="1" y="5129158"/>
            <a:ext cx="8532440" cy="1736907"/>
            <a:chOff x="1" y="5129158"/>
            <a:chExt cx="8532440" cy="1736907"/>
          </a:xfrm>
        </p:grpSpPr>
        <p:pic>
          <p:nvPicPr>
            <p:cNvPr id="7" name="Pictur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 y="5129158"/>
              <a:ext cx="8532440" cy="1736907"/>
            </a:xfrm>
            <a:prstGeom prst="rect">
              <a:avLst/>
            </a:prstGeom>
          </p:spPr>
        </p:pic>
        <p:sp>
          <p:nvSpPr>
            <p:cNvPr id="8" name="Title 3"/>
            <p:cNvSpPr txBox="1">
              <a:spLocks/>
            </p:cNvSpPr>
            <p:nvPr/>
          </p:nvSpPr>
          <p:spPr>
            <a:xfrm>
              <a:off x="1404471" y="6309320"/>
              <a:ext cx="7127969" cy="511200"/>
            </a:xfrm>
            <a:prstGeom prst="rect">
              <a:avLst/>
            </a:prstGeom>
          </p:spPr>
          <p:txBody>
            <a:bodyPr vert="horz" lIns="91440" tIns="45720" rIns="91440" bIns="45720" rtlCol="0" anchor="ctr">
              <a:noAutofit/>
            </a:bodyPr>
            <a:lstStyle>
              <a:lvl1pPr algn="l" rtl="0" eaLnBrk="1" latinLnBrk="0" hangingPunct="1">
                <a:spcBef>
                  <a:spcPct val="0"/>
                </a:spcBef>
                <a:buNone/>
                <a:defRPr kumimoji="0" sz="3200" kern="1200">
                  <a:solidFill>
                    <a:schemeClr val="bg2">
                      <a:lumMod val="10000"/>
                    </a:schemeClr>
                  </a:solidFill>
                  <a:latin typeface="+mj-lt"/>
                  <a:ea typeface="+mj-ea"/>
                  <a:cs typeface="+mj-cs"/>
                </a:defRPr>
              </a:lvl1pPr>
            </a:lstStyle>
            <a:p>
              <a:r>
                <a:rPr lang="es-ES" sz="1400" dirty="0" smtClean="0">
                  <a:solidFill>
                    <a:schemeClr val="bg1"/>
                  </a:solidFill>
                  <a:latin typeface="Arial" panose="020B0604020202020204" pitchFamily="34" charset="0"/>
                  <a:cs typeface="Arial" panose="020B0604020202020204" pitchFamily="34" charset="0"/>
                </a:rPr>
                <a:t>Estudio </a:t>
              </a:r>
              <a:r>
                <a:rPr lang="es-ES" sz="1400" dirty="0">
                  <a:solidFill>
                    <a:schemeClr val="bg1"/>
                  </a:solidFill>
                  <a:latin typeface="Arial" panose="020B0604020202020204" pitchFamily="34" charset="0"/>
                  <a:cs typeface="Arial" panose="020B0604020202020204" pitchFamily="34" charset="0"/>
                </a:rPr>
                <a:t>de la OCDE sobre telecomunicaciones y radiodifusión en México 2017</a:t>
              </a:r>
              <a:r>
                <a:rPr lang="en-US" sz="1400" dirty="0">
                  <a:solidFill>
                    <a:schemeClr val="bg1"/>
                  </a:solidFill>
                  <a:latin typeface="Arial" panose="020B0604020202020204" pitchFamily="34" charset="0"/>
                  <a:cs typeface="Arial" panose="020B0604020202020204" pitchFamily="34" charset="0"/>
                </a:rPr>
                <a:t> </a:t>
              </a:r>
              <a:endParaRPr lang="en-GB" sz="1400" dirty="0">
                <a:solidFill>
                  <a:schemeClr val="bg1"/>
                </a:solidFill>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395156832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MX" dirty="0" smtClean="0"/>
              <a:t>Mejorar el entorno para la innovación en México </a:t>
            </a:r>
            <a:endParaRPr lang="es-MX" dirty="0"/>
          </a:p>
        </p:txBody>
      </p:sp>
      <p:sp>
        <p:nvSpPr>
          <p:cNvPr id="3" name="Content Placeholder 2"/>
          <p:cNvSpPr>
            <a:spLocks noGrp="1"/>
          </p:cNvSpPr>
          <p:nvPr>
            <p:ph idx="1"/>
          </p:nvPr>
        </p:nvSpPr>
        <p:spPr/>
        <p:txBody>
          <a:bodyPr>
            <a:normAutofit fontScale="85000" lnSpcReduction="10000"/>
          </a:bodyPr>
          <a:lstStyle/>
          <a:p>
            <a:pPr marL="114300" indent="0" algn="just">
              <a:buNone/>
            </a:pPr>
            <a:r>
              <a:rPr lang="es-MX" dirty="0" smtClean="0">
                <a:latin typeface="Times New Roman" panose="02020603050405020304" pitchFamily="18" charset="0"/>
                <a:cs typeface="Times New Roman" panose="02020603050405020304" pitchFamily="18" charset="0"/>
              </a:rPr>
              <a:t>Orientar la actividad económica hacia las industrias basadas en el conocimiento y mejorar la participación en las cadenas de valor globales: </a:t>
            </a:r>
            <a:r>
              <a:rPr lang="es-MX" b="1" dirty="0">
                <a:latin typeface="Times New Roman" panose="02020603050405020304" pitchFamily="18" charset="0"/>
                <a:cs typeface="Times New Roman" panose="02020603050405020304" pitchFamily="18" charset="0"/>
              </a:rPr>
              <a:t>i</a:t>
            </a:r>
            <a:r>
              <a:rPr lang="es-MX" b="1" dirty="0" smtClean="0">
                <a:latin typeface="Times New Roman" panose="02020603050405020304" pitchFamily="18" charset="0"/>
                <a:cs typeface="Times New Roman" panose="02020603050405020304" pitchFamily="18" charset="0"/>
              </a:rPr>
              <a:t>nvertir en capital basado en el conocimiento (CBC).</a:t>
            </a:r>
          </a:p>
          <a:p>
            <a:pPr marL="114300" indent="0" algn="just">
              <a:buNone/>
            </a:pPr>
            <a:endParaRPr lang="es-MX" b="1" dirty="0" smtClean="0">
              <a:latin typeface="Times New Roman" panose="02020603050405020304" pitchFamily="18" charset="0"/>
              <a:cs typeface="Times New Roman" panose="02020603050405020304" pitchFamily="18" charset="0"/>
            </a:endParaRPr>
          </a:p>
          <a:p>
            <a:pPr marL="114300" indent="0" algn="just">
              <a:buNone/>
            </a:pPr>
            <a:r>
              <a:rPr lang="es-MX" b="1" dirty="0" smtClean="0">
                <a:latin typeface="Times New Roman" panose="02020603050405020304" pitchFamily="18" charset="0"/>
                <a:cs typeface="Times New Roman" panose="02020603050405020304" pitchFamily="18" charset="0"/>
              </a:rPr>
              <a:t>Desempeño en innovación: rezagado </a:t>
            </a:r>
          </a:p>
          <a:p>
            <a:pPr marL="114300" indent="0" algn="just">
              <a:buNone/>
            </a:pPr>
            <a:endParaRPr lang="es-MX" b="1" dirty="0">
              <a:latin typeface="Times New Roman" panose="02020603050405020304" pitchFamily="18" charset="0"/>
              <a:cs typeface="Times New Roman" panose="02020603050405020304" pitchFamily="18" charset="0"/>
            </a:endParaRPr>
          </a:p>
          <a:p>
            <a:pPr marL="114300" indent="0" algn="just">
              <a:buNone/>
            </a:pPr>
            <a:r>
              <a:rPr lang="es-ES" b="1" dirty="0" smtClean="0">
                <a:latin typeface="Times New Roman" panose="02020603050405020304" pitchFamily="18" charset="0"/>
                <a:cs typeface="Times New Roman" panose="02020603050405020304" pitchFamily="18" charset="0"/>
              </a:rPr>
              <a:t>Promoción de centros de investigación</a:t>
            </a:r>
          </a:p>
          <a:p>
            <a:pPr marL="114300" indent="0" algn="just">
              <a:buNone/>
            </a:pPr>
            <a:endParaRPr lang="es-MX" b="1" dirty="0" smtClean="0">
              <a:latin typeface="Times New Roman" panose="02020603050405020304" pitchFamily="18" charset="0"/>
              <a:cs typeface="Times New Roman" panose="02020603050405020304" pitchFamily="18" charset="0"/>
            </a:endParaRPr>
          </a:p>
          <a:p>
            <a:pPr marL="114300" indent="0" algn="just">
              <a:buNone/>
            </a:pPr>
            <a:r>
              <a:rPr lang="es-ES" b="1" dirty="0" smtClean="0">
                <a:latin typeface="Times New Roman" panose="02020603050405020304" pitchFamily="18" charset="0"/>
                <a:cs typeface="Times New Roman" panose="02020603050405020304" pitchFamily="18" charset="0"/>
              </a:rPr>
              <a:t>Inversión en infraestructura de </a:t>
            </a:r>
            <a:r>
              <a:rPr lang="es-ES" b="1" dirty="0" err="1" smtClean="0">
                <a:latin typeface="Times New Roman" panose="02020603050405020304" pitchFamily="18" charset="0"/>
                <a:cs typeface="Times New Roman" panose="02020603050405020304" pitchFamily="18" charset="0"/>
              </a:rPr>
              <a:t>TICs</a:t>
            </a:r>
            <a:r>
              <a:rPr lang="es-ES" b="1" dirty="0" smtClean="0">
                <a:latin typeface="Times New Roman" panose="02020603050405020304" pitchFamily="18" charset="0"/>
                <a:cs typeface="Times New Roman" panose="02020603050405020304" pitchFamily="18" charset="0"/>
              </a:rPr>
              <a:t> </a:t>
            </a:r>
          </a:p>
        </p:txBody>
      </p:sp>
      <p:sp>
        <p:nvSpPr>
          <p:cNvPr id="4" name="Rectangle 3"/>
          <p:cNvSpPr/>
          <p:nvPr/>
        </p:nvSpPr>
        <p:spPr>
          <a:xfrm>
            <a:off x="5436096" y="5373216"/>
            <a:ext cx="2736304" cy="792088"/>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GB" b="1" dirty="0" smtClean="0">
                <a:latin typeface="Times New Roman" panose="02020603050405020304" pitchFamily="18" charset="0"/>
                <a:cs typeface="Times New Roman" panose="02020603050405020304" pitchFamily="18" charset="0"/>
              </a:rPr>
              <a:t>RECOMENDACIONES</a:t>
            </a:r>
            <a:endParaRPr lang="en-GB" b="1" dirty="0">
              <a:latin typeface="Times New Roman" panose="02020603050405020304" pitchFamily="18" charset="0"/>
              <a:cs typeface="Times New Roman" panose="02020603050405020304" pitchFamily="18" charset="0"/>
            </a:endParaRPr>
          </a:p>
        </p:txBody>
      </p:sp>
      <p:sp>
        <p:nvSpPr>
          <p:cNvPr id="5" name="Rectangle 4"/>
          <p:cNvSpPr/>
          <p:nvPr/>
        </p:nvSpPr>
        <p:spPr>
          <a:xfrm>
            <a:off x="519705" y="1683348"/>
            <a:ext cx="7702937" cy="4824536"/>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s-MX" b="1" dirty="0" smtClean="0">
                <a:latin typeface="Times New Roman" panose="02020603050405020304" pitchFamily="18" charset="0"/>
                <a:cs typeface="Times New Roman" panose="02020603050405020304" pitchFamily="18" charset="0"/>
              </a:rPr>
              <a:t>Reforzar</a:t>
            </a:r>
            <a:r>
              <a:rPr lang="es-MX" dirty="0" smtClean="0">
                <a:latin typeface="Times New Roman" panose="02020603050405020304" pitchFamily="18" charset="0"/>
                <a:cs typeface="Times New Roman" panose="02020603050405020304" pitchFamily="18" charset="0"/>
              </a:rPr>
              <a:t> los ecosistemas de innovación para vincular a las universidades con los medios de inversión inicial. </a:t>
            </a:r>
          </a:p>
          <a:p>
            <a:pPr algn="ctr"/>
            <a:endParaRPr lang="es-MX" dirty="0">
              <a:latin typeface="Times New Roman" panose="02020603050405020304" pitchFamily="18" charset="0"/>
              <a:cs typeface="Times New Roman" panose="02020603050405020304" pitchFamily="18" charset="0"/>
            </a:endParaRPr>
          </a:p>
          <a:p>
            <a:pPr algn="ctr"/>
            <a:r>
              <a:rPr lang="es-MX" dirty="0" smtClean="0">
                <a:latin typeface="Times New Roman" panose="02020603050405020304" pitchFamily="18" charset="0"/>
                <a:cs typeface="Times New Roman" panose="02020603050405020304" pitchFamily="18" charset="0"/>
              </a:rPr>
              <a:t>Asegurar la coherencia entre los programas nacionales y las acciones políticas para desarrollar ecosistemas </a:t>
            </a:r>
            <a:r>
              <a:rPr lang="es-MX" b="1" dirty="0" smtClean="0">
                <a:latin typeface="Times New Roman" panose="02020603050405020304" pitchFamily="18" charset="0"/>
                <a:cs typeface="Times New Roman" panose="02020603050405020304" pitchFamily="18" charset="0"/>
              </a:rPr>
              <a:t>locales</a:t>
            </a:r>
            <a:r>
              <a:rPr lang="es-MX" dirty="0" smtClean="0">
                <a:latin typeface="Times New Roman" panose="02020603050405020304" pitchFamily="18" charset="0"/>
                <a:cs typeface="Times New Roman" panose="02020603050405020304" pitchFamily="18" charset="0"/>
              </a:rPr>
              <a:t> de innovación. </a:t>
            </a:r>
          </a:p>
          <a:p>
            <a:pPr algn="ctr"/>
            <a:endParaRPr lang="es-MX" dirty="0">
              <a:latin typeface="Times New Roman" panose="02020603050405020304" pitchFamily="18" charset="0"/>
              <a:cs typeface="Times New Roman" panose="02020603050405020304" pitchFamily="18" charset="0"/>
            </a:endParaRPr>
          </a:p>
          <a:p>
            <a:pPr algn="ctr"/>
            <a:r>
              <a:rPr lang="es-MX" dirty="0" smtClean="0">
                <a:latin typeface="Times New Roman" panose="02020603050405020304" pitchFamily="18" charset="0"/>
                <a:cs typeface="Times New Roman" panose="02020603050405020304" pitchFamily="18" charset="0"/>
              </a:rPr>
              <a:t>Garantizar la </a:t>
            </a:r>
            <a:r>
              <a:rPr lang="es-MX" b="1" dirty="0" smtClean="0">
                <a:latin typeface="Times New Roman" panose="02020603050405020304" pitchFamily="18" charset="0"/>
                <a:cs typeface="Times New Roman" panose="02020603050405020304" pitchFamily="18" charset="0"/>
              </a:rPr>
              <a:t>efectiva</a:t>
            </a:r>
            <a:r>
              <a:rPr lang="es-MX" dirty="0" smtClean="0">
                <a:latin typeface="Times New Roman" panose="02020603050405020304" pitchFamily="18" charset="0"/>
                <a:cs typeface="Times New Roman" panose="02020603050405020304" pitchFamily="18" charset="0"/>
              </a:rPr>
              <a:t> implementación de la Reforma en Telecomunicaciones y Estrategia Digital Nacional. </a:t>
            </a:r>
          </a:p>
          <a:p>
            <a:pPr algn="ctr"/>
            <a:r>
              <a:rPr lang="es-MX" dirty="0" smtClean="0">
                <a:latin typeface="Times New Roman" panose="02020603050405020304" pitchFamily="18" charset="0"/>
                <a:cs typeface="Times New Roman" panose="02020603050405020304" pitchFamily="18" charset="0"/>
              </a:rPr>
              <a:t> </a:t>
            </a:r>
            <a:endParaRPr lang="es-MX"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1142941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500"/>
                                        <p:tgtEl>
                                          <p:spTgt spid="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Effect transition="in" filter="fade">
                                      <p:cBhvr>
                                        <p:cTn id="22" dur="500"/>
                                        <p:tgtEl>
                                          <p:spTgt spid="3">
                                            <p:txEl>
                                              <p:pRg st="6" end="6"/>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4"/>
                                        </p:tgtEl>
                                        <p:attrNameLst>
                                          <p:attrName>style.visibility</p:attrName>
                                        </p:attrNameLst>
                                      </p:cBhvr>
                                      <p:to>
                                        <p:strVal val="visible"/>
                                      </p:to>
                                    </p:set>
                                    <p:anim calcmode="lin" valueType="num">
                                      <p:cBhvr additive="base">
                                        <p:cTn id="27" dur="500" fill="hold"/>
                                        <p:tgtEl>
                                          <p:spTgt spid="4"/>
                                        </p:tgtEl>
                                        <p:attrNameLst>
                                          <p:attrName>ppt_x</p:attrName>
                                        </p:attrNameLst>
                                      </p:cBhvr>
                                      <p:tavLst>
                                        <p:tav tm="0">
                                          <p:val>
                                            <p:strVal val="#ppt_x"/>
                                          </p:val>
                                        </p:tav>
                                        <p:tav tm="100000">
                                          <p:val>
                                            <p:strVal val="#ppt_x"/>
                                          </p:val>
                                        </p:tav>
                                      </p:tavLst>
                                    </p:anim>
                                    <p:anim calcmode="lin" valueType="num">
                                      <p:cBhvr additive="base">
                                        <p:cTn id="2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16" presetClass="entr" presetSubtype="21" fill="hold" grpId="0" nodeType="clickEffect">
                                  <p:stCondLst>
                                    <p:cond delay="0"/>
                                  </p:stCondLst>
                                  <p:childTnLst>
                                    <p:set>
                                      <p:cBhvr>
                                        <p:cTn id="32" dur="1" fill="hold">
                                          <p:stCondLst>
                                            <p:cond delay="0"/>
                                          </p:stCondLst>
                                        </p:cTn>
                                        <p:tgtEl>
                                          <p:spTgt spid="5"/>
                                        </p:tgtEl>
                                        <p:attrNameLst>
                                          <p:attrName>style.visibility</p:attrName>
                                        </p:attrNameLst>
                                      </p:cBhvr>
                                      <p:to>
                                        <p:strVal val="visible"/>
                                      </p:to>
                                    </p:set>
                                    <p:animEffect transition="in" filter="barn(inVertical)">
                                      <p:cBhvr>
                                        <p:cTn id="33"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animBg="1"/>
      <p:bldP spid="5"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MX" dirty="0" smtClean="0"/>
              <a:t>Mejorar el entorno general de los negocios </a:t>
            </a:r>
            <a:endParaRPr lang="es-MX" dirty="0"/>
          </a:p>
        </p:txBody>
      </p:sp>
      <p:sp>
        <p:nvSpPr>
          <p:cNvPr id="3" name="Content Placeholder 2"/>
          <p:cNvSpPr>
            <a:spLocks noGrp="1"/>
          </p:cNvSpPr>
          <p:nvPr>
            <p:ph idx="1"/>
          </p:nvPr>
        </p:nvSpPr>
        <p:spPr/>
        <p:txBody>
          <a:bodyPr>
            <a:normAutofit fontScale="85000" lnSpcReduction="10000"/>
          </a:bodyPr>
          <a:lstStyle/>
          <a:p>
            <a:pPr marL="114300" indent="0" algn="just">
              <a:buNone/>
            </a:pPr>
            <a:r>
              <a:rPr lang="es-MX" dirty="0" smtClean="0">
                <a:latin typeface="Times New Roman" panose="02020603050405020304" pitchFamily="18" charset="0"/>
                <a:cs typeface="Times New Roman" panose="02020603050405020304" pitchFamily="18" charset="0"/>
              </a:rPr>
              <a:t>Un entorno sólido y propicio es esencial para librera el potencial de crecimiento de México: </a:t>
            </a:r>
            <a:r>
              <a:rPr lang="es-MX" b="1" dirty="0" smtClean="0">
                <a:latin typeface="Times New Roman" panose="02020603050405020304" pitchFamily="18" charset="0"/>
                <a:cs typeface="Times New Roman" panose="02020603050405020304" pitchFamily="18" charset="0"/>
              </a:rPr>
              <a:t>transporte</a:t>
            </a:r>
            <a:r>
              <a:rPr lang="es-MX" dirty="0" smtClean="0">
                <a:latin typeface="Times New Roman" panose="02020603050405020304" pitchFamily="18" charset="0"/>
                <a:cs typeface="Times New Roman" panose="02020603050405020304" pitchFamily="18" charset="0"/>
              </a:rPr>
              <a:t>, </a:t>
            </a:r>
            <a:r>
              <a:rPr lang="es-MX" b="1" dirty="0" smtClean="0">
                <a:latin typeface="Times New Roman" panose="02020603050405020304" pitchFamily="18" charset="0"/>
                <a:cs typeface="Times New Roman" panose="02020603050405020304" pitchFamily="18" charset="0"/>
              </a:rPr>
              <a:t>financiamiento</a:t>
            </a:r>
            <a:r>
              <a:rPr lang="es-MX" dirty="0" smtClean="0">
                <a:latin typeface="Times New Roman" panose="02020603050405020304" pitchFamily="18" charset="0"/>
                <a:cs typeface="Times New Roman" panose="02020603050405020304" pitchFamily="18" charset="0"/>
              </a:rPr>
              <a:t> para PYMES y </a:t>
            </a:r>
            <a:r>
              <a:rPr lang="es-MX" b="1" dirty="0" smtClean="0">
                <a:latin typeface="Times New Roman" panose="02020603050405020304" pitchFamily="18" charset="0"/>
                <a:cs typeface="Times New Roman" panose="02020603050405020304" pitchFamily="18" charset="0"/>
              </a:rPr>
              <a:t>mejor</a:t>
            </a:r>
            <a:r>
              <a:rPr lang="es-MX" dirty="0" smtClean="0">
                <a:latin typeface="Times New Roman" panose="02020603050405020304" pitchFamily="18" charset="0"/>
                <a:cs typeface="Times New Roman" panose="02020603050405020304" pitchFamily="18" charset="0"/>
              </a:rPr>
              <a:t> regulación. </a:t>
            </a:r>
          </a:p>
          <a:p>
            <a:pPr marL="114300" indent="0" algn="just">
              <a:buNone/>
            </a:pPr>
            <a:endParaRPr lang="es-MX" dirty="0">
              <a:latin typeface="Times New Roman" panose="02020603050405020304" pitchFamily="18" charset="0"/>
              <a:cs typeface="Times New Roman" panose="02020603050405020304" pitchFamily="18" charset="0"/>
            </a:endParaRPr>
          </a:p>
          <a:p>
            <a:pPr marL="114300" indent="0" algn="just">
              <a:buNone/>
            </a:pPr>
            <a:r>
              <a:rPr lang="es-MX" b="1" dirty="0" smtClean="0">
                <a:latin typeface="Times New Roman" panose="02020603050405020304" pitchFamily="18" charset="0"/>
                <a:cs typeface="Times New Roman" panose="02020603050405020304" pitchFamily="18" charset="0"/>
              </a:rPr>
              <a:t>Mejor estructura de transporte </a:t>
            </a:r>
          </a:p>
          <a:p>
            <a:pPr marL="114300" indent="0" algn="just">
              <a:buNone/>
            </a:pPr>
            <a:endParaRPr lang="es-MX" b="1" dirty="0">
              <a:latin typeface="Times New Roman" panose="02020603050405020304" pitchFamily="18" charset="0"/>
              <a:cs typeface="Times New Roman" panose="02020603050405020304" pitchFamily="18" charset="0"/>
            </a:endParaRPr>
          </a:p>
          <a:p>
            <a:pPr marL="114300" indent="0" algn="just">
              <a:buNone/>
            </a:pPr>
            <a:r>
              <a:rPr lang="es-ES" b="1" dirty="0" smtClean="0">
                <a:latin typeface="Times New Roman" panose="02020603050405020304" pitchFamily="18" charset="0"/>
                <a:cs typeface="Times New Roman" panose="02020603050405020304" pitchFamily="18" charset="0"/>
              </a:rPr>
              <a:t>Eliminación de barreras regulatorias para el crecimiento de las empresas </a:t>
            </a:r>
          </a:p>
          <a:p>
            <a:pPr marL="114300" indent="0" algn="just">
              <a:buNone/>
            </a:pPr>
            <a:endParaRPr lang="es-ES" b="1" dirty="0" smtClean="0">
              <a:latin typeface="Times New Roman" panose="02020603050405020304" pitchFamily="18" charset="0"/>
              <a:cs typeface="Times New Roman" panose="02020603050405020304" pitchFamily="18" charset="0"/>
            </a:endParaRPr>
          </a:p>
          <a:p>
            <a:pPr marL="114300" indent="0" algn="just">
              <a:buNone/>
            </a:pPr>
            <a:r>
              <a:rPr lang="es-MX" b="1" dirty="0" smtClean="0">
                <a:latin typeface="Times New Roman" panose="02020603050405020304" pitchFamily="18" charset="0"/>
                <a:cs typeface="Times New Roman" panose="02020603050405020304" pitchFamily="18" charset="0"/>
              </a:rPr>
              <a:t>Financiamiento a PYMES</a:t>
            </a:r>
            <a:endParaRPr lang="es-ES" b="1" dirty="0">
              <a:latin typeface="Times New Roman" panose="02020603050405020304" pitchFamily="18" charset="0"/>
              <a:cs typeface="Times New Roman" panose="02020603050405020304" pitchFamily="18" charset="0"/>
            </a:endParaRPr>
          </a:p>
        </p:txBody>
      </p:sp>
      <p:sp>
        <p:nvSpPr>
          <p:cNvPr id="4" name="Rectangle 3"/>
          <p:cNvSpPr/>
          <p:nvPr/>
        </p:nvSpPr>
        <p:spPr>
          <a:xfrm>
            <a:off x="5436096" y="5445224"/>
            <a:ext cx="2736304" cy="792088"/>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GB" b="1" dirty="0" smtClean="0">
                <a:latin typeface="Times New Roman" panose="02020603050405020304" pitchFamily="18" charset="0"/>
                <a:cs typeface="Times New Roman" panose="02020603050405020304" pitchFamily="18" charset="0"/>
              </a:rPr>
              <a:t>RECOMENDACIONES</a:t>
            </a:r>
            <a:endParaRPr lang="en-GB" b="1" dirty="0">
              <a:latin typeface="Times New Roman" panose="02020603050405020304" pitchFamily="18" charset="0"/>
              <a:cs typeface="Times New Roman" panose="02020603050405020304" pitchFamily="18" charset="0"/>
            </a:endParaRPr>
          </a:p>
        </p:txBody>
      </p:sp>
      <p:sp>
        <p:nvSpPr>
          <p:cNvPr id="5" name="Rectangle 4"/>
          <p:cNvSpPr/>
          <p:nvPr/>
        </p:nvSpPr>
        <p:spPr>
          <a:xfrm>
            <a:off x="611560" y="1646182"/>
            <a:ext cx="7560840" cy="4608512"/>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s-MX" b="1" dirty="0" smtClean="0">
                <a:latin typeface="Times New Roman" panose="02020603050405020304" pitchFamily="18" charset="0"/>
                <a:cs typeface="Times New Roman" panose="02020603050405020304" pitchFamily="18" charset="0"/>
              </a:rPr>
              <a:t>Fortalecer</a:t>
            </a:r>
            <a:r>
              <a:rPr lang="es-MX" dirty="0" smtClean="0">
                <a:latin typeface="Times New Roman" panose="02020603050405020304" pitchFamily="18" charset="0"/>
                <a:cs typeface="Times New Roman" panose="02020603050405020304" pitchFamily="18" charset="0"/>
              </a:rPr>
              <a:t> más el entorno empresarial al mejorar y expandir los programas de financiamiento de capital semilla e incrementando la capacidad de la banca local.</a:t>
            </a:r>
          </a:p>
          <a:p>
            <a:pPr algn="ctr"/>
            <a:endParaRPr lang="es-MX" dirty="0">
              <a:latin typeface="Times New Roman" panose="02020603050405020304" pitchFamily="18" charset="0"/>
              <a:cs typeface="Times New Roman" panose="02020603050405020304" pitchFamily="18" charset="0"/>
            </a:endParaRPr>
          </a:p>
          <a:p>
            <a:pPr algn="ctr"/>
            <a:r>
              <a:rPr lang="es-MX" b="1" dirty="0" smtClean="0">
                <a:latin typeface="Times New Roman" panose="02020603050405020304" pitchFamily="18" charset="0"/>
                <a:cs typeface="Times New Roman" panose="02020603050405020304" pitchFamily="18" charset="0"/>
              </a:rPr>
              <a:t>Afinar</a:t>
            </a:r>
            <a:r>
              <a:rPr lang="es-MX" dirty="0" smtClean="0">
                <a:latin typeface="Times New Roman" panose="02020603050405020304" pitchFamily="18" charset="0"/>
                <a:cs typeface="Times New Roman" panose="02020603050405020304" pitchFamily="18" charset="0"/>
              </a:rPr>
              <a:t> la reglamentación en los ámbitos municipal, estatal y nacional cuando la productividad o seguridad sea deficiente. </a:t>
            </a:r>
          </a:p>
          <a:p>
            <a:pPr algn="ctr"/>
            <a:endParaRPr lang="es-MX" dirty="0">
              <a:latin typeface="Times New Roman" panose="02020603050405020304" pitchFamily="18" charset="0"/>
              <a:cs typeface="Times New Roman" panose="02020603050405020304" pitchFamily="18" charset="0"/>
            </a:endParaRPr>
          </a:p>
          <a:p>
            <a:pPr algn="ctr"/>
            <a:r>
              <a:rPr lang="es-MX" dirty="0" smtClean="0">
                <a:latin typeface="Times New Roman" panose="02020603050405020304" pitchFamily="18" charset="0"/>
                <a:cs typeface="Times New Roman" panose="02020603050405020304" pitchFamily="18" charset="0"/>
              </a:rPr>
              <a:t>Establecer mecanismos para intercambiar experiencias y adoptar mejores prácticas en materia de </a:t>
            </a:r>
            <a:r>
              <a:rPr lang="es-MX" b="1" dirty="0" smtClean="0">
                <a:latin typeface="Times New Roman" panose="02020603050405020304" pitchFamily="18" charset="0"/>
                <a:cs typeface="Times New Roman" panose="02020603050405020304" pitchFamily="18" charset="0"/>
              </a:rPr>
              <a:t>coordinación</a:t>
            </a:r>
            <a:r>
              <a:rPr lang="es-MX" dirty="0" smtClean="0">
                <a:latin typeface="Times New Roman" panose="02020603050405020304" pitchFamily="18" charset="0"/>
                <a:cs typeface="Times New Roman" panose="02020603050405020304" pitchFamily="18" charset="0"/>
              </a:rPr>
              <a:t> inter-institucional para robustecer las acciones en pro de la productividad. </a:t>
            </a:r>
            <a:endParaRPr lang="es-MX"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1785559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500"/>
                                        <p:tgtEl>
                                          <p:spTgt spid="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Effect transition="in" filter="fade">
                                      <p:cBhvr>
                                        <p:cTn id="22" dur="500"/>
                                        <p:tgtEl>
                                          <p:spTgt spid="3">
                                            <p:txEl>
                                              <p:pRg st="6" end="6"/>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4"/>
                                        </p:tgtEl>
                                        <p:attrNameLst>
                                          <p:attrName>style.visibility</p:attrName>
                                        </p:attrNameLst>
                                      </p:cBhvr>
                                      <p:to>
                                        <p:strVal val="visible"/>
                                      </p:to>
                                    </p:set>
                                    <p:anim calcmode="lin" valueType="num">
                                      <p:cBhvr additive="base">
                                        <p:cTn id="27" dur="500" fill="hold"/>
                                        <p:tgtEl>
                                          <p:spTgt spid="4"/>
                                        </p:tgtEl>
                                        <p:attrNameLst>
                                          <p:attrName>ppt_x</p:attrName>
                                        </p:attrNameLst>
                                      </p:cBhvr>
                                      <p:tavLst>
                                        <p:tav tm="0">
                                          <p:val>
                                            <p:strVal val="#ppt_x"/>
                                          </p:val>
                                        </p:tav>
                                        <p:tav tm="100000">
                                          <p:val>
                                            <p:strVal val="#ppt_x"/>
                                          </p:val>
                                        </p:tav>
                                      </p:tavLst>
                                    </p:anim>
                                    <p:anim calcmode="lin" valueType="num">
                                      <p:cBhvr additive="base">
                                        <p:cTn id="2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16" presetClass="entr" presetSubtype="21" fill="hold" grpId="0" nodeType="clickEffect">
                                  <p:stCondLst>
                                    <p:cond delay="0"/>
                                  </p:stCondLst>
                                  <p:childTnLst>
                                    <p:set>
                                      <p:cBhvr>
                                        <p:cTn id="32" dur="1" fill="hold">
                                          <p:stCondLst>
                                            <p:cond delay="0"/>
                                          </p:stCondLst>
                                        </p:cTn>
                                        <p:tgtEl>
                                          <p:spTgt spid="5"/>
                                        </p:tgtEl>
                                        <p:attrNameLst>
                                          <p:attrName>style.visibility</p:attrName>
                                        </p:attrNameLst>
                                      </p:cBhvr>
                                      <p:to>
                                        <p:strVal val="visible"/>
                                      </p:to>
                                    </p:set>
                                    <p:animEffect transition="in" filter="barn(inVertical)">
                                      <p:cBhvr>
                                        <p:cTn id="33"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animBg="1"/>
      <p:bldP spid="5"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a:xfrm>
            <a:off x="1080000" y="237600"/>
            <a:ext cx="8172520" cy="1022400"/>
          </a:xfrm>
        </p:spPr>
        <p:txBody>
          <a:bodyPr vert="horz" wrap="square" lIns="91440" tIns="45720" rIns="91440" bIns="45720" rtlCol="0" anchor="ctr" anchorCtr="0">
            <a:noAutofit/>
          </a:bodyPr>
          <a:lstStyle/>
          <a:p>
            <a:r>
              <a:rPr lang="es-ES" sz="2800" dirty="0" smtClean="0">
                <a:solidFill>
                  <a:schemeClr val="accent1">
                    <a:lumMod val="75000"/>
                  </a:schemeClr>
                </a:solidFill>
                <a:latin typeface="Arial" panose="020B0604020202020204" pitchFamily="34" charset="0"/>
                <a:cs typeface="Arial" panose="020B0604020202020204" pitchFamily="34" charset="0"/>
              </a:rPr>
              <a:t>Urge invertir más en  </a:t>
            </a:r>
            <a:r>
              <a:rPr lang="es-ES" sz="2800" b="1" dirty="0" smtClean="0">
                <a:solidFill>
                  <a:schemeClr val="accent1">
                    <a:lumMod val="75000"/>
                  </a:schemeClr>
                </a:solidFill>
                <a:latin typeface="Arial" panose="020B0604020202020204" pitchFamily="34" charset="0"/>
                <a:cs typeface="Arial" panose="020B0604020202020204" pitchFamily="34" charset="0"/>
              </a:rPr>
              <a:t>políticas de emprendimiento</a:t>
            </a:r>
            <a:r>
              <a:rPr lang="es-ES" sz="2800" dirty="0" smtClean="0">
                <a:solidFill>
                  <a:schemeClr val="accent1">
                    <a:lumMod val="75000"/>
                  </a:schemeClr>
                </a:solidFill>
                <a:latin typeface="Arial" panose="020B0604020202020204" pitchFamily="34" charset="0"/>
                <a:cs typeface="Arial" panose="020B0604020202020204" pitchFamily="34" charset="0"/>
              </a:rPr>
              <a:t>…</a:t>
            </a:r>
            <a:endParaRPr lang="es-ES" sz="2800" b="1" dirty="0">
              <a:solidFill>
                <a:schemeClr val="accent1">
                  <a:lumMod val="75000"/>
                </a:schemeClr>
              </a:solidFill>
              <a:latin typeface="Arial" panose="020B0604020202020204" pitchFamily="34" charset="0"/>
              <a:cs typeface="Arial" panose="020B0604020202020204" pitchFamily="34" charset="0"/>
            </a:endParaRPr>
          </a:p>
        </p:txBody>
      </p:sp>
      <p:sp>
        <p:nvSpPr>
          <p:cNvPr id="2" name="Rectangle 1"/>
          <p:cNvSpPr/>
          <p:nvPr/>
        </p:nvSpPr>
        <p:spPr>
          <a:xfrm>
            <a:off x="467544" y="1578278"/>
            <a:ext cx="8208912" cy="338554"/>
          </a:xfrm>
          <a:prstGeom prst="rect">
            <a:avLst/>
          </a:prstGeom>
        </p:spPr>
        <p:txBody>
          <a:bodyPr wrap="square">
            <a:spAutoFit/>
          </a:bodyPr>
          <a:lstStyle/>
          <a:p>
            <a:pPr algn="ctr"/>
            <a:r>
              <a:rPr lang="es-DO" sz="1600" b="1" dirty="0" smtClean="0">
                <a:solidFill>
                  <a:schemeClr val="accent1"/>
                </a:solidFill>
                <a:latin typeface="Arial Narrow" panose="020B0606020202030204" pitchFamily="34" charset="0"/>
              </a:rPr>
              <a:t>Gasto público en programas de emprendimiento </a:t>
            </a:r>
            <a:r>
              <a:rPr lang="es-ES" sz="1600" b="1" dirty="0" smtClean="0">
                <a:solidFill>
                  <a:schemeClr val="accent1"/>
                </a:solidFill>
                <a:latin typeface="Arial Narrow" panose="020B0606020202030204" pitchFamily="34" charset="0"/>
              </a:rPr>
              <a:t>en América </a:t>
            </a:r>
            <a:r>
              <a:rPr lang="es-ES" sz="1600" b="1" dirty="0">
                <a:solidFill>
                  <a:schemeClr val="accent1"/>
                </a:solidFill>
                <a:latin typeface="Arial Narrow" panose="020B0606020202030204" pitchFamily="34" charset="0"/>
              </a:rPr>
              <a:t>Latina y OCDE</a:t>
            </a:r>
            <a:r>
              <a:rPr lang="es-ES" sz="1600" b="1" dirty="0">
                <a:solidFill>
                  <a:schemeClr val="accent1"/>
                </a:solidFill>
              </a:rPr>
              <a:t> </a:t>
            </a:r>
            <a:r>
              <a:rPr lang="en-US" sz="1600" dirty="0" smtClean="0">
                <a:solidFill>
                  <a:schemeClr val="accent1"/>
                </a:solidFill>
                <a:latin typeface="Arial Narrow" panose="020B0606020202030204" pitchFamily="34" charset="0"/>
              </a:rPr>
              <a:t>(2010-2014</a:t>
            </a:r>
            <a:r>
              <a:rPr lang="en-US" sz="1600" dirty="0">
                <a:solidFill>
                  <a:schemeClr val="accent1"/>
                </a:solidFill>
                <a:latin typeface="Arial Narrow" panose="020B0606020202030204" pitchFamily="34" charset="0"/>
              </a:rPr>
              <a:t>; </a:t>
            </a:r>
            <a:r>
              <a:rPr lang="en-US" sz="1600" dirty="0" smtClean="0">
                <a:solidFill>
                  <a:schemeClr val="accent1"/>
                </a:solidFill>
                <a:latin typeface="Arial Narrow" panose="020B0606020202030204" pitchFamily="34" charset="0"/>
              </a:rPr>
              <a:t>% PIB)</a:t>
            </a:r>
            <a:endParaRPr lang="en-GB" sz="1600" dirty="0">
              <a:solidFill>
                <a:schemeClr val="accent1"/>
              </a:solidFill>
              <a:latin typeface="Arial Narrow" panose="020B0606020202030204" pitchFamily="34" charset="0"/>
            </a:endParaRPr>
          </a:p>
        </p:txBody>
      </p:sp>
      <p:sp>
        <p:nvSpPr>
          <p:cNvPr id="6" name="TextBox 5"/>
          <p:cNvSpPr txBox="1"/>
          <p:nvPr/>
        </p:nvSpPr>
        <p:spPr>
          <a:xfrm>
            <a:off x="899592" y="6165304"/>
            <a:ext cx="7488832" cy="230832"/>
          </a:xfrm>
          <a:prstGeom prst="rect">
            <a:avLst/>
          </a:prstGeom>
          <a:noFill/>
        </p:spPr>
        <p:txBody>
          <a:bodyPr wrap="square" rtlCol="0">
            <a:spAutoFit/>
          </a:bodyPr>
          <a:lstStyle/>
          <a:p>
            <a:r>
              <a:rPr lang="es-ES" sz="900" i="1" dirty="0" smtClean="0"/>
              <a:t>Fuente</a:t>
            </a:r>
            <a:r>
              <a:rPr lang="es-ES" sz="900" dirty="0"/>
              <a:t>: Cálculos de OCDE/CEPAL/CAF con base en Cerutti et al. (2014) y </a:t>
            </a:r>
            <a:r>
              <a:rPr lang="es-ES" sz="900" dirty="0" err="1"/>
              <a:t>World</a:t>
            </a:r>
            <a:r>
              <a:rPr lang="es-ES" sz="900" dirty="0"/>
              <a:t> Bank LAC Social </a:t>
            </a:r>
            <a:r>
              <a:rPr lang="es-ES" sz="900" dirty="0" err="1"/>
              <a:t>Protection</a:t>
            </a:r>
            <a:r>
              <a:rPr lang="es-ES" sz="900" dirty="0"/>
              <a:t>, base de datos (2015); OCDE/UE (2015</a:t>
            </a:r>
            <a:r>
              <a:rPr lang="es-ES" sz="900" dirty="0" smtClean="0"/>
              <a:t>)</a:t>
            </a:r>
            <a:endParaRPr lang="en-US" sz="900" dirty="0"/>
          </a:p>
        </p:txBody>
      </p:sp>
      <p:pic>
        <p:nvPicPr>
          <p:cNvPr id="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4229" y="1988840"/>
            <a:ext cx="7680179" cy="38644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Rectangle 6"/>
          <p:cNvSpPr/>
          <p:nvPr/>
        </p:nvSpPr>
        <p:spPr>
          <a:xfrm>
            <a:off x="2601239" y="5013176"/>
            <a:ext cx="530601" cy="648072"/>
          </a:xfrm>
          <a:prstGeom prst="rect">
            <a:avLst/>
          </a:prstGeom>
          <a:no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41071956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1560" y="260648"/>
            <a:ext cx="8172400" cy="1022400"/>
          </a:xfrm>
        </p:spPr>
        <p:txBody>
          <a:bodyPr/>
          <a:lstStyle/>
          <a:p>
            <a:pPr algn="ctr"/>
            <a:r>
              <a:rPr lang="en-US" sz="2800" b="1" dirty="0" smtClean="0">
                <a:solidFill>
                  <a:schemeClr val="tx2"/>
                </a:solidFill>
              </a:rPr>
              <a:t>México </a:t>
            </a:r>
            <a:r>
              <a:rPr lang="en-US" sz="2800" b="1" dirty="0" err="1" smtClean="0">
                <a:solidFill>
                  <a:schemeClr val="tx2"/>
                </a:solidFill>
              </a:rPr>
              <a:t>es</a:t>
            </a:r>
            <a:r>
              <a:rPr lang="en-US" sz="2800" b="1" dirty="0" smtClean="0">
                <a:solidFill>
                  <a:schemeClr val="tx2"/>
                </a:solidFill>
              </a:rPr>
              <a:t> un gran </a:t>
            </a:r>
            <a:r>
              <a:rPr lang="en-US" sz="2800" b="1" dirty="0" err="1" smtClean="0">
                <a:solidFill>
                  <a:schemeClr val="tx2"/>
                </a:solidFill>
              </a:rPr>
              <a:t>reformador</a:t>
            </a:r>
            <a:endParaRPr lang="en-GB" sz="2800" b="1" dirty="0">
              <a:solidFill>
                <a:schemeClr val="tx2"/>
              </a:solidFill>
            </a:endParaRPr>
          </a:p>
        </p:txBody>
      </p:sp>
      <p:sp>
        <p:nvSpPr>
          <p:cNvPr id="5" name="TextBox 4"/>
          <p:cNvSpPr txBox="1"/>
          <p:nvPr/>
        </p:nvSpPr>
        <p:spPr>
          <a:xfrm>
            <a:off x="320812" y="6080082"/>
            <a:ext cx="8067612" cy="954107"/>
          </a:xfrm>
          <a:prstGeom prst="rect">
            <a:avLst/>
          </a:prstGeom>
          <a:noFill/>
        </p:spPr>
        <p:txBody>
          <a:bodyPr wrap="square" rtlCol="0">
            <a:spAutoFit/>
          </a:bodyPr>
          <a:lstStyle/>
          <a:p>
            <a:r>
              <a:rPr lang="en-US" sz="1400" b="1" i="1" dirty="0" smtClean="0">
                <a:latin typeface="Arial Narrow" panose="020B0606020202030204" pitchFamily="34" charset="0"/>
              </a:rPr>
              <a:t>Nota</a:t>
            </a:r>
            <a:r>
              <a:rPr lang="en-US" sz="1400" dirty="0" smtClean="0">
                <a:latin typeface="Arial Narrow" panose="020B0606020202030204" pitchFamily="34" charset="0"/>
              </a:rPr>
              <a:t>: </a:t>
            </a:r>
            <a:r>
              <a:rPr lang="en-US" sz="1400" dirty="0" err="1" smtClean="0">
                <a:latin typeface="Arial Narrow" panose="020B0606020202030204" pitchFamily="34" charset="0"/>
              </a:rPr>
              <a:t>Economías</a:t>
            </a:r>
            <a:r>
              <a:rPr lang="en-US" sz="1400" dirty="0" smtClean="0">
                <a:latin typeface="Arial Narrow" panose="020B0606020202030204" pitchFamily="34" charset="0"/>
              </a:rPr>
              <a:t> </a:t>
            </a:r>
            <a:r>
              <a:rPr lang="en-US" sz="1400" dirty="0" err="1" smtClean="0">
                <a:latin typeface="Arial Narrow" panose="020B0606020202030204" pitchFamily="34" charset="0"/>
              </a:rPr>
              <a:t>emergentes</a:t>
            </a:r>
            <a:r>
              <a:rPr lang="en-US" sz="1400" dirty="0" smtClean="0">
                <a:latin typeface="Arial Narrow" panose="020B0606020202030204" pitchFamily="34" charset="0"/>
              </a:rPr>
              <a:t> (pares) </a:t>
            </a:r>
            <a:r>
              <a:rPr lang="en-US" sz="1400" dirty="0" err="1" smtClean="0">
                <a:latin typeface="Arial Narrow" panose="020B0606020202030204" pitchFamily="34" charset="0"/>
              </a:rPr>
              <a:t>dentro</a:t>
            </a:r>
            <a:r>
              <a:rPr lang="en-US" sz="1400" dirty="0" smtClean="0">
                <a:latin typeface="Arial Narrow" panose="020B0606020202030204" pitchFamily="34" charset="0"/>
              </a:rPr>
              <a:t> de los </a:t>
            </a:r>
            <a:r>
              <a:rPr lang="en-US" sz="1400" dirty="0" err="1" smtClean="0">
                <a:latin typeface="Arial Narrow" panose="020B0606020202030204" pitchFamily="34" charset="0"/>
              </a:rPr>
              <a:t>países</a:t>
            </a:r>
            <a:r>
              <a:rPr lang="en-US" sz="1400" dirty="0" smtClean="0">
                <a:latin typeface="Arial Narrow" panose="020B0606020202030204" pitchFamily="34" charset="0"/>
              </a:rPr>
              <a:t> </a:t>
            </a:r>
            <a:r>
              <a:rPr lang="en-US" sz="1400" dirty="0" err="1" smtClean="0">
                <a:latin typeface="Arial Narrow" panose="020B0606020202030204" pitchFamily="34" charset="0"/>
              </a:rPr>
              <a:t>miembros</a:t>
            </a:r>
            <a:r>
              <a:rPr lang="en-US" sz="1400" dirty="0" smtClean="0">
                <a:latin typeface="Arial Narrow" panose="020B0606020202030204" pitchFamily="34" charset="0"/>
              </a:rPr>
              <a:t> de la OCDE </a:t>
            </a:r>
            <a:r>
              <a:rPr lang="en-US" sz="1400" dirty="0" err="1" smtClean="0">
                <a:latin typeface="Arial Narrow" panose="020B0606020202030204" pitchFamily="34" charset="0"/>
              </a:rPr>
              <a:t>incluyen</a:t>
            </a:r>
            <a:r>
              <a:rPr lang="en-US" sz="1400" dirty="0" smtClean="0">
                <a:latin typeface="Arial Narrow" panose="020B0606020202030204" pitchFamily="34" charset="0"/>
              </a:rPr>
              <a:t>: Chile</a:t>
            </a:r>
            <a:r>
              <a:rPr lang="en-US" sz="1400" dirty="0">
                <a:latin typeface="Arial Narrow" panose="020B0606020202030204" pitchFamily="34" charset="0"/>
              </a:rPr>
              <a:t>, Estonia, </a:t>
            </a:r>
            <a:r>
              <a:rPr lang="en-US" sz="1400" dirty="0" err="1" smtClean="0">
                <a:latin typeface="Arial Narrow" panose="020B0606020202030204" pitchFamily="34" charset="0"/>
              </a:rPr>
              <a:t>Hungría</a:t>
            </a:r>
            <a:r>
              <a:rPr lang="en-US" sz="1400" dirty="0" smtClean="0">
                <a:latin typeface="Arial Narrow" panose="020B0606020202030204" pitchFamily="34" charset="0"/>
              </a:rPr>
              <a:t>, </a:t>
            </a:r>
            <a:r>
              <a:rPr lang="en-US" sz="1400" dirty="0" err="1" smtClean="0">
                <a:latin typeface="Arial Narrow" panose="020B0606020202030204" pitchFamily="34" charset="0"/>
              </a:rPr>
              <a:t>Polonía</a:t>
            </a:r>
            <a:r>
              <a:rPr lang="en-US" sz="1400" dirty="0" smtClean="0">
                <a:latin typeface="Arial Narrow" panose="020B0606020202030204" pitchFamily="34" charset="0"/>
              </a:rPr>
              <a:t> y </a:t>
            </a:r>
            <a:r>
              <a:rPr lang="en-US" sz="1400" dirty="0" err="1" smtClean="0">
                <a:latin typeface="Arial Narrow" panose="020B0606020202030204" pitchFamily="34" charset="0"/>
              </a:rPr>
              <a:t>Turquía</a:t>
            </a:r>
            <a:r>
              <a:rPr lang="en-US" sz="1400" dirty="0" smtClean="0">
                <a:latin typeface="Arial Narrow" panose="020B0606020202030204" pitchFamily="34" charset="0"/>
              </a:rPr>
              <a:t>. Los </a:t>
            </a:r>
            <a:r>
              <a:rPr lang="en-US" sz="1400" dirty="0" err="1" smtClean="0">
                <a:latin typeface="Arial Narrow" panose="020B0606020202030204" pitchFamily="34" charset="0"/>
              </a:rPr>
              <a:t>países</a:t>
            </a:r>
            <a:r>
              <a:rPr lang="en-US" sz="1400" dirty="0" smtClean="0">
                <a:latin typeface="Arial Narrow" panose="020B0606020202030204" pitchFamily="34" charset="0"/>
              </a:rPr>
              <a:t> de Europa del Sur son: </a:t>
            </a:r>
            <a:r>
              <a:rPr lang="en-US" sz="1400" dirty="0" err="1" smtClean="0">
                <a:latin typeface="Arial Narrow" panose="020B0606020202030204" pitchFamily="34" charset="0"/>
              </a:rPr>
              <a:t>Grecia</a:t>
            </a:r>
            <a:r>
              <a:rPr lang="en-US" sz="1400" dirty="0" smtClean="0">
                <a:latin typeface="Arial Narrow" panose="020B0606020202030204" pitchFamily="34" charset="0"/>
              </a:rPr>
              <a:t>, Italia, </a:t>
            </a:r>
            <a:r>
              <a:rPr lang="en-US" sz="1400" dirty="0">
                <a:latin typeface="Arial Narrow" panose="020B0606020202030204" pitchFamily="34" charset="0"/>
              </a:rPr>
              <a:t>Portugal </a:t>
            </a:r>
            <a:r>
              <a:rPr lang="en-US" sz="1400" dirty="0" smtClean="0">
                <a:latin typeface="Arial Narrow" panose="020B0606020202030204" pitchFamily="34" charset="0"/>
              </a:rPr>
              <a:t>y </a:t>
            </a:r>
            <a:r>
              <a:rPr lang="en-US" sz="1400" dirty="0" err="1" smtClean="0">
                <a:latin typeface="Arial Narrow" panose="020B0606020202030204" pitchFamily="34" charset="0"/>
              </a:rPr>
              <a:t>España</a:t>
            </a:r>
            <a:r>
              <a:rPr lang="en-US" sz="1400" dirty="0" smtClean="0">
                <a:latin typeface="Arial Narrow" panose="020B0606020202030204" pitchFamily="34" charset="0"/>
              </a:rPr>
              <a:t>.</a:t>
            </a:r>
            <a:endParaRPr lang="en-US" sz="1400" dirty="0">
              <a:latin typeface="Arial Narrow" panose="020B0606020202030204" pitchFamily="34" charset="0"/>
            </a:endParaRPr>
          </a:p>
          <a:p>
            <a:r>
              <a:rPr lang="en-US" sz="1400" b="1" i="1" dirty="0" smtClean="0">
                <a:latin typeface="Arial Narrow" panose="020B0606020202030204" pitchFamily="34" charset="0"/>
              </a:rPr>
              <a:t>Fuente</a:t>
            </a:r>
            <a:r>
              <a:rPr lang="en-US" sz="1400" dirty="0" smtClean="0">
                <a:latin typeface="Arial Narrow" panose="020B0606020202030204" pitchFamily="34" charset="0"/>
              </a:rPr>
              <a:t>: OCDE, </a:t>
            </a:r>
            <a:r>
              <a:rPr lang="en-US" sz="1400" i="1" dirty="0">
                <a:latin typeface="Arial Narrow" panose="020B0606020202030204" pitchFamily="34" charset="0"/>
              </a:rPr>
              <a:t>Going for Growth </a:t>
            </a:r>
            <a:r>
              <a:rPr lang="en-US" sz="1400" dirty="0" smtClean="0">
                <a:latin typeface="Arial Narrow" panose="020B0606020202030204" pitchFamily="34" charset="0"/>
              </a:rPr>
              <a:t>2015.</a:t>
            </a:r>
            <a:endParaRPr lang="en-US" sz="1400" dirty="0">
              <a:latin typeface="Arial Narrow" panose="020B0606020202030204" pitchFamily="34" charset="0"/>
            </a:endParaRPr>
          </a:p>
          <a:p>
            <a:pPr marL="108000" indent="-108000">
              <a:buFont typeface="+mj-lt"/>
              <a:buAutoNum type="arabicPeriod"/>
            </a:pPr>
            <a:endParaRPr lang="en-US" sz="1400" dirty="0">
              <a:latin typeface="Arial Narrow" panose="020B0606020202030204" pitchFamily="34" charset="0"/>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2" y="1333371"/>
            <a:ext cx="8064896" cy="47176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Slide Number Placeholder 2"/>
          <p:cNvSpPr>
            <a:spLocks noGrp="1"/>
          </p:cNvSpPr>
          <p:nvPr>
            <p:ph type="sldNum" sz="quarter" idx="12"/>
          </p:nvPr>
        </p:nvSpPr>
        <p:spPr>
          <a:xfrm>
            <a:off x="8604448" y="6312335"/>
            <a:ext cx="342000" cy="244800"/>
          </a:xfrm>
        </p:spPr>
        <p:txBody>
          <a:bodyPr vert="horz" wrap="none" lIns="91440" tIns="45720" rIns="91440" bIns="45720" rtlCol="0" anchor="t" anchorCtr="0"/>
          <a:lstStyle/>
          <a:p>
            <a:fld id="{ECC21D3F-8F1A-49C5-AD48-E60BC70EEBCB}" type="slidenum">
              <a:rPr lang="en-GB"/>
              <a:pPr/>
              <a:t>2</a:t>
            </a:fld>
            <a:endParaRPr lang="en-GB" dirty="0"/>
          </a:p>
        </p:txBody>
      </p:sp>
    </p:spTree>
    <p:extLst>
      <p:ext uri="{BB962C8B-B14F-4D97-AF65-F5344CB8AC3E}">
        <p14:creationId xmlns:p14="http://schemas.microsoft.com/office/powerpoint/2010/main" val="399557395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a:xfrm>
            <a:off x="1080000" y="174352"/>
            <a:ext cx="7884488" cy="1022400"/>
          </a:xfrm>
        </p:spPr>
        <p:txBody>
          <a:bodyPr vert="horz" wrap="square" lIns="91440" tIns="45720" rIns="91440" bIns="45720" rtlCol="0" anchor="ctr" anchorCtr="0">
            <a:noAutofit/>
          </a:bodyPr>
          <a:lstStyle/>
          <a:p>
            <a:r>
              <a:rPr lang="es-ES" sz="2800" dirty="0" smtClean="0">
                <a:solidFill>
                  <a:schemeClr val="bg1">
                    <a:lumMod val="50000"/>
                  </a:schemeClr>
                </a:solidFill>
                <a:latin typeface="Arial" panose="020B0604020202020204" pitchFamily="34" charset="0"/>
                <a:cs typeface="Arial" panose="020B0604020202020204" pitchFamily="34" charset="0"/>
              </a:rPr>
              <a:t>… el </a:t>
            </a:r>
            <a:r>
              <a:rPr lang="es-ES" sz="2800" b="1" dirty="0" smtClean="0">
                <a:solidFill>
                  <a:schemeClr val="bg1">
                    <a:lumMod val="50000"/>
                  </a:schemeClr>
                </a:solidFill>
                <a:latin typeface="Arial" panose="020B0604020202020204" pitchFamily="34" charset="0"/>
                <a:cs typeface="Arial" panose="020B0604020202020204" pitchFamily="34" charset="0"/>
              </a:rPr>
              <a:t>entorno regulatorio </a:t>
            </a:r>
            <a:r>
              <a:rPr lang="es-ES" sz="2800" dirty="0" smtClean="0">
                <a:solidFill>
                  <a:schemeClr val="bg1">
                    <a:lumMod val="50000"/>
                  </a:schemeClr>
                </a:solidFill>
                <a:latin typeface="Arial" panose="020B0604020202020204" pitchFamily="34" charset="0"/>
                <a:cs typeface="Arial" panose="020B0604020202020204" pitchFamily="34" charset="0"/>
              </a:rPr>
              <a:t>debe ser </a:t>
            </a:r>
            <a:r>
              <a:rPr lang="es-ES" sz="2800" b="1" dirty="0" smtClean="0">
                <a:solidFill>
                  <a:schemeClr val="bg1">
                    <a:lumMod val="50000"/>
                  </a:schemeClr>
                </a:solidFill>
                <a:latin typeface="Arial" panose="020B0604020202020204" pitchFamily="34" charset="0"/>
                <a:cs typeface="Arial" panose="020B0604020202020204" pitchFamily="34" charset="0"/>
              </a:rPr>
              <a:t>más favorable al emprendimiento</a:t>
            </a:r>
            <a:endParaRPr lang="es-ES" sz="2800" b="1" dirty="0">
              <a:solidFill>
                <a:schemeClr val="bg1">
                  <a:lumMod val="50000"/>
                </a:schemeClr>
              </a:solidFill>
              <a:latin typeface="Arial" panose="020B0604020202020204" pitchFamily="34" charset="0"/>
              <a:cs typeface="Arial" panose="020B0604020202020204" pitchFamily="34" charset="0"/>
            </a:endParaRPr>
          </a:p>
        </p:txBody>
      </p:sp>
      <p:sp>
        <p:nvSpPr>
          <p:cNvPr id="2" name="Rectangle 1"/>
          <p:cNvSpPr/>
          <p:nvPr/>
        </p:nvSpPr>
        <p:spPr>
          <a:xfrm>
            <a:off x="251520" y="1463298"/>
            <a:ext cx="8568952" cy="338554"/>
          </a:xfrm>
          <a:prstGeom prst="rect">
            <a:avLst/>
          </a:prstGeom>
        </p:spPr>
        <p:txBody>
          <a:bodyPr wrap="square">
            <a:spAutoFit/>
          </a:bodyPr>
          <a:lstStyle/>
          <a:p>
            <a:pPr algn="ctr"/>
            <a:r>
              <a:rPr lang="es-DO" sz="1600" b="1" dirty="0" smtClean="0">
                <a:solidFill>
                  <a:schemeClr val="accent1"/>
                </a:solidFill>
                <a:latin typeface="Arial Narrow" panose="020B0606020202030204" pitchFamily="34" charset="0"/>
              </a:rPr>
              <a:t>Obstáculos</a:t>
            </a:r>
            <a:r>
              <a:rPr lang="en-US" sz="1600" b="1" dirty="0" smtClean="0">
                <a:solidFill>
                  <a:schemeClr val="accent1"/>
                </a:solidFill>
                <a:latin typeface="Arial Narrow" panose="020B0606020202030204" pitchFamily="34" charset="0"/>
              </a:rPr>
              <a:t> a la </a:t>
            </a:r>
            <a:r>
              <a:rPr lang="en-US" sz="1600" b="1" dirty="0" err="1" smtClean="0">
                <a:solidFill>
                  <a:schemeClr val="accent1"/>
                </a:solidFill>
                <a:latin typeface="Arial Narrow" panose="020B0606020202030204" pitchFamily="34" charset="0"/>
              </a:rPr>
              <a:t>iniciativa</a:t>
            </a:r>
            <a:r>
              <a:rPr lang="en-US" sz="1600" b="1" dirty="0" smtClean="0">
                <a:solidFill>
                  <a:schemeClr val="accent1"/>
                </a:solidFill>
                <a:latin typeface="Arial Narrow" panose="020B0606020202030204" pitchFamily="34" charset="0"/>
              </a:rPr>
              <a:t> </a:t>
            </a:r>
            <a:r>
              <a:rPr lang="en-US" sz="1600" b="1" dirty="0" err="1" smtClean="0">
                <a:solidFill>
                  <a:schemeClr val="accent1"/>
                </a:solidFill>
                <a:latin typeface="Arial Narrow" panose="020B0606020202030204" pitchFamily="34" charset="0"/>
              </a:rPr>
              <a:t>empresarial</a:t>
            </a:r>
            <a:r>
              <a:rPr lang="en-US" sz="1600" b="1" dirty="0" smtClean="0">
                <a:solidFill>
                  <a:schemeClr val="accent1"/>
                </a:solidFill>
                <a:latin typeface="Arial Narrow" panose="020B0606020202030204" pitchFamily="34" charset="0"/>
              </a:rPr>
              <a:t> </a:t>
            </a:r>
            <a:r>
              <a:rPr lang="en-US" sz="1600" b="1" dirty="0" err="1" smtClean="0">
                <a:solidFill>
                  <a:schemeClr val="accent1"/>
                </a:solidFill>
                <a:latin typeface="Arial Narrow" panose="020B0606020202030204" pitchFamily="34" charset="0"/>
              </a:rPr>
              <a:t>en</a:t>
            </a:r>
            <a:r>
              <a:rPr lang="en-US" sz="1600" b="1" dirty="0" smtClean="0">
                <a:solidFill>
                  <a:schemeClr val="accent1"/>
                </a:solidFill>
                <a:latin typeface="Arial Narrow" panose="020B0606020202030204" pitchFamily="34" charset="0"/>
              </a:rPr>
              <a:t> America Latina y la </a:t>
            </a:r>
            <a:r>
              <a:rPr lang="es-ES" sz="1600" b="1" dirty="0" smtClean="0">
                <a:solidFill>
                  <a:schemeClr val="accent1"/>
                </a:solidFill>
                <a:latin typeface="Arial Narrow" panose="020B0606020202030204" pitchFamily="34" charset="0"/>
              </a:rPr>
              <a:t>OCDE </a:t>
            </a:r>
            <a:r>
              <a:rPr lang="es-ES" sz="1600" dirty="0" smtClean="0">
                <a:solidFill>
                  <a:schemeClr val="accent1"/>
                </a:solidFill>
                <a:latin typeface="Arial Narrow" panose="020B0606020202030204" pitchFamily="34" charset="0"/>
              </a:rPr>
              <a:t>(0, menos obstáculos; circa 2013</a:t>
            </a:r>
            <a:r>
              <a:rPr lang="en-US" sz="1600" dirty="0" smtClean="0">
                <a:solidFill>
                  <a:schemeClr val="accent1"/>
                </a:solidFill>
                <a:latin typeface="Arial Narrow" panose="020B0606020202030204" pitchFamily="34" charset="0"/>
              </a:rPr>
              <a:t>)</a:t>
            </a:r>
            <a:endParaRPr lang="en-GB" sz="1600" dirty="0">
              <a:solidFill>
                <a:schemeClr val="accent1"/>
              </a:solidFill>
              <a:latin typeface="Arial Narrow" panose="020B0606020202030204" pitchFamily="34" charset="0"/>
            </a:endParaRPr>
          </a:p>
        </p:txBody>
      </p:sp>
      <p:pic>
        <p:nvPicPr>
          <p:cNvPr id="5123"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27584" y="1858367"/>
            <a:ext cx="7560840" cy="44928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Rectangle 6"/>
          <p:cNvSpPr/>
          <p:nvPr/>
        </p:nvSpPr>
        <p:spPr>
          <a:xfrm>
            <a:off x="3203848" y="3645024"/>
            <a:ext cx="396044" cy="2134685"/>
          </a:xfrm>
          <a:prstGeom prst="rect">
            <a:avLst/>
          </a:prstGeom>
          <a:no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9" name="TextBox 8"/>
          <p:cNvSpPr txBox="1"/>
          <p:nvPr/>
        </p:nvSpPr>
        <p:spPr>
          <a:xfrm>
            <a:off x="899592" y="6165304"/>
            <a:ext cx="7488832" cy="507831"/>
          </a:xfrm>
          <a:prstGeom prst="rect">
            <a:avLst/>
          </a:prstGeom>
          <a:noFill/>
        </p:spPr>
        <p:txBody>
          <a:bodyPr wrap="square" rtlCol="0">
            <a:spAutoFit/>
          </a:bodyPr>
          <a:lstStyle/>
          <a:p>
            <a:r>
              <a:rPr lang="es-ES" sz="900" i="1" dirty="0" smtClean="0"/>
              <a:t>Fuente</a:t>
            </a:r>
            <a:r>
              <a:rPr lang="es-ES" sz="900" dirty="0"/>
              <a:t>: Base de datos de la regulación del mercado de productos de OCDE-WBG para todos los países excepto Brasil, </a:t>
            </a:r>
            <a:r>
              <a:rPr lang="es-ES" sz="900" dirty="0" smtClean="0"/>
              <a:t>Chile y México; base </a:t>
            </a:r>
            <a:r>
              <a:rPr lang="es-ES" sz="900" dirty="0"/>
              <a:t>de datos de la regulación del mercado de productos de la OCDE. El indicador refleja el estado de la legislación en 2014 para Kenia, Filipinas, Ruanda y Uruguay; en 2015, para Bolivia, Ecuador, Guatemala, Panamá, Paraguay y Venezuela; en 2013, para el </a:t>
            </a:r>
            <a:r>
              <a:rPr lang="es-ES" sz="900" dirty="0" smtClean="0"/>
              <a:t>resto</a:t>
            </a:r>
            <a:endParaRPr lang="en-US" sz="900" dirty="0"/>
          </a:p>
        </p:txBody>
      </p:sp>
    </p:spTree>
    <p:extLst>
      <p:ext uri="{BB962C8B-B14F-4D97-AF65-F5344CB8AC3E}">
        <p14:creationId xmlns:p14="http://schemas.microsoft.com/office/powerpoint/2010/main" val="5287785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a:xfrm>
            <a:off x="1079999" y="237600"/>
            <a:ext cx="7812481" cy="1022400"/>
          </a:xfrm>
        </p:spPr>
        <p:txBody>
          <a:bodyPr>
            <a:noAutofit/>
          </a:bodyPr>
          <a:lstStyle/>
          <a:p>
            <a:r>
              <a:rPr lang="es-ES" sz="2800" dirty="0">
                <a:solidFill>
                  <a:schemeClr val="bg1">
                    <a:lumMod val="50000"/>
                  </a:schemeClr>
                </a:solidFill>
                <a:latin typeface="Arial" panose="020B0604020202020204" pitchFamily="34" charset="0"/>
                <a:cs typeface="Arial" panose="020B0604020202020204" pitchFamily="34" charset="0"/>
              </a:rPr>
              <a:t>I</a:t>
            </a:r>
            <a:r>
              <a:rPr lang="es-ES" sz="2800" dirty="0" smtClean="0">
                <a:solidFill>
                  <a:schemeClr val="bg1">
                    <a:lumMod val="50000"/>
                  </a:schemeClr>
                </a:solidFill>
                <a:latin typeface="Arial" panose="020B0604020202020204" pitchFamily="34" charset="0"/>
                <a:cs typeface="Arial" panose="020B0604020202020204" pitchFamily="34" charset="0"/>
              </a:rPr>
              <a:t>nformalidad y emprendimiento coexisten con brecha entre demanda y oferta de </a:t>
            </a:r>
            <a:r>
              <a:rPr lang="es-ES" sz="2800" b="1" dirty="0" smtClean="0">
                <a:solidFill>
                  <a:schemeClr val="bg1">
                    <a:lumMod val="50000"/>
                  </a:schemeClr>
                </a:solidFill>
                <a:latin typeface="Arial" panose="020B0604020202020204" pitchFamily="34" charset="0"/>
                <a:cs typeface="Arial" panose="020B0604020202020204" pitchFamily="34" charset="0"/>
              </a:rPr>
              <a:t>habilidades</a:t>
            </a:r>
            <a:endParaRPr lang="es-ES" sz="2800" b="1" dirty="0">
              <a:solidFill>
                <a:schemeClr val="bg1">
                  <a:lumMod val="50000"/>
                </a:schemeClr>
              </a:solidFill>
              <a:latin typeface="Arial" panose="020B0604020202020204" pitchFamily="34" charset="0"/>
              <a:cs typeface="Arial" panose="020B0604020202020204" pitchFamily="34" charset="0"/>
            </a:endParaRPr>
          </a:p>
        </p:txBody>
      </p:sp>
      <p:sp>
        <p:nvSpPr>
          <p:cNvPr id="6" name="TextBox 5"/>
          <p:cNvSpPr txBox="1"/>
          <p:nvPr/>
        </p:nvSpPr>
        <p:spPr>
          <a:xfrm>
            <a:off x="683568" y="6072459"/>
            <a:ext cx="7848872" cy="507831"/>
          </a:xfrm>
          <a:prstGeom prst="rect">
            <a:avLst/>
          </a:prstGeom>
          <a:noFill/>
        </p:spPr>
        <p:txBody>
          <a:bodyPr wrap="square" rtlCol="0">
            <a:spAutoFit/>
          </a:bodyPr>
          <a:lstStyle/>
          <a:p>
            <a:r>
              <a:rPr lang="es-ES_tradnl" sz="900" i="1" dirty="0"/>
              <a:t>Nota</a:t>
            </a:r>
            <a:r>
              <a:rPr lang="es-ES_tradnl" sz="900" dirty="0"/>
              <a:t>:  Los datos estadísticos para Israel son suministrados por y bajo la responsabilidad de las autoridades israelíes pertinentes. El uso de tales datos por la OCDE se entiende sin perjuicio del estatuto de los Altos del Golán, Jerusalén oriental y los asentamientos israelíes en Cisjordania bajo los términos del derecho </a:t>
            </a:r>
            <a:r>
              <a:rPr lang="es-ES_tradnl" sz="900" dirty="0" smtClean="0"/>
              <a:t>internacional</a:t>
            </a:r>
          </a:p>
          <a:p>
            <a:r>
              <a:rPr lang="es-ES_tradnl" sz="900" i="1" dirty="0"/>
              <a:t>Fuente</a:t>
            </a:r>
            <a:r>
              <a:rPr lang="es-ES_tradnl" sz="900" dirty="0"/>
              <a:t>: </a:t>
            </a:r>
            <a:r>
              <a:rPr lang="es-ES_tradnl" sz="900" dirty="0" smtClean="0"/>
              <a:t>Centro de Desarrollo de la OCDE, con datos del Grupo </a:t>
            </a:r>
            <a:r>
              <a:rPr lang="es-ES_tradnl" sz="900" dirty="0" err="1"/>
              <a:t>Manpower</a:t>
            </a:r>
            <a:r>
              <a:rPr lang="es-ES_tradnl" sz="900" dirty="0"/>
              <a:t> </a:t>
            </a:r>
          </a:p>
        </p:txBody>
      </p:sp>
      <p:sp>
        <p:nvSpPr>
          <p:cNvPr id="9" name="Rectangle 8"/>
          <p:cNvSpPr/>
          <p:nvPr/>
        </p:nvSpPr>
        <p:spPr>
          <a:xfrm>
            <a:off x="0" y="1907540"/>
            <a:ext cx="9036496" cy="369332"/>
          </a:xfrm>
          <a:prstGeom prst="rect">
            <a:avLst/>
          </a:prstGeom>
        </p:spPr>
        <p:txBody>
          <a:bodyPr wrap="square">
            <a:spAutoFit/>
          </a:bodyPr>
          <a:lstStyle/>
          <a:p>
            <a:pPr algn="ctr"/>
            <a:r>
              <a:rPr lang="es-ES" dirty="0" smtClean="0"/>
              <a:t> </a:t>
            </a:r>
            <a:r>
              <a:rPr lang="es-ES" sz="1600" b="1" dirty="0">
                <a:solidFill>
                  <a:schemeClr val="accent1"/>
                </a:solidFill>
                <a:latin typeface="Arial Narrow" panose="020B0606020202030204" pitchFamily="34" charset="0"/>
              </a:rPr>
              <a:t>E</a:t>
            </a:r>
            <a:r>
              <a:rPr lang="es-ES" sz="1600" b="1" dirty="0" smtClean="0">
                <a:solidFill>
                  <a:schemeClr val="accent1"/>
                </a:solidFill>
                <a:latin typeface="Arial Narrow" panose="020B0606020202030204" pitchFamily="34" charset="0"/>
              </a:rPr>
              <a:t>mpresas formales que declaran dificultades para contratar en América Latina, OCDE y China </a:t>
            </a:r>
            <a:r>
              <a:rPr lang="es-ES" sz="1600" dirty="0" smtClean="0">
                <a:solidFill>
                  <a:schemeClr val="accent1"/>
                </a:solidFill>
                <a:latin typeface="Arial Narrow" panose="020B0606020202030204" pitchFamily="34" charset="0"/>
              </a:rPr>
              <a:t>(2006-2016; %)</a:t>
            </a:r>
            <a:endParaRPr lang="es-ES" sz="1600" dirty="0">
              <a:solidFill>
                <a:schemeClr val="accent1"/>
              </a:solidFill>
              <a:latin typeface="Arial Narrow" panose="020B0606020202030204" pitchFamily="34" charset="0"/>
            </a:endParaRPr>
          </a:p>
        </p:txBody>
      </p:sp>
      <p:pic>
        <p:nvPicPr>
          <p:cNvPr id="1027"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06800" y="2377231"/>
            <a:ext cx="8613672" cy="36440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343984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71600" y="237600"/>
            <a:ext cx="8172400" cy="1022400"/>
          </a:xfrm>
        </p:spPr>
        <p:txBody>
          <a:bodyPr/>
          <a:lstStyle/>
          <a:p>
            <a:pPr algn="ctr"/>
            <a:r>
              <a:rPr lang="en-US" sz="2800" b="1" dirty="0" smtClean="0">
                <a:solidFill>
                  <a:schemeClr val="tx2"/>
                </a:solidFill>
              </a:rPr>
              <a:t>La </a:t>
            </a:r>
            <a:r>
              <a:rPr lang="en-US" sz="2800" b="1" dirty="0" err="1" smtClean="0">
                <a:solidFill>
                  <a:schemeClr val="tx2"/>
                </a:solidFill>
              </a:rPr>
              <a:t>implentación</a:t>
            </a:r>
            <a:r>
              <a:rPr lang="en-US" sz="2800" b="1" dirty="0" smtClean="0">
                <a:solidFill>
                  <a:schemeClr val="tx2"/>
                </a:solidFill>
              </a:rPr>
              <a:t> </a:t>
            </a:r>
            <a:r>
              <a:rPr lang="en-US" sz="2800" b="1" dirty="0" err="1" smtClean="0">
                <a:solidFill>
                  <a:schemeClr val="tx2"/>
                </a:solidFill>
              </a:rPr>
              <a:t>sigue</a:t>
            </a:r>
            <a:r>
              <a:rPr lang="en-US" sz="2800" b="1" dirty="0" smtClean="0">
                <a:solidFill>
                  <a:schemeClr val="tx2"/>
                </a:solidFill>
              </a:rPr>
              <a:t> </a:t>
            </a:r>
            <a:r>
              <a:rPr lang="en-US" sz="2800" b="1" dirty="0" err="1" smtClean="0">
                <a:solidFill>
                  <a:schemeClr val="tx2"/>
                </a:solidFill>
              </a:rPr>
              <a:t>siendo</a:t>
            </a:r>
            <a:r>
              <a:rPr lang="en-US" sz="2800" b="1" dirty="0" smtClean="0">
                <a:solidFill>
                  <a:schemeClr val="tx2"/>
                </a:solidFill>
              </a:rPr>
              <a:t> clave</a:t>
            </a:r>
            <a:br>
              <a:rPr lang="en-US" sz="2800" b="1" dirty="0" smtClean="0">
                <a:solidFill>
                  <a:schemeClr val="tx2"/>
                </a:solidFill>
              </a:rPr>
            </a:br>
            <a:r>
              <a:rPr lang="en-US" sz="1800" b="1" dirty="0" smtClean="0">
                <a:solidFill>
                  <a:schemeClr val="tx2"/>
                </a:solidFill>
              </a:rPr>
              <a:t>(* </a:t>
            </a:r>
            <a:r>
              <a:rPr lang="en-US" sz="1800" b="1" dirty="0" err="1" smtClean="0">
                <a:solidFill>
                  <a:schemeClr val="tx2"/>
                </a:solidFill>
              </a:rPr>
              <a:t>reformas</a:t>
            </a:r>
            <a:r>
              <a:rPr lang="en-US" sz="1800" b="1" dirty="0" smtClean="0">
                <a:solidFill>
                  <a:schemeClr val="tx2"/>
                </a:solidFill>
              </a:rPr>
              <a:t> no </a:t>
            </a:r>
            <a:r>
              <a:rPr lang="en-US" sz="1800" b="1" dirty="0" err="1" smtClean="0">
                <a:solidFill>
                  <a:schemeClr val="tx2"/>
                </a:solidFill>
              </a:rPr>
              <a:t>pertenecientes</a:t>
            </a:r>
            <a:r>
              <a:rPr lang="en-US" sz="1800" b="1" dirty="0" smtClean="0">
                <a:solidFill>
                  <a:schemeClr val="tx2"/>
                </a:solidFill>
              </a:rPr>
              <a:t> al </a:t>
            </a:r>
            <a:r>
              <a:rPr lang="en-US" sz="1800" b="1" i="1" dirty="0" err="1" smtClean="0">
                <a:solidFill>
                  <a:schemeClr val="tx2"/>
                </a:solidFill>
              </a:rPr>
              <a:t>Pacto</a:t>
            </a:r>
            <a:r>
              <a:rPr lang="en-US" sz="1800" b="1" dirty="0" smtClean="0">
                <a:solidFill>
                  <a:schemeClr val="tx2"/>
                </a:solidFill>
              </a:rPr>
              <a:t>)</a:t>
            </a:r>
            <a:endParaRPr lang="en-GB" sz="1800" b="1" dirty="0">
              <a:solidFill>
                <a:schemeClr val="tx2"/>
              </a:solidFill>
            </a:endParaRPr>
          </a:p>
        </p:txBody>
      </p:sp>
      <p:graphicFrame>
        <p:nvGraphicFramePr>
          <p:cNvPr id="3" name="Content Placeholder 2"/>
          <p:cNvGraphicFramePr>
            <a:graphicFrameLocks noGrp="1"/>
          </p:cNvGraphicFramePr>
          <p:nvPr>
            <p:ph idx="1"/>
            <p:extLst>
              <p:ext uri="{D42A27DB-BD31-4B8C-83A1-F6EECF244321}">
                <p14:modId xmlns:p14="http://schemas.microsoft.com/office/powerpoint/2010/main" val="4148886179"/>
              </p:ext>
            </p:extLst>
          </p:nvPr>
        </p:nvGraphicFramePr>
        <p:xfrm>
          <a:off x="309860" y="1412776"/>
          <a:ext cx="8424937" cy="5029200"/>
        </p:xfrm>
        <a:graphic>
          <a:graphicData uri="http://schemas.openxmlformats.org/drawingml/2006/table">
            <a:tbl>
              <a:tblPr firstRow="1" bandRow="1">
                <a:tableStyleId>{5C22544A-7EE6-4342-B048-85BDC9FD1C3A}</a:tableStyleId>
              </a:tblPr>
              <a:tblGrid>
                <a:gridCol w="2821980">
                  <a:extLst>
                    <a:ext uri="{9D8B030D-6E8A-4147-A177-3AD203B41FA5}">
                      <a16:colId xmlns:a16="http://schemas.microsoft.com/office/drawing/2014/main" xmlns="" val="20000"/>
                    </a:ext>
                  </a:extLst>
                </a:gridCol>
                <a:gridCol w="2938660">
                  <a:extLst>
                    <a:ext uri="{9D8B030D-6E8A-4147-A177-3AD203B41FA5}">
                      <a16:colId xmlns:a16="http://schemas.microsoft.com/office/drawing/2014/main" xmlns="" val="20001"/>
                    </a:ext>
                  </a:extLst>
                </a:gridCol>
                <a:gridCol w="2664297">
                  <a:extLst>
                    <a:ext uri="{9D8B030D-6E8A-4147-A177-3AD203B41FA5}">
                      <a16:colId xmlns:a16="http://schemas.microsoft.com/office/drawing/2014/main" xmlns="" val="20002"/>
                    </a:ext>
                  </a:extLst>
                </a:gridCol>
              </a:tblGrid>
              <a:tr h="822960">
                <a:tc>
                  <a:txBody>
                    <a:bodyPr/>
                    <a:lstStyle/>
                    <a:p>
                      <a:pPr algn="ctr"/>
                      <a:r>
                        <a:rPr lang="en-US" sz="1600" i="0" dirty="0" err="1" smtClean="0">
                          <a:solidFill>
                            <a:schemeClr val="bg1"/>
                          </a:solidFill>
                        </a:rPr>
                        <a:t>Reformas</a:t>
                      </a:r>
                      <a:r>
                        <a:rPr lang="en-US" sz="1600" i="0" dirty="0" smtClean="0">
                          <a:solidFill>
                            <a:schemeClr val="bg1"/>
                          </a:solidFill>
                        </a:rPr>
                        <a:t> con </a:t>
                      </a:r>
                      <a:r>
                        <a:rPr lang="en-US" sz="1600" i="0" dirty="0" err="1" smtClean="0">
                          <a:solidFill>
                            <a:schemeClr val="bg1"/>
                          </a:solidFill>
                        </a:rPr>
                        <a:t>implementación</a:t>
                      </a:r>
                      <a:r>
                        <a:rPr lang="en-US" sz="1600" i="0" dirty="0" smtClean="0">
                          <a:solidFill>
                            <a:schemeClr val="bg1"/>
                          </a:solidFill>
                        </a:rPr>
                        <a:t> </a:t>
                      </a:r>
                      <a:r>
                        <a:rPr lang="en-US" sz="1600" i="0" dirty="0" err="1" smtClean="0">
                          <a:solidFill>
                            <a:schemeClr val="bg1"/>
                          </a:solidFill>
                        </a:rPr>
                        <a:t>buen</a:t>
                      </a:r>
                      <a:r>
                        <a:rPr lang="en-US" sz="1600" i="0" dirty="0" smtClean="0">
                          <a:solidFill>
                            <a:schemeClr val="bg1"/>
                          </a:solidFill>
                        </a:rPr>
                        <a:t> </a:t>
                      </a:r>
                      <a:r>
                        <a:rPr lang="en-US" sz="1600" i="0" dirty="0" err="1" smtClean="0">
                          <a:solidFill>
                            <a:schemeClr val="bg1"/>
                          </a:solidFill>
                        </a:rPr>
                        <a:t>avanzada</a:t>
                      </a:r>
                      <a:endParaRPr lang="en-US" sz="1600" i="0" dirty="0">
                        <a:solidFill>
                          <a:schemeClr val="bg1"/>
                        </a:solidFill>
                      </a:endParaRPr>
                    </a:p>
                  </a:txBody>
                  <a:tcPr anchor="ctr">
                    <a:solidFill>
                      <a:srgbClr val="00B050"/>
                    </a:solidFill>
                  </a:tcPr>
                </a:tc>
                <a:tc>
                  <a:txBody>
                    <a:bodyPr/>
                    <a:lstStyle/>
                    <a:p>
                      <a:pPr algn="ctr"/>
                      <a:r>
                        <a:rPr lang="en-US" sz="1600" i="0" dirty="0" err="1" smtClean="0">
                          <a:solidFill>
                            <a:schemeClr val="bg1"/>
                          </a:solidFill>
                        </a:rPr>
                        <a:t>Reformas</a:t>
                      </a:r>
                      <a:r>
                        <a:rPr lang="en-US" sz="1600" i="0" dirty="0" smtClean="0">
                          <a:solidFill>
                            <a:schemeClr val="bg1"/>
                          </a:solidFill>
                        </a:rPr>
                        <a:t> con </a:t>
                      </a:r>
                      <a:r>
                        <a:rPr lang="en-US" sz="1600" i="0" dirty="0" err="1" smtClean="0">
                          <a:solidFill>
                            <a:schemeClr val="bg1"/>
                          </a:solidFill>
                        </a:rPr>
                        <a:t>brechas</a:t>
                      </a:r>
                      <a:r>
                        <a:rPr lang="en-US" sz="1600" i="0" dirty="0" smtClean="0">
                          <a:solidFill>
                            <a:schemeClr val="bg1"/>
                          </a:solidFill>
                        </a:rPr>
                        <a:t> de </a:t>
                      </a:r>
                      <a:r>
                        <a:rPr lang="en-US" sz="1600" i="0" dirty="0" err="1" smtClean="0">
                          <a:solidFill>
                            <a:schemeClr val="bg1"/>
                          </a:solidFill>
                        </a:rPr>
                        <a:t>implementación</a:t>
                      </a:r>
                      <a:endParaRPr lang="es-MX" sz="1600" i="0" dirty="0">
                        <a:solidFill>
                          <a:schemeClr val="bg1"/>
                        </a:solidFill>
                      </a:endParaRPr>
                    </a:p>
                  </a:txBody>
                  <a:tcPr anchor="ctr">
                    <a:solidFill>
                      <a:schemeClr val="accent6"/>
                    </a:solidFill>
                  </a:tcPr>
                </a:tc>
                <a:tc>
                  <a:txBody>
                    <a:bodyPr/>
                    <a:lstStyle/>
                    <a:p>
                      <a:pPr marL="0" algn="ctr" rtl="0" eaLnBrk="1" latinLnBrk="0" hangingPunct="1"/>
                      <a:r>
                        <a:rPr kumimoji="0" lang="en-US" sz="1600" b="1" i="0" kern="1200" dirty="0" err="1" smtClean="0">
                          <a:solidFill>
                            <a:schemeClr val="bg1"/>
                          </a:solidFill>
                          <a:latin typeface="+mn-lt"/>
                          <a:ea typeface="+mn-ea"/>
                          <a:cs typeface="+mn-cs"/>
                        </a:rPr>
                        <a:t>Reformas</a:t>
                      </a:r>
                      <a:r>
                        <a:rPr kumimoji="0" lang="en-US" sz="1600" b="1" i="0" kern="1200" dirty="0" smtClean="0">
                          <a:solidFill>
                            <a:schemeClr val="bg1"/>
                          </a:solidFill>
                          <a:latin typeface="+mn-lt"/>
                          <a:ea typeface="+mn-ea"/>
                          <a:cs typeface="+mn-cs"/>
                        </a:rPr>
                        <a:t> </a:t>
                      </a:r>
                      <a:r>
                        <a:rPr kumimoji="0" lang="en-US" sz="1600" b="1" i="0" kern="1200" dirty="0" err="1" smtClean="0">
                          <a:solidFill>
                            <a:schemeClr val="bg1"/>
                          </a:solidFill>
                          <a:latin typeface="+mn-lt"/>
                          <a:ea typeface="+mn-ea"/>
                          <a:cs typeface="+mn-cs"/>
                        </a:rPr>
                        <a:t>que</a:t>
                      </a:r>
                      <a:r>
                        <a:rPr kumimoji="0" lang="en-US" sz="1600" b="1" i="0" kern="1200" dirty="0" smtClean="0">
                          <a:solidFill>
                            <a:schemeClr val="bg1"/>
                          </a:solidFill>
                          <a:latin typeface="+mn-lt"/>
                          <a:ea typeface="+mn-ea"/>
                          <a:cs typeface="+mn-cs"/>
                        </a:rPr>
                        <a:t> no </a:t>
                      </a:r>
                      <a:r>
                        <a:rPr kumimoji="0" lang="en-US" sz="1600" b="1" i="0" kern="1200" dirty="0" err="1" smtClean="0">
                          <a:solidFill>
                            <a:schemeClr val="bg1"/>
                          </a:solidFill>
                          <a:latin typeface="+mn-lt"/>
                          <a:ea typeface="+mn-ea"/>
                          <a:cs typeface="+mn-cs"/>
                        </a:rPr>
                        <a:t>avanzaron</a:t>
                      </a:r>
                      <a:r>
                        <a:rPr kumimoji="0" lang="en-US" sz="1600" b="1" i="0" kern="1200" dirty="0" smtClean="0">
                          <a:solidFill>
                            <a:schemeClr val="bg1"/>
                          </a:solidFill>
                          <a:latin typeface="+mn-lt"/>
                          <a:ea typeface="+mn-ea"/>
                          <a:cs typeface="+mn-cs"/>
                        </a:rPr>
                        <a:t> </a:t>
                      </a:r>
                      <a:r>
                        <a:rPr kumimoji="0" lang="en-US" sz="1600" b="1" i="0" kern="1200" dirty="0" err="1" smtClean="0">
                          <a:solidFill>
                            <a:schemeClr val="bg1"/>
                          </a:solidFill>
                          <a:latin typeface="+mn-lt"/>
                          <a:ea typeface="+mn-ea"/>
                          <a:cs typeface="+mn-cs"/>
                        </a:rPr>
                        <a:t>suficientemente</a:t>
                      </a:r>
                      <a:endParaRPr kumimoji="0" lang="es-MX" sz="1600" b="1" i="0" kern="1200" dirty="0">
                        <a:solidFill>
                          <a:schemeClr val="bg1"/>
                        </a:solidFill>
                        <a:latin typeface="+mn-lt"/>
                        <a:ea typeface="+mn-ea"/>
                        <a:cs typeface="+mn-cs"/>
                      </a:endParaRPr>
                    </a:p>
                  </a:txBody>
                  <a:tcPr anchor="ctr">
                    <a:lnB w="38100" cmpd="sng">
                      <a:noFill/>
                    </a:lnB>
                    <a:solidFill>
                      <a:srgbClr val="FF0000"/>
                    </a:solidFill>
                  </a:tcPr>
                </a:tc>
                <a:extLst>
                  <a:ext uri="{0D108BD9-81ED-4DB2-BD59-A6C34878D82A}">
                    <a16:rowId xmlns:a16="http://schemas.microsoft.com/office/drawing/2014/main" xmlns="" val="10000"/>
                  </a:ext>
                </a:extLst>
              </a:tr>
              <a:tr h="3931920">
                <a:tc>
                  <a:txBody>
                    <a:bodyPr/>
                    <a:lstStyle/>
                    <a:p>
                      <a:r>
                        <a:rPr lang="en-US" b="0" dirty="0" err="1" smtClean="0">
                          <a:solidFill>
                            <a:schemeClr val="bg2">
                              <a:lumMod val="10000"/>
                            </a:schemeClr>
                          </a:solidFill>
                        </a:rPr>
                        <a:t>Política</a:t>
                      </a:r>
                      <a:r>
                        <a:rPr lang="en-US" b="0" dirty="0" smtClean="0">
                          <a:solidFill>
                            <a:schemeClr val="bg2">
                              <a:lumMod val="10000"/>
                            </a:schemeClr>
                          </a:solidFill>
                        </a:rPr>
                        <a:t> </a:t>
                      </a:r>
                      <a:r>
                        <a:rPr lang="en-US" b="0" dirty="0" err="1" smtClean="0">
                          <a:solidFill>
                            <a:schemeClr val="bg2">
                              <a:lumMod val="10000"/>
                            </a:schemeClr>
                          </a:solidFill>
                        </a:rPr>
                        <a:t>tributaria</a:t>
                      </a:r>
                      <a:endParaRPr lang="en-US" b="0" dirty="0">
                        <a:solidFill>
                          <a:schemeClr val="bg2">
                            <a:lumMod val="10000"/>
                          </a:schemeClr>
                        </a:solidFill>
                      </a:endParaRPr>
                    </a:p>
                    <a:p>
                      <a:endParaRPr lang="en-US" b="0" dirty="0">
                        <a:solidFill>
                          <a:schemeClr val="bg2">
                            <a:lumMod val="10000"/>
                          </a:schemeClr>
                        </a:solidFill>
                      </a:endParaRPr>
                    </a:p>
                    <a:p>
                      <a:r>
                        <a:rPr lang="en-US" b="0" dirty="0" err="1" smtClean="0">
                          <a:solidFill>
                            <a:schemeClr val="bg2">
                              <a:lumMod val="10000"/>
                            </a:schemeClr>
                          </a:solidFill>
                        </a:rPr>
                        <a:t>Liberalización</a:t>
                      </a:r>
                      <a:r>
                        <a:rPr lang="en-US" b="0" dirty="0" smtClean="0">
                          <a:solidFill>
                            <a:schemeClr val="bg2">
                              <a:lumMod val="10000"/>
                            </a:schemeClr>
                          </a:solidFill>
                        </a:rPr>
                        <a:t> del sector </a:t>
                      </a:r>
                      <a:r>
                        <a:rPr lang="en-US" b="0" dirty="0" err="1" smtClean="0">
                          <a:solidFill>
                            <a:schemeClr val="bg2">
                              <a:lumMod val="10000"/>
                            </a:schemeClr>
                          </a:solidFill>
                        </a:rPr>
                        <a:t>financiero</a:t>
                      </a:r>
                      <a:endParaRPr lang="en-US" b="0" dirty="0">
                        <a:solidFill>
                          <a:schemeClr val="bg2">
                            <a:lumMod val="10000"/>
                          </a:schemeClr>
                        </a:solidFill>
                      </a:endParaRPr>
                    </a:p>
                    <a:p>
                      <a:endParaRPr lang="en-US" b="0" dirty="0">
                        <a:solidFill>
                          <a:schemeClr val="bg2">
                            <a:lumMod val="10000"/>
                          </a:schemeClr>
                        </a:solidFill>
                      </a:endParaRPr>
                    </a:p>
                    <a:p>
                      <a:r>
                        <a:rPr lang="en-US" b="0" dirty="0" err="1" smtClean="0">
                          <a:solidFill>
                            <a:schemeClr val="bg2">
                              <a:lumMod val="10000"/>
                            </a:schemeClr>
                          </a:solidFill>
                        </a:rPr>
                        <a:t>Desregulación</a:t>
                      </a:r>
                      <a:r>
                        <a:rPr lang="en-US" b="0" baseline="0" dirty="0" smtClean="0">
                          <a:solidFill>
                            <a:schemeClr val="bg2">
                              <a:lumMod val="10000"/>
                            </a:schemeClr>
                          </a:solidFill>
                        </a:rPr>
                        <a:t> de </a:t>
                      </a:r>
                      <a:r>
                        <a:rPr lang="en-US" b="0" baseline="0" dirty="0" err="1" smtClean="0">
                          <a:solidFill>
                            <a:schemeClr val="bg2">
                              <a:lumMod val="10000"/>
                            </a:schemeClr>
                          </a:solidFill>
                        </a:rPr>
                        <a:t>las</a:t>
                      </a:r>
                      <a:r>
                        <a:rPr lang="en-US" b="0" baseline="0" dirty="0" smtClean="0">
                          <a:solidFill>
                            <a:schemeClr val="bg2">
                              <a:lumMod val="10000"/>
                            </a:schemeClr>
                          </a:solidFill>
                        </a:rPr>
                        <a:t> </a:t>
                      </a:r>
                      <a:r>
                        <a:rPr lang="en-US" b="0" baseline="0" dirty="0" err="1" smtClean="0">
                          <a:solidFill>
                            <a:schemeClr val="bg2">
                              <a:lumMod val="10000"/>
                            </a:schemeClr>
                          </a:solidFill>
                        </a:rPr>
                        <a:t>telecomunicaciones</a:t>
                      </a:r>
                      <a:endParaRPr lang="en-US" b="0" dirty="0">
                        <a:solidFill>
                          <a:schemeClr val="bg2">
                            <a:lumMod val="10000"/>
                          </a:schemeClr>
                        </a:solidFill>
                      </a:endParaRPr>
                    </a:p>
                    <a:p>
                      <a:endParaRPr lang="en-US" b="0" dirty="0">
                        <a:solidFill>
                          <a:schemeClr val="bg2">
                            <a:lumMod val="10000"/>
                          </a:schemeClr>
                        </a:solidFill>
                      </a:endParaRPr>
                    </a:p>
                    <a:p>
                      <a:r>
                        <a:rPr lang="en-US" b="0" dirty="0" smtClean="0">
                          <a:solidFill>
                            <a:schemeClr val="bg2">
                              <a:lumMod val="10000"/>
                            </a:schemeClr>
                          </a:solidFill>
                        </a:rPr>
                        <a:t>Sistema de </a:t>
                      </a:r>
                      <a:r>
                        <a:rPr lang="en-US" b="0" dirty="0" err="1" smtClean="0">
                          <a:solidFill>
                            <a:schemeClr val="bg2">
                              <a:lumMod val="10000"/>
                            </a:schemeClr>
                          </a:solidFill>
                        </a:rPr>
                        <a:t>elecciones</a:t>
                      </a:r>
                      <a:endParaRPr lang="en-US" b="0" dirty="0">
                        <a:solidFill>
                          <a:schemeClr val="bg2">
                            <a:lumMod val="10000"/>
                          </a:schemeClr>
                        </a:solidFill>
                      </a:endParaRPr>
                    </a:p>
                    <a:p>
                      <a:endParaRPr lang="en-US" b="0" dirty="0">
                        <a:solidFill>
                          <a:schemeClr val="bg2">
                            <a:lumMod val="10000"/>
                          </a:schemeClr>
                        </a:solidFill>
                      </a:endParaRPr>
                    </a:p>
                    <a:p>
                      <a:r>
                        <a:rPr lang="en-US" b="0" dirty="0" err="1" smtClean="0">
                          <a:solidFill>
                            <a:schemeClr val="bg2">
                              <a:lumMod val="10000"/>
                            </a:schemeClr>
                          </a:solidFill>
                        </a:rPr>
                        <a:t>Políticas</a:t>
                      </a:r>
                      <a:r>
                        <a:rPr lang="en-US" b="0" dirty="0" smtClean="0">
                          <a:solidFill>
                            <a:schemeClr val="bg2">
                              <a:lumMod val="10000"/>
                            </a:schemeClr>
                          </a:solidFill>
                        </a:rPr>
                        <a:t> de </a:t>
                      </a:r>
                      <a:r>
                        <a:rPr lang="en-US" b="0" dirty="0" err="1" smtClean="0">
                          <a:solidFill>
                            <a:schemeClr val="bg2">
                              <a:lumMod val="10000"/>
                            </a:schemeClr>
                          </a:solidFill>
                        </a:rPr>
                        <a:t>competencia</a:t>
                      </a:r>
                      <a:r>
                        <a:rPr lang="en-US" b="0" baseline="0" dirty="0" smtClean="0">
                          <a:solidFill>
                            <a:schemeClr val="bg2">
                              <a:lumMod val="10000"/>
                            </a:schemeClr>
                          </a:solidFill>
                        </a:rPr>
                        <a:t> y de </a:t>
                      </a:r>
                      <a:r>
                        <a:rPr lang="en-US" b="0" baseline="0" dirty="0" err="1" smtClean="0">
                          <a:solidFill>
                            <a:schemeClr val="bg2">
                              <a:lumMod val="10000"/>
                            </a:schemeClr>
                          </a:solidFill>
                        </a:rPr>
                        <a:t>regulación</a:t>
                      </a:r>
                      <a:endParaRPr lang="en-US" b="0" dirty="0">
                        <a:solidFill>
                          <a:schemeClr val="bg2">
                            <a:lumMod val="10000"/>
                          </a:schemeClr>
                        </a:solidFill>
                      </a:endParaRPr>
                    </a:p>
                    <a:p>
                      <a:endParaRPr lang="en-US" b="0" dirty="0">
                        <a:solidFill>
                          <a:schemeClr val="bg2">
                            <a:lumMod val="10000"/>
                          </a:schemeClr>
                        </a:solidFill>
                      </a:endParaRPr>
                    </a:p>
                    <a:p>
                      <a:r>
                        <a:rPr lang="en-US" b="0" dirty="0" err="1" smtClean="0">
                          <a:solidFill>
                            <a:schemeClr val="bg2">
                              <a:lumMod val="10000"/>
                            </a:schemeClr>
                          </a:solidFill>
                        </a:rPr>
                        <a:t>Apertura</a:t>
                      </a:r>
                      <a:r>
                        <a:rPr lang="en-US" b="0" dirty="0" smtClean="0">
                          <a:solidFill>
                            <a:schemeClr val="bg2">
                              <a:lumMod val="10000"/>
                            </a:schemeClr>
                          </a:solidFill>
                        </a:rPr>
                        <a:t> del </a:t>
                      </a:r>
                      <a:r>
                        <a:rPr lang="en-US" b="0" dirty="0" err="1" smtClean="0">
                          <a:solidFill>
                            <a:schemeClr val="bg2">
                              <a:lumMod val="10000"/>
                            </a:schemeClr>
                          </a:solidFill>
                        </a:rPr>
                        <a:t>mercado</a:t>
                      </a:r>
                      <a:r>
                        <a:rPr lang="en-US" b="0" dirty="0" smtClean="0">
                          <a:solidFill>
                            <a:schemeClr val="bg2">
                              <a:lumMod val="10000"/>
                            </a:schemeClr>
                          </a:solidFill>
                        </a:rPr>
                        <a:t> </a:t>
                      </a:r>
                      <a:r>
                        <a:rPr lang="en-US" b="0" dirty="0" err="1" smtClean="0">
                          <a:solidFill>
                            <a:schemeClr val="bg2">
                              <a:lumMod val="10000"/>
                            </a:schemeClr>
                          </a:solidFill>
                        </a:rPr>
                        <a:t>energético</a:t>
                      </a:r>
                      <a:r>
                        <a:rPr lang="en-US" b="0" baseline="0" dirty="0" smtClean="0">
                          <a:solidFill>
                            <a:schemeClr val="bg2">
                              <a:lumMod val="10000"/>
                            </a:schemeClr>
                          </a:solidFill>
                        </a:rPr>
                        <a:t> </a:t>
                      </a:r>
                      <a:endParaRPr lang="en-US" b="0" dirty="0">
                        <a:solidFill>
                          <a:schemeClr val="bg2">
                            <a:lumMod val="10000"/>
                          </a:schemeClr>
                        </a:solidFill>
                      </a:endParaRPr>
                    </a:p>
                  </a:txBody>
                  <a:tcPr>
                    <a:noFill/>
                  </a:tcPr>
                </a:tc>
                <a:tc>
                  <a:txBody>
                    <a:bodyPr/>
                    <a:lstStyle/>
                    <a:p>
                      <a:r>
                        <a:rPr lang="en-US" dirty="0" smtClean="0">
                          <a:solidFill>
                            <a:schemeClr val="bg2">
                              <a:lumMod val="10000"/>
                            </a:schemeClr>
                          </a:solidFill>
                        </a:rPr>
                        <a:t>Mercado</a:t>
                      </a:r>
                      <a:r>
                        <a:rPr lang="en-US" baseline="0" dirty="0" smtClean="0">
                          <a:solidFill>
                            <a:schemeClr val="bg2">
                              <a:lumMod val="10000"/>
                            </a:schemeClr>
                          </a:solidFill>
                        </a:rPr>
                        <a:t> </a:t>
                      </a:r>
                      <a:r>
                        <a:rPr lang="en-US" baseline="0" dirty="0" err="1" smtClean="0">
                          <a:solidFill>
                            <a:schemeClr val="bg2">
                              <a:lumMod val="10000"/>
                            </a:schemeClr>
                          </a:solidFill>
                        </a:rPr>
                        <a:t>laboral</a:t>
                      </a:r>
                      <a:r>
                        <a:rPr lang="en-US" baseline="0" dirty="0" smtClean="0">
                          <a:solidFill>
                            <a:schemeClr val="bg2">
                              <a:lumMod val="10000"/>
                            </a:schemeClr>
                          </a:solidFill>
                        </a:rPr>
                        <a:t> y </a:t>
                      </a:r>
                      <a:r>
                        <a:rPr lang="en-US" baseline="0" dirty="0" err="1" smtClean="0">
                          <a:solidFill>
                            <a:schemeClr val="bg2">
                              <a:lumMod val="10000"/>
                            </a:schemeClr>
                          </a:solidFill>
                        </a:rPr>
                        <a:t>combate</a:t>
                      </a:r>
                      <a:r>
                        <a:rPr lang="en-US" baseline="0" dirty="0" smtClean="0">
                          <a:solidFill>
                            <a:schemeClr val="bg2">
                              <a:lumMod val="10000"/>
                            </a:schemeClr>
                          </a:solidFill>
                        </a:rPr>
                        <a:t> a la </a:t>
                      </a:r>
                      <a:r>
                        <a:rPr lang="en-US" baseline="0" dirty="0" err="1" smtClean="0">
                          <a:solidFill>
                            <a:schemeClr val="bg2">
                              <a:lumMod val="10000"/>
                            </a:schemeClr>
                          </a:solidFill>
                        </a:rPr>
                        <a:t>informalidad</a:t>
                      </a:r>
                      <a:endParaRPr lang="en-US" dirty="0">
                        <a:solidFill>
                          <a:schemeClr val="bg2">
                            <a:lumMod val="10000"/>
                          </a:schemeClr>
                        </a:solidFill>
                      </a:endParaRPr>
                    </a:p>
                    <a:p>
                      <a:endParaRPr lang="en-US" dirty="0">
                        <a:solidFill>
                          <a:schemeClr val="bg2">
                            <a:lumMod val="10000"/>
                          </a:schemeClr>
                        </a:solidFill>
                      </a:endParaRPr>
                    </a:p>
                    <a:p>
                      <a:r>
                        <a:rPr lang="en-US" dirty="0" err="1" smtClean="0">
                          <a:solidFill>
                            <a:schemeClr val="bg2">
                              <a:lumMod val="10000"/>
                            </a:schemeClr>
                          </a:solidFill>
                        </a:rPr>
                        <a:t>Calidad</a:t>
                      </a:r>
                      <a:r>
                        <a:rPr lang="en-US" baseline="0" dirty="0" smtClean="0">
                          <a:solidFill>
                            <a:schemeClr val="bg2">
                              <a:lumMod val="10000"/>
                            </a:schemeClr>
                          </a:solidFill>
                        </a:rPr>
                        <a:t> de la </a:t>
                      </a:r>
                      <a:r>
                        <a:rPr lang="en-US" baseline="0" dirty="0" err="1" smtClean="0">
                          <a:solidFill>
                            <a:schemeClr val="bg2">
                              <a:lumMod val="10000"/>
                            </a:schemeClr>
                          </a:solidFill>
                        </a:rPr>
                        <a:t>educación</a:t>
                      </a:r>
                      <a:endParaRPr lang="en-US" dirty="0">
                        <a:solidFill>
                          <a:schemeClr val="bg2">
                            <a:lumMod val="10000"/>
                          </a:schemeClr>
                        </a:solidFill>
                      </a:endParaRPr>
                    </a:p>
                    <a:p>
                      <a:endParaRPr lang="en-US" dirty="0">
                        <a:solidFill>
                          <a:schemeClr val="bg2">
                            <a:lumMod val="10000"/>
                          </a:schemeClr>
                        </a:solidFill>
                      </a:endParaRPr>
                    </a:p>
                    <a:p>
                      <a:r>
                        <a:rPr lang="en-US" dirty="0" err="1" smtClean="0">
                          <a:solidFill>
                            <a:schemeClr val="bg2">
                              <a:lumMod val="10000"/>
                            </a:schemeClr>
                          </a:solidFill>
                        </a:rPr>
                        <a:t>Transparencia</a:t>
                      </a:r>
                      <a:r>
                        <a:rPr lang="en-US" dirty="0" smtClean="0">
                          <a:solidFill>
                            <a:schemeClr val="bg2">
                              <a:lumMod val="10000"/>
                            </a:schemeClr>
                          </a:solidFill>
                        </a:rPr>
                        <a:t> y </a:t>
                      </a:r>
                      <a:r>
                        <a:rPr lang="en-US" dirty="0" err="1" smtClean="0">
                          <a:solidFill>
                            <a:schemeClr val="bg2">
                              <a:lumMod val="10000"/>
                            </a:schemeClr>
                          </a:solidFill>
                        </a:rPr>
                        <a:t>política</a:t>
                      </a:r>
                      <a:r>
                        <a:rPr lang="en-US" dirty="0" smtClean="0">
                          <a:solidFill>
                            <a:schemeClr val="bg2">
                              <a:lumMod val="10000"/>
                            </a:schemeClr>
                          </a:solidFill>
                        </a:rPr>
                        <a:t> anti-</a:t>
                      </a:r>
                      <a:r>
                        <a:rPr lang="en-US" dirty="0" err="1" smtClean="0">
                          <a:solidFill>
                            <a:schemeClr val="bg2">
                              <a:lumMod val="10000"/>
                            </a:schemeClr>
                          </a:solidFill>
                        </a:rPr>
                        <a:t>corrupción</a:t>
                      </a:r>
                      <a:endParaRPr lang="en-US" dirty="0">
                        <a:solidFill>
                          <a:schemeClr val="bg2">
                            <a:lumMod val="10000"/>
                          </a:schemeClr>
                        </a:solidFill>
                      </a:endParaRPr>
                    </a:p>
                    <a:p>
                      <a:endParaRPr lang="en-US" dirty="0">
                        <a:solidFill>
                          <a:schemeClr val="bg2">
                            <a:lumMod val="10000"/>
                          </a:schemeClr>
                        </a:solidFill>
                      </a:endParaRPr>
                    </a:p>
                    <a:p>
                      <a:r>
                        <a:rPr lang="en-US" dirty="0" err="1" smtClean="0">
                          <a:solidFill>
                            <a:schemeClr val="bg2">
                              <a:lumMod val="10000"/>
                            </a:schemeClr>
                          </a:solidFill>
                        </a:rPr>
                        <a:t>Reformas</a:t>
                      </a:r>
                      <a:r>
                        <a:rPr lang="en-US" dirty="0" smtClean="0">
                          <a:solidFill>
                            <a:schemeClr val="bg2">
                              <a:lumMod val="10000"/>
                            </a:schemeClr>
                          </a:solidFill>
                        </a:rPr>
                        <a:t> del </a:t>
                      </a:r>
                      <a:r>
                        <a:rPr lang="en-US" dirty="0" err="1" smtClean="0">
                          <a:solidFill>
                            <a:schemeClr val="bg2">
                              <a:lumMod val="10000"/>
                            </a:schemeClr>
                          </a:solidFill>
                        </a:rPr>
                        <a:t>sistema</a:t>
                      </a:r>
                      <a:r>
                        <a:rPr lang="en-US" dirty="0" smtClean="0">
                          <a:solidFill>
                            <a:schemeClr val="bg2">
                              <a:lumMod val="10000"/>
                            </a:schemeClr>
                          </a:solidFill>
                        </a:rPr>
                        <a:t> </a:t>
                      </a:r>
                      <a:r>
                        <a:rPr lang="en-US" dirty="0" err="1" smtClean="0">
                          <a:solidFill>
                            <a:schemeClr val="bg2">
                              <a:lumMod val="10000"/>
                            </a:schemeClr>
                          </a:solidFill>
                        </a:rPr>
                        <a:t>jurídico</a:t>
                      </a:r>
                      <a:endParaRPr lang="en-US" dirty="0">
                        <a:solidFill>
                          <a:schemeClr val="bg2">
                            <a:lumMod val="10000"/>
                          </a:schemeClr>
                        </a:solidFill>
                      </a:endParaRPr>
                    </a:p>
                    <a:p>
                      <a:endParaRPr lang="en-US" dirty="0">
                        <a:solidFill>
                          <a:schemeClr val="bg2">
                            <a:lumMod val="10000"/>
                          </a:schemeClr>
                        </a:solidFill>
                      </a:endParaRPr>
                    </a:p>
                    <a:p>
                      <a:r>
                        <a:rPr lang="en-US" dirty="0" smtClean="0">
                          <a:solidFill>
                            <a:schemeClr val="bg2">
                              <a:lumMod val="10000"/>
                            </a:schemeClr>
                          </a:solidFill>
                        </a:rPr>
                        <a:t>Sistema de </a:t>
                      </a:r>
                      <a:r>
                        <a:rPr lang="en-US" dirty="0" err="1" smtClean="0">
                          <a:solidFill>
                            <a:schemeClr val="bg2">
                              <a:lumMod val="10000"/>
                            </a:schemeClr>
                          </a:solidFill>
                        </a:rPr>
                        <a:t>innovación</a:t>
                      </a:r>
                      <a:r>
                        <a:rPr lang="en-US" dirty="0" smtClean="0">
                          <a:solidFill>
                            <a:schemeClr val="bg2">
                              <a:lumMod val="10000"/>
                            </a:schemeClr>
                          </a:solidFill>
                        </a:rPr>
                        <a:t>*</a:t>
                      </a:r>
                      <a:endParaRPr lang="en-US" dirty="0">
                        <a:solidFill>
                          <a:schemeClr val="bg2">
                            <a:lumMod val="10000"/>
                          </a:schemeClr>
                        </a:solidFill>
                      </a:endParaRPr>
                    </a:p>
                    <a:p>
                      <a:endParaRPr lang="en-US" dirty="0">
                        <a:solidFill>
                          <a:schemeClr val="bg2">
                            <a:lumMod val="10000"/>
                          </a:schemeClr>
                        </a:solidFill>
                      </a:endParaRPr>
                    </a:p>
                    <a:p>
                      <a:r>
                        <a:rPr lang="en-US" dirty="0" err="1" smtClean="0">
                          <a:solidFill>
                            <a:schemeClr val="bg2">
                              <a:lumMod val="10000"/>
                            </a:schemeClr>
                          </a:solidFill>
                        </a:rPr>
                        <a:t>Federalismo</a:t>
                      </a:r>
                      <a:r>
                        <a:rPr lang="en-US" dirty="0" smtClean="0">
                          <a:solidFill>
                            <a:schemeClr val="bg2">
                              <a:lumMod val="10000"/>
                            </a:schemeClr>
                          </a:solidFill>
                        </a:rPr>
                        <a:t> fiscal*</a:t>
                      </a:r>
                      <a:endParaRPr lang="en-US" dirty="0">
                        <a:solidFill>
                          <a:schemeClr val="bg2">
                            <a:lumMod val="10000"/>
                          </a:schemeClr>
                        </a:solidFill>
                      </a:endParaRPr>
                    </a:p>
                  </a:txBody>
                  <a:tcPr>
                    <a:lnR w="12700" cmpd="sng">
                      <a:noFill/>
                    </a:lnR>
                    <a:noFill/>
                  </a:tcPr>
                </a:tc>
                <a:tc>
                  <a:txBody>
                    <a:bodyPr/>
                    <a:lstStyle/>
                    <a:p>
                      <a:r>
                        <a:rPr lang="en-US" dirty="0" err="1" smtClean="0">
                          <a:solidFill>
                            <a:schemeClr val="bg2">
                              <a:lumMod val="10000"/>
                            </a:schemeClr>
                          </a:solidFill>
                        </a:rPr>
                        <a:t>Transformación</a:t>
                      </a:r>
                      <a:r>
                        <a:rPr lang="en-US" dirty="0" smtClean="0">
                          <a:solidFill>
                            <a:schemeClr val="bg2">
                              <a:lumMod val="10000"/>
                            </a:schemeClr>
                          </a:solidFill>
                        </a:rPr>
                        <a:t> </a:t>
                      </a:r>
                      <a:r>
                        <a:rPr lang="en-US" dirty="0" err="1" smtClean="0">
                          <a:solidFill>
                            <a:schemeClr val="bg2">
                              <a:lumMod val="10000"/>
                            </a:schemeClr>
                          </a:solidFill>
                        </a:rPr>
                        <a:t>agrícola</a:t>
                      </a:r>
                      <a:r>
                        <a:rPr lang="en-US" dirty="0" smtClean="0">
                          <a:solidFill>
                            <a:schemeClr val="bg2">
                              <a:lumMod val="10000"/>
                            </a:schemeClr>
                          </a:solidFill>
                        </a:rPr>
                        <a:t>*</a:t>
                      </a:r>
                      <a:endParaRPr lang="en-US" dirty="0">
                        <a:solidFill>
                          <a:schemeClr val="bg2">
                            <a:lumMod val="10000"/>
                          </a:schemeClr>
                        </a:solidFill>
                      </a:endParaRPr>
                    </a:p>
                    <a:p>
                      <a:endParaRPr lang="en-US" dirty="0">
                        <a:solidFill>
                          <a:schemeClr val="bg2">
                            <a:lumMod val="10000"/>
                          </a:schemeClr>
                        </a:solidFill>
                      </a:endParaRPr>
                    </a:p>
                    <a:p>
                      <a:r>
                        <a:rPr lang="en-US" dirty="0" err="1" smtClean="0">
                          <a:solidFill>
                            <a:schemeClr val="bg2">
                              <a:lumMod val="10000"/>
                            </a:schemeClr>
                          </a:solidFill>
                        </a:rPr>
                        <a:t>Seguro</a:t>
                      </a:r>
                      <a:r>
                        <a:rPr lang="en-US" baseline="0" dirty="0" smtClean="0">
                          <a:solidFill>
                            <a:schemeClr val="bg2">
                              <a:lumMod val="10000"/>
                            </a:schemeClr>
                          </a:solidFill>
                        </a:rPr>
                        <a:t> de </a:t>
                      </a:r>
                      <a:r>
                        <a:rPr lang="en-US" baseline="0" dirty="0" err="1" smtClean="0">
                          <a:solidFill>
                            <a:schemeClr val="bg2">
                              <a:lumMod val="10000"/>
                            </a:schemeClr>
                          </a:solidFill>
                        </a:rPr>
                        <a:t>desempleo</a:t>
                      </a:r>
                      <a:r>
                        <a:rPr lang="en-US" dirty="0" smtClean="0">
                          <a:solidFill>
                            <a:schemeClr val="bg2">
                              <a:lumMod val="10000"/>
                            </a:schemeClr>
                          </a:solidFill>
                        </a:rPr>
                        <a:t>, </a:t>
                      </a:r>
                      <a:r>
                        <a:rPr lang="en-US" dirty="0">
                          <a:solidFill>
                            <a:schemeClr val="bg2">
                              <a:lumMod val="10000"/>
                            </a:schemeClr>
                          </a:solidFill>
                        </a:rPr>
                        <a:t/>
                      </a:r>
                      <a:br>
                        <a:rPr lang="en-US" dirty="0">
                          <a:solidFill>
                            <a:schemeClr val="bg2">
                              <a:lumMod val="10000"/>
                            </a:schemeClr>
                          </a:solidFill>
                        </a:rPr>
                      </a:br>
                      <a:r>
                        <a:rPr lang="en-US" dirty="0" err="1" smtClean="0">
                          <a:solidFill>
                            <a:schemeClr val="bg2">
                              <a:lumMod val="10000"/>
                            </a:schemeClr>
                          </a:solidFill>
                        </a:rPr>
                        <a:t>pensiones</a:t>
                      </a:r>
                      <a:r>
                        <a:rPr lang="en-US" baseline="0" dirty="0" smtClean="0">
                          <a:solidFill>
                            <a:schemeClr val="bg2">
                              <a:lumMod val="10000"/>
                            </a:schemeClr>
                          </a:solidFill>
                        </a:rPr>
                        <a:t> y </a:t>
                      </a:r>
                      <a:r>
                        <a:rPr lang="en-US" baseline="0" dirty="0" err="1" smtClean="0">
                          <a:solidFill>
                            <a:schemeClr val="bg2">
                              <a:lumMod val="10000"/>
                            </a:schemeClr>
                          </a:solidFill>
                        </a:rPr>
                        <a:t>prestaciones</a:t>
                      </a:r>
                      <a:r>
                        <a:rPr lang="en-US" dirty="0" smtClean="0">
                          <a:solidFill>
                            <a:schemeClr val="bg2">
                              <a:lumMod val="10000"/>
                            </a:schemeClr>
                          </a:solidFill>
                        </a:rPr>
                        <a:t> </a:t>
                      </a:r>
                      <a:r>
                        <a:rPr lang="en-US" dirty="0" err="1" smtClean="0">
                          <a:solidFill>
                            <a:schemeClr val="bg2">
                              <a:lumMod val="10000"/>
                            </a:schemeClr>
                          </a:solidFill>
                        </a:rPr>
                        <a:t>sociales</a:t>
                      </a:r>
                      <a:endParaRPr lang="en-US" dirty="0">
                        <a:solidFill>
                          <a:schemeClr val="bg2">
                            <a:lumMod val="10000"/>
                          </a:schemeClr>
                        </a:solidFill>
                      </a:endParaRPr>
                    </a:p>
                    <a:p>
                      <a:endParaRPr lang="en-US" dirty="0" smtClean="0">
                        <a:solidFill>
                          <a:schemeClr val="bg2">
                            <a:lumMod val="10000"/>
                          </a:schemeClr>
                        </a:solidFill>
                      </a:endParaRPr>
                    </a:p>
                    <a:p>
                      <a:r>
                        <a:rPr lang="en-US" dirty="0" err="1" smtClean="0">
                          <a:solidFill>
                            <a:schemeClr val="bg2">
                              <a:lumMod val="10000"/>
                            </a:schemeClr>
                          </a:solidFill>
                        </a:rPr>
                        <a:t>Reforma</a:t>
                      </a:r>
                      <a:r>
                        <a:rPr lang="en-US" dirty="0" smtClean="0">
                          <a:solidFill>
                            <a:schemeClr val="bg2">
                              <a:lumMod val="10000"/>
                            </a:schemeClr>
                          </a:solidFill>
                        </a:rPr>
                        <a:t> del </a:t>
                      </a:r>
                      <a:r>
                        <a:rPr lang="en-US" dirty="0" err="1" smtClean="0">
                          <a:solidFill>
                            <a:schemeClr val="bg2">
                              <a:lumMod val="10000"/>
                            </a:schemeClr>
                          </a:solidFill>
                        </a:rPr>
                        <a:t>sistema</a:t>
                      </a:r>
                      <a:r>
                        <a:rPr lang="en-US" dirty="0" smtClean="0">
                          <a:solidFill>
                            <a:schemeClr val="bg2">
                              <a:lumMod val="10000"/>
                            </a:schemeClr>
                          </a:solidFill>
                        </a:rPr>
                        <a:t> de </a:t>
                      </a:r>
                      <a:r>
                        <a:rPr lang="en-US" dirty="0" err="1" smtClean="0">
                          <a:solidFill>
                            <a:schemeClr val="bg2">
                              <a:lumMod val="10000"/>
                            </a:schemeClr>
                          </a:solidFill>
                        </a:rPr>
                        <a:t>salud</a:t>
                      </a:r>
                      <a:r>
                        <a:rPr lang="en-US" dirty="0" smtClean="0">
                          <a:solidFill>
                            <a:schemeClr val="bg2">
                              <a:lumMod val="10000"/>
                            </a:schemeClr>
                          </a:solidFill>
                        </a:rPr>
                        <a:t>*</a:t>
                      </a:r>
                      <a:endParaRPr lang="en-US" dirty="0">
                        <a:solidFill>
                          <a:schemeClr val="bg2">
                            <a:lumMod val="10000"/>
                          </a:schemeClr>
                        </a:solidFill>
                      </a:endParaRPr>
                    </a:p>
                    <a:p>
                      <a:endParaRPr lang="en-US" dirty="0">
                        <a:solidFill>
                          <a:schemeClr val="bg2">
                            <a:lumMod val="10000"/>
                          </a:schemeClr>
                        </a:solidFill>
                      </a:endParaRPr>
                    </a:p>
                    <a:p>
                      <a:r>
                        <a:rPr lang="en-US" dirty="0" err="1" smtClean="0">
                          <a:solidFill>
                            <a:schemeClr val="bg2">
                              <a:lumMod val="10000"/>
                            </a:schemeClr>
                          </a:solidFill>
                        </a:rPr>
                        <a:t>Planeación</a:t>
                      </a:r>
                      <a:r>
                        <a:rPr lang="en-US" dirty="0" smtClean="0">
                          <a:solidFill>
                            <a:schemeClr val="bg2">
                              <a:lumMod val="10000"/>
                            </a:schemeClr>
                          </a:solidFill>
                        </a:rPr>
                        <a:t> </a:t>
                      </a:r>
                      <a:r>
                        <a:rPr lang="en-US" dirty="0" err="1" smtClean="0">
                          <a:solidFill>
                            <a:schemeClr val="bg2">
                              <a:lumMod val="10000"/>
                            </a:schemeClr>
                          </a:solidFill>
                        </a:rPr>
                        <a:t>urbana</a:t>
                      </a:r>
                      <a:r>
                        <a:rPr lang="en-US" dirty="0" smtClean="0">
                          <a:solidFill>
                            <a:schemeClr val="bg2">
                              <a:lumMod val="10000"/>
                            </a:schemeClr>
                          </a:solidFill>
                        </a:rPr>
                        <a:t>*</a:t>
                      </a:r>
                      <a:endParaRPr lang="en-US" dirty="0">
                        <a:solidFill>
                          <a:schemeClr val="bg2">
                            <a:lumMod val="10000"/>
                          </a:schemeClr>
                        </a:solidFill>
                      </a:endParaRPr>
                    </a:p>
                    <a:p>
                      <a:endParaRPr lang="es-MX" dirty="0">
                        <a:solidFill>
                          <a:schemeClr val="bg2">
                            <a:lumMod val="10000"/>
                          </a:schemeClr>
                        </a:solidFill>
                      </a:endParaRPr>
                    </a:p>
                  </a:txBody>
                  <a:tcPr>
                    <a:lnL w="12700" cmpd="sng">
                      <a:noFill/>
                    </a:lnL>
                    <a:lnR w="12700" cmpd="sng">
                      <a:noFill/>
                    </a:lnR>
                    <a:lnT w="381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0001"/>
                  </a:ext>
                </a:extLst>
              </a:tr>
            </a:tbl>
          </a:graphicData>
        </a:graphic>
      </p:graphicFrame>
      <p:sp>
        <p:nvSpPr>
          <p:cNvPr id="25" name="TextBox 24"/>
          <p:cNvSpPr txBox="1"/>
          <p:nvPr/>
        </p:nvSpPr>
        <p:spPr>
          <a:xfrm>
            <a:off x="309860" y="6260479"/>
            <a:ext cx="6998443" cy="738664"/>
          </a:xfrm>
          <a:prstGeom prst="rect">
            <a:avLst/>
          </a:prstGeom>
          <a:noFill/>
        </p:spPr>
        <p:txBody>
          <a:bodyPr wrap="square" rtlCol="0">
            <a:spAutoFit/>
          </a:bodyPr>
          <a:lstStyle/>
          <a:p>
            <a:endParaRPr lang="en-US" sz="1400" dirty="0">
              <a:latin typeface="Arial Narrow" panose="020B0606020202030204" pitchFamily="34" charset="0"/>
            </a:endParaRPr>
          </a:p>
          <a:p>
            <a:r>
              <a:rPr lang="en-US" sz="1400" b="1" i="1" dirty="0" smtClean="0">
                <a:latin typeface="Arial Narrow" panose="020B0606020202030204" pitchFamily="34" charset="0"/>
              </a:rPr>
              <a:t>Fuente</a:t>
            </a:r>
            <a:r>
              <a:rPr lang="en-US" sz="1400" dirty="0" smtClean="0">
                <a:latin typeface="Arial Narrow" panose="020B0606020202030204" pitchFamily="34" charset="0"/>
              </a:rPr>
              <a:t>: </a:t>
            </a:r>
            <a:r>
              <a:rPr lang="en-US" sz="1400" dirty="0" err="1" smtClean="0">
                <a:latin typeface="Arial Narrow" panose="020B0606020202030204" pitchFamily="34" charset="0"/>
              </a:rPr>
              <a:t>Estudios</a:t>
            </a:r>
            <a:r>
              <a:rPr lang="en-US" sz="1400" dirty="0" smtClean="0">
                <a:latin typeface="Arial Narrow" panose="020B0606020202030204" pitchFamily="34" charset="0"/>
              </a:rPr>
              <a:t> </a:t>
            </a:r>
            <a:r>
              <a:rPr lang="en-US" sz="1400" dirty="0" err="1" smtClean="0">
                <a:latin typeface="Arial Narrow" panose="020B0606020202030204" pitchFamily="34" charset="0"/>
              </a:rPr>
              <a:t>Económicos</a:t>
            </a:r>
            <a:r>
              <a:rPr lang="en-US" sz="1400" dirty="0" smtClean="0">
                <a:latin typeface="Arial Narrow" panose="020B0606020202030204" pitchFamily="34" charset="0"/>
              </a:rPr>
              <a:t> de la OCDE: México 2017. </a:t>
            </a:r>
            <a:endParaRPr lang="en-US" sz="1400" dirty="0">
              <a:latin typeface="Arial Narrow" panose="020B0606020202030204" pitchFamily="34" charset="0"/>
            </a:endParaRPr>
          </a:p>
          <a:p>
            <a:pPr marL="108000" indent="-108000">
              <a:buFont typeface="+mj-lt"/>
              <a:buAutoNum type="arabicPeriod"/>
            </a:pPr>
            <a:endParaRPr lang="en-US" sz="1400" dirty="0">
              <a:latin typeface="Arial Narrow" panose="020B0606020202030204" pitchFamily="34" charset="0"/>
            </a:endParaRPr>
          </a:p>
        </p:txBody>
      </p:sp>
      <p:sp>
        <p:nvSpPr>
          <p:cNvPr id="4" name="Slide Number Placeholder 3"/>
          <p:cNvSpPr>
            <a:spLocks noGrp="1"/>
          </p:cNvSpPr>
          <p:nvPr>
            <p:ph type="sldNum" sz="quarter" idx="12"/>
          </p:nvPr>
        </p:nvSpPr>
        <p:spPr/>
        <p:txBody>
          <a:bodyPr/>
          <a:lstStyle/>
          <a:p>
            <a:fld id="{ECC21D3F-8F1A-49C5-AD48-E60BC70EEBCB}" type="slidenum">
              <a:rPr lang="en-GB" smtClean="0"/>
              <a:pPr/>
              <a:t>22</a:t>
            </a:fld>
            <a:endParaRPr lang="en-GB"/>
          </a:p>
        </p:txBody>
      </p:sp>
    </p:spTree>
    <p:extLst>
      <p:ext uri="{BB962C8B-B14F-4D97-AF65-F5344CB8AC3E}">
        <p14:creationId xmlns:p14="http://schemas.microsoft.com/office/powerpoint/2010/main" val="337763327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71600" y="237600"/>
            <a:ext cx="8172400" cy="1022400"/>
          </a:xfrm>
        </p:spPr>
        <p:txBody>
          <a:bodyPr/>
          <a:lstStyle/>
          <a:p>
            <a:pPr algn="ctr"/>
            <a:r>
              <a:rPr lang="en-US" sz="2800" b="1" dirty="0" err="1" smtClean="0">
                <a:solidFill>
                  <a:schemeClr val="tx2"/>
                </a:solidFill>
              </a:rPr>
              <a:t>Reformas</a:t>
            </a:r>
            <a:r>
              <a:rPr lang="en-US" sz="2800" b="1" dirty="0" smtClean="0">
                <a:solidFill>
                  <a:schemeClr val="tx2"/>
                </a:solidFill>
              </a:rPr>
              <a:t> </a:t>
            </a:r>
            <a:r>
              <a:rPr lang="en-US" sz="2800" b="1" dirty="0" err="1" smtClean="0">
                <a:solidFill>
                  <a:schemeClr val="tx2"/>
                </a:solidFill>
              </a:rPr>
              <a:t>adicionales</a:t>
            </a:r>
            <a:r>
              <a:rPr lang="en-US" sz="2800" b="1" dirty="0" smtClean="0">
                <a:solidFill>
                  <a:schemeClr val="tx2"/>
                </a:solidFill>
              </a:rPr>
              <a:t> </a:t>
            </a:r>
            <a:r>
              <a:rPr lang="en-US" sz="2800" b="1" dirty="0" err="1" smtClean="0">
                <a:solidFill>
                  <a:schemeClr val="tx2"/>
                </a:solidFill>
              </a:rPr>
              <a:t>fortalecerán</a:t>
            </a:r>
            <a:r>
              <a:rPr lang="en-US" sz="2800" b="1" dirty="0" smtClean="0">
                <a:solidFill>
                  <a:schemeClr val="tx2"/>
                </a:solidFill>
              </a:rPr>
              <a:t> </a:t>
            </a:r>
            <a:r>
              <a:rPr lang="en-US" sz="2800" b="1" dirty="0" err="1" smtClean="0">
                <a:solidFill>
                  <a:schemeClr val="tx2"/>
                </a:solidFill>
              </a:rPr>
              <a:t>aún</a:t>
            </a:r>
            <a:r>
              <a:rPr lang="en-US" sz="2800" b="1" dirty="0" smtClean="0">
                <a:solidFill>
                  <a:schemeClr val="tx2"/>
                </a:solidFill>
              </a:rPr>
              <a:t> </a:t>
            </a:r>
            <a:r>
              <a:rPr lang="en-US" sz="2800" b="1" dirty="0" err="1" smtClean="0">
                <a:solidFill>
                  <a:schemeClr val="tx2"/>
                </a:solidFill>
              </a:rPr>
              <a:t>más</a:t>
            </a:r>
            <a:r>
              <a:rPr lang="en-US" sz="2800" b="1" dirty="0" smtClean="0">
                <a:solidFill>
                  <a:schemeClr val="tx2"/>
                </a:solidFill>
              </a:rPr>
              <a:t> el </a:t>
            </a:r>
            <a:r>
              <a:rPr lang="en-US" sz="2800" b="1" dirty="0" err="1" smtClean="0">
                <a:solidFill>
                  <a:schemeClr val="tx2"/>
                </a:solidFill>
              </a:rPr>
              <a:t>crecimiento</a:t>
            </a:r>
            <a:endParaRPr lang="en-GB" sz="2800" b="1" dirty="0">
              <a:solidFill>
                <a:schemeClr val="tx2"/>
              </a:solidFill>
            </a:endParaRPr>
          </a:p>
        </p:txBody>
      </p:sp>
      <p:sp>
        <p:nvSpPr>
          <p:cNvPr id="7" name="TextBox 6"/>
          <p:cNvSpPr txBox="1"/>
          <p:nvPr/>
        </p:nvSpPr>
        <p:spPr>
          <a:xfrm>
            <a:off x="309860" y="6093296"/>
            <a:ext cx="6998443" cy="738664"/>
          </a:xfrm>
          <a:prstGeom prst="rect">
            <a:avLst/>
          </a:prstGeom>
          <a:noFill/>
        </p:spPr>
        <p:txBody>
          <a:bodyPr wrap="square" rtlCol="0">
            <a:spAutoFit/>
          </a:bodyPr>
          <a:lstStyle/>
          <a:p>
            <a:endParaRPr lang="en-US" sz="1400" dirty="0">
              <a:latin typeface="Arial Narrow" panose="020B0606020202030204" pitchFamily="34" charset="0"/>
            </a:endParaRPr>
          </a:p>
          <a:p>
            <a:r>
              <a:rPr lang="en-US" sz="1400" b="1" i="1" dirty="0" smtClean="0">
                <a:latin typeface="Arial Narrow" panose="020B0606020202030204" pitchFamily="34" charset="0"/>
              </a:rPr>
              <a:t>Fuente</a:t>
            </a:r>
            <a:r>
              <a:rPr lang="en-US" sz="1400" dirty="0" smtClean="0">
                <a:latin typeface="Arial Narrow" panose="020B0606020202030204" pitchFamily="34" charset="0"/>
              </a:rPr>
              <a:t>: </a:t>
            </a:r>
            <a:r>
              <a:rPr lang="en-US" sz="1400" dirty="0" err="1" smtClean="0">
                <a:latin typeface="Arial Narrow" panose="020B0606020202030204" pitchFamily="34" charset="0"/>
              </a:rPr>
              <a:t>Estudios</a:t>
            </a:r>
            <a:r>
              <a:rPr lang="en-US" sz="1400" dirty="0" smtClean="0">
                <a:latin typeface="Arial Narrow" panose="020B0606020202030204" pitchFamily="34" charset="0"/>
              </a:rPr>
              <a:t> </a:t>
            </a:r>
            <a:r>
              <a:rPr lang="en-US" sz="1400" dirty="0" err="1" smtClean="0">
                <a:latin typeface="Arial Narrow" panose="020B0606020202030204" pitchFamily="34" charset="0"/>
              </a:rPr>
              <a:t>Económicos</a:t>
            </a:r>
            <a:r>
              <a:rPr lang="en-US" sz="1400" dirty="0" smtClean="0">
                <a:latin typeface="Arial Narrow" panose="020B0606020202030204" pitchFamily="34" charset="0"/>
              </a:rPr>
              <a:t> de la OCDE: México </a:t>
            </a:r>
            <a:r>
              <a:rPr lang="en-US" sz="1400" dirty="0">
                <a:latin typeface="Arial Narrow" panose="020B0606020202030204" pitchFamily="34" charset="0"/>
              </a:rPr>
              <a:t>2015. </a:t>
            </a:r>
          </a:p>
          <a:p>
            <a:pPr marL="108000" indent="-108000">
              <a:buFont typeface="+mj-lt"/>
              <a:buAutoNum type="arabicPeriod"/>
            </a:pPr>
            <a:endParaRPr lang="en-US" sz="1400" dirty="0">
              <a:latin typeface="Arial Narrow" panose="020B0606020202030204" pitchFamily="34" charset="0"/>
            </a:endParaRP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9808" y="1340106"/>
            <a:ext cx="8407717" cy="46085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Slide Number Placeholder 2"/>
          <p:cNvSpPr>
            <a:spLocks noGrp="1"/>
          </p:cNvSpPr>
          <p:nvPr>
            <p:ph type="sldNum" sz="quarter" idx="12"/>
          </p:nvPr>
        </p:nvSpPr>
        <p:spPr/>
        <p:txBody>
          <a:bodyPr/>
          <a:lstStyle/>
          <a:p>
            <a:fld id="{ECC21D3F-8F1A-49C5-AD48-E60BC70EEBCB}" type="slidenum">
              <a:rPr lang="en-GB" smtClean="0"/>
              <a:pPr/>
              <a:t>23</a:t>
            </a:fld>
            <a:endParaRPr lang="en-GB"/>
          </a:p>
        </p:txBody>
      </p:sp>
    </p:spTree>
    <p:extLst>
      <p:ext uri="{BB962C8B-B14F-4D97-AF65-F5344CB8AC3E}">
        <p14:creationId xmlns:p14="http://schemas.microsoft.com/office/powerpoint/2010/main" val="406292272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71600" y="237600"/>
            <a:ext cx="7200800" cy="1022400"/>
          </a:xfrm>
        </p:spPr>
        <p:txBody>
          <a:bodyPr/>
          <a:lstStyle/>
          <a:p>
            <a:pPr algn="ctr"/>
            <a:r>
              <a:rPr lang="en-US" sz="2800" b="1" dirty="0" err="1" smtClean="0">
                <a:solidFill>
                  <a:schemeClr val="tx2"/>
                </a:solidFill>
              </a:rPr>
              <a:t>Impuestos</a:t>
            </a:r>
            <a:r>
              <a:rPr lang="en-US" sz="2800" b="1" dirty="0" smtClean="0">
                <a:solidFill>
                  <a:schemeClr val="tx2"/>
                </a:solidFill>
              </a:rPr>
              <a:t> y </a:t>
            </a:r>
            <a:r>
              <a:rPr lang="en-US" sz="2800" b="1" dirty="0" err="1" smtClean="0">
                <a:solidFill>
                  <a:schemeClr val="tx2"/>
                </a:solidFill>
              </a:rPr>
              <a:t>transferencias</a:t>
            </a:r>
            <a:r>
              <a:rPr lang="en-US" sz="2800" b="1" dirty="0">
                <a:solidFill>
                  <a:schemeClr val="tx2"/>
                </a:solidFill>
              </a:rPr>
              <a:t> </a:t>
            </a:r>
            <a:r>
              <a:rPr lang="en-US" sz="2800" b="1" dirty="0" err="1">
                <a:solidFill>
                  <a:schemeClr val="tx2"/>
                </a:solidFill>
              </a:rPr>
              <a:t>tienen</a:t>
            </a:r>
            <a:r>
              <a:rPr lang="en-US" sz="2800" b="1" dirty="0">
                <a:solidFill>
                  <a:schemeClr val="tx2"/>
                </a:solidFill>
              </a:rPr>
              <a:t> </a:t>
            </a:r>
            <a:r>
              <a:rPr lang="en-US" sz="2800" b="1" dirty="0" err="1">
                <a:solidFill>
                  <a:schemeClr val="tx2"/>
                </a:solidFill>
              </a:rPr>
              <a:t>aún</a:t>
            </a:r>
            <a:r>
              <a:rPr lang="en-US" sz="2800" b="1" dirty="0">
                <a:solidFill>
                  <a:schemeClr val="tx2"/>
                </a:solidFill>
              </a:rPr>
              <a:t> </a:t>
            </a:r>
            <a:r>
              <a:rPr lang="en-US" sz="2800" b="1" dirty="0" smtClean="0">
                <a:solidFill>
                  <a:schemeClr val="tx2"/>
                </a:solidFill>
              </a:rPr>
              <a:t>un </a:t>
            </a:r>
            <a:r>
              <a:rPr lang="en-US" sz="2800" b="1" dirty="0" err="1" smtClean="0">
                <a:solidFill>
                  <a:schemeClr val="tx2"/>
                </a:solidFill>
              </a:rPr>
              <a:t>bajo</a:t>
            </a:r>
            <a:r>
              <a:rPr lang="en-US" sz="2800" b="1" dirty="0" smtClean="0">
                <a:solidFill>
                  <a:schemeClr val="tx2"/>
                </a:solidFill>
              </a:rPr>
              <a:t> </a:t>
            </a:r>
            <a:r>
              <a:rPr lang="en-US" sz="2800" b="1" dirty="0" err="1" smtClean="0">
                <a:solidFill>
                  <a:schemeClr val="tx2"/>
                </a:solidFill>
              </a:rPr>
              <a:t>impacto</a:t>
            </a:r>
            <a:endParaRPr lang="en-GB" sz="2800" b="1" dirty="0">
              <a:solidFill>
                <a:schemeClr val="tx2"/>
              </a:solidFill>
            </a:endParaRPr>
          </a:p>
        </p:txBody>
      </p:sp>
      <p:sp>
        <p:nvSpPr>
          <p:cNvPr id="4" name="TextBox 3"/>
          <p:cNvSpPr txBox="1"/>
          <p:nvPr/>
        </p:nvSpPr>
        <p:spPr>
          <a:xfrm>
            <a:off x="251520" y="6396824"/>
            <a:ext cx="8366596" cy="646331"/>
          </a:xfrm>
          <a:prstGeom prst="rect">
            <a:avLst/>
          </a:prstGeom>
          <a:noFill/>
        </p:spPr>
        <p:txBody>
          <a:bodyPr wrap="square" rtlCol="0">
            <a:spAutoFit/>
          </a:bodyPr>
          <a:lstStyle/>
          <a:p>
            <a:r>
              <a:rPr lang="en-US" sz="1200" b="1" i="1" dirty="0" smtClean="0">
                <a:latin typeface="Arial Narrow" panose="020B0606020202030204" pitchFamily="34" charset="0"/>
              </a:rPr>
              <a:t>Fuente: </a:t>
            </a:r>
            <a:r>
              <a:rPr lang="en-US" sz="1200" i="1" dirty="0" smtClean="0">
                <a:latin typeface="Arial Narrow" panose="020B0606020202030204" pitchFamily="34" charset="0"/>
              </a:rPr>
              <a:t>OECD </a:t>
            </a:r>
            <a:r>
              <a:rPr lang="en-US" sz="1200" i="1" dirty="0">
                <a:latin typeface="Arial Narrow" panose="020B0606020202030204" pitchFamily="34" charset="0"/>
              </a:rPr>
              <a:t>Income Distribution Database</a:t>
            </a:r>
            <a:r>
              <a:rPr lang="en-US" sz="1200" dirty="0">
                <a:latin typeface="Arial Narrow" panose="020B0606020202030204" pitchFamily="34" charset="0"/>
              </a:rPr>
              <a:t>, CONEVAL, INEGI.</a:t>
            </a:r>
          </a:p>
          <a:p>
            <a:endParaRPr lang="en-US" sz="1200" dirty="0">
              <a:latin typeface="Arial Narrow" panose="020B0606020202030204" pitchFamily="34" charset="0"/>
            </a:endParaRPr>
          </a:p>
          <a:p>
            <a:pPr marL="108000" indent="-108000">
              <a:buFont typeface="+mj-lt"/>
              <a:buAutoNum type="arabicPeriod"/>
            </a:pPr>
            <a:endParaRPr lang="en-US" sz="1200" dirty="0">
              <a:latin typeface="Arial Narrow" panose="020B0606020202030204" pitchFamily="34" charset="0"/>
            </a:endParaRPr>
          </a:p>
        </p:txBody>
      </p:sp>
      <p:pic>
        <p:nvPicPr>
          <p:cNvPr id="409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1560" y="1349896"/>
            <a:ext cx="7823761" cy="50560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Slide Number Placeholder 2"/>
          <p:cNvSpPr>
            <a:spLocks noGrp="1"/>
          </p:cNvSpPr>
          <p:nvPr>
            <p:ph type="sldNum" sz="quarter" idx="12"/>
          </p:nvPr>
        </p:nvSpPr>
        <p:spPr/>
        <p:txBody>
          <a:bodyPr/>
          <a:lstStyle/>
          <a:p>
            <a:fld id="{ECC21D3F-8F1A-49C5-AD48-E60BC70EEBCB}" type="slidenum">
              <a:rPr lang="en-GB" smtClean="0"/>
              <a:pPr/>
              <a:t>24</a:t>
            </a:fld>
            <a:endParaRPr lang="en-GB"/>
          </a:p>
        </p:txBody>
      </p:sp>
    </p:spTree>
    <p:extLst>
      <p:ext uri="{BB962C8B-B14F-4D97-AF65-F5344CB8AC3E}">
        <p14:creationId xmlns:p14="http://schemas.microsoft.com/office/powerpoint/2010/main" val="216278192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71600" y="237600"/>
            <a:ext cx="8172400" cy="1022400"/>
          </a:xfrm>
        </p:spPr>
        <p:txBody>
          <a:bodyPr/>
          <a:lstStyle/>
          <a:p>
            <a:pPr algn="ctr"/>
            <a:r>
              <a:rPr lang="en-US" sz="2800" b="1" dirty="0" err="1" smtClean="0">
                <a:solidFill>
                  <a:schemeClr val="tx2"/>
                </a:solidFill>
              </a:rPr>
              <a:t>Recomendaciones</a:t>
            </a:r>
            <a:r>
              <a:rPr lang="en-US" sz="2800" b="1" dirty="0" smtClean="0">
                <a:solidFill>
                  <a:schemeClr val="tx2"/>
                </a:solidFill>
              </a:rPr>
              <a:t> para </a:t>
            </a:r>
            <a:r>
              <a:rPr lang="en-US" sz="2800" b="1" dirty="0" err="1" smtClean="0">
                <a:solidFill>
                  <a:schemeClr val="tx2"/>
                </a:solidFill>
              </a:rPr>
              <a:t>combatir</a:t>
            </a:r>
            <a:r>
              <a:rPr lang="en-US" sz="2800" b="1" dirty="0" smtClean="0">
                <a:solidFill>
                  <a:schemeClr val="tx2"/>
                </a:solidFill>
              </a:rPr>
              <a:t> la </a:t>
            </a:r>
            <a:r>
              <a:rPr lang="en-US" sz="2800" b="1" dirty="0" err="1" smtClean="0">
                <a:solidFill>
                  <a:schemeClr val="tx2"/>
                </a:solidFill>
              </a:rPr>
              <a:t>pobreza</a:t>
            </a:r>
            <a:endParaRPr lang="en-GB" sz="2800" b="1" dirty="0">
              <a:solidFill>
                <a:schemeClr val="tx2"/>
              </a:solidFill>
            </a:endParaRPr>
          </a:p>
        </p:txBody>
      </p:sp>
      <p:sp>
        <p:nvSpPr>
          <p:cNvPr id="4" name="Content Placeholder 2"/>
          <p:cNvSpPr>
            <a:spLocks noGrp="1"/>
          </p:cNvSpPr>
          <p:nvPr>
            <p:ph idx="1"/>
          </p:nvPr>
        </p:nvSpPr>
        <p:spPr>
          <a:xfrm>
            <a:off x="468000" y="1602000"/>
            <a:ext cx="8218800" cy="4525200"/>
          </a:xfrm>
        </p:spPr>
        <p:txBody>
          <a:bodyPr>
            <a:normAutofit/>
          </a:bodyPr>
          <a:lstStyle/>
          <a:p>
            <a:endParaRPr lang="en-GB" sz="2000" dirty="0"/>
          </a:p>
          <a:p>
            <a:r>
              <a:rPr lang="en-US" sz="2000" dirty="0" err="1" smtClean="0"/>
              <a:t>Simplificar</a:t>
            </a:r>
            <a:r>
              <a:rPr lang="en-US" sz="2000" dirty="0" smtClean="0"/>
              <a:t> los </a:t>
            </a:r>
            <a:r>
              <a:rPr lang="en-US" sz="2000" dirty="0" err="1" smtClean="0"/>
              <a:t>procesos</a:t>
            </a:r>
            <a:r>
              <a:rPr lang="en-US" sz="2000" dirty="0" smtClean="0"/>
              <a:t> </a:t>
            </a:r>
            <a:r>
              <a:rPr lang="en-US" sz="2000" dirty="0" err="1" smtClean="0"/>
              <a:t>administrativos</a:t>
            </a:r>
            <a:r>
              <a:rPr lang="en-US" sz="2000" dirty="0" smtClean="0"/>
              <a:t> para </a:t>
            </a:r>
            <a:r>
              <a:rPr lang="en-US" sz="2000" dirty="0" err="1" smtClean="0"/>
              <a:t>acceder</a:t>
            </a:r>
            <a:r>
              <a:rPr lang="en-US" sz="2000" dirty="0" smtClean="0"/>
              <a:t> a </a:t>
            </a:r>
            <a:r>
              <a:rPr lang="en-US" sz="2000" dirty="0" err="1" smtClean="0"/>
              <a:t>las</a:t>
            </a:r>
            <a:r>
              <a:rPr lang="en-US" sz="2000" dirty="0" smtClean="0"/>
              <a:t> </a:t>
            </a:r>
            <a:r>
              <a:rPr lang="en-US" sz="2000" dirty="0" err="1" smtClean="0"/>
              <a:t>transferencias</a:t>
            </a:r>
            <a:r>
              <a:rPr lang="en-US" sz="2000" dirty="0" smtClean="0"/>
              <a:t> de </a:t>
            </a:r>
            <a:r>
              <a:rPr lang="en-US" sz="2000" dirty="0" err="1" smtClean="0"/>
              <a:t>dinero</a:t>
            </a:r>
            <a:r>
              <a:rPr lang="en-US" sz="2000" dirty="0" smtClean="0"/>
              <a:t> </a:t>
            </a:r>
            <a:r>
              <a:rPr lang="en-US" sz="2000" dirty="0" err="1" smtClean="0"/>
              <a:t>en</a:t>
            </a:r>
            <a:r>
              <a:rPr lang="en-US" sz="2000" dirty="0" smtClean="0"/>
              <a:t> </a:t>
            </a:r>
            <a:r>
              <a:rPr lang="en-US" sz="2000" dirty="0" err="1" smtClean="0"/>
              <a:t>efectivo</a:t>
            </a:r>
            <a:r>
              <a:rPr lang="en-US" sz="2000" dirty="0" smtClean="0"/>
              <a:t>. </a:t>
            </a:r>
            <a:br>
              <a:rPr lang="en-US" sz="2000" dirty="0" smtClean="0"/>
            </a:br>
            <a:endParaRPr lang="en-US" sz="2000" dirty="0"/>
          </a:p>
          <a:p>
            <a:r>
              <a:rPr lang="en-US" sz="2000" dirty="0" err="1" smtClean="0"/>
              <a:t>Mejorar</a:t>
            </a:r>
            <a:r>
              <a:rPr lang="en-US" sz="2000" dirty="0" smtClean="0"/>
              <a:t> el </a:t>
            </a:r>
            <a:r>
              <a:rPr lang="en-US" sz="2000" dirty="0" err="1" smtClean="0"/>
              <a:t>papel</a:t>
            </a:r>
            <a:r>
              <a:rPr lang="en-US" sz="2000" dirty="0" smtClean="0"/>
              <a:t> </a:t>
            </a:r>
            <a:r>
              <a:rPr lang="en-US" sz="2000" dirty="0" err="1" smtClean="0"/>
              <a:t>desempeñado</a:t>
            </a:r>
            <a:r>
              <a:rPr lang="en-US" sz="2000" dirty="0" smtClean="0"/>
              <a:t> </a:t>
            </a:r>
            <a:r>
              <a:rPr lang="en-US" sz="2000" dirty="0" err="1" smtClean="0"/>
              <a:t>por</a:t>
            </a:r>
            <a:r>
              <a:rPr lang="en-US" sz="2000" dirty="0" smtClean="0"/>
              <a:t> los </a:t>
            </a:r>
            <a:r>
              <a:rPr lang="en-US" sz="2000" dirty="0" err="1" smtClean="0"/>
              <a:t>trabajadores</a:t>
            </a:r>
            <a:r>
              <a:rPr lang="en-US" sz="2000" dirty="0" smtClean="0"/>
              <a:t> </a:t>
            </a:r>
            <a:r>
              <a:rPr lang="en-US" sz="2000" dirty="0" err="1" smtClean="0"/>
              <a:t>sociales</a:t>
            </a:r>
            <a:r>
              <a:rPr lang="en-US" sz="2000" dirty="0" smtClean="0"/>
              <a:t> para </a:t>
            </a:r>
            <a:r>
              <a:rPr lang="en-US" sz="2000" dirty="0" err="1" smtClean="0"/>
              <a:t>llegar</a:t>
            </a:r>
            <a:r>
              <a:rPr lang="en-US" sz="2000" dirty="0" smtClean="0"/>
              <a:t> a </a:t>
            </a:r>
            <a:r>
              <a:rPr lang="en-US" sz="2000" dirty="0" err="1" smtClean="0"/>
              <a:t>las</a:t>
            </a:r>
            <a:r>
              <a:rPr lang="en-US" sz="2000" dirty="0" smtClean="0"/>
              <a:t> </a:t>
            </a:r>
            <a:r>
              <a:rPr lang="en-US" sz="2000" dirty="0" err="1" smtClean="0"/>
              <a:t>familias</a:t>
            </a:r>
            <a:r>
              <a:rPr lang="en-US" sz="2000" dirty="0" smtClean="0"/>
              <a:t> </a:t>
            </a:r>
            <a:r>
              <a:rPr lang="en-US" sz="2000" dirty="0" err="1" smtClean="0"/>
              <a:t>más</a:t>
            </a:r>
            <a:r>
              <a:rPr lang="en-US" sz="2000" dirty="0"/>
              <a:t> </a:t>
            </a:r>
            <a:r>
              <a:rPr lang="en-US" sz="2000" dirty="0" err="1" smtClean="0"/>
              <a:t>desfavorecidas</a:t>
            </a:r>
            <a:r>
              <a:rPr lang="en-US" sz="2000" dirty="0" smtClean="0"/>
              <a:t>. </a:t>
            </a:r>
            <a:br>
              <a:rPr lang="en-US" sz="2000" dirty="0" smtClean="0"/>
            </a:br>
            <a:endParaRPr lang="en-US" sz="2000" dirty="0"/>
          </a:p>
          <a:p>
            <a:r>
              <a:rPr lang="en-US" sz="2000" dirty="0" err="1" smtClean="0"/>
              <a:t>Fortalecer</a:t>
            </a:r>
            <a:r>
              <a:rPr lang="en-US" sz="2000" dirty="0" smtClean="0"/>
              <a:t> el </a:t>
            </a:r>
            <a:r>
              <a:rPr lang="en-US" sz="2000" dirty="0" err="1" smtClean="0"/>
              <a:t>gasto</a:t>
            </a:r>
            <a:r>
              <a:rPr lang="en-US" sz="2000" dirty="0" smtClean="0"/>
              <a:t> social </a:t>
            </a:r>
            <a:r>
              <a:rPr lang="en-US" sz="2000" dirty="0" err="1" smtClean="0"/>
              <a:t>en</a:t>
            </a:r>
            <a:r>
              <a:rPr lang="en-US" sz="2000" dirty="0" smtClean="0"/>
              <a:t> </a:t>
            </a:r>
            <a:r>
              <a:rPr lang="en-US" sz="2000" dirty="0" err="1" smtClean="0"/>
              <a:t>programas</a:t>
            </a:r>
            <a:r>
              <a:rPr lang="en-US" sz="2000" dirty="0" smtClean="0"/>
              <a:t> para </a:t>
            </a:r>
            <a:r>
              <a:rPr lang="en-US" sz="2000" dirty="0" err="1" smtClean="0"/>
              <a:t>erradicar</a:t>
            </a:r>
            <a:r>
              <a:rPr lang="en-US" sz="2000" dirty="0" smtClean="0"/>
              <a:t> la </a:t>
            </a:r>
            <a:r>
              <a:rPr lang="en-US" sz="2000" dirty="0" err="1" smtClean="0"/>
              <a:t>pobreza</a:t>
            </a:r>
            <a:r>
              <a:rPr lang="en-US" sz="2000" dirty="0" smtClean="0"/>
              <a:t> extrema, </a:t>
            </a:r>
            <a:br>
              <a:rPr lang="en-US" sz="2000" dirty="0" smtClean="0"/>
            </a:br>
            <a:endParaRPr lang="en-US" sz="2000" dirty="0"/>
          </a:p>
          <a:p>
            <a:r>
              <a:rPr lang="en-US" sz="2000" dirty="0" err="1" smtClean="0"/>
              <a:t>Aumentar</a:t>
            </a:r>
            <a:r>
              <a:rPr lang="en-US" sz="2000" dirty="0" smtClean="0"/>
              <a:t> y </a:t>
            </a:r>
            <a:r>
              <a:rPr lang="en-US" sz="2000" dirty="0" err="1" smtClean="0"/>
              <a:t>ampliar</a:t>
            </a:r>
            <a:r>
              <a:rPr lang="en-US" sz="2000" dirty="0" smtClean="0"/>
              <a:t> la </a:t>
            </a:r>
            <a:r>
              <a:rPr lang="en-US" sz="2000" dirty="0" err="1" smtClean="0"/>
              <a:t>pensión</a:t>
            </a:r>
            <a:r>
              <a:rPr lang="en-US" sz="2000" dirty="0" smtClean="0"/>
              <a:t> </a:t>
            </a:r>
            <a:r>
              <a:rPr lang="en-US" sz="2000" dirty="0" err="1" smtClean="0"/>
              <a:t>mínima</a:t>
            </a:r>
            <a:r>
              <a:rPr lang="en-US" sz="2000" dirty="0" smtClean="0"/>
              <a:t> para </a:t>
            </a:r>
            <a:r>
              <a:rPr lang="en-US" sz="2000" dirty="0" err="1" smtClean="0"/>
              <a:t>asegurar</a:t>
            </a:r>
            <a:r>
              <a:rPr lang="en-US" sz="2000" dirty="0" smtClean="0"/>
              <a:t> </a:t>
            </a:r>
            <a:r>
              <a:rPr lang="en-US" sz="2000" dirty="0" err="1" smtClean="0"/>
              <a:t>una</a:t>
            </a:r>
            <a:r>
              <a:rPr lang="en-US" sz="2000" dirty="0" smtClean="0"/>
              <a:t> red de </a:t>
            </a:r>
            <a:r>
              <a:rPr lang="en-US" sz="2000" dirty="0" err="1" smtClean="0"/>
              <a:t>asistencia</a:t>
            </a:r>
            <a:r>
              <a:rPr lang="en-US" sz="2000" dirty="0" smtClean="0"/>
              <a:t> a la </a:t>
            </a:r>
            <a:r>
              <a:rPr lang="en-US" sz="2000" dirty="0" err="1" smtClean="0"/>
              <a:t>tercera</a:t>
            </a:r>
            <a:r>
              <a:rPr lang="en-US" sz="2000" dirty="0" smtClean="0"/>
              <a:t> </a:t>
            </a:r>
            <a:r>
              <a:rPr lang="en-US" sz="2000" dirty="0" err="1" smtClean="0"/>
              <a:t>edad</a:t>
            </a:r>
            <a:r>
              <a:rPr lang="en-US" sz="2000" dirty="0" smtClean="0"/>
              <a:t>. </a:t>
            </a:r>
            <a:endParaRPr lang="en-US" sz="2000" dirty="0"/>
          </a:p>
          <a:p>
            <a:pPr marL="0" indent="0">
              <a:buNone/>
            </a:pPr>
            <a:endParaRPr lang="en-GB" sz="2000" dirty="0"/>
          </a:p>
        </p:txBody>
      </p:sp>
      <p:sp>
        <p:nvSpPr>
          <p:cNvPr id="3" name="Slide Number Placeholder 2"/>
          <p:cNvSpPr>
            <a:spLocks noGrp="1"/>
          </p:cNvSpPr>
          <p:nvPr>
            <p:ph type="sldNum" sz="quarter" idx="12"/>
          </p:nvPr>
        </p:nvSpPr>
        <p:spPr/>
        <p:txBody>
          <a:bodyPr/>
          <a:lstStyle/>
          <a:p>
            <a:fld id="{ECC21D3F-8F1A-49C5-AD48-E60BC70EEBCB}" type="slidenum">
              <a:rPr lang="en-GB" smtClean="0"/>
              <a:pPr/>
              <a:t>25</a:t>
            </a:fld>
            <a:endParaRPr lang="en-GB"/>
          </a:p>
        </p:txBody>
      </p:sp>
    </p:spTree>
    <p:extLst>
      <p:ext uri="{BB962C8B-B14F-4D97-AF65-F5344CB8AC3E}">
        <p14:creationId xmlns:p14="http://schemas.microsoft.com/office/powerpoint/2010/main" val="101947045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71600" y="237600"/>
            <a:ext cx="8172400" cy="1022400"/>
          </a:xfrm>
        </p:spPr>
        <p:txBody>
          <a:bodyPr/>
          <a:lstStyle/>
          <a:p>
            <a:pPr algn="ctr"/>
            <a:r>
              <a:rPr lang="en-US" sz="2800" b="1" dirty="0" err="1" smtClean="0">
                <a:solidFill>
                  <a:schemeClr val="tx2"/>
                </a:solidFill>
              </a:rPr>
              <a:t>Recomendaciones</a:t>
            </a:r>
            <a:r>
              <a:rPr lang="en-US" sz="2800" b="1" dirty="0" smtClean="0">
                <a:solidFill>
                  <a:schemeClr val="tx2"/>
                </a:solidFill>
              </a:rPr>
              <a:t> para </a:t>
            </a:r>
            <a:r>
              <a:rPr lang="en-US" sz="2800" b="1" dirty="0" err="1" smtClean="0">
                <a:solidFill>
                  <a:schemeClr val="tx2"/>
                </a:solidFill>
              </a:rPr>
              <a:t>luchar</a:t>
            </a:r>
            <a:r>
              <a:rPr lang="en-US" sz="2800" b="1" dirty="0" smtClean="0">
                <a:solidFill>
                  <a:schemeClr val="tx2"/>
                </a:solidFill>
              </a:rPr>
              <a:t> contra la </a:t>
            </a:r>
            <a:r>
              <a:rPr lang="en-US" sz="2800" b="1" dirty="0" err="1" smtClean="0">
                <a:solidFill>
                  <a:schemeClr val="tx2"/>
                </a:solidFill>
              </a:rPr>
              <a:t>corrupción</a:t>
            </a:r>
            <a:r>
              <a:rPr lang="en-US" sz="2800" b="1" dirty="0" smtClean="0">
                <a:solidFill>
                  <a:schemeClr val="tx2"/>
                </a:solidFill>
              </a:rPr>
              <a:t> y el </a:t>
            </a:r>
            <a:r>
              <a:rPr lang="en-US" sz="2800" b="1" dirty="0" err="1" smtClean="0">
                <a:solidFill>
                  <a:schemeClr val="tx2"/>
                </a:solidFill>
              </a:rPr>
              <a:t>crimen</a:t>
            </a:r>
            <a:endParaRPr lang="en-GB" sz="2800" b="1" dirty="0">
              <a:solidFill>
                <a:schemeClr val="tx2"/>
              </a:solidFill>
            </a:endParaRPr>
          </a:p>
        </p:txBody>
      </p:sp>
      <p:sp>
        <p:nvSpPr>
          <p:cNvPr id="4" name="Content Placeholder 2"/>
          <p:cNvSpPr>
            <a:spLocks noGrp="1"/>
          </p:cNvSpPr>
          <p:nvPr>
            <p:ph idx="1"/>
          </p:nvPr>
        </p:nvSpPr>
        <p:spPr>
          <a:xfrm>
            <a:off x="468000" y="1602000"/>
            <a:ext cx="8218800" cy="4525200"/>
          </a:xfrm>
        </p:spPr>
        <p:txBody>
          <a:bodyPr>
            <a:normAutofit/>
          </a:bodyPr>
          <a:lstStyle/>
          <a:p>
            <a:endParaRPr lang="en-GB" sz="2000" dirty="0"/>
          </a:p>
          <a:p>
            <a:r>
              <a:rPr lang="en-US" sz="2000" dirty="0" err="1" smtClean="0"/>
              <a:t>Construir</a:t>
            </a:r>
            <a:r>
              <a:rPr lang="en-US" sz="2000" dirty="0" smtClean="0"/>
              <a:t> mayor </a:t>
            </a:r>
            <a:r>
              <a:rPr lang="en-US" sz="2000" dirty="0" err="1" smtClean="0"/>
              <a:t>capacidad</a:t>
            </a:r>
            <a:r>
              <a:rPr lang="en-US" sz="2000" dirty="0" smtClean="0"/>
              <a:t> </a:t>
            </a:r>
            <a:r>
              <a:rPr lang="en-US" sz="2000" dirty="0" err="1" smtClean="0"/>
              <a:t>administrativa</a:t>
            </a:r>
            <a:r>
              <a:rPr lang="en-US" sz="2000" dirty="0" smtClean="0"/>
              <a:t> a </a:t>
            </a:r>
            <a:r>
              <a:rPr lang="en-US" sz="2000" dirty="0" err="1" smtClean="0"/>
              <a:t>nivel</a:t>
            </a:r>
            <a:r>
              <a:rPr lang="en-US" sz="2000" dirty="0" smtClean="0"/>
              <a:t> </a:t>
            </a:r>
            <a:r>
              <a:rPr lang="en-US" sz="2000" dirty="0" err="1" smtClean="0"/>
              <a:t>subnacional</a:t>
            </a:r>
            <a:r>
              <a:rPr lang="en-US" sz="2000" dirty="0" smtClean="0"/>
              <a:t> para </a:t>
            </a:r>
            <a:r>
              <a:rPr lang="en-US" sz="2000" dirty="0" err="1" smtClean="0"/>
              <a:t>poner</a:t>
            </a:r>
            <a:r>
              <a:rPr lang="en-US" sz="2000" dirty="0" smtClean="0"/>
              <a:t> </a:t>
            </a:r>
            <a:r>
              <a:rPr lang="en-US" sz="2000" dirty="0" err="1" smtClean="0"/>
              <a:t>en</a:t>
            </a:r>
            <a:r>
              <a:rPr lang="en-US" sz="2000" dirty="0" smtClean="0"/>
              <a:t> </a:t>
            </a:r>
            <a:r>
              <a:rPr lang="en-US" sz="2000" dirty="0" err="1" smtClean="0"/>
              <a:t>marcha</a:t>
            </a:r>
            <a:r>
              <a:rPr lang="en-US" sz="2000" dirty="0" smtClean="0"/>
              <a:t> el </a:t>
            </a:r>
            <a:r>
              <a:rPr lang="en-US" sz="2000" dirty="0" err="1" smtClean="0"/>
              <a:t>nuevo</a:t>
            </a:r>
            <a:r>
              <a:rPr lang="en-US" sz="2000" dirty="0" smtClean="0"/>
              <a:t> </a:t>
            </a:r>
            <a:r>
              <a:rPr lang="en-US" sz="2000" dirty="0" err="1" smtClean="0"/>
              <a:t>sistema</a:t>
            </a:r>
            <a:r>
              <a:rPr lang="en-US" sz="2000" dirty="0" smtClean="0"/>
              <a:t> anti-</a:t>
            </a:r>
            <a:r>
              <a:rPr lang="en-US" sz="2000" dirty="0" err="1" smtClean="0"/>
              <a:t>corrupción</a:t>
            </a:r>
            <a:r>
              <a:rPr lang="en-US" sz="2000" dirty="0" smtClean="0"/>
              <a:t>. </a:t>
            </a:r>
            <a:br>
              <a:rPr lang="en-US" sz="2000" dirty="0" smtClean="0"/>
            </a:br>
            <a:endParaRPr lang="en-US" sz="2000" dirty="0"/>
          </a:p>
          <a:p>
            <a:r>
              <a:rPr lang="en-US" sz="2000" dirty="0" err="1" smtClean="0"/>
              <a:t>Incentivar</a:t>
            </a:r>
            <a:r>
              <a:rPr lang="en-US" sz="2000" dirty="0" smtClean="0"/>
              <a:t> a </a:t>
            </a:r>
            <a:r>
              <a:rPr lang="en-US" sz="2000" dirty="0" err="1" smtClean="0"/>
              <a:t>más</a:t>
            </a:r>
            <a:r>
              <a:rPr lang="en-US" sz="2000" dirty="0" smtClean="0"/>
              <a:t> </a:t>
            </a:r>
            <a:r>
              <a:rPr lang="en-US" sz="2000" dirty="0" err="1" smtClean="0"/>
              <a:t>estados</a:t>
            </a:r>
            <a:r>
              <a:rPr lang="en-US" sz="2000" dirty="0" smtClean="0"/>
              <a:t> a </a:t>
            </a:r>
            <a:r>
              <a:rPr lang="en-US" sz="2000" dirty="0" err="1" smtClean="0"/>
              <a:t>crear</a:t>
            </a:r>
            <a:r>
              <a:rPr lang="en-US" sz="2000" dirty="0" smtClean="0"/>
              <a:t> </a:t>
            </a:r>
            <a:r>
              <a:rPr lang="en-US" sz="2000" dirty="0" err="1" smtClean="0"/>
              <a:t>fuerzas</a:t>
            </a:r>
            <a:r>
              <a:rPr lang="en-US" sz="2000" dirty="0" smtClean="0"/>
              <a:t> de </a:t>
            </a:r>
            <a:r>
              <a:rPr lang="en-US" sz="2000" dirty="0" err="1" smtClean="0"/>
              <a:t>seguridad</a:t>
            </a:r>
            <a:r>
              <a:rPr lang="en-US" sz="2000" dirty="0" smtClean="0"/>
              <a:t> </a:t>
            </a:r>
            <a:r>
              <a:rPr lang="en-US" sz="2000" dirty="0" err="1" smtClean="0"/>
              <a:t>integradas</a:t>
            </a:r>
            <a:r>
              <a:rPr lang="en-US" sz="2000" dirty="0" smtClean="0"/>
              <a:t> </a:t>
            </a:r>
            <a:r>
              <a:rPr lang="en-US" sz="2000" dirty="0" err="1" smtClean="0"/>
              <a:t>en</a:t>
            </a:r>
            <a:r>
              <a:rPr lang="en-US" sz="2000" dirty="0" smtClean="0"/>
              <a:t> el </a:t>
            </a:r>
            <a:r>
              <a:rPr lang="en-US" sz="2000" dirty="0" err="1" smtClean="0"/>
              <a:t>ámbito</a:t>
            </a:r>
            <a:r>
              <a:rPr lang="en-US" sz="2000" dirty="0" smtClean="0"/>
              <a:t> </a:t>
            </a:r>
            <a:r>
              <a:rPr lang="en-US" sz="2000" dirty="0" err="1" smtClean="0"/>
              <a:t>estatal</a:t>
            </a:r>
            <a:r>
              <a:rPr lang="en-US" sz="2000" dirty="0" smtClean="0"/>
              <a:t>. </a:t>
            </a:r>
            <a:br>
              <a:rPr lang="en-US" sz="2000" dirty="0" smtClean="0"/>
            </a:br>
            <a:endParaRPr lang="en-US" sz="2000" dirty="0"/>
          </a:p>
          <a:p>
            <a:r>
              <a:rPr lang="en-US" sz="2000" dirty="0" err="1" smtClean="0"/>
              <a:t>Ampliar</a:t>
            </a:r>
            <a:r>
              <a:rPr lang="en-US" sz="2000" dirty="0" smtClean="0"/>
              <a:t> los </a:t>
            </a:r>
            <a:r>
              <a:rPr lang="en-US" sz="2000" dirty="0" err="1" smtClean="0"/>
              <a:t>juicios</a:t>
            </a:r>
            <a:r>
              <a:rPr lang="en-US" sz="2000" dirty="0" smtClean="0"/>
              <a:t> </a:t>
            </a:r>
            <a:r>
              <a:rPr lang="en-US" sz="2000" dirty="0" err="1" smtClean="0"/>
              <a:t>orales</a:t>
            </a:r>
            <a:r>
              <a:rPr lang="en-US" sz="2000" dirty="0" smtClean="0"/>
              <a:t> para </a:t>
            </a:r>
            <a:r>
              <a:rPr lang="en-US" sz="2000" dirty="0" err="1" smtClean="0"/>
              <a:t>casos</a:t>
            </a:r>
            <a:r>
              <a:rPr lang="en-US" sz="2000" dirty="0" smtClean="0"/>
              <a:t> </a:t>
            </a:r>
            <a:r>
              <a:rPr lang="en-US" sz="2000" dirty="0" err="1" smtClean="0"/>
              <a:t>civiles</a:t>
            </a:r>
            <a:r>
              <a:rPr lang="en-US" sz="2000" dirty="0" smtClean="0"/>
              <a:t> y </a:t>
            </a:r>
            <a:r>
              <a:rPr lang="en-US" sz="2000" dirty="0" err="1" smtClean="0"/>
              <a:t>comerciales</a:t>
            </a:r>
            <a:r>
              <a:rPr lang="en-US" sz="2000" dirty="0" smtClean="0"/>
              <a:t>.</a:t>
            </a:r>
            <a:br>
              <a:rPr lang="en-US" sz="2000" dirty="0" smtClean="0"/>
            </a:br>
            <a:endParaRPr lang="en-GB" sz="2000" dirty="0"/>
          </a:p>
          <a:p>
            <a:r>
              <a:rPr lang="en-GB" sz="2000" dirty="0" err="1" smtClean="0"/>
              <a:t>Fomentar</a:t>
            </a:r>
            <a:r>
              <a:rPr lang="en-GB" sz="2000" dirty="0" smtClean="0"/>
              <a:t> el </a:t>
            </a:r>
            <a:r>
              <a:rPr lang="en-GB" sz="2000" dirty="0" err="1" smtClean="0"/>
              <a:t>acceso</a:t>
            </a:r>
            <a:r>
              <a:rPr lang="en-GB" sz="2000" dirty="0" smtClean="0"/>
              <a:t> a </a:t>
            </a:r>
            <a:r>
              <a:rPr lang="en-GB" sz="2000" dirty="0" err="1" smtClean="0"/>
              <a:t>formación</a:t>
            </a:r>
            <a:r>
              <a:rPr lang="en-GB" sz="2000" dirty="0" smtClean="0"/>
              <a:t>, </a:t>
            </a:r>
            <a:r>
              <a:rPr lang="en-GB" sz="2000" dirty="0" err="1" smtClean="0"/>
              <a:t>recursos</a:t>
            </a:r>
            <a:r>
              <a:rPr lang="en-GB" sz="2000" dirty="0" smtClean="0"/>
              <a:t> y </a:t>
            </a:r>
            <a:r>
              <a:rPr lang="en-GB" sz="2000" dirty="0" err="1" smtClean="0"/>
              <a:t>tecnología</a:t>
            </a:r>
            <a:r>
              <a:rPr lang="en-GB" sz="2000" dirty="0" smtClean="0"/>
              <a:t> para el </a:t>
            </a:r>
            <a:r>
              <a:rPr lang="en-GB" sz="2000" dirty="0" err="1" smtClean="0"/>
              <a:t>sistema</a:t>
            </a:r>
            <a:r>
              <a:rPr lang="en-GB" sz="2000" dirty="0" smtClean="0"/>
              <a:t> judicial. </a:t>
            </a:r>
            <a:endParaRPr lang="en-US" sz="2000" dirty="0"/>
          </a:p>
          <a:p>
            <a:endParaRPr lang="en-GB" sz="2000" dirty="0"/>
          </a:p>
        </p:txBody>
      </p:sp>
      <p:sp>
        <p:nvSpPr>
          <p:cNvPr id="3" name="Slide Number Placeholder 2"/>
          <p:cNvSpPr>
            <a:spLocks noGrp="1"/>
          </p:cNvSpPr>
          <p:nvPr>
            <p:ph type="sldNum" sz="quarter" idx="12"/>
          </p:nvPr>
        </p:nvSpPr>
        <p:spPr/>
        <p:txBody>
          <a:bodyPr/>
          <a:lstStyle/>
          <a:p>
            <a:fld id="{ECC21D3F-8F1A-49C5-AD48-E60BC70EEBCB}" type="slidenum">
              <a:rPr lang="en-GB" smtClean="0"/>
              <a:pPr/>
              <a:t>26</a:t>
            </a:fld>
            <a:endParaRPr lang="en-GB"/>
          </a:p>
        </p:txBody>
      </p:sp>
    </p:spTree>
    <p:extLst>
      <p:ext uri="{BB962C8B-B14F-4D97-AF65-F5344CB8AC3E}">
        <p14:creationId xmlns:p14="http://schemas.microsoft.com/office/powerpoint/2010/main" val="400357111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1331640" y="1698100"/>
            <a:ext cx="6912768" cy="954107"/>
          </a:xfrm>
          <a:prstGeom prst="rect">
            <a:avLst/>
          </a:prstGeom>
          <a:noFill/>
        </p:spPr>
        <p:txBody>
          <a:bodyPr wrap="square" rtlCol="0">
            <a:spAutoFit/>
          </a:bodyPr>
          <a:lstStyle/>
          <a:p>
            <a:pPr>
              <a:spcBef>
                <a:spcPts val="1200"/>
              </a:spcBef>
              <a:spcAft>
                <a:spcPts val="1200"/>
              </a:spcAft>
            </a:pPr>
            <a:r>
              <a:rPr lang="en-US" dirty="0">
                <a:solidFill>
                  <a:srgbClr val="002060"/>
                </a:solidFill>
              </a:rPr>
              <a:t>OECD Economic Surveys: Mexico </a:t>
            </a:r>
            <a:r>
              <a:rPr lang="en-US" dirty="0" smtClean="0">
                <a:solidFill>
                  <a:srgbClr val="002060"/>
                </a:solidFill>
              </a:rPr>
              <a:t>2017 </a:t>
            </a:r>
          </a:p>
          <a:p>
            <a:pPr>
              <a:spcBef>
                <a:spcPts val="1200"/>
              </a:spcBef>
              <a:spcAft>
                <a:spcPts val="1200"/>
              </a:spcAft>
            </a:pPr>
            <a:r>
              <a:rPr lang="en-US" dirty="0" smtClean="0">
                <a:solidFill>
                  <a:srgbClr val="002060"/>
                </a:solidFill>
              </a:rPr>
              <a:t>Getting it Right: </a:t>
            </a:r>
            <a:r>
              <a:rPr lang="en-US" dirty="0" err="1" smtClean="0">
                <a:solidFill>
                  <a:srgbClr val="002060"/>
                </a:solidFill>
              </a:rPr>
              <a:t>Prioridades</a:t>
            </a:r>
            <a:r>
              <a:rPr lang="en-US" dirty="0" smtClean="0">
                <a:solidFill>
                  <a:srgbClr val="002060"/>
                </a:solidFill>
              </a:rPr>
              <a:t> </a:t>
            </a:r>
            <a:r>
              <a:rPr lang="en-US" dirty="0" err="1" smtClean="0">
                <a:solidFill>
                  <a:srgbClr val="002060"/>
                </a:solidFill>
              </a:rPr>
              <a:t>Estratégicas</a:t>
            </a:r>
            <a:r>
              <a:rPr lang="en-US" dirty="0" smtClean="0">
                <a:solidFill>
                  <a:srgbClr val="002060"/>
                </a:solidFill>
              </a:rPr>
              <a:t> para México 2018</a:t>
            </a:r>
            <a:endParaRPr lang="en-GB" dirty="0">
              <a:solidFill>
                <a:prstClr val="white"/>
              </a:solidFill>
            </a:endParaRPr>
          </a:p>
        </p:txBody>
      </p:sp>
      <p:sp>
        <p:nvSpPr>
          <p:cNvPr id="8" name="TextBox 7"/>
          <p:cNvSpPr txBox="1"/>
          <p:nvPr/>
        </p:nvSpPr>
        <p:spPr>
          <a:xfrm>
            <a:off x="1403648" y="5200586"/>
            <a:ext cx="3096344" cy="276999"/>
          </a:xfrm>
          <a:prstGeom prst="rect">
            <a:avLst/>
          </a:prstGeom>
          <a:noFill/>
        </p:spPr>
        <p:txBody>
          <a:bodyPr wrap="square" rtlCol="0">
            <a:spAutoFit/>
          </a:bodyPr>
          <a:lstStyle/>
          <a:p>
            <a:r>
              <a:rPr lang="en-US" sz="1200" dirty="0" err="1" smtClean="0">
                <a:solidFill>
                  <a:srgbClr val="002060"/>
                </a:solidFill>
              </a:rPr>
              <a:t>Siganos</a:t>
            </a:r>
            <a:r>
              <a:rPr lang="en-US" sz="1200" dirty="0" smtClean="0">
                <a:solidFill>
                  <a:srgbClr val="002060"/>
                </a:solidFill>
              </a:rPr>
              <a:t> </a:t>
            </a:r>
            <a:r>
              <a:rPr lang="en-US" sz="1200" dirty="0" err="1" smtClean="0">
                <a:solidFill>
                  <a:srgbClr val="002060"/>
                </a:solidFill>
              </a:rPr>
              <a:t>en</a:t>
            </a:r>
            <a:r>
              <a:rPr lang="en-US" sz="1200" dirty="0" smtClean="0">
                <a:solidFill>
                  <a:srgbClr val="002060"/>
                </a:solidFill>
              </a:rPr>
              <a:t> </a:t>
            </a:r>
            <a:r>
              <a:rPr lang="en-US" sz="1200" dirty="0">
                <a:solidFill>
                  <a:srgbClr val="002060"/>
                </a:solidFill>
              </a:rPr>
              <a:t>T</a:t>
            </a:r>
            <a:r>
              <a:rPr lang="en-US" sz="1200" dirty="0" smtClean="0">
                <a:solidFill>
                  <a:srgbClr val="002060"/>
                </a:solidFill>
              </a:rPr>
              <a:t>witter</a:t>
            </a:r>
            <a:r>
              <a:rPr lang="en-US" sz="1200" dirty="0">
                <a:solidFill>
                  <a:srgbClr val="002060"/>
                </a:solidFill>
              </a:rPr>
              <a:t>:</a:t>
            </a:r>
          </a:p>
        </p:txBody>
      </p:sp>
      <p:pic>
        <p:nvPicPr>
          <p:cNvPr id="10" name="Picture 9" descr="twitter">
            <a:hlinkClick r:id="rId2"/>
          </p:cNvPr>
          <p:cNvPicPr/>
          <p:nvPr/>
        </p:nvPicPr>
        <p:blipFill>
          <a:blip r:embed="rId3">
            <a:extLst>
              <a:ext uri="{28A0092B-C50C-407E-A947-70E740481C1C}">
                <a14:useLocalDpi xmlns:a14="http://schemas.microsoft.com/office/drawing/2010/main" val="0"/>
              </a:ext>
            </a:extLst>
          </a:blip>
          <a:srcRect/>
          <a:stretch>
            <a:fillRect/>
          </a:stretch>
        </p:blipFill>
        <p:spPr bwMode="auto">
          <a:xfrm>
            <a:off x="1475656" y="5533192"/>
            <a:ext cx="171450" cy="171450"/>
          </a:xfrm>
          <a:prstGeom prst="rect">
            <a:avLst/>
          </a:prstGeom>
          <a:noFill/>
          <a:ln>
            <a:noFill/>
          </a:ln>
        </p:spPr>
      </p:pic>
      <p:pic>
        <p:nvPicPr>
          <p:cNvPr id="1025" name="Picture 4" descr="twitter">
            <a:hlinkClick r:id="rId4"/>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75656" y="5981641"/>
            <a:ext cx="171450" cy="171450"/>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5"/>
          <p:cNvSpPr>
            <a:spLocks noChangeArrowheads="1"/>
          </p:cNvSpPr>
          <p:nvPr/>
        </p:nvSpPr>
        <p:spPr bwMode="auto">
          <a:xfrm>
            <a:off x="0" y="-17621"/>
            <a:ext cx="731290" cy="4924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800" b="0" i="0" u="none" strike="noStrike" cap="none" normalizeH="0" baseline="0" dirty="0" err="1" smtClean="0">
                <a:ln>
                  <a:noFill/>
                </a:ln>
                <a:solidFill>
                  <a:srgbClr val="727272"/>
                </a:solidFill>
                <a:effectLst/>
                <a:latin typeface="Arial" pitchFamily="34" charset="0"/>
                <a:ea typeface="Times New Roman" pitchFamily="18" charset="0"/>
                <a:cs typeface="Arial" pitchFamily="34" charset="0"/>
              </a:rPr>
              <a:t>Síganos</a:t>
            </a:r>
            <a:r>
              <a:rPr kumimoji="0" lang="en-US" altLang="en-US" sz="800" b="0" i="0" u="none" strike="noStrike" cap="none" normalizeH="0" baseline="0" dirty="0" smtClean="0">
                <a:ln>
                  <a:noFill/>
                </a:ln>
                <a:solidFill>
                  <a:srgbClr val="727272"/>
                </a:solidFill>
                <a:effectLst/>
                <a:latin typeface="Arial" pitchFamily="34" charset="0"/>
                <a:ea typeface="Times New Roman" pitchFamily="18" charset="0"/>
                <a:cs typeface="Arial" pitchFamily="34" charset="0"/>
              </a:rPr>
              <a:t> en</a:t>
            </a:r>
            <a:r>
              <a:rPr kumimoji="0" lang="en-US" altLang="en-US" sz="800" b="0" i="0" u="none" strike="noStrike" cap="none" normalizeH="0" baseline="0" dirty="0">
                <a:ln>
                  <a:noFill/>
                </a:ln>
                <a:solidFill>
                  <a:srgbClr val="727272"/>
                </a:solidFill>
                <a:effectLst/>
                <a:latin typeface="Arial" pitchFamily="34" charset="0"/>
                <a:ea typeface="Times New Roman" pitchFamily="18" charset="0"/>
                <a:cs typeface="Arial" pitchFamily="34" charset="0"/>
              </a:rPr>
              <a:t>:</a:t>
            </a:r>
            <a:br>
              <a:rPr kumimoji="0" lang="en-US" altLang="en-US" sz="800" b="0" i="0" u="none" strike="noStrike" cap="none" normalizeH="0" baseline="0" dirty="0">
                <a:ln>
                  <a:noFill/>
                </a:ln>
                <a:solidFill>
                  <a:srgbClr val="727272"/>
                </a:solidFill>
                <a:effectLst/>
                <a:latin typeface="Arial" pitchFamily="34" charset="0"/>
                <a:ea typeface="Times New Roman" pitchFamily="18" charset="0"/>
                <a:cs typeface="Arial" pitchFamily="34" charset="0"/>
              </a:rPr>
            </a:br>
            <a:endParaRPr kumimoji="0" lang="en-US" altLang="en-US" sz="1800" b="0" i="0" u="none" strike="noStrike" cap="none" normalizeH="0" baseline="0" dirty="0">
              <a:ln>
                <a:noFill/>
              </a:ln>
              <a:solidFill>
                <a:schemeClr val="tx1"/>
              </a:solidFill>
              <a:effectLst/>
              <a:latin typeface="Arial" pitchFamily="34" charset="0"/>
              <a:cs typeface="Arial" pitchFamily="34" charset="0"/>
            </a:endParaRPr>
          </a:p>
        </p:txBody>
      </p:sp>
      <p:sp>
        <p:nvSpPr>
          <p:cNvPr id="3" name="Rectangle 6"/>
          <p:cNvSpPr>
            <a:spLocks noChangeArrowheads="1"/>
          </p:cNvSpPr>
          <p:nvPr/>
        </p:nvSpPr>
        <p:spPr bwMode="auto">
          <a:xfrm>
            <a:off x="0" y="62865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800" b="0" i="0" u="none" strike="noStrike" cap="none" normalizeH="0" baseline="0">
                <a:ln>
                  <a:noFill/>
                </a:ln>
                <a:solidFill>
                  <a:srgbClr val="727272"/>
                </a:solidFill>
                <a:effectLst/>
                <a:latin typeface="Calibri"/>
                <a:ea typeface="Times New Roman" pitchFamily="18" charset="0"/>
                <a:cs typeface="Arial" pitchFamily="34" charset="0"/>
              </a:rPr>
              <a:t> </a:t>
            </a:r>
            <a:r>
              <a:rPr kumimoji="0" lang="en-US" altLang="en-US" sz="800" b="0" i="0" u="none" strike="noStrike" cap="none" normalizeH="0" baseline="0">
                <a:ln>
                  <a:noFill/>
                </a:ln>
                <a:solidFill>
                  <a:srgbClr val="727272"/>
                </a:solidFill>
                <a:effectLst/>
                <a:latin typeface="Arial" pitchFamily="34" charset="0"/>
                <a:ea typeface="Times New Roman" pitchFamily="18" charset="0"/>
                <a:cs typeface="Arial" pitchFamily="34" charset="0"/>
              </a:rPr>
              <a:t> </a:t>
            </a:r>
            <a:endParaRPr kumimoji="0" lang="en-US" altLang="en-US" sz="1800" b="0" i="0" u="none" strike="noStrike" cap="none" normalizeH="0" baseline="0">
              <a:ln>
                <a:noFill/>
              </a:ln>
              <a:solidFill>
                <a:schemeClr val="tx1"/>
              </a:solidFill>
              <a:effectLst/>
              <a:latin typeface="Arial" pitchFamily="34" charset="0"/>
              <a:cs typeface="Arial" pitchFamily="34" charset="0"/>
            </a:endParaRPr>
          </a:p>
        </p:txBody>
      </p:sp>
      <p:sp>
        <p:nvSpPr>
          <p:cNvPr id="4" name="Rectangle 7"/>
          <p:cNvSpPr>
            <a:spLocks noChangeArrowheads="1"/>
          </p:cNvSpPr>
          <p:nvPr/>
        </p:nvSpPr>
        <p:spPr bwMode="auto">
          <a:xfrm>
            <a:off x="0" y="8001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800" b="0" i="0" u="none" strike="noStrike" cap="none" normalizeH="0" baseline="0">
                <a:ln>
                  <a:noFill/>
                </a:ln>
                <a:solidFill>
                  <a:srgbClr val="727272"/>
                </a:solidFill>
                <a:effectLst/>
                <a:latin typeface="Calibri"/>
                <a:ea typeface="Times New Roman" pitchFamily="18" charset="0"/>
                <a:cs typeface="Arial" pitchFamily="34" charset="0"/>
              </a:rPr>
              <a:t>  </a:t>
            </a:r>
            <a:endParaRPr kumimoji="0" lang="en-US" altLang="en-US" sz="1800" b="0" i="0" u="none" strike="noStrike" cap="none" normalizeH="0" baseline="0">
              <a:ln>
                <a:noFill/>
              </a:ln>
              <a:solidFill>
                <a:schemeClr val="tx1"/>
              </a:solidFill>
              <a:effectLst/>
              <a:latin typeface="Arial" pitchFamily="34" charset="0"/>
              <a:cs typeface="Arial" pitchFamily="34" charset="0"/>
            </a:endParaRPr>
          </a:p>
        </p:txBody>
      </p:sp>
      <p:sp>
        <p:nvSpPr>
          <p:cNvPr id="5" name="Rectangle 8"/>
          <p:cNvSpPr>
            <a:spLocks noChangeArrowheads="1"/>
          </p:cNvSpPr>
          <p:nvPr/>
        </p:nvSpPr>
        <p:spPr bwMode="auto">
          <a:xfrm>
            <a:off x="0" y="97155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800" b="0" i="0" u="none" strike="noStrike" cap="none" normalizeH="0" baseline="0">
                <a:ln>
                  <a:noFill/>
                </a:ln>
                <a:solidFill>
                  <a:srgbClr val="727272"/>
                </a:solidFill>
                <a:effectLst/>
                <a:latin typeface="Calibri"/>
                <a:ea typeface="Times New Roman" pitchFamily="18" charset="0"/>
                <a:cs typeface="Arial" pitchFamily="34" charset="0"/>
              </a:rPr>
              <a:t>  </a:t>
            </a:r>
            <a:endParaRPr kumimoji="0" lang="en-US" altLang="en-US" sz="1800" b="0" i="0" u="none" strike="noStrike" cap="none" normalizeH="0" baseline="0">
              <a:ln>
                <a:noFill/>
              </a:ln>
              <a:solidFill>
                <a:schemeClr val="tx1"/>
              </a:solidFill>
              <a:effectLst/>
              <a:latin typeface="Arial" pitchFamily="34" charset="0"/>
              <a:cs typeface="Arial" pitchFamily="34" charset="0"/>
            </a:endParaRPr>
          </a:p>
        </p:txBody>
      </p:sp>
      <p:sp>
        <p:nvSpPr>
          <p:cNvPr id="11" name="Rectangle 9"/>
          <p:cNvSpPr>
            <a:spLocks noChangeArrowheads="1"/>
          </p:cNvSpPr>
          <p:nvPr/>
        </p:nvSpPr>
        <p:spPr bwMode="auto">
          <a:xfrm>
            <a:off x="0" y="11430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rgbClr val="000000"/>
                </a:solidFill>
                <a:effectLst/>
                <a:latin typeface="Calibri" pitchFamily="34" charset="0"/>
                <a:ea typeface="Times New Roman" pitchFamily="18" charset="0"/>
                <a:cs typeface="Times New Roman" pitchFamily="18" charset="0"/>
              </a:rPr>
              <a:t> </a:t>
            </a:r>
            <a:endParaRPr kumimoji="0" lang="en-US" altLang="en-US" sz="1800" b="0" i="0" u="none" strike="noStrike" cap="none" normalizeH="0" baseline="0">
              <a:ln>
                <a:noFill/>
              </a:ln>
              <a:solidFill>
                <a:schemeClr val="tx1"/>
              </a:solidFill>
              <a:effectLst/>
              <a:latin typeface="Arial" pitchFamily="34" charset="0"/>
              <a:cs typeface="Arial" pitchFamily="34" charset="0"/>
            </a:endParaRPr>
          </a:p>
        </p:txBody>
      </p:sp>
      <p:sp>
        <p:nvSpPr>
          <p:cNvPr id="12" name="TextBox 11"/>
          <p:cNvSpPr txBox="1"/>
          <p:nvPr/>
        </p:nvSpPr>
        <p:spPr>
          <a:xfrm>
            <a:off x="1763688" y="5918954"/>
            <a:ext cx="1728192" cy="276999"/>
          </a:xfrm>
          <a:prstGeom prst="rect">
            <a:avLst/>
          </a:prstGeom>
          <a:noFill/>
        </p:spPr>
        <p:txBody>
          <a:bodyPr wrap="square" rtlCol="0">
            <a:spAutoFit/>
          </a:bodyPr>
          <a:lstStyle/>
          <a:p>
            <a:r>
              <a:rPr lang="en-GB" sz="1200" dirty="0" smtClean="0">
                <a:solidFill>
                  <a:srgbClr val="002060"/>
                </a:solidFill>
              </a:rPr>
              <a:t>@</a:t>
            </a:r>
            <a:r>
              <a:rPr lang="en-GB" sz="1200" dirty="0" err="1" smtClean="0">
                <a:solidFill>
                  <a:srgbClr val="002060"/>
                </a:solidFill>
              </a:rPr>
              <a:t>OECDenEspanol</a:t>
            </a:r>
            <a:endParaRPr lang="en-GB" sz="1200" dirty="0">
              <a:solidFill>
                <a:srgbClr val="002060"/>
              </a:solidFill>
            </a:endParaRPr>
          </a:p>
        </p:txBody>
      </p:sp>
      <p:pic>
        <p:nvPicPr>
          <p:cNvPr id="17" name="Picture 16" descr="twitter">
            <a:hlinkClick r:id="rId5"/>
          </p:cNvPr>
          <p:cNvPicPr/>
          <p:nvPr/>
        </p:nvPicPr>
        <p:blipFill>
          <a:blip r:embed="rId3">
            <a:extLst>
              <a:ext uri="{28A0092B-C50C-407E-A947-70E740481C1C}">
                <a14:useLocalDpi xmlns:a14="http://schemas.microsoft.com/office/drawing/2010/main" val="0"/>
              </a:ext>
            </a:extLst>
          </a:blip>
          <a:srcRect/>
          <a:stretch>
            <a:fillRect/>
          </a:stretch>
        </p:blipFill>
        <p:spPr bwMode="auto">
          <a:xfrm>
            <a:off x="1475656" y="5747504"/>
            <a:ext cx="171450" cy="171450"/>
          </a:xfrm>
          <a:prstGeom prst="rect">
            <a:avLst/>
          </a:prstGeom>
          <a:noFill/>
          <a:ln>
            <a:noFill/>
          </a:ln>
        </p:spPr>
      </p:pic>
      <p:sp>
        <p:nvSpPr>
          <p:cNvPr id="18" name="TextBox 17"/>
          <p:cNvSpPr txBox="1"/>
          <p:nvPr/>
        </p:nvSpPr>
        <p:spPr>
          <a:xfrm>
            <a:off x="1763688" y="5704642"/>
            <a:ext cx="1728192" cy="276999"/>
          </a:xfrm>
          <a:prstGeom prst="rect">
            <a:avLst/>
          </a:prstGeom>
          <a:noFill/>
        </p:spPr>
        <p:txBody>
          <a:bodyPr wrap="square" rtlCol="0">
            <a:spAutoFit/>
          </a:bodyPr>
          <a:lstStyle/>
          <a:p>
            <a:r>
              <a:rPr lang="en-GB" sz="1200" dirty="0">
                <a:solidFill>
                  <a:srgbClr val="002060"/>
                </a:solidFill>
              </a:rPr>
              <a:t>OECD</a:t>
            </a:r>
          </a:p>
        </p:txBody>
      </p:sp>
      <p:sp>
        <p:nvSpPr>
          <p:cNvPr id="19" name="TextBox 18"/>
          <p:cNvSpPr txBox="1"/>
          <p:nvPr/>
        </p:nvSpPr>
        <p:spPr>
          <a:xfrm>
            <a:off x="1763688" y="5477585"/>
            <a:ext cx="1728192" cy="276999"/>
          </a:xfrm>
          <a:prstGeom prst="rect">
            <a:avLst/>
          </a:prstGeom>
          <a:noFill/>
        </p:spPr>
        <p:txBody>
          <a:bodyPr wrap="square" rtlCol="0">
            <a:spAutoFit/>
          </a:bodyPr>
          <a:lstStyle/>
          <a:p>
            <a:r>
              <a:rPr lang="en-US" sz="1200" dirty="0">
                <a:solidFill>
                  <a:srgbClr val="002060"/>
                </a:solidFill>
              </a:rPr>
              <a:t>OECD Economics</a:t>
            </a:r>
            <a:endParaRPr lang="en-GB" sz="1200" dirty="0">
              <a:solidFill>
                <a:srgbClr val="002060"/>
              </a:solidFill>
            </a:endParaRPr>
          </a:p>
        </p:txBody>
      </p:sp>
    </p:spTree>
    <p:extLst>
      <p:ext uri="{BB962C8B-B14F-4D97-AF65-F5344CB8AC3E}">
        <p14:creationId xmlns:p14="http://schemas.microsoft.com/office/powerpoint/2010/main" val="133371309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59632" y="-36512"/>
            <a:ext cx="7620000" cy="1143000"/>
          </a:xfrm>
        </p:spPr>
        <p:txBody>
          <a:bodyPr/>
          <a:lstStyle/>
          <a:p>
            <a:r>
              <a:rPr lang="es-MX" dirty="0" smtClean="0"/>
              <a:t>Baja Productividad Laboral</a:t>
            </a:r>
            <a:endParaRPr lang="es-MX" dirty="0"/>
          </a:p>
        </p:txBody>
      </p:sp>
      <p:sp>
        <p:nvSpPr>
          <p:cNvPr id="3" name="Content Placeholder 2"/>
          <p:cNvSpPr>
            <a:spLocks noGrp="1"/>
          </p:cNvSpPr>
          <p:nvPr>
            <p:ph idx="1"/>
          </p:nvPr>
        </p:nvSpPr>
        <p:spPr>
          <a:xfrm>
            <a:off x="274712" y="5373216"/>
            <a:ext cx="7897688" cy="936104"/>
          </a:xfrm>
        </p:spPr>
        <p:style>
          <a:lnRef idx="2">
            <a:schemeClr val="dk1"/>
          </a:lnRef>
          <a:fillRef idx="1">
            <a:schemeClr val="lt1"/>
          </a:fillRef>
          <a:effectRef idx="0">
            <a:schemeClr val="dk1"/>
          </a:effectRef>
          <a:fontRef idx="minor">
            <a:schemeClr val="dk1"/>
          </a:fontRef>
        </p:style>
        <p:txBody>
          <a:bodyPr>
            <a:normAutofit/>
          </a:bodyPr>
          <a:lstStyle/>
          <a:p>
            <a:pPr marL="114300" indent="0" algn="just">
              <a:buNone/>
            </a:pPr>
            <a:r>
              <a:rPr lang="es-MX" sz="1600" dirty="0" smtClean="0">
                <a:latin typeface="Times New Roman" panose="02020603050405020304" pitchFamily="18" charset="0"/>
                <a:cs typeface="Times New Roman" panose="02020603050405020304" pitchFamily="18" charset="0"/>
              </a:rPr>
              <a:t>En 2013, registró la productividad laboral más baja de la OCDE. </a:t>
            </a:r>
          </a:p>
          <a:p>
            <a:pPr marL="114300" indent="0" algn="just">
              <a:buNone/>
            </a:pPr>
            <a:r>
              <a:rPr lang="es-MX" sz="1600" dirty="0" smtClean="0">
                <a:latin typeface="Times New Roman" panose="02020603050405020304" pitchFamily="18" charset="0"/>
                <a:cs typeface="Times New Roman" panose="02020603050405020304" pitchFamily="18" charset="0"/>
              </a:rPr>
              <a:t>La productividad total de los factores incluso se redujo en México 1.4% anual entre 2000 y 2014, mientras que en la mayoría de los demás países de la OCDE se incrementó. </a:t>
            </a:r>
          </a:p>
          <a:p>
            <a:pPr marL="114300" indent="0" algn="just">
              <a:buNone/>
            </a:pPr>
            <a:endParaRPr lang="es-MX" sz="1600" dirty="0" smtClean="0">
              <a:latin typeface="Times New Roman" panose="02020603050405020304" pitchFamily="18" charset="0"/>
              <a:cs typeface="Times New Roman" panose="02020603050405020304" pitchFamily="18" charset="0"/>
            </a:endParaRPr>
          </a:p>
        </p:txBody>
      </p:sp>
      <p:pic>
        <p:nvPicPr>
          <p:cNvPr id="2050"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17755" t="21818" r="22308" b="27455"/>
          <a:stretch/>
        </p:blipFill>
        <p:spPr bwMode="auto">
          <a:xfrm>
            <a:off x="272554" y="1124744"/>
            <a:ext cx="7971854" cy="386074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Rectangle 3"/>
          <p:cNvSpPr/>
          <p:nvPr/>
        </p:nvSpPr>
        <p:spPr>
          <a:xfrm>
            <a:off x="1475656" y="1169068"/>
            <a:ext cx="792088" cy="2160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p:cNvSpPr/>
          <p:nvPr/>
        </p:nvSpPr>
        <p:spPr>
          <a:xfrm>
            <a:off x="7668344" y="1294646"/>
            <a:ext cx="1368152" cy="36004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s-MX" sz="1600" dirty="0" smtClean="0"/>
              <a:t>Luxemburg</a:t>
            </a:r>
            <a:r>
              <a:rPr lang="es-MX" dirty="0"/>
              <a:t>o</a:t>
            </a:r>
          </a:p>
        </p:txBody>
      </p:sp>
      <p:cxnSp>
        <p:nvCxnSpPr>
          <p:cNvPr id="8" name="Straight Arrow Connector 7"/>
          <p:cNvCxnSpPr/>
          <p:nvPr/>
        </p:nvCxnSpPr>
        <p:spPr>
          <a:xfrm flipH="1">
            <a:off x="7812360" y="1654686"/>
            <a:ext cx="360040" cy="522494"/>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
        <p:nvSpPr>
          <p:cNvPr id="9" name="Rectangle 8"/>
          <p:cNvSpPr/>
          <p:nvPr/>
        </p:nvSpPr>
        <p:spPr>
          <a:xfrm>
            <a:off x="-123328" y="2996952"/>
            <a:ext cx="1094928" cy="360040"/>
          </a:xfrm>
          <a:prstGeom prst="rect">
            <a:avLst/>
          </a:prstGeom>
          <a:ln>
            <a:noFill/>
          </a:ln>
        </p:spPr>
        <p:style>
          <a:lnRef idx="2">
            <a:schemeClr val="dk1"/>
          </a:lnRef>
          <a:fillRef idx="1">
            <a:schemeClr val="lt1"/>
          </a:fillRef>
          <a:effectRef idx="0">
            <a:schemeClr val="dk1"/>
          </a:effectRef>
          <a:fontRef idx="minor">
            <a:schemeClr val="dk1"/>
          </a:fontRef>
        </p:style>
        <p:txBody>
          <a:bodyPr rtlCol="0" anchor="ctr"/>
          <a:lstStyle/>
          <a:p>
            <a:pPr algn="ctr"/>
            <a:r>
              <a:rPr lang="en-GB" dirty="0" smtClean="0"/>
              <a:t>México</a:t>
            </a:r>
            <a:endParaRPr lang="en-GB" dirty="0"/>
          </a:p>
        </p:txBody>
      </p:sp>
      <p:cxnSp>
        <p:nvCxnSpPr>
          <p:cNvPr id="11" name="Straight Arrow Connector 10"/>
          <p:cNvCxnSpPr>
            <a:stCxn id="9" idx="3"/>
          </p:cNvCxnSpPr>
          <p:nvPr/>
        </p:nvCxnSpPr>
        <p:spPr>
          <a:xfrm>
            <a:off x="971600" y="3176972"/>
            <a:ext cx="489248" cy="540060"/>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
        <p:nvSpPr>
          <p:cNvPr id="14" name="Rectangle 13"/>
          <p:cNvSpPr/>
          <p:nvPr/>
        </p:nvSpPr>
        <p:spPr>
          <a:xfrm>
            <a:off x="6516216" y="1857137"/>
            <a:ext cx="914400" cy="36004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GB" sz="1400" dirty="0" smtClean="0"/>
              <a:t>EE. UU.</a:t>
            </a:r>
            <a:endParaRPr lang="en-GB" sz="1400" dirty="0"/>
          </a:p>
        </p:txBody>
      </p:sp>
      <p:cxnSp>
        <p:nvCxnSpPr>
          <p:cNvPr id="16" name="Straight Arrow Connector 15"/>
          <p:cNvCxnSpPr/>
          <p:nvPr/>
        </p:nvCxnSpPr>
        <p:spPr>
          <a:xfrm>
            <a:off x="6973416" y="2217177"/>
            <a:ext cx="457200" cy="392051"/>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
        <p:nvSpPr>
          <p:cNvPr id="17" name="Rectangle 16"/>
          <p:cNvSpPr/>
          <p:nvPr/>
        </p:nvSpPr>
        <p:spPr>
          <a:xfrm>
            <a:off x="3923928" y="2177180"/>
            <a:ext cx="914400" cy="36004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s-MX" sz="1600" dirty="0" smtClean="0"/>
              <a:t>Canadá</a:t>
            </a:r>
            <a:endParaRPr lang="es-MX" sz="1600" dirty="0"/>
          </a:p>
        </p:txBody>
      </p:sp>
      <p:cxnSp>
        <p:nvCxnSpPr>
          <p:cNvPr id="19" name="Straight Arrow Connector 18"/>
          <p:cNvCxnSpPr/>
          <p:nvPr/>
        </p:nvCxnSpPr>
        <p:spPr>
          <a:xfrm>
            <a:off x="4381128" y="2537220"/>
            <a:ext cx="46856" cy="517898"/>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Tree>
    <p:extLst>
      <p:ext uri="{BB962C8B-B14F-4D97-AF65-F5344CB8AC3E}">
        <p14:creationId xmlns:p14="http://schemas.microsoft.com/office/powerpoint/2010/main" val="25402388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05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500"/>
                                        <p:tgtEl>
                                          <p:spTgt spid="6"/>
                                        </p:tgtEl>
                                      </p:cBhvr>
                                    </p:animEffect>
                                  </p:childTnLst>
                                </p:cTn>
                              </p:par>
                              <p:par>
                                <p:cTn id="12" presetID="10" presetClass="entr" presetSubtype="0" fill="hold" nodeType="with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fade">
                                      <p:cBhvr>
                                        <p:cTn id="14" dur="500"/>
                                        <p:tgtEl>
                                          <p:spTgt spid="8"/>
                                        </p:tgtEl>
                                      </p:cBhvr>
                                    </p:animEffect>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additive="base">
                                        <p:cTn id="19" dur="500" fill="hold"/>
                                        <p:tgtEl>
                                          <p:spTgt spid="9"/>
                                        </p:tgtEl>
                                        <p:attrNameLst>
                                          <p:attrName>ppt_x</p:attrName>
                                        </p:attrNameLst>
                                      </p:cBhvr>
                                      <p:tavLst>
                                        <p:tav tm="0">
                                          <p:val>
                                            <p:strVal val="#ppt_x"/>
                                          </p:val>
                                        </p:tav>
                                        <p:tav tm="100000">
                                          <p:val>
                                            <p:strVal val="#ppt_x"/>
                                          </p:val>
                                        </p:tav>
                                      </p:tavLst>
                                    </p:anim>
                                    <p:anim calcmode="lin" valueType="num">
                                      <p:cBhvr additive="base">
                                        <p:cTn id="20" dur="500" fill="hold"/>
                                        <p:tgtEl>
                                          <p:spTgt spid="9"/>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11"/>
                                        </p:tgtEl>
                                        <p:attrNameLst>
                                          <p:attrName>style.visibility</p:attrName>
                                        </p:attrNameLst>
                                      </p:cBhvr>
                                      <p:to>
                                        <p:strVal val="visible"/>
                                      </p:to>
                                    </p:set>
                                    <p:anim calcmode="lin" valueType="num">
                                      <p:cBhvr additive="base">
                                        <p:cTn id="23" dur="500" fill="hold"/>
                                        <p:tgtEl>
                                          <p:spTgt spid="11"/>
                                        </p:tgtEl>
                                        <p:attrNameLst>
                                          <p:attrName>ppt_x</p:attrName>
                                        </p:attrNameLst>
                                      </p:cBhvr>
                                      <p:tavLst>
                                        <p:tav tm="0">
                                          <p:val>
                                            <p:strVal val="#ppt_x"/>
                                          </p:val>
                                        </p:tav>
                                        <p:tav tm="100000">
                                          <p:val>
                                            <p:strVal val="#ppt_x"/>
                                          </p:val>
                                        </p:tav>
                                      </p:tavLst>
                                    </p:anim>
                                    <p:anim calcmode="lin" valueType="num">
                                      <p:cBhvr additive="base">
                                        <p:cTn id="24"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17"/>
                                        </p:tgtEl>
                                        <p:attrNameLst>
                                          <p:attrName>style.visibility</p:attrName>
                                        </p:attrNameLst>
                                      </p:cBhvr>
                                      <p:to>
                                        <p:strVal val="visible"/>
                                      </p:to>
                                    </p:set>
                                    <p:anim calcmode="lin" valueType="num">
                                      <p:cBhvr additive="base">
                                        <p:cTn id="29" dur="500" fill="hold"/>
                                        <p:tgtEl>
                                          <p:spTgt spid="17"/>
                                        </p:tgtEl>
                                        <p:attrNameLst>
                                          <p:attrName>ppt_x</p:attrName>
                                        </p:attrNameLst>
                                      </p:cBhvr>
                                      <p:tavLst>
                                        <p:tav tm="0">
                                          <p:val>
                                            <p:strVal val="#ppt_x"/>
                                          </p:val>
                                        </p:tav>
                                        <p:tav tm="100000">
                                          <p:val>
                                            <p:strVal val="#ppt_x"/>
                                          </p:val>
                                        </p:tav>
                                      </p:tavLst>
                                    </p:anim>
                                    <p:anim calcmode="lin" valueType="num">
                                      <p:cBhvr additive="base">
                                        <p:cTn id="30" dur="500" fill="hold"/>
                                        <p:tgtEl>
                                          <p:spTgt spid="17"/>
                                        </p:tgtEl>
                                        <p:attrNameLst>
                                          <p:attrName>ppt_y</p:attrName>
                                        </p:attrNameLst>
                                      </p:cBhvr>
                                      <p:tavLst>
                                        <p:tav tm="0">
                                          <p:val>
                                            <p:strVal val="1+#ppt_h/2"/>
                                          </p:val>
                                        </p:tav>
                                        <p:tav tm="100000">
                                          <p:val>
                                            <p:strVal val="#ppt_y"/>
                                          </p:val>
                                        </p:tav>
                                      </p:tavLst>
                                    </p:anim>
                                  </p:childTnLst>
                                </p:cTn>
                              </p:par>
                              <p:par>
                                <p:cTn id="31" presetID="2" presetClass="entr" presetSubtype="4" fill="hold" nodeType="withEffect">
                                  <p:stCondLst>
                                    <p:cond delay="0"/>
                                  </p:stCondLst>
                                  <p:childTnLst>
                                    <p:set>
                                      <p:cBhvr>
                                        <p:cTn id="32" dur="1" fill="hold">
                                          <p:stCondLst>
                                            <p:cond delay="0"/>
                                          </p:stCondLst>
                                        </p:cTn>
                                        <p:tgtEl>
                                          <p:spTgt spid="19"/>
                                        </p:tgtEl>
                                        <p:attrNameLst>
                                          <p:attrName>style.visibility</p:attrName>
                                        </p:attrNameLst>
                                      </p:cBhvr>
                                      <p:to>
                                        <p:strVal val="visible"/>
                                      </p:to>
                                    </p:set>
                                    <p:anim calcmode="lin" valueType="num">
                                      <p:cBhvr additive="base">
                                        <p:cTn id="33" dur="500" fill="hold"/>
                                        <p:tgtEl>
                                          <p:spTgt spid="19"/>
                                        </p:tgtEl>
                                        <p:attrNameLst>
                                          <p:attrName>ppt_x</p:attrName>
                                        </p:attrNameLst>
                                      </p:cBhvr>
                                      <p:tavLst>
                                        <p:tav tm="0">
                                          <p:val>
                                            <p:strVal val="#ppt_x"/>
                                          </p:val>
                                        </p:tav>
                                        <p:tav tm="100000">
                                          <p:val>
                                            <p:strVal val="#ppt_x"/>
                                          </p:val>
                                        </p:tav>
                                      </p:tavLst>
                                    </p:anim>
                                    <p:anim calcmode="lin" valueType="num">
                                      <p:cBhvr additive="base">
                                        <p:cTn id="34"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grpId="0" nodeType="clickEffect">
                                  <p:stCondLst>
                                    <p:cond delay="0"/>
                                  </p:stCondLst>
                                  <p:childTnLst>
                                    <p:set>
                                      <p:cBhvr>
                                        <p:cTn id="38" dur="1" fill="hold">
                                          <p:stCondLst>
                                            <p:cond delay="0"/>
                                          </p:stCondLst>
                                        </p:cTn>
                                        <p:tgtEl>
                                          <p:spTgt spid="14"/>
                                        </p:tgtEl>
                                        <p:attrNameLst>
                                          <p:attrName>style.visibility</p:attrName>
                                        </p:attrNameLst>
                                      </p:cBhvr>
                                      <p:to>
                                        <p:strVal val="visible"/>
                                      </p:to>
                                    </p:set>
                                    <p:anim calcmode="lin" valueType="num">
                                      <p:cBhvr additive="base">
                                        <p:cTn id="39" dur="500" fill="hold"/>
                                        <p:tgtEl>
                                          <p:spTgt spid="14"/>
                                        </p:tgtEl>
                                        <p:attrNameLst>
                                          <p:attrName>ppt_x</p:attrName>
                                        </p:attrNameLst>
                                      </p:cBhvr>
                                      <p:tavLst>
                                        <p:tav tm="0">
                                          <p:val>
                                            <p:strVal val="#ppt_x"/>
                                          </p:val>
                                        </p:tav>
                                        <p:tav tm="100000">
                                          <p:val>
                                            <p:strVal val="#ppt_x"/>
                                          </p:val>
                                        </p:tav>
                                      </p:tavLst>
                                    </p:anim>
                                    <p:anim calcmode="lin" valueType="num">
                                      <p:cBhvr additive="base">
                                        <p:cTn id="40" dur="500" fill="hold"/>
                                        <p:tgtEl>
                                          <p:spTgt spid="14"/>
                                        </p:tgtEl>
                                        <p:attrNameLst>
                                          <p:attrName>ppt_y</p:attrName>
                                        </p:attrNameLst>
                                      </p:cBhvr>
                                      <p:tavLst>
                                        <p:tav tm="0">
                                          <p:val>
                                            <p:strVal val="1+#ppt_h/2"/>
                                          </p:val>
                                        </p:tav>
                                        <p:tav tm="100000">
                                          <p:val>
                                            <p:strVal val="#ppt_y"/>
                                          </p:val>
                                        </p:tav>
                                      </p:tavLst>
                                    </p:anim>
                                  </p:childTnLst>
                                </p:cTn>
                              </p:par>
                              <p:par>
                                <p:cTn id="41" presetID="2" presetClass="entr" presetSubtype="4" fill="hold" nodeType="withEffect">
                                  <p:stCondLst>
                                    <p:cond delay="0"/>
                                  </p:stCondLst>
                                  <p:childTnLst>
                                    <p:set>
                                      <p:cBhvr>
                                        <p:cTn id="42" dur="1" fill="hold">
                                          <p:stCondLst>
                                            <p:cond delay="0"/>
                                          </p:stCondLst>
                                        </p:cTn>
                                        <p:tgtEl>
                                          <p:spTgt spid="16"/>
                                        </p:tgtEl>
                                        <p:attrNameLst>
                                          <p:attrName>style.visibility</p:attrName>
                                        </p:attrNameLst>
                                      </p:cBhvr>
                                      <p:to>
                                        <p:strVal val="visible"/>
                                      </p:to>
                                    </p:set>
                                    <p:anim calcmode="lin" valueType="num">
                                      <p:cBhvr additive="base">
                                        <p:cTn id="43" dur="500" fill="hold"/>
                                        <p:tgtEl>
                                          <p:spTgt spid="16"/>
                                        </p:tgtEl>
                                        <p:attrNameLst>
                                          <p:attrName>ppt_x</p:attrName>
                                        </p:attrNameLst>
                                      </p:cBhvr>
                                      <p:tavLst>
                                        <p:tav tm="0">
                                          <p:val>
                                            <p:strVal val="#ppt_x"/>
                                          </p:val>
                                        </p:tav>
                                        <p:tav tm="100000">
                                          <p:val>
                                            <p:strVal val="#ppt_x"/>
                                          </p:val>
                                        </p:tav>
                                      </p:tavLst>
                                    </p:anim>
                                    <p:anim calcmode="lin" valueType="num">
                                      <p:cBhvr additive="base">
                                        <p:cTn id="44"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10" presetClass="entr" presetSubtype="0" fill="hold" grpId="0" nodeType="clickEffect">
                                  <p:stCondLst>
                                    <p:cond delay="0"/>
                                  </p:stCondLst>
                                  <p:childTnLst>
                                    <p:set>
                                      <p:cBhvr>
                                        <p:cTn id="48" dur="1" fill="hold">
                                          <p:stCondLst>
                                            <p:cond delay="0"/>
                                          </p:stCondLst>
                                        </p:cTn>
                                        <p:tgtEl>
                                          <p:spTgt spid="3">
                                            <p:bg/>
                                          </p:spTgt>
                                        </p:tgtEl>
                                        <p:attrNameLst>
                                          <p:attrName>style.visibility</p:attrName>
                                        </p:attrNameLst>
                                      </p:cBhvr>
                                      <p:to>
                                        <p:strVal val="visible"/>
                                      </p:to>
                                    </p:set>
                                    <p:animEffect transition="in" filter="fade">
                                      <p:cBhvr>
                                        <p:cTn id="49" dur="500"/>
                                        <p:tgtEl>
                                          <p:spTgt spid="3">
                                            <p:bg/>
                                          </p:spTgt>
                                        </p:tgtEl>
                                      </p:cBhvr>
                                    </p:animEffect>
                                  </p:childTnLst>
                                </p:cTn>
                              </p:par>
                            </p:childTnLst>
                          </p:cTn>
                        </p:par>
                      </p:childTnLst>
                    </p:cTn>
                  </p:par>
                  <p:par>
                    <p:cTn id="50" fill="hold">
                      <p:stCondLst>
                        <p:cond delay="indefinite"/>
                      </p:stCondLst>
                      <p:childTnLst>
                        <p:par>
                          <p:cTn id="51" fill="hold">
                            <p:stCondLst>
                              <p:cond delay="0"/>
                            </p:stCondLst>
                            <p:childTnLst>
                              <p:par>
                                <p:cTn id="52" presetID="10" presetClass="entr" presetSubtype="0" fill="hold" grpId="0" nodeType="clickEffect">
                                  <p:stCondLst>
                                    <p:cond delay="0"/>
                                  </p:stCondLst>
                                  <p:childTnLst>
                                    <p:set>
                                      <p:cBhvr>
                                        <p:cTn id="53" dur="1" fill="hold">
                                          <p:stCondLst>
                                            <p:cond delay="0"/>
                                          </p:stCondLst>
                                        </p:cTn>
                                        <p:tgtEl>
                                          <p:spTgt spid="3">
                                            <p:txEl>
                                              <p:pRg st="0" end="0"/>
                                            </p:txEl>
                                          </p:spTgt>
                                        </p:tgtEl>
                                        <p:attrNameLst>
                                          <p:attrName>style.visibility</p:attrName>
                                        </p:attrNameLst>
                                      </p:cBhvr>
                                      <p:to>
                                        <p:strVal val="visible"/>
                                      </p:to>
                                    </p:set>
                                    <p:animEffect transition="in" filter="fade">
                                      <p:cBhvr>
                                        <p:cTn id="54" dur="500"/>
                                        <p:tgtEl>
                                          <p:spTgt spid="3">
                                            <p:txEl>
                                              <p:pRg st="0" end="0"/>
                                            </p:txEl>
                                          </p:spTgt>
                                        </p:tgtEl>
                                      </p:cBhvr>
                                    </p:animEffect>
                                  </p:childTnLst>
                                </p:cTn>
                              </p:par>
                            </p:childTnLst>
                          </p:cTn>
                        </p:par>
                      </p:childTnLst>
                    </p:cTn>
                  </p:par>
                  <p:par>
                    <p:cTn id="55" fill="hold">
                      <p:stCondLst>
                        <p:cond delay="indefinite"/>
                      </p:stCondLst>
                      <p:childTnLst>
                        <p:par>
                          <p:cTn id="56" fill="hold">
                            <p:stCondLst>
                              <p:cond delay="0"/>
                            </p:stCondLst>
                            <p:childTnLst>
                              <p:par>
                                <p:cTn id="57" presetID="10" presetClass="entr" presetSubtype="0" fill="hold" grpId="0" nodeType="clickEffect">
                                  <p:stCondLst>
                                    <p:cond delay="0"/>
                                  </p:stCondLst>
                                  <p:childTnLst>
                                    <p:set>
                                      <p:cBhvr>
                                        <p:cTn id="58" dur="1" fill="hold">
                                          <p:stCondLst>
                                            <p:cond delay="0"/>
                                          </p:stCondLst>
                                        </p:cTn>
                                        <p:tgtEl>
                                          <p:spTgt spid="3">
                                            <p:txEl>
                                              <p:pRg st="1" end="1"/>
                                            </p:txEl>
                                          </p:spTgt>
                                        </p:tgtEl>
                                        <p:attrNameLst>
                                          <p:attrName>style.visibility</p:attrName>
                                        </p:attrNameLst>
                                      </p:cBhvr>
                                      <p:to>
                                        <p:strVal val="visible"/>
                                      </p:to>
                                    </p:set>
                                    <p:animEffect transition="in" filter="fade">
                                      <p:cBhvr>
                                        <p:cTn id="59"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6" grpId="0" animBg="1"/>
      <p:bldP spid="9" grpId="0" animBg="1"/>
      <p:bldP spid="14" grpId="0" animBg="1"/>
      <p:bldP spid="17"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MX" dirty="0" smtClean="0"/>
              <a:t>Bajo Nivel de Competencias </a:t>
            </a:r>
            <a:endParaRPr lang="es-MX" dirty="0"/>
          </a:p>
        </p:txBody>
      </p:sp>
      <p:sp>
        <p:nvSpPr>
          <p:cNvPr id="4" name="Rectangle 3"/>
          <p:cNvSpPr/>
          <p:nvPr/>
        </p:nvSpPr>
        <p:spPr>
          <a:xfrm>
            <a:off x="1043608" y="1700808"/>
            <a:ext cx="2016224" cy="1008112"/>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s-MX" sz="1600" b="1" dirty="0" smtClean="0">
                <a:latin typeface="Times New Roman" panose="02020603050405020304" pitchFamily="18" charset="0"/>
                <a:cs typeface="Times New Roman" panose="02020603050405020304" pitchFamily="18" charset="0"/>
              </a:rPr>
              <a:t>NIVEL EDUCATIVO</a:t>
            </a:r>
          </a:p>
          <a:p>
            <a:pPr algn="ctr"/>
            <a:r>
              <a:rPr lang="es-MX" sz="1600" dirty="0" smtClean="0">
                <a:latin typeface="Times New Roman" panose="02020603050405020304" pitchFamily="18" charset="0"/>
                <a:cs typeface="Times New Roman" panose="02020603050405020304" pitchFamily="18" charset="0"/>
              </a:rPr>
              <a:t>Por debajo del promedio de la OCDE</a:t>
            </a:r>
            <a:endParaRPr lang="es-MX" sz="1600" dirty="0">
              <a:latin typeface="Times New Roman" panose="02020603050405020304" pitchFamily="18" charset="0"/>
              <a:cs typeface="Times New Roman" panose="02020603050405020304" pitchFamily="18" charset="0"/>
            </a:endParaRPr>
          </a:p>
        </p:txBody>
      </p:sp>
      <p:cxnSp>
        <p:nvCxnSpPr>
          <p:cNvPr id="6" name="Straight Arrow Connector 5"/>
          <p:cNvCxnSpPr>
            <a:stCxn id="4" idx="2"/>
          </p:cNvCxnSpPr>
          <p:nvPr/>
        </p:nvCxnSpPr>
        <p:spPr>
          <a:xfrm>
            <a:off x="2051720" y="2708920"/>
            <a:ext cx="0" cy="720080"/>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
        <p:nvSpPr>
          <p:cNvPr id="7" name="Rectangle 6"/>
          <p:cNvSpPr/>
          <p:nvPr/>
        </p:nvSpPr>
        <p:spPr>
          <a:xfrm>
            <a:off x="1187624" y="3429000"/>
            <a:ext cx="1728192" cy="864096"/>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s-MX" sz="1200" dirty="0" smtClean="0">
                <a:latin typeface="Times New Roman" panose="02020603050405020304" pitchFamily="18" charset="0"/>
                <a:cs typeface="Times New Roman" panose="02020603050405020304" pitchFamily="18" charset="0"/>
              </a:rPr>
              <a:t>Las habilidades y competencias no son las que los empleadores buscan. </a:t>
            </a:r>
            <a:endParaRPr lang="es-MX" sz="1200" dirty="0">
              <a:latin typeface="Times New Roman" panose="02020603050405020304" pitchFamily="18" charset="0"/>
              <a:cs typeface="Times New Roman" panose="02020603050405020304" pitchFamily="18" charset="0"/>
            </a:endParaRPr>
          </a:p>
        </p:txBody>
      </p:sp>
      <p:sp>
        <p:nvSpPr>
          <p:cNvPr id="8" name="Rectangle 7"/>
          <p:cNvSpPr/>
          <p:nvPr/>
        </p:nvSpPr>
        <p:spPr>
          <a:xfrm>
            <a:off x="4932040" y="1700808"/>
            <a:ext cx="2714600" cy="9144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s-MX" sz="1600" dirty="0" smtClean="0">
                <a:latin typeface="Times New Roman" panose="02020603050405020304" pitchFamily="18" charset="0"/>
                <a:cs typeface="Times New Roman" panose="02020603050405020304" pitchFamily="18" charset="0"/>
              </a:rPr>
              <a:t>Los mexicanos tienen una alternativa:</a:t>
            </a:r>
          </a:p>
          <a:p>
            <a:pPr algn="ctr"/>
            <a:r>
              <a:rPr lang="es-MX" sz="1600" b="1" dirty="0" smtClean="0">
                <a:latin typeface="Times New Roman" panose="02020603050405020304" pitchFamily="18" charset="0"/>
                <a:cs typeface="Times New Roman" panose="02020603050405020304" pitchFamily="18" charset="0"/>
              </a:rPr>
              <a:t>MERCADO INFORMAL </a:t>
            </a:r>
          </a:p>
        </p:txBody>
      </p:sp>
      <p:cxnSp>
        <p:nvCxnSpPr>
          <p:cNvPr id="12" name="Straight Arrow Connector 11"/>
          <p:cNvCxnSpPr>
            <a:stCxn id="8" idx="2"/>
          </p:cNvCxnSpPr>
          <p:nvPr/>
        </p:nvCxnSpPr>
        <p:spPr>
          <a:xfrm>
            <a:off x="6289340" y="2615208"/>
            <a:ext cx="0" cy="813792"/>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
        <p:nvSpPr>
          <p:cNvPr id="14" name="Rectangle 13"/>
          <p:cNvSpPr/>
          <p:nvPr/>
        </p:nvSpPr>
        <p:spPr>
          <a:xfrm>
            <a:off x="5040052" y="3429000"/>
            <a:ext cx="2498576" cy="792088"/>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s-MX" sz="1200" dirty="0">
                <a:latin typeface="Times New Roman" panose="02020603050405020304" pitchFamily="18" charset="0"/>
                <a:cs typeface="Times New Roman" panose="02020603050405020304" pitchFamily="18" charset="0"/>
              </a:rPr>
              <a:t>S</a:t>
            </a:r>
            <a:r>
              <a:rPr lang="es-MX" sz="1200" dirty="0" smtClean="0">
                <a:latin typeface="Times New Roman" panose="02020603050405020304" pitchFamily="18" charset="0"/>
                <a:cs typeface="Times New Roman" panose="02020603050405020304" pitchFamily="18" charset="0"/>
              </a:rPr>
              <a:t>ector con baja exigencia que carece de oportunidades de transición a un mejor empleo. </a:t>
            </a:r>
            <a:endParaRPr lang="es-MX" sz="1200" dirty="0">
              <a:latin typeface="Times New Roman" panose="02020603050405020304" pitchFamily="18" charset="0"/>
              <a:cs typeface="Times New Roman" panose="02020603050405020304" pitchFamily="18" charset="0"/>
            </a:endParaRPr>
          </a:p>
        </p:txBody>
      </p:sp>
      <p:sp>
        <p:nvSpPr>
          <p:cNvPr id="15" name="Rectangle 14"/>
          <p:cNvSpPr/>
          <p:nvPr/>
        </p:nvSpPr>
        <p:spPr>
          <a:xfrm>
            <a:off x="1043608" y="4797152"/>
            <a:ext cx="1840612" cy="576064"/>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s-MX" b="1" dirty="0" smtClean="0">
                <a:latin typeface="Times New Roman" panose="02020603050405020304" pitchFamily="18" charset="0"/>
                <a:cs typeface="Times New Roman" panose="02020603050405020304" pitchFamily="18" charset="0"/>
              </a:rPr>
              <a:t>TEMA DE GÉNERO</a:t>
            </a:r>
            <a:endParaRPr lang="es-MX" b="1" dirty="0">
              <a:latin typeface="Times New Roman" panose="02020603050405020304" pitchFamily="18" charset="0"/>
              <a:cs typeface="Times New Roman" panose="02020603050405020304" pitchFamily="18" charset="0"/>
            </a:endParaRPr>
          </a:p>
        </p:txBody>
      </p:sp>
      <p:cxnSp>
        <p:nvCxnSpPr>
          <p:cNvPr id="17" name="Elbow Connector 16"/>
          <p:cNvCxnSpPr>
            <a:stCxn id="15" idx="2"/>
            <a:endCxn id="18" idx="1"/>
          </p:cNvCxnSpPr>
          <p:nvPr/>
        </p:nvCxnSpPr>
        <p:spPr>
          <a:xfrm rot="16200000" flipH="1">
            <a:off x="3068085" y="4269045"/>
            <a:ext cx="306033" cy="2514374"/>
          </a:xfrm>
          <a:prstGeom prst="bentConnector2">
            <a:avLst/>
          </a:prstGeom>
          <a:ln>
            <a:tailEnd type="arrow"/>
          </a:ln>
        </p:spPr>
        <p:style>
          <a:lnRef idx="3">
            <a:schemeClr val="dk1"/>
          </a:lnRef>
          <a:fillRef idx="0">
            <a:schemeClr val="dk1"/>
          </a:fillRef>
          <a:effectRef idx="2">
            <a:schemeClr val="dk1"/>
          </a:effectRef>
          <a:fontRef idx="minor">
            <a:schemeClr val="tx1"/>
          </a:fontRef>
        </p:style>
      </p:cxnSp>
      <p:sp>
        <p:nvSpPr>
          <p:cNvPr id="18" name="Rectangle 17"/>
          <p:cNvSpPr/>
          <p:nvPr/>
        </p:nvSpPr>
        <p:spPr>
          <a:xfrm>
            <a:off x="4478288" y="5211197"/>
            <a:ext cx="3168352" cy="936104"/>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s-MX" sz="1400" dirty="0" smtClean="0">
                <a:latin typeface="Times New Roman" panose="02020603050405020304" pitchFamily="18" charset="0"/>
                <a:cs typeface="Times New Roman" panose="02020603050405020304" pitchFamily="18" charset="0"/>
              </a:rPr>
              <a:t>La inversión en educación de las niñas ha aumentado, sin embargo muchas de ellas no ingresan al mercado laboral</a:t>
            </a:r>
            <a:r>
              <a:rPr lang="es-MX" dirty="0" smtClean="0"/>
              <a:t>. </a:t>
            </a:r>
            <a:endParaRPr lang="es-MX" dirty="0"/>
          </a:p>
        </p:txBody>
      </p:sp>
    </p:spTree>
    <p:extLst>
      <p:ext uri="{BB962C8B-B14F-4D97-AF65-F5344CB8AC3E}">
        <p14:creationId xmlns:p14="http://schemas.microsoft.com/office/powerpoint/2010/main" val="30339779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500" fill="hold"/>
                                        <p:tgtEl>
                                          <p:spTgt spid="6"/>
                                        </p:tgtEl>
                                        <p:attrNameLst>
                                          <p:attrName>ppt_x</p:attrName>
                                        </p:attrNameLst>
                                      </p:cBhvr>
                                      <p:tavLst>
                                        <p:tav tm="0">
                                          <p:val>
                                            <p:strVal val="#ppt_x"/>
                                          </p:val>
                                        </p:tav>
                                        <p:tav tm="100000">
                                          <p:val>
                                            <p:strVal val="#ppt_x"/>
                                          </p:val>
                                        </p:tav>
                                      </p:tavLst>
                                    </p:anim>
                                    <p:anim calcmode="lin" valueType="num">
                                      <p:cBhvr additive="base">
                                        <p:cTn id="13" dur="500" fill="hold"/>
                                        <p:tgtEl>
                                          <p:spTgt spid="6"/>
                                        </p:tgtEl>
                                        <p:attrNameLst>
                                          <p:attrName>ppt_y</p:attrName>
                                        </p:attrNameLst>
                                      </p:cBhvr>
                                      <p:tavLst>
                                        <p:tav tm="0">
                                          <p:val>
                                            <p:strVal val="1+#ppt_h/2"/>
                                          </p:val>
                                        </p:tav>
                                        <p:tav tm="100000">
                                          <p:val>
                                            <p:strVal val="#ppt_y"/>
                                          </p:val>
                                        </p:tav>
                                      </p:tavLst>
                                    </p:anim>
                                  </p:childTnLst>
                                </p:cTn>
                              </p:par>
                              <p:par>
                                <p:cTn id="14" presetID="2" presetClass="entr" presetSubtype="4" fill="hold" grpId="0" nodeType="withEffect">
                                  <p:stCondLst>
                                    <p:cond delay="0"/>
                                  </p:stCondLst>
                                  <p:childTnLst>
                                    <p:set>
                                      <p:cBhvr>
                                        <p:cTn id="15" dur="1" fill="hold">
                                          <p:stCondLst>
                                            <p:cond delay="0"/>
                                          </p:stCondLst>
                                        </p:cTn>
                                        <p:tgtEl>
                                          <p:spTgt spid="7"/>
                                        </p:tgtEl>
                                        <p:attrNameLst>
                                          <p:attrName>style.visibility</p:attrName>
                                        </p:attrNameLst>
                                      </p:cBhvr>
                                      <p:to>
                                        <p:strVal val="visible"/>
                                      </p:to>
                                    </p:set>
                                    <p:anim calcmode="lin" valueType="num">
                                      <p:cBhvr additive="base">
                                        <p:cTn id="16" dur="500" fill="hold"/>
                                        <p:tgtEl>
                                          <p:spTgt spid="7"/>
                                        </p:tgtEl>
                                        <p:attrNameLst>
                                          <p:attrName>ppt_x</p:attrName>
                                        </p:attrNameLst>
                                      </p:cBhvr>
                                      <p:tavLst>
                                        <p:tav tm="0">
                                          <p:val>
                                            <p:strVal val="#ppt_x"/>
                                          </p:val>
                                        </p:tav>
                                        <p:tav tm="100000">
                                          <p:val>
                                            <p:strVal val="#ppt_x"/>
                                          </p:val>
                                        </p:tav>
                                      </p:tavLst>
                                    </p:anim>
                                    <p:anim calcmode="lin" valueType="num">
                                      <p:cBhvr additive="base">
                                        <p:cTn id="17"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500"/>
                                        <p:tgtEl>
                                          <p:spTgt spid="8"/>
                                        </p:tgtEl>
                                      </p:cBhvr>
                                    </p:animEffect>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nodeType="clickEffect">
                                  <p:stCondLst>
                                    <p:cond delay="0"/>
                                  </p:stCondLst>
                                  <p:childTnLst>
                                    <p:set>
                                      <p:cBhvr>
                                        <p:cTn id="26" dur="1" fill="hold">
                                          <p:stCondLst>
                                            <p:cond delay="0"/>
                                          </p:stCondLst>
                                        </p:cTn>
                                        <p:tgtEl>
                                          <p:spTgt spid="12"/>
                                        </p:tgtEl>
                                        <p:attrNameLst>
                                          <p:attrName>style.visibility</p:attrName>
                                        </p:attrNameLst>
                                      </p:cBhvr>
                                      <p:to>
                                        <p:strVal val="visible"/>
                                      </p:to>
                                    </p:set>
                                    <p:anim calcmode="lin" valueType="num">
                                      <p:cBhvr additive="base">
                                        <p:cTn id="27" dur="500" fill="hold"/>
                                        <p:tgtEl>
                                          <p:spTgt spid="12"/>
                                        </p:tgtEl>
                                        <p:attrNameLst>
                                          <p:attrName>ppt_x</p:attrName>
                                        </p:attrNameLst>
                                      </p:cBhvr>
                                      <p:tavLst>
                                        <p:tav tm="0">
                                          <p:val>
                                            <p:strVal val="#ppt_x"/>
                                          </p:val>
                                        </p:tav>
                                        <p:tav tm="100000">
                                          <p:val>
                                            <p:strVal val="#ppt_x"/>
                                          </p:val>
                                        </p:tav>
                                      </p:tavLst>
                                    </p:anim>
                                    <p:anim calcmode="lin" valueType="num">
                                      <p:cBhvr additive="base">
                                        <p:cTn id="28" dur="500" fill="hold"/>
                                        <p:tgtEl>
                                          <p:spTgt spid="12"/>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14"/>
                                        </p:tgtEl>
                                        <p:attrNameLst>
                                          <p:attrName>style.visibility</p:attrName>
                                        </p:attrNameLst>
                                      </p:cBhvr>
                                      <p:to>
                                        <p:strVal val="visible"/>
                                      </p:to>
                                    </p:set>
                                    <p:anim calcmode="lin" valueType="num">
                                      <p:cBhvr additive="base">
                                        <p:cTn id="31" dur="500" fill="hold"/>
                                        <p:tgtEl>
                                          <p:spTgt spid="14"/>
                                        </p:tgtEl>
                                        <p:attrNameLst>
                                          <p:attrName>ppt_x</p:attrName>
                                        </p:attrNameLst>
                                      </p:cBhvr>
                                      <p:tavLst>
                                        <p:tav tm="0">
                                          <p:val>
                                            <p:strVal val="#ppt_x"/>
                                          </p:val>
                                        </p:tav>
                                        <p:tav tm="100000">
                                          <p:val>
                                            <p:strVal val="#ppt_x"/>
                                          </p:val>
                                        </p:tav>
                                      </p:tavLst>
                                    </p:anim>
                                    <p:anim calcmode="lin" valueType="num">
                                      <p:cBhvr additive="base">
                                        <p:cTn id="32"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15"/>
                                        </p:tgtEl>
                                        <p:attrNameLst>
                                          <p:attrName>style.visibility</p:attrName>
                                        </p:attrNameLst>
                                      </p:cBhvr>
                                      <p:to>
                                        <p:strVal val="visible"/>
                                      </p:to>
                                    </p:set>
                                    <p:animEffect transition="in" filter="fade">
                                      <p:cBhvr>
                                        <p:cTn id="37" dur="500"/>
                                        <p:tgtEl>
                                          <p:spTgt spid="15"/>
                                        </p:tgtEl>
                                      </p:cBhvr>
                                    </p:animEffect>
                                  </p:childTnLst>
                                </p:cTn>
                              </p:par>
                            </p:childTnLst>
                          </p:cTn>
                        </p:par>
                      </p:childTnLst>
                    </p:cTn>
                  </p:par>
                  <p:par>
                    <p:cTn id="38" fill="hold">
                      <p:stCondLst>
                        <p:cond delay="indefinite"/>
                      </p:stCondLst>
                      <p:childTnLst>
                        <p:par>
                          <p:cTn id="39" fill="hold">
                            <p:stCondLst>
                              <p:cond delay="0"/>
                            </p:stCondLst>
                            <p:childTnLst>
                              <p:par>
                                <p:cTn id="40" presetID="2" presetClass="entr" presetSubtype="4" fill="hold" nodeType="clickEffect">
                                  <p:stCondLst>
                                    <p:cond delay="0"/>
                                  </p:stCondLst>
                                  <p:childTnLst>
                                    <p:set>
                                      <p:cBhvr>
                                        <p:cTn id="41" dur="1" fill="hold">
                                          <p:stCondLst>
                                            <p:cond delay="0"/>
                                          </p:stCondLst>
                                        </p:cTn>
                                        <p:tgtEl>
                                          <p:spTgt spid="17"/>
                                        </p:tgtEl>
                                        <p:attrNameLst>
                                          <p:attrName>style.visibility</p:attrName>
                                        </p:attrNameLst>
                                      </p:cBhvr>
                                      <p:to>
                                        <p:strVal val="visible"/>
                                      </p:to>
                                    </p:set>
                                    <p:anim calcmode="lin" valueType="num">
                                      <p:cBhvr additive="base">
                                        <p:cTn id="42" dur="500" fill="hold"/>
                                        <p:tgtEl>
                                          <p:spTgt spid="17"/>
                                        </p:tgtEl>
                                        <p:attrNameLst>
                                          <p:attrName>ppt_x</p:attrName>
                                        </p:attrNameLst>
                                      </p:cBhvr>
                                      <p:tavLst>
                                        <p:tav tm="0">
                                          <p:val>
                                            <p:strVal val="#ppt_x"/>
                                          </p:val>
                                        </p:tav>
                                        <p:tav tm="100000">
                                          <p:val>
                                            <p:strVal val="#ppt_x"/>
                                          </p:val>
                                        </p:tav>
                                      </p:tavLst>
                                    </p:anim>
                                    <p:anim calcmode="lin" valueType="num">
                                      <p:cBhvr additive="base">
                                        <p:cTn id="43" dur="500" fill="hold"/>
                                        <p:tgtEl>
                                          <p:spTgt spid="17"/>
                                        </p:tgtEl>
                                        <p:attrNameLst>
                                          <p:attrName>ppt_y</p:attrName>
                                        </p:attrNameLst>
                                      </p:cBhvr>
                                      <p:tavLst>
                                        <p:tav tm="0">
                                          <p:val>
                                            <p:strVal val="1+#ppt_h/2"/>
                                          </p:val>
                                        </p:tav>
                                        <p:tav tm="100000">
                                          <p:val>
                                            <p:strVal val="#ppt_y"/>
                                          </p:val>
                                        </p:tav>
                                      </p:tavLst>
                                    </p:anim>
                                  </p:childTnLst>
                                </p:cTn>
                              </p:par>
                              <p:par>
                                <p:cTn id="44" presetID="2" presetClass="entr" presetSubtype="4" fill="hold" grpId="0" nodeType="withEffect">
                                  <p:stCondLst>
                                    <p:cond delay="0"/>
                                  </p:stCondLst>
                                  <p:childTnLst>
                                    <p:set>
                                      <p:cBhvr>
                                        <p:cTn id="45" dur="1" fill="hold">
                                          <p:stCondLst>
                                            <p:cond delay="0"/>
                                          </p:stCondLst>
                                        </p:cTn>
                                        <p:tgtEl>
                                          <p:spTgt spid="18"/>
                                        </p:tgtEl>
                                        <p:attrNameLst>
                                          <p:attrName>style.visibility</p:attrName>
                                        </p:attrNameLst>
                                      </p:cBhvr>
                                      <p:to>
                                        <p:strVal val="visible"/>
                                      </p:to>
                                    </p:set>
                                    <p:anim calcmode="lin" valueType="num">
                                      <p:cBhvr additive="base">
                                        <p:cTn id="46" dur="500" fill="hold"/>
                                        <p:tgtEl>
                                          <p:spTgt spid="18"/>
                                        </p:tgtEl>
                                        <p:attrNameLst>
                                          <p:attrName>ppt_x</p:attrName>
                                        </p:attrNameLst>
                                      </p:cBhvr>
                                      <p:tavLst>
                                        <p:tav tm="0">
                                          <p:val>
                                            <p:strVal val="#ppt_x"/>
                                          </p:val>
                                        </p:tav>
                                        <p:tav tm="100000">
                                          <p:val>
                                            <p:strVal val="#ppt_x"/>
                                          </p:val>
                                        </p:tav>
                                      </p:tavLst>
                                    </p:anim>
                                    <p:anim calcmode="lin" valueType="num">
                                      <p:cBhvr additive="base">
                                        <p:cTn id="47"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7" grpId="0" animBg="1"/>
      <p:bldP spid="8" grpId="0" animBg="1"/>
      <p:bldP spid="14" grpId="0" animBg="1"/>
      <p:bldP spid="15" grpId="0" animBg="1"/>
      <p:bldP spid="18"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55576" y="188640"/>
            <a:ext cx="8172400" cy="1022400"/>
          </a:xfrm>
        </p:spPr>
        <p:txBody>
          <a:bodyPr/>
          <a:lstStyle/>
          <a:p>
            <a:pPr algn="ctr"/>
            <a:r>
              <a:rPr lang="en-US" sz="2400" b="1" dirty="0" smtClean="0">
                <a:solidFill>
                  <a:schemeClr val="tx2"/>
                </a:solidFill>
              </a:rPr>
              <a:t>El </a:t>
            </a:r>
            <a:r>
              <a:rPr lang="en-US" sz="2400" b="1" dirty="0" err="1" smtClean="0">
                <a:solidFill>
                  <a:schemeClr val="tx2"/>
                </a:solidFill>
              </a:rPr>
              <a:t>crecimiento</a:t>
            </a:r>
            <a:r>
              <a:rPr lang="en-US" sz="2400" b="1" dirty="0" smtClean="0">
                <a:solidFill>
                  <a:schemeClr val="tx2"/>
                </a:solidFill>
              </a:rPr>
              <a:t> de la </a:t>
            </a:r>
            <a:r>
              <a:rPr lang="en-US" sz="2400" b="1" dirty="0" err="1" smtClean="0">
                <a:solidFill>
                  <a:schemeClr val="tx2"/>
                </a:solidFill>
              </a:rPr>
              <a:t>productividad</a:t>
            </a:r>
            <a:r>
              <a:rPr lang="en-US" sz="2400" b="1" dirty="0" smtClean="0">
                <a:solidFill>
                  <a:schemeClr val="tx2"/>
                </a:solidFill>
              </a:rPr>
              <a:t> </a:t>
            </a:r>
            <a:r>
              <a:rPr lang="en-US" sz="2400" b="1" dirty="0" err="1" smtClean="0">
                <a:solidFill>
                  <a:schemeClr val="tx2"/>
                </a:solidFill>
              </a:rPr>
              <a:t>está</a:t>
            </a:r>
            <a:r>
              <a:rPr lang="en-US" sz="2400" b="1" dirty="0" smtClean="0">
                <a:solidFill>
                  <a:schemeClr val="tx2"/>
                </a:solidFill>
              </a:rPr>
              <a:t> </a:t>
            </a:r>
            <a:r>
              <a:rPr lang="en-US" sz="2400" b="1" dirty="0" err="1" smtClean="0">
                <a:solidFill>
                  <a:schemeClr val="tx2"/>
                </a:solidFill>
              </a:rPr>
              <a:t>repuntando</a:t>
            </a:r>
            <a:endParaRPr lang="en-GB" sz="2400" b="1" dirty="0">
              <a:solidFill>
                <a:schemeClr val="tx2"/>
              </a:solidFill>
            </a:endParaRPr>
          </a:p>
        </p:txBody>
      </p:sp>
      <p:sp>
        <p:nvSpPr>
          <p:cNvPr id="5" name="TextBox 4"/>
          <p:cNvSpPr txBox="1"/>
          <p:nvPr/>
        </p:nvSpPr>
        <p:spPr>
          <a:xfrm>
            <a:off x="283551" y="6119336"/>
            <a:ext cx="6998443" cy="738664"/>
          </a:xfrm>
          <a:prstGeom prst="rect">
            <a:avLst/>
          </a:prstGeom>
          <a:noFill/>
        </p:spPr>
        <p:txBody>
          <a:bodyPr wrap="square" rtlCol="0">
            <a:spAutoFit/>
          </a:bodyPr>
          <a:lstStyle/>
          <a:p>
            <a:r>
              <a:rPr lang="en-US" sz="1400" b="1" i="1" dirty="0" smtClean="0">
                <a:latin typeface="Arial Narrow" panose="020B0606020202030204" pitchFamily="34" charset="0"/>
              </a:rPr>
              <a:t>Nota</a:t>
            </a:r>
            <a:r>
              <a:rPr lang="en-US" sz="1400" dirty="0" smtClean="0">
                <a:latin typeface="Arial Narrow" panose="020B0606020202030204" pitchFamily="34" charset="0"/>
              </a:rPr>
              <a:t>: Las </a:t>
            </a:r>
            <a:r>
              <a:rPr lang="en-US" sz="1400" dirty="0" err="1" smtClean="0">
                <a:latin typeface="Arial Narrow" panose="020B0606020202030204" pitchFamily="34" charset="0"/>
              </a:rPr>
              <a:t>áreas</a:t>
            </a:r>
            <a:r>
              <a:rPr lang="en-US" sz="1400" dirty="0" smtClean="0">
                <a:latin typeface="Arial Narrow" panose="020B0606020202030204" pitchFamily="34" charset="0"/>
              </a:rPr>
              <a:t> </a:t>
            </a:r>
            <a:r>
              <a:rPr lang="en-US" sz="1400" dirty="0" err="1" smtClean="0">
                <a:latin typeface="Arial Narrow" panose="020B0606020202030204" pitchFamily="34" charset="0"/>
              </a:rPr>
              <a:t>sombreadas</a:t>
            </a:r>
            <a:r>
              <a:rPr lang="en-US" sz="1400" dirty="0" smtClean="0">
                <a:latin typeface="Arial Narrow" panose="020B0606020202030204" pitchFamily="34" charset="0"/>
              </a:rPr>
              <a:t> </a:t>
            </a:r>
            <a:r>
              <a:rPr lang="en-US" sz="1400" dirty="0" err="1" smtClean="0">
                <a:latin typeface="Arial Narrow" panose="020B0606020202030204" pitchFamily="34" charset="0"/>
              </a:rPr>
              <a:t>muestran</a:t>
            </a:r>
            <a:r>
              <a:rPr lang="en-US" sz="1400" dirty="0" smtClean="0">
                <a:latin typeface="Arial Narrow" panose="020B0606020202030204" pitchFamily="34" charset="0"/>
              </a:rPr>
              <a:t> </a:t>
            </a:r>
            <a:r>
              <a:rPr lang="en-US" sz="1400" dirty="0" err="1" smtClean="0">
                <a:latin typeface="Arial Narrow" panose="020B0606020202030204" pitchFamily="34" charset="0"/>
              </a:rPr>
              <a:t>proyecciones</a:t>
            </a:r>
            <a:r>
              <a:rPr lang="en-US" sz="1400" dirty="0" smtClean="0">
                <a:latin typeface="Arial Narrow" panose="020B0606020202030204" pitchFamily="34" charset="0"/>
              </a:rPr>
              <a:t> para los </a:t>
            </a:r>
            <a:r>
              <a:rPr lang="en-US" sz="1400" dirty="0" err="1" smtClean="0">
                <a:latin typeface="Arial Narrow" panose="020B0606020202030204" pitchFamily="34" charset="0"/>
              </a:rPr>
              <a:t>años</a:t>
            </a:r>
            <a:r>
              <a:rPr lang="en-US" sz="1400" dirty="0" smtClean="0">
                <a:latin typeface="Arial Narrow" panose="020B0606020202030204" pitchFamily="34" charset="0"/>
              </a:rPr>
              <a:t> 2016 y el </a:t>
            </a:r>
            <a:r>
              <a:rPr lang="en-US" sz="1400" dirty="0">
                <a:latin typeface="Arial Narrow" panose="020B0606020202030204" pitchFamily="34" charset="0"/>
              </a:rPr>
              <a:t>2017.</a:t>
            </a:r>
          </a:p>
          <a:p>
            <a:r>
              <a:rPr lang="en-US" sz="1400" b="1" i="1" dirty="0" smtClean="0">
                <a:latin typeface="Arial Narrow" panose="020B0606020202030204" pitchFamily="34" charset="0"/>
              </a:rPr>
              <a:t>Fuente</a:t>
            </a:r>
            <a:r>
              <a:rPr lang="en-US" sz="1400" dirty="0" smtClean="0">
                <a:latin typeface="Arial Narrow" panose="020B0606020202030204" pitchFamily="34" charset="0"/>
              </a:rPr>
              <a:t>: Base de </a:t>
            </a:r>
            <a:r>
              <a:rPr lang="en-US" sz="1400" dirty="0" err="1" smtClean="0">
                <a:latin typeface="Arial Narrow" panose="020B0606020202030204" pitchFamily="34" charset="0"/>
              </a:rPr>
              <a:t>datos</a:t>
            </a:r>
            <a:r>
              <a:rPr lang="en-US" sz="1400" dirty="0" smtClean="0">
                <a:latin typeface="Arial Narrow" panose="020B0606020202030204" pitchFamily="34" charset="0"/>
              </a:rPr>
              <a:t> de la OCDE – </a:t>
            </a:r>
            <a:r>
              <a:rPr lang="en-US" sz="1400" dirty="0" err="1" smtClean="0">
                <a:latin typeface="Arial Narrow" panose="020B0606020202030204" pitchFamily="34" charset="0"/>
              </a:rPr>
              <a:t>Perspectivas</a:t>
            </a:r>
            <a:r>
              <a:rPr lang="en-US" sz="1400" dirty="0" smtClean="0">
                <a:latin typeface="Arial Narrow" panose="020B0606020202030204" pitchFamily="34" charset="0"/>
              </a:rPr>
              <a:t> </a:t>
            </a:r>
            <a:r>
              <a:rPr lang="en-US" sz="1400" dirty="0" err="1" smtClean="0">
                <a:latin typeface="Arial Narrow" panose="020B0606020202030204" pitchFamily="34" charset="0"/>
              </a:rPr>
              <a:t>Económicas</a:t>
            </a:r>
            <a:r>
              <a:rPr lang="en-US" sz="1400" dirty="0" smtClean="0">
                <a:latin typeface="Arial Narrow" panose="020B0606020202030204" pitchFamily="34" charset="0"/>
              </a:rPr>
              <a:t> 100. </a:t>
            </a:r>
            <a:endParaRPr lang="en-US" sz="1400" dirty="0">
              <a:latin typeface="Arial Narrow" panose="020B0606020202030204" pitchFamily="34" charset="0"/>
            </a:endParaRPr>
          </a:p>
          <a:p>
            <a:pPr marL="108000" indent="-108000">
              <a:buFont typeface="+mj-lt"/>
              <a:buAutoNum type="arabicPeriod"/>
            </a:pPr>
            <a:endParaRPr lang="en-US" sz="1400" dirty="0">
              <a:latin typeface="Arial Narrow" panose="020B0606020202030204" pitchFamily="34" charset="0"/>
            </a:endParaRPr>
          </a:p>
        </p:txBody>
      </p:sp>
      <p:pic>
        <p:nvPicPr>
          <p:cNvPr id="614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16661" y="1379673"/>
            <a:ext cx="7485181" cy="46913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Slide Number Placeholder 2"/>
          <p:cNvSpPr>
            <a:spLocks noGrp="1"/>
          </p:cNvSpPr>
          <p:nvPr>
            <p:ph type="sldNum" sz="quarter" idx="12"/>
          </p:nvPr>
        </p:nvSpPr>
        <p:spPr>
          <a:xfrm>
            <a:off x="8604448" y="6366268"/>
            <a:ext cx="342000" cy="244800"/>
          </a:xfrm>
        </p:spPr>
        <p:txBody>
          <a:bodyPr/>
          <a:lstStyle/>
          <a:p>
            <a:r>
              <a:rPr lang="en-GB" dirty="0" smtClean="0"/>
              <a:t>2</a:t>
            </a:r>
            <a:endParaRPr lang="en-GB" dirty="0"/>
          </a:p>
        </p:txBody>
      </p:sp>
    </p:spTree>
    <p:extLst>
      <p:ext uri="{BB962C8B-B14F-4D97-AF65-F5344CB8AC3E}">
        <p14:creationId xmlns:p14="http://schemas.microsoft.com/office/powerpoint/2010/main" val="245148191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7848" y="260648"/>
            <a:ext cx="8172400" cy="1022400"/>
          </a:xfrm>
        </p:spPr>
        <p:txBody>
          <a:bodyPr/>
          <a:lstStyle/>
          <a:p>
            <a:pPr algn="ctr"/>
            <a:r>
              <a:rPr lang="en-US" sz="2800" b="1" dirty="0" smtClean="0">
                <a:solidFill>
                  <a:schemeClr val="tx2"/>
                </a:solidFill>
              </a:rPr>
              <a:t>Las </a:t>
            </a:r>
            <a:r>
              <a:rPr lang="en-US" sz="2800" b="1" dirty="0" err="1" smtClean="0">
                <a:solidFill>
                  <a:schemeClr val="tx2"/>
                </a:solidFill>
              </a:rPr>
              <a:t>reformas</a:t>
            </a:r>
            <a:r>
              <a:rPr lang="en-US" sz="2800" b="1" dirty="0" smtClean="0">
                <a:solidFill>
                  <a:schemeClr val="tx2"/>
                </a:solidFill>
              </a:rPr>
              <a:t> </a:t>
            </a:r>
            <a:r>
              <a:rPr lang="en-US" sz="2800" b="1" dirty="0" err="1" smtClean="0">
                <a:solidFill>
                  <a:schemeClr val="tx2"/>
                </a:solidFill>
              </a:rPr>
              <a:t>beneficiaron</a:t>
            </a:r>
            <a:r>
              <a:rPr lang="en-US" sz="2800" b="1" dirty="0" smtClean="0">
                <a:solidFill>
                  <a:schemeClr val="tx2"/>
                </a:solidFill>
              </a:rPr>
              <a:t> a </a:t>
            </a:r>
            <a:r>
              <a:rPr lang="en-US" sz="2800" b="1" dirty="0" err="1" smtClean="0">
                <a:solidFill>
                  <a:schemeClr val="tx2"/>
                </a:solidFill>
              </a:rPr>
              <a:t>algunos</a:t>
            </a:r>
            <a:r>
              <a:rPr lang="en-US" sz="2800" b="1" dirty="0" smtClean="0">
                <a:solidFill>
                  <a:schemeClr val="tx2"/>
                </a:solidFill>
              </a:rPr>
              <a:t> </a:t>
            </a:r>
            <a:r>
              <a:rPr lang="en-US" sz="2800" b="1" dirty="0" err="1" smtClean="0">
                <a:solidFill>
                  <a:schemeClr val="tx2"/>
                </a:solidFill>
              </a:rPr>
              <a:t>estados</a:t>
            </a:r>
            <a:r>
              <a:rPr lang="en-US" sz="2800" b="1" dirty="0" smtClean="0">
                <a:solidFill>
                  <a:schemeClr val="tx2"/>
                </a:solidFill>
              </a:rPr>
              <a:t> y </a:t>
            </a:r>
            <a:r>
              <a:rPr lang="en-US" sz="2800" b="1" dirty="0" err="1" smtClean="0">
                <a:solidFill>
                  <a:schemeClr val="tx2"/>
                </a:solidFill>
              </a:rPr>
              <a:t>sectores</a:t>
            </a:r>
            <a:r>
              <a:rPr lang="en-US" sz="2800" b="1" dirty="0">
                <a:solidFill>
                  <a:schemeClr val="tx2"/>
                </a:solidFill>
              </a:rPr>
              <a:t> </a:t>
            </a:r>
            <a:r>
              <a:rPr lang="en-US" sz="2800" b="1" dirty="0" err="1" smtClean="0">
                <a:solidFill>
                  <a:schemeClr val="tx2"/>
                </a:solidFill>
              </a:rPr>
              <a:t>pero</a:t>
            </a:r>
            <a:r>
              <a:rPr lang="en-US" sz="2800" b="1" dirty="0" smtClean="0">
                <a:solidFill>
                  <a:schemeClr val="tx2"/>
                </a:solidFill>
              </a:rPr>
              <a:t> </a:t>
            </a:r>
            <a:r>
              <a:rPr lang="en-US" sz="2800" b="1" dirty="0" err="1" smtClean="0">
                <a:solidFill>
                  <a:schemeClr val="tx2"/>
                </a:solidFill>
              </a:rPr>
              <a:t>otros</a:t>
            </a:r>
            <a:r>
              <a:rPr lang="en-US" sz="2800" b="1" dirty="0" smtClean="0">
                <a:solidFill>
                  <a:schemeClr val="tx2"/>
                </a:solidFill>
              </a:rPr>
              <a:t> se </a:t>
            </a:r>
            <a:r>
              <a:rPr lang="en-US" sz="2800" b="1" dirty="0" err="1" smtClean="0">
                <a:solidFill>
                  <a:schemeClr val="tx2"/>
                </a:solidFill>
              </a:rPr>
              <a:t>quedaron</a:t>
            </a:r>
            <a:r>
              <a:rPr lang="en-US" sz="2800" b="1" dirty="0" smtClean="0">
                <a:solidFill>
                  <a:schemeClr val="tx2"/>
                </a:solidFill>
              </a:rPr>
              <a:t> </a:t>
            </a:r>
            <a:r>
              <a:rPr lang="en-US" sz="2800" b="1" dirty="0" err="1" smtClean="0">
                <a:solidFill>
                  <a:schemeClr val="tx2"/>
                </a:solidFill>
              </a:rPr>
              <a:t>rezagados</a:t>
            </a:r>
            <a:endParaRPr lang="en-GB" sz="2800" b="1" dirty="0">
              <a:solidFill>
                <a:schemeClr val="tx2"/>
              </a:solidFill>
            </a:endParaRPr>
          </a:p>
        </p:txBody>
      </p:sp>
      <p:sp>
        <p:nvSpPr>
          <p:cNvPr id="3" name="Rectangle 2"/>
          <p:cNvSpPr/>
          <p:nvPr/>
        </p:nvSpPr>
        <p:spPr>
          <a:xfrm>
            <a:off x="5004047" y="5610720"/>
            <a:ext cx="4014193" cy="523220"/>
          </a:xfrm>
          <a:prstGeom prst="rect">
            <a:avLst/>
          </a:prstGeom>
        </p:spPr>
        <p:txBody>
          <a:bodyPr wrap="square">
            <a:spAutoFit/>
          </a:bodyPr>
          <a:lstStyle/>
          <a:p>
            <a:r>
              <a:rPr lang="en-GB" sz="1400" i="1" dirty="0" err="1" smtClean="0">
                <a:solidFill>
                  <a:schemeClr val="bg2">
                    <a:lumMod val="10000"/>
                  </a:schemeClr>
                </a:solidFill>
                <a:latin typeface="Arial Narrow" panose="020B0606020202030204" pitchFamily="34" charset="0"/>
              </a:rPr>
              <a:t>Ejemplos</a:t>
            </a:r>
            <a:r>
              <a:rPr lang="en-GB" sz="1400" i="1" dirty="0" smtClean="0">
                <a:solidFill>
                  <a:schemeClr val="bg2">
                    <a:lumMod val="10000"/>
                  </a:schemeClr>
                </a:solidFill>
                <a:latin typeface="Arial Narrow" panose="020B0606020202030204" pitchFamily="34" charset="0"/>
              </a:rPr>
              <a:t> de </a:t>
            </a:r>
            <a:r>
              <a:rPr lang="en-GB" sz="1400" i="1" dirty="0" err="1" smtClean="0">
                <a:solidFill>
                  <a:schemeClr val="bg2">
                    <a:lumMod val="10000"/>
                  </a:schemeClr>
                </a:solidFill>
                <a:latin typeface="Arial Narrow" panose="020B0606020202030204" pitchFamily="34" charset="0"/>
              </a:rPr>
              <a:t>sectores</a:t>
            </a:r>
            <a:r>
              <a:rPr lang="en-GB" sz="1400" i="1" dirty="0" smtClean="0">
                <a:solidFill>
                  <a:schemeClr val="bg2">
                    <a:lumMod val="10000"/>
                  </a:schemeClr>
                </a:solidFill>
                <a:latin typeface="Arial Narrow" panose="020B0606020202030204" pitchFamily="34" charset="0"/>
              </a:rPr>
              <a:t> </a:t>
            </a:r>
            <a:r>
              <a:rPr lang="en-GB" sz="1400" i="1" dirty="0" err="1" smtClean="0">
                <a:solidFill>
                  <a:schemeClr val="bg2">
                    <a:lumMod val="10000"/>
                  </a:schemeClr>
                </a:solidFill>
                <a:latin typeface="Arial Narrow" panose="020B0606020202030204" pitchFamily="34" charset="0"/>
              </a:rPr>
              <a:t>fronterizos</a:t>
            </a:r>
            <a:r>
              <a:rPr lang="en-GB" sz="1400" i="1" dirty="0" smtClean="0">
                <a:solidFill>
                  <a:schemeClr val="bg2">
                    <a:lumMod val="10000"/>
                  </a:schemeClr>
                </a:solidFill>
                <a:latin typeface="Arial Narrow" panose="020B0606020202030204" pitchFamily="34" charset="0"/>
              </a:rPr>
              <a:t> son el </a:t>
            </a:r>
            <a:r>
              <a:rPr lang="en-GB" sz="1400" i="1" dirty="0" err="1" smtClean="0">
                <a:solidFill>
                  <a:schemeClr val="bg2">
                    <a:lumMod val="10000"/>
                  </a:schemeClr>
                </a:solidFill>
                <a:latin typeface="Arial Narrow" panose="020B0606020202030204" pitchFamily="34" charset="0"/>
              </a:rPr>
              <a:t>automotriz</a:t>
            </a:r>
            <a:r>
              <a:rPr lang="en-GB" sz="1400" i="1" dirty="0" smtClean="0">
                <a:solidFill>
                  <a:schemeClr val="bg2">
                    <a:lumMod val="10000"/>
                  </a:schemeClr>
                </a:solidFill>
                <a:latin typeface="Arial Narrow" panose="020B0606020202030204" pitchFamily="34" charset="0"/>
              </a:rPr>
              <a:t>, </a:t>
            </a:r>
            <a:r>
              <a:rPr lang="en-GB" sz="1400" i="1" dirty="0" err="1" smtClean="0">
                <a:solidFill>
                  <a:schemeClr val="bg2">
                    <a:lumMod val="10000"/>
                  </a:schemeClr>
                </a:solidFill>
                <a:latin typeface="Arial Narrow" panose="020B0606020202030204" pitchFamily="34" charset="0"/>
              </a:rPr>
              <a:t>telecomunicaciones</a:t>
            </a:r>
            <a:r>
              <a:rPr lang="en-GB" sz="1400" i="1" dirty="0" smtClean="0">
                <a:solidFill>
                  <a:schemeClr val="bg2">
                    <a:lumMod val="10000"/>
                  </a:schemeClr>
                </a:solidFill>
                <a:latin typeface="Arial Narrow" panose="020B0606020202030204" pitchFamily="34" charset="0"/>
              </a:rPr>
              <a:t>, </a:t>
            </a:r>
            <a:r>
              <a:rPr lang="en-GB" sz="1400" i="1" dirty="0" err="1" smtClean="0">
                <a:solidFill>
                  <a:schemeClr val="bg2">
                    <a:lumMod val="10000"/>
                  </a:schemeClr>
                </a:solidFill>
                <a:latin typeface="Arial Narrow" panose="020B0606020202030204" pitchFamily="34" charset="0"/>
              </a:rPr>
              <a:t>extracción</a:t>
            </a:r>
            <a:r>
              <a:rPr lang="en-GB" sz="1400" i="1" dirty="0" smtClean="0">
                <a:solidFill>
                  <a:schemeClr val="bg2">
                    <a:lumMod val="10000"/>
                  </a:schemeClr>
                </a:solidFill>
                <a:latin typeface="Arial Narrow" panose="020B0606020202030204" pitchFamily="34" charset="0"/>
              </a:rPr>
              <a:t>, </a:t>
            </a:r>
            <a:r>
              <a:rPr lang="en-GB" sz="1400" i="1" dirty="0" err="1" smtClean="0">
                <a:solidFill>
                  <a:schemeClr val="bg2">
                    <a:lumMod val="10000"/>
                  </a:schemeClr>
                </a:solidFill>
                <a:latin typeface="Arial Narrow" panose="020B0606020202030204" pitchFamily="34" charset="0"/>
              </a:rPr>
              <a:t>almacenamiento</a:t>
            </a:r>
            <a:r>
              <a:rPr lang="en-GB" sz="1400" i="1" dirty="0" smtClean="0">
                <a:solidFill>
                  <a:schemeClr val="bg2">
                    <a:lumMod val="10000"/>
                  </a:schemeClr>
                </a:solidFill>
                <a:latin typeface="Arial Narrow" panose="020B0606020202030204" pitchFamily="34" charset="0"/>
              </a:rPr>
              <a:t>.</a:t>
            </a:r>
            <a:endParaRPr lang="es-MX" sz="1400" i="1" dirty="0">
              <a:solidFill>
                <a:schemeClr val="bg2">
                  <a:lumMod val="10000"/>
                </a:schemeClr>
              </a:solidFill>
              <a:latin typeface="Arial Narrow" panose="020B0606020202030204" pitchFamily="34" charset="0"/>
            </a:endParaRPr>
          </a:p>
        </p:txBody>
      </p:sp>
      <p:sp>
        <p:nvSpPr>
          <p:cNvPr id="9" name="Rectangle 8"/>
          <p:cNvSpPr/>
          <p:nvPr/>
        </p:nvSpPr>
        <p:spPr>
          <a:xfrm>
            <a:off x="755576" y="5626025"/>
            <a:ext cx="4014193" cy="523220"/>
          </a:xfrm>
          <a:prstGeom prst="rect">
            <a:avLst/>
          </a:prstGeom>
        </p:spPr>
        <p:txBody>
          <a:bodyPr wrap="square">
            <a:spAutoFit/>
          </a:bodyPr>
          <a:lstStyle/>
          <a:p>
            <a:r>
              <a:rPr lang="en-GB" sz="1400" i="1" dirty="0" smtClean="0">
                <a:solidFill>
                  <a:schemeClr val="bg2">
                    <a:lumMod val="10000"/>
                  </a:schemeClr>
                </a:solidFill>
                <a:latin typeface="Arial Narrow" panose="020B0606020202030204" pitchFamily="34" charset="0"/>
              </a:rPr>
              <a:t>Los </a:t>
            </a:r>
            <a:r>
              <a:rPr lang="en-GB" sz="1400" i="1" dirty="0" err="1" smtClean="0">
                <a:solidFill>
                  <a:schemeClr val="bg2">
                    <a:lumMod val="10000"/>
                  </a:schemeClr>
                </a:solidFill>
                <a:latin typeface="Arial Narrow" panose="020B0606020202030204" pitchFamily="34" charset="0"/>
              </a:rPr>
              <a:t>estados</a:t>
            </a:r>
            <a:r>
              <a:rPr lang="en-GB" sz="1400" i="1" dirty="0" smtClean="0">
                <a:solidFill>
                  <a:schemeClr val="bg2">
                    <a:lumMod val="10000"/>
                  </a:schemeClr>
                </a:solidFill>
                <a:latin typeface="Arial Narrow" panose="020B0606020202030204" pitchFamily="34" charset="0"/>
              </a:rPr>
              <a:t> con </a:t>
            </a:r>
            <a:r>
              <a:rPr lang="en-GB" sz="1400" i="1" dirty="0" err="1" smtClean="0">
                <a:solidFill>
                  <a:schemeClr val="bg2">
                    <a:lumMod val="10000"/>
                  </a:schemeClr>
                </a:solidFill>
                <a:latin typeface="Arial Narrow" panose="020B0606020202030204" pitchFamily="34" charset="0"/>
              </a:rPr>
              <a:t>crecimiento</a:t>
            </a:r>
            <a:r>
              <a:rPr lang="en-GB" sz="1400" i="1" dirty="0" smtClean="0">
                <a:solidFill>
                  <a:schemeClr val="bg2">
                    <a:lumMod val="10000"/>
                  </a:schemeClr>
                </a:solidFill>
                <a:latin typeface="Arial Narrow" panose="020B0606020202030204" pitchFamily="34" charset="0"/>
              </a:rPr>
              <a:t> </a:t>
            </a:r>
            <a:r>
              <a:rPr lang="en-GB" sz="1400" i="1" dirty="0" err="1" smtClean="0">
                <a:solidFill>
                  <a:schemeClr val="bg2">
                    <a:lumMod val="10000"/>
                  </a:schemeClr>
                </a:solidFill>
                <a:latin typeface="Arial Narrow" panose="020B0606020202030204" pitchFamily="34" charset="0"/>
              </a:rPr>
              <a:t>más</a:t>
            </a:r>
            <a:r>
              <a:rPr lang="en-GB" sz="1400" i="1" dirty="0" smtClean="0">
                <a:solidFill>
                  <a:schemeClr val="bg2">
                    <a:lumMod val="10000"/>
                  </a:schemeClr>
                </a:solidFill>
                <a:latin typeface="Arial Narrow" panose="020B0606020202030204" pitchFamily="34" charset="0"/>
              </a:rPr>
              <a:t> </a:t>
            </a:r>
            <a:r>
              <a:rPr lang="en-GB" sz="1400" i="1" dirty="0" err="1" smtClean="0">
                <a:solidFill>
                  <a:schemeClr val="bg2">
                    <a:lumMod val="10000"/>
                  </a:schemeClr>
                </a:solidFill>
                <a:latin typeface="Arial Narrow" panose="020B0606020202030204" pitchFamily="34" charset="0"/>
              </a:rPr>
              <a:t>rápido</a:t>
            </a:r>
            <a:r>
              <a:rPr lang="en-GB" sz="1400" i="1" dirty="0" smtClean="0">
                <a:solidFill>
                  <a:schemeClr val="bg2">
                    <a:lumMod val="10000"/>
                  </a:schemeClr>
                </a:solidFill>
                <a:latin typeface="Arial Narrow" panose="020B0606020202030204" pitchFamily="34" charset="0"/>
              </a:rPr>
              <a:t> son Zacatecas</a:t>
            </a:r>
            <a:r>
              <a:rPr lang="en-GB" sz="1400" i="1" dirty="0">
                <a:solidFill>
                  <a:schemeClr val="bg2">
                    <a:lumMod val="10000"/>
                  </a:schemeClr>
                </a:solidFill>
                <a:latin typeface="Arial Narrow" panose="020B0606020202030204" pitchFamily="34" charset="0"/>
              </a:rPr>
              <a:t>, Querétaro, Aguascalientes, Guanajuato.</a:t>
            </a:r>
          </a:p>
        </p:txBody>
      </p:sp>
      <p:sp>
        <p:nvSpPr>
          <p:cNvPr id="8" name="TextBox 7"/>
          <p:cNvSpPr txBox="1"/>
          <p:nvPr/>
        </p:nvSpPr>
        <p:spPr>
          <a:xfrm>
            <a:off x="309860" y="6093296"/>
            <a:ext cx="6998443" cy="523220"/>
          </a:xfrm>
          <a:prstGeom prst="rect">
            <a:avLst/>
          </a:prstGeom>
          <a:noFill/>
        </p:spPr>
        <p:txBody>
          <a:bodyPr wrap="square" rtlCol="0">
            <a:spAutoFit/>
          </a:bodyPr>
          <a:lstStyle/>
          <a:p>
            <a:endParaRPr lang="en-US" sz="1400" dirty="0">
              <a:latin typeface="Arial Narrow" panose="020B0606020202030204" pitchFamily="34" charset="0"/>
            </a:endParaRPr>
          </a:p>
          <a:p>
            <a:r>
              <a:rPr lang="en-US" sz="1400" b="1" i="1" dirty="0" smtClean="0">
                <a:latin typeface="Arial Narrow" panose="020B0606020202030204" pitchFamily="34" charset="0"/>
              </a:rPr>
              <a:t>Fuente</a:t>
            </a:r>
            <a:r>
              <a:rPr lang="en-US" sz="1400" dirty="0" smtClean="0">
                <a:latin typeface="Arial Narrow" panose="020B0606020202030204" pitchFamily="34" charset="0"/>
              </a:rPr>
              <a:t>: </a:t>
            </a:r>
            <a:r>
              <a:rPr lang="en-US" sz="1400" dirty="0" err="1" smtClean="0">
                <a:latin typeface="Arial Narrow" panose="020B0606020202030204" pitchFamily="34" charset="0"/>
              </a:rPr>
              <a:t>Cálculos</a:t>
            </a:r>
            <a:r>
              <a:rPr lang="en-US" sz="1400" dirty="0" smtClean="0">
                <a:latin typeface="Arial Narrow" panose="020B0606020202030204" pitchFamily="34" charset="0"/>
              </a:rPr>
              <a:t> de la OCDE </a:t>
            </a:r>
            <a:r>
              <a:rPr lang="en-US" sz="1400" dirty="0" err="1" smtClean="0">
                <a:latin typeface="Arial Narrow" panose="020B0606020202030204" pitchFamily="34" charset="0"/>
              </a:rPr>
              <a:t>usando</a:t>
            </a:r>
            <a:r>
              <a:rPr lang="en-US" sz="1400" dirty="0" smtClean="0">
                <a:latin typeface="Arial Narrow" panose="020B0606020202030204" pitchFamily="34" charset="0"/>
              </a:rPr>
              <a:t> </a:t>
            </a:r>
            <a:r>
              <a:rPr lang="en-US" sz="1400" dirty="0" err="1" smtClean="0">
                <a:latin typeface="Arial Narrow" panose="020B0606020202030204" pitchFamily="34" charset="0"/>
              </a:rPr>
              <a:t>datos</a:t>
            </a:r>
            <a:r>
              <a:rPr lang="en-US" sz="1400" dirty="0" smtClean="0">
                <a:latin typeface="Arial Narrow" panose="020B0606020202030204" pitchFamily="34" charset="0"/>
              </a:rPr>
              <a:t> del INEGI</a:t>
            </a:r>
            <a:r>
              <a:rPr lang="en-US" sz="1400" dirty="0">
                <a:latin typeface="Arial Narrow" panose="020B0606020202030204" pitchFamily="34" charset="0"/>
              </a:rPr>
              <a:t>. </a:t>
            </a:r>
          </a:p>
        </p:txBody>
      </p:sp>
      <p:pic>
        <p:nvPicPr>
          <p:cNvPr id="1029"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3875" y="1396752"/>
            <a:ext cx="8096250" cy="42497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Slide Number Placeholder 3"/>
          <p:cNvSpPr>
            <a:spLocks noGrp="1"/>
          </p:cNvSpPr>
          <p:nvPr>
            <p:ph type="sldNum" sz="quarter" idx="12"/>
          </p:nvPr>
        </p:nvSpPr>
        <p:spPr>
          <a:xfrm>
            <a:off x="8597122" y="6354906"/>
            <a:ext cx="342000" cy="244800"/>
          </a:xfrm>
        </p:spPr>
        <p:txBody>
          <a:bodyPr vert="horz" wrap="none" lIns="91440" tIns="45720" rIns="91440" bIns="45720" rtlCol="0" anchor="t" anchorCtr="0"/>
          <a:lstStyle/>
          <a:p>
            <a:fld id="{ECC21D3F-8F1A-49C5-AD48-E60BC70EEBCB}" type="slidenum">
              <a:rPr lang="en-GB"/>
              <a:pPr/>
              <a:t>4</a:t>
            </a:fld>
            <a:endParaRPr lang="en-GB" dirty="0"/>
          </a:p>
        </p:txBody>
      </p:sp>
    </p:spTree>
    <p:extLst>
      <p:ext uri="{BB962C8B-B14F-4D97-AF65-F5344CB8AC3E}">
        <p14:creationId xmlns:p14="http://schemas.microsoft.com/office/powerpoint/2010/main" val="157527109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539552" y="1556792"/>
            <a:ext cx="4032448" cy="4464496"/>
          </a:xfrm>
        </p:spPr>
        <p:txBody>
          <a:bodyPr>
            <a:normAutofit fontScale="92500" lnSpcReduction="10000"/>
          </a:bodyPr>
          <a:lstStyle/>
          <a:p>
            <a:pPr marL="0" indent="0" algn="ctr">
              <a:buNone/>
            </a:pPr>
            <a:r>
              <a:rPr lang="es-MX" sz="2400" b="1" dirty="0" smtClean="0"/>
              <a:t>28 de 31 recomendaciones fueron implementadas </a:t>
            </a:r>
          </a:p>
          <a:p>
            <a:pPr marL="0" indent="0">
              <a:buNone/>
            </a:pPr>
            <a:endParaRPr lang="es-MX" sz="2400" dirty="0" smtClean="0"/>
          </a:p>
          <a:p>
            <a:pPr lvl="1"/>
            <a:r>
              <a:rPr lang="es-MX" sz="2000" dirty="0" smtClean="0"/>
              <a:t>Se estableció un regulador autónomo con atribuciones amplias</a:t>
            </a:r>
          </a:p>
          <a:p>
            <a:pPr lvl="1"/>
            <a:r>
              <a:rPr lang="es-MX" sz="2000" dirty="0" smtClean="0"/>
              <a:t>Se eliminaron las restricciones a la Inversión Extranjera Directa (IED) en telecomunicaciones</a:t>
            </a:r>
          </a:p>
          <a:p>
            <a:pPr lvl="1"/>
            <a:r>
              <a:rPr lang="es-MX" sz="2000" dirty="0" smtClean="0"/>
              <a:t>Se pusieron en marcha las obligaciones de </a:t>
            </a:r>
            <a:r>
              <a:rPr lang="es-MX" sz="2000" i="1" dirty="0" err="1" smtClean="0"/>
              <a:t>must</a:t>
            </a:r>
            <a:r>
              <a:rPr lang="es-MX" sz="2000" i="1" dirty="0" smtClean="0"/>
              <a:t> </a:t>
            </a:r>
            <a:r>
              <a:rPr lang="es-MX" sz="2000" i="1" dirty="0" err="1" smtClean="0"/>
              <a:t>carry</a:t>
            </a:r>
            <a:r>
              <a:rPr lang="es-MX" sz="2000" i="1" dirty="0" smtClean="0"/>
              <a:t> </a:t>
            </a:r>
            <a:r>
              <a:rPr lang="es-MX" sz="2000" dirty="0" smtClean="0"/>
              <a:t>para todos los proveedores de televisión</a:t>
            </a:r>
          </a:p>
          <a:p>
            <a:pPr marL="0" indent="0">
              <a:buNone/>
            </a:pPr>
            <a:endParaRPr lang="es-MX" sz="2400" dirty="0" smtClean="0"/>
          </a:p>
        </p:txBody>
      </p:sp>
      <p:sp>
        <p:nvSpPr>
          <p:cNvPr id="3" name="Title 2"/>
          <p:cNvSpPr>
            <a:spLocks noGrp="1"/>
          </p:cNvSpPr>
          <p:nvPr>
            <p:ph type="title"/>
          </p:nvPr>
        </p:nvSpPr>
        <p:spPr>
          <a:xfrm>
            <a:off x="899592" y="0"/>
            <a:ext cx="8244408" cy="1260000"/>
          </a:xfrm>
        </p:spPr>
        <p:txBody>
          <a:bodyPr>
            <a:normAutofit/>
          </a:bodyPr>
          <a:lstStyle/>
          <a:p>
            <a:pPr algn="ctr"/>
            <a:r>
              <a:rPr lang="es-MX" sz="2600" dirty="0">
                <a:solidFill>
                  <a:schemeClr val="tx2">
                    <a:lumMod val="75000"/>
                  </a:schemeClr>
                </a:solidFill>
              </a:rPr>
              <a:t>Se realizaron reformas importantes y gran mayoría de las recomendaciones OCDE fueron implementadas</a:t>
            </a:r>
          </a:p>
        </p:txBody>
      </p:sp>
      <p:sp>
        <p:nvSpPr>
          <p:cNvPr id="5" name="Slide Number Placeholder 4"/>
          <p:cNvSpPr>
            <a:spLocks noGrp="1"/>
          </p:cNvSpPr>
          <p:nvPr>
            <p:ph type="sldNum" sz="quarter" idx="4294967295"/>
          </p:nvPr>
        </p:nvSpPr>
        <p:spPr>
          <a:xfrm>
            <a:off x="8640000" y="6411600"/>
            <a:ext cx="342000" cy="244800"/>
          </a:xfrm>
          <a:prstGeom prst="rect">
            <a:avLst/>
          </a:prstGeom>
        </p:spPr>
        <p:txBody>
          <a:bodyPr/>
          <a:lstStyle/>
          <a:p>
            <a:fld id="{78837E49-ABBB-4822-8643-74FF230E591F}" type="slidenum">
              <a:rPr lang="en-GB" smtClean="0"/>
              <a:t>5</a:t>
            </a:fld>
            <a:endParaRPr lang="en-GB"/>
          </a:p>
        </p:txBody>
      </p:sp>
      <p:sp>
        <p:nvSpPr>
          <p:cNvPr id="6" name="TextBox 6"/>
          <p:cNvSpPr txBox="1"/>
          <p:nvPr/>
        </p:nvSpPr>
        <p:spPr>
          <a:xfrm>
            <a:off x="5141885" y="1589899"/>
            <a:ext cx="3408404" cy="430887"/>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sz="2200" b="1" dirty="0">
                <a:solidFill>
                  <a:schemeClr val="bg2">
                    <a:lumMod val="10000"/>
                  </a:schemeClr>
                </a:solidFill>
                <a:latin typeface="+mj-lt"/>
              </a:rPr>
              <a:t>2012 OECD Review</a:t>
            </a:r>
          </a:p>
        </p:txBody>
      </p:sp>
      <p:pic>
        <p:nvPicPr>
          <p:cNvPr id="7" name="Picture 6"/>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5334071" y="2132856"/>
            <a:ext cx="3024031" cy="4032448"/>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11" name="Group 10"/>
          <p:cNvGrpSpPr/>
          <p:nvPr/>
        </p:nvGrpSpPr>
        <p:grpSpPr>
          <a:xfrm>
            <a:off x="1" y="5129158"/>
            <a:ext cx="8532440" cy="1736907"/>
            <a:chOff x="1" y="5129158"/>
            <a:chExt cx="8532440" cy="1736907"/>
          </a:xfrm>
        </p:grpSpPr>
        <p:pic>
          <p:nvPicPr>
            <p:cNvPr id="12" name="Picture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 y="5129158"/>
              <a:ext cx="8532440" cy="1736907"/>
            </a:xfrm>
            <a:prstGeom prst="rect">
              <a:avLst/>
            </a:prstGeom>
          </p:spPr>
        </p:pic>
        <p:sp>
          <p:nvSpPr>
            <p:cNvPr id="13" name="Title 3"/>
            <p:cNvSpPr txBox="1">
              <a:spLocks/>
            </p:cNvSpPr>
            <p:nvPr/>
          </p:nvSpPr>
          <p:spPr>
            <a:xfrm>
              <a:off x="1404471" y="6309320"/>
              <a:ext cx="7127969" cy="511200"/>
            </a:xfrm>
            <a:prstGeom prst="rect">
              <a:avLst/>
            </a:prstGeom>
          </p:spPr>
          <p:txBody>
            <a:bodyPr vert="horz" lIns="91440" tIns="45720" rIns="91440" bIns="45720" rtlCol="0" anchor="ctr">
              <a:noAutofit/>
            </a:bodyPr>
            <a:lstStyle>
              <a:lvl1pPr algn="l" rtl="0" eaLnBrk="1" latinLnBrk="0" hangingPunct="1">
                <a:spcBef>
                  <a:spcPct val="0"/>
                </a:spcBef>
                <a:buNone/>
                <a:defRPr kumimoji="0" sz="3200" kern="1200">
                  <a:solidFill>
                    <a:schemeClr val="bg2">
                      <a:lumMod val="10000"/>
                    </a:schemeClr>
                  </a:solidFill>
                  <a:latin typeface="+mj-lt"/>
                  <a:ea typeface="+mj-ea"/>
                  <a:cs typeface="+mj-cs"/>
                </a:defRPr>
              </a:lvl1pPr>
            </a:lstStyle>
            <a:p>
              <a:r>
                <a:rPr lang="en-US" sz="1400" dirty="0" smtClean="0">
                  <a:solidFill>
                    <a:schemeClr val="bg1"/>
                  </a:solidFill>
                  <a:latin typeface="Arial" panose="020B0604020202020204" pitchFamily="34" charset="0"/>
                  <a:cs typeface="Arial" panose="020B0604020202020204" pitchFamily="34" charset="0"/>
                </a:rPr>
                <a:t>2017 </a:t>
              </a:r>
              <a:r>
                <a:rPr lang="es-ES" sz="1400" dirty="0">
                  <a:solidFill>
                    <a:schemeClr val="bg1"/>
                  </a:solidFill>
                  <a:latin typeface="Arial" panose="020B0604020202020204" pitchFamily="34" charset="0"/>
                  <a:cs typeface="Arial" panose="020B0604020202020204" pitchFamily="34" charset="0"/>
                </a:rPr>
                <a:t>Estudio de la OCDE sobre telecomunicaciones y radiodifusión en México 2017</a:t>
              </a:r>
              <a:r>
                <a:rPr lang="en-US" sz="1400" dirty="0">
                  <a:solidFill>
                    <a:schemeClr val="bg1"/>
                  </a:solidFill>
                  <a:latin typeface="Arial" panose="020B0604020202020204" pitchFamily="34" charset="0"/>
                  <a:cs typeface="Arial" panose="020B0604020202020204" pitchFamily="34" charset="0"/>
                </a:rPr>
                <a:t> </a:t>
              </a:r>
              <a:endParaRPr lang="en-GB" sz="1400" dirty="0">
                <a:solidFill>
                  <a:schemeClr val="bg1"/>
                </a:solidFill>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35124037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971600" y="260648"/>
            <a:ext cx="8172400" cy="1022400"/>
          </a:xfrm>
        </p:spPr>
        <p:txBody>
          <a:bodyPr/>
          <a:lstStyle/>
          <a:p>
            <a:pPr algn="ctr"/>
            <a:r>
              <a:rPr lang="es-MX" sz="2600" dirty="0">
                <a:solidFill>
                  <a:schemeClr val="tx2">
                    <a:lumMod val="75000"/>
                  </a:schemeClr>
                </a:solidFill>
              </a:rPr>
              <a:t>Las reformas impulsaron la competencia, lo cual resultó en importantes disminuciones de precios</a:t>
            </a:r>
          </a:p>
        </p:txBody>
      </p:sp>
      <p:sp>
        <p:nvSpPr>
          <p:cNvPr id="4" name="Rectangle 3"/>
          <p:cNvSpPr/>
          <p:nvPr/>
        </p:nvSpPr>
        <p:spPr>
          <a:xfrm>
            <a:off x="0" y="1588730"/>
            <a:ext cx="9144000" cy="400110"/>
          </a:xfrm>
          <a:prstGeom prst="rect">
            <a:avLst/>
          </a:prstGeom>
        </p:spPr>
        <p:txBody>
          <a:bodyPr wrap="square">
            <a:spAutoFit/>
          </a:bodyPr>
          <a:lstStyle/>
          <a:p>
            <a:pPr algn="ctr"/>
            <a:r>
              <a:rPr lang="es-MX" sz="2000" dirty="0" smtClean="0">
                <a:solidFill>
                  <a:srgbClr val="34240C"/>
                </a:solidFill>
                <a:latin typeface="+mj-lt"/>
              </a:rPr>
              <a:t>Tendencias en los precios de banda ancha móvil en México, en PPA USD</a:t>
            </a:r>
            <a:endParaRPr lang="es-MX" sz="2000" dirty="0">
              <a:solidFill>
                <a:srgbClr val="34240C"/>
              </a:solidFill>
              <a:latin typeface="+mj-lt"/>
            </a:endParaRPr>
          </a:p>
        </p:txBody>
      </p:sp>
      <p:sp>
        <p:nvSpPr>
          <p:cNvPr id="2" name="Slide Number Placeholder 1"/>
          <p:cNvSpPr>
            <a:spLocks noGrp="1"/>
          </p:cNvSpPr>
          <p:nvPr>
            <p:ph type="sldNum" sz="quarter" idx="4294967295"/>
          </p:nvPr>
        </p:nvSpPr>
        <p:spPr>
          <a:xfrm>
            <a:off x="8640000" y="6411600"/>
            <a:ext cx="342000" cy="244800"/>
          </a:xfrm>
          <a:prstGeom prst="rect">
            <a:avLst/>
          </a:prstGeom>
        </p:spPr>
        <p:txBody>
          <a:bodyPr/>
          <a:lstStyle/>
          <a:p>
            <a:fld id="{78837E49-ABBB-4822-8643-74FF230E591F}" type="slidenum">
              <a:rPr lang="en-GB" smtClean="0"/>
              <a:t>6</a:t>
            </a:fld>
            <a:endParaRPr lang="en-GB"/>
          </a:p>
        </p:txBody>
      </p:sp>
      <p:pic>
        <p:nvPicPr>
          <p:cNvPr id="22"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1520" y="1933102"/>
            <a:ext cx="6687113" cy="40809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23" name="Group 22"/>
          <p:cNvGrpSpPr/>
          <p:nvPr/>
        </p:nvGrpSpPr>
        <p:grpSpPr>
          <a:xfrm>
            <a:off x="1" y="5129158"/>
            <a:ext cx="8532440" cy="1736907"/>
            <a:chOff x="1" y="5129158"/>
            <a:chExt cx="8532440" cy="1736907"/>
          </a:xfrm>
        </p:grpSpPr>
        <p:pic>
          <p:nvPicPr>
            <p:cNvPr id="24" name="Picture 2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 y="5129158"/>
              <a:ext cx="8532440" cy="1736907"/>
            </a:xfrm>
            <a:prstGeom prst="rect">
              <a:avLst/>
            </a:prstGeom>
          </p:spPr>
        </p:pic>
        <p:sp>
          <p:nvSpPr>
            <p:cNvPr id="25" name="Title 3"/>
            <p:cNvSpPr txBox="1">
              <a:spLocks/>
            </p:cNvSpPr>
            <p:nvPr/>
          </p:nvSpPr>
          <p:spPr>
            <a:xfrm>
              <a:off x="1404471" y="6309320"/>
              <a:ext cx="7127969" cy="511200"/>
            </a:xfrm>
            <a:prstGeom prst="rect">
              <a:avLst/>
            </a:prstGeom>
          </p:spPr>
          <p:txBody>
            <a:bodyPr vert="horz" lIns="91440" tIns="45720" rIns="91440" bIns="45720" rtlCol="0" anchor="ctr">
              <a:noAutofit/>
            </a:bodyPr>
            <a:lstStyle>
              <a:lvl1pPr algn="l" rtl="0" eaLnBrk="1" latinLnBrk="0" hangingPunct="1">
                <a:spcBef>
                  <a:spcPct val="0"/>
                </a:spcBef>
                <a:buNone/>
                <a:defRPr kumimoji="0" sz="3200" kern="1200">
                  <a:solidFill>
                    <a:schemeClr val="bg2">
                      <a:lumMod val="10000"/>
                    </a:schemeClr>
                  </a:solidFill>
                  <a:latin typeface="+mj-lt"/>
                  <a:ea typeface="+mj-ea"/>
                  <a:cs typeface="+mj-cs"/>
                </a:defRPr>
              </a:lvl1pPr>
            </a:lstStyle>
            <a:p>
              <a:r>
                <a:rPr lang="es-ES" sz="1400" dirty="0" smtClean="0">
                  <a:solidFill>
                    <a:schemeClr val="bg1"/>
                  </a:solidFill>
                  <a:latin typeface="Arial" panose="020B0604020202020204" pitchFamily="34" charset="0"/>
                  <a:cs typeface="Arial" panose="020B0604020202020204" pitchFamily="34" charset="0"/>
                </a:rPr>
                <a:t>Estudio </a:t>
              </a:r>
              <a:r>
                <a:rPr lang="es-ES" sz="1400" dirty="0">
                  <a:solidFill>
                    <a:schemeClr val="bg1"/>
                  </a:solidFill>
                  <a:latin typeface="Arial" panose="020B0604020202020204" pitchFamily="34" charset="0"/>
                  <a:cs typeface="Arial" panose="020B0604020202020204" pitchFamily="34" charset="0"/>
                </a:rPr>
                <a:t>de la OCDE sobre telecomunicaciones y radiodifusión en México 2017</a:t>
              </a:r>
              <a:r>
                <a:rPr lang="en-US" sz="1400" dirty="0">
                  <a:solidFill>
                    <a:schemeClr val="bg1"/>
                  </a:solidFill>
                  <a:latin typeface="Arial" panose="020B0604020202020204" pitchFamily="34" charset="0"/>
                  <a:cs typeface="Arial" panose="020B0604020202020204" pitchFamily="34" charset="0"/>
                </a:rPr>
                <a:t> </a:t>
              </a:r>
              <a:endParaRPr lang="en-GB" sz="1400" dirty="0">
                <a:solidFill>
                  <a:schemeClr val="bg1"/>
                </a:solidFill>
                <a:latin typeface="Arial" panose="020B0604020202020204" pitchFamily="34" charset="0"/>
                <a:cs typeface="Arial" panose="020B0604020202020204" pitchFamily="34" charset="0"/>
              </a:endParaRPr>
            </a:p>
          </p:txBody>
        </p:sp>
      </p:grpSp>
      <p:grpSp>
        <p:nvGrpSpPr>
          <p:cNvPr id="12" name="Group 11"/>
          <p:cNvGrpSpPr/>
          <p:nvPr/>
        </p:nvGrpSpPr>
        <p:grpSpPr>
          <a:xfrm>
            <a:off x="6732240" y="2564904"/>
            <a:ext cx="2401838" cy="3140248"/>
            <a:chOff x="6860604" y="2774731"/>
            <a:chExt cx="2283396" cy="2869324"/>
          </a:xfrm>
        </p:grpSpPr>
        <p:grpSp>
          <p:nvGrpSpPr>
            <p:cNvPr id="13" name="Group 12"/>
            <p:cNvGrpSpPr/>
            <p:nvPr/>
          </p:nvGrpSpPr>
          <p:grpSpPr>
            <a:xfrm>
              <a:off x="6860604" y="2774731"/>
              <a:ext cx="2062679" cy="2869324"/>
              <a:chOff x="6860604" y="2774731"/>
              <a:chExt cx="2062679" cy="2869324"/>
            </a:xfrm>
          </p:grpSpPr>
          <p:sp>
            <p:nvSpPr>
              <p:cNvPr id="18" name="Rectangle 17"/>
              <p:cNvSpPr/>
              <p:nvPr/>
            </p:nvSpPr>
            <p:spPr>
              <a:xfrm>
                <a:off x="6860604" y="2774731"/>
                <a:ext cx="2062679" cy="2869324"/>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9" name="Straight Connector 18"/>
              <p:cNvCxnSpPr/>
              <p:nvPr/>
            </p:nvCxnSpPr>
            <p:spPr>
              <a:xfrm>
                <a:off x="7236296" y="5333146"/>
                <a:ext cx="648072" cy="0"/>
              </a:xfrm>
              <a:prstGeom prst="line">
                <a:avLst/>
              </a:prstGeom>
              <a:ln w="38100">
                <a:prstDash val="lgDashDot"/>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a:off x="7236296" y="4602810"/>
                <a:ext cx="648072" cy="0"/>
              </a:xfrm>
              <a:prstGeom prst="line">
                <a:avLst/>
              </a:prstGeom>
              <a:ln w="38100">
                <a:solidFill>
                  <a:srgbClr val="C00000"/>
                </a:solidFill>
                <a:prstDash val="dash"/>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a:off x="7236296" y="3872473"/>
                <a:ext cx="648072" cy="0"/>
              </a:xfrm>
              <a:prstGeom prst="line">
                <a:avLst/>
              </a:prstGeom>
              <a:ln w="38100">
                <a:solidFill>
                  <a:srgbClr val="92D050"/>
                </a:solidFill>
                <a:prstDash val="solid"/>
              </a:ln>
            </p:spPr>
            <p:style>
              <a:lnRef idx="1">
                <a:schemeClr val="accent1"/>
              </a:lnRef>
              <a:fillRef idx="0">
                <a:schemeClr val="accent1"/>
              </a:fillRef>
              <a:effectRef idx="0">
                <a:schemeClr val="accent1"/>
              </a:effectRef>
              <a:fontRef idx="minor">
                <a:schemeClr val="tx1"/>
              </a:fontRef>
            </p:style>
          </p:cxnSp>
        </p:grpSp>
        <p:sp>
          <p:nvSpPr>
            <p:cNvPr id="14" name="Rectangle 13"/>
            <p:cNvSpPr/>
            <p:nvPr/>
          </p:nvSpPr>
          <p:spPr>
            <a:xfrm>
              <a:off x="7062228" y="2800183"/>
              <a:ext cx="1659429" cy="615441"/>
            </a:xfrm>
            <a:prstGeom prst="rect">
              <a:avLst/>
            </a:prstGeom>
          </p:spPr>
          <p:txBody>
            <a:bodyPr wrap="none">
              <a:spAutoFit/>
            </a:bodyPr>
            <a:lstStyle/>
            <a:p>
              <a:pPr algn="ctr" fontAlgn="b"/>
              <a:r>
                <a:rPr lang="en-GB" b="1" dirty="0">
                  <a:solidFill>
                    <a:srgbClr val="34240C"/>
                  </a:solidFill>
                  <a:latin typeface="+mj-lt"/>
                </a:rPr>
                <a:t>% </a:t>
              </a:r>
              <a:r>
                <a:rPr lang="en-GB" b="1" dirty="0" smtClean="0">
                  <a:solidFill>
                    <a:srgbClr val="34240C"/>
                  </a:solidFill>
                  <a:latin typeface="+mj-lt"/>
                </a:rPr>
                <a:t>de </a:t>
              </a:r>
              <a:r>
                <a:rPr lang="en-GB" b="1" dirty="0" err="1" smtClean="0">
                  <a:solidFill>
                    <a:srgbClr val="34240C"/>
                  </a:solidFill>
                  <a:latin typeface="+mj-lt"/>
                </a:rPr>
                <a:t>cambio</a:t>
              </a:r>
              <a:r>
                <a:rPr lang="en-GB" b="1" dirty="0" smtClean="0">
                  <a:solidFill>
                    <a:srgbClr val="34240C"/>
                  </a:solidFill>
                  <a:latin typeface="+mj-lt"/>
                </a:rPr>
                <a:t> </a:t>
              </a:r>
            </a:p>
            <a:p>
              <a:pPr algn="ctr" fontAlgn="b"/>
              <a:r>
                <a:rPr lang="en-GB" b="1" dirty="0" smtClean="0">
                  <a:solidFill>
                    <a:srgbClr val="34240C"/>
                  </a:solidFill>
                  <a:latin typeface="+mj-lt"/>
                </a:rPr>
                <a:t>2013-16</a:t>
              </a:r>
              <a:endParaRPr lang="en-GB" b="1" dirty="0">
                <a:solidFill>
                  <a:srgbClr val="34240C"/>
                </a:solidFill>
                <a:latin typeface="+mj-lt"/>
              </a:endParaRPr>
            </a:p>
          </p:txBody>
        </p:sp>
        <p:sp>
          <p:nvSpPr>
            <p:cNvPr id="15" name="TextBox 14"/>
            <p:cNvSpPr txBox="1"/>
            <p:nvPr/>
          </p:nvSpPr>
          <p:spPr>
            <a:xfrm>
              <a:off x="8021562" y="5117122"/>
              <a:ext cx="1122438" cy="400110"/>
            </a:xfrm>
            <a:prstGeom prst="rect">
              <a:avLst/>
            </a:prstGeom>
            <a:noFill/>
          </p:spPr>
          <p:txBody>
            <a:bodyPr wrap="square" rtlCol="0">
              <a:spAutoFit/>
            </a:bodyPr>
            <a:lstStyle/>
            <a:p>
              <a:r>
                <a:rPr lang="en-GB" sz="2000" b="1" dirty="0" smtClean="0">
                  <a:solidFill>
                    <a:srgbClr val="34240C"/>
                  </a:solidFill>
                  <a:latin typeface="+mj-lt"/>
                </a:rPr>
                <a:t>-65 %</a:t>
              </a:r>
              <a:endParaRPr lang="en-GB" sz="2000" b="1" dirty="0">
                <a:solidFill>
                  <a:srgbClr val="34240C"/>
                </a:solidFill>
                <a:latin typeface="+mj-lt"/>
              </a:endParaRPr>
            </a:p>
          </p:txBody>
        </p:sp>
        <p:sp>
          <p:nvSpPr>
            <p:cNvPr id="16" name="TextBox 15"/>
            <p:cNvSpPr txBox="1"/>
            <p:nvPr/>
          </p:nvSpPr>
          <p:spPr>
            <a:xfrm>
              <a:off x="8021562" y="4390682"/>
              <a:ext cx="1122438" cy="400110"/>
            </a:xfrm>
            <a:prstGeom prst="rect">
              <a:avLst/>
            </a:prstGeom>
            <a:noFill/>
          </p:spPr>
          <p:txBody>
            <a:bodyPr wrap="square" rtlCol="0">
              <a:spAutoFit/>
            </a:bodyPr>
            <a:lstStyle/>
            <a:p>
              <a:r>
                <a:rPr lang="en-GB" sz="2000" b="1" dirty="0" smtClean="0">
                  <a:solidFill>
                    <a:srgbClr val="34240C"/>
                  </a:solidFill>
                  <a:latin typeface="+mj-lt"/>
                </a:rPr>
                <a:t>-61 %</a:t>
              </a:r>
              <a:endParaRPr lang="en-GB" sz="2000" b="1" dirty="0">
                <a:solidFill>
                  <a:srgbClr val="34240C"/>
                </a:solidFill>
                <a:latin typeface="+mj-lt"/>
              </a:endParaRPr>
            </a:p>
          </p:txBody>
        </p:sp>
        <p:sp>
          <p:nvSpPr>
            <p:cNvPr id="17" name="TextBox 16"/>
            <p:cNvSpPr txBox="1"/>
            <p:nvPr/>
          </p:nvSpPr>
          <p:spPr>
            <a:xfrm>
              <a:off x="8021562" y="3672418"/>
              <a:ext cx="1122438" cy="400110"/>
            </a:xfrm>
            <a:prstGeom prst="rect">
              <a:avLst/>
            </a:prstGeom>
            <a:noFill/>
          </p:spPr>
          <p:txBody>
            <a:bodyPr wrap="square" rtlCol="0">
              <a:spAutoFit/>
            </a:bodyPr>
            <a:lstStyle/>
            <a:p>
              <a:r>
                <a:rPr lang="en-GB" sz="2000" b="1" dirty="0" smtClean="0">
                  <a:solidFill>
                    <a:srgbClr val="34240C"/>
                  </a:solidFill>
                  <a:latin typeface="+mj-lt"/>
                </a:rPr>
                <a:t>-75 %</a:t>
              </a:r>
              <a:endParaRPr lang="en-GB" sz="2000" b="1" dirty="0">
                <a:solidFill>
                  <a:srgbClr val="34240C"/>
                </a:solidFill>
                <a:latin typeface="+mj-lt"/>
              </a:endParaRPr>
            </a:p>
          </p:txBody>
        </p:sp>
      </p:grpSp>
    </p:spTree>
    <p:extLst>
      <p:ext uri="{BB962C8B-B14F-4D97-AF65-F5344CB8AC3E}">
        <p14:creationId xmlns:p14="http://schemas.microsoft.com/office/powerpoint/2010/main" val="289115753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s-MX" sz="2600" dirty="0" smtClean="0">
                <a:solidFill>
                  <a:schemeClr val="tx2">
                    <a:lumMod val="75000"/>
                  </a:schemeClr>
                </a:solidFill>
              </a:rPr>
              <a:t>…mientra</a:t>
            </a:r>
            <a:r>
              <a:rPr lang="es-MX" sz="2600" dirty="0" smtClean="0">
                <a:solidFill>
                  <a:schemeClr val="tx2">
                    <a:lumMod val="75000"/>
                  </a:schemeClr>
                </a:solidFill>
              </a:rPr>
              <a:t>s </a:t>
            </a:r>
            <a:r>
              <a:rPr lang="es-MX" sz="2600" dirty="0" smtClean="0">
                <a:solidFill>
                  <a:schemeClr val="tx2">
                    <a:lumMod val="75000"/>
                  </a:schemeClr>
                </a:solidFill>
              </a:rPr>
              <a:t>continúa el </a:t>
            </a:r>
            <a:r>
              <a:rPr lang="es-MX" sz="2600" dirty="0">
                <a:solidFill>
                  <a:schemeClr val="tx2">
                    <a:lumMod val="75000"/>
                  </a:schemeClr>
                </a:solidFill>
              </a:rPr>
              <a:t>crecimiento en el sector</a:t>
            </a:r>
          </a:p>
        </p:txBody>
      </p:sp>
      <p:sp>
        <p:nvSpPr>
          <p:cNvPr id="6" name="Rectangle 5"/>
          <p:cNvSpPr/>
          <p:nvPr/>
        </p:nvSpPr>
        <p:spPr>
          <a:xfrm>
            <a:off x="17529" y="1340768"/>
            <a:ext cx="9144000" cy="707886"/>
          </a:xfrm>
          <a:prstGeom prst="rect">
            <a:avLst/>
          </a:prstGeom>
        </p:spPr>
        <p:txBody>
          <a:bodyPr wrap="square">
            <a:spAutoFit/>
          </a:bodyPr>
          <a:lstStyle/>
          <a:p>
            <a:pPr algn="ctr"/>
            <a:r>
              <a:rPr lang="es-MX" sz="2000" dirty="0" smtClean="0">
                <a:solidFill>
                  <a:srgbClr val="34240C"/>
                </a:solidFill>
                <a:latin typeface="+mj-lt"/>
              </a:rPr>
              <a:t>Crecimiento de los ingresos en los sectores de telecomunicaciones y radiodifusión comparado al crecimiento del PIB en México</a:t>
            </a:r>
            <a:endParaRPr lang="es-MX" sz="2000" dirty="0">
              <a:solidFill>
                <a:srgbClr val="34240C"/>
              </a:solidFill>
              <a:latin typeface="+mj-lt"/>
            </a:endParaRPr>
          </a:p>
        </p:txBody>
      </p:sp>
      <p:sp>
        <p:nvSpPr>
          <p:cNvPr id="4" name="Slide Number Placeholder 3"/>
          <p:cNvSpPr>
            <a:spLocks noGrp="1"/>
          </p:cNvSpPr>
          <p:nvPr>
            <p:ph type="sldNum" sz="quarter" idx="4294967295"/>
          </p:nvPr>
        </p:nvSpPr>
        <p:spPr>
          <a:xfrm>
            <a:off x="8640000" y="6411600"/>
            <a:ext cx="342000" cy="244800"/>
          </a:xfrm>
          <a:prstGeom prst="rect">
            <a:avLst/>
          </a:prstGeom>
        </p:spPr>
        <p:txBody>
          <a:bodyPr/>
          <a:lstStyle/>
          <a:p>
            <a:fld id="{78837E49-ABBB-4822-8643-74FF230E591F}" type="slidenum">
              <a:rPr lang="en-GB" smtClean="0"/>
              <a:t>7</a:t>
            </a:fld>
            <a:endParaRPr lang="en-GB"/>
          </a:p>
        </p:txBody>
      </p:sp>
      <p:pic>
        <p:nvPicPr>
          <p:cNvPr id="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15616" y="2048654"/>
            <a:ext cx="6873484" cy="40446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extBox 6"/>
          <p:cNvSpPr txBox="1"/>
          <p:nvPr/>
        </p:nvSpPr>
        <p:spPr>
          <a:xfrm>
            <a:off x="2123728" y="6032321"/>
            <a:ext cx="5112568" cy="276999"/>
          </a:xfrm>
          <a:prstGeom prst="rect">
            <a:avLst/>
          </a:prstGeom>
          <a:noFill/>
        </p:spPr>
        <p:txBody>
          <a:bodyPr wrap="square" rtlCol="0">
            <a:spAutoFit/>
          </a:bodyPr>
          <a:lstStyle/>
          <a:p>
            <a:pPr algn="ctr"/>
            <a:r>
              <a:rPr lang="en-GB" sz="1200" dirty="0" smtClean="0">
                <a:solidFill>
                  <a:srgbClr val="34240C"/>
                </a:solidFill>
                <a:latin typeface="+mj-lt"/>
              </a:rPr>
              <a:t>Nota: </a:t>
            </a:r>
            <a:r>
              <a:rPr lang="en-GB" sz="1200" dirty="0" err="1" smtClean="0">
                <a:solidFill>
                  <a:srgbClr val="34240C"/>
                </a:solidFill>
                <a:latin typeface="+mj-lt"/>
              </a:rPr>
              <a:t>basado</a:t>
            </a:r>
            <a:r>
              <a:rPr lang="en-GB" sz="1200" dirty="0" smtClean="0">
                <a:solidFill>
                  <a:srgbClr val="34240C"/>
                </a:solidFill>
                <a:latin typeface="+mj-lt"/>
              </a:rPr>
              <a:t> </a:t>
            </a:r>
            <a:r>
              <a:rPr lang="en-GB" sz="1200" dirty="0" err="1" smtClean="0">
                <a:solidFill>
                  <a:srgbClr val="34240C"/>
                </a:solidFill>
                <a:latin typeface="+mj-lt"/>
              </a:rPr>
              <a:t>en</a:t>
            </a:r>
            <a:r>
              <a:rPr lang="en-GB" sz="1200" dirty="0" smtClean="0">
                <a:solidFill>
                  <a:srgbClr val="34240C"/>
                </a:solidFill>
                <a:latin typeface="+mj-lt"/>
              </a:rPr>
              <a:t> </a:t>
            </a:r>
            <a:r>
              <a:rPr lang="en-GB" sz="1200" dirty="0" err="1" smtClean="0">
                <a:solidFill>
                  <a:srgbClr val="34240C"/>
                </a:solidFill>
                <a:latin typeface="+mj-lt"/>
              </a:rPr>
              <a:t>precios</a:t>
            </a:r>
            <a:r>
              <a:rPr lang="en-GB" sz="1200" dirty="0" smtClean="0">
                <a:solidFill>
                  <a:srgbClr val="34240C"/>
                </a:solidFill>
                <a:latin typeface="+mj-lt"/>
              </a:rPr>
              <a:t> </a:t>
            </a:r>
            <a:r>
              <a:rPr lang="en-GB" sz="1200" dirty="0" err="1" smtClean="0">
                <a:solidFill>
                  <a:srgbClr val="34240C"/>
                </a:solidFill>
                <a:latin typeface="+mj-lt"/>
              </a:rPr>
              <a:t>constantes</a:t>
            </a:r>
            <a:r>
              <a:rPr lang="en-GB" sz="1200" dirty="0" smtClean="0">
                <a:solidFill>
                  <a:srgbClr val="34240C"/>
                </a:solidFill>
                <a:latin typeface="+mj-lt"/>
              </a:rPr>
              <a:t> </a:t>
            </a:r>
            <a:r>
              <a:rPr lang="en-GB" sz="1200" dirty="0" err="1" smtClean="0">
                <a:solidFill>
                  <a:srgbClr val="34240C"/>
                </a:solidFill>
                <a:latin typeface="+mj-lt"/>
              </a:rPr>
              <a:t>en</a:t>
            </a:r>
            <a:r>
              <a:rPr lang="en-GB" sz="1200" dirty="0" smtClean="0">
                <a:solidFill>
                  <a:srgbClr val="34240C"/>
                </a:solidFill>
                <a:latin typeface="+mj-lt"/>
              </a:rPr>
              <a:t> pesos, 2008</a:t>
            </a:r>
            <a:endParaRPr lang="en-GB" sz="1200" dirty="0">
              <a:latin typeface="+mj-lt"/>
            </a:endParaRPr>
          </a:p>
        </p:txBody>
      </p:sp>
      <p:grpSp>
        <p:nvGrpSpPr>
          <p:cNvPr id="13" name="Group 12"/>
          <p:cNvGrpSpPr/>
          <p:nvPr/>
        </p:nvGrpSpPr>
        <p:grpSpPr>
          <a:xfrm>
            <a:off x="1" y="5129158"/>
            <a:ext cx="8532440" cy="1736907"/>
            <a:chOff x="1" y="5129158"/>
            <a:chExt cx="8532440" cy="1736907"/>
          </a:xfrm>
        </p:grpSpPr>
        <p:pic>
          <p:nvPicPr>
            <p:cNvPr id="14" name="Picture 1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 y="5129158"/>
              <a:ext cx="8532440" cy="1736907"/>
            </a:xfrm>
            <a:prstGeom prst="rect">
              <a:avLst/>
            </a:prstGeom>
          </p:spPr>
        </p:pic>
        <p:sp>
          <p:nvSpPr>
            <p:cNvPr id="15" name="Title 3"/>
            <p:cNvSpPr txBox="1">
              <a:spLocks/>
            </p:cNvSpPr>
            <p:nvPr/>
          </p:nvSpPr>
          <p:spPr>
            <a:xfrm>
              <a:off x="1404471" y="6309320"/>
              <a:ext cx="7127969" cy="511200"/>
            </a:xfrm>
            <a:prstGeom prst="rect">
              <a:avLst/>
            </a:prstGeom>
          </p:spPr>
          <p:txBody>
            <a:bodyPr vert="horz" lIns="91440" tIns="45720" rIns="91440" bIns="45720" rtlCol="0" anchor="ctr">
              <a:noAutofit/>
            </a:bodyPr>
            <a:lstStyle>
              <a:lvl1pPr algn="l" rtl="0" eaLnBrk="1" latinLnBrk="0" hangingPunct="1">
                <a:spcBef>
                  <a:spcPct val="0"/>
                </a:spcBef>
                <a:buNone/>
                <a:defRPr kumimoji="0" sz="3200" kern="1200">
                  <a:solidFill>
                    <a:schemeClr val="bg2">
                      <a:lumMod val="10000"/>
                    </a:schemeClr>
                  </a:solidFill>
                  <a:latin typeface="+mj-lt"/>
                  <a:ea typeface="+mj-ea"/>
                  <a:cs typeface="+mj-cs"/>
                </a:defRPr>
              </a:lvl1pPr>
            </a:lstStyle>
            <a:p>
              <a:r>
                <a:rPr lang="es-ES" sz="1400" dirty="0" smtClean="0">
                  <a:solidFill>
                    <a:schemeClr val="bg1"/>
                  </a:solidFill>
                  <a:latin typeface="Arial" panose="020B0604020202020204" pitchFamily="34" charset="0"/>
                  <a:cs typeface="Arial" panose="020B0604020202020204" pitchFamily="34" charset="0"/>
                </a:rPr>
                <a:t>Estudio </a:t>
              </a:r>
              <a:r>
                <a:rPr lang="es-ES" sz="1400" dirty="0">
                  <a:solidFill>
                    <a:schemeClr val="bg1"/>
                  </a:solidFill>
                  <a:latin typeface="Arial" panose="020B0604020202020204" pitchFamily="34" charset="0"/>
                  <a:cs typeface="Arial" panose="020B0604020202020204" pitchFamily="34" charset="0"/>
                </a:rPr>
                <a:t>de la OCDE sobre telecomunicaciones y radiodifusión en México 2017</a:t>
              </a:r>
              <a:r>
                <a:rPr lang="en-US" sz="1400" dirty="0">
                  <a:solidFill>
                    <a:schemeClr val="bg1"/>
                  </a:solidFill>
                  <a:latin typeface="Arial" panose="020B0604020202020204" pitchFamily="34" charset="0"/>
                  <a:cs typeface="Arial" panose="020B0604020202020204" pitchFamily="34" charset="0"/>
                </a:rPr>
                <a:t> </a:t>
              </a:r>
              <a:endParaRPr lang="en-GB" sz="1400" dirty="0">
                <a:solidFill>
                  <a:schemeClr val="bg1"/>
                </a:solidFill>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300074092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71600" y="260648"/>
            <a:ext cx="7956376" cy="1022400"/>
          </a:xfrm>
        </p:spPr>
        <p:txBody>
          <a:bodyPr/>
          <a:lstStyle/>
          <a:p>
            <a:pPr algn="ctr"/>
            <a:r>
              <a:rPr lang="en-US" sz="2800" b="1" dirty="0" smtClean="0">
                <a:solidFill>
                  <a:schemeClr val="tx2"/>
                </a:solidFill>
              </a:rPr>
              <a:t>La </a:t>
            </a:r>
            <a:r>
              <a:rPr lang="en-US" sz="2800" b="1" dirty="0" err="1" smtClean="0">
                <a:solidFill>
                  <a:schemeClr val="tx2"/>
                </a:solidFill>
              </a:rPr>
              <a:t>reforma</a:t>
            </a:r>
            <a:r>
              <a:rPr lang="en-US" sz="2800" b="1" dirty="0" smtClean="0">
                <a:solidFill>
                  <a:schemeClr val="tx2"/>
                </a:solidFill>
              </a:rPr>
              <a:t> </a:t>
            </a:r>
            <a:r>
              <a:rPr lang="en-US" sz="2800" b="1" dirty="0" err="1" smtClean="0">
                <a:solidFill>
                  <a:schemeClr val="tx2"/>
                </a:solidFill>
              </a:rPr>
              <a:t>energética</a:t>
            </a:r>
            <a:r>
              <a:rPr lang="en-US" sz="2800" b="1" dirty="0" smtClean="0">
                <a:solidFill>
                  <a:schemeClr val="tx2"/>
                </a:solidFill>
              </a:rPr>
              <a:t> </a:t>
            </a:r>
            <a:r>
              <a:rPr lang="en-US" sz="2800" b="1" dirty="0" err="1" smtClean="0">
                <a:solidFill>
                  <a:schemeClr val="tx2"/>
                </a:solidFill>
              </a:rPr>
              <a:t>atrae</a:t>
            </a:r>
            <a:r>
              <a:rPr lang="en-US" sz="2800" b="1" dirty="0" smtClean="0">
                <a:solidFill>
                  <a:schemeClr val="tx2"/>
                </a:solidFill>
              </a:rPr>
              <a:t> </a:t>
            </a:r>
            <a:r>
              <a:rPr lang="en-US" sz="2800" b="1" dirty="0" err="1" smtClean="0">
                <a:solidFill>
                  <a:schemeClr val="tx2"/>
                </a:solidFill>
              </a:rPr>
              <a:t>inversión</a:t>
            </a:r>
            <a:r>
              <a:rPr lang="en-US" sz="2800" b="1" dirty="0" smtClean="0">
                <a:solidFill>
                  <a:schemeClr val="tx2"/>
                </a:solidFill>
              </a:rPr>
              <a:t> </a:t>
            </a:r>
            <a:r>
              <a:rPr lang="en-US" sz="2800" b="1" dirty="0" err="1" smtClean="0">
                <a:solidFill>
                  <a:schemeClr val="tx2"/>
                </a:solidFill>
              </a:rPr>
              <a:t>extranjera</a:t>
            </a:r>
            <a:endParaRPr lang="en-GB" sz="2800" b="1" dirty="0">
              <a:solidFill>
                <a:schemeClr val="tx2"/>
              </a:solidFill>
            </a:endParaRPr>
          </a:p>
        </p:txBody>
      </p:sp>
      <p:graphicFrame>
        <p:nvGraphicFramePr>
          <p:cNvPr id="3" name="Table 2"/>
          <p:cNvGraphicFramePr>
            <a:graphicFrameLocks noGrp="1"/>
          </p:cNvGraphicFramePr>
          <p:nvPr>
            <p:extLst>
              <p:ext uri="{D42A27DB-BD31-4B8C-83A1-F6EECF244321}">
                <p14:modId xmlns:p14="http://schemas.microsoft.com/office/powerpoint/2010/main" val="1724102486"/>
              </p:ext>
            </p:extLst>
          </p:nvPr>
        </p:nvGraphicFramePr>
        <p:xfrm>
          <a:off x="899592" y="2276872"/>
          <a:ext cx="7242802" cy="3024337"/>
        </p:xfrm>
        <a:graphic>
          <a:graphicData uri="http://schemas.openxmlformats.org/drawingml/2006/table">
            <a:tbl>
              <a:tblPr firstRow="1" firstCol="1" bandRow="1"/>
              <a:tblGrid>
                <a:gridCol w="3347028">
                  <a:extLst>
                    <a:ext uri="{9D8B030D-6E8A-4147-A177-3AD203B41FA5}">
                      <a16:colId xmlns:a16="http://schemas.microsoft.com/office/drawing/2014/main" xmlns="" val="20000"/>
                    </a:ext>
                  </a:extLst>
                </a:gridCol>
                <a:gridCol w="114300">
                  <a:extLst>
                    <a:ext uri="{9D8B030D-6E8A-4147-A177-3AD203B41FA5}">
                      <a16:colId xmlns:a16="http://schemas.microsoft.com/office/drawing/2014/main" xmlns="" val="20001"/>
                    </a:ext>
                  </a:extLst>
                </a:gridCol>
                <a:gridCol w="901155">
                  <a:extLst>
                    <a:ext uri="{9D8B030D-6E8A-4147-A177-3AD203B41FA5}">
                      <a16:colId xmlns:a16="http://schemas.microsoft.com/office/drawing/2014/main" xmlns="" val="20002"/>
                    </a:ext>
                  </a:extLst>
                </a:gridCol>
                <a:gridCol w="1044097">
                  <a:extLst>
                    <a:ext uri="{9D8B030D-6E8A-4147-A177-3AD203B41FA5}">
                      <a16:colId xmlns:a16="http://schemas.microsoft.com/office/drawing/2014/main" xmlns="" val="20003"/>
                    </a:ext>
                  </a:extLst>
                </a:gridCol>
                <a:gridCol w="918112">
                  <a:extLst>
                    <a:ext uri="{9D8B030D-6E8A-4147-A177-3AD203B41FA5}">
                      <a16:colId xmlns:a16="http://schemas.microsoft.com/office/drawing/2014/main" xmlns="" val="20004"/>
                    </a:ext>
                  </a:extLst>
                </a:gridCol>
                <a:gridCol w="918110">
                  <a:extLst>
                    <a:ext uri="{9D8B030D-6E8A-4147-A177-3AD203B41FA5}">
                      <a16:colId xmlns:a16="http://schemas.microsoft.com/office/drawing/2014/main" xmlns="" val="20005"/>
                    </a:ext>
                  </a:extLst>
                </a:gridCol>
              </a:tblGrid>
              <a:tr h="1070643">
                <a:tc gridSpan="2">
                  <a:txBody>
                    <a:bodyPr/>
                    <a:lstStyle/>
                    <a:p>
                      <a:pPr algn="ctr"/>
                      <a:r>
                        <a:rPr lang="en-US" sz="1800" dirty="0" smtClean="0">
                          <a:solidFill>
                            <a:srgbClr val="000000"/>
                          </a:solidFill>
                          <a:effectLst/>
                          <a:latin typeface="Arial Narrow" panose="020B0606020202030204" pitchFamily="34" charset="0"/>
                          <a:ea typeface="Calibri"/>
                          <a:cs typeface="Times New Roman"/>
                        </a:rPr>
                        <a:t>(miles</a:t>
                      </a:r>
                      <a:r>
                        <a:rPr lang="en-US" sz="1800" baseline="0" dirty="0" smtClean="0">
                          <a:solidFill>
                            <a:srgbClr val="000000"/>
                          </a:solidFill>
                          <a:effectLst/>
                          <a:latin typeface="Arial Narrow" panose="020B0606020202030204" pitchFamily="34" charset="0"/>
                          <a:ea typeface="Calibri"/>
                          <a:cs typeface="Times New Roman"/>
                        </a:rPr>
                        <a:t> de </a:t>
                      </a:r>
                      <a:r>
                        <a:rPr lang="en-US" sz="1800" baseline="0" dirty="0" err="1" smtClean="0">
                          <a:solidFill>
                            <a:srgbClr val="000000"/>
                          </a:solidFill>
                          <a:effectLst/>
                          <a:latin typeface="Arial Narrow" panose="020B0606020202030204" pitchFamily="34" charset="0"/>
                          <a:ea typeface="Calibri"/>
                          <a:cs typeface="Times New Roman"/>
                        </a:rPr>
                        <a:t>millones</a:t>
                      </a:r>
                      <a:r>
                        <a:rPr lang="en-US" sz="1800" baseline="0" dirty="0" smtClean="0">
                          <a:solidFill>
                            <a:srgbClr val="000000"/>
                          </a:solidFill>
                          <a:effectLst/>
                          <a:latin typeface="Arial Narrow" panose="020B0606020202030204" pitchFamily="34" charset="0"/>
                          <a:ea typeface="Calibri"/>
                          <a:cs typeface="Times New Roman"/>
                        </a:rPr>
                        <a:t> USD</a:t>
                      </a:r>
                      <a:r>
                        <a:rPr lang="en-US" sz="1800" dirty="0" smtClean="0">
                          <a:solidFill>
                            <a:srgbClr val="000000"/>
                          </a:solidFill>
                          <a:effectLst/>
                          <a:latin typeface="Arial Narrow" panose="020B0606020202030204" pitchFamily="34" charset="0"/>
                          <a:ea typeface="Calibri"/>
                          <a:cs typeface="Times New Roman"/>
                        </a:rPr>
                        <a:t>)</a:t>
                      </a:r>
                      <a:endParaRPr lang="fr-FR" sz="1800" dirty="0">
                        <a:effectLst/>
                        <a:latin typeface="Arial Narrow" panose="020B0606020202030204" pitchFamily="34" charset="0"/>
                      </a:endParaRPr>
                    </a:p>
                  </a:txBody>
                  <a:tcPr marL="44450" marR="4445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rgbClr val="0070C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fr-FR"/>
                    </a:p>
                  </a:txBody>
                  <a:tcPr/>
                </a:tc>
                <a:tc>
                  <a:txBody>
                    <a:bodyPr/>
                    <a:lstStyle/>
                    <a:p>
                      <a:pPr algn="ctr">
                        <a:spcAft>
                          <a:spcPts val="0"/>
                        </a:spcAft>
                      </a:pPr>
                      <a:r>
                        <a:rPr lang="fr-FR" sz="1800" b="1" dirty="0" smtClean="0">
                          <a:solidFill>
                            <a:srgbClr val="000000"/>
                          </a:solidFill>
                          <a:effectLst/>
                          <a:latin typeface="Arial Narrow" panose="020B0606020202030204" pitchFamily="34" charset="0"/>
                          <a:ea typeface="Calibri"/>
                          <a:cs typeface="Times New Roman"/>
                        </a:rPr>
                        <a:t>1</a:t>
                      </a:r>
                      <a:r>
                        <a:rPr lang="fr-FR" sz="1800" b="1" baseline="30000" dirty="0" smtClean="0">
                          <a:solidFill>
                            <a:srgbClr val="000000"/>
                          </a:solidFill>
                          <a:effectLst/>
                          <a:latin typeface="Arial Narrow" panose="020B0606020202030204" pitchFamily="34" charset="0"/>
                          <a:ea typeface="Calibri"/>
                          <a:cs typeface="Times New Roman"/>
                        </a:rPr>
                        <a:t>a</a:t>
                      </a:r>
                      <a:r>
                        <a:rPr lang="fr-FR" sz="1800" b="1" dirty="0" smtClean="0">
                          <a:solidFill>
                            <a:srgbClr val="000000"/>
                          </a:solidFill>
                          <a:effectLst/>
                          <a:latin typeface="Arial Narrow" panose="020B0606020202030204" pitchFamily="34" charset="0"/>
                          <a:ea typeface="Calibri"/>
                          <a:cs typeface="Times New Roman"/>
                        </a:rPr>
                        <a:t> </a:t>
                      </a:r>
                      <a:r>
                        <a:rPr lang="fr-FR" sz="1800" b="1" dirty="0" err="1" smtClean="0">
                          <a:solidFill>
                            <a:srgbClr val="000000"/>
                          </a:solidFill>
                          <a:effectLst/>
                          <a:latin typeface="Arial Narrow" panose="020B0606020202030204" pitchFamily="34" charset="0"/>
                          <a:ea typeface="Calibri"/>
                          <a:cs typeface="Times New Roman"/>
                        </a:rPr>
                        <a:t>ronda</a:t>
                      </a:r>
                      <a:endParaRPr lang="fr-FR" sz="1800" b="1" dirty="0">
                        <a:effectLst/>
                        <a:latin typeface="Arial Narrow" panose="020B0606020202030204" pitchFamily="34" charset="0"/>
                        <a:ea typeface="Calibri"/>
                        <a:cs typeface="Times New Roman"/>
                      </a:endParaRPr>
                    </a:p>
                  </a:txBody>
                  <a:tcPr marL="44450" marR="4445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rgbClr val="0070C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spcAft>
                          <a:spcPts val="0"/>
                        </a:spcAft>
                      </a:pPr>
                      <a:r>
                        <a:rPr lang="fr-FR" sz="1800" b="1" dirty="0" smtClean="0">
                          <a:solidFill>
                            <a:srgbClr val="000000"/>
                          </a:solidFill>
                          <a:effectLst/>
                          <a:latin typeface="Arial Narrow" panose="020B0606020202030204" pitchFamily="34" charset="0"/>
                          <a:ea typeface="Calibri"/>
                          <a:cs typeface="Times New Roman"/>
                        </a:rPr>
                        <a:t>2</a:t>
                      </a:r>
                      <a:r>
                        <a:rPr kumimoji="0" lang="fr-FR" sz="1800" b="1" kern="1200" baseline="30000" dirty="0" smtClean="0">
                          <a:solidFill>
                            <a:srgbClr val="000000"/>
                          </a:solidFill>
                          <a:effectLst/>
                          <a:latin typeface="Arial Narrow" panose="020B0606020202030204" pitchFamily="34" charset="0"/>
                          <a:ea typeface="Calibri"/>
                          <a:cs typeface="Times New Roman"/>
                        </a:rPr>
                        <a:t>a</a:t>
                      </a:r>
                      <a:r>
                        <a:rPr kumimoji="0" lang="fr-FR" sz="1800" b="1" kern="1200" baseline="0" dirty="0" smtClean="0">
                          <a:solidFill>
                            <a:srgbClr val="000000"/>
                          </a:solidFill>
                          <a:effectLst/>
                          <a:latin typeface="Arial Narrow" panose="020B0606020202030204" pitchFamily="34" charset="0"/>
                          <a:ea typeface="Calibri"/>
                          <a:cs typeface="Times New Roman"/>
                        </a:rPr>
                        <a:t> </a:t>
                      </a:r>
                      <a:r>
                        <a:rPr lang="fr-FR" sz="1800" b="1" dirty="0" err="1" smtClean="0">
                          <a:solidFill>
                            <a:srgbClr val="000000"/>
                          </a:solidFill>
                          <a:effectLst/>
                          <a:latin typeface="Arial Narrow" panose="020B0606020202030204" pitchFamily="34" charset="0"/>
                          <a:ea typeface="Calibri"/>
                          <a:cs typeface="Times New Roman"/>
                        </a:rPr>
                        <a:t>ronda</a:t>
                      </a:r>
                      <a:endParaRPr lang="fr-FR" sz="1800" b="1" dirty="0">
                        <a:effectLst/>
                        <a:latin typeface="Arial Narrow" panose="020B0606020202030204" pitchFamily="34" charset="0"/>
                        <a:ea typeface="Calibri"/>
                        <a:cs typeface="Times New Roman"/>
                      </a:endParaRPr>
                    </a:p>
                  </a:txBody>
                  <a:tcPr marL="44450" marR="4445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rgbClr val="0070C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spcAft>
                          <a:spcPts val="0"/>
                        </a:spcAft>
                      </a:pPr>
                      <a:r>
                        <a:rPr lang="fr-FR" sz="1800" b="1" dirty="0" smtClean="0">
                          <a:solidFill>
                            <a:srgbClr val="000000"/>
                          </a:solidFill>
                          <a:effectLst/>
                          <a:latin typeface="Arial Narrow" panose="020B0606020202030204" pitchFamily="34" charset="0"/>
                          <a:ea typeface="Calibri"/>
                          <a:cs typeface="Times New Roman"/>
                        </a:rPr>
                        <a:t>3</a:t>
                      </a:r>
                      <a:r>
                        <a:rPr kumimoji="0" lang="fr-FR" sz="1800" b="1" kern="1200" baseline="30000" dirty="0" smtClean="0">
                          <a:solidFill>
                            <a:srgbClr val="000000"/>
                          </a:solidFill>
                          <a:effectLst/>
                          <a:latin typeface="Arial Narrow" panose="020B0606020202030204" pitchFamily="34" charset="0"/>
                          <a:ea typeface="Calibri"/>
                          <a:cs typeface="Times New Roman"/>
                        </a:rPr>
                        <a:t>a</a:t>
                      </a:r>
                      <a:r>
                        <a:rPr lang="fr-FR" sz="1800" b="1" dirty="0" smtClean="0">
                          <a:solidFill>
                            <a:srgbClr val="000000"/>
                          </a:solidFill>
                          <a:effectLst/>
                          <a:latin typeface="Arial Narrow" panose="020B0606020202030204" pitchFamily="34" charset="0"/>
                          <a:ea typeface="Calibri"/>
                          <a:cs typeface="Times New Roman"/>
                        </a:rPr>
                        <a:t> </a:t>
                      </a:r>
                      <a:r>
                        <a:rPr lang="fr-FR" sz="1800" b="1" dirty="0" err="1" smtClean="0">
                          <a:solidFill>
                            <a:srgbClr val="000000"/>
                          </a:solidFill>
                          <a:effectLst/>
                          <a:latin typeface="Arial Narrow" panose="020B0606020202030204" pitchFamily="34" charset="0"/>
                          <a:ea typeface="Calibri"/>
                          <a:cs typeface="Times New Roman"/>
                        </a:rPr>
                        <a:t>ronda</a:t>
                      </a:r>
                      <a:endParaRPr lang="fr-FR" sz="1800" b="1" dirty="0">
                        <a:effectLst/>
                        <a:latin typeface="Arial Narrow" panose="020B0606020202030204" pitchFamily="34" charset="0"/>
                        <a:ea typeface="Calibri"/>
                        <a:cs typeface="Times New Roman"/>
                      </a:endParaRPr>
                    </a:p>
                  </a:txBody>
                  <a:tcPr marL="44450" marR="4445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rgbClr val="0070C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spcAft>
                          <a:spcPts val="0"/>
                        </a:spcAft>
                      </a:pPr>
                      <a:r>
                        <a:rPr lang="fr-FR" sz="1800" b="1" dirty="0" smtClean="0">
                          <a:solidFill>
                            <a:srgbClr val="000000"/>
                          </a:solidFill>
                          <a:effectLst/>
                          <a:latin typeface="Arial Narrow" panose="020B0606020202030204" pitchFamily="34" charset="0"/>
                          <a:ea typeface="Calibri"/>
                          <a:cs typeface="Times New Roman"/>
                        </a:rPr>
                        <a:t>4</a:t>
                      </a:r>
                      <a:r>
                        <a:rPr kumimoji="0" lang="fr-FR" sz="1800" b="1" kern="1200" baseline="30000" dirty="0" smtClean="0">
                          <a:solidFill>
                            <a:srgbClr val="000000"/>
                          </a:solidFill>
                          <a:effectLst/>
                          <a:latin typeface="Arial Narrow" panose="020B0606020202030204" pitchFamily="34" charset="0"/>
                          <a:ea typeface="Calibri"/>
                          <a:cs typeface="Times New Roman"/>
                        </a:rPr>
                        <a:t>a</a:t>
                      </a:r>
                      <a:r>
                        <a:rPr lang="fr-FR" sz="1800" b="1" dirty="0" smtClean="0">
                          <a:solidFill>
                            <a:srgbClr val="000000"/>
                          </a:solidFill>
                          <a:effectLst/>
                          <a:latin typeface="Arial Narrow" panose="020B0606020202030204" pitchFamily="34" charset="0"/>
                          <a:ea typeface="Calibri"/>
                          <a:cs typeface="Times New Roman"/>
                        </a:rPr>
                        <a:t> </a:t>
                      </a:r>
                      <a:r>
                        <a:rPr lang="fr-FR" sz="1800" b="1" dirty="0" err="1" smtClean="0">
                          <a:solidFill>
                            <a:srgbClr val="000000"/>
                          </a:solidFill>
                          <a:effectLst/>
                          <a:latin typeface="Arial Narrow" panose="020B0606020202030204" pitchFamily="34" charset="0"/>
                          <a:ea typeface="Calibri"/>
                          <a:cs typeface="Times New Roman"/>
                        </a:rPr>
                        <a:t>ronda</a:t>
                      </a:r>
                      <a:endParaRPr lang="fr-FR" sz="1800" b="1" dirty="0">
                        <a:effectLst/>
                        <a:latin typeface="Arial Narrow" panose="020B0606020202030204" pitchFamily="34" charset="0"/>
                        <a:ea typeface="Calibri"/>
                        <a:cs typeface="Times New Roman"/>
                      </a:endParaRPr>
                    </a:p>
                  </a:txBody>
                  <a:tcPr marL="44450" marR="4445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rgbClr val="0070C0"/>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xmlns="" val="10000"/>
                  </a:ext>
                </a:extLst>
              </a:tr>
              <a:tr h="976847">
                <a:tc>
                  <a:txBody>
                    <a:bodyPr/>
                    <a:lstStyle/>
                    <a:p>
                      <a:pPr algn="ctr">
                        <a:spcAft>
                          <a:spcPts val="0"/>
                        </a:spcAft>
                      </a:pPr>
                      <a:r>
                        <a:rPr lang="en-US" sz="1800" dirty="0" err="1" smtClean="0">
                          <a:solidFill>
                            <a:srgbClr val="000000"/>
                          </a:solidFill>
                          <a:effectLst/>
                          <a:latin typeface="Arial Narrow" panose="020B0606020202030204" pitchFamily="34" charset="0"/>
                          <a:ea typeface="Calibri"/>
                          <a:cs typeface="Times New Roman"/>
                        </a:rPr>
                        <a:t>Compromiso</a:t>
                      </a:r>
                      <a:r>
                        <a:rPr lang="en-US" sz="1800" dirty="0" smtClean="0">
                          <a:solidFill>
                            <a:srgbClr val="000000"/>
                          </a:solidFill>
                          <a:effectLst/>
                          <a:latin typeface="Arial Narrow" panose="020B0606020202030204" pitchFamily="34" charset="0"/>
                          <a:ea typeface="Calibri"/>
                          <a:cs typeface="Times New Roman"/>
                        </a:rPr>
                        <a:t> </a:t>
                      </a:r>
                      <a:r>
                        <a:rPr lang="en-US" sz="1800" baseline="0" dirty="0" smtClean="0">
                          <a:solidFill>
                            <a:srgbClr val="000000"/>
                          </a:solidFill>
                          <a:effectLst/>
                          <a:latin typeface="Arial Narrow" panose="020B0606020202030204" pitchFamily="34" charset="0"/>
                          <a:ea typeface="Calibri"/>
                          <a:cs typeface="Times New Roman"/>
                        </a:rPr>
                        <a:t>total de </a:t>
                      </a:r>
                      <a:r>
                        <a:rPr lang="en-US" sz="1800" baseline="0" dirty="0" err="1" smtClean="0">
                          <a:solidFill>
                            <a:srgbClr val="000000"/>
                          </a:solidFill>
                          <a:effectLst/>
                          <a:latin typeface="Arial Narrow" panose="020B0606020202030204" pitchFamily="34" charset="0"/>
                          <a:ea typeface="Calibri"/>
                          <a:cs typeface="Times New Roman"/>
                        </a:rPr>
                        <a:t>i</a:t>
                      </a:r>
                      <a:r>
                        <a:rPr lang="en-US" sz="1800" dirty="0" err="1" smtClean="0">
                          <a:solidFill>
                            <a:srgbClr val="000000"/>
                          </a:solidFill>
                          <a:effectLst/>
                          <a:latin typeface="Arial Narrow" panose="020B0606020202030204" pitchFamily="34" charset="0"/>
                          <a:ea typeface="Calibri"/>
                          <a:cs typeface="Times New Roman"/>
                        </a:rPr>
                        <a:t>nversión</a:t>
                      </a:r>
                      <a:endParaRPr lang="fr-FR" sz="1800" dirty="0">
                        <a:effectLst/>
                        <a:latin typeface="Arial Narrow" panose="020B0606020202030204" pitchFamily="34" charset="0"/>
                        <a:ea typeface="Calibri"/>
                        <a:cs typeface="Times New Roman"/>
                      </a:endParaRPr>
                    </a:p>
                  </a:txBody>
                  <a:tcPr marL="44450" marR="44450" marT="0" marB="0" anchor="ctr">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chemeClr val="tx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spcAft>
                          <a:spcPts val="0"/>
                        </a:spcAft>
                      </a:pPr>
                      <a:endParaRPr lang="fr-FR" sz="1800" dirty="0">
                        <a:effectLst/>
                        <a:latin typeface="Arial Narrow" panose="020B0606020202030204" pitchFamily="34" charset="0"/>
                        <a:ea typeface="Calibri"/>
                        <a:cs typeface="Times New Roman"/>
                      </a:endParaRPr>
                    </a:p>
                  </a:txBody>
                  <a:tcPr marL="44450" marR="44450" marT="0" marB="0" anchor="ctr">
                    <a:lnL w="12700" cap="flat" cmpd="sng" algn="ctr">
                      <a:solidFill>
                        <a:schemeClr val="bg1"/>
                      </a:solidFill>
                      <a:prstDash val="solid"/>
                      <a:round/>
                      <a:headEnd type="none" w="med" len="med"/>
                      <a:tailEnd type="none" w="med" len="med"/>
                    </a:lnL>
                    <a:lnR w="12700" cap="flat" cmpd="sng" algn="ctr">
                      <a:solidFill>
                        <a:schemeClr val="tx1">
                          <a:lumMod val="50000"/>
                        </a:schemeClr>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chemeClr val="tx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spcAft>
                          <a:spcPts val="0"/>
                        </a:spcAft>
                      </a:pPr>
                      <a:r>
                        <a:rPr lang="fr-FR" sz="1800" dirty="0" smtClean="0">
                          <a:solidFill>
                            <a:srgbClr val="000000"/>
                          </a:solidFill>
                          <a:effectLst/>
                          <a:latin typeface="Arial Narrow" panose="020B0606020202030204" pitchFamily="34" charset="0"/>
                          <a:ea typeface="Calibri"/>
                          <a:cs typeface="Times New Roman"/>
                        </a:rPr>
                        <a:t>2.70</a:t>
                      </a:r>
                      <a:endParaRPr lang="fr-FR" sz="1800" dirty="0">
                        <a:effectLst/>
                        <a:latin typeface="Arial Narrow" panose="020B0606020202030204" pitchFamily="34" charset="0"/>
                        <a:ea typeface="Calibri"/>
                        <a:cs typeface="Times New Roman"/>
                      </a:endParaRPr>
                    </a:p>
                  </a:txBody>
                  <a:tcPr marL="44450" marR="44450" marT="0" marB="0" anchor="ctr">
                    <a:lnL w="12700" cap="flat" cmpd="sng" algn="ctr">
                      <a:solidFill>
                        <a:schemeClr val="tx1">
                          <a:lumMod val="50000"/>
                        </a:schemeClr>
                      </a:solidFill>
                      <a:prstDash val="solid"/>
                      <a:round/>
                      <a:headEnd type="none" w="med" len="med"/>
                      <a:tailEnd type="none" w="med" len="med"/>
                    </a:lnL>
                    <a:lnR w="12700" cap="flat" cmpd="sng" algn="ctr">
                      <a:solidFill>
                        <a:schemeClr val="tx1">
                          <a:lumMod val="50000"/>
                        </a:schemeClr>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chemeClr val="tx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spcAft>
                          <a:spcPts val="0"/>
                        </a:spcAft>
                      </a:pPr>
                      <a:r>
                        <a:rPr lang="fr-FR" sz="1800" dirty="0" smtClean="0">
                          <a:solidFill>
                            <a:srgbClr val="000000"/>
                          </a:solidFill>
                          <a:effectLst/>
                          <a:latin typeface="Arial Narrow" panose="020B0606020202030204" pitchFamily="34" charset="0"/>
                          <a:ea typeface="Calibri"/>
                          <a:cs typeface="Times New Roman"/>
                        </a:rPr>
                        <a:t>3.10</a:t>
                      </a:r>
                      <a:endParaRPr lang="fr-FR" sz="1800" dirty="0">
                        <a:effectLst/>
                        <a:latin typeface="Arial Narrow" panose="020B0606020202030204" pitchFamily="34" charset="0"/>
                        <a:ea typeface="Calibri"/>
                        <a:cs typeface="Times New Roman"/>
                      </a:endParaRPr>
                    </a:p>
                  </a:txBody>
                  <a:tcPr marL="44450" marR="44450" marT="0" marB="0" anchor="ctr">
                    <a:lnL w="12700" cap="flat" cmpd="sng" algn="ctr">
                      <a:solidFill>
                        <a:schemeClr val="tx1">
                          <a:lumMod val="50000"/>
                        </a:schemeClr>
                      </a:solidFill>
                      <a:prstDash val="solid"/>
                      <a:round/>
                      <a:headEnd type="none" w="med" len="med"/>
                      <a:tailEnd type="none" w="med" len="med"/>
                    </a:lnL>
                    <a:lnR w="12700" cap="flat" cmpd="sng" algn="ctr">
                      <a:solidFill>
                        <a:schemeClr val="tx1">
                          <a:lumMod val="50000"/>
                        </a:schemeClr>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chemeClr val="tx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spcAft>
                          <a:spcPts val="0"/>
                        </a:spcAft>
                      </a:pPr>
                      <a:r>
                        <a:rPr lang="fr-FR" sz="1800" dirty="0" smtClean="0">
                          <a:solidFill>
                            <a:srgbClr val="000000"/>
                          </a:solidFill>
                          <a:effectLst/>
                          <a:latin typeface="Arial Narrow" panose="020B0606020202030204" pitchFamily="34" charset="0"/>
                          <a:ea typeface="Calibri"/>
                          <a:cs typeface="Times New Roman"/>
                        </a:rPr>
                        <a:t>1.10</a:t>
                      </a:r>
                      <a:endParaRPr lang="fr-FR" sz="1800" dirty="0">
                        <a:effectLst/>
                        <a:latin typeface="Arial Narrow" panose="020B0606020202030204" pitchFamily="34" charset="0"/>
                        <a:ea typeface="Calibri"/>
                        <a:cs typeface="Times New Roman"/>
                      </a:endParaRPr>
                    </a:p>
                  </a:txBody>
                  <a:tcPr marL="44450" marR="44450" marT="0" marB="0" anchor="ctr">
                    <a:lnL w="12700" cap="flat" cmpd="sng" algn="ctr">
                      <a:solidFill>
                        <a:schemeClr val="tx1">
                          <a:lumMod val="50000"/>
                        </a:schemeClr>
                      </a:solidFill>
                      <a:prstDash val="solid"/>
                      <a:round/>
                      <a:headEnd type="none" w="med" len="med"/>
                      <a:tailEnd type="none" w="med" len="med"/>
                    </a:lnL>
                    <a:lnR w="12700" cap="flat" cmpd="sng" algn="ctr">
                      <a:solidFill>
                        <a:schemeClr val="tx1">
                          <a:lumMod val="50000"/>
                        </a:schemeClr>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chemeClr val="tx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spcAft>
                          <a:spcPts val="0"/>
                        </a:spcAft>
                      </a:pPr>
                      <a:r>
                        <a:rPr lang="en-GB" sz="1800" dirty="0" smtClean="0">
                          <a:solidFill>
                            <a:srgbClr val="000000"/>
                          </a:solidFill>
                          <a:effectLst/>
                          <a:latin typeface="Arial Narrow" panose="020B0606020202030204" pitchFamily="34" charset="0"/>
                          <a:ea typeface="Calibri"/>
                          <a:cs typeface="Times New Roman"/>
                        </a:rPr>
                        <a:t>34.4</a:t>
                      </a:r>
                      <a:endParaRPr lang="fr-FR" sz="1800" dirty="0">
                        <a:effectLst/>
                        <a:latin typeface="Arial Narrow" panose="020B0606020202030204" pitchFamily="34" charset="0"/>
                        <a:ea typeface="Calibri"/>
                        <a:cs typeface="Times New Roman"/>
                      </a:endParaRPr>
                    </a:p>
                  </a:txBody>
                  <a:tcPr marL="44450" marR="44450" marT="0" marB="0" anchor="ctr">
                    <a:lnL w="12700" cap="flat" cmpd="sng" algn="ctr">
                      <a:solidFill>
                        <a:schemeClr val="tx1">
                          <a:lumMod val="50000"/>
                        </a:schemeClr>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chemeClr val="tx1">
                          <a:lumMod val="50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xmlns="" val="10001"/>
                  </a:ext>
                </a:extLst>
              </a:tr>
              <a:tr h="976847">
                <a:tc>
                  <a:txBody>
                    <a:bodyPr/>
                    <a:lstStyle/>
                    <a:p>
                      <a:pPr algn="ctr">
                        <a:spcAft>
                          <a:spcPts val="0"/>
                        </a:spcAft>
                      </a:pPr>
                      <a:r>
                        <a:rPr lang="en-US" sz="1800" dirty="0" err="1" smtClean="0">
                          <a:solidFill>
                            <a:srgbClr val="000000"/>
                          </a:solidFill>
                          <a:effectLst/>
                          <a:latin typeface="Arial Narrow" panose="020B0606020202030204" pitchFamily="34" charset="0"/>
                          <a:ea typeface="Calibri"/>
                          <a:cs typeface="Times New Roman"/>
                        </a:rPr>
                        <a:t>Compromiso</a:t>
                      </a:r>
                      <a:r>
                        <a:rPr lang="en-US" sz="1800" dirty="0" smtClean="0">
                          <a:solidFill>
                            <a:srgbClr val="000000"/>
                          </a:solidFill>
                          <a:effectLst/>
                          <a:latin typeface="Arial Narrow" panose="020B0606020202030204" pitchFamily="34" charset="0"/>
                          <a:ea typeface="Calibri"/>
                          <a:cs typeface="Times New Roman"/>
                        </a:rPr>
                        <a:t> de </a:t>
                      </a:r>
                      <a:r>
                        <a:rPr lang="en-US" sz="1800" dirty="0" err="1" smtClean="0">
                          <a:solidFill>
                            <a:srgbClr val="000000"/>
                          </a:solidFill>
                          <a:effectLst/>
                          <a:latin typeface="Arial Narrow" panose="020B0606020202030204" pitchFamily="34" charset="0"/>
                          <a:ea typeface="Calibri"/>
                          <a:cs typeface="Times New Roman"/>
                        </a:rPr>
                        <a:t>inversión</a:t>
                      </a:r>
                      <a:r>
                        <a:rPr lang="en-US" sz="1800" dirty="0" smtClean="0">
                          <a:solidFill>
                            <a:srgbClr val="000000"/>
                          </a:solidFill>
                          <a:effectLst/>
                          <a:latin typeface="Arial Narrow" panose="020B0606020202030204" pitchFamily="34" charset="0"/>
                          <a:ea typeface="Calibri"/>
                          <a:cs typeface="Times New Roman"/>
                        </a:rPr>
                        <a:t> </a:t>
                      </a:r>
                      <a:r>
                        <a:rPr lang="en-US" sz="1800" dirty="0" err="1" smtClean="0">
                          <a:solidFill>
                            <a:srgbClr val="000000"/>
                          </a:solidFill>
                          <a:effectLst/>
                          <a:latin typeface="Arial Narrow" panose="020B0606020202030204" pitchFamily="34" charset="0"/>
                          <a:ea typeface="Calibri"/>
                          <a:cs typeface="Times New Roman"/>
                        </a:rPr>
                        <a:t>en</a:t>
                      </a:r>
                      <a:r>
                        <a:rPr lang="en-US" sz="1800" baseline="0" dirty="0" smtClean="0">
                          <a:solidFill>
                            <a:srgbClr val="000000"/>
                          </a:solidFill>
                          <a:effectLst/>
                          <a:latin typeface="Arial Narrow" panose="020B0606020202030204" pitchFamily="34" charset="0"/>
                          <a:ea typeface="Calibri"/>
                          <a:cs typeface="Times New Roman"/>
                        </a:rPr>
                        <a:t> el</a:t>
                      </a:r>
                      <a:r>
                        <a:rPr lang="en-US" sz="1800" dirty="0" smtClean="0">
                          <a:solidFill>
                            <a:srgbClr val="000000"/>
                          </a:solidFill>
                          <a:effectLst/>
                          <a:latin typeface="Arial Narrow" panose="020B0606020202030204" pitchFamily="34" charset="0"/>
                          <a:ea typeface="Calibri"/>
                          <a:cs typeface="Times New Roman"/>
                        </a:rPr>
                        <a:t> </a:t>
                      </a:r>
                      <a:r>
                        <a:rPr lang="en-US" sz="1800" dirty="0" err="1" smtClean="0">
                          <a:solidFill>
                            <a:srgbClr val="000000"/>
                          </a:solidFill>
                          <a:effectLst/>
                          <a:latin typeface="Arial Narrow" panose="020B0606020202030204" pitchFamily="34" charset="0"/>
                          <a:ea typeface="Calibri"/>
                          <a:cs typeface="Times New Roman"/>
                        </a:rPr>
                        <a:t>corto</a:t>
                      </a:r>
                      <a:r>
                        <a:rPr lang="en-US" sz="1800" baseline="0" dirty="0" smtClean="0">
                          <a:solidFill>
                            <a:srgbClr val="000000"/>
                          </a:solidFill>
                          <a:effectLst/>
                          <a:latin typeface="Arial Narrow" panose="020B0606020202030204" pitchFamily="34" charset="0"/>
                          <a:ea typeface="Calibri"/>
                          <a:cs typeface="Times New Roman"/>
                        </a:rPr>
                        <a:t> </a:t>
                      </a:r>
                      <a:r>
                        <a:rPr lang="en-US" sz="1800" baseline="0" dirty="0" err="1" smtClean="0">
                          <a:solidFill>
                            <a:srgbClr val="000000"/>
                          </a:solidFill>
                          <a:effectLst/>
                          <a:latin typeface="Arial Narrow" panose="020B0606020202030204" pitchFamily="34" charset="0"/>
                          <a:ea typeface="Calibri"/>
                          <a:cs typeface="Times New Roman"/>
                        </a:rPr>
                        <a:t>plazo</a:t>
                      </a:r>
                      <a:endParaRPr lang="fr-FR" sz="1800" dirty="0">
                        <a:effectLst/>
                        <a:latin typeface="Arial Narrow" panose="020B0606020202030204" pitchFamily="34" charset="0"/>
                        <a:ea typeface="Calibri"/>
                        <a:cs typeface="Times New Roman"/>
                      </a:endParaRPr>
                    </a:p>
                  </a:txBody>
                  <a:tcPr marL="44450" marR="44450" marT="0" marB="0" anchor="ctr">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lumMod val="50000"/>
                        </a:schemeClr>
                      </a:solidFill>
                      <a:prstDash val="solid"/>
                      <a:round/>
                      <a:headEnd type="none" w="med" len="med"/>
                      <a:tailEnd type="none" w="med" len="med"/>
                    </a:lnT>
                    <a:lnB w="12700" cap="flat" cmpd="sng" algn="ctr">
                      <a:solidFill>
                        <a:schemeClr val="tx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spcAft>
                          <a:spcPts val="0"/>
                        </a:spcAft>
                      </a:pPr>
                      <a:endParaRPr lang="fr-FR" sz="1800">
                        <a:effectLst/>
                        <a:latin typeface="Arial Narrow" panose="020B0606020202030204" pitchFamily="34" charset="0"/>
                        <a:ea typeface="Calibri"/>
                        <a:cs typeface="Times New Roman"/>
                      </a:endParaRPr>
                    </a:p>
                  </a:txBody>
                  <a:tcPr marL="44450" marR="44450" marT="0" marB="0" anchor="ctr">
                    <a:lnL w="12700" cap="flat" cmpd="sng" algn="ctr">
                      <a:solidFill>
                        <a:schemeClr val="bg1"/>
                      </a:solidFill>
                      <a:prstDash val="solid"/>
                      <a:round/>
                      <a:headEnd type="none" w="med" len="med"/>
                      <a:tailEnd type="none" w="med" len="med"/>
                    </a:lnL>
                    <a:lnR w="12700" cap="flat" cmpd="sng" algn="ctr">
                      <a:solidFill>
                        <a:schemeClr val="tx1">
                          <a:lumMod val="50000"/>
                        </a:schemeClr>
                      </a:solidFill>
                      <a:prstDash val="solid"/>
                      <a:round/>
                      <a:headEnd type="none" w="med" len="med"/>
                      <a:tailEnd type="none" w="med" len="med"/>
                    </a:lnR>
                    <a:lnT w="12700" cap="flat" cmpd="sng" algn="ctr">
                      <a:solidFill>
                        <a:schemeClr val="tx1">
                          <a:lumMod val="50000"/>
                        </a:schemeClr>
                      </a:solidFill>
                      <a:prstDash val="solid"/>
                      <a:round/>
                      <a:headEnd type="none" w="med" len="med"/>
                      <a:tailEnd type="none" w="med" len="med"/>
                    </a:lnT>
                    <a:lnB w="12700" cap="flat" cmpd="sng" algn="ctr">
                      <a:solidFill>
                        <a:schemeClr val="tx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spcAft>
                          <a:spcPts val="0"/>
                        </a:spcAft>
                      </a:pPr>
                      <a:r>
                        <a:rPr lang="fr-FR" sz="1800" dirty="0" smtClean="0">
                          <a:solidFill>
                            <a:srgbClr val="000000"/>
                          </a:solidFill>
                          <a:effectLst/>
                          <a:latin typeface="Arial Narrow" panose="020B0606020202030204" pitchFamily="34" charset="0"/>
                          <a:ea typeface="Calibri"/>
                          <a:cs typeface="Times New Roman"/>
                        </a:rPr>
                        <a:t>0.15</a:t>
                      </a:r>
                      <a:endParaRPr lang="fr-FR" sz="1800" dirty="0">
                        <a:effectLst/>
                        <a:latin typeface="Arial Narrow" panose="020B0606020202030204" pitchFamily="34" charset="0"/>
                        <a:ea typeface="Calibri"/>
                        <a:cs typeface="Times New Roman"/>
                      </a:endParaRPr>
                    </a:p>
                  </a:txBody>
                  <a:tcPr marL="44450" marR="44450" marT="0" marB="0" anchor="ctr">
                    <a:lnL w="12700" cap="flat" cmpd="sng" algn="ctr">
                      <a:solidFill>
                        <a:schemeClr val="tx1">
                          <a:lumMod val="50000"/>
                        </a:schemeClr>
                      </a:solidFill>
                      <a:prstDash val="solid"/>
                      <a:round/>
                      <a:headEnd type="none" w="med" len="med"/>
                      <a:tailEnd type="none" w="med" len="med"/>
                    </a:lnL>
                    <a:lnR w="12700" cap="flat" cmpd="sng" algn="ctr">
                      <a:solidFill>
                        <a:schemeClr val="tx1">
                          <a:lumMod val="50000"/>
                        </a:schemeClr>
                      </a:solidFill>
                      <a:prstDash val="solid"/>
                      <a:round/>
                      <a:headEnd type="none" w="med" len="med"/>
                      <a:tailEnd type="none" w="med" len="med"/>
                    </a:lnR>
                    <a:lnT w="12700" cap="flat" cmpd="sng" algn="ctr">
                      <a:solidFill>
                        <a:schemeClr val="tx1">
                          <a:lumMod val="50000"/>
                        </a:schemeClr>
                      </a:solidFill>
                      <a:prstDash val="solid"/>
                      <a:round/>
                      <a:headEnd type="none" w="med" len="med"/>
                      <a:tailEnd type="none" w="med" len="med"/>
                    </a:lnT>
                    <a:lnB w="12700" cap="flat" cmpd="sng" algn="ctr">
                      <a:solidFill>
                        <a:schemeClr val="tx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spcAft>
                          <a:spcPts val="0"/>
                        </a:spcAft>
                      </a:pPr>
                      <a:r>
                        <a:rPr lang="fr-FR" sz="1800" dirty="0" smtClean="0">
                          <a:solidFill>
                            <a:srgbClr val="000000"/>
                          </a:solidFill>
                          <a:effectLst/>
                          <a:latin typeface="Arial Narrow" panose="020B0606020202030204" pitchFamily="34" charset="0"/>
                          <a:ea typeface="Calibri"/>
                          <a:cs typeface="Times New Roman"/>
                        </a:rPr>
                        <a:t>0.60</a:t>
                      </a:r>
                      <a:endParaRPr lang="fr-FR" sz="1800" dirty="0">
                        <a:effectLst/>
                        <a:latin typeface="Arial Narrow" panose="020B0606020202030204" pitchFamily="34" charset="0"/>
                        <a:ea typeface="Calibri"/>
                        <a:cs typeface="Times New Roman"/>
                      </a:endParaRPr>
                    </a:p>
                  </a:txBody>
                  <a:tcPr marL="44450" marR="44450" marT="0" marB="0" anchor="ctr">
                    <a:lnL w="12700" cap="flat" cmpd="sng" algn="ctr">
                      <a:solidFill>
                        <a:schemeClr val="tx1">
                          <a:lumMod val="50000"/>
                        </a:schemeClr>
                      </a:solidFill>
                      <a:prstDash val="solid"/>
                      <a:round/>
                      <a:headEnd type="none" w="med" len="med"/>
                      <a:tailEnd type="none" w="med" len="med"/>
                    </a:lnL>
                    <a:lnR w="12700" cap="flat" cmpd="sng" algn="ctr">
                      <a:solidFill>
                        <a:schemeClr val="tx1">
                          <a:lumMod val="50000"/>
                        </a:schemeClr>
                      </a:solidFill>
                      <a:prstDash val="solid"/>
                      <a:round/>
                      <a:headEnd type="none" w="med" len="med"/>
                      <a:tailEnd type="none" w="med" len="med"/>
                    </a:lnR>
                    <a:lnT w="12700" cap="flat" cmpd="sng" algn="ctr">
                      <a:solidFill>
                        <a:schemeClr val="tx1">
                          <a:lumMod val="50000"/>
                        </a:schemeClr>
                      </a:solidFill>
                      <a:prstDash val="solid"/>
                      <a:round/>
                      <a:headEnd type="none" w="med" len="med"/>
                      <a:tailEnd type="none" w="med" len="med"/>
                    </a:lnT>
                    <a:lnB w="12700" cap="flat" cmpd="sng" algn="ctr">
                      <a:solidFill>
                        <a:schemeClr val="tx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spcAft>
                          <a:spcPts val="0"/>
                        </a:spcAft>
                      </a:pPr>
                      <a:r>
                        <a:rPr lang="fr-FR" sz="1800" dirty="0" smtClean="0">
                          <a:solidFill>
                            <a:srgbClr val="000000"/>
                          </a:solidFill>
                          <a:effectLst/>
                          <a:latin typeface="Arial Narrow" panose="020B0606020202030204" pitchFamily="34" charset="0"/>
                          <a:ea typeface="Calibri"/>
                          <a:cs typeface="Times New Roman"/>
                        </a:rPr>
                        <a:t>0.62</a:t>
                      </a:r>
                      <a:endParaRPr lang="fr-FR" sz="1800" dirty="0">
                        <a:effectLst/>
                        <a:latin typeface="Arial Narrow" panose="020B0606020202030204" pitchFamily="34" charset="0"/>
                        <a:ea typeface="Calibri"/>
                        <a:cs typeface="Times New Roman"/>
                      </a:endParaRPr>
                    </a:p>
                  </a:txBody>
                  <a:tcPr marL="44450" marR="44450" marT="0" marB="0" anchor="ctr">
                    <a:lnL w="12700" cap="flat" cmpd="sng" algn="ctr">
                      <a:solidFill>
                        <a:schemeClr val="tx1">
                          <a:lumMod val="50000"/>
                        </a:schemeClr>
                      </a:solidFill>
                      <a:prstDash val="solid"/>
                      <a:round/>
                      <a:headEnd type="none" w="med" len="med"/>
                      <a:tailEnd type="none" w="med" len="med"/>
                    </a:lnL>
                    <a:lnR w="12700" cap="flat" cmpd="sng" algn="ctr">
                      <a:solidFill>
                        <a:schemeClr val="tx1">
                          <a:lumMod val="50000"/>
                        </a:schemeClr>
                      </a:solidFill>
                      <a:prstDash val="solid"/>
                      <a:round/>
                      <a:headEnd type="none" w="med" len="med"/>
                      <a:tailEnd type="none" w="med" len="med"/>
                    </a:lnR>
                    <a:lnT w="12700" cap="flat" cmpd="sng" algn="ctr">
                      <a:solidFill>
                        <a:schemeClr val="tx1">
                          <a:lumMod val="50000"/>
                        </a:schemeClr>
                      </a:solidFill>
                      <a:prstDash val="solid"/>
                      <a:round/>
                      <a:headEnd type="none" w="med" len="med"/>
                      <a:tailEnd type="none" w="med" len="med"/>
                    </a:lnT>
                    <a:lnB w="12700" cap="flat" cmpd="sng" algn="ctr">
                      <a:solidFill>
                        <a:schemeClr val="tx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spcAft>
                          <a:spcPts val="0"/>
                        </a:spcAft>
                      </a:pPr>
                      <a:r>
                        <a:rPr lang="fr-FR" sz="1800" dirty="0" smtClean="0">
                          <a:solidFill>
                            <a:srgbClr val="000000"/>
                          </a:solidFill>
                          <a:effectLst/>
                          <a:latin typeface="Arial Narrow" panose="020B0606020202030204" pitchFamily="34" charset="0"/>
                          <a:ea typeface="Calibri"/>
                          <a:cs typeface="Times New Roman"/>
                        </a:rPr>
                        <a:t>0.34</a:t>
                      </a:r>
                      <a:endParaRPr lang="fr-FR" sz="1800" dirty="0">
                        <a:effectLst/>
                        <a:latin typeface="Arial Narrow" panose="020B0606020202030204" pitchFamily="34" charset="0"/>
                        <a:ea typeface="Calibri"/>
                        <a:cs typeface="Times New Roman"/>
                      </a:endParaRPr>
                    </a:p>
                  </a:txBody>
                  <a:tcPr marL="44450" marR="44450" marT="0" marB="0" anchor="ctr">
                    <a:lnL w="12700" cap="flat" cmpd="sng" algn="ctr">
                      <a:solidFill>
                        <a:schemeClr val="tx1">
                          <a:lumMod val="50000"/>
                        </a:schemeClr>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lumMod val="50000"/>
                        </a:schemeClr>
                      </a:solidFill>
                      <a:prstDash val="solid"/>
                      <a:round/>
                      <a:headEnd type="none" w="med" len="med"/>
                      <a:tailEnd type="none" w="med" len="med"/>
                    </a:lnT>
                    <a:lnB w="12700" cap="flat" cmpd="sng" algn="ctr">
                      <a:solidFill>
                        <a:schemeClr val="tx1">
                          <a:lumMod val="50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xmlns="" val="10002"/>
                  </a:ext>
                </a:extLst>
              </a:tr>
            </a:tbl>
          </a:graphicData>
        </a:graphic>
      </p:graphicFrame>
      <p:sp>
        <p:nvSpPr>
          <p:cNvPr id="4" name="TextBox 3"/>
          <p:cNvSpPr txBox="1"/>
          <p:nvPr/>
        </p:nvSpPr>
        <p:spPr>
          <a:xfrm>
            <a:off x="899592" y="1496368"/>
            <a:ext cx="7560840" cy="646331"/>
          </a:xfrm>
          <a:prstGeom prst="rect">
            <a:avLst/>
          </a:prstGeom>
          <a:noFill/>
        </p:spPr>
        <p:txBody>
          <a:bodyPr wrap="square" rtlCol="0">
            <a:spAutoFit/>
          </a:bodyPr>
          <a:lstStyle/>
          <a:p>
            <a:pPr algn="ctr"/>
            <a:r>
              <a:rPr lang="en-GB" i="1" dirty="0" err="1" smtClean="0">
                <a:solidFill>
                  <a:schemeClr val="tx1">
                    <a:lumMod val="50000"/>
                  </a:schemeClr>
                </a:solidFill>
              </a:rPr>
              <a:t>Resultados</a:t>
            </a:r>
            <a:r>
              <a:rPr lang="en-GB" i="1" dirty="0" smtClean="0">
                <a:solidFill>
                  <a:schemeClr val="tx1">
                    <a:lumMod val="50000"/>
                  </a:schemeClr>
                </a:solidFill>
              </a:rPr>
              <a:t> de </a:t>
            </a:r>
            <a:r>
              <a:rPr lang="en-GB" i="1" dirty="0" err="1" smtClean="0">
                <a:solidFill>
                  <a:schemeClr val="tx1">
                    <a:lumMod val="50000"/>
                  </a:schemeClr>
                </a:solidFill>
              </a:rPr>
              <a:t>las</a:t>
            </a:r>
            <a:r>
              <a:rPr lang="en-GB" i="1" dirty="0" smtClean="0">
                <a:solidFill>
                  <a:schemeClr val="tx1">
                    <a:lumMod val="50000"/>
                  </a:schemeClr>
                </a:solidFill>
              </a:rPr>
              <a:t> </a:t>
            </a:r>
            <a:r>
              <a:rPr lang="en-GB" i="1" dirty="0" err="1" smtClean="0">
                <a:solidFill>
                  <a:schemeClr val="tx1">
                    <a:lumMod val="50000"/>
                  </a:schemeClr>
                </a:solidFill>
              </a:rPr>
              <a:t>subastas</a:t>
            </a:r>
            <a:r>
              <a:rPr lang="en-GB" i="1" dirty="0" smtClean="0">
                <a:solidFill>
                  <a:schemeClr val="tx1">
                    <a:lumMod val="50000"/>
                  </a:schemeClr>
                </a:solidFill>
              </a:rPr>
              <a:t> para la </a:t>
            </a:r>
            <a:r>
              <a:rPr lang="en-GB" i="1" dirty="0" err="1" smtClean="0">
                <a:solidFill>
                  <a:schemeClr val="tx1">
                    <a:lumMod val="50000"/>
                  </a:schemeClr>
                </a:solidFill>
              </a:rPr>
              <a:t>exploración</a:t>
            </a:r>
            <a:r>
              <a:rPr lang="en-GB" i="1" dirty="0" smtClean="0">
                <a:solidFill>
                  <a:schemeClr val="tx1">
                    <a:lumMod val="50000"/>
                  </a:schemeClr>
                </a:solidFill>
              </a:rPr>
              <a:t> y </a:t>
            </a:r>
            <a:r>
              <a:rPr lang="en-GB" i="1" dirty="0" err="1" smtClean="0">
                <a:solidFill>
                  <a:schemeClr val="tx1">
                    <a:lumMod val="50000"/>
                  </a:schemeClr>
                </a:solidFill>
              </a:rPr>
              <a:t>extracción</a:t>
            </a:r>
            <a:r>
              <a:rPr lang="en-GB" i="1" dirty="0" smtClean="0">
                <a:solidFill>
                  <a:schemeClr val="tx1">
                    <a:lumMod val="50000"/>
                  </a:schemeClr>
                </a:solidFill>
              </a:rPr>
              <a:t> de </a:t>
            </a:r>
            <a:r>
              <a:rPr lang="en-GB" i="1" dirty="0" err="1" smtClean="0">
                <a:solidFill>
                  <a:schemeClr val="tx1">
                    <a:lumMod val="50000"/>
                  </a:schemeClr>
                </a:solidFill>
              </a:rPr>
              <a:t>hidrocarburos</a:t>
            </a:r>
            <a:r>
              <a:rPr lang="en-GB" i="1" dirty="0">
                <a:solidFill>
                  <a:schemeClr val="tx1">
                    <a:lumMod val="50000"/>
                  </a:schemeClr>
                </a:solidFill>
              </a:rPr>
              <a:t> (</a:t>
            </a:r>
            <a:r>
              <a:rPr lang="en-GB" i="1" dirty="0" err="1">
                <a:solidFill>
                  <a:schemeClr val="tx1">
                    <a:lumMod val="50000"/>
                  </a:schemeClr>
                </a:solidFill>
              </a:rPr>
              <a:t>ronda</a:t>
            </a:r>
            <a:r>
              <a:rPr lang="en-GB" i="1" dirty="0">
                <a:solidFill>
                  <a:schemeClr val="tx1">
                    <a:lumMod val="50000"/>
                  </a:schemeClr>
                </a:solidFill>
              </a:rPr>
              <a:t> 1) </a:t>
            </a:r>
            <a:endParaRPr lang="fr-FR" i="1" dirty="0">
              <a:solidFill>
                <a:schemeClr val="tx1">
                  <a:lumMod val="50000"/>
                </a:schemeClr>
              </a:solidFill>
            </a:endParaRPr>
          </a:p>
        </p:txBody>
      </p:sp>
      <p:sp>
        <p:nvSpPr>
          <p:cNvPr id="6" name="TextBox 5"/>
          <p:cNvSpPr txBox="1"/>
          <p:nvPr/>
        </p:nvSpPr>
        <p:spPr>
          <a:xfrm>
            <a:off x="320812" y="6080082"/>
            <a:ext cx="7923596" cy="738664"/>
          </a:xfrm>
          <a:prstGeom prst="rect">
            <a:avLst/>
          </a:prstGeom>
          <a:noFill/>
        </p:spPr>
        <p:txBody>
          <a:bodyPr wrap="square" rtlCol="0">
            <a:spAutoFit/>
          </a:bodyPr>
          <a:lstStyle/>
          <a:p>
            <a:r>
              <a:rPr lang="en-US" sz="1400" dirty="0" smtClean="0">
                <a:latin typeface="Arial Narrow" panose="020B0606020202030204" pitchFamily="34" charset="0"/>
              </a:rPr>
              <a:t/>
            </a:r>
            <a:br>
              <a:rPr lang="en-US" sz="1400" dirty="0" smtClean="0">
                <a:latin typeface="Arial Narrow" panose="020B0606020202030204" pitchFamily="34" charset="0"/>
              </a:rPr>
            </a:br>
            <a:r>
              <a:rPr lang="en-US" sz="1400" b="1" i="1" dirty="0" smtClean="0">
                <a:latin typeface="Arial Narrow" panose="020B0606020202030204" pitchFamily="34" charset="0"/>
              </a:rPr>
              <a:t>Fuente</a:t>
            </a:r>
            <a:r>
              <a:rPr lang="en-US" sz="1400" dirty="0" smtClean="0">
                <a:latin typeface="Arial Narrow" panose="020B0606020202030204" pitchFamily="34" charset="0"/>
              </a:rPr>
              <a:t>: </a:t>
            </a:r>
            <a:r>
              <a:rPr lang="en-US" sz="1400" dirty="0" err="1" smtClean="0">
                <a:latin typeface="Arial Narrow" panose="020B0606020202030204" pitchFamily="34" charset="0"/>
              </a:rPr>
              <a:t>Secretaria</a:t>
            </a:r>
            <a:r>
              <a:rPr lang="en-US" sz="1400" dirty="0" smtClean="0">
                <a:latin typeface="Arial Narrow" panose="020B0606020202030204" pitchFamily="34" charset="0"/>
              </a:rPr>
              <a:t> de </a:t>
            </a:r>
            <a:r>
              <a:rPr lang="en-US" sz="1400" dirty="0" err="1" smtClean="0">
                <a:latin typeface="Arial Narrow" panose="020B0606020202030204" pitchFamily="34" charset="0"/>
              </a:rPr>
              <a:t>Energía</a:t>
            </a:r>
            <a:r>
              <a:rPr lang="en-US" sz="1400" dirty="0" smtClean="0">
                <a:latin typeface="Arial Narrow" panose="020B0606020202030204" pitchFamily="34" charset="0"/>
              </a:rPr>
              <a:t> (SENER).</a:t>
            </a:r>
            <a:endParaRPr lang="en-US" sz="1400" dirty="0">
              <a:latin typeface="Arial Narrow" panose="020B0606020202030204" pitchFamily="34" charset="0"/>
            </a:endParaRPr>
          </a:p>
          <a:p>
            <a:pPr marL="108000" indent="-108000">
              <a:buFont typeface="+mj-lt"/>
              <a:buAutoNum type="arabicPeriod"/>
            </a:pPr>
            <a:endParaRPr lang="en-US" sz="1400" dirty="0">
              <a:latin typeface="Arial Narrow" panose="020B0606020202030204" pitchFamily="34" charset="0"/>
            </a:endParaRPr>
          </a:p>
        </p:txBody>
      </p:sp>
      <p:sp>
        <p:nvSpPr>
          <p:cNvPr id="5" name="Slide Number Placeholder 4"/>
          <p:cNvSpPr>
            <a:spLocks noGrp="1"/>
          </p:cNvSpPr>
          <p:nvPr>
            <p:ph type="sldNum" sz="quarter" idx="12"/>
          </p:nvPr>
        </p:nvSpPr>
        <p:spPr>
          <a:xfrm>
            <a:off x="8604448" y="6327014"/>
            <a:ext cx="342000" cy="244800"/>
          </a:xfrm>
        </p:spPr>
        <p:txBody>
          <a:bodyPr vert="horz" wrap="none" lIns="91440" tIns="45720" rIns="91440" bIns="45720" rtlCol="0" anchor="t" anchorCtr="0"/>
          <a:lstStyle/>
          <a:p>
            <a:fld id="{ECC21D3F-8F1A-49C5-AD48-E60BC70EEBCB}" type="slidenum">
              <a:rPr lang="en-GB"/>
              <a:pPr/>
              <a:t>8</a:t>
            </a:fld>
            <a:endParaRPr lang="en-GB" dirty="0"/>
          </a:p>
        </p:txBody>
      </p:sp>
    </p:spTree>
    <p:extLst>
      <p:ext uri="{BB962C8B-B14F-4D97-AF65-F5344CB8AC3E}">
        <p14:creationId xmlns:p14="http://schemas.microsoft.com/office/powerpoint/2010/main" val="193174908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vert="horz" lIns="91440" tIns="45720" rIns="91440" bIns="45720" rtlCol="0" anchor="ctr">
            <a:noAutofit/>
          </a:bodyPr>
          <a:lstStyle/>
          <a:p>
            <a:pPr algn="ctr"/>
            <a:r>
              <a:rPr lang="en-GB" sz="2800" b="1" dirty="0">
                <a:solidFill>
                  <a:schemeClr val="tx2"/>
                </a:solidFill>
              </a:rPr>
              <a:t>Se </a:t>
            </a:r>
            <a:r>
              <a:rPr lang="en-GB" sz="2800" b="1" dirty="0" err="1">
                <a:solidFill>
                  <a:schemeClr val="tx2"/>
                </a:solidFill>
              </a:rPr>
              <a:t>necesitan</a:t>
            </a:r>
            <a:r>
              <a:rPr lang="en-GB" sz="2800" b="1" dirty="0">
                <a:solidFill>
                  <a:schemeClr val="tx2"/>
                </a:solidFill>
              </a:rPr>
              <a:t> </a:t>
            </a:r>
            <a:r>
              <a:rPr lang="en-GB" sz="2800" b="1" dirty="0" err="1">
                <a:solidFill>
                  <a:schemeClr val="tx2"/>
                </a:solidFill>
              </a:rPr>
              <a:t>más</a:t>
            </a:r>
            <a:r>
              <a:rPr lang="en-GB" sz="2800" b="1" dirty="0">
                <a:solidFill>
                  <a:schemeClr val="tx2"/>
                </a:solidFill>
              </a:rPr>
              <a:t> </a:t>
            </a:r>
            <a:r>
              <a:rPr lang="en-GB" sz="2800" b="1" dirty="0" err="1">
                <a:solidFill>
                  <a:schemeClr val="tx2"/>
                </a:solidFill>
              </a:rPr>
              <a:t>infraestructuras</a:t>
            </a:r>
            <a:endParaRPr lang="en-GB" sz="2800" b="1" dirty="0">
              <a:solidFill>
                <a:schemeClr val="tx2"/>
              </a:solidFill>
            </a:endParaRPr>
          </a:p>
        </p:txBody>
      </p:sp>
      <p:sp>
        <p:nvSpPr>
          <p:cNvPr id="3" name="Slide Number Placeholder 2"/>
          <p:cNvSpPr>
            <a:spLocks noGrp="1"/>
          </p:cNvSpPr>
          <p:nvPr>
            <p:ph type="sldNum" sz="quarter" idx="12"/>
          </p:nvPr>
        </p:nvSpPr>
        <p:spPr>
          <a:xfrm>
            <a:off x="8604448" y="6327014"/>
            <a:ext cx="342000" cy="244800"/>
          </a:xfrm>
        </p:spPr>
        <p:txBody>
          <a:bodyPr vert="horz" wrap="none" lIns="91440" tIns="45720" rIns="91440" bIns="45720" rtlCol="0" anchor="t" anchorCtr="0"/>
          <a:lstStyle/>
          <a:p>
            <a:fld id="{ECC21D3F-8F1A-49C5-AD48-E60BC70EEBCB}" type="slidenum">
              <a:rPr lang="en-GB"/>
              <a:pPr/>
              <a:t>9</a:t>
            </a:fld>
            <a:endParaRPr lang="en-GB" dirty="0"/>
          </a:p>
        </p:txBody>
      </p:sp>
      <p:sp>
        <p:nvSpPr>
          <p:cNvPr id="5" name="TextBox 4"/>
          <p:cNvSpPr txBox="1"/>
          <p:nvPr/>
        </p:nvSpPr>
        <p:spPr>
          <a:xfrm>
            <a:off x="320812" y="6080082"/>
            <a:ext cx="7923596" cy="738664"/>
          </a:xfrm>
          <a:prstGeom prst="rect">
            <a:avLst/>
          </a:prstGeom>
          <a:noFill/>
        </p:spPr>
        <p:txBody>
          <a:bodyPr wrap="square" rtlCol="0">
            <a:spAutoFit/>
          </a:bodyPr>
          <a:lstStyle/>
          <a:p>
            <a:r>
              <a:rPr lang="en-US" sz="1400" dirty="0" smtClean="0">
                <a:latin typeface="Arial Narrow" panose="020B0606020202030204" pitchFamily="34" charset="0"/>
              </a:rPr>
              <a:t/>
            </a:r>
            <a:br>
              <a:rPr lang="en-US" sz="1400" dirty="0" smtClean="0">
                <a:latin typeface="Arial Narrow" panose="020B0606020202030204" pitchFamily="34" charset="0"/>
              </a:rPr>
            </a:br>
            <a:r>
              <a:rPr lang="en-US" sz="1400" b="1" i="1" dirty="0" smtClean="0">
                <a:latin typeface="Arial Narrow" panose="020B0606020202030204" pitchFamily="34" charset="0"/>
              </a:rPr>
              <a:t>Fuente</a:t>
            </a:r>
            <a:r>
              <a:rPr lang="en-US" sz="1400" dirty="0" smtClean="0">
                <a:latin typeface="Arial Narrow" panose="020B0606020202030204" pitchFamily="34" charset="0"/>
              </a:rPr>
              <a:t>: </a:t>
            </a:r>
            <a:r>
              <a:rPr lang="en-US" sz="1400" dirty="0" err="1" smtClean="0">
                <a:latin typeface="Arial Narrow" panose="020B0606020202030204" pitchFamily="34" charset="0"/>
              </a:rPr>
              <a:t>Cálculos</a:t>
            </a:r>
            <a:r>
              <a:rPr lang="en-US" sz="1400" dirty="0" smtClean="0">
                <a:latin typeface="Arial Narrow" panose="020B0606020202030204" pitchFamily="34" charset="0"/>
              </a:rPr>
              <a:t> de la OCDE con </a:t>
            </a:r>
            <a:r>
              <a:rPr lang="en-US" sz="1400" dirty="0" err="1" smtClean="0">
                <a:latin typeface="Arial Narrow" panose="020B0606020202030204" pitchFamily="34" charset="0"/>
              </a:rPr>
              <a:t>datos</a:t>
            </a:r>
            <a:r>
              <a:rPr lang="en-US" sz="1400" dirty="0" smtClean="0">
                <a:latin typeface="Arial Narrow" panose="020B0606020202030204" pitchFamily="34" charset="0"/>
              </a:rPr>
              <a:t> de </a:t>
            </a:r>
            <a:r>
              <a:rPr lang="en-US" sz="1400" dirty="0" err="1" smtClean="0">
                <a:latin typeface="Arial Narrow" panose="020B0606020202030204" pitchFamily="34" charset="0"/>
              </a:rPr>
              <a:t>agencias</a:t>
            </a:r>
            <a:r>
              <a:rPr lang="en-US" sz="1400" dirty="0" smtClean="0">
                <a:latin typeface="Arial Narrow" panose="020B0606020202030204" pitchFamily="34" charset="0"/>
              </a:rPr>
              <a:t> </a:t>
            </a:r>
            <a:r>
              <a:rPr lang="en-US" sz="1400" dirty="0" err="1" smtClean="0">
                <a:latin typeface="Arial Narrow" panose="020B0606020202030204" pitchFamily="34" charset="0"/>
              </a:rPr>
              <a:t>nacionales</a:t>
            </a:r>
            <a:r>
              <a:rPr lang="en-US" sz="1400" dirty="0" smtClean="0">
                <a:latin typeface="Arial Narrow" panose="020B0606020202030204" pitchFamily="34" charset="0"/>
              </a:rPr>
              <a:t>.</a:t>
            </a:r>
            <a:endParaRPr lang="en-US" sz="1400" dirty="0">
              <a:latin typeface="Arial Narrow" panose="020B0606020202030204" pitchFamily="34" charset="0"/>
            </a:endParaRPr>
          </a:p>
          <a:p>
            <a:pPr marL="108000" indent="-108000">
              <a:buFont typeface="+mj-lt"/>
              <a:buAutoNum type="arabicPeriod"/>
            </a:pPr>
            <a:endParaRPr lang="en-US" sz="1400" dirty="0">
              <a:latin typeface="Arial Narrow" panose="020B0606020202030204" pitchFamily="34" charset="0"/>
            </a:endParaRP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99592" y="1340768"/>
            <a:ext cx="7344816" cy="4832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Box 5"/>
          <p:cNvSpPr txBox="1"/>
          <p:nvPr/>
        </p:nvSpPr>
        <p:spPr>
          <a:xfrm>
            <a:off x="3131971" y="1340768"/>
            <a:ext cx="3312368" cy="461665"/>
          </a:xfrm>
          <a:prstGeom prst="rect">
            <a:avLst/>
          </a:prstGeom>
          <a:solidFill>
            <a:schemeClr val="bg1"/>
          </a:solidFill>
        </p:spPr>
        <p:txBody>
          <a:bodyPr wrap="square" rtlCol="0">
            <a:spAutoFit/>
          </a:bodyPr>
          <a:lstStyle/>
          <a:p>
            <a:r>
              <a:rPr lang="en-GB" sz="2400" b="1" dirty="0" err="1" smtClean="0">
                <a:solidFill>
                  <a:schemeClr val="bg2">
                    <a:lumMod val="10000"/>
                  </a:schemeClr>
                </a:solidFill>
                <a:latin typeface="Arial Narrow" panose="020B0606020202030204" pitchFamily="34" charset="0"/>
              </a:rPr>
              <a:t>Capacidad</a:t>
            </a:r>
            <a:r>
              <a:rPr lang="en-GB" sz="2400" b="1" dirty="0" smtClean="0">
                <a:solidFill>
                  <a:schemeClr val="bg2">
                    <a:lumMod val="10000"/>
                  </a:schemeClr>
                </a:solidFill>
                <a:latin typeface="Arial Narrow" panose="020B0606020202030204" pitchFamily="34" charset="0"/>
              </a:rPr>
              <a:t> de </a:t>
            </a:r>
            <a:r>
              <a:rPr lang="en-GB" sz="2400" b="1" dirty="0" err="1" smtClean="0">
                <a:solidFill>
                  <a:schemeClr val="bg2">
                    <a:lumMod val="10000"/>
                  </a:schemeClr>
                </a:solidFill>
                <a:latin typeface="Arial Narrow" panose="020B0606020202030204" pitchFamily="34" charset="0"/>
              </a:rPr>
              <a:t>refinación</a:t>
            </a:r>
            <a:endParaRPr lang="en-GB" sz="2400" b="1" dirty="0">
              <a:solidFill>
                <a:schemeClr val="bg2">
                  <a:lumMod val="10000"/>
                </a:schemeClr>
              </a:solidFill>
              <a:latin typeface="Arial Narrow" panose="020B0606020202030204" pitchFamily="34" charset="0"/>
            </a:endParaRPr>
          </a:p>
        </p:txBody>
      </p:sp>
    </p:spTree>
    <p:extLst>
      <p:ext uri="{BB962C8B-B14F-4D97-AF65-F5344CB8AC3E}">
        <p14:creationId xmlns:p14="http://schemas.microsoft.com/office/powerpoint/2010/main" val="2814560153"/>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CDE_Français_blanc">
  <a:themeElements>
    <a:clrScheme name="OECD white">
      <a:dk1>
        <a:srgbClr val="727272"/>
      </a:dk1>
      <a:lt1>
        <a:sysClr val="window" lastClr="FFFFFF"/>
      </a:lt1>
      <a:dk2>
        <a:srgbClr val="006299"/>
      </a:dk2>
      <a:lt2>
        <a:srgbClr val="E6E6E6"/>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ECD">
      <a:majorFont>
        <a:latin typeface="Arial"/>
        <a:ea typeface=""/>
        <a:cs typeface=""/>
      </a:majorFont>
      <a:minorFont>
        <a:latin typeface="Georgia"/>
        <a:ea typeface=""/>
        <a:cs typeface=""/>
      </a:minorFont>
    </a:fontScheme>
    <a:fmtScheme name="Urban">
      <a:fillStyleLst>
        <a:solidFill>
          <a:schemeClr val="phClr"/>
        </a:solidFill>
        <a:gradFill rotWithShape="1">
          <a:gsLst>
            <a:gs pos="0">
              <a:schemeClr val="phClr">
                <a:tint val="1000"/>
                <a:satMod val="255000"/>
              </a:schemeClr>
            </a:gs>
            <a:gs pos="55000">
              <a:schemeClr val="phClr">
                <a:tint val="12000"/>
                <a:satMod val="255000"/>
              </a:schemeClr>
            </a:gs>
            <a:gs pos="100000">
              <a:schemeClr val="phClr">
                <a:tint val="45000"/>
                <a:satMod val="250000"/>
              </a:schemeClr>
            </a:gs>
          </a:gsLst>
          <a:path path="circle">
            <a:fillToRect l="-40000" t="-90000" r="140000" b="190000"/>
          </a:path>
        </a:gradFill>
        <a:gradFill rotWithShape="1">
          <a:gsLst>
            <a:gs pos="0">
              <a:schemeClr val="phClr">
                <a:tint val="43000"/>
                <a:satMod val="165000"/>
              </a:schemeClr>
            </a:gs>
            <a:gs pos="55000">
              <a:schemeClr val="phClr">
                <a:tint val="83000"/>
                <a:satMod val="155000"/>
              </a:schemeClr>
            </a:gs>
            <a:gs pos="100000">
              <a:schemeClr val="phClr">
                <a:shade val="85000"/>
              </a:schemeClr>
            </a:gs>
          </a:gsLst>
          <a:path path="circle">
            <a:fillToRect l="-40000" t="-90000" r="140000" b="190000"/>
          </a:path>
        </a:gradFill>
      </a:fillStyleLst>
      <a:lnStyleLst>
        <a:ln w="9525" cap="flat" cmpd="sng" algn="ctr">
          <a:solidFill>
            <a:schemeClr val="phClr"/>
          </a:solidFill>
          <a:prstDash val="solid"/>
        </a:ln>
        <a:ln w="19050" cap="flat" cmpd="sng" algn="ctr">
          <a:solidFill>
            <a:schemeClr val="phClr"/>
          </a:solidFill>
          <a:prstDash val="solid"/>
        </a:ln>
        <a:ln w="31750" cap="flat" cmpd="sng" algn="ctr">
          <a:solidFill>
            <a:schemeClr val="phClr"/>
          </a:solidFill>
          <a:prstDash val="solid"/>
        </a:ln>
      </a:lnStyleLst>
      <a:effectStyleLst>
        <a:effectStyle>
          <a:effectLst>
            <a:outerShdw blurRad="51500" dist="25400" dir="5400000" rotWithShape="0">
              <a:srgbClr val="000000">
                <a:alpha val="40000"/>
              </a:srgbClr>
            </a:outerShdw>
          </a:effectLst>
        </a:effectStyle>
        <a:effectStyle>
          <a:effectLst>
            <a:outerShdw blurRad="50800" dist="25400" dir="5400000" rotWithShape="0">
              <a:srgbClr val="000000">
                <a:alpha val="4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phClr">
                <a:satMod val="115000"/>
              </a:schemeClr>
            </a:contourClr>
          </a:sp3d>
        </a:effectStyle>
      </a:effectStyleLst>
      <a:bgFillStyleLst>
        <a:solidFill>
          <a:schemeClr val="phClr"/>
        </a:solidFill>
        <a:gradFill rotWithShape="1">
          <a:gsLst>
            <a:gs pos="100000">
              <a:schemeClr val="phClr">
                <a:tint val="80000"/>
                <a:satMod val="250000"/>
              </a:schemeClr>
            </a:gs>
            <a:gs pos="60000">
              <a:schemeClr val="phClr">
                <a:shade val="38000"/>
                <a:satMod val="175000"/>
              </a:schemeClr>
            </a:gs>
            <a:gs pos="0">
              <a:schemeClr val="phClr">
                <a:shade val="30000"/>
                <a:satMod val="175000"/>
              </a:schemeClr>
            </a:gs>
          </a:gsLst>
          <a:lin ang="5400000" scaled="0"/>
        </a:gradFill>
        <a:blipFill>
          <a:blip xmlns:r="http://schemas.openxmlformats.org/officeDocument/2006/relationships" r:embed="rId1">
            <a:duotone>
              <a:schemeClr val="phClr">
                <a:shade val="48000"/>
              </a:schemeClr>
              <a:schemeClr val="phClr">
                <a:tint val="96000"/>
                <a:satMod val="150000"/>
              </a:schemeClr>
            </a:duotone>
          </a:blip>
          <a:tile tx="0" ty="0" sx="80000" sy="80000" flip="none" algn="tl"/>
        </a:blipFill>
      </a:bgFillStyleLst>
    </a:fmtScheme>
  </a:themeElements>
  <a:objectDefaults/>
  <a:extraClrSchemeLst/>
</a:theme>
</file>

<file path=ppt/theme/theme2.xml><?xml version="1.0" encoding="utf-8"?>
<a:theme xmlns:a="http://schemas.openxmlformats.org/drawingml/2006/main" name="1_OCDE_Français_blanc">
  <a:themeElements>
    <a:clrScheme name="OECD white">
      <a:dk1>
        <a:srgbClr val="727272"/>
      </a:dk1>
      <a:lt1>
        <a:sysClr val="window" lastClr="FFFFFF"/>
      </a:lt1>
      <a:dk2>
        <a:srgbClr val="006299"/>
      </a:dk2>
      <a:lt2>
        <a:srgbClr val="E6E6E6"/>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ECD">
      <a:majorFont>
        <a:latin typeface="Arial"/>
        <a:ea typeface=""/>
        <a:cs typeface=""/>
      </a:majorFont>
      <a:minorFont>
        <a:latin typeface="Georgia"/>
        <a:ea typeface=""/>
        <a:cs typeface=""/>
      </a:minorFont>
    </a:fontScheme>
    <a:fmtScheme name="Urban">
      <a:fillStyleLst>
        <a:solidFill>
          <a:schemeClr val="phClr"/>
        </a:solidFill>
        <a:gradFill rotWithShape="1">
          <a:gsLst>
            <a:gs pos="0">
              <a:schemeClr val="phClr">
                <a:tint val="1000"/>
                <a:satMod val="255000"/>
              </a:schemeClr>
            </a:gs>
            <a:gs pos="55000">
              <a:schemeClr val="phClr">
                <a:tint val="12000"/>
                <a:satMod val="255000"/>
              </a:schemeClr>
            </a:gs>
            <a:gs pos="100000">
              <a:schemeClr val="phClr">
                <a:tint val="45000"/>
                <a:satMod val="250000"/>
              </a:schemeClr>
            </a:gs>
          </a:gsLst>
          <a:path path="circle">
            <a:fillToRect l="-40000" t="-90000" r="140000" b="190000"/>
          </a:path>
        </a:gradFill>
        <a:gradFill rotWithShape="1">
          <a:gsLst>
            <a:gs pos="0">
              <a:schemeClr val="phClr">
                <a:tint val="43000"/>
                <a:satMod val="165000"/>
              </a:schemeClr>
            </a:gs>
            <a:gs pos="55000">
              <a:schemeClr val="phClr">
                <a:tint val="83000"/>
                <a:satMod val="155000"/>
              </a:schemeClr>
            </a:gs>
            <a:gs pos="100000">
              <a:schemeClr val="phClr">
                <a:shade val="85000"/>
              </a:schemeClr>
            </a:gs>
          </a:gsLst>
          <a:path path="circle">
            <a:fillToRect l="-40000" t="-90000" r="140000" b="190000"/>
          </a:path>
        </a:gradFill>
      </a:fillStyleLst>
      <a:lnStyleLst>
        <a:ln w="9525" cap="flat" cmpd="sng" algn="ctr">
          <a:solidFill>
            <a:schemeClr val="phClr"/>
          </a:solidFill>
          <a:prstDash val="solid"/>
        </a:ln>
        <a:ln w="19050" cap="flat" cmpd="sng" algn="ctr">
          <a:solidFill>
            <a:schemeClr val="phClr"/>
          </a:solidFill>
          <a:prstDash val="solid"/>
        </a:ln>
        <a:ln w="31750" cap="flat" cmpd="sng" algn="ctr">
          <a:solidFill>
            <a:schemeClr val="phClr"/>
          </a:solidFill>
          <a:prstDash val="solid"/>
        </a:ln>
      </a:lnStyleLst>
      <a:effectStyleLst>
        <a:effectStyle>
          <a:effectLst>
            <a:outerShdw blurRad="51500" dist="25400" dir="5400000" rotWithShape="0">
              <a:srgbClr val="000000">
                <a:alpha val="40000"/>
              </a:srgbClr>
            </a:outerShdw>
          </a:effectLst>
        </a:effectStyle>
        <a:effectStyle>
          <a:effectLst>
            <a:outerShdw blurRad="50800" dist="25400" dir="5400000" rotWithShape="0">
              <a:srgbClr val="000000">
                <a:alpha val="4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phClr">
                <a:satMod val="115000"/>
              </a:schemeClr>
            </a:contourClr>
          </a:sp3d>
        </a:effectStyle>
      </a:effectStyleLst>
      <a:bgFillStyleLst>
        <a:solidFill>
          <a:schemeClr val="phClr"/>
        </a:solidFill>
        <a:gradFill rotWithShape="1">
          <a:gsLst>
            <a:gs pos="100000">
              <a:schemeClr val="phClr">
                <a:tint val="80000"/>
                <a:satMod val="250000"/>
              </a:schemeClr>
            </a:gs>
            <a:gs pos="60000">
              <a:schemeClr val="phClr">
                <a:shade val="38000"/>
                <a:satMod val="175000"/>
              </a:schemeClr>
            </a:gs>
            <a:gs pos="0">
              <a:schemeClr val="phClr">
                <a:shade val="30000"/>
                <a:satMod val="175000"/>
              </a:schemeClr>
            </a:gs>
          </a:gsLst>
          <a:lin ang="5400000" scaled="0"/>
        </a:gradFill>
        <a:blipFill>
          <a:blip xmlns:r="http://schemas.openxmlformats.org/officeDocument/2006/relationships" r:embed="rId1">
            <a:duotone>
              <a:schemeClr val="phClr">
                <a:shade val="48000"/>
              </a:schemeClr>
              <a:schemeClr val="phClr">
                <a:tint val="96000"/>
                <a:satMod val="150000"/>
              </a:schemeClr>
            </a:duotone>
          </a:blip>
          <a:tile tx="0" ty="0" sx="80000" sy="80000" flip="none" algn="tl"/>
        </a:blip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ECD white">
    <a:dk1>
      <a:srgbClr val="727272"/>
    </a:dk1>
    <a:lt1>
      <a:sysClr val="window" lastClr="FFFFFF"/>
    </a:lt1>
    <a:dk2>
      <a:srgbClr val="006299"/>
    </a:dk2>
    <a:lt2>
      <a:srgbClr val="E6E6E6"/>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2.xml><?xml version="1.0" encoding="utf-8"?>
<a:themeOverride xmlns:a="http://schemas.openxmlformats.org/drawingml/2006/main">
  <a:clrScheme name="OECD white">
    <a:dk1>
      <a:srgbClr val="727272"/>
    </a:dk1>
    <a:lt1>
      <a:sysClr val="window" lastClr="FFFFFF"/>
    </a:lt1>
    <a:dk2>
      <a:srgbClr val="006299"/>
    </a:dk2>
    <a:lt2>
      <a:srgbClr val="E6E6E6"/>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mso-contentType ?>
<spe:Receivers xmlns:spe="http://schemas.microsoft.com/sharepoint/events">
  <Receiver>
    <Name>Document ID Generator</Name>
    <Synchronization>Synchronous</Synchronization>
    <Type>10001</Type>
    <SequenceNumber>1000</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10002</Type>
    <SequenceNumber>1001</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10004</Type>
    <SequenceNumber>1002</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10006</Type>
    <SequenceNumber>1003</SequenceNumber>
    <Assembly>Microsoft.Office.DocumentManagement, Version=14.0.0.0, Culture=neutral, PublicKeyToken=71e9bce111e9429c</Assembly>
    <Class>Microsoft.Office.DocumentManagement.Internal.DocIdHandler</Class>
    <Data/>
    <Filter/>
  </Receiver>
</spe:Receivers>
</file>

<file path=customXml/item3.xml><?xml version="1.0" encoding="utf-8"?>
<ct:contentTypeSchema xmlns:ct="http://schemas.microsoft.com/office/2006/metadata/contentType" xmlns:ma="http://schemas.microsoft.com/office/2006/metadata/properties/metaAttributes" ct:_="" ma:_="" ma:contentTypeName="List Of Publications" ma:contentTypeID="0x0101008B4DD370EC31429186F3AD49F0D3098F004C3F7ED55B2F8442BE096133514FC1E200B1076E7FAD9D2747A709C3CE65E08CAB" ma:contentTypeVersion="18" ma:contentTypeDescription="Create a new document." ma:contentTypeScope="" ma:versionID="32b0f653de55a68fb08dbd2ead1717ac">
  <xsd:schema xmlns:xsd="http://www.w3.org/2001/XMLSchema" xmlns:xs="http://www.w3.org/2001/XMLSchema" xmlns:p="http://schemas.microsoft.com/office/2006/metadata/properties" xmlns:ns2="c9f238dd-bb73-4aef-a7a5-d644ad823e52" xmlns:ns3="ca82dde9-3436-4d3d-bddd-d31447390034" xmlns:ns4="54c4cd27-f286-408f-9ce0-33c1e0f3ab39" xmlns:ns5="e3749c13-db45-47a6-8901-0348718629cf" xmlns:ns6="6e370120-a86d-4c3c-b3ae-e7a79836944a" targetNamespace="http://schemas.microsoft.com/office/2006/metadata/properties" ma:root="true" ma:fieldsID="5e6233a142476cf7fee491f88de303e9" ns2:_="" ns3:_="" ns4:_="" ns5:_="" ns6:_="">
    <xsd:import namespace="c9f238dd-bb73-4aef-a7a5-d644ad823e52"/>
    <xsd:import namespace="ca82dde9-3436-4d3d-bddd-d31447390034"/>
    <xsd:import namespace="54c4cd27-f286-408f-9ce0-33c1e0f3ab39"/>
    <xsd:import namespace="e3749c13-db45-47a6-8901-0348718629cf"/>
    <xsd:import namespace="6e370120-a86d-4c3c-b3ae-e7a79836944a"/>
    <xsd:element name="properties">
      <xsd:complexType>
        <xsd:sequence>
          <xsd:element name="documentManagement">
            <xsd:complexType>
              <xsd:all>
                <xsd:element ref="ns2:eShareCountryTaxHTField0" minOccurs="0"/>
                <xsd:element ref="ns3:TaxCatchAll" minOccurs="0"/>
                <xsd:element ref="ns3:TaxCatchAllLabel" minOccurs="0"/>
                <xsd:element ref="ns2:eShareTopicTaxHTField0" minOccurs="0"/>
                <xsd:element ref="ns4:OECDKimBussinessContext" minOccurs="0"/>
                <xsd:element ref="ns4:OECDKimProvenance" minOccurs="0"/>
                <xsd:element ref="ns4:OECDKimStatus" minOccurs="0"/>
                <xsd:element ref="ns4:OECDDocumentType" minOccurs="0"/>
                <xsd:element ref="ns5:OECDFinalDocLibStatus" minOccurs="0"/>
                <xsd:element ref="ns5:OECDFinalDocLibMeeting" minOccurs="0"/>
                <xsd:element ref="ns6:_dlc_DocId" minOccurs="0"/>
                <xsd:element ref="ns6:_dlc_DocIdUrl" minOccurs="0"/>
                <xsd:element ref="ns6:_dlc_DocIdPersistId" minOccurs="0"/>
                <xsd:element ref="ns5:OECDFinalDocLibLookupMeeting" minOccurs="0"/>
                <xsd:element ref="ns5:OECDFinalDocCategory"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9f238dd-bb73-4aef-a7a5-d644ad823e52" elementFormDefault="qualified">
    <xsd:import namespace="http://schemas.microsoft.com/office/2006/documentManagement/types"/>
    <xsd:import namespace="http://schemas.microsoft.com/office/infopath/2007/PartnerControls"/>
    <xsd:element name="eShareCountryTaxHTField0" ma:index="8" nillable="true" ma:taxonomy="true" ma:internalName="eShareCountryTaxHTField0" ma:taxonomyFieldName="OECDCountry" ma:displayName="Country" ma:readOnly="false" ma:default="" ma:fieldId="{aa366335-bba6-4f71-86c6-f91b1ae503c2}" ma:taxonomyMulti="true" ma:sspId="27ec883c-a62c-444f-a935-fcddb579e39d" ma:termSetId="e1026e78-e24d-4b33-a8f4-6ff75b8e5ad2" ma:anchorId="00000000-0000-0000-0000-000000000000" ma:open="false" ma:isKeyword="false">
      <xsd:complexType>
        <xsd:sequence>
          <xsd:element ref="pc:Terms" minOccurs="0" maxOccurs="1"/>
        </xsd:sequence>
      </xsd:complexType>
    </xsd:element>
    <xsd:element name="eShareTopicTaxHTField0" ma:index="12" nillable="true" ma:taxonomy="true" ma:internalName="eShareTopicTaxHTField0" ma:taxonomyFieldName="OECDTopic" ma:displayName="Topic" ma:readOnly="false" ma:default="" ma:fieldId="{9b5335f8-765c-484a-86dd-d10580650a95}" ma:taxonomyMulti="true" ma:sspId="27ec883c-a62c-444f-a935-fcddb579e39d" ma:termSetId="d0043ed9-7fdc-4b21-8641-a864cc50d2b2" ma:anchorId="00000000-0000-0000-0000-000000000000" ma:open="fals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ca82dde9-3436-4d3d-bddd-d31447390034" elementFormDefault="qualified">
    <xsd:import namespace="http://schemas.microsoft.com/office/2006/documentManagement/types"/>
    <xsd:import namespace="http://schemas.microsoft.com/office/infopath/2007/PartnerControls"/>
    <xsd:element name="TaxCatchAll" ma:index="9" nillable="true" ma:displayName="Taxonomy Catch All Column" ma:hidden="true" ma:list="{d3f4fa6d-b37e-4080-9fcb-92c5930cabf1}" ma:internalName="TaxCatchAll" ma:showField="CatchAllData" ma:web="6e370120-a86d-4c3c-b3ae-e7a79836944a">
      <xsd:complexType>
        <xsd:complexContent>
          <xsd:extension base="dms:MultiChoiceLookup">
            <xsd:sequence>
              <xsd:element name="Value" type="dms:Lookup" maxOccurs="unbounded" minOccurs="0" nillable="true"/>
            </xsd:sequence>
          </xsd:extension>
        </xsd:complexContent>
      </xsd:complexType>
    </xsd:element>
    <xsd:element name="TaxCatchAllLabel" ma:index="10" nillable="true" ma:displayName="Taxonomy Catch All Column1" ma:hidden="true" ma:list="{d3f4fa6d-b37e-4080-9fcb-92c5930cabf1}" ma:internalName="TaxCatchAllLabel" ma:readOnly="true" ma:showField="CatchAllDataLabel" ma:web="6e370120-a86d-4c3c-b3ae-e7a79836944a">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54c4cd27-f286-408f-9ce0-33c1e0f3ab39" elementFormDefault="qualified">
    <xsd:import namespace="http://schemas.microsoft.com/office/2006/documentManagement/types"/>
    <xsd:import namespace="http://schemas.microsoft.com/office/infopath/2007/PartnerControls"/>
    <xsd:element name="OECDKimBussinessContext" ma:index="14" nillable="true" ma:displayName="Kim business context" ma:description="" ma:hidden="true" ma:internalName="OECDKimBussinessContext">
      <xsd:simpleType>
        <xsd:restriction base="dms:Text"/>
      </xsd:simpleType>
    </xsd:element>
    <xsd:element name="OECDKimProvenance" ma:index="15" nillable="true" ma:displayName="Kim provenance" ma:description="" ma:hidden="true" ma:internalName="OECDKimProvenance">
      <xsd:simpleType>
        <xsd:restriction base="dms:Text">
          <xsd:maxLength value="255"/>
        </xsd:restriction>
      </xsd:simpleType>
    </xsd:element>
    <xsd:element name="OECDKimStatus" ma:index="16" nillable="true" ma:displayName="Kim status" ma:default="Draft" ma:description="" ma:format="Dropdown" ma:hidden="true" ma:internalName="OECDKimStatus">
      <xsd:simpleType>
        <xsd:restriction base="dms:Choice">
          <xsd:enumeration value="Draft"/>
          <xsd:enumeration value="Final"/>
        </xsd:restriction>
      </xsd:simpleType>
    </xsd:element>
    <xsd:element name="OECDDocumentType" ma:index="17" nillable="true" ma:displayName="Document Type" ma:description="" ma:internalName="OECDDocumentType">
      <xsd:simpleType>
        <xsd:restriction base="dms:Text">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e3749c13-db45-47a6-8901-0348718629cf" elementFormDefault="qualified">
    <xsd:import namespace="http://schemas.microsoft.com/office/2006/documentManagement/types"/>
    <xsd:import namespace="http://schemas.microsoft.com/office/infopath/2007/PartnerControls"/>
    <xsd:element name="OECDFinalDocLibStatus" ma:index="18" nillable="true" ma:displayName="Status" ma:default="Pending" ma:description="" ma:internalName="OECDFinalDocLibStatus">
      <xsd:simpleType>
        <xsd:restriction base="dms:Choice">
          <xsd:enumeration value="Pending"/>
          <xsd:enumeration value="Submitted"/>
          <xsd:enumeration value="Cancelled by OSG"/>
          <xsd:enumeration value="Cancelled by directorate"/>
        </xsd:restriction>
      </xsd:simpleType>
    </xsd:element>
    <xsd:element name="OECDFinalDocLibMeeting" ma:index="19" nillable="true" ma:displayName="Related Meeting" ma:description="" ma:hidden="true" ma:internalName="OECDFinalDocLibMeeting" ma:readOnly="false">
      <xsd:complexType>
        <xsd:complexContent>
          <xsd:extension base="dms:URL">
            <xsd:sequence>
              <xsd:element name="Url" type="dms:ValidUrl" minOccurs="0" nillable="true"/>
              <xsd:element name="Description" type="xsd:string" nillable="true"/>
            </xsd:sequence>
          </xsd:extension>
        </xsd:complexContent>
      </xsd:complexType>
    </xsd:element>
    <xsd:element name="OECDFinalDocLibLookupMeeting" ma:index="23" nillable="true" ma:displayName="OSG Related Meeting" ma:list="{E4ABBA60-1D56-4620-94B2-AD594B0C5C1F}" ma:internalName="OECDFinalDocLibLookupMeeting" ma:showField="Meeting">
      <xsd:simpleType>
        <xsd:restriction base="dms:Lookup"/>
      </xsd:simpleType>
    </xsd:element>
    <xsd:element name="OECDFinalDocCategory" ma:index="24" nillable="true" ma:displayName="Category" ma:default="Agenda / programme" ma:description="" ma:format="Dropdown" ma:internalName="OECDFinalDocCategory">
      <xsd:simpleType>
        <xsd:restriction base="dms:Choice">
          <xsd:enumeration value="Agenda / programme"/>
          <xsd:enumeration value="Attachment"/>
          <xsd:enumeration value="Background document"/>
          <xsd:enumeration value="Biography"/>
          <xsd:enumeration value="Briefing notes"/>
          <xsd:enumeration value="Brochure"/>
          <xsd:enumeration value="Cooperation notes"/>
          <xsd:enumeration value="Country information"/>
          <xsd:enumeration value="Hotel reservation"/>
          <xsd:enumeration value="Key Issues"/>
          <xsd:enumeration value="Mission report"/>
          <xsd:enumeration value="Planning Tool"/>
          <xsd:enumeration value="Press clipping"/>
          <xsd:enumeration value="Press release"/>
          <xsd:enumeration value="Publication"/>
          <xsd:enumeration value="Registration"/>
          <xsd:enumeration value="Speech"/>
          <xsd:enumeration value="Talking points"/>
          <xsd:enumeration value="Travel document"/>
          <xsd:enumeration value="Other"/>
        </xsd:restriction>
      </xsd:simpleType>
    </xsd:element>
  </xsd:schema>
  <xsd:schema xmlns:xsd="http://www.w3.org/2001/XMLSchema" xmlns:xs="http://www.w3.org/2001/XMLSchema" xmlns:dms="http://schemas.microsoft.com/office/2006/documentManagement/types" xmlns:pc="http://schemas.microsoft.com/office/infopath/2007/PartnerControls" targetNamespace="6e370120-a86d-4c3c-b3ae-e7a79836944a" elementFormDefault="qualified">
    <xsd:import namespace="http://schemas.microsoft.com/office/2006/documentManagement/types"/>
    <xsd:import namespace="http://schemas.microsoft.com/office/infopath/2007/PartnerControls"/>
    <xsd:element name="_dlc_DocId" ma:index="20" nillable="true" ma:displayName="Document ID Value" ma:description="The value of the document ID assigned to this item." ma:internalName="_dlc_DocId" ma:readOnly="true">
      <xsd:simpleType>
        <xsd:restriction base="dms:Text"/>
      </xsd:simpleType>
    </xsd:element>
    <xsd:element name="_dlc_DocIdUrl" ma:index="21"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22" nillable="true" ma:displayName="Persist ID" ma:description="Keep ID on add." ma:hidden="true" ma:internalName="_dlc_DocIdPersistId" ma:readOnly="true">
      <xsd:simpleType>
        <xsd:restriction base="dms:Boolea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4.xml><?xml version="1.0" encoding="utf-8"?>
<?mso-contentType ?>
<SharedContentType xmlns="Microsoft.SharePoint.Taxonomy.ContentTypeSync" SourceId="27ec883c-a62c-444f-a935-fcddb579e39d" ContentTypeId="0x0101008B4DD370EC31429186F3AD49F0D3098F" PreviousValue="false"/>
</file>

<file path=customXml/item5.xml><?xml version="1.0" encoding="utf-8"?>
<p:properties xmlns:p="http://schemas.microsoft.com/office/2006/metadata/properties" xmlns:xsi="http://www.w3.org/2001/XMLSchema-instance" xmlns:pc="http://schemas.microsoft.com/office/infopath/2007/PartnerControls">
  <documentManagement>
    <OECDDocumentType xmlns="54c4cd27-f286-408f-9ce0-33c1e0f3ab39" xsi:nil="true"/>
    <eShareCountryTaxHTField0 xmlns="c9f238dd-bb73-4aef-a7a5-d644ad823e52">
      <Terms xmlns="http://schemas.microsoft.com/office/infopath/2007/PartnerControls"/>
    </eShareCountryTaxHTField0>
    <eShareTopicTaxHTField0 xmlns="c9f238dd-bb73-4aef-a7a5-d644ad823e52">
      <Terms xmlns="http://schemas.microsoft.com/office/infopath/2007/PartnerControls"/>
    </eShareTopicTaxHTField0>
    <TaxCatchAll xmlns="ca82dde9-3436-4d3d-bddd-d31447390034"/>
    <_dlc_DocId xmlns="6e370120-a86d-4c3c-b3ae-e7a79836944a">ESHARESGE-1662768343-197</_dlc_DocId>
    <_dlc_DocIdUrl xmlns="6e370120-a86d-4c3c-b3ae-e7a79836944a">
      <Url>http://portal.oecd.org/eshare/sge/eosg/2017.01.09-13_Mexico/_layouts/DocIdRedir.aspx?ID=ESHARESGE-1662768343-197</Url>
      <Description>ESHARESGE-1662768343-197</Description>
    </_dlc_DocIdUrl>
    <OECDFinalDocCategory xmlns="e3749c13-db45-47a6-8901-0348718629cf">Publication</OECDFinalDocCategory>
    <OECDFinalDocLibLookupMeeting xmlns="e3749c13-db45-47a6-8901-0348718629cf">1</OECDFinalDocLibLookupMeeting>
    <OECDFinalDocLibStatus xmlns="e3749c13-db45-47a6-8901-0348718629cf">Pending</OECDFinalDocLibStatus>
    <OECDFinalDocLibMeeting xmlns="e3749c13-db45-47a6-8901-0348718629cf">
      <Url xsi:nil="true"/>
      <Description xsi:nil="true"/>
    </OECDFinalDocLibMeeting>
    <OECDKimStatus xmlns="54c4cd27-f286-408f-9ce0-33c1e0f3ab39">Draft</OECDKimStatus>
    <OECDKimBussinessContext xmlns="54c4cd27-f286-408f-9ce0-33c1e0f3ab39" xsi:nil="true"/>
    <OECDKimProvenance xmlns="54c4cd27-f286-408f-9ce0-33c1e0f3ab39" xsi:nil="true"/>
  </documentManagement>
</p:properties>
</file>

<file path=customXml/itemProps1.xml><?xml version="1.0" encoding="utf-8"?>
<ds:datastoreItem xmlns:ds="http://schemas.openxmlformats.org/officeDocument/2006/customXml" ds:itemID="{C31C4E12-D381-4EC8-823B-AFD29350373D}">
  <ds:schemaRefs>
    <ds:schemaRef ds:uri="http://schemas.microsoft.com/sharepoint/v3/contenttype/forms"/>
  </ds:schemaRefs>
</ds:datastoreItem>
</file>

<file path=customXml/itemProps2.xml><?xml version="1.0" encoding="utf-8"?>
<ds:datastoreItem xmlns:ds="http://schemas.openxmlformats.org/officeDocument/2006/customXml" ds:itemID="{FD145FC9-A28A-441B-BBD5-E0BC6006710A}">
  <ds:schemaRefs>
    <ds:schemaRef ds:uri="http://schemas.microsoft.com/sharepoint/events"/>
  </ds:schemaRefs>
</ds:datastoreItem>
</file>

<file path=customXml/itemProps3.xml><?xml version="1.0" encoding="utf-8"?>
<ds:datastoreItem xmlns:ds="http://schemas.openxmlformats.org/officeDocument/2006/customXml" ds:itemID="{03B41EAF-47A3-405A-82E1-1420639AB2B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9f238dd-bb73-4aef-a7a5-d644ad823e52"/>
    <ds:schemaRef ds:uri="ca82dde9-3436-4d3d-bddd-d31447390034"/>
    <ds:schemaRef ds:uri="54c4cd27-f286-408f-9ce0-33c1e0f3ab39"/>
    <ds:schemaRef ds:uri="e3749c13-db45-47a6-8901-0348718629cf"/>
    <ds:schemaRef ds:uri="6e370120-a86d-4c3c-b3ae-e7a79836944a"/>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4.xml><?xml version="1.0" encoding="utf-8"?>
<ds:datastoreItem xmlns:ds="http://schemas.openxmlformats.org/officeDocument/2006/customXml" ds:itemID="{9AD1F85D-7BC1-4E7C-BD2E-5B93A56842A6}">
  <ds:schemaRefs>
    <ds:schemaRef ds:uri="Microsoft.SharePoint.Taxonomy.ContentTypeSync"/>
  </ds:schemaRefs>
</ds:datastoreItem>
</file>

<file path=customXml/itemProps5.xml><?xml version="1.0" encoding="utf-8"?>
<ds:datastoreItem xmlns:ds="http://schemas.openxmlformats.org/officeDocument/2006/customXml" ds:itemID="{DDD0EDAB-A49B-40CA-A054-57DDFDC4A31D}">
  <ds:schemaRefs>
    <ds:schemaRef ds:uri="http://schemas.microsoft.com/office/infopath/2007/PartnerControls"/>
    <ds:schemaRef ds:uri="http://purl.org/dc/terms/"/>
    <ds:schemaRef ds:uri="http://schemas.openxmlformats.org/package/2006/metadata/core-properties"/>
    <ds:schemaRef ds:uri="c9f238dd-bb73-4aef-a7a5-d644ad823e52"/>
    <ds:schemaRef ds:uri="http://purl.org/dc/dcmitype/"/>
    <ds:schemaRef ds:uri="6e370120-a86d-4c3c-b3ae-e7a79836944a"/>
    <ds:schemaRef ds:uri="ca82dde9-3436-4d3d-bddd-d31447390034"/>
    <ds:schemaRef ds:uri="e3749c13-db45-47a6-8901-0348718629cf"/>
    <ds:schemaRef ds:uri="http://schemas.microsoft.com/office/2006/documentManagement/types"/>
    <ds:schemaRef ds:uri="http://schemas.microsoft.com/office/2006/metadata/properties"/>
    <ds:schemaRef ds:uri="54c4cd27-f286-408f-9ce0-33c1e0f3ab39"/>
    <ds:schemaRef ds:uri="http://www.w3.org/XML/1998/namespace"/>
    <ds:schemaRef ds:uri="http://purl.org/dc/elements/1.1/"/>
  </ds:schemaRefs>
</ds:datastoreItem>
</file>

<file path=docProps/app.xml><?xml version="1.0" encoding="utf-8"?>
<Properties xmlns="http://schemas.openxmlformats.org/officeDocument/2006/extended-properties" xmlns:vt="http://schemas.openxmlformats.org/officeDocument/2006/docPropsVTypes">
  <TotalTime>8949</TotalTime>
  <Words>2845</Words>
  <Application>Microsoft Office PowerPoint</Application>
  <PresentationFormat>On-screen Show (4:3)</PresentationFormat>
  <Paragraphs>332</Paragraphs>
  <Slides>29</Slides>
  <Notes>13</Notes>
  <HiddenSlides>0</HiddenSlides>
  <MMClips>0</MMClips>
  <ScaleCrop>false</ScaleCrop>
  <HeadingPairs>
    <vt:vector size="4" baseType="variant">
      <vt:variant>
        <vt:lpstr>Theme</vt:lpstr>
      </vt:variant>
      <vt:variant>
        <vt:i4>2</vt:i4>
      </vt:variant>
      <vt:variant>
        <vt:lpstr>Slide Titles</vt:lpstr>
      </vt:variant>
      <vt:variant>
        <vt:i4>29</vt:i4>
      </vt:variant>
    </vt:vector>
  </HeadingPairs>
  <TitlesOfParts>
    <vt:vector size="31" baseType="lpstr">
      <vt:lpstr>OCDE_Français_blanc</vt:lpstr>
      <vt:lpstr>1_OCDE_Français_blanc</vt:lpstr>
      <vt:lpstr>PowerPoint Presentation</vt:lpstr>
      <vt:lpstr>México es un gran reformador</vt:lpstr>
      <vt:lpstr>El crecimiento de la productividad está repuntando</vt:lpstr>
      <vt:lpstr>Las reformas beneficiaron a algunos estados y sectores pero otros se quedaron rezagados</vt:lpstr>
      <vt:lpstr>Se realizaron reformas importantes y gran mayoría de las recomendaciones OCDE fueron implementadas</vt:lpstr>
      <vt:lpstr>Las reformas impulsaron la competencia, lo cual resultó en importantes disminuciones de precios</vt:lpstr>
      <vt:lpstr>…mientras continúa el crecimiento en el sector</vt:lpstr>
      <vt:lpstr>La reforma energética atrae inversión extranjera</vt:lpstr>
      <vt:lpstr>Se necesitan más infraestructuras</vt:lpstr>
      <vt:lpstr>Los ingresos tributarios ascendieron pronunciadamente después de las reformas fiscales</vt:lpstr>
      <vt:lpstr>La dependencia del petróleo ha disminuido</vt:lpstr>
      <vt:lpstr>El crédito aumentó a partir de la reforma financiera</vt:lpstr>
      <vt:lpstr>Las reformas tienen el potencial de impulsar el crecimiento</vt:lpstr>
      <vt:lpstr>LO QUE QUEDA POR HACER</vt:lpstr>
      <vt:lpstr>Ampliar las oportunidades</vt:lpstr>
      <vt:lpstr>Sigue habiendo grandes diferencias regionales  en el acceso a internet </vt:lpstr>
      <vt:lpstr>Mejorar el entorno para la innovación en México </vt:lpstr>
      <vt:lpstr>Mejorar el entorno general de los negocios </vt:lpstr>
      <vt:lpstr>PowerPoint Presentation</vt:lpstr>
      <vt:lpstr>PowerPoint Presentation</vt:lpstr>
      <vt:lpstr>PowerPoint Presentation</vt:lpstr>
      <vt:lpstr>La implentación sigue siendo clave (* reformas no pertenecientes al Pacto)</vt:lpstr>
      <vt:lpstr>Reformas adicionales fortalecerán aún más el crecimiento</vt:lpstr>
      <vt:lpstr>Impuestos y transferencias tienen aún un bajo impacto</vt:lpstr>
      <vt:lpstr>Recomendaciones para combatir la pobreza</vt:lpstr>
      <vt:lpstr>Recomendaciones para luchar contra la corrupción y el crimen</vt:lpstr>
      <vt:lpstr>PowerPoint Presentation</vt:lpstr>
      <vt:lpstr>Baja Productividad Laboral</vt:lpstr>
      <vt:lpstr>Bajo Nivel de Competencias </vt:lpstr>
    </vt:vector>
  </TitlesOfParts>
  <Company>OECD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HAUGH David</dc:creator>
  <cp:lastModifiedBy>MARTINEZ Roberto</cp:lastModifiedBy>
  <cp:revision>450</cp:revision>
  <cp:lastPrinted>2014-12-11T11:12:09Z</cp:lastPrinted>
  <dcterms:created xsi:type="dcterms:W3CDTF">2014-08-22T07:57:56Z</dcterms:created>
  <dcterms:modified xsi:type="dcterms:W3CDTF">2018-08-07T14:19:08Z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0x0101008B4DD370EC31429186F3AD49F0D3098F004C3F7ED55B2F8442BE096133514FC1E200B1076E7FAD9D2747A709C3CE65E08CAB</vt:lpwstr>
  </property>
  <property fmtid="{D5CDD505-2E9C-101B-9397-08002B2CF9AE}" pid="3" name="_dlc_DocIdItemGuid">
    <vt:lpwstr>b5f81343-8e27-434d-b4f9-c0803d065f6c</vt:lpwstr>
  </property>
  <property fmtid="{D5CDD505-2E9C-101B-9397-08002B2CF9AE}" pid="4" name="OECDCountry">
    <vt:lpwstr/>
  </property>
  <property fmtid="{D5CDD505-2E9C-101B-9397-08002B2CF9AE}" pid="5" name="OECDTopic">
    <vt:lpwstr/>
  </property>
  <property fmtid="{D5CDD505-2E9C-101B-9397-08002B2CF9AE}" pid="6" name="OECDKeywords">
    <vt:lpwstr/>
  </property>
  <property fmtid="{D5CDD505-2E9C-101B-9397-08002B2CF9AE}" pid="7" name="OECDFinalDocLibMeeting">
    <vt:lpwstr>, </vt:lpwstr>
  </property>
  <property fmtid="{D5CDD505-2E9C-101B-9397-08002B2CF9AE}" pid="8" name="OECDKimStatus">
    <vt:lpwstr>Draft</vt:lpwstr>
  </property>
  <property fmtid="{D5CDD505-2E9C-101B-9397-08002B2CF9AE}" pid="9" name="eShareKeywordsTaxHTField0">
    <vt:lpwstr/>
  </property>
</Properties>
</file>