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BEFC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6C9341-38AD-4A29-9508-CA7D2B6279F3}" v="1271" dt="2019-06-04T00:32:53.2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D85387-C23B-48B0-8351-1863A9612278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948FC174-214F-44DE-99E0-6BEB46A2B1E9}">
      <dgm:prSet phldrT="[Texto]" custT="1"/>
      <dgm:spPr>
        <a:solidFill>
          <a:srgbClr val="FFC000"/>
        </a:solidFill>
      </dgm:spPr>
      <dgm:t>
        <a:bodyPr/>
        <a:lstStyle/>
        <a:p>
          <a:r>
            <a:rPr lang="es-MX" sz="3000" dirty="0"/>
            <a:t>Rendición de cuentas</a:t>
          </a:r>
        </a:p>
      </dgm:t>
    </dgm:pt>
    <dgm:pt modelId="{A63D5120-139E-4994-8CDA-2E2ADF687104}" type="parTrans" cxnId="{F3CC5380-0553-4825-84D5-3A87EE9D0B15}">
      <dgm:prSet/>
      <dgm:spPr/>
      <dgm:t>
        <a:bodyPr/>
        <a:lstStyle/>
        <a:p>
          <a:endParaRPr lang="es-MX"/>
        </a:p>
      </dgm:t>
    </dgm:pt>
    <dgm:pt modelId="{AC7EA14A-9AEC-4537-9BF4-09953E834C5C}" type="sibTrans" cxnId="{F3CC5380-0553-4825-84D5-3A87EE9D0B15}">
      <dgm:prSet/>
      <dgm:spPr/>
      <dgm:t>
        <a:bodyPr/>
        <a:lstStyle/>
        <a:p>
          <a:endParaRPr lang="es-MX"/>
        </a:p>
      </dgm:t>
    </dgm:pt>
    <dgm:pt modelId="{27184D6E-7974-4BA7-855B-0559FDC2BFF1}">
      <dgm:prSet phldrT="[Texto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s-MX" sz="2300" dirty="0"/>
            <a:t>Evita que los políticos locales se “eternicen” en el poder con base en el patronaje.</a:t>
          </a:r>
        </a:p>
      </dgm:t>
    </dgm:pt>
    <dgm:pt modelId="{195F4622-78B6-489A-9A1C-3DC329D0FE0D}" type="parTrans" cxnId="{EB7A97A8-1519-481A-B1A3-BF3668525549}">
      <dgm:prSet/>
      <dgm:spPr/>
      <dgm:t>
        <a:bodyPr/>
        <a:lstStyle/>
        <a:p>
          <a:endParaRPr lang="es-MX"/>
        </a:p>
      </dgm:t>
    </dgm:pt>
    <dgm:pt modelId="{E20FB29E-5E62-41DA-99C3-60366DD0A18A}" type="sibTrans" cxnId="{EB7A97A8-1519-481A-B1A3-BF3668525549}">
      <dgm:prSet/>
      <dgm:spPr/>
      <dgm:t>
        <a:bodyPr/>
        <a:lstStyle/>
        <a:p>
          <a:endParaRPr lang="es-MX"/>
        </a:p>
      </dgm:t>
    </dgm:pt>
    <dgm:pt modelId="{5720308A-CA71-41DA-8D65-9F156EF11283}">
      <dgm:prSet phldrT="[Texto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s-MX" sz="2300" dirty="0"/>
            <a:t>Las autoridades electas podrán ser ciudadanos comunes interesados en atender las demandas de la comunidad.</a:t>
          </a:r>
        </a:p>
      </dgm:t>
    </dgm:pt>
    <dgm:pt modelId="{8A78C620-4DA2-4536-80E7-2B0BD13DC222}" type="parTrans" cxnId="{847406D7-5A84-45C3-BDA9-68F308D859F4}">
      <dgm:prSet/>
      <dgm:spPr/>
      <dgm:t>
        <a:bodyPr/>
        <a:lstStyle/>
        <a:p>
          <a:endParaRPr lang="es-MX"/>
        </a:p>
      </dgm:t>
    </dgm:pt>
    <dgm:pt modelId="{E8043D62-5045-459D-BD6F-B9402013BE7E}" type="sibTrans" cxnId="{847406D7-5A84-45C3-BDA9-68F308D859F4}">
      <dgm:prSet/>
      <dgm:spPr/>
      <dgm:t>
        <a:bodyPr/>
        <a:lstStyle/>
        <a:p>
          <a:endParaRPr lang="es-MX"/>
        </a:p>
      </dgm:t>
    </dgm:pt>
    <dgm:pt modelId="{1103BFFE-DB45-48CC-A255-EA44285F146C}">
      <dgm:prSet phldrT="[Texto]"/>
      <dgm:spPr>
        <a:solidFill>
          <a:srgbClr val="92D050"/>
        </a:solidFill>
      </dgm:spPr>
      <dgm:t>
        <a:bodyPr/>
        <a:lstStyle/>
        <a:p>
          <a:r>
            <a:rPr lang="es-MX" dirty="0"/>
            <a:t>Falta de capacidades para gobernar</a:t>
          </a:r>
        </a:p>
      </dgm:t>
    </dgm:pt>
    <dgm:pt modelId="{DDFBB1DF-89CA-45A9-8206-F1998958AF8B}" type="parTrans" cxnId="{CD6AFBD6-E473-4C4F-AE1C-A1939053D868}">
      <dgm:prSet/>
      <dgm:spPr/>
      <dgm:t>
        <a:bodyPr/>
        <a:lstStyle/>
        <a:p>
          <a:endParaRPr lang="es-MX"/>
        </a:p>
      </dgm:t>
    </dgm:pt>
    <dgm:pt modelId="{986D3ACD-4CBB-4944-916F-53E1D4CF9ABD}" type="sibTrans" cxnId="{CD6AFBD6-E473-4C4F-AE1C-A1939053D868}">
      <dgm:prSet/>
      <dgm:spPr/>
      <dgm:t>
        <a:bodyPr/>
        <a:lstStyle/>
        <a:p>
          <a:endParaRPr lang="es-MX"/>
        </a:p>
      </dgm:t>
    </dgm:pt>
    <dgm:pt modelId="{79D8EFD9-4C2F-4377-B859-92C21F04E1D8}">
      <dgm:prSet phldrT="[Texto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s-MX" dirty="0"/>
            <a:t>Las autoridades no tendrán tiempo para aprender a ejecutar sus responsabilidades.</a:t>
          </a:r>
        </a:p>
      </dgm:t>
    </dgm:pt>
    <dgm:pt modelId="{74D1090A-1A1D-43D9-8193-5E5ECB2006D2}" type="parTrans" cxnId="{C09806F2-780C-494D-8654-CB8983F7ADEA}">
      <dgm:prSet/>
      <dgm:spPr/>
      <dgm:t>
        <a:bodyPr/>
        <a:lstStyle/>
        <a:p>
          <a:endParaRPr lang="es-MX"/>
        </a:p>
      </dgm:t>
    </dgm:pt>
    <dgm:pt modelId="{8FA4990E-FA3D-49D8-9D7B-AB11BF896FAF}" type="sibTrans" cxnId="{C09806F2-780C-494D-8654-CB8983F7ADEA}">
      <dgm:prSet/>
      <dgm:spPr/>
      <dgm:t>
        <a:bodyPr/>
        <a:lstStyle/>
        <a:p>
          <a:endParaRPr lang="es-MX"/>
        </a:p>
      </dgm:t>
    </dgm:pt>
    <dgm:pt modelId="{F82C0BC8-6881-43BB-B8A7-57CFF3513E70}">
      <dgm:prSet phldrT="[Texto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pPr algn="just"/>
          <a:r>
            <a:rPr lang="es-MX" dirty="0"/>
            <a:t>Su capacidad para gobernar y generar políticas públicas eficaces será muy limitada.</a:t>
          </a:r>
        </a:p>
      </dgm:t>
    </dgm:pt>
    <dgm:pt modelId="{013EAB2D-4701-4779-8F6E-69DCBAEC295A}" type="parTrans" cxnId="{577A4F25-3BD6-480D-BDCC-95FB80D719BB}">
      <dgm:prSet/>
      <dgm:spPr/>
      <dgm:t>
        <a:bodyPr/>
        <a:lstStyle/>
        <a:p>
          <a:endParaRPr lang="es-MX"/>
        </a:p>
      </dgm:t>
    </dgm:pt>
    <dgm:pt modelId="{DD9A7B0A-C35B-4DCD-B42A-B9CB07AE2CE4}" type="sibTrans" cxnId="{577A4F25-3BD6-480D-BDCC-95FB80D719BB}">
      <dgm:prSet/>
      <dgm:spPr/>
      <dgm:t>
        <a:bodyPr/>
        <a:lstStyle/>
        <a:p>
          <a:endParaRPr lang="es-MX"/>
        </a:p>
      </dgm:t>
    </dgm:pt>
    <dgm:pt modelId="{BECC75AD-9A18-4D36-A6EF-E7BE1EC275AC}" type="pres">
      <dgm:prSet presAssocID="{05D85387-C23B-48B0-8351-1863A9612278}" presName="Name0" presStyleCnt="0">
        <dgm:presLayoutVars>
          <dgm:dir/>
          <dgm:animLvl val="lvl"/>
          <dgm:resizeHandles/>
        </dgm:presLayoutVars>
      </dgm:prSet>
      <dgm:spPr/>
    </dgm:pt>
    <dgm:pt modelId="{08730D70-8F5A-4B84-B710-C32E282A32AD}" type="pres">
      <dgm:prSet presAssocID="{948FC174-214F-44DE-99E0-6BEB46A2B1E9}" presName="linNode" presStyleCnt="0"/>
      <dgm:spPr/>
    </dgm:pt>
    <dgm:pt modelId="{F4A3AF5D-75B6-44C1-B8A6-1182A094ABA8}" type="pres">
      <dgm:prSet presAssocID="{948FC174-214F-44DE-99E0-6BEB46A2B1E9}" presName="parentShp" presStyleLbl="node1" presStyleIdx="0" presStyleCnt="2" custScaleX="62121" custLinFactNeighborX="-11992" custLinFactNeighborY="-3306">
        <dgm:presLayoutVars>
          <dgm:bulletEnabled val="1"/>
        </dgm:presLayoutVars>
      </dgm:prSet>
      <dgm:spPr/>
    </dgm:pt>
    <dgm:pt modelId="{C3E104E1-BE37-4028-9E22-B0E4A7E84D05}" type="pres">
      <dgm:prSet presAssocID="{948FC174-214F-44DE-99E0-6BEB46A2B1E9}" presName="childShp" presStyleLbl="bgAccFollowNode1" presStyleIdx="0" presStyleCnt="2" custScaleX="125864" custScaleY="109653">
        <dgm:presLayoutVars>
          <dgm:bulletEnabled val="1"/>
        </dgm:presLayoutVars>
      </dgm:prSet>
      <dgm:spPr/>
    </dgm:pt>
    <dgm:pt modelId="{A3A2B42F-254A-47D2-8E55-24AB56BB610E}" type="pres">
      <dgm:prSet presAssocID="{AC7EA14A-9AEC-4537-9BF4-09953E834C5C}" presName="spacing" presStyleCnt="0"/>
      <dgm:spPr/>
    </dgm:pt>
    <dgm:pt modelId="{B89870FB-8D9E-4FE4-9842-7FF8E7B0DDA2}" type="pres">
      <dgm:prSet presAssocID="{1103BFFE-DB45-48CC-A255-EA44285F146C}" presName="linNode" presStyleCnt="0"/>
      <dgm:spPr/>
    </dgm:pt>
    <dgm:pt modelId="{D9E7B7A9-79E8-4D01-A297-653B0EE8C758}" type="pres">
      <dgm:prSet presAssocID="{1103BFFE-DB45-48CC-A255-EA44285F146C}" presName="parentShp" presStyleLbl="node1" presStyleIdx="1" presStyleCnt="2" custScaleX="65647" custLinFactNeighborX="-13637" custLinFactNeighborY="26">
        <dgm:presLayoutVars>
          <dgm:bulletEnabled val="1"/>
        </dgm:presLayoutVars>
      </dgm:prSet>
      <dgm:spPr/>
    </dgm:pt>
    <dgm:pt modelId="{8B621500-7BB9-4EAF-96A3-7F4B8CC5B595}" type="pres">
      <dgm:prSet presAssocID="{1103BFFE-DB45-48CC-A255-EA44285F146C}" presName="childShp" presStyleLbl="bgAccFollowNode1" presStyleIdx="1" presStyleCnt="2" custScaleX="123512">
        <dgm:presLayoutVars>
          <dgm:bulletEnabled val="1"/>
        </dgm:presLayoutVars>
      </dgm:prSet>
      <dgm:spPr/>
    </dgm:pt>
  </dgm:ptLst>
  <dgm:cxnLst>
    <dgm:cxn modelId="{815ABB1B-84FC-45FD-ABCF-6B7F568D1ABE}" type="presOf" srcId="{948FC174-214F-44DE-99E0-6BEB46A2B1E9}" destId="{F4A3AF5D-75B6-44C1-B8A6-1182A094ABA8}" srcOrd="0" destOrd="0" presId="urn:microsoft.com/office/officeart/2005/8/layout/vList6"/>
    <dgm:cxn modelId="{577A4F25-3BD6-480D-BDCC-95FB80D719BB}" srcId="{1103BFFE-DB45-48CC-A255-EA44285F146C}" destId="{F82C0BC8-6881-43BB-B8A7-57CFF3513E70}" srcOrd="1" destOrd="0" parTransId="{013EAB2D-4701-4779-8F6E-69DCBAEC295A}" sibTransId="{DD9A7B0A-C35B-4DCD-B42A-B9CB07AE2CE4}"/>
    <dgm:cxn modelId="{3E92FF6A-4138-4D95-A0DC-C7D0F5242CB0}" type="presOf" srcId="{1103BFFE-DB45-48CC-A255-EA44285F146C}" destId="{D9E7B7A9-79E8-4D01-A297-653B0EE8C758}" srcOrd="0" destOrd="0" presId="urn:microsoft.com/office/officeart/2005/8/layout/vList6"/>
    <dgm:cxn modelId="{FF28A578-B808-4895-AFBC-D1F93F1E50A6}" type="presOf" srcId="{79D8EFD9-4C2F-4377-B859-92C21F04E1D8}" destId="{8B621500-7BB9-4EAF-96A3-7F4B8CC5B595}" srcOrd="0" destOrd="0" presId="urn:microsoft.com/office/officeart/2005/8/layout/vList6"/>
    <dgm:cxn modelId="{F3CC5380-0553-4825-84D5-3A87EE9D0B15}" srcId="{05D85387-C23B-48B0-8351-1863A9612278}" destId="{948FC174-214F-44DE-99E0-6BEB46A2B1E9}" srcOrd="0" destOrd="0" parTransId="{A63D5120-139E-4994-8CDA-2E2ADF687104}" sibTransId="{AC7EA14A-9AEC-4537-9BF4-09953E834C5C}"/>
    <dgm:cxn modelId="{EB7A97A8-1519-481A-B1A3-BF3668525549}" srcId="{948FC174-214F-44DE-99E0-6BEB46A2B1E9}" destId="{27184D6E-7974-4BA7-855B-0559FDC2BFF1}" srcOrd="0" destOrd="0" parTransId="{195F4622-78B6-489A-9A1C-3DC329D0FE0D}" sibTransId="{E20FB29E-5E62-41DA-99C3-60366DD0A18A}"/>
    <dgm:cxn modelId="{113B42B5-765A-4AE9-B9E0-A1F6CE232D4C}" type="presOf" srcId="{F82C0BC8-6881-43BB-B8A7-57CFF3513E70}" destId="{8B621500-7BB9-4EAF-96A3-7F4B8CC5B595}" srcOrd="0" destOrd="1" presId="urn:microsoft.com/office/officeart/2005/8/layout/vList6"/>
    <dgm:cxn modelId="{4A819DC9-C579-4C1D-AEB4-81C84F92154C}" type="presOf" srcId="{5720308A-CA71-41DA-8D65-9F156EF11283}" destId="{C3E104E1-BE37-4028-9E22-B0E4A7E84D05}" srcOrd="0" destOrd="1" presId="urn:microsoft.com/office/officeart/2005/8/layout/vList6"/>
    <dgm:cxn modelId="{0F5C6DCE-BE40-476E-9172-78338FFDE233}" type="presOf" srcId="{05D85387-C23B-48B0-8351-1863A9612278}" destId="{BECC75AD-9A18-4D36-A6EF-E7BE1EC275AC}" srcOrd="0" destOrd="0" presId="urn:microsoft.com/office/officeart/2005/8/layout/vList6"/>
    <dgm:cxn modelId="{DB0655D2-F3CC-40D1-80E9-B08471124319}" type="presOf" srcId="{27184D6E-7974-4BA7-855B-0559FDC2BFF1}" destId="{C3E104E1-BE37-4028-9E22-B0E4A7E84D05}" srcOrd="0" destOrd="0" presId="urn:microsoft.com/office/officeart/2005/8/layout/vList6"/>
    <dgm:cxn modelId="{CD6AFBD6-E473-4C4F-AE1C-A1939053D868}" srcId="{05D85387-C23B-48B0-8351-1863A9612278}" destId="{1103BFFE-DB45-48CC-A255-EA44285F146C}" srcOrd="1" destOrd="0" parTransId="{DDFBB1DF-89CA-45A9-8206-F1998958AF8B}" sibTransId="{986D3ACD-4CBB-4944-916F-53E1D4CF9ABD}"/>
    <dgm:cxn modelId="{847406D7-5A84-45C3-BDA9-68F308D859F4}" srcId="{948FC174-214F-44DE-99E0-6BEB46A2B1E9}" destId="{5720308A-CA71-41DA-8D65-9F156EF11283}" srcOrd="1" destOrd="0" parTransId="{8A78C620-4DA2-4536-80E7-2B0BD13DC222}" sibTransId="{E8043D62-5045-459D-BD6F-B9402013BE7E}"/>
    <dgm:cxn modelId="{C09806F2-780C-494D-8654-CB8983F7ADEA}" srcId="{1103BFFE-DB45-48CC-A255-EA44285F146C}" destId="{79D8EFD9-4C2F-4377-B859-92C21F04E1D8}" srcOrd="0" destOrd="0" parTransId="{74D1090A-1A1D-43D9-8193-5E5ECB2006D2}" sibTransId="{8FA4990E-FA3D-49D8-9D7B-AB11BF896FAF}"/>
    <dgm:cxn modelId="{918A856F-A38E-44B5-A65A-8FE35C3E927B}" type="presParOf" srcId="{BECC75AD-9A18-4D36-A6EF-E7BE1EC275AC}" destId="{08730D70-8F5A-4B84-B710-C32E282A32AD}" srcOrd="0" destOrd="0" presId="urn:microsoft.com/office/officeart/2005/8/layout/vList6"/>
    <dgm:cxn modelId="{F6BC8D59-F61A-49AE-B0BE-F52E7568A6E1}" type="presParOf" srcId="{08730D70-8F5A-4B84-B710-C32E282A32AD}" destId="{F4A3AF5D-75B6-44C1-B8A6-1182A094ABA8}" srcOrd="0" destOrd="0" presId="urn:microsoft.com/office/officeart/2005/8/layout/vList6"/>
    <dgm:cxn modelId="{14D9B224-379F-4F59-9BEB-8201BAC86597}" type="presParOf" srcId="{08730D70-8F5A-4B84-B710-C32E282A32AD}" destId="{C3E104E1-BE37-4028-9E22-B0E4A7E84D05}" srcOrd="1" destOrd="0" presId="urn:microsoft.com/office/officeart/2005/8/layout/vList6"/>
    <dgm:cxn modelId="{B56490FC-69A0-4FB7-A4AB-88C30CBE087A}" type="presParOf" srcId="{BECC75AD-9A18-4D36-A6EF-E7BE1EC275AC}" destId="{A3A2B42F-254A-47D2-8E55-24AB56BB610E}" srcOrd="1" destOrd="0" presId="urn:microsoft.com/office/officeart/2005/8/layout/vList6"/>
    <dgm:cxn modelId="{A4CA7411-D018-4FF5-AC86-767093E167E1}" type="presParOf" srcId="{BECC75AD-9A18-4D36-A6EF-E7BE1EC275AC}" destId="{B89870FB-8D9E-4FE4-9842-7FF8E7B0DDA2}" srcOrd="2" destOrd="0" presId="urn:microsoft.com/office/officeart/2005/8/layout/vList6"/>
    <dgm:cxn modelId="{A89F2739-0197-4E8E-BC8F-1BAF34208E6E}" type="presParOf" srcId="{B89870FB-8D9E-4FE4-9842-7FF8E7B0DDA2}" destId="{D9E7B7A9-79E8-4D01-A297-653B0EE8C758}" srcOrd="0" destOrd="0" presId="urn:microsoft.com/office/officeart/2005/8/layout/vList6"/>
    <dgm:cxn modelId="{26475643-769F-4DC6-B269-99C48E80A264}" type="presParOf" srcId="{B89870FB-8D9E-4FE4-9842-7FF8E7B0DDA2}" destId="{8B621500-7BB9-4EAF-96A3-7F4B8CC5B59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CEDDE8-87D4-47AC-83A1-8AE3B928B83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49368CF-1E49-4766-B739-23966AD058C9}">
      <dgm:prSet phldrT="[Texto]" custT="1"/>
      <dgm:spPr>
        <a:solidFill>
          <a:srgbClr val="7030A0"/>
        </a:solidFill>
      </dgm:spPr>
      <dgm:t>
        <a:bodyPr/>
        <a:lstStyle/>
        <a:p>
          <a:r>
            <a:rPr lang="es-MX" sz="3000" dirty="0"/>
            <a:t>Rendición de cuentas y mejor gestión</a:t>
          </a:r>
        </a:p>
      </dgm:t>
    </dgm:pt>
    <dgm:pt modelId="{A5B257DD-E96D-4932-BE2B-18C3577923E7}" type="parTrans" cxnId="{B2D97218-E8EA-4FCE-9DA6-20D095BE8224}">
      <dgm:prSet/>
      <dgm:spPr/>
      <dgm:t>
        <a:bodyPr/>
        <a:lstStyle/>
        <a:p>
          <a:endParaRPr lang="es-MX"/>
        </a:p>
      </dgm:t>
    </dgm:pt>
    <dgm:pt modelId="{C5F3F9AA-6A18-4253-ACBB-9EACF1210575}" type="sibTrans" cxnId="{B2D97218-E8EA-4FCE-9DA6-20D095BE8224}">
      <dgm:prSet/>
      <dgm:spPr/>
      <dgm:t>
        <a:bodyPr/>
        <a:lstStyle/>
        <a:p>
          <a:endParaRPr lang="es-MX"/>
        </a:p>
      </dgm:t>
    </dgm:pt>
    <dgm:pt modelId="{5F5F3F75-A91C-40A4-85D5-C3EB28C276B9}">
      <dgm:prSet phldrT="[Texto]"/>
      <dgm:spPr>
        <a:solidFill>
          <a:srgbClr val="CABEFC">
            <a:alpha val="89804"/>
          </a:srgbClr>
        </a:solidFill>
      </dgm:spPr>
      <dgm:t>
        <a:bodyPr/>
        <a:lstStyle/>
        <a:p>
          <a:pPr algn="just"/>
          <a:r>
            <a:rPr lang="es-MX" dirty="0"/>
            <a:t>La ciudadanía puede premiar o castigar a los gobiernos que no cumplan con sus demandas.</a:t>
          </a:r>
        </a:p>
      </dgm:t>
    </dgm:pt>
    <dgm:pt modelId="{BCD5B411-CFC7-4A18-A60D-F14D3FBB1101}" type="parTrans" cxnId="{F5954C26-C940-45A2-8EB7-67F166D4E403}">
      <dgm:prSet/>
      <dgm:spPr/>
      <dgm:t>
        <a:bodyPr/>
        <a:lstStyle/>
        <a:p>
          <a:endParaRPr lang="es-MX"/>
        </a:p>
      </dgm:t>
    </dgm:pt>
    <dgm:pt modelId="{671301E5-9F03-4905-B594-BB0C127F0896}" type="sibTrans" cxnId="{F5954C26-C940-45A2-8EB7-67F166D4E403}">
      <dgm:prSet/>
      <dgm:spPr/>
      <dgm:t>
        <a:bodyPr/>
        <a:lstStyle/>
        <a:p>
          <a:endParaRPr lang="es-MX"/>
        </a:p>
      </dgm:t>
    </dgm:pt>
    <dgm:pt modelId="{467B4E28-0820-4B0F-9A96-D528C67DC9FF}">
      <dgm:prSet phldrT="[Texto]"/>
      <dgm:spPr>
        <a:solidFill>
          <a:srgbClr val="CABEFC">
            <a:alpha val="89804"/>
          </a:srgbClr>
        </a:solidFill>
      </dgm:spPr>
      <dgm:t>
        <a:bodyPr/>
        <a:lstStyle/>
        <a:p>
          <a:pPr algn="just"/>
          <a:r>
            <a:rPr lang="es-MX" dirty="0"/>
            <a:t>Requiere que la ciudadanía tenga información sobre lo que hace su gobierno y sus resultados.</a:t>
          </a:r>
        </a:p>
      </dgm:t>
    </dgm:pt>
    <dgm:pt modelId="{71E85059-E770-4FA4-B1EA-952B314B7751}" type="parTrans" cxnId="{2CDBE76E-F57D-4FCE-873E-4F57A7E02DD7}">
      <dgm:prSet/>
      <dgm:spPr/>
      <dgm:t>
        <a:bodyPr/>
        <a:lstStyle/>
        <a:p>
          <a:endParaRPr lang="es-MX"/>
        </a:p>
      </dgm:t>
    </dgm:pt>
    <dgm:pt modelId="{14B65556-DDB5-4D33-8119-5D9C38CDC243}" type="sibTrans" cxnId="{2CDBE76E-F57D-4FCE-873E-4F57A7E02DD7}">
      <dgm:prSet/>
      <dgm:spPr/>
      <dgm:t>
        <a:bodyPr/>
        <a:lstStyle/>
        <a:p>
          <a:endParaRPr lang="es-MX"/>
        </a:p>
      </dgm:t>
    </dgm:pt>
    <dgm:pt modelId="{9981D056-D3B7-4807-9FA8-98886C8600B4}">
      <dgm:prSet phldrT="[Texto]" custT="1"/>
      <dgm:spPr>
        <a:solidFill>
          <a:srgbClr val="00B0F0"/>
        </a:solidFill>
      </dgm:spPr>
      <dgm:t>
        <a:bodyPr/>
        <a:lstStyle/>
        <a:p>
          <a:r>
            <a:rPr lang="es-MX" sz="2700" dirty="0"/>
            <a:t>Monopolización del poder local</a:t>
          </a:r>
        </a:p>
      </dgm:t>
    </dgm:pt>
    <dgm:pt modelId="{3DD6768E-263F-4A07-BD72-4F5A2F65D32E}" type="parTrans" cxnId="{B248D509-4623-4ED6-AEE5-CB2C1D35C56C}">
      <dgm:prSet/>
      <dgm:spPr/>
      <dgm:t>
        <a:bodyPr/>
        <a:lstStyle/>
        <a:p>
          <a:endParaRPr lang="es-MX"/>
        </a:p>
      </dgm:t>
    </dgm:pt>
    <dgm:pt modelId="{74053F3D-89CA-4D87-967E-AB3D73C8522B}" type="sibTrans" cxnId="{B248D509-4623-4ED6-AEE5-CB2C1D35C56C}">
      <dgm:prSet/>
      <dgm:spPr/>
      <dgm:t>
        <a:bodyPr/>
        <a:lstStyle/>
        <a:p>
          <a:endParaRPr lang="es-MX"/>
        </a:p>
      </dgm:t>
    </dgm:pt>
    <dgm:pt modelId="{D4EE8EA4-BEB9-4DAE-AE7E-2EF9589E1DD1}">
      <dgm:prSet phldrT="[Texto]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es-MX" dirty="0"/>
            <a:t>Grupos de interés poderosos monopolizan los cargos de gobierno.</a:t>
          </a:r>
        </a:p>
      </dgm:t>
    </dgm:pt>
    <dgm:pt modelId="{616C009D-F508-43D8-8474-103181142E39}" type="parTrans" cxnId="{6A335B74-D743-4076-9A14-CDDCA66D9244}">
      <dgm:prSet/>
      <dgm:spPr/>
      <dgm:t>
        <a:bodyPr/>
        <a:lstStyle/>
        <a:p>
          <a:endParaRPr lang="es-MX"/>
        </a:p>
      </dgm:t>
    </dgm:pt>
    <dgm:pt modelId="{06E41469-AFAC-4C42-AF9C-06D33290306B}" type="sibTrans" cxnId="{6A335B74-D743-4076-9A14-CDDCA66D9244}">
      <dgm:prSet/>
      <dgm:spPr/>
      <dgm:t>
        <a:bodyPr/>
        <a:lstStyle/>
        <a:p>
          <a:endParaRPr lang="es-MX"/>
        </a:p>
      </dgm:t>
    </dgm:pt>
    <dgm:pt modelId="{54C5BE5A-F699-4CB7-B2F0-69F183360EAB}">
      <dgm:prSet phldrT="[Texto]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pPr algn="just"/>
          <a:r>
            <a:rPr lang="es-MX" dirty="0"/>
            <a:t>Las demandas de la ciudadanía no son atendidas.</a:t>
          </a:r>
        </a:p>
      </dgm:t>
    </dgm:pt>
    <dgm:pt modelId="{782C2A6E-821A-4B1A-96E7-67BE74DB7FC6}" type="parTrans" cxnId="{4BEC4240-6520-4DAC-B4B5-CA30807CED3F}">
      <dgm:prSet/>
      <dgm:spPr/>
      <dgm:t>
        <a:bodyPr/>
        <a:lstStyle/>
        <a:p>
          <a:endParaRPr lang="es-MX"/>
        </a:p>
      </dgm:t>
    </dgm:pt>
    <dgm:pt modelId="{7BB6F519-515A-421D-A648-51530FF2D219}" type="sibTrans" cxnId="{4BEC4240-6520-4DAC-B4B5-CA30807CED3F}">
      <dgm:prSet/>
      <dgm:spPr/>
      <dgm:t>
        <a:bodyPr/>
        <a:lstStyle/>
        <a:p>
          <a:endParaRPr lang="es-MX"/>
        </a:p>
      </dgm:t>
    </dgm:pt>
    <dgm:pt modelId="{DA6385BC-9855-48D7-A9D4-A70060291DED}" type="pres">
      <dgm:prSet presAssocID="{83CEDDE8-87D4-47AC-83A1-8AE3B928B83C}" presName="Name0" presStyleCnt="0">
        <dgm:presLayoutVars>
          <dgm:dir/>
          <dgm:animLvl val="lvl"/>
          <dgm:resizeHandles/>
        </dgm:presLayoutVars>
      </dgm:prSet>
      <dgm:spPr/>
    </dgm:pt>
    <dgm:pt modelId="{E389D554-6BE0-4D81-AD7B-46507B62012D}" type="pres">
      <dgm:prSet presAssocID="{449368CF-1E49-4766-B739-23966AD058C9}" presName="linNode" presStyleCnt="0"/>
      <dgm:spPr/>
    </dgm:pt>
    <dgm:pt modelId="{F68E8944-14BD-4845-8A73-C88B43BF0D1C}" type="pres">
      <dgm:prSet presAssocID="{449368CF-1E49-4766-B739-23966AD058C9}" presName="parentShp" presStyleLbl="node1" presStyleIdx="0" presStyleCnt="2" custScaleX="70136" custScaleY="88884" custLinFactNeighborX="-10181" custLinFactNeighborY="-5383">
        <dgm:presLayoutVars>
          <dgm:bulletEnabled val="1"/>
        </dgm:presLayoutVars>
      </dgm:prSet>
      <dgm:spPr/>
    </dgm:pt>
    <dgm:pt modelId="{B77AF8D7-3642-45EB-B4E2-EE7F2317B672}" type="pres">
      <dgm:prSet presAssocID="{449368CF-1E49-4766-B739-23966AD058C9}" presName="childShp" presStyleLbl="bgAccFollowNode1" presStyleIdx="0" presStyleCnt="2" custScaleX="119457">
        <dgm:presLayoutVars>
          <dgm:bulletEnabled val="1"/>
        </dgm:presLayoutVars>
      </dgm:prSet>
      <dgm:spPr/>
    </dgm:pt>
    <dgm:pt modelId="{9471C4C2-B93E-4C68-BCAF-732BF5D6D56E}" type="pres">
      <dgm:prSet presAssocID="{C5F3F9AA-6A18-4253-ACBB-9EACF1210575}" presName="spacing" presStyleCnt="0"/>
      <dgm:spPr/>
    </dgm:pt>
    <dgm:pt modelId="{24DD96AD-6B76-423A-B4A2-5AB9EDF4F2F1}" type="pres">
      <dgm:prSet presAssocID="{9981D056-D3B7-4807-9FA8-98886C8600B4}" presName="linNode" presStyleCnt="0"/>
      <dgm:spPr/>
    </dgm:pt>
    <dgm:pt modelId="{48FF88CE-836E-49B4-8DDD-3C383BC7DAF3}" type="pres">
      <dgm:prSet presAssocID="{9981D056-D3B7-4807-9FA8-98886C8600B4}" presName="parentShp" presStyleLbl="node1" presStyleIdx="1" presStyleCnt="2" custScaleX="69457" custLinFactNeighborX="-10407" custLinFactNeighborY="-573">
        <dgm:presLayoutVars>
          <dgm:bulletEnabled val="1"/>
        </dgm:presLayoutVars>
      </dgm:prSet>
      <dgm:spPr/>
    </dgm:pt>
    <dgm:pt modelId="{6BC4EBA0-83E2-41CA-B762-A81355715094}" type="pres">
      <dgm:prSet presAssocID="{9981D056-D3B7-4807-9FA8-98886C8600B4}" presName="childShp" presStyleLbl="bgAccFollowNode1" presStyleIdx="1" presStyleCnt="2" custScaleX="119004">
        <dgm:presLayoutVars>
          <dgm:bulletEnabled val="1"/>
        </dgm:presLayoutVars>
      </dgm:prSet>
      <dgm:spPr/>
    </dgm:pt>
  </dgm:ptLst>
  <dgm:cxnLst>
    <dgm:cxn modelId="{B248D509-4623-4ED6-AEE5-CB2C1D35C56C}" srcId="{83CEDDE8-87D4-47AC-83A1-8AE3B928B83C}" destId="{9981D056-D3B7-4807-9FA8-98886C8600B4}" srcOrd="1" destOrd="0" parTransId="{3DD6768E-263F-4A07-BD72-4F5A2F65D32E}" sibTransId="{74053F3D-89CA-4D87-967E-AB3D73C8522B}"/>
    <dgm:cxn modelId="{B2D97218-E8EA-4FCE-9DA6-20D095BE8224}" srcId="{83CEDDE8-87D4-47AC-83A1-8AE3B928B83C}" destId="{449368CF-1E49-4766-B739-23966AD058C9}" srcOrd="0" destOrd="0" parTransId="{A5B257DD-E96D-4932-BE2B-18C3577923E7}" sibTransId="{C5F3F9AA-6A18-4253-ACBB-9EACF1210575}"/>
    <dgm:cxn modelId="{F5954C26-C940-45A2-8EB7-67F166D4E403}" srcId="{449368CF-1E49-4766-B739-23966AD058C9}" destId="{5F5F3F75-A91C-40A4-85D5-C3EB28C276B9}" srcOrd="0" destOrd="0" parTransId="{BCD5B411-CFC7-4A18-A60D-F14D3FBB1101}" sibTransId="{671301E5-9F03-4905-B594-BB0C127F0896}"/>
    <dgm:cxn modelId="{4BEC4240-6520-4DAC-B4B5-CA30807CED3F}" srcId="{9981D056-D3B7-4807-9FA8-98886C8600B4}" destId="{54C5BE5A-F699-4CB7-B2F0-69F183360EAB}" srcOrd="1" destOrd="0" parTransId="{782C2A6E-821A-4B1A-96E7-67BE74DB7FC6}" sibTransId="{7BB6F519-515A-421D-A648-51530FF2D219}"/>
    <dgm:cxn modelId="{1FC3916A-5FEB-4DD9-B593-115874204B2A}" type="presOf" srcId="{449368CF-1E49-4766-B739-23966AD058C9}" destId="{F68E8944-14BD-4845-8A73-C88B43BF0D1C}" srcOrd="0" destOrd="0" presId="urn:microsoft.com/office/officeart/2005/8/layout/vList6"/>
    <dgm:cxn modelId="{2CDBE76E-F57D-4FCE-873E-4F57A7E02DD7}" srcId="{449368CF-1E49-4766-B739-23966AD058C9}" destId="{467B4E28-0820-4B0F-9A96-D528C67DC9FF}" srcOrd="1" destOrd="0" parTransId="{71E85059-E770-4FA4-B1EA-952B314B7751}" sibTransId="{14B65556-DDB5-4D33-8119-5D9C38CDC243}"/>
    <dgm:cxn modelId="{6A335B74-D743-4076-9A14-CDDCA66D9244}" srcId="{9981D056-D3B7-4807-9FA8-98886C8600B4}" destId="{D4EE8EA4-BEB9-4DAE-AE7E-2EF9589E1DD1}" srcOrd="0" destOrd="0" parTransId="{616C009D-F508-43D8-8474-103181142E39}" sibTransId="{06E41469-AFAC-4C42-AF9C-06D33290306B}"/>
    <dgm:cxn modelId="{388F54A0-C729-40A6-B339-0217D18906D5}" type="presOf" srcId="{83CEDDE8-87D4-47AC-83A1-8AE3B928B83C}" destId="{DA6385BC-9855-48D7-A9D4-A70060291DED}" srcOrd="0" destOrd="0" presId="urn:microsoft.com/office/officeart/2005/8/layout/vList6"/>
    <dgm:cxn modelId="{B2635EB9-8512-4F68-812C-7D6DFAF6ADC5}" type="presOf" srcId="{467B4E28-0820-4B0F-9A96-D528C67DC9FF}" destId="{B77AF8D7-3642-45EB-B4E2-EE7F2317B672}" srcOrd="0" destOrd="1" presId="urn:microsoft.com/office/officeart/2005/8/layout/vList6"/>
    <dgm:cxn modelId="{C5E906DB-CE73-4F71-A2CE-435A17858D68}" type="presOf" srcId="{54C5BE5A-F699-4CB7-B2F0-69F183360EAB}" destId="{6BC4EBA0-83E2-41CA-B762-A81355715094}" srcOrd="0" destOrd="1" presId="urn:microsoft.com/office/officeart/2005/8/layout/vList6"/>
    <dgm:cxn modelId="{E6565BDD-8EC6-412F-A06C-0DD2C46CB58A}" type="presOf" srcId="{9981D056-D3B7-4807-9FA8-98886C8600B4}" destId="{48FF88CE-836E-49B4-8DDD-3C383BC7DAF3}" srcOrd="0" destOrd="0" presId="urn:microsoft.com/office/officeart/2005/8/layout/vList6"/>
    <dgm:cxn modelId="{09FC62EF-AF63-43C7-A97B-20E5CDBD28A2}" type="presOf" srcId="{5F5F3F75-A91C-40A4-85D5-C3EB28C276B9}" destId="{B77AF8D7-3642-45EB-B4E2-EE7F2317B672}" srcOrd="0" destOrd="0" presId="urn:microsoft.com/office/officeart/2005/8/layout/vList6"/>
    <dgm:cxn modelId="{481780FB-B8F7-4E79-B5E0-41ABE53B08AA}" type="presOf" srcId="{D4EE8EA4-BEB9-4DAE-AE7E-2EF9589E1DD1}" destId="{6BC4EBA0-83E2-41CA-B762-A81355715094}" srcOrd="0" destOrd="0" presId="urn:microsoft.com/office/officeart/2005/8/layout/vList6"/>
    <dgm:cxn modelId="{4E3A165C-85AA-4729-9BB5-9F79921D5A75}" type="presParOf" srcId="{DA6385BC-9855-48D7-A9D4-A70060291DED}" destId="{E389D554-6BE0-4D81-AD7B-46507B62012D}" srcOrd="0" destOrd="0" presId="urn:microsoft.com/office/officeart/2005/8/layout/vList6"/>
    <dgm:cxn modelId="{2C621341-58BA-43AD-B43E-763D4E67D4F3}" type="presParOf" srcId="{E389D554-6BE0-4D81-AD7B-46507B62012D}" destId="{F68E8944-14BD-4845-8A73-C88B43BF0D1C}" srcOrd="0" destOrd="0" presId="urn:microsoft.com/office/officeart/2005/8/layout/vList6"/>
    <dgm:cxn modelId="{8562BA41-9B91-4A87-8BAA-ECE805B0C7D3}" type="presParOf" srcId="{E389D554-6BE0-4D81-AD7B-46507B62012D}" destId="{B77AF8D7-3642-45EB-B4E2-EE7F2317B672}" srcOrd="1" destOrd="0" presId="urn:microsoft.com/office/officeart/2005/8/layout/vList6"/>
    <dgm:cxn modelId="{D9C6D5E0-081D-407C-B169-655507CFE82F}" type="presParOf" srcId="{DA6385BC-9855-48D7-A9D4-A70060291DED}" destId="{9471C4C2-B93E-4C68-BCAF-732BF5D6D56E}" srcOrd="1" destOrd="0" presId="urn:microsoft.com/office/officeart/2005/8/layout/vList6"/>
    <dgm:cxn modelId="{2FB09679-47A1-4EF8-AAF4-30A0EA135AFE}" type="presParOf" srcId="{DA6385BC-9855-48D7-A9D4-A70060291DED}" destId="{24DD96AD-6B76-423A-B4A2-5AB9EDF4F2F1}" srcOrd="2" destOrd="0" presId="urn:microsoft.com/office/officeart/2005/8/layout/vList6"/>
    <dgm:cxn modelId="{62116FC9-0F7A-451F-8EED-7F030939138D}" type="presParOf" srcId="{24DD96AD-6B76-423A-B4A2-5AB9EDF4F2F1}" destId="{48FF88CE-836E-49B4-8DDD-3C383BC7DAF3}" srcOrd="0" destOrd="0" presId="urn:microsoft.com/office/officeart/2005/8/layout/vList6"/>
    <dgm:cxn modelId="{31496F25-DFD7-4EDB-8E00-94E9D106EDD4}" type="presParOf" srcId="{24DD96AD-6B76-423A-B4A2-5AB9EDF4F2F1}" destId="{6BC4EBA0-83E2-41CA-B762-A8135571509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E104E1-BE37-4028-9E22-B0E4A7E84D05}">
      <dsp:nvSpPr>
        <dsp:cNvPr id="0" name=""/>
        <dsp:cNvSpPr/>
      </dsp:nvSpPr>
      <dsp:spPr>
        <a:xfrm>
          <a:off x="2326223" y="882"/>
          <a:ext cx="7066173" cy="21631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300" kern="1200" dirty="0"/>
            <a:t>Evita que los políticos locales se “eternicen” en el poder con base en el patronaje.</a:t>
          </a:r>
        </a:p>
        <a:p>
          <a:pPr marL="228600" lvl="1" indent="-228600" algn="just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300" kern="1200" dirty="0"/>
            <a:t>Las autoridades electas podrán ser ciudadanos comunes interesados en atender las demandas de la comunidad.</a:t>
          </a:r>
        </a:p>
      </dsp:txBody>
      <dsp:txXfrm>
        <a:off x="2326223" y="271276"/>
        <a:ext cx="6254992" cy="1622362"/>
      </dsp:txXfrm>
    </dsp:sp>
    <dsp:sp modelId="{F4A3AF5D-75B6-44C1-B8A6-1182A094ABA8}">
      <dsp:nvSpPr>
        <dsp:cNvPr id="0" name=""/>
        <dsp:cNvSpPr/>
      </dsp:nvSpPr>
      <dsp:spPr>
        <a:xfrm>
          <a:off x="0" y="30877"/>
          <a:ext cx="2325037" cy="1972723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Rendición de cuentas</a:t>
          </a:r>
        </a:p>
      </dsp:txBody>
      <dsp:txXfrm>
        <a:off x="96300" y="127177"/>
        <a:ext cx="2132437" cy="1780123"/>
      </dsp:txXfrm>
    </dsp:sp>
    <dsp:sp modelId="{8B621500-7BB9-4EAF-96A3-7F4B8CC5B595}">
      <dsp:nvSpPr>
        <dsp:cNvPr id="0" name=""/>
        <dsp:cNvSpPr/>
      </dsp:nvSpPr>
      <dsp:spPr>
        <a:xfrm>
          <a:off x="2458230" y="2361305"/>
          <a:ext cx="6934128" cy="19727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 dirty="0"/>
            <a:t>Las autoridades no tendrán tiempo para aprender a ejecutar sus responsabilidades.</a:t>
          </a: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 dirty="0"/>
            <a:t>Su capacidad para gobernar y generar políticas públicas eficaces será muy limitada.</a:t>
          </a:r>
        </a:p>
      </dsp:txBody>
      <dsp:txXfrm>
        <a:off x="2458230" y="2607895"/>
        <a:ext cx="6194357" cy="1479543"/>
      </dsp:txXfrm>
    </dsp:sp>
    <dsp:sp modelId="{D9E7B7A9-79E8-4D01-A297-653B0EE8C758}">
      <dsp:nvSpPr>
        <dsp:cNvPr id="0" name=""/>
        <dsp:cNvSpPr/>
      </dsp:nvSpPr>
      <dsp:spPr>
        <a:xfrm>
          <a:off x="0" y="2361818"/>
          <a:ext cx="2457006" cy="1972723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900" kern="1200" dirty="0"/>
            <a:t>Falta de capacidades para gobernar</a:t>
          </a:r>
        </a:p>
      </dsp:txBody>
      <dsp:txXfrm>
        <a:off x="96300" y="2458118"/>
        <a:ext cx="2264406" cy="17801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7AF8D7-3642-45EB-B4E2-EE7F2317B672}">
      <dsp:nvSpPr>
        <dsp:cNvPr id="0" name=""/>
        <dsp:cNvSpPr/>
      </dsp:nvSpPr>
      <dsp:spPr>
        <a:xfrm>
          <a:off x="2752040" y="568"/>
          <a:ext cx="6997147" cy="2215692"/>
        </a:xfrm>
        <a:prstGeom prst="rightArrow">
          <a:avLst>
            <a:gd name="adj1" fmla="val 75000"/>
            <a:gd name="adj2" fmla="val 50000"/>
          </a:avLst>
        </a:prstGeom>
        <a:solidFill>
          <a:srgbClr val="CABEFC">
            <a:alpha val="89804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 dirty="0"/>
            <a:t>La ciudadanía puede premiar o castigar a los gobiernos que no cumplan con sus demandas.</a:t>
          </a: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 dirty="0"/>
            <a:t>Requiere que la ciudadanía tenga información sobre lo que hace su gobierno y sus resultados.</a:t>
          </a:r>
        </a:p>
      </dsp:txBody>
      <dsp:txXfrm>
        <a:off x="2752040" y="277530"/>
        <a:ext cx="6166263" cy="1661769"/>
      </dsp:txXfrm>
    </dsp:sp>
    <dsp:sp modelId="{F68E8944-14BD-4845-8A73-C88B43BF0D1C}">
      <dsp:nvSpPr>
        <dsp:cNvPr id="0" name=""/>
        <dsp:cNvSpPr/>
      </dsp:nvSpPr>
      <dsp:spPr>
        <a:xfrm>
          <a:off x="0" y="4445"/>
          <a:ext cx="2738792" cy="1969396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000" kern="1200" dirty="0"/>
            <a:t>Rendición de cuentas y mejor gestión</a:t>
          </a:r>
        </a:p>
      </dsp:txBody>
      <dsp:txXfrm>
        <a:off x="96138" y="100583"/>
        <a:ext cx="2546516" cy="1777120"/>
      </dsp:txXfrm>
    </dsp:sp>
    <dsp:sp modelId="{6BC4EBA0-83E2-41CA-B762-A81355715094}">
      <dsp:nvSpPr>
        <dsp:cNvPr id="0" name=""/>
        <dsp:cNvSpPr/>
      </dsp:nvSpPr>
      <dsp:spPr>
        <a:xfrm>
          <a:off x="2752050" y="2437830"/>
          <a:ext cx="6970613" cy="221569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 dirty="0"/>
            <a:t>Grupos de interés poderosos monopolizan los cargos de gobierno.</a:t>
          </a: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400" kern="1200" dirty="0"/>
            <a:t>Las demandas de la ciudadanía no son atendidas.</a:t>
          </a:r>
        </a:p>
      </dsp:txBody>
      <dsp:txXfrm>
        <a:off x="2752050" y="2714792"/>
        <a:ext cx="6139729" cy="1661769"/>
      </dsp:txXfrm>
    </dsp:sp>
    <dsp:sp modelId="{48FF88CE-836E-49B4-8DDD-3C383BC7DAF3}">
      <dsp:nvSpPr>
        <dsp:cNvPr id="0" name=""/>
        <dsp:cNvSpPr/>
      </dsp:nvSpPr>
      <dsp:spPr>
        <a:xfrm>
          <a:off x="0" y="2425134"/>
          <a:ext cx="2712278" cy="2215692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700" kern="1200" dirty="0"/>
            <a:t>Monopolización del poder local</a:t>
          </a:r>
        </a:p>
      </dsp:txBody>
      <dsp:txXfrm>
        <a:off x="108161" y="2533295"/>
        <a:ext cx="2495956" cy="19993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944E66-D000-43E4-9CAF-EF1520FF5F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3799E42-21F0-4FAB-A96A-AB7AA91098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27D6A9-6A89-48A3-A8EB-628D686F2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53EC-DD33-48AC-80BF-6FF286853DE0}" type="datetimeFigureOut">
              <a:rPr lang="es-MX" smtClean="0"/>
              <a:t>03/06/2019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005CFC-A93C-4CB0-8529-B09D4EE59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FE12D1D-F2C6-4AA8-B3F7-D3CC10456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18D0-D0CD-4C90-8C18-FC7A4880D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4331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D4674E-1BFE-41D1-9BFB-9770DC21A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02D1E9A-1C57-4859-A68A-98DD6281C6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8749D4-BF5C-45AD-8A56-01EE40CE7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53EC-DD33-48AC-80BF-6FF286853DE0}" type="datetimeFigureOut">
              <a:rPr lang="es-MX" smtClean="0"/>
              <a:t>03/06/2019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876B82-0038-49A0-9C1A-568B13083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C13DD07-67F0-42FC-BB01-0BD6F792D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18D0-D0CD-4C90-8C18-FC7A4880D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227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8DAEE98-F95D-4B36-802A-F388A99CA6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C880142-B305-48EE-8B69-9BCE00D56F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28CAEE5-31E0-42A1-BF5C-08DCD34A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53EC-DD33-48AC-80BF-6FF286853DE0}" type="datetimeFigureOut">
              <a:rPr lang="es-MX" smtClean="0"/>
              <a:t>03/06/2019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9938CD-3CDD-4FD0-8CBF-E3A999698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E00D09-A406-4B19-9117-D2526BE0B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18D0-D0CD-4C90-8C18-FC7A4880D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329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AE7949-F8CE-4A5A-B4D2-F4E316FF7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13B7AA-5FD0-4909-A6CA-C7F1E6A9E9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493B41-1589-4F4A-9315-BBF895EF0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53EC-DD33-48AC-80BF-6FF286853DE0}" type="datetimeFigureOut">
              <a:rPr lang="es-MX" smtClean="0"/>
              <a:t>03/06/2019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414749-5B6A-47A0-AB6D-D70760A9E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B41FA7-7E47-41A7-B6CB-4D586D155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18D0-D0CD-4C90-8C18-FC7A4880D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973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F60169-C9DC-4825-BD26-63432F5CF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EC4F210-E050-4B17-BE13-E76FA00AD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E8460E-8C29-43FF-95F0-E11721E6C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53EC-DD33-48AC-80BF-6FF286853DE0}" type="datetimeFigureOut">
              <a:rPr lang="es-MX" smtClean="0"/>
              <a:t>03/06/2019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014470-C379-48A8-9AE8-A186BA2D5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19614B3-70F2-4113-BA88-02C752F65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18D0-D0CD-4C90-8C18-FC7A4880D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8121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1E8B9A-1412-4008-8B80-496DAEF6C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7A14D9-8FC1-4913-AEF2-372A7327F8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D90E88C-7306-46BE-B5AB-57CBEB90FF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67AF216-889D-4370-998D-D5ABAF066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53EC-DD33-48AC-80BF-6FF286853DE0}" type="datetimeFigureOut">
              <a:rPr lang="es-MX" smtClean="0"/>
              <a:t>03/06/2019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DCF946-BB42-4B21-9019-96B95A570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658D053-3015-41B6-B9E2-2D11B420D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18D0-D0CD-4C90-8C18-FC7A4880D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801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FD0F32-9E26-42AC-811D-7AC90D825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4926585-81E0-4390-93D9-11C7CEABD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69D20D7-832A-4C17-8215-B613C00DC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1B5153E-AAD0-4404-BF9D-47F2593E24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5C92A08-E675-4AE8-B20F-937325303B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D64B30E-16DF-4768-B12A-35473069B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53EC-DD33-48AC-80BF-6FF286853DE0}" type="datetimeFigureOut">
              <a:rPr lang="es-MX" smtClean="0"/>
              <a:t>03/06/2019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32E12B8-3801-4349-A917-3A4D6CB83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99D2175-4E47-4882-953C-DB2416865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18D0-D0CD-4C90-8C18-FC7A4880D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9197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2F727A-9388-4E8B-8F75-3EB4682CA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48A7B8B-378E-4AF3-AEC4-8480A104B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53EC-DD33-48AC-80BF-6FF286853DE0}" type="datetimeFigureOut">
              <a:rPr lang="es-MX" smtClean="0"/>
              <a:t>03/06/2019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EC206F8-0F05-4F64-96AA-C91858CFC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210553-78F6-4DCB-A1A4-98721A065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18D0-D0CD-4C90-8C18-FC7A4880D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34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94EE452-ED23-4D12-85EE-03B8D1702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53EC-DD33-48AC-80BF-6FF286853DE0}" type="datetimeFigureOut">
              <a:rPr lang="es-MX" smtClean="0"/>
              <a:t>03/06/2019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18B6F06-805D-4165-A579-8082BC541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4FB6E37-025B-41C4-9B71-5193BF156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18D0-D0CD-4C90-8C18-FC7A4880D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7767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D07204-BA13-4A74-B6BF-0BDCDD617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CD07E3-81C1-4E49-BB44-CD10526D3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7BC76C-C382-4D3B-BFAF-7A37AD0EA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E1078C4-F4BC-4CA0-9750-07E77B451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53EC-DD33-48AC-80BF-6FF286853DE0}" type="datetimeFigureOut">
              <a:rPr lang="es-MX" smtClean="0"/>
              <a:t>03/06/2019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6F0EC37-4ABA-471B-A755-C20C0BE26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248EB52-0E07-4A07-8182-A04899CB0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18D0-D0CD-4C90-8C18-FC7A4880D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3026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2DF4A5-1489-482B-A4BC-2155A3FE7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E39480F-50FB-4905-AF37-D698905156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EAB7F19-44F1-45E4-A1AD-6F2EB338BC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4A184E-458B-406C-A158-5E2D7930E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53EC-DD33-48AC-80BF-6FF286853DE0}" type="datetimeFigureOut">
              <a:rPr lang="es-MX" smtClean="0"/>
              <a:t>03/06/2019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5C88B23-01A1-4B70-8CE2-0E951607F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AE3359D-EF01-4D13-BD77-57A0A7541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318D0-D0CD-4C90-8C18-FC7A4880D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8559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82F5209-7898-4978-B879-1871F4B64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E29AC1B-ECD7-4765-8597-0CDCEA638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12954B4-5166-42FA-B090-088741C92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B53EC-DD33-48AC-80BF-6FF286853DE0}" type="datetimeFigureOut">
              <a:rPr lang="es-MX" smtClean="0"/>
              <a:t>03/06/2019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2F28FA-CCC8-4988-B45C-0FE25BFDEB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8CD939-788E-43B8-8886-0A1ACC1990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318D0-D0CD-4C90-8C18-FC7A4880D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4799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adymex@yahoo.com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2C4EE-D10C-49D6-9859-4E5CE908C2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9286" y="481264"/>
            <a:ext cx="3702251" cy="3907856"/>
          </a:xfrm>
        </p:spPr>
        <p:txBody>
          <a:bodyPr>
            <a:normAutofit/>
          </a:bodyPr>
          <a:lstStyle/>
          <a:p>
            <a:pPr algn="l"/>
            <a:r>
              <a:rPr lang="es-MX" sz="4200" b="1" dirty="0">
                <a:solidFill>
                  <a:srgbClr val="990033"/>
                </a:solidFill>
              </a:rPr>
              <a:t>Evaluación y Reelección en Municipios</a:t>
            </a:r>
            <a:br>
              <a:rPr lang="es-MX" sz="4200" b="1" dirty="0">
                <a:solidFill>
                  <a:srgbClr val="990033"/>
                </a:solidFill>
              </a:rPr>
            </a:br>
            <a:r>
              <a:rPr lang="es-MX" sz="4200" b="1" dirty="0">
                <a:solidFill>
                  <a:srgbClr val="990033"/>
                </a:solidFill>
              </a:rPr>
              <a:t>¿Efectividad o clientelismo en la política local?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C0A813D-BB67-4986-A176-A2FBF68D6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19285" y="4552748"/>
            <a:ext cx="3702253" cy="1848051"/>
          </a:xfrm>
        </p:spPr>
        <p:txBody>
          <a:bodyPr>
            <a:normAutofit/>
          </a:bodyPr>
          <a:lstStyle/>
          <a:p>
            <a:pPr algn="l"/>
            <a:r>
              <a:rPr lang="es-MX" sz="3600" dirty="0">
                <a:solidFill>
                  <a:srgbClr val="990033"/>
                </a:solidFill>
              </a:rPr>
              <a:t>Dra. Ady P. Carrera Hernández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5E47EC5-517B-483A-9688-749434BC2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75346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1CA36A7-F4E9-45CE-9BA2-8FF974C55C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70271" y="481264"/>
            <a:ext cx="2423160" cy="1857871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FA91083-5471-4F42-9B10-A773A73EE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3" y="2503727"/>
            <a:ext cx="4008798" cy="38833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 descr="Imagen que contiene música&#10;&#10;Descripción generada automáticamente">
            <a:extLst>
              <a:ext uri="{FF2B5EF4-FFF2-40B4-BE49-F238E27FC236}">
                <a16:creationId xmlns:a16="http://schemas.microsoft.com/office/drawing/2014/main" id="{6B5FA534-7ABE-4970-BE05-0011E0024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516" y="3095164"/>
            <a:ext cx="3685032" cy="2700481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B5C033BE-1352-42DD-B071-B4ED637EF3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481264"/>
            <a:ext cx="2412380" cy="285710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D3EFEEC-696A-44E8-AC57-84DE47FD4F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3498" y="856679"/>
            <a:ext cx="2093976" cy="2093976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A0DBF5F-9BCF-4835-8209-000D843EC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5" y="3499239"/>
            <a:ext cx="2412380" cy="28878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 descr="Imagen que contiene imágenes prediseñadas&#10;&#10;Descripción generada automáticamente">
            <a:extLst>
              <a:ext uri="{FF2B5EF4-FFF2-40B4-BE49-F238E27FC236}">
                <a16:creationId xmlns:a16="http://schemas.microsoft.com/office/drawing/2014/main" id="{0BA95874-130D-4318-BE50-7E33E90C2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5870" y="3629608"/>
            <a:ext cx="1877688" cy="2598877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8E2DAF5-B3A6-4C92-BBF9-1E5D40337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94447" y="4459986"/>
            <a:ext cx="329184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1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9B7FDC9-F0CE-43A7-9F2A-83DD09DC3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624" y="2265037"/>
            <a:ext cx="10125012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>
            <a:extLst>
              <a:ext uri="{FF2B5EF4-FFF2-40B4-BE49-F238E27FC236}">
                <a16:creationId xmlns:a16="http://schemas.microsoft.com/office/drawing/2014/main" id="{BE015DEF-4722-4F75-B41B-98AC4FB18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023" y="2811104"/>
            <a:ext cx="3366480" cy="196939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7E0DA1-06E4-45B7-B161-4BC69D3FE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5354" y="2682433"/>
            <a:ext cx="6282169" cy="32157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600" dirty="0"/>
              <a:t>¡Muchas gracias!</a:t>
            </a:r>
          </a:p>
          <a:p>
            <a:pPr marL="0" indent="0" algn="ctr">
              <a:buNone/>
            </a:pPr>
            <a:r>
              <a:rPr lang="es-MX" sz="3600" dirty="0">
                <a:hlinkClick r:id="rId3"/>
              </a:rPr>
              <a:t>adymex@yahoo.com</a:t>
            </a:r>
            <a:r>
              <a:rPr lang="es-MX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2807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1EC476-E64D-4BF0-962D-11B7240C2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7571"/>
          </a:xfrm>
        </p:spPr>
        <p:txBody>
          <a:bodyPr/>
          <a:lstStyle/>
          <a:p>
            <a:pPr algn="ctr"/>
            <a:r>
              <a:rPr lang="es-MX" b="1" dirty="0"/>
              <a:t>Supuestos de la reelección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D1F8347-A74A-4804-9EB9-8A844551B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2696"/>
            <a:ext cx="10515600" cy="4984267"/>
          </a:xfrm>
        </p:spPr>
        <p:txBody>
          <a:bodyPr/>
          <a:lstStyle/>
          <a:p>
            <a:pPr algn="just"/>
            <a:r>
              <a:rPr lang="es-MX" dirty="0"/>
              <a:t>Si hay restricciones para la reelección pueden ocurrir dos cosas:</a:t>
            </a:r>
          </a:p>
          <a:p>
            <a:pPr marL="0" indent="0" algn="just">
              <a:buNone/>
            </a:pPr>
            <a:endParaRPr lang="es-MX" dirty="0"/>
          </a:p>
          <a:p>
            <a:endParaRPr lang="es-MX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E5385F3B-FEC7-4A68-85D1-456D258FB9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5373690"/>
              </p:ext>
            </p:extLst>
          </p:nvPr>
        </p:nvGraphicFramePr>
        <p:xfrm>
          <a:off x="1155146" y="1842052"/>
          <a:ext cx="9393583" cy="4334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2104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24799D-96D0-4C18-AD01-CBBAB9025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5374"/>
            <a:ext cx="10515600" cy="5421589"/>
          </a:xfrm>
        </p:spPr>
        <p:txBody>
          <a:bodyPr/>
          <a:lstStyle/>
          <a:p>
            <a:r>
              <a:rPr lang="es-MX" dirty="0"/>
              <a:t>Si no hay restricciones para la reelección pueden ocurrir dos cosas:</a:t>
            </a:r>
          </a:p>
          <a:p>
            <a:endParaRPr lang="es-MX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83434E5-9963-4F21-B56F-AC523E6BEC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7246657"/>
              </p:ext>
            </p:extLst>
          </p:nvPr>
        </p:nvGraphicFramePr>
        <p:xfrm>
          <a:off x="1104347" y="1335892"/>
          <a:ext cx="9762436" cy="4654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7613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6C20283-73E0-40EC-8AD8-057F581F64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28">
            <a:extLst>
              <a:ext uri="{FF2B5EF4-FFF2-40B4-BE49-F238E27FC236}">
                <a16:creationId xmlns:a16="http://schemas.microsoft.com/office/drawing/2014/main" id="{3FCC729B-E528-40C3-82D3-BA4375575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960120" y="0"/>
            <a:ext cx="11218661" cy="685800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 26">
            <a:extLst>
              <a:ext uri="{FF2B5EF4-FFF2-40B4-BE49-F238E27FC236}">
                <a16:creationId xmlns:a16="http://schemas.microsoft.com/office/drawing/2014/main" id="{58F1FB8D-1842-4A04-998D-6CF047AB27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420248" y="0"/>
            <a:ext cx="10771752" cy="685800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9D7070C-D0F7-45E6-AA20-8CF5F2748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039" y="365126"/>
            <a:ext cx="7164493" cy="760290"/>
          </a:xfrm>
        </p:spPr>
        <p:txBody>
          <a:bodyPr>
            <a:normAutofit/>
          </a:bodyPr>
          <a:lstStyle/>
          <a:p>
            <a:pPr algn="ctr"/>
            <a:r>
              <a:rPr lang="es-MX" dirty="0"/>
              <a:t>Evidencia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B7E43A5-B310-444D-B70C-7F1485698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" y="2317472"/>
            <a:ext cx="3425957" cy="2222574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513DA9-0439-4C5D-B782-1F659D76D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7515" y="1490543"/>
            <a:ext cx="7161017" cy="4686420"/>
          </a:xfrm>
        </p:spPr>
        <p:txBody>
          <a:bodyPr>
            <a:normAutofit/>
          </a:bodyPr>
          <a:lstStyle/>
          <a:p>
            <a:pPr algn="just"/>
            <a:r>
              <a:rPr lang="es-MX" sz="2600" dirty="0"/>
              <a:t>En Brasil se encontró que los gobiernos locales que tienen incentivos para ser reelectos muestran menos corrupción (Ferraz y Finan, 2010).</a:t>
            </a:r>
          </a:p>
          <a:p>
            <a:pPr algn="just"/>
            <a:r>
              <a:rPr lang="es-MX" sz="2600" dirty="0"/>
              <a:t>En Argentina, en municipios menores, no ha ayudado a la oxigenación del poder (</a:t>
            </a:r>
            <a:r>
              <a:rPr lang="es-MX" sz="2600" dirty="0" err="1"/>
              <a:t>Davíd</a:t>
            </a:r>
            <a:r>
              <a:rPr lang="es-MX" sz="2600" dirty="0"/>
              <a:t>, 2017).</a:t>
            </a:r>
          </a:p>
          <a:p>
            <a:pPr algn="just"/>
            <a:r>
              <a:rPr lang="es-MX" sz="2600" dirty="0"/>
              <a:t>Cuando existe la alternativa de revocación del mandato, no es utilizada para combatir la corrupción.</a:t>
            </a:r>
          </a:p>
          <a:p>
            <a:pPr algn="just"/>
            <a:r>
              <a:rPr lang="es-MX" sz="2600" dirty="0"/>
              <a:t>Sino con base en los intereses de grupos políticos, como ocurrió en Bolivia con el </a:t>
            </a:r>
            <a:r>
              <a:rPr lang="es-MX" sz="2600" i="1" dirty="0"/>
              <a:t>Voto Constructivo </a:t>
            </a:r>
            <a:r>
              <a:rPr lang="es-MX" sz="2600" dirty="0"/>
              <a:t>(</a:t>
            </a:r>
            <a:r>
              <a:rPr lang="es-MX" sz="2600" dirty="0" err="1"/>
              <a:t>Packel</a:t>
            </a:r>
            <a:r>
              <a:rPr lang="es-MX" sz="2600" dirty="0"/>
              <a:t>, 2008).</a:t>
            </a:r>
          </a:p>
          <a:p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9927720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8CF4855-CBEC-4F27-8E87-86F286847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0574" y="450852"/>
            <a:ext cx="4977976" cy="1173802"/>
          </a:xfrm>
        </p:spPr>
        <p:txBody>
          <a:bodyPr>
            <a:normAutofit fontScale="90000"/>
          </a:bodyPr>
          <a:lstStyle/>
          <a:p>
            <a:r>
              <a:rPr lang="es-MX" sz="4000" dirty="0">
                <a:solidFill>
                  <a:srgbClr val="000000"/>
                </a:solidFill>
              </a:rPr>
              <a:t>¿Qué hace la diferencia?</a:t>
            </a:r>
          </a:p>
        </p:txBody>
      </p:sp>
      <p:sp>
        <p:nvSpPr>
          <p:cNvPr id="13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ACAA228-2E49-40E4-B6E4-18B129B5B2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9534" r="6932" b="2"/>
          <a:stretch/>
        </p:blipFill>
        <p:spPr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09C0D52-FE84-4BC9-892C-60134CB861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3685" y="1477108"/>
            <a:ext cx="5739619" cy="4783015"/>
          </a:xfrm>
        </p:spPr>
        <p:txBody>
          <a:bodyPr anchor="ctr">
            <a:noAutofit/>
          </a:bodyPr>
          <a:lstStyle/>
          <a:p>
            <a:pPr algn="just"/>
            <a:r>
              <a:rPr lang="es-MX" sz="2600" dirty="0">
                <a:solidFill>
                  <a:srgbClr val="000000"/>
                </a:solidFill>
              </a:rPr>
              <a:t>La democracia está relacionada de manera inversamente proporcional con la rendición de cuentas.</a:t>
            </a:r>
          </a:p>
          <a:p>
            <a:pPr algn="just"/>
            <a:r>
              <a:rPr lang="es-MX" sz="2600" dirty="0">
                <a:solidFill>
                  <a:srgbClr val="000000"/>
                </a:solidFill>
              </a:rPr>
              <a:t>Los países considerados como más democráticos también tienen menores niveles de corrupción.</a:t>
            </a:r>
          </a:p>
          <a:p>
            <a:pPr algn="just"/>
            <a:r>
              <a:rPr lang="es-MX" sz="2600" dirty="0">
                <a:solidFill>
                  <a:srgbClr val="000000"/>
                </a:solidFill>
              </a:rPr>
              <a:t>Pero no es una relación de causa-efecto.</a:t>
            </a:r>
          </a:p>
          <a:p>
            <a:pPr algn="just"/>
            <a:r>
              <a:rPr lang="es-MX" sz="2600" dirty="0">
                <a:solidFill>
                  <a:srgbClr val="000000"/>
                </a:solidFill>
              </a:rPr>
              <a:t>Son necesarias burocracias profesionales y otras instituciones que sancionen eficazmente el abuso del poder.</a:t>
            </a:r>
          </a:p>
        </p:txBody>
      </p:sp>
    </p:spTree>
    <p:extLst>
      <p:ext uri="{BB962C8B-B14F-4D97-AF65-F5344CB8AC3E}">
        <p14:creationId xmlns:p14="http://schemas.microsoft.com/office/powerpoint/2010/main" val="3250455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10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A98D408-F972-41EC-A773-71F999CCD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0574" y="386180"/>
            <a:ext cx="4977976" cy="821698"/>
          </a:xfrm>
        </p:spPr>
        <p:txBody>
          <a:bodyPr>
            <a:normAutofit/>
          </a:bodyPr>
          <a:lstStyle/>
          <a:p>
            <a:pPr algn="ctr"/>
            <a:r>
              <a:rPr lang="es-MX" dirty="0">
                <a:solidFill>
                  <a:srgbClr val="000000"/>
                </a:solidFill>
              </a:rPr>
              <a:t>Algunos datos</a:t>
            </a:r>
          </a:p>
        </p:txBody>
      </p:sp>
      <p:sp>
        <p:nvSpPr>
          <p:cNvPr id="22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BB1DBCD-3E34-4877-BFC3-6CCD6A5875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8214" r="129" b="-1"/>
          <a:stretch/>
        </p:blipFill>
        <p:spPr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853044-550E-43AE-AB01-10A5F2610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4877" y="1336431"/>
            <a:ext cx="5922496" cy="4937759"/>
          </a:xfrm>
        </p:spPr>
        <p:txBody>
          <a:bodyPr anchor="ctr">
            <a:noAutofit/>
          </a:bodyPr>
          <a:lstStyle/>
          <a:p>
            <a:r>
              <a:rPr lang="es-MX" sz="2600" dirty="0">
                <a:solidFill>
                  <a:srgbClr val="000000"/>
                </a:solidFill>
              </a:rPr>
              <a:t>Encuesta realizada en 2014 a 1,517 ciudadanos en </a:t>
            </a:r>
            <a:r>
              <a:rPr lang="es-ES_tradnl" sz="2600" dirty="0">
                <a:solidFill>
                  <a:srgbClr val="000000"/>
                </a:solidFill>
              </a:rPr>
              <a:t>Zona Metropolitana de Guadalajara (Guadalajara, El Salto, Tlajomulco de </a:t>
            </a:r>
            <a:r>
              <a:rPr lang="es-ES_tradnl" sz="2600" dirty="0" err="1">
                <a:solidFill>
                  <a:srgbClr val="000000"/>
                </a:solidFill>
              </a:rPr>
              <a:t>Zuñiga</a:t>
            </a:r>
            <a:r>
              <a:rPr lang="es-ES_tradnl" sz="2600" dirty="0">
                <a:solidFill>
                  <a:srgbClr val="000000"/>
                </a:solidFill>
              </a:rPr>
              <a:t>, Tlaquepaque, Tonalá y Zapopan).</a:t>
            </a:r>
          </a:p>
          <a:p>
            <a:r>
              <a:rPr lang="es-ES_tradnl" sz="2600" dirty="0">
                <a:solidFill>
                  <a:srgbClr val="000000"/>
                </a:solidFill>
              </a:rPr>
              <a:t>52% fueron mujeres y 48% hombres. </a:t>
            </a:r>
          </a:p>
          <a:p>
            <a:r>
              <a:rPr lang="es-ES_tradnl" sz="2600" dirty="0">
                <a:solidFill>
                  <a:srgbClr val="000000"/>
                </a:solidFill>
              </a:rPr>
              <a:t>La edad promedio fue de 34.6.</a:t>
            </a:r>
          </a:p>
          <a:p>
            <a:r>
              <a:rPr lang="es-ES_tradnl" sz="2600" dirty="0">
                <a:solidFill>
                  <a:srgbClr val="000000"/>
                </a:solidFill>
              </a:rPr>
              <a:t>68% de los encuestados tenía entre 21 y 48 años. </a:t>
            </a:r>
          </a:p>
          <a:p>
            <a:r>
              <a:rPr lang="es-ES_tradnl" sz="2600" dirty="0">
                <a:solidFill>
                  <a:srgbClr val="000000"/>
                </a:solidFill>
              </a:rPr>
              <a:t>52.5% dijo estar trabajando y 59.3% dijo tener nivel educativo de medio superior (preparatoria o nivel técnico) o menos.</a:t>
            </a:r>
            <a:endParaRPr lang="es-MX" sz="2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465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C83635-CE59-4F02-AC54-2240ADC15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422" y="590843"/>
            <a:ext cx="6119446" cy="5840278"/>
          </a:xfrm>
        </p:spPr>
        <p:txBody>
          <a:bodyPr anchor="t">
            <a:normAutofit/>
          </a:bodyPr>
          <a:lstStyle/>
          <a:p>
            <a:r>
              <a:rPr lang="es-ES_tradnl" sz="2400" dirty="0"/>
              <a:t>54% dijo estar totalmente en desacuerdo con la reelección.</a:t>
            </a:r>
          </a:p>
          <a:p>
            <a:r>
              <a:rPr lang="es-ES_tradnl" sz="2400" dirty="0"/>
              <a:t>Solo 9% estuvo totalmente de acuerdo.</a:t>
            </a:r>
          </a:p>
          <a:p>
            <a:r>
              <a:rPr lang="es-MX" sz="2400" dirty="0"/>
              <a:t>Variables asociadas al rechazo de la reelección:</a:t>
            </a:r>
          </a:p>
          <a:p>
            <a:pPr lvl="1"/>
            <a:r>
              <a:rPr lang="es-MX" dirty="0"/>
              <a:t>Percepción de la corrupción.</a:t>
            </a:r>
          </a:p>
          <a:p>
            <a:pPr lvl="1"/>
            <a:r>
              <a:rPr lang="es-MX" dirty="0"/>
              <a:t>Edad. A mayor edad, menos apoyo.</a:t>
            </a:r>
          </a:p>
          <a:p>
            <a:pPr lvl="1"/>
            <a:r>
              <a:rPr lang="es-MX" dirty="0"/>
              <a:t>Nivel educativo. A menor nivel educativo, menos apoyo.</a:t>
            </a:r>
            <a:endParaRPr lang="es-ES_tradnl" dirty="0"/>
          </a:p>
          <a:p>
            <a:r>
              <a:rPr lang="es-MX" sz="2400" dirty="0"/>
              <a:t>Variables asociadas a la aceptación de la reelección:</a:t>
            </a:r>
          </a:p>
          <a:p>
            <a:pPr lvl="1"/>
            <a:r>
              <a:rPr lang="es-MX" dirty="0"/>
              <a:t>Confianza en la policía municipal.</a:t>
            </a:r>
          </a:p>
          <a:p>
            <a:pPr lvl="1"/>
            <a:r>
              <a:rPr lang="es-MX" dirty="0"/>
              <a:t>Satisfacción con la gestión del presidente municipal.</a:t>
            </a:r>
          </a:p>
          <a:p>
            <a:pPr lvl="1"/>
            <a:r>
              <a:rPr lang="es-MX" dirty="0"/>
              <a:t>Simpatía por algún partido político.</a:t>
            </a:r>
          </a:p>
          <a:p>
            <a:endParaRPr lang="es-MX" sz="1500" dirty="0"/>
          </a:p>
        </p:txBody>
      </p:sp>
      <p:sp>
        <p:nvSpPr>
          <p:cNvPr id="11" name="Freeform: Shape 8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A563C2A-19DA-433D-BBA6-48CD52971F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2062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98679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9F1EC3-29FC-4528-8B94-7F7B0BB53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00" y="978102"/>
            <a:ext cx="10588434" cy="1062644"/>
          </a:xfrm>
        </p:spPr>
        <p:txBody>
          <a:bodyPr anchor="b">
            <a:normAutofit/>
          </a:bodyPr>
          <a:lstStyle/>
          <a:p>
            <a:r>
              <a:rPr lang="es-MX" dirty="0"/>
              <a:t>Resultados de las Elecciones en julio de 2018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9B7FDC9-F0CE-43A7-9F2A-83DD09DC3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624" y="2265037"/>
            <a:ext cx="10125012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>
            <a:extLst>
              <a:ext uri="{FF2B5EF4-FFF2-40B4-BE49-F238E27FC236}">
                <a16:creationId xmlns:a16="http://schemas.microsoft.com/office/drawing/2014/main" id="{3D602AA0-874E-4D8C-A187-200F28B9E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023" y="2811104"/>
            <a:ext cx="3366480" cy="2521610"/>
          </a:xfrm>
          <a:prstGeom prst="rect">
            <a:avLst/>
          </a:prstGeom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467C24-09DC-4EF8-9D95-B331F3D6A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6068" y="2265036"/>
            <a:ext cx="6651455" cy="4107623"/>
          </a:xfrm>
        </p:spPr>
        <p:txBody>
          <a:bodyPr>
            <a:noAutofit/>
          </a:bodyPr>
          <a:lstStyle/>
          <a:p>
            <a:pPr algn="just"/>
            <a:r>
              <a:rPr lang="es-MX" sz="2600" dirty="0"/>
              <a:t>1,327 ayuntamientos en 23 estados podían reelegirse.</a:t>
            </a:r>
          </a:p>
          <a:p>
            <a:pPr algn="just"/>
            <a:r>
              <a:rPr lang="es-MX" sz="2600" dirty="0"/>
              <a:t>Se reeligieron 276 = 20% de los que pudieron reelegirse.</a:t>
            </a:r>
          </a:p>
          <a:p>
            <a:pPr algn="just"/>
            <a:r>
              <a:rPr lang="es-MX" sz="2600" dirty="0"/>
              <a:t>Solo 1 de cada 5.</a:t>
            </a:r>
          </a:p>
          <a:p>
            <a:pPr algn="just"/>
            <a:r>
              <a:rPr lang="es-MX" sz="2600" dirty="0"/>
              <a:t>La posibilidad de reelección benefició a todos los partidos políticos para preservar su maquinaria municipal (</a:t>
            </a:r>
            <a:r>
              <a:rPr lang="es-MX" sz="2600" dirty="0" err="1"/>
              <a:t>Magar</a:t>
            </a:r>
            <a:r>
              <a:rPr lang="es-MX" sz="2600" dirty="0"/>
              <a:t>, 2018).</a:t>
            </a:r>
          </a:p>
          <a:p>
            <a:pPr algn="just"/>
            <a:r>
              <a:rPr lang="es-MX" sz="2600" dirty="0"/>
              <a:t>Es difícil que la reelección municipal desaparezca.</a:t>
            </a:r>
          </a:p>
        </p:txBody>
      </p:sp>
    </p:spTree>
    <p:extLst>
      <p:ext uri="{BB962C8B-B14F-4D97-AF65-F5344CB8AC3E}">
        <p14:creationId xmlns:p14="http://schemas.microsoft.com/office/powerpoint/2010/main" val="1187372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FAC22B-EA05-4A3B-A3A3-1E959F29A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684" y="247736"/>
            <a:ext cx="7474172" cy="1325563"/>
          </a:xfrm>
        </p:spPr>
        <p:txBody>
          <a:bodyPr>
            <a:normAutofit/>
          </a:bodyPr>
          <a:lstStyle/>
          <a:p>
            <a:pPr algn="ctr"/>
            <a:r>
              <a:rPr lang="es-MX" sz="3800" dirty="0"/>
              <a:t>¿Qué podemos hacer para que funcione?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6B2A4C-3899-4694-93B6-577DB398E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1" y="1814732"/>
            <a:ext cx="8198220" cy="4571999"/>
          </a:xfrm>
        </p:spPr>
        <p:txBody>
          <a:bodyPr anchor="ctr">
            <a:noAutofit/>
          </a:bodyPr>
          <a:lstStyle/>
          <a:p>
            <a:pPr algn="just"/>
            <a:r>
              <a:rPr lang="es-MX" sz="2400" dirty="0"/>
              <a:t>Más información pública. Especialmente en adquisiciones y obra pública.</a:t>
            </a:r>
          </a:p>
          <a:p>
            <a:pPr algn="just"/>
            <a:r>
              <a:rPr lang="es-MX" sz="2400" dirty="0"/>
              <a:t>Observatorios para el seguimiento y evaluación de capacidades institucionales.</a:t>
            </a:r>
          </a:p>
          <a:p>
            <a:pPr algn="just"/>
            <a:r>
              <a:rPr lang="es-MX" sz="2400" dirty="0"/>
              <a:t>Observatorios para el seguimiento y evaluación del desempeño de la gestión municipal.</a:t>
            </a:r>
          </a:p>
          <a:p>
            <a:pPr algn="just"/>
            <a:r>
              <a:rPr lang="es-MX" sz="2400" dirty="0"/>
              <a:t>Alianzas estratégicas entre los sectores privado, social y académico.</a:t>
            </a:r>
          </a:p>
          <a:p>
            <a:pPr algn="just"/>
            <a:r>
              <a:rPr lang="es-MX" sz="2400" dirty="0"/>
              <a:t>Impulso del gobierno digital para aprovechar que </a:t>
            </a:r>
            <a:r>
              <a:rPr lang="es-ES_tradnl" sz="2400" dirty="0"/>
              <a:t>67% de la población es usuaria de Internet.</a:t>
            </a:r>
            <a:endParaRPr lang="es-MX" sz="2400" dirty="0"/>
          </a:p>
          <a:p>
            <a:pPr algn="just"/>
            <a:r>
              <a:rPr lang="es-MX" sz="2400" dirty="0"/>
              <a:t>Profesionalización del servicio público a través de la certificación.</a:t>
            </a:r>
          </a:p>
        </p:txBody>
      </p:sp>
      <p:sp>
        <p:nvSpPr>
          <p:cNvPr id="17" name="Rectangle 1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rgbClr val="4D6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E595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8637288-09A2-4FC2-88D5-8B253929F4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r="-3" b="157"/>
          <a:stretch/>
        </p:blipFill>
        <p:spPr>
          <a:xfrm>
            <a:off x="9030743" y="2474254"/>
            <a:ext cx="1912560" cy="1909489"/>
          </a:xfrm>
          <a:custGeom>
            <a:avLst/>
            <a:gdLst>
              <a:gd name="connsiteX0" fmla="*/ 3028805 w 6057610"/>
              <a:gd name="connsiteY0" fmla="*/ 0 h 6057610"/>
              <a:gd name="connsiteX1" fmla="*/ 6057610 w 6057610"/>
              <a:gd name="connsiteY1" fmla="*/ 3028805 h 6057610"/>
              <a:gd name="connsiteX2" fmla="*/ 3028805 w 6057610"/>
              <a:gd name="connsiteY2" fmla="*/ 6057610 h 6057610"/>
              <a:gd name="connsiteX3" fmla="*/ 0 w 6057610"/>
              <a:gd name="connsiteY3" fmla="*/ 3028805 h 6057610"/>
              <a:gd name="connsiteX4" fmla="*/ 3028805 w 6057610"/>
              <a:gd name="connsiteY4" fmla="*/ 0 h 605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4486978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622</Words>
  <Application>Microsoft Office PowerPoint</Application>
  <PresentationFormat>Panorámica</PresentationFormat>
  <Paragraphs>58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Evaluación y Reelección en Municipios ¿Efectividad o clientelismo en la política local?</vt:lpstr>
      <vt:lpstr>Supuestos de la reelección</vt:lpstr>
      <vt:lpstr>Presentación de PowerPoint</vt:lpstr>
      <vt:lpstr>Evidencia</vt:lpstr>
      <vt:lpstr>¿Qué hace la diferencia?</vt:lpstr>
      <vt:lpstr>Algunos datos</vt:lpstr>
      <vt:lpstr>Presentación de PowerPoint</vt:lpstr>
      <vt:lpstr>Resultados de las Elecciones en julio de 2018</vt:lpstr>
      <vt:lpstr>¿Qué podemos hacer para que funcione?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Evaluación y Reelección en Municipios ¿Efectividad o clientelismo en la política local?</dc:title>
  <dc:creator>Ady Patricia Carrera Hernandez</dc:creator>
  <cp:lastModifiedBy>Ady Patricia Carrera Hernandez</cp:lastModifiedBy>
  <cp:revision>1</cp:revision>
  <dcterms:created xsi:type="dcterms:W3CDTF">2019-06-04T00:33:02Z</dcterms:created>
  <dcterms:modified xsi:type="dcterms:W3CDTF">2019-06-04T00:34:15Z</dcterms:modified>
</cp:coreProperties>
</file>