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  <p:sldId id="269" r:id="rId3"/>
    <p:sldId id="258" r:id="rId4"/>
    <p:sldId id="263" r:id="rId5"/>
    <p:sldId id="264" r:id="rId6"/>
    <p:sldId id="265" r:id="rId7"/>
    <p:sldId id="266" r:id="rId8"/>
    <p:sldId id="268" r:id="rId9"/>
    <p:sldId id="267" r:id="rId10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726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B663E-D0D2-9B45-A9C4-38F962B77A42}" type="datetimeFigureOut">
              <a:rPr lang="es-ES" smtClean="0"/>
              <a:t>04/06/2019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9791F-39B6-3143-B393-6A6B9A7FC1A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44357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B663E-D0D2-9B45-A9C4-38F962B77A42}" type="datetimeFigureOut">
              <a:rPr lang="es-ES" smtClean="0"/>
              <a:t>04/06/2019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9791F-39B6-3143-B393-6A6B9A7FC1A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82364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B663E-D0D2-9B45-A9C4-38F962B77A42}" type="datetimeFigureOut">
              <a:rPr lang="es-ES" smtClean="0"/>
              <a:t>04/06/2019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9791F-39B6-3143-B393-6A6B9A7FC1A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7670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B663E-D0D2-9B45-A9C4-38F962B77A42}" type="datetimeFigureOut">
              <a:rPr lang="es-ES" smtClean="0"/>
              <a:t>04/06/2019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9791F-39B6-3143-B393-6A6B9A7FC1A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0820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B663E-D0D2-9B45-A9C4-38F962B77A42}" type="datetimeFigureOut">
              <a:rPr lang="es-ES" smtClean="0"/>
              <a:t>04/06/2019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9791F-39B6-3143-B393-6A6B9A7FC1A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35937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B663E-D0D2-9B45-A9C4-38F962B77A42}" type="datetimeFigureOut">
              <a:rPr lang="es-ES" smtClean="0"/>
              <a:t>04/06/2019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9791F-39B6-3143-B393-6A6B9A7FC1A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3727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B663E-D0D2-9B45-A9C4-38F962B77A42}" type="datetimeFigureOut">
              <a:rPr lang="es-ES" smtClean="0"/>
              <a:t>04/06/2019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9791F-39B6-3143-B393-6A6B9A7FC1A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7678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B663E-D0D2-9B45-A9C4-38F962B77A42}" type="datetimeFigureOut">
              <a:rPr lang="es-ES" smtClean="0"/>
              <a:t>04/06/2019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9791F-39B6-3143-B393-6A6B9A7FC1A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00565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B663E-D0D2-9B45-A9C4-38F962B77A42}" type="datetimeFigureOut">
              <a:rPr lang="es-ES" smtClean="0"/>
              <a:t>04/06/2019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9791F-39B6-3143-B393-6A6B9A7FC1A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09103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B663E-D0D2-9B45-A9C4-38F962B77A42}" type="datetimeFigureOut">
              <a:rPr lang="es-ES" smtClean="0"/>
              <a:t>04/06/2019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9791F-39B6-3143-B393-6A6B9A7FC1A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1275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B663E-D0D2-9B45-A9C4-38F962B77A42}" type="datetimeFigureOut">
              <a:rPr lang="es-ES" smtClean="0"/>
              <a:t>04/06/2019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9791F-39B6-3143-B393-6A6B9A7FC1A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0474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6B663E-D0D2-9B45-A9C4-38F962B77A42}" type="datetimeFigureOut">
              <a:rPr lang="es-ES" smtClean="0"/>
              <a:t>04/06/2019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19791F-39B6-3143-B393-6A6B9A7FC1A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11091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nrconsultores.mx/" TargetMode="External"/><Relationship Id="rId2" Type="http://schemas.openxmlformats.org/officeDocument/2006/relationships/hyperlink" Target="mailto:marco.rodriguez@nnrconsultores.mx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nrconsultores.mx/" TargetMode="External"/><Relationship Id="rId2" Type="http://schemas.openxmlformats.org/officeDocument/2006/relationships/hyperlink" Target="mailto:marco.rodriguez@nnrconsultores.mx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76129" y="907626"/>
            <a:ext cx="7232040" cy="1842328"/>
          </a:xfrm>
        </p:spPr>
        <p:txBody>
          <a:bodyPr>
            <a:normAutofit/>
          </a:bodyPr>
          <a:lstStyle/>
          <a:p>
            <a:r>
              <a:rPr lang="es-MX" sz="2700" dirty="0" smtClean="0"/>
              <a:t>Evaluación y Reelección en Municipios ¿efectividad o clientelismo en la política local?</a:t>
            </a:r>
            <a:br>
              <a:rPr lang="es-MX" sz="2700" dirty="0" smtClean="0"/>
            </a:br>
            <a:r>
              <a:rPr lang="es-MX" sz="2200" i="1" dirty="0" smtClean="0"/>
              <a:t>Presentación Introductoria</a:t>
            </a:r>
            <a:endParaRPr lang="es-MX" sz="2200" i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9019" y="3095830"/>
            <a:ext cx="4623516" cy="1878635"/>
          </a:xfrm>
        </p:spPr>
        <p:txBody>
          <a:bodyPr>
            <a:normAutofit/>
          </a:bodyPr>
          <a:lstStyle/>
          <a:p>
            <a:pPr algn="l"/>
            <a:r>
              <a:rPr lang="es-MX" sz="1400" dirty="0" smtClean="0"/>
              <a:t>Mtro. Marco Polo Rodríguez Sánchez</a:t>
            </a:r>
          </a:p>
          <a:p>
            <a:pPr algn="l"/>
            <a:r>
              <a:rPr lang="es-MX" sz="1400" dirty="0" smtClean="0"/>
              <a:t>NN+R Consultores</a:t>
            </a:r>
          </a:p>
          <a:p>
            <a:pPr algn="l"/>
            <a:r>
              <a:rPr lang="es-MX" sz="1400" dirty="0" smtClean="0">
                <a:hlinkClick r:id="rId2"/>
              </a:rPr>
              <a:t>marco.rodriguez@nnrconsultores.mx</a:t>
            </a:r>
            <a:endParaRPr lang="es-MX" sz="1400" dirty="0" smtClean="0"/>
          </a:p>
          <a:p>
            <a:pPr algn="l"/>
            <a:r>
              <a:rPr lang="es-MX" sz="1400" dirty="0" smtClean="0">
                <a:hlinkClick r:id="rId3"/>
              </a:rPr>
              <a:t>www.nnrconsultores.mx</a:t>
            </a:r>
            <a:r>
              <a:rPr lang="es-MX" sz="1400" dirty="0" smtClean="0"/>
              <a:t> </a:t>
            </a:r>
          </a:p>
          <a:p>
            <a:pPr algn="l"/>
            <a:r>
              <a:rPr lang="es-MX" sz="1400" dirty="0"/>
              <a:t> </a:t>
            </a:r>
            <a:r>
              <a:rPr lang="es-MX" sz="1400" dirty="0" smtClean="0"/>
              <a:t>     @</a:t>
            </a:r>
            <a:r>
              <a:rPr lang="es-MX" sz="1400" dirty="0" err="1" smtClean="0"/>
              <a:t>MarcoPolo_R</a:t>
            </a:r>
            <a:endParaRPr lang="es-MX" sz="1400" dirty="0" smtClean="0"/>
          </a:p>
          <a:p>
            <a:pPr algn="l"/>
            <a:r>
              <a:rPr lang="es-MX" sz="1400" dirty="0" smtClean="0"/>
              <a:t>Junio de 2019</a:t>
            </a:r>
            <a:endParaRPr lang="es-MX" sz="1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5892" y="2978871"/>
            <a:ext cx="2046992" cy="165777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0859" y="4203873"/>
            <a:ext cx="207169" cy="17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171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-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5143500"/>
          </a:xfrm>
          <a:prstGeom prst="rect">
            <a:avLst/>
          </a:prstGeom>
        </p:spPr>
      </p:pic>
      <p:sp>
        <p:nvSpPr>
          <p:cNvPr id="7" name="CuadroTexto 14"/>
          <p:cNvSpPr txBox="1"/>
          <p:nvPr/>
        </p:nvSpPr>
        <p:spPr>
          <a:xfrm>
            <a:off x="559953" y="198183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 algn="r"/>
            <a:r>
              <a:rPr lang="es-MX" sz="2800" b="1" dirty="0" smtClean="0">
                <a:sym typeface="Wingdings" panose="05000000000000000000" pitchFamily="2" charset="2"/>
              </a:rPr>
              <a:t>Evaluación y Reelección en Municipios</a:t>
            </a:r>
            <a:endParaRPr lang="es-MX" sz="3200" b="1" dirty="0" smtClean="0"/>
          </a:p>
        </p:txBody>
      </p:sp>
      <p:sp>
        <p:nvSpPr>
          <p:cNvPr id="8" name="Marcador de contenido 1"/>
          <p:cNvSpPr txBox="1">
            <a:spLocks/>
          </p:cNvSpPr>
          <p:nvPr/>
        </p:nvSpPr>
        <p:spPr>
          <a:xfrm>
            <a:off x="463771" y="867675"/>
            <a:ext cx="8015211" cy="37043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algn="just">
              <a:lnSpc>
                <a:spcPct val="100000"/>
              </a:lnSpc>
              <a:spcBef>
                <a:spcPts val="0"/>
              </a:spcBef>
            </a:pPr>
            <a:r>
              <a:rPr lang="es-MX" b="1" dirty="0" smtClean="0"/>
              <a:t>Contenido</a:t>
            </a:r>
          </a:p>
          <a:p>
            <a:pPr marL="0" lvl="1" algn="just">
              <a:lnSpc>
                <a:spcPct val="100000"/>
              </a:lnSpc>
              <a:spcBef>
                <a:spcPts val="0"/>
              </a:spcBef>
            </a:pPr>
            <a:endParaRPr lang="es-MX" b="1" dirty="0"/>
          </a:p>
          <a:p>
            <a:pPr marL="285750" lvl="1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MX" dirty="0" smtClean="0"/>
              <a:t>La </a:t>
            </a:r>
            <a:r>
              <a:rPr lang="es-MX" b="1" dirty="0" smtClean="0"/>
              <a:t>evaluación</a:t>
            </a:r>
            <a:r>
              <a:rPr lang="es-MX" dirty="0" smtClean="0"/>
              <a:t> de programas y políticas públicas en México</a:t>
            </a:r>
            <a:r>
              <a:rPr lang="es-MX" dirty="0" smtClean="0">
                <a:sym typeface="Wingdings" panose="05000000000000000000" pitchFamily="2" charset="2"/>
              </a:rPr>
              <a:t>.</a:t>
            </a:r>
            <a:endParaRPr lang="es-MX" dirty="0">
              <a:sym typeface="Wingdings" panose="05000000000000000000" pitchFamily="2" charset="2"/>
            </a:endParaRPr>
          </a:p>
          <a:p>
            <a:pPr marL="742950" lvl="2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MX" dirty="0" smtClean="0">
                <a:sym typeface="Wingdings" panose="05000000000000000000" pitchFamily="2" charset="2"/>
              </a:rPr>
              <a:t>¿Qué significa «Evaluación» y para qué sirve?</a:t>
            </a:r>
          </a:p>
          <a:p>
            <a:pPr marL="742950" lvl="2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MX" dirty="0" smtClean="0">
                <a:sym typeface="Wingdings" panose="05000000000000000000" pitchFamily="2" charset="2"/>
              </a:rPr>
              <a:t>Implantación del </a:t>
            </a:r>
            <a:r>
              <a:rPr lang="es-MX" dirty="0" err="1" smtClean="0">
                <a:sym typeface="Wingdings" panose="05000000000000000000" pitchFamily="2" charset="2"/>
              </a:rPr>
              <a:t>PbR</a:t>
            </a:r>
            <a:r>
              <a:rPr lang="es-MX" dirty="0" smtClean="0">
                <a:sym typeface="Wingdings" panose="05000000000000000000" pitchFamily="2" charset="2"/>
              </a:rPr>
              <a:t>-SED en México.</a:t>
            </a:r>
          </a:p>
          <a:p>
            <a:pPr marL="742950" lvl="2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MX" dirty="0" smtClean="0">
                <a:sym typeface="Wingdings" panose="05000000000000000000" pitchFamily="2" charset="2"/>
              </a:rPr>
              <a:t>Algunos datos de evaluaciones.</a:t>
            </a:r>
          </a:p>
          <a:p>
            <a:pPr marL="742950" lvl="2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s-MX" sz="2000" dirty="0" smtClean="0">
              <a:sym typeface="Wingdings" panose="05000000000000000000" pitchFamily="2" charset="2"/>
            </a:endParaRPr>
          </a:p>
          <a:p>
            <a:pPr marL="285750" lvl="1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MX" dirty="0" smtClean="0">
                <a:sym typeface="Wingdings" panose="05000000000000000000" pitchFamily="2" charset="2"/>
              </a:rPr>
              <a:t>La </a:t>
            </a:r>
            <a:r>
              <a:rPr lang="es-MX" b="1" dirty="0" smtClean="0">
                <a:sym typeface="Wingdings" panose="05000000000000000000" pitchFamily="2" charset="2"/>
              </a:rPr>
              <a:t>reelección</a:t>
            </a:r>
            <a:r>
              <a:rPr lang="es-MX" dirty="0" smtClean="0">
                <a:sym typeface="Wingdings" panose="05000000000000000000" pitchFamily="2" charset="2"/>
              </a:rPr>
              <a:t> en municipios.</a:t>
            </a:r>
          </a:p>
          <a:p>
            <a:pPr marL="742950" lvl="2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MX" dirty="0" smtClean="0"/>
              <a:t>Reforma constitucional de 2014.</a:t>
            </a:r>
          </a:p>
          <a:p>
            <a:pPr marL="742950" lvl="2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MX" dirty="0" smtClean="0"/>
              <a:t>Algunos datos de reelección en municipios.</a:t>
            </a:r>
          </a:p>
        </p:txBody>
      </p:sp>
      <p:sp>
        <p:nvSpPr>
          <p:cNvPr id="9" name="Marcador de contenido 1"/>
          <p:cNvSpPr txBox="1">
            <a:spLocks/>
          </p:cNvSpPr>
          <p:nvPr/>
        </p:nvSpPr>
        <p:spPr>
          <a:xfrm>
            <a:off x="463771" y="4103241"/>
            <a:ext cx="6091408" cy="7051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MX" b="1" dirty="0" smtClean="0"/>
              <a:t>Reflexiones</a:t>
            </a:r>
            <a:r>
              <a:rPr lang="es-MX" dirty="0" smtClean="0"/>
              <a:t> iniciales.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6315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-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5143500"/>
          </a:xfrm>
          <a:prstGeom prst="rect">
            <a:avLst/>
          </a:prstGeom>
        </p:spPr>
      </p:pic>
      <p:sp>
        <p:nvSpPr>
          <p:cNvPr id="3" name="CuadroTexto 14"/>
          <p:cNvSpPr txBox="1"/>
          <p:nvPr/>
        </p:nvSpPr>
        <p:spPr>
          <a:xfrm>
            <a:off x="559953" y="281308"/>
            <a:ext cx="82089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 algn="r"/>
            <a:r>
              <a:rPr lang="es-MX" sz="2800" b="1" dirty="0" smtClean="0">
                <a:sym typeface="Wingdings" panose="05000000000000000000" pitchFamily="2" charset="2"/>
              </a:rPr>
              <a:t>La Evaluación en México - ¿Qué </a:t>
            </a:r>
            <a:r>
              <a:rPr lang="es-MX" sz="2800" b="1" dirty="0">
                <a:sym typeface="Wingdings" panose="05000000000000000000" pitchFamily="2" charset="2"/>
              </a:rPr>
              <a:t>significa «</a:t>
            </a:r>
            <a:r>
              <a:rPr lang="es-MX" sz="2800" b="1" dirty="0" smtClean="0">
                <a:sym typeface="Wingdings" panose="05000000000000000000" pitchFamily="2" charset="2"/>
              </a:rPr>
              <a:t>Evaluación» </a:t>
            </a:r>
            <a:r>
              <a:rPr lang="es-MX" sz="2800" b="1" dirty="0">
                <a:sym typeface="Wingdings" panose="05000000000000000000" pitchFamily="2" charset="2"/>
              </a:rPr>
              <a:t>y para qué sirve?</a:t>
            </a:r>
          </a:p>
          <a:p>
            <a:pPr marL="342900" lvl="1" indent="-342900" algn="r">
              <a:lnSpc>
                <a:spcPct val="100000"/>
              </a:lnSpc>
              <a:spcBef>
                <a:spcPts val="0"/>
              </a:spcBef>
            </a:pPr>
            <a:r>
              <a:rPr lang="es-MX" sz="3200" b="1" dirty="0" smtClean="0"/>
              <a:t> </a:t>
            </a:r>
          </a:p>
        </p:txBody>
      </p:sp>
      <p:sp>
        <p:nvSpPr>
          <p:cNvPr id="5" name="Marcador de contenido 1"/>
          <p:cNvSpPr txBox="1">
            <a:spLocks/>
          </p:cNvSpPr>
          <p:nvPr/>
        </p:nvSpPr>
        <p:spPr>
          <a:xfrm>
            <a:off x="439771" y="1482733"/>
            <a:ext cx="8272577" cy="16587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algn="just">
              <a:lnSpc>
                <a:spcPct val="100000"/>
              </a:lnSpc>
              <a:spcBef>
                <a:spcPts val="0"/>
              </a:spcBef>
            </a:pPr>
            <a:r>
              <a:rPr lang="es-ES_tradnl" b="1" u="sng" dirty="0" smtClean="0"/>
              <a:t>Evaluación</a:t>
            </a:r>
            <a:r>
              <a:rPr lang="es-ES_tradnl" dirty="0" smtClean="0"/>
              <a:t> (de programas o políticas públicas): </a:t>
            </a:r>
            <a:r>
              <a:rPr lang="es-MX" b="1" dirty="0" smtClean="0"/>
              <a:t>valoración </a:t>
            </a:r>
            <a:r>
              <a:rPr lang="es-MX" dirty="0" smtClean="0"/>
              <a:t>/ medición / comparación </a:t>
            </a:r>
            <a:r>
              <a:rPr lang="es-MX" b="1" u="sng" dirty="0" smtClean="0"/>
              <a:t>objetiva</a:t>
            </a:r>
            <a:r>
              <a:rPr lang="es-MX" b="1" dirty="0" smtClean="0"/>
              <a:t> </a:t>
            </a:r>
            <a:r>
              <a:rPr lang="es-MX" dirty="0" smtClean="0"/>
              <a:t>(externa), hecha con base en una </a:t>
            </a:r>
            <a:r>
              <a:rPr lang="es-MX" u="sng" dirty="0" smtClean="0"/>
              <a:t>metodología sólida</a:t>
            </a:r>
            <a:r>
              <a:rPr lang="es-MX" dirty="0" smtClean="0"/>
              <a:t>, de los elementos que constituyen o con los que se implementa un programa o política pública y de los resultados que genera. La evaluación tiene tres </a:t>
            </a:r>
            <a:r>
              <a:rPr lang="es-MX" b="1" u="sng" dirty="0" smtClean="0"/>
              <a:t>funciones</a:t>
            </a:r>
            <a:r>
              <a:rPr lang="es-MX" b="1" dirty="0" smtClean="0"/>
              <a:t> </a:t>
            </a:r>
            <a:r>
              <a:rPr lang="es-MX" dirty="0" smtClean="0"/>
              <a:t>principales:</a:t>
            </a:r>
          </a:p>
        </p:txBody>
      </p:sp>
      <p:sp>
        <p:nvSpPr>
          <p:cNvPr id="6" name="Rectángulo 5"/>
          <p:cNvSpPr/>
          <p:nvPr/>
        </p:nvSpPr>
        <p:spPr>
          <a:xfrm>
            <a:off x="561379" y="3233442"/>
            <a:ext cx="67417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6000" lvl="2" indent="-342900" algn="just">
              <a:buClr>
                <a:srgbClr val="00B050"/>
              </a:buClr>
              <a:buSzPct val="150000"/>
              <a:buFont typeface="Wingdings" panose="05000000000000000000" pitchFamily="2" charset="2"/>
              <a:buChar char="ü"/>
            </a:pPr>
            <a:r>
              <a:rPr lang="es-ES_tradnl" b="1" dirty="0">
                <a:cs typeface="Arial" panose="020B0604020202020204" pitchFamily="34" charset="0"/>
              </a:rPr>
              <a:t>Mejorar</a:t>
            </a:r>
            <a:r>
              <a:rPr lang="es-ES_tradnl" dirty="0">
                <a:cs typeface="Arial" panose="020B0604020202020204" pitchFamily="34" charset="0"/>
              </a:rPr>
              <a:t> los programas o políticas </a:t>
            </a:r>
            <a:r>
              <a:rPr lang="es-ES_tradnl" dirty="0" smtClean="0">
                <a:cs typeface="Arial" panose="020B0604020202020204" pitchFamily="34" charset="0"/>
              </a:rPr>
              <a:t>públicas evaluadas</a:t>
            </a:r>
            <a:r>
              <a:rPr lang="es-ES_tradnl" dirty="0">
                <a:cs typeface="Arial" panose="020B0604020202020204" pitchFamily="34" charset="0"/>
              </a:rPr>
              <a:t>. </a:t>
            </a:r>
          </a:p>
          <a:p>
            <a:pPr marL="576000" lvl="2" indent="-342900" algn="just">
              <a:buSzPct val="150000"/>
              <a:buFont typeface="Wingdings" panose="05000000000000000000" pitchFamily="2" charset="2"/>
              <a:buChar char="ü"/>
            </a:pPr>
            <a:endParaRPr lang="es-ES_tradnl" dirty="0">
              <a:cs typeface="Arial" panose="020B0604020202020204" pitchFamily="34" charset="0"/>
            </a:endParaRPr>
          </a:p>
          <a:p>
            <a:pPr marL="576000" lvl="2" indent="-342900" algn="just">
              <a:buClr>
                <a:srgbClr val="00B050"/>
              </a:buClr>
              <a:buSzPct val="150000"/>
              <a:buFont typeface="Wingdings" panose="05000000000000000000" pitchFamily="2" charset="2"/>
              <a:buChar char="ü"/>
            </a:pPr>
            <a:r>
              <a:rPr lang="es-ES_tradnl" dirty="0">
                <a:cs typeface="Arial" panose="020B0604020202020204" pitchFamily="34" charset="0"/>
              </a:rPr>
              <a:t>Servir como insumo para la </a:t>
            </a:r>
            <a:r>
              <a:rPr lang="es-ES_tradnl" b="1" dirty="0">
                <a:cs typeface="Arial" panose="020B0604020202020204" pitchFamily="34" charset="0"/>
              </a:rPr>
              <a:t>toma de decisiones</a:t>
            </a:r>
            <a:r>
              <a:rPr lang="es-ES_tradnl" dirty="0">
                <a:cs typeface="Arial" panose="020B0604020202020204" pitchFamily="34" charset="0"/>
              </a:rPr>
              <a:t>.</a:t>
            </a:r>
          </a:p>
          <a:p>
            <a:pPr marL="576000" lvl="2" indent="-342900" algn="just">
              <a:buClr>
                <a:srgbClr val="00B050"/>
              </a:buClr>
              <a:buSzPct val="150000"/>
              <a:buFont typeface="Wingdings" panose="05000000000000000000" pitchFamily="2" charset="2"/>
              <a:buChar char="ü"/>
            </a:pPr>
            <a:endParaRPr lang="es-ES_tradnl" dirty="0">
              <a:cs typeface="Arial" panose="020B0604020202020204" pitchFamily="34" charset="0"/>
            </a:endParaRPr>
          </a:p>
          <a:p>
            <a:pPr marL="576000" lvl="2" indent="-342900" algn="just">
              <a:buClr>
                <a:srgbClr val="00B050"/>
              </a:buClr>
              <a:buSzPct val="150000"/>
              <a:buFont typeface="Wingdings" panose="05000000000000000000" pitchFamily="2" charset="2"/>
              <a:buChar char="ü"/>
            </a:pPr>
            <a:r>
              <a:rPr lang="es-ES_tradnl" b="1" dirty="0">
                <a:cs typeface="Arial" panose="020B0604020202020204" pitchFamily="34" charset="0"/>
              </a:rPr>
              <a:t>Rendir </a:t>
            </a:r>
            <a:r>
              <a:rPr lang="es-ES_tradnl" b="1" dirty="0" smtClean="0">
                <a:cs typeface="Arial" panose="020B0604020202020204" pitchFamily="34" charset="0"/>
              </a:rPr>
              <a:t>cuentas</a:t>
            </a:r>
            <a:r>
              <a:rPr lang="es-ES_tradnl" dirty="0" smtClean="0">
                <a:cs typeface="Arial" panose="020B0604020202020204" pitchFamily="34" charset="0"/>
              </a:rPr>
              <a:t>.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586969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-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5143500"/>
          </a:xfrm>
          <a:prstGeom prst="rect">
            <a:avLst/>
          </a:prstGeom>
        </p:spPr>
      </p:pic>
      <p:sp>
        <p:nvSpPr>
          <p:cNvPr id="3" name="CuadroTexto 14"/>
          <p:cNvSpPr txBox="1"/>
          <p:nvPr/>
        </p:nvSpPr>
        <p:spPr>
          <a:xfrm>
            <a:off x="559953" y="281308"/>
            <a:ext cx="82089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 algn="r"/>
            <a:r>
              <a:rPr lang="es-MX" sz="2800" b="1" dirty="0">
                <a:sym typeface="Wingdings" panose="05000000000000000000" pitchFamily="2" charset="2"/>
              </a:rPr>
              <a:t>La Evaluación en México - </a:t>
            </a:r>
            <a:r>
              <a:rPr lang="es-MX" sz="2800" b="1" dirty="0" smtClean="0">
                <a:sym typeface="Wingdings" panose="05000000000000000000" pitchFamily="2" charset="2"/>
              </a:rPr>
              <a:t>Implantación del </a:t>
            </a:r>
            <a:r>
              <a:rPr lang="es-MX" sz="2800" b="1" dirty="0" err="1" smtClean="0">
                <a:sym typeface="Wingdings" panose="05000000000000000000" pitchFamily="2" charset="2"/>
              </a:rPr>
              <a:t>PbR</a:t>
            </a:r>
            <a:r>
              <a:rPr lang="es-MX" sz="2800" b="1" dirty="0" smtClean="0">
                <a:sym typeface="Wingdings" panose="05000000000000000000" pitchFamily="2" charset="2"/>
              </a:rPr>
              <a:t>-SED en México</a:t>
            </a:r>
            <a:endParaRPr lang="es-MX" sz="2800" b="1" dirty="0">
              <a:sym typeface="Wingdings" panose="05000000000000000000" pitchFamily="2" charset="2"/>
            </a:endParaRPr>
          </a:p>
          <a:p>
            <a:pPr marL="342900" lvl="1" indent="-342900" algn="r">
              <a:lnSpc>
                <a:spcPct val="100000"/>
              </a:lnSpc>
              <a:spcBef>
                <a:spcPts val="0"/>
              </a:spcBef>
            </a:pPr>
            <a:r>
              <a:rPr lang="es-MX" sz="3200" b="1" dirty="0" smtClean="0"/>
              <a:t> </a:t>
            </a:r>
          </a:p>
        </p:txBody>
      </p:sp>
      <p:sp>
        <p:nvSpPr>
          <p:cNvPr id="5" name="Marcador de contenido 1"/>
          <p:cNvSpPr txBox="1">
            <a:spLocks/>
          </p:cNvSpPr>
          <p:nvPr/>
        </p:nvSpPr>
        <p:spPr>
          <a:xfrm>
            <a:off x="427896" y="1215069"/>
            <a:ext cx="8272577" cy="20367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2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MX" dirty="0" smtClean="0"/>
              <a:t>Se inició en 2006-2008 principalmente con las siguientes disposiciones: </a:t>
            </a:r>
          </a:p>
          <a:p>
            <a:pPr marL="742950" lvl="3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MX" u="sng" dirty="0" smtClean="0"/>
              <a:t>Ley Federal de Presupuesto</a:t>
            </a:r>
            <a:r>
              <a:rPr lang="es-MX" dirty="0" smtClean="0"/>
              <a:t> y Responsabilidad Hacendaria (2006); </a:t>
            </a:r>
          </a:p>
          <a:p>
            <a:pPr marL="742950" lvl="3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MX" u="sng" dirty="0" smtClean="0"/>
              <a:t>Lineamientos</a:t>
            </a:r>
            <a:r>
              <a:rPr lang="es-MX" dirty="0" smtClean="0"/>
              <a:t> generales para la </a:t>
            </a:r>
            <a:r>
              <a:rPr lang="es-MX" u="sng" dirty="0" smtClean="0"/>
              <a:t>evaluación</a:t>
            </a:r>
            <a:r>
              <a:rPr lang="es-MX" dirty="0" smtClean="0"/>
              <a:t> de los Programas Federales de la Administración Pública Federal (2007);</a:t>
            </a:r>
          </a:p>
          <a:p>
            <a:pPr marL="742950" lvl="3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MX" dirty="0"/>
              <a:t>Adición del segundo párrafo del </a:t>
            </a:r>
            <a:r>
              <a:rPr lang="es-MX" u="sng" dirty="0"/>
              <a:t>artículo 134 de la Constitución</a:t>
            </a:r>
            <a:r>
              <a:rPr lang="es-MX" dirty="0"/>
              <a:t> Política de los Estados Unidos Mexicanos (2008);</a:t>
            </a:r>
          </a:p>
          <a:p>
            <a:pPr marL="742950" lvl="3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MX" u="sng" dirty="0" smtClean="0"/>
              <a:t>Acuerdo</a:t>
            </a:r>
            <a:r>
              <a:rPr lang="es-MX" dirty="0" smtClean="0"/>
              <a:t> por el que se establecen las disposiciones generales </a:t>
            </a:r>
            <a:r>
              <a:rPr lang="es-MX" u="sng" dirty="0" smtClean="0"/>
              <a:t>del Sistema de Evaluación del Desempeño</a:t>
            </a:r>
            <a:r>
              <a:rPr lang="es-MX" dirty="0" smtClean="0"/>
              <a:t> (2008).</a:t>
            </a:r>
          </a:p>
        </p:txBody>
      </p:sp>
      <p:sp>
        <p:nvSpPr>
          <p:cNvPr id="7" name="Marcador de contenido 1"/>
          <p:cNvSpPr txBox="1">
            <a:spLocks/>
          </p:cNvSpPr>
          <p:nvPr/>
        </p:nvSpPr>
        <p:spPr>
          <a:xfrm>
            <a:off x="2405352" y="4139446"/>
            <a:ext cx="1921326" cy="634308"/>
          </a:xfrm>
          <a:prstGeom prst="rect">
            <a:avLst/>
          </a:prstGeom>
          <a:ln w="28575">
            <a:solidFill>
              <a:srgbClr val="C0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3" indent="-285750">
              <a:lnSpc>
                <a:spcPct val="100000"/>
              </a:lnSpc>
              <a:spcBef>
                <a:spcPts val="0"/>
              </a:spcBef>
              <a:buClr>
                <a:srgbClr val="00B050"/>
              </a:buClr>
              <a:buSzPct val="120000"/>
              <a:buFont typeface="Wingdings" panose="05000000000000000000" pitchFamily="2" charset="2"/>
              <a:buChar char="ü"/>
            </a:pPr>
            <a:r>
              <a:rPr lang="es-MX" dirty="0" smtClean="0"/>
              <a:t>Monitoreo o </a:t>
            </a:r>
            <a:r>
              <a:rPr lang="es-MX" dirty="0"/>
              <a:t> </a:t>
            </a:r>
            <a:r>
              <a:rPr lang="es-MX" dirty="0" smtClean="0"/>
              <a:t>  </a:t>
            </a:r>
          </a:p>
          <a:p>
            <a:pPr marL="0" lvl="3">
              <a:lnSpc>
                <a:spcPct val="100000"/>
              </a:lnSpc>
              <a:spcBef>
                <a:spcPts val="0"/>
              </a:spcBef>
              <a:buClr>
                <a:srgbClr val="00B050"/>
              </a:buClr>
              <a:buSzPct val="120000"/>
            </a:pPr>
            <a:r>
              <a:rPr lang="es-MX" dirty="0"/>
              <a:t> </a:t>
            </a:r>
            <a:r>
              <a:rPr lang="es-MX" dirty="0" smtClean="0"/>
              <a:t>     Seguimiento</a:t>
            </a:r>
          </a:p>
        </p:txBody>
      </p:sp>
      <p:sp>
        <p:nvSpPr>
          <p:cNvPr id="4" name="Flecha abajo 3"/>
          <p:cNvSpPr/>
          <p:nvPr/>
        </p:nvSpPr>
        <p:spPr>
          <a:xfrm>
            <a:off x="4326678" y="3371656"/>
            <a:ext cx="498764" cy="61900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Marcador de contenido 1"/>
          <p:cNvSpPr txBox="1">
            <a:spLocks/>
          </p:cNvSpPr>
          <p:nvPr/>
        </p:nvSpPr>
        <p:spPr>
          <a:xfrm>
            <a:off x="4825442" y="4139446"/>
            <a:ext cx="1921326" cy="634308"/>
          </a:xfrm>
          <a:prstGeom prst="rect">
            <a:avLst/>
          </a:prstGeom>
          <a:ln w="28575">
            <a:solidFill>
              <a:srgbClr val="C0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3" indent="-285750">
              <a:lnSpc>
                <a:spcPct val="100000"/>
              </a:lnSpc>
              <a:spcBef>
                <a:spcPts val="0"/>
              </a:spcBef>
              <a:buClr>
                <a:srgbClr val="00B050"/>
              </a:buClr>
              <a:buSzPct val="120000"/>
              <a:buFont typeface="Wingdings" panose="05000000000000000000" pitchFamily="2" charset="2"/>
              <a:buChar char="ü"/>
            </a:pPr>
            <a:r>
              <a:rPr lang="es-MX" dirty="0" smtClean="0"/>
              <a:t>Evaluación externa</a:t>
            </a:r>
          </a:p>
        </p:txBody>
      </p:sp>
    </p:spTree>
    <p:extLst>
      <p:ext uri="{BB962C8B-B14F-4D97-AF65-F5344CB8AC3E}">
        <p14:creationId xmlns:p14="http://schemas.microsoft.com/office/powerpoint/2010/main" val="3714153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-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5143500"/>
          </a:xfrm>
          <a:prstGeom prst="rect">
            <a:avLst/>
          </a:prstGeom>
        </p:spPr>
      </p:pic>
      <p:sp>
        <p:nvSpPr>
          <p:cNvPr id="3" name="CuadroTexto 14"/>
          <p:cNvSpPr txBox="1"/>
          <p:nvPr/>
        </p:nvSpPr>
        <p:spPr>
          <a:xfrm>
            <a:off x="559953" y="281308"/>
            <a:ext cx="82089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 algn="r"/>
            <a:r>
              <a:rPr lang="es-MX" sz="2800" b="1" dirty="0">
                <a:sym typeface="Wingdings" panose="05000000000000000000" pitchFamily="2" charset="2"/>
              </a:rPr>
              <a:t>La Evaluación en México - </a:t>
            </a:r>
            <a:r>
              <a:rPr lang="es-MX" sz="2800" b="1" dirty="0" smtClean="0">
                <a:sym typeface="Wingdings" panose="05000000000000000000" pitchFamily="2" charset="2"/>
              </a:rPr>
              <a:t>Algunos datos de evaluaciones</a:t>
            </a:r>
            <a:endParaRPr lang="es-MX" sz="2800" b="1" dirty="0">
              <a:sym typeface="Wingdings" panose="05000000000000000000" pitchFamily="2" charset="2"/>
            </a:endParaRPr>
          </a:p>
          <a:p>
            <a:pPr marL="342900" lvl="1" indent="-342900" algn="r">
              <a:lnSpc>
                <a:spcPct val="100000"/>
              </a:lnSpc>
              <a:spcBef>
                <a:spcPts val="0"/>
              </a:spcBef>
            </a:pPr>
            <a:r>
              <a:rPr lang="es-MX" sz="3200" b="1" dirty="0" smtClean="0"/>
              <a:t> </a:t>
            </a:r>
          </a:p>
        </p:txBody>
      </p:sp>
      <p:sp>
        <p:nvSpPr>
          <p:cNvPr id="5" name="Marcador de contenido 1"/>
          <p:cNvSpPr txBox="1">
            <a:spLocks/>
          </p:cNvSpPr>
          <p:nvPr/>
        </p:nvSpPr>
        <p:spPr>
          <a:xfrm>
            <a:off x="427896" y="1273509"/>
            <a:ext cx="8272577" cy="22104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2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MX" dirty="0" smtClean="0"/>
              <a:t>Se </a:t>
            </a:r>
            <a:r>
              <a:rPr lang="es-MX" dirty="0"/>
              <a:t>tienen publicadas </a:t>
            </a:r>
            <a:r>
              <a:rPr lang="es-MX" u="sng" dirty="0" smtClean="0"/>
              <a:t>1,637</a:t>
            </a:r>
            <a:r>
              <a:rPr lang="es-MX" dirty="0" smtClean="0"/>
              <a:t> evaluaciones a programas, políticas y fondos </a:t>
            </a:r>
            <a:r>
              <a:rPr lang="es-MX" u="sng" dirty="0" smtClean="0"/>
              <a:t>federales</a:t>
            </a:r>
            <a:r>
              <a:rPr lang="es-MX" dirty="0" smtClean="0"/>
              <a:t> </a:t>
            </a:r>
            <a:r>
              <a:rPr lang="es-MX" dirty="0"/>
              <a:t>en el Portal de Transparencia </a:t>
            </a:r>
            <a:r>
              <a:rPr lang="es-MX" dirty="0" smtClean="0"/>
              <a:t>de </a:t>
            </a:r>
            <a:r>
              <a:rPr lang="es-MX" dirty="0"/>
              <a:t>la </a:t>
            </a:r>
            <a:r>
              <a:rPr lang="es-MX" dirty="0" smtClean="0"/>
              <a:t>SHCP </a:t>
            </a:r>
            <a:r>
              <a:rPr lang="es-MX" dirty="0" smtClean="0">
                <a:sym typeface="Wingdings" panose="05000000000000000000" pitchFamily="2" charset="2"/>
              </a:rPr>
              <a:t> No se han evaluado programas de Presidencia y de Defensa Nacional</a:t>
            </a:r>
            <a:r>
              <a:rPr lang="es-MX" dirty="0" smtClean="0"/>
              <a:t>.</a:t>
            </a:r>
          </a:p>
          <a:p>
            <a:pPr marL="285750" lvl="2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s-MX" dirty="0" smtClean="0"/>
          </a:p>
          <a:p>
            <a:pPr marL="285750" lvl="2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MX" dirty="0" smtClean="0"/>
              <a:t>En el periodo 2016-2018, </a:t>
            </a:r>
            <a:r>
              <a:rPr lang="es-MX" u="sng" dirty="0" smtClean="0"/>
              <a:t>solo 294 gobiernos municipales registraron</a:t>
            </a:r>
            <a:r>
              <a:rPr lang="es-MX" dirty="0" smtClean="0"/>
              <a:t> (en el Sistema de Formato Único –SFU–) </a:t>
            </a:r>
            <a:r>
              <a:rPr lang="es-MX" u="sng" dirty="0" smtClean="0"/>
              <a:t>evaluaciones</a:t>
            </a:r>
            <a:r>
              <a:rPr lang="es-MX" dirty="0" smtClean="0"/>
              <a:t> validadas hechas a programas o fondos federalizados (12% del total de municipios).</a:t>
            </a:r>
          </a:p>
          <a:p>
            <a:pPr marL="285750" lvl="2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s-MX" dirty="0"/>
          </a:p>
        </p:txBody>
      </p:sp>
      <p:sp>
        <p:nvSpPr>
          <p:cNvPr id="7" name="Marcador de contenido 1"/>
          <p:cNvSpPr txBox="1">
            <a:spLocks/>
          </p:cNvSpPr>
          <p:nvPr/>
        </p:nvSpPr>
        <p:spPr>
          <a:xfrm>
            <a:off x="427896" y="3468519"/>
            <a:ext cx="6732925" cy="16150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2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MX" dirty="0" smtClean="0"/>
              <a:t>Una buena parte </a:t>
            </a:r>
            <a:r>
              <a:rPr lang="es-MX" dirty="0"/>
              <a:t>de estas evaluaciones </a:t>
            </a:r>
            <a:r>
              <a:rPr lang="es-MX" u="sng" dirty="0" smtClean="0"/>
              <a:t>presenta áreas de mejora</a:t>
            </a:r>
            <a:r>
              <a:rPr lang="es-MX" dirty="0" smtClean="0"/>
              <a:t>; </a:t>
            </a:r>
            <a:r>
              <a:rPr lang="es-MX" dirty="0"/>
              <a:t>por ejemplo, </a:t>
            </a:r>
            <a:r>
              <a:rPr lang="es-MX" dirty="0" smtClean="0"/>
              <a:t>en 2016, </a:t>
            </a:r>
            <a:r>
              <a:rPr lang="es-MX" dirty="0"/>
              <a:t>solo se </a:t>
            </a:r>
            <a:r>
              <a:rPr lang="es-MX" dirty="0" smtClean="0"/>
              <a:t>consideraron </a:t>
            </a:r>
            <a:r>
              <a:rPr lang="es-MX" dirty="0"/>
              <a:t>como </a:t>
            </a:r>
            <a:r>
              <a:rPr lang="es-MX" dirty="0" smtClean="0"/>
              <a:t>«evaluaciones» en informes oficiales 342 de 512 (67%) registradas </a:t>
            </a:r>
            <a:r>
              <a:rPr lang="es-MX" dirty="0"/>
              <a:t>y validadas </a:t>
            </a:r>
            <a:r>
              <a:rPr lang="es-MX" dirty="0" smtClean="0"/>
              <a:t>en el SFU; mientras que en 2017 solo </a:t>
            </a:r>
            <a:r>
              <a:rPr lang="es-MX" dirty="0"/>
              <a:t>219</a:t>
            </a:r>
            <a:r>
              <a:rPr lang="es-MX" dirty="0" smtClean="0"/>
              <a:t> de </a:t>
            </a:r>
            <a:r>
              <a:rPr lang="es-MX" dirty="0"/>
              <a:t>409</a:t>
            </a:r>
            <a:r>
              <a:rPr lang="es-MX" dirty="0" smtClean="0"/>
              <a:t> (54%).</a:t>
            </a:r>
          </a:p>
          <a:p>
            <a:pPr marL="0" lvl="2" algn="just">
              <a:lnSpc>
                <a:spcPct val="100000"/>
              </a:lnSpc>
              <a:spcBef>
                <a:spcPts val="0"/>
              </a:spcBef>
            </a:pPr>
            <a:endParaRPr lang="es-MX" dirty="0" smtClean="0"/>
          </a:p>
        </p:txBody>
      </p:sp>
      <p:sp>
        <p:nvSpPr>
          <p:cNvPr id="6" name="Rectángulo 5"/>
          <p:cNvSpPr/>
          <p:nvPr/>
        </p:nvSpPr>
        <p:spPr>
          <a:xfrm rot="19920646">
            <a:off x="618839" y="2217807"/>
            <a:ext cx="790633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La Evaluación está subutilizada</a:t>
            </a:r>
            <a:endParaRPr lang="es-ES" sz="4000" b="1" cap="none" spc="0" dirty="0">
              <a:ln w="0"/>
              <a:solidFill>
                <a:srgbClr val="FF0000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20026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-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5143500"/>
          </a:xfrm>
          <a:prstGeom prst="rect">
            <a:avLst/>
          </a:prstGeom>
        </p:spPr>
      </p:pic>
      <p:sp>
        <p:nvSpPr>
          <p:cNvPr id="3" name="CuadroTexto 14"/>
          <p:cNvSpPr txBox="1"/>
          <p:nvPr/>
        </p:nvSpPr>
        <p:spPr>
          <a:xfrm>
            <a:off x="559953" y="281308"/>
            <a:ext cx="82089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 algn="r"/>
            <a:r>
              <a:rPr lang="es-MX" sz="2800" b="1" dirty="0" smtClean="0">
                <a:sym typeface="Wingdings" panose="05000000000000000000" pitchFamily="2" charset="2"/>
              </a:rPr>
              <a:t>La Reelección en Municipios – Reforma Constitucional de 2014</a:t>
            </a:r>
            <a:endParaRPr lang="es-MX" sz="2800" b="1" dirty="0">
              <a:sym typeface="Wingdings" panose="05000000000000000000" pitchFamily="2" charset="2"/>
            </a:endParaRPr>
          </a:p>
          <a:p>
            <a:pPr marL="342900" lvl="1" indent="-342900" algn="r">
              <a:lnSpc>
                <a:spcPct val="100000"/>
              </a:lnSpc>
              <a:spcBef>
                <a:spcPts val="0"/>
              </a:spcBef>
            </a:pPr>
            <a:r>
              <a:rPr lang="es-MX" sz="3200" b="1" dirty="0" smtClean="0"/>
              <a:t> </a:t>
            </a:r>
          </a:p>
        </p:txBody>
      </p:sp>
      <p:sp>
        <p:nvSpPr>
          <p:cNvPr id="5" name="Marcador de contenido 1"/>
          <p:cNvSpPr txBox="1">
            <a:spLocks/>
          </p:cNvSpPr>
          <p:nvPr/>
        </p:nvSpPr>
        <p:spPr>
          <a:xfrm>
            <a:off x="439771" y="1522886"/>
            <a:ext cx="8272577" cy="18186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2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MX" dirty="0" smtClean="0"/>
              <a:t>Hasta 2014, las personas integrantes de ayuntamientos no podían reelegirse en periodos consecutivos.</a:t>
            </a:r>
          </a:p>
          <a:p>
            <a:pPr marL="285750" lvl="2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s-MX" dirty="0" smtClean="0"/>
          </a:p>
          <a:p>
            <a:pPr marL="285750" lvl="2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MX" dirty="0" smtClean="0"/>
              <a:t>En el Diario Oficial de la Federación del 10 de febrero de 2014 se publicó la reforma constitucional (</a:t>
            </a:r>
            <a:r>
              <a:rPr lang="es-MX" b="1" dirty="0" smtClean="0"/>
              <a:t>artículo 115</a:t>
            </a:r>
            <a:r>
              <a:rPr lang="es-MX" dirty="0" smtClean="0"/>
              <a:t>, fracción I, segundo párrafo) que abrió la posibilidad de la </a:t>
            </a:r>
            <a:r>
              <a:rPr lang="es-MX" b="1" u="sng" dirty="0" smtClean="0"/>
              <a:t>reelección consecutiva</a:t>
            </a:r>
            <a:r>
              <a:rPr lang="es-MX" dirty="0" smtClean="0"/>
              <a:t> en los ayuntamientos.</a:t>
            </a:r>
          </a:p>
        </p:txBody>
      </p:sp>
      <p:sp>
        <p:nvSpPr>
          <p:cNvPr id="7" name="Marcador de contenido 1"/>
          <p:cNvSpPr txBox="1">
            <a:spLocks/>
          </p:cNvSpPr>
          <p:nvPr/>
        </p:nvSpPr>
        <p:spPr>
          <a:xfrm>
            <a:off x="427896" y="3522239"/>
            <a:ext cx="6732925" cy="9631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2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MX" dirty="0" smtClean="0"/>
              <a:t>Una de las motivaciones para impulsar esta reforma fue la generación de </a:t>
            </a:r>
            <a:r>
              <a:rPr lang="es-MX" b="1" u="sng" dirty="0" smtClean="0"/>
              <a:t>incentivos para que las autoridades municipales tuvieran un mejor desempeño</a:t>
            </a:r>
            <a:r>
              <a:rPr lang="es-MX" b="1" dirty="0" smtClean="0"/>
              <a:t> </a:t>
            </a:r>
            <a:r>
              <a:rPr lang="es-MX" dirty="0" smtClean="0"/>
              <a:t>en sus cargos.</a:t>
            </a:r>
          </a:p>
        </p:txBody>
      </p:sp>
    </p:spTree>
    <p:extLst>
      <p:ext uri="{BB962C8B-B14F-4D97-AF65-F5344CB8AC3E}">
        <p14:creationId xmlns:p14="http://schemas.microsoft.com/office/powerpoint/2010/main" val="148153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-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5143500"/>
          </a:xfrm>
          <a:prstGeom prst="rect">
            <a:avLst/>
          </a:prstGeom>
        </p:spPr>
      </p:pic>
      <p:sp>
        <p:nvSpPr>
          <p:cNvPr id="3" name="CuadroTexto 14"/>
          <p:cNvSpPr txBox="1"/>
          <p:nvPr/>
        </p:nvSpPr>
        <p:spPr>
          <a:xfrm>
            <a:off x="559953" y="281308"/>
            <a:ext cx="82089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 algn="r"/>
            <a:r>
              <a:rPr lang="es-MX" sz="2800" b="1" dirty="0" smtClean="0">
                <a:sym typeface="Wingdings" panose="05000000000000000000" pitchFamily="2" charset="2"/>
              </a:rPr>
              <a:t>La Reelección en Municipios – Datos de reelección en municipios</a:t>
            </a:r>
            <a:endParaRPr lang="es-MX" sz="2800" b="1" dirty="0">
              <a:sym typeface="Wingdings" panose="05000000000000000000" pitchFamily="2" charset="2"/>
            </a:endParaRPr>
          </a:p>
          <a:p>
            <a:pPr marL="342900" lvl="1" indent="-342900" algn="r">
              <a:lnSpc>
                <a:spcPct val="100000"/>
              </a:lnSpc>
              <a:spcBef>
                <a:spcPts val="0"/>
              </a:spcBef>
            </a:pPr>
            <a:r>
              <a:rPr lang="es-MX" sz="3200" b="1" dirty="0" smtClean="0"/>
              <a:t> </a:t>
            </a:r>
          </a:p>
        </p:txBody>
      </p:sp>
      <p:sp>
        <p:nvSpPr>
          <p:cNvPr id="5" name="Marcador de contenido 1"/>
          <p:cNvSpPr txBox="1">
            <a:spLocks/>
          </p:cNvSpPr>
          <p:nvPr/>
        </p:nvSpPr>
        <p:spPr>
          <a:xfrm>
            <a:off x="439771" y="1700343"/>
            <a:ext cx="8272577" cy="18186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2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MX" dirty="0" smtClean="0"/>
              <a:t>En </a:t>
            </a:r>
            <a:r>
              <a:rPr lang="es-MX" dirty="0"/>
              <a:t>2018, al menos 1,380 alcaldes podían </a:t>
            </a:r>
            <a:r>
              <a:rPr lang="es-MX" dirty="0" smtClean="0"/>
              <a:t>reelegirse; solo </a:t>
            </a:r>
            <a:r>
              <a:rPr lang="es-MX" dirty="0"/>
              <a:t>320 intentaron </a:t>
            </a:r>
            <a:r>
              <a:rPr lang="es-MX" dirty="0" smtClean="0"/>
              <a:t>hacerlo y, </a:t>
            </a:r>
            <a:r>
              <a:rPr lang="es-MX" dirty="0"/>
              <a:t>de </a:t>
            </a:r>
            <a:r>
              <a:rPr lang="es-MX" dirty="0" smtClean="0"/>
              <a:t>estos, 188 </a:t>
            </a:r>
            <a:r>
              <a:rPr lang="es-MX" dirty="0"/>
              <a:t>lo </a:t>
            </a:r>
            <a:r>
              <a:rPr lang="es-MX" dirty="0" smtClean="0"/>
              <a:t>lograron.</a:t>
            </a:r>
          </a:p>
          <a:p>
            <a:pPr marL="285750" lvl="2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s-MX" dirty="0" smtClean="0"/>
          </a:p>
          <a:p>
            <a:pPr marL="285750" lvl="2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s-MX" dirty="0"/>
          </a:p>
          <a:p>
            <a:pPr marL="285750" lvl="2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MX" dirty="0" smtClean="0"/>
              <a:t>Aún no se cuenta con evidencia del papel que jugó la evaluación de programas y políticas para la reelección en municipios.</a:t>
            </a:r>
          </a:p>
          <a:p>
            <a:pPr marL="285750" lvl="2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381565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-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5143500"/>
          </a:xfrm>
          <a:prstGeom prst="rect">
            <a:avLst/>
          </a:prstGeom>
        </p:spPr>
      </p:pic>
      <p:sp>
        <p:nvSpPr>
          <p:cNvPr id="3" name="CuadroTexto 14"/>
          <p:cNvSpPr txBox="1"/>
          <p:nvPr/>
        </p:nvSpPr>
        <p:spPr>
          <a:xfrm>
            <a:off x="559953" y="281308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 algn="r"/>
            <a:r>
              <a:rPr lang="es-MX" sz="2800" b="1" dirty="0" smtClean="0">
                <a:sym typeface="Wingdings" panose="05000000000000000000" pitchFamily="2" charset="2"/>
              </a:rPr>
              <a:t>Reflexiones iniciales</a:t>
            </a:r>
            <a:endParaRPr lang="es-MX" sz="2800" b="1" dirty="0">
              <a:sym typeface="Wingdings" panose="05000000000000000000" pitchFamily="2" charset="2"/>
            </a:endParaRPr>
          </a:p>
          <a:p>
            <a:pPr marL="342900" lvl="1" indent="-342900" algn="r">
              <a:lnSpc>
                <a:spcPct val="100000"/>
              </a:lnSpc>
              <a:spcBef>
                <a:spcPts val="0"/>
              </a:spcBef>
            </a:pPr>
            <a:r>
              <a:rPr lang="es-MX" sz="3200" b="1" dirty="0" smtClean="0"/>
              <a:t> </a:t>
            </a:r>
          </a:p>
        </p:txBody>
      </p:sp>
      <p:sp>
        <p:nvSpPr>
          <p:cNvPr id="5" name="Marcador de contenido 1"/>
          <p:cNvSpPr txBox="1">
            <a:spLocks/>
          </p:cNvSpPr>
          <p:nvPr/>
        </p:nvSpPr>
        <p:spPr>
          <a:xfrm>
            <a:off x="439771" y="939578"/>
            <a:ext cx="8272577" cy="32405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MX" dirty="0" smtClean="0"/>
              <a:t>¿Qué tan útil ha sido la evaluación para la reelección en municipios?</a:t>
            </a:r>
          </a:p>
          <a:p>
            <a:pPr marL="0" lvl="1" algn="just">
              <a:lnSpc>
                <a:spcPct val="100000"/>
              </a:lnSpc>
              <a:spcBef>
                <a:spcPts val="0"/>
              </a:spcBef>
            </a:pPr>
            <a:endParaRPr lang="es-MX" dirty="0" smtClean="0"/>
          </a:p>
          <a:p>
            <a:pPr marL="0" lvl="1" algn="just">
              <a:lnSpc>
                <a:spcPct val="100000"/>
              </a:lnSpc>
              <a:spcBef>
                <a:spcPts val="0"/>
              </a:spcBef>
            </a:pPr>
            <a:endParaRPr lang="es-MX" dirty="0" smtClean="0"/>
          </a:p>
          <a:p>
            <a:pPr marL="0" lvl="1" algn="just">
              <a:lnSpc>
                <a:spcPct val="100000"/>
              </a:lnSpc>
              <a:spcBef>
                <a:spcPts val="0"/>
              </a:spcBef>
            </a:pPr>
            <a:endParaRPr lang="es-MX" dirty="0"/>
          </a:p>
          <a:p>
            <a:pPr marL="342900" lvl="1" indent="-34290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MX" dirty="0" smtClean="0"/>
              <a:t>¿</a:t>
            </a:r>
            <a:r>
              <a:rPr lang="es-MX" dirty="0"/>
              <a:t>Se vale o no se vale usar a la </a:t>
            </a:r>
            <a:r>
              <a:rPr lang="es-MX" dirty="0" smtClean="0"/>
              <a:t>evaluación o sus resultados </a:t>
            </a:r>
            <a:r>
              <a:rPr lang="es-MX" dirty="0"/>
              <a:t>como instrumento para la reelección en los municipios</a:t>
            </a:r>
            <a:r>
              <a:rPr lang="es-MX" dirty="0" smtClean="0"/>
              <a:t>?</a:t>
            </a:r>
          </a:p>
          <a:p>
            <a:pPr marL="342900" lvl="1" indent="-34290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s-MX" dirty="0" smtClean="0"/>
          </a:p>
          <a:p>
            <a:pPr marL="342900" lvl="1" indent="-34290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s-MX" dirty="0" smtClean="0"/>
          </a:p>
          <a:p>
            <a:pPr marL="342900" lvl="1" indent="-34290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s-MX" dirty="0" smtClean="0"/>
          </a:p>
          <a:p>
            <a:pPr marL="342900" lvl="1" indent="-34290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MX" dirty="0" smtClean="0"/>
              <a:t>¿La reelección en municipios se da por buenos resultados</a:t>
            </a:r>
          </a:p>
          <a:p>
            <a:pPr marL="0" lvl="1" algn="just">
              <a:lnSpc>
                <a:spcPct val="100000"/>
              </a:lnSpc>
              <a:spcBef>
                <a:spcPts val="0"/>
              </a:spcBef>
            </a:pPr>
            <a:r>
              <a:rPr lang="es-MX" dirty="0" smtClean="0"/>
              <a:t>      o por la conformación de clientelas?</a:t>
            </a:r>
          </a:p>
          <a:p>
            <a:pPr marL="285750" lvl="2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174676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76129" y="681995"/>
            <a:ext cx="7232040" cy="1842328"/>
          </a:xfrm>
        </p:spPr>
        <p:txBody>
          <a:bodyPr>
            <a:normAutofit/>
          </a:bodyPr>
          <a:lstStyle/>
          <a:p>
            <a:r>
              <a:rPr lang="es-MX" sz="2700" dirty="0" smtClean="0"/>
              <a:t>Evaluación y Reelección en Municipios ¿efectividad o clientelismo en la política local?</a:t>
            </a:r>
            <a:br>
              <a:rPr lang="es-MX" sz="2700" dirty="0" smtClean="0"/>
            </a:br>
            <a:r>
              <a:rPr lang="es-MX" sz="2200" i="1" dirty="0" smtClean="0"/>
              <a:t>Presentación Introductoria</a:t>
            </a:r>
            <a:endParaRPr lang="es-MX" sz="2200" i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9019" y="3095830"/>
            <a:ext cx="4623516" cy="1878635"/>
          </a:xfrm>
        </p:spPr>
        <p:txBody>
          <a:bodyPr>
            <a:normAutofit/>
          </a:bodyPr>
          <a:lstStyle/>
          <a:p>
            <a:pPr algn="l"/>
            <a:r>
              <a:rPr lang="es-MX" sz="1400" dirty="0" smtClean="0"/>
              <a:t>Mtro. Marco Polo Rodríguez Sánchez</a:t>
            </a:r>
          </a:p>
          <a:p>
            <a:pPr algn="l"/>
            <a:r>
              <a:rPr lang="es-MX" sz="1400" dirty="0" smtClean="0"/>
              <a:t>NN+R Consultores</a:t>
            </a:r>
          </a:p>
          <a:p>
            <a:pPr algn="l"/>
            <a:r>
              <a:rPr lang="es-MX" sz="1400" dirty="0" smtClean="0">
                <a:hlinkClick r:id="rId2"/>
              </a:rPr>
              <a:t>marco.rodriguez@nnrconsultores.mx</a:t>
            </a:r>
            <a:endParaRPr lang="es-MX" sz="1400" dirty="0" smtClean="0"/>
          </a:p>
          <a:p>
            <a:pPr algn="l"/>
            <a:r>
              <a:rPr lang="es-MX" sz="1400" dirty="0" smtClean="0">
                <a:hlinkClick r:id="rId3"/>
              </a:rPr>
              <a:t>www.nnrconsultores.mx</a:t>
            </a:r>
            <a:r>
              <a:rPr lang="es-MX" sz="1400" dirty="0" smtClean="0"/>
              <a:t> </a:t>
            </a:r>
          </a:p>
          <a:p>
            <a:pPr algn="l"/>
            <a:r>
              <a:rPr lang="es-MX" sz="1400" dirty="0"/>
              <a:t> </a:t>
            </a:r>
            <a:r>
              <a:rPr lang="es-MX" sz="1400" dirty="0" smtClean="0"/>
              <a:t>     @</a:t>
            </a:r>
            <a:r>
              <a:rPr lang="es-MX" sz="1400" dirty="0" err="1" smtClean="0"/>
              <a:t>MarcoPolo_R</a:t>
            </a:r>
            <a:endParaRPr lang="es-MX" sz="1400" dirty="0" smtClean="0"/>
          </a:p>
          <a:p>
            <a:pPr algn="l"/>
            <a:r>
              <a:rPr lang="es-MX" sz="1400" dirty="0" smtClean="0"/>
              <a:t>Junio de 2019</a:t>
            </a:r>
            <a:endParaRPr lang="es-MX" sz="1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5892" y="2978871"/>
            <a:ext cx="2046992" cy="165777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0859" y="4203873"/>
            <a:ext cx="207169" cy="171450"/>
          </a:xfrm>
          <a:prstGeom prst="rect">
            <a:avLst/>
          </a:prstGeom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1128529" y="2306191"/>
            <a:ext cx="7232040" cy="7925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700" b="1" dirty="0" smtClean="0"/>
              <a:t>¡ G R A C I A S !</a:t>
            </a:r>
            <a:endParaRPr lang="es-MX" sz="2200" b="1" i="1" dirty="0"/>
          </a:p>
        </p:txBody>
      </p:sp>
    </p:spTree>
    <p:extLst>
      <p:ext uri="{BB962C8B-B14F-4D97-AF65-F5344CB8AC3E}">
        <p14:creationId xmlns:p14="http://schemas.microsoft.com/office/powerpoint/2010/main" val="401671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1568</TotalTime>
  <Words>609</Words>
  <Application>Microsoft Office PowerPoint</Application>
  <PresentationFormat>Presentación en pantalla (16:9)</PresentationFormat>
  <Paragraphs>76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Tema de Office</vt:lpstr>
      <vt:lpstr>Evaluación y Reelección en Municipios ¿efectividad o clientelismo en la política local? Presentación Introductoria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Evaluación y Reelección en Municipios ¿efectividad o clientelismo en la política local? Presentación Introductoria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Aniela Montserrat González Rojo</dc:creator>
  <cp:lastModifiedBy>MARCO POLO RODRIGUEZ</cp:lastModifiedBy>
  <cp:revision>153</cp:revision>
  <dcterms:created xsi:type="dcterms:W3CDTF">2019-05-13T18:22:54Z</dcterms:created>
  <dcterms:modified xsi:type="dcterms:W3CDTF">2019-06-05T03:20:55Z</dcterms:modified>
</cp:coreProperties>
</file>