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3" r:id="rId4"/>
    <p:sldId id="264" r:id="rId5"/>
    <p:sldId id="273" r:id="rId6"/>
    <p:sldId id="265" r:id="rId7"/>
    <p:sldId id="266" r:id="rId8"/>
    <p:sldId id="269" r:id="rId9"/>
    <p:sldId id="267" r:id="rId10"/>
    <p:sldId id="268" r:id="rId11"/>
    <p:sldId id="270" r:id="rId12"/>
    <p:sldId id="271" r:id="rId13"/>
    <p:sldId id="272" r:id="rId14"/>
    <p:sldId id="274" r:id="rId15"/>
    <p:sldId id="275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16461-5063-4E80-A998-97B724BFC1D6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5F07F-1ABC-4D18-B5C5-CE18E3C7D5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79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6C6D4-C8DE-461C-9F9D-DB093BF61340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594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177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289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155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4174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721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08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40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36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5960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464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14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B1AB7-EB2A-4F1A-A176-FBDCA4B0C483}" type="datetimeFigureOut">
              <a:rPr lang="es-MX" smtClean="0"/>
              <a:t>02/07/2019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BB4C5-BE51-4527-AECB-328B0BA5636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496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SALUD </a:t>
            </a:r>
            <a:r>
              <a:rPr lang="es-MX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FÍSICA </a:t>
            </a:r>
            <a:r>
              <a:rPr lang="es-MX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EMOCIONAL EN EL CONTEXTO DE LA MIGRACIÓN</a:t>
            </a:r>
            <a:endParaRPr lang="es-MX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35696" y="4509120"/>
            <a:ext cx="6984776" cy="1584176"/>
          </a:xfrm>
        </p:spPr>
        <p:txBody>
          <a:bodyPr>
            <a:normAutofit fontScale="850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DRA. LETICIA DÍAZ GÓMEZ</a:t>
            </a:r>
          </a:p>
          <a:p>
            <a:r>
              <a:rPr lang="es-MX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Colegio de Michoacán, </a:t>
            </a:r>
            <a:r>
              <a:rPr lang="es-MX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A.C</a:t>
            </a:r>
            <a:endParaRPr lang="es-MX" cap="all" dirty="0"/>
          </a:p>
          <a:p>
            <a:r>
              <a:rPr lang="es-MX" sz="2800" cap="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OBSERVATORIO REGIONAL DE LAS MIGRACIONES</a:t>
            </a:r>
            <a:endParaRPr lang="es-MX" sz="28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8958"/>
          </a:xfrm>
        </p:spPr>
        <p:txBody>
          <a:bodyPr/>
          <a:lstStyle/>
          <a:p>
            <a:pPr algn="just"/>
            <a:r>
              <a:rPr lang="es-MX" sz="3200" dirty="0" smtClean="0">
                <a:latin typeface="Times New Roman" pitchFamily="18" charset="0"/>
                <a:cs typeface="Times New Roman" pitchFamily="18" charset="0"/>
              </a:rPr>
              <a:t>Preparan a los nietos para la escuela</a:t>
            </a:r>
            <a:endParaRPr lang="es-MX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230613" cy="317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31"/>
          <a:stretch/>
        </p:blipFill>
        <p:spPr bwMode="auto">
          <a:xfrm>
            <a:off x="3419872" y="3140968"/>
            <a:ext cx="5584258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97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42308"/>
            <a:ext cx="3816424" cy="2862318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551" y="1052736"/>
            <a:ext cx="2592288" cy="345638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89040"/>
            <a:ext cx="3803915" cy="285293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899592" y="260648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>Dinámica de las abuelas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50435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 txBox="1">
            <a:spLocks noGrp="1"/>
          </p:cNvSpPr>
          <p:nvPr>
            <p:ph type="title"/>
          </p:nvPr>
        </p:nvSpPr>
        <p:spPr/>
        <p:txBody>
          <a:bodyPr anchorCtr="0">
            <a:normAutofit fontScale="90000"/>
          </a:bodyPr>
          <a:lstStyle/>
          <a:p>
            <a:pPr eaLnBrk="1" hangingPunct="1"/>
            <a:r>
              <a:rPr sz="2400" smtClean="0">
                <a:latin typeface="Calibri" pitchFamily="34" charset="0"/>
              </a:rPr>
              <a:t>2009</a:t>
            </a:r>
            <a:br>
              <a:rPr sz="2400" smtClean="0">
                <a:latin typeface="Calibri" pitchFamily="34" charset="0"/>
              </a:rPr>
            </a:br>
            <a:r>
              <a:rPr sz="2400" smtClean="0">
                <a:latin typeface="Calibri" pitchFamily="34" charset="0"/>
              </a:rPr>
              <a:t>Abuelas y abuelos, nuevo sujetos en los circuitos migratorios   Estados Unidos </a:t>
            </a:r>
          </a:p>
        </p:txBody>
      </p:sp>
      <p:pic>
        <p:nvPicPr>
          <p:cNvPr id="12291" name="3 Marcador de contenido" descr="img03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1643063"/>
            <a:ext cx="3632200" cy="2339975"/>
          </a:xfrm>
        </p:spPr>
      </p:pic>
      <p:pic>
        <p:nvPicPr>
          <p:cNvPr id="12292" name="4 Imagen" descr="img03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857375"/>
            <a:ext cx="2786063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5 Imagen" descr="Sin título-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31826"/>
            <a:ext cx="1643062" cy="2282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7 Imagen" descr="Sin título-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68" y="4231826"/>
            <a:ext cx="1666358" cy="226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8 Imagen" descr="Sin título-2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357688"/>
            <a:ext cx="2000250" cy="222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9 Imagen" descr="Sin título-3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429125"/>
            <a:ext cx="2592388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87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Primera abuela migrante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869693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2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3 Marcador de contenido" descr="Sin título-8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428625"/>
            <a:ext cx="5214938" cy="3471863"/>
          </a:xfrm>
        </p:spPr>
      </p:pic>
      <p:sp>
        <p:nvSpPr>
          <p:cNvPr id="7171" name="1 Título"/>
          <p:cNvSpPr txBox="1">
            <a:spLocks noGrp="1"/>
          </p:cNvSpPr>
          <p:nvPr>
            <p:ph type="title"/>
          </p:nvPr>
        </p:nvSpPr>
        <p:spPr>
          <a:xfrm>
            <a:off x="5821363" y="646113"/>
            <a:ext cx="3214687" cy="2135187"/>
          </a:xfrm>
        </p:spPr>
        <p:txBody>
          <a:bodyPr/>
          <a:lstStyle/>
          <a:p>
            <a:pPr eaLnBrk="1" hangingPunct="1"/>
            <a:r>
              <a:rPr sz="3200" dirty="0" smtClean="0">
                <a:latin typeface="Calibri" pitchFamily="34" charset="0"/>
              </a:rPr>
              <a:t>Los ochenta o cuando los hombres "van y vienen"</a:t>
            </a:r>
          </a:p>
        </p:txBody>
      </p:sp>
      <p:pic>
        <p:nvPicPr>
          <p:cNvPr id="7172" name="4 Imagen" descr="Imagen24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367088"/>
            <a:ext cx="4286250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1 Título"/>
          <p:cNvSpPr txBox="1">
            <a:spLocks noChangeArrowheads="1"/>
          </p:cNvSpPr>
          <p:nvPr/>
        </p:nvSpPr>
        <p:spPr bwMode="auto">
          <a:xfrm>
            <a:off x="642938" y="3357563"/>
            <a:ext cx="33575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s-MX" sz="32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25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 txBox="1">
            <a:spLocks noGrp="1"/>
          </p:cNvSpPr>
          <p:nvPr>
            <p:ph type="title"/>
          </p:nvPr>
        </p:nvSpPr>
        <p:spPr>
          <a:xfrm>
            <a:off x="2786063" y="428625"/>
            <a:ext cx="6072187" cy="1143000"/>
          </a:xfrm>
        </p:spPr>
        <p:txBody>
          <a:bodyPr/>
          <a:lstStyle/>
          <a:p>
            <a:pPr eaLnBrk="1" hangingPunct="1"/>
            <a:r>
              <a:rPr sz="3200" dirty="0" smtClean="0">
                <a:latin typeface="Calibri" pitchFamily="34" charset="0"/>
              </a:rPr>
              <a:t>Los noventa</a:t>
            </a:r>
            <a:br>
              <a:rPr sz="3200" dirty="0" smtClean="0">
                <a:latin typeface="Calibri" pitchFamily="34" charset="0"/>
              </a:rPr>
            </a:br>
            <a:r>
              <a:rPr sz="3200" dirty="0" smtClean="0">
                <a:latin typeface="Calibri" pitchFamily="34" charset="0"/>
              </a:rPr>
              <a:t>Reunificación familiar</a:t>
            </a:r>
          </a:p>
        </p:txBody>
      </p:sp>
      <p:pic>
        <p:nvPicPr>
          <p:cNvPr id="10243" name="3 Marcador de contenido" descr="Sin título-1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2143125"/>
            <a:ext cx="2714625" cy="3798888"/>
          </a:xfrm>
        </p:spPr>
      </p:pic>
      <p:pic>
        <p:nvPicPr>
          <p:cNvPr id="10244" name="4 Imagen" descr="img03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14313"/>
            <a:ext cx="27908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5 Imagen" descr="img03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571750"/>
            <a:ext cx="3071812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3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1 Imagen" descr="img03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222441" cy="4651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92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5334"/>
            <a:ext cx="5904656" cy="650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9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:\DICO D\MIS DOCUMENTOS\doctorado lety\BORRADOR TESIS_2013\Mapa de fort worth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200799" cy="56886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2 CuadroTexto"/>
          <p:cNvSpPr txBox="1"/>
          <p:nvPr/>
        </p:nvSpPr>
        <p:spPr>
          <a:xfrm>
            <a:off x="816642" y="17584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Ubicación donde viven familias migrantes y abuelos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7955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sz="3600" smtClean="0">
                <a:latin typeface="Calibri" pitchFamily="34" charset="0"/>
              </a:rPr>
              <a:t>Proceso de incorporación de abuelos y</a:t>
            </a:r>
            <a:br>
              <a:rPr sz="3600" smtClean="0">
                <a:latin typeface="Calibri" pitchFamily="34" charset="0"/>
              </a:rPr>
            </a:br>
            <a:r>
              <a:rPr sz="3600" smtClean="0">
                <a:latin typeface="Calibri" pitchFamily="34" charset="0"/>
              </a:rPr>
              <a:t>abuelas a la migración</a:t>
            </a:r>
          </a:p>
        </p:txBody>
      </p:sp>
      <p:sp>
        <p:nvSpPr>
          <p:cNvPr id="8195" name="3 Rectángulo"/>
          <p:cNvSpPr>
            <a:spLocks noChangeArrowheads="1"/>
          </p:cNvSpPr>
          <p:nvPr/>
        </p:nvSpPr>
        <p:spPr bwMode="auto">
          <a:xfrm>
            <a:off x="214313" y="2286000"/>
            <a:ext cx="2786062" cy="1357313"/>
          </a:xfrm>
          <a:prstGeom prst="rect">
            <a:avLst/>
          </a:prstGeom>
          <a:solidFill>
            <a:srgbClr val="C6D9F1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Ochenta</a:t>
            </a:r>
            <a:endParaRPr lang="es-ES" dirty="0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Cuando se grande  me voy pal’ norte y me traigo una </a:t>
            </a:r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güera por </a:t>
            </a:r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un lado en mi troca</a:t>
            </a:r>
            <a:endParaRPr lang="es-E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5 Elipse"/>
          <p:cNvSpPr/>
          <p:nvPr/>
        </p:nvSpPr>
        <p:spPr>
          <a:xfrm>
            <a:off x="4000500" y="1928813"/>
            <a:ext cx="1000125" cy="92868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FFFFFF"/>
          </a:solidFill>
          <a:ln w="25402">
            <a:solidFill>
              <a:srgbClr val="F79646"/>
            </a:solidFill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b="1" kern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</a:rPr>
              <a:t>IRCA</a:t>
            </a:r>
          </a:p>
        </p:txBody>
      </p:sp>
      <p:sp>
        <p:nvSpPr>
          <p:cNvPr id="8197" name="8 Rectángulo"/>
          <p:cNvSpPr>
            <a:spLocks noChangeArrowheads="1"/>
          </p:cNvSpPr>
          <p:nvPr/>
        </p:nvSpPr>
        <p:spPr bwMode="auto">
          <a:xfrm>
            <a:off x="6000750" y="2143125"/>
            <a:ext cx="2714625" cy="1071563"/>
          </a:xfrm>
          <a:prstGeom prst="rect">
            <a:avLst/>
          </a:prstGeom>
          <a:solidFill>
            <a:srgbClr val="C6D9F1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s-ES" dirty="0" smtClean="0">
                <a:solidFill>
                  <a:srgbClr val="000000"/>
                </a:solidFill>
                <a:latin typeface="Calibri" pitchFamily="34" charset="0"/>
              </a:rPr>
              <a:t>Noventa</a:t>
            </a:r>
            <a:endParaRPr lang="es-ES" dirty="0">
              <a:solidFill>
                <a:srgbClr val="000000"/>
              </a:solidFill>
              <a:latin typeface="Calibri" pitchFamily="34" charset="0"/>
            </a:endParaRPr>
          </a:p>
          <a:p>
            <a:pPr algn="ctr"/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Reunificación familiar en USA</a:t>
            </a:r>
          </a:p>
        </p:txBody>
      </p:sp>
      <p:sp>
        <p:nvSpPr>
          <p:cNvPr id="8198" name="10 Rectángulo"/>
          <p:cNvSpPr>
            <a:spLocks noChangeArrowheads="1"/>
          </p:cNvSpPr>
          <p:nvPr/>
        </p:nvSpPr>
        <p:spPr bwMode="auto">
          <a:xfrm>
            <a:off x="357188" y="5214938"/>
            <a:ext cx="2714625" cy="1071562"/>
          </a:xfrm>
          <a:prstGeom prst="rect">
            <a:avLst/>
          </a:prstGeom>
          <a:solidFill>
            <a:srgbClr val="C6D9F1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2000</a:t>
            </a:r>
          </a:p>
          <a:p>
            <a:pPr algn="ctr"/>
            <a:r>
              <a:rPr lang="es-ES" dirty="0">
                <a:solidFill>
                  <a:srgbClr val="000000"/>
                </a:solidFill>
                <a:latin typeface="Calibri" pitchFamily="34" charset="0"/>
              </a:rPr>
              <a:t>“Los abuelos (as)  van de visita”</a:t>
            </a:r>
          </a:p>
        </p:txBody>
      </p:sp>
      <p:sp>
        <p:nvSpPr>
          <p:cNvPr id="7" name="11 Elipse"/>
          <p:cNvSpPr/>
          <p:nvPr/>
        </p:nvSpPr>
        <p:spPr>
          <a:xfrm>
            <a:off x="3000375" y="3643313"/>
            <a:ext cx="2928938" cy="128587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val f7"/>
              <a:gd name="f15" fmla="+- 2700000 f1 0"/>
              <a:gd name="f16" fmla="*/ f9 f0 1"/>
              <a:gd name="f17" fmla="*/ f10 f0 1"/>
              <a:gd name="f18" fmla="?: f11 f4 1"/>
              <a:gd name="f19" fmla="?: f12 f5 1"/>
              <a:gd name="f20" fmla="?: f13 f6 1"/>
              <a:gd name="f21" fmla="*/ f15 f8 1"/>
              <a:gd name="f22" fmla="*/ f16 1 f3"/>
              <a:gd name="f23" fmla="*/ f17 1 f3"/>
              <a:gd name="f24" fmla="*/ f18 1 21600"/>
              <a:gd name="f25" fmla="*/ f19 1 21600"/>
              <a:gd name="f26" fmla="*/ 21600 f18 1"/>
              <a:gd name="f27" fmla="*/ 21600 f19 1"/>
              <a:gd name="f28" fmla="*/ f21 1 f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+- 0 0 f28"/>
              <a:gd name="f35" fmla="val f32"/>
              <a:gd name="f36" fmla="val f33"/>
              <a:gd name="f37" fmla="+- 0 0 f34"/>
              <a:gd name="f38" fmla="*/ f14 f31 1"/>
              <a:gd name="f39" fmla="+- f36 0 f14"/>
              <a:gd name="f40" fmla="+- f35 0 f14"/>
              <a:gd name="f41" fmla="*/ f37 f0 1"/>
              <a:gd name="f42" fmla="*/ f39 1 2"/>
              <a:gd name="f43" fmla="*/ f40 1 2"/>
              <a:gd name="f44" fmla="*/ f41 1 f8"/>
              <a:gd name="f45" fmla="+- f14 f42 0"/>
              <a:gd name="f46" fmla="+- f14 f43 0"/>
              <a:gd name="f47" fmla="+- f44 0 f1"/>
              <a:gd name="f48" fmla="*/ f43 f31 1"/>
              <a:gd name="f49" fmla="*/ f42 f31 1"/>
              <a:gd name="f50" fmla="cos 1 f47"/>
              <a:gd name="f51" fmla="sin 1 f47"/>
              <a:gd name="f52" fmla="*/ f45 f31 1"/>
              <a:gd name="f53" fmla="+- 0 0 f50"/>
              <a:gd name="f54" fmla="+- 0 0 f51"/>
              <a:gd name="f55" fmla="+- 0 0 f53"/>
              <a:gd name="f56" fmla="+- 0 0 f54"/>
              <a:gd name="f57" fmla="*/ f55 f43 1"/>
              <a:gd name="f58" fmla="*/ f56 f42 1"/>
              <a:gd name="f59" fmla="+- f46 0 f57"/>
              <a:gd name="f60" fmla="+- f46 f57 0"/>
              <a:gd name="f61" fmla="+- f45 0 f58"/>
              <a:gd name="f62" fmla="+- f45 f58 0"/>
              <a:gd name="f63" fmla="*/ f59 f31 1"/>
              <a:gd name="f64" fmla="*/ f61 f31 1"/>
              <a:gd name="f65" fmla="*/ f60 f31 1"/>
              <a:gd name="f66" fmla="*/ f62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63" y="f64"/>
              </a:cxn>
              <a:cxn ang="f30">
                <a:pos x="f63" y="f66"/>
              </a:cxn>
              <a:cxn ang="f30">
                <a:pos x="f65" y="f66"/>
              </a:cxn>
              <a:cxn ang="f29">
                <a:pos x="f65" y="f64"/>
              </a:cxn>
            </a:cxnLst>
            <a:rect l="f63" t="f64" r="f65" b="f66"/>
            <a:pathLst>
              <a:path>
                <a:moveTo>
                  <a:pt x="f38" y="f52"/>
                </a:moveTo>
                <a:arcTo wR="f48" hR="f49" stAng="f0" swAng="f1"/>
                <a:arcTo wR="f48" hR="f49" stAng="f2" swAng="f1"/>
                <a:arcTo wR="f48" hR="f49" stAng="f7" swAng="f1"/>
                <a:arcTo wR="f48" hR="f49" stAng="f1" swAng="f1"/>
                <a:close/>
              </a:path>
            </a:pathLst>
          </a:custGeom>
          <a:solidFill>
            <a:srgbClr val="FFFFFF"/>
          </a:solidFill>
          <a:ln w="25402">
            <a:solidFill>
              <a:srgbClr val="F79646"/>
            </a:solidFill>
            <a:prstDash val="solid"/>
          </a:ln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2000" kern="0" dirty="0">
              <a:solidFill>
                <a:srgbClr val="000000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600" kern="0" dirty="0">
                <a:solidFill>
                  <a:srgbClr val="000000"/>
                </a:solidFill>
                <a:latin typeface="Calibri"/>
              </a:rPr>
              <a:t>Ansiedad de los abuelos (as) de reunirse con sus familiares en el </a:t>
            </a:r>
            <a:r>
              <a:rPr lang="es-ES" sz="1600" kern="0" dirty="0" smtClean="0">
                <a:solidFill>
                  <a:srgbClr val="000000"/>
                </a:solidFill>
                <a:latin typeface="Calibri"/>
              </a:rPr>
              <a:t>Norte</a:t>
            </a:r>
            <a:endParaRPr lang="es-ES" sz="1600" kern="0" dirty="0">
              <a:solidFill>
                <a:srgbClr val="000000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600" kern="0" dirty="0">
              <a:solidFill>
                <a:srgbClr val="F4F1E3"/>
              </a:solidFill>
              <a:effectLst>
                <a:outerShdw dist="20323" dir="1799338">
                  <a:srgbClr val="000000"/>
                </a:outerShdw>
              </a:effectLst>
              <a:latin typeface="Calibri"/>
            </a:endParaRPr>
          </a:p>
        </p:txBody>
      </p:sp>
      <p:sp>
        <p:nvSpPr>
          <p:cNvPr id="8200" name="12 Rectángulo"/>
          <p:cNvSpPr>
            <a:spLocks noChangeArrowheads="1"/>
          </p:cNvSpPr>
          <p:nvPr/>
        </p:nvSpPr>
        <p:spPr bwMode="auto">
          <a:xfrm>
            <a:off x="5929313" y="5214938"/>
            <a:ext cx="2714625" cy="1071562"/>
          </a:xfrm>
          <a:prstGeom prst="rect">
            <a:avLst/>
          </a:prstGeom>
          <a:solidFill>
            <a:srgbClr val="C6D9F1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s-ES">
                <a:solidFill>
                  <a:srgbClr val="000000"/>
                </a:solidFill>
                <a:latin typeface="Calibri" pitchFamily="34" charset="0"/>
              </a:rPr>
              <a:t>2009</a:t>
            </a:r>
          </a:p>
          <a:p>
            <a:pPr algn="ctr"/>
            <a:r>
              <a:rPr lang="es-ES">
                <a:solidFill>
                  <a:srgbClr val="000000"/>
                </a:solidFill>
                <a:latin typeface="Calibri" pitchFamily="34" charset="0"/>
              </a:rPr>
              <a:t>Incorporación de los abuelos (as) a los circuitos migratorios</a:t>
            </a:r>
          </a:p>
        </p:txBody>
      </p:sp>
      <p:cxnSp>
        <p:nvCxnSpPr>
          <p:cNvPr id="8201" name="14 Conector recto de flecha"/>
          <p:cNvCxnSpPr>
            <a:cxnSpLocks noChangeShapeType="1"/>
          </p:cNvCxnSpPr>
          <p:nvPr/>
        </p:nvCxnSpPr>
        <p:spPr bwMode="auto">
          <a:xfrm>
            <a:off x="3000375" y="3143250"/>
            <a:ext cx="1214438" cy="0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2" name="17 Conector recto de flecha"/>
          <p:cNvCxnSpPr>
            <a:cxnSpLocks noChangeShapeType="1"/>
          </p:cNvCxnSpPr>
          <p:nvPr/>
        </p:nvCxnSpPr>
        <p:spPr bwMode="auto">
          <a:xfrm>
            <a:off x="4714875" y="3141663"/>
            <a:ext cx="1214438" cy="1587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3" name="19 Conector recto de flecha"/>
          <p:cNvCxnSpPr>
            <a:cxnSpLocks noChangeShapeType="1"/>
          </p:cNvCxnSpPr>
          <p:nvPr/>
        </p:nvCxnSpPr>
        <p:spPr bwMode="auto">
          <a:xfrm rot="10800009" flipV="1">
            <a:off x="1643063" y="4429125"/>
            <a:ext cx="1285875" cy="714375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4" name="21 Conector recto de flecha"/>
          <p:cNvCxnSpPr>
            <a:cxnSpLocks noChangeShapeType="1"/>
          </p:cNvCxnSpPr>
          <p:nvPr/>
        </p:nvCxnSpPr>
        <p:spPr bwMode="auto">
          <a:xfrm rot="10800009" flipV="1">
            <a:off x="6000750" y="3357563"/>
            <a:ext cx="1357313" cy="714375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5" name="29 Conector recto de flecha"/>
          <p:cNvCxnSpPr>
            <a:cxnSpLocks noChangeShapeType="1"/>
          </p:cNvCxnSpPr>
          <p:nvPr/>
        </p:nvCxnSpPr>
        <p:spPr bwMode="auto">
          <a:xfrm>
            <a:off x="3571875" y="5786438"/>
            <a:ext cx="2143125" cy="1587"/>
          </a:xfrm>
          <a:prstGeom prst="straightConnector1">
            <a:avLst/>
          </a:prstGeom>
          <a:noFill/>
          <a:ln w="9528">
            <a:solidFill>
              <a:srgbClr val="17375E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67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 txBox="1">
            <a:spLocks noGrp="1"/>
          </p:cNvSpPr>
          <p:nvPr>
            <p:ph type="title"/>
          </p:nvPr>
        </p:nvSpPr>
        <p:spPr>
          <a:xfrm>
            <a:off x="1357313" y="274638"/>
            <a:ext cx="5572125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sz="2400" smtClean="0">
                <a:latin typeface="Calibri" pitchFamily="34" charset="0"/>
              </a:rPr>
              <a:t>El 2000</a:t>
            </a:r>
            <a:br>
              <a:rPr sz="2400" smtClean="0">
                <a:latin typeface="Calibri" pitchFamily="34" charset="0"/>
              </a:rPr>
            </a:br>
            <a:r>
              <a:rPr sz="2400" smtClean="0">
                <a:latin typeface="Calibri" pitchFamily="34" charset="0"/>
              </a:rPr>
              <a:t>La ansiedad de los abuelos (as)</a:t>
            </a:r>
            <a:br>
              <a:rPr sz="2400" smtClean="0">
                <a:latin typeface="Calibri" pitchFamily="34" charset="0"/>
              </a:rPr>
            </a:br>
            <a:r>
              <a:rPr sz="2400" smtClean="0">
                <a:latin typeface="Calibri" pitchFamily="34" charset="0"/>
              </a:rPr>
              <a:t>por reunirse con sus familiares</a:t>
            </a:r>
          </a:p>
        </p:txBody>
      </p:sp>
      <p:pic>
        <p:nvPicPr>
          <p:cNvPr id="11267" name="3 Marcador de contenido" descr="img03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0813" y="1647825"/>
            <a:ext cx="2849562" cy="3954463"/>
          </a:xfrm>
        </p:spPr>
      </p:pic>
      <p:pic>
        <p:nvPicPr>
          <p:cNvPr id="11268" name="5 Imagen" descr="IM00055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1643063"/>
            <a:ext cx="297656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7 Imagen" descr="IM00055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929063"/>
            <a:ext cx="3617912" cy="2714625"/>
          </a:xfrm>
          <a:prstGeom prst="rect">
            <a:avLst/>
          </a:prstGeom>
          <a:noFill/>
          <a:ln w="22229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052736"/>
            <a:ext cx="243205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96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6192688" cy="1034181"/>
          </a:xfrm>
        </p:spPr>
        <p:txBody>
          <a:bodyPr/>
          <a:lstStyle/>
          <a:p>
            <a:r>
              <a:rPr lang="es-MX" dirty="0" smtClean="0"/>
              <a:t>Abuelos en la frontera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4" name="3 Imagen" descr="G:\DICO D\MIS DOCUMENTOS\doctorado lety\FOTOS DEL 16 DE SEP EN TEXAS\103___09\IMG_058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4" b="11765"/>
          <a:stretch/>
        </p:blipFill>
        <p:spPr bwMode="auto">
          <a:xfrm>
            <a:off x="4418213" y="1268760"/>
            <a:ext cx="4271645" cy="4124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59435"/>
            <a:ext cx="4576749" cy="280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70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539" y="1052736"/>
            <a:ext cx="3404196" cy="2553147"/>
          </a:xfr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530107"/>
            <a:ext cx="2427734" cy="323697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05199"/>
            <a:ext cx="3707904" cy="2780928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619672" y="404664"/>
            <a:ext cx="5668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Dinámica de las abuelas </a:t>
            </a:r>
            <a:endParaRPr lang="es-MX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077" b="32971"/>
          <a:stretch/>
        </p:blipFill>
        <p:spPr bwMode="auto">
          <a:xfrm>
            <a:off x="4994353" y="3094678"/>
            <a:ext cx="350157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23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792088"/>
          </a:xfrm>
        </p:spPr>
        <p:txBody>
          <a:bodyPr/>
          <a:lstStyle/>
          <a:p>
            <a:r>
              <a:rPr lang="es-MX" sz="2400" dirty="0"/>
              <a:t>Reunión Familiar con los abuelos. Suburbio de Fort Worth, Texas.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4608975" cy="3218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2555776" y="6237312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Tipo de casas donde llegan a trabajar las abuelas.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298478" cy="3257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16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165</Words>
  <Application>Microsoft Office PowerPoint</Application>
  <PresentationFormat>Presentación en pantalla (4:3)</PresentationFormat>
  <Paragraphs>29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SALUD FÍSICA Y EMOCIONAL EN EL CONTEXTO DE LA MIGRACIÓN</vt:lpstr>
      <vt:lpstr>Presentación de PowerPoint</vt:lpstr>
      <vt:lpstr>Presentación de PowerPoint</vt:lpstr>
      <vt:lpstr>Presentación de PowerPoint</vt:lpstr>
      <vt:lpstr>Proceso de incorporación de abuelos y abuelas a la migración</vt:lpstr>
      <vt:lpstr>El 2000 La ansiedad de los abuelos (as) por reunirse con sus familiares</vt:lpstr>
      <vt:lpstr>Abuelos en la frontera</vt:lpstr>
      <vt:lpstr>Presentación de PowerPoint</vt:lpstr>
      <vt:lpstr>Reunión Familiar con los abuelos. Suburbio de Fort Worth, Texas.</vt:lpstr>
      <vt:lpstr>Preparan a los nietos para la escuela</vt:lpstr>
      <vt:lpstr>Presentación de PowerPoint</vt:lpstr>
      <vt:lpstr>2009 Abuelas y abuelos, nuevo sujetos en los circuitos migratorios   Estados Unidos </vt:lpstr>
      <vt:lpstr>Primera abuela migrante</vt:lpstr>
      <vt:lpstr>Los ochenta o cuando los hombres "van y vienen"</vt:lpstr>
      <vt:lpstr>Los noventa Reunificación familiar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SALUD FISICA Y EMOCIONAL EN EL CONTEXTO DE LA MIGRACIÓN</dc:title>
  <dc:creator>HP</dc:creator>
  <cp:lastModifiedBy>ADMIN</cp:lastModifiedBy>
  <cp:revision>12</cp:revision>
  <dcterms:created xsi:type="dcterms:W3CDTF">2019-06-30T19:09:14Z</dcterms:created>
  <dcterms:modified xsi:type="dcterms:W3CDTF">2019-07-02T10:51:27Z</dcterms:modified>
</cp:coreProperties>
</file>