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9" r:id="rId3"/>
    <p:sldId id="257" r:id="rId4"/>
    <p:sldId id="271" r:id="rId5"/>
    <p:sldId id="259" r:id="rId6"/>
    <p:sldId id="272" r:id="rId7"/>
    <p:sldId id="273" r:id="rId8"/>
    <p:sldId id="260" r:id="rId9"/>
    <p:sldId id="270" r:id="rId10"/>
    <p:sldId id="263" r:id="rId11"/>
    <p:sldId id="264" r:id="rId12"/>
    <p:sldId id="265" r:id="rId13"/>
    <p:sldId id="266" r:id="rId14"/>
    <p:sldId id="268" r:id="rId1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7/2/2019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7/2/2019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7/2/2019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7/2/2019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567AE5-E244-4579-9A59-90CE7D9057C7}"/>
              </a:ext>
            </a:extLst>
          </p:cNvPr>
          <p:cNvSpPr>
            <a:spLocks noGrp="1"/>
          </p:cNvSpPr>
          <p:nvPr>
            <p:ph type="ctrTitle"/>
          </p:nvPr>
        </p:nvSpPr>
        <p:spPr/>
        <p:txBody>
          <a:bodyPr/>
          <a:lstStyle/>
          <a:p>
            <a:r>
              <a:rPr lang="es-MX" dirty="0"/>
              <a:t>Las causas de la migración internacional en la región centroamericana</a:t>
            </a:r>
          </a:p>
        </p:txBody>
      </p:sp>
      <p:sp>
        <p:nvSpPr>
          <p:cNvPr id="3" name="Subtítulo 2">
            <a:extLst>
              <a:ext uri="{FF2B5EF4-FFF2-40B4-BE49-F238E27FC236}">
                <a16:creationId xmlns:a16="http://schemas.microsoft.com/office/drawing/2014/main" id="{E621160E-C019-424F-A5A2-DFB5B6460007}"/>
              </a:ext>
            </a:extLst>
          </p:cNvPr>
          <p:cNvSpPr>
            <a:spLocks noGrp="1"/>
          </p:cNvSpPr>
          <p:nvPr>
            <p:ph type="subTitle" idx="1"/>
          </p:nvPr>
        </p:nvSpPr>
        <p:spPr/>
        <p:txBody>
          <a:bodyPr/>
          <a:lstStyle/>
          <a:p>
            <a:pPr algn="r"/>
            <a:r>
              <a:rPr lang="es-MX" dirty="0"/>
              <a:t>Martha rojas</a:t>
            </a:r>
          </a:p>
        </p:txBody>
      </p:sp>
    </p:spTree>
    <p:extLst>
      <p:ext uri="{BB962C8B-B14F-4D97-AF65-F5344CB8AC3E}">
        <p14:creationId xmlns:p14="http://schemas.microsoft.com/office/powerpoint/2010/main" val="3160784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E3C314-2CCD-4D32-84C3-56A8E33B1031}"/>
              </a:ext>
            </a:extLst>
          </p:cNvPr>
          <p:cNvSpPr>
            <a:spLocks noGrp="1"/>
          </p:cNvSpPr>
          <p:nvPr>
            <p:ph type="title"/>
          </p:nvPr>
        </p:nvSpPr>
        <p:spPr>
          <a:xfrm>
            <a:off x="913775" y="618518"/>
            <a:ext cx="10143431" cy="450628"/>
          </a:xfrm>
        </p:spPr>
        <p:txBody>
          <a:bodyPr>
            <a:normAutofit fontScale="90000"/>
          </a:bodyPr>
          <a:lstStyle/>
          <a:p>
            <a:r>
              <a:rPr lang="es-MX" b="1" dirty="0"/>
              <a:t>Centroamérica. Tasas promedio* de crecimiento económico por país, 2004-2008 y 2010-2013</a:t>
            </a:r>
          </a:p>
        </p:txBody>
      </p:sp>
      <p:pic>
        <p:nvPicPr>
          <p:cNvPr id="4" name="Marcador de contenido 3">
            <a:extLst>
              <a:ext uri="{FF2B5EF4-FFF2-40B4-BE49-F238E27FC236}">
                <a16:creationId xmlns:a16="http://schemas.microsoft.com/office/drawing/2014/main" id="{9EEBA2D4-8208-4F87-9B03-7AB6F1888296}"/>
              </a:ext>
            </a:extLst>
          </p:cNvPr>
          <p:cNvPicPr>
            <a:picLocks noGrp="1" noChangeAspect="1"/>
          </p:cNvPicPr>
          <p:nvPr>
            <p:ph sz="quarter" idx="13"/>
          </p:nvPr>
        </p:nvPicPr>
        <p:blipFill>
          <a:blip r:embed="rId2"/>
          <a:stretch>
            <a:fillRect/>
          </a:stretch>
        </p:blipFill>
        <p:spPr>
          <a:xfrm>
            <a:off x="1322363" y="1603986"/>
            <a:ext cx="9734844" cy="5107172"/>
          </a:xfrm>
          <a:prstGeom prst="rect">
            <a:avLst/>
          </a:prstGeom>
        </p:spPr>
      </p:pic>
    </p:spTree>
    <p:extLst>
      <p:ext uri="{BB962C8B-B14F-4D97-AF65-F5344CB8AC3E}">
        <p14:creationId xmlns:p14="http://schemas.microsoft.com/office/powerpoint/2010/main" val="506526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E6E64F-9369-436B-A057-82D3D1B128D9}"/>
              </a:ext>
            </a:extLst>
          </p:cNvPr>
          <p:cNvSpPr>
            <a:spLocks noGrp="1"/>
          </p:cNvSpPr>
          <p:nvPr>
            <p:ph type="title"/>
          </p:nvPr>
        </p:nvSpPr>
        <p:spPr>
          <a:xfrm>
            <a:off x="913775" y="618518"/>
            <a:ext cx="10410717" cy="633508"/>
          </a:xfrm>
        </p:spPr>
        <p:txBody>
          <a:bodyPr>
            <a:normAutofit fontScale="90000"/>
          </a:bodyPr>
          <a:lstStyle/>
          <a:p>
            <a:r>
              <a:rPr lang="es-MX" b="1" dirty="0"/>
              <a:t>Centroamérica. Proporción de población bajo la línea de pobreza* según país, 2000-2013</a:t>
            </a:r>
            <a:br>
              <a:rPr lang="es-MX" dirty="0"/>
            </a:br>
            <a:endParaRPr lang="es-MX" dirty="0"/>
          </a:p>
        </p:txBody>
      </p:sp>
      <p:pic>
        <p:nvPicPr>
          <p:cNvPr id="4" name="Marcador de contenido 3">
            <a:extLst>
              <a:ext uri="{FF2B5EF4-FFF2-40B4-BE49-F238E27FC236}">
                <a16:creationId xmlns:a16="http://schemas.microsoft.com/office/drawing/2014/main" id="{98B3CC09-3248-4754-B01A-60880752D176}"/>
              </a:ext>
            </a:extLst>
          </p:cNvPr>
          <p:cNvPicPr>
            <a:picLocks noGrp="1" noChangeAspect="1"/>
          </p:cNvPicPr>
          <p:nvPr>
            <p:ph sz="quarter" idx="13"/>
          </p:nvPr>
        </p:nvPicPr>
        <p:blipFill>
          <a:blip r:embed="rId2"/>
          <a:stretch>
            <a:fillRect/>
          </a:stretch>
        </p:blipFill>
        <p:spPr>
          <a:xfrm>
            <a:off x="1378634" y="1252026"/>
            <a:ext cx="9420785" cy="5662494"/>
          </a:xfrm>
          <a:prstGeom prst="rect">
            <a:avLst/>
          </a:prstGeom>
        </p:spPr>
      </p:pic>
    </p:spTree>
    <p:extLst>
      <p:ext uri="{BB962C8B-B14F-4D97-AF65-F5344CB8AC3E}">
        <p14:creationId xmlns:p14="http://schemas.microsoft.com/office/powerpoint/2010/main" val="906963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3A5DAF-BD41-427A-B48A-9E4361EB4F8D}"/>
              </a:ext>
            </a:extLst>
          </p:cNvPr>
          <p:cNvSpPr>
            <a:spLocks noGrp="1"/>
          </p:cNvSpPr>
          <p:nvPr>
            <p:ph type="title"/>
          </p:nvPr>
        </p:nvSpPr>
        <p:spPr>
          <a:xfrm>
            <a:off x="913775" y="618518"/>
            <a:ext cx="10635800" cy="900794"/>
          </a:xfrm>
        </p:spPr>
        <p:txBody>
          <a:bodyPr>
            <a:normAutofit/>
          </a:bodyPr>
          <a:lstStyle/>
          <a:p>
            <a:r>
              <a:rPr lang="es-MX" sz="2400" b="1" dirty="0"/>
              <a:t>Centroamérica. Proporción de los hogares en situación de pobreza según zona de residencia, 2014</a:t>
            </a:r>
          </a:p>
        </p:txBody>
      </p:sp>
      <p:pic>
        <p:nvPicPr>
          <p:cNvPr id="5" name="Marcador de contenido 4">
            <a:extLst>
              <a:ext uri="{FF2B5EF4-FFF2-40B4-BE49-F238E27FC236}">
                <a16:creationId xmlns:a16="http://schemas.microsoft.com/office/drawing/2014/main" id="{8C752D93-AD34-434C-8E48-B814C47B4387}"/>
              </a:ext>
            </a:extLst>
          </p:cNvPr>
          <p:cNvPicPr>
            <a:picLocks noGrp="1" noChangeAspect="1"/>
          </p:cNvPicPr>
          <p:nvPr>
            <p:ph sz="quarter" idx="13"/>
          </p:nvPr>
        </p:nvPicPr>
        <p:blipFill>
          <a:blip r:embed="rId2"/>
          <a:stretch>
            <a:fillRect/>
          </a:stretch>
        </p:blipFill>
        <p:spPr>
          <a:xfrm>
            <a:off x="1800665" y="1384569"/>
            <a:ext cx="8778240" cy="5276283"/>
          </a:xfrm>
          <a:prstGeom prst="rect">
            <a:avLst/>
          </a:prstGeom>
        </p:spPr>
      </p:pic>
    </p:spTree>
    <p:extLst>
      <p:ext uri="{BB962C8B-B14F-4D97-AF65-F5344CB8AC3E}">
        <p14:creationId xmlns:p14="http://schemas.microsoft.com/office/powerpoint/2010/main" val="3343403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B75351-7BA8-4920-89C0-D55FC77E94FC}"/>
              </a:ext>
            </a:extLst>
          </p:cNvPr>
          <p:cNvSpPr>
            <a:spLocks noGrp="1"/>
          </p:cNvSpPr>
          <p:nvPr>
            <p:ph type="title"/>
          </p:nvPr>
        </p:nvSpPr>
        <p:spPr>
          <a:xfrm>
            <a:off x="913775" y="618518"/>
            <a:ext cx="9974619" cy="605372"/>
          </a:xfrm>
        </p:spPr>
        <p:txBody>
          <a:bodyPr>
            <a:noAutofit/>
          </a:bodyPr>
          <a:lstStyle/>
          <a:p>
            <a:r>
              <a:rPr lang="es-MX" sz="2400" b="1" dirty="0"/>
              <a:t>Centroamérica. Tasas de homicidios por país, 2006-2016 </a:t>
            </a:r>
            <a:br>
              <a:rPr lang="es-MX" sz="2400" dirty="0"/>
            </a:br>
            <a:r>
              <a:rPr lang="es-MX" sz="2400" dirty="0"/>
              <a:t>(tasa por cien mil habitantes)</a:t>
            </a:r>
            <a:br>
              <a:rPr lang="es-MX" sz="2400" dirty="0"/>
            </a:br>
            <a:endParaRPr lang="es-MX" sz="2400" dirty="0"/>
          </a:p>
        </p:txBody>
      </p:sp>
      <p:pic>
        <p:nvPicPr>
          <p:cNvPr id="4" name="Marcador de contenido 3">
            <a:extLst>
              <a:ext uri="{FF2B5EF4-FFF2-40B4-BE49-F238E27FC236}">
                <a16:creationId xmlns:a16="http://schemas.microsoft.com/office/drawing/2014/main" id="{93B32BE2-4DE2-4B91-882E-0C61A54E21B3}"/>
              </a:ext>
            </a:extLst>
          </p:cNvPr>
          <p:cNvPicPr>
            <a:picLocks noGrp="1" noChangeAspect="1"/>
          </p:cNvPicPr>
          <p:nvPr>
            <p:ph sz="quarter" idx="13"/>
          </p:nvPr>
        </p:nvPicPr>
        <p:blipFill>
          <a:blip r:embed="rId2"/>
          <a:stretch>
            <a:fillRect/>
          </a:stretch>
        </p:blipFill>
        <p:spPr>
          <a:xfrm>
            <a:off x="937415" y="1336430"/>
            <a:ext cx="10317169" cy="5372254"/>
          </a:xfrm>
          <a:prstGeom prst="rect">
            <a:avLst/>
          </a:prstGeom>
        </p:spPr>
      </p:pic>
    </p:spTree>
    <p:extLst>
      <p:ext uri="{BB962C8B-B14F-4D97-AF65-F5344CB8AC3E}">
        <p14:creationId xmlns:p14="http://schemas.microsoft.com/office/powerpoint/2010/main" val="2079967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357352"/>
            <a:ext cx="10364451" cy="735724"/>
          </a:xfrm>
        </p:spPr>
        <p:txBody>
          <a:bodyPr>
            <a:normAutofit/>
          </a:bodyPr>
          <a:lstStyle/>
          <a:p>
            <a:r>
              <a:rPr lang="es-MX" dirty="0"/>
              <a:t>A manera de conclusión</a:t>
            </a:r>
          </a:p>
        </p:txBody>
      </p:sp>
      <p:sp>
        <p:nvSpPr>
          <p:cNvPr id="3" name="2 Marcador de contenido"/>
          <p:cNvSpPr>
            <a:spLocks noGrp="1"/>
          </p:cNvSpPr>
          <p:nvPr>
            <p:ph sz="quarter" idx="13"/>
          </p:nvPr>
        </p:nvSpPr>
        <p:spPr>
          <a:xfrm>
            <a:off x="913774" y="1240221"/>
            <a:ext cx="10363826" cy="5265682"/>
          </a:xfrm>
        </p:spPr>
        <p:txBody>
          <a:bodyPr>
            <a:normAutofit fontScale="77500" lnSpcReduction="20000"/>
          </a:bodyPr>
          <a:lstStyle/>
          <a:p>
            <a:r>
              <a:rPr lang="es-MX" dirty="0"/>
              <a:t>En términos demográficos, la población de Centroamérica es joven, aunque los niveles de crecimiento se han reducido en años recientes</a:t>
            </a:r>
          </a:p>
          <a:p>
            <a:r>
              <a:rPr lang="es-MX" dirty="0"/>
              <a:t>En el último cuarto de siglo, la migración centroamericana estableció y consolidó un patrón migratorio caracterizado por tener un destino internacional casi único (Estados Unidos) y tres países centroamericanos (El Salvador, Guatemala y Honduras) de donde sale la inmensa mayoría de las personas migrantes</a:t>
            </a:r>
          </a:p>
          <a:p>
            <a:r>
              <a:rPr lang="es-MX" dirty="0"/>
              <a:t>En el análisis de los factores que provocan la migración en la región centroamericana, en este último cuarto de siglo se ha transitado de un contexto de conflictos políticos y precaria situación económica a una situación donde los factores de tipo económico, la pobreza y la desigualdad social afectan a amplios sectores de la población, se combinan con otros, dentro de los que destaca el escalamiento de la violencia, especialmente en aquellos países del Triángulo Norte</a:t>
            </a:r>
          </a:p>
          <a:p>
            <a:r>
              <a:rPr lang="es-MX" dirty="0"/>
              <a:t>Los factores ambientales (Terremotos, huracanes, </a:t>
            </a:r>
            <a:r>
              <a:rPr lang="es-MX" dirty="0" err="1"/>
              <a:t>etc</a:t>
            </a:r>
            <a:r>
              <a:rPr lang="es-MX" dirty="0"/>
              <a:t>) han contribuido al éxodo de población, pero a este tipo de desastres se le agregarán los efectos del cambio climático, como el corredor seco que ya está afectando la agricultura</a:t>
            </a:r>
          </a:p>
          <a:p>
            <a:r>
              <a:rPr lang="es-MX" dirty="0"/>
              <a:t>Hace varios años, ya sosteníamos que la migración centroamericana, particularmente la que proviene de los países del Norte de esta región, se seguiría produciendo e incrementando sus volúmenes, y que adquiriría mayor complejidad. Por tanto, se requerían de medidas relacionadas con la atención a las causas estructurales de la esta movilidad forzada, poniendo en el centro a las personas, dado que los riesgos y la vulnerabilidad a distintos factores se incrementarían. </a:t>
            </a:r>
          </a:p>
        </p:txBody>
      </p:sp>
    </p:spTree>
    <p:extLst>
      <p:ext uri="{BB962C8B-B14F-4D97-AF65-F5344CB8AC3E}">
        <p14:creationId xmlns:p14="http://schemas.microsoft.com/office/powerpoint/2010/main" val="832364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399394"/>
            <a:ext cx="10364451" cy="714703"/>
          </a:xfrm>
        </p:spPr>
        <p:txBody>
          <a:bodyPr>
            <a:normAutofit fontScale="90000"/>
          </a:bodyPr>
          <a:lstStyle/>
          <a:p>
            <a:r>
              <a:rPr lang="es-MX" sz="2800" b="1" dirty="0"/>
              <a:t>Centroamérica. Extensión, población Y DENSIDAD por país, </a:t>
            </a:r>
            <a:br>
              <a:rPr lang="es-MX" sz="2800" b="1" dirty="0"/>
            </a:br>
            <a:r>
              <a:rPr lang="es-MX" sz="2800" b="1" dirty="0"/>
              <a:t>2000, 2010 y 2015</a:t>
            </a:r>
            <a:endParaRPr lang="es-MX" sz="2800" dirty="0"/>
          </a:p>
        </p:txBody>
      </p:sp>
      <p:pic>
        <p:nvPicPr>
          <p:cNvPr id="1027" name="Picture 3"/>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991817" y="1261241"/>
            <a:ext cx="9898433" cy="537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041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5484C3-30AD-4547-A311-22C3A943179E}"/>
              </a:ext>
            </a:extLst>
          </p:cNvPr>
          <p:cNvSpPr>
            <a:spLocks noGrp="1"/>
          </p:cNvSpPr>
          <p:nvPr>
            <p:ph type="title"/>
          </p:nvPr>
        </p:nvSpPr>
        <p:spPr/>
        <p:txBody>
          <a:bodyPr/>
          <a:lstStyle/>
          <a:p>
            <a:r>
              <a:rPr lang="es-MX" dirty="0"/>
              <a:t>Migracion internacional en ca</a:t>
            </a:r>
          </a:p>
        </p:txBody>
      </p:sp>
      <p:sp>
        <p:nvSpPr>
          <p:cNvPr id="6" name="Marcador de contenido 5">
            <a:extLst>
              <a:ext uri="{FF2B5EF4-FFF2-40B4-BE49-F238E27FC236}">
                <a16:creationId xmlns:a16="http://schemas.microsoft.com/office/drawing/2014/main" id="{5172BA59-6AEC-478C-AA37-94A040323D37}"/>
              </a:ext>
            </a:extLst>
          </p:cNvPr>
          <p:cNvSpPr>
            <a:spLocks noGrp="1"/>
          </p:cNvSpPr>
          <p:nvPr>
            <p:ph sz="quarter" idx="13"/>
          </p:nvPr>
        </p:nvSpPr>
        <p:spPr/>
        <p:txBody>
          <a:bodyPr>
            <a:normAutofit/>
          </a:bodyPr>
          <a:lstStyle/>
          <a:p>
            <a:r>
              <a:rPr lang="es-MX" dirty="0"/>
              <a:t>En el año </a:t>
            </a:r>
            <a:r>
              <a:rPr lang="es-MX" b="1" dirty="0"/>
              <a:t>1990</a:t>
            </a:r>
            <a:r>
              <a:rPr lang="es-MX" dirty="0"/>
              <a:t>, la región centroamericana era lugar de origen de </a:t>
            </a:r>
            <a:r>
              <a:rPr lang="es-MX" b="1" dirty="0"/>
              <a:t>2.2 millones </a:t>
            </a:r>
            <a:r>
              <a:rPr lang="es-MX" dirty="0"/>
              <a:t>de migrantes internacionales, quienes representaban 7.7% de la población total de la región. </a:t>
            </a:r>
          </a:p>
          <a:p>
            <a:r>
              <a:rPr lang="es-MX" dirty="0"/>
              <a:t>En el año </a:t>
            </a:r>
            <a:r>
              <a:rPr lang="es-MX" b="1" dirty="0"/>
              <a:t>2015</a:t>
            </a:r>
            <a:r>
              <a:rPr lang="es-MX" dirty="0"/>
              <a:t>, el número de migrantes originarios de los países centroamericanos aumentó a </a:t>
            </a:r>
            <a:r>
              <a:rPr lang="es-MX" b="1" dirty="0"/>
              <a:t>4 millones</a:t>
            </a:r>
            <a:r>
              <a:rPr lang="es-MX" dirty="0"/>
              <a:t>, representando 8.9% de la población total regional, </a:t>
            </a:r>
          </a:p>
        </p:txBody>
      </p:sp>
    </p:spTree>
    <p:extLst>
      <p:ext uri="{BB962C8B-B14F-4D97-AF65-F5344CB8AC3E}">
        <p14:creationId xmlns:p14="http://schemas.microsoft.com/office/powerpoint/2010/main" val="2374357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8"/>
            <a:ext cx="10364451" cy="758338"/>
          </a:xfrm>
        </p:spPr>
        <p:txBody>
          <a:bodyPr>
            <a:normAutofit fontScale="90000"/>
          </a:bodyPr>
          <a:lstStyle/>
          <a:p>
            <a:r>
              <a:rPr lang="es-MX" sz="3100" b="1" dirty="0"/>
              <a:t>Centroamérica. Porcentaje de emigrantes respecto a la población total de cada país, 1990, 2000 y 2015</a:t>
            </a:r>
            <a:br>
              <a:rPr lang="es-MX" dirty="0"/>
            </a:br>
            <a:endParaRPr lang="es-MX" dirty="0"/>
          </a:p>
        </p:txBody>
      </p:sp>
      <p:pic>
        <p:nvPicPr>
          <p:cNvPr id="3074"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001718" y="1376855"/>
            <a:ext cx="8270988" cy="4971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3993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EB897-FA0A-4486-B073-A8DC384218EB}"/>
              </a:ext>
            </a:extLst>
          </p:cNvPr>
          <p:cNvSpPr>
            <a:spLocks noGrp="1"/>
          </p:cNvSpPr>
          <p:nvPr>
            <p:ph type="title"/>
          </p:nvPr>
        </p:nvSpPr>
        <p:spPr>
          <a:xfrm>
            <a:off x="1195754" y="618518"/>
            <a:ext cx="9959926" cy="591304"/>
          </a:xfrm>
        </p:spPr>
        <p:txBody>
          <a:bodyPr>
            <a:normAutofit fontScale="90000"/>
          </a:bodyPr>
          <a:lstStyle/>
          <a:p>
            <a:r>
              <a:rPr lang="es-MX" b="1" dirty="0"/>
              <a:t>Centroamérica. Migrantes internacionales por país de origen según región de destino, 2015</a:t>
            </a:r>
            <a:br>
              <a:rPr lang="es-MX" dirty="0"/>
            </a:br>
            <a:endParaRPr lang="es-MX" dirty="0"/>
          </a:p>
        </p:txBody>
      </p:sp>
      <p:pic>
        <p:nvPicPr>
          <p:cNvPr id="4" name="Marcador de contenido 3">
            <a:extLst>
              <a:ext uri="{FF2B5EF4-FFF2-40B4-BE49-F238E27FC236}">
                <a16:creationId xmlns:a16="http://schemas.microsoft.com/office/drawing/2014/main" id="{3F40DA6C-45F3-4DBC-92DC-2A100109D5BA}"/>
              </a:ext>
            </a:extLst>
          </p:cNvPr>
          <p:cNvPicPr>
            <a:picLocks noGrp="1" noChangeAspect="1"/>
          </p:cNvPicPr>
          <p:nvPr>
            <p:ph sz="quarter" idx="13"/>
          </p:nvPr>
        </p:nvPicPr>
        <p:blipFill>
          <a:blip r:embed="rId2"/>
          <a:stretch>
            <a:fillRect/>
          </a:stretch>
        </p:blipFill>
        <p:spPr>
          <a:xfrm>
            <a:off x="1240569" y="1209822"/>
            <a:ext cx="9915111" cy="5434526"/>
          </a:xfrm>
          <a:prstGeom prst="rect">
            <a:avLst/>
          </a:prstGeom>
        </p:spPr>
      </p:pic>
    </p:spTree>
    <p:extLst>
      <p:ext uri="{BB962C8B-B14F-4D97-AF65-F5344CB8AC3E}">
        <p14:creationId xmlns:p14="http://schemas.microsoft.com/office/powerpoint/2010/main" val="283349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252247"/>
            <a:ext cx="10364451" cy="1250731"/>
          </a:xfrm>
        </p:spPr>
        <p:txBody>
          <a:bodyPr>
            <a:normAutofit fontScale="90000"/>
          </a:bodyPr>
          <a:lstStyle/>
          <a:p>
            <a:r>
              <a:rPr lang="es-MX" b="1" dirty="0"/>
              <a:t>Principales países de destino y porcentaje de migrantes de los países centroamericanos, 2015</a:t>
            </a:r>
            <a:endParaRPr lang="es-MX" dirty="0"/>
          </a:p>
        </p:txBody>
      </p:sp>
      <p:sp>
        <p:nvSpPr>
          <p:cNvPr id="3" name="2 Marcador de contenido"/>
          <p:cNvSpPr>
            <a:spLocks noGrp="1"/>
          </p:cNvSpPr>
          <p:nvPr>
            <p:ph sz="quarter" idx="13"/>
          </p:nvPr>
        </p:nvSpPr>
        <p:spPr/>
        <p:txBody>
          <a:bodyPr/>
          <a:lstStyle/>
          <a:p>
            <a:endParaRPr lang="es-MX"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351" y="1429407"/>
            <a:ext cx="10571125" cy="5348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9923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618518"/>
            <a:ext cx="10364451" cy="358944"/>
          </a:xfrm>
        </p:spPr>
        <p:txBody>
          <a:bodyPr>
            <a:normAutofit fontScale="90000"/>
          </a:bodyPr>
          <a:lstStyle/>
          <a:p>
            <a:endParaRPr lang="es-MX" dirty="0"/>
          </a:p>
        </p:txBody>
      </p:sp>
      <p:graphicFrame>
        <p:nvGraphicFramePr>
          <p:cNvPr id="8" name="7 Marcador de contenido"/>
          <p:cNvGraphicFramePr>
            <a:graphicFrameLocks noGrp="1"/>
          </p:cNvGraphicFramePr>
          <p:nvPr>
            <p:ph sz="quarter" idx="13"/>
            <p:extLst>
              <p:ext uri="{D42A27DB-BD31-4B8C-83A1-F6EECF244321}">
                <p14:modId xmlns:p14="http://schemas.microsoft.com/office/powerpoint/2010/main" val="2791591451"/>
              </p:ext>
            </p:extLst>
          </p:nvPr>
        </p:nvGraphicFramePr>
        <p:xfrm>
          <a:off x="1292772" y="1030013"/>
          <a:ext cx="9406758" cy="5353839"/>
        </p:xfrm>
        <a:graphic>
          <a:graphicData uri="http://schemas.openxmlformats.org/drawingml/2006/table">
            <a:tbl>
              <a:tblPr firstRow="1" firstCol="1" bandRow="1"/>
              <a:tblGrid>
                <a:gridCol w="501950">
                  <a:extLst>
                    <a:ext uri="{9D8B030D-6E8A-4147-A177-3AD203B41FA5}">
                      <a16:colId xmlns:a16="http://schemas.microsoft.com/office/drawing/2014/main" val="20000"/>
                    </a:ext>
                  </a:extLst>
                </a:gridCol>
                <a:gridCol w="1653060">
                  <a:extLst>
                    <a:ext uri="{9D8B030D-6E8A-4147-A177-3AD203B41FA5}">
                      <a16:colId xmlns:a16="http://schemas.microsoft.com/office/drawing/2014/main" val="20001"/>
                    </a:ext>
                  </a:extLst>
                </a:gridCol>
                <a:gridCol w="1283837">
                  <a:extLst>
                    <a:ext uri="{9D8B030D-6E8A-4147-A177-3AD203B41FA5}">
                      <a16:colId xmlns:a16="http://schemas.microsoft.com/office/drawing/2014/main" val="20002"/>
                    </a:ext>
                  </a:extLst>
                </a:gridCol>
                <a:gridCol w="1807507">
                  <a:extLst>
                    <a:ext uri="{9D8B030D-6E8A-4147-A177-3AD203B41FA5}">
                      <a16:colId xmlns:a16="http://schemas.microsoft.com/office/drawing/2014/main" val="20003"/>
                    </a:ext>
                  </a:extLst>
                </a:gridCol>
                <a:gridCol w="1322449">
                  <a:extLst>
                    <a:ext uri="{9D8B030D-6E8A-4147-A177-3AD203B41FA5}">
                      <a16:colId xmlns:a16="http://schemas.microsoft.com/office/drawing/2014/main" val="20004"/>
                    </a:ext>
                  </a:extLst>
                </a:gridCol>
                <a:gridCol w="1517920">
                  <a:extLst>
                    <a:ext uri="{9D8B030D-6E8A-4147-A177-3AD203B41FA5}">
                      <a16:colId xmlns:a16="http://schemas.microsoft.com/office/drawing/2014/main" val="20005"/>
                    </a:ext>
                  </a:extLst>
                </a:gridCol>
                <a:gridCol w="1320035">
                  <a:extLst>
                    <a:ext uri="{9D8B030D-6E8A-4147-A177-3AD203B41FA5}">
                      <a16:colId xmlns:a16="http://schemas.microsoft.com/office/drawing/2014/main" val="20006"/>
                    </a:ext>
                  </a:extLst>
                </a:gridCol>
              </a:tblGrid>
              <a:tr h="359041">
                <a:tc>
                  <a:txBody>
                    <a:bodyPr/>
                    <a:lstStyle/>
                    <a:p>
                      <a:pPr>
                        <a:lnSpc>
                          <a:spcPct val="150000"/>
                        </a:lnSpc>
                        <a:spcAft>
                          <a:spcPts val="0"/>
                        </a:spcAft>
                      </a:pPr>
                      <a:r>
                        <a:rPr lang="es-MX" sz="1600" b="1" dirty="0">
                          <a:solidFill>
                            <a:srgbClr val="000000"/>
                          </a:solidFill>
                          <a:effectLst/>
                          <a:latin typeface="Arial" panose="020B0604020202020204" pitchFamily="34" charset="0"/>
                          <a:ea typeface="Times New Roman"/>
                          <a:cs typeface="Arial" panose="020B0604020202020204" pitchFamily="34" charset="0"/>
                        </a:rPr>
                        <a:t> </a:t>
                      </a:r>
                      <a:endParaRPr lang="es-MX" sz="3200" b="1"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Panamá</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MX"/>
                    </a:p>
                  </a:txBody>
                  <a:tcPr/>
                </a:tc>
                <a:tc gridSpan="2">
                  <a:txBody>
                    <a:bodyPr/>
                    <a:lstStyle/>
                    <a:p>
                      <a:pPr algn="ctr">
                        <a:lnSpc>
                          <a:spcPct val="150000"/>
                        </a:lnSpc>
                        <a:spcAft>
                          <a:spcPts val="0"/>
                        </a:spcAft>
                      </a:pPr>
                      <a:r>
                        <a:rPr lang="es-MX" sz="1600" b="1" dirty="0">
                          <a:solidFill>
                            <a:srgbClr val="000000"/>
                          </a:solidFill>
                          <a:effectLst/>
                          <a:latin typeface="Arial" panose="020B0604020202020204" pitchFamily="34" charset="0"/>
                          <a:ea typeface="Times New Roman"/>
                          <a:cs typeface="Arial" panose="020B0604020202020204" pitchFamily="34" charset="0"/>
                        </a:rPr>
                        <a:t>Costa Rica</a:t>
                      </a:r>
                      <a:endParaRPr lang="es-MX" sz="3200" b="1"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MX"/>
                    </a:p>
                  </a:txBody>
                  <a:tcPr/>
                </a:tc>
                <a:tc gridSpan="2">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Belice</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s-MX"/>
                    </a:p>
                  </a:txBody>
                  <a:tcPr/>
                </a:tc>
                <a:extLst>
                  <a:ext uri="{0D108BD9-81ED-4DB2-BD59-A6C34878D82A}">
                    <a16:rowId xmlns:a16="http://schemas.microsoft.com/office/drawing/2014/main" val="10000"/>
                  </a:ext>
                </a:extLst>
              </a:tr>
              <a:tr h="619178">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 </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País de destino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País de destino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País de destino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1"/>
                  </a:ext>
                </a:extLst>
              </a:tr>
              <a:tr h="718080">
                <a:tc>
                  <a:txBody>
                    <a:bodyPr/>
                    <a:lstStyle/>
                    <a:p>
                      <a:pPr>
                        <a:lnSpc>
                          <a:spcPct val="150000"/>
                        </a:lnSpc>
                        <a:spcAft>
                          <a:spcPts val="0"/>
                        </a:spcAft>
                      </a:pPr>
                      <a:r>
                        <a:rPr lang="es-MX" sz="1600" b="1" i="1">
                          <a:solidFill>
                            <a:srgbClr val="000000"/>
                          </a:solidFill>
                          <a:effectLst/>
                          <a:latin typeface="Arial" panose="020B0604020202020204" pitchFamily="34" charset="0"/>
                          <a:ea typeface="Times New Roman"/>
                          <a:cs typeface="Arial" panose="020B0604020202020204" pitchFamily="34" charset="0"/>
                        </a:rPr>
                        <a:t> </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i="1">
                          <a:solidFill>
                            <a:srgbClr val="000000"/>
                          </a:solidFill>
                          <a:effectLst/>
                          <a:latin typeface="Arial" panose="020B0604020202020204" pitchFamily="34" charset="0"/>
                          <a:ea typeface="Times New Roman"/>
                          <a:cs typeface="Arial" panose="020B0604020202020204" pitchFamily="34" charset="0"/>
                        </a:rPr>
                        <a:t>Total</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i="1" dirty="0">
                          <a:effectLst/>
                          <a:latin typeface="Arial" panose="020B0604020202020204" pitchFamily="34" charset="0"/>
                          <a:ea typeface="Times New Roman"/>
                          <a:cs typeface="Arial" panose="020B0604020202020204" pitchFamily="34" charset="0"/>
                        </a:rPr>
                        <a:t>100.0 (142,706)</a:t>
                      </a:r>
                      <a:endParaRPr lang="es-MX" sz="3200" b="1"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i="1">
                          <a:solidFill>
                            <a:srgbClr val="000000"/>
                          </a:solidFill>
                          <a:effectLst/>
                          <a:latin typeface="Arial" panose="020B0604020202020204" pitchFamily="34" charset="0"/>
                          <a:ea typeface="Times New Roman"/>
                          <a:cs typeface="Arial" panose="020B0604020202020204" pitchFamily="34" charset="0"/>
                        </a:rPr>
                        <a:t>Total</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i="1">
                          <a:effectLst/>
                          <a:latin typeface="Arial" panose="020B0604020202020204" pitchFamily="34" charset="0"/>
                          <a:ea typeface="Times New Roman"/>
                          <a:cs typeface="Arial" panose="020B0604020202020204" pitchFamily="34" charset="0"/>
                        </a:rPr>
                        <a:t>100.0 (133,185)</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i="1">
                          <a:solidFill>
                            <a:srgbClr val="000000"/>
                          </a:solidFill>
                          <a:effectLst/>
                          <a:latin typeface="Arial" panose="020B0604020202020204" pitchFamily="34" charset="0"/>
                          <a:ea typeface="Times New Roman"/>
                          <a:cs typeface="Arial" panose="020B0604020202020204" pitchFamily="34" charset="0"/>
                        </a:rPr>
                        <a:t>Total</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i="1">
                          <a:effectLst/>
                          <a:latin typeface="Arial" panose="020B0604020202020204" pitchFamily="34" charset="0"/>
                          <a:ea typeface="Times New Roman"/>
                          <a:cs typeface="Arial" panose="020B0604020202020204" pitchFamily="34" charset="0"/>
                        </a:rPr>
                        <a:t>100.0 (59,884)</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EEUU</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75.6</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EEUU</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64.5</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EEUU</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83.1</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2</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Costa Rica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8.2</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Nicaragua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8.1</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México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5.3</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3</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España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3.0</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Panamá</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5.8</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Canadá</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3.6</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4</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Canadá</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2.0</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Canadá</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3.8</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Reino Unido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2.4</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5</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Colombia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1.4</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España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2.5</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Guatemala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1.5</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6</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México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1.2</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México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1.9</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El Salvador</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0.6</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7</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Italia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0.7</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Alemania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1.4</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Honduras</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0.4</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8</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Venezuela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0.6</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Italia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1.1</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Costa Rica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0.2</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9</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dirty="0">
                          <a:solidFill>
                            <a:srgbClr val="000000"/>
                          </a:solidFill>
                          <a:effectLst/>
                          <a:latin typeface="Arial" panose="020B0604020202020204" pitchFamily="34" charset="0"/>
                          <a:ea typeface="Times New Roman"/>
                          <a:cs typeface="Arial" panose="020B0604020202020204" pitchFamily="34" charset="0"/>
                        </a:rPr>
                        <a:t>Alemania</a:t>
                      </a:r>
                      <a:endParaRPr lang="es-MX" sz="3200" b="1"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0.5</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Guatemala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0.9</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Panamá</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0.1</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359041">
                <a:tc>
                  <a:txBody>
                    <a:bodyPr/>
                    <a:lstStyle/>
                    <a:p>
                      <a:pPr algn="ct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10</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Reino Unido</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0.5</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Venezuela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0.8</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MX" sz="1600" b="1">
                          <a:solidFill>
                            <a:srgbClr val="000000"/>
                          </a:solidFill>
                          <a:effectLst/>
                          <a:latin typeface="Arial" panose="020B0604020202020204" pitchFamily="34" charset="0"/>
                          <a:ea typeface="Times New Roman"/>
                          <a:cs typeface="Arial" panose="020B0604020202020204" pitchFamily="34" charset="0"/>
                        </a:rPr>
                        <a:t>Suiza</a:t>
                      </a:r>
                      <a:endParaRPr lang="es-MX" sz="3200" b="1">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MX" sz="1600" b="1" dirty="0">
                          <a:solidFill>
                            <a:srgbClr val="000000"/>
                          </a:solidFill>
                          <a:effectLst/>
                          <a:latin typeface="Arial" panose="020B0604020202020204" pitchFamily="34" charset="0"/>
                          <a:ea typeface="Times New Roman"/>
                          <a:cs typeface="Arial" panose="020B0604020202020204" pitchFamily="34" charset="0"/>
                        </a:rPr>
                        <a:t>0.1</a:t>
                      </a:r>
                      <a:endParaRPr lang="es-MX" sz="3200" b="1"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014157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C1E6C5-8031-4019-B022-0B95A23DAF9E}"/>
              </a:ext>
            </a:extLst>
          </p:cNvPr>
          <p:cNvSpPr>
            <a:spLocks noGrp="1"/>
          </p:cNvSpPr>
          <p:nvPr>
            <p:ph type="title"/>
          </p:nvPr>
        </p:nvSpPr>
        <p:spPr>
          <a:xfrm>
            <a:off x="913775" y="618518"/>
            <a:ext cx="10363825" cy="825970"/>
          </a:xfrm>
        </p:spPr>
        <p:txBody>
          <a:bodyPr/>
          <a:lstStyle/>
          <a:p>
            <a:r>
              <a:rPr lang="es-MX" dirty="0"/>
              <a:t>Las causas de la </a:t>
            </a:r>
            <a:r>
              <a:rPr lang="es-MX" dirty="0" err="1"/>
              <a:t>migracion</a:t>
            </a:r>
            <a:endParaRPr lang="es-MX" dirty="0"/>
          </a:p>
        </p:txBody>
      </p:sp>
      <p:sp>
        <p:nvSpPr>
          <p:cNvPr id="3" name="Marcador de contenido 2">
            <a:extLst>
              <a:ext uri="{FF2B5EF4-FFF2-40B4-BE49-F238E27FC236}">
                <a16:creationId xmlns:a16="http://schemas.microsoft.com/office/drawing/2014/main" id="{A5E08E02-39ED-48FC-BC84-0039714116C8}"/>
              </a:ext>
            </a:extLst>
          </p:cNvPr>
          <p:cNvSpPr>
            <a:spLocks noGrp="1"/>
          </p:cNvSpPr>
          <p:nvPr>
            <p:ph sz="quarter" idx="13"/>
          </p:nvPr>
        </p:nvSpPr>
        <p:spPr>
          <a:xfrm>
            <a:off x="913774" y="1444488"/>
            <a:ext cx="10363826" cy="5168347"/>
          </a:xfrm>
        </p:spPr>
        <p:txBody>
          <a:bodyPr>
            <a:normAutofit fontScale="92500" lnSpcReduction="20000"/>
          </a:bodyPr>
          <a:lstStyle/>
          <a:p>
            <a:r>
              <a:rPr lang="es-MX" dirty="0"/>
              <a:t>en Centroamérica hay una confluencia de factores que impulsan la migración y de manera más general la movilidad poblacional. </a:t>
            </a:r>
          </a:p>
          <a:p>
            <a:r>
              <a:rPr lang="es-MX" dirty="0"/>
              <a:t>En las dos últimas décadas se ha hecho referencia al impacto creciente de la violencia y la inseguridad, pero las causas económicas persisten (ACNUR y OEA, 2016). </a:t>
            </a:r>
          </a:p>
          <a:p>
            <a:r>
              <a:rPr lang="es-MX" dirty="0"/>
              <a:t>La situación se ve agravada por los desastres ocasionados por fenómenos naturales, plagas y enfermedades que afectan los cultivos. </a:t>
            </a:r>
          </a:p>
          <a:p>
            <a:r>
              <a:rPr lang="es-MX" dirty="0"/>
              <a:t>No sólo hay una mayor afectación, la vulnerabilidad social y ambiental a las crisis se han constituido en elementos de fragilidad, inseguridad, inestabilidad e incertidumbre para amplios sectores de la población (Canales y Rojas, 2017).</a:t>
            </a:r>
          </a:p>
          <a:p>
            <a:r>
              <a:rPr lang="es-MX" dirty="0"/>
              <a:t>en casi todos los países de la región, se ha producido un estancamiento con pocas expectativas de cambio en los próximos años. </a:t>
            </a:r>
          </a:p>
          <a:p>
            <a:r>
              <a:rPr lang="es-MX" dirty="0"/>
              <a:t>En algunos países, como Honduras y El Salvador, en el periodo 2004-2008 y 2010-2013 se produjo el mayor descenso en las tasas de crecimiento económico, de tal forma que al final del periodo estos dos países tienen las tasas más bajas de la región centroamericana, de tan solo 1.8% </a:t>
            </a:r>
          </a:p>
        </p:txBody>
      </p:sp>
    </p:spTree>
    <p:extLst>
      <p:ext uri="{BB962C8B-B14F-4D97-AF65-F5344CB8AC3E}">
        <p14:creationId xmlns:p14="http://schemas.microsoft.com/office/powerpoint/2010/main" val="2586335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13775" y="262759"/>
            <a:ext cx="10364451" cy="1198179"/>
          </a:xfrm>
        </p:spPr>
        <p:txBody>
          <a:bodyPr>
            <a:normAutofit/>
          </a:bodyPr>
          <a:lstStyle/>
          <a:p>
            <a:r>
              <a:rPr lang="es-MX" sz="2800" b="1" dirty="0"/>
              <a:t>Centroamérica. Tasa de dependencia por país, 2010 y 2015 (por cada 100 habitantes)</a:t>
            </a:r>
          </a:p>
        </p:txBody>
      </p:sp>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909302" y="1355834"/>
            <a:ext cx="8727455" cy="5234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3504568"/>
      </p:ext>
    </p:extLst>
  </p:cSld>
  <p:clrMapOvr>
    <a:masterClrMapping/>
  </p:clrMapOvr>
</p:sld>
</file>

<file path=ppt/theme/theme1.xml><?xml version="1.0" encoding="utf-8"?>
<a:theme xmlns:a="http://schemas.openxmlformats.org/drawingml/2006/main" name="Gota">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Gota</Template>
  <TotalTime>433</TotalTime>
  <Words>784</Words>
  <Application>Microsoft Office PowerPoint</Application>
  <PresentationFormat>Panorámica</PresentationFormat>
  <Paragraphs>115</Paragraphs>
  <Slides>14</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14</vt:i4>
      </vt:variant>
    </vt:vector>
  </HeadingPairs>
  <TitlesOfParts>
    <vt:vector size="17" baseType="lpstr">
      <vt:lpstr>Arial</vt:lpstr>
      <vt:lpstr>Tw Cen MT</vt:lpstr>
      <vt:lpstr>Gota</vt:lpstr>
      <vt:lpstr>Las causas de la migración internacional en la región centroamericana</vt:lpstr>
      <vt:lpstr>Centroamérica. Extensión, población Y DENSIDAD por país,  2000, 2010 y 2015</vt:lpstr>
      <vt:lpstr>Migracion internacional en ca</vt:lpstr>
      <vt:lpstr>Centroamérica. Porcentaje de emigrantes respecto a la población total de cada país, 1990, 2000 y 2015 </vt:lpstr>
      <vt:lpstr>Centroamérica. Migrantes internacionales por país de origen según región de destino, 2015 </vt:lpstr>
      <vt:lpstr>Principales países de destino y porcentaje de migrantes de los países centroamericanos, 2015</vt:lpstr>
      <vt:lpstr>Presentación de PowerPoint</vt:lpstr>
      <vt:lpstr>Las causas de la migracion</vt:lpstr>
      <vt:lpstr>Centroamérica. Tasa de dependencia por país, 2010 y 2015 (por cada 100 habitantes)</vt:lpstr>
      <vt:lpstr>Centroamérica. Tasas promedio* de crecimiento económico por país, 2004-2008 y 2010-2013</vt:lpstr>
      <vt:lpstr>Centroamérica. Proporción de población bajo la línea de pobreza* según país, 2000-2013 </vt:lpstr>
      <vt:lpstr>Centroamérica. Proporción de los hogares en situación de pobreza según zona de residencia, 2014</vt:lpstr>
      <vt:lpstr>Centroamérica. Tasas de homicidios por país, 2006-2016  (tasa por cien mil habitantes) </vt:lpstr>
      <vt:lpstr>A manera de conclusión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causas de la migración internacional en la región centroamericana</dc:title>
  <dc:creator>Revision</dc:creator>
  <cp:lastModifiedBy>Revision</cp:lastModifiedBy>
  <cp:revision>25</cp:revision>
  <cp:lastPrinted>2019-07-02T13:18:57Z</cp:lastPrinted>
  <dcterms:created xsi:type="dcterms:W3CDTF">2019-01-29T14:12:43Z</dcterms:created>
  <dcterms:modified xsi:type="dcterms:W3CDTF">2019-07-02T13:37:39Z</dcterms:modified>
</cp:coreProperties>
</file>