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97" r:id="rId6"/>
    <p:sldId id="264" r:id="rId7"/>
    <p:sldId id="265" r:id="rId8"/>
    <p:sldId id="266" r:id="rId9"/>
    <p:sldId id="267" r:id="rId10"/>
    <p:sldId id="270" r:id="rId11"/>
    <p:sldId id="260" r:id="rId12"/>
    <p:sldId id="272" r:id="rId13"/>
    <p:sldId id="274" r:id="rId14"/>
    <p:sldId id="275" r:id="rId15"/>
    <p:sldId id="276" r:id="rId16"/>
    <p:sldId id="277" r:id="rId17"/>
    <p:sldId id="278" r:id="rId18"/>
    <p:sldId id="279" r:id="rId19"/>
    <p:sldId id="288" r:id="rId20"/>
    <p:sldId id="261" r:id="rId21"/>
    <p:sldId id="289" r:id="rId22"/>
    <p:sldId id="290" r:id="rId23"/>
    <p:sldId id="262" r:id="rId24"/>
    <p:sldId id="292" r:id="rId25"/>
    <p:sldId id="293" r:id="rId26"/>
    <p:sldId id="268" r:id="rId27"/>
    <p:sldId id="295" r:id="rId28"/>
    <p:sldId id="296" r:id="rId29"/>
    <p:sldId id="263" r:id="rId30"/>
    <p:sldId id="269" r:id="rId31"/>
    <p:sldId id="271" r:id="rId32"/>
    <p:sldId id="273" r:id="rId33"/>
    <p:sldId id="280" r:id="rId34"/>
    <p:sldId id="281" r:id="rId35"/>
    <p:sldId id="282" r:id="rId36"/>
    <p:sldId id="284" r:id="rId37"/>
    <p:sldId id="285" r:id="rId38"/>
    <p:sldId id="299" r:id="rId39"/>
    <p:sldId id="300" r:id="rId40"/>
    <p:sldId id="287" r:id="rId41"/>
    <p:sldId id="301" r:id="rId42"/>
    <p:sldId id="286" r:id="rId43"/>
  </p:sldIdLst>
  <p:sldSz cx="12192000" cy="6858000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12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FB91F76-C4AB-4B87-ACC9-AEC360C7AD5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DFA4A840-2875-41AA-9BA6-60113B715B0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48B0AD2A-4EB4-4D21-896A-9482FD0811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892E6A-C153-4CE3-9F8A-55FFB33213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42A9BD68-3D87-4905-B825-646EAAE16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77932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9252A3-73F2-4DA0-BDE2-77450EB485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B54BBB7-7C33-4F04-A1D9-209EA4279C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167900A3-860F-44B6-A19E-2C1791BD31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0157BFA4-85E5-4FCF-ADDB-329534BB0A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1F9AA2D-91FF-43CC-8BBE-B640B6340C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872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A36C74C-2D5E-44C8-AEF7-7C66F86FFB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A19365E0-20F3-4E88-9456-572EDA6B8E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81A1BC5-22E9-4D6F-8B80-7A449262F4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DD57466-36A4-4BC0-A803-0EFC9165F5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95EE3D2-75EB-40A6-8DBB-16EA08BF49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591444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1F3A573-0FEA-441E-A6F3-435F6EE4B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841C7E9-1C0B-4FC4-A9AD-1EE3CF975F2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D91D2F2-744A-44B1-9DC2-F913B2281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EDE4309-BAB8-4D0B-B673-E0A281320C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A83D7588-C8E2-4443-B72B-18AA436052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83814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09DE07B-B428-481E-B4CB-ECC0DC4FD1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941BE1F-3258-4B06-AFDB-5BB839FE16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51B4C14-E10A-4A52-AC5B-31F3767410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5991037-A419-4A97-B29F-83787BB560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E2F8B41-1521-4338-A3B3-AA87FDEEFF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35774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921700-185D-46FA-BF4F-8A4961C38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F9F449-74AD-4D10-9225-49BFB870D60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F3A8641C-C4AB-44B3-A140-0486A50077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E74A2545-5739-4AF2-9804-FEE9FE0C6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8059B78-241B-4C3A-B8AC-C0C49E210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577EA764-AA49-4687-BBE6-5EEE6EABE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0233996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08CA78-84DD-450B-967E-281E8736A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C8CCED9-B12A-4657-8EF0-87F0410997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3532DFC4-3004-4ED6-81CD-376E18F552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6A6126B-7158-4299-8F7A-4ADB53BF8E3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3E8313E6-9D6F-4F37-A04C-93F36076DD5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EBC41BDE-79AD-4B75-8084-48244E5BBD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67A0CED4-1485-41AE-82FF-17857CA5A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6BB4FBED-A9F6-4EE3-8F48-6AACC859F0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3583072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A733DCF-3A68-41F1-A613-24B74FF335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1C3C3103-52FC-4782-9138-1926FE54A5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5F22D028-E413-4500-9800-43CEBE06EB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89A92F3-CEDF-4016-8891-0347881F38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42155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C29D01D-1910-4C73-B0DD-CAAA37A231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67205F1F-5442-4E9B-B6F5-167A2C51F3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2D7BFF1D-E3E3-4811-82CD-FD3682C582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50630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F624135-1E0F-4153-A7DB-04BA4497BE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9664052-8ACC-4491-90D1-EB14F33B49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D0AB6D73-E7C9-4238-A593-2132F8EDB4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8C40F743-339A-45B5-B152-1BB22B06E9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6E39388-3C37-4C65-8DBA-AE7DF396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28FC529-7E00-46DF-84AF-530AED3E9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72687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5751ACD-EF09-4D23-B899-22D3689847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289583F-3EBB-44E9-9C92-21C37B3B97B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90C86A29-D116-4D7B-B288-A21FDDCE08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AEA992D-50C3-411F-89FC-F9E9F5690B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E93441A9-375A-44DE-8633-FAEAF6EC9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C8216227-8CEE-4D79-96AA-D32C0D029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87305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BD78877-CC61-4BF2-A5FF-BDB00EDAD9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MX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7102A163-9BF7-467F-BB88-5BCCA8F8669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MX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F62A086-1FD9-4151-AFF3-7A2BC7B2C6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7396C-54CD-4D3E-94BD-50B1DDCF48D6}" type="datetimeFigureOut">
              <a:rPr lang="es-MX" smtClean="0"/>
              <a:t>18/12/2019</a:t>
            </a:fld>
            <a:endParaRPr lang="es-MX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1B0D1E5-EA03-4F70-88AB-00DDEF4CB29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815237F-E973-4632-8A0B-FC126EAEC2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688C11-F612-470A-96EB-F023E58B25D8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842110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wmf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C79AC35-95DE-4913-841D-B1E13A2AB71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s-MX" sz="2800" b="1" dirty="0"/>
              <a:t>D I P L O M A D O</a:t>
            </a:r>
            <a:br>
              <a:rPr lang="es-MX" sz="2800" b="1" dirty="0"/>
            </a:br>
            <a:r>
              <a:rPr lang="es-MX" sz="2800" b="1" dirty="0"/>
              <a:t>Derecho Parlamentario y Técnica Legislativa en Parlamentos Abiertos</a:t>
            </a:r>
            <a:br>
              <a:rPr lang="es-MX" sz="2800" b="1" dirty="0"/>
            </a:br>
            <a:br>
              <a:rPr lang="es-MX" sz="2800" b="1" dirty="0"/>
            </a:br>
            <a:r>
              <a:rPr lang="es-MX" sz="2800" b="1" dirty="0"/>
              <a:t>MÓDULO I</a:t>
            </a:r>
            <a:br>
              <a:rPr lang="es-MX" sz="2800" b="1" dirty="0"/>
            </a:br>
            <a:r>
              <a:rPr lang="es-MX" sz="2800" b="1" dirty="0"/>
              <a:t>INTRODUCCIÓN AL ESTUDIO DEL PARLAMENTO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6E7AD907-CABF-4BC3-9B14-FBD373E3320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s-MX" sz="3000" dirty="0"/>
              <a:t>Dr. Ricardo Espinoza Toledo</a:t>
            </a:r>
          </a:p>
          <a:p>
            <a:r>
              <a:rPr lang="es-MX" sz="3000" dirty="0"/>
              <a:t>UAM-I/AMEP</a:t>
            </a:r>
          </a:p>
          <a:p>
            <a:r>
              <a:rPr lang="es-MX" sz="3000" dirty="0"/>
              <a:t>24 y 25 de octubre de 2019</a:t>
            </a:r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9704630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DF6012-9856-4A29-980A-EE7BDE679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La división de poderes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EC1FFDB-8AFB-4150-B07E-C97BC3F006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just">
              <a:lnSpc>
                <a:spcPct val="80000"/>
              </a:lnSpc>
              <a:buFontTx/>
              <a:buNone/>
            </a:pPr>
            <a:r>
              <a:rPr lang="es-MX" altLang="es-MX" dirty="0"/>
              <a:t>Conjunto de principios legales de organización del poder para proteger los derechos individuales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MX" altLang="es-MX" dirty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es-MX" altLang="es-MX" dirty="0"/>
              <a:t>Su objetivo histórico: moderar y limitar el poder: establecer gobiernos moderados (Montesquieu; J. Locke)</a:t>
            </a:r>
          </a:p>
          <a:p>
            <a:pPr algn="just">
              <a:lnSpc>
                <a:spcPct val="80000"/>
              </a:lnSpc>
              <a:buFontTx/>
              <a:buNone/>
            </a:pPr>
            <a:endParaRPr lang="es-MX" altLang="es-MX" dirty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es-MX" altLang="es-MX" dirty="0"/>
              <a:t>Tiene dos dimensiones:</a:t>
            </a:r>
          </a:p>
          <a:p>
            <a:pPr algn="just">
              <a:lnSpc>
                <a:spcPct val="80000"/>
              </a:lnSpc>
            </a:pPr>
            <a:r>
              <a:rPr lang="es-MX" altLang="es-MX" dirty="0"/>
              <a:t>Vertical: Ejecutivo, Legislativo y Judicial</a:t>
            </a:r>
          </a:p>
          <a:p>
            <a:pPr algn="just">
              <a:lnSpc>
                <a:spcPct val="80000"/>
              </a:lnSpc>
            </a:pPr>
            <a:r>
              <a:rPr lang="es-MX" altLang="es-MX" dirty="0"/>
              <a:t>Horizontal: la estructura federal</a:t>
            </a:r>
          </a:p>
          <a:p>
            <a:pPr algn="just">
              <a:lnSpc>
                <a:spcPct val="80000"/>
              </a:lnSpc>
            </a:pPr>
            <a:endParaRPr lang="es-MX" altLang="es-MX" dirty="0"/>
          </a:p>
          <a:p>
            <a:pPr algn="just">
              <a:lnSpc>
                <a:spcPct val="80000"/>
              </a:lnSpc>
              <a:buFontTx/>
              <a:buNone/>
            </a:pPr>
            <a:r>
              <a:rPr lang="es-MX" altLang="es-MX" dirty="0"/>
              <a:t>EN MÉXICO:</a:t>
            </a:r>
          </a:p>
          <a:p>
            <a:pPr algn="just">
              <a:lnSpc>
                <a:spcPct val="80000"/>
              </a:lnSpc>
            </a:pPr>
            <a:r>
              <a:rPr lang="es-MX" altLang="es-MX" dirty="0"/>
              <a:t>Formalmente reconocida</a:t>
            </a:r>
          </a:p>
          <a:p>
            <a:pPr algn="just">
              <a:lnSpc>
                <a:spcPct val="80000"/>
              </a:lnSpc>
            </a:pPr>
            <a:r>
              <a:rPr lang="es-MX" altLang="es-MX" dirty="0"/>
              <a:t>Se realiza con el pluralismo de partidos</a:t>
            </a:r>
          </a:p>
        </p:txBody>
      </p:sp>
    </p:spTree>
    <p:extLst>
      <p:ext uri="{BB962C8B-B14F-4D97-AF65-F5344CB8AC3E}">
        <p14:creationId xmlns:p14="http://schemas.microsoft.com/office/powerpoint/2010/main" val="2047921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A3619CF-FB4C-452E-AF08-208C9DD6D2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Estructura y Funcionamiento del Parlamento o Congreso bicameral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3E6F8E8-2891-4417-803F-EB19467924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Objetivo: analizar la estructura y el funcionamiento del sistema de dos Cámaras para destacar la importancia de la segunda Cámara</a:t>
            </a:r>
          </a:p>
          <a:p>
            <a:endParaRPr lang="es-MX" dirty="0"/>
          </a:p>
          <a:p>
            <a:r>
              <a:rPr lang="es-MX" dirty="0"/>
              <a:t>El sistema bicameral:</a:t>
            </a:r>
          </a:p>
          <a:p>
            <a:r>
              <a:rPr lang="es-MX" dirty="0"/>
              <a:t>Cámara baja, de Diputados</a:t>
            </a:r>
          </a:p>
          <a:p>
            <a:r>
              <a:rPr lang="es-MX" dirty="0"/>
              <a:t>Cámara alta, Senado</a:t>
            </a:r>
          </a:p>
        </p:txBody>
      </p:sp>
    </p:spTree>
    <p:extLst>
      <p:ext uri="{BB962C8B-B14F-4D97-AF65-F5344CB8AC3E}">
        <p14:creationId xmlns:p14="http://schemas.microsoft.com/office/powerpoint/2010/main" val="962597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CC0162D-1F49-4007-AC87-59CD9005EC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La representación política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5253C26-09DF-4D1B-937D-D3AF67F8B4A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s-MX" altLang="es-MX" dirty="0">
                <a:latin typeface="Arial" panose="020B0604020202020204" pitchFamily="34" charset="0"/>
              </a:rPr>
              <a:t>Es esencialmente y al mismo tiempo:</a:t>
            </a:r>
          </a:p>
          <a:p>
            <a:pPr>
              <a:lnSpc>
                <a:spcPct val="80000"/>
              </a:lnSpc>
            </a:pPr>
            <a:endParaRPr lang="es-MX" altLang="es-MX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lang="es-MX" altLang="es-MX" dirty="0">
                <a:latin typeface="Arial" panose="020B0604020202020204" pitchFamily="34" charset="0"/>
              </a:rPr>
              <a:t>Principio de legitimación política por la vía de la autorización que permite la elección regular de representantes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endParaRPr lang="es-MX" altLang="es-MX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lang="es-MX" altLang="es-MX" dirty="0">
                <a:latin typeface="Arial" panose="020B0604020202020204" pitchFamily="34" charset="0"/>
              </a:rPr>
              <a:t>Estructura institucional duradera que integra a mayorías y minorías y asegura la libertad de opinión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endParaRPr lang="es-MX" altLang="es-MX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lang="es-MX" altLang="es-MX" dirty="0">
                <a:latin typeface="Arial" panose="020B0604020202020204" pitchFamily="34" charset="0"/>
              </a:rPr>
              <a:t>Modalidad de comportamiento relacionada con el sistema de rendición de cuentas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endParaRPr lang="es-MX" altLang="es-MX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lang="es-MX" altLang="es-MX" dirty="0">
                <a:latin typeface="Arial" panose="020B0604020202020204" pitchFamily="34" charset="0"/>
              </a:rPr>
              <a:t>Autonomía parcial del representante frente a otros poderes e intereses</a:t>
            </a:r>
          </a:p>
          <a:p>
            <a:pPr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endParaRPr lang="es-MX" altLang="es-MX" dirty="0">
              <a:latin typeface="Arial" panose="020B0604020202020204" pitchFamily="34" charset="0"/>
            </a:endParaRPr>
          </a:p>
          <a:p>
            <a:pPr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lang="es-MX" altLang="es-MX" dirty="0">
                <a:latin typeface="Arial" panose="020B0604020202020204" pitchFamily="34" charset="0"/>
              </a:rPr>
              <a:t>Deliberación como condición de la toma de decisiones (B. </a:t>
            </a:r>
            <a:r>
              <a:rPr lang="es-MX" altLang="es-MX" dirty="0" err="1">
                <a:latin typeface="Arial" panose="020B0604020202020204" pitchFamily="34" charset="0"/>
              </a:rPr>
              <a:t>Manin</a:t>
            </a:r>
            <a:r>
              <a:rPr lang="es-MX" altLang="es-MX" dirty="0">
                <a:latin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25390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B47153-EDA6-4BF6-B26E-7F5964BFD1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El Congreso o Parlamento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1F42DC8-39B1-4E21-9D85-78C67DEA82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MX" altLang="es-MX" dirty="0"/>
              <a:t>Es el órgano colegiado de representación política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Surge de elecciones populares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No depende de ningún otro órgano para funcionar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Expresa el interés general, no el de un solo sector o grupo</a:t>
            </a:r>
          </a:p>
        </p:txBody>
      </p:sp>
    </p:spTree>
    <p:extLst>
      <p:ext uri="{BB962C8B-B14F-4D97-AF65-F5344CB8AC3E}">
        <p14:creationId xmlns:p14="http://schemas.microsoft.com/office/powerpoint/2010/main" val="2859444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4D25B7-2FF0-4406-ADFD-5C1A56DAB4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 naturaleza del Congreso o Parlamento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598B98B-E3F1-40EC-81F5-63D6868A52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altLang="es-MX" dirty="0"/>
              <a:t>Legisla = hace la Ley</a:t>
            </a:r>
          </a:p>
          <a:p>
            <a:endParaRPr lang="es-MX" altLang="es-MX" dirty="0"/>
          </a:p>
          <a:p>
            <a:r>
              <a:rPr lang="es-MX" altLang="es-MX" dirty="0"/>
              <a:t>Establece (decide) impuestos</a:t>
            </a:r>
          </a:p>
          <a:p>
            <a:endParaRPr lang="es-MX" altLang="es-MX" dirty="0"/>
          </a:p>
          <a:p>
            <a:r>
              <a:rPr lang="es-MX" altLang="es-MX" dirty="0"/>
              <a:t>Vigila al gobierno y le hace contrapeso</a:t>
            </a:r>
          </a:p>
          <a:p>
            <a:endParaRPr lang="es-MX" altLang="es-MX" dirty="0"/>
          </a:p>
          <a:p>
            <a:r>
              <a:rPr lang="es-MX" altLang="es-MX" dirty="0"/>
              <a:t>Representa al cuerpo social (nación)</a:t>
            </a:r>
          </a:p>
        </p:txBody>
      </p:sp>
    </p:spTree>
    <p:extLst>
      <p:ext uri="{BB962C8B-B14F-4D97-AF65-F5344CB8AC3E}">
        <p14:creationId xmlns:p14="http://schemas.microsoft.com/office/powerpoint/2010/main" val="1845074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8118D86-604B-4413-85C6-757F374698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Congresos o Parlamentos democráticos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8F54653-FE38-45A6-83FB-1E6778B589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altLang="es-MX" dirty="0"/>
              <a:t>Características:</a:t>
            </a:r>
          </a:p>
          <a:p>
            <a:pPr>
              <a:buNone/>
            </a:pPr>
            <a:endParaRPr lang="es-MX" altLang="es-MX" dirty="0"/>
          </a:p>
          <a:p>
            <a:pPr>
              <a:buNone/>
            </a:pPr>
            <a:r>
              <a:rPr lang="es-MX" altLang="es-MX" dirty="0"/>
              <a:t>a) Su naturaleza asamblearia (colegiada)</a:t>
            </a:r>
          </a:p>
          <a:p>
            <a:pPr>
              <a:buNone/>
            </a:pPr>
            <a:endParaRPr lang="es-MX" altLang="es-MX" dirty="0"/>
          </a:p>
          <a:p>
            <a:pPr>
              <a:buNone/>
            </a:pPr>
            <a:r>
              <a:rPr lang="es-MX" altLang="es-MX" dirty="0"/>
              <a:t>b) Su carácter permanente</a:t>
            </a:r>
          </a:p>
          <a:p>
            <a:pPr>
              <a:buNone/>
            </a:pPr>
            <a:endParaRPr lang="es-MX" altLang="es-MX" dirty="0"/>
          </a:p>
          <a:p>
            <a:pPr>
              <a:buNone/>
            </a:pPr>
            <a:r>
              <a:rPr lang="es-MX" altLang="es-MX" dirty="0"/>
              <a:t>c) Su pluralismo interno</a:t>
            </a:r>
          </a:p>
          <a:p>
            <a:pPr>
              <a:buNone/>
            </a:pPr>
            <a:endParaRPr lang="es-MX" altLang="es-MX" dirty="0"/>
          </a:p>
          <a:p>
            <a:pPr>
              <a:buNone/>
            </a:pPr>
            <a:r>
              <a:rPr lang="es-MX" altLang="es-MX" dirty="0"/>
              <a:t>d) La unión orgánica con los procesos de representación</a:t>
            </a:r>
          </a:p>
        </p:txBody>
      </p:sp>
    </p:spTree>
    <p:extLst>
      <p:ext uri="{BB962C8B-B14F-4D97-AF65-F5344CB8AC3E}">
        <p14:creationId xmlns:p14="http://schemas.microsoft.com/office/powerpoint/2010/main" val="5066674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9CE1A5-6913-457A-9A43-7B9FEF9C11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Bicameralismo, estructura más completa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A8D3D0-DFE6-4780-900A-F7DE1C3D41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MX" altLang="es-MX" dirty="0"/>
              <a:t>Se integran por dos asambleas elegidas de forma distinta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La organización del Congreso o Parlamento en dos Cámaras ofrece una estructura más evolucionada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Por lo general, el bicameralismo en sistemas presidenciales es simétrico</a:t>
            </a:r>
          </a:p>
          <a:p>
            <a:pPr>
              <a:lnSpc>
                <a:spcPct val="80000"/>
              </a:lnSpc>
            </a:pPr>
            <a:r>
              <a:rPr lang="es-MX" altLang="es-MX" dirty="0"/>
              <a:t>En Parlamentarios y mixtos es asimétrico</a:t>
            </a:r>
          </a:p>
        </p:txBody>
      </p:sp>
    </p:spTree>
    <p:extLst>
      <p:ext uri="{BB962C8B-B14F-4D97-AF65-F5344CB8AC3E}">
        <p14:creationId xmlns:p14="http://schemas.microsoft.com/office/powerpoint/2010/main" val="11589323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58FCB20-9E5C-4219-A918-C2C1A0C22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Origen de la segunda Cámara o Senado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F1389C6-6FAC-4701-A4F3-B3F06B3C06B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MX" altLang="es-MX" dirty="0"/>
              <a:t>En Inglaterra surgió a finales del siglo XIV, cuando el parlamento único se dividió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En EUA surge para asegurar la igualdad de los estados, en 1787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En Francia surge a finales del siglo XVIII para proteger el orden establecido y a la antigua clase dominante</a:t>
            </a:r>
          </a:p>
        </p:txBody>
      </p:sp>
    </p:spTree>
    <p:extLst>
      <p:ext uri="{BB962C8B-B14F-4D97-AF65-F5344CB8AC3E}">
        <p14:creationId xmlns:p14="http://schemas.microsoft.com/office/powerpoint/2010/main" val="7038999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1B0B055-595D-47A1-84B8-53A2CE5EF0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del Congreso o Parlamento moderno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57A8033-2F56-45C2-8DDB-DC12A98DCBA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MX" altLang="es-MX" dirty="0"/>
              <a:t>Se basa en un sistema de elecciones y partidos competitivos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Hace presente al país ante las instancias supremas de gobierno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Regula la competencia y regula el conflicto político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Recrea la pluralidad política</a:t>
            </a:r>
          </a:p>
        </p:txBody>
      </p:sp>
    </p:spTree>
    <p:extLst>
      <p:ext uri="{BB962C8B-B14F-4D97-AF65-F5344CB8AC3E}">
        <p14:creationId xmlns:p14="http://schemas.microsoft.com/office/powerpoint/2010/main" val="36252078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6C53C4B-336F-4AD6-BEBE-6CD912469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dirty="0">
                <a:solidFill>
                  <a:schemeClr val="tx2"/>
                </a:solidFill>
              </a:rPr>
              <a:t>EJECUTIVO-LEGISLATIVO EN SISTEMAS CON PODERES DIVIDIDOS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730E12F-45FD-415C-9C30-ACFBB38157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MX" altLang="es-MX" dirty="0"/>
              <a:t>Tres “modelos”:</a:t>
            </a:r>
          </a:p>
          <a:p>
            <a:pPr>
              <a:buNone/>
            </a:pPr>
            <a:endParaRPr lang="es-MX" altLang="es-MX" dirty="0"/>
          </a:p>
          <a:p>
            <a:r>
              <a:rPr lang="es-MX" altLang="es-MX" dirty="0"/>
              <a:t>Parlamentario</a:t>
            </a:r>
          </a:p>
          <a:p>
            <a:r>
              <a:rPr lang="es-MX" altLang="es-MX" dirty="0"/>
              <a:t>Presidencial</a:t>
            </a:r>
          </a:p>
          <a:p>
            <a:r>
              <a:rPr lang="es-MX" altLang="es-MX" dirty="0"/>
              <a:t>Mixto</a:t>
            </a:r>
          </a:p>
          <a:p>
            <a:pPr>
              <a:buNone/>
            </a:pPr>
            <a:r>
              <a:rPr lang="es-MX" altLang="es-MX" dirty="0"/>
              <a:t>(</a:t>
            </a:r>
            <a:r>
              <a:rPr lang="es-MX" altLang="es-MX" dirty="0" err="1"/>
              <a:t>Semipresidencial-semiparlamentario</a:t>
            </a:r>
            <a:r>
              <a:rPr lang="es-MX" altLang="es-MX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71694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AACFDF5-A888-4E0D-8BAE-1C38446E5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MX" sz="4000" b="1" dirty="0"/>
              <a:t>INTRODUCCIÓN AL ESTUDIO DEL PARLAMENTO</a:t>
            </a:r>
            <a:br>
              <a:rPr lang="es-MX" sz="4000" b="1" dirty="0"/>
            </a:br>
            <a:r>
              <a:rPr lang="es-MX" sz="4000" b="1" dirty="0"/>
              <a:t>Temas</a:t>
            </a:r>
            <a:endParaRPr lang="es-MX" sz="4000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2BAD75-ED2E-4C84-9297-C57641126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buNone/>
            </a:pPr>
            <a:r>
              <a:rPr lang="es-MX" sz="3600" dirty="0"/>
              <a:t>El Parlamento Moderno en la Transformación del Estado</a:t>
            </a:r>
          </a:p>
          <a:p>
            <a:pPr marL="0" indent="0">
              <a:buNone/>
            </a:pPr>
            <a:r>
              <a:rPr lang="es-MX" sz="3600" dirty="0"/>
              <a:t>Estructura y Funcionamiento del Congreso</a:t>
            </a:r>
          </a:p>
          <a:p>
            <a:pPr marL="0" lvl="0" indent="0">
              <a:buNone/>
            </a:pPr>
            <a:r>
              <a:rPr lang="es-MX" sz="3600" dirty="0"/>
              <a:t>Sistemas Parlamentarios</a:t>
            </a:r>
          </a:p>
          <a:p>
            <a:pPr marL="0" lvl="0" indent="0">
              <a:buNone/>
            </a:pPr>
            <a:r>
              <a:rPr lang="es-MX" sz="3600" dirty="0"/>
              <a:t>Sistema Presidencial Mexicano</a:t>
            </a:r>
          </a:p>
          <a:p>
            <a:pPr marL="0" lvl="0" indent="0">
              <a:buNone/>
            </a:pPr>
            <a:r>
              <a:rPr lang="es-MX" sz="3600" dirty="0"/>
              <a:t>El Sistema Mixto Francés y su Inclinación Presidencial</a:t>
            </a:r>
          </a:p>
          <a:p>
            <a:pPr marL="0" lvl="0" indent="0">
              <a:buNone/>
            </a:pPr>
            <a:r>
              <a:rPr lang="es-MX" sz="3600" dirty="0"/>
              <a:t>Funciones Básicas de los Parlamentos Contemporáneos</a:t>
            </a:r>
          </a:p>
        </p:txBody>
      </p:sp>
    </p:spTree>
    <p:extLst>
      <p:ext uri="{BB962C8B-B14F-4D97-AF65-F5344CB8AC3E}">
        <p14:creationId xmlns:p14="http://schemas.microsoft.com/office/powerpoint/2010/main" val="334219769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DFC92A-5414-412E-A812-DF53225975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El Sistema Parlamentario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37F551-E3A8-4803-8FB2-9AEA876206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Objetivo: conocer la estructura y funcionamiento de los sistemas parlamentarios y sus diferencias con los presidenciales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El parlamento, depositario del sistema de gobierno</a:t>
            </a:r>
          </a:p>
          <a:p>
            <a:r>
              <a:rPr lang="es-MX" dirty="0"/>
              <a:t>El gobierno o Poder Ejecutivo, autónomo, con funciones exclusivas</a:t>
            </a:r>
          </a:p>
          <a:p>
            <a:r>
              <a:rPr lang="es-MX" dirty="0"/>
              <a:t>Inestabilidad ministerial, dispositivo contra crisis política</a:t>
            </a:r>
          </a:p>
        </p:txBody>
      </p:sp>
    </p:spTree>
    <p:extLst>
      <p:ext uri="{BB962C8B-B14F-4D97-AF65-F5344CB8AC3E}">
        <p14:creationId xmlns:p14="http://schemas.microsoft.com/office/powerpoint/2010/main" val="351217897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8B63D6-D34D-494F-AF38-921538B2C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Sistema Parlamentario</a:t>
            </a:r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8918E5EF-3454-4467-878A-FF24A6DF0FB2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20973231"/>
              </p:ext>
            </p:extLst>
          </p:nvPr>
        </p:nvGraphicFramePr>
        <p:xfrm>
          <a:off x="4864100" y="1953419"/>
          <a:ext cx="2463800" cy="411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MS Org Chart" r:id="rId3" imgW="2463480" imgH="4114800" progId="OrgPlusWOPX.4">
                  <p:embed followColorScheme="full"/>
                </p:oleObj>
              </mc:Choice>
              <mc:Fallback>
                <p:oleObj name="MS Org Chart" r:id="rId3" imgW="2463480" imgH="4114800" progId="OrgPlusWOPX.4">
                  <p:embed followColorScheme="full"/>
                  <p:pic>
                    <p:nvPicPr>
                      <p:cNvPr id="4" name="Object 4">
                        <a:extLst>
                          <a:ext uri="{FF2B5EF4-FFF2-40B4-BE49-F238E27FC236}">
                            <a16:creationId xmlns:a16="http://schemas.microsoft.com/office/drawing/2014/main" id="{8918E5EF-3454-4467-878A-FF24A6DF0FB2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64100" y="1953419"/>
                        <a:ext cx="2463800" cy="41148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547729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0C077CC-A792-4F3F-A494-8B571B7A4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Parlamento, eje del sistema de poder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DFFD361-E5D5-4854-A72D-B7DCCFCF0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80000"/>
              </a:lnSpc>
            </a:pPr>
            <a:r>
              <a:rPr lang="es-MX" altLang="es-MX" dirty="0"/>
              <a:t>1. ¿Porqué se dice que el sistema parlamentario es de legitimidad concentrada?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2. ¿Cómo se integra el Poder Ejecutivo?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3. ¿Cómo surge el gobierno y cuál es su función?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4. ¿Cuál es la función del Jefe de Estado?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5. ¿Qué significa responsabilidad política del Jefe de Gobierno y de su Gabinete ante el Parlamento?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6. Moción de censura y cuestión de confianza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7. Disolución del Parlamento: la salida que todos quieren evitar</a:t>
            </a:r>
          </a:p>
        </p:txBody>
      </p:sp>
    </p:spTree>
    <p:extLst>
      <p:ext uri="{BB962C8B-B14F-4D97-AF65-F5344CB8AC3E}">
        <p14:creationId xmlns:p14="http://schemas.microsoft.com/office/powerpoint/2010/main" val="8259850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7345FD0-035B-487F-AFB7-56BDD647FD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El Sistema Presidencial: México y EUA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001F4B-D86C-4DE9-B7E1-0738A2AE39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Objetivo: analizar la estructura y funcionamiento del sistema presidencial mexicano y sus diferencias con el de Estados Unidos</a:t>
            </a:r>
          </a:p>
          <a:p>
            <a:r>
              <a:rPr lang="es-MX" dirty="0"/>
              <a:t>Estructura presidencial similar</a:t>
            </a:r>
          </a:p>
          <a:p>
            <a:r>
              <a:rPr lang="es-MX" dirty="0"/>
              <a:t>Funcionamiento diferente</a:t>
            </a:r>
          </a:p>
          <a:p>
            <a:r>
              <a:rPr lang="es-MX" dirty="0"/>
              <a:t>El federalismo</a:t>
            </a:r>
          </a:p>
          <a:p>
            <a:r>
              <a:rPr lang="es-MX" dirty="0"/>
              <a:t>Balance y contrapesos al Presidente</a:t>
            </a:r>
          </a:p>
          <a:p>
            <a:r>
              <a:rPr lang="es-MX" dirty="0"/>
              <a:t>La vicepresidencia, enlace con el Senado</a:t>
            </a:r>
          </a:p>
          <a:p>
            <a:r>
              <a:rPr lang="es-MX" dirty="0"/>
              <a:t>La autonomía de la Suprema Corte de Justicia</a:t>
            </a:r>
          </a:p>
        </p:txBody>
      </p:sp>
    </p:spTree>
    <p:extLst>
      <p:ext uri="{BB962C8B-B14F-4D97-AF65-F5344CB8AC3E}">
        <p14:creationId xmlns:p14="http://schemas.microsoft.com/office/powerpoint/2010/main" val="13190524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C9312E1-0921-4035-A9A2-B8AB0BFD1E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</a:t>
            </a:r>
            <a:r>
              <a:rPr lang="es-MX"/>
              <a:t>Sistema Presidencial</a:t>
            </a:r>
            <a:r>
              <a:rPr lang="es-MX" dirty="0"/>
              <a:t>: EUA y México</a:t>
            </a:r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9FB41522-B701-442C-ADAE-6FB04E095B99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911069"/>
              </p:ext>
            </p:extLst>
          </p:nvPr>
        </p:nvGraphicFramePr>
        <p:xfrm>
          <a:off x="3625850" y="3356769"/>
          <a:ext cx="4940300" cy="1308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MS Org Chart" r:id="rId3" imgW="4940280" imgH="1307880" progId="OrgPlusWOPX.4">
                  <p:embed followColorScheme="full"/>
                </p:oleObj>
              </mc:Choice>
              <mc:Fallback>
                <p:oleObj name="MS Org Chart" r:id="rId3" imgW="4940280" imgH="1307880" progId="OrgPlusWOPX.4">
                  <p:embed followColorScheme="full"/>
                  <p:pic>
                    <p:nvPicPr>
                      <p:cNvPr id="4" name="Object 4">
                        <a:extLst>
                          <a:ext uri="{FF2B5EF4-FFF2-40B4-BE49-F238E27FC236}">
                            <a16:creationId xmlns:a16="http://schemas.microsoft.com/office/drawing/2014/main" id="{9FB41522-B701-442C-ADAE-6FB04E095B99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25850" y="3356769"/>
                        <a:ext cx="4940300" cy="1308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93378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4BEFAB5-2F83-49E2-8346-EF9A4B863B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Congresos de Presidentes minoritarios y mayoritarios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B6224B7-4536-4D52-90F9-206C4472EE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>
              <a:lnSpc>
                <a:spcPct val="80000"/>
              </a:lnSpc>
            </a:pPr>
            <a:r>
              <a:rPr lang="es-MX" altLang="es-MX" dirty="0"/>
              <a:t>1. ¿Porqué el sistema presidencial corresponde a la doctrina de la doble legitimidad?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2. ¿Cómo se integra el Poder Ejecutivo y cómo surge?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3. ¿En qué consiste la doble función del Poder Ejecutivo?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4. ¿Puede haber presidentes minoritarios en el Congreso y cómo pueden gobernar en estas condiciones?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5. ¿Congresos plurales generan presidentes débiles?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6. Efectos del sistema de partidos y del electoral</a:t>
            </a:r>
          </a:p>
        </p:txBody>
      </p:sp>
    </p:spTree>
    <p:extLst>
      <p:ext uri="{BB962C8B-B14F-4D97-AF65-F5344CB8AC3E}">
        <p14:creationId xmlns:p14="http://schemas.microsoft.com/office/powerpoint/2010/main" val="3360652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AB042B6-1915-4D3E-8E0E-A859A8C457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El Sistema Mixto Francés y su Inclinación Presidencial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F487FC-6CEF-4C3F-BC51-2B104EB626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Objetivo: conocer el origen, la estructura y funcionamiento del sistema mixto francés y la reforma que lo modifica para fortalecer el poder presidencial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La Quinta República de la cohabitación política</a:t>
            </a:r>
          </a:p>
          <a:p>
            <a:r>
              <a:rPr lang="es-MX" dirty="0"/>
              <a:t>La Quinta República de mayoría presidencial</a:t>
            </a:r>
          </a:p>
        </p:txBody>
      </p:sp>
    </p:spTree>
    <p:extLst>
      <p:ext uri="{BB962C8B-B14F-4D97-AF65-F5344CB8AC3E}">
        <p14:creationId xmlns:p14="http://schemas.microsoft.com/office/powerpoint/2010/main" val="402214857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2C56290-1BDB-4C3D-8479-6405135D2E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Sistema Mixto Francés</a:t>
            </a:r>
          </a:p>
        </p:txBody>
      </p:sp>
      <p:graphicFrame>
        <p:nvGraphicFramePr>
          <p:cNvPr id="4" name="Object 4">
            <a:extLst>
              <a:ext uri="{FF2B5EF4-FFF2-40B4-BE49-F238E27FC236}">
                <a16:creationId xmlns:a16="http://schemas.microsoft.com/office/drawing/2014/main" id="{3FE445EA-7E1F-4167-A606-8B05592A65C3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1381474"/>
              </p:ext>
            </p:extLst>
          </p:nvPr>
        </p:nvGraphicFramePr>
        <p:xfrm>
          <a:off x="2838450" y="1959769"/>
          <a:ext cx="6515100" cy="410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5" name="MS Org Chart" r:id="rId3" imgW="6514920" imgH="4101840" progId="OrgPlusWOPX.4">
                  <p:embed followColorScheme="full"/>
                </p:oleObj>
              </mc:Choice>
              <mc:Fallback>
                <p:oleObj name="MS Org Chart" r:id="rId3" imgW="6514920" imgH="4101840" progId="OrgPlusWOPX.4">
                  <p:embed followColorScheme="full"/>
                  <p:pic>
                    <p:nvPicPr>
                      <p:cNvPr id="4" name="Object 4">
                        <a:extLst>
                          <a:ext uri="{FF2B5EF4-FFF2-40B4-BE49-F238E27FC236}">
                            <a16:creationId xmlns:a16="http://schemas.microsoft.com/office/drawing/2014/main" id="{3FE445EA-7E1F-4167-A606-8B05592A65C3}"/>
                          </a:ext>
                        </a:extLst>
                      </p:cNvPr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38450" y="1959769"/>
                        <a:ext cx="6515100" cy="4102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1007902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48BEFFE-FB21-485B-B2A8-AF8F9F365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De las fases alternativas al predominio del Presidente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908256-6B55-4665-9A5A-636E263AE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s-MX" altLang="es-MX" dirty="0"/>
              <a:t>1.¿En qué sentido el sistema mixto es de fases alternativas?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2. ¿Cómo se integra el Poder Ejecutivo?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3. ¿Cómo surge el Presidente y cuáles son sus funciones?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3. ¿Cómo surge el gobierno y cuáles son sus responsabilidades?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4. ¿Porqué puede haber gobiernos de signo opositor al Presidente?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5. ¿Cuál es la responsabilidad del Presidente ante un Parlamento de signo opositor?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6. Cinco años de coherencia Presidente-mayoría parlamentaria: la innovación</a:t>
            </a:r>
          </a:p>
        </p:txBody>
      </p:sp>
    </p:spTree>
    <p:extLst>
      <p:ext uri="{BB962C8B-B14F-4D97-AF65-F5344CB8AC3E}">
        <p14:creationId xmlns:p14="http://schemas.microsoft.com/office/powerpoint/2010/main" val="126011695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2BF5F8C-2B00-40EF-8CAA-CD30B1AE9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Funciones Básicas de los Parlamentos Contemporáneos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95F9BB8-8EE0-4BAF-B4F3-38D75F607A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s-MX" dirty="0"/>
              <a:t>Objetivo: revisar las funciones centrales de los parlamentos o congresos contemporáneos concebidos como instituciones que permiten darle cabida a la pluralidad política y procesar civilizadamente la conflictividad social en compromiso compartido con los grupos sociales organizados</a:t>
            </a:r>
          </a:p>
          <a:p>
            <a:endParaRPr lang="es-MX" dirty="0"/>
          </a:p>
          <a:p>
            <a:r>
              <a:rPr lang="es-MX" dirty="0"/>
              <a:t>La representación política</a:t>
            </a:r>
          </a:p>
          <a:p>
            <a:r>
              <a:rPr lang="es-MX" dirty="0"/>
              <a:t>La hechura de la ley</a:t>
            </a:r>
          </a:p>
          <a:p>
            <a:r>
              <a:rPr lang="es-MX" dirty="0"/>
              <a:t>Establecer impuestos y fiscalizar los recursos públicos</a:t>
            </a:r>
          </a:p>
          <a:p>
            <a:r>
              <a:rPr lang="es-MX" dirty="0"/>
              <a:t>El Parlamento Abierto: transparencia, rendición de cuentas e inclusión social</a:t>
            </a:r>
          </a:p>
        </p:txBody>
      </p:sp>
    </p:spTree>
    <p:extLst>
      <p:ext uri="{BB962C8B-B14F-4D97-AF65-F5344CB8AC3E}">
        <p14:creationId xmlns:p14="http://schemas.microsoft.com/office/powerpoint/2010/main" val="19311560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AFACB15-9CCB-44B0-9508-0F95CE860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Objetivo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E8D3C31-1524-4D47-A382-D897FDA244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s-MX" sz="3600" dirty="0"/>
              <a:t>Analizar el papel del Parlamento moderno en la construcción del sistema representativo y su conversión en dispositivo institucional que hace posible dotar de legitimidad al poder político y moderar la función de gobierno</a:t>
            </a:r>
            <a:r>
              <a:rPr lang="es-MX" sz="3600"/>
              <a:t>. </a:t>
            </a:r>
          </a:p>
          <a:p>
            <a:pPr marL="0" indent="0">
              <a:buNone/>
            </a:pPr>
            <a:r>
              <a:rPr lang="es-MX" sz="3600"/>
              <a:t>Con </a:t>
            </a:r>
            <a:r>
              <a:rPr lang="es-MX" sz="3600" dirty="0"/>
              <a:t>ese propósito, se revisa su ubicación y funcionamiento en los modernos sistemas de gobierno parlamentario, presidencial y mixto, y su evolución como Parlamento Abierto</a:t>
            </a:r>
          </a:p>
        </p:txBody>
      </p:sp>
    </p:spTree>
    <p:extLst>
      <p:ext uri="{BB962C8B-B14F-4D97-AF65-F5344CB8AC3E}">
        <p14:creationId xmlns:p14="http://schemas.microsoft.com/office/powerpoint/2010/main" val="312195629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AE6CD02-55D8-4E42-AD71-0F3F76F96B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sistema político hace gobernable a la sociedad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DAEBFB6-3B91-46D8-8EDD-E6D82E8947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80000"/>
              </a:lnSpc>
            </a:pPr>
            <a:r>
              <a:rPr lang="es-MX" altLang="es-MX" dirty="0"/>
              <a:t>Es la interacción de instituciones, organizaciones y procesos</a:t>
            </a:r>
          </a:p>
          <a:p>
            <a:pPr>
              <a:lnSpc>
                <a:spcPct val="80000"/>
              </a:lnSpc>
            </a:pPr>
            <a:r>
              <a:rPr lang="es-MX" altLang="es-MX" dirty="0"/>
              <a:t>Su propósito es alcanzar los objetivos de gobierno de la sociedad (D. Easton)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  <a:buFontTx/>
              <a:buNone/>
            </a:pPr>
            <a:r>
              <a:rPr lang="es-MX" altLang="es-MX" dirty="0"/>
              <a:t>Supone: </a:t>
            </a:r>
          </a:p>
          <a:p>
            <a:pPr>
              <a:lnSpc>
                <a:spcPct val="80000"/>
              </a:lnSpc>
            </a:pPr>
            <a:r>
              <a:rPr lang="es-MX" altLang="es-MX" dirty="0"/>
              <a:t>Legitimidad como aceptación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Participación libre, es decir, derecho a disentir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Normas que evitan la discrecionalidad y aseguran la convivencia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Órganos especializados de representación y ejecución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No es un bloque homogéneo</a:t>
            </a:r>
          </a:p>
        </p:txBody>
      </p:sp>
    </p:spTree>
    <p:extLst>
      <p:ext uri="{BB962C8B-B14F-4D97-AF65-F5344CB8AC3E}">
        <p14:creationId xmlns:p14="http://schemas.microsoft.com/office/powerpoint/2010/main" val="199756945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0C427B-78A5-48EC-833F-9DCCC05C6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Sistemas políticos democráticos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267283B-1E55-40BA-920B-37FDD666D8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lnSpc>
                <a:spcPct val="80000"/>
              </a:lnSpc>
            </a:pPr>
            <a:r>
              <a:rPr lang="es-MX" altLang="es-MX" dirty="0"/>
              <a:t>Producen gobiernos constitucionales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Están regulados por el derecho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Con poderes divididos y equilibrados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Con mecanismos protectores de derechos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En materia electoral, es la incertidumbre normada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Son gobiernos representativos</a:t>
            </a:r>
          </a:p>
        </p:txBody>
      </p:sp>
    </p:spTree>
    <p:extLst>
      <p:ext uri="{BB962C8B-B14F-4D97-AF65-F5344CB8AC3E}">
        <p14:creationId xmlns:p14="http://schemas.microsoft.com/office/powerpoint/2010/main" val="283117353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58A5EA9-0DE5-4540-910B-536DF75CE3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Representación y responsabilidad política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12461AB-31BE-4BE9-B3D5-FAFDA54E26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</a:pPr>
            <a:r>
              <a:rPr lang="es-MX" altLang="es-MX" dirty="0"/>
              <a:t>La representación política supone dos tipos de comportamientos: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Relación estable entre ciudadanos y gobernantes, gracias a la cual los segundos están autorizados a gobernar en nombre y siguiendo los intereses de los primeros, sin mandato imperativo (Linz)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Los representantes están sujetos a una responsabilidad política de sus propios comportamientos frente a los  ciudadanos por medio de mecanismos institucionales electorales (</a:t>
            </a:r>
            <a:r>
              <a:rPr lang="es-MX" altLang="es-MX" dirty="0" err="1"/>
              <a:t>Maurizio</a:t>
            </a:r>
            <a:r>
              <a:rPr lang="es-MX" altLang="es-MX" dirty="0"/>
              <a:t> </a:t>
            </a:r>
            <a:r>
              <a:rPr lang="es-MX" altLang="es-MX" dirty="0" err="1"/>
              <a:t>Cotta</a:t>
            </a:r>
            <a:r>
              <a:rPr lang="es-MX" altLang="es-MX" dirty="0"/>
              <a:t>) y otros de carácter estatal y social (O’Donnell), como la transparencia y la rendición de cuentas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El motor es el sistema de partidos</a:t>
            </a:r>
          </a:p>
        </p:txBody>
      </p:sp>
    </p:spTree>
    <p:extLst>
      <p:ext uri="{BB962C8B-B14F-4D97-AF65-F5344CB8AC3E}">
        <p14:creationId xmlns:p14="http://schemas.microsoft.com/office/powerpoint/2010/main" val="18341786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CC0A645-303F-46C9-921A-680BD3F68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Funciones de Congresos y Parlamentos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28E6BF7-9AED-4174-AA4D-3F62E400F8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381000" indent="-381000">
              <a:lnSpc>
                <a:spcPct val="80000"/>
              </a:lnSpc>
            </a:pPr>
            <a:r>
              <a:rPr lang="es-MX" altLang="es-MX" dirty="0"/>
              <a:t>Pueden ser múltiples:</a:t>
            </a:r>
          </a:p>
          <a:p>
            <a:pPr marL="381000" indent="-381000">
              <a:lnSpc>
                <a:spcPct val="80000"/>
              </a:lnSpc>
              <a:buFontTx/>
              <a:buNone/>
            </a:pPr>
            <a:endParaRPr lang="es-MX" altLang="es-MX" dirty="0"/>
          </a:p>
          <a:p>
            <a:pPr marL="381000" indent="-381000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lang="es-MX" altLang="es-MX" dirty="0"/>
              <a:t>La expresiva, es decir, de transmisión de las orientaciones populares</a:t>
            </a:r>
          </a:p>
          <a:p>
            <a:pPr marL="381000" indent="-381000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endParaRPr lang="es-MX" altLang="es-MX" dirty="0"/>
          </a:p>
          <a:p>
            <a:pPr marL="381000" indent="-381000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lang="es-MX" altLang="es-MX" dirty="0"/>
              <a:t>La educativa, es decir, de elevación de las diversas opiniones</a:t>
            </a:r>
          </a:p>
          <a:p>
            <a:pPr marL="381000" indent="-381000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endParaRPr lang="es-MX" altLang="es-MX" dirty="0"/>
          </a:p>
          <a:p>
            <a:pPr marL="381000" indent="-381000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lang="es-MX" altLang="es-MX" dirty="0"/>
              <a:t>La informativa, es decir, la comunicación de los intereses de las minorías</a:t>
            </a:r>
          </a:p>
          <a:p>
            <a:pPr marL="381000" indent="-381000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endParaRPr lang="es-MX" altLang="es-MX" dirty="0"/>
          </a:p>
          <a:p>
            <a:pPr marL="381000" indent="-381000">
              <a:lnSpc>
                <a:spcPct val="80000"/>
              </a:lnSpc>
              <a:buFont typeface="Wingdings" panose="05000000000000000000" pitchFamily="2" charset="2"/>
              <a:buAutoNum type="alphaLcParenR"/>
            </a:pPr>
            <a:r>
              <a:rPr lang="es-MX" altLang="es-MX" dirty="0"/>
              <a:t>La de control del Poder Ejecutivo; la legislativa; la financiera; la representativa</a:t>
            </a:r>
          </a:p>
        </p:txBody>
      </p:sp>
    </p:spTree>
    <p:extLst>
      <p:ext uri="{BB962C8B-B14F-4D97-AF65-F5344CB8AC3E}">
        <p14:creationId xmlns:p14="http://schemas.microsoft.com/office/powerpoint/2010/main" val="32323927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99D605C-4030-477E-AD8A-4D2CB26852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Parlamento Abierto, concepto en desarrollo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35BCA66-1AB1-49F8-9AEE-F5733FAB522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Esencialmente, el que busca modificar el paradigma de la representación política para privilegiar la participación de la ciudadanía en el proceso deliberativo de los órganos legislativos</a:t>
            </a:r>
          </a:p>
          <a:p>
            <a:r>
              <a:rPr lang="es-MX" dirty="0"/>
              <a:t>Se basa en el uso de las tecnologías como elemento posibilitador de una mayor vinculación entre representantes y representados</a:t>
            </a:r>
          </a:p>
          <a:p>
            <a:r>
              <a:rPr lang="es-MX" dirty="0"/>
              <a:t>Características fundamentales: transparencia e inclusión en su desempeño</a:t>
            </a:r>
          </a:p>
          <a:p>
            <a:r>
              <a:rPr lang="es-MX" dirty="0"/>
              <a:t>Sin transparencia no puede haber rendición de cuentas</a:t>
            </a:r>
          </a:p>
          <a:p>
            <a:r>
              <a:rPr lang="es-MX" dirty="0"/>
              <a:t>Sin participación social, la legitimidad se debilita</a:t>
            </a:r>
          </a:p>
        </p:txBody>
      </p:sp>
    </p:spTree>
    <p:extLst>
      <p:ext uri="{BB962C8B-B14F-4D97-AF65-F5344CB8AC3E}">
        <p14:creationId xmlns:p14="http://schemas.microsoft.com/office/powerpoint/2010/main" val="130908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B8F747-979B-496D-8409-2BA1C84D68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Características del Parlamento Abierto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F20471D-EC21-4C4C-8595-503DA5973D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Implica máxima publicidad en la información, procedimientos claros y difusión de la actividad legislativa</a:t>
            </a:r>
          </a:p>
          <a:p>
            <a:r>
              <a:rPr lang="es-MX" dirty="0"/>
              <a:t>Conlleva el acceso a la información de la actividad legislativa, posibilitando que el ciudadano conozca la actividad de sus representantes y su trascendencia (votaciones, iniciativas, asistencias, entre otros)</a:t>
            </a:r>
          </a:p>
          <a:p>
            <a:r>
              <a:rPr lang="es-MX" dirty="0"/>
              <a:t>Implica transparencia total en lo relacionado al uso y ejercicio de los recursos públicos</a:t>
            </a:r>
          </a:p>
          <a:p>
            <a:r>
              <a:rPr lang="es-MX" dirty="0"/>
              <a:t>Contempla mecanismos efectivos de participación política donde se promueva una ciudadanía activa en los distintos procesos legislativos </a:t>
            </a:r>
            <a:r>
              <a:rPr lang="es-MX" sz="2000" dirty="0"/>
              <a:t>(De Luca, 2015)</a:t>
            </a:r>
          </a:p>
        </p:txBody>
      </p:sp>
    </p:spTree>
    <p:extLst>
      <p:ext uri="{BB962C8B-B14F-4D97-AF65-F5344CB8AC3E}">
        <p14:creationId xmlns:p14="http://schemas.microsoft.com/office/powerpoint/2010/main" val="176634221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F8CFCA0-CF27-4A69-8AF6-442CFBA998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dirty="0"/>
              <a:t>Legisladores proactivos y supervisión externa, condición de buen desempeño del Congreso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6381A5F-0DE8-4976-B17F-C01FF14DA3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es-MX" dirty="0"/>
              <a:t>No se limita a lograr apoyo para las decisiones legislativas</a:t>
            </a:r>
          </a:p>
          <a:p>
            <a:pPr algn="just">
              <a:buNone/>
            </a:pPr>
            <a:r>
              <a:rPr lang="es-MX" dirty="0"/>
              <a:t>Su objetivo es incorporar a los actores sociales en la concepción y definición de iniciativas de ley</a:t>
            </a:r>
          </a:p>
          <a:p>
            <a:pPr algn="just">
              <a:buNone/>
            </a:pPr>
            <a:r>
              <a:rPr lang="es-MX" dirty="0"/>
              <a:t>Escuchar lo que la gente dice de la institución, de sus servicios, de sus decisiones, exige que sean los legisladores quienes ejerzan el liderazgo de ese proceso de apertura</a:t>
            </a:r>
            <a:r>
              <a:rPr lang="es-MX" sz="2000" dirty="0"/>
              <a:t> (Manchado, 2010)</a:t>
            </a:r>
          </a:p>
          <a:p>
            <a:pPr marL="0" indent="0">
              <a:buNone/>
            </a:pPr>
            <a:r>
              <a:rPr lang="es-MX" dirty="0"/>
              <a:t>El vehículo para establecer pesos y contrapesos entre la demanda de apertura y la oferta de opacidad es labor de las instituciones externas en la evaluación del trabajo legislativo</a:t>
            </a:r>
          </a:p>
        </p:txBody>
      </p:sp>
    </p:spTree>
    <p:extLst>
      <p:ext uri="{BB962C8B-B14F-4D97-AF65-F5344CB8AC3E}">
        <p14:creationId xmlns:p14="http://schemas.microsoft.com/office/powerpoint/2010/main" val="13190889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21A6768-D563-48F5-89FC-4C880D1AD4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Parlamento Abierto es un sistema  de compromisos compartidos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EE1B8A-E74E-49D1-8968-65C0EA3697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El nexo información-confianza permite la coordinación entre los ciudadanos y el Parlamento</a:t>
            </a:r>
          </a:p>
          <a:p>
            <a:r>
              <a:rPr lang="es-MX" dirty="0"/>
              <a:t>Es una forma de conexión con el público que promueve tomas de decisión visibles</a:t>
            </a:r>
          </a:p>
          <a:p>
            <a:r>
              <a:rPr lang="es-MX" dirty="0"/>
              <a:t>Reduce los costos de transacción, ya que ambos encontrarán benéfico emprender acciones cooperativas</a:t>
            </a:r>
          </a:p>
          <a:p>
            <a:pPr algn="just"/>
            <a:r>
              <a:rPr lang="es-MX" dirty="0"/>
              <a:t>Trabaja en cooperación con otras organizaciones con propósitos públicos comunes </a:t>
            </a:r>
            <a:r>
              <a:rPr lang="es-MX" sz="2000" dirty="0"/>
              <a:t>(</a:t>
            </a:r>
            <a:r>
              <a:rPr lang="es-MX" sz="2000" dirty="0" err="1"/>
              <a:t>Stirton</a:t>
            </a:r>
            <a:r>
              <a:rPr lang="es-MX" sz="2000" dirty="0"/>
              <a:t> y </a:t>
            </a:r>
            <a:r>
              <a:rPr lang="es-MX" sz="2000" dirty="0" err="1"/>
              <a:t>Lodge</a:t>
            </a:r>
            <a:r>
              <a:rPr lang="es-MX" sz="2000" dirty="0"/>
              <a:t>, 2001)</a:t>
            </a:r>
          </a:p>
        </p:txBody>
      </p:sp>
    </p:spTree>
    <p:extLst>
      <p:ext uri="{BB962C8B-B14F-4D97-AF65-F5344CB8AC3E}">
        <p14:creationId xmlns:p14="http://schemas.microsoft.com/office/powerpoint/2010/main" val="18069708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6A1DC11-D41C-49FE-863E-DA1D309AD8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Las decisiones económicas son la causa del retroceso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20E6296-1D50-4673-867A-C46407C5619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US" dirty="0"/>
              <a:t>La política económica que afecta el bienestar de las personas fue decidida por las élites políticas. Fue un retroceso o “recesión democrática” (</a:t>
            </a:r>
            <a:r>
              <a:rPr lang="es-US" dirty="0" err="1"/>
              <a:t>Diamond</a:t>
            </a:r>
            <a:r>
              <a:rPr lang="es-US" dirty="0"/>
              <a:t>, 2008)</a:t>
            </a:r>
          </a:p>
          <a:p>
            <a:r>
              <a:rPr lang="es-US" dirty="0"/>
              <a:t>El sistema representativo actúa en favor de los de siempre: se gobierna para una oligarquía (Oxfam, 2016; </a:t>
            </a:r>
            <a:r>
              <a:rPr lang="es-US" dirty="0" err="1"/>
              <a:t>Piketty</a:t>
            </a:r>
            <a:r>
              <a:rPr lang="es-US" dirty="0"/>
              <a:t>, 2013)</a:t>
            </a:r>
          </a:p>
          <a:p>
            <a:r>
              <a:rPr lang="es-US" dirty="0"/>
              <a:t>La situación de EUA, GB y Francia muestra las fallas del liberalismo antidemocrático. Sus estragos son mayores en países como México</a:t>
            </a:r>
          </a:p>
          <a:p>
            <a:r>
              <a:rPr lang="es-US" dirty="0"/>
              <a:t>La decisión en favor de ese programa económico corresponde a un sistema que no representa a los grupos sociales desfavorecidos</a:t>
            </a:r>
          </a:p>
          <a:p>
            <a:r>
              <a:rPr lang="es-US" dirty="0"/>
              <a:t>Por eso, las fallas del proyecto neoliberal lo son también de la democracia representativa</a:t>
            </a:r>
          </a:p>
        </p:txBody>
      </p:sp>
    </p:spTree>
    <p:extLst>
      <p:ext uri="{BB962C8B-B14F-4D97-AF65-F5344CB8AC3E}">
        <p14:creationId xmlns:p14="http://schemas.microsoft.com/office/powerpoint/2010/main" val="153958924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985262-FB6E-4161-B350-4F77AE70B0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Congreso Abierto es fundamental para ampliar la participación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A3950E6-880D-4BFA-9392-8B6CD4FCB58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US" dirty="0"/>
              <a:t>Los cuestionamientos a la democracia representativa provienen de sus éxitos: las libertades políticas y la igualdad jurídica</a:t>
            </a:r>
          </a:p>
          <a:p>
            <a:r>
              <a:rPr lang="es-US" dirty="0"/>
              <a:t>Los movimientos sociales promueven mecanismos de democracia directa: referéndum, iniciativa ciudadana, consultas</a:t>
            </a:r>
          </a:p>
          <a:p>
            <a:r>
              <a:rPr lang="es-US" dirty="0"/>
              <a:t>Bien visto, buscan superar los límites del sistema representativo para ampliar la participación</a:t>
            </a:r>
          </a:p>
          <a:p>
            <a:r>
              <a:rPr lang="es-US" dirty="0"/>
              <a:t>Los mecanismos del Gobierno y Parlamento Abierto vienen a fortalecer el proceso de toma de decisiones</a:t>
            </a:r>
          </a:p>
        </p:txBody>
      </p:sp>
    </p:spTree>
    <p:extLst>
      <p:ext uri="{BB962C8B-B14F-4D97-AF65-F5344CB8AC3E}">
        <p14:creationId xmlns:p14="http://schemas.microsoft.com/office/powerpoint/2010/main" val="238124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BFEF48B-5730-4D14-9CA5-92D6943191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El Parlamento Moderno en la Transformación del Estado</a:t>
            </a:r>
            <a:endParaRPr lang="es-MX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C33CD60-AE8D-4A94-A69D-3E2022841D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Objetivo: estudiar el surgimiento del Parlamento moderno como pilar de la transformación del Estado en un poder moderado, garante de derechos</a:t>
            </a:r>
          </a:p>
          <a:p>
            <a:pPr marL="0" indent="0">
              <a:buNone/>
            </a:pPr>
            <a:endParaRPr lang="es-MX" dirty="0"/>
          </a:p>
          <a:p>
            <a:r>
              <a:rPr lang="es-MX" dirty="0"/>
              <a:t>El principio de división de poderes</a:t>
            </a:r>
          </a:p>
          <a:p>
            <a:r>
              <a:rPr lang="es-MX" dirty="0"/>
              <a:t>El Surgimiento del Parlamento Moderno y los derechos políticos</a:t>
            </a:r>
          </a:p>
          <a:p>
            <a:r>
              <a:rPr lang="es-MX" dirty="0"/>
              <a:t>La construcción del sistema representativo</a:t>
            </a:r>
          </a:p>
        </p:txBody>
      </p:sp>
    </p:spTree>
    <p:extLst>
      <p:ext uri="{BB962C8B-B14F-4D97-AF65-F5344CB8AC3E}">
        <p14:creationId xmlns:p14="http://schemas.microsoft.com/office/powerpoint/2010/main" val="79192972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956BD4-B754-4BF2-AA61-614B982D8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El Congreso moderno pasa de moderador del poder a espacio de participación social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6E9F409E-50C4-4997-AF44-5292295F17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4000" dirty="0"/>
              <a:t>El Parlamento moderno, fundamental en la construcción del sistema representativo, deviene dispositivo institucional que hace posible dotar de legitimidad al poder político por medio de la transparencia, la rendición de cuentas y la inclusión social: el Congreso Abierto</a:t>
            </a:r>
          </a:p>
        </p:txBody>
      </p:sp>
    </p:spTree>
    <p:extLst>
      <p:ext uri="{BB962C8B-B14F-4D97-AF65-F5344CB8AC3E}">
        <p14:creationId xmlns:p14="http://schemas.microsoft.com/office/powerpoint/2010/main" val="2511573089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D621B1-6BFD-4181-AC6B-7856869435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/>
              <a:t>Preguntas para evaluación del Módulo</a:t>
            </a:r>
            <a:endParaRPr lang="es-MX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424CDD0-B5C8-4268-AEDC-0D628DE6E0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s-MX" dirty="0"/>
              <a:t>1/ ¿Por qué hablar del parlamento moderno significa hablar de derechos políticos?</a:t>
            </a:r>
          </a:p>
          <a:p>
            <a:r>
              <a:rPr lang="es-MX" dirty="0"/>
              <a:t>Por su extensión y contenido</a:t>
            </a:r>
          </a:p>
          <a:p>
            <a:r>
              <a:rPr lang="es-MX" dirty="0"/>
              <a:t>Porque antes no existían</a:t>
            </a:r>
          </a:p>
          <a:p>
            <a:r>
              <a:rPr lang="es-MX" dirty="0"/>
              <a:t>Porque protegen a los individuos</a:t>
            </a:r>
          </a:p>
          <a:p>
            <a:r>
              <a:rPr lang="es-MX" dirty="0"/>
              <a:t>2/ La representación política supone mecanismos institucionales de autorización y de control sobre los representantes, siempre en expansión: </a:t>
            </a:r>
          </a:p>
          <a:p>
            <a:r>
              <a:rPr lang="es-MX" dirty="0"/>
              <a:t>Cierto</a:t>
            </a:r>
          </a:p>
          <a:p>
            <a:r>
              <a:rPr lang="es-MX" dirty="0"/>
              <a:t>Falso</a:t>
            </a:r>
          </a:p>
          <a:p>
            <a:r>
              <a:rPr lang="es-MX" dirty="0"/>
              <a:t>3/ Anote 3 funciones básicas de todo Congreso.</a:t>
            </a:r>
          </a:p>
          <a:p>
            <a:r>
              <a:rPr lang="es-MX" dirty="0"/>
              <a:t>4/ ¿Por qué las decisiones económicas han afectado al sistema representativo en las democracias contemporáneas?</a:t>
            </a:r>
          </a:p>
          <a:p>
            <a:r>
              <a:rPr lang="es-MX" dirty="0"/>
              <a:t>Por populistas</a:t>
            </a:r>
          </a:p>
          <a:p>
            <a:r>
              <a:rPr lang="es-MX" dirty="0"/>
              <a:t>Por representativas</a:t>
            </a:r>
          </a:p>
          <a:p>
            <a:r>
              <a:rPr lang="es-MX" dirty="0"/>
              <a:t>Por favorecer a los privilegiados</a:t>
            </a:r>
          </a:p>
          <a:p>
            <a:r>
              <a:rPr lang="es-MX" dirty="0"/>
              <a:t>5/ Escriba 3 características del Congreso Abierto.</a:t>
            </a:r>
          </a:p>
        </p:txBody>
      </p:sp>
    </p:spTree>
    <p:extLst>
      <p:ext uri="{BB962C8B-B14F-4D97-AF65-F5344CB8AC3E}">
        <p14:creationId xmlns:p14="http://schemas.microsoft.com/office/powerpoint/2010/main" val="4257055314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1EF665-9D91-46D4-890A-40F3F34639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MX" dirty="0"/>
              <a:t>Muchas Gracias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1DFF68D-2D82-4219-8BD1-F0BC55FD2DF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MX" dirty="0"/>
              <a:t>Hasta Luego</a:t>
            </a:r>
          </a:p>
        </p:txBody>
      </p:sp>
    </p:spTree>
    <p:extLst>
      <p:ext uri="{BB962C8B-B14F-4D97-AF65-F5344CB8AC3E}">
        <p14:creationId xmlns:p14="http://schemas.microsoft.com/office/powerpoint/2010/main" val="3607967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73E592-9B01-4B20-8037-036AA34F32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¿Está amenazada la democracia representativa?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436DA40-A2A7-4F85-BB2D-EB538E7DB1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US" dirty="0"/>
              <a:t>EUA, GB y Francia son democracias liberales desarrolladas en sentido político, económico y social</a:t>
            </a:r>
          </a:p>
          <a:p>
            <a:r>
              <a:rPr lang="es-US" dirty="0"/>
              <a:t>Movimientos cuestionan decisiones políticas que consideran desventajosas: pertenencia a la UE en GB; el TLC en EUA; globalización y desatención de necesidades sociales en Francia</a:t>
            </a:r>
          </a:p>
          <a:p>
            <a:r>
              <a:rPr lang="es-US" dirty="0"/>
              <a:t>Condujeron a la derrota de los demócratas y al triunfo de Trump en EUA, a la neutralización de las fuerzas moderadas en GB y a la de las progresistas en Francia</a:t>
            </a:r>
          </a:p>
          <a:p>
            <a:r>
              <a:rPr lang="es-US" dirty="0"/>
              <a:t>La demanda social es democratizar la democracia: abrir más la toma de decisiones a la participación social; afianzar el Gobierno Abierto y el Parlamento Abierto</a:t>
            </a:r>
          </a:p>
          <a:p>
            <a:r>
              <a:rPr lang="es-US" dirty="0"/>
              <a:t>Es la exigencia de readecuar el desempeño de las instituciones políticas</a:t>
            </a:r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961838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5DBE8E-890E-42E1-A1ED-1655785C58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altLang="es-MX" b="1" dirty="0">
                <a:solidFill>
                  <a:schemeClr val="tx2"/>
                </a:solidFill>
              </a:rPr>
              <a:t>¿Para qué sirven las instituciones del Estado?</a:t>
            </a:r>
            <a:endParaRPr lang="es-MX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45DF18C4-82B0-4232-A4E3-D8034AB1BB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MX" altLang="es-MX" dirty="0"/>
              <a:t>Sin las instituciones: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No hay autoridad = no hay gobierno autorizado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No hay un tercero no implicado (juez)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El individuo es una potencia</a:t>
            </a:r>
          </a:p>
          <a:p>
            <a:pPr>
              <a:lnSpc>
                <a:spcPct val="80000"/>
              </a:lnSpc>
            </a:pPr>
            <a:endParaRPr lang="es-MX" altLang="es-MX" dirty="0"/>
          </a:p>
          <a:p>
            <a:pPr>
              <a:lnSpc>
                <a:spcPct val="80000"/>
              </a:lnSpc>
            </a:pPr>
            <a:r>
              <a:rPr lang="es-MX" altLang="es-MX" dirty="0"/>
              <a:t>Consecuencia: la guerra (Hobbes)</a:t>
            </a:r>
          </a:p>
        </p:txBody>
      </p:sp>
    </p:spTree>
    <p:extLst>
      <p:ext uri="{BB962C8B-B14F-4D97-AF65-F5344CB8AC3E}">
        <p14:creationId xmlns:p14="http://schemas.microsoft.com/office/powerpoint/2010/main" val="9376020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E2F94D0-99B7-424E-9CB1-C7D28B2BBB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Justificación de las instituciones políticas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ECA4CB-50B0-4CBC-B3ED-6E14C07A7E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altLang="es-MX" dirty="0"/>
              <a:t>Organizan la sociedad política</a:t>
            </a:r>
          </a:p>
          <a:p>
            <a:endParaRPr lang="es-MX" altLang="es-MX" dirty="0"/>
          </a:p>
          <a:p>
            <a:r>
              <a:rPr lang="es-MX" altLang="es-MX" dirty="0"/>
              <a:t>Establecen las rutas de tráfico</a:t>
            </a:r>
          </a:p>
          <a:p>
            <a:endParaRPr lang="es-MX" altLang="es-MX" dirty="0"/>
          </a:p>
          <a:p>
            <a:r>
              <a:rPr lang="es-MX" altLang="es-MX" dirty="0"/>
              <a:t>Comprenden un sistema de premios y castigos</a:t>
            </a:r>
          </a:p>
          <a:p>
            <a:endParaRPr lang="es-MX" altLang="es-MX" dirty="0"/>
          </a:p>
          <a:p>
            <a:r>
              <a:rPr lang="es-MX" altLang="es-MX" dirty="0"/>
              <a:t>Crean rutinas de comportamiento</a:t>
            </a:r>
          </a:p>
          <a:p>
            <a:endParaRPr lang="es-MX" altLang="es-MX" dirty="0"/>
          </a:p>
          <a:p>
            <a:r>
              <a:rPr lang="es-MX" altLang="es-MX" dirty="0"/>
              <a:t>Protegen las libertades individuales (G. Sartori)</a:t>
            </a:r>
          </a:p>
          <a:p>
            <a:endParaRPr lang="es-MX" altLang="es-MX" dirty="0"/>
          </a:p>
          <a:p>
            <a:r>
              <a:rPr lang="es-MX" altLang="es-MX" dirty="0"/>
              <a:t>Nos facilitan la existencia</a:t>
            </a:r>
          </a:p>
        </p:txBody>
      </p:sp>
    </p:spTree>
    <p:extLst>
      <p:ext uri="{BB962C8B-B14F-4D97-AF65-F5344CB8AC3E}">
        <p14:creationId xmlns:p14="http://schemas.microsoft.com/office/powerpoint/2010/main" val="11021306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BAEC7B2-D264-4080-A3E2-83D3A57064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Funciones de las instituciones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1819CFFD-A6F3-4D59-95B5-B45A9E918A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MX" altLang="es-MX" dirty="0">
                <a:latin typeface="Arial" panose="020B0604020202020204" pitchFamily="34" charset="0"/>
              </a:rPr>
              <a:t>Punto de identidad</a:t>
            </a:r>
          </a:p>
          <a:p>
            <a:endParaRPr lang="es-MX" altLang="es-MX" dirty="0">
              <a:latin typeface="Arial" panose="020B0604020202020204" pitchFamily="34" charset="0"/>
            </a:endParaRPr>
          </a:p>
          <a:p>
            <a:r>
              <a:rPr lang="es-MX" altLang="es-MX" dirty="0">
                <a:latin typeface="Arial" panose="020B0604020202020204" pitchFamily="34" charset="0"/>
              </a:rPr>
              <a:t>Ordenadoras</a:t>
            </a:r>
          </a:p>
          <a:p>
            <a:endParaRPr lang="es-MX" altLang="es-MX" dirty="0">
              <a:latin typeface="Arial" panose="020B0604020202020204" pitchFamily="34" charset="0"/>
            </a:endParaRPr>
          </a:p>
          <a:p>
            <a:r>
              <a:rPr lang="es-MX" altLang="es-MX" dirty="0">
                <a:latin typeface="Arial" panose="020B0604020202020204" pitchFamily="34" charset="0"/>
              </a:rPr>
              <a:t>Protectoras</a:t>
            </a:r>
          </a:p>
          <a:p>
            <a:endParaRPr lang="es-MX" altLang="es-MX" dirty="0">
              <a:latin typeface="Arial" panose="020B0604020202020204" pitchFamily="34" charset="0"/>
            </a:endParaRPr>
          </a:p>
          <a:p>
            <a:r>
              <a:rPr lang="es-MX" altLang="es-MX" dirty="0">
                <a:latin typeface="Arial" panose="020B0604020202020204" pitchFamily="34" charset="0"/>
              </a:rPr>
              <a:t>Comunicadoras</a:t>
            </a:r>
          </a:p>
          <a:p>
            <a:endParaRPr lang="es-MX" altLang="es-MX" dirty="0">
              <a:latin typeface="Arial" panose="020B0604020202020204" pitchFamily="34" charset="0"/>
            </a:endParaRPr>
          </a:p>
          <a:p>
            <a:r>
              <a:rPr lang="es-MX" altLang="es-MX" dirty="0">
                <a:latin typeface="Arial" panose="020B0604020202020204" pitchFamily="34" charset="0"/>
              </a:rPr>
              <a:t>Mediadoras</a:t>
            </a:r>
          </a:p>
          <a:p>
            <a:endParaRPr lang="es-MX" altLang="es-MX" dirty="0">
              <a:latin typeface="Arial" panose="020B0604020202020204" pitchFamily="34" charset="0"/>
            </a:endParaRPr>
          </a:p>
          <a:p>
            <a:r>
              <a:rPr lang="es-MX" altLang="es-MX" dirty="0">
                <a:latin typeface="Arial" panose="020B0604020202020204" pitchFamily="34" charset="0"/>
              </a:rPr>
              <a:t>Están al servicio de los individuos (G. Peters)</a:t>
            </a:r>
          </a:p>
        </p:txBody>
      </p:sp>
    </p:spTree>
    <p:extLst>
      <p:ext uri="{BB962C8B-B14F-4D97-AF65-F5344CB8AC3E}">
        <p14:creationId xmlns:p14="http://schemas.microsoft.com/office/powerpoint/2010/main" val="42147982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B98AE53-04B5-4312-8843-D96BCADEA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dirty="0"/>
              <a:t>El parlamento moderno, la gran construcción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17F1359-FE19-4A8D-9B13-D71750D23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MX" dirty="0"/>
              <a:t>Construcción política, por los derechos que promueve</a:t>
            </a:r>
          </a:p>
          <a:p>
            <a:r>
              <a:rPr lang="es-MX" dirty="0"/>
              <a:t>Construcción institucional, por la ingeniería política de su diseño</a:t>
            </a:r>
          </a:p>
          <a:p>
            <a:r>
              <a:rPr lang="es-MX" dirty="0"/>
              <a:t>Su efecto transformador sobre el Estado absolutista: división de poderes</a:t>
            </a:r>
          </a:p>
          <a:p>
            <a:r>
              <a:rPr lang="es-MX" dirty="0"/>
              <a:t>La defensa de las libertades</a:t>
            </a:r>
          </a:p>
          <a:p>
            <a:r>
              <a:rPr lang="es-MX" dirty="0"/>
              <a:t>La garantía de derechos</a:t>
            </a:r>
          </a:p>
          <a:p>
            <a:r>
              <a:rPr lang="es-MX" dirty="0"/>
              <a:t>La elección de representantes</a:t>
            </a:r>
          </a:p>
          <a:p>
            <a:r>
              <a:rPr lang="es-MX" dirty="0"/>
              <a:t>El surgimiento de sistemas electorales</a:t>
            </a:r>
          </a:p>
          <a:p>
            <a:r>
              <a:rPr lang="es-MX" dirty="0"/>
              <a:t>La aparición de partidos políticos</a:t>
            </a:r>
          </a:p>
          <a:p>
            <a:endParaRPr lang="es-MX" dirty="0"/>
          </a:p>
          <a:p>
            <a:endParaRPr lang="es-MX" dirty="0"/>
          </a:p>
        </p:txBody>
      </p:sp>
    </p:spTree>
    <p:extLst>
      <p:ext uri="{BB962C8B-B14F-4D97-AF65-F5344CB8AC3E}">
        <p14:creationId xmlns:p14="http://schemas.microsoft.com/office/powerpoint/2010/main" val="380612068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3369</TotalTime>
  <Words>2352</Words>
  <Application>Microsoft Office PowerPoint</Application>
  <PresentationFormat>Panorámica</PresentationFormat>
  <Paragraphs>316</Paragraphs>
  <Slides>42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8" baseType="lpstr">
      <vt:lpstr>Arial</vt:lpstr>
      <vt:lpstr>Calibri</vt:lpstr>
      <vt:lpstr>Calibri Light</vt:lpstr>
      <vt:lpstr>Wingdings</vt:lpstr>
      <vt:lpstr>Tema de Office</vt:lpstr>
      <vt:lpstr>MS Org Chart</vt:lpstr>
      <vt:lpstr>D I P L O M A D O Derecho Parlamentario y Técnica Legislativa en Parlamentos Abiertos  MÓDULO I INTRODUCCIÓN AL ESTUDIO DEL PARLAMENTO</vt:lpstr>
      <vt:lpstr>INTRODUCCIÓN AL ESTUDIO DEL PARLAMENTO Temas</vt:lpstr>
      <vt:lpstr>Objetivo</vt:lpstr>
      <vt:lpstr>El Parlamento Moderno en la Transformación del Estado</vt:lpstr>
      <vt:lpstr>¿Está amenazada la democracia representativa?</vt:lpstr>
      <vt:lpstr>¿Para qué sirven las instituciones del Estado?</vt:lpstr>
      <vt:lpstr>Justificación de las instituciones políticas</vt:lpstr>
      <vt:lpstr>Funciones de las instituciones</vt:lpstr>
      <vt:lpstr>El parlamento moderno, la gran construcción</vt:lpstr>
      <vt:lpstr>La división de poderes</vt:lpstr>
      <vt:lpstr>Estructura y Funcionamiento del Parlamento o Congreso bicameral</vt:lpstr>
      <vt:lpstr>La representación política</vt:lpstr>
      <vt:lpstr>El Congreso o Parlamento</vt:lpstr>
      <vt:lpstr>La naturaleza del Congreso o Parlamento</vt:lpstr>
      <vt:lpstr>Congresos o Parlamentos democráticos</vt:lpstr>
      <vt:lpstr>Bicameralismo, estructura más completa</vt:lpstr>
      <vt:lpstr>Origen de la segunda Cámara o Senado</vt:lpstr>
      <vt:lpstr>Características del Congreso o Parlamento moderno</vt:lpstr>
      <vt:lpstr>EJECUTIVO-LEGISLATIVO EN SISTEMAS CON PODERES DIVIDIDOS</vt:lpstr>
      <vt:lpstr>El Sistema Parlamentario</vt:lpstr>
      <vt:lpstr>Sistema Parlamentario</vt:lpstr>
      <vt:lpstr>El Parlamento, eje del sistema de poder</vt:lpstr>
      <vt:lpstr>El Sistema Presidencial: México y EUA</vt:lpstr>
      <vt:lpstr>El Sistema Presidencial: EUA y México</vt:lpstr>
      <vt:lpstr>Congresos de Presidentes minoritarios y mayoritarios</vt:lpstr>
      <vt:lpstr>El Sistema Mixto Francés y su Inclinación Presidencial</vt:lpstr>
      <vt:lpstr>El Sistema Mixto Francés</vt:lpstr>
      <vt:lpstr>De las fases alternativas al predominio del Presidente</vt:lpstr>
      <vt:lpstr>Funciones Básicas de los Parlamentos Contemporáneos</vt:lpstr>
      <vt:lpstr>El sistema político hace gobernable a la sociedad</vt:lpstr>
      <vt:lpstr>Sistemas políticos democráticos</vt:lpstr>
      <vt:lpstr>Representación y responsabilidad política</vt:lpstr>
      <vt:lpstr>Funciones de Congresos y Parlamentos</vt:lpstr>
      <vt:lpstr>Parlamento Abierto, concepto en desarrollo</vt:lpstr>
      <vt:lpstr>Características del Parlamento Abierto</vt:lpstr>
      <vt:lpstr>Legisladores proactivos y supervisión externa, condición de buen desempeño del Congreso</vt:lpstr>
      <vt:lpstr>El Parlamento Abierto es un sistema  de compromisos compartidos</vt:lpstr>
      <vt:lpstr>Las decisiones económicas son la causa del retroceso</vt:lpstr>
      <vt:lpstr>El Congreso Abierto es fundamental para ampliar la participación</vt:lpstr>
      <vt:lpstr>El Congreso moderno pasa de moderador del poder a espacio de participación social</vt:lpstr>
      <vt:lpstr>Preguntas para evaluación del Módulo</vt:lpstr>
      <vt:lpstr>Muchas Gracias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 I P L O M A D O Derecho Parlamentario y Técnica Legislativa en Parlamentos Abiertos    MÓDULO I</dc:title>
  <dc:creator>Ricardo Espinoza Toledo</dc:creator>
  <cp:lastModifiedBy>MA. GUADALUPE LOPEZ OSORNIO</cp:lastModifiedBy>
  <cp:revision>3</cp:revision>
  <dcterms:created xsi:type="dcterms:W3CDTF">2019-10-09T17:23:26Z</dcterms:created>
  <dcterms:modified xsi:type="dcterms:W3CDTF">2019-12-18T18:32:01Z</dcterms:modified>
</cp:coreProperties>
</file>