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44" autoAdjust="0"/>
    <p:restoredTop sz="94660"/>
  </p:normalViewPr>
  <p:slideViewPr>
    <p:cSldViewPr snapToGrid="0">
      <p:cViewPr varScale="1">
        <p:scale>
          <a:sx n="72" d="100"/>
          <a:sy n="72" d="100"/>
        </p:scale>
        <p:origin x="65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2C5C70-47BC-4DBE-9EED-D754CCDC4DD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DD8E4E01-05FB-458C-B3A1-E0FE83D6269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5FC7269E-1DC8-4B1A-A73E-C54CDE373BAA}"/>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5" name="Marcador de pie de página 4">
            <a:extLst>
              <a:ext uri="{FF2B5EF4-FFF2-40B4-BE49-F238E27FC236}">
                <a16:creationId xmlns:a16="http://schemas.microsoft.com/office/drawing/2014/main" id="{34FA5978-33D7-401A-8405-755F1F9CADB5}"/>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0A2C6D2-8A3D-4329-916C-13F7582068B4}"/>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11874592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9060AD-BF0C-4DBD-A5E8-E5D242B8CFD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F8BFF032-8D83-41A4-B7DC-FEBD7CF88A53}"/>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BC88969-977C-422D-BF5F-5D32589FCD26}"/>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5" name="Marcador de pie de página 4">
            <a:extLst>
              <a:ext uri="{FF2B5EF4-FFF2-40B4-BE49-F238E27FC236}">
                <a16:creationId xmlns:a16="http://schemas.microsoft.com/office/drawing/2014/main" id="{597F3DD8-0D00-4A2E-8E6C-9BE245EC5E1C}"/>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C74DCCC3-4948-4A9F-A968-7FD800DFE059}"/>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11641324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F66DBDAF-FF78-43BA-90D0-2B6899FDC36E}"/>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6A6DCFE6-C837-4353-A824-8C9B35359CB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85461C59-D86F-480D-9508-F7BF881D6FB4}"/>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5" name="Marcador de pie de página 4">
            <a:extLst>
              <a:ext uri="{FF2B5EF4-FFF2-40B4-BE49-F238E27FC236}">
                <a16:creationId xmlns:a16="http://schemas.microsoft.com/office/drawing/2014/main" id="{23C2C074-8A7E-4F28-8C90-062ACDB730D8}"/>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EDE94F76-03CB-447A-BE57-F35041A0FFC0}"/>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9141213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708831-F047-4685-A72A-D46100AEF69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610734B-F769-4926-B475-4B2815BEE1D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B51712C-015D-4814-B178-F3DEB2217683}"/>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5" name="Marcador de pie de página 4">
            <a:extLst>
              <a:ext uri="{FF2B5EF4-FFF2-40B4-BE49-F238E27FC236}">
                <a16:creationId xmlns:a16="http://schemas.microsoft.com/office/drawing/2014/main" id="{9134EC1B-8F30-4DB2-9F72-52316228488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2B490816-CE08-4CB1-92B5-0FF9D67EAFDB}"/>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4266411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06CB0E-D937-4CF1-BEC2-BC7C79A6A286}"/>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8EB8DBFC-BF6F-484C-9181-04B552C2688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5C0D73E-E391-467F-BB34-798AFED9F7AB}"/>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5" name="Marcador de pie de página 4">
            <a:extLst>
              <a:ext uri="{FF2B5EF4-FFF2-40B4-BE49-F238E27FC236}">
                <a16:creationId xmlns:a16="http://schemas.microsoft.com/office/drawing/2014/main" id="{B8C482B4-F7B9-4B3F-94A3-410390ED52D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8EBBEA5F-CA2A-4A1A-BAD9-FAFFE564E7F2}"/>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3134672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31ACB3-27CC-4271-9D7A-4C960F9FBAF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74BA0591-AEB3-48E4-B327-BB794D4033B3}"/>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71105F41-1659-48F3-8379-DA08B89B9BE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BAFB8A71-1867-40BC-8ADA-58147D442794}"/>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6" name="Marcador de pie de página 5">
            <a:extLst>
              <a:ext uri="{FF2B5EF4-FFF2-40B4-BE49-F238E27FC236}">
                <a16:creationId xmlns:a16="http://schemas.microsoft.com/office/drawing/2014/main" id="{7F59DB9E-930F-4EA4-A78E-BB765CBBC631}"/>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9FDCBD0E-BD12-4233-85A9-BB99ACB34C76}"/>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3656683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011FC0F-B286-4D31-9B5E-072A453C6998}"/>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EA1CAC2B-C98B-484C-9DA6-B769EFBF94D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BBCB764E-0C40-49DE-8831-495949569F46}"/>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B87DC48F-7F52-4DD6-A364-2436E37780E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9C08C89E-7046-48A5-9132-0F592D60E34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B62DC70D-BC0D-4D4A-87E7-D307E32AD5BA}"/>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8" name="Marcador de pie de página 7">
            <a:extLst>
              <a:ext uri="{FF2B5EF4-FFF2-40B4-BE49-F238E27FC236}">
                <a16:creationId xmlns:a16="http://schemas.microsoft.com/office/drawing/2014/main" id="{4295E703-D79E-4AA4-9A21-ED17A6EAA667}"/>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D29090F5-0260-4604-BA68-18C7E9B07F4C}"/>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39494439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6454B54-1885-44E5-B499-C0CE5F549426}"/>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C3E6A3C5-A693-4D97-B0BC-CED8AB936DC2}"/>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4" name="Marcador de pie de página 3">
            <a:extLst>
              <a:ext uri="{FF2B5EF4-FFF2-40B4-BE49-F238E27FC236}">
                <a16:creationId xmlns:a16="http://schemas.microsoft.com/office/drawing/2014/main" id="{B98FF9D9-1646-4236-A1F2-6418950AA606}"/>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2790F7AF-77B9-406B-9AEB-66E68C157378}"/>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23902241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D110FFB-929A-411F-8D51-6F2CBDEAA3CE}"/>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3" name="Marcador de pie de página 2">
            <a:extLst>
              <a:ext uri="{FF2B5EF4-FFF2-40B4-BE49-F238E27FC236}">
                <a16:creationId xmlns:a16="http://schemas.microsoft.com/office/drawing/2014/main" id="{0A0B1B7F-E109-415F-8E44-2190D380A4D6}"/>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EE0504DD-5CD7-420D-A8E2-B91ECB14EC59}"/>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4197419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BE3C64-242C-4BE2-8032-C5EDC8FDCF35}"/>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3921711-7BCF-4152-857B-EA708FADEC6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2283F895-05D6-4CA4-9974-D9106CE485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B514C55D-0424-4B9C-84CC-8452D17D1DA5}"/>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6" name="Marcador de pie de página 5">
            <a:extLst>
              <a:ext uri="{FF2B5EF4-FFF2-40B4-BE49-F238E27FC236}">
                <a16:creationId xmlns:a16="http://schemas.microsoft.com/office/drawing/2014/main" id="{46E92392-8E03-4061-A218-F05EDEA69853}"/>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6C0B81F3-A62E-4F83-9295-E9C43B55294E}"/>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11599567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FB6175-0EC0-4855-813E-C6C6F550F7F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6BC9DFD9-F7C3-4738-8186-5F94932685E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4524F007-CF88-4D49-B28B-0330C07DF46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4F30FA2-89C1-420D-AA1A-3E984B3A10CD}"/>
              </a:ext>
            </a:extLst>
          </p:cNvPr>
          <p:cNvSpPr>
            <a:spLocks noGrp="1"/>
          </p:cNvSpPr>
          <p:nvPr>
            <p:ph type="dt" sz="half" idx="10"/>
          </p:nvPr>
        </p:nvSpPr>
        <p:spPr/>
        <p:txBody>
          <a:bodyPr/>
          <a:lstStyle/>
          <a:p>
            <a:fld id="{86548B49-29B7-4FDA-8894-D35584FED405}" type="datetimeFigureOut">
              <a:rPr lang="es-MX" smtClean="0"/>
              <a:t>27/11/2019</a:t>
            </a:fld>
            <a:endParaRPr lang="es-MX"/>
          </a:p>
        </p:txBody>
      </p:sp>
      <p:sp>
        <p:nvSpPr>
          <p:cNvPr id="6" name="Marcador de pie de página 5">
            <a:extLst>
              <a:ext uri="{FF2B5EF4-FFF2-40B4-BE49-F238E27FC236}">
                <a16:creationId xmlns:a16="http://schemas.microsoft.com/office/drawing/2014/main" id="{A7FBFD29-9A95-4C23-ABFE-97C69301AD37}"/>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E740A84C-F993-404D-90E2-5F4C44028EEE}"/>
              </a:ext>
            </a:extLst>
          </p:cNvPr>
          <p:cNvSpPr>
            <a:spLocks noGrp="1"/>
          </p:cNvSpPr>
          <p:nvPr>
            <p:ph type="sldNum" sz="quarter" idx="12"/>
          </p:nvPr>
        </p:nvSpPr>
        <p:spPr/>
        <p:txBody>
          <a:bodyPr/>
          <a:lstStyle/>
          <a:p>
            <a:fld id="{F8D4F1F7-77F3-4459-B5EF-7B77B177F902}" type="slidenum">
              <a:rPr lang="es-MX" smtClean="0"/>
              <a:t>‹Nº›</a:t>
            </a:fld>
            <a:endParaRPr lang="es-MX"/>
          </a:p>
        </p:txBody>
      </p:sp>
    </p:spTree>
    <p:extLst>
      <p:ext uri="{BB962C8B-B14F-4D97-AF65-F5344CB8AC3E}">
        <p14:creationId xmlns:p14="http://schemas.microsoft.com/office/powerpoint/2010/main" val="324806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B67E5127-9AE0-412B-AD2D-612FD08ECF3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6B32178E-CA6C-48B0-B4DE-FD2037EDA7F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77751B20-ABC8-4E24-99C0-7547A475A0A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548B49-29B7-4FDA-8894-D35584FED405}" type="datetimeFigureOut">
              <a:rPr lang="es-MX" smtClean="0"/>
              <a:t>27/11/2019</a:t>
            </a:fld>
            <a:endParaRPr lang="es-MX"/>
          </a:p>
        </p:txBody>
      </p:sp>
      <p:sp>
        <p:nvSpPr>
          <p:cNvPr id="5" name="Marcador de pie de página 4">
            <a:extLst>
              <a:ext uri="{FF2B5EF4-FFF2-40B4-BE49-F238E27FC236}">
                <a16:creationId xmlns:a16="http://schemas.microsoft.com/office/drawing/2014/main" id="{1A258BBC-5F82-414A-BB39-2DC6310F6B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512EB536-27E0-4ADB-9284-FA60F55E019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D4F1F7-77F3-4459-B5EF-7B77B177F902}" type="slidenum">
              <a:rPr lang="es-MX" smtClean="0"/>
              <a:t>‹Nº›</a:t>
            </a:fld>
            <a:endParaRPr lang="es-MX"/>
          </a:p>
        </p:txBody>
      </p:sp>
    </p:spTree>
    <p:extLst>
      <p:ext uri="{BB962C8B-B14F-4D97-AF65-F5344CB8AC3E}">
        <p14:creationId xmlns:p14="http://schemas.microsoft.com/office/powerpoint/2010/main" val="93939070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mailto:fernandodworak@Gmail.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8103CC-152B-4568-81C0-D5AEA58E2083}"/>
              </a:ext>
            </a:extLst>
          </p:cNvPr>
          <p:cNvSpPr>
            <a:spLocks noGrp="1"/>
          </p:cNvSpPr>
          <p:nvPr>
            <p:ph type="ctrTitle"/>
          </p:nvPr>
        </p:nvSpPr>
        <p:spPr/>
        <p:txBody>
          <a:bodyPr/>
          <a:lstStyle/>
          <a:p>
            <a:r>
              <a:rPr lang="es-MX" dirty="0"/>
              <a:t>Grupos de presión y cabildeo</a:t>
            </a:r>
          </a:p>
        </p:txBody>
      </p:sp>
      <p:sp>
        <p:nvSpPr>
          <p:cNvPr id="3" name="Subtítulo 2">
            <a:extLst>
              <a:ext uri="{FF2B5EF4-FFF2-40B4-BE49-F238E27FC236}">
                <a16:creationId xmlns:a16="http://schemas.microsoft.com/office/drawing/2014/main" id="{796F2830-0E8B-4E35-8D17-B8BF90170569}"/>
              </a:ext>
            </a:extLst>
          </p:cNvPr>
          <p:cNvSpPr>
            <a:spLocks noGrp="1"/>
          </p:cNvSpPr>
          <p:nvPr>
            <p:ph type="subTitle" idx="1"/>
          </p:nvPr>
        </p:nvSpPr>
        <p:spPr/>
        <p:txBody>
          <a:bodyPr/>
          <a:lstStyle/>
          <a:p>
            <a:r>
              <a:rPr lang="es-MX" dirty="0"/>
              <a:t>Mtro. Fernando Dworak</a:t>
            </a:r>
          </a:p>
          <a:p>
            <a:r>
              <a:rPr lang="es-MX" dirty="0"/>
              <a:t>Chilpancingo, Guerrero</a:t>
            </a:r>
          </a:p>
          <a:p>
            <a:r>
              <a:rPr lang="es-MX" dirty="0"/>
              <a:t>29 de noviembre de 2019</a:t>
            </a:r>
          </a:p>
        </p:txBody>
      </p:sp>
    </p:spTree>
    <p:extLst>
      <p:ext uri="{BB962C8B-B14F-4D97-AF65-F5344CB8AC3E}">
        <p14:creationId xmlns:p14="http://schemas.microsoft.com/office/powerpoint/2010/main" val="13630364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B351E9-BFE1-4950-BE61-B1DE5092BF1F}"/>
              </a:ext>
            </a:extLst>
          </p:cNvPr>
          <p:cNvSpPr>
            <a:spLocks noGrp="1"/>
          </p:cNvSpPr>
          <p:nvPr>
            <p:ph type="title"/>
          </p:nvPr>
        </p:nvSpPr>
        <p:spPr/>
        <p:txBody>
          <a:bodyPr/>
          <a:lstStyle/>
          <a:p>
            <a:r>
              <a:rPr lang="es-MX" dirty="0"/>
              <a:t>Grupos y gobierno: una relación simbiótica</a:t>
            </a:r>
          </a:p>
        </p:txBody>
      </p:sp>
      <p:sp>
        <p:nvSpPr>
          <p:cNvPr id="3" name="Marcador de contenido 2">
            <a:extLst>
              <a:ext uri="{FF2B5EF4-FFF2-40B4-BE49-F238E27FC236}">
                <a16:creationId xmlns:a16="http://schemas.microsoft.com/office/drawing/2014/main" id="{D2CC8FBC-B72C-46D8-831E-6339A4C89E3A}"/>
              </a:ext>
            </a:extLst>
          </p:cNvPr>
          <p:cNvSpPr>
            <a:spLocks noGrp="1"/>
          </p:cNvSpPr>
          <p:nvPr>
            <p:ph idx="1"/>
          </p:nvPr>
        </p:nvSpPr>
        <p:spPr/>
        <p:txBody>
          <a:bodyPr/>
          <a:lstStyle/>
          <a:p>
            <a:pPr>
              <a:defRPr/>
            </a:pPr>
            <a:r>
              <a:rPr lang="es-MX" altLang="es-MX" dirty="0">
                <a:cs typeface="Calibri" panose="020F0502020204030204" pitchFamily="34" charset="0"/>
              </a:rPr>
              <a:t>Para los grupos, el acceso a la esfera pública es necesaria y posiblemente suficiente para alcanzar un cambio en las leyes o políticas.</a:t>
            </a:r>
          </a:p>
          <a:p>
            <a:pPr>
              <a:defRPr/>
            </a:pPr>
            <a:endParaRPr lang="es-MX" altLang="es-MX" dirty="0">
              <a:cs typeface="Calibri" panose="020F0502020204030204" pitchFamily="34" charset="0"/>
            </a:endParaRPr>
          </a:p>
          <a:p>
            <a:pPr>
              <a:defRPr/>
            </a:pPr>
            <a:r>
              <a:rPr lang="es-MX" altLang="es-MX" dirty="0">
                <a:cs typeface="Calibri" panose="020F0502020204030204" pitchFamily="34" charset="0"/>
              </a:rPr>
              <a:t>El gobierno requiere de los grupos para obtener información, consejo y colaboración.</a:t>
            </a:r>
          </a:p>
          <a:p>
            <a:pPr>
              <a:defRPr/>
            </a:pPr>
            <a:endParaRPr lang="es-MX" altLang="es-MX" dirty="0">
              <a:cs typeface="Calibri" panose="020F0502020204030204" pitchFamily="34" charset="0"/>
            </a:endParaRPr>
          </a:p>
          <a:p>
            <a:pPr>
              <a:defRPr/>
            </a:pPr>
            <a:r>
              <a:rPr lang="es-MX" altLang="es-MX" dirty="0">
                <a:cs typeface="Calibri" panose="020F0502020204030204" pitchFamily="34" charset="0"/>
              </a:rPr>
              <a:t>En muchas ocasiones, el gobierno arbitra entre intereses encontrados (“politización”).</a:t>
            </a:r>
          </a:p>
        </p:txBody>
      </p:sp>
    </p:spTree>
    <p:extLst>
      <p:ext uri="{BB962C8B-B14F-4D97-AF65-F5344CB8AC3E}">
        <p14:creationId xmlns:p14="http://schemas.microsoft.com/office/powerpoint/2010/main" val="14056830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AE5773-5311-46E8-801C-F62501EB0170}"/>
              </a:ext>
            </a:extLst>
          </p:cNvPr>
          <p:cNvSpPr>
            <a:spLocks noGrp="1"/>
          </p:cNvSpPr>
          <p:nvPr>
            <p:ph type="title"/>
          </p:nvPr>
        </p:nvSpPr>
        <p:spPr/>
        <p:txBody>
          <a:bodyPr/>
          <a:lstStyle/>
          <a:p>
            <a:r>
              <a:rPr lang="es-MX" dirty="0"/>
              <a:t>Por lo tanto…</a:t>
            </a:r>
          </a:p>
        </p:txBody>
      </p:sp>
      <p:sp>
        <p:nvSpPr>
          <p:cNvPr id="3" name="Marcador de contenido 2">
            <a:extLst>
              <a:ext uri="{FF2B5EF4-FFF2-40B4-BE49-F238E27FC236}">
                <a16:creationId xmlns:a16="http://schemas.microsoft.com/office/drawing/2014/main" id="{52394413-B159-438A-884D-EE7ADE2AA044}"/>
              </a:ext>
            </a:extLst>
          </p:cNvPr>
          <p:cNvSpPr>
            <a:spLocks noGrp="1"/>
          </p:cNvSpPr>
          <p:nvPr>
            <p:ph idx="1"/>
          </p:nvPr>
        </p:nvSpPr>
        <p:spPr/>
        <p:txBody>
          <a:bodyPr/>
          <a:lstStyle/>
          <a:p>
            <a:r>
              <a:rPr lang="es-MX" altLang="es-MX" dirty="0">
                <a:cs typeface="Calibri" panose="020F0502020204030204" pitchFamily="34" charset="0"/>
              </a:rPr>
              <a:t>En la medida que los grupos de interés complementen y enriquezcan la labor de  los órganos tradicionales de representación política, contribuirán a paliar las insuficiencias de la democracia representativa y, por tanto, a fortalecerla.</a:t>
            </a:r>
          </a:p>
          <a:p>
            <a:endParaRPr lang="es-MX" dirty="0"/>
          </a:p>
        </p:txBody>
      </p:sp>
    </p:spTree>
    <p:extLst>
      <p:ext uri="{BB962C8B-B14F-4D97-AF65-F5344CB8AC3E}">
        <p14:creationId xmlns:p14="http://schemas.microsoft.com/office/powerpoint/2010/main" val="2994777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A99BAF-A6ED-468F-BE11-EC77EFA771B8}"/>
              </a:ext>
            </a:extLst>
          </p:cNvPr>
          <p:cNvSpPr>
            <a:spLocks noGrp="1"/>
          </p:cNvSpPr>
          <p:nvPr>
            <p:ph type="title"/>
          </p:nvPr>
        </p:nvSpPr>
        <p:spPr/>
        <p:txBody>
          <a:bodyPr/>
          <a:lstStyle/>
          <a:p>
            <a:r>
              <a:rPr lang="es-MX" dirty="0"/>
              <a:t>¿Qué es el cabildeo?</a:t>
            </a:r>
          </a:p>
        </p:txBody>
      </p:sp>
      <p:sp>
        <p:nvSpPr>
          <p:cNvPr id="3" name="Marcador de contenido 2">
            <a:extLst>
              <a:ext uri="{FF2B5EF4-FFF2-40B4-BE49-F238E27FC236}">
                <a16:creationId xmlns:a16="http://schemas.microsoft.com/office/drawing/2014/main" id="{7D8B17DC-6429-4BB6-86C8-FD2DB3BEE599}"/>
              </a:ext>
            </a:extLst>
          </p:cNvPr>
          <p:cNvSpPr>
            <a:spLocks noGrp="1"/>
          </p:cNvSpPr>
          <p:nvPr>
            <p:ph idx="1"/>
          </p:nvPr>
        </p:nvSpPr>
        <p:spPr/>
        <p:txBody>
          <a:bodyPr>
            <a:normAutofit lnSpcReduction="10000"/>
          </a:bodyPr>
          <a:lstStyle/>
          <a:p>
            <a:r>
              <a:rPr lang="es-ES" altLang="es-MX" dirty="0">
                <a:latin typeface="Verdana" panose="020B0604030504040204" pitchFamily="34" charset="0"/>
              </a:rPr>
              <a:t>Consiste en las actividades que los grupos de presión van a realizar, ya sea por sí mismos o a  través de intermediarios, para influir en las políticas públicas.</a:t>
            </a:r>
          </a:p>
          <a:p>
            <a:endParaRPr lang="es-ES" altLang="es-MX" dirty="0">
              <a:latin typeface="Verdana" panose="020B0604030504040204" pitchFamily="34" charset="0"/>
            </a:endParaRPr>
          </a:p>
          <a:p>
            <a:r>
              <a:rPr lang="es-ES" altLang="es-MX" dirty="0">
                <a:latin typeface="Verdana" panose="020B0604030504040204" pitchFamily="34" charset="0"/>
              </a:rPr>
              <a:t>Gran parte de la actividad consiste en acumular información útil y encontrar maneras de canalizarla a quienes pueden incidir en la toma de decisiones.</a:t>
            </a:r>
          </a:p>
          <a:p>
            <a:endParaRPr lang="es-ES" altLang="es-MX" dirty="0">
              <a:latin typeface="Verdana" panose="020B0604030504040204" pitchFamily="34" charset="0"/>
            </a:endParaRPr>
          </a:p>
          <a:p>
            <a:r>
              <a:rPr lang="es-ES" altLang="es-MX" dirty="0">
                <a:latin typeface="Verdana" panose="020B0604030504040204" pitchFamily="34" charset="0"/>
              </a:rPr>
              <a:t>Requiere de conocimiento del tema, de los actores y de los procesos.</a:t>
            </a:r>
          </a:p>
        </p:txBody>
      </p:sp>
    </p:spTree>
    <p:extLst>
      <p:ext uri="{BB962C8B-B14F-4D97-AF65-F5344CB8AC3E}">
        <p14:creationId xmlns:p14="http://schemas.microsoft.com/office/powerpoint/2010/main" val="142371281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35CF1A-6CE8-4CC3-AB43-CB80CA434345}"/>
              </a:ext>
            </a:extLst>
          </p:cNvPr>
          <p:cNvSpPr>
            <a:spLocks noGrp="1"/>
          </p:cNvSpPr>
          <p:nvPr>
            <p:ph type="title"/>
          </p:nvPr>
        </p:nvSpPr>
        <p:spPr/>
        <p:txBody>
          <a:bodyPr/>
          <a:lstStyle/>
          <a:p>
            <a:r>
              <a:rPr lang="es-MX" dirty="0"/>
              <a:t>Premisas para definir el cabildeo</a:t>
            </a:r>
          </a:p>
        </p:txBody>
      </p:sp>
      <p:sp>
        <p:nvSpPr>
          <p:cNvPr id="3" name="Marcador de contenido 2">
            <a:extLst>
              <a:ext uri="{FF2B5EF4-FFF2-40B4-BE49-F238E27FC236}">
                <a16:creationId xmlns:a16="http://schemas.microsoft.com/office/drawing/2014/main" id="{864A01AB-2943-48D5-A427-233A5635B4A9}"/>
              </a:ext>
            </a:extLst>
          </p:cNvPr>
          <p:cNvSpPr>
            <a:spLocks noGrp="1"/>
          </p:cNvSpPr>
          <p:nvPr>
            <p:ph idx="1"/>
          </p:nvPr>
        </p:nvSpPr>
        <p:spPr/>
        <p:txBody>
          <a:bodyPr>
            <a:normAutofit fontScale="92500" lnSpcReduction="20000"/>
          </a:bodyPr>
          <a:lstStyle/>
          <a:p>
            <a:pPr>
              <a:lnSpc>
                <a:spcPct val="80000"/>
              </a:lnSpc>
              <a:defRPr/>
            </a:pPr>
            <a:r>
              <a:rPr lang="es-MX" altLang="es-MX" dirty="0">
                <a:latin typeface="Verdana" pitchFamily="34" charset="0"/>
              </a:rPr>
              <a:t>Estrategia de gestión de las organizaciones (empresas, grupos de presión e incluso la administración pública).</a:t>
            </a:r>
          </a:p>
          <a:p>
            <a:pPr>
              <a:lnSpc>
                <a:spcPct val="80000"/>
              </a:lnSpc>
              <a:defRPr/>
            </a:pPr>
            <a:r>
              <a:rPr lang="es-MX" altLang="es-MX" dirty="0">
                <a:latin typeface="Verdana" pitchFamily="34" charset="0"/>
              </a:rPr>
              <a:t>Si bien su finalidad es influir y orientar una determinada normativa o actividad de los poderes públicos, esa estrategia se traduce en acciones de comunicación persuasiva y de cualquier otro tipo de relación con esos poderes.</a:t>
            </a:r>
          </a:p>
          <a:p>
            <a:pPr>
              <a:lnSpc>
                <a:spcPct val="80000"/>
              </a:lnSpc>
              <a:defRPr/>
            </a:pPr>
            <a:r>
              <a:rPr lang="es-MX" altLang="es-MX" dirty="0">
                <a:latin typeface="Verdana" pitchFamily="34" charset="0"/>
              </a:rPr>
              <a:t>Dichas acciones de comunicación persuasiva se enmarcan principalmente en el marco de la comunicación de relaciones públicas, de contenido fundamentalmente informativo.</a:t>
            </a:r>
          </a:p>
          <a:p>
            <a:pPr>
              <a:lnSpc>
                <a:spcPct val="80000"/>
              </a:lnSpc>
              <a:defRPr/>
            </a:pPr>
            <a:r>
              <a:rPr lang="es-MX" altLang="es-MX" dirty="0">
                <a:latin typeface="Verdana" pitchFamily="34" charset="0"/>
              </a:rPr>
              <a:t>No obligan al decisor.</a:t>
            </a:r>
          </a:p>
          <a:p>
            <a:pPr>
              <a:lnSpc>
                <a:spcPct val="80000"/>
              </a:lnSpc>
              <a:defRPr/>
            </a:pPr>
            <a:r>
              <a:rPr lang="es-MX" altLang="es-MX" dirty="0">
                <a:latin typeface="Verdana" pitchFamily="34" charset="0"/>
              </a:rPr>
              <a:t>Son lícitas. Se ejecutan sin coartar la libertad de decisión y con medios lícitos.</a:t>
            </a:r>
          </a:p>
        </p:txBody>
      </p:sp>
    </p:spTree>
    <p:extLst>
      <p:ext uri="{BB962C8B-B14F-4D97-AF65-F5344CB8AC3E}">
        <p14:creationId xmlns:p14="http://schemas.microsoft.com/office/powerpoint/2010/main" val="9613132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A30E299-2251-4A38-9DB1-CC43560B6F19}"/>
              </a:ext>
            </a:extLst>
          </p:cNvPr>
          <p:cNvSpPr>
            <a:spLocks noGrp="1"/>
          </p:cNvSpPr>
          <p:nvPr>
            <p:ph type="title"/>
          </p:nvPr>
        </p:nvSpPr>
        <p:spPr/>
        <p:txBody>
          <a:bodyPr/>
          <a:lstStyle/>
          <a:p>
            <a:r>
              <a:rPr lang="es-MX" dirty="0"/>
              <a:t>Primera enmienda de la Constitución de Estados Unidos</a:t>
            </a:r>
          </a:p>
        </p:txBody>
      </p:sp>
      <p:sp>
        <p:nvSpPr>
          <p:cNvPr id="3" name="Marcador de contenido 2">
            <a:extLst>
              <a:ext uri="{FF2B5EF4-FFF2-40B4-BE49-F238E27FC236}">
                <a16:creationId xmlns:a16="http://schemas.microsoft.com/office/drawing/2014/main" id="{09519565-AF19-4348-B180-25C5A84EF06F}"/>
              </a:ext>
            </a:extLst>
          </p:cNvPr>
          <p:cNvSpPr>
            <a:spLocks noGrp="1"/>
          </p:cNvSpPr>
          <p:nvPr>
            <p:ph idx="1"/>
          </p:nvPr>
        </p:nvSpPr>
        <p:spPr/>
        <p:txBody>
          <a:bodyPr/>
          <a:lstStyle/>
          <a:p>
            <a:pPr marL="0" indent="0">
              <a:buNone/>
            </a:pPr>
            <a:r>
              <a:rPr lang="es-MX" dirty="0"/>
              <a:t>El Congreso no hará ninguna ley respecto al establecimiento de la religión, o prohíba el ejercicio libre de la misma; o que coarte la libertad de expresión de la prensa; o el derecho del pueblo a reunirse pacíficamente y a pedir al gobierno la reparación de agravios</a:t>
            </a:r>
          </a:p>
        </p:txBody>
      </p:sp>
    </p:spTree>
    <p:extLst>
      <p:ext uri="{BB962C8B-B14F-4D97-AF65-F5344CB8AC3E}">
        <p14:creationId xmlns:p14="http://schemas.microsoft.com/office/powerpoint/2010/main" val="2314797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80A4EB-BABF-421F-9988-AF113F5D6811}"/>
              </a:ext>
            </a:extLst>
          </p:cNvPr>
          <p:cNvSpPr>
            <a:spLocks noGrp="1"/>
          </p:cNvSpPr>
          <p:nvPr>
            <p:ph type="title"/>
          </p:nvPr>
        </p:nvSpPr>
        <p:spPr/>
        <p:txBody>
          <a:bodyPr/>
          <a:lstStyle/>
          <a:p>
            <a:r>
              <a:rPr lang="es-MX" dirty="0"/>
              <a:t>Estrategias</a:t>
            </a:r>
          </a:p>
        </p:txBody>
      </p:sp>
      <p:sp>
        <p:nvSpPr>
          <p:cNvPr id="3" name="Marcador de contenido 2">
            <a:extLst>
              <a:ext uri="{FF2B5EF4-FFF2-40B4-BE49-F238E27FC236}">
                <a16:creationId xmlns:a16="http://schemas.microsoft.com/office/drawing/2014/main" id="{CA73B444-2D22-492B-8EEC-FFF7AB3BAA43}"/>
              </a:ext>
            </a:extLst>
          </p:cNvPr>
          <p:cNvSpPr>
            <a:spLocks noGrp="1"/>
          </p:cNvSpPr>
          <p:nvPr>
            <p:ph idx="1"/>
          </p:nvPr>
        </p:nvSpPr>
        <p:spPr/>
        <p:txBody>
          <a:bodyPr/>
          <a:lstStyle/>
          <a:p>
            <a:pPr>
              <a:buNone/>
              <a:defRPr/>
            </a:pPr>
            <a:r>
              <a:rPr lang="es-MX" altLang="es-MX" dirty="0">
                <a:latin typeface="Verdana" pitchFamily="34" charset="0"/>
              </a:rPr>
              <a:t>Son:</a:t>
            </a:r>
          </a:p>
          <a:p>
            <a:pPr>
              <a:defRPr/>
            </a:pPr>
            <a:endParaRPr lang="es-MX" altLang="es-MX" dirty="0">
              <a:latin typeface="Verdana" pitchFamily="34" charset="0"/>
            </a:endParaRPr>
          </a:p>
          <a:p>
            <a:pPr>
              <a:defRPr/>
            </a:pPr>
            <a:r>
              <a:rPr lang="es-MX" altLang="es-MX" dirty="0">
                <a:latin typeface="Verdana" pitchFamily="34" charset="0"/>
              </a:rPr>
              <a:t>Forma en que la legislatura es abordada.</a:t>
            </a:r>
          </a:p>
          <a:p>
            <a:pPr>
              <a:defRPr/>
            </a:pPr>
            <a:endParaRPr lang="es-MX" altLang="es-MX" dirty="0">
              <a:latin typeface="Verdana" pitchFamily="34" charset="0"/>
            </a:endParaRPr>
          </a:p>
          <a:p>
            <a:pPr>
              <a:defRPr/>
            </a:pPr>
            <a:r>
              <a:rPr lang="es-MX" altLang="es-MX" dirty="0">
                <a:latin typeface="Verdana" pitchFamily="34" charset="0"/>
              </a:rPr>
              <a:t>Relaciones legisladores-grupos.</a:t>
            </a:r>
          </a:p>
          <a:p>
            <a:pPr>
              <a:defRPr/>
            </a:pPr>
            <a:endParaRPr lang="es-MX" altLang="es-MX" dirty="0">
              <a:latin typeface="Verdana" pitchFamily="34" charset="0"/>
            </a:endParaRPr>
          </a:p>
          <a:p>
            <a:pPr>
              <a:defRPr/>
            </a:pPr>
            <a:r>
              <a:rPr lang="es-MX" altLang="es-MX" dirty="0">
                <a:latin typeface="Verdana" pitchFamily="34" charset="0"/>
              </a:rPr>
              <a:t>Tácticas.</a:t>
            </a:r>
          </a:p>
        </p:txBody>
      </p:sp>
    </p:spTree>
    <p:extLst>
      <p:ext uri="{BB962C8B-B14F-4D97-AF65-F5344CB8AC3E}">
        <p14:creationId xmlns:p14="http://schemas.microsoft.com/office/powerpoint/2010/main" val="23763053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0EE144-1FE0-4FC2-A66D-489E79EBC3C3}"/>
              </a:ext>
            </a:extLst>
          </p:cNvPr>
          <p:cNvSpPr>
            <a:spLocks noGrp="1"/>
          </p:cNvSpPr>
          <p:nvPr>
            <p:ph type="title"/>
          </p:nvPr>
        </p:nvSpPr>
        <p:spPr/>
        <p:txBody>
          <a:bodyPr/>
          <a:lstStyle/>
          <a:p>
            <a:r>
              <a:rPr lang="es-MX" dirty="0"/>
              <a:t>Forma en que es abordado el órgano legislativo</a:t>
            </a:r>
          </a:p>
        </p:txBody>
      </p:sp>
      <p:sp>
        <p:nvSpPr>
          <p:cNvPr id="3" name="Marcador de contenido 2">
            <a:extLst>
              <a:ext uri="{FF2B5EF4-FFF2-40B4-BE49-F238E27FC236}">
                <a16:creationId xmlns:a16="http://schemas.microsoft.com/office/drawing/2014/main" id="{DF336491-A661-4ED3-9F5D-52B505C5A4F1}"/>
              </a:ext>
            </a:extLst>
          </p:cNvPr>
          <p:cNvSpPr>
            <a:spLocks noGrp="1"/>
          </p:cNvSpPr>
          <p:nvPr>
            <p:ph idx="1"/>
          </p:nvPr>
        </p:nvSpPr>
        <p:spPr/>
        <p:txBody>
          <a:bodyPr/>
          <a:lstStyle/>
          <a:p>
            <a:pPr>
              <a:defRPr/>
            </a:pPr>
            <a:r>
              <a:rPr lang="es-MX" altLang="es-MX" u="sng" dirty="0">
                <a:latin typeface="Verdana" pitchFamily="34" charset="0"/>
              </a:rPr>
              <a:t>Blanco</a:t>
            </a:r>
            <a:r>
              <a:rPr lang="es-MX" altLang="es-MX" dirty="0">
                <a:latin typeface="Verdana" pitchFamily="34" charset="0"/>
              </a:rPr>
              <a:t>- El órgano legislativo puede traer un cambio deseado.</a:t>
            </a:r>
          </a:p>
          <a:p>
            <a:pPr>
              <a:defRPr/>
            </a:pPr>
            <a:endParaRPr lang="es-MX" altLang="es-MX" u="sng" dirty="0">
              <a:latin typeface="Verdana" pitchFamily="34" charset="0"/>
            </a:endParaRPr>
          </a:p>
          <a:p>
            <a:pPr>
              <a:defRPr/>
            </a:pPr>
            <a:r>
              <a:rPr lang="es-MX" altLang="es-MX" u="sng" dirty="0">
                <a:latin typeface="Verdana" pitchFamily="34" charset="0"/>
              </a:rPr>
              <a:t>Canal</a:t>
            </a:r>
            <a:r>
              <a:rPr lang="es-MX" altLang="es-MX" dirty="0">
                <a:latin typeface="Verdana" pitchFamily="34" charset="0"/>
              </a:rPr>
              <a:t>- El órgano legislativo puede influir en los blancos.</a:t>
            </a:r>
          </a:p>
          <a:p>
            <a:endParaRPr lang="es-MX" dirty="0"/>
          </a:p>
        </p:txBody>
      </p:sp>
    </p:spTree>
    <p:extLst>
      <p:ext uri="{BB962C8B-B14F-4D97-AF65-F5344CB8AC3E}">
        <p14:creationId xmlns:p14="http://schemas.microsoft.com/office/powerpoint/2010/main" val="27407011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16A9D27-7411-421D-A076-0A1C02955606}"/>
              </a:ext>
            </a:extLst>
          </p:cNvPr>
          <p:cNvSpPr>
            <a:spLocks noGrp="1"/>
          </p:cNvSpPr>
          <p:nvPr>
            <p:ph type="title"/>
          </p:nvPr>
        </p:nvSpPr>
        <p:spPr/>
        <p:txBody>
          <a:bodyPr/>
          <a:lstStyle/>
          <a:p>
            <a:r>
              <a:rPr lang="es-MX" dirty="0"/>
              <a:t>Relaciones legisladores-grupos</a:t>
            </a:r>
          </a:p>
        </p:txBody>
      </p:sp>
      <p:sp>
        <p:nvSpPr>
          <p:cNvPr id="3" name="Marcador de contenido 2">
            <a:extLst>
              <a:ext uri="{FF2B5EF4-FFF2-40B4-BE49-F238E27FC236}">
                <a16:creationId xmlns:a16="http://schemas.microsoft.com/office/drawing/2014/main" id="{20D33817-24B8-4A33-8564-7C89BEC8D3BE}"/>
              </a:ext>
            </a:extLst>
          </p:cNvPr>
          <p:cNvSpPr>
            <a:spLocks noGrp="1"/>
          </p:cNvSpPr>
          <p:nvPr>
            <p:ph idx="1"/>
          </p:nvPr>
        </p:nvSpPr>
        <p:spPr/>
        <p:txBody>
          <a:bodyPr>
            <a:normAutofit fontScale="85000" lnSpcReduction="20000"/>
          </a:bodyPr>
          <a:lstStyle/>
          <a:p>
            <a:pPr>
              <a:lnSpc>
                <a:spcPct val="80000"/>
              </a:lnSpc>
              <a:defRPr/>
            </a:pPr>
            <a:r>
              <a:rPr lang="es-MX" altLang="es-MX" u="sng" dirty="0">
                <a:latin typeface="Verdana" pitchFamily="34" charset="0"/>
              </a:rPr>
              <a:t>Los grupos pueden tener a sus representantes entre los legisladores</a:t>
            </a:r>
            <a:r>
              <a:rPr lang="es-MX" altLang="es-MX" dirty="0">
                <a:latin typeface="Verdana" pitchFamily="34" charset="0"/>
              </a:rPr>
              <a:t>- Pertenencia previa, cuotas de representación (Alemania).</a:t>
            </a:r>
          </a:p>
          <a:p>
            <a:pPr>
              <a:lnSpc>
                <a:spcPct val="80000"/>
              </a:lnSpc>
              <a:defRPr/>
            </a:pPr>
            <a:endParaRPr lang="es-MX" altLang="es-MX" u="sng" dirty="0">
              <a:latin typeface="Verdana" pitchFamily="34" charset="0"/>
            </a:endParaRPr>
          </a:p>
          <a:p>
            <a:pPr>
              <a:lnSpc>
                <a:spcPct val="80000"/>
              </a:lnSpc>
              <a:defRPr/>
            </a:pPr>
            <a:r>
              <a:rPr lang="es-MX" altLang="es-MX" u="sng" dirty="0">
                <a:latin typeface="Verdana" pitchFamily="34" charset="0"/>
              </a:rPr>
              <a:t>Financiamiento a candidatos</a:t>
            </a:r>
            <a:r>
              <a:rPr lang="es-MX" altLang="es-MX" dirty="0">
                <a:latin typeface="Verdana" pitchFamily="34" charset="0"/>
              </a:rPr>
              <a:t>- Comités de acción política, sistemas de antigüedades (Estados Unidos).</a:t>
            </a:r>
          </a:p>
          <a:p>
            <a:pPr>
              <a:lnSpc>
                <a:spcPct val="80000"/>
              </a:lnSpc>
              <a:defRPr/>
            </a:pPr>
            <a:endParaRPr lang="es-MX" altLang="es-MX" u="sng" dirty="0">
              <a:latin typeface="Verdana" pitchFamily="34" charset="0"/>
            </a:endParaRPr>
          </a:p>
          <a:p>
            <a:pPr>
              <a:lnSpc>
                <a:spcPct val="80000"/>
              </a:lnSpc>
              <a:defRPr/>
            </a:pPr>
            <a:r>
              <a:rPr lang="es-MX" altLang="es-MX" u="sng" dirty="0">
                <a:latin typeface="Verdana" pitchFamily="34" charset="0"/>
              </a:rPr>
              <a:t>Alianzas económicas y laborales con los legisladores</a:t>
            </a:r>
            <a:r>
              <a:rPr lang="es-MX" altLang="es-MX" dirty="0">
                <a:latin typeface="Verdana" pitchFamily="34" charset="0"/>
              </a:rPr>
              <a:t>- El legislador puede tener una relación laboral con los grupos de interés.</a:t>
            </a:r>
          </a:p>
          <a:p>
            <a:pPr>
              <a:lnSpc>
                <a:spcPct val="80000"/>
              </a:lnSpc>
              <a:defRPr/>
            </a:pPr>
            <a:endParaRPr lang="es-MX" altLang="es-MX" u="sng" dirty="0">
              <a:latin typeface="Verdana" pitchFamily="34" charset="0"/>
            </a:endParaRPr>
          </a:p>
          <a:p>
            <a:pPr>
              <a:lnSpc>
                <a:spcPct val="80000"/>
              </a:lnSpc>
              <a:defRPr/>
            </a:pPr>
            <a:r>
              <a:rPr lang="es-MX" altLang="es-MX" u="sng" dirty="0">
                <a:latin typeface="Verdana" pitchFamily="34" charset="0"/>
              </a:rPr>
              <a:t>Ayuda de legisladores a quienes se les informa</a:t>
            </a:r>
            <a:r>
              <a:rPr lang="es-MX" altLang="es-MX" dirty="0">
                <a:latin typeface="Verdana" pitchFamily="34" charset="0"/>
              </a:rPr>
              <a:t>- Relaciones más estables que el contacto esporádico, aunque no del todo estable. Los legisladores actúan si perciben algún beneficio.</a:t>
            </a:r>
            <a:endParaRPr lang="es-MX" altLang="es-MX" u="sng" dirty="0">
              <a:latin typeface="Verdana" pitchFamily="34" charset="0"/>
            </a:endParaRPr>
          </a:p>
        </p:txBody>
      </p:sp>
    </p:spTree>
    <p:extLst>
      <p:ext uri="{BB962C8B-B14F-4D97-AF65-F5344CB8AC3E}">
        <p14:creationId xmlns:p14="http://schemas.microsoft.com/office/powerpoint/2010/main" val="3236432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001EFF5-02F6-4D76-94A4-B5F54EA0C6D8}"/>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7BE535D9-E873-47C5-815A-E651CDD3CFCA}"/>
              </a:ext>
            </a:extLst>
          </p:cNvPr>
          <p:cNvSpPr>
            <a:spLocks noGrp="1"/>
          </p:cNvSpPr>
          <p:nvPr>
            <p:ph idx="1"/>
          </p:nvPr>
        </p:nvSpPr>
        <p:spPr/>
        <p:txBody>
          <a:bodyPr/>
          <a:lstStyle/>
          <a:p>
            <a:pPr>
              <a:defRPr/>
            </a:pPr>
            <a:r>
              <a:rPr lang="es-MX" altLang="es-MX" u="sng" dirty="0">
                <a:latin typeface="Verdana" pitchFamily="34" charset="0"/>
              </a:rPr>
              <a:t>Un grupo busca influir en todo o gran parte del órgano legislativo</a:t>
            </a:r>
            <a:r>
              <a:rPr lang="es-MX" altLang="es-MX" dirty="0">
                <a:latin typeface="Verdana" pitchFamily="34" charset="0"/>
              </a:rPr>
              <a:t>- Organización de movimientos de base o campañas de comunicación para hacer presión (preferentemente grupos externos).</a:t>
            </a:r>
          </a:p>
          <a:p>
            <a:pPr>
              <a:defRPr/>
            </a:pPr>
            <a:endParaRPr lang="es-MX" altLang="es-MX" u="sng" dirty="0">
              <a:latin typeface="Verdana" pitchFamily="34" charset="0"/>
            </a:endParaRPr>
          </a:p>
          <a:p>
            <a:pPr>
              <a:defRPr/>
            </a:pPr>
            <a:r>
              <a:rPr lang="es-MX" altLang="es-MX" u="sng" dirty="0">
                <a:latin typeface="Verdana" pitchFamily="34" charset="0"/>
              </a:rPr>
              <a:t>Corrupción</a:t>
            </a:r>
            <a:r>
              <a:rPr lang="es-MX" altLang="es-MX" dirty="0">
                <a:latin typeface="Verdana" pitchFamily="34" charset="0"/>
              </a:rPr>
              <a:t>- Coacción, compra de votos.</a:t>
            </a:r>
          </a:p>
        </p:txBody>
      </p:sp>
    </p:spTree>
    <p:extLst>
      <p:ext uri="{BB962C8B-B14F-4D97-AF65-F5344CB8AC3E}">
        <p14:creationId xmlns:p14="http://schemas.microsoft.com/office/powerpoint/2010/main" val="30208784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CF57C96-5A83-46CA-9CE5-DB5636693F30}"/>
              </a:ext>
            </a:extLst>
          </p:cNvPr>
          <p:cNvSpPr>
            <a:spLocks noGrp="1"/>
          </p:cNvSpPr>
          <p:nvPr>
            <p:ph type="title"/>
          </p:nvPr>
        </p:nvSpPr>
        <p:spPr/>
        <p:txBody>
          <a:bodyPr/>
          <a:lstStyle/>
          <a:p>
            <a:r>
              <a:rPr lang="es-MX" dirty="0"/>
              <a:t>Tácticas de cabildeo</a:t>
            </a:r>
          </a:p>
        </p:txBody>
      </p:sp>
      <p:sp>
        <p:nvSpPr>
          <p:cNvPr id="3" name="Marcador de contenido 2">
            <a:extLst>
              <a:ext uri="{FF2B5EF4-FFF2-40B4-BE49-F238E27FC236}">
                <a16:creationId xmlns:a16="http://schemas.microsoft.com/office/drawing/2014/main" id="{3137E559-DB0E-46E3-8D14-CB788E4C47C9}"/>
              </a:ext>
            </a:extLst>
          </p:cNvPr>
          <p:cNvSpPr>
            <a:spLocks noGrp="1"/>
          </p:cNvSpPr>
          <p:nvPr>
            <p:ph idx="1"/>
          </p:nvPr>
        </p:nvSpPr>
        <p:spPr/>
        <p:txBody>
          <a:bodyPr>
            <a:normAutofit fontScale="92500" lnSpcReduction="10000"/>
          </a:bodyPr>
          <a:lstStyle/>
          <a:p>
            <a:pPr>
              <a:defRPr/>
            </a:pPr>
            <a:r>
              <a:rPr lang="es-MX" altLang="es-MX" u="sng" dirty="0">
                <a:latin typeface="Verdana" pitchFamily="34" charset="0"/>
              </a:rPr>
              <a:t>Correspondencia</a:t>
            </a:r>
          </a:p>
          <a:p>
            <a:pPr>
              <a:defRPr/>
            </a:pPr>
            <a:endParaRPr lang="es-MX" altLang="es-MX" u="sng" dirty="0">
              <a:latin typeface="Verdana" pitchFamily="34" charset="0"/>
            </a:endParaRPr>
          </a:p>
          <a:p>
            <a:pPr>
              <a:defRPr/>
            </a:pPr>
            <a:r>
              <a:rPr lang="es-MX" altLang="es-MX" u="sng" dirty="0">
                <a:latin typeface="Verdana" pitchFamily="34" charset="0"/>
              </a:rPr>
              <a:t>Contacto con legisladores</a:t>
            </a:r>
            <a:r>
              <a:rPr lang="es-MX" altLang="es-MX" dirty="0">
                <a:latin typeface="Verdana" pitchFamily="34" charset="0"/>
              </a:rPr>
              <a:t>- (presentación de iniciativas o enmiendas, iniciar mociones, defensa de puntos de vista, discursos, enlaces con el gabinete, consultoría).</a:t>
            </a:r>
          </a:p>
          <a:p>
            <a:pPr>
              <a:defRPr/>
            </a:pPr>
            <a:endParaRPr lang="es-MX" altLang="es-MX" u="sng" dirty="0">
              <a:latin typeface="Verdana" pitchFamily="34" charset="0"/>
            </a:endParaRPr>
          </a:p>
          <a:p>
            <a:pPr>
              <a:defRPr/>
            </a:pPr>
            <a:r>
              <a:rPr lang="es-MX" altLang="es-MX" u="sng" dirty="0">
                <a:latin typeface="Verdana" pitchFamily="34" charset="0"/>
              </a:rPr>
              <a:t>Comisiones legislativas</a:t>
            </a:r>
            <a:r>
              <a:rPr lang="es-MX" altLang="es-MX" dirty="0">
                <a:latin typeface="Verdana" pitchFamily="34" charset="0"/>
              </a:rPr>
              <a:t>- Representantes o procedimientos.</a:t>
            </a:r>
          </a:p>
          <a:p>
            <a:pPr>
              <a:defRPr/>
            </a:pPr>
            <a:endParaRPr lang="es-MX" altLang="es-MX" u="sng" dirty="0">
              <a:latin typeface="Verdana" pitchFamily="34" charset="0"/>
            </a:endParaRPr>
          </a:p>
          <a:p>
            <a:pPr>
              <a:defRPr/>
            </a:pPr>
            <a:r>
              <a:rPr lang="es-MX" altLang="es-MX" u="sng" dirty="0">
                <a:latin typeface="Verdana" pitchFamily="34" charset="0"/>
              </a:rPr>
              <a:t>Bicameralismo</a:t>
            </a:r>
            <a:r>
              <a:rPr lang="es-MX" altLang="es-MX" dirty="0">
                <a:latin typeface="Verdana" pitchFamily="34" charset="0"/>
              </a:rPr>
              <a:t>- Simétrico o asimétrico (facultades, cohesión y procedimientos). </a:t>
            </a:r>
          </a:p>
        </p:txBody>
      </p:sp>
    </p:spTree>
    <p:extLst>
      <p:ext uri="{BB962C8B-B14F-4D97-AF65-F5344CB8AC3E}">
        <p14:creationId xmlns:p14="http://schemas.microsoft.com/office/powerpoint/2010/main" val="37169476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58586E-BDED-41FE-864C-51087A02A271}"/>
              </a:ext>
            </a:extLst>
          </p:cNvPr>
          <p:cNvSpPr>
            <a:spLocks noGrp="1"/>
          </p:cNvSpPr>
          <p:nvPr>
            <p:ph type="title"/>
          </p:nvPr>
        </p:nvSpPr>
        <p:spPr/>
        <p:txBody>
          <a:bodyPr/>
          <a:lstStyle/>
          <a:p>
            <a:r>
              <a:rPr lang="es-MX" dirty="0"/>
              <a:t>Contenido</a:t>
            </a:r>
          </a:p>
        </p:txBody>
      </p:sp>
      <p:sp>
        <p:nvSpPr>
          <p:cNvPr id="3" name="Marcador de contenido 2">
            <a:extLst>
              <a:ext uri="{FF2B5EF4-FFF2-40B4-BE49-F238E27FC236}">
                <a16:creationId xmlns:a16="http://schemas.microsoft.com/office/drawing/2014/main" id="{AB62A44B-3D8B-4832-AB23-998888538EC5}"/>
              </a:ext>
            </a:extLst>
          </p:cNvPr>
          <p:cNvSpPr>
            <a:spLocks noGrp="1"/>
          </p:cNvSpPr>
          <p:nvPr>
            <p:ph idx="1"/>
          </p:nvPr>
        </p:nvSpPr>
        <p:spPr/>
        <p:txBody>
          <a:bodyPr/>
          <a:lstStyle/>
          <a:p>
            <a:pPr lvl="0"/>
            <a:r>
              <a:rPr lang="es-MX" dirty="0"/>
              <a:t>Naturaleza de los grupos de interés y los grupos de presión </a:t>
            </a:r>
          </a:p>
          <a:p>
            <a:pPr lvl="0"/>
            <a:r>
              <a:rPr lang="es-MX" dirty="0"/>
              <a:t>Cabildeo: causas y efectos </a:t>
            </a:r>
          </a:p>
          <a:p>
            <a:pPr lvl="0"/>
            <a:r>
              <a:rPr lang="es-MX" dirty="0"/>
              <a:t>Estrategias de Incidencia en el Poder Legislativo </a:t>
            </a:r>
          </a:p>
          <a:p>
            <a:pPr lvl="0"/>
            <a:r>
              <a:rPr lang="es-MX" dirty="0"/>
              <a:t>Efectos del cabildeo y marco regulatorio</a:t>
            </a:r>
          </a:p>
          <a:p>
            <a:pPr lvl="0"/>
            <a:r>
              <a:rPr lang="es-MX" dirty="0"/>
              <a:t>¿Qué sucede en México?</a:t>
            </a:r>
          </a:p>
        </p:txBody>
      </p:sp>
    </p:spTree>
    <p:extLst>
      <p:ext uri="{BB962C8B-B14F-4D97-AF65-F5344CB8AC3E}">
        <p14:creationId xmlns:p14="http://schemas.microsoft.com/office/powerpoint/2010/main" val="16955284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BA4CFA-06EC-46F2-B453-C284F1B95F1C}"/>
              </a:ext>
            </a:extLst>
          </p:cNvPr>
          <p:cNvSpPr>
            <a:spLocks noGrp="1"/>
          </p:cNvSpPr>
          <p:nvPr>
            <p:ph type="title"/>
          </p:nvPr>
        </p:nvSpPr>
        <p:spPr/>
        <p:txBody>
          <a:bodyPr/>
          <a:lstStyle/>
          <a:p>
            <a:r>
              <a:rPr lang="es-MX" dirty="0"/>
              <a:t>Influencia del cabildeo sobre las políticas públicas</a:t>
            </a:r>
          </a:p>
        </p:txBody>
      </p:sp>
      <p:sp>
        <p:nvSpPr>
          <p:cNvPr id="3" name="Marcador de contenido 2">
            <a:extLst>
              <a:ext uri="{FF2B5EF4-FFF2-40B4-BE49-F238E27FC236}">
                <a16:creationId xmlns:a16="http://schemas.microsoft.com/office/drawing/2014/main" id="{1E8FBCB6-1B25-47CF-8B86-FE73ACA9DF37}"/>
              </a:ext>
            </a:extLst>
          </p:cNvPr>
          <p:cNvSpPr>
            <a:spLocks noGrp="1"/>
          </p:cNvSpPr>
          <p:nvPr>
            <p:ph idx="1"/>
          </p:nvPr>
        </p:nvSpPr>
        <p:spPr/>
        <p:txBody>
          <a:bodyPr>
            <a:normAutofit fontScale="92500" lnSpcReduction="10000"/>
          </a:bodyPr>
          <a:lstStyle/>
          <a:p>
            <a:pPr>
              <a:lnSpc>
                <a:spcPct val="80000"/>
              </a:lnSpc>
              <a:defRPr/>
            </a:pPr>
            <a:r>
              <a:rPr lang="es-MX" altLang="es-MX" dirty="0">
                <a:latin typeface="Verdana" pitchFamily="34" charset="0"/>
              </a:rPr>
              <a:t>Tema nuevo, donde todavía no hay un posicionamiento claro por parte del gobierno.</a:t>
            </a:r>
          </a:p>
          <a:p>
            <a:pPr>
              <a:lnSpc>
                <a:spcPct val="80000"/>
              </a:lnSpc>
              <a:defRPr/>
            </a:pPr>
            <a:endParaRPr lang="es-MX" altLang="es-MX" dirty="0">
              <a:latin typeface="Verdana" pitchFamily="34" charset="0"/>
            </a:endParaRPr>
          </a:p>
          <a:p>
            <a:pPr>
              <a:lnSpc>
                <a:spcPct val="80000"/>
              </a:lnSpc>
              <a:defRPr/>
            </a:pPr>
            <a:r>
              <a:rPr lang="es-MX" altLang="es-MX" dirty="0">
                <a:latin typeface="Verdana" pitchFamily="34" charset="0"/>
              </a:rPr>
              <a:t>El electorado no está muy interesado en el tema (los representantes tienen mayor margen de acción y decisión).</a:t>
            </a:r>
          </a:p>
          <a:p>
            <a:pPr>
              <a:lnSpc>
                <a:spcPct val="80000"/>
              </a:lnSpc>
              <a:defRPr/>
            </a:pPr>
            <a:endParaRPr lang="es-MX" altLang="es-MX" dirty="0">
              <a:latin typeface="Verdana" pitchFamily="34" charset="0"/>
            </a:endParaRPr>
          </a:p>
          <a:p>
            <a:pPr>
              <a:lnSpc>
                <a:spcPct val="80000"/>
              </a:lnSpc>
              <a:defRPr/>
            </a:pPr>
            <a:r>
              <a:rPr lang="es-MX" altLang="es-MX" dirty="0">
                <a:latin typeface="Verdana" pitchFamily="34" charset="0"/>
              </a:rPr>
              <a:t>Se convence al funcionario o representante que adoptar la medida en los términos propuestos beneficiará tanto decisor como al electorado.</a:t>
            </a:r>
          </a:p>
          <a:p>
            <a:pPr>
              <a:lnSpc>
                <a:spcPct val="80000"/>
              </a:lnSpc>
              <a:defRPr/>
            </a:pPr>
            <a:endParaRPr lang="es-MX" altLang="es-MX" dirty="0">
              <a:latin typeface="Verdana" pitchFamily="34" charset="0"/>
            </a:endParaRPr>
          </a:p>
          <a:p>
            <a:pPr>
              <a:lnSpc>
                <a:spcPct val="80000"/>
              </a:lnSpc>
              <a:defRPr/>
            </a:pPr>
            <a:r>
              <a:rPr lang="es-MX" altLang="es-MX" dirty="0">
                <a:latin typeface="Verdana" pitchFamily="34" charset="0"/>
              </a:rPr>
              <a:t>Temas políticos donde hay una competencia muy marcada en el Pleno y el triunfo o fracaso depende de pocos votos.</a:t>
            </a:r>
          </a:p>
        </p:txBody>
      </p:sp>
    </p:spTree>
    <p:extLst>
      <p:ext uri="{BB962C8B-B14F-4D97-AF65-F5344CB8AC3E}">
        <p14:creationId xmlns:p14="http://schemas.microsoft.com/office/powerpoint/2010/main" val="493583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5F71356-4419-4E67-B703-882405BD8E31}"/>
              </a:ext>
            </a:extLst>
          </p:cNvPr>
          <p:cNvSpPr>
            <a:spLocks noGrp="1"/>
          </p:cNvSpPr>
          <p:nvPr>
            <p:ph type="title"/>
          </p:nvPr>
        </p:nvSpPr>
        <p:spPr/>
        <p:txBody>
          <a:bodyPr/>
          <a:lstStyle/>
          <a:p>
            <a:r>
              <a:rPr lang="es-MX" dirty="0"/>
              <a:t>Redes de políticas / redes de intereses</a:t>
            </a:r>
          </a:p>
        </p:txBody>
      </p:sp>
      <p:sp>
        <p:nvSpPr>
          <p:cNvPr id="3" name="Marcador de contenido 2">
            <a:extLst>
              <a:ext uri="{FF2B5EF4-FFF2-40B4-BE49-F238E27FC236}">
                <a16:creationId xmlns:a16="http://schemas.microsoft.com/office/drawing/2014/main" id="{F013CD95-9699-4760-9647-52B064EB3324}"/>
              </a:ext>
            </a:extLst>
          </p:cNvPr>
          <p:cNvSpPr>
            <a:spLocks noGrp="1"/>
          </p:cNvSpPr>
          <p:nvPr>
            <p:ph idx="1"/>
          </p:nvPr>
        </p:nvSpPr>
        <p:spPr/>
        <p:txBody>
          <a:bodyPr/>
          <a:lstStyle/>
          <a:p>
            <a:pPr>
              <a:defRPr/>
            </a:pPr>
            <a:r>
              <a:rPr lang="es-MX" altLang="es-MX" u="sng" dirty="0">
                <a:latin typeface="Verdana" pitchFamily="34" charset="0"/>
              </a:rPr>
              <a:t>Redes de políticas (</a:t>
            </a:r>
            <a:r>
              <a:rPr lang="es-MX" altLang="es-MX" i="1" u="sng" dirty="0" err="1">
                <a:latin typeface="Verdana" pitchFamily="34" charset="0"/>
              </a:rPr>
              <a:t>policy</a:t>
            </a:r>
            <a:r>
              <a:rPr lang="es-MX" altLang="es-MX" i="1" u="sng" dirty="0">
                <a:latin typeface="Verdana" pitchFamily="34" charset="0"/>
              </a:rPr>
              <a:t> </a:t>
            </a:r>
            <a:r>
              <a:rPr lang="es-MX" altLang="es-MX" i="1" u="sng" dirty="0" err="1">
                <a:latin typeface="Verdana" pitchFamily="34" charset="0"/>
              </a:rPr>
              <a:t>network</a:t>
            </a:r>
            <a:r>
              <a:rPr lang="es-MX" altLang="es-MX" u="sng" dirty="0">
                <a:latin typeface="Verdana" pitchFamily="34" charset="0"/>
              </a:rPr>
              <a:t>)</a:t>
            </a:r>
            <a:r>
              <a:rPr lang="es-MX" altLang="es-MX" dirty="0">
                <a:latin typeface="Verdana" pitchFamily="34" charset="0"/>
              </a:rPr>
              <a:t>- relaciones de dependencia que surgen por la convivencia intensa entre individuos y organizaciones que participan constantemente en el intercambio de información en torno a un tema o actividad específica de políticas públicas (sectores privado y públicos, academia).</a:t>
            </a:r>
          </a:p>
          <a:p>
            <a:pPr>
              <a:defRPr/>
            </a:pPr>
            <a:endParaRPr lang="es-MX" altLang="es-MX" u="sng" dirty="0">
              <a:latin typeface="Verdana" pitchFamily="34" charset="0"/>
            </a:endParaRPr>
          </a:p>
          <a:p>
            <a:pPr>
              <a:defRPr/>
            </a:pPr>
            <a:r>
              <a:rPr lang="es-MX" altLang="es-MX" u="sng" dirty="0">
                <a:latin typeface="Verdana" pitchFamily="34" charset="0"/>
              </a:rPr>
              <a:t>Redes de intereses (</a:t>
            </a:r>
            <a:r>
              <a:rPr lang="es-MX" altLang="es-MX" i="1" u="sng" dirty="0" err="1">
                <a:latin typeface="Verdana" pitchFamily="34" charset="0"/>
              </a:rPr>
              <a:t>issue</a:t>
            </a:r>
            <a:r>
              <a:rPr lang="es-MX" altLang="es-MX" i="1" u="sng" dirty="0">
                <a:latin typeface="Verdana" pitchFamily="34" charset="0"/>
              </a:rPr>
              <a:t> </a:t>
            </a:r>
            <a:r>
              <a:rPr lang="es-MX" altLang="es-MX" i="1" u="sng" dirty="0" err="1">
                <a:latin typeface="Verdana" pitchFamily="34" charset="0"/>
              </a:rPr>
              <a:t>network</a:t>
            </a:r>
            <a:r>
              <a:rPr lang="es-MX" altLang="es-MX" u="sng" dirty="0">
                <a:latin typeface="Verdana" pitchFamily="34" charset="0"/>
              </a:rPr>
              <a:t>)</a:t>
            </a:r>
            <a:r>
              <a:rPr lang="es-MX" altLang="es-MX" dirty="0">
                <a:latin typeface="Verdana" pitchFamily="34" charset="0"/>
              </a:rPr>
              <a:t>- redes de intereses, más comunicadores, profesionales del cabildeo, periodistas y están en contacto permanente.</a:t>
            </a:r>
          </a:p>
        </p:txBody>
      </p:sp>
    </p:spTree>
    <p:extLst>
      <p:ext uri="{BB962C8B-B14F-4D97-AF65-F5344CB8AC3E}">
        <p14:creationId xmlns:p14="http://schemas.microsoft.com/office/powerpoint/2010/main" val="21725207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BB301C-0BDA-4392-A228-F97B740F88BF}"/>
              </a:ext>
            </a:extLst>
          </p:cNvPr>
          <p:cNvSpPr>
            <a:spLocks noGrp="1"/>
          </p:cNvSpPr>
          <p:nvPr>
            <p:ph type="title"/>
          </p:nvPr>
        </p:nvSpPr>
        <p:spPr/>
        <p:txBody>
          <a:bodyPr/>
          <a:lstStyle/>
          <a:p>
            <a:r>
              <a:rPr lang="es-MX" dirty="0"/>
              <a:t>El cabildeo será juzgado positivamente en virtud de:</a:t>
            </a:r>
          </a:p>
        </p:txBody>
      </p:sp>
      <p:sp>
        <p:nvSpPr>
          <p:cNvPr id="3" name="Marcador de contenido 2">
            <a:extLst>
              <a:ext uri="{FF2B5EF4-FFF2-40B4-BE49-F238E27FC236}">
                <a16:creationId xmlns:a16="http://schemas.microsoft.com/office/drawing/2014/main" id="{80E79270-59DF-4F76-8ABB-58AA88C5C9BE}"/>
              </a:ext>
            </a:extLst>
          </p:cNvPr>
          <p:cNvSpPr>
            <a:spLocks noGrp="1"/>
          </p:cNvSpPr>
          <p:nvPr>
            <p:ph idx="1"/>
          </p:nvPr>
        </p:nvSpPr>
        <p:spPr/>
        <p:txBody>
          <a:bodyPr>
            <a:normAutofit fontScale="92500" lnSpcReduction="20000"/>
          </a:bodyPr>
          <a:lstStyle/>
          <a:p>
            <a:pPr>
              <a:lnSpc>
                <a:spcPct val="80000"/>
              </a:lnSpc>
              <a:defRPr/>
            </a:pPr>
            <a:r>
              <a:rPr lang="es-MX" altLang="es-MX" dirty="0">
                <a:latin typeface="Verdana" pitchFamily="34" charset="0"/>
              </a:rPr>
              <a:t>El grado de congruencia o de conflicto existentes entre los valores defendidos por los grupos y los preconizados por los poderes públicos.</a:t>
            </a:r>
          </a:p>
          <a:p>
            <a:pPr>
              <a:lnSpc>
                <a:spcPct val="80000"/>
              </a:lnSpc>
              <a:defRPr/>
            </a:pPr>
            <a:r>
              <a:rPr lang="es-MX" altLang="es-MX" dirty="0">
                <a:latin typeface="Verdana" pitchFamily="34" charset="0"/>
              </a:rPr>
              <a:t>El nivel de repartición del poder y la capacidad respectiva de cada una de las dos partes de influenciar a la otra y de asumir una posición dominante en el proceso de toma de decisiones.</a:t>
            </a:r>
          </a:p>
          <a:p>
            <a:pPr>
              <a:lnSpc>
                <a:spcPct val="80000"/>
              </a:lnSpc>
              <a:defRPr/>
            </a:pPr>
            <a:r>
              <a:rPr lang="es-MX" altLang="es-MX" dirty="0">
                <a:latin typeface="Verdana" pitchFamily="34" charset="0"/>
              </a:rPr>
              <a:t>El impacto de estas relaciones entre los grupos y los poderes públicos sobre la sociedad (cómo son percibidos por los grupos sociales).</a:t>
            </a:r>
          </a:p>
          <a:p>
            <a:pPr>
              <a:lnSpc>
                <a:spcPct val="80000"/>
              </a:lnSpc>
              <a:defRPr/>
            </a:pPr>
            <a:r>
              <a:rPr lang="es-MX" altLang="es-MX" dirty="0">
                <a:latin typeface="Verdana" pitchFamily="34" charset="0"/>
              </a:rPr>
              <a:t>Por lo tanto, el grado de legitimación aumentará cuando haya más confluencia e valores, una posición dominante de los grupos sobre el gobierno en la toma de decisiones y una percepción social positiva de estas relaciones.</a:t>
            </a:r>
          </a:p>
        </p:txBody>
      </p:sp>
    </p:spTree>
    <p:extLst>
      <p:ext uri="{BB962C8B-B14F-4D97-AF65-F5344CB8AC3E}">
        <p14:creationId xmlns:p14="http://schemas.microsoft.com/office/powerpoint/2010/main" val="173697698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35D688-C03D-4CF0-B3F4-A29C1C6C2B99}"/>
              </a:ext>
            </a:extLst>
          </p:cNvPr>
          <p:cNvSpPr>
            <a:spLocks noGrp="1"/>
          </p:cNvSpPr>
          <p:nvPr>
            <p:ph type="title"/>
          </p:nvPr>
        </p:nvSpPr>
        <p:spPr/>
        <p:txBody>
          <a:bodyPr/>
          <a:lstStyle/>
          <a:p>
            <a:r>
              <a:rPr lang="es-MX" dirty="0"/>
              <a:t>Efectos positivos para grupos de presión</a:t>
            </a:r>
          </a:p>
        </p:txBody>
      </p:sp>
      <p:sp>
        <p:nvSpPr>
          <p:cNvPr id="3" name="Marcador de contenido 2">
            <a:extLst>
              <a:ext uri="{FF2B5EF4-FFF2-40B4-BE49-F238E27FC236}">
                <a16:creationId xmlns:a16="http://schemas.microsoft.com/office/drawing/2014/main" id="{8177E9F1-DFC2-4721-999A-3E3635DC8935}"/>
              </a:ext>
            </a:extLst>
          </p:cNvPr>
          <p:cNvSpPr>
            <a:spLocks noGrp="1"/>
          </p:cNvSpPr>
          <p:nvPr>
            <p:ph idx="1"/>
          </p:nvPr>
        </p:nvSpPr>
        <p:spPr/>
        <p:txBody>
          <a:bodyPr>
            <a:normAutofit fontScale="77500" lnSpcReduction="20000"/>
          </a:bodyPr>
          <a:lstStyle/>
          <a:p>
            <a:pPr>
              <a:defRPr/>
            </a:pPr>
            <a:r>
              <a:rPr lang="es-MX" altLang="es-MX" dirty="0">
                <a:latin typeface="Verdana" pitchFamily="34" charset="0"/>
              </a:rPr>
              <a:t>Influencia en las leyes o políticas.</a:t>
            </a:r>
          </a:p>
          <a:p>
            <a:pPr>
              <a:defRPr/>
            </a:pPr>
            <a:endParaRPr lang="es-MX" altLang="es-MX" dirty="0">
              <a:latin typeface="Verdana" pitchFamily="34" charset="0"/>
            </a:endParaRPr>
          </a:p>
          <a:p>
            <a:pPr>
              <a:defRPr/>
            </a:pPr>
            <a:r>
              <a:rPr lang="es-MX" altLang="es-MX" dirty="0">
                <a:latin typeface="Verdana" pitchFamily="34" charset="0"/>
              </a:rPr>
              <a:t>Posibilidad de contrarrestar las actividades de grupos e intereses poderosos.</a:t>
            </a:r>
          </a:p>
          <a:p>
            <a:pPr>
              <a:defRPr/>
            </a:pPr>
            <a:endParaRPr lang="es-MX" altLang="es-MX" dirty="0">
              <a:latin typeface="Verdana" pitchFamily="34" charset="0"/>
            </a:endParaRPr>
          </a:p>
          <a:p>
            <a:pPr>
              <a:defRPr/>
            </a:pPr>
            <a:r>
              <a:rPr lang="es-MX" altLang="es-MX" dirty="0">
                <a:latin typeface="Verdana" pitchFamily="34" charset="0"/>
              </a:rPr>
              <a:t>Exposición.</a:t>
            </a:r>
          </a:p>
          <a:p>
            <a:pPr>
              <a:defRPr/>
            </a:pPr>
            <a:endParaRPr lang="es-MX" altLang="es-MX" dirty="0">
              <a:latin typeface="Verdana" pitchFamily="34" charset="0"/>
            </a:endParaRPr>
          </a:p>
          <a:p>
            <a:pPr>
              <a:defRPr/>
            </a:pPr>
            <a:r>
              <a:rPr lang="es-MX" altLang="es-MX" dirty="0">
                <a:latin typeface="Verdana" pitchFamily="34" charset="0"/>
              </a:rPr>
              <a:t>Alternativa para la participación política.</a:t>
            </a:r>
          </a:p>
          <a:p>
            <a:pPr>
              <a:defRPr/>
            </a:pPr>
            <a:endParaRPr lang="es-MX" altLang="es-MX" dirty="0">
              <a:latin typeface="Verdana" pitchFamily="34" charset="0"/>
            </a:endParaRPr>
          </a:p>
          <a:p>
            <a:pPr>
              <a:defRPr/>
            </a:pPr>
            <a:r>
              <a:rPr lang="es-MX" altLang="es-MX" dirty="0">
                <a:latin typeface="Verdana" pitchFamily="34" charset="0"/>
              </a:rPr>
              <a:t>Influencia en otros tomadores de decisiones.</a:t>
            </a:r>
          </a:p>
          <a:p>
            <a:pPr>
              <a:defRPr/>
            </a:pPr>
            <a:endParaRPr lang="es-MX" altLang="es-MX" dirty="0">
              <a:latin typeface="Verdana" pitchFamily="34" charset="0"/>
            </a:endParaRPr>
          </a:p>
          <a:p>
            <a:pPr>
              <a:defRPr/>
            </a:pPr>
            <a:r>
              <a:rPr lang="es-MX" altLang="es-MX" dirty="0">
                <a:latin typeface="Verdana" pitchFamily="34" charset="0"/>
              </a:rPr>
              <a:t>Beneficios simbólicos (“grilla”).</a:t>
            </a:r>
          </a:p>
        </p:txBody>
      </p:sp>
    </p:spTree>
    <p:extLst>
      <p:ext uri="{BB962C8B-B14F-4D97-AF65-F5344CB8AC3E}">
        <p14:creationId xmlns:p14="http://schemas.microsoft.com/office/powerpoint/2010/main" val="19342040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386071-F7F2-4744-9549-DB8432692D3B}"/>
              </a:ext>
            </a:extLst>
          </p:cNvPr>
          <p:cNvSpPr>
            <a:spLocks noGrp="1"/>
          </p:cNvSpPr>
          <p:nvPr>
            <p:ph type="title"/>
          </p:nvPr>
        </p:nvSpPr>
        <p:spPr/>
        <p:txBody>
          <a:bodyPr/>
          <a:lstStyle/>
          <a:p>
            <a:r>
              <a:rPr lang="es-MX" dirty="0"/>
              <a:t>Efectos positivos para legisladores</a:t>
            </a:r>
          </a:p>
        </p:txBody>
      </p:sp>
      <p:sp>
        <p:nvSpPr>
          <p:cNvPr id="3" name="Marcador de contenido 2">
            <a:extLst>
              <a:ext uri="{FF2B5EF4-FFF2-40B4-BE49-F238E27FC236}">
                <a16:creationId xmlns:a16="http://schemas.microsoft.com/office/drawing/2014/main" id="{281AC54B-CD44-4A3A-9FD9-D7529612C386}"/>
              </a:ext>
            </a:extLst>
          </p:cNvPr>
          <p:cNvSpPr>
            <a:spLocks noGrp="1"/>
          </p:cNvSpPr>
          <p:nvPr>
            <p:ph idx="1"/>
          </p:nvPr>
        </p:nvSpPr>
        <p:spPr/>
        <p:txBody>
          <a:bodyPr/>
          <a:lstStyle/>
          <a:p>
            <a:pPr>
              <a:defRPr/>
            </a:pPr>
            <a:r>
              <a:rPr lang="es-MX" altLang="es-MX" dirty="0">
                <a:latin typeface="Verdana" pitchFamily="34" charset="0"/>
              </a:rPr>
              <a:t>Información (especialmente en legislaturas con poca infraestructura).</a:t>
            </a:r>
          </a:p>
          <a:p>
            <a:pPr>
              <a:defRPr/>
            </a:pPr>
            <a:endParaRPr lang="es-MX" altLang="es-MX" dirty="0">
              <a:latin typeface="Verdana" pitchFamily="34" charset="0"/>
            </a:endParaRPr>
          </a:p>
          <a:p>
            <a:pPr>
              <a:defRPr/>
            </a:pPr>
            <a:r>
              <a:rPr lang="es-MX" altLang="es-MX" dirty="0">
                <a:latin typeface="Verdana" pitchFamily="34" charset="0"/>
              </a:rPr>
              <a:t>El contacto sirve para la promoción política.</a:t>
            </a:r>
          </a:p>
          <a:p>
            <a:pPr>
              <a:defRPr/>
            </a:pPr>
            <a:endParaRPr lang="es-MX" altLang="es-MX" dirty="0">
              <a:latin typeface="Verdana" pitchFamily="34" charset="0"/>
            </a:endParaRPr>
          </a:p>
          <a:p>
            <a:pPr>
              <a:defRPr/>
            </a:pPr>
            <a:r>
              <a:rPr lang="es-MX" altLang="es-MX" dirty="0">
                <a:latin typeface="Verdana" pitchFamily="34" charset="0"/>
              </a:rPr>
              <a:t>Mejora de prospectos para la reelección.</a:t>
            </a:r>
          </a:p>
        </p:txBody>
      </p:sp>
    </p:spTree>
    <p:extLst>
      <p:ext uri="{BB962C8B-B14F-4D97-AF65-F5344CB8AC3E}">
        <p14:creationId xmlns:p14="http://schemas.microsoft.com/office/powerpoint/2010/main" val="2720773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B521E7B-A610-435C-B7E5-98D4A817315D}"/>
              </a:ext>
            </a:extLst>
          </p:cNvPr>
          <p:cNvSpPr>
            <a:spLocks noGrp="1"/>
          </p:cNvSpPr>
          <p:nvPr>
            <p:ph type="title"/>
          </p:nvPr>
        </p:nvSpPr>
        <p:spPr/>
        <p:txBody>
          <a:bodyPr/>
          <a:lstStyle/>
          <a:p>
            <a:r>
              <a:rPr lang="es-MX" dirty="0"/>
              <a:t>Efectos positivos para el sistema político</a:t>
            </a:r>
          </a:p>
        </p:txBody>
      </p:sp>
      <p:sp>
        <p:nvSpPr>
          <p:cNvPr id="3" name="Marcador de contenido 2">
            <a:extLst>
              <a:ext uri="{FF2B5EF4-FFF2-40B4-BE49-F238E27FC236}">
                <a16:creationId xmlns:a16="http://schemas.microsoft.com/office/drawing/2014/main" id="{35451AE8-6CE6-484B-A800-52610F2B0167}"/>
              </a:ext>
            </a:extLst>
          </p:cNvPr>
          <p:cNvSpPr>
            <a:spLocks noGrp="1"/>
          </p:cNvSpPr>
          <p:nvPr>
            <p:ph idx="1"/>
          </p:nvPr>
        </p:nvSpPr>
        <p:spPr/>
        <p:txBody>
          <a:bodyPr>
            <a:normAutofit fontScale="92500" lnSpcReduction="10000"/>
          </a:bodyPr>
          <a:lstStyle/>
          <a:p>
            <a:pPr>
              <a:defRPr/>
            </a:pPr>
            <a:r>
              <a:rPr lang="es-MX" altLang="es-MX" dirty="0">
                <a:latin typeface="Verdana" pitchFamily="34" charset="0"/>
              </a:rPr>
              <a:t>Contribuye a la estabilidad del sistema (acceso de los grupos a los tomadores de decisiones).</a:t>
            </a:r>
          </a:p>
          <a:p>
            <a:pPr>
              <a:defRPr/>
            </a:pPr>
            <a:endParaRPr lang="es-MX" altLang="es-MX" dirty="0">
              <a:latin typeface="Verdana" pitchFamily="34" charset="0"/>
            </a:endParaRPr>
          </a:p>
          <a:p>
            <a:pPr>
              <a:defRPr/>
            </a:pPr>
            <a:r>
              <a:rPr lang="es-MX" altLang="es-MX" dirty="0">
                <a:latin typeface="Verdana" pitchFamily="34" charset="0"/>
              </a:rPr>
              <a:t>Liberación de tensiones (mayor debate público, especialmente en temas que n se tratarían de otra forma).</a:t>
            </a:r>
          </a:p>
          <a:p>
            <a:pPr>
              <a:defRPr/>
            </a:pPr>
            <a:endParaRPr lang="es-MX" altLang="es-MX" dirty="0">
              <a:latin typeface="Verdana" pitchFamily="34" charset="0"/>
            </a:endParaRPr>
          </a:p>
          <a:p>
            <a:pPr>
              <a:defRPr/>
            </a:pPr>
            <a:r>
              <a:rPr lang="es-MX" altLang="es-MX" dirty="0">
                <a:latin typeface="Verdana" pitchFamily="34" charset="0"/>
              </a:rPr>
              <a:t>Mayor legitimidad (acercamiento del gobierno con la ciudadanía, oportunidades para grupos minoritarios).</a:t>
            </a:r>
          </a:p>
          <a:p>
            <a:pPr>
              <a:defRPr/>
            </a:pPr>
            <a:endParaRPr lang="es-MX" altLang="es-MX" dirty="0">
              <a:latin typeface="Verdana" pitchFamily="34" charset="0"/>
            </a:endParaRPr>
          </a:p>
          <a:p>
            <a:pPr>
              <a:defRPr/>
            </a:pPr>
            <a:r>
              <a:rPr lang="es-MX" altLang="es-MX" dirty="0">
                <a:latin typeface="Verdana" pitchFamily="34" charset="0"/>
              </a:rPr>
              <a:t>Mayor rendición de cuentas.</a:t>
            </a:r>
          </a:p>
        </p:txBody>
      </p:sp>
    </p:spTree>
    <p:extLst>
      <p:ext uri="{BB962C8B-B14F-4D97-AF65-F5344CB8AC3E}">
        <p14:creationId xmlns:p14="http://schemas.microsoft.com/office/powerpoint/2010/main" val="4765540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956B03-D4E3-45B0-947B-19145351DC50}"/>
              </a:ext>
            </a:extLst>
          </p:cNvPr>
          <p:cNvSpPr>
            <a:spLocks noGrp="1"/>
          </p:cNvSpPr>
          <p:nvPr>
            <p:ph type="title"/>
          </p:nvPr>
        </p:nvSpPr>
        <p:spPr/>
        <p:txBody>
          <a:bodyPr/>
          <a:lstStyle/>
          <a:p>
            <a:r>
              <a:rPr lang="es-MX" dirty="0"/>
              <a:t>Efectos negativos</a:t>
            </a:r>
          </a:p>
        </p:txBody>
      </p:sp>
      <p:sp>
        <p:nvSpPr>
          <p:cNvPr id="3" name="Marcador de contenido 2">
            <a:extLst>
              <a:ext uri="{FF2B5EF4-FFF2-40B4-BE49-F238E27FC236}">
                <a16:creationId xmlns:a16="http://schemas.microsoft.com/office/drawing/2014/main" id="{F3CC9DC9-77D8-4ABE-AF3C-75972FDB236F}"/>
              </a:ext>
            </a:extLst>
          </p:cNvPr>
          <p:cNvSpPr>
            <a:spLocks noGrp="1"/>
          </p:cNvSpPr>
          <p:nvPr>
            <p:ph idx="1"/>
          </p:nvPr>
        </p:nvSpPr>
        <p:spPr/>
        <p:txBody>
          <a:bodyPr>
            <a:normAutofit/>
          </a:bodyPr>
          <a:lstStyle/>
          <a:p>
            <a:pPr>
              <a:lnSpc>
                <a:spcPct val="80000"/>
              </a:lnSpc>
              <a:defRPr/>
            </a:pPr>
            <a:r>
              <a:rPr lang="es-MX" altLang="es-MX" sz="2000" u="sng" dirty="0">
                <a:latin typeface="Verdana" pitchFamily="34" charset="0"/>
              </a:rPr>
              <a:t>Ineficacia</a:t>
            </a:r>
            <a:r>
              <a:rPr lang="es-MX" altLang="es-MX" sz="2000" dirty="0">
                <a:latin typeface="Verdana" pitchFamily="34" charset="0"/>
              </a:rPr>
              <a:t>- el gobierno puede ser más relevante, tácticas inadecuadas.</a:t>
            </a:r>
          </a:p>
          <a:p>
            <a:pPr>
              <a:lnSpc>
                <a:spcPct val="80000"/>
              </a:lnSpc>
              <a:defRPr/>
            </a:pPr>
            <a:r>
              <a:rPr lang="es-MX" altLang="es-MX" sz="2000" u="sng" dirty="0">
                <a:latin typeface="Verdana" pitchFamily="34" charset="0"/>
              </a:rPr>
              <a:t>Información sesgada</a:t>
            </a:r>
            <a:r>
              <a:rPr lang="es-MX" altLang="es-MX" sz="2000" dirty="0">
                <a:latin typeface="Verdana" pitchFamily="34" charset="0"/>
              </a:rPr>
              <a:t>- algunas organizaciones pueden ser más activas que otras para promoverse (parcialidad).</a:t>
            </a:r>
            <a:endParaRPr lang="es-MX" altLang="es-MX" sz="2000" u="sng" dirty="0">
              <a:latin typeface="Verdana" pitchFamily="34" charset="0"/>
            </a:endParaRPr>
          </a:p>
          <a:p>
            <a:pPr>
              <a:lnSpc>
                <a:spcPct val="80000"/>
              </a:lnSpc>
              <a:defRPr/>
            </a:pPr>
            <a:r>
              <a:rPr lang="es-MX" altLang="es-MX" sz="2000" u="sng" dirty="0">
                <a:latin typeface="Verdana" pitchFamily="34" charset="0"/>
              </a:rPr>
              <a:t>Sobrecarga de trabajo</a:t>
            </a:r>
            <a:r>
              <a:rPr lang="es-MX" altLang="es-MX" sz="2000" dirty="0">
                <a:latin typeface="Verdana" pitchFamily="34" charset="0"/>
              </a:rPr>
              <a:t>- costo de oportunidad para atender otras actividades o funciones.</a:t>
            </a:r>
            <a:endParaRPr lang="es-MX" altLang="es-MX" sz="2000" u="sng" dirty="0">
              <a:latin typeface="Verdana" pitchFamily="34" charset="0"/>
            </a:endParaRPr>
          </a:p>
          <a:p>
            <a:pPr>
              <a:lnSpc>
                <a:spcPct val="80000"/>
              </a:lnSpc>
              <a:defRPr/>
            </a:pPr>
            <a:r>
              <a:rPr lang="es-MX" altLang="es-MX" sz="2000" u="sng" dirty="0">
                <a:latin typeface="Verdana" pitchFamily="34" charset="0"/>
              </a:rPr>
              <a:t>Relaciones privilegiadas entre grupos de interés, agencias gubernamentales y comisiones</a:t>
            </a:r>
            <a:r>
              <a:rPr lang="es-MX" altLang="es-MX" sz="2000" dirty="0">
                <a:latin typeface="Verdana" pitchFamily="34" charset="0"/>
              </a:rPr>
              <a:t> (triángulos de hierro).</a:t>
            </a:r>
            <a:endParaRPr lang="es-MX" altLang="es-MX" sz="2000" u="sng" dirty="0">
              <a:latin typeface="Verdana" pitchFamily="34" charset="0"/>
            </a:endParaRPr>
          </a:p>
          <a:p>
            <a:pPr>
              <a:lnSpc>
                <a:spcPct val="80000"/>
              </a:lnSpc>
              <a:defRPr/>
            </a:pPr>
            <a:r>
              <a:rPr lang="es-MX" altLang="es-MX" sz="2000" u="sng" dirty="0">
                <a:latin typeface="Verdana" pitchFamily="34" charset="0"/>
              </a:rPr>
              <a:t>Fabricación por parte del gobierno de grupos</a:t>
            </a:r>
            <a:r>
              <a:rPr lang="es-MX" altLang="es-MX" sz="2000" dirty="0">
                <a:latin typeface="Verdana" pitchFamily="34" charset="0"/>
              </a:rPr>
              <a:t>.</a:t>
            </a:r>
            <a:endParaRPr lang="es-MX" altLang="es-MX" sz="2000" u="sng" dirty="0">
              <a:latin typeface="Verdana" pitchFamily="34" charset="0"/>
            </a:endParaRPr>
          </a:p>
          <a:p>
            <a:pPr>
              <a:lnSpc>
                <a:spcPct val="80000"/>
              </a:lnSpc>
              <a:defRPr/>
            </a:pPr>
            <a:r>
              <a:rPr lang="es-MX" altLang="es-MX" sz="2000" u="sng" dirty="0">
                <a:latin typeface="Verdana" pitchFamily="34" charset="0"/>
              </a:rPr>
              <a:t>Cerrazón y anquilosamiento de redes políticas y redes de intereses</a:t>
            </a:r>
            <a:r>
              <a:rPr lang="es-MX" altLang="es-MX" sz="2000" dirty="0">
                <a:latin typeface="Verdana" pitchFamily="34" charset="0"/>
              </a:rPr>
              <a:t>.</a:t>
            </a:r>
            <a:endParaRPr lang="es-MX" altLang="es-MX" sz="2000" u="sng" dirty="0">
              <a:latin typeface="Verdana" pitchFamily="34" charset="0"/>
            </a:endParaRPr>
          </a:p>
          <a:p>
            <a:pPr>
              <a:lnSpc>
                <a:spcPct val="80000"/>
              </a:lnSpc>
              <a:defRPr/>
            </a:pPr>
            <a:r>
              <a:rPr lang="es-MX" altLang="es-MX" sz="2000" u="sng" dirty="0">
                <a:latin typeface="Verdana" pitchFamily="34" charset="0"/>
              </a:rPr>
              <a:t>Deslegitimación del sistema político</a:t>
            </a:r>
            <a:r>
              <a:rPr lang="es-MX" altLang="es-MX" sz="2000" dirty="0">
                <a:latin typeface="Verdana" pitchFamily="34" charset="0"/>
              </a:rPr>
              <a:t>- acusaciones de parcialidad, corrupción.</a:t>
            </a:r>
            <a:endParaRPr lang="es-MX" altLang="es-MX" sz="2000" u="sng" dirty="0">
              <a:latin typeface="Verdana" pitchFamily="34" charset="0"/>
            </a:endParaRPr>
          </a:p>
          <a:p>
            <a:pPr>
              <a:lnSpc>
                <a:spcPct val="80000"/>
              </a:lnSpc>
              <a:defRPr/>
            </a:pPr>
            <a:r>
              <a:rPr lang="es-MX" altLang="es-MX" sz="2000" u="sng" dirty="0">
                <a:latin typeface="Verdana" pitchFamily="34" charset="0"/>
              </a:rPr>
              <a:t>Riesgo de ingobernabilidad derivado del desprestigio de las instituciones</a:t>
            </a:r>
            <a:r>
              <a:rPr lang="es-MX" altLang="es-MX" sz="2000" dirty="0">
                <a:latin typeface="Verdana" pitchFamily="34" charset="0"/>
              </a:rPr>
              <a:t>.</a:t>
            </a:r>
          </a:p>
        </p:txBody>
      </p:sp>
    </p:spTree>
    <p:extLst>
      <p:ext uri="{BB962C8B-B14F-4D97-AF65-F5344CB8AC3E}">
        <p14:creationId xmlns:p14="http://schemas.microsoft.com/office/powerpoint/2010/main" val="40927918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E63877-E92A-491D-9F73-1D202451B74B}"/>
              </a:ext>
            </a:extLst>
          </p:cNvPr>
          <p:cNvSpPr>
            <a:spLocks noGrp="1"/>
          </p:cNvSpPr>
          <p:nvPr>
            <p:ph type="title"/>
          </p:nvPr>
        </p:nvSpPr>
        <p:spPr/>
        <p:txBody>
          <a:bodyPr/>
          <a:lstStyle/>
          <a:p>
            <a:r>
              <a:rPr lang="es-MX" dirty="0"/>
              <a:t>Pregunta seria: ¿en qué grupo alimenticio pondrían esto?</a:t>
            </a:r>
          </a:p>
        </p:txBody>
      </p:sp>
      <p:pic>
        <p:nvPicPr>
          <p:cNvPr id="5" name="Marcador de contenido 4">
            <a:extLst>
              <a:ext uri="{FF2B5EF4-FFF2-40B4-BE49-F238E27FC236}">
                <a16:creationId xmlns:a16="http://schemas.microsoft.com/office/drawing/2014/main" id="{EDEDF463-D94B-4106-BC88-27E13AB7577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69704" y="1987825"/>
            <a:ext cx="6930887" cy="3882887"/>
          </a:xfrm>
        </p:spPr>
      </p:pic>
    </p:spTree>
    <p:extLst>
      <p:ext uri="{BB962C8B-B14F-4D97-AF65-F5344CB8AC3E}">
        <p14:creationId xmlns:p14="http://schemas.microsoft.com/office/powerpoint/2010/main" val="70553780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232F2ED-733E-4DF4-B62F-B009C8E65211}"/>
              </a:ext>
            </a:extLst>
          </p:cNvPr>
          <p:cNvSpPr>
            <a:spLocks noGrp="1"/>
          </p:cNvSpPr>
          <p:nvPr>
            <p:ph type="title"/>
          </p:nvPr>
        </p:nvSpPr>
        <p:spPr/>
        <p:txBody>
          <a:bodyPr/>
          <a:lstStyle/>
          <a:p>
            <a:r>
              <a:rPr lang="es-MX" dirty="0"/>
              <a:t>Pizza: ¿vegetal o fruta?</a:t>
            </a:r>
          </a:p>
        </p:txBody>
      </p:sp>
      <p:sp>
        <p:nvSpPr>
          <p:cNvPr id="3" name="Marcador de contenido 2">
            <a:extLst>
              <a:ext uri="{FF2B5EF4-FFF2-40B4-BE49-F238E27FC236}">
                <a16:creationId xmlns:a16="http://schemas.microsoft.com/office/drawing/2014/main" id="{7C2B51AE-F3F7-4A21-8A78-0BE966A9C96A}"/>
              </a:ext>
            </a:extLst>
          </p:cNvPr>
          <p:cNvSpPr>
            <a:spLocks noGrp="1"/>
          </p:cNvSpPr>
          <p:nvPr>
            <p:ph idx="1"/>
          </p:nvPr>
        </p:nvSpPr>
        <p:spPr/>
        <p:txBody>
          <a:bodyPr/>
          <a:lstStyle/>
          <a:p>
            <a:pPr>
              <a:buClr>
                <a:srgbClr val="BC7916"/>
              </a:buClr>
            </a:pPr>
            <a:r>
              <a:rPr lang="es-MX" altLang="es-MX" dirty="0">
                <a:latin typeface="Calibri" panose="020F0502020204030204" pitchFamily="34" charset="0"/>
              </a:rPr>
              <a:t>NBC News (2011): el Congreso de EUA consideró a la pizza como un vegetal</a:t>
            </a:r>
          </a:p>
          <a:p>
            <a:pPr>
              <a:buClr>
                <a:srgbClr val="BC7916"/>
              </a:buClr>
            </a:pPr>
            <a:endParaRPr lang="es-MX" altLang="es-MX" dirty="0">
              <a:latin typeface="Calibri" panose="020F0502020204030204" pitchFamily="34" charset="0"/>
            </a:endParaRPr>
          </a:p>
          <a:p>
            <a:pPr>
              <a:buClr>
                <a:srgbClr val="BC7916"/>
              </a:buClr>
            </a:pPr>
            <a:r>
              <a:rPr lang="es-MX" altLang="es-MX" dirty="0">
                <a:latin typeface="Calibri" panose="020F0502020204030204" pitchFamily="34" charset="0"/>
              </a:rPr>
              <a:t>Iniciativa de Obama buscando hacer más saludable la alimentación de los niños en escuelas</a:t>
            </a:r>
          </a:p>
          <a:p>
            <a:pPr>
              <a:buClr>
                <a:srgbClr val="BC7916"/>
              </a:buClr>
            </a:pPr>
            <a:endParaRPr lang="es-MX" altLang="es-MX" dirty="0">
              <a:latin typeface="Calibri" panose="020F0502020204030204" pitchFamily="34" charset="0"/>
            </a:endParaRPr>
          </a:p>
          <a:p>
            <a:pPr>
              <a:buClr>
                <a:srgbClr val="BC7916"/>
              </a:buClr>
            </a:pPr>
            <a:r>
              <a:rPr lang="es-MX" altLang="es-MX" dirty="0">
                <a:latin typeface="Calibri" panose="020F0502020204030204" pitchFamily="34" charset="0"/>
              </a:rPr>
              <a:t>Se mantuvo vigente una disposición que consideraba la pasta de jitomate como un vegetal</a:t>
            </a:r>
          </a:p>
          <a:p>
            <a:endParaRPr lang="es-MX" dirty="0"/>
          </a:p>
        </p:txBody>
      </p:sp>
    </p:spTree>
    <p:extLst>
      <p:ext uri="{BB962C8B-B14F-4D97-AF65-F5344CB8AC3E}">
        <p14:creationId xmlns:p14="http://schemas.microsoft.com/office/powerpoint/2010/main" val="22364145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89CEE4D-9510-40BC-82C3-308D99F1A7EB}"/>
              </a:ext>
            </a:extLst>
          </p:cNvPr>
          <p:cNvSpPr>
            <a:spLocks noGrp="1"/>
          </p:cNvSpPr>
          <p:nvPr>
            <p:ph type="title"/>
          </p:nvPr>
        </p:nvSpPr>
        <p:spPr/>
        <p:txBody>
          <a:bodyPr/>
          <a:lstStyle/>
          <a:p>
            <a:r>
              <a:rPr lang="es-MX" dirty="0"/>
              <a:t>¿Qué es la corrupción?</a:t>
            </a:r>
          </a:p>
        </p:txBody>
      </p:sp>
      <p:sp>
        <p:nvSpPr>
          <p:cNvPr id="3" name="Marcador de contenido 2">
            <a:extLst>
              <a:ext uri="{FF2B5EF4-FFF2-40B4-BE49-F238E27FC236}">
                <a16:creationId xmlns:a16="http://schemas.microsoft.com/office/drawing/2014/main" id="{D5EB7604-EB3B-4DA9-AD97-C5613E9F6873}"/>
              </a:ext>
            </a:extLst>
          </p:cNvPr>
          <p:cNvSpPr>
            <a:spLocks noGrp="1"/>
          </p:cNvSpPr>
          <p:nvPr>
            <p:ph idx="1"/>
          </p:nvPr>
        </p:nvSpPr>
        <p:spPr/>
        <p:txBody>
          <a:bodyPr/>
          <a:lstStyle/>
          <a:p>
            <a:r>
              <a:rPr lang="es-MX" dirty="0">
                <a:latin typeface="Verdana" panose="020B0604030504040204" pitchFamily="34" charset="0"/>
                <a:ea typeface="Verdana" panose="020B0604030504040204" pitchFamily="34" charset="0"/>
                <a:cs typeface="Verdana" panose="020B0604030504040204" pitchFamily="34" charset="0"/>
              </a:rPr>
              <a:t>Trueque ventajoso para los involucrados (prestación por contraprestación, prestación material o inmaterial), que se hace de manera oculta y voluntaria, que viola normas y en el cual al menos una de las personas involucradas abusa de una posición de poder o de confianza o de una facultad que se le atribuye en el sector público o en el privado</a:t>
            </a:r>
          </a:p>
        </p:txBody>
      </p:sp>
    </p:spTree>
    <p:extLst>
      <p:ext uri="{BB962C8B-B14F-4D97-AF65-F5344CB8AC3E}">
        <p14:creationId xmlns:p14="http://schemas.microsoft.com/office/powerpoint/2010/main" val="12859810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4B607B-3A73-4593-87FC-66A1AA3BB65A}"/>
              </a:ext>
            </a:extLst>
          </p:cNvPr>
          <p:cNvSpPr>
            <a:spLocks noGrp="1"/>
          </p:cNvSpPr>
          <p:nvPr>
            <p:ph type="title"/>
          </p:nvPr>
        </p:nvSpPr>
        <p:spPr/>
        <p:txBody>
          <a:bodyPr/>
          <a:lstStyle/>
          <a:p>
            <a:r>
              <a:rPr lang="es-MX" dirty="0"/>
              <a:t>Antes de empezar…</a:t>
            </a:r>
          </a:p>
        </p:txBody>
      </p:sp>
      <p:sp>
        <p:nvSpPr>
          <p:cNvPr id="3" name="Marcador de contenido 2">
            <a:extLst>
              <a:ext uri="{FF2B5EF4-FFF2-40B4-BE49-F238E27FC236}">
                <a16:creationId xmlns:a16="http://schemas.microsoft.com/office/drawing/2014/main" id="{5879F242-A5DE-40E9-B3A7-EC21CBEE33B4}"/>
              </a:ext>
            </a:extLst>
          </p:cNvPr>
          <p:cNvSpPr>
            <a:spLocks noGrp="1"/>
          </p:cNvSpPr>
          <p:nvPr>
            <p:ph idx="1"/>
          </p:nvPr>
        </p:nvSpPr>
        <p:spPr/>
        <p:txBody>
          <a:bodyPr/>
          <a:lstStyle/>
          <a:p>
            <a:r>
              <a:rPr lang="es-MX" dirty="0"/>
              <a:t>¿Qué les viene a la mente cuando se habla de cabildeo?</a:t>
            </a:r>
          </a:p>
        </p:txBody>
      </p:sp>
    </p:spTree>
    <p:extLst>
      <p:ext uri="{BB962C8B-B14F-4D97-AF65-F5344CB8AC3E}">
        <p14:creationId xmlns:p14="http://schemas.microsoft.com/office/powerpoint/2010/main" val="25441559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5C34C1-0EC3-4B63-82CE-BCCDA844ECF5}"/>
              </a:ext>
            </a:extLst>
          </p:cNvPr>
          <p:cNvSpPr>
            <a:spLocks noGrp="1"/>
          </p:cNvSpPr>
          <p:nvPr>
            <p:ph type="title"/>
          </p:nvPr>
        </p:nvSpPr>
        <p:spPr/>
        <p:txBody>
          <a:bodyPr/>
          <a:lstStyle/>
          <a:p>
            <a:r>
              <a:rPr lang="es-MX" dirty="0"/>
              <a:t>Factores que fomentan la corrupción</a:t>
            </a:r>
          </a:p>
        </p:txBody>
      </p:sp>
      <p:sp>
        <p:nvSpPr>
          <p:cNvPr id="3" name="Marcador de contenido 2">
            <a:extLst>
              <a:ext uri="{FF2B5EF4-FFF2-40B4-BE49-F238E27FC236}">
                <a16:creationId xmlns:a16="http://schemas.microsoft.com/office/drawing/2014/main" id="{AAF74B94-5F21-43C8-A937-5F3230C55B96}"/>
              </a:ext>
            </a:extLst>
          </p:cNvPr>
          <p:cNvSpPr>
            <a:spLocks noGrp="1"/>
          </p:cNvSpPr>
          <p:nvPr>
            <p:ph idx="1"/>
          </p:nvPr>
        </p:nvSpPr>
        <p:spPr/>
        <p:txBody>
          <a:bodyPr>
            <a:normAutofit fontScale="92500" lnSpcReduction="20000"/>
          </a:bodyPr>
          <a:lstStyle/>
          <a:p>
            <a:pPr>
              <a:defRPr/>
            </a:pPr>
            <a:r>
              <a:rPr lang="es-MX" dirty="0">
                <a:latin typeface="Verdana" panose="020B0604030504040204" pitchFamily="34" charset="0"/>
                <a:ea typeface="Verdana" panose="020B0604030504040204" pitchFamily="34" charset="0"/>
                <a:cs typeface="Verdana" panose="020B0604030504040204" pitchFamily="34" charset="0"/>
              </a:rPr>
              <a:t>Cercanía entre la economía y la administración</a:t>
            </a:r>
          </a:p>
          <a:p>
            <a:pPr>
              <a:defRPr/>
            </a:pPr>
            <a:endParaRPr lang="es-MX" dirty="0">
              <a:latin typeface="Verdana" panose="020B0604030504040204" pitchFamily="34" charset="0"/>
              <a:ea typeface="Verdana" panose="020B0604030504040204" pitchFamily="34" charset="0"/>
              <a:cs typeface="Verdana" panose="020B0604030504040204" pitchFamily="34" charset="0"/>
            </a:endParaRPr>
          </a:p>
          <a:p>
            <a:pPr>
              <a:defRPr/>
            </a:pPr>
            <a:r>
              <a:rPr lang="es-MX" dirty="0">
                <a:latin typeface="Verdana" panose="020B0604030504040204" pitchFamily="34" charset="0"/>
                <a:ea typeface="Verdana" panose="020B0604030504040204" pitchFamily="34" charset="0"/>
                <a:cs typeface="Verdana" panose="020B0604030504040204" pitchFamily="34" charset="0"/>
              </a:rPr>
              <a:t>Discreta transmisión de información resultante</a:t>
            </a:r>
          </a:p>
          <a:p>
            <a:pPr>
              <a:defRPr/>
            </a:pPr>
            <a:endParaRPr lang="es-MX" dirty="0">
              <a:latin typeface="Verdana" panose="020B0604030504040204" pitchFamily="34" charset="0"/>
              <a:ea typeface="Verdana" panose="020B0604030504040204" pitchFamily="34" charset="0"/>
              <a:cs typeface="Verdana" panose="020B0604030504040204" pitchFamily="34" charset="0"/>
            </a:endParaRPr>
          </a:p>
          <a:p>
            <a:pPr>
              <a:defRPr/>
            </a:pPr>
            <a:r>
              <a:rPr lang="es-MX" dirty="0">
                <a:latin typeface="Verdana" panose="020B0604030504040204" pitchFamily="34" charset="0"/>
                <a:ea typeface="Verdana" panose="020B0604030504040204" pitchFamily="34" charset="0"/>
                <a:cs typeface="Verdana" panose="020B0604030504040204" pitchFamily="34" charset="0"/>
              </a:rPr>
              <a:t>Acumulación de competencias en funcionarios con facultades discrecionales</a:t>
            </a:r>
          </a:p>
          <a:p>
            <a:pPr>
              <a:defRPr/>
            </a:pPr>
            <a:endParaRPr lang="es-MX" dirty="0">
              <a:latin typeface="Verdana" panose="020B0604030504040204" pitchFamily="34" charset="0"/>
              <a:ea typeface="Verdana" panose="020B0604030504040204" pitchFamily="34" charset="0"/>
              <a:cs typeface="Verdana" panose="020B0604030504040204" pitchFamily="34" charset="0"/>
            </a:endParaRPr>
          </a:p>
          <a:p>
            <a:pPr>
              <a:defRPr/>
            </a:pPr>
            <a:r>
              <a:rPr lang="es-MX" dirty="0">
                <a:latin typeface="Verdana" panose="020B0604030504040204" pitchFamily="34" charset="0"/>
                <a:ea typeface="Verdana" panose="020B0604030504040204" pitchFamily="34" charset="0"/>
                <a:cs typeface="Verdana" panose="020B0604030504040204" pitchFamily="34" charset="0"/>
              </a:rPr>
              <a:t>Progresiva desaparición de los límites entre lo que aún es habitual en la sociedad y el acto que ya se considera público</a:t>
            </a:r>
          </a:p>
          <a:p>
            <a:pPr>
              <a:defRPr/>
            </a:pPr>
            <a:endParaRPr lang="es-MX" dirty="0">
              <a:latin typeface="Verdana" panose="020B0604030504040204" pitchFamily="34" charset="0"/>
              <a:ea typeface="Verdana" panose="020B0604030504040204" pitchFamily="34" charset="0"/>
              <a:cs typeface="Verdana" panose="020B0604030504040204" pitchFamily="34" charset="0"/>
            </a:endParaRPr>
          </a:p>
          <a:p>
            <a:pPr>
              <a:defRPr/>
            </a:pPr>
            <a:r>
              <a:rPr lang="es-MX" dirty="0">
                <a:latin typeface="Verdana" panose="020B0604030504040204" pitchFamily="34" charset="0"/>
                <a:ea typeface="Verdana" panose="020B0604030504040204" pitchFamily="34" charset="0"/>
                <a:cs typeface="Verdana" panose="020B0604030504040204" pitchFamily="34" charset="0"/>
              </a:rPr>
              <a:t>Falta de conciencia del delito en los involucrados</a:t>
            </a:r>
          </a:p>
        </p:txBody>
      </p:sp>
    </p:spTree>
    <p:extLst>
      <p:ext uri="{BB962C8B-B14F-4D97-AF65-F5344CB8AC3E}">
        <p14:creationId xmlns:p14="http://schemas.microsoft.com/office/powerpoint/2010/main" val="18979952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2650D7-E704-447F-A7A9-951E5935729D}"/>
              </a:ext>
            </a:extLst>
          </p:cNvPr>
          <p:cNvSpPr>
            <a:spLocks noGrp="1"/>
          </p:cNvSpPr>
          <p:nvPr>
            <p:ph type="title"/>
          </p:nvPr>
        </p:nvSpPr>
        <p:spPr/>
        <p:txBody>
          <a:bodyPr/>
          <a:lstStyle/>
          <a:p>
            <a:r>
              <a:rPr lang="es-MX" dirty="0"/>
              <a:t>Áreas donde se posibilita la corrupción en los órganos legislativos</a:t>
            </a:r>
          </a:p>
        </p:txBody>
      </p:sp>
      <p:sp>
        <p:nvSpPr>
          <p:cNvPr id="3" name="Marcador de contenido 2">
            <a:extLst>
              <a:ext uri="{FF2B5EF4-FFF2-40B4-BE49-F238E27FC236}">
                <a16:creationId xmlns:a16="http://schemas.microsoft.com/office/drawing/2014/main" id="{6F2E8CFF-6E4D-4274-BD62-5044EF0D33A4}"/>
              </a:ext>
            </a:extLst>
          </p:cNvPr>
          <p:cNvSpPr>
            <a:spLocks noGrp="1"/>
          </p:cNvSpPr>
          <p:nvPr>
            <p:ph idx="1"/>
          </p:nvPr>
        </p:nvSpPr>
        <p:spPr/>
        <p:txBody>
          <a:bodyPr>
            <a:normAutofit fontScale="92500" lnSpcReduction="20000"/>
          </a:bodyPr>
          <a:lstStyle/>
          <a:p>
            <a:pPr>
              <a:defRPr/>
            </a:pPr>
            <a:r>
              <a:rPr lang="es-MX" dirty="0">
                <a:ea typeface="Verdana" panose="020B0604030504040204" pitchFamily="34" charset="0"/>
                <a:cs typeface="Calibri" panose="020F0502020204030204" pitchFamily="34" charset="0"/>
              </a:rPr>
              <a:t>Legislativo como legislador: se influye mediante prestaciones o chantaje, a través de pago, presión u otros servicios para cambiar la conducta del voto</a:t>
            </a:r>
          </a:p>
          <a:p>
            <a:pPr>
              <a:defRPr/>
            </a:pPr>
            <a:r>
              <a:rPr lang="es-MX" dirty="0">
                <a:ea typeface="Verdana" panose="020B0604030504040204" pitchFamily="34" charset="0"/>
                <a:cs typeface="Calibri" panose="020F0502020204030204" pitchFamily="34" charset="0"/>
              </a:rPr>
              <a:t>Legislativo como socio del Ejecutivo: influencia por parte del ejecutivo, a través de presiones para votar o desatender la función controladora</a:t>
            </a:r>
          </a:p>
          <a:p>
            <a:pPr>
              <a:defRPr/>
            </a:pPr>
            <a:r>
              <a:rPr lang="es-MX" dirty="0">
                <a:ea typeface="Verdana" panose="020B0604030504040204" pitchFamily="34" charset="0"/>
                <a:cs typeface="Calibri" panose="020F0502020204030204" pitchFamily="34" charset="0"/>
              </a:rPr>
              <a:t>Legislativo como empleador: nepotismo, prestaciones o transferencia de fondos, a través de contrataciones, ascensos o utilización de trabajadores fantasma o incluso </a:t>
            </a:r>
            <a:r>
              <a:rPr lang="es-MX" i="1" dirty="0">
                <a:ea typeface="Verdana" panose="020B0604030504040204" pitchFamily="34" charset="0"/>
                <a:cs typeface="Calibri" panose="020F0502020204030204" pitchFamily="34" charset="0"/>
              </a:rPr>
              <a:t>outsourcing</a:t>
            </a:r>
          </a:p>
          <a:p>
            <a:pPr>
              <a:defRPr/>
            </a:pPr>
            <a:r>
              <a:rPr lang="es-MX" dirty="0">
                <a:ea typeface="Verdana" panose="020B0604030504040204" pitchFamily="34" charset="0"/>
                <a:cs typeface="Calibri" panose="020F0502020204030204" pitchFamily="34" charset="0"/>
              </a:rPr>
              <a:t>Legislativo como asambleas de políticos a ser elegidos: promesas de prestaciones a los electores a través de ventajas materiales o compra de votos</a:t>
            </a:r>
          </a:p>
          <a:p>
            <a:pPr>
              <a:defRPr/>
            </a:pPr>
            <a:r>
              <a:rPr lang="es-MX" dirty="0">
                <a:ea typeface="Verdana" panose="020B0604030504040204" pitchFamily="34" charset="0"/>
                <a:cs typeface="Calibri" panose="020F0502020204030204" pitchFamily="34" charset="0"/>
              </a:rPr>
              <a:t>Legislativo como autorizante del presupuesto: influencia mediante pagos u otras prestaciones, para influir en discusiones y votaciones en efectos sobre adquisiciones del Ejecutivo</a:t>
            </a:r>
          </a:p>
        </p:txBody>
      </p:sp>
    </p:spTree>
    <p:extLst>
      <p:ext uri="{BB962C8B-B14F-4D97-AF65-F5344CB8AC3E}">
        <p14:creationId xmlns:p14="http://schemas.microsoft.com/office/powerpoint/2010/main" val="41623036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D25666-737D-466D-9F22-DBA6ED70AEA1}"/>
              </a:ext>
            </a:extLst>
          </p:cNvPr>
          <p:cNvSpPr>
            <a:spLocks noGrp="1"/>
          </p:cNvSpPr>
          <p:nvPr>
            <p:ph type="title"/>
          </p:nvPr>
        </p:nvSpPr>
        <p:spPr/>
        <p:txBody>
          <a:bodyPr/>
          <a:lstStyle/>
          <a:p>
            <a:r>
              <a:rPr lang="es-MX" dirty="0"/>
              <a:t>Volviendo al cabildeo…</a:t>
            </a:r>
          </a:p>
        </p:txBody>
      </p:sp>
      <p:sp>
        <p:nvSpPr>
          <p:cNvPr id="3" name="Marcador de contenido 2">
            <a:extLst>
              <a:ext uri="{FF2B5EF4-FFF2-40B4-BE49-F238E27FC236}">
                <a16:creationId xmlns:a16="http://schemas.microsoft.com/office/drawing/2014/main" id="{165F1849-EEFF-432A-AC2B-5B0A94090DE7}"/>
              </a:ext>
            </a:extLst>
          </p:cNvPr>
          <p:cNvSpPr>
            <a:spLocks noGrp="1"/>
          </p:cNvSpPr>
          <p:nvPr>
            <p:ph idx="1"/>
          </p:nvPr>
        </p:nvSpPr>
        <p:spPr/>
        <p:txBody>
          <a:bodyPr/>
          <a:lstStyle/>
          <a:p>
            <a:pPr>
              <a:defRPr/>
            </a:pPr>
            <a:r>
              <a:rPr lang="es-MX" altLang="es-MX" dirty="0">
                <a:latin typeface="Verdana" pitchFamily="34" charset="0"/>
              </a:rPr>
              <a:t>Un problema central de la democracia es el reconciliar las demandas de grupos que persiguen su propio beneficio con los intereses más amplios de la sociedad.</a:t>
            </a:r>
          </a:p>
          <a:p>
            <a:pPr>
              <a:defRPr/>
            </a:pPr>
            <a:endParaRPr lang="es-MX" altLang="es-MX" dirty="0">
              <a:latin typeface="Verdana" pitchFamily="34" charset="0"/>
            </a:endParaRPr>
          </a:p>
          <a:p>
            <a:pPr>
              <a:defRPr/>
            </a:pPr>
            <a:r>
              <a:rPr lang="es-MX" altLang="es-MX" dirty="0">
                <a:latin typeface="Verdana" pitchFamily="34" charset="0"/>
              </a:rPr>
              <a:t>En este contexto, la regulación del cabildeo es crítica para dar viabilidad a un régimen democrático.</a:t>
            </a:r>
          </a:p>
        </p:txBody>
      </p:sp>
    </p:spTree>
    <p:extLst>
      <p:ext uri="{BB962C8B-B14F-4D97-AF65-F5344CB8AC3E}">
        <p14:creationId xmlns:p14="http://schemas.microsoft.com/office/powerpoint/2010/main" val="26298915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1E96A6-C633-4E3E-8E1E-2E3696AF178F}"/>
              </a:ext>
            </a:extLst>
          </p:cNvPr>
          <p:cNvSpPr>
            <a:spLocks noGrp="1"/>
          </p:cNvSpPr>
          <p:nvPr>
            <p:ph type="title"/>
          </p:nvPr>
        </p:nvSpPr>
        <p:spPr/>
        <p:txBody>
          <a:bodyPr/>
          <a:lstStyle/>
          <a:p>
            <a:r>
              <a:rPr lang="es-MX" dirty="0"/>
              <a:t>¿Por qué regular el cabildeo?</a:t>
            </a:r>
          </a:p>
        </p:txBody>
      </p:sp>
      <p:sp>
        <p:nvSpPr>
          <p:cNvPr id="3" name="Marcador de contenido 2">
            <a:extLst>
              <a:ext uri="{FF2B5EF4-FFF2-40B4-BE49-F238E27FC236}">
                <a16:creationId xmlns:a16="http://schemas.microsoft.com/office/drawing/2014/main" id="{858A8D6C-80CF-4C73-8D6B-00E82D7B80F2}"/>
              </a:ext>
            </a:extLst>
          </p:cNvPr>
          <p:cNvSpPr>
            <a:spLocks noGrp="1"/>
          </p:cNvSpPr>
          <p:nvPr>
            <p:ph idx="1"/>
          </p:nvPr>
        </p:nvSpPr>
        <p:spPr/>
        <p:txBody>
          <a:bodyPr>
            <a:normAutofit fontScale="92500" lnSpcReduction="20000"/>
          </a:bodyPr>
          <a:lstStyle/>
          <a:p>
            <a:pPr>
              <a:defRPr/>
            </a:pPr>
            <a:r>
              <a:rPr lang="es-MX" altLang="es-MX" dirty="0">
                <a:latin typeface="Verdana" pitchFamily="34" charset="0"/>
              </a:rPr>
              <a:t>El exceso de personas que cabildean.</a:t>
            </a:r>
          </a:p>
          <a:p>
            <a:pPr>
              <a:defRPr/>
            </a:pPr>
            <a:r>
              <a:rPr lang="es-MX" altLang="es-MX" dirty="0">
                <a:latin typeface="Verdana" pitchFamily="34" charset="0"/>
              </a:rPr>
              <a:t>La sobrecarga a la democracia.</a:t>
            </a:r>
          </a:p>
          <a:p>
            <a:pPr>
              <a:defRPr/>
            </a:pPr>
            <a:r>
              <a:rPr lang="es-MX" altLang="es-MX" dirty="0">
                <a:latin typeface="Verdana" pitchFamily="34" charset="0"/>
              </a:rPr>
              <a:t>La forma en que los asuntos públicos pueden llegar a ser influidos por la corrupción.</a:t>
            </a:r>
          </a:p>
          <a:p>
            <a:pPr>
              <a:defRPr/>
            </a:pPr>
            <a:r>
              <a:rPr lang="es-MX" altLang="es-MX" dirty="0">
                <a:latin typeface="Verdana" pitchFamily="34" charset="0"/>
              </a:rPr>
              <a:t>Inequidad entre los grupos en el acceso a las decisiones públicas. </a:t>
            </a:r>
          </a:p>
          <a:p>
            <a:pPr>
              <a:defRPr/>
            </a:pPr>
            <a:r>
              <a:rPr lang="es-MX" altLang="es-MX" dirty="0">
                <a:latin typeface="Verdana" pitchFamily="34" charset="0"/>
              </a:rPr>
              <a:t>Apertura a la participación del mayor número de intereses posible.</a:t>
            </a:r>
          </a:p>
          <a:p>
            <a:pPr>
              <a:defRPr/>
            </a:pPr>
            <a:r>
              <a:rPr lang="es-MX" altLang="es-MX" dirty="0">
                <a:latin typeface="Verdana" pitchFamily="34" charset="0"/>
              </a:rPr>
              <a:t>Conflictos de interés.</a:t>
            </a:r>
          </a:p>
          <a:p>
            <a:pPr>
              <a:defRPr/>
            </a:pPr>
            <a:r>
              <a:rPr lang="es-MX" altLang="es-MX" dirty="0">
                <a:latin typeface="Verdana" pitchFamily="34" charset="0"/>
              </a:rPr>
              <a:t>Uso privilegiado de información por parte de ex legisladores que se dedican al cabildeo o cabilderos que ingresan al sector público (puerta giratoria).</a:t>
            </a:r>
          </a:p>
        </p:txBody>
      </p:sp>
    </p:spTree>
    <p:extLst>
      <p:ext uri="{BB962C8B-B14F-4D97-AF65-F5344CB8AC3E}">
        <p14:creationId xmlns:p14="http://schemas.microsoft.com/office/powerpoint/2010/main" val="2129155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C7F482-E5D2-4349-9BC9-A9FB4A5F5671}"/>
              </a:ext>
            </a:extLst>
          </p:cNvPr>
          <p:cNvSpPr>
            <a:spLocks noGrp="1"/>
          </p:cNvSpPr>
          <p:nvPr>
            <p:ph type="title"/>
          </p:nvPr>
        </p:nvSpPr>
        <p:spPr/>
        <p:txBody>
          <a:bodyPr/>
          <a:lstStyle/>
          <a:p>
            <a:r>
              <a:rPr lang="es-MX" dirty="0"/>
              <a:t>Contextos donde se plantea la regulación del cabildeo</a:t>
            </a:r>
          </a:p>
        </p:txBody>
      </p:sp>
      <p:sp>
        <p:nvSpPr>
          <p:cNvPr id="3" name="Marcador de contenido 2">
            <a:extLst>
              <a:ext uri="{FF2B5EF4-FFF2-40B4-BE49-F238E27FC236}">
                <a16:creationId xmlns:a16="http://schemas.microsoft.com/office/drawing/2014/main" id="{8FE1737A-AF1E-4DDA-811F-6A36F80B1C59}"/>
              </a:ext>
            </a:extLst>
          </p:cNvPr>
          <p:cNvSpPr>
            <a:spLocks noGrp="1"/>
          </p:cNvSpPr>
          <p:nvPr>
            <p:ph idx="1"/>
          </p:nvPr>
        </p:nvSpPr>
        <p:spPr/>
        <p:txBody>
          <a:bodyPr/>
          <a:lstStyle/>
          <a:p>
            <a:pPr>
              <a:defRPr/>
            </a:pPr>
            <a:r>
              <a:rPr lang="es-MX" altLang="es-MX" dirty="0">
                <a:latin typeface="Verdana" pitchFamily="34" charset="0"/>
              </a:rPr>
              <a:t>El control, dirección o ajuste de una actividad cuasi privada, realizada con el propósito de proveer algún beneficio público.</a:t>
            </a:r>
          </a:p>
          <a:p>
            <a:pPr>
              <a:defRPr/>
            </a:pPr>
            <a:endParaRPr lang="es-MX" altLang="es-MX" dirty="0">
              <a:latin typeface="Verdana" pitchFamily="34" charset="0"/>
            </a:endParaRPr>
          </a:p>
          <a:p>
            <a:pPr>
              <a:defRPr/>
            </a:pPr>
            <a:r>
              <a:rPr lang="es-MX" altLang="es-MX" dirty="0">
                <a:latin typeface="Verdana" pitchFamily="34" charset="0"/>
              </a:rPr>
              <a:t>Puede ser problemática cuando desafía viejas prácticas en un sistema político determinado.</a:t>
            </a:r>
          </a:p>
          <a:p>
            <a:endParaRPr lang="es-MX" dirty="0"/>
          </a:p>
        </p:txBody>
      </p:sp>
    </p:spTree>
    <p:extLst>
      <p:ext uri="{BB962C8B-B14F-4D97-AF65-F5344CB8AC3E}">
        <p14:creationId xmlns:p14="http://schemas.microsoft.com/office/powerpoint/2010/main" val="29376005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F27D93-34EC-4D03-BB9D-9949CBD335E0}"/>
              </a:ext>
            </a:extLst>
          </p:cNvPr>
          <p:cNvSpPr>
            <a:spLocks noGrp="1"/>
          </p:cNvSpPr>
          <p:nvPr>
            <p:ph type="title"/>
          </p:nvPr>
        </p:nvSpPr>
        <p:spPr/>
        <p:txBody>
          <a:bodyPr/>
          <a:lstStyle/>
          <a:p>
            <a:r>
              <a:rPr lang="es-MX" dirty="0"/>
              <a:t>¿Cómo se puede regular el cabildeo?</a:t>
            </a:r>
          </a:p>
        </p:txBody>
      </p:sp>
      <p:sp>
        <p:nvSpPr>
          <p:cNvPr id="3" name="Marcador de contenido 2">
            <a:extLst>
              <a:ext uri="{FF2B5EF4-FFF2-40B4-BE49-F238E27FC236}">
                <a16:creationId xmlns:a16="http://schemas.microsoft.com/office/drawing/2014/main" id="{811AE58B-1D8E-4BE5-A7D8-44E06617CD8A}"/>
              </a:ext>
            </a:extLst>
          </p:cNvPr>
          <p:cNvSpPr>
            <a:spLocks noGrp="1"/>
          </p:cNvSpPr>
          <p:nvPr>
            <p:ph idx="1"/>
          </p:nvPr>
        </p:nvSpPr>
        <p:spPr/>
        <p:txBody>
          <a:bodyPr/>
          <a:lstStyle/>
          <a:p>
            <a:pPr>
              <a:defRPr/>
            </a:pPr>
            <a:r>
              <a:rPr lang="es-MX" altLang="es-MX" dirty="0">
                <a:latin typeface="Verdana" pitchFamily="34" charset="0"/>
              </a:rPr>
              <a:t>Desde la esfera pública (transparencia, castigos, mecanismos vinculantes).</a:t>
            </a:r>
          </a:p>
          <a:p>
            <a:pPr>
              <a:defRPr/>
            </a:pPr>
            <a:endParaRPr lang="es-MX" altLang="es-MX" dirty="0">
              <a:latin typeface="Verdana" pitchFamily="34" charset="0"/>
            </a:endParaRPr>
          </a:p>
          <a:p>
            <a:pPr>
              <a:defRPr/>
            </a:pPr>
            <a:r>
              <a:rPr lang="es-MX" altLang="es-MX" dirty="0">
                <a:latin typeface="Verdana" pitchFamily="34" charset="0"/>
              </a:rPr>
              <a:t>El proceso legislativo (depende de las culturas).</a:t>
            </a:r>
          </a:p>
          <a:p>
            <a:pPr>
              <a:defRPr/>
            </a:pPr>
            <a:endParaRPr lang="es-MX" altLang="es-MX" dirty="0">
              <a:latin typeface="Verdana" pitchFamily="34" charset="0"/>
            </a:endParaRPr>
          </a:p>
          <a:p>
            <a:pPr>
              <a:defRPr/>
            </a:pPr>
            <a:r>
              <a:rPr lang="es-MX" altLang="es-MX" dirty="0">
                <a:latin typeface="Verdana" pitchFamily="34" charset="0"/>
              </a:rPr>
              <a:t>Las organizaciones, a través de medidas autorregulatorias (en complemento con las leyes).</a:t>
            </a:r>
          </a:p>
          <a:p>
            <a:pPr>
              <a:defRPr/>
            </a:pPr>
            <a:endParaRPr lang="es-MX" altLang="es-MX" dirty="0">
              <a:latin typeface="Verdana" pitchFamily="34" charset="0"/>
            </a:endParaRPr>
          </a:p>
          <a:p>
            <a:pPr>
              <a:defRPr/>
            </a:pPr>
            <a:r>
              <a:rPr lang="es-MX" altLang="es-MX" dirty="0">
                <a:latin typeface="Verdana" pitchFamily="34" charset="0"/>
              </a:rPr>
              <a:t>Todo depende en gran medida de la cultura política.</a:t>
            </a:r>
          </a:p>
        </p:txBody>
      </p:sp>
    </p:spTree>
    <p:extLst>
      <p:ext uri="{BB962C8B-B14F-4D97-AF65-F5344CB8AC3E}">
        <p14:creationId xmlns:p14="http://schemas.microsoft.com/office/powerpoint/2010/main" val="28792158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A1986E7-2773-40EE-9A84-1B1CC8EC7BB5}"/>
              </a:ext>
            </a:extLst>
          </p:cNvPr>
          <p:cNvSpPr>
            <a:spLocks noGrp="1"/>
          </p:cNvSpPr>
          <p:nvPr>
            <p:ph type="title"/>
          </p:nvPr>
        </p:nvSpPr>
        <p:spPr/>
        <p:txBody>
          <a:bodyPr/>
          <a:lstStyle/>
          <a:p>
            <a:r>
              <a:rPr lang="es-MX" dirty="0"/>
              <a:t>Los cuatro ejes de un buen marco normativo</a:t>
            </a:r>
          </a:p>
        </p:txBody>
      </p:sp>
      <p:sp>
        <p:nvSpPr>
          <p:cNvPr id="3" name="Marcador de contenido 2">
            <a:extLst>
              <a:ext uri="{FF2B5EF4-FFF2-40B4-BE49-F238E27FC236}">
                <a16:creationId xmlns:a16="http://schemas.microsoft.com/office/drawing/2014/main" id="{C9730CD7-2920-4B88-916D-1ED2951B441B}"/>
              </a:ext>
            </a:extLst>
          </p:cNvPr>
          <p:cNvSpPr>
            <a:spLocks noGrp="1"/>
          </p:cNvSpPr>
          <p:nvPr>
            <p:ph idx="1"/>
          </p:nvPr>
        </p:nvSpPr>
        <p:spPr/>
        <p:txBody>
          <a:bodyPr>
            <a:normAutofit fontScale="92500" lnSpcReduction="10000"/>
          </a:bodyPr>
          <a:lstStyle/>
          <a:p>
            <a:pPr>
              <a:defRPr/>
            </a:pPr>
            <a:r>
              <a:rPr lang="es-MX" dirty="0"/>
              <a:t>Reglas de financiamiento en campañas que permitan conocer los flujos de dinero </a:t>
            </a:r>
          </a:p>
          <a:p>
            <a:pPr>
              <a:defRPr/>
            </a:pPr>
            <a:endParaRPr lang="es-MX" dirty="0"/>
          </a:p>
          <a:p>
            <a:pPr>
              <a:defRPr/>
            </a:pPr>
            <a:r>
              <a:rPr lang="es-MX" dirty="0"/>
              <a:t>Ley de Cabildeo (registro, intereses)</a:t>
            </a:r>
          </a:p>
          <a:p>
            <a:pPr>
              <a:defRPr/>
            </a:pPr>
            <a:endParaRPr lang="es-MX" dirty="0"/>
          </a:p>
          <a:p>
            <a:pPr>
              <a:defRPr/>
            </a:pPr>
            <a:r>
              <a:rPr lang="es-MX" dirty="0"/>
              <a:t>Tipificación de delitos</a:t>
            </a:r>
          </a:p>
          <a:p>
            <a:pPr>
              <a:defRPr/>
            </a:pPr>
            <a:endParaRPr lang="es-MX" dirty="0"/>
          </a:p>
          <a:p>
            <a:pPr>
              <a:defRPr/>
            </a:pPr>
            <a:r>
              <a:rPr lang="es-MX" dirty="0"/>
              <a:t>Estándares de ética para legisladores y órganos garantes</a:t>
            </a:r>
          </a:p>
          <a:p>
            <a:pPr>
              <a:defRPr/>
            </a:pPr>
            <a:endParaRPr lang="es-MX" dirty="0"/>
          </a:p>
          <a:p>
            <a:pPr>
              <a:defRPr/>
            </a:pPr>
            <a:r>
              <a:rPr lang="es-MX" dirty="0"/>
              <a:t>Optativo, pero sirve: códigos de ética para cabilderos</a:t>
            </a:r>
          </a:p>
        </p:txBody>
      </p:sp>
    </p:spTree>
    <p:extLst>
      <p:ext uri="{BB962C8B-B14F-4D97-AF65-F5344CB8AC3E}">
        <p14:creationId xmlns:p14="http://schemas.microsoft.com/office/powerpoint/2010/main" val="221706451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AAC175-C54E-4AB0-A33A-27D6FFF0051B}"/>
              </a:ext>
            </a:extLst>
          </p:cNvPr>
          <p:cNvSpPr>
            <a:spLocks noGrp="1"/>
          </p:cNvSpPr>
          <p:nvPr>
            <p:ph type="title"/>
          </p:nvPr>
        </p:nvSpPr>
        <p:spPr/>
        <p:txBody>
          <a:bodyPr/>
          <a:lstStyle/>
          <a:p>
            <a:r>
              <a:rPr lang="es-MX" dirty="0"/>
              <a:t>¿Sirve regular el cabildeo?</a:t>
            </a:r>
          </a:p>
        </p:txBody>
      </p:sp>
      <p:sp>
        <p:nvSpPr>
          <p:cNvPr id="3" name="Marcador de contenido 2">
            <a:extLst>
              <a:ext uri="{FF2B5EF4-FFF2-40B4-BE49-F238E27FC236}">
                <a16:creationId xmlns:a16="http://schemas.microsoft.com/office/drawing/2014/main" id="{2EE6617D-2C2F-4614-8ACC-5A496BBF2D3F}"/>
              </a:ext>
            </a:extLst>
          </p:cNvPr>
          <p:cNvSpPr>
            <a:spLocks noGrp="1"/>
          </p:cNvSpPr>
          <p:nvPr>
            <p:ph idx="1"/>
          </p:nvPr>
        </p:nvSpPr>
        <p:spPr/>
        <p:txBody>
          <a:bodyPr>
            <a:normAutofit fontScale="85000" lnSpcReduction="20000"/>
          </a:bodyPr>
          <a:lstStyle/>
          <a:p>
            <a:pPr>
              <a:defRPr/>
            </a:pPr>
            <a:r>
              <a:rPr lang="es-MX" altLang="es-MX" dirty="0">
                <a:latin typeface="Verdana" pitchFamily="34" charset="0"/>
              </a:rPr>
              <a:t>Las estructuras de intermediación rara vez se modifican por la regulación.</a:t>
            </a:r>
          </a:p>
          <a:p>
            <a:pPr>
              <a:defRPr/>
            </a:pPr>
            <a:endParaRPr lang="es-MX" altLang="es-MX" dirty="0">
              <a:latin typeface="Verdana" pitchFamily="34" charset="0"/>
            </a:endParaRPr>
          </a:p>
          <a:p>
            <a:pPr>
              <a:defRPr/>
            </a:pPr>
            <a:r>
              <a:rPr lang="es-MX" altLang="es-MX" dirty="0">
                <a:latin typeface="Verdana" pitchFamily="34" charset="0"/>
              </a:rPr>
              <a:t>Los legisladores no se van a regular por “voluntad”, sino porque no les queda otra opción. Las normas adoptadas siempre serán imperfectas.</a:t>
            </a:r>
          </a:p>
          <a:p>
            <a:pPr>
              <a:defRPr/>
            </a:pPr>
            <a:endParaRPr lang="es-MX" altLang="es-MX" dirty="0">
              <a:latin typeface="Verdana" pitchFamily="34" charset="0"/>
            </a:endParaRPr>
          </a:p>
          <a:p>
            <a:pPr>
              <a:defRPr/>
            </a:pPr>
            <a:r>
              <a:rPr lang="es-MX" altLang="es-MX" dirty="0">
                <a:latin typeface="Verdana" pitchFamily="34" charset="0"/>
              </a:rPr>
              <a:t>Generan condiciones más equitativas en el acceso a la esfera pública y mayor certeza, seguridad jurídica y transparencia.</a:t>
            </a:r>
          </a:p>
          <a:p>
            <a:pPr>
              <a:defRPr/>
            </a:pPr>
            <a:endParaRPr lang="es-MX" altLang="es-MX" dirty="0">
              <a:latin typeface="Verdana" pitchFamily="34" charset="0"/>
            </a:endParaRPr>
          </a:p>
          <a:p>
            <a:pPr>
              <a:defRPr/>
            </a:pPr>
            <a:r>
              <a:rPr lang="es-MX" altLang="es-MX" dirty="0">
                <a:latin typeface="Verdana" pitchFamily="34" charset="0"/>
              </a:rPr>
              <a:t>Puede sentar las bases de cambios posteriores en las relaciones entre los grupos de presión y la esfera pública.</a:t>
            </a:r>
          </a:p>
        </p:txBody>
      </p:sp>
    </p:spTree>
    <p:extLst>
      <p:ext uri="{BB962C8B-B14F-4D97-AF65-F5344CB8AC3E}">
        <p14:creationId xmlns:p14="http://schemas.microsoft.com/office/powerpoint/2010/main" val="275402675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19B906-27A1-4BA7-8430-732712323FC4}"/>
              </a:ext>
            </a:extLst>
          </p:cNvPr>
          <p:cNvSpPr>
            <a:spLocks noGrp="1"/>
          </p:cNvSpPr>
          <p:nvPr>
            <p:ph type="title"/>
          </p:nvPr>
        </p:nvSpPr>
        <p:spPr/>
        <p:txBody>
          <a:bodyPr/>
          <a:lstStyle/>
          <a:p>
            <a:r>
              <a:rPr lang="es-MX" dirty="0"/>
              <a:t>¿Surgió el cabildeo en México de la nada en 1997?</a:t>
            </a:r>
          </a:p>
        </p:txBody>
      </p:sp>
      <p:pic>
        <p:nvPicPr>
          <p:cNvPr id="5" name="Marcador de contenido 4">
            <a:extLst>
              <a:ext uri="{FF2B5EF4-FFF2-40B4-BE49-F238E27FC236}">
                <a16:creationId xmlns:a16="http://schemas.microsoft.com/office/drawing/2014/main" id="{74080C41-49E3-4135-8D4A-800241152BB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143250" y="1829594"/>
            <a:ext cx="5905500" cy="4343400"/>
          </a:xfrm>
        </p:spPr>
      </p:pic>
    </p:spTree>
    <p:extLst>
      <p:ext uri="{BB962C8B-B14F-4D97-AF65-F5344CB8AC3E}">
        <p14:creationId xmlns:p14="http://schemas.microsoft.com/office/powerpoint/2010/main" val="214439949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FC2489-95B9-4C4C-80CA-9632DDBFD4C1}"/>
              </a:ext>
            </a:extLst>
          </p:cNvPr>
          <p:cNvSpPr>
            <a:spLocks noGrp="1"/>
          </p:cNvSpPr>
          <p:nvPr>
            <p:ph type="title"/>
          </p:nvPr>
        </p:nvSpPr>
        <p:spPr/>
        <p:txBody>
          <a:bodyPr/>
          <a:lstStyle/>
          <a:p>
            <a:r>
              <a:rPr lang="es-MX" dirty="0"/>
              <a:t>El corporativismo mexicano</a:t>
            </a:r>
          </a:p>
        </p:txBody>
      </p:sp>
      <p:sp>
        <p:nvSpPr>
          <p:cNvPr id="3" name="Marcador de contenido 2">
            <a:extLst>
              <a:ext uri="{FF2B5EF4-FFF2-40B4-BE49-F238E27FC236}">
                <a16:creationId xmlns:a16="http://schemas.microsoft.com/office/drawing/2014/main" id="{33DAD197-5739-4BA4-886F-586546418463}"/>
              </a:ext>
            </a:extLst>
          </p:cNvPr>
          <p:cNvSpPr>
            <a:spLocks noGrp="1"/>
          </p:cNvSpPr>
          <p:nvPr>
            <p:ph idx="1"/>
          </p:nvPr>
        </p:nvSpPr>
        <p:spPr/>
        <p:txBody>
          <a:bodyPr/>
          <a:lstStyle/>
          <a:p>
            <a:pPr>
              <a:defRPr/>
            </a:pPr>
            <a:r>
              <a:rPr lang="es-MX" altLang="es-MX" u="sng" dirty="0">
                <a:cs typeface="Calibri" panose="020F0502020204030204" pitchFamily="34" charset="0"/>
              </a:rPr>
              <a:t>1928-1940</a:t>
            </a:r>
            <a:r>
              <a:rPr lang="es-MX" altLang="es-MX" dirty="0">
                <a:cs typeface="Calibri" panose="020F0502020204030204" pitchFamily="34" charset="0"/>
              </a:rPr>
              <a:t>- consolidación de un sistema político centralizado, autoritario, sostenido por redes corporativistas.</a:t>
            </a:r>
          </a:p>
          <a:p>
            <a:pPr>
              <a:defRPr/>
            </a:pPr>
            <a:r>
              <a:rPr lang="es-MX" altLang="es-MX" dirty="0">
                <a:cs typeface="Calibri" panose="020F0502020204030204" pitchFamily="34" charset="0"/>
              </a:rPr>
              <a:t>El corporativismo generó canales verticales y únicos de interlocución con el gobierno.</a:t>
            </a:r>
          </a:p>
          <a:p>
            <a:pPr>
              <a:defRPr/>
            </a:pPr>
            <a:r>
              <a:rPr lang="es-MX" altLang="es-MX" dirty="0">
                <a:cs typeface="Calibri" panose="020F0502020204030204" pitchFamily="34" charset="0"/>
              </a:rPr>
              <a:t>El cabildeo con el gobernó se circunscribía a relaciones publicas o gubernamentales.</a:t>
            </a:r>
          </a:p>
          <a:p>
            <a:pPr>
              <a:defRPr/>
            </a:pPr>
            <a:r>
              <a:rPr lang="es-MX" altLang="es-MX" dirty="0">
                <a:cs typeface="Calibri" panose="020F0502020204030204" pitchFamily="34" charset="0"/>
              </a:rPr>
              <a:t>El sistema estaba diseñado para generar control a través de mecanismos formales e informales, no crecimiento o competitividad.</a:t>
            </a:r>
          </a:p>
        </p:txBody>
      </p:sp>
    </p:spTree>
    <p:extLst>
      <p:ext uri="{BB962C8B-B14F-4D97-AF65-F5344CB8AC3E}">
        <p14:creationId xmlns:p14="http://schemas.microsoft.com/office/powerpoint/2010/main" val="908077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B9D334-A2EB-4F7D-A217-78522112D25E}"/>
              </a:ext>
            </a:extLst>
          </p:cNvPr>
          <p:cNvSpPr>
            <a:spLocks noGrp="1"/>
          </p:cNvSpPr>
          <p:nvPr>
            <p:ph type="title"/>
          </p:nvPr>
        </p:nvSpPr>
        <p:spPr/>
        <p:txBody>
          <a:bodyPr/>
          <a:lstStyle/>
          <a:p>
            <a:r>
              <a:rPr lang="es-MX" dirty="0"/>
              <a:t>¿Acaso esto?</a:t>
            </a:r>
          </a:p>
        </p:txBody>
      </p:sp>
      <p:pic>
        <p:nvPicPr>
          <p:cNvPr id="5" name="Marcador de contenido 4">
            <a:extLst>
              <a:ext uri="{FF2B5EF4-FFF2-40B4-BE49-F238E27FC236}">
                <a16:creationId xmlns:a16="http://schemas.microsoft.com/office/drawing/2014/main" id="{FBC17733-FE4E-47AB-A5D3-2719CF6A98E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610490" y="2491577"/>
            <a:ext cx="4971019" cy="3019434"/>
          </a:xfrm>
        </p:spPr>
      </p:pic>
    </p:spTree>
    <p:extLst>
      <p:ext uri="{BB962C8B-B14F-4D97-AF65-F5344CB8AC3E}">
        <p14:creationId xmlns:p14="http://schemas.microsoft.com/office/powerpoint/2010/main" val="28254900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139DB91-1B74-4B9B-AEEF-D1B4C5B2C1A2}"/>
              </a:ext>
            </a:extLst>
          </p:cNvPr>
          <p:cNvSpPr>
            <a:spLocks noGrp="1"/>
          </p:cNvSpPr>
          <p:nvPr>
            <p:ph type="title"/>
          </p:nvPr>
        </p:nvSpPr>
        <p:spPr/>
        <p:txBody>
          <a:bodyPr/>
          <a:lstStyle/>
          <a:p>
            <a:r>
              <a:rPr lang="es-MX" dirty="0"/>
              <a:t>Según Felipe Tena Ramírez</a:t>
            </a:r>
          </a:p>
        </p:txBody>
      </p:sp>
      <p:sp>
        <p:nvSpPr>
          <p:cNvPr id="3" name="Marcador de contenido 2">
            <a:extLst>
              <a:ext uri="{FF2B5EF4-FFF2-40B4-BE49-F238E27FC236}">
                <a16:creationId xmlns:a16="http://schemas.microsoft.com/office/drawing/2014/main" id="{97EB5BE1-8000-4D8E-A8DB-670F0EB4C7C0}"/>
              </a:ext>
            </a:extLst>
          </p:cNvPr>
          <p:cNvSpPr>
            <a:spLocks noGrp="1"/>
          </p:cNvSpPr>
          <p:nvPr>
            <p:ph idx="1"/>
          </p:nvPr>
        </p:nvSpPr>
        <p:spPr/>
        <p:txBody>
          <a:bodyPr/>
          <a:lstStyle/>
          <a:p>
            <a:pPr>
              <a:defRPr/>
            </a:pPr>
            <a:r>
              <a:rPr lang="es-MX" dirty="0"/>
              <a:t>Las organizaciones intermedias eran una subdivisión de los organismos descentralizados, los cuales teóricamente no formaban parte del Poder Ejecutivo, pero en la práctica varios de ellos se encontraban controlados directa o indirectamente por dicho poder. </a:t>
            </a:r>
          </a:p>
          <a:p>
            <a:pPr>
              <a:defRPr/>
            </a:pPr>
            <a:endParaRPr lang="es-MX" dirty="0"/>
          </a:p>
          <a:p>
            <a:pPr>
              <a:defRPr/>
            </a:pPr>
            <a:r>
              <a:rPr lang="es-MX" dirty="0"/>
              <a:t>Los así llamados “organismos descentralizados por colaboración” eran, entre otros, la universidad, los sindicatos, las cámaras de comercio, el comisariado ejidal y otros.</a:t>
            </a:r>
          </a:p>
        </p:txBody>
      </p:sp>
    </p:spTree>
    <p:extLst>
      <p:ext uri="{BB962C8B-B14F-4D97-AF65-F5344CB8AC3E}">
        <p14:creationId xmlns:p14="http://schemas.microsoft.com/office/powerpoint/2010/main" val="137060959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8199BB4-4FAC-4CF0-BEBD-9BADC2919CB4}"/>
              </a:ext>
            </a:extLst>
          </p:cNvPr>
          <p:cNvSpPr>
            <a:spLocks noGrp="1"/>
          </p:cNvSpPr>
          <p:nvPr>
            <p:ph type="title"/>
          </p:nvPr>
        </p:nvSpPr>
        <p:spPr/>
        <p:txBody>
          <a:bodyPr/>
          <a:lstStyle/>
          <a:p>
            <a:r>
              <a:rPr lang="es-MX" dirty="0"/>
              <a:t>Ejes de aprendizaje</a:t>
            </a:r>
          </a:p>
        </p:txBody>
      </p:sp>
      <p:sp>
        <p:nvSpPr>
          <p:cNvPr id="3" name="Marcador de contenido 2">
            <a:extLst>
              <a:ext uri="{FF2B5EF4-FFF2-40B4-BE49-F238E27FC236}">
                <a16:creationId xmlns:a16="http://schemas.microsoft.com/office/drawing/2014/main" id="{4CBFC122-6E7E-4A0E-AF4F-E3662C0B76EF}"/>
              </a:ext>
            </a:extLst>
          </p:cNvPr>
          <p:cNvSpPr>
            <a:spLocks noGrp="1"/>
          </p:cNvSpPr>
          <p:nvPr>
            <p:ph idx="1"/>
          </p:nvPr>
        </p:nvSpPr>
        <p:spPr/>
        <p:txBody>
          <a:bodyPr/>
          <a:lstStyle/>
          <a:p>
            <a:r>
              <a:rPr lang="es-MX" dirty="0"/>
              <a:t>Congreso de la Unión: de las mayorías a la pluralidad</a:t>
            </a:r>
          </a:p>
          <a:p>
            <a:r>
              <a:rPr lang="es-MX" dirty="0"/>
              <a:t>Gobierno: relación con Estados Unidos</a:t>
            </a:r>
          </a:p>
          <a:p>
            <a:r>
              <a:rPr lang="es-MX" dirty="0"/>
              <a:t>Empresarios: “pactos” de los años 80</a:t>
            </a:r>
          </a:p>
        </p:txBody>
      </p:sp>
    </p:spTree>
    <p:extLst>
      <p:ext uri="{BB962C8B-B14F-4D97-AF65-F5344CB8AC3E}">
        <p14:creationId xmlns:p14="http://schemas.microsoft.com/office/powerpoint/2010/main" val="224185324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93F06A3-B711-47C4-BE7E-4199BEFAA351}"/>
              </a:ext>
            </a:extLst>
          </p:cNvPr>
          <p:cNvSpPr>
            <a:spLocks noGrp="1"/>
          </p:cNvSpPr>
          <p:nvPr>
            <p:ph type="title"/>
          </p:nvPr>
        </p:nvSpPr>
        <p:spPr/>
        <p:txBody>
          <a:bodyPr/>
          <a:lstStyle/>
          <a:p>
            <a:r>
              <a:rPr lang="es-MX" dirty="0"/>
              <a:t>¿Tiene el cabildeo un marco normativo?</a:t>
            </a:r>
          </a:p>
        </p:txBody>
      </p:sp>
      <p:sp>
        <p:nvSpPr>
          <p:cNvPr id="3" name="Marcador de contenido 2">
            <a:extLst>
              <a:ext uri="{FF2B5EF4-FFF2-40B4-BE49-F238E27FC236}">
                <a16:creationId xmlns:a16="http://schemas.microsoft.com/office/drawing/2014/main" id="{DC81C2FA-17E6-4A0B-9DCB-18CDB7C417C0}"/>
              </a:ext>
            </a:extLst>
          </p:cNvPr>
          <p:cNvSpPr>
            <a:spLocks noGrp="1"/>
          </p:cNvSpPr>
          <p:nvPr>
            <p:ph idx="1"/>
          </p:nvPr>
        </p:nvSpPr>
        <p:spPr/>
        <p:txBody>
          <a:bodyPr>
            <a:normAutofit fontScale="92500" lnSpcReduction="10000"/>
          </a:bodyPr>
          <a:lstStyle/>
          <a:p>
            <a:pPr>
              <a:defRPr/>
            </a:pPr>
            <a:r>
              <a:rPr lang="es-MX" altLang="es-MX" dirty="0">
                <a:ea typeface="Verdana" pitchFamily="34" charset="0"/>
                <a:cs typeface="Calibri" panose="020F0502020204030204" pitchFamily="34" charset="0"/>
              </a:rPr>
              <a:t>El cabildeo está relacionado con garantías establecidas en la Constitución Política de los Estados Unidos Mexicanos: </a:t>
            </a:r>
          </a:p>
          <a:p>
            <a:pPr>
              <a:defRPr/>
            </a:pPr>
            <a:endParaRPr lang="es-MX" altLang="es-MX" dirty="0">
              <a:ea typeface="Verdana" pitchFamily="34" charset="0"/>
              <a:cs typeface="Calibri" panose="020F0502020204030204" pitchFamily="34" charset="0"/>
            </a:endParaRPr>
          </a:p>
          <a:p>
            <a:pPr>
              <a:buFontTx/>
              <a:buAutoNum type="arabicPeriod"/>
              <a:defRPr/>
            </a:pPr>
            <a:r>
              <a:rPr lang="es-MX" altLang="es-MX" dirty="0">
                <a:ea typeface="Verdana" pitchFamily="34" charset="0"/>
                <a:cs typeface="Calibri" panose="020F0502020204030204" pitchFamily="34" charset="0"/>
              </a:rPr>
              <a:t>Derecho de petición (artículo 8)- implica la obligación de los funcionarios y empleados públicos para responder solicitudes elaboradas por escrito y de manera respetuosa. </a:t>
            </a:r>
          </a:p>
          <a:p>
            <a:pPr>
              <a:buFontTx/>
              <a:buAutoNum type="arabicPeriod"/>
              <a:defRPr/>
            </a:pPr>
            <a:r>
              <a:rPr lang="es-MX" altLang="es-MX" dirty="0">
                <a:ea typeface="Verdana" pitchFamily="34" charset="0"/>
                <a:cs typeface="Calibri" panose="020F0502020204030204" pitchFamily="34" charset="0"/>
              </a:rPr>
              <a:t>Derecho de asociación (artículo 9)-garantiza la existencia de grupos de interés mientras persigan fines lícitos y lo hagan de manera pacífica.</a:t>
            </a:r>
          </a:p>
          <a:p>
            <a:pPr>
              <a:buFontTx/>
              <a:buAutoNum type="arabicPeriod"/>
              <a:defRPr/>
            </a:pPr>
            <a:r>
              <a:rPr lang="es-MX" altLang="es-MX" dirty="0">
                <a:ea typeface="Verdana" pitchFamily="34" charset="0"/>
                <a:cs typeface="Calibri" panose="020F0502020204030204" pitchFamily="34" charset="0"/>
              </a:rPr>
              <a:t>Derecho al trabajo (artículo 5)- salvaguarda la existencia de compañías que ejerzan el cabildeo siempre y cuando se haga con fines lícitos.</a:t>
            </a:r>
          </a:p>
          <a:p>
            <a:pPr>
              <a:buFontTx/>
              <a:buAutoNum type="arabicPeriod"/>
              <a:defRPr/>
            </a:pPr>
            <a:r>
              <a:rPr lang="es-MX" altLang="es-MX" dirty="0">
                <a:ea typeface="Verdana" pitchFamily="34" charset="0"/>
                <a:cs typeface="Calibri" panose="020F0502020204030204" pitchFamily="34" charset="0"/>
              </a:rPr>
              <a:t>Derecho a la libre expresión (artículo 7).</a:t>
            </a:r>
          </a:p>
        </p:txBody>
      </p:sp>
    </p:spTree>
    <p:extLst>
      <p:ext uri="{BB962C8B-B14F-4D97-AF65-F5344CB8AC3E}">
        <p14:creationId xmlns:p14="http://schemas.microsoft.com/office/powerpoint/2010/main" val="1148937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99E715-1364-4760-B408-0044C354BED1}"/>
              </a:ext>
            </a:extLst>
          </p:cNvPr>
          <p:cNvSpPr>
            <a:spLocks noGrp="1"/>
          </p:cNvSpPr>
          <p:nvPr>
            <p:ph type="title"/>
          </p:nvPr>
        </p:nvSpPr>
        <p:spPr/>
        <p:txBody>
          <a:bodyPr/>
          <a:lstStyle/>
          <a:p>
            <a:r>
              <a:rPr lang="es-MX" dirty="0"/>
              <a:t>Marco regulatorios desde las organizaciones</a:t>
            </a:r>
          </a:p>
        </p:txBody>
      </p:sp>
      <p:sp>
        <p:nvSpPr>
          <p:cNvPr id="3" name="Marcador de contenido 2">
            <a:extLst>
              <a:ext uri="{FF2B5EF4-FFF2-40B4-BE49-F238E27FC236}">
                <a16:creationId xmlns:a16="http://schemas.microsoft.com/office/drawing/2014/main" id="{12C0528D-C096-4A6D-8B80-BA6F1CCA38A2}"/>
              </a:ext>
            </a:extLst>
          </p:cNvPr>
          <p:cNvSpPr>
            <a:spLocks noGrp="1"/>
          </p:cNvSpPr>
          <p:nvPr>
            <p:ph idx="1"/>
          </p:nvPr>
        </p:nvSpPr>
        <p:spPr/>
        <p:txBody>
          <a:bodyPr/>
          <a:lstStyle/>
          <a:p>
            <a:r>
              <a:rPr lang="es-MX" dirty="0"/>
              <a:t>La Asociación Nacional de Profesionales de Cabildeo (PROCAB) cuenta con un código de ética.</a:t>
            </a:r>
          </a:p>
        </p:txBody>
      </p:sp>
    </p:spTree>
    <p:extLst>
      <p:ext uri="{BB962C8B-B14F-4D97-AF65-F5344CB8AC3E}">
        <p14:creationId xmlns:p14="http://schemas.microsoft.com/office/powerpoint/2010/main" val="364670868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9211FC5-8036-4501-B5BF-5C195BE8FEA6}"/>
              </a:ext>
            </a:extLst>
          </p:cNvPr>
          <p:cNvSpPr>
            <a:spLocks noGrp="1"/>
          </p:cNvSpPr>
          <p:nvPr>
            <p:ph type="title"/>
          </p:nvPr>
        </p:nvSpPr>
        <p:spPr/>
        <p:txBody>
          <a:bodyPr/>
          <a:lstStyle/>
          <a:p>
            <a:r>
              <a:rPr lang="es-MX" dirty="0"/>
              <a:t>Ley General de Responsabilidades Administrativas (2016)</a:t>
            </a:r>
          </a:p>
        </p:txBody>
      </p:sp>
      <p:sp>
        <p:nvSpPr>
          <p:cNvPr id="3" name="Marcador de contenido 2">
            <a:extLst>
              <a:ext uri="{FF2B5EF4-FFF2-40B4-BE49-F238E27FC236}">
                <a16:creationId xmlns:a16="http://schemas.microsoft.com/office/drawing/2014/main" id="{371D47D4-0283-4D63-A2A3-DCA7EA6D70AC}"/>
              </a:ext>
            </a:extLst>
          </p:cNvPr>
          <p:cNvSpPr>
            <a:spLocks noGrp="1"/>
          </p:cNvSpPr>
          <p:nvPr>
            <p:ph idx="1"/>
          </p:nvPr>
        </p:nvSpPr>
        <p:spPr/>
        <p:txBody>
          <a:bodyPr>
            <a:normAutofit fontScale="92500" lnSpcReduction="20000"/>
          </a:bodyPr>
          <a:lstStyle/>
          <a:p>
            <a:pPr marL="0" indent="0">
              <a:buFontTx/>
              <a:buNone/>
              <a:defRPr/>
            </a:pPr>
            <a:r>
              <a:rPr lang="es-MX" b="1" dirty="0"/>
              <a:t>Artículo 26. </a:t>
            </a:r>
            <a:r>
              <a:rPr lang="es-MX" dirty="0"/>
              <a:t>La Secretaría Ejecutiva del SNA, llevará el sistema de evolución patrimonial, de declaración de intereses y constancia de presentación de declaración fiscal, a través de la Plataforma digital nacional que al efecto se establezca, de conformidad con lo previsto en la Ley General del SNA, así como las bases, principios y lineamientos que apruebe el Comité Coordinador del SNA.</a:t>
            </a:r>
          </a:p>
          <a:p>
            <a:pPr marL="0" indent="0">
              <a:buFontTx/>
              <a:buNone/>
              <a:defRPr/>
            </a:pPr>
            <a:r>
              <a:rPr lang="es-MX" b="1" dirty="0"/>
              <a:t>Artículo 27. </a:t>
            </a:r>
            <a:r>
              <a:rPr lang="es-MX" dirty="0"/>
              <a:t>La información prevista en el sistema de evolución patrimonial, de declaración de intereses y de constancias de presentación de declaración fiscal se almacenará en la Plataforma digital nacional que contendrá la información que para efectos de las funciones del SNA, generen los entes públicos facultados para la fiscalización y control de recursos públicos y la prevención, control, detección, sanción y disuasión de Faltas administrativas y hechos de corrupción, de conformidad con lo establecido en la Ley General del SNA.</a:t>
            </a:r>
          </a:p>
          <a:p>
            <a:endParaRPr lang="es-MX" dirty="0"/>
          </a:p>
        </p:txBody>
      </p:sp>
    </p:spTree>
    <p:extLst>
      <p:ext uri="{BB962C8B-B14F-4D97-AF65-F5344CB8AC3E}">
        <p14:creationId xmlns:p14="http://schemas.microsoft.com/office/powerpoint/2010/main" val="241613243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A26816-F114-48C5-B798-CF63E13FFD6E}"/>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8DAC555F-0C0A-4332-9C6C-B00245BAAD89}"/>
              </a:ext>
            </a:extLst>
          </p:cNvPr>
          <p:cNvSpPr>
            <a:spLocks noGrp="1"/>
          </p:cNvSpPr>
          <p:nvPr>
            <p:ph idx="1"/>
          </p:nvPr>
        </p:nvSpPr>
        <p:spPr/>
        <p:txBody>
          <a:bodyPr/>
          <a:lstStyle/>
          <a:p>
            <a:pPr marL="0" indent="0">
              <a:buFontTx/>
              <a:buNone/>
              <a:defRPr/>
            </a:pPr>
            <a:r>
              <a:rPr lang="es-MX" b="1" dirty="0"/>
              <a:t>Artículo 46. </a:t>
            </a:r>
            <a:r>
              <a:rPr lang="es-MX" dirty="0"/>
              <a:t>Se encuentran obligados a presentar declaración de intereses todos los Servidores Públicos</a:t>
            </a:r>
            <a:r>
              <a:rPr lang="es-MX" b="1" dirty="0"/>
              <a:t> </a:t>
            </a:r>
            <a:r>
              <a:rPr lang="es-MX" dirty="0"/>
              <a:t>que deban presentar la declaración patrimonial en términos de esta Ley.</a:t>
            </a:r>
          </a:p>
          <a:p>
            <a:pPr marL="0" indent="0">
              <a:buFontTx/>
              <a:buNone/>
              <a:defRPr/>
            </a:pPr>
            <a:r>
              <a:rPr lang="es-MX" dirty="0"/>
              <a:t>Al efecto, las Secretarías y los Órganos internos de control se encargarán de que las declaraciones sean integradas al sistema de evolución patrimonial, de declaración de intereses y constancia de presentación de declaración fiscal.</a:t>
            </a:r>
          </a:p>
          <a:p>
            <a:endParaRPr lang="es-MX" dirty="0"/>
          </a:p>
        </p:txBody>
      </p:sp>
    </p:spTree>
    <p:extLst>
      <p:ext uri="{BB962C8B-B14F-4D97-AF65-F5344CB8AC3E}">
        <p14:creationId xmlns:p14="http://schemas.microsoft.com/office/powerpoint/2010/main" val="294602210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736CA7C-5BBC-4F9F-9A75-4AC3DBEFA442}"/>
              </a:ext>
            </a:extLst>
          </p:cNvPr>
          <p:cNvSpPr>
            <a:spLocks noGrp="1"/>
          </p:cNvSpPr>
          <p:nvPr>
            <p:ph type="title"/>
          </p:nvPr>
        </p:nvSpPr>
        <p:spPr/>
        <p:txBody>
          <a:bodyPr/>
          <a:lstStyle/>
          <a:p>
            <a:r>
              <a:rPr lang="es-MX" dirty="0"/>
              <a:t>Tipificación de delitos graves</a:t>
            </a:r>
          </a:p>
        </p:txBody>
      </p:sp>
      <p:sp>
        <p:nvSpPr>
          <p:cNvPr id="3" name="Marcador de contenido 2">
            <a:extLst>
              <a:ext uri="{FF2B5EF4-FFF2-40B4-BE49-F238E27FC236}">
                <a16:creationId xmlns:a16="http://schemas.microsoft.com/office/drawing/2014/main" id="{D7EAB9BF-0241-4AF0-8AEA-564E0DCBD1BF}"/>
              </a:ext>
            </a:extLst>
          </p:cNvPr>
          <p:cNvSpPr>
            <a:spLocks noGrp="1"/>
          </p:cNvSpPr>
          <p:nvPr>
            <p:ph idx="1"/>
          </p:nvPr>
        </p:nvSpPr>
        <p:spPr/>
        <p:txBody>
          <a:bodyPr>
            <a:normAutofit fontScale="77500" lnSpcReduction="20000"/>
          </a:bodyPr>
          <a:lstStyle/>
          <a:p>
            <a:pPr>
              <a:defRPr/>
            </a:pPr>
            <a:r>
              <a:rPr lang="es-MX" dirty="0"/>
              <a:t>Cohecho (art. 52)</a:t>
            </a:r>
          </a:p>
          <a:p>
            <a:pPr>
              <a:defRPr/>
            </a:pPr>
            <a:r>
              <a:rPr lang="es-MX" dirty="0"/>
              <a:t>Peculado (art. 53)</a:t>
            </a:r>
          </a:p>
          <a:p>
            <a:pPr>
              <a:defRPr/>
            </a:pPr>
            <a:r>
              <a:rPr lang="es-MX" dirty="0"/>
              <a:t>Desvío de recursos públicos (art. 54)</a:t>
            </a:r>
          </a:p>
          <a:p>
            <a:pPr>
              <a:defRPr/>
            </a:pPr>
            <a:r>
              <a:rPr lang="es-MX" dirty="0"/>
              <a:t>Utilización indebida de información (art. 55)</a:t>
            </a:r>
          </a:p>
          <a:p>
            <a:pPr>
              <a:defRPr/>
            </a:pPr>
            <a:r>
              <a:rPr lang="es-MX" dirty="0"/>
              <a:t>Abuso de funciones (art. 57)</a:t>
            </a:r>
          </a:p>
          <a:p>
            <a:pPr>
              <a:defRPr/>
            </a:pPr>
            <a:r>
              <a:rPr lang="es-MX" dirty="0"/>
              <a:t>Actuación bajo conflicto de interés (art. 58)</a:t>
            </a:r>
          </a:p>
          <a:p>
            <a:pPr>
              <a:defRPr/>
            </a:pPr>
            <a:r>
              <a:rPr lang="es-MX" dirty="0"/>
              <a:t>Contratación indebida (art. 59)</a:t>
            </a:r>
          </a:p>
          <a:p>
            <a:pPr>
              <a:defRPr/>
            </a:pPr>
            <a:r>
              <a:rPr lang="es-MX" dirty="0"/>
              <a:t>Enriquecimiento oculto u ocultamiento de conflicto de interés (art. 60)</a:t>
            </a:r>
          </a:p>
          <a:p>
            <a:pPr>
              <a:defRPr/>
            </a:pPr>
            <a:r>
              <a:rPr lang="es-MX" dirty="0"/>
              <a:t>Tráfico de influencias (art. 61)</a:t>
            </a:r>
          </a:p>
          <a:p>
            <a:pPr>
              <a:defRPr/>
            </a:pPr>
            <a:r>
              <a:rPr lang="es-MX" dirty="0"/>
              <a:t>Encubrimiento (art. 62)</a:t>
            </a:r>
          </a:p>
          <a:p>
            <a:pPr>
              <a:defRPr/>
            </a:pPr>
            <a:r>
              <a:rPr lang="es-MX" dirty="0"/>
              <a:t>Desacato (art. 63)</a:t>
            </a:r>
          </a:p>
          <a:p>
            <a:pPr>
              <a:defRPr/>
            </a:pPr>
            <a:r>
              <a:rPr lang="es-MX" dirty="0"/>
              <a:t>Obstrucción de justicia (art. 64)</a:t>
            </a:r>
          </a:p>
        </p:txBody>
      </p:sp>
    </p:spTree>
    <p:extLst>
      <p:ext uri="{BB962C8B-B14F-4D97-AF65-F5344CB8AC3E}">
        <p14:creationId xmlns:p14="http://schemas.microsoft.com/office/powerpoint/2010/main" val="2832668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2001324-C6BE-4682-B1C4-88B82AE94BFD}"/>
              </a:ext>
            </a:extLst>
          </p:cNvPr>
          <p:cNvSpPr>
            <a:spLocks noGrp="1"/>
          </p:cNvSpPr>
          <p:nvPr>
            <p:ph type="title"/>
          </p:nvPr>
        </p:nvSpPr>
        <p:spPr/>
        <p:txBody>
          <a:bodyPr/>
          <a:lstStyle/>
          <a:p>
            <a:r>
              <a:rPr lang="es-MX" dirty="0"/>
              <a:t>Actos de particulares vinculados con faltas administrativas graves</a:t>
            </a:r>
          </a:p>
        </p:txBody>
      </p:sp>
      <p:sp>
        <p:nvSpPr>
          <p:cNvPr id="3" name="Marcador de contenido 2">
            <a:extLst>
              <a:ext uri="{FF2B5EF4-FFF2-40B4-BE49-F238E27FC236}">
                <a16:creationId xmlns:a16="http://schemas.microsoft.com/office/drawing/2014/main" id="{F4AAFA7C-5451-47CC-8D04-A266C9B3D428}"/>
              </a:ext>
            </a:extLst>
          </p:cNvPr>
          <p:cNvSpPr>
            <a:spLocks noGrp="1"/>
          </p:cNvSpPr>
          <p:nvPr>
            <p:ph idx="1"/>
          </p:nvPr>
        </p:nvSpPr>
        <p:spPr/>
        <p:txBody>
          <a:bodyPr>
            <a:normAutofit fontScale="85000" lnSpcReduction="20000"/>
          </a:bodyPr>
          <a:lstStyle/>
          <a:p>
            <a:pPr>
              <a:defRPr/>
            </a:pPr>
            <a:r>
              <a:rPr lang="es-MX" dirty="0"/>
              <a:t>Soborno (art. 66)</a:t>
            </a:r>
          </a:p>
          <a:p>
            <a:pPr>
              <a:defRPr/>
            </a:pPr>
            <a:r>
              <a:rPr lang="es-MX" dirty="0"/>
              <a:t>Participación ilícita en procedimientos administrativos (art. 67)</a:t>
            </a:r>
          </a:p>
          <a:p>
            <a:pPr>
              <a:defRPr/>
            </a:pPr>
            <a:r>
              <a:rPr lang="es-MX" dirty="0"/>
              <a:t>Tráfico de influencias (art. 68)</a:t>
            </a:r>
          </a:p>
          <a:p>
            <a:pPr>
              <a:defRPr/>
            </a:pPr>
            <a:r>
              <a:rPr lang="es-MX" dirty="0"/>
              <a:t>Utilización de información falsa (art. 69)</a:t>
            </a:r>
          </a:p>
          <a:p>
            <a:pPr>
              <a:defRPr/>
            </a:pPr>
            <a:r>
              <a:rPr lang="es-MX" dirty="0"/>
              <a:t>Colusión (art. 70)</a:t>
            </a:r>
          </a:p>
          <a:p>
            <a:pPr>
              <a:defRPr/>
            </a:pPr>
            <a:r>
              <a:rPr lang="es-MX" dirty="0"/>
              <a:t>Uso indebido de recursos públicos</a:t>
            </a:r>
          </a:p>
          <a:p>
            <a:pPr>
              <a:defRPr/>
            </a:pPr>
            <a:r>
              <a:rPr lang="es-MX" b="1" dirty="0"/>
              <a:t>Artículo 72. </a:t>
            </a:r>
            <a:r>
              <a:rPr lang="es-MX" dirty="0"/>
              <a:t>Será responsable de contratación indebida de ex Servidores Públicos el particular que contrate</a:t>
            </a:r>
            <a:r>
              <a:rPr lang="es-MX" b="1" dirty="0"/>
              <a:t> </a:t>
            </a:r>
            <a:r>
              <a:rPr lang="es-MX" dirty="0"/>
              <a:t>a quien haya sido servidor público durante el año previo, que posea información privilegiada que directamente haya adquirido con motivo de su empleo, cargo o comisión en el servicio público, y directamente permita que el contratante se beneficie en el mercado o se coloque en situación ventajosa frente a sus competidores. En este supuesto también será sancionado el ex servidor público contratado.</a:t>
            </a:r>
          </a:p>
        </p:txBody>
      </p:sp>
    </p:spTree>
    <p:extLst>
      <p:ext uri="{BB962C8B-B14F-4D97-AF65-F5344CB8AC3E}">
        <p14:creationId xmlns:p14="http://schemas.microsoft.com/office/powerpoint/2010/main" val="344149849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917D482-7AB2-41AB-A620-364E3CFC55A2}"/>
              </a:ext>
            </a:extLst>
          </p:cNvPr>
          <p:cNvSpPr>
            <a:spLocks noGrp="1"/>
          </p:cNvSpPr>
          <p:nvPr>
            <p:ph type="title"/>
          </p:nvPr>
        </p:nvSpPr>
        <p:spPr/>
        <p:txBody>
          <a:bodyPr/>
          <a:lstStyle/>
          <a:p>
            <a:r>
              <a:rPr lang="es-MX" dirty="0"/>
              <a:t>Código Penal Federal</a:t>
            </a:r>
          </a:p>
        </p:txBody>
      </p:sp>
      <p:sp>
        <p:nvSpPr>
          <p:cNvPr id="3" name="Marcador de contenido 2">
            <a:extLst>
              <a:ext uri="{FF2B5EF4-FFF2-40B4-BE49-F238E27FC236}">
                <a16:creationId xmlns:a16="http://schemas.microsoft.com/office/drawing/2014/main" id="{6954BA2E-CBEF-4139-B0C4-B6251DC81CDC}"/>
              </a:ext>
            </a:extLst>
          </p:cNvPr>
          <p:cNvSpPr>
            <a:spLocks noGrp="1"/>
          </p:cNvSpPr>
          <p:nvPr>
            <p:ph idx="1"/>
          </p:nvPr>
        </p:nvSpPr>
        <p:spPr/>
        <p:txBody>
          <a:bodyPr/>
          <a:lstStyle/>
          <a:p>
            <a:pPr>
              <a:defRPr/>
            </a:pPr>
            <a:r>
              <a:rPr lang="es-MX" altLang="es-MX" dirty="0">
                <a:ea typeface="Verdana" pitchFamily="34" charset="0"/>
                <a:cs typeface="Calibri" panose="020F0502020204030204" pitchFamily="34" charset="0"/>
              </a:rPr>
              <a:t>Artículo 222- tipifica como cohecho: I) el servidor público que por sí, o por interpósita persona solicite o reciba indebidamente para sí o para otro, dinero o cualquier otra dádiva, o acepte una promesa, para hacer o dejar de hacer algo justo o injusto relacionado con sus funciones; y II) el que de manera espontánea dé u ofrezca dinero o cualquier otra dádiva a alguna de las personas mencionadas en la fracción anterior, para que cualquier servidor público haga u omita un acto injusto o relacionado con sus funciones. </a:t>
            </a:r>
          </a:p>
          <a:p>
            <a:pPr>
              <a:defRPr/>
            </a:pPr>
            <a:endParaRPr lang="es-MX" altLang="es-MX" dirty="0">
              <a:ea typeface="Verdana" pitchFamily="34" charset="0"/>
              <a:cs typeface="Calibri" panose="020F0502020204030204" pitchFamily="34" charset="0"/>
            </a:endParaRPr>
          </a:p>
          <a:p>
            <a:pPr>
              <a:defRPr/>
            </a:pPr>
            <a:r>
              <a:rPr lang="es-MX" altLang="es-MX" dirty="0">
                <a:ea typeface="Verdana" pitchFamily="34" charset="0"/>
                <a:cs typeface="Calibri" panose="020F0502020204030204" pitchFamily="34" charset="0"/>
              </a:rPr>
              <a:t>Ese mismo artículo determina las sanciones correspondientes.</a:t>
            </a:r>
          </a:p>
        </p:txBody>
      </p:sp>
    </p:spTree>
    <p:extLst>
      <p:ext uri="{BB962C8B-B14F-4D97-AF65-F5344CB8AC3E}">
        <p14:creationId xmlns:p14="http://schemas.microsoft.com/office/powerpoint/2010/main" val="411242225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3971E1-4256-4D82-A558-8D644D5B52DB}"/>
              </a:ext>
            </a:extLst>
          </p:cNvPr>
          <p:cNvSpPr>
            <a:spLocks noGrp="1"/>
          </p:cNvSpPr>
          <p:nvPr>
            <p:ph type="title"/>
          </p:nvPr>
        </p:nvSpPr>
        <p:spPr/>
        <p:txBody>
          <a:bodyPr/>
          <a:lstStyle/>
          <a:p>
            <a:r>
              <a:rPr lang="es-MX" dirty="0"/>
              <a:t>Reglamento del Senado, 2010</a:t>
            </a:r>
          </a:p>
        </p:txBody>
      </p:sp>
      <p:sp>
        <p:nvSpPr>
          <p:cNvPr id="3" name="Marcador de contenido 2">
            <a:extLst>
              <a:ext uri="{FF2B5EF4-FFF2-40B4-BE49-F238E27FC236}">
                <a16:creationId xmlns:a16="http://schemas.microsoft.com/office/drawing/2014/main" id="{458AAD9D-C612-43C9-A17B-AD11302B02AB}"/>
              </a:ext>
            </a:extLst>
          </p:cNvPr>
          <p:cNvSpPr>
            <a:spLocks noGrp="1"/>
          </p:cNvSpPr>
          <p:nvPr>
            <p:ph idx="1"/>
          </p:nvPr>
        </p:nvSpPr>
        <p:spPr/>
        <p:txBody>
          <a:bodyPr>
            <a:normAutofit fontScale="92500" lnSpcReduction="10000"/>
          </a:bodyPr>
          <a:lstStyle/>
          <a:p>
            <a:pPr>
              <a:lnSpc>
                <a:spcPct val="80000"/>
              </a:lnSpc>
              <a:defRPr/>
            </a:pPr>
            <a:r>
              <a:rPr lang="es-MX" altLang="es-MX" dirty="0">
                <a:cs typeface="Calibri" panose="020F0502020204030204" pitchFamily="34" charset="0"/>
              </a:rPr>
              <a:t>Se define el cabildeo: “la actividad que realizan personas dedicadas a promover intereses legítimos de particulares, ante los órganos directivos o comisiones del Senado o ante senadores en lo individual o en conjunto, con el propósito de influir en decisiones que les corresponden en ejercicio de sus facultades”.</a:t>
            </a:r>
          </a:p>
          <a:p>
            <a:pPr>
              <a:lnSpc>
                <a:spcPct val="80000"/>
              </a:lnSpc>
              <a:defRPr/>
            </a:pPr>
            <a:r>
              <a:rPr lang="es-MX" altLang="es-MX" dirty="0">
                <a:cs typeface="Calibri" panose="020F0502020204030204" pitchFamily="34" charset="0"/>
              </a:rPr>
              <a:t>Las comisiones y los senadores informarán a la Mesa Directiva, para su conocimiento, de las actividades realizadas ante ellos por cabilderos en la promoción de sus intereses.</a:t>
            </a:r>
          </a:p>
          <a:p>
            <a:pPr>
              <a:lnSpc>
                <a:spcPct val="80000"/>
              </a:lnSpc>
              <a:defRPr/>
            </a:pPr>
            <a:r>
              <a:rPr lang="es-MX" altLang="es-MX" dirty="0">
                <a:cs typeface="Calibri" panose="020F0502020204030204" pitchFamily="34" charset="0"/>
              </a:rPr>
              <a:t>Los senadores o el personal de apoyo no pueden aceptar dádivas o pagos en efectivo o en especie.</a:t>
            </a:r>
          </a:p>
          <a:p>
            <a:pPr>
              <a:lnSpc>
                <a:spcPct val="80000"/>
              </a:lnSpc>
              <a:defRPr/>
            </a:pPr>
            <a:r>
              <a:rPr lang="es-MX" altLang="es-MX" dirty="0">
                <a:cs typeface="Calibri" panose="020F0502020204030204" pitchFamily="34" charset="0"/>
              </a:rPr>
              <a:t>Las infracciones serán castigadas en términos de las leyes de responsabilidades o la legislación penal, según corresponda.</a:t>
            </a:r>
          </a:p>
          <a:p>
            <a:pPr>
              <a:lnSpc>
                <a:spcPct val="80000"/>
              </a:lnSpc>
              <a:defRPr/>
            </a:pPr>
            <a:r>
              <a:rPr lang="es-MX" altLang="es-MX" dirty="0">
                <a:cs typeface="Calibri" panose="020F0502020204030204" pitchFamily="34" charset="0"/>
              </a:rPr>
              <a:t>Abstención de votar en caso de que haya un interés en el tema.</a:t>
            </a:r>
          </a:p>
        </p:txBody>
      </p:sp>
    </p:spTree>
    <p:extLst>
      <p:ext uri="{BB962C8B-B14F-4D97-AF65-F5344CB8AC3E}">
        <p14:creationId xmlns:p14="http://schemas.microsoft.com/office/powerpoint/2010/main" val="31339898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A70D7B-E786-41AE-B10B-D49703999A60}"/>
              </a:ext>
            </a:extLst>
          </p:cNvPr>
          <p:cNvSpPr>
            <a:spLocks noGrp="1"/>
          </p:cNvSpPr>
          <p:nvPr>
            <p:ph type="title"/>
          </p:nvPr>
        </p:nvSpPr>
        <p:spPr/>
        <p:txBody>
          <a:bodyPr/>
          <a:lstStyle/>
          <a:p>
            <a:r>
              <a:rPr lang="es-MX" dirty="0"/>
              <a:t>¿O quizás esto?</a:t>
            </a:r>
          </a:p>
        </p:txBody>
      </p:sp>
      <p:pic>
        <p:nvPicPr>
          <p:cNvPr id="5" name="Marcador de contenido 4">
            <a:extLst>
              <a:ext uri="{FF2B5EF4-FFF2-40B4-BE49-F238E27FC236}">
                <a16:creationId xmlns:a16="http://schemas.microsoft.com/office/drawing/2014/main" id="{099C3DE0-9433-4CC9-A831-C679435AB81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5116" y="1825625"/>
            <a:ext cx="6541767" cy="4351338"/>
          </a:xfrm>
        </p:spPr>
      </p:pic>
    </p:spTree>
    <p:extLst>
      <p:ext uri="{BB962C8B-B14F-4D97-AF65-F5344CB8AC3E}">
        <p14:creationId xmlns:p14="http://schemas.microsoft.com/office/powerpoint/2010/main" val="22268612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03E257-18B5-4ADF-A69B-E73574985D32}"/>
              </a:ext>
            </a:extLst>
          </p:cNvPr>
          <p:cNvSpPr>
            <a:spLocks noGrp="1"/>
          </p:cNvSpPr>
          <p:nvPr>
            <p:ph type="title"/>
          </p:nvPr>
        </p:nvSpPr>
        <p:spPr/>
        <p:txBody>
          <a:bodyPr/>
          <a:lstStyle/>
          <a:p>
            <a:r>
              <a:rPr lang="es-MX" dirty="0"/>
              <a:t>Reglamento de la Cámara de Diputados, 2011</a:t>
            </a:r>
          </a:p>
        </p:txBody>
      </p:sp>
      <p:sp>
        <p:nvSpPr>
          <p:cNvPr id="3" name="Marcador de contenido 2">
            <a:extLst>
              <a:ext uri="{FF2B5EF4-FFF2-40B4-BE49-F238E27FC236}">
                <a16:creationId xmlns:a16="http://schemas.microsoft.com/office/drawing/2014/main" id="{D5958DF1-3187-46AA-B733-FE4F94B708B2}"/>
              </a:ext>
            </a:extLst>
          </p:cNvPr>
          <p:cNvSpPr>
            <a:spLocks noGrp="1"/>
          </p:cNvSpPr>
          <p:nvPr>
            <p:ph idx="1"/>
          </p:nvPr>
        </p:nvSpPr>
        <p:spPr/>
        <p:txBody>
          <a:bodyPr>
            <a:normAutofit fontScale="92500"/>
          </a:bodyPr>
          <a:lstStyle/>
          <a:p>
            <a:pPr>
              <a:defRPr/>
            </a:pPr>
            <a:r>
              <a:rPr lang="es-MX" altLang="es-MX" dirty="0">
                <a:cs typeface="Calibri" panose="020F0502020204030204" pitchFamily="34" charset="0"/>
              </a:rPr>
              <a:t>Artículo 8 obliga a los diputados a informar de los asuntos en los que tengan interés.</a:t>
            </a:r>
          </a:p>
          <a:p>
            <a:pPr>
              <a:defRPr/>
            </a:pPr>
            <a:r>
              <a:rPr lang="es-MX" altLang="es-MX" dirty="0">
                <a:cs typeface="Calibri" panose="020F0502020204030204" pitchFamily="34" charset="0"/>
              </a:rPr>
              <a:t>Artículo 265 establece que los diputados y el personal de apoyo de la Cámara se abstendrán de hacer recomendaciones que equivalgan a un cabildeo.</a:t>
            </a:r>
          </a:p>
          <a:p>
            <a:pPr>
              <a:defRPr/>
            </a:pPr>
            <a:r>
              <a:rPr lang="es-MX" altLang="es-MX" dirty="0">
                <a:cs typeface="Calibri" panose="020F0502020204030204" pitchFamily="34" charset="0"/>
              </a:rPr>
              <a:t>Artículo 263 el cabildeo es toda actividad que se haga ante cualquier diputado, diputada, órgano o autoridad de la Cámara, en lo individual o en conjunto, para obtener una resolución o acuerdo favorable a los intereses propios o de terceros. El cabildero es el individuo que represente a una persona física, organismo privado o social, que realice actividades de cabildeo por las cuales obtenga un beneficio material o económico.</a:t>
            </a:r>
          </a:p>
        </p:txBody>
      </p:sp>
    </p:spTree>
    <p:extLst>
      <p:ext uri="{BB962C8B-B14F-4D97-AF65-F5344CB8AC3E}">
        <p14:creationId xmlns:p14="http://schemas.microsoft.com/office/powerpoint/2010/main" val="335919633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A78A75-3014-4753-B7F1-0B150ECA8F6D}"/>
              </a:ext>
            </a:extLst>
          </p:cNvPr>
          <p:cNvSpPr>
            <a:spLocks noGrp="1"/>
          </p:cNvSpPr>
          <p:nvPr>
            <p:ph type="title"/>
          </p:nvPr>
        </p:nvSpPr>
        <p:spPr/>
        <p:txBody>
          <a:bodyPr/>
          <a:lstStyle/>
          <a:p>
            <a:endParaRPr lang="es-MX" dirty="0"/>
          </a:p>
        </p:txBody>
      </p:sp>
      <p:sp>
        <p:nvSpPr>
          <p:cNvPr id="3" name="Marcador de contenido 2">
            <a:extLst>
              <a:ext uri="{FF2B5EF4-FFF2-40B4-BE49-F238E27FC236}">
                <a16:creationId xmlns:a16="http://schemas.microsoft.com/office/drawing/2014/main" id="{E7B642E4-76F8-450F-B1F9-E29BAEF5F12A}"/>
              </a:ext>
            </a:extLst>
          </p:cNvPr>
          <p:cNvSpPr>
            <a:spLocks noGrp="1"/>
          </p:cNvSpPr>
          <p:nvPr>
            <p:ph idx="1"/>
          </p:nvPr>
        </p:nvSpPr>
        <p:spPr/>
        <p:txBody>
          <a:bodyPr/>
          <a:lstStyle/>
          <a:p>
            <a:pPr>
              <a:defRPr/>
            </a:pPr>
            <a:r>
              <a:rPr lang="es-MX" altLang="es-MX" dirty="0">
                <a:cs typeface="Calibri" panose="020F0502020204030204" pitchFamily="34" charset="0"/>
              </a:rPr>
              <a:t>Artículo 264 establece la obligatoriedad de los grupos de inscribirse ante un registro público elaborado por la Mesa Directiva, que se publicará semestralmente en la gaceta y página electrónica. Artículo 267 establece los requisitos para el registro y el 268 empodera a la Mesa Directiva para cancelar el registro por causales determinadas.</a:t>
            </a:r>
          </a:p>
          <a:p>
            <a:pPr>
              <a:defRPr/>
            </a:pPr>
            <a:endParaRPr lang="es-MX" altLang="es-MX" dirty="0">
              <a:cs typeface="Calibri" panose="020F0502020204030204" pitchFamily="34" charset="0"/>
            </a:endParaRPr>
          </a:p>
          <a:p>
            <a:pPr>
              <a:defRPr/>
            </a:pPr>
            <a:r>
              <a:rPr lang="es-MX" altLang="es-MX" dirty="0">
                <a:cs typeface="Calibri" panose="020F0502020204030204" pitchFamily="34" charset="0"/>
              </a:rPr>
              <a:t>Artículo 266 establece que lo documentos de cabildeo relacionados con las iniciativas, minutas, proyectos, decretos y cualquier acto o resolución de la Cámara serán integrados en un archivo por comisión; el cual tendrá el carácter de público y será de fácil acceso.</a:t>
            </a:r>
          </a:p>
          <a:p>
            <a:endParaRPr lang="es-MX" dirty="0"/>
          </a:p>
        </p:txBody>
      </p:sp>
    </p:spTree>
    <p:extLst>
      <p:ext uri="{BB962C8B-B14F-4D97-AF65-F5344CB8AC3E}">
        <p14:creationId xmlns:p14="http://schemas.microsoft.com/office/powerpoint/2010/main" val="13783225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19A8C1-DDA7-4D20-A8AB-C7827F57774D}"/>
              </a:ext>
            </a:extLst>
          </p:cNvPr>
          <p:cNvSpPr>
            <a:spLocks noGrp="1"/>
          </p:cNvSpPr>
          <p:nvPr>
            <p:ph type="title"/>
          </p:nvPr>
        </p:nvSpPr>
        <p:spPr/>
        <p:txBody>
          <a:bodyPr/>
          <a:lstStyle/>
          <a:p>
            <a:r>
              <a:rPr lang="es-MX" dirty="0"/>
              <a:t>Código de ética de la Cámara de Diputados</a:t>
            </a:r>
          </a:p>
        </p:txBody>
      </p:sp>
      <p:sp>
        <p:nvSpPr>
          <p:cNvPr id="3" name="Marcador de contenido 2">
            <a:extLst>
              <a:ext uri="{FF2B5EF4-FFF2-40B4-BE49-F238E27FC236}">
                <a16:creationId xmlns:a16="http://schemas.microsoft.com/office/drawing/2014/main" id="{AAF0D72D-495C-47EF-83F2-83B7B1BFC8FB}"/>
              </a:ext>
            </a:extLst>
          </p:cNvPr>
          <p:cNvSpPr>
            <a:spLocks noGrp="1"/>
          </p:cNvSpPr>
          <p:nvPr>
            <p:ph idx="1"/>
          </p:nvPr>
        </p:nvSpPr>
        <p:spPr/>
        <p:txBody>
          <a:bodyPr/>
          <a:lstStyle/>
          <a:p>
            <a:pPr>
              <a:defRPr/>
            </a:pPr>
            <a:r>
              <a:rPr lang="es-MX" dirty="0"/>
              <a:t>Promulgado en abril de 2016</a:t>
            </a:r>
          </a:p>
          <a:p>
            <a:pPr>
              <a:defRPr/>
            </a:pPr>
            <a:r>
              <a:rPr lang="es-MX" dirty="0"/>
              <a:t>Mezcla estándares éticos, régimen disciplinario y normas de “conducta cotidiana de diputados”</a:t>
            </a:r>
          </a:p>
          <a:p>
            <a:pPr>
              <a:defRPr/>
            </a:pPr>
            <a:r>
              <a:rPr lang="es-MX" dirty="0"/>
              <a:t>Se deja a un Comité de Ética formado por los propios diputados analizar infracciones y recomendar sentencias al Presidente de la Mesa Directiva</a:t>
            </a:r>
          </a:p>
          <a:p>
            <a:pPr>
              <a:defRPr/>
            </a:pPr>
            <a:r>
              <a:rPr lang="es-MX" dirty="0"/>
              <a:t>Al día de hoy es letra muerta: no se ha instalado ese Comité</a:t>
            </a:r>
          </a:p>
        </p:txBody>
      </p:sp>
    </p:spTree>
    <p:extLst>
      <p:ext uri="{BB962C8B-B14F-4D97-AF65-F5344CB8AC3E}">
        <p14:creationId xmlns:p14="http://schemas.microsoft.com/office/powerpoint/2010/main" val="316780979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7BE8E2A-4194-4541-93FB-51893DBD5C08}"/>
              </a:ext>
            </a:extLst>
          </p:cNvPr>
          <p:cNvSpPr>
            <a:spLocks noGrp="1"/>
          </p:cNvSpPr>
          <p:nvPr>
            <p:ph type="title"/>
          </p:nvPr>
        </p:nvSpPr>
        <p:spPr/>
        <p:txBody>
          <a:bodyPr/>
          <a:lstStyle/>
          <a:p>
            <a:r>
              <a:rPr lang="es-MX" dirty="0"/>
              <a:t>Iniciativa que regula las actividades del cabildeo en el Congreso de la Unión</a:t>
            </a:r>
          </a:p>
        </p:txBody>
      </p:sp>
      <p:sp>
        <p:nvSpPr>
          <p:cNvPr id="3" name="Marcador de contenido 2">
            <a:extLst>
              <a:ext uri="{FF2B5EF4-FFF2-40B4-BE49-F238E27FC236}">
                <a16:creationId xmlns:a16="http://schemas.microsoft.com/office/drawing/2014/main" id="{2F0F2C61-2C77-490A-8420-2251FF7CEAAE}"/>
              </a:ext>
            </a:extLst>
          </p:cNvPr>
          <p:cNvSpPr>
            <a:spLocks noGrp="1"/>
          </p:cNvSpPr>
          <p:nvPr>
            <p:ph idx="1"/>
          </p:nvPr>
        </p:nvSpPr>
        <p:spPr/>
        <p:txBody>
          <a:bodyPr>
            <a:normAutofit fontScale="92500" lnSpcReduction="10000"/>
          </a:bodyPr>
          <a:lstStyle/>
          <a:p>
            <a:pPr>
              <a:defRPr/>
            </a:pPr>
            <a:r>
              <a:rPr lang="es-MX" dirty="0"/>
              <a:t>Presentada por Ricardo Monreal el 11 de octubre de 2018</a:t>
            </a:r>
          </a:p>
          <a:p>
            <a:pPr>
              <a:defRPr/>
            </a:pPr>
            <a:endParaRPr lang="es-MX" dirty="0"/>
          </a:p>
          <a:p>
            <a:pPr algn="just">
              <a:defRPr/>
            </a:pPr>
            <a:r>
              <a:rPr lang="es-MX" u="sng" dirty="0"/>
              <a:t>Definición</a:t>
            </a:r>
            <a:r>
              <a:rPr lang="es-MX" dirty="0"/>
              <a:t>: la actividad remunerada que realizan personas físicas o morales dedicadas a promover, defender o representar los intereses legítimos de particulares o de terceras personas ante Legisladores en lo individual o en conjunto o ante cualquier Servidor Público de las Cámaras, con el propósito de influir en decisiones que les corresponden en ejercicio de sus facultades</a:t>
            </a:r>
          </a:p>
          <a:p>
            <a:pPr algn="just">
              <a:defRPr/>
            </a:pPr>
            <a:r>
              <a:rPr lang="es-MX" u="sng" dirty="0"/>
              <a:t>Cabildero</a:t>
            </a:r>
            <a:r>
              <a:rPr lang="es-MX" dirty="0"/>
              <a:t>: persona física o moral que realiza actividades de Cabildeo para promover, defender o representar intereses particulares o de terceras personas ante Legislador en lo individual o en conjunto, o ante cualquier Servidor Público de las Cámaras, con el propósito de obtener una resolución o acuerdo favorable a los intereses que representa</a:t>
            </a:r>
          </a:p>
        </p:txBody>
      </p:sp>
    </p:spTree>
    <p:extLst>
      <p:ext uri="{BB962C8B-B14F-4D97-AF65-F5344CB8AC3E}">
        <p14:creationId xmlns:p14="http://schemas.microsoft.com/office/powerpoint/2010/main" val="85223137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CBA7E8-8D49-40A3-92FF-87317CEDB977}"/>
              </a:ext>
            </a:extLst>
          </p:cNvPr>
          <p:cNvSpPr>
            <a:spLocks noGrp="1"/>
          </p:cNvSpPr>
          <p:nvPr>
            <p:ph type="title"/>
          </p:nvPr>
        </p:nvSpPr>
        <p:spPr/>
        <p:txBody>
          <a:bodyPr/>
          <a:lstStyle/>
          <a:p>
            <a:endParaRPr lang="es-MX"/>
          </a:p>
        </p:txBody>
      </p:sp>
      <p:sp>
        <p:nvSpPr>
          <p:cNvPr id="3" name="Marcador de contenido 2">
            <a:extLst>
              <a:ext uri="{FF2B5EF4-FFF2-40B4-BE49-F238E27FC236}">
                <a16:creationId xmlns:a16="http://schemas.microsoft.com/office/drawing/2014/main" id="{0139C211-2E4D-4391-A03B-CFCF5C641E85}"/>
              </a:ext>
            </a:extLst>
          </p:cNvPr>
          <p:cNvSpPr>
            <a:spLocks noGrp="1"/>
          </p:cNvSpPr>
          <p:nvPr>
            <p:ph idx="1"/>
          </p:nvPr>
        </p:nvSpPr>
        <p:spPr/>
        <p:txBody>
          <a:bodyPr>
            <a:normAutofit fontScale="85000" lnSpcReduction="20000"/>
          </a:bodyPr>
          <a:lstStyle/>
          <a:p>
            <a:pPr algn="just">
              <a:defRPr/>
            </a:pPr>
            <a:r>
              <a:rPr lang="es-MX" u="sng" dirty="0"/>
              <a:t>Restricciones</a:t>
            </a:r>
            <a:r>
              <a:rPr lang="es-MX" dirty="0"/>
              <a:t>: sólo se realizará respecto al proceso legislativo y no podrá realizarse en el ejercicio de las funciones de orden jurisdiccional, de control, vigilancia, administrativo, o para la designación de personas en cargos públicos que corresponden al Congreso de la Unión</a:t>
            </a:r>
          </a:p>
          <a:p>
            <a:pPr algn="just">
              <a:defRPr/>
            </a:pPr>
            <a:endParaRPr lang="es-MX" dirty="0"/>
          </a:p>
          <a:p>
            <a:pPr algn="just">
              <a:defRPr/>
            </a:pPr>
            <a:r>
              <a:rPr lang="es-MX" u="sng" dirty="0"/>
              <a:t>Derechos y obligaciones de los legisladores, cabilderos </a:t>
            </a:r>
            <a:r>
              <a:rPr lang="es-MX" i="1" u="sng" dirty="0"/>
              <a:t>staff</a:t>
            </a:r>
            <a:r>
              <a:rPr lang="es-MX" dirty="0"/>
              <a:t>: idénticas a lo existente. No hay vinculación ni sanciones</a:t>
            </a:r>
          </a:p>
          <a:p>
            <a:pPr algn="just">
              <a:defRPr/>
            </a:pPr>
            <a:endParaRPr lang="es-MX" dirty="0"/>
          </a:p>
          <a:p>
            <a:pPr algn="just">
              <a:defRPr/>
            </a:pPr>
            <a:r>
              <a:rPr lang="es-MX" u="sng" dirty="0"/>
              <a:t>Registro de cabilderos</a:t>
            </a:r>
            <a:r>
              <a:rPr lang="es-MX" dirty="0"/>
              <a:t>: se agrega a la Junta de Coordinación Política de cada cámara</a:t>
            </a:r>
          </a:p>
          <a:p>
            <a:pPr algn="just">
              <a:defRPr/>
            </a:pPr>
            <a:endParaRPr lang="es-MX" dirty="0"/>
          </a:p>
          <a:p>
            <a:pPr algn="just">
              <a:defRPr/>
            </a:pPr>
            <a:r>
              <a:rPr lang="es-MX" u="sng" dirty="0"/>
              <a:t>Trazabilidad de actividades</a:t>
            </a:r>
            <a:r>
              <a:rPr lang="es-MX" dirty="0"/>
              <a:t>: hay una novedad importante, que es la “huella legislativa”</a:t>
            </a:r>
          </a:p>
        </p:txBody>
      </p:sp>
    </p:spTree>
    <p:extLst>
      <p:ext uri="{BB962C8B-B14F-4D97-AF65-F5344CB8AC3E}">
        <p14:creationId xmlns:p14="http://schemas.microsoft.com/office/powerpoint/2010/main" val="258159277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0C66EE-886C-41FA-AB71-39FC2E7D524F}"/>
              </a:ext>
            </a:extLst>
          </p:cNvPr>
          <p:cNvSpPr>
            <a:spLocks noGrp="1"/>
          </p:cNvSpPr>
          <p:nvPr>
            <p:ph type="title"/>
          </p:nvPr>
        </p:nvSpPr>
        <p:spPr/>
        <p:txBody>
          <a:bodyPr/>
          <a:lstStyle/>
          <a:p>
            <a:r>
              <a:rPr lang="es-MX" dirty="0"/>
              <a:t>Limitaciones</a:t>
            </a:r>
          </a:p>
        </p:txBody>
      </p:sp>
      <p:sp>
        <p:nvSpPr>
          <p:cNvPr id="3" name="Marcador de contenido 2">
            <a:extLst>
              <a:ext uri="{FF2B5EF4-FFF2-40B4-BE49-F238E27FC236}">
                <a16:creationId xmlns:a16="http://schemas.microsoft.com/office/drawing/2014/main" id="{0F016915-73DA-4D66-BF76-4E7878A5B32D}"/>
              </a:ext>
            </a:extLst>
          </p:cNvPr>
          <p:cNvSpPr>
            <a:spLocks noGrp="1"/>
          </p:cNvSpPr>
          <p:nvPr>
            <p:ph idx="1"/>
          </p:nvPr>
        </p:nvSpPr>
        <p:spPr/>
        <p:txBody>
          <a:bodyPr>
            <a:normAutofit fontScale="92500"/>
          </a:bodyPr>
          <a:lstStyle/>
          <a:p>
            <a:pPr algn="just">
              <a:defRPr/>
            </a:pPr>
            <a:r>
              <a:rPr lang="es-MX" dirty="0"/>
              <a:t>No pueden realizar actividades de cabildeo ni registrarse en el padrón los cónyuges y parientes por consanguinidad y afinidad hasta el cuarto grado de legisladores y servidores públicos, así como las personas físicas o morales que durante el proceso electoral inmediato anterior hayan realizado aportaciones en especie o efectivo a candidatos o partidos políticos. </a:t>
            </a:r>
          </a:p>
          <a:p>
            <a:pPr algn="just">
              <a:defRPr/>
            </a:pPr>
            <a:r>
              <a:rPr lang="es-MX" dirty="0"/>
              <a:t>El primero debería ser también tema de transparentar intereses por parte de los legisladores para saber si hay o no conflicto. </a:t>
            </a:r>
          </a:p>
          <a:p>
            <a:pPr algn="just">
              <a:defRPr/>
            </a:pPr>
            <a:r>
              <a:rPr lang="es-MX" dirty="0"/>
              <a:t>Por su parte, todo grupo de interés tiene derecho a participar si persigue fines lícitos y lo hace dentro de la ley: la segunda prohibición no abona a la legalidad y apuesta a la simulación en fuentes de financiamiento. </a:t>
            </a:r>
          </a:p>
        </p:txBody>
      </p:sp>
    </p:spTree>
    <p:extLst>
      <p:ext uri="{BB962C8B-B14F-4D97-AF65-F5344CB8AC3E}">
        <p14:creationId xmlns:p14="http://schemas.microsoft.com/office/powerpoint/2010/main" val="423362916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A771A5C-BEFC-42E6-9746-E5F576CBF825}"/>
              </a:ext>
            </a:extLst>
          </p:cNvPr>
          <p:cNvSpPr>
            <a:spLocks noGrp="1"/>
          </p:cNvSpPr>
          <p:nvPr>
            <p:ph type="title"/>
          </p:nvPr>
        </p:nvSpPr>
        <p:spPr/>
        <p:txBody>
          <a:bodyPr/>
          <a:lstStyle/>
          <a:p>
            <a:r>
              <a:rPr lang="es-MX" dirty="0"/>
              <a:t>Iniciativa de Ley del Congreso General de los Estados Unidos Mexicanos</a:t>
            </a:r>
          </a:p>
        </p:txBody>
      </p:sp>
      <p:sp>
        <p:nvSpPr>
          <p:cNvPr id="3" name="Marcador de contenido 2">
            <a:extLst>
              <a:ext uri="{FF2B5EF4-FFF2-40B4-BE49-F238E27FC236}">
                <a16:creationId xmlns:a16="http://schemas.microsoft.com/office/drawing/2014/main" id="{86E990B0-6057-4D74-856F-52557B5D29BD}"/>
              </a:ext>
            </a:extLst>
          </p:cNvPr>
          <p:cNvSpPr>
            <a:spLocks noGrp="1"/>
          </p:cNvSpPr>
          <p:nvPr>
            <p:ph idx="1"/>
          </p:nvPr>
        </p:nvSpPr>
        <p:spPr/>
        <p:txBody>
          <a:bodyPr>
            <a:normAutofit fontScale="92500" lnSpcReduction="10000"/>
          </a:bodyPr>
          <a:lstStyle/>
          <a:p>
            <a:pPr>
              <a:defRPr/>
            </a:pPr>
            <a:r>
              <a:rPr lang="es-MX" dirty="0"/>
              <a:t>Presentada por Porfirio Muñoz Ledo el 18 de septiembre de 2018</a:t>
            </a:r>
          </a:p>
          <a:p>
            <a:pPr>
              <a:defRPr/>
            </a:pPr>
            <a:endParaRPr lang="es-MX" dirty="0"/>
          </a:p>
          <a:p>
            <a:pPr>
              <a:defRPr/>
            </a:pPr>
            <a:r>
              <a:rPr lang="es-MX" u="sng" dirty="0"/>
              <a:t>Régimen de incompatibilidades</a:t>
            </a:r>
            <a:r>
              <a:rPr lang="es-MX" dirty="0"/>
              <a:t>: los representantes de elección popular y en general, toda persona que desempeñe un empleo, cargo o comisión, son responsables de sus actos u omisiones, y deberán presentar y actualizar bajo protesta de decir verdad su declaración patrimonial, fiscal y de intereses.</a:t>
            </a:r>
          </a:p>
          <a:p>
            <a:pPr>
              <a:defRPr/>
            </a:pPr>
            <a:r>
              <a:rPr lang="es-MX" dirty="0"/>
              <a:t>Comité de Ética: promueve principios. Integrado por los miembros del Comité de Decanos, un diputado representante de cada grupo parlamentario y un representantes de los diputados independientes.</a:t>
            </a:r>
          </a:p>
          <a:p>
            <a:pPr>
              <a:defRPr/>
            </a:pPr>
            <a:r>
              <a:rPr lang="es-MX" dirty="0"/>
              <a:t>Políticas de transparencia más amplias para cada área del Congreso.</a:t>
            </a:r>
          </a:p>
        </p:txBody>
      </p:sp>
    </p:spTree>
    <p:extLst>
      <p:ext uri="{BB962C8B-B14F-4D97-AF65-F5344CB8AC3E}">
        <p14:creationId xmlns:p14="http://schemas.microsoft.com/office/powerpoint/2010/main" val="27310582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89C10C-D738-4F3A-B473-A090A124ECFF}"/>
              </a:ext>
            </a:extLst>
          </p:cNvPr>
          <p:cNvSpPr>
            <a:spLocks noGrp="1"/>
          </p:cNvSpPr>
          <p:nvPr>
            <p:ph type="title"/>
          </p:nvPr>
        </p:nvSpPr>
        <p:spPr/>
        <p:txBody>
          <a:bodyPr/>
          <a:lstStyle/>
          <a:p>
            <a:r>
              <a:rPr lang="es-MX" dirty="0"/>
              <a:t>Muchas gracias</a:t>
            </a:r>
          </a:p>
        </p:txBody>
      </p:sp>
      <p:sp>
        <p:nvSpPr>
          <p:cNvPr id="3" name="Marcador de contenido 2">
            <a:extLst>
              <a:ext uri="{FF2B5EF4-FFF2-40B4-BE49-F238E27FC236}">
                <a16:creationId xmlns:a16="http://schemas.microsoft.com/office/drawing/2014/main" id="{C248B72D-8443-4370-8E14-11110582D882}"/>
              </a:ext>
            </a:extLst>
          </p:cNvPr>
          <p:cNvSpPr>
            <a:spLocks noGrp="1"/>
          </p:cNvSpPr>
          <p:nvPr>
            <p:ph idx="1"/>
          </p:nvPr>
        </p:nvSpPr>
        <p:spPr/>
        <p:txBody>
          <a:bodyPr/>
          <a:lstStyle/>
          <a:p>
            <a:r>
              <a:rPr lang="es-MX" dirty="0"/>
              <a:t>Página electrónica: fernandodworak.com</a:t>
            </a:r>
          </a:p>
          <a:p>
            <a:r>
              <a:rPr lang="es-MX" dirty="0" err="1"/>
              <a:t>Twiter</a:t>
            </a:r>
            <a:r>
              <a:rPr lang="es-MX" dirty="0"/>
              <a:t>: @</a:t>
            </a:r>
            <a:r>
              <a:rPr lang="es-MX" dirty="0" err="1"/>
              <a:t>FernandoDworak</a:t>
            </a:r>
            <a:endParaRPr lang="es-MX" dirty="0"/>
          </a:p>
          <a:p>
            <a:r>
              <a:rPr lang="es-MX" dirty="0"/>
              <a:t>Correo electrónico: </a:t>
            </a:r>
            <a:r>
              <a:rPr lang="es-MX" dirty="0">
                <a:hlinkClick r:id="rId2"/>
              </a:rPr>
              <a:t>fernandodworak@Gmail.com</a:t>
            </a:r>
            <a:r>
              <a:rPr lang="es-MX" dirty="0"/>
              <a:t> </a:t>
            </a:r>
          </a:p>
        </p:txBody>
      </p:sp>
    </p:spTree>
    <p:extLst>
      <p:ext uri="{BB962C8B-B14F-4D97-AF65-F5344CB8AC3E}">
        <p14:creationId xmlns:p14="http://schemas.microsoft.com/office/powerpoint/2010/main" val="27721970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2245144-D543-46F3-8661-15D1D2271CAC}"/>
              </a:ext>
            </a:extLst>
          </p:cNvPr>
          <p:cNvSpPr>
            <a:spLocks noGrp="1"/>
          </p:cNvSpPr>
          <p:nvPr>
            <p:ph type="title"/>
          </p:nvPr>
        </p:nvSpPr>
        <p:spPr/>
        <p:txBody>
          <a:bodyPr/>
          <a:lstStyle/>
          <a:p>
            <a:r>
              <a:rPr lang="es-MX" dirty="0"/>
              <a:t>En breve:</a:t>
            </a:r>
          </a:p>
        </p:txBody>
      </p:sp>
      <p:sp>
        <p:nvSpPr>
          <p:cNvPr id="3" name="Marcador de contenido 2">
            <a:extLst>
              <a:ext uri="{FF2B5EF4-FFF2-40B4-BE49-F238E27FC236}">
                <a16:creationId xmlns:a16="http://schemas.microsoft.com/office/drawing/2014/main" id="{6A8F4B46-3968-40C0-8A5D-21137FA62C0F}"/>
              </a:ext>
            </a:extLst>
          </p:cNvPr>
          <p:cNvSpPr>
            <a:spLocks noGrp="1"/>
          </p:cNvSpPr>
          <p:nvPr>
            <p:ph idx="1"/>
          </p:nvPr>
        </p:nvSpPr>
        <p:spPr/>
        <p:txBody>
          <a:bodyPr>
            <a:normAutofit fontScale="92500" lnSpcReduction="10000"/>
          </a:bodyPr>
          <a:lstStyle/>
          <a:p>
            <a:pPr>
              <a:defRPr/>
            </a:pPr>
            <a:r>
              <a:rPr lang="es-MX" altLang="es-MX" dirty="0">
                <a:solidFill>
                  <a:prstClr val="black"/>
                </a:solidFill>
                <a:ea typeface="Verdana" panose="020B0604030504040204" pitchFamily="34" charset="0"/>
                <a:cs typeface="Calibri" panose="020F0502020204030204" pitchFamily="34" charset="0"/>
              </a:rPr>
              <a:t>Existe todo un cúmulo de prejuicios que ciernen sobre el cabildeo. </a:t>
            </a:r>
          </a:p>
          <a:p>
            <a:pPr>
              <a:defRPr/>
            </a:pPr>
            <a:endParaRPr lang="es-MX" altLang="es-MX" dirty="0">
              <a:solidFill>
                <a:prstClr val="black"/>
              </a:solidFill>
              <a:ea typeface="Verdana" panose="020B0604030504040204" pitchFamily="34" charset="0"/>
              <a:cs typeface="Calibri" panose="020F0502020204030204" pitchFamily="34" charset="0"/>
            </a:endParaRPr>
          </a:p>
          <a:p>
            <a:pPr>
              <a:defRPr/>
            </a:pPr>
            <a:r>
              <a:rPr lang="es-MX" altLang="es-MX" dirty="0">
                <a:solidFill>
                  <a:prstClr val="black"/>
                </a:solidFill>
                <a:ea typeface="Verdana" panose="020B0604030504040204" pitchFamily="34" charset="0"/>
                <a:cs typeface="Calibri" panose="020F0502020204030204" pitchFamily="34" charset="0"/>
              </a:rPr>
              <a:t>Se considera que se trata de una actividad encaminada a promover intereses particulares y mediante la cual unas pocas personas bien relacionadas consiguen que otras pocas personas muy poderosas adopten medidas contraías o, en el mejor de los casos, diferentes al bien público.</a:t>
            </a:r>
          </a:p>
          <a:p>
            <a:pPr>
              <a:defRPr/>
            </a:pPr>
            <a:endParaRPr lang="es-MX" altLang="es-MX" dirty="0">
              <a:solidFill>
                <a:prstClr val="black"/>
              </a:solidFill>
              <a:ea typeface="Verdana" panose="020B0604030504040204" pitchFamily="34" charset="0"/>
              <a:cs typeface="Calibri" panose="020F0502020204030204" pitchFamily="34" charset="0"/>
            </a:endParaRPr>
          </a:p>
          <a:p>
            <a:pPr>
              <a:defRPr/>
            </a:pPr>
            <a:r>
              <a:rPr lang="es-MX" altLang="es-MX" dirty="0">
                <a:solidFill>
                  <a:prstClr val="black"/>
                </a:solidFill>
                <a:ea typeface="Verdana" panose="020B0604030504040204" pitchFamily="34" charset="0"/>
                <a:cs typeface="Calibri" panose="020F0502020204030204" pitchFamily="34" charset="0"/>
              </a:rPr>
              <a:t>Una práctica más de tráfico de influencias.</a:t>
            </a:r>
          </a:p>
          <a:p>
            <a:pPr>
              <a:defRPr/>
            </a:pPr>
            <a:endParaRPr lang="es-MX" altLang="es-MX" dirty="0">
              <a:solidFill>
                <a:prstClr val="black"/>
              </a:solidFill>
              <a:ea typeface="Verdana" panose="020B0604030504040204" pitchFamily="34" charset="0"/>
              <a:cs typeface="Calibri" panose="020F0502020204030204" pitchFamily="34" charset="0"/>
            </a:endParaRPr>
          </a:p>
          <a:p>
            <a:pPr>
              <a:defRPr/>
            </a:pPr>
            <a:r>
              <a:rPr lang="es-MX" altLang="es-MX" dirty="0">
                <a:solidFill>
                  <a:prstClr val="black"/>
                </a:solidFill>
                <a:ea typeface="Verdana" panose="020B0604030504040204" pitchFamily="34" charset="0"/>
                <a:cs typeface="Calibri" panose="020F0502020204030204" pitchFamily="34" charset="0"/>
              </a:rPr>
              <a:t>En Estados Unidos es considerado un instrumento más de participación de la sociedad civil en la vida pública.</a:t>
            </a:r>
          </a:p>
        </p:txBody>
      </p:sp>
    </p:spTree>
    <p:extLst>
      <p:ext uri="{BB962C8B-B14F-4D97-AF65-F5344CB8AC3E}">
        <p14:creationId xmlns:p14="http://schemas.microsoft.com/office/powerpoint/2010/main" val="603620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FF641FF-6F46-4599-BB28-C0566CAB917A}"/>
              </a:ext>
            </a:extLst>
          </p:cNvPr>
          <p:cNvSpPr>
            <a:spLocks noGrp="1"/>
          </p:cNvSpPr>
          <p:nvPr>
            <p:ph type="title"/>
          </p:nvPr>
        </p:nvSpPr>
        <p:spPr/>
        <p:txBody>
          <a:bodyPr/>
          <a:lstStyle/>
          <a:p>
            <a:r>
              <a:rPr lang="es-MX" dirty="0"/>
              <a:t>Importancia de los grupos de interés</a:t>
            </a:r>
          </a:p>
        </p:txBody>
      </p:sp>
      <p:sp>
        <p:nvSpPr>
          <p:cNvPr id="3" name="Marcador de contenido 2">
            <a:extLst>
              <a:ext uri="{FF2B5EF4-FFF2-40B4-BE49-F238E27FC236}">
                <a16:creationId xmlns:a16="http://schemas.microsoft.com/office/drawing/2014/main" id="{48BCF262-6867-4529-9D26-8C644E6E348F}"/>
              </a:ext>
            </a:extLst>
          </p:cNvPr>
          <p:cNvSpPr>
            <a:spLocks noGrp="1"/>
          </p:cNvSpPr>
          <p:nvPr>
            <p:ph idx="1"/>
          </p:nvPr>
        </p:nvSpPr>
        <p:spPr/>
        <p:txBody>
          <a:bodyPr/>
          <a:lstStyle/>
          <a:p>
            <a:pPr>
              <a:defRPr/>
            </a:pPr>
            <a:r>
              <a:rPr lang="es-MX" altLang="es-MX" dirty="0">
                <a:cs typeface="Calibri" panose="020F0502020204030204" pitchFamily="34" charset="0"/>
              </a:rPr>
              <a:t>Son un puente entre el Estado y la sociedad, al articular y defender una miríada de intereses.</a:t>
            </a:r>
          </a:p>
          <a:p>
            <a:pPr>
              <a:defRPr/>
            </a:pPr>
            <a:endParaRPr lang="es-MX" altLang="es-MX" dirty="0">
              <a:cs typeface="Calibri" panose="020F0502020204030204" pitchFamily="34" charset="0"/>
            </a:endParaRPr>
          </a:p>
          <a:p>
            <a:pPr>
              <a:defRPr/>
            </a:pPr>
            <a:r>
              <a:rPr lang="es-MX" altLang="es-MX" dirty="0">
                <a:cs typeface="Calibri" panose="020F0502020204030204" pitchFamily="34" charset="0"/>
              </a:rPr>
              <a:t>Son tanto una causa como una consecuencia de la creciente complejidad de la vida democrática.</a:t>
            </a:r>
          </a:p>
          <a:p>
            <a:pPr>
              <a:defRPr/>
            </a:pPr>
            <a:endParaRPr lang="es-MX" altLang="es-MX" dirty="0">
              <a:cs typeface="Calibri" panose="020F0502020204030204" pitchFamily="34" charset="0"/>
            </a:endParaRPr>
          </a:p>
          <a:p>
            <a:pPr>
              <a:defRPr/>
            </a:pPr>
            <a:r>
              <a:rPr lang="es-MX" altLang="es-MX" dirty="0">
                <a:cs typeface="Calibri" panose="020F0502020204030204" pitchFamily="34" charset="0"/>
              </a:rPr>
              <a:t>Un grupo de interés se convierte en un grupo de presión cuando se articula para intervenir en la esfera pública a partir de un tema.</a:t>
            </a:r>
          </a:p>
        </p:txBody>
      </p:sp>
    </p:spTree>
    <p:extLst>
      <p:ext uri="{BB962C8B-B14F-4D97-AF65-F5344CB8AC3E}">
        <p14:creationId xmlns:p14="http://schemas.microsoft.com/office/powerpoint/2010/main" val="512643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BF5BAA-7DC0-4A4B-9611-0CEB0BF33D6A}"/>
              </a:ext>
            </a:extLst>
          </p:cNvPr>
          <p:cNvSpPr>
            <a:spLocks noGrp="1"/>
          </p:cNvSpPr>
          <p:nvPr>
            <p:ph type="title"/>
          </p:nvPr>
        </p:nvSpPr>
        <p:spPr/>
        <p:txBody>
          <a:bodyPr/>
          <a:lstStyle/>
          <a:p>
            <a:r>
              <a:rPr lang="es-MX" dirty="0"/>
              <a:t>Definición de grupo de presión</a:t>
            </a:r>
          </a:p>
        </p:txBody>
      </p:sp>
      <p:sp>
        <p:nvSpPr>
          <p:cNvPr id="3" name="Marcador de contenido 2">
            <a:extLst>
              <a:ext uri="{FF2B5EF4-FFF2-40B4-BE49-F238E27FC236}">
                <a16:creationId xmlns:a16="http://schemas.microsoft.com/office/drawing/2014/main" id="{5C0B3006-AED1-4346-8999-B616ADA8276F}"/>
              </a:ext>
            </a:extLst>
          </p:cNvPr>
          <p:cNvSpPr>
            <a:spLocks noGrp="1"/>
          </p:cNvSpPr>
          <p:nvPr>
            <p:ph idx="1"/>
          </p:nvPr>
        </p:nvSpPr>
        <p:spPr/>
        <p:txBody>
          <a:bodyPr/>
          <a:lstStyle/>
          <a:p>
            <a:r>
              <a:rPr lang="es-MX" altLang="es-MX" dirty="0"/>
              <a:t>Cuerpo que busca influir en el gobierno respecto a la asignación de los recursos públicos, sin pretender asumir responsabilidad alguna sobre su gestión.</a:t>
            </a:r>
          </a:p>
          <a:p>
            <a:endParaRPr lang="es-MX" dirty="0"/>
          </a:p>
        </p:txBody>
      </p:sp>
    </p:spTree>
    <p:extLst>
      <p:ext uri="{BB962C8B-B14F-4D97-AF65-F5344CB8AC3E}">
        <p14:creationId xmlns:p14="http://schemas.microsoft.com/office/powerpoint/2010/main" val="40308064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FD273B-E302-4855-A822-B2920AE3C5FD}"/>
              </a:ext>
            </a:extLst>
          </p:cNvPr>
          <p:cNvSpPr>
            <a:spLocks noGrp="1"/>
          </p:cNvSpPr>
          <p:nvPr>
            <p:ph type="title"/>
          </p:nvPr>
        </p:nvSpPr>
        <p:spPr/>
        <p:txBody>
          <a:bodyPr/>
          <a:lstStyle/>
          <a:p>
            <a:r>
              <a:rPr lang="es-MX" dirty="0"/>
              <a:t>Grupos de presión vs. instituciones públicas</a:t>
            </a:r>
          </a:p>
        </p:txBody>
      </p:sp>
      <p:sp>
        <p:nvSpPr>
          <p:cNvPr id="3" name="Marcador de contenido 2">
            <a:extLst>
              <a:ext uri="{FF2B5EF4-FFF2-40B4-BE49-F238E27FC236}">
                <a16:creationId xmlns:a16="http://schemas.microsoft.com/office/drawing/2014/main" id="{B2243027-4F6B-4800-B50F-C0CEDA92B6A0}"/>
              </a:ext>
            </a:extLst>
          </p:cNvPr>
          <p:cNvSpPr>
            <a:spLocks noGrp="1"/>
          </p:cNvSpPr>
          <p:nvPr>
            <p:ph idx="1"/>
          </p:nvPr>
        </p:nvSpPr>
        <p:spPr/>
        <p:txBody>
          <a:bodyPr/>
          <a:lstStyle/>
          <a:p>
            <a:pPr>
              <a:defRPr/>
            </a:pPr>
            <a:r>
              <a:rPr lang="es-MX" altLang="es-MX" dirty="0">
                <a:cs typeface="Calibri" panose="020F0502020204030204" pitchFamily="34" charset="0"/>
              </a:rPr>
              <a:t>El consentimiento de sus integrantes para registrarse como miembros, incluso en algunos casos pagando cuotas.</a:t>
            </a:r>
          </a:p>
          <a:p>
            <a:pPr>
              <a:defRPr/>
            </a:pPr>
            <a:endParaRPr lang="es-MX" altLang="es-MX" dirty="0">
              <a:cs typeface="Calibri" panose="020F0502020204030204" pitchFamily="34" charset="0"/>
            </a:endParaRPr>
          </a:p>
          <a:p>
            <a:pPr>
              <a:defRPr/>
            </a:pPr>
            <a:r>
              <a:rPr lang="es-MX" altLang="es-MX" dirty="0">
                <a:cs typeface="Calibri" panose="020F0502020204030204" pitchFamily="34" charset="0"/>
              </a:rPr>
              <a:t>Los intereses comunes se determinan por sus propios miembros, sin intervención externa y mucho menos superior.</a:t>
            </a:r>
          </a:p>
          <a:p>
            <a:pPr>
              <a:defRPr/>
            </a:pPr>
            <a:endParaRPr lang="es-MX" altLang="es-MX" dirty="0">
              <a:cs typeface="Calibri" panose="020F0502020204030204" pitchFamily="34" charset="0"/>
            </a:endParaRPr>
          </a:p>
          <a:p>
            <a:pPr>
              <a:defRPr/>
            </a:pPr>
            <a:r>
              <a:rPr lang="es-MX" altLang="es-MX" dirty="0">
                <a:cs typeface="Calibri" panose="020F0502020204030204" pitchFamily="34" charset="0"/>
              </a:rPr>
              <a:t>Son autónomos para elegir los métodos para promover sus objetivos.</a:t>
            </a:r>
          </a:p>
        </p:txBody>
      </p:sp>
    </p:spTree>
    <p:extLst>
      <p:ext uri="{BB962C8B-B14F-4D97-AF65-F5344CB8AC3E}">
        <p14:creationId xmlns:p14="http://schemas.microsoft.com/office/powerpoint/2010/main" val="696522816"/>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90</TotalTime>
  <Words>3894</Words>
  <Application>Microsoft Office PowerPoint</Application>
  <PresentationFormat>Panorámica</PresentationFormat>
  <Paragraphs>305</Paragraphs>
  <Slides>57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57</vt:i4>
      </vt:variant>
    </vt:vector>
  </HeadingPairs>
  <TitlesOfParts>
    <vt:vector size="62" baseType="lpstr">
      <vt:lpstr>Arial</vt:lpstr>
      <vt:lpstr>Calibri</vt:lpstr>
      <vt:lpstr>Calibri Light</vt:lpstr>
      <vt:lpstr>Verdana</vt:lpstr>
      <vt:lpstr>Tema de Office</vt:lpstr>
      <vt:lpstr>Grupos de presión y cabildeo</vt:lpstr>
      <vt:lpstr>Contenido</vt:lpstr>
      <vt:lpstr>Antes de empezar…</vt:lpstr>
      <vt:lpstr>¿Acaso esto?</vt:lpstr>
      <vt:lpstr>¿O quizás esto?</vt:lpstr>
      <vt:lpstr>En breve:</vt:lpstr>
      <vt:lpstr>Importancia de los grupos de interés</vt:lpstr>
      <vt:lpstr>Definición de grupo de presión</vt:lpstr>
      <vt:lpstr>Grupos de presión vs. instituciones públicas</vt:lpstr>
      <vt:lpstr>Grupos y gobierno: una relación simbiótica</vt:lpstr>
      <vt:lpstr>Por lo tanto…</vt:lpstr>
      <vt:lpstr>¿Qué es el cabildeo?</vt:lpstr>
      <vt:lpstr>Premisas para definir el cabildeo</vt:lpstr>
      <vt:lpstr>Primera enmienda de la Constitución de Estados Unidos</vt:lpstr>
      <vt:lpstr>Estrategias</vt:lpstr>
      <vt:lpstr>Forma en que es abordado el órgano legislativo</vt:lpstr>
      <vt:lpstr>Relaciones legisladores-grupos</vt:lpstr>
      <vt:lpstr>Presentación de PowerPoint</vt:lpstr>
      <vt:lpstr>Tácticas de cabildeo</vt:lpstr>
      <vt:lpstr>Influencia del cabildeo sobre las políticas públicas</vt:lpstr>
      <vt:lpstr>Redes de políticas / redes de intereses</vt:lpstr>
      <vt:lpstr>El cabildeo será juzgado positivamente en virtud de:</vt:lpstr>
      <vt:lpstr>Efectos positivos para grupos de presión</vt:lpstr>
      <vt:lpstr>Efectos positivos para legisladores</vt:lpstr>
      <vt:lpstr>Efectos positivos para el sistema político</vt:lpstr>
      <vt:lpstr>Efectos negativos</vt:lpstr>
      <vt:lpstr>Pregunta seria: ¿en qué grupo alimenticio pondrían esto?</vt:lpstr>
      <vt:lpstr>Pizza: ¿vegetal o fruta?</vt:lpstr>
      <vt:lpstr>¿Qué es la corrupción?</vt:lpstr>
      <vt:lpstr>Factores que fomentan la corrupción</vt:lpstr>
      <vt:lpstr>Áreas donde se posibilita la corrupción en los órganos legislativos</vt:lpstr>
      <vt:lpstr>Volviendo al cabildeo…</vt:lpstr>
      <vt:lpstr>¿Por qué regular el cabildeo?</vt:lpstr>
      <vt:lpstr>Contextos donde se plantea la regulación del cabildeo</vt:lpstr>
      <vt:lpstr>¿Cómo se puede regular el cabildeo?</vt:lpstr>
      <vt:lpstr>Los cuatro ejes de un buen marco normativo</vt:lpstr>
      <vt:lpstr>¿Sirve regular el cabildeo?</vt:lpstr>
      <vt:lpstr>¿Surgió el cabildeo en México de la nada en 1997?</vt:lpstr>
      <vt:lpstr>El corporativismo mexicano</vt:lpstr>
      <vt:lpstr>Según Felipe Tena Ramírez</vt:lpstr>
      <vt:lpstr>Ejes de aprendizaje</vt:lpstr>
      <vt:lpstr>¿Tiene el cabildeo un marco normativo?</vt:lpstr>
      <vt:lpstr>Marco regulatorios desde las organizaciones</vt:lpstr>
      <vt:lpstr>Ley General de Responsabilidades Administrativas (2016)</vt:lpstr>
      <vt:lpstr>Presentación de PowerPoint</vt:lpstr>
      <vt:lpstr>Tipificación de delitos graves</vt:lpstr>
      <vt:lpstr>Actos de particulares vinculados con faltas administrativas graves</vt:lpstr>
      <vt:lpstr>Código Penal Federal</vt:lpstr>
      <vt:lpstr>Reglamento del Senado, 2010</vt:lpstr>
      <vt:lpstr>Reglamento de la Cámara de Diputados, 2011</vt:lpstr>
      <vt:lpstr>Presentación de PowerPoint</vt:lpstr>
      <vt:lpstr>Código de ética de la Cámara de Diputados</vt:lpstr>
      <vt:lpstr>Iniciativa que regula las actividades del cabildeo en el Congreso de la Unión</vt:lpstr>
      <vt:lpstr>Presentación de PowerPoint</vt:lpstr>
      <vt:lpstr>Limitaciones</vt:lpstr>
      <vt:lpstr>Iniciativa de Ley del Congreso General de los Estados Unidos Mexicanos</vt:lpstr>
      <vt:lpstr>Muchas gracias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Grupos de presión y cabildeo</dc:title>
  <dc:creator>Fernando Dworak</dc:creator>
  <cp:lastModifiedBy>Fernando Dworak</cp:lastModifiedBy>
  <cp:revision>12</cp:revision>
  <dcterms:created xsi:type="dcterms:W3CDTF">2019-11-28T01:17:27Z</dcterms:created>
  <dcterms:modified xsi:type="dcterms:W3CDTF">2019-11-28T02:48:26Z</dcterms:modified>
</cp:coreProperties>
</file>