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47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28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7254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798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86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60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420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004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575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9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94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28000FF-74FA-475B-A5A7-BCD99C51852F}" type="datetimeFigureOut">
              <a:rPr lang="es-MX" smtClean="0"/>
              <a:t>24/08/2020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378EDE1-AED1-4CD1-97DE-4256FFF497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42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ED1F95-04D8-4E00-AC0F-A8B4641B9A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3600" dirty="0" err="1"/>
              <a:t>Webinar</a:t>
            </a:r>
            <a:r>
              <a:rPr lang="es-ES" sz="3600" dirty="0"/>
              <a:t>.</a:t>
            </a:r>
            <a:br>
              <a:rPr lang="es-ES" sz="3600" dirty="0"/>
            </a:br>
            <a:r>
              <a:rPr lang="es-ES" sz="3600" dirty="0"/>
              <a:t>Caso.</a:t>
            </a:r>
            <a:br>
              <a:rPr lang="es-ES" sz="3600" dirty="0"/>
            </a:br>
            <a:r>
              <a:rPr lang="es-ES" sz="3600" dirty="0"/>
              <a:t>Sismo de 2017.</a:t>
            </a:r>
            <a:br>
              <a:rPr lang="es-ES" sz="3600" dirty="0"/>
            </a:br>
            <a:r>
              <a:rPr lang="es-ES" sz="3600" dirty="0"/>
              <a:t>Ciudad de México.</a:t>
            </a:r>
            <a:br>
              <a:rPr lang="es-ES" sz="3600" dirty="0"/>
            </a:br>
            <a:r>
              <a:rPr lang="es-ES" sz="1800" dirty="0"/>
              <a:t>jcmoreno@cua.uam.mx</a:t>
            </a:r>
            <a:br>
              <a:rPr lang="es-ES" sz="3600" dirty="0"/>
            </a:br>
            <a:endParaRPr lang="es-MX" sz="36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936C28-044C-4894-8983-CEA830822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1124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0986B9-E05A-4522-8F6B-AAFD1613A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6F5A6F-A0CC-4279-98A4-127C30264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Imp. Regulación.</a:t>
            </a:r>
          </a:p>
          <a:p>
            <a:r>
              <a:rPr lang="es-ES" dirty="0"/>
              <a:t>Aprendizaje organizacional.</a:t>
            </a:r>
          </a:p>
          <a:p>
            <a:pPr lvl="1"/>
            <a:r>
              <a:rPr lang="es-ES" dirty="0"/>
              <a:t>Es posible aprender de esta y de otras situaciones.</a:t>
            </a:r>
          </a:p>
          <a:p>
            <a:endParaRPr lang="es-ES" dirty="0"/>
          </a:p>
          <a:p>
            <a:r>
              <a:rPr lang="es-ES" dirty="0"/>
              <a:t>Imp. Confianza en las instituciones.</a:t>
            </a:r>
          </a:p>
          <a:p>
            <a:endParaRPr lang="es-ES" dirty="0"/>
          </a:p>
          <a:p>
            <a:r>
              <a:rPr lang="es-ES" dirty="0"/>
              <a:t>Participación de la sociedad en situaciones en crisis.</a:t>
            </a:r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2689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71EB4F-36DD-4F1A-8D12-7CA00B0FD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966665-D9D4-4153-9444-60C5C7CA8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Implicaciones para el caso actual.</a:t>
            </a:r>
          </a:p>
          <a:p>
            <a:endParaRPr lang="es-ES" dirty="0"/>
          </a:p>
          <a:p>
            <a:r>
              <a:rPr lang="es-ES" dirty="0"/>
              <a:t>Crisis sanitarias / diferentes….a desastres.</a:t>
            </a:r>
          </a:p>
          <a:p>
            <a:r>
              <a:rPr lang="es-ES" dirty="0"/>
              <a:t>Etapas y tiempos distintos.</a:t>
            </a:r>
          </a:p>
          <a:p>
            <a:r>
              <a:rPr lang="es-ES" dirty="0"/>
              <a:t>Interacción de fenómenos.</a:t>
            </a:r>
          </a:p>
          <a:p>
            <a:r>
              <a:rPr lang="es-ES" dirty="0"/>
              <a:t>Contexto político administrativo.</a:t>
            </a:r>
          </a:p>
          <a:p>
            <a:r>
              <a:rPr lang="es-ES" dirty="0"/>
              <a:t>Imp la coordinación vertical y horizontal.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691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4695AEBD-6B15-42AB-BD2F-C3D2AB6D10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COORDINACIÓN Y REGULACIÓN EN LA GESTIÓN DE CRISIS. RESPUESTA DEL SECTOR SALUD A LOS DESASTRES. EL CASO DEL SISMO DEL 2017 EN LA CIUDAD DE MÉXICO. 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3CE4C7BB-A221-4A2D-8AA2-3DFBFB1A2B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Jorge E. Culebro Moreno</a:t>
            </a:r>
          </a:p>
          <a:p>
            <a:r>
              <a:rPr lang="es-ES" dirty="0"/>
              <a:t>Benjamín Méndez Bahena</a:t>
            </a:r>
          </a:p>
          <a:p>
            <a:r>
              <a:rPr lang="es-ES" dirty="0"/>
              <a:t>Pablo Cruz.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001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07371F-A3DC-44FA-8BBE-8A38FBC37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548492-3820-4A6D-9A15-D6357F191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Gestión de crisis.</a:t>
            </a:r>
          </a:p>
          <a:p>
            <a:r>
              <a:rPr lang="es-ES" dirty="0"/>
              <a:t>organizaciones del sector salud de la Ciudad de México</a:t>
            </a:r>
          </a:p>
          <a:p>
            <a:r>
              <a:rPr lang="es-ES" dirty="0"/>
              <a:t>Sismo del 2017</a:t>
            </a:r>
          </a:p>
          <a:p>
            <a:r>
              <a:rPr lang="es-ES" dirty="0"/>
              <a:t>pregunta de investigación</a:t>
            </a:r>
          </a:p>
          <a:p>
            <a:pPr lvl="1"/>
            <a:r>
              <a:rPr lang="es-ES" dirty="0"/>
              <a:t>De qué forma los mecanismos de coordinación y regulación del sector salud de la ciudad afectaron la gestión de crisis. </a:t>
            </a:r>
          </a:p>
          <a:p>
            <a:r>
              <a:rPr lang="es-ES" dirty="0"/>
              <a:t>Importante:</a:t>
            </a:r>
          </a:p>
          <a:p>
            <a:pPr lvl="1"/>
            <a:r>
              <a:rPr lang="es-ES" dirty="0"/>
              <a:t>la infraestructura político administrativa </a:t>
            </a:r>
          </a:p>
          <a:p>
            <a:pPr lvl="1"/>
            <a:r>
              <a:rPr lang="es-ES" dirty="0"/>
              <a:t>las características de las organizaciones de atención médica </a:t>
            </a:r>
          </a:p>
        </p:txBody>
      </p:sp>
    </p:spTree>
    <p:extLst>
      <p:ext uri="{BB962C8B-B14F-4D97-AF65-F5344CB8AC3E}">
        <p14:creationId xmlns:p14="http://schemas.microsoft.com/office/powerpoint/2010/main" val="141829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02619-F6DD-47B0-9665-CE1E45A2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647E28-9818-4E67-B0BA-9D4B39E83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Estudio de caso </a:t>
            </a:r>
          </a:p>
          <a:p>
            <a:r>
              <a:rPr lang="es-ES" dirty="0"/>
              <a:t>Análisis documental, entrevistas con personal del sector salud, instrumentos regulatorios formales </a:t>
            </a:r>
          </a:p>
          <a:p>
            <a:r>
              <a:rPr lang="es-ES" dirty="0"/>
              <a:t>Se observaron</a:t>
            </a:r>
          </a:p>
          <a:p>
            <a:pPr lvl="1"/>
            <a:r>
              <a:rPr lang="es-ES" dirty="0"/>
              <a:t>Diferentes tipos de coordinación y regulación asociados con diferentes comunidades epistémicas </a:t>
            </a:r>
          </a:p>
          <a:p>
            <a:pPr lvl="1"/>
            <a:r>
              <a:rPr lang="es-ES" dirty="0"/>
              <a:t>disponibilidad de protocolos formales e instrumentos para la gestión de crisis </a:t>
            </a:r>
          </a:p>
          <a:p>
            <a:pPr lvl="1"/>
            <a:r>
              <a:rPr lang="es-ES" dirty="0"/>
              <a:t>Funcionan en sistemas fragmentados y complejos.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9448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385333-3C25-4FE6-B2B8-BDD75410B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Consideraciones.</a:t>
            </a:r>
            <a:endParaRPr lang="es-MX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19408A-361A-4F57-A195-F08493658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Coordinación y regulación.</a:t>
            </a:r>
          </a:p>
          <a:p>
            <a:endParaRPr lang="es-ES" dirty="0"/>
          </a:p>
          <a:p>
            <a:r>
              <a:rPr lang="es-ES" dirty="0"/>
              <a:t>Clave para la gestión de crisis.</a:t>
            </a:r>
          </a:p>
          <a:p>
            <a:endParaRPr lang="es-ES" dirty="0"/>
          </a:p>
          <a:p>
            <a:r>
              <a:rPr lang="es-ES" dirty="0"/>
              <a:t>Desempeño y funcionamiento del sector público.</a:t>
            </a:r>
          </a:p>
          <a:p>
            <a:pPr lvl="1"/>
            <a:r>
              <a:rPr lang="es-ES" dirty="0"/>
              <a:t>Salud.</a:t>
            </a:r>
          </a:p>
          <a:p>
            <a:pPr lvl="1"/>
            <a:r>
              <a:rPr lang="es-ES" dirty="0"/>
              <a:t>Política social.</a:t>
            </a:r>
          </a:p>
          <a:p>
            <a:pPr lvl="1"/>
            <a:r>
              <a:rPr lang="es-ES" dirty="0"/>
              <a:t>Bienestar y protección social.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02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0480C-E053-40C5-B7ED-D7A7CB36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0BE06D-2E21-4244-BF8E-4C4B6BC34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El problema de la investigación </a:t>
            </a:r>
          </a:p>
          <a:p>
            <a:r>
              <a:rPr lang="es-ES" dirty="0"/>
              <a:t>Cómo los mecanismos de coordinación y regulación del sector de la salud de la ciudad afectaron la forma en que se manejó la crisis</a:t>
            </a:r>
          </a:p>
          <a:p>
            <a:r>
              <a:rPr lang="es-ES" dirty="0"/>
              <a:t>Desconfianza hacia las instituciones y las percepciones negativas sobre el desempeño de las instituciones públicas en poder de los ciudadanos (Askvik et al., 2011). </a:t>
            </a:r>
          </a:p>
          <a:p>
            <a:r>
              <a:rPr lang="es-ES" dirty="0"/>
              <a:t>Diversas formas de coordinación.</a:t>
            </a:r>
          </a:p>
          <a:p>
            <a:r>
              <a:rPr lang="es-ES" dirty="0"/>
              <a:t>Mayor complejidad y problemas en situaciones de crisis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8168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A14D68-FAB7-498C-9C10-768ED01E1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8EB6B0-B41B-4008-B390-086F99E54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Enfoques.</a:t>
            </a:r>
          </a:p>
          <a:p>
            <a:r>
              <a:rPr lang="es-ES" dirty="0"/>
              <a:t>Gestión de crisis.</a:t>
            </a:r>
          </a:p>
          <a:p>
            <a:endParaRPr lang="es-ES" dirty="0"/>
          </a:p>
          <a:p>
            <a:r>
              <a:rPr lang="es-ES" dirty="0"/>
              <a:t>Organizacional  / institucional.</a:t>
            </a:r>
          </a:p>
          <a:p>
            <a:r>
              <a:rPr lang="es-ES" dirty="0"/>
              <a:t>Características organizacionales.</a:t>
            </a:r>
          </a:p>
          <a:p>
            <a:r>
              <a:rPr lang="es-ES" dirty="0"/>
              <a:t>Diseño institucional. Contexto político-administrativo.</a:t>
            </a:r>
          </a:p>
        </p:txBody>
      </p:sp>
    </p:spTree>
    <p:extLst>
      <p:ext uri="{BB962C8B-B14F-4D97-AF65-F5344CB8AC3E}">
        <p14:creationId xmlns:p14="http://schemas.microsoft.com/office/powerpoint/2010/main" val="308744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814FC3-3669-40B0-9F45-84551CBD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60CA2E-A9E9-4620-BFCE-477AF1A60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Coordinación.</a:t>
            </a:r>
          </a:p>
          <a:p>
            <a:r>
              <a:rPr lang="es-ES" dirty="0"/>
              <a:t>Dimensiones </a:t>
            </a:r>
          </a:p>
          <a:p>
            <a:r>
              <a:rPr lang="es-ES" dirty="0"/>
              <a:t>Vertical – más problemática.</a:t>
            </a:r>
          </a:p>
          <a:p>
            <a:pPr lvl="1"/>
            <a:r>
              <a:rPr lang="es-ES" dirty="0"/>
              <a:t>Niveles de gobierno.</a:t>
            </a:r>
          </a:p>
          <a:p>
            <a:r>
              <a:rPr lang="es-ES" dirty="0"/>
              <a:t>Horizontal –menos </a:t>
            </a:r>
          </a:p>
          <a:p>
            <a:pPr lvl="1"/>
            <a:r>
              <a:rPr lang="es-ES" dirty="0"/>
              <a:t>Comunidades epistémicas. </a:t>
            </a:r>
          </a:p>
          <a:p>
            <a:pPr lvl="1"/>
            <a:r>
              <a:rPr lang="es-ES" dirty="0"/>
              <a:t>Coordinación </a:t>
            </a:r>
            <a:r>
              <a:rPr lang="es-ES" dirty="0" err="1"/>
              <a:t>inter-intra</a:t>
            </a:r>
            <a:r>
              <a:rPr lang="es-ES" dirty="0"/>
              <a:t> organizacional</a:t>
            </a:r>
          </a:p>
          <a:p>
            <a:r>
              <a:rPr lang="es-ES" dirty="0"/>
              <a:t>Problemas diferentes.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7644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34C9E-2B94-4A59-8C1A-F1E0562C7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C802B1-38CD-455F-85F7-EA1DB43A6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Etapas de la crisis.</a:t>
            </a:r>
          </a:p>
          <a:p>
            <a:r>
              <a:rPr lang="es-ES" dirty="0"/>
              <a:t>Coordinación y respuesta diferentes.</a:t>
            </a:r>
          </a:p>
          <a:p>
            <a:r>
              <a:rPr lang="es-ES" dirty="0"/>
              <a:t>Preparación----</a:t>
            </a:r>
          </a:p>
          <a:p>
            <a:r>
              <a:rPr lang="es-ES" dirty="0"/>
              <a:t>Emergencia-----</a:t>
            </a:r>
          </a:p>
          <a:p>
            <a:r>
              <a:rPr lang="es-ES" dirty="0" err="1"/>
              <a:t>Post-emergencia</a:t>
            </a:r>
            <a:r>
              <a:rPr lang="es-ES" dirty="0"/>
              <a:t>---</a:t>
            </a:r>
          </a:p>
          <a:p>
            <a:r>
              <a:rPr lang="es-ES" dirty="0"/>
              <a:t>Recuperación / aprendizaje-------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89622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1052</TotalTime>
  <Words>394</Words>
  <Application>Microsoft Office PowerPoint</Application>
  <PresentationFormat>Panorámica</PresentationFormat>
  <Paragraphs>67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Retrospección</vt:lpstr>
      <vt:lpstr>Webinar. Caso. Sismo de 2017. Ciudad de México. jcmoreno@cua.uam.mx </vt:lpstr>
      <vt:lpstr>COORDINACIÓN Y REGULACIÓN EN LA GESTIÓN DE CRISIS. RESPUESTA DEL SECTOR SALUD A LOS DESASTRES. EL CASO DEL SISMO DEL 2017 EN LA CIUDAD DE MÉXICO. </vt:lpstr>
      <vt:lpstr>Presentación de PowerPoint</vt:lpstr>
      <vt:lpstr>Presentación de PowerPoint</vt:lpstr>
      <vt:lpstr>Consideraciones.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Webinar. Caso. Sismo de 2017. Ciudad de México.</dc:title>
  <dc:creator>usuario</dc:creator>
  <cp:lastModifiedBy>usuario</cp:lastModifiedBy>
  <cp:revision>11</cp:revision>
  <dcterms:created xsi:type="dcterms:W3CDTF">2020-07-23T00:55:41Z</dcterms:created>
  <dcterms:modified xsi:type="dcterms:W3CDTF">2020-08-24T23:45:43Z</dcterms:modified>
</cp:coreProperties>
</file>