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9" r:id="rId5"/>
    <p:sldId id="280" r:id="rId6"/>
    <p:sldId id="286" r:id="rId7"/>
    <p:sldId id="281" r:id="rId8"/>
    <p:sldId id="282" r:id="rId9"/>
    <p:sldId id="283" r:id="rId10"/>
    <p:sldId id="278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423"/>
    <a:srgbClr val="0F4495"/>
    <a:srgbClr val="A22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-852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0F449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FB-48A3-B062-486AAEC23449}"/>
              </c:ext>
            </c:extLst>
          </c:dPt>
          <c:dPt>
            <c:idx val="1"/>
            <c:bubble3D val="0"/>
            <c:spPr>
              <a:solidFill>
                <a:srgbClr val="39542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FB-48A3-B062-486AAEC2344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4FB-48A3-B062-486AAEC2344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4FB-48A3-B062-486AAEC23449}"/>
              </c:ext>
            </c:extLst>
          </c:dPt>
          <c:cat>
            <c:strRef>
              <c:f>Hoja1!$A$2:$A$5</c:f>
              <c:strCache>
                <c:ptCount val="3"/>
                <c:pt idx="0">
                  <c:v>SEMAR</c:v>
                </c:pt>
                <c:pt idx="1">
                  <c:v>SEDENA</c:v>
                </c:pt>
                <c:pt idx="2">
                  <c:v>GN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38</c:v>
                </c:pt>
                <c:pt idx="1">
                  <c:v>104</c:v>
                </c:pt>
                <c:pt idx="2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4FB-48A3-B062-486AAEC23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38C71DE-1E61-48A0-881B-E8D9F1A86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4A3A48D5-B9C6-4AE8-82CA-6D13CCB89F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6B244D4-A9E9-44BB-A8A3-08F00240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A36DF8D-925C-4C21-86BF-406737B11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19AF774-04D1-4932-A3BA-1DA5A56F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636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C2EC5A0-D8E4-4F2A-98A5-8246FF584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EE454CC9-676E-44C2-A429-F415C9CE0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4928E3D-1229-4662-8200-372776358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FAB85E1-1FA0-4B0F-90C3-A572A223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7B60BA3-AB18-4F8B-BE27-444F84C0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7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E1DECE6D-C763-47B6-B64A-5C17B27575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50D49FEF-2077-46B1-836A-696C3CE96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9E0B052-8AE5-4FAE-AE49-3D27E6F8A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98BE8F4-77AE-4260-BFC3-1EAA4FE13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31C9ED2-FC7C-4E30-B80C-19D8B2E40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97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3DEFAE1-B591-4DB1-8A7C-2AFC6CA81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E7D5A66-9F4D-430C-A161-7BC022023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2A0DA02-F9C4-4A16-B8F1-1D16D239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BDA4B53-2D31-4EBB-A6A4-1E9BD5E0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A467A2A-06EB-47D6-BF05-6D75DAE8F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208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5EF646D-CB83-4200-B742-C6E26E1C8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55E0ED4-B33E-45DB-9F6C-B7EC1067F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C2C40BD-EA4E-4986-8CD0-7A6306F5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CCA062C-59FB-4731-AACF-4B5DA83F5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F450F23-5E13-47FA-BC29-18FAE1003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212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77D945-8775-4BFE-87C9-94093AB7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39DEE1B-AE01-4380-BEB2-2D780836B9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2F996C8-26AA-46D0-BA17-855A8806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97E7E43-2972-4695-A79E-3D7EB679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F97E571-9435-44B3-95F1-AD6C50111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01AC0C8-DB09-4CAB-8FC2-9A4AD1CD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414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0A449E-E43A-4251-A3A0-0358598C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BDC0665-FEC0-46AF-AC60-9EF870766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148602A6-9FE1-42BF-BFB0-E51034999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074B1896-7AE3-4403-B65A-D59B46789A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F5EC7944-3B5F-4266-9946-7E72693A4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03B036D3-9857-4AF4-AA4B-4CF20B1D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684CADA8-2AA5-4856-BAB1-B2D97674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6084F65A-1570-4206-8CEB-5EBB50C57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53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45D059-0906-4EA9-BC42-81B344DE6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3A60453F-F035-47B6-AC25-0DEB03B8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6C6204BF-C181-42E8-BB23-69CD39BB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EA1274D-2FC6-4871-ABCC-30CB92E5F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295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123BB182-D495-4E84-84C0-9A82930E7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6C364F35-BEF4-41A8-9F02-58877FC0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EBB9606-F5CF-43A4-8EF4-6816637A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90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F7EDF82-88FB-4742-9DBE-5EBF564AB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C4863A2-0A1E-493E-99BA-35DA41143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5B3BC38-B429-4EBE-BF03-E72B7A023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6442FADE-3054-4035-A387-F807C7F1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D7D60FE-7F0D-4FA1-B93B-E8337CD4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3F9D9E9D-F4A6-465A-A2B9-D7548282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8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62C50B6-D182-4404-AFB0-65E261D67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EA9A1355-C46D-4419-A82D-38F0F97A0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CDFD8BEA-D3E6-456D-A668-45B8975BF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DDF816E-E3FF-4981-8C4F-DE07BB934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B803B74-2C1C-4961-A160-40B79042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01F518D-372B-4B5E-B378-C1184CA1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65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EB98D0F6-C49B-40F3-903A-6C8BDAD59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ADFC8A4-6F91-40C3-A339-611952BA8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1948599-E495-41F6-AE63-B8BAEACC0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53456-4E40-4CB4-AD42-A2E9A9F6EF3C}" type="datetimeFigureOut">
              <a:rPr lang="es-MX" smtClean="0"/>
              <a:t>14/02/2022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7703940-BEB5-47F3-937C-455268432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23AA387-1446-4B90-8C78-25CC152DA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2D5BD-1F72-42A5-A3D7-3320DDD868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188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usaencomun.org.mx/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3.png"/><Relationship Id="rId4" Type="http://schemas.openxmlformats.org/officeDocument/2006/relationships/hyperlink" Target="http://causaencomun.org.mx/observatorioguardiayfuerzasarmadas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chart" Target="../charts/chart1.xml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4.svg"/><Relationship Id="rId4" Type="http://schemas.openxmlformats.org/officeDocument/2006/relationships/image" Target="../media/image11.png"/><Relationship Id="rId9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svg"/><Relationship Id="rId5" Type="http://schemas.openxmlformats.org/officeDocument/2006/relationships/image" Target="../media/image17.png"/><Relationship Id="rId10" Type="http://schemas.microsoft.com/office/2007/relationships/hdphoto" Target="../media/hdphoto1.wdp"/><Relationship Id="rId4" Type="http://schemas.microsoft.com/office/2007/relationships/hdphoto" Target="../media/hdphoto2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svg"/><Relationship Id="rId5" Type="http://schemas.openxmlformats.org/officeDocument/2006/relationships/image" Target="../media/image20.png"/><Relationship Id="rId4" Type="http://schemas.openxmlformats.org/officeDocument/2006/relationships/image" Target="../media/image2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8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Texto&#10;&#10;Descripción generada automáticamente">
            <a:extLst>
              <a:ext uri="{FF2B5EF4-FFF2-40B4-BE49-F238E27FC236}">
                <a16:creationId xmlns:a16="http://schemas.microsoft.com/office/drawing/2014/main" xmlns="" id="{9B28F27A-260D-4260-B25E-50A12D5B5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22" name="Imagen 21" descr="Icono&#10;&#10;Descripción generada automáticamente con confianza media">
            <a:extLst>
              <a:ext uri="{FF2B5EF4-FFF2-40B4-BE49-F238E27FC236}">
                <a16:creationId xmlns:a16="http://schemas.microsoft.com/office/drawing/2014/main" xmlns="" id="{62E66D97-E92F-48EC-AD8F-F3E816F55E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380" y="6372225"/>
            <a:ext cx="2657496" cy="37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3427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E70FAE3-DF7A-4481-A713-3A47277C7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4084072"/>
            <a:ext cx="9144000" cy="556084"/>
          </a:xfrm>
        </p:spPr>
        <p:txBody>
          <a:bodyPr>
            <a:noAutofit/>
          </a:bodyPr>
          <a:lstStyle/>
          <a:p>
            <a:r>
              <a:rPr lang="es-MX" sz="4800" b="1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¡Muchas gracias!</a:t>
            </a:r>
            <a:endParaRPr lang="es-MX" sz="166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56067300-4140-46C8-8212-5E3A0F1475BA}"/>
              </a:ext>
            </a:extLst>
          </p:cNvPr>
          <p:cNvSpPr txBox="1">
            <a:spLocks/>
          </p:cNvSpPr>
          <p:nvPr/>
        </p:nvSpPr>
        <p:spPr>
          <a:xfrm>
            <a:off x="393698" y="6063744"/>
            <a:ext cx="9144000" cy="4224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www.causaencomun.org.mx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http://causaencomun.org.mx/observatorioguardiayfuerzasarmadas/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MX" sz="6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 descr="Icono&#10;&#10;Descripción generada automáticamente con confianza media">
            <a:extLst>
              <a:ext uri="{FF2B5EF4-FFF2-40B4-BE49-F238E27FC236}">
                <a16:creationId xmlns:a16="http://schemas.microsoft.com/office/drawing/2014/main" xmlns="" id="{D8BE175D-0F2E-42F6-AFA0-10B021CB31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29" y="5774437"/>
            <a:ext cx="5089338" cy="711794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xmlns="" id="{36884F1C-794F-4C09-B069-853718EEFB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917" y="956714"/>
            <a:ext cx="1988470" cy="1988470"/>
          </a:xfrm>
          <a:prstGeom prst="rect">
            <a:avLst/>
          </a:prstGeom>
          <a:effectLst/>
        </p:spPr>
      </p:pic>
      <p:pic>
        <p:nvPicPr>
          <p:cNvPr id="11" name="Imagen 10" descr="Logotipo&#10;&#10;Descripción generada automáticamente con confianza media">
            <a:extLst>
              <a:ext uri="{FF2B5EF4-FFF2-40B4-BE49-F238E27FC236}">
                <a16:creationId xmlns:a16="http://schemas.microsoft.com/office/drawing/2014/main" xmlns="" id="{E4D958DF-6328-4F42-A686-1FD6A2D59D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764" y="1140110"/>
            <a:ext cx="2400806" cy="163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9153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uardia Nacional muda su sede oficial a la alcaldía Miguel Hidalgo en CDMX  - El Sol de México | Noticias, Deportes, Gossip, Columnas">
            <a:extLst>
              <a:ext uri="{FF2B5EF4-FFF2-40B4-BE49-F238E27FC236}">
                <a16:creationId xmlns:a16="http://schemas.microsoft.com/office/drawing/2014/main" xmlns="" id="{A2FE2FA2-2CCB-4E01-9513-BBFD7EBD2D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6353" r="21" b="27451"/>
          <a:stretch/>
        </p:blipFill>
        <p:spPr bwMode="auto">
          <a:xfrm>
            <a:off x="1" y="0"/>
            <a:ext cx="12192000" cy="351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196BCDE1-BBAD-464F-B1B6-A73B494C5214}"/>
              </a:ext>
            </a:extLst>
          </p:cNvPr>
          <p:cNvSpPr txBox="1"/>
          <p:nvPr/>
        </p:nvSpPr>
        <p:spPr>
          <a:xfrm>
            <a:off x="1073529" y="4681220"/>
            <a:ext cx="4448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ES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febrero de 2019 se aprobó la reforma constitucional con la cual se dio sustento </a:t>
            </a:r>
            <a:r>
              <a: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legal a la GN y a </a:t>
            </a:r>
            <a:r>
              <a:rPr lang="es-ES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FFAA en materia de seguridad.</a:t>
            </a:r>
            <a:endParaRPr lang="es-MX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n 16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xmlns="" id="{368DA569-1B15-4630-8909-C761F6AB2DC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418" y="-144864"/>
            <a:ext cx="3190875" cy="2371725"/>
          </a:xfrm>
          <a:prstGeom prst="rect">
            <a:avLst/>
          </a:prstGeom>
        </p:spPr>
      </p:pic>
      <p:pic>
        <p:nvPicPr>
          <p:cNvPr id="5" name="Gráfico 4" descr="Flechas de cheurón con relleno sólido">
            <a:extLst>
              <a:ext uri="{FF2B5EF4-FFF2-40B4-BE49-F238E27FC236}">
                <a16:creationId xmlns:a16="http://schemas.microsoft.com/office/drawing/2014/main" xmlns="" id="{083FF477-EEFC-4FD8-BD24-0E3349B38D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16329" y="4681220"/>
            <a:ext cx="457200" cy="457200"/>
          </a:xfrm>
          <a:prstGeom prst="rect">
            <a:avLst/>
          </a:prstGeom>
        </p:spPr>
      </p:pic>
      <p:pic>
        <p:nvPicPr>
          <p:cNvPr id="19" name="Gráfico 18" descr="Flechas de cheurón con relleno sólido">
            <a:extLst>
              <a:ext uri="{FF2B5EF4-FFF2-40B4-BE49-F238E27FC236}">
                <a16:creationId xmlns:a16="http://schemas.microsoft.com/office/drawing/2014/main" xmlns="" id="{4F1F2041-37E3-4D07-A037-46961B3829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415190" y="4681220"/>
            <a:ext cx="457200" cy="4572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BCCCE7D7-BA04-41E4-9F24-C9F2F5E9A8EB}"/>
              </a:ext>
            </a:extLst>
          </p:cNvPr>
          <p:cNvSpPr/>
          <p:nvPr/>
        </p:nvSpPr>
        <p:spPr>
          <a:xfrm rot="60000">
            <a:off x="-540123" y="3101069"/>
            <a:ext cx="10481754" cy="738764"/>
          </a:xfrm>
          <a:prstGeom prst="rect">
            <a:avLst/>
          </a:prstGeom>
          <a:solidFill>
            <a:srgbClr val="0F44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668061AA-D2D6-4506-8B74-ACC7DAA59506}"/>
              </a:ext>
            </a:extLst>
          </p:cNvPr>
          <p:cNvSpPr txBox="1"/>
          <p:nvPr/>
        </p:nvSpPr>
        <p:spPr>
          <a:xfrm>
            <a:off x="236776" y="3219220"/>
            <a:ext cx="9703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2800" b="1" spc="-150" dirty="0">
                <a:solidFill>
                  <a:schemeClr val="bg1"/>
                </a:solidFill>
              </a:rPr>
              <a:t>CONTEXTO DE CREACIÓN DE LA GUARDIA NACIONAL (GN) </a:t>
            </a: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xmlns="" id="{EFE3C70A-2E75-4D3A-93B1-10F623DB0EAA}"/>
              </a:ext>
            </a:extLst>
          </p:cNvPr>
          <p:cNvGrpSpPr/>
          <p:nvPr/>
        </p:nvGrpSpPr>
        <p:grpSpPr>
          <a:xfrm>
            <a:off x="227587" y="203786"/>
            <a:ext cx="1691883" cy="711012"/>
            <a:chOff x="118547" y="6053044"/>
            <a:chExt cx="1691883" cy="711012"/>
          </a:xfrm>
          <a:effectLst>
            <a:outerShdw blurRad="254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26" name="Imagen 25" descr="Icono&#10;&#10;Descripción generada automáticamente">
              <a:extLst>
                <a:ext uri="{FF2B5EF4-FFF2-40B4-BE49-F238E27FC236}">
                  <a16:creationId xmlns:a16="http://schemas.microsoft.com/office/drawing/2014/main" xmlns="" id="{EA46D825-E06D-4872-8756-5501C814C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47" y="6053044"/>
              <a:ext cx="711012" cy="711012"/>
            </a:xfrm>
            <a:prstGeom prst="rect">
              <a:avLst/>
            </a:prstGeom>
          </p:spPr>
        </p:pic>
        <p:pic>
          <p:nvPicPr>
            <p:cNvPr id="27" name="Imagen 26" descr="Logotipo&#10;&#10;Descripción generada automáticamente con confianza media">
              <a:extLst>
                <a:ext uri="{FF2B5EF4-FFF2-40B4-BE49-F238E27FC236}">
                  <a16:creationId xmlns:a16="http://schemas.microsoft.com/office/drawing/2014/main" xmlns="" id="{334297EF-8211-4353-B5BA-B9C21DCD4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980" y="6179856"/>
              <a:ext cx="858450" cy="584200"/>
            </a:xfrm>
            <a:prstGeom prst="rect">
              <a:avLst/>
            </a:prstGeom>
          </p:spPr>
        </p:pic>
      </p:grpSp>
      <p:sp>
        <p:nvSpPr>
          <p:cNvPr id="13" name="CuadroTexto 9">
            <a:extLst>
              <a:ext uri="{FF2B5EF4-FFF2-40B4-BE49-F238E27FC236}">
                <a16:creationId xmlns:a16="http://schemas.microsoft.com/office/drawing/2014/main" xmlns="" id="{F9184DEB-8D01-4D99-9330-64F21F54504A}"/>
              </a:ext>
            </a:extLst>
          </p:cNvPr>
          <p:cNvSpPr txBox="1"/>
          <p:nvPr/>
        </p:nvSpPr>
        <p:spPr>
          <a:xfrm>
            <a:off x="7081651" y="4681220"/>
            <a:ext cx="4579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E</a:t>
            </a:r>
            <a:r>
              <a:rPr lang="es-ES" dirty="0" smtClean="0"/>
              <a:t>n </a:t>
            </a:r>
            <a:r>
              <a:rPr lang="es-ES" dirty="0"/>
              <a:t>mayo de </a:t>
            </a:r>
            <a:r>
              <a:rPr lang="es-ES" dirty="0" smtClean="0"/>
              <a:t>2020 el presidente publicó un acuerdo </a:t>
            </a:r>
            <a:r>
              <a:rPr lang="es-ES" dirty="0" smtClean="0"/>
              <a:t>por el </a:t>
            </a:r>
            <a:r>
              <a:rPr lang="es-ES" dirty="0"/>
              <a:t>cual </a:t>
            </a:r>
            <a:r>
              <a:rPr lang="es-MX" dirty="0" smtClean="0"/>
              <a:t>se faculta </a:t>
            </a:r>
            <a:r>
              <a:rPr lang="es-MX" dirty="0"/>
              <a:t>a las Fuerzas Armadas a realizar </a:t>
            </a:r>
            <a:r>
              <a:rPr lang="es-MX" dirty="0" smtClean="0"/>
              <a:t>funciones de seguridad sin los mecanismos necesarios establecidos por la Comisión Interamericana de Derechos Humanos.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908509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Gráfico 38">
            <a:extLst>
              <a:ext uri="{FF2B5EF4-FFF2-40B4-BE49-F238E27FC236}">
                <a16:creationId xmlns:a16="http://schemas.microsoft.com/office/drawing/2014/main" xmlns="" id="{B4B9C1C8-3CA8-43A9-BF73-381CF8EC1F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9067445"/>
              </p:ext>
            </p:extLst>
          </p:nvPr>
        </p:nvGraphicFramePr>
        <p:xfrm>
          <a:off x="3248289" y="1591361"/>
          <a:ext cx="5854700" cy="3891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31ED8AE1-DC22-49FC-842B-243B9B0D4E3F}"/>
              </a:ext>
            </a:extLst>
          </p:cNvPr>
          <p:cNvSpPr txBox="1"/>
          <p:nvPr/>
        </p:nvSpPr>
        <p:spPr>
          <a:xfrm>
            <a:off x="1146330" y="411560"/>
            <a:ext cx="968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2000" b="1" dirty="0">
                <a:solidFill>
                  <a:srgbClr val="0F4495"/>
                </a:solidFill>
              </a:rPr>
              <a:t>Asignación de recursos a las Fuerzas </a:t>
            </a:r>
            <a:r>
              <a:rPr lang="es-MX" sz="2000" b="1" dirty="0" smtClean="0">
                <a:solidFill>
                  <a:srgbClr val="0F4495"/>
                </a:solidFill>
              </a:rPr>
              <a:t>Armadas y la SSPC </a:t>
            </a:r>
            <a:r>
              <a:rPr lang="es-MX" sz="2000" b="1" dirty="0">
                <a:solidFill>
                  <a:srgbClr val="0F4495"/>
                </a:solidFill>
              </a:rPr>
              <a:t>para 2022:</a:t>
            </a: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xmlns="" id="{DEDBF42D-F209-44AF-9377-E643605E1665}"/>
              </a:ext>
            </a:extLst>
          </p:cNvPr>
          <p:cNvGrpSpPr/>
          <p:nvPr/>
        </p:nvGrpSpPr>
        <p:grpSpPr>
          <a:xfrm>
            <a:off x="491269" y="354754"/>
            <a:ext cx="500591" cy="500591"/>
            <a:chOff x="1933575" y="2976982"/>
            <a:chExt cx="885825" cy="885825"/>
          </a:xfrm>
        </p:grpSpPr>
        <p:sp>
          <p:nvSpPr>
            <p:cNvPr id="22" name="Elipse 21">
              <a:extLst>
                <a:ext uri="{FF2B5EF4-FFF2-40B4-BE49-F238E27FC236}">
                  <a16:creationId xmlns:a16="http://schemas.microsoft.com/office/drawing/2014/main" xmlns="" id="{374F99D1-B92A-4A7A-BD07-AF9EF6BA9FC0}"/>
                </a:ext>
              </a:extLst>
            </p:cNvPr>
            <p:cNvSpPr/>
            <p:nvPr/>
          </p:nvSpPr>
          <p:spPr>
            <a:xfrm>
              <a:off x="1933575" y="2976982"/>
              <a:ext cx="885825" cy="885825"/>
            </a:xfrm>
            <a:prstGeom prst="ellipse">
              <a:avLst/>
            </a:prstGeom>
            <a:solidFill>
              <a:srgbClr val="0F44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pic>
          <p:nvPicPr>
            <p:cNvPr id="21" name="Gráfico 20" descr="Dinero volando con relleno sólido">
              <a:extLst>
                <a:ext uri="{FF2B5EF4-FFF2-40B4-BE49-F238E27FC236}">
                  <a16:creationId xmlns:a16="http://schemas.microsoft.com/office/drawing/2014/main" xmlns="" id="{13A06F6E-0D0C-4E77-8802-CCFEDA76A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2041709" y="3094222"/>
              <a:ext cx="669555" cy="669555"/>
            </a:xfrm>
            <a:prstGeom prst="rect">
              <a:avLst/>
            </a:prstGeom>
          </p:spPr>
        </p:pic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F00A90D3-C417-4C8F-A4F2-EA62CDFF8E62}"/>
              </a:ext>
            </a:extLst>
          </p:cNvPr>
          <p:cNvSpPr txBox="1"/>
          <p:nvPr/>
        </p:nvSpPr>
        <p:spPr>
          <a:xfrm>
            <a:off x="4891152" y="2967118"/>
            <a:ext cx="2568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MX" sz="3200" b="1" dirty="0" smtClean="0"/>
              <a:t>Más de </a:t>
            </a:r>
          </a:p>
          <a:p>
            <a:pPr algn="ctr"/>
            <a:r>
              <a:rPr lang="es-MX" sz="3200" b="1" dirty="0" smtClean="0"/>
              <a:t>230 </a:t>
            </a:r>
            <a:r>
              <a:rPr lang="es-MX" sz="3200" b="1" dirty="0"/>
              <a:t>MMDP</a:t>
            </a:r>
          </a:p>
        </p:txBody>
      </p:sp>
      <p:pic>
        <p:nvPicPr>
          <p:cNvPr id="29" name="Imagen 28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xmlns="" id="{689C5851-534C-4B44-AA4C-0392FF982DE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8" b="18796"/>
          <a:stretch/>
        </p:blipFill>
        <p:spPr>
          <a:xfrm>
            <a:off x="383274" y="1412510"/>
            <a:ext cx="3158237" cy="842592"/>
          </a:xfrm>
          <a:prstGeom prst="rect">
            <a:avLst/>
          </a:prstGeom>
        </p:spPr>
      </p:pic>
      <p:pic>
        <p:nvPicPr>
          <p:cNvPr id="35" name="Imagen 34" descr="Imagen que contiene objeto, reloj, firmar, calle&#10;&#10;Descripción generada automáticamente">
            <a:extLst>
              <a:ext uri="{FF2B5EF4-FFF2-40B4-BE49-F238E27FC236}">
                <a16:creationId xmlns:a16="http://schemas.microsoft.com/office/drawing/2014/main" xmlns="" id="{F38E4F23-AEA5-46ED-A7C5-E1893590DB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838" y="3590624"/>
            <a:ext cx="2296863" cy="470139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xmlns="" id="{CFD33205-45C8-4D56-B31E-AA996330C67F}"/>
              </a:ext>
            </a:extLst>
          </p:cNvPr>
          <p:cNvSpPr txBox="1"/>
          <p:nvPr/>
        </p:nvSpPr>
        <p:spPr>
          <a:xfrm>
            <a:off x="677905" y="2282151"/>
            <a:ext cx="256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MX" sz="1800" b="1" dirty="0" smtClean="0"/>
              <a:t>63 </a:t>
            </a:r>
            <a:r>
              <a:rPr lang="es-MX" sz="1800" b="1" dirty="0"/>
              <a:t>MMDP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xmlns="" id="{EDA88354-16EB-4411-960E-C8EE8830E70D}"/>
              </a:ext>
            </a:extLst>
          </p:cNvPr>
          <p:cNvSpPr txBox="1"/>
          <p:nvPr/>
        </p:nvSpPr>
        <p:spPr>
          <a:xfrm>
            <a:off x="8724313" y="2245239"/>
            <a:ext cx="256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MX" sz="1800" b="1" dirty="0"/>
              <a:t>38 MMDP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111F8B40-6394-4A22-A433-03B4418C6567}"/>
              </a:ext>
            </a:extLst>
          </p:cNvPr>
          <p:cNvSpPr/>
          <p:nvPr/>
        </p:nvSpPr>
        <p:spPr>
          <a:xfrm rot="60000">
            <a:off x="9277696" y="4377951"/>
            <a:ext cx="1505047" cy="578701"/>
          </a:xfrm>
          <a:prstGeom prst="rect">
            <a:avLst/>
          </a:prstGeom>
          <a:noFill/>
          <a:ln w="50800">
            <a:solidFill>
              <a:srgbClr val="0F4495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3949955"/>
                      <a:gd name="connsiteY0" fmla="*/ 0 h 3647433"/>
                      <a:gd name="connsiteX1" fmla="*/ 524780 w 3949955"/>
                      <a:gd name="connsiteY1" fmla="*/ 0 h 3647433"/>
                      <a:gd name="connsiteX2" fmla="*/ 970560 w 3949955"/>
                      <a:gd name="connsiteY2" fmla="*/ 0 h 3647433"/>
                      <a:gd name="connsiteX3" fmla="*/ 1613839 w 3949955"/>
                      <a:gd name="connsiteY3" fmla="*/ 0 h 3647433"/>
                      <a:gd name="connsiteX4" fmla="*/ 2138618 w 3949955"/>
                      <a:gd name="connsiteY4" fmla="*/ 0 h 3647433"/>
                      <a:gd name="connsiteX5" fmla="*/ 2663398 w 3949955"/>
                      <a:gd name="connsiteY5" fmla="*/ 0 h 3647433"/>
                      <a:gd name="connsiteX6" fmla="*/ 3306677 w 3949955"/>
                      <a:gd name="connsiteY6" fmla="*/ 0 h 3647433"/>
                      <a:gd name="connsiteX7" fmla="*/ 3949955 w 3949955"/>
                      <a:gd name="connsiteY7" fmla="*/ 0 h 3647433"/>
                      <a:gd name="connsiteX8" fmla="*/ 3949955 w 3949955"/>
                      <a:gd name="connsiteY8" fmla="*/ 594011 h 3647433"/>
                      <a:gd name="connsiteX9" fmla="*/ 3949955 w 3949955"/>
                      <a:gd name="connsiteY9" fmla="*/ 1042124 h 3647433"/>
                      <a:gd name="connsiteX10" fmla="*/ 3949955 w 3949955"/>
                      <a:gd name="connsiteY10" fmla="*/ 1490237 h 3647433"/>
                      <a:gd name="connsiteX11" fmla="*/ 3949955 w 3949955"/>
                      <a:gd name="connsiteY11" fmla="*/ 2011299 h 3647433"/>
                      <a:gd name="connsiteX12" fmla="*/ 3949955 w 3949955"/>
                      <a:gd name="connsiteY12" fmla="*/ 2568835 h 3647433"/>
                      <a:gd name="connsiteX13" fmla="*/ 3949955 w 3949955"/>
                      <a:gd name="connsiteY13" fmla="*/ 2980474 h 3647433"/>
                      <a:gd name="connsiteX14" fmla="*/ 3949955 w 3949955"/>
                      <a:gd name="connsiteY14" fmla="*/ 3647433 h 3647433"/>
                      <a:gd name="connsiteX15" fmla="*/ 3385676 w 3949955"/>
                      <a:gd name="connsiteY15" fmla="*/ 3647433 h 3647433"/>
                      <a:gd name="connsiteX16" fmla="*/ 2821396 w 3949955"/>
                      <a:gd name="connsiteY16" fmla="*/ 3647433 h 3647433"/>
                      <a:gd name="connsiteX17" fmla="*/ 2178118 w 3949955"/>
                      <a:gd name="connsiteY17" fmla="*/ 3647433 h 3647433"/>
                      <a:gd name="connsiteX18" fmla="*/ 1613839 w 3949955"/>
                      <a:gd name="connsiteY18" fmla="*/ 3647433 h 3647433"/>
                      <a:gd name="connsiteX19" fmla="*/ 1168058 w 3949955"/>
                      <a:gd name="connsiteY19" fmla="*/ 3647433 h 3647433"/>
                      <a:gd name="connsiteX20" fmla="*/ 682778 w 3949955"/>
                      <a:gd name="connsiteY20" fmla="*/ 3647433 h 3647433"/>
                      <a:gd name="connsiteX21" fmla="*/ 0 w 3949955"/>
                      <a:gd name="connsiteY21" fmla="*/ 3647433 h 3647433"/>
                      <a:gd name="connsiteX22" fmla="*/ 0 w 3949955"/>
                      <a:gd name="connsiteY22" fmla="*/ 3126371 h 3647433"/>
                      <a:gd name="connsiteX23" fmla="*/ 0 w 3949955"/>
                      <a:gd name="connsiteY23" fmla="*/ 2605309 h 3647433"/>
                      <a:gd name="connsiteX24" fmla="*/ 0 w 3949955"/>
                      <a:gd name="connsiteY24" fmla="*/ 2120722 h 3647433"/>
                      <a:gd name="connsiteX25" fmla="*/ 0 w 3949955"/>
                      <a:gd name="connsiteY25" fmla="*/ 1709083 h 3647433"/>
                      <a:gd name="connsiteX26" fmla="*/ 0 w 3949955"/>
                      <a:gd name="connsiteY26" fmla="*/ 1297444 h 3647433"/>
                      <a:gd name="connsiteX27" fmla="*/ 0 w 3949955"/>
                      <a:gd name="connsiteY27" fmla="*/ 739908 h 3647433"/>
                      <a:gd name="connsiteX28" fmla="*/ 0 w 3949955"/>
                      <a:gd name="connsiteY28" fmla="*/ 0 h 364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3949955" h="3647433" extrusionOk="0">
                        <a:moveTo>
                          <a:pt x="0" y="0"/>
                        </a:moveTo>
                        <a:cubicBezTo>
                          <a:pt x="181226" y="-2835"/>
                          <a:pt x="334037" y="4521"/>
                          <a:pt x="524780" y="0"/>
                        </a:cubicBezTo>
                        <a:cubicBezTo>
                          <a:pt x="715523" y="-4521"/>
                          <a:pt x="797723" y="25229"/>
                          <a:pt x="970560" y="0"/>
                        </a:cubicBezTo>
                        <a:cubicBezTo>
                          <a:pt x="1143397" y="-25229"/>
                          <a:pt x="1445944" y="68364"/>
                          <a:pt x="1613839" y="0"/>
                        </a:cubicBezTo>
                        <a:cubicBezTo>
                          <a:pt x="1781734" y="-68364"/>
                          <a:pt x="1912200" y="47295"/>
                          <a:pt x="2138618" y="0"/>
                        </a:cubicBezTo>
                        <a:cubicBezTo>
                          <a:pt x="2365036" y="-47295"/>
                          <a:pt x="2497683" y="36011"/>
                          <a:pt x="2663398" y="0"/>
                        </a:cubicBezTo>
                        <a:cubicBezTo>
                          <a:pt x="2829113" y="-36011"/>
                          <a:pt x="3172597" y="69655"/>
                          <a:pt x="3306677" y="0"/>
                        </a:cubicBezTo>
                        <a:cubicBezTo>
                          <a:pt x="3440757" y="-69655"/>
                          <a:pt x="3644143" y="50343"/>
                          <a:pt x="3949955" y="0"/>
                        </a:cubicBezTo>
                        <a:cubicBezTo>
                          <a:pt x="3951854" y="154980"/>
                          <a:pt x="3901171" y="419098"/>
                          <a:pt x="3949955" y="594011"/>
                        </a:cubicBezTo>
                        <a:cubicBezTo>
                          <a:pt x="3998739" y="768924"/>
                          <a:pt x="3936154" y="859102"/>
                          <a:pt x="3949955" y="1042124"/>
                        </a:cubicBezTo>
                        <a:cubicBezTo>
                          <a:pt x="3963756" y="1225146"/>
                          <a:pt x="3914925" y="1388248"/>
                          <a:pt x="3949955" y="1490237"/>
                        </a:cubicBezTo>
                        <a:cubicBezTo>
                          <a:pt x="3984985" y="1592226"/>
                          <a:pt x="3937615" y="1894898"/>
                          <a:pt x="3949955" y="2011299"/>
                        </a:cubicBezTo>
                        <a:cubicBezTo>
                          <a:pt x="3962295" y="2127700"/>
                          <a:pt x="3928244" y="2368095"/>
                          <a:pt x="3949955" y="2568835"/>
                        </a:cubicBezTo>
                        <a:cubicBezTo>
                          <a:pt x="3971666" y="2769575"/>
                          <a:pt x="3919137" y="2790886"/>
                          <a:pt x="3949955" y="2980474"/>
                        </a:cubicBezTo>
                        <a:cubicBezTo>
                          <a:pt x="3980773" y="3170062"/>
                          <a:pt x="3897663" y="3421623"/>
                          <a:pt x="3949955" y="3647433"/>
                        </a:cubicBezTo>
                        <a:cubicBezTo>
                          <a:pt x="3683791" y="3689642"/>
                          <a:pt x="3595424" y="3604248"/>
                          <a:pt x="3385676" y="3647433"/>
                        </a:cubicBezTo>
                        <a:cubicBezTo>
                          <a:pt x="3175928" y="3690618"/>
                          <a:pt x="3074886" y="3614329"/>
                          <a:pt x="2821396" y="3647433"/>
                        </a:cubicBezTo>
                        <a:cubicBezTo>
                          <a:pt x="2567906" y="3680537"/>
                          <a:pt x="2323586" y="3611797"/>
                          <a:pt x="2178118" y="3647433"/>
                        </a:cubicBezTo>
                        <a:cubicBezTo>
                          <a:pt x="2032650" y="3683069"/>
                          <a:pt x="1864116" y="3608588"/>
                          <a:pt x="1613839" y="3647433"/>
                        </a:cubicBezTo>
                        <a:cubicBezTo>
                          <a:pt x="1363562" y="3686278"/>
                          <a:pt x="1318166" y="3599711"/>
                          <a:pt x="1168058" y="3647433"/>
                        </a:cubicBezTo>
                        <a:cubicBezTo>
                          <a:pt x="1017950" y="3695155"/>
                          <a:pt x="907659" y="3615175"/>
                          <a:pt x="682778" y="3647433"/>
                        </a:cubicBezTo>
                        <a:cubicBezTo>
                          <a:pt x="457897" y="3679691"/>
                          <a:pt x="296867" y="3598885"/>
                          <a:pt x="0" y="3647433"/>
                        </a:cubicBezTo>
                        <a:cubicBezTo>
                          <a:pt x="-41188" y="3537986"/>
                          <a:pt x="52534" y="3307179"/>
                          <a:pt x="0" y="3126371"/>
                        </a:cubicBezTo>
                        <a:cubicBezTo>
                          <a:pt x="-52534" y="2945563"/>
                          <a:pt x="14082" y="2810323"/>
                          <a:pt x="0" y="2605309"/>
                        </a:cubicBezTo>
                        <a:cubicBezTo>
                          <a:pt x="-14082" y="2400295"/>
                          <a:pt x="39183" y="2236173"/>
                          <a:pt x="0" y="2120722"/>
                        </a:cubicBezTo>
                        <a:cubicBezTo>
                          <a:pt x="-39183" y="2005271"/>
                          <a:pt x="7774" y="1871662"/>
                          <a:pt x="0" y="1709083"/>
                        </a:cubicBezTo>
                        <a:cubicBezTo>
                          <a:pt x="-7774" y="1546504"/>
                          <a:pt x="6544" y="1445945"/>
                          <a:pt x="0" y="1297444"/>
                        </a:cubicBezTo>
                        <a:cubicBezTo>
                          <a:pt x="-6544" y="1148943"/>
                          <a:pt x="34680" y="967188"/>
                          <a:pt x="0" y="739908"/>
                        </a:cubicBezTo>
                        <a:cubicBezTo>
                          <a:pt x="-34680" y="512628"/>
                          <a:pt x="13912" y="25343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104694DA-062A-49E8-9E9D-E5DED6A1BC25}"/>
              </a:ext>
            </a:extLst>
          </p:cNvPr>
          <p:cNvSpPr/>
          <p:nvPr/>
        </p:nvSpPr>
        <p:spPr>
          <a:xfrm rot="60000">
            <a:off x="9256277" y="2153687"/>
            <a:ext cx="1505047" cy="578701"/>
          </a:xfrm>
          <a:prstGeom prst="rect">
            <a:avLst/>
          </a:prstGeom>
          <a:noFill/>
          <a:ln w="50800">
            <a:solidFill>
              <a:srgbClr val="0F4495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3949955"/>
                      <a:gd name="connsiteY0" fmla="*/ 0 h 3647433"/>
                      <a:gd name="connsiteX1" fmla="*/ 524780 w 3949955"/>
                      <a:gd name="connsiteY1" fmla="*/ 0 h 3647433"/>
                      <a:gd name="connsiteX2" fmla="*/ 970560 w 3949955"/>
                      <a:gd name="connsiteY2" fmla="*/ 0 h 3647433"/>
                      <a:gd name="connsiteX3" fmla="*/ 1613839 w 3949955"/>
                      <a:gd name="connsiteY3" fmla="*/ 0 h 3647433"/>
                      <a:gd name="connsiteX4" fmla="*/ 2138618 w 3949955"/>
                      <a:gd name="connsiteY4" fmla="*/ 0 h 3647433"/>
                      <a:gd name="connsiteX5" fmla="*/ 2663398 w 3949955"/>
                      <a:gd name="connsiteY5" fmla="*/ 0 h 3647433"/>
                      <a:gd name="connsiteX6" fmla="*/ 3306677 w 3949955"/>
                      <a:gd name="connsiteY6" fmla="*/ 0 h 3647433"/>
                      <a:gd name="connsiteX7" fmla="*/ 3949955 w 3949955"/>
                      <a:gd name="connsiteY7" fmla="*/ 0 h 3647433"/>
                      <a:gd name="connsiteX8" fmla="*/ 3949955 w 3949955"/>
                      <a:gd name="connsiteY8" fmla="*/ 594011 h 3647433"/>
                      <a:gd name="connsiteX9" fmla="*/ 3949955 w 3949955"/>
                      <a:gd name="connsiteY9" fmla="*/ 1042124 h 3647433"/>
                      <a:gd name="connsiteX10" fmla="*/ 3949955 w 3949955"/>
                      <a:gd name="connsiteY10" fmla="*/ 1490237 h 3647433"/>
                      <a:gd name="connsiteX11" fmla="*/ 3949955 w 3949955"/>
                      <a:gd name="connsiteY11" fmla="*/ 2011299 h 3647433"/>
                      <a:gd name="connsiteX12" fmla="*/ 3949955 w 3949955"/>
                      <a:gd name="connsiteY12" fmla="*/ 2568835 h 3647433"/>
                      <a:gd name="connsiteX13" fmla="*/ 3949955 w 3949955"/>
                      <a:gd name="connsiteY13" fmla="*/ 2980474 h 3647433"/>
                      <a:gd name="connsiteX14" fmla="*/ 3949955 w 3949955"/>
                      <a:gd name="connsiteY14" fmla="*/ 3647433 h 3647433"/>
                      <a:gd name="connsiteX15" fmla="*/ 3385676 w 3949955"/>
                      <a:gd name="connsiteY15" fmla="*/ 3647433 h 3647433"/>
                      <a:gd name="connsiteX16" fmla="*/ 2821396 w 3949955"/>
                      <a:gd name="connsiteY16" fmla="*/ 3647433 h 3647433"/>
                      <a:gd name="connsiteX17" fmla="*/ 2178118 w 3949955"/>
                      <a:gd name="connsiteY17" fmla="*/ 3647433 h 3647433"/>
                      <a:gd name="connsiteX18" fmla="*/ 1613839 w 3949955"/>
                      <a:gd name="connsiteY18" fmla="*/ 3647433 h 3647433"/>
                      <a:gd name="connsiteX19" fmla="*/ 1168058 w 3949955"/>
                      <a:gd name="connsiteY19" fmla="*/ 3647433 h 3647433"/>
                      <a:gd name="connsiteX20" fmla="*/ 682778 w 3949955"/>
                      <a:gd name="connsiteY20" fmla="*/ 3647433 h 3647433"/>
                      <a:gd name="connsiteX21" fmla="*/ 0 w 3949955"/>
                      <a:gd name="connsiteY21" fmla="*/ 3647433 h 3647433"/>
                      <a:gd name="connsiteX22" fmla="*/ 0 w 3949955"/>
                      <a:gd name="connsiteY22" fmla="*/ 3126371 h 3647433"/>
                      <a:gd name="connsiteX23" fmla="*/ 0 w 3949955"/>
                      <a:gd name="connsiteY23" fmla="*/ 2605309 h 3647433"/>
                      <a:gd name="connsiteX24" fmla="*/ 0 w 3949955"/>
                      <a:gd name="connsiteY24" fmla="*/ 2120722 h 3647433"/>
                      <a:gd name="connsiteX25" fmla="*/ 0 w 3949955"/>
                      <a:gd name="connsiteY25" fmla="*/ 1709083 h 3647433"/>
                      <a:gd name="connsiteX26" fmla="*/ 0 w 3949955"/>
                      <a:gd name="connsiteY26" fmla="*/ 1297444 h 3647433"/>
                      <a:gd name="connsiteX27" fmla="*/ 0 w 3949955"/>
                      <a:gd name="connsiteY27" fmla="*/ 739908 h 3647433"/>
                      <a:gd name="connsiteX28" fmla="*/ 0 w 3949955"/>
                      <a:gd name="connsiteY28" fmla="*/ 0 h 364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3949955" h="3647433" extrusionOk="0">
                        <a:moveTo>
                          <a:pt x="0" y="0"/>
                        </a:moveTo>
                        <a:cubicBezTo>
                          <a:pt x="181226" y="-2835"/>
                          <a:pt x="334037" y="4521"/>
                          <a:pt x="524780" y="0"/>
                        </a:cubicBezTo>
                        <a:cubicBezTo>
                          <a:pt x="715523" y="-4521"/>
                          <a:pt x="797723" y="25229"/>
                          <a:pt x="970560" y="0"/>
                        </a:cubicBezTo>
                        <a:cubicBezTo>
                          <a:pt x="1143397" y="-25229"/>
                          <a:pt x="1445944" y="68364"/>
                          <a:pt x="1613839" y="0"/>
                        </a:cubicBezTo>
                        <a:cubicBezTo>
                          <a:pt x="1781734" y="-68364"/>
                          <a:pt x="1912200" y="47295"/>
                          <a:pt x="2138618" y="0"/>
                        </a:cubicBezTo>
                        <a:cubicBezTo>
                          <a:pt x="2365036" y="-47295"/>
                          <a:pt x="2497683" y="36011"/>
                          <a:pt x="2663398" y="0"/>
                        </a:cubicBezTo>
                        <a:cubicBezTo>
                          <a:pt x="2829113" y="-36011"/>
                          <a:pt x="3172597" y="69655"/>
                          <a:pt x="3306677" y="0"/>
                        </a:cubicBezTo>
                        <a:cubicBezTo>
                          <a:pt x="3440757" y="-69655"/>
                          <a:pt x="3644143" y="50343"/>
                          <a:pt x="3949955" y="0"/>
                        </a:cubicBezTo>
                        <a:cubicBezTo>
                          <a:pt x="3951854" y="154980"/>
                          <a:pt x="3901171" y="419098"/>
                          <a:pt x="3949955" y="594011"/>
                        </a:cubicBezTo>
                        <a:cubicBezTo>
                          <a:pt x="3998739" y="768924"/>
                          <a:pt x="3936154" y="859102"/>
                          <a:pt x="3949955" y="1042124"/>
                        </a:cubicBezTo>
                        <a:cubicBezTo>
                          <a:pt x="3963756" y="1225146"/>
                          <a:pt x="3914925" y="1388248"/>
                          <a:pt x="3949955" y="1490237"/>
                        </a:cubicBezTo>
                        <a:cubicBezTo>
                          <a:pt x="3984985" y="1592226"/>
                          <a:pt x="3937615" y="1894898"/>
                          <a:pt x="3949955" y="2011299"/>
                        </a:cubicBezTo>
                        <a:cubicBezTo>
                          <a:pt x="3962295" y="2127700"/>
                          <a:pt x="3928244" y="2368095"/>
                          <a:pt x="3949955" y="2568835"/>
                        </a:cubicBezTo>
                        <a:cubicBezTo>
                          <a:pt x="3971666" y="2769575"/>
                          <a:pt x="3919137" y="2790886"/>
                          <a:pt x="3949955" y="2980474"/>
                        </a:cubicBezTo>
                        <a:cubicBezTo>
                          <a:pt x="3980773" y="3170062"/>
                          <a:pt x="3897663" y="3421623"/>
                          <a:pt x="3949955" y="3647433"/>
                        </a:cubicBezTo>
                        <a:cubicBezTo>
                          <a:pt x="3683791" y="3689642"/>
                          <a:pt x="3595424" y="3604248"/>
                          <a:pt x="3385676" y="3647433"/>
                        </a:cubicBezTo>
                        <a:cubicBezTo>
                          <a:pt x="3175928" y="3690618"/>
                          <a:pt x="3074886" y="3614329"/>
                          <a:pt x="2821396" y="3647433"/>
                        </a:cubicBezTo>
                        <a:cubicBezTo>
                          <a:pt x="2567906" y="3680537"/>
                          <a:pt x="2323586" y="3611797"/>
                          <a:pt x="2178118" y="3647433"/>
                        </a:cubicBezTo>
                        <a:cubicBezTo>
                          <a:pt x="2032650" y="3683069"/>
                          <a:pt x="1864116" y="3608588"/>
                          <a:pt x="1613839" y="3647433"/>
                        </a:cubicBezTo>
                        <a:cubicBezTo>
                          <a:pt x="1363562" y="3686278"/>
                          <a:pt x="1318166" y="3599711"/>
                          <a:pt x="1168058" y="3647433"/>
                        </a:cubicBezTo>
                        <a:cubicBezTo>
                          <a:pt x="1017950" y="3695155"/>
                          <a:pt x="907659" y="3615175"/>
                          <a:pt x="682778" y="3647433"/>
                        </a:cubicBezTo>
                        <a:cubicBezTo>
                          <a:pt x="457897" y="3679691"/>
                          <a:pt x="296867" y="3598885"/>
                          <a:pt x="0" y="3647433"/>
                        </a:cubicBezTo>
                        <a:cubicBezTo>
                          <a:pt x="-41188" y="3537986"/>
                          <a:pt x="52534" y="3307179"/>
                          <a:pt x="0" y="3126371"/>
                        </a:cubicBezTo>
                        <a:cubicBezTo>
                          <a:pt x="-52534" y="2945563"/>
                          <a:pt x="14082" y="2810323"/>
                          <a:pt x="0" y="2605309"/>
                        </a:cubicBezTo>
                        <a:cubicBezTo>
                          <a:pt x="-14082" y="2400295"/>
                          <a:pt x="39183" y="2236173"/>
                          <a:pt x="0" y="2120722"/>
                        </a:cubicBezTo>
                        <a:cubicBezTo>
                          <a:pt x="-39183" y="2005271"/>
                          <a:pt x="7774" y="1871662"/>
                          <a:pt x="0" y="1709083"/>
                        </a:cubicBezTo>
                        <a:cubicBezTo>
                          <a:pt x="-7774" y="1546504"/>
                          <a:pt x="6544" y="1445945"/>
                          <a:pt x="0" y="1297444"/>
                        </a:cubicBezTo>
                        <a:cubicBezTo>
                          <a:pt x="-6544" y="1148943"/>
                          <a:pt x="34680" y="967188"/>
                          <a:pt x="0" y="739908"/>
                        </a:cubicBezTo>
                        <a:cubicBezTo>
                          <a:pt x="-34680" y="512628"/>
                          <a:pt x="13912" y="25343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2EF6F5E1-DED2-41B5-900B-99EF3385D087}"/>
              </a:ext>
            </a:extLst>
          </p:cNvPr>
          <p:cNvSpPr txBox="1"/>
          <p:nvPr/>
        </p:nvSpPr>
        <p:spPr>
          <a:xfrm>
            <a:off x="8724313" y="4482635"/>
            <a:ext cx="256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MX" sz="1800" b="1" dirty="0"/>
              <a:t>104 MMDP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xmlns="" id="{3D26C63F-A26A-4B71-9720-5FEDD9B157C6}"/>
              </a:ext>
            </a:extLst>
          </p:cNvPr>
          <p:cNvSpPr/>
          <p:nvPr/>
        </p:nvSpPr>
        <p:spPr>
          <a:xfrm rot="60000">
            <a:off x="1209868" y="2201290"/>
            <a:ext cx="1505047" cy="578701"/>
          </a:xfrm>
          <a:prstGeom prst="rect">
            <a:avLst/>
          </a:prstGeom>
          <a:noFill/>
          <a:ln w="50800">
            <a:solidFill>
              <a:srgbClr val="0F4495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3949955"/>
                      <a:gd name="connsiteY0" fmla="*/ 0 h 3647433"/>
                      <a:gd name="connsiteX1" fmla="*/ 524780 w 3949955"/>
                      <a:gd name="connsiteY1" fmla="*/ 0 h 3647433"/>
                      <a:gd name="connsiteX2" fmla="*/ 970560 w 3949955"/>
                      <a:gd name="connsiteY2" fmla="*/ 0 h 3647433"/>
                      <a:gd name="connsiteX3" fmla="*/ 1613839 w 3949955"/>
                      <a:gd name="connsiteY3" fmla="*/ 0 h 3647433"/>
                      <a:gd name="connsiteX4" fmla="*/ 2138618 w 3949955"/>
                      <a:gd name="connsiteY4" fmla="*/ 0 h 3647433"/>
                      <a:gd name="connsiteX5" fmla="*/ 2663398 w 3949955"/>
                      <a:gd name="connsiteY5" fmla="*/ 0 h 3647433"/>
                      <a:gd name="connsiteX6" fmla="*/ 3306677 w 3949955"/>
                      <a:gd name="connsiteY6" fmla="*/ 0 h 3647433"/>
                      <a:gd name="connsiteX7" fmla="*/ 3949955 w 3949955"/>
                      <a:gd name="connsiteY7" fmla="*/ 0 h 3647433"/>
                      <a:gd name="connsiteX8" fmla="*/ 3949955 w 3949955"/>
                      <a:gd name="connsiteY8" fmla="*/ 594011 h 3647433"/>
                      <a:gd name="connsiteX9" fmla="*/ 3949955 w 3949955"/>
                      <a:gd name="connsiteY9" fmla="*/ 1042124 h 3647433"/>
                      <a:gd name="connsiteX10" fmla="*/ 3949955 w 3949955"/>
                      <a:gd name="connsiteY10" fmla="*/ 1490237 h 3647433"/>
                      <a:gd name="connsiteX11" fmla="*/ 3949955 w 3949955"/>
                      <a:gd name="connsiteY11" fmla="*/ 2011299 h 3647433"/>
                      <a:gd name="connsiteX12" fmla="*/ 3949955 w 3949955"/>
                      <a:gd name="connsiteY12" fmla="*/ 2568835 h 3647433"/>
                      <a:gd name="connsiteX13" fmla="*/ 3949955 w 3949955"/>
                      <a:gd name="connsiteY13" fmla="*/ 2980474 h 3647433"/>
                      <a:gd name="connsiteX14" fmla="*/ 3949955 w 3949955"/>
                      <a:gd name="connsiteY14" fmla="*/ 3647433 h 3647433"/>
                      <a:gd name="connsiteX15" fmla="*/ 3385676 w 3949955"/>
                      <a:gd name="connsiteY15" fmla="*/ 3647433 h 3647433"/>
                      <a:gd name="connsiteX16" fmla="*/ 2821396 w 3949955"/>
                      <a:gd name="connsiteY16" fmla="*/ 3647433 h 3647433"/>
                      <a:gd name="connsiteX17" fmla="*/ 2178118 w 3949955"/>
                      <a:gd name="connsiteY17" fmla="*/ 3647433 h 3647433"/>
                      <a:gd name="connsiteX18" fmla="*/ 1613839 w 3949955"/>
                      <a:gd name="connsiteY18" fmla="*/ 3647433 h 3647433"/>
                      <a:gd name="connsiteX19" fmla="*/ 1168058 w 3949955"/>
                      <a:gd name="connsiteY19" fmla="*/ 3647433 h 3647433"/>
                      <a:gd name="connsiteX20" fmla="*/ 682778 w 3949955"/>
                      <a:gd name="connsiteY20" fmla="*/ 3647433 h 3647433"/>
                      <a:gd name="connsiteX21" fmla="*/ 0 w 3949955"/>
                      <a:gd name="connsiteY21" fmla="*/ 3647433 h 3647433"/>
                      <a:gd name="connsiteX22" fmla="*/ 0 w 3949955"/>
                      <a:gd name="connsiteY22" fmla="*/ 3126371 h 3647433"/>
                      <a:gd name="connsiteX23" fmla="*/ 0 w 3949955"/>
                      <a:gd name="connsiteY23" fmla="*/ 2605309 h 3647433"/>
                      <a:gd name="connsiteX24" fmla="*/ 0 w 3949955"/>
                      <a:gd name="connsiteY24" fmla="*/ 2120722 h 3647433"/>
                      <a:gd name="connsiteX25" fmla="*/ 0 w 3949955"/>
                      <a:gd name="connsiteY25" fmla="*/ 1709083 h 3647433"/>
                      <a:gd name="connsiteX26" fmla="*/ 0 w 3949955"/>
                      <a:gd name="connsiteY26" fmla="*/ 1297444 h 3647433"/>
                      <a:gd name="connsiteX27" fmla="*/ 0 w 3949955"/>
                      <a:gd name="connsiteY27" fmla="*/ 739908 h 3647433"/>
                      <a:gd name="connsiteX28" fmla="*/ 0 w 3949955"/>
                      <a:gd name="connsiteY28" fmla="*/ 0 h 364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3949955" h="3647433" extrusionOk="0">
                        <a:moveTo>
                          <a:pt x="0" y="0"/>
                        </a:moveTo>
                        <a:cubicBezTo>
                          <a:pt x="181226" y="-2835"/>
                          <a:pt x="334037" y="4521"/>
                          <a:pt x="524780" y="0"/>
                        </a:cubicBezTo>
                        <a:cubicBezTo>
                          <a:pt x="715523" y="-4521"/>
                          <a:pt x="797723" y="25229"/>
                          <a:pt x="970560" y="0"/>
                        </a:cubicBezTo>
                        <a:cubicBezTo>
                          <a:pt x="1143397" y="-25229"/>
                          <a:pt x="1445944" y="68364"/>
                          <a:pt x="1613839" y="0"/>
                        </a:cubicBezTo>
                        <a:cubicBezTo>
                          <a:pt x="1781734" y="-68364"/>
                          <a:pt x="1912200" y="47295"/>
                          <a:pt x="2138618" y="0"/>
                        </a:cubicBezTo>
                        <a:cubicBezTo>
                          <a:pt x="2365036" y="-47295"/>
                          <a:pt x="2497683" y="36011"/>
                          <a:pt x="2663398" y="0"/>
                        </a:cubicBezTo>
                        <a:cubicBezTo>
                          <a:pt x="2829113" y="-36011"/>
                          <a:pt x="3172597" y="69655"/>
                          <a:pt x="3306677" y="0"/>
                        </a:cubicBezTo>
                        <a:cubicBezTo>
                          <a:pt x="3440757" y="-69655"/>
                          <a:pt x="3644143" y="50343"/>
                          <a:pt x="3949955" y="0"/>
                        </a:cubicBezTo>
                        <a:cubicBezTo>
                          <a:pt x="3951854" y="154980"/>
                          <a:pt x="3901171" y="419098"/>
                          <a:pt x="3949955" y="594011"/>
                        </a:cubicBezTo>
                        <a:cubicBezTo>
                          <a:pt x="3998739" y="768924"/>
                          <a:pt x="3936154" y="859102"/>
                          <a:pt x="3949955" y="1042124"/>
                        </a:cubicBezTo>
                        <a:cubicBezTo>
                          <a:pt x="3963756" y="1225146"/>
                          <a:pt x="3914925" y="1388248"/>
                          <a:pt x="3949955" y="1490237"/>
                        </a:cubicBezTo>
                        <a:cubicBezTo>
                          <a:pt x="3984985" y="1592226"/>
                          <a:pt x="3937615" y="1894898"/>
                          <a:pt x="3949955" y="2011299"/>
                        </a:cubicBezTo>
                        <a:cubicBezTo>
                          <a:pt x="3962295" y="2127700"/>
                          <a:pt x="3928244" y="2368095"/>
                          <a:pt x="3949955" y="2568835"/>
                        </a:cubicBezTo>
                        <a:cubicBezTo>
                          <a:pt x="3971666" y="2769575"/>
                          <a:pt x="3919137" y="2790886"/>
                          <a:pt x="3949955" y="2980474"/>
                        </a:cubicBezTo>
                        <a:cubicBezTo>
                          <a:pt x="3980773" y="3170062"/>
                          <a:pt x="3897663" y="3421623"/>
                          <a:pt x="3949955" y="3647433"/>
                        </a:cubicBezTo>
                        <a:cubicBezTo>
                          <a:pt x="3683791" y="3689642"/>
                          <a:pt x="3595424" y="3604248"/>
                          <a:pt x="3385676" y="3647433"/>
                        </a:cubicBezTo>
                        <a:cubicBezTo>
                          <a:pt x="3175928" y="3690618"/>
                          <a:pt x="3074886" y="3614329"/>
                          <a:pt x="2821396" y="3647433"/>
                        </a:cubicBezTo>
                        <a:cubicBezTo>
                          <a:pt x="2567906" y="3680537"/>
                          <a:pt x="2323586" y="3611797"/>
                          <a:pt x="2178118" y="3647433"/>
                        </a:cubicBezTo>
                        <a:cubicBezTo>
                          <a:pt x="2032650" y="3683069"/>
                          <a:pt x="1864116" y="3608588"/>
                          <a:pt x="1613839" y="3647433"/>
                        </a:cubicBezTo>
                        <a:cubicBezTo>
                          <a:pt x="1363562" y="3686278"/>
                          <a:pt x="1318166" y="3599711"/>
                          <a:pt x="1168058" y="3647433"/>
                        </a:cubicBezTo>
                        <a:cubicBezTo>
                          <a:pt x="1017950" y="3695155"/>
                          <a:pt x="907659" y="3615175"/>
                          <a:pt x="682778" y="3647433"/>
                        </a:cubicBezTo>
                        <a:cubicBezTo>
                          <a:pt x="457897" y="3679691"/>
                          <a:pt x="296867" y="3598885"/>
                          <a:pt x="0" y="3647433"/>
                        </a:cubicBezTo>
                        <a:cubicBezTo>
                          <a:pt x="-41188" y="3537986"/>
                          <a:pt x="52534" y="3307179"/>
                          <a:pt x="0" y="3126371"/>
                        </a:cubicBezTo>
                        <a:cubicBezTo>
                          <a:pt x="-52534" y="2945563"/>
                          <a:pt x="14082" y="2810323"/>
                          <a:pt x="0" y="2605309"/>
                        </a:cubicBezTo>
                        <a:cubicBezTo>
                          <a:pt x="-14082" y="2400295"/>
                          <a:pt x="39183" y="2236173"/>
                          <a:pt x="0" y="2120722"/>
                        </a:cubicBezTo>
                        <a:cubicBezTo>
                          <a:pt x="-39183" y="2005271"/>
                          <a:pt x="7774" y="1871662"/>
                          <a:pt x="0" y="1709083"/>
                        </a:cubicBezTo>
                        <a:cubicBezTo>
                          <a:pt x="-7774" y="1546504"/>
                          <a:pt x="6544" y="1445945"/>
                          <a:pt x="0" y="1297444"/>
                        </a:cubicBezTo>
                        <a:cubicBezTo>
                          <a:pt x="-6544" y="1148943"/>
                          <a:pt x="34680" y="967188"/>
                          <a:pt x="0" y="739908"/>
                        </a:cubicBezTo>
                        <a:cubicBezTo>
                          <a:pt x="-34680" y="512628"/>
                          <a:pt x="13912" y="25343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4" name="Imagen 23" descr="Texto&#10;&#10;Descripción generada automáticamente con confianza media">
            <a:extLst>
              <a:ext uri="{FF2B5EF4-FFF2-40B4-BE49-F238E27FC236}">
                <a16:creationId xmlns:a16="http://schemas.microsoft.com/office/drawing/2014/main" xmlns="" id="{14A95859-A3D6-4A08-91FD-00BAC5A1B7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838" y="1412510"/>
            <a:ext cx="2205156" cy="551289"/>
          </a:xfrm>
          <a:prstGeom prst="rect">
            <a:avLst/>
          </a:prstGeom>
        </p:spPr>
      </p:pic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xmlns="" id="{F31035A6-341C-44A4-8176-B7B7DDE1B2AD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7623992" y="2352312"/>
            <a:ext cx="1632400" cy="77593"/>
          </a:xfrm>
          <a:prstGeom prst="straightConnector1">
            <a:avLst/>
          </a:prstGeom>
          <a:ln w="28575">
            <a:solidFill>
              <a:srgbClr val="0F44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xmlns="" id="{29C4DF4A-7E06-4492-99C5-D25358D649C8}"/>
              </a:ext>
            </a:extLst>
          </p:cNvPr>
          <p:cNvCxnSpPr>
            <a:cxnSpLocks/>
          </p:cNvCxnSpPr>
          <p:nvPr/>
        </p:nvCxnSpPr>
        <p:spPr>
          <a:xfrm flipH="1" flipV="1">
            <a:off x="7623992" y="4679076"/>
            <a:ext cx="1661770" cy="1"/>
          </a:xfrm>
          <a:prstGeom prst="straightConnector1">
            <a:avLst/>
          </a:prstGeom>
          <a:ln w="28575">
            <a:solidFill>
              <a:srgbClr val="3954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xmlns="" id="{CA0904BD-198C-472B-8BE6-2E1E8BDA9455}"/>
              </a:ext>
            </a:extLst>
          </p:cNvPr>
          <p:cNvCxnSpPr>
            <a:cxnSpLocks/>
          </p:cNvCxnSpPr>
          <p:nvPr/>
        </p:nvCxnSpPr>
        <p:spPr>
          <a:xfrm flipV="1">
            <a:off x="2719851" y="2389224"/>
            <a:ext cx="2054030" cy="11769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39">
            <a:extLst>
              <a:ext uri="{FF2B5EF4-FFF2-40B4-BE49-F238E27FC236}">
                <a16:creationId xmlns:a16="http://schemas.microsoft.com/office/drawing/2014/main" xmlns="" id="{CFD33205-45C8-4D56-B31E-AA996330C67F}"/>
              </a:ext>
            </a:extLst>
          </p:cNvPr>
          <p:cNvSpPr txBox="1"/>
          <p:nvPr/>
        </p:nvSpPr>
        <p:spPr>
          <a:xfrm>
            <a:off x="635928" y="4494411"/>
            <a:ext cx="256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s-MX" sz="1800" b="1" dirty="0" smtClean="0"/>
              <a:t>31 </a:t>
            </a:r>
            <a:r>
              <a:rPr lang="es-MX" sz="1800" b="1" dirty="0"/>
              <a:t>MMDP</a:t>
            </a:r>
          </a:p>
        </p:txBody>
      </p:sp>
      <p:sp>
        <p:nvSpPr>
          <p:cNvPr id="31" name="Rectángulo 19">
            <a:extLst>
              <a:ext uri="{FF2B5EF4-FFF2-40B4-BE49-F238E27FC236}">
                <a16:creationId xmlns:a16="http://schemas.microsoft.com/office/drawing/2014/main" xmlns="" id="{3D26C63F-A26A-4B71-9720-5FEDD9B157C6}"/>
              </a:ext>
            </a:extLst>
          </p:cNvPr>
          <p:cNvSpPr/>
          <p:nvPr/>
        </p:nvSpPr>
        <p:spPr>
          <a:xfrm rot="60000">
            <a:off x="1167891" y="4388119"/>
            <a:ext cx="1505047" cy="578701"/>
          </a:xfrm>
          <a:prstGeom prst="rect">
            <a:avLst/>
          </a:prstGeom>
          <a:noFill/>
          <a:ln w="50800">
            <a:solidFill>
              <a:srgbClr val="0F4495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3949955"/>
                      <a:gd name="connsiteY0" fmla="*/ 0 h 3647433"/>
                      <a:gd name="connsiteX1" fmla="*/ 524780 w 3949955"/>
                      <a:gd name="connsiteY1" fmla="*/ 0 h 3647433"/>
                      <a:gd name="connsiteX2" fmla="*/ 970560 w 3949955"/>
                      <a:gd name="connsiteY2" fmla="*/ 0 h 3647433"/>
                      <a:gd name="connsiteX3" fmla="*/ 1613839 w 3949955"/>
                      <a:gd name="connsiteY3" fmla="*/ 0 h 3647433"/>
                      <a:gd name="connsiteX4" fmla="*/ 2138618 w 3949955"/>
                      <a:gd name="connsiteY4" fmla="*/ 0 h 3647433"/>
                      <a:gd name="connsiteX5" fmla="*/ 2663398 w 3949955"/>
                      <a:gd name="connsiteY5" fmla="*/ 0 h 3647433"/>
                      <a:gd name="connsiteX6" fmla="*/ 3306677 w 3949955"/>
                      <a:gd name="connsiteY6" fmla="*/ 0 h 3647433"/>
                      <a:gd name="connsiteX7" fmla="*/ 3949955 w 3949955"/>
                      <a:gd name="connsiteY7" fmla="*/ 0 h 3647433"/>
                      <a:gd name="connsiteX8" fmla="*/ 3949955 w 3949955"/>
                      <a:gd name="connsiteY8" fmla="*/ 594011 h 3647433"/>
                      <a:gd name="connsiteX9" fmla="*/ 3949955 w 3949955"/>
                      <a:gd name="connsiteY9" fmla="*/ 1042124 h 3647433"/>
                      <a:gd name="connsiteX10" fmla="*/ 3949955 w 3949955"/>
                      <a:gd name="connsiteY10" fmla="*/ 1490237 h 3647433"/>
                      <a:gd name="connsiteX11" fmla="*/ 3949955 w 3949955"/>
                      <a:gd name="connsiteY11" fmla="*/ 2011299 h 3647433"/>
                      <a:gd name="connsiteX12" fmla="*/ 3949955 w 3949955"/>
                      <a:gd name="connsiteY12" fmla="*/ 2568835 h 3647433"/>
                      <a:gd name="connsiteX13" fmla="*/ 3949955 w 3949955"/>
                      <a:gd name="connsiteY13" fmla="*/ 2980474 h 3647433"/>
                      <a:gd name="connsiteX14" fmla="*/ 3949955 w 3949955"/>
                      <a:gd name="connsiteY14" fmla="*/ 3647433 h 3647433"/>
                      <a:gd name="connsiteX15" fmla="*/ 3385676 w 3949955"/>
                      <a:gd name="connsiteY15" fmla="*/ 3647433 h 3647433"/>
                      <a:gd name="connsiteX16" fmla="*/ 2821396 w 3949955"/>
                      <a:gd name="connsiteY16" fmla="*/ 3647433 h 3647433"/>
                      <a:gd name="connsiteX17" fmla="*/ 2178118 w 3949955"/>
                      <a:gd name="connsiteY17" fmla="*/ 3647433 h 3647433"/>
                      <a:gd name="connsiteX18" fmla="*/ 1613839 w 3949955"/>
                      <a:gd name="connsiteY18" fmla="*/ 3647433 h 3647433"/>
                      <a:gd name="connsiteX19" fmla="*/ 1168058 w 3949955"/>
                      <a:gd name="connsiteY19" fmla="*/ 3647433 h 3647433"/>
                      <a:gd name="connsiteX20" fmla="*/ 682778 w 3949955"/>
                      <a:gd name="connsiteY20" fmla="*/ 3647433 h 3647433"/>
                      <a:gd name="connsiteX21" fmla="*/ 0 w 3949955"/>
                      <a:gd name="connsiteY21" fmla="*/ 3647433 h 3647433"/>
                      <a:gd name="connsiteX22" fmla="*/ 0 w 3949955"/>
                      <a:gd name="connsiteY22" fmla="*/ 3126371 h 3647433"/>
                      <a:gd name="connsiteX23" fmla="*/ 0 w 3949955"/>
                      <a:gd name="connsiteY23" fmla="*/ 2605309 h 3647433"/>
                      <a:gd name="connsiteX24" fmla="*/ 0 w 3949955"/>
                      <a:gd name="connsiteY24" fmla="*/ 2120722 h 3647433"/>
                      <a:gd name="connsiteX25" fmla="*/ 0 w 3949955"/>
                      <a:gd name="connsiteY25" fmla="*/ 1709083 h 3647433"/>
                      <a:gd name="connsiteX26" fmla="*/ 0 w 3949955"/>
                      <a:gd name="connsiteY26" fmla="*/ 1297444 h 3647433"/>
                      <a:gd name="connsiteX27" fmla="*/ 0 w 3949955"/>
                      <a:gd name="connsiteY27" fmla="*/ 739908 h 3647433"/>
                      <a:gd name="connsiteX28" fmla="*/ 0 w 3949955"/>
                      <a:gd name="connsiteY28" fmla="*/ 0 h 364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3949955" h="3647433" extrusionOk="0">
                        <a:moveTo>
                          <a:pt x="0" y="0"/>
                        </a:moveTo>
                        <a:cubicBezTo>
                          <a:pt x="181226" y="-2835"/>
                          <a:pt x="334037" y="4521"/>
                          <a:pt x="524780" y="0"/>
                        </a:cubicBezTo>
                        <a:cubicBezTo>
                          <a:pt x="715523" y="-4521"/>
                          <a:pt x="797723" y="25229"/>
                          <a:pt x="970560" y="0"/>
                        </a:cubicBezTo>
                        <a:cubicBezTo>
                          <a:pt x="1143397" y="-25229"/>
                          <a:pt x="1445944" y="68364"/>
                          <a:pt x="1613839" y="0"/>
                        </a:cubicBezTo>
                        <a:cubicBezTo>
                          <a:pt x="1781734" y="-68364"/>
                          <a:pt x="1912200" y="47295"/>
                          <a:pt x="2138618" y="0"/>
                        </a:cubicBezTo>
                        <a:cubicBezTo>
                          <a:pt x="2365036" y="-47295"/>
                          <a:pt x="2497683" y="36011"/>
                          <a:pt x="2663398" y="0"/>
                        </a:cubicBezTo>
                        <a:cubicBezTo>
                          <a:pt x="2829113" y="-36011"/>
                          <a:pt x="3172597" y="69655"/>
                          <a:pt x="3306677" y="0"/>
                        </a:cubicBezTo>
                        <a:cubicBezTo>
                          <a:pt x="3440757" y="-69655"/>
                          <a:pt x="3644143" y="50343"/>
                          <a:pt x="3949955" y="0"/>
                        </a:cubicBezTo>
                        <a:cubicBezTo>
                          <a:pt x="3951854" y="154980"/>
                          <a:pt x="3901171" y="419098"/>
                          <a:pt x="3949955" y="594011"/>
                        </a:cubicBezTo>
                        <a:cubicBezTo>
                          <a:pt x="3998739" y="768924"/>
                          <a:pt x="3936154" y="859102"/>
                          <a:pt x="3949955" y="1042124"/>
                        </a:cubicBezTo>
                        <a:cubicBezTo>
                          <a:pt x="3963756" y="1225146"/>
                          <a:pt x="3914925" y="1388248"/>
                          <a:pt x="3949955" y="1490237"/>
                        </a:cubicBezTo>
                        <a:cubicBezTo>
                          <a:pt x="3984985" y="1592226"/>
                          <a:pt x="3937615" y="1894898"/>
                          <a:pt x="3949955" y="2011299"/>
                        </a:cubicBezTo>
                        <a:cubicBezTo>
                          <a:pt x="3962295" y="2127700"/>
                          <a:pt x="3928244" y="2368095"/>
                          <a:pt x="3949955" y="2568835"/>
                        </a:cubicBezTo>
                        <a:cubicBezTo>
                          <a:pt x="3971666" y="2769575"/>
                          <a:pt x="3919137" y="2790886"/>
                          <a:pt x="3949955" y="2980474"/>
                        </a:cubicBezTo>
                        <a:cubicBezTo>
                          <a:pt x="3980773" y="3170062"/>
                          <a:pt x="3897663" y="3421623"/>
                          <a:pt x="3949955" y="3647433"/>
                        </a:cubicBezTo>
                        <a:cubicBezTo>
                          <a:pt x="3683791" y="3689642"/>
                          <a:pt x="3595424" y="3604248"/>
                          <a:pt x="3385676" y="3647433"/>
                        </a:cubicBezTo>
                        <a:cubicBezTo>
                          <a:pt x="3175928" y="3690618"/>
                          <a:pt x="3074886" y="3614329"/>
                          <a:pt x="2821396" y="3647433"/>
                        </a:cubicBezTo>
                        <a:cubicBezTo>
                          <a:pt x="2567906" y="3680537"/>
                          <a:pt x="2323586" y="3611797"/>
                          <a:pt x="2178118" y="3647433"/>
                        </a:cubicBezTo>
                        <a:cubicBezTo>
                          <a:pt x="2032650" y="3683069"/>
                          <a:pt x="1864116" y="3608588"/>
                          <a:pt x="1613839" y="3647433"/>
                        </a:cubicBezTo>
                        <a:cubicBezTo>
                          <a:pt x="1363562" y="3686278"/>
                          <a:pt x="1318166" y="3599711"/>
                          <a:pt x="1168058" y="3647433"/>
                        </a:cubicBezTo>
                        <a:cubicBezTo>
                          <a:pt x="1017950" y="3695155"/>
                          <a:pt x="907659" y="3615175"/>
                          <a:pt x="682778" y="3647433"/>
                        </a:cubicBezTo>
                        <a:cubicBezTo>
                          <a:pt x="457897" y="3679691"/>
                          <a:pt x="296867" y="3598885"/>
                          <a:pt x="0" y="3647433"/>
                        </a:cubicBezTo>
                        <a:cubicBezTo>
                          <a:pt x="-41188" y="3537986"/>
                          <a:pt x="52534" y="3307179"/>
                          <a:pt x="0" y="3126371"/>
                        </a:cubicBezTo>
                        <a:cubicBezTo>
                          <a:pt x="-52534" y="2945563"/>
                          <a:pt x="14082" y="2810323"/>
                          <a:pt x="0" y="2605309"/>
                        </a:cubicBezTo>
                        <a:cubicBezTo>
                          <a:pt x="-14082" y="2400295"/>
                          <a:pt x="39183" y="2236173"/>
                          <a:pt x="0" y="2120722"/>
                        </a:cubicBezTo>
                        <a:cubicBezTo>
                          <a:pt x="-39183" y="2005271"/>
                          <a:pt x="7774" y="1871662"/>
                          <a:pt x="0" y="1709083"/>
                        </a:cubicBezTo>
                        <a:cubicBezTo>
                          <a:pt x="-7774" y="1546504"/>
                          <a:pt x="6544" y="1445945"/>
                          <a:pt x="0" y="1297444"/>
                        </a:cubicBezTo>
                        <a:cubicBezTo>
                          <a:pt x="-6544" y="1148943"/>
                          <a:pt x="34680" y="967188"/>
                          <a:pt x="0" y="739908"/>
                        </a:cubicBezTo>
                        <a:cubicBezTo>
                          <a:pt x="-34680" y="512628"/>
                          <a:pt x="13912" y="25343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3" name="Conector recto de flecha 27">
            <a:extLst>
              <a:ext uri="{FF2B5EF4-FFF2-40B4-BE49-F238E27FC236}">
                <a16:creationId xmlns:a16="http://schemas.microsoft.com/office/drawing/2014/main" xmlns="" id="{CA0904BD-198C-472B-8BE6-2E1E8BDA9455}"/>
              </a:ext>
            </a:extLst>
          </p:cNvPr>
          <p:cNvCxnSpPr>
            <a:cxnSpLocks/>
          </p:cNvCxnSpPr>
          <p:nvPr/>
        </p:nvCxnSpPr>
        <p:spPr>
          <a:xfrm flipV="1">
            <a:off x="2677874" y="4737925"/>
            <a:ext cx="2213278" cy="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51" y="3167591"/>
            <a:ext cx="2006417" cy="127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911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Guardia Nacional: poder creciente y sin controles | Proceso">
            <a:extLst>
              <a:ext uri="{FF2B5EF4-FFF2-40B4-BE49-F238E27FC236}">
                <a16:creationId xmlns:a16="http://schemas.microsoft.com/office/drawing/2014/main" xmlns="" id="{1F856638-632A-42C6-B6B4-59189619D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2" r="32134" b="-7350"/>
          <a:stretch/>
        </p:blipFill>
        <p:spPr bwMode="auto">
          <a:xfrm>
            <a:off x="-353294" y="1478211"/>
            <a:ext cx="42862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7859D34-8C78-4147-BCCC-D514DDD60027}"/>
              </a:ext>
            </a:extLst>
          </p:cNvPr>
          <p:cNvSpPr/>
          <p:nvPr/>
        </p:nvSpPr>
        <p:spPr>
          <a:xfrm rot="60000">
            <a:off x="1983940" y="2056937"/>
            <a:ext cx="3796969" cy="2422249"/>
          </a:xfrm>
          <a:prstGeom prst="rect">
            <a:avLst/>
          </a:prstGeom>
          <a:solidFill>
            <a:srgbClr val="395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935E8315-DCCE-4511-A839-2E89F09ED83F}"/>
              </a:ext>
            </a:extLst>
          </p:cNvPr>
          <p:cNvSpPr txBox="1"/>
          <p:nvPr/>
        </p:nvSpPr>
        <p:spPr>
          <a:xfrm>
            <a:off x="1146330" y="411560"/>
            <a:ext cx="968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2000" b="1" dirty="0">
                <a:solidFill>
                  <a:srgbClr val="0F4495"/>
                </a:solidFill>
              </a:rPr>
              <a:t>Funciones: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xmlns="" id="{4ED91B4C-4837-4F4F-A521-3C9F0E3339AD}"/>
              </a:ext>
            </a:extLst>
          </p:cNvPr>
          <p:cNvGrpSpPr/>
          <p:nvPr/>
        </p:nvGrpSpPr>
        <p:grpSpPr>
          <a:xfrm>
            <a:off x="491269" y="354754"/>
            <a:ext cx="500591" cy="500591"/>
            <a:chOff x="491269" y="354754"/>
            <a:chExt cx="500591" cy="500591"/>
          </a:xfrm>
        </p:grpSpPr>
        <p:sp>
          <p:nvSpPr>
            <p:cNvPr id="16" name="Elipse 15">
              <a:extLst>
                <a:ext uri="{FF2B5EF4-FFF2-40B4-BE49-F238E27FC236}">
                  <a16:creationId xmlns:a16="http://schemas.microsoft.com/office/drawing/2014/main" xmlns="" id="{BA240ACF-3FD7-460B-8E21-94E99AA4AAF9}"/>
                </a:ext>
              </a:extLst>
            </p:cNvPr>
            <p:cNvSpPr/>
            <p:nvPr/>
          </p:nvSpPr>
          <p:spPr>
            <a:xfrm>
              <a:off x="491269" y="354754"/>
              <a:ext cx="500591" cy="500591"/>
            </a:xfrm>
            <a:prstGeom prst="ellipse">
              <a:avLst/>
            </a:prstGeom>
            <a:solidFill>
              <a:srgbClr val="0F44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pic>
          <p:nvPicPr>
            <p:cNvPr id="7" name="Gráfico 6" descr="Hombre soldado con relleno sólido">
              <a:extLst>
                <a:ext uri="{FF2B5EF4-FFF2-40B4-BE49-F238E27FC236}">
                  <a16:creationId xmlns:a16="http://schemas.microsoft.com/office/drawing/2014/main" xmlns="" id="{EB199E05-BCE5-42EB-9E9D-6D278AE52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30563" y="400614"/>
              <a:ext cx="422001" cy="422001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5DD2E234-67B9-4CF2-AEF1-F2ADC344E734}"/>
              </a:ext>
            </a:extLst>
          </p:cNvPr>
          <p:cNvSpPr txBox="1"/>
          <p:nvPr/>
        </p:nvSpPr>
        <p:spPr>
          <a:xfrm>
            <a:off x="6775970" y="1782395"/>
            <a:ext cx="511541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Construcción de infraestructura (aeropuerto Felipe Ángeles, sucursales del Banco de Bienestar y el “tren maya”, etc.)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Distribución de vacunas e insumos por la pandemia de COVID-19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Reparto de fertilizantes y árboles para el programa Sembrando Vida.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Operación de aduanas, puertos y marina mercante.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Operación de la Agencia Federal de Aviación Civil.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Traslado de dinero de programas sociales.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1600" dirty="0"/>
              <a:t>Reparto de libros de texto gratuito.</a:t>
            </a:r>
          </a:p>
          <a:p>
            <a:endParaRPr lang="es-MX" sz="1600" dirty="0"/>
          </a:p>
          <a:p>
            <a:r>
              <a:rPr lang="es-MX" sz="1600" dirty="0"/>
              <a:t>Entre otras…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5E85D409-EE92-407A-8A26-F27F51CEE453}"/>
              </a:ext>
            </a:extLst>
          </p:cNvPr>
          <p:cNvSpPr txBox="1"/>
          <p:nvPr/>
        </p:nvSpPr>
        <p:spPr>
          <a:xfrm>
            <a:off x="2130350" y="2362200"/>
            <a:ext cx="3483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>
                <a:solidFill>
                  <a:schemeClr val="bg1"/>
                </a:solidFill>
              </a:rPr>
              <a:t>De acuerdo con la Ley de la GN, se le confirieron 43 atribuciones. Sin embargo, </a:t>
            </a:r>
            <a:r>
              <a:rPr lang="es-MX" b="1" dirty="0">
                <a:solidFill>
                  <a:schemeClr val="bg1"/>
                </a:solidFill>
              </a:rPr>
              <a:t>el Observatorio de la Guardia Nacional corroboró la amplitud de funciones: </a:t>
            </a:r>
          </a:p>
        </p:txBody>
      </p:sp>
      <p:pic>
        <p:nvPicPr>
          <p:cNvPr id="23" name="Gráfico 22" descr="Flechas de cheurón con relleno sólido">
            <a:extLst>
              <a:ext uri="{FF2B5EF4-FFF2-40B4-BE49-F238E27FC236}">
                <a16:creationId xmlns:a16="http://schemas.microsoft.com/office/drawing/2014/main" xmlns="" id="{5D91DFD0-B70D-474F-91FB-E3D3ABC02A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011817" y="2721119"/>
            <a:ext cx="604892" cy="830952"/>
          </a:xfrm>
          <a:prstGeom prst="rect">
            <a:avLst/>
          </a:prstGeom>
        </p:spPr>
      </p:pic>
      <p:pic>
        <p:nvPicPr>
          <p:cNvPr id="11" name="Imagen 10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xmlns="" id="{7F3F212F-5B0F-4A02-A3D8-02B287146F5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74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14278" y="3136595"/>
            <a:ext cx="2704109" cy="213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2328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B6E89B71-D82D-4BED-BA17-54AF614042CC}"/>
              </a:ext>
            </a:extLst>
          </p:cNvPr>
          <p:cNvSpPr txBox="1"/>
          <p:nvPr/>
        </p:nvSpPr>
        <p:spPr>
          <a:xfrm>
            <a:off x="649391" y="4696788"/>
            <a:ext cx="10711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1600" dirty="0"/>
              <a:t>De los </a:t>
            </a:r>
            <a:r>
              <a:rPr lang="es-MX" sz="1600" dirty="0" smtClean="0"/>
              <a:t>más </a:t>
            </a:r>
            <a:r>
              <a:rPr lang="es-MX" sz="1600" dirty="0"/>
              <a:t>de 110 mil elementos</a:t>
            </a:r>
            <a:r>
              <a:rPr lang="es-MX" sz="1600" b="1" dirty="0">
                <a:solidFill>
                  <a:srgbClr val="0F4495"/>
                </a:solidFill>
              </a:rPr>
              <a:t>, 73 mil son elementos de la SEDENA, 17 mil de la Marina y 23 mil son ex policías federales, por lo que los incrementos del estado de fuerza corresponden a “transferencias”. </a:t>
            </a:r>
            <a:endParaRPr lang="es-MX" sz="1600" b="1" dirty="0" smtClean="0">
              <a:solidFill>
                <a:srgbClr val="0F4495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1E8608FC-169C-4FF0-B663-5825CC6774A3}"/>
              </a:ext>
            </a:extLst>
          </p:cNvPr>
          <p:cNvSpPr txBox="1"/>
          <p:nvPr/>
        </p:nvSpPr>
        <p:spPr>
          <a:xfrm>
            <a:off x="1146330" y="411560"/>
            <a:ext cx="968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000" b="1" dirty="0">
                <a:solidFill>
                  <a:srgbClr val="0F4495"/>
                </a:solidFill>
              </a:rPr>
              <a:t>Integración de la GN: 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0B1461A8-A903-403C-8C1B-991564F6BF6D}"/>
              </a:ext>
            </a:extLst>
          </p:cNvPr>
          <p:cNvGrpSpPr/>
          <p:nvPr/>
        </p:nvGrpSpPr>
        <p:grpSpPr>
          <a:xfrm>
            <a:off x="491269" y="354754"/>
            <a:ext cx="500591" cy="500591"/>
            <a:chOff x="491269" y="354754"/>
            <a:chExt cx="500591" cy="500591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xmlns="" id="{10A76077-C9D1-4C05-9690-BFE8D268E782}"/>
                </a:ext>
              </a:extLst>
            </p:cNvPr>
            <p:cNvSpPr/>
            <p:nvPr/>
          </p:nvSpPr>
          <p:spPr>
            <a:xfrm>
              <a:off x="491269" y="354754"/>
              <a:ext cx="500591" cy="500591"/>
            </a:xfrm>
            <a:prstGeom prst="ellipse">
              <a:avLst/>
            </a:prstGeom>
            <a:solidFill>
              <a:srgbClr val="0F44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xmlns="" id="{ED7E849E-A6BE-492A-9122-B6513C5E90FE}"/>
                </a:ext>
              </a:extLst>
            </p:cNvPr>
            <p:cNvGrpSpPr/>
            <p:nvPr/>
          </p:nvGrpSpPr>
          <p:grpSpPr>
            <a:xfrm>
              <a:off x="508767" y="411560"/>
              <a:ext cx="461297" cy="366533"/>
              <a:chOff x="530563" y="400614"/>
              <a:chExt cx="461297" cy="366533"/>
            </a:xfrm>
          </p:grpSpPr>
          <p:pic>
            <p:nvPicPr>
              <p:cNvPr id="13" name="Gráfico 12" descr="Hombre soldado con relleno sólido">
                <a:extLst>
                  <a:ext uri="{FF2B5EF4-FFF2-40B4-BE49-F238E27FC236}">
                    <a16:creationId xmlns:a16="http://schemas.microsoft.com/office/drawing/2014/main" xmlns="" id="{5A02DD6B-6D13-41CE-A08D-83FD401BF5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530563" y="400614"/>
                <a:ext cx="320673" cy="320673"/>
              </a:xfrm>
              <a:prstGeom prst="rect">
                <a:avLst/>
              </a:prstGeom>
            </p:spPr>
          </p:pic>
          <p:pic>
            <p:nvPicPr>
              <p:cNvPr id="14" name="Gráfico 13" descr="Hombre soldado con relleno sólido">
                <a:extLst>
                  <a:ext uri="{FF2B5EF4-FFF2-40B4-BE49-F238E27FC236}">
                    <a16:creationId xmlns:a16="http://schemas.microsoft.com/office/drawing/2014/main" xmlns="" id="{ADA2DA97-F63D-4BA0-BC80-6FFCBCF07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671187" y="446474"/>
                <a:ext cx="320673" cy="320673"/>
              </a:xfrm>
              <a:prstGeom prst="rect">
                <a:avLst/>
              </a:prstGeom>
            </p:spPr>
          </p:pic>
        </p:grpSp>
      </p:grp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AE76C101-AAE6-40A5-8167-ACAAF0DC2AE4}"/>
              </a:ext>
            </a:extLst>
          </p:cNvPr>
          <p:cNvSpPr txBox="1"/>
          <p:nvPr/>
        </p:nvSpPr>
        <p:spPr>
          <a:xfrm>
            <a:off x="244714" y="3383185"/>
            <a:ext cx="1224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1600" spc="-150" dirty="0"/>
              <a:t>AGOSTO </a:t>
            </a:r>
          </a:p>
          <a:p>
            <a:r>
              <a:rPr lang="es-MX" sz="1600" spc="-150" dirty="0"/>
              <a:t>2019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xmlns="" id="{F85AD8E7-88C9-41CB-ADE7-04513944AF80}"/>
              </a:ext>
            </a:extLst>
          </p:cNvPr>
          <p:cNvSpPr txBox="1"/>
          <p:nvPr/>
        </p:nvSpPr>
        <p:spPr>
          <a:xfrm>
            <a:off x="1752269" y="3396623"/>
            <a:ext cx="1385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DICIEMBRE </a:t>
            </a:r>
          </a:p>
          <a:p>
            <a:r>
              <a:rPr lang="es-MX" dirty="0"/>
              <a:t>2019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xmlns="" id="{0847A9E3-6893-4034-90CE-EA4487E728F8}"/>
              </a:ext>
            </a:extLst>
          </p:cNvPr>
          <p:cNvSpPr txBox="1"/>
          <p:nvPr/>
        </p:nvSpPr>
        <p:spPr>
          <a:xfrm>
            <a:off x="5567290" y="3420858"/>
            <a:ext cx="1385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DICIEMBRE </a:t>
            </a:r>
          </a:p>
          <a:p>
            <a:r>
              <a:rPr lang="es-MX" dirty="0"/>
              <a:t>2020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xmlns="" id="{A34C038C-7787-47DD-92B6-B62F572970DB}"/>
              </a:ext>
            </a:extLst>
          </p:cNvPr>
          <p:cNvSpPr txBox="1"/>
          <p:nvPr/>
        </p:nvSpPr>
        <p:spPr>
          <a:xfrm>
            <a:off x="8652243" y="3420857"/>
            <a:ext cx="1385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NOVIEMBRE</a:t>
            </a:r>
          </a:p>
          <a:p>
            <a:r>
              <a:rPr lang="es-MX" dirty="0"/>
              <a:t>2021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xmlns="" id="{738FA937-8C3D-44F8-AFC6-577DCCA58F1D}"/>
              </a:ext>
            </a:extLst>
          </p:cNvPr>
          <p:cNvSpPr txBox="1"/>
          <p:nvPr/>
        </p:nvSpPr>
        <p:spPr>
          <a:xfrm>
            <a:off x="10020265" y="3396623"/>
            <a:ext cx="1270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DICIEMBRE</a:t>
            </a:r>
          </a:p>
          <a:p>
            <a:r>
              <a:rPr lang="es-MX" dirty="0"/>
              <a:t>2021</a:t>
            </a:r>
          </a:p>
        </p:txBody>
      </p:sp>
      <p:grpSp>
        <p:nvGrpSpPr>
          <p:cNvPr id="72" name="Grupo 71">
            <a:extLst>
              <a:ext uri="{FF2B5EF4-FFF2-40B4-BE49-F238E27FC236}">
                <a16:creationId xmlns:a16="http://schemas.microsoft.com/office/drawing/2014/main" xmlns="" id="{43E6A393-E361-4219-9171-857DC6084513}"/>
              </a:ext>
            </a:extLst>
          </p:cNvPr>
          <p:cNvGrpSpPr/>
          <p:nvPr/>
        </p:nvGrpSpPr>
        <p:grpSpPr>
          <a:xfrm>
            <a:off x="324715" y="2555025"/>
            <a:ext cx="11617902" cy="601624"/>
            <a:chOff x="297007" y="3087255"/>
            <a:chExt cx="11590190" cy="401634"/>
          </a:xfrm>
        </p:grpSpPr>
        <p:grpSp>
          <p:nvGrpSpPr>
            <p:cNvPr id="69" name="Grupo 68">
              <a:extLst>
                <a:ext uri="{FF2B5EF4-FFF2-40B4-BE49-F238E27FC236}">
                  <a16:creationId xmlns:a16="http://schemas.microsoft.com/office/drawing/2014/main" xmlns="" id="{C5885B36-1E0E-4322-8B78-712F8ACF1C53}"/>
                </a:ext>
              </a:extLst>
            </p:cNvPr>
            <p:cNvGrpSpPr/>
            <p:nvPr/>
          </p:nvGrpSpPr>
          <p:grpSpPr>
            <a:xfrm>
              <a:off x="449407" y="3177995"/>
              <a:ext cx="11437790" cy="310894"/>
              <a:chOff x="435547" y="2859341"/>
              <a:chExt cx="11535163" cy="310894"/>
            </a:xfrm>
          </p:grpSpPr>
          <p:sp>
            <p:nvSpPr>
              <p:cNvPr id="70" name="Rectángulo 69">
                <a:extLst>
                  <a:ext uri="{FF2B5EF4-FFF2-40B4-BE49-F238E27FC236}">
                    <a16:creationId xmlns:a16="http://schemas.microsoft.com/office/drawing/2014/main" xmlns="" id="{3122C161-0B78-43AD-B32B-BE25F55427F5}"/>
                  </a:ext>
                </a:extLst>
              </p:cNvPr>
              <p:cNvSpPr/>
              <p:nvPr/>
            </p:nvSpPr>
            <p:spPr>
              <a:xfrm>
                <a:off x="435547" y="2859341"/>
                <a:ext cx="11201334" cy="310892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71" name="Triángulo isósceles 70">
                <a:extLst>
                  <a:ext uri="{FF2B5EF4-FFF2-40B4-BE49-F238E27FC236}">
                    <a16:creationId xmlns:a16="http://schemas.microsoft.com/office/drawing/2014/main" xmlns="" id="{710C39D5-4618-444A-B863-36362A424981}"/>
                  </a:ext>
                </a:extLst>
              </p:cNvPr>
              <p:cNvSpPr/>
              <p:nvPr/>
            </p:nvSpPr>
            <p:spPr>
              <a:xfrm rot="5400000">
                <a:off x="11645823" y="2845349"/>
                <a:ext cx="310893" cy="33888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</p:grpSp>
        <p:grpSp>
          <p:nvGrpSpPr>
            <p:cNvPr id="68" name="Grupo 67">
              <a:extLst>
                <a:ext uri="{FF2B5EF4-FFF2-40B4-BE49-F238E27FC236}">
                  <a16:creationId xmlns:a16="http://schemas.microsoft.com/office/drawing/2014/main" xmlns="" id="{B16993BE-0E15-465D-94C8-D37D25B687A0}"/>
                </a:ext>
              </a:extLst>
            </p:cNvPr>
            <p:cNvGrpSpPr/>
            <p:nvPr/>
          </p:nvGrpSpPr>
          <p:grpSpPr>
            <a:xfrm>
              <a:off x="297007" y="3087255"/>
              <a:ext cx="11437791" cy="310894"/>
              <a:chOff x="435547" y="2921001"/>
              <a:chExt cx="11535164" cy="310894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xmlns="" id="{80722A96-C788-4479-A75B-4F6DF65E50E5}"/>
                  </a:ext>
                </a:extLst>
              </p:cNvPr>
              <p:cNvSpPr/>
              <p:nvPr/>
            </p:nvSpPr>
            <p:spPr>
              <a:xfrm>
                <a:off x="435547" y="2921001"/>
                <a:ext cx="11201334" cy="310892"/>
              </a:xfrm>
              <a:prstGeom prst="rect">
                <a:avLst/>
              </a:prstGeom>
              <a:solidFill>
                <a:srgbClr val="0F44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1" name="Triángulo isósceles 30">
                <a:extLst>
                  <a:ext uri="{FF2B5EF4-FFF2-40B4-BE49-F238E27FC236}">
                    <a16:creationId xmlns:a16="http://schemas.microsoft.com/office/drawing/2014/main" xmlns="" id="{030627D7-B0F9-4408-883E-7B5F7FB47447}"/>
                  </a:ext>
                </a:extLst>
              </p:cNvPr>
              <p:cNvSpPr/>
              <p:nvPr/>
            </p:nvSpPr>
            <p:spPr>
              <a:xfrm rot="5400000">
                <a:off x="11645824" y="2907009"/>
                <a:ext cx="310893" cy="338880"/>
              </a:xfrm>
              <a:prstGeom prst="triangle">
                <a:avLst/>
              </a:prstGeom>
              <a:solidFill>
                <a:srgbClr val="0F44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</p:grpSp>
      </p:grp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xmlns="" id="{5857B2BA-F8DF-4911-A745-65A775560BAE}"/>
              </a:ext>
            </a:extLst>
          </p:cNvPr>
          <p:cNvCxnSpPr>
            <a:cxnSpLocks/>
          </p:cNvCxnSpPr>
          <p:nvPr/>
        </p:nvCxnSpPr>
        <p:spPr>
          <a:xfrm flipV="1">
            <a:off x="807730" y="1848887"/>
            <a:ext cx="0" cy="1418239"/>
          </a:xfrm>
          <a:prstGeom prst="straightConnector1">
            <a:avLst/>
          </a:prstGeom>
          <a:ln w="50800">
            <a:solidFill>
              <a:srgbClr val="395423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xmlns="" id="{296379FE-0D07-4800-84CC-3537BC95B023}"/>
              </a:ext>
            </a:extLst>
          </p:cNvPr>
          <p:cNvCxnSpPr>
            <a:cxnSpLocks/>
          </p:cNvCxnSpPr>
          <p:nvPr/>
        </p:nvCxnSpPr>
        <p:spPr>
          <a:xfrm flipV="1">
            <a:off x="6280275" y="1848887"/>
            <a:ext cx="0" cy="1466235"/>
          </a:xfrm>
          <a:prstGeom prst="straightConnector1">
            <a:avLst/>
          </a:prstGeom>
          <a:ln w="50800">
            <a:solidFill>
              <a:srgbClr val="395423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xmlns="" id="{52B8D2B3-358E-4E4A-A8CD-B9377F74827B}"/>
              </a:ext>
            </a:extLst>
          </p:cNvPr>
          <p:cNvCxnSpPr>
            <a:cxnSpLocks/>
          </p:cNvCxnSpPr>
          <p:nvPr/>
        </p:nvCxnSpPr>
        <p:spPr>
          <a:xfrm flipV="1">
            <a:off x="9332898" y="1848887"/>
            <a:ext cx="0" cy="1400111"/>
          </a:xfrm>
          <a:prstGeom prst="straightConnector1">
            <a:avLst/>
          </a:prstGeom>
          <a:ln w="50800">
            <a:solidFill>
              <a:srgbClr val="395423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xmlns="" id="{282F4ABF-B304-421E-9187-7FC6A0D01607}"/>
              </a:ext>
            </a:extLst>
          </p:cNvPr>
          <p:cNvCxnSpPr>
            <a:cxnSpLocks/>
          </p:cNvCxnSpPr>
          <p:nvPr/>
        </p:nvCxnSpPr>
        <p:spPr>
          <a:xfrm flipV="1">
            <a:off x="10662929" y="1848887"/>
            <a:ext cx="0" cy="1436218"/>
          </a:xfrm>
          <a:prstGeom prst="straightConnector1">
            <a:avLst/>
          </a:prstGeom>
          <a:ln w="50800">
            <a:solidFill>
              <a:srgbClr val="395423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xmlns="" id="{488FC0DF-1786-425F-91E3-09A72982A271}"/>
              </a:ext>
            </a:extLst>
          </p:cNvPr>
          <p:cNvSpPr txBox="1"/>
          <p:nvPr/>
        </p:nvSpPr>
        <p:spPr>
          <a:xfrm>
            <a:off x="429946" y="1099250"/>
            <a:ext cx="1385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 mil elementos</a:t>
            </a:r>
            <a:endParaRPr lang="es-MX" sz="1600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xmlns="" id="{7EED18A0-B554-4B0A-B4B4-62D4A1354493}"/>
              </a:ext>
            </a:extLst>
          </p:cNvPr>
          <p:cNvSpPr txBox="1"/>
          <p:nvPr/>
        </p:nvSpPr>
        <p:spPr>
          <a:xfrm>
            <a:off x="1992177" y="1129916"/>
            <a:ext cx="1385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 mil elementos</a:t>
            </a:r>
            <a:endParaRPr lang="es-MX" sz="1600" dirty="0"/>
          </a:p>
        </p:txBody>
      </p: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xmlns="" id="{2D3CE2FF-E0B9-4531-95A9-909AD8560B97}"/>
              </a:ext>
            </a:extLst>
          </p:cNvPr>
          <p:cNvCxnSpPr>
            <a:cxnSpLocks/>
          </p:cNvCxnSpPr>
          <p:nvPr/>
        </p:nvCxnSpPr>
        <p:spPr>
          <a:xfrm flipV="1">
            <a:off x="2380743" y="1848887"/>
            <a:ext cx="0" cy="1400111"/>
          </a:xfrm>
          <a:prstGeom prst="straightConnector1">
            <a:avLst/>
          </a:prstGeom>
          <a:ln w="50800">
            <a:solidFill>
              <a:srgbClr val="395423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xmlns="" id="{DF1B5B78-E613-4274-BF8A-CA23D2BF01BE}"/>
              </a:ext>
            </a:extLst>
          </p:cNvPr>
          <p:cNvSpPr txBox="1"/>
          <p:nvPr/>
        </p:nvSpPr>
        <p:spPr>
          <a:xfrm>
            <a:off x="5645846" y="1114797"/>
            <a:ext cx="1385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 mil elementos</a:t>
            </a:r>
            <a:endParaRPr lang="es-MX" sz="1600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xmlns="" id="{C7A07770-F525-4D26-B7B6-6AD61E35E138}"/>
              </a:ext>
            </a:extLst>
          </p:cNvPr>
          <p:cNvSpPr txBox="1"/>
          <p:nvPr/>
        </p:nvSpPr>
        <p:spPr>
          <a:xfrm>
            <a:off x="8751825" y="1114797"/>
            <a:ext cx="1385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 mil elementos</a:t>
            </a:r>
            <a:endParaRPr lang="es-MX" sz="1600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xmlns="" id="{E24ACFDD-A87A-478F-B2AD-A47523E7495E}"/>
              </a:ext>
            </a:extLst>
          </p:cNvPr>
          <p:cNvSpPr txBox="1"/>
          <p:nvPr/>
        </p:nvSpPr>
        <p:spPr>
          <a:xfrm>
            <a:off x="10133852" y="1089435"/>
            <a:ext cx="1385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 mil elementos</a:t>
            </a:r>
            <a:endParaRPr lang="es-MX" sz="1600" dirty="0"/>
          </a:p>
        </p:txBody>
      </p:sp>
      <p:pic>
        <p:nvPicPr>
          <p:cNvPr id="49" name="Gráfico 48" descr="Hombre soldado con relleno sólido">
            <a:extLst>
              <a:ext uri="{FF2B5EF4-FFF2-40B4-BE49-F238E27FC236}">
                <a16:creationId xmlns:a16="http://schemas.microsoft.com/office/drawing/2014/main" xmlns="" id="{EBDC1621-7D03-4200-9585-042339B3FD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71985" y="2147362"/>
            <a:ext cx="295166" cy="295166"/>
          </a:xfrm>
          <a:prstGeom prst="rect">
            <a:avLst/>
          </a:prstGeom>
        </p:spPr>
      </p:pic>
      <p:pic>
        <p:nvPicPr>
          <p:cNvPr id="51" name="Gráfico 50" descr="Hombre soldado con relleno sólido">
            <a:extLst>
              <a:ext uri="{FF2B5EF4-FFF2-40B4-BE49-F238E27FC236}">
                <a16:creationId xmlns:a16="http://schemas.microsoft.com/office/drawing/2014/main" xmlns="" id="{8BEAA759-D350-48EC-AA68-399D3F6A7A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444997" y="2150987"/>
            <a:ext cx="295166" cy="295166"/>
          </a:xfrm>
          <a:prstGeom prst="rect">
            <a:avLst/>
          </a:prstGeom>
        </p:spPr>
      </p:pic>
      <p:pic>
        <p:nvPicPr>
          <p:cNvPr id="52" name="Gráfico 51" descr="Hombre soldado con relleno sólido">
            <a:extLst>
              <a:ext uri="{FF2B5EF4-FFF2-40B4-BE49-F238E27FC236}">
                <a16:creationId xmlns:a16="http://schemas.microsoft.com/office/drawing/2014/main" xmlns="" id="{5E22F27F-0711-4B1A-9231-AE56E0DCA1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611270" y="2149427"/>
            <a:ext cx="295166" cy="295166"/>
          </a:xfrm>
          <a:prstGeom prst="rect">
            <a:avLst/>
          </a:prstGeom>
        </p:spPr>
      </p:pic>
      <p:grpSp>
        <p:nvGrpSpPr>
          <p:cNvPr id="64" name="Grupo 63">
            <a:extLst>
              <a:ext uri="{FF2B5EF4-FFF2-40B4-BE49-F238E27FC236}">
                <a16:creationId xmlns:a16="http://schemas.microsoft.com/office/drawing/2014/main" xmlns="" id="{92A507B7-1138-457A-8254-F09CBE4F525C}"/>
              </a:ext>
            </a:extLst>
          </p:cNvPr>
          <p:cNvGrpSpPr/>
          <p:nvPr/>
        </p:nvGrpSpPr>
        <p:grpSpPr>
          <a:xfrm>
            <a:off x="6338571" y="2156558"/>
            <a:ext cx="620336" cy="296726"/>
            <a:chOff x="6514063" y="2587199"/>
            <a:chExt cx="620336" cy="296726"/>
          </a:xfrm>
        </p:grpSpPr>
        <p:pic>
          <p:nvPicPr>
            <p:cNvPr id="53" name="Gráfico 52" descr="Hombre soldado con relleno sólido">
              <a:extLst>
                <a:ext uri="{FF2B5EF4-FFF2-40B4-BE49-F238E27FC236}">
                  <a16:creationId xmlns:a16="http://schemas.microsoft.com/office/drawing/2014/main" xmlns="" id="{61398421-7DE8-4819-988F-FDE87E6CD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514063" y="2588759"/>
              <a:ext cx="295166" cy="295166"/>
            </a:xfrm>
            <a:prstGeom prst="rect">
              <a:avLst/>
            </a:prstGeom>
          </p:spPr>
        </p:pic>
        <p:pic>
          <p:nvPicPr>
            <p:cNvPr id="54" name="Gráfico 53" descr="Hombre soldado con relleno sólido">
              <a:extLst>
                <a:ext uri="{FF2B5EF4-FFF2-40B4-BE49-F238E27FC236}">
                  <a16:creationId xmlns:a16="http://schemas.microsoft.com/office/drawing/2014/main" xmlns="" id="{36D27A84-E645-4FBB-B85F-FB083C958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680336" y="2587199"/>
              <a:ext cx="295166" cy="295166"/>
            </a:xfrm>
            <a:prstGeom prst="rect">
              <a:avLst/>
            </a:prstGeom>
          </p:spPr>
        </p:pic>
        <p:pic>
          <p:nvPicPr>
            <p:cNvPr id="55" name="Gráfico 54" descr="Hombre soldado con relleno sólido">
              <a:extLst>
                <a:ext uri="{FF2B5EF4-FFF2-40B4-BE49-F238E27FC236}">
                  <a16:creationId xmlns:a16="http://schemas.microsoft.com/office/drawing/2014/main" xmlns="" id="{82B6CCEA-9E91-4FB5-89B5-2D0CDFDEA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839233" y="2587199"/>
              <a:ext cx="295166" cy="295166"/>
            </a:xfrm>
            <a:prstGeom prst="rect">
              <a:avLst/>
            </a:prstGeom>
          </p:spPr>
        </p:pic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xmlns="" id="{7D4F6AF0-BB55-4DF8-9F03-7632F4079107}"/>
              </a:ext>
            </a:extLst>
          </p:cNvPr>
          <p:cNvGrpSpPr/>
          <p:nvPr/>
        </p:nvGrpSpPr>
        <p:grpSpPr>
          <a:xfrm>
            <a:off x="9404341" y="2141839"/>
            <a:ext cx="786609" cy="296726"/>
            <a:chOff x="9736846" y="2572480"/>
            <a:chExt cx="786609" cy="296726"/>
          </a:xfrm>
        </p:grpSpPr>
        <p:pic>
          <p:nvPicPr>
            <p:cNvPr id="56" name="Gráfico 55" descr="Hombre soldado con relleno sólido">
              <a:extLst>
                <a:ext uri="{FF2B5EF4-FFF2-40B4-BE49-F238E27FC236}">
                  <a16:creationId xmlns:a16="http://schemas.microsoft.com/office/drawing/2014/main" xmlns="" id="{2CCEC6B9-A21F-422D-9756-EE06C7C7C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9736846" y="2574040"/>
              <a:ext cx="295166" cy="295166"/>
            </a:xfrm>
            <a:prstGeom prst="rect">
              <a:avLst/>
            </a:prstGeom>
          </p:spPr>
        </p:pic>
        <p:pic>
          <p:nvPicPr>
            <p:cNvPr id="57" name="Gráfico 56" descr="Hombre soldado con relleno sólido">
              <a:extLst>
                <a:ext uri="{FF2B5EF4-FFF2-40B4-BE49-F238E27FC236}">
                  <a16:creationId xmlns:a16="http://schemas.microsoft.com/office/drawing/2014/main" xmlns="" id="{7E64F323-A4E9-4965-8F30-4A14E8A89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9903119" y="2572480"/>
              <a:ext cx="295166" cy="295166"/>
            </a:xfrm>
            <a:prstGeom prst="rect">
              <a:avLst/>
            </a:prstGeom>
          </p:spPr>
        </p:pic>
        <p:pic>
          <p:nvPicPr>
            <p:cNvPr id="58" name="Gráfico 57" descr="Hombre soldado con relleno sólido">
              <a:extLst>
                <a:ext uri="{FF2B5EF4-FFF2-40B4-BE49-F238E27FC236}">
                  <a16:creationId xmlns:a16="http://schemas.microsoft.com/office/drawing/2014/main" xmlns="" id="{31D69168-CE68-4C9E-9AE7-F7F37E0AD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062016" y="2572480"/>
              <a:ext cx="295166" cy="295166"/>
            </a:xfrm>
            <a:prstGeom prst="rect">
              <a:avLst/>
            </a:prstGeom>
          </p:spPr>
        </p:pic>
        <p:pic>
          <p:nvPicPr>
            <p:cNvPr id="59" name="Gráfico 58" descr="Hombre soldado con relleno sólido">
              <a:extLst>
                <a:ext uri="{FF2B5EF4-FFF2-40B4-BE49-F238E27FC236}">
                  <a16:creationId xmlns:a16="http://schemas.microsoft.com/office/drawing/2014/main" xmlns="" id="{9268D909-87B6-4F06-882D-D06E11F3F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228289" y="2572710"/>
              <a:ext cx="295166" cy="295166"/>
            </a:xfrm>
            <a:prstGeom prst="rect">
              <a:avLst/>
            </a:prstGeom>
          </p:spPr>
        </p:pic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xmlns="" id="{47F19739-F732-4AFD-A28F-8C9AD9341ED0}"/>
              </a:ext>
            </a:extLst>
          </p:cNvPr>
          <p:cNvGrpSpPr/>
          <p:nvPr/>
        </p:nvGrpSpPr>
        <p:grpSpPr>
          <a:xfrm>
            <a:off x="10686690" y="2112707"/>
            <a:ext cx="937113" cy="303859"/>
            <a:chOff x="11397892" y="2543348"/>
            <a:chExt cx="937113" cy="303859"/>
          </a:xfrm>
        </p:grpSpPr>
        <p:pic>
          <p:nvPicPr>
            <p:cNvPr id="60" name="Gráfico 59" descr="Hombre soldado con relleno sólido">
              <a:extLst>
                <a:ext uri="{FF2B5EF4-FFF2-40B4-BE49-F238E27FC236}">
                  <a16:creationId xmlns:a16="http://schemas.microsoft.com/office/drawing/2014/main" xmlns="" id="{B137F9AE-57F0-490E-BFCB-9568B639F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1397892" y="2552041"/>
              <a:ext cx="295166" cy="295166"/>
            </a:xfrm>
            <a:prstGeom prst="rect">
              <a:avLst/>
            </a:prstGeom>
          </p:spPr>
        </p:pic>
        <p:pic>
          <p:nvPicPr>
            <p:cNvPr id="61" name="Gráfico 60" descr="Hombre soldado con relleno sólido">
              <a:extLst>
                <a:ext uri="{FF2B5EF4-FFF2-40B4-BE49-F238E27FC236}">
                  <a16:creationId xmlns:a16="http://schemas.microsoft.com/office/drawing/2014/main" xmlns="" id="{3205E7AA-9295-4581-AC01-AAC12B4E9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1564165" y="2550481"/>
              <a:ext cx="295166" cy="295166"/>
            </a:xfrm>
            <a:prstGeom prst="rect">
              <a:avLst/>
            </a:prstGeom>
          </p:spPr>
        </p:pic>
        <p:pic>
          <p:nvPicPr>
            <p:cNvPr id="62" name="Gráfico 61" descr="Hombre soldado con relleno sólido">
              <a:extLst>
                <a:ext uri="{FF2B5EF4-FFF2-40B4-BE49-F238E27FC236}">
                  <a16:creationId xmlns:a16="http://schemas.microsoft.com/office/drawing/2014/main" xmlns="" id="{7BCC08E8-0691-4E7F-BAB2-2F6AC7C26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1723062" y="2550481"/>
              <a:ext cx="295166" cy="295166"/>
            </a:xfrm>
            <a:prstGeom prst="rect">
              <a:avLst/>
            </a:prstGeom>
          </p:spPr>
        </p:pic>
        <p:pic>
          <p:nvPicPr>
            <p:cNvPr id="63" name="Gráfico 62" descr="Hombre soldado con relleno sólido">
              <a:extLst>
                <a:ext uri="{FF2B5EF4-FFF2-40B4-BE49-F238E27FC236}">
                  <a16:creationId xmlns:a16="http://schemas.microsoft.com/office/drawing/2014/main" xmlns="" id="{7F9DD83F-623C-4D07-A1C3-09A7D8619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1889335" y="2550711"/>
              <a:ext cx="295166" cy="295166"/>
            </a:xfrm>
            <a:prstGeom prst="rect">
              <a:avLst/>
            </a:prstGeom>
          </p:spPr>
        </p:pic>
        <p:pic>
          <p:nvPicPr>
            <p:cNvPr id="66" name="Gráfico 65" descr="Hombre soldado con relleno sólido">
              <a:extLst>
                <a:ext uri="{FF2B5EF4-FFF2-40B4-BE49-F238E27FC236}">
                  <a16:creationId xmlns:a16="http://schemas.microsoft.com/office/drawing/2014/main" xmlns="" id="{EAF09B5C-611E-4594-AA7B-9DF438832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2039839" y="2543348"/>
              <a:ext cx="295166" cy="295166"/>
            </a:xfrm>
            <a:prstGeom prst="rect">
              <a:avLst/>
            </a:prstGeom>
          </p:spPr>
        </p:pic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xmlns="" id="{A9364EC7-292D-4E4C-BB18-2D0337E40763}"/>
              </a:ext>
            </a:extLst>
          </p:cNvPr>
          <p:cNvGrpSpPr/>
          <p:nvPr/>
        </p:nvGrpSpPr>
        <p:grpSpPr>
          <a:xfrm>
            <a:off x="429495" y="2623443"/>
            <a:ext cx="10860771" cy="324456"/>
            <a:chOff x="429495" y="2930577"/>
            <a:chExt cx="10105619" cy="279464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xmlns="" id="{E0FB463D-3AAA-4A79-B2B3-F2DDA0DCD3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98" b="70547"/>
            <a:stretch/>
          </p:blipFill>
          <p:spPr bwMode="auto">
            <a:xfrm>
              <a:off x="429495" y="2935241"/>
              <a:ext cx="3368962" cy="270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2">
              <a:extLst>
                <a:ext uri="{FF2B5EF4-FFF2-40B4-BE49-F238E27FC236}">
                  <a16:creationId xmlns:a16="http://schemas.microsoft.com/office/drawing/2014/main" xmlns="" id="{9E5F2C99-937F-4584-9EE3-90966DBA64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98" b="70547"/>
            <a:stretch/>
          </p:blipFill>
          <p:spPr bwMode="auto">
            <a:xfrm>
              <a:off x="3798457" y="2930577"/>
              <a:ext cx="3368962" cy="270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2">
              <a:extLst>
                <a:ext uri="{FF2B5EF4-FFF2-40B4-BE49-F238E27FC236}">
                  <a16:creationId xmlns:a16="http://schemas.microsoft.com/office/drawing/2014/main" xmlns="" id="{7B5CCF53-7E7D-4AB6-AB69-419DEC897D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98" b="70547"/>
            <a:stretch/>
          </p:blipFill>
          <p:spPr bwMode="auto">
            <a:xfrm>
              <a:off x="7166152" y="2939905"/>
              <a:ext cx="3368962" cy="270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894297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adroTexto 76">
            <a:extLst>
              <a:ext uri="{FF2B5EF4-FFF2-40B4-BE49-F238E27FC236}">
                <a16:creationId xmlns:a16="http://schemas.microsoft.com/office/drawing/2014/main" xmlns="" id="{76C8FDE4-1026-4BDF-850D-3A8D0A5230E0}"/>
              </a:ext>
            </a:extLst>
          </p:cNvPr>
          <p:cNvSpPr txBox="1"/>
          <p:nvPr/>
        </p:nvSpPr>
        <p:spPr>
          <a:xfrm>
            <a:off x="4750141" y="296902"/>
            <a:ext cx="6898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000" b="1" dirty="0">
                <a:solidFill>
                  <a:srgbClr val="395423"/>
                </a:solidFill>
              </a:rPr>
              <a:t>Respecto a la formación de sus elementos, algunas observaciones: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xmlns="" id="{A4686705-E802-4186-BB37-422FD398D853}"/>
              </a:ext>
            </a:extLst>
          </p:cNvPr>
          <p:cNvSpPr txBox="1"/>
          <p:nvPr/>
        </p:nvSpPr>
        <p:spPr>
          <a:xfrm>
            <a:off x="5552472" y="2257640"/>
            <a:ext cx="6096000" cy="11462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b="1" dirty="0">
                <a:solidFill>
                  <a:srgbClr val="0F4495"/>
                </a:solidFill>
              </a:rPr>
              <a:t>Las respuestas a una misma solicitud de información son diferentes: </a:t>
            </a:r>
            <a:r>
              <a:rPr lang="es-MX" dirty="0"/>
              <a:t>cambian el número de horas de profesionalización, los criterios que utilizan, no se conoce la malla curricular </a:t>
            </a:r>
            <a:r>
              <a:rPr lang="es-MX" dirty="0" smtClean="0"/>
              <a:t>ni  </a:t>
            </a:r>
            <a:r>
              <a:rPr lang="es-MX" dirty="0"/>
              <a:t>si </a:t>
            </a:r>
            <a:r>
              <a:rPr lang="es-MX" dirty="0" smtClean="0"/>
              <a:t>hacen </a:t>
            </a:r>
            <a:r>
              <a:rPr lang="es-MX" dirty="0"/>
              <a:t>evaluaciones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xmlns="" id="{A7EC2D41-B805-4233-AE12-D3793A41445F}"/>
              </a:ext>
            </a:extLst>
          </p:cNvPr>
          <p:cNvSpPr txBox="1"/>
          <p:nvPr/>
        </p:nvSpPr>
        <p:spPr>
          <a:xfrm>
            <a:off x="5552472" y="3746566"/>
            <a:ext cx="6096000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b="1" dirty="0" smtClean="0">
                <a:solidFill>
                  <a:srgbClr val="0F4495"/>
                </a:solidFill>
              </a:rPr>
              <a:t>Hasta </a:t>
            </a:r>
            <a:r>
              <a:rPr lang="es-MX" b="1" dirty="0">
                <a:solidFill>
                  <a:srgbClr val="0F4495"/>
                </a:solidFill>
              </a:rPr>
              <a:t>noviembre </a:t>
            </a:r>
            <a:r>
              <a:rPr lang="es-MX" b="1" dirty="0" smtClean="0">
                <a:solidFill>
                  <a:srgbClr val="0F4495"/>
                </a:solidFill>
              </a:rPr>
              <a:t>de 2021,</a:t>
            </a:r>
            <a:r>
              <a:rPr lang="es-MX" b="1" dirty="0">
                <a:solidFill>
                  <a:srgbClr val="0F4495"/>
                </a:solidFill>
              </a:rPr>
              <a:t> solo </a:t>
            </a:r>
            <a:r>
              <a:rPr lang="es-MX" b="1" dirty="0" smtClean="0">
                <a:solidFill>
                  <a:srgbClr val="0F4495"/>
                </a:solidFill>
              </a:rPr>
              <a:t>20,995 contaba </a:t>
            </a:r>
            <a:r>
              <a:rPr lang="es-MX" b="1" dirty="0">
                <a:solidFill>
                  <a:srgbClr val="0F4495"/>
                </a:solidFill>
              </a:rPr>
              <a:t>con </a:t>
            </a:r>
            <a:r>
              <a:rPr lang="es-MX" b="1" dirty="0" smtClean="0">
                <a:solidFill>
                  <a:srgbClr val="0F4495"/>
                </a:solidFill>
              </a:rPr>
              <a:t>el Certificado Único Policial, el 20% de los elementos.</a:t>
            </a:r>
            <a:r>
              <a:rPr lang="es-MX" dirty="0" smtClean="0"/>
              <a:t>. </a:t>
            </a:r>
            <a:endParaRPr lang="es-MX" b="1" dirty="0">
              <a:solidFill>
                <a:srgbClr val="0F4495"/>
              </a:solidFill>
            </a:endParaRPr>
          </a:p>
        </p:txBody>
      </p:sp>
      <p:pic>
        <p:nvPicPr>
          <p:cNvPr id="86" name="Gráfico 85" descr="Flechas de cheurón con relleno sólido">
            <a:extLst>
              <a:ext uri="{FF2B5EF4-FFF2-40B4-BE49-F238E27FC236}">
                <a16:creationId xmlns:a16="http://schemas.microsoft.com/office/drawing/2014/main" xmlns="" id="{648766D8-5D4D-4BBF-B71E-8F70C7E2B8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888001" y="2257640"/>
            <a:ext cx="457200" cy="457200"/>
          </a:xfrm>
          <a:prstGeom prst="rect">
            <a:avLst/>
          </a:prstGeom>
        </p:spPr>
      </p:pic>
      <p:pic>
        <p:nvPicPr>
          <p:cNvPr id="87" name="Gráfico 86" descr="Flechas de cheurón con relleno sólido">
            <a:extLst>
              <a:ext uri="{FF2B5EF4-FFF2-40B4-BE49-F238E27FC236}">
                <a16:creationId xmlns:a16="http://schemas.microsoft.com/office/drawing/2014/main" xmlns="" id="{6C09FC01-D58C-4544-B01F-21470C165F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910965" y="3746566"/>
            <a:ext cx="457200" cy="457200"/>
          </a:xfrm>
          <a:prstGeom prst="rect">
            <a:avLst/>
          </a:prstGeom>
        </p:spPr>
      </p:pic>
      <p:pic>
        <p:nvPicPr>
          <p:cNvPr id="1026" name="Picture 2" descr="Ni civiles ni policías: Guardia Nacional solo ha reclutado a militares que  carecen de evaluación policial | El Heraldo de Saltillo">
            <a:extLst>
              <a:ext uri="{FF2B5EF4-FFF2-40B4-BE49-F238E27FC236}">
                <a16:creationId xmlns:a16="http://schemas.microsoft.com/office/drawing/2014/main" xmlns="" id="{A77EC04B-B1B7-43D1-ABFC-BF7017286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2" r="27331"/>
          <a:stretch/>
        </p:blipFill>
        <p:spPr bwMode="auto">
          <a:xfrm>
            <a:off x="0" y="0"/>
            <a:ext cx="44285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16867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F9E11323-FA9C-480C-9070-77D5E5679E98}"/>
              </a:ext>
            </a:extLst>
          </p:cNvPr>
          <p:cNvSpPr txBox="1"/>
          <p:nvPr/>
        </p:nvSpPr>
        <p:spPr>
          <a:xfrm>
            <a:off x="1146330" y="411560"/>
            <a:ext cx="4609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000" b="1" dirty="0">
                <a:solidFill>
                  <a:srgbClr val="0F4495"/>
                </a:solidFill>
              </a:rPr>
              <a:t>Despliegue por estado: </a:t>
            </a:r>
          </a:p>
        </p:txBody>
      </p:sp>
      <p:grpSp>
        <p:nvGrpSpPr>
          <p:cNvPr id="44" name="Grupo 43">
            <a:extLst>
              <a:ext uri="{FF2B5EF4-FFF2-40B4-BE49-F238E27FC236}">
                <a16:creationId xmlns:a16="http://schemas.microsoft.com/office/drawing/2014/main" xmlns="" id="{F049092C-886A-4BE5-94A0-F38DD243E18D}"/>
              </a:ext>
            </a:extLst>
          </p:cNvPr>
          <p:cNvGrpSpPr/>
          <p:nvPr/>
        </p:nvGrpSpPr>
        <p:grpSpPr>
          <a:xfrm>
            <a:off x="491269" y="354754"/>
            <a:ext cx="500591" cy="500591"/>
            <a:chOff x="491269" y="354754"/>
            <a:chExt cx="500591" cy="500591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xmlns="" id="{414C0F30-3FE9-497F-AF53-B4F0BC5E6172}"/>
                </a:ext>
              </a:extLst>
            </p:cNvPr>
            <p:cNvSpPr/>
            <p:nvPr/>
          </p:nvSpPr>
          <p:spPr>
            <a:xfrm>
              <a:off x="491269" y="354754"/>
              <a:ext cx="500591" cy="500591"/>
            </a:xfrm>
            <a:prstGeom prst="ellipse">
              <a:avLst/>
            </a:prstGeom>
            <a:solidFill>
              <a:srgbClr val="0F44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pic>
          <p:nvPicPr>
            <p:cNvPr id="43" name="Gráfico 42" descr="Mapa con marcador con relleno sólido">
              <a:extLst>
                <a:ext uri="{FF2B5EF4-FFF2-40B4-BE49-F238E27FC236}">
                  <a16:creationId xmlns:a16="http://schemas.microsoft.com/office/drawing/2014/main" xmlns="" id="{454C2164-728F-4119-BC2F-A15A641AD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28360" y="354754"/>
              <a:ext cx="426408" cy="426408"/>
            </a:xfrm>
            <a:prstGeom prst="rect">
              <a:avLst/>
            </a:prstGeom>
          </p:spPr>
        </p:pic>
      </p:grpSp>
      <p:pic>
        <p:nvPicPr>
          <p:cNvPr id="3" name="Imagen 2" descr="Mapa de la pantalla de una computadora&#10;&#10;Descripción generada automáticamente con confianza media">
            <a:extLst>
              <a:ext uri="{FF2B5EF4-FFF2-40B4-BE49-F238E27FC236}">
                <a16:creationId xmlns:a16="http://schemas.microsoft.com/office/drawing/2014/main" xmlns="" id="{ECF214EF-4400-402B-957F-6D65464AA6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>
          <a:xfrm>
            <a:off x="3597277" y="423105"/>
            <a:ext cx="8673659" cy="5563258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96480"/>
              </p:ext>
            </p:extLst>
          </p:nvPr>
        </p:nvGraphicFramePr>
        <p:xfrm>
          <a:off x="249382" y="2075572"/>
          <a:ext cx="345572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860"/>
                <a:gridCol w="17278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5 violencia homicida 2021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Elementos GN asignados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Guanajuato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6,603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Baja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California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2,199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Estado de México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9,927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Michoacán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6,508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Chihuahua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2,649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b="1" kern="1200" dirty="0" smtClean="0">
                          <a:solidFill>
                            <a:srgbClr val="0F449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 CDMX</a:t>
                      </a:r>
                      <a:endParaRPr lang="es-MX" sz="1200" b="1" kern="1200" dirty="0">
                        <a:solidFill>
                          <a:srgbClr val="0F4495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kern="1200" dirty="0" smtClean="0">
                          <a:solidFill>
                            <a:srgbClr val="0F449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13,102</a:t>
                      </a:r>
                      <a:endParaRPr lang="es-MX" sz="1200" b="1" kern="1200" dirty="0">
                        <a:solidFill>
                          <a:srgbClr val="0F4495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22912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02062A0E-12BA-40C5-A004-5BF5FFC48CC4}"/>
              </a:ext>
            </a:extLst>
          </p:cNvPr>
          <p:cNvSpPr txBox="1"/>
          <p:nvPr/>
        </p:nvSpPr>
        <p:spPr>
          <a:xfrm>
            <a:off x="1146330" y="411560"/>
            <a:ext cx="8864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sz="2000" b="1" dirty="0">
                <a:solidFill>
                  <a:srgbClr val="0F4495"/>
                </a:solidFill>
              </a:rPr>
              <a:t>Presuntas violaciones a los derechos humanos: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56C6BE17-F6F1-466D-AE45-9CBBF6C78029}"/>
              </a:ext>
            </a:extLst>
          </p:cNvPr>
          <p:cNvGrpSpPr/>
          <p:nvPr/>
        </p:nvGrpSpPr>
        <p:grpSpPr>
          <a:xfrm>
            <a:off x="491269" y="251106"/>
            <a:ext cx="603076" cy="707886"/>
            <a:chOff x="491269" y="251106"/>
            <a:chExt cx="603076" cy="707886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xmlns="" id="{F503D762-0A22-459F-92C3-E8C88F7A46D2}"/>
                </a:ext>
              </a:extLst>
            </p:cNvPr>
            <p:cNvSpPr/>
            <p:nvPr/>
          </p:nvSpPr>
          <p:spPr>
            <a:xfrm>
              <a:off x="491269" y="354754"/>
              <a:ext cx="500591" cy="500591"/>
            </a:xfrm>
            <a:prstGeom prst="ellipse">
              <a:avLst/>
            </a:prstGeom>
            <a:solidFill>
              <a:srgbClr val="0F44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xmlns="" id="{5E9B49C3-FF92-4DF1-AFE9-B64778DE22FE}"/>
                </a:ext>
              </a:extLst>
            </p:cNvPr>
            <p:cNvSpPr txBox="1"/>
            <p:nvPr/>
          </p:nvSpPr>
          <p:spPr>
            <a:xfrm>
              <a:off x="580601" y="251106"/>
              <a:ext cx="51374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MX" sz="4000" b="1" dirty="0">
                  <a:solidFill>
                    <a:schemeClr val="bg1"/>
                  </a:solidFill>
                  <a:effectLst/>
                  <a:latin typeface="Berlin Sans FB Demi" panose="020E0802020502020306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!</a:t>
              </a:r>
              <a:endParaRPr lang="es-MX" sz="4000" b="1" dirty="0">
                <a:solidFill>
                  <a:schemeClr val="bg1"/>
                </a:solidFill>
                <a:latin typeface="Berlin Sans FB Demi" panose="020E0802020502020306" pitchFamily="34" charset="0"/>
              </a:endParaRPr>
            </a:p>
          </p:txBody>
        </p:sp>
      </p:grpSp>
      <p:pic>
        <p:nvPicPr>
          <p:cNvPr id="12" name="Gráfico 11" descr="Flechas de cheurón con relleno sólido">
            <a:extLst>
              <a:ext uri="{FF2B5EF4-FFF2-40B4-BE49-F238E27FC236}">
                <a16:creationId xmlns:a16="http://schemas.microsoft.com/office/drawing/2014/main" xmlns="" id="{CB423DF5-909A-4C62-8D06-81A993F67E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12939" y="2625908"/>
            <a:ext cx="651579" cy="835382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14DEFABB-2E19-4003-8416-F6FE56E253EF}"/>
              </a:ext>
            </a:extLst>
          </p:cNvPr>
          <p:cNvSpPr txBox="1"/>
          <p:nvPr/>
        </p:nvSpPr>
        <p:spPr>
          <a:xfrm>
            <a:off x="4524509" y="2242122"/>
            <a:ext cx="1633042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3954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914 QUEJAS</a:t>
            </a:r>
          </a:p>
        </p:txBody>
      </p:sp>
      <p:pic>
        <p:nvPicPr>
          <p:cNvPr id="17" name="Imagen 16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xmlns="" id="{823A8BF6-BE14-4E58-9FD4-8597FE5B30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8" b="18796"/>
          <a:stretch/>
        </p:blipFill>
        <p:spPr>
          <a:xfrm>
            <a:off x="2219940" y="3409355"/>
            <a:ext cx="1899675" cy="506818"/>
          </a:xfrm>
          <a:prstGeom prst="rect">
            <a:avLst/>
          </a:prstGeom>
        </p:spPr>
      </p:pic>
      <p:pic>
        <p:nvPicPr>
          <p:cNvPr id="18" name="Imagen 17" descr="Imagen que contiene objeto, reloj, firmar, calle&#10;&#10;Descripción generada automáticamente">
            <a:extLst>
              <a:ext uri="{FF2B5EF4-FFF2-40B4-BE49-F238E27FC236}">
                <a16:creationId xmlns:a16="http://schemas.microsoft.com/office/drawing/2014/main" xmlns="" id="{04F9274C-9A99-4F35-BFA9-73EAC982D9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377" y="2313946"/>
            <a:ext cx="1732424" cy="354605"/>
          </a:xfrm>
          <a:prstGeom prst="rect">
            <a:avLst/>
          </a:prstGeom>
        </p:spPr>
      </p:pic>
      <p:pic>
        <p:nvPicPr>
          <p:cNvPr id="19" name="Imagen 18" descr="Texto&#10;&#10;Descripción generada automáticamente con confianza media">
            <a:extLst>
              <a:ext uri="{FF2B5EF4-FFF2-40B4-BE49-F238E27FC236}">
                <a16:creationId xmlns:a16="http://schemas.microsoft.com/office/drawing/2014/main" xmlns="" id="{BC6C4DF3-6836-4D19-9F68-410A117FD9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377" y="2913129"/>
            <a:ext cx="1509912" cy="377478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631409FF-5677-4998-AA83-D50B0E96E83B}"/>
              </a:ext>
            </a:extLst>
          </p:cNvPr>
          <p:cNvSpPr txBox="1"/>
          <p:nvPr/>
        </p:nvSpPr>
        <p:spPr>
          <a:xfrm>
            <a:off x="4524509" y="2825840"/>
            <a:ext cx="1633042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3954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341 QUEJAS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D5C0F463-4A60-4D7C-B0F1-5D79FDF5CB42}"/>
              </a:ext>
            </a:extLst>
          </p:cNvPr>
          <p:cNvSpPr txBox="1"/>
          <p:nvPr/>
        </p:nvSpPr>
        <p:spPr>
          <a:xfrm>
            <a:off x="4524509" y="3452898"/>
            <a:ext cx="1633042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MX" b="1" dirty="0">
                <a:solidFill>
                  <a:srgbClr val="3954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487 QUEJAS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xmlns="" id="{6A8CD78E-2E1E-4304-B6D6-6EB77153AD99}"/>
              </a:ext>
            </a:extLst>
          </p:cNvPr>
          <p:cNvSpPr txBox="1"/>
          <p:nvPr/>
        </p:nvSpPr>
        <p:spPr>
          <a:xfrm>
            <a:off x="2106754" y="1502903"/>
            <a:ext cx="4448262" cy="367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sz="1800"/>
              <a:t>De diciembre de 2018 a junio de 2021:</a:t>
            </a:r>
            <a:endParaRPr lang="es-MX" sz="1800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xmlns="" id="{D936EAF4-DB58-4CDC-9E8A-98B62B520C68}"/>
              </a:ext>
            </a:extLst>
          </p:cNvPr>
          <p:cNvCxnSpPr>
            <a:cxnSpLocks/>
          </p:cNvCxnSpPr>
          <p:nvPr/>
        </p:nvCxnSpPr>
        <p:spPr>
          <a:xfrm>
            <a:off x="4119615" y="2401931"/>
            <a:ext cx="387248" cy="0"/>
          </a:xfrm>
          <a:prstGeom prst="straightConnector1">
            <a:avLst/>
          </a:prstGeom>
          <a:ln w="53975">
            <a:solidFill>
              <a:srgbClr val="3954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xmlns="" id="{1EAEFDC5-48AC-432D-8D7C-163987C45F50}"/>
              </a:ext>
            </a:extLst>
          </p:cNvPr>
          <p:cNvCxnSpPr>
            <a:cxnSpLocks/>
          </p:cNvCxnSpPr>
          <p:nvPr/>
        </p:nvCxnSpPr>
        <p:spPr>
          <a:xfrm>
            <a:off x="4137261" y="3062331"/>
            <a:ext cx="387248" cy="0"/>
          </a:xfrm>
          <a:prstGeom prst="straightConnector1">
            <a:avLst/>
          </a:prstGeom>
          <a:ln w="53975">
            <a:solidFill>
              <a:srgbClr val="3954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xmlns="" id="{28B97DBE-6CBB-4071-922E-486659CB5C09}"/>
              </a:ext>
            </a:extLst>
          </p:cNvPr>
          <p:cNvCxnSpPr>
            <a:cxnSpLocks/>
          </p:cNvCxnSpPr>
          <p:nvPr/>
        </p:nvCxnSpPr>
        <p:spPr>
          <a:xfrm>
            <a:off x="4119615" y="3662764"/>
            <a:ext cx="387248" cy="0"/>
          </a:xfrm>
          <a:prstGeom prst="straightConnector1">
            <a:avLst/>
          </a:prstGeom>
          <a:ln w="53975">
            <a:solidFill>
              <a:srgbClr val="3954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xmlns="" id="{380008C3-7A3D-4DBD-8A36-0B3FD205F1A4}"/>
              </a:ext>
            </a:extLst>
          </p:cNvPr>
          <p:cNvSpPr txBox="1"/>
          <p:nvPr/>
        </p:nvSpPr>
        <p:spPr>
          <a:xfrm>
            <a:off x="7309905" y="2480079"/>
            <a:ext cx="2700870" cy="11270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Torturas, desapariciones forzadas, tratos crueles, inhumanos o degradantes, y detenciones arbitrarias.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E7AF24E4-4DDB-40A3-BF1D-7BD851B6E7D7}"/>
              </a:ext>
            </a:extLst>
          </p:cNvPr>
          <p:cNvSpPr txBox="1"/>
          <p:nvPr/>
        </p:nvSpPr>
        <p:spPr>
          <a:xfrm>
            <a:off x="7660334" y="1951344"/>
            <a:ext cx="200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 b="1">
                <a:solidFill>
                  <a:srgbClr val="3954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1,742 QUEJAS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xmlns="" id="{A156943B-1FFA-4709-A76A-2EE9B83A2EEB}"/>
              </a:ext>
            </a:extLst>
          </p:cNvPr>
          <p:cNvSpPr txBox="1"/>
          <p:nvPr/>
        </p:nvSpPr>
        <p:spPr>
          <a:xfrm>
            <a:off x="1146330" y="4626523"/>
            <a:ext cx="10506075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lvl="0">
              <a:lnSpc>
                <a:spcPct val="107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es-MX" sz="1600" b="1" dirty="0">
                <a:solidFill>
                  <a:srgbClr val="0F4495"/>
                </a:solidFill>
              </a:rPr>
              <a:t>De las 487 quejas contra la GN, solo 1 ha derivado en una recomendación de la </a:t>
            </a:r>
            <a:r>
              <a:rPr lang="es-MX" sz="1600" b="1" dirty="0" smtClean="0">
                <a:solidFill>
                  <a:srgbClr val="0F4495"/>
                </a:solidFill>
              </a:rPr>
              <a:t>CNDH. </a:t>
            </a:r>
            <a:r>
              <a:rPr lang="es-MX" sz="1600" dirty="0"/>
              <a:t>En cuanto a las Fuerzas Armadas, a diciembre de 2021 la SEDENA había recibido 7 recomendaciones, y la SEMAR 8..</a:t>
            </a:r>
          </a:p>
        </p:txBody>
      </p:sp>
    </p:spTree>
    <p:extLst>
      <p:ext uri="{BB962C8B-B14F-4D97-AF65-F5344CB8AC3E}">
        <p14:creationId xmlns:p14="http://schemas.microsoft.com/office/powerpoint/2010/main" val="238167340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MLO advierte sanciones a Guardia Nacional si viola derechos – Noticieros  Televisa">
            <a:extLst>
              <a:ext uri="{FF2B5EF4-FFF2-40B4-BE49-F238E27FC236}">
                <a16:creationId xmlns:a16="http://schemas.microsoft.com/office/drawing/2014/main" xmlns="" id="{9FB49C4A-4501-415F-8474-EE92FC546E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6" b="41701"/>
          <a:stretch/>
        </p:blipFill>
        <p:spPr bwMode="auto">
          <a:xfrm>
            <a:off x="0" y="-64961"/>
            <a:ext cx="12316754" cy="265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24F7981-FB31-4AF1-920C-DD481F333870}"/>
              </a:ext>
            </a:extLst>
          </p:cNvPr>
          <p:cNvSpPr/>
          <p:nvPr/>
        </p:nvSpPr>
        <p:spPr>
          <a:xfrm rot="60000">
            <a:off x="-387187" y="1955946"/>
            <a:ext cx="3443217" cy="738764"/>
          </a:xfrm>
          <a:prstGeom prst="rect">
            <a:avLst/>
          </a:prstGeom>
          <a:solidFill>
            <a:srgbClr val="0F44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BA3E115D-EA96-4BA8-957E-B0FFC9D0906F}"/>
              </a:ext>
            </a:extLst>
          </p:cNvPr>
          <p:cNvSpPr txBox="1"/>
          <p:nvPr/>
        </p:nvSpPr>
        <p:spPr>
          <a:xfrm>
            <a:off x="527318" y="2077442"/>
            <a:ext cx="2230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2800" b="1" spc="-150" dirty="0">
                <a:solidFill>
                  <a:schemeClr val="bg1"/>
                </a:solidFill>
              </a:rPr>
              <a:t>Reflexiones:</a:t>
            </a:r>
          </a:p>
        </p:txBody>
      </p:sp>
      <p:pic>
        <p:nvPicPr>
          <p:cNvPr id="6" name="Imagen 5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xmlns="" id="{C93586EF-13BE-4920-86AB-A20132ADA5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418" y="-144864"/>
            <a:ext cx="3190875" cy="2371725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104DC84E-BC8B-41F6-8CA4-5AD68F481215}"/>
              </a:ext>
            </a:extLst>
          </p:cNvPr>
          <p:cNvGrpSpPr/>
          <p:nvPr/>
        </p:nvGrpSpPr>
        <p:grpSpPr>
          <a:xfrm>
            <a:off x="227587" y="203786"/>
            <a:ext cx="1691883" cy="711012"/>
            <a:chOff x="118547" y="6053044"/>
            <a:chExt cx="1691883" cy="711012"/>
          </a:xfrm>
          <a:effectLst>
            <a:outerShdw blurRad="254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9" name="Imagen 8" descr="Icono&#10;&#10;Descripción generada automáticamente">
              <a:extLst>
                <a:ext uri="{FF2B5EF4-FFF2-40B4-BE49-F238E27FC236}">
                  <a16:creationId xmlns:a16="http://schemas.microsoft.com/office/drawing/2014/main" xmlns="" id="{D264CC82-4F73-4C52-B676-8B2239FD1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47" y="6053044"/>
              <a:ext cx="711012" cy="711012"/>
            </a:xfrm>
            <a:prstGeom prst="rect">
              <a:avLst/>
            </a:prstGeom>
          </p:spPr>
        </p:pic>
        <p:pic>
          <p:nvPicPr>
            <p:cNvPr id="10" name="Imagen 9" descr="Logotipo&#10;&#10;Descripción generada automáticamente con confianza media">
              <a:extLst>
                <a:ext uri="{FF2B5EF4-FFF2-40B4-BE49-F238E27FC236}">
                  <a16:creationId xmlns:a16="http://schemas.microsoft.com/office/drawing/2014/main" xmlns="" id="{8E744A52-64B0-4180-B350-120D08BEB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980" y="6179856"/>
              <a:ext cx="858450" cy="584200"/>
            </a:xfrm>
            <a:prstGeom prst="rect">
              <a:avLst/>
            </a:prstGeom>
          </p:spPr>
        </p:pic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E9CEC798-A9E1-4174-842C-E166E393BE3E}"/>
              </a:ext>
            </a:extLst>
          </p:cNvPr>
          <p:cNvSpPr txBox="1"/>
          <p:nvPr/>
        </p:nvSpPr>
        <p:spPr>
          <a:xfrm>
            <a:off x="1211050" y="3518641"/>
            <a:ext cx="10335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s-MX" dirty="0"/>
              <a:t>A más de dos años de creación de la GN, es claro que se trata de una corporación militar dirigida por las FFAA.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D974E7DC-B645-4E81-80E6-1DBABED8BCFB}"/>
              </a:ext>
            </a:extLst>
          </p:cNvPr>
          <p:cNvSpPr txBox="1"/>
          <p:nvPr/>
        </p:nvSpPr>
        <p:spPr>
          <a:xfrm>
            <a:off x="1200422" y="5304559"/>
            <a:ext cx="10202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s-MX" dirty="0"/>
              <a:t>El gobierno ha incrementado el poder de las FFAA no solo en tareas de seguridad, sino en  muchas </a:t>
            </a:r>
            <a:r>
              <a:rPr lang="es-MX" dirty="0" smtClean="0"/>
              <a:t>otras tareas que no les corresponden.</a:t>
            </a:r>
            <a:endParaRPr lang="es-MX" dirty="0"/>
          </a:p>
        </p:txBody>
      </p:sp>
      <p:pic>
        <p:nvPicPr>
          <p:cNvPr id="14" name="Gráfico 13" descr="Flechas de cheurón con relleno sólido">
            <a:extLst>
              <a:ext uri="{FF2B5EF4-FFF2-40B4-BE49-F238E27FC236}">
                <a16:creationId xmlns:a16="http://schemas.microsoft.com/office/drawing/2014/main" xmlns="" id="{54D48833-DAED-49A2-AFD7-2CF718EB3BA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45358" y="3493520"/>
            <a:ext cx="457200" cy="457200"/>
          </a:xfrm>
          <a:prstGeom prst="rect">
            <a:avLst/>
          </a:prstGeom>
        </p:spPr>
      </p:pic>
      <p:pic>
        <p:nvPicPr>
          <p:cNvPr id="15" name="Gráfico 14" descr="Flechas de cheurón con relleno sólido">
            <a:extLst>
              <a:ext uri="{FF2B5EF4-FFF2-40B4-BE49-F238E27FC236}">
                <a16:creationId xmlns:a16="http://schemas.microsoft.com/office/drawing/2014/main" xmlns="" id="{E105BC12-DC43-4031-B8AE-1B05FAC8597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34729" y="5304559"/>
            <a:ext cx="457200" cy="457200"/>
          </a:xfrm>
          <a:prstGeom prst="rect">
            <a:avLst/>
          </a:prstGeom>
        </p:spPr>
      </p:pic>
      <p:pic>
        <p:nvPicPr>
          <p:cNvPr id="32" name="Gráfico 13" descr="Flechas de cheurón con relleno sólido">
            <a:extLst>
              <a:ext uri="{FF2B5EF4-FFF2-40B4-BE49-F238E27FC236}">
                <a16:creationId xmlns:a16="http://schemas.microsoft.com/office/drawing/2014/main" xmlns="" id="{54D48833-DAED-49A2-AFD7-2CF718EB3BA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34729" y="4370315"/>
            <a:ext cx="457200" cy="457200"/>
          </a:xfrm>
          <a:prstGeom prst="rect">
            <a:avLst/>
          </a:prstGeom>
        </p:spPr>
      </p:pic>
      <p:sp>
        <p:nvSpPr>
          <p:cNvPr id="33" name="CuadroTexto 10">
            <a:extLst>
              <a:ext uri="{FF2B5EF4-FFF2-40B4-BE49-F238E27FC236}">
                <a16:creationId xmlns:a16="http://schemas.microsoft.com/office/drawing/2014/main" xmlns="" id="{E9CEC798-A9E1-4174-842C-E166E393BE3E}"/>
              </a:ext>
            </a:extLst>
          </p:cNvPr>
          <p:cNvSpPr txBox="1"/>
          <p:nvPr/>
        </p:nvSpPr>
        <p:spPr>
          <a:xfrm>
            <a:off x="1239185" y="4275748"/>
            <a:ext cx="10335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s-MX" dirty="0"/>
              <a:t>Cabe </a:t>
            </a:r>
            <a:r>
              <a:rPr lang="es-MX" dirty="0" smtClean="0"/>
              <a:t>subrayar </a:t>
            </a:r>
            <a:r>
              <a:rPr lang="es-MX" dirty="0"/>
              <a:t>que criticar la militarización no implica una posición en contra de soldados y </a:t>
            </a:r>
            <a:r>
              <a:rPr lang="es-MX" dirty="0" smtClean="0"/>
              <a:t>marinos</a:t>
            </a:r>
            <a:r>
              <a:rPr lang="es-MX" dirty="0"/>
              <a:t>. </a:t>
            </a:r>
            <a:r>
              <a:rPr lang="es-MX" dirty="0" smtClean="0"/>
              <a:t>Es </a:t>
            </a:r>
            <a:r>
              <a:rPr lang="es-MX" dirty="0"/>
              <a:t>una alerta sobre la incapacidad de la Fuerzas Armadas para abarcar las complejas funciones que definen a las </a:t>
            </a:r>
            <a:r>
              <a:rPr lang="es-MX" dirty="0" smtClean="0"/>
              <a:t>policías.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732619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2369</TotalTime>
  <Words>550</Words>
  <Application>Microsoft Office PowerPoint</Application>
  <PresentationFormat>Personalizado</PresentationFormat>
  <Paragraphs>71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IMPORTANCIA DEL CONTROL Y DIGNIFICACIÓN POLICIAL DE LA MANO CON LA SOCIEDAD CIVIL</dc:title>
  <dc:creator>Mike HR</dc:creator>
  <cp:lastModifiedBy>Ahumada Garcia Genaro</cp:lastModifiedBy>
  <cp:revision>41</cp:revision>
  <dcterms:created xsi:type="dcterms:W3CDTF">2021-11-12T18:36:43Z</dcterms:created>
  <dcterms:modified xsi:type="dcterms:W3CDTF">2022-02-15T05:29:29Z</dcterms:modified>
</cp:coreProperties>
</file>