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341" r:id="rId3"/>
    <p:sldId id="342" r:id="rId4"/>
    <p:sldId id="340" r:id="rId5"/>
    <p:sldId id="344" r:id="rId6"/>
    <p:sldId id="323" r:id="rId7"/>
    <p:sldId id="324" r:id="rId8"/>
    <p:sldId id="325" r:id="rId9"/>
    <p:sldId id="328" r:id="rId10"/>
    <p:sldId id="329" r:id="rId11"/>
    <p:sldId id="271" r:id="rId12"/>
    <p:sldId id="322" r:id="rId13"/>
    <p:sldId id="269" r:id="rId14"/>
    <p:sldId id="264" r:id="rId15"/>
    <p:sldId id="273" r:id="rId16"/>
    <p:sldId id="265" r:id="rId17"/>
    <p:sldId id="262" r:id="rId18"/>
    <p:sldId id="276" r:id="rId19"/>
    <p:sldId id="263" r:id="rId20"/>
    <p:sldId id="343" r:id="rId21"/>
    <p:sldId id="266" r:id="rId22"/>
    <p:sldId id="330" r:id="rId23"/>
    <p:sldId id="339" r:id="rId24"/>
    <p:sldId id="331" r:id="rId25"/>
    <p:sldId id="334" r:id="rId26"/>
    <p:sldId id="277" r:id="rId2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40" d="100"/>
          <a:sy n="40" d="100"/>
        </p:scale>
        <p:origin x="1350" y="48"/>
      </p:cViewPr>
      <p:guideLst>
        <p:guide orient="horz" pos="221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Hoja1!$F$42</c:f>
              <c:strCache>
                <c:ptCount val="1"/>
                <c:pt idx="0">
                  <c:v>Incidencia delictiva</c:v>
                </c:pt>
              </c:strCache>
            </c:strRef>
          </c:tx>
          <c:marker>
            <c:symbol val="none"/>
          </c:marker>
          <c:cat>
            <c:strRef>
              <c:f>Hoja1!$E$43:$E$74</c:f>
              <c:strCache>
                <c:ptCount val="32"/>
                <c:pt idx="0">
                  <c:v>Ciudad de México</c:v>
                </c:pt>
                <c:pt idx="1">
                  <c:v>México</c:v>
                </c:pt>
                <c:pt idx="2">
                  <c:v>Morelos</c:v>
                </c:pt>
                <c:pt idx="3">
                  <c:v>Tabasco</c:v>
                </c:pt>
                <c:pt idx="4">
                  <c:v>Guerrero</c:v>
                </c:pt>
                <c:pt idx="5">
                  <c:v>Baja California</c:v>
                </c:pt>
                <c:pt idx="6">
                  <c:v>Jalisco</c:v>
                </c:pt>
                <c:pt idx="7">
                  <c:v>Puebla</c:v>
                </c:pt>
                <c:pt idx="8">
                  <c:v>Aguascalientes</c:v>
                </c:pt>
                <c:pt idx="9">
                  <c:v>Sonora</c:v>
                </c:pt>
                <c:pt idx="10">
                  <c:v>Querétaro</c:v>
                </c:pt>
                <c:pt idx="11">
                  <c:v>Zacatecas</c:v>
                </c:pt>
                <c:pt idx="12">
                  <c:v>Tlaxcala</c:v>
                </c:pt>
                <c:pt idx="13">
                  <c:v>Quintana Roo</c:v>
                </c:pt>
                <c:pt idx="14">
                  <c:v>Nayarit</c:v>
                </c:pt>
                <c:pt idx="15">
                  <c:v>Nuevo León</c:v>
                </c:pt>
                <c:pt idx="16">
                  <c:v>San Luis Potosí</c:v>
                </c:pt>
                <c:pt idx="17">
                  <c:v>Guanajuato</c:v>
                </c:pt>
                <c:pt idx="18">
                  <c:v>Chihuahua</c:v>
                </c:pt>
                <c:pt idx="19">
                  <c:v>Sinaloa</c:v>
                </c:pt>
                <c:pt idx="20">
                  <c:v>Campeche</c:v>
                </c:pt>
                <c:pt idx="21">
                  <c:v>Colima</c:v>
                </c:pt>
                <c:pt idx="22">
                  <c:v>Baja California Sur</c:v>
                </c:pt>
                <c:pt idx="23">
                  <c:v>Coahuila de Zaragoza</c:v>
                </c:pt>
                <c:pt idx="24">
                  <c:v>Yucatán</c:v>
                </c:pt>
                <c:pt idx="25">
                  <c:v>Tamaulipas</c:v>
                </c:pt>
                <c:pt idx="26">
                  <c:v>Michoacán de Ocampo</c:v>
                </c:pt>
                <c:pt idx="27">
                  <c:v>Durango</c:v>
                </c:pt>
                <c:pt idx="28">
                  <c:v>Oaxaca</c:v>
                </c:pt>
                <c:pt idx="29">
                  <c:v>Hidalgo</c:v>
                </c:pt>
                <c:pt idx="30">
                  <c:v>Chiapas</c:v>
                </c:pt>
                <c:pt idx="31">
                  <c:v>Veracruz de Ignacio de la Llave</c:v>
                </c:pt>
              </c:strCache>
            </c:strRef>
          </c:cat>
          <c:val>
            <c:numRef>
              <c:f>Hoja1!$F$43:$F$74</c:f>
              <c:numCache>
                <c:formatCode>General</c:formatCode>
                <c:ptCount val="32"/>
                <c:pt idx="0">
                  <c:v>689.54</c:v>
                </c:pt>
                <c:pt idx="1">
                  <c:v>653.80999999999995</c:v>
                </c:pt>
                <c:pt idx="2">
                  <c:v>485.28</c:v>
                </c:pt>
                <c:pt idx="3">
                  <c:v>456.04</c:v>
                </c:pt>
                <c:pt idx="4">
                  <c:v>450.06</c:v>
                </c:pt>
                <c:pt idx="5">
                  <c:v>439.21</c:v>
                </c:pt>
                <c:pt idx="6">
                  <c:v>430.23</c:v>
                </c:pt>
                <c:pt idx="7">
                  <c:v>423.43</c:v>
                </c:pt>
                <c:pt idx="8">
                  <c:v>399.12</c:v>
                </c:pt>
                <c:pt idx="9">
                  <c:v>397.59</c:v>
                </c:pt>
                <c:pt idx="10">
                  <c:v>353.95</c:v>
                </c:pt>
                <c:pt idx="11">
                  <c:v>346.42</c:v>
                </c:pt>
                <c:pt idx="12">
                  <c:v>338.47</c:v>
                </c:pt>
                <c:pt idx="13">
                  <c:v>332.69</c:v>
                </c:pt>
                <c:pt idx="14">
                  <c:v>331.05</c:v>
                </c:pt>
                <c:pt idx="15">
                  <c:v>324.07</c:v>
                </c:pt>
                <c:pt idx="16">
                  <c:v>316.73</c:v>
                </c:pt>
                <c:pt idx="17">
                  <c:v>292.31</c:v>
                </c:pt>
                <c:pt idx="18">
                  <c:v>288.57</c:v>
                </c:pt>
                <c:pt idx="19">
                  <c:v>287.48</c:v>
                </c:pt>
                <c:pt idx="20">
                  <c:v>282.83</c:v>
                </c:pt>
                <c:pt idx="21">
                  <c:v>270.74</c:v>
                </c:pt>
                <c:pt idx="22">
                  <c:v>256.89999999999998</c:v>
                </c:pt>
                <c:pt idx="23">
                  <c:v>252.99</c:v>
                </c:pt>
                <c:pt idx="24">
                  <c:v>240.98</c:v>
                </c:pt>
                <c:pt idx="25">
                  <c:v>237.06</c:v>
                </c:pt>
                <c:pt idx="26">
                  <c:v>226.24</c:v>
                </c:pt>
                <c:pt idx="27">
                  <c:v>225.66</c:v>
                </c:pt>
                <c:pt idx="28">
                  <c:v>221.52</c:v>
                </c:pt>
                <c:pt idx="29">
                  <c:v>221.35</c:v>
                </c:pt>
                <c:pt idx="30">
                  <c:v>204.64</c:v>
                </c:pt>
                <c:pt idx="31">
                  <c:v>183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90B-43D1-94BE-612F8B331806}"/>
            </c:ext>
          </c:extLst>
        </c:ser>
        <c:ser>
          <c:idx val="1"/>
          <c:order val="1"/>
          <c:tx>
            <c:strRef>
              <c:f>Hoja1!$G$42</c:f>
              <c:strCache>
                <c:ptCount val="1"/>
                <c:pt idx="0">
                  <c:v>Policias * cada 100 H</c:v>
                </c:pt>
              </c:strCache>
            </c:strRef>
          </c:tx>
          <c:marker>
            <c:symbol val="none"/>
          </c:marker>
          <c:cat>
            <c:strRef>
              <c:f>Hoja1!$E$43:$E$74</c:f>
              <c:strCache>
                <c:ptCount val="32"/>
                <c:pt idx="0">
                  <c:v>Ciudad de México</c:v>
                </c:pt>
                <c:pt idx="1">
                  <c:v>México</c:v>
                </c:pt>
                <c:pt idx="2">
                  <c:v>Morelos</c:v>
                </c:pt>
                <c:pt idx="3">
                  <c:v>Tabasco</c:v>
                </c:pt>
                <c:pt idx="4">
                  <c:v>Guerrero</c:v>
                </c:pt>
                <c:pt idx="5">
                  <c:v>Baja California</c:v>
                </c:pt>
                <c:pt idx="6">
                  <c:v>Jalisco</c:v>
                </c:pt>
                <c:pt idx="7">
                  <c:v>Puebla</c:v>
                </c:pt>
                <c:pt idx="8">
                  <c:v>Aguascalientes</c:v>
                </c:pt>
                <c:pt idx="9">
                  <c:v>Sonora</c:v>
                </c:pt>
                <c:pt idx="10">
                  <c:v>Querétaro</c:v>
                </c:pt>
                <c:pt idx="11">
                  <c:v>Zacatecas</c:v>
                </c:pt>
                <c:pt idx="12">
                  <c:v>Tlaxcala</c:v>
                </c:pt>
                <c:pt idx="13">
                  <c:v>Quintana Roo</c:v>
                </c:pt>
                <c:pt idx="14">
                  <c:v>Nayarit</c:v>
                </c:pt>
                <c:pt idx="15">
                  <c:v>Nuevo León</c:v>
                </c:pt>
                <c:pt idx="16">
                  <c:v>San Luis Potosí</c:v>
                </c:pt>
                <c:pt idx="17">
                  <c:v>Guanajuato</c:v>
                </c:pt>
                <c:pt idx="18">
                  <c:v>Chihuahua</c:v>
                </c:pt>
                <c:pt idx="19">
                  <c:v>Sinaloa</c:v>
                </c:pt>
                <c:pt idx="20">
                  <c:v>Campeche</c:v>
                </c:pt>
                <c:pt idx="21">
                  <c:v>Colima</c:v>
                </c:pt>
                <c:pt idx="22">
                  <c:v>Baja California Sur</c:v>
                </c:pt>
                <c:pt idx="23">
                  <c:v>Coahuila de Zaragoza</c:v>
                </c:pt>
                <c:pt idx="24">
                  <c:v>Yucatán</c:v>
                </c:pt>
                <c:pt idx="25">
                  <c:v>Tamaulipas</c:v>
                </c:pt>
                <c:pt idx="26">
                  <c:v>Michoacán de Ocampo</c:v>
                </c:pt>
                <c:pt idx="27">
                  <c:v>Durango</c:v>
                </c:pt>
                <c:pt idx="28">
                  <c:v>Oaxaca</c:v>
                </c:pt>
                <c:pt idx="29">
                  <c:v>Hidalgo</c:v>
                </c:pt>
                <c:pt idx="30">
                  <c:v>Chiapas</c:v>
                </c:pt>
                <c:pt idx="31">
                  <c:v>Veracruz de Ignacio de la Llave</c:v>
                </c:pt>
              </c:strCache>
            </c:strRef>
          </c:cat>
          <c:val>
            <c:numRef>
              <c:f>Hoja1!$G$43:$G$74</c:f>
              <c:numCache>
                <c:formatCode>General</c:formatCode>
                <c:ptCount val="32"/>
                <c:pt idx="0">
                  <c:v>338.2</c:v>
                </c:pt>
                <c:pt idx="1">
                  <c:v>446.7</c:v>
                </c:pt>
                <c:pt idx="2">
                  <c:v>268.7</c:v>
                </c:pt>
                <c:pt idx="3">
                  <c:v>253.1</c:v>
                </c:pt>
                <c:pt idx="4">
                  <c:v>185.8</c:v>
                </c:pt>
                <c:pt idx="5">
                  <c:v>224.3</c:v>
                </c:pt>
                <c:pt idx="6">
                  <c:v>182.7</c:v>
                </c:pt>
                <c:pt idx="7">
                  <c:v>173.1</c:v>
                </c:pt>
                <c:pt idx="8">
                  <c:v>219.1</c:v>
                </c:pt>
                <c:pt idx="9">
                  <c:v>270.10000000000002</c:v>
                </c:pt>
                <c:pt idx="10">
                  <c:v>197.3</c:v>
                </c:pt>
                <c:pt idx="11">
                  <c:v>140.30000000000001</c:v>
                </c:pt>
                <c:pt idx="12">
                  <c:v>214.1</c:v>
                </c:pt>
                <c:pt idx="13">
                  <c:v>278.3</c:v>
                </c:pt>
                <c:pt idx="14">
                  <c:v>272.60000000000002</c:v>
                </c:pt>
                <c:pt idx="15">
                  <c:v>147.69999999999999</c:v>
                </c:pt>
                <c:pt idx="16">
                  <c:v>200.9</c:v>
                </c:pt>
                <c:pt idx="17">
                  <c:v>149.19999999999999</c:v>
                </c:pt>
                <c:pt idx="18">
                  <c:v>216.1</c:v>
                </c:pt>
                <c:pt idx="19">
                  <c:v>198.4</c:v>
                </c:pt>
                <c:pt idx="20">
                  <c:v>191.5</c:v>
                </c:pt>
                <c:pt idx="21">
                  <c:v>266.89999999999998</c:v>
                </c:pt>
                <c:pt idx="22">
                  <c:v>315</c:v>
                </c:pt>
                <c:pt idx="23">
                  <c:v>114.7</c:v>
                </c:pt>
                <c:pt idx="24">
                  <c:v>273.2</c:v>
                </c:pt>
                <c:pt idx="25">
                  <c:v>77.400000000000006</c:v>
                </c:pt>
                <c:pt idx="26">
                  <c:v>157.9</c:v>
                </c:pt>
                <c:pt idx="27">
                  <c:v>144.6</c:v>
                </c:pt>
                <c:pt idx="28">
                  <c:v>223.3</c:v>
                </c:pt>
                <c:pt idx="29">
                  <c:v>173.6</c:v>
                </c:pt>
                <c:pt idx="30">
                  <c:v>166.5</c:v>
                </c:pt>
                <c:pt idx="31">
                  <c:v>143.30000000000001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90B-43D1-94BE-612F8B3318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9666688"/>
        <c:axId val="159285248"/>
      </c:lineChart>
      <c:catAx>
        <c:axId val="1996666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s-MX"/>
          </a:p>
        </c:txPr>
        <c:crossAx val="159285248"/>
        <c:crosses val="autoZero"/>
        <c:auto val="1"/>
        <c:lblAlgn val="ctr"/>
        <c:lblOffset val="100"/>
        <c:noMultiLvlLbl val="0"/>
      </c:catAx>
      <c:valAx>
        <c:axId val="159285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s-MX"/>
          </a:p>
        </c:txPr>
        <c:crossAx val="199666688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700">
          <a:latin typeface="Arial Narrow" panose="020B0606020202030204" pitchFamily="34" charset="0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Hoja1!$F$201</c:f>
              <c:strCache>
                <c:ptCount val="1"/>
                <c:pt idx="0">
                  <c:v>Homicidios *100</c:v>
                </c:pt>
              </c:strCache>
            </c:strRef>
          </c:tx>
          <c:cat>
            <c:strRef>
              <c:f>Hoja1!$E$202:$E$233</c:f>
              <c:strCache>
                <c:ptCount val="32"/>
                <c:pt idx="0">
                  <c:v>Ciudad de México</c:v>
                </c:pt>
                <c:pt idx="1">
                  <c:v>Nuevo León</c:v>
                </c:pt>
                <c:pt idx="2">
                  <c:v>Sonora</c:v>
                </c:pt>
                <c:pt idx="3">
                  <c:v>Baja California Sur</c:v>
                </c:pt>
                <c:pt idx="4">
                  <c:v>Coahuila de Zaragoza</c:v>
                </c:pt>
                <c:pt idx="5">
                  <c:v>Colima</c:v>
                </c:pt>
                <c:pt idx="6">
                  <c:v>Baja California</c:v>
                </c:pt>
                <c:pt idx="7">
                  <c:v>Querétaro</c:v>
                </c:pt>
                <c:pt idx="8">
                  <c:v>Aguascalientes</c:v>
                </c:pt>
                <c:pt idx="9">
                  <c:v>Tamaulipas</c:v>
                </c:pt>
                <c:pt idx="10">
                  <c:v>Sinaloa</c:v>
                </c:pt>
                <c:pt idx="11">
                  <c:v>Quintana Roo</c:v>
                </c:pt>
                <c:pt idx="12">
                  <c:v>Jalisco</c:v>
                </c:pt>
                <c:pt idx="13">
                  <c:v>Morelos</c:v>
                </c:pt>
                <c:pt idx="14">
                  <c:v>Campeche</c:v>
                </c:pt>
                <c:pt idx="15">
                  <c:v>México</c:v>
                </c:pt>
                <c:pt idx="16">
                  <c:v>Tabasco</c:v>
                </c:pt>
                <c:pt idx="17">
                  <c:v>Yucatán</c:v>
                </c:pt>
                <c:pt idx="18">
                  <c:v>Chihuahua</c:v>
                </c:pt>
                <c:pt idx="19">
                  <c:v>Nayarit</c:v>
                </c:pt>
                <c:pt idx="20">
                  <c:v>Durango</c:v>
                </c:pt>
                <c:pt idx="21">
                  <c:v>Tlaxcala</c:v>
                </c:pt>
                <c:pt idx="22">
                  <c:v>San Luis Potosí</c:v>
                </c:pt>
                <c:pt idx="23">
                  <c:v>Hidalgo</c:v>
                </c:pt>
                <c:pt idx="24">
                  <c:v>Guanajuato</c:v>
                </c:pt>
                <c:pt idx="25">
                  <c:v>Zacatecas</c:v>
                </c:pt>
                <c:pt idx="26">
                  <c:v>Puebla</c:v>
                </c:pt>
                <c:pt idx="27">
                  <c:v>Veracruz de Ignacio de la Llave</c:v>
                </c:pt>
                <c:pt idx="28">
                  <c:v>Michoacán de Ocampo</c:v>
                </c:pt>
                <c:pt idx="29">
                  <c:v>Oaxaca</c:v>
                </c:pt>
                <c:pt idx="30">
                  <c:v>Guerrero</c:v>
                </c:pt>
                <c:pt idx="31">
                  <c:v>Chiapas</c:v>
                </c:pt>
              </c:strCache>
            </c:strRef>
          </c:cat>
          <c:val>
            <c:numRef>
              <c:f>Hoja1!$F$202:$F$233</c:f>
              <c:numCache>
                <c:formatCode>General</c:formatCode>
                <c:ptCount val="32"/>
                <c:pt idx="0">
                  <c:v>1.0860000000000001</c:v>
                </c:pt>
                <c:pt idx="1">
                  <c:v>1.8320000000000001</c:v>
                </c:pt>
                <c:pt idx="2">
                  <c:v>0.52500000000000002</c:v>
                </c:pt>
                <c:pt idx="3">
                  <c:v>3.6999999999999998E-2</c:v>
                </c:pt>
                <c:pt idx="4">
                  <c:v>1.1599999999999999</c:v>
                </c:pt>
                <c:pt idx="5">
                  <c:v>0.26500000000000001</c:v>
                </c:pt>
                <c:pt idx="6">
                  <c:v>0.58099999999999996</c:v>
                </c:pt>
                <c:pt idx="7">
                  <c:v>0.112</c:v>
                </c:pt>
                <c:pt idx="8">
                  <c:v>4.4999999999999998E-2</c:v>
                </c:pt>
                <c:pt idx="9">
                  <c:v>1.5609999999999999</c:v>
                </c:pt>
                <c:pt idx="10">
                  <c:v>1.395</c:v>
                </c:pt>
                <c:pt idx="11">
                  <c:v>0.154</c:v>
                </c:pt>
                <c:pt idx="12">
                  <c:v>1.56</c:v>
                </c:pt>
                <c:pt idx="13">
                  <c:v>0.67100000000000004</c:v>
                </c:pt>
                <c:pt idx="14">
                  <c:v>0.08</c:v>
                </c:pt>
                <c:pt idx="15">
                  <c:v>2.907</c:v>
                </c:pt>
                <c:pt idx="16">
                  <c:v>0.19500000000000001</c:v>
                </c:pt>
                <c:pt idx="17">
                  <c:v>4.1000000000000002E-2</c:v>
                </c:pt>
                <c:pt idx="18">
                  <c:v>2.7719999999999998</c:v>
                </c:pt>
                <c:pt idx="19">
                  <c:v>0.28499999999999998</c:v>
                </c:pt>
                <c:pt idx="20">
                  <c:v>0.82199999999999995</c:v>
                </c:pt>
                <c:pt idx="21">
                  <c:v>7.4999999999999997E-2</c:v>
                </c:pt>
                <c:pt idx="22">
                  <c:v>0.45400000000000001</c:v>
                </c:pt>
                <c:pt idx="23">
                  <c:v>0.16200000000000001</c:v>
                </c:pt>
                <c:pt idx="24">
                  <c:v>0.68400000000000005</c:v>
                </c:pt>
                <c:pt idx="25">
                  <c:v>0.46400000000000002</c:v>
                </c:pt>
                <c:pt idx="26">
                  <c:v>0.46500000000000002</c:v>
                </c:pt>
                <c:pt idx="27">
                  <c:v>1.0189999999999999</c:v>
                </c:pt>
                <c:pt idx="28">
                  <c:v>0.82699999999999996</c:v>
                </c:pt>
                <c:pt idx="29">
                  <c:v>0.69499999999999995</c:v>
                </c:pt>
                <c:pt idx="30">
                  <c:v>2.6459999999999999</c:v>
                </c:pt>
                <c:pt idx="31">
                  <c:v>0.39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83D-439D-B1A9-AA49FE9D2E11}"/>
            </c:ext>
          </c:extLst>
        </c:ser>
        <c:ser>
          <c:idx val="1"/>
          <c:order val="1"/>
          <c:tx>
            <c:strRef>
              <c:f>Hoja1!$G$201</c:f>
              <c:strCache>
                <c:ptCount val="1"/>
                <c:pt idx="0">
                  <c:v>Índice de desarrollo humano</c:v>
                </c:pt>
              </c:strCache>
            </c:strRef>
          </c:tx>
          <c:cat>
            <c:strRef>
              <c:f>Hoja1!$E$202:$E$233</c:f>
              <c:strCache>
                <c:ptCount val="32"/>
                <c:pt idx="0">
                  <c:v>Ciudad de México</c:v>
                </c:pt>
                <c:pt idx="1">
                  <c:v>Nuevo León</c:v>
                </c:pt>
                <c:pt idx="2">
                  <c:v>Sonora</c:v>
                </c:pt>
                <c:pt idx="3">
                  <c:v>Baja California Sur</c:v>
                </c:pt>
                <c:pt idx="4">
                  <c:v>Coahuila de Zaragoza</c:v>
                </c:pt>
                <c:pt idx="5">
                  <c:v>Colima</c:v>
                </c:pt>
                <c:pt idx="6">
                  <c:v>Baja California</c:v>
                </c:pt>
                <c:pt idx="7">
                  <c:v>Querétaro</c:v>
                </c:pt>
                <c:pt idx="8">
                  <c:v>Aguascalientes</c:v>
                </c:pt>
                <c:pt idx="9">
                  <c:v>Tamaulipas</c:v>
                </c:pt>
                <c:pt idx="10">
                  <c:v>Sinaloa</c:v>
                </c:pt>
                <c:pt idx="11">
                  <c:v>Quintana Roo</c:v>
                </c:pt>
                <c:pt idx="12">
                  <c:v>Jalisco</c:v>
                </c:pt>
                <c:pt idx="13">
                  <c:v>Morelos</c:v>
                </c:pt>
                <c:pt idx="14">
                  <c:v>Campeche</c:v>
                </c:pt>
                <c:pt idx="15">
                  <c:v>México</c:v>
                </c:pt>
                <c:pt idx="16">
                  <c:v>Tabasco</c:v>
                </c:pt>
                <c:pt idx="17">
                  <c:v>Yucatán</c:v>
                </c:pt>
                <c:pt idx="18">
                  <c:v>Chihuahua</c:v>
                </c:pt>
                <c:pt idx="19">
                  <c:v>Nayarit</c:v>
                </c:pt>
                <c:pt idx="20">
                  <c:v>Durango</c:v>
                </c:pt>
                <c:pt idx="21">
                  <c:v>Tlaxcala</c:v>
                </c:pt>
                <c:pt idx="22">
                  <c:v>San Luis Potosí</c:v>
                </c:pt>
                <c:pt idx="23">
                  <c:v>Hidalgo</c:v>
                </c:pt>
                <c:pt idx="24">
                  <c:v>Guanajuato</c:v>
                </c:pt>
                <c:pt idx="25">
                  <c:v>Zacatecas</c:v>
                </c:pt>
                <c:pt idx="26">
                  <c:v>Puebla</c:v>
                </c:pt>
                <c:pt idx="27">
                  <c:v>Veracruz de Ignacio de la Llave</c:v>
                </c:pt>
                <c:pt idx="28">
                  <c:v>Michoacán de Ocampo</c:v>
                </c:pt>
                <c:pt idx="29">
                  <c:v>Oaxaca</c:v>
                </c:pt>
                <c:pt idx="30">
                  <c:v>Guerrero</c:v>
                </c:pt>
                <c:pt idx="31">
                  <c:v>Chiapas</c:v>
                </c:pt>
              </c:strCache>
            </c:strRef>
          </c:cat>
          <c:val>
            <c:numRef>
              <c:f>Hoja1!$G$202:$G$233</c:f>
              <c:numCache>
                <c:formatCode>General</c:formatCode>
                <c:ptCount val="32"/>
                <c:pt idx="0">
                  <c:v>0.83</c:v>
                </c:pt>
                <c:pt idx="1">
                  <c:v>0.79</c:v>
                </c:pt>
                <c:pt idx="2">
                  <c:v>0.77900000000000003</c:v>
                </c:pt>
                <c:pt idx="3">
                  <c:v>0.77600000000000002</c:v>
                </c:pt>
                <c:pt idx="4">
                  <c:v>0.76800000000000002</c:v>
                </c:pt>
                <c:pt idx="5">
                  <c:v>0.76300000000000001</c:v>
                </c:pt>
                <c:pt idx="6">
                  <c:v>0.76</c:v>
                </c:pt>
                <c:pt idx="7">
                  <c:v>0.76</c:v>
                </c:pt>
                <c:pt idx="8">
                  <c:v>0.76</c:v>
                </c:pt>
                <c:pt idx="9">
                  <c:v>0.75800000000000001</c:v>
                </c:pt>
                <c:pt idx="10">
                  <c:v>0.75700000000000001</c:v>
                </c:pt>
                <c:pt idx="11">
                  <c:v>0.754</c:v>
                </c:pt>
                <c:pt idx="12">
                  <c:v>0.751</c:v>
                </c:pt>
                <c:pt idx="13">
                  <c:v>0.749</c:v>
                </c:pt>
                <c:pt idx="14">
                  <c:v>0.749</c:v>
                </c:pt>
                <c:pt idx="15">
                  <c:v>0.745</c:v>
                </c:pt>
                <c:pt idx="16">
                  <c:v>0.74199999999999999</c:v>
                </c:pt>
                <c:pt idx="17">
                  <c:v>0.73899999999999999</c:v>
                </c:pt>
                <c:pt idx="18">
                  <c:v>0.73399999999999999</c:v>
                </c:pt>
                <c:pt idx="19">
                  <c:v>0.73299999999999998</c:v>
                </c:pt>
                <c:pt idx="20">
                  <c:v>0.73099999999999998</c:v>
                </c:pt>
                <c:pt idx="21">
                  <c:v>0.72699999999999998</c:v>
                </c:pt>
                <c:pt idx="22">
                  <c:v>0.72599999999999998</c:v>
                </c:pt>
                <c:pt idx="23">
                  <c:v>0.72299999999999998</c:v>
                </c:pt>
                <c:pt idx="24">
                  <c:v>0.72</c:v>
                </c:pt>
                <c:pt idx="25">
                  <c:v>0.72</c:v>
                </c:pt>
                <c:pt idx="26">
                  <c:v>0.71699999999999997</c:v>
                </c:pt>
                <c:pt idx="27">
                  <c:v>0.71299999999999997</c:v>
                </c:pt>
                <c:pt idx="28">
                  <c:v>0.7</c:v>
                </c:pt>
                <c:pt idx="29">
                  <c:v>0.68100000000000005</c:v>
                </c:pt>
                <c:pt idx="30">
                  <c:v>0.67900000000000005</c:v>
                </c:pt>
                <c:pt idx="31">
                  <c:v>0.66700000000000004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83D-439D-B1A9-AA49FE9D2E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9037568"/>
        <c:axId val="74129408"/>
      </c:lineChart>
      <c:catAx>
        <c:axId val="189037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s-MX"/>
          </a:p>
        </c:txPr>
        <c:crossAx val="74129408"/>
        <c:crosses val="autoZero"/>
        <c:auto val="1"/>
        <c:lblAlgn val="ctr"/>
        <c:lblOffset val="100"/>
        <c:noMultiLvlLbl val="0"/>
      </c:catAx>
      <c:valAx>
        <c:axId val="74129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9037568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800"/>
          </a:pPr>
          <a:endParaRPr lang="es-MX"/>
        </a:p>
      </c:txPr>
    </c:legend>
    <c:plotVisOnly val="1"/>
    <c:dispBlanksAs val="gap"/>
    <c:showDLblsOverMax val="0"/>
  </c:chart>
  <c:spPr>
    <a:solidFill>
      <a:schemeClr val="lt1"/>
    </a:solidFill>
    <a:ln w="25400" cap="flat" cmpd="sng" algn="ctr">
      <a:solidFill>
        <a:schemeClr val="dk1"/>
      </a:solidFill>
      <a:prstDash val="solid"/>
    </a:ln>
    <a:effectLst/>
  </c:spPr>
  <c:txPr>
    <a:bodyPr/>
    <a:lstStyle/>
    <a:p>
      <a:pPr>
        <a:defRPr sz="600">
          <a:solidFill>
            <a:schemeClr val="dk1"/>
          </a:solidFill>
          <a:latin typeface="Arial Narrow" panose="020B0606020202030204" pitchFamily="34" charset="0"/>
          <a:ea typeface="+mn-ea"/>
          <a:cs typeface="+mn-cs"/>
        </a:defRPr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A4289-EA3F-3B4B-B598-AD6E4693132D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DA24A-6307-904F-AE10-D2FDAEAA39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6598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MX">
              <a:latin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95543D-8BF4-4246-8397-9398E9E5682E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/>
          </a:p>
        </p:txBody>
      </p:sp>
      <p:sp>
        <p:nvSpPr>
          <p:cNvPr id="839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0AA3549-128E-49AF-B087-76021F923B90}" type="slidenum">
              <a:rPr lang="es-MX" smtClean="0">
                <a:latin typeface="Times New Roman" pitchFamily="18" charset="0"/>
              </a:rPr>
              <a:pPr/>
              <a:t>7</a:t>
            </a:fld>
            <a:endParaRPr lang="es-MX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445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>
              <a:latin typeface="Calibri" charset="0"/>
            </a:endParaRPr>
          </a:p>
        </p:txBody>
      </p:sp>
      <p:sp>
        <p:nvSpPr>
          <p:cNvPr id="1044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00CBADD-250C-1D4C-B5EF-F3BFAC8CE28A}" type="slidenum">
              <a:rPr lang="es-MX">
                <a:latin typeface="Times New Roman" charset="0"/>
              </a:rPr>
              <a:pPr eaLnBrk="1" hangingPunct="1"/>
              <a:t>11</a:t>
            </a:fld>
            <a:endParaRPr lang="es-MX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528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altLang="es-MX">
              <a:latin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95543D-8BF4-4246-8397-9398E9E5682E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870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6256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6629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4BDFA428-D3CF-44F0-BEDE-67149C7CE9F2}"/>
              </a:ext>
            </a:extLst>
          </p:cNvPr>
          <p:cNvCxnSpPr/>
          <p:nvPr userDrawn="1"/>
        </p:nvCxnSpPr>
        <p:spPr>
          <a:xfrm>
            <a:off x="401103" y="777240"/>
            <a:ext cx="83417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142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826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760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207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663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146B143-0F3B-43D6-9072-ADCB9AE53B17}"/>
              </a:ext>
            </a:extLst>
          </p:cNvPr>
          <p:cNvCxnSpPr/>
          <p:nvPr userDrawn="1"/>
        </p:nvCxnSpPr>
        <p:spPr>
          <a:xfrm>
            <a:off x="401103" y="777240"/>
            <a:ext cx="83417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7163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408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5002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66AF3-9C41-CF47-8CB8-2C534660836F}" type="datetimeFigureOut">
              <a:rPr lang="es-ES" smtClean="0"/>
              <a:t>17/02/2022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7F576-8FD8-2444-A81A-5425C707E2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2809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7550518" y="6236341"/>
            <a:ext cx="1129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200" dirty="0">
                <a:solidFill>
                  <a:srgbClr val="000066"/>
                </a:solidFill>
                <a:latin typeface="Tahoma" charset="0"/>
                <a:cs typeface="Tahoma" charset="0"/>
              </a:rPr>
              <a:t>Febrero, 2022</a:t>
            </a:r>
            <a:endParaRPr lang="es-ES" sz="12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4B365C1-F9E2-4EEF-8C81-8F9E4F26228A}"/>
              </a:ext>
            </a:extLst>
          </p:cNvPr>
          <p:cNvSpPr/>
          <p:nvPr/>
        </p:nvSpPr>
        <p:spPr>
          <a:xfrm>
            <a:off x="639770" y="4347354"/>
            <a:ext cx="7864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latin typeface="Impact" charset="0"/>
              </a:rPr>
              <a:t>Seguridad  Humana y Ciudadana</a:t>
            </a:r>
          </a:p>
        </p:txBody>
      </p:sp>
      <p:pic>
        <p:nvPicPr>
          <p:cNvPr id="9" name="Imagen 8" descr="D:\escudo IMEESDN.png">
            <a:extLst>
              <a:ext uri="{FF2B5EF4-FFF2-40B4-BE49-F238E27FC236}">
                <a16:creationId xmlns:a16="http://schemas.microsoft.com/office/drawing/2014/main" id="{24A036DE-FBCC-4DE0-BE27-D1CA6237993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815" y="1855057"/>
            <a:ext cx="2042370" cy="189911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0E7790DC-C6E4-4D11-AEDE-92208C0DAA52}"/>
              </a:ext>
            </a:extLst>
          </p:cNvPr>
          <p:cNvSpPr/>
          <p:nvPr/>
        </p:nvSpPr>
        <p:spPr>
          <a:xfrm>
            <a:off x="1997222" y="263560"/>
            <a:ext cx="5162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b="1" kern="10" cap="small" dirty="0">
                <a:ln w="0"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Instituto Mexicano de Estudios Estratégicos</a:t>
            </a:r>
          </a:p>
          <a:p>
            <a:pPr algn="ctr"/>
            <a:r>
              <a:rPr lang="es-MX" b="1" kern="10" cap="small" dirty="0">
                <a:ln w="0"/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en Seguridad y Defensa Nacionales </a:t>
            </a:r>
            <a:endParaRPr lang="es-MX" cap="small" dirty="0"/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B57CD537-6994-42AC-87E5-F841BA66D647}"/>
              </a:ext>
            </a:extLst>
          </p:cNvPr>
          <p:cNvCxnSpPr/>
          <p:nvPr/>
        </p:nvCxnSpPr>
        <p:spPr>
          <a:xfrm>
            <a:off x="401103" y="1261872"/>
            <a:ext cx="83417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772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58682" y="1861903"/>
            <a:ext cx="7826636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indent="-539750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539750" algn="l"/>
              </a:tabLst>
            </a:pPr>
            <a:r>
              <a:rPr lang="es-MX" sz="20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En España, el curso básico de formación policial dura un año, la carrera profesional 4 años. </a:t>
            </a:r>
          </a:p>
          <a:p>
            <a:pPr marL="539750" indent="-539750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539750" algn="l"/>
              </a:tabLst>
            </a:pPr>
            <a:r>
              <a:rPr lang="es-MX" sz="20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La Policía Nacional de Colombia forma a técnicos en tres años, si ya se tiene un título profesional, un año. </a:t>
            </a:r>
          </a:p>
          <a:p>
            <a:pPr marL="539750" indent="-539750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539750" algn="l"/>
              </a:tabLst>
            </a:pPr>
            <a:r>
              <a:rPr lang="es-MX" sz="20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Carabineros de Chile un año, al disponer de la Academia Superior de Estudios Policiales (ASEPOL), los oficiales pueden acceder a formación superior, 4 años. </a:t>
            </a:r>
          </a:p>
          <a:p>
            <a:pPr marL="539750" indent="-539750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539750" algn="l"/>
              </a:tabLst>
            </a:pPr>
            <a:r>
              <a:rPr lang="es-MX" sz="20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En México, en promedio la formación dura 4 meses, la policía NO se forma en las calles.</a:t>
            </a:r>
          </a:p>
        </p:txBody>
      </p:sp>
    </p:spTree>
    <p:extLst>
      <p:ext uri="{BB962C8B-B14F-4D97-AF65-F5344CB8AC3E}">
        <p14:creationId xmlns:p14="http://schemas.microsoft.com/office/powerpoint/2010/main" val="960966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5 Grupo"/>
          <p:cNvGrpSpPr>
            <a:grpSpLocks/>
          </p:cNvGrpSpPr>
          <p:nvPr/>
        </p:nvGrpSpPr>
        <p:grpSpPr bwMode="auto">
          <a:xfrm>
            <a:off x="714375" y="1535113"/>
            <a:ext cx="7715250" cy="3787775"/>
            <a:chOff x="357158" y="642918"/>
            <a:chExt cx="7715304" cy="3786214"/>
          </a:xfrm>
        </p:grpSpPr>
        <p:sp>
          <p:nvSpPr>
            <p:cNvPr id="18435" name="3 Rectángulo redondeado"/>
            <p:cNvSpPr>
              <a:spLocks noChangeArrowheads="1"/>
            </p:cNvSpPr>
            <p:nvPr/>
          </p:nvSpPr>
          <p:spPr bwMode="auto">
            <a:xfrm>
              <a:off x="357158" y="642918"/>
              <a:ext cx="7715304" cy="3786214"/>
            </a:xfrm>
            <a:prstGeom prst="roundRect">
              <a:avLst>
                <a:gd name="adj" fmla="val 377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8436" name="1 Rectángulo"/>
            <p:cNvSpPr>
              <a:spLocks noChangeArrowheads="1"/>
            </p:cNvSpPr>
            <p:nvPr/>
          </p:nvSpPr>
          <p:spPr bwMode="auto">
            <a:xfrm>
              <a:off x="660306" y="1326115"/>
              <a:ext cx="7143800" cy="2399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Aft>
                  <a:spcPts val="1200"/>
                </a:spcAft>
              </a:pPr>
              <a:r>
                <a:rPr lang="es-MX" sz="3000" b="1" dirty="0">
                  <a:latin typeface="Trebuchet MS" charset="0"/>
                  <a:ea typeface="Times New Roman" charset="0"/>
                  <a:cs typeface="Arial" charset="0"/>
                </a:rPr>
                <a:t>En democracia, la función policial debe ser entendida y ejercida como un sistema de respuestas que genera la policía, para atender necesidades de seguridad de los ciudadanos.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54621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67390"/>
            <a:ext cx="7772400" cy="52322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altLang="es-MX" sz="2800" dirty="0">
                <a:latin typeface="Impact" charset="0"/>
                <a:ea typeface="+mn-ea"/>
                <a:cs typeface="+mn-cs"/>
              </a:rPr>
              <a:t>Modelos de Seguridad</a:t>
            </a:r>
          </a:p>
        </p:txBody>
      </p:sp>
    </p:spTree>
    <p:extLst>
      <p:ext uri="{BB962C8B-B14F-4D97-AF65-F5344CB8AC3E}">
        <p14:creationId xmlns:p14="http://schemas.microsoft.com/office/powerpoint/2010/main" val="3185838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22521" y="2521059"/>
            <a:ext cx="60989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Aft>
                <a:spcPts val="1200"/>
              </a:spcAft>
            </a:pPr>
            <a:r>
              <a:rPr lang="es-MX" sz="28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charset="0"/>
                <a:cs typeface="Tahoma" charset="0"/>
              </a:rPr>
              <a:t>“No todo niño maltratado termina siendo un delincuente, pero detrás de todo delincuente, hay un maltrato infantil”</a:t>
            </a:r>
          </a:p>
        </p:txBody>
      </p:sp>
    </p:spTree>
    <p:extLst>
      <p:ext uri="{BB962C8B-B14F-4D97-AF65-F5344CB8AC3E}">
        <p14:creationId xmlns:p14="http://schemas.microsoft.com/office/powerpoint/2010/main" val="437011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126698" y="2090172"/>
            <a:ext cx="68906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 tesis</a:t>
            </a:r>
            <a:r>
              <a:rPr lang="es-ES" sz="2400" dirty="0"/>
              <a:t>: La construcción de sociedades seguras, depende principalmente de la función policial y del marco normativo.</a:t>
            </a:r>
          </a:p>
          <a:p>
            <a:endParaRPr lang="es-ES" sz="2400" dirty="0"/>
          </a:p>
          <a:p>
            <a:r>
              <a:rPr lang="es-ES" sz="2400" b="1" dirty="0"/>
              <a:t>Enfoque</a:t>
            </a:r>
            <a:r>
              <a:rPr lang="es-ES" sz="2400" dirty="0"/>
              <a:t>: La política de seguridad enfatiza el aumento del estado de fuerza, la profesionalización policial y el incremento de las penas (populismo penal) 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1534630" y="174446"/>
            <a:ext cx="60747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es-ES"/>
            </a:defPPr>
            <a:lvl1pPr algn="ctr">
              <a:tabLst>
                <a:tab pos="236538" algn="l"/>
              </a:tabLst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ahoma" pitchFamily="34" charset="0"/>
              </a:defRPr>
            </a:lvl1pPr>
          </a:lstStyle>
          <a:p>
            <a:r>
              <a:rPr lang="es-ES_tradnl" dirty="0"/>
              <a:t>Enfoque Coercitivo de la Seguridad </a:t>
            </a:r>
          </a:p>
        </p:txBody>
      </p:sp>
    </p:spTree>
    <p:extLst>
      <p:ext uri="{BB962C8B-B14F-4D97-AF65-F5344CB8AC3E}">
        <p14:creationId xmlns:p14="http://schemas.microsoft.com/office/powerpoint/2010/main" val="2563919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30567" y="5709248"/>
            <a:ext cx="82828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100" dirty="0">
                <a:latin typeface="Arial Narrow" panose="020B0606020202030204" pitchFamily="34" charset="0"/>
              </a:rPr>
              <a:t>De aceptarse la tesis coercitiva, si aumenta el número de policías, debería de disminuir el número de delitos, una correlación directa pero inversa. La correlación calculada es: -0.1552 (estadísticamente poco significativa)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100" dirty="0">
                <a:latin typeface="Arial Narrow" panose="020B0606020202030204" pitchFamily="34" charset="0"/>
              </a:rPr>
              <a:t>El patrón de comportamiento ilustrado en la gráfica es radicalmente distinto: la evidencia empírica demuestra que en las entidades del país en que el número de policías es mayor, se registran las más grandes cantidades de homicidios.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100" dirty="0">
                <a:latin typeface="Arial Narrow" panose="020B0606020202030204" pitchFamily="34" charset="0"/>
              </a:rPr>
              <a:t>Ciudad de México es atípico: hay un gran número de policías pero un bajo registro de homicidios.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100" dirty="0">
                <a:latin typeface="Arial Narrow" panose="020B0606020202030204" pitchFamily="34" charset="0"/>
              </a:rPr>
              <a:t>Este fenómeno posiblemente pueda explicarse como una reacción: al registrarse una mayor tasa de delictiva, los gobiernos contratan más oficiales. </a:t>
            </a:r>
          </a:p>
        </p:txBody>
      </p:sp>
      <p:sp>
        <p:nvSpPr>
          <p:cNvPr id="5" name="4 Rectángulo">
            <a:extLst>
              <a:ext uri="{FF2B5EF4-FFF2-40B4-BE49-F238E27FC236}">
                <a16:creationId xmlns:a16="http://schemas.microsoft.com/office/drawing/2014/main" id="{9A3CEC4A-81DC-C74E-9BC5-1AB241EFE8BF}"/>
              </a:ext>
            </a:extLst>
          </p:cNvPr>
          <p:cNvSpPr/>
          <p:nvPr/>
        </p:nvSpPr>
        <p:spPr>
          <a:xfrm>
            <a:off x="846138" y="181931"/>
            <a:ext cx="74517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236538" algn="l"/>
              </a:tabLst>
            </a:pPr>
            <a:r>
              <a:rPr lang="es-ES_tradnl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ahoma" pitchFamily="34" charset="0"/>
              </a:rPr>
              <a:t>Homicidios y Policías por cada 100 mil habitantes, 2020</a:t>
            </a:r>
          </a:p>
        </p:txBody>
      </p:sp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627902296"/>
              </p:ext>
            </p:extLst>
          </p:nvPr>
        </p:nvGraphicFramePr>
        <p:xfrm>
          <a:off x="450119" y="770363"/>
          <a:ext cx="8243762" cy="5072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27922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17306" y="2274838"/>
            <a:ext cx="73093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ES" dirty="0"/>
              <a:t>Segunda tesis: </a:t>
            </a:r>
            <a:r>
              <a:rPr lang="es-ES" b="0" dirty="0">
                <a:effectLst/>
              </a:rPr>
              <a:t>El delito y las violencias son consecuencia de los déficits en la  atención de las necesidades socioeconómicas.</a:t>
            </a:r>
          </a:p>
          <a:p>
            <a:endParaRPr lang="es-ES" b="0" dirty="0">
              <a:effectLst/>
            </a:endParaRPr>
          </a:p>
          <a:p>
            <a:r>
              <a:rPr lang="es-ES" dirty="0">
                <a:effectLst/>
              </a:rPr>
              <a:t>Enfoque</a:t>
            </a:r>
            <a:r>
              <a:rPr lang="es-ES" b="0" dirty="0">
                <a:effectLst/>
              </a:rPr>
              <a:t>: El acceso al empleo y la disponibilidad de satisfactores reduce el delito. </a:t>
            </a:r>
          </a:p>
          <a:p>
            <a:endParaRPr lang="es-ES" b="0" dirty="0">
              <a:effectLst/>
            </a:endParaRPr>
          </a:p>
          <a:p>
            <a:pPr algn="ctr"/>
            <a:r>
              <a:rPr lang="es-ES" dirty="0"/>
              <a:t>Criminalización de la pobreza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825622" y="156158"/>
            <a:ext cx="7492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es-ES"/>
            </a:defPPr>
            <a:lvl1pPr algn="ctr">
              <a:tabLst>
                <a:tab pos="236538" algn="l"/>
              </a:tabLst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ahoma" pitchFamily="34" charset="0"/>
              </a:defRPr>
            </a:lvl1pPr>
          </a:lstStyle>
          <a:p>
            <a:r>
              <a:rPr lang="es-ES_tradnl" dirty="0"/>
              <a:t>Enfoque Socioeconómico del delito y las violencias</a:t>
            </a:r>
          </a:p>
        </p:txBody>
      </p:sp>
    </p:spTree>
    <p:extLst>
      <p:ext uri="{BB962C8B-B14F-4D97-AF65-F5344CB8AC3E}">
        <p14:creationId xmlns:p14="http://schemas.microsoft.com/office/powerpoint/2010/main" val="11595440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3"/>
          <p:cNvSpPr/>
          <p:nvPr/>
        </p:nvSpPr>
        <p:spPr>
          <a:xfrm>
            <a:off x="1412776" y="44624"/>
            <a:ext cx="63184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236538" algn="l"/>
              </a:tabLst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ahoma" pitchFamily="34" charset="0"/>
              </a:rPr>
              <a:t>Índice de Desarrollo Humano por Entidad Federativa 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cs typeface="Tahoma" pitchFamily="34" charset="0"/>
            </a:endParaRPr>
          </a:p>
          <a:p>
            <a:pPr algn="ctr">
              <a:tabLst>
                <a:tab pos="236538" algn="l"/>
              </a:tabLst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ahoma" pitchFamily="34" charset="0"/>
              </a:rPr>
              <a:t>Homicidios por cada 100 mil habitantes, 2018</a:t>
            </a:r>
          </a:p>
        </p:txBody>
      </p:sp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614184619"/>
              </p:ext>
            </p:extLst>
          </p:nvPr>
        </p:nvGraphicFramePr>
        <p:xfrm>
          <a:off x="467544" y="762964"/>
          <a:ext cx="8208912" cy="4754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ángulo 5"/>
          <p:cNvSpPr/>
          <p:nvPr/>
        </p:nvSpPr>
        <p:spPr>
          <a:xfrm>
            <a:off x="440877" y="5692179"/>
            <a:ext cx="8262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dirty="0"/>
              <a:t>El índice de correlación entre homicidios y desarrollo humano es de </a:t>
            </a:r>
            <a:r>
              <a:rPr lang="es-MX" b="1" dirty="0"/>
              <a:t>-0.0253</a:t>
            </a:r>
            <a:r>
              <a:rPr lang="es-ES_tradnl" dirty="0"/>
              <a:t>, esto implica que no existe evidencia estadística que sustente afirmar que la pobreza y el crimen estén correlacionados: </a:t>
            </a:r>
            <a:r>
              <a:rPr lang="es-ES_tradnl" b="1" dirty="0"/>
              <a:t>no es posible afirmar que la pobreza genera delincuencia</a:t>
            </a:r>
            <a:r>
              <a:rPr lang="es-ES_trad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13269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908428" y="2274838"/>
            <a:ext cx="73093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ES" dirty="0"/>
              <a:t>Tercer tesis: </a:t>
            </a:r>
            <a:r>
              <a:rPr lang="es-ES" b="0" dirty="0">
                <a:effectLst/>
              </a:rPr>
              <a:t>La comisión del delito y las violencias se generan porque las personas y la sociedad, validan estas actividades y son permisibles en términos culturales, morales, éticos o costumbre:</a:t>
            </a:r>
          </a:p>
          <a:p>
            <a:endParaRPr lang="es-ES" b="0" dirty="0">
              <a:effectLst/>
            </a:endParaRPr>
          </a:p>
          <a:p>
            <a:pPr marL="342900" indent="-342900">
              <a:buFontTx/>
              <a:buChar char="-"/>
            </a:pPr>
            <a:r>
              <a:rPr lang="es-ES" b="0" dirty="0">
                <a:effectLst/>
              </a:rPr>
              <a:t>¿Cuándo es permisible pegarle a una mujer?</a:t>
            </a:r>
          </a:p>
          <a:p>
            <a:pPr marL="342900" indent="-342900">
              <a:buFontTx/>
              <a:buChar char="-"/>
            </a:pPr>
            <a:r>
              <a:rPr lang="es-ES" b="0" dirty="0">
                <a:effectLst/>
              </a:rPr>
              <a:t>¿Cuándo es permisible pegarle a un niño?</a:t>
            </a:r>
          </a:p>
          <a:p>
            <a:pPr marL="342900" indent="-342900">
              <a:buFontTx/>
              <a:buChar char="-"/>
            </a:pPr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778462" y="147014"/>
            <a:ext cx="7587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Enfoque del comportamiento </a:t>
            </a:r>
            <a:r>
              <a:rPr lang="es-ES_tradnl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societal</a:t>
            </a: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cultura ciudadana </a:t>
            </a:r>
          </a:p>
        </p:txBody>
      </p:sp>
    </p:spTree>
    <p:extLst>
      <p:ext uri="{BB962C8B-B14F-4D97-AF65-F5344CB8AC3E}">
        <p14:creationId xmlns:p14="http://schemas.microsoft.com/office/powerpoint/2010/main" val="2036819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 bwMode="auto">
          <a:xfrm>
            <a:off x="2613025" y="2487650"/>
            <a:ext cx="1768475" cy="1571625"/>
          </a:xfrm>
          <a:prstGeom prst="roundRect">
            <a:avLst>
              <a:gd name="adj" fmla="val 6000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MX" sz="2000"/>
          </a:p>
        </p:txBody>
      </p:sp>
      <p:sp>
        <p:nvSpPr>
          <p:cNvPr id="10" name="9 Rectángulo redondeado"/>
          <p:cNvSpPr/>
          <p:nvPr/>
        </p:nvSpPr>
        <p:spPr bwMode="auto">
          <a:xfrm>
            <a:off x="6899275" y="2487650"/>
            <a:ext cx="1768475" cy="1571625"/>
          </a:xfrm>
          <a:prstGeom prst="roundRect">
            <a:avLst>
              <a:gd name="adj" fmla="val 6000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MX" sz="2000"/>
          </a:p>
        </p:txBody>
      </p:sp>
      <p:sp>
        <p:nvSpPr>
          <p:cNvPr id="15" name="14 Rectángulo redondeado"/>
          <p:cNvSpPr/>
          <p:nvPr/>
        </p:nvSpPr>
        <p:spPr bwMode="auto">
          <a:xfrm>
            <a:off x="4756150" y="2487650"/>
            <a:ext cx="1768475" cy="1571625"/>
          </a:xfrm>
          <a:prstGeom prst="roundRect">
            <a:avLst>
              <a:gd name="adj" fmla="val 6000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MX" sz="2000"/>
          </a:p>
        </p:txBody>
      </p:sp>
      <p:sp>
        <p:nvSpPr>
          <p:cNvPr id="20" name="CuadroTexto 19"/>
          <p:cNvSpPr txBox="1"/>
          <p:nvPr/>
        </p:nvSpPr>
        <p:spPr>
          <a:xfrm>
            <a:off x="2238375" y="3011852"/>
            <a:ext cx="36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=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4355607" y="3011852"/>
            <a:ext cx="36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+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6521450" y="301185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/>
              <a:t>+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90500" y="2673298"/>
            <a:ext cx="204787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/>
              <a:t>Política de seguridad ciudadana</a:t>
            </a:r>
            <a:endParaRPr lang="es-ES" sz="2400" dirty="0"/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3360590" y="169833"/>
            <a:ext cx="242282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tabLst>
                <a:tab pos="236538" algn="l"/>
              </a:tabLst>
            </a:pP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ahoma" pitchFamily="34" charset="0"/>
              </a:rPr>
              <a:t>Componentes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662138" y="2811797"/>
            <a:ext cx="163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b="1" dirty="0"/>
              <a:t>Reforma democrática de la policía</a:t>
            </a:r>
            <a:endParaRPr lang="es-ES" dirty="0"/>
          </a:p>
        </p:txBody>
      </p:sp>
      <p:sp>
        <p:nvSpPr>
          <p:cNvPr id="5" name="Rectángulo 4"/>
          <p:cNvSpPr/>
          <p:nvPr/>
        </p:nvSpPr>
        <p:spPr>
          <a:xfrm>
            <a:off x="4756150" y="2811797"/>
            <a:ext cx="1850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M</a:t>
            </a:r>
            <a:r>
              <a:rPr lang="es-MX" b="1" dirty="0"/>
              <a:t>odificaciones en la estructura socioeconómica</a:t>
            </a:r>
            <a:endParaRPr lang="es-ES" dirty="0"/>
          </a:p>
        </p:txBody>
      </p:sp>
      <p:sp>
        <p:nvSpPr>
          <p:cNvPr id="14" name="Rectángulo 13"/>
          <p:cNvSpPr/>
          <p:nvPr/>
        </p:nvSpPr>
        <p:spPr>
          <a:xfrm>
            <a:off x="6672035" y="2534798"/>
            <a:ext cx="23476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/>
              <a:t>C</a:t>
            </a:r>
            <a:r>
              <a:rPr lang="es-MX" b="1" dirty="0"/>
              <a:t>ambios en los patrones de comportamiento societal (cultura ciudadana).</a:t>
            </a:r>
          </a:p>
        </p:txBody>
      </p:sp>
    </p:spTree>
    <p:extLst>
      <p:ext uri="{BB962C8B-B14F-4D97-AF65-F5344CB8AC3E}">
        <p14:creationId xmlns:p14="http://schemas.microsoft.com/office/powerpoint/2010/main" val="1919480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BD82046-5F4D-4668-A080-6FD6F2FEC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3310" y="2602620"/>
            <a:ext cx="6897380" cy="165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2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Libertad es Desarrollo: Amartya Sen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24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La libertad depende del acceso y ejercicio de garantías: en la medida que se ejerzan los derechos, se amplia la libertad</a:t>
            </a:r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79A13374-18B0-4E30-99DE-2A7D1248FAA2}"/>
              </a:ext>
            </a:extLst>
          </p:cNvPr>
          <p:cNvCxnSpPr/>
          <p:nvPr/>
        </p:nvCxnSpPr>
        <p:spPr>
          <a:xfrm>
            <a:off x="401103" y="777240"/>
            <a:ext cx="834179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626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BAEB1725-521A-4D54-8D6E-31C4092B3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853" y="133975"/>
            <a:ext cx="74322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tabLst>
                <a:tab pos="236538" algn="l"/>
              </a:tabLst>
            </a:pPr>
            <a:r>
              <a:rPr lang="es-MX" alt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ahoma" pitchFamily="34" charset="0"/>
              </a:rPr>
              <a:t>De la Seguridad Pública a la Seguridad Ciudadana</a:t>
            </a: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81419FCD-2455-4A5D-B604-956423A374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682545"/>
              </p:ext>
            </p:extLst>
          </p:nvPr>
        </p:nvGraphicFramePr>
        <p:xfrm>
          <a:off x="843660" y="1105248"/>
          <a:ext cx="7861427" cy="4975080"/>
        </p:xfrm>
        <a:graphic>
          <a:graphicData uri="http://schemas.openxmlformats.org/drawingml/2006/table">
            <a:tbl>
              <a:tblPr firstRow="1" firstCol="1" bandRow="1"/>
              <a:tblGrid>
                <a:gridCol w="1336215">
                  <a:extLst>
                    <a:ext uri="{9D8B030D-6E8A-4147-A177-3AD203B41FA5}">
                      <a16:colId xmlns:a16="http://schemas.microsoft.com/office/drawing/2014/main" val="2302190744"/>
                    </a:ext>
                  </a:extLst>
                </a:gridCol>
                <a:gridCol w="3262606">
                  <a:extLst>
                    <a:ext uri="{9D8B030D-6E8A-4147-A177-3AD203B41FA5}">
                      <a16:colId xmlns:a16="http://schemas.microsoft.com/office/drawing/2014/main" val="3015200408"/>
                    </a:ext>
                  </a:extLst>
                </a:gridCol>
                <a:gridCol w="3262606">
                  <a:extLst>
                    <a:ext uri="{9D8B030D-6E8A-4147-A177-3AD203B41FA5}">
                      <a16:colId xmlns:a16="http://schemas.microsoft.com/office/drawing/2014/main" val="3712991310"/>
                    </a:ext>
                  </a:extLst>
                </a:gridCol>
              </a:tblGrid>
              <a:tr h="164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effectLst/>
                          <a:latin typeface="+mn-lt"/>
                          <a:ea typeface="MS Gothic" panose="020B0609070205080204" pitchFamily="49" charset="-128"/>
                          <a:cs typeface="Times New Roman" panose="02020603050405020304" pitchFamily="18" charset="0"/>
                        </a:rPr>
                        <a:t>Parámetros</a:t>
                      </a:r>
                      <a:endParaRPr lang="es-MX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 dirty="0">
                          <a:effectLst/>
                          <a:latin typeface="+mn-lt"/>
                          <a:ea typeface="MS Gothic" panose="020B0609070205080204" pitchFamily="49" charset="-128"/>
                          <a:cs typeface="Times New Roman" panose="02020603050405020304" pitchFamily="18" charset="0"/>
                        </a:rPr>
                        <a:t>Seguridad Pública</a:t>
                      </a:r>
                      <a:endParaRPr lang="es-MX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effectLst/>
                          <a:latin typeface="+mn-lt"/>
                          <a:ea typeface="MS Gothic" panose="020B0609070205080204" pitchFamily="49" charset="-128"/>
                          <a:cs typeface="Times New Roman" panose="02020603050405020304" pitchFamily="18" charset="0"/>
                        </a:rPr>
                        <a:t>Seguridad Ciudadana</a:t>
                      </a:r>
                      <a:endParaRPr lang="es-MX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7674321"/>
                  </a:ext>
                </a:extLst>
              </a:tr>
              <a:tr h="866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effectLst/>
                          <a:latin typeface="+mn-lt"/>
                          <a:ea typeface="MS Gothic" panose="020B0609070205080204" pitchFamily="49" charset="-128"/>
                          <a:cs typeface="Times New Roman" panose="02020603050405020304" pitchFamily="18" charset="0"/>
                        </a:rPr>
                        <a:t>Enfoque</a:t>
                      </a:r>
                      <a:endParaRPr lang="es-MX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Orden social: busca garantizar y preservar las condiciones sociales y estructurales establecidas como orden articulado y garantizar su continuidad.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Seguridad de los ciudadanos: busca garantizar y preservar las condiciones de seguridad de los ciudadanos y la comunidad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466720"/>
                  </a:ext>
                </a:extLst>
              </a:tr>
              <a:tr h="515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effectLst/>
                          <a:latin typeface="+mn-lt"/>
                          <a:ea typeface="MS Gothic" panose="020B0609070205080204" pitchFamily="49" charset="-128"/>
                          <a:cs typeface="Times New Roman" panose="02020603050405020304" pitchFamily="18" charset="0"/>
                        </a:rPr>
                        <a:t>Objetivo–Meta</a:t>
                      </a:r>
                      <a:endParaRPr lang="es-MX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Las necesidades públicas de seguridad. La sociedad en su conjunto.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Las necesidades de seguridad del ciudadano y de su comunidad.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2293676"/>
                  </a:ext>
                </a:extLst>
              </a:tr>
              <a:tr h="866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effectLst/>
                          <a:latin typeface="+mn-lt"/>
                          <a:ea typeface="MS Gothic" panose="020B0609070205080204" pitchFamily="49" charset="-128"/>
                          <a:cs typeface="Times New Roman" panose="02020603050405020304" pitchFamily="18" charset="0"/>
                        </a:rPr>
                        <a:t>Destinatario</a:t>
                      </a:r>
                      <a:endParaRPr lang="es-MX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sociedad, vista como un conjunto homogéneo, con capacidades y necesidades indiferenciadas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ciudadano y la comunidad, por lo tanto reconoce diferencias entre necesidades y expectativas asociadas a la seguridad, las cuales varían por región.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244694"/>
                  </a:ext>
                </a:extLst>
              </a:tr>
              <a:tr h="10424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effectLst/>
                          <a:latin typeface="+mn-lt"/>
                          <a:ea typeface="MS Gothic" panose="020B0609070205080204" pitchFamily="49" charset="-128"/>
                          <a:cs typeface="Times New Roman" panose="02020603050405020304" pitchFamily="18" charset="0"/>
                        </a:rPr>
                        <a:t>Funcionalidad</a:t>
                      </a:r>
                      <a:endParaRPr lang="es-MX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Universalismo de la oferta pública de seguridad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Alto costo, bajo impacto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Oferta homogénea, que por lo tanto, favorece a los informados y organizados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Universalidad de la satisfacción de las funciones estatales de seguridad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Trato diferenciado a quienes enfrentan problemas desiguales de seguridad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5199393"/>
                  </a:ext>
                </a:extLst>
              </a:tr>
              <a:tr h="866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effectLst/>
                          <a:latin typeface="+mn-lt"/>
                          <a:ea typeface="MS Gothic" panose="020B0609070205080204" pitchFamily="49" charset="-128"/>
                          <a:cs typeface="Times New Roman" panose="02020603050405020304" pitchFamily="18" charset="0"/>
                        </a:rPr>
                        <a:t>Responsable / Definidor</a:t>
                      </a:r>
                      <a:endParaRPr lang="es-MX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Monopolio gubernamental: el gobierno define, diseña, implementa y controla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Participación ciudadana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Corresponsabilidad gobierno–ciudadano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Desarrollo de estrategias de trabajo locales y comunitarios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229487"/>
                  </a:ext>
                </a:extLst>
              </a:tr>
              <a:tr h="5155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200" b="1">
                          <a:effectLst/>
                          <a:latin typeface="+mn-lt"/>
                          <a:ea typeface="MS Gothic" panose="020B0609070205080204" pitchFamily="49" charset="-128"/>
                          <a:cs typeface="Times New Roman" panose="02020603050405020304" pitchFamily="18" charset="0"/>
                        </a:rPr>
                        <a:t>Diseño e implementación</a:t>
                      </a:r>
                      <a:endParaRPr lang="es-MX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Centralista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Autoritario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Retroalimentación: de lo local a lo nacional y de lo nacional a lo local.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es-MX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Democratizador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208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33209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1347015" y="2459504"/>
            <a:ext cx="64499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dirty="0"/>
              <a:t>La seguridad en las sociedades se verifica no por un incremento en el numero de detenidos, procesados  y sentenciados: una sociedad es más segura porque disminuye la probabilidad de que se cometa un delito.</a:t>
            </a:r>
            <a:endParaRPr lang="es-ES_tradnl" sz="2400" dirty="0"/>
          </a:p>
        </p:txBody>
      </p:sp>
    </p:spTree>
    <p:extLst>
      <p:ext uri="{BB962C8B-B14F-4D97-AF65-F5344CB8AC3E}">
        <p14:creationId xmlns:p14="http://schemas.microsoft.com/office/powerpoint/2010/main" val="12822283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286000" y="2951947"/>
            <a:ext cx="4572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es-MX" sz="2800" dirty="0">
                <a:latin typeface="Impact" charset="0"/>
              </a:rPr>
              <a:t>Propuestas de Seguridad Pública  y Función Policial </a:t>
            </a:r>
          </a:p>
        </p:txBody>
      </p:sp>
    </p:spTree>
    <p:extLst>
      <p:ext uri="{BB962C8B-B14F-4D97-AF65-F5344CB8AC3E}">
        <p14:creationId xmlns:p14="http://schemas.microsoft.com/office/powerpoint/2010/main" val="21717602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8207" y="1465139"/>
            <a:ext cx="7767587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Transito del modelo de seguridad pública al de seguridad ciudadana, paradigma que tiene como finalidad, antes que cualquier otro referente, salvaguardar la integridad y derechos de las personas, en un contexto de protección irrestricto de los derechos humanos, a partir de un enfoque que privilegia la prevención del delito y de la comisión de comportamientos violentos. 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La seguridad ciudadana al ser un componente de la seguridad humana, implica que el total de políticas públicas sean diseñadas en esta clave, y por lo tanto, SEP, SHCP, SE, SENER, y en general, cualquier instancia de gobierno de los tres ámbitos, debe hacer explicita su responsabilidad en la construcción de sociedades más seguras.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criminalizar a la pobreza: los estudios empíricos no demuestran ni rechazan correlaciones significativas entre pobreza y propensión a delinquir, así mismo, implicaría que una persona de bajos recursos es eminentemente delincuente, y un rico, eminentemente honorable.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3246958" y="288135"/>
            <a:ext cx="2650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s-MX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Seguridad Ciudadana</a:t>
            </a:r>
            <a:endParaRPr lang="es-MX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9947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4546CB12-C344-4784-8B2D-B49F8212379D}"/>
              </a:ext>
            </a:extLst>
          </p:cNvPr>
          <p:cNvSpPr/>
          <p:nvPr/>
        </p:nvSpPr>
        <p:spPr>
          <a:xfrm>
            <a:off x="676656" y="1188484"/>
            <a:ext cx="7790688" cy="5249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7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“No todo niño maltratado termina siendo un delincuente, pero detrás de todo delincuente hay maltrato infantil” Esto no justifica pero si explica el comportamiento delictivo.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7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Política de seguridad orientada a la consecución de impactos no de metas. 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7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Incorporación de los derechos humanos como materia en todos los niveles educativos.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7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Incorporar los referentes Cultura Ciudadana, Capital Social y Sistemas de Valores societales como componentes de una política de seguridad: si cambia el gobierno (y la policía), pero no cambia el comportamiento social, tampoco mejorara la inseguridad.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7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Creación del Centro Nacional de Estudios en Seguridad (CNES), establecido como la instancia gubernamental, nacional y autónoma, encargada de la formación de especialistas en el tema de la seguridad, tanto directivos como investigadores académicos, así como en la generación del conocimiento académico en la materia.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7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La fuerza del crimen organizado esta en sus recursos, su dinero: por lo tanto, hay que ampliar la visión financiera del tratamiento al narcotráfico.</a:t>
            </a:r>
          </a:p>
        </p:txBody>
      </p:sp>
    </p:spTree>
    <p:extLst>
      <p:ext uri="{BB962C8B-B14F-4D97-AF65-F5344CB8AC3E}">
        <p14:creationId xmlns:p14="http://schemas.microsoft.com/office/powerpoint/2010/main" val="2431589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03504" y="1402265"/>
            <a:ext cx="7936992" cy="50044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Establecimiento de estándares de desempeño y certificación policial por instancias civiles.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Análisis del uso de la fuerza policial: ¿qué determina su empleo? ¿cómo se utiliza y cuáles son las consecuencias derivadas de su aplicación? En el centro de la función policial está el empleo de la fuerza, y las corporaciones no llevan ningún registro de esto.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“Se acuesta desempleado, amanece policía”. Sin importar las condiciones en que se acceda al servicio policial, las corporaciones deben garantizar proyectos laborales viables, ejemplo: los policías no son sujetos de crédito. Énfasis en las policías municipales.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El primer reclamo de los policías es el sueldo, el segundo, los abusos a los que son sometidos por sus directivos y gobernantes. El policía debe proteger los derechos humanos, y esto requiere que sus propios derechos sean respetados.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La profesionalización policial implica necesariamente formación educativa superior y carrera policial.</a:t>
            </a:r>
          </a:p>
        </p:txBody>
      </p:sp>
    </p:spTree>
    <p:extLst>
      <p:ext uri="{BB962C8B-B14F-4D97-AF65-F5344CB8AC3E}">
        <p14:creationId xmlns:p14="http://schemas.microsoft.com/office/powerpoint/2010/main" val="20064503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423207" y="2890391"/>
            <a:ext cx="42975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200" b="1" dirty="0"/>
              <a:t>Muchas gracias</a:t>
            </a:r>
          </a:p>
          <a:p>
            <a:pPr algn="ctr"/>
            <a:r>
              <a:rPr lang="es-MX" sz="3200" b="1" dirty="0"/>
              <a:t>luis_villal@hotmail.com</a:t>
            </a:r>
            <a:endParaRPr lang="es-ES_tradnl" sz="3200" dirty="0"/>
          </a:p>
        </p:txBody>
      </p:sp>
    </p:spTree>
    <p:extLst>
      <p:ext uri="{BB962C8B-B14F-4D97-AF65-F5344CB8AC3E}">
        <p14:creationId xmlns:p14="http://schemas.microsoft.com/office/powerpoint/2010/main" val="1298913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DBD82046-5F4D-4668-A080-6FD6F2FEC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572" y="1352643"/>
            <a:ext cx="7704856" cy="4865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Entre las reformas constitucionales, considero que la principal fue la de junio de 2011. 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En esta, el diseño constitucional, y, por lo tanto, la configuración del Estado Mexicano, se conciben en clave de derechos humanos.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Esta se ubica dentro del derecho constitucional contemporáneo, centrada en el tránsito hacia una democracia constitucional: </a:t>
            </a:r>
          </a:p>
          <a:p>
            <a:pPr marL="712788" lvl="1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tabLst>
                <a:tab pos="381000" algn="l"/>
              </a:tabLst>
            </a:pPr>
            <a:r>
              <a:rPr lang="es-MX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La democracia constitucional, o la constitución democrática, consiste pues no sólo en la representatividad política de las funciones de gobierno y en la separación de las de garantía, sino también en el conjunto de las normas que limitan y vinculan el ejercicio de los poderes públicos a la garantía de los derechos vitales de todos. (Ferrajoli 2007, 96).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Ferrajoli, al incluir la protección de los derechos humanos como elemento fundacional de la democracia, se distancia de las posturas que ubican a esta forma de gobierno, como un mecanismo procedimental de toma de decisiones: la posibilidad de los ciudadanos para elegir a sus representantes.</a:t>
            </a:r>
          </a:p>
        </p:txBody>
      </p:sp>
    </p:spTree>
    <p:extLst>
      <p:ext uri="{BB962C8B-B14F-4D97-AF65-F5344CB8AC3E}">
        <p14:creationId xmlns:p14="http://schemas.microsoft.com/office/powerpoint/2010/main" val="2384917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950259" y="1351508"/>
            <a:ext cx="724348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79646">
                  <a:lumMod val="50000"/>
                </a:srgbClr>
              </a:buClr>
            </a:pPr>
            <a:r>
              <a:rPr lang="es-MX" sz="2400" dirty="0">
                <a:solidFill>
                  <a:srgbClr val="1F497D">
                    <a:lumMod val="75000"/>
                  </a:srgbClr>
                </a:solidFill>
              </a:rPr>
              <a:t>El 17 de mayo  de 2020, </a:t>
            </a:r>
            <a:r>
              <a:rPr lang="es-ES" sz="2400" dirty="0">
                <a:solidFill>
                  <a:srgbClr val="1F497D">
                    <a:lumMod val="75000"/>
                  </a:srgbClr>
                </a:solidFill>
              </a:rPr>
              <a:t>Reforma publicó una encuesta que incluyó la siguiente alternativa: </a:t>
            </a:r>
          </a:p>
          <a:p>
            <a:pPr>
              <a:buClr>
                <a:srgbClr val="F79646">
                  <a:lumMod val="50000"/>
                </a:srgbClr>
              </a:buClr>
            </a:pPr>
            <a:endParaRPr lang="es-ES" sz="2400" dirty="0">
              <a:solidFill>
                <a:srgbClr val="1F497D">
                  <a:lumMod val="75000"/>
                </a:srgbClr>
              </a:solidFill>
            </a:endParaRPr>
          </a:p>
          <a:p>
            <a:pPr marL="358775" indent="-358775">
              <a:buClr>
                <a:srgbClr val="F79646">
                  <a:lumMod val="50000"/>
                </a:srgbClr>
              </a:buClr>
              <a:buFont typeface="Wingdings" pitchFamily="2" charset="2"/>
              <a:buChar char="§"/>
            </a:pPr>
            <a:r>
              <a:rPr lang="es-ES" sz="2400" dirty="0">
                <a:solidFill>
                  <a:srgbClr val="1F497D">
                    <a:lumMod val="75000"/>
                  </a:srgbClr>
                </a:solidFill>
              </a:rPr>
              <a:t>¿Usted qué prefiere?:</a:t>
            </a:r>
          </a:p>
          <a:p>
            <a:pPr marL="914400" lvl="1" indent="-457200">
              <a:buClr>
                <a:srgbClr val="F79646">
                  <a:lumMod val="50000"/>
                </a:srgbClr>
              </a:buClr>
              <a:buFont typeface="+mj-lt"/>
              <a:buAutoNum type="arabicPeriod"/>
            </a:pPr>
            <a:r>
              <a:rPr lang="es-ES" sz="2400" dirty="0">
                <a:solidFill>
                  <a:srgbClr val="1F497D">
                    <a:lumMod val="75000"/>
                  </a:srgbClr>
                </a:solidFill>
              </a:rPr>
              <a:t>Que disminuya la violencia y la inseguridad, aunque se limiten sus libertades; o </a:t>
            </a:r>
          </a:p>
          <a:p>
            <a:pPr marL="914400" lvl="1" indent="-457200">
              <a:buClr>
                <a:srgbClr val="F79646">
                  <a:lumMod val="50000"/>
                </a:srgbClr>
              </a:buClr>
              <a:buFont typeface="+mj-lt"/>
              <a:buAutoNum type="arabicPeriod"/>
            </a:pPr>
            <a:r>
              <a:rPr lang="es-ES" sz="2400" dirty="0">
                <a:solidFill>
                  <a:srgbClr val="1F497D">
                    <a:lumMod val="75000"/>
                  </a:srgbClr>
                </a:solidFill>
              </a:rPr>
              <a:t>Que se respeten sus libertades, aunque haya violencia e inseguridad. </a:t>
            </a:r>
          </a:p>
          <a:p>
            <a:pPr marL="358775" indent="-358775">
              <a:buClr>
                <a:srgbClr val="F79646">
                  <a:lumMod val="50000"/>
                </a:srgbClr>
              </a:buClr>
              <a:buFont typeface="Wingdings" pitchFamily="2" charset="2"/>
              <a:buChar char="§"/>
            </a:pPr>
            <a:endParaRPr lang="es-ES" sz="2400" dirty="0">
              <a:solidFill>
                <a:srgbClr val="1F497D">
                  <a:lumMod val="75000"/>
                </a:srgbClr>
              </a:solidFill>
            </a:endParaRPr>
          </a:p>
          <a:p>
            <a:pPr marL="358775" indent="-358775">
              <a:buClr>
                <a:srgbClr val="F79646">
                  <a:lumMod val="50000"/>
                </a:srgbClr>
              </a:buClr>
              <a:buFont typeface="Wingdings" pitchFamily="2" charset="2"/>
              <a:buChar char="§"/>
            </a:pPr>
            <a:r>
              <a:rPr lang="es-ES" sz="2400" dirty="0">
                <a:solidFill>
                  <a:srgbClr val="1F497D">
                    <a:lumMod val="75000"/>
                  </a:srgbClr>
                </a:solidFill>
              </a:rPr>
              <a:t>Sesenta y cinco por ciento prefirió lo primero y veinticinco por ciento lo segundo.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B8BD22E-818E-4250-9A85-0BDA508BFC18}"/>
              </a:ext>
            </a:extLst>
          </p:cNvPr>
          <p:cNvSpPr/>
          <p:nvPr/>
        </p:nvSpPr>
        <p:spPr>
          <a:xfrm>
            <a:off x="676656" y="1213009"/>
            <a:ext cx="77083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Consiste en proteger, de las amenazas críticas (graves) y omnipresentes (generalizadas), la esencia vital de todas las vidas humanas de forma que se realcen las libertades humanas y la plena realización del ser humano.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3524916-CC9F-4F31-B3DA-14AC860FD682}"/>
              </a:ext>
            </a:extLst>
          </p:cNvPr>
          <p:cNvSpPr/>
          <p:nvPr/>
        </p:nvSpPr>
        <p:spPr>
          <a:xfrm>
            <a:off x="466344" y="6346597"/>
            <a:ext cx="8211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Conceptos</a:t>
            </a:r>
            <a:r>
              <a:rPr lang="en-US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adaptados</a:t>
            </a:r>
            <a:r>
              <a:rPr lang="en-US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 de: Human Security Unit: Application of the Human Security Concept and the United Nations Trust Fund for Human Security, Office for the Coordination of Humanitarian Affairs, United Nations.</a:t>
            </a:r>
            <a:endParaRPr lang="es-MX" sz="1200" dirty="0">
              <a:latin typeface="Arial Narrow" panose="020B0606020202030204" pitchFamily="34" charset="0"/>
            </a:endParaRPr>
          </a:p>
        </p:txBody>
      </p: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C493074E-E293-4827-8848-54BE339A75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341944"/>
              </p:ext>
            </p:extLst>
          </p:nvPr>
        </p:nvGraphicFramePr>
        <p:xfrm>
          <a:off x="717804" y="2784189"/>
          <a:ext cx="7708392" cy="2987040"/>
        </p:xfrm>
        <a:graphic>
          <a:graphicData uri="http://schemas.openxmlformats.org/drawingml/2006/table">
            <a:tbl>
              <a:tblPr firstRow="1" firstCol="1" bandRow="1"/>
              <a:tblGrid>
                <a:gridCol w="1970532">
                  <a:extLst>
                    <a:ext uri="{9D8B030D-6E8A-4147-A177-3AD203B41FA5}">
                      <a16:colId xmlns:a16="http://schemas.microsoft.com/office/drawing/2014/main" val="4122375515"/>
                    </a:ext>
                  </a:extLst>
                </a:gridCol>
                <a:gridCol w="5737860">
                  <a:extLst>
                    <a:ext uri="{9D8B030D-6E8A-4147-A177-3AD203B41FA5}">
                      <a16:colId xmlns:a16="http://schemas.microsoft.com/office/drawing/2014/main" val="32413221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Tipo de seguridad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Ejemplos de principales amenazas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73078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Seguridad económica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Pobreza persistente, desempleo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5513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Seguridad alimentaria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Hambre, escasez de alimentos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5910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Seguridad de la salud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Enfermedades infecciosas mortales, alimentación deficiente, desnutrición, ausencia de acceso a cuidado básicos de salud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9042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Seguridad ambiental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Degradación ambiental, agotamiento de recursos, desastres naturales, contaminación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890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Seguridad personal / Ciudadana</a:t>
                      </a:r>
                      <a:endParaRPr lang="es-MX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Violencia física, crímenes, terrorismo, violencia doméstica, trabajo infantil</a:t>
                      </a:r>
                      <a:endParaRPr lang="es-MX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1428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Seguridad comunitaria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Tensiones inter-étnicas, religiosas y otras similares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464385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Seguridad política</a:t>
                      </a:r>
                      <a:endParaRPr lang="es-MX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MX" sz="14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Represión política, violación a los derechos humanos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319137"/>
                  </a:ext>
                </a:extLst>
              </a:tr>
            </a:tbl>
          </a:graphicData>
        </a:graphic>
      </p:graphicFrame>
      <p:sp>
        <p:nvSpPr>
          <p:cNvPr id="7" name="Rectángulo 6">
            <a:extLst>
              <a:ext uri="{FF2B5EF4-FFF2-40B4-BE49-F238E27FC236}">
                <a16:creationId xmlns:a16="http://schemas.microsoft.com/office/drawing/2014/main" id="{4EA83BA1-0DEE-4EBF-806B-9A1175615604}"/>
              </a:ext>
            </a:extLst>
          </p:cNvPr>
          <p:cNvSpPr/>
          <p:nvPr/>
        </p:nvSpPr>
        <p:spPr>
          <a:xfrm>
            <a:off x="2911930" y="116705"/>
            <a:ext cx="33201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236538" algn="l"/>
              </a:tabLst>
            </a:pP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ahoma" pitchFamily="34" charset="0"/>
              </a:rPr>
              <a:t>La Seguridad Humana </a:t>
            </a:r>
          </a:p>
        </p:txBody>
      </p:sp>
    </p:spTree>
    <p:extLst>
      <p:ext uri="{BB962C8B-B14F-4D97-AF65-F5344CB8AC3E}">
        <p14:creationId xmlns:p14="http://schemas.microsoft.com/office/powerpoint/2010/main" val="1159879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67390"/>
            <a:ext cx="7772400" cy="52322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altLang="es-MX" sz="2800" dirty="0">
                <a:latin typeface="Impact" charset="0"/>
                <a:ea typeface="+mn-ea"/>
                <a:cs typeface="+mn-cs"/>
              </a:rPr>
              <a:t>La Función Policial en México </a:t>
            </a:r>
          </a:p>
        </p:txBody>
      </p:sp>
    </p:spTree>
    <p:extLst>
      <p:ext uri="{BB962C8B-B14F-4D97-AF65-F5344CB8AC3E}">
        <p14:creationId xmlns:p14="http://schemas.microsoft.com/office/powerpoint/2010/main" val="3185838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719572" y="1074483"/>
            <a:ext cx="7704856" cy="566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54013" indent="-354013" algn="l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Enfrenta problemas de eficiencia, eficacia, legitimidad y falta de transparencia de su desempeño.</a:t>
            </a:r>
          </a:p>
          <a:p>
            <a:pPr marL="354013" indent="-354013" algn="l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La falta de rendición de cuentas de la policía, provoca que la sociedad no confíe en estas y sea disfuncional la relación policía – sociedad: no nos sentimos identificados con nuestras policías.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mantienen registros internos y públicos sobre el </a:t>
            </a:r>
            <a:r>
              <a:rPr lang="es-MX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uso de la fuerza</a:t>
            </a:r>
            <a:r>
              <a:rPr lang="es-MX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, la manera como ésta se usó, así como de las razones y consecuencias de su empleo.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Carecen de políticas, normas e instrumentos de control que garanticen una función soportada en valores de integridad, respeto a los derechos humanos, no discriminación y profesionalismo en las operaciones.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cuentan con sistemas efectivos de recepción de quejas, investigación interna, disciplina y control de la corrupción.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Desde los gobiernos, no están soportadas, por esquemas legales, presupuestales y fiscales coherentes con un modelo policial definido en términos democráticos.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sz="1600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apoyan el escrutinio sobre ellas proveniente desde instituciones o personas especializadas de la sociedad civil y la academia.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914400" y="141313"/>
            <a:ext cx="731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236538" algn="l"/>
              </a:tabLst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Tahoma" pitchFamily="34" charset="0"/>
              </a:rPr>
              <a:t>Las policías en México, en mayor o menor medida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304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791580" y="1018217"/>
            <a:ext cx="7560840" cy="573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presentan políticas soportadas en estrategias claras para la reducción del delito, la violencia y el temor; por tanto, los objetivos que se persiguen aparecen desarticulados, temporales e intuitivos.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elaboran estrategias específicas para fenómenos delictivos, de violencia e inseguridad particulares.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Mantienen prácticas internas de abuso, discriminación y simulación de servicio civil de carrera, al tiempo que no proveen a sus elementos de las condiciones mínimas para un servicio profesional, para una adecuada defensa legal y para la protección colectiva de sus derechos.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hay evidencia de que mantienen registros, internos y públicos, sobre número de incidentes provocados por la policía, no asociados al uso de la fuerza o de las armas.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desarrollan mecanismos efectivos de diálogo y cooperación entre la policía y las comunidades a las que deben servir.</a:t>
            </a:r>
          </a:p>
          <a:p>
            <a:pPr marL="354013" indent="-354013" eaLnBrk="0" hangingPunct="0">
              <a:lnSpc>
                <a:spcPct val="90000"/>
              </a:lnSpc>
              <a:spcAft>
                <a:spcPts val="1800"/>
              </a:spcAft>
              <a:buClr>
                <a:srgbClr val="FF0000"/>
              </a:buClr>
              <a:buFontTx/>
              <a:buChar char="•"/>
              <a:tabLst>
                <a:tab pos="381000" algn="l"/>
              </a:tabLst>
            </a:pPr>
            <a:r>
              <a:rPr lang="es-MX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No cuentan con sistemas confiables y públicos de registro de información para la evaluación del desempeño y de la conducta individual de los policías.</a:t>
            </a:r>
          </a:p>
        </p:txBody>
      </p:sp>
    </p:spTree>
    <p:extLst>
      <p:ext uri="{BB962C8B-B14F-4D97-AF65-F5344CB8AC3E}">
        <p14:creationId xmlns:p14="http://schemas.microsoft.com/office/powerpoint/2010/main" val="2253379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Rectángulo"/>
          <p:cNvSpPr>
            <a:spLocks noChangeArrowheads="1"/>
          </p:cNvSpPr>
          <p:nvPr/>
        </p:nvSpPr>
        <p:spPr bwMode="auto">
          <a:xfrm>
            <a:off x="1366043" y="2828836"/>
            <a:ext cx="641191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Aft>
                <a:spcPts val="1200"/>
              </a:spcAft>
              <a:buClr>
                <a:srgbClr val="FF0000"/>
              </a:buClr>
              <a:tabLst>
                <a:tab pos="381000" algn="l"/>
              </a:tabLst>
            </a:pPr>
            <a:r>
              <a:rPr lang="es-ES" sz="3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“Se acuesta desempleado, amanece policía” </a:t>
            </a:r>
          </a:p>
        </p:txBody>
      </p:sp>
    </p:spTree>
    <p:extLst>
      <p:ext uri="{BB962C8B-B14F-4D97-AF65-F5344CB8AC3E}">
        <p14:creationId xmlns:p14="http://schemas.microsoft.com/office/powerpoint/2010/main" val="25266270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2624</TotalTime>
  <Words>2139</Words>
  <Application>Microsoft Office PowerPoint</Application>
  <PresentationFormat>Presentación en pantalla (4:3)</PresentationFormat>
  <Paragraphs>143</Paragraphs>
  <Slides>26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6" baseType="lpstr">
      <vt:lpstr>Arial</vt:lpstr>
      <vt:lpstr>Arial Narrow</vt:lpstr>
      <vt:lpstr>Calibri</vt:lpstr>
      <vt:lpstr>Impact</vt:lpstr>
      <vt:lpstr>Symbol</vt:lpstr>
      <vt:lpstr>Tahoma</vt:lpstr>
      <vt:lpstr>Times New Roman</vt:lpstr>
      <vt:lpstr>Trebuchet MS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 Función Policial en México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Modelos de Seguridad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UACM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Villalobos</dc:creator>
  <cp:lastModifiedBy>JUAN PABLO AGUIRRE QUEZADA</cp:lastModifiedBy>
  <cp:revision>47</cp:revision>
  <dcterms:created xsi:type="dcterms:W3CDTF">2014-08-26T22:49:18Z</dcterms:created>
  <dcterms:modified xsi:type="dcterms:W3CDTF">2022-02-18T05:31:00Z</dcterms:modified>
</cp:coreProperties>
</file>